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1D4B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p:cViewPr varScale="1">
        <p:scale>
          <a:sx n="53" d="100"/>
          <a:sy n="53" d="100"/>
        </p:scale>
        <p:origin x="2261" y="39"/>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857250" y="1621191"/>
            <a:ext cx="5143500" cy="3448756"/>
          </a:xfrm>
        </p:spPr>
        <p:txBody>
          <a:bodyPr anchor="b"/>
          <a:lstStyle>
            <a:lvl1pPr algn="ctr">
              <a:defRPr sz="3375"/>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4097940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748199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07756" y="527403"/>
            <a:ext cx="1478756" cy="8394877"/>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71487" y="527403"/>
            <a:ext cx="4350544" cy="8394877"/>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047459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4827222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467916" y="2469622"/>
            <a:ext cx="5915025" cy="4120620"/>
          </a:xfrm>
        </p:spPr>
        <p:txBody>
          <a:bodyPr anchor="b"/>
          <a:lstStyle>
            <a:lvl1pPr>
              <a:defRPr sz="3375"/>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977240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71488" y="2637014"/>
            <a:ext cx="2914650" cy="628526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3471863" y="2637014"/>
            <a:ext cx="2914650" cy="6285266"/>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831183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527404"/>
            <a:ext cx="5915025" cy="1914702"/>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72381" y="3618442"/>
            <a:ext cx="2901255" cy="5322183"/>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71863" y="3618442"/>
            <a:ext cx="2915543" cy="5322183"/>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30441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021132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283142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922197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472381" y="660400"/>
            <a:ext cx="2211883" cy="2311400"/>
          </a:xfrm>
        </p:spPr>
        <p:txBody>
          <a:bodyPr anchor="b"/>
          <a:lstStyle>
            <a:lvl1pPr>
              <a:defRPr sz="18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2022/2/28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240188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29D2C444-BB06-409A-9E3D-F95E97D66907}" type="datetimeFigureOut">
              <a:rPr kumimoji="1" lang="ja-JP" altLang="en-US" smtClean="0"/>
              <a:t>2022/2/28</a:t>
            </a:fld>
            <a:endParaRPr kumimoji="1" lang="ja-JP" altLang="en-US"/>
          </a:p>
        </p:txBody>
      </p:sp>
      <p:sp>
        <p:nvSpPr>
          <p:cNvPr id="5" name="フッター プレースホルダー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4856628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307154250"/>
              </p:ext>
            </p:extLst>
          </p:nvPr>
        </p:nvGraphicFramePr>
        <p:xfrm>
          <a:off x="175476" y="1992078"/>
          <a:ext cx="6552727" cy="5933941"/>
        </p:xfrm>
        <a:graphic>
          <a:graphicData uri="http://schemas.openxmlformats.org/drawingml/2006/table">
            <a:tbl>
              <a:tblPr/>
              <a:tblGrid>
                <a:gridCol w="317846">
                  <a:extLst>
                    <a:ext uri="{9D8B030D-6E8A-4147-A177-3AD203B41FA5}">
                      <a16:colId xmlns:a16="http://schemas.microsoft.com/office/drawing/2014/main" val="2663837526"/>
                    </a:ext>
                  </a:extLst>
                </a:gridCol>
                <a:gridCol w="745931">
                  <a:extLst>
                    <a:ext uri="{9D8B030D-6E8A-4147-A177-3AD203B41FA5}">
                      <a16:colId xmlns:a16="http://schemas.microsoft.com/office/drawing/2014/main" val="1103004409"/>
                    </a:ext>
                  </a:extLst>
                </a:gridCol>
                <a:gridCol w="2045368">
                  <a:extLst>
                    <a:ext uri="{9D8B030D-6E8A-4147-A177-3AD203B41FA5}">
                      <a16:colId xmlns:a16="http://schemas.microsoft.com/office/drawing/2014/main" val="670280882"/>
                    </a:ext>
                  </a:extLst>
                </a:gridCol>
                <a:gridCol w="1407695">
                  <a:extLst>
                    <a:ext uri="{9D8B030D-6E8A-4147-A177-3AD203B41FA5}">
                      <a16:colId xmlns:a16="http://schemas.microsoft.com/office/drawing/2014/main" val="1243470341"/>
                    </a:ext>
                  </a:extLst>
                </a:gridCol>
                <a:gridCol w="1256964">
                  <a:extLst>
                    <a:ext uri="{9D8B030D-6E8A-4147-A177-3AD203B41FA5}">
                      <a16:colId xmlns:a16="http://schemas.microsoft.com/office/drawing/2014/main" val="652040230"/>
                    </a:ext>
                  </a:extLst>
                </a:gridCol>
                <a:gridCol w="778923">
                  <a:extLst>
                    <a:ext uri="{9D8B030D-6E8A-4147-A177-3AD203B41FA5}">
                      <a16:colId xmlns:a16="http://schemas.microsoft.com/office/drawing/2014/main" val="634050664"/>
                    </a:ext>
                  </a:extLst>
                </a:gridCol>
              </a:tblGrid>
              <a:tr h="279483">
                <a:tc>
                  <a:txBody>
                    <a:bodyPr/>
                    <a:lstStyle/>
                    <a:p>
                      <a:pPr algn="l" fontAlgn="ct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accent5">
                          <a:lumMod val="40000"/>
                          <a:lumOff val="60000"/>
                        </a:schemeClr>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対象事業</a:t>
                      </a:r>
                    </a:p>
                  </a:txBody>
                  <a:tcPr marL="45720" marR="45720" anchor="ctr">
                    <a:lnL w="12700" cap="flat" cmpd="sng" algn="ctr">
                      <a:solidFill>
                        <a:schemeClr val="accent5">
                          <a:lumMod val="40000"/>
                          <a:lumOff val="6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交付対象となる事業</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内容</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交付対象事業者</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交付率・交付額</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事業期間</a:t>
                      </a: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8CCE4"/>
                    </a:solidFill>
                  </a:tcPr>
                </a:tc>
                <a:extLst>
                  <a:ext uri="{0D108BD9-81ED-4DB2-BD59-A6C34878D82A}">
                    <a16:rowId xmlns:a16="http://schemas.microsoft.com/office/drawing/2014/main" val="1588721664"/>
                  </a:ext>
                </a:extLst>
              </a:tr>
              <a:tr h="692619">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１</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CN"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CN" altLang="en-US" sz="900" b="0" i="0" u="none" strike="noStrike" dirty="0" smtClean="0">
                          <a:solidFill>
                            <a:srgbClr val="000000"/>
                          </a:solidFill>
                          <a:effectLst/>
                          <a:latin typeface="メイリオ" panose="020B0604030504040204" pitchFamily="50" charset="-128"/>
                          <a:ea typeface="メイリオ" panose="020B0604030504040204" pitchFamily="50" charset="-128"/>
                        </a:rPr>
                        <a:t>特定外来生物防除</a:t>
                      </a:r>
                      <a:r>
                        <a:rPr lang="zh-CN" altLang="en-US" sz="900" b="0" i="0" u="none" strike="noStrike" dirty="0">
                          <a:solidFill>
                            <a:srgbClr val="000000"/>
                          </a:solidFill>
                          <a:effectLst/>
                          <a:latin typeface="メイリオ" panose="020B0604030504040204" pitchFamily="50" charset="-128"/>
                          <a:ea typeface="メイリオ" panose="020B0604030504040204" pitchFamily="50" charset="-128"/>
                        </a:rPr>
                        <a:t>対策</a:t>
                      </a:r>
                    </a:p>
                  </a:txBody>
                  <a:tcPr marL="0" marR="4572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特定外来生物又は特定外来生物への指定を検討している外来生物の調査及び防除等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lvl="0" indent="0" algn="l" defTabSz="51435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地域</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生物多様性</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協議会</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原則</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、地方公共団体及びその他の主体で構成される</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団体）又は地方公共団体</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事業費の１</a:t>
                      </a: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２以内</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原則</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２年</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以内</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
                      </a:r>
                      <a:b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最長</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3</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年</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7175448"/>
                  </a:ext>
                </a:extLst>
              </a:tr>
              <a:tr h="621193">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p>
                  </a:txBody>
                  <a:tcPr marL="45720" marR="45720" anchor="ctr">
                    <a:lnL w="12700" cap="flat" cmpd="sng" algn="ctr">
                      <a:solidFill>
                        <a:schemeClr val="tx1"/>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重要</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生物</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多様性保護地域保全再生</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0" marR="45720" anchor="ctr">
                    <a:lnL w="12700" cap="flat" cmpd="sng" algn="ctr">
                      <a:solidFill>
                        <a:schemeClr val="accent1">
                          <a:lumMod val="20000"/>
                          <a:lumOff val="8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国立公園</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、国定公園、自然環境保全地域、国</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指定鳥獣保護区、ラムサール条約</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湿地、世界自然遺産、ユネスコ</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BR</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内に</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おける生息環境の保全再生等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地域生物多様性協議会</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事業費の１</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２以内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原則</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２年</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以内</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
                      </a:r>
                      <a:b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最長</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3</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年</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extLst>
                  <a:ext uri="{0D108BD9-81ED-4DB2-BD59-A6C34878D82A}">
                    <a16:rowId xmlns:a16="http://schemas.microsoft.com/office/drawing/2014/main" val="3598315023"/>
                  </a:ext>
                </a:extLst>
              </a:tr>
              <a:tr h="684999">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３</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広域</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連携生態系ネットワーク構築</a:t>
                      </a:r>
                    </a:p>
                  </a:txBody>
                  <a:tcPr marL="0" marR="4572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生物多様性地域連携促進法又は自然再生推進法に基づく法定計画の作成、当該計画に基づく事業で生態系ネットワークの構築に係る広域の取組等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地域生物多様性協議会</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事業費の１</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２以内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原則</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２年</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以内</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
                      </a:r>
                      <a:b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最長</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3</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年</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0058261"/>
                  </a:ext>
                </a:extLst>
              </a:tr>
              <a:tr h="664960">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４</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地域</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民間連携促進活動</a:t>
                      </a:r>
                    </a:p>
                  </a:txBody>
                  <a:tcPr marL="0" marR="45720" anchor="ctr">
                    <a:lnL w="12700" cap="flat" cmpd="sng" algn="ctr">
                      <a:solidFill>
                        <a:schemeClr val="accent1">
                          <a:lumMod val="20000"/>
                          <a:lumOff val="8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生物多様性地域</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連携促進法に基づく地域連携保全活動支援センターの設置又は運営に係る体制の構築並びに同センターが実施する取組等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地域連携保全活動支援センター又は同センターの設置を予定している地方公共団体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事業費の１</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２以内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原則</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２年</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以内</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
                      </a:r>
                      <a:b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最長</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3</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年</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extLst>
                  <a:ext uri="{0D108BD9-81ED-4DB2-BD59-A6C34878D82A}">
                    <a16:rowId xmlns:a16="http://schemas.microsoft.com/office/drawing/2014/main" val="316066039"/>
                  </a:ext>
                </a:extLst>
              </a:tr>
              <a:tr h="609236">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５</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国内</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希少野生動植物種生息域外保全</a:t>
                      </a:r>
                    </a:p>
                  </a:txBody>
                  <a:tcPr marL="0" marR="4572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国内</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希少野生動植物</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種を対象とした、種の保存</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に資する飼育・繁殖・野生復帰の取組等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動物園、植物園、水族館、昆虫館又はこれらに類する</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施設の、法人格を有する設置者・管理者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定額</a:t>
                      </a:r>
                      <a:b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１種</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あたり</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200</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万円</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まで</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原則</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３年以内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26469376"/>
                  </a:ext>
                </a:extLst>
              </a:tr>
              <a:tr h="906658">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６</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国内</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希少野生動植物種保全</a:t>
                      </a:r>
                    </a:p>
                  </a:txBody>
                  <a:tcPr marL="0" marR="45720" anchor="ctr">
                    <a:lnL w="12700" cap="flat" cmpd="sng" algn="ctr">
                      <a:solidFill>
                        <a:schemeClr val="accent1">
                          <a:lumMod val="20000"/>
                          <a:lumOff val="80000"/>
                        </a:schemeClr>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国内</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希少野生動植物</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種を対象とした分布</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状況調査・保全計画策定、生息環境改善等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地方公共団体、法人格を有する民間</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団体</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企業や大学等含む</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err="1"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法人格を有しない団体</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で自然</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環境局長が特に必要と</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認める者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定額</a:t>
                      </a:r>
                      <a:b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①分布状況調査・保全計画</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検討</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初年のみ</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p>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　　</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…250</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万円</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まで</a:t>
                      </a:r>
                      <a:b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②生息環境改善</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等</a:t>
                      </a:r>
                      <a:endPar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endParaRPr>
                    </a:p>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　　</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…150</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万円</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まで</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原則</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３年以内</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EEF3"/>
                    </a:solidFill>
                  </a:tcPr>
                </a:tc>
                <a:extLst>
                  <a:ext uri="{0D108BD9-81ED-4DB2-BD59-A6C34878D82A}">
                    <a16:rowId xmlns:a16="http://schemas.microsoft.com/office/drawing/2014/main" val="707381749"/>
                  </a:ext>
                </a:extLst>
              </a:tr>
              <a:tr h="619839">
                <a:tc>
                  <a:txBody>
                    <a:bodyPr/>
                    <a:lstStyle/>
                    <a:p>
                      <a:pPr algn="l" fontAlgn="ct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７</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特定外</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来生物早期防除計画策定事業</a:t>
                      </a:r>
                    </a:p>
                  </a:txBody>
                  <a:tcPr marL="0" marR="4572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地域に未侵入又は侵入初期の特定外来生物又は指定検討種の早期発見・早期防除に資する地域計画の策定及びこれに必要な調査等</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地域生物多様性</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協議会</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又は</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地方</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公共団体</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定額</a:t>
                      </a:r>
                      <a:b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１件</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あたり</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250</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万円</a:t>
                      </a: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まで</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原則</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１年</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以内</a:t>
                      </a:r>
                      <a: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t/>
                      </a:r>
                      <a:br>
                        <a:rPr lang="zh-TW" altLang="en-US" sz="900" b="0" i="0" u="none" strike="noStrike" dirty="0">
                          <a:solidFill>
                            <a:srgbClr val="000000"/>
                          </a:solidFill>
                          <a:effectLst/>
                          <a:latin typeface="メイリオ" panose="020B0604030504040204" pitchFamily="50" charset="-128"/>
                          <a:ea typeface="メイリオ" panose="020B0604030504040204" pitchFamily="50" charset="-128"/>
                        </a:rPr>
                      </a:b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最長</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2</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年</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52997038"/>
                  </a:ext>
                </a:extLst>
              </a:tr>
              <a:tr h="619839">
                <a:tc>
                  <a:txBody>
                    <a:bodyPr/>
                    <a:lstStyle/>
                    <a:p>
                      <a:pPr marL="0" marR="0" lvl="0" indent="0" algn="l" defTabSz="514350" rtl="0" eaLnBrk="1" fontAlgn="ctr" latinLnBrk="0" hangingPunct="1">
                        <a:lnSpc>
                          <a:spcPct val="100000"/>
                        </a:lnSpc>
                        <a:spcBef>
                          <a:spcPts val="0"/>
                        </a:spcBef>
                        <a:spcAft>
                          <a:spcPts val="0"/>
                        </a:spcAft>
                        <a:buClrTx/>
                        <a:buSzTx/>
                        <a:buFontTx/>
                        <a:buNone/>
                        <a:tabLst/>
                        <a:defRPr/>
                      </a:pP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８</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endParaRPr>
                    </a:p>
                  </a:txBody>
                  <a:tcPr marL="45720" marR="45720" anchor="ct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514350" rtl="0" eaLnBrk="1" fontAlgn="ctr" latinLnBrk="0" hangingPunct="1">
                        <a:lnSpc>
                          <a:spcPct val="100000"/>
                        </a:lnSpc>
                        <a:spcBef>
                          <a:spcPts val="0"/>
                        </a:spcBef>
                        <a:spcAft>
                          <a:spcPts val="0"/>
                        </a:spcAft>
                        <a:buClrTx/>
                        <a:buSzTx/>
                        <a:buFontTx/>
                        <a:buNone/>
                        <a:tabLst/>
                        <a:defRPr/>
                      </a:pPr>
                      <a:r>
                        <a:rPr lang="zh-CN" altLang="en-US" sz="900" b="0" i="0" u="none" strike="noStrike" dirty="0" smtClean="0">
                          <a:solidFill>
                            <a:srgbClr val="000000"/>
                          </a:solidFill>
                          <a:effectLst/>
                          <a:latin typeface="メイリオ" panose="020B0604030504040204" pitchFamily="50" charset="-128"/>
                          <a:ea typeface="メイリオ" panose="020B0604030504040204" pitchFamily="50" charset="-128"/>
                        </a:rPr>
                        <a:t>里山未来拠点形成支援事業</a:t>
                      </a:r>
                      <a:endPar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endParaRPr>
                    </a:p>
                  </a:txBody>
                  <a:tcPr marL="0" marR="45720" anchor="ctr">
                    <a:lnL w="12700" cap="flat" cmpd="sng" algn="ctr">
                      <a:solidFill>
                        <a:schemeClr val="bg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重要里地里山、都道府県立自然公園、都道府県指定鳥獣保護区等の生物多様性保全上重要な地域おける環境的課題と社会経済的課題を統合的に解決しようとする活動</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fontAlgn="ct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里山未来拠点協議会（地方公共団体等とその他の主体で構成され、別に定める要件を満たした団体）</a:t>
                      </a:r>
                      <a:endParaRPr lang="zh-TW"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51435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事業費の３</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４以内</a:t>
                      </a:r>
                    </a:p>
                  </a:txBody>
                  <a:tcPr marL="45720" marR="4572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l" defTabSz="514350" rtl="0" eaLnBrk="1" fontAlgn="ctr" latinLnBrk="0" hangingPunct="1">
                        <a:lnSpc>
                          <a:spcPct val="100000"/>
                        </a:lnSpc>
                        <a:spcBef>
                          <a:spcPts val="0"/>
                        </a:spcBef>
                        <a:spcAft>
                          <a:spcPts val="0"/>
                        </a:spcAft>
                        <a:buClrTx/>
                        <a:buSzTx/>
                        <a:buFontTx/>
                        <a:buNone/>
                        <a:tabLst/>
                        <a:defRPr/>
                      </a:pP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原則</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２</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年</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以内</a:t>
                      </a:r>
                      <a: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t/>
                      </a:r>
                      <a:br>
                        <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rPr>
                      </a:b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r>
                        <a:rPr lang="ja-JP" altLang="en-US" sz="900" b="0" i="0" u="none" strike="noStrike" dirty="0" smtClean="0">
                          <a:solidFill>
                            <a:srgbClr val="000000"/>
                          </a:solidFill>
                          <a:effectLst/>
                          <a:latin typeface="メイリオ" panose="020B0604030504040204" pitchFamily="50" charset="-128"/>
                          <a:ea typeface="メイリオ" panose="020B0604030504040204" pitchFamily="50" charset="-128"/>
                        </a:rPr>
                        <a:t>最長３年</a:t>
                      </a:r>
                      <a:r>
                        <a:rPr lang="en-US" altLang="ja-JP" sz="900" b="0" i="0" u="none" strike="noStrike" dirty="0" smtClean="0">
                          <a:solidFill>
                            <a:srgbClr val="000000"/>
                          </a:solidFill>
                          <a:effectLst/>
                          <a:latin typeface="メイリオ" panose="020B0604030504040204" pitchFamily="50" charset="-128"/>
                          <a:ea typeface="メイリオ" panose="020B0604030504040204" pitchFamily="50" charset="-128"/>
                        </a:rPr>
                        <a:t>)</a:t>
                      </a:r>
                      <a:endParaRPr lang="zh-TW" altLang="en-US" sz="900" b="0" i="0" u="none" strike="noStrike" dirty="0" smtClean="0">
                        <a:solidFill>
                          <a:srgbClr val="000000"/>
                        </a:solidFill>
                        <a:effectLst/>
                        <a:latin typeface="メイリオ" panose="020B0604030504040204" pitchFamily="50" charset="-128"/>
                        <a:ea typeface="メイリオ" panose="020B0604030504040204" pitchFamily="50" charset="-128"/>
                      </a:endParaRPr>
                    </a:p>
                  </a:txBody>
                  <a:tcPr marL="45720" marR="4572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89765200"/>
                  </a:ext>
                </a:extLst>
              </a:tr>
            </a:tbl>
          </a:graphicData>
        </a:graphic>
      </p:graphicFrame>
      <p:sp>
        <p:nvSpPr>
          <p:cNvPr id="5" name="正方形/長方形 4"/>
          <p:cNvSpPr/>
          <p:nvPr/>
        </p:nvSpPr>
        <p:spPr>
          <a:xfrm>
            <a:off x="0" y="0"/>
            <a:ext cx="6858000" cy="560512"/>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r>
              <a:rPr kumimoji="1" lang="ja-JP" altLang="en-US" sz="2800" b="1" dirty="0" smtClean="0">
                <a:latin typeface="メイリオ" panose="020B0604030504040204" pitchFamily="50" charset="-128"/>
                <a:ea typeface="メイリオ" panose="020B0604030504040204" pitchFamily="50" charset="-128"/>
              </a:rPr>
              <a:t>　生物多様性保全推進支援事業</a:t>
            </a:r>
            <a:endParaRPr kumimoji="1" lang="ja-JP" altLang="en-US" sz="2800" b="1" dirty="0">
              <a:latin typeface="メイリオ" panose="020B0604030504040204" pitchFamily="50" charset="-128"/>
              <a:ea typeface="メイリオ" panose="020B0604030504040204" pitchFamily="50" charset="-128"/>
            </a:endParaRPr>
          </a:p>
        </p:txBody>
      </p:sp>
      <p:sp>
        <p:nvSpPr>
          <p:cNvPr id="7" name="テキスト ボックス 6"/>
          <p:cNvSpPr txBox="1"/>
          <p:nvPr/>
        </p:nvSpPr>
        <p:spPr>
          <a:xfrm>
            <a:off x="790798" y="739515"/>
            <a:ext cx="6047556"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地域における生物多様性の保全再生に資する活動等（ソフト事業）に対し、必要な経費の一部</a:t>
            </a:r>
            <a:r>
              <a:rPr lang="ja-JP" altLang="en-US" sz="1400" dirty="0" smtClean="0">
                <a:latin typeface="メイリオ" panose="020B0604030504040204" pitchFamily="50" charset="-128"/>
                <a:ea typeface="メイリオ" panose="020B0604030504040204" pitchFamily="50" charset="-128"/>
              </a:rPr>
              <a:t>を交付</a:t>
            </a:r>
            <a:r>
              <a:rPr lang="ja-JP" altLang="en-US" sz="1400" dirty="0">
                <a:latin typeface="メイリオ" panose="020B0604030504040204" pitchFamily="50" charset="-128"/>
                <a:ea typeface="メイリオ" panose="020B0604030504040204" pitchFamily="50" charset="-128"/>
              </a:rPr>
              <a:t>します。</a:t>
            </a:r>
            <a:endParaRPr lang="en-US" altLang="ja-JP" sz="1400" dirty="0">
              <a:latin typeface="メイリオ" panose="020B0604030504040204" pitchFamily="50" charset="-128"/>
              <a:ea typeface="メイリオ" panose="020B0604030504040204" pitchFamily="50" charset="-128"/>
            </a:endParaRPr>
          </a:p>
        </p:txBody>
      </p:sp>
      <p:sp>
        <p:nvSpPr>
          <p:cNvPr id="8" name="テキスト ボックス 7"/>
          <p:cNvSpPr txBox="1"/>
          <p:nvPr/>
        </p:nvSpPr>
        <p:spPr>
          <a:xfrm>
            <a:off x="5388636" y="36871"/>
            <a:ext cx="1368152" cy="477054"/>
          </a:xfrm>
          <a:prstGeom prst="rect">
            <a:avLst/>
          </a:prstGeom>
          <a:noFill/>
          <a:ln>
            <a:solidFill>
              <a:schemeClr val="bg1"/>
            </a:solidFill>
          </a:ln>
        </p:spPr>
        <p:txBody>
          <a:bodyPr wrap="square" rtlCol="0" anchor="ctr">
            <a:spAutoFit/>
          </a:bodyPr>
          <a:lstStyle/>
          <a:p>
            <a:pPr algn="ctr"/>
            <a:r>
              <a:rPr lang="ja-JP" altLang="en-US" sz="1100" b="1" dirty="0">
                <a:solidFill>
                  <a:schemeClr val="bg1"/>
                </a:solidFill>
                <a:latin typeface="メイリオ" panose="020B0604030504040204" pitchFamily="50" charset="-128"/>
                <a:ea typeface="メイリオ" panose="020B0604030504040204" pitchFamily="50" charset="-128"/>
              </a:rPr>
              <a:t>令和４年度</a:t>
            </a:r>
            <a:r>
              <a:rPr lang="ja-JP" altLang="en-US" sz="1100" b="1" dirty="0" smtClean="0">
                <a:solidFill>
                  <a:schemeClr val="bg1"/>
                </a:solidFill>
                <a:latin typeface="メイリオ" panose="020B0604030504040204" pitchFamily="50" charset="-128"/>
                <a:ea typeface="メイリオ" panose="020B0604030504040204" pitchFamily="50" charset="-128"/>
              </a:rPr>
              <a:t>要求額</a:t>
            </a:r>
            <a:endParaRPr lang="en-US" altLang="ja-JP" sz="1100" b="1" dirty="0" smtClean="0">
              <a:solidFill>
                <a:schemeClr val="bg1"/>
              </a:solidFill>
              <a:latin typeface="メイリオ" panose="020B0604030504040204" pitchFamily="50" charset="-128"/>
              <a:ea typeface="メイリオ" panose="020B0604030504040204" pitchFamily="50" charset="-128"/>
            </a:endParaRPr>
          </a:p>
          <a:p>
            <a:pPr algn="ctr"/>
            <a:r>
              <a:rPr kumimoji="1" lang="en-US" altLang="ja-JP" sz="1400" b="1" dirty="0" smtClean="0">
                <a:solidFill>
                  <a:schemeClr val="bg1"/>
                </a:solidFill>
                <a:latin typeface="メイリオ" panose="020B0604030504040204" pitchFamily="50" charset="-128"/>
                <a:ea typeface="メイリオ" panose="020B0604030504040204" pitchFamily="50" charset="-128"/>
              </a:rPr>
              <a:t>172</a:t>
            </a:r>
            <a:r>
              <a:rPr kumimoji="1" lang="ja-JP" altLang="en-US" sz="1400" b="1" dirty="0" smtClean="0">
                <a:solidFill>
                  <a:schemeClr val="bg1"/>
                </a:solidFill>
                <a:latin typeface="メイリオ" panose="020B0604030504040204" pitchFamily="50" charset="-128"/>
                <a:ea typeface="メイリオ" panose="020B0604030504040204" pitchFamily="50" charset="-128"/>
              </a:rPr>
              <a:t>百万円</a:t>
            </a:r>
            <a:endParaRPr kumimoji="1" lang="ja-JP" altLang="en-US" sz="1400" b="1" dirty="0">
              <a:solidFill>
                <a:schemeClr val="bg1"/>
              </a:solidFill>
              <a:latin typeface="メイリオ" panose="020B0604030504040204" pitchFamily="50" charset="-128"/>
              <a:ea typeface="メイリオ" panose="020B0604030504040204" pitchFamily="50" charset="-128"/>
            </a:endParaRPr>
          </a:p>
        </p:txBody>
      </p:sp>
      <p:sp>
        <p:nvSpPr>
          <p:cNvPr id="10" name="テキスト ボックス 9"/>
          <p:cNvSpPr txBox="1"/>
          <p:nvPr/>
        </p:nvSpPr>
        <p:spPr>
          <a:xfrm>
            <a:off x="803989" y="1508284"/>
            <a:ext cx="5649347" cy="307777"/>
          </a:xfrm>
          <a:prstGeom prst="rect">
            <a:avLst/>
          </a:prstGeom>
          <a:noFill/>
        </p:spPr>
        <p:txBody>
          <a:bodyPr wrap="square" rtlCol="0">
            <a:spAutoFit/>
          </a:bodyPr>
          <a:lstStyle/>
          <a:p>
            <a:r>
              <a:rPr lang="ja-JP" altLang="en-US" sz="1400" dirty="0" smtClean="0">
                <a:latin typeface="メイリオ" panose="020B0604030504040204" pitchFamily="50" charset="-128"/>
                <a:ea typeface="メイリオ" panose="020B0604030504040204" pitchFamily="50" charset="-128"/>
              </a:rPr>
              <a:t>交付の対象となる事業内容、事業者等の概要は、下表のとおりです。</a:t>
            </a:r>
            <a:endParaRPr lang="en-US" altLang="ja-JP" sz="1400" dirty="0" smtClean="0">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803989" y="8351022"/>
            <a:ext cx="5924214" cy="523220"/>
          </a:xfrm>
          <a:prstGeom prst="rect">
            <a:avLst/>
          </a:prstGeom>
          <a:noFill/>
        </p:spPr>
        <p:txBody>
          <a:bodyPr wrap="square" rtlCol="0">
            <a:spAutoFit/>
          </a:bodyPr>
          <a:lstStyle/>
          <a:p>
            <a:r>
              <a:rPr lang="ja-JP" altLang="en-US" sz="1400" dirty="0">
                <a:latin typeface="メイリオ" panose="020B0604030504040204" pitchFamily="50" charset="-128"/>
                <a:ea typeface="メイリオ" panose="020B0604030504040204" pitchFamily="50" charset="-128"/>
              </a:rPr>
              <a:t>公募</a:t>
            </a:r>
            <a:r>
              <a:rPr lang="ja-JP" altLang="en-US" sz="1400" dirty="0" smtClean="0">
                <a:latin typeface="メイリオ" panose="020B0604030504040204" pitchFamily="50" charset="-128"/>
                <a:ea typeface="メイリオ" panose="020B0604030504040204" pitchFamily="50" charset="-128"/>
              </a:rPr>
              <a:t>を</a:t>
            </a:r>
            <a:r>
              <a:rPr lang="ja-JP" altLang="en-US" sz="1400" dirty="0">
                <a:latin typeface="メイリオ" panose="020B0604030504040204" pitchFamily="50" charset="-128"/>
                <a:ea typeface="メイリオ" panose="020B0604030504040204" pitchFamily="50" charset="-128"/>
              </a:rPr>
              <a:t>行</a:t>
            </a:r>
            <a:r>
              <a:rPr lang="ja-JP" altLang="en-US" sz="1400" dirty="0" smtClean="0">
                <a:latin typeface="メイリオ" panose="020B0604030504040204" pitchFamily="50" charset="-128"/>
                <a:ea typeface="メイリオ" panose="020B0604030504040204" pitchFamily="50" charset="-128"/>
              </a:rPr>
              <a:t>い、事業内容の先進性や期待される効果、交付金終了後の継続性等の観点から審査したうえで、採択事業を</a:t>
            </a:r>
            <a:r>
              <a:rPr lang="ja-JP" altLang="en-US" sz="1400" dirty="0">
                <a:latin typeface="メイリオ" panose="020B0604030504040204" pitchFamily="50" charset="-128"/>
                <a:ea typeface="メイリオ" panose="020B0604030504040204" pitchFamily="50" charset="-128"/>
              </a:rPr>
              <a:t>決定</a:t>
            </a:r>
            <a:r>
              <a:rPr lang="ja-JP" altLang="en-US" sz="1400" dirty="0" smtClean="0">
                <a:latin typeface="メイリオ" panose="020B0604030504040204" pitchFamily="50" charset="-128"/>
                <a:ea typeface="メイリオ" panose="020B0604030504040204" pitchFamily="50" charset="-128"/>
              </a:rPr>
              <a:t>します。</a:t>
            </a:r>
            <a:endParaRPr lang="en-US" altLang="ja-JP" sz="1200" dirty="0" smtClean="0">
              <a:latin typeface="メイリオ" panose="020B0604030504040204" pitchFamily="50" charset="-128"/>
              <a:ea typeface="メイリオ" panose="020B0604030504040204" pitchFamily="50" charset="-128"/>
            </a:endParaRPr>
          </a:p>
        </p:txBody>
      </p:sp>
      <p:sp>
        <p:nvSpPr>
          <p:cNvPr id="22" name="テキスト ボックス 21"/>
          <p:cNvSpPr txBox="1"/>
          <p:nvPr/>
        </p:nvSpPr>
        <p:spPr>
          <a:xfrm>
            <a:off x="367763" y="7977916"/>
            <a:ext cx="6522677" cy="215444"/>
          </a:xfrm>
          <a:prstGeom prst="rect">
            <a:avLst/>
          </a:prstGeom>
          <a:noFill/>
        </p:spPr>
        <p:txBody>
          <a:bodyPr wrap="square" rtlCol="0">
            <a:spAutoFit/>
          </a:bodyPr>
          <a:lstStyle/>
          <a:p>
            <a:pPr algn="r"/>
            <a:r>
              <a:rPr lang="en-US" altLang="ja-JP" sz="800" dirty="0" smtClean="0">
                <a:latin typeface="メイリオ" panose="020B0604030504040204" pitchFamily="50" charset="-128"/>
                <a:ea typeface="メイリオ" panose="020B0604030504040204" pitchFamily="50" charset="-128"/>
              </a:rPr>
              <a:t>※</a:t>
            </a:r>
            <a:r>
              <a:rPr lang="ja-JP" altLang="en-US" sz="800" dirty="0" smtClean="0">
                <a:latin typeface="メイリオ" panose="020B0604030504040204" pitchFamily="50" charset="-128"/>
                <a:ea typeface="メイリオ" panose="020B0604030504040204" pitchFamily="50" charset="-128"/>
              </a:rPr>
              <a:t>収益目的の事業や</a:t>
            </a:r>
            <a:r>
              <a:rPr lang="ja-JP" altLang="en-US" sz="800" dirty="0">
                <a:latin typeface="メイリオ" panose="020B0604030504040204" pitchFamily="50" charset="-128"/>
                <a:ea typeface="メイリオ" panose="020B0604030504040204" pitchFamily="50" charset="-128"/>
              </a:rPr>
              <a:t>宗教・政治的宣伝</a:t>
            </a:r>
            <a:r>
              <a:rPr lang="ja-JP" altLang="en-US" sz="800" dirty="0" smtClean="0">
                <a:latin typeface="メイリオ" panose="020B0604030504040204" pitchFamily="50" charset="-128"/>
                <a:ea typeface="メイリオ" panose="020B0604030504040204" pitchFamily="50" charset="-128"/>
              </a:rPr>
              <a:t>を企図した事業等は対象外です。</a:t>
            </a:r>
            <a:r>
              <a:rPr kumimoji="1" lang="ja-JP" altLang="en-US" sz="800" dirty="0" smtClean="0">
                <a:latin typeface="メイリオ" panose="020B0604030504040204" pitchFamily="50" charset="-128"/>
                <a:ea typeface="メイリオ" panose="020B0604030504040204" pitchFamily="50" charset="-128"/>
              </a:rPr>
              <a:t>要件詳細については交付要綱・公募要領等を参照ください。</a:t>
            </a:r>
            <a:endParaRPr kumimoji="1" lang="ja-JP" altLang="en-US" sz="800" dirty="0">
              <a:latin typeface="メイリオ" panose="020B0604030504040204" pitchFamily="50" charset="-128"/>
              <a:ea typeface="メイリオ" panose="020B0604030504040204" pitchFamily="50" charset="-128"/>
            </a:endParaRPr>
          </a:p>
        </p:txBody>
      </p:sp>
      <p:sp>
        <p:nvSpPr>
          <p:cNvPr id="2" name="ホームベース 1"/>
          <p:cNvSpPr/>
          <p:nvPr/>
        </p:nvSpPr>
        <p:spPr>
          <a:xfrm>
            <a:off x="-2668" y="721313"/>
            <a:ext cx="824811" cy="510407"/>
          </a:xfrm>
          <a:prstGeom prst="homePlate">
            <a:avLst>
              <a:gd name="adj" fmla="val 32938"/>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latin typeface="メイリオ" panose="020B0604030504040204" pitchFamily="50" charset="-128"/>
                <a:ea typeface="メイリオ" panose="020B0604030504040204" pitchFamily="50" charset="-128"/>
              </a:rPr>
              <a:t>概要</a:t>
            </a:r>
            <a:endParaRPr kumimoji="1" lang="ja-JP" altLang="en-US" sz="2000" b="1" dirty="0">
              <a:latin typeface="メイリオ" panose="020B0604030504040204" pitchFamily="50" charset="-128"/>
              <a:ea typeface="メイリオ" panose="020B0604030504040204" pitchFamily="50" charset="-128"/>
            </a:endParaRPr>
          </a:p>
        </p:txBody>
      </p:sp>
      <p:sp>
        <p:nvSpPr>
          <p:cNvPr id="16" name="ホームベース 15"/>
          <p:cNvSpPr/>
          <p:nvPr/>
        </p:nvSpPr>
        <p:spPr>
          <a:xfrm>
            <a:off x="-2668" y="1383633"/>
            <a:ext cx="824811" cy="510407"/>
          </a:xfrm>
          <a:prstGeom prst="homePlate">
            <a:avLst>
              <a:gd name="adj" fmla="val 32938"/>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a:latin typeface="メイリオ" panose="020B0604030504040204" pitchFamily="50" charset="-128"/>
                <a:ea typeface="メイリオ" panose="020B0604030504040204" pitchFamily="50" charset="-128"/>
              </a:rPr>
              <a:t>対象</a:t>
            </a:r>
            <a:endParaRPr kumimoji="1" lang="ja-JP" altLang="en-US" sz="2000" b="1" dirty="0">
              <a:latin typeface="メイリオ" panose="020B0604030504040204" pitchFamily="50" charset="-128"/>
              <a:ea typeface="メイリオ" panose="020B0604030504040204" pitchFamily="50" charset="-128"/>
            </a:endParaRPr>
          </a:p>
        </p:txBody>
      </p:sp>
      <p:grpSp>
        <p:nvGrpSpPr>
          <p:cNvPr id="3" name="グループ化 2"/>
          <p:cNvGrpSpPr/>
          <p:nvPr/>
        </p:nvGrpSpPr>
        <p:grpSpPr>
          <a:xfrm>
            <a:off x="-2668" y="8323189"/>
            <a:ext cx="827479" cy="543521"/>
            <a:chOff x="-2668" y="7761311"/>
            <a:chExt cx="827479" cy="543521"/>
          </a:xfrm>
        </p:grpSpPr>
        <p:sp>
          <p:nvSpPr>
            <p:cNvPr id="17" name="ホームベース 16"/>
            <p:cNvSpPr/>
            <p:nvPr/>
          </p:nvSpPr>
          <p:spPr>
            <a:xfrm>
              <a:off x="-2668" y="7761311"/>
              <a:ext cx="824811" cy="510407"/>
            </a:xfrm>
            <a:prstGeom prst="homePlate">
              <a:avLst>
                <a:gd name="adj" fmla="val 32938"/>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lnSpc>
                  <a:spcPts val="1800"/>
                </a:lnSpc>
              </a:pPr>
              <a:endParaRPr kumimoji="1" lang="ja-JP" altLang="en-US" b="1" dirty="0">
                <a:latin typeface="メイリオ" panose="020B0604030504040204" pitchFamily="50" charset="-128"/>
                <a:ea typeface="メイリオ" panose="020B0604030504040204" pitchFamily="50" charset="-128"/>
              </a:endParaRPr>
            </a:p>
          </p:txBody>
        </p:sp>
        <p:sp>
          <p:nvSpPr>
            <p:cNvPr id="23" name="ホームベース 22"/>
            <p:cNvSpPr/>
            <p:nvPr/>
          </p:nvSpPr>
          <p:spPr>
            <a:xfrm>
              <a:off x="0" y="7794425"/>
              <a:ext cx="824811" cy="510407"/>
            </a:xfrm>
            <a:prstGeom prst="homePlate">
              <a:avLst>
                <a:gd name="adj" fmla="val 32938"/>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lnSpc>
                  <a:spcPts val="1800"/>
                </a:lnSpc>
              </a:pPr>
              <a:r>
                <a:rPr kumimoji="1" lang="ja-JP" altLang="en-US" b="1" dirty="0" smtClean="0">
                  <a:latin typeface="メイリオ" panose="020B0604030504040204" pitchFamily="50" charset="-128"/>
                  <a:ea typeface="メイリオ" panose="020B0604030504040204" pitchFamily="50" charset="-128"/>
                </a:rPr>
                <a:t>採択方法</a:t>
              </a:r>
              <a:endParaRPr kumimoji="1" lang="ja-JP" altLang="en-US" b="1" dirty="0">
                <a:latin typeface="メイリオ" panose="020B0604030504040204" pitchFamily="50" charset="-128"/>
                <a:ea typeface="メイリオ" panose="020B0604030504040204" pitchFamily="50" charset="-128"/>
              </a:endParaRPr>
            </a:p>
          </p:txBody>
        </p:sp>
      </p:grpSp>
      <p:grpSp>
        <p:nvGrpSpPr>
          <p:cNvPr id="18" name="グループ化 17"/>
          <p:cNvGrpSpPr/>
          <p:nvPr/>
        </p:nvGrpSpPr>
        <p:grpSpPr>
          <a:xfrm>
            <a:off x="191550" y="8899253"/>
            <a:ext cx="6549818" cy="878283"/>
            <a:chOff x="175476" y="8304295"/>
            <a:chExt cx="6549818" cy="915463"/>
          </a:xfrm>
        </p:grpSpPr>
        <p:sp>
          <p:nvSpPr>
            <p:cNvPr id="20" name="テキスト ボックス 19"/>
            <p:cNvSpPr txBox="1"/>
            <p:nvPr/>
          </p:nvSpPr>
          <p:spPr>
            <a:xfrm>
              <a:off x="1628800" y="8304295"/>
              <a:ext cx="5096494" cy="915463"/>
            </a:xfrm>
            <a:prstGeom prst="rect">
              <a:avLst/>
            </a:prstGeom>
            <a:noFill/>
            <a:ln w="9525">
              <a:solidFill>
                <a:schemeClr val="tx1"/>
              </a:solidFill>
            </a:ln>
          </p:spPr>
          <p:txBody>
            <a:bodyPr wrap="square" rtlCol="0">
              <a:noAutofit/>
            </a:bodyPr>
            <a:lstStyle/>
            <a:p>
              <a:r>
                <a:rPr lang="ja-JP" altLang="en-US" sz="1400" dirty="0" smtClean="0">
                  <a:latin typeface="メイリオ" panose="020B0604030504040204" pitchFamily="50" charset="-128"/>
                  <a:ea typeface="メイリオ" panose="020B0604030504040204" pitchFamily="50" charset="-128"/>
                </a:rPr>
                <a:t>令和４年</a:t>
              </a:r>
              <a:r>
                <a:rPr lang="ja-JP" altLang="en-US" sz="1400" dirty="0" smtClean="0">
                  <a:latin typeface="メイリオ" panose="020B0604030504040204" pitchFamily="50" charset="-128"/>
                  <a:ea typeface="メイリオ" panose="020B0604030504040204" pitchFamily="50" charset="-128"/>
                </a:rPr>
                <a:t>２月</a:t>
              </a:r>
              <a:r>
                <a:rPr lang="en-US" altLang="ja-JP" sz="1400" dirty="0" smtClean="0">
                  <a:latin typeface="メイリオ" panose="020B0604030504040204" pitchFamily="50" charset="-128"/>
                  <a:ea typeface="メイリオ" panose="020B0604030504040204" pitchFamily="50" charset="-128"/>
                </a:rPr>
                <a:t>28</a:t>
              </a:r>
              <a:r>
                <a:rPr lang="ja-JP" altLang="en-US" sz="1400" dirty="0">
                  <a:latin typeface="メイリオ" panose="020B0604030504040204" pitchFamily="50" charset="-128"/>
                  <a:ea typeface="メイリオ" panose="020B0604030504040204" pitchFamily="50" charset="-128"/>
                </a:rPr>
                <a:t>日</a:t>
              </a:r>
              <a:r>
                <a:rPr lang="ja-JP" altLang="en-US" sz="1400" dirty="0" smtClean="0">
                  <a:latin typeface="メイリオ" panose="020B0604030504040204" pitchFamily="50" charset="-128"/>
                  <a:ea typeface="メイリオ" panose="020B0604030504040204" pitchFamily="50" charset="-128"/>
                </a:rPr>
                <a:t>　  公募情報公表・受付開始</a:t>
              </a:r>
              <a:r>
                <a:rPr lang="ja-JP" altLang="en-US" sz="500" dirty="0" smtClean="0">
                  <a:latin typeface="メイリオ" panose="020B0604030504040204" pitchFamily="50" charset="-128"/>
                  <a:ea typeface="メイリオ" panose="020B0604030504040204" pitchFamily="50" charset="-128"/>
                </a:rPr>
                <a:t>　　　　　　　　　　　　　　　　　　　　　　　　　　　　　　　　　　　　　　　　　　　　　　　　　　                               </a:t>
              </a:r>
              <a:endParaRPr lang="en-US" altLang="ja-JP" sz="500" dirty="0" smtClean="0">
                <a:latin typeface="メイリオ" panose="020B0604030504040204" pitchFamily="50" charset="-128"/>
                <a:ea typeface="メイリオ" panose="020B0604030504040204" pitchFamily="50" charset="-128"/>
              </a:endParaRPr>
            </a:p>
            <a:p>
              <a:pPr>
                <a:lnSpc>
                  <a:spcPts val="700"/>
                </a:lnSpc>
              </a:pPr>
              <a:r>
                <a:rPr lang="en-US" altLang="ja-JP" sz="500" dirty="0">
                  <a:latin typeface="メイリオ" panose="020B0604030504040204" pitchFamily="50" charset="-128"/>
                  <a:ea typeface="メイリオ" panose="020B0604030504040204" pitchFamily="50" charset="-128"/>
                </a:rPr>
                <a:t> </a:t>
              </a:r>
              <a:r>
                <a:rPr lang="en-US" altLang="ja-JP" sz="500" dirty="0" smtClean="0">
                  <a:latin typeface="メイリオ" panose="020B0604030504040204" pitchFamily="50" charset="-128"/>
                  <a:ea typeface="メイリオ" panose="020B0604030504040204" pitchFamily="50" charset="-128"/>
                </a:rPr>
                <a:t>                                                                         </a:t>
              </a:r>
              <a:r>
                <a:rPr lang="ja-JP" altLang="en-US" sz="900" dirty="0" smtClean="0">
                  <a:latin typeface="メイリオ" panose="020B0604030504040204" pitchFamily="50" charset="-128"/>
                  <a:ea typeface="メイリオ" panose="020B0604030504040204" pitchFamily="50" charset="-128"/>
                </a:rPr>
                <a:t>（</a:t>
              </a:r>
              <a:r>
                <a:rPr lang="en-US" altLang="ja-JP" sz="900" dirty="0">
                  <a:latin typeface="メイリオ" panose="020B0604030504040204" pitchFamily="50" charset="-128"/>
                  <a:ea typeface="メイリオ" panose="020B0604030504040204" pitchFamily="50" charset="-128"/>
                </a:rPr>
                <a:t>http://www.biodic.go.jp/biodiversity/activity/local_gov/hozen/index.html</a:t>
              </a:r>
              <a:r>
                <a:rPr lang="ja-JP" altLang="en-US" sz="900" dirty="0" smtClean="0">
                  <a:latin typeface="メイリオ" panose="020B0604030504040204" pitchFamily="50" charset="-128"/>
                  <a:ea typeface="メイリオ" panose="020B0604030504040204" pitchFamily="50" charset="-128"/>
                </a:rPr>
                <a:t>に掲載</a:t>
              </a:r>
              <a:r>
                <a:rPr lang="en-US" altLang="ja-JP" sz="900" dirty="0" smtClean="0">
                  <a:latin typeface="メイリオ" panose="020B0604030504040204" pitchFamily="50" charset="-128"/>
                  <a:ea typeface="メイリオ" panose="020B0604030504040204" pitchFamily="50" charset="-128"/>
                </a:rPr>
                <a:t>)</a:t>
              </a:r>
            </a:p>
            <a:p>
              <a:pPr>
                <a:lnSpc>
                  <a:spcPts val="200"/>
                </a:lnSpc>
              </a:pPr>
              <a:endParaRPr lang="en-US" altLang="ja-JP" sz="900" dirty="0" smtClean="0">
                <a:latin typeface="メイリオ" panose="020B0604030504040204" pitchFamily="50" charset="-128"/>
                <a:ea typeface="メイリオ" panose="020B0604030504040204" pitchFamily="50" charset="-128"/>
              </a:endParaRPr>
            </a:p>
            <a:p>
              <a:r>
                <a:rPr lang="ja-JP" altLang="en-US" sz="1400" dirty="0" smtClean="0">
                  <a:latin typeface="メイリオ" panose="020B0604030504040204" pitchFamily="50" charset="-128"/>
                  <a:ea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rPr>
                <a:t>３月</a:t>
              </a:r>
              <a:r>
                <a:rPr lang="en-US" altLang="ja-JP" sz="1400" dirty="0" smtClean="0">
                  <a:latin typeface="メイリオ" panose="020B0604030504040204" pitchFamily="50" charset="-128"/>
                  <a:ea typeface="メイリオ" panose="020B0604030504040204" pitchFamily="50" charset="-128"/>
                </a:rPr>
                <a:t>25</a:t>
              </a:r>
              <a:r>
                <a:rPr lang="ja-JP" altLang="en-US" sz="1400" smtClean="0">
                  <a:latin typeface="メイリオ" panose="020B0604030504040204" pitchFamily="50" charset="-128"/>
                  <a:ea typeface="メイリオ" panose="020B0604030504040204" pitchFamily="50" charset="-128"/>
                </a:rPr>
                <a:t>日</a:t>
              </a:r>
              <a:r>
                <a:rPr lang="ja-JP" altLang="en-US" sz="1400" dirty="0" smtClean="0">
                  <a:latin typeface="メイリオ" panose="020B0604030504040204" pitchFamily="50" charset="-128"/>
                  <a:ea typeface="メイリオ" panose="020B0604030504040204" pitchFamily="50" charset="-128"/>
                </a:rPr>
                <a:t>　  応募申請締切</a:t>
              </a:r>
              <a:endParaRPr lang="en-US" altLang="ja-JP" sz="300" dirty="0" smtClean="0">
                <a:latin typeface="メイリオ" panose="020B0604030504040204" pitchFamily="50" charset="-128"/>
                <a:ea typeface="メイリオ" panose="020B0604030504040204" pitchFamily="50" charset="-128"/>
              </a:endParaRPr>
            </a:p>
            <a:p>
              <a:r>
                <a:rPr kumimoji="1" lang="ja-JP" altLang="en-US" sz="1400" dirty="0" smtClean="0">
                  <a:latin typeface="メイリオ" panose="020B0604030504040204" pitchFamily="50" charset="-128"/>
                  <a:ea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rPr>
                <a:t>６</a:t>
              </a:r>
              <a:r>
                <a:rPr lang="ja-JP" altLang="en-US" sz="1400" dirty="0" smtClean="0">
                  <a:latin typeface="メイリオ" panose="020B0604030504040204" pitchFamily="50" charset="-128"/>
                  <a:ea typeface="メイリオ" panose="020B0604030504040204" pitchFamily="50" charset="-128"/>
                </a:rPr>
                <a:t>月中旬</a:t>
              </a:r>
              <a:r>
                <a:rPr kumimoji="1" lang="ja-JP" altLang="en-US" sz="1400" dirty="0" smtClean="0">
                  <a:latin typeface="メイリオ" panose="020B0604030504040204" pitchFamily="50" charset="-128"/>
                  <a:ea typeface="メイリオ" panose="020B0604030504040204" pitchFamily="50" charset="-128"/>
                </a:rPr>
                <a:t>　採択</a:t>
              </a:r>
              <a:r>
                <a:rPr lang="ja-JP" altLang="en-US" sz="1400" dirty="0" smtClean="0">
                  <a:latin typeface="メイリオ" panose="020B0604030504040204" pitchFamily="50" charset="-128"/>
                  <a:ea typeface="メイリオ" panose="020B0604030504040204" pitchFamily="50" charset="-128"/>
                </a:rPr>
                <a:t>事業</a:t>
              </a:r>
              <a:r>
                <a:rPr kumimoji="1" lang="ja-JP" altLang="en-US" sz="1400" dirty="0" smtClean="0">
                  <a:latin typeface="メイリオ" panose="020B0604030504040204" pitchFamily="50" charset="-128"/>
                  <a:ea typeface="メイリオ" panose="020B0604030504040204" pitchFamily="50" charset="-128"/>
                </a:rPr>
                <a:t>決定・公表</a:t>
              </a:r>
              <a:r>
                <a:rPr lang="ja-JP" altLang="en-US" sz="1400" dirty="0" smtClean="0">
                  <a:latin typeface="メイリオ" panose="020B0604030504040204" pitchFamily="50" charset="-128"/>
                  <a:ea typeface="メイリオ" panose="020B0604030504040204" pitchFamily="50" charset="-128"/>
                </a:rPr>
                <a:t>（</a:t>
              </a:r>
              <a:r>
                <a:rPr kumimoji="1" lang="ja-JP" altLang="en-US" sz="1400" dirty="0" smtClean="0">
                  <a:latin typeface="メイリオ" panose="020B0604030504040204" pitchFamily="50" charset="-128"/>
                  <a:ea typeface="メイリオ" panose="020B0604030504040204" pitchFamily="50" charset="-128"/>
                </a:rPr>
                <a:t>予定</a:t>
              </a:r>
              <a:r>
                <a:rPr lang="ja-JP" altLang="en-US" sz="1400" dirty="0" smtClean="0">
                  <a:latin typeface="メイリオ" panose="020B0604030504040204" pitchFamily="50" charset="-128"/>
                  <a:ea typeface="メイリオ" panose="020B0604030504040204" pitchFamily="50" charset="-128"/>
                </a:rPr>
                <a:t>）</a:t>
              </a:r>
              <a:endParaRPr kumimoji="1" lang="en-US" altLang="ja-JP" sz="1400" dirty="0" smtClean="0">
                <a:latin typeface="メイリオ" panose="020B0604030504040204" pitchFamily="50" charset="-128"/>
                <a:ea typeface="メイリオ" panose="020B0604030504040204" pitchFamily="50" charset="-128"/>
              </a:endParaRPr>
            </a:p>
            <a:p>
              <a:pPr>
                <a:lnSpc>
                  <a:spcPts val="700"/>
                </a:lnSpc>
              </a:pPr>
              <a:r>
                <a:rPr lang="en-US" altLang="ja-JP" sz="900" dirty="0" smtClean="0">
                  <a:latin typeface="メイリオ" panose="020B0604030504040204" pitchFamily="50" charset="-128"/>
                  <a:ea typeface="メイリオ" panose="020B0604030504040204" pitchFamily="50" charset="-128"/>
                </a:rPr>
                <a:t>                                          </a:t>
              </a:r>
            </a:p>
          </p:txBody>
        </p:sp>
        <p:sp>
          <p:nvSpPr>
            <p:cNvPr id="21" name="テキスト ボックス 20"/>
            <p:cNvSpPr txBox="1"/>
            <p:nvPr/>
          </p:nvSpPr>
          <p:spPr>
            <a:xfrm>
              <a:off x="175476" y="8304295"/>
              <a:ext cx="1453324" cy="915463"/>
            </a:xfrm>
            <a:prstGeom prst="rect">
              <a:avLst/>
            </a:prstGeom>
            <a:noFill/>
            <a:ln>
              <a:solidFill>
                <a:schemeClr val="tx1"/>
              </a:solidFill>
            </a:ln>
          </p:spPr>
          <p:txBody>
            <a:bodyPr wrap="square" rtlCol="0" anchor="ctr">
              <a:noAutofit/>
            </a:bodyPr>
            <a:lstStyle/>
            <a:p>
              <a:r>
                <a:rPr lang="ja-JP" altLang="en-US" sz="1200" dirty="0" smtClean="0">
                  <a:latin typeface="メイリオ" panose="020B0604030504040204" pitchFamily="50" charset="-128"/>
                  <a:ea typeface="メイリオ" panose="020B0604030504040204" pitchFamily="50" charset="-128"/>
                </a:rPr>
                <a:t>令和４年度事業　　　　　　　　　　　　　　　</a:t>
              </a:r>
              <a:endParaRPr lang="en-US" altLang="ja-JP" sz="1200" dirty="0" smtClean="0">
                <a:latin typeface="メイリオ" panose="020B0604030504040204" pitchFamily="50" charset="-128"/>
                <a:ea typeface="メイリオ" panose="020B0604030504040204" pitchFamily="50" charset="-128"/>
              </a:endParaRPr>
            </a:p>
            <a:p>
              <a:r>
                <a:rPr kumimoji="1" lang="ja-JP" altLang="en-US" sz="1200" dirty="0" smtClean="0">
                  <a:latin typeface="メイリオ" panose="020B0604030504040204" pitchFamily="50" charset="-128"/>
                  <a:ea typeface="メイリオ" panose="020B0604030504040204" pitchFamily="50" charset="-128"/>
                </a:rPr>
                <a:t>採択スケジュール</a:t>
              </a:r>
              <a:endParaRPr kumimoji="1" lang="ja-JP" altLang="en-US" sz="1200" dirty="0">
                <a:latin typeface="メイリオ" panose="020B0604030504040204" pitchFamily="50" charset="-128"/>
                <a:ea typeface="メイリオ" panose="020B0604030504040204" pitchFamily="50" charset="-128"/>
              </a:endParaRPr>
            </a:p>
          </p:txBody>
        </p:sp>
      </p:grpSp>
    </p:spTree>
    <p:extLst>
      <p:ext uri="{BB962C8B-B14F-4D97-AF65-F5344CB8AC3E}">
        <p14:creationId xmlns:p14="http://schemas.microsoft.com/office/powerpoint/2010/main" val="2205931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6858000" cy="344488"/>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kumimoji="1" lang="ja-JP" altLang="en-US" sz="2000" dirty="0" smtClean="0">
                <a:latin typeface="メイリオ" panose="020B0604030504040204" pitchFamily="50" charset="-128"/>
                <a:ea typeface="メイリオ" panose="020B0604030504040204" pitchFamily="50" charset="-128"/>
              </a:rPr>
              <a:t>生物多様性保全推進支援事業　採択事業例</a:t>
            </a:r>
            <a:endParaRPr kumimoji="1" lang="ja-JP" altLang="en-US" sz="2000" dirty="0">
              <a:latin typeface="メイリオ" panose="020B0604030504040204" pitchFamily="50" charset="-128"/>
              <a:ea typeface="メイリオ" panose="020B0604030504040204" pitchFamily="50" charset="-128"/>
            </a:endParaRPr>
          </a:p>
        </p:txBody>
      </p:sp>
      <p:grpSp>
        <p:nvGrpSpPr>
          <p:cNvPr id="2" name="グループ化 1"/>
          <p:cNvGrpSpPr/>
          <p:nvPr/>
        </p:nvGrpSpPr>
        <p:grpSpPr>
          <a:xfrm>
            <a:off x="148169" y="409889"/>
            <a:ext cx="6568028" cy="1154829"/>
            <a:chOff x="185986" y="835695"/>
            <a:chExt cx="6568028" cy="1154829"/>
          </a:xfrm>
        </p:grpSpPr>
        <p:sp>
          <p:nvSpPr>
            <p:cNvPr id="14" name="角丸四角形 13"/>
            <p:cNvSpPr/>
            <p:nvPr/>
          </p:nvSpPr>
          <p:spPr>
            <a:xfrm>
              <a:off x="185986" y="979152"/>
              <a:ext cx="6552728" cy="1011372"/>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330002" y="835695"/>
              <a:ext cx="2560751"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（１</a:t>
              </a:r>
              <a:r>
                <a:rPr lang="ja-JP" altLang="en-US" sz="1400" dirty="0">
                  <a:latin typeface="メイリオ" panose="020B0604030504040204" pitchFamily="50" charset="-128"/>
                  <a:ea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rPr>
                <a:t>特定外</a:t>
              </a:r>
              <a:r>
                <a:rPr lang="ja-JP" altLang="en-US" sz="1400" dirty="0">
                  <a:latin typeface="メイリオ" panose="020B0604030504040204" pitchFamily="50" charset="-128"/>
                  <a:ea typeface="メイリオ" panose="020B0604030504040204" pitchFamily="50" charset="-128"/>
                </a:rPr>
                <a:t>来生物防除</a:t>
              </a:r>
              <a:r>
                <a:rPr lang="ja-JP" altLang="en-US" sz="1400" dirty="0" smtClean="0">
                  <a:latin typeface="メイリオ" panose="020B0604030504040204" pitchFamily="50" charset="-128"/>
                  <a:ea typeface="メイリオ" panose="020B0604030504040204" pitchFamily="50" charset="-128"/>
                </a:rPr>
                <a:t>対策</a:t>
              </a:r>
              <a:endParaRPr lang="ja-JP" altLang="en-US" sz="1400" dirty="0">
                <a:latin typeface="メイリオ" panose="020B0604030504040204" pitchFamily="50" charset="-128"/>
                <a:ea typeface="メイリオ" panose="020B0604030504040204" pitchFamily="50" charset="-128"/>
              </a:endParaRPr>
            </a:p>
          </p:txBody>
        </p:sp>
        <p:sp>
          <p:nvSpPr>
            <p:cNvPr id="13" name="正方形/長方形 12"/>
            <p:cNvSpPr/>
            <p:nvPr/>
          </p:nvSpPr>
          <p:spPr>
            <a:xfrm>
              <a:off x="226740" y="1110444"/>
              <a:ext cx="6527274" cy="874598"/>
            </a:xfrm>
            <a:prstGeom prst="rect">
              <a:avLst/>
            </a:prstGeom>
          </p:spPr>
          <p:txBody>
            <a:bodyPr wrap="square">
              <a:spAutoFit/>
            </a:bodyPr>
            <a:lstStyle/>
            <a:p>
              <a:pPr>
                <a:lnSpc>
                  <a:spcPts val="1400"/>
                </a:lnSpc>
              </a:pPr>
              <a:r>
                <a:rPr lang="ja-JP" altLang="en-US" sz="1100" dirty="0" smtClean="0">
                  <a:latin typeface="メイリオ" panose="020B0604030504040204" pitchFamily="50" charset="-128"/>
                  <a:ea typeface="メイリオ" panose="020B0604030504040204" pitchFamily="50" charset="-128"/>
                </a:rPr>
                <a:t>対象種　：クリハラリス、アカミミガメ、ヒアリ、アルゼンチンアリ、クビアカツヤカミキリ、</a:t>
              </a:r>
              <a:endParaRPr lang="en-US" altLang="ja-JP" sz="1100" dirty="0" smtClean="0">
                <a:latin typeface="メイリオ" panose="020B0604030504040204" pitchFamily="50" charset="-128"/>
                <a:ea typeface="メイリオ" panose="020B0604030504040204" pitchFamily="50" charset="-128"/>
              </a:endParaRPr>
            </a:p>
            <a:p>
              <a:pPr>
                <a:lnSpc>
                  <a:spcPts val="1400"/>
                </a:lnSpc>
              </a:pPr>
              <a:r>
                <a:rPr lang="ja-JP" altLang="en-US" sz="1100">
                  <a:latin typeface="メイリオ" panose="020B0604030504040204" pitchFamily="50" charset="-128"/>
                  <a:ea typeface="メイリオ" panose="020B0604030504040204" pitchFamily="50" charset="-128"/>
                </a:rPr>
                <a:t>　</a:t>
              </a:r>
              <a:r>
                <a:rPr lang="ja-JP" altLang="en-US" sz="1100" smtClean="0">
                  <a:latin typeface="メイリオ" panose="020B0604030504040204" pitchFamily="50" charset="-128"/>
                  <a:ea typeface="メイリオ" panose="020B0604030504040204" pitchFamily="50" charset="-128"/>
                </a:rPr>
                <a:t>　　　　ウチダザリガニ</a:t>
              </a:r>
              <a:r>
                <a:rPr lang="ja-JP" altLang="en-US" sz="1100" dirty="0" smtClean="0">
                  <a:latin typeface="メイリオ" panose="020B0604030504040204" pitchFamily="50" charset="-128"/>
                  <a:ea typeface="メイリオ" panose="020B0604030504040204" pitchFamily="50" charset="-128"/>
                </a:rPr>
                <a:t>、オオバナミズキンバイ、スパルティナ属　等</a:t>
              </a:r>
              <a:endParaRPr lang="en-US" altLang="ja-JP" sz="1100" dirty="0">
                <a:latin typeface="メイリオ" panose="020B0604030504040204" pitchFamily="50" charset="-128"/>
                <a:ea typeface="メイリオ" panose="020B0604030504040204" pitchFamily="50" charset="-128"/>
              </a:endParaRPr>
            </a:p>
            <a:p>
              <a:pPr>
                <a:lnSpc>
                  <a:spcPts val="500"/>
                </a:lnSpc>
              </a:pPr>
              <a:endParaRPr lang="en-US" altLang="ja-JP" sz="1100" dirty="0">
                <a:latin typeface="メイリオ" panose="020B0604030504040204" pitchFamily="50" charset="-128"/>
                <a:ea typeface="メイリオ" panose="020B0604030504040204" pitchFamily="50" charset="-128"/>
              </a:endParaRPr>
            </a:p>
            <a:p>
              <a:pPr>
                <a:lnSpc>
                  <a:spcPts val="1400"/>
                </a:lnSpc>
              </a:pPr>
              <a:r>
                <a:rPr lang="ja-JP" altLang="en-US" sz="1100" dirty="0" smtClean="0">
                  <a:latin typeface="メイリオ" panose="020B0604030504040204" pitchFamily="50" charset="-128"/>
                  <a:ea typeface="メイリオ" panose="020B0604030504040204" pitchFamily="50" charset="-128"/>
                </a:rPr>
                <a:t>事業内容：対象種の個体の駆除、生息・生育状況調査、在来種への影響調査、防除計画の立案、防除</a:t>
              </a:r>
              <a:endParaRPr lang="en-US" altLang="ja-JP" sz="1100" dirty="0" smtClean="0">
                <a:latin typeface="メイリオ" panose="020B0604030504040204" pitchFamily="50" charset="-128"/>
                <a:ea typeface="メイリオ" panose="020B0604030504040204" pitchFamily="50" charset="-128"/>
              </a:endParaRPr>
            </a:p>
            <a:p>
              <a:pPr>
                <a:lnSpc>
                  <a:spcPts val="1400"/>
                </a:lnSpc>
              </a:pPr>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手法の改良・実証、防除の担い手育成や体制構築、普及啓発　等</a:t>
              </a:r>
              <a:endParaRPr lang="en-US" altLang="ja-JP" sz="1100" dirty="0" smtClean="0">
                <a:latin typeface="メイリオ" panose="020B0604030504040204" pitchFamily="50" charset="-128"/>
                <a:ea typeface="メイリオ" panose="020B0604030504040204" pitchFamily="50" charset="-128"/>
              </a:endParaRPr>
            </a:p>
          </p:txBody>
        </p:sp>
      </p:grpSp>
      <p:grpSp>
        <p:nvGrpSpPr>
          <p:cNvPr id="3" name="グループ化 2"/>
          <p:cNvGrpSpPr/>
          <p:nvPr/>
        </p:nvGrpSpPr>
        <p:grpSpPr>
          <a:xfrm>
            <a:off x="143208" y="1640632"/>
            <a:ext cx="6578236" cy="1181393"/>
            <a:chOff x="181025" y="2199982"/>
            <a:chExt cx="6578236" cy="1181393"/>
          </a:xfrm>
        </p:grpSpPr>
        <p:sp>
          <p:nvSpPr>
            <p:cNvPr id="15" name="角丸四角形 14"/>
            <p:cNvSpPr/>
            <p:nvPr/>
          </p:nvSpPr>
          <p:spPr>
            <a:xfrm>
              <a:off x="181025" y="2340786"/>
              <a:ext cx="6552728" cy="1040589"/>
            </a:xfrm>
            <a:prstGeom prst="roundRect">
              <a:avLst>
                <a:gd name="adj" fmla="val 14448"/>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325480" y="2199982"/>
              <a:ext cx="3429369"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（２）重要</a:t>
              </a:r>
              <a:r>
                <a:rPr lang="ja-JP" altLang="en-US" sz="1400" dirty="0">
                  <a:latin typeface="メイリオ" panose="020B0604030504040204" pitchFamily="50" charset="-128"/>
                  <a:ea typeface="メイリオ" panose="020B0604030504040204" pitchFamily="50" charset="-128"/>
                </a:rPr>
                <a:t>生物多様性</a:t>
              </a:r>
              <a:r>
                <a:rPr lang="ja-JP" altLang="en-US" sz="1400" dirty="0" smtClean="0">
                  <a:latin typeface="メイリオ" panose="020B0604030504040204" pitchFamily="50" charset="-128"/>
                  <a:ea typeface="メイリオ" panose="020B0604030504040204" pitchFamily="50" charset="-128"/>
                </a:rPr>
                <a:t>保護地域</a:t>
              </a:r>
              <a:r>
                <a:rPr lang="ja-JP" altLang="en-US" sz="1400" dirty="0">
                  <a:latin typeface="メイリオ" panose="020B0604030504040204" pitchFamily="50" charset="-128"/>
                  <a:ea typeface="メイリオ" panose="020B0604030504040204" pitchFamily="50" charset="-128"/>
                </a:rPr>
                <a:t>保全</a:t>
              </a:r>
              <a:r>
                <a:rPr lang="ja-JP" altLang="en-US" sz="1400" dirty="0" smtClean="0">
                  <a:latin typeface="メイリオ" panose="020B0604030504040204" pitchFamily="50" charset="-128"/>
                  <a:ea typeface="メイリオ" panose="020B0604030504040204" pitchFamily="50" charset="-128"/>
                </a:rPr>
                <a:t>再生</a:t>
              </a:r>
              <a:endParaRPr lang="ja-JP" altLang="en-US" sz="1400" dirty="0">
                <a:latin typeface="メイリオ" panose="020B0604030504040204" pitchFamily="50" charset="-128"/>
                <a:ea typeface="メイリオ" panose="020B0604030504040204" pitchFamily="50" charset="-128"/>
              </a:endParaRPr>
            </a:p>
          </p:txBody>
        </p:sp>
        <p:sp>
          <p:nvSpPr>
            <p:cNvPr id="16" name="正方形/長方形 15"/>
            <p:cNvSpPr/>
            <p:nvPr/>
          </p:nvSpPr>
          <p:spPr>
            <a:xfrm>
              <a:off x="226740" y="2492842"/>
              <a:ext cx="6532521" cy="874598"/>
            </a:xfrm>
            <a:prstGeom prst="rect">
              <a:avLst/>
            </a:prstGeom>
          </p:spPr>
          <p:txBody>
            <a:bodyPr wrap="square">
              <a:spAutoFit/>
            </a:bodyPr>
            <a:lstStyle/>
            <a:p>
              <a:pPr>
                <a:lnSpc>
                  <a:spcPts val="1400"/>
                </a:lnSpc>
              </a:pPr>
              <a:r>
                <a:rPr lang="ja-JP" altLang="en-US" sz="1100" dirty="0" smtClean="0">
                  <a:latin typeface="メイリオ" panose="020B0604030504040204" pitchFamily="50" charset="-128"/>
                  <a:ea typeface="メイリオ" panose="020B0604030504040204" pitchFamily="50" charset="-128"/>
                </a:rPr>
                <a:t>対象地域：尾瀬国立公園、日南海岸国定公園、笹ヶ峰自然環境保全地域、</a:t>
              </a:r>
              <a:r>
                <a:rPr lang="zh-TW" altLang="en-US" sz="1100" dirty="0" smtClean="0">
                  <a:latin typeface="メイリオ" panose="020B0604030504040204" pitchFamily="50" charset="-128"/>
                  <a:ea typeface="メイリオ" panose="020B0604030504040204" pitchFamily="50" charset="-128"/>
                </a:rPr>
                <a:t>国指</a:t>
              </a:r>
              <a:r>
                <a:rPr lang="zh-TW" altLang="en-US" sz="1100" dirty="0">
                  <a:latin typeface="メイリオ" panose="020B0604030504040204" pitchFamily="50" charset="-128"/>
                  <a:ea typeface="メイリオ" panose="020B0604030504040204" pitchFamily="50" charset="-128"/>
                </a:rPr>
                <a:t>定石鎚</a:t>
              </a:r>
              <a:r>
                <a:rPr lang="zh-TW" altLang="en-US" sz="1100" dirty="0" smtClean="0">
                  <a:latin typeface="メイリオ" panose="020B0604030504040204" pitchFamily="50" charset="-128"/>
                  <a:ea typeface="メイリオ" panose="020B0604030504040204" pitchFamily="50" charset="-128"/>
                </a:rPr>
                <a:t>山系鳥獣</a:t>
              </a:r>
              <a:r>
                <a:rPr lang="zh-TW" altLang="en-US" sz="1100" dirty="0">
                  <a:latin typeface="メイリオ" panose="020B0604030504040204" pitchFamily="50" charset="-128"/>
                  <a:ea typeface="メイリオ" panose="020B0604030504040204" pitchFamily="50" charset="-128"/>
                </a:rPr>
                <a:t>保護</a:t>
              </a:r>
              <a:r>
                <a:rPr lang="zh-TW" altLang="en-US" sz="1100" dirty="0" smtClean="0">
                  <a:latin typeface="メイリオ" panose="020B0604030504040204" pitchFamily="50" charset="-128"/>
                  <a:ea typeface="メイリオ" panose="020B0604030504040204" pitchFamily="50" charset="-128"/>
                </a:rPr>
                <a:t>区</a:t>
              </a:r>
              <a:r>
                <a:rPr lang="ja-JP" altLang="en-US" sz="1100" dirty="0" err="1" smtClean="0">
                  <a:latin typeface="メイリオ" panose="020B0604030504040204" pitchFamily="50" charset="-128"/>
                  <a:ea typeface="メイリオ" panose="020B0604030504040204" pitchFamily="50" charset="-128"/>
                </a:rPr>
                <a:t>、</a:t>
              </a:r>
              <a:endParaRPr lang="en-US" altLang="ja-JP" sz="1100" dirty="0" smtClean="0">
                <a:latin typeface="メイリオ" panose="020B0604030504040204" pitchFamily="50" charset="-128"/>
                <a:ea typeface="メイリオ" panose="020B0604030504040204" pitchFamily="50" charset="-128"/>
              </a:endParaRPr>
            </a:p>
            <a:p>
              <a:pPr>
                <a:lnSpc>
                  <a:spcPts val="1400"/>
                </a:lnSpc>
              </a:pPr>
              <a:r>
                <a:rPr lang="ja-JP" altLang="en-US" sz="1100" dirty="0" smtClean="0">
                  <a:latin typeface="メイリオ" panose="020B0604030504040204" pitchFamily="50" charset="-128"/>
                  <a:ea typeface="メイリオ" panose="020B0604030504040204" pitchFamily="50" charset="-128"/>
                </a:rPr>
                <a:t>　　　　　</a:t>
              </a:r>
              <a:r>
                <a:rPr lang="zh-TW" altLang="en-US" sz="1100" dirty="0" smtClean="0">
                  <a:latin typeface="メイリオ" panose="020B0604030504040204" pitchFamily="50" charset="-128"/>
                  <a:ea typeface="メイリオ" panose="020B0604030504040204" pitchFamily="50" charset="-128"/>
                </a:rPr>
                <a:t>肥前</a:t>
              </a:r>
              <a:r>
                <a:rPr lang="zh-TW" altLang="en-US" sz="1100" dirty="0">
                  <a:latin typeface="メイリオ" panose="020B0604030504040204" pitchFamily="50" charset="-128"/>
                  <a:ea typeface="メイリオ" panose="020B0604030504040204" pitchFamily="50" charset="-128"/>
                </a:rPr>
                <a:t>鹿島</a:t>
              </a:r>
              <a:r>
                <a:rPr lang="zh-TW" altLang="en-US" sz="1100" dirty="0" smtClean="0">
                  <a:latin typeface="メイリオ" panose="020B0604030504040204" pitchFamily="50" charset="-128"/>
                  <a:ea typeface="メイリオ" panose="020B0604030504040204" pitchFamily="50" charset="-128"/>
                </a:rPr>
                <a:t>干潟</a:t>
              </a:r>
              <a:r>
                <a:rPr lang="ja-JP" altLang="en-US" sz="1100" dirty="0" smtClean="0">
                  <a:latin typeface="メイリオ" panose="020B0604030504040204" pitchFamily="50" charset="-128"/>
                  <a:ea typeface="メイリオ" panose="020B0604030504040204" pitchFamily="50" charset="-128"/>
                </a:rPr>
                <a:t>（ラムサール湿地）、みなかみユネスコエコパーク等</a:t>
              </a:r>
              <a:endParaRPr lang="en-US" altLang="ja-JP" sz="1100" dirty="0" smtClean="0">
                <a:latin typeface="メイリオ" panose="020B0604030504040204" pitchFamily="50" charset="-128"/>
                <a:ea typeface="メイリオ" panose="020B0604030504040204" pitchFamily="50" charset="-128"/>
              </a:endParaRPr>
            </a:p>
            <a:p>
              <a:pPr>
                <a:lnSpc>
                  <a:spcPts val="500"/>
                </a:lnSpc>
              </a:pPr>
              <a:endParaRPr lang="en-US" altLang="ja-JP" sz="1100" dirty="0">
                <a:latin typeface="メイリオ" panose="020B0604030504040204" pitchFamily="50" charset="-128"/>
                <a:ea typeface="メイリオ" panose="020B0604030504040204" pitchFamily="50" charset="-128"/>
              </a:endParaRPr>
            </a:p>
            <a:p>
              <a:pPr>
                <a:lnSpc>
                  <a:spcPts val="1400"/>
                </a:lnSpc>
              </a:pPr>
              <a:r>
                <a:rPr lang="ja-JP" altLang="en-US" sz="1100" dirty="0" smtClean="0">
                  <a:latin typeface="メイリオ" panose="020B0604030504040204" pitchFamily="50" charset="-128"/>
                  <a:ea typeface="メイリオ" panose="020B0604030504040204" pitchFamily="50" charset="-128"/>
                </a:rPr>
                <a:t>事業内容：対象地域内における自然環境調査、保全に係る計画作成、移入種やサンゴ食害生物の防除、</a:t>
              </a:r>
              <a:endParaRPr lang="en-US" altLang="ja-JP" sz="1100" dirty="0" smtClean="0">
                <a:latin typeface="メイリオ" panose="020B0604030504040204" pitchFamily="50" charset="-128"/>
                <a:ea typeface="メイリオ" panose="020B0604030504040204" pitchFamily="50" charset="-128"/>
              </a:endParaRPr>
            </a:p>
            <a:p>
              <a:pPr>
                <a:lnSpc>
                  <a:spcPts val="1400"/>
                </a:lnSpc>
              </a:pPr>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生息・生育環境の改善や創出、保全体制の構築、普及啓発　等</a:t>
              </a:r>
              <a:endParaRPr lang="en-US" altLang="ja-JP" sz="1100" dirty="0" smtClean="0">
                <a:latin typeface="メイリオ" panose="020B0604030504040204" pitchFamily="50" charset="-128"/>
                <a:ea typeface="メイリオ" panose="020B0604030504040204" pitchFamily="50" charset="-128"/>
              </a:endParaRPr>
            </a:p>
          </p:txBody>
        </p:sp>
      </p:grpSp>
      <p:grpSp>
        <p:nvGrpSpPr>
          <p:cNvPr id="27" name="グループ化 26"/>
          <p:cNvGrpSpPr/>
          <p:nvPr/>
        </p:nvGrpSpPr>
        <p:grpSpPr>
          <a:xfrm>
            <a:off x="145979" y="2864768"/>
            <a:ext cx="6552728" cy="976497"/>
            <a:chOff x="185589" y="3629985"/>
            <a:chExt cx="6552728" cy="976497"/>
          </a:xfrm>
        </p:grpSpPr>
        <p:sp>
          <p:nvSpPr>
            <p:cNvPr id="17" name="角丸四角形 16"/>
            <p:cNvSpPr/>
            <p:nvPr/>
          </p:nvSpPr>
          <p:spPr>
            <a:xfrm>
              <a:off x="185589" y="3779871"/>
              <a:ext cx="6552728" cy="826611"/>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正方形/長方形 7"/>
            <p:cNvSpPr/>
            <p:nvPr/>
          </p:nvSpPr>
          <p:spPr>
            <a:xfrm>
              <a:off x="325479" y="3629985"/>
              <a:ext cx="3431163"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（３）広域</a:t>
              </a:r>
              <a:r>
                <a:rPr lang="ja-JP" altLang="en-US" sz="1400" dirty="0">
                  <a:latin typeface="メイリオ" panose="020B0604030504040204" pitchFamily="50" charset="-128"/>
                  <a:ea typeface="メイリオ" panose="020B0604030504040204" pitchFamily="50" charset="-128"/>
                </a:rPr>
                <a:t>連携生態系ネットワーク</a:t>
              </a:r>
              <a:r>
                <a:rPr lang="ja-JP" altLang="en-US" sz="1400" dirty="0" smtClean="0">
                  <a:latin typeface="メイリオ" panose="020B0604030504040204" pitchFamily="50" charset="-128"/>
                  <a:ea typeface="メイリオ" panose="020B0604030504040204" pitchFamily="50" charset="-128"/>
                </a:rPr>
                <a:t>構築</a:t>
              </a:r>
              <a:endParaRPr lang="ja-JP" altLang="en-US" sz="1400" dirty="0">
                <a:latin typeface="メイリオ" panose="020B0604030504040204" pitchFamily="50" charset="-128"/>
                <a:ea typeface="メイリオ" panose="020B0604030504040204" pitchFamily="50" charset="-128"/>
              </a:endParaRPr>
            </a:p>
          </p:txBody>
        </p:sp>
        <p:sp>
          <p:nvSpPr>
            <p:cNvPr id="18" name="正方形/長方形 17"/>
            <p:cNvSpPr/>
            <p:nvPr/>
          </p:nvSpPr>
          <p:spPr>
            <a:xfrm>
              <a:off x="242477" y="3912496"/>
              <a:ext cx="6485174" cy="630942"/>
            </a:xfrm>
            <a:prstGeom prst="rect">
              <a:avLst/>
            </a:prstGeom>
          </p:spPr>
          <p:txBody>
            <a:bodyPr wrap="square">
              <a:spAutoFit/>
            </a:bodyPr>
            <a:lstStyle/>
            <a:p>
              <a:pPr>
                <a:lnSpc>
                  <a:spcPts val="1400"/>
                </a:lnSpc>
              </a:pPr>
              <a:r>
                <a:rPr lang="ja-JP" altLang="en-US" sz="1100" dirty="0" smtClean="0">
                  <a:latin typeface="メイリオ" panose="020B0604030504040204" pitchFamily="50" charset="-128"/>
                  <a:ea typeface="メイリオ" panose="020B0604030504040204" pitchFamily="50" charset="-128"/>
                </a:rPr>
                <a:t>自然再生全体構想及び自然再生事業実施計画の作成、地域連携保全活動計画の作成、これらの法定計画に基づく生息・生育環境の改善や創出、農漁業等における環境配慮手法の普及、保全の担い手育成や連携体制の強化、普及啓発　等</a:t>
              </a:r>
              <a:endParaRPr lang="en-US" altLang="ja-JP" sz="1100" dirty="0" smtClean="0">
                <a:latin typeface="メイリオ" panose="020B0604030504040204" pitchFamily="50" charset="-128"/>
                <a:ea typeface="メイリオ" panose="020B0604030504040204" pitchFamily="50" charset="-128"/>
              </a:endParaRPr>
            </a:p>
          </p:txBody>
        </p:sp>
      </p:grpSp>
      <p:grpSp>
        <p:nvGrpSpPr>
          <p:cNvPr id="30" name="グループ化 29"/>
          <p:cNvGrpSpPr/>
          <p:nvPr/>
        </p:nvGrpSpPr>
        <p:grpSpPr>
          <a:xfrm>
            <a:off x="143208" y="3905151"/>
            <a:ext cx="6552728" cy="878440"/>
            <a:chOff x="181025" y="4725839"/>
            <a:chExt cx="6552728" cy="878440"/>
          </a:xfrm>
        </p:grpSpPr>
        <p:sp>
          <p:nvSpPr>
            <p:cNvPr id="19" name="角丸四角形 18"/>
            <p:cNvSpPr/>
            <p:nvPr/>
          </p:nvSpPr>
          <p:spPr>
            <a:xfrm>
              <a:off x="181025" y="4872091"/>
              <a:ext cx="6552728" cy="684075"/>
            </a:xfrm>
            <a:prstGeom prst="roundRect">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正方形/長方形 8"/>
            <p:cNvSpPr/>
            <p:nvPr/>
          </p:nvSpPr>
          <p:spPr>
            <a:xfrm>
              <a:off x="326292" y="4725839"/>
              <a:ext cx="2564461"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（４）地域</a:t>
              </a:r>
              <a:r>
                <a:rPr lang="ja-JP" altLang="en-US" sz="1400" dirty="0">
                  <a:latin typeface="メイリオ" panose="020B0604030504040204" pitchFamily="50" charset="-128"/>
                  <a:ea typeface="メイリオ" panose="020B0604030504040204" pitchFamily="50" charset="-128"/>
                </a:rPr>
                <a:t>民間連携促進</a:t>
              </a:r>
              <a:r>
                <a:rPr lang="ja-JP" altLang="en-US" sz="1400" dirty="0" smtClean="0">
                  <a:latin typeface="メイリオ" panose="020B0604030504040204" pitchFamily="50" charset="-128"/>
                  <a:ea typeface="メイリオ" panose="020B0604030504040204" pitchFamily="50" charset="-128"/>
                </a:rPr>
                <a:t>活動</a:t>
              </a:r>
              <a:endParaRPr lang="ja-JP" altLang="en-US" sz="1400" dirty="0">
                <a:latin typeface="メイリオ" panose="020B0604030504040204" pitchFamily="50" charset="-128"/>
                <a:ea typeface="メイリオ" panose="020B0604030504040204" pitchFamily="50" charset="-128"/>
              </a:endParaRPr>
            </a:p>
          </p:txBody>
        </p:sp>
        <p:sp>
          <p:nvSpPr>
            <p:cNvPr id="20" name="正方形/長方形 19"/>
            <p:cNvSpPr/>
            <p:nvPr/>
          </p:nvSpPr>
          <p:spPr>
            <a:xfrm>
              <a:off x="244783" y="5004115"/>
              <a:ext cx="6488969" cy="600164"/>
            </a:xfrm>
            <a:prstGeom prst="rect">
              <a:avLst/>
            </a:prstGeom>
          </p:spPr>
          <p:txBody>
            <a:bodyPr wrap="square">
              <a:spAutoFit/>
            </a:bodyPr>
            <a:lstStyle/>
            <a:p>
              <a:r>
                <a:rPr lang="ja-JP" altLang="en-US" sz="1100" dirty="0">
                  <a:latin typeface="メイリオ" panose="020B0604030504040204" pitchFamily="50" charset="-128"/>
                  <a:ea typeface="メイリオ" panose="020B0604030504040204" pitchFamily="50" charset="-128"/>
                </a:rPr>
                <a:t>地域の活動団体・協力企業・専門家等に関する</a:t>
              </a:r>
              <a:r>
                <a:rPr lang="ja-JP" altLang="en-US" sz="1100" dirty="0" smtClean="0">
                  <a:latin typeface="メイリオ" panose="020B0604030504040204" pitchFamily="50" charset="-128"/>
                  <a:ea typeface="メイリオ" panose="020B0604030504040204" pitchFamily="50" charset="-128"/>
                </a:rPr>
                <a:t>情報の整備及び発信、地域連携活動支援センター</a:t>
              </a:r>
              <a:r>
                <a:rPr lang="ja-JP" altLang="en-US" sz="1100" dirty="0">
                  <a:latin typeface="メイリオ" panose="020B0604030504040204" pitchFamily="50" charset="-128"/>
                  <a:ea typeface="メイリオ" panose="020B0604030504040204" pitchFamily="50" charset="-128"/>
                </a:rPr>
                <a:t>の</a:t>
              </a:r>
              <a:r>
                <a:rPr lang="ja-JP" altLang="en-US" sz="1100" dirty="0" smtClean="0">
                  <a:latin typeface="メイリオ" panose="020B0604030504040204" pitchFamily="50" charset="-128"/>
                  <a:ea typeface="メイリオ" panose="020B0604030504040204" pitchFamily="50" charset="-128"/>
                </a:rPr>
                <a:t>運営体制</a:t>
              </a:r>
              <a:r>
                <a:rPr lang="ja-JP" altLang="en-US" sz="1100" dirty="0">
                  <a:latin typeface="メイリオ" panose="020B0604030504040204" pitchFamily="50" charset="-128"/>
                  <a:ea typeface="メイリオ" panose="020B0604030504040204" pitchFamily="50" charset="-128"/>
                </a:rPr>
                <a:t>の</a:t>
              </a:r>
              <a:r>
                <a:rPr lang="ja-JP" altLang="en-US" sz="1100" dirty="0" smtClean="0">
                  <a:latin typeface="メイリオ" panose="020B0604030504040204" pitchFamily="50" charset="-128"/>
                  <a:ea typeface="メイリオ" panose="020B0604030504040204" pitchFamily="50" charset="-128"/>
                </a:rPr>
                <a:t>検討及び構築</a:t>
              </a:r>
              <a:r>
                <a:rPr lang="ja-JP" altLang="en-US" sz="1100" dirty="0">
                  <a:latin typeface="メイリオ" panose="020B0604030504040204" pitchFamily="50" charset="-128"/>
                  <a:ea typeface="メイリオ" panose="020B0604030504040204" pitchFamily="50" charset="-128"/>
                </a:rPr>
                <a:t>、同センターの活用促進のための普及</a:t>
              </a:r>
              <a:r>
                <a:rPr lang="ja-JP" altLang="en-US" sz="1100" dirty="0" smtClean="0">
                  <a:latin typeface="メイリオ" panose="020B0604030504040204" pitchFamily="50" charset="-128"/>
                  <a:ea typeface="メイリオ" panose="020B0604030504040204" pitchFamily="50" charset="-128"/>
                </a:rPr>
                <a:t>啓発、活動団体と企業のマッチングや専門家のあっせんの実施　等</a:t>
              </a:r>
              <a:endParaRPr lang="ja-JP" altLang="en-US" sz="1100" dirty="0">
                <a:latin typeface="メイリオ" panose="020B0604030504040204" pitchFamily="50" charset="-128"/>
                <a:ea typeface="メイリオ" panose="020B0604030504040204" pitchFamily="50" charset="-128"/>
              </a:endParaRPr>
            </a:p>
          </p:txBody>
        </p:sp>
      </p:grpSp>
      <p:grpSp>
        <p:nvGrpSpPr>
          <p:cNvPr id="31" name="グループ化 30"/>
          <p:cNvGrpSpPr/>
          <p:nvPr/>
        </p:nvGrpSpPr>
        <p:grpSpPr>
          <a:xfrm>
            <a:off x="143208" y="4798593"/>
            <a:ext cx="6552728" cy="1135249"/>
            <a:chOff x="174923" y="5932485"/>
            <a:chExt cx="6552728" cy="1135249"/>
          </a:xfrm>
        </p:grpSpPr>
        <p:sp>
          <p:nvSpPr>
            <p:cNvPr id="21" name="角丸四角形 20"/>
            <p:cNvSpPr/>
            <p:nvPr/>
          </p:nvSpPr>
          <p:spPr>
            <a:xfrm>
              <a:off x="174923" y="6082944"/>
              <a:ext cx="6552728" cy="933001"/>
            </a:xfrm>
            <a:prstGeom prst="roundRect">
              <a:avLst>
                <a:gd name="adj" fmla="val 14792"/>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330002" y="5932485"/>
              <a:ext cx="3562761"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（５）国内</a:t>
              </a:r>
              <a:r>
                <a:rPr lang="ja-JP" altLang="en-US" sz="1400" dirty="0">
                  <a:latin typeface="メイリオ" panose="020B0604030504040204" pitchFamily="50" charset="-128"/>
                  <a:ea typeface="メイリオ" panose="020B0604030504040204" pitchFamily="50" charset="-128"/>
                </a:rPr>
                <a:t>希少野生動植物種生息域外</a:t>
              </a:r>
              <a:r>
                <a:rPr lang="ja-JP" altLang="en-US" sz="1400" dirty="0" smtClean="0">
                  <a:latin typeface="メイリオ" panose="020B0604030504040204" pitchFamily="50" charset="-128"/>
                  <a:ea typeface="メイリオ" panose="020B0604030504040204" pitchFamily="50" charset="-128"/>
                </a:rPr>
                <a:t>保全</a:t>
              </a:r>
              <a:endParaRPr lang="ja-JP" altLang="en-US" sz="1400" dirty="0">
                <a:latin typeface="メイリオ" panose="020B0604030504040204" pitchFamily="50" charset="-128"/>
                <a:ea typeface="メイリオ" panose="020B0604030504040204" pitchFamily="50" charset="-128"/>
              </a:endParaRPr>
            </a:p>
          </p:txBody>
        </p:sp>
        <p:sp>
          <p:nvSpPr>
            <p:cNvPr id="22" name="正方形/長方形 21"/>
            <p:cNvSpPr/>
            <p:nvPr/>
          </p:nvSpPr>
          <p:spPr>
            <a:xfrm>
              <a:off x="226740" y="6234172"/>
              <a:ext cx="6500910" cy="833562"/>
            </a:xfrm>
            <a:prstGeom prst="rect">
              <a:avLst/>
            </a:prstGeom>
          </p:spPr>
          <p:txBody>
            <a:bodyPr wrap="square">
              <a:spAutoFit/>
            </a:bodyPr>
            <a:lstStyle/>
            <a:p>
              <a:r>
                <a:rPr lang="ja-JP" altLang="en-US" sz="1100" dirty="0" smtClean="0">
                  <a:latin typeface="メイリオ" panose="020B0604030504040204" pitchFamily="50" charset="-128"/>
                  <a:ea typeface="メイリオ" panose="020B0604030504040204" pitchFamily="50" charset="-128"/>
                </a:rPr>
                <a:t>対象種　：ニホンイヌワシ、トサシミズサンショウウオ、オガサワラハンミョウ、ツシマウラボシシ</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ジミ、カラフトグワイ、キリギシソウ、ダイトウサクラタデ　等</a:t>
              </a:r>
              <a:endParaRPr lang="en-US" altLang="ja-JP" sz="1100" dirty="0" smtClean="0">
                <a:latin typeface="メイリオ" panose="020B0604030504040204" pitchFamily="50" charset="-128"/>
                <a:ea typeface="メイリオ" panose="020B0604030504040204" pitchFamily="50" charset="-128"/>
              </a:endParaRPr>
            </a:p>
            <a:p>
              <a:pPr>
                <a:lnSpc>
                  <a:spcPts val="500"/>
                </a:lnSpc>
              </a:pPr>
              <a:endParaRPr lang="en-US" altLang="ja-JP" sz="1100" dirty="0" smtClean="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事業内容：対象種の個体の飼養・繁殖、飼養等技術の改良、繁殖</a:t>
              </a:r>
              <a:r>
                <a:rPr lang="ja-JP" altLang="en-US" sz="1100" dirty="0">
                  <a:latin typeface="メイリオ" panose="020B0604030504040204" pitchFamily="50" charset="-128"/>
                  <a:ea typeface="メイリオ" panose="020B0604030504040204" pitchFamily="50" charset="-128"/>
                </a:rPr>
                <a:t>個体の</a:t>
              </a:r>
              <a:r>
                <a:rPr lang="ja-JP" altLang="en-US" sz="1100" dirty="0" smtClean="0">
                  <a:latin typeface="メイリオ" panose="020B0604030504040204" pitchFamily="50" charset="-128"/>
                  <a:ea typeface="メイリオ" panose="020B0604030504040204" pitchFamily="50" charset="-128"/>
                </a:rPr>
                <a:t>野生復帰、繁殖用株の採取、　　</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他施設との協力体制</a:t>
              </a:r>
              <a:r>
                <a:rPr lang="ja-JP" altLang="en-US" sz="1100" dirty="0">
                  <a:latin typeface="メイリオ" panose="020B0604030504040204" pitchFamily="50" charset="-128"/>
                  <a:ea typeface="メイリオ" panose="020B0604030504040204" pitchFamily="50" charset="-128"/>
                </a:rPr>
                <a:t>の</a:t>
              </a:r>
              <a:r>
                <a:rPr lang="ja-JP" altLang="en-US" sz="1100" dirty="0" smtClean="0">
                  <a:latin typeface="メイリオ" panose="020B0604030504040204" pitchFamily="50" charset="-128"/>
                  <a:ea typeface="メイリオ" panose="020B0604030504040204" pitchFamily="50" charset="-128"/>
                </a:rPr>
                <a:t>構築、人材育成、普及啓発　等</a:t>
              </a:r>
              <a:endParaRPr lang="ja-JP" altLang="en-US" sz="1100" dirty="0">
                <a:latin typeface="メイリオ" panose="020B0604030504040204" pitchFamily="50" charset="-128"/>
                <a:ea typeface="メイリオ" panose="020B0604030504040204" pitchFamily="50" charset="-128"/>
              </a:endParaRPr>
            </a:p>
          </p:txBody>
        </p:sp>
      </p:grpSp>
      <p:grpSp>
        <p:nvGrpSpPr>
          <p:cNvPr id="32" name="グループ化 31"/>
          <p:cNvGrpSpPr/>
          <p:nvPr/>
        </p:nvGrpSpPr>
        <p:grpSpPr>
          <a:xfrm>
            <a:off x="143207" y="5931749"/>
            <a:ext cx="6552728" cy="1136206"/>
            <a:chOff x="170072" y="7272003"/>
            <a:chExt cx="6552728" cy="1136206"/>
          </a:xfrm>
        </p:grpSpPr>
        <p:sp>
          <p:nvSpPr>
            <p:cNvPr id="23" name="角丸四角形 22"/>
            <p:cNvSpPr/>
            <p:nvPr/>
          </p:nvSpPr>
          <p:spPr>
            <a:xfrm>
              <a:off x="170072" y="7423062"/>
              <a:ext cx="6552728" cy="985147"/>
            </a:xfrm>
            <a:prstGeom prst="roundRect">
              <a:avLst>
                <a:gd name="adj" fmla="val 12961"/>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15338" y="7272003"/>
              <a:ext cx="2852495"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（６）国内</a:t>
              </a:r>
              <a:r>
                <a:rPr lang="ja-JP" altLang="en-US" sz="1400" dirty="0">
                  <a:latin typeface="メイリオ" panose="020B0604030504040204" pitchFamily="50" charset="-128"/>
                  <a:ea typeface="メイリオ" panose="020B0604030504040204" pitchFamily="50" charset="-128"/>
                </a:rPr>
                <a:t>希少野生動植物種</a:t>
              </a:r>
              <a:r>
                <a:rPr lang="ja-JP" altLang="en-US" sz="1400" dirty="0" smtClean="0">
                  <a:latin typeface="メイリオ" panose="020B0604030504040204" pitchFamily="50" charset="-128"/>
                  <a:ea typeface="メイリオ" panose="020B0604030504040204" pitchFamily="50" charset="-128"/>
                </a:rPr>
                <a:t>保全</a:t>
              </a:r>
              <a:endParaRPr lang="ja-JP" altLang="en-US" sz="1400" dirty="0">
                <a:latin typeface="メイリオ" panose="020B0604030504040204" pitchFamily="50" charset="-128"/>
                <a:ea typeface="メイリオ" panose="020B0604030504040204" pitchFamily="50" charset="-128"/>
              </a:endParaRPr>
            </a:p>
          </p:txBody>
        </p:sp>
        <p:sp>
          <p:nvSpPr>
            <p:cNvPr id="24" name="正方形/長方形 23"/>
            <p:cNvSpPr/>
            <p:nvPr/>
          </p:nvSpPr>
          <p:spPr>
            <a:xfrm>
              <a:off x="238680" y="7546374"/>
              <a:ext cx="6484119" cy="820738"/>
            </a:xfrm>
            <a:prstGeom prst="rect">
              <a:avLst/>
            </a:prstGeom>
          </p:spPr>
          <p:txBody>
            <a:bodyPr wrap="square">
              <a:spAutoFit/>
            </a:bodyPr>
            <a:lstStyle/>
            <a:p>
              <a:r>
                <a:rPr lang="ja-JP" altLang="en-US" sz="1100" dirty="0" smtClean="0">
                  <a:latin typeface="メイリオ" panose="020B0604030504040204" pitchFamily="50" charset="-128"/>
                  <a:ea typeface="メイリオ" panose="020B0604030504040204" pitchFamily="50" charset="-128"/>
                </a:rPr>
                <a:t>対象種　：タンチョウ、ミヤコカナヘビ、トウキョウサンショウウオ、コシノハゼ、フサヒゲルリカ</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ミキリ、シャープゲンゴロウモドキ、ハナシノブ、ヒュウガシケシダ　等</a:t>
              </a:r>
              <a:endParaRPr lang="en-US" altLang="ja-JP" sz="1100" dirty="0" smtClean="0">
                <a:latin typeface="メイリオ" panose="020B0604030504040204" pitchFamily="50" charset="-128"/>
                <a:ea typeface="メイリオ" panose="020B0604030504040204" pitchFamily="50" charset="-128"/>
              </a:endParaRPr>
            </a:p>
            <a:p>
              <a:pPr>
                <a:lnSpc>
                  <a:spcPts val="400"/>
                </a:lnSpc>
              </a:pPr>
              <a:endParaRPr lang="en-US" altLang="ja-JP" sz="1100" dirty="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事業内容：対象種の生息・生育状況の調査、保全計画の作成、生息・生育環境の改善や創出、密猟等</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の監視、保全の担い手の育成や体制構築、普及啓発　等</a:t>
              </a:r>
              <a:endParaRPr lang="ja-JP" altLang="en-US" sz="1100" dirty="0">
                <a:latin typeface="メイリオ" panose="020B0604030504040204" pitchFamily="50" charset="-128"/>
                <a:ea typeface="メイリオ" panose="020B0604030504040204" pitchFamily="50" charset="-128"/>
              </a:endParaRPr>
            </a:p>
          </p:txBody>
        </p:sp>
      </p:grpSp>
      <p:grpSp>
        <p:nvGrpSpPr>
          <p:cNvPr id="33" name="グループ化 32"/>
          <p:cNvGrpSpPr/>
          <p:nvPr/>
        </p:nvGrpSpPr>
        <p:grpSpPr>
          <a:xfrm>
            <a:off x="143207" y="7131742"/>
            <a:ext cx="6590176" cy="960991"/>
            <a:chOff x="181025" y="8664175"/>
            <a:chExt cx="6590176" cy="960991"/>
          </a:xfrm>
        </p:grpSpPr>
        <p:sp>
          <p:nvSpPr>
            <p:cNvPr id="25" name="角丸四角形 24"/>
            <p:cNvSpPr/>
            <p:nvPr/>
          </p:nvSpPr>
          <p:spPr>
            <a:xfrm>
              <a:off x="181025" y="8817038"/>
              <a:ext cx="6552728" cy="808128"/>
            </a:xfrm>
            <a:prstGeom prst="roundRect">
              <a:avLst>
                <a:gd name="adj" fmla="val 17277"/>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08105" y="8664175"/>
              <a:ext cx="3590761"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（７）特定外</a:t>
              </a:r>
              <a:r>
                <a:rPr lang="ja-JP" altLang="en-US" sz="1400" dirty="0">
                  <a:latin typeface="メイリオ" panose="020B0604030504040204" pitchFamily="50" charset="-128"/>
                  <a:ea typeface="メイリオ" panose="020B0604030504040204" pitchFamily="50" charset="-128"/>
                </a:rPr>
                <a:t>来生物早期防除計画策定事業</a:t>
              </a:r>
            </a:p>
          </p:txBody>
        </p:sp>
        <p:sp>
          <p:nvSpPr>
            <p:cNvPr id="26" name="正方形/長方形 25"/>
            <p:cNvSpPr/>
            <p:nvPr/>
          </p:nvSpPr>
          <p:spPr>
            <a:xfrm>
              <a:off x="238680" y="8942404"/>
              <a:ext cx="6532521" cy="664284"/>
            </a:xfrm>
            <a:prstGeom prst="rect">
              <a:avLst/>
            </a:prstGeom>
          </p:spPr>
          <p:txBody>
            <a:bodyPr wrap="square">
              <a:spAutoFit/>
            </a:bodyPr>
            <a:lstStyle/>
            <a:p>
              <a:r>
                <a:rPr lang="ja-JP" altLang="en-US" sz="1100" dirty="0" smtClean="0">
                  <a:latin typeface="メイリオ" panose="020B0604030504040204" pitchFamily="50" charset="-128"/>
                  <a:ea typeface="メイリオ" panose="020B0604030504040204" pitchFamily="50" charset="-128"/>
                </a:rPr>
                <a:t>対象種　：アメリカミンク、クビアカツヤカミキリ、シカ属交雑種、ツルヒヨドリ　等</a:t>
              </a:r>
              <a:endParaRPr lang="en-US" altLang="ja-JP" sz="1100" dirty="0" smtClean="0">
                <a:latin typeface="メイリオ" panose="020B0604030504040204" pitchFamily="50" charset="-128"/>
                <a:ea typeface="メイリオ" panose="020B0604030504040204" pitchFamily="50" charset="-128"/>
              </a:endParaRPr>
            </a:p>
            <a:p>
              <a:pPr>
                <a:lnSpc>
                  <a:spcPts val="500"/>
                </a:lnSpc>
              </a:pPr>
              <a:endParaRPr lang="en-US" altLang="ja-JP" sz="1100" dirty="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事業内容：対象種の早期防除計画の作成とこれに必要な調査及び防除</a:t>
              </a:r>
              <a:r>
                <a:rPr lang="ja-JP" altLang="en-US" sz="1100" dirty="0">
                  <a:latin typeface="メイリオ" panose="020B0604030504040204" pitchFamily="50" charset="-128"/>
                  <a:ea typeface="メイリオ" panose="020B0604030504040204" pitchFamily="50" charset="-128"/>
                </a:rPr>
                <a:t>手法の</a:t>
              </a:r>
              <a:r>
                <a:rPr lang="ja-JP" altLang="en-US" sz="1100" dirty="0" smtClean="0">
                  <a:latin typeface="メイリオ" panose="020B0604030504040204" pitchFamily="50" charset="-128"/>
                  <a:ea typeface="メイリオ" panose="020B0604030504040204" pitchFamily="50" charset="-128"/>
                </a:rPr>
                <a:t>検討、同計画に基づく防</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除の体制構築、</a:t>
              </a:r>
              <a:r>
                <a:rPr lang="ja-JP" altLang="en-US" sz="1100" dirty="0">
                  <a:latin typeface="メイリオ" panose="020B0604030504040204" pitchFamily="50" charset="-128"/>
                  <a:ea typeface="メイリオ" panose="020B0604030504040204" pitchFamily="50" charset="-128"/>
                </a:rPr>
                <a:t>初期対応用の資器材の</a:t>
              </a:r>
              <a:r>
                <a:rPr lang="ja-JP" altLang="en-US" sz="1100" dirty="0" smtClean="0">
                  <a:latin typeface="メイリオ" panose="020B0604030504040204" pitchFamily="50" charset="-128"/>
                  <a:ea typeface="メイリオ" panose="020B0604030504040204" pitchFamily="50" charset="-128"/>
                </a:rPr>
                <a:t>準備及び使用方法の研修　等</a:t>
              </a:r>
              <a:endParaRPr lang="ja-JP" altLang="en-US" sz="1100" dirty="0">
                <a:latin typeface="メイリオ" panose="020B0604030504040204" pitchFamily="50" charset="-128"/>
                <a:ea typeface="メイリオ" panose="020B0604030504040204" pitchFamily="50" charset="-128"/>
              </a:endParaRPr>
            </a:p>
          </p:txBody>
        </p:sp>
      </p:grpSp>
      <p:sp>
        <p:nvSpPr>
          <p:cNvPr id="34" name="正方形/長方形 33"/>
          <p:cNvSpPr/>
          <p:nvPr/>
        </p:nvSpPr>
        <p:spPr>
          <a:xfrm>
            <a:off x="-2668" y="9633520"/>
            <a:ext cx="6858000" cy="27248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algn="ct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問合せ</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環境省自然環境局 生物多様性主流化室 　</a:t>
            </a:r>
            <a:r>
              <a:rPr kumimoji="1" lang="en-US" altLang="ja-JP" sz="1200" dirty="0" smtClean="0">
                <a:latin typeface="メイリオ" panose="020B0604030504040204" pitchFamily="50" charset="-128"/>
                <a:ea typeface="メイリオ" panose="020B0604030504040204" pitchFamily="50" charset="-128"/>
              </a:rPr>
              <a:t>TEL</a:t>
            </a:r>
            <a:r>
              <a:rPr kumimoji="1" lang="ja-JP" altLang="en-US" sz="1200" dirty="0" smtClean="0">
                <a:latin typeface="メイリオ" panose="020B0604030504040204" pitchFamily="50" charset="-128"/>
                <a:ea typeface="メイリオ" panose="020B0604030504040204" pitchFamily="50" charset="-128"/>
              </a:rPr>
              <a:t>：</a:t>
            </a:r>
            <a:r>
              <a:rPr kumimoji="1" lang="en-US" altLang="ja-JP" sz="1200" dirty="0" smtClean="0">
                <a:latin typeface="メイリオ" panose="020B0604030504040204" pitchFamily="50" charset="-128"/>
                <a:ea typeface="メイリオ" panose="020B0604030504040204" pitchFamily="50" charset="-128"/>
              </a:rPr>
              <a:t>03-5521-9108</a:t>
            </a:r>
            <a:endParaRPr kumimoji="1" lang="ja-JP" altLang="en-US" sz="1200" dirty="0">
              <a:latin typeface="メイリオ" panose="020B0604030504040204" pitchFamily="50" charset="-128"/>
              <a:ea typeface="メイリオ" panose="020B0604030504040204" pitchFamily="50" charset="-128"/>
            </a:endParaRPr>
          </a:p>
        </p:txBody>
      </p:sp>
      <p:sp>
        <p:nvSpPr>
          <p:cNvPr id="37" name="正方形/長方形 36"/>
          <p:cNvSpPr/>
          <p:nvPr/>
        </p:nvSpPr>
        <p:spPr>
          <a:xfrm>
            <a:off x="206965" y="9191081"/>
            <a:ext cx="6488969" cy="430887"/>
          </a:xfrm>
          <a:prstGeom prst="rect">
            <a:avLst/>
          </a:prstGeom>
        </p:spPr>
        <p:txBody>
          <a:bodyPr wrap="square">
            <a:spAutoFit/>
          </a:bodyPr>
          <a:lstStyle/>
          <a:p>
            <a:r>
              <a:rPr lang="en-US" altLang="ja-JP" sz="1100" dirty="0" smtClean="0">
                <a:latin typeface="メイリオ" panose="020B0604030504040204" pitchFamily="50" charset="-128"/>
                <a:ea typeface="メイリオ" panose="020B0604030504040204" pitchFamily="50" charset="-128"/>
              </a:rPr>
              <a:t>※</a:t>
            </a:r>
            <a:r>
              <a:rPr lang="ja-JP" altLang="en-US" sz="1100" dirty="0" smtClean="0">
                <a:latin typeface="メイリオ" panose="020B0604030504040204" pitchFamily="50" charset="-128"/>
                <a:ea typeface="メイリオ" panose="020B0604030504040204" pitchFamily="50" charset="-128"/>
              </a:rPr>
              <a:t>これまでの採択事業をもとに取りまとめたものです。一部、事業の要件から想定される事業内容を</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補足しています。</a:t>
            </a:r>
          </a:p>
        </p:txBody>
      </p:sp>
      <p:grpSp>
        <p:nvGrpSpPr>
          <p:cNvPr id="35" name="グループ化 34"/>
          <p:cNvGrpSpPr/>
          <p:nvPr/>
        </p:nvGrpSpPr>
        <p:grpSpPr>
          <a:xfrm>
            <a:off x="151192" y="8158796"/>
            <a:ext cx="6590176" cy="1010045"/>
            <a:chOff x="181025" y="8701800"/>
            <a:chExt cx="6590176" cy="1010045"/>
          </a:xfrm>
        </p:grpSpPr>
        <p:sp>
          <p:nvSpPr>
            <p:cNvPr id="36" name="角丸四角形 35"/>
            <p:cNvSpPr/>
            <p:nvPr/>
          </p:nvSpPr>
          <p:spPr>
            <a:xfrm>
              <a:off x="181025" y="8817038"/>
              <a:ext cx="6552728" cy="836936"/>
            </a:xfrm>
            <a:prstGeom prst="roundRect">
              <a:avLst>
                <a:gd name="adj" fmla="val 17277"/>
              </a:avLst>
            </a:prstGeom>
            <a:noFill/>
            <a:ln>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8" name="正方形/長方形 37"/>
            <p:cNvSpPr/>
            <p:nvPr/>
          </p:nvSpPr>
          <p:spPr>
            <a:xfrm>
              <a:off x="308106" y="8701800"/>
              <a:ext cx="2862696" cy="307777"/>
            </a:xfrm>
            <a:prstGeom prst="rect">
              <a:avLst/>
            </a:prstGeom>
            <a:solidFill>
              <a:schemeClr val="bg1"/>
            </a:solidFill>
          </p:spPr>
          <p:txBody>
            <a:bodyPr wrap="square">
              <a:spAutoFit/>
            </a:bodyPr>
            <a:lstStyle/>
            <a:p>
              <a:r>
                <a:rPr lang="ja-JP" altLang="en-US" sz="1400" dirty="0" smtClean="0">
                  <a:latin typeface="メイリオ" panose="020B0604030504040204" pitchFamily="50" charset="-128"/>
                  <a:ea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rPr>
                <a:t>8</a:t>
              </a:r>
              <a:r>
                <a:rPr lang="ja-JP" altLang="en-US" sz="1400" dirty="0" smtClean="0">
                  <a:latin typeface="メイリオ" panose="020B0604030504040204" pitchFamily="50" charset="-128"/>
                  <a:ea typeface="メイリオ" panose="020B0604030504040204" pitchFamily="50" charset="-128"/>
                </a:rPr>
                <a:t>）</a:t>
              </a:r>
              <a:r>
                <a:rPr lang="zh-CN" altLang="en-US" sz="1400" dirty="0">
                  <a:solidFill>
                    <a:srgbClr val="000000"/>
                  </a:solidFill>
                  <a:latin typeface="メイリオ" panose="020B0604030504040204" pitchFamily="50" charset="-128"/>
                  <a:ea typeface="メイリオ" panose="020B0604030504040204" pitchFamily="50" charset="-128"/>
                </a:rPr>
                <a:t>里山未来拠点形成支援</a:t>
              </a:r>
              <a:r>
                <a:rPr lang="zh-CN" altLang="en-US" sz="1400" dirty="0" smtClean="0">
                  <a:solidFill>
                    <a:srgbClr val="000000"/>
                  </a:solidFill>
                  <a:latin typeface="メイリオ" panose="020B0604030504040204" pitchFamily="50" charset="-128"/>
                  <a:ea typeface="メイリオ" panose="020B0604030504040204" pitchFamily="50" charset="-128"/>
                </a:rPr>
                <a:t>事業</a:t>
              </a:r>
              <a:endParaRPr lang="ja-JP" altLang="en-US" sz="1400" dirty="0">
                <a:solidFill>
                  <a:srgbClr val="000000"/>
                </a:solidFill>
                <a:latin typeface="メイリオ" panose="020B0604030504040204" pitchFamily="50" charset="-128"/>
                <a:ea typeface="メイリオ" panose="020B0604030504040204" pitchFamily="50" charset="-128"/>
              </a:endParaRPr>
            </a:p>
          </p:txBody>
        </p:sp>
        <p:sp>
          <p:nvSpPr>
            <p:cNvPr id="39" name="正方形/長方形 38"/>
            <p:cNvSpPr/>
            <p:nvPr/>
          </p:nvSpPr>
          <p:spPr>
            <a:xfrm>
              <a:off x="238680" y="8942404"/>
              <a:ext cx="6532521" cy="769441"/>
            </a:xfrm>
            <a:prstGeom prst="rect">
              <a:avLst/>
            </a:prstGeom>
          </p:spPr>
          <p:txBody>
            <a:bodyPr wrap="square">
              <a:spAutoFit/>
            </a:bodyPr>
            <a:lstStyle/>
            <a:p>
              <a:r>
                <a:rPr lang="ja-JP" altLang="en-US" sz="1100" dirty="0">
                  <a:latin typeface="メイリオ" panose="020B0604030504040204" pitchFamily="50" charset="-128"/>
                  <a:ea typeface="メイリオ" panose="020B0604030504040204" pitchFamily="50" charset="-128"/>
                </a:rPr>
                <a:t>対象地域：重要里地里山、都道府県立自然公園、都道府県指定鳥獣保護区、</a:t>
              </a:r>
              <a:r>
                <a:rPr lang="ja-JP" altLang="en-US" sz="1100" dirty="0" smtClean="0">
                  <a:latin typeface="メイリオ" panose="020B0604030504040204" pitchFamily="50" charset="-128"/>
                  <a:ea typeface="メイリオ" panose="020B0604030504040204" pitchFamily="50" charset="-128"/>
                </a:rPr>
                <a:t>モニタリングサイト   </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smtClean="0">
                  <a:latin typeface="メイリオ" panose="020B0604030504040204" pitchFamily="50" charset="-128"/>
                  <a:ea typeface="メイリオ" panose="020B0604030504040204" pitchFamily="50" charset="-128"/>
                </a:rPr>
                <a:t>　　　　　</a:t>
              </a:r>
              <a:r>
                <a:rPr lang="en-US" altLang="ja-JP" sz="1100" dirty="0" smtClean="0">
                  <a:latin typeface="メイリオ" panose="020B0604030504040204" pitchFamily="50" charset="-128"/>
                  <a:ea typeface="メイリオ" panose="020B0604030504040204" pitchFamily="50" charset="-128"/>
                </a:rPr>
                <a:t>1000</a:t>
              </a:r>
              <a:r>
                <a:rPr lang="ja-JP" altLang="en-US" sz="1100" dirty="0">
                  <a:latin typeface="メイリオ" panose="020B0604030504040204" pitchFamily="50" charset="-128"/>
                  <a:ea typeface="メイリオ" panose="020B0604030504040204" pitchFamily="50" charset="-128"/>
                </a:rPr>
                <a:t>里地調査対象地、重要湿地、国立・国定公園普通地域　等</a:t>
              </a:r>
            </a:p>
            <a:p>
              <a:r>
                <a:rPr lang="ja-JP" altLang="en-US" sz="1100" dirty="0">
                  <a:latin typeface="メイリオ" panose="020B0604030504040204" pitchFamily="50" charset="-128"/>
                  <a:ea typeface="メイリオ" panose="020B0604030504040204" pitchFamily="50" charset="-128"/>
                </a:rPr>
                <a:t>事業内容：里地里山の保全・活用に関する先進的・効果的な活動であって、自然体験・教育</a:t>
              </a:r>
              <a:r>
                <a:rPr lang="ja-JP" altLang="en-US" sz="1100" dirty="0" smtClean="0">
                  <a:latin typeface="メイリオ" panose="020B0604030504040204" pitchFamily="50" charset="-128"/>
                  <a:ea typeface="メイリオ" panose="020B0604030504040204" pitchFamily="50" charset="-128"/>
                </a:rPr>
                <a:t>、</a:t>
              </a:r>
              <a:endParaRPr lang="en-US" altLang="ja-JP" sz="1100" dirty="0" smtClean="0">
                <a:latin typeface="メイリオ" panose="020B0604030504040204" pitchFamily="50" charset="-128"/>
                <a:ea typeface="メイリオ" panose="020B0604030504040204" pitchFamily="50" charset="-128"/>
              </a:endParaRPr>
            </a:p>
            <a:p>
              <a:r>
                <a:rPr lang="ja-JP" altLang="en-US" sz="1100" dirty="0">
                  <a:latin typeface="メイリオ" panose="020B0604030504040204" pitchFamily="50" charset="-128"/>
                  <a:ea typeface="メイリオ" panose="020B0604030504040204" pitchFamily="50" charset="-128"/>
                </a:rPr>
                <a:t>　</a:t>
              </a:r>
              <a:r>
                <a:rPr lang="ja-JP" altLang="en-US" sz="1100" dirty="0" smtClean="0">
                  <a:latin typeface="メイリオ" panose="020B0604030504040204" pitchFamily="50" charset="-128"/>
                  <a:ea typeface="メイリオ" panose="020B0604030504040204" pitchFamily="50" charset="-128"/>
                </a:rPr>
                <a:t>　　　　資源</a:t>
              </a:r>
              <a:r>
                <a:rPr lang="ja-JP" altLang="en-US" sz="1100" dirty="0">
                  <a:latin typeface="メイリオ" panose="020B0604030504040204" pitchFamily="50" charset="-128"/>
                  <a:ea typeface="メイリオ" panose="020B0604030504040204" pitchFamily="50" charset="-128"/>
                </a:rPr>
                <a:t>活用、雇用創出等</a:t>
              </a:r>
            </a:p>
          </p:txBody>
        </p:sp>
      </p:grpSp>
    </p:spTree>
    <p:extLst>
      <p:ext uri="{BB962C8B-B14F-4D97-AF65-F5344CB8AC3E}">
        <p14:creationId xmlns:p14="http://schemas.microsoft.com/office/powerpoint/2010/main" val="275388997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933</Words>
  <Application>Microsoft Office PowerPoint</Application>
  <PresentationFormat>A4 210 x 297 mm</PresentationFormat>
  <Paragraphs>115</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2020-04-09T07:35:43Z</dcterms:created>
  <dcterms:modified xsi:type="dcterms:W3CDTF">2022-02-28T02:39:43Z</dcterms:modified>
</cp:coreProperties>
</file>