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3697" r:id="rId1"/>
  </p:sldMasterIdLst>
  <p:notesMasterIdLst>
    <p:notesMasterId r:id="rId6"/>
  </p:notesMasterIdLst>
  <p:handoutMasterIdLst>
    <p:handoutMasterId r:id="rId7"/>
  </p:handoutMasterIdLst>
  <p:sldIdLst>
    <p:sldId id="275" r:id="rId2"/>
    <p:sldId id="289" r:id="rId3"/>
    <p:sldId id="286" r:id="rId4"/>
    <p:sldId id="287" r:id="rId5"/>
  </p:sldIdLst>
  <p:sldSz cx="10691813" cy="7559675"/>
  <p:notesSz cx="6807200" cy="9939338"/>
  <p:custDataLst>
    <p:tags r:id="rId8"/>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15:guide id="2" pos="1871" userDrawn="1">
          <p15:clr>
            <a:srgbClr val="A4A3A4"/>
          </p15:clr>
        </p15:guide>
        <p15:guide id="3" orient="horz" pos="396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9999FF"/>
    <a:srgbClr val="14655C"/>
    <a:srgbClr val="B9D980"/>
    <a:srgbClr val="009C89"/>
    <a:srgbClr val="00B0F6"/>
    <a:srgbClr val="00C0A9"/>
    <a:srgbClr val="008676"/>
    <a:srgbClr val="CDE4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57" autoAdjust="0"/>
    <p:restoredTop sz="82124" autoAdjust="0"/>
  </p:normalViewPr>
  <p:slideViewPr>
    <p:cSldViewPr snapToObjects="1">
      <p:cViewPr varScale="1">
        <p:scale>
          <a:sx n="66" d="100"/>
          <a:sy n="66" d="100"/>
        </p:scale>
        <p:origin x="1152" y="72"/>
      </p:cViewPr>
      <p:guideLst>
        <p:guide pos="1871"/>
        <p:guide orient="horz" pos="3969"/>
      </p:guideLst>
    </p:cSldViewPr>
  </p:slideViewPr>
  <p:outlineViewPr>
    <p:cViewPr>
      <p:scale>
        <a:sx n="33" d="100"/>
        <a:sy n="33" d="100"/>
      </p:scale>
      <p:origin x="0" y="0"/>
    </p:cViewPr>
  </p:outlineViewPr>
  <p:notesTextViewPr>
    <p:cViewPr>
      <p:scale>
        <a:sx n="55" d="100"/>
        <a:sy n="55" d="100"/>
      </p:scale>
      <p:origin x="0" y="0"/>
    </p:cViewPr>
  </p:notesTextViewPr>
  <p:sorterViewPr>
    <p:cViewPr>
      <p:scale>
        <a:sx n="75" d="100"/>
        <a:sy n="75" d="100"/>
      </p:scale>
      <p:origin x="0" y="-8394"/>
    </p:cViewPr>
  </p:sorterViewPr>
  <p:notesViewPr>
    <p:cSldViewPr snapToObjects="1">
      <p:cViewPr varScale="1">
        <p:scale>
          <a:sx n="76" d="100"/>
          <a:sy n="76" d="100"/>
        </p:scale>
        <p:origin x="274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92C2417-AFB6-482E-AD78-C36F6CD303C9}"/>
              </a:ext>
            </a:extLst>
          </p:cNvPr>
          <p:cNvSpPr>
            <a:spLocks noGrp="1"/>
          </p:cNvSpPr>
          <p:nvPr>
            <p:ph type="hdr" sz="quarter"/>
          </p:nvPr>
        </p:nvSpPr>
        <p:spPr>
          <a:xfrm>
            <a:off x="2" y="1"/>
            <a:ext cx="2950375" cy="498966"/>
          </a:xfrm>
          <a:prstGeom prst="rect">
            <a:avLst/>
          </a:prstGeom>
        </p:spPr>
        <p:txBody>
          <a:bodyPr vert="horz" lIns="92222" tIns="46111" rIns="92222" bIns="46111"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3EF6BCC-64A6-4A11-9A1E-12DACB1208A5}"/>
              </a:ext>
            </a:extLst>
          </p:cNvPr>
          <p:cNvSpPr>
            <a:spLocks noGrp="1"/>
          </p:cNvSpPr>
          <p:nvPr>
            <p:ph type="dt" sz="quarter" idx="1"/>
          </p:nvPr>
        </p:nvSpPr>
        <p:spPr>
          <a:xfrm>
            <a:off x="3855221" y="1"/>
            <a:ext cx="2950374" cy="498966"/>
          </a:xfrm>
          <a:prstGeom prst="rect">
            <a:avLst/>
          </a:prstGeom>
        </p:spPr>
        <p:txBody>
          <a:bodyPr vert="horz" lIns="92222" tIns="46111" rIns="92222" bIns="46111" rtlCol="0"/>
          <a:lstStyle>
            <a:lvl1pPr algn="r">
              <a:defRPr sz="1200"/>
            </a:lvl1pPr>
          </a:lstStyle>
          <a:p>
            <a:fld id="{4EE8CD5A-986A-4E4F-84E6-D0C93AF9BCB0}" type="datetimeFigureOut">
              <a:rPr kumimoji="1" lang="ja-JP" altLang="en-US" smtClean="0"/>
              <a:t>2021/8/5</a:t>
            </a:fld>
            <a:endParaRPr kumimoji="1" lang="ja-JP" altLang="en-US"/>
          </a:p>
        </p:txBody>
      </p:sp>
      <p:sp>
        <p:nvSpPr>
          <p:cNvPr id="4" name="フッター プレースホルダー 3">
            <a:extLst>
              <a:ext uri="{FF2B5EF4-FFF2-40B4-BE49-F238E27FC236}">
                <a16:creationId xmlns:a16="http://schemas.microsoft.com/office/drawing/2014/main" id="{AE4B6B07-7B63-450F-87FC-AA2114407337}"/>
              </a:ext>
            </a:extLst>
          </p:cNvPr>
          <p:cNvSpPr>
            <a:spLocks noGrp="1"/>
          </p:cNvSpPr>
          <p:nvPr>
            <p:ph type="ftr" sz="quarter" idx="2"/>
          </p:nvPr>
        </p:nvSpPr>
        <p:spPr>
          <a:xfrm>
            <a:off x="2" y="9440372"/>
            <a:ext cx="2950375" cy="498966"/>
          </a:xfrm>
          <a:prstGeom prst="rect">
            <a:avLst/>
          </a:prstGeom>
        </p:spPr>
        <p:txBody>
          <a:bodyPr vert="horz" lIns="92222" tIns="46111" rIns="92222" bIns="46111"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9574529-406A-4026-8DDB-94F00859AF00}"/>
              </a:ext>
            </a:extLst>
          </p:cNvPr>
          <p:cNvSpPr>
            <a:spLocks noGrp="1"/>
          </p:cNvSpPr>
          <p:nvPr>
            <p:ph type="sldNum" sz="quarter" idx="3"/>
          </p:nvPr>
        </p:nvSpPr>
        <p:spPr>
          <a:xfrm>
            <a:off x="3855221" y="9440372"/>
            <a:ext cx="2950374" cy="498966"/>
          </a:xfrm>
          <a:prstGeom prst="rect">
            <a:avLst/>
          </a:prstGeom>
        </p:spPr>
        <p:txBody>
          <a:bodyPr vert="horz" lIns="92222" tIns="46111" rIns="92222" bIns="46111" rtlCol="0" anchor="b"/>
          <a:lstStyle>
            <a:lvl1pPr algn="r">
              <a:defRPr sz="1200"/>
            </a:lvl1pPr>
          </a:lstStyle>
          <a:p>
            <a:fld id="{80954D00-C6A4-4EFD-8CA8-3D1E20BD07E9}" type="slidenum">
              <a:rPr kumimoji="1" lang="ja-JP" altLang="en-US" smtClean="0"/>
              <a:t>‹#›</a:t>
            </a:fld>
            <a:endParaRPr kumimoji="1" lang="ja-JP" altLang="en-US"/>
          </a:p>
        </p:txBody>
      </p:sp>
    </p:spTree>
    <p:extLst>
      <p:ext uri="{BB962C8B-B14F-4D97-AF65-F5344CB8AC3E}">
        <p14:creationId xmlns:p14="http://schemas.microsoft.com/office/powerpoint/2010/main" val="473331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50375" cy="498966"/>
          </a:xfrm>
          <a:prstGeom prst="rect">
            <a:avLst/>
          </a:prstGeom>
        </p:spPr>
        <p:txBody>
          <a:bodyPr vert="horz" lIns="92200" tIns="46100" rIns="92200" bIns="46100"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5221" y="1"/>
            <a:ext cx="2950374" cy="498966"/>
          </a:xfrm>
          <a:prstGeom prst="rect">
            <a:avLst/>
          </a:prstGeom>
        </p:spPr>
        <p:txBody>
          <a:bodyPr vert="horz" lIns="92200" tIns="46100" rIns="92200" bIns="46100" rtlCol="0"/>
          <a:lstStyle>
            <a:lvl1pPr algn="r">
              <a:defRPr sz="1100"/>
            </a:lvl1pPr>
          </a:lstStyle>
          <a:p>
            <a:fld id="{61BB9E2B-156F-6745-84EF-9BCA92696177}" type="datetimeFigureOut">
              <a:rPr kumimoji="1" lang="ja-JP" altLang="en-US" smtClean="0"/>
              <a:t>2021/8/5</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2800"/>
          </a:xfrm>
          <a:prstGeom prst="rect">
            <a:avLst/>
          </a:prstGeom>
          <a:noFill/>
          <a:ln w="12700">
            <a:solidFill>
              <a:prstClr val="black"/>
            </a:solidFill>
          </a:ln>
        </p:spPr>
        <p:txBody>
          <a:bodyPr vert="horz" lIns="92200" tIns="46100" rIns="92200" bIns="46100" rtlCol="0" anchor="ctr"/>
          <a:lstStyle/>
          <a:p>
            <a:endParaRPr lang="ja-JP" altLang="en-US"/>
          </a:p>
        </p:txBody>
      </p:sp>
      <p:sp>
        <p:nvSpPr>
          <p:cNvPr id="5" name="ノート プレースホルダー 4"/>
          <p:cNvSpPr>
            <a:spLocks noGrp="1"/>
          </p:cNvSpPr>
          <p:nvPr>
            <p:ph type="body" sz="quarter" idx="3"/>
          </p:nvPr>
        </p:nvSpPr>
        <p:spPr>
          <a:xfrm>
            <a:off x="680240" y="4783359"/>
            <a:ext cx="5446723" cy="3913364"/>
          </a:xfrm>
          <a:prstGeom prst="rect">
            <a:avLst/>
          </a:prstGeom>
        </p:spPr>
        <p:txBody>
          <a:bodyPr vert="horz" lIns="92200" tIns="46100" rIns="92200" bIns="4610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373"/>
            <a:ext cx="2950375" cy="498966"/>
          </a:xfrm>
          <a:prstGeom prst="rect">
            <a:avLst/>
          </a:prstGeom>
        </p:spPr>
        <p:txBody>
          <a:bodyPr vert="horz" lIns="92200" tIns="46100" rIns="92200" bIns="46100"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00" tIns="46100" rIns="92200" bIns="46100" rtlCol="0" anchor="b"/>
          <a:lstStyle>
            <a:lvl1pPr algn="r">
              <a:defRPr sz="1100"/>
            </a:lvl1pPr>
          </a:lstStyle>
          <a:p>
            <a:fld id="{D63A41DA-B659-0B44-8508-7C7BEF5BE827}" type="slidenum">
              <a:rPr kumimoji="1" lang="ja-JP" altLang="en-US" smtClean="0"/>
              <a:t>‹#›</a:t>
            </a:fld>
            <a:endParaRPr kumimoji="1" lang="ja-JP" altLang="en-US"/>
          </a:p>
        </p:txBody>
      </p:sp>
    </p:spTree>
    <p:extLst>
      <p:ext uri="{BB962C8B-B14F-4D97-AF65-F5344CB8AC3E}">
        <p14:creationId xmlns:p14="http://schemas.microsoft.com/office/powerpoint/2010/main" val="42726082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3A41DA-B659-0B44-8508-7C7BEF5BE827}" type="slidenum">
              <a:rPr kumimoji="1" lang="ja-JP" altLang="en-US" smtClean="0"/>
              <a:t>1</a:t>
            </a:fld>
            <a:endParaRPr kumimoji="1" lang="ja-JP" altLang="en-US"/>
          </a:p>
        </p:txBody>
      </p:sp>
    </p:spTree>
    <p:extLst>
      <p:ext uri="{BB962C8B-B14F-4D97-AF65-F5344CB8AC3E}">
        <p14:creationId xmlns:p14="http://schemas.microsoft.com/office/powerpoint/2010/main" val="234007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3A41DA-B659-0B44-8508-7C7BEF5BE827}" type="slidenum">
              <a:rPr kumimoji="1" lang="ja-JP" altLang="en-US" smtClean="0"/>
              <a:t>2</a:t>
            </a:fld>
            <a:endParaRPr kumimoji="1" lang="ja-JP" altLang="en-US"/>
          </a:p>
        </p:txBody>
      </p:sp>
    </p:spTree>
    <p:extLst>
      <p:ext uri="{BB962C8B-B14F-4D97-AF65-F5344CB8AC3E}">
        <p14:creationId xmlns:p14="http://schemas.microsoft.com/office/powerpoint/2010/main" val="2961462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3A41DA-B659-0B44-8508-7C7BEF5BE827}" type="slidenum">
              <a:rPr kumimoji="1" lang="ja-JP" altLang="en-US" smtClean="0"/>
              <a:t>3</a:t>
            </a:fld>
            <a:endParaRPr kumimoji="1" lang="ja-JP" altLang="en-US"/>
          </a:p>
        </p:txBody>
      </p:sp>
    </p:spTree>
    <p:extLst>
      <p:ext uri="{BB962C8B-B14F-4D97-AF65-F5344CB8AC3E}">
        <p14:creationId xmlns:p14="http://schemas.microsoft.com/office/powerpoint/2010/main" val="3270275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034510" y="2991837"/>
            <a:ext cx="8622792" cy="100799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25458" y="1286830"/>
            <a:ext cx="1040897" cy="1066133"/>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456520" y="6300053"/>
            <a:ext cx="5875085" cy="700377"/>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a:srcRect l="25425" t="26413" r="27381" b="26835"/>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026604" y="2991836"/>
            <a:ext cx="8638604" cy="1008000"/>
          </a:xfrm>
          <a:prstGeom prst="rect">
            <a:avLst/>
          </a:prstGeom>
        </p:spPr>
        <p:txBody>
          <a:bodyPr lIns="0" tIns="72000" rIns="0" bIns="0" anchor="ctr">
            <a:normAutofit/>
          </a:bodyPr>
          <a:lstStyle>
            <a:lvl1pPr algn="ctr">
              <a:defRPr sz="36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027113" y="4148806"/>
            <a:ext cx="8637587" cy="432000"/>
          </a:xfrm>
          <a:prstGeom prst="rect">
            <a:avLst/>
          </a:prstGeom>
        </p:spPr>
        <p:txBody>
          <a:bodyPr anchor="ctr"/>
          <a:lstStyle>
            <a:lvl1pPr marL="0" indent="0" algn="ctr">
              <a:buFontTx/>
              <a:buNone/>
              <a:defRPr sz="1800" b="1">
                <a:solidFill>
                  <a:schemeClr val="accent3"/>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3545906" y="5436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3545906" y="5724053"/>
            <a:ext cx="3600000" cy="288000"/>
          </a:xfrm>
          <a:prstGeom prst="rect">
            <a:avLst/>
          </a:prstGeom>
        </p:spPr>
        <p:txBody>
          <a:bodyPr anchor="ctr"/>
          <a:lstStyle>
            <a:lvl1pPr marL="0" indent="0" algn="ctr">
              <a:buFontTx/>
              <a:buNone/>
              <a:defRPr sz="1600" b="0">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3768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DC3CD2D-6311-4EA8-8860-B65EFBCCA206}"/>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764795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裏表紙_出力用">
    <p:spTree>
      <p:nvGrpSpPr>
        <p:cNvPr id="1" name=""/>
        <p:cNvGrpSpPr/>
        <p:nvPr/>
      </p:nvGrpSpPr>
      <p:grpSpPr>
        <a:xfrm>
          <a:off x="0" y="0"/>
          <a:ext cx="0" cy="0"/>
          <a:chOff x="0" y="0"/>
          <a:chExt cx="0" cy="0"/>
        </a:xfrm>
      </p:grpSpPr>
      <p:pic>
        <p:nvPicPr>
          <p:cNvPr id="3" name="Picture 11" descr="ç°å¢ç">
            <a:extLst>
              <a:ext uri="{FF2B5EF4-FFF2-40B4-BE49-F238E27FC236}">
                <a16:creationId xmlns:a16="http://schemas.microsoft.com/office/drawing/2014/main" id="{CD100471-1EDD-4161-8484-6C512DF6789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45609" y="3169566"/>
            <a:ext cx="1400594" cy="1434550"/>
          </a:xfrm>
          <a:prstGeom prst="rect">
            <a:avLst/>
          </a:prstGeom>
          <a:noFill/>
          <a:extLst>
            <a:ext uri="{909E8E84-426E-40DD-AFC4-6F175D3DCCD1}">
              <a14:hiddenFill xmlns:a14="http://schemas.microsoft.com/office/drawing/2010/main">
                <a:solidFill>
                  <a:srgbClr val="FFFFFF"/>
                </a:solidFill>
              </a14:hiddenFill>
            </a:ext>
          </a:extLst>
        </p:spPr>
      </p:pic>
      <p:sp>
        <p:nvSpPr>
          <p:cNvPr id="5" name="四角形: 角を丸くする 4">
            <a:extLst>
              <a:ext uri="{FF2B5EF4-FFF2-40B4-BE49-F238E27FC236}">
                <a16:creationId xmlns:a16="http://schemas.microsoft.com/office/drawing/2014/main" id="{E855BE8F-C7AE-468D-9A57-04F6F22E0272}"/>
              </a:ext>
            </a:extLst>
          </p:cNvPr>
          <p:cNvSpPr/>
          <p:nvPr userDrawn="1"/>
        </p:nvSpPr>
        <p:spPr>
          <a:xfrm>
            <a:off x="341906" y="395837"/>
            <a:ext cx="10008000" cy="676800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8698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026604" y="2991836"/>
            <a:ext cx="8638604" cy="1718878"/>
          </a:xfrm>
          <a:prstGeom prst="rect">
            <a:avLst/>
          </a:prstGeom>
        </p:spPr>
        <p:txBody>
          <a:bodyPr lIns="0" tIns="72000" rIns="0" bIns="0" anchor="ctr">
            <a:normAutofit/>
          </a:bodyPr>
          <a:lstStyle>
            <a:lvl1pPr algn="ctr">
              <a:defRPr sz="3500"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userDrawn="1"/>
        </p:nvGrpSpPr>
        <p:grpSpPr>
          <a:xfrm>
            <a:off x="1034510" y="2991837"/>
            <a:ext cx="8622792" cy="1718876"/>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11" name="四角形: 角を丸くする 10">
            <a:extLst>
              <a:ext uri="{FF2B5EF4-FFF2-40B4-BE49-F238E27FC236}">
                <a16:creationId xmlns:a16="http://schemas.microsoft.com/office/drawing/2014/main" id="{67BE81CF-5D70-4778-BB4F-32B6CC1900FF}"/>
              </a:ext>
            </a:extLst>
          </p:cNvPr>
          <p:cNvSpPr/>
          <p:nvPr userDrawn="1"/>
        </p:nvSpPr>
        <p:spPr>
          <a:xfrm>
            <a:off x="300659" y="395837"/>
            <a:ext cx="10090493" cy="6773180"/>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645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C3C77094-EBBC-48DE-9242-E77BA6AC9747}"/>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
        <p:nvSpPr>
          <p:cNvPr id="2" name="フリーフォーム: 図形 1">
            <a:extLst>
              <a:ext uri="{FF2B5EF4-FFF2-40B4-BE49-F238E27FC236}">
                <a16:creationId xmlns:a16="http://schemas.microsoft.com/office/drawing/2014/main" id="{0C8F129C-6BCF-4B9F-95E3-15A4EDC439C9}"/>
              </a:ext>
            </a:extLst>
          </p:cNvPr>
          <p:cNvSpPr/>
          <p:nvPr userDrawn="1"/>
        </p:nvSpPr>
        <p:spPr>
          <a:xfrm>
            <a:off x="1889522" y="2431914"/>
            <a:ext cx="0" cy="3562208"/>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hasCustomPrompt="1"/>
          </p:nvPr>
        </p:nvSpPr>
        <p:spPr>
          <a:xfrm>
            <a:off x="1889522" y="2431915"/>
            <a:ext cx="8064820" cy="3562206"/>
          </a:xfrm>
          <a:prstGeom prst="rect">
            <a:avLst/>
          </a:prstGeom>
        </p:spPr>
        <p:txBody>
          <a:bodyPr lIns="216000" tIns="0" rIns="0" bIns="0" anchor="ctr"/>
          <a:lstStyle>
            <a:lvl1pPr marL="0" marR="0" indent="0" algn="l" defTabSz="914400" rtl="0" eaLnBrk="1" fontAlgn="auto" latinLnBrk="0" hangingPunct="1">
              <a:lnSpc>
                <a:spcPct val="120000"/>
              </a:lnSpc>
              <a:spcBef>
                <a:spcPts val="0"/>
              </a:spcBef>
              <a:spcAft>
                <a:spcPts val="0"/>
              </a:spcAft>
              <a:buClr>
                <a:schemeClr val="accent3"/>
              </a:buClr>
              <a:buSzTx/>
              <a:buFont typeface="+mj-lt"/>
              <a:buNone/>
              <a:tabLst/>
              <a:defRPr sz="1800" b="1">
                <a:solidFill>
                  <a:schemeClr val="tx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endParaRPr kumimoji="1" lang="en-US" altLang="ja-JP" dirty="0"/>
          </a:p>
          <a:p>
            <a:pPr marL="342900" marR="0" lvl="0" indent="-342900" algn="l" defTabSz="914400" rtl="0" eaLnBrk="1" fontAlgn="auto" latinLnBrk="0" hangingPunct="1">
              <a:lnSpc>
                <a:spcPct val="90000"/>
              </a:lnSpc>
              <a:spcBef>
                <a:spcPts val="1000"/>
              </a:spcBef>
              <a:spcAft>
                <a:spcPts val="0"/>
              </a:spcAft>
              <a:buClr>
                <a:srgbClr val="009C89"/>
              </a:buClr>
              <a:buSzTx/>
              <a:buFont typeface="+mj-lt"/>
              <a:buAutoNum type="arabicPeriod"/>
              <a:tabLst/>
              <a:defRPr/>
            </a:pPr>
            <a:r>
              <a:rPr kumimoji="1" lang="ja-JP" altLang="en-US" dirty="0"/>
              <a:t>章タイトル</a:t>
            </a:r>
          </a:p>
        </p:txBody>
      </p:sp>
      <p:grpSp>
        <p:nvGrpSpPr>
          <p:cNvPr id="11" name="グループ化 10">
            <a:extLst>
              <a:ext uri="{FF2B5EF4-FFF2-40B4-BE49-F238E27FC236}">
                <a16:creationId xmlns:a16="http://schemas.microsoft.com/office/drawing/2014/main" id="{D19D59F9-73C1-4026-BF76-B95437596E26}"/>
              </a:ext>
            </a:extLst>
          </p:cNvPr>
          <p:cNvGrpSpPr/>
          <p:nvPr userDrawn="1"/>
        </p:nvGrpSpPr>
        <p:grpSpPr>
          <a:xfrm>
            <a:off x="213594" y="374534"/>
            <a:ext cx="10177559" cy="792964"/>
            <a:chOff x="213594" y="302433"/>
            <a:chExt cx="10177559" cy="792964"/>
          </a:xfrm>
        </p:grpSpPr>
        <p:pic>
          <p:nvPicPr>
            <p:cNvPr id="12" name="Picture 11" descr="ç°å¢ç">
              <a:extLst>
                <a:ext uri="{FF2B5EF4-FFF2-40B4-BE49-F238E27FC236}">
                  <a16:creationId xmlns:a16="http://schemas.microsoft.com/office/drawing/2014/main" id="{C0AD5D10-C4F9-4CBC-9F88-AFE15986B96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4" name="フリーフォーム: 図形 13">
              <a:extLst>
                <a:ext uri="{FF2B5EF4-FFF2-40B4-BE49-F238E27FC236}">
                  <a16:creationId xmlns:a16="http://schemas.microsoft.com/office/drawing/2014/main" id="{FAA58CC1-6260-4A17-93E8-2C9B04EC7C38}"/>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ED9244AF-B265-4852-A184-E6E0DABF49B4}"/>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119919F2-935F-4D62-A9A6-147B721C371D}"/>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タイトル 97">
            <a:extLst>
              <a:ext uri="{FF2B5EF4-FFF2-40B4-BE49-F238E27FC236}">
                <a16:creationId xmlns:a16="http://schemas.microsoft.com/office/drawing/2014/main" id="{233283C3-D337-48A8-A563-B2D0BD266E4C}"/>
              </a:ext>
            </a:extLst>
          </p:cNvPr>
          <p:cNvSpPr>
            <a:spLocks noGrp="1"/>
          </p:cNvSpPr>
          <p:nvPr>
            <p:ph type="title" hasCustomPrompt="1"/>
          </p:nvPr>
        </p:nvSpPr>
        <p:spPr>
          <a:xfrm>
            <a:off x="309997" y="462758"/>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目次</a:t>
            </a:r>
          </a:p>
        </p:txBody>
      </p:sp>
    </p:spTree>
    <p:extLst>
      <p:ext uri="{BB962C8B-B14F-4D97-AF65-F5344CB8AC3E}">
        <p14:creationId xmlns:p14="http://schemas.microsoft.com/office/powerpoint/2010/main" val="277332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99" name="テキスト ボックス 98">
            <a:extLst>
              <a:ext uri="{FF2B5EF4-FFF2-40B4-BE49-F238E27FC236}">
                <a16:creationId xmlns:a16="http://schemas.microsoft.com/office/drawing/2014/main" id="{7455FDF7-D502-4354-BBBF-F7B81E7A92BC}"/>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3" name="グループ化 12">
            <a:extLst>
              <a:ext uri="{FF2B5EF4-FFF2-40B4-BE49-F238E27FC236}">
                <a16:creationId xmlns:a16="http://schemas.microsoft.com/office/drawing/2014/main" id="{FCF3F799-34AF-4E56-848C-1D016ACB3677}"/>
              </a:ext>
            </a:extLst>
          </p:cNvPr>
          <p:cNvGrpSpPr/>
          <p:nvPr userDrawn="1"/>
        </p:nvGrpSpPr>
        <p:grpSpPr>
          <a:xfrm>
            <a:off x="213594" y="374534"/>
            <a:ext cx="10177559" cy="792964"/>
            <a:chOff x="213594" y="2187666"/>
            <a:chExt cx="10177559" cy="792964"/>
          </a:xfrm>
        </p:grpSpPr>
        <p:pic>
          <p:nvPicPr>
            <p:cNvPr id="14" name="Picture 11" descr="ç°å¢ç">
              <a:extLst>
                <a:ext uri="{FF2B5EF4-FFF2-40B4-BE49-F238E27FC236}">
                  <a16:creationId xmlns:a16="http://schemas.microsoft.com/office/drawing/2014/main" id="{3D005F27-E1B5-4D9E-A175-8AE39D9063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BB44DCFF-9840-43B5-A765-993332EAC29C}"/>
                </a:ext>
              </a:extLst>
            </p:cNvPr>
            <p:cNvGrpSpPr/>
            <p:nvPr userDrawn="1"/>
          </p:nvGrpSpPr>
          <p:grpSpPr>
            <a:xfrm>
              <a:off x="213594" y="2187666"/>
              <a:ext cx="9822130" cy="792964"/>
              <a:chOff x="218356" y="2187666"/>
              <a:chExt cx="9822130" cy="792964"/>
            </a:xfrm>
          </p:grpSpPr>
          <p:sp>
            <p:nvSpPr>
              <p:cNvPr id="16" name="フリーフォーム: 図形 15">
                <a:extLst>
                  <a:ext uri="{FF2B5EF4-FFF2-40B4-BE49-F238E27FC236}">
                    <a16:creationId xmlns:a16="http://schemas.microsoft.com/office/drawing/2014/main" id="{FDE73132-D310-448E-A036-E8C3F616277B}"/>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図形 16">
                <a:extLst>
                  <a:ext uri="{FF2B5EF4-FFF2-40B4-BE49-F238E27FC236}">
                    <a16:creationId xmlns:a16="http://schemas.microsoft.com/office/drawing/2014/main" id="{7B773A8B-6EB7-4F64-BA88-F72E7744A559}"/>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18" name="直線コネクタ 17">
                <a:extLst>
                  <a:ext uri="{FF2B5EF4-FFF2-40B4-BE49-F238E27FC236}">
                    <a16:creationId xmlns:a16="http://schemas.microsoft.com/office/drawing/2014/main" id="{DD2D1282-6F99-4A95-9BDC-0048DD51F309}"/>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2A3B294-5ACE-449A-B2EE-9AC0A8AC2506}"/>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marR="0" indent="0" algn="l" defTabSz="914400" rtl="0" eaLnBrk="1" fontAlgn="auto" latinLnBrk="0" hangingPunct="1">
              <a:lnSpc>
                <a:spcPct val="90000"/>
              </a:lnSpc>
              <a:spcBef>
                <a:spcPts val="1000"/>
              </a:spcBef>
              <a:spcAft>
                <a:spcPts val="0"/>
              </a:spcAft>
              <a:buClrTx/>
              <a:buSzTx/>
              <a:buFontTx/>
              <a:buNone/>
              <a:tabLst/>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第</a:t>
            </a:r>
            <a:r>
              <a:rPr kumimoji="1" lang="en-US" altLang="ja-JP" dirty="0"/>
              <a:t>1</a:t>
            </a:r>
            <a:r>
              <a:rPr kumimoji="1" lang="ja-JP" altLang="en-US" dirty="0"/>
              <a:t>階層（例：章タイトル）</a:t>
            </a:r>
          </a:p>
        </p:txBody>
      </p:sp>
      <p:sp>
        <p:nvSpPr>
          <p:cNvPr id="21" name="コンテンツ プレースホルダー 18">
            <a:extLst>
              <a:ext uri="{FF2B5EF4-FFF2-40B4-BE49-F238E27FC236}">
                <a16:creationId xmlns:a16="http://schemas.microsoft.com/office/drawing/2014/main" id="{D98872D5-07FB-4058-92B2-D941A324AEFB}"/>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Tree>
    <p:extLst>
      <p:ext uri="{BB962C8B-B14F-4D97-AF65-F5344CB8AC3E}">
        <p14:creationId xmlns:p14="http://schemas.microsoft.com/office/powerpoint/2010/main" val="260583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grpSp>
        <p:nvGrpSpPr>
          <p:cNvPr id="21" name="グループ化 20">
            <a:extLst>
              <a:ext uri="{FF2B5EF4-FFF2-40B4-BE49-F238E27FC236}">
                <a16:creationId xmlns:a16="http://schemas.microsoft.com/office/drawing/2014/main" id="{A498D221-D1AC-47B7-BE67-EA5AE071D554}"/>
              </a:ext>
            </a:extLst>
          </p:cNvPr>
          <p:cNvGrpSpPr/>
          <p:nvPr userDrawn="1"/>
        </p:nvGrpSpPr>
        <p:grpSpPr>
          <a:xfrm>
            <a:off x="213594" y="374534"/>
            <a:ext cx="10177559" cy="792964"/>
            <a:chOff x="213594" y="2187666"/>
            <a:chExt cx="10177559" cy="792964"/>
          </a:xfrm>
        </p:grpSpPr>
        <p:pic>
          <p:nvPicPr>
            <p:cNvPr id="22" name="Picture 11" descr="ç°å¢ç">
              <a:extLst>
                <a:ext uri="{FF2B5EF4-FFF2-40B4-BE49-F238E27FC236}">
                  <a16:creationId xmlns:a16="http://schemas.microsoft.com/office/drawing/2014/main" id="{D72EE375-F29A-474C-80D6-45E6D14C1FC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2219029"/>
              <a:ext cx="579941" cy="559908"/>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グループ化 22">
              <a:extLst>
                <a:ext uri="{FF2B5EF4-FFF2-40B4-BE49-F238E27FC236}">
                  <a16:creationId xmlns:a16="http://schemas.microsoft.com/office/drawing/2014/main" id="{E33EDCA0-BB61-4C18-8DB8-D961DACAFA29}"/>
                </a:ext>
              </a:extLst>
            </p:cNvPr>
            <p:cNvGrpSpPr/>
            <p:nvPr userDrawn="1"/>
          </p:nvGrpSpPr>
          <p:grpSpPr>
            <a:xfrm>
              <a:off x="213594" y="2187666"/>
              <a:ext cx="9822130" cy="792964"/>
              <a:chOff x="218356" y="2187666"/>
              <a:chExt cx="9822130" cy="792964"/>
            </a:xfrm>
          </p:grpSpPr>
          <p:sp>
            <p:nvSpPr>
              <p:cNvPr id="24" name="フリーフォーム: 図形 23">
                <a:extLst>
                  <a:ext uri="{FF2B5EF4-FFF2-40B4-BE49-F238E27FC236}">
                    <a16:creationId xmlns:a16="http://schemas.microsoft.com/office/drawing/2014/main" id="{D316A16E-8584-4903-990B-BD95BBA90F63}"/>
                  </a:ext>
                </a:extLst>
              </p:cNvPr>
              <p:cNvSpPr/>
              <p:nvPr userDrawn="1"/>
            </p:nvSpPr>
            <p:spPr>
              <a:xfrm>
                <a:off x="309996" y="2275892"/>
                <a:ext cx="9681568" cy="648000"/>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フリーフォーム: 図形 24">
                <a:extLst>
                  <a:ext uri="{FF2B5EF4-FFF2-40B4-BE49-F238E27FC236}">
                    <a16:creationId xmlns:a16="http://schemas.microsoft.com/office/drawing/2014/main" id="{6389BA14-3C27-49E0-95D8-73EE985B7C86}"/>
                  </a:ext>
                </a:extLst>
              </p:cNvPr>
              <p:cNvSpPr/>
              <p:nvPr userDrawn="1"/>
            </p:nvSpPr>
            <p:spPr>
              <a:xfrm flipV="1">
                <a:off x="309996" y="2527892"/>
                <a:ext cx="9681568" cy="396000"/>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dirty="0"/>
              </a:p>
            </p:txBody>
          </p:sp>
          <p:cxnSp>
            <p:nvCxnSpPr>
              <p:cNvPr id="27" name="直線コネクタ 26">
                <a:extLst>
                  <a:ext uri="{FF2B5EF4-FFF2-40B4-BE49-F238E27FC236}">
                    <a16:creationId xmlns:a16="http://schemas.microsoft.com/office/drawing/2014/main" id="{10FB6288-8694-4998-AA2F-C2FF933481A4}"/>
                  </a:ext>
                </a:extLst>
              </p:cNvPr>
              <p:cNvCxnSpPr>
                <a:cxnSpLocks/>
              </p:cNvCxnSpPr>
              <p:nvPr userDrawn="1"/>
            </p:nvCxnSpPr>
            <p:spPr>
              <a:xfrm>
                <a:off x="218356" y="2620630"/>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6493546D-0948-4393-9D11-8785B20C3062}"/>
                  </a:ext>
                </a:extLst>
              </p:cNvPr>
              <p:cNvCxnSpPr>
                <a:cxnSpLocks/>
              </p:cNvCxnSpPr>
              <p:nvPr userDrawn="1"/>
            </p:nvCxnSpPr>
            <p:spPr>
              <a:xfrm>
                <a:off x="9247522" y="2187666"/>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9" name="コンテンツ プレースホルダー 18">
            <a:extLst>
              <a:ext uri="{FF2B5EF4-FFF2-40B4-BE49-F238E27FC236}">
                <a16:creationId xmlns:a16="http://schemas.microsoft.com/office/drawing/2014/main" id="{D5428008-C93C-447D-8ECA-E6DC6C99CFF5}"/>
              </a:ext>
            </a:extLst>
          </p:cNvPr>
          <p:cNvSpPr>
            <a:spLocks noGrp="1"/>
          </p:cNvSpPr>
          <p:nvPr>
            <p:ph sz="quarter" idx="14" hasCustomPrompt="1"/>
          </p:nvPr>
        </p:nvSpPr>
        <p:spPr bwMode="white">
          <a:xfrm>
            <a:off x="309996" y="462760"/>
            <a:ext cx="8928000" cy="252000"/>
          </a:xfrm>
          <a:prstGeom prst="rect">
            <a:avLst/>
          </a:prstGeom>
        </p:spPr>
        <p:txBody>
          <a:bodyPr lIns="180000" tIns="36000" rIns="0" bIns="0" anchor="ctr"/>
          <a:lstStyle>
            <a:lvl1pPr marL="0" indent="0" algn="l">
              <a:buFontTx/>
              <a:buNone/>
              <a:defRPr sz="1200" b="1">
                <a:solidFill>
                  <a:schemeClr val="bg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1</a:t>
            </a:r>
            <a:r>
              <a:rPr kumimoji="1" lang="ja-JP" altLang="en-US" dirty="0"/>
              <a:t>階層（例：章タイトル）</a:t>
            </a:r>
          </a:p>
        </p:txBody>
      </p:sp>
      <p:sp>
        <p:nvSpPr>
          <p:cNvPr id="30" name="コンテンツ プレースホルダー 18">
            <a:extLst>
              <a:ext uri="{FF2B5EF4-FFF2-40B4-BE49-F238E27FC236}">
                <a16:creationId xmlns:a16="http://schemas.microsoft.com/office/drawing/2014/main" id="{8E325FC6-CFEA-4EF4-9D97-941D22CFC145}"/>
              </a:ext>
            </a:extLst>
          </p:cNvPr>
          <p:cNvSpPr>
            <a:spLocks noGrp="1"/>
          </p:cNvSpPr>
          <p:nvPr>
            <p:ph sz="quarter" idx="15" hasCustomPrompt="1"/>
          </p:nvPr>
        </p:nvSpPr>
        <p:spPr bwMode="white">
          <a:xfrm>
            <a:off x="309996" y="211359"/>
            <a:ext cx="8928000" cy="252000"/>
          </a:xfrm>
          <a:prstGeom prst="rect">
            <a:avLst/>
          </a:prstGeom>
        </p:spPr>
        <p:txBody>
          <a:bodyPr lIns="72000" tIns="36000" rIns="0" bIns="0" anchor="ctr"/>
          <a:lstStyle>
            <a:lvl1pPr marL="0" indent="0" algn="l">
              <a:buFontTx/>
              <a:buNone/>
              <a:defRPr sz="1200" b="1">
                <a:solidFill>
                  <a:schemeClr val="accent1"/>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kumimoji="1" lang="ja-JP" altLang="en-US" dirty="0"/>
              <a:t>第</a:t>
            </a:r>
            <a:r>
              <a:rPr kumimoji="1" lang="en-US" altLang="ja-JP" dirty="0"/>
              <a:t>2</a:t>
            </a:r>
            <a:r>
              <a:rPr kumimoji="1" lang="ja-JP" altLang="en-US" dirty="0"/>
              <a:t>階層（例：表タイトル）</a:t>
            </a:r>
          </a:p>
        </p:txBody>
      </p:sp>
      <p:sp>
        <p:nvSpPr>
          <p:cNvPr id="31" name="タイトル 97">
            <a:extLst>
              <a:ext uri="{FF2B5EF4-FFF2-40B4-BE49-F238E27FC236}">
                <a16:creationId xmlns:a16="http://schemas.microsoft.com/office/drawing/2014/main" id="{84115B94-9120-43DA-AD71-AA20E27F645F}"/>
              </a:ext>
            </a:extLst>
          </p:cNvPr>
          <p:cNvSpPr>
            <a:spLocks noGrp="1"/>
          </p:cNvSpPr>
          <p:nvPr>
            <p:ph type="title" hasCustomPrompt="1"/>
          </p:nvPr>
        </p:nvSpPr>
        <p:spPr>
          <a:xfrm>
            <a:off x="309997" y="714760"/>
            <a:ext cx="8932763" cy="396000"/>
          </a:xfrm>
          <a:prstGeom prst="rect">
            <a:avLst/>
          </a:prstGeom>
        </p:spPr>
        <p:txBody>
          <a:bodyPr lIns="252000" tIns="36000" rIns="0" bIns="0" anchor="ctr" anchorCtr="0"/>
          <a:lstStyle>
            <a:lvl1pPr>
              <a:defRPr sz="22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コンテンツ プレースホルダー 18">
            <a:extLst>
              <a:ext uri="{FF2B5EF4-FFF2-40B4-BE49-F238E27FC236}">
                <a16:creationId xmlns:a16="http://schemas.microsoft.com/office/drawing/2014/main" id="{B0601DCF-F450-4DBC-97BF-9C8A2C2B569B}"/>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
        <p:nvSpPr>
          <p:cNvPr id="33" name="テキスト ボックス 32">
            <a:extLst>
              <a:ext uri="{FF2B5EF4-FFF2-40B4-BE49-F238E27FC236}">
                <a16:creationId xmlns:a16="http://schemas.microsoft.com/office/drawing/2014/main" id="{D6203B00-3C4D-4A50-AD59-A9017DC5CA98}"/>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8091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AC2DE318-3373-45C5-B5ED-FC4A4125DD10}"/>
              </a:ext>
            </a:extLst>
          </p:cNvPr>
          <p:cNvGrpSpPr/>
          <p:nvPr userDrawn="1"/>
        </p:nvGrpSpPr>
        <p:grpSpPr>
          <a:xfrm>
            <a:off x="213594" y="374534"/>
            <a:ext cx="10177559" cy="792964"/>
            <a:chOff x="213594" y="302433"/>
            <a:chExt cx="10177559" cy="792964"/>
          </a:xfrm>
        </p:grpSpPr>
        <p:pic>
          <p:nvPicPr>
            <p:cNvPr id="19" name="Picture 11" descr="ç°å¢ç">
              <a:extLst>
                <a:ext uri="{FF2B5EF4-FFF2-40B4-BE49-F238E27FC236}">
                  <a16:creationId xmlns:a16="http://schemas.microsoft.com/office/drawing/2014/main" id="{F587DAEF-4845-4ED1-8C27-052B3B89936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30" name="フリーフォーム: 図形 29">
              <a:extLst>
                <a:ext uri="{FF2B5EF4-FFF2-40B4-BE49-F238E27FC236}">
                  <a16:creationId xmlns:a16="http://schemas.microsoft.com/office/drawing/2014/main" id="{2E2E24A4-3B37-4043-BFA7-B097B261A74B}"/>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D3CD85D1-03BA-48DE-917C-C0364BBEB90D}"/>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0692A14-C278-4BFD-8589-93D84C87BBEF}"/>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userDrawn="1">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32" name="テキスト ボックス 31">
            <a:extLst>
              <a:ext uri="{FF2B5EF4-FFF2-40B4-BE49-F238E27FC236}">
                <a16:creationId xmlns:a16="http://schemas.microsoft.com/office/drawing/2014/main" id="{25669791-F91A-490D-AE90-D7F0E46D1A2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20155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5E86BBDA-E0B5-47AE-BF72-9032058100B5}"/>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10" name="グループ化 9">
            <a:extLst>
              <a:ext uri="{FF2B5EF4-FFF2-40B4-BE49-F238E27FC236}">
                <a16:creationId xmlns:a16="http://schemas.microsoft.com/office/drawing/2014/main" id="{415CC879-8893-4ACA-BC53-E5C16947C50D}"/>
              </a:ext>
            </a:extLst>
          </p:cNvPr>
          <p:cNvGrpSpPr/>
          <p:nvPr userDrawn="1"/>
        </p:nvGrpSpPr>
        <p:grpSpPr>
          <a:xfrm>
            <a:off x="213594" y="374534"/>
            <a:ext cx="10177559" cy="792964"/>
            <a:chOff x="213594" y="302433"/>
            <a:chExt cx="10177559" cy="792964"/>
          </a:xfrm>
        </p:grpSpPr>
        <p:pic>
          <p:nvPicPr>
            <p:cNvPr id="11" name="Picture 11" descr="ç°å¢ç">
              <a:extLst>
                <a:ext uri="{FF2B5EF4-FFF2-40B4-BE49-F238E27FC236}">
                  <a16:creationId xmlns:a16="http://schemas.microsoft.com/office/drawing/2014/main" id="{EA847D1A-9CB9-4A27-A318-805446306A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2" name="フリーフォーム: 図形 11">
              <a:extLst>
                <a:ext uri="{FF2B5EF4-FFF2-40B4-BE49-F238E27FC236}">
                  <a16:creationId xmlns:a16="http://schemas.microsoft.com/office/drawing/2014/main" id="{65FC17B1-25BE-4588-AF23-0BACCC17A073}"/>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4ACDB6E1-0019-4594-BA57-355CD944730E}"/>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1CFD28A3-FFD3-44EF-BD7B-AA8133ABDF9A}"/>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タイトル 97">
            <a:extLst>
              <a:ext uri="{FF2B5EF4-FFF2-40B4-BE49-F238E27FC236}">
                <a16:creationId xmlns:a16="http://schemas.microsoft.com/office/drawing/2014/main" id="{B78F4E89-BF6F-4E09-A944-EE472855512C}"/>
              </a:ext>
            </a:extLst>
          </p:cNvPr>
          <p:cNvSpPr>
            <a:spLocks noGrp="1"/>
          </p:cNvSpPr>
          <p:nvPr>
            <p:ph type="title" hasCustomPrompt="1"/>
          </p:nvPr>
        </p:nvSpPr>
        <p:spPr>
          <a:xfrm>
            <a:off x="309997" y="467637"/>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18">
            <a:extLst>
              <a:ext uri="{FF2B5EF4-FFF2-40B4-BE49-F238E27FC236}">
                <a16:creationId xmlns:a16="http://schemas.microsoft.com/office/drawing/2014/main" id="{E5C690C4-34B3-4BE9-8905-112BB7C579C6}"/>
              </a:ext>
            </a:extLst>
          </p:cNvPr>
          <p:cNvSpPr>
            <a:spLocks noGrp="1"/>
          </p:cNvSpPr>
          <p:nvPr>
            <p:ph sz="quarter" idx="16" hasCustomPrompt="1"/>
          </p:nvPr>
        </p:nvSpPr>
        <p:spPr>
          <a:xfrm>
            <a:off x="573594" y="1115637"/>
            <a:ext cx="9396000" cy="864000"/>
          </a:xfrm>
          <a:prstGeom prst="rect">
            <a:avLst/>
          </a:prstGeom>
        </p:spPr>
        <p:txBody>
          <a:bodyPr lIns="0" tIns="144000" rIns="0" bIns="0" anchor="t"/>
          <a:lstStyle>
            <a:lvl1pPr marL="0" marR="0" indent="0" algn="l" defTabSz="914400" rtl="0" eaLnBrk="1" fontAlgn="auto" latinLnBrk="0" hangingPunct="1">
              <a:lnSpc>
                <a:spcPct val="100000"/>
              </a:lnSpc>
              <a:spcBef>
                <a:spcPts val="0"/>
              </a:spcBef>
              <a:spcAft>
                <a:spcPts val="600"/>
              </a:spcAft>
              <a:buClrTx/>
              <a:buSzTx/>
              <a:buFontTx/>
              <a:buNone/>
              <a:tabLst/>
              <a:defRPr sz="1600" b="1">
                <a:solidFill>
                  <a:srgbClr val="009C89"/>
                </a:solidFill>
                <a:latin typeface="Meiryo UI" panose="020B0604030504040204" pitchFamily="50" charset="-128"/>
                <a:ea typeface="Meiryo UI" panose="020B0604030504040204" pitchFamily="50" charset="-128"/>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1" lang="ja-JP" altLang="en-US" dirty="0"/>
              <a:t>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a:t>
            </a:r>
          </a:p>
        </p:txBody>
      </p:sp>
    </p:spTree>
    <p:extLst>
      <p:ext uri="{BB962C8B-B14F-4D97-AF65-F5344CB8AC3E}">
        <p14:creationId xmlns:p14="http://schemas.microsoft.com/office/powerpoint/2010/main" val="363930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sp>
        <p:nvSpPr>
          <p:cNvPr id="23" name="テキスト ボックス 22">
            <a:extLst>
              <a:ext uri="{FF2B5EF4-FFF2-40B4-BE49-F238E27FC236}">
                <a16:creationId xmlns:a16="http://schemas.microsoft.com/office/drawing/2014/main" id="{96C00485-4B5F-4978-AD0A-BB3890C146CE}"/>
              </a:ext>
            </a:extLst>
          </p:cNvPr>
          <p:cNvSpPr txBox="1"/>
          <p:nvPr userDrawn="1"/>
        </p:nvSpPr>
        <p:spPr>
          <a:xfrm>
            <a:off x="10324311" y="7255028"/>
            <a:ext cx="229734" cy="189433"/>
          </a:xfrm>
          <a:prstGeom prst="rect">
            <a:avLst/>
          </a:prstGeom>
          <a:noFill/>
        </p:spPr>
        <p:txBody>
          <a:bodyPr wrap="none" lIns="0" tIns="0" rIns="0" bIns="0" rtlCol="0" anchor="ctr" anchorCtr="0">
            <a:noAutofit/>
          </a:bodyPr>
          <a:lstStyle/>
          <a:p>
            <a:pPr algn="ctr"/>
            <a:fld id="{9C1B02FA-3B43-4965-97B5-C29D405C4738}" type="slidenum">
              <a:rPr kumimoji="1" lang="ja-JP" altLang="en-US" sz="16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600" b="0" dirty="0">
              <a:latin typeface="Arial" panose="020B0604020202020204" pitchFamily="34" charset="0"/>
              <a:ea typeface="メイリオ" panose="020B0604030504040204" pitchFamily="50" charset="-128"/>
              <a:cs typeface="Arial" panose="020B0604020202020204" pitchFamily="34" charset="0"/>
            </a:endParaRPr>
          </a:p>
        </p:txBody>
      </p:sp>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13594" y="374534"/>
            <a:ext cx="10177559" cy="792964"/>
            <a:chOff x="213594" y="302433"/>
            <a:chExt cx="10177559" cy="792964"/>
          </a:xfrm>
        </p:grpSpPr>
        <p:pic>
          <p:nvPicPr>
            <p:cNvPr id="10" name="Picture 11" descr="ç°å¢ç">
              <a:extLst>
                <a:ext uri="{FF2B5EF4-FFF2-40B4-BE49-F238E27FC236}">
                  <a16:creationId xmlns:a16="http://schemas.microsoft.com/office/drawing/2014/main" id="{05ABBA46-42F1-4720-BC53-F502AD4861A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11212" y="333796"/>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09997" y="462759"/>
            <a:ext cx="8928000" cy="648000"/>
          </a:xfrm>
          <a:prstGeom prst="rect">
            <a:avLst/>
          </a:prstGeom>
        </p:spPr>
        <p:txBody>
          <a:bodyPr lIns="252000" tIns="36000" rIns="0" bIns="0" anchor="ctr" anchorCtr="0"/>
          <a:lstStyle>
            <a:lvl1pPr>
              <a:defRPr sz="2800"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Tree>
    <p:extLst>
      <p:ext uri="{BB962C8B-B14F-4D97-AF65-F5344CB8AC3E}">
        <p14:creationId xmlns:p14="http://schemas.microsoft.com/office/powerpoint/2010/main" val="925876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extLst>
              <a:ext uri="{96DAC541-7B7A-43D3-8B79-37D633B846F1}">
                <asvg:svgBlip xmlns:asvg="http://schemas.microsoft.com/office/drawing/2016/SVG/main" xmlns="" r:embed="rId3"/>
              </a:ext>
            </a:extLst>
          </a:blip>
          <a:stretch>
            <a:fillRect/>
          </a:stretch>
        </p:blipFill>
        <p:spPr>
          <a:xfrm>
            <a:off x="279290" y="7058621"/>
            <a:ext cx="10106234" cy="356805"/>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279290" y="7098824"/>
            <a:ext cx="1195809" cy="275012"/>
          </a:xfrm>
          <a:prstGeom prst="rect">
            <a:avLst/>
          </a:prstGeom>
          <a:noFill/>
        </p:spPr>
        <p:txBody>
          <a:bodyPr wrap="square" lIns="116567" rtlCol="0" anchor="ctr">
            <a:spAutoFit/>
          </a:bodyPr>
          <a:lstStyle/>
          <a:p>
            <a:r>
              <a:rPr lang="ja-JP" altLang="en-US" sz="1187" b="1" dirty="0">
                <a:solidFill>
                  <a:prstClr val="white"/>
                </a:solidFill>
                <a:latin typeface="Meiryo" panose="020B0604030504040204" pitchFamily="34" charset="-128"/>
                <a:ea typeface="Meiryo" panose="020B0604030504040204" pitchFamily="34" charset="-128"/>
              </a:rPr>
              <a:t>お問合せ先：</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直線コネクタ 12">
            <a:extLst>
              <a:ext uri="{FF2B5EF4-FFF2-40B4-BE49-F238E27FC236}">
                <a16:creationId xmlns:a16="http://schemas.microsoft.com/office/drawing/2014/main" id="{209954DF-ED5F-424C-9D84-753BF11EE07C}"/>
              </a:ext>
            </a:extLst>
          </p:cNvPr>
          <p:cNvCxnSpPr>
            <a:cxnSpLocks/>
          </p:cNvCxnSpPr>
          <p:nvPr userDrawn="1"/>
        </p:nvCxnSpPr>
        <p:spPr>
          <a:xfrm flipH="1">
            <a:off x="310846" y="592915"/>
            <a:ext cx="9377871" cy="10368"/>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テキスト プレースホルダー 36"/>
          <p:cNvSpPr>
            <a:spLocks noGrp="1"/>
          </p:cNvSpPr>
          <p:nvPr>
            <p:ph type="body" sz="quarter" idx="10" hasCustomPrompt="1"/>
          </p:nvPr>
        </p:nvSpPr>
        <p:spPr>
          <a:xfrm>
            <a:off x="310132" y="237990"/>
            <a:ext cx="9379324" cy="311487"/>
          </a:xfrm>
        </p:spPr>
        <p:txBody>
          <a:bodyPr lIns="108000" tIns="72000" rIns="0" bIns="0" anchor="ctr"/>
          <a:lstStyle>
            <a:lvl1pPr marL="0" indent="0">
              <a:buNone/>
              <a:defRPr sz="1943" b="1">
                <a:solidFill>
                  <a:srgbClr val="009C89"/>
                </a:solidFill>
                <a:latin typeface="メイリオ" panose="020B0604030504040204" pitchFamily="50" charset="-128"/>
                <a:ea typeface="メイリオ" panose="020B0604030504040204" pitchFamily="50" charset="-128"/>
              </a:defRPr>
            </a:lvl1pPr>
          </a:lstStyle>
          <a:p>
            <a:pPr lvl="0"/>
            <a:r>
              <a:rPr kumimoji="1" lang="ja-JP" altLang="en-US" dirty="0"/>
              <a:t>事業名を記入（○○省連携事業）</a:t>
            </a:r>
          </a:p>
        </p:txBody>
      </p:sp>
      <p:cxnSp>
        <p:nvCxnSpPr>
          <p:cNvPr id="8" name="直線コネクタ 7"/>
          <p:cNvCxnSpPr/>
          <p:nvPr userDrawn="1"/>
        </p:nvCxnSpPr>
        <p:spPr>
          <a:xfrm flipV="1">
            <a:off x="6123805" y="2788179"/>
            <a:ext cx="4261719" cy="9277"/>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userDrawn="1"/>
        </p:nvCxnSpPr>
        <p:spPr>
          <a:xfrm flipV="1">
            <a:off x="306291" y="2788179"/>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userDrawn="1"/>
        </p:nvSpPr>
        <p:spPr>
          <a:xfrm>
            <a:off x="294711" y="2553922"/>
            <a:ext cx="4261719" cy="232500"/>
          </a:xfrm>
          <a:prstGeom prst="rect">
            <a:avLst/>
          </a:prstGeom>
          <a:noFill/>
        </p:spPr>
        <p:txBody>
          <a:bodyPr wrap="square" lIns="0" tIns="0" bIns="0" rtlCol="0" anchor="b">
            <a:spAutoFit/>
          </a:bodyPr>
          <a:lstStyle/>
          <a:p>
            <a:r>
              <a:rPr lang="en-US" altLang="ja-JP" sz="1511" b="1" dirty="0">
                <a:solidFill>
                  <a:srgbClr val="009C89"/>
                </a:solidFill>
                <a:latin typeface="Meiryo UI"/>
              </a:rPr>
              <a:t>2. </a:t>
            </a:r>
            <a:r>
              <a:rPr lang="ja-JP" altLang="en-US" sz="1511" b="1" dirty="0">
                <a:solidFill>
                  <a:srgbClr val="009C89"/>
                </a:solidFill>
              </a:rPr>
              <a:t>事業内容</a:t>
            </a:r>
          </a:p>
        </p:txBody>
      </p:sp>
      <p:cxnSp>
        <p:nvCxnSpPr>
          <p:cNvPr id="33" name="直線コネクタ 32"/>
          <p:cNvCxnSpPr/>
          <p:nvPr userDrawn="1"/>
        </p:nvCxnSpPr>
        <p:spPr>
          <a:xfrm flipV="1">
            <a:off x="306291" y="6020890"/>
            <a:ext cx="5466261" cy="17303"/>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35" name="テキスト プレースホルダー 36"/>
          <p:cNvSpPr>
            <a:spLocks noGrp="1"/>
          </p:cNvSpPr>
          <p:nvPr>
            <p:ph type="body" sz="quarter" idx="12" hasCustomPrompt="1"/>
          </p:nvPr>
        </p:nvSpPr>
        <p:spPr>
          <a:xfrm>
            <a:off x="6395600" y="2535365"/>
            <a:ext cx="3963289" cy="242421"/>
          </a:xfrm>
        </p:spPr>
        <p:txBody>
          <a:bodyPr lIns="0" tIns="0" bIns="0" anchor="b" anchorCtr="0">
            <a:normAutofit/>
          </a:bodyPr>
          <a:lstStyle>
            <a:lvl1pPr marL="0" indent="0">
              <a:buNone/>
              <a:defRPr sz="1511" b="1">
                <a:solidFill>
                  <a:srgbClr val="009C89"/>
                </a:solidFill>
                <a:latin typeface="+mj-ea"/>
                <a:ea typeface="+mj-ea"/>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6" name="テキスト ボックス 35"/>
          <p:cNvSpPr txBox="1"/>
          <p:nvPr userDrawn="1"/>
        </p:nvSpPr>
        <p:spPr>
          <a:xfrm>
            <a:off x="306291" y="5759527"/>
            <a:ext cx="4261719" cy="278666"/>
          </a:xfrm>
          <a:prstGeom prst="rect">
            <a:avLst/>
          </a:prstGeom>
          <a:noFill/>
        </p:spPr>
        <p:txBody>
          <a:bodyPr wrap="square" lIns="0" bIns="0" rtlCol="0" anchor="b">
            <a:spAutoFit/>
          </a:bodyPr>
          <a:lstStyle/>
          <a:p>
            <a:r>
              <a:rPr lang="en-US" altLang="ja-JP" sz="1511" b="1" dirty="0">
                <a:solidFill>
                  <a:srgbClr val="009C89"/>
                </a:solidFill>
                <a:latin typeface="Meiryo UI"/>
              </a:rPr>
              <a:t>3. </a:t>
            </a:r>
            <a:r>
              <a:rPr lang="ja-JP" altLang="en-US" sz="1511" b="1" dirty="0">
                <a:solidFill>
                  <a:srgbClr val="009C89"/>
                </a:solidFill>
              </a:rPr>
              <a:t>事業スキーム</a:t>
            </a:r>
          </a:p>
        </p:txBody>
      </p:sp>
      <p:sp>
        <p:nvSpPr>
          <p:cNvPr id="38" name="テキスト プレースホルダー 37"/>
          <p:cNvSpPr>
            <a:spLocks noGrp="1"/>
          </p:cNvSpPr>
          <p:nvPr>
            <p:ph type="body" sz="quarter" idx="13" hasCustomPrompt="1"/>
          </p:nvPr>
        </p:nvSpPr>
        <p:spPr>
          <a:xfrm>
            <a:off x="1459678" y="6043237"/>
            <a:ext cx="4302757" cy="332280"/>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39" name="テキスト プレースホルダー 37"/>
          <p:cNvSpPr>
            <a:spLocks noGrp="1"/>
          </p:cNvSpPr>
          <p:nvPr>
            <p:ph type="body" sz="quarter" idx="14" hasCustomPrompt="1"/>
          </p:nvPr>
        </p:nvSpPr>
        <p:spPr>
          <a:xfrm>
            <a:off x="306291" y="2817208"/>
            <a:ext cx="5466261" cy="2840112"/>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事業内容を説明</a:t>
            </a:r>
            <a:endParaRPr kumimoji="1" lang="en-US" altLang="ja-JP" dirty="0"/>
          </a:p>
        </p:txBody>
      </p:sp>
      <p:pic>
        <p:nvPicPr>
          <p:cNvPr id="41" name="グラフィックス 4">
            <a:extLst>
              <a:ext uri="{FF2B5EF4-FFF2-40B4-BE49-F238E27FC236}">
                <a16:creationId xmlns:a16="http://schemas.microsoft.com/office/drawing/2014/main" id="{3BEBEB83-2FD5-5547-BD5B-79C1EFD27926}"/>
              </a:ext>
            </a:extLst>
          </p:cNvPr>
          <p:cNvPicPr>
            <a:picLocks/>
          </p:cNvPicPr>
          <p:nvPr userDrawn="1"/>
        </p:nvPicPr>
        <p:blipFill>
          <a:blip r:embed="rId2">
            <a:lum bright="70000" contrast="-70000"/>
            <a:extLst>
              <a:ext uri="{96DAC541-7B7A-43D3-8B79-37D633B846F1}">
                <asvg:svgBlip xmlns:asvg="http://schemas.microsoft.com/office/drawing/2016/SVG/main" xmlns="" r:embed="rId3"/>
              </a:ext>
            </a:extLst>
          </a:blip>
          <a:stretch>
            <a:fillRect/>
          </a:stretch>
        </p:blipFill>
        <p:spPr>
          <a:xfrm>
            <a:off x="310131" y="1019946"/>
            <a:ext cx="10086972" cy="390066"/>
          </a:xfrm>
          <a:prstGeom prst="rect">
            <a:avLst/>
          </a:prstGeom>
          <a:ln>
            <a:noFill/>
          </a:ln>
        </p:spPr>
      </p:pic>
      <p:sp>
        <p:nvSpPr>
          <p:cNvPr id="44" name="テキスト プレースホルダー 37"/>
          <p:cNvSpPr>
            <a:spLocks noGrp="1"/>
          </p:cNvSpPr>
          <p:nvPr>
            <p:ph type="body" sz="quarter" idx="15" hasCustomPrompt="1"/>
          </p:nvPr>
        </p:nvSpPr>
        <p:spPr>
          <a:xfrm>
            <a:off x="1421099" y="1463927"/>
            <a:ext cx="8961265" cy="789483"/>
          </a:xfrm>
        </p:spPr>
        <p:txBody>
          <a:bodyPr tIns="72000" anchor="t">
            <a:noAutofit/>
          </a:bodyPr>
          <a:lstStyle>
            <a:lvl1pPr marL="246728" indent="-246728">
              <a:lnSpc>
                <a:spcPct val="120000"/>
              </a:lnSpc>
              <a:spcBef>
                <a:spcPts val="0"/>
              </a:spcBef>
              <a:buFont typeface="+mj-ea"/>
              <a:buAutoNum type="circleNumDbPlain"/>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endParaRPr kumimoji="1" lang="en-US" altLang="ja-JP" dirty="0"/>
          </a:p>
          <a:p>
            <a:pPr lvl="0"/>
            <a:endParaRPr kumimoji="1" lang="en-US" altLang="ja-JP" dirty="0"/>
          </a:p>
        </p:txBody>
      </p:sp>
      <p:cxnSp>
        <p:nvCxnSpPr>
          <p:cNvPr id="45" name="直線コネクタ 44"/>
          <p:cNvCxnSpPr/>
          <p:nvPr userDrawn="1"/>
        </p:nvCxnSpPr>
        <p:spPr>
          <a:xfrm flipV="1">
            <a:off x="1394334" y="1539109"/>
            <a:ext cx="0" cy="714300"/>
          </a:xfrm>
          <a:prstGeom prst="line">
            <a:avLst/>
          </a:prstGeom>
          <a:ln w="12700">
            <a:solidFill>
              <a:srgbClr val="009C89"/>
            </a:solidFill>
          </a:ln>
          <a:effectLst/>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userDrawn="1"/>
        </p:nvSpPr>
        <p:spPr>
          <a:xfrm>
            <a:off x="300018" y="1783148"/>
            <a:ext cx="1175082" cy="232500"/>
          </a:xfrm>
          <a:prstGeom prst="rect">
            <a:avLst/>
          </a:prstGeom>
          <a:noFill/>
        </p:spPr>
        <p:txBody>
          <a:bodyPr wrap="square" lIns="0" tIns="0" bIns="0" rtlCol="0" anchor="ctr">
            <a:spAutoFit/>
          </a:bodyPr>
          <a:lstStyle/>
          <a:p>
            <a:r>
              <a:rPr lang="en-US" altLang="ja-JP" sz="1511" b="1" dirty="0">
                <a:solidFill>
                  <a:srgbClr val="009C89"/>
                </a:solidFill>
                <a:latin typeface="Meiryo UI"/>
              </a:rPr>
              <a:t>1. </a:t>
            </a:r>
            <a:r>
              <a:rPr lang="ja-JP" altLang="en-US" sz="1511" b="1" dirty="0">
                <a:solidFill>
                  <a:srgbClr val="009C89"/>
                </a:solidFill>
              </a:rPr>
              <a:t>事業目的</a:t>
            </a:r>
          </a:p>
        </p:txBody>
      </p:sp>
      <p:sp>
        <p:nvSpPr>
          <p:cNvPr id="53" name="テキスト プレースホルダー 36"/>
          <p:cNvSpPr>
            <a:spLocks noGrp="1"/>
          </p:cNvSpPr>
          <p:nvPr>
            <p:ph type="body" sz="quarter" idx="16" hasCustomPrompt="1"/>
          </p:nvPr>
        </p:nvSpPr>
        <p:spPr>
          <a:xfrm>
            <a:off x="310131" y="1059236"/>
            <a:ext cx="10024789" cy="311487"/>
          </a:xfrm>
        </p:spPr>
        <p:txBody>
          <a:bodyPr lIns="108000" tIns="72000" bIns="0" anchor="t">
            <a:noAutofit/>
          </a:bodyPr>
          <a:lstStyle>
            <a:lvl1pPr marL="0" indent="0">
              <a:buNone/>
              <a:defRPr sz="1511" b="1">
                <a:solidFill>
                  <a:srgbClr val="007A6B"/>
                </a:solidFill>
                <a:latin typeface="メイリオ" panose="020B0604030504040204" pitchFamily="50" charset="-128"/>
                <a:ea typeface="メイリオ" panose="020B0604030504040204" pitchFamily="50" charset="-128"/>
              </a:defRPr>
            </a:lvl1pPr>
          </a:lstStyle>
          <a:p>
            <a:pPr lvl="0"/>
            <a:r>
              <a:rPr kumimoji="1" lang="ja-JP" altLang="en-US" dirty="0"/>
              <a:t>事業のポイントを簡潔に記載</a:t>
            </a:r>
          </a:p>
        </p:txBody>
      </p:sp>
      <p:sp>
        <p:nvSpPr>
          <p:cNvPr id="55" name="テキスト プレースホルダー 37"/>
          <p:cNvSpPr>
            <a:spLocks noGrp="1"/>
          </p:cNvSpPr>
          <p:nvPr>
            <p:ph type="body" sz="quarter" idx="17" hasCustomPrompt="1"/>
          </p:nvPr>
        </p:nvSpPr>
        <p:spPr>
          <a:xfrm>
            <a:off x="385417" y="614526"/>
            <a:ext cx="9304040" cy="328394"/>
          </a:xfrm>
        </p:spPr>
        <p:txBody>
          <a:bodyPr tIns="72000" anchor="t">
            <a:normAutofit/>
          </a:bodyPr>
          <a:lstStyle>
            <a:lvl1pPr marL="0" indent="0" algn="r">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sp>
        <p:nvSpPr>
          <p:cNvPr id="57" name="テキスト プレースホルダー 37"/>
          <p:cNvSpPr>
            <a:spLocks noGrp="1"/>
          </p:cNvSpPr>
          <p:nvPr>
            <p:ph type="body" sz="quarter" idx="18" hasCustomPrompt="1"/>
          </p:nvPr>
        </p:nvSpPr>
        <p:spPr>
          <a:xfrm>
            <a:off x="6133864" y="2817209"/>
            <a:ext cx="4263239" cy="3982799"/>
          </a:xfrm>
        </p:spPr>
        <p:txBody>
          <a:bodyPr lIns="0" tIns="72000" anchor="t">
            <a:no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図・写真等を交えつつ、このスペースに納まるよう記述</a:t>
            </a:r>
            <a:endParaRPr kumimoji="1" lang="en-US" altLang="ja-JP" dirty="0"/>
          </a:p>
        </p:txBody>
      </p:sp>
      <p:sp>
        <p:nvSpPr>
          <p:cNvPr id="28" name="角丸四角形吹き出し 27"/>
          <p:cNvSpPr/>
          <p:nvPr userDrawn="1"/>
        </p:nvSpPr>
        <p:spPr>
          <a:xfrm>
            <a:off x="11030049" y="2355051"/>
            <a:ext cx="1888975" cy="873714"/>
          </a:xfrm>
          <a:prstGeom prst="wedgeRoundRectCallout">
            <a:avLst>
              <a:gd name="adj1" fmla="val -64653"/>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「補助対象」、「委託内容」、「活用事例」、「事業イメージ」の中からタイトルを選択。</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29" name="角丸四角形吹き出し 28"/>
          <p:cNvSpPr/>
          <p:nvPr userDrawn="1"/>
        </p:nvSpPr>
        <p:spPr>
          <a:xfrm>
            <a:off x="-2121340" y="1418924"/>
            <a:ext cx="1888975" cy="68082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事業の目的を箇条書きで記載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34" name="角丸四角形吹き出し 33"/>
          <p:cNvSpPr/>
          <p:nvPr userDrawn="1"/>
        </p:nvSpPr>
        <p:spPr>
          <a:xfrm>
            <a:off x="-2106109" y="20958"/>
            <a:ext cx="1888975" cy="487935"/>
          </a:xfrm>
          <a:prstGeom prst="wedgeRoundRectCallout">
            <a:avLst>
              <a:gd name="adj1" fmla="val 60551"/>
              <a:gd name="adj2" fmla="val 1071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事業名を記載</a:t>
            </a:r>
            <a:endParaRPr lang="en-US" altLang="ja-JP" sz="1133" dirty="0">
              <a:solidFill>
                <a:prstClr val="white"/>
              </a:solidFill>
            </a:endParaRPr>
          </a:p>
          <a:p>
            <a:r>
              <a:rPr lang="ja-JP" altLang="en-US" sz="1133" dirty="0">
                <a:solidFill>
                  <a:prstClr val="white"/>
                </a:solidFill>
              </a:rPr>
              <a:t>［ﾒｲﾘｵ、太字、</a:t>
            </a:r>
            <a:r>
              <a:rPr lang="en-US" altLang="ja-JP" sz="1133" dirty="0">
                <a:solidFill>
                  <a:prstClr val="white"/>
                </a:solidFill>
              </a:rPr>
              <a:t>18pt</a:t>
            </a:r>
            <a:r>
              <a:rPr lang="ja-JP" altLang="en-US" sz="1133" dirty="0">
                <a:solidFill>
                  <a:prstClr val="white"/>
                </a:solidFill>
              </a:rPr>
              <a:t>］</a:t>
            </a:r>
          </a:p>
        </p:txBody>
      </p:sp>
      <p:sp>
        <p:nvSpPr>
          <p:cNvPr id="40" name="角丸四角形吹き出し 39"/>
          <p:cNvSpPr/>
          <p:nvPr userDrawn="1"/>
        </p:nvSpPr>
        <p:spPr>
          <a:xfrm>
            <a:off x="-2118387" y="621409"/>
            <a:ext cx="1888975" cy="680825"/>
          </a:xfrm>
          <a:prstGeom prst="wedgeRoundRectCallout">
            <a:avLst>
              <a:gd name="adj1" fmla="val 62751"/>
              <a:gd name="adj2" fmla="val 28809"/>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事業のポイントを簡潔に記載</a:t>
            </a: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14pt</a:t>
            </a:r>
            <a:r>
              <a:rPr lang="ja-JP" altLang="en-US" sz="1133" dirty="0">
                <a:solidFill>
                  <a:prstClr val="white"/>
                </a:solidFill>
              </a:rPr>
              <a:t>］</a:t>
            </a:r>
          </a:p>
        </p:txBody>
      </p:sp>
      <p:sp>
        <p:nvSpPr>
          <p:cNvPr id="42" name="角丸四角形吹き出し 41"/>
          <p:cNvSpPr/>
          <p:nvPr userDrawn="1"/>
        </p:nvSpPr>
        <p:spPr>
          <a:xfrm>
            <a:off x="10959269" y="438453"/>
            <a:ext cx="2404385" cy="873714"/>
          </a:xfrm>
          <a:prstGeom prst="wedgeRoundRectCallout">
            <a:avLst>
              <a:gd name="adj1" fmla="val -59476"/>
              <a:gd name="adj2" fmla="val -499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予算額を記載</a:t>
            </a:r>
            <a:endParaRPr lang="en-US" altLang="ja-JP" sz="1133" dirty="0">
              <a:solidFill>
                <a:prstClr val="white"/>
              </a:solidFill>
            </a:endParaRPr>
          </a:p>
          <a:p>
            <a:pPr defTabSz="986912" fontAlgn="base">
              <a:spcBef>
                <a:spcPct val="0"/>
              </a:spcBef>
              <a:spcAft>
                <a:spcPct val="0"/>
              </a:spcAft>
              <a:defRPr/>
            </a:pPr>
            <a:r>
              <a:rPr lang="en-US" altLang="ja-JP" sz="1133" dirty="0">
                <a:solidFill>
                  <a:prstClr val="white"/>
                </a:solidFill>
              </a:rPr>
              <a:t>【</a:t>
            </a:r>
            <a:r>
              <a:rPr lang="ja-JP" altLang="en-US" sz="1133" dirty="0">
                <a:solidFill>
                  <a:prstClr val="white"/>
                </a:solidFill>
              </a:rPr>
              <a:t>令和２年度要求額  </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0,000</a:t>
            </a:r>
            <a:r>
              <a:rPr lang="ja-JP" altLang="en-US" sz="1133" dirty="0">
                <a:solidFill>
                  <a:prstClr val="white"/>
                </a:solidFill>
              </a:rPr>
              <a:t>百万円）</a:t>
            </a:r>
            <a:r>
              <a:rPr lang="en-US" altLang="ja-JP" sz="1133" dirty="0">
                <a:solidFill>
                  <a:prstClr val="white"/>
                </a:solidFill>
              </a:rPr>
              <a:t>】</a:t>
            </a:r>
          </a:p>
          <a:p>
            <a:pPr defTabSz="986912" fontAlgn="base">
              <a:spcBef>
                <a:spcPct val="0"/>
              </a:spcBef>
              <a:spcAft>
                <a:spcPct val="0"/>
              </a:spcAft>
              <a:defRPr/>
            </a:pPr>
            <a:r>
              <a:rPr lang="ja-JP" altLang="en-US" sz="1133" dirty="0">
                <a:solidFill>
                  <a:prstClr val="white"/>
                </a:solidFill>
              </a:rPr>
              <a:t>［ﾒｲﾘｵ、標準、</a:t>
            </a:r>
            <a:r>
              <a:rPr lang="en-US" altLang="ja-JP" sz="1133" dirty="0">
                <a:solidFill>
                  <a:prstClr val="white"/>
                </a:solidFill>
              </a:rPr>
              <a:t>13pt</a:t>
            </a:r>
            <a:r>
              <a:rPr lang="ja-JP" altLang="en-US" sz="1133" dirty="0">
                <a:solidFill>
                  <a:prstClr val="white"/>
                </a:solidFill>
              </a:rPr>
              <a:t>］</a:t>
            </a:r>
            <a:endParaRPr lang="en-US" altLang="ja-JP" sz="1133" dirty="0">
              <a:solidFill>
                <a:prstClr val="white"/>
              </a:solidFill>
            </a:endParaRPr>
          </a:p>
        </p:txBody>
      </p:sp>
      <p:sp>
        <p:nvSpPr>
          <p:cNvPr id="43" name="角丸四角形吹き出し 42"/>
          <p:cNvSpPr/>
          <p:nvPr userDrawn="1"/>
        </p:nvSpPr>
        <p:spPr>
          <a:xfrm>
            <a:off x="-3420252" y="2216440"/>
            <a:ext cx="3140829" cy="680825"/>
          </a:xfrm>
          <a:prstGeom prst="wedgeRoundRectCallout">
            <a:avLst>
              <a:gd name="adj1" fmla="val 56410"/>
              <a:gd name="adj2" fmla="val 6934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事業内容を説明。冒頭で手短に、事業の背景について触れること。</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11 or 12pt</a:t>
            </a:r>
            <a:r>
              <a:rPr lang="ja-JP" altLang="en-US" sz="1133" dirty="0">
                <a:solidFill>
                  <a:prstClr val="white"/>
                </a:solidFill>
              </a:rPr>
              <a:t>］</a:t>
            </a:r>
          </a:p>
        </p:txBody>
      </p:sp>
      <p:sp>
        <p:nvSpPr>
          <p:cNvPr id="46" name="テキスト プレースホルダー 37"/>
          <p:cNvSpPr>
            <a:spLocks noGrp="1"/>
          </p:cNvSpPr>
          <p:nvPr>
            <p:ph type="body" sz="quarter" idx="20" hasCustomPrompt="1"/>
          </p:nvPr>
        </p:nvSpPr>
        <p:spPr>
          <a:xfrm>
            <a:off x="1459679" y="6386622"/>
            <a:ext cx="4302756" cy="308938"/>
          </a:xfrm>
        </p:spPr>
        <p:txBody>
          <a:bodyPr lIns="90000" tIns="36000" rIns="90000" bIns="36000" anchor="ctr">
            <a:normAutofit/>
          </a:bodyPr>
          <a:lstStyle>
            <a:lvl1pPr marL="0" marR="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sz="1295">
                <a:solidFill>
                  <a:schemeClr val="tx1"/>
                </a:solidFill>
                <a:latin typeface="メイリオ" panose="020B0604030504040204" pitchFamily="50" charset="-128"/>
                <a:ea typeface="メイリオ" panose="020B0604030504040204" pitchFamily="50" charset="-128"/>
              </a:defRPr>
            </a:lvl1pPr>
          </a:lstStyle>
          <a:p>
            <a:pPr marL="0" marR="0" lvl="0" indent="0" algn="l" defTabSz="986918" rtl="0" eaLnBrk="1" fontAlgn="auto" latinLnBrk="0" hangingPunct="1">
              <a:lnSpc>
                <a:spcPct val="120000"/>
              </a:lnSpc>
              <a:spcBef>
                <a:spcPts val="0"/>
              </a:spcBef>
              <a:spcAft>
                <a:spcPts val="0"/>
              </a:spcAft>
              <a:buClrTx/>
              <a:buSzTx/>
              <a:buFont typeface="Wingdings" panose="05000000000000000000" pitchFamily="2" charset="2"/>
              <a:buNone/>
              <a:tabLst/>
              <a:defRPr/>
            </a:pPr>
            <a:r>
              <a:rPr kumimoji="1" lang="ja-JP" altLang="en-US" dirty="0"/>
              <a:t>橙色の吹出しに示した選択肢の中から選択して記載</a:t>
            </a:r>
            <a:endParaRPr kumimoji="1" lang="en-US" altLang="ja-JP" dirty="0"/>
          </a:p>
        </p:txBody>
      </p:sp>
      <p:sp>
        <p:nvSpPr>
          <p:cNvPr id="47" name="テキスト プレースホルダー 37"/>
          <p:cNvSpPr>
            <a:spLocks noGrp="1"/>
          </p:cNvSpPr>
          <p:nvPr>
            <p:ph type="body" sz="quarter" idx="21" hasCustomPrompt="1"/>
          </p:nvPr>
        </p:nvSpPr>
        <p:spPr>
          <a:xfrm>
            <a:off x="1459677" y="6706665"/>
            <a:ext cx="4303983" cy="309684"/>
          </a:xfrm>
        </p:spPr>
        <p:txBody>
          <a:bodyPr lIns="90000" tIns="36000" rIns="90000" bIns="36000" anchor="ctr">
            <a:normAutofit/>
          </a:bodyPr>
          <a:lstStyle>
            <a:lvl1pPr marL="0" indent="0" algn="l">
              <a:lnSpc>
                <a:spcPct val="120000"/>
              </a:lnSpc>
              <a:spcBef>
                <a:spcPts val="0"/>
              </a:spcBef>
              <a:buFont typeface="Wingdings" panose="05000000000000000000" pitchFamily="2" charset="2"/>
              <a:buNone/>
              <a:defRPr sz="1295">
                <a:solidFill>
                  <a:schemeClr val="tx1"/>
                </a:solidFill>
                <a:latin typeface="メイリオ" panose="020B0604030504040204" pitchFamily="50" charset="-128"/>
                <a:ea typeface="メイリオ" panose="020B0604030504040204" pitchFamily="50" charset="-128"/>
              </a:defRPr>
            </a:lvl1pPr>
          </a:lstStyle>
          <a:p>
            <a:pPr lvl="0"/>
            <a:r>
              <a:rPr kumimoji="1" lang="ja-JP" altLang="en-US" dirty="0"/>
              <a:t>令和２年度～令和○年度（予定）　と記載</a:t>
            </a:r>
          </a:p>
        </p:txBody>
      </p:sp>
      <p:sp>
        <p:nvSpPr>
          <p:cNvPr id="18" name="テキスト ボックス 17"/>
          <p:cNvSpPr txBox="1"/>
          <p:nvPr userDrawn="1"/>
        </p:nvSpPr>
        <p:spPr>
          <a:xfrm>
            <a:off x="294709" y="6708838"/>
            <a:ext cx="1168809" cy="277756"/>
          </a:xfrm>
          <a:prstGeom prst="rect">
            <a:avLst/>
          </a:prstGeom>
          <a:noFill/>
        </p:spPr>
        <p:txBody>
          <a:bodyPr wrap="square" lIns="97139" tIns="38856" rIns="97139" bIns="38856" rtlCol="0">
            <a:spAutoFit/>
          </a:bodyPr>
          <a:lstStyle/>
          <a:p>
            <a:r>
              <a:rPr lang="ja-JP" altLang="en-US" sz="1295" dirty="0">
                <a:solidFill>
                  <a:prstClr val="black"/>
                </a:solidFill>
              </a:rPr>
              <a:t>■実施期間</a:t>
            </a:r>
          </a:p>
        </p:txBody>
      </p:sp>
      <p:sp>
        <p:nvSpPr>
          <p:cNvPr id="50" name="テキスト ボックス 49"/>
          <p:cNvSpPr txBox="1"/>
          <p:nvPr userDrawn="1"/>
        </p:nvSpPr>
        <p:spPr>
          <a:xfrm>
            <a:off x="294710" y="6114324"/>
            <a:ext cx="1126389" cy="277756"/>
          </a:xfrm>
          <a:prstGeom prst="rect">
            <a:avLst/>
          </a:prstGeom>
          <a:noFill/>
        </p:spPr>
        <p:txBody>
          <a:bodyPr wrap="square" lIns="97139" tIns="38856" rIns="97139" bIns="38856" rtlCol="0" anchor="ctr">
            <a:spAutoFit/>
          </a:bodyPr>
          <a:lstStyle/>
          <a:p>
            <a:r>
              <a:rPr lang="ja-JP" altLang="en-US" sz="1295" dirty="0">
                <a:solidFill>
                  <a:prstClr val="black"/>
                </a:solidFill>
              </a:rPr>
              <a:t>■事業形態</a:t>
            </a:r>
          </a:p>
        </p:txBody>
      </p:sp>
      <p:sp>
        <p:nvSpPr>
          <p:cNvPr id="52" name="角丸四角形吹き出し 51"/>
          <p:cNvSpPr/>
          <p:nvPr userDrawn="1"/>
        </p:nvSpPr>
        <p:spPr>
          <a:xfrm>
            <a:off x="11197262" y="3619621"/>
            <a:ext cx="1888975" cy="1838163"/>
          </a:xfrm>
          <a:prstGeom prst="wedgeRoundRectCallout">
            <a:avLst>
              <a:gd name="adj1" fmla="val -75955"/>
              <a:gd name="adj2" fmla="val -14033"/>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pPr defTabSz="986912" fontAlgn="base">
              <a:spcBef>
                <a:spcPct val="0"/>
              </a:spcBef>
              <a:spcAft>
                <a:spcPct val="0"/>
              </a:spcAft>
              <a:defRPr/>
            </a:pPr>
            <a:r>
              <a:rPr lang="ja-JP" altLang="en-US" sz="1133" dirty="0">
                <a:solidFill>
                  <a:prstClr val="white"/>
                </a:solidFill>
              </a:rPr>
              <a:t>図・写真等を交えつつ、このスペースに納まるよう記述</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小見出し［ﾒｲﾘｵ、濃青緑、太字、</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a:p>
            <a:pPr defTabSz="986912" fontAlgn="base">
              <a:spcBef>
                <a:spcPct val="0"/>
              </a:spcBef>
              <a:spcAft>
                <a:spcPct val="0"/>
              </a:spcAft>
              <a:defRPr/>
            </a:pPr>
            <a:endParaRPr lang="en-US" altLang="ja-JP" sz="1133" dirty="0">
              <a:solidFill>
                <a:prstClr val="white"/>
              </a:solidFill>
            </a:endParaRPr>
          </a:p>
          <a:p>
            <a:pPr defTabSz="986912" fontAlgn="base">
              <a:spcBef>
                <a:spcPct val="0"/>
              </a:spcBef>
              <a:spcAft>
                <a:spcPct val="0"/>
              </a:spcAft>
              <a:defRPr/>
            </a:pPr>
            <a:r>
              <a:rPr lang="ja-JP" altLang="en-US" sz="1133" dirty="0">
                <a:solidFill>
                  <a:prstClr val="white"/>
                </a:solidFill>
              </a:rPr>
              <a:t>本文［ﾒｲﾘｵ、標準、</a:t>
            </a:r>
            <a:r>
              <a:rPr lang="en-US" altLang="ja-JP" sz="1133" dirty="0">
                <a:solidFill>
                  <a:prstClr val="white"/>
                </a:solidFill>
              </a:rPr>
              <a:t>12pt</a:t>
            </a:r>
            <a:r>
              <a:rPr lang="ja-JP" altLang="en-US" sz="1133" dirty="0">
                <a:solidFill>
                  <a:prstClr val="white"/>
                </a:solidFill>
              </a:rPr>
              <a:t>］</a:t>
            </a:r>
            <a:endParaRPr lang="en-US" altLang="ja-JP" sz="1133" dirty="0">
              <a:solidFill>
                <a:prstClr val="white"/>
              </a:solidFill>
            </a:endParaRPr>
          </a:p>
        </p:txBody>
      </p:sp>
      <p:sp>
        <p:nvSpPr>
          <p:cNvPr id="54" name="角丸四角形吹き出し 53"/>
          <p:cNvSpPr/>
          <p:nvPr userDrawn="1"/>
        </p:nvSpPr>
        <p:spPr>
          <a:xfrm>
            <a:off x="11141103" y="6296247"/>
            <a:ext cx="1888975" cy="1066605"/>
          </a:xfrm>
          <a:prstGeom prst="wedgeRoundRectCallout">
            <a:avLst>
              <a:gd name="adj1" fmla="val -71913"/>
              <a:gd name="adj2" fmla="val 26005"/>
              <a:gd name="adj3" fmla="val 1666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t">
            <a:spAutoFit/>
          </a:bodyPr>
          <a:lstStyle/>
          <a:p>
            <a:r>
              <a:rPr lang="ja-JP" altLang="en-US" sz="1133" dirty="0">
                <a:solidFill>
                  <a:prstClr val="white"/>
                </a:solidFill>
              </a:rPr>
              <a:t>問い合わせ先を記載</a:t>
            </a:r>
            <a:endParaRPr lang="en-US" altLang="ja-JP" sz="1133" dirty="0">
              <a:solidFill>
                <a:prstClr val="white"/>
              </a:solidFill>
            </a:endParaRPr>
          </a:p>
          <a:p>
            <a:pPr defTabSz="986912" fontAlgn="base">
              <a:spcBef>
                <a:spcPct val="0"/>
              </a:spcBef>
              <a:spcAft>
                <a:spcPct val="0"/>
              </a:spcAft>
              <a:defRPr/>
            </a:pPr>
            <a:r>
              <a:rPr lang="ja-JP" altLang="en-US" sz="1133" b="1" dirty="0">
                <a:solidFill>
                  <a:prstClr val="white"/>
                </a:solidFill>
                <a:latin typeface="Meiryo" panose="020B0604030504040204" pitchFamily="34" charset="-128"/>
                <a:ea typeface="Meiryo" panose="020B0604030504040204" pitchFamily="34" charset="-128"/>
              </a:rPr>
              <a:t>環境省 ○○局 ○○課 ○○室　電話：</a:t>
            </a:r>
            <a:r>
              <a:rPr lang="en-US" altLang="ja-JP" sz="1133" b="1" dirty="0">
                <a:solidFill>
                  <a:prstClr val="white"/>
                </a:solidFill>
                <a:latin typeface="Meiryo" panose="020B0604030504040204" pitchFamily="34" charset="-128"/>
                <a:ea typeface="Meiryo" panose="020B0604030504040204" pitchFamily="34" charset="-128"/>
              </a:rPr>
              <a:t>03-5521-xxxx</a:t>
            </a:r>
          </a:p>
          <a:p>
            <a:pPr defTabSz="986912" fontAlgn="base">
              <a:spcBef>
                <a:spcPct val="0"/>
              </a:spcBef>
              <a:spcAft>
                <a:spcPct val="0"/>
              </a:spcAft>
              <a:defRPr/>
            </a:pPr>
            <a:r>
              <a:rPr lang="ja-JP" altLang="en-US" sz="1133" dirty="0">
                <a:solidFill>
                  <a:prstClr val="white"/>
                </a:solidFill>
              </a:rPr>
              <a:t>［ﾒｲﾘｵ、太字、</a:t>
            </a:r>
            <a:r>
              <a:rPr lang="en-US" altLang="ja-JP" sz="1133" dirty="0">
                <a:solidFill>
                  <a:prstClr val="white"/>
                </a:solidFill>
              </a:rPr>
              <a:t>12pt</a:t>
            </a:r>
            <a:r>
              <a:rPr lang="ja-JP" altLang="en-US" sz="1133" dirty="0">
                <a:solidFill>
                  <a:prstClr val="white"/>
                </a:solidFill>
              </a:rPr>
              <a:t>］</a:t>
            </a:r>
            <a:endParaRPr lang="ja-JP" altLang="en-US" sz="1133" b="1" dirty="0">
              <a:solidFill>
                <a:prstClr val="white"/>
              </a:solidFill>
              <a:latin typeface="Meiryo" panose="020B0604030504040204" pitchFamily="34" charset="-128"/>
              <a:ea typeface="Meiryo" panose="020B0604030504040204" pitchFamily="34" charset="-128"/>
            </a:endParaRPr>
          </a:p>
        </p:txBody>
      </p:sp>
      <p:sp>
        <p:nvSpPr>
          <p:cNvPr id="56" name="テキスト プレースホルダー 37"/>
          <p:cNvSpPr>
            <a:spLocks noGrp="1"/>
          </p:cNvSpPr>
          <p:nvPr>
            <p:ph type="body" sz="quarter" idx="22" hasCustomPrompt="1"/>
          </p:nvPr>
        </p:nvSpPr>
        <p:spPr>
          <a:xfrm>
            <a:off x="1304665" y="7064221"/>
            <a:ext cx="8994592" cy="320824"/>
          </a:xfrm>
        </p:spPr>
        <p:txBody>
          <a:bodyPr tIns="72000" anchor="ctr">
            <a:normAutofit/>
          </a:bodyPr>
          <a:lstStyle>
            <a:lvl1pPr marL="0" indent="0" algn="l">
              <a:lnSpc>
                <a:spcPct val="120000"/>
              </a:lnSpc>
              <a:spcBef>
                <a:spcPts val="0"/>
              </a:spcBef>
              <a:buFont typeface="Arial" panose="020B0604020202020204" pitchFamily="34" charset="0"/>
              <a:buNone/>
              <a:defRPr sz="1295" b="1">
                <a:solidFill>
                  <a:schemeClr val="bg1"/>
                </a:solidFill>
                <a:latin typeface="メイリオ" panose="020B0604030504040204" pitchFamily="50" charset="-128"/>
                <a:ea typeface="メイリオ" panose="020B0604030504040204" pitchFamily="50" charset="-128"/>
              </a:defRPr>
            </a:lvl1pPr>
          </a:lstStyle>
          <a:p>
            <a:pPr lvl="0"/>
            <a:r>
              <a:rPr kumimoji="1" lang="ja-JP" altLang="en-US" dirty="0"/>
              <a:t>問合せ先を記載</a:t>
            </a:r>
            <a:endParaRPr kumimoji="1" lang="en-US" altLang="ja-JP" dirty="0"/>
          </a:p>
        </p:txBody>
      </p:sp>
      <p:sp>
        <p:nvSpPr>
          <p:cNvPr id="58" name="角丸四角形吹き出し 57"/>
          <p:cNvSpPr/>
          <p:nvPr userDrawn="1"/>
        </p:nvSpPr>
        <p:spPr>
          <a:xfrm>
            <a:off x="-3467485" y="3007476"/>
            <a:ext cx="3140829" cy="1730403"/>
          </a:xfrm>
          <a:prstGeom prst="wedgeRoundRectCallout">
            <a:avLst>
              <a:gd name="adj1" fmla="val 60509"/>
              <a:gd name="adj2" fmla="val 129075"/>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ja-JP" altLang="en-US" sz="1133" dirty="0">
                <a:solidFill>
                  <a:prstClr val="white"/>
                </a:solidFill>
              </a:rPr>
              <a:t>請負事業／委託事業／直接補助事業／直接補助事業（基金）／間接補助事業／交付金／交付金（基金）</a:t>
            </a:r>
            <a:endParaRPr lang="en-US" altLang="ja-JP" sz="1133" dirty="0">
              <a:solidFill>
                <a:prstClr val="white"/>
              </a:solidFill>
            </a:endParaRPr>
          </a:p>
          <a:p>
            <a:pPr>
              <a:spcBef>
                <a:spcPts val="648"/>
              </a:spcBef>
            </a:pPr>
            <a:r>
              <a:rPr lang="en-US" altLang="ja-JP" sz="1133" dirty="0">
                <a:solidFill>
                  <a:prstClr val="white"/>
                </a:solidFill>
              </a:rPr>
              <a:t>※ </a:t>
            </a:r>
            <a:r>
              <a:rPr lang="ja-JP" altLang="en-US" sz="1133" dirty="0">
                <a:solidFill>
                  <a:prstClr val="white"/>
                </a:solidFill>
              </a:rPr>
              <a:t>補助事業の場合は補助率も記載</a:t>
            </a:r>
          </a:p>
          <a:p>
            <a:r>
              <a:rPr lang="en-US" altLang="ja-JP" sz="1133" dirty="0">
                <a:solidFill>
                  <a:prstClr val="white"/>
                </a:solidFill>
              </a:rPr>
              <a:t>※</a:t>
            </a:r>
            <a:r>
              <a:rPr lang="ja-JP" altLang="en-US" sz="1133" dirty="0">
                <a:solidFill>
                  <a:prstClr val="white"/>
                </a:solidFill>
              </a:rPr>
              <a:t>複数の事業種別がある場合や特殊なスキームの場合は、適宜記載</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1" name="角丸四角形吹き出し 60"/>
          <p:cNvSpPr/>
          <p:nvPr userDrawn="1"/>
        </p:nvSpPr>
        <p:spPr>
          <a:xfrm>
            <a:off x="-3467485" y="4911294"/>
            <a:ext cx="2779597" cy="1452384"/>
          </a:xfrm>
          <a:prstGeom prst="wedgeRoundRectCallout">
            <a:avLst>
              <a:gd name="adj1" fmla="val 75043"/>
              <a:gd name="adj2" fmla="val 61796"/>
              <a:gd name="adj3" fmla="val 16667"/>
            </a:avLst>
          </a:prstGeom>
          <a:solidFill>
            <a:schemeClr val="accent5">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「■選択」の欄は、事業形態に合わせ、以下の様に記載</a:t>
            </a:r>
            <a:endParaRPr lang="en-US" altLang="ja-JP" sz="1133" dirty="0">
              <a:solidFill>
                <a:prstClr val="white"/>
              </a:solidFill>
            </a:endParaRPr>
          </a:p>
          <a:p>
            <a:r>
              <a:rPr lang="ja-JP" altLang="en-US" sz="1133" dirty="0">
                <a:solidFill>
                  <a:prstClr val="white"/>
                </a:solidFill>
              </a:rPr>
              <a:t>①請負事業：■請負先</a:t>
            </a:r>
            <a:endParaRPr lang="en-US" altLang="ja-JP" sz="1133" dirty="0">
              <a:solidFill>
                <a:prstClr val="white"/>
              </a:solidFill>
            </a:endParaRPr>
          </a:p>
          <a:p>
            <a:r>
              <a:rPr lang="ja-JP" altLang="en-US" sz="1133" dirty="0">
                <a:solidFill>
                  <a:prstClr val="white"/>
                </a:solidFill>
              </a:rPr>
              <a:t>②委託事業：■委託先</a:t>
            </a:r>
            <a:endParaRPr lang="en-US" altLang="ja-JP" sz="1133" dirty="0">
              <a:solidFill>
                <a:prstClr val="white"/>
              </a:solidFill>
            </a:endParaRPr>
          </a:p>
          <a:p>
            <a:r>
              <a:rPr lang="ja-JP" altLang="en-US" sz="1133" dirty="0">
                <a:solidFill>
                  <a:prstClr val="white"/>
                </a:solidFill>
              </a:rPr>
              <a:t>③補助事業：■補助対象</a:t>
            </a:r>
            <a:endParaRPr lang="en-US" altLang="ja-JP" sz="1133" dirty="0">
              <a:solidFill>
                <a:prstClr val="white"/>
              </a:solidFill>
            </a:endParaRPr>
          </a:p>
          <a:p>
            <a:r>
              <a:rPr lang="ja-JP" altLang="en-US" sz="1133" dirty="0">
                <a:solidFill>
                  <a:prstClr val="white"/>
                </a:solidFill>
              </a:rPr>
              <a:t>④交付金：　■交付対象</a:t>
            </a:r>
            <a:endParaRPr lang="en-US" altLang="ja-JP" sz="1133" dirty="0">
              <a:solidFill>
                <a:prstClr val="white"/>
              </a:solidFill>
            </a:endParaRP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3" name="角丸四角形吹き出し 62"/>
          <p:cNvSpPr/>
          <p:nvPr userDrawn="1"/>
        </p:nvSpPr>
        <p:spPr>
          <a:xfrm>
            <a:off x="-3106253" y="6509658"/>
            <a:ext cx="2779597" cy="1066605"/>
          </a:xfrm>
          <a:prstGeom prst="wedgeRoundRectCallout">
            <a:avLst>
              <a:gd name="adj1" fmla="val 62083"/>
              <a:gd name="adj2" fmla="val -44515"/>
              <a:gd name="adj3" fmla="val 16667"/>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wrap="square" rtlCol="0" anchor="t">
            <a:spAutoFit/>
          </a:bodyPr>
          <a:lstStyle/>
          <a:p>
            <a:r>
              <a:rPr lang="ja-JP" altLang="en-US" sz="1133" dirty="0">
                <a:solidFill>
                  <a:prstClr val="white"/>
                </a:solidFill>
              </a:rPr>
              <a:t>以下から選択：</a:t>
            </a:r>
            <a:endParaRPr lang="en-US" altLang="ja-JP" sz="1133" dirty="0">
              <a:solidFill>
                <a:prstClr val="white"/>
              </a:solidFill>
            </a:endParaRPr>
          </a:p>
          <a:p>
            <a:r>
              <a:rPr lang="zh-TW" altLang="en-US" sz="1133" dirty="0">
                <a:solidFill>
                  <a:prstClr val="white"/>
                </a:solidFill>
              </a:rPr>
              <a:t>民間事業者</a:t>
            </a:r>
            <a:r>
              <a:rPr lang="ja-JP" altLang="en-US" sz="1133" dirty="0">
                <a:solidFill>
                  <a:prstClr val="white"/>
                </a:solidFill>
              </a:rPr>
              <a:t>・</a:t>
            </a:r>
            <a:r>
              <a:rPr lang="zh-TW" altLang="en-US" sz="1133" dirty="0">
                <a:solidFill>
                  <a:prstClr val="white"/>
                </a:solidFill>
              </a:rPr>
              <a:t>団体／非営利団体／大学／研究機関／地方公共団体</a:t>
            </a:r>
            <a:r>
              <a:rPr lang="ja-JP" altLang="en-US" sz="1133" dirty="0">
                <a:solidFill>
                  <a:prstClr val="white"/>
                </a:solidFill>
              </a:rPr>
              <a:t>一般</a:t>
            </a:r>
            <a:r>
              <a:rPr lang="zh-TW" altLang="en-US" sz="1133" dirty="0">
                <a:solidFill>
                  <a:prstClr val="white"/>
                </a:solidFill>
              </a:rPr>
              <a:t>／都道府県／</a:t>
            </a:r>
            <a:r>
              <a:rPr lang="ja-JP" altLang="en-US" sz="1133" dirty="0">
                <a:solidFill>
                  <a:prstClr val="white"/>
                </a:solidFill>
              </a:rPr>
              <a:t>市区町村</a:t>
            </a:r>
          </a:p>
          <a:p>
            <a:r>
              <a:rPr lang="ja-JP" altLang="en-US" sz="1133" dirty="0">
                <a:solidFill>
                  <a:prstClr val="white"/>
                </a:solidFill>
              </a:rPr>
              <a:t>［ﾒｲﾘｵ、標準、</a:t>
            </a:r>
            <a:r>
              <a:rPr lang="en-US" altLang="ja-JP" sz="1133" dirty="0">
                <a:solidFill>
                  <a:prstClr val="white"/>
                </a:solidFill>
              </a:rPr>
              <a:t>12pt</a:t>
            </a:r>
            <a:r>
              <a:rPr lang="ja-JP" altLang="en-US" sz="1133" dirty="0">
                <a:solidFill>
                  <a:prstClr val="white"/>
                </a:solidFill>
              </a:rPr>
              <a:t>］</a:t>
            </a:r>
          </a:p>
        </p:txBody>
      </p:sp>
      <p:sp>
        <p:nvSpPr>
          <p:cNvPr id="65" name="テキスト プレースホルダー 37"/>
          <p:cNvSpPr>
            <a:spLocks noGrp="1"/>
          </p:cNvSpPr>
          <p:nvPr>
            <p:ph type="body" sz="quarter" idx="23" hasCustomPrompt="1"/>
          </p:nvPr>
        </p:nvSpPr>
        <p:spPr>
          <a:xfrm>
            <a:off x="294709" y="6378228"/>
            <a:ext cx="1154852" cy="326082"/>
          </a:xfrm>
        </p:spPr>
        <p:txBody>
          <a:bodyPr tIns="36000" bIns="36000" anchor="ctr">
            <a:normAutofit/>
          </a:bodyPr>
          <a:lstStyle>
            <a:lvl1pPr marL="0" indent="0">
              <a:lnSpc>
                <a:spcPct val="120000"/>
              </a:lnSpc>
              <a:spcBef>
                <a:spcPts val="0"/>
              </a:spcBef>
              <a:buFont typeface="Arial" panose="020B0604020202020204" pitchFamily="34" charset="0"/>
              <a:buNone/>
              <a:defRPr sz="1295">
                <a:solidFill>
                  <a:schemeClr val="tx1">
                    <a:lumMod val="90000"/>
                    <a:lumOff val="10000"/>
                  </a:schemeClr>
                </a:solidFill>
                <a:latin typeface="メイリオ" panose="020B0604030504040204" pitchFamily="50" charset="-128"/>
                <a:ea typeface="メイリオ" panose="020B0604030504040204" pitchFamily="50" charset="-128"/>
              </a:defRPr>
            </a:lvl1pPr>
          </a:lstStyle>
          <a:p>
            <a:pPr lvl="0"/>
            <a:r>
              <a:rPr kumimoji="1" lang="ja-JP" altLang="en-US" dirty="0"/>
              <a:t>■選択</a:t>
            </a:r>
            <a:endParaRPr kumimoji="1" lang="en-US" altLang="ja-JP" dirty="0"/>
          </a:p>
        </p:txBody>
      </p:sp>
      <p:sp>
        <p:nvSpPr>
          <p:cNvPr id="49" name="テキスト ボックス 48"/>
          <p:cNvSpPr txBox="1"/>
          <p:nvPr userDrawn="1"/>
        </p:nvSpPr>
        <p:spPr>
          <a:xfrm>
            <a:off x="6135383" y="2552918"/>
            <a:ext cx="699404" cy="232500"/>
          </a:xfrm>
          <a:prstGeom prst="rect">
            <a:avLst/>
          </a:prstGeom>
          <a:noFill/>
        </p:spPr>
        <p:txBody>
          <a:bodyPr wrap="square" lIns="0" tIns="0" bIns="0" rtlCol="0" anchor="b">
            <a:spAutoFit/>
          </a:bodyPr>
          <a:lstStyle/>
          <a:p>
            <a:r>
              <a:rPr lang="en-US" altLang="ja-JP" sz="1511" b="1" dirty="0">
                <a:solidFill>
                  <a:srgbClr val="009C89"/>
                </a:solidFill>
                <a:latin typeface="Meiryo UI"/>
              </a:rPr>
              <a:t>4. </a:t>
            </a:r>
            <a:endParaRPr lang="ja-JP" altLang="en-US" sz="1511" b="1" dirty="0">
              <a:solidFill>
                <a:srgbClr val="009C89"/>
              </a:solidFill>
            </a:endParaRPr>
          </a:p>
        </p:txBody>
      </p:sp>
    </p:spTree>
    <p:extLst>
      <p:ext uri="{BB962C8B-B14F-4D97-AF65-F5344CB8AC3E}">
        <p14:creationId xmlns:p14="http://schemas.microsoft.com/office/powerpoint/2010/main" val="4197020130"/>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guide id="3" pos="172">
          <p15:clr>
            <a:srgbClr val="FBAE40"/>
          </p15:clr>
        </p15:guide>
        <p15:guide id="4" pos="6068">
          <p15:clr>
            <a:srgbClr val="FBAE40"/>
          </p15:clr>
        </p15:guide>
        <p15:guide id="5" pos="3369">
          <p15:clr>
            <a:srgbClr val="FBAE40"/>
          </p15:clr>
        </p15:guide>
        <p15:guide id="6" pos="3574">
          <p15:clr>
            <a:srgbClr val="FBAE40"/>
          </p15:clr>
        </p15:guide>
        <p15:guide id="7" orient="horz" pos="119">
          <p15:clr>
            <a:srgbClr val="FBAE40"/>
          </p15:clr>
        </p15:guide>
        <p15:guide id="8" orient="horz" pos="42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A2A7F16-63EA-4E36-9EE4-9D1D02FCD68F}"/>
              </a:ext>
            </a:extLst>
          </p:cNvPr>
          <p:cNvGrpSpPr/>
          <p:nvPr userDrawn="1"/>
        </p:nvGrpSpPr>
        <p:grpSpPr>
          <a:xfrm>
            <a:off x="305769" y="1266143"/>
            <a:ext cx="10080275" cy="6048000"/>
            <a:chOff x="450207" y="1266143"/>
            <a:chExt cx="10080275" cy="6048000"/>
          </a:xfrm>
        </p:grpSpPr>
        <p:grpSp>
          <p:nvGrpSpPr>
            <p:cNvPr id="7" name="グループ化 6">
              <a:extLst>
                <a:ext uri="{FF2B5EF4-FFF2-40B4-BE49-F238E27FC236}">
                  <a16:creationId xmlns:a16="http://schemas.microsoft.com/office/drawing/2014/main" id="{88016599-015B-4F80-B5B4-F9E9362EAFA0}"/>
                </a:ext>
              </a:extLst>
            </p:cNvPr>
            <p:cNvGrpSpPr/>
            <p:nvPr userDrawn="1"/>
          </p:nvGrpSpPr>
          <p:grpSpPr>
            <a:xfrm>
              <a:off x="450207" y="1266143"/>
              <a:ext cx="10080275" cy="6048000"/>
              <a:chOff x="450207" y="1266143"/>
              <a:chExt cx="10080275" cy="5904000"/>
            </a:xfrm>
          </p:grpSpPr>
          <p:sp>
            <p:nvSpPr>
              <p:cNvPr id="229"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60213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74612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1"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89011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2"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203410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3"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217809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4"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232209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46608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61007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75406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89805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304204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318603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1"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333002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47401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3"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61800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76200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90599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40499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419397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8"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433796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9"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48195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0"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62594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1"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76993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2"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91392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3"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505791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4"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520191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5"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534590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48989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63388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92186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9"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606585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0"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620984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1"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635383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2"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49782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3"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64182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4"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78581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5"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92980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707379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7"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721778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8"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736177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9"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50576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0"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64975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1"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79374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2"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93773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3"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808173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4"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822572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5"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836971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51370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7"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65769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8"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801685"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9"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94567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0"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908966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1"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923365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2"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937764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3"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52164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4"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66563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5"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80962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6"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95361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7"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4581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8"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1009760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89"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777874" y="1266144"/>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1"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1314153"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17016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3"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10241606"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0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594198"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2"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450207"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7"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180"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8"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189"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9"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1026171"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3" name="Line 100">
                <a:extLst>
                  <a:ext uri="{FF2B5EF4-FFF2-40B4-BE49-F238E27FC236}">
                    <a16:creationId xmlns:a16="http://schemas.microsoft.com/office/drawing/2014/main" id="{14F91DEB-3F57-4125-96FB-37D695A4F11C}"/>
                  </a:ext>
                </a:extLst>
              </p:cNvPr>
              <p:cNvSpPr>
                <a:spLocks noChangeShapeType="1"/>
              </p:cNvSpPr>
              <p:nvPr userDrawn="1"/>
            </p:nvSpPr>
            <p:spPr bwMode="auto">
              <a:xfrm>
                <a:off x="10386044"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4" name="Line 100">
                <a:extLst>
                  <a:ext uri="{FF2B5EF4-FFF2-40B4-BE49-F238E27FC236}">
                    <a16:creationId xmlns:a16="http://schemas.microsoft.com/office/drawing/2014/main" id="{BF522149-567E-46D1-88EE-4FCFE8D6B323}"/>
                  </a:ext>
                </a:extLst>
              </p:cNvPr>
              <p:cNvSpPr>
                <a:spLocks noChangeShapeType="1"/>
              </p:cNvSpPr>
              <p:nvPr userDrawn="1"/>
            </p:nvSpPr>
            <p:spPr bwMode="auto">
              <a:xfrm>
                <a:off x="10530482" y="1266143"/>
                <a:ext cx="0" cy="5903999"/>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 name="グループ化 1">
              <a:extLst>
                <a:ext uri="{FF2B5EF4-FFF2-40B4-BE49-F238E27FC236}">
                  <a16:creationId xmlns:a16="http://schemas.microsoft.com/office/drawing/2014/main" id="{9A58206C-521C-4AC6-B753-B37DE5166089}"/>
                </a:ext>
              </a:extLst>
            </p:cNvPr>
            <p:cNvGrpSpPr/>
            <p:nvPr userDrawn="1"/>
          </p:nvGrpSpPr>
          <p:grpSpPr>
            <a:xfrm>
              <a:off x="450482" y="1266143"/>
              <a:ext cx="10080000" cy="6047999"/>
              <a:chOff x="450482" y="1266143"/>
              <a:chExt cx="10080000" cy="6047999"/>
            </a:xfrm>
          </p:grpSpPr>
          <p:sp>
            <p:nvSpPr>
              <p:cNvPr id="549"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7026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50"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7170111"/>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5"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450482" y="65953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6"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450482" y="64509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450482" y="63064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8"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450482" y="61619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9"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450482" y="60191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0"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450482" y="58746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1"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450482" y="57301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2"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450482" y="558732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3"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450482" y="54428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4"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450482" y="52983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5"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450482" y="5153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6"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450482" y="501105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7"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450482" y="48665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8"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450482" y="47221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09"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450482" y="4577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0"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450482" y="443479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1"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450482" y="42903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2"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450482" y="41458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3"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450482" y="38585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4"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450482" y="37140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5"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450482" y="3569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6"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450482" y="34267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450482" y="32822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450482" y="31378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9"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450482" y="299493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0"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450482" y="28504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1"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450482" y="27060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2"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450482" y="25615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3"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450482" y="2418670"/>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4"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450482" y="22742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5"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450482" y="21297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6"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450482" y="19852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450482" y="18424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450482" y="1697945"/>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9"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450482" y="155348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410607"/>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450482" y="4002994"/>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3"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450482" y="6738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4"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450482" y="6882719"/>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60"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450482" y="1266143"/>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8" name="Line 4">
                <a:extLst>
                  <a:ext uri="{FF2B5EF4-FFF2-40B4-BE49-F238E27FC236}">
                    <a16:creationId xmlns:a16="http://schemas.microsoft.com/office/drawing/2014/main" id="{F2FBD333-817F-4507-AA65-B8782F96EB24}"/>
                  </a:ext>
                </a:extLst>
              </p:cNvPr>
              <p:cNvSpPr>
                <a:spLocks noChangeShapeType="1"/>
              </p:cNvSpPr>
              <p:nvPr userDrawn="1"/>
            </p:nvSpPr>
            <p:spPr bwMode="auto">
              <a:xfrm>
                <a:off x="450482" y="7314142"/>
                <a:ext cx="10080000"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Tree>
    <p:extLst>
      <p:ext uri="{BB962C8B-B14F-4D97-AF65-F5344CB8AC3E}">
        <p14:creationId xmlns:p14="http://schemas.microsoft.com/office/powerpoint/2010/main" val="687777312"/>
      </p:ext>
    </p:extLst>
  </p:cSld>
  <p:clrMap bg1="lt1" tx1="dk1" bg2="lt2" tx2="dk2" accent1="accent1" accent2="accent2" accent3="accent3" accent4="accent4" accent5="accent5" accent6="accent6" hlink="hlink" folHlink="folHlink"/>
  <p:sldLayoutIdLst>
    <p:sldLayoutId id="2147483698" r:id="rId1"/>
    <p:sldLayoutId id="2147483709" r:id="rId2"/>
    <p:sldLayoutId id="2147483690" r:id="rId3"/>
    <p:sldLayoutId id="2147483704" r:id="rId4"/>
    <p:sldLayoutId id="2147483710" r:id="rId5"/>
    <p:sldLayoutId id="2147483711" r:id="rId6"/>
    <p:sldLayoutId id="2147483712" r:id="rId7"/>
    <p:sldLayoutId id="2147483714" r:id="rId8"/>
    <p:sldLayoutId id="2147483718" r:id="rId9"/>
    <p:sldLayoutId id="2147483715" r:id="rId10"/>
    <p:sldLayoutId id="214748371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userDrawn="1">
          <p15:clr>
            <a:srgbClr val="F26B43"/>
          </p15:clr>
        </p15:guide>
        <p15:guide id="2" pos="3367" userDrawn="1">
          <p15:clr>
            <a:srgbClr val="F26B43"/>
          </p15:clr>
        </p15:guide>
        <p15:guide id="3" pos="192" userDrawn="1">
          <p15:clr>
            <a:srgbClr val="F26B43"/>
          </p15:clr>
        </p15:guide>
        <p15:guide id="4" pos="6543" userDrawn="1">
          <p15:clr>
            <a:srgbClr val="F26B43"/>
          </p15:clr>
        </p15:guide>
        <p15:guide id="5" orient="horz" pos="793" userDrawn="1">
          <p15:clr>
            <a:srgbClr val="F26B43"/>
          </p15:clr>
        </p15:guide>
        <p15:guide id="6" orient="horz" pos="46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custDataLst>
              <p:tags r:id="rId2"/>
            </p:custDataLst>
            <p:extLst>
              <p:ext uri="{D42A27DB-BD31-4B8C-83A1-F6EECF244321}">
                <p14:modId xmlns:p14="http://schemas.microsoft.com/office/powerpoint/2010/main" val="15529418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317" name="think-cell スライド" r:id="rId4" imgW="366" imgH="369" progId="TCLayout.ActiveDocument.1">
                  <p:embed/>
                </p:oleObj>
              </mc:Choice>
              <mc:Fallback>
                <p:oleObj name="think-cell スライド" r:id="rId4" imgW="366" imgH="369"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a:xfrm>
            <a:off x="594674" y="2991836"/>
            <a:ext cx="9502464" cy="1008000"/>
          </a:xfrm>
        </p:spPr>
        <p:txBody>
          <a:bodyPr>
            <a:normAutofit fontScale="90000"/>
          </a:bodyPr>
          <a:lstStyle/>
          <a:p>
            <a:r>
              <a:rPr lang="ja-JP" altLang="en-US" dirty="0"/>
              <a:t>金融機関向け気候関連事業影響評価</a:t>
            </a:r>
            <a:r>
              <a:rPr lang="en-US" altLang="ja-JP" dirty="0"/>
              <a:t/>
            </a:r>
            <a:br>
              <a:rPr lang="en-US" altLang="ja-JP" dirty="0"/>
            </a:br>
            <a:r>
              <a:rPr lang="ja-JP" altLang="en-US" dirty="0"/>
              <a:t>パイロットプログラム支援事業</a:t>
            </a:r>
            <a:endParaRPr kumimoji="1" lang="ja-JP" altLang="en-US" dirty="0"/>
          </a:p>
        </p:txBody>
      </p:sp>
      <p:sp>
        <p:nvSpPr>
          <p:cNvPr id="3" name="コンテンツ プレースホルダー 2"/>
          <p:cNvSpPr>
            <a:spLocks noGrp="1"/>
          </p:cNvSpPr>
          <p:nvPr>
            <p:ph sz="quarter" idx="14"/>
          </p:nvPr>
        </p:nvSpPr>
        <p:spPr/>
        <p:txBody>
          <a:bodyPr/>
          <a:lstStyle/>
          <a:p>
            <a:r>
              <a:rPr lang="ja-JP" altLang="en-US" dirty="0"/>
              <a:t>事業の進め方</a:t>
            </a:r>
            <a:endParaRPr kumimoji="1" lang="ja-JP" altLang="en-US" dirty="0"/>
          </a:p>
        </p:txBody>
      </p:sp>
      <p:sp>
        <p:nvSpPr>
          <p:cNvPr id="5" name="コンテンツ プレースホルダー 4"/>
          <p:cNvSpPr>
            <a:spLocks noGrp="1"/>
          </p:cNvSpPr>
          <p:nvPr>
            <p:ph sz="quarter" idx="16"/>
          </p:nvPr>
        </p:nvSpPr>
        <p:spPr>
          <a:xfrm>
            <a:off x="3545906" y="5219997"/>
            <a:ext cx="3600000" cy="792056"/>
          </a:xfrm>
        </p:spPr>
        <p:txBody>
          <a:bodyPr/>
          <a:lstStyle/>
          <a:p>
            <a:r>
              <a:rPr lang="en-US" altLang="ja-JP" kern="0" dirty="0"/>
              <a:t>2021</a:t>
            </a:r>
            <a:r>
              <a:rPr lang="ja-JP" altLang="en-US" kern="0" dirty="0"/>
              <a:t>年</a:t>
            </a:r>
            <a:r>
              <a:rPr lang="en-US" altLang="ja-JP" kern="0" dirty="0"/>
              <a:t>8</a:t>
            </a:r>
            <a:r>
              <a:rPr lang="ja-JP" altLang="en-US" kern="0" dirty="0"/>
              <a:t>月</a:t>
            </a:r>
            <a:endParaRPr lang="en-US" altLang="ja-JP" kern="0" dirty="0"/>
          </a:p>
          <a:p>
            <a:r>
              <a:rPr lang="zh-TW" altLang="en-US" dirty="0"/>
              <a:t>環境省大臣官房環境経済課</a:t>
            </a:r>
            <a:endParaRPr lang="ja-JP" altLang="en-US" dirty="0"/>
          </a:p>
        </p:txBody>
      </p:sp>
      <p:sp>
        <p:nvSpPr>
          <p:cNvPr id="7" name="正方形/長方形 6"/>
          <p:cNvSpPr/>
          <p:nvPr/>
        </p:nvSpPr>
        <p:spPr bwMode="auto">
          <a:xfrm>
            <a:off x="8753306" y="552091"/>
            <a:ext cx="1368152" cy="494238"/>
          </a:xfrm>
          <a:prstGeom prst="rect">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2400" dirty="0">
                <a:latin typeface="+mn-ea"/>
                <a:ea typeface="+mn-ea"/>
              </a:rPr>
              <a:t>資料</a:t>
            </a:r>
            <a:r>
              <a:rPr lang="en-US" altLang="ja-JP" sz="2400" dirty="0">
                <a:latin typeface="+mn-ea"/>
                <a:ea typeface="+mn-ea"/>
              </a:rPr>
              <a:t>1-3</a:t>
            </a:r>
            <a:endParaRPr kumimoji="1" lang="ja-JP" altLang="en-US" sz="2400" b="0" i="0" u="none" strike="noStrike" cap="none" normalizeH="0" baseline="0" dirty="0">
              <a:ln>
                <a:noFill/>
              </a:ln>
              <a:solidFill>
                <a:schemeClr val="tx1"/>
              </a:solidFill>
              <a:effectLst/>
              <a:latin typeface="+mn-ea"/>
              <a:ea typeface="+mn-ea"/>
            </a:endParaRPr>
          </a:p>
        </p:txBody>
      </p:sp>
    </p:spTree>
    <p:extLst>
      <p:ext uri="{BB962C8B-B14F-4D97-AF65-F5344CB8AC3E}">
        <p14:creationId xmlns:p14="http://schemas.microsoft.com/office/powerpoint/2010/main" val="209066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ext uri="{D42A27DB-BD31-4B8C-83A1-F6EECF244321}">
                <p14:modId xmlns:p14="http://schemas.microsoft.com/office/powerpoint/2010/main" val="3009830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55" name="think-cell スライド" r:id="rId5" imgW="353" imgH="353" progId="TCLayout.ActiveDocument.1">
                  <p:embed/>
                </p:oleObj>
              </mc:Choice>
              <mc:Fallback>
                <p:oleObj name="think-cell スライド" r:id="rId5" imgW="353" imgH="35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支援事業全体フローのイメージ</a:t>
            </a:r>
            <a:endParaRPr kumimoji="1" lang="ja-JP" altLang="en-US" dirty="0"/>
          </a:p>
        </p:txBody>
      </p:sp>
      <p:sp>
        <p:nvSpPr>
          <p:cNvPr id="3" name="コンテンツ プレースホルダー 2"/>
          <p:cNvSpPr>
            <a:spLocks noGrp="1"/>
          </p:cNvSpPr>
          <p:nvPr>
            <p:ph sz="quarter" idx="16"/>
          </p:nvPr>
        </p:nvSpPr>
        <p:spPr/>
        <p:txBody>
          <a:bodyPr/>
          <a:lstStyle/>
          <a:p>
            <a:r>
              <a:rPr lang="ja-JP" altLang="en-US" dirty="0"/>
              <a:t>金融機関向け気候関連事業影響評価パイロットプログラム支援事業は、</a:t>
            </a:r>
            <a:endParaRPr lang="en-US" altLang="ja-JP" dirty="0"/>
          </a:p>
          <a:p>
            <a:r>
              <a:rPr lang="ja-JP" altLang="en-US" dirty="0"/>
              <a:t>個別説明会を</a:t>
            </a:r>
            <a:r>
              <a:rPr lang="en-US" altLang="ja-JP" dirty="0"/>
              <a:t>9</a:t>
            </a:r>
            <a:r>
              <a:rPr lang="ja-JP" altLang="en-US" dirty="0"/>
              <a:t>月、成果報告会を来年</a:t>
            </a:r>
            <a:r>
              <a:rPr lang="en-US" altLang="ja-JP" dirty="0"/>
              <a:t>2</a:t>
            </a:r>
            <a:r>
              <a:rPr lang="ja-JP" altLang="en-US" dirty="0"/>
              <a:t>月に予定しています</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949746188"/>
              </p:ext>
            </p:extLst>
          </p:nvPr>
        </p:nvGraphicFramePr>
        <p:xfrm>
          <a:off x="818661" y="2064181"/>
          <a:ext cx="8991741" cy="5244666"/>
        </p:xfrm>
        <a:graphic>
          <a:graphicData uri="http://schemas.openxmlformats.org/drawingml/2006/table">
            <a:tbl>
              <a:tblPr firstRow="1" bandRow="1"/>
              <a:tblGrid>
                <a:gridCol w="782107">
                  <a:extLst>
                    <a:ext uri="{9D8B030D-6E8A-4147-A177-3AD203B41FA5}">
                      <a16:colId xmlns:a16="http://schemas.microsoft.com/office/drawing/2014/main" val="20000"/>
                    </a:ext>
                  </a:extLst>
                </a:gridCol>
                <a:gridCol w="8209634">
                  <a:extLst>
                    <a:ext uri="{9D8B030D-6E8A-4147-A177-3AD203B41FA5}">
                      <a16:colId xmlns:a16="http://schemas.microsoft.com/office/drawing/2014/main" val="20002"/>
                    </a:ext>
                  </a:extLst>
                </a:gridCol>
              </a:tblGrid>
              <a:tr h="439758">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algn="ct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685800" rtl="0" eaLnBrk="1" latinLnBrk="0" hangingPunct="1">
                        <a:defRPr kumimoji="1" sz="1350" b="1" kern="1200">
                          <a:solidFill>
                            <a:schemeClr val="lt1"/>
                          </a:solidFill>
                          <a:latin typeface="Calibri" panose="020F0502020204030204"/>
                        </a:defRPr>
                      </a:lvl1pPr>
                      <a:lvl2pPr marL="342900" algn="l" defTabSz="685800" rtl="0" eaLnBrk="1" latinLnBrk="0" hangingPunct="1">
                        <a:defRPr kumimoji="1" sz="1350" b="1" kern="1200">
                          <a:solidFill>
                            <a:schemeClr val="lt1"/>
                          </a:solidFill>
                          <a:latin typeface="Calibri" panose="020F0502020204030204"/>
                        </a:defRPr>
                      </a:lvl2pPr>
                      <a:lvl3pPr marL="685800" algn="l" defTabSz="685800" rtl="0" eaLnBrk="1" latinLnBrk="0" hangingPunct="1">
                        <a:defRPr kumimoji="1" sz="1350" b="1" kern="1200">
                          <a:solidFill>
                            <a:schemeClr val="lt1"/>
                          </a:solidFill>
                          <a:latin typeface="Calibri" panose="020F0502020204030204"/>
                        </a:defRPr>
                      </a:lvl3pPr>
                      <a:lvl4pPr marL="1028700" algn="l" defTabSz="685800" rtl="0" eaLnBrk="1" latinLnBrk="0" hangingPunct="1">
                        <a:defRPr kumimoji="1" sz="1350" b="1" kern="1200">
                          <a:solidFill>
                            <a:schemeClr val="lt1"/>
                          </a:solidFill>
                          <a:latin typeface="Calibri" panose="020F0502020204030204"/>
                        </a:defRPr>
                      </a:lvl4pPr>
                      <a:lvl5pPr marL="1371600" algn="l" defTabSz="685800" rtl="0" eaLnBrk="1" latinLnBrk="0" hangingPunct="1">
                        <a:defRPr kumimoji="1" sz="1350" b="1" kern="1200">
                          <a:solidFill>
                            <a:schemeClr val="lt1"/>
                          </a:solidFill>
                          <a:latin typeface="Calibri" panose="020F0502020204030204"/>
                        </a:defRPr>
                      </a:lvl5pPr>
                      <a:lvl6pPr marL="1714500" algn="l" defTabSz="685800" rtl="0" eaLnBrk="1" latinLnBrk="0" hangingPunct="1">
                        <a:defRPr kumimoji="1" sz="1350" b="1" kern="1200">
                          <a:solidFill>
                            <a:schemeClr val="lt1"/>
                          </a:solidFill>
                          <a:latin typeface="Calibri" panose="020F0502020204030204"/>
                        </a:defRPr>
                      </a:lvl6pPr>
                      <a:lvl7pPr marL="2057400" algn="l" defTabSz="685800" rtl="0" eaLnBrk="1" latinLnBrk="0" hangingPunct="1">
                        <a:defRPr kumimoji="1" sz="1350" b="1" kern="1200">
                          <a:solidFill>
                            <a:schemeClr val="lt1"/>
                          </a:solidFill>
                          <a:latin typeface="Calibri" panose="020F0502020204030204"/>
                        </a:defRPr>
                      </a:lvl7pPr>
                      <a:lvl8pPr marL="2400300" algn="l" defTabSz="685800" rtl="0" eaLnBrk="1" latinLnBrk="0" hangingPunct="1">
                        <a:defRPr kumimoji="1" sz="1350" b="1" kern="1200">
                          <a:solidFill>
                            <a:schemeClr val="lt1"/>
                          </a:solidFill>
                          <a:latin typeface="Calibri" panose="020F0502020204030204"/>
                        </a:defRPr>
                      </a:lvl8pPr>
                      <a:lvl9pPr marL="2743200" algn="l" defTabSz="685800" rtl="0" eaLnBrk="1" latinLnBrk="0" hangingPunct="1">
                        <a:defRPr kumimoji="1" sz="1350" b="1" kern="1200">
                          <a:solidFill>
                            <a:schemeClr val="lt1"/>
                          </a:solidFill>
                          <a:latin typeface="Calibri" panose="020F0502020204030204"/>
                        </a:defRPr>
                      </a:lvl9pPr>
                    </a:lstStyle>
                    <a:p>
                      <a:pPr marL="85725" indent="-85725"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金融機関向け気候関連事業影響評価パイロットプログラム支援事業</a:t>
                      </a:r>
                      <a:endParaRPr kumimoji="1" lang="ja-JP" altLang="en-US" sz="1400" b="0" dirty="0">
                        <a:solidFill>
                          <a:schemeClr val="accent6"/>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nchor="ctr">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008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7731722"/>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800818">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8718897"/>
                  </a:ext>
                </a:extLst>
              </a:tr>
              <a:tr h="800818">
                <a:tc>
                  <a:txBody>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月</a:t>
                      </a: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marT="42203" marB="42203">
                    <a:lnL w="12700" cap="flat" cmpd="sng" algn="ctr">
                      <a:solidFill>
                        <a:sysClr val="window" lastClr="FFFFFF">
                          <a:lumMod val="75000"/>
                        </a:sysClr>
                      </a:solidFill>
                      <a:prstDash val="solid"/>
                      <a:round/>
                      <a:headEnd type="none" w="med" len="med"/>
                      <a:tailEnd type="none" w="med" len="med"/>
                    </a:lnL>
                    <a:lnR w="12700" cap="flat" cmpd="sng" algn="ctr">
                      <a:solidFill>
                        <a:sysClr val="window" lastClr="FFFFFF">
                          <a:lumMod val="75000"/>
                        </a:sysClr>
                      </a:solidFill>
                      <a:prstDash val="solid"/>
                      <a:round/>
                      <a:headEnd type="none" w="med" len="med"/>
                      <a:tailEnd type="none" w="med" len="med"/>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3061479"/>
                  </a:ext>
                </a:extLst>
              </a:tr>
            </a:tbl>
          </a:graphicData>
        </a:graphic>
      </p:graphicFrame>
      <p:sp>
        <p:nvSpPr>
          <p:cNvPr id="6" name="ホームベース 5"/>
          <p:cNvSpPr/>
          <p:nvPr/>
        </p:nvSpPr>
        <p:spPr>
          <a:xfrm rot="5400000">
            <a:off x="3785238" y="634905"/>
            <a:ext cx="3683349" cy="7934929"/>
          </a:xfrm>
          <a:prstGeom prst="homePlate">
            <a:avLst>
              <a:gd name="adj" fmla="val 13425"/>
            </a:avLst>
          </a:prstGeom>
          <a:gradFill rotWithShape="1">
            <a:gsLst>
              <a:gs pos="0">
                <a:srgbClr val="B5D1E2">
                  <a:lumMod val="110000"/>
                  <a:satMod val="105000"/>
                  <a:tint val="67000"/>
                </a:srgbClr>
              </a:gs>
              <a:gs pos="50000">
                <a:srgbClr val="B5D1E2">
                  <a:lumMod val="105000"/>
                  <a:satMod val="103000"/>
                  <a:tint val="73000"/>
                </a:srgbClr>
              </a:gs>
              <a:gs pos="100000">
                <a:srgbClr val="B5D1E2">
                  <a:lumMod val="105000"/>
                  <a:satMod val="109000"/>
                  <a:tint val="81000"/>
                </a:srgbClr>
              </a:gs>
            </a:gsLst>
            <a:lin ang="5400000" scaled="0"/>
          </a:gradFill>
          <a:ln w="6350" cap="flat" cmpd="sng" algn="ctr">
            <a:solidFill>
              <a:srgbClr val="B5D1E2">
                <a:lumMod val="75000"/>
              </a:srgbClr>
            </a:solidFill>
            <a:prstDash val="solid"/>
            <a:miter lim="800000"/>
          </a:ln>
          <a:effectLst/>
        </p:spPr>
        <p:txBody>
          <a:bodyPr rtlCol="0" anchor="ctr">
            <a:noAutofit/>
          </a:bodyPr>
          <a:lstStyle/>
          <a:p>
            <a:pPr defTabSz="844083">
              <a:defRPr/>
            </a:pPr>
            <a:endParaRPr lang="ja-JP" altLang="en-US" sz="1200" b="1" kern="0" dirty="0">
              <a:solidFill>
                <a:srgbClr val="4E67C8"/>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498957" y="2852016"/>
            <a:ext cx="4941683" cy="2862322"/>
          </a:xfrm>
          <a:prstGeom prst="rect">
            <a:avLst/>
          </a:prstGeom>
        </p:spPr>
        <p:txBody>
          <a:bodyPr wrap="square">
            <a:spAutoFit/>
          </a:bodyPr>
          <a:lstStyle/>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シナリオ分析：対象機関別</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・リスク重要度評価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投融資</a:t>
            </a: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ポートフォリオから重要セクター選定）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・シナリオ群の定義　（対象セクター別シナリオ・パラメータ特定）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・定性的事業インパクト評価　（対象セクターの定性的インパクト評価）</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・物理的リスクの定量分析</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・移行リスクの定量化と信用リスク評価への反映の検討</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・今後の対応策、情報開示に関するディスカッション</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注：具体的支援内容は公募正式書類に記載。</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386135" y="2483693"/>
            <a:ext cx="3892303" cy="276999"/>
          </a:xfrm>
          <a:prstGeom prst="rect">
            <a:avLst/>
          </a:prstGeom>
        </p:spPr>
        <p:txBody>
          <a:bodyPr wrap="square">
            <a:spAutoFit/>
          </a:bodyPr>
          <a:lstStyle/>
          <a:p>
            <a:pPr algn="ctr"/>
            <a:r>
              <a:rPr kumimoji="1"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個別説明会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399753" y="6514957"/>
            <a:ext cx="3892303" cy="507831"/>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シナリオ分析</a:t>
            </a:r>
            <a:r>
              <a:rPr lang="ja-JP" altLang="ja-JP" sz="1200" dirty="0">
                <a:latin typeface="Meiryo UI" panose="020B0604030504040204" pitchFamily="50" charset="-128"/>
                <a:ea typeface="Meiryo UI" panose="020B0604030504040204" pitchFamily="50" charset="-128"/>
              </a:rPr>
              <a:t>社内共同勉強会</a:t>
            </a:r>
            <a:endParaRPr lang="en-US" altLang="ja-JP" sz="1200" dirty="0">
              <a:latin typeface="Meiryo UI" panose="020B0604030504040204" pitchFamily="50" charset="-128"/>
              <a:ea typeface="Meiryo UI" panose="020B0604030504040204" pitchFamily="50" charset="-128"/>
            </a:endParaRPr>
          </a:p>
          <a:p>
            <a:pPr algn="ctr"/>
            <a:endParaRPr lang="en-US" altLang="ja-JP" sz="300" dirty="0">
              <a:latin typeface="Meiryo UI" panose="020B0604030504040204" pitchFamily="50" charset="-128"/>
              <a:ea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rPr>
              <a:t>環境省への成果報告会</a:t>
            </a:r>
            <a:endParaRPr kumimoji="1"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664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 name="オブジェクト 54" hidden="1"/>
          <p:cNvGraphicFramePr>
            <a:graphicFrameLocks noChangeAspect="1"/>
          </p:cNvGraphicFramePr>
          <p:nvPr>
            <p:custDataLst>
              <p:tags r:id="rId2"/>
            </p:custDataLst>
            <p:extLst>
              <p:ext uri="{D42A27DB-BD31-4B8C-83A1-F6EECF244321}">
                <p14:modId xmlns:p14="http://schemas.microsoft.com/office/powerpoint/2010/main" val="354162701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406" name="think-cell スライド" r:id="rId5" imgW="353" imgH="353" progId="TCLayout.ActiveDocument.1">
                  <p:embed/>
                </p:oleObj>
              </mc:Choice>
              <mc:Fallback>
                <p:oleObj name="think-cell スライド" r:id="rId5" imgW="353" imgH="35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定性シナリオ分析・移行リスク定量分析の進め方</a:t>
            </a:r>
            <a:endParaRPr kumimoji="1" lang="ja-JP" altLang="en-US" dirty="0"/>
          </a:p>
        </p:txBody>
      </p:sp>
      <p:sp>
        <p:nvSpPr>
          <p:cNvPr id="3" name="コンテンツ プレースホルダー 2"/>
          <p:cNvSpPr>
            <a:spLocks noGrp="1"/>
          </p:cNvSpPr>
          <p:nvPr>
            <p:ph sz="quarter" idx="16"/>
          </p:nvPr>
        </p:nvSpPr>
        <p:spPr/>
        <p:txBody>
          <a:bodyPr/>
          <a:lstStyle/>
          <a:p>
            <a:r>
              <a:rPr lang="ja-JP" altLang="en-US" dirty="0"/>
              <a:t>以下のステップで定性的シナリオ分析を行い、定量分析（移行リスク）に繋げます</a:t>
            </a:r>
            <a:endParaRPr kumimoji="1" lang="ja-JP" altLang="en-US" dirty="0"/>
          </a:p>
        </p:txBody>
      </p:sp>
      <p:grpSp>
        <p:nvGrpSpPr>
          <p:cNvPr id="4" name="グループ化 3">
            <a:extLst>
              <a:ext uri="{FF2B5EF4-FFF2-40B4-BE49-F238E27FC236}">
                <a16:creationId xmlns:a16="http://schemas.microsoft.com/office/drawing/2014/main" id="{CD3D0DC2-F9AB-427E-BD3D-5548EEF18F80}"/>
              </a:ext>
            </a:extLst>
          </p:cNvPr>
          <p:cNvGrpSpPr/>
          <p:nvPr/>
        </p:nvGrpSpPr>
        <p:grpSpPr>
          <a:xfrm>
            <a:off x="304800" y="1786081"/>
            <a:ext cx="10082213" cy="5450140"/>
            <a:chOff x="665386" y="1786081"/>
            <a:chExt cx="9357557" cy="5450140"/>
          </a:xfrm>
        </p:grpSpPr>
        <p:sp>
          <p:nvSpPr>
            <p:cNvPr id="56" name="正方形/長方形 55"/>
            <p:cNvSpPr/>
            <p:nvPr/>
          </p:nvSpPr>
          <p:spPr>
            <a:xfrm>
              <a:off x="925140" y="2518054"/>
              <a:ext cx="2147275"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リスク影響度が高いセクターの抽出</a:t>
              </a:r>
            </a:p>
          </p:txBody>
        </p:sp>
        <p:sp>
          <p:nvSpPr>
            <p:cNvPr id="57" name="正方形/長方形 56"/>
            <p:cNvSpPr/>
            <p:nvPr/>
          </p:nvSpPr>
          <p:spPr>
            <a:xfrm>
              <a:off x="5693661" y="2518054"/>
              <a:ext cx="2159468"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シナリオ策定のパラメータの設定</a:t>
              </a:r>
            </a:p>
          </p:txBody>
        </p:sp>
        <p:sp>
          <p:nvSpPr>
            <p:cNvPr id="58" name="正方形/長方形 57"/>
            <p:cNvSpPr/>
            <p:nvPr/>
          </p:nvSpPr>
          <p:spPr bwMode="gray">
            <a:xfrm>
              <a:off x="844360" y="2383338"/>
              <a:ext cx="2261318" cy="2423001"/>
            </a:xfrm>
            <a:prstGeom prst="rect">
              <a:avLst/>
            </a:prstGeom>
            <a:no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59" name="正方形/長方形 58"/>
            <p:cNvSpPr/>
            <p:nvPr/>
          </p:nvSpPr>
          <p:spPr bwMode="gray">
            <a:xfrm>
              <a:off x="736883" y="2215574"/>
              <a:ext cx="1342549" cy="259319"/>
            </a:xfrm>
            <a:prstGeom prst="rect">
              <a:avLst/>
            </a:prstGeom>
            <a:solidFill>
              <a:schemeClr val="bg1"/>
            </a:solidFill>
            <a:ln w="12700" algn="ctr">
              <a:solidFill>
                <a:schemeClr val="accent1"/>
              </a:solidFill>
              <a:miter lim="800000"/>
              <a:headEnd/>
              <a:tailEnd/>
            </a:ln>
          </p:spPr>
          <p:txBody>
            <a:bodyPr wrap="square" lIns="33231" tIns="33231" rIns="33231" bIns="33231" rtlCol="0" anchor="ctr"/>
            <a:lstStyle/>
            <a:p>
              <a:pPr algn="ctr">
                <a:buFont typeface="Wingdings 2" pitchFamily="18" charset="2"/>
                <a:buNone/>
              </a:pPr>
              <a:r>
                <a:rPr kumimoji="1" lang="ja-JP" altLang="en-US" sz="1292" b="1" dirty="0">
                  <a:solidFill>
                    <a:schemeClr val="accent1"/>
                  </a:solidFill>
                  <a:latin typeface="+mj-ea"/>
                  <a:ea typeface="+mj-ea"/>
                </a:rPr>
                <a:t>ステップ</a:t>
              </a:r>
              <a:r>
                <a:rPr kumimoji="1" lang="en-US" altLang="ja-JP" sz="1292" b="1" dirty="0">
                  <a:solidFill>
                    <a:schemeClr val="accent1"/>
                  </a:solidFill>
                  <a:latin typeface="+mj-ea"/>
                  <a:ea typeface="+mj-ea"/>
                </a:rPr>
                <a:t>1</a:t>
              </a:r>
              <a:endParaRPr kumimoji="1" lang="ja-JP" altLang="en-US" sz="1292" b="1" dirty="0">
                <a:solidFill>
                  <a:schemeClr val="accent1"/>
                </a:solidFill>
                <a:latin typeface="+mj-ea"/>
                <a:ea typeface="+mj-ea"/>
              </a:endParaRPr>
            </a:p>
          </p:txBody>
        </p:sp>
        <p:sp>
          <p:nvSpPr>
            <p:cNvPr id="60" name="テキスト ボックス 59"/>
            <p:cNvSpPr txBox="1"/>
            <p:nvPr/>
          </p:nvSpPr>
          <p:spPr>
            <a:xfrm>
              <a:off x="895614" y="2854219"/>
              <a:ext cx="2231551" cy="1990715"/>
            </a:xfrm>
            <a:prstGeom prst="rect">
              <a:avLst/>
            </a:prstGeom>
            <a:noFill/>
            <a:ln>
              <a:noFill/>
            </a:ln>
          </p:spPr>
          <p:txBody>
            <a:bodyPr wrap="square" lIns="33231" tIns="33231" rIns="33231" bIns="33231" rtlCol="0" anchor="t" anchorCtr="0">
              <a:spAutoFit/>
            </a:bodyPr>
            <a:lstStyle/>
            <a:p>
              <a:pPr>
                <a:spcAft>
                  <a:spcPts val="554"/>
                </a:spcAft>
              </a:pPr>
              <a:r>
                <a:rPr lang="ja-JP" altLang="en-US" sz="1050" kern="100" dirty="0">
                  <a:latin typeface="+mj-ea"/>
                  <a:ea typeface="+mj-ea"/>
                  <a:cs typeface="Times New Roman" panose="02020603050405020304" pitchFamily="18" charset="0"/>
                </a:rPr>
                <a:t>自行の投融資ポートフォリオから、移行リスクの影響が顕著となる次のセクターを抽出する。</a:t>
              </a:r>
              <a:endParaRPr lang="en-US" altLang="ja-JP" sz="1050" kern="100" dirty="0">
                <a:latin typeface="+mj-ea"/>
                <a:ea typeface="+mj-ea"/>
                <a:cs typeface="Times New Roman" panose="02020603050405020304" pitchFamily="18" charset="0"/>
              </a:endParaRPr>
            </a:p>
            <a:p>
              <a:pPr marL="211021" indent="-211021">
                <a:spcAft>
                  <a:spcPts val="554"/>
                </a:spcAft>
                <a:buFont typeface="+mj-ea"/>
                <a:buAutoNum type="circleNumDbPlain"/>
              </a:pPr>
              <a:r>
                <a:rPr lang="ja-JP" altLang="en-US" sz="1050" kern="100" dirty="0">
                  <a:latin typeface="+mj-ea"/>
                  <a:ea typeface="+mj-ea"/>
                  <a:cs typeface="Times New Roman" panose="02020603050405020304" pitchFamily="18" charset="0"/>
                </a:rPr>
                <a:t>エネルギー：石油・ガス、石炭、電力</a:t>
              </a:r>
              <a:endParaRPr lang="en-US" altLang="ja-JP" sz="1050" kern="100" dirty="0">
                <a:latin typeface="+mj-ea"/>
                <a:ea typeface="+mj-ea"/>
                <a:cs typeface="Times New Roman" panose="02020603050405020304" pitchFamily="18" charset="0"/>
              </a:endParaRPr>
            </a:p>
            <a:p>
              <a:pPr marL="211021" indent="-211021">
                <a:spcAft>
                  <a:spcPts val="554"/>
                </a:spcAft>
                <a:buFont typeface="+mj-ea"/>
                <a:buAutoNum type="circleNumDbPlain"/>
              </a:pPr>
              <a:r>
                <a:rPr lang="ja-JP" altLang="en-US" sz="1050" kern="100" dirty="0">
                  <a:latin typeface="+mj-ea"/>
                  <a:ea typeface="+mj-ea"/>
                  <a:cs typeface="Times New Roman" panose="02020603050405020304" pitchFamily="18" charset="0"/>
                </a:rPr>
                <a:t>運輸：空運、海運、陸運、自動車</a:t>
              </a:r>
              <a:endParaRPr lang="en-US" altLang="ja-JP" sz="1050" kern="100" dirty="0">
                <a:latin typeface="+mj-ea"/>
                <a:ea typeface="+mj-ea"/>
                <a:cs typeface="Times New Roman" panose="02020603050405020304" pitchFamily="18" charset="0"/>
              </a:endParaRPr>
            </a:p>
            <a:p>
              <a:pPr marL="211021" indent="-211021">
                <a:spcAft>
                  <a:spcPts val="554"/>
                </a:spcAft>
                <a:buFont typeface="+mj-ea"/>
                <a:buAutoNum type="circleNumDbPlain"/>
              </a:pPr>
              <a:r>
                <a:rPr lang="ja-JP" altLang="en-US" sz="1050" kern="100" dirty="0">
                  <a:latin typeface="+mj-ea"/>
                  <a:ea typeface="+mj-ea"/>
                  <a:cs typeface="Times New Roman" panose="02020603050405020304" pitchFamily="18" charset="0"/>
                </a:rPr>
                <a:t>素材・建築物：金属・鉱業、化学、建設資材、資本財、不動産管理・開発</a:t>
              </a:r>
              <a:endParaRPr lang="en-US" altLang="ja-JP" sz="1050" kern="100" dirty="0">
                <a:latin typeface="+mj-ea"/>
                <a:ea typeface="+mj-ea"/>
                <a:cs typeface="Times New Roman" panose="02020603050405020304" pitchFamily="18" charset="0"/>
              </a:endParaRPr>
            </a:p>
            <a:p>
              <a:pPr marL="211021" indent="-211021">
                <a:spcAft>
                  <a:spcPts val="554"/>
                </a:spcAft>
                <a:buFont typeface="+mj-ea"/>
                <a:buAutoNum type="circleNumDbPlain"/>
              </a:pPr>
              <a:r>
                <a:rPr lang="ja-JP" altLang="en-US" sz="1050" kern="100" dirty="0">
                  <a:latin typeface="+mj-ea"/>
                  <a:ea typeface="+mj-ea"/>
                  <a:cs typeface="Times New Roman" panose="02020603050405020304" pitchFamily="18" charset="0"/>
                </a:rPr>
                <a:t>農業・食糧・林業製品：飲料、食品、農業、製紙・林業</a:t>
              </a:r>
              <a:endParaRPr lang="en-US" altLang="ja-JP" sz="1050" kern="100" dirty="0">
                <a:latin typeface="+mj-ea"/>
                <a:ea typeface="+mj-ea"/>
                <a:cs typeface="Times New Roman" panose="02020603050405020304" pitchFamily="18" charset="0"/>
              </a:endParaRPr>
            </a:p>
          </p:txBody>
        </p:sp>
        <p:sp>
          <p:nvSpPr>
            <p:cNvPr id="61" name="正方形/長方形 60"/>
            <p:cNvSpPr/>
            <p:nvPr/>
          </p:nvSpPr>
          <p:spPr bwMode="gray">
            <a:xfrm>
              <a:off x="3324864" y="2389137"/>
              <a:ext cx="2171099" cy="2417201"/>
            </a:xfrm>
            <a:prstGeom prst="rect">
              <a:avLst/>
            </a:prstGeom>
            <a:no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62" name="正方形/長方形 61"/>
            <p:cNvSpPr/>
            <p:nvPr/>
          </p:nvSpPr>
          <p:spPr bwMode="gray">
            <a:xfrm>
              <a:off x="3250983" y="2215574"/>
              <a:ext cx="1342549" cy="259317"/>
            </a:xfrm>
            <a:prstGeom prst="rect">
              <a:avLst/>
            </a:prstGeom>
            <a:solidFill>
              <a:schemeClr val="bg1"/>
            </a:solidFill>
            <a:ln w="12700" algn="ctr">
              <a:solidFill>
                <a:schemeClr val="accent1"/>
              </a:solidFill>
              <a:miter lim="800000"/>
              <a:headEnd/>
              <a:tailEnd/>
            </a:ln>
          </p:spPr>
          <p:txBody>
            <a:bodyPr wrap="square" lIns="33231" tIns="33231" rIns="33231" bIns="33231" rtlCol="0" anchor="ctr"/>
            <a:lstStyle/>
            <a:p>
              <a:pPr algn="ctr">
                <a:buFont typeface="Wingdings 2" pitchFamily="18" charset="2"/>
                <a:buNone/>
              </a:pPr>
              <a:r>
                <a:rPr kumimoji="1" lang="ja-JP" altLang="en-US" sz="1292" b="1" dirty="0">
                  <a:solidFill>
                    <a:schemeClr val="accent1"/>
                  </a:solidFill>
                  <a:latin typeface="+mj-ea"/>
                  <a:ea typeface="+mj-ea"/>
                </a:rPr>
                <a:t>ステップ</a:t>
              </a:r>
              <a:r>
                <a:rPr kumimoji="1" lang="en-US" altLang="ja-JP" sz="1292" b="1" dirty="0">
                  <a:solidFill>
                    <a:schemeClr val="accent1"/>
                  </a:solidFill>
                  <a:latin typeface="+mj-ea"/>
                  <a:ea typeface="+mj-ea"/>
                </a:rPr>
                <a:t>2</a:t>
              </a:r>
              <a:endParaRPr kumimoji="1" lang="ja-JP" altLang="en-US" sz="1292" b="1" dirty="0">
                <a:solidFill>
                  <a:schemeClr val="accent1"/>
                </a:solidFill>
                <a:latin typeface="+mj-ea"/>
                <a:ea typeface="+mj-ea"/>
              </a:endParaRPr>
            </a:p>
          </p:txBody>
        </p:sp>
        <p:sp>
          <p:nvSpPr>
            <p:cNvPr id="63" name="正方形/長方形 62"/>
            <p:cNvSpPr/>
            <p:nvPr/>
          </p:nvSpPr>
          <p:spPr>
            <a:xfrm>
              <a:off x="3258264" y="2518054"/>
              <a:ext cx="2361517" cy="253916"/>
            </a:xfrm>
            <a:prstGeom prst="rect">
              <a:avLst/>
            </a:prstGeom>
            <a:ln>
              <a:noFill/>
            </a:ln>
          </p:spPr>
          <p:txBody>
            <a:bodyPr wrap="square">
              <a:spAutoFit/>
            </a:bodyPr>
            <a:lstStyle/>
            <a:p>
              <a:pPr algn="ctr" defTabSz="914390">
                <a:defRPr/>
              </a:pPr>
              <a:r>
                <a:rPr kumimoji="1" lang="ja-JP" altLang="en-US" sz="1050" b="1" dirty="0">
                  <a:latin typeface="+mj-ea"/>
                  <a:ea typeface="+mj-ea"/>
                </a:rPr>
                <a:t>評価するセクター・企業の特定</a:t>
              </a:r>
            </a:p>
          </p:txBody>
        </p:sp>
        <p:sp>
          <p:nvSpPr>
            <p:cNvPr id="64" name="テキスト ボックス 63"/>
            <p:cNvSpPr txBox="1"/>
            <p:nvPr/>
          </p:nvSpPr>
          <p:spPr>
            <a:xfrm>
              <a:off x="3413067" y="2854219"/>
              <a:ext cx="2118662" cy="1829132"/>
            </a:xfrm>
            <a:prstGeom prst="rect">
              <a:avLst/>
            </a:prstGeom>
            <a:noFill/>
            <a:ln>
              <a:noFill/>
            </a:ln>
          </p:spPr>
          <p:txBody>
            <a:bodyPr wrap="square" lIns="33231" tIns="33231" rIns="33231" bIns="33231" rtlCol="0" anchor="t" anchorCtr="0">
              <a:spAutoFit/>
            </a:bodyPr>
            <a:lstStyle/>
            <a:p>
              <a:pPr>
                <a:spcAft>
                  <a:spcPts val="554"/>
                </a:spcAft>
              </a:pPr>
              <a:r>
                <a:rPr lang="ja-JP" altLang="en-US" sz="1050" kern="100" dirty="0">
                  <a:latin typeface="+mj-ea"/>
                  <a:ea typeface="+mj-ea"/>
                  <a:cs typeface="Times New Roman" panose="02020603050405020304" pitchFamily="18" charset="0"/>
                </a:rPr>
                <a:t>ステップ１で抽出したセクターから自行の投融資残高を照合し、優先的に評価すべきセクター・企業を特定する。</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例：</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エネルギー産業への投融資残高は少ないため、割愛</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自動車産業は個別会社のポートが大きいため分析対象とする</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など</a:t>
              </a:r>
              <a:endParaRPr lang="en-US" altLang="ja-JP" sz="1050" kern="100" dirty="0">
                <a:latin typeface="+mj-ea"/>
                <a:ea typeface="+mj-ea"/>
                <a:cs typeface="Times New Roman" panose="02020603050405020304" pitchFamily="18" charset="0"/>
              </a:endParaRPr>
            </a:p>
          </p:txBody>
        </p:sp>
        <p:sp>
          <p:nvSpPr>
            <p:cNvPr id="65" name="正方形/長方形 64"/>
            <p:cNvSpPr/>
            <p:nvPr/>
          </p:nvSpPr>
          <p:spPr bwMode="gray">
            <a:xfrm>
              <a:off x="5739792" y="2400331"/>
              <a:ext cx="2102155" cy="2406008"/>
            </a:xfrm>
            <a:prstGeom prst="rect">
              <a:avLst/>
            </a:prstGeom>
            <a:no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66" name="正方形/長方形 65"/>
            <p:cNvSpPr/>
            <p:nvPr/>
          </p:nvSpPr>
          <p:spPr bwMode="gray">
            <a:xfrm>
              <a:off x="5657896" y="2233414"/>
              <a:ext cx="1331693" cy="241479"/>
            </a:xfrm>
            <a:prstGeom prst="rect">
              <a:avLst/>
            </a:prstGeom>
            <a:solidFill>
              <a:schemeClr val="bg1"/>
            </a:solidFill>
            <a:ln w="12700" algn="ctr">
              <a:solidFill>
                <a:schemeClr val="accent1"/>
              </a:solidFill>
              <a:miter lim="800000"/>
              <a:headEnd/>
              <a:tailEnd/>
            </a:ln>
          </p:spPr>
          <p:txBody>
            <a:bodyPr wrap="square" lIns="33231" tIns="33231" rIns="33231" bIns="33231" rtlCol="0" anchor="ctr"/>
            <a:lstStyle/>
            <a:p>
              <a:pPr algn="ctr">
                <a:buFont typeface="Wingdings 2" pitchFamily="18" charset="2"/>
                <a:buNone/>
              </a:pPr>
              <a:r>
                <a:rPr kumimoji="1" lang="ja-JP" altLang="en-US" sz="1292" b="1" dirty="0">
                  <a:solidFill>
                    <a:schemeClr val="accent1"/>
                  </a:solidFill>
                  <a:latin typeface="+mj-ea"/>
                  <a:ea typeface="+mj-ea"/>
                </a:rPr>
                <a:t>ステップ</a:t>
              </a:r>
              <a:r>
                <a:rPr kumimoji="1" lang="en-US" altLang="ja-JP" sz="1292" b="1" dirty="0">
                  <a:solidFill>
                    <a:schemeClr val="accent1"/>
                  </a:solidFill>
                  <a:latin typeface="+mj-ea"/>
                  <a:ea typeface="+mj-ea"/>
                </a:rPr>
                <a:t>3</a:t>
              </a:r>
              <a:endParaRPr kumimoji="1" lang="ja-JP" altLang="en-US" sz="1292" b="1" dirty="0">
                <a:solidFill>
                  <a:schemeClr val="accent1"/>
                </a:solidFill>
                <a:latin typeface="+mj-ea"/>
                <a:ea typeface="+mj-ea"/>
              </a:endParaRPr>
            </a:p>
          </p:txBody>
        </p:sp>
        <p:sp>
          <p:nvSpPr>
            <p:cNvPr id="67" name="テキスト ボックス 66"/>
            <p:cNvSpPr txBox="1"/>
            <p:nvPr/>
          </p:nvSpPr>
          <p:spPr>
            <a:xfrm>
              <a:off x="5814353" y="2854219"/>
              <a:ext cx="1943604" cy="1513661"/>
            </a:xfrm>
            <a:prstGeom prst="rect">
              <a:avLst/>
            </a:prstGeom>
            <a:noFill/>
            <a:ln>
              <a:noFill/>
            </a:ln>
          </p:spPr>
          <p:txBody>
            <a:bodyPr wrap="square" lIns="33231" tIns="33231" rIns="33231" bIns="33231" rtlCol="0" anchor="t" anchorCtr="0">
              <a:spAutoFit/>
            </a:bodyPr>
            <a:lstStyle/>
            <a:p>
              <a:pPr>
                <a:spcAft>
                  <a:spcPts val="554"/>
                </a:spcAft>
              </a:pPr>
              <a:r>
                <a:rPr lang="ja-JP" altLang="en-US" sz="1050" kern="100" dirty="0">
                  <a:latin typeface="+mj-ea"/>
                  <a:ea typeface="+mj-ea"/>
                  <a:cs typeface="Times New Roman" panose="02020603050405020304" pitchFamily="18" charset="0"/>
                </a:rPr>
                <a:t>セクター・企業毎に影響する</a:t>
              </a:r>
              <a:r>
                <a:rPr lang="ja-JP" altLang="en-US" sz="1050" kern="100" dirty="0" err="1">
                  <a:latin typeface="+mj-ea"/>
                  <a:ea typeface="+mj-ea"/>
                  <a:cs typeface="Times New Roman" panose="02020603050405020304" pitchFamily="18" charset="0"/>
                </a:rPr>
                <a:t>で</a:t>
              </a:r>
              <a:r>
                <a:rPr lang="ja-JP" altLang="en-US" sz="1050" kern="100" dirty="0">
                  <a:latin typeface="+mj-ea"/>
                  <a:ea typeface="+mj-ea"/>
                  <a:cs typeface="Times New Roman" panose="02020603050405020304" pitchFamily="18" charset="0"/>
                </a:rPr>
                <a:t>あろうパラメータを特定する。</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例：</a:t>
              </a:r>
              <a:endParaRPr lang="en-US" altLang="ja-JP" sz="1050" kern="100" dirty="0">
                <a:latin typeface="+mj-ea"/>
                <a:ea typeface="+mj-ea"/>
                <a:cs typeface="Times New Roman" panose="02020603050405020304" pitchFamily="18" charset="0"/>
              </a:endParaRPr>
            </a:p>
            <a:p>
              <a:pPr>
                <a:spcAft>
                  <a:spcPts val="554"/>
                </a:spcAft>
              </a:pPr>
              <a:r>
                <a:rPr lang="ja-JP" altLang="en-US" sz="1050" kern="100" dirty="0">
                  <a:latin typeface="+mj-ea"/>
                  <a:ea typeface="+mj-ea"/>
                  <a:cs typeface="Times New Roman" panose="02020603050405020304" pitchFamily="18" charset="0"/>
                </a:rPr>
                <a:t>自動車産業を分析するためのパラメータとしては、①炭素税、②炭素排出削減目標、③自動車用燃料需要、④原油価格　に設定する　など</a:t>
              </a:r>
              <a:endParaRPr lang="en-US" altLang="ja-JP" sz="1050" kern="100" dirty="0">
                <a:latin typeface="+mj-ea"/>
                <a:ea typeface="+mj-ea"/>
                <a:cs typeface="Times New Roman" panose="02020603050405020304" pitchFamily="18" charset="0"/>
              </a:endParaRPr>
            </a:p>
          </p:txBody>
        </p:sp>
        <p:sp>
          <p:nvSpPr>
            <p:cNvPr id="68" name="正方形/長方形 67"/>
            <p:cNvSpPr/>
            <p:nvPr/>
          </p:nvSpPr>
          <p:spPr>
            <a:xfrm>
              <a:off x="7973140" y="2518054"/>
              <a:ext cx="2018027"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パラメータに基づく仮説の策定</a:t>
              </a:r>
            </a:p>
          </p:txBody>
        </p:sp>
        <p:sp>
          <p:nvSpPr>
            <p:cNvPr id="69" name="テキスト ボックス 68"/>
            <p:cNvSpPr txBox="1"/>
            <p:nvPr/>
          </p:nvSpPr>
          <p:spPr>
            <a:xfrm>
              <a:off x="8065137" y="2854219"/>
              <a:ext cx="1927569" cy="1752188"/>
            </a:xfrm>
            <a:prstGeom prst="rect">
              <a:avLst/>
            </a:prstGeom>
            <a:noFill/>
            <a:ln>
              <a:noFill/>
            </a:ln>
          </p:spPr>
          <p:txBody>
            <a:bodyPr wrap="square" lIns="33231" tIns="33231" rIns="33231" bIns="33231" rtlCol="0" anchor="t" anchorCtr="0">
              <a:spAutoFit/>
            </a:bodyPr>
            <a:lstStyle/>
            <a:p>
              <a:pPr marL="211021" indent="-211021">
                <a:spcAft>
                  <a:spcPts val="554"/>
                </a:spcAft>
                <a:buFont typeface="+mj-ea"/>
                <a:buAutoNum type="circleNumDbPlain"/>
              </a:pPr>
              <a:r>
                <a:rPr lang="ja-JP" altLang="en-US" sz="1050" kern="100" dirty="0">
                  <a:latin typeface="+mj-ea"/>
                  <a:ea typeface="+mj-ea"/>
                  <a:cs typeface="Times New Roman" panose="02020603050405020304" pitchFamily="18" charset="0"/>
                </a:rPr>
                <a:t>各パラメータが、各気候シナリオにおいて、どのような世界観を発現させるか、定性的に考察する。（各パラメータに世界観）</a:t>
              </a:r>
              <a:endParaRPr lang="en-US" altLang="ja-JP" sz="1050" kern="100" dirty="0">
                <a:latin typeface="+mj-ea"/>
                <a:ea typeface="+mj-ea"/>
                <a:cs typeface="Times New Roman" panose="02020603050405020304" pitchFamily="18" charset="0"/>
              </a:endParaRPr>
            </a:p>
            <a:p>
              <a:pPr marL="211021" indent="-211021">
                <a:spcAft>
                  <a:spcPts val="554"/>
                </a:spcAft>
                <a:buFont typeface="+mj-ea"/>
                <a:buAutoNum type="circleNumDbPlain"/>
              </a:pPr>
              <a:r>
                <a:rPr lang="en-US" altLang="ja-JP" sz="1050" kern="100" dirty="0">
                  <a:latin typeface="+mj-ea"/>
                  <a:ea typeface="+mj-ea"/>
                  <a:cs typeface="Times New Roman" panose="02020603050405020304" pitchFamily="18" charset="0"/>
                </a:rPr>
                <a:t>5</a:t>
              </a:r>
              <a:r>
                <a:rPr lang="ja-JP" altLang="en-US" sz="1050" kern="100" dirty="0">
                  <a:latin typeface="+mj-ea"/>
                  <a:ea typeface="+mj-ea"/>
                  <a:cs typeface="Times New Roman" panose="02020603050405020304" pitchFamily="18" charset="0"/>
                </a:rPr>
                <a:t>フォース分析により①を統合し、セクター・企業の世界観を予測する。</a:t>
              </a:r>
              <a:endParaRPr lang="en-US" altLang="ja-JP" sz="1050" kern="100" dirty="0">
                <a:latin typeface="+mj-ea"/>
                <a:ea typeface="+mj-ea"/>
                <a:cs typeface="Times New Roman" panose="02020603050405020304" pitchFamily="18" charset="0"/>
              </a:endParaRPr>
            </a:p>
            <a:p>
              <a:pPr>
                <a:spcAft>
                  <a:spcPts val="554"/>
                </a:spcAft>
              </a:pPr>
              <a:endParaRPr lang="en-US" altLang="ja-JP" sz="1050" kern="100" dirty="0">
                <a:latin typeface="+mj-ea"/>
                <a:ea typeface="+mj-ea"/>
                <a:cs typeface="Times New Roman" panose="02020603050405020304" pitchFamily="18" charset="0"/>
              </a:endParaRPr>
            </a:p>
            <a:p>
              <a:pPr>
                <a:spcAft>
                  <a:spcPts val="554"/>
                </a:spcAft>
              </a:pPr>
              <a:endParaRPr lang="en-US" altLang="ja-JP" sz="1050" kern="100" dirty="0">
                <a:latin typeface="+mj-ea"/>
                <a:ea typeface="+mj-ea"/>
                <a:cs typeface="Times New Roman" panose="02020603050405020304" pitchFamily="18" charset="0"/>
              </a:endParaRPr>
            </a:p>
          </p:txBody>
        </p:sp>
        <p:sp>
          <p:nvSpPr>
            <p:cNvPr id="70" name="正方形/長方形 69"/>
            <p:cNvSpPr/>
            <p:nvPr/>
          </p:nvSpPr>
          <p:spPr>
            <a:xfrm>
              <a:off x="806231" y="5550638"/>
              <a:ext cx="2265413"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銀行</a:t>
              </a:r>
              <a:r>
                <a:rPr kumimoji="1" lang="ja-JP" altLang="en-US" sz="1050" b="1" dirty="0">
                  <a:latin typeface="+mj-ea"/>
                  <a:ea typeface="+mj-ea"/>
                </a:rPr>
                <a:t>等</a:t>
              </a:r>
              <a:r>
                <a:rPr kumimoji="1" lang="ja-JP" altLang="en-US" sz="1050" b="1" dirty="0">
                  <a:solidFill>
                    <a:sysClr val="windowText" lastClr="000000"/>
                  </a:solidFill>
                  <a:latin typeface="+mj-ea"/>
                  <a:ea typeface="+mj-ea"/>
                </a:rPr>
                <a:t>事業へのインパクト分析</a:t>
              </a:r>
            </a:p>
          </p:txBody>
        </p:sp>
        <p:sp>
          <p:nvSpPr>
            <p:cNvPr id="71" name="テキスト ボックス 70"/>
            <p:cNvSpPr txBox="1"/>
            <p:nvPr/>
          </p:nvSpPr>
          <p:spPr>
            <a:xfrm>
              <a:off x="891107" y="5827868"/>
              <a:ext cx="2143723" cy="1352078"/>
            </a:xfrm>
            <a:prstGeom prst="rect">
              <a:avLst/>
            </a:prstGeom>
            <a:noFill/>
            <a:ln>
              <a:noFill/>
            </a:ln>
          </p:spPr>
          <p:txBody>
            <a:bodyPr wrap="square" lIns="33231" tIns="33231" rIns="33231" bIns="33231" rtlCol="0" anchor="t" anchorCtr="0">
              <a:spAutoFit/>
            </a:bodyPr>
            <a:lstStyle/>
            <a:p>
              <a:pPr algn="just">
                <a:spcAft>
                  <a:spcPts val="554"/>
                </a:spcAft>
              </a:pPr>
              <a:r>
                <a:rPr lang="ja-JP" altLang="en-US" sz="1050" kern="100" dirty="0">
                  <a:latin typeface="+mj-ea"/>
                  <a:ea typeface="+mj-ea"/>
                  <a:cs typeface="Times New Roman" panose="02020603050405020304" pitchFamily="18" charset="0"/>
                </a:rPr>
                <a:t>評価対象とした各セクター・企業の世界観に基づき、銀行等事業への影響（リスク・機会）を定性的に分析する。</a:t>
              </a:r>
              <a:endParaRPr lang="en-US" altLang="ja-JP" sz="1050" kern="100" dirty="0">
                <a:latin typeface="+mj-ea"/>
                <a:ea typeface="+mj-ea"/>
                <a:cs typeface="Times New Roman" panose="02020603050405020304" pitchFamily="18" charset="0"/>
              </a:endParaRPr>
            </a:p>
            <a:p>
              <a:pPr algn="just">
                <a:spcAft>
                  <a:spcPts val="554"/>
                </a:spcAft>
              </a:pPr>
              <a:r>
                <a:rPr lang="ja-JP" altLang="en-US" sz="1050" kern="100" dirty="0">
                  <a:latin typeface="+mj-ea"/>
                  <a:ea typeface="+mj-ea"/>
                  <a:cs typeface="Times New Roman" panose="02020603050405020304" pitchFamily="18" charset="0"/>
                </a:rPr>
                <a:t>これによって、一定の影響程度を把握することができるため、銀行等の対応策（政策判断）への指標に活用できる。</a:t>
              </a:r>
              <a:endParaRPr lang="en-US" altLang="ja-JP" sz="1050" kern="100" dirty="0">
                <a:latin typeface="+mj-ea"/>
                <a:ea typeface="+mj-ea"/>
                <a:cs typeface="Times New Roman" panose="02020603050405020304" pitchFamily="18" charset="0"/>
              </a:endParaRPr>
            </a:p>
            <a:p>
              <a:pPr>
                <a:spcAft>
                  <a:spcPts val="554"/>
                </a:spcAft>
              </a:pPr>
              <a:endParaRPr lang="en-US" altLang="ja-JP" sz="1050" kern="100" dirty="0">
                <a:latin typeface="+mj-ea"/>
                <a:ea typeface="+mj-ea"/>
                <a:cs typeface="Times New Roman" panose="02020603050405020304" pitchFamily="18" charset="0"/>
              </a:endParaRPr>
            </a:p>
          </p:txBody>
        </p:sp>
        <p:sp>
          <p:nvSpPr>
            <p:cNvPr id="72" name="正方形/長方形 71"/>
            <p:cNvSpPr/>
            <p:nvPr/>
          </p:nvSpPr>
          <p:spPr bwMode="gray">
            <a:xfrm>
              <a:off x="8004777" y="2377181"/>
              <a:ext cx="2018166" cy="2429157"/>
            </a:xfrm>
            <a:prstGeom prst="rect">
              <a:avLst/>
            </a:prstGeom>
            <a:no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73" name="正方形/長方形 72"/>
            <p:cNvSpPr/>
            <p:nvPr/>
          </p:nvSpPr>
          <p:spPr bwMode="gray">
            <a:xfrm>
              <a:off x="7920787" y="2227535"/>
              <a:ext cx="1342549" cy="264700"/>
            </a:xfrm>
            <a:prstGeom prst="rect">
              <a:avLst/>
            </a:prstGeom>
            <a:solidFill>
              <a:schemeClr val="bg1"/>
            </a:solidFill>
            <a:ln w="12700" algn="ctr">
              <a:solidFill>
                <a:schemeClr val="accent1"/>
              </a:solidFill>
              <a:miter lim="800000"/>
              <a:headEnd/>
              <a:tailEnd/>
            </a:ln>
          </p:spPr>
          <p:txBody>
            <a:bodyPr wrap="square" lIns="33231" tIns="33231" rIns="33231" bIns="33231" rtlCol="0" anchor="ctr"/>
            <a:lstStyle/>
            <a:p>
              <a:pPr algn="ctr">
                <a:buFont typeface="Wingdings 2" pitchFamily="18" charset="2"/>
                <a:buNone/>
              </a:pPr>
              <a:r>
                <a:rPr kumimoji="1" lang="ja-JP" altLang="en-US" sz="1292" b="1" dirty="0">
                  <a:solidFill>
                    <a:schemeClr val="accent1"/>
                  </a:solidFill>
                  <a:latin typeface="+mj-ea"/>
                  <a:ea typeface="+mj-ea"/>
                </a:rPr>
                <a:t>ステップ</a:t>
              </a:r>
              <a:r>
                <a:rPr kumimoji="1" lang="en-US" altLang="ja-JP" sz="1292" b="1" dirty="0">
                  <a:solidFill>
                    <a:schemeClr val="accent1"/>
                  </a:solidFill>
                  <a:latin typeface="+mj-ea"/>
                  <a:ea typeface="+mj-ea"/>
                </a:rPr>
                <a:t>4</a:t>
              </a:r>
              <a:endParaRPr kumimoji="1" lang="ja-JP" altLang="en-US" sz="1292" b="1" dirty="0">
                <a:solidFill>
                  <a:schemeClr val="accent1"/>
                </a:solidFill>
                <a:latin typeface="+mj-ea"/>
                <a:ea typeface="+mj-ea"/>
              </a:endParaRPr>
            </a:p>
          </p:txBody>
        </p:sp>
        <p:sp>
          <p:nvSpPr>
            <p:cNvPr id="74" name="正方形/長方形 73"/>
            <p:cNvSpPr/>
            <p:nvPr/>
          </p:nvSpPr>
          <p:spPr bwMode="gray">
            <a:xfrm>
              <a:off x="797837" y="5443800"/>
              <a:ext cx="2261318" cy="1792421"/>
            </a:xfrm>
            <a:prstGeom prst="rect">
              <a:avLst/>
            </a:prstGeom>
            <a:no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75" name="正方形/長方形 74"/>
            <p:cNvSpPr/>
            <p:nvPr/>
          </p:nvSpPr>
          <p:spPr bwMode="gray">
            <a:xfrm>
              <a:off x="3324864" y="5441540"/>
              <a:ext cx="2171099" cy="1794008"/>
            </a:xfrm>
            <a:prstGeom prst="rect">
              <a:avLst/>
            </a:prstGeom>
            <a:solidFill>
              <a:schemeClr val="bg1">
                <a:lumMod val="85000"/>
              </a:schemeClr>
            </a:solid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292" dirty="0">
                <a:solidFill>
                  <a:schemeClr val="accent3">
                    <a:lumMod val="75000"/>
                  </a:schemeClr>
                </a:solidFill>
                <a:latin typeface="+mj-ea"/>
                <a:ea typeface="+mj-ea"/>
              </a:endParaRPr>
            </a:p>
          </p:txBody>
        </p:sp>
        <p:sp>
          <p:nvSpPr>
            <p:cNvPr id="76" name="正方形/長方形 75"/>
            <p:cNvSpPr/>
            <p:nvPr/>
          </p:nvSpPr>
          <p:spPr bwMode="gray">
            <a:xfrm>
              <a:off x="729183" y="5323334"/>
              <a:ext cx="1342549" cy="223272"/>
            </a:xfrm>
            <a:prstGeom prst="rect">
              <a:avLst/>
            </a:prstGeom>
            <a:solidFill>
              <a:schemeClr val="bg1"/>
            </a:solidFill>
            <a:ln w="12700" algn="ctr">
              <a:solidFill>
                <a:schemeClr val="accent1"/>
              </a:solidFill>
              <a:miter lim="800000"/>
              <a:headEnd/>
              <a:tailEnd/>
            </a:ln>
          </p:spPr>
          <p:txBody>
            <a:bodyPr wrap="square" lIns="33231" tIns="33231" rIns="33231" bIns="33231" rtlCol="0" anchor="ctr"/>
            <a:lstStyle/>
            <a:p>
              <a:pPr algn="ctr">
                <a:buFont typeface="Wingdings 2" pitchFamily="18" charset="2"/>
                <a:buNone/>
              </a:pPr>
              <a:r>
                <a:rPr kumimoji="1" lang="ja-JP" altLang="en-US" sz="1292" b="1" dirty="0">
                  <a:solidFill>
                    <a:schemeClr val="accent1"/>
                  </a:solidFill>
                  <a:latin typeface="+mj-ea"/>
                  <a:ea typeface="+mj-ea"/>
                </a:rPr>
                <a:t>ステップ</a:t>
              </a:r>
              <a:r>
                <a:rPr kumimoji="1" lang="en-US" altLang="ja-JP" sz="1292" b="1" dirty="0">
                  <a:solidFill>
                    <a:schemeClr val="accent1"/>
                  </a:solidFill>
                  <a:latin typeface="+mj-ea"/>
                  <a:ea typeface="+mj-ea"/>
                </a:rPr>
                <a:t>5</a:t>
              </a:r>
              <a:endParaRPr kumimoji="1" lang="ja-JP" altLang="en-US" sz="1292" b="1" dirty="0">
                <a:solidFill>
                  <a:schemeClr val="accent1"/>
                </a:solidFill>
                <a:latin typeface="+mj-ea"/>
                <a:ea typeface="+mj-ea"/>
              </a:endParaRPr>
            </a:p>
          </p:txBody>
        </p:sp>
        <p:sp>
          <p:nvSpPr>
            <p:cNvPr id="77" name="正方形/長方形 76"/>
            <p:cNvSpPr/>
            <p:nvPr/>
          </p:nvSpPr>
          <p:spPr bwMode="gray">
            <a:xfrm>
              <a:off x="3268348" y="5323334"/>
              <a:ext cx="1342549" cy="236412"/>
            </a:xfrm>
            <a:prstGeom prst="rect">
              <a:avLst/>
            </a:prstGeom>
            <a:solidFill>
              <a:schemeClr val="bg1"/>
            </a:solidFill>
            <a:ln w="12700" algn="ctr">
              <a:solidFill>
                <a:schemeClr val="accent6"/>
              </a:solidFill>
              <a:miter lim="800000"/>
              <a:headEnd/>
              <a:tailEnd/>
            </a:ln>
          </p:spPr>
          <p:txBody>
            <a:bodyPr wrap="square" lIns="33231" tIns="33231" rIns="33231" bIns="33231" rtlCol="0" anchor="ctr"/>
            <a:lstStyle/>
            <a:p>
              <a:pPr algn="ctr">
                <a:buFont typeface="Wingdings 2" pitchFamily="18" charset="2"/>
                <a:buNone/>
              </a:pPr>
              <a:r>
                <a:rPr kumimoji="1" lang="ja-JP" altLang="en-US" sz="1200" b="1" dirty="0">
                  <a:solidFill>
                    <a:schemeClr val="accent6"/>
                  </a:solidFill>
                  <a:latin typeface="+mj-ea"/>
                  <a:ea typeface="+mj-ea"/>
                </a:rPr>
                <a:t>ステップ</a:t>
              </a:r>
              <a:r>
                <a:rPr kumimoji="1" lang="en-US" altLang="ja-JP" sz="1200" b="1" dirty="0">
                  <a:solidFill>
                    <a:schemeClr val="accent6"/>
                  </a:solidFill>
                  <a:latin typeface="+mj-ea"/>
                  <a:ea typeface="+mj-ea"/>
                </a:rPr>
                <a:t>6</a:t>
              </a:r>
              <a:endParaRPr kumimoji="1" lang="ja-JP" altLang="en-US" sz="1200" b="1" dirty="0">
                <a:solidFill>
                  <a:schemeClr val="accent6"/>
                </a:solidFill>
                <a:latin typeface="+mj-ea"/>
                <a:ea typeface="+mj-ea"/>
              </a:endParaRPr>
            </a:p>
          </p:txBody>
        </p:sp>
        <p:sp>
          <p:nvSpPr>
            <p:cNvPr id="78" name="正方形/長方形 77"/>
            <p:cNvSpPr/>
            <p:nvPr/>
          </p:nvSpPr>
          <p:spPr>
            <a:xfrm>
              <a:off x="3243672" y="5550638"/>
              <a:ext cx="2265413"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事業インパクトの数値化</a:t>
              </a:r>
            </a:p>
          </p:txBody>
        </p:sp>
        <p:sp>
          <p:nvSpPr>
            <p:cNvPr id="79" name="テキスト ボックス 78"/>
            <p:cNvSpPr txBox="1"/>
            <p:nvPr/>
          </p:nvSpPr>
          <p:spPr>
            <a:xfrm>
              <a:off x="3368198" y="5827868"/>
              <a:ext cx="2118662" cy="951969"/>
            </a:xfrm>
            <a:prstGeom prst="rect">
              <a:avLst/>
            </a:prstGeom>
            <a:noFill/>
            <a:ln>
              <a:noFill/>
            </a:ln>
          </p:spPr>
          <p:txBody>
            <a:bodyPr wrap="square" lIns="33231" tIns="33231" rIns="33231" bIns="33231" rtlCol="0" anchor="t" anchorCtr="0">
              <a:spAutoFit/>
            </a:bodyPr>
            <a:lstStyle/>
            <a:p>
              <a:pPr algn="just">
                <a:spcAft>
                  <a:spcPts val="554"/>
                </a:spcAft>
              </a:pPr>
              <a:r>
                <a:rPr lang="ja-JP" altLang="en-US" sz="1050" kern="100" dirty="0">
                  <a:latin typeface="+mj-ea"/>
                  <a:ea typeface="+mj-ea"/>
                  <a:cs typeface="Times New Roman" panose="02020603050405020304" pitchFamily="18" charset="0"/>
                </a:rPr>
                <a:t>ステップ</a:t>
              </a:r>
              <a:r>
                <a:rPr lang="en-US" altLang="ja-JP" sz="1050" kern="100" dirty="0">
                  <a:latin typeface="+mj-ea"/>
                  <a:ea typeface="+mj-ea"/>
                  <a:cs typeface="Times New Roman" panose="02020603050405020304" pitchFamily="18" charset="0"/>
                </a:rPr>
                <a:t>5</a:t>
              </a:r>
              <a:r>
                <a:rPr lang="ja-JP" altLang="en-US" sz="1050" kern="100" dirty="0">
                  <a:latin typeface="+mj-ea"/>
                  <a:ea typeface="+mj-ea"/>
                  <a:cs typeface="Times New Roman" panose="02020603050405020304" pitchFamily="18" charset="0"/>
                </a:rPr>
                <a:t>で特定したリスクと機会について、以下により数値化する。</a:t>
              </a:r>
              <a:endParaRPr lang="en-US" altLang="ja-JP" sz="1050" kern="100" dirty="0">
                <a:latin typeface="+mj-ea"/>
                <a:ea typeface="+mj-ea"/>
                <a:cs typeface="Times New Roman" panose="02020603050405020304" pitchFamily="18" charset="0"/>
              </a:endParaRPr>
            </a:p>
            <a:p>
              <a:pPr algn="just">
                <a:spcAft>
                  <a:spcPts val="554"/>
                </a:spcAft>
              </a:pPr>
              <a:r>
                <a:rPr lang="ja-JP" altLang="en-US" sz="1050" kern="100" dirty="0">
                  <a:latin typeface="+mj-ea"/>
                  <a:ea typeface="+mj-ea"/>
                  <a:cs typeface="Times New Roman" panose="02020603050405020304" pitchFamily="18" charset="0"/>
                </a:rPr>
                <a:t>リスク：各気候変動パラメータの気候シナリオ別の推定値に基づき、財務インパクトを測定する。</a:t>
              </a:r>
              <a:endParaRPr lang="en-US" altLang="ja-JP" sz="1050" kern="100" dirty="0">
                <a:latin typeface="+mj-ea"/>
                <a:ea typeface="+mj-ea"/>
                <a:cs typeface="Times New Roman" panose="02020603050405020304" pitchFamily="18" charset="0"/>
              </a:endParaRPr>
            </a:p>
          </p:txBody>
        </p:sp>
        <p:sp>
          <p:nvSpPr>
            <p:cNvPr id="80" name="正方形/長方形 79"/>
            <p:cNvSpPr/>
            <p:nvPr/>
          </p:nvSpPr>
          <p:spPr bwMode="gray">
            <a:xfrm>
              <a:off x="5739792" y="5428791"/>
              <a:ext cx="2171099" cy="1807429"/>
            </a:xfrm>
            <a:prstGeom prst="rect">
              <a:avLst/>
            </a:prstGeom>
            <a:solidFill>
              <a:schemeClr val="bg1">
                <a:lumMod val="85000"/>
              </a:schemeClr>
            </a:solidFill>
            <a:ln w="12700" algn="ctr">
              <a:solidFill>
                <a:schemeClr val="bg1">
                  <a:lumMod val="50000"/>
                </a:schemeClr>
              </a:solidFill>
              <a:miter lim="800000"/>
              <a:headEnd/>
              <a:tailEnd/>
            </a:ln>
          </p:spPr>
          <p:txBody>
            <a:bodyPr wrap="square" lIns="33231" tIns="33231" rIns="33231" bIns="33231" rtlCol="0" anchor="ctr"/>
            <a:lstStyle/>
            <a:p>
              <a:pPr algn="ctr">
                <a:buFont typeface="Wingdings 2" pitchFamily="18" charset="2"/>
                <a:buNone/>
              </a:pPr>
              <a:endParaRPr kumimoji="1" lang="ja-JP" altLang="en-US" sz="1050" dirty="0">
                <a:solidFill>
                  <a:schemeClr val="accent3">
                    <a:lumMod val="75000"/>
                  </a:schemeClr>
                </a:solidFill>
                <a:latin typeface="+mj-ea"/>
                <a:ea typeface="+mj-ea"/>
              </a:endParaRPr>
            </a:p>
          </p:txBody>
        </p:sp>
        <p:sp>
          <p:nvSpPr>
            <p:cNvPr id="81" name="正方形/長方形 80"/>
            <p:cNvSpPr/>
            <p:nvPr/>
          </p:nvSpPr>
          <p:spPr bwMode="gray">
            <a:xfrm>
              <a:off x="5681113" y="5323334"/>
              <a:ext cx="1342549" cy="236412"/>
            </a:xfrm>
            <a:prstGeom prst="rect">
              <a:avLst/>
            </a:prstGeom>
            <a:solidFill>
              <a:schemeClr val="bg1"/>
            </a:solidFill>
            <a:ln w="12700" algn="ctr">
              <a:solidFill>
                <a:schemeClr val="accent6"/>
              </a:solidFill>
              <a:miter lim="800000"/>
              <a:headEnd/>
              <a:tailEnd/>
            </a:ln>
          </p:spPr>
          <p:txBody>
            <a:bodyPr wrap="square" lIns="33231" tIns="33231" rIns="33231" bIns="33231" rtlCol="0" anchor="ctr"/>
            <a:lstStyle/>
            <a:p>
              <a:pPr algn="ctr">
                <a:buFont typeface="Wingdings 2" pitchFamily="18" charset="2"/>
                <a:buNone/>
              </a:pPr>
              <a:r>
                <a:rPr kumimoji="1" lang="ja-JP" altLang="en-US" sz="1200" b="1" dirty="0">
                  <a:solidFill>
                    <a:schemeClr val="accent6"/>
                  </a:solidFill>
                  <a:latin typeface="+mj-ea"/>
                  <a:ea typeface="+mj-ea"/>
                </a:rPr>
                <a:t>ステップ</a:t>
              </a:r>
              <a:r>
                <a:rPr kumimoji="1" lang="en-US" altLang="ja-JP" sz="1200" b="1" dirty="0">
                  <a:solidFill>
                    <a:schemeClr val="accent6"/>
                  </a:solidFill>
                  <a:latin typeface="+mj-ea"/>
                  <a:ea typeface="+mj-ea"/>
                </a:rPr>
                <a:t>7</a:t>
              </a:r>
              <a:endParaRPr kumimoji="1" lang="ja-JP" altLang="en-US" sz="1200" b="1" dirty="0">
                <a:solidFill>
                  <a:schemeClr val="accent6"/>
                </a:solidFill>
                <a:latin typeface="+mj-ea"/>
                <a:ea typeface="+mj-ea"/>
              </a:endParaRPr>
            </a:p>
          </p:txBody>
        </p:sp>
        <p:sp>
          <p:nvSpPr>
            <p:cNvPr id="82" name="正方形/長方形 81"/>
            <p:cNvSpPr/>
            <p:nvPr/>
          </p:nvSpPr>
          <p:spPr>
            <a:xfrm>
              <a:off x="5681703" y="5550638"/>
              <a:ext cx="2265413" cy="253916"/>
            </a:xfrm>
            <a:prstGeom prst="rect">
              <a:avLst/>
            </a:prstGeom>
          </p:spPr>
          <p:txBody>
            <a:bodyPr wrap="square">
              <a:spAutoFit/>
            </a:bodyPr>
            <a:lstStyle/>
            <a:p>
              <a:pPr algn="ctr" defTabSz="914390">
                <a:defRPr/>
              </a:pPr>
              <a:r>
                <a:rPr kumimoji="1" lang="ja-JP" altLang="en-US" sz="1050" b="1" dirty="0">
                  <a:solidFill>
                    <a:sysClr val="windowText" lastClr="000000"/>
                  </a:solidFill>
                  <a:latin typeface="+mj-ea"/>
                  <a:ea typeface="+mj-ea"/>
                </a:rPr>
                <a:t>格付反映と</a:t>
              </a:r>
              <a:r>
                <a:rPr kumimoji="1" lang="en-US" altLang="ja-JP" sz="1050" b="1" dirty="0">
                  <a:solidFill>
                    <a:sysClr val="windowText" lastClr="000000"/>
                  </a:solidFill>
                  <a:latin typeface="+mj-ea"/>
                  <a:ea typeface="+mj-ea"/>
                </a:rPr>
                <a:t>PD</a:t>
              </a:r>
              <a:r>
                <a:rPr kumimoji="1" lang="ja-JP" altLang="en-US" sz="1050" b="1" dirty="0">
                  <a:solidFill>
                    <a:sysClr val="windowText" lastClr="000000"/>
                  </a:solidFill>
                  <a:latin typeface="+mj-ea"/>
                  <a:ea typeface="+mj-ea"/>
                </a:rPr>
                <a:t>の推計</a:t>
              </a:r>
            </a:p>
          </p:txBody>
        </p:sp>
        <p:sp>
          <p:nvSpPr>
            <p:cNvPr id="83" name="テキスト ボックス 82"/>
            <p:cNvSpPr txBox="1"/>
            <p:nvPr/>
          </p:nvSpPr>
          <p:spPr>
            <a:xfrm>
              <a:off x="5783127" y="5827868"/>
              <a:ext cx="2118662" cy="790386"/>
            </a:xfrm>
            <a:prstGeom prst="rect">
              <a:avLst/>
            </a:prstGeom>
            <a:noFill/>
            <a:ln>
              <a:noFill/>
            </a:ln>
          </p:spPr>
          <p:txBody>
            <a:bodyPr wrap="square" lIns="33231" tIns="33231" rIns="33231" bIns="33231" rtlCol="0" anchor="t" anchorCtr="0">
              <a:spAutoFit/>
            </a:bodyPr>
            <a:lstStyle/>
            <a:p>
              <a:pPr>
                <a:spcAft>
                  <a:spcPts val="554"/>
                </a:spcAft>
              </a:pPr>
              <a:r>
                <a:rPr lang="ja-JP" altLang="en-US" sz="1050" kern="100" dirty="0">
                  <a:latin typeface="+mj-ea"/>
                  <a:ea typeface="+mj-ea"/>
                  <a:cs typeface="Times New Roman" panose="02020603050405020304" pitchFamily="18" charset="0"/>
                </a:rPr>
                <a:t>ステップ</a:t>
              </a:r>
              <a:r>
                <a:rPr lang="en-US" altLang="ja-JP" sz="1050" kern="100" dirty="0">
                  <a:latin typeface="+mj-ea"/>
                  <a:ea typeface="+mj-ea"/>
                  <a:cs typeface="Times New Roman" panose="02020603050405020304" pitchFamily="18" charset="0"/>
                </a:rPr>
                <a:t>6</a:t>
              </a:r>
              <a:r>
                <a:rPr lang="ja-JP" altLang="en-US" sz="1050" kern="100" dirty="0">
                  <a:latin typeface="+mj-ea"/>
                  <a:ea typeface="+mj-ea"/>
                  <a:cs typeface="Times New Roman" panose="02020603050405020304" pitchFamily="18" charset="0"/>
                </a:rPr>
                <a:t>で測定した財務インパクトを基に、格付・</a:t>
              </a:r>
              <a:r>
                <a:rPr lang="en-US" altLang="ja-JP" sz="1050" kern="100" dirty="0">
                  <a:latin typeface="+mj-ea"/>
                  <a:ea typeface="+mj-ea"/>
                  <a:cs typeface="Times New Roman" panose="02020603050405020304" pitchFamily="18" charset="0"/>
                </a:rPr>
                <a:t>PD</a:t>
              </a:r>
              <a:r>
                <a:rPr lang="ja-JP" altLang="en-US" sz="1050" kern="100" dirty="0">
                  <a:latin typeface="+mj-ea"/>
                  <a:ea typeface="+mj-ea"/>
                  <a:cs typeface="Times New Roman" panose="02020603050405020304" pitchFamily="18" charset="0"/>
                </a:rPr>
                <a:t>への反映の考え方を提示する。</a:t>
              </a:r>
              <a:endParaRPr lang="en-US" altLang="ja-JP" sz="1050" kern="100" dirty="0">
                <a:latin typeface="+mj-ea"/>
                <a:ea typeface="+mj-ea"/>
                <a:cs typeface="Times New Roman" panose="02020603050405020304" pitchFamily="18" charset="0"/>
              </a:endParaRPr>
            </a:p>
            <a:p>
              <a:pPr>
                <a:spcAft>
                  <a:spcPts val="554"/>
                </a:spcAft>
              </a:pPr>
              <a:endParaRPr lang="en-US" altLang="ja-JP" sz="1050" kern="100" dirty="0">
                <a:latin typeface="+mj-ea"/>
                <a:ea typeface="+mj-ea"/>
                <a:cs typeface="Times New Roman" panose="02020603050405020304" pitchFamily="18" charset="0"/>
              </a:endParaRPr>
            </a:p>
          </p:txBody>
        </p:sp>
        <p:sp>
          <p:nvSpPr>
            <p:cNvPr id="84" name="左右矢印 83"/>
            <p:cNvSpPr/>
            <p:nvPr/>
          </p:nvSpPr>
          <p:spPr bwMode="gray">
            <a:xfrm>
              <a:off x="692006" y="1801661"/>
              <a:ext cx="4866344" cy="373281"/>
            </a:xfrm>
            <a:prstGeom prst="leftRightArrow">
              <a:avLst>
                <a:gd name="adj1" fmla="val 100000"/>
                <a:gd name="adj2" fmla="val 60361"/>
              </a:avLst>
            </a:prstGeom>
            <a:solidFill>
              <a:srgbClr val="62B5E5"/>
            </a:solidFill>
            <a:ln w="12700" algn="ctr">
              <a:noFill/>
              <a:miter lim="800000"/>
              <a:headEnd/>
              <a:tailEnd/>
            </a:ln>
          </p:spPr>
          <p:txBody>
            <a:bodyPr wrap="square" lIns="33231" tIns="33231" rIns="33231" bIns="33231" rtlCol="0" anchor="ctr"/>
            <a:lstStyle/>
            <a:p>
              <a:pPr>
                <a:buFont typeface="Wingdings 2" pitchFamily="18" charset="2"/>
                <a:buNone/>
              </a:pPr>
              <a:r>
                <a:rPr kumimoji="1" lang="ja-JP" altLang="en-US" sz="1400" dirty="0">
                  <a:solidFill>
                    <a:schemeClr val="bg1"/>
                  </a:solidFill>
                  <a:latin typeface="+mj-ea"/>
                  <a:ea typeface="+mj-ea"/>
                </a:rPr>
                <a:t>　　</a:t>
              </a:r>
              <a:r>
                <a:rPr kumimoji="1" lang="ja-JP" altLang="en-US" sz="1400" b="1" dirty="0">
                  <a:solidFill>
                    <a:schemeClr val="bg1"/>
                  </a:solidFill>
                  <a:latin typeface="+mj-ea"/>
                  <a:ea typeface="+mj-ea"/>
                </a:rPr>
                <a:t>リスク重要度評価</a:t>
              </a:r>
            </a:p>
          </p:txBody>
        </p:sp>
        <p:sp>
          <p:nvSpPr>
            <p:cNvPr id="85" name="左右矢印 84"/>
            <p:cNvSpPr/>
            <p:nvPr/>
          </p:nvSpPr>
          <p:spPr bwMode="gray">
            <a:xfrm>
              <a:off x="3258264" y="4898091"/>
              <a:ext cx="4688852" cy="373282"/>
            </a:xfrm>
            <a:prstGeom prst="leftRightArrow">
              <a:avLst>
                <a:gd name="adj1" fmla="val 100000"/>
                <a:gd name="adj2" fmla="val 60361"/>
              </a:avLst>
            </a:prstGeom>
            <a:solidFill>
              <a:schemeClr val="accent6"/>
            </a:solidFill>
            <a:ln w="12700" algn="ctr">
              <a:noFill/>
              <a:miter lim="800000"/>
              <a:headEnd/>
              <a:tailEnd/>
            </a:ln>
          </p:spPr>
          <p:txBody>
            <a:bodyPr wrap="square" lIns="33231" tIns="33231" rIns="33231" bIns="33231" rtlCol="0" anchor="ctr"/>
            <a:lstStyle/>
            <a:p>
              <a:pPr>
                <a:buFont typeface="Wingdings 2" pitchFamily="18" charset="2"/>
                <a:buNone/>
              </a:pPr>
              <a:r>
                <a:rPr kumimoji="1" lang="ja-JP" altLang="en-US" sz="1400" b="1" dirty="0">
                  <a:solidFill>
                    <a:schemeClr val="bg1"/>
                  </a:solidFill>
                  <a:latin typeface="+mj-ea"/>
                  <a:ea typeface="+mj-ea"/>
                </a:rPr>
                <a:t>　　定量分析</a:t>
              </a:r>
            </a:p>
          </p:txBody>
        </p:sp>
        <p:sp>
          <p:nvSpPr>
            <p:cNvPr id="86" name="左右矢印 85"/>
            <p:cNvSpPr/>
            <p:nvPr/>
          </p:nvSpPr>
          <p:spPr bwMode="gray">
            <a:xfrm>
              <a:off x="5571605" y="1786081"/>
              <a:ext cx="4451337" cy="373281"/>
            </a:xfrm>
            <a:prstGeom prst="leftRightArrow">
              <a:avLst>
                <a:gd name="adj1" fmla="val 100000"/>
                <a:gd name="adj2" fmla="val 60361"/>
              </a:avLst>
            </a:prstGeom>
            <a:solidFill>
              <a:srgbClr val="62B5E5"/>
            </a:solidFill>
            <a:ln w="12700" algn="ctr">
              <a:noFill/>
              <a:miter lim="800000"/>
              <a:headEnd/>
              <a:tailEnd/>
            </a:ln>
          </p:spPr>
          <p:txBody>
            <a:bodyPr wrap="square" lIns="33231" tIns="33231" rIns="33231" bIns="33231" rtlCol="0" anchor="ctr"/>
            <a:lstStyle/>
            <a:p>
              <a:pPr defTabSz="914390">
                <a:defRPr/>
              </a:pPr>
              <a:r>
                <a:rPr kumimoji="1" lang="ja-JP" altLang="en-US" sz="1400" dirty="0">
                  <a:solidFill>
                    <a:schemeClr val="bg1"/>
                  </a:solidFill>
                  <a:latin typeface="+mj-ea"/>
                  <a:ea typeface="+mj-ea"/>
                </a:rPr>
                <a:t>　　</a:t>
              </a:r>
              <a:r>
                <a:rPr kumimoji="1" lang="ja-JP" altLang="en-US" sz="1400" b="1" dirty="0">
                  <a:solidFill>
                    <a:schemeClr val="bg1"/>
                  </a:solidFill>
                  <a:latin typeface="+mj-ea"/>
                  <a:ea typeface="+mj-ea"/>
                </a:rPr>
                <a:t>シナリオ群の定義</a:t>
              </a:r>
            </a:p>
          </p:txBody>
        </p:sp>
        <p:sp>
          <p:nvSpPr>
            <p:cNvPr id="87" name="左右矢印 86"/>
            <p:cNvSpPr/>
            <p:nvPr/>
          </p:nvSpPr>
          <p:spPr bwMode="gray">
            <a:xfrm>
              <a:off x="665386" y="4898092"/>
              <a:ext cx="2479855" cy="373281"/>
            </a:xfrm>
            <a:prstGeom prst="leftRightArrow">
              <a:avLst>
                <a:gd name="adj1" fmla="val 100000"/>
                <a:gd name="adj2" fmla="val 60361"/>
              </a:avLst>
            </a:prstGeom>
            <a:solidFill>
              <a:srgbClr val="62B5E5"/>
            </a:solidFill>
            <a:ln w="12700" algn="ctr">
              <a:noFill/>
              <a:miter lim="800000"/>
              <a:headEnd/>
              <a:tailEnd/>
            </a:ln>
          </p:spPr>
          <p:txBody>
            <a:bodyPr wrap="square" lIns="33231" tIns="33231" rIns="33231" bIns="33231" rtlCol="0" anchor="ctr"/>
            <a:lstStyle/>
            <a:p>
              <a:pPr defTabSz="914390">
                <a:defRPr/>
              </a:pPr>
              <a:r>
                <a:rPr kumimoji="1" lang="ja-JP" altLang="en-US" sz="1400" dirty="0">
                  <a:solidFill>
                    <a:schemeClr val="bg1"/>
                  </a:solidFill>
                  <a:latin typeface="+mj-ea"/>
                  <a:ea typeface="+mj-ea"/>
                </a:rPr>
                <a:t>　　</a:t>
              </a:r>
              <a:r>
                <a:rPr kumimoji="1" lang="ja-JP" altLang="en-US" sz="1400" b="1" dirty="0">
                  <a:solidFill>
                    <a:schemeClr val="bg1"/>
                  </a:solidFill>
                  <a:latin typeface="+mj-ea"/>
                  <a:ea typeface="+mj-ea"/>
                </a:rPr>
                <a:t>事業インパクト評価</a:t>
              </a:r>
            </a:p>
          </p:txBody>
        </p:sp>
      </p:grpSp>
    </p:spTree>
    <p:extLst>
      <p:ext uri="{BB962C8B-B14F-4D97-AF65-F5344CB8AC3E}">
        <p14:creationId xmlns:p14="http://schemas.microsoft.com/office/powerpoint/2010/main" val="2911682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2"/>
            </p:custDataLst>
            <p:extLst>
              <p:ext uri="{D42A27DB-BD31-4B8C-83A1-F6EECF244321}">
                <p14:modId xmlns:p14="http://schemas.microsoft.com/office/powerpoint/2010/main" val="38280945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31" name="think-cell スライド" r:id="rId5" imgW="353" imgH="353" progId="TCLayout.ActiveDocument.1">
                  <p:embed/>
                </p:oleObj>
              </mc:Choice>
              <mc:Fallback>
                <p:oleObj name="think-cell スライド" r:id="rId5" imgW="353" imgH="353"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a:lstStyle/>
          <a:p>
            <a:r>
              <a:rPr lang="ja-JP" altLang="en-US" dirty="0"/>
              <a:t>物理的リスク（自然災害リスク）定量分析の進め方</a:t>
            </a:r>
            <a:endParaRPr kumimoji="1" lang="ja-JP" altLang="en-US" dirty="0"/>
          </a:p>
        </p:txBody>
      </p:sp>
      <p:sp>
        <p:nvSpPr>
          <p:cNvPr id="3" name="コンテンツ プレースホルダー 2"/>
          <p:cNvSpPr>
            <a:spLocks noGrp="1"/>
          </p:cNvSpPr>
          <p:nvPr>
            <p:ph sz="quarter" idx="16"/>
          </p:nvPr>
        </p:nvSpPr>
        <p:spPr/>
        <p:txBody>
          <a:bodyPr/>
          <a:lstStyle/>
          <a:p>
            <a:r>
              <a:rPr lang="ja-JP" altLang="en-US" dirty="0"/>
              <a:t>物理的リスクとして洪水リスクを取り上げ、リスク量を計測し信用リスクへの反映を行います</a:t>
            </a:r>
          </a:p>
          <a:p>
            <a:endParaRPr kumimoji="1" lang="ja-JP" altLang="en-US" dirty="0"/>
          </a:p>
        </p:txBody>
      </p:sp>
      <p:grpSp>
        <p:nvGrpSpPr>
          <p:cNvPr id="4" name="グループ化 3">
            <a:extLst>
              <a:ext uri="{FF2B5EF4-FFF2-40B4-BE49-F238E27FC236}">
                <a16:creationId xmlns:a16="http://schemas.microsoft.com/office/drawing/2014/main" id="{55C48568-7A0D-4965-BDFA-4CACF2AF264F}"/>
              </a:ext>
            </a:extLst>
          </p:cNvPr>
          <p:cNvGrpSpPr/>
          <p:nvPr/>
        </p:nvGrpSpPr>
        <p:grpSpPr>
          <a:xfrm>
            <a:off x="304799" y="1643179"/>
            <a:ext cx="10082213" cy="5521033"/>
            <a:chOff x="203391" y="773732"/>
            <a:chExt cx="9471096" cy="5790764"/>
          </a:xfrm>
        </p:grpSpPr>
        <p:sp>
          <p:nvSpPr>
            <p:cNvPr id="70" name="正方形/長方形 69">
              <a:extLst>
                <a:ext uri="{FF2B5EF4-FFF2-40B4-BE49-F238E27FC236}">
                  <a16:creationId xmlns:a16="http://schemas.microsoft.com/office/drawing/2014/main" id="{2F1B27EF-B4F8-469B-BC79-CFBE9EFCBBB3}"/>
                </a:ext>
              </a:extLst>
            </p:cNvPr>
            <p:cNvSpPr/>
            <p:nvPr/>
          </p:nvSpPr>
          <p:spPr bwMode="gray">
            <a:xfrm>
              <a:off x="2791206" y="1150828"/>
              <a:ext cx="1980000" cy="2700000"/>
            </a:xfrm>
            <a:prstGeom prst="rect">
              <a:avLst/>
            </a:prstGeom>
            <a:noFill/>
            <a:ln w="12700" algn="ctr">
              <a:solidFill>
                <a:schemeClr val="bg1">
                  <a:lumMod val="50000"/>
                </a:schemeClr>
              </a:solidFill>
              <a:miter lim="800000"/>
              <a:headEnd/>
              <a:tailEnd/>
            </a:ln>
          </p:spPr>
          <p:txBody>
            <a:bodyPr wrap="square" lIns="36000" tIns="36000" rIns="36000" bIns="36000" rtlCol="0" anchor="t"/>
            <a:lstStyle/>
            <a:p>
              <a:pPr>
                <a:buFont typeface="Wingdings 2" pitchFamily="18" charset="2"/>
                <a:buNone/>
              </a:pPr>
              <a:endParaRPr kumimoji="1" lang="en-US" altLang="ja-JP" sz="1200" baseline="0" dirty="0">
                <a:solidFill>
                  <a:schemeClr val="accent3">
                    <a:lumMod val="75000"/>
                  </a:schemeClr>
                </a:solidFill>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200" dirty="0">
                <a:latin typeface="Meiryo UI" panose="020B0604030504040204" pitchFamily="50" charset="-128"/>
                <a:ea typeface="Meiryo UI" panose="020B0604030504040204" pitchFamily="50" charset="-128"/>
              </a:endParaRPr>
            </a:p>
          </p:txBody>
        </p:sp>
        <p:sp>
          <p:nvSpPr>
            <p:cNvPr id="71" name="正方形/長方形 70">
              <a:extLst>
                <a:ext uri="{FF2B5EF4-FFF2-40B4-BE49-F238E27FC236}">
                  <a16:creationId xmlns:a16="http://schemas.microsoft.com/office/drawing/2014/main" id="{8D66ECFC-94B9-4661-A133-E5C4CF7C3482}"/>
                </a:ext>
              </a:extLst>
            </p:cNvPr>
            <p:cNvSpPr/>
            <p:nvPr/>
          </p:nvSpPr>
          <p:spPr bwMode="gray">
            <a:xfrm>
              <a:off x="5242846" y="1137860"/>
              <a:ext cx="1980000" cy="2700000"/>
            </a:xfrm>
            <a:prstGeom prst="rect">
              <a:avLst/>
            </a:prstGeom>
            <a:noFill/>
            <a:ln w="12700" algn="ctr">
              <a:solidFill>
                <a:schemeClr val="bg1">
                  <a:lumMod val="50000"/>
                </a:schemeClr>
              </a:solidFill>
              <a:miter lim="800000"/>
              <a:headEnd/>
              <a:tailEnd/>
            </a:ln>
          </p:spPr>
          <p:txBody>
            <a:bodyPr wrap="square" lIns="36000" tIns="36000" rIns="36000" bIns="36000" rtlCol="0" anchor="t"/>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収集データを分析用に変換する作業が必要</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融資先企業の保有建物住所の緯度経度情報への変換</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分析にあたってのパラメータを特定する</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・浸水深別損害割合</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・浸水深別平均休業日数</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050" baseline="0" dirty="0">
                <a:latin typeface="Meiryo UI" panose="020B0604030504040204" pitchFamily="50" charset="-128"/>
                <a:ea typeface="Meiryo UI" panose="020B0604030504040204" pitchFamily="50" charset="-128"/>
              </a:endParaRPr>
            </a:p>
            <a:p>
              <a:pPr>
                <a:buFont typeface="Wingdings 2" pitchFamily="18" charset="2"/>
                <a:buNone/>
              </a:pPr>
              <a:endParaRPr kumimoji="1" lang="ja-JP" altLang="en-US" sz="1050" baseline="0" dirty="0">
                <a:latin typeface="Meiryo UI" panose="020B0604030504040204" pitchFamily="50" charset="-128"/>
                <a:ea typeface="Meiryo UI" panose="020B0604030504040204" pitchFamily="50" charset="-128"/>
              </a:endParaRPr>
            </a:p>
          </p:txBody>
        </p:sp>
        <p:sp>
          <p:nvSpPr>
            <p:cNvPr id="72" name="正方形/長方形 71">
              <a:extLst>
                <a:ext uri="{FF2B5EF4-FFF2-40B4-BE49-F238E27FC236}">
                  <a16:creationId xmlns:a16="http://schemas.microsoft.com/office/drawing/2014/main" id="{730C8839-0D53-417B-B658-0B41B6D5BA3D}"/>
                </a:ext>
              </a:extLst>
            </p:cNvPr>
            <p:cNvSpPr/>
            <p:nvPr/>
          </p:nvSpPr>
          <p:spPr bwMode="gray">
            <a:xfrm>
              <a:off x="2708391" y="793494"/>
              <a:ext cx="1908000" cy="432000"/>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dirty="0">
                  <a:solidFill>
                    <a:schemeClr val="accent3">
                      <a:lumMod val="75000"/>
                    </a:schemeClr>
                  </a:solidFill>
                  <a:latin typeface="Meiryo UI" panose="020B0604030504040204" pitchFamily="50" charset="-128"/>
                  <a:ea typeface="Meiryo UI" panose="020B0604030504040204" pitchFamily="50" charset="-128"/>
                </a:rPr>
                <a:t>2</a:t>
              </a:r>
              <a:r>
                <a:rPr kumimoji="1" lang="ja-JP" altLang="en-US" sz="1200" b="1" dirty="0">
                  <a:solidFill>
                    <a:schemeClr val="accent3">
                      <a:lumMod val="75000"/>
                    </a:schemeClr>
                  </a:solidFill>
                  <a:latin typeface="Meiryo UI" panose="020B0604030504040204" pitchFamily="50" charset="-128"/>
                  <a:ea typeface="Meiryo UI" panose="020B0604030504040204" pitchFamily="50" charset="-128"/>
                </a:rPr>
                <a:t>　</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データ収集</a:t>
              </a:r>
            </a:p>
          </p:txBody>
        </p:sp>
        <p:sp>
          <p:nvSpPr>
            <p:cNvPr id="73" name="正方形/長方形 72">
              <a:extLst>
                <a:ext uri="{FF2B5EF4-FFF2-40B4-BE49-F238E27FC236}">
                  <a16:creationId xmlns:a16="http://schemas.microsoft.com/office/drawing/2014/main" id="{9F35CCF3-557E-461A-88DE-6F9B4116DC65}"/>
                </a:ext>
              </a:extLst>
            </p:cNvPr>
            <p:cNvSpPr/>
            <p:nvPr/>
          </p:nvSpPr>
          <p:spPr bwMode="gray">
            <a:xfrm>
              <a:off x="2861518" y="1302729"/>
              <a:ext cx="1839375" cy="1039966"/>
            </a:xfrm>
            <a:prstGeom prst="rect">
              <a:avLst/>
            </a:prstGeom>
            <a:solidFill>
              <a:schemeClr val="accent5">
                <a:lumMod val="20000"/>
                <a:lumOff val="80000"/>
              </a:schemeClr>
            </a:solidFill>
            <a:ln w="12700" algn="ctr">
              <a:solidFill>
                <a:schemeClr val="bg1">
                  <a:lumMod val="50000"/>
                </a:schemeClr>
              </a:solidFill>
              <a:miter lim="800000"/>
              <a:headEnd/>
              <a:tailEnd/>
            </a:ln>
          </p:spPr>
          <p:txBody>
            <a:bodyPr wrap="square" lIns="36000" tIns="36000" rIns="36000" bIns="36000" rtlCol="0" anchor="t"/>
            <a:lstStyle/>
            <a:p>
              <a:r>
                <a:rPr kumimoji="1" lang="ja-JP" altLang="en-US" sz="1100" dirty="0">
                  <a:latin typeface="Meiryo UI" panose="020B0604030504040204" pitchFamily="50" charset="-128"/>
                  <a:ea typeface="Meiryo UI" panose="020B0604030504040204" pitchFamily="50" charset="-128"/>
                </a:rPr>
                <a:t>担保価値分析</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融資先企業の保有建物</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（本・支店、工場、店舗等）</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・住所（丁目番地）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・建物の担保価格</a:t>
              </a:r>
              <a:endParaRPr kumimoji="1" lang="en-US" altLang="ja-JP" sz="1100" dirty="0">
                <a:latin typeface="Meiryo UI" panose="020B0604030504040204" pitchFamily="50" charset="-128"/>
                <a:ea typeface="Meiryo UI" panose="020B0604030504040204" pitchFamily="50" charset="-128"/>
              </a:endParaRPr>
            </a:p>
            <a:p>
              <a:pPr lvl="0" defTabSz="990564" fontAlgn="auto">
                <a:spcBef>
                  <a:spcPts val="0"/>
                </a:spcBef>
                <a:spcAft>
                  <a:spcPts val="0"/>
                </a:spcAft>
                <a:defRPr/>
              </a:pPr>
              <a:endParaRPr kumimoji="1" lang="en-US" altLang="ja-JP" sz="1100" dirty="0">
                <a:latin typeface="Meiryo UI" panose="020B0604030504040204" pitchFamily="50" charset="-128"/>
                <a:ea typeface="Meiryo UI" panose="020B0604030504040204" pitchFamily="50" charset="-128"/>
              </a:endParaRPr>
            </a:p>
          </p:txBody>
        </p:sp>
        <p:sp>
          <p:nvSpPr>
            <p:cNvPr id="74" name="正方形/長方形 73">
              <a:extLst>
                <a:ext uri="{FF2B5EF4-FFF2-40B4-BE49-F238E27FC236}">
                  <a16:creationId xmlns:a16="http://schemas.microsoft.com/office/drawing/2014/main" id="{118DB4A0-5213-45B2-9795-608527F96527}"/>
                </a:ext>
              </a:extLst>
            </p:cNvPr>
            <p:cNvSpPr/>
            <p:nvPr/>
          </p:nvSpPr>
          <p:spPr bwMode="gray">
            <a:xfrm>
              <a:off x="2861518" y="2441563"/>
              <a:ext cx="1839375" cy="1243228"/>
            </a:xfrm>
            <a:prstGeom prst="rect">
              <a:avLst/>
            </a:prstGeom>
            <a:solidFill>
              <a:schemeClr val="accent4">
                <a:lumMod val="20000"/>
                <a:lumOff val="80000"/>
              </a:schemeClr>
            </a:solidFill>
            <a:ln w="12700" algn="ctr">
              <a:solidFill>
                <a:schemeClr val="bg1">
                  <a:lumMod val="50000"/>
                </a:schemeClr>
              </a:solidFill>
              <a:miter lim="800000"/>
              <a:headEnd/>
              <a:tailEnd/>
            </a:ln>
          </p:spPr>
          <p:txBody>
            <a:bodyPr wrap="square" lIns="36000" tIns="36000" rIns="36000" bIns="36000" rtlCol="0" anchor="t"/>
            <a:lstStyle/>
            <a:p>
              <a:r>
                <a:rPr kumimoji="1" lang="ja-JP" altLang="en-US" sz="1100" dirty="0">
                  <a:latin typeface="Meiryo UI" panose="020B0604030504040204" pitchFamily="50" charset="-128"/>
                  <a:ea typeface="Meiryo UI" panose="020B0604030504040204" pitchFamily="50" charset="-128"/>
                </a:rPr>
                <a:t>休業損失分析</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融資先企業の各拠点</a:t>
              </a:r>
              <a:endParaRPr kumimoji="1" lang="en-US" altLang="ja-JP" sz="1100" dirty="0">
                <a:latin typeface="Meiryo UI" panose="020B0604030504040204" pitchFamily="50" charset="-128"/>
                <a:ea typeface="Meiryo UI" panose="020B0604030504040204" pitchFamily="50" charset="-128"/>
              </a:endParaRPr>
            </a:p>
            <a:p>
              <a:pPr marL="182563" indent="-182563"/>
              <a:r>
                <a:rPr kumimoji="1" lang="ja-JP" altLang="en-US" sz="1100" dirty="0">
                  <a:latin typeface="Meiryo UI" panose="020B0604030504040204" pitchFamily="50" charset="-128"/>
                  <a:ea typeface="Meiryo UI" panose="020B0604030504040204" pitchFamily="50" charset="-128"/>
                </a:rPr>
                <a:t>　・年間粗利益（または、売上高・商品仕入高・原材料費）</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・年間営業日数</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・年間経常費用</a:t>
              </a:r>
              <a:endParaRPr kumimoji="1" lang="en-US" altLang="ja-JP" sz="1100" dirty="0">
                <a:latin typeface="Meiryo UI" panose="020B0604030504040204" pitchFamily="50" charset="-128"/>
                <a:ea typeface="Meiryo UI" panose="020B0604030504040204" pitchFamily="50" charset="-128"/>
              </a:endParaRPr>
            </a:p>
          </p:txBody>
        </p:sp>
        <p:sp>
          <p:nvSpPr>
            <p:cNvPr id="75" name="正方形/長方形 74">
              <a:extLst>
                <a:ext uri="{FF2B5EF4-FFF2-40B4-BE49-F238E27FC236}">
                  <a16:creationId xmlns:a16="http://schemas.microsoft.com/office/drawing/2014/main" id="{5F2E4D09-8281-4C96-AFCC-36C6A4366B98}"/>
                </a:ext>
              </a:extLst>
            </p:cNvPr>
            <p:cNvSpPr/>
            <p:nvPr/>
          </p:nvSpPr>
          <p:spPr bwMode="gray">
            <a:xfrm>
              <a:off x="5172122" y="773732"/>
              <a:ext cx="1908824" cy="432939"/>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dirty="0">
                  <a:solidFill>
                    <a:schemeClr val="accent3">
                      <a:lumMod val="75000"/>
                    </a:schemeClr>
                  </a:solidFill>
                  <a:latin typeface="Meiryo UI" panose="020B0604030504040204" pitchFamily="50" charset="-128"/>
                  <a:ea typeface="Meiryo UI" panose="020B0604030504040204" pitchFamily="50" charset="-128"/>
                </a:rPr>
                <a:t>3</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　データ変換・</a:t>
              </a:r>
              <a:endParaRPr kumimoji="1" lang="en-US" altLang="ja-JP" sz="1200" b="1" baseline="0" dirty="0">
                <a:solidFill>
                  <a:schemeClr val="accent3">
                    <a:lumMod val="75000"/>
                  </a:schemeClr>
                </a:solidFill>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200" b="1" dirty="0">
                  <a:solidFill>
                    <a:schemeClr val="accent3">
                      <a:lumMod val="75000"/>
                    </a:schemeClr>
                  </a:solidFill>
                  <a:latin typeface="Meiryo UI" panose="020B0604030504040204" pitchFamily="50" charset="-128"/>
                  <a:ea typeface="Meiryo UI" panose="020B0604030504040204" pitchFamily="50" charset="-128"/>
                </a:rPr>
                <a:t>　　　</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パラメータ設定</a:t>
              </a:r>
            </a:p>
          </p:txBody>
        </p:sp>
        <p:sp>
          <p:nvSpPr>
            <p:cNvPr id="76" name="正方形/長方形 75">
              <a:extLst>
                <a:ext uri="{FF2B5EF4-FFF2-40B4-BE49-F238E27FC236}">
                  <a16:creationId xmlns:a16="http://schemas.microsoft.com/office/drawing/2014/main" id="{C439A7A0-9781-4813-BBF2-0D5FBC75F276}"/>
                </a:ext>
              </a:extLst>
            </p:cNvPr>
            <p:cNvSpPr/>
            <p:nvPr/>
          </p:nvSpPr>
          <p:spPr bwMode="gray">
            <a:xfrm>
              <a:off x="7694487" y="1150828"/>
              <a:ext cx="1980000" cy="2700000"/>
            </a:xfrm>
            <a:prstGeom prst="rect">
              <a:avLst/>
            </a:prstGeom>
            <a:solidFill>
              <a:srgbClr val="99CCFF"/>
            </a:solidFill>
            <a:ln w="12700" algn="ctr">
              <a:solidFill>
                <a:schemeClr val="bg1">
                  <a:lumMod val="50000"/>
                </a:schemeClr>
              </a:solidFill>
              <a:miter lim="800000"/>
              <a:headEnd/>
              <a:tailEnd/>
            </a:ln>
          </p:spPr>
          <p:txBody>
            <a:bodyPr wrap="square" lIns="36000" tIns="36000" rIns="36000" bIns="36000" rtlCol="0" anchor="t"/>
            <a:lstStyle/>
            <a:p>
              <a:pPr>
                <a:buFont typeface="Wingdings 2" pitchFamily="18" charset="2"/>
                <a:buNone/>
              </a:pPr>
              <a:endParaRPr kumimoji="1" lang="en-US" altLang="ja-JP" sz="1050" baseline="0" dirty="0">
                <a:latin typeface="Meiryo UI" panose="020B0604030504040204" pitchFamily="50" charset="-128"/>
                <a:ea typeface="Meiryo UI" panose="020B0604030504040204" pitchFamily="50" charset="-128"/>
                <a:cs typeface="Calibri Light" panose="020F0302020204030204" pitchFamily="34" charset="0"/>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国土交通省</a:t>
              </a:r>
              <a:r>
                <a:rPr kumimoji="1" lang="en-US" altLang="ja-JP" sz="1050" dirty="0">
                  <a:latin typeface="Meiryo UI" panose="020B0604030504040204" pitchFamily="50" charset="-128"/>
                  <a:ea typeface="Meiryo UI" panose="020B0604030504040204" pitchFamily="50" charset="-128"/>
                  <a:cs typeface="Calibri Light" panose="020F0302020204030204" pitchFamily="34" charset="0"/>
                </a:rPr>
                <a:t>GIS</a:t>
              </a:r>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データを使用し</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ハザードマップに該当物件（レイヤー）をプロット</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 　　　　　　　　 ↓</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a:p>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ハザードマップ上の浸水深に基づき、自然災害モデルから導出される損失割合・休業日数を算出</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a:p>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　　　　　　　　　↓</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a:p>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気候変動補正（</a:t>
              </a:r>
              <a:r>
                <a:rPr kumimoji="1" lang="en-US" altLang="ja-JP" sz="1050" dirty="0">
                  <a:latin typeface="Meiryo UI" panose="020B0604030504040204" pitchFamily="50" charset="-128"/>
                  <a:ea typeface="Meiryo UI" panose="020B0604030504040204" pitchFamily="50" charset="-128"/>
                  <a:cs typeface="Calibri Light" panose="020F0302020204030204" pitchFamily="34" charset="0"/>
                </a:rPr>
                <a:t>4℃</a:t>
              </a:r>
              <a:r>
                <a:rPr kumimoji="1" lang="ja-JP" altLang="en-US" sz="1050" dirty="0">
                  <a:latin typeface="Meiryo UI" panose="020B0604030504040204" pitchFamily="50" charset="-128"/>
                  <a:ea typeface="Meiryo UI" panose="020B0604030504040204" pitchFamily="50" charset="-128"/>
                  <a:cs typeface="Calibri Light" panose="020F0302020204030204" pitchFamily="34" charset="0"/>
                </a:rPr>
                <a:t>シナリオを想定）</a:t>
              </a:r>
              <a:endParaRPr kumimoji="1" lang="en-US" altLang="ja-JP" sz="1050" dirty="0">
                <a:latin typeface="Meiryo UI" panose="020B0604030504040204" pitchFamily="50" charset="-128"/>
                <a:ea typeface="Meiryo UI" panose="020B0604030504040204" pitchFamily="50" charset="-128"/>
                <a:cs typeface="Calibri Light" panose="020F0302020204030204" pitchFamily="34" charset="0"/>
              </a:endParaRPr>
            </a:p>
          </p:txBody>
        </p:sp>
        <p:sp>
          <p:nvSpPr>
            <p:cNvPr id="77" name="正方形/長方形 76">
              <a:extLst>
                <a:ext uri="{FF2B5EF4-FFF2-40B4-BE49-F238E27FC236}">
                  <a16:creationId xmlns:a16="http://schemas.microsoft.com/office/drawing/2014/main" id="{2479D85F-73AE-43E4-890E-9BC21A36D99F}"/>
                </a:ext>
              </a:extLst>
            </p:cNvPr>
            <p:cNvSpPr/>
            <p:nvPr/>
          </p:nvSpPr>
          <p:spPr bwMode="gray">
            <a:xfrm>
              <a:off x="7595153" y="788400"/>
              <a:ext cx="1908000" cy="432000"/>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dirty="0">
                  <a:solidFill>
                    <a:schemeClr val="accent3">
                      <a:lumMod val="75000"/>
                    </a:schemeClr>
                  </a:solidFill>
                  <a:latin typeface="Meiryo UI" panose="020B0604030504040204" pitchFamily="50" charset="-128"/>
                  <a:ea typeface="Meiryo UI" panose="020B0604030504040204" pitchFamily="50" charset="-128"/>
                </a:rPr>
                <a:t>4</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　</a:t>
              </a:r>
              <a:r>
                <a:rPr kumimoji="1" lang="en-US" altLang="ja-JP" sz="1200" b="1" baseline="0" dirty="0">
                  <a:solidFill>
                    <a:schemeClr val="accent3">
                      <a:lumMod val="75000"/>
                    </a:schemeClr>
                  </a:solidFill>
                  <a:latin typeface="Meiryo UI" panose="020B0604030504040204" pitchFamily="50" charset="-128"/>
                  <a:ea typeface="Meiryo UI" panose="020B0604030504040204" pitchFamily="50" charset="-128"/>
                </a:rPr>
                <a:t>PML</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分析</a:t>
              </a:r>
            </a:p>
          </p:txBody>
        </p:sp>
        <p:sp>
          <p:nvSpPr>
            <p:cNvPr id="78" name="正方形/長方形 77">
              <a:extLst>
                <a:ext uri="{FF2B5EF4-FFF2-40B4-BE49-F238E27FC236}">
                  <a16:creationId xmlns:a16="http://schemas.microsoft.com/office/drawing/2014/main" id="{614BFD01-9E7D-419A-9582-4DEC21F0EAF3}"/>
                </a:ext>
              </a:extLst>
            </p:cNvPr>
            <p:cNvSpPr/>
            <p:nvPr/>
          </p:nvSpPr>
          <p:spPr bwMode="gray">
            <a:xfrm>
              <a:off x="308746" y="4095145"/>
              <a:ext cx="6092053" cy="2450898"/>
            </a:xfrm>
            <a:prstGeom prst="rect">
              <a:avLst/>
            </a:prstGeom>
            <a:noFill/>
            <a:ln w="12700" algn="ctr">
              <a:solidFill>
                <a:schemeClr val="bg1">
                  <a:lumMod val="50000"/>
                </a:schemeClr>
              </a:solidFill>
              <a:miter lim="800000"/>
              <a:headEnd/>
              <a:tailEnd/>
            </a:ln>
          </p:spPr>
          <p:txBody>
            <a:bodyPr wrap="square" lIns="36000" tIns="36000" rIns="36000" bIns="36000" rtlCol="0" anchor="t"/>
            <a:lstStyle/>
            <a:p>
              <a:pPr>
                <a:buFont typeface="Wingdings 2" pitchFamily="18" charset="2"/>
                <a:buNone/>
              </a:pPr>
              <a:endParaRPr kumimoji="1" lang="en-US" altLang="ja-JP" sz="1200" dirty="0">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20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200" dirty="0">
                <a:latin typeface="Meiryo UI" panose="020B0604030504040204" pitchFamily="50" charset="-128"/>
                <a:ea typeface="Meiryo UI" panose="020B0604030504040204" pitchFamily="50" charset="-128"/>
              </a:endParaRPr>
            </a:p>
          </p:txBody>
        </p:sp>
        <p:sp>
          <p:nvSpPr>
            <p:cNvPr id="79" name="正方形/長方形 78">
              <a:extLst>
                <a:ext uri="{FF2B5EF4-FFF2-40B4-BE49-F238E27FC236}">
                  <a16:creationId xmlns:a16="http://schemas.microsoft.com/office/drawing/2014/main" id="{F0C69B62-3965-4CCC-9C8D-11634F7E85F0}"/>
                </a:ext>
              </a:extLst>
            </p:cNvPr>
            <p:cNvSpPr/>
            <p:nvPr/>
          </p:nvSpPr>
          <p:spPr bwMode="gray">
            <a:xfrm>
              <a:off x="203392" y="3904552"/>
              <a:ext cx="1521892" cy="432000"/>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dirty="0">
                  <a:solidFill>
                    <a:schemeClr val="accent3">
                      <a:lumMod val="75000"/>
                    </a:schemeClr>
                  </a:solidFill>
                  <a:latin typeface="Meiryo UI" panose="020B0604030504040204" pitchFamily="50" charset="-128"/>
                  <a:ea typeface="Meiryo UI" panose="020B0604030504040204" pitchFamily="50" charset="-128"/>
                </a:rPr>
                <a:t>5</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　</a:t>
              </a:r>
              <a:r>
                <a:rPr kumimoji="1" lang="ja-JP" altLang="en-US" sz="1200" b="1" dirty="0">
                  <a:solidFill>
                    <a:schemeClr val="accent3">
                      <a:lumMod val="75000"/>
                    </a:schemeClr>
                  </a:solidFill>
                  <a:latin typeface="Meiryo UI" panose="020B0604030504040204" pitchFamily="50" charset="-128"/>
                  <a:ea typeface="Meiryo UI" panose="020B0604030504040204" pitchFamily="50" charset="-128"/>
                </a:rPr>
                <a:t>信用リスク計測</a:t>
              </a:r>
              <a:endPar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CF58D1F2-09DB-4890-9C00-9BFF1B6F0D3A}"/>
                </a:ext>
              </a:extLst>
            </p:cNvPr>
            <p:cNvSpPr/>
            <p:nvPr/>
          </p:nvSpPr>
          <p:spPr bwMode="gray">
            <a:xfrm>
              <a:off x="643079" y="4595434"/>
              <a:ext cx="3918743" cy="573987"/>
            </a:xfrm>
            <a:prstGeom prst="rect">
              <a:avLst/>
            </a:prstGeom>
            <a:solidFill>
              <a:schemeClr val="accent5">
                <a:lumMod val="20000"/>
                <a:lumOff val="80000"/>
              </a:schemeClr>
            </a:solidFill>
            <a:ln w="12700" algn="ctr">
              <a:solidFill>
                <a:schemeClr val="bg1">
                  <a:lumMod val="50000"/>
                </a:schemeClr>
              </a:solidFill>
              <a:miter lim="800000"/>
              <a:headEnd/>
              <a:tailEnd/>
            </a:ln>
          </p:spPr>
          <p:txBody>
            <a:bodyPr wrap="square" lIns="36000" tIns="36000" rIns="36000" bIns="36000" rtlCol="0" anchor="t"/>
            <a:lstStyle/>
            <a:p>
              <a:r>
                <a:rPr kumimoji="1" lang="en-US" altLang="ja-JP" sz="1050" dirty="0">
                  <a:latin typeface="Meiryo UI" panose="020B0604030504040204" pitchFamily="50" charset="-128"/>
                  <a:ea typeface="Meiryo UI" panose="020B0604030504040204" pitchFamily="50" charset="-128"/>
                </a:rPr>
                <a:t>LGD</a:t>
              </a:r>
              <a:r>
                <a:rPr kumimoji="1" lang="ja-JP" altLang="en-US" sz="1050" dirty="0">
                  <a:latin typeface="Meiryo UI" panose="020B0604030504040204" pitchFamily="50" charset="-128"/>
                  <a:ea typeface="Meiryo UI" panose="020B0604030504040204" pitchFamily="50" charset="-128"/>
                </a:rPr>
                <a:t>の把握</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・担保建物毀損額から</a:t>
              </a:r>
              <a:r>
                <a:rPr kumimoji="1" lang="en-US" altLang="ja-JP" sz="1050" dirty="0">
                  <a:latin typeface="Meiryo UI" panose="020B0604030504040204" pitchFamily="50" charset="-128"/>
                  <a:ea typeface="Meiryo UI" panose="020B0604030504040204" pitchFamily="50" charset="-128"/>
                </a:rPr>
                <a:t>LGD</a:t>
              </a:r>
              <a:r>
                <a:rPr kumimoji="1" lang="ja-JP" altLang="en-US" sz="1050" dirty="0">
                  <a:latin typeface="Meiryo UI" panose="020B0604030504040204" pitchFamily="50" charset="-128"/>
                  <a:ea typeface="Meiryo UI" panose="020B0604030504040204" pitchFamily="50" charset="-128"/>
                </a:rPr>
                <a:t>を推計</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endParaRPr kumimoji="1" lang="en-US" altLang="ja-JP" sz="1050"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5B99FE34-8EEA-4A5E-A45B-0600AD5E1FF0}"/>
                </a:ext>
              </a:extLst>
            </p:cNvPr>
            <p:cNvSpPr/>
            <p:nvPr/>
          </p:nvSpPr>
          <p:spPr bwMode="gray">
            <a:xfrm>
              <a:off x="651143" y="5211832"/>
              <a:ext cx="3910679" cy="1251613"/>
            </a:xfrm>
            <a:prstGeom prst="rect">
              <a:avLst/>
            </a:prstGeom>
            <a:solidFill>
              <a:schemeClr val="accent4">
                <a:lumMod val="20000"/>
                <a:lumOff val="80000"/>
              </a:schemeClr>
            </a:solidFill>
            <a:ln w="12700" algn="ctr">
              <a:solidFill>
                <a:schemeClr val="bg1">
                  <a:lumMod val="50000"/>
                </a:schemeClr>
              </a:solidFill>
              <a:miter lim="800000"/>
              <a:headEnd/>
              <a:tailEnd/>
            </a:ln>
          </p:spPr>
          <p:txBody>
            <a:bodyPr wrap="square" lIns="36000" tIns="36000" rIns="36000" bIns="36000" rtlCol="0" anchor="t"/>
            <a:lstStyle/>
            <a:p>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F1255FF5-7D3D-4C66-B174-94456C9A376A}"/>
                </a:ext>
              </a:extLst>
            </p:cNvPr>
            <p:cNvSpPr/>
            <p:nvPr/>
          </p:nvSpPr>
          <p:spPr bwMode="gray">
            <a:xfrm>
              <a:off x="651145" y="5297596"/>
              <a:ext cx="3910677" cy="1090938"/>
            </a:xfrm>
            <a:prstGeom prst="rect">
              <a:avLst/>
            </a:prstGeom>
            <a:noFill/>
            <a:ln w="12700" algn="ctr">
              <a:noFill/>
              <a:miter lim="800000"/>
              <a:headEnd/>
              <a:tailEnd/>
            </a:ln>
          </p:spPr>
          <p:txBody>
            <a:bodyPr wrap="square" lIns="36000" tIns="36000" rIns="36000" bIns="36000" rtlCol="0" anchor="t"/>
            <a:lstStyle/>
            <a:p>
              <a:r>
                <a:rPr kumimoji="1" lang="en-US" altLang="ja-JP" sz="1050" dirty="0">
                  <a:latin typeface="Meiryo UI" panose="020B0604030504040204" pitchFamily="50" charset="-128"/>
                  <a:ea typeface="Meiryo UI" panose="020B0604030504040204" pitchFamily="50" charset="-128"/>
                </a:rPr>
                <a:t>PD</a:t>
              </a:r>
              <a:r>
                <a:rPr kumimoji="1" lang="ja-JP" altLang="en-US" sz="1050" dirty="0">
                  <a:latin typeface="Meiryo UI" panose="020B0604030504040204" pitchFamily="50" charset="-128"/>
                  <a:ea typeface="Meiryo UI" panose="020B0604030504040204" pitchFamily="50" charset="-128"/>
                </a:rPr>
                <a:t>の把握</a:t>
              </a:r>
              <a:endParaRPr kumimoji="1"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売上データから、</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日当たりの粗利益を算出し、休業日数を乗ずることで休業利益損失額を算出</a:t>
              </a:r>
              <a:endParaRPr kumimoji="1" lang="en-US" altLang="ja-JP" sz="105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dirty="0">
                  <a:latin typeface="Meiryo UI" panose="020B0604030504040204" pitchFamily="50" charset="-128"/>
                  <a:ea typeface="Meiryo UI" panose="020B0604030504040204" pitchFamily="50" charset="-128"/>
                </a:rPr>
                <a:t>損失利益を</a:t>
              </a:r>
              <a:r>
                <a:rPr kumimoji="1" lang="en-US" altLang="ja-JP" sz="1050" dirty="0">
                  <a:latin typeface="Meiryo UI" panose="020B0604030504040204" pitchFamily="50" charset="-128"/>
                  <a:ea typeface="Meiryo UI" panose="020B0604030504040204" pitchFamily="50" charset="-128"/>
                </a:rPr>
                <a:t>PL</a:t>
              </a:r>
              <a:r>
                <a:rPr kumimoji="1" lang="ja-JP" altLang="en-US" sz="1050" dirty="0">
                  <a:latin typeface="Meiryo UI" panose="020B0604030504040204" pitchFamily="50" charset="-128"/>
                  <a:ea typeface="Meiryo UI" panose="020B0604030504040204" pitchFamily="50" charset="-128"/>
                </a:rPr>
                <a:t>に反映させ、各行のリスク評価方法に基づき格付付与等により、</a:t>
              </a:r>
              <a:r>
                <a:rPr kumimoji="1" lang="en-US" altLang="ja-JP" sz="1050" dirty="0">
                  <a:latin typeface="Meiryo UI" panose="020B0604030504040204" pitchFamily="50" charset="-128"/>
                  <a:ea typeface="Meiryo UI" panose="020B0604030504040204" pitchFamily="50" charset="-128"/>
                </a:rPr>
                <a:t>PD</a:t>
              </a:r>
              <a:r>
                <a:rPr kumimoji="1" lang="ja-JP" altLang="en-US" sz="1050" dirty="0">
                  <a:latin typeface="Meiryo UI" panose="020B0604030504040204" pitchFamily="50" charset="-128"/>
                  <a:ea typeface="Meiryo UI" panose="020B0604030504040204" pitchFamily="50" charset="-128"/>
                </a:rPr>
                <a:t>を推計</a:t>
              </a:r>
              <a:endParaRPr kumimoji="1" lang="en-US" altLang="ja-JP"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p:txBody>
        </p:sp>
        <p:cxnSp>
          <p:nvCxnSpPr>
            <p:cNvPr id="83" name="カギ線コネクタ 105">
              <a:extLst>
                <a:ext uri="{FF2B5EF4-FFF2-40B4-BE49-F238E27FC236}">
                  <a16:creationId xmlns:a16="http://schemas.microsoft.com/office/drawing/2014/main" id="{5D3E31CA-A0D2-471B-BED1-90DD0C7B4325}"/>
                </a:ext>
              </a:extLst>
            </p:cNvPr>
            <p:cNvCxnSpPr>
              <a:stCxn id="80" idx="3"/>
              <a:endCxn id="81" idx="3"/>
            </p:cNvCxnSpPr>
            <p:nvPr/>
          </p:nvCxnSpPr>
          <p:spPr>
            <a:xfrm>
              <a:off x="4561822" y="4882428"/>
              <a:ext cx="12700" cy="955211"/>
            </a:xfrm>
            <a:prstGeom prst="bentConnector3">
              <a:avLst>
                <a:gd name="adj1" fmla="val 1800000"/>
              </a:avLst>
            </a:prstGeom>
            <a:ln w="317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4904BECE-9C2D-4093-BD22-B97A428DB1DA}"/>
                </a:ext>
              </a:extLst>
            </p:cNvPr>
            <p:cNvCxnSpPr/>
            <p:nvPr/>
          </p:nvCxnSpPr>
          <p:spPr>
            <a:xfrm>
              <a:off x="4777310" y="5336424"/>
              <a:ext cx="252000" cy="0"/>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5" name="正方形/長方形 84">
              <a:extLst>
                <a:ext uri="{FF2B5EF4-FFF2-40B4-BE49-F238E27FC236}">
                  <a16:creationId xmlns:a16="http://schemas.microsoft.com/office/drawing/2014/main" id="{B1DBE1FB-D73D-4441-A187-7BD1A2498877}"/>
                </a:ext>
              </a:extLst>
            </p:cNvPr>
            <p:cNvSpPr/>
            <p:nvPr/>
          </p:nvSpPr>
          <p:spPr bwMode="gray">
            <a:xfrm>
              <a:off x="5029310" y="5011806"/>
              <a:ext cx="1021039" cy="662051"/>
            </a:xfrm>
            <a:prstGeom prst="rect">
              <a:avLst/>
            </a:prstGeom>
            <a:solidFill>
              <a:schemeClr val="accent6">
                <a:lumMod val="20000"/>
                <a:lumOff val="80000"/>
              </a:schemeClr>
            </a:solidFill>
            <a:ln w="12700" algn="ctr">
              <a:solidFill>
                <a:schemeClr val="bg1">
                  <a:lumMod val="50000"/>
                </a:schemeClr>
              </a:solidFill>
              <a:miter lim="800000"/>
              <a:headEnd/>
              <a:tailEnd/>
            </a:ln>
          </p:spPr>
          <p:txBody>
            <a:bodyPr wrap="square" lIns="36000" tIns="36000" rIns="36000" bIns="36000" rtlCol="0" anchor="ctr"/>
            <a:lstStyle/>
            <a:p>
              <a:pPr algn="ctr"/>
              <a:r>
                <a:rPr kumimoji="1" lang="en-US" altLang="ja-JP" sz="1100" dirty="0">
                  <a:latin typeface="Meiryo UI" panose="020B0604030504040204" pitchFamily="50" charset="-128"/>
                  <a:ea typeface="Meiryo UI" panose="020B0604030504040204" pitchFamily="50" charset="-128"/>
                </a:rPr>
                <a:t>EL</a:t>
              </a:r>
              <a:r>
                <a:rPr kumimoji="1" lang="ja-JP" altLang="en-US" sz="1100" dirty="0">
                  <a:latin typeface="Meiryo UI" panose="020B0604030504040204" pitchFamily="50" charset="-128"/>
                  <a:ea typeface="Meiryo UI" panose="020B0604030504040204" pitchFamily="50" charset="-128"/>
                </a:rPr>
                <a:t>を推計</a:t>
              </a:r>
              <a:endParaRPr kumimoji="1" lang="en-US" altLang="ja-JP" sz="1100" dirty="0">
                <a:latin typeface="Meiryo UI" panose="020B0604030504040204" pitchFamily="50" charset="-128"/>
                <a:ea typeface="Meiryo UI" panose="020B0604030504040204" pitchFamily="50" charset="-128"/>
              </a:endParaRPr>
            </a:p>
          </p:txBody>
        </p:sp>
        <p:cxnSp>
          <p:nvCxnSpPr>
            <p:cNvPr id="86" name="直線矢印コネクタ 85">
              <a:extLst>
                <a:ext uri="{FF2B5EF4-FFF2-40B4-BE49-F238E27FC236}">
                  <a16:creationId xmlns:a16="http://schemas.microsoft.com/office/drawing/2014/main" id="{05A093E2-1C2D-47E0-B314-B56A093CEB4A}"/>
                </a:ext>
              </a:extLst>
            </p:cNvPr>
            <p:cNvCxnSpPr>
              <a:stCxn id="85" idx="3"/>
              <a:endCxn id="87" idx="1"/>
            </p:cNvCxnSpPr>
            <p:nvPr/>
          </p:nvCxnSpPr>
          <p:spPr>
            <a:xfrm flipV="1">
              <a:off x="6050349" y="5339048"/>
              <a:ext cx="953689" cy="3784"/>
            </a:xfrm>
            <a:prstGeom prst="straightConnector1">
              <a:avLst/>
            </a:prstGeom>
            <a:ln w="3175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87" name="正方形/長方形 86">
              <a:extLst>
                <a:ext uri="{FF2B5EF4-FFF2-40B4-BE49-F238E27FC236}">
                  <a16:creationId xmlns:a16="http://schemas.microsoft.com/office/drawing/2014/main" id="{9E391ADF-AFB1-4AB4-BA43-157D0C0593EC}"/>
                </a:ext>
              </a:extLst>
            </p:cNvPr>
            <p:cNvSpPr/>
            <p:nvPr/>
          </p:nvSpPr>
          <p:spPr bwMode="gray">
            <a:xfrm>
              <a:off x="7004038" y="4113599"/>
              <a:ext cx="2670449" cy="2450897"/>
            </a:xfrm>
            <a:prstGeom prst="rect">
              <a:avLst/>
            </a:prstGeom>
            <a:noFill/>
            <a:ln w="12700" algn="ctr">
              <a:solidFill>
                <a:schemeClr val="bg1">
                  <a:lumMod val="50000"/>
                </a:schemeClr>
              </a:solidFill>
              <a:miter lim="800000"/>
              <a:headEnd/>
              <a:tailEnd/>
            </a:ln>
          </p:spPr>
          <p:txBody>
            <a:bodyPr wrap="square" lIns="36000" tIns="36000" rIns="36000" bIns="36000" rtlCol="0" anchor="t"/>
            <a:lstStyle/>
            <a:p>
              <a:pPr>
                <a:buFont typeface="Wingdings 2" pitchFamily="18" charset="2"/>
                <a:buNone/>
              </a:pPr>
              <a:endParaRPr kumimoji="1" lang="en-US" altLang="ja-JP" sz="1050" baseline="0" dirty="0">
                <a:solidFill>
                  <a:schemeClr val="accent3">
                    <a:lumMod val="75000"/>
                  </a:schemeClr>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kumimoji="1" lang="en-US" altLang="ja-JP" sz="1050" baseline="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050" baseline="0" dirty="0">
                  <a:latin typeface="Meiryo UI" panose="020B0604030504040204" pitchFamily="50" charset="-128"/>
                  <a:ea typeface="Meiryo UI" panose="020B0604030504040204" pitchFamily="50" charset="-128"/>
                </a:rPr>
                <a:t>EL</a:t>
              </a:r>
              <a:r>
                <a:rPr kumimoji="1" lang="ja-JP" altLang="en-US" sz="1050" baseline="0" dirty="0">
                  <a:latin typeface="Meiryo UI" panose="020B0604030504040204" pitchFamily="50" charset="-128"/>
                  <a:ea typeface="Meiryo UI" panose="020B0604030504040204" pitchFamily="50" charset="-128"/>
                </a:rPr>
                <a:t>による影響度を把握し、財務的影響を把握する。</a:t>
              </a:r>
              <a:endParaRPr kumimoji="1" lang="en-US" altLang="ja-JP" sz="1050" baseline="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endParaRPr kumimoji="1" lang="en-US" altLang="ja-JP" sz="1050" baseline="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50" baseline="0" dirty="0">
                  <a:latin typeface="Meiryo UI" panose="020B0604030504040204" pitchFamily="50" charset="-128"/>
                  <a:ea typeface="Meiryo UI" panose="020B0604030504040204" pitchFamily="50" charset="-128"/>
                </a:rPr>
                <a:t>融資先への</a:t>
              </a:r>
              <a:r>
                <a:rPr kumimoji="1" lang="ja-JP" altLang="en-US" sz="1050" baseline="0">
                  <a:latin typeface="Meiryo UI" panose="020B0604030504040204" pitchFamily="50" charset="-128"/>
                  <a:ea typeface="Meiryo UI" panose="020B0604030504040204" pitchFamily="50" charset="-128"/>
                </a:rPr>
                <a:t>エンゲージメント・対話等</a:t>
              </a:r>
              <a:r>
                <a:rPr kumimoji="1" lang="ja-JP" altLang="en-US" sz="1050" baseline="0" dirty="0">
                  <a:latin typeface="Meiryo UI" panose="020B0604030504040204" pitchFamily="50" charset="-128"/>
                  <a:ea typeface="Meiryo UI" panose="020B0604030504040204" pitchFamily="50" charset="-128"/>
                </a:rPr>
                <a:t>、必要となる対応策を検討する。</a:t>
              </a:r>
              <a:endParaRPr kumimoji="1" lang="en-US" altLang="ja-JP" sz="1050" baseline="0" dirty="0">
                <a:latin typeface="Meiryo UI" panose="020B0604030504040204" pitchFamily="50" charset="-128"/>
                <a:ea typeface="Meiryo UI" panose="020B0604030504040204" pitchFamily="50" charset="-128"/>
              </a:endParaRPr>
            </a:p>
          </p:txBody>
        </p:sp>
        <p:sp>
          <p:nvSpPr>
            <p:cNvPr id="88" name="正方形/長方形 87">
              <a:extLst>
                <a:ext uri="{FF2B5EF4-FFF2-40B4-BE49-F238E27FC236}">
                  <a16:creationId xmlns:a16="http://schemas.microsoft.com/office/drawing/2014/main" id="{3C592766-1582-407A-B91C-D909CE26C67C}"/>
                </a:ext>
              </a:extLst>
            </p:cNvPr>
            <p:cNvSpPr/>
            <p:nvPr/>
          </p:nvSpPr>
          <p:spPr bwMode="gray">
            <a:xfrm>
              <a:off x="6911900" y="3945205"/>
              <a:ext cx="1610998" cy="360000"/>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baseline="0" dirty="0">
                  <a:solidFill>
                    <a:schemeClr val="accent3">
                      <a:lumMod val="75000"/>
                    </a:schemeClr>
                  </a:solidFill>
                  <a:latin typeface="Meiryo UI" panose="020B0604030504040204" pitchFamily="50" charset="-128"/>
                  <a:ea typeface="Meiryo UI" panose="020B0604030504040204" pitchFamily="50" charset="-128"/>
                </a:rPr>
                <a:t>6</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　定量的</a:t>
              </a:r>
              <a:endParaRPr kumimoji="1" lang="en-US" altLang="ja-JP" sz="1200" b="1" baseline="0" dirty="0">
                <a:solidFill>
                  <a:schemeClr val="accent3">
                    <a:lumMod val="75000"/>
                  </a:schemeClr>
                </a:solidFill>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200" b="1" dirty="0">
                  <a:solidFill>
                    <a:schemeClr val="accent3">
                      <a:lumMod val="75000"/>
                    </a:schemeClr>
                  </a:solidFill>
                  <a:latin typeface="Meiryo UI" panose="020B0604030504040204" pitchFamily="50" charset="-128"/>
                  <a:ea typeface="Meiryo UI" panose="020B0604030504040204" pitchFamily="50" charset="-128"/>
                </a:rPr>
                <a:t>　　</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事業インパクト把握</a:t>
              </a:r>
              <a:r>
                <a:rPr kumimoji="1" lang="ja-JP" altLang="en-US" sz="1200" b="1" dirty="0">
                  <a:solidFill>
                    <a:schemeClr val="accent3">
                      <a:lumMod val="75000"/>
                    </a:schemeClr>
                  </a:solidFill>
                  <a:latin typeface="Meiryo UI" panose="020B0604030504040204" pitchFamily="50" charset="-128"/>
                  <a:ea typeface="Meiryo UI" panose="020B0604030504040204" pitchFamily="50" charset="-128"/>
                </a:rPr>
                <a:t>　</a:t>
              </a:r>
              <a:endPar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endParaRPr>
            </a:p>
          </p:txBody>
        </p:sp>
        <p:sp>
          <p:nvSpPr>
            <p:cNvPr id="89" name="正方形/長方形 88">
              <a:extLst>
                <a:ext uri="{FF2B5EF4-FFF2-40B4-BE49-F238E27FC236}">
                  <a16:creationId xmlns:a16="http://schemas.microsoft.com/office/drawing/2014/main" id="{C4456EBC-6B34-471A-A313-A9FC6D7E5CE0}"/>
                </a:ext>
              </a:extLst>
            </p:cNvPr>
            <p:cNvSpPr/>
            <p:nvPr/>
          </p:nvSpPr>
          <p:spPr bwMode="gray">
            <a:xfrm>
              <a:off x="303053" y="1137860"/>
              <a:ext cx="1980000" cy="2700000"/>
            </a:xfrm>
            <a:prstGeom prst="rect">
              <a:avLst/>
            </a:prstGeom>
            <a:noFill/>
            <a:ln w="12700" algn="ctr">
              <a:solidFill>
                <a:schemeClr val="bg1">
                  <a:lumMod val="50000"/>
                </a:schemeClr>
              </a:solidFill>
              <a:miter lim="800000"/>
              <a:headEnd/>
              <a:tailEnd/>
            </a:ln>
          </p:spPr>
          <p:txBody>
            <a:bodyPr wrap="square" lIns="36000" tIns="36000" rIns="36000" bIns="36000" rtlCol="0" anchor="t"/>
            <a:lstStyle/>
            <a:p>
              <a:pPr>
                <a:buFont typeface="Wingdings 2" pitchFamily="18" charset="2"/>
                <a:buNone/>
              </a:pPr>
              <a:endParaRPr kumimoji="1" lang="en-US" altLang="ja-JP" sz="1050" baseline="0" dirty="0">
                <a:solidFill>
                  <a:schemeClr val="accent3">
                    <a:lumMod val="75000"/>
                  </a:schemeClr>
                </a:solidFill>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以下の観点から分析対象とする物件を選定する。</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１）顧客ベース</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　　融資先重要顧客（融資</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　　残高等）</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２）地域ベース</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　　洪水発生地域所在顧客</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３）セクターベース</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　　重要セクター</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　自社物件（オペリスク）</a:t>
              </a:r>
              <a:endParaRPr kumimoji="1" lang="en-US" altLang="ja-JP" sz="1050" dirty="0">
                <a:latin typeface="Meiryo UI" panose="020B0604030504040204" pitchFamily="50" charset="-128"/>
                <a:ea typeface="Meiryo UI" panose="020B0604030504040204" pitchFamily="50" charset="-128"/>
              </a:endParaRPr>
            </a:p>
            <a:p>
              <a:pPr>
                <a:buFont typeface="Wingdings 2" pitchFamily="18" charset="2"/>
                <a:buNone/>
              </a:pPr>
              <a:r>
                <a:rPr kumimoji="1" lang="ja-JP" altLang="en-US" sz="1050" dirty="0">
                  <a:latin typeface="Meiryo UI" panose="020B0604030504040204" pitchFamily="50" charset="-128"/>
                  <a:ea typeface="Meiryo UI" panose="020B0604030504040204" pitchFamily="50" charset="-128"/>
                </a:rPr>
                <a:t>　　自社の出先拠点</a:t>
              </a:r>
              <a:endParaRPr kumimoji="1" lang="en-US" altLang="ja-JP" sz="1050" dirty="0">
                <a:latin typeface="Meiryo UI" panose="020B0604030504040204" pitchFamily="50" charset="-128"/>
                <a:ea typeface="Meiryo UI" panose="020B0604030504040204" pitchFamily="50" charset="-128"/>
              </a:endParaRPr>
            </a:p>
          </p:txBody>
        </p:sp>
        <p:sp>
          <p:nvSpPr>
            <p:cNvPr id="90" name="正方形/長方形 89">
              <a:extLst>
                <a:ext uri="{FF2B5EF4-FFF2-40B4-BE49-F238E27FC236}">
                  <a16:creationId xmlns:a16="http://schemas.microsoft.com/office/drawing/2014/main" id="{3D91D0F9-E75D-4AB1-A591-F6FF0A01F295}"/>
                </a:ext>
              </a:extLst>
            </p:cNvPr>
            <p:cNvSpPr/>
            <p:nvPr/>
          </p:nvSpPr>
          <p:spPr bwMode="gray">
            <a:xfrm>
              <a:off x="203391" y="795448"/>
              <a:ext cx="1908000" cy="432000"/>
            </a:xfrm>
            <a:prstGeom prst="rect">
              <a:avLst/>
            </a:prstGeom>
            <a:solidFill>
              <a:schemeClr val="bg1"/>
            </a:solidFill>
            <a:ln w="12700" algn="ctr">
              <a:solidFill>
                <a:schemeClr val="accent3"/>
              </a:solidFill>
              <a:miter lim="800000"/>
              <a:headEnd/>
              <a:tailEnd/>
            </a:ln>
          </p:spPr>
          <p:txBody>
            <a:bodyPr wrap="square" lIns="36000" tIns="36000" rIns="36000" bIns="36000" rtlCol="0" anchor="ctr"/>
            <a:lstStyle/>
            <a:p>
              <a:pPr>
                <a:buFont typeface="Wingdings 2" pitchFamily="18" charset="2"/>
                <a:buNone/>
              </a:pPr>
              <a:r>
                <a:rPr kumimoji="1" lang="en-US" altLang="ja-JP" sz="1200" b="1" baseline="0" dirty="0">
                  <a:solidFill>
                    <a:schemeClr val="accent3">
                      <a:lumMod val="75000"/>
                    </a:schemeClr>
                  </a:solidFill>
                  <a:latin typeface="Meiryo UI" panose="020B0604030504040204" pitchFamily="50" charset="-128"/>
                  <a:ea typeface="Meiryo UI" panose="020B0604030504040204" pitchFamily="50" charset="-128"/>
                </a:rPr>
                <a:t>1</a:t>
              </a:r>
              <a:r>
                <a:rPr kumimoji="1" lang="ja-JP" altLang="en-US" sz="1200" b="1" baseline="0" dirty="0">
                  <a:solidFill>
                    <a:schemeClr val="accent3">
                      <a:lumMod val="75000"/>
                    </a:schemeClr>
                  </a:solidFill>
                  <a:latin typeface="Meiryo UI" panose="020B0604030504040204" pitchFamily="50" charset="-128"/>
                  <a:ea typeface="Meiryo UI" panose="020B0604030504040204" pitchFamily="50" charset="-128"/>
                </a:rPr>
                <a:t>　分析対象の選定</a:t>
              </a:r>
            </a:p>
          </p:txBody>
        </p:sp>
      </p:grpSp>
    </p:spTree>
    <p:extLst>
      <p:ext uri="{BB962C8B-B14F-4D97-AF65-F5344CB8AC3E}">
        <p14:creationId xmlns:p14="http://schemas.microsoft.com/office/powerpoint/2010/main" val="2473725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環境省template_A4横">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763</Words>
  <Application>Microsoft Office PowerPoint</Application>
  <PresentationFormat>ユーザー設定</PresentationFormat>
  <Paragraphs>145</Paragraphs>
  <Slides>4</Slides>
  <Notes>3</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5" baseType="lpstr">
      <vt:lpstr>Meiryo UI</vt:lpstr>
      <vt:lpstr>Meiryo</vt:lpstr>
      <vt:lpstr>Meiryo</vt:lpstr>
      <vt:lpstr>游ゴシック</vt:lpstr>
      <vt:lpstr>Arial</vt:lpstr>
      <vt:lpstr>Calibri Light</vt:lpstr>
      <vt:lpstr>Times New Roman</vt:lpstr>
      <vt:lpstr>Wingdings</vt:lpstr>
      <vt:lpstr>Wingdings 2</vt:lpstr>
      <vt:lpstr>環境省template_A4横</vt:lpstr>
      <vt:lpstr>think-cell スライド</vt:lpstr>
      <vt:lpstr>金融機関向け気候関連事業影響評価 パイロットプログラム支援事業</vt:lpstr>
      <vt:lpstr>支援事業全体フローのイメージ</vt:lpstr>
      <vt:lpstr>定性シナリオ分析・移行リスク定量分析の進め方</vt:lpstr>
      <vt:lpstr>物理的リスク（自然災害リスク）定量分析の進め方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2020-08-26T08:27:05Z</dcterms:created>
  <dcterms:modified xsi:type="dcterms:W3CDTF">2021-08-05T04:43:19Z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2021-07-16T03:18:49Z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d401cae1-6352-46cf-9476-7a74e66dd50c</vt:lpwstr>
  </property>
  <property fmtid="{D5CDD505-2E9C-101B-9397-08002B2CF9AE}" pid="8" name="MSIP_Label_ea60d57e-af5b-4752-ac57-3e4f28ca11dc_ContentBits">
    <vt:lpwstr>0</vt:lpwstr>
  </property>
</Properties>
</file>