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697" r:id="rId1"/>
  </p:sldMasterIdLst>
  <p:notesMasterIdLst>
    <p:notesMasterId r:id="rId10"/>
  </p:notesMasterIdLst>
  <p:handoutMasterIdLst>
    <p:handoutMasterId r:id="rId11"/>
  </p:handoutMasterIdLst>
  <p:sldIdLst>
    <p:sldId id="275" r:id="rId2"/>
    <p:sldId id="289" r:id="rId3"/>
    <p:sldId id="290" r:id="rId4"/>
    <p:sldId id="291" r:id="rId5"/>
    <p:sldId id="295" r:id="rId6"/>
    <p:sldId id="292" r:id="rId7"/>
    <p:sldId id="293" r:id="rId8"/>
    <p:sldId id="294" r:id="rId9"/>
  </p:sldIdLst>
  <p:sldSz cx="10691813" cy="7559675"/>
  <p:notesSz cx="6807200" cy="9939338"/>
  <p:custDataLst>
    <p:tags r:id="rId12"/>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15:guide id="2" pos="1871" userDrawn="1">
          <p15:clr>
            <a:srgbClr val="A4A3A4"/>
          </p15:clr>
        </p15:guide>
        <p15:guide id="3" orient="horz" pos="396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99CCFF"/>
    <a:srgbClr val="9999FF"/>
    <a:srgbClr val="14655C"/>
    <a:srgbClr val="B9D980"/>
    <a:srgbClr val="009C89"/>
    <a:srgbClr val="00B0F6"/>
    <a:srgbClr val="00C0A9"/>
    <a:srgbClr val="008676"/>
    <a:srgbClr val="CDE4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57" autoAdjust="0"/>
    <p:restoredTop sz="82124" autoAdjust="0"/>
  </p:normalViewPr>
  <p:slideViewPr>
    <p:cSldViewPr snapToObjects="1">
      <p:cViewPr varScale="1">
        <p:scale>
          <a:sx n="66" d="100"/>
          <a:sy n="66" d="100"/>
        </p:scale>
        <p:origin x="1152" y="72"/>
      </p:cViewPr>
      <p:guideLst>
        <p:guide pos="1871"/>
        <p:guide orient="horz" pos="3969"/>
      </p:guideLst>
    </p:cSldViewPr>
  </p:slideViewPr>
  <p:outlineViewPr>
    <p:cViewPr>
      <p:scale>
        <a:sx n="33" d="100"/>
        <a:sy n="33" d="100"/>
      </p:scale>
      <p:origin x="0" y="0"/>
    </p:cViewPr>
  </p:outlineViewPr>
  <p:notesTextViewPr>
    <p:cViewPr>
      <p:scale>
        <a:sx n="55" d="100"/>
        <a:sy n="55" d="100"/>
      </p:scale>
      <p:origin x="0" y="0"/>
    </p:cViewPr>
  </p:notesTextViewPr>
  <p:sorterViewPr>
    <p:cViewPr>
      <p:scale>
        <a:sx n="200" d="100"/>
        <a:sy n="200" d="100"/>
      </p:scale>
      <p:origin x="0" y="0"/>
    </p:cViewPr>
  </p:sorterViewPr>
  <p:notesViewPr>
    <p:cSldViewPr snapToObjects="1">
      <p:cViewPr varScale="1">
        <p:scale>
          <a:sx n="76" d="100"/>
          <a:sy n="76" d="100"/>
        </p:scale>
        <p:origin x="274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jptyo2611.atrapa.deloitte.com\Pj_TYO\Q80-13\11.&#12459;&#12540;&#12508;&#12531;&#20998;&#26512;\&#20998;&#26512;&#12452;&#12513;&#12540;&#1247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mn-ea"/>
                <a:ea typeface="+mn-ea"/>
                <a:cs typeface="+mn-cs"/>
              </a:defRPr>
            </a:pPr>
            <a:r>
              <a:rPr lang="en-US" altLang="ja-JP" dirty="0"/>
              <a:t>【</a:t>
            </a:r>
            <a:r>
              <a:rPr lang="ja-JP" altLang="en-US" dirty="0"/>
              <a:t>投融資先の</a:t>
            </a:r>
            <a:r>
              <a:rPr lang="en-US" dirty="0"/>
              <a:t>CO2</a:t>
            </a:r>
            <a:r>
              <a:rPr lang="ja-JP" dirty="0"/>
              <a:t>排出量のセクター別割合</a:t>
            </a:r>
            <a:r>
              <a:rPr lang="en-US" altLang="ja-JP" dirty="0"/>
              <a:t>】</a:t>
            </a:r>
            <a:endParaRPr lang="ja-JP" dirty="0"/>
          </a:p>
        </c:rich>
      </c:tx>
      <c:layout>
        <c:manualLayout>
          <c:xMode val="edge"/>
          <c:yMode val="edge"/>
          <c:x val="0.23333335977006389"/>
          <c:y val="2.4922118380062305E-2"/>
        </c:manualLayout>
      </c:layout>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mn-ea"/>
              <a:ea typeface="+mn-ea"/>
              <a:cs typeface="+mn-cs"/>
            </a:defRPr>
          </a:pPr>
          <a:endParaRPr lang="ja-JP"/>
        </a:p>
      </c:txPr>
    </c:title>
    <c:autoTitleDeleted val="0"/>
    <c:plotArea>
      <c:layout/>
      <c:pieChart>
        <c:varyColors val="1"/>
        <c:ser>
          <c:idx val="0"/>
          <c:order val="0"/>
          <c:tx>
            <c:strRef>
              <c:f>イメージ!$D$2</c:f>
              <c:strCache>
                <c:ptCount val="1"/>
                <c:pt idx="0">
                  <c:v>発行総額</c:v>
                </c:pt>
              </c:strCache>
            </c:strRef>
          </c:tx>
          <c:dPt>
            <c:idx val="0"/>
            <c:bubble3D val="0"/>
            <c:spPr>
              <a:solidFill>
                <a:schemeClr val="accent6">
                  <a:shade val="47000"/>
                </a:schemeClr>
              </a:solidFill>
              <a:ln w="19050">
                <a:solidFill>
                  <a:schemeClr val="lt1"/>
                </a:solidFill>
              </a:ln>
              <a:effectLst/>
            </c:spPr>
            <c:extLst>
              <c:ext xmlns:c16="http://schemas.microsoft.com/office/drawing/2014/chart" uri="{C3380CC4-5D6E-409C-BE32-E72D297353CC}">
                <c16:uniqueId val="{00000001-0D78-4C0A-A1ED-B1182A77075E}"/>
              </c:ext>
            </c:extLst>
          </c:dPt>
          <c:dPt>
            <c:idx val="1"/>
            <c:bubble3D val="0"/>
            <c:spPr>
              <a:solidFill>
                <a:schemeClr val="accent6">
                  <a:shade val="65000"/>
                </a:schemeClr>
              </a:solidFill>
              <a:ln w="19050">
                <a:solidFill>
                  <a:schemeClr val="lt1"/>
                </a:solidFill>
              </a:ln>
              <a:effectLst/>
            </c:spPr>
            <c:extLst>
              <c:ext xmlns:c16="http://schemas.microsoft.com/office/drawing/2014/chart" uri="{C3380CC4-5D6E-409C-BE32-E72D297353CC}">
                <c16:uniqueId val="{00000003-0D78-4C0A-A1ED-B1182A77075E}"/>
              </c:ext>
            </c:extLst>
          </c:dPt>
          <c:dPt>
            <c:idx val="2"/>
            <c:bubble3D val="0"/>
            <c:spPr>
              <a:solidFill>
                <a:schemeClr val="accent6">
                  <a:shade val="82000"/>
                </a:schemeClr>
              </a:solidFill>
              <a:ln w="19050">
                <a:solidFill>
                  <a:schemeClr val="lt1"/>
                </a:solidFill>
              </a:ln>
              <a:effectLst/>
            </c:spPr>
            <c:extLst>
              <c:ext xmlns:c16="http://schemas.microsoft.com/office/drawing/2014/chart" uri="{C3380CC4-5D6E-409C-BE32-E72D297353CC}">
                <c16:uniqueId val="{00000005-0D78-4C0A-A1ED-B1182A77075E}"/>
              </c:ext>
            </c:extLst>
          </c:dPt>
          <c:dPt>
            <c:idx val="3"/>
            <c:bubble3D val="0"/>
            <c:spPr>
              <a:solidFill>
                <a:schemeClr val="accent6"/>
              </a:solidFill>
              <a:ln w="19050">
                <a:solidFill>
                  <a:schemeClr val="lt1"/>
                </a:solidFill>
              </a:ln>
              <a:effectLst/>
            </c:spPr>
            <c:extLst>
              <c:ext xmlns:c16="http://schemas.microsoft.com/office/drawing/2014/chart" uri="{C3380CC4-5D6E-409C-BE32-E72D297353CC}">
                <c16:uniqueId val="{00000007-0D78-4C0A-A1ED-B1182A77075E}"/>
              </c:ext>
            </c:extLst>
          </c:dPt>
          <c:dPt>
            <c:idx val="4"/>
            <c:bubble3D val="0"/>
            <c:spPr>
              <a:solidFill>
                <a:schemeClr val="accent6">
                  <a:tint val="83000"/>
                </a:schemeClr>
              </a:solidFill>
              <a:ln w="19050">
                <a:solidFill>
                  <a:schemeClr val="lt1"/>
                </a:solidFill>
              </a:ln>
              <a:effectLst/>
            </c:spPr>
            <c:extLst>
              <c:ext xmlns:c16="http://schemas.microsoft.com/office/drawing/2014/chart" uri="{C3380CC4-5D6E-409C-BE32-E72D297353CC}">
                <c16:uniqueId val="{00000009-0D78-4C0A-A1ED-B1182A77075E}"/>
              </c:ext>
            </c:extLst>
          </c:dPt>
          <c:dPt>
            <c:idx val="5"/>
            <c:bubble3D val="0"/>
            <c:spPr>
              <a:solidFill>
                <a:schemeClr val="accent6">
                  <a:tint val="65000"/>
                </a:schemeClr>
              </a:solidFill>
              <a:ln w="19050">
                <a:solidFill>
                  <a:schemeClr val="lt1"/>
                </a:solidFill>
              </a:ln>
              <a:effectLst/>
            </c:spPr>
            <c:extLst>
              <c:ext xmlns:c16="http://schemas.microsoft.com/office/drawing/2014/chart" uri="{C3380CC4-5D6E-409C-BE32-E72D297353CC}">
                <c16:uniqueId val="{0000000B-0D78-4C0A-A1ED-B1182A77075E}"/>
              </c:ext>
            </c:extLst>
          </c:dPt>
          <c:dPt>
            <c:idx val="6"/>
            <c:bubble3D val="0"/>
            <c:spPr>
              <a:solidFill>
                <a:schemeClr val="accent6">
                  <a:tint val="48000"/>
                </a:schemeClr>
              </a:solidFill>
              <a:ln w="19050">
                <a:solidFill>
                  <a:schemeClr val="lt1"/>
                </a:solidFill>
              </a:ln>
              <a:effectLst/>
            </c:spPr>
            <c:extLst>
              <c:ext xmlns:c16="http://schemas.microsoft.com/office/drawing/2014/chart" uri="{C3380CC4-5D6E-409C-BE32-E72D297353CC}">
                <c16:uniqueId val="{0000000D-0D78-4C0A-A1ED-B1182A77075E}"/>
              </c:ext>
            </c:extLst>
          </c:dPt>
          <c:dLbls>
            <c:dLbl>
              <c:idx val="0"/>
              <c:layout>
                <c:manualLayout>
                  <c:x val="-0.10642049708455735"/>
                  <c:y val="0.11307466823656388"/>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34305555555555556"/>
                      <c:h val="0.19791666666666666"/>
                    </c:manualLayout>
                  </c15:layout>
                </c:ext>
                <c:ext xmlns:c16="http://schemas.microsoft.com/office/drawing/2014/chart" uri="{C3380CC4-5D6E-409C-BE32-E72D297353CC}">
                  <c16:uniqueId val="{00000001-0D78-4C0A-A1ED-B1182A77075E}"/>
                </c:ext>
              </c:extLst>
            </c:dLbl>
            <c:dLbl>
              <c:idx val="1"/>
              <c:layout>
                <c:manualLayout>
                  <c:x val="-5.420752463374646E-3"/>
                  <c:y val="-9.657320872274143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5277777777777779"/>
                      <c:h val="0.14629629629629629"/>
                    </c:manualLayout>
                  </c15:layout>
                </c:ext>
                <c:ext xmlns:c16="http://schemas.microsoft.com/office/drawing/2014/chart" uri="{C3380CC4-5D6E-409C-BE32-E72D297353CC}">
                  <c16:uniqueId val="{00000003-0D78-4C0A-A1ED-B1182A77075E}"/>
                </c:ext>
              </c:extLst>
            </c:dLbl>
            <c:dLbl>
              <c:idx val="2"/>
              <c:layout>
                <c:manualLayout>
                  <c:x val="0.12524863745090695"/>
                  <c:y val="-0.14795054823754519"/>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D78-4C0A-A1ED-B1182A77075E}"/>
                </c:ext>
              </c:extLst>
            </c:dLbl>
            <c:dLbl>
              <c:idx val="3"/>
              <c:layout>
                <c:manualLayout>
                  <c:x val="0.14202482488309678"/>
                  <c:y val="-9.3456717443031051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445693350831146"/>
                      <c:h val="0.21249999999999999"/>
                    </c:manualLayout>
                  </c15:layout>
                </c:ext>
                <c:ext xmlns:c16="http://schemas.microsoft.com/office/drawing/2014/chart" uri="{C3380CC4-5D6E-409C-BE32-E72D297353CC}">
                  <c16:uniqueId val="{00000007-0D78-4C0A-A1ED-B1182A77075E}"/>
                </c:ext>
              </c:extLst>
            </c:dLbl>
            <c:dLbl>
              <c:idx val="4"/>
              <c:layout>
                <c:manualLayout>
                  <c:x val="-2.3922035702275884E-2"/>
                  <c:y val="3.8198788235582703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8633929534480898"/>
                      <c:h val="0.21249221183800621"/>
                    </c:manualLayout>
                  </c15:layout>
                </c:ext>
                <c:ext xmlns:c16="http://schemas.microsoft.com/office/drawing/2014/chart" uri="{C3380CC4-5D6E-409C-BE32-E72D297353CC}">
                  <c16:uniqueId val="{00000009-0D78-4C0A-A1ED-B1182A77075E}"/>
                </c:ext>
              </c:extLst>
            </c:dLbl>
            <c:dLbl>
              <c:idx val="5"/>
              <c:layout>
                <c:manualLayout>
                  <c:x val="-7.4780786630205154E-2"/>
                  <c:y val="-4.08661417322834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D78-4C0A-A1ED-B1182A77075E}"/>
                </c:ext>
              </c:extLst>
            </c:dLbl>
            <c:dLbl>
              <c:idx val="6"/>
              <c:layout>
                <c:manualLayout>
                  <c:x val="0.15360936716811857"/>
                  <c:y val="0.1524458508107047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9755558058232717"/>
                      <c:h val="0.16577108936149337"/>
                    </c:manualLayout>
                  </c15:layout>
                </c:ext>
                <c:ext xmlns:c16="http://schemas.microsoft.com/office/drawing/2014/chart" uri="{C3380CC4-5D6E-409C-BE32-E72D297353CC}">
                  <c16:uniqueId val="{0000000D-0D78-4C0A-A1ED-B1182A77075E}"/>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ea"/>
                    <a:ea typeface="+mn-ea"/>
                    <a:cs typeface="+mn-cs"/>
                  </a:defRPr>
                </a:pPr>
                <a:endParaRPr lang="ja-JP"/>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イメージ!$C$3:$C$9</c:f>
              <c:strCache>
                <c:ptCount val="7"/>
                <c:pt idx="0">
                  <c:v>エネルギー</c:v>
                </c:pt>
                <c:pt idx="1">
                  <c:v>鉄鋼</c:v>
                </c:pt>
                <c:pt idx="2">
                  <c:v>セメント</c:v>
                </c:pt>
                <c:pt idx="3">
                  <c:v>自動車</c:v>
                </c:pt>
                <c:pt idx="4">
                  <c:v>船舶</c:v>
                </c:pt>
                <c:pt idx="5">
                  <c:v>航空</c:v>
                </c:pt>
                <c:pt idx="6">
                  <c:v>その他</c:v>
                </c:pt>
              </c:strCache>
            </c:strRef>
          </c:cat>
          <c:val>
            <c:numRef>
              <c:f>イメージ!$D$3:$D$9</c:f>
              <c:numCache>
                <c:formatCode>General</c:formatCode>
                <c:ptCount val="7"/>
                <c:pt idx="0">
                  <c:v>500</c:v>
                </c:pt>
                <c:pt idx="1">
                  <c:v>200</c:v>
                </c:pt>
                <c:pt idx="2">
                  <c:v>100</c:v>
                </c:pt>
                <c:pt idx="3">
                  <c:v>200</c:v>
                </c:pt>
                <c:pt idx="4">
                  <c:v>50</c:v>
                </c:pt>
                <c:pt idx="5">
                  <c:v>50</c:v>
                </c:pt>
                <c:pt idx="6">
                  <c:v>100</c:v>
                </c:pt>
              </c:numCache>
            </c:numRef>
          </c:val>
          <c:extLst>
            <c:ext xmlns:c16="http://schemas.microsoft.com/office/drawing/2014/chart" uri="{C3380CC4-5D6E-409C-BE32-E72D297353CC}">
              <c16:uniqueId val="{0000000E-0D78-4C0A-A1ED-B1182A77075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mn-ea"/>
          <a:ea typeface="+mn-ea"/>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92C2417-AFB6-482E-AD78-C36F6CD303C9}"/>
              </a:ext>
            </a:extLst>
          </p:cNvPr>
          <p:cNvSpPr>
            <a:spLocks noGrp="1"/>
          </p:cNvSpPr>
          <p:nvPr>
            <p:ph type="hdr" sz="quarter"/>
          </p:nvPr>
        </p:nvSpPr>
        <p:spPr>
          <a:xfrm>
            <a:off x="2" y="1"/>
            <a:ext cx="2950375" cy="498966"/>
          </a:xfrm>
          <a:prstGeom prst="rect">
            <a:avLst/>
          </a:prstGeom>
        </p:spPr>
        <p:txBody>
          <a:bodyPr vert="horz" lIns="92222" tIns="46111" rIns="92222" bIns="46111"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3EF6BCC-64A6-4A11-9A1E-12DACB1208A5}"/>
              </a:ext>
            </a:extLst>
          </p:cNvPr>
          <p:cNvSpPr>
            <a:spLocks noGrp="1"/>
          </p:cNvSpPr>
          <p:nvPr>
            <p:ph type="dt" sz="quarter" idx="1"/>
          </p:nvPr>
        </p:nvSpPr>
        <p:spPr>
          <a:xfrm>
            <a:off x="3855221" y="1"/>
            <a:ext cx="2950374" cy="498966"/>
          </a:xfrm>
          <a:prstGeom prst="rect">
            <a:avLst/>
          </a:prstGeom>
        </p:spPr>
        <p:txBody>
          <a:bodyPr vert="horz" lIns="92222" tIns="46111" rIns="92222" bIns="46111" rtlCol="0"/>
          <a:lstStyle>
            <a:lvl1pPr algn="r">
              <a:defRPr sz="1200"/>
            </a:lvl1pPr>
          </a:lstStyle>
          <a:p>
            <a:fld id="{4EE8CD5A-986A-4E4F-84E6-D0C93AF9BCB0}" type="datetimeFigureOut">
              <a:rPr kumimoji="1" lang="ja-JP" altLang="en-US" smtClean="0"/>
              <a:t>2021/8/4</a:t>
            </a:fld>
            <a:endParaRPr kumimoji="1" lang="ja-JP" altLang="en-US"/>
          </a:p>
        </p:txBody>
      </p:sp>
      <p:sp>
        <p:nvSpPr>
          <p:cNvPr id="4" name="フッター プレースホルダー 3">
            <a:extLst>
              <a:ext uri="{FF2B5EF4-FFF2-40B4-BE49-F238E27FC236}">
                <a16:creationId xmlns:a16="http://schemas.microsoft.com/office/drawing/2014/main" id="{AE4B6B07-7B63-450F-87FC-AA2114407337}"/>
              </a:ext>
            </a:extLst>
          </p:cNvPr>
          <p:cNvSpPr>
            <a:spLocks noGrp="1"/>
          </p:cNvSpPr>
          <p:nvPr>
            <p:ph type="ftr" sz="quarter" idx="2"/>
          </p:nvPr>
        </p:nvSpPr>
        <p:spPr>
          <a:xfrm>
            <a:off x="2" y="9440372"/>
            <a:ext cx="2950375" cy="498966"/>
          </a:xfrm>
          <a:prstGeom prst="rect">
            <a:avLst/>
          </a:prstGeom>
        </p:spPr>
        <p:txBody>
          <a:bodyPr vert="horz" lIns="92222" tIns="46111" rIns="92222" bIns="46111"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9574529-406A-4026-8DDB-94F00859AF00}"/>
              </a:ext>
            </a:extLst>
          </p:cNvPr>
          <p:cNvSpPr>
            <a:spLocks noGrp="1"/>
          </p:cNvSpPr>
          <p:nvPr>
            <p:ph type="sldNum" sz="quarter" idx="3"/>
          </p:nvPr>
        </p:nvSpPr>
        <p:spPr>
          <a:xfrm>
            <a:off x="3855221" y="9440372"/>
            <a:ext cx="2950374" cy="498966"/>
          </a:xfrm>
          <a:prstGeom prst="rect">
            <a:avLst/>
          </a:prstGeom>
        </p:spPr>
        <p:txBody>
          <a:bodyPr vert="horz" lIns="92222" tIns="46111" rIns="92222" bIns="46111" rtlCol="0" anchor="b"/>
          <a:lstStyle>
            <a:lvl1pPr algn="r">
              <a:defRPr sz="1200"/>
            </a:lvl1pPr>
          </a:lstStyle>
          <a:p>
            <a:fld id="{80954D00-C6A4-4EFD-8CA8-3D1E20BD07E9}" type="slidenum">
              <a:rPr kumimoji="1" lang="ja-JP" altLang="en-US" smtClean="0"/>
              <a:t>‹#›</a:t>
            </a:fld>
            <a:endParaRPr kumimoji="1" lang="ja-JP" altLang="en-US"/>
          </a:p>
        </p:txBody>
      </p:sp>
    </p:spTree>
    <p:extLst>
      <p:ext uri="{BB962C8B-B14F-4D97-AF65-F5344CB8AC3E}">
        <p14:creationId xmlns:p14="http://schemas.microsoft.com/office/powerpoint/2010/main" val="473331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50375" cy="498966"/>
          </a:xfrm>
          <a:prstGeom prst="rect">
            <a:avLst/>
          </a:prstGeom>
        </p:spPr>
        <p:txBody>
          <a:bodyPr vert="horz" lIns="92200" tIns="46100" rIns="92200" bIns="46100"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221" y="1"/>
            <a:ext cx="2950374" cy="498966"/>
          </a:xfrm>
          <a:prstGeom prst="rect">
            <a:avLst/>
          </a:prstGeom>
        </p:spPr>
        <p:txBody>
          <a:bodyPr vert="horz" lIns="92200" tIns="46100" rIns="92200" bIns="46100" rtlCol="0"/>
          <a:lstStyle>
            <a:lvl1pPr algn="r">
              <a:defRPr sz="1100"/>
            </a:lvl1pPr>
          </a:lstStyle>
          <a:p>
            <a:fld id="{61BB9E2B-156F-6745-84EF-9BCA92696177}" type="datetimeFigureOut">
              <a:rPr kumimoji="1" lang="ja-JP" altLang="en-US" smtClean="0"/>
              <a:t>2021/8/4</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2800"/>
          </a:xfrm>
          <a:prstGeom prst="rect">
            <a:avLst/>
          </a:prstGeom>
          <a:noFill/>
          <a:ln w="12700">
            <a:solidFill>
              <a:prstClr val="black"/>
            </a:solidFill>
          </a:ln>
        </p:spPr>
        <p:txBody>
          <a:bodyPr vert="horz" lIns="92200" tIns="46100" rIns="92200" bIns="46100" rtlCol="0" anchor="ctr"/>
          <a:lstStyle/>
          <a:p>
            <a:endParaRPr lang="ja-JP" altLang="en-US"/>
          </a:p>
        </p:txBody>
      </p:sp>
      <p:sp>
        <p:nvSpPr>
          <p:cNvPr id="5" name="ノート プレースホルダー 4"/>
          <p:cNvSpPr>
            <a:spLocks noGrp="1"/>
          </p:cNvSpPr>
          <p:nvPr>
            <p:ph type="body" sz="quarter" idx="3"/>
          </p:nvPr>
        </p:nvSpPr>
        <p:spPr>
          <a:xfrm>
            <a:off x="680240" y="4783359"/>
            <a:ext cx="5446723" cy="3913364"/>
          </a:xfrm>
          <a:prstGeom prst="rect">
            <a:avLst/>
          </a:prstGeom>
        </p:spPr>
        <p:txBody>
          <a:bodyPr vert="horz" lIns="92200" tIns="46100" rIns="92200" bIns="4610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373"/>
            <a:ext cx="2950375" cy="498966"/>
          </a:xfrm>
          <a:prstGeom prst="rect">
            <a:avLst/>
          </a:prstGeom>
        </p:spPr>
        <p:txBody>
          <a:bodyPr vert="horz" lIns="92200" tIns="46100" rIns="92200" bIns="46100"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221" y="9440373"/>
            <a:ext cx="2950374" cy="498966"/>
          </a:xfrm>
          <a:prstGeom prst="rect">
            <a:avLst/>
          </a:prstGeom>
        </p:spPr>
        <p:txBody>
          <a:bodyPr vert="horz" lIns="92200" tIns="46100" rIns="92200" bIns="46100" rtlCol="0" anchor="b"/>
          <a:lstStyle>
            <a:lvl1pPr algn="r">
              <a:defRPr sz="1100"/>
            </a:lvl1pPr>
          </a:lstStyle>
          <a:p>
            <a:fld id="{D63A41DA-B659-0B44-8508-7C7BEF5BE827}" type="slidenum">
              <a:rPr kumimoji="1" lang="ja-JP" altLang="en-US" smtClean="0"/>
              <a:t>‹#›</a:t>
            </a:fld>
            <a:endParaRPr kumimoji="1" lang="ja-JP" altLang="en-US"/>
          </a:p>
        </p:txBody>
      </p:sp>
    </p:spTree>
    <p:extLst>
      <p:ext uri="{BB962C8B-B14F-4D97-AF65-F5344CB8AC3E}">
        <p14:creationId xmlns:p14="http://schemas.microsoft.com/office/powerpoint/2010/main" val="42726082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63A41DA-B659-0B44-8508-7C7BEF5BE827}" type="slidenum">
              <a:rPr kumimoji="1" lang="ja-JP" altLang="en-US" smtClean="0"/>
              <a:t>1</a:t>
            </a:fld>
            <a:endParaRPr kumimoji="1" lang="ja-JP" altLang="en-US"/>
          </a:p>
        </p:txBody>
      </p:sp>
    </p:spTree>
    <p:extLst>
      <p:ext uri="{BB962C8B-B14F-4D97-AF65-F5344CB8AC3E}">
        <p14:creationId xmlns:p14="http://schemas.microsoft.com/office/powerpoint/2010/main" val="2340070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userDrawn="1"/>
        </p:nvGrpSpPr>
        <p:grpSpPr>
          <a:xfrm>
            <a:off x="1034510" y="2991837"/>
            <a:ext cx="8622792" cy="1007999"/>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6" name="Picture 11" descr="ç°å¢ç">
            <a:extLst>
              <a:ext uri="{FF2B5EF4-FFF2-40B4-BE49-F238E27FC236}">
                <a16:creationId xmlns:a16="http://schemas.microsoft.com/office/drawing/2014/main" id="{2D2513A6-1FA5-48A9-A4F2-9CAA90A0007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25458" y="1286830"/>
            <a:ext cx="1040897" cy="1066133"/>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グループ化 36">
            <a:extLst>
              <a:ext uri="{FF2B5EF4-FFF2-40B4-BE49-F238E27FC236}">
                <a16:creationId xmlns:a16="http://schemas.microsoft.com/office/drawing/2014/main" id="{DE4C5D62-0869-42E7-9C97-B244D802C9CC}"/>
              </a:ext>
            </a:extLst>
          </p:cNvPr>
          <p:cNvGrpSpPr/>
          <p:nvPr userDrawn="1"/>
        </p:nvGrpSpPr>
        <p:grpSpPr>
          <a:xfrm>
            <a:off x="2456520" y="6300053"/>
            <a:ext cx="5875085" cy="700377"/>
            <a:chOff x="2456520" y="6387031"/>
            <a:chExt cx="5875085" cy="700377"/>
          </a:xfrm>
        </p:grpSpPr>
        <p:pic>
          <p:nvPicPr>
            <p:cNvPr id="38" name="図 37">
              <a:extLst>
                <a:ext uri="{FF2B5EF4-FFF2-40B4-BE49-F238E27FC236}">
                  <a16:creationId xmlns:a16="http://schemas.microsoft.com/office/drawing/2014/main" id="{6A2821FA-4929-4746-ACB8-E1629609B6F6}"/>
                </a:ext>
              </a:extLst>
            </p:cNvPr>
            <p:cNvPicPr>
              <a:picLocks noChangeAspect="1"/>
            </p:cNvPicPr>
            <p:nvPr userDrawn="1"/>
          </p:nvPicPr>
          <p:blipFill rotWithShape="1">
            <a:blip r:embed="rId3"/>
            <a:srcRect l="25425" t="26413" r="27381" b="26835"/>
            <a:stretch/>
          </p:blipFill>
          <p:spPr>
            <a:xfrm>
              <a:off x="4927824" y="6387031"/>
              <a:ext cx="991169" cy="700377"/>
            </a:xfrm>
            <a:prstGeom prst="rect">
              <a:avLst/>
            </a:prstGeom>
          </p:spPr>
        </p:pic>
        <p:pic>
          <p:nvPicPr>
            <p:cNvPr id="39" name="図 38">
              <a:extLst>
                <a:ext uri="{FF2B5EF4-FFF2-40B4-BE49-F238E27FC236}">
                  <a16:creationId xmlns:a16="http://schemas.microsoft.com/office/drawing/2014/main" id="{0D94F9F7-8EE5-4FB1-9DE8-8ED364D72B81}"/>
                </a:ext>
              </a:extLst>
            </p:cNvPr>
            <p:cNvPicPr>
              <a:picLocks noChangeAspect="1"/>
            </p:cNvPicPr>
            <p:nvPr userDrawn="1"/>
          </p:nvPicPr>
          <p:blipFill>
            <a:blip r:embed="rId4"/>
            <a:stretch>
              <a:fillRect/>
            </a:stretch>
          </p:blipFill>
          <p:spPr>
            <a:xfrm>
              <a:off x="6106890" y="6463627"/>
              <a:ext cx="614647" cy="526500"/>
            </a:xfrm>
            <a:prstGeom prst="rect">
              <a:avLst/>
            </a:prstGeom>
          </p:spPr>
        </p:pic>
        <p:pic>
          <p:nvPicPr>
            <p:cNvPr id="40" name="図 39">
              <a:extLst>
                <a:ext uri="{FF2B5EF4-FFF2-40B4-BE49-F238E27FC236}">
                  <a16:creationId xmlns:a16="http://schemas.microsoft.com/office/drawing/2014/main" id="{8C6E6851-00CA-4304-9D45-933760A5D3CF}"/>
                </a:ext>
              </a:extLst>
            </p:cNvPr>
            <p:cNvPicPr>
              <a:picLocks noChangeAspect="1"/>
            </p:cNvPicPr>
            <p:nvPr userDrawn="1"/>
          </p:nvPicPr>
          <p:blipFill>
            <a:blip r:embed="rId5"/>
            <a:stretch>
              <a:fillRect/>
            </a:stretch>
          </p:blipFill>
          <p:spPr>
            <a:xfrm>
              <a:off x="2456520" y="6498254"/>
              <a:ext cx="946944" cy="536322"/>
            </a:xfrm>
            <a:prstGeom prst="rect">
              <a:avLst/>
            </a:prstGeom>
          </p:spPr>
        </p:pic>
        <p:pic>
          <p:nvPicPr>
            <p:cNvPr id="41" name="図 40">
              <a:extLst>
                <a:ext uri="{FF2B5EF4-FFF2-40B4-BE49-F238E27FC236}">
                  <a16:creationId xmlns:a16="http://schemas.microsoft.com/office/drawing/2014/main" id="{7A4365D3-9ED1-4262-ADC8-ADFC91D39DC3}"/>
                </a:ext>
              </a:extLst>
            </p:cNvPr>
            <p:cNvPicPr>
              <a:picLocks noChangeAspect="1"/>
            </p:cNvPicPr>
            <p:nvPr userDrawn="1"/>
          </p:nvPicPr>
          <p:blipFill>
            <a:blip r:embed="rId6"/>
            <a:stretch>
              <a:fillRect/>
            </a:stretch>
          </p:blipFill>
          <p:spPr>
            <a:xfrm>
              <a:off x="3635177" y="6432722"/>
              <a:ext cx="1292647" cy="641986"/>
            </a:xfrm>
            <a:prstGeom prst="rect">
              <a:avLst/>
            </a:prstGeom>
          </p:spPr>
        </p:pic>
        <p:pic>
          <p:nvPicPr>
            <p:cNvPr id="42" name="図 41">
              <a:extLst>
                <a:ext uri="{FF2B5EF4-FFF2-40B4-BE49-F238E27FC236}">
                  <a16:creationId xmlns:a16="http://schemas.microsoft.com/office/drawing/2014/main" id="{77BE447A-09BD-4FED-A363-C6DAA779DFC7}"/>
                </a:ext>
              </a:extLst>
            </p:cNvPr>
            <p:cNvPicPr>
              <a:picLocks noChangeAspect="1"/>
            </p:cNvPicPr>
            <p:nvPr userDrawn="1"/>
          </p:nvPicPr>
          <p:blipFill>
            <a:blip r:embed="rId7"/>
            <a:stretch>
              <a:fillRect/>
            </a:stretch>
          </p:blipFill>
          <p:spPr>
            <a:xfrm>
              <a:off x="7044047" y="6463627"/>
              <a:ext cx="1287558" cy="494981"/>
            </a:xfrm>
            <a:prstGeom prst="rect">
              <a:avLst/>
            </a:prstGeom>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hasCustomPrompt="1"/>
          </p:nvPr>
        </p:nvSpPr>
        <p:spPr>
          <a:xfrm>
            <a:off x="1026604" y="2991836"/>
            <a:ext cx="8638604" cy="1008000"/>
          </a:xfrm>
          <a:prstGeom prst="rect">
            <a:avLst/>
          </a:prstGeom>
        </p:spPr>
        <p:txBody>
          <a:bodyPr lIns="0" tIns="72000" rIns="0" bIns="0" anchor="ctr">
            <a:normAutofit/>
          </a:bodyPr>
          <a:lstStyle>
            <a:lvl1pPr algn="ctr">
              <a:defRPr sz="3600"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表紙タイトル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027113" y="4148806"/>
            <a:ext cx="8637587" cy="432000"/>
          </a:xfrm>
          <a:prstGeom prst="rect">
            <a:avLst/>
          </a:prstGeom>
        </p:spPr>
        <p:txBody>
          <a:bodyPr anchor="ctr"/>
          <a:lstStyle>
            <a:lvl1pPr marL="0" indent="0" algn="ctr">
              <a:buFontTx/>
              <a:buNone/>
              <a:defRPr sz="1800" b="1">
                <a:solidFill>
                  <a:schemeClr val="accent3"/>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3545906" y="5436053"/>
            <a:ext cx="3600000" cy="288000"/>
          </a:xfrm>
          <a:prstGeom prst="rect">
            <a:avLst/>
          </a:prstGeom>
        </p:spPr>
        <p:txBody>
          <a:bodyPr anchor="ctr"/>
          <a:lstStyle>
            <a:lvl1pPr marL="0" indent="0" algn="ctr">
              <a:buFontTx/>
              <a:buNone/>
              <a:defRPr sz="1600" b="0">
                <a:solidFill>
                  <a:schemeClr val="tx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3545906" y="5724053"/>
            <a:ext cx="3600000" cy="288000"/>
          </a:xfrm>
          <a:prstGeom prst="rect">
            <a:avLst/>
          </a:prstGeom>
        </p:spPr>
        <p:txBody>
          <a:bodyPr anchor="ctr"/>
          <a:lstStyle>
            <a:lvl1pPr marL="0" indent="0" algn="ctr">
              <a:buFontTx/>
              <a:buNone/>
              <a:defRPr sz="1600" b="0">
                <a:solidFill>
                  <a:schemeClr val="tx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所属　名前</a:t>
            </a:r>
          </a:p>
        </p:txBody>
      </p:sp>
      <p:sp>
        <p:nvSpPr>
          <p:cNvPr id="18" name="四角形: 角を丸くする 17">
            <a:extLst>
              <a:ext uri="{FF2B5EF4-FFF2-40B4-BE49-F238E27FC236}">
                <a16:creationId xmlns:a16="http://schemas.microsoft.com/office/drawing/2014/main" id="{13A739BD-01DD-4B28-88D9-22675C2D246B}"/>
              </a:ext>
            </a:extLst>
          </p:cNvPr>
          <p:cNvSpPr/>
          <p:nvPr userDrawn="1"/>
        </p:nvSpPr>
        <p:spPr>
          <a:xfrm>
            <a:off x="300659" y="395837"/>
            <a:ext cx="10090493" cy="6773180"/>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37682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DC3CD2D-6311-4EA8-8860-B65EFBCCA206}"/>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764795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裏表紙_出力用">
    <p:spTree>
      <p:nvGrpSpPr>
        <p:cNvPr id="1" name=""/>
        <p:cNvGrpSpPr/>
        <p:nvPr/>
      </p:nvGrpSpPr>
      <p:grpSpPr>
        <a:xfrm>
          <a:off x="0" y="0"/>
          <a:ext cx="0" cy="0"/>
          <a:chOff x="0" y="0"/>
          <a:chExt cx="0" cy="0"/>
        </a:xfrm>
      </p:grpSpPr>
      <p:pic>
        <p:nvPicPr>
          <p:cNvPr id="3" name="Picture 11" descr="ç°å¢ç">
            <a:extLst>
              <a:ext uri="{FF2B5EF4-FFF2-40B4-BE49-F238E27FC236}">
                <a16:creationId xmlns:a16="http://schemas.microsoft.com/office/drawing/2014/main" id="{CD100471-1EDD-4161-8484-6C512DF6789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45609" y="3169566"/>
            <a:ext cx="1400594" cy="1434550"/>
          </a:xfrm>
          <a:prstGeom prst="rect">
            <a:avLst/>
          </a:prstGeom>
          <a:noFill/>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E855BE8F-C7AE-468D-9A57-04F6F22E0272}"/>
              </a:ext>
            </a:extLst>
          </p:cNvPr>
          <p:cNvSpPr/>
          <p:nvPr userDrawn="1"/>
        </p:nvSpPr>
        <p:spPr>
          <a:xfrm>
            <a:off x="341906" y="395837"/>
            <a:ext cx="10008000" cy="6768000"/>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86986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扉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D5E3C-85B4-6A4F-AFFF-3B7429A123A9}"/>
              </a:ext>
            </a:extLst>
          </p:cNvPr>
          <p:cNvSpPr>
            <a:spLocks noGrp="1"/>
          </p:cNvSpPr>
          <p:nvPr>
            <p:ph type="title" hasCustomPrompt="1"/>
          </p:nvPr>
        </p:nvSpPr>
        <p:spPr>
          <a:xfrm>
            <a:off x="1026604" y="2991836"/>
            <a:ext cx="8638604" cy="1718878"/>
          </a:xfrm>
          <a:prstGeom prst="rect">
            <a:avLst/>
          </a:prstGeom>
        </p:spPr>
        <p:txBody>
          <a:bodyPr lIns="0" tIns="72000" rIns="0" bIns="0" anchor="ctr">
            <a:normAutofit/>
          </a:bodyPr>
          <a:lstStyle>
            <a:lvl1pPr algn="ctr">
              <a:defRPr sz="3500"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中扉タイトル</a:t>
            </a:r>
          </a:p>
        </p:txBody>
      </p:sp>
      <p:grpSp>
        <p:nvGrpSpPr>
          <p:cNvPr id="4" name="グループ化 3">
            <a:extLst>
              <a:ext uri="{FF2B5EF4-FFF2-40B4-BE49-F238E27FC236}">
                <a16:creationId xmlns:a16="http://schemas.microsoft.com/office/drawing/2014/main" id="{5B3F8DFA-CDA8-40BD-ACED-6F9E81700004}"/>
              </a:ext>
            </a:extLst>
          </p:cNvPr>
          <p:cNvGrpSpPr/>
          <p:nvPr userDrawn="1"/>
        </p:nvGrpSpPr>
        <p:grpSpPr>
          <a:xfrm>
            <a:off x="1034510" y="2991837"/>
            <a:ext cx="8622792" cy="1718876"/>
            <a:chOff x="1042416" y="2697480"/>
            <a:chExt cx="8622792" cy="1007999"/>
          </a:xfrm>
        </p:grpSpPr>
        <p:cxnSp>
          <p:nvCxnSpPr>
            <p:cNvPr id="8" name="直線コネクタ 7">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11" name="四角形: 角を丸くする 10">
            <a:extLst>
              <a:ext uri="{FF2B5EF4-FFF2-40B4-BE49-F238E27FC236}">
                <a16:creationId xmlns:a16="http://schemas.microsoft.com/office/drawing/2014/main" id="{67BE81CF-5D70-4778-BB4F-32B6CC1900FF}"/>
              </a:ext>
            </a:extLst>
          </p:cNvPr>
          <p:cNvSpPr/>
          <p:nvPr userDrawn="1"/>
        </p:nvSpPr>
        <p:spPr>
          <a:xfrm>
            <a:off x="300659" y="395837"/>
            <a:ext cx="10090493" cy="6773180"/>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45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用スライド">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C3C77094-EBBC-48DE-9242-E77BA6AC9747}"/>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2" name="フリーフォーム: 図形 1">
            <a:extLst>
              <a:ext uri="{FF2B5EF4-FFF2-40B4-BE49-F238E27FC236}">
                <a16:creationId xmlns:a16="http://schemas.microsoft.com/office/drawing/2014/main" id="{0C8F129C-6BCF-4B9F-95E3-15A4EDC439C9}"/>
              </a:ext>
            </a:extLst>
          </p:cNvPr>
          <p:cNvSpPr/>
          <p:nvPr userDrawn="1"/>
        </p:nvSpPr>
        <p:spPr>
          <a:xfrm>
            <a:off x="1889522" y="2431914"/>
            <a:ext cx="0" cy="3562208"/>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ー 18">
            <a:extLst>
              <a:ext uri="{FF2B5EF4-FFF2-40B4-BE49-F238E27FC236}">
                <a16:creationId xmlns:a16="http://schemas.microsoft.com/office/drawing/2014/main" id="{EB33C7D2-745F-4AAB-AB8B-005B13241650}"/>
              </a:ext>
            </a:extLst>
          </p:cNvPr>
          <p:cNvSpPr>
            <a:spLocks noGrp="1"/>
          </p:cNvSpPr>
          <p:nvPr>
            <p:ph sz="quarter" idx="15" hasCustomPrompt="1"/>
          </p:nvPr>
        </p:nvSpPr>
        <p:spPr>
          <a:xfrm>
            <a:off x="1889522" y="2431915"/>
            <a:ext cx="8064820" cy="3562206"/>
          </a:xfrm>
          <a:prstGeom prst="rect">
            <a:avLst/>
          </a:prstGeom>
        </p:spPr>
        <p:txBody>
          <a:bodyPr lIns="216000" tIns="0" rIns="0" bIns="0" anchor="ctr"/>
          <a:lstStyle>
            <a:lvl1pPr marL="0" marR="0" indent="0" algn="l" defTabSz="914400" rtl="0" eaLnBrk="1" fontAlgn="auto" latinLnBrk="0" hangingPunct="1">
              <a:lnSpc>
                <a:spcPct val="120000"/>
              </a:lnSpc>
              <a:spcBef>
                <a:spcPts val="0"/>
              </a:spcBef>
              <a:spcAft>
                <a:spcPts val="0"/>
              </a:spcAft>
              <a:buClr>
                <a:schemeClr val="accent3"/>
              </a:buClr>
              <a:buSzTx/>
              <a:buFont typeface="+mj-lt"/>
              <a:buNone/>
              <a:tabLst/>
              <a:defRPr sz="1800" b="1">
                <a:solidFill>
                  <a:schemeClr val="tx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342900" marR="0" lvl="0" indent="-342900" algn="l" defTabSz="914400" rtl="0" eaLnBrk="1" fontAlgn="auto" latinLnBrk="0" hangingPunct="1">
              <a:lnSpc>
                <a:spcPct val="90000"/>
              </a:lnSpc>
              <a:spcBef>
                <a:spcPts val="1000"/>
              </a:spcBef>
              <a:spcAft>
                <a:spcPts val="0"/>
              </a:spcAft>
              <a:buClr>
                <a:srgbClr val="009C89"/>
              </a:buClr>
              <a:buSzTx/>
              <a:buFont typeface="+mj-lt"/>
              <a:buAutoNum type="arabicPeriod"/>
              <a:tabLst/>
              <a:defRPr/>
            </a:pPr>
            <a:r>
              <a:rPr kumimoji="1" lang="ja-JP" altLang="en-US" dirty="0"/>
              <a:t>章タイトル</a:t>
            </a:r>
          </a:p>
          <a:p>
            <a:pPr marL="342900" marR="0" lvl="0" indent="-342900" algn="l" defTabSz="914400" rtl="0" eaLnBrk="1" fontAlgn="auto" latinLnBrk="0" hangingPunct="1">
              <a:lnSpc>
                <a:spcPct val="90000"/>
              </a:lnSpc>
              <a:spcBef>
                <a:spcPts val="1000"/>
              </a:spcBef>
              <a:spcAft>
                <a:spcPts val="0"/>
              </a:spcAft>
              <a:buClr>
                <a:srgbClr val="009C89"/>
              </a:buClr>
              <a:buSzTx/>
              <a:buFont typeface="+mj-lt"/>
              <a:buAutoNum type="arabicPeriod"/>
              <a:tabLst/>
              <a:defRPr/>
            </a:pPr>
            <a:r>
              <a:rPr kumimoji="1" lang="ja-JP" altLang="en-US" dirty="0"/>
              <a:t>章タイトル</a:t>
            </a:r>
            <a:endParaRPr kumimoji="1" lang="en-US" altLang="ja-JP" dirty="0"/>
          </a:p>
          <a:p>
            <a:pPr marL="342900" marR="0" lvl="0" indent="-342900" algn="l" defTabSz="914400" rtl="0" eaLnBrk="1" fontAlgn="auto" latinLnBrk="0" hangingPunct="1">
              <a:lnSpc>
                <a:spcPct val="90000"/>
              </a:lnSpc>
              <a:spcBef>
                <a:spcPts val="1000"/>
              </a:spcBef>
              <a:spcAft>
                <a:spcPts val="0"/>
              </a:spcAft>
              <a:buClr>
                <a:srgbClr val="009C89"/>
              </a:buClr>
              <a:buSzTx/>
              <a:buFont typeface="+mj-lt"/>
              <a:buAutoNum type="arabicPeriod"/>
              <a:tabLst/>
              <a:defRPr/>
            </a:pPr>
            <a:r>
              <a:rPr kumimoji="1" lang="ja-JP" altLang="en-US" dirty="0"/>
              <a:t>章タイトル</a:t>
            </a:r>
          </a:p>
        </p:txBody>
      </p:sp>
      <p:grpSp>
        <p:nvGrpSpPr>
          <p:cNvPr id="11" name="グループ化 10">
            <a:extLst>
              <a:ext uri="{FF2B5EF4-FFF2-40B4-BE49-F238E27FC236}">
                <a16:creationId xmlns:a16="http://schemas.microsoft.com/office/drawing/2014/main" id="{D19D59F9-73C1-4026-BF76-B95437596E26}"/>
              </a:ext>
            </a:extLst>
          </p:cNvPr>
          <p:cNvGrpSpPr/>
          <p:nvPr userDrawn="1"/>
        </p:nvGrpSpPr>
        <p:grpSpPr>
          <a:xfrm>
            <a:off x="213594" y="374534"/>
            <a:ext cx="10177559" cy="792964"/>
            <a:chOff x="213594" y="302433"/>
            <a:chExt cx="10177559" cy="792964"/>
          </a:xfrm>
        </p:grpSpPr>
        <p:pic>
          <p:nvPicPr>
            <p:cNvPr id="12" name="Picture 11" descr="ç°å¢ç">
              <a:extLst>
                <a:ext uri="{FF2B5EF4-FFF2-40B4-BE49-F238E27FC236}">
                  <a16:creationId xmlns:a16="http://schemas.microsoft.com/office/drawing/2014/main" id="{C0AD5D10-C4F9-4CBC-9F88-AFE15986B96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4" name="フリーフォーム: 図形 13">
              <a:extLst>
                <a:ext uri="{FF2B5EF4-FFF2-40B4-BE49-F238E27FC236}">
                  <a16:creationId xmlns:a16="http://schemas.microsoft.com/office/drawing/2014/main" id="{FAA58CC1-6260-4A17-93E8-2C9B04EC7C38}"/>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ED9244AF-B265-4852-A184-E6E0DABF49B4}"/>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119919F2-935F-4D62-A9A6-147B721C371D}"/>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タイトル 97">
            <a:extLst>
              <a:ext uri="{FF2B5EF4-FFF2-40B4-BE49-F238E27FC236}">
                <a16:creationId xmlns:a16="http://schemas.microsoft.com/office/drawing/2014/main" id="{233283C3-D337-48A8-A563-B2D0BD266E4C}"/>
              </a:ext>
            </a:extLst>
          </p:cNvPr>
          <p:cNvSpPr>
            <a:spLocks noGrp="1"/>
          </p:cNvSpPr>
          <p:nvPr>
            <p:ph type="title" hasCustomPrompt="1"/>
          </p:nvPr>
        </p:nvSpPr>
        <p:spPr>
          <a:xfrm>
            <a:off x="309997" y="462758"/>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目次</a:t>
            </a:r>
          </a:p>
        </p:txBody>
      </p:sp>
    </p:spTree>
    <p:extLst>
      <p:ext uri="{BB962C8B-B14F-4D97-AF65-F5344CB8AC3E}">
        <p14:creationId xmlns:p14="http://schemas.microsoft.com/office/powerpoint/2010/main" val="277332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説明用スライド">
    <p:spTree>
      <p:nvGrpSpPr>
        <p:cNvPr id="1" name=""/>
        <p:cNvGrpSpPr/>
        <p:nvPr/>
      </p:nvGrpSpPr>
      <p:grpSpPr>
        <a:xfrm>
          <a:off x="0" y="0"/>
          <a:ext cx="0" cy="0"/>
          <a:chOff x="0" y="0"/>
          <a:chExt cx="0" cy="0"/>
        </a:xfrm>
      </p:grpSpPr>
      <p:sp>
        <p:nvSpPr>
          <p:cNvPr id="99" name="テキスト ボックス 98">
            <a:extLst>
              <a:ext uri="{FF2B5EF4-FFF2-40B4-BE49-F238E27FC236}">
                <a16:creationId xmlns:a16="http://schemas.microsoft.com/office/drawing/2014/main" id="{7455FDF7-D502-4354-BBBF-F7B81E7A92BC}"/>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13" name="グループ化 12">
            <a:extLst>
              <a:ext uri="{FF2B5EF4-FFF2-40B4-BE49-F238E27FC236}">
                <a16:creationId xmlns:a16="http://schemas.microsoft.com/office/drawing/2014/main" id="{FCF3F799-34AF-4E56-848C-1D016ACB3677}"/>
              </a:ext>
            </a:extLst>
          </p:cNvPr>
          <p:cNvGrpSpPr/>
          <p:nvPr userDrawn="1"/>
        </p:nvGrpSpPr>
        <p:grpSpPr>
          <a:xfrm>
            <a:off x="213594" y="374534"/>
            <a:ext cx="10177559" cy="792964"/>
            <a:chOff x="213594" y="2187666"/>
            <a:chExt cx="10177559" cy="792964"/>
          </a:xfrm>
        </p:grpSpPr>
        <p:pic>
          <p:nvPicPr>
            <p:cNvPr id="14" name="Picture 11" descr="ç°å¢ç">
              <a:extLst>
                <a:ext uri="{FF2B5EF4-FFF2-40B4-BE49-F238E27FC236}">
                  <a16:creationId xmlns:a16="http://schemas.microsoft.com/office/drawing/2014/main" id="{3D005F27-E1B5-4D9E-A175-8AE39D9063F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2219029"/>
              <a:ext cx="579941" cy="559908"/>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グループ化 14">
              <a:extLst>
                <a:ext uri="{FF2B5EF4-FFF2-40B4-BE49-F238E27FC236}">
                  <a16:creationId xmlns:a16="http://schemas.microsoft.com/office/drawing/2014/main" id="{BB44DCFF-9840-43B5-A765-993332EAC29C}"/>
                </a:ext>
              </a:extLst>
            </p:cNvPr>
            <p:cNvGrpSpPr/>
            <p:nvPr userDrawn="1"/>
          </p:nvGrpSpPr>
          <p:grpSpPr>
            <a:xfrm>
              <a:off x="213594" y="2187666"/>
              <a:ext cx="9822130" cy="792964"/>
              <a:chOff x="218356" y="2187666"/>
              <a:chExt cx="9822130" cy="792964"/>
            </a:xfrm>
          </p:grpSpPr>
          <p:sp>
            <p:nvSpPr>
              <p:cNvPr id="16" name="フリーフォーム: 図形 15">
                <a:extLst>
                  <a:ext uri="{FF2B5EF4-FFF2-40B4-BE49-F238E27FC236}">
                    <a16:creationId xmlns:a16="http://schemas.microsoft.com/office/drawing/2014/main" id="{FDE73132-D310-448E-A036-E8C3F616277B}"/>
                  </a:ext>
                </a:extLst>
              </p:cNvPr>
              <p:cNvSpPr/>
              <p:nvPr userDrawn="1"/>
            </p:nvSpPr>
            <p:spPr>
              <a:xfrm>
                <a:off x="309996" y="2275892"/>
                <a:ext cx="9681568" cy="648000"/>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リーフォーム: 図形 16">
                <a:extLst>
                  <a:ext uri="{FF2B5EF4-FFF2-40B4-BE49-F238E27FC236}">
                    <a16:creationId xmlns:a16="http://schemas.microsoft.com/office/drawing/2014/main" id="{7B773A8B-6EB7-4F64-BA88-F72E7744A559}"/>
                  </a:ext>
                </a:extLst>
              </p:cNvPr>
              <p:cNvSpPr/>
              <p:nvPr userDrawn="1"/>
            </p:nvSpPr>
            <p:spPr>
              <a:xfrm flipV="1">
                <a:off x="309996" y="2527892"/>
                <a:ext cx="9681568" cy="396000"/>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p>
            </p:txBody>
          </p:sp>
          <p:cxnSp>
            <p:nvCxnSpPr>
              <p:cNvPr id="18" name="直線コネクタ 17">
                <a:extLst>
                  <a:ext uri="{FF2B5EF4-FFF2-40B4-BE49-F238E27FC236}">
                    <a16:creationId xmlns:a16="http://schemas.microsoft.com/office/drawing/2014/main" id="{DD2D1282-6F99-4A95-9BDC-0048DD51F309}"/>
                  </a:ext>
                </a:extLst>
              </p:cNvPr>
              <p:cNvCxnSpPr>
                <a:cxnSpLocks/>
              </p:cNvCxnSpPr>
              <p:nvPr userDrawn="1"/>
            </p:nvCxnSpPr>
            <p:spPr>
              <a:xfrm>
                <a:off x="218356" y="2620630"/>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2A3B294-5ACE-449A-B2EE-9AC0A8AC2506}"/>
                  </a:ext>
                </a:extLst>
              </p:cNvPr>
              <p:cNvCxnSpPr>
                <a:cxnSpLocks/>
              </p:cNvCxnSpPr>
              <p:nvPr userDrawn="1"/>
            </p:nvCxnSpPr>
            <p:spPr>
              <a:xfrm>
                <a:off x="9247522" y="2187666"/>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0" name="コンテンツ プレースホルダー 18">
            <a:extLst>
              <a:ext uri="{FF2B5EF4-FFF2-40B4-BE49-F238E27FC236}">
                <a16:creationId xmlns:a16="http://schemas.microsoft.com/office/drawing/2014/main" id="{A29F1BF5-21A9-4C9F-A42D-6863A1A558CC}"/>
              </a:ext>
            </a:extLst>
          </p:cNvPr>
          <p:cNvSpPr>
            <a:spLocks noGrp="1"/>
          </p:cNvSpPr>
          <p:nvPr>
            <p:ph sz="quarter" idx="14" hasCustomPrompt="1"/>
          </p:nvPr>
        </p:nvSpPr>
        <p:spPr bwMode="white">
          <a:xfrm>
            <a:off x="309996" y="462760"/>
            <a:ext cx="8928000" cy="252000"/>
          </a:xfrm>
          <a:prstGeom prst="rect">
            <a:avLst/>
          </a:prstGeom>
        </p:spPr>
        <p:txBody>
          <a:bodyPr lIns="180000" tIns="36000" rIns="0" bIns="0" anchor="ctr"/>
          <a:lstStyle>
            <a:lvl1pPr marL="0" marR="0" indent="0" algn="l" defTabSz="914400" rtl="0" eaLnBrk="1" fontAlgn="auto" latinLnBrk="0" hangingPunct="1">
              <a:lnSpc>
                <a:spcPct val="90000"/>
              </a:lnSpc>
              <a:spcBef>
                <a:spcPts val="1000"/>
              </a:spcBef>
              <a:spcAft>
                <a:spcPts val="0"/>
              </a:spcAft>
              <a:buClrTx/>
              <a:buSzTx/>
              <a:buFontTx/>
              <a:buNone/>
              <a:tabLst/>
              <a:defRPr sz="1200" b="1">
                <a:solidFill>
                  <a:schemeClr val="bg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1" lang="ja-JP" altLang="en-US" dirty="0"/>
              <a:t>第</a:t>
            </a:r>
            <a:r>
              <a:rPr kumimoji="1" lang="en-US" altLang="ja-JP" dirty="0"/>
              <a:t>1</a:t>
            </a:r>
            <a:r>
              <a:rPr kumimoji="1" lang="ja-JP" altLang="en-US" dirty="0"/>
              <a:t>階層（例：章タイトル）</a:t>
            </a:r>
          </a:p>
        </p:txBody>
      </p:sp>
      <p:sp>
        <p:nvSpPr>
          <p:cNvPr id="21" name="コンテンツ プレースホルダー 18">
            <a:extLst>
              <a:ext uri="{FF2B5EF4-FFF2-40B4-BE49-F238E27FC236}">
                <a16:creationId xmlns:a16="http://schemas.microsoft.com/office/drawing/2014/main" id="{D98872D5-07FB-4058-92B2-D941A324AEFB}"/>
              </a:ext>
            </a:extLst>
          </p:cNvPr>
          <p:cNvSpPr>
            <a:spLocks noGrp="1"/>
          </p:cNvSpPr>
          <p:nvPr>
            <p:ph sz="quarter" idx="15" hasCustomPrompt="1"/>
          </p:nvPr>
        </p:nvSpPr>
        <p:spPr bwMode="white">
          <a:xfrm>
            <a:off x="309996" y="211359"/>
            <a:ext cx="8928000" cy="252000"/>
          </a:xfrm>
          <a:prstGeom prst="rect">
            <a:avLst/>
          </a:prstGeom>
        </p:spPr>
        <p:txBody>
          <a:bodyPr lIns="72000" tIns="36000" rIns="0" bIns="0" anchor="ctr"/>
          <a:lstStyle>
            <a:lvl1pPr marL="0" indent="0" algn="l">
              <a:buFontTx/>
              <a:buNone/>
              <a:defRPr sz="1200" b="1">
                <a:solidFill>
                  <a:schemeClr val="accent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第</a:t>
            </a:r>
            <a:r>
              <a:rPr kumimoji="1" lang="en-US" altLang="ja-JP" dirty="0"/>
              <a:t>2</a:t>
            </a:r>
            <a:r>
              <a:rPr kumimoji="1" lang="ja-JP" altLang="en-US" dirty="0"/>
              <a:t>階層（例：表タイトル）</a:t>
            </a:r>
          </a:p>
        </p:txBody>
      </p:sp>
      <p:sp>
        <p:nvSpPr>
          <p:cNvPr id="22" name="タイトル 97">
            <a:extLst>
              <a:ext uri="{FF2B5EF4-FFF2-40B4-BE49-F238E27FC236}">
                <a16:creationId xmlns:a16="http://schemas.microsoft.com/office/drawing/2014/main" id="{00A61ED2-0EA3-4684-9979-E10DD2CC909F}"/>
              </a:ext>
            </a:extLst>
          </p:cNvPr>
          <p:cNvSpPr>
            <a:spLocks noGrp="1"/>
          </p:cNvSpPr>
          <p:nvPr>
            <p:ph type="title" hasCustomPrompt="1"/>
          </p:nvPr>
        </p:nvSpPr>
        <p:spPr>
          <a:xfrm>
            <a:off x="309997" y="714760"/>
            <a:ext cx="8932763" cy="396000"/>
          </a:xfrm>
          <a:prstGeom prst="rect">
            <a:avLst/>
          </a:prstGeom>
        </p:spPr>
        <p:txBody>
          <a:bodyPr lIns="252000" tIns="36000" rIns="0" bIns="0" anchor="ctr" anchorCtr="0"/>
          <a:lstStyle>
            <a:lvl1pPr>
              <a:defRPr sz="22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260583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リード">
    <p:spTree>
      <p:nvGrpSpPr>
        <p:cNvPr id="1" name=""/>
        <p:cNvGrpSpPr/>
        <p:nvPr/>
      </p:nvGrpSpPr>
      <p:grpSpPr>
        <a:xfrm>
          <a:off x="0" y="0"/>
          <a:ext cx="0" cy="0"/>
          <a:chOff x="0" y="0"/>
          <a:chExt cx="0" cy="0"/>
        </a:xfrm>
      </p:grpSpPr>
      <p:grpSp>
        <p:nvGrpSpPr>
          <p:cNvPr id="21" name="グループ化 20">
            <a:extLst>
              <a:ext uri="{FF2B5EF4-FFF2-40B4-BE49-F238E27FC236}">
                <a16:creationId xmlns:a16="http://schemas.microsoft.com/office/drawing/2014/main" id="{A498D221-D1AC-47B7-BE67-EA5AE071D554}"/>
              </a:ext>
            </a:extLst>
          </p:cNvPr>
          <p:cNvGrpSpPr/>
          <p:nvPr userDrawn="1"/>
        </p:nvGrpSpPr>
        <p:grpSpPr>
          <a:xfrm>
            <a:off x="213594" y="374534"/>
            <a:ext cx="10177559" cy="792964"/>
            <a:chOff x="213594" y="2187666"/>
            <a:chExt cx="10177559" cy="792964"/>
          </a:xfrm>
        </p:grpSpPr>
        <p:pic>
          <p:nvPicPr>
            <p:cNvPr id="22" name="Picture 11" descr="ç°å¢ç">
              <a:extLst>
                <a:ext uri="{FF2B5EF4-FFF2-40B4-BE49-F238E27FC236}">
                  <a16:creationId xmlns:a16="http://schemas.microsoft.com/office/drawing/2014/main" id="{D72EE375-F29A-474C-80D6-45E6D14C1FC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2219029"/>
              <a:ext cx="579941" cy="559908"/>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グループ化 22">
              <a:extLst>
                <a:ext uri="{FF2B5EF4-FFF2-40B4-BE49-F238E27FC236}">
                  <a16:creationId xmlns:a16="http://schemas.microsoft.com/office/drawing/2014/main" id="{E33EDCA0-BB61-4C18-8DB8-D961DACAFA29}"/>
                </a:ext>
              </a:extLst>
            </p:cNvPr>
            <p:cNvGrpSpPr/>
            <p:nvPr userDrawn="1"/>
          </p:nvGrpSpPr>
          <p:grpSpPr>
            <a:xfrm>
              <a:off x="213594" y="2187666"/>
              <a:ext cx="9822130" cy="792964"/>
              <a:chOff x="218356" y="2187666"/>
              <a:chExt cx="9822130" cy="792964"/>
            </a:xfrm>
          </p:grpSpPr>
          <p:sp>
            <p:nvSpPr>
              <p:cNvPr id="24" name="フリーフォーム: 図形 23">
                <a:extLst>
                  <a:ext uri="{FF2B5EF4-FFF2-40B4-BE49-F238E27FC236}">
                    <a16:creationId xmlns:a16="http://schemas.microsoft.com/office/drawing/2014/main" id="{D316A16E-8584-4903-990B-BD95BBA90F63}"/>
                  </a:ext>
                </a:extLst>
              </p:cNvPr>
              <p:cNvSpPr/>
              <p:nvPr userDrawn="1"/>
            </p:nvSpPr>
            <p:spPr>
              <a:xfrm>
                <a:off x="309996" y="2275892"/>
                <a:ext cx="9681568" cy="648000"/>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図形 24">
                <a:extLst>
                  <a:ext uri="{FF2B5EF4-FFF2-40B4-BE49-F238E27FC236}">
                    <a16:creationId xmlns:a16="http://schemas.microsoft.com/office/drawing/2014/main" id="{6389BA14-3C27-49E0-95D8-73EE985B7C86}"/>
                  </a:ext>
                </a:extLst>
              </p:cNvPr>
              <p:cNvSpPr/>
              <p:nvPr userDrawn="1"/>
            </p:nvSpPr>
            <p:spPr>
              <a:xfrm flipV="1">
                <a:off x="309996" y="2527892"/>
                <a:ext cx="9681568" cy="396000"/>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p>
            </p:txBody>
          </p:sp>
          <p:cxnSp>
            <p:nvCxnSpPr>
              <p:cNvPr id="27" name="直線コネクタ 26">
                <a:extLst>
                  <a:ext uri="{FF2B5EF4-FFF2-40B4-BE49-F238E27FC236}">
                    <a16:creationId xmlns:a16="http://schemas.microsoft.com/office/drawing/2014/main" id="{10FB6288-8694-4998-AA2F-C2FF933481A4}"/>
                  </a:ext>
                </a:extLst>
              </p:cNvPr>
              <p:cNvCxnSpPr>
                <a:cxnSpLocks/>
              </p:cNvCxnSpPr>
              <p:nvPr userDrawn="1"/>
            </p:nvCxnSpPr>
            <p:spPr>
              <a:xfrm>
                <a:off x="218356" y="2620630"/>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6493546D-0948-4393-9D11-8785B20C3062}"/>
                  </a:ext>
                </a:extLst>
              </p:cNvPr>
              <p:cNvCxnSpPr>
                <a:cxnSpLocks/>
              </p:cNvCxnSpPr>
              <p:nvPr userDrawn="1"/>
            </p:nvCxnSpPr>
            <p:spPr>
              <a:xfrm>
                <a:off x="9247522" y="2187666"/>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9" name="コンテンツ プレースホルダー 18">
            <a:extLst>
              <a:ext uri="{FF2B5EF4-FFF2-40B4-BE49-F238E27FC236}">
                <a16:creationId xmlns:a16="http://schemas.microsoft.com/office/drawing/2014/main" id="{D5428008-C93C-447D-8ECA-E6DC6C99CFF5}"/>
              </a:ext>
            </a:extLst>
          </p:cNvPr>
          <p:cNvSpPr>
            <a:spLocks noGrp="1"/>
          </p:cNvSpPr>
          <p:nvPr>
            <p:ph sz="quarter" idx="14" hasCustomPrompt="1"/>
          </p:nvPr>
        </p:nvSpPr>
        <p:spPr bwMode="white">
          <a:xfrm>
            <a:off x="309996" y="462760"/>
            <a:ext cx="8928000" cy="252000"/>
          </a:xfrm>
          <a:prstGeom prst="rect">
            <a:avLst/>
          </a:prstGeom>
        </p:spPr>
        <p:txBody>
          <a:bodyPr lIns="180000" tIns="36000" rIns="0" bIns="0" anchor="ctr"/>
          <a:lstStyle>
            <a:lvl1pPr marL="0" indent="0" algn="l">
              <a:buFontTx/>
              <a:buNone/>
              <a:defRPr sz="1200" b="1">
                <a:solidFill>
                  <a:schemeClr val="bg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第</a:t>
            </a:r>
            <a:r>
              <a:rPr kumimoji="1" lang="en-US" altLang="ja-JP" dirty="0"/>
              <a:t>1</a:t>
            </a:r>
            <a:r>
              <a:rPr kumimoji="1" lang="ja-JP" altLang="en-US" dirty="0"/>
              <a:t>階層（例：章タイトル）</a:t>
            </a:r>
          </a:p>
        </p:txBody>
      </p:sp>
      <p:sp>
        <p:nvSpPr>
          <p:cNvPr id="30" name="コンテンツ プレースホルダー 18">
            <a:extLst>
              <a:ext uri="{FF2B5EF4-FFF2-40B4-BE49-F238E27FC236}">
                <a16:creationId xmlns:a16="http://schemas.microsoft.com/office/drawing/2014/main" id="{8E325FC6-CFEA-4EF4-9D97-941D22CFC145}"/>
              </a:ext>
            </a:extLst>
          </p:cNvPr>
          <p:cNvSpPr>
            <a:spLocks noGrp="1"/>
          </p:cNvSpPr>
          <p:nvPr>
            <p:ph sz="quarter" idx="15" hasCustomPrompt="1"/>
          </p:nvPr>
        </p:nvSpPr>
        <p:spPr bwMode="white">
          <a:xfrm>
            <a:off x="309996" y="211359"/>
            <a:ext cx="8928000" cy="252000"/>
          </a:xfrm>
          <a:prstGeom prst="rect">
            <a:avLst/>
          </a:prstGeom>
        </p:spPr>
        <p:txBody>
          <a:bodyPr lIns="72000" tIns="36000" rIns="0" bIns="0" anchor="ctr"/>
          <a:lstStyle>
            <a:lvl1pPr marL="0" indent="0" algn="l">
              <a:buFontTx/>
              <a:buNone/>
              <a:defRPr sz="1200" b="1">
                <a:solidFill>
                  <a:schemeClr val="accent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第</a:t>
            </a:r>
            <a:r>
              <a:rPr kumimoji="1" lang="en-US" altLang="ja-JP" dirty="0"/>
              <a:t>2</a:t>
            </a:r>
            <a:r>
              <a:rPr kumimoji="1" lang="ja-JP" altLang="en-US" dirty="0"/>
              <a:t>階層（例：表タイトル）</a:t>
            </a:r>
          </a:p>
        </p:txBody>
      </p:sp>
      <p:sp>
        <p:nvSpPr>
          <p:cNvPr id="31" name="タイトル 97">
            <a:extLst>
              <a:ext uri="{FF2B5EF4-FFF2-40B4-BE49-F238E27FC236}">
                <a16:creationId xmlns:a16="http://schemas.microsoft.com/office/drawing/2014/main" id="{84115B94-9120-43DA-AD71-AA20E27F645F}"/>
              </a:ext>
            </a:extLst>
          </p:cNvPr>
          <p:cNvSpPr>
            <a:spLocks noGrp="1"/>
          </p:cNvSpPr>
          <p:nvPr>
            <p:ph type="title" hasCustomPrompt="1"/>
          </p:nvPr>
        </p:nvSpPr>
        <p:spPr>
          <a:xfrm>
            <a:off x="309997" y="714760"/>
            <a:ext cx="8932763" cy="396000"/>
          </a:xfrm>
          <a:prstGeom prst="rect">
            <a:avLst/>
          </a:prstGeom>
        </p:spPr>
        <p:txBody>
          <a:bodyPr lIns="252000" tIns="36000" rIns="0" bIns="0" anchor="ctr" anchorCtr="0"/>
          <a:lstStyle>
            <a:lvl1pPr>
              <a:defRPr sz="22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32" name="コンテンツ プレースホルダー 18">
            <a:extLst>
              <a:ext uri="{FF2B5EF4-FFF2-40B4-BE49-F238E27FC236}">
                <a16:creationId xmlns:a16="http://schemas.microsoft.com/office/drawing/2014/main" id="{B0601DCF-F450-4DBC-97BF-9C8A2C2B569B}"/>
              </a:ext>
            </a:extLst>
          </p:cNvPr>
          <p:cNvSpPr>
            <a:spLocks noGrp="1"/>
          </p:cNvSpPr>
          <p:nvPr>
            <p:ph sz="quarter" idx="16" hasCustomPrompt="1"/>
          </p:nvPr>
        </p:nvSpPr>
        <p:spPr>
          <a:xfrm>
            <a:off x="573594" y="1115637"/>
            <a:ext cx="9396000" cy="864000"/>
          </a:xfrm>
          <a:prstGeom prst="rect">
            <a:avLst/>
          </a:prstGeom>
        </p:spPr>
        <p:txBody>
          <a:bodyPr lIns="0" tIns="144000" rIns="0" bIns="0" anchor="t"/>
          <a:lstStyle>
            <a:lvl1pPr marL="0" marR="0" indent="0" algn="l" defTabSz="914400" rtl="0" eaLnBrk="1" fontAlgn="auto" latinLnBrk="0" hangingPunct="1">
              <a:lnSpc>
                <a:spcPct val="100000"/>
              </a:lnSpc>
              <a:spcBef>
                <a:spcPts val="0"/>
              </a:spcBef>
              <a:spcAft>
                <a:spcPts val="600"/>
              </a:spcAft>
              <a:buClrTx/>
              <a:buSzTx/>
              <a:buFontTx/>
              <a:buNone/>
              <a:tabLst/>
              <a:defRPr sz="1600" b="1">
                <a:solidFill>
                  <a:srgbClr val="009C89"/>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a:t>
            </a:r>
          </a:p>
        </p:txBody>
      </p:sp>
      <p:sp>
        <p:nvSpPr>
          <p:cNvPr id="33" name="テキスト ボックス 32">
            <a:extLst>
              <a:ext uri="{FF2B5EF4-FFF2-40B4-BE49-F238E27FC236}">
                <a16:creationId xmlns:a16="http://schemas.microsoft.com/office/drawing/2014/main" id="{D6203B00-3C4D-4A50-AD59-A9017DC5CA98}"/>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280919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AC2DE318-3373-45C5-B5ED-FC4A4125DD10}"/>
              </a:ext>
            </a:extLst>
          </p:cNvPr>
          <p:cNvGrpSpPr/>
          <p:nvPr userDrawn="1"/>
        </p:nvGrpSpPr>
        <p:grpSpPr>
          <a:xfrm>
            <a:off x="213594" y="374534"/>
            <a:ext cx="10177559" cy="792964"/>
            <a:chOff x="213594" y="302433"/>
            <a:chExt cx="10177559" cy="792964"/>
          </a:xfrm>
        </p:grpSpPr>
        <p:pic>
          <p:nvPicPr>
            <p:cNvPr id="19" name="Picture 11" descr="ç°å¢ç">
              <a:extLst>
                <a:ext uri="{FF2B5EF4-FFF2-40B4-BE49-F238E27FC236}">
                  <a16:creationId xmlns:a16="http://schemas.microsoft.com/office/drawing/2014/main" id="{F587DAEF-4845-4ED1-8C27-052B3B89936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30" name="フリーフォーム: 図形 29">
              <a:extLst>
                <a:ext uri="{FF2B5EF4-FFF2-40B4-BE49-F238E27FC236}">
                  <a16:creationId xmlns:a16="http://schemas.microsoft.com/office/drawing/2014/main" id="{2E2E24A4-3B37-4043-BFA7-B097B261A74B}"/>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a:extLst>
                <a:ext uri="{FF2B5EF4-FFF2-40B4-BE49-F238E27FC236}">
                  <a16:creationId xmlns:a16="http://schemas.microsoft.com/office/drawing/2014/main" id="{D3CD85D1-03BA-48DE-917C-C0364BBEB90D}"/>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F0692A14-C278-4BFD-8589-93D84C87BBEF}"/>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タイトル 97">
            <a:extLst>
              <a:ext uri="{FF2B5EF4-FFF2-40B4-BE49-F238E27FC236}">
                <a16:creationId xmlns:a16="http://schemas.microsoft.com/office/drawing/2014/main" id="{72170A6F-3936-4E64-8D54-81889E100275}"/>
              </a:ext>
            </a:extLst>
          </p:cNvPr>
          <p:cNvSpPr>
            <a:spLocks noGrp="1"/>
          </p:cNvSpPr>
          <p:nvPr userDrawn="1">
            <p:ph type="title" hasCustomPrompt="1"/>
          </p:nvPr>
        </p:nvSpPr>
        <p:spPr>
          <a:xfrm>
            <a:off x="309997" y="462759"/>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32" name="テキスト ボックス 31">
            <a:extLst>
              <a:ext uri="{FF2B5EF4-FFF2-40B4-BE49-F238E27FC236}">
                <a16:creationId xmlns:a16="http://schemas.microsoft.com/office/drawing/2014/main" id="{25669791-F91A-490D-AE90-D7F0E46D1A25}"/>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20155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リード">
    <p:spTree>
      <p:nvGrpSpPr>
        <p:cNvPr id="1" name=""/>
        <p:cNvGrpSpPr/>
        <p:nvPr/>
      </p:nvGrpSpPr>
      <p:grpSpPr>
        <a:xfrm>
          <a:off x="0" y="0"/>
          <a:ext cx="0" cy="0"/>
          <a:chOff x="0" y="0"/>
          <a:chExt cx="0" cy="0"/>
        </a:xfrm>
      </p:grpSpPr>
      <p:sp>
        <p:nvSpPr>
          <p:cNvPr id="34" name="テキスト ボックス 33">
            <a:extLst>
              <a:ext uri="{FF2B5EF4-FFF2-40B4-BE49-F238E27FC236}">
                <a16:creationId xmlns:a16="http://schemas.microsoft.com/office/drawing/2014/main" id="{5E86BBDA-E0B5-47AE-BF72-9032058100B5}"/>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10" name="グループ化 9">
            <a:extLst>
              <a:ext uri="{FF2B5EF4-FFF2-40B4-BE49-F238E27FC236}">
                <a16:creationId xmlns:a16="http://schemas.microsoft.com/office/drawing/2014/main" id="{415CC879-8893-4ACA-BC53-E5C16947C50D}"/>
              </a:ext>
            </a:extLst>
          </p:cNvPr>
          <p:cNvGrpSpPr/>
          <p:nvPr userDrawn="1"/>
        </p:nvGrpSpPr>
        <p:grpSpPr>
          <a:xfrm>
            <a:off x="213594" y="374534"/>
            <a:ext cx="10177559" cy="792964"/>
            <a:chOff x="213594" y="302433"/>
            <a:chExt cx="10177559" cy="792964"/>
          </a:xfrm>
        </p:grpSpPr>
        <p:pic>
          <p:nvPicPr>
            <p:cNvPr id="11" name="Picture 11" descr="ç°å¢ç">
              <a:extLst>
                <a:ext uri="{FF2B5EF4-FFF2-40B4-BE49-F238E27FC236}">
                  <a16:creationId xmlns:a16="http://schemas.microsoft.com/office/drawing/2014/main" id="{EA847D1A-9CB9-4A27-A318-805446306A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2" name="フリーフォーム: 図形 11">
              <a:extLst>
                <a:ext uri="{FF2B5EF4-FFF2-40B4-BE49-F238E27FC236}">
                  <a16:creationId xmlns:a16="http://schemas.microsoft.com/office/drawing/2014/main" id="{65FC17B1-25BE-4588-AF23-0BACCC17A073}"/>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a:extLst>
                <a:ext uri="{FF2B5EF4-FFF2-40B4-BE49-F238E27FC236}">
                  <a16:creationId xmlns:a16="http://schemas.microsoft.com/office/drawing/2014/main" id="{4ACDB6E1-0019-4594-BA57-355CD944730E}"/>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1CFD28A3-FFD3-44EF-BD7B-AA8133ABDF9A}"/>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タイトル 97">
            <a:extLst>
              <a:ext uri="{FF2B5EF4-FFF2-40B4-BE49-F238E27FC236}">
                <a16:creationId xmlns:a16="http://schemas.microsoft.com/office/drawing/2014/main" id="{B78F4E89-BF6F-4E09-A944-EE472855512C}"/>
              </a:ext>
            </a:extLst>
          </p:cNvPr>
          <p:cNvSpPr>
            <a:spLocks noGrp="1"/>
          </p:cNvSpPr>
          <p:nvPr>
            <p:ph type="title" hasCustomPrompt="1"/>
          </p:nvPr>
        </p:nvSpPr>
        <p:spPr>
          <a:xfrm>
            <a:off x="309997" y="467637"/>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6" name="コンテンツ プレースホルダー 18">
            <a:extLst>
              <a:ext uri="{FF2B5EF4-FFF2-40B4-BE49-F238E27FC236}">
                <a16:creationId xmlns:a16="http://schemas.microsoft.com/office/drawing/2014/main" id="{E5C690C4-34B3-4BE9-8905-112BB7C579C6}"/>
              </a:ext>
            </a:extLst>
          </p:cNvPr>
          <p:cNvSpPr>
            <a:spLocks noGrp="1"/>
          </p:cNvSpPr>
          <p:nvPr>
            <p:ph sz="quarter" idx="16" hasCustomPrompt="1"/>
          </p:nvPr>
        </p:nvSpPr>
        <p:spPr>
          <a:xfrm>
            <a:off x="573594" y="1115637"/>
            <a:ext cx="9396000" cy="864000"/>
          </a:xfrm>
          <a:prstGeom prst="rect">
            <a:avLst/>
          </a:prstGeom>
        </p:spPr>
        <p:txBody>
          <a:bodyPr lIns="0" tIns="144000" rIns="0" bIns="0" anchor="t"/>
          <a:lstStyle>
            <a:lvl1pPr marL="0" marR="0" indent="0" algn="l" defTabSz="914400" rtl="0" eaLnBrk="1" fontAlgn="auto" latinLnBrk="0" hangingPunct="1">
              <a:lnSpc>
                <a:spcPct val="100000"/>
              </a:lnSpc>
              <a:spcBef>
                <a:spcPts val="0"/>
              </a:spcBef>
              <a:spcAft>
                <a:spcPts val="600"/>
              </a:spcAft>
              <a:buClrTx/>
              <a:buSzTx/>
              <a:buFontTx/>
              <a:buNone/>
              <a:tabLst/>
              <a:defRPr sz="1600" b="1">
                <a:solidFill>
                  <a:srgbClr val="009C89"/>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363930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emo">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96C00485-4B5F-4978-AD0A-BB3890C146CE}"/>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9" name="グループ化 8">
            <a:extLst>
              <a:ext uri="{FF2B5EF4-FFF2-40B4-BE49-F238E27FC236}">
                <a16:creationId xmlns:a16="http://schemas.microsoft.com/office/drawing/2014/main" id="{92871F65-6E37-40AF-BE1F-A19C7ABC1F51}"/>
              </a:ext>
            </a:extLst>
          </p:cNvPr>
          <p:cNvGrpSpPr/>
          <p:nvPr userDrawn="1"/>
        </p:nvGrpSpPr>
        <p:grpSpPr>
          <a:xfrm>
            <a:off x="213594" y="374534"/>
            <a:ext cx="10177559" cy="792964"/>
            <a:chOff x="213594" y="302433"/>
            <a:chExt cx="10177559" cy="792964"/>
          </a:xfrm>
        </p:grpSpPr>
        <p:pic>
          <p:nvPicPr>
            <p:cNvPr id="10" name="Picture 11" descr="ç°å¢ç">
              <a:extLst>
                <a:ext uri="{FF2B5EF4-FFF2-40B4-BE49-F238E27FC236}">
                  <a16:creationId xmlns:a16="http://schemas.microsoft.com/office/drawing/2014/main" id="{05ABBA46-42F1-4720-BC53-F502AD4861A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1" name="フリーフォーム: 図形 10">
              <a:extLst>
                <a:ext uri="{FF2B5EF4-FFF2-40B4-BE49-F238E27FC236}">
                  <a16:creationId xmlns:a16="http://schemas.microsoft.com/office/drawing/2014/main" id="{E2EA0249-C753-4781-9385-C555789D3F50}"/>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A030AA6E-9159-4029-BCFA-B09677085BC7}"/>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62D5C11-5144-44BA-87EA-374CC222AB00}"/>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タイトル 97">
            <a:extLst>
              <a:ext uri="{FF2B5EF4-FFF2-40B4-BE49-F238E27FC236}">
                <a16:creationId xmlns:a16="http://schemas.microsoft.com/office/drawing/2014/main" id="{FB6F7520-26CE-44AF-B5A6-D907A6D52CD6}"/>
              </a:ext>
            </a:extLst>
          </p:cNvPr>
          <p:cNvSpPr>
            <a:spLocks noGrp="1"/>
          </p:cNvSpPr>
          <p:nvPr>
            <p:ph type="title" hasCustomPrompt="1"/>
          </p:nvPr>
        </p:nvSpPr>
        <p:spPr>
          <a:xfrm>
            <a:off x="309997" y="462759"/>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オブジェクト</a:t>
            </a:r>
          </a:p>
        </p:txBody>
      </p:sp>
    </p:spTree>
    <p:extLst>
      <p:ext uri="{BB962C8B-B14F-4D97-AF65-F5344CB8AC3E}">
        <p14:creationId xmlns:p14="http://schemas.microsoft.com/office/powerpoint/2010/main" val="925876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p:cNvPicPr>
          <p:nvPr userDrawn="1"/>
        </p:nvPicPr>
        <p:blipFill>
          <a:blip r:embed="rId2">
            <a:extLst>
              <a:ext uri="{96DAC541-7B7A-43D3-8B79-37D633B846F1}">
                <asvg:svgBlip xmlns:asvg="http://schemas.microsoft.com/office/drawing/2016/SVG/main" xmlns="" r:embed="rId3"/>
              </a:ext>
            </a:extLst>
          </a:blip>
          <a:stretch>
            <a:fillRect/>
          </a:stretch>
        </p:blipFill>
        <p:spPr>
          <a:xfrm>
            <a:off x="279290" y="7058621"/>
            <a:ext cx="10106234" cy="356805"/>
          </a:xfrm>
          <a:prstGeom prst="rect">
            <a:avLst/>
          </a:prstGeom>
        </p:spPr>
      </p:pic>
      <p:sp>
        <p:nvSpPr>
          <p:cNvPr id="6" name="テキスト ボックス 5">
            <a:extLst>
              <a:ext uri="{FF2B5EF4-FFF2-40B4-BE49-F238E27FC236}">
                <a16:creationId xmlns:a16="http://schemas.microsoft.com/office/drawing/2014/main" id="{803EF348-FC06-1848-85F5-04404EE0C18F}"/>
              </a:ext>
            </a:extLst>
          </p:cNvPr>
          <p:cNvSpPr txBox="1"/>
          <p:nvPr userDrawn="1"/>
        </p:nvSpPr>
        <p:spPr>
          <a:xfrm>
            <a:off x="279290" y="7098824"/>
            <a:ext cx="1195809" cy="275012"/>
          </a:xfrm>
          <a:prstGeom prst="rect">
            <a:avLst/>
          </a:prstGeom>
          <a:noFill/>
        </p:spPr>
        <p:txBody>
          <a:bodyPr wrap="square" lIns="116567" rtlCol="0" anchor="ctr">
            <a:spAutoFit/>
          </a:bodyPr>
          <a:lstStyle/>
          <a:p>
            <a:r>
              <a:rPr lang="ja-JP" altLang="en-US" sz="1187" b="1" dirty="0">
                <a:solidFill>
                  <a:prstClr val="white"/>
                </a:solidFill>
                <a:latin typeface="Meiryo" panose="020B0604030504040204" pitchFamily="34" charset="-128"/>
                <a:ea typeface="Meiryo" panose="020B0604030504040204" pitchFamily="34" charset="-128"/>
              </a:rPr>
              <a:t>お問合せ先：</a:t>
            </a:r>
          </a:p>
        </p:txBody>
      </p:sp>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直線コネクタ 12">
            <a:extLst>
              <a:ext uri="{FF2B5EF4-FFF2-40B4-BE49-F238E27FC236}">
                <a16:creationId xmlns:a16="http://schemas.microsoft.com/office/drawing/2014/main" id="{209954DF-ED5F-424C-9D84-753BF11EE07C}"/>
              </a:ext>
            </a:extLst>
          </p:cNvPr>
          <p:cNvCxnSpPr>
            <a:cxnSpLocks/>
          </p:cNvCxnSpPr>
          <p:nvPr userDrawn="1"/>
        </p:nvCxnSpPr>
        <p:spPr>
          <a:xfrm flipH="1">
            <a:off x="310846" y="592915"/>
            <a:ext cx="9377871"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7" name="テキスト プレースホルダー 36"/>
          <p:cNvSpPr>
            <a:spLocks noGrp="1"/>
          </p:cNvSpPr>
          <p:nvPr>
            <p:ph type="body" sz="quarter" idx="10" hasCustomPrompt="1"/>
          </p:nvPr>
        </p:nvSpPr>
        <p:spPr>
          <a:xfrm>
            <a:off x="310132" y="237990"/>
            <a:ext cx="9379324" cy="311487"/>
          </a:xfrm>
        </p:spPr>
        <p:txBody>
          <a:bodyPr lIns="108000" tIns="72000" rIns="0" bIns="0" anchor="ctr"/>
          <a:lstStyle>
            <a:lvl1pPr marL="0" indent="0">
              <a:buNone/>
              <a:defRPr sz="1943" b="1">
                <a:solidFill>
                  <a:srgbClr val="009C89"/>
                </a:solidFill>
                <a:latin typeface="メイリオ" panose="020B0604030504040204" pitchFamily="50" charset="-128"/>
                <a:ea typeface="メイリオ" panose="020B0604030504040204" pitchFamily="50" charset="-128"/>
              </a:defRPr>
            </a:lvl1pPr>
          </a:lstStyle>
          <a:p>
            <a:pPr lvl="0"/>
            <a:r>
              <a:rPr kumimoji="1" lang="ja-JP" altLang="en-US" dirty="0"/>
              <a:t>事業名を記入（○○省連携事業）</a:t>
            </a:r>
          </a:p>
        </p:txBody>
      </p:sp>
      <p:cxnSp>
        <p:nvCxnSpPr>
          <p:cNvPr id="8" name="直線コネクタ 7"/>
          <p:cNvCxnSpPr/>
          <p:nvPr userDrawn="1"/>
        </p:nvCxnSpPr>
        <p:spPr>
          <a:xfrm flipV="1">
            <a:off x="6123805" y="2788179"/>
            <a:ext cx="4261719" cy="9277"/>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userDrawn="1"/>
        </p:nvCxnSpPr>
        <p:spPr>
          <a:xfrm flipV="1">
            <a:off x="306291" y="2788179"/>
            <a:ext cx="5466261" cy="17303"/>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userDrawn="1"/>
        </p:nvSpPr>
        <p:spPr>
          <a:xfrm>
            <a:off x="294711" y="2553922"/>
            <a:ext cx="4261719" cy="232500"/>
          </a:xfrm>
          <a:prstGeom prst="rect">
            <a:avLst/>
          </a:prstGeom>
          <a:noFill/>
        </p:spPr>
        <p:txBody>
          <a:bodyPr wrap="square" lIns="0" tIns="0" bIns="0" rtlCol="0" anchor="b">
            <a:spAutoFit/>
          </a:bodyPr>
          <a:lstStyle/>
          <a:p>
            <a:r>
              <a:rPr lang="en-US" altLang="ja-JP" sz="1511" b="1" dirty="0">
                <a:solidFill>
                  <a:srgbClr val="009C89"/>
                </a:solidFill>
                <a:latin typeface="Meiryo UI"/>
              </a:rPr>
              <a:t>2. </a:t>
            </a:r>
            <a:r>
              <a:rPr lang="ja-JP" altLang="en-US" sz="1511" b="1" dirty="0">
                <a:solidFill>
                  <a:srgbClr val="009C89"/>
                </a:solidFill>
              </a:rPr>
              <a:t>事業内容</a:t>
            </a:r>
          </a:p>
        </p:txBody>
      </p:sp>
      <p:cxnSp>
        <p:nvCxnSpPr>
          <p:cNvPr id="33" name="直線コネクタ 32"/>
          <p:cNvCxnSpPr/>
          <p:nvPr userDrawn="1"/>
        </p:nvCxnSpPr>
        <p:spPr>
          <a:xfrm flipV="1">
            <a:off x="306291" y="6020890"/>
            <a:ext cx="5466261" cy="17303"/>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35" name="テキスト プレースホルダー 36"/>
          <p:cNvSpPr>
            <a:spLocks noGrp="1"/>
          </p:cNvSpPr>
          <p:nvPr>
            <p:ph type="body" sz="quarter" idx="12" hasCustomPrompt="1"/>
          </p:nvPr>
        </p:nvSpPr>
        <p:spPr>
          <a:xfrm>
            <a:off x="6395600" y="2535365"/>
            <a:ext cx="3963289" cy="242421"/>
          </a:xfrm>
        </p:spPr>
        <p:txBody>
          <a:bodyPr lIns="0" tIns="0" bIns="0" anchor="b" anchorCtr="0">
            <a:normAutofit/>
          </a:bodyPr>
          <a:lstStyle>
            <a:lvl1pPr marL="0" indent="0">
              <a:buNone/>
              <a:defRPr sz="1511" b="1">
                <a:solidFill>
                  <a:srgbClr val="009C89"/>
                </a:solidFill>
                <a:latin typeface="+mj-ea"/>
                <a:ea typeface="+mj-ea"/>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6" name="テキスト ボックス 35"/>
          <p:cNvSpPr txBox="1"/>
          <p:nvPr userDrawn="1"/>
        </p:nvSpPr>
        <p:spPr>
          <a:xfrm>
            <a:off x="306291" y="5759527"/>
            <a:ext cx="4261719" cy="278666"/>
          </a:xfrm>
          <a:prstGeom prst="rect">
            <a:avLst/>
          </a:prstGeom>
          <a:noFill/>
        </p:spPr>
        <p:txBody>
          <a:bodyPr wrap="square" lIns="0" bIns="0" rtlCol="0" anchor="b">
            <a:spAutoFit/>
          </a:bodyPr>
          <a:lstStyle/>
          <a:p>
            <a:r>
              <a:rPr lang="en-US" altLang="ja-JP" sz="1511" b="1" dirty="0">
                <a:solidFill>
                  <a:srgbClr val="009C89"/>
                </a:solidFill>
                <a:latin typeface="Meiryo UI"/>
              </a:rPr>
              <a:t>3. </a:t>
            </a:r>
            <a:r>
              <a:rPr lang="ja-JP" altLang="en-US" sz="1511" b="1" dirty="0">
                <a:solidFill>
                  <a:srgbClr val="009C89"/>
                </a:solidFill>
              </a:rPr>
              <a:t>事業スキーム</a:t>
            </a:r>
          </a:p>
        </p:txBody>
      </p:sp>
      <p:sp>
        <p:nvSpPr>
          <p:cNvPr id="38" name="テキスト プレースホルダー 37"/>
          <p:cNvSpPr>
            <a:spLocks noGrp="1"/>
          </p:cNvSpPr>
          <p:nvPr>
            <p:ph type="body" sz="quarter" idx="13" hasCustomPrompt="1"/>
          </p:nvPr>
        </p:nvSpPr>
        <p:spPr>
          <a:xfrm>
            <a:off x="1459678" y="6043237"/>
            <a:ext cx="4302757" cy="332280"/>
          </a:xfrm>
        </p:spPr>
        <p:txBody>
          <a:bodyPr lIns="90000" tIns="36000" rIns="90000" bIns="3600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メイリオ" panose="020B0604030504040204" pitchFamily="50" charset="-128"/>
                <a:ea typeface="メイリオ"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39" name="テキスト プレースホルダー 37"/>
          <p:cNvSpPr>
            <a:spLocks noGrp="1"/>
          </p:cNvSpPr>
          <p:nvPr>
            <p:ph type="body" sz="quarter" idx="14" hasCustomPrompt="1"/>
          </p:nvPr>
        </p:nvSpPr>
        <p:spPr>
          <a:xfrm>
            <a:off x="306291" y="2817208"/>
            <a:ext cx="5466261" cy="2840112"/>
          </a:xfrm>
        </p:spPr>
        <p:txBody>
          <a:bodyPr lIns="0" tIns="72000" anchor="t">
            <a:noAutofit/>
          </a:bodyPr>
          <a:lstStyle>
            <a:lvl1pPr marL="0" indent="0">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事業内容を説明</a:t>
            </a:r>
            <a:endParaRPr kumimoji="1" lang="en-US" altLang="ja-JP" dirty="0"/>
          </a:p>
        </p:txBody>
      </p:sp>
      <p:pic>
        <p:nvPicPr>
          <p:cNvPr id="41" name="グラフィックス 4">
            <a:extLst>
              <a:ext uri="{FF2B5EF4-FFF2-40B4-BE49-F238E27FC236}">
                <a16:creationId xmlns:a16="http://schemas.microsoft.com/office/drawing/2014/main" id="{3BEBEB83-2FD5-5547-BD5B-79C1EFD27926}"/>
              </a:ext>
            </a:extLst>
          </p:cNvPr>
          <p:cNvPicPr>
            <a:picLocks/>
          </p:cNvPicPr>
          <p:nvPr userDrawn="1"/>
        </p:nvPicPr>
        <p:blipFill>
          <a:blip r:embed="rId2">
            <a:lum bright="70000" contrast="-70000"/>
            <a:extLst>
              <a:ext uri="{96DAC541-7B7A-43D3-8B79-37D633B846F1}">
                <asvg:svgBlip xmlns:asvg="http://schemas.microsoft.com/office/drawing/2016/SVG/main" xmlns="" r:embed="rId3"/>
              </a:ext>
            </a:extLst>
          </a:blip>
          <a:stretch>
            <a:fillRect/>
          </a:stretch>
        </p:blipFill>
        <p:spPr>
          <a:xfrm>
            <a:off x="310131" y="1019946"/>
            <a:ext cx="10086972" cy="390066"/>
          </a:xfrm>
          <a:prstGeom prst="rect">
            <a:avLst/>
          </a:prstGeom>
          <a:ln>
            <a:noFill/>
          </a:ln>
        </p:spPr>
      </p:pic>
      <p:sp>
        <p:nvSpPr>
          <p:cNvPr id="44" name="テキスト プレースホルダー 37"/>
          <p:cNvSpPr>
            <a:spLocks noGrp="1"/>
          </p:cNvSpPr>
          <p:nvPr>
            <p:ph type="body" sz="quarter" idx="15" hasCustomPrompt="1"/>
          </p:nvPr>
        </p:nvSpPr>
        <p:spPr>
          <a:xfrm>
            <a:off x="1421099" y="1463927"/>
            <a:ext cx="8961265" cy="789483"/>
          </a:xfrm>
        </p:spPr>
        <p:txBody>
          <a:bodyPr tIns="72000" anchor="t">
            <a:noAutofit/>
          </a:bodyPr>
          <a:lstStyle>
            <a:lvl1pPr marL="246728" indent="-246728">
              <a:lnSpc>
                <a:spcPct val="120000"/>
              </a:lnSpc>
              <a:spcBef>
                <a:spcPts val="0"/>
              </a:spcBef>
              <a:buFont typeface="+mj-ea"/>
              <a:buAutoNum type="circleNumDbPlain"/>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endParaRPr kumimoji="1" lang="en-US" altLang="ja-JP" dirty="0"/>
          </a:p>
          <a:p>
            <a:pPr lvl="0"/>
            <a:endParaRPr kumimoji="1" lang="en-US" altLang="ja-JP" dirty="0"/>
          </a:p>
        </p:txBody>
      </p:sp>
      <p:cxnSp>
        <p:nvCxnSpPr>
          <p:cNvPr id="45" name="直線コネクタ 44"/>
          <p:cNvCxnSpPr/>
          <p:nvPr userDrawn="1"/>
        </p:nvCxnSpPr>
        <p:spPr>
          <a:xfrm flipV="1">
            <a:off x="1394334" y="1539109"/>
            <a:ext cx="0" cy="714300"/>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userDrawn="1"/>
        </p:nvSpPr>
        <p:spPr>
          <a:xfrm>
            <a:off x="300018" y="1783148"/>
            <a:ext cx="1175082" cy="232500"/>
          </a:xfrm>
          <a:prstGeom prst="rect">
            <a:avLst/>
          </a:prstGeom>
          <a:noFill/>
        </p:spPr>
        <p:txBody>
          <a:bodyPr wrap="square" lIns="0" tIns="0" bIns="0" rtlCol="0" anchor="ctr">
            <a:spAutoFit/>
          </a:bodyPr>
          <a:lstStyle/>
          <a:p>
            <a:r>
              <a:rPr lang="en-US" altLang="ja-JP" sz="1511" b="1" dirty="0">
                <a:solidFill>
                  <a:srgbClr val="009C89"/>
                </a:solidFill>
                <a:latin typeface="Meiryo UI"/>
              </a:rPr>
              <a:t>1. </a:t>
            </a:r>
            <a:r>
              <a:rPr lang="ja-JP" altLang="en-US" sz="1511" b="1" dirty="0">
                <a:solidFill>
                  <a:srgbClr val="009C89"/>
                </a:solidFill>
              </a:rPr>
              <a:t>事業目的</a:t>
            </a:r>
          </a:p>
        </p:txBody>
      </p:sp>
      <p:sp>
        <p:nvSpPr>
          <p:cNvPr id="53" name="テキスト プレースホルダー 36"/>
          <p:cNvSpPr>
            <a:spLocks noGrp="1"/>
          </p:cNvSpPr>
          <p:nvPr>
            <p:ph type="body" sz="quarter" idx="16" hasCustomPrompt="1"/>
          </p:nvPr>
        </p:nvSpPr>
        <p:spPr>
          <a:xfrm>
            <a:off x="310131" y="1059236"/>
            <a:ext cx="10024789" cy="311487"/>
          </a:xfrm>
        </p:spPr>
        <p:txBody>
          <a:bodyPr lIns="108000" tIns="72000" bIns="0" anchor="t">
            <a:noAutofit/>
          </a:bodyPr>
          <a:lstStyle>
            <a:lvl1pPr marL="0" indent="0">
              <a:buNone/>
              <a:defRPr sz="1511" b="1">
                <a:solidFill>
                  <a:srgbClr val="007A6B"/>
                </a:solidFill>
                <a:latin typeface="メイリオ" panose="020B0604030504040204" pitchFamily="50" charset="-128"/>
                <a:ea typeface="メイリオ" panose="020B0604030504040204" pitchFamily="50" charset="-128"/>
              </a:defRPr>
            </a:lvl1pPr>
          </a:lstStyle>
          <a:p>
            <a:pPr lvl="0"/>
            <a:r>
              <a:rPr kumimoji="1" lang="ja-JP" altLang="en-US" dirty="0"/>
              <a:t>事業のポイントを簡潔に記載</a:t>
            </a:r>
          </a:p>
        </p:txBody>
      </p:sp>
      <p:sp>
        <p:nvSpPr>
          <p:cNvPr id="55" name="テキスト プレースホルダー 37"/>
          <p:cNvSpPr>
            <a:spLocks noGrp="1"/>
          </p:cNvSpPr>
          <p:nvPr>
            <p:ph type="body" sz="quarter" idx="17" hasCustomPrompt="1"/>
          </p:nvPr>
        </p:nvSpPr>
        <p:spPr>
          <a:xfrm>
            <a:off x="385417" y="614526"/>
            <a:ext cx="9304040" cy="328394"/>
          </a:xfrm>
        </p:spPr>
        <p:txBody>
          <a:bodyPr tIns="72000" anchor="t">
            <a:normAutofit/>
          </a:bodyPr>
          <a:lstStyle>
            <a:lvl1pPr marL="0" indent="0" algn="r">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sp>
        <p:nvSpPr>
          <p:cNvPr id="57" name="テキスト プレースホルダー 37"/>
          <p:cNvSpPr>
            <a:spLocks noGrp="1"/>
          </p:cNvSpPr>
          <p:nvPr>
            <p:ph type="body" sz="quarter" idx="18" hasCustomPrompt="1"/>
          </p:nvPr>
        </p:nvSpPr>
        <p:spPr>
          <a:xfrm>
            <a:off x="6133864" y="2817209"/>
            <a:ext cx="4263239" cy="3982799"/>
          </a:xfrm>
        </p:spPr>
        <p:txBody>
          <a:bodyPr lIns="0" tIns="72000" anchor="t">
            <a:noAutofit/>
          </a:bodyPr>
          <a:lstStyle>
            <a:lvl1pPr marL="0" indent="0">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図・写真等を交えつつ、このスペースに納まるよう記述</a:t>
            </a:r>
            <a:endParaRPr kumimoji="1" lang="en-US" altLang="ja-JP" dirty="0"/>
          </a:p>
        </p:txBody>
      </p:sp>
      <p:sp>
        <p:nvSpPr>
          <p:cNvPr id="28" name="角丸四角形吹き出し 27"/>
          <p:cNvSpPr/>
          <p:nvPr userDrawn="1"/>
        </p:nvSpPr>
        <p:spPr>
          <a:xfrm>
            <a:off x="11030049" y="2355051"/>
            <a:ext cx="1888975" cy="873714"/>
          </a:xfrm>
          <a:prstGeom prst="wedgeRoundRectCallout">
            <a:avLst>
              <a:gd name="adj1" fmla="val -64653"/>
              <a:gd name="adj2" fmla="val -14033"/>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「補助対象」、「委託内容」、「活用事例」、「事業イメージ」の中からタイトルを選択。</a:t>
            </a:r>
            <a:endParaRPr lang="en-US" altLang="ja-JP" sz="1133" dirty="0">
              <a:solidFill>
                <a:prstClr val="white"/>
              </a:solidFill>
            </a:endParaRPr>
          </a:p>
          <a:p>
            <a:r>
              <a:rPr lang="ja-JP" altLang="en-US" sz="1133" dirty="0">
                <a:solidFill>
                  <a:prstClr val="white"/>
                </a:solidFill>
              </a:rPr>
              <a:t>［ﾒｲﾘｵ、太字、</a:t>
            </a:r>
            <a:r>
              <a:rPr lang="en-US" altLang="ja-JP" sz="1133" dirty="0">
                <a:solidFill>
                  <a:prstClr val="white"/>
                </a:solidFill>
              </a:rPr>
              <a:t>14pt</a:t>
            </a:r>
            <a:r>
              <a:rPr lang="ja-JP" altLang="en-US" sz="1133" dirty="0">
                <a:solidFill>
                  <a:prstClr val="white"/>
                </a:solidFill>
              </a:rPr>
              <a:t>］</a:t>
            </a:r>
          </a:p>
        </p:txBody>
      </p:sp>
      <p:sp>
        <p:nvSpPr>
          <p:cNvPr id="29" name="角丸四角形吹き出し 28"/>
          <p:cNvSpPr/>
          <p:nvPr userDrawn="1"/>
        </p:nvSpPr>
        <p:spPr>
          <a:xfrm>
            <a:off x="-2121340" y="1418924"/>
            <a:ext cx="1888975" cy="680825"/>
          </a:xfrm>
          <a:prstGeom prst="wedgeRoundRectCallout">
            <a:avLst>
              <a:gd name="adj1" fmla="val 60551"/>
              <a:gd name="adj2" fmla="val 10719"/>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事業の目的を箇条書きで記載</a:t>
            </a: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34" name="角丸四角形吹き出し 33"/>
          <p:cNvSpPr/>
          <p:nvPr userDrawn="1"/>
        </p:nvSpPr>
        <p:spPr>
          <a:xfrm>
            <a:off x="-2106109" y="20958"/>
            <a:ext cx="1888975" cy="487935"/>
          </a:xfrm>
          <a:prstGeom prst="wedgeRoundRectCallout">
            <a:avLst>
              <a:gd name="adj1" fmla="val 60551"/>
              <a:gd name="adj2" fmla="val 10719"/>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事業名を記載</a:t>
            </a:r>
            <a:endParaRPr lang="en-US" altLang="ja-JP" sz="1133" dirty="0">
              <a:solidFill>
                <a:prstClr val="white"/>
              </a:solidFill>
            </a:endParaRPr>
          </a:p>
          <a:p>
            <a:r>
              <a:rPr lang="ja-JP" altLang="en-US" sz="1133" dirty="0">
                <a:solidFill>
                  <a:prstClr val="white"/>
                </a:solidFill>
              </a:rPr>
              <a:t>［ﾒｲﾘｵ、太字、</a:t>
            </a:r>
            <a:r>
              <a:rPr lang="en-US" altLang="ja-JP" sz="1133" dirty="0">
                <a:solidFill>
                  <a:prstClr val="white"/>
                </a:solidFill>
              </a:rPr>
              <a:t>18pt</a:t>
            </a:r>
            <a:r>
              <a:rPr lang="ja-JP" altLang="en-US" sz="1133" dirty="0">
                <a:solidFill>
                  <a:prstClr val="white"/>
                </a:solidFill>
              </a:rPr>
              <a:t>］</a:t>
            </a:r>
          </a:p>
        </p:txBody>
      </p:sp>
      <p:sp>
        <p:nvSpPr>
          <p:cNvPr id="40" name="角丸四角形吹き出し 39"/>
          <p:cNvSpPr/>
          <p:nvPr userDrawn="1"/>
        </p:nvSpPr>
        <p:spPr>
          <a:xfrm>
            <a:off x="-2118387" y="621409"/>
            <a:ext cx="1888975" cy="680825"/>
          </a:xfrm>
          <a:prstGeom prst="wedgeRoundRectCallout">
            <a:avLst>
              <a:gd name="adj1" fmla="val 62751"/>
              <a:gd name="adj2" fmla="val 28809"/>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事業のポイントを簡潔に記載</a:t>
            </a: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［ﾒｲﾘｵ、太字、</a:t>
            </a:r>
            <a:r>
              <a:rPr lang="en-US" altLang="ja-JP" sz="1133" dirty="0">
                <a:solidFill>
                  <a:prstClr val="white"/>
                </a:solidFill>
              </a:rPr>
              <a:t>14pt</a:t>
            </a:r>
            <a:r>
              <a:rPr lang="ja-JP" altLang="en-US" sz="1133" dirty="0">
                <a:solidFill>
                  <a:prstClr val="white"/>
                </a:solidFill>
              </a:rPr>
              <a:t>］</a:t>
            </a:r>
          </a:p>
        </p:txBody>
      </p:sp>
      <p:sp>
        <p:nvSpPr>
          <p:cNvPr id="42" name="角丸四角形吹き出し 41"/>
          <p:cNvSpPr/>
          <p:nvPr userDrawn="1"/>
        </p:nvSpPr>
        <p:spPr>
          <a:xfrm>
            <a:off x="10959269" y="438453"/>
            <a:ext cx="2404385" cy="873714"/>
          </a:xfrm>
          <a:prstGeom prst="wedgeRoundRectCallout">
            <a:avLst>
              <a:gd name="adj1" fmla="val -59476"/>
              <a:gd name="adj2" fmla="val -4995"/>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予算額を記載</a:t>
            </a:r>
            <a:endParaRPr lang="en-US" altLang="ja-JP" sz="1133" dirty="0">
              <a:solidFill>
                <a:prstClr val="white"/>
              </a:solidFill>
            </a:endParaRPr>
          </a:p>
          <a:p>
            <a:pPr defTabSz="986912" fontAlgn="base">
              <a:spcBef>
                <a:spcPct val="0"/>
              </a:spcBef>
              <a:spcAft>
                <a:spcPct val="0"/>
              </a:spcAft>
              <a:defRPr/>
            </a:pPr>
            <a:r>
              <a:rPr lang="en-US" altLang="ja-JP" sz="1133" dirty="0">
                <a:solidFill>
                  <a:prstClr val="white"/>
                </a:solidFill>
              </a:rPr>
              <a:t>【</a:t>
            </a:r>
            <a:r>
              <a:rPr lang="ja-JP" altLang="en-US" sz="1133" dirty="0">
                <a:solidFill>
                  <a:prstClr val="white"/>
                </a:solidFill>
              </a:rPr>
              <a:t>令和２年度要求額  </a:t>
            </a:r>
            <a:r>
              <a:rPr lang="en-US" altLang="ja-JP" sz="1133" dirty="0">
                <a:solidFill>
                  <a:prstClr val="white"/>
                </a:solidFill>
              </a:rPr>
              <a:t>0,000</a:t>
            </a:r>
            <a:r>
              <a:rPr lang="ja-JP" altLang="en-US" sz="1133" dirty="0">
                <a:solidFill>
                  <a:prstClr val="white"/>
                </a:solidFill>
              </a:rPr>
              <a:t>百万円（</a:t>
            </a:r>
            <a:r>
              <a:rPr lang="en-US" altLang="ja-JP" sz="1133" dirty="0">
                <a:solidFill>
                  <a:prstClr val="white"/>
                </a:solidFill>
              </a:rPr>
              <a:t>0,000</a:t>
            </a:r>
            <a:r>
              <a:rPr lang="ja-JP" altLang="en-US" sz="1133" dirty="0">
                <a:solidFill>
                  <a:prstClr val="white"/>
                </a:solidFill>
              </a:rPr>
              <a:t>百万円）</a:t>
            </a:r>
            <a:r>
              <a:rPr lang="en-US" altLang="ja-JP" sz="1133" dirty="0">
                <a:solidFill>
                  <a:prstClr val="white"/>
                </a:solidFill>
              </a:rPr>
              <a:t>】</a:t>
            </a:r>
          </a:p>
          <a:p>
            <a:pPr defTabSz="986912" fontAlgn="base">
              <a:spcBef>
                <a:spcPct val="0"/>
              </a:spcBef>
              <a:spcAft>
                <a:spcPct val="0"/>
              </a:spcAft>
              <a:defRPr/>
            </a:pPr>
            <a:r>
              <a:rPr lang="ja-JP" altLang="en-US" sz="1133" dirty="0">
                <a:solidFill>
                  <a:prstClr val="white"/>
                </a:solidFill>
              </a:rPr>
              <a:t>［ﾒｲﾘｵ、標準、</a:t>
            </a:r>
            <a:r>
              <a:rPr lang="en-US" altLang="ja-JP" sz="1133" dirty="0">
                <a:solidFill>
                  <a:prstClr val="white"/>
                </a:solidFill>
              </a:rPr>
              <a:t>13pt</a:t>
            </a:r>
            <a:r>
              <a:rPr lang="ja-JP" altLang="en-US" sz="1133" dirty="0">
                <a:solidFill>
                  <a:prstClr val="white"/>
                </a:solidFill>
              </a:rPr>
              <a:t>］</a:t>
            </a:r>
            <a:endParaRPr lang="en-US" altLang="ja-JP" sz="1133" dirty="0">
              <a:solidFill>
                <a:prstClr val="white"/>
              </a:solidFill>
            </a:endParaRPr>
          </a:p>
        </p:txBody>
      </p:sp>
      <p:sp>
        <p:nvSpPr>
          <p:cNvPr id="43" name="角丸四角形吹き出し 42"/>
          <p:cNvSpPr/>
          <p:nvPr userDrawn="1"/>
        </p:nvSpPr>
        <p:spPr>
          <a:xfrm>
            <a:off x="-3420252" y="2216440"/>
            <a:ext cx="3140829" cy="680825"/>
          </a:xfrm>
          <a:prstGeom prst="wedgeRoundRectCallout">
            <a:avLst>
              <a:gd name="adj1" fmla="val 56410"/>
              <a:gd name="adj2" fmla="val 69345"/>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事業内容を説明。冒頭で手短に、事業の背景について触れること。</a:t>
            </a:r>
            <a:endParaRPr lang="en-US" altLang="ja-JP" sz="1133" dirty="0">
              <a:solidFill>
                <a:prstClr val="white"/>
              </a:solidFill>
            </a:endParaRPr>
          </a:p>
          <a:p>
            <a:r>
              <a:rPr lang="ja-JP" altLang="en-US" sz="1133" dirty="0">
                <a:solidFill>
                  <a:prstClr val="white"/>
                </a:solidFill>
              </a:rPr>
              <a:t>［ﾒｲﾘｵ、標準、</a:t>
            </a:r>
            <a:r>
              <a:rPr lang="en-US" altLang="ja-JP" sz="1133" dirty="0">
                <a:solidFill>
                  <a:prstClr val="white"/>
                </a:solidFill>
              </a:rPr>
              <a:t>11 or 12pt</a:t>
            </a:r>
            <a:r>
              <a:rPr lang="ja-JP" altLang="en-US" sz="1133" dirty="0">
                <a:solidFill>
                  <a:prstClr val="white"/>
                </a:solidFill>
              </a:rPr>
              <a:t>］</a:t>
            </a:r>
          </a:p>
        </p:txBody>
      </p:sp>
      <p:sp>
        <p:nvSpPr>
          <p:cNvPr id="46" name="テキスト プレースホルダー 37"/>
          <p:cNvSpPr>
            <a:spLocks noGrp="1"/>
          </p:cNvSpPr>
          <p:nvPr>
            <p:ph type="body" sz="quarter" idx="20" hasCustomPrompt="1"/>
          </p:nvPr>
        </p:nvSpPr>
        <p:spPr>
          <a:xfrm>
            <a:off x="1459679" y="6386622"/>
            <a:ext cx="4302756" cy="308938"/>
          </a:xfrm>
        </p:spPr>
        <p:txBody>
          <a:bodyPr lIns="90000" tIns="36000" rIns="90000" bIns="36000" anchor="ctr">
            <a:normAutofit/>
          </a:bodyPr>
          <a:lstStyle>
            <a:lvl1pPr marL="0" marR="0" indent="0" algn="l" defTabSz="986918" rtl="0" eaLnBrk="1" fontAlgn="auto" latinLnBrk="0" hangingPunct="1">
              <a:lnSpc>
                <a:spcPct val="120000"/>
              </a:lnSpc>
              <a:spcBef>
                <a:spcPts val="0"/>
              </a:spcBef>
              <a:spcAft>
                <a:spcPts val="0"/>
              </a:spcAft>
              <a:buClrTx/>
              <a:buSzTx/>
              <a:buFont typeface="Wingdings" panose="05000000000000000000" pitchFamily="2" charset="2"/>
              <a:buNone/>
              <a:tabLst/>
              <a:defRPr sz="1295">
                <a:solidFill>
                  <a:schemeClr val="tx1"/>
                </a:solidFill>
                <a:latin typeface="メイリオ" panose="020B0604030504040204" pitchFamily="50" charset="-128"/>
                <a:ea typeface="メイリオ" panose="020B0604030504040204" pitchFamily="50" charset="-128"/>
              </a:defRPr>
            </a:lvl1pPr>
          </a:lstStyle>
          <a:p>
            <a:pPr marL="0" marR="0" lvl="0" indent="0" algn="l" defTabSz="986918" rtl="0" eaLnBrk="1" fontAlgn="auto" latinLnBrk="0" hangingPunct="1">
              <a:lnSpc>
                <a:spcPct val="120000"/>
              </a:lnSpc>
              <a:spcBef>
                <a:spcPts val="0"/>
              </a:spcBef>
              <a:spcAft>
                <a:spcPts val="0"/>
              </a:spcAft>
              <a:buClrTx/>
              <a:buSzTx/>
              <a:buFont typeface="Wingdings" panose="05000000000000000000" pitchFamily="2" charset="2"/>
              <a:buNone/>
              <a:tabLst/>
              <a:defRPr/>
            </a:pPr>
            <a:r>
              <a:rPr kumimoji="1" lang="ja-JP" altLang="en-US" dirty="0"/>
              <a:t>橙色の吹出しに示した選択肢の中から選択して記載</a:t>
            </a:r>
            <a:endParaRPr kumimoji="1" lang="en-US" altLang="ja-JP" dirty="0"/>
          </a:p>
        </p:txBody>
      </p:sp>
      <p:sp>
        <p:nvSpPr>
          <p:cNvPr id="47" name="テキスト プレースホルダー 37"/>
          <p:cNvSpPr>
            <a:spLocks noGrp="1"/>
          </p:cNvSpPr>
          <p:nvPr>
            <p:ph type="body" sz="quarter" idx="21" hasCustomPrompt="1"/>
          </p:nvPr>
        </p:nvSpPr>
        <p:spPr>
          <a:xfrm>
            <a:off x="1459677" y="6706665"/>
            <a:ext cx="4303983" cy="309684"/>
          </a:xfrm>
        </p:spPr>
        <p:txBody>
          <a:bodyPr lIns="90000" tIns="36000" rIns="90000" bIns="3600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メイリオ" panose="020B0604030504040204" pitchFamily="50" charset="-128"/>
                <a:ea typeface="メイリオ" panose="020B0604030504040204" pitchFamily="50" charset="-128"/>
              </a:defRPr>
            </a:lvl1pPr>
          </a:lstStyle>
          <a:p>
            <a:pPr lvl="0"/>
            <a:r>
              <a:rPr kumimoji="1" lang="ja-JP" altLang="en-US" dirty="0"/>
              <a:t>令和２年度～令和○年度（予定）　と記載</a:t>
            </a:r>
          </a:p>
        </p:txBody>
      </p:sp>
      <p:sp>
        <p:nvSpPr>
          <p:cNvPr id="18" name="テキスト ボックス 17"/>
          <p:cNvSpPr txBox="1"/>
          <p:nvPr userDrawn="1"/>
        </p:nvSpPr>
        <p:spPr>
          <a:xfrm>
            <a:off x="294709" y="6708838"/>
            <a:ext cx="1168809" cy="277756"/>
          </a:xfrm>
          <a:prstGeom prst="rect">
            <a:avLst/>
          </a:prstGeom>
          <a:noFill/>
        </p:spPr>
        <p:txBody>
          <a:bodyPr wrap="square" lIns="97139" tIns="38856" rIns="97139" bIns="38856" rtlCol="0">
            <a:spAutoFit/>
          </a:bodyPr>
          <a:lstStyle/>
          <a:p>
            <a:r>
              <a:rPr lang="ja-JP" altLang="en-US" sz="1295" dirty="0">
                <a:solidFill>
                  <a:prstClr val="black"/>
                </a:solidFill>
              </a:rPr>
              <a:t>■実施期間</a:t>
            </a:r>
          </a:p>
        </p:txBody>
      </p:sp>
      <p:sp>
        <p:nvSpPr>
          <p:cNvPr id="50" name="テキスト ボックス 49"/>
          <p:cNvSpPr txBox="1"/>
          <p:nvPr userDrawn="1"/>
        </p:nvSpPr>
        <p:spPr>
          <a:xfrm>
            <a:off x="294710" y="6114324"/>
            <a:ext cx="1126389" cy="277756"/>
          </a:xfrm>
          <a:prstGeom prst="rect">
            <a:avLst/>
          </a:prstGeom>
          <a:noFill/>
        </p:spPr>
        <p:txBody>
          <a:bodyPr wrap="square" lIns="97139" tIns="38856" rIns="97139" bIns="38856" rtlCol="0" anchor="ctr">
            <a:spAutoFit/>
          </a:bodyPr>
          <a:lstStyle/>
          <a:p>
            <a:r>
              <a:rPr lang="ja-JP" altLang="en-US" sz="1295" dirty="0">
                <a:solidFill>
                  <a:prstClr val="black"/>
                </a:solidFill>
              </a:rPr>
              <a:t>■事業形態</a:t>
            </a:r>
          </a:p>
        </p:txBody>
      </p:sp>
      <p:sp>
        <p:nvSpPr>
          <p:cNvPr id="52" name="角丸四角形吹き出し 51"/>
          <p:cNvSpPr/>
          <p:nvPr userDrawn="1"/>
        </p:nvSpPr>
        <p:spPr>
          <a:xfrm>
            <a:off x="11197262" y="3619621"/>
            <a:ext cx="1888975" cy="1838163"/>
          </a:xfrm>
          <a:prstGeom prst="wedgeRoundRectCallout">
            <a:avLst>
              <a:gd name="adj1" fmla="val -75955"/>
              <a:gd name="adj2" fmla="val -14033"/>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defTabSz="986912" fontAlgn="base">
              <a:spcBef>
                <a:spcPct val="0"/>
              </a:spcBef>
              <a:spcAft>
                <a:spcPct val="0"/>
              </a:spcAft>
              <a:defRPr/>
            </a:pPr>
            <a:r>
              <a:rPr lang="ja-JP" altLang="en-US" sz="1133" dirty="0">
                <a:solidFill>
                  <a:prstClr val="white"/>
                </a:solidFill>
              </a:rPr>
              <a:t>図・写真等を交えつつ、このスペースに納まるよう記述</a:t>
            </a:r>
            <a:endParaRPr lang="en-US" altLang="ja-JP" sz="1133" dirty="0">
              <a:solidFill>
                <a:prstClr val="white"/>
              </a:solidFill>
            </a:endParaRPr>
          </a:p>
          <a:p>
            <a:pPr defTabSz="986912" fontAlgn="base">
              <a:spcBef>
                <a:spcPct val="0"/>
              </a:spcBef>
              <a:spcAft>
                <a:spcPct val="0"/>
              </a:spcAft>
              <a:defRPr/>
            </a:pP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小見出し［ﾒｲﾘｵ、濃青緑、太字、</a:t>
            </a:r>
            <a:r>
              <a:rPr lang="en-US" altLang="ja-JP" sz="1133" dirty="0">
                <a:solidFill>
                  <a:prstClr val="white"/>
                </a:solidFill>
              </a:rPr>
              <a:t>12pt</a:t>
            </a:r>
            <a:r>
              <a:rPr lang="ja-JP" altLang="en-US" sz="1133" dirty="0">
                <a:solidFill>
                  <a:prstClr val="white"/>
                </a:solidFill>
              </a:rPr>
              <a:t>］</a:t>
            </a:r>
            <a:endParaRPr lang="en-US" altLang="ja-JP" sz="1133" dirty="0">
              <a:solidFill>
                <a:prstClr val="white"/>
              </a:solidFill>
            </a:endParaRPr>
          </a:p>
          <a:p>
            <a:pPr defTabSz="986912" fontAlgn="base">
              <a:spcBef>
                <a:spcPct val="0"/>
              </a:spcBef>
              <a:spcAft>
                <a:spcPct val="0"/>
              </a:spcAft>
              <a:defRPr/>
            </a:pP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本文［ﾒｲﾘｵ、標準、</a:t>
            </a:r>
            <a:r>
              <a:rPr lang="en-US" altLang="ja-JP" sz="1133" dirty="0">
                <a:solidFill>
                  <a:prstClr val="white"/>
                </a:solidFill>
              </a:rPr>
              <a:t>12pt</a:t>
            </a:r>
            <a:r>
              <a:rPr lang="ja-JP" altLang="en-US" sz="1133" dirty="0">
                <a:solidFill>
                  <a:prstClr val="white"/>
                </a:solidFill>
              </a:rPr>
              <a:t>］</a:t>
            </a:r>
            <a:endParaRPr lang="en-US" altLang="ja-JP" sz="1133" dirty="0">
              <a:solidFill>
                <a:prstClr val="white"/>
              </a:solidFill>
            </a:endParaRPr>
          </a:p>
        </p:txBody>
      </p:sp>
      <p:sp>
        <p:nvSpPr>
          <p:cNvPr id="54" name="角丸四角形吹き出し 53"/>
          <p:cNvSpPr/>
          <p:nvPr userDrawn="1"/>
        </p:nvSpPr>
        <p:spPr>
          <a:xfrm>
            <a:off x="11141103" y="6296247"/>
            <a:ext cx="1888975" cy="1066605"/>
          </a:xfrm>
          <a:prstGeom prst="wedgeRoundRectCallout">
            <a:avLst>
              <a:gd name="adj1" fmla="val -71913"/>
              <a:gd name="adj2" fmla="val 26005"/>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問い合わせ先を記載</a:t>
            </a:r>
            <a:endParaRPr lang="en-US" altLang="ja-JP" sz="1133" dirty="0">
              <a:solidFill>
                <a:prstClr val="white"/>
              </a:solidFill>
            </a:endParaRPr>
          </a:p>
          <a:p>
            <a:pPr defTabSz="986912" fontAlgn="base">
              <a:spcBef>
                <a:spcPct val="0"/>
              </a:spcBef>
              <a:spcAft>
                <a:spcPct val="0"/>
              </a:spcAft>
              <a:defRPr/>
            </a:pPr>
            <a:r>
              <a:rPr lang="ja-JP" altLang="en-US" sz="1133" b="1" dirty="0">
                <a:solidFill>
                  <a:prstClr val="white"/>
                </a:solidFill>
                <a:latin typeface="Meiryo" panose="020B0604030504040204" pitchFamily="34" charset="-128"/>
                <a:ea typeface="Meiryo" panose="020B0604030504040204" pitchFamily="34" charset="-128"/>
              </a:rPr>
              <a:t>環境省 ○○局 ○○課 ○○室　電話：</a:t>
            </a:r>
            <a:r>
              <a:rPr lang="en-US" altLang="ja-JP" sz="1133" b="1" dirty="0">
                <a:solidFill>
                  <a:prstClr val="white"/>
                </a:solidFill>
                <a:latin typeface="Meiryo" panose="020B0604030504040204" pitchFamily="34" charset="-128"/>
                <a:ea typeface="Meiryo" panose="020B0604030504040204" pitchFamily="34" charset="-128"/>
              </a:rPr>
              <a:t>03-5521-xxxx</a:t>
            </a:r>
          </a:p>
          <a:p>
            <a:pPr defTabSz="986912" fontAlgn="base">
              <a:spcBef>
                <a:spcPct val="0"/>
              </a:spcBef>
              <a:spcAft>
                <a:spcPct val="0"/>
              </a:spcAft>
              <a:defRPr/>
            </a:pPr>
            <a:r>
              <a:rPr lang="ja-JP" altLang="en-US" sz="1133" dirty="0">
                <a:solidFill>
                  <a:prstClr val="white"/>
                </a:solidFill>
              </a:rPr>
              <a:t>［ﾒｲﾘｵ、太字、</a:t>
            </a:r>
            <a:r>
              <a:rPr lang="en-US" altLang="ja-JP" sz="1133" dirty="0">
                <a:solidFill>
                  <a:prstClr val="white"/>
                </a:solidFill>
              </a:rPr>
              <a:t>12pt</a:t>
            </a:r>
            <a:r>
              <a:rPr lang="ja-JP" altLang="en-US" sz="1133" dirty="0">
                <a:solidFill>
                  <a:prstClr val="white"/>
                </a:solidFill>
              </a:rPr>
              <a:t>］</a:t>
            </a:r>
            <a:endParaRPr lang="ja-JP" altLang="en-US" sz="1133" b="1" dirty="0">
              <a:solidFill>
                <a:prstClr val="white"/>
              </a:solidFill>
              <a:latin typeface="Meiryo" panose="020B0604030504040204" pitchFamily="34" charset="-128"/>
              <a:ea typeface="Meiryo" panose="020B0604030504040204" pitchFamily="34" charset="-128"/>
            </a:endParaRPr>
          </a:p>
        </p:txBody>
      </p:sp>
      <p:sp>
        <p:nvSpPr>
          <p:cNvPr id="56" name="テキスト プレースホルダー 37"/>
          <p:cNvSpPr>
            <a:spLocks noGrp="1"/>
          </p:cNvSpPr>
          <p:nvPr>
            <p:ph type="body" sz="quarter" idx="22" hasCustomPrompt="1"/>
          </p:nvPr>
        </p:nvSpPr>
        <p:spPr>
          <a:xfrm>
            <a:off x="1304665" y="7064221"/>
            <a:ext cx="8994592" cy="320824"/>
          </a:xfrm>
        </p:spPr>
        <p:txBody>
          <a:bodyPr tIns="72000" anchor="ctr">
            <a:normAutofit/>
          </a:bodyPr>
          <a:lstStyle>
            <a:lvl1pPr marL="0" indent="0" algn="l">
              <a:lnSpc>
                <a:spcPct val="120000"/>
              </a:lnSpc>
              <a:spcBef>
                <a:spcPts val="0"/>
              </a:spcBef>
              <a:buFont typeface="Arial" panose="020B0604020202020204" pitchFamily="34" charset="0"/>
              <a:buNone/>
              <a:defRPr sz="1295" b="1">
                <a:solidFill>
                  <a:schemeClr val="bg1"/>
                </a:solidFill>
                <a:latin typeface="メイリオ" panose="020B0604030504040204" pitchFamily="50" charset="-128"/>
                <a:ea typeface="メイリオ" panose="020B0604030504040204" pitchFamily="50" charset="-128"/>
              </a:defRPr>
            </a:lvl1pPr>
          </a:lstStyle>
          <a:p>
            <a:pPr lvl="0"/>
            <a:r>
              <a:rPr kumimoji="1" lang="ja-JP" altLang="en-US" dirty="0"/>
              <a:t>問合せ先を記載</a:t>
            </a:r>
            <a:endParaRPr kumimoji="1" lang="en-US" altLang="ja-JP" dirty="0"/>
          </a:p>
        </p:txBody>
      </p:sp>
      <p:sp>
        <p:nvSpPr>
          <p:cNvPr id="58" name="角丸四角形吹き出し 57"/>
          <p:cNvSpPr/>
          <p:nvPr userDrawn="1"/>
        </p:nvSpPr>
        <p:spPr>
          <a:xfrm>
            <a:off x="-3467485" y="3007476"/>
            <a:ext cx="3140829" cy="1730403"/>
          </a:xfrm>
          <a:prstGeom prst="wedgeRoundRectCallout">
            <a:avLst>
              <a:gd name="adj1" fmla="val 60509"/>
              <a:gd name="adj2" fmla="val 129075"/>
              <a:gd name="adj3" fmla="val 16667"/>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以下から選択：</a:t>
            </a:r>
            <a:endParaRPr lang="en-US" altLang="ja-JP" sz="1133" dirty="0">
              <a:solidFill>
                <a:prstClr val="white"/>
              </a:solidFill>
            </a:endParaRPr>
          </a:p>
          <a:p>
            <a:r>
              <a:rPr lang="ja-JP" altLang="en-US" sz="1133" dirty="0">
                <a:solidFill>
                  <a:prstClr val="white"/>
                </a:solidFill>
              </a:rPr>
              <a:t>請負事業／委託事業／直接補助事業／直接補助事業（基金）／間接補助事業／交付金／交付金（基金）</a:t>
            </a:r>
            <a:endParaRPr lang="en-US" altLang="ja-JP" sz="1133" dirty="0">
              <a:solidFill>
                <a:prstClr val="white"/>
              </a:solidFill>
            </a:endParaRPr>
          </a:p>
          <a:p>
            <a:pPr>
              <a:spcBef>
                <a:spcPts val="648"/>
              </a:spcBef>
            </a:pPr>
            <a:r>
              <a:rPr lang="en-US" altLang="ja-JP" sz="1133" dirty="0">
                <a:solidFill>
                  <a:prstClr val="white"/>
                </a:solidFill>
              </a:rPr>
              <a:t>※ </a:t>
            </a:r>
            <a:r>
              <a:rPr lang="ja-JP" altLang="en-US" sz="1133" dirty="0">
                <a:solidFill>
                  <a:prstClr val="white"/>
                </a:solidFill>
              </a:rPr>
              <a:t>補助事業の場合は補助率も記載</a:t>
            </a:r>
          </a:p>
          <a:p>
            <a:r>
              <a:rPr lang="en-US" altLang="ja-JP" sz="1133" dirty="0">
                <a:solidFill>
                  <a:prstClr val="white"/>
                </a:solidFill>
              </a:rPr>
              <a:t>※</a:t>
            </a:r>
            <a:r>
              <a:rPr lang="ja-JP" altLang="en-US" sz="1133" dirty="0">
                <a:solidFill>
                  <a:prstClr val="white"/>
                </a:solidFill>
              </a:rPr>
              <a:t>複数の事業種別がある場合や特殊なスキームの場合は、適宜記載</a:t>
            </a:r>
          </a:p>
          <a:p>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61" name="角丸四角形吹き出し 60"/>
          <p:cNvSpPr/>
          <p:nvPr userDrawn="1"/>
        </p:nvSpPr>
        <p:spPr>
          <a:xfrm>
            <a:off x="-3467485" y="4911294"/>
            <a:ext cx="2779597" cy="1452384"/>
          </a:xfrm>
          <a:prstGeom prst="wedgeRoundRectCallout">
            <a:avLst>
              <a:gd name="adj1" fmla="val 75043"/>
              <a:gd name="adj2" fmla="val 61796"/>
              <a:gd name="adj3" fmla="val 16667"/>
            </a:avLst>
          </a:prstGeom>
          <a:solidFill>
            <a:schemeClr val="accent5">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「■選択」の欄は、事業形態に合わせ、以下の様に記載</a:t>
            </a:r>
            <a:endParaRPr lang="en-US" altLang="ja-JP" sz="1133" dirty="0">
              <a:solidFill>
                <a:prstClr val="white"/>
              </a:solidFill>
            </a:endParaRPr>
          </a:p>
          <a:p>
            <a:r>
              <a:rPr lang="ja-JP" altLang="en-US" sz="1133" dirty="0">
                <a:solidFill>
                  <a:prstClr val="white"/>
                </a:solidFill>
              </a:rPr>
              <a:t>①請負事業：■請負先</a:t>
            </a:r>
            <a:endParaRPr lang="en-US" altLang="ja-JP" sz="1133" dirty="0">
              <a:solidFill>
                <a:prstClr val="white"/>
              </a:solidFill>
            </a:endParaRPr>
          </a:p>
          <a:p>
            <a:r>
              <a:rPr lang="ja-JP" altLang="en-US" sz="1133" dirty="0">
                <a:solidFill>
                  <a:prstClr val="white"/>
                </a:solidFill>
              </a:rPr>
              <a:t>②委託事業：■委託先</a:t>
            </a:r>
            <a:endParaRPr lang="en-US" altLang="ja-JP" sz="1133" dirty="0">
              <a:solidFill>
                <a:prstClr val="white"/>
              </a:solidFill>
            </a:endParaRPr>
          </a:p>
          <a:p>
            <a:r>
              <a:rPr lang="ja-JP" altLang="en-US" sz="1133" dirty="0">
                <a:solidFill>
                  <a:prstClr val="white"/>
                </a:solidFill>
              </a:rPr>
              <a:t>③補助事業：■補助対象</a:t>
            </a:r>
            <a:endParaRPr lang="en-US" altLang="ja-JP" sz="1133" dirty="0">
              <a:solidFill>
                <a:prstClr val="white"/>
              </a:solidFill>
            </a:endParaRPr>
          </a:p>
          <a:p>
            <a:r>
              <a:rPr lang="ja-JP" altLang="en-US" sz="1133" dirty="0">
                <a:solidFill>
                  <a:prstClr val="white"/>
                </a:solidFill>
              </a:rPr>
              <a:t>④交付金：　■交付対象</a:t>
            </a:r>
            <a:endParaRPr lang="en-US" altLang="ja-JP" sz="1133" dirty="0">
              <a:solidFill>
                <a:prstClr val="white"/>
              </a:solidFill>
            </a:endParaRPr>
          </a:p>
          <a:p>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63" name="角丸四角形吹き出し 62"/>
          <p:cNvSpPr/>
          <p:nvPr userDrawn="1"/>
        </p:nvSpPr>
        <p:spPr>
          <a:xfrm>
            <a:off x="-3106253" y="6509658"/>
            <a:ext cx="2779597" cy="1066605"/>
          </a:xfrm>
          <a:prstGeom prst="wedgeRoundRectCallout">
            <a:avLst>
              <a:gd name="adj1" fmla="val 62083"/>
              <a:gd name="adj2" fmla="val -44515"/>
              <a:gd name="adj3" fmla="val 16667"/>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以下から選択：</a:t>
            </a:r>
            <a:endParaRPr lang="en-US" altLang="ja-JP" sz="1133" dirty="0">
              <a:solidFill>
                <a:prstClr val="white"/>
              </a:solidFill>
            </a:endParaRPr>
          </a:p>
          <a:p>
            <a:r>
              <a:rPr lang="zh-TW" altLang="en-US" sz="1133" dirty="0">
                <a:solidFill>
                  <a:prstClr val="white"/>
                </a:solidFill>
              </a:rPr>
              <a:t>民間事業者</a:t>
            </a:r>
            <a:r>
              <a:rPr lang="ja-JP" altLang="en-US" sz="1133" dirty="0">
                <a:solidFill>
                  <a:prstClr val="white"/>
                </a:solidFill>
              </a:rPr>
              <a:t>・</a:t>
            </a:r>
            <a:r>
              <a:rPr lang="zh-TW" altLang="en-US" sz="1133" dirty="0">
                <a:solidFill>
                  <a:prstClr val="white"/>
                </a:solidFill>
              </a:rPr>
              <a:t>団体／非営利団体／大学／研究機関／地方公共団体</a:t>
            </a:r>
            <a:r>
              <a:rPr lang="ja-JP" altLang="en-US" sz="1133" dirty="0">
                <a:solidFill>
                  <a:prstClr val="white"/>
                </a:solidFill>
              </a:rPr>
              <a:t>一般</a:t>
            </a:r>
            <a:r>
              <a:rPr lang="zh-TW" altLang="en-US" sz="1133" dirty="0">
                <a:solidFill>
                  <a:prstClr val="white"/>
                </a:solidFill>
              </a:rPr>
              <a:t>／都道府県／</a:t>
            </a:r>
            <a:r>
              <a:rPr lang="ja-JP" altLang="en-US" sz="1133" dirty="0">
                <a:solidFill>
                  <a:prstClr val="white"/>
                </a:solidFill>
              </a:rPr>
              <a:t>市区町村</a:t>
            </a:r>
          </a:p>
          <a:p>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65" name="テキスト プレースホルダー 37"/>
          <p:cNvSpPr>
            <a:spLocks noGrp="1"/>
          </p:cNvSpPr>
          <p:nvPr>
            <p:ph type="body" sz="quarter" idx="23" hasCustomPrompt="1"/>
          </p:nvPr>
        </p:nvSpPr>
        <p:spPr>
          <a:xfrm>
            <a:off x="294709" y="6378228"/>
            <a:ext cx="1154852" cy="326082"/>
          </a:xfrm>
        </p:spPr>
        <p:txBody>
          <a:bodyPr tIns="36000" bIns="36000" anchor="ctr">
            <a:normAutofit/>
          </a:bodyPr>
          <a:lstStyle>
            <a:lvl1pPr marL="0" indent="0">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■選択</a:t>
            </a:r>
            <a:endParaRPr kumimoji="1" lang="en-US" altLang="ja-JP" dirty="0"/>
          </a:p>
        </p:txBody>
      </p:sp>
      <p:sp>
        <p:nvSpPr>
          <p:cNvPr id="49" name="テキスト ボックス 48"/>
          <p:cNvSpPr txBox="1"/>
          <p:nvPr userDrawn="1"/>
        </p:nvSpPr>
        <p:spPr>
          <a:xfrm>
            <a:off x="6135383" y="2552918"/>
            <a:ext cx="699404" cy="232500"/>
          </a:xfrm>
          <a:prstGeom prst="rect">
            <a:avLst/>
          </a:prstGeom>
          <a:noFill/>
        </p:spPr>
        <p:txBody>
          <a:bodyPr wrap="square" lIns="0" tIns="0" bIns="0" rtlCol="0" anchor="b">
            <a:spAutoFit/>
          </a:bodyPr>
          <a:lstStyle/>
          <a:p>
            <a:r>
              <a:rPr lang="en-US" altLang="ja-JP" sz="1511" b="1" dirty="0">
                <a:solidFill>
                  <a:srgbClr val="009C89"/>
                </a:solidFill>
                <a:latin typeface="Meiryo UI"/>
              </a:rPr>
              <a:t>4. </a:t>
            </a:r>
            <a:endParaRPr lang="ja-JP" altLang="en-US" sz="1511" b="1" dirty="0">
              <a:solidFill>
                <a:srgbClr val="009C89"/>
              </a:solidFill>
            </a:endParaRPr>
          </a:p>
        </p:txBody>
      </p:sp>
    </p:spTree>
    <p:extLst>
      <p:ext uri="{BB962C8B-B14F-4D97-AF65-F5344CB8AC3E}">
        <p14:creationId xmlns:p14="http://schemas.microsoft.com/office/powerpoint/2010/main" val="4197020130"/>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guide id="3" pos="172">
          <p15:clr>
            <a:srgbClr val="FBAE40"/>
          </p15:clr>
        </p15:guide>
        <p15:guide id="4" pos="6068">
          <p15:clr>
            <a:srgbClr val="FBAE40"/>
          </p15:clr>
        </p15:guide>
        <p15:guide id="5" pos="3369">
          <p15:clr>
            <a:srgbClr val="FBAE40"/>
          </p15:clr>
        </p15:guide>
        <p15:guide id="6" pos="3574">
          <p15:clr>
            <a:srgbClr val="FBAE40"/>
          </p15:clr>
        </p15:guide>
        <p15:guide id="7" orient="horz" pos="119">
          <p15:clr>
            <a:srgbClr val="FBAE40"/>
          </p15:clr>
        </p15:guide>
        <p15:guide id="8" orient="horz" pos="420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6A2A7F16-63EA-4E36-9EE4-9D1D02FCD68F}"/>
              </a:ext>
            </a:extLst>
          </p:cNvPr>
          <p:cNvGrpSpPr/>
          <p:nvPr userDrawn="1"/>
        </p:nvGrpSpPr>
        <p:grpSpPr>
          <a:xfrm>
            <a:off x="305769" y="1266143"/>
            <a:ext cx="10080275" cy="6048000"/>
            <a:chOff x="450207" y="1266143"/>
            <a:chExt cx="10080275" cy="6048000"/>
          </a:xfrm>
        </p:grpSpPr>
        <p:grpSp>
          <p:nvGrpSpPr>
            <p:cNvPr id="7" name="グループ化 6">
              <a:extLst>
                <a:ext uri="{FF2B5EF4-FFF2-40B4-BE49-F238E27FC236}">
                  <a16:creationId xmlns:a16="http://schemas.microsoft.com/office/drawing/2014/main" id="{88016599-015B-4F80-B5B4-F9E9362EAFA0}"/>
                </a:ext>
              </a:extLst>
            </p:cNvPr>
            <p:cNvGrpSpPr/>
            <p:nvPr userDrawn="1"/>
          </p:nvGrpSpPr>
          <p:grpSpPr>
            <a:xfrm>
              <a:off x="450207" y="1266143"/>
              <a:ext cx="10080275" cy="6048000"/>
              <a:chOff x="450207" y="1266143"/>
              <a:chExt cx="10080275" cy="5904000"/>
            </a:xfrm>
          </p:grpSpPr>
          <p:sp>
            <p:nvSpPr>
              <p:cNvPr id="229"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60213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74612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1"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89011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203410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217809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4"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232209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46608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61007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75406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89805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304204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318603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333002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2"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47401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61800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76200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90599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40499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419397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433796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9"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48195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0"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62594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1"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76993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91392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505791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520191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534590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48989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63388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92186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9"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606585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0"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620984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1"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635383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2"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49782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3"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64182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4"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78581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5"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92980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707379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7"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721778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8"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736177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9"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50576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0"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64975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1"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79374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2"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93773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3"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808173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4"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822572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5"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836971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51370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65769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8"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80168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9"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94567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0"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908966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1"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923365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2"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937764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3"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52164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4"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66563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5"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80962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95361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4581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8"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1009760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9"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777874" y="1266144"/>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1"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131415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17016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3"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1024160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59419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45020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7"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218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818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9"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02617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3" name="Line 100">
                <a:extLst>
                  <a:ext uri="{FF2B5EF4-FFF2-40B4-BE49-F238E27FC236}">
                    <a16:creationId xmlns:a16="http://schemas.microsoft.com/office/drawing/2014/main" id="{14F91DEB-3F57-4125-96FB-37D695A4F11C}"/>
                  </a:ext>
                </a:extLst>
              </p:cNvPr>
              <p:cNvSpPr>
                <a:spLocks noChangeShapeType="1"/>
              </p:cNvSpPr>
              <p:nvPr userDrawn="1"/>
            </p:nvSpPr>
            <p:spPr bwMode="auto">
              <a:xfrm>
                <a:off x="103860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4" name="Line 100">
                <a:extLst>
                  <a:ext uri="{FF2B5EF4-FFF2-40B4-BE49-F238E27FC236}">
                    <a16:creationId xmlns:a16="http://schemas.microsoft.com/office/drawing/2014/main" id="{BF522149-567E-46D1-88EE-4FCFE8D6B323}"/>
                  </a:ext>
                </a:extLst>
              </p:cNvPr>
              <p:cNvSpPr>
                <a:spLocks noChangeShapeType="1"/>
              </p:cNvSpPr>
              <p:nvPr userDrawn="1"/>
            </p:nvSpPr>
            <p:spPr bwMode="auto">
              <a:xfrm>
                <a:off x="105304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 name="グループ化 1">
              <a:extLst>
                <a:ext uri="{FF2B5EF4-FFF2-40B4-BE49-F238E27FC236}">
                  <a16:creationId xmlns:a16="http://schemas.microsoft.com/office/drawing/2014/main" id="{9A58206C-521C-4AC6-B753-B37DE5166089}"/>
                </a:ext>
              </a:extLst>
            </p:cNvPr>
            <p:cNvGrpSpPr/>
            <p:nvPr userDrawn="1"/>
          </p:nvGrpSpPr>
          <p:grpSpPr>
            <a:xfrm>
              <a:off x="450482" y="1266143"/>
              <a:ext cx="10080000" cy="6047999"/>
              <a:chOff x="450482" y="1266143"/>
              <a:chExt cx="10080000" cy="6047999"/>
            </a:xfrm>
          </p:grpSpPr>
          <p:sp>
            <p:nvSpPr>
              <p:cNvPr id="549"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7026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0"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7170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5"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450482" y="65953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6"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450482" y="64509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450482" y="63064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8"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450482" y="61619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9"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450482" y="60191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0"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450482" y="58746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1"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450482" y="57301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2"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450482" y="55873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3"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450482" y="54428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4"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450482" y="52983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5"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450482" y="5153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6"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450482" y="50110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450482" y="48665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450482" y="47221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450482" y="4577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450482" y="44347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450482" y="42903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450482" y="41458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450482" y="38585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450482" y="37140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450482" y="3569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450482" y="34267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450482" y="32822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450482" y="31378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9"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450482" y="2994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0"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450482" y="28504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1"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450482" y="27060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2"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450482" y="25615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3"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450482" y="2418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450482" y="22742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450482" y="21297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450482" y="19852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450482" y="18424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450482" y="16979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9"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450482" y="15534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410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450482" y="4002994"/>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3"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6738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4"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6882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266143"/>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4">
                <a:extLst>
                  <a:ext uri="{FF2B5EF4-FFF2-40B4-BE49-F238E27FC236}">
                    <a16:creationId xmlns:a16="http://schemas.microsoft.com/office/drawing/2014/main" id="{F2FBD333-817F-4507-AA65-B8782F96EB24}"/>
                  </a:ext>
                </a:extLst>
              </p:cNvPr>
              <p:cNvSpPr>
                <a:spLocks noChangeShapeType="1"/>
              </p:cNvSpPr>
              <p:nvPr userDrawn="1"/>
            </p:nvSpPr>
            <p:spPr bwMode="auto">
              <a:xfrm>
                <a:off x="450482" y="731414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687777312"/>
      </p:ext>
    </p:extLst>
  </p:cSld>
  <p:clrMap bg1="lt1" tx1="dk1" bg2="lt2" tx2="dk2" accent1="accent1" accent2="accent2" accent3="accent3" accent4="accent4" accent5="accent5" accent6="accent6" hlink="hlink" folHlink="folHlink"/>
  <p:sldLayoutIdLst>
    <p:sldLayoutId id="2147483698" r:id="rId1"/>
    <p:sldLayoutId id="2147483709" r:id="rId2"/>
    <p:sldLayoutId id="2147483690" r:id="rId3"/>
    <p:sldLayoutId id="2147483704" r:id="rId4"/>
    <p:sldLayoutId id="2147483710" r:id="rId5"/>
    <p:sldLayoutId id="2147483711" r:id="rId6"/>
    <p:sldLayoutId id="2147483712" r:id="rId7"/>
    <p:sldLayoutId id="2147483714" r:id="rId8"/>
    <p:sldLayoutId id="2147483718" r:id="rId9"/>
    <p:sldLayoutId id="2147483715" r:id="rId10"/>
    <p:sldLayoutId id="214748371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08" userDrawn="1">
          <p15:clr>
            <a:srgbClr val="F26B43"/>
          </p15:clr>
        </p15:guide>
        <p15:guide id="2" pos="3367" userDrawn="1">
          <p15:clr>
            <a:srgbClr val="F26B43"/>
          </p15:clr>
        </p15:guide>
        <p15:guide id="3" pos="192" userDrawn="1">
          <p15:clr>
            <a:srgbClr val="F26B43"/>
          </p15:clr>
        </p15:guide>
        <p15:guide id="4" pos="6543" userDrawn="1">
          <p15:clr>
            <a:srgbClr val="F26B43"/>
          </p15:clr>
        </p15:guide>
        <p15:guide id="5" orient="horz" pos="793" userDrawn="1">
          <p15:clr>
            <a:srgbClr val="F26B43"/>
          </p15:clr>
        </p15:guide>
        <p15:guide id="6" orient="horz" pos="46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p:custDataLst>
              <p:tags r:id="rId2"/>
            </p:custDataLst>
            <p:extLst>
              <p:ext uri="{D42A27DB-BD31-4B8C-83A1-F6EECF244321}">
                <p14:modId xmlns:p14="http://schemas.microsoft.com/office/powerpoint/2010/main" val="15529418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329" name="think-cell スライド" r:id="rId4" imgW="366" imgH="369" progId="TCLayout.ActiveDocument.1">
                  <p:embed/>
                </p:oleObj>
              </mc:Choice>
              <mc:Fallback>
                <p:oleObj name="think-cell スライド" r:id="rId4" imgW="366" imgH="369"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a:xfrm>
            <a:off x="594674" y="2991836"/>
            <a:ext cx="9502464" cy="1008000"/>
          </a:xfrm>
        </p:spPr>
        <p:txBody>
          <a:bodyPr>
            <a:normAutofit fontScale="90000"/>
          </a:bodyPr>
          <a:lstStyle/>
          <a:p>
            <a:r>
              <a:rPr lang="ja-JP" altLang="en-US" dirty="0"/>
              <a:t>金融機関向けポートフォリオカーボン分析</a:t>
            </a:r>
            <a:r>
              <a:rPr lang="en-US" altLang="ja-JP" dirty="0"/>
              <a:t/>
            </a:r>
            <a:br>
              <a:rPr lang="en-US" altLang="ja-JP" dirty="0"/>
            </a:br>
            <a:r>
              <a:rPr lang="ja-JP" altLang="en-US" dirty="0"/>
              <a:t>パイロットプログラム支援事業</a:t>
            </a:r>
            <a:endParaRPr kumimoji="1" lang="ja-JP" altLang="en-US" dirty="0"/>
          </a:p>
        </p:txBody>
      </p:sp>
      <p:sp>
        <p:nvSpPr>
          <p:cNvPr id="3" name="コンテンツ プレースホルダー 2"/>
          <p:cNvSpPr>
            <a:spLocks noGrp="1"/>
          </p:cNvSpPr>
          <p:nvPr>
            <p:ph sz="quarter" idx="14"/>
          </p:nvPr>
        </p:nvSpPr>
        <p:spPr/>
        <p:txBody>
          <a:bodyPr/>
          <a:lstStyle/>
          <a:p>
            <a:r>
              <a:rPr lang="ja-JP" altLang="en-US" dirty="0"/>
              <a:t>事業の進め方</a:t>
            </a:r>
            <a:endParaRPr kumimoji="1" lang="ja-JP" altLang="en-US" dirty="0"/>
          </a:p>
        </p:txBody>
      </p:sp>
      <p:sp>
        <p:nvSpPr>
          <p:cNvPr id="5" name="コンテンツ プレースホルダー 4"/>
          <p:cNvSpPr>
            <a:spLocks noGrp="1"/>
          </p:cNvSpPr>
          <p:nvPr>
            <p:ph sz="quarter" idx="16"/>
          </p:nvPr>
        </p:nvSpPr>
        <p:spPr>
          <a:xfrm>
            <a:off x="3545906" y="5219997"/>
            <a:ext cx="3600000" cy="792056"/>
          </a:xfrm>
        </p:spPr>
        <p:txBody>
          <a:bodyPr/>
          <a:lstStyle/>
          <a:p>
            <a:r>
              <a:rPr lang="en-US" altLang="ja-JP" kern="0" dirty="0"/>
              <a:t>2020</a:t>
            </a:r>
            <a:r>
              <a:rPr lang="ja-JP" altLang="en-US" kern="0" dirty="0"/>
              <a:t>年</a:t>
            </a:r>
            <a:r>
              <a:rPr lang="en-US" altLang="ja-JP" kern="0" dirty="0"/>
              <a:t>8</a:t>
            </a:r>
            <a:r>
              <a:rPr lang="ja-JP" altLang="en-US" kern="0" dirty="0"/>
              <a:t>月</a:t>
            </a:r>
            <a:endParaRPr lang="en-US" altLang="ja-JP" kern="0" dirty="0"/>
          </a:p>
          <a:p>
            <a:r>
              <a:rPr lang="zh-TW" altLang="en-US" dirty="0"/>
              <a:t>環境省大臣官房環境経済課</a:t>
            </a:r>
            <a:endParaRPr lang="ja-JP" altLang="en-US" dirty="0"/>
          </a:p>
        </p:txBody>
      </p:sp>
      <p:sp>
        <p:nvSpPr>
          <p:cNvPr id="7" name="正方形/長方形 6"/>
          <p:cNvSpPr/>
          <p:nvPr/>
        </p:nvSpPr>
        <p:spPr bwMode="auto">
          <a:xfrm>
            <a:off x="8753306" y="552091"/>
            <a:ext cx="1368152" cy="494238"/>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400" dirty="0">
                <a:latin typeface="+mn-ea"/>
                <a:ea typeface="+mn-ea"/>
              </a:rPr>
              <a:t>資料</a:t>
            </a:r>
            <a:r>
              <a:rPr lang="en-US" altLang="ja-JP" sz="2400" dirty="0">
                <a:latin typeface="+mn-ea"/>
                <a:ea typeface="+mn-ea"/>
              </a:rPr>
              <a:t>1-3</a:t>
            </a:r>
            <a:endParaRPr kumimoji="1" lang="ja-JP" altLang="en-US" sz="2400" b="0" i="0" u="none" strike="noStrike" cap="none" normalizeH="0" baseline="0" dirty="0">
              <a:ln>
                <a:noFill/>
              </a:ln>
              <a:solidFill>
                <a:schemeClr val="tx1"/>
              </a:solidFill>
              <a:effectLst/>
              <a:latin typeface="+mn-ea"/>
              <a:ea typeface="+mn-ea"/>
            </a:endParaRPr>
          </a:p>
        </p:txBody>
      </p:sp>
    </p:spTree>
    <p:extLst>
      <p:ext uri="{BB962C8B-B14F-4D97-AF65-F5344CB8AC3E}">
        <p14:creationId xmlns:p14="http://schemas.microsoft.com/office/powerpoint/2010/main" val="2090668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ext uri="{D42A27DB-BD31-4B8C-83A1-F6EECF244321}">
                <p14:modId xmlns:p14="http://schemas.microsoft.com/office/powerpoint/2010/main" val="3009830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68" name="think-cell スライド" r:id="rId5" imgW="353" imgH="353" progId="TCLayout.ActiveDocument.1">
                  <p:embed/>
                </p:oleObj>
              </mc:Choice>
              <mc:Fallback>
                <p:oleObj name="think-cell スライド" r:id="rId5" imgW="353" imgH="353"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a:lstStyle/>
          <a:p>
            <a:r>
              <a:rPr lang="ja-JP" altLang="en-US" dirty="0"/>
              <a:t>支援事業全体フローのイメージ</a:t>
            </a:r>
            <a:endParaRPr kumimoji="1" lang="ja-JP" altLang="en-US" dirty="0"/>
          </a:p>
        </p:txBody>
      </p:sp>
      <p:sp>
        <p:nvSpPr>
          <p:cNvPr id="3" name="コンテンツ プレースホルダー 2"/>
          <p:cNvSpPr>
            <a:spLocks noGrp="1"/>
          </p:cNvSpPr>
          <p:nvPr>
            <p:ph sz="quarter" idx="16"/>
          </p:nvPr>
        </p:nvSpPr>
        <p:spPr/>
        <p:txBody>
          <a:bodyPr/>
          <a:lstStyle/>
          <a:p>
            <a:r>
              <a:rPr lang="ja-JP" altLang="en-US" dirty="0"/>
              <a:t>金融機関向けポートフォリオカーボン分析パイロットプログラム支援事業は、</a:t>
            </a:r>
            <a:endParaRPr lang="en-US" altLang="ja-JP" dirty="0"/>
          </a:p>
          <a:p>
            <a:r>
              <a:rPr lang="ja-JP" altLang="en-US" dirty="0"/>
              <a:t>個別説明会を</a:t>
            </a:r>
            <a:r>
              <a:rPr lang="en-US" altLang="ja-JP" dirty="0"/>
              <a:t>9</a:t>
            </a:r>
            <a:r>
              <a:rPr lang="ja-JP" altLang="en-US" dirty="0"/>
              <a:t>月、意見交換会を来年</a:t>
            </a:r>
            <a:r>
              <a:rPr lang="en-US" altLang="ja-JP" dirty="0"/>
              <a:t>2</a:t>
            </a:r>
            <a:r>
              <a:rPr lang="ja-JP" altLang="en-US" dirty="0"/>
              <a:t>月に予定しています</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849154339"/>
              </p:ext>
            </p:extLst>
          </p:nvPr>
        </p:nvGraphicFramePr>
        <p:xfrm>
          <a:off x="818661" y="2064181"/>
          <a:ext cx="8991741" cy="5244666"/>
        </p:xfrm>
        <a:graphic>
          <a:graphicData uri="http://schemas.openxmlformats.org/drawingml/2006/table">
            <a:tbl>
              <a:tblPr firstRow="1" bandRow="1"/>
              <a:tblGrid>
                <a:gridCol w="782107">
                  <a:extLst>
                    <a:ext uri="{9D8B030D-6E8A-4147-A177-3AD203B41FA5}">
                      <a16:colId xmlns:a16="http://schemas.microsoft.com/office/drawing/2014/main" val="20000"/>
                    </a:ext>
                  </a:extLst>
                </a:gridCol>
                <a:gridCol w="8209634">
                  <a:extLst>
                    <a:ext uri="{9D8B030D-6E8A-4147-A177-3AD203B41FA5}">
                      <a16:colId xmlns:a16="http://schemas.microsoft.com/office/drawing/2014/main" val="20002"/>
                    </a:ext>
                  </a:extLst>
                </a:gridCol>
              </a:tblGrid>
              <a:tr h="439758">
                <a:tc>
                  <a:txBody>
                    <a:bodyPr/>
                    <a:lstStyle>
                      <a:lvl1pPr marL="0" algn="l" defTabSz="685800" rtl="0" eaLnBrk="1" latinLnBrk="0" hangingPunct="1">
                        <a:defRPr kumimoji="1" sz="1350" b="1" kern="1200">
                          <a:solidFill>
                            <a:schemeClr val="lt1"/>
                          </a:solidFill>
                          <a:latin typeface="Calibri" panose="020F0502020204030204"/>
                        </a:defRPr>
                      </a:lvl1pPr>
                      <a:lvl2pPr marL="342900" algn="l" defTabSz="685800" rtl="0" eaLnBrk="1" latinLnBrk="0" hangingPunct="1">
                        <a:defRPr kumimoji="1" sz="1350" b="1" kern="1200">
                          <a:solidFill>
                            <a:schemeClr val="lt1"/>
                          </a:solidFill>
                          <a:latin typeface="Calibri" panose="020F0502020204030204"/>
                        </a:defRPr>
                      </a:lvl2pPr>
                      <a:lvl3pPr marL="685800" algn="l" defTabSz="685800" rtl="0" eaLnBrk="1" latinLnBrk="0" hangingPunct="1">
                        <a:defRPr kumimoji="1" sz="1350" b="1" kern="1200">
                          <a:solidFill>
                            <a:schemeClr val="lt1"/>
                          </a:solidFill>
                          <a:latin typeface="Calibri" panose="020F0502020204030204"/>
                        </a:defRPr>
                      </a:lvl3pPr>
                      <a:lvl4pPr marL="1028700" algn="l" defTabSz="685800" rtl="0" eaLnBrk="1" latinLnBrk="0" hangingPunct="1">
                        <a:defRPr kumimoji="1" sz="1350" b="1" kern="1200">
                          <a:solidFill>
                            <a:schemeClr val="lt1"/>
                          </a:solidFill>
                          <a:latin typeface="Calibri" panose="020F0502020204030204"/>
                        </a:defRPr>
                      </a:lvl4pPr>
                      <a:lvl5pPr marL="1371600" algn="l" defTabSz="685800" rtl="0" eaLnBrk="1" latinLnBrk="0" hangingPunct="1">
                        <a:defRPr kumimoji="1" sz="1350" b="1" kern="1200">
                          <a:solidFill>
                            <a:schemeClr val="lt1"/>
                          </a:solidFill>
                          <a:latin typeface="Calibri" panose="020F0502020204030204"/>
                        </a:defRPr>
                      </a:lvl5pPr>
                      <a:lvl6pPr marL="1714500" algn="l" defTabSz="685800" rtl="0" eaLnBrk="1" latinLnBrk="0" hangingPunct="1">
                        <a:defRPr kumimoji="1" sz="1350" b="1" kern="1200">
                          <a:solidFill>
                            <a:schemeClr val="lt1"/>
                          </a:solidFill>
                          <a:latin typeface="Calibri" panose="020F0502020204030204"/>
                        </a:defRPr>
                      </a:lvl6pPr>
                      <a:lvl7pPr marL="2057400" algn="l" defTabSz="685800" rtl="0" eaLnBrk="1" latinLnBrk="0" hangingPunct="1">
                        <a:defRPr kumimoji="1" sz="1350" b="1" kern="1200">
                          <a:solidFill>
                            <a:schemeClr val="lt1"/>
                          </a:solidFill>
                          <a:latin typeface="Calibri" panose="020F0502020204030204"/>
                        </a:defRPr>
                      </a:lvl7pPr>
                      <a:lvl8pPr marL="2400300" algn="l" defTabSz="685800" rtl="0" eaLnBrk="1" latinLnBrk="0" hangingPunct="1">
                        <a:defRPr kumimoji="1" sz="1350" b="1" kern="1200">
                          <a:solidFill>
                            <a:schemeClr val="lt1"/>
                          </a:solidFill>
                          <a:latin typeface="Calibri" panose="020F0502020204030204"/>
                        </a:defRPr>
                      </a:lvl8pPr>
                      <a:lvl9pPr marL="2743200" algn="l" defTabSz="685800" rtl="0" eaLnBrk="1" latinLnBrk="0" hangingPunct="1">
                        <a:defRPr kumimoji="1" sz="1350" b="1" kern="1200">
                          <a:solidFill>
                            <a:schemeClr val="lt1"/>
                          </a:solidFill>
                          <a:latin typeface="Calibri" panose="020F0502020204030204"/>
                        </a:defRPr>
                      </a:lvl9pPr>
                    </a:lstStyle>
                    <a:p>
                      <a:pPr algn="ct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685800" rtl="0" eaLnBrk="1" latinLnBrk="0" hangingPunct="1">
                        <a:defRPr kumimoji="1" sz="1350" b="1" kern="1200">
                          <a:solidFill>
                            <a:schemeClr val="lt1"/>
                          </a:solidFill>
                          <a:latin typeface="Calibri" panose="020F0502020204030204"/>
                        </a:defRPr>
                      </a:lvl1pPr>
                      <a:lvl2pPr marL="342900" algn="l" defTabSz="685800" rtl="0" eaLnBrk="1" latinLnBrk="0" hangingPunct="1">
                        <a:defRPr kumimoji="1" sz="1350" b="1" kern="1200">
                          <a:solidFill>
                            <a:schemeClr val="lt1"/>
                          </a:solidFill>
                          <a:latin typeface="Calibri" panose="020F0502020204030204"/>
                        </a:defRPr>
                      </a:lvl2pPr>
                      <a:lvl3pPr marL="685800" algn="l" defTabSz="685800" rtl="0" eaLnBrk="1" latinLnBrk="0" hangingPunct="1">
                        <a:defRPr kumimoji="1" sz="1350" b="1" kern="1200">
                          <a:solidFill>
                            <a:schemeClr val="lt1"/>
                          </a:solidFill>
                          <a:latin typeface="Calibri" panose="020F0502020204030204"/>
                        </a:defRPr>
                      </a:lvl3pPr>
                      <a:lvl4pPr marL="1028700" algn="l" defTabSz="685800" rtl="0" eaLnBrk="1" latinLnBrk="0" hangingPunct="1">
                        <a:defRPr kumimoji="1" sz="1350" b="1" kern="1200">
                          <a:solidFill>
                            <a:schemeClr val="lt1"/>
                          </a:solidFill>
                          <a:latin typeface="Calibri" panose="020F0502020204030204"/>
                        </a:defRPr>
                      </a:lvl4pPr>
                      <a:lvl5pPr marL="1371600" algn="l" defTabSz="685800" rtl="0" eaLnBrk="1" latinLnBrk="0" hangingPunct="1">
                        <a:defRPr kumimoji="1" sz="1350" b="1" kern="1200">
                          <a:solidFill>
                            <a:schemeClr val="lt1"/>
                          </a:solidFill>
                          <a:latin typeface="Calibri" panose="020F0502020204030204"/>
                        </a:defRPr>
                      </a:lvl5pPr>
                      <a:lvl6pPr marL="1714500" algn="l" defTabSz="685800" rtl="0" eaLnBrk="1" latinLnBrk="0" hangingPunct="1">
                        <a:defRPr kumimoji="1" sz="1350" b="1" kern="1200">
                          <a:solidFill>
                            <a:schemeClr val="lt1"/>
                          </a:solidFill>
                          <a:latin typeface="Calibri" panose="020F0502020204030204"/>
                        </a:defRPr>
                      </a:lvl6pPr>
                      <a:lvl7pPr marL="2057400" algn="l" defTabSz="685800" rtl="0" eaLnBrk="1" latinLnBrk="0" hangingPunct="1">
                        <a:defRPr kumimoji="1" sz="1350" b="1" kern="1200">
                          <a:solidFill>
                            <a:schemeClr val="lt1"/>
                          </a:solidFill>
                          <a:latin typeface="Calibri" panose="020F0502020204030204"/>
                        </a:defRPr>
                      </a:lvl7pPr>
                      <a:lvl8pPr marL="2400300" algn="l" defTabSz="685800" rtl="0" eaLnBrk="1" latinLnBrk="0" hangingPunct="1">
                        <a:defRPr kumimoji="1" sz="1350" b="1" kern="1200">
                          <a:solidFill>
                            <a:schemeClr val="lt1"/>
                          </a:solidFill>
                          <a:latin typeface="Calibri" panose="020F0502020204030204"/>
                        </a:defRPr>
                      </a:lvl8pPr>
                      <a:lvl9pPr marL="2743200" algn="l" defTabSz="685800" rtl="0" eaLnBrk="1" latinLnBrk="0" hangingPunct="1">
                        <a:defRPr kumimoji="1" sz="1350" b="1" kern="1200">
                          <a:solidFill>
                            <a:schemeClr val="lt1"/>
                          </a:solidFill>
                          <a:latin typeface="Calibri" panose="020F0502020204030204"/>
                        </a:defRPr>
                      </a:lvl9pPr>
                    </a:lstStyle>
                    <a:p>
                      <a:pPr marL="85725" indent="-85725"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金融機関向けポートフォリオカーボン分析パイロットプログラム支援事業</a:t>
                      </a:r>
                      <a:endParaRPr kumimoji="1" lang="ja-JP" altLang="en-US" sz="1400" b="0" dirty="0">
                        <a:solidFill>
                          <a:schemeClr val="accent6"/>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800818">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00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7731722"/>
                  </a:ext>
                </a:extLst>
              </a:tr>
              <a:tr h="800818">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800818">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800818">
                <a:tc>
                  <a:txBody>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8718897"/>
                  </a:ext>
                </a:extLst>
              </a:tr>
              <a:tr h="800818">
                <a:tc>
                  <a:txBody>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3061479"/>
                  </a:ext>
                </a:extLst>
              </a:tr>
            </a:tbl>
          </a:graphicData>
        </a:graphic>
      </p:graphicFrame>
      <p:sp>
        <p:nvSpPr>
          <p:cNvPr id="6" name="ホームベース 5"/>
          <p:cNvSpPr/>
          <p:nvPr/>
        </p:nvSpPr>
        <p:spPr>
          <a:xfrm rot="5400000">
            <a:off x="3641177" y="778965"/>
            <a:ext cx="3971470" cy="7934929"/>
          </a:xfrm>
          <a:prstGeom prst="homePlate">
            <a:avLst>
              <a:gd name="adj" fmla="val 13425"/>
            </a:avLst>
          </a:prstGeom>
          <a:gradFill rotWithShape="1">
            <a:gsLst>
              <a:gs pos="0">
                <a:srgbClr val="B5D1E2">
                  <a:lumMod val="110000"/>
                  <a:satMod val="105000"/>
                  <a:tint val="67000"/>
                </a:srgbClr>
              </a:gs>
              <a:gs pos="50000">
                <a:srgbClr val="B5D1E2">
                  <a:lumMod val="105000"/>
                  <a:satMod val="103000"/>
                  <a:tint val="73000"/>
                </a:srgbClr>
              </a:gs>
              <a:gs pos="100000">
                <a:srgbClr val="B5D1E2">
                  <a:lumMod val="105000"/>
                  <a:satMod val="109000"/>
                  <a:tint val="81000"/>
                </a:srgbClr>
              </a:gs>
            </a:gsLst>
            <a:lin ang="5400000" scaled="0"/>
          </a:gradFill>
          <a:ln w="6350" cap="flat" cmpd="sng" algn="ctr">
            <a:solidFill>
              <a:srgbClr val="B5D1E2">
                <a:lumMod val="75000"/>
              </a:srgbClr>
            </a:solidFill>
            <a:prstDash val="solid"/>
            <a:miter lim="800000"/>
          </a:ln>
          <a:effectLst/>
        </p:spPr>
        <p:txBody>
          <a:bodyPr rtlCol="0" anchor="ctr">
            <a:noAutofit/>
          </a:bodyPr>
          <a:lstStyle/>
          <a:p>
            <a:pPr defTabSz="844083">
              <a:defRPr/>
            </a:pPr>
            <a:endParaRPr lang="ja-JP" altLang="en-US" sz="1200" b="1" kern="0" dirty="0">
              <a:solidFill>
                <a:srgbClr val="4E67C8"/>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498957" y="2852016"/>
            <a:ext cx="4941683" cy="2492990"/>
          </a:xfrm>
          <a:prstGeom prst="rect">
            <a:avLst/>
          </a:prstGeom>
        </p:spPr>
        <p:txBody>
          <a:bodyPr wrap="square">
            <a:spAutoFit/>
          </a:bodyPr>
          <a:lstStyle/>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ポートフォリオカーボン分析</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別</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・ポートフォリオのカーボン分析に係る代表的な手法の紹介</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・参加金融機関のポートフォリオのカーボン分析結果</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・ポートフォリオのカーボン分析結果の開示</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・ポートフォリオのカーボン分析結果を活用したエンゲージメント</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・高度化に向けた課題整理、ディスカッション</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注：具体的支援内容は公募正式書類に記載。</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3386135" y="2483693"/>
            <a:ext cx="3892303" cy="276999"/>
          </a:xfrm>
          <a:prstGeom prst="rect">
            <a:avLst/>
          </a:prstGeom>
        </p:spPr>
        <p:txBody>
          <a:bodyPr wrap="square">
            <a:spAutoFit/>
          </a:bodyPr>
          <a:lstStyle/>
          <a:p>
            <a:pPr algn="ct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個別説明会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3368379" y="6815039"/>
            <a:ext cx="3892303" cy="461665"/>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ポートフォリオカーボン分析</a:t>
            </a:r>
            <a:r>
              <a:rPr lang="zh-CN" altLang="en-US" sz="1200" dirty="0">
                <a:latin typeface="Meiryo UI" panose="020B0604030504040204" pitchFamily="50" charset="-128"/>
                <a:ea typeface="Meiryo UI" panose="020B0604030504040204" pitchFamily="50" charset="-128"/>
              </a:rPr>
              <a:t>社内共同勉強会</a:t>
            </a:r>
            <a:endParaRPr lang="en-US" altLang="zh-CN"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環境省との意見交換会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6643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p:txBody>
          <a:bodyPr/>
          <a:lstStyle/>
          <a:p>
            <a:r>
              <a:rPr lang="ja-JP" altLang="en-US" dirty="0">
                <a:cs typeface="Meiryo UI" panose="020B0604030504040204" pitchFamily="50" charset="-128"/>
              </a:rPr>
              <a:t>ポートフォリオのカーボン分析に係る代表的な手法の紹介</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lang="ja-JP" altLang="en-US" dirty="0"/>
              <a:t>ポートフォリオのカーボン分析に係る代表的な手法として、 </a:t>
            </a:r>
            <a:r>
              <a:rPr lang="en-US" altLang="ja-JP" dirty="0"/>
              <a:t>PCAF</a:t>
            </a:r>
            <a:r>
              <a:rPr lang="ja-JP" altLang="en-US" dirty="0"/>
              <a:t>（</a:t>
            </a:r>
            <a:r>
              <a:rPr lang="en-US" altLang="ja-JP" dirty="0"/>
              <a:t>Partnership for Carbon Accounting Financials</a:t>
            </a:r>
            <a:r>
              <a:rPr lang="ja-JP" altLang="en-US" dirty="0"/>
              <a:t>）によるスタンダード、ネットゼロアセットオーナーアライアンスが使用している </a:t>
            </a:r>
            <a:r>
              <a:rPr lang="en-US" altLang="ja-JP" dirty="0"/>
              <a:t>PRI</a:t>
            </a:r>
            <a:r>
              <a:rPr lang="ja-JP" altLang="en-US" dirty="0"/>
              <a:t>、 </a:t>
            </a:r>
            <a:r>
              <a:rPr lang="en-US" altLang="ja-JP" dirty="0"/>
              <a:t>UNEP FI</a:t>
            </a:r>
            <a:r>
              <a:rPr lang="ja-JP" altLang="en-US" dirty="0"/>
              <a:t>による </a:t>
            </a:r>
            <a:r>
              <a:rPr lang="en-US" altLang="ja-JP" dirty="0"/>
              <a:t>2025</a:t>
            </a:r>
            <a:r>
              <a:rPr lang="ja-JP" altLang="en-US" dirty="0"/>
              <a:t>年の目標設定プロトコル、</a:t>
            </a:r>
            <a:r>
              <a:rPr lang="en-US" altLang="ja-JP" dirty="0"/>
              <a:t>SBT</a:t>
            </a:r>
            <a:r>
              <a:rPr lang="ja-JP" altLang="en-US" dirty="0"/>
              <a:t>による金融セクターの目標設定ガイダンスを紹介します</a:t>
            </a:r>
            <a:endParaRPr kumimoji="1" lang="ja-JP" altLang="en-US" dirty="0"/>
          </a:p>
        </p:txBody>
      </p:sp>
      <mc:AlternateContent xmlns:mc="http://schemas.openxmlformats.org/markup-compatibility/2006" xmlns:a14="http://schemas.microsoft.com/office/drawing/2010/main">
        <mc:Choice Requires="a14">
          <p:sp>
            <p:nvSpPr>
              <p:cNvPr id="4" name="正方形/長方形 3">
                <a:extLst>
                  <a:ext uri="{FF2B5EF4-FFF2-40B4-BE49-F238E27FC236}">
                    <a16:creationId xmlns:a16="http://schemas.microsoft.com/office/drawing/2014/main" id="{9807AC91-6B6A-4C79-AA2F-5821014826AC}"/>
                  </a:ext>
                </a:extLst>
              </p:cNvPr>
              <p:cNvSpPr/>
              <p:nvPr/>
            </p:nvSpPr>
            <p:spPr>
              <a:xfrm>
                <a:off x="463758" y="3046275"/>
                <a:ext cx="5185062" cy="54046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ja-JP" altLang="en-US" sz="1200" i="1">
                          <a:latin typeface="Cambria Math" panose="02040503050406030204" pitchFamily="18" charset="0"/>
                        </a:rPr>
                        <m:t>ファイナンスド・エミッション</m:t>
                      </m:r>
                      <m:r>
                        <a:rPr lang="ja-JP" altLang="en-US" sz="1200" i="0">
                          <a:latin typeface="Cambria Math" panose="02040503050406030204" pitchFamily="18" charset="0"/>
                        </a:rPr>
                        <m:t>=</m:t>
                      </m:r>
                      <m:nary>
                        <m:naryPr>
                          <m:chr m:val="∑"/>
                          <m:limLoc m:val="undOvr"/>
                          <m:supHide m:val="on"/>
                          <m:ctrlPr>
                            <a:rPr lang="ja-JP" altLang="en-US" sz="1200" i="1">
                              <a:latin typeface="Cambria Math" panose="02040503050406030204" pitchFamily="18" charset="0"/>
                            </a:rPr>
                          </m:ctrlPr>
                        </m:naryPr>
                        <m:sub>
                          <m:r>
                            <m:rPr>
                              <m:brk m:alnAt="8"/>
                            </m:rPr>
                            <a:rPr lang="en-US" altLang="ja-JP" sz="1200" b="0" i="1" smtClean="0">
                              <a:latin typeface="Cambria Math" panose="02040503050406030204" pitchFamily="18" charset="0"/>
                            </a:rPr>
                            <m:t>𝑖</m:t>
                          </m:r>
                        </m:sub>
                        <m:sup/>
                        <m:e>
                          <m:sSub>
                            <m:sSubPr>
                              <m:ctrlPr>
                                <a:rPr lang="en-US" altLang="ja-JP" sz="1200" b="0" i="1" smtClean="0">
                                  <a:latin typeface="Cambria Math" panose="02040503050406030204" pitchFamily="18" charset="0"/>
                                </a:rPr>
                              </m:ctrlPr>
                            </m:sSubPr>
                            <m:e>
                              <m:r>
                                <a:rPr lang="ja-JP" altLang="en-US" sz="1200" i="1">
                                  <a:latin typeface="Cambria Math" panose="02040503050406030204" pitchFamily="18" charset="0"/>
                                </a:rPr>
                                <m:t>アトリビューション</m:t>
                              </m:r>
                              <m:r>
                                <a:rPr lang="ja-JP" altLang="en-US" sz="1200" i="1" smtClean="0">
                                  <a:latin typeface="Cambria Math" panose="02040503050406030204" pitchFamily="18" charset="0"/>
                                </a:rPr>
                                <m:t>・</m:t>
                              </m:r>
                              <m:r>
                                <a:rPr lang="ja-JP" altLang="en-US" sz="1200" i="1">
                                  <a:latin typeface="Cambria Math" panose="02040503050406030204" pitchFamily="18" charset="0"/>
                                </a:rPr>
                                <m:t>ファクター</m:t>
                              </m:r>
                            </m:e>
                            <m:sub>
                              <m:r>
                                <a:rPr lang="en-US" altLang="ja-JP" sz="1200" b="0" i="1" smtClean="0">
                                  <a:latin typeface="Cambria Math" panose="02040503050406030204" pitchFamily="18" charset="0"/>
                                </a:rPr>
                                <m:t>𝑖</m:t>
                              </m:r>
                            </m:sub>
                          </m:sSub>
                          <m:r>
                            <a:rPr lang="en-US" altLang="ja-JP" sz="1200" b="0" i="1" smtClean="0">
                              <a:latin typeface="Cambria Math" panose="02040503050406030204" pitchFamily="18" charset="0"/>
                              <a:ea typeface="Cambria Math" panose="02040503050406030204" pitchFamily="18" charset="0"/>
                            </a:rPr>
                            <m:t>×</m:t>
                          </m:r>
                          <m:sSub>
                            <m:sSubPr>
                              <m:ctrlPr>
                                <a:rPr lang="en-US" altLang="ja-JP" sz="1200" i="1">
                                  <a:latin typeface="Cambria Math" panose="02040503050406030204" pitchFamily="18" charset="0"/>
                                </a:rPr>
                              </m:ctrlPr>
                            </m:sSubPr>
                            <m:e>
                              <m:r>
                                <a:rPr lang="ja-JP" altLang="en-US" sz="1200" i="1">
                                  <a:latin typeface="Cambria Math" panose="02040503050406030204" pitchFamily="18" charset="0"/>
                                </a:rPr>
                                <m:t>排出量</m:t>
                              </m:r>
                            </m:e>
                            <m:sub>
                              <m:r>
                                <a:rPr lang="en-US" altLang="ja-JP" sz="1200" i="1">
                                  <a:latin typeface="Cambria Math" panose="02040503050406030204" pitchFamily="18" charset="0"/>
                                </a:rPr>
                                <m:t>𝑖</m:t>
                              </m:r>
                            </m:sub>
                          </m:sSub>
                        </m:e>
                      </m:nary>
                    </m:oMath>
                  </m:oMathPara>
                </a14:m>
                <a:endParaRPr lang="ja-JP" altLang="en-US" sz="1200" dirty="0">
                  <a:latin typeface="Meiryo UI" panose="020B0604030504040204" pitchFamily="50" charset="-128"/>
                  <a:ea typeface="Meiryo UI" panose="020B0604030504040204" pitchFamily="50" charset="-128"/>
                </a:endParaRPr>
              </a:p>
            </p:txBody>
          </p:sp>
        </mc:Choice>
        <mc:Fallback xmlns="">
          <p:sp>
            <p:nvSpPr>
              <p:cNvPr id="4" name="正方形/長方形 3">
                <a:extLst>
                  <a:ext uri="{FF2B5EF4-FFF2-40B4-BE49-F238E27FC236}">
                    <a16:creationId xmlns:a16="http://schemas.microsoft.com/office/drawing/2014/main" id="{9807AC91-6B6A-4C79-AA2F-5821014826AC}"/>
                  </a:ext>
                </a:extLst>
              </p:cNvPr>
              <p:cNvSpPr>
                <a:spLocks noRot="1" noChangeAspect="1" noMove="1" noResize="1" noEditPoints="1" noAdjustHandles="1" noChangeArrowheads="1" noChangeShapeType="1" noTextEdit="1"/>
              </p:cNvSpPr>
              <p:nvPr/>
            </p:nvSpPr>
            <p:spPr>
              <a:xfrm>
                <a:off x="463758" y="3046275"/>
                <a:ext cx="5185062" cy="540469"/>
              </a:xfrm>
              <a:prstGeom prst="rect">
                <a:avLst/>
              </a:prstGeom>
              <a:blipFill>
                <a:blip r:embed="rId2"/>
                <a:stretch>
                  <a:fillRect t="-117045" b="-16590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正方形/長方形 4">
                <a:extLst>
                  <a:ext uri="{FF2B5EF4-FFF2-40B4-BE49-F238E27FC236}">
                    <a16:creationId xmlns:a16="http://schemas.microsoft.com/office/drawing/2014/main" id="{000AE5E8-9718-49A4-A1E6-81A611F64E75}"/>
                  </a:ext>
                </a:extLst>
              </p:cNvPr>
              <p:cNvSpPr/>
              <p:nvPr/>
            </p:nvSpPr>
            <p:spPr>
              <a:xfrm>
                <a:off x="1040307" y="3590498"/>
                <a:ext cx="3600946" cy="50424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altLang="ja-JP" sz="1200" i="1">
                              <a:latin typeface="Cambria Math" panose="02040503050406030204" pitchFamily="18" charset="0"/>
                            </a:rPr>
                          </m:ctrlPr>
                        </m:sSubPr>
                        <m:e>
                          <m:r>
                            <a:rPr lang="ja-JP" altLang="en-US" sz="1200" i="1">
                              <a:latin typeface="Cambria Math" panose="02040503050406030204" pitchFamily="18" charset="0"/>
                            </a:rPr>
                            <m:t>アトリビューション・ファクター</m:t>
                          </m:r>
                        </m:e>
                        <m:sub>
                          <m:r>
                            <a:rPr lang="en-US" altLang="ja-JP" sz="1200" i="1">
                              <a:latin typeface="Cambria Math" panose="02040503050406030204" pitchFamily="18" charset="0"/>
                            </a:rPr>
                            <m:t>𝑖</m:t>
                          </m:r>
                        </m:sub>
                      </m:sSub>
                      <m:r>
                        <a:rPr lang="en-US" altLang="ja-JP" sz="1200" i="1" smtClean="0">
                          <a:latin typeface="Cambria Math" panose="02040503050406030204" pitchFamily="18" charset="0"/>
                          <a:ea typeface="Cambria Math" panose="02040503050406030204" pitchFamily="18" charset="0"/>
                        </a:rPr>
                        <m:t>=</m:t>
                      </m:r>
                      <m:f>
                        <m:fPr>
                          <m:ctrlPr>
                            <a:rPr lang="en-US" altLang="ja-JP" sz="1200" i="1" smtClean="0">
                              <a:latin typeface="Cambria Math" panose="02040503050406030204" pitchFamily="18" charset="0"/>
                              <a:ea typeface="Cambria Math" panose="02040503050406030204" pitchFamily="18" charset="0"/>
                            </a:rPr>
                          </m:ctrlPr>
                        </m:fPr>
                        <m:num>
                          <m:sSub>
                            <m:sSubPr>
                              <m:ctrlPr>
                                <a:rPr lang="en-US" altLang="ja-JP" sz="1200" i="1">
                                  <a:latin typeface="Cambria Math" panose="02040503050406030204" pitchFamily="18" charset="0"/>
                                </a:rPr>
                              </m:ctrlPr>
                            </m:sSubPr>
                            <m:e>
                              <m:r>
                                <a:rPr lang="ja-JP" altLang="en-US" sz="1200" b="0" i="1">
                                  <a:latin typeface="Cambria Math" panose="02040503050406030204" pitchFamily="18" charset="0"/>
                                </a:rPr>
                                <m:t>投融資額</m:t>
                              </m:r>
                            </m:e>
                            <m:sub>
                              <m:r>
                                <a:rPr lang="en-US" altLang="ja-JP" sz="1200" i="1">
                                  <a:latin typeface="Cambria Math" panose="02040503050406030204" pitchFamily="18" charset="0"/>
                                </a:rPr>
                                <m:t>𝑖</m:t>
                              </m:r>
                            </m:sub>
                          </m:sSub>
                        </m:num>
                        <m:den>
                          <m:sSub>
                            <m:sSubPr>
                              <m:ctrlPr>
                                <a:rPr lang="en-US" altLang="ja-JP" sz="1200" i="1">
                                  <a:latin typeface="Cambria Math" panose="02040503050406030204" pitchFamily="18" charset="0"/>
                                </a:rPr>
                              </m:ctrlPr>
                            </m:sSubPr>
                            <m:e>
                              <m:r>
                                <a:rPr lang="ja-JP" altLang="en-US" sz="1200" b="0" i="1">
                                  <a:latin typeface="Cambria Math" panose="02040503050406030204" pitchFamily="18" charset="0"/>
                                </a:rPr>
                                <m:t>資金調達総額</m:t>
                              </m:r>
                            </m:e>
                            <m:sub>
                              <m:r>
                                <a:rPr lang="en-US" altLang="ja-JP" sz="1200" i="1">
                                  <a:latin typeface="Cambria Math" panose="02040503050406030204" pitchFamily="18" charset="0"/>
                                </a:rPr>
                                <m:t>𝑖</m:t>
                              </m:r>
                            </m:sub>
                          </m:sSub>
                        </m:den>
                      </m:f>
                    </m:oMath>
                  </m:oMathPara>
                </a14:m>
                <a:endParaRPr lang="ja-JP" altLang="en-US" sz="1200" dirty="0">
                  <a:latin typeface="Meiryo UI" panose="020B0604030504040204" pitchFamily="50" charset="-128"/>
                  <a:ea typeface="Meiryo UI" panose="020B0604030504040204" pitchFamily="50" charset="-128"/>
                </a:endParaRPr>
              </a:p>
            </p:txBody>
          </p:sp>
        </mc:Choice>
        <mc:Fallback xmlns="">
          <p:sp>
            <p:nvSpPr>
              <p:cNvPr id="5" name="正方形/長方形 4">
                <a:extLst>
                  <a:ext uri="{FF2B5EF4-FFF2-40B4-BE49-F238E27FC236}">
                    <a16:creationId xmlns:a16="http://schemas.microsoft.com/office/drawing/2014/main" id="{000AE5E8-9718-49A4-A1E6-81A611F64E75}"/>
                  </a:ext>
                </a:extLst>
              </p:cNvPr>
              <p:cNvSpPr>
                <a:spLocks noRot="1" noChangeAspect="1" noMove="1" noResize="1" noEditPoints="1" noAdjustHandles="1" noChangeArrowheads="1" noChangeShapeType="1" noTextEdit="1"/>
              </p:cNvSpPr>
              <p:nvPr/>
            </p:nvSpPr>
            <p:spPr>
              <a:xfrm>
                <a:off x="1040307" y="3590498"/>
                <a:ext cx="3600946" cy="504241"/>
              </a:xfrm>
              <a:prstGeom prst="rect">
                <a:avLst/>
              </a:prstGeom>
              <a:blipFill>
                <a:blip r:embed="rId3"/>
                <a:stretch>
                  <a:fillRect/>
                </a:stretch>
              </a:blipFill>
            </p:spPr>
            <p:txBody>
              <a:bodyPr/>
              <a:lstStyle/>
              <a:p>
                <a:r>
                  <a:rPr lang="ja-JP" altLang="en-US">
                    <a:noFill/>
                  </a:rPr>
                  <a:t> </a:t>
                </a:r>
              </a:p>
            </p:txBody>
          </p:sp>
        </mc:Fallback>
      </mc:AlternateContent>
      <p:graphicFrame>
        <p:nvGraphicFramePr>
          <p:cNvPr id="6" name="表 5">
            <a:extLst>
              <a:ext uri="{FF2B5EF4-FFF2-40B4-BE49-F238E27FC236}">
                <a16:creationId xmlns:a16="http://schemas.microsoft.com/office/drawing/2014/main" id="{2B814586-DBBB-432B-A5A4-1000A9EAE369}"/>
              </a:ext>
            </a:extLst>
          </p:cNvPr>
          <p:cNvGraphicFramePr>
            <a:graphicFrameLocks noGrp="1"/>
          </p:cNvGraphicFramePr>
          <p:nvPr>
            <p:extLst>
              <p:ext uri="{D42A27DB-BD31-4B8C-83A1-F6EECF244321}">
                <p14:modId xmlns:p14="http://schemas.microsoft.com/office/powerpoint/2010/main" val="58957987"/>
              </p:ext>
            </p:extLst>
          </p:nvPr>
        </p:nvGraphicFramePr>
        <p:xfrm>
          <a:off x="573592" y="4454498"/>
          <a:ext cx="9396002" cy="2854408"/>
        </p:xfrm>
        <a:graphic>
          <a:graphicData uri="http://schemas.openxmlformats.org/drawingml/2006/table">
            <a:tbl>
              <a:tblPr>
                <a:tableStyleId>{616DA210-FB5B-4158-B5E0-FEB733F419BA}</a:tableStyleId>
              </a:tblPr>
              <a:tblGrid>
                <a:gridCol w="1054550">
                  <a:extLst>
                    <a:ext uri="{9D8B030D-6E8A-4147-A177-3AD203B41FA5}">
                      <a16:colId xmlns:a16="http://schemas.microsoft.com/office/drawing/2014/main" val="4089122639"/>
                    </a:ext>
                  </a:extLst>
                </a:gridCol>
                <a:gridCol w="1686372">
                  <a:extLst>
                    <a:ext uri="{9D8B030D-6E8A-4147-A177-3AD203B41FA5}">
                      <a16:colId xmlns:a16="http://schemas.microsoft.com/office/drawing/2014/main" val="1445502981"/>
                    </a:ext>
                  </a:extLst>
                </a:gridCol>
                <a:gridCol w="505254">
                  <a:extLst>
                    <a:ext uri="{9D8B030D-6E8A-4147-A177-3AD203B41FA5}">
                      <a16:colId xmlns:a16="http://schemas.microsoft.com/office/drawing/2014/main" val="1121310757"/>
                    </a:ext>
                  </a:extLst>
                </a:gridCol>
                <a:gridCol w="6149826">
                  <a:extLst>
                    <a:ext uri="{9D8B030D-6E8A-4147-A177-3AD203B41FA5}">
                      <a16:colId xmlns:a16="http://schemas.microsoft.com/office/drawing/2014/main" val="1369607918"/>
                    </a:ext>
                  </a:extLst>
                </a:gridCol>
              </a:tblGrid>
              <a:tr h="301332">
                <a:tc>
                  <a:txBody>
                    <a:bodyPr/>
                    <a:lstStyle/>
                    <a:p>
                      <a:pPr algn="ctr" fontAlgn="b"/>
                      <a:r>
                        <a:rPr lang="ja-JP" altLang="en-US" sz="1200" b="0" i="0" u="none" strike="noStrike" dirty="0">
                          <a:solidFill>
                            <a:schemeClr val="bg1"/>
                          </a:solidFill>
                          <a:effectLst/>
                          <a:latin typeface="Meiryo UI" panose="020B0604030504040204" pitchFamily="50" charset="-128"/>
                          <a:ea typeface="Meiryo UI" panose="020B0604030504040204" pitchFamily="50" charset="-128"/>
                        </a:rPr>
                        <a:t>データクオリティ</a:t>
                      </a:r>
                    </a:p>
                  </a:txBody>
                  <a:tcPr marL="5509" marR="5509" marT="5509" marB="0" anchor="ctr">
                    <a:lnR w="12700" cap="flat" cmpd="sng" algn="ctr">
                      <a:solidFill>
                        <a:schemeClr val="bg1"/>
                      </a:solidFill>
                      <a:prstDash val="solid"/>
                      <a:round/>
                      <a:headEnd type="none" w="med" len="med"/>
                      <a:tailEnd type="none" w="med" len="med"/>
                    </a:lnR>
                    <a:solidFill>
                      <a:srgbClr val="002060"/>
                    </a:solidFill>
                  </a:tcPr>
                </a:tc>
                <a:tc gridSpan="2">
                  <a:txBody>
                    <a:bodyPr/>
                    <a:lstStyle/>
                    <a:p>
                      <a:pPr algn="ctr" fontAlgn="b"/>
                      <a:r>
                        <a:rPr lang="ja-JP" altLang="en-US" sz="1200" u="none" strike="noStrike" dirty="0">
                          <a:solidFill>
                            <a:schemeClr val="bg1"/>
                          </a:solidFill>
                          <a:effectLst/>
                          <a:latin typeface="Meiryo UI" panose="020B0604030504040204" pitchFamily="50" charset="-128"/>
                          <a:ea typeface="Meiryo UI" panose="020B0604030504040204" pitchFamily="50" charset="-128"/>
                        </a:rPr>
                        <a:t>排出量の推計手法</a:t>
                      </a:r>
                      <a:endParaRPr lang="ja-JP" altLang="en-US" sz="1200" b="0" i="0" u="none" strike="noStrike" dirty="0">
                        <a:solidFill>
                          <a:schemeClr val="bg1"/>
                        </a:solidFill>
                        <a:effectLst/>
                        <a:latin typeface="Meiryo UI" panose="020B0604030504040204" pitchFamily="50" charset="-128"/>
                        <a:ea typeface="Meiryo UI" panose="020B0604030504040204" pitchFamily="50" charset="-128"/>
                      </a:endParaRPr>
                    </a:p>
                  </a:txBody>
                  <a:tcPr marL="5509" marR="5509" marT="550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hMerge="1">
                  <a:txBody>
                    <a:bodyPr/>
                    <a:lstStyle/>
                    <a:p>
                      <a:pPr algn="ctr" fontAlgn="b"/>
                      <a:endParaRPr lang="ja-JP" altLang="en-US" sz="1200" b="0" i="0" u="none" strike="noStrike" dirty="0">
                        <a:solidFill>
                          <a:schemeClr val="bg1"/>
                        </a:solidFill>
                        <a:effectLst/>
                        <a:latin typeface="Yu Gothic UI" panose="020B0500000000000000" pitchFamily="50" charset="-128"/>
                        <a:ea typeface="Yu Gothic UI" panose="020B0500000000000000" pitchFamily="50" charset="-128"/>
                      </a:endParaRPr>
                    </a:p>
                  </a:txBody>
                  <a:tcPr marL="5509" marR="5509" marT="5509" marB="0" anchor="ctr">
                    <a:solidFill>
                      <a:schemeClr val="accent3"/>
                    </a:solidFill>
                  </a:tcPr>
                </a:tc>
                <a:tc>
                  <a:txBody>
                    <a:bodyPr/>
                    <a:lstStyle/>
                    <a:p>
                      <a:pPr algn="ctr" fontAlgn="b"/>
                      <a:r>
                        <a:rPr lang="ja-JP" altLang="en-US" sz="1200" b="0" i="0" u="none" strike="noStrike" dirty="0">
                          <a:solidFill>
                            <a:schemeClr val="bg1"/>
                          </a:solidFill>
                          <a:effectLst/>
                          <a:latin typeface="Meiryo UI" panose="020B0604030504040204" pitchFamily="50" charset="-128"/>
                          <a:ea typeface="Meiryo UI" panose="020B0604030504040204" pitchFamily="50" charset="-128"/>
                        </a:rPr>
                        <a:t>条件等</a:t>
                      </a:r>
                    </a:p>
                  </a:txBody>
                  <a:tcPr marL="5509" marR="5509" marT="5509" marB="0" anchor="ctr">
                    <a:lnL w="12700" cap="flat" cmpd="sng" algn="ctr">
                      <a:solidFill>
                        <a:schemeClr val="bg1"/>
                      </a:solidFill>
                      <a:prstDash val="solid"/>
                      <a:round/>
                      <a:headEnd type="none" w="med" len="med"/>
                      <a:tailEnd type="none" w="med" len="med"/>
                    </a:lnL>
                    <a:solidFill>
                      <a:srgbClr val="002060"/>
                    </a:solidFill>
                  </a:tcPr>
                </a:tc>
                <a:extLst>
                  <a:ext uri="{0D108BD9-81ED-4DB2-BD59-A6C34878D82A}">
                    <a16:rowId xmlns:a16="http://schemas.microsoft.com/office/drawing/2014/main" val="3088482281"/>
                  </a:ext>
                </a:extLst>
              </a:tr>
              <a:tr h="357350">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rowSpan="2">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企業による報告</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1a</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企業の認証済排出量データが利用可能</a:t>
                      </a:r>
                    </a:p>
                  </a:txBody>
                  <a:tcPr marL="9525" marR="9525" marT="9525" marB="0" anchor="ctr"/>
                </a:tc>
                <a:extLst>
                  <a:ext uri="{0D108BD9-81ED-4DB2-BD59-A6C34878D82A}">
                    <a16:rowId xmlns:a16="http://schemas.microsoft.com/office/drawing/2014/main" val="279633403"/>
                  </a:ext>
                </a:extLst>
              </a:tr>
              <a:tr h="308321">
                <a:tc rowSpan="2">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1b</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企業の未認証の排出量データが利用可能</a:t>
                      </a:r>
                    </a:p>
                  </a:txBody>
                  <a:tcPr marL="9525" marR="9525" marT="9525" marB="0" anchor="ctr"/>
                </a:tc>
                <a:extLst>
                  <a:ext uri="{0D108BD9-81ED-4DB2-BD59-A6C34878D82A}">
                    <a16:rowId xmlns:a16="http://schemas.microsoft.com/office/drawing/2014/main" val="1374163133"/>
                  </a:ext>
                </a:extLst>
              </a:tr>
              <a:tr h="41871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rowSpan="2">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事業活動による排出量</a:t>
                      </a:r>
                    </a:p>
                  </a:txBody>
                  <a:tcPr marL="9525" marR="9525" marT="9525" marB="0" anchor="ctr"/>
                </a:tc>
                <a:tc>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2a</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企業のエネルギー利用に係る一次的事業活動データと利用エネルギーに係る排出係数より推計。関連プロセス排出も加算</a:t>
                      </a:r>
                    </a:p>
                  </a:txBody>
                  <a:tcPr marL="9525" marR="9525" marT="9525" marB="0" anchor="ctr"/>
                </a:tc>
                <a:extLst>
                  <a:ext uri="{0D108BD9-81ED-4DB2-BD59-A6C34878D82A}">
                    <a16:rowId xmlns:a16="http://schemas.microsoft.com/office/drawing/2014/main" val="825609199"/>
                  </a:ext>
                </a:extLst>
              </a:tr>
              <a:tr h="418716">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2b</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企業の生産活動に係る一時的事業活動データと対応する排出係数より推計。</a:t>
                      </a:r>
                    </a:p>
                  </a:txBody>
                  <a:tcPr marL="9525" marR="9525" marT="9525" marB="0" anchor="ctr"/>
                </a:tc>
                <a:extLst>
                  <a:ext uri="{0D108BD9-81ED-4DB2-BD59-A6C34878D82A}">
                    <a16:rowId xmlns:a16="http://schemas.microsoft.com/office/drawing/2014/main" val="3128621633"/>
                  </a:ext>
                </a:extLst>
              </a:tr>
              <a:tr h="308321">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rowSpan="3">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経済活動による排出量</a:t>
                      </a:r>
                    </a:p>
                  </a:txBody>
                  <a:tcPr marL="9525" marR="9525" marT="9525" marB="0" anchor="ctr"/>
                </a:tc>
                <a:tc>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3a</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企業の売上高とセクターの売上高当たりの排出係数より推計。</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122952616"/>
                  </a:ext>
                </a:extLst>
              </a:tr>
              <a:tr h="308321">
                <a:tc rowSpan="2">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vMerge="1">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3b</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企業への投資残高とセクターの資産単位当たりの排出係数より推計。</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956277317"/>
                  </a:ext>
                </a:extLst>
              </a:tr>
              <a:tr h="433331">
                <a:tc vMerge="1">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3c</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企業への投資残高、セクターの売上高当たりの排出係数、セクターの資産回転率より推計。</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877851945"/>
                  </a:ext>
                </a:extLst>
              </a:tr>
            </a:tbl>
          </a:graphicData>
        </a:graphic>
      </p:graphicFrame>
      <p:sp>
        <p:nvSpPr>
          <p:cNvPr id="7" name="正方形/長方形 6">
            <a:extLst>
              <a:ext uri="{FF2B5EF4-FFF2-40B4-BE49-F238E27FC236}">
                <a16:creationId xmlns:a16="http://schemas.microsoft.com/office/drawing/2014/main" id="{C2E40179-0F96-4FCD-B9FD-E5E3CADA8B77}"/>
              </a:ext>
            </a:extLst>
          </p:cNvPr>
          <p:cNvSpPr/>
          <p:nvPr/>
        </p:nvSpPr>
        <p:spPr>
          <a:xfrm>
            <a:off x="570836" y="4177499"/>
            <a:ext cx="3892303"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排出量の推計手法とデータの質の関係</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5A4ACF1D-6C94-44AB-9991-4B8712E58FAB}"/>
              </a:ext>
            </a:extLst>
          </p:cNvPr>
          <p:cNvSpPr/>
          <p:nvPr/>
        </p:nvSpPr>
        <p:spPr>
          <a:xfrm>
            <a:off x="310070" y="2724380"/>
            <a:ext cx="3892303"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ファイナンスド・エミッションの計算式</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FADAD4B7-3869-4567-8D12-49A6D4572B40}"/>
              </a:ext>
            </a:extLst>
          </p:cNvPr>
          <p:cNvSpPr/>
          <p:nvPr/>
        </p:nvSpPr>
        <p:spPr>
          <a:xfrm>
            <a:off x="301627" y="2312859"/>
            <a:ext cx="3892303"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例：</a:t>
            </a:r>
            <a:r>
              <a:rPr lang="en-US" altLang="ja-JP" sz="1400" dirty="0">
                <a:latin typeface="Meiryo UI" panose="020B0604030504040204" pitchFamily="50" charset="-128"/>
                <a:ea typeface="Meiryo UI" panose="020B0604030504040204" pitchFamily="50" charset="-128"/>
              </a:rPr>
              <a:t>PCAF</a:t>
            </a:r>
            <a:r>
              <a:rPr lang="ja-JP" altLang="en-US" sz="1400" dirty="0">
                <a:latin typeface="Meiryo UI" panose="020B0604030504040204" pitchFamily="50" charset="-128"/>
                <a:ea typeface="Meiryo UI" panose="020B0604030504040204" pitchFamily="50" charset="-128"/>
              </a:rPr>
              <a:t>スタンダード</a:t>
            </a:r>
          </a:p>
        </p:txBody>
      </p:sp>
      <p:sp>
        <p:nvSpPr>
          <p:cNvPr id="11" name="テキスト ボックス 10">
            <a:extLst>
              <a:ext uri="{FF2B5EF4-FFF2-40B4-BE49-F238E27FC236}">
                <a16:creationId xmlns:a16="http://schemas.microsoft.com/office/drawing/2014/main" id="{CB64B2B6-C5A9-453D-8C33-310DB8E588E8}"/>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350495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a:xfrm>
            <a:off x="309997" y="467637"/>
            <a:ext cx="9416344" cy="648000"/>
          </a:xfrm>
        </p:spPr>
        <p:txBody>
          <a:bodyPr/>
          <a:lstStyle/>
          <a:p>
            <a:r>
              <a:rPr lang="ja-JP" altLang="en-US" dirty="0">
                <a:cs typeface="Meiryo UI" panose="020B0604030504040204" pitchFamily="50" charset="-128"/>
              </a:rPr>
              <a:t>参加金融機関のポートフォリオのカーボン分析結果（</a:t>
            </a:r>
            <a:r>
              <a:rPr lang="en-US" altLang="ja-JP" dirty="0">
                <a:cs typeface="Meiryo UI" panose="020B0604030504040204" pitchFamily="50" charset="-128"/>
              </a:rPr>
              <a:t>1/2</a:t>
            </a:r>
            <a:r>
              <a:rPr lang="ja-JP" altLang="en-US" dirty="0">
                <a:cs typeface="Meiryo UI" panose="020B0604030504040204" pitchFamily="50" charset="-128"/>
              </a:rPr>
              <a:t>）</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受領資料を基に、今後の対話・エンゲージメント、開示の基礎資料となるように情報を整理し、ポートフォリオカーボン分析結果を提示します</a:t>
            </a:r>
          </a:p>
        </p:txBody>
      </p:sp>
      <p:sp>
        <p:nvSpPr>
          <p:cNvPr id="5" name="テキスト ボックス 4">
            <a:extLst>
              <a:ext uri="{FF2B5EF4-FFF2-40B4-BE49-F238E27FC236}">
                <a16:creationId xmlns:a16="http://schemas.microsoft.com/office/drawing/2014/main" id="{B1F79078-A0C3-42C5-98C0-3B0089CEB89F}"/>
              </a:ext>
            </a:extLst>
          </p:cNvPr>
          <p:cNvSpPr txBox="1"/>
          <p:nvPr/>
        </p:nvSpPr>
        <p:spPr>
          <a:xfrm>
            <a:off x="5368654" y="2774008"/>
            <a:ext cx="4357687" cy="2288694"/>
          </a:xfrm>
          <a:prstGeom prst="rect">
            <a:avLst/>
          </a:prstGeom>
          <a:noFill/>
        </p:spPr>
        <p:txBody>
          <a:bodyPr wrap="square" lIns="36000" tIns="36000" rIns="36000" bIns="36000" rtlCol="0" anchor="t" anchorCtr="0">
            <a:spAutoFit/>
          </a:bodyPr>
          <a:lstStyle/>
          <a:p>
            <a:pPr marL="171450" indent="-171450">
              <a:spcBef>
                <a:spcPts val="0"/>
              </a:spcBef>
              <a:buSzPct val="100000"/>
              <a:buFont typeface="Wingdings" panose="05000000000000000000" pitchFamily="2" charset="2"/>
              <a:buChar char="n"/>
            </a:pPr>
            <a:r>
              <a:rPr lang="en-US" altLang="ja-JP" sz="1200" dirty="0"/>
              <a:t>2021</a:t>
            </a:r>
            <a:r>
              <a:rPr lang="ja-JP" altLang="en-US" sz="1200" dirty="0"/>
              <a:t>年</a:t>
            </a:r>
            <a:r>
              <a:rPr lang="en-US" altLang="ja-JP" sz="1200" dirty="0"/>
              <a:t>3</a:t>
            </a:r>
            <a:r>
              <a:rPr lang="ja-JP" altLang="en-US" sz="1200" dirty="0"/>
              <a:t>月時点の投融資額は●●。</a:t>
            </a:r>
          </a:p>
          <a:p>
            <a:pPr marL="171450" indent="-171450">
              <a:spcBef>
                <a:spcPts val="0"/>
              </a:spcBef>
              <a:buSzPct val="100000"/>
              <a:buFont typeface="Wingdings" panose="05000000000000000000" pitchFamily="2" charset="2"/>
              <a:buChar char="n"/>
            </a:pPr>
            <a:endParaRPr kumimoji="1" lang="en-US" altLang="ja-JP" sz="1200" dirty="0"/>
          </a:p>
          <a:p>
            <a:pPr marL="171450" indent="-171450">
              <a:spcBef>
                <a:spcPts val="0"/>
              </a:spcBef>
              <a:buSzPct val="100000"/>
              <a:buFont typeface="Wingdings" panose="05000000000000000000" pitchFamily="2" charset="2"/>
              <a:buChar char="n"/>
            </a:pPr>
            <a:r>
              <a:rPr kumimoji="1" lang="ja-JP" altLang="en-US" sz="1200" dirty="0"/>
              <a:t>セクター別の</a:t>
            </a:r>
            <a:r>
              <a:rPr kumimoji="1" lang="en-US" altLang="ja-JP" sz="1200" dirty="0"/>
              <a:t>CO2</a:t>
            </a:r>
            <a:r>
              <a:rPr kumimoji="1" lang="ja-JP" altLang="en-US" sz="1200" dirty="0"/>
              <a:t>排出量の割合は、エネルギーが</a:t>
            </a:r>
            <a:r>
              <a:rPr kumimoji="1" lang="en-US" altLang="ja-JP" sz="1200" dirty="0"/>
              <a:t>XX</a:t>
            </a:r>
            <a:r>
              <a:rPr kumimoji="1" lang="ja-JP" altLang="en-US" sz="1200" dirty="0"/>
              <a:t>％、鉄鋼が</a:t>
            </a:r>
            <a:r>
              <a:rPr kumimoji="1" lang="en-US" altLang="ja-JP" sz="1200" dirty="0"/>
              <a:t>XX</a:t>
            </a:r>
            <a:r>
              <a:rPr kumimoji="1" lang="ja-JP" altLang="en-US" sz="1200" dirty="0"/>
              <a:t>％、セメントが</a:t>
            </a:r>
            <a:r>
              <a:rPr kumimoji="1" lang="en-US" altLang="ja-JP" sz="1200" dirty="0"/>
              <a:t>XX</a:t>
            </a:r>
            <a:r>
              <a:rPr kumimoji="1" lang="ja-JP" altLang="en-US" sz="1200" dirty="0"/>
              <a:t>％、自動車が</a:t>
            </a:r>
            <a:r>
              <a:rPr kumimoji="1" lang="en-US" altLang="ja-JP" sz="1200" dirty="0"/>
              <a:t>XX</a:t>
            </a:r>
            <a:r>
              <a:rPr kumimoji="1" lang="ja-JP" altLang="en-US" sz="1200" dirty="0"/>
              <a:t>％、・・・。</a:t>
            </a:r>
            <a:endParaRPr kumimoji="1" lang="en-US" altLang="ja-JP" sz="1200" dirty="0"/>
          </a:p>
          <a:p>
            <a:pPr marL="171450" indent="-171450">
              <a:spcBef>
                <a:spcPts val="0"/>
              </a:spcBef>
              <a:buSzPct val="100000"/>
              <a:buFont typeface="Wingdings" panose="05000000000000000000" pitchFamily="2" charset="2"/>
              <a:buChar char="n"/>
            </a:pPr>
            <a:endParaRPr kumimoji="1" lang="en-US" altLang="ja-JP" sz="1200" dirty="0"/>
          </a:p>
          <a:p>
            <a:pPr marL="171450" indent="-171450">
              <a:spcBef>
                <a:spcPts val="0"/>
              </a:spcBef>
              <a:buSzPct val="100000"/>
              <a:buFont typeface="Wingdings" panose="05000000000000000000" pitchFamily="2" charset="2"/>
              <a:buChar char="n"/>
            </a:pPr>
            <a:r>
              <a:rPr kumimoji="1" lang="ja-JP" altLang="en-US" sz="1200" dirty="0"/>
              <a:t>セクター別の代表的な投融資先は以下が挙げられる。</a:t>
            </a:r>
            <a:endParaRPr kumimoji="1" lang="en-US" altLang="ja-JP" sz="1200" dirty="0"/>
          </a:p>
          <a:p>
            <a:pPr marL="360363" lvl="1" indent="-184150">
              <a:spcBef>
                <a:spcPts val="0"/>
              </a:spcBef>
              <a:buSzPct val="100000"/>
              <a:buFont typeface="Wingdings" panose="05000000000000000000" pitchFamily="2" charset="2"/>
              <a:buChar char="Ø"/>
            </a:pPr>
            <a:r>
              <a:rPr kumimoji="1" lang="ja-JP" altLang="en-US" sz="1200" dirty="0"/>
              <a:t>エネルギー：</a:t>
            </a:r>
            <a:endParaRPr kumimoji="1" lang="en-US" altLang="ja-JP" sz="1200" dirty="0"/>
          </a:p>
          <a:p>
            <a:pPr marL="360363" lvl="1" indent="-184150">
              <a:spcBef>
                <a:spcPts val="0"/>
              </a:spcBef>
              <a:buSzPct val="100000"/>
              <a:buFont typeface="Wingdings" panose="05000000000000000000" pitchFamily="2" charset="2"/>
              <a:buChar char="Ø"/>
            </a:pPr>
            <a:r>
              <a:rPr lang="ja-JP" altLang="en-US" sz="1200" dirty="0"/>
              <a:t>鉄鋼：</a:t>
            </a:r>
            <a:endParaRPr lang="en-US" altLang="ja-JP" sz="1200" dirty="0"/>
          </a:p>
          <a:p>
            <a:pPr marL="360363" lvl="1" indent="-184150">
              <a:spcBef>
                <a:spcPts val="0"/>
              </a:spcBef>
              <a:buSzPct val="100000"/>
              <a:buFont typeface="Wingdings" panose="05000000000000000000" pitchFamily="2" charset="2"/>
              <a:buChar char="Ø"/>
            </a:pPr>
            <a:r>
              <a:rPr kumimoji="1" lang="ja-JP" altLang="en-US" sz="1200" dirty="0"/>
              <a:t>セメント：</a:t>
            </a:r>
            <a:endParaRPr kumimoji="1" lang="en-US" altLang="ja-JP" sz="1200" dirty="0"/>
          </a:p>
          <a:p>
            <a:pPr marL="360363" lvl="1" indent="-184150">
              <a:spcBef>
                <a:spcPts val="0"/>
              </a:spcBef>
              <a:buSzPct val="100000"/>
              <a:buFont typeface="Wingdings" panose="05000000000000000000" pitchFamily="2" charset="2"/>
              <a:buChar char="Ø"/>
            </a:pPr>
            <a:r>
              <a:rPr lang="ja-JP" altLang="en-US" sz="1200" dirty="0"/>
              <a:t>自動車：</a:t>
            </a:r>
            <a:endParaRPr lang="en-US" altLang="ja-JP" sz="1200" dirty="0"/>
          </a:p>
          <a:p>
            <a:pPr marL="176213" lvl="1">
              <a:spcBef>
                <a:spcPts val="0"/>
              </a:spcBef>
              <a:buSzPct val="100000"/>
            </a:pPr>
            <a:r>
              <a:rPr kumimoji="1" lang="ja-JP" altLang="en-US" sz="1200" dirty="0"/>
              <a:t>・・・</a:t>
            </a:r>
            <a:endParaRPr kumimoji="1" lang="en-US" altLang="ja-JP" sz="1200" dirty="0"/>
          </a:p>
          <a:p>
            <a:pPr marL="171450" indent="-171450">
              <a:spcBef>
                <a:spcPts val="0"/>
              </a:spcBef>
              <a:buSzPct val="100000"/>
              <a:buFont typeface="Wingdings" panose="05000000000000000000" pitchFamily="2" charset="2"/>
              <a:buChar char="n"/>
            </a:pPr>
            <a:endParaRPr kumimoji="1" lang="en-US" altLang="ja-JP" sz="1200" dirty="0"/>
          </a:p>
        </p:txBody>
      </p:sp>
      <p:graphicFrame>
        <p:nvGraphicFramePr>
          <p:cNvPr id="8" name="グラフ 7">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369139542"/>
              </p:ext>
            </p:extLst>
          </p:nvPr>
        </p:nvGraphicFramePr>
        <p:xfrm>
          <a:off x="279834" y="2367338"/>
          <a:ext cx="5043488" cy="4076700"/>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a:extLst>
              <a:ext uri="{FF2B5EF4-FFF2-40B4-BE49-F238E27FC236}">
                <a16:creationId xmlns:a16="http://schemas.microsoft.com/office/drawing/2014/main" id="{D730CB34-99F6-487C-9768-8E35DEDFD34D}"/>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706250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a:xfrm>
            <a:off x="309997" y="467637"/>
            <a:ext cx="9808222" cy="648000"/>
          </a:xfrm>
        </p:spPr>
        <p:txBody>
          <a:bodyPr/>
          <a:lstStyle/>
          <a:p>
            <a:r>
              <a:rPr lang="ja-JP" altLang="en-US" dirty="0">
                <a:cs typeface="Meiryo UI" panose="020B0604030504040204" pitchFamily="50" charset="-128"/>
              </a:rPr>
              <a:t>参加金融機関のポートフォリオのカーボン分析結果（</a:t>
            </a:r>
            <a:r>
              <a:rPr lang="en-US" altLang="ja-JP" dirty="0">
                <a:cs typeface="Meiryo UI" panose="020B0604030504040204" pitchFamily="50" charset="-128"/>
              </a:rPr>
              <a:t>2/2</a:t>
            </a:r>
            <a:r>
              <a:rPr lang="ja-JP" altLang="en-US" dirty="0">
                <a:cs typeface="Meiryo UI" panose="020B0604030504040204" pitchFamily="50" charset="-128"/>
              </a:rPr>
              <a:t>）</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受領資料を基に、今後の対話・エンゲージメント、開示の基礎資料となるように情報を整理し、ポートフォリオカーボン分析結果を提示します</a:t>
            </a:r>
          </a:p>
        </p:txBody>
      </p:sp>
      <p:graphicFrame>
        <p:nvGraphicFramePr>
          <p:cNvPr id="4" name="表 3">
            <a:extLst>
              <a:ext uri="{FF2B5EF4-FFF2-40B4-BE49-F238E27FC236}">
                <a16:creationId xmlns:a16="http://schemas.microsoft.com/office/drawing/2014/main" id="{9BD0EB67-A396-4E83-A6F0-5DC4617B1ADF}"/>
              </a:ext>
            </a:extLst>
          </p:cNvPr>
          <p:cNvGraphicFramePr>
            <a:graphicFrameLocks noGrp="1"/>
          </p:cNvGraphicFramePr>
          <p:nvPr>
            <p:extLst>
              <p:ext uri="{D42A27DB-BD31-4B8C-83A1-F6EECF244321}">
                <p14:modId xmlns:p14="http://schemas.microsoft.com/office/powerpoint/2010/main" val="114524009"/>
              </p:ext>
            </p:extLst>
          </p:nvPr>
        </p:nvGraphicFramePr>
        <p:xfrm>
          <a:off x="591924" y="2343653"/>
          <a:ext cx="9544625" cy="4436038"/>
        </p:xfrm>
        <a:graphic>
          <a:graphicData uri="http://schemas.openxmlformats.org/drawingml/2006/table">
            <a:tbl>
              <a:tblPr>
                <a:tableStyleId>{616DA210-FB5B-4158-B5E0-FEB733F419BA}</a:tableStyleId>
              </a:tblPr>
              <a:tblGrid>
                <a:gridCol w="745790">
                  <a:extLst>
                    <a:ext uri="{9D8B030D-6E8A-4147-A177-3AD203B41FA5}">
                      <a16:colId xmlns:a16="http://schemas.microsoft.com/office/drawing/2014/main" val="2910839608"/>
                    </a:ext>
                  </a:extLst>
                </a:gridCol>
                <a:gridCol w="833677">
                  <a:extLst>
                    <a:ext uri="{9D8B030D-6E8A-4147-A177-3AD203B41FA5}">
                      <a16:colId xmlns:a16="http://schemas.microsoft.com/office/drawing/2014/main" val="280422649"/>
                    </a:ext>
                  </a:extLst>
                </a:gridCol>
                <a:gridCol w="883901">
                  <a:extLst>
                    <a:ext uri="{9D8B030D-6E8A-4147-A177-3AD203B41FA5}">
                      <a16:colId xmlns:a16="http://schemas.microsoft.com/office/drawing/2014/main" val="387625541"/>
                    </a:ext>
                  </a:extLst>
                </a:gridCol>
                <a:gridCol w="301329">
                  <a:extLst>
                    <a:ext uri="{9D8B030D-6E8A-4147-A177-3AD203B41FA5}">
                      <a16:colId xmlns:a16="http://schemas.microsoft.com/office/drawing/2014/main" val="2388710640"/>
                    </a:ext>
                  </a:extLst>
                </a:gridCol>
                <a:gridCol w="301329">
                  <a:extLst>
                    <a:ext uri="{9D8B030D-6E8A-4147-A177-3AD203B41FA5}">
                      <a16:colId xmlns:a16="http://schemas.microsoft.com/office/drawing/2014/main" val="4232951368"/>
                    </a:ext>
                  </a:extLst>
                </a:gridCol>
                <a:gridCol w="316729">
                  <a:extLst>
                    <a:ext uri="{9D8B030D-6E8A-4147-A177-3AD203B41FA5}">
                      <a16:colId xmlns:a16="http://schemas.microsoft.com/office/drawing/2014/main" val="3151135993"/>
                    </a:ext>
                  </a:extLst>
                </a:gridCol>
                <a:gridCol w="390543">
                  <a:extLst>
                    <a:ext uri="{9D8B030D-6E8A-4147-A177-3AD203B41FA5}">
                      <a16:colId xmlns:a16="http://schemas.microsoft.com/office/drawing/2014/main" val="3498633762"/>
                    </a:ext>
                  </a:extLst>
                </a:gridCol>
                <a:gridCol w="542393">
                  <a:extLst>
                    <a:ext uri="{9D8B030D-6E8A-4147-A177-3AD203B41FA5}">
                      <a16:colId xmlns:a16="http://schemas.microsoft.com/office/drawing/2014/main" val="1034375553"/>
                    </a:ext>
                  </a:extLst>
                </a:gridCol>
                <a:gridCol w="542393">
                  <a:extLst>
                    <a:ext uri="{9D8B030D-6E8A-4147-A177-3AD203B41FA5}">
                      <a16:colId xmlns:a16="http://schemas.microsoft.com/office/drawing/2014/main" val="3206613929"/>
                    </a:ext>
                  </a:extLst>
                </a:gridCol>
                <a:gridCol w="1049837">
                  <a:extLst>
                    <a:ext uri="{9D8B030D-6E8A-4147-A177-3AD203B41FA5}">
                      <a16:colId xmlns:a16="http://schemas.microsoft.com/office/drawing/2014/main" val="2415955833"/>
                    </a:ext>
                  </a:extLst>
                </a:gridCol>
                <a:gridCol w="542393">
                  <a:extLst>
                    <a:ext uri="{9D8B030D-6E8A-4147-A177-3AD203B41FA5}">
                      <a16:colId xmlns:a16="http://schemas.microsoft.com/office/drawing/2014/main" val="2105303866"/>
                    </a:ext>
                  </a:extLst>
                </a:gridCol>
                <a:gridCol w="542393">
                  <a:extLst>
                    <a:ext uri="{9D8B030D-6E8A-4147-A177-3AD203B41FA5}">
                      <a16:colId xmlns:a16="http://schemas.microsoft.com/office/drawing/2014/main" val="1485307610"/>
                    </a:ext>
                  </a:extLst>
                </a:gridCol>
                <a:gridCol w="579934">
                  <a:extLst>
                    <a:ext uri="{9D8B030D-6E8A-4147-A177-3AD203B41FA5}">
                      <a16:colId xmlns:a16="http://schemas.microsoft.com/office/drawing/2014/main" val="136266967"/>
                    </a:ext>
                  </a:extLst>
                </a:gridCol>
                <a:gridCol w="488633">
                  <a:extLst>
                    <a:ext uri="{9D8B030D-6E8A-4147-A177-3AD203B41FA5}">
                      <a16:colId xmlns:a16="http://schemas.microsoft.com/office/drawing/2014/main" val="3902425390"/>
                    </a:ext>
                  </a:extLst>
                </a:gridCol>
                <a:gridCol w="1483351">
                  <a:extLst>
                    <a:ext uri="{9D8B030D-6E8A-4147-A177-3AD203B41FA5}">
                      <a16:colId xmlns:a16="http://schemas.microsoft.com/office/drawing/2014/main" val="2684843260"/>
                    </a:ext>
                  </a:extLst>
                </a:gridCol>
              </a:tblGrid>
              <a:tr h="172049">
                <a:tc rowSpan="2">
                  <a:txBody>
                    <a:bodyPr/>
                    <a:lstStyle/>
                    <a:p>
                      <a:pPr algn="ctr" fontAlgn="ctr"/>
                      <a:r>
                        <a:rPr lang="en-US" sz="1050" u="none" strike="noStrike" dirty="0">
                          <a:solidFill>
                            <a:schemeClr val="bg1"/>
                          </a:solidFill>
                          <a:effectLst/>
                          <a:latin typeface="+mn-ea"/>
                          <a:ea typeface="+mn-ea"/>
                        </a:rPr>
                        <a:t>ISIN</a:t>
                      </a:r>
                      <a:endParaRPr lang="en-US" sz="1050" b="0" i="0" u="none" strike="noStrike" dirty="0">
                        <a:solidFill>
                          <a:schemeClr val="bg1"/>
                        </a:solidFill>
                        <a:effectLst/>
                        <a:latin typeface="+mn-ea"/>
                        <a:ea typeface="+mn-ea"/>
                      </a:endParaRPr>
                    </a:p>
                  </a:txBody>
                  <a:tcPr marL="7116" marR="7116" marT="7116" marB="0" anchor="ctr">
                    <a:lnR w="12700" cap="flat" cmpd="sng" algn="ctr">
                      <a:solidFill>
                        <a:schemeClr val="bg1"/>
                      </a:solidFill>
                      <a:prstDash val="solid"/>
                      <a:round/>
                      <a:headEnd type="none" w="med" len="med"/>
                      <a:tailEnd type="none" w="med" len="med"/>
                    </a:lnR>
                    <a:solidFill>
                      <a:srgbClr val="002060"/>
                    </a:solidFill>
                  </a:tcPr>
                </a:tc>
                <a:tc rowSpan="2">
                  <a:txBody>
                    <a:bodyPr/>
                    <a:lstStyle/>
                    <a:p>
                      <a:pPr algn="ctr" fontAlgn="ctr"/>
                      <a:r>
                        <a:rPr lang="ja-JP" altLang="en-US" sz="1050" u="none" strike="noStrike" dirty="0">
                          <a:solidFill>
                            <a:schemeClr val="bg1"/>
                          </a:solidFill>
                          <a:effectLst/>
                          <a:latin typeface="+mn-ea"/>
                          <a:ea typeface="+mn-ea"/>
                        </a:rPr>
                        <a:t>企業名（任意、マスキング可）</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rowSpan="2">
                  <a:txBody>
                    <a:bodyPr/>
                    <a:lstStyle/>
                    <a:p>
                      <a:pPr algn="ctr" fontAlgn="ctr"/>
                      <a:r>
                        <a:rPr lang="zh-TW" altLang="en-US" sz="1050" u="none" strike="noStrike" dirty="0">
                          <a:solidFill>
                            <a:schemeClr val="bg1"/>
                          </a:solidFill>
                          <a:effectLst/>
                          <a:latin typeface="+mn-ea"/>
                          <a:ea typeface="+mn-ea"/>
                        </a:rPr>
                        <a:t>業種分類</a:t>
                      </a:r>
                      <a:br>
                        <a:rPr lang="zh-TW" altLang="en-US" sz="1050" u="none" strike="noStrike" dirty="0">
                          <a:solidFill>
                            <a:schemeClr val="bg1"/>
                          </a:solidFill>
                          <a:effectLst/>
                          <a:latin typeface="+mn-ea"/>
                          <a:ea typeface="+mn-ea"/>
                        </a:rPr>
                      </a:br>
                      <a:r>
                        <a:rPr lang="zh-TW" altLang="en-US" sz="1050" u="none" strike="noStrike" dirty="0">
                          <a:solidFill>
                            <a:schemeClr val="bg1"/>
                          </a:solidFill>
                          <a:effectLst/>
                          <a:latin typeface="+mn-ea"/>
                          <a:ea typeface="+mn-ea"/>
                        </a:rPr>
                        <a:t>（</a:t>
                      </a:r>
                      <a:r>
                        <a:rPr lang="en-US" altLang="zh-TW" sz="1050" u="none" strike="noStrike" dirty="0">
                          <a:solidFill>
                            <a:schemeClr val="bg1"/>
                          </a:solidFill>
                          <a:effectLst/>
                          <a:latin typeface="+mn-ea"/>
                          <a:ea typeface="+mn-ea"/>
                        </a:rPr>
                        <a:t>GICS69</a:t>
                      </a:r>
                      <a:r>
                        <a:rPr lang="zh-TW" altLang="en-US" sz="1050" u="none" strike="noStrike" dirty="0">
                          <a:solidFill>
                            <a:schemeClr val="bg1"/>
                          </a:solidFill>
                          <a:effectLst/>
                          <a:latin typeface="+mn-ea"/>
                          <a:ea typeface="+mn-ea"/>
                        </a:rPr>
                        <a:t>分類）</a:t>
                      </a:r>
                      <a:endParaRPr lang="zh-TW"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gridSpan="5">
                  <a:txBody>
                    <a:bodyPr/>
                    <a:lstStyle/>
                    <a:p>
                      <a:pPr algn="ctr" fontAlgn="ctr"/>
                      <a:r>
                        <a:rPr lang="ja-JP" altLang="en-US" sz="1050" u="none" strike="noStrike" dirty="0">
                          <a:solidFill>
                            <a:schemeClr val="bg1"/>
                          </a:solidFill>
                          <a:effectLst/>
                          <a:latin typeface="+mn-ea"/>
                          <a:ea typeface="+mn-ea"/>
                        </a:rPr>
                        <a:t>投融資残高（円）</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zh-TW" altLang="en-US" sz="1050" u="none" strike="noStrike" dirty="0">
                          <a:solidFill>
                            <a:schemeClr val="bg1"/>
                          </a:solidFill>
                          <a:effectLst/>
                          <a:latin typeface="+mn-ea"/>
                          <a:ea typeface="+mn-ea"/>
                        </a:rPr>
                        <a:t>資金調達総額</a:t>
                      </a:r>
                      <a:endParaRPr lang="zh-TW"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rowSpan="2">
                  <a:txBody>
                    <a:bodyPr/>
                    <a:lstStyle/>
                    <a:p>
                      <a:pPr algn="ctr" fontAlgn="ctr"/>
                      <a:r>
                        <a:rPr lang="ja-JP" altLang="en-US" sz="1050" u="none" strike="noStrike" dirty="0">
                          <a:solidFill>
                            <a:schemeClr val="bg1"/>
                          </a:solidFill>
                          <a:effectLst/>
                          <a:latin typeface="+mn-ea"/>
                          <a:ea typeface="+mn-ea"/>
                        </a:rPr>
                        <a:t>アトリビューション</a:t>
                      </a:r>
                      <a:endParaRPr lang="en-US" altLang="ja-JP" sz="1050" u="none" strike="noStrike" dirty="0">
                        <a:solidFill>
                          <a:schemeClr val="bg1"/>
                        </a:solidFill>
                        <a:effectLst/>
                        <a:latin typeface="+mn-ea"/>
                        <a:ea typeface="+mn-ea"/>
                      </a:endParaRPr>
                    </a:p>
                    <a:p>
                      <a:pPr algn="ctr" fontAlgn="ctr"/>
                      <a:r>
                        <a:rPr lang="ja-JP" altLang="en-US" sz="1050" u="none" strike="noStrike" dirty="0">
                          <a:solidFill>
                            <a:schemeClr val="bg1"/>
                          </a:solidFill>
                          <a:effectLst/>
                          <a:latin typeface="+mn-ea"/>
                          <a:ea typeface="+mn-ea"/>
                        </a:rPr>
                        <a:t>ファクター</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gridSpan="4">
                  <a:txBody>
                    <a:bodyPr/>
                    <a:lstStyle/>
                    <a:p>
                      <a:pPr algn="ctr" fontAlgn="ctr"/>
                      <a:r>
                        <a:rPr lang="en-US" sz="1050" u="none" strike="noStrike" dirty="0">
                          <a:solidFill>
                            <a:schemeClr val="bg1"/>
                          </a:solidFill>
                          <a:effectLst/>
                          <a:latin typeface="+mn-ea"/>
                          <a:ea typeface="+mn-ea"/>
                        </a:rPr>
                        <a:t>CO2</a:t>
                      </a:r>
                      <a:r>
                        <a:rPr lang="ja-JP" altLang="en-US" sz="1050" u="none" strike="noStrike" dirty="0">
                          <a:solidFill>
                            <a:schemeClr val="bg1"/>
                          </a:solidFill>
                          <a:effectLst/>
                          <a:latin typeface="+mn-ea"/>
                          <a:ea typeface="+mn-ea"/>
                        </a:rPr>
                        <a:t>排出量</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050" u="none" strike="noStrike" dirty="0">
                          <a:solidFill>
                            <a:schemeClr val="bg1"/>
                          </a:solidFill>
                          <a:effectLst/>
                          <a:latin typeface="+mn-ea"/>
                          <a:ea typeface="+mn-ea"/>
                        </a:rPr>
                        <a:t>ファイナンスド・エミッション</a:t>
                      </a:r>
                      <a:br>
                        <a:rPr lang="ja-JP" altLang="en-US" sz="1050" u="none" strike="noStrike" dirty="0">
                          <a:solidFill>
                            <a:schemeClr val="bg1"/>
                          </a:solidFill>
                          <a:effectLst/>
                          <a:latin typeface="+mn-ea"/>
                          <a:ea typeface="+mn-ea"/>
                        </a:rPr>
                      </a:br>
                      <a:r>
                        <a:rPr lang="ja-JP" altLang="en-US" sz="1050" u="none" strike="noStrike" dirty="0">
                          <a:solidFill>
                            <a:schemeClr val="bg1"/>
                          </a:solidFill>
                          <a:effectLst/>
                          <a:latin typeface="+mn-ea"/>
                          <a:ea typeface="+mn-ea"/>
                        </a:rPr>
                        <a:t>（個社）</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solidFill>
                      <a:srgbClr val="002060"/>
                    </a:solidFill>
                  </a:tcPr>
                </a:tc>
                <a:extLst>
                  <a:ext uri="{0D108BD9-81ED-4DB2-BD59-A6C34878D82A}">
                    <a16:rowId xmlns:a16="http://schemas.microsoft.com/office/drawing/2014/main" val="133672359"/>
                  </a:ext>
                </a:extLst>
              </a:tr>
              <a:tr h="341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50" u="none" strike="noStrike" dirty="0">
                          <a:solidFill>
                            <a:schemeClr val="bg1"/>
                          </a:solidFill>
                          <a:effectLst/>
                          <a:latin typeface="+mn-ea"/>
                          <a:ea typeface="+mn-ea"/>
                        </a:rPr>
                        <a:t>株式</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fontAlgn="ctr"/>
                      <a:r>
                        <a:rPr lang="ja-JP" altLang="en-US" sz="1050" u="none" strike="noStrike" dirty="0">
                          <a:solidFill>
                            <a:schemeClr val="bg1"/>
                          </a:solidFill>
                          <a:effectLst/>
                          <a:latin typeface="+mn-ea"/>
                          <a:ea typeface="+mn-ea"/>
                        </a:rPr>
                        <a:t>債券</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fontAlgn="ctr"/>
                      <a:r>
                        <a:rPr lang="ja-JP" altLang="en-US" sz="1050" u="none" strike="noStrike" dirty="0">
                          <a:solidFill>
                            <a:schemeClr val="bg1"/>
                          </a:solidFill>
                          <a:effectLst/>
                          <a:latin typeface="+mn-ea"/>
                          <a:ea typeface="+mn-ea"/>
                        </a:rPr>
                        <a:t>融資</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fontAlgn="ctr"/>
                      <a:r>
                        <a:rPr lang="ja-JP" altLang="en-US" sz="1050" u="none" strike="noStrike" dirty="0">
                          <a:solidFill>
                            <a:schemeClr val="bg1"/>
                          </a:solidFill>
                          <a:effectLst/>
                          <a:latin typeface="+mn-ea"/>
                          <a:ea typeface="+mn-ea"/>
                        </a:rPr>
                        <a:t>その他</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fontAlgn="ctr"/>
                      <a:r>
                        <a:rPr lang="zh-TW" altLang="en-US" sz="1050" u="none" strike="noStrike" dirty="0">
                          <a:solidFill>
                            <a:schemeClr val="bg1"/>
                          </a:solidFill>
                          <a:effectLst/>
                          <a:latin typeface="+mn-ea"/>
                          <a:ea typeface="+mn-ea"/>
                        </a:rPr>
                        <a:t>投融資</a:t>
                      </a:r>
                      <a:endParaRPr lang="en-US" altLang="zh-TW" sz="1050" u="none" strike="noStrike" dirty="0">
                        <a:solidFill>
                          <a:schemeClr val="bg1"/>
                        </a:solidFill>
                        <a:effectLst/>
                        <a:latin typeface="+mn-ea"/>
                        <a:ea typeface="+mn-ea"/>
                      </a:endParaRPr>
                    </a:p>
                    <a:p>
                      <a:pPr algn="ctr" fontAlgn="ctr"/>
                      <a:r>
                        <a:rPr lang="zh-TW" altLang="en-US" sz="1050" u="none" strike="noStrike" dirty="0">
                          <a:solidFill>
                            <a:schemeClr val="bg1"/>
                          </a:solidFill>
                          <a:effectLst/>
                          <a:latin typeface="+mn-ea"/>
                          <a:ea typeface="+mn-ea"/>
                        </a:rPr>
                        <a:t>残高計</a:t>
                      </a:r>
                      <a:endParaRPr lang="zh-TW"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50" u="none" strike="noStrike" dirty="0">
                          <a:solidFill>
                            <a:schemeClr val="bg1"/>
                          </a:solidFill>
                          <a:effectLst/>
                          <a:latin typeface="+mn-ea"/>
                          <a:ea typeface="+mn-ea"/>
                        </a:rPr>
                        <a:t>スコープ</a:t>
                      </a:r>
                      <a:r>
                        <a:rPr lang="en-US" altLang="ja-JP" sz="1050" u="none" strike="noStrike" dirty="0">
                          <a:solidFill>
                            <a:schemeClr val="bg1"/>
                          </a:solidFill>
                          <a:effectLst/>
                          <a:latin typeface="+mn-ea"/>
                          <a:ea typeface="+mn-ea"/>
                        </a:rPr>
                        <a:t>1</a:t>
                      </a:r>
                      <a:endParaRPr lang="en-US" altLang="ja-JP"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l" fontAlgn="ctr"/>
                      <a:r>
                        <a:rPr lang="ja-JP" altLang="en-US" sz="1050" u="none" strike="noStrike" dirty="0">
                          <a:solidFill>
                            <a:schemeClr val="bg1"/>
                          </a:solidFill>
                          <a:effectLst/>
                          <a:latin typeface="+mn-ea"/>
                          <a:ea typeface="+mn-ea"/>
                        </a:rPr>
                        <a:t>スコープ</a:t>
                      </a:r>
                      <a:r>
                        <a:rPr lang="en-US" altLang="ja-JP" sz="1050" u="none" strike="noStrike" dirty="0">
                          <a:solidFill>
                            <a:schemeClr val="bg1"/>
                          </a:solidFill>
                          <a:effectLst/>
                          <a:latin typeface="+mn-ea"/>
                          <a:ea typeface="+mn-ea"/>
                        </a:rPr>
                        <a:t>2</a:t>
                      </a:r>
                      <a:endParaRPr lang="en-US" altLang="ja-JP"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l" fontAlgn="ctr"/>
                      <a:r>
                        <a:rPr lang="ja-JP" altLang="en-US" sz="1050" u="none" strike="noStrike" dirty="0">
                          <a:solidFill>
                            <a:schemeClr val="bg1"/>
                          </a:solidFill>
                          <a:effectLst/>
                          <a:latin typeface="+mn-ea"/>
                          <a:ea typeface="+mn-ea"/>
                        </a:rPr>
                        <a:t>スコープ</a:t>
                      </a:r>
                      <a:r>
                        <a:rPr lang="en-US" altLang="ja-JP" sz="1050" u="none" strike="noStrike" dirty="0">
                          <a:solidFill>
                            <a:schemeClr val="bg1"/>
                          </a:solidFill>
                          <a:effectLst/>
                          <a:latin typeface="+mn-ea"/>
                          <a:ea typeface="+mn-ea"/>
                        </a:rPr>
                        <a:t>3</a:t>
                      </a:r>
                      <a:r>
                        <a:rPr lang="ja-JP" altLang="en-US" sz="1050" u="none" strike="noStrike" dirty="0">
                          <a:solidFill>
                            <a:schemeClr val="bg1"/>
                          </a:solidFill>
                          <a:effectLst/>
                          <a:latin typeface="+mn-ea"/>
                          <a:ea typeface="+mn-ea"/>
                        </a:rPr>
                        <a:t>（任意）</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l" fontAlgn="ctr"/>
                      <a:r>
                        <a:rPr lang="ja-JP" altLang="en-US" sz="1050" u="none" strike="noStrike" dirty="0">
                          <a:solidFill>
                            <a:schemeClr val="bg1"/>
                          </a:solidFill>
                          <a:effectLst/>
                          <a:latin typeface="+mn-ea"/>
                          <a:ea typeface="+mn-ea"/>
                        </a:rPr>
                        <a:t>スコープ</a:t>
                      </a:r>
                      <a:endParaRPr lang="en-US" altLang="ja-JP" sz="1050" u="none" strike="noStrike" dirty="0">
                        <a:solidFill>
                          <a:schemeClr val="bg1"/>
                        </a:solidFill>
                        <a:effectLst/>
                        <a:latin typeface="+mn-ea"/>
                        <a:ea typeface="+mn-ea"/>
                      </a:endParaRPr>
                    </a:p>
                    <a:p>
                      <a:pPr algn="l" fontAlgn="ctr"/>
                      <a:r>
                        <a:rPr lang="en-US" altLang="ja-JP" sz="1050" u="none" strike="noStrike" dirty="0">
                          <a:solidFill>
                            <a:schemeClr val="bg1"/>
                          </a:solidFill>
                          <a:effectLst/>
                          <a:latin typeface="+mn-ea"/>
                          <a:ea typeface="+mn-ea"/>
                        </a:rPr>
                        <a:t>1</a:t>
                      </a:r>
                      <a:r>
                        <a:rPr lang="ja-JP" altLang="en-US" sz="1050" u="none" strike="noStrike" dirty="0">
                          <a:solidFill>
                            <a:schemeClr val="bg1"/>
                          </a:solidFill>
                          <a:effectLst/>
                          <a:latin typeface="+mn-ea"/>
                          <a:ea typeface="+mn-ea"/>
                        </a:rPr>
                        <a:t>，</a:t>
                      </a:r>
                      <a:r>
                        <a:rPr lang="en-US" altLang="ja-JP" sz="1050" u="none" strike="noStrike" dirty="0">
                          <a:solidFill>
                            <a:schemeClr val="bg1"/>
                          </a:solidFill>
                          <a:effectLst/>
                          <a:latin typeface="+mn-ea"/>
                          <a:ea typeface="+mn-ea"/>
                        </a:rPr>
                        <a:t>2</a:t>
                      </a:r>
                      <a:r>
                        <a:rPr lang="ja-JP" altLang="en-US" sz="1050" u="none" strike="noStrike" dirty="0">
                          <a:solidFill>
                            <a:schemeClr val="bg1"/>
                          </a:solidFill>
                          <a:effectLst/>
                          <a:latin typeface="+mn-ea"/>
                          <a:ea typeface="+mn-ea"/>
                        </a:rPr>
                        <a:t>計</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kumimoji="1" lang="ja-JP" altLang="en-US"/>
                    </a:p>
                  </a:txBody>
                  <a:tcPr/>
                </a:tc>
                <a:extLst>
                  <a:ext uri="{0D108BD9-81ED-4DB2-BD59-A6C34878D82A}">
                    <a16:rowId xmlns:a16="http://schemas.microsoft.com/office/drawing/2014/main" val="1746944533"/>
                  </a:ext>
                </a:extLst>
              </a:tr>
              <a:tr h="341121">
                <a:tc>
                  <a:txBody>
                    <a:bodyPr/>
                    <a:lstStyle/>
                    <a:p>
                      <a:pPr algn="l" fontAlgn="b"/>
                      <a:r>
                        <a:rPr lang="en-US" sz="1050" u="none" strike="noStrike" dirty="0">
                          <a:effectLst/>
                          <a:latin typeface="+mn-ea"/>
                          <a:ea typeface="+mn-ea"/>
                        </a:rPr>
                        <a:t>JPXXXXXXXXXX</a:t>
                      </a:r>
                      <a:endParaRPr 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en-US" sz="1050" u="none" strike="noStrike" dirty="0">
                          <a:effectLst/>
                          <a:latin typeface="+mn-ea"/>
                          <a:ea typeface="+mn-ea"/>
                        </a:rPr>
                        <a:t>XXXX</a:t>
                      </a:r>
                      <a:endParaRPr 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en-US" sz="1050" u="none" strike="noStrike" dirty="0">
                          <a:effectLst/>
                          <a:latin typeface="+mn-ea"/>
                          <a:ea typeface="+mn-ea"/>
                        </a:rPr>
                        <a:t>XXXXXX</a:t>
                      </a:r>
                      <a:endParaRPr 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en-US" altLang="zh-TW" sz="1050" u="none" strike="noStrike" dirty="0">
                          <a:effectLst/>
                          <a:latin typeface="+mn-ea"/>
                          <a:ea typeface="+mn-ea"/>
                        </a:rPr>
                        <a:t>=</a:t>
                      </a:r>
                      <a:r>
                        <a:rPr lang="zh-TW" altLang="en-US" sz="1050" u="none" strike="noStrike" dirty="0">
                          <a:effectLst/>
                          <a:latin typeface="+mn-ea"/>
                          <a:ea typeface="+mn-ea"/>
                        </a:rPr>
                        <a:t>投融資残高計</a:t>
                      </a:r>
                      <a:br>
                        <a:rPr lang="zh-TW" altLang="en-US" sz="1050" u="none" strike="noStrike" dirty="0">
                          <a:effectLst/>
                          <a:latin typeface="+mn-ea"/>
                          <a:ea typeface="+mn-ea"/>
                        </a:rPr>
                      </a:br>
                      <a:r>
                        <a:rPr lang="zh-TW" altLang="en-US" sz="1050" u="none" strike="noStrike" dirty="0">
                          <a:effectLst/>
                          <a:latin typeface="+mn-ea"/>
                          <a:ea typeface="+mn-ea"/>
                        </a:rPr>
                        <a:t>　</a:t>
                      </a:r>
                      <a:r>
                        <a:rPr lang="en-US" altLang="zh-TW" sz="1050" u="none" strike="noStrike" dirty="0">
                          <a:effectLst/>
                          <a:latin typeface="+mn-ea"/>
                          <a:ea typeface="+mn-ea"/>
                        </a:rPr>
                        <a:t>÷</a:t>
                      </a:r>
                      <a:r>
                        <a:rPr lang="zh-TW" altLang="en-US" sz="1050" u="none" strike="noStrike" dirty="0">
                          <a:effectLst/>
                          <a:latin typeface="+mn-ea"/>
                          <a:ea typeface="+mn-ea"/>
                        </a:rPr>
                        <a:t>資金調達総額</a:t>
                      </a:r>
                      <a:endParaRPr lang="zh-TW"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＝アトリビューションファクター</a:t>
                      </a:r>
                      <a:br>
                        <a:rPr lang="ja-JP" altLang="en-US" sz="1050" u="none" strike="noStrike" dirty="0">
                          <a:effectLst/>
                          <a:latin typeface="+mn-ea"/>
                          <a:ea typeface="+mn-ea"/>
                        </a:rPr>
                      </a:br>
                      <a:r>
                        <a:rPr lang="ja-JP" altLang="en-US" sz="1050" u="none" strike="noStrike" dirty="0">
                          <a:effectLst/>
                          <a:latin typeface="+mn-ea"/>
                          <a:ea typeface="+mn-ea"/>
                        </a:rPr>
                        <a:t>　</a:t>
                      </a:r>
                      <a:r>
                        <a:rPr lang="en-US" altLang="ja-JP" sz="1050" u="none" strike="noStrike" dirty="0">
                          <a:effectLst/>
                          <a:latin typeface="+mn-ea"/>
                          <a:ea typeface="+mn-ea"/>
                        </a:rPr>
                        <a:t>×</a:t>
                      </a:r>
                      <a:r>
                        <a:rPr lang="ja-JP" altLang="en-US" sz="1050" u="none" strike="noStrike" dirty="0">
                          <a:effectLst/>
                          <a:latin typeface="+mn-ea"/>
                          <a:ea typeface="+mn-ea"/>
                        </a:rPr>
                        <a:t>スコープ</a:t>
                      </a:r>
                      <a:r>
                        <a:rPr lang="en-US" altLang="ja-JP" sz="1050" u="none" strike="noStrike" dirty="0">
                          <a:effectLst/>
                          <a:latin typeface="+mn-ea"/>
                          <a:ea typeface="+mn-ea"/>
                        </a:rPr>
                        <a:t>1</a:t>
                      </a:r>
                      <a:r>
                        <a:rPr lang="ja-JP" altLang="en-US" sz="1050" u="none" strike="noStrike" dirty="0">
                          <a:effectLst/>
                          <a:latin typeface="+mn-ea"/>
                          <a:ea typeface="+mn-ea"/>
                        </a:rPr>
                        <a:t>，</a:t>
                      </a:r>
                      <a:r>
                        <a:rPr lang="en-US" altLang="ja-JP" sz="1050" u="none" strike="noStrike" dirty="0">
                          <a:effectLst/>
                          <a:latin typeface="+mn-ea"/>
                          <a:ea typeface="+mn-ea"/>
                        </a:rPr>
                        <a:t>2</a:t>
                      </a:r>
                      <a:r>
                        <a:rPr lang="ja-JP" altLang="en-US" sz="1050" u="none" strike="noStrike" dirty="0">
                          <a:effectLst/>
                          <a:latin typeface="+mn-ea"/>
                          <a:ea typeface="+mn-ea"/>
                        </a:rPr>
                        <a:t>計</a:t>
                      </a:r>
                      <a:endParaRPr lang="ja-JP" altLang="en-US" sz="1050" b="0" i="0" u="none" strike="noStrike" dirty="0">
                        <a:solidFill>
                          <a:srgbClr val="000000"/>
                        </a:solidFill>
                        <a:effectLst/>
                        <a:latin typeface="+mn-ea"/>
                        <a:ea typeface="+mn-ea"/>
                      </a:endParaRPr>
                    </a:p>
                  </a:txBody>
                  <a:tcPr marL="7116" marR="7116" marT="7116" marB="0" anchor="ctr"/>
                </a:tc>
                <a:extLst>
                  <a:ext uri="{0D108BD9-81ED-4DB2-BD59-A6C34878D82A}">
                    <a16:rowId xmlns:a16="http://schemas.microsoft.com/office/drawing/2014/main" val="1641787762"/>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1994549332"/>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824753766"/>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4005648688"/>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587204189"/>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4207102639"/>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1287438641"/>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421652908"/>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415510780"/>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3524164747"/>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65931783"/>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1471598303"/>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418459369"/>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3493491033"/>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587836720"/>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436488824"/>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883210048"/>
                  </a:ext>
                </a:extLst>
              </a:tr>
              <a:tr h="210691">
                <a:tc gridSpan="10">
                  <a:txBody>
                    <a:bodyPr/>
                    <a:lstStyle/>
                    <a:p>
                      <a:pPr algn="l" fontAlgn="b"/>
                      <a:endParaRPr lang="ja-JP" altLang="en-US" sz="1050" b="0" i="0" u="none" strike="noStrike" dirty="0">
                        <a:solidFill>
                          <a:srgbClr val="000000"/>
                        </a:solidFill>
                        <a:effectLst/>
                        <a:latin typeface="+mn-ea"/>
                        <a:ea typeface="+mn-ea"/>
                      </a:endParaRPr>
                    </a:p>
                  </a:txBody>
                  <a:tcPr marL="7116" marR="7116" marT="7116" marB="0" anchor="b">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algn="l" fontAlgn="b"/>
                      <a:endParaRPr lang="ja-JP" altLang="en-US" sz="700" b="0" i="0" u="none" strike="noStrike">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gridSpan="4">
                  <a:txBody>
                    <a:bodyPr/>
                    <a:lstStyle/>
                    <a:p>
                      <a:pPr algn="ctr" fontAlgn="b"/>
                      <a:r>
                        <a:rPr lang="ja-JP" altLang="en-US" sz="1050" u="none" strike="noStrike" dirty="0">
                          <a:solidFill>
                            <a:schemeClr val="bg1"/>
                          </a:solidFill>
                          <a:effectLst/>
                          <a:latin typeface="+mn-ea"/>
                          <a:ea typeface="+mn-ea"/>
                        </a:rPr>
                        <a:t>ファイナンスド・エミッション計</a:t>
                      </a:r>
                      <a:endParaRPr lang="ja-JP" altLang="en-US" sz="1050" b="0" i="0" u="none" strike="noStrike" dirty="0">
                        <a:solidFill>
                          <a:schemeClr val="bg1"/>
                        </a:solidFill>
                        <a:effectLst/>
                        <a:latin typeface="+mn-ea"/>
                        <a:ea typeface="+mn-ea"/>
                      </a:endParaRPr>
                    </a:p>
                  </a:txBody>
                  <a:tcPr marL="7116" marR="7116" marT="7116" marB="0" anchor="ctr">
                    <a:solidFill>
                      <a:srgbClr val="00206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extLst>
                  <a:ext uri="{0D108BD9-81ED-4DB2-BD59-A6C34878D82A}">
                    <a16:rowId xmlns:a16="http://schemas.microsoft.com/office/drawing/2014/main" val="1195545749"/>
                  </a:ext>
                </a:extLst>
              </a:tr>
            </a:tbl>
          </a:graphicData>
        </a:graphic>
      </p:graphicFrame>
      <p:sp>
        <p:nvSpPr>
          <p:cNvPr id="13" name="正方形/長方形 12">
            <a:extLst>
              <a:ext uri="{FF2B5EF4-FFF2-40B4-BE49-F238E27FC236}">
                <a16:creationId xmlns:a16="http://schemas.microsoft.com/office/drawing/2014/main" id="{2ECE1138-1EEA-4D6E-BDCD-9A5B99190291}"/>
              </a:ext>
            </a:extLst>
          </p:cNvPr>
          <p:cNvSpPr/>
          <p:nvPr/>
        </p:nvSpPr>
        <p:spPr>
          <a:xfrm>
            <a:off x="591924" y="2051645"/>
            <a:ext cx="3892303"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ファイナンスド・エミッションの計算結果</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A7D6581E-040D-44F0-A175-F27678AF9775}"/>
              </a:ext>
            </a:extLst>
          </p:cNvPr>
          <p:cNvSpPr/>
          <p:nvPr/>
        </p:nvSpPr>
        <p:spPr>
          <a:xfrm>
            <a:off x="591924" y="6766302"/>
            <a:ext cx="3892303"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注：個社別計算結果の公表は予定していません。</a:t>
            </a:r>
          </a:p>
        </p:txBody>
      </p:sp>
      <p:sp>
        <p:nvSpPr>
          <p:cNvPr id="9" name="テキスト ボックス 8">
            <a:extLst>
              <a:ext uri="{FF2B5EF4-FFF2-40B4-BE49-F238E27FC236}">
                <a16:creationId xmlns:a16="http://schemas.microsoft.com/office/drawing/2014/main" id="{CEA7CEEA-0143-426F-B084-D29E37E2C005}"/>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3429866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p:txBody>
          <a:bodyPr/>
          <a:lstStyle/>
          <a:p>
            <a:r>
              <a:rPr lang="ja-JP" altLang="en-US" dirty="0">
                <a:cs typeface="Meiryo UI" panose="020B0604030504040204" pitchFamily="50" charset="-128"/>
              </a:rPr>
              <a:t>ポートフォリオのカーボン分析結果の開示</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ポートフォリオカーボン分析結果の開示事例を紹介するとともに、開示の在り方を提示します</a:t>
            </a:r>
          </a:p>
        </p:txBody>
      </p:sp>
      <p:graphicFrame>
        <p:nvGraphicFramePr>
          <p:cNvPr id="6" name="表 5">
            <a:extLst>
              <a:ext uri="{FF2B5EF4-FFF2-40B4-BE49-F238E27FC236}">
                <a16:creationId xmlns:a16="http://schemas.microsoft.com/office/drawing/2014/main" id="{31A43EE4-BE0F-4E12-8089-3401F89D7B73}"/>
              </a:ext>
            </a:extLst>
          </p:cNvPr>
          <p:cNvGraphicFramePr>
            <a:graphicFrameLocks noGrp="1"/>
          </p:cNvGraphicFramePr>
          <p:nvPr>
            <p:extLst>
              <p:ext uri="{D42A27DB-BD31-4B8C-83A1-F6EECF244321}">
                <p14:modId xmlns:p14="http://schemas.microsoft.com/office/powerpoint/2010/main" val="3935216451"/>
              </p:ext>
            </p:extLst>
          </p:nvPr>
        </p:nvGraphicFramePr>
        <p:xfrm>
          <a:off x="593104" y="2343339"/>
          <a:ext cx="9505603" cy="4487860"/>
        </p:xfrm>
        <a:graphic>
          <a:graphicData uri="http://schemas.openxmlformats.org/drawingml/2006/table">
            <a:tbl>
              <a:tblPr firstRow="1" bandRow="1">
                <a:tableStyleId>{5C22544A-7EE6-4342-B048-85BDC9FD1C3A}</a:tableStyleId>
              </a:tblPr>
              <a:tblGrid>
                <a:gridCol w="399122">
                  <a:extLst>
                    <a:ext uri="{9D8B030D-6E8A-4147-A177-3AD203B41FA5}">
                      <a16:colId xmlns:a16="http://schemas.microsoft.com/office/drawing/2014/main" val="1952643149"/>
                    </a:ext>
                  </a:extLst>
                </a:gridCol>
                <a:gridCol w="9106481">
                  <a:extLst>
                    <a:ext uri="{9D8B030D-6E8A-4147-A177-3AD203B41FA5}">
                      <a16:colId xmlns:a16="http://schemas.microsoft.com/office/drawing/2014/main" val="719887005"/>
                    </a:ext>
                  </a:extLst>
                </a:gridCol>
              </a:tblGrid>
              <a:tr h="4487860">
                <a:tc>
                  <a:txBody>
                    <a:bodyPr/>
                    <a:lstStyle/>
                    <a:p>
                      <a:pPr algn="ctr"/>
                      <a:r>
                        <a:rPr kumimoji="1" lang="ja-JP" altLang="en-US" sz="1800" dirty="0"/>
                        <a:t>指標と目標</a:t>
                      </a: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4CB848"/>
                    </a:solidFill>
                  </a:tcPr>
                </a:tc>
                <a:tc>
                  <a:txBody>
                    <a:bodyPr/>
                    <a:lstStyle/>
                    <a:p>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5237813"/>
                  </a:ext>
                </a:extLst>
              </a:tr>
            </a:tbl>
          </a:graphicData>
        </a:graphic>
      </p:graphicFrame>
      <p:sp>
        <p:nvSpPr>
          <p:cNvPr id="7" name="正方形/長方形 6">
            <a:extLst>
              <a:ext uri="{FF2B5EF4-FFF2-40B4-BE49-F238E27FC236}">
                <a16:creationId xmlns:a16="http://schemas.microsoft.com/office/drawing/2014/main" id="{3B87906A-85E7-447F-AF2E-55A3B3A5801E}"/>
              </a:ext>
            </a:extLst>
          </p:cNvPr>
          <p:cNvSpPr/>
          <p:nvPr/>
        </p:nvSpPr>
        <p:spPr>
          <a:xfrm>
            <a:off x="1109563" y="2365310"/>
            <a:ext cx="8917136" cy="1569660"/>
          </a:xfrm>
          <a:prstGeom prst="rect">
            <a:avLst/>
          </a:prstGeom>
        </p:spPr>
        <p:txBody>
          <a:bodyPr wrap="square">
            <a:spAutoFit/>
          </a:bodyPr>
          <a:lstStyle/>
          <a:p>
            <a:r>
              <a:rPr lang="ja-JP" altLang="en-US" sz="1200" dirty="0">
                <a:solidFill>
                  <a:srgbClr val="333333"/>
                </a:solidFill>
                <a:latin typeface="+mn-ea"/>
              </a:rPr>
              <a:t>（文章案）</a:t>
            </a:r>
            <a:endParaRPr lang="en-US" altLang="ja-JP" sz="1200" dirty="0">
              <a:solidFill>
                <a:srgbClr val="333333"/>
              </a:solidFill>
              <a:latin typeface="+mn-ea"/>
            </a:endParaRPr>
          </a:p>
          <a:p>
            <a:r>
              <a:rPr lang="ja-JP" altLang="en-US" sz="1200" dirty="0">
                <a:solidFill>
                  <a:srgbClr val="333333"/>
                </a:solidFill>
                <a:latin typeface="+mn-ea"/>
              </a:rPr>
              <a:t>■　目標</a:t>
            </a:r>
            <a:endParaRPr lang="en-US" altLang="ja-JP" sz="1200" dirty="0">
              <a:solidFill>
                <a:srgbClr val="333333"/>
              </a:solidFill>
              <a:latin typeface="+mn-ea"/>
            </a:endParaRPr>
          </a:p>
          <a:p>
            <a:r>
              <a:rPr lang="ja-JP" altLang="en-US" sz="1200" dirty="0">
                <a:solidFill>
                  <a:srgbClr val="333333"/>
                </a:solidFill>
                <a:latin typeface="+mn-ea"/>
              </a:rPr>
              <a:t>当社は、</a:t>
            </a:r>
            <a:r>
              <a:rPr lang="en-US" altLang="ja-JP" sz="1200" dirty="0">
                <a:solidFill>
                  <a:srgbClr val="333333"/>
                </a:solidFill>
                <a:latin typeface="+mn-ea"/>
              </a:rPr>
              <a:t>2021</a:t>
            </a:r>
            <a:r>
              <a:rPr lang="ja-JP" altLang="en-US" sz="1200" dirty="0">
                <a:solidFill>
                  <a:srgbClr val="333333"/>
                </a:solidFill>
                <a:latin typeface="+mn-ea"/>
              </a:rPr>
              <a:t>年度に気候変動に関する目標を新たに設定しました。具体的には、</a:t>
            </a:r>
            <a:r>
              <a:rPr lang="en-US" altLang="ja-JP" sz="1200" dirty="0">
                <a:solidFill>
                  <a:srgbClr val="333333"/>
                </a:solidFill>
                <a:latin typeface="+mn-ea"/>
              </a:rPr>
              <a:t>GHG</a:t>
            </a:r>
            <a:r>
              <a:rPr lang="ja-JP" altLang="en-US" sz="1200" dirty="0">
                <a:solidFill>
                  <a:srgbClr val="333333"/>
                </a:solidFill>
                <a:latin typeface="+mn-ea"/>
              </a:rPr>
              <a:t>排出量を</a:t>
            </a:r>
            <a:r>
              <a:rPr lang="en-US" altLang="zh-TW" sz="1200" dirty="0">
                <a:solidFill>
                  <a:srgbClr val="333333"/>
                </a:solidFill>
                <a:latin typeface="+mn-ea"/>
              </a:rPr>
              <a:t>2030</a:t>
            </a:r>
            <a:r>
              <a:rPr lang="zh-TW" altLang="en-US" sz="1200" dirty="0">
                <a:solidFill>
                  <a:srgbClr val="333333"/>
                </a:solidFill>
                <a:latin typeface="+mn-ea"/>
              </a:rPr>
              <a:t>年度</a:t>
            </a:r>
            <a:r>
              <a:rPr lang="ja-JP" altLang="en-US" sz="1200" dirty="0" err="1">
                <a:solidFill>
                  <a:srgbClr val="333333"/>
                </a:solidFill>
                <a:latin typeface="+mn-ea"/>
              </a:rPr>
              <a:t>までに</a:t>
            </a:r>
            <a:r>
              <a:rPr lang="en-US" altLang="zh-TW" sz="1200" dirty="0">
                <a:solidFill>
                  <a:srgbClr val="333333"/>
                </a:solidFill>
                <a:latin typeface="+mn-ea"/>
              </a:rPr>
              <a:t>2019</a:t>
            </a:r>
            <a:r>
              <a:rPr lang="zh-TW" altLang="en-US" sz="1200" dirty="0">
                <a:solidFill>
                  <a:srgbClr val="333333"/>
                </a:solidFill>
                <a:latin typeface="+mn-ea"/>
              </a:rPr>
              <a:t>年度比</a:t>
            </a:r>
            <a:r>
              <a:rPr lang="ja-JP" altLang="en-US" sz="1200" dirty="0">
                <a:solidFill>
                  <a:srgbClr val="333333"/>
                </a:solidFill>
                <a:latin typeface="+mn-ea"/>
              </a:rPr>
              <a:t>で●●</a:t>
            </a:r>
            <a:r>
              <a:rPr lang="en-US" altLang="zh-TW" sz="1200" dirty="0">
                <a:solidFill>
                  <a:srgbClr val="333333"/>
                </a:solidFill>
                <a:latin typeface="+mn-ea"/>
              </a:rPr>
              <a:t>%</a:t>
            </a:r>
            <a:r>
              <a:rPr lang="zh-TW" altLang="en-US" sz="1200" dirty="0">
                <a:solidFill>
                  <a:srgbClr val="333333"/>
                </a:solidFill>
                <a:latin typeface="+mn-ea"/>
              </a:rPr>
              <a:t>削減</a:t>
            </a:r>
            <a:r>
              <a:rPr lang="ja-JP" altLang="en-US" sz="1200" dirty="0">
                <a:solidFill>
                  <a:srgbClr val="333333"/>
                </a:solidFill>
                <a:latin typeface="+mn-ea"/>
              </a:rPr>
              <a:t>することを目標としています。</a:t>
            </a:r>
            <a:endParaRPr lang="en-US" altLang="ja-JP" sz="1200" dirty="0">
              <a:solidFill>
                <a:srgbClr val="333333"/>
              </a:solidFill>
              <a:latin typeface="+mn-ea"/>
            </a:endParaRPr>
          </a:p>
          <a:p>
            <a:endParaRPr lang="en-US" altLang="zh-TW" sz="1200" dirty="0">
              <a:solidFill>
                <a:srgbClr val="333333"/>
              </a:solidFill>
              <a:latin typeface="+mn-ea"/>
            </a:endParaRPr>
          </a:p>
          <a:p>
            <a:r>
              <a:rPr lang="ja-JP" altLang="en-US" sz="1200" dirty="0">
                <a:solidFill>
                  <a:srgbClr val="333333"/>
                </a:solidFill>
                <a:latin typeface="+mn-ea"/>
              </a:rPr>
              <a:t>■　指標　</a:t>
            </a:r>
            <a:endParaRPr lang="en-US" altLang="ja-JP" sz="1200" dirty="0">
              <a:solidFill>
                <a:srgbClr val="333333"/>
              </a:solidFill>
              <a:latin typeface="+mn-ea"/>
            </a:endParaRPr>
          </a:p>
          <a:p>
            <a:r>
              <a:rPr lang="ja-JP" altLang="en-US" sz="1200" dirty="0">
                <a:solidFill>
                  <a:srgbClr val="333333"/>
                </a:solidFill>
                <a:latin typeface="+mn-ea"/>
              </a:rPr>
              <a:t>投融資先の</a:t>
            </a:r>
            <a:r>
              <a:rPr lang="en-US" altLang="ja-JP" sz="1200" dirty="0">
                <a:solidFill>
                  <a:srgbClr val="333333"/>
                </a:solidFill>
                <a:latin typeface="+mn-ea"/>
              </a:rPr>
              <a:t>CO2</a:t>
            </a:r>
            <a:r>
              <a:rPr lang="ja-JP" altLang="en-US" sz="1200" dirty="0">
                <a:solidFill>
                  <a:srgbClr val="333333"/>
                </a:solidFill>
                <a:latin typeface="+mn-ea"/>
              </a:rPr>
              <a:t>排出量のセクター別実績は下記の通りです。</a:t>
            </a:r>
          </a:p>
          <a:p>
            <a:endParaRPr lang="en-US" altLang="zh-TW" sz="1200" dirty="0">
              <a:solidFill>
                <a:srgbClr val="333333"/>
              </a:solidFill>
              <a:latin typeface="+mn-ea"/>
            </a:endParaRPr>
          </a:p>
        </p:txBody>
      </p:sp>
      <p:pic>
        <p:nvPicPr>
          <p:cNvPr id="24" name="図 23">
            <a:extLst>
              <a:ext uri="{FF2B5EF4-FFF2-40B4-BE49-F238E27FC236}">
                <a16:creationId xmlns:a16="http://schemas.microsoft.com/office/drawing/2014/main" id="{00D7FEC5-F99D-468B-A93A-7DF70129FF84}"/>
              </a:ext>
            </a:extLst>
          </p:cNvPr>
          <p:cNvPicPr>
            <a:picLocks noChangeAspect="1"/>
          </p:cNvPicPr>
          <p:nvPr/>
        </p:nvPicPr>
        <p:blipFill>
          <a:blip r:embed="rId2"/>
          <a:stretch>
            <a:fillRect/>
          </a:stretch>
        </p:blipFill>
        <p:spPr>
          <a:xfrm>
            <a:off x="6503204" y="3982597"/>
            <a:ext cx="3523495" cy="2848602"/>
          </a:xfrm>
          <a:prstGeom prst="rect">
            <a:avLst/>
          </a:prstGeom>
        </p:spPr>
      </p:pic>
      <p:graphicFrame>
        <p:nvGraphicFramePr>
          <p:cNvPr id="26" name="表 25">
            <a:extLst>
              <a:ext uri="{FF2B5EF4-FFF2-40B4-BE49-F238E27FC236}">
                <a16:creationId xmlns:a16="http://schemas.microsoft.com/office/drawing/2014/main" id="{D01EDC61-2606-41C1-9F5F-402F23C40519}"/>
              </a:ext>
            </a:extLst>
          </p:cNvPr>
          <p:cNvGraphicFramePr>
            <a:graphicFrameLocks noGrp="1"/>
          </p:cNvGraphicFramePr>
          <p:nvPr>
            <p:extLst>
              <p:ext uri="{D42A27DB-BD31-4B8C-83A1-F6EECF244321}">
                <p14:modId xmlns:p14="http://schemas.microsoft.com/office/powerpoint/2010/main" val="1103689268"/>
              </p:ext>
            </p:extLst>
          </p:nvPr>
        </p:nvGraphicFramePr>
        <p:xfrm>
          <a:off x="1313184" y="4455298"/>
          <a:ext cx="4884140" cy="1920395"/>
        </p:xfrm>
        <a:graphic>
          <a:graphicData uri="http://schemas.openxmlformats.org/drawingml/2006/table">
            <a:tbl>
              <a:tblPr>
                <a:tableStyleId>{5C22544A-7EE6-4342-B048-85BDC9FD1C3A}</a:tableStyleId>
              </a:tblPr>
              <a:tblGrid>
                <a:gridCol w="1446858">
                  <a:extLst>
                    <a:ext uri="{9D8B030D-6E8A-4147-A177-3AD203B41FA5}">
                      <a16:colId xmlns:a16="http://schemas.microsoft.com/office/drawing/2014/main" val="1698922269"/>
                    </a:ext>
                  </a:extLst>
                </a:gridCol>
                <a:gridCol w="1170910">
                  <a:extLst>
                    <a:ext uri="{9D8B030D-6E8A-4147-A177-3AD203B41FA5}">
                      <a16:colId xmlns:a16="http://schemas.microsoft.com/office/drawing/2014/main" val="1088713163"/>
                    </a:ext>
                  </a:extLst>
                </a:gridCol>
                <a:gridCol w="714796">
                  <a:extLst>
                    <a:ext uri="{9D8B030D-6E8A-4147-A177-3AD203B41FA5}">
                      <a16:colId xmlns:a16="http://schemas.microsoft.com/office/drawing/2014/main" val="3995999698"/>
                    </a:ext>
                  </a:extLst>
                </a:gridCol>
                <a:gridCol w="775788">
                  <a:extLst>
                    <a:ext uri="{9D8B030D-6E8A-4147-A177-3AD203B41FA5}">
                      <a16:colId xmlns:a16="http://schemas.microsoft.com/office/drawing/2014/main" val="551314309"/>
                    </a:ext>
                  </a:extLst>
                </a:gridCol>
                <a:gridCol w="775788">
                  <a:extLst>
                    <a:ext uri="{9D8B030D-6E8A-4147-A177-3AD203B41FA5}">
                      <a16:colId xmlns:a16="http://schemas.microsoft.com/office/drawing/2014/main" val="1552691865"/>
                    </a:ext>
                  </a:extLst>
                </a:gridCol>
              </a:tblGrid>
              <a:tr h="384079">
                <a:tc>
                  <a:txBody>
                    <a:bodyPr/>
                    <a:lstStyle/>
                    <a:p>
                      <a:pPr algn="ctr" fontAlgn="ctr"/>
                      <a:r>
                        <a:rPr lang="ja-JP" altLang="en-US" sz="1000" u="none" strike="noStrike" dirty="0">
                          <a:solidFill>
                            <a:schemeClr val="bg1"/>
                          </a:solidFill>
                          <a:effectLst/>
                        </a:rPr>
                        <a:t>指標</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ja-JP" altLang="en-US" sz="1000" u="none" strike="noStrike" dirty="0">
                          <a:solidFill>
                            <a:schemeClr val="bg1"/>
                          </a:solidFill>
                          <a:effectLst/>
                        </a:rPr>
                        <a:t>単位</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altLang="ja-JP" sz="1000" u="none" strike="noStrike" dirty="0">
                          <a:solidFill>
                            <a:schemeClr val="bg1"/>
                          </a:solidFill>
                          <a:effectLst/>
                        </a:rPr>
                        <a:t>2020</a:t>
                      </a:r>
                      <a:r>
                        <a:rPr lang="ja-JP" altLang="en-US" sz="1000" u="none" strike="noStrike" dirty="0">
                          <a:solidFill>
                            <a:schemeClr val="bg1"/>
                          </a:solidFill>
                          <a:effectLst/>
                        </a:rPr>
                        <a:t>年</a:t>
                      </a:r>
                      <a:r>
                        <a:rPr lang="en-US" altLang="ja-JP" sz="1000" u="none" strike="noStrike" dirty="0">
                          <a:solidFill>
                            <a:schemeClr val="bg1"/>
                          </a:solidFill>
                          <a:effectLst/>
                        </a:rPr>
                        <a:t>3</a:t>
                      </a:r>
                      <a:r>
                        <a:rPr lang="ja-JP" altLang="en-US" sz="1000" u="none" strike="noStrike" dirty="0">
                          <a:solidFill>
                            <a:schemeClr val="bg1"/>
                          </a:solidFill>
                          <a:effectLst/>
                        </a:rPr>
                        <a:t>月</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altLang="ja-JP" sz="1000" u="none" strike="noStrike" dirty="0">
                          <a:solidFill>
                            <a:schemeClr val="bg1"/>
                          </a:solidFill>
                          <a:effectLst/>
                        </a:rPr>
                        <a:t>2021</a:t>
                      </a:r>
                      <a:r>
                        <a:rPr lang="ja-JP" altLang="en-US" sz="1000" u="none" strike="noStrike" dirty="0">
                          <a:solidFill>
                            <a:schemeClr val="bg1"/>
                          </a:solidFill>
                          <a:effectLst/>
                        </a:rPr>
                        <a:t>年</a:t>
                      </a:r>
                      <a:r>
                        <a:rPr lang="en-US" altLang="ja-JP" sz="1000" u="none" strike="noStrike" dirty="0">
                          <a:solidFill>
                            <a:schemeClr val="bg1"/>
                          </a:solidFill>
                          <a:effectLst/>
                        </a:rPr>
                        <a:t>3</a:t>
                      </a:r>
                      <a:r>
                        <a:rPr lang="ja-JP" altLang="en-US" sz="1000" u="none" strike="noStrike" dirty="0">
                          <a:solidFill>
                            <a:schemeClr val="bg1"/>
                          </a:solidFill>
                          <a:effectLst/>
                        </a:rPr>
                        <a:t>月</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altLang="ja-JP" sz="1000" u="none" strike="noStrike" dirty="0">
                          <a:solidFill>
                            <a:schemeClr val="bg1"/>
                          </a:solidFill>
                          <a:effectLst/>
                        </a:rPr>
                        <a:t>2022</a:t>
                      </a:r>
                      <a:r>
                        <a:rPr lang="ja-JP" altLang="en-US" sz="1000" u="none" strike="noStrike" dirty="0">
                          <a:solidFill>
                            <a:schemeClr val="bg1"/>
                          </a:solidFill>
                          <a:effectLst/>
                        </a:rPr>
                        <a:t>年</a:t>
                      </a:r>
                      <a:r>
                        <a:rPr lang="en-US" altLang="ja-JP" sz="1000" u="none" strike="noStrike" dirty="0">
                          <a:solidFill>
                            <a:schemeClr val="bg1"/>
                          </a:solidFill>
                          <a:effectLst/>
                        </a:rPr>
                        <a:t>3</a:t>
                      </a:r>
                      <a:r>
                        <a:rPr lang="ja-JP" altLang="en-US" sz="1000" u="none" strike="noStrike" dirty="0">
                          <a:solidFill>
                            <a:schemeClr val="bg1"/>
                          </a:solidFill>
                          <a:effectLst/>
                        </a:rPr>
                        <a:t>月</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3067359403"/>
                  </a:ext>
                </a:extLst>
              </a:tr>
              <a:tr h="384079">
                <a:tc>
                  <a:txBody>
                    <a:bodyPr/>
                    <a:lstStyle/>
                    <a:p>
                      <a:pPr algn="l" fontAlgn="ctr"/>
                      <a:r>
                        <a:rPr lang="ja-JP" altLang="en-US" sz="1000" u="none" strike="noStrike">
                          <a:effectLst/>
                        </a:rPr>
                        <a:t>カーボンインテンシティ</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u="none" strike="noStrike" dirty="0">
                          <a:effectLst/>
                        </a:rPr>
                        <a:t>tCO2/  </a:t>
                      </a:r>
                      <a:r>
                        <a:rPr lang="ja-JP" altLang="en-US" sz="1000" u="none" strike="noStrike" dirty="0">
                          <a:effectLst/>
                        </a:rPr>
                        <a:t>売上高</a:t>
                      </a:r>
                      <a:endParaRPr lang="en-US" altLang="ja-JP" sz="1000" u="none" strike="noStrike" dirty="0">
                        <a:effectLst/>
                      </a:endParaRPr>
                    </a:p>
                    <a:p>
                      <a:pPr algn="l" fontAlgn="ctr"/>
                      <a:r>
                        <a:rPr lang="ja-JP" altLang="en-US" sz="1000" u="none" strike="noStrike" dirty="0">
                          <a:effectLst/>
                        </a:rPr>
                        <a:t>（百万円） </a:t>
                      </a:r>
                      <a:r>
                        <a:rPr lang="en-US" altLang="ja-JP" sz="1000" u="none" strike="noStrike" dirty="0">
                          <a:effectLst/>
                        </a:rPr>
                        <a:t>/ </a:t>
                      </a:r>
                      <a:r>
                        <a:rPr lang="en-US" sz="1000" u="none" strike="noStrike" dirty="0">
                          <a:effectLst/>
                        </a:rPr>
                        <a:t>GDP</a:t>
                      </a:r>
                      <a:endParaRPr 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r>
                        <a:rPr lang="en-US" altLang="ja-JP" sz="1000" u="none" strike="noStrike" dirty="0">
                          <a:effectLst/>
                        </a:rPr>
                        <a:t>XXXX</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00" u="none" strike="noStrike" dirty="0">
                          <a:effectLst/>
                        </a:rPr>
                        <a:t>XXXX</a:t>
                      </a: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00" u="none" strike="noStrike" dirty="0">
                          <a:effectLst/>
                        </a:rPr>
                        <a:t>XXXX</a:t>
                      </a: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0548508"/>
                  </a:ext>
                </a:extLst>
              </a:tr>
              <a:tr h="384079">
                <a:tc>
                  <a:txBody>
                    <a:bodyPr/>
                    <a:lstStyle/>
                    <a:p>
                      <a:pPr algn="l" fontAlgn="ctr"/>
                      <a:r>
                        <a:rPr lang="ja-JP" altLang="en-US" sz="1000" u="none" strike="noStrike">
                          <a:effectLst/>
                        </a:rPr>
                        <a:t>カーボンインテンシティ</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zh-TW" sz="1000" u="none" strike="noStrike">
                          <a:effectLst/>
                        </a:rPr>
                        <a:t>tCO2/ </a:t>
                      </a:r>
                      <a:r>
                        <a:rPr lang="zh-TW" altLang="en-US" sz="1000" u="none" strike="noStrike">
                          <a:effectLst/>
                        </a:rPr>
                        <a:t>企業価値（百万円）</a:t>
                      </a:r>
                      <a:endParaRPr lang="zh-TW"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9317878"/>
                  </a:ext>
                </a:extLst>
              </a:tr>
              <a:tr h="384079">
                <a:tc>
                  <a:txBody>
                    <a:bodyPr/>
                    <a:lstStyle/>
                    <a:p>
                      <a:pPr algn="l" fontAlgn="ctr"/>
                      <a:r>
                        <a:rPr lang="pl-PL" sz="1000" u="none" strike="noStrike">
                          <a:effectLst/>
                        </a:rPr>
                        <a:t>CO2排出総量（自社）</a:t>
                      </a:r>
                      <a:endParaRPr lang="pl-PL"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u="none" strike="noStrike">
                          <a:effectLst/>
                        </a:rPr>
                        <a:t>tCO2</a:t>
                      </a:r>
                      <a:endParaRPr 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114442"/>
                  </a:ext>
                </a:extLst>
              </a:tr>
              <a:tr h="384079">
                <a:tc>
                  <a:txBody>
                    <a:bodyPr/>
                    <a:lstStyle/>
                    <a:p>
                      <a:pPr algn="l" fontAlgn="ctr"/>
                      <a:r>
                        <a:rPr lang="ja-JP" altLang="en-US" sz="1000" u="none" strike="noStrike">
                          <a:effectLst/>
                        </a:rPr>
                        <a:t>ファイナンスド・エミッション</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u="none" strike="noStrike">
                          <a:effectLst/>
                        </a:rPr>
                        <a:t>tCO2</a:t>
                      </a:r>
                      <a:endParaRPr 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457990"/>
                  </a:ext>
                </a:extLst>
              </a:tr>
            </a:tbl>
          </a:graphicData>
        </a:graphic>
      </p:graphicFrame>
      <p:sp>
        <p:nvSpPr>
          <p:cNvPr id="27" name="正方形/長方形 26">
            <a:extLst>
              <a:ext uri="{FF2B5EF4-FFF2-40B4-BE49-F238E27FC236}">
                <a16:creationId xmlns:a16="http://schemas.microsoft.com/office/drawing/2014/main" id="{847757EB-EA34-419E-88B8-6E7311B44E99}"/>
              </a:ext>
            </a:extLst>
          </p:cNvPr>
          <p:cNvSpPr/>
          <p:nvPr/>
        </p:nvSpPr>
        <p:spPr>
          <a:xfrm>
            <a:off x="593104" y="2062678"/>
            <a:ext cx="3892303"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支援事業を基にした開示イメージ</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2316D966-2756-4E58-897F-F3E131EF8084}"/>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4263367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a:xfrm>
            <a:off x="309996" y="467637"/>
            <a:ext cx="9395999" cy="648000"/>
          </a:xfrm>
        </p:spPr>
        <p:txBody>
          <a:bodyPr/>
          <a:lstStyle/>
          <a:p>
            <a:r>
              <a:rPr lang="ja-JP" altLang="en-US" dirty="0">
                <a:cs typeface="Meiryo UI" panose="020B0604030504040204" pitchFamily="50" charset="-128"/>
              </a:rPr>
              <a:t>ポートフォリオのカーボン分析結果を活用したエンゲージメント</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カーボンリスクが大きなセクターを選定し、対象セクターの代表的なエンゲージメント事例、成果などを参照しながら、エンゲージメントの在り方を提示します</a:t>
            </a:r>
          </a:p>
        </p:txBody>
      </p:sp>
      <p:sp>
        <p:nvSpPr>
          <p:cNvPr id="16" name="正方形/長方形 15">
            <a:extLst>
              <a:ext uri="{FF2B5EF4-FFF2-40B4-BE49-F238E27FC236}">
                <a16:creationId xmlns:a16="http://schemas.microsoft.com/office/drawing/2014/main" id="{0C3B0788-7541-4A43-9E3F-657DB60FE34F}"/>
              </a:ext>
            </a:extLst>
          </p:cNvPr>
          <p:cNvSpPr/>
          <p:nvPr/>
        </p:nvSpPr>
        <p:spPr>
          <a:xfrm>
            <a:off x="573594" y="2062678"/>
            <a:ext cx="4659495"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【Climate Action 100+</a:t>
            </a:r>
            <a:r>
              <a:rPr lang="ja-JP" altLang="en-US" sz="1200" dirty="0">
                <a:latin typeface="Meiryo UI" panose="020B0604030504040204" pitchFamily="50" charset="-128"/>
                <a:ea typeface="Meiryo UI" panose="020B0604030504040204" pitchFamily="50" charset="-128"/>
              </a:rPr>
              <a:t>の協働エンゲージメント成果例</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graphicFrame>
        <p:nvGraphicFramePr>
          <p:cNvPr id="17" name="表 16">
            <a:extLst>
              <a:ext uri="{FF2B5EF4-FFF2-40B4-BE49-F238E27FC236}">
                <a16:creationId xmlns:a16="http://schemas.microsoft.com/office/drawing/2014/main" id="{4748276C-389B-44C5-9F06-E25FA5F7141C}"/>
              </a:ext>
            </a:extLst>
          </p:cNvPr>
          <p:cNvGraphicFramePr>
            <a:graphicFrameLocks noGrp="1"/>
          </p:cNvGraphicFramePr>
          <p:nvPr>
            <p:extLst>
              <p:ext uri="{D42A27DB-BD31-4B8C-83A1-F6EECF244321}">
                <p14:modId xmlns:p14="http://schemas.microsoft.com/office/powerpoint/2010/main" val="3277932759"/>
              </p:ext>
            </p:extLst>
          </p:nvPr>
        </p:nvGraphicFramePr>
        <p:xfrm>
          <a:off x="573595" y="2339677"/>
          <a:ext cx="9396000" cy="4518655"/>
        </p:xfrm>
        <a:graphic>
          <a:graphicData uri="http://schemas.openxmlformats.org/drawingml/2006/table">
            <a:tbl>
              <a:tblPr>
                <a:tableStyleId>{616DA210-FB5B-4158-B5E0-FEB733F419BA}</a:tableStyleId>
              </a:tblPr>
              <a:tblGrid>
                <a:gridCol w="1003504">
                  <a:extLst>
                    <a:ext uri="{9D8B030D-6E8A-4147-A177-3AD203B41FA5}">
                      <a16:colId xmlns:a16="http://schemas.microsoft.com/office/drawing/2014/main" val="2386484999"/>
                    </a:ext>
                  </a:extLst>
                </a:gridCol>
                <a:gridCol w="1423258">
                  <a:extLst>
                    <a:ext uri="{9D8B030D-6E8A-4147-A177-3AD203B41FA5}">
                      <a16:colId xmlns:a16="http://schemas.microsoft.com/office/drawing/2014/main" val="3665542380"/>
                    </a:ext>
                  </a:extLst>
                </a:gridCol>
                <a:gridCol w="909792">
                  <a:extLst>
                    <a:ext uri="{9D8B030D-6E8A-4147-A177-3AD203B41FA5}">
                      <a16:colId xmlns:a16="http://schemas.microsoft.com/office/drawing/2014/main" val="4244927310"/>
                    </a:ext>
                  </a:extLst>
                </a:gridCol>
                <a:gridCol w="6059446">
                  <a:extLst>
                    <a:ext uri="{9D8B030D-6E8A-4147-A177-3AD203B41FA5}">
                      <a16:colId xmlns:a16="http://schemas.microsoft.com/office/drawing/2014/main" val="3804835466"/>
                    </a:ext>
                  </a:extLst>
                </a:gridCol>
              </a:tblGrid>
              <a:tr h="360040">
                <a:tc>
                  <a:txBody>
                    <a:bodyPr/>
                    <a:lstStyle/>
                    <a:p>
                      <a:pPr algn="ctr" fontAlgn="ctr"/>
                      <a:r>
                        <a:rPr lang="ja-JP" altLang="en-US" sz="1200" u="none" strike="noStrike" dirty="0">
                          <a:solidFill>
                            <a:schemeClr val="bg1"/>
                          </a:solidFill>
                          <a:effectLst/>
                        </a:rPr>
                        <a:t>セクター</a:t>
                      </a:r>
                      <a:endParaRPr lang="ja-JP" altLang="en-US" sz="12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R w="12700" cap="flat" cmpd="sng" algn="ctr">
                      <a:solidFill>
                        <a:schemeClr val="bg1"/>
                      </a:solidFill>
                      <a:prstDash val="solid"/>
                      <a:round/>
                      <a:headEnd type="none" w="med" len="med"/>
                      <a:tailEnd type="none" w="med" len="med"/>
                    </a:lnR>
                    <a:solidFill>
                      <a:srgbClr val="002060"/>
                    </a:solidFill>
                  </a:tcPr>
                </a:tc>
                <a:tc>
                  <a:txBody>
                    <a:bodyPr/>
                    <a:lstStyle/>
                    <a:p>
                      <a:pPr algn="ctr" fontAlgn="ctr"/>
                      <a:r>
                        <a:rPr lang="ja-JP" altLang="en-US" sz="1200" u="none" strike="noStrike" dirty="0">
                          <a:solidFill>
                            <a:schemeClr val="bg1"/>
                          </a:solidFill>
                          <a:effectLst/>
                        </a:rPr>
                        <a:t>企業名</a:t>
                      </a:r>
                      <a:endParaRPr lang="ja-JP" altLang="en-US" sz="12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a:txBody>
                    <a:bodyPr/>
                    <a:lstStyle/>
                    <a:p>
                      <a:pPr algn="ctr" fontAlgn="ctr"/>
                      <a:r>
                        <a:rPr lang="ja-JP" altLang="en-US" sz="1200" u="none" strike="noStrike" dirty="0">
                          <a:solidFill>
                            <a:schemeClr val="bg1"/>
                          </a:solidFill>
                          <a:effectLst/>
                        </a:rPr>
                        <a:t>所在国</a:t>
                      </a:r>
                      <a:endParaRPr lang="ja-JP" altLang="en-US" sz="12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a:txBody>
                    <a:bodyPr/>
                    <a:lstStyle/>
                    <a:p>
                      <a:pPr algn="ctr" fontAlgn="ctr"/>
                      <a:r>
                        <a:rPr lang="ja-JP" altLang="en-US" sz="1200" u="none" strike="noStrike" dirty="0">
                          <a:solidFill>
                            <a:schemeClr val="bg1"/>
                          </a:solidFill>
                          <a:effectLst/>
                        </a:rPr>
                        <a:t>エンゲージメント成果例</a:t>
                      </a:r>
                      <a:endParaRPr lang="ja-JP" altLang="en-US" sz="12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solidFill>
                      <a:srgbClr val="002060"/>
                    </a:solidFill>
                  </a:tcPr>
                </a:tc>
                <a:extLst>
                  <a:ext uri="{0D108BD9-81ED-4DB2-BD59-A6C34878D82A}">
                    <a16:rowId xmlns:a16="http://schemas.microsoft.com/office/drawing/2014/main" val="202060612"/>
                  </a:ext>
                </a:extLst>
              </a:tr>
              <a:tr h="514350">
                <a:tc rowSpan="2">
                  <a:txBody>
                    <a:bodyPr/>
                    <a:lstStyle/>
                    <a:p>
                      <a:pPr algn="l" fontAlgn="ctr"/>
                      <a:r>
                        <a:rPr lang="ja-JP" altLang="en-US" sz="1200" u="none" strike="noStrike" dirty="0">
                          <a:effectLst/>
                        </a:rPr>
                        <a:t>石油・ガス</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レプソル</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スペイン</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ja-JP" altLang="en-US" sz="1200" u="none" strike="noStrike" dirty="0">
                          <a:effectLst/>
                        </a:rPr>
                        <a:t>スコープ</a:t>
                      </a:r>
                      <a:r>
                        <a:rPr lang="en-US" altLang="ja-JP" sz="1200" u="none" strike="noStrike" dirty="0">
                          <a:effectLst/>
                        </a:rPr>
                        <a:t>1</a:t>
                      </a:r>
                      <a:r>
                        <a:rPr lang="ja-JP" altLang="en-US" sz="1200" u="none" strike="noStrike" dirty="0">
                          <a:effectLst/>
                        </a:rPr>
                        <a:t>，</a:t>
                      </a:r>
                      <a:r>
                        <a:rPr lang="en-US" altLang="ja-JP" sz="1200" u="none" strike="noStrike" dirty="0">
                          <a:effectLst/>
                        </a:rPr>
                        <a:t>2</a:t>
                      </a:r>
                      <a:r>
                        <a:rPr lang="ja-JP" altLang="en-US" sz="1200" u="none" strike="noStrike" dirty="0">
                          <a:effectLst/>
                        </a:rPr>
                        <a:t>及びスコープ</a:t>
                      </a:r>
                      <a:r>
                        <a:rPr lang="en-US" altLang="ja-JP" sz="1200" u="none" strike="noStrike" dirty="0">
                          <a:effectLst/>
                        </a:rPr>
                        <a:t>3</a:t>
                      </a:r>
                      <a:r>
                        <a:rPr lang="ja-JP" altLang="en-US" sz="1200" u="none" strike="noStrike" dirty="0">
                          <a:effectLst/>
                        </a:rPr>
                        <a:t>の一部について</a:t>
                      </a:r>
                      <a:r>
                        <a:rPr lang="en-US" altLang="ja-JP" sz="1200" u="none" strike="noStrike" dirty="0">
                          <a:effectLst/>
                        </a:rPr>
                        <a:t>2050</a:t>
                      </a:r>
                      <a:r>
                        <a:rPr lang="ja-JP" altLang="en-US" sz="1200" u="none" strike="noStrike" dirty="0">
                          <a:effectLst/>
                        </a:rPr>
                        <a:t>年までのネットゼロ排出の達成をコミット</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2959206176"/>
                  </a:ext>
                </a:extLst>
              </a:tr>
              <a:tr h="514350">
                <a:tc vMerge="1">
                  <a:txBody>
                    <a:bodyPr/>
                    <a:lstStyle/>
                    <a:p>
                      <a:endParaRPr kumimoji="1" lang="ja-JP" altLang="en-US"/>
                    </a:p>
                  </a:txBody>
                  <a:tcPr/>
                </a:tc>
                <a:tc>
                  <a:txBody>
                    <a:bodyPr/>
                    <a:lstStyle/>
                    <a:p>
                      <a:pPr algn="l" fontAlgn="ctr"/>
                      <a:r>
                        <a:rPr lang="en-US" sz="1200" u="none" strike="noStrike">
                          <a:effectLst/>
                        </a:rPr>
                        <a:t>ENEOS</a:t>
                      </a:r>
                      <a:endParaRPr 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日本</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2040</a:t>
                      </a:r>
                      <a:r>
                        <a:rPr lang="ja-JP" altLang="en-US" sz="1200" u="none" strike="noStrike" dirty="0">
                          <a:effectLst/>
                        </a:rPr>
                        <a:t>年までのネットゼロ排出目標を設定</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4088565392"/>
                  </a:ext>
                </a:extLst>
              </a:tr>
              <a:tr h="514350">
                <a:tc rowSpan="2">
                  <a:txBody>
                    <a:bodyPr/>
                    <a:lstStyle/>
                    <a:p>
                      <a:pPr algn="l" fontAlgn="ctr"/>
                      <a:r>
                        <a:rPr lang="ja-JP" altLang="en-US" sz="1200" u="none" strike="noStrike" dirty="0">
                          <a:effectLst/>
                        </a:rPr>
                        <a:t>鉱業・金属</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スウェーデン・スティール</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スウェーデン</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ja-JP" altLang="en-US" sz="1200" u="none" strike="noStrike" dirty="0">
                          <a:effectLst/>
                        </a:rPr>
                        <a:t>化石燃料を使わず、再エネと水素を使用するパイロットプラントを設置</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585014279"/>
                  </a:ext>
                </a:extLst>
              </a:tr>
              <a:tr h="514350">
                <a:tc vMerge="1">
                  <a:txBody>
                    <a:bodyPr/>
                    <a:lstStyle/>
                    <a:p>
                      <a:endParaRPr kumimoji="1" lang="ja-JP" altLang="en-US"/>
                    </a:p>
                  </a:txBody>
                  <a:tcPr/>
                </a:tc>
                <a:tc>
                  <a:txBody>
                    <a:bodyPr/>
                    <a:lstStyle/>
                    <a:p>
                      <a:pPr algn="l" fontAlgn="ctr"/>
                      <a:r>
                        <a:rPr lang="ja-JP" altLang="en-US" sz="1200" u="none" strike="noStrike">
                          <a:effectLst/>
                        </a:rPr>
                        <a:t>アルセロール・ミッタル</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ルクセンブルグ</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ja-JP" altLang="en-US" sz="1200" u="none" strike="noStrike" dirty="0">
                          <a:effectLst/>
                        </a:rPr>
                        <a:t>総排出量を</a:t>
                      </a:r>
                      <a:r>
                        <a:rPr lang="en-US" altLang="ja-JP" sz="1200" u="none" strike="noStrike" dirty="0">
                          <a:effectLst/>
                        </a:rPr>
                        <a:t>2030</a:t>
                      </a:r>
                      <a:r>
                        <a:rPr lang="ja-JP" altLang="en-US" sz="1200" u="none" strike="noStrike" dirty="0">
                          <a:effectLst/>
                        </a:rPr>
                        <a:t>年までに</a:t>
                      </a:r>
                      <a:r>
                        <a:rPr lang="en-US" altLang="ja-JP" sz="1200" u="none" strike="noStrike" dirty="0">
                          <a:effectLst/>
                        </a:rPr>
                        <a:t>30%</a:t>
                      </a:r>
                      <a:r>
                        <a:rPr lang="ja-JP" altLang="en-US" sz="1200" u="none" strike="noStrike" dirty="0">
                          <a:effectLst/>
                        </a:rPr>
                        <a:t>減らす中間目標を公表し、</a:t>
                      </a:r>
                      <a:r>
                        <a:rPr lang="en-US" altLang="ja-JP" sz="1200" u="none" strike="noStrike" dirty="0">
                          <a:effectLst/>
                        </a:rPr>
                        <a:t>6</a:t>
                      </a:r>
                      <a:r>
                        <a:rPr lang="ja-JP" altLang="en-US" sz="1200" u="none" strike="noStrike" dirty="0">
                          <a:effectLst/>
                        </a:rPr>
                        <a:t>月に初のクライメート・アクション・レポートを公表</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4083654187"/>
                  </a:ext>
                </a:extLst>
              </a:tr>
              <a:tr h="514350">
                <a:tc rowSpan="2">
                  <a:txBody>
                    <a:bodyPr/>
                    <a:lstStyle/>
                    <a:p>
                      <a:pPr algn="l" fontAlgn="ctr"/>
                      <a:r>
                        <a:rPr lang="ja-JP" altLang="en-US" sz="1200" u="none" strike="noStrike" dirty="0">
                          <a:effectLst/>
                        </a:rPr>
                        <a:t>ユーティリティ</a:t>
                      </a:r>
                      <a:endParaRPr lang="en-US" altLang="ja-JP" sz="1200" u="none" strike="noStrike" dirty="0">
                        <a:effectLst/>
                      </a:endParaRPr>
                    </a:p>
                    <a:p>
                      <a:pPr algn="l" fontAlgn="ctr"/>
                      <a:r>
                        <a:rPr lang="ja-JP" altLang="en-US" sz="1200" u="none" strike="noStrike" dirty="0">
                          <a:effectLst/>
                        </a:rPr>
                        <a:t>（公益事業）</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en-US" altLang="ja-JP" sz="1200" u="none" strike="noStrike">
                          <a:effectLst/>
                        </a:rPr>
                        <a:t>AES</a:t>
                      </a:r>
                      <a:r>
                        <a:rPr lang="ja-JP" altLang="en-US" sz="1200" u="none" strike="noStrike">
                          <a:effectLst/>
                        </a:rPr>
                        <a:t>コーポレーション</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米国</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2030</a:t>
                      </a:r>
                      <a:r>
                        <a:rPr lang="ja-JP" altLang="en-US" sz="1200" u="none" strike="noStrike" dirty="0">
                          <a:effectLst/>
                        </a:rPr>
                        <a:t>年までに</a:t>
                      </a:r>
                      <a:r>
                        <a:rPr lang="en-US" altLang="ja-JP" sz="1200" u="none" strike="noStrike" dirty="0">
                          <a:effectLst/>
                        </a:rPr>
                        <a:t>70%</a:t>
                      </a:r>
                      <a:r>
                        <a:rPr lang="ja-JP" altLang="en-US" sz="1200" u="none" strike="noStrike" dirty="0">
                          <a:effectLst/>
                        </a:rPr>
                        <a:t>の排出削減にコミット</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3334997742"/>
                  </a:ext>
                </a:extLst>
              </a:tr>
              <a:tr h="514350">
                <a:tc vMerge="1">
                  <a:txBody>
                    <a:bodyPr/>
                    <a:lstStyle/>
                    <a:p>
                      <a:endParaRPr kumimoji="1" lang="ja-JP" altLang="en-US"/>
                    </a:p>
                  </a:txBody>
                  <a:tcPr/>
                </a:tc>
                <a:tc>
                  <a:txBody>
                    <a:bodyPr/>
                    <a:lstStyle/>
                    <a:p>
                      <a:pPr algn="l" fontAlgn="ctr"/>
                      <a:r>
                        <a:rPr lang="ja-JP" altLang="en-US" sz="1200" u="none" strike="noStrike">
                          <a:effectLst/>
                        </a:rPr>
                        <a:t>ビストラ</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米国</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2027</a:t>
                      </a:r>
                      <a:r>
                        <a:rPr lang="ja-JP" altLang="en-US" sz="1200" u="none" strike="noStrike" dirty="0">
                          <a:effectLst/>
                        </a:rPr>
                        <a:t>年までに中西部の石炭火力発電設備を廃止し、</a:t>
                      </a:r>
                      <a:r>
                        <a:rPr lang="en-US" altLang="ja-JP" sz="1200" u="none" strike="noStrike" dirty="0">
                          <a:effectLst/>
                        </a:rPr>
                        <a:t>2030</a:t>
                      </a:r>
                      <a:r>
                        <a:rPr lang="ja-JP" altLang="en-US" sz="1200" u="none" strike="noStrike" dirty="0">
                          <a:effectLst/>
                        </a:rPr>
                        <a:t>年までに</a:t>
                      </a:r>
                      <a:r>
                        <a:rPr lang="en-US" altLang="ja-JP" sz="1200" u="none" strike="noStrike" dirty="0">
                          <a:effectLst/>
                        </a:rPr>
                        <a:t>60</a:t>
                      </a:r>
                      <a:r>
                        <a:rPr lang="ja-JP" altLang="en-US" sz="1200" u="none" strike="noStrike" dirty="0">
                          <a:effectLst/>
                        </a:rPr>
                        <a:t>％の新しい排出削減目標を設定し、</a:t>
                      </a:r>
                      <a:r>
                        <a:rPr lang="en-US" altLang="ja-JP" sz="1200" u="none" strike="noStrike" dirty="0">
                          <a:effectLst/>
                        </a:rPr>
                        <a:t>2050</a:t>
                      </a:r>
                      <a:r>
                        <a:rPr lang="ja-JP" altLang="en-US" sz="1200" u="none" strike="noStrike" dirty="0">
                          <a:effectLst/>
                        </a:rPr>
                        <a:t>年までに正味ゼロ排出量という長期目標を発表</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2293577351"/>
                  </a:ext>
                </a:extLst>
              </a:tr>
              <a:tr h="514350">
                <a:tc rowSpan="2">
                  <a:txBody>
                    <a:bodyPr/>
                    <a:lstStyle/>
                    <a:p>
                      <a:pPr algn="l" fontAlgn="ctr"/>
                      <a:r>
                        <a:rPr lang="ja-JP" altLang="en-US" sz="1200" u="none" strike="noStrike">
                          <a:effectLst/>
                        </a:rPr>
                        <a:t>運輸</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カンタス航空</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オーストラリア</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2019</a:t>
                      </a:r>
                      <a:r>
                        <a:rPr lang="ja-JP" altLang="en-US" sz="1200" u="none" strike="noStrike" dirty="0">
                          <a:effectLst/>
                        </a:rPr>
                        <a:t>年</a:t>
                      </a:r>
                      <a:r>
                        <a:rPr lang="en-US" altLang="ja-JP" sz="1200" u="none" strike="noStrike" dirty="0">
                          <a:effectLst/>
                        </a:rPr>
                        <a:t>10</a:t>
                      </a:r>
                      <a:r>
                        <a:rPr lang="ja-JP" altLang="en-US" sz="1200" u="none" strike="noStrike" dirty="0">
                          <a:effectLst/>
                        </a:rPr>
                        <a:t>月に</a:t>
                      </a:r>
                      <a:r>
                        <a:rPr lang="en-US" altLang="ja-JP" sz="1200" u="none" strike="noStrike" dirty="0">
                          <a:effectLst/>
                        </a:rPr>
                        <a:t>2050</a:t>
                      </a:r>
                      <a:r>
                        <a:rPr lang="ja-JP" altLang="en-US" sz="1200" u="none" strike="noStrike" dirty="0">
                          <a:effectLst/>
                        </a:rPr>
                        <a:t>年までのネットゼロ排出、持続可能な航空燃料への</a:t>
                      </a:r>
                      <a:r>
                        <a:rPr lang="en-US" altLang="ja-JP" sz="1200" u="none" strike="noStrike" dirty="0">
                          <a:effectLst/>
                        </a:rPr>
                        <a:t>1000</a:t>
                      </a:r>
                      <a:r>
                        <a:rPr lang="ja-JP" altLang="en-US" sz="1200" u="none" strike="noStrike" dirty="0">
                          <a:effectLst/>
                        </a:rPr>
                        <a:t>万ドルの投資、オフセットプログラムの倍増をコミット</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3031459422"/>
                  </a:ext>
                </a:extLst>
              </a:tr>
              <a:tr h="514350">
                <a:tc vMerge="1">
                  <a:txBody>
                    <a:bodyPr/>
                    <a:lstStyle/>
                    <a:p>
                      <a:endParaRPr kumimoji="1" lang="ja-JP" altLang="en-US"/>
                    </a:p>
                  </a:txBody>
                  <a:tcPr/>
                </a:tc>
                <a:tc>
                  <a:txBody>
                    <a:bodyPr/>
                    <a:lstStyle/>
                    <a:p>
                      <a:pPr algn="l" fontAlgn="ctr"/>
                      <a:r>
                        <a:rPr lang="ja-JP" altLang="en-US" sz="1200" u="none" strike="noStrike">
                          <a:effectLst/>
                        </a:rPr>
                        <a:t>ロールス・ロイス</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英国</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2030</a:t>
                      </a:r>
                      <a:r>
                        <a:rPr lang="ja-JP" altLang="en-US" sz="1200" u="none" strike="noStrike" dirty="0">
                          <a:effectLst/>
                        </a:rPr>
                        <a:t>年までに自社の事業活動におけるネットゼロ排出を達成することを約束し、自動車業界が</a:t>
                      </a:r>
                      <a:r>
                        <a:rPr lang="en-US" altLang="ja-JP" sz="1200" u="none" strike="noStrike" dirty="0">
                          <a:effectLst/>
                        </a:rPr>
                        <a:t>2050</a:t>
                      </a:r>
                      <a:r>
                        <a:rPr lang="ja-JP" altLang="en-US" sz="1200" u="none" strike="noStrike" dirty="0">
                          <a:effectLst/>
                        </a:rPr>
                        <a:t>年までにネットゼロ排出を達成することを可能にする上で主導的な役割を果たすことを約束すると発表</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187459325"/>
                  </a:ext>
                </a:extLst>
              </a:tr>
            </a:tbl>
          </a:graphicData>
        </a:graphic>
      </p:graphicFrame>
      <p:sp>
        <p:nvSpPr>
          <p:cNvPr id="21" name="テキスト ボックス 20">
            <a:extLst>
              <a:ext uri="{FF2B5EF4-FFF2-40B4-BE49-F238E27FC236}">
                <a16:creationId xmlns:a16="http://schemas.microsoft.com/office/drawing/2014/main" id="{3E3D8BD8-22FF-4893-AED3-BD782C2870AF}"/>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3137619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p:txBody>
          <a:bodyPr/>
          <a:lstStyle/>
          <a:p>
            <a:r>
              <a:rPr lang="ja-JP" altLang="en-US" dirty="0">
                <a:cs typeface="Meiryo UI" panose="020B0604030504040204" pitchFamily="50" charset="-128"/>
              </a:rPr>
              <a:t>高度化に向けた課題整理、ディスカッション</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本事業を通じて得られた今後の取組高度化に向けた課題を整理、ディスカッションを実施します</a:t>
            </a:r>
          </a:p>
        </p:txBody>
      </p:sp>
      <p:graphicFrame>
        <p:nvGraphicFramePr>
          <p:cNvPr id="4" name="表 3">
            <a:extLst>
              <a:ext uri="{FF2B5EF4-FFF2-40B4-BE49-F238E27FC236}">
                <a16:creationId xmlns:a16="http://schemas.microsoft.com/office/drawing/2014/main" id="{A7183A99-E7AB-485F-A7EE-C6D573C69C83}"/>
              </a:ext>
            </a:extLst>
          </p:cNvPr>
          <p:cNvGraphicFramePr>
            <a:graphicFrameLocks noGrp="1"/>
          </p:cNvGraphicFramePr>
          <p:nvPr>
            <p:extLst>
              <p:ext uri="{D42A27DB-BD31-4B8C-83A1-F6EECF244321}">
                <p14:modId xmlns:p14="http://schemas.microsoft.com/office/powerpoint/2010/main" val="2799788160"/>
              </p:ext>
            </p:extLst>
          </p:nvPr>
        </p:nvGraphicFramePr>
        <p:xfrm>
          <a:off x="573595" y="2331100"/>
          <a:ext cx="9396000" cy="3623784"/>
        </p:xfrm>
        <a:graphic>
          <a:graphicData uri="http://schemas.openxmlformats.org/drawingml/2006/table">
            <a:tbl>
              <a:tblPr>
                <a:tableStyleId>{616DA210-FB5B-4158-B5E0-FEB733F419BA}</a:tableStyleId>
              </a:tblPr>
              <a:tblGrid>
                <a:gridCol w="1749550">
                  <a:extLst>
                    <a:ext uri="{9D8B030D-6E8A-4147-A177-3AD203B41FA5}">
                      <a16:colId xmlns:a16="http://schemas.microsoft.com/office/drawing/2014/main" val="3749134156"/>
                    </a:ext>
                  </a:extLst>
                </a:gridCol>
                <a:gridCol w="7646450">
                  <a:extLst>
                    <a:ext uri="{9D8B030D-6E8A-4147-A177-3AD203B41FA5}">
                      <a16:colId xmlns:a16="http://schemas.microsoft.com/office/drawing/2014/main" val="1367877520"/>
                    </a:ext>
                  </a:extLst>
                </a:gridCol>
              </a:tblGrid>
              <a:tr h="452973">
                <a:tc>
                  <a:txBody>
                    <a:bodyPr/>
                    <a:lstStyle/>
                    <a:p>
                      <a:pPr algn="ctr" fontAlgn="ctr"/>
                      <a:r>
                        <a:rPr lang="ja-JP" altLang="en-US" sz="1200" b="0" i="0" u="none" strike="noStrike" dirty="0">
                          <a:solidFill>
                            <a:schemeClr val="bg1"/>
                          </a:solidFill>
                          <a:effectLst/>
                          <a:latin typeface="+mn-ea"/>
                          <a:ea typeface="+mn-ea"/>
                        </a:rPr>
                        <a:t>項目</a:t>
                      </a:r>
                    </a:p>
                  </a:txBody>
                  <a:tcPr marL="9525" marR="9525" marT="9525" marB="0" anchor="ctr">
                    <a:lnR w="12700" cap="flat" cmpd="sng" algn="ctr">
                      <a:solidFill>
                        <a:schemeClr val="bg1"/>
                      </a:solidFill>
                      <a:prstDash val="solid"/>
                      <a:round/>
                      <a:headEnd type="none" w="med" len="med"/>
                      <a:tailEnd type="none" w="med" len="med"/>
                    </a:lnR>
                    <a:solidFill>
                      <a:srgbClr val="002060"/>
                    </a:solidFill>
                  </a:tcPr>
                </a:tc>
                <a:tc>
                  <a:txBody>
                    <a:bodyPr/>
                    <a:lstStyle/>
                    <a:p>
                      <a:pPr algn="ctr" fontAlgn="ctr"/>
                      <a:r>
                        <a:rPr lang="ja-JP" altLang="en-US" sz="1200" b="0" i="0" u="none" strike="noStrike" dirty="0">
                          <a:solidFill>
                            <a:schemeClr val="bg1"/>
                          </a:solidFill>
                          <a:effectLst/>
                          <a:latin typeface="+mn-ea"/>
                          <a:ea typeface="+mn-ea"/>
                        </a:rPr>
                        <a:t>今後の取組の方向性（案）</a:t>
                      </a:r>
                    </a:p>
                  </a:txBody>
                  <a:tcPr marL="9525" marR="9525" marT="9525" marB="0" anchor="ctr">
                    <a:lnL w="12700" cap="flat" cmpd="sng" algn="ctr">
                      <a:solidFill>
                        <a:schemeClr val="bg1"/>
                      </a:solidFill>
                      <a:prstDash val="solid"/>
                      <a:round/>
                      <a:headEnd type="none" w="med" len="med"/>
                      <a:tailEnd type="none" w="med" len="med"/>
                    </a:lnL>
                    <a:solidFill>
                      <a:srgbClr val="002060"/>
                    </a:solidFill>
                  </a:tcPr>
                </a:tc>
                <a:extLst>
                  <a:ext uri="{0D108BD9-81ED-4DB2-BD59-A6C34878D82A}">
                    <a16:rowId xmlns:a16="http://schemas.microsoft.com/office/drawing/2014/main" val="536880393"/>
                  </a:ext>
                </a:extLst>
              </a:tr>
              <a:tr h="452973">
                <a:tc>
                  <a:txBody>
                    <a:bodyPr/>
                    <a:lstStyle/>
                    <a:p>
                      <a:pPr algn="l" fontAlgn="ctr"/>
                      <a:r>
                        <a:rPr lang="ja-JP" altLang="en-US" sz="1200" b="0" i="0" u="none" strike="noStrike" dirty="0">
                          <a:solidFill>
                            <a:srgbClr val="000000"/>
                          </a:solidFill>
                          <a:effectLst/>
                          <a:latin typeface="+mn-ea"/>
                          <a:ea typeface="+mn-ea"/>
                        </a:rPr>
                        <a:t>自社の投融資活動</a:t>
                      </a:r>
                    </a:p>
                  </a:txBody>
                  <a:tcPr marL="9525" marR="9525" marT="9525" marB="0" anchor="ctr"/>
                </a:tc>
                <a:tc>
                  <a:txBody>
                    <a:bodyPr/>
                    <a:lstStyle/>
                    <a:p>
                      <a:pPr marL="171450" indent="-171450" algn="l" fontAlgn="ctr">
                        <a:buFont typeface="Wingdings" panose="05000000000000000000" pitchFamily="2" charset="2"/>
                        <a:buChar char="n"/>
                      </a:pPr>
                      <a:r>
                        <a:rPr lang="ja-JP" altLang="en-US" sz="1200" b="0" i="0" u="none" strike="noStrike" dirty="0">
                          <a:solidFill>
                            <a:srgbClr val="000000"/>
                          </a:solidFill>
                          <a:effectLst/>
                          <a:latin typeface="+mn-ea"/>
                          <a:ea typeface="+mn-ea"/>
                        </a:rPr>
                        <a:t>●●</a:t>
                      </a:r>
                    </a:p>
                  </a:txBody>
                  <a:tcPr marL="9525" marR="9525" marT="9525" marB="0" anchor="ctr"/>
                </a:tc>
                <a:extLst>
                  <a:ext uri="{0D108BD9-81ED-4DB2-BD59-A6C34878D82A}">
                    <a16:rowId xmlns:a16="http://schemas.microsoft.com/office/drawing/2014/main" val="2936363493"/>
                  </a:ext>
                </a:extLst>
              </a:tr>
              <a:tr h="452973">
                <a:tc>
                  <a:txBody>
                    <a:bodyPr/>
                    <a:lstStyle/>
                    <a:p>
                      <a:pPr algn="l" fontAlgn="ctr"/>
                      <a:r>
                        <a:rPr lang="ja-JP" altLang="en-US" sz="1200" b="0" i="0" u="none" strike="noStrike" dirty="0">
                          <a:solidFill>
                            <a:srgbClr val="000000"/>
                          </a:solidFill>
                          <a:effectLst/>
                          <a:latin typeface="+mn-ea"/>
                          <a:ea typeface="+mn-ea"/>
                        </a:rPr>
                        <a:t>ポートフォリオの脱炭素化への取組</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274361780"/>
                  </a:ext>
                </a:extLst>
              </a:tr>
              <a:tr h="452973">
                <a:tc>
                  <a:txBody>
                    <a:bodyPr/>
                    <a:lstStyle/>
                    <a:p>
                      <a:pPr algn="l" fontAlgn="ctr"/>
                      <a:r>
                        <a:rPr lang="ja-JP" altLang="en-US" sz="1200" b="0" i="0" u="none" strike="noStrike" dirty="0">
                          <a:solidFill>
                            <a:srgbClr val="000000"/>
                          </a:solidFill>
                          <a:effectLst/>
                          <a:latin typeface="+mn-ea"/>
                          <a:ea typeface="+mn-ea"/>
                        </a:rPr>
                        <a:t>分析結果の開示</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570709882"/>
                  </a:ext>
                </a:extLst>
              </a:tr>
              <a:tr h="452973">
                <a:tc>
                  <a:txBody>
                    <a:bodyPr/>
                    <a:lstStyle/>
                    <a:p>
                      <a:pPr algn="l" fontAlgn="ctr"/>
                      <a:r>
                        <a:rPr lang="ja-JP" altLang="en-US" sz="1200" b="0" i="0" u="none" strike="noStrike" dirty="0">
                          <a:solidFill>
                            <a:srgbClr val="000000"/>
                          </a:solidFill>
                          <a:effectLst/>
                          <a:latin typeface="+mn-ea"/>
                          <a:ea typeface="+mn-ea"/>
                        </a:rPr>
                        <a:t>投融資先との対話・エンゲージメント</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2293569731"/>
                  </a:ext>
                </a:extLst>
              </a:tr>
              <a:tr h="452973">
                <a:tc>
                  <a:txBody>
                    <a:bodyPr/>
                    <a:lstStyle/>
                    <a:p>
                      <a:pPr algn="l" fontAlgn="ctr"/>
                      <a:r>
                        <a:rPr lang="ja-JP" altLang="en-US" sz="1200" b="0" i="0" u="none" strike="noStrike" dirty="0">
                          <a:solidFill>
                            <a:srgbClr val="000000"/>
                          </a:solidFill>
                          <a:effectLst/>
                          <a:latin typeface="+mn-ea"/>
                          <a:ea typeface="+mn-ea"/>
                        </a:rPr>
                        <a:t>炭素集約的セクターにおける取組</a:t>
                      </a:r>
                      <a:endParaRPr lang="zh-TW" altLang="en-US" sz="1200" b="0" i="0" u="none" strike="noStrike" dirty="0">
                        <a:solidFill>
                          <a:srgbClr val="000000"/>
                        </a:solidFill>
                        <a:effectLst/>
                        <a:latin typeface="+mn-ea"/>
                        <a:ea typeface="+mn-ea"/>
                      </a:endParaRP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3338097351"/>
                  </a:ext>
                </a:extLst>
              </a:tr>
              <a:tr h="452973">
                <a:tc>
                  <a:txBody>
                    <a:bodyPr/>
                    <a:lstStyle/>
                    <a:p>
                      <a:pPr algn="l" fontAlgn="ctr"/>
                      <a:r>
                        <a:rPr lang="ja-JP" altLang="en-US" sz="1200" b="0" i="0" u="none" strike="noStrike" dirty="0">
                          <a:solidFill>
                            <a:srgbClr val="000000"/>
                          </a:solidFill>
                          <a:effectLst/>
                          <a:latin typeface="+mn-ea"/>
                          <a:ea typeface="+mn-ea"/>
                        </a:rPr>
                        <a:t>その他の留意すべきセクターにおける取組</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499817429"/>
                  </a:ext>
                </a:extLst>
              </a:tr>
              <a:tr h="452973">
                <a:tc>
                  <a:txBody>
                    <a:bodyPr/>
                    <a:lstStyle/>
                    <a:p>
                      <a:pPr algn="l" fontAlgn="ctr"/>
                      <a:r>
                        <a:rPr lang="ja-JP" altLang="en-US" sz="1200" b="0" i="0" u="none" strike="noStrike" dirty="0">
                          <a:solidFill>
                            <a:srgbClr val="000000"/>
                          </a:solidFill>
                          <a:effectLst/>
                          <a:latin typeface="+mn-ea"/>
                          <a:ea typeface="+mn-ea"/>
                        </a:rPr>
                        <a:t>・・・</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4528569"/>
                  </a:ext>
                </a:extLst>
              </a:tr>
            </a:tbl>
          </a:graphicData>
        </a:graphic>
      </p:graphicFrame>
      <p:sp>
        <p:nvSpPr>
          <p:cNvPr id="5" name="正方形/長方形 4">
            <a:extLst>
              <a:ext uri="{FF2B5EF4-FFF2-40B4-BE49-F238E27FC236}">
                <a16:creationId xmlns:a16="http://schemas.microsoft.com/office/drawing/2014/main" id="{93D5B60D-7005-4D4E-889F-F9C15C809B02}"/>
              </a:ext>
            </a:extLst>
          </p:cNvPr>
          <p:cNvSpPr/>
          <p:nvPr/>
        </p:nvSpPr>
        <p:spPr>
          <a:xfrm>
            <a:off x="573595" y="2051645"/>
            <a:ext cx="3628705"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今後の取組の方向性（案）</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2A12701-37C9-4C3A-B270-674503E5BC05}"/>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
        <p:nvSpPr>
          <p:cNvPr id="7" name="正方形/長方形 6">
            <a:extLst>
              <a:ext uri="{FF2B5EF4-FFF2-40B4-BE49-F238E27FC236}">
                <a16:creationId xmlns:a16="http://schemas.microsoft.com/office/drawing/2014/main" id="{63F854D7-D426-4EE6-90A6-B0AAB447BE8F}"/>
              </a:ext>
            </a:extLst>
          </p:cNvPr>
          <p:cNvSpPr/>
          <p:nvPr/>
        </p:nvSpPr>
        <p:spPr>
          <a:xfrm>
            <a:off x="573593" y="6159228"/>
            <a:ext cx="8664403"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注：支援事業を通じて得られた気付きを基に支援事業者にて素案を作成いたします。</a:t>
            </a:r>
          </a:p>
        </p:txBody>
      </p:sp>
    </p:spTree>
    <p:extLst>
      <p:ext uri="{BB962C8B-B14F-4D97-AF65-F5344CB8AC3E}">
        <p14:creationId xmlns:p14="http://schemas.microsoft.com/office/powerpoint/2010/main" val="24132184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環境省template_A4横">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1074</Words>
  <Application>Microsoft Office PowerPoint</Application>
  <PresentationFormat>ユーザー設定</PresentationFormat>
  <Paragraphs>450</Paragraphs>
  <Slides>8</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7" baseType="lpstr">
      <vt:lpstr>Meiryo UI</vt:lpstr>
      <vt:lpstr>Meiryo</vt:lpstr>
      <vt:lpstr>Meiryo</vt:lpstr>
      <vt:lpstr>游ゴシック</vt:lpstr>
      <vt:lpstr>Arial</vt:lpstr>
      <vt:lpstr>Cambria Math</vt:lpstr>
      <vt:lpstr>Wingdings</vt:lpstr>
      <vt:lpstr>環境省template_A4横</vt:lpstr>
      <vt:lpstr>think-cell スライド</vt:lpstr>
      <vt:lpstr>金融機関向けポートフォリオカーボン分析 パイロットプログラム支援事業</vt:lpstr>
      <vt:lpstr>支援事業全体フローのイメージ</vt:lpstr>
      <vt:lpstr>ポートフォリオのカーボン分析に係る代表的な手法の紹介</vt:lpstr>
      <vt:lpstr>参加金融機関のポートフォリオのカーボン分析結果（1/2）</vt:lpstr>
      <vt:lpstr>参加金融機関のポートフォリオのカーボン分析結果（2/2）</vt:lpstr>
      <vt:lpstr>ポートフォリオのカーボン分析結果の開示</vt:lpstr>
      <vt:lpstr>ポートフォリオのカーボン分析結果を活用したエンゲージメント</vt:lpstr>
      <vt:lpstr>高度化に向けた課題整理、ディスカッション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2020-08-26T08:27:05Z</dcterms:created>
  <dcterms:modified xsi:type="dcterms:W3CDTF">2021-08-04T08:05:44Z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2021-07-16T03:18:49Z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d401cae1-6352-46cf-9476-7a74e66dd50c</vt:lpwstr>
  </property>
  <property fmtid="{D5CDD505-2E9C-101B-9397-08002B2CF9AE}" pid="8" name="MSIP_Label_ea60d57e-af5b-4752-ac57-3e4f28ca11dc_ContentBits">
    <vt:lpwstr>0</vt:lpwstr>
  </property>
</Properties>
</file>