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玉置 蘭" initials="t" lastIdx="1" clrIdx="0">
    <p:extLst>
      <p:ext uri="{19B8F6BF-5375-455C-9EA6-DF929625EA0E}">
        <p15:presenceInfo xmlns:p15="http://schemas.microsoft.com/office/powerpoint/2012/main" userId="玉置 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6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36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39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89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19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38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0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23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80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99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E5DF-0908-4DA9-BD55-AFBEE10C9B22}" type="datetimeFigureOut">
              <a:rPr kumimoji="1" lang="ja-JP" altLang="en-US" smtClean="0"/>
              <a:t>2021/6/9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19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75708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事業名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（○○都道府県○○市町村）　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団体名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】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508865" y="68825"/>
            <a:ext cx="3303730" cy="619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令和３年度生物多様性保全推進支援事業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（里山未来拠点形成支援事業）</a:t>
            </a:r>
            <a:r>
              <a:rPr kumimoji="1" lang="ja-JP" altLang="en-US" sz="1200" dirty="0" smtClean="0">
                <a:solidFill>
                  <a:schemeClr val="bg1"/>
                </a:solidFill>
              </a:rPr>
              <a:t>（２次募集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）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200" dirty="0" smtClean="0"/>
              <a:t>様式２</a:t>
            </a:r>
            <a:endParaRPr kumimoji="1" lang="ja-JP" altLang="en-US" sz="12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0" y="967817"/>
            <a:ext cx="9906000" cy="1408913"/>
            <a:chOff x="0" y="1115338"/>
            <a:chExt cx="9906000" cy="121436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0" y="1454285"/>
              <a:ext cx="9906000" cy="875413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u="sng" dirty="0"/>
                <a:t>・応募</a:t>
              </a:r>
              <a:r>
                <a:rPr kumimoji="1" lang="ja-JP" altLang="en-US" sz="1200" u="sng" dirty="0" smtClean="0"/>
                <a:t>申請書「１．交付金事業によって対象となる生物多様性上重要な地域」「２．事業概要」</a:t>
              </a:r>
              <a:r>
                <a:rPr kumimoji="1" lang="ja-JP" altLang="en-US" sz="1200" u="sng" dirty="0"/>
                <a:t>を基に、事業の背景や目的、必要性</a:t>
              </a:r>
              <a:r>
                <a:rPr kumimoji="1" lang="ja-JP" altLang="en-US" sz="1200" u="sng" dirty="0" smtClean="0"/>
                <a:t>、対象地、保全される動植物及び地域</a:t>
              </a:r>
              <a:r>
                <a:rPr kumimoji="1" lang="ja-JP" altLang="en-US" sz="1200" u="sng" dirty="0"/>
                <a:t>における生物多様性保全上の環境的</a:t>
              </a:r>
              <a:r>
                <a:rPr kumimoji="1" lang="ja-JP" altLang="en-US" sz="1200" u="sng" dirty="0" smtClean="0"/>
                <a:t>課題と社会経済的課題を</a:t>
              </a:r>
              <a:r>
                <a:rPr kumimoji="1" lang="ja-JP" altLang="en-US" sz="1200" u="sng" dirty="0"/>
                <a:t>簡潔に記載（</a:t>
              </a:r>
              <a:r>
                <a:rPr kumimoji="1" lang="en-US" altLang="ja-JP" sz="1200" u="sng" dirty="0"/>
                <a:t>300</a:t>
              </a:r>
              <a:r>
                <a:rPr kumimoji="1" lang="ja-JP" altLang="en-US" sz="1200" u="sng" dirty="0"/>
                <a:t>文字以内）</a:t>
              </a:r>
            </a:p>
            <a:p>
              <a:endParaRPr kumimoji="1" lang="en-US" altLang="ja-JP" sz="12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0" y="1115338"/>
              <a:ext cx="1887793" cy="338554"/>
            </a:xfrm>
            <a:prstGeom prst="rect">
              <a:avLst/>
            </a:prstGeom>
            <a:solidFill>
              <a:srgbClr val="0070C0"/>
            </a:solidFill>
            <a:ln w="25400"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事業の背景・目的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0" y="5088719"/>
            <a:ext cx="9906000" cy="1196853"/>
            <a:chOff x="0" y="1200566"/>
            <a:chExt cx="9906000" cy="1196853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0" y="1566422"/>
              <a:ext cx="9906000" cy="830997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u="sng" dirty="0"/>
                <a:t>・応募申請書</a:t>
              </a:r>
              <a:r>
                <a:rPr kumimoji="1" lang="ja-JP" altLang="en-US" sz="1200" u="sng" dirty="0" smtClean="0"/>
                <a:t>「６．</a:t>
              </a:r>
              <a:r>
                <a:rPr kumimoji="1" lang="ja-JP" altLang="en-US" sz="1200" u="sng" dirty="0"/>
                <a:t>事業の実施により期待される生物多様性保全等の効果の目標</a:t>
              </a:r>
              <a:r>
                <a:rPr kumimoji="1" lang="ja-JP" altLang="en-US" sz="1200" u="sng" dirty="0" smtClean="0"/>
                <a:t>」を</a:t>
              </a:r>
              <a:r>
                <a:rPr kumimoji="1" lang="ja-JP" altLang="en-US" sz="1200" u="sng" dirty="0"/>
                <a:t>基</a:t>
              </a:r>
              <a:r>
                <a:rPr kumimoji="1" lang="ja-JP" altLang="en-US" sz="1200" u="sng" dirty="0" smtClean="0"/>
                <a:t>に、社会経済的な課題とあわせて統合的に解決される内容を</a:t>
              </a:r>
              <a:r>
                <a:rPr kumimoji="1" lang="ja-JP" altLang="en-US" sz="1200" u="sng" dirty="0"/>
                <a:t>簡潔に記載（</a:t>
              </a:r>
              <a:r>
                <a:rPr kumimoji="1" lang="en-US" altLang="ja-JP" sz="1200" u="sng" dirty="0"/>
                <a:t>250</a:t>
              </a:r>
              <a:r>
                <a:rPr kumimoji="1" lang="ja-JP" altLang="en-US" sz="1200" u="sng" dirty="0"/>
                <a:t>文字以内）</a:t>
              </a:r>
            </a:p>
            <a:p>
              <a:endParaRPr kumimoji="1" lang="ja-JP" altLang="en-US" sz="12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" y="1200566"/>
              <a:ext cx="1887792" cy="360000"/>
            </a:xfrm>
            <a:prstGeom prst="rect">
              <a:avLst/>
            </a:prstGeom>
            <a:solidFill>
              <a:srgbClr val="0070C0"/>
            </a:solidFill>
            <a:ln w="25400"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</a:rPr>
                <a:t>期待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される</a:t>
              </a:r>
              <a:r>
                <a:rPr kumimoji="1" lang="ja-JP" altLang="en-US" sz="1600" b="1" dirty="0">
                  <a:solidFill>
                    <a:schemeClr val="bg1"/>
                  </a:solidFill>
                </a:rPr>
                <a:t>成果</a:t>
              </a: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6000" y="2376730"/>
            <a:ext cx="1887792" cy="338554"/>
          </a:xfrm>
          <a:prstGeom prst="rect">
            <a:avLst/>
          </a:prstGeom>
          <a:solidFill>
            <a:srgbClr val="0070C0"/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事業の内容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6000" y="2710911"/>
            <a:ext cx="9864000" cy="2340003"/>
            <a:chOff x="6000" y="2831934"/>
            <a:chExt cx="9864000" cy="2340003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6000" y="2831934"/>
              <a:ext cx="9864000" cy="2340003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u="sng" dirty="0"/>
                <a:t>・応募申請書</a:t>
              </a:r>
              <a:r>
                <a:rPr kumimoji="1" lang="ja-JP" altLang="en-US" sz="1200" u="sng" dirty="0" smtClean="0"/>
                <a:t>「２．事業概要</a:t>
              </a:r>
              <a:r>
                <a:rPr kumimoji="1" lang="ja-JP" altLang="en-US" sz="1200" u="sng" dirty="0"/>
                <a:t>」</a:t>
              </a:r>
              <a:r>
                <a:rPr kumimoji="1" lang="ja-JP" altLang="en-US" sz="1200" u="sng" dirty="0" smtClean="0"/>
                <a:t>「５．</a:t>
              </a:r>
              <a:r>
                <a:rPr kumimoji="1" lang="ja-JP" altLang="en-US" sz="1200" u="sng" dirty="0"/>
                <a:t>事業計画」を基</a:t>
              </a:r>
              <a:r>
                <a:rPr kumimoji="1" lang="ja-JP" altLang="en-US" sz="1200" u="sng" dirty="0" smtClean="0"/>
                <a:t>に簡潔</a:t>
              </a:r>
              <a:r>
                <a:rPr kumimoji="1" lang="ja-JP" altLang="en-US" sz="1200" u="sng" dirty="0"/>
                <a:t>に記載</a:t>
              </a:r>
              <a:r>
                <a:rPr kumimoji="1" lang="ja-JP" altLang="en-US" sz="1200" u="sng" dirty="0" smtClean="0"/>
                <a:t>。複</a:t>
              </a:r>
              <a:r>
                <a:rPr kumimoji="1" lang="ja-JP" altLang="en-US" sz="1200" u="sng" dirty="0"/>
                <a:t>数年度にわたる場合は、枠囲みを用いるとわかりやすい。</a:t>
              </a:r>
            </a:p>
            <a:p>
              <a:endParaRPr kumimoji="1" lang="en-US" altLang="ja-JP" sz="1200" dirty="0" smtClean="0"/>
            </a:p>
          </p:txBody>
        </p:sp>
        <p:grpSp>
          <p:nvGrpSpPr>
            <p:cNvPr id="17" name="グループ化 16"/>
            <p:cNvGrpSpPr/>
            <p:nvPr/>
          </p:nvGrpSpPr>
          <p:grpSpPr>
            <a:xfrm>
              <a:off x="163316" y="3479353"/>
              <a:ext cx="9410244" cy="1629133"/>
              <a:chOff x="163316" y="3479353"/>
              <a:chExt cx="9410244" cy="1629133"/>
            </a:xfrm>
          </p:grpSpPr>
          <p:sp>
            <p:nvSpPr>
              <p:cNvPr id="18" name="テキスト ボックス 17"/>
              <p:cNvSpPr txBox="1"/>
              <p:nvPr/>
            </p:nvSpPr>
            <p:spPr>
              <a:xfrm>
                <a:off x="163316" y="3479354"/>
                <a:ext cx="4239752" cy="162872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kumimoji="1" lang="ja-JP" altLang="en-US" sz="1400" dirty="0" smtClean="0"/>
                  <a:t>令和３年度</a:t>
                </a:r>
                <a:endParaRPr kumimoji="1" lang="en-US" altLang="ja-JP" sz="1400" dirty="0" smtClean="0"/>
              </a:p>
              <a:p>
                <a:endParaRPr kumimoji="1" lang="en-US" altLang="ja-JP" sz="1400" dirty="0" smtClean="0"/>
              </a:p>
              <a:p>
                <a:endParaRPr kumimoji="1" lang="en-US" altLang="ja-JP" sz="1400" dirty="0" smtClean="0"/>
              </a:p>
              <a:p>
                <a:endParaRPr kumimoji="1" lang="en-US" altLang="ja-JP" sz="1400" dirty="0"/>
              </a:p>
              <a:p>
                <a:endParaRPr kumimoji="1" lang="en-US" altLang="ja-JP" sz="1400" dirty="0" smtClean="0"/>
              </a:p>
              <a:p>
                <a:endParaRPr kumimoji="1" lang="en-US" altLang="ja-JP" sz="1400" dirty="0"/>
              </a:p>
              <a:p>
                <a:endParaRPr kumimoji="1" lang="en-US" altLang="ja-JP" sz="1400" dirty="0" smtClean="0"/>
              </a:p>
              <a:p>
                <a:endParaRPr kumimoji="1" lang="ja-JP" altLang="en-US" sz="14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238576" y="3836897"/>
                <a:ext cx="4110704" cy="12114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kumimoji="1" lang="ja-JP" altLang="en-US" sz="1200" dirty="0" smtClean="0"/>
                  <a:t>事業①　事業計画の策定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ja-JP" altLang="en-US" sz="1200" dirty="0"/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4565300" y="3479353"/>
                <a:ext cx="5008260" cy="162913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kumimoji="1" lang="ja-JP" altLang="en-US" sz="1400" dirty="0" smtClean="0"/>
                  <a:t>２年目</a:t>
                </a:r>
                <a:endParaRPr kumimoji="1" lang="en-US" altLang="ja-JP" sz="1400" dirty="0" smtClean="0"/>
              </a:p>
              <a:p>
                <a:endParaRPr kumimoji="1" lang="en-US" altLang="ja-JP" sz="1400" dirty="0" smtClean="0"/>
              </a:p>
              <a:p>
                <a:endParaRPr kumimoji="1" lang="en-US" altLang="ja-JP" sz="1400" dirty="0"/>
              </a:p>
              <a:p>
                <a:endParaRPr kumimoji="1" lang="en-US" altLang="ja-JP" sz="1400" dirty="0" smtClean="0"/>
              </a:p>
              <a:p>
                <a:endParaRPr kumimoji="1" lang="en-US" altLang="ja-JP" sz="1400" dirty="0"/>
              </a:p>
              <a:p>
                <a:endParaRPr kumimoji="1" lang="en-US" altLang="ja-JP" sz="1400" dirty="0" smtClean="0"/>
              </a:p>
              <a:p>
                <a:endParaRPr kumimoji="1" lang="ja-JP" altLang="en-US" sz="1400" dirty="0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4668945" y="3836896"/>
                <a:ext cx="2401122" cy="121620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kumimoji="1" lang="ja-JP" altLang="en-US" sz="1200" dirty="0" smtClean="0"/>
                  <a:t>事業②　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ja-JP" altLang="en-US" sz="1200" dirty="0"/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7136762" y="3836896"/>
                <a:ext cx="2387601" cy="12114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kumimoji="1" lang="ja-JP" altLang="en-US" sz="1200" dirty="0" smtClean="0"/>
                  <a:t>事業③　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ja-JP" altLang="en-US" sz="1200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3260035" y="4135821"/>
                <a:ext cx="1043856" cy="745162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/>
                  <a:t>必要に応じて、図・写真を使用</a:t>
                </a:r>
                <a:endParaRPr kumimoji="1" lang="ja-JP" altLang="en-US" sz="1200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8484089" y="4135821"/>
                <a:ext cx="1021230" cy="75290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/>
                  <a:t>必要に応じて、図・写真を使用</a:t>
                </a:r>
                <a:endParaRPr kumimoji="1" lang="ja-JP" altLang="en-US" sz="1200" dirty="0"/>
              </a:p>
            </p:txBody>
          </p:sp>
        </p:grpSp>
      </p:grpSp>
      <p:sp>
        <p:nvSpPr>
          <p:cNvPr id="25" name="テキスト ボックス 24"/>
          <p:cNvSpPr txBox="1"/>
          <p:nvPr/>
        </p:nvSpPr>
        <p:spPr>
          <a:xfrm>
            <a:off x="0" y="6582697"/>
            <a:ext cx="9906000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事業期間</a:t>
            </a:r>
            <a:r>
              <a:rPr kumimoji="1" lang="en-US" altLang="ja-JP" sz="1200" dirty="0" smtClean="0"/>
              <a:t>】</a:t>
            </a:r>
            <a:r>
              <a:rPr kumimoji="1" lang="ja-JP" altLang="en-US" sz="1200" dirty="0" smtClean="0"/>
              <a:t>令和３年度～　○年度　　　</a:t>
            </a:r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要望額</a:t>
            </a:r>
            <a:r>
              <a:rPr kumimoji="1" lang="en-US" altLang="ja-JP" sz="1200" dirty="0" smtClean="0"/>
              <a:t>】</a:t>
            </a:r>
            <a:r>
              <a:rPr kumimoji="1" lang="ja-JP" altLang="en-US" sz="1200" dirty="0" smtClean="0"/>
              <a:t>○○○○千円（令和３年度　○○○○千円）</a:t>
            </a:r>
            <a:endParaRPr kumimoji="1" lang="ja-JP" altLang="en-US" sz="1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8113065" y="1708833"/>
            <a:ext cx="1474839" cy="58717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必要に応じて、図・写真を使用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3640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234</Words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2020-01-09T04:31:20Z</cp:lastPrinted>
  <dcterms:created xsi:type="dcterms:W3CDTF">2018-01-29T06:02:11Z</dcterms:created>
  <dcterms:modified xsi:type="dcterms:W3CDTF">2021-06-09T08:22:30Z</dcterms:modified>
</cp:coreProperties>
</file>