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5"/>
  </p:notesMasterIdLst>
  <p:handoutMasterIdLst>
    <p:handoutMasterId r:id="rId6"/>
  </p:handoutMasterIdLst>
  <p:sldIdLst>
    <p:sldId id="1626" r:id="rId2"/>
    <p:sldId id="1625" r:id="rId3"/>
    <p:sldId id="1614" r:id="rId4"/>
  </p:sldIdLst>
  <p:sldSz cx="9906000" cy="6858000" type="A4"/>
  <p:notesSz cx="6735763" cy="9866313"/>
  <p:defaultTex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p:defaultTextStyle>
  <p:extLst>
    <p:ext uri="{521415D9-36F7-43E2-AB2F-B90AF26B5E84}">
      <p14:sectionLst xmlns:p14="http://schemas.microsoft.com/office/powerpoint/2010/main">
        <p14:section name="既定のセクション" id="{05B10352-BAC7-4227-A90F-91467CA2E313}">
          <p14:sldIdLst>
            <p14:sldId id="1626"/>
            <p14:sldId id="1625"/>
            <p14:sldId id="1614"/>
          </p14:sldIdLst>
        </p14:section>
      </p14:sectionLst>
    </p:ext>
    <p:ext uri="{EFAFB233-063F-42B5-8137-9DF3F51BA10A}">
      <p15:sldGuideLst xmlns:p15="http://schemas.microsoft.com/office/powerpoint/2012/main">
        <p15:guide id="1" orient="horz" pos="3430">
          <p15:clr>
            <a:srgbClr val="A4A3A4"/>
          </p15:clr>
        </p15:guide>
        <p15:guide id="2" orient="horz" pos="4201">
          <p15:clr>
            <a:srgbClr val="A4A3A4"/>
          </p15:clr>
        </p15:guide>
        <p15:guide id="3" orient="horz" pos="482">
          <p15:clr>
            <a:srgbClr val="A4A3A4"/>
          </p15:clr>
        </p15:guide>
        <p15:guide id="4" orient="horz" pos="890">
          <p15:clr>
            <a:srgbClr val="A4A3A4"/>
          </p15:clr>
        </p15:guide>
        <p15:guide id="5" orient="horz" pos="799">
          <p15:clr>
            <a:srgbClr val="A4A3A4"/>
          </p15:clr>
        </p15:guide>
        <p15:guide id="6" pos="3029">
          <p15:clr>
            <a:srgbClr val="A4A3A4"/>
          </p15:clr>
        </p15:guide>
        <p15:guide id="7" pos="81">
          <p15:clr>
            <a:srgbClr val="A4A3A4"/>
          </p15:clr>
        </p15:guide>
        <p15:guide id="8" pos="6159">
          <p15:clr>
            <a:srgbClr val="A4A3A4"/>
          </p15:clr>
        </p15:guide>
        <p15:guide id="9" pos="807">
          <p15:clr>
            <a:srgbClr val="A4A3A4"/>
          </p15:clr>
        </p15:guide>
        <p15:guide id="10" pos="5433">
          <p15:clr>
            <a:srgbClr val="A4A3A4"/>
          </p15:clr>
        </p15:guide>
        <p15:guide id="11" pos="172">
          <p15:clr>
            <a:srgbClr val="A4A3A4"/>
          </p15:clr>
        </p15:guide>
        <p15:guide id="12" pos="671">
          <p15:clr>
            <a:srgbClr val="A4A3A4"/>
          </p15:clr>
        </p15:guide>
        <p15:guide id="13" pos="3800">
          <p15:clr>
            <a:srgbClr val="A4A3A4"/>
          </p15:clr>
        </p15:guide>
        <p15:guide id="14" pos="32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FF"/>
    <a:srgbClr val="EBFFFF"/>
    <a:srgbClr val="1EA05A"/>
    <a:srgbClr val="00CC99"/>
    <a:srgbClr val="00FF00"/>
    <a:srgbClr val="008000"/>
    <a:srgbClr val="003300"/>
    <a:srgbClr val="808000"/>
    <a:srgbClr val="B8D087"/>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3" autoAdjust="0"/>
    <p:restoredTop sz="99295" autoAdjust="0"/>
  </p:normalViewPr>
  <p:slideViewPr>
    <p:cSldViewPr showGuides="1">
      <p:cViewPr varScale="1">
        <p:scale>
          <a:sx n="87" d="100"/>
          <a:sy n="87" d="100"/>
        </p:scale>
        <p:origin x="1512" y="77"/>
      </p:cViewPr>
      <p:guideLst>
        <p:guide orient="horz" pos="3430"/>
        <p:guide orient="horz" pos="4201"/>
        <p:guide orient="horz" pos="482"/>
        <p:guide orient="horz" pos="890"/>
        <p:guide orient="horz" pos="799"/>
        <p:guide pos="3029"/>
        <p:guide pos="81"/>
        <p:guide pos="6159"/>
        <p:guide pos="807"/>
        <p:guide pos="5433"/>
        <p:guide pos="172"/>
        <p:guide pos="671"/>
        <p:guide pos="3800"/>
        <p:guide pos="321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46083" name="Rectangle 3"/>
          <p:cNvSpPr>
            <a:spLocks noGrp="1" noChangeArrowheads="1"/>
          </p:cNvSpPr>
          <p:nvPr>
            <p:ph type="dt" sz="quarter" idx="1"/>
          </p:nvPr>
        </p:nvSpPr>
        <p:spPr bwMode="auto">
          <a:xfrm>
            <a:off x="381489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46084" name="Rectangle 4"/>
          <p:cNvSpPr>
            <a:spLocks noGrp="1" noChangeArrowheads="1"/>
          </p:cNvSpPr>
          <p:nvPr>
            <p:ph type="ftr" sz="quarter" idx="2"/>
          </p:nvPr>
        </p:nvSpPr>
        <p:spPr bwMode="auto">
          <a:xfrm>
            <a:off x="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46085" name="Rectangle 5"/>
          <p:cNvSpPr>
            <a:spLocks noGrp="1" noChangeArrowheads="1"/>
          </p:cNvSpPr>
          <p:nvPr>
            <p:ph type="sldNum" sz="quarter" idx="3"/>
          </p:nvPr>
        </p:nvSpPr>
        <p:spPr bwMode="auto">
          <a:xfrm>
            <a:off x="381489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6C13D81E-9DFE-4EB3-8D11-AF92E735762D}" type="slidenum">
              <a:rPr lang="en-US" altLang="ja-JP"/>
              <a:pPr>
                <a:defRPr/>
              </a:pPr>
              <a:t>‹#›</a:t>
            </a:fld>
            <a:endParaRPr lang="en-US" altLang="ja-JP"/>
          </a:p>
        </p:txBody>
      </p:sp>
    </p:spTree>
    <p:extLst>
      <p:ext uri="{BB962C8B-B14F-4D97-AF65-F5344CB8AC3E}">
        <p14:creationId xmlns:p14="http://schemas.microsoft.com/office/powerpoint/2010/main" val="423939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7651" name="Rectangle 3"/>
          <p:cNvSpPr>
            <a:spLocks noGrp="1" noChangeArrowheads="1"/>
          </p:cNvSpPr>
          <p:nvPr>
            <p:ph type="dt" idx="1"/>
          </p:nvPr>
        </p:nvSpPr>
        <p:spPr bwMode="auto">
          <a:xfrm>
            <a:off x="381489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53252" name="Rectangle 4"/>
          <p:cNvSpPr>
            <a:spLocks noGrp="1" noRot="1" noChangeAspect="1" noChangeArrowheads="1" noTextEdit="1"/>
          </p:cNvSpPr>
          <p:nvPr>
            <p:ph type="sldImg" idx="2"/>
          </p:nvPr>
        </p:nvSpPr>
        <p:spPr bwMode="auto">
          <a:xfrm>
            <a:off x="698500" y="739775"/>
            <a:ext cx="534511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4049" y="4686539"/>
            <a:ext cx="5387667"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7654" name="Rectangle 6"/>
          <p:cNvSpPr>
            <a:spLocks noGrp="1" noChangeArrowheads="1"/>
          </p:cNvSpPr>
          <p:nvPr>
            <p:ph type="ftr" sz="quarter" idx="4"/>
          </p:nvPr>
        </p:nvSpPr>
        <p:spPr bwMode="auto">
          <a:xfrm>
            <a:off x="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7655" name="Rectangle 7"/>
          <p:cNvSpPr>
            <a:spLocks noGrp="1" noChangeArrowheads="1"/>
          </p:cNvSpPr>
          <p:nvPr>
            <p:ph type="sldNum" sz="quarter" idx="5"/>
          </p:nvPr>
        </p:nvSpPr>
        <p:spPr bwMode="auto">
          <a:xfrm>
            <a:off x="381489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DFF19CA-5E29-4FE0-A097-B0DBF1431E5F}" type="slidenum">
              <a:rPr lang="en-US" altLang="ja-JP"/>
              <a:pPr>
                <a:defRPr/>
              </a:pPr>
              <a:t>‹#›</a:t>
            </a:fld>
            <a:endParaRPr lang="en-US" altLang="ja-JP"/>
          </a:p>
        </p:txBody>
      </p:sp>
    </p:spTree>
    <p:extLst>
      <p:ext uri="{BB962C8B-B14F-4D97-AF65-F5344CB8AC3E}">
        <p14:creationId xmlns:p14="http://schemas.microsoft.com/office/powerpoint/2010/main" val="46487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1</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165682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2</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291864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3</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216239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a:t>マスター テキストの書式設定</a:t>
            </a:r>
          </a:p>
        </p:txBody>
      </p:sp>
    </p:spTree>
    <p:extLst>
      <p:ext uri="{BB962C8B-B14F-4D97-AF65-F5344CB8AC3E}">
        <p14:creationId xmlns:p14="http://schemas.microsoft.com/office/powerpoint/2010/main" val="400819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2" y="692697"/>
            <a:ext cx="9433048" cy="3416320"/>
          </a:xfrm>
        </p:spPr>
        <p:txBody>
          <a:bodyPr/>
          <a:lstStyle>
            <a:lvl1pPr>
              <a:defRPr sz="2800"/>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75868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lgn="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895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8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pPr>
                <a:defRPr/>
              </a:pPr>
              <a:t>‹#›</a:t>
            </a:fld>
            <a:endParaRPr lang="en-US" altLang="ja-JP" dirty="0"/>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4" y="116632"/>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186775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Tree>
  </p:cSld>
  <p:clrMap bg1="lt1" tx1="dk1" bg2="lt2" tx2="dk2" accent1="accent1" accent2="accent2" accent3="accent3" accent4="accent4" accent5="accent5" accent6="accent6" hlink="hlink" folHlink="folHlink"/>
  <p:sldLayoutIdLst>
    <p:sldLayoutId id="2147483838" r:id="rId1"/>
    <p:sldLayoutId id="2147483842" r:id="rId2"/>
    <p:sldLayoutId id="2147483836" r:id="rId3"/>
    <p:sldLayoutId id="2147483839" r:id="rId4"/>
    <p:sldLayoutId id="2147483843" r:id="rId5"/>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9.png"/><Relationship Id="rId15" Type="http://schemas.microsoft.com/office/2007/relationships/hdphoto" Target="../media/hdphoto6.wdp"/><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bwMode="auto">
          <a:xfrm>
            <a:off x="920552" y="2353442"/>
            <a:ext cx="8559162" cy="384639"/>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脱炭素社会実現のために、</a:t>
            </a:r>
            <a:r>
              <a:rPr lang="ja-JP" altLang="en-US" sz="2000" b="1" dirty="0">
                <a:latin typeface="+mn-ea"/>
                <a:ea typeface="+mn-ea"/>
              </a:rPr>
              <a:t>再エネを我が国の主力エネルギー源</a:t>
            </a:r>
            <a:r>
              <a:rPr lang="ja-JP" altLang="en-US" sz="2000" dirty="0">
                <a:latin typeface="+mn-ea"/>
                <a:ea typeface="+mn-ea"/>
              </a:rPr>
              <a:t>に</a:t>
            </a:r>
          </a:p>
        </p:txBody>
      </p:sp>
      <p:sp>
        <p:nvSpPr>
          <p:cNvPr id="53" name="正方形/長方形 52"/>
          <p:cNvSpPr/>
          <p:nvPr/>
        </p:nvSpPr>
        <p:spPr bwMode="auto">
          <a:xfrm>
            <a:off x="920552" y="2805490"/>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既に、再エネは、企業・地域・国家間の</a:t>
            </a:r>
            <a:r>
              <a:rPr lang="ja-JP" altLang="en-US" sz="2000" b="1" dirty="0">
                <a:latin typeface="+mn-ea"/>
                <a:ea typeface="+mn-ea"/>
              </a:rPr>
              <a:t>国際競争の重要な要素</a:t>
            </a:r>
          </a:p>
        </p:txBody>
      </p:sp>
      <p:sp>
        <p:nvSpPr>
          <p:cNvPr id="65" name="正方形/長方形 64"/>
          <p:cNvSpPr/>
          <p:nvPr/>
        </p:nvSpPr>
        <p:spPr bwMode="auto">
          <a:xfrm>
            <a:off x="920552" y="3261762"/>
            <a:ext cx="8584584"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b="1" dirty="0">
                <a:latin typeface="+mn-ea"/>
                <a:ea typeface="+mn-ea"/>
              </a:rPr>
              <a:t>多種多様な地域の再エネ</a:t>
            </a:r>
            <a:r>
              <a:rPr lang="ja-JP" altLang="en-US" sz="2000" dirty="0">
                <a:latin typeface="+mn-ea"/>
                <a:ea typeface="+mn-ea"/>
              </a:rPr>
              <a:t>を生かせば、再エネを主力エネルギー源にできる</a:t>
            </a:r>
            <a:endParaRPr lang="ja-JP" altLang="en-US" sz="2000" b="1" dirty="0">
              <a:latin typeface="+mn-ea"/>
              <a:ea typeface="+mn-ea"/>
            </a:endParaRPr>
          </a:p>
        </p:txBody>
      </p:sp>
      <p:sp>
        <p:nvSpPr>
          <p:cNvPr id="68" name="正方形/長方形 67"/>
          <p:cNvSpPr/>
          <p:nvPr/>
        </p:nvSpPr>
        <p:spPr bwMode="auto">
          <a:xfrm>
            <a:off x="920552" y="3718034"/>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地域資源である再エネ拡大の</a:t>
            </a:r>
            <a:r>
              <a:rPr lang="ja-JP" altLang="en-US" sz="2000" b="1" dirty="0">
                <a:latin typeface="+mn-ea"/>
                <a:ea typeface="+mn-ea"/>
              </a:rPr>
              <a:t>主役は地域</a:t>
            </a:r>
          </a:p>
        </p:txBody>
      </p:sp>
      <p:sp>
        <p:nvSpPr>
          <p:cNvPr id="71" name="正方形/長方形 70"/>
          <p:cNvSpPr/>
          <p:nvPr/>
        </p:nvSpPr>
        <p:spPr bwMode="auto">
          <a:xfrm>
            <a:off x="920552" y="4174306"/>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再エネに取り組むことは</a:t>
            </a:r>
            <a:r>
              <a:rPr lang="ja-JP" altLang="en-US" sz="2000" b="1" dirty="0">
                <a:latin typeface="+mn-ea"/>
                <a:ea typeface="+mn-ea"/>
              </a:rPr>
              <a:t>地域課題の解決</a:t>
            </a:r>
            <a:r>
              <a:rPr lang="ja-JP" altLang="en-US" sz="2000" dirty="0">
                <a:latin typeface="+mn-ea"/>
                <a:ea typeface="+mn-ea"/>
              </a:rPr>
              <a:t>に役立つ</a:t>
            </a:r>
          </a:p>
        </p:txBody>
      </p:sp>
      <p:sp>
        <p:nvSpPr>
          <p:cNvPr id="74" name="正方形/長方形 73"/>
          <p:cNvSpPr/>
          <p:nvPr/>
        </p:nvSpPr>
        <p:spPr bwMode="auto">
          <a:xfrm>
            <a:off x="920552" y="4630578"/>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再エネ拡大は</a:t>
            </a:r>
            <a:r>
              <a:rPr lang="ja-JP" altLang="en-US" sz="2000" b="1" dirty="0">
                <a:latin typeface="+mn-ea"/>
                <a:ea typeface="+mn-ea"/>
              </a:rPr>
              <a:t>再省蓄パッケージ</a:t>
            </a:r>
            <a:r>
              <a:rPr lang="ja-JP" altLang="en-US" sz="2000" dirty="0">
                <a:latin typeface="+mn-ea"/>
                <a:ea typeface="+mn-ea"/>
              </a:rPr>
              <a:t>で進めることが重要</a:t>
            </a:r>
          </a:p>
        </p:txBody>
      </p:sp>
      <p:sp>
        <p:nvSpPr>
          <p:cNvPr id="77" name="正方形/長方形 76"/>
          <p:cNvSpPr/>
          <p:nvPr/>
        </p:nvSpPr>
        <p:spPr bwMode="auto">
          <a:xfrm>
            <a:off x="920552" y="5086851"/>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地域主体の再エネ拡大の</a:t>
            </a:r>
            <a:r>
              <a:rPr lang="ja-JP" altLang="en-US" sz="2000" b="1" dirty="0">
                <a:latin typeface="+mn-ea"/>
                <a:ea typeface="+mn-ea"/>
              </a:rPr>
              <a:t>３つのアプローチ</a:t>
            </a:r>
          </a:p>
        </p:txBody>
      </p:sp>
      <p:sp>
        <p:nvSpPr>
          <p:cNvPr id="86" name="正方形/長方形 85"/>
          <p:cNvSpPr/>
          <p:nvPr/>
        </p:nvSpPr>
        <p:spPr bwMode="auto">
          <a:xfrm>
            <a:off x="806540" y="5502687"/>
            <a:ext cx="8812608" cy="994283"/>
          </a:xfrm>
          <a:prstGeom prst="rect">
            <a:avLst/>
          </a:prstGeom>
          <a:noFill/>
          <a:ln w="952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アプローチ</a:t>
            </a:r>
            <a:r>
              <a:rPr lang="en-US" altLang="ja-JP" sz="2000" dirty="0">
                <a:latin typeface="+mn-ea"/>
                <a:ea typeface="+mn-ea"/>
              </a:rPr>
              <a:t>1:</a:t>
            </a:r>
            <a:r>
              <a:rPr lang="ja-JP" altLang="en-US" sz="2000" dirty="0">
                <a:latin typeface="+mn-ea"/>
                <a:ea typeface="+mn-ea"/>
              </a:rPr>
              <a:t>住まいオフィスなど、</a:t>
            </a:r>
            <a:r>
              <a:rPr lang="ja-JP" altLang="en-US" sz="2000" b="1" dirty="0">
                <a:latin typeface="+mn-ea"/>
                <a:ea typeface="+mn-ea"/>
              </a:rPr>
              <a:t>エネルギーを使う場で再省蓄エネ活用</a:t>
            </a:r>
          </a:p>
          <a:p>
            <a:pPr algn="l"/>
            <a:r>
              <a:rPr lang="ja-JP" altLang="en-US" sz="2000" dirty="0">
                <a:latin typeface="+mn-ea"/>
                <a:ea typeface="+mn-ea"/>
              </a:rPr>
              <a:t>アプローチ</a:t>
            </a:r>
            <a:r>
              <a:rPr lang="en-US" altLang="ja-JP" sz="2000" dirty="0">
                <a:latin typeface="+mn-ea"/>
                <a:ea typeface="+mn-ea"/>
              </a:rPr>
              <a:t>2:</a:t>
            </a:r>
            <a:r>
              <a:rPr lang="ja-JP" altLang="en-US" sz="2000" dirty="0">
                <a:latin typeface="+mn-ea"/>
                <a:ea typeface="+mn-ea"/>
              </a:rPr>
              <a:t>地域の再省蓄エネサービスによる</a:t>
            </a:r>
            <a:r>
              <a:rPr lang="ja-JP" altLang="en-US" sz="2000" b="1" dirty="0">
                <a:latin typeface="+mn-ea"/>
                <a:ea typeface="+mn-ea"/>
              </a:rPr>
              <a:t>地域の自立</a:t>
            </a:r>
            <a:r>
              <a:rPr lang="ja-JP" altLang="en-US" sz="2000" dirty="0">
                <a:latin typeface="+mn-ea"/>
                <a:ea typeface="+mn-ea"/>
              </a:rPr>
              <a:t>と脱炭素化</a:t>
            </a:r>
          </a:p>
          <a:p>
            <a:pPr algn="l"/>
            <a:r>
              <a:rPr lang="ja-JP" altLang="en-US" sz="2000" dirty="0">
                <a:latin typeface="+mn-ea"/>
                <a:ea typeface="+mn-ea"/>
              </a:rPr>
              <a:t>アプローチ</a:t>
            </a:r>
            <a:r>
              <a:rPr lang="en-US" altLang="ja-JP" sz="2000" dirty="0">
                <a:latin typeface="+mn-ea"/>
                <a:ea typeface="+mn-ea"/>
              </a:rPr>
              <a:t>3:</a:t>
            </a:r>
            <a:r>
              <a:rPr lang="ja-JP" altLang="en-US" sz="2000" b="1" dirty="0">
                <a:latin typeface="+mn-ea"/>
                <a:ea typeface="+mn-ea"/>
              </a:rPr>
              <a:t>地域の豊富な大規模再エネ</a:t>
            </a:r>
            <a:r>
              <a:rPr lang="ja-JP" altLang="en-US" sz="2000" dirty="0">
                <a:latin typeface="+mn-ea"/>
                <a:ea typeface="+mn-ea"/>
              </a:rPr>
              <a:t>の供給ポテンシャルの活用</a:t>
            </a:r>
            <a:endParaRPr lang="en-US" altLang="ja-JP" sz="2000" dirty="0">
              <a:latin typeface="+mn-ea"/>
              <a:ea typeface="+mn-ea"/>
            </a:endParaRPr>
          </a:p>
        </p:txBody>
      </p:sp>
      <p:pic>
        <p:nvPicPr>
          <p:cNvPr id="26" name="図 2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7645" y="5579411"/>
            <a:ext cx="504057" cy="840833"/>
          </a:xfrm>
          <a:prstGeom prst="rect">
            <a:avLst/>
          </a:prstGeom>
        </p:spPr>
      </p:pic>
      <p:sp>
        <p:nvSpPr>
          <p:cNvPr id="42" name="楕円 41"/>
          <p:cNvSpPr/>
          <p:nvPr/>
        </p:nvSpPr>
        <p:spPr bwMode="auto">
          <a:xfrm>
            <a:off x="7011624" y="1359752"/>
            <a:ext cx="2493512" cy="906295"/>
          </a:xfrm>
          <a:prstGeom prst="ellipse">
            <a:avLst/>
          </a:prstGeom>
          <a:noFill/>
          <a:ln w="127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HGPｺﾞｼｯｸM" pitchFamily="50" charset="-128"/>
            </a:endParaRPr>
          </a:p>
        </p:txBody>
      </p:sp>
      <p:sp>
        <p:nvSpPr>
          <p:cNvPr id="45"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1</a:t>
            </a:fld>
            <a:endParaRPr lang="en-US" altLang="ja-JP" sz="1600" dirty="0">
              <a:latin typeface="+mn-lt"/>
            </a:endParaRPr>
          </a:p>
        </p:txBody>
      </p:sp>
      <p:grpSp>
        <p:nvGrpSpPr>
          <p:cNvPr id="6" name="グループ化 5"/>
          <p:cNvGrpSpPr/>
          <p:nvPr/>
        </p:nvGrpSpPr>
        <p:grpSpPr>
          <a:xfrm>
            <a:off x="401016" y="2348880"/>
            <a:ext cx="513846" cy="409097"/>
            <a:chOff x="-1023664" y="2152844"/>
            <a:chExt cx="513846" cy="480829"/>
          </a:xfrm>
          <a:solidFill>
            <a:schemeClr val="accent3"/>
          </a:solidFill>
        </p:grpSpPr>
        <p:sp>
          <p:nvSpPr>
            <p:cNvPr id="46" name="四角形: 角を丸くする 45"/>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47" name="テキスト ボックス 46"/>
            <p:cNvSpPr txBox="1"/>
            <p:nvPr/>
          </p:nvSpPr>
          <p:spPr>
            <a:xfrm>
              <a:off x="-951656" y="2163406"/>
              <a:ext cx="441838" cy="470267"/>
            </a:xfrm>
            <a:prstGeom prst="rect">
              <a:avLst/>
            </a:prstGeom>
            <a:noFill/>
          </p:spPr>
          <p:txBody>
            <a:bodyPr wrap="square" rtlCol="0">
              <a:spAutoFit/>
            </a:bodyPr>
            <a:lstStyle/>
            <a:p>
              <a:r>
                <a:rPr kumimoji="1" lang="en-US" altLang="ja-JP" sz="2000" dirty="0">
                  <a:latin typeface="+mn-ea"/>
                  <a:ea typeface="+mn-ea"/>
                </a:rPr>
                <a:t>1.</a:t>
              </a:r>
              <a:endParaRPr kumimoji="1" lang="ja-JP" altLang="en-US" sz="2000" dirty="0">
                <a:latin typeface="+mn-ea"/>
                <a:ea typeface="+mn-ea"/>
              </a:endParaRPr>
            </a:p>
          </p:txBody>
        </p:sp>
      </p:grpSp>
      <p:grpSp>
        <p:nvGrpSpPr>
          <p:cNvPr id="49" name="グループ化 48"/>
          <p:cNvGrpSpPr/>
          <p:nvPr/>
        </p:nvGrpSpPr>
        <p:grpSpPr>
          <a:xfrm>
            <a:off x="401016" y="2805489"/>
            <a:ext cx="513846" cy="416085"/>
            <a:chOff x="-1023664" y="2152844"/>
            <a:chExt cx="513846" cy="489043"/>
          </a:xfrm>
          <a:solidFill>
            <a:schemeClr val="accent3"/>
          </a:solidFill>
        </p:grpSpPr>
        <p:sp>
          <p:nvSpPr>
            <p:cNvPr id="51" name="四角形: 角を丸くする 50"/>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52" name="テキスト ボックス 51"/>
            <p:cNvSpPr txBox="1"/>
            <p:nvPr/>
          </p:nvSpPr>
          <p:spPr>
            <a:xfrm>
              <a:off x="-951656" y="2171620"/>
              <a:ext cx="441838" cy="470267"/>
            </a:xfrm>
            <a:prstGeom prst="rect">
              <a:avLst/>
            </a:prstGeom>
            <a:noFill/>
          </p:spPr>
          <p:txBody>
            <a:bodyPr wrap="square" rtlCol="0">
              <a:spAutoFit/>
            </a:bodyPr>
            <a:lstStyle/>
            <a:p>
              <a:r>
                <a:rPr lang="en-US" altLang="ja-JP" sz="2000" dirty="0">
                  <a:latin typeface="+mn-ea"/>
                  <a:ea typeface="+mn-ea"/>
                </a:rPr>
                <a:t>2</a:t>
              </a:r>
              <a:r>
                <a:rPr kumimoji="1" lang="en-US" altLang="ja-JP" sz="2000" dirty="0">
                  <a:latin typeface="+mn-ea"/>
                  <a:ea typeface="+mn-ea"/>
                </a:rPr>
                <a:t>.</a:t>
              </a:r>
              <a:endParaRPr kumimoji="1" lang="ja-JP" altLang="en-US" sz="2000" dirty="0">
                <a:latin typeface="+mn-ea"/>
                <a:ea typeface="+mn-ea"/>
              </a:endParaRPr>
            </a:p>
          </p:txBody>
        </p:sp>
      </p:grpSp>
      <p:grpSp>
        <p:nvGrpSpPr>
          <p:cNvPr id="56" name="グループ化 55"/>
          <p:cNvGrpSpPr/>
          <p:nvPr/>
        </p:nvGrpSpPr>
        <p:grpSpPr>
          <a:xfrm>
            <a:off x="401016" y="3261763"/>
            <a:ext cx="513846" cy="419269"/>
            <a:chOff x="-1023664" y="2152844"/>
            <a:chExt cx="513846" cy="492785"/>
          </a:xfrm>
          <a:solidFill>
            <a:schemeClr val="accent3"/>
          </a:solidFill>
        </p:grpSpPr>
        <p:sp>
          <p:nvSpPr>
            <p:cNvPr id="57" name="四角形: 角を丸くする 56"/>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58" name="テキスト ボックス 57"/>
            <p:cNvSpPr txBox="1"/>
            <p:nvPr/>
          </p:nvSpPr>
          <p:spPr>
            <a:xfrm>
              <a:off x="-951656" y="2175362"/>
              <a:ext cx="441838" cy="470267"/>
            </a:xfrm>
            <a:prstGeom prst="rect">
              <a:avLst/>
            </a:prstGeom>
            <a:noFill/>
          </p:spPr>
          <p:txBody>
            <a:bodyPr wrap="square" rtlCol="0">
              <a:spAutoFit/>
            </a:bodyPr>
            <a:lstStyle/>
            <a:p>
              <a:r>
                <a:rPr lang="en-US" altLang="ja-JP" sz="2000" dirty="0">
                  <a:latin typeface="+mn-ea"/>
                  <a:ea typeface="+mn-ea"/>
                </a:rPr>
                <a:t>3</a:t>
              </a:r>
              <a:r>
                <a:rPr kumimoji="1" lang="en-US" altLang="ja-JP" sz="2000" dirty="0">
                  <a:latin typeface="+mn-ea"/>
                  <a:ea typeface="+mn-ea"/>
                </a:rPr>
                <a:t>.</a:t>
              </a:r>
              <a:endParaRPr kumimoji="1" lang="ja-JP" altLang="en-US" sz="2000" dirty="0">
                <a:latin typeface="+mn-ea"/>
                <a:ea typeface="+mn-ea"/>
              </a:endParaRPr>
            </a:p>
          </p:txBody>
        </p:sp>
      </p:grpSp>
      <p:grpSp>
        <p:nvGrpSpPr>
          <p:cNvPr id="59" name="グループ化 58"/>
          <p:cNvGrpSpPr/>
          <p:nvPr/>
        </p:nvGrpSpPr>
        <p:grpSpPr>
          <a:xfrm>
            <a:off x="401016" y="3718034"/>
            <a:ext cx="513846" cy="426745"/>
            <a:chOff x="-1023664" y="2152844"/>
            <a:chExt cx="513846" cy="501572"/>
          </a:xfrm>
          <a:solidFill>
            <a:schemeClr val="accent3"/>
          </a:solidFill>
        </p:grpSpPr>
        <p:sp>
          <p:nvSpPr>
            <p:cNvPr id="60" name="四角形: 角を丸くする 59"/>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62" name="テキスト ボックス 61"/>
            <p:cNvSpPr txBox="1"/>
            <p:nvPr/>
          </p:nvSpPr>
          <p:spPr>
            <a:xfrm>
              <a:off x="-951656" y="2184149"/>
              <a:ext cx="441838" cy="470267"/>
            </a:xfrm>
            <a:prstGeom prst="rect">
              <a:avLst/>
            </a:prstGeom>
            <a:noFill/>
          </p:spPr>
          <p:txBody>
            <a:bodyPr wrap="square" rtlCol="0">
              <a:spAutoFit/>
            </a:bodyPr>
            <a:lstStyle/>
            <a:p>
              <a:r>
                <a:rPr lang="en-US" altLang="ja-JP" sz="2000" dirty="0">
                  <a:latin typeface="+mn-ea"/>
                  <a:ea typeface="+mn-ea"/>
                </a:rPr>
                <a:t>4</a:t>
              </a:r>
              <a:r>
                <a:rPr kumimoji="1" lang="en-US" altLang="ja-JP" sz="2000" dirty="0">
                  <a:latin typeface="+mn-ea"/>
                  <a:ea typeface="+mn-ea"/>
                </a:rPr>
                <a:t>.</a:t>
              </a:r>
              <a:endParaRPr kumimoji="1" lang="ja-JP" altLang="en-US" sz="2000" dirty="0">
                <a:latin typeface="+mn-ea"/>
                <a:ea typeface="+mn-ea"/>
              </a:endParaRPr>
            </a:p>
          </p:txBody>
        </p:sp>
      </p:grpSp>
      <p:grpSp>
        <p:nvGrpSpPr>
          <p:cNvPr id="63" name="グループ化 62"/>
          <p:cNvGrpSpPr/>
          <p:nvPr/>
        </p:nvGrpSpPr>
        <p:grpSpPr>
          <a:xfrm>
            <a:off x="401016" y="4174304"/>
            <a:ext cx="513846" cy="424415"/>
            <a:chOff x="-1023664" y="2152844"/>
            <a:chExt cx="513846" cy="498834"/>
          </a:xfrm>
          <a:solidFill>
            <a:schemeClr val="accent3"/>
          </a:solidFill>
        </p:grpSpPr>
        <p:sp>
          <p:nvSpPr>
            <p:cNvPr id="64" name="四角形: 角を丸くする 63"/>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84" name="テキスト ボックス 83"/>
            <p:cNvSpPr txBox="1"/>
            <p:nvPr/>
          </p:nvSpPr>
          <p:spPr>
            <a:xfrm>
              <a:off x="-951656" y="2181411"/>
              <a:ext cx="441838" cy="470267"/>
            </a:xfrm>
            <a:prstGeom prst="rect">
              <a:avLst/>
            </a:prstGeom>
            <a:noFill/>
          </p:spPr>
          <p:txBody>
            <a:bodyPr wrap="square" rtlCol="0">
              <a:spAutoFit/>
            </a:bodyPr>
            <a:lstStyle/>
            <a:p>
              <a:r>
                <a:rPr lang="en-US" altLang="ja-JP" sz="2000" dirty="0">
                  <a:latin typeface="+mn-ea"/>
                  <a:ea typeface="+mn-ea"/>
                </a:rPr>
                <a:t>5</a:t>
              </a:r>
              <a:r>
                <a:rPr kumimoji="1" lang="en-US" altLang="ja-JP" sz="2000" dirty="0">
                  <a:latin typeface="+mn-ea"/>
                  <a:ea typeface="+mn-ea"/>
                </a:rPr>
                <a:t>.</a:t>
              </a:r>
              <a:endParaRPr kumimoji="1" lang="ja-JP" altLang="en-US" sz="2000" dirty="0">
                <a:latin typeface="+mn-ea"/>
                <a:ea typeface="+mn-ea"/>
              </a:endParaRPr>
            </a:p>
          </p:txBody>
        </p:sp>
      </p:grpSp>
      <p:grpSp>
        <p:nvGrpSpPr>
          <p:cNvPr id="87" name="グループ化 86"/>
          <p:cNvGrpSpPr/>
          <p:nvPr/>
        </p:nvGrpSpPr>
        <p:grpSpPr>
          <a:xfrm>
            <a:off x="406706" y="4630579"/>
            <a:ext cx="513846" cy="419269"/>
            <a:chOff x="-1023664" y="2152844"/>
            <a:chExt cx="513846" cy="492785"/>
          </a:xfrm>
          <a:solidFill>
            <a:schemeClr val="accent3"/>
          </a:solidFill>
        </p:grpSpPr>
        <p:sp>
          <p:nvSpPr>
            <p:cNvPr id="88" name="四角形: 角を丸くする 87"/>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89" name="テキスト ボックス 88"/>
            <p:cNvSpPr txBox="1"/>
            <p:nvPr/>
          </p:nvSpPr>
          <p:spPr>
            <a:xfrm>
              <a:off x="-951656" y="2175362"/>
              <a:ext cx="441838" cy="470267"/>
            </a:xfrm>
            <a:prstGeom prst="rect">
              <a:avLst/>
            </a:prstGeom>
            <a:noFill/>
          </p:spPr>
          <p:txBody>
            <a:bodyPr wrap="square" rtlCol="0">
              <a:spAutoFit/>
            </a:bodyPr>
            <a:lstStyle/>
            <a:p>
              <a:r>
                <a:rPr lang="en-US" altLang="ja-JP" sz="2000" dirty="0">
                  <a:latin typeface="+mn-ea"/>
                  <a:ea typeface="+mn-ea"/>
                </a:rPr>
                <a:t>6</a:t>
              </a:r>
              <a:r>
                <a:rPr kumimoji="1" lang="en-US" altLang="ja-JP" sz="2000" dirty="0">
                  <a:latin typeface="+mn-ea"/>
                  <a:ea typeface="+mn-ea"/>
                </a:rPr>
                <a:t>.</a:t>
              </a:r>
              <a:endParaRPr kumimoji="1" lang="ja-JP" altLang="en-US" sz="2000" dirty="0">
                <a:latin typeface="+mn-ea"/>
                <a:ea typeface="+mn-ea"/>
              </a:endParaRPr>
            </a:p>
          </p:txBody>
        </p:sp>
      </p:grpSp>
      <p:grpSp>
        <p:nvGrpSpPr>
          <p:cNvPr id="90" name="グループ化 89"/>
          <p:cNvGrpSpPr/>
          <p:nvPr/>
        </p:nvGrpSpPr>
        <p:grpSpPr>
          <a:xfrm>
            <a:off x="401016" y="5086853"/>
            <a:ext cx="513846" cy="421381"/>
            <a:chOff x="-1023664" y="2152844"/>
            <a:chExt cx="513846" cy="495267"/>
          </a:xfrm>
          <a:solidFill>
            <a:schemeClr val="accent3"/>
          </a:solidFill>
        </p:grpSpPr>
        <p:sp>
          <p:nvSpPr>
            <p:cNvPr id="91" name="四角形: 角を丸くする 90"/>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92" name="テキスト ボックス 91"/>
            <p:cNvSpPr txBox="1"/>
            <p:nvPr/>
          </p:nvSpPr>
          <p:spPr>
            <a:xfrm>
              <a:off x="-951656" y="2177844"/>
              <a:ext cx="441838" cy="470267"/>
            </a:xfrm>
            <a:prstGeom prst="rect">
              <a:avLst/>
            </a:prstGeom>
            <a:noFill/>
          </p:spPr>
          <p:txBody>
            <a:bodyPr wrap="square" rtlCol="0">
              <a:spAutoFit/>
            </a:bodyPr>
            <a:lstStyle/>
            <a:p>
              <a:r>
                <a:rPr lang="en-US" altLang="ja-JP" sz="2000" dirty="0">
                  <a:latin typeface="+mn-ea"/>
                  <a:ea typeface="+mn-ea"/>
                </a:rPr>
                <a:t>7</a:t>
              </a:r>
              <a:r>
                <a:rPr kumimoji="1" lang="en-US" altLang="ja-JP" sz="2000" dirty="0">
                  <a:latin typeface="+mn-ea"/>
                  <a:ea typeface="+mn-ea"/>
                </a:rPr>
                <a:t>.</a:t>
              </a:r>
              <a:endParaRPr kumimoji="1" lang="ja-JP" altLang="en-US" sz="2000" dirty="0">
                <a:latin typeface="+mn-ea"/>
                <a:ea typeface="+mn-ea"/>
              </a:endParaRPr>
            </a:p>
          </p:txBody>
        </p:sp>
      </p:grpSp>
      <p:sp>
        <p:nvSpPr>
          <p:cNvPr id="61" name="正方形/長方形 60"/>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6" name="テキスト ボックス 65"/>
          <p:cNvSpPr txBox="1"/>
          <p:nvPr/>
        </p:nvSpPr>
        <p:spPr>
          <a:xfrm>
            <a:off x="0" y="29867"/>
            <a:ext cx="9906000" cy="461665"/>
          </a:xfrm>
          <a:prstGeom prst="rect">
            <a:avLst/>
          </a:prstGeom>
          <a:noFill/>
        </p:spPr>
        <p:txBody>
          <a:bodyPr wrap="square" rtlCol="0">
            <a:spAutoFit/>
          </a:bodyPr>
          <a:lstStyle/>
          <a:p>
            <a:r>
              <a:rPr lang="ja-JP" altLang="en-US" sz="2400" b="1" dirty="0">
                <a:latin typeface="+mn-ea"/>
                <a:ea typeface="+mn-ea"/>
              </a:rPr>
              <a:t>環境省 再エネ加速化・最大化 促進プログラム </a:t>
            </a:r>
            <a:r>
              <a:rPr lang="en-US" altLang="ja-JP" sz="2400" b="1" dirty="0">
                <a:latin typeface="+mn-ea"/>
                <a:ea typeface="+mn-ea"/>
              </a:rPr>
              <a:t>2018</a:t>
            </a:r>
            <a:r>
              <a:rPr lang="ja-JP" altLang="en-US" sz="2400" b="1" dirty="0">
                <a:latin typeface="+mn-ea"/>
                <a:ea typeface="+mn-ea"/>
              </a:rPr>
              <a:t>年版　概要</a:t>
            </a:r>
          </a:p>
        </p:txBody>
      </p:sp>
      <p:sp>
        <p:nvSpPr>
          <p:cNvPr id="67" name="正方形/長方形 66"/>
          <p:cNvSpPr/>
          <p:nvPr/>
        </p:nvSpPr>
        <p:spPr>
          <a:xfrm>
            <a:off x="157451" y="562709"/>
            <a:ext cx="9591098" cy="1639861"/>
          </a:xfrm>
          <a:prstGeom prst="rect">
            <a:avLst/>
          </a:prstGeom>
          <a:ln w="38100">
            <a:solidFill>
              <a:srgbClr val="00B050"/>
            </a:solidFill>
          </a:ln>
        </p:spPr>
        <p:style>
          <a:lnRef idx="1">
            <a:schemeClr val="accent3"/>
          </a:lnRef>
          <a:fillRef idx="2">
            <a:schemeClr val="accent3"/>
          </a:fillRef>
          <a:effectRef idx="1">
            <a:schemeClr val="accent3"/>
          </a:effectRef>
          <a:fontRef idx="minor">
            <a:schemeClr val="dk1"/>
          </a:fontRef>
        </p:style>
        <p:txBody>
          <a:bodyPr wrap="square" anchor="b">
            <a:noAutofit/>
          </a:bodyPr>
          <a:lstStyle/>
          <a:p>
            <a:pPr algn="l">
              <a:tabLst>
                <a:tab pos="273050" algn="l"/>
              </a:tabLst>
            </a:pPr>
            <a:r>
              <a:rPr lang="ja-JP" altLang="en-US" sz="2000" b="1" dirty="0">
                <a:solidFill>
                  <a:srgbClr val="C00000"/>
                </a:solidFill>
                <a:latin typeface="+mn-ea"/>
              </a:rPr>
              <a:t>　消費者・企業・自治体が主役となって、再エネ活用を加速化・最大化することで、再エネを我が国の主力エネルギー源へと押し上げながら、暮らし・ビジネス・地域社会を脱炭素化していくことができます。</a:t>
            </a:r>
            <a:endParaRPr lang="en-US" altLang="ja-JP" sz="2000" b="1" dirty="0">
              <a:solidFill>
                <a:srgbClr val="C00000"/>
              </a:solidFill>
              <a:latin typeface="+mn-ea"/>
            </a:endParaRPr>
          </a:p>
          <a:p>
            <a:pPr algn="l">
              <a:tabLst>
                <a:tab pos="273050" algn="l"/>
              </a:tabLst>
            </a:pPr>
            <a:r>
              <a:rPr lang="ja-JP" altLang="en-US" sz="2000" b="1" dirty="0">
                <a:solidFill>
                  <a:srgbClr val="C00000"/>
                </a:solidFill>
                <a:latin typeface="+mn-ea"/>
              </a:rPr>
              <a:t>　本プログラムは、こうした地域の取組を促進するために環境省が実行する当面の主要な施策アクションや参考事例集などをまとめたものです。</a:t>
            </a:r>
            <a:endParaRPr lang="ja-JP" altLang="en-US" sz="2000" b="1" dirty="0">
              <a:solidFill>
                <a:srgbClr val="C0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87645" y="6327364"/>
            <a:ext cx="9412988" cy="553998"/>
          </a:xfrm>
          <a:prstGeom prst="rect">
            <a:avLst/>
          </a:prstGeom>
        </p:spPr>
        <p:txBody>
          <a:bodyPr wrap="square">
            <a:spAutoFit/>
          </a:bodyPr>
          <a:lstStyle/>
          <a:p>
            <a:pPr algn="l">
              <a:lnSpc>
                <a:spcPct val="150000"/>
              </a:lnSpc>
            </a:pPr>
            <a:r>
              <a:rPr lang="ja-JP" altLang="en-US" sz="2000" b="1" dirty="0">
                <a:latin typeface="Meiryo UI" panose="020B0604030504040204" pitchFamily="50" charset="-128"/>
                <a:ea typeface="Meiryo UI" panose="020B0604030504040204" pitchFamily="50" charset="-128"/>
              </a:rPr>
              <a:t>促進プログラムに沿って、地域の主体と連携・実践し、</a:t>
            </a:r>
            <a:r>
              <a:rPr lang="en-US" altLang="ja-JP" sz="2000" b="1" dirty="0">
                <a:latin typeface="Meiryo UI" panose="020B0604030504040204" pitchFamily="50" charset="-128"/>
                <a:ea typeface="Meiryo UI" panose="020B0604030504040204" pitchFamily="50" charset="-128"/>
              </a:rPr>
              <a:t>PDCA</a:t>
            </a:r>
            <a:r>
              <a:rPr lang="ja-JP" altLang="en-US" sz="2000" b="1" dirty="0">
                <a:latin typeface="Meiryo UI" panose="020B0604030504040204" pitchFamily="50" charset="-128"/>
                <a:ea typeface="Meiryo UI" panose="020B0604030504040204" pitchFamily="50" charset="-128"/>
              </a:rPr>
              <a:t>して、充実させていきます。</a:t>
            </a:r>
          </a:p>
        </p:txBody>
      </p:sp>
    </p:spTree>
    <p:extLst>
      <p:ext uri="{BB962C8B-B14F-4D97-AF65-F5344CB8AC3E}">
        <p14:creationId xmlns:p14="http://schemas.microsoft.com/office/powerpoint/2010/main" val="112770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a:picLocks noChangeAspect="1"/>
          </p:cNvPicPr>
          <p:nvPr/>
        </p:nvPicPr>
        <p:blipFill rotWithShape="1">
          <a:blip r:embed="rId3" cstate="print">
            <a:extLst>
              <a:ext uri="{28A0092B-C50C-407E-A947-70E740481C1C}">
                <a14:useLocalDpi xmlns:a14="http://schemas.microsoft.com/office/drawing/2010/main"/>
              </a:ext>
            </a:extLst>
          </a:blip>
          <a:srcRect l="2745" t="5919" r="1854" b="4843"/>
          <a:stretch/>
        </p:blipFill>
        <p:spPr>
          <a:xfrm>
            <a:off x="3240300" y="2125424"/>
            <a:ext cx="3296876" cy="1159560"/>
          </a:xfrm>
          <a:prstGeom prst="rect">
            <a:avLst/>
          </a:prstGeom>
        </p:spPr>
      </p:pic>
      <p:pic>
        <p:nvPicPr>
          <p:cNvPr id="52" name="図 51"/>
          <p:cNvPicPr>
            <a:picLocks noChangeAspect="1"/>
          </p:cNvPicPr>
          <p:nvPr/>
        </p:nvPicPr>
        <p:blipFill>
          <a:blip r:embed="rId4"/>
          <a:stretch>
            <a:fillRect/>
          </a:stretch>
        </p:blipFill>
        <p:spPr>
          <a:xfrm>
            <a:off x="241586" y="2204863"/>
            <a:ext cx="2695190" cy="1596383"/>
          </a:xfrm>
          <a:prstGeom prst="rect">
            <a:avLst/>
          </a:prstGeom>
        </p:spPr>
      </p:pic>
      <p:sp>
        <p:nvSpPr>
          <p:cNvPr id="32"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2</a:t>
            </a:fld>
            <a:endParaRPr lang="en-US" altLang="ja-JP" sz="1600" dirty="0">
              <a:latin typeface="+mn-lt"/>
            </a:endParaRPr>
          </a:p>
        </p:txBody>
      </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586" y="4696578"/>
            <a:ext cx="2685057" cy="188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角丸四角形吹き出し 15"/>
          <p:cNvSpPr/>
          <p:nvPr/>
        </p:nvSpPr>
        <p:spPr>
          <a:xfrm>
            <a:off x="161826" y="4392855"/>
            <a:ext cx="1111176" cy="560217"/>
          </a:xfrm>
          <a:prstGeom prst="wedgeRoundRectCallout">
            <a:avLst>
              <a:gd name="adj1" fmla="val 39939"/>
              <a:gd name="adj2" fmla="val 7849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1" i="0" strike="noStrike" kern="1200" cap="none" spc="0" normalizeH="0" baseline="0" noProof="0" dirty="0">
                <a:ln>
                  <a:noFill/>
                </a:ln>
                <a:solidFill>
                  <a:srgbClr val="C00000"/>
                </a:solidFill>
                <a:effectLst/>
                <a:uLnTx/>
                <a:uFillTx/>
                <a:latin typeface="+mn-ea"/>
                <a:cs typeface="Meiryo UI" panose="020B0604030504040204" pitchFamily="50" charset="-128"/>
              </a:rPr>
              <a:t>災害時の事業継続性</a:t>
            </a:r>
            <a:r>
              <a:rPr kumimoji="1" lang="ja-JP" altLang="en-US" sz="1200" i="0" u="none" strike="noStrike" kern="1200" cap="none" spc="0" normalizeH="0" baseline="0" noProof="0" dirty="0">
                <a:ln>
                  <a:noFill/>
                </a:ln>
                <a:solidFill>
                  <a:prstClr val="black"/>
                </a:solidFill>
                <a:effectLst/>
                <a:uLnTx/>
                <a:uFillTx/>
                <a:latin typeface="+mn-ea"/>
                <a:cs typeface="Meiryo UI" panose="020B0604030504040204" pitchFamily="50" charset="-128"/>
              </a:rPr>
              <a:t>の向上</a:t>
            </a:r>
            <a:endParaRPr kumimoji="1" lang="ja-JP" altLang="en-US" sz="1200" i="0" u="none" strike="noStrike" kern="1200" cap="none" spc="0" normalizeH="0" baseline="0" noProof="0" dirty="0">
              <a:ln>
                <a:noFill/>
              </a:ln>
              <a:solidFill>
                <a:srgbClr val="FF0000"/>
              </a:solidFill>
              <a:effectLst/>
              <a:uLnTx/>
              <a:uFillTx/>
              <a:latin typeface="+mn-ea"/>
            </a:endParaRPr>
          </a:p>
        </p:txBody>
      </p:sp>
      <p:sp>
        <p:nvSpPr>
          <p:cNvPr id="55" name="角丸四角形吹き出し 16"/>
          <p:cNvSpPr/>
          <p:nvPr/>
        </p:nvSpPr>
        <p:spPr>
          <a:xfrm>
            <a:off x="1207541" y="6062724"/>
            <a:ext cx="1696148" cy="650078"/>
          </a:xfrm>
          <a:prstGeom prst="wedgeRoundRectCallout">
            <a:avLst>
              <a:gd name="adj1" fmla="val -34867"/>
              <a:gd name="adj2" fmla="val -69178"/>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r>
              <a:rPr lang="ja-JP" altLang="en-US" sz="1200" dirty="0">
                <a:latin typeface="+mn-ea"/>
              </a:rPr>
              <a:t>延床面積</a:t>
            </a:r>
            <a:r>
              <a:rPr lang="en-US" altLang="ja-JP" sz="1200" dirty="0">
                <a:latin typeface="+mn-ea"/>
              </a:rPr>
              <a:t>1</a:t>
            </a:r>
            <a:r>
              <a:rPr lang="ja-JP" altLang="en-US" sz="1200" dirty="0">
                <a:latin typeface="+mn-ea"/>
              </a:rPr>
              <a:t>万平米の</a:t>
            </a:r>
            <a:r>
              <a:rPr lang="en-US" altLang="ja-JP" sz="1200" dirty="0">
                <a:latin typeface="+mn-ea"/>
              </a:rPr>
              <a:t/>
            </a:r>
            <a:br>
              <a:rPr lang="en-US" altLang="ja-JP" sz="1200" dirty="0">
                <a:latin typeface="+mn-ea"/>
              </a:rPr>
            </a:br>
            <a:r>
              <a:rPr lang="ja-JP" altLang="en-US" sz="1200" dirty="0">
                <a:latin typeface="+mn-ea"/>
              </a:rPr>
              <a:t>ビルを</a:t>
            </a:r>
            <a:r>
              <a:rPr lang="en-US" altLang="ja-JP" sz="1200" dirty="0">
                <a:latin typeface="+mn-ea"/>
              </a:rPr>
              <a:t>50%</a:t>
            </a:r>
            <a:r>
              <a:rPr lang="ja-JP" altLang="en-US" sz="1200" dirty="0">
                <a:latin typeface="+mn-ea"/>
              </a:rPr>
              <a:t>省エネで</a:t>
            </a:r>
            <a:r>
              <a:rPr lang="en-US" altLang="ja-JP" sz="1200" b="1" dirty="0">
                <a:solidFill>
                  <a:srgbClr val="C00000"/>
                </a:solidFill>
                <a:latin typeface="+mn-ea"/>
              </a:rPr>
              <a:t>50%</a:t>
            </a:r>
            <a:r>
              <a:rPr lang="ja-JP" altLang="en-US" sz="1200" b="1" dirty="0">
                <a:solidFill>
                  <a:srgbClr val="C00000"/>
                </a:solidFill>
                <a:latin typeface="+mn-ea"/>
              </a:rPr>
              <a:t>光熱費削減</a:t>
            </a:r>
            <a:endParaRPr lang="en-US" altLang="ja-JP" sz="1200" b="1" dirty="0">
              <a:solidFill>
                <a:srgbClr val="C00000"/>
              </a:solidFill>
              <a:latin typeface="+mn-ea"/>
              <a:cs typeface="Meiryo UI" panose="020B0604030504040204" pitchFamily="50" charset="-128"/>
            </a:endParaRPr>
          </a:p>
        </p:txBody>
      </p:sp>
      <p:sp>
        <p:nvSpPr>
          <p:cNvPr id="2" name="楕円 1"/>
          <p:cNvSpPr/>
          <p:nvPr/>
        </p:nvSpPr>
        <p:spPr bwMode="auto">
          <a:xfrm>
            <a:off x="2149023" y="4567546"/>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ZEB</a:t>
            </a:r>
            <a:endParaRPr kumimoji="1" lang="ja-JP" altLang="en-US" sz="1600" b="0" i="0" u="none" strike="noStrike" cap="none" normalizeH="0" baseline="0" dirty="0">
              <a:ln>
                <a:noFill/>
              </a:ln>
              <a:solidFill>
                <a:schemeClr val="tx1"/>
              </a:solidFill>
              <a:effectLst/>
              <a:latin typeface="+mn-ea"/>
              <a:ea typeface="+mn-ea"/>
            </a:endParaRPr>
          </a:p>
        </p:txBody>
      </p:sp>
      <p:sp>
        <p:nvSpPr>
          <p:cNvPr id="65" name="楕円 64"/>
          <p:cNvSpPr/>
          <p:nvPr/>
        </p:nvSpPr>
        <p:spPr bwMode="auto">
          <a:xfrm>
            <a:off x="101376" y="1843049"/>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ZEH</a:t>
            </a:r>
            <a:endParaRPr kumimoji="1" lang="ja-JP" altLang="en-US" sz="1600" b="0" i="0" u="none" strike="noStrike" cap="none" normalizeH="0" baseline="0" dirty="0">
              <a:ln>
                <a:noFill/>
              </a:ln>
              <a:solidFill>
                <a:schemeClr val="tx1"/>
              </a:solidFill>
              <a:effectLst/>
              <a:latin typeface="+mn-ea"/>
              <a:ea typeface="+mn-ea"/>
            </a:endParaRPr>
          </a:p>
        </p:txBody>
      </p:sp>
      <p:sp>
        <p:nvSpPr>
          <p:cNvPr id="66" name="角丸四角形吹き出し 15"/>
          <p:cNvSpPr/>
          <p:nvPr/>
        </p:nvSpPr>
        <p:spPr>
          <a:xfrm>
            <a:off x="142838" y="3501008"/>
            <a:ext cx="1425027" cy="763522"/>
          </a:xfrm>
          <a:prstGeom prst="wedgeRoundRectCallout">
            <a:avLst>
              <a:gd name="adj1" fmla="val 43087"/>
              <a:gd name="adj2" fmla="val -7706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高い断熱性と省エネ設備で</a:t>
            </a:r>
            <a:r>
              <a:rPr lang="ja-JP" altLang="en-US" sz="1200" b="1" dirty="0">
                <a:solidFill>
                  <a:srgbClr val="C00000"/>
                </a:solidFill>
                <a:latin typeface="+mn-ea"/>
                <a:cs typeface="Meiryo UI" panose="020B0604030504040204" pitchFamily="50" charset="-128"/>
              </a:rPr>
              <a:t>消費エネルギーを大幅削減</a:t>
            </a:r>
            <a:endParaRPr kumimoji="1" lang="ja-JP" altLang="en-US" sz="1200" b="1" i="0" strike="noStrike" kern="1200" cap="none" spc="0" normalizeH="0" baseline="0" noProof="0" dirty="0">
              <a:ln>
                <a:noFill/>
              </a:ln>
              <a:solidFill>
                <a:srgbClr val="C00000"/>
              </a:solidFill>
              <a:effectLst/>
              <a:uLnTx/>
              <a:uFillTx/>
              <a:latin typeface="+mn-ea"/>
            </a:endParaRPr>
          </a:p>
        </p:txBody>
      </p:sp>
      <p:sp>
        <p:nvSpPr>
          <p:cNvPr id="67" name="角丸四角形吹き出し 15"/>
          <p:cNvSpPr/>
          <p:nvPr/>
        </p:nvSpPr>
        <p:spPr>
          <a:xfrm>
            <a:off x="1273001" y="1631339"/>
            <a:ext cx="1630688" cy="763522"/>
          </a:xfrm>
          <a:prstGeom prst="wedgeRoundRectCallout">
            <a:avLst>
              <a:gd name="adj1" fmla="val -10709"/>
              <a:gd name="adj2" fmla="val 64316"/>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太陽光発電など創エネ設備により</a:t>
            </a:r>
            <a:r>
              <a:rPr lang="ja-JP" altLang="en-US" sz="1200" b="1" dirty="0">
                <a:solidFill>
                  <a:srgbClr val="C00000"/>
                </a:solidFill>
                <a:latin typeface="+mn-ea"/>
                <a:cs typeface="Meiryo UI" panose="020B0604030504040204" pitchFamily="50" charset="-128"/>
              </a:rPr>
              <a:t>エネルギー収支「ゼロ」</a:t>
            </a:r>
            <a:r>
              <a:rPr lang="ja-JP" altLang="en-US" sz="1200" dirty="0">
                <a:solidFill>
                  <a:schemeClr val="tx1"/>
                </a:solidFill>
                <a:latin typeface="+mn-ea"/>
                <a:cs typeface="Meiryo UI" panose="020B0604030504040204" pitchFamily="50" charset="-128"/>
              </a:rPr>
              <a:t>に</a:t>
            </a:r>
            <a:endParaRPr kumimoji="1" lang="ja-JP" altLang="en-US" sz="1200" i="0" strike="noStrike" kern="1200" cap="none" spc="0" normalizeH="0" baseline="0" noProof="0" dirty="0">
              <a:ln>
                <a:noFill/>
              </a:ln>
              <a:solidFill>
                <a:schemeClr val="tx1"/>
              </a:solidFill>
              <a:effectLst/>
              <a:uLnTx/>
              <a:uFillTx/>
              <a:latin typeface="+mn-ea"/>
            </a:endParaRPr>
          </a:p>
        </p:txBody>
      </p:sp>
      <p:sp>
        <p:nvSpPr>
          <p:cNvPr id="80" name="楕円 79"/>
          <p:cNvSpPr/>
          <p:nvPr/>
        </p:nvSpPr>
        <p:spPr bwMode="auto">
          <a:xfrm>
            <a:off x="5616929" y="1648567"/>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地域</a:t>
            </a:r>
            <a:r>
              <a:rPr lang="en-US" altLang="ja-JP" sz="1600" dirty="0">
                <a:latin typeface="+mn-ea"/>
                <a:ea typeface="+mn-ea"/>
              </a:rPr>
              <a:t/>
            </a:r>
            <a:br>
              <a:rPr lang="en-US" altLang="ja-JP" sz="1600" dirty="0">
                <a:latin typeface="+mn-ea"/>
                <a:ea typeface="+mn-ea"/>
              </a:rPr>
            </a:br>
            <a:r>
              <a:rPr lang="ja-JP" altLang="en-US" sz="1600" dirty="0">
                <a:latin typeface="+mn-ea"/>
                <a:ea typeface="+mn-ea"/>
              </a:rPr>
              <a:t>熱供給</a:t>
            </a:r>
            <a:endParaRPr kumimoji="1" lang="ja-JP" altLang="en-US" sz="1600" b="0" i="0" u="none" strike="noStrike" cap="none" normalizeH="0" baseline="0" dirty="0">
              <a:ln>
                <a:noFill/>
              </a:ln>
              <a:solidFill>
                <a:schemeClr val="tx1"/>
              </a:solidFill>
              <a:effectLst/>
              <a:latin typeface="+mn-ea"/>
              <a:ea typeface="+mn-ea"/>
            </a:endParaRPr>
          </a:p>
        </p:txBody>
      </p:sp>
      <p:sp>
        <p:nvSpPr>
          <p:cNvPr id="81" name="正方形/長方形 80"/>
          <p:cNvSpPr/>
          <p:nvPr/>
        </p:nvSpPr>
        <p:spPr>
          <a:xfrm>
            <a:off x="3335935" y="1642735"/>
            <a:ext cx="2029039" cy="523220"/>
          </a:xfrm>
          <a:prstGeom prst="rect">
            <a:avLst/>
          </a:prstGeom>
          <a:solidFill>
            <a:schemeClr val="bg1">
              <a:alpha val="60000"/>
            </a:schemeClr>
          </a:solidFill>
        </p:spPr>
        <p:txBody>
          <a:bodyPr wrap="square">
            <a:spAutoFit/>
          </a:bodyPr>
          <a:lstStyle/>
          <a:p>
            <a:r>
              <a:rPr lang="ja-JP" altLang="en-US" b="1" dirty="0">
                <a:latin typeface="+mn-ea"/>
                <a:ea typeface="+mn-ea"/>
              </a:rPr>
              <a:t>北海道下川町・木質</a:t>
            </a:r>
            <a:r>
              <a:rPr lang="en-US" altLang="ja-JP" b="1" dirty="0">
                <a:latin typeface="+mn-ea"/>
                <a:ea typeface="+mn-ea"/>
              </a:rPr>
              <a:t/>
            </a:r>
            <a:br>
              <a:rPr lang="en-US" altLang="ja-JP" b="1" dirty="0">
                <a:latin typeface="+mn-ea"/>
                <a:ea typeface="+mn-ea"/>
              </a:rPr>
            </a:br>
            <a:r>
              <a:rPr lang="ja-JP" altLang="en-US" b="1" dirty="0">
                <a:latin typeface="+mn-ea"/>
                <a:ea typeface="+mn-ea"/>
              </a:rPr>
              <a:t>バイオマス地域熱供給</a:t>
            </a:r>
          </a:p>
        </p:txBody>
      </p:sp>
      <p:sp>
        <p:nvSpPr>
          <p:cNvPr id="82" name="正方形/長方形 81"/>
          <p:cNvSpPr/>
          <p:nvPr/>
        </p:nvSpPr>
        <p:spPr>
          <a:xfrm>
            <a:off x="3386729" y="3284984"/>
            <a:ext cx="3069715" cy="830997"/>
          </a:xfrm>
          <a:prstGeom prst="rect">
            <a:avLst/>
          </a:prstGeom>
        </p:spPr>
        <p:txBody>
          <a:bodyPr wrap="square">
            <a:spAutoFit/>
          </a:bodyPr>
          <a:lstStyle/>
          <a:p>
            <a:pPr algn="l"/>
            <a:r>
              <a:rPr lang="ja-JP" altLang="en-US" sz="1200" dirty="0">
                <a:latin typeface="+mn-ea"/>
                <a:ea typeface="+mn-ea"/>
              </a:rPr>
              <a:t>森林バイオマス地域熱供給により、</a:t>
            </a:r>
            <a:r>
              <a:rPr lang="en-US" altLang="ja-JP" sz="1200" dirty="0">
                <a:latin typeface="+mn-ea"/>
                <a:ea typeface="+mn-ea"/>
              </a:rPr>
              <a:t>CO2</a:t>
            </a:r>
            <a:r>
              <a:rPr lang="ja-JP" altLang="en-US" sz="1200" dirty="0">
                <a:latin typeface="+mn-ea"/>
                <a:ea typeface="+mn-ea"/>
              </a:rPr>
              <a:t>と燃料代を削減し、</a:t>
            </a:r>
            <a:r>
              <a:rPr lang="ja-JP" altLang="en-US" sz="1200" b="1" dirty="0">
                <a:solidFill>
                  <a:srgbClr val="C00000"/>
                </a:solidFill>
                <a:latin typeface="+mn-ea"/>
                <a:ea typeface="+mn-ea"/>
              </a:rPr>
              <a:t>保育料軽減、学校給食費補助、医療費扶助</a:t>
            </a:r>
            <a:r>
              <a:rPr lang="en-US" altLang="ja-JP" sz="1200" b="1" dirty="0">
                <a:solidFill>
                  <a:srgbClr val="C00000"/>
                </a:solidFill>
                <a:latin typeface="+mn-ea"/>
                <a:ea typeface="+mn-ea"/>
              </a:rPr>
              <a:t>(</a:t>
            </a:r>
            <a:r>
              <a:rPr lang="ja-JP" altLang="en-US" sz="1200" b="1" dirty="0">
                <a:solidFill>
                  <a:srgbClr val="C00000"/>
                </a:solidFill>
                <a:latin typeface="+mn-ea"/>
                <a:ea typeface="+mn-ea"/>
              </a:rPr>
              <a:t>中学生まで医療費無料</a:t>
            </a:r>
            <a:r>
              <a:rPr lang="en-US" altLang="ja-JP" sz="1200" b="1" dirty="0">
                <a:solidFill>
                  <a:srgbClr val="C00000"/>
                </a:solidFill>
                <a:latin typeface="+mn-ea"/>
                <a:ea typeface="+mn-ea"/>
              </a:rPr>
              <a:t>)</a:t>
            </a:r>
            <a:r>
              <a:rPr lang="ja-JP" altLang="en-US" sz="1200" b="1" dirty="0">
                <a:solidFill>
                  <a:srgbClr val="C00000"/>
                </a:solidFill>
                <a:latin typeface="+mn-ea"/>
                <a:ea typeface="+mn-ea"/>
              </a:rPr>
              <a:t>等に配分</a:t>
            </a:r>
            <a:r>
              <a:rPr lang="ja-JP" altLang="en-US" sz="1200" dirty="0">
                <a:latin typeface="+mn-ea"/>
                <a:ea typeface="+mn-ea"/>
              </a:rPr>
              <a:t>。</a:t>
            </a:r>
          </a:p>
        </p:txBody>
      </p:sp>
      <p:sp>
        <p:nvSpPr>
          <p:cNvPr id="84" name="正方形/長方形 83"/>
          <p:cNvSpPr/>
          <p:nvPr/>
        </p:nvSpPr>
        <p:spPr bwMode="auto">
          <a:xfrm>
            <a:off x="6938192" y="4458184"/>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5" name="正方形/長方形 84"/>
          <p:cNvSpPr/>
          <p:nvPr/>
        </p:nvSpPr>
        <p:spPr bwMode="auto">
          <a:xfrm>
            <a:off x="6951850" y="1871453"/>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86" name="Picture 77" descr="\\fssv01\地球環境局\DATA\地球温暖化対策課\6.技術\2013年\13再エネ関連資料\洋上風力\写真\はえんかぜ_縮小(トリミング).jpg"/>
          <p:cNvPicPr>
            <a:picLocks noChangeAspect="1" noChangeArrowheads="1"/>
          </p:cNvPicPr>
          <p:nvPr/>
        </p:nvPicPr>
        <p:blipFill>
          <a:blip r:embed="rId6">
            <a:extLst>
              <a:ext uri="{28A0092B-C50C-407E-A947-70E740481C1C}">
                <a14:useLocalDpi xmlns:a14="http://schemas.microsoft.com/office/drawing/2010/main" val="0"/>
              </a:ext>
            </a:extLst>
          </a:blip>
          <a:srcRect l="4608" r="9834" b="4024"/>
          <a:stretch>
            <a:fillRect/>
          </a:stretch>
        </p:blipFill>
        <p:spPr bwMode="auto">
          <a:xfrm>
            <a:off x="6951850" y="2015469"/>
            <a:ext cx="1478496" cy="20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楕円 94"/>
          <p:cNvSpPr/>
          <p:nvPr/>
        </p:nvSpPr>
        <p:spPr bwMode="auto">
          <a:xfrm>
            <a:off x="6943463" y="1556792"/>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洋上風力</a:t>
            </a:r>
            <a:endParaRPr kumimoji="1" lang="ja-JP" altLang="en-US" sz="1600" b="0" i="0" u="none" strike="noStrike" cap="none" normalizeH="0" baseline="0" dirty="0">
              <a:ln>
                <a:noFill/>
              </a:ln>
              <a:solidFill>
                <a:schemeClr val="tx1"/>
              </a:solidFill>
              <a:effectLst/>
              <a:latin typeface="+mn-ea"/>
              <a:ea typeface="+mn-ea"/>
            </a:endParaRPr>
          </a:p>
        </p:txBody>
      </p:sp>
      <p:sp>
        <p:nvSpPr>
          <p:cNvPr id="96" name="正方形/長方形 95"/>
          <p:cNvSpPr/>
          <p:nvPr/>
        </p:nvSpPr>
        <p:spPr>
          <a:xfrm>
            <a:off x="8383018" y="1818105"/>
            <a:ext cx="1522982" cy="523220"/>
          </a:xfrm>
          <a:prstGeom prst="rect">
            <a:avLst/>
          </a:prstGeom>
        </p:spPr>
        <p:txBody>
          <a:bodyPr wrap="square">
            <a:spAutoFit/>
          </a:bodyPr>
          <a:lstStyle/>
          <a:p>
            <a:r>
              <a:rPr lang="zh-TW" altLang="en-US" b="1" dirty="0">
                <a:latin typeface="+mn-ea"/>
                <a:ea typeface="+mn-ea"/>
              </a:rPr>
              <a:t>五島市沖　洋上風車（浮体式）</a:t>
            </a:r>
            <a:endParaRPr lang="ja-JP" altLang="en-US" b="1" dirty="0">
              <a:latin typeface="+mn-ea"/>
              <a:ea typeface="+mn-ea"/>
            </a:endParaRPr>
          </a:p>
        </p:txBody>
      </p:sp>
      <p:sp>
        <p:nvSpPr>
          <p:cNvPr id="97" name="正方形/長方形 96"/>
          <p:cNvSpPr/>
          <p:nvPr/>
        </p:nvSpPr>
        <p:spPr>
          <a:xfrm>
            <a:off x="8451446" y="2322161"/>
            <a:ext cx="1470106" cy="1938992"/>
          </a:xfrm>
          <a:prstGeom prst="rect">
            <a:avLst/>
          </a:prstGeom>
        </p:spPr>
        <p:txBody>
          <a:bodyPr wrap="square">
            <a:spAutoFit/>
          </a:bodyPr>
          <a:lstStyle/>
          <a:p>
            <a:pPr algn="l"/>
            <a:r>
              <a:rPr lang="ja-JP" altLang="en-US" sz="1200" b="1" dirty="0">
                <a:solidFill>
                  <a:srgbClr val="C00000"/>
                </a:solidFill>
                <a:latin typeface="+mn-ea"/>
                <a:ea typeface="+mn-ea"/>
              </a:rPr>
              <a:t>国内初の商用スケール</a:t>
            </a:r>
            <a:r>
              <a:rPr lang="en-US" altLang="ja-JP" sz="1200" b="1" dirty="0">
                <a:solidFill>
                  <a:srgbClr val="C00000"/>
                </a:solidFill>
                <a:latin typeface="+mn-ea"/>
                <a:ea typeface="+mn-ea"/>
              </a:rPr>
              <a:t>(2MW)</a:t>
            </a:r>
            <a:r>
              <a:rPr lang="ja-JP" altLang="en-US" sz="1200" b="1" dirty="0">
                <a:solidFill>
                  <a:srgbClr val="C00000"/>
                </a:solidFill>
                <a:latin typeface="+mn-ea"/>
                <a:ea typeface="+mn-ea"/>
              </a:rPr>
              <a:t>の</a:t>
            </a:r>
            <a:r>
              <a:rPr lang="en-US" altLang="ja-JP" sz="1200" b="1" dirty="0">
                <a:solidFill>
                  <a:srgbClr val="C00000"/>
                </a:solidFill>
                <a:latin typeface="+mn-ea"/>
                <a:ea typeface="+mn-ea"/>
              </a:rPr>
              <a:t/>
            </a:r>
            <a:br>
              <a:rPr lang="en-US" altLang="ja-JP" sz="1200" b="1" dirty="0">
                <a:solidFill>
                  <a:srgbClr val="C00000"/>
                </a:solidFill>
                <a:latin typeface="+mn-ea"/>
                <a:ea typeface="+mn-ea"/>
              </a:rPr>
            </a:br>
            <a:r>
              <a:rPr lang="ja-JP" altLang="en-US" sz="1200" b="1" dirty="0">
                <a:solidFill>
                  <a:srgbClr val="C00000"/>
                </a:solidFill>
                <a:latin typeface="+mn-ea"/>
                <a:ea typeface="+mn-ea"/>
              </a:rPr>
              <a:t>浮体式洋上風力</a:t>
            </a:r>
            <a:r>
              <a:rPr lang="en-US" altLang="ja-JP" sz="1200" b="1" dirty="0">
                <a:solidFill>
                  <a:srgbClr val="C00000"/>
                </a:solidFill>
                <a:latin typeface="+mn-ea"/>
                <a:ea typeface="+mn-ea"/>
              </a:rPr>
              <a:t/>
            </a:r>
            <a:br>
              <a:rPr lang="en-US" altLang="ja-JP" sz="1200" b="1" dirty="0">
                <a:solidFill>
                  <a:srgbClr val="C00000"/>
                </a:solidFill>
                <a:latin typeface="+mn-ea"/>
                <a:ea typeface="+mn-ea"/>
              </a:rPr>
            </a:br>
            <a:r>
              <a:rPr lang="ja-JP" altLang="en-US" sz="1200" b="1" dirty="0">
                <a:solidFill>
                  <a:srgbClr val="C00000"/>
                </a:solidFill>
                <a:latin typeface="+mn-ea"/>
                <a:ea typeface="+mn-ea"/>
              </a:rPr>
              <a:t>発電</a:t>
            </a:r>
            <a:r>
              <a:rPr lang="ja-JP" altLang="en-US" sz="1200" dirty="0">
                <a:latin typeface="+mn-ea"/>
                <a:ea typeface="+mn-ea"/>
              </a:rPr>
              <a:t>の実証を実施。設計・建造・施行・運転等に係る技術・ノウハウを確立。</a:t>
            </a:r>
            <a:r>
              <a:rPr lang="ja-JP" altLang="en-US" sz="1200" b="1" dirty="0">
                <a:solidFill>
                  <a:srgbClr val="C00000"/>
                </a:solidFill>
                <a:latin typeface="+mn-ea"/>
                <a:ea typeface="+mn-ea"/>
              </a:rPr>
              <a:t>全国に広がる深い海域</a:t>
            </a:r>
            <a:r>
              <a:rPr lang="en-US" altLang="ja-JP" sz="1200" b="1" dirty="0">
                <a:solidFill>
                  <a:srgbClr val="C00000"/>
                </a:solidFill>
                <a:latin typeface="+mn-ea"/>
                <a:ea typeface="+mn-ea"/>
              </a:rPr>
              <a:t>(50m</a:t>
            </a:r>
            <a:r>
              <a:rPr lang="ja-JP" altLang="en-US" sz="1200" b="1" dirty="0">
                <a:solidFill>
                  <a:srgbClr val="C00000"/>
                </a:solidFill>
                <a:latin typeface="+mn-ea"/>
                <a:ea typeface="+mn-ea"/>
              </a:rPr>
              <a:t>以深</a:t>
            </a:r>
            <a:r>
              <a:rPr lang="en-US" altLang="ja-JP" sz="1200" b="1" dirty="0">
                <a:solidFill>
                  <a:srgbClr val="C00000"/>
                </a:solidFill>
                <a:latin typeface="+mn-ea"/>
                <a:ea typeface="+mn-ea"/>
              </a:rPr>
              <a:t>)</a:t>
            </a:r>
            <a:r>
              <a:rPr lang="ja-JP" altLang="en-US" sz="1200" b="1" dirty="0">
                <a:solidFill>
                  <a:srgbClr val="C00000"/>
                </a:solidFill>
                <a:latin typeface="+mn-ea"/>
                <a:ea typeface="+mn-ea"/>
              </a:rPr>
              <a:t>に適用可能</a:t>
            </a:r>
            <a:r>
              <a:rPr lang="ja-JP" altLang="en-US" sz="1200" dirty="0">
                <a:latin typeface="+mn-ea"/>
                <a:ea typeface="+mn-ea"/>
              </a:rPr>
              <a:t>。</a:t>
            </a:r>
          </a:p>
        </p:txBody>
      </p:sp>
      <p:pic>
        <p:nvPicPr>
          <p:cNvPr id="98" name="図 97"/>
          <p:cNvPicPr>
            <a:picLocks noChangeAspect="1"/>
          </p:cNvPicPr>
          <p:nvPr/>
        </p:nvPicPr>
        <p:blipFill rotWithShape="1">
          <a:blip r:embed="rId7" cstate="email">
            <a:extLst>
              <a:ext uri="{28A0092B-C50C-407E-A947-70E740481C1C}">
                <a14:useLocalDpi xmlns:a14="http://schemas.microsoft.com/office/drawing/2010/main"/>
              </a:ext>
            </a:extLst>
          </a:blip>
          <a:srcRect r="54289"/>
          <a:stretch/>
        </p:blipFill>
        <p:spPr>
          <a:xfrm>
            <a:off x="6945021" y="4590595"/>
            <a:ext cx="1471668" cy="2006757"/>
          </a:xfrm>
          <a:prstGeom prst="rect">
            <a:avLst/>
          </a:prstGeom>
        </p:spPr>
      </p:pic>
      <p:sp>
        <p:nvSpPr>
          <p:cNvPr id="99" name="楕円 98"/>
          <p:cNvSpPr/>
          <p:nvPr/>
        </p:nvSpPr>
        <p:spPr bwMode="auto">
          <a:xfrm>
            <a:off x="6890387" y="4221088"/>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陸上風力</a:t>
            </a:r>
            <a:endParaRPr kumimoji="1" lang="ja-JP" altLang="en-US" sz="1600" b="0" i="0" u="none" strike="noStrike" cap="none" normalizeH="0" baseline="0" dirty="0">
              <a:ln>
                <a:noFill/>
              </a:ln>
              <a:solidFill>
                <a:schemeClr val="tx1"/>
              </a:solidFill>
              <a:effectLst/>
              <a:latin typeface="+mn-ea"/>
              <a:ea typeface="+mn-ea"/>
            </a:endParaRPr>
          </a:p>
        </p:txBody>
      </p:sp>
      <p:sp>
        <p:nvSpPr>
          <p:cNvPr id="100" name="正方形/長方形 99"/>
          <p:cNvSpPr/>
          <p:nvPr/>
        </p:nvSpPr>
        <p:spPr>
          <a:xfrm>
            <a:off x="8337376" y="4442336"/>
            <a:ext cx="1522982" cy="523220"/>
          </a:xfrm>
          <a:prstGeom prst="rect">
            <a:avLst/>
          </a:prstGeom>
        </p:spPr>
        <p:txBody>
          <a:bodyPr wrap="square">
            <a:spAutoFit/>
          </a:bodyPr>
          <a:lstStyle/>
          <a:p>
            <a:r>
              <a:rPr lang="en-US" altLang="zh-TW" b="1" dirty="0" err="1">
                <a:latin typeface="+mn-ea"/>
                <a:ea typeface="+mn-ea"/>
              </a:rPr>
              <a:t>JPower</a:t>
            </a:r>
            <a:r>
              <a:rPr lang="en-US" altLang="zh-TW" b="1" dirty="0">
                <a:latin typeface="+mn-ea"/>
                <a:ea typeface="+mn-ea"/>
              </a:rPr>
              <a:t> </a:t>
            </a:r>
            <a:r>
              <a:rPr lang="zh-TW" altLang="en-US" b="1" dirty="0">
                <a:latin typeface="+mn-ea"/>
                <a:ea typeface="+mn-ea"/>
              </a:rPr>
              <a:t>郡山</a:t>
            </a:r>
            <a:r>
              <a:rPr lang="en-US" altLang="zh-TW" b="1" dirty="0">
                <a:latin typeface="+mn-ea"/>
                <a:ea typeface="+mn-ea"/>
              </a:rPr>
              <a:t/>
            </a:r>
            <a:br>
              <a:rPr lang="en-US" altLang="zh-TW" b="1" dirty="0">
                <a:latin typeface="+mn-ea"/>
                <a:ea typeface="+mn-ea"/>
              </a:rPr>
            </a:br>
            <a:r>
              <a:rPr lang="zh-TW" altLang="en-US" b="1" dirty="0">
                <a:latin typeface="+mn-ea"/>
                <a:ea typeface="+mn-ea"/>
              </a:rPr>
              <a:t>布引高原発電所 </a:t>
            </a:r>
            <a:endParaRPr lang="ja-JP" altLang="en-US" b="1" dirty="0">
              <a:latin typeface="+mn-ea"/>
              <a:ea typeface="+mn-ea"/>
            </a:endParaRPr>
          </a:p>
        </p:txBody>
      </p:sp>
      <p:sp>
        <p:nvSpPr>
          <p:cNvPr id="101" name="正方形/長方形 100"/>
          <p:cNvSpPr/>
          <p:nvPr/>
        </p:nvSpPr>
        <p:spPr>
          <a:xfrm>
            <a:off x="8405804" y="4946392"/>
            <a:ext cx="1470106" cy="1754326"/>
          </a:xfrm>
          <a:prstGeom prst="rect">
            <a:avLst/>
          </a:prstGeom>
        </p:spPr>
        <p:txBody>
          <a:bodyPr wrap="square">
            <a:spAutoFit/>
          </a:bodyPr>
          <a:lstStyle/>
          <a:p>
            <a:pPr algn="l"/>
            <a:r>
              <a:rPr lang="ja-JP" altLang="en-US" sz="1200" b="1" dirty="0">
                <a:solidFill>
                  <a:srgbClr val="C00000"/>
                </a:solidFill>
                <a:latin typeface="+mn-ea"/>
                <a:ea typeface="+mn-ea"/>
              </a:rPr>
              <a:t>農家等の地元事業者との共生を図りつつ開発</a:t>
            </a:r>
            <a:r>
              <a:rPr lang="ja-JP" altLang="en-US" sz="1200" dirty="0">
                <a:latin typeface="+mn-ea"/>
                <a:ea typeface="+mn-ea"/>
              </a:rPr>
              <a:t>した国内最大級のウィンドファーム</a:t>
            </a:r>
            <a:r>
              <a:rPr lang="en-US" altLang="ja-JP" sz="1200" dirty="0">
                <a:latin typeface="+mn-ea"/>
                <a:ea typeface="+mn-ea"/>
              </a:rPr>
              <a:t>(66MW)</a:t>
            </a:r>
            <a:r>
              <a:rPr lang="ja-JP" altLang="en-US" sz="1200" b="1" dirty="0">
                <a:solidFill>
                  <a:srgbClr val="C00000"/>
                </a:solidFill>
                <a:latin typeface="+mn-ea"/>
                <a:ea typeface="+mn-ea"/>
              </a:rPr>
              <a:t>地代や風車用地管理により地元事業者も収入を得る</a:t>
            </a:r>
            <a:r>
              <a:rPr lang="ja-JP" altLang="en-US" sz="1200" dirty="0">
                <a:latin typeface="+mn-ea"/>
                <a:ea typeface="+mn-ea"/>
              </a:rPr>
              <a:t>ことが出来ている。</a:t>
            </a:r>
          </a:p>
        </p:txBody>
      </p:sp>
      <p:cxnSp>
        <p:nvCxnSpPr>
          <p:cNvPr id="103" name="直線コネクタ 102"/>
          <p:cNvCxnSpPr/>
          <p:nvPr/>
        </p:nvCxnSpPr>
        <p:spPr bwMode="auto">
          <a:xfrm flipH="1">
            <a:off x="3152800" y="549360"/>
            <a:ext cx="6401" cy="612000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コネクタ 103"/>
          <p:cNvCxnSpPr/>
          <p:nvPr/>
        </p:nvCxnSpPr>
        <p:spPr bwMode="auto">
          <a:xfrm flipH="1">
            <a:off x="6602783" y="549360"/>
            <a:ext cx="6401" cy="612000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 name="図 57"/>
          <p:cNvPicPr>
            <a:picLocks noChangeAspect="1"/>
          </p:cNvPicPr>
          <p:nvPr/>
        </p:nvPicPr>
        <p:blipFill>
          <a:blip r:embed="rId8"/>
          <a:stretch>
            <a:fillRect/>
          </a:stretch>
        </p:blipFill>
        <p:spPr>
          <a:xfrm>
            <a:off x="3663685" y="4433572"/>
            <a:ext cx="2611348" cy="1877489"/>
          </a:xfrm>
          <a:prstGeom prst="rect">
            <a:avLst/>
          </a:prstGeom>
        </p:spPr>
      </p:pic>
      <p:sp>
        <p:nvSpPr>
          <p:cNvPr id="60" name="楕円 59"/>
          <p:cNvSpPr/>
          <p:nvPr/>
        </p:nvSpPr>
        <p:spPr bwMode="auto">
          <a:xfrm>
            <a:off x="5422470" y="4122952"/>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電力</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供給</a:t>
            </a:r>
          </a:p>
        </p:txBody>
      </p:sp>
      <p:sp>
        <p:nvSpPr>
          <p:cNvPr id="61" name="正方形/長方形 60"/>
          <p:cNvSpPr/>
          <p:nvPr/>
        </p:nvSpPr>
        <p:spPr>
          <a:xfrm>
            <a:off x="3512840" y="4185475"/>
            <a:ext cx="1852134" cy="523220"/>
          </a:xfrm>
          <a:prstGeom prst="rect">
            <a:avLst/>
          </a:prstGeom>
        </p:spPr>
        <p:txBody>
          <a:bodyPr wrap="square">
            <a:spAutoFit/>
          </a:bodyPr>
          <a:lstStyle/>
          <a:p>
            <a:r>
              <a:rPr lang="ja-JP" altLang="en-US" b="1" dirty="0">
                <a:latin typeface="+mn-ea"/>
                <a:ea typeface="+mn-ea"/>
              </a:rPr>
              <a:t>みやまスマート</a:t>
            </a:r>
            <a:r>
              <a:rPr lang="en-US" altLang="ja-JP" b="1" dirty="0">
                <a:latin typeface="+mn-ea"/>
                <a:ea typeface="+mn-ea"/>
              </a:rPr>
              <a:t/>
            </a:r>
            <a:br>
              <a:rPr lang="en-US" altLang="ja-JP" b="1" dirty="0">
                <a:latin typeface="+mn-ea"/>
                <a:ea typeface="+mn-ea"/>
              </a:rPr>
            </a:br>
            <a:r>
              <a:rPr lang="ja-JP" altLang="en-US" b="1" dirty="0">
                <a:latin typeface="+mn-ea"/>
                <a:ea typeface="+mn-ea"/>
              </a:rPr>
              <a:t>エネルギー</a:t>
            </a:r>
          </a:p>
        </p:txBody>
      </p:sp>
      <p:sp>
        <p:nvSpPr>
          <p:cNvPr id="62" name="正方形/長方形 61"/>
          <p:cNvSpPr/>
          <p:nvPr/>
        </p:nvSpPr>
        <p:spPr>
          <a:xfrm>
            <a:off x="3259236" y="6239053"/>
            <a:ext cx="3205932" cy="646331"/>
          </a:xfrm>
          <a:prstGeom prst="rect">
            <a:avLst/>
          </a:prstGeom>
        </p:spPr>
        <p:txBody>
          <a:bodyPr wrap="square">
            <a:spAutoFit/>
          </a:bodyPr>
          <a:lstStyle/>
          <a:p>
            <a:pPr algn="l"/>
            <a:r>
              <a:rPr lang="ja-JP" altLang="en-US" sz="1200" dirty="0">
                <a:latin typeface="+mn-ea"/>
                <a:ea typeface="+mn-ea"/>
              </a:rPr>
              <a:t>エネルギー事業の収益を生活サービス等の地域課題の解決に利用。</a:t>
            </a:r>
            <a:r>
              <a:rPr lang="ja-JP" altLang="en-US" sz="1200" b="1" dirty="0">
                <a:solidFill>
                  <a:srgbClr val="C00000"/>
                </a:solidFill>
                <a:latin typeface="+mn-ea"/>
                <a:ea typeface="+mn-ea"/>
              </a:rPr>
              <a:t>地域内従業員の所得や企業利益により</a:t>
            </a:r>
            <a:r>
              <a:rPr lang="en-US" altLang="ja-JP" sz="1200" b="1" dirty="0">
                <a:solidFill>
                  <a:srgbClr val="C00000"/>
                </a:solidFill>
                <a:latin typeface="+mn-ea"/>
                <a:ea typeface="+mn-ea"/>
              </a:rPr>
              <a:t>1</a:t>
            </a:r>
            <a:r>
              <a:rPr lang="ja-JP" altLang="en-US" sz="1200" b="1" dirty="0">
                <a:solidFill>
                  <a:srgbClr val="C00000"/>
                </a:solidFill>
                <a:latin typeface="+mn-ea"/>
                <a:ea typeface="+mn-ea"/>
              </a:rPr>
              <a:t>億円程度の地域の利益</a:t>
            </a:r>
          </a:p>
        </p:txBody>
      </p:sp>
      <p:sp>
        <p:nvSpPr>
          <p:cNvPr id="63" name="正方形/長方形 62"/>
          <p:cNvSpPr/>
          <p:nvPr/>
        </p:nvSpPr>
        <p:spPr bwMode="auto">
          <a:xfrm>
            <a:off x="20260" y="436330"/>
            <a:ext cx="3124743" cy="938788"/>
          </a:xfrm>
          <a:prstGeom prst="rect">
            <a:avLst/>
          </a:prstGeom>
          <a:noFill/>
          <a:ln w="9525"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bodyPr>
          <a:lstStyle/>
          <a:p>
            <a:r>
              <a:rPr lang="ja-JP" altLang="en-US" sz="1800" b="1" dirty="0">
                <a:solidFill>
                  <a:srgbClr val="008000"/>
                </a:solidFill>
                <a:latin typeface="+mn-ea"/>
                <a:ea typeface="+mn-ea"/>
              </a:rPr>
              <a:t>アプローチ１：</a:t>
            </a:r>
            <a:endParaRPr lang="en-US" altLang="ja-JP" sz="1800" b="1" dirty="0">
              <a:solidFill>
                <a:srgbClr val="008000"/>
              </a:solidFill>
              <a:latin typeface="+mn-ea"/>
              <a:ea typeface="+mn-ea"/>
            </a:endParaRPr>
          </a:p>
          <a:p>
            <a:r>
              <a:rPr lang="ja-JP" altLang="en-US" sz="1800" b="1" dirty="0">
                <a:solidFill>
                  <a:srgbClr val="008000"/>
                </a:solidFill>
                <a:latin typeface="+mn-ea"/>
                <a:ea typeface="+mn-ea"/>
              </a:rPr>
              <a:t>住宅・オフィスを、再省蓄エネによって、健康・快適に過ごせて災害に強いものにする</a:t>
            </a:r>
          </a:p>
        </p:txBody>
      </p:sp>
      <p:sp>
        <p:nvSpPr>
          <p:cNvPr id="64" name="正方形/長方形 63"/>
          <p:cNvSpPr/>
          <p:nvPr/>
        </p:nvSpPr>
        <p:spPr bwMode="auto">
          <a:xfrm>
            <a:off x="3386730" y="436330"/>
            <a:ext cx="3124743" cy="860348"/>
          </a:xfrm>
          <a:prstGeom prst="rect">
            <a:avLst/>
          </a:prstGeom>
          <a:noFill/>
          <a:ln w="9525"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bodyPr>
          <a:lstStyle/>
          <a:p>
            <a:r>
              <a:rPr lang="ja-JP" altLang="en-US" sz="1800" b="1" dirty="0">
                <a:solidFill>
                  <a:srgbClr val="008000"/>
                </a:solidFill>
                <a:latin typeface="+mn-ea"/>
                <a:ea typeface="+mn-ea"/>
              </a:rPr>
              <a:t>アプローチ２</a:t>
            </a:r>
            <a:r>
              <a:rPr lang="en-US" altLang="ja-JP" sz="1800" b="1" dirty="0">
                <a:solidFill>
                  <a:srgbClr val="008000"/>
                </a:solidFill>
                <a:latin typeface="+mn-ea"/>
                <a:ea typeface="+mn-ea"/>
              </a:rPr>
              <a:t>:</a:t>
            </a:r>
          </a:p>
          <a:p>
            <a:r>
              <a:rPr lang="ja-JP" altLang="en-US" sz="1800" b="1" dirty="0">
                <a:solidFill>
                  <a:srgbClr val="008000"/>
                </a:solidFill>
                <a:latin typeface="+mn-ea"/>
                <a:ea typeface="+mn-ea"/>
              </a:rPr>
              <a:t> 地域の再エネを活用する</a:t>
            </a:r>
            <a:r>
              <a:rPr lang="en-US" altLang="ja-JP" sz="1800" b="1" dirty="0">
                <a:solidFill>
                  <a:srgbClr val="008000"/>
                </a:solidFill>
                <a:latin typeface="+mn-ea"/>
                <a:ea typeface="+mn-ea"/>
              </a:rPr>
              <a:t/>
            </a:r>
            <a:br>
              <a:rPr lang="en-US" altLang="ja-JP" sz="1800" b="1" dirty="0">
                <a:solidFill>
                  <a:srgbClr val="008000"/>
                </a:solidFill>
                <a:latin typeface="+mn-ea"/>
                <a:ea typeface="+mn-ea"/>
              </a:rPr>
            </a:br>
            <a:r>
              <a:rPr lang="ja-JP" altLang="en-US" sz="1800" b="1" dirty="0">
                <a:solidFill>
                  <a:srgbClr val="008000"/>
                </a:solidFill>
                <a:latin typeface="+mn-ea"/>
                <a:ea typeface="+mn-ea"/>
              </a:rPr>
              <a:t>「地域再省蓄エネ企業」で、</a:t>
            </a:r>
            <a:endParaRPr lang="en-US" altLang="ja-JP" sz="1800" b="1" dirty="0">
              <a:solidFill>
                <a:srgbClr val="008000"/>
              </a:solidFill>
              <a:latin typeface="+mn-ea"/>
              <a:ea typeface="+mn-ea"/>
            </a:endParaRPr>
          </a:p>
          <a:p>
            <a:r>
              <a:rPr lang="ja-JP" altLang="en-US" sz="1800" b="1" dirty="0">
                <a:solidFill>
                  <a:srgbClr val="008000"/>
                </a:solidFill>
                <a:latin typeface="+mn-ea"/>
                <a:ea typeface="+mn-ea"/>
              </a:rPr>
              <a:t>地域の循環経済を活性化</a:t>
            </a:r>
          </a:p>
        </p:txBody>
      </p:sp>
      <p:sp>
        <p:nvSpPr>
          <p:cNvPr id="68" name="正方形/長方形 67"/>
          <p:cNvSpPr/>
          <p:nvPr/>
        </p:nvSpPr>
        <p:spPr bwMode="auto">
          <a:xfrm>
            <a:off x="6753200" y="436330"/>
            <a:ext cx="3124743" cy="848702"/>
          </a:xfrm>
          <a:prstGeom prst="rect">
            <a:avLst/>
          </a:prstGeom>
          <a:noFill/>
          <a:ln w="9525"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bodyPr>
          <a:lstStyle/>
          <a:p>
            <a:r>
              <a:rPr lang="ja-JP" altLang="en-US" sz="1800" b="1" dirty="0">
                <a:solidFill>
                  <a:srgbClr val="008000"/>
                </a:solidFill>
                <a:latin typeface="+mn-ea"/>
                <a:ea typeface="+mn-ea"/>
              </a:rPr>
              <a:t>アプローチ</a:t>
            </a:r>
            <a:r>
              <a:rPr lang="en-US" altLang="ja-JP" sz="1800" b="1" dirty="0">
                <a:solidFill>
                  <a:srgbClr val="008000"/>
                </a:solidFill>
                <a:latin typeface="+mn-ea"/>
                <a:ea typeface="+mn-ea"/>
              </a:rPr>
              <a:t>3:</a:t>
            </a:r>
          </a:p>
          <a:p>
            <a:r>
              <a:rPr lang="ja-JP" altLang="en-US" sz="1800" b="1" dirty="0">
                <a:solidFill>
                  <a:srgbClr val="008000"/>
                </a:solidFill>
                <a:latin typeface="+mn-ea"/>
                <a:ea typeface="+mn-ea"/>
              </a:rPr>
              <a:t> 大規模再エネの開発で、</a:t>
            </a:r>
            <a:r>
              <a:rPr lang="en-US" altLang="ja-JP" sz="1800" b="1" dirty="0">
                <a:solidFill>
                  <a:srgbClr val="008000"/>
                </a:solidFill>
                <a:latin typeface="+mn-ea"/>
                <a:ea typeface="+mn-ea"/>
              </a:rPr>
              <a:t/>
            </a:r>
            <a:br>
              <a:rPr lang="en-US" altLang="ja-JP" sz="1800" b="1" dirty="0">
                <a:solidFill>
                  <a:srgbClr val="008000"/>
                </a:solidFill>
                <a:latin typeface="+mn-ea"/>
                <a:ea typeface="+mn-ea"/>
              </a:rPr>
            </a:br>
            <a:r>
              <a:rPr lang="ja-JP" altLang="en-US" sz="1800" b="1" dirty="0">
                <a:solidFill>
                  <a:srgbClr val="008000"/>
                </a:solidFill>
                <a:latin typeface="+mn-ea"/>
                <a:ea typeface="+mn-ea"/>
              </a:rPr>
              <a:t>産業の育成と投資を呼び込み</a:t>
            </a:r>
            <a:r>
              <a:rPr lang="en-US" altLang="ja-JP" sz="1800" b="1" dirty="0">
                <a:solidFill>
                  <a:srgbClr val="008000"/>
                </a:solidFill>
                <a:latin typeface="+mn-ea"/>
                <a:ea typeface="+mn-ea"/>
              </a:rPr>
              <a:t/>
            </a:r>
            <a:br>
              <a:rPr lang="en-US" altLang="ja-JP" sz="1800" b="1" dirty="0">
                <a:solidFill>
                  <a:srgbClr val="008000"/>
                </a:solidFill>
                <a:latin typeface="+mn-ea"/>
                <a:ea typeface="+mn-ea"/>
              </a:rPr>
            </a:br>
            <a:r>
              <a:rPr lang="ja-JP" altLang="en-US" sz="1800" b="1" dirty="0">
                <a:solidFill>
                  <a:srgbClr val="008000"/>
                </a:solidFill>
                <a:latin typeface="+mn-ea"/>
                <a:ea typeface="+mn-ea"/>
              </a:rPr>
              <a:t>持続的に地域が発展</a:t>
            </a:r>
            <a:endParaRPr lang="en-US" altLang="ja-JP" sz="1800" b="1" dirty="0">
              <a:solidFill>
                <a:srgbClr val="008000"/>
              </a:solidFill>
              <a:latin typeface="+mn-ea"/>
              <a:ea typeface="+mn-ea"/>
            </a:endParaRPr>
          </a:p>
        </p:txBody>
      </p:sp>
      <p:sp>
        <p:nvSpPr>
          <p:cNvPr id="79" name="テキスト ボックス 78"/>
          <p:cNvSpPr txBox="1"/>
          <p:nvPr/>
        </p:nvSpPr>
        <p:spPr>
          <a:xfrm>
            <a:off x="0" y="29867"/>
            <a:ext cx="9906000" cy="461665"/>
          </a:xfrm>
          <a:prstGeom prst="rect">
            <a:avLst/>
          </a:prstGeom>
          <a:noFill/>
        </p:spPr>
        <p:txBody>
          <a:bodyPr wrap="square" rtlCol="0">
            <a:spAutoFit/>
          </a:bodyPr>
          <a:lstStyle/>
          <a:p>
            <a:pPr algn="l"/>
            <a:r>
              <a:rPr lang="ja-JP" altLang="en-US" sz="2400" b="1" dirty="0">
                <a:latin typeface="+mn-ea"/>
                <a:ea typeface="+mn-ea"/>
              </a:rPr>
              <a:t>消費者・企業・自治体が主役になって、再エネを主力エネルギー源に</a:t>
            </a:r>
          </a:p>
        </p:txBody>
      </p:sp>
    </p:spTree>
    <p:extLst>
      <p:ext uri="{BB962C8B-B14F-4D97-AF65-F5344CB8AC3E}">
        <p14:creationId xmlns:p14="http://schemas.microsoft.com/office/powerpoint/2010/main" val="58402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 y="0"/>
            <a:ext cx="2440291" cy="2204864"/>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55" name="正方形/長方形 54"/>
          <p:cNvSpPr/>
          <p:nvPr/>
        </p:nvSpPr>
        <p:spPr bwMode="auto">
          <a:xfrm>
            <a:off x="59578" y="116632"/>
            <a:ext cx="2304920" cy="2011000"/>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cxnSp>
        <p:nvCxnSpPr>
          <p:cNvPr id="8" name="直線コネクタ 7"/>
          <p:cNvCxnSpPr/>
          <p:nvPr/>
        </p:nvCxnSpPr>
        <p:spPr bwMode="auto">
          <a:xfrm flipH="1">
            <a:off x="7422719" y="188640"/>
            <a:ext cx="6401" cy="6480292"/>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2440291" y="2348880"/>
            <a:ext cx="0" cy="432048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正方形/長方形 16"/>
          <p:cNvSpPr/>
          <p:nvPr/>
        </p:nvSpPr>
        <p:spPr bwMode="auto">
          <a:xfrm>
            <a:off x="2615673"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先行するグローバル企業</a:t>
            </a:r>
          </a:p>
        </p:txBody>
      </p:sp>
      <p:sp>
        <p:nvSpPr>
          <p:cNvPr id="18" name="テキスト ボックス 17"/>
          <p:cNvSpPr txBox="1"/>
          <p:nvPr/>
        </p:nvSpPr>
        <p:spPr>
          <a:xfrm>
            <a:off x="78765" y="495423"/>
            <a:ext cx="2301863" cy="1323439"/>
          </a:xfrm>
          <a:prstGeom prst="rect">
            <a:avLst/>
          </a:prstGeom>
          <a:noFill/>
        </p:spPr>
        <p:txBody>
          <a:bodyPr wrap="square" rtlCol="0">
            <a:spAutoFit/>
          </a:bodyPr>
          <a:lstStyle/>
          <a:p>
            <a:r>
              <a:rPr lang="ja-JP" altLang="en-US" sz="2000" b="1" dirty="0">
                <a:latin typeface="+mn-ea"/>
                <a:ea typeface="+mn-ea"/>
              </a:rPr>
              <a:t>国内外の再生可能エネルギーを</a:t>
            </a:r>
            <a:endParaRPr lang="en-US" altLang="ja-JP" sz="2000" b="1" dirty="0">
              <a:latin typeface="+mn-ea"/>
              <a:ea typeface="+mn-ea"/>
            </a:endParaRPr>
          </a:p>
          <a:p>
            <a:r>
              <a:rPr lang="ja-JP" altLang="en-US" sz="2000" b="1" dirty="0">
                <a:latin typeface="+mn-ea"/>
                <a:ea typeface="+mn-ea"/>
              </a:rPr>
              <a:t>めぐる動向と</a:t>
            </a:r>
            <a:r>
              <a:rPr lang="en-US" altLang="ja-JP" sz="2000" b="1" dirty="0">
                <a:latin typeface="+mn-ea"/>
                <a:ea typeface="+mn-ea"/>
              </a:rPr>
              <a:t/>
            </a:r>
            <a:br>
              <a:rPr lang="en-US" altLang="ja-JP" sz="2000" b="1" dirty="0">
                <a:latin typeface="+mn-ea"/>
                <a:ea typeface="+mn-ea"/>
              </a:rPr>
            </a:br>
            <a:r>
              <a:rPr lang="ja-JP" altLang="en-US" sz="2000" b="1" dirty="0">
                <a:latin typeface="+mn-ea"/>
                <a:ea typeface="+mn-ea"/>
              </a:rPr>
              <a:t>展開の可能性</a:t>
            </a:r>
            <a:endParaRPr lang="en-US" altLang="ja-JP" sz="2000" b="1" dirty="0">
              <a:latin typeface="+mn-ea"/>
              <a:ea typeface="+mn-ea"/>
            </a:endParaRPr>
          </a:p>
        </p:txBody>
      </p:sp>
      <p:sp>
        <p:nvSpPr>
          <p:cNvPr id="22" name="正方形/長方形 21"/>
          <p:cNvSpPr/>
          <p:nvPr/>
        </p:nvSpPr>
        <p:spPr bwMode="auto">
          <a:xfrm>
            <a:off x="2562181" y="3501008"/>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再エネは安価な電源に</a:t>
            </a:r>
            <a:endParaRPr kumimoji="1" lang="ja-JP" altLang="en-US" sz="1600" b="1" i="0" u="none" strike="noStrike" cap="none" normalizeH="0" baseline="0" dirty="0">
              <a:ln>
                <a:noFill/>
              </a:ln>
              <a:solidFill>
                <a:schemeClr val="tx1"/>
              </a:solidFill>
              <a:effectLst/>
              <a:latin typeface="+mn-ea"/>
              <a:ea typeface="+mn-ea"/>
            </a:endParaRPr>
          </a:p>
        </p:txBody>
      </p:sp>
      <p:sp>
        <p:nvSpPr>
          <p:cNvPr id="23" name="正方形/長方形 22"/>
          <p:cNvSpPr/>
          <p:nvPr/>
        </p:nvSpPr>
        <p:spPr bwMode="auto">
          <a:xfrm>
            <a:off x="5080481"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日本で</a:t>
            </a:r>
            <a:r>
              <a:rPr kumimoji="1" lang="ja-JP" altLang="en-US" sz="1600" b="1" i="0" u="none" strike="noStrike" cap="none" normalizeH="0" baseline="0" dirty="0">
                <a:ln>
                  <a:noFill/>
                </a:ln>
                <a:solidFill>
                  <a:schemeClr val="tx1"/>
                </a:solidFill>
                <a:effectLst/>
                <a:latin typeface="+mn-ea"/>
                <a:ea typeface="+mn-ea"/>
              </a:rPr>
              <a:t>進むコストダウン</a:t>
            </a:r>
          </a:p>
        </p:txBody>
      </p:sp>
      <p:sp>
        <p:nvSpPr>
          <p:cNvPr id="49" name="正方形/長方形 48"/>
          <p:cNvSpPr/>
          <p:nvPr/>
        </p:nvSpPr>
        <p:spPr bwMode="auto">
          <a:xfrm>
            <a:off x="5090611" y="3501008"/>
            <a:ext cx="2247448"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再エネは主要な電源へ</a:t>
            </a:r>
            <a:endParaRPr kumimoji="1" lang="ja-JP" altLang="en-US" sz="1600" b="1" i="0" u="none" strike="noStrike" cap="none" normalizeH="0" baseline="0" dirty="0">
              <a:ln>
                <a:noFill/>
              </a:ln>
              <a:solidFill>
                <a:schemeClr val="tx1"/>
              </a:solidFill>
              <a:effectLst/>
              <a:latin typeface="+mn-ea"/>
              <a:ea typeface="+mn-ea"/>
            </a:endParaRPr>
          </a:p>
        </p:txBody>
      </p:sp>
      <p:sp>
        <p:nvSpPr>
          <p:cNvPr id="51" name="正方形/長方形 50"/>
          <p:cNvSpPr/>
          <p:nvPr/>
        </p:nvSpPr>
        <p:spPr bwMode="auto">
          <a:xfrm>
            <a:off x="4970676" y="4009025"/>
            <a:ext cx="2346003" cy="572103"/>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en-US" altLang="ja-JP" sz="1600" dirty="0">
                <a:latin typeface="+mn-ea"/>
                <a:ea typeface="+mn-ea"/>
              </a:rPr>
              <a:t>2016</a:t>
            </a:r>
            <a:r>
              <a:rPr lang="ja-JP" altLang="en-US" sz="1600" dirty="0">
                <a:latin typeface="+mn-ea"/>
                <a:ea typeface="+mn-ea"/>
              </a:rPr>
              <a:t>年度の</a:t>
            </a:r>
            <a:r>
              <a:rPr lang="ja-JP" altLang="en-US" sz="1600" b="1" dirty="0">
                <a:latin typeface="+mn-ea"/>
                <a:ea typeface="+mn-ea"/>
              </a:rPr>
              <a:t>発電電力量の</a:t>
            </a:r>
            <a:r>
              <a:rPr lang="en-US" altLang="ja-JP" sz="1600" b="1" dirty="0">
                <a:latin typeface="+mn-ea"/>
                <a:ea typeface="+mn-ea"/>
              </a:rPr>
              <a:t>15.3%</a:t>
            </a:r>
            <a:r>
              <a:rPr lang="ja-JP" altLang="en-US" sz="1600" b="1" dirty="0">
                <a:latin typeface="+mn-ea"/>
                <a:ea typeface="+mn-ea"/>
              </a:rPr>
              <a:t>は再エネ由来</a:t>
            </a:r>
            <a:endParaRPr kumimoji="1" lang="ja-JP" altLang="en-US" sz="1600" b="1" i="0" u="none" strike="noStrike" cap="none" normalizeH="0" baseline="0" dirty="0">
              <a:ln>
                <a:noFill/>
              </a:ln>
              <a:solidFill>
                <a:schemeClr val="tx1"/>
              </a:solidFill>
              <a:effectLst/>
              <a:latin typeface="+mn-ea"/>
              <a:ea typeface="+mn-ea"/>
            </a:endParaRPr>
          </a:p>
        </p:txBody>
      </p:sp>
      <p:sp>
        <p:nvSpPr>
          <p:cNvPr id="52" name="正方形/長方形 51"/>
          <p:cNvSpPr/>
          <p:nvPr/>
        </p:nvSpPr>
        <p:spPr bwMode="auto">
          <a:xfrm>
            <a:off x="7545288"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動き出した</a:t>
            </a:r>
            <a:r>
              <a:rPr kumimoji="1" lang="ja-JP" altLang="en-US" sz="1600" b="1" i="0" u="none" strike="noStrike" cap="none" normalizeH="0" baseline="0" dirty="0">
                <a:ln>
                  <a:noFill/>
                </a:ln>
                <a:solidFill>
                  <a:schemeClr val="tx1"/>
                </a:solidFill>
                <a:effectLst/>
                <a:latin typeface="+mn-ea"/>
                <a:ea typeface="+mn-ea"/>
              </a:rPr>
              <a:t>日本企業</a:t>
            </a:r>
          </a:p>
        </p:txBody>
      </p:sp>
      <p:sp>
        <p:nvSpPr>
          <p:cNvPr id="56" name="正方形/長方形 55"/>
          <p:cNvSpPr/>
          <p:nvPr/>
        </p:nvSpPr>
        <p:spPr bwMode="auto">
          <a:xfrm>
            <a:off x="7507379" y="589481"/>
            <a:ext cx="2343659"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RE100</a:t>
            </a:r>
            <a:r>
              <a:rPr lang="ja-JP" altLang="en-US" sz="1600" dirty="0">
                <a:latin typeface="+mn-ea"/>
                <a:ea typeface="+mn-ea"/>
              </a:rPr>
              <a:t>へ</a:t>
            </a:r>
            <a:r>
              <a:rPr lang="ja-JP" altLang="en-US" sz="1600" b="1" dirty="0">
                <a:latin typeface="+mn-ea"/>
                <a:ea typeface="+mn-ea"/>
              </a:rPr>
              <a:t>リコー、</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積水ハウス、アスクル、大和ハウス、ワタミ</a:t>
            </a:r>
            <a:r>
              <a:rPr lang="ja-JP" altLang="en-US" sz="1600" dirty="0">
                <a:latin typeface="+mn-ea"/>
                <a:ea typeface="+mn-ea"/>
              </a:rPr>
              <a:t>が</a:t>
            </a:r>
            <a:r>
              <a:rPr kumimoji="1" lang="ja-JP" altLang="en-US" sz="1600" b="0" i="0" u="none" strike="noStrike" cap="none" normalizeH="0" baseline="0" dirty="0">
                <a:ln>
                  <a:noFill/>
                </a:ln>
                <a:solidFill>
                  <a:schemeClr val="tx1"/>
                </a:solidFill>
                <a:effectLst/>
                <a:latin typeface="+mn-ea"/>
                <a:ea typeface="+mn-ea"/>
              </a:rPr>
              <a:t>参画</a:t>
            </a:r>
          </a:p>
        </p:txBody>
      </p:sp>
      <p:sp>
        <p:nvSpPr>
          <p:cNvPr id="59" name="正方形/長方形 58"/>
          <p:cNvSpPr/>
          <p:nvPr/>
        </p:nvSpPr>
        <p:spPr bwMode="auto">
          <a:xfrm>
            <a:off x="5090611" y="589481"/>
            <a:ext cx="2332108" cy="1423969"/>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ja-JP" altLang="en-US" sz="1600" b="0" i="0" u="none" strike="noStrike" cap="none" normalizeH="0" baseline="0" dirty="0">
                <a:ln>
                  <a:noFill/>
                </a:ln>
                <a:solidFill>
                  <a:schemeClr val="tx1"/>
                </a:solidFill>
                <a:effectLst/>
                <a:latin typeface="+mn-ea"/>
                <a:ea typeface="+mn-ea"/>
              </a:rPr>
              <a:t>日本での住宅用太陽光発電のコストは大規模な普及により、政府目標の</a:t>
            </a:r>
            <a:r>
              <a:rPr lang="en-US" altLang="ja-JP" sz="1600" dirty="0">
                <a:latin typeface="+mn-ea"/>
                <a:ea typeface="+mn-ea"/>
              </a:rPr>
              <a:t>2019</a:t>
            </a:r>
            <a:r>
              <a:rPr lang="ja-JP" altLang="en-US" sz="1600" dirty="0">
                <a:latin typeface="+mn-ea"/>
                <a:ea typeface="+mn-ea"/>
              </a:rPr>
              <a:t>年・</a:t>
            </a:r>
            <a:r>
              <a:rPr lang="ja-JP" altLang="en-US" sz="1600" b="1" dirty="0">
                <a:latin typeface="+mn-ea"/>
                <a:ea typeface="+mn-ea"/>
              </a:rPr>
              <a:t>家庭用電気料金</a:t>
            </a:r>
            <a:r>
              <a:rPr lang="en-US" altLang="ja-JP" sz="1600" b="1" dirty="0">
                <a:latin typeface="+mn-ea"/>
                <a:ea typeface="+mn-ea"/>
              </a:rPr>
              <a:t>(24</a:t>
            </a:r>
            <a:r>
              <a:rPr lang="ja-JP" altLang="en-US" sz="1600" b="1" dirty="0">
                <a:latin typeface="+mn-ea"/>
                <a:ea typeface="+mn-ea"/>
              </a:rPr>
              <a:t>円</a:t>
            </a:r>
            <a:r>
              <a:rPr lang="en-US" altLang="ja-JP" sz="1600" b="1" dirty="0">
                <a:latin typeface="+mn-ea"/>
                <a:ea typeface="+mn-ea"/>
              </a:rPr>
              <a:t>/kWh)</a:t>
            </a:r>
            <a:r>
              <a:rPr lang="ja-JP" altLang="en-US" sz="1600" b="1" dirty="0">
                <a:latin typeface="+mn-ea"/>
                <a:ea typeface="+mn-ea"/>
              </a:rPr>
              <a:t>並みに近づいている</a:t>
            </a:r>
            <a:endParaRPr kumimoji="1" lang="ja-JP" altLang="en-US" sz="1600" b="0" i="0" u="none" strike="noStrike" cap="none" normalizeH="0" baseline="0" dirty="0">
              <a:ln>
                <a:noFill/>
              </a:ln>
              <a:solidFill>
                <a:schemeClr val="tx1"/>
              </a:solidFill>
              <a:effectLst/>
              <a:latin typeface="+mn-ea"/>
              <a:ea typeface="+mn-ea"/>
            </a:endParaRPr>
          </a:p>
        </p:txBody>
      </p:sp>
      <p:pic>
        <p:nvPicPr>
          <p:cNvPr id="3" name="図 2"/>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13040" y="2109555"/>
            <a:ext cx="1247437" cy="1247437"/>
          </a:xfrm>
          <a:prstGeom prst="rect">
            <a:avLst/>
          </a:prstGeom>
        </p:spPr>
      </p:pic>
      <p:pic>
        <p:nvPicPr>
          <p:cNvPr id="12" name="図 11"/>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15873" y="1994047"/>
            <a:ext cx="1055664" cy="1055664"/>
          </a:xfrm>
          <a:prstGeom prst="rect">
            <a:avLst/>
          </a:prstGeom>
        </p:spPr>
      </p:pic>
      <p:sp>
        <p:nvSpPr>
          <p:cNvPr id="13" name="下矢印 12"/>
          <p:cNvSpPr/>
          <p:nvPr/>
        </p:nvSpPr>
        <p:spPr bwMode="auto">
          <a:xfrm>
            <a:off x="6569022" y="2170887"/>
            <a:ext cx="712504" cy="1148166"/>
          </a:xfrm>
          <a:prstGeom prst="downArrow">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4" name="テキスト ボックス 13"/>
          <p:cNvSpPr txBox="1"/>
          <p:nvPr/>
        </p:nvSpPr>
        <p:spPr>
          <a:xfrm>
            <a:off x="6713130" y="2060848"/>
            <a:ext cx="400110" cy="1300881"/>
          </a:xfrm>
          <a:prstGeom prst="rect">
            <a:avLst/>
          </a:prstGeom>
          <a:noFill/>
        </p:spPr>
        <p:txBody>
          <a:bodyPr vert="eaVert" wrap="square" rtlCol="0">
            <a:spAutoFit/>
          </a:bodyPr>
          <a:lstStyle/>
          <a:p>
            <a:r>
              <a:rPr kumimoji="1" lang="ja-JP" altLang="en-US" dirty="0">
                <a:latin typeface="+mn-lt"/>
                <a:ea typeface="+mn-ea"/>
              </a:rPr>
              <a:t>コストダウン</a:t>
            </a:r>
          </a:p>
        </p:txBody>
      </p:sp>
      <p:sp>
        <p:nvSpPr>
          <p:cNvPr id="44"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3</a:t>
            </a:fld>
            <a:endParaRPr lang="en-US" altLang="ja-JP" sz="1600" dirty="0">
              <a:latin typeface="+mn-lt"/>
            </a:endParaRPr>
          </a:p>
        </p:txBody>
      </p:sp>
      <p:cxnSp>
        <p:nvCxnSpPr>
          <p:cNvPr id="47" name="直線コネクタ 46"/>
          <p:cNvCxnSpPr/>
          <p:nvPr/>
        </p:nvCxnSpPr>
        <p:spPr bwMode="auto">
          <a:xfrm flipH="1">
            <a:off x="4957911" y="260648"/>
            <a:ext cx="6401" cy="6480292"/>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正方形/長方形 47"/>
          <p:cNvSpPr/>
          <p:nvPr/>
        </p:nvSpPr>
        <p:spPr bwMode="auto">
          <a:xfrm>
            <a:off x="74169" y="2479563"/>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世界的な再エネシフト</a:t>
            </a:r>
          </a:p>
        </p:txBody>
      </p:sp>
      <p:grpSp>
        <p:nvGrpSpPr>
          <p:cNvPr id="27" name="グループ化 26"/>
          <p:cNvGrpSpPr/>
          <p:nvPr/>
        </p:nvGrpSpPr>
        <p:grpSpPr>
          <a:xfrm>
            <a:off x="5033802" y="4565938"/>
            <a:ext cx="2232248" cy="2175430"/>
            <a:chOff x="5169024" y="4534520"/>
            <a:chExt cx="2232248" cy="2175430"/>
          </a:xfrm>
        </p:grpSpPr>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6234"/>
            <a:stretch/>
          </p:blipFill>
          <p:spPr bwMode="auto">
            <a:xfrm>
              <a:off x="5233851" y="4534520"/>
              <a:ext cx="1971756" cy="217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楕円 14"/>
            <p:cNvSpPr/>
            <p:nvPr/>
          </p:nvSpPr>
          <p:spPr bwMode="auto">
            <a:xfrm>
              <a:off x="5966443" y="4981600"/>
              <a:ext cx="463986" cy="432048"/>
            </a:xfrm>
            <a:prstGeom prst="ellipse">
              <a:avLst/>
            </a:prstGeom>
            <a:solidFill>
              <a:schemeClr val="accent6">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HGPｺﾞｼｯｸM" pitchFamily="50" charset="-128"/>
                </a:rPr>
                <a:t>7.8%</a:t>
              </a:r>
              <a:endParaRPr kumimoji="1" lang="ja-JP" altLang="en-US" sz="1400" b="1" i="0" u="none" strike="noStrike" cap="none" normalizeH="0" baseline="0" dirty="0">
                <a:ln>
                  <a:noFill/>
                </a:ln>
                <a:solidFill>
                  <a:schemeClr val="tx1"/>
                </a:solidFill>
                <a:effectLst/>
                <a:latin typeface="+mn-lt"/>
                <a:ea typeface="HGPｺﾞｼｯｸM" pitchFamily="50" charset="-128"/>
              </a:endParaRPr>
            </a:p>
          </p:txBody>
        </p:sp>
        <p:sp>
          <p:nvSpPr>
            <p:cNvPr id="38" name="楕円 37"/>
            <p:cNvSpPr/>
            <p:nvPr/>
          </p:nvSpPr>
          <p:spPr bwMode="auto">
            <a:xfrm>
              <a:off x="5533761" y="4981600"/>
              <a:ext cx="463986" cy="432048"/>
            </a:xfrm>
            <a:prstGeom prst="ellipse">
              <a:avLst/>
            </a:prstGeom>
            <a:solidFill>
              <a:schemeClr val="accent1">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HGPｺﾞｼｯｸM" pitchFamily="50" charset="-128"/>
                </a:rPr>
                <a:t>7.5%</a:t>
              </a:r>
              <a:endParaRPr kumimoji="1" lang="ja-JP" altLang="en-US" sz="1400" b="1" i="0" u="none" strike="noStrike" cap="none" normalizeH="0" baseline="0" dirty="0">
                <a:ln>
                  <a:noFill/>
                </a:ln>
                <a:solidFill>
                  <a:schemeClr val="tx1"/>
                </a:solidFill>
                <a:effectLst/>
                <a:latin typeface="+mn-lt"/>
                <a:ea typeface="HGPｺﾞｼｯｸM" pitchFamily="50" charset="-128"/>
              </a:endParaRPr>
            </a:p>
          </p:txBody>
        </p:sp>
        <p:sp>
          <p:nvSpPr>
            <p:cNvPr id="16" name="テキスト ボックス 15"/>
            <p:cNvSpPr txBox="1"/>
            <p:nvPr/>
          </p:nvSpPr>
          <p:spPr>
            <a:xfrm>
              <a:off x="5169024" y="5085764"/>
              <a:ext cx="432048" cy="215444"/>
            </a:xfrm>
            <a:prstGeom prst="rect">
              <a:avLst/>
            </a:prstGeom>
            <a:noFill/>
          </p:spPr>
          <p:txBody>
            <a:bodyPr wrap="square" rtlCol="0">
              <a:spAutoFit/>
            </a:bodyPr>
            <a:lstStyle/>
            <a:p>
              <a:r>
                <a:rPr kumimoji="1" lang="ja-JP" altLang="en-US" sz="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水力</a:t>
              </a:r>
            </a:p>
          </p:txBody>
        </p:sp>
        <p:sp>
          <p:nvSpPr>
            <p:cNvPr id="40" name="楕円 39"/>
            <p:cNvSpPr/>
            <p:nvPr/>
          </p:nvSpPr>
          <p:spPr bwMode="auto">
            <a:xfrm>
              <a:off x="6681191" y="4932644"/>
              <a:ext cx="656867" cy="584588"/>
            </a:xfrm>
            <a:prstGeom prst="ellipse">
              <a:avLst/>
            </a:prstGeom>
            <a:solidFill>
              <a:schemeClr val="accent3">
                <a:lumMod val="60000"/>
                <a:lumOff val="4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800" b="1" dirty="0">
                  <a:latin typeface="+mn-lt"/>
                </a:rPr>
                <a:t>15</a:t>
              </a:r>
              <a:r>
                <a:rPr kumimoji="1" lang="en-US" altLang="ja-JP" sz="1800" b="1" i="0" u="none" strike="noStrike" cap="none" normalizeH="0" baseline="0" dirty="0">
                  <a:ln>
                    <a:noFill/>
                  </a:ln>
                  <a:solidFill>
                    <a:schemeClr val="tx1"/>
                  </a:solidFill>
                  <a:effectLst/>
                  <a:latin typeface="+mn-lt"/>
                </a:rPr>
                <a:t>.3%</a:t>
              </a:r>
              <a:endParaRPr kumimoji="1" lang="ja-JP" altLang="en-US" sz="1800" b="1" i="0" u="none" strike="noStrike" cap="none" normalizeH="0" baseline="0" dirty="0">
                <a:ln>
                  <a:noFill/>
                </a:ln>
                <a:solidFill>
                  <a:schemeClr val="tx1"/>
                </a:solidFill>
                <a:effectLst/>
                <a:latin typeface="+mn-lt"/>
              </a:endParaRPr>
            </a:p>
          </p:txBody>
        </p:sp>
        <p:sp>
          <p:nvSpPr>
            <p:cNvPr id="24" name="矢印: 右 23"/>
            <p:cNvSpPr/>
            <p:nvPr/>
          </p:nvSpPr>
          <p:spPr bwMode="auto">
            <a:xfrm>
              <a:off x="6430429" y="5013176"/>
              <a:ext cx="260097" cy="400472"/>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2" name="テキスト ボックス 41"/>
            <p:cNvSpPr txBox="1"/>
            <p:nvPr/>
          </p:nvSpPr>
          <p:spPr>
            <a:xfrm>
              <a:off x="6550299" y="4725144"/>
              <a:ext cx="850973" cy="246221"/>
            </a:xfrm>
            <a:prstGeom prst="rect">
              <a:avLst/>
            </a:prstGeom>
            <a:noFill/>
          </p:spPr>
          <p:txBody>
            <a:bodyPr wrap="square" rtlCol="0">
              <a:spAutoFit/>
            </a:bodyPr>
            <a:lstStyle/>
            <a:p>
              <a:r>
                <a:rPr kumimoji="1" lang="ja-JP" altLang="en-US"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再エネ合計</a:t>
              </a:r>
            </a:p>
          </p:txBody>
        </p:sp>
        <p:sp>
          <p:nvSpPr>
            <p:cNvPr id="26" name="正方形/長方形 25"/>
            <p:cNvSpPr/>
            <p:nvPr/>
          </p:nvSpPr>
          <p:spPr bwMode="auto">
            <a:xfrm>
              <a:off x="5228918" y="5661248"/>
              <a:ext cx="143789" cy="39729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53" name="正方形/長方形 52"/>
          <p:cNvSpPr/>
          <p:nvPr/>
        </p:nvSpPr>
        <p:spPr bwMode="auto">
          <a:xfrm>
            <a:off x="2558703" y="589481"/>
            <a:ext cx="2335358"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b="1" dirty="0">
                <a:latin typeface="+mn-ea"/>
                <a:ea typeface="+mn-ea"/>
              </a:rPr>
              <a:t>グーグル、アップル、ウォルマート</a:t>
            </a:r>
            <a:r>
              <a:rPr lang="ja-JP" altLang="en-US" sz="1600" dirty="0">
                <a:latin typeface="+mn-ea"/>
                <a:ea typeface="+mn-ea"/>
              </a:rPr>
              <a:t>など</a:t>
            </a:r>
            <a:r>
              <a:rPr lang="en-US" altLang="ja-JP" sz="1600" dirty="0">
                <a:latin typeface="+mn-ea"/>
                <a:ea typeface="+mn-ea"/>
              </a:rPr>
              <a:t>129</a:t>
            </a:r>
            <a:r>
              <a:rPr lang="ja-JP" altLang="en-US" sz="1600" dirty="0">
                <a:latin typeface="+mn-ea"/>
                <a:ea typeface="+mn-ea"/>
              </a:rPr>
              <a:t>社が事業運営を</a:t>
            </a:r>
            <a:r>
              <a:rPr lang="en-US" altLang="ja-JP" sz="1600" dirty="0">
                <a:latin typeface="+mn-ea"/>
                <a:ea typeface="+mn-ea"/>
              </a:rPr>
              <a:t>100</a:t>
            </a:r>
            <a:r>
              <a:rPr lang="ja-JP" altLang="en-US" sz="1600" dirty="0">
                <a:latin typeface="+mn-ea"/>
                <a:ea typeface="+mn-ea"/>
              </a:rPr>
              <a:t>％再生可能エネで賄う誓約をする</a:t>
            </a:r>
            <a:r>
              <a:rPr kumimoji="1" lang="en-US" altLang="ja-JP" sz="1600" b="0" i="0" u="none" strike="noStrike" cap="none" normalizeH="0" baseline="0" dirty="0">
                <a:ln>
                  <a:noFill/>
                </a:ln>
                <a:solidFill>
                  <a:schemeClr val="tx1"/>
                </a:solidFill>
                <a:effectLst/>
                <a:latin typeface="+mn-ea"/>
                <a:ea typeface="+mn-ea"/>
              </a:rPr>
              <a:t>RE100</a:t>
            </a:r>
            <a:r>
              <a:rPr kumimoji="1" lang="ja-JP" altLang="en-US" sz="1600" b="0" i="0" u="none" strike="noStrike" cap="none" normalizeH="0" baseline="0" dirty="0">
                <a:ln>
                  <a:noFill/>
                </a:ln>
                <a:solidFill>
                  <a:schemeClr val="tx1"/>
                </a:solidFill>
                <a:effectLst/>
                <a:latin typeface="+mn-ea"/>
                <a:ea typeface="+mn-ea"/>
              </a:rPr>
              <a:t>へ参画</a:t>
            </a:r>
          </a:p>
        </p:txBody>
      </p:sp>
      <p:sp>
        <p:nvSpPr>
          <p:cNvPr id="54" name="正方形/長方形 53"/>
          <p:cNvSpPr/>
          <p:nvPr/>
        </p:nvSpPr>
        <p:spPr bwMode="auto">
          <a:xfrm>
            <a:off x="2596960" y="4009025"/>
            <a:ext cx="2320673" cy="1548958"/>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dirty="0">
                <a:latin typeface="+mn-ea"/>
                <a:ea typeface="+mn-ea"/>
              </a:rPr>
              <a:t>全ての商業レベルの</a:t>
            </a:r>
            <a:r>
              <a:rPr lang="en-US" altLang="ja-JP" sz="1600" dirty="0">
                <a:latin typeface="+mn-ea"/>
                <a:ea typeface="+mn-ea"/>
              </a:rPr>
              <a:t/>
            </a:r>
            <a:br>
              <a:rPr lang="en-US" altLang="ja-JP" sz="1600" dirty="0">
                <a:latin typeface="+mn-ea"/>
                <a:ea typeface="+mn-ea"/>
              </a:rPr>
            </a:br>
            <a:r>
              <a:rPr lang="ja-JP" altLang="en-US" sz="1600" dirty="0">
                <a:latin typeface="+mn-ea"/>
                <a:ea typeface="+mn-ea"/>
              </a:rPr>
              <a:t>再エネの</a:t>
            </a:r>
            <a:r>
              <a:rPr lang="ja-JP" altLang="en-US" sz="1600" b="1" dirty="0">
                <a:latin typeface="+mn-ea"/>
                <a:ea typeface="+mn-ea"/>
              </a:rPr>
              <a:t>発電コストは</a:t>
            </a:r>
            <a:r>
              <a:rPr lang="en-US" altLang="ja-JP" sz="1600" b="1" dirty="0">
                <a:latin typeface="+mn-ea"/>
                <a:ea typeface="+mn-ea"/>
              </a:rPr>
              <a:t>2020</a:t>
            </a:r>
            <a:r>
              <a:rPr lang="ja-JP" altLang="en-US" sz="1600" b="1" dirty="0">
                <a:latin typeface="+mn-ea"/>
                <a:ea typeface="+mn-ea"/>
              </a:rPr>
              <a:t>年までに化石</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燃料に対して競争力を持つ</a:t>
            </a:r>
            <a:r>
              <a:rPr lang="ja-JP" altLang="en-US" sz="1600" dirty="0">
                <a:latin typeface="+mn-ea"/>
                <a:ea typeface="+mn-ea"/>
              </a:rPr>
              <a:t>見込み</a:t>
            </a:r>
            <a:r>
              <a:rPr lang="en-US" altLang="ja-JP" sz="1600" dirty="0">
                <a:latin typeface="+mn-ea"/>
                <a:ea typeface="+mn-ea"/>
              </a:rPr>
              <a:t/>
            </a:r>
            <a:br>
              <a:rPr lang="en-US" altLang="ja-JP" sz="1600" dirty="0">
                <a:latin typeface="+mn-ea"/>
                <a:ea typeface="+mn-ea"/>
              </a:rPr>
            </a:br>
            <a:r>
              <a:rPr lang="en-US" altLang="ja-JP" sz="1200" dirty="0">
                <a:latin typeface="+mn-ea"/>
                <a:ea typeface="+mn-ea"/>
              </a:rPr>
              <a:t>(</a:t>
            </a:r>
            <a:r>
              <a:rPr lang="ja-JP" altLang="en-US" sz="1200" dirty="0">
                <a:latin typeface="+mn-ea"/>
                <a:ea typeface="+mn-ea"/>
              </a:rPr>
              <a:t>国際再生可能エネルギー機関</a:t>
            </a:r>
            <a:r>
              <a:rPr lang="en-US" altLang="ja-JP" sz="1200" dirty="0">
                <a:latin typeface="+mn-ea"/>
                <a:ea typeface="+mn-ea"/>
              </a:rPr>
              <a:t>)</a:t>
            </a:r>
            <a:endParaRPr lang="ja-JP" altLang="en-US" sz="1600" dirty="0">
              <a:latin typeface="+mn-ea"/>
              <a:ea typeface="+mn-ea"/>
            </a:endParaRPr>
          </a:p>
          <a:p>
            <a:pPr algn="l"/>
            <a:endParaRPr kumimoji="1" lang="ja-JP" altLang="en-US" sz="1600" b="0" i="0" u="none" strike="noStrike" cap="none" normalizeH="0" baseline="0" dirty="0">
              <a:ln>
                <a:noFill/>
              </a:ln>
              <a:solidFill>
                <a:schemeClr val="tx1"/>
              </a:solidFill>
              <a:effectLst/>
              <a:latin typeface="+mn-ea"/>
              <a:ea typeface="+mn-ea"/>
            </a:endParaRPr>
          </a:p>
        </p:txBody>
      </p:sp>
      <p:pic>
        <p:nvPicPr>
          <p:cNvPr id="28" name="図 27"/>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94349" y="1916832"/>
            <a:ext cx="1464066" cy="1464066"/>
          </a:xfrm>
          <a:prstGeom prst="rect">
            <a:avLst/>
          </a:prstGeom>
        </p:spPr>
      </p:pic>
      <p:sp>
        <p:nvSpPr>
          <p:cNvPr id="43" name="正方形/長方形 42"/>
          <p:cNvSpPr/>
          <p:nvPr/>
        </p:nvSpPr>
        <p:spPr bwMode="auto">
          <a:xfrm>
            <a:off x="-15552" y="2956201"/>
            <a:ext cx="2460497" cy="277705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2017</a:t>
            </a:r>
            <a:r>
              <a:rPr kumimoji="1" lang="ja-JP" altLang="en-US" sz="160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40</a:t>
            </a:r>
            <a:r>
              <a:rPr kumimoji="1" lang="ja-JP" altLang="en-US" sz="1600" b="0" i="0" u="none" strike="noStrike" cap="none" normalizeH="0" baseline="0" dirty="0">
                <a:ln>
                  <a:noFill/>
                </a:ln>
                <a:solidFill>
                  <a:schemeClr val="tx1"/>
                </a:solidFill>
                <a:effectLst/>
                <a:latin typeface="+mn-ea"/>
                <a:ea typeface="+mn-ea"/>
              </a:rPr>
              <a:t>年の</a:t>
            </a:r>
            <a:r>
              <a:rPr kumimoji="1" lang="ja-JP" altLang="en-US" sz="1600" b="1" i="0" u="none" strike="noStrike" cap="none" normalizeH="0" baseline="0" dirty="0">
                <a:ln>
                  <a:noFill/>
                </a:ln>
                <a:solidFill>
                  <a:schemeClr val="tx1"/>
                </a:solidFill>
                <a:effectLst/>
                <a:latin typeface="+mn-ea"/>
                <a:ea typeface="+mn-ea"/>
              </a:rPr>
              <a:t>再エネ投資額は</a:t>
            </a:r>
            <a:r>
              <a:rPr kumimoji="1" lang="en-US" altLang="ja-JP" sz="1600" b="1" i="0" u="none" strike="noStrike" cap="none" normalizeH="0" baseline="0" dirty="0">
                <a:ln>
                  <a:noFill/>
                </a:ln>
                <a:solidFill>
                  <a:schemeClr val="tx1"/>
                </a:solidFill>
                <a:effectLst/>
                <a:latin typeface="+mn-ea"/>
                <a:ea typeface="+mn-ea"/>
              </a:rPr>
              <a:t>800</a:t>
            </a:r>
            <a:r>
              <a:rPr kumimoji="1" lang="ja-JP" altLang="en-US" sz="1600" b="1" i="0" u="none" strike="noStrike" cap="none" normalizeH="0" baseline="0" dirty="0">
                <a:ln>
                  <a:noFill/>
                </a:ln>
                <a:solidFill>
                  <a:schemeClr val="tx1"/>
                </a:solidFill>
                <a:effectLst/>
                <a:latin typeface="+mn-ea"/>
                <a:ea typeface="+mn-ea"/>
              </a:rPr>
              <a:t>兆円</a:t>
            </a:r>
            <a:r>
              <a:rPr kumimoji="1" lang="ja-JP" altLang="en-US" sz="1600" i="0" u="none" strike="noStrike" cap="none" normalizeH="0" baseline="0" dirty="0">
                <a:ln>
                  <a:noFill/>
                </a:ln>
                <a:solidFill>
                  <a:schemeClr val="tx1"/>
                </a:solidFill>
                <a:effectLst/>
                <a:latin typeface="+mn-ea"/>
                <a:ea typeface="+mn-ea"/>
              </a:rPr>
              <a:t>の</a:t>
            </a:r>
            <a:r>
              <a:rPr kumimoji="1" lang="ja-JP" altLang="en-US" sz="1600" b="0" i="0" u="none" strike="noStrike" cap="none" normalizeH="0" baseline="0" dirty="0">
                <a:ln>
                  <a:noFill/>
                </a:ln>
                <a:solidFill>
                  <a:schemeClr val="tx1"/>
                </a:solidFill>
                <a:effectLst/>
                <a:latin typeface="+mn-ea"/>
                <a:ea typeface="+mn-ea"/>
              </a:rPr>
              <a:t>見込み。</a:t>
            </a:r>
          </a:p>
          <a:p>
            <a:pPr algn="l"/>
            <a:r>
              <a:rPr kumimoji="1" lang="ja-JP" altLang="en-US" sz="1600" b="0" i="0" u="none" strike="noStrike" cap="none" normalizeH="0" baseline="0" dirty="0">
                <a:ln>
                  <a:noFill/>
                </a:ln>
                <a:solidFill>
                  <a:schemeClr val="tx1"/>
                </a:solidFill>
                <a:effectLst/>
                <a:latin typeface="+mn-ea"/>
                <a:ea typeface="+mn-ea"/>
              </a:rPr>
              <a:t>これは同じ期間の</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1" i="0" u="none" strike="noStrike" cap="none" normalizeH="0" baseline="0" dirty="0">
                <a:ln>
                  <a:noFill/>
                </a:ln>
                <a:solidFill>
                  <a:schemeClr val="tx1"/>
                </a:solidFill>
                <a:effectLst/>
                <a:latin typeface="+mn-ea"/>
                <a:ea typeface="+mn-ea"/>
              </a:rPr>
              <a:t>火力発電投資額の</a:t>
            </a:r>
            <a:r>
              <a:rPr kumimoji="1" lang="en-US" altLang="ja-JP" sz="1600" b="1" i="0" u="none" strike="noStrike" cap="none" normalizeH="0" baseline="0" dirty="0">
                <a:ln>
                  <a:noFill/>
                </a:ln>
                <a:solidFill>
                  <a:schemeClr val="tx1"/>
                </a:solidFill>
                <a:effectLst/>
                <a:latin typeface="+mn-ea"/>
                <a:ea typeface="+mn-ea"/>
              </a:rPr>
              <a:t>3</a:t>
            </a:r>
            <a:r>
              <a:rPr kumimoji="1" lang="ja-JP" altLang="en-US" sz="1600" b="1" i="0" u="none" strike="noStrike" cap="none" normalizeH="0" baseline="0">
                <a:ln>
                  <a:noFill/>
                </a:ln>
                <a:solidFill>
                  <a:schemeClr val="tx1"/>
                </a:solidFill>
                <a:effectLst/>
                <a:latin typeface="+mn-ea"/>
                <a:ea typeface="+mn-ea"/>
              </a:rPr>
              <a:t>倍</a:t>
            </a:r>
            <a:r>
              <a:rPr kumimoji="1" lang="ja-JP" altLang="en-US" sz="1600" i="0" u="none" strike="noStrike" cap="none" normalizeH="0" baseline="0">
                <a:ln>
                  <a:noFill/>
                </a:ln>
                <a:solidFill>
                  <a:schemeClr val="tx1"/>
                </a:solidFill>
                <a:effectLst/>
                <a:latin typeface="+mn-ea"/>
                <a:ea typeface="+mn-ea"/>
              </a:rPr>
              <a:t>に</a:t>
            </a:r>
            <a:r>
              <a:rPr kumimoji="1" lang="ja-JP" altLang="en-US" sz="1600" i="0" u="none" strike="noStrike" cap="none" normalizeH="0" baseline="0" dirty="0">
                <a:ln>
                  <a:noFill/>
                </a:ln>
                <a:solidFill>
                  <a:schemeClr val="tx1"/>
                </a:solidFill>
                <a:effectLst/>
                <a:latin typeface="+mn-ea"/>
                <a:ea typeface="+mn-ea"/>
              </a:rPr>
              <a:t>相当する</a:t>
            </a:r>
            <a:endParaRPr kumimoji="1" lang="en-US" altLang="ja-JP" sz="1600" i="0" u="none" strike="noStrike" cap="none" normalizeH="0" baseline="0" dirty="0">
              <a:ln>
                <a:noFill/>
              </a:ln>
              <a:solidFill>
                <a:schemeClr val="tx1"/>
              </a:solidFill>
              <a:effectLst/>
              <a:latin typeface="+mn-ea"/>
              <a:ea typeface="+mn-ea"/>
            </a:endParaRPr>
          </a:p>
          <a:p>
            <a:pPr algn="l"/>
            <a:r>
              <a:rPr lang="en-US" altLang="ja-JP" sz="1200" dirty="0">
                <a:latin typeface="+mn-ea"/>
                <a:ea typeface="+mn-ea"/>
              </a:rPr>
              <a:t>(</a:t>
            </a:r>
            <a:r>
              <a:rPr lang="ja-JP" altLang="en-US" sz="1200" dirty="0">
                <a:latin typeface="+mn-ea"/>
                <a:ea typeface="+mn-ea"/>
              </a:rPr>
              <a:t>国際エネルギー機関 世界エネルギー見通し</a:t>
            </a:r>
            <a:r>
              <a:rPr lang="en-US" altLang="ja-JP" sz="1200" dirty="0">
                <a:latin typeface="+mn-ea"/>
                <a:ea typeface="+mn-ea"/>
              </a:rPr>
              <a:t>2017</a:t>
            </a:r>
            <a:r>
              <a:rPr lang="ja-JP" altLang="en-US" sz="1200" dirty="0">
                <a:latin typeface="+mn-ea"/>
                <a:ea typeface="+mn-ea"/>
              </a:rPr>
              <a:t>年版</a:t>
            </a:r>
            <a:r>
              <a:rPr lang="en-US" altLang="ja-JP" sz="1200" dirty="0">
                <a:latin typeface="+mn-ea"/>
                <a:ea typeface="+mn-ea"/>
              </a:rPr>
              <a:t>)</a:t>
            </a:r>
          </a:p>
          <a:p>
            <a:pPr algn="l"/>
            <a:endParaRPr lang="ja-JP" altLang="en-US" sz="1200" dirty="0">
              <a:latin typeface="+mn-ea"/>
              <a:ea typeface="+mn-ea"/>
            </a:endParaRPr>
          </a:p>
        </p:txBody>
      </p:sp>
      <p:sp>
        <p:nvSpPr>
          <p:cNvPr id="46" name="正方形/長方形 45"/>
          <p:cNvSpPr/>
          <p:nvPr/>
        </p:nvSpPr>
        <p:spPr bwMode="auto">
          <a:xfrm>
            <a:off x="7557942" y="3501008"/>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地方経済も活性化</a:t>
            </a:r>
          </a:p>
        </p:txBody>
      </p:sp>
      <p:sp>
        <p:nvSpPr>
          <p:cNvPr id="50" name="正方形/長方形 49"/>
          <p:cNvSpPr/>
          <p:nvPr/>
        </p:nvSpPr>
        <p:spPr bwMode="auto">
          <a:xfrm>
            <a:off x="7432792" y="3976092"/>
            <a:ext cx="2418247" cy="1790656"/>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dirty="0">
                <a:latin typeface="+mn-ea"/>
                <a:ea typeface="+mn-ea"/>
              </a:rPr>
              <a:t>市民や自治体が出資・関与し、地域の再エネを活用する</a:t>
            </a:r>
            <a:r>
              <a:rPr lang="ja-JP" altLang="en-US" sz="1600" b="1" dirty="0">
                <a:latin typeface="+mn-ea"/>
                <a:ea typeface="+mn-ea"/>
              </a:rPr>
              <a:t>地域エネルギー企業が多数立ち上がっている</a:t>
            </a:r>
            <a:r>
              <a:rPr lang="ja-JP" altLang="en-US" sz="1600" dirty="0">
                <a:latin typeface="+mn-ea"/>
                <a:ea typeface="+mn-ea"/>
              </a:rPr>
              <a:t>。これら企業は、</a:t>
            </a:r>
            <a:r>
              <a:rPr lang="ja-JP" altLang="en-US" sz="1600" b="1" dirty="0">
                <a:latin typeface="+mn-ea"/>
                <a:ea typeface="+mn-ea"/>
              </a:rPr>
              <a:t>エネルギーの地産地消で得た収益を地域活性化に活用</a:t>
            </a:r>
            <a:endParaRPr kumimoji="1" lang="ja-JP" altLang="en-US" sz="1600" b="1" i="0" u="none" strike="noStrike" cap="none" normalizeH="0" baseline="0" dirty="0">
              <a:ln>
                <a:noFill/>
              </a:ln>
              <a:solidFill>
                <a:schemeClr val="tx1"/>
              </a:solidFill>
              <a:effectLst/>
              <a:latin typeface="+mn-ea"/>
              <a:ea typeface="+mn-ea"/>
            </a:endParaRPr>
          </a:p>
        </p:txBody>
      </p:sp>
      <p:pic>
        <p:nvPicPr>
          <p:cNvPr id="57" name="図 56"/>
          <p:cNvPicPr>
            <a:picLocks noChangeAspect="1"/>
          </p:cNvPicPr>
          <p:nvPr/>
        </p:nvPicPr>
        <p:blipFill>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786" y="5779743"/>
            <a:ext cx="924322" cy="924322"/>
          </a:xfrm>
          <a:prstGeom prst="rect">
            <a:avLst/>
          </a:prstGeom>
        </p:spPr>
      </p:pic>
      <p:pic>
        <p:nvPicPr>
          <p:cNvPr id="41" name="図 40"/>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68911" y="5734969"/>
            <a:ext cx="921646" cy="921646"/>
          </a:xfrm>
          <a:prstGeom prst="rect">
            <a:avLst/>
          </a:prstGeom>
        </p:spPr>
      </p:pic>
      <p:pic>
        <p:nvPicPr>
          <p:cNvPr id="45" name="図 44"/>
          <p:cNvPicPr>
            <a:picLocks noChangeAspect="1"/>
          </p:cNvPicPr>
          <p:nvPr/>
        </p:nvPicPr>
        <p:blipFill>
          <a:blip r:embed="rId14">
            <a:duotone>
              <a:schemeClr val="accent3">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1064" y="5055503"/>
            <a:ext cx="1448479" cy="1448479"/>
          </a:xfrm>
          <a:prstGeom prst="rect">
            <a:avLst/>
          </a:prstGeom>
        </p:spPr>
      </p:pic>
    </p:spTree>
    <p:extLst>
      <p:ext uri="{BB962C8B-B14F-4D97-AF65-F5344CB8AC3E}">
        <p14:creationId xmlns:p14="http://schemas.microsoft.com/office/powerpoint/2010/main" val="1080838864"/>
      </p:ext>
    </p:extLst>
  </p:cSld>
  <p:clrMapOvr>
    <a:masterClrMapping/>
  </p:clrMapOvr>
</p:sld>
</file>

<file path=ppt/theme/theme1.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資料作成マニュアル・ガイドライン_20170711_1335.pptx" id="{5C89718F-56FB-43D1-ADAF-9BBFA342266A}" vid="{5B58CC44-331B-46B3-ACAC-F11F78F4257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資料フォーマット_20170711_1600</Template>
  <TotalTime>0</TotalTime>
  <Words>592</Words>
  <Application>Microsoft Office PowerPoint</Application>
  <PresentationFormat>A4 210 x 297 mm</PresentationFormat>
  <Paragraphs>77</Paragraphs>
  <Slides>3</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vt:i4>
      </vt:variant>
    </vt:vector>
  </HeadingPairs>
  <TitlesOfParts>
    <vt:vector size="15" baseType="lpstr">
      <vt:lpstr>HGPｺﾞｼｯｸE</vt:lpstr>
      <vt:lpstr>HGPｺﾞｼｯｸM</vt:lpstr>
      <vt:lpstr>HG丸ｺﾞｼｯｸM-PRO</vt:lpstr>
      <vt:lpstr>Meiryo UI</vt:lpstr>
      <vt:lpstr>ＭＳ Ｐゴシック</vt:lpstr>
      <vt:lpstr>ＭＳ Ｐ明朝</vt:lpstr>
      <vt:lpstr>メイリオ</vt:lpstr>
      <vt:lpstr>Arial</vt:lpstr>
      <vt:lpstr>Segoe UI</vt:lpstr>
      <vt:lpstr>Times New Roman</vt:lpstr>
      <vt:lpstr>Wingdings</vt:lpstr>
      <vt:lpstr>資料フォーマット_20170519</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cp:revision>
  <dcterms:created xsi:type="dcterms:W3CDTF">2017-12-05T08:27:03Z</dcterms:created>
  <dcterms:modified xsi:type="dcterms:W3CDTF">2018-03-21T01:42:43Z</dcterms:modified>
</cp:coreProperties>
</file>