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518336" r:id="rId1"/>
  </p:sldMasterIdLst>
  <p:notesMasterIdLst>
    <p:notesMasterId r:id="rId34"/>
  </p:notesMasterIdLst>
  <p:sldIdLst>
    <p:sldId id="1608" r:id="rId2"/>
    <p:sldId id="1654" r:id="rId3"/>
    <p:sldId id="1655" r:id="rId4"/>
    <p:sldId id="1621" r:id="rId5"/>
    <p:sldId id="1610" r:id="rId6"/>
    <p:sldId id="1622" r:id="rId7"/>
    <p:sldId id="1609" r:id="rId8"/>
    <p:sldId id="1656" r:id="rId9"/>
    <p:sldId id="1645" r:id="rId10"/>
    <p:sldId id="1646" r:id="rId11"/>
    <p:sldId id="1647" r:id="rId12"/>
    <p:sldId id="1648" r:id="rId13"/>
    <p:sldId id="1649" r:id="rId14"/>
    <p:sldId id="1650" r:id="rId15"/>
    <p:sldId id="1651" r:id="rId16"/>
    <p:sldId id="1658" r:id="rId17"/>
    <p:sldId id="1636" r:id="rId18"/>
    <p:sldId id="1635" r:id="rId19"/>
    <p:sldId id="1637" r:id="rId20"/>
    <p:sldId id="1652" r:id="rId21"/>
    <p:sldId id="1644" r:id="rId22"/>
    <p:sldId id="1657" r:id="rId23"/>
    <p:sldId id="1612" r:id="rId24"/>
    <p:sldId id="1613" r:id="rId25"/>
    <p:sldId id="1614" r:id="rId26"/>
    <p:sldId id="1615" r:id="rId27"/>
    <p:sldId id="1629" r:id="rId28"/>
    <p:sldId id="1625" r:id="rId29"/>
    <p:sldId id="1628" r:id="rId30"/>
    <p:sldId id="1627" r:id="rId31"/>
    <p:sldId id="1618" r:id="rId32"/>
    <p:sldId id="1617" r:id="rId33"/>
  </p:sldIdLst>
  <p:sldSz cx="9906000" cy="6858000" type="A4"/>
  <p:notesSz cx="6735763" cy="9866313"/>
  <p:custDataLst>
    <p:tags r:id="rId35"/>
  </p:custDataLst>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3" orient="horz" pos="4201" userDrawn="1">
          <p15:clr>
            <a:srgbClr val="A4A3A4"/>
          </p15:clr>
        </p15:guide>
        <p15:guide id="5" orient="horz" pos="482" userDrawn="1">
          <p15:clr>
            <a:srgbClr val="A4A3A4"/>
          </p15:clr>
        </p15:guide>
        <p15:guide id="7" pos="6159" userDrawn="1">
          <p15:clr>
            <a:srgbClr val="A4A3A4"/>
          </p15:clr>
        </p15:guide>
        <p15:guide id="8"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99FF66"/>
    <a:srgbClr val="CCFF66"/>
    <a:srgbClr val="FF33CC"/>
    <a:srgbClr val="CCE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46" autoAdjust="0"/>
    <p:restoredTop sz="86396" autoAdjust="0"/>
  </p:normalViewPr>
  <p:slideViewPr>
    <p:cSldViewPr>
      <p:cViewPr varScale="1">
        <p:scale>
          <a:sx n="84" d="100"/>
          <a:sy n="84" d="100"/>
        </p:scale>
        <p:origin x="1488" y="78"/>
      </p:cViewPr>
      <p:guideLst>
        <p:guide orient="horz" pos="2160"/>
        <p:guide orient="horz" pos="4201"/>
        <p:guide orient="horz" pos="482"/>
        <p:guide pos="6159"/>
        <p:guide pos="3120"/>
      </p:guideLst>
    </p:cSldViewPr>
  </p:slideViewPr>
  <p:outlineViewPr>
    <p:cViewPr>
      <p:scale>
        <a:sx n="33" d="100"/>
        <a:sy n="33" d="100"/>
      </p:scale>
      <p:origin x="0" y="6269"/>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56"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6EC7D-3C5C-41E0-BF2E-A0B51A354742}" type="doc">
      <dgm:prSet loTypeId="urn:microsoft.com/office/officeart/2005/8/layout/hierarchy4" loCatId="list" qsTypeId="urn:microsoft.com/office/officeart/2005/8/quickstyle/simple5" qsCatId="simple" csTypeId="urn:microsoft.com/office/officeart/2005/8/colors/colorful4" csCatId="colorful" phldr="1"/>
      <dgm:spPr/>
      <dgm:t>
        <a:bodyPr/>
        <a:lstStyle/>
        <a:p>
          <a:endParaRPr kumimoji="1" lang="ja-JP" altLang="en-US"/>
        </a:p>
      </dgm:t>
    </dgm:pt>
    <dgm:pt modelId="{B54C3FFA-146C-4A46-911C-59DC65D12928}">
      <dgm:prSet phldrT="[テキスト]" custT="1"/>
      <dgm:spPr>
        <a:solidFill>
          <a:schemeClr val="bg1"/>
        </a:solidFill>
        <a:ln>
          <a:solidFill>
            <a:schemeClr val="bg1">
              <a:lumMod val="65000"/>
            </a:schemeClr>
          </a:solidFill>
        </a:ln>
      </dgm:spPr>
      <dgm:t>
        <a:bodyPr/>
        <a:lstStyle/>
        <a:p>
          <a:pPr>
            <a:lnSpc>
              <a:spcPts val="2400"/>
            </a:lnSpc>
          </a:pPr>
          <a:r>
            <a:rPr kumimoji="1" lang="ja-JP" altLang="en-US" sz="1600" b="1" dirty="0">
              <a:solidFill>
                <a:schemeClr val="tx1"/>
              </a:solidFill>
              <a:latin typeface="+mn-ea"/>
              <a:ea typeface="+mn-ea"/>
            </a:rPr>
            <a:t>炭素税</a:t>
          </a:r>
        </a:p>
      </dgm:t>
    </dgm:pt>
    <dgm:pt modelId="{539E94B3-7138-4282-B310-348CB9D425B1}" type="parTrans" cxnId="{ADC5B542-C8F5-4915-9771-A6C906A85F6D}">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05825405-3967-49B2-811D-7C4923DA226D}" type="sibTrans" cxnId="{ADC5B542-C8F5-4915-9771-A6C906A85F6D}">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E41183AE-34C3-4A13-9807-804468086048}">
      <dgm:prSet phldrT="[テキスト]" custT="1"/>
      <dgm:spPr>
        <a:solidFill>
          <a:schemeClr val="bg1"/>
        </a:solidFill>
        <a:ln>
          <a:solidFill>
            <a:schemeClr val="bg1">
              <a:lumMod val="65000"/>
            </a:schemeClr>
          </a:solidFill>
        </a:ln>
      </dgm:spPr>
      <dgm:t>
        <a:bodyPr/>
        <a:lstStyle/>
        <a:p>
          <a:pPr>
            <a:lnSpc>
              <a:spcPts val="2400"/>
            </a:lnSpc>
          </a:pPr>
          <a:r>
            <a:rPr kumimoji="1" lang="ja-JP" altLang="en-US" sz="1600" b="1" dirty="0">
              <a:solidFill>
                <a:schemeClr val="tx1"/>
              </a:solidFill>
              <a:latin typeface="+mn-ea"/>
              <a:ea typeface="+mn-ea"/>
            </a:rPr>
            <a:t>排出量取引に</a:t>
          </a:r>
          <a:r>
            <a:rPr kumimoji="1" lang="ja-JP" altLang="en-US" sz="1600" b="1" dirty="0" smtClean="0">
              <a:solidFill>
                <a:schemeClr val="tx1"/>
              </a:solidFill>
              <a:latin typeface="+mn-ea"/>
              <a:ea typeface="+mn-ea"/>
            </a:rPr>
            <a:t>よる</a:t>
          </a:r>
          <a:endParaRPr kumimoji="1" lang="en-US" altLang="ja-JP" sz="1600" b="1" dirty="0" smtClean="0">
            <a:solidFill>
              <a:schemeClr val="tx1"/>
            </a:solidFill>
            <a:latin typeface="+mn-ea"/>
            <a:ea typeface="+mn-ea"/>
          </a:endParaRPr>
        </a:p>
        <a:p>
          <a:pPr>
            <a:lnSpc>
              <a:spcPts val="2400"/>
            </a:lnSpc>
          </a:pPr>
          <a:r>
            <a:rPr kumimoji="1" lang="ja-JP" altLang="en-US" sz="1600" b="1" dirty="0" smtClean="0">
              <a:solidFill>
                <a:schemeClr val="tx1"/>
              </a:solidFill>
              <a:latin typeface="+mn-ea"/>
              <a:ea typeface="+mn-ea"/>
            </a:rPr>
            <a:t>排出枠</a:t>
          </a:r>
          <a:r>
            <a:rPr kumimoji="1" lang="ja-JP" altLang="en-US" sz="1600" b="1" dirty="0">
              <a:solidFill>
                <a:schemeClr val="tx1"/>
              </a:solidFill>
              <a:latin typeface="+mn-ea"/>
              <a:ea typeface="+mn-ea"/>
            </a:rPr>
            <a:t>価格</a:t>
          </a:r>
        </a:p>
      </dgm:t>
    </dgm:pt>
    <dgm:pt modelId="{7D0C7675-C661-4D1D-897B-8F15B4564736}" type="parTrans" cxnId="{B9367AC2-D8A1-4F0C-93F9-3BBF0DE6520C}">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898C8294-BFD9-4100-AC1C-A3F3F7A52CA7}" type="sibTrans" cxnId="{B9367AC2-D8A1-4F0C-93F9-3BBF0DE6520C}">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CA5F8C1F-9071-46A4-867D-ECF7AADB7347}">
      <dgm:prSet phldrT="[テキスト]" custT="1"/>
      <dgm:spPr>
        <a:solidFill>
          <a:schemeClr val="bg1">
            <a:lumMod val="85000"/>
          </a:schemeClr>
        </a:solidFill>
        <a:ln>
          <a:solidFill>
            <a:schemeClr val="bg1">
              <a:lumMod val="65000"/>
            </a:schemeClr>
          </a:solidFill>
        </a:ln>
      </dgm:spPr>
      <dgm:t>
        <a:bodyPr/>
        <a:lstStyle/>
        <a:p>
          <a:pPr>
            <a:lnSpc>
              <a:spcPts val="2400"/>
            </a:lnSpc>
            <a:spcAft>
              <a:spcPts val="0"/>
            </a:spcAft>
          </a:pPr>
          <a:r>
            <a:rPr kumimoji="1" lang="ja-JP" altLang="en-US" sz="2000" b="1" dirty="0" smtClean="0">
              <a:solidFill>
                <a:schemeClr val="tx1"/>
              </a:solidFill>
              <a:latin typeface="+mn-ea"/>
              <a:ea typeface="+mn-ea"/>
            </a:rPr>
            <a:t>暗示的炭素価格</a:t>
          </a:r>
          <a:endParaRPr kumimoji="1" lang="en-US" altLang="ja-JP" sz="2000" b="1" dirty="0">
            <a:solidFill>
              <a:schemeClr val="tx1"/>
            </a:solidFill>
            <a:latin typeface="+mn-ea"/>
            <a:ea typeface="+mn-ea"/>
          </a:endParaRPr>
        </a:p>
        <a:p>
          <a:pPr>
            <a:lnSpc>
              <a:spcPts val="2400"/>
            </a:lnSpc>
            <a:spcAft>
              <a:spcPts val="0"/>
            </a:spcAft>
          </a:pPr>
          <a:r>
            <a:rPr kumimoji="1" lang="ja-JP" altLang="en-US" sz="1400" b="1" dirty="0">
              <a:solidFill>
                <a:schemeClr val="tx1"/>
              </a:solidFill>
              <a:latin typeface="+mn-ea"/>
              <a:ea typeface="+mn-ea"/>
            </a:rPr>
            <a:t>（炭素排出量ではなくエネルギー消費量に対し</a:t>
          </a:r>
          <a:r>
            <a:rPr kumimoji="1" lang="ja-JP" altLang="en-US" sz="1400" b="1" dirty="0" smtClean="0">
              <a:solidFill>
                <a:schemeClr val="tx1"/>
              </a:solidFill>
              <a:latin typeface="+mn-ea"/>
              <a:ea typeface="+mn-ea"/>
            </a:rPr>
            <a:t>課税される</a:t>
          </a:r>
          <a:r>
            <a:rPr kumimoji="1" lang="ja-JP" altLang="en-US" sz="1400" b="1" dirty="0">
              <a:solidFill>
                <a:schemeClr val="tx1"/>
              </a:solidFill>
              <a:latin typeface="+mn-ea"/>
              <a:ea typeface="+mn-ea"/>
            </a:rPr>
            <a:t>ものや、規制や基準の遵守のために排出削減コストがかかるもの）</a:t>
          </a:r>
        </a:p>
      </dgm:t>
    </dgm:pt>
    <dgm:pt modelId="{F3602481-7B3E-4AFD-9A32-675A4E595237}" type="parTrans" cxnId="{6312A682-6EAB-46C8-84D7-458511C77E20}">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EDD13A1C-1FEB-48C4-831B-ADE6F080DEDB}" type="sibTrans" cxnId="{6312A682-6EAB-46C8-84D7-458511C77E20}">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B23BB672-03A7-46F7-9F4C-AF1BF00CDD6C}">
      <dgm:prSet phldrT="[テキスト]" custT="1"/>
      <dgm:spPr>
        <a:solidFill>
          <a:schemeClr val="bg1"/>
        </a:solidFill>
        <a:ln>
          <a:solidFill>
            <a:schemeClr val="bg1">
              <a:lumMod val="65000"/>
            </a:schemeClr>
          </a:solidFill>
        </a:ln>
      </dgm:spPr>
      <dgm:t>
        <a:bodyPr/>
        <a:lstStyle/>
        <a:p>
          <a:pPr>
            <a:lnSpc>
              <a:spcPts val="2400"/>
            </a:lnSpc>
          </a:pPr>
          <a:r>
            <a:rPr kumimoji="1" lang="ja-JP" altLang="en-US" sz="1600" b="1" dirty="0">
              <a:solidFill>
                <a:schemeClr val="tx1"/>
              </a:solidFill>
              <a:latin typeface="+mn-ea"/>
              <a:ea typeface="+mn-ea"/>
            </a:rPr>
            <a:t>エネルギー課税</a:t>
          </a:r>
        </a:p>
      </dgm:t>
    </dgm:pt>
    <dgm:pt modelId="{05404E46-FCD1-468B-A68D-3DDC3C5663DB}" type="parTrans" cxnId="{C5D5E832-2879-4268-8460-5AB3B442F55D}">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2858D759-5762-4F22-9BDE-A47966626C2C}" type="sibTrans" cxnId="{C5D5E832-2879-4268-8460-5AB3B442F55D}">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6B818140-4838-4719-A7CC-E6B460612B0F}">
      <dgm:prSet phldrT="[テキスト]" custT="1"/>
      <dgm:spPr>
        <a:solidFill>
          <a:schemeClr val="bg1"/>
        </a:solidFill>
        <a:ln>
          <a:solidFill>
            <a:schemeClr val="bg1">
              <a:lumMod val="65000"/>
            </a:schemeClr>
          </a:solidFill>
        </a:ln>
      </dgm:spPr>
      <dgm:t>
        <a:bodyPr/>
        <a:lstStyle/>
        <a:p>
          <a:pPr>
            <a:lnSpc>
              <a:spcPts val="2400"/>
            </a:lnSpc>
          </a:pPr>
          <a:r>
            <a:rPr kumimoji="1" lang="ja-JP" altLang="en-US" sz="1600" b="1" dirty="0">
              <a:solidFill>
                <a:schemeClr val="tx1"/>
              </a:solidFill>
              <a:latin typeface="+mn-ea"/>
              <a:ea typeface="+mn-ea"/>
            </a:rPr>
            <a:t>規制の遵守コスト</a:t>
          </a:r>
        </a:p>
      </dgm:t>
    </dgm:pt>
    <dgm:pt modelId="{C5141C3A-735F-48BE-947B-4FFB3FB4927A}" type="parTrans" cxnId="{4180F912-60B4-45DD-890B-F4678B20515F}">
      <dgm:prSet/>
      <dgm:spPr/>
      <dgm:t>
        <a:bodyPr/>
        <a:lstStyle/>
        <a:p>
          <a:endParaRPr kumimoji="1" lang="ja-JP" altLang="en-US"/>
        </a:p>
      </dgm:t>
    </dgm:pt>
    <dgm:pt modelId="{3FEEB20D-33BB-4A02-B3AB-235700720001}" type="sibTrans" cxnId="{4180F912-60B4-45DD-890B-F4678B20515F}">
      <dgm:prSet/>
      <dgm:spPr/>
      <dgm:t>
        <a:bodyPr/>
        <a:lstStyle/>
        <a:p>
          <a:endParaRPr kumimoji="1" lang="ja-JP" altLang="en-US"/>
        </a:p>
      </dgm:t>
    </dgm:pt>
    <dgm:pt modelId="{D86E3A12-1E15-43A7-BAF1-1353525E2DC6}">
      <dgm:prSet phldrT="[テキスト]" custT="1"/>
      <dgm:spPr>
        <a:solidFill>
          <a:schemeClr val="bg1"/>
        </a:solidFill>
        <a:ln>
          <a:solidFill>
            <a:schemeClr val="bg1">
              <a:lumMod val="65000"/>
            </a:schemeClr>
          </a:solidFill>
        </a:ln>
      </dgm:spPr>
      <dgm:t>
        <a:bodyPr/>
        <a:lstStyle/>
        <a:p>
          <a:pPr>
            <a:lnSpc>
              <a:spcPts val="2400"/>
            </a:lnSpc>
          </a:pPr>
          <a:r>
            <a:rPr kumimoji="1" lang="ja-JP" altLang="en-US" sz="1600" b="1" dirty="0">
              <a:solidFill>
                <a:schemeClr val="tx1"/>
              </a:solidFill>
              <a:latin typeface="+mn-ea"/>
              <a:ea typeface="+mn-ea"/>
            </a:rPr>
            <a:t>その他</a:t>
          </a:r>
        </a:p>
      </dgm:t>
    </dgm:pt>
    <dgm:pt modelId="{A6136FF7-2055-4085-8330-5A02C5AC42FE}" type="parTrans" cxnId="{A2D99ED2-34B3-4E23-8B33-261CBB6D4A2C}">
      <dgm:prSet/>
      <dgm:spPr/>
      <dgm:t>
        <a:bodyPr/>
        <a:lstStyle/>
        <a:p>
          <a:endParaRPr kumimoji="1" lang="ja-JP" altLang="en-US"/>
        </a:p>
      </dgm:t>
    </dgm:pt>
    <dgm:pt modelId="{88F92C4A-D41B-4683-80C6-2F6049F88AAB}" type="sibTrans" cxnId="{A2D99ED2-34B3-4E23-8B33-261CBB6D4A2C}">
      <dgm:prSet/>
      <dgm:spPr/>
      <dgm:t>
        <a:bodyPr/>
        <a:lstStyle/>
        <a:p>
          <a:endParaRPr kumimoji="1" lang="ja-JP" altLang="en-US"/>
        </a:p>
      </dgm:t>
    </dgm:pt>
    <dgm:pt modelId="{D2450E1D-791D-4EC1-B969-7B9DA87F6239}">
      <dgm:prSet phldrT="[テキスト]" custT="1"/>
      <dgm:spPr>
        <a:solidFill>
          <a:schemeClr val="bg1">
            <a:lumMod val="85000"/>
          </a:schemeClr>
        </a:solidFill>
        <a:ln>
          <a:solidFill>
            <a:schemeClr val="bg1">
              <a:lumMod val="65000"/>
            </a:schemeClr>
          </a:solidFill>
        </a:ln>
      </dgm:spPr>
      <dgm:t>
        <a:bodyPr/>
        <a:lstStyle/>
        <a:p>
          <a:pPr>
            <a:lnSpc>
              <a:spcPts val="2400"/>
            </a:lnSpc>
            <a:spcAft>
              <a:spcPts val="0"/>
            </a:spcAft>
          </a:pPr>
          <a:r>
            <a:rPr kumimoji="1" lang="ja-JP" altLang="en-US" sz="2000" b="1" dirty="0">
              <a:solidFill>
                <a:schemeClr val="tx1"/>
              </a:solidFill>
              <a:latin typeface="+mn-ea"/>
              <a:ea typeface="+mn-ea"/>
            </a:rPr>
            <a:t>明示的な</a:t>
          </a:r>
          <a:endParaRPr kumimoji="1" lang="en-US" altLang="ja-JP" sz="2000" b="1" dirty="0">
            <a:solidFill>
              <a:schemeClr val="tx1"/>
            </a:solidFill>
            <a:latin typeface="+mn-ea"/>
            <a:ea typeface="+mn-ea"/>
          </a:endParaRPr>
        </a:p>
        <a:p>
          <a:pPr>
            <a:lnSpc>
              <a:spcPts val="2400"/>
            </a:lnSpc>
            <a:spcAft>
              <a:spcPts val="0"/>
            </a:spcAft>
          </a:pPr>
          <a:r>
            <a:rPr kumimoji="1" lang="ja-JP" altLang="en-US" sz="2000" b="1" dirty="0">
              <a:solidFill>
                <a:schemeClr val="tx1"/>
              </a:solidFill>
              <a:latin typeface="+mn-ea"/>
              <a:ea typeface="+mn-ea"/>
            </a:rPr>
            <a:t>カーボンプライシング</a:t>
          </a:r>
          <a:endParaRPr kumimoji="1" lang="en-US" altLang="ja-JP" sz="2000" b="1" dirty="0">
            <a:solidFill>
              <a:schemeClr val="tx1"/>
            </a:solidFill>
            <a:latin typeface="+mn-ea"/>
            <a:ea typeface="+mn-ea"/>
          </a:endParaRPr>
        </a:p>
        <a:p>
          <a:pPr>
            <a:lnSpc>
              <a:spcPts val="2400"/>
            </a:lnSpc>
            <a:spcAft>
              <a:spcPts val="0"/>
            </a:spcAft>
          </a:pPr>
          <a:r>
            <a:rPr kumimoji="1" lang="ja-JP" altLang="en-US" sz="1400" b="1" dirty="0">
              <a:solidFill>
                <a:schemeClr val="tx1"/>
              </a:solidFill>
              <a:latin typeface="+mn-ea"/>
              <a:ea typeface="+mn-ea"/>
            </a:rPr>
            <a:t>（排出される炭素に対し、トン当たりの価格が明示的に付されるもの）</a:t>
          </a:r>
          <a:endParaRPr kumimoji="1" lang="en-US" altLang="ja-JP" sz="2800" b="1" dirty="0">
            <a:solidFill>
              <a:schemeClr val="tx1"/>
            </a:solidFill>
            <a:latin typeface="+mn-ea"/>
            <a:ea typeface="+mn-ea"/>
          </a:endParaRPr>
        </a:p>
      </dgm:t>
    </dgm:pt>
    <dgm:pt modelId="{725DFE2F-258E-4768-9B35-647EA75AB429}" type="sibTrans" cxnId="{906BBA66-5A9C-46AE-9392-D215EE9776A9}">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687F14CE-FBEE-4029-9B17-168B7BB0580C}" type="parTrans" cxnId="{906BBA66-5A9C-46AE-9392-D215EE9776A9}">
      <dgm:prSet/>
      <dgm:spPr/>
      <dgm:t>
        <a:bodyPr/>
        <a:lstStyle/>
        <a:p>
          <a:endParaRPr kumimoji="1" lang="ja-JP" altLang="en-US" b="1">
            <a:latin typeface="メイリオ" panose="020B0604030504040204" pitchFamily="50" charset="-128"/>
            <a:ea typeface="メイリオ" panose="020B0604030504040204" pitchFamily="50" charset="-128"/>
          </a:endParaRPr>
        </a:p>
      </dgm:t>
    </dgm:pt>
    <dgm:pt modelId="{F410D710-34D5-4BCA-A8EC-C0122858A319}" type="pres">
      <dgm:prSet presAssocID="{0BE6EC7D-3C5C-41E0-BF2E-A0B51A354742}" presName="Name0" presStyleCnt="0">
        <dgm:presLayoutVars>
          <dgm:chPref val="1"/>
          <dgm:dir/>
          <dgm:animOne val="branch"/>
          <dgm:animLvl val="lvl"/>
          <dgm:resizeHandles/>
        </dgm:presLayoutVars>
      </dgm:prSet>
      <dgm:spPr/>
      <dgm:t>
        <a:bodyPr/>
        <a:lstStyle/>
        <a:p>
          <a:endParaRPr kumimoji="1" lang="ja-JP" altLang="en-US"/>
        </a:p>
      </dgm:t>
    </dgm:pt>
    <dgm:pt modelId="{2686FBA9-7AC3-402A-85ED-741C6F156B49}" type="pres">
      <dgm:prSet presAssocID="{D2450E1D-791D-4EC1-B969-7B9DA87F6239}" presName="vertOne" presStyleCnt="0"/>
      <dgm:spPr/>
    </dgm:pt>
    <dgm:pt modelId="{85CA50DF-CADC-401C-B76F-88071FCF390C}" type="pres">
      <dgm:prSet presAssocID="{D2450E1D-791D-4EC1-B969-7B9DA87F6239}" presName="txOne" presStyleLbl="node0" presStyleIdx="0" presStyleCnt="2">
        <dgm:presLayoutVars>
          <dgm:chPref val="3"/>
        </dgm:presLayoutVars>
      </dgm:prSet>
      <dgm:spPr/>
      <dgm:t>
        <a:bodyPr/>
        <a:lstStyle/>
        <a:p>
          <a:endParaRPr kumimoji="1" lang="ja-JP" altLang="en-US"/>
        </a:p>
      </dgm:t>
    </dgm:pt>
    <dgm:pt modelId="{3E882EDC-DDB6-438F-8F13-912129507F64}" type="pres">
      <dgm:prSet presAssocID="{D2450E1D-791D-4EC1-B969-7B9DA87F6239}" presName="parTransOne" presStyleCnt="0"/>
      <dgm:spPr/>
    </dgm:pt>
    <dgm:pt modelId="{02229103-BA88-4E4A-A0E3-38E0AA5B927E}" type="pres">
      <dgm:prSet presAssocID="{D2450E1D-791D-4EC1-B969-7B9DA87F6239}" presName="horzOne" presStyleCnt="0"/>
      <dgm:spPr/>
    </dgm:pt>
    <dgm:pt modelId="{9B336F20-21DB-4BEB-90A2-BA241A6A111B}" type="pres">
      <dgm:prSet presAssocID="{B54C3FFA-146C-4A46-911C-59DC65D12928}" presName="vertTwo" presStyleCnt="0"/>
      <dgm:spPr/>
    </dgm:pt>
    <dgm:pt modelId="{E2ED1B3A-F1DC-4878-8046-26E52CA6B6F4}" type="pres">
      <dgm:prSet presAssocID="{B54C3FFA-146C-4A46-911C-59DC65D12928}" presName="txTwo" presStyleLbl="node2" presStyleIdx="0" presStyleCnt="5" custScaleX="90002">
        <dgm:presLayoutVars>
          <dgm:chPref val="3"/>
        </dgm:presLayoutVars>
      </dgm:prSet>
      <dgm:spPr/>
      <dgm:t>
        <a:bodyPr/>
        <a:lstStyle/>
        <a:p>
          <a:endParaRPr kumimoji="1" lang="ja-JP" altLang="en-US"/>
        </a:p>
      </dgm:t>
    </dgm:pt>
    <dgm:pt modelId="{4C07A3C0-628F-4070-BC3A-2AAFFA2064F9}" type="pres">
      <dgm:prSet presAssocID="{B54C3FFA-146C-4A46-911C-59DC65D12928}" presName="horzTwo" presStyleCnt="0"/>
      <dgm:spPr/>
    </dgm:pt>
    <dgm:pt modelId="{A3CB36FB-C20F-4FA4-8046-C8D5943021E8}" type="pres">
      <dgm:prSet presAssocID="{05825405-3967-49B2-811D-7C4923DA226D}" presName="sibSpaceTwo" presStyleCnt="0"/>
      <dgm:spPr/>
    </dgm:pt>
    <dgm:pt modelId="{A71A337F-E1BC-4A6A-B26E-F60138A06F5C}" type="pres">
      <dgm:prSet presAssocID="{E41183AE-34C3-4A13-9807-804468086048}" presName="vertTwo" presStyleCnt="0"/>
      <dgm:spPr/>
    </dgm:pt>
    <dgm:pt modelId="{8BC1B7F0-4555-43F2-B83C-FF9FBBF23DEA}" type="pres">
      <dgm:prSet presAssocID="{E41183AE-34C3-4A13-9807-804468086048}" presName="txTwo" presStyleLbl="node2" presStyleIdx="1" presStyleCnt="5" custScaleX="96950">
        <dgm:presLayoutVars>
          <dgm:chPref val="3"/>
        </dgm:presLayoutVars>
      </dgm:prSet>
      <dgm:spPr/>
      <dgm:t>
        <a:bodyPr/>
        <a:lstStyle/>
        <a:p>
          <a:endParaRPr kumimoji="1" lang="ja-JP" altLang="en-US"/>
        </a:p>
      </dgm:t>
    </dgm:pt>
    <dgm:pt modelId="{78405433-D217-4F33-B12C-DC5E0DC1B1BE}" type="pres">
      <dgm:prSet presAssocID="{E41183AE-34C3-4A13-9807-804468086048}" presName="horzTwo" presStyleCnt="0"/>
      <dgm:spPr/>
    </dgm:pt>
    <dgm:pt modelId="{39468608-073E-4D65-AC9A-AF3A6D2655A9}" type="pres">
      <dgm:prSet presAssocID="{725DFE2F-258E-4768-9B35-647EA75AB429}" presName="sibSpaceOne" presStyleCnt="0"/>
      <dgm:spPr/>
    </dgm:pt>
    <dgm:pt modelId="{C041DCC4-C9E1-49A6-BF50-147629B303A0}" type="pres">
      <dgm:prSet presAssocID="{CA5F8C1F-9071-46A4-867D-ECF7AADB7347}" presName="vertOne" presStyleCnt="0"/>
      <dgm:spPr/>
    </dgm:pt>
    <dgm:pt modelId="{3E980C76-81A6-46F0-91A6-B5557F1266FE}" type="pres">
      <dgm:prSet presAssocID="{CA5F8C1F-9071-46A4-867D-ECF7AADB7347}" presName="txOne" presStyleLbl="node0" presStyleIdx="1" presStyleCnt="2" custScaleX="103934">
        <dgm:presLayoutVars>
          <dgm:chPref val="3"/>
        </dgm:presLayoutVars>
      </dgm:prSet>
      <dgm:spPr/>
      <dgm:t>
        <a:bodyPr/>
        <a:lstStyle/>
        <a:p>
          <a:endParaRPr kumimoji="1" lang="ja-JP" altLang="en-US"/>
        </a:p>
      </dgm:t>
    </dgm:pt>
    <dgm:pt modelId="{75063994-606E-4556-938E-A2D8515657F7}" type="pres">
      <dgm:prSet presAssocID="{CA5F8C1F-9071-46A4-867D-ECF7AADB7347}" presName="parTransOne" presStyleCnt="0"/>
      <dgm:spPr/>
    </dgm:pt>
    <dgm:pt modelId="{8FBC6442-4BFD-4962-9847-52C001B34C5B}" type="pres">
      <dgm:prSet presAssocID="{CA5F8C1F-9071-46A4-867D-ECF7AADB7347}" presName="horzOne" presStyleCnt="0"/>
      <dgm:spPr/>
    </dgm:pt>
    <dgm:pt modelId="{FE7BDEFE-06EE-4B48-9EE4-55A2F0B88E47}" type="pres">
      <dgm:prSet presAssocID="{B23BB672-03A7-46F7-9F4C-AF1BF00CDD6C}" presName="vertTwo" presStyleCnt="0"/>
      <dgm:spPr/>
    </dgm:pt>
    <dgm:pt modelId="{53A7996D-BEA2-4307-A82A-9EF5E9CA4940}" type="pres">
      <dgm:prSet presAssocID="{B23BB672-03A7-46F7-9F4C-AF1BF00CDD6C}" presName="txTwo" presStyleLbl="node2" presStyleIdx="2" presStyleCnt="5" custScaleX="85436">
        <dgm:presLayoutVars>
          <dgm:chPref val="3"/>
        </dgm:presLayoutVars>
      </dgm:prSet>
      <dgm:spPr/>
      <dgm:t>
        <a:bodyPr/>
        <a:lstStyle/>
        <a:p>
          <a:endParaRPr kumimoji="1" lang="ja-JP" altLang="en-US"/>
        </a:p>
      </dgm:t>
    </dgm:pt>
    <dgm:pt modelId="{743F73C6-D055-44CD-8A36-58205DFEF4A5}" type="pres">
      <dgm:prSet presAssocID="{B23BB672-03A7-46F7-9F4C-AF1BF00CDD6C}" presName="horzTwo" presStyleCnt="0"/>
      <dgm:spPr/>
    </dgm:pt>
    <dgm:pt modelId="{7C12417C-DD44-4960-9A78-96428C501470}" type="pres">
      <dgm:prSet presAssocID="{2858D759-5762-4F22-9BDE-A47966626C2C}" presName="sibSpaceTwo" presStyleCnt="0"/>
      <dgm:spPr/>
    </dgm:pt>
    <dgm:pt modelId="{ACD351DF-1B5D-4BDE-8245-A66D86B5E17D}" type="pres">
      <dgm:prSet presAssocID="{6B818140-4838-4719-A7CC-E6B460612B0F}" presName="vertTwo" presStyleCnt="0"/>
      <dgm:spPr/>
    </dgm:pt>
    <dgm:pt modelId="{226B7623-3513-4E1B-A2FF-7D98E4AC62AD}" type="pres">
      <dgm:prSet presAssocID="{6B818140-4838-4719-A7CC-E6B460612B0F}" presName="txTwo" presStyleLbl="node2" presStyleIdx="3" presStyleCnt="5" custScaleX="90427">
        <dgm:presLayoutVars>
          <dgm:chPref val="3"/>
        </dgm:presLayoutVars>
      </dgm:prSet>
      <dgm:spPr/>
      <dgm:t>
        <a:bodyPr/>
        <a:lstStyle/>
        <a:p>
          <a:endParaRPr kumimoji="1" lang="ja-JP" altLang="en-US"/>
        </a:p>
      </dgm:t>
    </dgm:pt>
    <dgm:pt modelId="{C6CED01B-99C3-4F97-A8DD-8A46D05C0B39}" type="pres">
      <dgm:prSet presAssocID="{6B818140-4838-4719-A7CC-E6B460612B0F}" presName="horzTwo" presStyleCnt="0"/>
      <dgm:spPr/>
    </dgm:pt>
    <dgm:pt modelId="{C8ABFB84-98FD-42A5-9078-2FD8B4DDC956}" type="pres">
      <dgm:prSet presAssocID="{3FEEB20D-33BB-4A02-B3AB-235700720001}" presName="sibSpaceTwo" presStyleCnt="0"/>
      <dgm:spPr/>
    </dgm:pt>
    <dgm:pt modelId="{411325B1-9966-4DD4-A7C1-37401729306F}" type="pres">
      <dgm:prSet presAssocID="{D86E3A12-1E15-43A7-BAF1-1353525E2DC6}" presName="vertTwo" presStyleCnt="0"/>
      <dgm:spPr/>
    </dgm:pt>
    <dgm:pt modelId="{64F1CE54-B5FE-41E8-952A-03CBED27C480}" type="pres">
      <dgm:prSet presAssocID="{D86E3A12-1E15-43A7-BAF1-1353525E2DC6}" presName="txTwo" presStyleLbl="node2" presStyleIdx="4" presStyleCnt="5" custScaleX="84947" custLinFactNeighborX="2951" custLinFactNeighborY="23675">
        <dgm:presLayoutVars>
          <dgm:chPref val="3"/>
        </dgm:presLayoutVars>
      </dgm:prSet>
      <dgm:spPr/>
      <dgm:t>
        <a:bodyPr/>
        <a:lstStyle/>
        <a:p>
          <a:endParaRPr kumimoji="1" lang="ja-JP" altLang="en-US"/>
        </a:p>
      </dgm:t>
    </dgm:pt>
    <dgm:pt modelId="{447CD6D7-248C-4553-99AC-58DC578E86A4}" type="pres">
      <dgm:prSet presAssocID="{D86E3A12-1E15-43A7-BAF1-1353525E2DC6}" presName="horzTwo" presStyleCnt="0"/>
      <dgm:spPr/>
    </dgm:pt>
  </dgm:ptLst>
  <dgm:cxnLst>
    <dgm:cxn modelId="{6312A682-6EAB-46C8-84D7-458511C77E20}" srcId="{0BE6EC7D-3C5C-41E0-BF2E-A0B51A354742}" destId="{CA5F8C1F-9071-46A4-867D-ECF7AADB7347}" srcOrd="1" destOrd="0" parTransId="{F3602481-7B3E-4AFD-9A32-675A4E595237}" sibTransId="{EDD13A1C-1FEB-48C4-831B-ADE6F080DEDB}"/>
    <dgm:cxn modelId="{B9367AC2-D8A1-4F0C-93F9-3BBF0DE6520C}" srcId="{D2450E1D-791D-4EC1-B969-7B9DA87F6239}" destId="{E41183AE-34C3-4A13-9807-804468086048}" srcOrd="1" destOrd="0" parTransId="{7D0C7675-C661-4D1D-897B-8F15B4564736}" sibTransId="{898C8294-BFD9-4100-AC1C-A3F3F7A52CA7}"/>
    <dgm:cxn modelId="{163E1DD1-C54B-40E3-9888-F213FE0527FB}" type="presOf" srcId="{D86E3A12-1E15-43A7-BAF1-1353525E2DC6}" destId="{64F1CE54-B5FE-41E8-952A-03CBED27C480}" srcOrd="0" destOrd="0" presId="urn:microsoft.com/office/officeart/2005/8/layout/hierarchy4"/>
    <dgm:cxn modelId="{C5D5E832-2879-4268-8460-5AB3B442F55D}" srcId="{CA5F8C1F-9071-46A4-867D-ECF7AADB7347}" destId="{B23BB672-03A7-46F7-9F4C-AF1BF00CDD6C}" srcOrd="0" destOrd="0" parTransId="{05404E46-FCD1-468B-A68D-3DDC3C5663DB}" sibTransId="{2858D759-5762-4F22-9BDE-A47966626C2C}"/>
    <dgm:cxn modelId="{A2D99ED2-34B3-4E23-8B33-261CBB6D4A2C}" srcId="{CA5F8C1F-9071-46A4-867D-ECF7AADB7347}" destId="{D86E3A12-1E15-43A7-BAF1-1353525E2DC6}" srcOrd="2" destOrd="0" parTransId="{A6136FF7-2055-4085-8330-5A02C5AC42FE}" sibTransId="{88F92C4A-D41B-4683-80C6-2F6049F88AAB}"/>
    <dgm:cxn modelId="{E511CF49-BA01-4C8C-9196-47824A350624}" type="presOf" srcId="{B54C3FFA-146C-4A46-911C-59DC65D12928}" destId="{E2ED1B3A-F1DC-4878-8046-26E52CA6B6F4}" srcOrd="0" destOrd="0" presId="urn:microsoft.com/office/officeart/2005/8/layout/hierarchy4"/>
    <dgm:cxn modelId="{ADC5B542-C8F5-4915-9771-A6C906A85F6D}" srcId="{D2450E1D-791D-4EC1-B969-7B9DA87F6239}" destId="{B54C3FFA-146C-4A46-911C-59DC65D12928}" srcOrd="0" destOrd="0" parTransId="{539E94B3-7138-4282-B310-348CB9D425B1}" sibTransId="{05825405-3967-49B2-811D-7C4923DA226D}"/>
    <dgm:cxn modelId="{906BBA66-5A9C-46AE-9392-D215EE9776A9}" srcId="{0BE6EC7D-3C5C-41E0-BF2E-A0B51A354742}" destId="{D2450E1D-791D-4EC1-B969-7B9DA87F6239}" srcOrd="0" destOrd="0" parTransId="{687F14CE-FBEE-4029-9B17-168B7BB0580C}" sibTransId="{725DFE2F-258E-4768-9B35-647EA75AB429}"/>
    <dgm:cxn modelId="{7841ACA6-FE15-400D-80CA-4D77BF259313}" type="presOf" srcId="{B23BB672-03A7-46F7-9F4C-AF1BF00CDD6C}" destId="{53A7996D-BEA2-4307-A82A-9EF5E9CA4940}" srcOrd="0" destOrd="0" presId="urn:microsoft.com/office/officeart/2005/8/layout/hierarchy4"/>
    <dgm:cxn modelId="{BDE0C0E2-52E8-453C-88CB-9C92A1C4042F}" type="presOf" srcId="{CA5F8C1F-9071-46A4-867D-ECF7AADB7347}" destId="{3E980C76-81A6-46F0-91A6-B5557F1266FE}" srcOrd="0" destOrd="0" presId="urn:microsoft.com/office/officeart/2005/8/layout/hierarchy4"/>
    <dgm:cxn modelId="{4180F912-60B4-45DD-890B-F4678B20515F}" srcId="{CA5F8C1F-9071-46A4-867D-ECF7AADB7347}" destId="{6B818140-4838-4719-A7CC-E6B460612B0F}" srcOrd="1" destOrd="0" parTransId="{C5141C3A-735F-48BE-947B-4FFB3FB4927A}" sibTransId="{3FEEB20D-33BB-4A02-B3AB-235700720001}"/>
    <dgm:cxn modelId="{07672A4D-02B3-45AD-A75B-3BA05FD12055}" type="presOf" srcId="{0BE6EC7D-3C5C-41E0-BF2E-A0B51A354742}" destId="{F410D710-34D5-4BCA-A8EC-C0122858A319}" srcOrd="0" destOrd="0" presId="urn:microsoft.com/office/officeart/2005/8/layout/hierarchy4"/>
    <dgm:cxn modelId="{B47A2C36-3241-4700-8D5E-7DB3F35337D7}" type="presOf" srcId="{6B818140-4838-4719-A7CC-E6B460612B0F}" destId="{226B7623-3513-4E1B-A2FF-7D98E4AC62AD}" srcOrd="0" destOrd="0" presId="urn:microsoft.com/office/officeart/2005/8/layout/hierarchy4"/>
    <dgm:cxn modelId="{DE122BBF-6F1A-4893-B689-9CD540E09016}" type="presOf" srcId="{E41183AE-34C3-4A13-9807-804468086048}" destId="{8BC1B7F0-4555-43F2-B83C-FF9FBBF23DEA}" srcOrd="0" destOrd="0" presId="urn:microsoft.com/office/officeart/2005/8/layout/hierarchy4"/>
    <dgm:cxn modelId="{66C72579-CFEF-419C-90C8-E78B2A64EC31}" type="presOf" srcId="{D2450E1D-791D-4EC1-B969-7B9DA87F6239}" destId="{85CA50DF-CADC-401C-B76F-88071FCF390C}" srcOrd="0" destOrd="0" presId="urn:microsoft.com/office/officeart/2005/8/layout/hierarchy4"/>
    <dgm:cxn modelId="{91F940EC-A126-4336-95C3-481C6EB3CFE7}" type="presParOf" srcId="{F410D710-34D5-4BCA-A8EC-C0122858A319}" destId="{2686FBA9-7AC3-402A-85ED-741C6F156B49}" srcOrd="0" destOrd="0" presId="urn:microsoft.com/office/officeart/2005/8/layout/hierarchy4"/>
    <dgm:cxn modelId="{B448A9ED-A97A-4463-83C3-1C8B0B16D41B}" type="presParOf" srcId="{2686FBA9-7AC3-402A-85ED-741C6F156B49}" destId="{85CA50DF-CADC-401C-B76F-88071FCF390C}" srcOrd="0" destOrd="0" presId="urn:microsoft.com/office/officeart/2005/8/layout/hierarchy4"/>
    <dgm:cxn modelId="{4879C2F3-DA0A-4DB7-B00D-620D0A2AA40E}" type="presParOf" srcId="{2686FBA9-7AC3-402A-85ED-741C6F156B49}" destId="{3E882EDC-DDB6-438F-8F13-912129507F64}" srcOrd="1" destOrd="0" presId="urn:microsoft.com/office/officeart/2005/8/layout/hierarchy4"/>
    <dgm:cxn modelId="{35337337-D912-4CAB-BF17-8E3CC9D72B4F}" type="presParOf" srcId="{2686FBA9-7AC3-402A-85ED-741C6F156B49}" destId="{02229103-BA88-4E4A-A0E3-38E0AA5B927E}" srcOrd="2" destOrd="0" presId="urn:microsoft.com/office/officeart/2005/8/layout/hierarchy4"/>
    <dgm:cxn modelId="{3E952543-3713-4633-B896-6379EEAAA671}" type="presParOf" srcId="{02229103-BA88-4E4A-A0E3-38E0AA5B927E}" destId="{9B336F20-21DB-4BEB-90A2-BA241A6A111B}" srcOrd="0" destOrd="0" presId="urn:microsoft.com/office/officeart/2005/8/layout/hierarchy4"/>
    <dgm:cxn modelId="{5507D2F9-AD33-4FD7-A28A-99054EB8C29C}" type="presParOf" srcId="{9B336F20-21DB-4BEB-90A2-BA241A6A111B}" destId="{E2ED1B3A-F1DC-4878-8046-26E52CA6B6F4}" srcOrd="0" destOrd="0" presId="urn:microsoft.com/office/officeart/2005/8/layout/hierarchy4"/>
    <dgm:cxn modelId="{6722B22F-CACA-4D8F-BDB3-B58158E4F428}" type="presParOf" srcId="{9B336F20-21DB-4BEB-90A2-BA241A6A111B}" destId="{4C07A3C0-628F-4070-BC3A-2AAFFA2064F9}" srcOrd="1" destOrd="0" presId="urn:microsoft.com/office/officeart/2005/8/layout/hierarchy4"/>
    <dgm:cxn modelId="{1BDAF068-35C3-49E7-B0C2-202C8C07BE37}" type="presParOf" srcId="{02229103-BA88-4E4A-A0E3-38E0AA5B927E}" destId="{A3CB36FB-C20F-4FA4-8046-C8D5943021E8}" srcOrd="1" destOrd="0" presId="urn:microsoft.com/office/officeart/2005/8/layout/hierarchy4"/>
    <dgm:cxn modelId="{B6B8344C-9BE4-4B56-909D-164B65342554}" type="presParOf" srcId="{02229103-BA88-4E4A-A0E3-38E0AA5B927E}" destId="{A71A337F-E1BC-4A6A-B26E-F60138A06F5C}" srcOrd="2" destOrd="0" presId="urn:microsoft.com/office/officeart/2005/8/layout/hierarchy4"/>
    <dgm:cxn modelId="{CC806AE0-41CA-4B13-8774-5F73C823A740}" type="presParOf" srcId="{A71A337F-E1BC-4A6A-B26E-F60138A06F5C}" destId="{8BC1B7F0-4555-43F2-B83C-FF9FBBF23DEA}" srcOrd="0" destOrd="0" presId="urn:microsoft.com/office/officeart/2005/8/layout/hierarchy4"/>
    <dgm:cxn modelId="{32B58736-F736-452A-9416-D7DF410C5017}" type="presParOf" srcId="{A71A337F-E1BC-4A6A-B26E-F60138A06F5C}" destId="{78405433-D217-4F33-B12C-DC5E0DC1B1BE}" srcOrd="1" destOrd="0" presId="urn:microsoft.com/office/officeart/2005/8/layout/hierarchy4"/>
    <dgm:cxn modelId="{8C2EB729-3327-4B61-82EF-A76EC31E3CF1}" type="presParOf" srcId="{F410D710-34D5-4BCA-A8EC-C0122858A319}" destId="{39468608-073E-4D65-AC9A-AF3A6D2655A9}" srcOrd="1" destOrd="0" presId="urn:microsoft.com/office/officeart/2005/8/layout/hierarchy4"/>
    <dgm:cxn modelId="{DDCA2EF2-85F2-4982-B3CE-CB3644ECE04A}" type="presParOf" srcId="{F410D710-34D5-4BCA-A8EC-C0122858A319}" destId="{C041DCC4-C9E1-49A6-BF50-147629B303A0}" srcOrd="2" destOrd="0" presId="urn:microsoft.com/office/officeart/2005/8/layout/hierarchy4"/>
    <dgm:cxn modelId="{F01A85D5-AC4B-4143-AAF0-362692CBA700}" type="presParOf" srcId="{C041DCC4-C9E1-49A6-BF50-147629B303A0}" destId="{3E980C76-81A6-46F0-91A6-B5557F1266FE}" srcOrd="0" destOrd="0" presId="urn:microsoft.com/office/officeart/2005/8/layout/hierarchy4"/>
    <dgm:cxn modelId="{6A97900A-E384-468E-99E8-F7076E10AD13}" type="presParOf" srcId="{C041DCC4-C9E1-49A6-BF50-147629B303A0}" destId="{75063994-606E-4556-938E-A2D8515657F7}" srcOrd="1" destOrd="0" presId="urn:microsoft.com/office/officeart/2005/8/layout/hierarchy4"/>
    <dgm:cxn modelId="{F81D28D3-8451-4130-86A5-81E410627C98}" type="presParOf" srcId="{C041DCC4-C9E1-49A6-BF50-147629B303A0}" destId="{8FBC6442-4BFD-4962-9847-52C001B34C5B}" srcOrd="2" destOrd="0" presId="urn:microsoft.com/office/officeart/2005/8/layout/hierarchy4"/>
    <dgm:cxn modelId="{8C88E4AF-BE50-46EB-BA5F-FFF4CB038405}" type="presParOf" srcId="{8FBC6442-4BFD-4962-9847-52C001B34C5B}" destId="{FE7BDEFE-06EE-4B48-9EE4-55A2F0B88E47}" srcOrd="0" destOrd="0" presId="urn:microsoft.com/office/officeart/2005/8/layout/hierarchy4"/>
    <dgm:cxn modelId="{ACC1066E-879C-4C7A-B521-24C2BF3FB183}" type="presParOf" srcId="{FE7BDEFE-06EE-4B48-9EE4-55A2F0B88E47}" destId="{53A7996D-BEA2-4307-A82A-9EF5E9CA4940}" srcOrd="0" destOrd="0" presId="urn:microsoft.com/office/officeart/2005/8/layout/hierarchy4"/>
    <dgm:cxn modelId="{832DB84C-EBEA-45CF-8B54-79C62909287B}" type="presParOf" srcId="{FE7BDEFE-06EE-4B48-9EE4-55A2F0B88E47}" destId="{743F73C6-D055-44CD-8A36-58205DFEF4A5}" srcOrd="1" destOrd="0" presId="urn:microsoft.com/office/officeart/2005/8/layout/hierarchy4"/>
    <dgm:cxn modelId="{EE1FE7AB-D6B2-487E-99AD-6963ACDEA92D}" type="presParOf" srcId="{8FBC6442-4BFD-4962-9847-52C001B34C5B}" destId="{7C12417C-DD44-4960-9A78-96428C501470}" srcOrd="1" destOrd="0" presId="urn:microsoft.com/office/officeart/2005/8/layout/hierarchy4"/>
    <dgm:cxn modelId="{7E5B8704-D04A-4354-A74E-FEDEFFA4B151}" type="presParOf" srcId="{8FBC6442-4BFD-4962-9847-52C001B34C5B}" destId="{ACD351DF-1B5D-4BDE-8245-A66D86B5E17D}" srcOrd="2" destOrd="0" presId="urn:microsoft.com/office/officeart/2005/8/layout/hierarchy4"/>
    <dgm:cxn modelId="{4B155060-BBF1-41D1-BF46-422AE59300D4}" type="presParOf" srcId="{ACD351DF-1B5D-4BDE-8245-A66D86B5E17D}" destId="{226B7623-3513-4E1B-A2FF-7D98E4AC62AD}" srcOrd="0" destOrd="0" presId="urn:microsoft.com/office/officeart/2005/8/layout/hierarchy4"/>
    <dgm:cxn modelId="{AFA66EFC-D0D6-4743-9A00-46D83199E774}" type="presParOf" srcId="{ACD351DF-1B5D-4BDE-8245-A66D86B5E17D}" destId="{C6CED01B-99C3-4F97-A8DD-8A46D05C0B39}" srcOrd="1" destOrd="0" presId="urn:microsoft.com/office/officeart/2005/8/layout/hierarchy4"/>
    <dgm:cxn modelId="{62BB8FFD-A0EA-4EC5-8659-51EEDCB01A56}" type="presParOf" srcId="{8FBC6442-4BFD-4962-9847-52C001B34C5B}" destId="{C8ABFB84-98FD-42A5-9078-2FD8B4DDC956}" srcOrd="3" destOrd="0" presId="urn:microsoft.com/office/officeart/2005/8/layout/hierarchy4"/>
    <dgm:cxn modelId="{B8B0B8F2-ECCD-4E9C-9F6F-E937DFFD5238}" type="presParOf" srcId="{8FBC6442-4BFD-4962-9847-52C001B34C5B}" destId="{411325B1-9966-4DD4-A7C1-37401729306F}" srcOrd="4" destOrd="0" presId="urn:microsoft.com/office/officeart/2005/8/layout/hierarchy4"/>
    <dgm:cxn modelId="{69C23063-91BB-4C08-87CD-4DC2B30BA20A}" type="presParOf" srcId="{411325B1-9966-4DD4-A7C1-37401729306F}" destId="{64F1CE54-B5FE-41E8-952A-03CBED27C480}" srcOrd="0" destOrd="0" presId="urn:microsoft.com/office/officeart/2005/8/layout/hierarchy4"/>
    <dgm:cxn modelId="{69CA67E8-C2EB-4911-BE57-6C85366B8A44}" type="presParOf" srcId="{411325B1-9966-4DD4-A7C1-37401729306F}" destId="{447CD6D7-248C-4553-99AC-58DC578E86A4}" srcOrd="1" destOrd="0" presId="urn:microsoft.com/office/officeart/2005/8/layout/hierarchy4"/>
  </dgm:cxnLst>
  <dgm:bg/>
  <dgm:whole>
    <a:ln w="3810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A50DF-CADC-401C-B76F-88071FCF390C}">
      <dsp:nvSpPr>
        <dsp:cNvPr id="0" name=""/>
        <dsp:cNvSpPr/>
      </dsp:nvSpPr>
      <dsp:spPr>
        <a:xfrm>
          <a:off x="438" y="1582"/>
          <a:ext cx="3407391" cy="1548692"/>
        </a:xfrm>
        <a:prstGeom prst="roundRect">
          <a:avLst>
            <a:gd name="adj" fmla="val 10000"/>
          </a:avLst>
        </a:prstGeom>
        <a:solidFill>
          <a:schemeClr val="bg1">
            <a:lumMod val="85000"/>
          </a:schemeClr>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ts val="2400"/>
            </a:lnSpc>
            <a:spcBef>
              <a:spcPct val="0"/>
            </a:spcBef>
            <a:spcAft>
              <a:spcPts val="0"/>
            </a:spcAft>
          </a:pPr>
          <a:r>
            <a:rPr kumimoji="1" lang="ja-JP" altLang="en-US" sz="2000" b="1" kern="1200" dirty="0">
              <a:solidFill>
                <a:schemeClr val="tx1"/>
              </a:solidFill>
              <a:latin typeface="+mn-ea"/>
              <a:ea typeface="+mn-ea"/>
            </a:rPr>
            <a:t>明示的な</a:t>
          </a:r>
          <a:endParaRPr kumimoji="1" lang="en-US" altLang="ja-JP" sz="2000" b="1" kern="1200" dirty="0">
            <a:solidFill>
              <a:schemeClr val="tx1"/>
            </a:solidFill>
            <a:latin typeface="+mn-ea"/>
            <a:ea typeface="+mn-ea"/>
          </a:endParaRPr>
        </a:p>
        <a:p>
          <a:pPr lvl="0" algn="ctr" defTabSz="889000">
            <a:lnSpc>
              <a:spcPts val="2400"/>
            </a:lnSpc>
            <a:spcBef>
              <a:spcPct val="0"/>
            </a:spcBef>
            <a:spcAft>
              <a:spcPts val="0"/>
            </a:spcAft>
          </a:pPr>
          <a:r>
            <a:rPr kumimoji="1" lang="ja-JP" altLang="en-US" sz="2000" b="1" kern="1200" dirty="0">
              <a:solidFill>
                <a:schemeClr val="tx1"/>
              </a:solidFill>
              <a:latin typeface="+mn-ea"/>
              <a:ea typeface="+mn-ea"/>
            </a:rPr>
            <a:t>カーボンプライシング</a:t>
          </a:r>
          <a:endParaRPr kumimoji="1" lang="en-US" altLang="ja-JP" sz="2000" b="1" kern="1200" dirty="0">
            <a:solidFill>
              <a:schemeClr val="tx1"/>
            </a:solidFill>
            <a:latin typeface="+mn-ea"/>
            <a:ea typeface="+mn-ea"/>
          </a:endParaRPr>
        </a:p>
        <a:p>
          <a:pPr lvl="0" algn="ctr" defTabSz="889000">
            <a:lnSpc>
              <a:spcPts val="2400"/>
            </a:lnSpc>
            <a:spcBef>
              <a:spcPct val="0"/>
            </a:spcBef>
            <a:spcAft>
              <a:spcPts val="0"/>
            </a:spcAft>
          </a:pPr>
          <a:r>
            <a:rPr kumimoji="1" lang="ja-JP" altLang="en-US" sz="1400" b="1" kern="1200" dirty="0">
              <a:solidFill>
                <a:schemeClr val="tx1"/>
              </a:solidFill>
              <a:latin typeface="+mn-ea"/>
              <a:ea typeface="+mn-ea"/>
            </a:rPr>
            <a:t>（排出される炭素に対し、トン当たりの価格が明示的に付されるもの）</a:t>
          </a:r>
          <a:endParaRPr kumimoji="1" lang="en-US" altLang="ja-JP" sz="2800" b="1" kern="1200" dirty="0">
            <a:solidFill>
              <a:schemeClr val="tx1"/>
            </a:solidFill>
            <a:latin typeface="+mn-ea"/>
            <a:ea typeface="+mn-ea"/>
          </a:endParaRPr>
        </a:p>
      </dsp:txBody>
      <dsp:txXfrm>
        <a:off x="45798" y="46942"/>
        <a:ext cx="3316671" cy="1457972"/>
      </dsp:txXfrm>
    </dsp:sp>
    <dsp:sp modelId="{E2ED1B3A-F1DC-4878-8046-26E52CA6B6F4}">
      <dsp:nvSpPr>
        <dsp:cNvPr id="0" name=""/>
        <dsp:cNvSpPr/>
      </dsp:nvSpPr>
      <dsp:spPr>
        <a:xfrm>
          <a:off x="438" y="1777869"/>
          <a:ext cx="1569843" cy="1548692"/>
        </a:xfrm>
        <a:prstGeom prst="roundRect">
          <a:avLst>
            <a:gd name="adj" fmla="val 10000"/>
          </a:avLst>
        </a:prstGeom>
        <a:solidFill>
          <a:schemeClr val="bg1"/>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2400"/>
            </a:lnSpc>
            <a:spcBef>
              <a:spcPct val="0"/>
            </a:spcBef>
            <a:spcAft>
              <a:spcPct val="35000"/>
            </a:spcAft>
          </a:pPr>
          <a:r>
            <a:rPr kumimoji="1" lang="ja-JP" altLang="en-US" sz="1600" b="1" kern="1200" dirty="0">
              <a:solidFill>
                <a:schemeClr val="tx1"/>
              </a:solidFill>
              <a:latin typeface="+mn-ea"/>
              <a:ea typeface="+mn-ea"/>
            </a:rPr>
            <a:t>炭素税</a:t>
          </a:r>
        </a:p>
      </dsp:txBody>
      <dsp:txXfrm>
        <a:off x="45798" y="1823229"/>
        <a:ext cx="1479123" cy="1457972"/>
      </dsp:txXfrm>
    </dsp:sp>
    <dsp:sp modelId="{8BC1B7F0-4555-43F2-B83C-FF9FBBF23DEA}">
      <dsp:nvSpPr>
        <dsp:cNvPr id="0" name=""/>
        <dsp:cNvSpPr/>
      </dsp:nvSpPr>
      <dsp:spPr>
        <a:xfrm>
          <a:off x="1716797" y="1777869"/>
          <a:ext cx="1691032" cy="1548692"/>
        </a:xfrm>
        <a:prstGeom prst="roundRect">
          <a:avLst>
            <a:gd name="adj" fmla="val 10000"/>
          </a:avLst>
        </a:prstGeom>
        <a:solidFill>
          <a:schemeClr val="bg1"/>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2400"/>
            </a:lnSpc>
            <a:spcBef>
              <a:spcPct val="0"/>
            </a:spcBef>
            <a:spcAft>
              <a:spcPct val="35000"/>
            </a:spcAft>
          </a:pPr>
          <a:r>
            <a:rPr kumimoji="1" lang="ja-JP" altLang="en-US" sz="1600" b="1" kern="1200" dirty="0">
              <a:solidFill>
                <a:schemeClr val="tx1"/>
              </a:solidFill>
              <a:latin typeface="+mn-ea"/>
              <a:ea typeface="+mn-ea"/>
            </a:rPr>
            <a:t>排出量取引に</a:t>
          </a:r>
          <a:r>
            <a:rPr kumimoji="1" lang="ja-JP" altLang="en-US" sz="1600" b="1" kern="1200" dirty="0" smtClean="0">
              <a:solidFill>
                <a:schemeClr val="tx1"/>
              </a:solidFill>
              <a:latin typeface="+mn-ea"/>
              <a:ea typeface="+mn-ea"/>
            </a:rPr>
            <a:t>よる</a:t>
          </a:r>
          <a:endParaRPr kumimoji="1" lang="en-US" altLang="ja-JP" sz="1600" b="1" kern="1200" dirty="0" smtClean="0">
            <a:solidFill>
              <a:schemeClr val="tx1"/>
            </a:solidFill>
            <a:latin typeface="+mn-ea"/>
            <a:ea typeface="+mn-ea"/>
          </a:endParaRPr>
        </a:p>
        <a:p>
          <a:pPr lvl="0" algn="ctr" defTabSz="711200">
            <a:lnSpc>
              <a:spcPts val="2400"/>
            </a:lnSpc>
            <a:spcBef>
              <a:spcPct val="0"/>
            </a:spcBef>
            <a:spcAft>
              <a:spcPct val="35000"/>
            </a:spcAft>
          </a:pPr>
          <a:r>
            <a:rPr kumimoji="1" lang="ja-JP" altLang="en-US" sz="1600" b="1" kern="1200" dirty="0" smtClean="0">
              <a:solidFill>
                <a:schemeClr val="tx1"/>
              </a:solidFill>
              <a:latin typeface="+mn-ea"/>
              <a:ea typeface="+mn-ea"/>
            </a:rPr>
            <a:t>排出枠</a:t>
          </a:r>
          <a:r>
            <a:rPr kumimoji="1" lang="ja-JP" altLang="en-US" sz="1600" b="1" kern="1200" dirty="0">
              <a:solidFill>
                <a:schemeClr val="tx1"/>
              </a:solidFill>
              <a:latin typeface="+mn-ea"/>
              <a:ea typeface="+mn-ea"/>
            </a:rPr>
            <a:t>価格</a:t>
          </a:r>
        </a:p>
      </dsp:txBody>
      <dsp:txXfrm>
        <a:off x="1762157" y="1823229"/>
        <a:ext cx="1600312" cy="1457972"/>
      </dsp:txXfrm>
    </dsp:sp>
    <dsp:sp modelId="{3E980C76-81A6-46F0-91A6-B5557F1266FE}">
      <dsp:nvSpPr>
        <dsp:cNvPr id="0" name=""/>
        <dsp:cNvSpPr/>
      </dsp:nvSpPr>
      <dsp:spPr>
        <a:xfrm>
          <a:off x="3700861" y="1582"/>
          <a:ext cx="5032652" cy="1548692"/>
        </a:xfrm>
        <a:prstGeom prst="roundRect">
          <a:avLst>
            <a:gd name="adj" fmla="val 10000"/>
          </a:avLst>
        </a:prstGeom>
        <a:solidFill>
          <a:schemeClr val="bg1">
            <a:lumMod val="85000"/>
          </a:schemeClr>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ts val="2400"/>
            </a:lnSpc>
            <a:spcBef>
              <a:spcPct val="0"/>
            </a:spcBef>
            <a:spcAft>
              <a:spcPts val="0"/>
            </a:spcAft>
          </a:pPr>
          <a:r>
            <a:rPr kumimoji="1" lang="ja-JP" altLang="en-US" sz="2000" b="1" kern="1200" dirty="0" smtClean="0">
              <a:solidFill>
                <a:schemeClr val="tx1"/>
              </a:solidFill>
              <a:latin typeface="+mn-ea"/>
              <a:ea typeface="+mn-ea"/>
            </a:rPr>
            <a:t>暗示的炭素価格</a:t>
          </a:r>
          <a:endParaRPr kumimoji="1" lang="en-US" altLang="ja-JP" sz="2000" b="1" kern="1200" dirty="0">
            <a:solidFill>
              <a:schemeClr val="tx1"/>
            </a:solidFill>
            <a:latin typeface="+mn-ea"/>
            <a:ea typeface="+mn-ea"/>
          </a:endParaRPr>
        </a:p>
        <a:p>
          <a:pPr lvl="0" algn="ctr" defTabSz="889000">
            <a:lnSpc>
              <a:spcPts val="2400"/>
            </a:lnSpc>
            <a:spcBef>
              <a:spcPct val="0"/>
            </a:spcBef>
            <a:spcAft>
              <a:spcPts val="0"/>
            </a:spcAft>
          </a:pPr>
          <a:r>
            <a:rPr kumimoji="1" lang="ja-JP" altLang="en-US" sz="1400" b="1" kern="1200" dirty="0">
              <a:solidFill>
                <a:schemeClr val="tx1"/>
              </a:solidFill>
              <a:latin typeface="+mn-ea"/>
              <a:ea typeface="+mn-ea"/>
            </a:rPr>
            <a:t>（炭素排出量ではなくエネルギー消費量に対し</a:t>
          </a:r>
          <a:r>
            <a:rPr kumimoji="1" lang="ja-JP" altLang="en-US" sz="1400" b="1" kern="1200" dirty="0" smtClean="0">
              <a:solidFill>
                <a:schemeClr val="tx1"/>
              </a:solidFill>
              <a:latin typeface="+mn-ea"/>
              <a:ea typeface="+mn-ea"/>
            </a:rPr>
            <a:t>課税される</a:t>
          </a:r>
          <a:r>
            <a:rPr kumimoji="1" lang="ja-JP" altLang="en-US" sz="1400" b="1" kern="1200" dirty="0">
              <a:solidFill>
                <a:schemeClr val="tx1"/>
              </a:solidFill>
              <a:latin typeface="+mn-ea"/>
              <a:ea typeface="+mn-ea"/>
            </a:rPr>
            <a:t>ものや、規制や基準の遵守のために排出削減コストがかかるもの）</a:t>
          </a:r>
        </a:p>
      </dsp:txBody>
      <dsp:txXfrm>
        <a:off x="3746221" y="46942"/>
        <a:ext cx="4941932" cy="1457972"/>
      </dsp:txXfrm>
    </dsp:sp>
    <dsp:sp modelId="{53A7996D-BEA2-4307-A82A-9EF5E9CA4940}">
      <dsp:nvSpPr>
        <dsp:cNvPr id="0" name=""/>
        <dsp:cNvSpPr/>
      </dsp:nvSpPr>
      <dsp:spPr>
        <a:xfrm>
          <a:off x="3796106" y="1777869"/>
          <a:ext cx="1490201" cy="1548692"/>
        </a:xfrm>
        <a:prstGeom prst="roundRect">
          <a:avLst>
            <a:gd name="adj" fmla="val 10000"/>
          </a:avLst>
        </a:prstGeom>
        <a:solidFill>
          <a:schemeClr val="bg1"/>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2400"/>
            </a:lnSpc>
            <a:spcBef>
              <a:spcPct val="0"/>
            </a:spcBef>
            <a:spcAft>
              <a:spcPct val="35000"/>
            </a:spcAft>
          </a:pPr>
          <a:r>
            <a:rPr kumimoji="1" lang="ja-JP" altLang="en-US" sz="1600" b="1" kern="1200" dirty="0">
              <a:solidFill>
                <a:schemeClr val="tx1"/>
              </a:solidFill>
              <a:latin typeface="+mn-ea"/>
              <a:ea typeface="+mn-ea"/>
            </a:rPr>
            <a:t>エネルギー課税</a:t>
          </a:r>
        </a:p>
      </dsp:txBody>
      <dsp:txXfrm>
        <a:off x="3839752" y="1821515"/>
        <a:ext cx="1402909" cy="1461400"/>
      </dsp:txXfrm>
    </dsp:sp>
    <dsp:sp modelId="{226B7623-3513-4E1B-A2FF-7D98E4AC62AD}">
      <dsp:nvSpPr>
        <dsp:cNvPr id="0" name=""/>
        <dsp:cNvSpPr/>
      </dsp:nvSpPr>
      <dsp:spPr>
        <a:xfrm>
          <a:off x="5432824" y="1777869"/>
          <a:ext cx="1577256" cy="1548692"/>
        </a:xfrm>
        <a:prstGeom prst="roundRect">
          <a:avLst>
            <a:gd name="adj" fmla="val 10000"/>
          </a:avLst>
        </a:prstGeom>
        <a:solidFill>
          <a:schemeClr val="bg1"/>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2400"/>
            </a:lnSpc>
            <a:spcBef>
              <a:spcPct val="0"/>
            </a:spcBef>
            <a:spcAft>
              <a:spcPct val="35000"/>
            </a:spcAft>
          </a:pPr>
          <a:r>
            <a:rPr kumimoji="1" lang="ja-JP" altLang="en-US" sz="1600" b="1" kern="1200" dirty="0">
              <a:solidFill>
                <a:schemeClr val="tx1"/>
              </a:solidFill>
              <a:latin typeface="+mn-ea"/>
              <a:ea typeface="+mn-ea"/>
            </a:rPr>
            <a:t>規制の遵守コスト</a:t>
          </a:r>
        </a:p>
      </dsp:txBody>
      <dsp:txXfrm>
        <a:off x="5478184" y="1823229"/>
        <a:ext cx="1486536" cy="1457972"/>
      </dsp:txXfrm>
    </dsp:sp>
    <dsp:sp modelId="{64F1CE54-B5FE-41E8-952A-03CBED27C480}">
      <dsp:nvSpPr>
        <dsp:cNvPr id="0" name=""/>
        <dsp:cNvSpPr/>
      </dsp:nvSpPr>
      <dsp:spPr>
        <a:xfrm>
          <a:off x="7208068" y="1779451"/>
          <a:ext cx="1481672" cy="1548692"/>
        </a:xfrm>
        <a:prstGeom prst="roundRect">
          <a:avLst>
            <a:gd name="adj" fmla="val 10000"/>
          </a:avLst>
        </a:prstGeom>
        <a:solidFill>
          <a:schemeClr val="bg1"/>
        </a:solidFill>
        <a:ln>
          <a:solidFill>
            <a:schemeClr val="bg1">
              <a:lumMod val="6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2400"/>
            </a:lnSpc>
            <a:spcBef>
              <a:spcPct val="0"/>
            </a:spcBef>
            <a:spcAft>
              <a:spcPct val="35000"/>
            </a:spcAft>
          </a:pPr>
          <a:r>
            <a:rPr kumimoji="1" lang="ja-JP" altLang="en-US" sz="1600" b="1" kern="1200" dirty="0">
              <a:solidFill>
                <a:schemeClr val="tx1"/>
              </a:solidFill>
              <a:latin typeface="+mn-ea"/>
              <a:ea typeface="+mn-ea"/>
            </a:rPr>
            <a:t>その他</a:t>
          </a:r>
        </a:p>
      </dsp:txBody>
      <dsp:txXfrm>
        <a:off x="7251465" y="1822848"/>
        <a:ext cx="1394878" cy="14618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237"/>
          </a:xfrm>
          <a:prstGeom prst="rect">
            <a:avLst/>
          </a:prstGeom>
        </p:spPr>
        <p:txBody>
          <a:bodyPr vert="horz" lIns="91419" tIns="45710" rIns="91419" bIns="4571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1" y="0"/>
            <a:ext cx="2920193" cy="493237"/>
          </a:xfrm>
          <a:prstGeom prst="rect">
            <a:avLst/>
          </a:prstGeom>
        </p:spPr>
        <p:txBody>
          <a:bodyPr vert="horz" lIns="91419" tIns="45710" rIns="91419" bIns="45710" rtlCol="0"/>
          <a:lstStyle>
            <a:lvl1pPr algn="r" fontAlgn="auto">
              <a:spcBef>
                <a:spcPts val="0"/>
              </a:spcBef>
              <a:spcAft>
                <a:spcPts val="0"/>
              </a:spcAft>
              <a:defRPr sz="1100">
                <a:latin typeface="+mn-lt"/>
                <a:ea typeface="+mn-ea"/>
              </a:defRPr>
            </a:lvl1pPr>
          </a:lstStyle>
          <a:p>
            <a:pPr>
              <a:defRPr/>
            </a:pPr>
            <a:fld id="{3963B432-8712-4894-AE08-8C09004C0B2D}" type="datetimeFigureOut">
              <a:rPr lang="ja-JP" altLang="en-US"/>
              <a:pPr>
                <a:defRPr/>
              </a:pPr>
              <a:t>2018/6/27</a:t>
            </a:fld>
            <a:endParaRPr lang="ja-JP" altLang="en-US" dirty="0"/>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1419" tIns="45710" rIns="91419" bIns="45710" rtlCol="0" anchor="ctr"/>
          <a:lstStyle/>
          <a:p>
            <a:pPr lvl="0"/>
            <a:endParaRPr lang="ja-JP" altLang="en-US" noProof="0" dirty="0"/>
          </a:p>
        </p:txBody>
      </p:sp>
      <p:sp>
        <p:nvSpPr>
          <p:cNvPr id="5" name="ノート プレースホルダー 4"/>
          <p:cNvSpPr>
            <a:spLocks noGrp="1"/>
          </p:cNvSpPr>
          <p:nvPr>
            <p:ph type="body" sz="quarter" idx="3"/>
          </p:nvPr>
        </p:nvSpPr>
        <p:spPr>
          <a:xfrm>
            <a:off x="672320" y="4686538"/>
            <a:ext cx="5391124" cy="4440708"/>
          </a:xfrm>
          <a:prstGeom prst="rect">
            <a:avLst/>
          </a:prstGeom>
        </p:spPr>
        <p:txBody>
          <a:bodyPr vert="horz" lIns="91419" tIns="45710" rIns="91419" bIns="4571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501"/>
            <a:ext cx="2920193" cy="493236"/>
          </a:xfrm>
          <a:prstGeom prst="rect">
            <a:avLst/>
          </a:prstGeom>
        </p:spPr>
        <p:txBody>
          <a:bodyPr vert="horz" lIns="91419" tIns="45710" rIns="91419" bIns="4571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1" y="9371501"/>
            <a:ext cx="2920193" cy="493236"/>
          </a:xfrm>
          <a:prstGeom prst="rect">
            <a:avLst/>
          </a:prstGeom>
        </p:spPr>
        <p:txBody>
          <a:bodyPr vert="horz" lIns="91419" tIns="45710" rIns="91419" bIns="45710" rtlCol="0" anchor="b"/>
          <a:lstStyle>
            <a:lvl1pPr algn="r" fontAlgn="auto">
              <a:spcBef>
                <a:spcPts val="0"/>
              </a:spcBef>
              <a:spcAft>
                <a:spcPts val="0"/>
              </a:spcAft>
              <a:defRPr sz="1100">
                <a:latin typeface="+mn-lt"/>
                <a:ea typeface="+mn-ea"/>
              </a:defRPr>
            </a:lvl1pPr>
          </a:lstStyle>
          <a:p>
            <a:pPr>
              <a:defRPr/>
            </a:pPr>
            <a:fld id="{D09F5C6A-B8FB-4F29-BDBC-4B21B0EFE666}" type="slidenum">
              <a:rPr lang="ja-JP" altLang="en-US"/>
              <a:pPr>
                <a:defRPr/>
              </a:pPr>
              <a:t>‹#›</a:t>
            </a:fld>
            <a:endParaRPr lang="ja-JP" altLang="en-US" dirty="0"/>
          </a:p>
        </p:txBody>
      </p:sp>
    </p:spTree>
    <p:extLst>
      <p:ext uri="{BB962C8B-B14F-4D97-AF65-F5344CB8AC3E}">
        <p14:creationId xmlns:p14="http://schemas.microsoft.com/office/powerpoint/2010/main" val="210632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820" algn="l" rtl="0" eaLnBrk="0" fontAlgn="base" hangingPunct="0">
      <a:spcBef>
        <a:spcPct val="30000"/>
      </a:spcBef>
      <a:spcAft>
        <a:spcPct val="0"/>
      </a:spcAft>
      <a:defRPr kumimoji="1" sz="1200" kern="1200">
        <a:solidFill>
          <a:schemeClr val="tx1"/>
        </a:solidFill>
        <a:latin typeface="+mn-lt"/>
        <a:ea typeface="+mn-ea"/>
        <a:cs typeface="+mn-cs"/>
      </a:defRPr>
    </a:lvl2pPr>
    <a:lvl3pPr marL="913643" algn="l" rtl="0" eaLnBrk="0" fontAlgn="base" hangingPunct="0">
      <a:spcBef>
        <a:spcPct val="30000"/>
      </a:spcBef>
      <a:spcAft>
        <a:spcPct val="0"/>
      </a:spcAft>
      <a:defRPr kumimoji="1" sz="1200" kern="1200">
        <a:solidFill>
          <a:schemeClr val="tx1"/>
        </a:solidFill>
        <a:latin typeface="+mn-lt"/>
        <a:ea typeface="+mn-ea"/>
        <a:cs typeface="+mn-cs"/>
      </a:defRPr>
    </a:lvl3pPr>
    <a:lvl4pPr marL="1370463" algn="l" rtl="0" eaLnBrk="0" fontAlgn="base" hangingPunct="0">
      <a:spcBef>
        <a:spcPct val="30000"/>
      </a:spcBef>
      <a:spcAft>
        <a:spcPct val="0"/>
      </a:spcAft>
      <a:defRPr kumimoji="1" sz="1200" kern="1200">
        <a:solidFill>
          <a:schemeClr val="tx1"/>
        </a:solidFill>
        <a:latin typeface="+mn-lt"/>
        <a:ea typeface="+mn-ea"/>
        <a:cs typeface="+mn-cs"/>
      </a:defRPr>
    </a:lvl4pPr>
    <a:lvl5pPr marL="1827291" algn="l" rtl="0" eaLnBrk="0" fontAlgn="base" hangingPunct="0">
      <a:spcBef>
        <a:spcPct val="30000"/>
      </a:spcBef>
      <a:spcAft>
        <a:spcPct val="0"/>
      </a:spcAft>
      <a:defRPr kumimoji="1" sz="1200" kern="1200">
        <a:solidFill>
          <a:schemeClr val="tx1"/>
        </a:solidFill>
        <a:latin typeface="+mn-lt"/>
        <a:ea typeface="+mn-ea"/>
        <a:cs typeface="+mn-cs"/>
      </a:defRPr>
    </a:lvl5pPr>
    <a:lvl6pPr marL="2284109" algn="l" defTabSz="913643" rtl="0" eaLnBrk="1" latinLnBrk="0" hangingPunct="1">
      <a:defRPr kumimoji="1" sz="1200" kern="1200">
        <a:solidFill>
          <a:schemeClr val="tx1"/>
        </a:solidFill>
        <a:latin typeface="+mn-lt"/>
        <a:ea typeface="+mn-ea"/>
        <a:cs typeface="+mn-cs"/>
      </a:defRPr>
    </a:lvl6pPr>
    <a:lvl7pPr marL="2740936" algn="l" defTabSz="913643" rtl="0" eaLnBrk="1" latinLnBrk="0" hangingPunct="1">
      <a:defRPr kumimoji="1" sz="1200" kern="1200">
        <a:solidFill>
          <a:schemeClr val="tx1"/>
        </a:solidFill>
        <a:latin typeface="+mn-lt"/>
        <a:ea typeface="+mn-ea"/>
        <a:cs typeface="+mn-cs"/>
      </a:defRPr>
    </a:lvl7pPr>
    <a:lvl8pPr marL="3197757" algn="l" defTabSz="913643" rtl="0" eaLnBrk="1" latinLnBrk="0" hangingPunct="1">
      <a:defRPr kumimoji="1" sz="1200" kern="1200">
        <a:solidFill>
          <a:schemeClr val="tx1"/>
        </a:solidFill>
        <a:latin typeface="+mn-lt"/>
        <a:ea typeface="+mn-ea"/>
        <a:cs typeface="+mn-cs"/>
      </a:defRPr>
    </a:lvl8pPr>
    <a:lvl9pPr marL="3654579" algn="l" defTabSz="9136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37983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2" y="692697"/>
            <a:ext cx="9433048" cy="3416320"/>
          </a:xfrm>
        </p:spPr>
        <p:txBody>
          <a:bodyPr/>
          <a:lstStyle>
            <a:lvl1pPr>
              <a:defRPr sz="2800"/>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159331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ext uri="{D42A27DB-BD31-4B8C-83A1-F6EECF244321}">
                <p14:modId xmlns:p14="http://schemas.microsoft.com/office/powerpoint/2010/main" val="138348052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642" name="think-cell Slide" r:id="rId4" imgW="528" imgH="528" progId="TCLayout.ActiveDocument.1">
                  <p:embed/>
                </p:oleObj>
              </mc:Choice>
              <mc:Fallback>
                <p:oleObj name="think-cell Slide" r:id="rId4" imgW="528"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タイトル"/>
          <p:cNvSpPr>
            <a:spLocks noGrp="1"/>
          </p:cNvSpPr>
          <p:nvPr>
            <p:ph type="title"/>
          </p:nvPr>
        </p:nvSpPr>
        <p:spPr>
          <a:xfrm>
            <a:off x="0" y="6201"/>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88" y="765174"/>
            <a:ext cx="9648825" cy="1007641"/>
          </a:xfrm>
          <a:prstGeom prst="rect">
            <a:avLst/>
          </a:prstGeom>
          <a:gradFill>
            <a:gsLst>
              <a:gs pos="0">
                <a:srgbClr val="CCFF99"/>
              </a:gs>
              <a:gs pos="100000">
                <a:srgbClr val="CCFF66"/>
              </a:gs>
            </a:gsLst>
            <a:lin ang="16200000" scaled="1"/>
          </a:gradFill>
          <a:ln w="28575">
            <a:solidFill>
              <a:srgbClr val="009900"/>
            </a:solidFill>
          </a:ln>
        </p:spPr>
        <p:txBody>
          <a:bodyPr/>
          <a:lstStyle>
            <a:lvl1pPr marL="342900" indent="-342900">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0"/>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77289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634379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709" name="think-cell Slide" r:id="rId4" imgW="530" imgH="531" progId="TCLayout.ActiveDocument.1">
                  <p:embed/>
                </p:oleObj>
              </mc:Choice>
              <mc:Fallback>
                <p:oleObj name="think-cell Slide" r:id="rId4" imgW="530" imgH="531"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97525"/>
            <a:ext cx="4068000" cy="169200"/>
          </a:xfrm>
          <a:prstGeom prst="rect">
            <a:avLst/>
          </a:prstGeom>
        </p:spPr>
        <p:txBody>
          <a:bodyPr/>
          <a:lstStyle>
            <a:lvl1pPr>
              <a:defRPr>
                <a:solidFill>
                  <a:schemeClr val="tx1"/>
                </a:solidFill>
              </a:defRPr>
            </a:lvl1pPr>
          </a:lstStyle>
          <a:p>
            <a:pPr fontAlgn="auto">
              <a:spcBef>
                <a:spcPts val="0"/>
              </a:spcBef>
              <a:spcAft>
                <a:spcPts val="0"/>
              </a:spcAft>
            </a:pPr>
            <a:r>
              <a:rPr kumimoji="1" lang="ja-JP" altLang="en-US" dirty="0" smtClean="0"/>
              <a:t>気候関連財務情報開示タスクフォース（</a:t>
            </a:r>
            <a:r>
              <a:rPr kumimoji="1" lang="en-US" altLang="ja-JP" dirty="0" smtClean="0"/>
              <a:t>TCFD</a:t>
            </a:r>
            <a:r>
              <a:rPr kumimoji="1" lang="ja-JP" altLang="en-US" dirty="0" smtClean="0"/>
              <a:t>）に関する調査</a:t>
            </a:r>
            <a:endParaRPr kumimoji="1" lang="en-GB" altLang="en-GB" dirty="0"/>
          </a:p>
        </p:txBody>
      </p:sp>
      <p:sp>
        <p:nvSpPr>
          <p:cNvPr id="4" name="スライド番号プレースホルダ 3"/>
          <p:cNvSpPr>
            <a:spLocks noGrp="1"/>
          </p:cNvSpPr>
          <p:nvPr>
            <p:ph type="sldNum" sz="quarter" idx="11"/>
          </p:nvPr>
        </p:nvSpPr>
        <p:spPr bwMode="gray">
          <a:xfrm>
            <a:off x="417000" y="6588000"/>
            <a:ext cx="180000" cy="169200"/>
          </a:xfrm>
          <a:prstGeom prst="rect">
            <a:avLst/>
          </a:prstGeo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84594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8"/>
            </p:custDataLst>
            <p:extLst>
              <p:ext uri="{D42A27DB-BD31-4B8C-83A1-F6EECF244321}">
                <p14:modId xmlns:p14="http://schemas.microsoft.com/office/powerpoint/2010/main" val="74846441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18" name="think-cell Slide" r:id="rId9" imgW="528" imgH="528" progId="TCLayout.ActiveDocument.1">
                  <p:embed/>
                </p:oleObj>
              </mc:Choice>
              <mc:Fallback>
                <p:oleObj name="think-cell Slide" r:id="rId9" imgW="528" imgH="528" progId="TCLayout.ActiveDocument.1">
                  <p:embed/>
                  <p:pic>
                    <p:nvPicPr>
                      <p:cNvPr id="0" name=""/>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1026" name="タイトル"/>
          <p:cNvSpPr>
            <a:spLocks noGrp="1" noChangeArrowheads="1"/>
          </p:cNvSpPr>
          <p:nvPr>
            <p:ph type="title"/>
          </p:nvPr>
        </p:nvSpPr>
        <p:spPr bwMode="auto">
          <a:xfrm>
            <a:off x="0" y="620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Tree>
    <p:extLst>
      <p:ext uri="{BB962C8B-B14F-4D97-AF65-F5344CB8AC3E}">
        <p14:creationId xmlns:p14="http://schemas.microsoft.com/office/powerpoint/2010/main" val="693641807"/>
      </p:ext>
    </p:extLst>
  </p:cSld>
  <p:clrMap bg1="lt1" tx1="dk1" bg2="lt2" tx2="dk2" accent1="accent1" accent2="accent2" accent3="accent3" accent4="accent4" accent5="accent5" accent6="accent6" hlink="hlink" folHlink="folHlink"/>
  <p:sldLayoutIdLst>
    <p:sldLayoutId id="2147518337" r:id="rId1"/>
    <p:sldLayoutId id="2147518338" r:id="rId2"/>
    <p:sldLayoutId id="2147518339" r:id="rId3"/>
    <p:sldLayoutId id="2147518340" r:id="rId4"/>
    <p:sldLayoutId id="2147518341" r:id="rId5"/>
  </p:sldLayoutIdLst>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tags" Target="../tags/tag16.xml"/><Relationship Id="rId18" Type="http://schemas.openxmlformats.org/officeDocument/2006/relationships/tags" Target="../tags/tag21.xml"/><Relationship Id="rId26" Type="http://schemas.openxmlformats.org/officeDocument/2006/relationships/slideLayout" Target="../slideLayouts/slideLayout3.xml"/><Relationship Id="rId3" Type="http://schemas.openxmlformats.org/officeDocument/2006/relationships/tags" Target="../tags/tag6.xml"/><Relationship Id="rId21" Type="http://schemas.openxmlformats.org/officeDocument/2006/relationships/tags" Target="../tags/tag24.xml"/><Relationship Id="rId7" Type="http://schemas.openxmlformats.org/officeDocument/2006/relationships/tags" Target="../tags/tag10.xml"/><Relationship Id="rId12" Type="http://schemas.openxmlformats.org/officeDocument/2006/relationships/tags" Target="../tags/tag15.xml"/><Relationship Id="rId17" Type="http://schemas.openxmlformats.org/officeDocument/2006/relationships/tags" Target="../tags/tag20.xml"/><Relationship Id="rId25" Type="http://schemas.openxmlformats.org/officeDocument/2006/relationships/tags" Target="../tags/tag28.xml"/><Relationship Id="rId2" Type="http://schemas.openxmlformats.org/officeDocument/2006/relationships/tags" Target="../tags/tag5.xml"/><Relationship Id="rId16" Type="http://schemas.openxmlformats.org/officeDocument/2006/relationships/tags" Target="../tags/tag19.xml"/><Relationship Id="rId20" Type="http://schemas.openxmlformats.org/officeDocument/2006/relationships/tags" Target="../tags/tag23.xml"/><Relationship Id="rId1" Type="http://schemas.openxmlformats.org/officeDocument/2006/relationships/vmlDrawing" Target="../drawings/vmlDrawing4.vml"/><Relationship Id="rId6" Type="http://schemas.openxmlformats.org/officeDocument/2006/relationships/tags" Target="../tags/tag9.xml"/><Relationship Id="rId11" Type="http://schemas.openxmlformats.org/officeDocument/2006/relationships/tags" Target="../tags/tag14.xml"/><Relationship Id="rId24" Type="http://schemas.openxmlformats.org/officeDocument/2006/relationships/tags" Target="../tags/tag27.xml"/><Relationship Id="rId5" Type="http://schemas.openxmlformats.org/officeDocument/2006/relationships/tags" Target="../tags/tag8.xml"/><Relationship Id="rId15" Type="http://schemas.openxmlformats.org/officeDocument/2006/relationships/tags" Target="../tags/tag18.xml"/><Relationship Id="rId23" Type="http://schemas.openxmlformats.org/officeDocument/2006/relationships/tags" Target="../tags/tag26.xml"/><Relationship Id="rId28" Type="http://schemas.openxmlformats.org/officeDocument/2006/relationships/image" Target="../media/image15.emf"/><Relationship Id="rId10" Type="http://schemas.openxmlformats.org/officeDocument/2006/relationships/tags" Target="../tags/tag13.xml"/><Relationship Id="rId19" Type="http://schemas.openxmlformats.org/officeDocument/2006/relationships/tags" Target="../tags/tag22.xml"/><Relationship Id="rId4" Type="http://schemas.openxmlformats.org/officeDocument/2006/relationships/tags" Target="../tags/tag7.xml"/><Relationship Id="rId9" Type="http://schemas.openxmlformats.org/officeDocument/2006/relationships/tags" Target="../tags/tag12.xml"/><Relationship Id="rId14" Type="http://schemas.openxmlformats.org/officeDocument/2006/relationships/tags" Target="../tags/tag17.xml"/><Relationship Id="rId22" Type="http://schemas.openxmlformats.org/officeDocument/2006/relationships/tags" Target="../tags/tag25.xml"/><Relationship Id="rId27"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xml"/><Relationship Id="rId5" Type="http://schemas.openxmlformats.org/officeDocument/2006/relationships/image" Target="../media/image22.png"/><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1.png"/><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6.png"/></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3.xml"/><Relationship Id="rId4" Type="http://schemas.openxmlformats.org/officeDocument/2006/relationships/image" Target="../media/image29.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sz="quarter" idx="10"/>
          </p:nvPr>
        </p:nvSpPr>
        <p:spPr/>
        <p:txBody>
          <a:bodyPr anchor="ctr"/>
          <a:lstStyle/>
          <a:p>
            <a:r>
              <a:rPr lang="en-US" altLang="ja-JP" b="1" dirty="0"/>
              <a:t>【</a:t>
            </a:r>
            <a:r>
              <a:rPr lang="ja-JP" altLang="en-US" b="1" dirty="0"/>
              <a:t>参考資料</a:t>
            </a:r>
            <a:r>
              <a:rPr lang="en-US" altLang="ja-JP" b="1" dirty="0" smtClean="0"/>
              <a:t>】</a:t>
            </a:r>
            <a:endParaRPr lang="en-US" altLang="ja-JP" b="1" dirty="0"/>
          </a:p>
          <a:p>
            <a:r>
              <a:rPr lang="ja-JP" altLang="en-US" b="1" dirty="0" smtClean="0"/>
              <a:t>インターナルカーボンプライシング</a:t>
            </a:r>
            <a:r>
              <a:rPr lang="en-US" altLang="ja-JP" b="1" dirty="0" smtClean="0"/>
              <a:t/>
            </a:r>
            <a:br>
              <a:rPr lang="en-US" altLang="ja-JP" b="1" dirty="0" smtClean="0"/>
            </a:br>
            <a:r>
              <a:rPr lang="ja-JP" altLang="en-US" b="1" dirty="0" smtClean="0"/>
              <a:t>の</a:t>
            </a:r>
            <a:r>
              <a:rPr lang="ja-JP" altLang="en-US" b="1" dirty="0"/>
              <a:t>概要</a:t>
            </a:r>
            <a:endParaRPr kumimoji="1" lang="ja-JP" altLang="en-US" b="1" dirty="0"/>
          </a:p>
        </p:txBody>
      </p:sp>
      <p:sp>
        <p:nvSpPr>
          <p:cNvPr id="3" name="正方形/長方形 2"/>
          <p:cNvSpPr/>
          <p:nvPr/>
        </p:nvSpPr>
        <p:spPr bwMode="auto">
          <a:xfrm>
            <a:off x="7905328" y="476672"/>
            <a:ext cx="1368152" cy="57606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mn-ea"/>
                <a:ea typeface="+mn-ea"/>
              </a:rPr>
              <a:t>資料</a:t>
            </a:r>
            <a:r>
              <a:rPr kumimoji="1" lang="en-US" altLang="ja-JP" sz="2400" b="0" i="0" u="none" strike="noStrike" cap="none" normalizeH="0" baseline="0" dirty="0" smtClean="0">
                <a:ln>
                  <a:noFill/>
                </a:ln>
                <a:solidFill>
                  <a:schemeClr val="tx1"/>
                </a:solidFill>
                <a:effectLst/>
                <a:latin typeface="+mn-ea"/>
                <a:ea typeface="+mn-ea"/>
              </a:rPr>
              <a:t>8-2</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2907351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5433" y="120113"/>
            <a:ext cx="9906000" cy="398463"/>
          </a:xfrm>
        </p:spPr>
        <p:txBody>
          <a:bodyPr/>
          <a:lstStyle/>
          <a:p>
            <a:r>
              <a:rPr kumimoji="1" lang="ja-JP" altLang="en-US" dirty="0" smtClean="0"/>
              <a:t>価格の設定方法の分類</a:t>
            </a:r>
            <a:endParaRPr kumimoji="1" lang="ja-JP" altLang="en-US" dirty="0"/>
          </a:p>
        </p:txBody>
      </p:sp>
      <p:sp>
        <p:nvSpPr>
          <p:cNvPr id="3" name="テキスト プレースホルダー 2"/>
          <p:cNvSpPr>
            <a:spLocks noGrp="1"/>
          </p:cNvSpPr>
          <p:nvPr>
            <p:ph type="body" sz="quarter" idx="11"/>
          </p:nvPr>
        </p:nvSpPr>
        <p:spPr>
          <a:xfrm>
            <a:off x="128588" y="765174"/>
            <a:ext cx="9648825" cy="863625"/>
          </a:xfrm>
        </p:spPr>
        <p:txBody>
          <a:bodyPr anchor="ctr"/>
          <a:lstStyle/>
          <a:p>
            <a:r>
              <a:rPr lang="en-US" altLang="ja-JP" dirty="0"/>
              <a:t>Shadow </a:t>
            </a:r>
            <a:r>
              <a:rPr lang="en-US" altLang="ja-JP" dirty="0" smtClean="0"/>
              <a:t>price</a:t>
            </a:r>
            <a:r>
              <a:rPr lang="ja-JP" altLang="en-US" dirty="0"/>
              <a:t>：想定に基づき炭素価格を（演繹的に）設定する</a:t>
            </a:r>
          </a:p>
          <a:p>
            <a:r>
              <a:rPr lang="en-US" altLang="ja-JP" dirty="0" smtClean="0"/>
              <a:t>Implicit </a:t>
            </a:r>
            <a:r>
              <a:rPr lang="en-US" altLang="ja-JP" dirty="0"/>
              <a:t>carbon </a:t>
            </a:r>
            <a:r>
              <a:rPr lang="en-US" altLang="ja-JP" dirty="0" smtClean="0"/>
              <a:t>price</a:t>
            </a:r>
            <a:r>
              <a:rPr lang="ja-JP" altLang="en-US" dirty="0"/>
              <a:t>：過去</a:t>
            </a:r>
            <a:r>
              <a:rPr lang="ja-JP" altLang="en-US" dirty="0" smtClean="0"/>
              <a:t>実績等に</a:t>
            </a:r>
            <a:r>
              <a:rPr lang="ja-JP" altLang="en-US" dirty="0"/>
              <a:t>基づき算定して価格を設定する</a:t>
            </a: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10</a:t>
            </a:fld>
            <a:endParaRPr lang="en-US" altLang="ja-JP" dirty="0"/>
          </a:p>
        </p:txBody>
      </p:sp>
      <p:sp>
        <p:nvSpPr>
          <p:cNvPr id="5" name="正方形/長方形 4"/>
          <p:cNvSpPr/>
          <p:nvPr/>
        </p:nvSpPr>
        <p:spPr bwMode="gray">
          <a:xfrm>
            <a:off x="2749972" y="4127211"/>
            <a:ext cx="3525112" cy="1779366"/>
          </a:xfrm>
          <a:prstGeom prst="rect">
            <a:avLst/>
          </a:prstGeom>
          <a:solidFill>
            <a:schemeClr val="bg1"/>
          </a:solidFill>
          <a:ln w="19050" algn="ctr">
            <a:solidFill>
              <a:schemeClr val="bg1">
                <a:lumMod val="50000"/>
              </a:schemeClr>
            </a:solidFill>
            <a:miter lim="800000"/>
            <a:headEnd/>
            <a:tailEnd/>
          </a:ln>
        </p:spPr>
        <p:txBody>
          <a:bodyPr wrap="square" lIns="36000" tIns="36000" rIns="36000" bIns="36000" rtlCol="0" anchor="ctr"/>
          <a:lstStyle/>
          <a:p>
            <a:pPr marL="342900" indent="-342900">
              <a:buFont typeface="Arial" panose="020B0604020202020204" pitchFamily="34" charset="0"/>
              <a:buChar char="•"/>
            </a:pPr>
            <a:r>
              <a:rPr lang="ja-JP" altLang="en-US" sz="2400" b="1" dirty="0" smtClean="0">
                <a:latin typeface="+mn-ea"/>
                <a:ea typeface="+mn-ea"/>
              </a:rPr>
              <a:t>過去実績等に</a:t>
            </a:r>
            <a:r>
              <a:rPr lang="ja-JP" altLang="en-US" sz="2400" b="1" dirty="0">
                <a:latin typeface="+mn-ea"/>
                <a:ea typeface="+mn-ea"/>
              </a:rPr>
              <a:t>基づき算定して価格を設定する</a:t>
            </a:r>
          </a:p>
        </p:txBody>
      </p:sp>
      <p:sp>
        <p:nvSpPr>
          <p:cNvPr id="7" name="正方形/長方形 6"/>
          <p:cNvSpPr/>
          <p:nvPr/>
        </p:nvSpPr>
        <p:spPr bwMode="gray">
          <a:xfrm>
            <a:off x="2749972" y="2254187"/>
            <a:ext cx="3525112" cy="1680289"/>
          </a:xfrm>
          <a:prstGeom prst="rect">
            <a:avLst/>
          </a:prstGeom>
          <a:solidFill>
            <a:schemeClr val="bg1"/>
          </a:solidFill>
          <a:ln w="19050" algn="ctr">
            <a:solidFill>
              <a:schemeClr val="bg1">
                <a:lumMod val="50000"/>
              </a:schemeClr>
            </a:solidFill>
            <a:miter lim="800000"/>
            <a:headEnd/>
            <a:tailEnd/>
          </a:ln>
        </p:spPr>
        <p:txBody>
          <a:bodyPr wrap="square" lIns="36000" tIns="36000" rIns="36000" bIns="36000" rtlCol="0" anchor="ctr"/>
          <a:lstStyle/>
          <a:p>
            <a:endParaRPr lang="ja-JP" altLang="en-US" sz="2400" b="1"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400" b="1" dirty="0" smtClean="0">
                <a:latin typeface="Meiryo UI" panose="020B0604030504040204" pitchFamily="50" charset="-128"/>
                <a:ea typeface="Meiryo UI" panose="020B0604030504040204" pitchFamily="50" charset="-128"/>
              </a:rPr>
              <a:t>想定</a:t>
            </a:r>
            <a:r>
              <a:rPr lang="ja-JP" altLang="en-US" sz="2400" b="1" dirty="0">
                <a:latin typeface="Meiryo UI" panose="020B0604030504040204" pitchFamily="50" charset="-128"/>
                <a:ea typeface="Meiryo UI" panose="020B0604030504040204" pitchFamily="50" charset="-128"/>
              </a:rPr>
              <a:t>に基づき炭素価格</a:t>
            </a:r>
            <a:r>
              <a:rPr lang="ja-JP" altLang="en-US" sz="2400" b="1" dirty="0" smtClean="0">
                <a:latin typeface="Meiryo UI" panose="020B0604030504040204" pitchFamily="50" charset="-128"/>
                <a:ea typeface="Meiryo UI" panose="020B0604030504040204" pitchFamily="50" charset="-128"/>
              </a:rPr>
              <a:t>を（演繹的に）設定する</a:t>
            </a:r>
            <a:endParaRPr lang="ja-JP" altLang="en-US" sz="2400" b="1" dirty="0">
              <a:latin typeface="Meiryo UI" panose="020B0604030504040204" pitchFamily="50" charset="-128"/>
              <a:ea typeface="Meiryo UI" panose="020B0604030504040204" pitchFamily="50" charset="-128"/>
            </a:endParaRPr>
          </a:p>
        </p:txBody>
      </p:sp>
      <p:sp>
        <p:nvSpPr>
          <p:cNvPr id="8" name="正方形/長方形 7"/>
          <p:cNvSpPr/>
          <p:nvPr/>
        </p:nvSpPr>
        <p:spPr>
          <a:xfrm>
            <a:off x="222893" y="2254188"/>
            <a:ext cx="2375049" cy="1655529"/>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Shadow price</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シャドープライス</a:t>
            </a:r>
            <a:r>
              <a:rPr lang="en-US" altLang="ja-JP" b="1" dirty="0" smtClean="0">
                <a:solidFill>
                  <a:schemeClr val="tx1"/>
                </a:solidFill>
                <a:latin typeface="Meiryo UI" panose="020B0604030504040204" pitchFamily="50" charset="-128"/>
                <a:ea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bwMode="gray">
          <a:xfrm>
            <a:off x="107960" y="2243173"/>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400" b="1" baseline="0" dirty="0">
                <a:latin typeface="Meiryo UI" panose="020B0604030504040204" pitchFamily="50" charset="-128"/>
                <a:ea typeface="Meiryo UI" panose="020B0604030504040204" pitchFamily="50" charset="-128"/>
              </a:rPr>
              <a:t>1</a:t>
            </a:r>
            <a:endParaRPr kumimoji="1" lang="ja-JP" altLang="en-US" sz="1200" b="1" baseline="0" dirty="0">
              <a:latin typeface="Meiryo UI" panose="020B0604030504040204" pitchFamily="50" charset="-128"/>
              <a:ea typeface="Meiryo UI" panose="020B0604030504040204" pitchFamily="50" charset="-128"/>
            </a:endParaRPr>
          </a:p>
        </p:txBody>
      </p:sp>
      <p:sp>
        <p:nvSpPr>
          <p:cNvPr id="10" name="正方形/長方形 9"/>
          <p:cNvSpPr/>
          <p:nvPr/>
        </p:nvSpPr>
        <p:spPr>
          <a:xfrm>
            <a:off x="250769" y="4136296"/>
            <a:ext cx="2375049" cy="1753146"/>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Implicit carbon price</a:t>
            </a:r>
          </a:p>
          <a:p>
            <a:pPr algn="ct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暗示的ｶｰﾎﾞﾝﾌﾟﾗｲｼﾝｸﾞ</a:t>
            </a:r>
            <a:r>
              <a:rPr lang="en-US" altLang="ja-JP"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bwMode="gray">
          <a:xfrm>
            <a:off x="90498" y="4133454"/>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600" b="1" baseline="0" dirty="0" smtClean="0">
                <a:latin typeface="Meiryo UI" panose="020B0604030504040204" pitchFamily="50" charset="-128"/>
                <a:ea typeface="Meiryo UI" panose="020B0604030504040204" pitchFamily="50" charset="-128"/>
              </a:rPr>
              <a:t>2</a:t>
            </a:r>
            <a:endParaRPr kumimoji="1" lang="ja-JP" altLang="en-US" sz="1600" b="1" baseline="0" dirty="0">
              <a:latin typeface="Meiryo UI" panose="020B0604030504040204" pitchFamily="50" charset="-128"/>
              <a:ea typeface="Meiryo UI" panose="020B0604030504040204" pitchFamily="50" charset="-128"/>
            </a:endParaRPr>
          </a:p>
        </p:txBody>
      </p:sp>
      <p:sp>
        <p:nvSpPr>
          <p:cNvPr id="24" name="正方形/長方形 23"/>
          <p:cNvSpPr/>
          <p:nvPr/>
        </p:nvSpPr>
        <p:spPr bwMode="gray">
          <a:xfrm>
            <a:off x="6414365" y="4123388"/>
            <a:ext cx="3316980" cy="1779366"/>
          </a:xfrm>
          <a:prstGeom prst="rect">
            <a:avLst/>
          </a:prstGeom>
          <a:solidFill>
            <a:schemeClr val="bg1"/>
          </a:solidFill>
          <a:ln w="19050" algn="ctr">
            <a:solidFill>
              <a:schemeClr val="bg1">
                <a:lumMod val="50000"/>
              </a:schemeClr>
            </a:solidFill>
            <a:miter lim="800000"/>
            <a:headEnd/>
            <a:tailEnd/>
          </a:ln>
        </p:spPr>
        <p:txBody>
          <a:bodyPr wrap="square" lIns="36000" tIns="36000" rIns="36000" bIns="36000" rtlCol="0" anchor="ctr"/>
          <a:lstStyle/>
          <a:p>
            <a:r>
              <a:rPr lang="ja-JP" altLang="en-US" sz="2400" b="1" dirty="0" smtClean="0">
                <a:latin typeface="Meiryo UI" panose="020B0604030504040204" pitchFamily="50" charset="-128"/>
                <a:ea typeface="Meiryo UI" panose="020B0604030504040204" pitchFamily="50" charset="-128"/>
              </a:rPr>
              <a:t>省エネ投資額</a:t>
            </a:r>
            <a:r>
              <a:rPr lang="en-US" altLang="ja-JP" sz="2400" b="1" dirty="0" smtClean="0">
                <a:latin typeface="Meiryo UI" panose="020B0604030504040204" pitchFamily="50" charset="-128"/>
                <a:ea typeface="Meiryo UI" panose="020B0604030504040204" pitchFamily="50" charset="-128"/>
              </a:rPr>
              <a:t>/CO2</a:t>
            </a:r>
            <a:r>
              <a:rPr lang="ja-JP" altLang="en-US" sz="2400" b="1" dirty="0" smtClean="0">
                <a:latin typeface="Meiryo UI" panose="020B0604030504040204" pitchFamily="50" charset="-128"/>
                <a:ea typeface="Meiryo UI" panose="020B0604030504040204" pitchFamily="50" charset="-128"/>
              </a:rPr>
              <a:t>削減量　等</a:t>
            </a:r>
            <a:endParaRPr lang="en-US" altLang="ja-JP" sz="2400" b="1" dirty="0" smtClean="0">
              <a:latin typeface="Meiryo UI" panose="020B0604030504040204" pitchFamily="50" charset="-128"/>
              <a:ea typeface="Meiryo UI" panose="020B0604030504040204" pitchFamily="50" charset="-128"/>
            </a:endParaRPr>
          </a:p>
        </p:txBody>
      </p:sp>
      <p:sp>
        <p:nvSpPr>
          <p:cNvPr id="25" name="正方形/長方形 24"/>
          <p:cNvSpPr/>
          <p:nvPr/>
        </p:nvSpPr>
        <p:spPr bwMode="gray">
          <a:xfrm>
            <a:off x="6414365" y="2254187"/>
            <a:ext cx="3316979" cy="1680289"/>
          </a:xfrm>
          <a:prstGeom prst="rect">
            <a:avLst/>
          </a:prstGeom>
          <a:solidFill>
            <a:schemeClr val="bg1"/>
          </a:solidFill>
          <a:ln w="19050" algn="ctr">
            <a:solidFill>
              <a:schemeClr val="bg1">
                <a:lumMod val="50000"/>
              </a:schemeClr>
            </a:solidFill>
            <a:miter lim="800000"/>
            <a:headEnd/>
            <a:tailEnd/>
          </a:ln>
        </p:spPr>
        <p:txBody>
          <a:bodyPr wrap="square" lIns="36000" tIns="36000" rIns="36000" bIns="36000" rtlCol="0" anchor="ctr"/>
          <a:lstStyle/>
          <a:p>
            <a:r>
              <a:rPr lang="ja-JP" altLang="en-US" sz="2400" b="1" dirty="0" smtClean="0">
                <a:latin typeface="Meiryo UI" panose="020B0604030504040204" pitchFamily="50" charset="-128"/>
                <a:ea typeface="Meiryo UI" panose="020B0604030504040204" pitchFamily="50" charset="-128"/>
              </a:rPr>
              <a:t>排出権価格、将来の炭素価格、将来のリスクを踏まえ算定した炭素価格　等</a:t>
            </a:r>
            <a:endParaRPr lang="en-US" altLang="ja-JP" sz="2400" b="1" dirty="0" smtClean="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3196302" y="1719953"/>
            <a:ext cx="2632452" cy="523220"/>
          </a:xfrm>
          <a:prstGeom prst="rect">
            <a:avLst/>
          </a:prstGeom>
          <a:noFill/>
        </p:spPr>
        <p:txBody>
          <a:bodyPr wrap="none" rtlCol="0">
            <a:spAutoFit/>
          </a:bodyPr>
          <a:lstStyle/>
          <a:p>
            <a:pPr algn="ctr"/>
            <a:r>
              <a:rPr kumimoji="1" lang="ja-JP" altLang="en-US" sz="2800" dirty="0" smtClean="0">
                <a:latin typeface="+mn-lt"/>
                <a:ea typeface="+mn-ea"/>
              </a:rPr>
              <a:t>価格の設定方法</a:t>
            </a:r>
            <a:endParaRPr kumimoji="1" lang="en-US" altLang="ja-JP" sz="2800" dirty="0" smtClean="0">
              <a:latin typeface="+mn-lt"/>
              <a:ea typeface="+mn-ea"/>
            </a:endParaRPr>
          </a:p>
        </p:txBody>
      </p:sp>
      <p:sp>
        <p:nvSpPr>
          <p:cNvPr id="28" name="テキスト ボックス 27"/>
          <p:cNvSpPr txBox="1"/>
          <p:nvPr/>
        </p:nvSpPr>
        <p:spPr>
          <a:xfrm>
            <a:off x="7262375" y="1691417"/>
            <a:ext cx="1620957" cy="523220"/>
          </a:xfrm>
          <a:prstGeom prst="rect">
            <a:avLst/>
          </a:prstGeom>
          <a:noFill/>
        </p:spPr>
        <p:txBody>
          <a:bodyPr wrap="none" rtlCol="0">
            <a:spAutoFit/>
          </a:bodyPr>
          <a:lstStyle/>
          <a:p>
            <a:pPr algn="ctr"/>
            <a:r>
              <a:rPr kumimoji="1" lang="ja-JP" altLang="en-US" sz="2800" dirty="0" smtClean="0">
                <a:latin typeface="+mn-lt"/>
                <a:ea typeface="+mn-ea"/>
              </a:rPr>
              <a:t>設定例</a:t>
            </a:r>
            <a:r>
              <a:rPr kumimoji="1" lang="en-US" altLang="ja-JP" sz="2800" dirty="0" smtClean="0">
                <a:latin typeface="+mn-lt"/>
                <a:ea typeface="+mn-ea"/>
              </a:rPr>
              <a:t>※</a:t>
            </a:r>
            <a:endParaRPr kumimoji="1" lang="ja-JP" altLang="en-US" sz="2800" dirty="0" smtClean="0">
              <a:latin typeface="+mn-lt"/>
              <a:ea typeface="+mn-ea"/>
            </a:endParaRPr>
          </a:p>
        </p:txBody>
      </p:sp>
      <p:sp>
        <p:nvSpPr>
          <p:cNvPr id="29" name="テキスト ボックス 28"/>
          <p:cNvSpPr txBox="1"/>
          <p:nvPr/>
        </p:nvSpPr>
        <p:spPr>
          <a:xfrm>
            <a:off x="7264915" y="6017592"/>
            <a:ext cx="1816523" cy="369332"/>
          </a:xfrm>
          <a:prstGeom prst="rect">
            <a:avLst/>
          </a:prstGeom>
          <a:noFill/>
        </p:spPr>
        <p:txBody>
          <a:bodyPr wrap="none" rtlCol="0">
            <a:spAutoFit/>
          </a:bodyPr>
          <a:lstStyle/>
          <a:p>
            <a:r>
              <a:rPr kumimoji="1" lang="en-US" altLang="ja-JP" dirty="0" smtClean="0">
                <a:latin typeface="+mn-lt"/>
                <a:ea typeface="+mn-ea"/>
              </a:rPr>
              <a:t>※</a:t>
            </a:r>
            <a:r>
              <a:rPr kumimoji="1" lang="ja-JP" altLang="en-US" dirty="0" smtClean="0">
                <a:latin typeface="+mn-lt"/>
                <a:ea typeface="+mn-ea"/>
              </a:rPr>
              <a:t>詳細は</a:t>
            </a:r>
            <a:r>
              <a:rPr kumimoji="1" lang="en-US" altLang="ja-JP" dirty="0" smtClean="0">
                <a:latin typeface="+mn-lt"/>
                <a:ea typeface="+mn-ea"/>
              </a:rPr>
              <a:t>P8</a:t>
            </a:r>
            <a:r>
              <a:rPr kumimoji="1" lang="ja-JP" altLang="en-US" dirty="0" smtClean="0">
                <a:latin typeface="+mn-lt"/>
                <a:ea typeface="+mn-ea"/>
              </a:rPr>
              <a:t>参照</a:t>
            </a:r>
          </a:p>
        </p:txBody>
      </p:sp>
      <p:graphicFrame>
        <p:nvGraphicFramePr>
          <p:cNvPr id="30" name="表 29"/>
          <p:cNvGraphicFramePr>
            <a:graphicFrameLocks noGrp="1"/>
          </p:cNvGraphicFramePr>
          <p:nvPr>
            <p:extLst/>
          </p:nvPr>
        </p:nvGraphicFramePr>
        <p:xfrm>
          <a:off x="128464" y="646602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Segoe UI" panose="020B0502040204020203" pitchFamily="34" charset="0"/>
                          <a:ea typeface="メイリオ" panose="020B0604030504040204" pitchFamily="50" charset="-128"/>
                        </a:rPr>
                        <a:t>出所</a:t>
                      </a:r>
                      <a:endParaRPr kumimoji="1" lang="ja-JP" altLang="en-US" sz="1000" baseline="0" dirty="0">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Emerging Practices in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A Practical 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WBCSD)</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Carbon Pricing: CDP Disclosure Best Practice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CDP)</a:t>
                      </a:r>
                      <a:r>
                        <a:rPr kumimoji="1" lang="ja-JP" altLang="en-US" sz="1000" baseline="0" dirty="0" smtClean="0">
                          <a:solidFill>
                            <a:schemeClr val="tx1"/>
                          </a:solidFill>
                          <a:latin typeface="Segoe UI" panose="020B0502040204020203" pitchFamily="34" charset="0"/>
                          <a:ea typeface="メイリオ" panose="020B0604030504040204" pitchFamily="50" charset="-128"/>
                        </a:rPr>
                        <a:t>　等　を参照に作成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31" name="円/楕円 30"/>
          <p:cNvSpPr/>
          <p:nvPr/>
        </p:nvSpPr>
        <p:spPr bwMode="gray">
          <a:xfrm>
            <a:off x="90498" y="0"/>
            <a:ext cx="252000" cy="265362"/>
          </a:xfrm>
          <a:prstGeom prst="ellipse">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A</a:t>
            </a:r>
            <a:endParaRPr kumimoji="1" lang="ja-JP" altLang="en-US" sz="1200" b="1" baseline="0" dirty="0">
              <a:latin typeface="Meiryo UI" panose="020B0604030504040204" pitchFamily="50" charset="-128"/>
              <a:ea typeface="Meiryo UI" panose="020B0604030504040204" pitchFamily="50" charset="-128"/>
            </a:endParaRPr>
          </a:p>
        </p:txBody>
      </p:sp>
      <p:sp>
        <p:nvSpPr>
          <p:cNvPr id="19" name="フローチャート: 代替処理 18"/>
          <p:cNvSpPr/>
          <p:nvPr/>
        </p:nvSpPr>
        <p:spPr bwMode="auto">
          <a:xfrm>
            <a:off x="2862228" y="2323356"/>
            <a:ext cx="143113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明示的</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0" name="フローチャート: 代替処理 19"/>
          <p:cNvSpPr/>
          <p:nvPr/>
        </p:nvSpPr>
        <p:spPr bwMode="auto">
          <a:xfrm>
            <a:off x="2819359" y="4200727"/>
            <a:ext cx="143113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暗示的</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854566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8" y="31640"/>
            <a:ext cx="9906000" cy="398463"/>
          </a:xfrm>
        </p:spPr>
        <p:txBody>
          <a:bodyPr/>
          <a:lstStyle/>
          <a:p>
            <a:r>
              <a:rPr lang="ja-JP" altLang="en-US" dirty="0" smtClean="0"/>
              <a:t>活用方法の分類</a:t>
            </a:r>
            <a:endParaRPr kumimoji="1" lang="ja-JP" altLang="en-US" dirty="0"/>
          </a:p>
        </p:txBody>
      </p:sp>
      <p:sp>
        <p:nvSpPr>
          <p:cNvPr id="3" name="テキスト プレースホルダー 2"/>
          <p:cNvSpPr>
            <a:spLocks noGrp="1"/>
          </p:cNvSpPr>
          <p:nvPr>
            <p:ph type="body" sz="quarter" idx="11"/>
          </p:nvPr>
        </p:nvSpPr>
        <p:spPr>
          <a:xfrm>
            <a:off x="128588" y="765174"/>
            <a:ext cx="9648825" cy="909135"/>
          </a:xfrm>
        </p:spPr>
        <p:txBody>
          <a:bodyPr anchor="ctr"/>
          <a:lstStyle/>
          <a:p>
            <a:r>
              <a:rPr lang="ja-JP" altLang="en-US" dirty="0" smtClean="0"/>
              <a:t>企業の炭素価格（今までの投資額</a:t>
            </a:r>
            <a:r>
              <a:rPr lang="en-US" altLang="ja-JP" dirty="0" smtClean="0"/>
              <a:t>/</a:t>
            </a:r>
            <a:r>
              <a:rPr lang="ja-JP" altLang="en-US" dirty="0" smtClean="0"/>
              <a:t>削減量</a:t>
            </a:r>
            <a:r>
              <a:rPr lang="en-US" altLang="ja-JP" dirty="0" smtClean="0"/>
              <a:t>)</a:t>
            </a:r>
            <a:r>
              <a:rPr lang="ja-JP" altLang="en-US" dirty="0" smtClean="0"/>
              <a:t>の見える化のみならず、投資指標への活用（投資基準の引下げ、投資基準の採用）、実資金を回収し、低炭素投資へのインセンティブにする方法が存在する。</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11</a:t>
            </a:fld>
            <a:endParaRPr lang="en-US" altLang="ja-JP" dirty="0"/>
          </a:p>
        </p:txBody>
      </p:sp>
      <p:sp>
        <p:nvSpPr>
          <p:cNvPr id="8" name="正方形/長方形 7"/>
          <p:cNvSpPr/>
          <p:nvPr/>
        </p:nvSpPr>
        <p:spPr>
          <a:xfrm>
            <a:off x="254463" y="2162102"/>
            <a:ext cx="2315940" cy="1328840"/>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Shadow price</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シャドープライス</a:t>
            </a:r>
            <a:r>
              <a:rPr lang="en-US" altLang="ja-JP" b="1" dirty="0" smtClean="0">
                <a:solidFill>
                  <a:schemeClr val="tx1"/>
                </a:solidFill>
                <a:latin typeface="Meiryo UI" panose="020B0604030504040204" pitchFamily="50" charset="-128"/>
                <a:ea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bwMode="gray">
          <a:xfrm>
            <a:off x="169650" y="2098779"/>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400" b="1" baseline="0" dirty="0">
                <a:latin typeface="Meiryo UI" panose="020B0604030504040204" pitchFamily="50" charset="-128"/>
                <a:ea typeface="Meiryo UI" panose="020B0604030504040204" pitchFamily="50" charset="-128"/>
              </a:rPr>
              <a:t>1</a:t>
            </a:r>
            <a:endParaRPr kumimoji="1" lang="ja-JP" altLang="en-US" sz="1200" b="1" baseline="0" dirty="0">
              <a:latin typeface="Meiryo UI" panose="020B0604030504040204" pitchFamily="50" charset="-128"/>
              <a:ea typeface="Meiryo UI" panose="020B0604030504040204" pitchFamily="50" charset="-128"/>
            </a:endParaRPr>
          </a:p>
        </p:txBody>
      </p:sp>
      <p:sp>
        <p:nvSpPr>
          <p:cNvPr id="10" name="正方形/長方形 9"/>
          <p:cNvSpPr/>
          <p:nvPr/>
        </p:nvSpPr>
        <p:spPr>
          <a:xfrm>
            <a:off x="260796" y="3624908"/>
            <a:ext cx="2315940" cy="1328840"/>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Implicit carbon price</a:t>
            </a:r>
          </a:p>
          <a:p>
            <a:pPr algn="ct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暗示的ｶｰﾎﾞﾝﾌﾟﾗｲｼﾝｸﾞ</a:t>
            </a:r>
            <a:r>
              <a:rPr lang="en-US" altLang="ja-JP"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bwMode="gray">
          <a:xfrm>
            <a:off x="128463" y="3538499"/>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600" b="1" baseline="0" dirty="0" smtClean="0">
                <a:latin typeface="Meiryo UI" panose="020B0604030504040204" pitchFamily="50" charset="-128"/>
                <a:ea typeface="Meiryo UI" panose="020B0604030504040204" pitchFamily="50" charset="-128"/>
              </a:rPr>
              <a:t>2</a:t>
            </a:r>
            <a:endParaRPr kumimoji="1" lang="ja-JP" altLang="en-US" sz="1600" b="1" baseline="0" dirty="0">
              <a:latin typeface="Meiryo UI" panose="020B0604030504040204" pitchFamily="50" charset="-128"/>
              <a:ea typeface="Meiryo UI" panose="020B0604030504040204" pitchFamily="50" charset="-128"/>
            </a:endParaRPr>
          </a:p>
        </p:txBody>
      </p:sp>
      <p:sp>
        <p:nvSpPr>
          <p:cNvPr id="6" name="角丸四角形 5"/>
          <p:cNvSpPr/>
          <p:nvPr/>
        </p:nvSpPr>
        <p:spPr bwMode="gray">
          <a:xfrm>
            <a:off x="6025139" y="5048067"/>
            <a:ext cx="3708000" cy="1471605"/>
          </a:xfrm>
          <a:prstGeom prst="round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r>
              <a:rPr lang="en-US" altLang="ja-JP" sz="2400" b="1" dirty="0" smtClean="0">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低炭素投資ファンド</a:t>
            </a:r>
            <a:r>
              <a:rPr lang="en-US" altLang="ja-JP" sz="2400" b="1" dirty="0" smtClean="0">
                <a:latin typeface="Meiryo UI" panose="020B0604030504040204" pitchFamily="50" charset="-128"/>
                <a:ea typeface="Meiryo UI" panose="020B0604030504040204" pitchFamily="50" charset="-128"/>
              </a:rPr>
              <a:t>】</a:t>
            </a:r>
          </a:p>
          <a:p>
            <a:r>
              <a:rPr lang="ja-JP" altLang="en-US" sz="2400" b="1" dirty="0" smtClean="0">
                <a:latin typeface="Meiryo UI" panose="020B0604030504040204" pitchFamily="50" charset="-128"/>
                <a:ea typeface="Meiryo UI" panose="020B0604030504040204" pitchFamily="50" charset="-128"/>
              </a:rPr>
              <a:t>部単位で</a:t>
            </a:r>
            <a:r>
              <a:rPr lang="en-US" altLang="ja-JP" sz="2400" b="1" dirty="0" smtClean="0">
                <a:latin typeface="Meiryo UI" panose="020B0604030504040204" pitchFamily="50" charset="-128"/>
                <a:ea typeface="Meiryo UI" panose="020B0604030504040204" pitchFamily="50" charset="-128"/>
              </a:rPr>
              <a:t>ICP×CO2</a:t>
            </a:r>
            <a:r>
              <a:rPr lang="ja-JP" altLang="en-US" sz="2400" b="1" dirty="0" smtClean="0">
                <a:latin typeface="Meiryo UI" panose="020B0604030504040204" pitchFamily="50" charset="-128"/>
                <a:ea typeface="Meiryo UI" panose="020B0604030504040204" pitchFamily="50" charset="-128"/>
              </a:rPr>
              <a:t>排出量の実資金を回収。低炭素技術開発への投資へ回す</a:t>
            </a:r>
            <a:endParaRPr lang="ja-JP" altLang="en-US" sz="24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254464" y="5048067"/>
            <a:ext cx="2315940" cy="1473772"/>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Internal fee</a:t>
            </a:r>
            <a:endParaRPr lang="en-US" altLang="ja-JP" sz="24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（内部炭素課金）</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bwMode="gray">
          <a:xfrm>
            <a:off x="114457" y="5023257"/>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600" b="1" dirty="0">
                <a:latin typeface="Meiryo UI" panose="020B0604030504040204" pitchFamily="50" charset="-128"/>
                <a:ea typeface="Meiryo UI" panose="020B0604030504040204" pitchFamily="50" charset="-128"/>
              </a:rPr>
              <a:t>3</a:t>
            </a:r>
            <a:endParaRPr kumimoji="1" lang="ja-JP" altLang="en-US" sz="1600" b="1" baseline="0"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Segoe UI" panose="020B0502040204020203" pitchFamily="34" charset="0"/>
                          <a:ea typeface="メイリオ" panose="020B0604030504040204" pitchFamily="50" charset="-128"/>
                        </a:rPr>
                        <a:t>出所</a:t>
                      </a:r>
                      <a:endParaRPr kumimoji="1" lang="ja-JP" altLang="en-US" sz="1000" baseline="0" dirty="0">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Emerging Practices in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A Practical 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WBCSD)</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Carbon Pricing: CDP Disclosure Best Practice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CDP)</a:t>
                      </a:r>
                      <a:r>
                        <a:rPr kumimoji="1" lang="ja-JP" altLang="en-US" sz="1000" baseline="0" dirty="0" smtClean="0">
                          <a:solidFill>
                            <a:schemeClr val="tx1"/>
                          </a:solidFill>
                          <a:latin typeface="Segoe UI" panose="020B0502040204020203" pitchFamily="34" charset="0"/>
                          <a:ea typeface="メイリオ" panose="020B0604030504040204" pitchFamily="50" charset="-128"/>
                        </a:rPr>
                        <a:t>　等　を参照に作成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23" name="テキスト ボックス 22"/>
          <p:cNvSpPr txBox="1"/>
          <p:nvPr/>
        </p:nvSpPr>
        <p:spPr>
          <a:xfrm>
            <a:off x="3008784" y="1681644"/>
            <a:ext cx="2632452" cy="523220"/>
          </a:xfrm>
          <a:prstGeom prst="rect">
            <a:avLst/>
          </a:prstGeom>
          <a:noFill/>
        </p:spPr>
        <p:txBody>
          <a:bodyPr wrap="none" rtlCol="0">
            <a:spAutoFit/>
          </a:bodyPr>
          <a:lstStyle/>
          <a:p>
            <a:pPr algn="ctr"/>
            <a:r>
              <a:rPr kumimoji="1" lang="ja-JP" altLang="en-US" sz="2800" dirty="0" smtClean="0">
                <a:latin typeface="+mn-lt"/>
                <a:ea typeface="+mn-ea"/>
              </a:rPr>
              <a:t>価格の活用方法</a:t>
            </a:r>
            <a:endParaRPr kumimoji="1" lang="en-US" altLang="ja-JP" sz="2800" dirty="0" smtClean="0">
              <a:latin typeface="+mn-lt"/>
              <a:ea typeface="+mn-ea"/>
            </a:endParaRPr>
          </a:p>
        </p:txBody>
      </p:sp>
      <p:sp>
        <p:nvSpPr>
          <p:cNvPr id="28" name="テキスト ボックス 27"/>
          <p:cNvSpPr txBox="1"/>
          <p:nvPr/>
        </p:nvSpPr>
        <p:spPr>
          <a:xfrm>
            <a:off x="2696404" y="2150835"/>
            <a:ext cx="3210356" cy="2802913"/>
          </a:xfrm>
          <a:prstGeom prst="rect">
            <a:avLst/>
          </a:prstGeom>
          <a:noFill/>
          <a:ln>
            <a:solidFill>
              <a:schemeClr val="bg1">
                <a:lumMod val="50000"/>
              </a:schemeClr>
            </a:solidFill>
          </a:ln>
        </p:spPr>
        <p:txBody>
          <a:bodyPr wrap="square" rtlCol="0" anchor="ctr">
            <a:noAutofit/>
          </a:bodyPr>
          <a:lstStyle/>
          <a:p>
            <a:endParaRPr lang="en-US" altLang="ja-JP" sz="2200" b="1" dirty="0" smtClean="0">
              <a:latin typeface="+mn-ea"/>
              <a:ea typeface="+mn-ea"/>
            </a:endParaRPr>
          </a:p>
          <a:p>
            <a:pPr marL="457200" indent="-457200">
              <a:buFont typeface="Wingdings" panose="05000000000000000000" pitchFamily="2" charset="2"/>
              <a:buChar char="n"/>
            </a:pPr>
            <a:r>
              <a:rPr lang="ja-JP" altLang="en-US" sz="2200" b="1" dirty="0" smtClean="0">
                <a:latin typeface="+mn-ea"/>
                <a:ea typeface="+mn-ea"/>
              </a:rPr>
              <a:t>気候</a:t>
            </a:r>
            <a:r>
              <a:rPr lang="ja-JP" altLang="en-US" sz="2200" b="1" dirty="0">
                <a:latin typeface="+mn-ea"/>
                <a:ea typeface="+mn-ea"/>
              </a:rPr>
              <a:t>変動リスクを定量的</a:t>
            </a:r>
            <a:r>
              <a:rPr lang="ja-JP" altLang="en-US" sz="2200" b="1" dirty="0" smtClean="0">
                <a:latin typeface="+mn-ea"/>
                <a:ea typeface="+mn-ea"/>
              </a:rPr>
              <a:t>に把握（見える化）</a:t>
            </a:r>
            <a:endParaRPr lang="en-US" altLang="ja-JP" sz="2200" b="1" dirty="0" smtClean="0">
              <a:latin typeface="+mn-ea"/>
              <a:ea typeface="+mn-ea"/>
            </a:endParaRPr>
          </a:p>
          <a:p>
            <a:pPr marL="457200" indent="-457200">
              <a:buFont typeface="Wingdings" panose="05000000000000000000" pitchFamily="2" charset="2"/>
              <a:buChar char="n"/>
            </a:pPr>
            <a:r>
              <a:rPr lang="ja-JP" altLang="en-US" sz="2200" b="1" dirty="0" smtClean="0">
                <a:latin typeface="+mn-ea"/>
                <a:ea typeface="+mn-ea"/>
              </a:rPr>
              <a:t>投資</a:t>
            </a:r>
            <a:r>
              <a:rPr lang="ja-JP" altLang="en-US" sz="2200" b="1" dirty="0">
                <a:latin typeface="+mn-ea"/>
                <a:ea typeface="+mn-ea"/>
              </a:rPr>
              <a:t>指標に入れることで</a:t>
            </a:r>
            <a:r>
              <a:rPr lang="ja-JP" altLang="en-US" sz="2200" b="1" dirty="0" smtClean="0">
                <a:latin typeface="+mn-ea"/>
                <a:ea typeface="+mn-ea"/>
              </a:rPr>
              <a:t>、低炭素</a:t>
            </a:r>
            <a:r>
              <a:rPr lang="ja-JP" altLang="en-US" sz="2200" b="1" dirty="0">
                <a:latin typeface="+mn-ea"/>
                <a:ea typeface="+mn-ea"/>
              </a:rPr>
              <a:t>投資を</a:t>
            </a:r>
            <a:r>
              <a:rPr lang="ja-JP" altLang="en-US" sz="2200" b="1" dirty="0" smtClean="0">
                <a:latin typeface="+mn-ea"/>
                <a:ea typeface="+mn-ea"/>
              </a:rPr>
              <a:t>推進</a:t>
            </a:r>
            <a:endParaRPr lang="ja-JP" altLang="en-US" sz="2200" b="1" dirty="0">
              <a:latin typeface="+mn-ea"/>
              <a:ea typeface="+mn-ea"/>
            </a:endParaRPr>
          </a:p>
        </p:txBody>
      </p:sp>
      <p:sp>
        <p:nvSpPr>
          <p:cNvPr id="29" name="テキスト ボックス 28"/>
          <p:cNvSpPr txBox="1"/>
          <p:nvPr/>
        </p:nvSpPr>
        <p:spPr>
          <a:xfrm>
            <a:off x="2696404" y="5048067"/>
            <a:ext cx="3210356" cy="1477277"/>
          </a:xfrm>
          <a:prstGeom prst="rect">
            <a:avLst/>
          </a:prstGeom>
          <a:noFill/>
          <a:ln>
            <a:solidFill>
              <a:schemeClr val="bg1">
                <a:lumMod val="50000"/>
              </a:schemeClr>
            </a:solidFill>
          </a:ln>
        </p:spPr>
        <p:txBody>
          <a:bodyPr wrap="square" rtlCol="0" anchor="ctr">
            <a:noAutofit/>
          </a:bodyPr>
          <a:lstStyle/>
          <a:p>
            <a:pPr marL="457200" indent="-457200">
              <a:buFont typeface="Wingdings" panose="05000000000000000000" pitchFamily="2" charset="2"/>
              <a:buChar char="n"/>
            </a:pPr>
            <a:endParaRPr lang="en-US" altLang="ja-JP" sz="2200" b="1" dirty="0" smtClean="0">
              <a:latin typeface="+mn-ea"/>
              <a:ea typeface="+mn-ea"/>
            </a:endParaRPr>
          </a:p>
          <a:p>
            <a:pPr marL="457200" indent="-457200">
              <a:buFont typeface="Wingdings" panose="05000000000000000000" pitchFamily="2" charset="2"/>
              <a:buChar char="n"/>
            </a:pPr>
            <a:r>
              <a:rPr lang="ja-JP" altLang="en-US" sz="2200" b="1" dirty="0" smtClean="0">
                <a:latin typeface="+mn-ea"/>
                <a:ea typeface="+mn-ea"/>
              </a:rPr>
              <a:t>社内</a:t>
            </a:r>
            <a:r>
              <a:rPr lang="ja-JP" altLang="en-US" sz="2200" b="1" dirty="0">
                <a:latin typeface="+mn-ea"/>
                <a:ea typeface="+mn-ea"/>
              </a:rPr>
              <a:t>で排出量に応じて</a:t>
            </a:r>
            <a:r>
              <a:rPr lang="ja-JP" altLang="en-US" sz="2200" b="1" dirty="0" smtClean="0">
                <a:latin typeface="+mn-ea"/>
                <a:ea typeface="+mn-ea"/>
              </a:rPr>
              <a:t>、資金を実際に回収</a:t>
            </a:r>
            <a:r>
              <a:rPr lang="ja-JP" altLang="en-US" sz="2200" b="1" dirty="0">
                <a:latin typeface="+mn-ea"/>
                <a:ea typeface="+mn-ea"/>
              </a:rPr>
              <a:t>・低炭素投資等へ活用</a:t>
            </a:r>
          </a:p>
        </p:txBody>
      </p:sp>
      <p:sp>
        <p:nvSpPr>
          <p:cNvPr id="24" name="テキスト ボックス 23"/>
          <p:cNvSpPr txBox="1"/>
          <p:nvPr/>
        </p:nvSpPr>
        <p:spPr>
          <a:xfrm>
            <a:off x="7363524" y="1681644"/>
            <a:ext cx="1261884" cy="523220"/>
          </a:xfrm>
          <a:prstGeom prst="rect">
            <a:avLst/>
          </a:prstGeom>
          <a:noFill/>
        </p:spPr>
        <p:txBody>
          <a:bodyPr wrap="none" rtlCol="0">
            <a:spAutoFit/>
          </a:bodyPr>
          <a:lstStyle/>
          <a:p>
            <a:pPr algn="ctr"/>
            <a:r>
              <a:rPr kumimoji="1" lang="ja-JP" altLang="en-US" sz="2800" dirty="0" smtClean="0">
                <a:latin typeface="+mn-lt"/>
                <a:ea typeface="+mn-ea"/>
              </a:rPr>
              <a:t>活用例</a:t>
            </a:r>
            <a:endParaRPr kumimoji="1" lang="en-US" altLang="ja-JP" sz="2800" dirty="0" smtClean="0">
              <a:latin typeface="+mn-lt"/>
              <a:ea typeface="+mn-ea"/>
            </a:endParaRPr>
          </a:p>
        </p:txBody>
      </p:sp>
      <p:sp>
        <p:nvSpPr>
          <p:cNvPr id="25" name="円/楕円 24"/>
          <p:cNvSpPr/>
          <p:nvPr/>
        </p:nvSpPr>
        <p:spPr bwMode="gray">
          <a:xfrm>
            <a:off x="0" y="-15917"/>
            <a:ext cx="252000" cy="265362"/>
          </a:xfrm>
          <a:prstGeom prst="ellipse">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B</a:t>
            </a:r>
            <a:endParaRPr kumimoji="1" lang="ja-JP" altLang="en-US" sz="1200" b="1" baseline="0" dirty="0">
              <a:latin typeface="Meiryo UI" panose="020B0604030504040204" pitchFamily="50" charset="-128"/>
              <a:ea typeface="Meiryo UI" panose="020B0604030504040204" pitchFamily="50" charset="-128"/>
            </a:endParaRPr>
          </a:p>
        </p:txBody>
      </p:sp>
      <p:sp>
        <p:nvSpPr>
          <p:cNvPr id="27" name="角丸四角形 26"/>
          <p:cNvSpPr/>
          <p:nvPr/>
        </p:nvSpPr>
        <p:spPr bwMode="gray">
          <a:xfrm>
            <a:off x="6025139" y="3605729"/>
            <a:ext cx="3708000" cy="1333656"/>
          </a:xfrm>
          <a:prstGeom prst="round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r>
              <a:rPr lang="en-US" altLang="ja-JP" sz="2400" b="1" dirty="0" smtClean="0">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投資基準引き下げ</a:t>
            </a:r>
            <a:r>
              <a:rPr lang="en-US" altLang="ja-JP" sz="2400" b="1" dirty="0" smtClean="0">
                <a:latin typeface="Meiryo UI" panose="020B0604030504040204" pitchFamily="50" charset="-128"/>
                <a:ea typeface="Meiryo UI" panose="020B0604030504040204" pitchFamily="50" charset="-128"/>
              </a:rPr>
              <a:t>】</a:t>
            </a:r>
          </a:p>
          <a:p>
            <a:r>
              <a:rPr lang="ja-JP" altLang="en-US" sz="2400" b="1" dirty="0" smtClean="0">
                <a:latin typeface="Meiryo UI" panose="020B0604030504040204" pitchFamily="50" charset="-128"/>
                <a:ea typeface="Meiryo UI" panose="020B0604030504040204" pitchFamily="50" charset="-128"/>
              </a:rPr>
              <a:t>投資額から、</a:t>
            </a:r>
            <a:r>
              <a:rPr lang="en-US" altLang="ja-JP" sz="2400" b="1" dirty="0" smtClean="0">
                <a:latin typeface="Meiryo UI" panose="020B0604030504040204" pitchFamily="50" charset="-128"/>
                <a:ea typeface="Meiryo UI" panose="020B0604030504040204" pitchFamily="50" charset="-128"/>
              </a:rPr>
              <a:t>ICP×</a:t>
            </a:r>
            <a:r>
              <a:rPr lang="ja-JP" altLang="en-US" sz="2400" b="1" dirty="0" smtClean="0">
                <a:latin typeface="Meiryo UI" panose="020B0604030504040204" pitchFamily="50" charset="-128"/>
                <a:ea typeface="Meiryo UI" panose="020B0604030504040204" pitchFamily="50" charset="-128"/>
              </a:rPr>
              <a:t>削減量を減額、低炭素投資を推進</a:t>
            </a:r>
            <a:endParaRPr lang="en-US" altLang="ja-JP" sz="2400" b="1" dirty="0" smtClean="0">
              <a:latin typeface="Meiryo UI" panose="020B0604030504040204" pitchFamily="50" charset="-128"/>
              <a:ea typeface="Meiryo UI" panose="020B0604030504040204" pitchFamily="50" charset="-128"/>
            </a:endParaRPr>
          </a:p>
        </p:txBody>
      </p:sp>
      <p:sp>
        <p:nvSpPr>
          <p:cNvPr id="30" name="角丸四角形 29"/>
          <p:cNvSpPr/>
          <p:nvPr/>
        </p:nvSpPr>
        <p:spPr bwMode="gray">
          <a:xfrm>
            <a:off x="6020867" y="2155938"/>
            <a:ext cx="3708000" cy="1341167"/>
          </a:xfrm>
          <a:prstGeom prst="round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r>
              <a:rPr lang="en-US" altLang="ja-JP" sz="2400" b="1" dirty="0" smtClean="0">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投資基準への採用</a:t>
            </a:r>
            <a:r>
              <a:rPr lang="en-US" altLang="ja-JP" sz="2400" b="1" dirty="0" smtClean="0">
                <a:latin typeface="Meiryo UI" panose="020B0604030504040204" pitchFamily="50" charset="-128"/>
                <a:ea typeface="Meiryo UI" panose="020B0604030504040204" pitchFamily="50" charset="-128"/>
              </a:rPr>
              <a:t>】</a:t>
            </a:r>
          </a:p>
          <a:p>
            <a:r>
              <a:rPr lang="en-US" altLang="ja-JP" sz="2400" b="1" dirty="0" smtClean="0">
                <a:latin typeface="Meiryo UI" panose="020B0604030504040204" pitchFamily="50" charset="-128"/>
                <a:ea typeface="Meiryo UI" panose="020B0604030504040204" pitchFamily="50" charset="-128"/>
              </a:rPr>
              <a:t>ICP</a:t>
            </a:r>
            <a:r>
              <a:rPr lang="ja-JP" altLang="en-US" sz="2400" b="1" dirty="0" smtClean="0">
                <a:latin typeface="Meiryo UI" panose="020B0604030504040204" pitchFamily="50" charset="-128"/>
                <a:ea typeface="Meiryo UI" panose="020B0604030504040204" pitchFamily="50" charset="-128"/>
              </a:rPr>
              <a:t>以下の削減効果がある場合、低炭素投資を実施</a:t>
            </a:r>
            <a:endParaRPr lang="en-US" altLang="ja-JP" sz="2400" b="1" dirty="0" smtClean="0">
              <a:latin typeface="Meiryo UI" panose="020B0604030504040204" pitchFamily="50" charset="-128"/>
              <a:ea typeface="Meiryo UI" panose="020B0604030504040204" pitchFamily="50" charset="-128"/>
            </a:endParaRPr>
          </a:p>
        </p:txBody>
      </p:sp>
      <p:sp>
        <p:nvSpPr>
          <p:cNvPr id="20" name="フローチャート: 代替処理 19"/>
          <p:cNvSpPr/>
          <p:nvPr/>
        </p:nvSpPr>
        <p:spPr bwMode="auto">
          <a:xfrm>
            <a:off x="2731185" y="2240735"/>
            <a:ext cx="224181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a:latin typeface="+mn-ea"/>
              </a:rPr>
              <a:t>資金</a:t>
            </a:r>
            <a:r>
              <a:rPr lang="ja-JP" altLang="en-US" sz="2400" dirty="0" smtClean="0">
                <a:latin typeface="+mn-ea"/>
                <a:ea typeface="+mn-ea"/>
              </a:rPr>
              <a:t>のやり取り無</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1" name="フローチャート: 代替処理 20"/>
          <p:cNvSpPr/>
          <p:nvPr/>
        </p:nvSpPr>
        <p:spPr bwMode="auto">
          <a:xfrm>
            <a:off x="2758061" y="4896842"/>
            <a:ext cx="2241818"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a:latin typeface="+mn-ea"/>
              </a:rPr>
              <a:t>資金</a:t>
            </a:r>
            <a:r>
              <a:rPr lang="ja-JP" altLang="en-US" sz="2400" dirty="0" smtClean="0">
                <a:latin typeface="+mn-ea"/>
                <a:ea typeface="+mn-ea"/>
              </a:rPr>
              <a:t>のやり取り有</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2" name="円/楕円 21"/>
          <p:cNvSpPr/>
          <p:nvPr/>
        </p:nvSpPr>
        <p:spPr bwMode="gray">
          <a:xfrm>
            <a:off x="5894867" y="2098779"/>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400" b="1" baseline="0" dirty="0">
                <a:solidFill>
                  <a:schemeClr val="bg1"/>
                </a:solidFill>
                <a:latin typeface="Meiryo UI" panose="020B0604030504040204" pitchFamily="50" charset="-128"/>
                <a:ea typeface="Meiryo UI" panose="020B0604030504040204" pitchFamily="50" charset="-128"/>
              </a:rPr>
              <a:t>1</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
        <p:nvSpPr>
          <p:cNvPr id="26" name="円/楕円 25"/>
          <p:cNvSpPr/>
          <p:nvPr/>
        </p:nvSpPr>
        <p:spPr bwMode="gray">
          <a:xfrm>
            <a:off x="5930532" y="35320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ja-JP" altLang="en-US" sz="1200" b="1" baseline="0" smtClean="0">
                <a:solidFill>
                  <a:schemeClr val="bg1"/>
                </a:solidFill>
                <a:latin typeface="Meiryo UI" panose="020B0604030504040204" pitchFamily="50" charset="-128"/>
                <a:ea typeface="Meiryo UI" panose="020B0604030504040204" pitchFamily="50" charset="-128"/>
              </a:rPr>
              <a:t>２</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
        <p:nvSpPr>
          <p:cNvPr id="31" name="円/楕円 30"/>
          <p:cNvSpPr/>
          <p:nvPr/>
        </p:nvSpPr>
        <p:spPr bwMode="gray">
          <a:xfrm>
            <a:off x="5968417" y="4975016"/>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200" b="1" dirty="0">
                <a:solidFill>
                  <a:schemeClr val="bg1"/>
                </a:solidFill>
                <a:latin typeface="Meiryo UI" panose="020B0604030504040204" pitchFamily="50" charset="-128"/>
                <a:ea typeface="Meiryo UI" panose="020B0604030504040204" pitchFamily="50" charset="-128"/>
              </a:rPr>
              <a:t>3</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1161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en-US" altLang="ja-JP" dirty="0" smtClean="0"/>
              <a:t>ICP</a:t>
            </a:r>
            <a:r>
              <a:rPr kumimoji="1" lang="ja-JP" altLang="en-US" dirty="0" smtClean="0"/>
              <a:t>の分類（</a:t>
            </a:r>
            <a:r>
              <a:rPr kumimoji="1" lang="en-US" altLang="ja-JP" dirty="0" smtClean="0"/>
              <a:t>1/4</a:t>
            </a:r>
            <a:r>
              <a:rPr kumimoji="1" lang="ja-JP" altLang="en-US" dirty="0" smtClean="0"/>
              <a:t>）</a:t>
            </a:r>
            <a:endParaRPr kumimoji="1" lang="ja-JP" altLang="en-US" dirty="0"/>
          </a:p>
        </p:txBody>
      </p:sp>
      <p:sp>
        <p:nvSpPr>
          <p:cNvPr id="3" name="テキスト プレースホルダー 2"/>
          <p:cNvSpPr>
            <a:spLocks noGrp="1"/>
          </p:cNvSpPr>
          <p:nvPr>
            <p:ph type="body" sz="quarter" idx="11"/>
          </p:nvPr>
        </p:nvSpPr>
        <p:spPr>
          <a:xfrm>
            <a:off x="128588" y="765175"/>
            <a:ext cx="9648825" cy="431577"/>
          </a:xfrm>
        </p:spPr>
        <p:txBody>
          <a:bodyPr/>
          <a:lstStyle/>
          <a:p>
            <a:r>
              <a:rPr lang="en-US" altLang="ja-JP" dirty="0"/>
              <a:t>UN Global Compact/UNEP</a:t>
            </a:r>
            <a:r>
              <a:rPr kumimoji="1" lang="ja-JP" altLang="en-US" dirty="0" smtClean="0"/>
              <a:t>による</a:t>
            </a:r>
            <a:r>
              <a:rPr kumimoji="1" lang="en-US" altLang="ja-JP" dirty="0" smtClean="0"/>
              <a:t>ICP</a:t>
            </a:r>
            <a:r>
              <a:rPr kumimoji="1" lang="ja-JP" altLang="en-US" dirty="0" smtClean="0"/>
              <a:t>の分類は以下の通り</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12</a:t>
            </a:fld>
            <a:endParaRPr lang="en-US" altLang="ja-JP" dirty="0"/>
          </a:p>
        </p:txBody>
      </p:sp>
      <p:graphicFrame>
        <p:nvGraphicFramePr>
          <p:cNvPr id="5" name="表 4"/>
          <p:cNvGraphicFramePr>
            <a:graphicFrameLocks noGrp="1"/>
          </p:cNvGraphicFramePr>
          <p:nvPr>
            <p:extLst/>
          </p:nvPr>
        </p:nvGraphicFramePr>
        <p:xfrm>
          <a:off x="208371" y="2243518"/>
          <a:ext cx="9569043" cy="3948699"/>
        </p:xfrm>
        <a:graphic>
          <a:graphicData uri="http://schemas.openxmlformats.org/drawingml/2006/table">
            <a:tbl>
              <a:tblPr firstRow="1" bandRow="1">
                <a:tableStyleId>{5940675A-B579-460E-94D1-54222C63F5DA}</a:tableStyleId>
              </a:tblPr>
              <a:tblGrid>
                <a:gridCol w="3189681">
                  <a:extLst>
                    <a:ext uri="{9D8B030D-6E8A-4147-A177-3AD203B41FA5}">
                      <a16:colId xmlns:a16="http://schemas.microsoft.com/office/drawing/2014/main" xmlns="" val="3666458160"/>
                    </a:ext>
                  </a:extLst>
                </a:gridCol>
                <a:gridCol w="3189681">
                  <a:extLst>
                    <a:ext uri="{9D8B030D-6E8A-4147-A177-3AD203B41FA5}">
                      <a16:colId xmlns:a16="http://schemas.microsoft.com/office/drawing/2014/main" xmlns="" val="283411960"/>
                    </a:ext>
                  </a:extLst>
                </a:gridCol>
                <a:gridCol w="3189681">
                  <a:extLst>
                    <a:ext uri="{9D8B030D-6E8A-4147-A177-3AD203B41FA5}">
                      <a16:colId xmlns:a16="http://schemas.microsoft.com/office/drawing/2014/main" xmlns="" val="20002"/>
                    </a:ext>
                  </a:extLst>
                </a:gridCol>
              </a:tblGrid>
              <a:tr h="458739">
                <a:tc>
                  <a:txBody>
                    <a:bodyPr/>
                    <a:lstStyle/>
                    <a:p>
                      <a:pPr algn="ctr"/>
                      <a:r>
                        <a:rPr kumimoji="1" lang="en-US" altLang="ja-JP" sz="1800" dirty="0" smtClean="0"/>
                        <a:t>Shadow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Implicit Carbon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Internal Fee</a:t>
                      </a:r>
                    </a:p>
                  </a:txBody>
                  <a:tcPr anchor="ctr">
                    <a:solidFill>
                      <a:schemeClr val="bg1">
                        <a:lumMod val="85000"/>
                      </a:schemeClr>
                    </a:solidFill>
                  </a:tcPr>
                </a:tc>
                <a:extLst>
                  <a:ext uri="{0D108BD9-81ED-4DB2-BD59-A6C34878D82A}">
                    <a16:rowId xmlns:a16="http://schemas.microsoft.com/office/drawing/2014/main" xmlns="" val="325001552"/>
                  </a:ext>
                </a:extLst>
              </a:tr>
              <a:tr h="1274276">
                <a:tc>
                  <a:txBody>
                    <a:bodyPr/>
                    <a:lstStyle/>
                    <a:p>
                      <a:pPr>
                        <a:lnSpc>
                          <a:spcPts val="1800"/>
                        </a:lnSpc>
                      </a:pPr>
                      <a:r>
                        <a:rPr kumimoji="1" lang="en-US" altLang="ja-JP" sz="1600" dirty="0" smtClean="0"/>
                        <a:t>“Shadow price”</a:t>
                      </a:r>
                      <a:r>
                        <a:rPr kumimoji="1" lang="en-US" altLang="ja-JP" sz="1600" baseline="0" dirty="0" smtClean="0"/>
                        <a:t> is an </a:t>
                      </a:r>
                      <a:r>
                        <a:rPr kumimoji="1" lang="en-US" altLang="ja-JP" sz="1600" dirty="0" smtClean="0"/>
                        <a:t>approach attaches a hypothetical or assumed cost for carbon to better understand the potential impact of external carbon pricing on the profitability of a project.</a:t>
                      </a:r>
                      <a:endParaRPr kumimoji="1" lang="ja-JP" altLang="en-US" sz="1600" dirty="0"/>
                    </a:p>
                  </a:txBody>
                  <a:tcPr marL="36000" marR="36000" anchor="ctr">
                    <a:lnB w="12700" cap="flat" cmpd="sng" algn="ctr">
                      <a:solidFill>
                        <a:schemeClr val="tx1"/>
                      </a:solidFill>
                      <a:prstDash val="dot"/>
                      <a:round/>
                      <a:headEnd type="none" w="med" len="med"/>
                      <a:tailEnd type="none" w="med" len="med"/>
                    </a:lnB>
                  </a:tcPr>
                </a:tc>
                <a:tc>
                  <a:txBody>
                    <a:bodyPr/>
                    <a:lstStyle/>
                    <a:p>
                      <a:pPr>
                        <a:lnSpc>
                          <a:spcPts val="1800"/>
                        </a:lnSpc>
                      </a:pPr>
                      <a:r>
                        <a:rPr kumimoji="1" lang="en-US" altLang="ja-JP" sz="1600" dirty="0" smtClean="0"/>
                        <a:t>Calculating the implicit cost per </a:t>
                      </a:r>
                      <a:r>
                        <a:rPr kumimoji="1" lang="en-US" altLang="ja-JP" sz="1600" b="0" i="0" u="none" strike="noStrike" kern="1200" baseline="0" dirty="0" smtClean="0">
                          <a:solidFill>
                            <a:schemeClr val="tx1"/>
                          </a:solidFill>
                          <a:latin typeface="+mn-lt"/>
                          <a:ea typeface="+mn-ea"/>
                          <a:cs typeface="+mn-cs"/>
                        </a:rPr>
                        <a:t>MTCO2e </a:t>
                      </a:r>
                      <a:r>
                        <a:rPr kumimoji="1" lang="en-US" altLang="ja-JP" sz="1600" dirty="0" smtClean="0"/>
                        <a:t>based on how much the company spends to reduce GHG emissions. </a:t>
                      </a:r>
                      <a:endParaRPr kumimoji="1" lang="ja-JP" altLang="en-US" sz="1600" dirty="0"/>
                    </a:p>
                  </a:txBody>
                  <a:tcPr marL="36000" marR="36000" anchor="ctr">
                    <a:lnB w="12700" cap="flat" cmpd="sng" algn="ctr">
                      <a:solidFill>
                        <a:schemeClr val="tx1"/>
                      </a:solidFill>
                      <a:prstDash val="dot"/>
                      <a:round/>
                      <a:headEnd type="none" w="med" len="med"/>
                      <a:tailEnd type="none" w="med" len="med"/>
                    </a:lnB>
                  </a:tcPr>
                </a:tc>
                <a:tc>
                  <a:txBody>
                    <a:bodyPr/>
                    <a:lstStyle/>
                    <a:p>
                      <a:pPr>
                        <a:lnSpc>
                          <a:spcPts val="1800"/>
                        </a:lnSpc>
                      </a:pPr>
                      <a:r>
                        <a:rPr kumimoji="1" lang="en-US" altLang="ja-JP" sz="1600" dirty="0" smtClean="0"/>
                        <a:t>Creating an internal tax or fee that is assessed</a:t>
                      </a:r>
                      <a:r>
                        <a:rPr kumimoji="1" lang="ja-JP" altLang="en-US" sz="1600" baseline="0" dirty="0" smtClean="0"/>
                        <a:t> </a:t>
                      </a:r>
                      <a:r>
                        <a:rPr kumimoji="1" lang="en-US" altLang="ja-JP" sz="1600" dirty="0" smtClean="0"/>
                        <a:t>on various activities or expenditures, or setting up internal trading programs where business units or facilities buy and sell credits to meet GHG targets.</a:t>
                      </a:r>
                      <a:endParaRPr kumimoji="1" lang="ja-JP" altLang="en-US" sz="1600" dirty="0"/>
                    </a:p>
                  </a:txBody>
                  <a:tcPr marL="36000" marR="36000" anchor="ctr">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844815399"/>
                  </a:ext>
                </a:extLst>
              </a:tr>
              <a:tr h="1699399">
                <a:tc>
                  <a:txBody>
                    <a:bodyPr/>
                    <a:lstStyle/>
                    <a:p>
                      <a:r>
                        <a:rPr kumimoji="1" lang="ja-JP" altLang="en-US" sz="1600" dirty="0" smtClean="0"/>
                        <a:t>プロジェクトの収益性に対する外部炭素価格の潜在的な影響をよりよく理解するために、仮説的または仮定した炭素コストを取り入れる手法。</a:t>
                      </a:r>
                      <a:endParaRPr kumimoji="1" lang="en-US" altLang="ja-JP" sz="1600" dirty="0" smtClean="0"/>
                    </a:p>
                  </a:txBody>
                  <a:tcPr anchor="ctr">
                    <a:lnT w="12700" cap="flat" cmpd="sng" algn="ctr">
                      <a:solidFill>
                        <a:schemeClr val="tx1"/>
                      </a:solidFill>
                      <a:prstDash val="dot"/>
                      <a:round/>
                      <a:headEnd type="none" w="med" len="med"/>
                      <a:tailEnd type="none" w="med" len="med"/>
                    </a:lnT>
                  </a:tcPr>
                </a:tc>
                <a:tc>
                  <a:txBody>
                    <a:bodyPr/>
                    <a:lstStyle/>
                    <a:p>
                      <a:r>
                        <a:rPr kumimoji="1" lang="ja-JP" altLang="en-US" sz="1600" dirty="0" smtClean="0"/>
                        <a:t>企業が</a:t>
                      </a:r>
                      <a:r>
                        <a:rPr kumimoji="1" lang="en-US" altLang="ja-JP" sz="1600" dirty="0" smtClean="0"/>
                        <a:t>GHG</a:t>
                      </a:r>
                      <a:r>
                        <a:rPr kumimoji="1" lang="ja-JP" altLang="en-US" sz="1600" dirty="0" smtClean="0"/>
                        <a:t>排出量を削減するために費やした費用に基づいて</a:t>
                      </a:r>
                      <a:r>
                        <a:rPr kumimoji="1" lang="en-US" altLang="ja-JP" sz="1600" b="0" i="0" u="none" strike="noStrike" kern="1200" baseline="0" dirty="0" smtClean="0">
                          <a:solidFill>
                            <a:schemeClr val="tx1"/>
                          </a:solidFill>
                          <a:latin typeface="+mn-lt"/>
                          <a:ea typeface="+mn-ea"/>
                          <a:cs typeface="+mn-cs"/>
                        </a:rPr>
                        <a:t>MTCO2e</a:t>
                      </a:r>
                      <a:r>
                        <a:rPr kumimoji="1" lang="ja-JP" altLang="en-US" sz="1600" b="0" i="0" u="none" strike="noStrike" kern="1200" baseline="0" dirty="0" smtClean="0">
                          <a:solidFill>
                            <a:schemeClr val="tx1"/>
                          </a:solidFill>
                          <a:latin typeface="+mn-lt"/>
                          <a:ea typeface="+mn-ea"/>
                          <a:cs typeface="+mn-cs"/>
                        </a:rPr>
                        <a:t>ごとに</a:t>
                      </a:r>
                      <a:r>
                        <a:rPr kumimoji="1" lang="ja-JP" altLang="en-US" sz="1600" dirty="0" smtClean="0"/>
                        <a:t>暗示的な炭素価格を計算すること。</a:t>
                      </a:r>
                      <a:endParaRPr kumimoji="1" lang="ja-JP" altLang="en-US" sz="1600" dirty="0"/>
                    </a:p>
                  </a:txBody>
                  <a:tcPr anchor="ctr">
                    <a:lnT w="12700" cap="flat" cmpd="sng" algn="ctr">
                      <a:solidFill>
                        <a:schemeClr val="tx1"/>
                      </a:solidFill>
                      <a:prstDash val="dot"/>
                      <a:round/>
                      <a:headEnd type="none" w="med" len="med"/>
                      <a:tailEnd type="none" w="med" len="med"/>
                    </a:lnT>
                  </a:tcPr>
                </a:tc>
                <a:tc>
                  <a:txBody>
                    <a:bodyPr/>
                    <a:lstStyle/>
                    <a:p>
                      <a:r>
                        <a:rPr kumimoji="1" lang="ja-JP" altLang="en-US" sz="1600" dirty="0" smtClean="0"/>
                        <a:t>企業が様々な活動や支出に基づいて評価される内部の課税や料金を算定すること。</a:t>
                      </a:r>
                      <a:endParaRPr kumimoji="1" lang="en-US" altLang="ja-JP" sz="1600" dirty="0" smtClean="0"/>
                    </a:p>
                    <a:p>
                      <a:r>
                        <a:rPr kumimoji="1" lang="ja-JP" altLang="en-US" sz="1600" dirty="0" smtClean="0"/>
                        <a:t>または、ビジネスユニットや施設が</a:t>
                      </a:r>
                      <a:r>
                        <a:rPr kumimoji="1" lang="en-US" altLang="ja-JP" sz="1600" dirty="0" smtClean="0"/>
                        <a:t>GHG</a:t>
                      </a:r>
                      <a:r>
                        <a:rPr kumimoji="1" lang="ja-JP" altLang="en-US" sz="1600" dirty="0" smtClean="0"/>
                        <a:t>目標を達成するためにクレジットを売買するための内部取引プログラムを設定すること。</a:t>
                      </a:r>
                      <a:endParaRPr kumimoji="1" lang="ja-JP" altLang="en-US" sz="1600" dirty="0"/>
                    </a:p>
                  </a:txBody>
                  <a:tcPr anchor="ctr">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xmlns="" val="2099399609"/>
                  </a:ext>
                </a:extLst>
              </a:tr>
            </a:tbl>
          </a:graphicData>
        </a:graphic>
      </p:graphicFrame>
      <p:graphicFrame>
        <p:nvGraphicFramePr>
          <p:cNvPr id="6" name="表 5"/>
          <p:cNvGraphicFramePr>
            <a:graphicFrameLocks noGrp="1"/>
          </p:cNvGraphicFramePr>
          <p:nvPr>
            <p:extLst/>
          </p:nvPr>
        </p:nvGraphicFramePr>
        <p:xfrm>
          <a:off x="144016" y="6381328"/>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Executive Guide to Carbon Pricing Leadership</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UN Global Compact </a:t>
                      </a:r>
                      <a:r>
                        <a:rPr kumimoji="1" lang="ja-JP" altLang="en-US" sz="1000" baseline="0" dirty="0" smtClean="0">
                          <a:solidFill>
                            <a:schemeClr val="tx1"/>
                          </a:solidFill>
                          <a:latin typeface="Segoe UI" panose="020B0502040204020203" pitchFamily="34" charset="0"/>
                          <a:ea typeface="メイリオ" panose="020B0604030504040204" pitchFamily="50" charset="-128"/>
                        </a:rPr>
                        <a:t>他）より作成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7" name="正方形/長方形 6"/>
          <p:cNvSpPr/>
          <p:nvPr/>
        </p:nvSpPr>
        <p:spPr>
          <a:xfrm>
            <a:off x="488504" y="1304636"/>
            <a:ext cx="8928992" cy="830997"/>
          </a:xfrm>
          <a:prstGeom prst="rect">
            <a:avLst/>
          </a:prstGeom>
        </p:spPr>
        <p:txBody>
          <a:bodyPr wrap="square">
            <a:spAutoFit/>
          </a:bodyPr>
          <a:lstStyle/>
          <a:p>
            <a:pPr algn="ctr"/>
            <a:r>
              <a:rPr lang="en-US" altLang="ja-JP" sz="2400" dirty="0">
                <a:latin typeface="+mn-ea"/>
                <a:ea typeface="+mn-ea"/>
              </a:rPr>
              <a:t>Executive Guide to Carbon Pricing </a:t>
            </a:r>
            <a:r>
              <a:rPr lang="en-US" altLang="ja-JP" sz="2400" dirty="0" smtClean="0">
                <a:latin typeface="+mn-ea"/>
                <a:ea typeface="+mn-ea"/>
              </a:rPr>
              <a:t>Leadership</a:t>
            </a:r>
          </a:p>
          <a:p>
            <a:pPr algn="ctr"/>
            <a:r>
              <a:rPr lang="ja-JP" altLang="en-US" sz="2400" dirty="0" smtClean="0">
                <a:latin typeface="+mn-ea"/>
                <a:ea typeface="+mn-ea"/>
              </a:rPr>
              <a:t>（</a:t>
            </a:r>
            <a:r>
              <a:rPr lang="en-US" altLang="ja-JP" sz="2400" dirty="0">
                <a:latin typeface="+mn-ea"/>
                <a:ea typeface="+mn-ea"/>
              </a:rPr>
              <a:t>UN Global </a:t>
            </a:r>
            <a:r>
              <a:rPr lang="en-US" altLang="ja-JP" sz="2400" dirty="0" smtClean="0">
                <a:latin typeface="+mn-ea"/>
                <a:ea typeface="+mn-ea"/>
              </a:rPr>
              <a:t>Compact/UNEP,2015</a:t>
            </a:r>
            <a:r>
              <a:rPr lang="ja-JP" altLang="en-US" sz="2400" dirty="0">
                <a:latin typeface="+mn-ea"/>
                <a:ea typeface="+mn-ea"/>
              </a:rPr>
              <a:t>）</a:t>
            </a:r>
          </a:p>
        </p:txBody>
      </p:sp>
    </p:spTree>
    <p:extLst>
      <p:ext uri="{BB962C8B-B14F-4D97-AF65-F5344CB8AC3E}">
        <p14:creationId xmlns:p14="http://schemas.microsoft.com/office/powerpoint/2010/main" val="1803071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 </a:t>
            </a:r>
            <a:r>
              <a:rPr kumimoji="1" lang="en-US" altLang="ja-JP" dirty="0" smtClean="0"/>
              <a:t>ICP</a:t>
            </a:r>
            <a:r>
              <a:rPr kumimoji="1" lang="ja-JP" altLang="en-US" dirty="0" smtClean="0"/>
              <a:t>の分類（</a:t>
            </a:r>
            <a:r>
              <a:rPr lang="en-US" altLang="ja-JP" dirty="0"/>
              <a:t>2</a:t>
            </a:r>
            <a:r>
              <a:rPr kumimoji="1" lang="en-US" altLang="ja-JP" dirty="0" smtClean="0"/>
              <a:t>/4</a:t>
            </a:r>
            <a:r>
              <a:rPr kumimoji="1" lang="ja-JP" altLang="en-US" dirty="0" smtClean="0"/>
              <a:t>）</a:t>
            </a:r>
            <a:endParaRPr kumimoji="1" lang="ja-JP" altLang="en-US" dirty="0"/>
          </a:p>
        </p:txBody>
      </p:sp>
      <p:sp>
        <p:nvSpPr>
          <p:cNvPr id="3" name="テキスト プレースホルダー 2"/>
          <p:cNvSpPr>
            <a:spLocks noGrp="1"/>
          </p:cNvSpPr>
          <p:nvPr>
            <p:ph type="body" sz="quarter" idx="11"/>
          </p:nvPr>
        </p:nvSpPr>
        <p:spPr>
          <a:xfrm>
            <a:off x="128588" y="765175"/>
            <a:ext cx="9648825" cy="431577"/>
          </a:xfrm>
        </p:spPr>
        <p:txBody>
          <a:bodyPr/>
          <a:lstStyle/>
          <a:p>
            <a:r>
              <a:rPr lang="en-US" altLang="ja-JP" dirty="0" smtClean="0"/>
              <a:t>WBCSD</a:t>
            </a:r>
            <a:r>
              <a:rPr lang="ja-JP" altLang="en-US" dirty="0"/>
              <a:t>（持続可能な開発のための世界経済人</a:t>
            </a:r>
            <a:r>
              <a:rPr lang="ja-JP" altLang="en-US" dirty="0" smtClean="0"/>
              <a:t>会議）に</a:t>
            </a:r>
            <a:r>
              <a:rPr lang="ja-JP" altLang="en-US" dirty="0"/>
              <a:t>よる</a:t>
            </a:r>
            <a:r>
              <a:rPr lang="en-US" altLang="ja-JP" dirty="0"/>
              <a:t>ICP</a:t>
            </a:r>
            <a:r>
              <a:rPr lang="ja-JP" altLang="en-US" dirty="0"/>
              <a:t>の分類は以下の通り</a:t>
            </a: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13</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965905184"/>
              </p:ext>
            </p:extLst>
          </p:nvPr>
        </p:nvGraphicFramePr>
        <p:xfrm>
          <a:off x="176436" y="2109925"/>
          <a:ext cx="9600978" cy="4055379"/>
        </p:xfrm>
        <a:graphic>
          <a:graphicData uri="http://schemas.openxmlformats.org/drawingml/2006/table">
            <a:tbl>
              <a:tblPr firstRow="1" bandRow="1">
                <a:tableStyleId>{5940675A-B579-460E-94D1-54222C63F5DA}</a:tableStyleId>
              </a:tblPr>
              <a:tblGrid>
                <a:gridCol w="3200326">
                  <a:extLst>
                    <a:ext uri="{9D8B030D-6E8A-4147-A177-3AD203B41FA5}">
                      <a16:colId xmlns:a16="http://schemas.microsoft.com/office/drawing/2014/main" xmlns="" val="3666458160"/>
                    </a:ext>
                  </a:extLst>
                </a:gridCol>
                <a:gridCol w="3200326">
                  <a:extLst>
                    <a:ext uri="{9D8B030D-6E8A-4147-A177-3AD203B41FA5}">
                      <a16:colId xmlns:a16="http://schemas.microsoft.com/office/drawing/2014/main" xmlns="" val="283411960"/>
                    </a:ext>
                  </a:extLst>
                </a:gridCol>
                <a:gridCol w="3200326">
                  <a:extLst>
                    <a:ext uri="{9D8B030D-6E8A-4147-A177-3AD203B41FA5}">
                      <a16:colId xmlns:a16="http://schemas.microsoft.com/office/drawing/2014/main" xmlns="" val="20002"/>
                    </a:ext>
                  </a:extLst>
                </a:gridCol>
              </a:tblGrid>
              <a:tr h="458739">
                <a:tc>
                  <a:txBody>
                    <a:bodyPr/>
                    <a:lstStyle/>
                    <a:p>
                      <a:pPr algn="ctr"/>
                      <a:r>
                        <a:rPr kumimoji="1" lang="en-US" altLang="ja-JP" sz="1800" dirty="0" smtClean="0"/>
                        <a:t>Shadow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Implicit Carbon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Internal Fee</a:t>
                      </a:r>
                    </a:p>
                  </a:txBody>
                  <a:tcPr anchor="ctr">
                    <a:solidFill>
                      <a:schemeClr val="bg1">
                        <a:lumMod val="85000"/>
                      </a:schemeClr>
                    </a:solidFill>
                  </a:tcPr>
                </a:tc>
                <a:extLst>
                  <a:ext uri="{0D108BD9-81ED-4DB2-BD59-A6C34878D82A}">
                    <a16:rowId xmlns:a16="http://schemas.microsoft.com/office/drawing/2014/main" xmlns="" val="325001552"/>
                  </a:ext>
                </a:extLst>
              </a:tr>
              <a:tr h="1274276">
                <a:tc>
                  <a:txBody>
                    <a:bodyPr/>
                    <a:lstStyle/>
                    <a:p>
                      <a:r>
                        <a:rPr kumimoji="1" lang="en-US" altLang="ja-JP" sz="1600" b="0" i="0" u="none" strike="noStrike" kern="1200" baseline="0" dirty="0" smtClean="0">
                          <a:solidFill>
                            <a:schemeClr val="tx1"/>
                          </a:solidFill>
                          <a:latin typeface="+mn-ea"/>
                          <a:ea typeface="+mn-ea"/>
                          <a:cs typeface="+mn-cs"/>
                        </a:rPr>
                        <a:t>If carbon emissions</a:t>
                      </a:r>
                      <a:r>
                        <a:rPr kumimoji="1" lang="ja-JP" altLang="en-US" sz="1600" b="0" i="0" u="none" strike="noStrike" kern="1200" baseline="0" dirty="0" smtClean="0">
                          <a:solidFill>
                            <a:schemeClr val="tx1"/>
                          </a:solidFill>
                          <a:latin typeface="+mn-ea"/>
                          <a:ea typeface="+mn-ea"/>
                          <a:cs typeface="+mn-cs"/>
                        </a:rPr>
                        <a:t> </a:t>
                      </a:r>
                      <a:r>
                        <a:rPr kumimoji="1" lang="en-US" altLang="ja-JP" sz="1600" b="0" i="0" u="none" strike="noStrike" kern="1200" baseline="0" dirty="0" smtClean="0">
                          <a:solidFill>
                            <a:schemeClr val="tx1"/>
                          </a:solidFill>
                          <a:latin typeface="+mn-ea"/>
                          <a:ea typeface="+mn-ea"/>
                          <a:cs typeface="+mn-cs"/>
                        </a:rPr>
                        <a:t>have a potential cost to the company in the</a:t>
                      </a:r>
                      <a:r>
                        <a:rPr kumimoji="1" lang="ja-JP" altLang="en-US" sz="1600" b="0" i="0" u="none" strike="noStrike" kern="1200" baseline="0" dirty="0" smtClean="0">
                          <a:solidFill>
                            <a:schemeClr val="tx1"/>
                          </a:solidFill>
                          <a:latin typeface="+mn-ea"/>
                          <a:ea typeface="+mn-ea"/>
                          <a:cs typeface="+mn-cs"/>
                        </a:rPr>
                        <a:t> </a:t>
                      </a:r>
                      <a:r>
                        <a:rPr kumimoji="1" lang="en-US" altLang="ja-JP" sz="1600" b="0" i="0" u="none" strike="noStrike" kern="1200" baseline="0" dirty="0" smtClean="0">
                          <a:solidFill>
                            <a:schemeClr val="tx1"/>
                          </a:solidFill>
                          <a:latin typeface="+mn-ea"/>
                          <a:ea typeface="+mn-ea"/>
                          <a:cs typeface="+mn-cs"/>
                        </a:rPr>
                        <a:t>future, putting a price on carbon internally is a means of managing that cost. This practice is referred to as “shadow carbon pricing”.</a:t>
                      </a:r>
                      <a:endParaRPr kumimoji="1" lang="ja-JP" altLang="en-US" sz="1600" dirty="0">
                        <a:latin typeface="+mn-ea"/>
                        <a:ea typeface="+mn-ea"/>
                      </a:endParaRPr>
                    </a:p>
                  </a:txBody>
                  <a:tcPr anchor="ctr"/>
                </a:tc>
                <a:tc>
                  <a:txBody>
                    <a:bodyPr/>
                    <a:lstStyle/>
                    <a:p>
                      <a:pPr algn="ctr"/>
                      <a:r>
                        <a:rPr kumimoji="1" lang="en-US" altLang="ja-JP" sz="1600" dirty="0" smtClean="0">
                          <a:latin typeface="+mn-ea"/>
                          <a:ea typeface="+mn-ea"/>
                        </a:rPr>
                        <a:t>(</a:t>
                      </a:r>
                      <a:r>
                        <a:rPr kumimoji="1" lang="ja-JP" altLang="en-US" sz="1600" dirty="0" smtClean="0">
                          <a:latin typeface="+mn-ea"/>
                          <a:ea typeface="+mn-ea"/>
                        </a:rPr>
                        <a:t>該当なし）</a:t>
                      </a:r>
                      <a:endParaRPr kumimoji="1" lang="ja-JP" altLang="en-US" sz="1600" dirty="0">
                        <a:latin typeface="+mn-ea"/>
                        <a:ea typeface="+mn-ea"/>
                      </a:endParaRPr>
                    </a:p>
                  </a:txBody>
                  <a:tcPr anchor="ctr"/>
                </a:tc>
                <a:tc>
                  <a:txBody>
                    <a:bodyPr/>
                    <a:lstStyle/>
                    <a:p>
                      <a:r>
                        <a:rPr kumimoji="1" lang="en-US" altLang="ja-JP" sz="1600" dirty="0" smtClean="0">
                          <a:latin typeface="+mn-ea"/>
                          <a:ea typeface="+mn-ea"/>
                        </a:rPr>
                        <a:t>An internal carbon fee</a:t>
                      </a:r>
                      <a:r>
                        <a:rPr kumimoji="1" lang="ja-JP" altLang="en-US" sz="1600" baseline="0" dirty="0" smtClean="0">
                          <a:latin typeface="+mn-ea"/>
                          <a:ea typeface="+mn-ea"/>
                        </a:rPr>
                        <a:t> </a:t>
                      </a:r>
                      <a:r>
                        <a:rPr kumimoji="1" lang="en-US" altLang="ja-JP" sz="1600" baseline="0" dirty="0" smtClean="0">
                          <a:latin typeface="+mn-ea"/>
                          <a:ea typeface="+mn-ea"/>
                        </a:rPr>
                        <a:t>is to incentivize emissions reduction for current operations. It </a:t>
                      </a:r>
                      <a:r>
                        <a:rPr kumimoji="1" lang="en-US" altLang="ja-JP" sz="1600" dirty="0" smtClean="0">
                          <a:latin typeface="+mn-ea"/>
                          <a:ea typeface="+mn-ea"/>
                        </a:rPr>
                        <a:t>differs from a shadow carbon price by the fact that it involves money transfer within the organization.</a:t>
                      </a:r>
                      <a:endParaRPr kumimoji="1" lang="ja-JP" altLang="en-US" sz="1600" dirty="0">
                        <a:latin typeface="+mn-ea"/>
                        <a:ea typeface="+mn-ea"/>
                      </a:endParaRPr>
                    </a:p>
                  </a:txBody>
                  <a:tcPr anchor="ctr"/>
                </a:tc>
                <a:extLst>
                  <a:ext uri="{0D108BD9-81ED-4DB2-BD59-A6C34878D82A}">
                    <a16:rowId xmlns:a16="http://schemas.microsoft.com/office/drawing/2014/main" xmlns="" val="1844815399"/>
                  </a:ext>
                </a:extLst>
              </a:tr>
              <a:tr h="730585">
                <a:tc>
                  <a:txBody>
                    <a:bodyPr/>
                    <a:lstStyle/>
                    <a:p>
                      <a:r>
                        <a:rPr kumimoji="1" lang="ja-JP" altLang="en-US" sz="1600" dirty="0" smtClean="0"/>
                        <a:t>将来的に炭素排出量によってコスト発生が予想される場合、企業がそのコストを管理するため内部的に設定する炭素価格。</a:t>
                      </a:r>
                      <a:endParaRPr kumimoji="1" lang="ja-JP" altLang="en-US" sz="1600" dirty="0"/>
                    </a:p>
                  </a:txBody>
                  <a:tcPr anchor="ctr"/>
                </a:tc>
                <a:tc>
                  <a:txBody>
                    <a:bodyPr/>
                    <a:lstStyle/>
                    <a:p>
                      <a:pPr algn="ctr"/>
                      <a:r>
                        <a:rPr kumimoji="1" lang="en-US" altLang="ja-JP" sz="1600" dirty="0" smtClean="0"/>
                        <a:t>-</a:t>
                      </a:r>
                      <a:endParaRPr kumimoji="1" lang="ja-JP" altLang="en-US" sz="1600" dirty="0"/>
                    </a:p>
                  </a:txBody>
                  <a:tcPr anchor="ctr"/>
                </a:tc>
                <a:tc>
                  <a:txBody>
                    <a:bodyPr/>
                    <a:lstStyle/>
                    <a:p>
                      <a:r>
                        <a:rPr kumimoji="1" lang="ja-JP" altLang="en-US" sz="1600" dirty="0" smtClean="0"/>
                        <a:t>企業の活動による現状の</a:t>
                      </a:r>
                      <a:r>
                        <a:rPr kumimoji="1" lang="en-US" altLang="ja-JP" sz="1600" dirty="0" smtClean="0"/>
                        <a:t>GHG</a:t>
                      </a:r>
                      <a:r>
                        <a:rPr kumimoji="1" lang="ja-JP" altLang="en-US" sz="1600" dirty="0" smtClean="0"/>
                        <a:t>排出を抑制するため、排出量に割り当てる料金。</a:t>
                      </a:r>
                      <a:endParaRPr kumimoji="1" lang="en-US" altLang="ja-JP" sz="1600" dirty="0" smtClean="0"/>
                    </a:p>
                    <a:p>
                      <a:r>
                        <a:rPr kumimoji="1" lang="en-US" altLang="ja-JP" sz="1600" dirty="0" smtClean="0"/>
                        <a:t>Internal Fee</a:t>
                      </a:r>
                      <a:r>
                        <a:rPr kumimoji="1" lang="ja-JP" altLang="en-US" sz="1600" dirty="0" smtClean="0"/>
                        <a:t>の場合、企業内でお金のやり取りが発生するということが、</a:t>
                      </a:r>
                      <a:r>
                        <a:rPr kumimoji="1" lang="en-US" altLang="ja-JP" sz="1600" dirty="0" smtClean="0"/>
                        <a:t>Shadow Price</a:t>
                      </a:r>
                      <a:r>
                        <a:rPr kumimoji="1" lang="ja-JP" altLang="en-US" sz="1600" dirty="0" smtClean="0"/>
                        <a:t>との違いである。</a:t>
                      </a:r>
                      <a:endParaRPr kumimoji="1" lang="ja-JP" altLang="en-US" sz="1600" dirty="0"/>
                    </a:p>
                  </a:txBody>
                  <a:tcPr anchor="ctr"/>
                </a:tc>
                <a:extLst>
                  <a:ext uri="{0D108BD9-81ED-4DB2-BD59-A6C34878D82A}">
                    <a16:rowId xmlns:a16="http://schemas.microsoft.com/office/drawing/2014/main" xmlns="" val="2099399609"/>
                  </a:ext>
                </a:extLst>
              </a:tr>
            </a:tbl>
          </a:graphicData>
        </a:graphic>
      </p:graphicFrame>
      <p:graphicFrame>
        <p:nvGraphicFramePr>
          <p:cNvPr id="6" name="表 5"/>
          <p:cNvGraphicFramePr>
            <a:graphicFrameLocks noGrp="1"/>
          </p:cNvGraphicFramePr>
          <p:nvPr>
            <p:extLst/>
          </p:nvPr>
        </p:nvGraphicFramePr>
        <p:xfrm>
          <a:off x="176436" y="6525344"/>
          <a:ext cx="9777536" cy="152400"/>
        </p:xfrm>
        <a:graphic>
          <a:graphicData uri="http://schemas.openxmlformats.org/drawingml/2006/table">
            <a:tbl>
              <a:tblPr firstRow="1" bandRow="1">
                <a:tableStyleId>{5940675A-B579-460E-94D1-54222C63F5DA}</a:tableStyleId>
              </a:tblPr>
              <a:tblGrid>
                <a:gridCol w="456084">
                  <a:extLst>
                    <a:ext uri="{9D8B030D-6E8A-4147-A177-3AD203B41FA5}">
                      <a16:colId xmlns:a16="http://schemas.microsoft.com/office/drawing/2014/main" xmlns="" val="20000"/>
                    </a:ext>
                  </a:extLst>
                </a:gridCol>
                <a:gridCol w="9321452">
                  <a:extLst>
                    <a:ext uri="{9D8B030D-6E8A-4147-A177-3AD203B41FA5}">
                      <a16:colId xmlns:a16="http://schemas.microsoft.com/office/drawing/2014/main" xmlns="" val="20001"/>
                    </a:ext>
                  </a:extLst>
                </a:gridCol>
              </a:tblGrid>
              <a:tr h="69705">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Emerging Practices in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A Practical 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WBCSD)</a:t>
                      </a:r>
                      <a:r>
                        <a:rPr kumimoji="1" lang="ja-JP" altLang="en-US" sz="1000" baseline="0" dirty="0" smtClean="0">
                          <a:solidFill>
                            <a:schemeClr val="tx1"/>
                          </a:solidFill>
                          <a:latin typeface="Segoe UI" panose="020B0502040204020203" pitchFamily="34" charset="0"/>
                          <a:ea typeface="メイリオ" panose="020B0604030504040204" pitchFamily="50" charset="-128"/>
                        </a:rPr>
                        <a:t>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8" name="正方形/長方形 7"/>
          <p:cNvSpPr/>
          <p:nvPr/>
        </p:nvSpPr>
        <p:spPr>
          <a:xfrm>
            <a:off x="144820" y="1273566"/>
            <a:ext cx="9579903" cy="830997"/>
          </a:xfrm>
          <a:prstGeom prst="rect">
            <a:avLst/>
          </a:prstGeom>
        </p:spPr>
        <p:txBody>
          <a:bodyPr wrap="square">
            <a:spAutoFit/>
          </a:bodyPr>
          <a:lstStyle/>
          <a:p>
            <a:pPr algn="ctr"/>
            <a:r>
              <a:rPr lang="en-US" altLang="ja-JP" sz="2400" dirty="0">
                <a:latin typeface="+mn-ea"/>
              </a:rPr>
              <a:t>Emerging Practices in Internal Carbon Pricing A Practical Guide</a:t>
            </a:r>
            <a:r>
              <a:rPr lang="ja-JP" altLang="en-US" sz="2400" dirty="0" smtClean="0">
                <a:latin typeface="+mn-ea"/>
                <a:ea typeface="+mn-ea"/>
              </a:rPr>
              <a:t>（</a:t>
            </a:r>
            <a:r>
              <a:rPr lang="en-US" altLang="ja-JP" sz="2400" dirty="0" smtClean="0">
                <a:latin typeface="+mn-ea"/>
                <a:ea typeface="+mn-ea"/>
              </a:rPr>
              <a:t>WBCSD,2015</a:t>
            </a:r>
            <a:r>
              <a:rPr lang="ja-JP" altLang="en-US" sz="2400" dirty="0" smtClean="0">
                <a:latin typeface="+mn-ea"/>
                <a:ea typeface="+mn-ea"/>
              </a:rPr>
              <a:t>）</a:t>
            </a:r>
            <a:endParaRPr lang="ja-JP" altLang="en-US" sz="2400" dirty="0">
              <a:latin typeface="+mn-ea"/>
              <a:ea typeface="+mn-ea"/>
            </a:endParaRPr>
          </a:p>
        </p:txBody>
      </p:sp>
    </p:spTree>
    <p:extLst>
      <p:ext uri="{BB962C8B-B14F-4D97-AF65-F5344CB8AC3E}">
        <p14:creationId xmlns:p14="http://schemas.microsoft.com/office/powerpoint/2010/main" val="1368980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 </a:t>
            </a:r>
            <a:r>
              <a:rPr kumimoji="1" lang="en-US" altLang="ja-JP" dirty="0" smtClean="0"/>
              <a:t>ICP</a:t>
            </a:r>
            <a:r>
              <a:rPr kumimoji="1" lang="ja-JP" altLang="en-US" dirty="0" smtClean="0"/>
              <a:t>の</a:t>
            </a:r>
            <a:r>
              <a:rPr lang="ja-JP" altLang="en-US" dirty="0"/>
              <a:t>分類</a:t>
            </a:r>
            <a:r>
              <a:rPr kumimoji="1" lang="ja-JP" altLang="en-US" dirty="0" smtClean="0"/>
              <a:t>（</a:t>
            </a:r>
            <a:r>
              <a:rPr lang="en-US" altLang="ja-JP" dirty="0"/>
              <a:t>3</a:t>
            </a:r>
            <a:r>
              <a:rPr kumimoji="1" lang="en-US" altLang="ja-JP" dirty="0" smtClean="0"/>
              <a:t>/4</a:t>
            </a:r>
            <a:r>
              <a:rPr kumimoji="1" lang="ja-JP" altLang="en-US" dirty="0" smtClean="0"/>
              <a:t>）</a:t>
            </a:r>
            <a:endParaRPr kumimoji="1" lang="ja-JP" altLang="en-US" dirty="0"/>
          </a:p>
        </p:txBody>
      </p:sp>
      <p:sp>
        <p:nvSpPr>
          <p:cNvPr id="3" name="テキスト プレースホルダー 2"/>
          <p:cNvSpPr>
            <a:spLocks noGrp="1"/>
          </p:cNvSpPr>
          <p:nvPr>
            <p:ph type="body" sz="quarter" idx="11"/>
          </p:nvPr>
        </p:nvSpPr>
        <p:spPr>
          <a:xfrm>
            <a:off x="128588" y="765175"/>
            <a:ext cx="9648825" cy="431577"/>
          </a:xfrm>
        </p:spPr>
        <p:txBody>
          <a:bodyPr/>
          <a:lstStyle/>
          <a:p>
            <a:r>
              <a:rPr lang="ja-JP" altLang="en-US" dirty="0" smtClean="0"/>
              <a:t>民間での</a:t>
            </a:r>
            <a:r>
              <a:rPr lang="en-US" altLang="ja-JP" dirty="0" smtClean="0"/>
              <a:t>ICP</a:t>
            </a:r>
            <a:r>
              <a:rPr lang="ja-JP" altLang="en-US" dirty="0"/>
              <a:t>の分類は以下の通り</a:t>
            </a: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14</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840154555"/>
              </p:ext>
            </p:extLst>
          </p:nvPr>
        </p:nvGraphicFramePr>
        <p:xfrm>
          <a:off x="142390" y="2132856"/>
          <a:ext cx="9635022" cy="4161350"/>
        </p:xfrm>
        <a:graphic>
          <a:graphicData uri="http://schemas.openxmlformats.org/drawingml/2006/table">
            <a:tbl>
              <a:tblPr firstRow="1" bandRow="1">
                <a:tableStyleId>{5940675A-B579-460E-94D1-54222C63F5DA}</a:tableStyleId>
              </a:tblPr>
              <a:tblGrid>
                <a:gridCol w="3211674">
                  <a:extLst>
                    <a:ext uri="{9D8B030D-6E8A-4147-A177-3AD203B41FA5}">
                      <a16:colId xmlns:a16="http://schemas.microsoft.com/office/drawing/2014/main" xmlns="" val="3666458160"/>
                    </a:ext>
                  </a:extLst>
                </a:gridCol>
                <a:gridCol w="3211674">
                  <a:extLst>
                    <a:ext uri="{9D8B030D-6E8A-4147-A177-3AD203B41FA5}">
                      <a16:colId xmlns:a16="http://schemas.microsoft.com/office/drawing/2014/main" xmlns="" val="283411960"/>
                    </a:ext>
                  </a:extLst>
                </a:gridCol>
                <a:gridCol w="3211674">
                  <a:extLst>
                    <a:ext uri="{9D8B030D-6E8A-4147-A177-3AD203B41FA5}">
                      <a16:colId xmlns:a16="http://schemas.microsoft.com/office/drawing/2014/main" xmlns="" val="20002"/>
                    </a:ext>
                  </a:extLst>
                </a:gridCol>
              </a:tblGrid>
              <a:tr h="401829">
                <a:tc>
                  <a:txBody>
                    <a:bodyPr/>
                    <a:lstStyle/>
                    <a:p>
                      <a:pPr algn="ctr"/>
                      <a:r>
                        <a:rPr kumimoji="1" lang="en-US" altLang="ja-JP" sz="1800" dirty="0" smtClean="0"/>
                        <a:t>Shadow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Implicit Carbon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Internal Fee</a:t>
                      </a:r>
                    </a:p>
                  </a:txBody>
                  <a:tcPr anchor="ctr">
                    <a:solidFill>
                      <a:schemeClr val="bg1">
                        <a:lumMod val="85000"/>
                      </a:schemeClr>
                    </a:solidFill>
                  </a:tcPr>
                </a:tc>
                <a:extLst>
                  <a:ext uri="{0D108BD9-81ED-4DB2-BD59-A6C34878D82A}">
                    <a16:rowId xmlns:a16="http://schemas.microsoft.com/office/drawing/2014/main" xmlns="" val="325001552"/>
                  </a:ext>
                </a:extLst>
              </a:tr>
              <a:tr h="2423306">
                <a:tc>
                  <a:txBody>
                    <a:bodyPr/>
                    <a:lstStyle/>
                    <a:p>
                      <a:pPr>
                        <a:lnSpc>
                          <a:spcPts val="1800"/>
                        </a:lnSpc>
                      </a:pPr>
                      <a:r>
                        <a:rPr kumimoji="1" lang="en-US" altLang="ja-JP" sz="1600" dirty="0" smtClean="0"/>
                        <a:t>Shadow pricing mechanisms generally embed a carbon price in the overall</a:t>
                      </a:r>
                      <a:r>
                        <a:rPr kumimoji="1" lang="ja-JP" altLang="en-US" sz="1600" dirty="0" smtClean="0"/>
                        <a:t>　</a:t>
                      </a:r>
                      <a:r>
                        <a:rPr kumimoji="1" lang="en-US" altLang="ja-JP" sz="1600" dirty="0" smtClean="0"/>
                        <a:t>calculations for potential investments or climate</a:t>
                      </a:r>
                      <a:r>
                        <a:rPr kumimoji="1" lang="ja-JP" altLang="en-US" sz="1600" dirty="0" smtClean="0"/>
                        <a:t>　</a:t>
                      </a:r>
                      <a:r>
                        <a:rPr kumimoji="1" lang="en-US" altLang="ja-JP" sz="1600" dirty="0" smtClean="0"/>
                        <a:t>risk analyses, but do not result in actual financial</a:t>
                      </a:r>
                      <a:r>
                        <a:rPr kumimoji="1" lang="ja-JP" altLang="en-US" sz="1600" baseline="0" dirty="0" smtClean="0"/>
                        <a:t> </a:t>
                      </a:r>
                      <a:r>
                        <a:rPr kumimoji="1" lang="en-US" altLang="ja-JP" sz="1600" dirty="0" smtClean="0"/>
                        <a:t>flows or monetary transfers.</a:t>
                      </a:r>
                      <a:endParaRPr kumimoji="1" lang="ja-JP" altLang="en-US" sz="1600" dirty="0"/>
                    </a:p>
                  </a:txBody>
                  <a:tcPr anchor="ctr">
                    <a:lnB w="12700" cap="flat" cmpd="sng" algn="ctr">
                      <a:solidFill>
                        <a:schemeClr val="tx1"/>
                      </a:solidFill>
                      <a:prstDash val="dot"/>
                      <a:round/>
                      <a:headEnd type="none" w="med" len="med"/>
                      <a:tailEnd type="none" w="med" len="med"/>
                    </a:lnB>
                  </a:tcPr>
                </a:tc>
                <a:tc>
                  <a:txBody>
                    <a:bodyPr/>
                    <a:lstStyle/>
                    <a:p>
                      <a:pPr algn="ctr"/>
                      <a:r>
                        <a:rPr kumimoji="1" lang="en-US" altLang="ja-JP" sz="1600" dirty="0" smtClean="0">
                          <a:latin typeface="+mn-ea"/>
                          <a:ea typeface="+mn-ea"/>
                        </a:rPr>
                        <a:t>(</a:t>
                      </a:r>
                      <a:r>
                        <a:rPr kumimoji="1" lang="ja-JP" altLang="en-US" sz="1600" dirty="0" smtClean="0">
                          <a:latin typeface="+mn-ea"/>
                          <a:ea typeface="+mn-ea"/>
                        </a:rPr>
                        <a:t>該当なし）</a:t>
                      </a:r>
                      <a:endParaRPr kumimoji="1" lang="ja-JP" altLang="en-US" sz="1600" dirty="0">
                        <a:latin typeface="+mn-ea"/>
                        <a:ea typeface="+mn-ea"/>
                      </a:endParaRPr>
                    </a:p>
                  </a:txBody>
                  <a:tcPr anchor="ctr">
                    <a:lnB w="12700" cap="flat" cmpd="sng" algn="ctr">
                      <a:solidFill>
                        <a:schemeClr val="tx1"/>
                      </a:solidFill>
                      <a:prstDash val="dot"/>
                      <a:round/>
                      <a:headEnd type="none" w="med" len="med"/>
                      <a:tailEnd type="none" w="med" len="med"/>
                    </a:lnB>
                  </a:tcPr>
                </a:tc>
                <a:tc>
                  <a:txBody>
                    <a:bodyPr/>
                    <a:lstStyle/>
                    <a:p>
                      <a:pPr>
                        <a:lnSpc>
                          <a:spcPts val="1800"/>
                        </a:lnSpc>
                      </a:pPr>
                      <a:r>
                        <a:rPr kumimoji="1" lang="en-US" altLang="ja-JP" sz="1600" dirty="0" smtClean="0"/>
                        <a:t>Internal carbon fee mechanisms is charging business units or departments for the GHG emissions associated with their energy use.</a:t>
                      </a:r>
                      <a:endParaRPr kumimoji="1" lang="ja-JP" altLang="en-US" sz="1600" dirty="0"/>
                    </a:p>
                  </a:txBody>
                  <a:tcPr anchor="ctr">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844815399"/>
                  </a:ext>
                </a:extLst>
              </a:tr>
              <a:tr h="1336215">
                <a:tc>
                  <a:txBody>
                    <a:bodyPr/>
                    <a:lstStyle/>
                    <a:p>
                      <a:r>
                        <a:rPr kumimoji="1" lang="ja-JP" altLang="en-US" sz="1600" dirty="0" smtClean="0"/>
                        <a:t>潜在的な投資や気候リスクの分析に埋め込むために計算する炭素価格。実際のキャッシュフローやお金のやり取りは発生しない。</a:t>
                      </a:r>
                      <a:endParaRPr kumimoji="1" lang="en-US" altLang="ja-JP" sz="1600" dirty="0" smtClean="0"/>
                    </a:p>
                  </a:txBody>
                  <a:tcPr anchor="ctr">
                    <a:lnT w="12700" cap="flat" cmpd="sng" algn="ctr">
                      <a:solidFill>
                        <a:schemeClr val="tx1"/>
                      </a:solidFill>
                      <a:prstDash val="dot"/>
                      <a:round/>
                      <a:headEnd type="none" w="med" len="med"/>
                      <a:tailEnd type="none" w="med" len="med"/>
                    </a:lnT>
                  </a:tcPr>
                </a:tc>
                <a:tc>
                  <a:txBody>
                    <a:bodyPr/>
                    <a:lstStyle/>
                    <a:p>
                      <a:pPr algn="ctr"/>
                      <a:r>
                        <a:rPr kumimoji="1" lang="en-US" altLang="ja-JP" sz="1600" dirty="0" smtClean="0"/>
                        <a:t>-</a:t>
                      </a:r>
                      <a:endParaRPr kumimoji="1" lang="ja-JP" altLang="en-US" sz="1600" dirty="0"/>
                    </a:p>
                  </a:txBody>
                  <a:tcPr anchor="ctr">
                    <a:lnT w="12700" cap="flat" cmpd="sng" algn="ctr">
                      <a:solidFill>
                        <a:schemeClr val="tx1"/>
                      </a:solidFill>
                      <a:prstDash val="dot"/>
                      <a:round/>
                      <a:headEnd type="none" w="med" len="med"/>
                      <a:tailEnd type="none" w="med" len="med"/>
                    </a:lnT>
                  </a:tcPr>
                </a:tc>
                <a:tc>
                  <a:txBody>
                    <a:bodyPr/>
                    <a:lstStyle/>
                    <a:p>
                      <a:r>
                        <a:rPr lang="ja-JP" altLang="ja-JP" sz="1600" dirty="0" smtClean="0"/>
                        <a:t>エネルギー使用に</a:t>
                      </a:r>
                      <a:r>
                        <a:rPr lang="ja-JP" altLang="en-US" sz="1600" dirty="0" smtClean="0"/>
                        <a:t>よって発生する</a:t>
                      </a:r>
                      <a:r>
                        <a:rPr lang="ja-JP" altLang="ja-JP" sz="1600" dirty="0" smtClean="0"/>
                        <a:t>GHG排出量を</a:t>
                      </a:r>
                      <a:r>
                        <a:rPr lang="ja-JP" altLang="en-US" sz="1600" dirty="0" smtClean="0"/>
                        <a:t>各</a:t>
                      </a:r>
                      <a:r>
                        <a:rPr lang="ja-JP" altLang="ja-JP" sz="1600" dirty="0" smtClean="0"/>
                        <a:t>事業部門または</a:t>
                      </a:r>
                      <a:r>
                        <a:rPr lang="ja-JP" altLang="en-US" sz="1600" dirty="0" smtClean="0"/>
                        <a:t>部署</a:t>
                      </a:r>
                      <a:r>
                        <a:rPr lang="ja-JP" altLang="ja-JP" sz="1600" dirty="0" smtClean="0"/>
                        <a:t>に課金する</a:t>
                      </a:r>
                      <a:r>
                        <a:rPr lang="ja-JP" altLang="en-US" sz="1600" dirty="0" smtClean="0"/>
                        <a:t>仕組み。</a:t>
                      </a:r>
                      <a:endParaRPr kumimoji="1" lang="ja-JP" altLang="en-US" sz="1600" dirty="0"/>
                    </a:p>
                  </a:txBody>
                  <a:tcPr anchor="ctr">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xmlns="" val="2099399609"/>
                  </a:ext>
                </a:extLst>
              </a:tr>
            </a:tbl>
          </a:graphicData>
        </a:graphic>
      </p:graphicFrame>
      <p:graphicFrame>
        <p:nvGraphicFramePr>
          <p:cNvPr id="6" name="表 5"/>
          <p:cNvGraphicFramePr>
            <a:graphicFrameLocks noGrp="1"/>
          </p:cNvGraphicFramePr>
          <p:nvPr>
            <p:extLst/>
          </p:nvPr>
        </p:nvGraphicFramePr>
        <p:xfrm>
          <a:off x="144016" y="6597352"/>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How</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to</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to Corporate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Generation Foundation</a:t>
                      </a:r>
                      <a:r>
                        <a:rPr kumimoji="1" lang="ja-JP" altLang="en-US" sz="1000" baseline="0" dirty="0" smtClean="0">
                          <a:solidFill>
                            <a:schemeClr val="tx1"/>
                          </a:solidFill>
                          <a:latin typeface="Segoe UI" panose="020B0502040204020203" pitchFamily="34" charset="0"/>
                          <a:ea typeface="メイリオ" panose="020B0604030504040204" pitchFamily="50" charset="-128"/>
                        </a:rPr>
                        <a:t> 他）より作成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7" name="正方形/長方形 6"/>
          <p:cNvSpPr/>
          <p:nvPr/>
        </p:nvSpPr>
        <p:spPr>
          <a:xfrm>
            <a:off x="114132" y="1301859"/>
            <a:ext cx="9579903" cy="830997"/>
          </a:xfrm>
          <a:prstGeom prst="rect">
            <a:avLst/>
          </a:prstGeom>
        </p:spPr>
        <p:txBody>
          <a:bodyPr wrap="square">
            <a:spAutoFit/>
          </a:bodyPr>
          <a:lstStyle/>
          <a:p>
            <a:pPr algn="ctr"/>
            <a:r>
              <a:rPr lang="en-US" altLang="ja-JP" sz="2400" dirty="0">
                <a:latin typeface="+mn-ea"/>
                <a:ea typeface="+mn-ea"/>
              </a:rPr>
              <a:t>How to Guide to Corporate Internal Carbon Pricing</a:t>
            </a:r>
            <a:r>
              <a:rPr lang="ja-JP" altLang="en-US" sz="2400" dirty="0" smtClean="0">
                <a:latin typeface="+mn-ea"/>
                <a:ea typeface="+mn-ea"/>
              </a:rPr>
              <a:t>（</a:t>
            </a:r>
            <a:r>
              <a:rPr lang="en-US" altLang="ja-JP" sz="2400" dirty="0" smtClean="0">
                <a:latin typeface="+mn-ea"/>
                <a:ea typeface="+mn-ea"/>
              </a:rPr>
              <a:t>Generation Foundation / CDP / Ecofys,2017</a:t>
            </a:r>
            <a:r>
              <a:rPr lang="ja-JP" altLang="en-US" sz="2400" dirty="0" smtClean="0">
                <a:latin typeface="+mn-ea"/>
                <a:ea typeface="+mn-ea"/>
              </a:rPr>
              <a:t>）</a:t>
            </a:r>
            <a:endParaRPr lang="ja-JP" altLang="en-US" sz="2400" dirty="0">
              <a:latin typeface="+mn-ea"/>
              <a:ea typeface="+mn-ea"/>
            </a:endParaRPr>
          </a:p>
        </p:txBody>
      </p:sp>
    </p:spTree>
    <p:extLst>
      <p:ext uri="{BB962C8B-B14F-4D97-AF65-F5344CB8AC3E}">
        <p14:creationId xmlns:p14="http://schemas.microsoft.com/office/powerpoint/2010/main" val="976564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 </a:t>
            </a:r>
            <a:r>
              <a:rPr kumimoji="1" lang="en-US" altLang="ja-JP" dirty="0" smtClean="0"/>
              <a:t>ICP</a:t>
            </a:r>
            <a:r>
              <a:rPr kumimoji="1" lang="ja-JP" altLang="en-US" dirty="0" smtClean="0"/>
              <a:t>の</a:t>
            </a:r>
            <a:r>
              <a:rPr lang="ja-JP" altLang="en-US" dirty="0" smtClean="0"/>
              <a:t>分類（</a:t>
            </a:r>
            <a:r>
              <a:rPr lang="en-US" altLang="ja-JP" dirty="0" smtClean="0"/>
              <a:t>4</a:t>
            </a:r>
            <a:r>
              <a:rPr kumimoji="1" lang="en-US" altLang="ja-JP" dirty="0" smtClean="0"/>
              <a:t>/4</a:t>
            </a:r>
            <a:r>
              <a:rPr kumimoji="1" lang="ja-JP" altLang="en-US" dirty="0" smtClean="0"/>
              <a:t>）</a:t>
            </a:r>
            <a:endParaRPr kumimoji="1" lang="ja-JP" altLang="en-US" dirty="0"/>
          </a:p>
        </p:txBody>
      </p:sp>
      <p:sp>
        <p:nvSpPr>
          <p:cNvPr id="3" name="テキスト プレースホルダー 2"/>
          <p:cNvSpPr>
            <a:spLocks noGrp="1"/>
          </p:cNvSpPr>
          <p:nvPr>
            <p:ph type="body" sz="quarter" idx="11"/>
          </p:nvPr>
        </p:nvSpPr>
        <p:spPr>
          <a:xfrm>
            <a:off x="128588" y="765175"/>
            <a:ext cx="9648825" cy="431577"/>
          </a:xfrm>
        </p:spPr>
        <p:txBody>
          <a:bodyPr/>
          <a:lstStyle/>
          <a:p>
            <a:r>
              <a:rPr kumimoji="1" lang="ja-JP" altLang="en-US" dirty="0" smtClean="0"/>
              <a:t>民間での</a:t>
            </a:r>
            <a:r>
              <a:rPr kumimoji="1" lang="en-US" altLang="ja-JP" dirty="0" smtClean="0"/>
              <a:t>ICP</a:t>
            </a:r>
            <a:r>
              <a:rPr kumimoji="1" lang="ja-JP" altLang="en-US" dirty="0" smtClean="0"/>
              <a:t>の分類は以下の通り</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15</a:t>
            </a:fld>
            <a:endParaRPr lang="en-US" altLang="ja-JP" dirty="0"/>
          </a:p>
        </p:txBody>
      </p:sp>
      <p:graphicFrame>
        <p:nvGraphicFramePr>
          <p:cNvPr id="5" name="表 4"/>
          <p:cNvGraphicFramePr>
            <a:graphicFrameLocks noGrp="1"/>
          </p:cNvGraphicFramePr>
          <p:nvPr>
            <p:extLst/>
          </p:nvPr>
        </p:nvGraphicFramePr>
        <p:xfrm>
          <a:off x="113495" y="2147201"/>
          <a:ext cx="9663918" cy="4267200"/>
        </p:xfrm>
        <a:graphic>
          <a:graphicData uri="http://schemas.openxmlformats.org/drawingml/2006/table">
            <a:tbl>
              <a:tblPr firstRow="1" bandRow="1">
                <a:tableStyleId>{5940675A-B579-460E-94D1-54222C63F5DA}</a:tableStyleId>
              </a:tblPr>
              <a:tblGrid>
                <a:gridCol w="3221306">
                  <a:extLst>
                    <a:ext uri="{9D8B030D-6E8A-4147-A177-3AD203B41FA5}">
                      <a16:colId xmlns:a16="http://schemas.microsoft.com/office/drawing/2014/main" xmlns="" val="3666458160"/>
                    </a:ext>
                  </a:extLst>
                </a:gridCol>
                <a:gridCol w="3221306">
                  <a:extLst>
                    <a:ext uri="{9D8B030D-6E8A-4147-A177-3AD203B41FA5}">
                      <a16:colId xmlns:a16="http://schemas.microsoft.com/office/drawing/2014/main" xmlns="" val="283411960"/>
                    </a:ext>
                  </a:extLst>
                </a:gridCol>
                <a:gridCol w="3221306">
                  <a:extLst>
                    <a:ext uri="{9D8B030D-6E8A-4147-A177-3AD203B41FA5}">
                      <a16:colId xmlns:a16="http://schemas.microsoft.com/office/drawing/2014/main" xmlns="" val="20002"/>
                    </a:ext>
                  </a:extLst>
                </a:gridCol>
              </a:tblGrid>
              <a:tr h="458739">
                <a:tc>
                  <a:txBody>
                    <a:bodyPr/>
                    <a:lstStyle/>
                    <a:p>
                      <a:pPr algn="ctr"/>
                      <a:r>
                        <a:rPr kumimoji="1" lang="en-US" altLang="ja-JP" sz="1800" dirty="0" smtClean="0"/>
                        <a:t>Shadow Price</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Implicit Carbon Price</a:t>
                      </a:r>
                    </a:p>
                    <a:p>
                      <a:pPr algn="ctr"/>
                      <a:r>
                        <a:rPr kumimoji="1" lang="en-US" altLang="ja-JP" sz="1800" dirty="0" smtClean="0"/>
                        <a:t>※</a:t>
                      </a:r>
                      <a:r>
                        <a:rPr kumimoji="1" lang="ja-JP" altLang="en-US" sz="1800" dirty="0" smtClean="0"/>
                        <a:t>明確に定義としての記載はなく、本文中に以下に記載</a:t>
                      </a:r>
                      <a:endParaRPr kumimoji="1" lang="ja-JP" altLang="en-US" sz="1800" dirty="0"/>
                    </a:p>
                  </a:txBody>
                  <a:tcPr anchor="ctr">
                    <a:solidFill>
                      <a:schemeClr val="bg1">
                        <a:lumMod val="85000"/>
                      </a:schemeClr>
                    </a:solidFill>
                  </a:tcPr>
                </a:tc>
                <a:tc>
                  <a:txBody>
                    <a:bodyPr/>
                    <a:lstStyle/>
                    <a:p>
                      <a:pPr algn="ctr"/>
                      <a:r>
                        <a:rPr kumimoji="1" lang="en-US" altLang="ja-JP" sz="1800" dirty="0" smtClean="0"/>
                        <a:t>Internal Fee</a:t>
                      </a:r>
                    </a:p>
                  </a:txBody>
                  <a:tcPr anchor="ctr">
                    <a:solidFill>
                      <a:schemeClr val="bg1">
                        <a:lumMod val="85000"/>
                      </a:schemeClr>
                    </a:solidFill>
                  </a:tcPr>
                </a:tc>
                <a:extLst>
                  <a:ext uri="{0D108BD9-81ED-4DB2-BD59-A6C34878D82A}">
                    <a16:rowId xmlns:a16="http://schemas.microsoft.com/office/drawing/2014/main" xmlns="" val="325001552"/>
                  </a:ext>
                </a:extLst>
              </a:tr>
              <a:tr h="1274276">
                <a:tc>
                  <a:txBody>
                    <a:bodyPr/>
                    <a:lstStyle/>
                    <a:p>
                      <a:r>
                        <a:rPr kumimoji="1" lang="en-US" altLang="ja-JP" sz="1600" dirty="0" smtClean="0"/>
                        <a:t>Shadow price is attaching a hypothetical cost of carbon to each </a:t>
                      </a:r>
                      <a:r>
                        <a:rPr kumimoji="1" lang="en-US" altLang="ja-JP" sz="1600" dirty="0" err="1" smtClean="0"/>
                        <a:t>tonne</a:t>
                      </a:r>
                      <a:r>
                        <a:rPr kumimoji="1" lang="en-US" altLang="ja-JP" sz="1600" dirty="0" smtClean="0"/>
                        <a:t> of CO2e as a tool to reveal hidden risks and opportunities throughout its operations.</a:t>
                      </a:r>
                      <a:endParaRPr kumimoji="1" lang="ja-JP" altLang="en-US" sz="1600" dirty="0"/>
                    </a:p>
                  </a:txBody>
                  <a:tcPr anchor="ctr">
                    <a:lnB w="12700" cap="flat" cmpd="sng" algn="ctr">
                      <a:solidFill>
                        <a:schemeClr val="tx1"/>
                      </a:solidFill>
                      <a:prstDash val="dot"/>
                      <a:round/>
                      <a:headEnd type="none" w="med" len="med"/>
                      <a:tailEnd type="none" w="med" len="med"/>
                    </a:lnB>
                  </a:tcPr>
                </a:tc>
                <a:tc>
                  <a:txBody>
                    <a:bodyPr/>
                    <a:lstStyle/>
                    <a:p>
                      <a:r>
                        <a:rPr kumimoji="1" lang="en-US" altLang="ja-JP" sz="1600" dirty="0" smtClean="0"/>
                        <a:t>Some companies calculate their “implicit carbon price” by dividing the cost of procurement by the tonnes of CO2e</a:t>
                      </a:r>
                      <a:r>
                        <a:rPr kumimoji="1" lang="ja-JP" altLang="en-US" sz="1600" baseline="0" dirty="0" smtClean="0"/>
                        <a:t> </a:t>
                      </a:r>
                      <a:r>
                        <a:rPr kumimoji="1" lang="en-US" altLang="ja-JP" sz="1600" dirty="0" smtClean="0"/>
                        <a:t>abated. This calculation helps quantify the capital</a:t>
                      </a:r>
                    </a:p>
                    <a:p>
                      <a:r>
                        <a:rPr kumimoji="1" lang="en-US" altLang="ja-JP" sz="1600" dirty="0" smtClean="0"/>
                        <a:t>investments required to meet climate-related</a:t>
                      </a:r>
                      <a:r>
                        <a:rPr kumimoji="1" lang="en-US" altLang="ja-JP" sz="1600" baseline="0" dirty="0" smtClean="0"/>
                        <a:t> </a:t>
                      </a:r>
                      <a:r>
                        <a:rPr kumimoji="1" lang="en-US" altLang="ja-JP" sz="1600" dirty="0" smtClean="0"/>
                        <a:t>Targets.</a:t>
                      </a:r>
                      <a:endParaRPr kumimoji="1" lang="ja-JP" altLang="en-US" sz="1600" dirty="0"/>
                    </a:p>
                  </a:txBody>
                  <a:tcPr anchor="ctr">
                    <a:lnB w="12700" cap="flat" cmpd="sng" algn="ctr">
                      <a:solidFill>
                        <a:schemeClr val="tx1"/>
                      </a:solidFill>
                      <a:prstDash val="dot"/>
                      <a:round/>
                      <a:headEnd type="none" w="med" len="med"/>
                      <a:tailEnd type="none" w="med" len="med"/>
                    </a:lnB>
                  </a:tcPr>
                </a:tc>
                <a:tc>
                  <a:txBody>
                    <a:bodyPr/>
                    <a:lstStyle/>
                    <a:p>
                      <a:r>
                        <a:rPr kumimoji="1" lang="en-US" altLang="ja-JP" sz="1600" dirty="0" smtClean="0"/>
                        <a:t>Internal fee is charging responsible business units for their carbon emissions. </a:t>
                      </a:r>
                      <a:r>
                        <a:rPr kumimoji="1" lang="en-US" altLang="ja-JP" sz="1600" b="0" i="0" u="none" strike="noStrike" kern="1200" baseline="0" dirty="0" smtClean="0">
                          <a:solidFill>
                            <a:schemeClr val="tx1"/>
                          </a:solidFill>
                          <a:latin typeface="+mn-lt"/>
                          <a:ea typeface="+mn-ea"/>
                          <a:cs typeface="+mn-cs"/>
                        </a:rPr>
                        <a:t>These programs frequently reinvest the collected revenue back into activities that help transition the entire company to low-carbon. </a:t>
                      </a:r>
                      <a:endParaRPr kumimoji="1" lang="ja-JP" altLang="en-US" sz="1600" dirty="0"/>
                    </a:p>
                  </a:txBody>
                  <a:tcPr anchor="ctr">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844815399"/>
                  </a:ext>
                </a:extLst>
              </a:tr>
              <a:tr h="730585">
                <a:tc>
                  <a:txBody>
                    <a:bodyPr/>
                    <a:lstStyle/>
                    <a:p>
                      <a:r>
                        <a:rPr kumimoji="1" lang="ja-JP" altLang="en-US" sz="1600" dirty="0" smtClean="0"/>
                        <a:t>気候変動による企業のリスク・機会を把握するため、</a:t>
                      </a:r>
                      <a:r>
                        <a:rPr kumimoji="1" lang="en-US" altLang="ja-JP" sz="1600" dirty="0" smtClean="0"/>
                        <a:t>1t</a:t>
                      </a:r>
                      <a:r>
                        <a:rPr kumimoji="1" lang="ja-JP" altLang="en-US" sz="1600" dirty="0" smtClean="0"/>
                        <a:t>当たりの</a:t>
                      </a:r>
                      <a:r>
                        <a:rPr kumimoji="1" lang="en-US" altLang="ja-JP" sz="1600" dirty="0" smtClean="0"/>
                        <a:t>CO2</a:t>
                      </a:r>
                      <a:r>
                        <a:rPr kumimoji="1" lang="ja-JP" altLang="en-US" sz="1600" dirty="0" smtClean="0"/>
                        <a:t>排出量に対し、仮想的につける炭素価格。</a:t>
                      </a:r>
                      <a:endParaRPr kumimoji="1" lang="en-US" altLang="ja-JP" sz="1600" dirty="0" smtClean="0"/>
                    </a:p>
                  </a:txBody>
                  <a:tcPr anchor="ctr">
                    <a:lnT w="12700" cap="flat" cmpd="sng" algn="ctr">
                      <a:solidFill>
                        <a:schemeClr val="tx1"/>
                      </a:solidFill>
                      <a:prstDash val="dot"/>
                      <a:round/>
                      <a:headEnd type="none" w="med" len="med"/>
                      <a:tailEnd type="none" w="med" len="med"/>
                    </a:lnT>
                  </a:tcPr>
                </a:tc>
                <a:tc>
                  <a:txBody>
                    <a:bodyPr/>
                    <a:lstStyle/>
                    <a:p>
                      <a:r>
                        <a:rPr kumimoji="1" lang="ja-JP" altLang="en-US" sz="1600" dirty="0" smtClean="0"/>
                        <a:t>調達コストを、</a:t>
                      </a:r>
                      <a:r>
                        <a:rPr kumimoji="1" lang="en-US" altLang="ja-JP" sz="1600" dirty="0" smtClean="0"/>
                        <a:t>CO2</a:t>
                      </a:r>
                      <a:r>
                        <a:rPr kumimoji="1" lang="ja-JP" altLang="en-US" sz="1600" dirty="0" smtClean="0"/>
                        <a:t>削減量で割ることによって算出される「暗示的炭素価格」。気候関連目標を達成するために必要な投資を定量化するときに使われ、一部の企業が採用中。</a:t>
                      </a:r>
                      <a:endParaRPr kumimoji="1" lang="ja-JP" altLang="en-US" sz="1600" dirty="0"/>
                    </a:p>
                  </a:txBody>
                  <a:tcPr anchor="ctr">
                    <a:lnT w="12700" cap="flat" cmpd="sng" algn="ctr">
                      <a:solidFill>
                        <a:schemeClr val="tx1"/>
                      </a:solidFill>
                      <a:prstDash val="dot"/>
                      <a:round/>
                      <a:headEnd type="none" w="med" len="med"/>
                      <a:tailEnd type="none" w="med" len="med"/>
                    </a:lnT>
                  </a:tcPr>
                </a:tc>
                <a:tc>
                  <a:txBody>
                    <a:bodyPr/>
                    <a:lstStyle/>
                    <a:p>
                      <a:r>
                        <a:rPr kumimoji="1" lang="ja-JP" altLang="en-US" sz="1600" dirty="0" smtClean="0"/>
                        <a:t>企業が各事業部門に炭素排出量に応じて請求する金額。回収された収入は低炭素への移行に役立つ活動へ投資されることが多い。</a:t>
                      </a:r>
                      <a:endParaRPr kumimoji="1" lang="ja-JP" altLang="en-US" sz="1600" dirty="0"/>
                    </a:p>
                  </a:txBody>
                  <a:tcPr anchor="ctr">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xmlns="" val="2099399609"/>
                  </a:ext>
                </a:extLst>
              </a:tr>
            </a:tbl>
          </a:graphicData>
        </a:graphic>
      </p:graphicFrame>
      <p:graphicFrame>
        <p:nvGraphicFramePr>
          <p:cNvPr id="6" name="表 5"/>
          <p:cNvGraphicFramePr>
            <a:graphicFrameLocks noGrp="1"/>
          </p:cNvGraphicFramePr>
          <p:nvPr>
            <p:extLst/>
          </p:nvPr>
        </p:nvGraphicFramePr>
        <p:xfrm>
          <a:off x="144016" y="6454574"/>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Putting a Price on Carbon</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CDP</a:t>
                      </a:r>
                      <a:r>
                        <a:rPr kumimoji="1" lang="ja-JP" altLang="en-US" sz="1000" baseline="0" dirty="0" smtClean="0">
                          <a:solidFill>
                            <a:schemeClr val="tx1"/>
                          </a:solidFill>
                          <a:latin typeface="Segoe UI" panose="020B0502040204020203" pitchFamily="34" charset="0"/>
                          <a:ea typeface="メイリオ" panose="020B0604030504040204" pitchFamily="50" charset="-128"/>
                        </a:rPr>
                        <a:t>）より作成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7" name="正方形/長方形 6"/>
          <p:cNvSpPr/>
          <p:nvPr/>
        </p:nvSpPr>
        <p:spPr>
          <a:xfrm>
            <a:off x="144016" y="1268760"/>
            <a:ext cx="9579903" cy="830997"/>
          </a:xfrm>
          <a:prstGeom prst="rect">
            <a:avLst/>
          </a:prstGeom>
        </p:spPr>
        <p:txBody>
          <a:bodyPr wrap="square">
            <a:spAutoFit/>
          </a:bodyPr>
          <a:lstStyle/>
          <a:p>
            <a:pPr algn="ctr"/>
            <a:r>
              <a:rPr lang="en-US" altLang="ja-JP" sz="2400" dirty="0">
                <a:latin typeface="+mn-ea"/>
              </a:rPr>
              <a:t>Putting a Price on </a:t>
            </a:r>
            <a:r>
              <a:rPr lang="en-US" altLang="ja-JP" sz="2400" dirty="0" smtClean="0">
                <a:latin typeface="+mn-ea"/>
              </a:rPr>
              <a:t>Carbon</a:t>
            </a:r>
            <a:endParaRPr lang="en-US" altLang="ja-JP" sz="2400" dirty="0">
              <a:latin typeface="+mn-ea"/>
              <a:ea typeface="+mn-ea"/>
            </a:endParaRPr>
          </a:p>
          <a:p>
            <a:pPr algn="ctr"/>
            <a:r>
              <a:rPr lang="ja-JP" altLang="en-US" sz="2400" dirty="0" smtClean="0">
                <a:latin typeface="+mn-ea"/>
                <a:ea typeface="+mn-ea"/>
              </a:rPr>
              <a:t>（</a:t>
            </a:r>
            <a:r>
              <a:rPr lang="en-US" altLang="ja-JP" sz="2400" dirty="0" smtClean="0">
                <a:latin typeface="+mn-ea"/>
                <a:ea typeface="+mn-ea"/>
              </a:rPr>
              <a:t>CDP,2017</a:t>
            </a:r>
            <a:r>
              <a:rPr lang="ja-JP" altLang="en-US" sz="2400" dirty="0" smtClean="0">
                <a:latin typeface="+mn-ea"/>
                <a:ea typeface="+mn-ea"/>
              </a:rPr>
              <a:t>）</a:t>
            </a:r>
            <a:endParaRPr lang="ja-JP" altLang="en-US" sz="2400" dirty="0">
              <a:latin typeface="+mn-ea"/>
              <a:ea typeface="+mn-ea"/>
            </a:endParaRPr>
          </a:p>
        </p:txBody>
      </p:sp>
    </p:spTree>
    <p:extLst>
      <p:ext uri="{BB962C8B-B14F-4D97-AF65-F5344CB8AC3E}">
        <p14:creationId xmlns:p14="http://schemas.microsoft.com/office/powerpoint/2010/main" val="637920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a:t>
            </a:r>
            <a:r>
              <a:rPr lang="ja-JP" altLang="en-US" dirty="0"/>
              <a:t>参考</a:t>
            </a:r>
            <a:r>
              <a:rPr lang="ja-JP" altLang="en-US" dirty="0" smtClean="0"/>
              <a:t>）</a:t>
            </a:r>
            <a:r>
              <a:rPr lang="en-US" altLang="ja-JP" dirty="0" smtClean="0"/>
              <a:t>OECD</a:t>
            </a:r>
            <a:r>
              <a:rPr lang="ja-JP" altLang="en-US" smtClean="0"/>
              <a:t>のカーボンプライシングの分類</a:t>
            </a:r>
            <a:endParaRPr kumimoji="1" lang="ja-JP" altLang="en-US" dirty="0"/>
          </a:p>
        </p:txBody>
      </p:sp>
      <p:sp>
        <p:nvSpPr>
          <p:cNvPr id="3" name="テキスト プレースホルダー 2"/>
          <p:cNvSpPr>
            <a:spLocks noGrp="1"/>
          </p:cNvSpPr>
          <p:nvPr>
            <p:ph type="body" sz="quarter" idx="11"/>
          </p:nvPr>
        </p:nvSpPr>
        <p:spPr>
          <a:xfrm>
            <a:off x="128588" y="765174"/>
            <a:ext cx="9648825" cy="1383458"/>
          </a:xfrm>
        </p:spPr>
        <p:txBody>
          <a:bodyPr/>
          <a:lstStyle/>
          <a:p>
            <a:pPr marL="285750" indent="-285750">
              <a:buFont typeface="Arial" panose="020B0604020202020204" pitchFamily="34" charset="0"/>
              <a:buChar char="•"/>
              <a:tabLst>
                <a:tab pos="179388" algn="l"/>
              </a:tabLst>
              <a:defRPr/>
            </a:pPr>
            <a:r>
              <a:rPr lang="ja-JP" altLang="en-US" dirty="0" smtClean="0">
                <a:solidFill>
                  <a:prstClr val="black"/>
                </a:solidFill>
              </a:rPr>
              <a:t>前述される</a:t>
            </a:r>
            <a:r>
              <a:rPr lang="en-US" altLang="ja-JP" dirty="0" smtClean="0">
                <a:solidFill>
                  <a:srgbClr val="FF0000"/>
                </a:solidFill>
              </a:rPr>
              <a:t>Implicit </a:t>
            </a:r>
            <a:r>
              <a:rPr lang="en-US" altLang="ja-JP" dirty="0">
                <a:solidFill>
                  <a:srgbClr val="FF0000"/>
                </a:solidFill>
              </a:rPr>
              <a:t>carbon price</a:t>
            </a:r>
            <a:r>
              <a:rPr lang="ja-JP" altLang="en-US" dirty="0">
                <a:solidFill>
                  <a:prstClr val="black"/>
                </a:solidFill>
              </a:rPr>
              <a:t>は</a:t>
            </a:r>
            <a:r>
              <a:rPr lang="ja-JP" altLang="en-US" dirty="0">
                <a:solidFill>
                  <a:srgbClr val="FF0000"/>
                </a:solidFill>
              </a:rPr>
              <a:t>インターナルカーボンプライスで定義されている用語</a:t>
            </a:r>
            <a:r>
              <a:rPr lang="ja-JP" altLang="en-US" dirty="0">
                <a:solidFill>
                  <a:prstClr val="black"/>
                </a:solidFill>
              </a:rPr>
              <a:t>であり、</a:t>
            </a:r>
            <a:r>
              <a:rPr lang="en-US" altLang="ja-JP" dirty="0">
                <a:solidFill>
                  <a:srgbClr val="FF0000"/>
                </a:solidFill>
              </a:rPr>
              <a:t>OECD</a:t>
            </a:r>
            <a:r>
              <a:rPr lang="ja-JP" altLang="en-US" dirty="0">
                <a:solidFill>
                  <a:srgbClr val="FF0000"/>
                </a:solidFill>
              </a:rPr>
              <a:t>（</a:t>
            </a:r>
            <a:r>
              <a:rPr lang="en-US" altLang="ja-JP" dirty="0">
                <a:solidFill>
                  <a:srgbClr val="FF0000"/>
                </a:solidFill>
              </a:rPr>
              <a:t>OECD, (2013) Climate and carbon: Aligning prices and policies)</a:t>
            </a:r>
            <a:r>
              <a:rPr lang="ja-JP" altLang="en-US" dirty="0">
                <a:solidFill>
                  <a:srgbClr val="FF0000"/>
                </a:solidFill>
              </a:rPr>
              <a:t>で定義されて</a:t>
            </a:r>
            <a:r>
              <a:rPr lang="ja-JP" altLang="en-US" dirty="0" smtClean="0">
                <a:solidFill>
                  <a:srgbClr val="FF0000"/>
                </a:solidFill>
              </a:rPr>
              <a:t>いる</a:t>
            </a:r>
            <a:r>
              <a:rPr lang="en-US" altLang="ja-JP" dirty="0">
                <a:solidFill>
                  <a:srgbClr val="FF0000"/>
                </a:solidFill>
              </a:rPr>
              <a:t>i</a:t>
            </a:r>
            <a:r>
              <a:rPr lang="en-US" altLang="ja-JP" dirty="0" smtClean="0">
                <a:solidFill>
                  <a:srgbClr val="FF0000"/>
                </a:solidFill>
              </a:rPr>
              <a:t>mplicit </a:t>
            </a:r>
            <a:r>
              <a:rPr lang="en-US" altLang="ja-JP" dirty="0">
                <a:solidFill>
                  <a:srgbClr val="FF0000"/>
                </a:solidFill>
              </a:rPr>
              <a:t>carbon </a:t>
            </a:r>
            <a:r>
              <a:rPr lang="en-US" altLang="ja-JP" dirty="0" smtClean="0">
                <a:solidFill>
                  <a:srgbClr val="FF0000"/>
                </a:solidFill>
              </a:rPr>
              <a:t>price</a:t>
            </a:r>
            <a:r>
              <a:rPr lang="ja-JP" altLang="en-US" dirty="0" smtClean="0">
                <a:solidFill>
                  <a:srgbClr val="FF0000"/>
                </a:solidFill>
              </a:rPr>
              <a:t>（暗示的カーボンプライス）とは</a:t>
            </a:r>
            <a:r>
              <a:rPr lang="ja-JP" altLang="en-US" dirty="0">
                <a:solidFill>
                  <a:srgbClr val="FF0000"/>
                </a:solidFill>
              </a:rPr>
              <a:t>別物</a:t>
            </a:r>
            <a:r>
              <a:rPr lang="ja-JP" altLang="en-US" dirty="0" smtClean="0">
                <a:solidFill>
                  <a:srgbClr val="FF0000"/>
                </a:solidFill>
              </a:rPr>
              <a:t>である点留意が必要</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16</a:t>
            </a:fld>
            <a:endParaRPr lang="en-US" altLang="ja-JP" dirty="0"/>
          </a:p>
        </p:txBody>
      </p:sp>
      <p:graphicFrame>
        <p:nvGraphicFramePr>
          <p:cNvPr id="5" name="図表 4"/>
          <p:cNvGraphicFramePr/>
          <p:nvPr>
            <p:extLst>
              <p:ext uri="{D42A27DB-BD31-4B8C-83A1-F6EECF244321}">
                <p14:modId xmlns:p14="http://schemas.microsoft.com/office/powerpoint/2010/main" val="3216961370"/>
              </p:ext>
            </p:extLst>
          </p:nvPr>
        </p:nvGraphicFramePr>
        <p:xfrm>
          <a:off x="488504" y="2993535"/>
          <a:ext cx="8733953" cy="3328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表 5"/>
          <p:cNvGraphicFramePr>
            <a:graphicFrameLocks noGrp="1"/>
          </p:cNvGraphicFramePr>
          <p:nvPr>
            <p:extLst>
              <p:ext uri="{D42A27DB-BD31-4B8C-83A1-F6EECF244321}">
                <p14:modId xmlns:p14="http://schemas.microsoft.com/office/powerpoint/2010/main" val="1519554361"/>
              </p:ext>
            </p:extLst>
          </p:nvPr>
        </p:nvGraphicFramePr>
        <p:xfrm>
          <a:off x="144016" y="6454574"/>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fontAlgn="base">
                        <a:spcBef>
                          <a:spcPct val="0"/>
                        </a:spcBef>
                        <a:spcAft>
                          <a:spcPct val="0"/>
                        </a:spcAft>
                        <a:buFontTx/>
                        <a:buNone/>
                      </a:pPr>
                      <a:r>
                        <a:rPr lang="en-US" altLang="ja-JP" sz="1000" dirty="0" smtClean="0">
                          <a:solidFill>
                            <a:prstClr val="black"/>
                          </a:solidFill>
                          <a:latin typeface="Meiryo UI" panose="020B0604030504040204" pitchFamily="50" charset="-128"/>
                          <a:ea typeface="Meiryo UI" panose="020B0604030504040204" pitchFamily="50" charset="-128"/>
                          <a:cs typeface="メイリオ" pitchFamily="50" charset="-128"/>
                        </a:rPr>
                        <a:t>OECD</a:t>
                      </a:r>
                      <a:r>
                        <a:rPr lang="ja-JP" altLang="en-US" sz="1000" dirty="0" smtClean="0">
                          <a:solidFill>
                            <a:prstClr val="black"/>
                          </a:solidFill>
                          <a:latin typeface="Meiryo UI" panose="020B0604030504040204" pitchFamily="50" charset="-128"/>
                          <a:ea typeface="Meiryo UI" panose="020B0604030504040204" pitchFamily="50" charset="-128"/>
                          <a:cs typeface="メイリオ"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メイリオ" pitchFamily="50" charset="-128"/>
                        </a:rPr>
                        <a:t>(2013) </a:t>
                      </a:r>
                      <a:r>
                        <a:rPr lang="en-US" altLang="ja-JP" sz="1000" dirty="0" smtClean="0">
                          <a:solidFill>
                            <a:prstClr val="black"/>
                          </a:solidFill>
                          <a:latin typeface="Meiryo UI" panose="020B0604030504040204" pitchFamily="50" charset="-128"/>
                          <a:ea typeface="Meiryo UI" panose="020B0604030504040204" pitchFamily="50" charset="-128"/>
                        </a:rPr>
                        <a:t>Climate and carbon: Aligning prices and policies</a:t>
                      </a:r>
                      <a:r>
                        <a:rPr lang="ja-JP" altLang="en-US" sz="1000" dirty="0" smtClean="0">
                          <a:solidFill>
                            <a:prstClr val="black"/>
                          </a:solidFill>
                          <a:latin typeface="Meiryo UI" panose="020B0604030504040204" pitchFamily="50" charset="-128"/>
                          <a:ea typeface="Meiryo UI" panose="020B0604030504040204" pitchFamily="50" charset="-128"/>
                        </a:rPr>
                        <a:t> より</a:t>
                      </a:r>
                      <a:r>
                        <a:rPr lang="ja-JP" altLang="en-US" sz="10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環境省作成</a:t>
                      </a:r>
                      <a:endParaRPr lang="en-US" altLang="ja-JP" sz="1000" dirty="0">
                        <a:solidFill>
                          <a:prstClr val="black"/>
                        </a:solidFill>
                        <a:latin typeface="Meiryo UI" panose="020B0604030504040204" pitchFamily="50" charset="-128"/>
                        <a:ea typeface="Meiryo UI" panose="020B0604030504040204" pitchFamily="50" charset="-128"/>
                        <a:cs typeface="メイリオ"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cxnSp>
        <p:nvCxnSpPr>
          <p:cNvPr id="9" name="直線コネクタ 8"/>
          <p:cNvCxnSpPr/>
          <p:nvPr/>
        </p:nvCxnSpPr>
        <p:spPr bwMode="auto">
          <a:xfrm>
            <a:off x="488504" y="2618159"/>
            <a:ext cx="8911256"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920471" y="2273779"/>
            <a:ext cx="8224624" cy="646331"/>
          </a:xfrm>
          <a:prstGeom prst="rect">
            <a:avLst/>
          </a:prstGeom>
          <a:solidFill>
            <a:schemeClr val="bg1"/>
          </a:solidFill>
        </p:spPr>
        <p:txBody>
          <a:bodyPr wrap="none" rtlCol="0">
            <a:spAutoFit/>
          </a:bodyPr>
          <a:lstStyle/>
          <a:p>
            <a:pPr algn="ctr"/>
            <a:r>
              <a:rPr lang="en-US" altLang="ja-JP" dirty="0">
                <a:solidFill>
                  <a:prstClr val="black"/>
                </a:solidFill>
                <a:latin typeface="+mn-ea"/>
                <a:ea typeface="+mn-ea"/>
              </a:rPr>
              <a:t>OECD</a:t>
            </a:r>
            <a:r>
              <a:rPr lang="ja-JP" altLang="en-US" dirty="0">
                <a:solidFill>
                  <a:prstClr val="black"/>
                </a:solidFill>
                <a:latin typeface="+mn-ea"/>
                <a:ea typeface="+mn-ea"/>
              </a:rPr>
              <a:t>（</a:t>
            </a:r>
            <a:r>
              <a:rPr lang="en-US" altLang="ja-JP" dirty="0">
                <a:solidFill>
                  <a:prstClr val="black"/>
                </a:solidFill>
                <a:latin typeface="+mn-ea"/>
                <a:ea typeface="+mn-ea"/>
              </a:rPr>
              <a:t>OECD, (2013) Climate and carbon: Aligning prices and policies</a:t>
            </a:r>
            <a:r>
              <a:rPr lang="en-US" altLang="ja-JP" dirty="0" smtClean="0">
                <a:solidFill>
                  <a:prstClr val="black"/>
                </a:solidFill>
                <a:latin typeface="+mn-ea"/>
                <a:ea typeface="+mn-ea"/>
              </a:rPr>
              <a:t>)</a:t>
            </a:r>
          </a:p>
          <a:p>
            <a:pPr algn="ctr"/>
            <a:r>
              <a:rPr kumimoji="1" lang="ja-JP" altLang="en-US" dirty="0" smtClean="0">
                <a:solidFill>
                  <a:prstClr val="black"/>
                </a:solidFill>
                <a:latin typeface="+mn-ea"/>
                <a:ea typeface="+mn-ea"/>
              </a:rPr>
              <a:t>カーボンプライシングの分類</a:t>
            </a:r>
            <a:endParaRPr kumimoji="1" lang="ja-JP" altLang="en-US" dirty="0" smtClean="0">
              <a:latin typeface="+mn-ea"/>
              <a:ea typeface="+mn-ea"/>
            </a:endParaRPr>
          </a:p>
        </p:txBody>
      </p:sp>
    </p:spTree>
    <p:extLst>
      <p:ext uri="{BB962C8B-B14F-4D97-AF65-F5344CB8AC3E}">
        <p14:creationId xmlns:p14="http://schemas.microsoft.com/office/powerpoint/2010/main" val="1468322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9637" y="40009"/>
            <a:ext cx="9906000" cy="398463"/>
          </a:xfrm>
        </p:spPr>
        <p:txBody>
          <a:bodyPr/>
          <a:lstStyle/>
          <a:p>
            <a:r>
              <a:rPr lang="ja-JP" altLang="en-US" dirty="0"/>
              <a:t>投資基準への採用例：アステラス製薬</a:t>
            </a:r>
            <a:r>
              <a:rPr lang="ja-JP" altLang="en-US" dirty="0" smtClean="0"/>
              <a:t>の取り組み</a:t>
            </a:r>
            <a:endParaRPr kumimoji="1" lang="ja-JP" altLang="en-US" dirty="0"/>
          </a:p>
        </p:txBody>
      </p:sp>
      <p:sp>
        <p:nvSpPr>
          <p:cNvPr id="3" name="テキスト プレースホルダー 2"/>
          <p:cNvSpPr>
            <a:spLocks noGrp="1"/>
          </p:cNvSpPr>
          <p:nvPr>
            <p:ph type="body" sz="quarter" idx="11"/>
          </p:nvPr>
        </p:nvSpPr>
        <p:spPr>
          <a:xfrm>
            <a:off x="128464" y="717738"/>
            <a:ext cx="9648825" cy="566195"/>
          </a:xfrm>
        </p:spPr>
        <p:txBody>
          <a:bodyPr anchor="ctr"/>
          <a:lstStyle/>
          <a:p>
            <a:r>
              <a:rPr lang="ja-JP" altLang="en-US" dirty="0" smtClean="0"/>
              <a:t>インターナルカーボンプライスを投資基準の一つとすることで、</a:t>
            </a:r>
            <a:r>
              <a:rPr lang="ja-JP" altLang="en-US" dirty="0"/>
              <a:t>低炭素投資を</a:t>
            </a:r>
            <a:r>
              <a:rPr lang="ja-JP" altLang="en-US" dirty="0" smtClean="0"/>
              <a:t>推進</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17</a:t>
            </a:fld>
            <a:endParaRPr lang="en-US" altLang="ja-JP" dirty="0"/>
          </a:p>
        </p:txBody>
      </p:sp>
      <p:grpSp>
        <p:nvGrpSpPr>
          <p:cNvPr id="11" name="グループ化 10"/>
          <p:cNvGrpSpPr/>
          <p:nvPr/>
        </p:nvGrpSpPr>
        <p:grpSpPr>
          <a:xfrm>
            <a:off x="128464" y="3634201"/>
            <a:ext cx="5897905" cy="2931489"/>
            <a:chOff x="3625204" y="2017552"/>
            <a:chExt cx="4950827" cy="2530311"/>
          </a:xfrm>
        </p:grpSpPr>
        <p:cxnSp>
          <p:nvCxnSpPr>
            <p:cNvPr id="5" name="直線矢印コネクタ 4"/>
            <p:cNvCxnSpPr/>
            <p:nvPr/>
          </p:nvCxnSpPr>
          <p:spPr bwMode="auto">
            <a:xfrm flipV="1">
              <a:off x="5555052" y="2458889"/>
              <a:ext cx="1" cy="2088974"/>
            </a:xfrm>
            <a:prstGeom prst="straightConnector1">
              <a:avLst/>
            </a:prstGeom>
            <a:solidFill>
              <a:schemeClr val="bg1"/>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直線矢印コネクタ 5"/>
            <p:cNvCxnSpPr/>
            <p:nvPr/>
          </p:nvCxnSpPr>
          <p:spPr bwMode="auto">
            <a:xfrm>
              <a:off x="5219282" y="4259089"/>
              <a:ext cx="3325227" cy="0"/>
            </a:xfrm>
            <a:prstGeom prst="straightConnector1">
              <a:avLst/>
            </a:prstGeom>
            <a:solidFill>
              <a:schemeClr val="bg1"/>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コネクタ 7"/>
            <p:cNvCxnSpPr/>
            <p:nvPr/>
          </p:nvCxnSpPr>
          <p:spPr bwMode="auto">
            <a:xfrm>
              <a:off x="5555053" y="3567717"/>
              <a:ext cx="2475957" cy="0"/>
            </a:xfrm>
            <a:prstGeom prst="line">
              <a:avLst/>
            </a:prstGeom>
            <a:solidFill>
              <a:schemeClr val="bg1"/>
            </a:solidFill>
            <a:ln w="19050" cap="flat" cmpd="sng" algn="ctr">
              <a:solidFill>
                <a:schemeClr val="accent2"/>
              </a:solidFill>
              <a:prstDash val="solid"/>
              <a:round/>
              <a:headEnd type="oval"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テキスト ボックス 8"/>
            <p:cNvSpPr txBox="1"/>
            <p:nvPr/>
          </p:nvSpPr>
          <p:spPr>
            <a:xfrm>
              <a:off x="4542965" y="2017552"/>
              <a:ext cx="2024175" cy="398486"/>
            </a:xfrm>
            <a:prstGeom prst="rect">
              <a:avLst/>
            </a:prstGeom>
            <a:noFill/>
          </p:spPr>
          <p:txBody>
            <a:bodyPr wrap="square" rtlCol="0">
              <a:spAutoFit/>
            </a:bodyPr>
            <a:lstStyle/>
            <a:p>
              <a:pPr algn="ctr"/>
              <a:r>
                <a:rPr kumimoji="1" lang="en-US" altLang="ja-JP" sz="2400" dirty="0" smtClean="0">
                  <a:latin typeface="+mn-lt"/>
                  <a:ea typeface="+mn-ea"/>
                </a:rPr>
                <a:t>CO2</a:t>
              </a:r>
              <a:r>
                <a:rPr kumimoji="1" lang="ja-JP" altLang="en-US" sz="2400" dirty="0" smtClean="0">
                  <a:latin typeface="+mn-lt"/>
                  <a:ea typeface="+mn-ea"/>
                </a:rPr>
                <a:t>削減コスト</a:t>
              </a:r>
            </a:p>
          </p:txBody>
        </p:sp>
        <p:sp>
          <p:nvSpPr>
            <p:cNvPr id="15" name="テキスト ボックス 14"/>
            <p:cNvSpPr txBox="1"/>
            <p:nvPr/>
          </p:nvSpPr>
          <p:spPr>
            <a:xfrm>
              <a:off x="3625204" y="3401833"/>
              <a:ext cx="1929848" cy="398485"/>
            </a:xfrm>
            <a:prstGeom prst="rect">
              <a:avLst/>
            </a:prstGeom>
            <a:noFill/>
          </p:spPr>
          <p:txBody>
            <a:bodyPr wrap="square" rtlCol="0">
              <a:spAutoFit/>
            </a:bodyPr>
            <a:lstStyle/>
            <a:p>
              <a:r>
                <a:rPr lang="en-US" altLang="ja-JP" sz="2400" dirty="0">
                  <a:latin typeface="+mn-lt"/>
                  <a:ea typeface="+mn-ea"/>
                </a:rPr>
                <a:t>10</a:t>
              </a:r>
              <a:r>
                <a:rPr lang="ja-JP" altLang="en-US" sz="2400" dirty="0">
                  <a:latin typeface="+mn-lt"/>
                  <a:ea typeface="+mn-ea"/>
                </a:rPr>
                <a:t>万円</a:t>
              </a:r>
              <a:r>
                <a:rPr lang="en-US" altLang="ja-JP" sz="2400" dirty="0">
                  <a:latin typeface="+mn-lt"/>
                  <a:ea typeface="+mn-ea"/>
                </a:rPr>
                <a:t>/t-CO2</a:t>
              </a:r>
              <a:endParaRPr kumimoji="1" lang="ja-JP" altLang="en-US" sz="2400" dirty="0" smtClean="0">
                <a:latin typeface="+mn-lt"/>
                <a:ea typeface="+mn-ea"/>
              </a:endParaRPr>
            </a:p>
          </p:txBody>
        </p:sp>
        <p:grpSp>
          <p:nvGrpSpPr>
            <p:cNvPr id="20" name="グループ化 19"/>
            <p:cNvGrpSpPr/>
            <p:nvPr/>
          </p:nvGrpSpPr>
          <p:grpSpPr>
            <a:xfrm>
              <a:off x="7318651" y="3705881"/>
              <a:ext cx="1257380" cy="458343"/>
              <a:chOff x="6494396" y="3955912"/>
              <a:chExt cx="1846491" cy="458343"/>
            </a:xfrm>
          </p:grpSpPr>
          <p:sp>
            <p:nvSpPr>
              <p:cNvPr id="10" name="テキスト ボックス 9"/>
              <p:cNvSpPr txBox="1"/>
              <p:nvPr/>
            </p:nvSpPr>
            <p:spPr>
              <a:xfrm>
                <a:off x="6782428" y="4000417"/>
                <a:ext cx="1558459" cy="398485"/>
              </a:xfrm>
              <a:prstGeom prst="rect">
                <a:avLst/>
              </a:prstGeom>
              <a:noFill/>
            </p:spPr>
            <p:txBody>
              <a:bodyPr wrap="square" rtlCol="0">
                <a:spAutoFit/>
              </a:bodyPr>
              <a:lstStyle/>
              <a:p>
                <a:r>
                  <a:rPr kumimoji="1" lang="ja-JP" altLang="en-US" sz="2400" dirty="0" smtClean="0">
                    <a:solidFill>
                      <a:srgbClr val="A50021"/>
                    </a:solidFill>
                    <a:latin typeface="+mn-lt"/>
                    <a:ea typeface="+mn-ea"/>
                  </a:rPr>
                  <a:t>投資</a:t>
                </a:r>
                <a:r>
                  <a:rPr kumimoji="1" lang="en-US" altLang="ja-JP" sz="2400" dirty="0" smtClean="0">
                    <a:solidFill>
                      <a:srgbClr val="A50021"/>
                    </a:solidFill>
                    <a:latin typeface="+mn-lt"/>
                    <a:ea typeface="+mn-ea"/>
                  </a:rPr>
                  <a:t>OK</a:t>
                </a:r>
                <a:endParaRPr kumimoji="1" lang="ja-JP" altLang="en-US" sz="2400" dirty="0" smtClean="0">
                  <a:solidFill>
                    <a:srgbClr val="A50021"/>
                  </a:solidFill>
                  <a:latin typeface="+mn-lt"/>
                  <a:ea typeface="+mn-ea"/>
                </a:endParaRPr>
              </a:p>
            </p:txBody>
          </p:sp>
          <p:sp>
            <p:nvSpPr>
              <p:cNvPr id="16" name="下矢印 15"/>
              <p:cNvSpPr/>
              <p:nvPr/>
            </p:nvSpPr>
            <p:spPr bwMode="auto">
              <a:xfrm>
                <a:off x="6494396" y="3955912"/>
                <a:ext cx="288032" cy="458343"/>
              </a:xfrm>
              <a:prstGeom prst="downArrow">
                <a:avLst/>
              </a:prstGeom>
              <a:solidFill>
                <a:srgbClr val="A5002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Arial" charset="0"/>
                  <a:ea typeface="HGPｺﾞｼｯｸM" pitchFamily="50" charset="-128"/>
                </a:endParaRPr>
              </a:p>
            </p:txBody>
          </p:sp>
        </p:grpSp>
        <p:grpSp>
          <p:nvGrpSpPr>
            <p:cNvPr id="19" name="グループ化 18"/>
            <p:cNvGrpSpPr/>
            <p:nvPr/>
          </p:nvGrpSpPr>
          <p:grpSpPr>
            <a:xfrm>
              <a:off x="7318651" y="2978939"/>
              <a:ext cx="1257358" cy="457200"/>
              <a:chOff x="6481028" y="3228970"/>
              <a:chExt cx="1846459" cy="457200"/>
            </a:xfrm>
          </p:grpSpPr>
          <p:sp>
            <p:nvSpPr>
              <p:cNvPr id="17" name="下矢印 16"/>
              <p:cNvSpPr/>
              <p:nvPr/>
            </p:nvSpPr>
            <p:spPr bwMode="auto">
              <a:xfrm rot="10800000">
                <a:off x="6481028" y="3228970"/>
                <a:ext cx="288000" cy="457200"/>
              </a:xfrm>
              <a:prstGeom prst="downArrow">
                <a:avLst/>
              </a:prstGeom>
              <a:solidFill>
                <a:schemeClr val="tx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effectLst/>
                  <a:latin typeface="Arial" charset="0"/>
                  <a:ea typeface="HGPｺﾞｼｯｸM" pitchFamily="50" charset="-128"/>
                </a:endParaRPr>
              </a:p>
            </p:txBody>
          </p:sp>
          <p:sp>
            <p:nvSpPr>
              <p:cNvPr id="18" name="テキスト ボックス 17"/>
              <p:cNvSpPr txBox="1"/>
              <p:nvPr/>
            </p:nvSpPr>
            <p:spPr>
              <a:xfrm>
                <a:off x="6769028" y="3272904"/>
                <a:ext cx="1558459" cy="398485"/>
              </a:xfrm>
              <a:prstGeom prst="rect">
                <a:avLst/>
              </a:prstGeom>
              <a:noFill/>
            </p:spPr>
            <p:txBody>
              <a:bodyPr wrap="square" rtlCol="0">
                <a:spAutoFit/>
              </a:bodyPr>
              <a:lstStyle/>
              <a:p>
                <a:r>
                  <a:rPr kumimoji="1" lang="ja-JP" altLang="en-US" sz="2400" dirty="0" smtClean="0">
                    <a:latin typeface="+mn-lt"/>
                    <a:ea typeface="+mn-ea"/>
                  </a:rPr>
                  <a:t>投資</a:t>
                </a:r>
                <a:r>
                  <a:rPr lang="en-US" altLang="ja-JP" sz="2400" dirty="0" smtClean="0">
                    <a:latin typeface="+mn-lt"/>
                    <a:ea typeface="+mn-ea"/>
                  </a:rPr>
                  <a:t>NG</a:t>
                </a:r>
                <a:endParaRPr kumimoji="1" lang="ja-JP" altLang="en-US" sz="2400" dirty="0" smtClean="0">
                  <a:latin typeface="+mn-lt"/>
                  <a:ea typeface="+mn-ea"/>
                </a:endParaRPr>
              </a:p>
            </p:txBody>
          </p:sp>
        </p:grpSp>
      </p:grpSp>
      <p:sp>
        <p:nvSpPr>
          <p:cNvPr id="7" name="四角形吹き出し 6"/>
          <p:cNvSpPr/>
          <p:nvPr/>
        </p:nvSpPr>
        <p:spPr bwMode="auto">
          <a:xfrm>
            <a:off x="6259976" y="3706966"/>
            <a:ext cx="3096344" cy="1368152"/>
          </a:xfrm>
          <a:prstGeom prst="wedgeRectCallout">
            <a:avLst>
              <a:gd name="adj1" fmla="val -75955"/>
              <a:gd name="adj2" fmla="val 65174"/>
            </a:avLst>
          </a:prstGeom>
          <a:noFill/>
          <a:ln w="9525" cap="flat" cmpd="sng" algn="ctr">
            <a:solidFill>
              <a:schemeClr val="tx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algn="ctr"/>
            <a:r>
              <a:rPr lang="en-US" altLang="ja-JP" sz="2400" dirty="0" smtClean="0">
                <a:latin typeface="Meiryo UI" panose="020B0604030504040204" pitchFamily="50" charset="-128"/>
                <a:ea typeface="Meiryo UI" panose="020B0604030504040204" pitchFamily="50" charset="-128"/>
              </a:rPr>
              <a:t>CO2</a:t>
            </a:r>
            <a:r>
              <a:rPr lang="ja-JP" altLang="en-US" sz="2400" dirty="0" smtClean="0">
                <a:latin typeface="Meiryo UI" panose="020B0604030504040204" pitchFamily="50" charset="-128"/>
                <a:ea typeface="Meiryo UI" panose="020B0604030504040204" pitchFamily="50" charset="-128"/>
              </a:rPr>
              <a:t>削減コストが</a:t>
            </a:r>
            <a:r>
              <a:rPr lang="en-US" altLang="ja-JP" sz="2400" dirty="0" smtClean="0">
                <a:latin typeface="Meiryo UI" panose="020B0604030504040204" pitchFamily="50" charset="-128"/>
                <a:ea typeface="Meiryo UI" panose="020B0604030504040204" pitchFamily="50" charset="-128"/>
              </a:rPr>
              <a:t>ICP</a:t>
            </a:r>
            <a:r>
              <a:rPr lang="ja-JP" altLang="en-US" sz="2400" dirty="0" smtClean="0">
                <a:latin typeface="Meiryo UI" panose="020B0604030504040204" pitchFamily="50" charset="-128"/>
                <a:ea typeface="Meiryo UI" panose="020B0604030504040204" pitchFamily="50" charset="-128"/>
              </a:rPr>
              <a:t>以下になる場合、投資</a:t>
            </a:r>
            <a:r>
              <a:rPr lang="ja-JP" altLang="en-US" sz="2400" dirty="0">
                <a:latin typeface="Meiryo UI" panose="020B0604030504040204" pitchFamily="50" charset="-128"/>
                <a:ea typeface="Meiryo UI" panose="020B0604030504040204" pitchFamily="50" charset="-128"/>
              </a:rPr>
              <a:t>を</a:t>
            </a:r>
            <a:r>
              <a:rPr lang="ja-JP" altLang="en-US" sz="2400" dirty="0" smtClean="0">
                <a:latin typeface="Meiryo UI" panose="020B0604030504040204" pitchFamily="50" charset="-128"/>
                <a:ea typeface="Meiryo UI" panose="020B0604030504040204" pitchFamily="50" charset="-128"/>
              </a:rPr>
              <a:t>実施すると判断</a:t>
            </a:r>
            <a:endParaRPr lang="en-US" altLang="ja-JP" sz="2400" dirty="0">
              <a:latin typeface="Meiryo UI" panose="020B0604030504040204" pitchFamily="50" charset="-128"/>
              <a:ea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545658391"/>
              </p:ext>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2018.4.3 </a:t>
                      </a:r>
                      <a:r>
                        <a:rPr kumimoji="1" lang="ja-JP" altLang="en-US" sz="1000" baseline="0" dirty="0" smtClean="0">
                          <a:solidFill>
                            <a:schemeClr val="tx1"/>
                          </a:solidFill>
                          <a:latin typeface="+mn-ea"/>
                          <a:ea typeface="+mn-ea"/>
                        </a:rPr>
                        <a:t>ジャパンタイムズ特別講演会　世界先進事例から考える日本カーボンプライシング　配布資料（</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pic>
        <p:nvPicPr>
          <p:cNvPr id="22" name="図 21"/>
          <p:cNvPicPr>
            <a:picLocks noChangeAspect="1"/>
          </p:cNvPicPr>
          <p:nvPr/>
        </p:nvPicPr>
        <p:blipFill>
          <a:blip r:embed="rId2"/>
          <a:stretch>
            <a:fillRect/>
          </a:stretch>
        </p:blipFill>
        <p:spPr>
          <a:xfrm>
            <a:off x="8633370" y="99794"/>
            <a:ext cx="1267232" cy="389002"/>
          </a:xfrm>
          <a:prstGeom prst="rect">
            <a:avLst/>
          </a:prstGeom>
        </p:spPr>
      </p:pic>
      <p:sp>
        <p:nvSpPr>
          <p:cNvPr id="21" name="テキスト ボックス 20"/>
          <p:cNvSpPr txBox="1"/>
          <p:nvPr/>
        </p:nvSpPr>
        <p:spPr>
          <a:xfrm>
            <a:off x="229637" y="1334558"/>
            <a:ext cx="9446726" cy="1887696"/>
          </a:xfrm>
          <a:prstGeom prst="rect">
            <a:avLst/>
          </a:prstGeom>
          <a:noFill/>
        </p:spPr>
        <p:txBody>
          <a:bodyPr wrap="square" rtlCol="0">
            <a:spAutoFit/>
          </a:bodyPr>
          <a:lstStyle/>
          <a:p>
            <a:pPr marL="285750" indent="-285750">
              <a:lnSpc>
                <a:spcPts val="2800"/>
              </a:lnSpc>
              <a:buFont typeface="Wingdings" panose="05000000000000000000" pitchFamily="2" charset="2"/>
              <a:buChar char="n"/>
            </a:pPr>
            <a:r>
              <a:rPr kumimoji="1" lang="ja-JP" altLang="en-US" sz="2400" dirty="0" smtClean="0">
                <a:latin typeface="+mn-ea"/>
                <a:ea typeface="+mn-ea"/>
              </a:rPr>
              <a:t>価格の設定方法：</a:t>
            </a:r>
            <a:endParaRPr kumimoji="1" lang="en-US" altLang="ja-JP" sz="2400" dirty="0" smtClean="0">
              <a:latin typeface="+mn-ea"/>
              <a:ea typeface="+mn-ea"/>
            </a:endParaRPr>
          </a:p>
          <a:p>
            <a:pPr marL="342900" indent="-342900">
              <a:lnSpc>
                <a:spcPts val="2800"/>
              </a:lnSpc>
              <a:buFont typeface="Wingdings" panose="05000000000000000000" pitchFamily="2" charset="2"/>
              <a:buChar char="ü"/>
            </a:pPr>
            <a:r>
              <a:rPr lang="ja-JP" altLang="en-US" sz="2400" dirty="0" smtClean="0">
                <a:latin typeface="+mn-ea"/>
                <a:ea typeface="+mn-ea"/>
              </a:rPr>
              <a:t>アステラス製薬、世界全体での共通の単価（</a:t>
            </a:r>
            <a:r>
              <a:rPr lang="en-US" altLang="ja-JP" sz="2400" dirty="0" smtClean="0">
                <a:latin typeface="+mn-ea"/>
                <a:ea typeface="+mn-ea"/>
              </a:rPr>
              <a:t>10</a:t>
            </a:r>
            <a:r>
              <a:rPr lang="ja-JP" altLang="en-US" sz="2400" dirty="0" smtClean="0">
                <a:latin typeface="+mn-ea"/>
                <a:ea typeface="+mn-ea"/>
              </a:rPr>
              <a:t>万円</a:t>
            </a:r>
            <a:r>
              <a:rPr lang="en-US" altLang="ja-JP" sz="2400" dirty="0" smtClean="0">
                <a:latin typeface="+mn-ea"/>
                <a:ea typeface="+mn-ea"/>
              </a:rPr>
              <a:t>/t-CO2)</a:t>
            </a:r>
          </a:p>
          <a:p>
            <a:pPr marL="342900" indent="-342900">
              <a:lnSpc>
                <a:spcPts val="2800"/>
              </a:lnSpc>
              <a:buFont typeface="Wingdings" panose="05000000000000000000" pitchFamily="2" charset="2"/>
              <a:buChar char="ü"/>
            </a:pPr>
            <a:r>
              <a:rPr lang="ja-JP" altLang="en-US" sz="2400" dirty="0" smtClean="0">
                <a:latin typeface="+mn-ea"/>
                <a:ea typeface="+mn-ea"/>
              </a:rPr>
              <a:t>経営</a:t>
            </a:r>
            <a:r>
              <a:rPr lang="ja-JP" altLang="en-US" sz="2400" dirty="0">
                <a:latin typeface="+mn-ea"/>
                <a:ea typeface="+mn-ea"/>
              </a:rPr>
              <a:t>管理・コンプライアンス</a:t>
            </a:r>
            <a:r>
              <a:rPr lang="ja-JP" altLang="en-US" sz="2400" dirty="0" smtClean="0">
                <a:latin typeface="+mn-ea"/>
                <a:ea typeface="+mn-ea"/>
              </a:rPr>
              <a:t>担当役員（</a:t>
            </a:r>
            <a:r>
              <a:rPr lang="en-US" altLang="ja-JP" sz="2400" dirty="0" smtClean="0">
                <a:latin typeface="+mn-ea"/>
                <a:ea typeface="+mn-ea"/>
              </a:rPr>
              <a:t>CAO&amp;CECO)</a:t>
            </a:r>
            <a:r>
              <a:rPr lang="ja-JP" altLang="en-US" sz="2400" dirty="0" smtClean="0">
                <a:latin typeface="+mn-ea"/>
                <a:ea typeface="+mn-ea"/>
              </a:rPr>
              <a:t>が価格を設定</a:t>
            </a:r>
            <a:endParaRPr lang="en-US" altLang="ja-JP" sz="2400" dirty="0" smtClean="0">
              <a:latin typeface="+mn-ea"/>
              <a:ea typeface="+mn-ea"/>
            </a:endParaRPr>
          </a:p>
          <a:p>
            <a:pPr marL="342900" indent="-342900">
              <a:lnSpc>
                <a:spcPts val="2800"/>
              </a:lnSpc>
              <a:buFont typeface="Wingdings" panose="05000000000000000000" pitchFamily="2" charset="2"/>
              <a:buChar char="ü"/>
            </a:pPr>
            <a:r>
              <a:rPr lang="ja-JP" altLang="en-US" sz="2400" dirty="0" smtClean="0">
                <a:latin typeface="+mn-ea"/>
                <a:ea typeface="+mn-ea"/>
              </a:rPr>
              <a:t>排出権市場が上り調子の時に設定したものを、現在も踏襲（再検討は実施している）</a:t>
            </a:r>
            <a:endParaRPr lang="en-US" altLang="ja-JP" sz="2400" dirty="0" smtClean="0">
              <a:latin typeface="+mn-ea"/>
              <a:ea typeface="+mn-ea"/>
            </a:endParaRPr>
          </a:p>
        </p:txBody>
      </p:sp>
      <p:sp>
        <p:nvSpPr>
          <p:cNvPr id="24" name="テキスト ボックス 23"/>
          <p:cNvSpPr txBox="1"/>
          <p:nvPr/>
        </p:nvSpPr>
        <p:spPr>
          <a:xfrm>
            <a:off x="6055217" y="5189640"/>
            <a:ext cx="3787259" cy="1200329"/>
          </a:xfrm>
          <a:prstGeom prst="rect">
            <a:avLst/>
          </a:prstGeom>
          <a:noFill/>
        </p:spPr>
        <p:txBody>
          <a:bodyPr wrap="square" rtlCol="0">
            <a:spAutoFit/>
          </a:bodyPr>
          <a:lstStyle/>
          <a:p>
            <a:r>
              <a:rPr kumimoji="1" lang="en-US" altLang="ja-JP" dirty="0" smtClean="0">
                <a:latin typeface="+mn-ea"/>
                <a:ea typeface="+mn-ea"/>
              </a:rPr>
              <a:t>※</a:t>
            </a:r>
            <a:r>
              <a:rPr kumimoji="1" lang="ja-JP" altLang="en-US" dirty="0" smtClean="0">
                <a:latin typeface="+mn-ea"/>
                <a:ea typeface="+mn-ea"/>
              </a:rPr>
              <a:t>一方で、風力（</a:t>
            </a:r>
            <a:r>
              <a:rPr lang="ja-JP" altLang="en-US" dirty="0">
                <a:latin typeface="+mn-ea"/>
                <a:ea typeface="+mn-ea"/>
              </a:rPr>
              <a:t>約</a:t>
            </a:r>
            <a:r>
              <a:rPr lang="en-US" altLang="ja-JP" dirty="0" smtClean="0">
                <a:latin typeface="+mn-ea"/>
                <a:ea typeface="+mn-ea"/>
              </a:rPr>
              <a:t>11</a:t>
            </a:r>
            <a:r>
              <a:rPr lang="ja-JP" altLang="en-US" dirty="0" smtClean="0">
                <a:latin typeface="+mn-ea"/>
                <a:ea typeface="+mn-ea"/>
              </a:rPr>
              <a:t>万</a:t>
            </a:r>
            <a:r>
              <a:rPr lang="en-US" altLang="ja-JP" dirty="0" smtClean="0">
                <a:latin typeface="+mn-ea"/>
                <a:ea typeface="+mn-ea"/>
              </a:rPr>
              <a:t>/t-CO2)</a:t>
            </a:r>
            <a:r>
              <a:rPr kumimoji="1" lang="ja-JP" altLang="en-US" dirty="0" smtClean="0">
                <a:latin typeface="+mn-ea"/>
                <a:ea typeface="+mn-ea"/>
              </a:rPr>
              <a:t>や地中熱</a:t>
            </a:r>
            <a:r>
              <a:rPr kumimoji="1" lang="en-US" altLang="ja-JP" dirty="0" smtClean="0">
                <a:latin typeface="+mn-ea"/>
                <a:ea typeface="+mn-ea"/>
              </a:rPr>
              <a:t>HP</a:t>
            </a:r>
            <a:r>
              <a:rPr lang="ja-JP" altLang="en-US" dirty="0">
                <a:latin typeface="+mn-ea"/>
                <a:ea typeface="+mn-ea"/>
              </a:rPr>
              <a:t>（</a:t>
            </a:r>
            <a:r>
              <a:rPr lang="ja-JP" altLang="en-US" dirty="0" smtClean="0">
                <a:latin typeface="+mn-ea"/>
                <a:ea typeface="+mn-ea"/>
              </a:rPr>
              <a:t>約</a:t>
            </a:r>
            <a:r>
              <a:rPr lang="en-US" altLang="ja-JP" dirty="0" smtClean="0">
                <a:latin typeface="+mn-ea"/>
                <a:ea typeface="+mn-ea"/>
              </a:rPr>
              <a:t>26.7</a:t>
            </a:r>
            <a:r>
              <a:rPr lang="ja-JP" altLang="en-US" dirty="0" smtClean="0">
                <a:latin typeface="+mn-ea"/>
                <a:ea typeface="+mn-ea"/>
              </a:rPr>
              <a:t>万</a:t>
            </a:r>
            <a:r>
              <a:rPr lang="en-US" altLang="ja-JP" dirty="0" smtClean="0">
                <a:latin typeface="+mn-ea"/>
                <a:ea typeface="+mn-ea"/>
              </a:rPr>
              <a:t>/t-CO2)</a:t>
            </a:r>
            <a:r>
              <a:rPr kumimoji="1" lang="ja-JP" altLang="en-US" dirty="0" smtClean="0">
                <a:latin typeface="+mn-ea"/>
                <a:ea typeface="+mn-ea"/>
              </a:rPr>
              <a:t>などの投資では、</a:t>
            </a:r>
            <a:r>
              <a:rPr kumimoji="1" lang="en-US" altLang="ja-JP" dirty="0" smtClean="0">
                <a:latin typeface="+mn-ea"/>
                <a:ea typeface="+mn-ea"/>
              </a:rPr>
              <a:t>10</a:t>
            </a:r>
            <a:r>
              <a:rPr kumimoji="1" lang="ja-JP" altLang="en-US" dirty="0" smtClean="0">
                <a:latin typeface="+mn-ea"/>
                <a:ea typeface="+mn-ea"/>
              </a:rPr>
              <a:t>万を超える投資も採用</a:t>
            </a:r>
            <a:endParaRPr kumimoji="1" lang="en-US" altLang="ja-JP" dirty="0" smtClean="0">
              <a:latin typeface="+mn-ea"/>
              <a:ea typeface="+mn-ea"/>
            </a:endParaRPr>
          </a:p>
          <a:p>
            <a:r>
              <a:rPr lang="ja-JP" altLang="en-US" dirty="0" smtClean="0">
                <a:latin typeface="+mn-ea"/>
                <a:ea typeface="+mn-ea"/>
              </a:rPr>
              <a:t>→あくまで意思決定ツールの一つ</a:t>
            </a:r>
            <a:endParaRPr kumimoji="1" lang="ja-JP" altLang="en-US" dirty="0" smtClean="0">
              <a:latin typeface="+mn-ea"/>
              <a:ea typeface="+mn-ea"/>
            </a:endParaRPr>
          </a:p>
        </p:txBody>
      </p:sp>
      <p:sp>
        <p:nvSpPr>
          <p:cNvPr id="25" name="円/楕円 24"/>
          <p:cNvSpPr/>
          <p:nvPr/>
        </p:nvSpPr>
        <p:spPr bwMode="gray">
          <a:xfrm>
            <a:off x="2588" y="289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400" b="1" baseline="0" dirty="0">
                <a:solidFill>
                  <a:schemeClr val="bg1"/>
                </a:solidFill>
                <a:latin typeface="Meiryo UI" panose="020B0604030504040204" pitchFamily="50" charset="-128"/>
                <a:ea typeface="Meiryo UI" panose="020B0604030504040204" pitchFamily="50" charset="-128"/>
              </a:rPr>
              <a:t>1</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935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615" y="62707"/>
            <a:ext cx="9906000" cy="398463"/>
          </a:xfrm>
        </p:spPr>
        <p:txBody>
          <a:bodyPr/>
          <a:lstStyle/>
          <a:p>
            <a:r>
              <a:rPr lang="ja-JP" altLang="en-US" dirty="0"/>
              <a:t>投資基</a:t>
            </a:r>
            <a:r>
              <a:rPr lang="ja-JP" altLang="en-US" dirty="0" smtClean="0"/>
              <a:t>準引き下げ例：</a:t>
            </a:r>
            <a:r>
              <a:rPr lang="en-US" altLang="ja-JP" dirty="0" smtClean="0"/>
              <a:t>Tetra Pak</a:t>
            </a:r>
            <a:r>
              <a:rPr lang="ja-JP" altLang="en-US" dirty="0" smtClean="0"/>
              <a:t>の取り組み</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18</a:t>
            </a:fld>
            <a:endParaRPr lang="en-US" altLang="ja-JP" dirty="0"/>
          </a:p>
        </p:txBody>
      </p:sp>
      <p:sp>
        <p:nvSpPr>
          <p:cNvPr id="19" name="テキスト ボックス 18"/>
          <p:cNvSpPr txBox="1"/>
          <p:nvPr/>
        </p:nvSpPr>
        <p:spPr>
          <a:xfrm>
            <a:off x="76533" y="1700808"/>
            <a:ext cx="3922295" cy="1528624"/>
          </a:xfrm>
          <a:prstGeom prst="rect">
            <a:avLst/>
          </a:prstGeom>
          <a:noFill/>
        </p:spPr>
        <p:txBody>
          <a:bodyPr wrap="square" rtlCol="0">
            <a:spAutoFit/>
          </a:bodyPr>
          <a:lstStyle/>
          <a:p>
            <a:pPr marL="285750" indent="-285750">
              <a:lnSpc>
                <a:spcPts val="2800"/>
              </a:lnSpc>
              <a:buFont typeface="Wingdings" panose="05000000000000000000" pitchFamily="2" charset="2"/>
              <a:buChar char="n"/>
            </a:pPr>
            <a:r>
              <a:rPr kumimoji="1" lang="ja-JP" altLang="en-US" sz="2400" dirty="0" smtClean="0">
                <a:latin typeface="+mn-ea"/>
                <a:ea typeface="+mn-ea"/>
              </a:rPr>
              <a:t>価格の設定方法：</a:t>
            </a:r>
            <a:endParaRPr kumimoji="1" lang="en-US" altLang="ja-JP" sz="2400" dirty="0" smtClean="0">
              <a:latin typeface="+mn-ea"/>
              <a:ea typeface="+mn-ea"/>
            </a:endParaRPr>
          </a:p>
          <a:p>
            <a:pPr marL="342900" indent="-342900">
              <a:lnSpc>
                <a:spcPts val="2800"/>
              </a:lnSpc>
              <a:buFont typeface="Wingdings" panose="05000000000000000000" pitchFamily="2" charset="2"/>
              <a:buChar char="ü"/>
            </a:pPr>
            <a:r>
              <a:rPr lang="en-US" altLang="ja-JP" sz="2400" dirty="0">
                <a:latin typeface="+mn-ea"/>
                <a:ea typeface="+mn-ea"/>
              </a:rPr>
              <a:t>EU ETS</a:t>
            </a:r>
            <a:r>
              <a:rPr lang="ja-JP" altLang="en-US" sz="2400" dirty="0">
                <a:latin typeface="+mn-ea"/>
                <a:ea typeface="+mn-ea"/>
              </a:rPr>
              <a:t>における炭素</a:t>
            </a:r>
            <a:r>
              <a:rPr lang="ja-JP" altLang="en-US" sz="2400" dirty="0" smtClean="0">
                <a:latin typeface="+mn-ea"/>
                <a:ea typeface="+mn-ea"/>
              </a:rPr>
              <a:t>価格</a:t>
            </a:r>
            <a:endParaRPr lang="en-US" altLang="ja-JP" sz="2400" dirty="0" smtClean="0">
              <a:latin typeface="+mn-ea"/>
              <a:ea typeface="+mn-ea"/>
            </a:endParaRPr>
          </a:p>
          <a:p>
            <a:pPr marL="342900" indent="-342900">
              <a:lnSpc>
                <a:spcPts val="2800"/>
              </a:lnSpc>
              <a:buFont typeface="Wingdings" panose="05000000000000000000" pitchFamily="2" charset="2"/>
              <a:buChar char="ü"/>
            </a:pPr>
            <a:r>
              <a:rPr lang="en-US" altLang="ja-JP" sz="2400" dirty="0" smtClean="0">
                <a:latin typeface="+mn-ea"/>
                <a:ea typeface="+mn-ea"/>
              </a:rPr>
              <a:t>GHG</a:t>
            </a:r>
            <a:r>
              <a:rPr lang="ja-JP" altLang="en-US" sz="2400" dirty="0" smtClean="0">
                <a:latin typeface="+mn-ea"/>
                <a:ea typeface="+mn-ea"/>
              </a:rPr>
              <a:t>排出量削減量</a:t>
            </a:r>
            <a:r>
              <a:rPr lang="en-US" altLang="ja-JP" sz="2400" dirty="0" smtClean="0">
                <a:latin typeface="+mn-ea"/>
                <a:ea typeface="+mn-ea"/>
              </a:rPr>
              <a:t>/</a:t>
            </a:r>
            <a:r>
              <a:rPr lang="ja-JP" altLang="en-US" sz="2400" dirty="0" smtClean="0">
                <a:latin typeface="+mn-ea"/>
                <a:ea typeface="+mn-ea"/>
              </a:rPr>
              <a:t>投資金額</a:t>
            </a:r>
            <a:endParaRPr lang="en-US" altLang="ja-JP" sz="2400" dirty="0" smtClean="0">
              <a:latin typeface="+mn-ea"/>
              <a:ea typeface="+mn-ea"/>
            </a:endParaRPr>
          </a:p>
        </p:txBody>
      </p:sp>
      <p:graphicFrame>
        <p:nvGraphicFramePr>
          <p:cNvPr id="21" name="表 20"/>
          <p:cNvGraphicFramePr>
            <a:graphicFrameLocks noGrp="1"/>
          </p:cNvGraphicFramePr>
          <p:nvPr>
            <p:extLst>
              <p:ext uri="{D42A27DB-BD31-4B8C-83A1-F6EECF244321}">
                <p14:modId xmlns:p14="http://schemas.microsoft.com/office/powerpoint/2010/main" val="39728869"/>
              </p:ext>
            </p:extLst>
          </p:nvPr>
        </p:nvGraphicFramePr>
        <p:xfrm>
          <a:off x="144016" y="6453336"/>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How</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to</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to Corporate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Generation Foundation</a:t>
                      </a:r>
                      <a:r>
                        <a:rPr kumimoji="1" lang="ja-JP" altLang="en-US" sz="1000" baseline="0" dirty="0" smtClean="0">
                          <a:solidFill>
                            <a:schemeClr val="tx1"/>
                          </a:solidFill>
                          <a:latin typeface="Segoe UI" panose="020B0502040204020203" pitchFamily="34" charset="0"/>
                          <a:ea typeface="メイリオ" panose="020B0604030504040204" pitchFamily="50" charset="-128"/>
                        </a:rPr>
                        <a:t> 他）より作成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22" name="二等辺三角形 21"/>
          <p:cNvSpPr/>
          <p:nvPr/>
        </p:nvSpPr>
        <p:spPr bwMode="auto">
          <a:xfrm rot="10800000">
            <a:off x="1350735" y="3253189"/>
            <a:ext cx="1260000" cy="252000"/>
          </a:xfrm>
          <a:prstGeom prst="triangle">
            <a:avLst/>
          </a:prstGeom>
          <a:solidFill>
            <a:srgbClr val="00B0F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23" name="テキスト ボックス 22"/>
          <p:cNvSpPr txBox="1"/>
          <p:nvPr/>
        </p:nvSpPr>
        <p:spPr>
          <a:xfrm>
            <a:off x="144016" y="3689534"/>
            <a:ext cx="3600400" cy="1384995"/>
          </a:xfrm>
          <a:prstGeom prst="rect">
            <a:avLst/>
          </a:prstGeom>
          <a:noFill/>
        </p:spPr>
        <p:txBody>
          <a:bodyPr wrap="square" rtlCol="0">
            <a:spAutoFit/>
          </a:bodyPr>
          <a:lstStyle/>
          <a:p>
            <a:pPr algn="ctr"/>
            <a:r>
              <a:rPr kumimoji="1" lang="ja-JP" altLang="en-US" sz="2800" dirty="0" smtClean="0">
                <a:latin typeface="+mn-lt"/>
                <a:ea typeface="+mn-ea"/>
              </a:rPr>
              <a:t>€</a:t>
            </a:r>
            <a:r>
              <a:rPr kumimoji="1" lang="en-US" altLang="ja-JP" sz="2800" dirty="0" smtClean="0">
                <a:latin typeface="+mn-lt"/>
                <a:ea typeface="+mn-ea"/>
              </a:rPr>
              <a:t>10/t-CO2</a:t>
            </a:r>
            <a:r>
              <a:rPr kumimoji="1" lang="ja-JP" altLang="en-US" sz="2800" dirty="0" smtClean="0">
                <a:latin typeface="+mn-lt"/>
                <a:ea typeface="+mn-ea"/>
              </a:rPr>
              <a:t>を投資基準の引下げに使用</a:t>
            </a:r>
            <a:endParaRPr kumimoji="1" lang="en-US" altLang="ja-JP" sz="2800" dirty="0" smtClean="0">
              <a:latin typeface="+mn-lt"/>
              <a:ea typeface="+mn-ea"/>
            </a:endParaRPr>
          </a:p>
          <a:p>
            <a:pPr algn="ctr"/>
            <a:r>
              <a:rPr lang="ja-JP" altLang="en-US" sz="2800" dirty="0" smtClean="0">
                <a:latin typeface="+mn-lt"/>
                <a:ea typeface="+mn-ea"/>
              </a:rPr>
              <a:t>（年に</a:t>
            </a:r>
            <a:r>
              <a:rPr lang="en-US" altLang="ja-JP" sz="2800" dirty="0" smtClean="0">
                <a:latin typeface="+mn-lt"/>
                <a:ea typeface="+mn-ea"/>
              </a:rPr>
              <a:t>2</a:t>
            </a:r>
            <a:r>
              <a:rPr lang="ja-JP" altLang="en-US" sz="2800" dirty="0" smtClean="0">
                <a:latin typeface="+mn-lt"/>
                <a:ea typeface="+mn-ea"/>
              </a:rPr>
              <a:t>回更新）</a:t>
            </a:r>
            <a:endParaRPr kumimoji="1" lang="ja-JP" altLang="en-US" sz="2800" dirty="0" smtClean="0">
              <a:latin typeface="+mn-lt"/>
              <a:ea typeface="+mn-ea"/>
            </a:endParaRPr>
          </a:p>
        </p:txBody>
      </p:sp>
      <p:grpSp>
        <p:nvGrpSpPr>
          <p:cNvPr id="12" name="グループ化 11"/>
          <p:cNvGrpSpPr/>
          <p:nvPr/>
        </p:nvGrpSpPr>
        <p:grpSpPr>
          <a:xfrm>
            <a:off x="3152800" y="2276872"/>
            <a:ext cx="5832648" cy="4046963"/>
            <a:chOff x="4036545" y="1911284"/>
            <a:chExt cx="5832648" cy="4046963"/>
          </a:xfrm>
        </p:grpSpPr>
        <p:grpSp>
          <p:nvGrpSpPr>
            <p:cNvPr id="11" name="グループ化 10"/>
            <p:cNvGrpSpPr/>
            <p:nvPr/>
          </p:nvGrpSpPr>
          <p:grpSpPr>
            <a:xfrm>
              <a:off x="4133281" y="2406602"/>
              <a:ext cx="5159848" cy="3096000"/>
              <a:chOff x="8411206" y="2314589"/>
              <a:chExt cx="5159848" cy="3096000"/>
            </a:xfrm>
          </p:grpSpPr>
          <p:cxnSp>
            <p:nvCxnSpPr>
              <p:cNvPr id="5" name="直線矢印コネクタ 4"/>
              <p:cNvCxnSpPr/>
              <p:nvPr/>
            </p:nvCxnSpPr>
            <p:spPr bwMode="auto">
              <a:xfrm flipV="1">
                <a:off x="9635342" y="2314589"/>
                <a:ext cx="0" cy="3096000"/>
              </a:xfrm>
              <a:prstGeom prst="straightConnector1">
                <a:avLst/>
              </a:prstGeom>
              <a:solidFill>
                <a:schemeClr val="bg1"/>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直線矢印コネクタ 5"/>
              <p:cNvCxnSpPr/>
              <p:nvPr/>
            </p:nvCxnSpPr>
            <p:spPr bwMode="auto">
              <a:xfrm>
                <a:off x="8987270" y="4402821"/>
                <a:ext cx="3384376" cy="0"/>
              </a:xfrm>
              <a:prstGeom prst="straightConnector1">
                <a:avLst/>
              </a:prstGeom>
              <a:solidFill>
                <a:schemeClr val="bg1"/>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コネクタ 6"/>
              <p:cNvCxnSpPr/>
              <p:nvPr/>
            </p:nvCxnSpPr>
            <p:spPr bwMode="auto">
              <a:xfrm flipV="1">
                <a:off x="9635342" y="4034958"/>
                <a:ext cx="2845682" cy="1015935"/>
              </a:xfrm>
              <a:prstGeom prst="line">
                <a:avLst/>
              </a:prstGeom>
              <a:solidFill>
                <a:schemeClr val="bg1"/>
              </a:solidFill>
              <a:ln w="19050" cap="flat" cmpd="sng" algn="ctr">
                <a:solidFill>
                  <a:srgbClr val="FF0000"/>
                </a:solidFill>
                <a:prstDash val="solid"/>
                <a:round/>
                <a:headEnd type="oval"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コネクタ 7"/>
              <p:cNvCxnSpPr/>
              <p:nvPr/>
            </p:nvCxnSpPr>
            <p:spPr bwMode="auto">
              <a:xfrm flipV="1">
                <a:off x="9635342" y="2734159"/>
                <a:ext cx="2102512" cy="2316734"/>
              </a:xfrm>
              <a:prstGeom prst="line">
                <a:avLst/>
              </a:prstGeom>
              <a:solidFill>
                <a:schemeClr val="bg1"/>
              </a:solidFill>
              <a:ln w="19050" cap="flat" cmpd="sng" algn="ctr">
                <a:solidFill>
                  <a:schemeClr val="tx2"/>
                </a:solidFill>
                <a:prstDash val="solid"/>
                <a:round/>
                <a:headEnd type="oval"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左中かっこ 8"/>
              <p:cNvSpPr/>
              <p:nvPr/>
            </p:nvSpPr>
            <p:spPr bwMode="auto">
              <a:xfrm>
                <a:off x="9347310" y="4402821"/>
                <a:ext cx="216024" cy="648072"/>
              </a:xfrm>
              <a:prstGeom prst="leftBrace">
                <a:avLst>
                  <a:gd name="adj1" fmla="val 26111"/>
                  <a:gd name="adj2" fmla="val 50000"/>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10" name="テキスト ボックス 9"/>
              <p:cNvSpPr txBox="1"/>
              <p:nvPr/>
            </p:nvSpPr>
            <p:spPr>
              <a:xfrm>
                <a:off x="8411206" y="4546837"/>
                <a:ext cx="1080120" cy="646331"/>
              </a:xfrm>
              <a:prstGeom prst="rect">
                <a:avLst/>
              </a:prstGeom>
              <a:noFill/>
            </p:spPr>
            <p:txBody>
              <a:bodyPr wrap="square" rtlCol="0">
                <a:spAutoFit/>
              </a:bodyPr>
              <a:lstStyle/>
              <a:p>
                <a:pPr algn="ctr"/>
                <a:r>
                  <a:rPr kumimoji="1" lang="ja-JP" altLang="en-US" dirty="0" smtClean="0">
                    <a:latin typeface="+mn-lt"/>
                    <a:ea typeface="+mn-ea"/>
                  </a:rPr>
                  <a:t>初期</a:t>
                </a:r>
                <a:endParaRPr kumimoji="1" lang="en-US" altLang="ja-JP" dirty="0" smtClean="0">
                  <a:latin typeface="+mn-lt"/>
                  <a:ea typeface="+mn-ea"/>
                </a:endParaRPr>
              </a:p>
              <a:p>
                <a:pPr algn="ctr"/>
                <a:r>
                  <a:rPr kumimoji="1" lang="ja-JP" altLang="en-US" dirty="0" smtClean="0">
                    <a:latin typeface="+mn-lt"/>
                    <a:ea typeface="+mn-ea"/>
                  </a:rPr>
                  <a:t>投資額</a:t>
                </a:r>
              </a:p>
            </p:txBody>
          </p:sp>
          <p:sp>
            <p:nvSpPr>
              <p:cNvPr id="14" name="テキスト ボックス 13"/>
              <p:cNvSpPr txBox="1"/>
              <p:nvPr/>
            </p:nvSpPr>
            <p:spPr>
              <a:xfrm>
                <a:off x="10402702" y="4051519"/>
                <a:ext cx="1080120" cy="369332"/>
              </a:xfrm>
              <a:prstGeom prst="rect">
                <a:avLst/>
              </a:prstGeom>
              <a:noFill/>
            </p:spPr>
            <p:txBody>
              <a:bodyPr wrap="square" rtlCol="0">
                <a:spAutoFit/>
              </a:bodyPr>
              <a:lstStyle/>
              <a:p>
                <a:r>
                  <a:rPr kumimoji="1" lang="ja-JP" altLang="en-US" dirty="0" smtClean="0">
                    <a:solidFill>
                      <a:schemeClr val="tx2"/>
                    </a:solidFill>
                    <a:latin typeface="+mn-lt"/>
                    <a:ea typeface="+mn-ea"/>
                  </a:rPr>
                  <a:t>投資</a:t>
                </a:r>
                <a:r>
                  <a:rPr kumimoji="1" lang="en-US" altLang="ja-JP" dirty="0" smtClean="0">
                    <a:solidFill>
                      <a:schemeClr val="tx2"/>
                    </a:solidFill>
                    <a:latin typeface="+mn-lt"/>
                    <a:ea typeface="+mn-ea"/>
                  </a:rPr>
                  <a:t>OK</a:t>
                </a:r>
                <a:endParaRPr kumimoji="1" lang="ja-JP" altLang="en-US" dirty="0" smtClean="0">
                  <a:solidFill>
                    <a:schemeClr val="tx2"/>
                  </a:solidFill>
                  <a:latin typeface="+mn-lt"/>
                  <a:ea typeface="+mn-ea"/>
                </a:endParaRPr>
              </a:p>
            </p:txBody>
          </p:sp>
          <p:sp>
            <p:nvSpPr>
              <p:cNvPr id="15" name="テキスト ボックス 14"/>
              <p:cNvSpPr txBox="1"/>
              <p:nvPr/>
            </p:nvSpPr>
            <p:spPr>
              <a:xfrm>
                <a:off x="12490934" y="3763487"/>
                <a:ext cx="1080120" cy="369332"/>
              </a:xfrm>
              <a:prstGeom prst="rect">
                <a:avLst/>
              </a:prstGeom>
              <a:noFill/>
            </p:spPr>
            <p:txBody>
              <a:bodyPr wrap="square" rtlCol="0">
                <a:spAutoFit/>
              </a:bodyPr>
              <a:lstStyle/>
              <a:p>
                <a:r>
                  <a:rPr kumimoji="1" lang="ja-JP" altLang="en-US" dirty="0" smtClean="0">
                    <a:solidFill>
                      <a:srgbClr val="FF0000"/>
                    </a:solidFill>
                    <a:latin typeface="+mn-lt"/>
                    <a:ea typeface="+mn-ea"/>
                  </a:rPr>
                  <a:t>投資</a:t>
                </a:r>
                <a:r>
                  <a:rPr kumimoji="1" lang="en-US" altLang="ja-JP" dirty="0" smtClean="0">
                    <a:solidFill>
                      <a:srgbClr val="FF0000"/>
                    </a:solidFill>
                    <a:latin typeface="+mn-lt"/>
                    <a:ea typeface="+mn-ea"/>
                  </a:rPr>
                  <a:t>NG</a:t>
                </a:r>
                <a:endParaRPr kumimoji="1" lang="ja-JP" altLang="en-US" dirty="0" smtClean="0">
                  <a:solidFill>
                    <a:srgbClr val="FF0000"/>
                  </a:solidFill>
                  <a:latin typeface="+mn-lt"/>
                  <a:ea typeface="+mn-ea"/>
                </a:endParaRPr>
              </a:p>
            </p:txBody>
          </p:sp>
          <p:sp>
            <p:nvSpPr>
              <p:cNvPr id="16" name="左矢印 15"/>
              <p:cNvSpPr/>
              <p:nvPr/>
            </p:nvSpPr>
            <p:spPr bwMode="auto">
              <a:xfrm rot="5400000">
                <a:off x="10047520" y="4486649"/>
                <a:ext cx="393898" cy="358368"/>
              </a:xfrm>
              <a:prstGeom prst="leftArrow">
                <a:avLst/>
              </a:prstGeom>
              <a:solidFill>
                <a:schemeClr val="bg1">
                  <a:lumMod val="65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cxnSp>
          <p:nvCxnSpPr>
            <p:cNvPr id="13" name="直線コネクタ 12"/>
            <p:cNvCxnSpPr/>
            <p:nvPr/>
          </p:nvCxnSpPr>
          <p:spPr bwMode="auto">
            <a:xfrm flipH="1">
              <a:off x="6473059" y="2339414"/>
              <a:ext cx="31750" cy="3117524"/>
            </a:xfrm>
            <a:prstGeom prst="line">
              <a:avLst/>
            </a:prstGeom>
            <a:solidFill>
              <a:schemeClr val="bg1"/>
            </a:solidFill>
            <a:ln w="1905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7187437" y="4660607"/>
              <a:ext cx="2031325" cy="461665"/>
            </a:xfrm>
            <a:prstGeom prst="rect">
              <a:avLst/>
            </a:prstGeom>
            <a:noFill/>
          </p:spPr>
          <p:txBody>
            <a:bodyPr wrap="none" rtlCol="0">
              <a:spAutoFit/>
            </a:bodyPr>
            <a:lstStyle/>
            <a:p>
              <a:r>
                <a:rPr lang="ja-JP" altLang="en-US" sz="2400" dirty="0" smtClean="0">
                  <a:latin typeface="+mn-lt"/>
                  <a:ea typeface="+mn-ea"/>
                </a:rPr>
                <a:t>投資回収</a:t>
              </a:r>
              <a:r>
                <a:rPr lang="ja-JP" altLang="en-US" sz="2400" dirty="0">
                  <a:latin typeface="+mn-lt"/>
                  <a:ea typeface="+mn-ea"/>
                </a:rPr>
                <a:t>年数</a:t>
              </a:r>
              <a:endParaRPr kumimoji="1" lang="ja-JP" altLang="en-US" sz="2400" dirty="0" smtClean="0">
                <a:latin typeface="+mn-lt"/>
                <a:ea typeface="+mn-ea"/>
              </a:endParaRPr>
            </a:p>
          </p:txBody>
        </p:sp>
        <p:sp>
          <p:nvSpPr>
            <p:cNvPr id="24" name="テキスト ボックス 23"/>
            <p:cNvSpPr txBox="1"/>
            <p:nvPr/>
          </p:nvSpPr>
          <p:spPr>
            <a:xfrm>
              <a:off x="5089481" y="1911284"/>
              <a:ext cx="800219" cy="461665"/>
            </a:xfrm>
            <a:prstGeom prst="rect">
              <a:avLst/>
            </a:prstGeom>
            <a:noFill/>
          </p:spPr>
          <p:txBody>
            <a:bodyPr wrap="none" rtlCol="0">
              <a:spAutoFit/>
            </a:bodyPr>
            <a:lstStyle/>
            <a:p>
              <a:r>
                <a:rPr lang="ja-JP" altLang="en-US" sz="2400" dirty="0" smtClean="0">
                  <a:latin typeface="+mn-lt"/>
                  <a:ea typeface="+mn-ea"/>
                </a:rPr>
                <a:t>収益</a:t>
              </a:r>
              <a:endParaRPr kumimoji="1" lang="ja-JP" altLang="en-US" sz="2400" dirty="0" smtClean="0">
                <a:latin typeface="+mn-lt"/>
                <a:ea typeface="+mn-ea"/>
              </a:endParaRPr>
            </a:p>
          </p:txBody>
        </p:sp>
        <p:sp>
          <p:nvSpPr>
            <p:cNvPr id="25" name="テキスト ボックス 24"/>
            <p:cNvSpPr txBox="1"/>
            <p:nvPr/>
          </p:nvSpPr>
          <p:spPr>
            <a:xfrm>
              <a:off x="4036545" y="5496582"/>
              <a:ext cx="5832648" cy="461665"/>
            </a:xfrm>
            <a:prstGeom prst="rect">
              <a:avLst/>
            </a:prstGeom>
            <a:noFill/>
          </p:spPr>
          <p:txBody>
            <a:bodyPr wrap="square" rtlCol="0">
              <a:spAutoFit/>
            </a:bodyPr>
            <a:lstStyle/>
            <a:p>
              <a:pPr algn="ctr"/>
              <a:r>
                <a:rPr lang="ja-JP" altLang="en-US" sz="2400" dirty="0" smtClean="0">
                  <a:latin typeface="+mn-lt"/>
                  <a:ea typeface="+mn-ea"/>
                </a:rPr>
                <a:t>投資基準（例：投資回収年数</a:t>
              </a:r>
              <a:r>
                <a:rPr lang="en-US" altLang="ja-JP" sz="2400" dirty="0" smtClean="0">
                  <a:latin typeface="+mn-lt"/>
                  <a:ea typeface="+mn-ea"/>
                </a:rPr>
                <a:t>3</a:t>
              </a:r>
              <a:r>
                <a:rPr lang="ja-JP" altLang="en-US" sz="2400" dirty="0" smtClean="0">
                  <a:latin typeface="+mn-lt"/>
                  <a:ea typeface="+mn-ea"/>
                </a:rPr>
                <a:t>年未満）</a:t>
              </a:r>
              <a:endParaRPr kumimoji="1" lang="ja-JP" altLang="en-US" sz="2400" dirty="0" smtClean="0">
                <a:latin typeface="+mn-lt"/>
                <a:ea typeface="+mn-ea"/>
              </a:endParaRPr>
            </a:p>
          </p:txBody>
        </p:sp>
        <p:sp>
          <p:nvSpPr>
            <p:cNvPr id="28" name="円/楕円 27"/>
            <p:cNvSpPr/>
            <p:nvPr/>
          </p:nvSpPr>
          <p:spPr bwMode="auto">
            <a:xfrm>
              <a:off x="5852358" y="4364984"/>
              <a:ext cx="216024" cy="216024"/>
            </a:xfrm>
            <a:prstGeom prst="ellipse">
              <a:avLst/>
            </a:prstGeom>
            <a:solidFill>
              <a:schemeClr val="tx2"/>
            </a:solidFill>
            <a:ln w="9525"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31" name="円/楕円 30"/>
            <p:cNvSpPr/>
            <p:nvPr/>
          </p:nvSpPr>
          <p:spPr bwMode="auto">
            <a:xfrm>
              <a:off x="7063692" y="4371293"/>
              <a:ext cx="216024" cy="216024"/>
            </a:xfrm>
            <a:prstGeom prst="ellipse">
              <a:avLst/>
            </a:prstGeom>
            <a:solidFill>
              <a:srgbClr val="FF0000"/>
            </a:solidFill>
            <a:ln w="9525" cap="flat" cmpd="sng" algn="ctr">
              <a:solidFill>
                <a:srgbClr val="FF0000"/>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pic>
        <p:nvPicPr>
          <p:cNvPr id="26" name="図 25"/>
          <p:cNvPicPr>
            <a:picLocks noChangeAspect="1"/>
          </p:cNvPicPr>
          <p:nvPr/>
        </p:nvPicPr>
        <p:blipFill>
          <a:blip r:embed="rId2"/>
          <a:stretch>
            <a:fillRect/>
          </a:stretch>
        </p:blipFill>
        <p:spPr>
          <a:xfrm>
            <a:off x="8209634" y="142289"/>
            <a:ext cx="1631259" cy="360000"/>
          </a:xfrm>
          <a:prstGeom prst="rect">
            <a:avLst/>
          </a:prstGeom>
        </p:spPr>
      </p:pic>
      <p:sp>
        <p:nvSpPr>
          <p:cNvPr id="30" name="四角形吹き出し 29"/>
          <p:cNvSpPr/>
          <p:nvPr/>
        </p:nvSpPr>
        <p:spPr bwMode="auto">
          <a:xfrm>
            <a:off x="5124615" y="1436281"/>
            <a:ext cx="4680520" cy="2142904"/>
          </a:xfrm>
          <a:prstGeom prst="wedgeRectCallout">
            <a:avLst>
              <a:gd name="adj1" fmla="val -44626"/>
              <a:gd name="adj2" fmla="val 95777"/>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285750" marR="0" indent="-285750"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kumimoji="1" lang="en-US" altLang="ja-JP" sz="2300" b="0" i="0" u="none" strike="noStrike" cap="none" normalizeH="0" baseline="0" dirty="0" smtClean="0">
                <a:ln>
                  <a:noFill/>
                </a:ln>
                <a:solidFill>
                  <a:schemeClr val="tx1"/>
                </a:solidFill>
                <a:effectLst/>
                <a:latin typeface="+mn-ea"/>
                <a:ea typeface="+mn-ea"/>
              </a:rPr>
              <a:t>ICP</a:t>
            </a:r>
            <a:r>
              <a:rPr kumimoji="1" lang="ja-JP" altLang="en-US" sz="2300" b="0" i="0" u="none" strike="noStrike" cap="none" normalizeH="0" baseline="0" dirty="0" smtClean="0">
                <a:ln>
                  <a:noFill/>
                </a:ln>
                <a:solidFill>
                  <a:schemeClr val="tx1"/>
                </a:solidFill>
                <a:effectLst/>
                <a:latin typeface="+mn-ea"/>
                <a:ea typeface="+mn-ea"/>
              </a:rPr>
              <a:t>分だけ見かけの収益が増える</a:t>
            </a:r>
            <a:endParaRPr kumimoji="1" lang="en-US" altLang="ja-JP" sz="2300" b="0" i="0" u="none" strike="noStrike" cap="none" normalizeH="0" baseline="0" dirty="0" smtClean="0">
              <a:ln>
                <a:noFill/>
              </a:ln>
              <a:solidFill>
                <a:schemeClr val="tx1"/>
              </a:solidFill>
              <a:effectLst/>
              <a:latin typeface="+mn-ea"/>
              <a:ea typeface="+mn-ea"/>
            </a:endParaRPr>
          </a:p>
          <a:p>
            <a:pPr marL="285750" marR="0" indent="-285750"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kumimoji="1" lang="ja-JP" altLang="en-US" sz="2300" b="0" i="0" u="none" strike="noStrike" cap="none" normalizeH="0" baseline="0" dirty="0" smtClean="0">
                <a:ln>
                  <a:noFill/>
                </a:ln>
                <a:solidFill>
                  <a:schemeClr val="tx1"/>
                </a:solidFill>
                <a:effectLst/>
                <a:latin typeface="+mn-ea"/>
                <a:ea typeface="+mn-ea"/>
              </a:rPr>
              <a:t>＝投資回収年数が下がり投資対象に</a:t>
            </a:r>
            <a:r>
              <a:rPr lang="ja-JP" altLang="en-US" sz="2300" dirty="0" smtClean="0">
                <a:latin typeface="+mn-ea"/>
                <a:ea typeface="+mn-ea"/>
              </a:rPr>
              <a:t>（例：</a:t>
            </a:r>
            <a:r>
              <a:rPr lang="en-US" altLang="ja-JP" sz="2300" dirty="0" smtClean="0">
                <a:latin typeface="+mn-ea"/>
                <a:ea typeface="+mn-ea"/>
              </a:rPr>
              <a:t>100t/</a:t>
            </a:r>
            <a:r>
              <a:rPr lang="ja-JP" altLang="en-US" sz="2300" dirty="0" smtClean="0">
                <a:latin typeface="+mn-ea"/>
                <a:ea typeface="+mn-ea"/>
              </a:rPr>
              <a:t>年の排出削減に繋がる設備</a:t>
            </a:r>
            <a:endParaRPr lang="en-US" altLang="ja-JP" sz="2300" dirty="0" smtClean="0">
              <a:latin typeface="+mn-ea"/>
              <a:ea typeface="+mn-ea"/>
            </a:endParaRPr>
          </a:p>
          <a:p>
            <a:pPr marR="0" defTabSz="914400" rtl="0" eaLnBrk="1" fontAlgn="base" latinLnBrk="0" hangingPunct="1">
              <a:lnSpc>
                <a:spcPct val="100000"/>
              </a:lnSpc>
              <a:spcBef>
                <a:spcPct val="0"/>
              </a:spcBef>
              <a:spcAft>
                <a:spcPct val="0"/>
              </a:spcAft>
              <a:buClrTx/>
              <a:buSzTx/>
              <a:tabLst/>
            </a:pPr>
            <a:r>
              <a:rPr kumimoji="1" lang="ja-JP" altLang="en-US" sz="2300" b="0" i="0" u="none" strike="noStrike" cap="none" normalizeH="0" baseline="0" dirty="0" smtClean="0">
                <a:ln>
                  <a:noFill/>
                </a:ln>
                <a:solidFill>
                  <a:schemeClr val="tx1"/>
                </a:solidFill>
                <a:effectLst/>
                <a:latin typeface="+mn-ea"/>
                <a:ea typeface="+mn-ea"/>
              </a:rPr>
              <a:t>　　→</a:t>
            </a:r>
            <a:r>
              <a:rPr lang="ja-JP" altLang="en-US" sz="2300" dirty="0">
                <a:latin typeface="+mn-ea"/>
                <a:ea typeface="+mn-ea"/>
              </a:rPr>
              <a:t>€</a:t>
            </a:r>
            <a:r>
              <a:rPr kumimoji="1" lang="en-US" altLang="ja-JP" sz="2300" b="0" i="0" u="none" strike="noStrike" cap="none" normalizeH="0" baseline="0" dirty="0" smtClean="0">
                <a:ln>
                  <a:noFill/>
                </a:ln>
                <a:solidFill>
                  <a:schemeClr val="tx1"/>
                </a:solidFill>
                <a:effectLst/>
                <a:latin typeface="+mn-ea"/>
                <a:ea typeface="+mn-ea"/>
              </a:rPr>
              <a:t>10/t-CO2×100</a:t>
            </a:r>
            <a:r>
              <a:rPr lang="en-US" altLang="ja-JP" sz="2300" dirty="0" smtClean="0">
                <a:latin typeface="+mn-ea"/>
                <a:ea typeface="+mn-ea"/>
              </a:rPr>
              <a:t>t-CO2</a:t>
            </a:r>
          </a:p>
          <a:p>
            <a:pPr marR="0" defTabSz="914400" rtl="0" eaLnBrk="1" fontAlgn="base" latinLnBrk="0" hangingPunct="1">
              <a:lnSpc>
                <a:spcPct val="100000"/>
              </a:lnSpc>
              <a:spcBef>
                <a:spcPct val="0"/>
              </a:spcBef>
              <a:spcAft>
                <a:spcPct val="0"/>
              </a:spcAft>
              <a:buClrTx/>
              <a:buSzTx/>
              <a:tabLst/>
            </a:pPr>
            <a:r>
              <a:rPr kumimoji="1" lang="ja-JP" altLang="en-US" sz="2300" b="0" i="0" u="none" strike="noStrike" cap="none" normalizeH="0" baseline="0" dirty="0" smtClean="0">
                <a:ln>
                  <a:noFill/>
                </a:ln>
                <a:solidFill>
                  <a:schemeClr val="tx1"/>
                </a:solidFill>
                <a:effectLst/>
                <a:latin typeface="+mn-ea"/>
                <a:ea typeface="+mn-ea"/>
              </a:rPr>
              <a:t>　　</a:t>
            </a:r>
            <a:r>
              <a:rPr kumimoji="1" lang="en-US" altLang="ja-JP" sz="2300" b="0" i="0" u="none" strike="noStrike" cap="none" normalizeH="0" baseline="0" dirty="0" smtClean="0">
                <a:ln>
                  <a:noFill/>
                </a:ln>
                <a:solidFill>
                  <a:schemeClr val="tx1"/>
                </a:solidFill>
                <a:effectLst/>
                <a:latin typeface="+mn-ea"/>
                <a:ea typeface="+mn-ea"/>
              </a:rPr>
              <a:t>=</a:t>
            </a:r>
            <a:r>
              <a:rPr kumimoji="1" lang="ja-JP" altLang="en-US" sz="2300" b="0" i="0" u="none" strike="noStrike" cap="none" normalizeH="0" baseline="0" dirty="0" smtClean="0">
                <a:ln>
                  <a:noFill/>
                </a:ln>
                <a:solidFill>
                  <a:schemeClr val="tx1"/>
                </a:solidFill>
                <a:effectLst/>
                <a:latin typeface="+mn-ea"/>
                <a:ea typeface="+mn-ea"/>
              </a:rPr>
              <a:t>€</a:t>
            </a:r>
            <a:r>
              <a:rPr kumimoji="1" lang="en-US" altLang="ja-JP" sz="2300" b="0" i="0" u="none" strike="noStrike" cap="none" normalizeH="0" baseline="0" dirty="0" smtClean="0">
                <a:ln>
                  <a:noFill/>
                </a:ln>
                <a:solidFill>
                  <a:schemeClr val="tx1"/>
                </a:solidFill>
                <a:effectLst/>
                <a:latin typeface="+mn-ea"/>
                <a:ea typeface="+mn-ea"/>
              </a:rPr>
              <a:t>1,000</a:t>
            </a:r>
            <a:r>
              <a:rPr kumimoji="1" lang="ja-JP" altLang="en-US" sz="2300" b="0" i="0" u="none" strike="noStrike" cap="none" normalizeH="0" baseline="0" dirty="0" err="1" smtClean="0">
                <a:ln>
                  <a:noFill/>
                </a:ln>
                <a:solidFill>
                  <a:schemeClr val="tx1"/>
                </a:solidFill>
                <a:effectLst/>
                <a:latin typeface="+mn-ea"/>
                <a:ea typeface="+mn-ea"/>
              </a:rPr>
              <a:t>の収</a:t>
            </a:r>
            <a:r>
              <a:rPr kumimoji="1" lang="ja-JP" altLang="en-US" sz="2300" b="0" i="0" u="none" strike="noStrike" cap="none" normalizeH="0" baseline="0" dirty="0" smtClean="0">
                <a:ln>
                  <a:noFill/>
                </a:ln>
                <a:solidFill>
                  <a:schemeClr val="tx1"/>
                </a:solidFill>
                <a:effectLst/>
                <a:latin typeface="+mn-ea"/>
                <a:ea typeface="+mn-ea"/>
              </a:rPr>
              <a:t>益向上　）</a:t>
            </a:r>
            <a:endParaRPr kumimoji="1" lang="en-US" altLang="ja-JP" sz="2300" b="0" i="0" u="none" strike="noStrike" cap="none" normalizeH="0" baseline="0" dirty="0" smtClean="0">
              <a:ln>
                <a:noFill/>
              </a:ln>
              <a:solidFill>
                <a:schemeClr val="tx1"/>
              </a:solidFill>
              <a:effectLst/>
              <a:latin typeface="+mn-ea"/>
              <a:ea typeface="+mn-ea"/>
            </a:endParaRPr>
          </a:p>
        </p:txBody>
      </p:sp>
      <p:sp>
        <p:nvSpPr>
          <p:cNvPr id="29" name="円/楕円 28"/>
          <p:cNvSpPr/>
          <p:nvPr/>
        </p:nvSpPr>
        <p:spPr bwMode="gray">
          <a:xfrm>
            <a:off x="2588" y="289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solidFill>
                  <a:schemeClr val="bg1"/>
                </a:solidFill>
                <a:latin typeface="Meiryo UI" panose="020B0604030504040204" pitchFamily="50" charset="-128"/>
                <a:ea typeface="Meiryo UI" panose="020B0604030504040204" pitchFamily="50" charset="-128"/>
              </a:rPr>
              <a:t>2</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
        <p:nvSpPr>
          <p:cNvPr id="32" name="テキスト プレースホルダー 2"/>
          <p:cNvSpPr txBox="1">
            <a:spLocks/>
          </p:cNvSpPr>
          <p:nvPr/>
        </p:nvSpPr>
        <p:spPr bwMode="auto">
          <a:xfrm>
            <a:off x="128464" y="717738"/>
            <a:ext cx="9648825" cy="566195"/>
          </a:xfrm>
          <a:prstGeom prst="rect">
            <a:avLst/>
          </a:prstGeom>
          <a:gradFill>
            <a:gsLst>
              <a:gs pos="0">
                <a:srgbClr val="CCFF99"/>
              </a:gs>
              <a:gs pos="100000">
                <a:srgbClr val="CCFF66"/>
              </a:gs>
            </a:gsLst>
            <a:lin ang="16200000" scaled="1"/>
          </a:gradFill>
          <a:ln w="28575">
            <a:solidFill>
              <a:srgbClr val="009900"/>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n"/>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a:lstStyle>
          <a:p>
            <a:r>
              <a:rPr lang="ja-JP" altLang="en-US" kern="0" smtClean="0"/>
              <a:t>インターナルカーボンプライスを投資基準の一つとすることで、低炭素投資を推進</a:t>
            </a:r>
            <a:endParaRPr lang="ja-JP" altLang="en-US" kern="0" dirty="0"/>
          </a:p>
        </p:txBody>
      </p:sp>
    </p:spTree>
    <p:extLst>
      <p:ext uri="{BB962C8B-B14F-4D97-AF65-F5344CB8AC3E}">
        <p14:creationId xmlns:p14="http://schemas.microsoft.com/office/powerpoint/2010/main" val="597923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2" y="6703"/>
            <a:ext cx="9906000" cy="398463"/>
          </a:xfrm>
        </p:spPr>
        <p:txBody>
          <a:bodyPr/>
          <a:lstStyle/>
          <a:p>
            <a:r>
              <a:rPr lang="ja-JP" altLang="en-US" sz="2800" dirty="0"/>
              <a:t>低炭素投資</a:t>
            </a:r>
            <a:r>
              <a:rPr lang="ja-JP" altLang="en-US" sz="2800" dirty="0" smtClean="0"/>
              <a:t>ファンド例：</a:t>
            </a:r>
            <a:r>
              <a:rPr lang="en-US" altLang="ja-JP" sz="2800" dirty="0" smtClean="0"/>
              <a:t>Microsoft</a:t>
            </a:r>
            <a:r>
              <a:rPr lang="ja-JP" altLang="en-US" sz="2800" dirty="0" smtClean="0"/>
              <a:t>社の</a:t>
            </a:r>
            <a:r>
              <a:rPr lang="en-US" altLang="ja-JP" sz="2800" dirty="0" smtClean="0"/>
              <a:t>Carbon fee</a:t>
            </a:r>
            <a:r>
              <a:rPr lang="ja-JP" altLang="en-US" sz="2800" dirty="0" smtClean="0"/>
              <a:t>（</a:t>
            </a:r>
            <a:r>
              <a:rPr lang="en-US" altLang="ja-JP" sz="2800" dirty="0" smtClean="0"/>
              <a:t>1/2</a:t>
            </a:r>
            <a:r>
              <a:rPr lang="ja-JP" altLang="en-US" sz="2800" dirty="0" smtClean="0"/>
              <a:t>）</a:t>
            </a:r>
            <a:endParaRPr kumimoji="1" lang="ja-JP" altLang="en-US" sz="2800" dirty="0"/>
          </a:p>
        </p:txBody>
      </p:sp>
      <p:sp>
        <p:nvSpPr>
          <p:cNvPr id="3" name="テキスト プレースホルダー 2"/>
          <p:cNvSpPr>
            <a:spLocks noGrp="1"/>
          </p:cNvSpPr>
          <p:nvPr>
            <p:ph type="body" sz="quarter" idx="11"/>
          </p:nvPr>
        </p:nvSpPr>
        <p:spPr>
          <a:xfrm>
            <a:off x="128588" y="765176"/>
            <a:ext cx="9648825" cy="508266"/>
          </a:xfrm>
        </p:spPr>
        <p:txBody>
          <a:bodyPr anchor="ctr"/>
          <a:lstStyle/>
          <a:p>
            <a:r>
              <a:rPr lang="ja-JP" altLang="en-US" dirty="0" smtClean="0"/>
              <a:t>各部門による</a:t>
            </a:r>
            <a:r>
              <a:rPr lang="en-US" altLang="ja-JP" dirty="0" smtClean="0"/>
              <a:t>CO2</a:t>
            </a:r>
            <a:r>
              <a:rPr lang="ja-JP" altLang="en-US" dirty="0" smtClean="0"/>
              <a:t>排出量に応じて徴収したお金でファンドを造成し、低炭素移行へ投資</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19</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216480424"/>
              </p:ext>
            </p:extLst>
          </p:nvPr>
        </p:nvGraphicFramePr>
        <p:xfrm>
          <a:off x="128464" y="6249921"/>
          <a:ext cx="9777536" cy="304800"/>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Segoe UI" panose="020B0502040204020203" pitchFamily="34" charset="0"/>
                          <a:ea typeface="メイリオ" panose="020B0604030504040204" pitchFamily="50" charset="-128"/>
                        </a:rPr>
                        <a:t>出所</a:t>
                      </a:r>
                      <a:endParaRPr kumimoji="1" lang="ja-JP" altLang="en-US" sz="1000" baseline="0" dirty="0">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Internal Carbon Pricing: Policy Map, Theoretical Models, and Case Studies 2017</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Yale School of Forestry &amp; Environmental Studies </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Executive Guide to Carbon Pricing Leadership</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UN Global Compact </a:t>
                      </a:r>
                      <a:r>
                        <a:rPr kumimoji="1" lang="ja-JP" altLang="en-US" sz="1000" baseline="0" dirty="0" smtClean="0">
                          <a:solidFill>
                            <a:schemeClr val="tx1"/>
                          </a:solidFill>
                          <a:latin typeface="Segoe UI" panose="020B0502040204020203" pitchFamily="34" charset="0"/>
                          <a:ea typeface="メイリオ" panose="020B0604030504040204" pitchFamily="50" charset="-128"/>
                        </a:rPr>
                        <a:t>他）より作成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grpSp>
        <p:nvGrpSpPr>
          <p:cNvPr id="45" name="グループ化 44"/>
          <p:cNvGrpSpPr/>
          <p:nvPr/>
        </p:nvGrpSpPr>
        <p:grpSpPr>
          <a:xfrm>
            <a:off x="2528494" y="2718875"/>
            <a:ext cx="1867497" cy="1699660"/>
            <a:chOff x="2576736" y="2564904"/>
            <a:chExt cx="1944216" cy="1699660"/>
          </a:xfrm>
          <a:solidFill>
            <a:srgbClr val="00B0F0"/>
          </a:solidFill>
        </p:grpSpPr>
        <p:sp>
          <p:nvSpPr>
            <p:cNvPr id="6" name="正方形/長方形 5"/>
            <p:cNvSpPr/>
            <p:nvPr/>
          </p:nvSpPr>
          <p:spPr bwMode="auto">
            <a:xfrm>
              <a:off x="2576736" y="2564904"/>
              <a:ext cx="1944216" cy="28803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bg1"/>
                  </a:solidFill>
                  <a:effectLst/>
                  <a:latin typeface="+mn-ea"/>
                  <a:ea typeface="+mn-ea"/>
                </a:rPr>
                <a:t>HR</a:t>
              </a:r>
              <a:endParaRPr kumimoji="1" lang="ja-JP" altLang="en-US" sz="1400" b="0" i="0" u="none" strike="noStrike" cap="none" normalizeH="0" baseline="0" dirty="0" smtClean="0">
                <a:ln>
                  <a:noFill/>
                </a:ln>
                <a:solidFill>
                  <a:schemeClr val="bg1"/>
                </a:solidFill>
                <a:effectLst/>
                <a:latin typeface="+mn-ea"/>
                <a:ea typeface="+mn-ea"/>
              </a:endParaRPr>
            </a:p>
          </p:txBody>
        </p:sp>
        <p:sp>
          <p:nvSpPr>
            <p:cNvPr id="7" name="正方形/長方形 6"/>
            <p:cNvSpPr/>
            <p:nvPr/>
          </p:nvSpPr>
          <p:spPr bwMode="auto">
            <a:xfrm>
              <a:off x="2576736" y="2917811"/>
              <a:ext cx="1944216" cy="28803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bg1"/>
                  </a:solidFill>
                  <a:effectLst/>
                  <a:latin typeface="+mn-ea"/>
                  <a:ea typeface="+mn-ea"/>
                </a:rPr>
                <a:t>会計・ファイナンス</a:t>
              </a:r>
            </a:p>
          </p:txBody>
        </p:sp>
        <p:sp>
          <p:nvSpPr>
            <p:cNvPr id="8" name="正方形/長方形 7"/>
            <p:cNvSpPr/>
            <p:nvPr/>
          </p:nvSpPr>
          <p:spPr bwMode="auto">
            <a:xfrm>
              <a:off x="2576736" y="3270718"/>
              <a:ext cx="1944216" cy="28803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bg1"/>
                  </a:solidFill>
                  <a:effectLst/>
                  <a:latin typeface="+mn-ea"/>
                  <a:ea typeface="+mn-ea"/>
                </a:rPr>
                <a:t>法務</a:t>
              </a:r>
            </a:p>
          </p:txBody>
        </p:sp>
        <p:sp>
          <p:nvSpPr>
            <p:cNvPr id="9" name="正方形/長方形 8"/>
            <p:cNvSpPr/>
            <p:nvPr/>
          </p:nvSpPr>
          <p:spPr bwMode="auto">
            <a:xfrm>
              <a:off x="2576736" y="3623625"/>
              <a:ext cx="1944216" cy="28803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bg1"/>
                  </a:solidFill>
                  <a:effectLst/>
                  <a:latin typeface="+mn-ea"/>
                  <a:ea typeface="+mn-ea"/>
                </a:rPr>
                <a:t>商品開発</a:t>
              </a:r>
            </a:p>
          </p:txBody>
        </p:sp>
        <p:sp>
          <p:nvSpPr>
            <p:cNvPr id="10" name="正方形/長方形 9"/>
            <p:cNvSpPr/>
            <p:nvPr/>
          </p:nvSpPr>
          <p:spPr bwMode="auto">
            <a:xfrm>
              <a:off x="2576736" y="3976532"/>
              <a:ext cx="1944216" cy="288032"/>
            </a:xfrm>
            <a:prstGeom prst="rect">
              <a:avLst/>
            </a:prstGeom>
            <a:grp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bg1"/>
                  </a:solidFill>
                  <a:effectLst/>
                  <a:latin typeface="+mn-ea"/>
                  <a:ea typeface="+mn-ea"/>
                </a:rPr>
                <a:t>セールス・マーケティング</a:t>
              </a:r>
            </a:p>
          </p:txBody>
        </p:sp>
      </p:grpSp>
      <p:grpSp>
        <p:nvGrpSpPr>
          <p:cNvPr id="60" name="グループ化 59"/>
          <p:cNvGrpSpPr/>
          <p:nvPr/>
        </p:nvGrpSpPr>
        <p:grpSpPr>
          <a:xfrm>
            <a:off x="200472" y="2403221"/>
            <a:ext cx="2268252" cy="2330968"/>
            <a:chOff x="253425" y="2232156"/>
            <a:chExt cx="2268252" cy="2330968"/>
          </a:xfrm>
        </p:grpSpPr>
        <p:sp>
          <p:nvSpPr>
            <p:cNvPr id="13" name="台形 12"/>
            <p:cNvSpPr/>
            <p:nvPr/>
          </p:nvSpPr>
          <p:spPr bwMode="auto">
            <a:xfrm rot="5400000">
              <a:off x="222067" y="2263514"/>
              <a:ext cx="2330968" cy="2268252"/>
            </a:xfrm>
            <a:prstGeom prst="trapezoid">
              <a:avLst>
                <a:gd name="adj" fmla="val 14519"/>
              </a:avLst>
            </a:prstGeom>
            <a:solidFill>
              <a:schemeClr val="bg1">
                <a:lumMod val="85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nvGrpSpPr>
            <p:cNvPr id="17" name="Group 309"/>
            <p:cNvGrpSpPr>
              <a:grpSpLocks noChangeAspect="1"/>
            </p:cNvGrpSpPr>
            <p:nvPr/>
          </p:nvGrpSpPr>
          <p:grpSpPr bwMode="gray">
            <a:xfrm>
              <a:off x="452500" y="3552326"/>
              <a:ext cx="720000" cy="720000"/>
              <a:chOff x="6585" y="1193"/>
              <a:chExt cx="341" cy="340"/>
            </a:xfrm>
            <a:solidFill>
              <a:srgbClr val="012169"/>
            </a:solidFill>
          </p:grpSpPr>
          <p:sp>
            <p:nvSpPr>
              <p:cNvPr id="18" name="Freeform 310"/>
              <p:cNvSpPr>
                <a:spLocks noEditPoints="1"/>
              </p:cNvSpPr>
              <p:nvPr/>
            </p:nvSpPr>
            <p:spPr bwMode="gray">
              <a:xfrm>
                <a:off x="6648" y="1264"/>
                <a:ext cx="206" cy="205"/>
              </a:xfrm>
              <a:custGeom>
                <a:avLst/>
                <a:gdLst>
                  <a:gd name="T0" fmla="*/ 117 w 309"/>
                  <a:gd name="T1" fmla="*/ 309 h 309"/>
                  <a:gd name="T2" fmla="*/ 116 w 309"/>
                  <a:gd name="T3" fmla="*/ 309 h 309"/>
                  <a:gd name="T4" fmla="*/ 108 w 309"/>
                  <a:gd name="T5" fmla="*/ 304 h 309"/>
                  <a:gd name="T6" fmla="*/ 68 w 309"/>
                  <a:gd name="T7" fmla="*/ 242 h 309"/>
                  <a:gd name="T8" fmla="*/ 5 w 309"/>
                  <a:gd name="T9" fmla="*/ 201 h 309"/>
                  <a:gd name="T10" fmla="*/ 1 w 309"/>
                  <a:gd name="T11" fmla="*/ 194 h 309"/>
                  <a:gd name="T12" fmla="*/ 4 w 309"/>
                  <a:gd name="T13" fmla="*/ 185 h 309"/>
                  <a:gd name="T14" fmla="*/ 26 w 309"/>
                  <a:gd name="T15" fmla="*/ 163 h 309"/>
                  <a:gd name="T16" fmla="*/ 37 w 309"/>
                  <a:gd name="T17" fmla="*/ 161 h 309"/>
                  <a:gd name="T18" fmla="*/ 84 w 309"/>
                  <a:gd name="T19" fmla="*/ 180 h 309"/>
                  <a:gd name="T20" fmla="*/ 121 w 309"/>
                  <a:gd name="T21" fmla="*/ 143 h 309"/>
                  <a:gd name="T22" fmla="*/ 17 w 309"/>
                  <a:gd name="T23" fmla="*/ 86 h 309"/>
                  <a:gd name="T24" fmla="*/ 11 w 309"/>
                  <a:gd name="T25" fmla="*/ 78 h 309"/>
                  <a:gd name="T26" fmla="*/ 14 w 309"/>
                  <a:gd name="T27" fmla="*/ 69 h 309"/>
                  <a:gd name="T28" fmla="*/ 37 w 309"/>
                  <a:gd name="T29" fmla="*/ 46 h 309"/>
                  <a:gd name="T30" fmla="*/ 48 w 309"/>
                  <a:gd name="T31" fmla="*/ 43 h 309"/>
                  <a:gd name="T32" fmla="*/ 177 w 309"/>
                  <a:gd name="T33" fmla="*/ 87 h 309"/>
                  <a:gd name="T34" fmla="*/ 233 w 309"/>
                  <a:gd name="T35" fmla="*/ 31 h 309"/>
                  <a:gd name="T36" fmla="*/ 234 w 309"/>
                  <a:gd name="T37" fmla="*/ 30 h 309"/>
                  <a:gd name="T38" fmla="*/ 294 w 309"/>
                  <a:gd name="T39" fmla="*/ 16 h 309"/>
                  <a:gd name="T40" fmla="*/ 279 w 309"/>
                  <a:gd name="T41" fmla="*/ 75 h 309"/>
                  <a:gd name="T42" fmla="*/ 278 w 309"/>
                  <a:gd name="T43" fmla="*/ 76 h 309"/>
                  <a:gd name="T44" fmla="*/ 223 w 309"/>
                  <a:gd name="T45" fmla="*/ 132 h 309"/>
                  <a:gd name="T46" fmla="*/ 266 w 309"/>
                  <a:gd name="T47" fmla="*/ 261 h 309"/>
                  <a:gd name="T48" fmla="*/ 263 w 309"/>
                  <a:gd name="T49" fmla="*/ 272 h 309"/>
                  <a:gd name="T50" fmla="*/ 241 w 309"/>
                  <a:gd name="T51" fmla="*/ 295 h 309"/>
                  <a:gd name="T52" fmla="*/ 232 w 309"/>
                  <a:gd name="T53" fmla="*/ 298 h 309"/>
                  <a:gd name="T54" fmla="*/ 224 w 309"/>
                  <a:gd name="T55" fmla="*/ 292 h 309"/>
                  <a:gd name="T56" fmla="*/ 167 w 309"/>
                  <a:gd name="T57" fmla="*/ 188 h 309"/>
                  <a:gd name="T58" fmla="*/ 130 w 309"/>
                  <a:gd name="T59" fmla="*/ 225 h 309"/>
                  <a:gd name="T60" fmla="*/ 149 w 309"/>
                  <a:gd name="T61" fmla="*/ 272 h 309"/>
                  <a:gd name="T62" fmla="*/ 146 w 309"/>
                  <a:gd name="T63" fmla="*/ 284 h 309"/>
                  <a:gd name="T64" fmla="*/ 124 w 309"/>
                  <a:gd name="T65" fmla="*/ 306 h 309"/>
                  <a:gd name="T66" fmla="*/ 117 w 309"/>
                  <a:gd name="T67" fmla="*/ 309 h 309"/>
                  <a:gd name="T68" fmla="*/ 28 w 309"/>
                  <a:gd name="T69" fmla="*/ 191 h 309"/>
                  <a:gd name="T70" fmla="*/ 81 w 309"/>
                  <a:gd name="T71" fmla="*/ 225 h 309"/>
                  <a:gd name="T72" fmla="*/ 84 w 309"/>
                  <a:gd name="T73" fmla="*/ 228 h 309"/>
                  <a:gd name="T74" fmla="*/ 119 w 309"/>
                  <a:gd name="T75" fmla="*/ 281 h 309"/>
                  <a:gd name="T76" fmla="*/ 126 w 309"/>
                  <a:gd name="T77" fmla="*/ 274 h 309"/>
                  <a:gd name="T78" fmla="*/ 107 w 309"/>
                  <a:gd name="T79" fmla="*/ 226 h 309"/>
                  <a:gd name="T80" fmla="*/ 110 w 309"/>
                  <a:gd name="T81" fmla="*/ 215 h 309"/>
                  <a:gd name="T82" fmla="*/ 161 w 309"/>
                  <a:gd name="T83" fmla="*/ 163 h 309"/>
                  <a:gd name="T84" fmla="*/ 171 w 309"/>
                  <a:gd name="T85" fmla="*/ 160 h 309"/>
                  <a:gd name="T86" fmla="*/ 178 w 309"/>
                  <a:gd name="T87" fmla="*/ 165 h 309"/>
                  <a:gd name="T88" fmla="*/ 236 w 309"/>
                  <a:gd name="T89" fmla="*/ 270 h 309"/>
                  <a:gd name="T90" fmla="*/ 244 w 309"/>
                  <a:gd name="T91" fmla="*/ 262 h 309"/>
                  <a:gd name="T92" fmla="*/ 200 w 309"/>
                  <a:gd name="T93" fmla="*/ 132 h 309"/>
                  <a:gd name="T94" fmla="*/ 203 w 309"/>
                  <a:gd name="T95" fmla="*/ 121 h 309"/>
                  <a:gd name="T96" fmla="*/ 263 w 309"/>
                  <a:gd name="T97" fmla="*/ 62 h 309"/>
                  <a:gd name="T98" fmla="*/ 278 w 309"/>
                  <a:gd name="T99" fmla="*/ 31 h 309"/>
                  <a:gd name="T100" fmla="*/ 248 w 309"/>
                  <a:gd name="T101" fmla="*/ 47 h 309"/>
                  <a:gd name="T102" fmla="*/ 188 w 309"/>
                  <a:gd name="T103" fmla="*/ 106 h 309"/>
                  <a:gd name="T104" fmla="*/ 177 w 309"/>
                  <a:gd name="T105" fmla="*/ 109 h 309"/>
                  <a:gd name="T106" fmla="*/ 47 w 309"/>
                  <a:gd name="T107" fmla="*/ 66 h 309"/>
                  <a:gd name="T108" fmla="*/ 40 w 309"/>
                  <a:gd name="T109" fmla="*/ 74 h 309"/>
                  <a:gd name="T110" fmla="*/ 144 w 309"/>
                  <a:gd name="T111" fmla="*/ 131 h 309"/>
                  <a:gd name="T112" fmla="*/ 149 w 309"/>
                  <a:gd name="T113" fmla="*/ 139 h 309"/>
                  <a:gd name="T114" fmla="*/ 146 w 309"/>
                  <a:gd name="T115" fmla="*/ 148 h 309"/>
                  <a:gd name="T116" fmla="*/ 94 w 309"/>
                  <a:gd name="T117" fmla="*/ 200 h 309"/>
                  <a:gd name="T118" fmla="*/ 83 w 309"/>
                  <a:gd name="T119" fmla="*/ 202 h 309"/>
                  <a:gd name="T120" fmla="*/ 36 w 309"/>
                  <a:gd name="T121" fmla="*/ 183 h 309"/>
                  <a:gd name="T122" fmla="*/ 28 w 309"/>
                  <a:gd name="T123" fmla="*/ 19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9" h="309">
                    <a:moveTo>
                      <a:pt x="117" y="309"/>
                    </a:moveTo>
                    <a:cubicBezTo>
                      <a:pt x="117" y="309"/>
                      <a:pt x="116" y="309"/>
                      <a:pt x="116" y="309"/>
                    </a:cubicBezTo>
                    <a:cubicBezTo>
                      <a:pt x="113" y="308"/>
                      <a:pt x="110" y="307"/>
                      <a:pt x="108" y="304"/>
                    </a:cubicBezTo>
                    <a:cubicBezTo>
                      <a:pt x="68" y="242"/>
                      <a:pt x="68" y="242"/>
                      <a:pt x="68" y="242"/>
                    </a:cubicBezTo>
                    <a:cubicBezTo>
                      <a:pt x="5" y="201"/>
                      <a:pt x="5" y="201"/>
                      <a:pt x="5" y="201"/>
                    </a:cubicBezTo>
                    <a:cubicBezTo>
                      <a:pt x="3" y="200"/>
                      <a:pt x="1" y="197"/>
                      <a:pt x="1" y="194"/>
                    </a:cubicBezTo>
                    <a:cubicBezTo>
                      <a:pt x="0" y="190"/>
                      <a:pt x="1" y="187"/>
                      <a:pt x="4" y="185"/>
                    </a:cubicBezTo>
                    <a:cubicBezTo>
                      <a:pt x="26" y="163"/>
                      <a:pt x="26" y="163"/>
                      <a:pt x="26" y="163"/>
                    </a:cubicBezTo>
                    <a:cubicBezTo>
                      <a:pt x="29" y="160"/>
                      <a:pt x="33" y="159"/>
                      <a:pt x="37" y="161"/>
                    </a:cubicBezTo>
                    <a:cubicBezTo>
                      <a:pt x="84" y="180"/>
                      <a:pt x="84" y="180"/>
                      <a:pt x="84" y="180"/>
                    </a:cubicBezTo>
                    <a:cubicBezTo>
                      <a:pt x="121" y="143"/>
                      <a:pt x="121" y="143"/>
                      <a:pt x="121" y="143"/>
                    </a:cubicBezTo>
                    <a:cubicBezTo>
                      <a:pt x="17" y="86"/>
                      <a:pt x="17" y="86"/>
                      <a:pt x="17" y="86"/>
                    </a:cubicBezTo>
                    <a:cubicBezTo>
                      <a:pt x="14" y="84"/>
                      <a:pt x="12" y="81"/>
                      <a:pt x="11" y="78"/>
                    </a:cubicBezTo>
                    <a:cubicBezTo>
                      <a:pt x="11" y="74"/>
                      <a:pt x="12" y="71"/>
                      <a:pt x="14" y="69"/>
                    </a:cubicBezTo>
                    <a:cubicBezTo>
                      <a:pt x="37" y="46"/>
                      <a:pt x="37" y="46"/>
                      <a:pt x="37" y="46"/>
                    </a:cubicBezTo>
                    <a:cubicBezTo>
                      <a:pt x="40" y="43"/>
                      <a:pt x="44" y="42"/>
                      <a:pt x="48" y="43"/>
                    </a:cubicBezTo>
                    <a:cubicBezTo>
                      <a:pt x="177" y="87"/>
                      <a:pt x="177" y="87"/>
                      <a:pt x="177" y="87"/>
                    </a:cubicBezTo>
                    <a:cubicBezTo>
                      <a:pt x="233" y="31"/>
                      <a:pt x="233" y="31"/>
                      <a:pt x="233" y="31"/>
                    </a:cubicBezTo>
                    <a:cubicBezTo>
                      <a:pt x="233" y="31"/>
                      <a:pt x="234" y="30"/>
                      <a:pt x="234" y="30"/>
                    </a:cubicBezTo>
                    <a:cubicBezTo>
                      <a:pt x="247" y="20"/>
                      <a:pt x="278" y="0"/>
                      <a:pt x="294" y="16"/>
                    </a:cubicBezTo>
                    <a:cubicBezTo>
                      <a:pt x="309" y="32"/>
                      <a:pt x="289" y="63"/>
                      <a:pt x="279" y="75"/>
                    </a:cubicBezTo>
                    <a:cubicBezTo>
                      <a:pt x="279" y="75"/>
                      <a:pt x="279" y="76"/>
                      <a:pt x="278" y="76"/>
                    </a:cubicBezTo>
                    <a:cubicBezTo>
                      <a:pt x="223" y="132"/>
                      <a:pt x="223" y="132"/>
                      <a:pt x="223" y="132"/>
                    </a:cubicBezTo>
                    <a:cubicBezTo>
                      <a:pt x="266" y="261"/>
                      <a:pt x="266" y="261"/>
                      <a:pt x="266" y="261"/>
                    </a:cubicBezTo>
                    <a:cubicBezTo>
                      <a:pt x="267" y="265"/>
                      <a:pt x="266" y="269"/>
                      <a:pt x="263" y="272"/>
                    </a:cubicBezTo>
                    <a:cubicBezTo>
                      <a:pt x="241" y="295"/>
                      <a:pt x="241" y="295"/>
                      <a:pt x="241" y="295"/>
                    </a:cubicBezTo>
                    <a:cubicBezTo>
                      <a:pt x="238" y="297"/>
                      <a:pt x="235" y="298"/>
                      <a:pt x="232" y="298"/>
                    </a:cubicBezTo>
                    <a:cubicBezTo>
                      <a:pt x="228" y="297"/>
                      <a:pt x="225" y="295"/>
                      <a:pt x="224" y="292"/>
                    </a:cubicBezTo>
                    <a:cubicBezTo>
                      <a:pt x="167" y="188"/>
                      <a:pt x="167" y="188"/>
                      <a:pt x="167" y="188"/>
                    </a:cubicBezTo>
                    <a:cubicBezTo>
                      <a:pt x="130" y="225"/>
                      <a:pt x="130" y="225"/>
                      <a:pt x="130" y="225"/>
                    </a:cubicBezTo>
                    <a:cubicBezTo>
                      <a:pt x="149" y="272"/>
                      <a:pt x="149" y="272"/>
                      <a:pt x="149" y="272"/>
                    </a:cubicBezTo>
                    <a:cubicBezTo>
                      <a:pt x="150" y="276"/>
                      <a:pt x="149" y="281"/>
                      <a:pt x="146" y="284"/>
                    </a:cubicBezTo>
                    <a:cubicBezTo>
                      <a:pt x="124" y="306"/>
                      <a:pt x="124" y="306"/>
                      <a:pt x="124" y="306"/>
                    </a:cubicBezTo>
                    <a:cubicBezTo>
                      <a:pt x="122" y="308"/>
                      <a:pt x="120" y="309"/>
                      <a:pt x="117" y="309"/>
                    </a:cubicBezTo>
                    <a:close/>
                    <a:moveTo>
                      <a:pt x="28" y="191"/>
                    </a:moveTo>
                    <a:cubicBezTo>
                      <a:pt x="81" y="225"/>
                      <a:pt x="81" y="225"/>
                      <a:pt x="81" y="225"/>
                    </a:cubicBezTo>
                    <a:cubicBezTo>
                      <a:pt x="82" y="226"/>
                      <a:pt x="84" y="227"/>
                      <a:pt x="84" y="228"/>
                    </a:cubicBezTo>
                    <a:cubicBezTo>
                      <a:pt x="119" y="281"/>
                      <a:pt x="119" y="281"/>
                      <a:pt x="119" y="281"/>
                    </a:cubicBezTo>
                    <a:cubicBezTo>
                      <a:pt x="126" y="274"/>
                      <a:pt x="126" y="274"/>
                      <a:pt x="126" y="274"/>
                    </a:cubicBezTo>
                    <a:cubicBezTo>
                      <a:pt x="107" y="226"/>
                      <a:pt x="107" y="226"/>
                      <a:pt x="107" y="226"/>
                    </a:cubicBezTo>
                    <a:cubicBezTo>
                      <a:pt x="106" y="222"/>
                      <a:pt x="107" y="218"/>
                      <a:pt x="110" y="215"/>
                    </a:cubicBezTo>
                    <a:cubicBezTo>
                      <a:pt x="161" y="163"/>
                      <a:pt x="161" y="163"/>
                      <a:pt x="161" y="163"/>
                    </a:cubicBezTo>
                    <a:cubicBezTo>
                      <a:pt x="164" y="161"/>
                      <a:pt x="167" y="159"/>
                      <a:pt x="171" y="160"/>
                    </a:cubicBezTo>
                    <a:cubicBezTo>
                      <a:pt x="174" y="160"/>
                      <a:pt x="177" y="162"/>
                      <a:pt x="178" y="165"/>
                    </a:cubicBezTo>
                    <a:cubicBezTo>
                      <a:pt x="236" y="270"/>
                      <a:pt x="236" y="270"/>
                      <a:pt x="236" y="270"/>
                    </a:cubicBezTo>
                    <a:cubicBezTo>
                      <a:pt x="244" y="262"/>
                      <a:pt x="244" y="262"/>
                      <a:pt x="244" y="262"/>
                    </a:cubicBezTo>
                    <a:cubicBezTo>
                      <a:pt x="200" y="132"/>
                      <a:pt x="200" y="132"/>
                      <a:pt x="200" y="132"/>
                    </a:cubicBezTo>
                    <a:cubicBezTo>
                      <a:pt x="199" y="129"/>
                      <a:pt x="200" y="124"/>
                      <a:pt x="203" y="121"/>
                    </a:cubicBezTo>
                    <a:cubicBezTo>
                      <a:pt x="263" y="62"/>
                      <a:pt x="263" y="62"/>
                      <a:pt x="263" y="62"/>
                    </a:cubicBezTo>
                    <a:cubicBezTo>
                      <a:pt x="271" y="50"/>
                      <a:pt x="278" y="37"/>
                      <a:pt x="278" y="31"/>
                    </a:cubicBezTo>
                    <a:cubicBezTo>
                      <a:pt x="273" y="31"/>
                      <a:pt x="259" y="38"/>
                      <a:pt x="248" y="47"/>
                    </a:cubicBezTo>
                    <a:cubicBezTo>
                      <a:pt x="188" y="106"/>
                      <a:pt x="188" y="106"/>
                      <a:pt x="188" y="106"/>
                    </a:cubicBezTo>
                    <a:cubicBezTo>
                      <a:pt x="185" y="109"/>
                      <a:pt x="181" y="110"/>
                      <a:pt x="177" y="109"/>
                    </a:cubicBezTo>
                    <a:cubicBezTo>
                      <a:pt x="47" y="66"/>
                      <a:pt x="47" y="66"/>
                      <a:pt x="47" y="66"/>
                    </a:cubicBezTo>
                    <a:cubicBezTo>
                      <a:pt x="40" y="74"/>
                      <a:pt x="40" y="74"/>
                      <a:pt x="40" y="74"/>
                    </a:cubicBezTo>
                    <a:cubicBezTo>
                      <a:pt x="144" y="131"/>
                      <a:pt x="144" y="131"/>
                      <a:pt x="144" y="131"/>
                    </a:cubicBezTo>
                    <a:cubicBezTo>
                      <a:pt x="147" y="133"/>
                      <a:pt x="149" y="135"/>
                      <a:pt x="149" y="139"/>
                    </a:cubicBezTo>
                    <a:cubicBezTo>
                      <a:pt x="150" y="142"/>
                      <a:pt x="149" y="145"/>
                      <a:pt x="146" y="148"/>
                    </a:cubicBezTo>
                    <a:cubicBezTo>
                      <a:pt x="94" y="200"/>
                      <a:pt x="94" y="200"/>
                      <a:pt x="94" y="200"/>
                    </a:cubicBezTo>
                    <a:cubicBezTo>
                      <a:pt x="91" y="203"/>
                      <a:pt x="87" y="204"/>
                      <a:pt x="83" y="202"/>
                    </a:cubicBezTo>
                    <a:cubicBezTo>
                      <a:pt x="36" y="183"/>
                      <a:pt x="36" y="183"/>
                      <a:pt x="36" y="183"/>
                    </a:cubicBezTo>
                    <a:lnTo>
                      <a:pt x="28" y="1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19" name="Freeform 311"/>
              <p:cNvSpPr>
                <a:spLocks noEditPoints="1"/>
              </p:cNvSpPr>
              <p:nvPr/>
            </p:nvSpPr>
            <p:spPr bwMode="gray">
              <a:xfrm>
                <a:off x="6585" y="1193"/>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grpSp>
          <p:nvGrpSpPr>
            <p:cNvPr id="20" name="Group 541"/>
            <p:cNvGrpSpPr>
              <a:grpSpLocks noChangeAspect="1"/>
            </p:cNvGrpSpPr>
            <p:nvPr/>
          </p:nvGrpSpPr>
          <p:grpSpPr bwMode="gray">
            <a:xfrm>
              <a:off x="831551" y="3148643"/>
              <a:ext cx="360000" cy="360000"/>
              <a:chOff x="5326" y="2494"/>
              <a:chExt cx="340" cy="340"/>
            </a:xfrm>
            <a:solidFill>
              <a:schemeClr val="accent6">
                <a:lumMod val="75000"/>
              </a:schemeClr>
            </a:solidFill>
          </p:grpSpPr>
          <p:sp>
            <p:nvSpPr>
              <p:cNvPr id="21" name="Freeform 542"/>
              <p:cNvSpPr>
                <a:spLocks noEditPoints="1"/>
              </p:cNvSpPr>
              <p:nvPr/>
            </p:nvSpPr>
            <p:spPr bwMode="gray">
              <a:xfrm>
                <a:off x="5430" y="2558"/>
                <a:ext cx="132" cy="212"/>
              </a:xfrm>
              <a:custGeom>
                <a:avLst/>
                <a:gdLst>
                  <a:gd name="T0" fmla="*/ 99 w 199"/>
                  <a:gd name="T1" fmla="*/ 0 h 320"/>
                  <a:gd name="T2" fmla="*/ 99 w 199"/>
                  <a:gd name="T3" fmla="*/ 0 h 320"/>
                  <a:gd name="T4" fmla="*/ 99 w 199"/>
                  <a:gd name="T5" fmla="*/ 0 h 320"/>
                  <a:gd name="T6" fmla="*/ 99 w 199"/>
                  <a:gd name="T7" fmla="*/ 0 h 320"/>
                  <a:gd name="T8" fmla="*/ 98 w 199"/>
                  <a:gd name="T9" fmla="*/ 0 h 320"/>
                  <a:gd name="T10" fmla="*/ 0 w 199"/>
                  <a:gd name="T11" fmla="*/ 95 h 320"/>
                  <a:gd name="T12" fmla="*/ 19 w 199"/>
                  <a:gd name="T13" fmla="*/ 158 h 320"/>
                  <a:gd name="T14" fmla="*/ 45 w 199"/>
                  <a:gd name="T15" fmla="*/ 213 h 320"/>
                  <a:gd name="T16" fmla="*/ 45 w 199"/>
                  <a:gd name="T17" fmla="*/ 245 h 320"/>
                  <a:gd name="T18" fmla="*/ 46 w 199"/>
                  <a:gd name="T19" fmla="*/ 246 h 320"/>
                  <a:gd name="T20" fmla="*/ 45 w 199"/>
                  <a:gd name="T21" fmla="*/ 247 h 320"/>
                  <a:gd name="T22" fmla="*/ 56 w 199"/>
                  <a:gd name="T23" fmla="*/ 311 h 320"/>
                  <a:gd name="T24" fmla="*/ 67 w 199"/>
                  <a:gd name="T25" fmla="*/ 320 h 320"/>
                  <a:gd name="T26" fmla="*/ 131 w 199"/>
                  <a:gd name="T27" fmla="*/ 320 h 320"/>
                  <a:gd name="T28" fmla="*/ 141 w 199"/>
                  <a:gd name="T29" fmla="*/ 311 h 320"/>
                  <a:gd name="T30" fmla="*/ 152 w 199"/>
                  <a:gd name="T31" fmla="*/ 247 h 320"/>
                  <a:gd name="T32" fmla="*/ 152 w 199"/>
                  <a:gd name="T33" fmla="*/ 246 h 320"/>
                  <a:gd name="T34" fmla="*/ 152 w 199"/>
                  <a:gd name="T35" fmla="*/ 245 h 320"/>
                  <a:gd name="T36" fmla="*/ 152 w 199"/>
                  <a:gd name="T37" fmla="*/ 213 h 320"/>
                  <a:gd name="T38" fmla="*/ 179 w 199"/>
                  <a:gd name="T39" fmla="*/ 158 h 320"/>
                  <a:gd name="T40" fmla="*/ 199 w 199"/>
                  <a:gd name="T41" fmla="*/ 95 h 320"/>
                  <a:gd name="T42" fmla="*/ 99 w 199"/>
                  <a:gd name="T43" fmla="*/ 0 h 320"/>
                  <a:gd name="T44" fmla="*/ 122 w 199"/>
                  <a:gd name="T45" fmla="*/ 298 h 320"/>
                  <a:gd name="T46" fmla="*/ 76 w 199"/>
                  <a:gd name="T47" fmla="*/ 298 h 320"/>
                  <a:gd name="T48" fmla="*/ 69 w 199"/>
                  <a:gd name="T49" fmla="*/ 256 h 320"/>
                  <a:gd name="T50" fmla="*/ 129 w 199"/>
                  <a:gd name="T51" fmla="*/ 256 h 320"/>
                  <a:gd name="T52" fmla="*/ 122 w 199"/>
                  <a:gd name="T53" fmla="*/ 298 h 320"/>
                  <a:gd name="T54" fmla="*/ 161 w 199"/>
                  <a:gd name="T55" fmla="*/ 147 h 320"/>
                  <a:gd name="T56" fmla="*/ 131 w 199"/>
                  <a:gd name="T57" fmla="*/ 213 h 320"/>
                  <a:gd name="T58" fmla="*/ 131 w 199"/>
                  <a:gd name="T59" fmla="*/ 234 h 320"/>
                  <a:gd name="T60" fmla="*/ 109 w 199"/>
                  <a:gd name="T61" fmla="*/ 234 h 320"/>
                  <a:gd name="T62" fmla="*/ 109 w 199"/>
                  <a:gd name="T63" fmla="*/ 153 h 320"/>
                  <a:gd name="T64" fmla="*/ 128 w 199"/>
                  <a:gd name="T65" fmla="*/ 135 h 320"/>
                  <a:gd name="T66" fmla="*/ 128 w 199"/>
                  <a:gd name="T67" fmla="*/ 120 h 320"/>
                  <a:gd name="T68" fmla="*/ 112 w 199"/>
                  <a:gd name="T69" fmla="*/ 120 h 320"/>
                  <a:gd name="T70" fmla="*/ 99 w 199"/>
                  <a:gd name="T71" fmla="*/ 134 h 320"/>
                  <a:gd name="T72" fmla="*/ 85 w 199"/>
                  <a:gd name="T73" fmla="*/ 120 h 320"/>
                  <a:gd name="T74" fmla="*/ 70 w 199"/>
                  <a:gd name="T75" fmla="*/ 120 h 320"/>
                  <a:gd name="T76" fmla="*/ 70 w 199"/>
                  <a:gd name="T77" fmla="*/ 135 h 320"/>
                  <a:gd name="T78" fmla="*/ 88 w 199"/>
                  <a:gd name="T79" fmla="*/ 153 h 320"/>
                  <a:gd name="T80" fmla="*/ 88 w 199"/>
                  <a:gd name="T81" fmla="*/ 234 h 320"/>
                  <a:gd name="T82" fmla="*/ 67 w 199"/>
                  <a:gd name="T83" fmla="*/ 234 h 320"/>
                  <a:gd name="T84" fmla="*/ 67 w 199"/>
                  <a:gd name="T85" fmla="*/ 213 h 320"/>
                  <a:gd name="T86" fmla="*/ 37 w 199"/>
                  <a:gd name="T87" fmla="*/ 146 h 320"/>
                  <a:gd name="T88" fmla="*/ 21 w 199"/>
                  <a:gd name="T89" fmla="*/ 95 h 320"/>
                  <a:gd name="T90" fmla="*/ 99 w 199"/>
                  <a:gd name="T91" fmla="*/ 21 h 320"/>
                  <a:gd name="T92" fmla="*/ 177 w 199"/>
                  <a:gd name="T93" fmla="*/ 95 h 320"/>
                  <a:gd name="T94" fmla="*/ 161 w 199"/>
                  <a:gd name="T95" fmla="*/ 147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9" h="320">
                    <a:moveTo>
                      <a:pt x="99" y="0"/>
                    </a:moveTo>
                    <a:cubicBezTo>
                      <a:pt x="99" y="0"/>
                      <a:pt x="99" y="0"/>
                      <a:pt x="99" y="0"/>
                    </a:cubicBezTo>
                    <a:cubicBezTo>
                      <a:pt x="99" y="0"/>
                      <a:pt x="99" y="0"/>
                      <a:pt x="99" y="0"/>
                    </a:cubicBezTo>
                    <a:cubicBezTo>
                      <a:pt x="99" y="0"/>
                      <a:pt x="99" y="0"/>
                      <a:pt x="99" y="0"/>
                    </a:cubicBezTo>
                    <a:cubicBezTo>
                      <a:pt x="99" y="0"/>
                      <a:pt x="99" y="0"/>
                      <a:pt x="98" y="0"/>
                    </a:cubicBezTo>
                    <a:cubicBezTo>
                      <a:pt x="45" y="0"/>
                      <a:pt x="0" y="44"/>
                      <a:pt x="0" y="95"/>
                    </a:cubicBezTo>
                    <a:cubicBezTo>
                      <a:pt x="0" y="129"/>
                      <a:pt x="18" y="157"/>
                      <a:pt x="19" y="158"/>
                    </a:cubicBezTo>
                    <a:cubicBezTo>
                      <a:pt x="32" y="179"/>
                      <a:pt x="45" y="206"/>
                      <a:pt x="45" y="213"/>
                    </a:cubicBezTo>
                    <a:cubicBezTo>
                      <a:pt x="45" y="245"/>
                      <a:pt x="45" y="245"/>
                      <a:pt x="45" y="245"/>
                    </a:cubicBezTo>
                    <a:cubicBezTo>
                      <a:pt x="45" y="245"/>
                      <a:pt x="45" y="246"/>
                      <a:pt x="46" y="246"/>
                    </a:cubicBezTo>
                    <a:cubicBezTo>
                      <a:pt x="46" y="246"/>
                      <a:pt x="45" y="246"/>
                      <a:pt x="45" y="247"/>
                    </a:cubicBezTo>
                    <a:cubicBezTo>
                      <a:pt x="56" y="311"/>
                      <a:pt x="56" y="311"/>
                      <a:pt x="56" y="311"/>
                    </a:cubicBezTo>
                    <a:cubicBezTo>
                      <a:pt x="57" y="316"/>
                      <a:pt x="61" y="320"/>
                      <a:pt x="67" y="320"/>
                    </a:cubicBezTo>
                    <a:cubicBezTo>
                      <a:pt x="131" y="320"/>
                      <a:pt x="131" y="320"/>
                      <a:pt x="131" y="320"/>
                    </a:cubicBezTo>
                    <a:cubicBezTo>
                      <a:pt x="136" y="320"/>
                      <a:pt x="140" y="316"/>
                      <a:pt x="141" y="311"/>
                    </a:cubicBezTo>
                    <a:cubicBezTo>
                      <a:pt x="152" y="247"/>
                      <a:pt x="152" y="247"/>
                      <a:pt x="152" y="247"/>
                    </a:cubicBezTo>
                    <a:cubicBezTo>
                      <a:pt x="152" y="246"/>
                      <a:pt x="152" y="246"/>
                      <a:pt x="152" y="246"/>
                    </a:cubicBezTo>
                    <a:cubicBezTo>
                      <a:pt x="152" y="246"/>
                      <a:pt x="152" y="245"/>
                      <a:pt x="152" y="245"/>
                    </a:cubicBezTo>
                    <a:cubicBezTo>
                      <a:pt x="152" y="213"/>
                      <a:pt x="152" y="213"/>
                      <a:pt x="152" y="213"/>
                    </a:cubicBezTo>
                    <a:cubicBezTo>
                      <a:pt x="152" y="206"/>
                      <a:pt x="166" y="179"/>
                      <a:pt x="179" y="158"/>
                    </a:cubicBezTo>
                    <a:cubicBezTo>
                      <a:pt x="180" y="157"/>
                      <a:pt x="199" y="129"/>
                      <a:pt x="199" y="95"/>
                    </a:cubicBezTo>
                    <a:cubicBezTo>
                      <a:pt x="199" y="44"/>
                      <a:pt x="153" y="0"/>
                      <a:pt x="99" y="0"/>
                    </a:cubicBezTo>
                    <a:close/>
                    <a:moveTo>
                      <a:pt x="122" y="298"/>
                    </a:moveTo>
                    <a:cubicBezTo>
                      <a:pt x="76" y="298"/>
                      <a:pt x="76" y="298"/>
                      <a:pt x="76" y="298"/>
                    </a:cubicBezTo>
                    <a:cubicBezTo>
                      <a:pt x="69" y="256"/>
                      <a:pt x="69" y="256"/>
                      <a:pt x="69" y="256"/>
                    </a:cubicBezTo>
                    <a:cubicBezTo>
                      <a:pt x="129" y="256"/>
                      <a:pt x="129" y="256"/>
                      <a:pt x="129" y="256"/>
                    </a:cubicBezTo>
                    <a:lnTo>
                      <a:pt x="122" y="298"/>
                    </a:lnTo>
                    <a:close/>
                    <a:moveTo>
                      <a:pt x="161" y="147"/>
                    </a:moveTo>
                    <a:cubicBezTo>
                      <a:pt x="154" y="158"/>
                      <a:pt x="131" y="196"/>
                      <a:pt x="131" y="213"/>
                    </a:cubicBezTo>
                    <a:cubicBezTo>
                      <a:pt x="131" y="234"/>
                      <a:pt x="131" y="234"/>
                      <a:pt x="131" y="234"/>
                    </a:cubicBezTo>
                    <a:cubicBezTo>
                      <a:pt x="109" y="234"/>
                      <a:pt x="109" y="234"/>
                      <a:pt x="109" y="234"/>
                    </a:cubicBezTo>
                    <a:cubicBezTo>
                      <a:pt x="109" y="153"/>
                      <a:pt x="109" y="153"/>
                      <a:pt x="109" y="153"/>
                    </a:cubicBezTo>
                    <a:cubicBezTo>
                      <a:pt x="128" y="135"/>
                      <a:pt x="128" y="135"/>
                      <a:pt x="128" y="135"/>
                    </a:cubicBezTo>
                    <a:cubicBezTo>
                      <a:pt x="132" y="131"/>
                      <a:pt x="132" y="124"/>
                      <a:pt x="128" y="120"/>
                    </a:cubicBezTo>
                    <a:cubicBezTo>
                      <a:pt x="123" y="116"/>
                      <a:pt x="117" y="116"/>
                      <a:pt x="112" y="120"/>
                    </a:cubicBezTo>
                    <a:cubicBezTo>
                      <a:pt x="99" y="134"/>
                      <a:pt x="99" y="134"/>
                      <a:pt x="99" y="134"/>
                    </a:cubicBezTo>
                    <a:cubicBezTo>
                      <a:pt x="85" y="120"/>
                      <a:pt x="85" y="120"/>
                      <a:pt x="85" y="120"/>
                    </a:cubicBezTo>
                    <a:cubicBezTo>
                      <a:pt x="81" y="116"/>
                      <a:pt x="74" y="116"/>
                      <a:pt x="70" y="120"/>
                    </a:cubicBezTo>
                    <a:cubicBezTo>
                      <a:pt x="66" y="124"/>
                      <a:pt x="66" y="131"/>
                      <a:pt x="70" y="135"/>
                    </a:cubicBezTo>
                    <a:cubicBezTo>
                      <a:pt x="88" y="153"/>
                      <a:pt x="88" y="153"/>
                      <a:pt x="88" y="153"/>
                    </a:cubicBezTo>
                    <a:cubicBezTo>
                      <a:pt x="88" y="234"/>
                      <a:pt x="88" y="234"/>
                      <a:pt x="88" y="234"/>
                    </a:cubicBezTo>
                    <a:cubicBezTo>
                      <a:pt x="67" y="234"/>
                      <a:pt x="67" y="234"/>
                      <a:pt x="67" y="234"/>
                    </a:cubicBezTo>
                    <a:cubicBezTo>
                      <a:pt x="67" y="213"/>
                      <a:pt x="67" y="213"/>
                      <a:pt x="67" y="213"/>
                    </a:cubicBezTo>
                    <a:cubicBezTo>
                      <a:pt x="67" y="196"/>
                      <a:pt x="44" y="158"/>
                      <a:pt x="37" y="146"/>
                    </a:cubicBezTo>
                    <a:cubicBezTo>
                      <a:pt x="37" y="146"/>
                      <a:pt x="21" y="123"/>
                      <a:pt x="21" y="95"/>
                    </a:cubicBezTo>
                    <a:cubicBezTo>
                      <a:pt x="21" y="55"/>
                      <a:pt x="57" y="21"/>
                      <a:pt x="99" y="21"/>
                    </a:cubicBezTo>
                    <a:cubicBezTo>
                      <a:pt x="141" y="21"/>
                      <a:pt x="177" y="55"/>
                      <a:pt x="177" y="95"/>
                    </a:cubicBezTo>
                    <a:cubicBezTo>
                      <a:pt x="177" y="122"/>
                      <a:pt x="161" y="146"/>
                      <a:pt x="161" y="14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algn="ctr">
                  <a:spcBef>
                    <a:spcPts val="0"/>
                  </a:spcBef>
                </a:pPr>
                <a:endParaRPr lang="en-GB" sz="1200"/>
              </a:p>
            </p:txBody>
          </p:sp>
          <p:sp>
            <p:nvSpPr>
              <p:cNvPr id="22" name="Freeform 543"/>
              <p:cNvSpPr>
                <a:spLocks noEditPoints="1"/>
              </p:cNvSpPr>
              <p:nvPr/>
            </p:nvSpPr>
            <p:spPr bwMode="gray">
              <a:xfrm>
                <a:off x="5326" y="2494"/>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algn="ctr">
                  <a:spcBef>
                    <a:spcPts val="0"/>
                  </a:spcBef>
                </a:pPr>
                <a:endParaRPr lang="en-GB" sz="1200"/>
              </a:p>
            </p:txBody>
          </p:sp>
        </p:grpSp>
        <p:grpSp>
          <p:nvGrpSpPr>
            <p:cNvPr id="26" name="Group 422"/>
            <p:cNvGrpSpPr>
              <a:grpSpLocks noChangeAspect="1"/>
            </p:cNvGrpSpPr>
            <p:nvPr/>
          </p:nvGrpSpPr>
          <p:grpSpPr bwMode="gray">
            <a:xfrm>
              <a:off x="344488" y="3068960"/>
              <a:ext cx="396000" cy="396000"/>
              <a:chOff x="3131" y="1617"/>
              <a:chExt cx="340" cy="340"/>
            </a:xfrm>
            <a:solidFill>
              <a:srgbClr val="0097A9"/>
            </a:solidFill>
          </p:grpSpPr>
          <p:sp>
            <p:nvSpPr>
              <p:cNvPr id="27" name="Freeform 423"/>
              <p:cNvSpPr>
                <a:spLocks noEditPoints="1"/>
              </p:cNvSpPr>
              <p:nvPr/>
            </p:nvSpPr>
            <p:spPr bwMode="gray">
              <a:xfrm>
                <a:off x="3131" y="1617"/>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267 w 512"/>
                  <a:gd name="T11" fmla="*/ 415 h 512"/>
                  <a:gd name="T12" fmla="*/ 256 w 512"/>
                  <a:gd name="T13" fmla="*/ 416 h 512"/>
                  <a:gd name="T14" fmla="*/ 244 w 512"/>
                  <a:gd name="T15" fmla="*/ 415 h 512"/>
                  <a:gd name="T16" fmla="*/ 142 w 512"/>
                  <a:gd name="T17" fmla="*/ 305 h 512"/>
                  <a:gd name="T18" fmla="*/ 151 w 512"/>
                  <a:gd name="T19" fmla="*/ 263 h 512"/>
                  <a:gd name="T20" fmla="*/ 164 w 512"/>
                  <a:gd name="T21" fmla="*/ 241 h 512"/>
                  <a:gd name="T22" fmla="*/ 171 w 512"/>
                  <a:gd name="T23" fmla="*/ 232 h 512"/>
                  <a:gd name="T24" fmla="*/ 204 w 512"/>
                  <a:gd name="T25" fmla="*/ 189 h 512"/>
                  <a:gd name="T26" fmla="*/ 234 w 512"/>
                  <a:gd name="T27" fmla="*/ 116 h 512"/>
                  <a:gd name="T28" fmla="*/ 254 w 512"/>
                  <a:gd name="T29" fmla="*/ 96 h 512"/>
                  <a:gd name="T30" fmla="*/ 255 w 512"/>
                  <a:gd name="T31" fmla="*/ 96 h 512"/>
                  <a:gd name="T32" fmla="*/ 257 w 512"/>
                  <a:gd name="T33" fmla="*/ 96 h 512"/>
                  <a:gd name="T34" fmla="*/ 258 w 512"/>
                  <a:gd name="T35" fmla="*/ 96 h 512"/>
                  <a:gd name="T36" fmla="*/ 277 w 512"/>
                  <a:gd name="T37" fmla="*/ 116 h 512"/>
                  <a:gd name="T38" fmla="*/ 307 w 512"/>
                  <a:gd name="T39" fmla="*/ 189 h 512"/>
                  <a:gd name="T40" fmla="*/ 341 w 512"/>
                  <a:gd name="T41" fmla="*/ 232 h 512"/>
                  <a:gd name="T42" fmla="*/ 348 w 512"/>
                  <a:gd name="T43" fmla="*/ 241 h 512"/>
                  <a:gd name="T44" fmla="*/ 361 w 512"/>
                  <a:gd name="T45" fmla="*/ 263 h 512"/>
                  <a:gd name="T46" fmla="*/ 369 w 512"/>
                  <a:gd name="T47" fmla="*/ 305 h 512"/>
                  <a:gd name="T48" fmla="*/ 267 w 512"/>
                  <a:gd name="T49" fmla="*/ 41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67" y="415"/>
                    </a:moveTo>
                    <a:cubicBezTo>
                      <a:pt x="267" y="415"/>
                      <a:pt x="262" y="416"/>
                      <a:pt x="256" y="416"/>
                    </a:cubicBezTo>
                    <a:cubicBezTo>
                      <a:pt x="249" y="416"/>
                      <a:pt x="244" y="415"/>
                      <a:pt x="244" y="415"/>
                    </a:cubicBezTo>
                    <a:cubicBezTo>
                      <a:pt x="186" y="409"/>
                      <a:pt x="142" y="362"/>
                      <a:pt x="142" y="305"/>
                    </a:cubicBezTo>
                    <a:cubicBezTo>
                      <a:pt x="142" y="290"/>
                      <a:pt x="148" y="270"/>
                      <a:pt x="151" y="263"/>
                    </a:cubicBezTo>
                    <a:cubicBezTo>
                      <a:pt x="153" y="256"/>
                      <a:pt x="158" y="249"/>
                      <a:pt x="164" y="241"/>
                    </a:cubicBezTo>
                    <a:cubicBezTo>
                      <a:pt x="165" y="239"/>
                      <a:pt x="167" y="236"/>
                      <a:pt x="171" y="232"/>
                    </a:cubicBezTo>
                    <a:cubicBezTo>
                      <a:pt x="179" y="222"/>
                      <a:pt x="192" y="206"/>
                      <a:pt x="204" y="189"/>
                    </a:cubicBezTo>
                    <a:cubicBezTo>
                      <a:pt x="216" y="171"/>
                      <a:pt x="230" y="143"/>
                      <a:pt x="234" y="116"/>
                    </a:cubicBezTo>
                    <a:cubicBezTo>
                      <a:pt x="234" y="104"/>
                      <a:pt x="243" y="96"/>
                      <a:pt x="254" y="96"/>
                    </a:cubicBezTo>
                    <a:cubicBezTo>
                      <a:pt x="254" y="96"/>
                      <a:pt x="254" y="96"/>
                      <a:pt x="255" y="96"/>
                    </a:cubicBezTo>
                    <a:cubicBezTo>
                      <a:pt x="255" y="96"/>
                      <a:pt x="256" y="96"/>
                      <a:pt x="257" y="96"/>
                    </a:cubicBezTo>
                    <a:cubicBezTo>
                      <a:pt x="257" y="96"/>
                      <a:pt x="257" y="96"/>
                      <a:pt x="258" y="96"/>
                    </a:cubicBezTo>
                    <a:cubicBezTo>
                      <a:pt x="269" y="96"/>
                      <a:pt x="277" y="104"/>
                      <a:pt x="277" y="116"/>
                    </a:cubicBezTo>
                    <a:cubicBezTo>
                      <a:pt x="281" y="143"/>
                      <a:pt x="296" y="171"/>
                      <a:pt x="307" y="189"/>
                    </a:cubicBezTo>
                    <a:cubicBezTo>
                      <a:pt x="319" y="206"/>
                      <a:pt x="333" y="222"/>
                      <a:pt x="341" y="232"/>
                    </a:cubicBezTo>
                    <a:cubicBezTo>
                      <a:pt x="344" y="236"/>
                      <a:pt x="346" y="239"/>
                      <a:pt x="348" y="241"/>
                    </a:cubicBezTo>
                    <a:cubicBezTo>
                      <a:pt x="354" y="249"/>
                      <a:pt x="358" y="256"/>
                      <a:pt x="361" y="263"/>
                    </a:cubicBezTo>
                    <a:cubicBezTo>
                      <a:pt x="364" y="270"/>
                      <a:pt x="369" y="290"/>
                      <a:pt x="369" y="305"/>
                    </a:cubicBezTo>
                    <a:cubicBezTo>
                      <a:pt x="369" y="362"/>
                      <a:pt x="326" y="409"/>
                      <a:pt x="267" y="41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28" name="Freeform 424"/>
              <p:cNvSpPr>
                <a:spLocks/>
              </p:cNvSpPr>
              <p:nvPr/>
            </p:nvSpPr>
            <p:spPr bwMode="gray">
              <a:xfrm>
                <a:off x="3239" y="1695"/>
                <a:ext cx="123" cy="184"/>
              </a:xfrm>
              <a:custGeom>
                <a:avLst/>
                <a:gdLst>
                  <a:gd name="T0" fmla="*/ 168 w 185"/>
                  <a:gd name="T1" fmla="*/ 137 h 277"/>
                  <a:gd name="T2" fmla="*/ 161 w 185"/>
                  <a:gd name="T3" fmla="*/ 129 h 277"/>
                  <a:gd name="T4" fmla="*/ 127 w 185"/>
                  <a:gd name="T5" fmla="*/ 84 h 277"/>
                  <a:gd name="T6" fmla="*/ 93 w 185"/>
                  <a:gd name="T7" fmla="*/ 1 h 277"/>
                  <a:gd name="T8" fmla="*/ 93 w 185"/>
                  <a:gd name="T9" fmla="*/ 0 h 277"/>
                  <a:gd name="T10" fmla="*/ 92 w 185"/>
                  <a:gd name="T11" fmla="*/ 0 h 277"/>
                  <a:gd name="T12" fmla="*/ 92 w 185"/>
                  <a:gd name="T13" fmla="*/ 1 h 277"/>
                  <a:gd name="T14" fmla="*/ 59 w 185"/>
                  <a:gd name="T15" fmla="*/ 84 h 277"/>
                  <a:gd name="T16" fmla="*/ 24 w 185"/>
                  <a:gd name="T17" fmla="*/ 129 h 277"/>
                  <a:gd name="T18" fmla="*/ 18 w 185"/>
                  <a:gd name="T19" fmla="*/ 137 h 277"/>
                  <a:gd name="T20" fmla="*/ 7 w 185"/>
                  <a:gd name="T21" fmla="*/ 154 h 277"/>
                  <a:gd name="T22" fmla="*/ 0 w 185"/>
                  <a:gd name="T23" fmla="*/ 188 h 277"/>
                  <a:gd name="T24" fmla="*/ 83 w 185"/>
                  <a:gd name="T25" fmla="*/ 277 h 277"/>
                  <a:gd name="T26" fmla="*/ 93 w 185"/>
                  <a:gd name="T27" fmla="*/ 277 h 277"/>
                  <a:gd name="T28" fmla="*/ 102 w 185"/>
                  <a:gd name="T29" fmla="*/ 277 h 277"/>
                  <a:gd name="T30" fmla="*/ 185 w 185"/>
                  <a:gd name="T31" fmla="*/ 188 h 277"/>
                  <a:gd name="T32" fmla="*/ 178 w 185"/>
                  <a:gd name="T33" fmla="*/ 154 h 277"/>
                  <a:gd name="T34" fmla="*/ 168 w 185"/>
                  <a:gd name="T35" fmla="*/ 13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5" h="277">
                    <a:moveTo>
                      <a:pt x="168" y="137"/>
                    </a:moveTo>
                    <a:cubicBezTo>
                      <a:pt x="166" y="135"/>
                      <a:pt x="164" y="132"/>
                      <a:pt x="161" y="129"/>
                    </a:cubicBezTo>
                    <a:cubicBezTo>
                      <a:pt x="153" y="119"/>
                      <a:pt x="139" y="102"/>
                      <a:pt x="127" y="84"/>
                    </a:cubicBezTo>
                    <a:cubicBezTo>
                      <a:pt x="113" y="63"/>
                      <a:pt x="97" y="33"/>
                      <a:pt x="93" y="1"/>
                    </a:cubicBezTo>
                    <a:cubicBezTo>
                      <a:pt x="93" y="1"/>
                      <a:pt x="93" y="1"/>
                      <a:pt x="93" y="0"/>
                    </a:cubicBezTo>
                    <a:cubicBezTo>
                      <a:pt x="93" y="0"/>
                      <a:pt x="93" y="0"/>
                      <a:pt x="92" y="0"/>
                    </a:cubicBezTo>
                    <a:cubicBezTo>
                      <a:pt x="92" y="1"/>
                      <a:pt x="92" y="1"/>
                      <a:pt x="92" y="1"/>
                    </a:cubicBezTo>
                    <a:cubicBezTo>
                      <a:pt x="88" y="33"/>
                      <a:pt x="72" y="63"/>
                      <a:pt x="59" y="84"/>
                    </a:cubicBezTo>
                    <a:cubicBezTo>
                      <a:pt x="46" y="102"/>
                      <a:pt x="32" y="119"/>
                      <a:pt x="24" y="129"/>
                    </a:cubicBezTo>
                    <a:cubicBezTo>
                      <a:pt x="21" y="132"/>
                      <a:pt x="19" y="135"/>
                      <a:pt x="18" y="137"/>
                    </a:cubicBezTo>
                    <a:cubicBezTo>
                      <a:pt x="13" y="143"/>
                      <a:pt x="9" y="149"/>
                      <a:pt x="7" y="154"/>
                    </a:cubicBezTo>
                    <a:cubicBezTo>
                      <a:pt x="5" y="160"/>
                      <a:pt x="0" y="177"/>
                      <a:pt x="0" y="188"/>
                    </a:cubicBezTo>
                    <a:cubicBezTo>
                      <a:pt x="0" y="234"/>
                      <a:pt x="36" y="272"/>
                      <a:pt x="83" y="277"/>
                    </a:cubicBezTo>
                    <a:cubicBezTo>
                      <a:pt x="83" y="277"/>
                      <a:pt x="88" y="277"/>
                      <a:pt x="93" y="277"/>
                    </a:cubicBezTo>
                    <a:cubicBezTo>
                      <a:pt x="98" y="277"/>
                      <a:pt x="102" y="277"/>
                      <a:pt x="102" y="277"/>
                    </a:cubicBezTo>
                    <a:cubicBezTo>
                      <a:pt x="150" y="272"/>
                      <a:pt x="185" y="234"/>
                      <a:pt x="185" y="188"/>
                    </a:cubicBezTo>
                    <a:cubicBezTo>
                      <a:pt x="185" y="177"/>
                      <a:pt x="180" y="160"/>
                      <a:pt x="178" y="154"/>
                    </a:cubicBezTo>
                    <a:cubicBezTo>
                      <a:pt x="176" y="149"/>
                      <a:pt x="172" y="143"/>
                      <a:pt x="168" y="13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sp>
          <p:nvSpPr>
            <p:cNvPr id="30" name="Freeform 841"/>
            <p:cNvSpPr>
              <a:spLocks noChangeAspect="1" noEditPoints="1"/>
            </p:cNvSpPr>
            <p:nvPr/>
          </p:nvSpPr>
          <p:spPr bwMode="gray">
            <a:xfrm>
              <a:off x="1172500" y="3323379"/>
              <a:ext cx="540000" cy="540000"/>
            </a:xfrm>
            <a:custGeom>
              <a:avLst/>
              <a:gdLst>
                <a:gd name="T0" fmla="*/ 160 w 512"/>
                <a:gd name="T1" fmla="*/ 334 h 512"/>
                <a:gd name="T2" fmla="*/ 128 w 512"/>
                <a:gd name="T3" fmla="*/ 352 h 512"/>
                <a:gd name="T4" fmla="*/ 352 w 512"/>
                <a:gd name="T5" fmla="*/ 352 h 512"/>
                <a:gd name="T6" fmla="*/ 384 w 512"/>
                <a:gd name="T7" fmla="*/ 329 h 512"/>
                <a:gd name="T8" fmla="*/ 352 w 512"/>
                <a:gd name="T9" fmla="*/ 352 h 512"/>
                <a:gd name="T10" fmla="*/ 394 w 512"/>
                <a:gd name="T11" fmla="*/ 300 h 512"/>
                <a:gd name="T12" fmla="*/ 117 w 512"/>
                <a:gd name="T13" fmla="*/ 297 h 512"/>
                <a:gd name="T14" fmla="*/ 158 w 512"/>
                <a:gd name="T15" fmla="*/ 224 h 512"/>
                <a:gd name="T16" fmla="*/ 394 w 512"/>
                <a:gd name="T17" fmla="*/ 266 h 512"/>
                <a:gd name="T18" fmla="*/ 181 w 512"/>
                <a:gd name="T19" fmla="*/ 266 h 512"/>
                <a:gd name="T20" fmla="*/ 138 w 512"/>
                <a:gd name="T21" fmla="*/ 266 h 512"/>
                <a:gd name="T22" fmla="*/ 181 w 512"/>
                <a:gd name="T23" fmla="*/ 266 h 512"/>
                <a:gd name="T24" fmla="*/ 288 w 512"/>
                <a:gd name="T25" fmla="*/ 256 h 512"/>
                <a:gd name="T26" fmla="*/ 213 w 512"/>
                <a:gd name="T27" fmla="*/ 266 h 512"/>
                <a:gd name="T28" fmla="*/ 288 w 512"/>
                <a:gd name="T29" fmla="*/ 277 h 512"/>
                <a:gd name="T30" fmla="*/ 373 w 512"/>
                <a:gd name="T31" fmla="*/ 266 h 512"/>
                <a:gd name="T32" fmla="*/ 330 w 512"/>
                <a:gd name="T33" fmla="*/ 266 h 512"/>
                <a:gd name="T34" fmla="*/ 373 w 512"/>
                <a:gd name="T35" fmla="*/ 266 h 512"/>
                <a:gd name="T36" fmla="*/ 256 w 512"/>
                <a:gd name="T37" fmla="*/ 512 h 512"/>
                <a:gd name="T38" fmla="*/ 256 w 512"/>
                <a:gd name="T39" fmla="*/ 0 h 512"/>
                <a:gd name="T40" fmla="*/ 416 w 512"/>
                <a:gd name="T41" fmla="*/ 266 h 512"/>
                <a:gd name="T42" fmla="*/ 370 w 512"/>
                <a:gd name="T43" fmla="*/ 202 h 512"/>
                <a:gd name="T44" fmla="*/ 394 w 512"/>
                <a:gd name="T45" fmla="*/ 192 h 512"/>
                <a:gd name="T46" fmla="*/ 363 w 512"/>
                <a:gd name="T47" fmla="*/ 181 h 512"/>
                <a:gd name="T48" fmla="*/ 350 w 512"/>
                <a:gd name="T49" fmla="*/ 144 h 512"/>
                <a:gd name="T50" fmla="*/ 202 w 512"/>
                <a:gd name="T51" fmla="*/ 117 h 512"/>
                <a:gd name="T52" fmla="*/ 160 w 512"/>
                <a:gd name="T53" fmla="*/ 146 h 512"/>
                <a:gd name="T54" fmla="*/ 128 w 512"/>
                <a:gd name="T55" fmla="*/ 181 h 512"/>
                <a:gd name="T56" fmla="*/ 128 w 512"/>
                <a:gd name="T57" fmla="*/ 202 h 512"/>
                <a:gd name="T58" fmla="*/ 140 w 512"/>
                <a:gd name="T59" fmla="*/ 205 h 512"/>
                <a:gd name="T60" fmla="*/ 96 w 512"/>
                <a:gd name="T61" fmla="*/ 298 h 512"/>
                <a:gd name="T62" fmla="*/ 106 w 512"/>
                <a:gd name="T63" fmla="*/ 316 h 512"/>
                <a:gd name="T64" fmla="*/ 106 w 512"/>
                <a:gd name="T65" fmla="*/ 320 h 512"/>
                <a:gd name="T66" fmla="*/ 106 w 512"/>
                <a:gd name="T67" fmla="*/ 320 h 512"/>
                <a:gd name="T68" fmla="*/ 117 w 512"/>
                <a:gd name="T69" fmla="*/ 373 h 512"/>
                <a:gd name="T70" fmla="*/ 181 w 512"/>
                <a:gd name="T71" fmla="*/ 362 h 512"/>
                <a:gd name="T72" fmla="*/ 261 w 512"/>
                <a:gd name="T73" fmla="*/ 341 h 512"/>
                <a:gd name="T74" fmla="*/ 330 w 512"/>
                <a:gd name="T75" fmla="*/ 362 h 512"/>
                <a:gd name="T76" fmla="*/ 394 w 512"/>
                <a:gd name="T77" fmla="*/ 373 h 512"/>
                <a:gd name="T78" fmla="*/ 405 w 512"/>
                <a:gd name="T79" fmla="*/ 319 h 512"/>
                <a:gd name="T80" fmla="*/ 416 w 512"/>
                <a:gd name="T81" fmla="*/ 297 h 512"/>
                <a:gd name="T82" fmla="*/ 331 w 512"/>
                <a:gd name="T83" fmla="*/ 153 h 512"/>
                <a:gd name="T84" fmla="*/ 202 w 512"/>
                <a:gd name="T85" fmla="*/ 138 h 512"/>
                <a:gd name="T86" fmla="*/ 164 w 512"/>
                <a:gd name="T87" fmla="*/ 202 h 512"/>
                <a:gd name="T88" fmla="*/ 331 w 512"/>
                <a:gd name="T89" fmla="*/ 15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2" h="512">
                  <a:moveTo>
                    <a:pt x="128" y="327"/>
                  </a:moveTo>
                  <a:cubicBezTo>
                    <a:pt x="137" y="330"/>
                    <a:pt x="147" y="332"/>
                    <a:pt x="160" y="334"/>
                  </a:cubicBezTo>
                  <a:cubicBezTo>
                    <a:pt x="160" y="352"/>
                    <a:pt x="160" y="352"/>
                    <a:pt x="160" y="352"/>
                  </a:cubicBezTo>
                  <a:cubicBezTo>
                    <a:pt x="128" y="352"/>
                    <a:pt x="128" y="352"/>
                    <a:pt x="128" y="352"/>
                  </a:cubicBezTo>
                  <a:lnTo>
                    <a:pt x="128" y="327"/>
                  </a:lnTo>
                  <a:close/>
                  <a:moveTo>
                    <a:pt x="352" y="352"/>
                  </a:moveTo>
                  <a:cubicBezTo>
                    <a:pt x="384" y="352"/>
                    <a:pt x="384" y="352"/>
                    <a:pt x="384" y="352"/>
                  </a:cubicBezTo>
                  <a:cubicBezTo>
                    <a:pt x="384" y="329"/>
                    <a:pt x="384" y="329"/>
                    <a:pt x="384" y="329"/>
                  </a:cubicBezTo>
                  <a:cubicBezTo>
                    <a:pt x="375" y="332"/>
                    <a:pt x="364" y="334"/>
                    <a:pt x="352" y="336"/>
                  </a:cubicBezTo>
                  <a:lnTo>
                    <a:pt x="352" y="352"/>
                  </a:lnTo>
                  <a:close/>
                  <a:moveTo>
                    <a:pt x="394" y="298"/>
                  </a:moveTo>
                  <a:cubicBezTo>
                    <a:pt x="394" y="299"/>
                    <a:pt x="394" y="299"/>
                    <a:pt x="394" y="300"/>
                  </a:cubicBezTo>
                  <a:cubicBezTo>
                    <a:pt x="392" y="302"/>
                    <a:pt x="374" y="320"/>
                    <a:pt x="261" y="320"/>
                  </a:cubicBezTo>
                  <a:cubicBezTo>
                    <a:pt x="139" y="320"/>
                    <a:pt x="119" y="300"/>
                    <a:pt x="117" y="297"/>
                  </a:cubicBezTo>
                  <a:cubicBezTo>
                    <a:pt x="117" y="266"/>
                    <a:pt x="117" y="266"/>
                    <a:pt x="117" y="266"/>
                  </a:cubicBezTo>
                  <a:cubicBezTo>
                    <a:pt x="117" y="243"/>
                    <a:pt x="135" y="224"/>
                    <a:pt x="158" y="224"/>
                  </a:cubicBezTo>
                  <a:cubicBezTo>
                    <a:pt x="354" y="224"/>
                    <a:pt x="354" y="224"/>
                    <a:pt x="354" y="224"/>
                  </a:cubicBezTo>
                  <a:cubicBezTo>
                    <a:pt x="376" y="224"/>
                    <a:pt x="394" y="243"/>
                    <a:pt x="394" y="266"/>
                  </a:cubicBezTo>
                  <a:lnTo>
                    <a:pt x="394" y="298"/>
                  </a:lnTo>
                  <a:close/>
                  <a:moveTo>
                    <a:pt x="181" y="266"/>
                  </a:moveTo>
                  <a:cubicBezTo>
                    <a:pt x="181" y="255"/>
                    <a:pt x="171" y="245"/>
                    <a:pt x="160" y="245"/>
                  </a:cubicBezTo>
                  <a:cubicBezTo>
                    <a:pt x="148" y="245"/>
                    <a:pt x="138" y="255"/>
                    <a:pt x="138" y="266"/>
                  </a:cubicBezTo>
                  <a:cubicBezTo>
                    <a:pt x="138" y="278"/>
                    <a:pt x="148" y="288"/>
                    <a:pt x="160" y="288"/>
                  </a:cubicBezTo>
                  <a:cubicBezTo>
                    <a:pt x="171" y="288"/>
                    <a:pt x="181" y="278"/>
                    <a:pt x="181" y="266"/>
                  </a:cubicBezTo>
                  <a:close/>
                  <a:moveTo>
                    <a:pt x="298" y="266"/>
                  </a:moveTo>
                  <a:cubicBezTo>
                    <a:pt x="298" y="260"/>
                    <a:pt x="294" y="256"/>
                    <a:pt x="288" y="256"/>
                  </a:cubicBezTo>
                  <a:cubicBezTo>
                    <a:pt x="224" y="256"/>
                    <a:pt x="224" y="256"/>
                    <a:pt x="224" y="256"/>
                  </a:cubicBezTo>
                  <a:cubicBezTo>
                    <a:pt x="218" y="256"/>
                    <a:pt x="213" y="260"/>
                    <a:pt x="213" y="266"/>
                  </a:cubicBezTo>
                  <a:cubicBezTo>
                    <a:pt x="213" y="272"/>
                    <a:pt x="218" y="277"/>
                    <a:pt x="224" y="277"/>
                  </a:cubicBezTo>
                  <a:cubicBezTo>
                    <a:pt x="288" y="277"/>
                    <a:pt x="288" y="277"/>
                    <a:pt x="288" y="277"/>
                  </a:cubicBezTo>
                  <a:cubicBezTo>
                    <a:pt x="294" y="277"/>
                    <a:pt x="298" y="272"/>
                    <a:pt x="298" y="266"/>
                  </a:cubicBezTo>
                  <a:close/>
                  <a:moveTo>
                    <a:pt x="373" y="266"/>
                  </a:moveTo>
                  <a:cubicBezTo>
                    <a:pt x="373" y="255"/>
                    <a:pt x="363" y="245"/>
                    <a:pt x="352" y="245"/>
                  </a:cubicBezTo>
                  <a:cubicBezTo>
                    <a:pt x="340" y="245"/>
                    <a:pt x="330" y="255"/>
                    <a:pt x="330" y="266"/>
                  </a:cubicBezTo>
                  <a:cubicBezTo>
                    <a:pt x="330" y="278"/>
                    <a:pt x="340" y="288"/>
                    <a:pt x="352" y="288"/>
                  </a:cubicBezTo>
                  <a:cubicBezTo>
                    <a:pt x="363" y="288"/>
                    <a:pt x="373" y="278"/>
                    <a:pt x="373" y="266"/>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66"/>
                  </a:moveTo>
                  <a:cubicBezTo>
                    <a:pt x="416" y="237"/>
                    <a:pt x="397" y="213"/>
                    <a:pt x="371" y="205"/>
                  </a:cubicBezTo>
                  <a:cubicBezTo>
                    <a:pt x="370" y="202"/>
                    <a:pt x="370" y="202"/>
                    <a:pt x="370" y="202"/>
                  </a:cubicBezTo>
                  <a:cubicBezTo>
                    <a:pt x="384" y="202"/>
                    <a:pt x="384" y="202"/>
                    <a:pt x="384" y="202"/>
                  </a:cubicBezTo>
                  <a:cubicBezTo>
                    <a:pt x="390" y="202"/>
                    <a:pt x="394" y="198"/>
                    <a:pt x="394" y="192"/>
                  </a:cubicBezTo>
                  <a:cubicBezTo>
                    <a:pt x="394" y="186"/>
                    <a:pt x="390" y="181"/>
                    <a:pt x="384" y="181"/>
                  </a:cubicBezTo>
                  <a:cubicBezTo>
                    <a:pt x="363" y="181"/>
                    <a:pt x="363" y="181"/>
                    <a:pt x="363" y="181"/>
                  </a:cubicBezTo>
                  <a:cubicBezTo>
                    <a:pt x="351" y="146"/>
                    <a:pt x="351" y="146"/>
                    <a:pt x="351" y="146"/>
                  </a:cubicBezTo>
                  <a:cubicBezTo>
                    <a:pt x="351" y="145"/>
                    <a:pt x="351" y="145"/>
                    <a:pt x="350" y="144"/>
                  </a:cubicBezTo>
                  <a:cubicBezTo>
                    <a:pt x="350" y="143"/>
                    <a:pt x="336" y="117"/>
                    <a:pt x="309" y="117"/>
                  </a:cubicBezTo>
                  <a:cubicBezTo>
                    <a:pt x="202" y="117"/>
                    <a:pt x="202" y="117"/>
                    <a:pt x="202" y="117"/>
                  </a:cubicBezTo>
                  <a:cubicBezTo>
                    <a:pt x="176" y="117"/>
                    <a:pt x="161" y="143"/>
                    <a:pt x="161" y="144"/>
                  </a:cubicBezTo>
                  <a:cubicBezTo>
                    <a:pt x="161" y="145"/>
                    <a:pt x="160" y="145"/>
                    <a:pt x="160" y="146"/>
                  </a:cubicBezTo>
                  <a:cubicBezTo>
                    <a:pt x="148" y="181"/>
                    <a:pt x="148" y="181"/>
                    <a:pt x="148" y="181"/>
                  </a:cubicBezTo>
                  <a:cubicBezTo>
                    <a:pt x="128" y="181"/>
                    <a:pt x="128" y="181"/>
                    <a:pt x="128" y="181"/>
                  </a:cubicBezTo>
                  <a:cubicBezTo>
                    <a:pt x="122" y="181"/>
                    <a:pt x="117" y="186"/>
                    <a:pt x="117" y="192"/>
                  </a:cubicBezTo>
                  <a:cubicBezTo>
                    <a:pt x="117" y="198"/>
                    <a:pt x="122" y="202"/>
                    <a:pt x="128" y="202"/>
                  </a:cubicBezTo>
                  <a:cubicBezTo>
                    <a:pt x="141" y="202"/>
                    <a:pt x="141" y="202"/>
                    <a:pt x="141" y="202"/>
                  </a:cubicBezTo>
                  <a:cubicBezTo>
                    <a:pt x="140" y="205"/>
                    <a:pt x="140" y="205"/>
                    <a:pt x="140" y="205"/>
                  </a:cubicBezTo>
                  <a:cubicBezTo>
                    <a:pt x="115" y="213"/>
                    <a:pt x="96" y="237"/>
                    <a:pt x="96" y="266"/>
                  </a:cubicBezTo>
                  <a:cubicBezTo>
                    <a:pt x="96" y="298"/>
                    <a:pt x="96" y="298"/>
                    <a:pt x="96" y="298"/>
                  </a:cubicBezTo>
                  <a:cubicBezTo>
                    <a:pt x="96" y="300"/>
                    <a:pt x="96" y="306"/>
                    <a:pt x="102" y="312"/>
                  </a:cubicBezTo>
                  <a:cubicBezTo>
                    <a:pt x="103" y="314"/>
                    <a:pt x="106" y="316"/>
                    <a:pt x="106" y="316"/>
                  </a:cubicBezTo>
                  <a:cubicBezTo>
                    <a:pt x="106" y="320"/>
                    <a:pt x="106" y="320"/>
                    <a:pt x="106" y="320"/>
                  </a:cubicBezTo>
                  <a:cubicBezTo>
                    <a:pt x="106" y="320"/>
                    <a:pt x="106" y="320"/>
                    <a:pt x="106" y="320"/>
                  </a:cubicBezTo>
                  <a:cubicBezTo>
                    <a:pt x="106" y="320"/>
                    <a:pt x="106" y="320"/>
                    <a:pt x="106" y="320"/>
                  </a:cubicBezTo>
                  <a:cubicBezTo>
                    <a:pt x="106" y="320"/>
                    <a:pt x="106" y="320"/>
                    <a:pt x="106" y="320"/>
                  </a:cubicBezTo>
                  <a:cubicBezTo>
                    <a:pt x="106" y="362"/>
                    <a:pt x="106" y="362"/>
                    <a:pt x="106" y="362"/>
                  </a:cubicBezTo>
                  <a:cubicBezTo>
                    <a:pt x="106" y="368"/>
                    <a:pt x="111" y="373"/>
                    <a:pt x="117" y="373"/>
                  </a:cubicBezTo>
                  <a:cubicBezTo>
                    <a:pt x="170" y="373"/>
                    <a:pt x="170" y="373"/>
                    <a:pt x="170" y="373"/>
                  </a:cubicBezTo>
                  <a:cubicBezTo>
                    <a:pt x="176" y="373"/>
                    <a:pt x="181" y="368"/>
                    <a:pt x="181" y="362"/>
                  </a:cubicBezTo>
                  <a:cubicBezTo>
                    <a:pt x="181" y="337"/>
                    <a:pt x="181" y="337"/>
                    <a:pt x="181" y="337"/>
                  </a:cubicBezTo>
                  <a:cubicBezTo>
                    <a:pt x="203" y="340"/>
                    <a:pt x="230" y="341"/>
                    <a:pt x="261" y="341"/>
                  </a:cubicBezTo>
                  <a:cubicBezTo>
                    <a:pt x="288" y="341"/>
                    <a:pt x="311" y="340"/>
                    <a:pt x="330" y="338"/>
                  </a:cubicBezTo>
                  <a:cubicBezTo>
                    <a:pt x="330" y="362"/>
                    <a:pt x="330" y="362"/>
                    <a:pt x="330" y="362"/>
                  </a:cubicBezTo>
                  <a:cubicBezTo>
                    <a:pt x="330" y="368"/>
                    <a:pt x="335" y="373"/>
                    <a:pt x="341" y="373"/>
                  </a:cubicBezTo>
                  <a:cubicBezTo>
                    <a:pt x="394" y="373"/>
                    <a:pt x="394" y="373"/>
                    <a:pt x="394" y="373"/>
                  </a:cubicBezTo>
                  <a:cubicBezTo>
                    <a:pt x="400" y="373"/>
                    <a:pt x="405" y="368"/>
                    <a:pt x="405" y="362"/>
                  </a:cubicBezTo>
                  <a:cubicBezTo>
                    <a:pt x="405" y="362"/>
                    <a:pt x="405" y="319"/>
                    <a:pt x="405" y="319"/>
                  </a:cubicBezTo>
                  <a:cubicBezTo>
                    <a:pt x="408" y="316"/>
                    <a:pt x="410" y="314"/>
                    <a:pt x="412" y="311"/>
                  </a:cubicBezTo>
                  <a:cubicBezTo>
                    <a:pt x="416" y="306"/>
                    <a:pt x="416" y="301"/>
                    <a:pt x="416" y="297"/>
                  </a:cubicBezTo>
                  <a:lnTo>
                    <a:pt x="416" y="266"/>
                  </a:lnTo>
                  <a:close/>
                  <a:moveTo>
                    <a:pt x="331" y="153"/>
                  </a:moveTo>
                  <a:cubicBezTo>
                    <a:pt x="329" y="151"/>
                    <a:pt x="321" y="138"/>
                    <a:pt x="309" y="138"/>
                  </a:cubicBezTo>
                  <a:cubicBezTo>
                    <a:pt x="202" y="138"/>
                    <a:pt x="202" y="138"/>
                    <a:pt x="202" y="138"/>
                  </a:cubicBezTo>
                  <a:cubicBezTo>
                    <a:pt x="190" y="138"/>
                    <a:pt x="182" y="150"/>
                    <a:pt x="180" y="153"/>
                  </a:cubicBezTo>
                  <a:cubicBezTo>
                    <a:pt x="164" y="202"/>
                    <a:pt x="164" y="202"/>
                    <a:pt x="164" y="202"/>
                  </a:cubicBezTo>
                  <a:cubicBezTo>
                    <a:pt x="348" y="202"/>
                    <a:pt x="348" y="202"/>
                    <a:pt x="348" y="202"/>
                  </a:cubicBezTo>
                  <a:lnTo>
                    <a:pt x="331" y="153"/>
                  </a:lnTo>
                  <a:close/>
                </a:path>
              </a:pathLst>
            </a:custGeom>
            <a:solidFill>
              <a:srgbClr val="012169"/>
            </a:solidFill>
            <a:ln>
              <a:noFill/>
            </a:ln>
            <a:extLst/>
          </p:spPr>
          <p:txBody>
            <a:bodyPr vert="horz" wrap="none" lIns="0" tIns="0" rIns="0" bIns="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nvGrpSpPr>
            <p:cNvPr id="34" name="Group 1037"/>
            <p:cNvGrpSpPr>
              <a:grpSpLocks noChangeAspect="1"/>
            </p:cNvGrpSpPr>
            <p:nvPr/>
          </p:nvGrpSpPr>
          <p:grpSpPr bwMode="gray">
            <a:xfrm>
              <a:off x="1093436" y="2613528"/>
              <a:ext cx="648000" cy="648000"/>
              <a:chOff x="7382" y="4025"/>
              <a:chExt cx="340" cy="341"/>
            </a:xfrm>
            <a:solidFill>
              <a:srgbClr val="0097A9"/>
            </a:solidFill>
          </p:grpSpPr>
          <p:sp>
            <p:nvSpPr>
              <p:cNvPr id="35" name="Freeform 1038"/>
              <p:cNvSpPr>
                <a:spLocks noEditPoints="1"/>
              </p:cNvSpPr>
              <p:nvPr/>
            </p:nvSpPr>
            <p:spPr bwMode="gray">
              <a:xfrm>
                <a:off x="7382" y="4025"/>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36" name="Freeform 1039"/>
              <p:cNvSpPr>
                <a:spLocks noEditPoints="1"/>
              </p:cNvSpPr>
              <p:nvPr/>
            </p:nvSpPr>
            <p:spPr bwMode="gray">
              <a:xfrm>
                <a:off x="7446" y="4103"/>
                <a:ext cx="212" cy="170"/>
              </a:xfrm>
              <a:custGeom>
                <a:avLst/>
                <a:gdLst>
                  <a:gd name="T0" fmla="*/ 256 w 320"/>
                  <a:gd name="T1" fmla="*/ 11 h 256"/>
                  <a:gd name="T2" fmla="*/ 64 w 320"/>
                  <a:gd name="T3" fmla="*/ 11 h 256"/>
                  <a:gd name="T4" fmla="*/ 0 w 320"/>
                  <a:gd name="T5" fmla="*/ 32 h 256"/>
                  <a:gd name="T6" fmla="*/ 309 w 320"/>
                  <a:gd name="T7" fmla="*/ 256 h 256"/>
                  <a:gd name="T8" fmla="*/ 309 w 320"/>
                  <a:gd name="T9" fmla="*/ 21 h 256"/>
                  <a:gd name="T10" fmla="*/ 149 w 320"/>
                  <a:gd name="T11" fmla="*/ 171 h 256"/>
                  <a:gd name="T12" fmla="*/ 298 w 320"/>
                  <a:gd name="T13" fmla="*/ 235 h 256"/>
                  <a:gd name="T14" fmla="*/ 181 w 320"/>
                  <a:gd name="T15" fmla="*/ 149 h 256"/>
                  <a:gd name="T16" fmla="*/ 128 w 320"/>
                  <a:gd name="T17" fmla="*/ 235 h 256"/>
                  <a:gd name="T18" fmla="*/ 74 w 320"/>
                  <a:gd name="T19" fmla="*/ 43 h 256"/>
                  <a:gd name="T20" fmla="*/ 234 w 320"/>
                  <a:gd name="T21" fmla="*/ 21 h 256"/>
                  <a:gd name="T22" fmla="*/ 298 w 320"/>
                  <a:gd name="T23" fmla="*/ 43 h 256"/>
                  <a:gd name="T24" fmla="*/ 53 w 320"/>
                  <a:gd name="T25" fmla="*/ 85 h 256"/>
                  <a:gd name="T26" fmla="*/ 64 w 320"/>
                  <a:gd name="T27" fmla="*/ 75 h 256"/>
                  <a:gd name="T28" fmla="*/ 85 w 320"/>
                  <a:gd name="T29" fmla="*/ 75 h 256"/>
                  <a:gd name="T30" fmla="*/ 149 w 320"/>
                  <a:gd name="T31" fmla="*/ 75 h 256"/>
                  <a:gd name="T32" fmla="*/ 138 w 320"/>
                  <a:gd name="T33" fmla="*/ 64 h 256"/>
                  <a:gd name="T34" fmla="*/ 181 w 320"/>
                  <a:gd name="T35" fmla="*/ 85 h 256"/>
                  <a:gd name="T36" fmla="*/ 192 w 320"/>
                  <a:gd name="T37" fmla="*/ 75 h 256"/>
                  <a:gd name="T38" fmla="*/ 213 w 320"/>
                  <a:gd name="T39" fmla="*/ 75 h 256"/>
                  <a:gd name="T40" fmla="*/ 256 w 320"/>
                  <a:gd name="T41" fmla="*/ 75 h 256"/>
                  <a:gd name="T42" fmla="*/ 266 w 320"/>
                  <a:gd name="T43" fmla="*/ 85 h 256"/>
                  <a:gd name="T44" fmla="*/ 53 w 320"/>
                  <a:gd name="T45" fmla="*/ 128 h 256"/>
                  <a:gd name="T46" fmla="*/ 64 w 320"/>
                  <a:gd name="T47" fmla="*/ 117 h 256"/>
                  <a:gd name="T48" fmla="*/ 85 w 320"/>
                  <a:gd name="T49" fmla="*/ 117 h 256"/>
                  <a:gd name="T50" fmla="*/ 149 w 320"/>
                  <a:gd name="T51" fmla="*/ 117 h 256"/>
                  <a:gd name="T52" fmla="*/ 138 w 320"/>
                  <a:gd name="T53" fmla="*/ 107 h 256"/>
                  <a:gd name="T54" fmla="*/ 181 w 320"/>
                  <a:gd name="T55" fmla="*/ 128 h 256"/>
                  <a:gd name="T56" fmla="*/ 192 w 320"/>
                  <a:gd name="T57" fmla="*/ 117 h 256"/>
                  <a:gd name="T58" fmla="*/ 213 w 320"/>
                  <a:gd name="T59" fmla="*/ 117 h 256"/>
                  <a:gd name="T60" fmla="*/ 256 w 320"/>
                  <a:gd name="T61" fmla="*/ 117 h 256"/>
                  <a:gd name="T62" fmla="*/ 266 w 320"/>
                  <a:gd name="T63" fmla="*/ 128 h 256"/>
                  <a:gd name="T64" fmla="*/ 53 w 320"/>
                  <a:gd name="T65" fmla="*/ 171 h 256"/>
                  <a:gd name="T66" fmla="*/ 64 w 320"/>
                  <a:gd name="T67" fmla="*/ 160 h 256"/>
                  <a:gd name="T68" fmla="*/ 85 w 320"/>
                  <a:gd name="T69" fmla="*/ 160 h 256"/>
                  <a:gd name="T70" fmla="*/ 234 w 320"/>
                  <a:gd name="T71" fmla="*/ 160 h 256"/>
                  <a:gd name="T72" fmla="*/ 224 w 320"/>
                  <a:gd name="T73" fmla="*/ 149 h 256"/>
                  <a:gd name="T74" fmla="*/ 266 w 320"/>
                  <a:gd name="T75" fmla="*/ 149 h 256"/>
                  <a:gd name="T76" fmla="*/ 256 w 320"/>
                  <a:gd name="T77" fmla="*/ 160 h 256"/>
                  <a:gd name="T78" fmla="*/ 42 w 320"/>
                  <a:gd name="T79" fmla="*/ 203 h 256"/>
                  <a:gd name="T80" fmla="*/ 106 w 320"/>
                  <a:gd name="T81" fmla="*/ 203 h 256"/>
                  <a:gd name="T82" fmla="*/ 96 w 320"/>
                  <a:gd name="T83" fmla="*/ 192 h 256"/>
                  <a:gd name="T84" fmla="*/ 224 w 320"/>
                  <a:gd name="T85" fmla="*/ 213 h 256"/>
                  <a:gd name="T86" fmla="*/ 234 w 320"/>
                  <a:gd name="T87" fmla="*/ 203 h 256"/>
                  <a:gd name="T88" fmla="*/ 277 w 320"/>
                  <a:gd name="T89" fmla="*/ 20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0" h="256">
                    <a:moveTo>
                      <a:pt x="309" y="21"/>
                    </a:moveTo>
                    <a:cubicBezTo>
                      <a:pt x="256" y="21"/>
                      <a:pt x="256" y="21"/>
                      <a:pt x="256" y="21"/>
                    </a:cubicBezTo>
                    <a:cubicBezTo>
                      <a:pt x="256" y="11"/>
                      <a:pt x="256" y="11"/>
                      <a:pt x="256" y="11"/>
                    </a:cubicBezTo>
                    <a:cubicBezTo>
                      <a:pt x="256" y="5"/>
                      <a:pt x="251" y="0"/>
                      <a:pt x="245" y="0"/>
                    </a:cubicBezTo>
                    <a:cubicBezTo>
                      <a:pt x="74" y="0"/>
                      <a:pt x="74" y="0"/>
                      <a:pt x="74" y="0"/>
                    </a:cubicBezTo>
                    <a:cubicBezTo>
                      <a:pt x="68" y="0"/>
                      <a:pt x="64" y="5"/>
                      <a:pt x="64" y="11"/>
                    </a:cubicBezTo>
                    <a:cubicBezTo>
                      <a:pt x="64" y="21"/>
                      <a:pt x="64" y="21"/>
                      <a:pt x="64" y="21"/>
                    </a:cubicBezTo>
                    <a:cubicBezTo>
                      <a:pt x="10" y="21"/>
                      <a:pt x="10" y="21"/>
                      <a:pt x="10" y="21"/>
                    </a:cubicBezTo>
                    <a:cubicBezTo>
                      <a:pt x="4" y="21"/>
                      <a:pt x="0" y="26"/>
                      <a:pt x="0" y="32"/>
                    </a:cubicBezTo>
                    <a:cubicBezTo>
                      <a:pt x="0" y="245"/>
                      <a:pt x="0" y="245"/>
                      <a:pt x="0" y="245"/>
                    </a:cubicBezTo>
                    <a:cubicBezTo>
                      <a:pt x="0" y="251"/>
                      <a:pt x="4" y="256"/>
                      <a:pt x="10" y="256"/>
                    </a:cubicBezTo>
                    <a:cubicBezTo>
                      <a:pt x="309" y="256"/>
                      <a:pt x="309" y="256"/>
                      <a:pt x="309" y="256"/>
                    </a:cubicBezTo>
                    <a:cubicBezTo>
                      <a:pt x="315" y="256"/>
                      <a:pt x="320" y="251"/>
                      <a:pt x="320" y="245"/>
                    </a:cubicBezTo>
                    <a:cubicBezTo>
                      <a:pt x="320" y="32"/>
                      <a:pt x="320" y="32"/>
                      <a:pt x="320" y="32"/>
                    </a:cubicBezTo>
                    <a:cubicBezTo>
                      <a:pt x="320" y="26"/>
                      <a:pt x="315" y="21"/>
                      <a:pt x="309" y="21"/>
                    </a:cubicBezTo>
                    <a:close/>
                    <a:moveTo>
                      <a:pt x="170" y="235"/>
                    </a:moveTo>
                    <a:cubicBezTo>
                      <a:pt x="149" y="235"/>
                      <a:pt x="149" y="235"/>
                      <a:pt x="149" y="235"/>
                    </a:cubicBezTo>
                    <a:cubicBezTo>
                      <a:pt x="149" y="171"/>
                      <a:pt x="149" y="171"/>
                      <a:pt x="149" y="171"/>
                    </a:cubicBezTo>
                    <a:cubicBezTo>
                      <a:pt x="170" y="171"/>
                      <a:pt x="170" y="171"/>
                      <a:pt x="170" y="171"/>
                    </a:cubicBezTo>
                    <a:lnTo>
                      <a:pt x="170" y="235"/>
                    </a:lnTo>
                    <a:close/>
                    <a:moveTo>
                      <a:pt x="298" y="235"/>
                    </a:moveTo>
                    <a:cubicBezTo>
                      <a:pt x="192" y="235"/>
                      <a:pt x="192" y="235"/>
                      <a:pt x="192" y="235"/>
                    </a:cubicBezTo>
                    <a:cubicBezTo>
                      <a:pt x="192" y="160"/>
                      <a:pt x="192" y="160"/>
                      <a:pt x="192" y="160"/>
                    </a:cubicBezTo>
                    <a:cubicBezTo>
                      <a:pt x="192" y="154"/>
                      <a:pt x="187" y="149"/>
                      <a:pt x="181" y="149"/>
                    </a:cubicBezTo>
                    <a:cubicBezTo>
                      <a:pt x="138" y="149"/>
                      <a:pt x="138" y="149"/>
                      <a:pt x="138" y="149"/>
                    </a:cubicBezTo>
                    <a:cubicBezTo>
                      <a:pt x="132" y="149"/>
                      <a:pt x="128" y="154"/>
                      <a:pt x="128" y="160"/>
                    </a:cubicBezTo>
                    <a:cubicBezTo>
                      <a:pt x="128" y="235"/>
                      <a:pt x="128" y="235"/>
                      <a:pt x="128" y="235"/>
                    </a:cubicBezTo>
                    <a:cubicBezTo>
                      <a:pt x="21" y="235"/>
                      <a:pt x="21" y="235"/>
                      <a:pt x="21" y="235"/>
                    </a:cubicBezTo>
                    <a:cubicBezTo>
                      <a:pt x="21" y="43"/>
                      <a:pt x="21" y="43"/>
                      <a:pt x="21" y="43"/>
                    </a:cubicBezTo>
                    <a:cubicBezTo>
                      <a:pt x="74" y="43"/>
                      <a:pt x="74" y="43"/>
                      <a:pt x="74" y="43"/>
                    </a:cubicBezTo>
                    <a:cubicBezTo>
                      <a:pt x="80" y="43"/>
                      <a:pt x="85" y="38"/>
                      <a:pt x="85" y="32"/>
                    </a:cubicBezTo>
                    <a:cubicBezTo>
                      <a:pt x="85" y="21"/>
                      <a:pt x="85" y="21"/>
                      <a:pt x="85" y="21"/>
                    </a:cubicBezTo>
                    <a:cubicBezTo>
                      <a:pt x="234" y="21"/>
                      <a:pt x="234" y="21"/>
                      <a:pt x="234" y="21"/>
                    </a:cubicBezTo>
                    <a:cubicBezTo>
                      <a:pt x="234" y="32"/>
                      <a:pt x="234" y="32"/>
                      <a:pt x="234" y="32"/>
                    </a:cubicBezTo>
                    <a:cubicBezTo>
                      <a:pt x="234" y="38"/>
                      <a:pt x="239" y="43"/>
                      <a:pt x="245" y="43"/>
                    </a:cubicBezTo>
                    <a:cubicBezTo>
                      <a:pt x="298" y="43"/>
                      <a:pt x="298" y="43"/>
                      <a:pt x="298" y="43"/>
                    </a:cubicBezTo>
                    <a:lnTo>
                      <a:pt x="298" y="235"/>
                    </a:lnTo>
                    <a:close/>
                    <a:moveTo>
                      <a:pt x="64" y="75"/>
                    </a:moveTo>
                    <a:cubicBezTo>
                      <a:pt x="64" y="81"/>
                      <a:pt x="59" y="85"/>
                      <a:pt x="53" y="85"/>
                    </a:cubicBezTo>
                    <a:cubicBezTo>
                      <a:pt x="47" y="85"/>
                      <a:pt x="42" y="81"/>
                      <a:pt x="42" y="75"/>
                    </a:cubicBezTo>
                    <a:cubicBezTo>
                      <a:pt x="42" y="69"/>
                      <a:pt x="47" y="64"/>
                      <a:pt x="53" y="64"/>
                    </a:cubicBezTo>
                    <a:cubicBezTo>
                      <a:pt x="59" y="64"/>
                      <a:pt x="64" y="69"/>
                      <a:pt x="64" y="75"/>
                    </a:cubicBezTo>
                    <a:close/>
                    <a:moveTo>
                      <a:pt x="106" y="75"/>
                    </a:moveTo>
                    <a:cubicBezTo>
                      <a:pt x="106" y="81"/>
                      <a:pt x="102" y="85"/>
                      <a:pt x="96" y="85"/>
                    </a:cubicBezTo>
                    <a:cubicBezTo>
                      <a:pt x="90" y="85"/>
                      <a:pt x="85" y="81"/>
                      <a:pt x="85" y="75"/>
                    </a:cubicBezTo>
                    <a:cubicBezTo>
                      <a:pt x="85" y="69"/>
                      <a:pt x="90" y="64"/>
                      <a:pt x="96" y="64"/>
                    </a:cubicBezTo>
                    <a:cubicBezTo>
                      <a:pt x="102" y="64"/>
                      <a:pt x="106" y="69"/>
                      <a:pt x="106" y="75"/>
                    </a:cubicBezTo>
                    <a:close/>
                    <a:moveTo>
                      <a:pt x="149" y="75"/>
                    </a:moveTo>
                    <a:cubicBezTo>
                      <a:pt x="149" y="81"/>
                      <a:pt x="144" y="85"/>
                      <a:pt x="138" y="85"/>
                    </a:cubicBezTo>
                    <a:cubicBezTo>
                      <a:pt x="132" y="85"/>
                      <a:pt x="128" y="81"/>
                      <a:pt x="128" y="75"/>
                    </a:cubicBezTo>
                    <a:cubicBezTo>
                      <a:pt x="128" y="69"/>
                      <a:pt x="132" y="64"/>
                      <a:pt x="138" y="64"/>
                    </a:cubicBezTo>
                    <a:cubicBezTo>
                      <a:pt x="144" y="64"/>
                      <a:pt x="149" y="69"/>
                      <a:pt x="149" y="75"/>
                    </a:cubicBezTo>
                    <a:close/>
                    <a:moveTo>
                      <a:pt x="192" y="75"/>
                    </a:moveTo>
                    <a:cubicBezTo>
                      <a:pt x="192" y="81"/>
                      <a:pt x="187" y="85"/>
                      <a:pt x="181" y="85"/>
                    </a:cubicBezTo>
                    <a:cubicBezTo>
                      <a:pt x="175" y="85"/>
                      <a:pt x="170" y="81"/>
                      <a:pt x="170" y="75"/>
                    </a:cubicBezTo>
                    <a:cubicBezTo>
                      <a:pt x="170" y="69"/>
                      <a:pt x="175" y="64"/>
                      <a:pt x="181" y="64"/>
                    </a:cubicBezTo>
                    <a:cubicBezTo>
                      <a:pt x="187" y="64"/>
                      <a:pt x="192" y="69"/>
                      <a:pt x="192" y="75"/>
                    </a:cubicBezTo>
                    <a:close/>
                    <a:moveTo>
                      <a:pt x="234" y="75"/>
                    </a:moveTo>
                    <a:cubicBezTo>
                      <a:pt x="234" y="81"/>
                      <a:pt x="230" y="85"/>
                      <a:pt x="224" y="85"/>
                    </a:cubicBezTo>
                    <a:cubicBezTo>
                      <a:pt x="218" y="85"/>
                      <a:pt x="213" y="81"/>
                      <a:pt x="213" y="75"/>
                    </a:cubicBezTo>
                    <a:cubicBezTo>
                      <a:pt x="213" y="69"/>
                      <a:pt x="218" y="64"/>
                      <a:pt x="224" y="64"/>
                    </a:cubicBezTo>
                    <a:cubicBezTo>
                      <a:pt x="230" y="64"/>
                      <a:pt x="234" y="69"/>
                      <a:pt x="234" y="75"/>
                    </a:cubicBezTo>
                    <a:close/>
                    <a:moveTo>
                      <a:pt x="256" y="75"/>
                    </a:moveTo>
                    <a:cubicBezTo>
                      <a:pt x="256" y="69"/>
                      <a:pt x="260" y="64"/>
                      <a:pt x="266" y="64"/>
                    </a:cubicBezTo>
                    <a:cubicBezTo>
                      <a:pt x="272" y="64"/>
                      <a:pt x="277" y="69"/>
                      <a:pt x="277" y="75"/>
                    </a:cubicBezTo>
                    <a:cubicBezTo>
                      <a:pt x="277" y="81"/>
                      <a:pt x="272" y="85"/>
                      <a:pt x="266" y="85"/>
                    </a:cubicBezTo>
                    <a:cubicBezTo>
                      <a:pt x="260" y="85"/>
                      <a:pt x="256" y="81"/>
                      <a:pt x="256" y="75"/>
                    </a:cubicBezTo>
                    <a:close/>
                    <a:moveTo>
                      <a:pt x="64" y="117"/>
                    </a:moveTo>
                    <a:cubicBezTo>
                      <a:pt x="64" y="123"/>
                      <a:pt x="59" y="128"/>
                      <a:pt x="53" y="128"/>
                    </a:cubicBezTo>
                    <a:cubicBezTo>
                      <a:pt x="47" y="128"/>
                      <a:pt x="42" y="123"/>
                      <a:pt x="42" y="117"/>
                    </a:cubicBezTo>
                    <a:cubicBezTo>
                      <a:pt x="42" y="111"/>
                      <a:pt x="47" y="107"/>
                      <a:pt x="53" y="107"/>
                    </a:cubicBezTo>
                    <a:cubicBezTo>
                      <a:pt x="59" y="107"/>
                      <a:pt x="64" y="111"/>
                      <a:pt x="64" y="117"/>
                    </a:cubicBezTo>
                    <a:close/>
                    <a:moveTo>
                      <a:pt x="106" y="117"/>
                    </a:moveTo>
                    <a:cubicBezTo>
                      <a:pt x="106" y="123"/>
                      <a:pt x="102" y="128"/>
                      <a:pt x="96" y="128"/>
                    </a:cubicBezTo>
                    <a:cubicBezTo>
                      <a:pt x="90" y="128"/>
                      <a:pt x="85" y="123"/>
                      <a:pt x="85" y="117"/>
                    </a:cubicBezTo>
                    <a:cubicBezTo>
                      <a:pt x="85" y="111"/>
                      <a:pt x="90" y="107"/>
                      <a:pt x="96" y="107"/>
                    </a:cubicBezTo>
                    <a:cubicBezTo>
                      <a:pt x="102" y="107"/>
                      <a:pt x="106" y="111"/>
                      <a:pt x="106" y="117"/>
                    </a:cubicBezTo>
                    <a:close/>
                    <a:moveTo>
                      <a:pt x="149" y="117"/>
                    </a:moveTo>
                    <a:cubicBezTo>
                      <a:pt x="149" y="123"/>
                      <a:pt x="144" y="128"/>
                      <a:pt x="138" y="128"/>
                    </a:cubicBezTo>
                    <a:cubicBezTo>
                      <a:pt x="132" y="128"/>
                      <a:pt x="128" y="123"/>
                      <a:pt x="128" y="117"/>
                    </a:cubicBezTo>
                    <a:cubicBezTo>
                      <a:pt x="128" y="111"/>
                      <a:pt x="132" y="107"/>
                      <a:pt x="138" y="107"/>
                    </a:cubicBezTo>
                    <a:cubicBezTo>
                      <a:pt x="144" y="107"/>
                      <a:pt x="149" y="111"/>
                      <a:pt x="149" y="117"/>
                    </a:cubicBezTo>
                    <a:close/>
                    <a:moveTo>
                      <a:pt x="192" y="117"/>
                    </a:moveTo>
                    <a:cubicBezTo>
                      <a:pt x="192" y="123"/>
                      <a:pt x="187" y="128"/>
                      <a:pt x="181" y="128"/>
                    </a:cubicBezTo>
                    <a:cubicBezTo>
                      <a:pt x="175" y="128"/>
                      <a:pt x="170" y="123"/>
                      <a:pt x="170" y="117"/>
                    </a:cubicBezTo>
                    <a:cubicBezTo>
                      <a:pt x="170" y="111"/>
                      <a:pt x="175" y="107"/>
                      <a:pt x="181" y="107"/>
                    </a:cubicBezTo>
                    <a:cubicBezTo>
                      <a:pt x="187" y="107"/>
                      <a:pt x="192" y="111"/>
                      <a:pt x="192" y="117"/>
                    </a:cubicBezTo>
                    <a:close/>
                    <a:moveTo>
                      <a:pt x="234" y="117"/>
                    </a:moveTo>
                    <a:cubicBezTo>
                      <a:pt x="234" y="123"/>
                      <a:pt x="230" y="128"/>
                      <a:pt x="224" y="128"/>
                    </a:cubicBezTo>
                    <a:cubicBezTo>
                      <a:pt x="218" y="128"/>
                      <a:pt x="213" y="123"/>
                      <a:pt x="213" y="117"/>
                    </a:cubicBezTo>
                    <a:cubicBezTo>
                      <a:pt x="213" y="111"/>
                      <a:pt x="218" y="107"/>
                      <a:pt x="224" y="107"/>
                    </a:cubicBezTo>
                    <a:cubicBezTo>
                      <a:pt x="230" y="107"/>
                      <a:pt x="234" y="111"/>
                      <a:pt x="234" y="117"/>
                    </a:cubicBezTo>
                    <a:close/>
                    <a:moveTo>
                      <a:pt x="256" y="117"/>
                    </a:moveTo>
                    <a:cubicBezTo>
                      <a:pt x="256" y="111"/>
                      <a:pt x="260" y="107"/>
                      <a:pt x="266" y="107"/>
                    </a:cubicBezTo>
                    <a:cubicBezTo>
                      <a:pt x="272" y="107"/>
                      <a:pt x="277" y="111"/>
                      <a:pt x="277" y="117"/>
                    </a:cubicBezTo>
                    <a:cubicBezTo>
                      <a:pt x="277" y="123"/>
                      <a:pt x="272" y="128"/>
                      <a:pt x="266" y="128"/>
                    </a:cubicBezTo>
                    <a:cubicBezTo>
                      <a:pt x="260" y="128"/>
                      <a:pt x="256" y="123"/>
                      <a:pt x="256" y="117"/>
                    </a:cubicBezTo>
                    <a:close/>
                    <a:moveTo>
                      <a:pt x="64" y="160"/>
                    </a:moveTo>
                    <a:cubicBezTo>
                      <a:pt x="64" y="166"/>
                      <a:pt x="59" y="171"/>
                      <a:pt x="53" y="171"/>
                    </a:cubicBezTo>
                    <a:cubicBezTo>
                      <a:pt x="47" y="171"/>
                      <a:pt x="42" y="166"/>
                      <a:pt x="42" y="160"/>
                    </a:cubicBezTo>
                    <a:cubicBezTo>
                      <a:pt x="42" y="154"/>
                      <a:pt x="47" y="149"/>
                      <a:pt x="53" y="149"/>
                    </a:cubicBezTo>
                    <a:cubicBezTo>
                      <a:pt x="59" y="149"/>
                      <a:pt x="64" y="154"/>
                      <a:pt x="64" y="160"/>
                    </a:cubicBezTo>
                    <a:close/>
                    <a:moveTo>
                      <a:pt x="106" y="160"/>
                    </a:moveTo>
                    <a:cubicBezTo>
                      <a:pt x="106" y="166"/>
                      <a:pt x="102" y="171"/>
                      <a:pt x="96" y="171"/>
                    </a:cubicBezTo>
                    <a:cubicBezTo>
                      <a:pt x="90" y="171"/>
                      <a:pt x="85" y="166"/>
                      <a:pt x="85" y="160"/>
                    </a:cubicBezTo>
                    <a:cubicBezTo>
                      <a:pt x="85" y="154"/>
                      <a:pt x="90" y="149"/>
                      <a:pt x="96" y="149"/>
                    </a:cubicBezTo>
                    <a:cubicBezTo>
                      <a:pt x="102" y="149"/>
                      <a:pt x="106" y="154"/>
                      <a:pt x="106" y="160"/>
                    </a:cubicBezTo>
                    <a:close/>
                    <a:moveTo>
                      <a:pt x="234" y="160"/>
                    </a:moveTo>
                    <a:cubicBezTo>
                      <a:pt x="234" y="166"/>
                      <a:pt x="230" y="171"/>
                      <a:pt x="224" y="171"/>
                    </a:cubicBezTo>
                    <a:cubicBezTo>
                      <a:pt x="218" y="171"/>
                      <a:pt x="213" y="166"/>
                      <a:pt x="213" y="160"/>
                    </a:cubicBezTo>
                    <a:cubicBezTo>
                      <a:pt x="213" y="154"/>
                      <a:pt x="218" y="149"/>
                      <a:pt x="224" y="149"/>
                    </a:cubicBezTo>
                    <a:cubicBezTo>
                      <a:pt x="230" y="149"/>
                      <a:pt x="234" y="154"/>
                      <a:pt x="234" y="160"/>
                    </a:cubicBezTo>
                    <a:close/>
                    <a:moveTo>
                      <a:pt x="256" y="160"/>
                    </a:moveTo>
                    <a:cubicBezTo>
                      <a:pt x="256" y="154"/>
                      <a:pt x="260" y="149"/>
                      <a:pt x="266" y="149"/>
                    </a:cubicBezTo>
                    <a:cubicBezTo>
                      <a:pt x="272" y="149"/>
                      <a:pt x="277" y="154"/>
                      <a:pt x="277" y="160"/>
                    </a:cubicBezTo>
                    <a:cubicBezTo>
                      <a:pt x="277" y="166"/>
                      <a:pt x="272" y="171"/>
                      <a:pt x="266" y="171"/>
                    </a:cubicBezTo>
                    <a:cubicBezTo>
                      <a:pt x="260" y="171"/>
                      <a:pt x="256" y="166"/>
                      <a:pt x="256" y="160"/>
                    </a:cubicBezTo>
                    <a:close/>
                    <a:moveTo>
                      <a:pt x="64" y="203"/>
                    </a:moveTo>
                    <a:cubicBezTo>
                      <a:pt x="64" y="209"/>
                      <a:pt x="59" y="213"/>
                      <a:pt x="53" y="213"/>
                    </a:cubicBezTo>
                    <a:cubicBezTo>
                      <a:pt x="47" y="213"/>
                      <a:pt x="42" y="209"/>
                      <a:pt x="42" y="203"/>
                    </a:cubicBezTo>
                    <a:cubicBezTo>
                      <a:pt x="42" y="197"/>
                      <a:pt x="47" y="192"/>
                      <a:pt x="53" y="192"/>
                    </a:cubicBezTo>
                    <a:cubicBezTo>
                      <a:pt x="59" y="192"/>
                      <a:pt x="64" y="197"/>
                      <a:pt x="64" y="203"/>
                    </a:cubicBezTo>
                    <a:close/>
                    <a:moveTo>
                      <a:pt x="106" y="203"/>
                    </a:moveTo>
                    <a:cubicBezTo>
                      <a:pt x="106" y="209"/>
                      <a:pt x="102" y="213"/>
                      <a:pt x="96" y="213"/>
                    </a:cubicBezTo>
                    <a:cubicBezTo>
                      <a:pt x="90" y="213"/>
                      <a:pt x="85" y="209"/>
                      <a:pt x="85" y="203"/>
                    </a:cubicBezTo>
                    <a:cubicBezTo>
                      <a:pt x="85" y="197"/>
                      <a:pt x="90" y="192"/>
                      <a:pt x="96" y="192"/>
                    </a:cubicBezTo>
                    <a:cubicBezTo>
                      <a:pt x="102" y="192"/>
                      <a:pt x="106" y="197"/>
                      <a:pt x="106" y="203"/>
                    </a:cubicBezTo>
                    <a:close/>
                    <a:moveTo>
                      <a:pt x="234" y="203"/>
                    </a:moveTo>
                    <a:cubicBezTo>
                      <a:pt x="234" y="209"/>
                      <a:pt x="230" y="213"/>
                      <a:pt x="224" y="213"/>
                    </a:cubicBezTo>
                    <a:cubicBezTo>
                      <a:pt x="218" y="213"/>
                      <a:pt x="213" y="209"/>
                      <a:pt x="213" y="203"/>
                    </a:cubicBezTo>
                    <a:cubicBezTo>
                      <a:pt x="213" y="197"/>
                      <a:pt x="218" y="192"/>
                      <a:pt x="224" y="192"/>
                    </a:cubicBezTo>
                    <a:cubicBezTo>
                      <a:pt x="230" y="192"/>
                      <a:pt x="234" y="197"/>
                      <a:pt x="234" y="203"/>
                    </a:cubicBezTo>
                    <a:close/>
                    <a:moveTo>
                      <a:pt x="256" y="203"/>
                    </a:moveTo>
                    <a:cubicBezTo>
                      <a:pt x="256" y="197"/>
                      <a:pt x="260" y="192"/>
                      <a:pt x="266" y="192"/>
                    </a:cubicBezTo>
                    <a:cubicBezTo>
                      <a:pt x="272" y="192"/>
                      <a:pt x="277" y="197"/>
                      <a:pt x="277" y="203"/>
                    </a:cubicBezTo>
                    <a:cubicBezTo>
                      <a:pt x="277" y="209"/>
                      <a:pt x="272" y="213"/>
                      <a:pt x="266" y="213"/>
                    </a:cubicBezTo>
                    <a:cubicBezTo>
                      <a:pt x="260" y="213"/>
                      <a:pt x="256" y="209"/>
                      <a:pt x="256" y="20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sp>
          <p:nvSpPr>
            <p:cNvPr id="38" name="Freeform 420"/>
            <p:cNvSpPr>
              <a:spLocks noChangeAspect="1" noEditPoints="1"/>
            </p:cNvSpPr>
            <p:nvPr/>
          </p:nvSpPr>
          <p:spPr bwMode="gray">
            <a:xfrm>
              <a:off x="1741435" y="3023939"/>
              <a:ext cx="576000" cy="57600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245 w 512"/>
                <a:gd name="T11" fmla="*/ 107 h 512"/>
                <a:gd name="T12" fmla="*/ 256 w 512"/>
                <a:gd name="T13" fmla="*/ 96 h 512"/>
                <a:gd name="T14" fmla="*/ 266 w 512"/>
                <a:gd name="T15" fmla="*/ 107 h 512"/>
                <a:gd name="T16" fmla="*/ 266 w 512"/>
                <a:gd name="T17" fmla="*/ 203 h 512"/>
                <a:gd name="T18" fmla="*/ 256 w 512"/>
                <a:gd name="T19" fmla="*/ 213 h 512"/>
                <a:gd name="T20" fmla="*/ 245 w 512"/>
                <a:gd name="T21" fmla="*/ 203 h 512"/>
                <a:gd name="T22" fmla="*/ 245 w 512"/>
                <a:gd name="T23" fmla="*/ 107 h 512"/>
                <a:gd name="T24" fmla="*/ 256 w 512"/>
                <a:gd name="T25" fmla="*/ 405 h 512"/>
                <a:gd name="T26" fmla="*/ 107 w 512"/>
                <a:gd name="T27" fmla="*/ 256 h 512"/>
                <a:gd name="T28" fmla="*/ 206 w 512"/>
                <a:gd name="T29" fmla="*/ 116 h 512"/>
                <a:gd name="T30" fmla="*/ 220 w 512"/>
                <a:gd name="T31" fmla="*/ 123 h 512"/>
                <a:gd name="T32" fmla="*/ 213 w 512"/>
                <a:gd name="T33" fmla="*/ 136 h 512"/>
                <a:gd name="T34" fmla="*/ 128 w 512"/>
                <a:gd name="T35" fmla="*/ 256 h 512"/>
                <a:gd name="T36" fmla="*/ 256 w 512"/>
                <a:gd name="T37" fmla="*/ 384 h 512"/>
                <a:gd name="T38" fmla="*/ 383 w 512"/>
                <a:gd name="T39" fmla="*/ 256 h 512"/>
                <a:gd name="T40" fmla="*/ 298 w 512"/>
                <a:gd name="T41" fmla="*/ 136 h 512"/>
                <a:gd name="T42" fmla="*/ 292 w 512"/>
                <a:gd name="T43" fmla="*/ 122 h 512"/>
                <a:gd name="T44" fmla="*/ 305 w 512"/>
                <a:gd name="T45" fmla="*/ 116 h 512"/>
                <a:gd name="T46" fmla="*/ 405 w 512"/>
                <a:gd name="T47" fmla="*/ 256 h 512"/>
                <a:gd name="T48" fmla="*/ 256 w 512"/>
                <a:gd name="T49" fmla="*/ 40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2" h="512">
                  <a:moveTo>
                    <a:pt x="256" y="0"/>
                  </a:moveTo>
                  <a:cubicBezTo>
                    <a:pt x="114" y="0"/>
                    <a:pt x="0" y="115"/>
                    <a:pt x="0" y="256"/>
                  </a:cubicBezTo>
                  <a:cubicBezTo>
                    <a:pt x="0" y="397"/>
                    <a:pt x="114" y="512"/>
                    <a:pt x="256" y="512"/>
                  </a:cubicBezTo>
                  <a:cubicBezTo>
                    <a:pt x="397" y="512"/>
                    <a:pt x="512" y="397"/>
                    <a:pt x="512" y="256"/>
                  </a:cubicBezTo>
                  <a:cubicBezTo>
                    <a:pt x="512" y="115"/>
                    <a:pt x="397" y="0"/>
                    <a:pt x="256" y="0"/>
                  </a:cubicBezTo>
                  <a:close/>
                  <a:moveTo>
                    <a:pt x="245" y="107"/>
                  </a:moveTo>
                  <a:cubicBezTo>
                    <a:pt x="245" y="101"/>
                    <a:pt x="250" y="96"/>
                    <a:pt x="256" y="96"/>
                  </a:cubicBezTo>
                  <a:cubicBezTo>
                    <a:pt x="262" y="96"/>
                    <a:pt x="266" y="101"/>
                    <a:pt x="266" y="107"/>
                  </a:cubicBezTo>
                  <a:cubicBezTo>
                    <a:pt x="266" y="203"/>
                    <a:pt x="266" y="203"/>
                    <a:pt x="266" y="203"/>
                  </a:cubicBezTo>
                  <a:cubicBezTo>
                    <a:pt x="266" y="209"/>
                    <a:pt x="262" y="213"/>
                    <a:pt x="256" y="213"/>
                  </a:cubicBezTo>
                  <a:cubicBezTo>
                    <a:pt x="250" y="213"/>
                    <a:pt x="245" y="209"/>
                    <a:pt x="245" y="203"/>
                  </a:cubicBezTo>
                  <a:lnTo>
                    <a:pt x="245" y="107"/>
                  </a:lnTo>
                  <a:close/>
                  <a:moveTo>
                    <a:pt x="256" y="405"/>
                  </a:moveTo>
                  <a:cubicBezTo>
                    <a:pt x="174" y="405"/>
                    <a:pt x="107" y="339"/>
                    <a:pt x="107" y="256"/>
                  </a:cubicBezTo>
                  <a:cubicBezTo>
                    <a:pt x="107" y="193"/>
                    <a:pt x="147" y="137"/>
                    <a:pt x="206" y="116"/>
                  </a:cubicBezTo>
                  <a:cubicBezTo>
                    <a:pt x="212" y="114"/>
                    <a:pt x="218" y="117"/>
                    <a:pt x="220" y="123"/>
                  </a:cubicBezTo>
                  <a:cubicBezTo>
                    <a:pt x="222" y="128"/>
                    <a:pt x="219" y="134"/>
                    <a:pt x="213" y="136"/>
                  </a:cubicBezTo>
                  <a:cubicBezTo>
                    <a:pt x="162" y="154"/>
                    <a:pt x="128" y="202"/>
                    <a:pt x="128" y="256"/>
                  </a:cubicBezTo>
                  <a:cubicBezTo>
                    <a:pt x="128" y="327"/>
                    <a:pt x="185" y="384"/>
                    <a:pt x="256" y="384"/>
                  </a:cubicBezTo>
                  <a:cubicBezTo>
                    <a:pt x="326" y="384"/>
                    <a:pt x="383" y="327"/>
                    <a:pt x="383" y="256"/>
                  </a:cubicBezTo>
                  <a:cubicBezTo>
                    <a:pt x="383" y="202"/>
                    <a:pt x="349" y="154"/>
                    <a:pt x="298" y="136"/>
                  </a:cubicBezTo>
                  <a:cubicBezTo>
                    <a:pt x="293" y="134"/>
                    <a:pt x="290" y="128"/>
                    <a:pt x="292" y="122"/>
                  </a:cubicBezTo>
                  <a:cubicBezTo>
                    <a:pt x="294" y="117"/>
                    <a:pt x="300" y="114"/>
                    <a:pt x="305" y="116"/>
                  </a:cubicBezTo>
                  <a:cubicBezTo>
                    <a:pt x="365" y="137"/>
                    <a:pt x="405" y="193"/>
                    <a:pt x="405" y="256"/>
                  </a:cubicBezTo>
                  <a:cubicBezTo>
                    <a:pt x="405" y="339"/>
                    <a:pt x="338" y="405"/>
                    <a:pt x="256" y="405"/>
                  </a:cubicBezTo>
                  <a:close/>
                </a:path>
              </a:pathLst>
            </a:custGeom>
            <a:solidFill>
              <a:srgbClr val="0097A9"/>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nvGrpSpPr>
            <p:cNvPr id="39" name="Group 510"/>
            <p:cNvGrpSpPr>
              <a:grpSpLocks noChangeAspect="1"/>
            </p:cNvGrpSpPr>
            <p:nvPr/>
          </p:nvGrpSpPr>
          <p:grpSpPr bwMode="gray">
            <a:xfrm>
              <a:off x="1712500" y="3640728"/>
              <a:ext cx="396000" cy="396000"/>
              <a:chOff x="4155" y="3088"/>
              <a:chExt cx="341" cy="340"/>
            </a:xfrm>
            <a:solidFill>
              <a:schemeClr val="accent6">
                <a:lumMod val="75000"/>
              </a:schemeClr>
            </a:solidFill>
          </p:grpSpPr>
          <p:sp>
            <p:nvSpPr>
              <p:cNvPr id="40" name="Freeform 511"/>
              <p:cNvSpPr>
                <a:spLocks noEditPoints="1"/>
              </p:cNvSpPr>
              <p:nvPr/>
            </p:nvSpPr>
            <p:spPr bwMode="gray">
              <a:xfrm>
                <a:off x="4254" y="3152"/>
                <a:ext cx="142" cy="212"/>
              </a:xfrm>
              <a:custGeom>
                <a:avLst/>
                <a:gdLst>
                  <a:gd name="T0" fmla="*/ 11 w 213"/>
                  <a:gd name="T1" fmla="*/ 64 h 320"/>
                  <a:gd name="T2" fmla="*/ 203 w 213"/>
                  <a:gd name="T3" fmla="*/ 64 h 320"/>
                  <a:gd name="T4" fmla="*/ 213 w 213"/>
                  <a:gd name="T5" fmla="*/ 53 h 320"/>
                  <a:gd name="T6" fmla="*/ 203 w 213"/>
                  <a:gd name="T7" fmla="*/ 42 h 320"/>
                  <a:gd name="T8" fmla="*/ 167 w 213"/>
                  <a:gd name="T9" fmla="*/ 42 h 320"/>
                  <a:gd name="T10" fmla="*/ 107 w 213"/>
                  <a:gd name="T11" fmla="*/ 0 h 320"/>
                  <a:gd name="T12" fmla="*/ 48 w 213"/>
                  <a:gd name="T13" fmla="*/ 38 h 320"/>
                  <a:gd name="T14" fmla="*/ 48 w 213"/>
                  <a:gd name="T15" fmla="*/ 38 h 320"/>
                  <a:gd name="T16" fmla="*/ 46 w 213"/>
                  <a:gd name="T17" fmla="*/ 42 h 320"/>
                  <a:gd name="T18" fmla="*/ 11 w 213"/>
                  <a:gd name="T19" fmla="*/ 42 h 320"/>
                  <a:gd name="T20" fmla="*/ 0 w 213"/>
                  <a:gd name="T21" fmla="*/ 53 h 320"/>
                  <a:gd name="T22" fmla="*/ 11 w 213"/>
                  <a:gd name="T23" fmla="*/ 64 h 320"/>
                  <a:gd name="T24" fmla="*/ 107 w 213"/>
                  <a:gd name="T25" fmla="*/ 21 h 320"/>
                  <a:gd name="T26" fmla="*/ 144 w 213"/>
                  <a:gd name="T27" fmla="*/ 42 h 320"/>
                  <a:gd name="T28" fmla="*/ 70 w 213"/>
                  <a:gd name="T29" fmla="*/ 42 h 320"/>
                  <a:gd name="T30" fmla="*/ 107 w 213"/>
                  <a:gd name="T31" fmla="*/ 21 h 320"/>
                  <a:gd name="T32" fmla="*/ 203 w 213"/>
                  <a:gd name="T33" fmla="*/ 85 h 320"/>
                  <a:gd name="T34" fmla="*/ 192 w 213"/>
                  <a:gd name="T35" fmla="*/ 85 h 320"/>
                  <a:gd name="T36" fmla="*/ 21 w 213"/>
                  <a:gd name="T37" fmla="*/ 85 h 320"/>
                  <a:gd name="T38" fmla="*/ 11 w 213"/>
                  <a:gd name="T39" fmla="*/ 85 h 320"/>
                  <a:gd name="T40" fmla="*/ 0 w 213"/>
                  <a:gd name="T41" fmla="*/ 96 h 320"/>
                  <a:gd name="T42" fmla="*/ 11 w 213"/>
                  <a:gd name="T43" fmla="*/ 106 h 320"/>
                  <a:gd name="T44" fmla="*/ 11 w 213"/>
                  <a:gd name="T45" fmla="*/ 309 h 320"/>
                  <a:gd name="T46" fmla="*/ 21 w 213"/>
                  <a:gd name="T47" fmla="*/ 320 h 320"/>
                  <a:gd name="T48" fmla="*/ 192 w 213"/>
                  <a:gd name="T49" fmla="*/ 320 h 320"/>
                  <a:gd name="T50" fmla="*/ 203 w 213"/>
                  <a:gd name="T51" fmla="*/ 309 h 320"/>
                  <a:gd name="T52" fmla="*/ 203 w 213"/>
                  <a:gd name="T53" fmla="*/ 106 h 320"/>
                  <a:gd name="T54" fmla="*/ 213 w 213"/>
                  <a:gd name="T55" fmla="*/ 96 h 320"/>
                  <a:gd name="T56" fmla="*/ 203 w 213"/>
                  <a:gd name="T57" fmla="*/ 85 h 320"/>
                  <a:gd name="T58" fmla="*/ 181 w 213"/>
                  <a:gd name="T59" fmla="*/ 298 h 320"/>
                  <a:gd name="T60" fmla="*/ 32 w 213"/>
                  <a:gd name="T61" fmla="*/ 298 h 320"/>
                  <a:gd name="T62" fmla="*/ 32 w 213"/>
                  <a:gd name="T63" fmla="*/ 106 h 320"/>
                  <a:gd name="T64" fmla="*/ 181 w 213"/>
                  <a:gd name="T65" fmla="*/ 106 h 320"/>
                  <a:gd name="T66" fmla="*/ 181 w 213"/>
                  <a:gd name="T67" fmla="*/ 298 h 320"/>
                  <a:gd name="T68" fmla="*/ 53 w 213"/>
                  <a:gd name="T69" fmla="*/ 266 h 320"/>
                  <a:gd name="T70" fmla="*/ 53 w 213"/>
                  <a:gd name="T71" fmla="*/ 138 h 320"/>
                  <a:gd name="T72" fmla="*/ 64 w 213"/>
                  <a:gd name="T73" fmla="*/ 128 h 320"/>
                  <a:gd name="T74" fmla="*/ 75 w 213"/>
                  <a:gd name="T75" fmla="*/ 138 h 320"/>
                  <a:gd name="T76" fmla="*/ 75 w 213"/>
                  <a:gd name="T77" fmla="*/ 266 h 320"/>
                  <a:gd name="T78" fmla="*/ 64 w 213"/>
                  <a:gd name="T79" fmla="*/ 277 h 320"/>
                  <a:gd name="T80" fmla="*/ 53 w 213"/>
                  <a:gd name="T81" fmla="*/ 266 h 320"/>
                  <a:gd name="T82" fmla="*/ 96 w 213"/>
                  <a:gd name="T83" fmla="*/ 266 h 320"/>
                  <a:gd name="T84" fmla="*/ 96 w 213"/>
                  <a:gd name="T85" fmla="*/ 138 h 320"/>
                  <a:gd name="T86" fmla="*/ 107 w 213"/>
                  <a:gd name="T87" fmla="*/ 128 h 320"/>
                  <a:gd name="T88" fmla="*/ 117 w 213"/>
                  <a:gd name="T89" fmla="*/ 138 h 320"/>
                  <a:gd name="T90" fmla="*/ 117 w 213"/>
                  <a:gd name="T91" fmla="*/ 266 h 320"/>
                  <a:gd name="T92" fmla="*/ 107 w 213"/>
                  <a:gd name="T93" fmla="*/ 277 h 320"/>
                  <a:gd name="T94" fmla="*/ 96 w 213"/>
                  <a:gd name="T95" fmla="*/ 266 h 320"/>
                  <a:gd name="T96" fmla="*/ 139 w 213"/>
                  <a:gd name="T97" fmla="*/ 266 h 320"/>
                  <a:gd name="T98" fmla="*/ 139 w 213"/>
                  <a:gd name="T99" fmla="*/ 138 h 320"/>
                  <a:gd name="T100" fmla="*/ 149 w 213"/>
                  <a:gd name="T101" fmla="*/ 128 h 320"/>
                  <a:gd name="T102" fmla="*/ 160 w 213"/>
                  <a:gd name="T103" fmla="*/ 138 h 320"/>
                  <a:gd name="T104" fmla="*/ 160 w 213"/>
                  <a:gd name="T105" fmla="*/ 266 h 320"/>
                  <a:gd name="T106" fmla="*/ 149 w 213"/>
                  <a:gd name="T107" fmla="*/ 277 h 320"/>
                  <a:gd name="T108" fmla="*/ 139 w 213"/>
                  <a:gd name="T109"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3" h="320">
                    <a:moveTo>
                      <a:pt x="11" y="64"/>
                    </a:moveTo>
                    <a:cubicBezTo>
                      <a:pt x="203" y="64"/>
                      <a:pt x="203" y="64"/>
                      <a:pt x="203" y="64"/>
                    </a:cubicBezTo>
                    <a:cubicBezTo>
                      <a:pt x="209" y="64"/>
                      <a:pt x="213" y="59"/>
                      <a:pt x="213" y="53"/>
                    </a:cubicBezTo>
                    <a:cubicBezTo>
                      <a:pt x="213" y="47"/>
                      <a:pt x="209" y="42"/>
                      <a:pt x="203" y="42"/>
                    </a:cubicBezTo>
                    <a:cubicBezTo>
                      <a:pt x="167" y="42"/>
                      <a:pt x="167" y="42"/>
                      <a:pt x="167" y="42"/>
                    </a:cubicBezTo>
                    <a:cubicBezTo>
                      <a:pt x="158" y="17"/>
                      <a:pt x="134" y="0"/>
                      <a:pt x="107" y="0"/>
                    </a:cubicBezTo>
                    <a:cubicBezTo>
                      <a:pt x="81" y="0"/>
                      <a:pt x="58" y="15"/>
                      <a:pt x="48" y="38"/>
                    </a:cubicBezTo>
                    <a:cubicBezTo>
                      <a:pt x="48" y="38"/>
                      <a:pt x="48" y="38"/>
                      <a:pt x="48" y="38"/>
                    </a:cubicBezTo>
                    <a:cubicBezTo>
                      <a:pt x="47" y="39"/>
                      <a:pt x="47" y="41"/>
                      <a:pt x="46" y="42"/>
                    </a:cubicBezTo>
                    <a:cubicBezTo>
                      <a:pt x="11" y="42"/>
                      <a:pt x="11" y="42"/>
                      <a:pt x="11" y="42"/>
                    </a:cubicBezTo>
                    <a:cubicBezTo>
                      <a:pt x="5" y="42"/>
                      <a:pt x="0" y="47"/>
                      <a:pt x="0" y="53"/>
                    </a:cubicBezTo>
                    <a:cubicBezTo>
                      <a:pt x="0" y="59"/>
                      <a:pt x="5" y="64"/>
                      <a:pt x="11" y="64"/>
                    </a:cubicBezTo>
                    <a:close/>
                    <a:moveTo>
                      <a:pt x="107" y="21"/>
                    </a:moveTo>
                    <a:cubicBezTo>
                      <a:pt x="122" y="21"/>
                      <a:pt x="136" y="29"/>
                      <a:pt x="144" y="42"/>
                    </a:cubicBezTo>
                    <a:cubicBezTo>
                      <a:pt x="70" y="42"/>
                      <a:pt x="70" y="42"/>
                      <a:pt x="70" y="42"/>
                    </a:cubicBezTo>
                    <a:cubicBezTo>
                      <a:pt x="77" y="29"/>
                      <a:pt x="91" y="21"/>
                      <a:pt x="107" y="21"/>
                    </a:cubicBezTo>
                    <a:close/>
                    <a:moveTo>
                      <a:pt x="203" y="85"/>
                    </a:moveTo>
                    <a:cubicBezTo>
                      <a:pt x="192" y="85"/>
                      <a:pt x="192" y="85"/>
                      <a:pt x="192" y="85"/>
                    </a:cubicBezTo>
                    <a:cubicBezTo>
                      <a:pt x="21" y="85"/>
                      <a:pt x="21" y="85"/>
                      <a:pt x="21" y="85"/>
                    </a:cubicBezTo>
                    <a:cubicBezTo>
                      <a:pt x="11" y="85"/>
                      <a:pt x="11" y="85"/>
                      <a:pt x="11" y="85"/>
                    </a:cubicBezTo>
                    <a:cubicBezTo>
                      <a:pt x="5" y="85"/>
                      <a:pt x="0" y="90"/>
                      <a:pt x="0" y="96"/>
                    </a:cubicBezTo>
                    <a:cubicBezTo>
                      <a:pt x="0" y="102"/>
                      <a:pt x="5" y="106"/>
                      <a:pt x="11" y="106"/>
                    </a:cubicBezTo>
                    <a:cubicBezTo>
                      <a:pt x="11" y="309"/>
                      <a:pt x="11" y="309"/>
                      <a:pt x="11" y="309"/>
                    </a:cubicBezTo>
                    <a:cubicBezTo>
                      <a:pt x="11" y="315"/>
                      <a:pt x="15" y="320"/>
                      <a:pt x="21" y="320"/>
                    </a:cubicBezTo>
                    <a:cubicBezTo>
                      <a:pt x="192" y="320"/>
                      <a:pt x="192" y="320"/>
                      <a:pt x="192" y="320"/>
                    </a:cubicBezTo>
                    <a:cubicBezTo>
                      <a:pt x="198" y="320"/>
                      <a:pt x="203" y="315"/>
                      <a:pt x="203" y="309"/>
                    </a:cubicBezTo>
                    <a:cubicBezTo>
                      <a:pt x="203" y="106"/>
                      <a:pt x="203" y="106"/>
                      <a:pt x="203" y="106"/>
                    </a:cubicBezTo>
                    <a:cubicBezTo>
                      <a:pt x="209" y="106"/>
                      <a:pt x="213" y="102"/>
                      <a:pt x="213" y="96"/>
                    </a:cubicBezTo>
                    <a:cubicBezTo>
                      <a:pt x="213" y="90"/>
                      <a:pt x="209" y="85"/>
                      <a:pt x="203" y="85"/>
                    </a:cubicBezTo>
                    <a:close/>
                    <a:moveTo>
                      <a:pt x="181" y="298"/>
                    </a:moveTo>
                    <a:cubicBezTo>
                      <a:pt x="32" y="298"/>
                      <a:pt x="32" y="298"/>
                      <a:pt x="32" y="298"/>
                    </a:cubicBezTo>
                    <a:cubicBezTo>
                      <a:pt x="32" y="106"/>
                      <a:pt x="32" y="106"/>
                      <a:pt x="32" y="106"/>
                    </a:cubicBezTo>
                    <a:cubicBezTo>
                      <a:pt x="181" y="106"/>
                      <a:pt x="181" y="106"/>
                      <a:pt x="181" y="106"/>
                    </a:cubicBezTo>
                    <a:lnTo>
                      <a:pt x="181" y="298"/>
                    </a:lnTo>
                    <a:close/>
                    <a:moveTo>
                      <a:pt x="53" y="266"/>
                    </a:moveTo>
                    <a:cubicBezTo>
                      <a:pt x="53" y="138"/>
                      <a:pt x="53" y="138"/>
                      <a:pt x="53" y="138"/>
                    </a:cubicBezTo>
                    <a:cubicBezTo>
                      <a:pt x="53" y="132"/>
                      <a:pt x="58" y="128"/>
                      <a:pt x="64" y="128"/>
                    </a:cubicBezTo>
                    <a:cubicBezTo>
                      <a:pt x="70" y="128"/>
                      <a:pt x="75" y="132"/>
                      <a:pt x="75" y="138"/>
                    </a:cubicBezTo>
                    <a:cubicBezTo>
                      <a:pt x="75" y="266"/>
                      <a:pt x="75" y="266"/>
                      <a:pt x="75" y="266"/>
                    </a:cubicBezTo>
                    <a:cubicBezTo>
                      <a:pt x="75" y="272"/>
                      <a:pt x="70" y="277"/>
                      <a:pt x="64" y="277"/>
                    </a:cubicBezTo>
                    <a:cubicBezTo>
                      <a:pt x="58" y="277"/>
                      <a:pt x="53" y="272"/>
                      <a:pt x="53" y="266"/>
                    </a:cubicBezTo>
                    <a:close/>
                    <a:moveTo>
                      <a:pt x="96" y="266"/>
                    </a:moveTo>
                    <a:cubicBezTo>
                      <a:pt x="96" y="138"/>
                      <a:pt x="96" y="138"/>
                      <a:pt x="96" y="138"/>
                    </a:cubicBezTo>
                    <a:cubicBezTo>
                      <a:pt x="96" y="132"/>
                      <a:pt x="101" y="128"/>
                      <a:pt x="107" y="128"/>
                    </a:cubicBezTo>
                    <a:cubicBezTo>
                      <a:pt x="113" y="128"/>
                      <a:pt x="117" y="132"/>
                      <a:pt x="117" y="138"/>
                    </a:cubicBezTo>
                    <a:cubicBezTo>
                      <a:pt x="117" y="266"/>
                      <a:pt x="117" y="266"/>
                      <a:pt x="117" y="266"/>
                    </a:cubicBezTo>
                    <a:cubicBezTo>
                      <a:pt x="117" y="272"/>
                      <a:pt x="113" y="277"/>
                      <a:pt x="107" y="277"/>
                    </a:cubicBezTo>
                    <a:cubicBezTo>
                      <a:pt x="101" y="277"/>
                      <a:pt x="96" y="272"/>
                      <a:pt x="96" y="266"/>
                    </a:cubicBezTo>
                    <a:close/>
                    <a:moveTo>
                      <a:pt x="139" y="266"/>
                    </a:moveTo>
                    <a:cubicBezTo>
                      <a:pt x="139" y="138"/>
                      <a:pt x="139" y="138"/>
                      <a:pt x="139" y="138"/>
                    </a:cubicBezTo>
                    <a:cubicBezTo>
                      <a:pt x="139" y="132"/>
                      <a:pt x="143" y="128"/>
                      <a:pt x="149" y="128"/>
                    </a:cubicBezTo>
                    <a:cubicBezTo>
                      <a:pt x="155" y="128"/>
                      <a:pt x="160" y="132"/>
                      <a:pt x="160" y="138"/>
                    </a:cubicBezTo>
                    <a:cubicBezTo>
                      <a:pt x="160" y="266"/>
                      <a:pt x="160" y="266"/>
                      <a:pt x="160" y="266"/>
                    </a:cubicBezTo>
                    <a:cubicBezTo>
                      <a:pt x="160" y="272"/>
                      <a:pt x="155" y="277"/>
                      <a:pt x="149" y="277"/>
                    </a:cubicBezTo>
                    <a:cubicBezTo>
                      <a:pt x="143" y="277"/>
                      <a:pt x="139" y="272"/>
                      <a:pt x="139" y="26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algn="ctr">
                  <a:spcBef>
                    <a:spcPts val="0"/>
                  </a:spcBef>
                </a:pPr>
                <a:endParaRPr lang="en-GB" sz="1200"/>
              </a:p>
            </p:txBody>
          </p:sp>
          <p:sp>
            <p:nvSpPr>
              <p:cNvPr id="41" name="Freeform 512"/>
              <p:cNvSpPr>
                <a:spLocks noEditPoints="1"/>
              </p:cNvSpPr>
              <p:nvPr/>
            </p:nvSpPr>
            <p:spPr bwMode="gray">
              <a:xfrm>
                <a:off x="4155" y="3088"/>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algn="ctr">
                  <a:spcBef>
                    <a:spcPts val="0"/>
                  </a:spcBef>
                </a:pPr>
                <a:endParaRPr lang="en-GB" sz="1200"/>
              </a:p>
            </p:txBody>
          </p:sp>
        </p:grpSp>
        <p:sp>
          <p:nvSpPr>
            <p:cNvPr id="42" name="楕円 41"/>
            <p:cNvSpPr/>
            <p:nvPr/>
          </p:nvSpPr>
          <p:spPr bwMode="auto">
            <a:xfrm>
              <a:off x="668484" y="2836964"/>
              <a:ext cx="288032" cy="288000"/>
            </a:xfrm>
            <a:prstGeom prst="ellipse">
              <a:avLst/>
            </a:prstGeom>
            <a:solidFill>
              <a:schemeClr val="bg1">
                <a:lumMod val="50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43" name="楕円 42"/>
            <p:cNvSpPr/>
            <p:nvPr/>
          </p:nvSpPr>
          <p:spPr bwMode="auto">
            <a:xfrm>
              <a:off x="1252923" y="3924978"/>
              <a:ext cx="288032" cy="288000"/>
            </a:xfrm>
            <a:prstGeom prst="ellipse">
              <a:avLst/>
            </a:prstGeom>
            <a:solidFill>
              <a:schemeClr val="bg1">
                <a:lumMod val="50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cxnSp>
        <p:nvCxnSpPr>
          <p:cNvPr id="48" name="直線コネクタ 47"/>
          <p:cNvCxnSpPr>
            <a:stCxn id="6" idx="3"/>
          </p:cNvCxnSpPr>
          <p:nvPr/>
        </p:nvCxnSpPr>
        <p:spPr bwMode="auto">
          <a:xfrm>
            <a:off x="4395991" y="2862891"/>
            <a:ext cx="1368152" cy="0"/>
          </a:xfrm>
          <a:prstGeom prst="line">
            <a:avLst/>
          </a:prstGeom>
          <a:solidFill>
            <a:schemeClr val="bg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p:cNvCxnSpPr>
            <a:stCxn id="7" idx="3"/>
          </p:cNvCxnSpPr>
          <p:nvPr/>
        </p:nvCxnSpPr>
        <p:spPr bwMode="auto">
          <a:xfrm>
            <a:off x="4395991" y="3215798"/>
            <a:ext cx="1368152" cy="984"/>
          </a:xfrm>
          <a:prstGeom prst="line">
            <a:avLst/>
          </a:prstGeom>
          <a:solidFill>
            <a:schemeClr val="bg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a:stCxn id="8" idx="3"/>
          </p:cNvCxnSpPr>
          <p:nvPr/>
        </p:nvCxnSpPr>
        <p:spPr bwMode="auto">
          <a:xfrm>
            <a:off x="4395991" y="3568705"/>
            <a:ext cx="1368152" cy="0"/>
          </a:xfrm>
          <a:prstGeom prst="line">
            <a:avLst/>
          </a:prstGeom>
          <a:solidFill>
            <a:schemeClr val="bg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コネクタ 50"/>
          <p:cNvCxnSpPr>
            <a:stCxn id="9" idx="3"/>
          </p:cNvCxnSpPr>
          <p:nvPr/>
        </p:nvCxnSpPr>
        <p:spPr bwMode="auto">
          <a:xfrm flipV="1">
            <a:off x="4395991" y="3914508"/>
            <a:ext cx="1368152" cy="0"/>
          </a:xfrm>
          <a:prstGeom prst="line">
            <a:avLst/>
          </a:prstGeom>
          <a:solidFill>
            <a:schemeClr val="bg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p:cNvCxnSpPr>
            <a:stCxn id="10" idx="3"/>
          </p:cNvCxnSpPr>
          <p:nvPr/>
        </p:nvCxnSpPr>
        <p:spPr bwMode="auto">
          <a:xfrm>
            <a:off x="4395991" y="4274519"/>
            <a:ext cx="1368152" cy="0"/>
          </a:xfrm>
          <a:prstGeom prst="line">
            <a:avLst/>
          </a:prstGeom>
          <a:solidFill>
            <a:schemeClr val="bg1"/>
          </a:solidFill>
          <a:ln w="381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6" name="グループ化 75"/>
          <p:cNvGrpSpPr/>
          <p:nvPr/>
        </p:nvGrpSpPr>
        <p:grpSpPr>
          <a:xfrm>
            <a:off x="5024075" y="2469402"/>
            <a:ext cx="4574790" cy="2250518"/>
            <a:chOff x="5115138" y="2676381"/>
            <a:chExt cx="4574790" cy="2250518"/>
          </a:xfrm>
        </p:grpSpPr>
        <p:sp>
          <p:nvSpPr>
            <p:cNvPr id="59" name="楕円 58"/>
            <p:cNvSpPr>
              <a:spLocks noChangeAspect="1"/>
            </p:cNvSpPr>
            <p:nvPr/>
          </p:nvSpPr>
          <p:spPr bwMode="auto">
            <a:xfrm>
              <a:off x="5115138" y="2676381"/>
              <a:ext cx="2236471" cy="2236471"/>
            </a:xfrm>
            <a:prstGeom prst="ellipse">
              <a:avLst/>
            </a:prstGeom>
            <a:solidFill>
              <a:schemeClr val="bg1">
                <a:lumMod val="65000"/>
              </a:schemeClr>
            </a:solidFill>
            <a:ln w="9525" cap="flat" cmpd="sng" algn="ctr">
              <a:noFill/>
              <a:prstDash val="solid"/>
              <a:round/>
              <a:headEnd type="none" w="med" len="med"/>
              <a:tailEnd type="none" w="med" len="med"/>
            </a:ln>
            <a:effectLst/>
            <a:extLst/>
          </p:spPr>
          <p:txBody>
            <a:bodyPr vert="horz" wrap="square" lIns="0" tIns="46800" rIns="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chemeClr val="bg1"/>
                  </a:solidFill>
                  <a:latin typeface="+mn-ea"/>
                  <a:ea typeface="+mn-ea"/>
                </a:rPr>
                <a:t>部門ごとに生じた</a:t>
              </a:r>
              <a:r>
                <a:rPr lang="en-US" altLang="ja-JP" sz="2000" b="1" dirty="0" smtClean="0">
                  <a:solidFill>
                    <a:schemeClr val="bg1"/>
                  </a:solidFill>
                  <a:latin typeface="+mn-ea"/>
                  <a:ea typeface="+mn-ea"/>
                </a:rPr>
                <a:t>CO2</a:t>
              </a:r>
              <a:r>
                <a:rPr lang="ja-JP" altLang="en-US" sz="2000" b="1" dirty="0" smtClean="0">
                  <a:solidFill>
                    <a:schemeClr val="bg1"/>
                  </a:solidFill>
                  <a:latin typeface="+mn-ea"/>
                  <a:ea typeface="+mn-ea"/>
                </a:rPr>
                <a:t>排出量を算出し、</a:t>
              </a:r>
              <a:r>
                <a:rPr lang="en-US" altLang="ja-JP" sz="2000" b="1" dirty="0" smtClean="0">
                  <a:solidFill>
                    <a:schemeClr val="bg1"/>
                  </a:solidFill>
                  <a:latin typeface="+mn-ea"/>
                  <a:ea typeface="+mn-ea"/>
                </a:rPr>
                <a:t>Carbon fee</a:t>
              </a:r>
              <a:r>
                <a:rPr lang="ja-JP" altLang="en-US" sz="2000" b="1" dirty="0" smtClean="0">
                  <a:solidFill>
                    <a:schemeClr val="bg1"/>
                  </a:solidFill>
                  <a:latin typeface="+mn-ea"/>
                  <a:ea typeface="+mn-ea"/>
                </a:rPr>
                <a:t>を算定</a:t>
              </a:r>
              <a:endParaRPr kumimoji="1" lang="ja-JP" altLang="en-US" sz="2000" b="1" i="0" u="none" strike="noStrike" cap="none" normalizeH="0" baseline="0" dirty="0" smtClean="0">
                <a:ln>
                  <a:noFill/>
                </a:ln>
                <a:solidFill>
                  <a:schemeClr val="bg1"/>
                </a:solidFill>
                <a:effectLst/>
                <a:latin typeface="+mn-ea"/>
                <a:ea typeface="+mn-ea"/>
              </a:endParaRPr>
            </a:p>
          </p:txBody>
        </p:sp>
        <p:sp>
          <p:nvSpPr>
            <p:cNvPr id="62" name="テキスト ボックス 61"/>
            <p:cNvSpPr txBox="1"/>
            <p:nvPr/>
          </p:nvSpPr>
          <p:spPr>
            <a:xfrm>
              <a:off x="7348319" y="2987907"/>
              <a:ext cx="2341609" cy="1938992"/>
            </a:xfrm>
            <a:prstGeom prst="rect">
              <a:avLst/>
            </a:prstGeom>
            <a:noFill/>
          </p:spPr>
          <p:txBody>
            <a:bodyPr wrap="square" rtlCol="0">
              <a:spAutoFit/>
            </a:bodyPr>
            <a:lstStyle/>
            <a:p>
              <a:r>
                <a:rPr lang="en-US" altLang="ja-JP" sz="2000" b="1" u="sng" dirty="0" smtClean="0">
                  <a:latin typeface="+mn-lt"/>
                  <a:ea typeface="+mn-ea"/>
                </a:rPr>
                <a:t>Carbon fee</a:t>
              </a:r>
              <a:endParaRPr kumimoji="1" lang="en-US" altLang="ja-JP" sz="2000" b="1" u="sng" dirty="0" smtClean="0">
                <a:latin typeface="+mn-lt"/>
                <a:ea typeface="+mn-ea"/>
              </a:endParaRPr>
            </a:p>
            <a:p>
              <a:r>
                <a:rPr kumimoji="1" lang="ja-JP" altLang="en-US" sz="2000" dirty="0" smtClean="0">
                  <a:latin typeface="+mn-lt"/>
                  <a:ea typeface="+mn-ea"/>
                </a:rPr>
                <a:t>＝エネルギー排出量</a:t>
              </a:r>
              <a:r>
                <a:rPr kumimoji="1" lang="en-US" altLang="ja-JP" sz="2000" dirty="0" smtClean="0">
                  <a:latin typeface="+mn-lt"/>
                  <a:ea typeface="+mn-ea"/>
                </a:rPr>
                <a:t>× </a:t>
              </a:r>
              <a:r>
                <a:rPr kumimoji="1" lang="ja-JP" altLang="en-US" sz="2000" dirty="0" smtClean="0">
                  <a:latin typeface="+mn-lt"/>
                  <a:ea typeface="+mn-ea"/>
                </a:rPr>
                <a:t>エネルギー排出に対するカーボンプライス</a:t>
              </a:r>
              <a:endParaRPr kumimoji="1" lang="en-US" altLang="ja-JP" sz="2000" dirty="0" smtClean="0">
                <a:latin typeface="+mn-lt"/>
                <a:ea typeface="+mn-ea"/>
              </a:endParaRPr>
            </a:p>
            <a:p>
              <a:r>
                <a:rPr lang="ja-JP" altLang="en-US" sz="2000" dirty="0"/>
                <a:t>⇒ </a:t>
              </a:r>
              <a:r>
                <a:rPr lang="en-US" altLang="ja-JP" sz="2000" dirty="0" smtClean="0"/>
                <a:t>US$10/tCO2e</a:t>
              </a:r>
              <a:endParaRPr lang="ja-JP" altLang="en-US" sz="2000" dirty="0"/>
            </a:p>
          </p:txBody>
        </p:sp>
      </p:grpSp>
      <p:grpSp>
        <p:nvGrpSpPr>
          <p:cNvPr id="70" name="グループ化 69"/>
          <p:cNvGrpSpPr/>
          <p:nvPr/>
        </p:nvGrpSpPr>
        <p:grpSpPr>
          <a:xfrm>
            <a:off x="380528" y="2006721"/>
            <a:ext cx="4140424" cy="360000"/>
            <a:chOff x="380528" y="2214156"/>
            <a:chExt cx="4140424" cy="360000"/>
          </a:xfrm>
        </p:grpSpPr>
        <p:sp>
          <p:nvSpPr>
            <p:cNvPr id="63" name="正方形/長方形 62"/>
            <p:cNvSpPr/>
            <p:nvPr/>
          </p:nvSpPr>
          <p:spPr bwMode="auto">
            <a:xfrm>
              <a:off x="380528" y="2214156"/>
              <a:ext cx="324000" cy="360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chemeClr val="tx1"/>
                  </a:solidFill>
                  <a:effectLst/>
                  <a:latin typeface="+mn-ea"/>
                  <a:ea typeface="+mn-ea"/>
                </a:rPr>
                <a:t>1</a:t>
              </a:r>
              <a:endParaRPr kumimoji="1" lang="ja-JP" altLang="en-US" b="1" i="0" u="none" strike="noStrike" cap="none" normalizeH="0" baseline="0" dirty="0" smtClean="0">
                <a:ln>
                  <a:noFill/>
                </a:ln>
                <a:solidFill>
                  <a:schemeClr val="tx1"/>
                </a:solidFill>
                <a:effectLst/>
                <a:latin typeface="+mn-ea"/>
                <a:ea typeface="+mn-ea"/>
              </a:endParaRPr>
            </a:p>
          </p:txBody>
        </p:sp>
        <p:sp>
          <p:nvSpPr>
            <p:cNvPr id="66" name="テキスト ボックス 65"/>
            <p:cNvSpPr txBox="1"/>
            <p:nvPr/>
          </p:nvSpPr>
          <p:spPr>
            <a:xfrm>
              <a:off x="750046" y="2214156"/>
              <a:ext cx="3770906" cy="360000"/>
            </a:xfrm>
            <a:prstGeom prst="rect">
              <a:avLst/>
            </a:prstGeom>
            <a:noFill/>
            <a:ln>
              <a:solidFill>
                <a:schemeClr val="tx1"/>
              </a:solidFill>
            </a:ln>
          </p:spPr>
          <p:txBody>
            <a:bodyPr wrap="square" rtlCol="0">
              <a:spAutoFit/>
            </a:bodyPr>
            <a:lstStyle/>
            <a:p>
              <a:r>
                <a:rPr kumimoji="1" lang="ja-JP" altLang="en-US" dirty="0" smtClean="0">
                  <a:latin typeface="+mn-lt"/>
                  <a:ea typeface="+mn-ea"/>
                </a:rPr>
                <a:t>全社における低炭素化ポリシー策定</a:t>
              </a:r>
            </a:p>
          </p:txBody>
        </p:sp>
      </p:grpSp>
      <p:grpSp>
        <p:nvGrpSpPr>
          <p:cNvPr id="79" name="グループ化 78"/>
          <p:cNvGrpSpPr/>
          <p:nvPr/>
        </p:nvGrpSpPr>
        <p:grpSpPr>
          <a:xfrm>
            <a:off x="5601072" y="1997885"/>
            <a:ext cx="3955290" cy="377672"/>
            <a:chOff x="5601072" y="2204864"/>
            <a:chExt cx="3955290" cy="377672"/>
          </a:xfrm>
        </p:grpSpPr>
        <p:sp>
          <p:nvSpPr>
            <p:cNvPr id="64" name="正方形/長方形 63"/>
            <p:cNvSpPr/>
            <p:nvPr/>
          </p:nvSpPr>
          <p:spPr bwMode="auto">
            <a:xfrm>
              <a:off x="5601072" y="2204864"/>
              <a:ext cx="324000" cy="377672"/>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chemeClr val="tx1"/>
                  </a:solidFill>
                  <a:effectLst/>
                  <a:latin typeface="+mn-ea"/>
                  <a:ea typeface="+mn-ea"/>
                </a:rPr>
                <a:t>2</a:t>
              </a:r>
              <a:endParaRPr kumimoji="1" lang="ja-JP" altLang="en-US" b="1" i="0" u="none" strike="noStrike" cap="none" normalizeH="0" baseline="0" dirty="0" smtClean="0">
                <a:ln>
                  <a:noFill/>
                </a:ln>
                <a:solidFill>
                  <a:schemeClr val="tx1"/>
                </a:solidFill>
                <a:effectLst/>
                <a:latin typeface="+mn-ea"/>
                <a:ea typeface="+mn-ea"/>
              </a:endParaRPr>
            </a:p>
          </p:txBody>
        </p:sp>
        <p:sp>
          <p:nvSpPr>
            <p:cNvPr id="67" name="テキスト ボックス 66"/>
            <p:cNvSpPr txBox="1"/>
            <p:nvPr/>
          </p:nvSpPr>
          <p:spPr>
            <a:xfrm>
              <a:off x="5962096" y="2209637"/>
              <a:ext cx="3594266" cy="369332"/>
            </a:xfrm>
            <a:prstGeom prst="rect">
              <a:avLst/>
            </a:prstGeom>
            <a:noFill/>
            <a:ln>
              <a:solidFill>
                <a:schemeClr val="tx1"/>
              </a:solidFill>
            </a:ln>
          </p:spPr>
          <p:txBody>
            <a:bodyPr wrap="square" rtlCol="0">
              <a:spAutoFit/>
            </a:bodyPr>
            <a:lstStyle/>
            <a:p>
              <a:r>
                <a:rPr kumimoji="1" lang="ja-JP" altLang="en-US" dirty="0" smtClean="0">
                  <a:latin typeface="+mn-lt"/>
                  <a:ea typeface="+mn-ea"/>
                </a:rPr>
                <a:t>カーボンプライスの算定・ファンド</a:t>
              </a:r>
              <a:r>
                <a:rPr lang="ja-JP" altLang="en-US" dirty="0">
                  <a:latin typeface="+mn-lt"/>
                  <a:ea typeface="+mn-ea"/>
                </a:rPr>
                <a:t>組成</a:t>
              </a:r>
              <a:endParaRPr kumimoji="1" lang="ja-JP" altLang="en-US" dirty="0" smtClean="0">
                <a:latin typeface="+mn-lt"/>
                <a:ea typeface="+mn-ea"/>
              </a:endParaRPr>
            </a:p>
          </p:txBody>
        </p:sp>
      </p:grpSp>
      <p:grpSp>
        <p:nvGrpSpPr>
          <p:cNvPr id="80" name="グループ化 79"/>
          <p:cNvGrpSpPr/>
          <p:nvPr/>
        </p:nvGrpSpPr>
        <p:grpSpPr>
          <a:xfrm>
            <a:off x="383559" y="4974733"/>
            <a:ext cx="4137392" cy="369332"/>
            <a:chOff x="1928664" y="5289056"/>
            <a:chExt cx="4137392" cy="369332"/>
          </a:xfrm>
        </p:grpSpPr>
        <p:sp>
          <p:nvSpPr>
            <p:cNvPr id="65" name="正方形/長方形 64"/>
            <p:cNvSpPr/>
            <p:nvPr/>
          </p:nvSpPr>
          <p:spPr bwMode="auto">
            <a:xfrm>
              <a:off x="1928664" y="5293722"/>
              <a:ext cx="324000" cy="360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chemeClr val="tx1"/>
                  </a:solidFill>
                  <a:effectLst/>
                  <a:latin typeface="+mn-ea"/>
                  <a:ea typeface="+mn-ea"/>
                </a:rPr>
                <a:t>3</a:t>
              </a:r>
              <a:endParaRPr kumimoji="1" lang="ja-JP" altLang="en-US" b="1" i="0" u="none" strike="noStrike" cap="none" normalizeH="0" baseline="0" dirty="0" smtClean="0">
                <a:ln>
                  <a:noFill/>
                </a:ln>
                <a:solidFill>
                  <a:schemeClr val="tx1"/>
                </a:solidFill>
                <a:effectLst/>
                <a:latin typeface="+mn-ea"/>
                <a:ea typeface="+mn-ea"/>
              </a:endParaRPr>
            </a:p>
          </p:txBody>
        </p:sp>
        <p:sp>
          <p:nvSpPr>
            <p:cNvPr id="78" name="テキスト ボックス 77"/>
            <p:cNvSpPr txBox="1"/>
            <p:nvPr/>
          </p:nvSpPr>
          <p:spPr>
            <a:xfrm>
              <a:off x="2288703" y="5289056"/>
              <a:ext cx="3777353" cy="369332"/>
            </a:xfrm>
            <a:prstGeom prst="rect">
              <a:avLst/>
            </a:prstGeom>
            <a:noFill/>
            <a:ln>
              <a:solidFill>
                <a:schemeClr val="tx1"/>
              </a:solidFill>
            </a:ln>
          </p:spPr>
          <p:txBody>
            <a:bodyPr wrap="square" rtlCol="0">
              <a:spAutoFit/>
            </a:bodyPr>
            <a:lstStyle/>
            <a:p>
              <a:r>
                <a:rPr lang="en-US" altLang="ja-JP" dirty="0" smtClean="0">
                  <a:latin typeface="+mn-lt"/>
                  <a:ea typeface="+mn-ea"/>
                </a:rPr>
                <a:t>Carbon fee </a:t>
              </a:r>
              <a:r>
                <a:rPr lang="ja-JP" altLang="en-US" dirty="0" smtClean="0">
                  <a:latin typeface="+mn-lt"/>
                  <a:ea typeface="+mn-ea"/>
                </a:rPr>
                <a:t>ファンドの投資戦略策定</a:t>
              </a:r>
              <a:endParaRPr kumimoji="1" lang="ja-JP" altLang="en-US" dirty="0" smtClean="0">
                <a:latin typeface="+mn-lt"/>
                <a:ea typeface="+mn-ea"/>
              </a:endParaRPr>
            </a:p>
          </p:txBody>
        </p:sp>
      </p:grpSp>
      <p:grpSp>
        <p:nvGrpSpPr>
          <p:cNvPr id="72" name="Group 913"/>
          <p:cNvGrpSpPr>
            <a:grpSpLocks noChangeAspect="1"/>
          </p:cNvGrpSpPr>
          <p:nvPr/>
        </p:nvGrpSpPr>
        <p:grpSpPr bwMode="gray">
          <a:xfrm>
            <a:off x="5911712" y="5305945"/>
            <a:ext cx="864000" cy="864000"/>
            <a:chOff x="4563" y="3912"/>
            <a:chExt cx="340" cy="340"/>
          </a:xfrm>
          <a:solidFill>
            <a:srgbClr val="012169"/>
          </a:solidFill>
        </p:grpSpPr>
        <p:sp>
          <p:nvSpPr>
            <p:cNvPr id="73" name="Freeform 914"/>
            <p:cNvSpPr>
              <a:spLocks noEditPoints="1"/>
            </p:cNvSpPr>
            <p:nvPr/>
          </p:nvSpPr>
          <p:spPr bwMode="gray">
            <a:xfrm>
              <a:off x="4563" y="3912"/>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74" name="Freeform 915"/>
            <p:cNvSpPr>
              <a:spLocks noEditPoints="1"/>
            </p:cNvSpPr>
            <p:nvPr/>
          </p:nvSpPr>
          <p:spPr bwMode="gray">
            <a:xfrm>
              <a:off x="4648" y="3966"/>
              <a:ext cx="170" cy="208"/>
            </a:xfrm>
            <a:custGeom>
              <a:avLst/>
              <a:gdLst>
                <a:gd name="T0" fmla="*/ 224 w 256"/>
                <a:gd name="T1" fmla="*/ 240 h 312"/>
                <a:gd name="T2" fmla="*/ 199 w 256"/>
                <a:gd name="T3" fmla="*/ 32 h 312"/>
                <a:gd name="T4" fmla="*/ 188 w 256"/>
                <a:gd name="T5" fmla="*/ 6 h 312"/>
                <a:gd name="T6" fmla="*/ 67 w 256"/>
                <a:gd name="T7" fmla="*/ 6 h 312"/>
                <a:gd name="T8" fmla="*/ 56 w 256"/>
                <a:gd name="T9" fmla="*/ 32 h 312"/>
                <a:gd name="T10" fmla="*/ 32 w 256"/>
                <a:gd name="T11" fmla="*/ 240 h 312"/>
                <a:gd name="T12" fmla="*/ 12 w 256"/>
                <a:gd name="T13" fmla="*/ 307 h 312"/>
                <a:gd name="T14" fmla="*/ 234 w 256"/>
                <a:gd name="T15" fmla="*/ 312 h 312"/>
                <a:gd name="T16" fmla="*/ 244 w 256"/>
                <a:gd name="T17" fmla="*/ 297 h 312"/>
                <a:gd name="T18" fmla="*/ 132 w 256"/>
                <a:gd name="T19" fmla="*/ 34 h 312"/>
                <a:gd name="T20" fmla="*/ 177 w 256"/>
                <a:gd name="T21" fmla="*/ 24 h 312"/>
                <a:gd name="T22" fmla="*/ 109 w 256"/>
                <a:gd name="T23" fmla="*/ 56 h 312"/>
                <a:gd name="T24" fmla="*/ 123 w 256"/>
                <a:gd name="T25" fmla="*/ 34 h 312"/>
                <a:gd name="T26" fmla="*/ 53 w 256"/>
                <a:gd name="T27" fmla="*/ 238 h 312"/>
                <a:gd name="T28" fmla="*/ 108 w 256"/>
                <a:gd name="T29" fmla="*/ 78 h 312"/>
                <a:gd name="T30" fmla="*/ 203 w 256"/>
                <a:gd name="T31" fmla="*/ 233 h 312"/>
                <a:gd name="T32" fmla="*/ 218 w 256"/>
                <a:gd name="T33" fmla="*/ 291 h 312"/>
                <a:gd name="T34" fmla="*/ 163 w 256"/>
                <a:gd name="T35" fmla="*/ 203 h 312"/>
                <a:gd name="T36" fmla="*/ 157 w 256"/>
                <a:gd name="T37" fmla="*/ 234 h 312"/>
                <a:gd name="T38" fmla="*/ 133 w 256"/>
                <a:gd name="T39" fmla="*/ 259 h 312"/>
                <a:gd name="T40" fmla="*/ 122 w 256"/>
                <a:gd name="T41" fmla="*/ 244 h 312"/>
                <a:gd name="T42" fmla="*/ 89 w 256"/>
                <a:gd name="T43" fmla="*/ 217 h 312"/>
                <a:gd name="T44" fmla="*/ 122 w 256"/>
                <a:gd name="T45" fmla="*/ 226 h 312"/>
                <a:gd name="T46" fmla="*/ 133 w 256"/>
                <a:gd name="T47" fmla="*/ 225 h 312"/>
                <a:gd name="T48" fmla="*/ 140 w 256"/>
                <a:gd name="T49" fmla="*/ 211 h 312"/>
                <a:gd name="T50" fmla="*/ 122 w 256"/>
                <a:gd name="T51" fmla="*/ 202 h 312"/>
                <a:gd name="T52" fmla="*/ 95 w 256"/>
                <a:gd name="T53" fmla="*/ 187 h 312"/>
                <a:gd name="T54" fmla="*/ 98 w 256"/>
                <a:gd name="T55" fmla="*/ 151 h 312"/>
                <a:gd name="T56" fmla="*/ 122 w 256"/>
                <a:gd name="T57" fmla="*/ 131 h 312"/>
                <a:gd name="T58" fmla="*/ 133 w 256"/>
                <a:gd name="T59" fmla="*/ 142 h 312"/>
                <a:gd name="T60" fmla="*/ 157 w 256"/>
                <a:gd name="T61" fmla="*/ 167 h 312"/>
                <a:gd name="T62" fmla="*/ 128 w 256"/>
                <a:gd name="T63" fmla="*/ 161 h 312"/>
                <a:gd name="T64" fmla="*/ 112 w 256"/>
                <a:gd name="T65" fmla="*/ 170 h 312"/>
                <a:gd name="T66" fmla="*/ 122 w 256"/>
                <a:gd name="T67" fmla="*/ 180 h 312"/>
                <a:gd name="T68" fmla="*/ 154 w 256"/>
                <a:gd name="T69" fmla="*/ 19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6" h="312">
                  <a:moveTo>
                    <a:pt x="244" y="297"/>
                  </a:moveTo>
                  <a:cubicBezTo>
                    <a:pt x="237" y="281"/>
                    <a:pt x="225" y="253"/>
                    <a:pt x="224" y="240"/>
                  </a:cubicBezTo>
                  <a:cubicBezTo>
                    <a:pt x="230" y="224"/>
                    <a:pt x="256" y="145"/>
                    <a:pt x="167" y="66"/>
                  </a:cubicBezTo>
                  <a:cubicBezTo>
                    <a:pt x="199" y="32"/>
                    <a:pt x="199" y="32"/>
                    <a:pt x="199" y="32"/>
                  </a:cubicBezTo>
                  <a:cubicBezTo>
                    <a:pt x="202" y="29"/>
                    <a:pt x="203" y="25"/>
                    <a:pt x="202" y="22"/>
                  </a:cubicBezTo>
                  <a:cubicBezTo>
                    <a:pt x="202" y="20"/>
                    <a:pt x="199" y="11"/>
                    <a:pt x="188" y="6"/>
                  </a:cubicBezTo>
                  <a:cubicBezTo>
                    <a:pt x="174" y="0"/>
                    <a:pt x="154" y="2"/>
                    <a:pt x="128" y="13"/>
                  </a:cubicBezTo>
                  <a:cubicBezTo>
                    <a:pt x="101" y="2"/>
                    <a:pt x="81" y="0"/>
                    <a:pt x="67" y="6"/>
                  </a:cubicBezTo>
                  <a:cubicBezTo>
                    <a:pt x="57" y="11"/>
                    <a:pt x="54" y="20"/>
                    <a:pt x="53" y="22"/>
                  </a:cubicBezTo>
                  <a:cubicBezTo>
                    <a:pt x="52" y="25"/>
                    <a:pt x="53" y="29"/>
                    <a:pt x="56" y="32"/>
                  </a:cubicBezTo>
                  <a:cubicBezTo>
                    <a:pt x="89" y="66"/>
                    <a:pt x="89" y="66"/>
                    <a:pt x="89" y="66"/>
                  </a:cubicBezTo>
                  <a:cubicBezTo>
                    <a:pt x="0" y="145"/>
                    <a:pt x="25" y="224"/>
                    <a:pt x="32" y="240"/>
                  </a:cubicBezTo>
                  <a:cubicBezTo>
                    <a:pt x="30" y="253"/>
                    <a:pt x="19" y="281"/>
                    <a:pt x="11" y="297"/>
                  </a:cubicBezTo>
                  <a:cubicBezTo>
                    <a:pt x="10" y="300"/>
                    <a:pt x="10" y="304"/>
                    <a:pt x="12" y="307"/>
                  </a:cubicBezTo>
                  <a:cubicBezTo>
                    <a:pt x="14" y="310"/>
                    <a:pt x="17" y="312"/>
                    <a:pt x="21" y="312"/>
                  </a:cubicBezTo>
                  <a:cubicBezTo>
                    <a:pt x="234" y="312"/>
                    <a:pt x="234" y="312"/>
                    <a:pt x="234" y="312"/>
                  </a:cubicBezTo>
                  <a:cubicBezTo>
                    <a:pt x="238" y="312"/>
                    <a:pt x="241" y="310"/>
                    <a:pt x="243" y="307"/>
                  </a:cubicBezTo>
                  <a:cubicBezTo>
                    <a:pt x="245" y="304"/>
                    <a:pt x="246" y="300"/>
                    <a:pt x="244" y="297"/>
                  </a:cubicBezTo>
                  <a:close/>
                  <a:moveTo>
                    <a:pt x="123" y="34"/>
                  </a:moveTo>
                  <a:cubicBezTo>
                    <a:pt x="126" y="35"/>
                    <a:pt x="129" y="35"/>
                    <a:pt x="132" y="34"/>
                  </a:cubicBezTo>
                  <a:cubicBezTo>
                    <a:pt x="132" y="34"/>
                    <a:pt x="132" y="34"/>
                    <a:pt x="132" y="34"/>
                  </a:cubicBezTo>
                  <a:cubicBezTo>
                    <a:pt x="157" y="23"/>
                    <a:pt x="171" y="23"/>
                    <a:pt x="177" y="24"/>
                  </a:cubicBezTo>
                  <a:cubicBezTo>
                    <a:pt x="147" y="56"/>
                    <a:pt x="147" y="56"/>
                    <a:pt x="147" y="56"/>
                  </a:cubicBezTo>
                  <a:cubicBezTo>
                    <a:pt x="109" y="56"/>
                    <a:pt x="109" y="56"/>
                    <a:pt x="109" y="56"/>
                  </a:cubicBezTo>
                  <a:cubicBezTo>
                    <a:pt x="79" y="25"/>
                    <a:pt x="79" y="25"/>
                    <a:pt x="79" y="25"/>
                  </a:cubicBezTo>
                  <a:cubicBezTo>
                    <a:pt x="84" y="23"/>
                    <a:pt x="97" y="22"/>
                    <a:pt x="123" y="34"/>
                  </a:cubicBezTo>
                  <a:close/>
                  <a:moveTo>
                    <a:pt x="37" y="291"/>
                  </a:moveTo>
                  <a:cubicBezTo>
                    <a:pt x="44" y="275"/>
                    <a:pt x="53" y="252"/>
                    <a:pt x="53" y="238"/>
                  </a:cubicBezTo>
                  <a:cubicBezTo>
                    <a:pt x="53" y="236"/>
                    <a:pt x="53" y="234"/>
                    <a:pt x="52" y="233"/>
                  </a:cubicBezTo>
                  <a:cubicBezTo>
                    <a:pt x="50" y="230"/>
                    <a:pt x="15" y="155"/>
                    <a:pt x="108" y="78"/>
                  </a:cubicBezTo>
                  <a:cubicBezTo>
                    <a:pt x="147" y="78"/>
                    <a:pt x="147" y="78"/>
                    <a:pt x="147" y="78"/>
                  </a:cubicBezTo>
                  <a:cubicBezTo>
                    <a:pt x="240" y="155"/>
                    <a:pt x="205" y="230"/>
                    <a:pt x="203" y="233"/>
                  </a:cubicBezTo>
                  <a:cubicBezTo>
                    <a:pt x="203" y="234"/>
                    <a:pt x="202" y="236"/>
                    <a:pt x="202" y="238"/>
                  </a:cubicBezTo>
                  <a:cubicBezTo>
                    <a:pt x="202" y="252"/>
                    <a:pt x="211" y="275"/>
                    <a:pt x="218" y="291"/>
                  </a:cubicBezTo>
                  <a:lnTo>
                    <a:pt x="37" y="291"/>
                  </a:lnTo>
                  <a:close/>
                  <a:moveTo>
                    <a:pt x="163" y="203"/>
                  </a:moveTo>
                  <a:cubicBezTo>
                    <a:pt x="165" y="207"/>
                    <a:pt x="166" y="210"/>
                    <a:pt x="166" y="215"/>
                  </a:cubicBezTo>
                  <a:cubicBezTo>
                    <a:pt x="166" y="223"/>
                    <a:pt x="163" y="230"/>
                    <a:pt x="157" y="234"/>
                  </a:cubicBezTo>
                  <a:cubicBezTo>
                    <a:pt x="151" y="239"/>
                    <a:pt x="143" y="242"/>
                    <a:pt x="133" y="243"/>
                  </a:cubicBezTo>
                  <a:cubicBezTo>
                    <a:pt x="133" y="259"/>
                    <a:pt x="133" y="259"/>
                    <a:pt x="133" y="259"/>
                  </a:cubicBezTo>
                  <a:cubicBezTo>
                    <a:pt x="122" y="259"/>
                    <a:pt x="122" y="259"/>
                    <a:pt x="122" y="259"/>
                  </a:cubicBezTo>
                  <a:cubicBezTo>
                    <a:pt x="122" y="244"/>
                    <a:pt x="122" y="244"/>
                    <a:pt x="122" y="244"/>
                  </a:cubicBezTo>
                  <a:cubicBezTo>
                    <a:pt x="110" y="243"/>
                    <a:pt x="99" y="241"/>
                    <a:pt x="89" y="237"/>
                  </a:cubicBezTo>
                  <a:cubicBezTo>
                    <a:pt x="89" y="217"/>
                    <a:pt x="89" y="217"/>
                    <a:pt x="89" y="217"/>
                  </a:cubicBezTo>
                  <a:cubicBezTo>
                    <a:pt x="94" y="219"/>
                    <a:pt x="99" y="221"/>
                    <a:pt x="105" y="223"/>
                  </a:cubicBezTo>
                  <a:cubicBezTo>
                    <a:pt x="112" y="224"/>
                    <a:pt x="117" y="225"/>
                    <a:pt x="122" y="226"/>
                  </a:cubicBezTo>
                  <a:cubicBezTo>
                    <a:pt x="122" y="226"/>
                    <a:pt x="125" y="226"/>
                    <a:pt x="128" y="226"/>
                  </a:cubicBezTo>
                  <a:cubicBezTo>
                    <a:pt x="130" y="226"/>
                    <a:pt x="133" y="225"/>
                    <a:pt x="133" y="225"/>
                  </a:cubicBezTo>
                  <a:cubicBezTo>
                    <a:pt x="140" y="224"/>
                    <a:pt x="143" y="221"/>
                    <a:pt x="143" y="216"/>
                  </a:cubicBezTo>
                  <a:cubicBezTo>
                    <a:pt x="143" y="214"/>
                    <a:pt x="142" y="212"/>
                    <a:pt x="140" y="211"/>
                  </a:cubicBezTo>
                  <a:cubicBezTo>
                    <a:pt x="139" y="209"/>
                    <a:pt x="136" y="208"/>
                    <a:pt x="133" y="206"/>
                  </a:cubicBezTo>
                  <a:cubicBezTo>
                    <a:pt x="122" y="202"/>
                    <a:pt x="122" y="202"/>
                    <a:pt x="122" y="202"/>
                  </a:cubicBezTo>
                  <a:cubicBezTo>
                    <a:pt x="117" y="200"/>
                    <a:pt x="117" y="200"/>
                    <a:pt x="117" y="200"/>
                  </a:cubicBezTo>
                  <a:cubicBezTo>
                    <a:pt x="107" y="196"/>
                    <a:pt x="100" y="192"/>
                    <a:pt x="95" y="187"/>
                  </a:cubicBezTo>
                  <a:cubicBezTo>
                    <a:pt x="91" y="182"/>
                    <a:pt x="89" y="177"/>
                    <a:pt x="89" y="170"/>
                  </a:cubicBezTo>
                  <a:cubicBezTo>
                    <a:pt x="89" y="162"/>
                    <a:pt x="92" y="156"/>
                    <a:pt x="98" y="151"/>
                  </a:cubicBezTo>
                  <a:cubicBezTo>
                    <a:pt x="104" y="147"/>
                    <a:pt x="112" y="144"/>
                    <a:pt x="122" y="143"/>
                  </a:cubicBezTo>
                  <a:cubicBezTo>
                    <a:pt x="122" y="131"/>
                    <a:pt x="122" y="131"/>
                    <a:pt x="122" y="131"/>
                  </a:cubicBezTo>
                  <a:cubicBezTo>
                    <a:pt x="133" y="131"/>
                    <a:pt x="133" y="131"/>
                    <a:pt x="133" y="131"/>
                  </a:cubicBezTo>
                  <a:cubicBezTo>
                    <a:pt x="133" y="142"/>
                    <a:pt x="133" y="142"/>
                    <a:pt x="133" y="142"/>
                  </a:cubicBezTo>
                  <a:cubicBezTo>
                    <a:pt x="144" y="143"/>
                    <a:pt x="155" y="145"/>
                    <a:pt x="164" y="149"/>
                  </a:cubicBezTo>
                  <a:cubicBezTo>
                    <a:pt x="157" y="167"/>
                    <a:pt x="157" y="167"/>
                    <a:pt x="157" y="167"/>
                  </a:cubicBezTo>
                  <a:cubicBezTo>
                    <a:pt x="149" y="164"/>
                    <a:pt x="141" y="162"/>
                    <a:pt x="133" y="161"/>
                  </a:cubicBezTo>
                  <a:cubicBezTo>
                    <a:pt x="133" y="161"/>
                    <a:pt x="131" y="161"/>
                    <a:pt x="128" y="161"/>
                  </a:cubicBezTo>
                  <a:cubicBezTo>
                    <a:pt x="125" y="161"/>
                    <a:pt x="122" y="162"/>
                    <a:pt x="122" y="162"/>
                  </a:cubicBezTo>
                  <a:cubicBezTo>
                    <a:pt x="116" y="163"/>
                    <a:pt x="112" y="165"/>
                    <a:pt x="112" y="170"/>
                  </a:cubicBezTo>
                  <a:cubicBezTo>
                    <a:pt x="112" y="172"/>
                    <a:pt x="113" y="174"/>
                    <a:pt x="115" y="175"/>
                  </a:cubicBezTo>
                  <a:cubicBezTo>
                    <a:pt x="116" y="177"/>
                    <a:pt x="119" y="178"/>
                    <a:pt x="122" y="180"/>
                  </a:cubicBezTo>
                  <a:cubicBezTo>
                    <a:pt x="133" y="184"/>
                    <a:pt x="133" y="184"/>
                    <a:pt x="133" y="184"/>
                  </a:cubicBezTo>
                  <a:cubicBezTo>
                    <a:pt x="143" y="188"/>
                    <a:pt x="150" y="191"/>
                    <a:pt x="154" y="194"/>
                  </a:cubicBezTo>
                  <a:cubicBezTo>
                    <a:pt x="158" y="197"/>
                    <a:pt x="161" y="200"/>
                    <a:pt x="163" y="20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sp>
        <p:nvSpPr>
          <p:cNvPr id="75" name="二等辺三角形 74"/>
          <p:cNvSpPr/>
          <p:nvPr/>
        </p:nvSpPr>
        <p:spPr bwMode="auto">
          <a:xfrm rot="10800000">
            <a:off x="5462515" y="4856676"/>
            <a:ext cx="2160240" cy="226414"/>
          </a:xfrm>
          <a:prstGeom prst="triangle">
            <a:avLst/>
          </a:prstGeom>
          <a:solidFill>
            <a:srgbClr val="00B0F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77" name="テキスト ボックス 76"/>
          <p:cNvSpPr txBox="1"/>
          <p:nvPr/>
        </p:nvSpPr>
        <p:spPr>
          <a:xfrm>
            <a:off x="6790547" y="5440542"/>
            <a:ext cx="2929816" cy="707886"/>
          </a:xfrm>
          <a:prstGeom prst="rect">
            <a:avLst/>
          </a:prstGeom>
          <a:noFill/>
        </p:spPr>
        <p:txBody>
          <a:bodyPr wrap="square" rtlCol="0">
            <a:spAutoFit/>
          </a:bodyPr>
          <a:lstStyle/>
          <a:p>
            <a:pPr algn="ctr"/>
            <a:r>
              <a:rPr lang="en-US" altLang="ja-JP" sz="2000" dirty="0" smtClean="0">
                <a:latin typeface="+mn-lt"/>
                <a:ea typeface="+mn-ea"/>
              </a:rPr>
              <a:t>Carbon fee</a:t>
            </a:r>
            <a:r>
              <a:rPr lang="ja-JP" altLang="en-US" sz="2000" dirty="0" smtClean="0">
                <a:latin typeface="+mn-lt"/>
                <a:ea typeface="+mn-ea"/>
              </a:rPr>
              <a:t>（実資金）を回収、ファンドを組成</a:t>
            </a:r>
            <a:endParaRPr kumimoji="1" lang="ja-JP" altLang="en-US" sz="2000" dirty="0" smtClean="0">
              <a:latin typeface="+mn-lt"/>
              <a:ea typeface="+mn-ea"/>
            </a:endParaRPr>
          </a:p>
        </p:txBody>
      </p:sp>
      <p:sp>
        <p:nvSpPr>
          <p:cNvPr id="81" name="二等辺三角形 80"/>
          <p:cNvSpPr/>
          <p:nvPr/>
        </p:nvSpPr>
        <p:spPr bwMode="auto">
          <a:xfrm rot="16200000">
            <a:off x="4549232" y="5610733"/>
            <a:ext cx="936000" cy="226414"/>
          </a:xfrm>
          <a:prstGeom prst="triangle">
            <a:avLst/>
          </a:prstGeom>
          <a:solidFill>
            <a:srgbClr val="00B0F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82" name="テキスト ボックス 81"/>
          <p:cNvSpPr txBox="1"/>
          <p:nvPr/>
        </p:nvSpPr>
        <p:spPr>
          <a:xfrm>
            <a:off x="380528" y="5445558"/>
            <a:ext cx="4140423" cy="646331"/>
          </a:xfrm>
          <a:prstGeom prst="rect">
            <a:avLst/>
          </a:prstGeom>
          <a:solidFill>
            <a:schemeClr val="accent3">
              <a:lumMod val="20000"/>
              <a:lumOff val="80000"/>
            </a:schemeClr>
          </a:solidFill>
          <a:ln>
            <a:noFill/>
          </a:ln>
        </p:spPr>
        <p:txBody>
          <a:bodyPr wrap="square" rtlCol="0">
            <a:spAutoFit/>
          </a:bodyPr>
          <a:lstStyle/>
          <a:p>
            <a:pPr marL="285750" indent="-285750">
              <a:buFont typeface="Arial" panose="020B0604020202020204" pitchFamily="34" charset="0"/>
              <a:buChar char="•"/>
            </a:pPr>
            <a:r>
              <a:rPr lang="ja-JP" altLang="en-US" dirty="0" smtClean="0">
                <a:latin typeface="+mn-lt"/>
                <a:ea typeface="+mn-ea"/>
              </a:rPr>
              <a:t>グリーンエネルギーへの投資</a:t>
            </a:r>
            <a:endParaRPr lang="en-US" altLang="ja-JP" dirty="0" smtClean="0">
              <a:latin typeface="+mn-lt"/>
              <a:ea typeface="+mn-ea"/>
            </a:endParaRPr>
          </a:p>
          <a:p>
            <a:pPr marL="285750" indent="-285750">
              <a:buFont typeface="Arial" panose="020B0604020202020204" pitchFamily="34" charset="0"/>
              <a:buChar char="•"/>
            </a:pPr>
            <a:r>
              <a:rPr lang="ja-JP" altLang="en-US" dirty="0" smtClean="0">
                <a:latin typeface="+mn-lt"/>
                <a:ea typeface="+mn-ea"/>
              </a:rPr>
              <a:t>カーボンオフセットプロジェクト実施　等</a:t>
            </a:r>
            <a:endParaRPr kumimoji="1" lang="ja-JP" altLang="en-US" dirty="0" smtClean="0">
              <a:latin typeface="+mn-lt"/>
              <a:ea typeface="+mn-ea"/>
            </a:endParaRPr>
          </a:p>
        </p:txBody>
      </p:sp>
      <p:grpSp>
        <p:nvGrpSpPr>
          <p:cNvPr id="85" name="グループ化 84"/>
          <p:cNvGrpSpPr/>
          <p:nvPr/>
        </p:nvGrpSpPr>
        <p:grpSpPr>
          <a:xfrm>
            <a:off x="246003" y="1475492"/>
            <a:ext cx="9413993" cy="369332"/>
            <a:chOff x="291535" y="1846423"/>
            <a:chExt cx="9413993" cy="369332"/>
          </a:xfrm>
        </p:grpSpPr>
        <p:cxnSp>
          <p:nvCxnSpPr>
            <p:cNvPr id="84" name="直線コネクタ 83"/>
            <p:cNvCxnSpPr/>
            <p:nvPr/>
          </p:nvCxnSpPr>
          <p:spPr bwMode="auto">
            <a:xfrm>
              <a:off x="291535" y="2029490"/>
              <a:ext cx="9413993" cy="0"/>
            </a:xfrm>
            <a:prstGeom prst="line">
              <a:avLst/>
            </a:prstGeom>
            <a:solidFill>
              <a:schemeClr val="bg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1794174" y="1846423"/>
              <a:ext cx="6408713" cy="369332"/>
            </a:xfrm>
            <a:prstGeom prst="rect">
              <a:avLst/>
            </a:prstGeom>
            <a:solidFill>
              <a:schemeClr val="bg1"/>
            </a:solidFill>
          </p:spPr>
          <p:txBody>
            <a:bodyPr wrap="square" rtlCol="0">
              <a:spAutoFit/>
            </a:bodyPr>
            <a:lstStyle/>
            <a:p>
              <a:pPr algn="ctr"/>
              <a:r>
                <a:rPr kumimoji="1" lang="en-US" altLang="ja-JP" b="1" dirty="0" smtClean="0">
                  <a:latin typeface="+mn-lt"/>
                  <a:ea typeface="+mn-ea"/>
                </a:rPr>
                <a:t>Microsoft</a:t>
              </a:r>
              <a:r>
                <a:rPr kumimoji="1" lang="ja-JP" altLang="en-US" b="1" dirty="0" smtClean="0">
                  <a:latin typeface="+mn-lt"/>
                  <a:ea typeface="+mn-ea"/>
                </a:rPr>
                <a:t>社に</a:t>
              </a:r>
              <a:r>
                <a:rPr lang="ja-JP" altLang="en-US" b="1" dirty="0" smtClean="0">
                  <a:latin typeface="+mn-lt"/>
                  <a:ea typeface="+mn-ea"/>
                </a:rPr>
                <a:t>おけるインターナルカーボンプライシングのスキーム</a:t>
              </a:r>
              <a:endParaRPr kumimoji="1" lang="ja-JP" altLang="en-US" b="1" dirty="0" smtClean="0">
                <a:latin typeface="+mn-lt"/>
                <a:ea typeface="+mn-ea"/>
              </a:endParaRPr>
            </a:p>
          </p:txBody>
        </p:sp>
      </p:grpSp>
      <p:pic>
        <p:nvPicPr>
          <p:cNvPr id="12" name="図 11"/>
          <p:cNvPicPr>
            <a:picLocks noChangeAspect="1"/>
          </p:cNvPicPr>
          <p:nvPr/>
        </p:nvPicPr>
        <p:blipFill>
          <a:blip r:embed="rId2"/>
          <a:stretch>
            <a:fillRect/>
          </a:stretch>
        </p:blipFill>
        <p:spPr>
          <a:xfrm>
            <a:off x="8625408" y="430946"/>
            <a:ext cx="1147357" cy="288000"/>
          </a:xfrm>
          <a:prstGeom prst="rect">
            <a:avLst/>
          </a:prstGeom>
        </p:spPr>
      </p:pic>
      <p:sp>
        <p:nvSpPr>
          <p:cNvPr id="68" name="円/楕円 67"/>
          <p:cNvSpPr/>
          <p:nvPr/>
        </p:nvSpPr>
        <p:spPr bwMode="gray">
          <a:xfrm>
            <a:off x="2588" y="289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200" b="1" baseline="0" dirty="0" smtClean="0">
                <a:solidFill>
                  <a:schemeClr val="bg1"/>
                </a:solidFill>
                <a:latin typeface="Meiryo UI" panose="020B0604030504040204" pitchFamily="50" charset="-128"/>
                <a:ea typeface="Meiryo UI" panose="020B0604030504040204" pitchFamily="50" charset="-128"/>
              </a:rPr>
              <a:t>3</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73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6350"/>
            <a:ext cx="9906000" cy="398463"/>
          </a:xfrm>
        </p:spPr>
        <p:txBody>
          <a:bodyPr/>
          <a:lstStyle/>
          <a:p>
            <a:r>
              <a:rPr lang="ja-JP" altLang="en-US" sz="4400" spc="600" dirty="0"/>
              <a:t>目次</a:t>
            </a:r>
          </a:p>
        </p:txBody>
      </p:sp>
      <p:sp>
        <p:nvSpPr>
          <p:cNvPr id="8" name="正方形/長方形 7"/>
          <p:cNvSpPr/>
          <p:nvPr/>
        </p:nvSpPr>
        <p:spPr>
          <a:xfrm>
            <a:off x="351720" y="3516052"/>
            <a:ext cx="7918107" cy="79208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Meiryo UI" panose="020B0604030504040204" pitchFamily="50" charset="-128"/>
                <a:ea typeface="Meiryo UI" panose="020B0604030504040204" pitchFamily="50" charset="-128"/>
              </a:rPr>
              <a:t>インターナルカーボンプライシングの導入</a:t>
            </a:r>
            <a:r>
              <a:rPr lang="ja-JP" altLang="en-US" sz="2400" dirty="0">
                <a:solidFill>
                  <a:schemeClr val="tx1"/>
                </a:solidFill>
                <a:latin typeface="Meiryo UI" panose="020B0604030504040204" pitchFamily="50" charset="-128"/>
                <a:ea typeface="Meiryo UI" panose="020B0604030504040204" pitchFamily="50" charset="-128"/>
              </a:rPr>
              <a:t>方法</a:t>
            </a:r>
            <a:r>
              <a:rPr kumimoji="1" lang="ja-JP" altLang="en-US" sz="2400" dirty="0" smtClean="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51720" y="2063788"/>
            <a:ext cx="8129672" cy="79208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Meiryo UI" panose="020B0604030504040204" pitchFamily="50" charset="-128"/>
                <a:ea typeface="Meiryo UI" panose="020B0604030504040204" pitchFamily="50" charset="-128"/>
              </a:rPr>
              <a:t>インターナルカーボンプライシング</a:t>
            </a:r>
            <a:r>
              <a:rPr lang="ja-JP" altLang="en-US" sz="2400" dirty="0">
                <a:solidFill>
                  <a:schemeClr val="tx1"/>
                </a:solidFill>
                <a:latin typeface="Meiryo UI" panose="020B0604030504040204" pitchFamily="50" charset="-128"/>
                <a:ea typeface="Meiryo UI" panose="020B0604030504040204" pitchFamily="50" charset="-128"/>
              </a:rPr>
              <a:t>導入</a:t>
            </a:r>
            <a:r>
              <a:rPr lang="ja-JP" altLang="en-US" sz="2400" dirty="0" smtClean="0">
                <a:solidFill>
                  <a:schemeClr val="tx1"/>
                </a:solidFill>
                <a:latin typeface="Meiryo UI" panose="020B0604030504040204" pitchFamily="50" charset="-128"/>
                <a:ea typeface="Meiryo UI" panose="020B0604030504040204" pitchFamily="50" charset="-128"/>
              </a:rPr>
              <a:t>の意義</a:t>
            </a:r>
            <a:r>
              <a:rPr kumimoji="1" lang="ja-JP" altLang="en-US" sz="2400" dirty="0" smtClean="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639534" y="2201908"/>
            <a:ext cx="1056700" cy="461665"/>
          </a:xfrm>
          <a:prstGeom prst="rect">
            <a:avLst/>
          </a:prstGeom>
          <a:noFill/>
        </p:spPr>
        <p:txBody>
          <a:bodyPr wrap="none" rtlCol="0">
            <a:spAutoFit/>
          </a:bodyPr>
          <a:lstStyle/>
          <a:p>
            <a:r>
              <a:rPr kumimoji="1" lang="en-US" altLang="ja-JP" sz="2400" dirty="0" smtClean="0">
                <a:latin typeface="Meiryo UI" panose="020B0604030504040204" pitchFamily="50" charset="-128"/>
                <a:ea typeface="Meiryo UI" panose="020B0604030504040204" pitchFamily="50" charset="-128"/>
              </a:rPr>
              <a:t>P3</a:t>
            </a:r>
            <a:r>
              <a:rPr kumimoji="1" lang="ja-JP" altLang="en-US"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7</a:t>
            </a:r>
            <a:endParaRPr lang="en-US" altLang="ja-JP" sz="2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639534" y="3663474"/>
            <a:ext cx="1438214" cy="461665"/>
          </a:xfrm>
          <a:prstGeom prst="rect">
            <a:avLst/>
          </a:prstGeom>
          <a:noFill/>
        </p:spPr>
        <p:txBody>
          <a:bodyPr wrap="none" rtlCol="0">
            <a:spAutoFit/>
          </a:bodyPr>
          <a:lstStyle/>
          <a:p>
            <a:r>
              <a:rPr kumimoji="1" lang="en-US" altLang="ja-JP" sz="2400" dirty="0" smtClean="0">
                <a:latin typeface="Meiryo UI" panose="020B0604030504040204" pitchFamily="50" charset="-128"/>
                <a:ea typeface="Meiryo UI" panose="020B0604030504040204" pitchFamily="50" charset="-128"/>
              </a:rPr>
              <a:t>P22</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32</a:t>
            </a:r>
            <a:endParaRPr kumimoji="1" lang="ja-JP" altLang="en-US" sz="2400" dirty="0">
              <a:latin typeface="Meiryo UI" panose="020B0604030504040204" pitchFamily="50" charset="-128"/>
              <a:ea typeface="Meiryo UI" panose="020B0604030504040204" pitchFamily="50" charset="-128"/>
            </a:endParaRPr>
          </a:p>
        </p:txBody>
      </p:sp>
      <p:sp>
        <p:nvSpPr>
          <p:cNvPr id="23" name="正方形/長方形 22"/>
          <p:cNvSpPr/>
          <p:nvPr/>
        </p:nvSpPr>
        <p:spPr>
          <a:xfrm>
            <a:off x="273050" y="1916832"/>
            <a:ext cx="9504363" cy="2457163"/>
          </a:xfrm>
          <a:prstGeom prst="rect">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ｃ</a:t>
            </a:r>
          </a:p>
        </p:txBody>
      </p:sp>
      <p:sp>
        <p:nvSpPr>
          <p:cNvPr id="28" name="正方形/長方形 27"/>
          <p:cNvSpPr/>
          <p:nvPr/>
        </p:nvSpPr>
        <p:spPr>
          <a:xfrm>
            <a:off x="351720" y="2789920"/>
            <a:ext cx="8129672" cy="79208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Meiryo UI" panose="020B0604030504040204" pitchFamily="50" charset="-128"/>
                <a:ea typeface="Meiryo UI" panose="020B0604030504040204" pitchFamily="50" charset="-128"/>
              </a:rPr>
              <a:t>インターナルカーボンプライシングの種類</a:t>
            </a:r>
            <a:r>
              <a:rPr kumimoji="1" lang="ja-JP" altLang="en-US" sz="2400" dirty="0" smtClean="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7639534" y="2951605"/>
            <a:ext cx="1247457" cy="461665"/>
          </a:xfrm>
          <a:prstGeom prst="rect">
            <a:avLst/>
          </a:prstGeom>
          <a:noFill/>
        </p:spPr>
        <p:txBody>
          <a:bodyPr wrap="none" rtlCol="0">
            <a:spAutoFit/>
          </a:bodyPr>
          <a:lstStyle/>
          <a:p>
            <a:r>
              <a:rPr kumimoji="1" lang="en-US" altLang="ja-JP" sz="2400" dirty="0" smtClean="0">
                <a:latin typeface="Meiryo UI" panose="020B0604030504040204" pitchFamily="50" charset="-128"/>
                <a:ea typeface="Meiryo UI" panose="020B0604030504040204" pitchFamily="50" charset="-128"/>
              </a:rPr>
              <a:t>P8</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21</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6161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sz="quarter" idx="11"/>
          </p:nvPr>
        </p:nvSpPr>
        <p:spPr>
          <a:xfrm>
            <a:off x="128588" y="765175"/>
            <a:ext cx="9648825" cy="503586"/>
          </a:xfrm>
        </p:spPr>
        <p:txBody>
          <a:bodyPr anchor="ctr"/>
          <a:lstStyle/>
          <a:p>
            <a:r>
              <a:rPr lang="en-US" altLang="ja-JP" dirty="0" smtClean="0">
                <a:latin typeface="+mn-ea"/>
                <a:ea typeface="+mn-ea"/>
              </a:rPr>
              <a:t>ICP</a:t>
            </a:r>
            <a:r>
              <a:rPr lang="ja-JP" altLang="en-US" dirty="0" smtClean="0">
                <a:latin typeface="+mn-ea"/>
                <a:ea typeface="+mn-ea"/>
              </a:rPr>
              <a:t>を算定する手順は以下の通り</a:t>
            </a:r>
            <a:endParaRPr kumimoji="1" lang="ja-JP" altLang="en-US" dirty="0">
              <a:latin typeface="+mn-ea"/>
              <a:ea typeface="+mn-ea"/>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latin typeface="+mn-ea"/>
                <a:ea typeface="+mn-ea"/>
              </a:rPr>
              <a:pPr>
                <a:defRPr/>
              </a:pPr>
              <a:t>20</a:t>
            </a:fld>
            <a:endParaRPr lang="en-US" altLang="ja-JP" dirty="0">
              <a:latin typeface="+mn-ea"/>
              <a:ea typeface="+mn-ea"/>
            </a:endParaRPr>
          </a:p>
        </p:txBody>
      </p:sp>
      <p:sp>
        <p:nvSpPr>
          <p:cNvPr id="7" name="タイトル 1"/>
          <p:cNvSpPr>
            <a:spLocks noGrp="1"/>
          </p:cNvSpPr>
          <p:nvPr>
            <p:ph type="title"/>
          </p:nvPr>
        </p:nvSpPr>
        <p:spPr>
          <a:xfrm>
            <a:off x="173605" y="29089"/>
            <a:ext cx="9906000" cy="398463"/>
          </a:xfrm>
        </p:spPr>
        <p:txBody>
          <a:bodyPr/>
          <a:lstStyle/>
          <a:p>
            <a:r>
              <a:rPr lang="ja-JP" altLang="en-US" sz="2800" dirty="0">
                <a:latin typeface="+mn-ea"/>
                <a:ea typeface="+mn-ea"/>
              </a:rPr>
              <a:t>低炭素投資</a:t>
            </a:r>
            <a:r>
              <a:rPr lang="ja-JP" altLang="en-US" sz="2800" dirty="0" smtClean="0">
                <a:latin typeface="+mn-ea"/>
                <a:ea typeface="+mn-ea"/>
              </a:rPr>
              <a:t>ファンド例：</a:t>
            </a:r>
            <a:r>
              <a:rPr lang="en-US" altLang="ja-JP" sz="2800" dirty="0" smtClean="0">
                <a:latin typeface="+mn-ea"/>
                <a:ea typeface="+mn-ea"/>
              </a:rPr>
              <a:t>Microsoft</a:t>
            </a:r>
            <a:r>
              <a:rPr lang="ja-JP" altLang="en-US" sz="2800" dirty="0" smtClean="0">
                <a:latin typeface="+mn-ea"/>
                <a:ea typeface="+mn-ea"/>
              </a:rPr>
              <a:t>社の</a:t>
            </a:r>
            <a:r>
              <a:rPr lang="en-US" altLang="ja-JP" sz="2800" dirty="0" smtClean="0">
                <a:latin typeface="+mn-ea"/>
                <a:ea typeface="+mn-ea"/>
              </a:rPr>
              <a:t>Carbon fee</a:t>
            </a:r>
            <a:r>
              <a:rPr lang="ja-JP" altLang="en-US" sz="2800" dirty="0" smtClean="0">
                <a:latin typeface="+mn-ea"/>
                <a:ea typeface="+mn-ea"/>
              </a:rPr>
              <a:t>（</a:t>
            </a:r>
            <a:r>
              <a:rPr lang="en-US" altLang="ja-JP" sz="2800" dirty="0">
                <a:latin typeface="+mn-ea"/>
                <a:ea typeface="+mn-ea"/>
              </a:rPr>
              <a:t>2</a:t>
            </a:r>
            <a:r>
              <a:rPr lang="en-US" altLang="ja-JP" sz="2800" dirty="0" smtClean="0">
                <a:latin typeface="+mn-ea"/>
                <a:ea typeface="+mn-ea"/>
              </a:rPr>
              <a:t>/2</a:t>
            </a:r>
            <a:r>
              <a:rPr lang="ja-JP" altLang="en-US" sz="2800" dirty="0" smtClean="0">
                <a:latin typeface="+mn-ea"/>
                <a:ea typeface="+mn-ea"/>
              </a:rPr>
              <a:t>）</a:t>
            </a:r>
            <a:endParaRPr kumimoji="1" lang="ja-JP" altLang="en-US" sz="2800" dirty="0">
              <a:latin typeface="+mn-ea"/>
              <a:ea typeface="+mn-ea"/>
            </a:endParaRPr>
          </a:p>
        </p:txBody>
      </p:sp>
      <p:pic>
        <p:nvPicPr>
          <p:cNvPr id="8" name="図 7"/>
          <p:cNvPicPr>
            <a:picLocks noChangeAspect="1"/>
          </p:cNvPicPr>
          <p:nvPr/>
        </p:nvPicPr>
        <p:blipFill>
          <a:blip r:embed="rId2"/>
          <a:stretch>
            <a:fillRect/>
          </a:stretch>
        </p:blipFill>
        <p:spPr>
          <a:xfrm>
            <a:off x="8625408" y="430946"/>
            <a:ext cx="1147357" cy="288000"/>
          </a:xfrm>
          <a:prstGeom prst="rect">
            <a:avLst/>
          </a:prstGeom>
        </p:spPr>
      </p:pic>
      <p:sp>
        <p:nvSpPr>
          <p:cNvPr id="9" name="正方形/長方形 8"/>
          <p:cNvSpPr/>
          <p:nvPr/>
        </p:nvSpPr>
        <p:spPr bwMode="auto">
          <a:xfrm>
            <a:off x="141175" y="1340768"/>
            <a:ext cx="3311817" cy="792088"/>
          </a:xfrm>
          <a:prstGeom prst="rect">
            <a:avLst/>
          </a:prstGeom>
          <a:solidFill>
            <a:schemeClr val="accent1"/>
          </a:solidFill>
          <a:ln w="9525" cap="flat" cmpd="sng" algn="ctr">
            <a:solidFill>
              <a:schemeClr val="accent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bg1"/>
                </a:solidFill>
                <a:effectLst/>
                <a:latin typeface="+mn-ea"/>
                <a:ea typeface="+mn-ea"/>
              </a:rPr>
              <a:t>Step 1</a:t>
            </a:r>
            <a:endParaRPr lang="en-US" altLang="ja-JP" sz="2400" dirty="0" smtClean="0">
              <a:solidFill>
                <a:schemeClr val="bg1"/>
              </a:solidFill>
              <a:latin typeface="+mn-ea"/>
              <a:ea typeface="+mn-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a:solidFill>
                  <a:schemeClr val="bg1"/>
                </a:solidFill>
                <a:latin typeface="+mn-ea"/>
                <a:ea typeface="+mn-ea"/>
              </a:rPr>
              <a:t>炭素</a:t>
            </a:r>
            <a:r>
              <a:rPr lang="ja-JP" altLang="en-US" sz="2000" dirty="0" smtClean="0">
                <a:solidFill>
                  <a:schemeClr val="bg1"/>
                </a:solidFill>
                <a:latin typeface="+mn-ea"/>
                <a:ea typeface="+mn-ea"/>
              </a:rPr>
              <a:t>排出のインパクトを計算</a:t>
            </a:r>
            <a:endParaRPr kumimoji="1" lang="ja-JP" altLang="en-US" sz="2000" b="0" i="0" u="none" strike="noStrike" cap="none" normalizeH="0" baseline="0" dirty="0" smtClean="0">
              <a:ln>
                <a:noFill/>
              </a:ln>
              <a:solidFill>
                <a:schemeClr val="bg1"/>
              </a:solidFill>
              <a:effectLst/>
              <a:latin typeface="+mn-ea"/>
              <a:ea typeface="+mn-ea"/>
            </a:endParaRPr>
          </a:p>
        </p:txBody>
      </p:sp>
      <p:sp>
        <p:nvSpPr>
          <p:cNvPr id="10" name="正方形/長方形 9"/>
          <p:cNvSpPr/>
          <p:nvPr/>
        </p:nvSpPr>
        <p:spPr bwMode="auto">
          <a:xfrm>
            <a:off x="141175" y="2211117"/>
            <a:ext cx="3311817" cy="1358221"/>
          </a:xfrm>
          <a:prstGeom prst="rect">
            <a:avLst/>
          </a:prstGeom>
          <a:solidFill>
            <a:schemeClr val="accent1"/>
          </a:solidFill>
          <a:ln w="9525" cap="flat" cmpd="sng" algn="ctr">
            <a:solidFill>
              <a:schemeClr val="accent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bg1"/>
                </a:solidFill>
                <a:effectLst/>
                <a:latin typeface="+mn-ea"/>
                <a:ea typeface="+mn-ea"/>
              </a:rPr>
              <a:t>Step 2</a:t>
            </a: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solidFill>
                  <a:schemeClr val="bg1"/>
                </a:solidFill>
                <a:latin typeface="+mn-ea"/>
                <a:ea typeface="+mn-ea"/>
              </a:rPr>
              <a:t>炭素排出量削減ポリシー策定</a:t>
            </a:r>
            <a:endParaRPr kumimoji="1" lang="ja-JP" altLang="en-US" sz="2000" b="0" i="0" u="none" strike="noStrike" cap="none" normalizeH="0" baseline="0" dirty="0" smtClean="0">
              <a:ln>
                <a:noFill/>
              </a:ln>
              <a:solidFill>
                <a:schemeClr val="bg1"/>
              </a:solidFill>
              <a:effectLst/>
              <a:latin typeface="+mn-ea"/>
              <a:ea typeface="+mn-ea"/>
            </a:endParaRPr>
          </a:p>
        </p:txBody>
      </p:sp>
      <p:sp>
        <p:nvSpPr>
          <p:cNvPr id="11" name="正方形/長方形 10"/>
          <p:cNvSpPr/>
          <p:nvPr/>
        </p:nvSpPr>
        <p:spPr bwMode="auto">
          <a:xfrm>
            <a:off x="141175" y="3647599"/>
            <a:ext cx="3311817" cy="727436"/>
          </a:xfrm>
          <a:prstGeom prst="rect">
            <a:avLst/>
          </a:prstGeom>
          <a:solidFill>
            <a:schemeClr val="accent1"/>
          </a:solidFill>
          <a:ln w="9525" cap="flat" cmpd="sng" algn="ctr">
            <a:solidFill>
              <a:schemeClr val="accent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bg1"/>
                </a:solidFill>
                <a:effectLst/>
                <a:latin typeface="+mn-ea"/>
                <a:ea typeface="+mn-ea"/>
              </a:rPr>
              <a:t>Step 3</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2000" dirty="0" smtClean="0">
                <a:solidFill>
                  <a:schemeClr val="bg1"/>
                </a:solidFill>
                <a:latin typeface="+mn-ea"/>
                <a:ea typeface="+mn-ea"/>
              </a:rPr>
              <a:t>ICP</a:t>
            </a:r>
            <a:r>
              <a:rPr lang="ja-JP" altLang="en-US" sz="2000" dirty="0" smtClean="0">
                <a:solidFill>
                  <a:schemeClr val="bg1"/>
                </a:solidFill>
                <a:latin typeface="+mn-ea"/>
                <a:ea typeface="+mn-ea"/>
              </a:rPr>
              <a:t>設定</a:t>
            </a:r>
            <a:endParaRPr kumimoji="1" lang="ja-JP" altLang="en-US" sz="2000" b="0" i="0" u="none" strike="noStrike" cap="none" normalizeH="0" baseline="0" dirty="0" smtClean="0">
              <a:ln>
                <a:noFill/>
              </a:ln>
              <a:solidFill>
                <a:schemeClr val="bg1"/>
              </a:solidFill>
              <a:effectLst/>
              <a:latin typeface="+mn-ea"/>
              <a:ea typeface="+mn-ea"/>
            </a:endParaRPr>
          </a:p>
        </p:txBody>
      </p:sp>
      <p:sp>
        <p:nvSpPr>
          <p:cNvPr id="12" name="正方形/長方形 11"/>
          <p:cNvSpPr/>
          <p:nvPr/>
        </p:nvSpPr>
        <p:spPr bwMode="auto">
          <a:xfrm>
            <a:off x="141175" y="4458218"/>
            <a:ext cx="3311817" cy="955968"/>
          </a:xfrm>
          <a:prstGeom prst="rect">
            <a:avLst/>
          </a:prstGeom>
          <a:solidFill>
            <a:schemeClr val="accent1"/>
          </a:solidFill>
          <a:ln w="9525" cap="flat" cmpd="sng" algn="ctr">
            <a:solidFill>
              <a:schemeClr val="accent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bg1"/>
                </a:solidFill>
                <a:effectLst/>
                <a:latin typeface="+mn-ea"/>
                <a:ea typeface="+mn-ea"/>
              </a:rPr>
              <a:t>Step 4</a:t>
            </a: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solidFill>
                  <a:schemeClr val="bg1"/>
                </a:solidFill>
                <a:latin typeface="+mn-ea"/>
                <a:ea typeface="+mn-ea"/>
              </a:rPr>
              <a:t>社内承認取得、ガバナンス・フィードバックの仕組み策定</a:t>
            </a:r>
            <a:endParaRPr kumimoji="1" lang="ja-JP" altLang="en-US" sz="2000" b="0" i="0" u="none" strike="noStrike" cap="none" normalizeH="0" baseline="0" dirty="0" smtClean="0">
              <a:ln>
                <a:noFill/>
              </a:ln>
              <a:solidFill>
                <a:schemeClr val="bg1"/>
              </a:solidFill>
              <a:effectLst/>
              <a:latin typeface="+mn-ea"/>
              <a:ea typeface="+mn-ea"/>
            </a:endParaRPr>
          </a:p>
        </p:txBody>
      </p:sp>
      <p:sp>
        <p:nvSpPr>
          <p:cNvPr id="13" name="正方形/長方形 12"/>
          <p:cNvSpPr/>
          <p:nvPr/>
        </p:nvSpPr>
        <p:spPr bwMode="auto">
          <a:xfrm>
            <a:off x="128464" y="5497368"/>
            <a:ext cx="3311817" cy="955968"/>
          </a:xfrm>
          <a:prstGeom prst="rect">
            <a:avLst/>
          </a:prstGeom>
          <a:solidFill>
            <a:schemeClr val="accent1"/>
          </a:solidFill>
          <a:ln w="9525" cap="flat" cmpd="sng" algn="ctr">
            <a:solidFill>
              <a:schemeClr val="accent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bg1"/>
                </a:solidFill>
                <a:effectLst/>
                <a:latin typeface="+mn-ea"/>
                <a:ea typeface="+mn-ea"/>
              </a:rPr>
              <a:t>Step 5</a:t>
            </a:r>
          </a:p>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smtClean="0">
                <a:ln>
                  <a:noFill/>
                </a:ln>
                <a:solidFill>
                  <a:schemeClr val="bg1"/>
                </a:solidFill>
                <a:effectLst/>
                <a:latin typeface="+mn-ea"/>
                <a:ea typeface="+mn-ea"/>
              </a:rPr>
              <a:t>Carbon</a:t>
            </a:r>
            <a:r>
              <a:rPr kumimoji="1" lang="ja-JP" altLang="en-US" sz="2000" b="0" i="0" u="none" strike="noStrike" cap="none" normalizeH="0" baseline="0" dirty="0" smtClean="0">
                <a:ln>
                  <a:noFill/>
                </a:ln>
                <a:solidFill>
                  <a:schemeClr val="bg1"/>
                </a:solidFill>
                <a:effectLst/>
                <a:latin typeface="+mn-ea"/>
                <a:ea typeface="+mn-ea"/>
              </a:rPr>
              <a:t> </a:t>
            </a:r>
            <a:r>
              <a:rPr kumimoji="1" lang="en-US" altLang="ja-JP" sz="2000" b="0" i="0" u="none" strike="noStrike" cap="none" normalizeH="0" baseline="0" dirty="0" smtClean="0">
                <a:ln>
                  <a:noFill/>
                </a:ln>
                <a:solidFill>
                  <a:schemeClr val="bg1"/>
                </a:solidFill>
                <a:effectLst/>
                <a:latin typeface="+mn-ea"/>
                <a:ea typeface="+mn-ea"/>
              </a:rPr>
              <a:t>fee</a:t>
            </a:r>
            <a:r>
              <a:rPr kumimoji="1" lang="ja-JP" altLang="en-US" sz="2000" b="0" i="0" u="none" strike="noStrike" cap="none" normalizeH="0" baseline="0" dirty="0" smtClean="0">
                <a:ln>
                  <a:noFill/>
                </a:ln>
                <a:solidFill>
                  <a:schemeClr val="bg1"/>
                </a:solidFill>
                <a:effectLst/>
                <a:latin typeface="+mn-ea"/>
                <a:ea typeface="+mn-ea"/>
              </a:rPr>
              <a:t>の管理、</a:t>
            </a:r>
            <a:endParaRPr kumimoji="1" lang="en-US" altLang="ja-JP" sz="2000" b="0" i="0" u="none" strike="noStrike" cap="none" normalizeH="0" baseline="0" dirty="0" smtClean="0">
              <a:ln>
                <a:noFill/>
              </a:ln>
              <a:solidFill>
                <a:schemeClr val="bg1"/>
              </a:solidFill>
              <a:effectLst/>
              <a:latin typeface="+mn-ea"/>
              <a:ea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bg1"/>
                </a:solidFill>
                <a:effectLst/>
                <a:latin typeface="+mn-ea"/>
                <a:ea typeface="+mn-ea"/>
              </a:rPr>
              <a:t>社内共有</a:t>
            </a:r>
            <a:endParaRPr kumimoji="1" lang="en-US" altLang="ja-JP" sz="2000" b="0" i="0" u="none" strike="noStrike" cap="none" normalizeH="0" baseline="0" dirty="0" smtClean="0">
              <a:ln>
                <a:noFill/>
              </a:ln>
              <a:solidFill>
                <a:schemeClr val="bg1"/>
              </a:solidFill>
              <a:effectLst/>
              <a:latin typeface="+mn-ea"/>
              <a:ea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938644286"/>
              </p:ext>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Segoe UI" panose="020B0502040204020203" pitchFamily="34" charset="0"/>
                          <a:ea typeface="メイリオ" panose="020B0604030504040204" pitchFamily="50" charset="-128"/>
                        </a:rPr>
                        <a:t>出所</a:t>
                      </a:r>
                      <a:endParaRPr kumimoji="1" lang="ja-JP" altLang="en-US" sz="1000" baseline="0" dirty="0">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The Microsoft carbon fee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theory &amp; practice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Microsoft</a:t>
                      </a:r>
                      <a:r>
                        <a:rPr kumimoji="1" lang="ja-JP" altLang="en-US" sz="1000" baseline="0" dirty="0" smtClean="0">
                          <a:solidFill>
                            <a:schemeClr val="tx1"/>
                          </a:solidFill>
                          <a:latin typeface="Segoe UI" panose="020B0502040204020203" pitchFamily="34" charset="0"/>
                          <a:ea typeface="メイリオ" panose="020B0604030504040204" pitchFamily="50" charset="-128"/>
                        </a:rPr>
                        <a:t>）より作成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16" name="正方形/長方形 15"/>
          <p:cNvSpPr/>
          <p:nvPr/>
        </p:nvSpPr>
        <p:spPr bwMode="auto">
          <a:xfrm>
            <a:off x="3525000" y="1347022"/>
            <a:ext cx="6247765" cy="792088"/>
          </a:xfrm>
          <a:prstGeom prst="rect">
            <a:avLst/>
          </a:prstGeom>
          <a:noFill/>
          <a:ln w="1905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000" b="0" i="0" u="none" strike="noStrike" cap="none" normalizeH="0" baseline="0" dirty="0" smtClean="0">
                <a:ln>
                  <a:noFill/>
                </a:ln>
                <a:effectLst/>
                <a:latin typeface="+mn-ea"/>
                <a:ea typeface="+mn-ea"/>
              </a:rPr>
              <a:t>炭素排出量</a:t>
            </a:r>
            <a:r>
              <a:rPr lang="ja-JP" altLang="en-US" sz="2000" dirty="0">
                <a:latin typeface="+mn-ea"/>
                <a:ea typeface="+mn-ea"/>
              </a:rPr>
              <a:t>・</a:t>
            </a:r>
            <a:r>
              <a:rPr lang="ja-JP" altLang="en-US" sz="2000" dirty="0" smtClean="0">
                <a:latin typeface="+mn-ea"/>
                <a:ea typeface="+mn-ea"/>
              </a:rPr>
              <a:t>エネルギー使用量トラッキングソフトウェアを使い、排出源ごとの炭素排出量をリストアップする</a:t>
            </a:r>
            <a:endParaRPr lang="en-US" altLang="ja-JP" sz="2000" dirty="0" smtClean="0">
              <a:latin typeface="+mn-ea"/>
              <a:ea typeface="+mn-ea"/>
            </a:endParaRPr>
          </a:p>
        </p:txBody>
      </p:sp>
      <p:sp>
        <p:nvSpPr>
          <p:cNvPr id="17" name="正方形/長方形 16"/>
          <p:cNvSpPr/>
          <p:nvPr/>
        </p:nvSpPr>
        <p:spPr bwMode="auto">
          <a:xfrm>
            <a:off x="3525000" y="2217371"/>
            <a:ext cx="6247765" cy="1358221"/>
          </a:xfrm>
          <a:prstGeom prst="rect">
            <a:avLst/>
          </a:prstGeom>
          <a:noFill/>
          <a:ln w="1905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000" b="0" i="0" u="none" strike="noStrike" cap="none" normalizeH="0" baseline="0" dirty="0" smtClean="0">
                <a:ln>
                  <a:noFill/>
                </a:ln>
                <a:effectLst/>
                <a:latin typeface="+mn-ea"/>
                <a:ea typeface="+mn-ea"/>
              </a:rPr>
              <a:t>責任のあるステークホルダーを明確にする</a:t>
            </a:r>
            <a:endParaRPr kumimoji="1" lang="en-US" altLang="ja-JP" sz="2000" b="0" i="0" u="none" strike="noStrike" cap="none" normalizeH="0" baseline="0" dirty="0" smtClean="0">
              <a:ln>
                <a:noFill/>
              </a:ln>
              <a:effectLst/>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ja-JP" altLang="en-US" sz="2000" dirty="0" smtClean="0">
                <a:latin typeface="+mn-ea"/>
                <a:ea typeface="+mn-ea"/>
              </a:rPr>
              <a:t>社内の炭素排出量ポリシーを策定する</a:t>
            </a:r>
            <a:endParaRPr lang="en-US" altLang="ja-JP" sz="2000" dirty="0" smtClean="0">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000" b="0" i="0" u="none" strike="noStrike" cap="none" normalizeH="0" baseline="0" dirty="0" smtClean="0">
                <a:ln>
                  <a:noFill/>
                </a:ln>
                <a:effectLst/>
                <a:latin typeface="+mn-ea"/>
                <a:ea typeface="+mn-ea"/>
              </a:rPr>
              <a:t>炭素排出量の排出枠、部門への配分方法を明確にする</a:t>
            </a:r>
            <a:endParaRPr kumimoji="1" lang="en-US" altLang="ja-JP" sz="2000" b="0" i="0" u="none" strike="noStrike" cap="none" normalizeH="0" baseline="0" dirty="0" smtClean="0">
              <a:ln>
                <a:noFill/>
              </a:ln>
              <a:effectLst/>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ja-JP" sz="2000" dirty="0" smtClean="0">
                <a:latin typeface="+mn-ea"/>
                <a:ea typeface="+mn-ea"/>
              </a:rPr>
              <a:t>Carbon fee</a:t>
            </a:r>
            <a:r>
              <a:rPr lang="ja-JP" altLang="en-US" sz="2000" dirty="0" smtClean="0">
                <a:latin typeface="+mn-ea"/>
                <a:ea typeface="+mn-ea"/>
              </a:rPr>
              <a:t>ファンドの投資戦略を策定する</a:t>
            </a:r>
            <a:endParaRPr kumimoji="1" lang="ja-JP" altLang="en-US" sz="2000" b="0" i="0" u="none" strike="noStrike" cap="none" normalizeH="0" baseline="0" dirty="0" smtClean="0">
              <a:ln>
                <a:noFill/>
              </a:ln>
              <a:effectLst/>
              <a:latin typeface="+mn-ea"/>
              <a:ea typeface="+mn-ea"/>
            </a:endParaRPr>
          </a:p>
        </p:txBody>
      </p:sp>
      <p:sp>
        <p:nvSpPr>
          <p:cNvPr id="18" name="正方形/長方形 17"/>
          <p:cNvSpPr/>
          <p:nvPr/>
        </p:nvSpPr>
        <p:spPr bwMode="auto">
          <a:xfrm>
            <a:off x="3525000" y="3653853"/>
            <a:ext cx="6247765" cy="727436"/>
          </a:xfrm>
          <a:prstGeom prst="rect">
            <a:avLst/>
          </a:prstGeom>
          <a:noFill/>
          <a:ln w="1905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en-US" altLang="ja-JP" sz="2000" b="0" i="0" u="none" strike="noStrike" cap="none" normalizeH="0" baseline="0" dirty="0" smtClean="0">
                <a:ln>
                  <a:noFill/>
                </a:ln>
                <a:effectLst/>
                <a:latin typeface="+mn-ea"/>
                <a:ea typeface="+mn-ea"/>
              </a:rPr>
              <a:t>ICP</a:t>
            </a:r>
            <a:r>
              <a:rPr kumimoji="1" lang="ja-JP" altLang="en-US" sz="2000" b="0" i="0" u="none" strike="noStrike" cap="none" normalizeH="0" baseline="0" dirty="0" smtClean="0">
                <a:ln>
                  <a:noFill/>
                </a:ln>
                <a:effectLst/>
                <a:latin typeface="+mn-ea"/>
                <a:ea typeface="+mn-ea"/>
              </a:rPr>
              <a:t>を設定する</a:t>
            </a:r>
            <a:endParaRPr kumimoji="1" lang="en-US" altLang="ja-JP" sz="2000" b="0" i="0" u="none" strike="noStrike" cap="none" normalizeH="0" baseline="0" dirty="0" smtClean="0">
              <a:ln>
                <a:noFill/>
              </a:ln>
              <a:effectLst/>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000" b="0" i="0" u="none" strike="noStrike" cap="none" normalizeH="0" baseline="0" dirty="0" smtClean="0">
                <a:ln>
                  <a:noFill/>
                </a:ln>
                <a:effectLst/>
                <a:latin typeface="+mn-ea"/>
                <a:ea typeface="+mn-ea"/>
              </a:rPr>
              <a:t>部門ごとの予測コストを算定する</a:t>
            </a:r>
          </a:p>
        </p:txBody>
      </p:sp>
      <p:sp>
        <p:nvSpPr>
          <p:cNvPr id="19" name="正方形/長方形 18"/>
          <p:cNvSpPr/>
          <p:nvPr/>
        </p:nvSpPr>
        <p:spPr bwMode="auto">
          <a:xfrm>
            <a:off x="3525000" y="4464472"/>
            <a:ext cx="6247765" cy="955968"/>
          </a:xfrm>
          <a:prstGeom prst="rect">
            <a:avLst/>
          </a:prstGeom>
          <a:noFill/>
          <a:ln w="1905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en-US" altLang="ja-JP" sz="2000" b="0" i="0" u="none" strike="noStrike" cap="none" normalizeH="0" baseline="0" dirty="0" smtClean="0">
                <a:ln>
                  <a:noFill/>
                </a:ln>
                <a:effectLst/>
                <a:latin typeface="+mn-ea"/>
                <a:ea typeface="+mn-ea"/>
              </a:rPr>
              <a:t>ICP</a:t>
            </a:r>
            <a:r>
              <a:rPr kumimoji="1" lang="ja-JP" altLang="en-US" sz="2000" b="0" i="0" u="none" strike="noStrike" cap="none" normalizeH="0" baseline="0" dirty="0" smtClean="0">
                <a:ln>
                  <a:noFill/>
                </a:ln>
                <a:effectLst/>
                <a:latin typeface="+mn-ea"/>
                <a:ea typeface="+mn-ea"/>
              </a:rPr>
              <a:t>設定について社内承認を取得する</a:t>
            </a:r>
            <a:endParaRPr kumimoji="1" lang="en-US" altLang="ja-JP" sz="2000" b="0" i="0" u="none" strike="noStrike" cap="none" normalizeH="0" baseline="0" dirty="0" smtClean="0">
              <a:ln>
                <a:noFill/>
              </a:ln>
              <a:effectLst/>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en-US" altLang="ja-JP" sz="2000" b="0" i="0" u="none" strike="noStrike" cap="none" normalizeH="0" baseline="0" dirty="0" smtClean="0">
                <a:ln>
                  <a:noFill/>
                </a:ln>
                <a:effectLst/>
                <a:latin typeface="+mn-ea"/>
                <a:ea typeface="+mn-ea"/>
              </a:rPr>
              <a:t>ICP</a:t>
            </a:r>
            <a:r>
              <a:rPr lang="ja-JP" altLang="en-US" sz="2000" dirty="0" smtClean="0">
                <a:latin typeface="+mn-ea"/>
                <a:ea typeface="+mn-ea"/>
              </a:rPr>
              <a:t>に関するガイダンスを提供するための内部委員会を設置する</a:t>
            </a:r>
            <a:endParaRPr kumimoji="1" lang="ja-JP" altLang="en-US" sz="2000" b="0" i="0" u="none" strike="noStrike" cap="none" normalizeH="0" baseline="0" dirty="0" smtClean="0">
              <a:ln>
                <a:noFill/>
              </a:ln>
              <a:effectLst/>
              <a:latin typeface="+mn-ea"/>
              <a:ea typeface="+mn-ea"/>
            </a:endParaRPr>
          </a:p>
        </p:txBody>
      </p:sp>
      <p:sp>
        <p:nvSpPr>
          <p:cNvPr id="20" name="正方形/長方形 19"/>
          <p:cNvSpPr/>
          <p:nvPr/>
        </p:nvSpPr>
        <p:spPr bwMode="auto">
          <a:xfrm>
            <a:off x="3512289" y="5503622"/>
            <a:ext cx="6247765" cy="955968"/>
          </a:xfrm>
          <a:prstGeom prst="rect">
            <a:avLst/>
          </a:prstGeom>
          <a:noFill/>
          <a:ln w="1905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000" b="0" i="0" u="none" strike="noStrike" cap="none" normalizeH="0" baseline="0" dirty="0" smtClean="0">
                <a:ln>
                  <a:noFill/>
                </a:ln>
                <a:effectLst/>
                <a:latin typeface="+mn-ea"/>
                <a:ea typeface="+mn-ea"/>
              </a:rPr>
              <a:t>部門ごとの実質炭素排出量に応じ、</a:t>
            </a:r>
            <a:r>
              <a:rPr kumimoji="1" lang="en-US" altLang="ja-JP" sz="2000" b="0" i="0" u="none" strike="noStrike" cap="none" normalizeH="0" baseline="0" dirty="0" smtClean="0">
                <a:ln>
                  <a:noFill/>
                </a:ln>
                <a:effectLst/>
                <a:latin typeface="+mn-ea"/>
                <a:ea typeface="+mn-ea"/>
              </a:rPr>
              <a:t>Carbon fee</a:t>
            </a:r>
            <a:r>
              <a:rPr kumimoji="1" lang="ja-JP" altLang="en-US" sz="2000" b="0" i="0" u="none" strike="noStrike" cap="none" normalizeH="0" baseline="0" dirty="0" smtClean="0">
                <a:ln>
                  <a:noFill/>
                </a:ln>
                <a:effectLst/>
                <a:latin typeface="+mn-ea"/>
                <a:ea typeface="+mn-ea"/>
              </a:rPr>
              <a:t>を課金</a:t>
            </a:r>
            <a:endParaRPr kumimoji="1" lang="en-US" altLang="ja-JP" sz="2000" b="0" i="0" u="none" strike="noStrike" cap="none" normalizeH="0" baseline="0" dirty="0" smtClean="0">
              <a:ln>
                <a:noFill/>
              </a:ln>
              <a:effectLst/>
              <a:latin typeface="+mn-ea"/>
              <a:ea typeface="+mn-ea"/>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ja-JP" altLang="en-US" sz="2000" dirty="0" smtClean="0">
                <a:latin typeface="+mn-ea"/>
                <a:ea typeface="+mn-ea"/>
              </a:rPr>
              <a:t>炭素排出に関するパフォーマンスを外部に公開し、将来のプランを策定する</a:t>
            </a:r>
            <a:endParaRPr kumimoji="1" lang="en-US" altLang="ja-JP" sz="2000" b="0" i="0" u="none" strike="noStrike" cap="none" normalizeH="0" baseline="0" dirty="0" smtClean="0">
              <a:ln>
                <a:noFill/>
              </a:ln>
              <a:effectLst/>
              <a:latin typeface="+mn-ea"/>
              <a:ea typeface="+mn-ea"/>
            </a:endParaRPr>
          </a:p>
        </p:txBody>
      </p:sp>
      <p:sp>
        <p:nvSpPr>
          <p:cNvPr id="21" name="円/楕円 20"/>
          <p:cNvSpPr/>
          <p:nvPr/>
        </p:nvSpPr>
        <p:spPr bwMode="gray">
          <a:xfrm>
            <a:off x="2588" y="289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200" b="1" baseline="0" dirty="0" smtClean="0">
                <a:solidFill>
                  <a:schemeClr val="bg1"/>
                </a:solidFill>
                <a:latin typeface="Meiryo UI" panose="020B0604030504040204" pitchFamily="50" charset="-128"/>
                <a:ea typeface="Meiryo UI" panose="020B0604030504040204" pitchFamily="50" charset="-128"/>
              </a:rPr>
              <a:t>3</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2316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6766" y="41114"/>
            <a:ext cx="9906000" cy="398463"/>
          </a:xfrm>
        </p:spPr>
        <p:txBody>
          <a:bodyPr/>
          <a:lstStyle/>
          <a:p>
            <a:r>
              <a:rPr lang="ja-JP" altLang="en-US" sz="3000" dirty="0"/>
              <a:t>低炭素投資</a:t>
            </a:r>
            <a:r>
              <a:rPr lang="ja-JP" altLang="en-US" sz="3000" dirty="0" smtClean="0"/>
              <a:t>ファンドの例：大東建託の</a:t>
            </a:r>
            <a:r>
              <a:rPr lang="en-US" altLang="ja-JP" sz="3000" dirty="0" smtClean="0"/>
              <a:t>Carbon fee </a:t>
            </a:r>
            <a:endParaRPr kumimoji="1" lang="ja-JP" altLang="en-US" sz="3000" dirty="0"/>
          </a:p>
        </p:txBody>
      </p:sp>
      <p:sp>
        <p:nvSpPr>
          <p:cNvPr id="3" name="テキスト プレースホルダー 2"/>
          <p:cNvSpPr>
            <a:spLocks noGrp="1"/>
          </p:cNvSpPr>
          <p:nvPr>
            <p:ph type="body" sz="quarter" idx="11"/>
          </p:nvPr>
        </p:nvSpPr>
        <p:spPr>
          <a:xfrm>
            <a:off x="128588" y="765175"/>
            <a:ext cx="9648825" cy="503586"/>
          </a:xfrm>
        </p:spPr>
        <p:txBody>
          <a:bodyPr anchor="ctr"/>
          <a:lstStyle/>
          <a:p>
            <a:r>
              <a:rPr kumimoji="1" lang="ja-JP" altLang="en-US" dirty="0" smtClean="0"/>
              <a:t>各支店で消費するエネルギーによる</a:t>
            </a:r>
            <a:r>
              <a:rPr kumimoji="1" lang="en-US" altLang="ja-JP" dirty="0" smtClean="0"/>
              <a:t>CO2</a:t>
            </a:r>
            <a:r>
              <a:rPr kumimoji="1" lang="ja-JP" altLang="en-US" dirty="0" smtClean="0"/>
              <a:t>排出量を算定し、臨時賞与の金銭的評価に反映</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21</a:t>
            </a:fld>
            <a:endParaRPr lang="en-US" altLang="ja-JP" dirty="0"/>
          </a:p>
        </p:txBody>
      </p:sp>
      <p:grpSp>
        <p:nvGrpSpPr>
          <p:cNvPr id="9" name="グループ化 8"/>
          <p:cNvGrpSpPr/>
          <p:nvPr/>
        </p:nvGrpSpPr>
        <p:grpSpPr>
          <a:xfrm>
            <a:off x="145289" y="1481876"/>
            <a:ext cx="9649073" cy="461665"/>
            <a:chOff x="-859110" y="1689311"/>
            <a:chExt cx="9907444" cy="461665"/>
          </a:xfrm>
        </p:grpSpPr>
        <p:sp>
          <p:nvSpPr>
            <p:cNvPr id="10" name="正方形/長方形 9"/>
            <p:cNvSpPr/>
            <p:nvPr/>
          </p:nvSpPr>
          <p:spPr bwMode="auto">
            <a:xfrm>
              <a:off x="-859110" y="1689311"/>
              <a:ext cx="324000" cy="360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mn-ea"/>
                  <a:ea typeface="+mn-ea"/>
                </a:rPr>
                <a:t>1</a:t>
              </a:r>
              <a:endParaRPr kumimoji="1" lang="ja-JP" altLang="en-US" sz="2400" b="1" i="0" u="none" strike="noStrike" cap="none" normalizeH="0" baseline="0" dirty="0" smtClean="0">
                <a:ln>
                  <a:noFill/>
                </a:ln>
                <a:solidFill>
                  <a:schemeClr val="tx1"/>
                </a:solidFill>
                <a:effectLst/>
                <a:latin typeface="+mn-ea"/>
                <a:ea typeface="+mn-ea"/>
              </a:endParaRPr>
            </a:p>
          </p:txBody>
        </p:sp>
        <p:sp>
          <p:nvSpPr>
            <p:cNvPr id="11" name="テキスト ボックス 10"/>
            <p:cNvSpPr txBox="1"/>
            <p:nvPr/>
          </p:nvSpPr>
          <p:spPr>
            <a:xfrm>
              <a:off x="-489593" y="1689311"/>
              <a:ext cx="9537927" cy="461665"/>
            </a:xfrm>
            <a:prstGeom prst="rect">
              <a:avLst/>
            </a:prstGeom>
            <a:noFill/>
            <a:ln>
              <a:solidFill>
                <a:schemeClr val="tx1"/>
              </a:solidFill>
            </a:ln>
          </p:spPr>
          <p:txBody>
            <a:bodyPr wrap="square" rtlCol="0">
              <a:spAutoFit/>
            </a:bodyPr>
            <a:lstStyle/>
            <a:p>
              <a:pPr algn="ctr"/>
              <a:r>
                <a:rPr kumimoji="1" lang="ja-JP" altLang="en-US" sz="2400" dirty="0" smtClean="0">
                  <a:latin typeface="+mn-lt"/>
                  <a:ea typeface="+mn-ea"/>
                </a:rPr>
                <a:t>各支店で消費するエネルギーを</a:t>
              </a:r>
              <a:r>
                <a:rPr kumimoji="1" lang="en-US" altLang="ja-JP" sz="2400" dirty="0" smtClean="0">
                  <a:latin typeface="+mn-lt"/>
                  <a:ea typeface="+mn-ea"/>
                </a:rPr>
                <a:t>CO2</a:t>
              </a:r>
              <a:r>
                <a:rPr lang="ja-JP" altLang="en-US" sz="2400" dirty="0" smtClean="0">
                  <a:latin typeface="+mn-lt"/>
                  <a:ea typeface="+mn-ea"/>
                </a:rPr>
                <a:t>排出量に変換し、炭素価格を算定</a:t>
              </a:r>
              <a:endParaRPr kumimoji="1" lang="ja-JP" altLang="en-US" sz="2400" dirty="0" smtClean="0">
                <a:latin typeface="+mn-lt"/>
                <a:ea typeface="+mn-ea"/>
              </a:endParaRPr>
            </a:p>
          </p:txBody>
        </p:sp>
      </p:grpSp>
      <p:grpSp>
        <p:nvGrpSpPr>
          <p:cNvPr id="24" name="グループ化 23"/>
          <p:cNvGrpSpPr/>
          <p:nvPr/>
        </p:nvGrpSpPr>
        <p:grpSpPr>
          <a:xfrm>
            <a:off x="1510374" y="2153266"/>
            <a:ext cx="8034327" cy="1276214"/>
            <a:chOff x="4189407" y="3153840"/>
            <a:chExt cx="7004845" cy="1276214"/>
          </a:xfrm>
        </p:grpSpPr>
        <p:sp>
          <p:nvSpPr>
            <p:cNvPr id="12" name="テキスト ボックス 11"/>
            <p:cNvSpPr txBox="1"/>
            <p:nvPr/>
          </p:nvSpPr>
          <p:spPr>
            <a:xfrm>
              <a:off x="6037539" y="3153840"/>
              <a:ext cx="5156713" cy="810478"/>
            </a:xfrm>
            <a:prstGeom prst="rect">
              <a:avLst/>
            </a:prstGeom>
            <a:noFill/>
          </p:spPr>
          <p:txBody>
            <a:bodyPr wrap="square" rtlCol="0">
              <a:spAutoFit/>
            </a:bodyPr>
            <a:lstStyle/>
            <a:p>
              <a:pPr algn="ctr">
                <a:lnSpc>
                  <a:spcPts val="2800"/>
                </a:lnSpc>
              </a:pPr>
              <a:r>
                <a:rPr kumimoji="1" lang="ja-JP" altLang="en-US" sz="2400" dirty="0" smtClean="0">
                  <a:latin typeface="+mn-ea"/>
                  <a:ea typeface="+mn-ea"/>
                </a:rPr>
                <a:t>支店</a:t>
              </a:r>
              <a:r>
                <a:rPr lang="ja-JP" altLang="en-US" sz="2400" dirty="0" smtClean="0">
                  <a:latin typeface="+mn-ea"/>
                  <a:ea typeface="+mn-ea"/>
                </a:rPr>
                <a:t>ごとのエネルギー消費による</a:t>
              </a:r>
              <a:r>
                <a:rPr lang="en-US" altLang="ja-JP" sz="2400" dirty="0" smtClean="0">
                  <a:latin typeface="+mn-ea"/>
                  <a:ea typeface="+mn-ea"/>
                </a:rPr>
                <a:t>CO2</a:t>
              </a:r>
              <a:r>
                <a:rPr lang="ja-JP" altLang="en-US" sz="2400" dirty="0" smtClean="0">
                  <a:latin typeface="+mn-ea"/>
                  <a:ea typeface="+mn-ea"/>
                </a:rPr>
                <a:t>排出量</a:t>
              </a:r>
              <a:endParaRPr kumimoji="1" lang="en-US" altLang="ja-JP" sz="2400" dirty="0" smtClean="0">
                <a:latin typeface="+mn-ea"/>
                <a:ea typeface="+mn-ea"/>
              </a:endParaRPr>
            </a:p>
            <a:p>
              <a:pPr algn="ctr">
                <a:lnSpc>
                  <a:spcPts val="2800"/>
                </a:lnSpc>
              </a:pPr>
              <a:r>
                <a:rPr kumimoji="1" lang="ja-JP" altLang="en-US" sz="2400" dirty="0" smtClean="0">
                  <a:latin typeface="+mn-ea"/>
                  <a:ea typeface="+mn-ea"/>
                </a:rPr>
                <a:t>支店ごとの売上高＋受注高</a:t>
              </a:r>
            </a:p>
          </p:txBody>
        </p:sp>
        <p:cxnSp>
          <p:nvCxnSpPr>
            <p:cNvPr id="14" name="直線コネクタ 13"/>
            <p:cNvCxnSpPr/>
            <p:nvPr/>
          </p:nvCxnSpPr>
          <p:spPr bwMode="auto">
            <a:xfrm>
              <a:off x="6131718" y="3536506"/>
              <a:ext cx="4852190" cy="22573"/>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4189407" y="3269713"/>
              <a:ext cx="1944439" cy="461665"/>
            </a:xfrm>
            <a:prstGeom prst="rect">
              <a:avLst/>
            </a:prstGeom>
            <a:noFill/>
          </p:spPr>
          <p:txBody>
            <a:bodyPr wrap="square" rtlCol="0">
              <a:spAutoFit/>
            </a:bodyPr>
            <a:lstStyle/>
            <a:p>
              <a:r>
                <a:rPr lang="en-US" altLang="ja-JP" sz="2400" dirty="0" smtClean="0">
                  <a:latin typeface="+mn-lt"/>
                  <a:ea typeface="+mn-ea"/>
                </a:rPr>
                <a:t>Carbon fee </a:t>
              </a:r>
              <a:r>
                <a:rPr kumimoji="1" lang="ja-JP" altLang="en-US" sz="2400" dirty="0" smtClean="0">
                  <a:latin typeface="+mn-lt"/>
                  <a:ea typeface="+mn-ea"/>
                </a:rPr>
                <a:t>＝</a:t>
              </a:r>
            </a:p>
          </p:txBody>
        </p:sp>
        <p:sp>
          <p:nvSpPr>
            <p:cNvPr id="35" name="テキスト ボックス 34"/>
            <p:cNvSpPr txBox="1"/>
            <p:nvPr/>
          </p:nvSpPr>
          <p:spPr>
            <a:xfrm>
              <a:off x="5648236" y="3968389"/>
              <a:ext cx="2909577" cy="461665"/>
            </a:xfrm>
            <a:prstGeom prst="rect">
              <a:avLst/>
            </a:prstGeom>
            <a:noFill/>
          </p:spPr>
          <p:txBody>
            <a:bodyPr wrap="square" rtlCol="0">
              <a:spAutoFit/>
            </a:bodyPr>
            <a:lstStyle/>
            <a:p>
              <a:r>
                <a:rPr kumimoji="1" lang="ja-JP" altLang="en-US" sz="2400" dirty="0" smtClean="0">
                  <a:latin typeface="+mn-ea"/>
                  <a:ea typeface="+mn-ea"/>
                </a:rPr>
                <a:t>＝</a:t>
              </a:r>
              <a:r>
                <a:rPr kumimoji="1" lang="en-US" altLang="ja-JP" sz="2400" dirty="0" smtClean="0">
                  <a:latin typeface="+mn-ea"/>
                  <a:ea typeface="+mn-ea"/>
                </a:rPr>
                <a:t>5,646</a:t>
              </a:r>
              <a:r>
                <a:rPr kumimoji="1" lang="ja-JP" altLang="en-US" sz="2400" dirty="0" smtClean="0">
                  <a:latin typeface="+mn-ea"/>
                  <a:ea typeface="+mn-ea"/>
                </a:rPr>
                <a:t>円</a:t>
              </a:r>
              <a:r>
                <a:rPr kumimoji="1" lang="en-US" altLang="ja-JP" sz="2400" dirty="0" smtClean="0">
                  <a:latin typeface="+mn-ea"/>
                  <a:ea typeface="+mn-ea"/>
                </a:rPr>
                <a:t>/tCO2e</a:t>
              </a:r>
              <a:endParaRPr kumimoji="1" lang="ja-JP" altLang="en-US" sz="2400" dirty="0" smtClean="0">
                <a:latin typeface="+mn-ea"/>
                <a:ea typeface="+mn-ea"/>
              </a:endParaRPr>
            </a:p>
          </p:txBody>
        </p:sp>
      </p:grpSp>
      <p:grpSp>
        <p:nvGrpSpPr>
          <p:cNvPr id="38" name="グループ化 37"/>
          <p:cNvGrpSpPr/>
          <p:nvPr/>
        </p:nvGrpSpPr>
        <p:grpSpPr>
          <a:xfrm>
            <a:off x="166247" y="4717378"/>
            <a:ext cx="9628115" cy="461665"/>
            <a:chOff x="380529" y="2214156"/>
            <a:chExt cx="7393615" cy="461665"/>
          </a:xfrm>
        </p:grpSpPr>
        <p:sp>
          <p:nvSpPr>
            <p:cNvPr id="39" name="正方形/長方形 38"/>
            <p:cNvSpPr/>
            <p:nvPr/>
          </p:nvSpPr>
          <p:spPr bwMode="auto">
            <a:xfrm>
              <a:off x="380529" y="2214156"/>
              <a:ext cx="260266" cy="3600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mn-ea"/>
                  <a:ea typeface="+mn-ea"/>
                </a:rPr>
                <a:t>2</a:t>
              </a:r>
              <a:endParaRPr kumimoji="1" lang="ja-JP" altLang="en-US" sz="2400" b="1" i="0" u="none" strike="noStrike" cap="none" normalizeH="0" baseline="0" dirty="0" smtClean="0">
                <a:ln>
                  <a:noFill/>
                </a:ln>
                <a:solidFill>
                  <a:schemeClr val="tx1"/>
                </a:solidFill>
                <a:effectLst/>
                <a:latin typeface="+mn-ea"/>
                <a:ea typeface="+mn-ea"/>
              </a:endParaRPr>
            </a:p>
          </p:txBody>
        </p:sp>
        <p:sp>
          <p:nvSpPr>
            <p:cNvPr id="40" name="テキスト ボックス 39"/>
            <p:cNvSpPr txBox="1"/>
            <p:nvPr/>
          </p:nvSpPr>
          <p:spPr>
            <a:xfrm>
              <a:off x="683293" y="2214156"/>
              <a:ext cx="7090851" cy="461665"/>
            </a:xfrm>
            <a:prstGeom prst="rect">
              <a:avLst/>
            </a:prstGeom>
            <a:noFill/>
            <a:ln>
              <a:solidFill>
                <a:schemeClr val="tx1"/>
              </a:solidFill>
            </a:ln>
          </p:spPr>
          <p:txBody>
            <a:bodyPr wrap="square" rtlCol="0">
              <a:spAutoFit/>
            </a:bodyPr>
            <a:lstStyle/>
            <a:p>
              <a:pPr algn="ctr"/>
              <a:r>
                <a:rPr kumimoji="1" lang="ja-JP" altLang="en-US" sz="2400" dirty="0" smtClean="0">
                  <a:latin typeface="+mn-lt"/>
                  <a:ea typeface="+mn-ea"/>
                </a:rPr>
                <a:t>各支店の</a:t>
              </a:r>
              <a:r>
                <a:rPr kumimoji="1" lang="en-US" altLang="ja-JP" sz="2400" dirty="0" smtClean="0">
                  <a:latin typeface="+mn-lt"/>
                  <a:ea typeface="+mn-ea"/>
                </a:rPr>
                <a:t>CO2</a:t>
              </a:r>
              <a:r>
                <a:rPr kumimoji="1" lang="ja-JP" altLang="en-US" sz="2400" dirty="0" smtClean="0">
                  <a:latin typeface="+mn-lt"/>
                  <a:ea typeface="+mn-ea"/>
                </a:rPr>
                <a:t>排出量を前年度比削減率で評価し、臨時賞与に反映</a:t>
              </a:r>
            </a:p>
          </p:txBody>
        </p:sp>
      </p:grpSp>
      <p:sp>
        <p:nvSpPr>
          <p:cNvPr id="41" name="二等辺三角形 40"/>
          <p:cNvSpPr/>
          <p:nvPr/>
        </p:nvSpPr>
        <p:spPr bwMode="auto">
          <a:xfrm rot="10800000">
            <a:off x="3889766" y="4200632"/>
            <a:ext cx="1260000" cy="252000"/>
          </a:xfrm>
          <a:prstGeom prst="triangle">
            <a:avLst/>
          </a:prstGeom>
          <a:solidFill>
            <a:srgbClr val="00B0F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nvGrpSpPr>
          <p:cNvPr id="46" name="グループ化 45"/>
          <p:cNvGrpSpPr/>
          <p:nvPr/>
        </p:nvGrpSpPr>
        <p:grpSpPr>
          <a:xfrm>
            <a:off x="128588" y="2996293"/>
            <a:ext cx="2721075" cy="1451405"/>
            <a:chOff x="523285" y="2636912"/>
            <a:chExt cx="2721075" cy="1451405"/>
          </a:xfrm>
        </p:grpSpPr>
        <p:sp>
          <p:nvSpPr>
            <p:cNvPr id="19" name="台形 18"/>
            <p:cNvSpPr/>
            <p:nvPr/>
          </p:nvSpPr>
          <p:spPr bwMode="auto">
            <a:xfrm>
              <a:off x="523595" y="3284984"/>
              <a:ext cx="2720765" cy="803333"/>
            </a:xfrm>
            <a:prstGeom prst="trapezoid">
              <a:avLst>
                <a:gd name="adj" fmla="val 14519"/>
              </a:avLst>
            </a:prstGeom>
            <a:solidFill>
              <a:schemeClr val="bg1">
                <a:lumMod val="85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nvGrpSpPr>
            <p:cNvPr id="21" name="グループ化 20"/>
            <p:cNvGrpSpPr/>
            <p:nvPr/>
          </p:nvGrpSpPr>
          <p:grpSpPr>
            <a:xfrm>
              <a:off x="640349" y="2636912"/>
              <a:ext cx="2487256" cy="396000"/>
              <a:chOff x="1352600" y="3006734"/>
              <a:chExt cx="2487256" cy="396000"/>
            </a:xfrm>
          </p:grpSpPr>
          <p:sp>
            <p:nvSpPr>
              <p:cNvPr id="16" name="Freeform 1039"/>
              <p:cNvSpPr>
                <a:spLocks noChangeAspect="1" noEditPoints="1"/>
              </p:cNvSpPr>
              <p:nvPr/>
            </p:nvSpPr>
            <p:spPr bwMode="gray">
              <a:xfrm>
                <a:off x="1352600" y="3006734"/>
                <a:ext cx="495287" cy="396000"/>
              </a:xfrm>
              <a:custGeom>
                <a:avLst/>
                <a:gdLst>
                  <a:gd name="T0" fmla="*/ 256 w 320"/>
                  <a:gd name="T1" fmla="*/ 11 h 256"/>
                  <a:gd name="T2" fmla="*/ 64 w 320"/>
                  <a:gd name="T3" fmla="*/ 11 h 256"/>
                  <a:gd name="T4" fmla="*/ 0 w 320"/>
                  <a:gd name="T5" fmla="*/ 32 h 256"/>
                  <a:gd name="T6" fmla="*/ 309 w 320"/>
                  <a:gd name="T7" fmla="*/ 256 h 256"/>
                  <a:gd name="T8" fmla="*/ 309 w 320"/>
                  <a:gd name="T9" fmla="*/ 21 h 256"/>
                  <a:gd name="T10" fmla="*/ 149 w 320"/>
                  <a:gd name="T11" fmla="*/ 171 h 256"/>
                  <a:gd name="T12" fmla="*/ 298 w 320"/>
                  <a:gd name="T13" fmla="*/ 235 h 256"/>
                  <a:gd name="T14" fmla="*/ 181 w 320"/>
                  <a:gd name="T15" fmla="*/ 149 h 256"/>
                  <a:gd name="T16" fmla="*/ 128 w 320"/>
                  <a:gd name="T17" fmla="*/ 235 h 256"/>
                  <a:gd name="T18" fmla="*/ 74 w 320"/>
                  <a:gd name="T19" fmla="*/ 43 h 256"/>
                  <a:gd name="T20" fmla="*/ 234 w 320"/>
                  <a:gd name="T21" fmla="*/ 21 h 256"/>
                  <a:gd name="T22" fmla="*/ 298 w 320"/>
                  <a:gd name="T23" fmla="*/ 43 h 256"/>
                  <a:gd name="T24" fmla="*/ 53 w 320"/>
                  <a:gd name="T25" fmla="*/ 85 h 256"/>
                  <a:gd name="T26" fmla="*/ 64 w 320"/>
                  <a:gd name="T27" fmla="*/ 75 h 256"/>
                  <a:gd name="T28" fmla="*/ 85 w 320"/>
                  <a:gd name="T29" fmla="*/ 75 h 256"/>
                  <a:gd name="T30" fmla="*/ 149 w 320"/>
                  <a:gd name="T31" fmla="*/ 75 h 256"/>
                  <a:gd name="T32" fmla="*/ 138 w 320"/>
                  <a:gd name="T33" fmla="*/ 64 h 256"/>
                  <a:gd name="T34" fmla="*/ 181 w 320"/>
                  <a:gd name="T35" fmla="*/ 85 h 256"/>
                  <a:gd name="T36" fmla="*/ 192 w 320"/>
                  <a:gd name="T37" fmla="*/ 75 h 256"/>
                  <a:gd name="T38" fmla="*/ 213 w 320"/>
                  <a:gd name="T39" fmla="*/ 75 h 256"/>
                  <a:gd name="T40" fmla="*/ 256 w 320"/>
                  <a:gd name="T41" fmla="*/ 75 h 256"/>
                  <a:gd name="T42" fmla="*/ 266 w 320"/>
                  <a:gd name="T43" fmla="*/ 85 h 256"/>
                  <a:gd name="T44" fmla="*/ 53 w 320"/>
                  <a:gd name="T45" fmla="*/ 128 h 256"/>
                  <a:gd name="T46" fmla="*/ 64 w 320"/>
                  <a:gd name="T47" fmla="*/ 117 h 256"/>
                  <a:gd name="T48" fmla="*/ 85 w 320"/>
                  <a:gd name="T49" fmla="*/ 117 h 256"/>
                  <a:gd name="T50" fmla="*/ 149 w 320"/>
                  <a:gd name="T51" fmla="*/ 117 h 256"/>
                  <a:gd name="T52" fmla="*/ 138 w 320"/>
                  <a:gd name="T53" fmla="*/ 107 h 256"/>
                  <a:gd name="T54" fmla="*/ 181 w 320"/>
                  <a:gd name="T55" fmla="*/ 128 h 256"/>
                  <a:gd name="T56" fmla="*/ 192 w 320"/>
                  <a:gd name="T57" fmla="*/ 117 h 256"/>
                  <a:gd name="T58" fmla="*/ 213 w 320"/>
                  <a:gd name="T59" fmla="*/ 117 h 256"/>
                  <a:gd name="T60" fmla="*/ 256 w 320"/>
                  <a:gd name="T61" fmla="*/ 117 h 256"/>
                  <a:gd name="T62" fmla="*/ 266 w 320"/>
                  <a:gd name="T63" fmla="*/ 128 h 256"/>
                  <a:gd name="T64" fmla="*/ 53 w 320"/>
                  <a:gd name="T65" fmla="*/ 171 h 256"/>
                  <a:gd name="T66" fmla="*/ 64 w 320"/>
                  <a:gd name="T67" fmla="*/ 160 h 256"/>
                  <a:gd name="T68" fmla="*/ 85 w 320"/>
                  <a:gd name="T69" fmla="*/ 160 h 256"/>
                  <a:gd name="T70" fmla="*/ 234 w 320"/>
                  <a:gd name="T71" fmla="*/ 160 h 256"/>
                  <a:gd name="T72" fmla="*/ 224 w 320"/>
                  <a:gd name="T73" fmla="*/ 149 h 256"/>
                  <a:gd name="T74" fmla="*/ 266 w 320"/>
                  <a:gd name="T75" fmla="*/ 149 h 256"/>
                  <a:gd name="T76" fmla="*/ 256 w 320"/>
                  <a:gd name="T77" fmla="*/ 160 h 256"/>
                  <a:gd name="T78" fmla="*/ 42 w 320"/>
                  <a:gd name="T79" fmla="*/ 203 h 256"/>
                  <a:gd name="T80" fmla="*/ 106 w 320"/>
                  <a:gd name="T81" fmla="*/ 203 h 256"/>
                  <a:gd name="T82" fmla="*/ 96 w 320"/>
                  <a:gd name="T83" fmla="*/ 192 h 256"/>
                  <a:gd name="T84" fmla="*/ 224 w 320"/>
                  <a:gd name="T85" fmla="*/ 213 h 256"/>
                  <a:gd name="T86" fmla="*/ 234 w 320"/>
                  <a:gd name="T87" fmla="*/ 203 h 256"/>
                  <a:gd name="T88" fmla="*/ 277 w 320"/>
                  <a:gd name="T89" fmla="*/ 20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0" h="256">
                    <a:moveTo>
                      <a:pt x="309" y="21"/>
                    </a:moveTo>
                    <a:cubicBezTo>
                      <a:pt x="256" y="21"/>
                      <a:pt x="256" y="21"/>
                      <a:pt x="256" y="21"/>
                    </a:cubicBezTo>
                    <a:cubicBezTo>
                      <a:pt x="256" y="11"/>
                      <a:pt x="256" y="11"/>
                      <a:pt x="256" y="11"/>
                    </a:cubicBezTo>
                    <a:cubicBezTo>
                      <a:pt x="256" y="5"/>
                      <a:pt x="251" y="0"/>
                      <a:pt x="245" y="0"/>
                    </a:cubicBezTo>
                    <a:cubicBezTo>
                      <a:pt x="74" y="0"/>
                      <a:pt x="74" y="0"/>
                      <a:pt x="74" y="0"/>
                    </a:cubicBezTo>
                    <a:cubicBezTo>
                      <a:pt x="68" y="0"/>
                      <a:pt x="64" y="5"/>
                      <a:pt x="64" y="11"/>
                    </a:cubicBezTo>
                    <a:cubicBezTo>
                      <a:pt x="64" y="21"/>
                      <a:pt x="64" y="21"/>
                      <a:pt x="64" y="21"/>
                    </a:cubicBezTo>
                    <a:cubicBezTo>
                      <a:pt x="10" y="21"/>
                      <a:pt x="10" y="21"/>
                      <a:pt x="10" y="21"/>
                    </a:cubicBezTo>
                    <a:cubicBezTo>
                      <a:pt x="4" y="21"/>
                      <a:pt x="0" y="26"/>
                      <a:pt x="0" y="32"/>
                    </a:cubicBezTo>
                    <a:cubicBezTo>
                      <a:pt x="0" y="245"/>
                      <a:pt x="0" y="245"/>
                      <a:pt x="0" y="245"/>
                    </a:cubicBezTo>
                    <a:cubicBezTo>
                      <a:pt x="0" y="251"/>
                      <a:pt x="4" y="256"/>
                      <a:pt x="10" y="256"/>
                    </a:cubicBezTo>
                    <a:cubicBezTo>
                      <a:pt x="309" y="256"/>
                      <a:pt x="309" y="256"/>
                      <a:pt x="309" y="256"/>
                    </a:cubicBezTo>
                    <a:cubicBezTo>
                      <a:pt x="315" y="256"/>
                      <a:pt x="320" y="251"/>
                      <a:pt x="320" y="245"/>
                    </a:cubicBezTo>
                    <a:cubicBezTo>
                      <a:pt x="320" y="32"/>
                      <a:pt x="320" y="32"/>
                      <a:pt x="320" y="32"/>
                    </a:cubicBezTo>
                    <a:cubicBezTo>
                      <a:pt x="320" y="26"/>
                      <a:pt x="315" y="21"/>
                      <a:pt x="309" y="21"/>
                    </a:cubicBezTo>
                    <a:close/>
                    <a:moveTo>
                      <a:pt x="170" y="235"/>
                    </a:moveTo>
                    <a:cubicBezTo>
                      <a:pt x="149" y="235"/>
                      <a:pt x="149" y="235"/>
                      <a:pt x="149" y="235"/>
                    </a:cubicBezTo>
                    <a:cubicBezTo>
                      <a:pt x="149" y="171"/>
                      <a:pt x="149" y="171"/>
                      <a:pt x="149" y="171"/>
                    </a:cubicBezTo>
                    <a:cubicBezTo>
                      <a:pt x="170" y="171"/>
                      <a:pt x="170" y="171"/>
                      <a:pt x="170" y="171"/>
                    </a:cubicBezTo>
                    <a:lnTo>
                      <a:pt x="170" y="235"/>
                    </a:lnTo>
                    <a:close/>
                    <a:moveTo>
                      <a:pt x="298" y="235"/>
                    </a:moveTo>
                    <a:cubicBezTo>
                      <a:pt x="192" y="235"/>
                      <a:pt x="192" y="235"/>
                      <a:pt x="192" y="235"/>
                    </a:cubicBezTo>
                    <a:cubicBezTo>
                      <a:pt x="192" y="160"/>
                      <a:pt x="192" y="160"/>
                      <a:pt x="192" y="160"/>
                    </a:cubicBezTo>
                    <a:cubicBezTo>
                      <a:pt x="192" y="154"/>
                      <a:pt x="187" y="149"/>
                      <a:pt x="181" y="149"/>
                    </a:cubicBezTo>
                    <a:cubicBezTo>
                      <a:pt x="138" y="149"/>
                      <a:pt x="138" y="149"/>
                      <a:pt x="138" y="149"/>
                    </a:cubicBezTo>
                    <a:cubicBezTo>
                      <a:pt x="132" y="149"/>
                      <a:pt x="128" y="154"/>
                      <a:pt x="128" y="160"/>
                    </a:cubicBezTo>
                    <a:cubicBezTo>
                      <a:pt x="128" y="235"/>
                      <a:pt x="128" y="235"/>
                      <a:pt x="128" y="235"/>
                    </a:cubicBezTo>
                    <a:cubicBezTo>
                      <a:pt x="21" y="235"/>
                      <a:pt x="21" y="235"/>
                      <a:pt x="21" y="235"/>
                    </a:cubicBezTo>
                    <a:cubicBezTo>
                      <a:pt x="21" y="43"/>
                      <a:pt x="21" y="43"/>
                      <a:pt x="21" y="43"/>
                    </a:cubicBezTo>
                    <a:cubicBezTo>
                      <a:pt x="74" y="43"/>
                      <a:pt x="74" y="43"/>
                      <a:pt x="74" y="43"/>
                    </a:cubicBezTo>
                    <a:cubicBezTo>
                      <a:pt x="80" y="43"/>
                      <a:pt x="85" y="38"/>
                      <a:pt x="85" y="32"/>
                    </a:cubicBezTo>
                    <a:cubicBezTo>
                      <a:pt x="85" y="21"/>
                      <a:pt x="85" y="21"/>
                      <a:pt x="85" y="21"/>
                    </a:cubicBezTo>
                    <a:cubicBezTo>
                      <a:pt x="234" y="21"/>
                      <a:pt x="234" y="21"/>
                      <a:pt x="234" y="21"/>
                    </a:cubicBezTo>
                    <a:cubicBezTo>
                      <a:pt x="234" y="32"/>
                      <a:pt x="234" y="32"/>
                      <a:pt x="234" y="32"/>
                    </a:cubicBezTo>
                    <a:cubicBezTo>
                      <a:pt x="234" y="38"/>
                      <a:pt x="239" y="43"/>
                      <a:pt x="245" y="43"/>
                    </a:cubicBezTo>
                    <a:cubicBezTo>
                      <a:pt x="298" y="43"/>
                      <a:pt x="298" y="43"/>
                      <a:pt x="298" y="43"/>
                    </a:cubicBezTo>
                    <a:lnTo>
                      <a:pt x="298" y="235"/>
                    </a:lnTo>
                    <a:close/>
                    <a:moveTo>
                      <a:pt x="64" y="75"/>
                    </a:moveTo>
                    <a:cubicBezTo>
                      <a:pt x="64" y="81"/>
                      <a:pt x="59" y="85"/>
                      <a:pt x="53" y="85"/>
                    </a:cubicBezTo>
                    <a:cubicBezTo>
                      <a:pt x="47" y="85"/>
                      <a:pt x="42" y="81"/>
                      <a:pt x="42" y="75"/>
                    </a:cubicBezTo>
                    <a:cubicBezTo>
                      <a:pt x="42" y="69"/>
                      <a:pt x="47" y="64"/>
                      <a:pt x="53" y="64"/>
                    </a:cubicBezTo>
                    <a:cubicBezTo>
                      <a:pt x="59" y="64"/>
                      <a:pt x="64" y="69"/>
                      <a:pt x="64" y="75"/>
                    </a:cubicBezTo>
                    <a:close/>
                    <a:moveTo>
                      <a:pt x="106" y="75"/>
                    </a:moveTo>
                    <a:cubicBezTo>
                      <a:pt x="106" y="81"/>
                      <a:pt x="102" y="85"/>
                      <a:pt x="96" y="85"/>
                    </a:cubicBezTo>
                    <a:cubicBezTo>
                      <a:pt x="90" y="85"/>
                      <a:pt x="85" y="81"/>
                      <a:pt x="85" y="75"/>
                    </a:cubicBezTo>
                    <a:cubicBezTo>
                      <a:pt x="85" y="69"/>
                      <a:pt x="90" y="64"/>
                      <a:pt x="96" y="64"/>
                    </a:cubicBezTo>
                    <a:cubicBezTo>
                      <a:pt x="102" y="64"/>
                      <a:pt x="106" y="69"/>
                      <a:pt x="106" y="75"/>
                    </a:cubicBezTo>
                    <a:close/>
                    <a:moveTo>
                      <a:pt x="149" y="75"/>
                    </a:moveTo>
                    <a:cubicBezTo>
                      <a:pt x="149" y="81"/>
                      <a:pt x="144" y="85"/>
                      <a:pt x="138" y="85"/>
                    </a:cubicBezTo>
                    <a:cubicBezTo>
                      <a:pt x="132" y="85"/>
                      <a:pt x="128" y="81"/>
                      <a:pt x="128" y="75"/>
                    </a:cubicBezTo>
                    <a:cubicBezTo>
                      <a:pt x="128" y="69"/>
                      <a:pt x="132" y="64"/>
                      <a:pt x="138" y="64"/>
                    </a:cubicBezTo>
                    <a:cubicBezTo>
                      <a:pt x="144" y="64"/>
                      <a:pt x="149" y="69"/>
                      <a:pt x="149" y="75"/>
                    </a:cubicBezTo>
                    <a:close/>
                    <a:moveTo>
                      <a:pt x="192" y="75"/>
                    </a:moveTo>
                    <a:cubicBezTo>
                      <a:pt x="192" y="81"/>
                      <a:pt x="187" y="85"/>
                      <a:pt x="181" y="85"/>
                    </a:cubicBezTo>
                    <a:cubicBezTo>
                      <a:pt x="175" y="85"/>
                      <a:pt x="170" y="81"/>
                      <a:pt x="170" y="75"/>
                    </a:cubicBezTo>
                    <a:cubicBezTo>
                      <a:pt x="170" y="69"/>
                      <a:pt x="175" y="64"/>
                      <a:pt x="181" y="64"/>
                    </a:cubicBezTo>
                    <a:cubicBezTo>
                      <a:pt x="187" y="64"/>
                      <a:pt x="192" y="69"/>
                      <a:pt x="192" y="75"/>
                    </a:cubicBezTo>
                    <a:close/>
                    <a:moveTo>
                      <a:pt x="234" y="75"/>
                    </a:moveTo>
                    <a:cubicBezTo>
                      <a:pt x="234" y="81"/>
                      <a:pt x="230" y="85"/>
                      <a:pt x="224" y="85"/>
                    </a:cubicBezTo>
                    <a:cubicBezTo>
                      <a:pt x="218" y="85"/>
                      <a:pt x="213" y="81"/>
                      <a:pt x="213" y="75"/>
                    </a:cubicBezTo>
                    <a:cubicBezTo>
                      <a:pt x="213" y="69"/>
                      <a:pt x="218" y="64"/>
                      <a:pt x="224" y="64"/>
                    </a:cubicBezTo>
                    <a:cubicBezTo>
                      <a:pt x="230" y="64"/>
                      <a:pt x="234" y="69"/>
                      <a:pt x="234" y="75"/>
                    </a:cubicBezTo>
                    <a:close/>
                    <a:moveTo>
                      <a:pt x="256" y="75"/>
                    </a:moveTo>
                    <a:cubicBezTo>
                      <a:pt x="256" y="69"/>
                      <a:pt x="260" y="64"/>
                      <a:pt x="266" y="64"/>
                    </a:cubicBezTo>
                    <a:cubicBezTo>
                      <a:pt x="272" y="64"/>
                      <a:pt x="277" y="69"/>
                      <a:pt x="277" y="75"/>
                    </a:cubicBezTo>
                    <a:cubicBezTo>
                      <a:pt x="277" y="81"/>
                      <a:pt x="272" y="85"/>
                      <a:pt x="266" y="85"/>
                    </a:cubicBezTo>
                    <a:cubicBezTo>
                      <a:pt x="260" y="85"/>
                      <a:pt x="256" y="81"/>
                      <a:pt x="256" y="75"/>
                    </a:cubicBezTo>
                    <a:close/>
                    <a:moveTo>
                      <a:pt x="64" y="117"/>
                    </a:moveTo>
                    <a:cubicBezTo>
                      <a:pt x="64" y="123"/>
                      <a:pt x="59" y="128"/>
                      <a:pt x="53" y="128"/>
                    </a:cubicBezTo>
                    <a:cubicBezTo>
                      <a:pt x="47" y="128"/>
                      <a:pt x="42" y="123"/>
                      <a:pt x="42" y="117"/>
                    </a:cubicBezTo>
                    <a:cubicBezTo>
                      <a:pt x="42" y="111"/>
                      <a:pt x="47" y="107"/>
                      <a:pt x="53" y="107"/>
                    </a:cubicBezTo>
                    <a:cubicBezTo>
                      <a:pt x="59" y="107"/>
                      <a:pt x="64" y="111"/>
                      <a:pt x="64" y="117"/>
                    </a:cubicBezTo>
                    <a:close/>
                    <a:moveTo>
                      <a:pt x="106" y="117"/>
                    </a:moveTo>
                    <a:cubicBezTo>
                      <a:pt x="106" y="123"/>
                      <a:pt x="102" y="128"/>
                      <a:pt x="96" y="128"/>
                    </a:cubicBezTo>
                    <a:cubicBezTo>
                      <a:pt x="90" y="128"/>
                      <a:pt x="85" y="123"/>
                      <a:pt x="85" y="117"/>
                    </a:cubicBezTo>
                    <a:cubicBezTo>
                      <a:pt x="85" y="111"/>
                      <a:pt x="90" y="107"/>
                      <a:pt x="96" y="107"/>
                    </a:cubicBezTo>
                    <a:cubicBezTo>
                      <a:pt x="102" y="107"/>
                      <a:pt x="106" y="111"/>
                      <a:pt x="106" y="117"/>
                    </a:cubicBezTo>
                    <a:close/>
                    <a:moveTo>
                      <a:pt x="149" y="117"/>
                    </a:moveTo>
                    <a:cubicBezTo>
                      <a:pt x="149" y="123"/>
                      <a:pt x="144" y="128"/>
                      <a:pt x="138" y="128"/>
                    </a:cubicBezTo>
                    <a:cubicBezTo>
                      <a:pt x="132" y="128"/>
                      <a:pt x="128" y="123"/>
                      <a:pt x="128" y="117"/>
                    </a:cubicBezTo>
                    <a:cubicBezTo>
                      <a:pt x="128" y="111"/>
                      <a:pt x="132" y="107"/>
                      <a:pt x="138" y="107"/>
                    </a:cubicBezTo>
                    <a:cubicBezTo>
                      <a:pt x="144" y="107"/>
                      <a:pt x="149" y="111"/>
                      <a:pt x="149" y="117"/>
                    </a:cubicBezTo>
                    <a:close/>
                    <a:moveTo>
                      <a:pt x="192" y="117"/>
                    </a:moveTo>
                    <a:cubicBezTo>
                      <a:pt x="192" y="123"/>
                      <a:pt x="187" y="128"/>
                      <a:pt x="181" y="128"/>
                    </a:cubicBezTo>
                    <a:cubicBezTo>
                      <a:pt x="175" y="128"/>
                      <a:pt x="170" y="123"/>
                      <a:pt x="170" y="117"/>
                    </a:cubicBezTo>
                    <a:cubicBezTo>
                      <a:pt x="170" y="111"/>
                      <a:pt x="175" y="107"/>
                      <a:pt x="181" y="107"/>
                    </a:cubicBezTo>
                    <a:cubicBezTo>
                      <a:pt x="187" y="107"/>
                      <a:pt x="192" y="111"/>
                      <a:pt x="192" y="117"/>
                    </a:cubicBezTo>
                    <a:close/>
                    <a:moveTo>
                      <a:pt x="234" y="117"/>
                    </a:moveTo>
                    <a:cubicBezTo>
                      <a:pt x="234" y="123"/>
                      <a:pt x="230" y="128"/>
                      <a:pt x="224" y="128"/>
                    </a:cubicBezTo>
                    <a:cubicBezTo>
                      <a:pt x="218" y="128"/>
                      <a:pt x="213" y="123"/>
                      <a:pt x="213" y="117"/>
                    </a:cubicBezTo>
                    <a:cubicBezTo>
                      <a:pt x="213" y="111"/>
                      <a:pt x="218" y="107"/>
                      <a:pt x="224" y="107"/>
                    </a:cubicBezTo>
                    <a:cubicBezTo>
                      <a:pt x="230" y="107"/>
                      <a:pt x="234" y="111"/>
                      <a:pt x="234" y="117"/>
                    </a:cubicBezTo>
                    <a:close/>
                    <a:moveTo>
                      <a:pt x="256" y="117"/>
                    </a:moveTo>
                    <a:cubicBezTo>
                      <a:pt x="256" y="111"/>
                      <a:pt x="260" y="107"/>
                      <a:pt x="266" y="107"/>
                    </a:cubicBezTo>
                    <a:cubicBezTo>
                      <a:pt x="272" y="107"/>
                      <a:pt x="277" y="111"/>
                      <a:pt x="277" y="117"/>
                    </a:cubicBezTo>
                    <a:cubicBezTo>
                      <a:pt x="277" y="123"/>
                      <a:pt x="272" y="128"/>
                      <a:pt x="266" y="128"/>
                    </a:cubicBezTo>
                    <a:cubicBezTo>
                      <a:pt x="260" y="128"/>
                      <a:pt x="256" y="123"/>
                      <a:pt x="256" y="117"/>
                    </a:cubicBezTo>
                    <a:close/>
                    <a:moveTo>
                      <a:pt x="64" y="160"/>
                    </a:moveTo>
                    <a:cubicBezTo>
                      <a:pt x="64" y="166"/>
                      <a:pt x="59" y="171"/>
                      <a:pt x="53" y="171"/>
                    </a:cubicBezTo>
                    <a:cubicBezTo>
                      <a:pt x="47" y="171"/>
                      <a:pt x="42" y="166"/>
                      <a:pt x="42" y="160"/>
                    </a:cubicBezTo>
                    <a:cubicBezTo>
                      <a:pt x="42" y="154"/>
                      <a:pt x="47" y="149"/>
                      <a:pt x="53" y="149"/>
                    </a:cubicBezTo>
                    <a:cubicBezTo>
                      <a:pt x="59" y="149"/>
                      <a:pt x="64" y="154"/>
                      <a:pt x="64" y="160"/>
                    </a:cubicBezTo>
                    <a:close/>
                    <a:moveTo>
                      <a:pt x="106" y="160"/>
                    </a:moveTo>
                    <a:cubicBezTo>
                      <a:pt x="106" y="166"/>
                      <a:pt x="102" y="171"/>
                      <a:pt x="96" y="171"/>
                    </a:cubicBezTo>
                    <a:cubicBezTo>
                      <a:pt x="90" y="171"/>
                      <a:pt x="85" y="166"/>
                      <a:pt x="85" y="160"/>
                    </a:cubicBezTo>
                    <a:cubicBezTo>
                      <a:pt x="85" y="154"/>
                      <a:pt x="90" y="149"/>
                      <a:pt x="96" y="149"/>
                    </a:cubicBezTo>
                    <a:cubicBezTo>
                      <a:pt x="102" y="149"/>
                      <a:pt x="106" y="154"/>
                      <a:pt x="106" y="160"/>
                    </a:cubicBezTo>
                    <a:close/>
                    <a:moveTo>
                      <a:pt x="234" y="160"/>
                    </a:moveTo>
                    <a:cubicBezTo>
                      <a:pt x="234" y="166"/>
                      <a:pt x="230" y="171"/>
                      <a:pt x="224" y="171"/>
                    </a:cubicBezTo>
                    <a:cubicBezTo>
                      <a:pt x="218" y="171"/>
                      <a:pt x="213" y="166"/>
                      <a:pt x="213" y="160"/>
                    </a:cubicBezTo>
                    <a:cubicBezTo>
                      <a:pt x="213" y="154"/>
                      <a:pt x="218" y="149"/>
                      <a:pt x="224" y="149"/>
                    </a:cubicBezTo>
                    <a:cubicBezTo>
                      <a:pt x="230" y="149"/>
                      <a:pt x="234" y="154"/>
                      <a:pt x="234" y="160"/>
                    </a:cubicBezTo>
                    <a:close/>
                    <a:moveTo>
                      <a:pt x="256" y="160"/>
                    </a:moveTo>
                    <a:cubicBezTo>
                      <a:pt x="256" y="154"/>
                      <a:pt x="260" y="149"/>
                      <a:pt x="266" y="149"/>
                    </a:cubicBezTo>
                    <a:cubicBezTo>
                      <a:pt x="272" y="149"/>
                      <a:pt x="277" y="154"/>
                      <a:pt x="277" y="160"/>
                    </a:cubicBezTo>
                    <a:cubicBezTo>
                      <a:pt x="277" y="166"/>
                      <a:pt x="272" y="171"/>
                      <a:pt x="266" y="171"/>
                    </a:cubicBezTo>
                    <a:cubicBezTo>
                      <a:pt x="260" y="171"/>
                      <a:pt x="256" y="166"/>
                      <a:pt x="256" y="160"/>
                    </a:cubicBezTo>
                    <a:close/>
                    <a:moveTo>
                      <a:pt x="64" y="203"/>
                    </a:moveTo>
                    <a:cubicBezTo>
                      <a:pt x="64" y="209"/>
                      <a:pt x="59" y="213"/>
                      <a:pt x="53" y="213"/>
                    </a:cubicBezTo>
                    <a:cubicBezTo>
                      <a:pt x="47" y="213"/>
                      <a:pt x="42" y="209"/>
                      <a:pt x="42" y="203"/>
                    </a:cubicBezTo>
                    <a:cubicBezTo>
                      <a:pt x="42" y="197"/>
                      <a:pt x="47" y="192"/>
                      <a:pt x="53" y="192"/>
                    </a:cubicBezTo>
                    <a:cubicBezTo>
                      <a:pt x="59" y="192"/>
                      <a:pt x="64" y="197"/>
                      <a:pt x="64" y="203"/>
                    </a:cubicBezTo>
                    <a:close/>
                    <a:moveTo>
                      <a:pt x="106" y="203"/>
                    </a:moveTo>
                    <a:cubicBezTo>
                      <a:pt x="106" y="209"/>
                      <a:pt x="102" y="213"/>
                      <a:pt x="96" y="213"/>
                    </a:cubicBezTo>
                    <a:cubicBezTo>
                      <a:pt x="90" y="213"/>
                      <a:pt x="85" y="209"/>
                      <a:pt x="85" y="203"/>
                    </a:cubicBezTo>
                    <a:cubicBezTo>
                      <a:pt x="85" y="197"/>
                      <a:pt x="90" y="192"/>
                      <a:pt x="96" y="192"/>
                    </a:cubicBezTo>
                    <a:cubicBezTo>
                      <a:pt x="102" y="192"/>
                      <a:pt x="106" y="197"/>
                      <a:pt x="106" y="203"/>
                    </a:cubicBezTo>
                    <a:close/>
                    <a:moveTo>
                      <a:pt x="234" y="203"/>
                    </a:moveTo>
                    <a:cubicBezTo>
                      <a:pt x="234" y="209"/>
                      <a:pt x="230" y="213"/>
                      <a:pt x="224" y="213"/>
                    </a:cubicBezTo>
                    <a:cubicBezTo>
                      <a:pt x="218" y="213"/>
                      <a:pt x="213" y="209"/>
                      <a:pt x="213" y="203"/>
                    </a:cubicBezTo>
                    <a:cubicBezTo>
                      <a:pt x="213" y="197"/>
                      <a:pt x="218" y="192"/>
                      <a:pt x="224" y="192"/>
                    </a:cubicBezTo>
                    <a:cubicBezTo>
                      <a:pt x="230" y="192"/>
                      <a:pt x="234" y="197"/>
                      <a:pt x="234" y="203"/>
                    </a:cubicBezTo>
                    <a:close/>
                    <a:moveTo>
                      <a:pt x="256" y="203"/>
                    </a:moveTo>
                    <a:cubicBezTo>
                      <a:pt x="256" y="197"/>
                      <a:pt x="260" y="192"/>
                      <a:pt x="266" y="192"/>
                    </a:cubicBezTo>
                    <a:cubicBezTo>
                      <a:pt x="272" y="192"/>
                      <a:pt x="277" y="197"/>
                      <a:pt x="277" y="203"/>
                    </a:cubicBezTo>
                    <a:cubicBezTo>
                      <a:pt x="277" y="209"/>
                      <a:pt x="272" y="213"/>
                      <a:pt x="266" y="213"/>
                    </a:cubicBezTo>
                    <a:cubicBezTo>
                      <a:pt x="260" y="213"/>
                      <a:pt x="256" y="209"/>
                      <a:pt x="256" y="203"/>
                    </a:cubicBezTo>
                    <a:close/>
                  </a:path>
                </a:pathLst>
              </a:custGeom>
              <a:solidFill>
                <a:srgbClr val="0097A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17" name="Freeform 1039"/>
              <p:cNvSpPr>
                <a:spLocks noChangeAspect="1" noEditPoints="1"/>
              </p:cNvSpPr>
              <p:nvPr/>
            </p:nvSpPr>
            <p:spPr bwMode="gray">
              <a:xfrm>
                <a:off x="1991842" y="3006734"/>
                <a:ext cx="495287" cy="396000"/>
              </a:xfrm>
              <a:custGeom>
                <a:avLst/>
                <a:gdLst>
                  <a:gd name="T0" fmla="*/ 256 w 320"/>
                  <a:gd name="T1" fmla="*/ 11 h 256"/>
                  <a:gd name="T2" fmla="*/ 64 w 320"/>
                  <a:gd name="T3" fmla="*/ 11 h 256"/>
                  <a:gd name="T4" fmla="*/ 0 w 320"/>
                  <a:gd name="T5" fmla="*/ 32 h 256"/>
                  <a:gd name="T6" fmla="*/ 309 w 320"/>
                  <a:gd name="T7" fmla="*/ 256 h 256"/>
                  <a:gd name="T8" fmla="*/ 309 w 320"/>
                  <a:gd name="T9" fmla="*/ 21 h 256"/>
                  <a:gd name="T10" fmla="*/ 149 w 320"/>
                  <a:gd name="T11" fmla="*/ 171 h 256"/>
                  <a:gd name="T12" fmla="*/ 298 w 320"/>
                  <a:gd name="T13" fmla="*/ 235 h 256"/>
                  <a:gd name="T14" fmla="*/ 181 w 320"/>
                  <a:gd name="T15" fmla="*/ 149 h 256"/>
                  <a:gd name="T16" fmla="*/ 128 w 320"/>
                  <a:gd name="T17" fmla="*/ 235 h 256"/>
                  <a:gd name="T18" fmla="*/ 74 w 320"/>
                  <a:gd name="T19" fmla="*/ 43 h 256"/>
                  <a:gd name="T20" fmla="*/ 234 w 320"/>
                  <a:gd name="T21" fmla="*/ 21 h 256"/>
                  <a:gd name="T22" fmla="*/ 298 w 320"/>
                  <a:gd name="T23" fmla="*/ 43 h 256"/>
                  <a:gd name="T24" fmla="*/ 53 w 320"/>
                  <a:gd name="T25" fmla="*/ 85 h 256"/>
                  <a:gd name="T26" fmla="*/ 64 w 320"/>
                  <a:gd name="T27" fmla="*/ 75 h 256"/>
                  <a:gd name="T28" fmla="*/ 85 w 320"/>
                  <a:gd name="T29" fmla="*/ 75 h 256"/>
                  <a:gd name="T30" fmla="*/ 149 w 320"/>
                  <a:gd name="T31" fmla="*/ 75 h 256"/>
                  <a:gd name="T32" fmla="*/ 138 w 320"/>
                  <a:gd name="T33" fmla="*/ 64 h 256"/>
                  <a:gd name="T34" fmla="*/ 181 w 320"/>
                  <a:gd name="T35" fmla="*/ 85 h 256"/>
                  <a:gd name="T36" fmla="*/ 192 w 320"/>
                  <a:gd name="T37" fmla="*/ 75 h 256"/>
                  <a:gd name="T38" fmla="*/ 213 w 320"/>
                  <a:gd name="T39" fmla="*/ 75 h 256"/>
                  <a:gd name="T40" fmla="*/ 256 w 320"/>
                  <a:gd name="T41" fmla="*/ 75 h 256"/>
                  <a:gd name="T42" fmla="*/ 266 w 320"/>
                  <a:gd name="T43" fmla="*/ 85 h 256"/>
                  <a:gd name="T44" fmla="*/ 53 w 320"/>
                  <a:gd name="T45" fmla="*/ 128 h 256"/>
                  <a:gd name="T46" fmla="*/ 64 w 320"/>
                  <a:gd name="T47" fmla="*/ 117 h 256"/>
                  <a:gd name="T48" fmla="*/ 85 w 320"/>
                  <a:gd name="T49" fmla="*/ 117 h 256"/>
                  <a:gd name="T50" fmla="*/ 149 w 320"/>
                  <a:gd name="T51" fmla="*/ 117 h 256"/>
                  <a:gd name="T52" fmla="*/ 138 w 320"/>
                  <a:gd name="T53" fmla="*/ 107 h 256"/>
                  <a:gd name="T54" fmla="*/ 181 w 320"/>
                  <a:gd name="T55" fmla="*/ 128 h 256"/>
                  <a:gd name="T56" fmla="*/ 192 w 320"/>
                  <a:gd name="T57" fmla="*/ 117 h 256"/>
                  <a:gd name="T58" fmla="*/ 213 w 320"/>
                  <a:gd name="T59" fmla="*/ 117 h 256"/>
                  <a:gd name="T60" fmla="*/ 256 w 320"/>
                  <a:gd name="T61" fmla="*/ 117 h 256"/>
                  <a:gd name="T62" fmla="*/ 266 w 320"/>
                  <a:gd name="T63" fmla="*/ 128 h 256"/>
                  <a:gd name="T64" fmla="*/ 53 w 320"/>
                  <a:gd name="T65" fmla="*/ 171 h 256"/>
                  <a:gd name="T66" fmla="*/ 64 w 320"/>
                  <a:gd name="T67" fmla="*/ 160 h 256"/>
                  <a:gd name="T68" fmla="*/ 85 w 320"/>
                  <a:gd name="T69" fmla="*/ 160 h 256"/>
                  <a:gd name="T70" fmla="*/ 234 w 320"/>
                  <a:gd name="T71" fmla="*/ 160 h 256"/>
                  <a:gd name="T72" fmla="*/ 224 w 320"/>
                  <a:gd name="T73" fmla="*/ 149 h 256"/>
                  <a:gd name="T74" fmla="*/ 266 w 320"/>
                  <a:gd name="T75" fmla="*/ 149 h 256"/>
                  <a:gd name="T76" fmla="*/ 256 w 320"/>
                  <a:gd name="T77" fmla="*/ 160 h 256"/>
                  <a:gd name="T78" fmla="*/ 42 w 320"/>
                  <a:gd name="T79" fmla="*/ 203 h 256"/>
                  <a:gd name="T80" fmla="*/ 106 w 320"/>
                  <a:gd name="T81" fmla="*/ 203 h 256"/>
                  <a:gd name="T82" fmla="*/ 96 w 320"/>
                  <a:gd name="T83" fmla="*/ 192 h 256"/>
                  <a:gd name="T84" fmla="*/ 224 w 320"/>
                  <a:gd name="T85" fmla="*/ 213 h 256"/>
                  <a:gd name="T86" fmla="*/ 234 w 320"/>
                  <a:gd name="T87" fmla="*/ 203 h 256"/>
                  <a:gd name="T88" fmla="*/ 277 w 320"/>
                  <a:gd name="T89" fmla="*/ 20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0" h="256">
                    <a:moveTo>
                      <a:pt x="309" y="21"/>
                    </a:moveTo>
                    <a:cubicBezTo>
                      <a:pt x="256" y="21"/>
                      <a:pt x="256" y="21"/>
                      <a:pt x="256" y="21"/>
                    </a:cubicBezTo>
                    <a:cubicBezTo>
                      <a:pt x="256" y="11"/>
                      <a:pt x="256" y="11"/>
                      <a:pt x="256" y="11"/>
                    </a:cubicBezTo>
                    <a:cubicBezTo>
                      <a:pt x="256" y="5"/>
                      <a:pt x="251" y="0"/>
                      <a:pt x="245" y="0"/>
                    </a:cubicBezTo>
                    <a:cubicBezTo>
                      <a:pt x="74" y="0"/>
                      <a:pt x="74" y="0"/>
                      <a:pt x="74" y="0"/>
                    </a:cubicBezTo>
                    <a:cubicBezTo>
                      <a:pt x="68" y="0"/>
                      <a:pt x="64" y="5"/>
                      <a:pt x="64" y="11"/>
                    </a:cubicBezTo>
                    <a:cubicBezTo>
                      <a:pt x="64" y="21"/>
                      <a:pt x="64" y="21"/>
                      <a:pt x="64" y="21"/>
                    </a:cubicBezTo>
                    <a:cubicBezTo>
                      <a:pt x="10" y="21"/>
                      <a:pt x="10" y="21"/>
                      <a:pt x="10" y="21"/>
                    </a:cubicBezTo>
                    <a:cubicBezTo>
                      <a:pt x="4" y="21"/>
                      <a:pt x="0" y="26"/>
                      <a:pt x="0" y="32"/>
                    </a:cubicBezTo>
                    <a:cubicBezTo>
                      <a:pt x="0" y="245"/>
                      <a:pt x="0" y="245"/>
                      <a:pt x="0" y="245"/>
                    </a:cubicBezTo>
                    <a:cubicBezTo>
                      <a:pt x="0" y="251"/>
                      <a:pt x="4" y="256"/>
                      <a:pt x="10" y="256"/>
                    </a:cubicBezTo>
                    <a:cubicBezTo>
                      <a:pt x="309" y="256"/>
                      <a:pt x="309" y="256"/>
                      <a:pt x="309" y="256"/>
                    </a:cubicBezTo>
                    <a:cubicBezTo>
                      <a:pt x="315" y="256"/>
                      <a:pt x="320" y="251"/>
                      <a:pt x="320" y="245"/>
                    </a:cubicBezTo>
                    <a:cubicBezTo>
                      <a:pt x="320" y="32"/>
                      <a:pt x="320" y="32"/>
                      <a:pt x="320" y="32"/>
                    </a:cubicBezTo>
                    <a:cubicBezTo>
                      <a:pt x="320" y="26"/>
                      <a:pt x="315" y="21"/>
                      <a:pt x="309" y="21"/>
                    </a:cubicBezTo>
                    <a:close/>
                    <a:moveTo>
                      <a:pt x="170" y="235"/>
                    </a:moveTo>
                    <a:cubicBezTo>
                      <a:pt x="149" y="235"/>
                      <a:pt x="149" y="235"/>
                      <a:pt x="149" y="235"/>
                    </a:cubicBezTo>
                    <a:cubicBezTo>
                      <a:pt x="149" y="171"/>
                      <a:pt x="149" y="171"/>
                      <a:pt x="149" y="171"/>
                    </a:cubicBezTo>
                    <a:cubicBezTo>
                      <a:pt x="170" y="171"/>
                      <a:pt x="170" y="171"/>
                      <a:pt x="170" y="171"/>
                    </a:cubicBezTo>
                    <a:lnTo>
                      <a:pt x="170" y="235"/>
                    </a:lnTo>
                    <a:close/>
                    <a:moveTo>
                      <a:pt x="298" y="235"/>
                    </a:moveTo>
                    <a:cubicBezTo>
                      <a:pt x="192" y="235"/>
                      <a:pt x="192" y="235"/>
                      <a:pt x="192" y="235"/>
                    </a:cubicBezTo>
                    <a:cubicBezTo>
                      <a:pt x="192" y="160"/>
                      <a:pt x="192" y="160"/>
                      <a:pt x="192" y="160"/>
                    </a:cubicBezTo>
                    <a:cubicBezTo>
                      <a:pt x="192" y="154"/>
                      <a:pt x="187" y="149"/>
                      <a:pt x="181" y="149"/>
                    </a:cubicBezTo>
                    <a:cubicBezTo>
                      <a:pt x="138" y="149"/>
                      <a:pt x="138" y="149"/>
                      <a:pt x="138" y="149"/>
                    </a:cubicBezTo>
                    <a:cubicBezTo>
                      <a:pt x="132" y="149"/>
                      <a:pt x="128" y="154"/>
                      <a:pt x="128" y="160"/>
                    </a:cubicBezTo>
                    <a:cubicBezTo>
                      <a:pt x="128" y="235"/>
                      <a:pt x="128" y="235"/>
                      <a:pt x="128" y="235"/>
                    </a:cubicBezTo>
                    <a:cubicBezTo>
                      <a:pt x="21" y="235"/>
                      <a:pt x="21" y="235"/>
                      <a:pt x="21" y="235"/>
                    </a:cubicBezTo>
                    <a:cubicBezTo>
                      <a:pt x="21" y="43"/>
                      <a:pt x="21" y="43"/>
                      <a:pt x="21" y="43"/>
                    </a:cubicBezTo>
                    <a:cubicBezTo>
                      <a:pt x="74" y="43"/>
                      <a:pt x="74" y="43"/>
                      <a:pt x="74" y="43"/>
                    </a:cubicBezTo>
                    <a:cubicBezTo>
                      <a:pt x="80" y="43"/>
                      <a:pt x="85" y="38"/>
                      <a:pt x="85" y="32"/>
                    </a:cubicBezTo>
                    <a:cubicBezTo>
                      <a:pt x="85" y="21"/>
                      <a:pt x="85" y="21"/>
                      <a:pt x="85" y="21"/>
                    </a:cubicBezTo>
                    <a:cubicBezTo>
                      <a:pt x="234" y="21"/>
                      <a:pt x="234" y="21"/>
                      <a:pt x="234" y="21"/>
                    </a:cubicBezTo>
                    <a:cubicBezTo>
                      <a:pt x="234" y="32"/>
                      <a:pt x="234" y="32"/>
                      <a:pt x="234" y="32"/>
                    </a:cubicBezTo>
                    <a:cubicBezTo>
                      <a:pt x="234" y="38"/>
                      <a:pt x="239" y="43"/>
                      <a:pt x="245" y="43"/>
                    </a:cubicBezTo>
                    <a:cubicBezTo>
                      <a:pt x="298" y="43"/>
                      <a:pt x="298" y="43"/>
                      <a:pt x="298" y="43"/>
                    </a:cubicBezTo>
                    <a:lnTo>
                      <a:pt x="298" y="235"/>
                    </a:lnTo>
                    <a:close/>
                    <a:moveTo>
                      <a:pt x="64" y="75"/>
                    </a:moveTo>
                    <a:cubicBezTo>
                      <a:pt x="64" y="81"/>
                      <a:pt x="59" y="85"/>
                      <a:pt x="53" y="85"/>
                    </a:cubicBezTo>
                    <a:cubicBezTo>
                      <a:pt x="47" y="85"/>
                      <a:pt x="42" y="81"/>
                      <a:pt x="42" y="75"/>
                    </a:cubicBezTo>
                    <a:cubicBezTo>
                      <a:pt x="42" y="69"/>
                      <a:pt x="47" y="64"/>
                      <a:pt x="53" y="64"/>
                    </a:cubicBezTo>
                    <a:cubicBezTo>
                      <a:pt x="59" y="64"/>
                      <a:pt x="64" y="69"/>
                      <a:pt x="64" y="75"/>
                    </a:cubicBezTo>
                    <a:close/>
                    <a:moveTo>
                      <a:pt x="106" y="75"/>
                    </a:moveTo>
                    <a:cubicBezTo>
                      <a:pt x="106" y="81"/>
                      <a:pt x="102" y="85"/>
                      <a:pt x="96" y="85"/>
                    </a:cubicBezTo>
                    <a:cubicBezTo>
                      <a:pt x="90" y="85"/>
                      <a:pt x="85" y="81"/>
                      <a:pt x="85" y="75"/>
                    </a:cubicBezTo>
                    <a:cubicBezTo>
                      <a:pt x="85" y="69"/>
                      <a:pt x="90" y="64"/>
                      <a:pt x="96" y="64"/>
                    </a:cubicBezTo>
                    <a:cubicBezTo>
                      <a:pt x="102" y="64"/>
                      <a:pt x="106" y="69"/>
                      <a:pt x="106" y="75"/>
                    </a:cubicBezTo>
                    <a:close/>
                    <a:moveTo>
                      <a:pt x="149" y="75"/>
                    </a:moveTo>
                    <a:cubicBezTo>
                      <a:pt x="149" y="81"/>
                      <a:pt x="144" y="85"/>
                      <a:pt x="138" y="85"/>
                    </a:cubicBezTo>
                    <a:cubicBezTo>
                      <a:pt x="132" y="85"/>
                      <a:pt x="128" y="81"/>
                      <a:pt x="128" y="75"/>
                    </a:cubicBezTo>
                    <a:cubicBezTo>
                      <a:pt x="128" y="69"/>
                      <a:pt x="132" y="64"/>
                      <a:pt x="138" y="64"/>
                    </a:cubicBezTo>
                    <a:cubicBezTo>
                      <a:pt x="144" y="64"/>
                      <a:pt x="149" y="69"/>
                      <a:pt x="149" y="75"/>
                    </a:cubicBezTo>
                    <a:close/>
                    <a:moveTo>
                      <a:pt x="192" y="75"/>
                    </a:moveTo>
                    <a:cubicBezTo>
                      <a:pt x="192" y="81"/>
                      <a:pt x="187" y="85"/>
                      <a:pt x="181" y="85"/>
                    </a:cubicBezTo>
                    <a:cubicBezTo>
                      <a:pt x="175" y="85"/>
                      <a:pt x="170" y="81"/>
                      <a:pt x="170" y="75"/>
                    </a:cubicBezTo>
                    <a:cubicBezTo>
                      <a:pt x="170" y="69"/>
                      <a:pt x="175" y="64"/>
                      <a:pt x="181" y="64"/>
                    </a:cubicBezTo>
                    <a:cubicBezTo>
                      <a:pt x="187" y="64"/>
                      <a:pt x="192" y="69"/>
                      <a:pt x="192" y="75"/>
                    </a:cubicBezTo>
                    <a:close/>
                    <a:moveTo>
                      <a:pt x="234" y="75"/>
                    </a:moveTo>
                    <a:cubicBezTo>
                      <a:pt x="234" y="81"/>
                      <a:pt x="230" y="85"/>
                      <a:pt x="224" y="85"/>
                    </a:cubicBezTo>
                    <a:cubicBezTo>
                      <a:pt x="218" y="85"/>
                      <a:pt x="213" y="81"/>
                      <a:pt x="213" y="75"/>
                    </a:cubicBezTo>
                    <a:cubicBezTo>
                      <a:pt x="213" y="69"/>
                      <a:pt x="218" y="64"/>
                      <a:pt x="224" y="64"/>
                    </a:cubicBezTo>
                    <a:cubicBezTo>
                      <a:pt x="230" y="64"/>
                      <a:pt x="234" y="69"/>
                      <a:pt x="234" y="75"/>
                    </a:cubicBezTo>
                    <a:close/>
                    <a:moveTo>
                      <a:pt x="256" y="75"/>
                    </a:moveTo>
                    <a:cubicBezTo>
                      <a:pt x="256" y="69"/>
                      <a:pt x="260" y="64"/>
                      <a:pt x="266" y="64"/>
                    </a:cubicBezTo>
                    <a:cubicBezTo>
                      <a:pt x="272" y="64"/>
                      <a:pt x="277" y="69"/>
                      <a:pt x="277" y="75"/>
                    </a:cubicBezTo>
                    <a:cubicBezTo>
                      <a:pt x="277" y="81"/>
                      <a:pt x="272" y="85"/>
                      <a:pt x="266" y="85"/>
                    </a:cubicBezTo>
                    <a:cubicBezTo>
                      <a:pt x="260" y="85"/>
                      <a:pt x="256" y="81"/>
                      <a:pt x="256" y="75"/>
                    </a:cubicBezTo>
                    <a:close/>
                    <a:moveTo>
                      <a:pt x="64" y="117"/>
                    </a:moveTo>
                    <a:cubicBezTo>
                      <a:pt x="64" y="123"/>
                      <a:pt x="59" y="128"/>
                      <a:pt x="53" y="128"/>
                    </a:cubicBezTo>
                    <a:cubicBezTo>
                      <a:pt x="47" y="128"/>
                      <a:pt x="42" y="123"/>
                      <a:pt x="42" y="117"/>
                    </a:cubicBezTo>
                    <a:cubicBezTo>
                      <a:pt x="42" y="111"/>
                      <a:pt x="47" y="107"/>
                      <a:pt x="53" y="107"/>
                    </a:cubicBezTo>
                    <a:cubicBezTo>
                      <a:pt x="59" y="107"/>
                      <a:pt x="64" y="111"/>
                      <a:pt x="64" y="117"/>
                    </a:cubicBezTo>
                    <a:close/>
                    <a:moveTo>
                      <a:pt x="106" y="117"/>
                    </a:moveTo>
                    <a:cubicBezTo>
                      <a:pt x="106" y="123"/>
                      <a:pt x="102" y="128"/>
                      <a:pt x="96" y="128"/>
                    </a:cubicBezTo>
                    <a:cubicBezTo>
                      <a:pt x="90" y="128"/>
                      <a:pt x="85" y="123"/>
                      <a:pt x="85" y="117"/>
                    </a:cubicBezTo>
                    <a:cubicBezTo>
                      <a:pt x="85" y="111"/>
                      <a:pt x="90" y="107"/>
                      <a:pt x="96" y="107"/>
                    </a:cubicBezTo>
                    <a:cubicBezTo>
                      <a:pt x="102" y="107"/>
                      <a:pt x="106" y="111"/>
                      <a:pt x="106" y="117"/>
                    </a:cubicBezTo>
                    <a:close/>
                    <a:moveTo>
                      <a:pt x="149" y="117"/>
                    </a:moveTo>
                    <a:cubicBezTo>
                      <a:pt x="149" y="123"/>
                      <a:pt x="144" y="128"/>
                      <a:pt x="138" y="128"/>
                    </a:cubicBezTo>
                    <a:cubicBezTo>
                      <a:pt x="132" y="128"/>
                      <a:pt x="128" y="123"/>
                      <a:pt x="128" y="117"/>
                    </a:cubicBezTo>
                    <a:cubicBezTo>
                      <a:pt x="128" y="111"/>
                      <a:pt x="132" y="107"/>
                      <a:pt x="138" y="107"/>
                    </a:cubicBezTo>
                    <a:cubicBezTo>
                      <a:pt x="144" y="107"/>
                      <a:pt x="149" y="111"/>
                      <a:pt x="149" y="117"/>
                    </a:cubicBezTo>
                    <a:close/>
                    <a:moveTo>
                      <a:pt x="192" y="117"/>
                    </a:moveTo>
                    <a:cubicBezTo>
                      <a:pt x="192" y="123"/>
                      <a:pt x="187" y="128"/>
                      <a:pt x="181" y="128"/>
                    </a:cubicBezTo>
                    <a:cubicBezTo>
                      <a:pt x="175" y="128"/>
                      <a:pt x="170" y="123"/>
                      <a:pt x="170" y="117"/>
                    </a:cubicBezTo>
                    <a:cubicBezTo>
                      <a:pt x="170" y="111"/>
                      <a:pt x="175" y="107"/>
                      <a:pt x="181" y="107"/>
                    </a:cubicBezTo>
                    <a:cubicBezTo>
                      <a:pt x="187" y="107"/>
                      <a:pt x="192" y="111"/>
                      <a:pt x="192" y="117"/>
                    </a:cubicBezTo>
                    <a:close/>
                    <a:moveTo>
                      <a:pt x="234" y="117"/>
                    </a:moveTo>
                    <a:cubicBezTo>
                      <a:pt x="234" y="123"/>
                      <a:pt x="230" y="128"/>
                      <a:pt x="224" y="128"/>
                    </a:cubicBezTo>
                    <a:cubicBezTo>
                      <a:pt x="218" y="128"/>
                      <a:pt x="213" y="123"/>
                      <a:pt x="213" y="117"/>
                    </a:cubicBezTo>
                    <a:cubicBezTo>
                      <a:pt x="213" y="111"/>
                      <a:pt x="218" y="107"/>
                      <a:pt x="224" y="107"/>
                    </a:cubicBezTo>
                    <a:cubicBezTo>
                      <a:pt x="230" y="107"/>
                      <a:pt x="234" y="111"/>
                      <a:pt x="234" y="117"/>
                    </a:cubicBezTo>
                    <a:close/>
                    <a:moveTo>
                      <a:pt x="256" y="117"/>
                    </a:moveTo>
                    <a:cubicBezTo>
                      <a:pt x="256" y="111"/>
                      <a:pt x="260" y="107"/>
                      <a:pt x="266" y="107"/>
                    </a:cubicBezTo>
                    <a:cubicBezTo>
                      <a:pt x="272" y="107"/>
                      <a:pt x="277" y="111"/>
                      <a:pt x="277" y="117"/>
                    </a:cubicBezTo>
                    <a:cubicBezTo>
                      <a:pt x="277" y="123"/>
                      <a:pt x="272" y="128"/>
                      <a:pt x="266" y="128"/>
                    </a:cubicBezTo>
                    <a:cubicBezTo>
                      <a:pt x="260" y="128"/>
                      <a:pt x="256" y="123"/>
                      <a:pt x="256" y="117"/>
                    </a:cubicBezTo>
                    <a:close/>
                    <a:moveTo>
                      <a:pt x="64" y="160"/>
                    </a:moveTo>
                    <a:cubicBezTo>
                      <a:pt x="64" y="166"/>
                      <a:pt x="59" y="171"/>
                      <a:pt x="53" y="171"/>
                    </a:cubicBezTo>
                    <a:cubicBezTo>
                      <a:pt x="47" y="171"/>
                      <a:pt x="42" y="166"/>
                      <a:pt x="42" y="160"/>
                    </a:cubicBezTo>
                    <a:cubicBezTo>
                      <a:pt x="42" y="154"/>
                      <a:pt x="47" y="149"/>
                      <a:pt x="53" y="149"/>
                    </a:cubicBezTo>
                    <a:cubicBezTo>
                      <a:pt x="59" y="149"/>
                      <a:pt x="64" y="154"/>
                      <a:pt x="64" y="160"/>
                    </a:cubicBezTo>
                    <a:close/>
                    <a:moveTo>
                      <a:pt x="106" y="160"/>
                    </a:moveTo>
                    <a:cubicBezTo>
                      <a:pt x="106" y="166"/>
                      <a:pt x="102" y="171"/>
                      <a:pt x="96" y="171"/>
                    </a:cubicBezTo>
                    <a:cubicBezTo>
                      <a:pt x="90" y="171"/>
                      <a:pt x="85" y="166"/>
                      <a:pt x="85" y="160"/>
                    </a:cubicBezTo>
                    <a:cubicBezTo>
                      <a:pt x="85" y="154"/>
                      <a:pt x="90" y="149"/>
                      <a:pt x="96" y="149"/>
                    </a:cubicBezTo>
                    <a:cubicBezTo>
                      <a:pt x="102" y="149"/>
                      <a:pt x="106" y="154"/>
                      <a:pt x="106" y="160"/>
                    </a:cubicBezTo>
                    <a:close/>
                    <a:moveTo>
                      <a:pt x="234" y="160"/>
                    </a:moveTo>
                    <a:cubicBezTo>
                      <a:pt x="234" y="166"/>
                      <a:pt x="230" y="171"/>
                      <a:pt x="224" y="171"/>
                    </a:cubicBezTo>
                    <a:cubicBezTo>
                      <a:pt x="218" y="171"/>
                      <a:pt x="213" y="166"/>
                      <a:pt x="213" y="160"/>
                    </a:cubicBezTo>
                    <a:cubicBezTo>
                      <a:pt x="213" y="154"/>
                      <a:pt x="218" y="149"/>
                      <a:pt x="224" y="149"/>
                    </a:cubicBezTo>
                    <a:cubicBezTo>
                      <a:pt x="230" y="149"/>
                      <a:pt x="234" y="154"/>
                      <a:pt x="234" y="160"/>
                    </a:cubicBezTo>
                    <a:close/>
                    <a:moveTo>
                      <a:pt x="256" y="160"/>
                    </a:moveTo>
                    <a:cubicBezTo>
                      <a:pt x="256" y="154"/>
                      <a:pt x="260" y="149"/>
                      <a:pt x="266" y="149"/>
                    </a:cubicBezTo>
                    <a:cubicBezTo>
                      <a:pt x="272" y="149"/>
                      <a:pt x="277" y="154"/>
                      <a:pt x="277" y="160"/>
                    </a:cubicBezTo>
                    <a:cubicBezTo>
                      <a:pt x="277" y="166"/>
                      <a:pt x="272" y="171"/>
                      <a:pt x="266" y="171"/>
                    </a:cubicBezTo>
                    <a:cubicBezTo>
                      <a:pt x="260" y="171"/>
                      <a:pt x="256" y="166"/>
                      <a:pt x="256" y="160"/>
                    </a:cubicBezTo>
                    <a:close/>
                    <a:moveTo>
                      <a:pt x="64" y="203"/>
                    </a:moveTo>
                    <a:cubicBezTo>
                      <a:pt x="64" y="209"/>
                      <a:pt x="59" y="213"/>
                      <a:pt x="53" y="213"/>
                    </a:cubicBezTo>
                    <a:cubicBezTo>
                      <a:pt x="47" y="213"/>
                      <a:pt x="42" y="209"/>
                      <a:pt x="42" y="203"/>
                    </a:cubicBezTo>
                    <a:cubicBezTo>
                      <a:pt x="42" y="197"/>
                      <a:pt x="47" y="192"/>
                      <a:pt x="53" y="192"/>
                    </a:cubicBezTo>
                    <a:cubicBezTo>
                      <a:pt x="59" y="192"/>
                      <a:pt x="64" y="197"/>
                      <a:pt x="64" y="203"/>
                    </a:cubicBezTo>
                    <a:close/>
                    <a:moveTo>
                      <a:pt x="106" y="203"/>
                    </a:moveTo>
                    <a:cubicBezTo>
                      <a:pt x="106" y="209"/>
                      <a:pt x="102" y="213"/>
                      <a:pt x="96" y="213"/>
                    </a:cubicBezTo>
                    <a:cubicBezTo>
                      <a:pt x="90" y="213"/>
                      <a:pt x="85" y="209"/>
                      <a:pt x="85" y="203"/>
                    </a:cubicBezTo>
                    <a:cubicBezTo>
                      <a:pt x="85" y="197"/>
                      <a:pt x="90" y="192"/>
                      <a:pt x="96" y="192"/>
                    </a:cubicBezTo>
                    <a:cubicBezTo>
                      <a:pt x="102" y="192"/>
                      <a:pt x="106" y="197"/>
                      <a:pt x="106" y="203"/>
                    </a:cubicBezTo>
                    <a:close/>
                    <a:moveTo>
                      <a:pt x="234" y="203"/>
                    </a:moveTo>
                    <a:cubicBezTo>
                      <a:pt x="234" y="209"/>
                      <a:pt x="230" y="213"/>
                      <a:pt x="224" y="213"/>
                    </a:cubicBezTo>
                    <a:cubicBezTo>
                      <a:pt x="218" y="213"/>
                      <a:pt x="213" y="209"/>
                      <a:pt x="213" y="203"/>
                    </a:cubicBezTo>
                    <a:cubicBezTo>
                      <a:pt x="213" y="197"/>
                      <a:pt x="218" y="192"/>
                      <a:pt x="224" y="192"/>
                    </a:cubicBezTo>
                    <a:cubicBezTo>
                      <a:pt x="230" y="192"/>
                      <a:pt x="234" y="197"/>
                      <a:pt x="234" y="203"/>
                    </a:cubicBezTo>
                    <a:close/>
                    <a:moveTo>
                      <a:pt x="256" y="203"/>
                    </a:moveTo>
                    <a:cubicBezTo>
                      <a:pt x="256" y="197"/>
                      <a:pt x="260" y="192"/>
                      <a:pt x="266" y="192"/>
                    </a:cubicBezTo>
                    <a:cubicBezTo>
                      <a:pt x="272" y="192"/>
                      <a:pt x="277" y="197"/>
                      <a:pt x="277" y="203"/>
                    </a:cubicBezTo>
                    <a:cubicBezTo>
                      <a:pt x="277" y="209"/>
                      <a:pt x="272" y="213"/>
                      <a:pt x="266" y="213"/>
                    </a:cubicBezTo>
                    <a:cubicBezTo>
                      <a:pt x="260" y="213"/>
                      <a:pt x="256" y="209"/>
                      <a:pt x="256" y="203"/>
                    </a:cubicBezTo>
                    <a:close/>
                  </a:path>
                </a:pathLst>
              </a:custGeom>
              <a:solidFill>
                <a:srgbClr val="0097A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18" name="Freeform 1039"/>
              <p:cNvSpPr>
                <a:spLocks noChangeAspect="1" noEditPoints="1"/>
              </p:cNvSpPr>
              <p:nvPr/>
            </p:nvSpPr>
            <p:spPr bwMode="gray">
              <a:xfrm>
                <a:off x="2631084" y="3006734"/>
                <a:ext cx="495287" cy="396000"/>
              </a:xfrm>
              <a:custGeom>
                <a:avLst/>
                <a:gdLst>
                  <a:gd name="T0" fmla="*/ 256 w 320"/>
                  <a:gd name="T1" fmla="*/ 11 h 256"/>
                  <a:gd name="T2" fmla="*/ 64 w 320"/>
                  <a:gd name="T3" fmla="*/ 11 h 256"/>
                  <a:gd name="T4" fmla="*/ 0 w 320"/>
                  <a:gd name="T5" fmla="*/ 32 h 256"/>
                  <a:gd name="T6" fmla="*/ 309 w 320"/>
                  <a:gd name="T7" fmla="*/ 256 h 256"/>
                  <a:gd name="T8" fmla="*/ 309 w 320"/>
                  <a:gd name="T9" fmla="*/ 21 h 256"/>
                  <a:gd name="T10" fmla="*/ 149 w 320"/>
                  <a:gd name="T11" fmla="*/ 171 h 256"/>
                  <a:gd name="T12" fmla="*/ 298 w 320"/>
                  <a:gd name="T13" fmla="*/ 235 h 256"/>
                  <a:gd name="T14" fmla="*/ 181 w 320"/>
                  <a:gd name="T15" fmla="*/ 149 h 256"/>
                  <a:gd name="T16" fmla="*/ 128 w 320"/>
                  <a:gd name="T17" fmla="*/ 235 h 256"/>
                  <a:gd name="T18" fmla="*/ 74 w 320"/>
                  <a:gd name="T19" fmla="*/ 43 h 256"/>
                  <a:gd name="T20" fmla="*/ 234 w 320"/>
                  <a:gd name="T21" fmla="*/ 21 h 256"/>
                  <a:gd name="T22" fmla="*/ 298 w 320"/>
                  <a:gd name="T23" fmla="*/ 43 h 256"/>
                  <a:gd name="T24" fmla="*/ 53 w 320"/>
                  <a:gd name="T25" fmla="*/ 85 h 256"/>
                  <a:gd name="T26" fmla="*/ 64 w 320"/>
                  <a:gd name="T27" fmla="*/ 75 h 256"/>
                  <a:gd name="T28" fmla="*/ 85 w 320"/>
                  <a:gd name="T29" fmla="*/ 75 h 256"/>
                  <a:gd name="T30" fmla="*/ 149 w 320"/>
                  <a:gd name="T31" fmla="*/ 75 h 256"/>
                  <a:gd name="T32" fmla="*/ 138 w 320"/>
                  <a:gd name="T33" fmla="*/ 64 h 256"/>
                  <a:gd name="T34" fmla="*/ 181 w 320"/>
                  <a:gd name="T35" fmla="*/ 85 h 256"/>
                  <a:gd name="T36" fmla="*/ 192 w 320"/>
                  <a:gd name="T37" fmla="*/ 75 h 256"/>
                  <a:gd name="T38" fmla="*/ 213 w 320"/>
                  <a:gd name="T39" fmla="*/ 75 h 256"/>
                  <a:gd name="T40" fmla="*/ 256 w 320"/>
                  <a:gd name="T41" fmla="*/ 75 h 256"/>
                  <a:gd name="T42" fmla="*/ 266 w 320"/>
                  <a:gd name="T43" fmla="*/ 85 h 256"/>
                  <a:gd name="T44" fmla="*/ 53 w 320"/>
                  <a:gd name="T45" fmla="*/ 128 h 256"/>
                  <a:gd name="T46" fmla="*/ 64 w 320"/>
                  <a:gd name="T47" fmla="*/ 117 h 256"/>
                  <a:gd name="T48" fmla="*/ 85 w 320"/>
                  <a:gd name="T49" fmla="*/ 117 h 256"/>
                  <a:gd name="T50" fmla="*/ 149 w 320"/>
                  <a:gd name="T51" fmla="*/ 117 h 256"/>
                  <a:gd name="T52" fmla="*/ 138 w 320"/>
                  <a:gd name="T53" fmla="*/ 107 h 256"/>
                  <a:gd name="T54" fmla="*/ 181 w 320"/>
                  <a:gd name="T55" fmla="*/ 128 h 256"/>
                  <a:gd name="T56" fmla="*/ 192 w 320"/>
                  <a:gd name="T57" fmla="*/ 117 h 256"/>
                  <a:gd name="T58" fmla="*/ 213 w 320"/>
                  <a:gd name="T59" fmla="*/ 117 h 256"/>
                  <a:gd name="T60" fmla="*/ 256 w 320"/>
                  <a:gd name="T61" fmla="*/ 117 h 256"/>
                  <a:gd name="T62" fmla="*/ 266 w 320"/>
                  <a:gd name="T63" fmla="*/ 128 h 256"/>
                  <a:gd name="T64" fmla="*/ 53 w 320"/>
                  <a:gd name="T65" fmla="*/ 171 h 256"/>
                  <a:gd name="T66" fmla="*/ 64 w 320"/>
                  <a:gd name="T67" fmla="*/ 160 h 256"/>
                  <a:gd name="T68" fmla="*/ 85 w 320"/>
                  <a:gd name="T69" fmla="*/ 160 h 256"/>
                  <a:gd name="T70" fmla="*/ 234 w 320"/>
                  <a:gd name="T71" fmla="*/ 160 h 256"/>
                  <a:gd name="T72" fmla="*/ 224 w 320"/>
                  <a:gd name="T73" fmla="*/ 149 h 256"/>
                  <a:gd name="T74" fmla="*/ 266 w 320"/>
                  <a:gd name="T75" fmla="*/ 149 h 256"/>
                  <a:gd name="T76" fmla="*/ 256 w 320"/>
                  <a:gd name="T77" fmla="*/ 160 h 256"/>
                  <a:gd name="T78" fmla="*/ 42 w 320"/>
                  <a:gd name="T79" fmla="*/ 203 h 256"/>
                  <a:gd name="T80" fmla="*/ 106 w 320"/>
                  <a:gd name="T81" fmla="*/ 203 h 256"/>
                  <a:gd name="T82" fmla="*/ 96 w 320"/>
                  <a:gd name="T83" fmla="*/ 192 h 256"/>
                  <a:gd name="T84" fmla="*/ 224 w 320"/>
                  <a:gd name="T85" fmla="*/ 213 h 256"/>
                  <a:gd name="T86" fmla="*/ 234 w 320"/>
                  <a:gd name="T87" fmla="*/ 203 h 256"/>
                  <a:gd name="T88" fmla="*/ 277 w 320"/>
                  <a:gd name="T89" fmla="*/ 20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0" h="256">
                    <a:moveTo>
                      <a:pt x="309" y="21"/>
                    </a:moveTo>
                    <a:cubicBezTo>
                      <a:pt x="256" y="21"/>
                      <a:pt x="256" y="21"/>
                      <a:pt x="256" y="21"/>
                    </a:cubicBezTo>
                    <a:cubicBezTo>
                      <a:pt x="256" y="11"/>
                      <a:pt x="256" y="11"/>
                      <a:pt x="256" y="11"/>
                    </a:cubicBezTo>
                    <a:cubicBezTo>
                      <a:pt x="256" y="5"/>
                      <a:pt x="251" y="0"/>
                      <a:pt x="245" y="0"/>
                    </a:cubicBezTo>
                    <a:cubicBezTo>
                      <a:pt x="74" y="0"/>
                      <a:pt x="74" y="0"/>
                      <a:pt x="74" y="0"/>
                    </a:cubicBezTo>
                    <a:cubicBezTo>
                      <a:pt x="68" y="0"/>
                      <a:pt x="64" y="5"/>
                      <a:pt x="64" y="11"/>
                    </a:cubicBezTo>
                    <a:cubicBezTo>
                      <a:pt x="64" y="21"/>
                      <a:pt x="64" y="21"/>
                      <a:pt x="64" y="21"/>
                    </a:cubicBezTo>
                    <a:cubicBezTo>
                      <a:pt x="10" y="21"/>
                      <a:pt x="10" y="21"/>
                      <a:pt x="10" y="21"/>
                    </a:cubicBezTo>
                    <a:cubicBezTo>
                      <a:pt x="4" y="21"/>
                      <a:pt x="0" y="26"/>
                      <a:pt x="0" y="32"/>
                    </a:cubicBezTo>
                    <a:cubicBezTo>
                      <a:pt x="0" y="245"/>
                      <a:pt x="0" y="245"/>
                      <a:pt x="0" y="245"/>
                    </a:cubicBezTo>
                    <a:cubicBezTo>
                      <a:pt x="0" y="251"/>
                      <a:pt x="4" y="256"/>
                      <a:pt x="10" y="256"/>
                    </a:cubicBezTo>
                    <a:cubicBezTo>
                      <a:pt x="309" y="256"/>
                      <a:pt x="309" y="256"/>
                      <a:pt x="309" y="256"/>
                    </a:cubicBezTo>
                    <a:cubicBezTo>
                      <a:pt x="315" y="256"/>
                      <a:pt x="320" y="251"/>
                      <a:pt x="320" y="245"/>
                    </a:cubicBezTo>
                    <a:cubicBezTo>
                      <a:pt x="320" y="32"/>
                      <a:pt x="320" y="32"/>
                      <a:pt x="320" y="32"/>
                    </a:cubicBezTo>
                    <a:cubicBezTo>
                      <a:pt x="320" y="26"/>
                      <a:pt x="315" y="21"/>
                      <a:pt x="309" y="21"/>
                    </a:cubicBezTo>
                    <a:close/>
                    <a:moveTo>
                      <a:pt x="170" y="235"/>
                    </a:moveTo>
                    <a:cubicBezTo>
                      <a:pt x="149" y="235"/>
                      <a:pt x="149" y="235"/>
                      <a:pt x="149" y="235"/>
                    </a:cubicBezTo>
                    <a:cubicBezTo>
                      <a:pt x="149" y="171"/>
                      <a:pt x="149" y="171"/>
                      <a:pt x="149" y="171"/>
                    </a:cubicBezTo>
                    <a:cubicBezTo>
                      <a:pt x="170" y="171"/>
                      <a:pt x="170" y="171"/>
                      <a:pt x="170" y="171"/>
                    </a:cubicBezTo>
                    <a:lnTo>
                      <a:pt x="170" y="235"/>
                    </a:lnTo>
                    <a:close/>
                    <a:moveTo>
                      <a:pt x="298" y="235"/>
                    </a:moveTo>
                    <a:cubicBezTo>
                      <a:pt x="192" y="235"/>
                      <a:pt x="192" y="235"/>
                      <a:pt x="192" y="235"/>
                    </a:cubicBezTo>
                    <a:cubicBezTo>
                      <a:pt x="192" y="160"/>
                      <a:pt x="192" y="160"/>
                      <a:pt x="192" y="160"/>
                    </a:cubicBezTo>
                    <a:cubicBezTo>
                      <a:pt x="192" y="154"/>
                      <a:pt x="187" y="149"/>
                      <a:pt x="181" y="149"/>
                    </a:cubicBezTo>
                    <a:cubicBezTo>
                      <a:pt x="138" y="149"/>
                      <a:pt x="138" y="149"/>
                      <a:pt x="138" y="149"/>
                    </a:cubicBezTo>
                    <a:cubicBezTo>
                      <a:pt x="132" y="149"/>
                      <a:pt x="128" y="154"/>
                      <a:pt x="128" y="160"/>
                    </a:cubicBezTo>
                    <a:cubicBezTo>
                      <a:pt x="128" y="235"/>
                      <a:pt x="128" y="235"/>
                      <a:pt x="128" y="235"/>
                    </a:cubicBezTo>
                    <a:cubicBezTo>
                      <a:pt x="21" y="235"/>
                      <a:pt x="21" y="235"/>
                      <a:pt x="21" y="235"/>
                    </a:cubicBezTo>
                    <a:cubicBezTo>
                      <a:pt x="21" y="43"/>
                      <a:pt x="21" y="43"/>
                      <a:pt x="21" y="43"/>
                    </a:cubicBezTo>
                    <a:cubicBezTo>
                      <a:pt x="74" y="43"/>
                      <a:pt x="74" y="43"/>
                      <a:pt x="74" y="43"/>
                    </a:cubicBezTo>
                    <a:cubicBezTo>
                      <a:pt x="80" y="43"/>
                      <a:pt x="85" y="38"/>
                      <a:pt x="85" y="32"/>
                    </a:cubicBezTo>
                    <a:cubicBezTo>
                      <a:pt x="85" y="21"/>
                      <a:pt x="85" y="21"/>
                      <a:pt x="85" y="21"/>
                    </a:cubicBezTo>
                    <a:cubicBezTo>
                      <a:pt x="234" y="21"/>
                      <a:pt x="234" y="21"/>
                      <a:pt x="234" y="21"/>
                    </a:cubicBezTo>
                    <a:cubicBezTo>
                      <a:pt x="234" y="32"/>
                      <a:pt x="234" y="32"/>
                      <a:pt x="234" y="32"/>
                    </a:cubicBezTo>
                    <a:cubicBezTo>
                      <a:pt x="234" y="38"/>
                      <a:pt x="239" y="43"/>
                      <a:pt x="245" y="43"/>
                    </a:cubicBezTo>
                    <a:cubicBezTo>
                      <a:pt x="298" y="43"/>
                      <a:pt x="298" y="43"/>
                      <a:pt x="298" y="43"/>
                    </a:cubicBezTo>
                    <a:lnTo>
                      <a:pt x="298" y="235"/>
                    </a:lnTo>
                    <a:close/>
                    <a:moveTo>
                      <a:pt x="64" y="75"/>
                    </a:moveTo>
                    <a:cubicBezTo>
                      <a:pt x="64" y="81"/>
                      <a:pt x="59" y="85"/>
                      <a:pt x="53" y="85"/>
                    </a:cubicBezTo>
                    <a:cubicBezTo>
                      <a:pt x="47" y="85"/>
                      <a:pt x="42" y="81"/>
                      <a:pt x="42" y="75"/>
                    </a:cubicBezTo>
                    <a:cubicBezTo>
                      <a:pt x="42" y="69"/>
                      <a:pt x="47" y="64"/>
                      <a:pt x="53" y="64"/>
                    </a:cubicBezTo>
                    <a:cubicBezTo>
                      <a:pt x="59" y="64"/>
                      <a:pt x="64" y="69"/>
                      <a:pt x="64" y="75"/>
                    </a:cubicBezTo>
                    <a:close/>
                    <a:moveTo>
                      <a:pt x="106" y="75"/>
                    </a:moveTo>
                    <a:cubicBezTo>
                      <a:pt x="106" y="81"/>
                      <a:pt x="102" y="85"/>
                      <a:pt x="96" y="85"/>
                    </a:cubicBezTo>
                    <a:cubicBezTo>
                      <a:pt x="90" y="85"/>
                      <a:pt x="85" y="81"/>
                      <a:pt x="85" y="75"/>
                    </a:cubicBezTo>
                    <a:cubicBezTo>
                      <a:pt x="85" y="69"/>
                      <a:pt x="90" y="64"/>
                      <a:pt x="96" y="64"/>
                    </a:cubicBezTo>
                    <a:cubicBezTo>
                      <a:pt x="102" y="64"/>
                      <a:pt x="106" y="69"/>
                      <a:pt x="106" y="75"/>
                    </a:cubicBezTo>
                    <a:close/>
                    <a:moveTo>
                      <a:pt x="149" y="75"/>
                    </a:moveTo>
                    <a:cubicBezTo>
                      <a:pt x="149" y="81"/>
                      <a:pt x="144" y="85"/>
                      <a:pt x="138" y="85"/>
                    </a:cubicBezTo>
                    <a:cubicBezTo>
                      <a:pt x="132" y="85"/>
                      <a:pt x="128" y="81"/>
                      <a:pt x="128" y="75"/>
                    </a:cubicBezTo>
                    <a:cubicBezTo>
                      <a:pt x="128" y="69"/>
                      <a:pt x="132" y="64"/>
                      <a:pt x="138" y="64"/>
                    </a:cubicBezTo>
                    <a:cubicBezTo>
                      <a:pt x="144" y="64"/>
                      <a:pt x="149" y="69"/>
                      <a:pt x="149" y="75"/>
                    </a:cubicBezTo>
                    <a:close/>
                    <a:moveTo>
                      <a:pt x="192" y="75"/>
                    </a:moveTo>
                    <a:cubicBezTo>
                      <a:pt x="192" y="81"/>
                      <a:pt x="187" y="85"/>
                      <a:pt x="181" y="85"/>
                    </a:cubicBezTo>
                    <a:cubicBezTo>
                      <a:pt x="175" y="85"/>
                      <a:pt x="170" y="81"/>
                      <a:pt x="170" y="75"/>
                    </a:cubicBezTo>
                    <a:cubicBezTo>
                      <a:pt x="170" y="69"/>
                      <a:pt x="175" y="64"/>
                      <a:pt x="181" y="64"/>
                    </a:cubicBezTo>
                    <a:cubicBezTo>
                      <a:pt x="187" y="64"/>
                      <a:pt x="192" y="69"/>
                      <a:pt x="192" y="75"/>
                    </a:cubicBezTo>
                    <a:close/>
                    <a:moveTo>
                      <a:pt x="234" y="75"/>
                    </a:moveTo>
                    <a:cubicBezTo>
                      <a:pt x="234" y="81"/>
                      <a:pt x="230" y="85"/>
                      <a:pt x="224" y="85"/>
                    </a:cubicBezTo>
                    <a:cubicBezTo>
                      <a:pt x="218" y="85"/>
                      <a:pt x="213" y="81"/>
                      <a:pt x="213" y="75"/>
                    </a:cubicBezTo>
                    <a:cubicBezTo>
                      <a:pt x="213" y="69"/>
                      <a:pt x="218" y="64"/>
                      <a:pt x="224" y="64"/>
                    </a:cubicBezTo>
                    <a:cubicBezTo>
                      <a:pt x="230" y="64"/>
                      <a:pt x="234" y="69"/>
                      <a:pt x="234" y="75"/>
                    </a:cubicBezTo>
                    <a:close/>
                    <a:moveTo>
                      <a:pt x="256" y="75"/>
                    </a:moveTo>
                    <a:cubicBezTo>
                      <a:pt x="256" y="69"/>
                      <a:pt x="260" y="64"/>
                      <a:pt x="266" y="64"/>
                    </a:cubicBezTo>
                    <a:cubicBezTo>
                      <a:pt x="272" y="64"/>
                      <a:pt x="277" y="69"/>
                      <a:pt x="277" y="75"/>
                    </a:cubicBezTo>
                    <a:cubicBezTo>
                      <a:pt x="277" y="81"/>
                      <a:pt x="272" y="85"/>
                      <a:pt x="266" y="85"/>
                    </a:cubicBezTo>
                    <a:cubicBezTo>
                      <a:pt x="260" y="85"/>
                      <a:pt x="256" y="81"/>
                      <a:pt x="256" y="75"/>
                    </a:cubicBezTo>
                    <a:close/>
                    <a:moveTo>
                      <a:pt x="64" y="117"/>
                    </a:moveTo>
                    <a:cubicBezTo>
                      <a:pt x="64" y="123"/>
                      <a:pt x="59" y="128"/>
                      <a:pt x="53" y="128"/>
                    </a:cubicBezTo>
                    <a:cubicBezTo>
                      <a:pt x="47" y="128"/>
                      <a:pt x="42" y="123"/>
                      <a:pt x="42" y="117"/>
                    </a:cubicBezTo>
                    <a:cubicBezTo>
                      <a:pt x="42" y="111"/>
                      <a:pt x="47" y="107"/>
                      <a:pt x="53" y="107"/>
                    </a:cubicBezTo>
                    <a:cubicBezTo>
                      <a:pt x="59" y="107"/>
                      <a:pt x="64" y="111"/>
                      <a:pt x="64" y="117"/>
                    </a:cubicBezTo>
                    <a:close/>
                    <a:moveTo>
                      <a:pt x="106" y="117"/>
                    </a:moveTo>
                    <a:cubicBezTo>
                      <a:pt x="106" y="123"/>
                      <a:pt x="102" y="128"/>
                      <a:pt x="96" y="128"/>
                    </a:cubicBezTo>
                    <a:cubicBezTo>
                      <a:pt x="90" y="128"/>
                      <a:pt x="85" y="123"/>
                      <a:pt x="85" y="117"/>
                    </a:cubicBezTo>
                    <a:cubicBezTo>
                      <a:pt x="85" y="111"/>
                      <a:pt x="90" y="107"/>
                      <a:pt x="96" y="107"/>
                    </a:cubicBezTo>
                    <a:cubicBezTo>
                      <a:pt x="102" y="107"/>
                      <a:pt x="106" y="111"/>
                      <a:pt x="106" y="117"/>
                    </a:cubicBezTo>
                    <a:close/>
                    <a:moveTo>
                      <a:pt x="149" y="117"/>
                    </a:moveTo>
                    <a:cubicBezTo>
                      <a:pt x="149" y="123"/>
                      <a:pt x="144" y="128"/>
                      <a:pt x="138" y="128"/>
                    </a:cubicBezTo>
                    <a:cubicBezTo>
                      <a:pt x="132" y="128"/>
                      <a:pt x="128" y="123"/>
                      <a:pt x="128" y="117"/>
                    </a:cubicBezTo>
                    <a:cubicBezTo>
                      <a:pt x="128" y="111"/>
                      <a:pt x="132" y="107"/>
                      <a:pt x="138" y="107"/>
                    </a:cubicBezTo>
                    <a:cubicBezTo>
                      <a:pt x="144" y="107"/>
                      <a:pt x="149" y="111"/>
                      <a:pt x="149" y="117"/>
                    </a:cubicBezTo>
                    <a:close/>
                    <a:moveTo>
                      <a:pt x="192" y="117"/>
                    </a:moveTo>
                    <a:cubicBezTo>
                      <a:pt x="192" y="123"/>
                      <a:pt x="187" y="128"/>
                      <a:pt x="181" y="128"/>
                    </a:cubicBezTo>
                    <a:cubicBezTo>
                      <a:pt x="175" y="128"/>
                      <a:pt x="170" y="123"/>
                      <a:pt x="170" y="117"/>
                    </a:cubicBezTo>
                    <a:cubicBezTo>
                      <a:pt x="170" y="111"/>
                      <a:pt x="175" y="107"/>
                      <a:pt x="181" y="107"/>
                    </a:cubicBezTo>
                    <a:cubicBezTo>
                      <a:pt x="187" y="107"/>
                      <a:pt x="192" y="111"/>
                      <a:pt x="192" y="117"/>
                    </a:cubicBezTo>
                    <a:close/>
                    <a:moveTo>
                      <a:pt x="234" y="117"/>
                    </a:moveTo>
                    <a:cubicBezTo>
                      <a:pt x="234" y="123"/>
                      <a:pt x="230" y="128"/>
                      <a:pt x="224" y="128"/>
                    </a:cubicBezTo>
                    <a:cubicBezTo>
                      <a:pt x="218" y="128"/>
                      <a:pt x="213" y="123"/>
                      <a:pt x="213" y="117"/>
                    </a:cubicBezTo>
                    <a:cubicBezTo>
                      <a:pt x="213" y="111"/>
                      <a:pt x="218" y="107"/>
                      <a:pt x="224" y="107"/>
                    </a:cubicBezTo>
                    <a:cubicBezTo>
                      <a:pt x="230" y="107"/>
                      <a:pt x="234" y="111"/>
                      <a:pt x="234" y="117"/>
                    </a:cubicBezTo>
                    <a:close/>
                    <a:moveTo>
                      <a:pt x="256" y="117"/>
                    </a:moveTo>
                    <a:cubicBezTo>
                      <a:pt x="256" y="111"/>
                      <a:pt x="260" y="107"/>
                      <a:pt x="266" y="107"/>
                    </a:cubicBezTo>
                    <a:cubicBezTo>
                      <a:pt x="272" y="107"/>
                      <a:pt x="277" y="111"/>
                      <a:pt x="277" y="117"/>
                    </a:cubicBezTo>
                    <a:cubicBezTo>
                      <a:pt x="277" y="123"/>
                      <a:pt x="272" y="128"/>
                      <a:pt x="266" y="128"/>
                    </a:cubicBezTo>
                    <a:cubicBezTo>
                      <a:pt x="260" y="128"/>
                      <a:pt x="256" y="123"/>
                      <a:pt x="256" y="117"/>
                    </a:cubicBezTo>
                    <a:close/>
                    <a:moveTo>
                      <a:pt x="64" y="160"/>
                    </a:moveTo>
                    <a:cubicBezTo>
                      <a:pt x="64" y="166"/>
                      <a:pt x="59" y="171"/>
                      <a:pt x="53" y="171"/>
                    </a:cubicBezTo>
                    <a:cubicBezTo>
                      <a:pt x="47" y="171"/>
                      <a:pt x="42" y="166"/>
                      <a:pt x="42" y="160"/>
                    </a:cubicBezTo>
                    <a:cubicBezTo>
                      <a:pt x="42" y="154"/>
                      <a:pt x="47" y="149"/>
                      <a:pt x="53" y="149"/>
                    </a:cubicBezTo>
                    <a:cubicBezTo>
                      <a:pt x="59" y="149"/>
                      <a:pt x="64" y="154"/>
                      <a:pt x="64" y="160"/>
                    </a:cubicBezTo>
                    <a:close/>
                    <a:moveTo>
                      <a:pt x="106" y="160"/>
                    </a:moveTo>
                    <a:cubicBezTo>
                      <a:pt x="106" y="166"/>
                      <a:pt x="102" y="171"/>
                      <a:pt x="96" y="171"/>
                    </a:cubicBezTo>
                    <a:cubicBezTo>
                      <a:pt x="90" y="171"/>
                      <a:pt x="85" y="166"/>
                      <a:pt x="85" y="160"/>
                    </a:cubicBezTo>
                    <a:cubicBezTo>
                      <a:pt x="85" y="154"/>
                      <a:pt x="90" y="149"/>
                      <a:pt x="96" y="149"/>
                    </a:cubicBezTo>
                    <a:cubicBezTo>
                      <a:pt x="102" y="149"/>
                      <a:pt x="106" y="154"/>
                      <a:pt x="106" y="160"/>
                    </a:cubicBezTo>
                    <a:close/>
                    <a:moveTo>
                      <a:pt x="234" y="160"/>
                    </a:moveTo>
                    <a:cubicBezTo>
                      <a:pt x="234" y="166"/>
                      <a:pt x="230" y="171"/>
                      <a:pt x="224" y="171"/>
                    </a:cubicBezTo>
                    <a:cubicBezTo>
                      <a:pt x="218" y="171"/>
                      <a:pt x="213" y="166"/>
                      <a:pt x="213" y="160"/>
                    </a:cubicBezTo>
                    <a:cubicBezTo>
                      <a:pt x="213" y="154"/>
                      <a:pt x="218" y="149"/>
                      <a:pt x="224" y="149"/>
                    </a:cubicBezTo>
                    <a:cubicBezTo>
                      <a:pt x="230" y="149"/>
                      <a:pt x="234" y="154"/>
                      <a:pt x="234" y="160"/>
                    </a:cubicBezTo>
                    <a:close/>
                    <a:moveTo>
                      <a:pt x="256" y="160"/>
                    </a:moveTo>
                    <a:cubicBezTo>
                      <a:pt x="256" y="154"/>
                      <a:pt x="260" y="149"/>
                      <a:pt x="266" y="149"/>
                    </a:cubicBezTo>
                    <a:cubicBezTo>
                      <a:pt x="272" y="149"/>
                      <a:pt x="277" y="154"/>
                      <a:pt x="277" y="160"/>
                    </a:cubicBezTo>
                    <a:cubicBezTo>
                      <a:pt x="277" y="166"/>
                      <a:pt x="272" y="171"/>
                      <a:pt x="266" y="171"/>
                    </a:cubicBezTo>
                    <a:cubicBezTo>
                      <a:pt x="260" y="171"/>
                      <a:pt x="256" y="166"/>
                      <a:pt x="256" y="160"/>
                    </a:cubicBezTo>
                    <a:close/>
                    <a:moveTo>
                      <a:pt x="64" y="203"/>
                    </a:moveTo>
                    <a:cubicBezTo>
                      <a:pt x="64" y="209"/>
                      <a:pt x="59" y="213"/>
                      <a:pt x="53" y="213"/>
                    </a:cubicBezTo>
                    <a:cubicBezTo>
                      <a:pt x="47" y="213"/>
                      <a:pt x="42" y="209"/>
                      <a:pt x="42" y="203"/>
                    </a:cubicBezTo>
                    <a:cubicBezTo>
                      <a:pt x="42" y="197"/>
                      <a:pt x="47" y="192"/>
                      <a:pt x="53" y="192"/>
                    </a:cubicBezTo>
                    <a:cubicBezTo>
                      <a:pt x="59" y="192"/>
                      <a:pt x="64" y="197"/>
                      <a:pt x="64" y="203"/>
                    </a:cubicBezTo>
                    <a:close/>
                    <a:moveTo>
                      <a:pt x="106" y="203"/>
                    </a:moveTo>
                    <a:cubicBezTo>
                      <a:pt x="106" y="209"/>
                      <a:pt x="102" y="213"/>
                      <a:pt x="96" y="213"/>
                    </a:cubicBezTo>
                    <a:cubicBezTo>
                      <a:pt x="90" y="213"/>
                      <a:pt x="85" y="209"/>
                      <a:pt x="85" y="203"/>
                    </a:cubicBezTo>
                    <a:cubicBezTo>
                      <a:pt x="85" y="197"/>
                      <a:pt x="90" y="192"/>
                      <a:pt x="96" y="192"/>
                    </a:cubicBezTo>
                    <a:cubicBezTo>
                      <a:pt x="102" y="192"/>
                      <a:pt x="106" y="197"/>
                      <a:pt x="106" y="203"/>
                    </a:cubicBezTo>
                    <a:close/>
                    <a:moveTo>
                      <a:pt x="234" y="203"/>
                    </a:moveTo>
                    <a:cubicBezTo>
                      <a:pt x="234" y="209"/>
                      <a:pt x="230" y="213"/>
                      <a:pt x="224" y="213"/>
                    </a:cubicBezTo>
                    <a:cubicBezTo>
                      <a:pt x="218" y="213"/>
                      <a:pt x="213" y="209"/>
                      <a:pt x="213" y="203"/>
                    </a:cubicBezTo>
                    <a:cubicBezTo>
                      <a:pt x="213" y="197"/>
                      <a:pt x="218" y="192"/>
                      <a:pt x="224" y="192"/>
                    </a:cubicBezTo>
                    <a:cubicBezTo>
                      <a:pt x="230" y="192"/>
                      <a:pt x="234" y="197"/>
                      <a:pt x="234" y="203"/>
                    </a:cubicBezTo>
                    <a:close/>
                    <a:moveTo>
                      <a:pt x="256" y="203"/>
                    </a:moveTo>
                    <a:cubicBezTo>
                      <a:pt x="256" y="197"/>
                      <a:pt x="260" y="192"/>
                      <a:pt x="266" y="192"/>
                    </a:cubicBezTo>
                    <a:cubicBezTo>
                      <a:pt x="272" y="192"/>
                      <a:pt x="277" y="197"/>
                      <a:pt x="277" y="203"/>
                    </a:cubicBezTo>
                    <a:cubicBezTo>
                      <a:pt x="277" y="209"/>
                      <a:pt x="272" y="213"/>
                      <a:pt x="266" y="213"/>
                    </a:cubicBezTo>
                    <a:cubicBezTo>
                      <a:pt x="260" y="213"/>
                      <a:pt x="256" y="209"/>
                      <a:pt x="256" y="203"/>
                    </a:cubicBezTo>
                    <a:close/>
                  </a:path>
                </a:pathLst>
              </a:custGeom>
              <a:solidFill>
                <a:srgbClr val="0097A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20" name="テキスト ボックス 19"/>
              <p:cNvSpPr txBox="1"/>
              <p:nvPr/>
            </p:nvSpPr>
            <p:spPr>
              <a:xfrm>
                <a:off x="3270326" y="3020068"/>
                <a:ext cx="569530" cy="369332"/>
              </a:xfrm>
              <a:prstGeom prst="rect">
                <a:avLst/>
              </a:prstGeom>
              <a:noFill/>
            </p:spPr>
            <p:txBody>
              <a:bodyPr wrap="square" rtlCol="0">
                <a:spAutoFit/>
              </a:bodyPr>
              <a:lstStyle/>
              <a:p>
                <a:pPr algn="ctr"/>
                <a:r>
                  <a:rPr kumimoji="1" lang="ja-JP" altLang="en-US" b="1" dirty="0" smtClean="0">
                    <a:latin typeface="+mn-lt"/>
                    <a:ea typeface="+mn-ea"/>
                  </a:rPr>
                  <a:t>・・・</a:t>
                </a:r>
              </a:p>
            </p:txBody>
          </p:sp>
        </p:grpSp>
        <p:grpSp>
          <p:nvGrpSpPr>
            <p:cNvPr id="37" name="グループ化 36"/>
            <p:cNvGrpSpPr/>
            <p:nvPr/>
          </p:nvGrpSpPr>
          <p:grpSpPr>
            <a:xfrm>
              <a:off x="738122" y="3496464"/>
              <a:ext cx="2291710" cy="436592"/>
              <a:chOff x="1064568" y="3817149"/>
              <a:chExt cx="2291710" cy="436592"/>
            </a:xfrm>
          </p:grpSpPr>
          <p:sp>
            <p:nvSpPr>
              <p:cNvPr id="26" name="Freeform 645"/>
              <p:cNvSpPr>
                <a:spLocks noChangeAspect="1" noEditPoints="1"/>
              </p:cNvSpPr>
              <p:nvPr/>
            </p:nvSpPr>
            <p:spPr bwMode="gray">
              <a:xfrm>
                <a:off x="1064568" y="3821741"/>
                <a:ext cx="432000" cy="432000"/>
              </a:xfrm>
              <a:custGeom>
                <a:avLst/>
                <a:gdLst>
                  <a:gd name="T0" fmla="*/ 266 w 512"/>
                  <a:gd name="T1" fmla="*/ 213 h 512"/>
                  <a:gd name="T2" fmla="*/ 256 w 512"/>
                  <a:gd name="T3" fmla="*/ 224 h 512"/>
                  <a:gd name="T4" fmla="*/ 245 w 512"/>
                  <a:gd name="T5" fmla="*/ 213 h 512"/>
                  <a:gd name="T6" fmla="*/ 256 w 512"/>
                  <a:gd name="T7" fmla="*/ 202 h 512"/>
                  <a:gd name="T8" fmla="*/ 266 w 512"/>
                  <a:gd name="T9" fmla="*/ 213 h 512"/>
                  <a:gd name="T10" fmla="*/ 512 w 512"/>
                  <a:gd name="T11" fmla="*/ 256 h 512"/>
                  <a:gd name="T12" fmla="*/ 256 w 512"/>
                  <a:gd name="T13" fmla="*/ 512 h 512"/>
                  <a:gd name="T14" fmla="*/ 0 w 512"/>
                  <a:gd name="T15" fmla="*/ 256 h 512"/>
                  <a:gd name="T16" fmla="*/ 256 w 512"/>
                  <a:gd name="T17" fmla="*/ 0 h 512"/>
                  <a:gd name="T18" fmla="*/ 512 w 512"/>
                  <a:gd name="T19" fmla="*/ 256 h 512"/>
                  <a:gd name="T20" fmla="*/ 266 w 512"/>
                  <a:gd name="T21" fmla="*/ 277 h 512"/>
                  <a:gd name="T22" fmla="*/ 256 w 512"/>
                  <a:gd name="T23" fmla="*/ 266 h 512"/>
                  <a:gd name="T24" fmla="*/ 245 w 512"/>
                  <a:gd name="T25" fmla="*/ 277 h 512"/>
                  <a:gd name="T26" fmla="*/ 245 w 512"/>
                  <a:gd name="T27" fmla="*/ 405 h 512"/>
                  <a:gd name="T28" fmla="*/ 256 w 512"/>
                  <a:gd name="T29" fmla="*/ 416 h 512"/>
                  <a:gd name="T30" fmla="*/ 266 w 512"/>
                  <a:gd name="T31" fmla="*/ 405 h 512"/>
                  <a:gd name="T32" fmla="*/ 266 w 512"/>
                  <a:gd name="T33" fmla="*/ 277 h 512"/>
                  <a:gd name="T34" fmla="*/ 350 w 512"/>
                  <a:gd name="T35" fmla="*/ 246 h 512"/>
                  <a:gd name="T36" fmla="*/ 287 w 512"/>
                  <a:gd name="T37" fmla="*/ 211 h 512"/>
                  <a:gd name="T38" fmla="*/ 266 w 512"/>
                  <a:gd name="T39" fmla="*/ 183 h 512"/>
                  <a:gd name="T40" fmla="*/ 266 w 512"/>
                  <a:gd name="T41" fmla="*/ 117 h 512"/>
                  <a:gd name="T42" fmla="*/ 256 w 512"/>
                  <a:gd name="T43" fmla="*/ 106 h 512"/>
                  <a:gd name="T44" fmla="*/ 245 w 512"/>
                  <a:gd name="T45" fmla="*/ 117 h 512"/>
                  <a:gd name="T46" fmla="*/ 245 w 512"/>
                  <a:gd name="T47" fmla="*/ 183 h 512"/>
                  <a:gd name="T48" fmla="*/ 224 w 512"/>
                  <a:gd name="T49" fmla="*/ 213 h 512"/>
                  <a:gd name="T50" fmla="*/ 165 w 512"/>
                  <a:gd name="T51" fmla="*/ 246 h 512"/>
                  <a:gd name="T52" fmla="*/ 161 w 512"/>
                  <a:gd name="T53" fmla="*/ 261 h 512"/>
                  <a:gd name="T54" fmla="*/ 170 w 512"/>
                  <a:gd name="T55" fmla="*/ 266 h 512"/>
                  <a:gd name="T56" fmla="*/ 176 w 512"/>
                  <a:gd name="T57" fmla="*/ 265 h 512"/>
                  <a:gd name="T58" fmla="*/ 231 w 512"/>
                  <a:gd name="T59" fmla="*/ 233 h 512"/>
                  <a:gd name="T60" fmla="*/ 256 w 512"/>
                  <a:gd name="T61" fmla="*/ 245 h 512"/>
                  <a:gd name="T62" fmla="*/ 281 w 512"/>
                  <a:gd name="T63" fmla="*/ 232 h 512"/>
                  <a:gd name="T64" fmla="*/ 339 w 512"/>
                  <a:gd name="T65" fmla="*/ 265 h 512"/>
                  <a:gd name="T66" fmla="*/ 345 w 512"/>
                  <a:gd name="T67" fmla="*/ 266 h 512"/>
                  <a:gd name="T68" fmla="*/ 354 w 512"/>
                  <a:gd name="T69" fmla="*/ 261 h 512"/>
                  <a:gd name="T70" fmla="*/ 350 w 512"/>
                  <a:gd name="T71" fmla="*/ 24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2" h="512">
                    <a:moveTo>
                      <a:pt x="266" y="213"/>
                    </a:moveTo>
                    <a:cubicBezTo>
                      <a:pt x="266" y="219"/>
                      <a:pt x="262" y="224"/>
                      <a:pt x="256" y="224"/>
                    </a:cubicBezTo>
                    <a:cubicBezTo>
                      <a:pt x="250" y="224"/>
                      <a:pt x="245" y="219"/>
                      <a:pt x="245" y="213"/>
                    </a:cubicBezTo>
                    <a:cubicBezTo>
                      <a:pt x="245" y="207"/>
                      <a:pt x="250" y="202"/>
                      <a:pt x="256" y="202"/>
                    </a:cubicBezTo>
                    <a:cubicBezTo>
                      <a:pt x="262" y="202"/>
                      <a:pt x="266" y="207"/>
                      <a:pt x="266" y="213"/>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66" y="277"/>
                    </a:moveTo>
                    <a:cubicBezTo>
                      <a:pt x="266" y="271"/>
                      <a:pt x="262" y="266"/>
                      <a:pt x="256" y="266"/>
                    </a:cubicBezTo>
                    <a:cubicBezTo>
                      <a:pt x="250" y="266"/>
                      <a:pt x="245" y="271"/>
                      <a:pt x="245" y="277"/>
                    </a:cubicBezTo>
                    <a:cubicBezTo>
                      <a:pt x="245" y="405"/>
                      <a:pt x="245" y="405"/>
                      <a:pt x="245" y="405"/>
                    </a:cubicBezTo>
                    <a:cubicBezTo>
                      <a:pt x="245" y="411"/>
                      <a:pt x="250" y="416"/>
                      <a:pt x="256" y="416"/>
                    </a:cubicBezTo>
                    <a:cubicBezTo>
                      <a:pt x="262" y="416"/>
                      <a:pt x="266" y="411"/>
                      <a:pt x="266" y="405"/>
                    </a:cubicBezTo>
                    <a:lnTo>
                      <a:pt x="266" y="277"/>
                    </a:lnTo>
                    <a:close/>
                    <a:moveTo>
                      <a:pt x="350" y="246"/>
                    </a:moveTo>
                    <a:cubicBezTo>
                      <a:pt x="287" y="211"/>
                      <a:pt x="287" y="211"/>
                      <a:pt x="287" y="211"/>
                    </a:cubicBezTo>
                    <a:cubicBezTo>
                      <a:pt x="287" y="198"/>
                      <a:pt x="278" y="187"/>
                      <a:pt x="266" y="183"/>
                    </a:cubicBezTo>
                    <a:cubicBezTo>
                      <a:pt x="266" y="117"/>
                      <a:pt x="266" y="117"/>
                      <a:pt x="266" y="117"/>
                    </a:cubicBezTo>
                    <a:cubicBezTo>
                      <a:pt x="266" y="111"/>
                      <a:pt x="262" y="106"/>
                      <a:pt x="256" y="106"/>
                    </a:cubicBezTo>
                    <a:cubicBezTo>
                      <a:pt x="250" y="106"/>
                      <a:pt x="245" y="111"/>
                      <a:pt x="245" y="117"/>
                    </a:cubicBezTo>
                    <a:cubicBezTo>
                      <a:pt x="245" y="183"/>
                      <a:pt x="245" y="183"/>
                      <a:pt x="245" y="183"/>
                    </a:cubicBezTo>
                    <a:cubicBezTo>
                      <a:pt x="233" y="187"/>
                      <a:pt x="224" y="199"/>
                      <a:pt x="224" y="213"/>
                    </a:cubicBezTo>
                    <a:cubicBezTo>
                      <a:pt x="165" y="246"/>
                      <a:pt x="165" y="246"/>
                      <a:pt x="165" y="246"/>
                    </a:cubicBezTo>
                    <a:cubicBezTo>
                      <a:pt x="160" y="249"/>
                      <a:pt x="158" y="256"/>
                      <a:pt x="161" y="261"/>
                    </a:cubicBezTo>
                    <a:cubicBezTo>
                      <a:pt x="163" y="264"/>
                      <a:pt x="167" y="266"/>
                      <a:pt x="170" y="266"/>
                    </a:cubicBezTo>
                    <a:cubicBezTo>
                      <a:pt x="172" y="266"/>
                      <a:pt x="174" y="266"/>
                      <a:pt x="176" y="265"/>
                    </a:cubicBezTo>
                    <a:cubicBezTo>
                      <a:pt x="231" y="233"/>
                      <a:pt x="231" y="233"/>
                      <a:pt x="231" y="233"/>
                    </a:cubicBezTo>
                    <a:cubicBezTo>
                      <a:pt x="237" y="240"/>
                      <a:pt x="246" y="245"/>
                      <a:pt x="256" y="245"/>
                    </a:cubicBezTo>
                    <a:cubicBezTo>
                      <a:pt x="266" y="245"/>
                      <a:pt x="275" y="240"/>
                      <a:pt x="281" y="232"/>
                    </a:cubicBezTo>
                    <a:cubicBezTo>
                      <a:pt x="339" y="265"/>
                      <a:pt x="339" y="265"/>
                      <a:pt x="339" y="265"/>
                    </a:cubicBezTo>
                    <a:cubicBezTo>
                      <a:pt x="341" y="266"/>
                      <a:pt x="343" y="266"/>
                      <a:pt x="345" y="266"/>
                    </a:cubicBezTo>
                    <a:cubicBezTo>
                      <a:pt x="348" y="266"/>
                      <a:pt x="352" y="264"/>
                      <a:pt x="354" y="261"/>
                    </a:cubicBezTo>
                    <a:cubicBezTo>
                      <a:pt x="357" y="256"/>
                      <a:pt x="355" y="249"/>
                      <a:pt x="350" y="246"/>
                    </a:cubicBezTo>
                    <a:close/>
                  </a:path>
                </a:pathLst>
              </a:custGeom>
              <a:solidFill>
                <a:srgbClr val="86BC2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nvGrpSpPr>
              <p:cNvPr id="27" name="Group 46"/>
              <p:cNvGrpSpPr>
                <a:grpSpLocks noChangeAspect="1"/>
              </p:cNvGrpSpPr>
              <p:nvPr/>
            </p:nvGrpSpPr>
            <p:grpSpPr bwMode="gray">
              <a:xfrm>
                <a:off x="1684471" y="3817149"/>
                <a:ext cx="432000" cy="432000"/>
                <a:chOff x="3479" y="-1"/>
                <a:chExt cx="340" cy="340"/>
              </a:xfrm>
              <a:solidFill>
                <a:srgbClr val="86BC25"/>
              </a:solidFill>
            </p:grpSpPr>
            <p:sp>
              <p:nvSpPr>
                <p:cNvPr id="32" name="Freeform 47"/>
                <p:cNvSpPr>
                  <a:spLocks noEditPoints="1"/>
                </p:cNvSpPr>
                <p:nvPr/>
              </p:nvSpPr>
              <p:spPr bwMode="gray">
                <a:xfrm>
                  <a:off x="3479" y="-1"/>
                  <a:ext cx="340" cy="340"/>
                </a:xfrm>
                <a:custGeom>
                  <a:avLst/>
                  <a:gdLst>
                    <a:gd name="T0" fmla="*/ 256 w 512"/>
                    <a:gd name="T1" fmla="*/ 22 h 512"/>
                    <a:gd name="T2" fmla="*/ 491 w 512"/>
                    <a:gd name="T3" fmla="*/ 256 h 512"/>
                    <a:gd name="T4" fmla="*/ 256 w 512"/>
                    <a:gd name="T5" fmla="*/ 491 h 512"/>
                    <a:gd name="T6" fmla="*/ 21 w 512"/>
                    <a:gd name="T7" fmla="*/ 256 h 512"/>
                    <a:gd name="T8" fmla="*/ 256 w 512"/>
                    <a:gd name="T9" fmla="*/ 22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2"/>
                      </a:moveTo>
                      <a:cubicBezTo>
                        <a:pt x="385" y="22"/>
                        <a:pt x="491" y="127"/>
                        <a:pt x="491" y="256"/>
                      </a:cubicBezTo>
                      <a:cubicBezTo>
                        <a:pt x="491" y="386"/>
                        <a:pt x="385" y="491"/>
                        <a:pt x="256" y="491"/>
                      </a:cubicBezTo>
                      <a:cubicBezTo>
                        <a:pt x="127" y="491"/>
                        <a:pt x="21" y="386"/>
                        <a:pt x="21" y="256"/>
                      </a:cubicBezTo>
                      <a:cubicBezTo>
                        <a:pt x="21" y="127"/>
                        <a:pt x="127" y="22"/>
                        <a:pt x="256" y="22"/>
                      </a:cubicBezTo>
                      <a:moveTo>
                        <a:pt x="256" y="0"/>
                      </a:moveTo>
                      <a:cubicBezTo>
                        <a:pt x="115" y="0"/>
                        <a:pt x="0" y="115"/>
                        <a:pt x="0" y="256"/>
                      </a:cubicBezTo>
                      <a:cubicBezTo>
                        <a:pt x="0" y="398"/>
                        <a:pt x="115" y="512"/>
                        <a:pt x="256" y="512"/>
                      </a:cubicBezTo>
                      <a:cubicBezTo>
                        <a:pt x="397" y="512"/>
                        <a:pt x="512" y="398"/>
                        <a:pt x="512" y="256"/>
                      </a:cubicBezTo>
                      <a:cubicBezTo>
                        <a:pt x="512" y="115"/>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33" name="Freeform 48"/>
                <p:cNvSpPr>
                  <a:spLocks noEditPoints="1"/>
                </p:cNvSpPr>
                <p:nvPr/>
              </p:nvSpPr>
              <p:spPr bwMode="gray">
                <a:xfrm>
                  <a:off x="3571" y="63"/>
                  <a:ext cx="156" cy="212"/>
                </a:xfrm>
                <a:custGeom>
                  <a:avLst/>
                  <a:gdLst>
                    <a:gd name="T0" fmla="*/ 234 w 234"/>
                    <a:gd name="T1" fmla="*/ 107 h 320"/>
                    <a:gd name="T2" fmla="*/ 224 w 234"/>
                    <a:gd name="T3" fmla="*/ 96 h 320"/>
                    <a:gd name="T4" fmla="*/ 224 w 234"/>
                    <a:gd name="T5" fmla="*/ 22 h 320"/>
                    <a:gd name="T6" fmla="*/ 234 w 234"/>
                    <a:gd name="T7" fmla="*/ 11 h 320"/>
                    <a:gd name="T8" fmla="*/ 224 w 234"/>
                    <a:gd name="T9" fmla="*/ 0 h 320"/>
                    <a:gd name="T10" fmla="*/ 10 w 234"/>
                    <a:gd name="T11" fmla="*/ 0 h 320"/>
                    <a:gd name="T12" fmla="*/ 0 w 234"/>
                    <a:gd name="T13" fmla="*/ 11 h 320"/>
                    <a:gd name="T14" fmla="*/ 10 w 234"/>
                    <a:gd name="T15" fmla="*/ 22 h 320"/>
                    <a:gd name="T16" fmla="*/ 10 w 234"/>
                    <a:gd name="T17" fmla="*/ 96 h 320"/>
                    <a:gd name="T18" fmla="*/ 0 w 234"/>
                    <a:gd name="T19" fmla="*/ 107 h 320"/>
                    <a:gd name="T20" fmla="*/ 10 w 234"/>
                    <a:gd name="T21" fmla="*/ 118 h 320"/>
                    <a:gd name="T22" fmla="*/ 10 w 234"/>
                    <a:gd name="T23" fmla="*/ 192 h 320"/>
                    <a:gd name="T24" fmla="*/ 0 w 234"/>
                    <a:gd name="T25" fmla="*/ 203 h 320"/>
                    <a:gd name="T26" fmla="*/ 10 w 234"/>
                    <a:gd name="T27" fmla="*/ 214 h 320"/>
                    <a:gd name="T28" fmla="*/ 10 w 234"/>
                    <a:gd name="T29" fmla="*/ 299 h 320"/>
                    <a:gd name="T30" fmla="*/ 0 w 234"/>
                    <a:gd name="T31" fmla="*/ 310 h 320"/>
                    <a:gd name="T32" fmla="*/ 10 w 234"/>
                    <a:gd name="T33" fmla="*/ 320 h 320"/>
                    <a:gd name="T34" fmla="*/ 224 w 234"/>
                    <a:gd name="T35" fmla="*/ 320 h 320"/>
                    <a:gd name="T36" fmla="*/ 234 w 234"/>
                    <a:gd name="T37" fmla="*/ 310 h 320"/>
                    <a:gd name="T38" fmla="*/ 224 w 234"/>
                    <a:gd name="T39" fmla="*/ 299 h 320"/>
                    <a:gd name="T40" fmla="*/ 224 w 234"/>
                    <a:gd name="T41" fmla="*/ 214 h 320"/>
                    <a:gd name="T42" fmla="*/ 234 w 234"/>
                    <a:gd name="T43" fmla="*/ 203 h 320"/>
                    <a:gd name="T44" fmla="*/ 224 w 234"/>
                    <a:gd name="T45" fmla="*/ 192 h 320"/>
                    <a:gd name="T46" fmla="*/ 224 w 234"/>
                    <a:gd name="T47" fmla="*/ 118 h 320"/>
                    <a:gd name="T48" fmla="*/ 234 w 234"/>
                    <a:gd name="T49" fmla="*/ 107 h 320"/>
                    <a:gd name="T50" fmla="*/ 32 w 234"/>
                    <a:gd name="T51" fmla="*/ 22 h 320"/>
                    <a:gd name="T52" fmla="*/ 202 w 234"/>
                    <a:gd name="T53" fmla="*/ 22 h 320"/>
                    <a:gd name="T54" fmla="*/ 202 w 234"/>
                    <a:gd name="T55" fmla="*/ 96 h 320"/>
                    <a:gd name="T56" fmla="*/ 32 w 234"/>
                    <a:gd name="T57" fmla="*/ 96 h 320"/>
                    <a:gd name="T58" fmla="*/ 32 w 234"/>
                    <a:gd name="T59" fmla="*/ 22 h 320"/>
                    <a:gd name="T60" fmla="*/ 202 w 234"/>
                    <a:gd name="T61" fmla="*/ 299 h 320"/>
                    <a:gd name="T62" fmla="*/ 32 w 234"/>
                    <a:gd name="T63" fmla="*/ 299 h 320"/>
                    <a:gd name="T64" fmla="*/ 32 w 234"/>
                    <a:gd name="T65" fmla="*/ 214 h 320"/>
                    <a:gd name="T66" fmla="*/ 202 w 234"/>
                    <a:gd name="T67" fmla="*/ 214 h 320"/>
                    <a:gd name="T68" fmla="*/ 202 w 234"/>
                    <a:gd name="T69" fmla="*/ 299 h 320"/>
                    <a:gd name="T70" fmla="*/ 202 w 234"/>
                    <a:gd name="T71" fmla="*/ 192 h 320"/>
                    <a:gd name="T72" fmla="*/ 32 w 234"/>
                    <a:gd name="T73" fmla="*/ 192 h 320"/>
                    <a:gd name="T74" fmla="*/ 32 w 234"/>
                    <a:gd name="T75" fmla="*/ 118 h 320"/>
                    <a:gd name="T76" fmla="*/ 202 w 234"/>
                    <a:gd name="T77" fmla="*/ 118 h 320"/>
                    <a:gd name="T78" fmla="*/ 202 w 234"/>
                    <a:gd name="T79" fmla="*/ 192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4" h="320">
                      <a:moveTo>
                        <a:pt x="234" y="107"/>
                      </a:moveTo>
                      <a:cubicBezTo>
                        <a:pt x="234" y="101"/>
                        <a:pt x="230" y="96"/>
                        <a:pt x="224" y="96"/>
                      </a:cubicBezTo>
                      <a:cubicBezTo>
                        <a:pt x="224" y="22"/>
                        <a:pt x="224" y="22"/>
                        <a:pt x="224" y="22"/>
                      </a:cubicBezTo>
                      <a:cubicBezTo>
                        <a:pt x="230" y="22"/>
                        <a:pt x="234" y="17"/>
                        <a:pt x="234" y="11"/>
                      </a:cubicBezTo>
                      <a:cubicBezTo>
                        <a:pt x="234" y="5"/>
                        <a:pt x="230" y="0"/>
                        <a:pt x="224" y="0"/>
                      </a:cubicBezTo>
                      <a:cubicBezTo>
                        <a:pt x="10" y="0"/>
                        <a:pt x="10" y="0"/>
                        <a:pt x="10" y="0"/>
                      </a:cubicBezTo>
                      <a:cubicBezTo>
                        <a:pt x="4" y="0"/>
                        <a:pt x="0" y="5"/>
                        <a:pt x="0" y="11"/>
                      </a:cubicBezTo>
                      <a:cubicBezTo>
                        <a:pt x="0" y="17"/>
                        <a:pt x="4" y="22"/>
                        <a:pt x="10" y="22"/>
                      </a:cubicBezTo>
                      <a:cubicBezTo>
                        <a:pt x="10" y="96"/>
                        <a:pt x="10" y="96"/>
                        <a:pt x="10" y="96"/>
                      </a:cubicBezTo>
                      <a:cubicBezTo>
                        <a:pt x="4" y="96"/>
                        <a:pt x="0" y="101"/>
                        <a:pt x="0" y="107"/>
                      </a:cubicBezTo>
                      <a:cubicBezTo>
                        <a:pt x="0" y="113"/>
                        <a:pt x="4" y="118"/>
                        <a:pt x="10" y="118"/>
                      </a:cubicBezTo>
                      <a:cubicBezTo>
                        <a:pt x="10" y="192"/>
                        <a:pt x="10" y="192"/>
                        <a:pt x="10" y="192"/>
                      </a:cubicBezTo>
                      <a:cubicBezTo>
                        <a:pt x="4" y="192"/>
                        <a:pt x="0" y="197"/>
                        <a:pt x="0" y="203"/>
                      </a:cubicBezTo>
                      <a:cubicBezTo>
                        <a:pt x="0" y="209"/>
                        <a:pt x="4" y="214"/>
                        <a:pt x="10" y="214"/>
                      </a:cubicBezTo>
                      <a:cubicBezTo>
                        <a:pt x="10" y="299"/>
                        <a:pt x="10" y="299"/>
                        <a:pt x="10" y="299"/>
                      </a:cubicBezTo>
                      <a:cubicBezTo>
                        <a:pt x="4" y="299"/>
                        <a:pt x="0" y="304"/>
                        <a:pt x="0" y="310"/>
                      </a:cubicBezTo>
                      <a:cubicBezTo>
                        <a:pt x="0" y="316"/>
                        <a:pt x="4" y="320"/>
                        <a:pt x="10" y="320"/>
                      </a:cubicBezTo>
                      <a:cubicBezTo>
                        <a:pt x="224" y="320"/>
                        <a:pt x="224" y="320"/>
                        <a:pt x="224" y="320"/>
                      </a:cubicBezTo>
                      <a:cubicBezTo>
                        <a:pt x="230" y="320"/>
                        <a:pt x="234" y="316"/>
                        <a:pt x="234" y="310"/>
                      </a:cubicBezTo>
                      <a:cubicBezTo>
                        <a:pt x="234" y="304"/>
                        <a:pt x="230" y="299"/>
                        <a:pt x="224" y="299"/>
                      </a:cubicBezTo>
                      <a:cubicBezTo>
                        <a:pt x="224" y="214"/>
                        <a:pt x="224" y="214"/>
                        <a:pt x="224" y="214"/>
                      </a:cubicBezTo>
                      <a:cubicBezTo>
                        <a:pt x="230" y="214"/>
                        <a:pt x="234" y="209"/>
                        <a:pt x="234" y="203"/>
                      </a:cubicBezTo>
                      <a:cubicBezTo>
                        <a:pt x="234" y="197"/>
                        <a:pt x="230" y="192"/>
                        <a:pt x="224" y="192"/>
                      </a:cubicBezTo>
                      <a:cubicBezTo>
                        <a:pt x="224" y="118"/>
                        <a:pt x="224" y="118"/>
                        <a:pt x="224" y="118"/>
                      </a:cubicBezTo>
                      <a:cubicBezTo>
                        <a:pt x="230" y="118"/>
                        <a:pt x="234" y="113"/>
                        <a:pt x="234" y="107"/>
                      </a:cubicBezTo>
                      <a:close/>
                      <a:moveTo>
                        <a:pt x="32" y="22"/>
                      </a:moveTo>
                      <a:cubicBezTo>
                        <a:pt x="202" y="22"/>
                        <a:pt x="202" y="22"/>
                        <a:pt x="202" y="22"/>
                      </a:cubicBezTo>
                      <a:cubicBezTo>
                        <a:pt x="202" y="96"/>
                        <a:pt x="202" y="96"/>
                        <a:pt x="202" y="96"/>
                      </a:cubicBezTo>
                      <a:cubicBezTo>
                        <a:pt x="32" y="96"/>
                        <a:pt x="32" y="96"/>
                        <a:pt x="32" y="96"/>
                      </a:cubicBezTo>
                      <a:lnTo>
                        <a:pt x="32" y="22"/>
                      </a:lnTo>
                      <a:close/>
                      <a:moveTo>
                        <a:pt x="202" y="299"/>
                      </a:moveTo>
                      <a:cubicBezTo>
                        <a:pt x="32" y="299"/>
                        <a:pt x="32" y="299"/>
                        <a:pt x="32" y="299"/>
                      </a:cubicBezTo>
                      <a:cubicBezTo>
                        <a:pt x="32" y="214"/>
                        <a:pt x="32" y="214"/>
                        <a:pt x="32" y="214"/>
                      </a:cubicBezTo>
                      <a:cubicBezTo>
                        <a:pt x="202" y="214"/>
                        <a:pt x="202" y="214"/>
                        <a:pt x="202" y="214"/>
                      </a:cubicBezTo>
                      <a:lnTo>
                        <a:pt x="202" y="299"/>
                      </a:lnTo>
                      <a:close/>
                      <a:moveTo>
                        <a:pt x="202" y="192"/>
                      </a:moveTo>
                      <a:cubicBezTo>
                        <a:pt x="32" y="192"/>
                        <a:pt x="32" y="192"/>
                        <a:pt x="32" y="192"/>
                      </a:cubicBezTo>
                      <a:cubicBezTo>
                        <a:pt x="32" y="118"/>
                        <a:pt x="32" y="118"/>
                        <a:pt x="32" y="118"/>
                      </a:cubicBezTo>
                      <a:cubicBezTo>
                        <a:pt x="202" y="118"/>
                        <a:pt x="202" y="118"/>
                        <a:pt x="202" y="118"/>
                      </a:cubicBezTo>
                      <a:lnTo>
                        <a:pt x="202" y="19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sp>
            <p:nvSpPr>
              <p:cNvPr id="28" name="Freeform 841"/>
              <p:cNvSpPr>
                <a:spLocks noChangeAspect="1" noEditPoints="1"/>
              </p:cNvSpPr>
              <p:nvPr/>
            </p:nvSpPr>
            <p:spPr bwMode="gray">
              <a:xfrm>
                <a:off x="2304374" y="3817149"/>
                <a:ext cx="432000" cy="432000"/>
              </a:xfrm>
              <a:custGeom>
                <a:avLst/>
                <a:gdLst>
                  <a:gd name="T0" fmla="*/ 160 w 512"/>
                  <a:gd name="T1" fmla="*/ 334 h 512"/>
                  <a:gd name="T2" fmla="*/ 128 w 512"/>
                  <a:gd name="T3" fmla="*/ 352 h 512"/>
                  <a:gd name="T4" fmla="*/ 352 w 512"/>
                  <a:gd name="T5" fmla="*/ 352 h 512"/>
                  <a:gd name="T6" fmla="*/ 384 w 512"/>
                  <a:gd name="T7" fmla="*/ 329 h 512"/>
                  <a:gd name="T8" fmla="*/ 352 w 512"/>
                  <a:gd name="T9" fmla="*/ 352 h 512"/>
                  <a:gd name="T10" fmla="*/ 394 w 512"/>
                  <a:gd name="T11" fmla="*/ 300 h 512"/>
                  <a:gd name="T12" fmla="*/ 117 w 512"/>
                  <a:gd name="T13" fmla="*/ 297 h 512"/>
                  <a:gd name="T14" fmla="*/ 158 w 512"/>
                  <a:gd name="T15" fmla="*/ 224 h 512"/>
                  <a:gd name="T16" fmla="*/ 394 w 512"/>
                  <a:gd name="T17" fmla="*/ 266 h 512"/>
                  <a:gd name="T18" fmla="*/ 181 w 512"/>
                  <a:gd name="T19" fmla="*/ 266 h 512"/>
                  <a:gd name="T20" fmla="*/ 138 w 512"/>
                  <a:gd name="T21" fmla="*/ 266 h 512"/>
                  <a:gd name="T22" fmla="*/ 181 w 512"/>
                  <a:gd name="T23" fmla="*/ 266 h 512"/>
                  <a:gd name="T24" fmla="*/ 288 w 512"/>
                  <a:gd name="T25" fmla="*/ 256 h 512"/>
                  <a:gd name="T26" fmla="*/ 213 w 512"/>
                  <a:gd name="T27" fmla="*/ 266 h 512"/>
                  <a:gd name="T28" fmla="*/ 288 w 512"/>
                  <a:gd name="T29" fmla="*/ 277 h 512"/>
                  <a:gd name="T30" fmla="*/ 373 w 512"/>
                  <a:gd name="T31" fmla="*/ 266 h 512"/>
                  <a:gd name="T32" fmla="*/ 330 w 512"/>
                  <a:gd name="T33" fmla="*/ 266 h 512"/>
                  <a:gd name="T34" fmla="*/ 373 w 512"/>
                  <a:gd name="T35" fmla="*/ 266 h 512"/>
                  <a:gd name="T36" fmla="*/ 256 w 512"/>
                  <a:gd name="T37" fmla="*/ 512 h 512"/>
                  <a:gd name="T38" fmla="*/ 256 w 512"/>
                  <a:gd name="T39" fmla="*/ 0 h 512"/>
                  <a:gd name="T40" fmla="*/ 416 w 512"/>
                  <a:gd name="T41" fmla="*/ 266 h 512"/>
                  <a:gd name="T42" fmla="*/ 370 w 512"/>
                  <a:gd name="T43" fmla="*/ 202 h 512"/>
                  <a:gd name="T44" fmla="*/ 394 w 512"/>
                  <a:gd name="T45" fmla="*/ 192 h 512"/>
                  <a:gd name="T46" fmla="*/ 363 w 512"/>
                  <a:gd name="T47" fmla="*/ 181 h 512"/>
                  <a:gd name="T48" fmla="*/ 350 w 512"/>
                  <a:gd name="T49" fmla="*/ 144 h 512"/>
                  <a:gd name="T50" fmla="*/ 202 w 512"/>
                  <a:gd name="T51" fmla="*/ 117 h 512"/>
                  <a:gd name="T52" fmla="*/ 160 w 512"/>
                  <a:gd name="T53" fmla="*/ 146 h 512"/>
                  <a:gd name="T54" fmla="*/ 128 w 512"/>
                  <a:gd name="T55" fmla="*/ 181 h 512"/>
                  <a:gd name="T56" fmla="*/ 128 w 512"/>
                  <a:gd name="T57" fmla="*/ 202 h 512"/>
                  <a:gd name="T58" fmla="*/ 140 w 512"/>
                  <a:gd name="T59" fmla="*/ 205 h 512"/>
                  <a:gd name="T60" fmla="*/ 96 w 512"/>
                  <a:gd name="T61" fmla="*/ 298 h 512"/>
                  <a:gd name="T62" fmla="*/ 106 w 512"/>
                  <a:gd name="T63" fmla="*/ 316 h 512"/>
                  <a:gd name="T64" fmla="*/ 106 w 512"/>
                  <a:gd name="T65" fmla="*/ 320 h 512"/>
                  <a:gd name="T66" fmla="*/ 106 w 512"/>
                  <a:gd name="T67" fmla="*/ 320 h 512"/>
                  <a:gd name="T68" fmla="*/ 117 w 512"/>
                  <a:gd name="T69" fmla="*/ 373 h 512"/>
                  <a:gd name="T70" fmla="*/ 181 w 512"/>
                  <a:gd name="T71" fmla="*/ 362 h 512"/>
                  <a:gd name="T72" fmla="*/ 261 w 512"/>
                  <a:gd name="T73" fmla="*/ 341 h 512"/>
                  <a:gd name="T74" fmla="*/ 330 w 512"/>
                  <a:gd name="T75" fmla="*/ 362 h 512"/>
                  <a:gd name="T76" fmla="*/ 394 w 512"/>
                  <a:gd name="T77" fmla="*/ 373 h 512"/>
                  <a:gd name="T78" fmla="*/ 405 w 512"/>
                  <a:gd name="T79" fmla="*/ 319 h 512"/>
                  <a:gd name="T80" fmla="*/ 416 w 512"/>
                  <a:gd name="T81" fmla="*/ 297 h 512"/>
                  <a:gd name="T82" fmla="*/ 331 w 512"/>
                  <a:gd name="T83" fmla="*/ 153 h 512"/>
                  <a:gd name="T84" fmla="*/ 202 w 512"/>
                  <a:gd name="T85" fmla="*/ 138 h 512"/>
                  <a:gd name="T86" fmla="*/ 164 w 512"/>
                  <a:gd name="T87" fmla="*/ 202 h 512"/>
                  <a:gd name="T88" fmla="*/ 331 w 512"/>
                  <a:gd name="T89" fmla="*/ 15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2" h="512">
                    <a:moveTo>
                      <a:pt x="128" y="327"/>
                    </a:moveTo>
                    <a:cubicBezTo>
                      <a:pt x="137" y="330"/>
                      <a:pt x="147" y="332"/>
                      <a:pt x="160" y="334"/>
                    </a:cubicBezTo>
                    <a:cubicBezTo>
                      <a:pt x="160" y="352"/>
                      <a:pt x="160" y="352"/>
                      <a:pt x="160" y="352"/>
                    </a:cubicBezTo>
                    <a:cubicBezTo>
                      <a:pt x="128" y="352"/>
                      <a:pt x="128" y="352"/>
                      <a:pt x="128" y="352"/>
                    </a:cubicBezTo>
                    <a:lnTo>
                      <a:pt x="128" y="327"/>
                    </a:lnTo>
                    <a:close/>
                    <a:moveTo>
                      <a:pt x="352" y="352"/>
                    </a:moveTo>
                    <a:cubicBezTo>
                      <a:pt x="384" y="352"/>
                      <a:pt x="384" y="352"/>
                      <a:pt x="384" y="352"/>
                    </a:cubicBezTo>
                    <a:cubicBezTo>
                      <a:pt x="384" y="329"/>
                      <a:pt x="384" y="329"/>
                      <a:pt x="384" y="329"/>
                    </a:cubicBezTo>
                    <a:cubicBezTo>
                      <a:pt x="375" y="332"/>
                      <a:pt x="364" y="334"/>
                      <a:pt x="352" y="336"/>
                    </a:cubicBezTo>
                    <a:lnTo>
                      <a:pt x="352" y="352"/>
                    </a:lnTo>
                    <a:close/>
                    <a:moveTo>
                      <a:pt x="394" y="298"/>
                    </a:moveTo>
                    <a:cubicBezTo>
                      <a:pt x="394" y="299"/>
                      <a:pt x="394" y="299"/>
                      <a:pt x="394" y="300"/>
                    </a:cubicBezTo>
                    <a:cubicBezTo>
                      <a:pt x="392" y="302"/>
                      <a:pt x="374" y="320"/>
                      <a:pt x="261" y="320"/>
                    </a:cubicBezTo>
                    <a:cubicBezTo>
                      <a:pt x="139" y="320"/>
                      <a:pt x="119" y="300"/>
                      <a:pt x="117" y="297"/>
                    </a:cubicBezTo>
                    <a:cubicBezTo>
                      <a:pt x="117" y="266"/>
                      <a:pt x="117" y="266"/>
                      <a:pt x="117" y="266"/>
                    </a:cubicBezTo>
                    <a:cubicBezTo>
                      <a:pt x="117" y="243"/>
                      <a:pt x="135" y="224"/>
                      <a:pt x="158" y="224"/>
                    </a:cubicBezTo>
                    <a:cubicBezTo>
                      <a:pt x="354" y="224"/>
                      <a:pt x="354" y="224"/>
                      <a:pt x="354" y="224"/>
                    </a:cubicBezTo>
                    <a:cubicBezTo>
                      <a:pt x="376" y="224"/>
                      <a:pt x="394" y="243"/>
                      <a:pt x="394" y="266"/>
                    </a:cubicBezTo>
                    <a:lnTo>
                      <a:pt x="394" y="298"/>
                    </a:lnTo>
                    <a:close/>
                    <a:moveTo>
                      <a:pt x="181" y="266"/>
                    </a:moveTo>
                    <a:cubicBezTo>
                      <a:pt x="181" y="255"/>
                      <a:pt x="171" y="245"/>
                      <a:pt x="160" y="245"/>
                    </a:cubicBezTo>
                    <a:cubicBezTo>
                      <a:pt x="148" y="245"/>
                      <a:pt x="138" y="255"/>
                      <a:pt x="138" y="266"/>
                    </a:cubicBezTo>
                    <a:cubicBezTo>
                      <a:pt x="138" y="278"/>
                      <a:pt x="148" y="288"/>
                      <a:pt x="160" y="288"/>
                    </a:cubicBezTo>
                    <a:cubicBezTo>
                      <a:pt x="171" y="288"/>
                      <a:pt x="181" y="278"/>
                      <a:pt x="181" y="266"/>
                    </a:cubicBezTo>
                    <a:close/>
                    <a:moveTo>
                      <a:pt x="298" y="266"/>
                    </a:moveTo>
                    <a:cubicBezTo>
                      <a:pt x="298" y="260"/>
                      <a:pt x="294" y="256"/>
                      <a:pt x="288" y="256"/>
                    </a:cubicBezTo>
                    <a:cubicBezTo>
                      <a:pt x="224" y="256"/>
                      <a:pt x="224" y="256"/>
                      <a:pt x="224" y="256"/>
                    </a:cubicBezTo>
                    <a:cubicBezTo>
                      <a:pt x="218" y="256"/>
                      <a:pt x="213" y="260"/>
                      <a:pt x="213" y="266"/>
                    </a:cubicBezTo>
                    <a:cubicBezTo>
                      <a:pt x="213" y="272"/>
                      <a:pt x="218" y="277"/>
                      <a:pt x="224" y="277"/>
                    </a:cubicBezTo>
                    <a:cubicBezTo>
                      <a:pt x="288" y="277"/>
                      <a:pt x="288" y="277"/>
                      <a:pt x="288" y="277"/>
                    </a:cubicBezTo>
                    <a:cubicBezTo>
                      <a:pt x="294" y="277"/>
                      <a:pt x="298" y="272"/>
                      <a:pt x="298" y="266"/>
                    </a:cubicBezTo>
                    <a:close/>
                    <a:moveTo>
                      <a:pt x="373" y="266"/>
                    </a:moveTo>
                    <a:cubicBezTo>
                      <a:pt x="373" y="255"/>
                      <a:pt x="363" y="245"/>
                      <a:pt x="352" y="245"/>
                    </a:cubicBezTo>
                    <a:cubicBezTo>
                      <a:pt x="340" y="245"/>
                      <a:pt x="330" y="255"/>
                      <a:pt x="330" y="266"/>
                    </a:cubicBezTo>
                    <a:cubicBezTo>
                      <a:pt x="330" y="278"/>
                      <a:pt x="340" y="288"/>
                      <a:pt x="352" y="288"/>
                    </a:cubicBezTo>
                    <a:cubicBezTo>
                      <a:pt x="363" y="288"/>
                      <a:pt x="373" y="278"/>
                      <a:pt x="373" y="266"/>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66"/>
                    </a:moveTo>
                    <a:cubicBezTo>
                      <a:pt x="416" y="237"/>
                      <a:pt x="397" y="213"/>
                      <a:pt x="371" y="205"/>
                    </a:cubicBezTo>
                    <a:cubicBezTo>
                      <a:pt x="370" y="202"/>
                      <a:pt x="370" y="202"/>
                      <a:pt x="370" y="202"/>
                    </a:cubicBezTo>
                    <a:cubicBezTo>
                      <a:pt x="384" y="202"/>
                      <a:pt x="384" y="202"/>
                      <a:pt x="384" y="202"/>
                    </a:cubicBezTo>
                    <a:cubicBezTo>
                      <a:pt x="390" y="202"/>
                      <a:pt x="394" y="198"/>
                      <a:pt x="394" y="192"/>
                    </a:cubicBezTo>
                    <a:cubicBezTo>
                      <a:pt x="394" y="186"/>
                      <a:pt x="390" y="181"/>
                      <a:pt x="384" y="181"/>
                    </a:cubicBezTo>
                    <a:cubicBezTo>
                      <a:pt x="363" y="181"/>
                      <a:pt x="363" y="181"/>
                      <a:pt x="363" y="181"/>
                    </a:cubicBezTo>
                    <a:cubicBezTo>
                      <a:pt x="351" y="146"/>
                      <a:pt x="351" y="146"/>
                      <a:pt x="351" y="146"/>
                    </a:cubicBezTo>
                    <a:cubicBezTo>
                      <a:pt x="351" y="145"/>
                      <a:pt x="351" y="145"/>
                      <a:pt x="350" y="144"/>
                    </a:cubicBezTo>
                    <a:cubicBezTo>
                      <a:pt x="350" y="143"/>
                      <a:pt x="336" y="117"/>
                      <a:pt x="309" y="117"/>
                    </a:cubicBezTo>
                    <a:cubicBezTo>
                      <a:pt x="202" y="117"/>
                      <a:pt x="202" y="117"/>
                      <a:pt x="202" y="117"/>
                    </a:cubicBezTo>
                    <a:cubicBezTo>
                      <a:pt x="176" y="117"/>
                      <a:pt x="161" y="143"/>
                      <a:pt x="161" y="144"/>
                    </a:cubicBezTo>
                    <a:cubicBezTo>
                      <a:pt x="161" y="145"/>
                      <a:pt x="160" y="145"/>
                      <a:pt x="160" y="146"/>
                    </a:cubicBezTo>
                    <a:cubicBezTo>
                      <a:pt x="148" y="181"/>
                      <a:pt x="148" y="181"/>
                      <a:pt x="148" y="181"/>
                    </a:cubicBezTo>
                    <a:cubicBezTo>
                      <a:pt x="128" y="181"/>
                      <a:pt x="128" y="181"/>
                      <a:pt x="128" y="181"/>
                    </a:cubicBezTo>
                    <a:cubicBezTo>
                      <a:pt x="122" y="181"/>
                      <a:pt x="117" y="186"/>
                      <a:pt x="117" y="192"/>
                    </a:cubicBezTo>
                    <a:cubicBezTo>
                      <a:pt x="117" y="198"/>
                      <a:pt x="122" y="202"/>
                      <a:pt x="128" y="202"/>
                    </a:cubicBezTo>
                    <a:cubicBezTo>
                      <a:pt x="141" y="202"/>
                      <a:pt x="141" y="202"/>
                      <a:pt x="141" y="202"/>
                    </a:cubicBezTo>
                    <a:cubicBezTo>
                      <a:pt x="140" y="205"/>
                      <a:pt x="140" y="205"/>
                      <a:pt x="140" y="205"/>
                    </a:cubicBezTo>
                    <a:cubicBezTo>
                      <a:pt x="115" y="213"/>
                      <a:pt x="96" y="237"/>
                      <a:pt x="96" y="266"/>
                    </a:cubicBezTo>
                    <a:cubicBezTo>
                      <a:pt x="96" y="298"/>
                      <a:pt x="96" y="298"/>
                      <a:pt x="96" y="298"/>
                    </a:cubicBezTo>
                    <a:cubicBezTo>
                      <a:pt x="96" y="300"/>
                      <a:pt x="96" y="306"/>
                      <a:pt x="102" y="312"/>
                    </a:cubicBezTo>
                    <a:cubicBezTo>
                      <a:pt x="103" y="314"/>
                      <a:pt x="106" y="316"/>
                      <a:pt x="106" y="316"/>
                    </a:cubicBezTo>
                    <a:cubicBezTo>
                      <a:pt x="106" y="320"/>
                      <a:pt x="106" y="320"/>
                      <a:pt x="106" y="320"/>
                    </a:cubicBezTo>
                    <a:cubicBezTo>
                      <a:pt x="106" y="320"/>
                      <a:pt x="106" y="320"/>
                      <a:pt x="106" y="320"/>
                    </a:cubicBezTo>
                    <a:cubicBezTo>
                      <a:pt x="106" y="320"/>
                      <a:pt x="106" y="320"/>
                      <a:pt x="106" y="320"/>
                    </a:cubicBezTo>
                    <a:cubicBezTo>
                      <a:pt x="106" y="320"/>
                      <a:pt x="106" y="320"/>
                      <a:pt x="106" y="320"/>
                    </a:cubicBezTo>
                    <a:cubicBezTo>
                      <a:pt x="106" y="362"/>
                      <a:pt x="106" y="362"/>
                      <a:pt x="106" y="362"/>
                    </a:cubicBezTo>
                    <a:cubicBezTo>
                      <a:pt x="106" y="368"/>
                      <a:pt x="111" y="373"/>
                      <a:pt x="117" y="373"/>
                    </a:cubicBezTo>
                    <a:cubicBezTo>
                      <a:pt x="170" y="373"/>
                      <a:pt x="170" y="373"/>
                      <a:pt x="170" y="373"/>
                    </a:cubicBezTo>
                    <a:cubicBezTo>
                      <a:pt x="176" y="373"/>
                      <a:pt x="181" y="368"/>
                      <a:pt x="181" y="362"/>
                    </a:cubicBezTo>
                    <a:cubicBezTo>
                      <a:pt x="181" y="337"/>
                      <a:pt x="181" y="337"/>
                      <a:pt x="181" y="337"/>
                    </a:cubicBezTo>
                    <a:cubicBezTo>
                      <a:pt x="203" y="340"/>
                      <a:pt x="230" y="341"/>
                      <a:pt x="261" y="341"/>
                    </a:cubicBezTo>
                    <a:cubicBezTo>
                      <a:pt x="288" y="341"/>
                      <a:pt x="311" y="340"/>
                      <a:pt x="330" y="338"/>
                    </a:cubicBezTo>
                    <a:cubicBezTo>
                      <a:pt x="330" y="362"/>
                      <a:pt x="330" y="362"/>
                      <a:pt x="330" y="362"/>
                    </a:cubicBezTo>
                    <a:cubicBezTo>
                      <a:pt x="330" y="368"/>
                      <a:pt x="335" y="373"/>
                      <a:pt x="341" y="373"/>
                    </a:cubicBezTo>
                    <a:cubicBezTo>
                      <a:pt x="394" y="373"/>
                      <a:pt x="394" y="373"/>
                      <a:pt x="394" y="373"/>
                    </a:cubicBezTo>
                    <a:cubicBezTo>
                      <a:pt x="400" y="373"/>
                      <a:pt x="405" y="368"/>
                      <a:pt x="405" y="362"/>
                    </a:cubicBezTo>
                    <a:cubicBezTo>
                      <a:pt x="405" y="362"/>
                      <a:pt x="405" y="319"/>
                      <a:pt x="405" y="319"/>
                    </a:cubicBezTo>
                    <a:cubicBezTo>
                      <a:pt x="408" y="316"/>
                      <a:pt x="410" y="314"/>
                      <a:pt x="412" y="311"/>
                    </a:cubicBezTo>
                    <a:cubicBezTo>
                      <a:pt x="416" y="306"/>
                      <a:pt x="416" y="301"/>
                      <a:pt x="416" y="297"/>
                    </a:cubicBezTo>
                    <a:lnTo>
                      <a:pt x="416" y="266"/>
                    </a:lnTo>
                    <a:close/>
                    <a:moveTo>
                      <a:pt x="331" y="153"/>
                    </a:moveTo>
                    <a:cubicBezTo>
                      <a:pt x="329" y="151"/>
                      <a:pt x="321" y="138"/>
                      <a:pt x="309" y="138"/>
                    </a:cubicBezTo>
                    <a:cubicBezTo>
                      <a:pt x="202" y="138"/>
                      <a:pt x="202" y="138"/>
                      <a:pt x="202" y="138"/>
                    </a:cubicBezTo>
                    <a:cubicBezTo>
                      <a:pt x="190" y="138"/>
                      <a:pt x="182" y="150"/>
                      <a:pt x="180" y="153"/>
                    </a:cubicBezTo>
                    <a:cubicBezTo>
                      <a:pt x="164" y="202"/>
                      <a:pt x="164" y="202"/>
                      <a:pt x="164" y="202"/>
                    </a:cubicBezTo>
                    <a:cubicBezTo>
                      <a:pt x="348" y="202"/>
                      <a:pt x="348" y="202"/>
                      <a:pt x="348" y="202"/>
                    </a:cubicBezTo>
                    <a:lnTo>
                      <a:pt x="331" y="153"/>
                    </a:lnTo>
                    <a:close/>
                  </a:path>
                </a:pathLst>
              </a:custGeom>
              <a:solidFill>
                <a:srgbClr val="012169"/>
              </a:solidFill>
              <a:ln>
                <a:noFill/>
              </a:ln>
              <a:extLst/>
            </p:spPr>
            <p:txBody>
              <a:bodyPr vert="horz" wrap="none" lIns="0" tIns="0" rIns="0" bIns="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36" name="Freeform 460"/>
              <p:cNvSpPr>
                <a:spLocks noChangeAspect="1" noEditPoints="1"/>
              </p:cNvSpPr>
              <p:nvPr/>
            </p:nvSpPr>
            <p:spPr bwMode="gray">
              <a:xfrm>
                <a:off x="2924278" y="3817149"/>
                <a:ext cx="432000" cy="432000"/>
              </a:xfrm>
              <a:custGeom>
                <a:avLst/>
                <a:gdLst>
                  <a:gd name="T0" fmla="*/ 263 w 512"/>
                  <a:gd name="T1" fmla="*/ 173 h 512"/>
                  <a:gd name="T2" fmla="*/ 339 w 512"/>
                  <a:gd name="T3" fmla="*/ 248 h 512"/>
                  <a:gd name="T4" fmla="*/ 301 w 512"/>
                  <a:gd name="T5" fmla="*/ 286 h 512"/>
                  <a:gd name="T6" fmla="*/ 263 w 512"/>
                  <a:gd name="T7" fmla="*/ 301 h 512"/>
                  <a:gd name="T8" fmla="*/ 225 w 512"/>
                  <a:gd name="T9" fmla="*/ 286 h 512"/>
                  <a:gd name="T10" fmla="*/ 210 w 512"/>
                  <a:gd name="T11" fmla="*/ 248 h 512"/>
                  <a:gd name="T12" fmla="*/ 225 w 512"/>
                  <a:gd name="T13" fmla="*/ 210 h 512"/>
                  <a:gd name="T14" fmla="*/ 263 w 512"/>
                  <a:gd name="T15" fmla="*/ 173 h 512"/>
                  <a:gd name="T16" fmla="*/ 512 w 512"/>
                  <a:gd name="T17" fmla="*/ 256 h 512"/>
                  <a:gd name="T18" fmla="*/ 256 w 512"/>
                  <a:gd name="T19" fmla="*/ 512 h 512"/>
                  <a:gd name="T20" fmla="*/ 0 w 512"/>
                  <a:gd name="T21" fmla="*/ 256 h 512"/>
                  <a:gd name="T22" fmla="*/ 256 w 512"/>
                  <a:gd name="T23" fmla="*/ 0 h 512"/>
                  <a:gd name="T24" fmla="*/ 512 w 512"/>
                  <a:gd name="T25" fmla="*/ 256 h 512"/>
                  <a:gd name="T26" fmla="*/ 391 w 512"/>
                  <a:gd name="T27" fmla="*/ 165 h 512"/>
                  <a:gd name="T28" fmla="*/ 376 w 512"/>
                  <a:gd name="T29" fmla="*/ 165 h 512"/>
                  <a:gd name="T30" fmla="*/ 331 w 512"/>
                  <a:gd name="T31" fmla="*/ 210 h 512"/>
                  <a:gd name="T32" fmla="*/ 301 w 512"/>
                  <a:gd name="T33" fmla="*/ 180 h 512"/>
                  <a:gd name="T34" fmla="*/ 346 w 512"/>
                  <a:gd name="T35" fmla="*/ 135 h 512"/>
                  <a:gd name="T36" fmla="*/ 346 w 512"/>
                  <a:gd name="T37" fmla="*/ 120 h 512"/>
                  <a:gd name="T38" fmla="*/ 331 w 512"/>
                  <a:gd name="T39" fmla="*/ 120 h 512"/>
                  <a:gd name="T40" fmla="*/ 286 w 512"/>
                  <a:gd name="T41" fmla="*/ 165 h 512"/>
                  <a:gd name="T42" fmla="*/ 271 w 512"/>
                  <a:gd name="T43" fmla="*/ 150 h 512"/>
                  <a:gd name="T44" fmla="*/ 263 w 512"/>
                  <a:gd name="T45" fmla="*/ 143 h 512"/>
                  <a:gd name="T46" fmla="*/ 248 w 512"/>
                  <a:gd name="T47" fmla="*/ 143 h 512"/>
                  <a:gd name="T48" fmla="*/ 248 w 512"/>
                  <a:gd name="T49" fmla="*/ 158 h 512"/>
                  <a:gd name="T50" fmla="*/ 210 w 512"/>
                  <a:gd name="T51" fmla="*/ 195 h 512"/>
                  <a:gd name="T52" fmla="*/ 189 w 512"/>
                  <a:gd name="T53" fmla="*/ 248 h 512"/>
                  <a:gd name="T54" fmla="*/ 203 w 512"/>
                  <a:gd name="T55" fmla="*/ 293 h 512"/>
                  <a:gd name="T56" fmla="*/ 143 w 512"/>
                  <a:gd name="T57" fmla="*/ 354 h 512"/>
                  <a:gd name="T58" fmla="*/ 143 w 512"/>
                  <a:gd name="T59" fmla="*/ 369 h 512"/>
                  <a:gd name="T60" fmla="*/ 150 w 512"/>
                  <a:gd name="T61" fmla="*/ 372 h 512"/>
                  <a:gd name="T62" fmla="*/ 158 w 512"/>
                  <a:gd name="T63" fmla="*/ 369 h 512"/>
                  <a:gd name="T64" fmla="*/ 219 w 512"/>
                  <a:gd name="T65" fmla="*/ 308 h 512"/>
                  <a:gd name="T66" fmla="*/ 263 w 512"/>
                  <a:gd name="T67" fmla="*/ 323 h 512"/>
                  <a:gd name="T68" fmla="*/ 316 w 512"/>
                  <a:gd name="T69" fmla="*/ 301 h 512"/>
                  <a:gd name="T70" fmla="*/ 354 w 512"/>
                  <a:gd name="T71" fmla="*/ 263 h 512"/>
                  <a:gd name="T72" fmla="*/ 354 w 512"/>
                  <a:gd name="T73" fmla="*/ 263 h 512"/>
                  <a:gd name="T74" fmla="*/ 361 w 512"/>
                  <a:gd name="T75" fmla="*/ 266 h 512"/>
                  <a:gd name="T76" fmla="*/ 369 w 512"/>
                  <a:gd name="T77" fmla="*/ 263 h 512"/>
                  <a:gd name="T78" fmla="*/ 369 w 512"/>
                  <a:gd name="T79" fmla="*/ 248 h 512"/>
                  <a:gd name="T80" fmla="*/ 361 w 512"/>
                  <a:gd name="T81" fmla="*/ 241 h 512"/>
                  <a:gd name="T82" fmla="*/ 346 w 512"/>
                  <a:gd name="T83" fmla="*/ 225 h 512"/>
                  <a:gd name="T84" fmla="*/ 391 w 512"/>
                  <a:gd name="T85" fmla="*/ 180 h 512"/>
                  <a:gd name="T86" fmla="*/ 391 w 512"/>
                  <a:gd name="T87" fmla="*/ 16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2" h="512">
                    <a:moveTo>
                      <a:pt x="263" y="173"/>
                    </a:moveTo>
                    <a:cubicBezTo>
                      <a:pt x="339" y="248"/>
                      <a:pt x="339" y="248"/>
                      <a:pt x="339" y="248"/>
                    </a:cubicBezTo>
                    <a:cubicBezTo>
                      <a:pt x="301" y="286"/>
                      <a:pt x="301" y="286"/>
                      <a:pt x="301" y="286"/>
                    </a:cubicBezTo>
                    <a:cubicBezTo>
                      <a:pt x="291" y="296"/>
                      <a:pt x="277" y="301"/>
                      <a:pt x="263" y="301"/>
                    </a:cubicBezTo>
                    <a:cubicBezTo>
                      <a:pt x="249" y="301"/>
                      <a:pt x="236" y="296"/>
                      <a:pt x="225" y="286"/>
                    </a:cubicBezTo>
                    <a:cubicBezTo>
                      <a:pt x="215" y="276"/>
                      <a:pt x="210" y="262"/>
                      <a:pt x="210" y="248"/>
                    </a:cubicBezTo>
                    <a:cubicBezTo>
                      <a:pt x="210" y="234"/>
                      <a:pt x="215" y="220"/>
                      <a:pt x="225" y="210"/>
                    </a:cubicBezTo>
                    <a:lnTo>
                      <a:pt x="263" y="173"/>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91" y="165"/>
                    </a:moveTo>
                    <a:cubicBezTo>
                      <a:pt x="387" y="161"/>
                      <a:pt x="381" y="161"/>
                      <a:pt x="376" y="165"/>
                    </a:cubicBezTo>
                    <a:cubicBezTo>
                      <a:pt x="331" y="210"/>
                      <a:pt x="331" y="210"/>
                      <a:pt x="331" y="210"/>
                    </a:cubicBezTo>
                    <a:cubicBezTo>
                      <a:pt x="301" y="180"/>
                      <a:pt x="301" y="180"/>
                      <a:pt x="301" y="180"/>
                    </a:cubicBezTo>
                    <a:cubicBezTo>
                      <a:pt x="346" y="135"/>
                      <a:pt x="346" y="135"/>
                      <a:pt x="346" y="135"/>
                    </a:cubicBezTo>
                    <a:cubicBezTo>
                      <a:pt x="350" y="131"/>
                      <a:pt x="350" y="124"/>
                      <a:pt x="346" y="120"/>
                    </a:cubicBezTo>
                    <a:cubicBezTo>
                      <a:pt x="342" y="116"/>
                      <a:pt x="335" y="116"/>
                      <a:pt x="331" y="120"/>
                    </a:cubicBezTo>
                    <a:cubicBezTo>
                      <a:pt x="286" y="165"/>
                      <a:pt x="286" y="165"/>
                      <a:pt x="286" y="165"/>
                    </a:cubicBezTo>
                    <a:cubicBezTo>
                      <a:pt x="271" y="150"/>
                      <a:pt x="271" y="150"/>
                      <a:pt x="271" y="150"/>
                    </a:cubicBezTo>
                    <a:cubicBezTo>
                      <a:pt x="263" y="143"/>
                      <a:pt x="263" y="143"/>
                      <a:pt x="263" y="143"/>
                    </a:cubicBezTo>
                    <a:cubicBezTo>
                      <a:pt x="259" y="138"/>
                      <a:pt x="252" y="138"/>
                      <a:pt x="248" y="143"/>
                    </a:cubicBezTo>
                    <a:cubicBezTo>
                      <a:pt x="244" y="147"/>
                      <a:pt x="244" y="153"/>
                      <a:pt x="248" y="158"/>
                    </a:cubicBezTo>
                    <a:cubicBezTo>
                      <a:pt x="210" y="195"/>
                      <a:pt x="210" y="195"/>
                      <a:pt x="210" y="195"/>
                    </a:cubicBezTo>
                    <a:cubicBezTo>
                      <a:pt x="196" y="209"/>
                      <a:pt x="189" y="228"/>
                      <a:pt x="189" y="248"/>
                    </a:cubicBezTo>
                    <a:cubicBezTo>
                      <a:pt x="189" y="264"/>
                      <a:pt x="194" y="280"/>
                      <a:pt x="203" y="293"/>
                    </a:cubicBezTo>
                    <a:cubicBezTo>
                      <a:pt x="143" y="354"/>
                      <a:pt x="143" y="354"/>
                      <a:pt x="143" y="354"/>
                    </a:cubicBezTo>
                    <a:cubicBezTo>
                      <a:pt x="138" y="358"/>
                      <a:pt x="138" y="365"/>
                      <a:pt x="143" y="369"/>
                    </a:cubicBezTo>
                    <a:cubicBezTo>
                      <a:pt x="145" y="371"/>
                      <a:pt x="147" y="372"/>
                      <a:pt x="150" y="372"/>
                    </a:cubicBezTo>
                    <a:cubicBezTo>
                      <a:pt x="153" y="372"/>
                      <a:pt x="156" y="371"/>
                      <a:pt x="158" y="369"/>
                    </a:cubicBezTo>
                    <a:cubicBezTo>
                      <a:pt x="219" y="308"/>
                      <a:pt x="219" y="308"/>
                      <a:pt x="219" y="308"/>
                    </a:cubicBezTo>
                    <a:cubicBezTo>
                      <a:pt x="231" y="318"/>
                      <a:pt x="247" y="323"/>
                      <a:pt x="263" y="323"/>
                    </a:cubicBezTo>
                    <a:cubicBezTo>
                      <a:pt x="283" y="323"/>
                      <a:pt x="302" y="315"/>
                      <a:pt x="316" y="301"/>
                    </a:cubicBezTo>
                    <a:cubicBezTo>
                      <a:pt x="354" y="263"/>
                      <a:pt x="354" y="263"/>
                      <a:pt x="354" y="263"/>
                    </a:cubicBezTo>
                    <a:cubicBezTo>
                      <a:pt x="354" y="263"/>
                      <a:pt x="354" y="263"/>
                      <a:pt x="354" y="263"/>
                    </a:cubicBezTo>
                    <a:cubicBezTo>
                      <a:pt x="356" y="265"/>
                      <a:pt x="359" y="266"/>
                      <a:pt x="361" y="266"/>
                    </a:cubicBezTo>
                    <a:cubicBezTo>
                      <a:pt x="364" y="266"/>
                      <a:pt x="367" y="265"/>
                      <a:pt x="369" y="263"/>
                    </a:cubicBezTo>
                    <a:cubicBezTo>
                      <a:pt x="373" y="259"/>
                      <a:pt x="373" y="252"/>
                      <a:pt x="369" y="248"/>
                    </a:cubicBezTo>
                    <a:cubicBezTo>
                      <a:pt x="361" y="241"/>
                      <a:pt x="361" y="241"/>
                      <a:pt x="361" y="241"/>
                    </a:cubicBezTo>
                    <a:cubicBezTo>
                      <a:pt x="346" y="225"/>
                      <a:pt x="346" y="225"/>
                      <a:pt x="346" y="225"/>
                    </a:cubicBezTo>
                    <a:cubicBezTo>
                      <a:pt x="391" y="180"/>
                      <a:pt x="391" y="180"/>
                      <a:pt x="391" y="180"/>
                    </a:cubicBezTo>
                    <a:cubicBezTo>
                      <a:pt x="396" y="176"/>
                      <a:pt x="396" y="169"/>
                      <a:pt x="391" y="165"/>
                    </a:cubicBezTo>
                    <a:close/>
                  </a:path>
                </a:pathLst>
              </a:custGeom>
              <a:solidFill>
                <a:schemeClr val="accent5"/>
              </a:solidFill>
              <a:ln>
                <a:noFill/>
              </a:ln>
              <a:extLst/>
            </p:spPr>
            <p:txBody>
              <a:bodyPr vert="horz" wrap="none" lIns="0" tIns="0" rIns="0" bIns="0" numCol="1" anchor="ctr" anchorCtr="0" compatLnSpc="1">
                <a:prstTxWarp prst="textNoShape">
                  <a:avLst/>
                </a:prstTxWarp>
              </a:bodyPr>
              <a:lstStyle/>
              <a:p>
                <a:pPr algn="ctr">
                  <a:spcBef>
                    <a:spcPts val="0"/>
                  </a:spcBef>
                </a:pPr>
                <a:endParaRPr lang="en-GB" sz="1200"/>
              </a:p>
            </p:txBody>
          </p:sp>
        </p:grpSp>
        <p:sp>
          <p:nvSpPr>
            <p:cNvPr id="43" name="テキスト ボックス 42"/>
            <p:cNvSpPr txBox="1"/>
            <p:nvPr/>
          </p:nvSpPr>
          <p:spPr>
            <a:xfrm>
              <a:off x="523285" y="3010292"/>
              <a:ext cx="712250" cy="307777"/>
            </a:xfrm>
            <a:prstGeom prst="rect">
              <a:avLst/>
            </a:prstGeom>
            <a:noFill/>
          </p:spPr>
          <p:txBody>
            <a:bodyPr wrap="square" rtlCol="0">
              <a:spAutoFit/>
            </a:bodyPr>
            <a:lstStyle/>
            <a:p>
              <a:pPr algn="ctr"/>
              <a:r>
                <a:rPr kumimoji="1" lang="ja-JP" altLang="en-US" sz="1400" dirty="0" smtClean="0">
                  <a:latin typeface="+mn-ea"/>
                  <a:ea typeface="+mn-ea"/>
                </a:rPr>
                <a:t>支店</a:t>
              </a:r>
              <a:r>
                <a:rPr kumimoji="1" lang="en-US" altLang="ja-JP" sz="1400" dirty="0" smtClean="0">
                  <a:latin typeface="+mn-ea"/>
                  <a:ea typeface="+mn-ea"/>
                </a:rPr>
                <a:t>1</a:t>
              </a:r>
              <a:endParaRPr kumimoji="1" lang="ja-JP" altLang="en-US" sz="1400" dirty="0" smtClean="0">
                <a:latin typeface="+mn-ea"/>
                <a:ea typeface="+mn-ea"/>
              </a:endParaRPr>
            </a:p>
          </p:txBody>
        </p:sp>
        <p:sp>
          <p:nvSpPr>
            <p:cNvPr id="44" name="テキスト ボックス 43"/>
            <p:cNvSpPr txBox="1"/>
            <p:nvPr/>
          </p:nvSpPr>
          <p:spPr>
            <a:xfrm>
              <a:off x="1161511" y="3010292"/>
              <a:ext cx="712250" cy="307777"/>
            </a:xfrm>
            <a:prstGeom prst="rect">
              <a:avLst/>
            </a:prstGeom>
            <a:noFill/>
          </p:spPr>
          <p:txBody>
            <a:bodyPr wrap="square" rtlCol="0">
              <a:spAutoFit/>
            </a:bodyPr>
            <a:lstStyle/>
            <a:p>
              <a:pPr algn="ctr"/>
              <a:r>
                <a:rPr kumimoji="1" lang="ja-JP" altLang="en-US" sz="1400" dirty="0" smtClean="0">
                  <a:latin typeface="+mn-ea"/>
                  <a:ea typeface="+mn-ea"/>
                </a:rPr>
                <a:t>支店</a:t>
              </a:r>
              <a:r>
                <a:rPr kumimoji="1" lang="en-US" altLang="ja-JP" sz="1400" dirty="0" smtClean="0">
                  <a:latin typeface="+mn-ea"/>
                  <a:ea typeface="+mn-ea"/>
                </a:rPr>
                <a:t>2</a:t>
              </a:r>
              <a:endParaRPr kumimoji="1" lang="ja-JP" altLang="en-US" sz="1400" dirty="0" smtClean="0">
                <a:latin typeface="+mn-ea"/>
                <a:ea typeface="+mn-ea"/>
              </a:endParaRPr>
            </a:p>
          </p:txBody>
        </p:sp>
        <p:sp>
          <p:nvSpPr>
            <p:cNvPr id="45" name="テキスト ボックス 44"/>
            <p:cNvSpPr txBox="1"/>
            <p:nvPr/>
          </p:nvSpPr>
          <p:spPr>
            <a:xfrm>
              <a:off x="1799738" y="3010292"/>
              <a:ext cx="712250" cy="307777"/>
            </a:xfrm>
            <a:prstGeom prst="rect">
              <a:avLst/>
            </a:prstGeom>
            <a:noFill/>
          </p:spPr>
          <p:txBody>
            <a:bodyPr wrap="square" rtlCol="0">
              <a:spAutoFit/>
            </a:bodyPr>
            <a:lstStyle/>
            <a:p>
              <a:pPr algn="ctr"/>
              <a:r>
                <a:rPr kumimoji="1" lang="ja-JP" altLang="en-US" sz="1400" dirty="0" smtClean="0">
                  <a:latin typeface="+mn-ea"/>
                  <a:ea typeface="+mn-ea"/>
                </a:rPr>
                <a:t>支店</a:t>
              </a:r>
              <a:r>
                <a:rPr kumimoji="1" lang="en-US" altLang="ja-JP" sz="1400" dirty="0" smtClean="0">
                  <a:latin typeface="+mn-ea"/>
                  <a:ea typeface="+mn-ea"/>
                </a:rPr>
                <a:t>3</a:t>
              </a:r>
              <a:endParaRPr kumimoji="1" lang="ja-JP" altLang="en-US" sz="1400" dirty="0" smtClean="0">
                <a:latin typeface="+mn-ea"/>
                <a:ea typeface="+mn-ea"/>
              </a:endParaRPr>
            </a:p>
          </p:txBody>
        </p:sp>
      </p:grpSp>
      <p:sp>
        <p:nvSpPr>
          <p:cNvPr id="47" name="テキスト ボックス 46"/>
          <p:cNvSpPr txBox="1"/>
          <p:nvPr/>
        </p:nvSpPr>
        <p:spPr>
          <a:xfrm>
            <a:off x="742662" y="5281947"/>
            <a:ext cx="8890857" cy="830997"/>
          </a:xfrm>
          <a:prstGeom prst="rect">
            <a:avLst/>
          </a:prstGeom>
          <a:noFill/>
        </p:spPr>
        <p:txBody>
          <a:bodyPr wrap="square" rtlCol="0">
            <a:spAutoFit/>
          </a:bodyPr>
          <a:lstStyle/>
          <a:p>
            <a:pPr marL="285750" indent="-285750">
              <a:buFont typeface="Arial" panose="020B0604020202020204" pitchFamily="34" charset="0"/>
              <a:buChar char="•"/>
            </a:pPr>
            <a:r>
              <a:rPr lang="ja-JP" altLang="en-US" sz="2400" dirty="0" smtClean="0">
                <a:latin typeface="+mn-lt"/>
                <a:ea typeface="+mn-ea"/>
              </a:rPr>
              <a:t>内部炭素課金（</a:t>
            </a:r>
            <a:r>
              <a:rPr lang="en-US" altLang="ja-JP" sz="2400" dirty="0" smtClean="0">
                <a:latin typeface="+mn-lt"/>
                <a:ea typeface="+mn-ea"/>
              </a:rPr>
              <a:t>Carbon fee</a:t>
            </a:r>
            <a:r>
              <a:rPr lang="ja-JP" altLang="en-US" sz="2400" dirty="0" smtClean="0">
                <a:latin typeface="+mn-lt"/>
                <a:ea typeface="+mn-ea"/>
              </a:rPr>
              <a:t>）は支店ごとの業績評価順位に反映</a:t>
            </a:r>
            <a:endParaRPr lang="en-US" altLang="ja-JP" sz="2400" dirty="0" smtClean="0">
              <a:latin typeface="+mn-lt"/>
              <a:ea typeface="+mn-ea"/>
            </a:endParaRPr>
          </a:p>
          <a:p>
            <a:pPr marL="285750" indent="-285750">
              <a:buFont typeface="Arial" panose="020B0604020202020204" pitchFamily="34" charset="0"/>
              <a:buChar char="•"/>
            </a:pPr>
            <a:r>
              <a:rPr kumimoji="1" lang="ja-JP" altLang="en-US" sz="2400" dirty="0" smtClean="0">
                <a:latin typeface="+mn-lt"/>
                <a:ea typeface="+mn-ea"/>
              </a:rPr>
              <a:t>他の評価指標と組み合わされ、臨時賞与の金銭的評価に反映</a:t>
            </a:r>
          </a:p>
        </p:txBody>
      </p:sp>
      <p:graphicFrame>
        <p:nvGraphicFramePr>
          <p:cNvPr id="48" name="表 47"/>
          <p:cNvGraphicFramePr>
            <a:graphicFrameLocks noGrp="1"/>
          </p:cNvGraphicFramePr>
          <p:nvPr>
            <p:extLst>
              <p:ext uri="{D42A27DB-BD31-4B8C-83A1-F6EECF244321}">
                <p14:modId xmlns:p14="http://schemas.microsoft.com/office/powerpoint/2010/main" val="1600396868"/>
              </p:ext>
            </p:extLst>
          </p:nvPr>
        </p:nvGraphicFramePr>
        <p:xfrm>
          <a:off x="144016" y="6453336"/>
          <a:ext cx="9777536" cy="304800"/>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2018.4.3 </a:t>
                      </a:r>
                      <a:r>
                        <a:rPr kumimoji="1" lang="ja-JP" altLang="en-US" sz="1000" baseline="0" dirty="0" smtClean="0">
                          <a:solidFill>
                            <a:schemeClr val="tx1"/>
                          </a:solidFill>
                          <a:latin typeface="+mn-ea"/>
                          <a:ea typeface="+mn-ea"/>
                        </a:rPr>
                        <a:t>ジャパンタイムズ特別講演会　世界先進事例から考える日本カーボンプライシング　配布資料（</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　</a:t>
                      </a:r>
                      <a:endParaRPr kumimoji="1" lang="en-US" altLang="ja-JP" sz="1000" baseline="0" dirty="0" smtClean="0">
                        <a:solidFill>
                          <a:schemeClr val="tx1"/>
                        </a:solidFill>
                        <a:latin typeface="+mn-ea"/>
                        <a:ea typeface="+mn-ea"/>
                      </a:endParaRPr>
                    </a:p>
                    <a:p>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ジャパンヒアリングより作成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pic>
        <p:nvPicPr>
          <p:cNvPr id="42" name="図 41"/>
          <p:cNvPicPr>
            <a:picLocks noChangeAspect="1"/>
          </p:cNvPicPr>
          <p:nvPr/>
        </p:nvPicPr>
        <p:blipFill>
          <a:blip r:embed="rId2"/>
          <a:stretch>
            <a:fillRect/>
          </a:stretch>
        </p:blipFill>
        <p:spPr>
          <a:xfrm>
            <a:off x="8571097" y="153167"/>
            <a:ext cx="1277397" cy="360000"/>
          </a:xfrm>
          <a:prstGeom prst="rect">
            <a:avLst/>
          </a:prstGeom>
        </p:spPr>
      </p:pic>
      <p:sp>
        <p:nvSpPr>
          <p:cNvPr id="49" name="円/楕円 48"/>
          <p:cNvSpPr/>
          <p:nvPr/>
        </p:nvSpPr>
        <p:spPr bwMode="gray">
          <a:xfrm>
            <a:off x="2588" y="28933"/>
            <a:ext cx="252000" cy="265362"/>
          </a:xfrm>
          <a:prstGeom prst="ellipse">
            <a:avLst/>
          </a:prstGeom>
          <a:solidFill>
            <a:schemeClr val="accent5"/>
          </a:solidFill>
          <a:ln w="19050" algn="ctr">
            <a:solidFill>
              <a:schemeClr val="accent5"/>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200" b="1" baseline="0" dirty="0" smtClean="0">
                <a:solidFill>
                  <a:schemeClr val="bg1"/>
                </a:solidFill>
                <a:latin typeface="Meiryo UI" panose="020B0604030504040204" pitchFamily="50" charset="-128"/>
                <a:ea typeface="Meiryo UI" panose="020B0604030504040204" pitchFamily="50" charset="-128"/>
              </a:rPr>
              <a:t>3</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9190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p:nvPr>
        </p:nvSpPr>
        <p:spPr>
          <a:xfrm>
            <a:off x="200472" y="2672916"/>
            <a:ext cx="9433048" cy="1512168"/>
          </a:xfrm>
        </p:spPr>
        <p:txBody>
          <a:bodyPr anchor="b"/>
          <a:lstStyle/>
          <a:p>
            <a:pPr algn="ctr"/>
            <a:r>
              <a:rPr lang="ja-JP" altLang="en-US" sz="4400" b="1" spc="600" dirty="0" smtClean="0"/>
              <a:t>インターナルカーボンプライシングの</a:t>
            </a:r>
            <a:endParaRPr lang="en-US" altLang="ja-JP" sz="4400" b="1" spc="600" dirty="0" smtClean="0"/>
          </a:p>
          <a:p>
            <a:pPr algn="ctr"/>
            <a:r>
              <a:rPr lang="ja-JP" altLang="en-US" sz="4400" b="1" spc="600" dirty="0" smtClean="0"/>
              <a:t>導入方法</a:t>
            </a:r>
            <a:endParaRPr lang="ja-JP" altLang="en-US" sz="4400" b="1" spc="600" dirty="0"/>
          </a:p>
        </p:txBody>
      </p:sp>
    </p:spTree>
    <p:extLst>
      <p:ext uri="{BB962C8B-B14F-4D97-AF65-F5344CB8AC3E}">
        <p14:creationId xmlns:p14="http://schemas.microsoft.com/office/powerpoint/2010/main" val="223577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カギ線コネクタ 51"/>
          <p:cNvCxnSpPr/>
          <p:nvPr/>
        </p:nvCxnSpPr>
        <p:spPr>
          <a:xfrm flipV="1">
            <a:off x="5453093" y="3047129"/>
            <a:ext cx="1013964" cy="1902312"/>
          </a:xfrm>
          <a:prstGeom prst="bentConnector3">
            <a:avLst>
              <a:gd name="adj1" fmla="val 44364"/>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bwMode="auto">
          <a:xfrm>
            <a:off x="6331004" y="2159444"/>
            <a:ext cx="3230508" cy="2907337"/>
          </a:xfrm>
          <a:prstGeom prst="roundRect">
            <a:avLst>
              <a:gd name="adj" fmla="val 6288"/>
            </a:avLst>
          </a:prstGeom>
          <a:solidFill>
            <a:schemeClr val="bg1"/>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dirty="0" smtClean="0"/>
              <a:t>インターナルカーボンプライシングの種類と導入目的</a:t>
            </a:r>
            <a:endParaRPr kumimoji="1" lang="ja-JP" altLang="en-US" dirty="0"/>
          </a:p>
        </p:txBody>
      </p:sp>
      <p:sp>
        <p:nvSpPr>
          <p:cNvPr id="3" name="テキスト プレースホルダー 2"/>
          <p:cNvSpPr>
            <a:spLocks noGrp="1"/>
          </p:cNvSpPr>
          <p:nvPr>
            <p:ph type="body" sz="quarter" idx="11"/>
          </p:nvPr>
        </p:nvSpPr>
        <p:spPr>
          <a:xfrm>
            <a:off x="128588" y="765175"/>
            <a:ext cx="9648825" cy="791618"/>
          </a:xfrm>
        </p:spPr>
        <p:txBody>
          <a:bodyPr anchor="ctr"/>
          <a:lstStyle/>
          <a:p>
            <a:r>
              <a:rPr lang="ja-JP" altLang="en-US" dirty="0" smtClean="0"/>
              <a:t>シャドープライス、暗示的カーボンプライスを</a:t>
            </a:r>
            <a:r>
              <a:rPr lang="ja-JP" altLang="en-US" dirty="0"/>
              <a:t>活用</a:t>
            </a:r>
            <a:r>
              <a:rPr lang="ja-JP" altLang="en-US" dirty="0" smtClean="0"/>
              <a:t>することで脱炭素</a:t>
            </a:r>
            <a:r>
              <a:rPr lang="ja-JP" altLang="en-US" dirty="0"/>
              <a:t>へ</a:t>
            </a:r>
            <a:r>
              <a:rPr lang="ja-JP" altLang="en-US" dirty="0" smtClean="0"/>
              <a:t>の</a:t>
            </a:r>
            <a:r>
              <a:rPr lang="ja-JP" altLang="en-US" dirty="0"/>
              <a:t>活動</a:t>
            </a:r>
            <a:r>
              <a:rPr lang="ja-JP" altLang="en-US" dirty="0" smtClean="0"/>
              <a:t>を</a:t>
            </a:r>
            <a:r>
              <a:rPr lang="ja-JP" altLang="en-US" dirty="0"/>
              <a:t>推進可能</a:t>
            </a:r>
            <a:endParaRPr lang="en-US" altLang="ja-JP" dirty="0"/>
          </a:p>
          <a:p>
            <a:r>
              <a:rPr lang="ja-JP" altLang="en-US" dirty="0"/>
              <a:t>社内の環境関連事業の創出、イノベーションの過熱を目指すなら、</a:t>
            </a:r>
            <a:r>
              <a:rPr lang="en-US" altLang="ja-JP" dirty="0"/>
              <a:t>Internal Fee</a:t>
            </a:r>
            <a:r>
              <a:rPr lang="ja-JP" altLang="en-US" dirty="0"/>
              <a:t>も</a:t>
            </a:r>
            <a:r>
              <a:rPr lang="ja-JP" altLang="en-US" dirty="0" smtClean="0"/>
              <a:t>想定</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23</a:t>
            </a:fld>
            <a:endParaRPr lang="en-US" altLang="ja-JP" dirty="0"/>
          </a:p>
        </p:txBody>
      </p:sp>
      <p:sp>
        <p:nvSpPr>
          <p:cNvPr id="39" name="四角形: 角を丸くする 7"/>
          <p:cNvSpPr/>
          <p:nvPr/>
        </p:nvSpPr>
        <p:spPr bwMode="gray">
          <a:xfrm>
            <a:off x="1776036" y="2046066"/>
            <a:ext cx="3677057" cy="1064610"/>
          </a:xfrm>
          <a:prstGeom prst="roundRect">
            <a:avLst/>
          </a:prstGeom>
          <a:solidFill>
            <a:schemeClr val="bg1">
              <a:lumMod val="85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a:latin typeface="Meiryo UI" panose="020B0604030504040204" pitchFamily="50" charset="-128"/>
                <a:ea typeface="Meiryo UI" panose="020B0604030504040204" pitchFamily="50" charset="-128"/>
              </a:rPr>
              <a:t>規制厳格化に伴う</a:t>
            </a:r>
            <a:r>
              <a:rPr lang="en-US" altLang="ja-JP" sz="2000" b="1" dirty="0">
                <a:latin typeface="Meiryo UI" panose="020B0604030504040204" pitchFamily="50" charset="-128"/>
                <a:ea typeface="Meiryo UI" panose="020B0604030504040204" pitchFamily="50" charset="-128"/>
              </a:rPr>
              <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直接的な収益損失を回避したい</a:t>
            </a:r>
          </a:p>
        </p:txBody>
      </p:sp>
      <p:sp>
        <p:nvSpPr>
          <p:cNvPr id="40" name="四角形: 角を丸くする 10"/>
          <p:cNvSpPr/>
          <p:nvPr/>
        </p:nvSpPr>
        <p:spPr bwMode="gray">
          <a:xfrm>
            <a:off x="1776036" y="3229804"/>
            <a:ext cx="3677057" cy="1064610"/>
          </a:xfrm>
          <a:prstGeom prst="roundRect">
            <a:avLst/>
          </a:prstGeom>
          <a:solidFill>
            <a:schemeClr val="bg1">
              <a:lumMod val="65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a:latin typeface="Meiryo UI" panose="020B0604030504040204" pitchFamily="50" charset="-128"/>
                <a:ea typeface="Meiryo UI" panose="020B0604030504040204" pitchFamily="50" charset="-128"/>
              </a:rPr>
              <a:t>社会的責任の取組み不足による</a:t>
            </a:r>
            <a:r>
              <a:rPr lang="en-US" altLang="ja-JP" sz="2000" b="1" dirty="0">
                <a:latin typeface="Meiryo UI" panose="020B0604030504040204" pitchFamily="50" charset="-128"/>
                <a:ea typeface="Meiryo UI" panose="020B0604030504040204" pitchFamily="50" charset="-128"/>
              </a:rPr>
              <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企業価値低下を回避したい</a:t>
            </a:r>
          </a:p>
        </p:txBody>
      </p:sp>
      <p:sp>
        <p:nvSpPr>
          <p:cNvPr id="41" name="四角形: 角を丸くする 11"/>
          <p:cNvSpPr/>
          <p:nvPr/>
        </p:nvSpPr>
        <p:spPr bwMode="gray">
          <a:xfrm>
            <a:off x="1776036" y="4413542"/>
            <a:ext cx="3677057" cy="1064610"/>
          </a:xfrm>
          <a:prstGeom prst="roundRect">
            <a:avLst/>
          </a:prstGeom>
          <a:solidFill>
            <a:schemeClr val="accent5">
              <a:lumMod val="20000"/>
              <a:lumOff val="80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a:latin typeface="Meiryo UI" panose="020B0604030504040204" pitchFamily="50" charset="-128"/>
                <a:ea typeface="Meiryo UI" panose="020B0604030504040204" pitchFamily="50" charset="-128"/>
              </a:rPr>
              <a:t>社内で</a:t>
            </a:r>
            <a:r>
              <a:rPr lang="ja-JP" altLang="en-US" sz="2000" b="1" dirty="0" smtClean="0">
                <a:latin typeface="Meiryo UI" panose="020B0604030504040204" pitchFamily="50" charset="-128"/>
                <a:ea typeface="Meiryo UI" panose="020B0604030504040204" pitchFamily="50" charset="-128"/>
              </a:rPr>
              <a:t>の気候変動施策</a:t>
            </a:r>
            <a:r>
              <a:rPr lang="ja-JP" altLang="en-US" sz="2000" b="1" dirty="0">
                <a:latin typeface="Meiryo UI" panose="020B0604030504040204" pitchFamily="50" charset="-128"/>
                <a:ea typeface="Meiryo UI" panose="020B0604030504040204" pitchFamily="50" charset="-128"/>
              </a:rPr>
              <a:t>の</a:t>
            </a:r>
            <a:r>
              <a:rPr lang="en-US" altLang="ja-JP" sz="2000" b="1" dirty="0">
                <a:latin typeface="Meiryo UI" panose="020B0604030504040204" pitchFamily="50" charset="-128"/>
                <a:ea typeface="Meiryo UI" panose="020B0604030504040204" pitchFamily="50" charset="-128"/>
              </a:rPr>
              <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取組みを加速したい</a:t>
            </a:r>
          </a:p>
        </p:txBody>
      </p:sp>
      <p:sp>
        <p:nvSpPr>
          <p:cNvPr id="42" name="四角形: 角を丸くする 13"/>
          <p:cNvSpPr/>
          <p:nvPr/>
        </p:nvSpPr>
        <p:spPr bwMode="gray">
          <a:xfrm>
            <a:off x="1776036" y="5597281"/>
            <a:ext cx="3677057" cy="1064610"/>
          </a:xfrm>
          <a:prstGeom prst="roundRect">
            <a:avLst/>
          </a:prstGeom>
          <a:solidFill>
            <a:schemeClr val="accent5"/>
          </a:solidFill>
          <a:ln w="12700" algn="ctr">
            <a:solidFill>
              <a:srgbClr val="BBBCBC"/>
            </a:solidFill>
            <a:miter lim="800000"/>
            <a:headEnd/>
            <a:tailEnd/>
          </a:ln>
        </p:spPr>
        <p:txBody>
          <a:bodyPr wrap="square" lIns="36000" tIns="36000" rIns="36000" bIns="36000" rtlCol="0" anchor="ctr"/>
          <a:lstStyle/>
          <a:p>
            <a:pPr algn="ctr"/>
            <a:r>
              <a:rPr lang="ja-JP" altLang="en-US" sz="2000" b="1" dirty="0">
                <a:solidFill>
                  <a:schemeClr val="bg1"/>
                </a:solidFill>
                <a:latin typeface="Meiryo UI" panose="020B0604030504040204" pitchFamily="50" charset="-128"/>
                <a:ea typeface="Meiryo UI" panose="020B0604030504040204" pitchFamily="50" charset="-128"/>
              </a:rPr>
              <a:t>環境関連事業の創出を含め</a:t>
            </a:r>
            <a:r>
              <a:rPr lang="en-US" altLang="ja-JP" sz="2000" b="1" dirty="0">
                <a:solidFill>
                  <a:schemeClr val="bg1"/>
                </a:solidFill>
                <a:latin typeface="Meiryo UI" panose="020B0604030504040204" pitchFamily="50" charset="-128"/>
                <a:ea typeface="Meiryo UI" panose="020B0604030504040204" pitchFamily="50" charset="-128"/>
              </a:rPr>
              <a:t/>
            </a:r>
            <a:br>
              <a:rPr lang="en-US" altLang="ja-JP" sz="2000" b="1" dirty="0">
                <a:solidFill>
                  <a:schemeClr val="bg1"/>
                </a:solidFill>
                <a:latin typeface="Meiryo UI" panose="020B0604030504040204" pitchFamily="50" charset="-128"/>
                <a:ea typeface="Meiryo UI" panose="020B0604030504040204" pitchFamily="50" charset="-128"/>
              </a:rPr>
            </a:br>
            <a:r>
              <a:rPr lang="ja-JP" altLang="en-US" sz="2000" b="1" dirty="0">
                <a:solidFill>
                  <a:schemeClr val="bg1"/>
                </a:solidFill>
                <a:latin typeface="Meiryo UI" panose="020B0604030504040204" pitchFamily="50" charset="-128"/>
                <a:ea typeface="Meiryo UI" panose="020B0604030504040204" pitchFamily="50" charset="-128"/>
              </a:rPr>
              <a:t>イノベーションを加熱したい</a:t>
            </a:r>
          </a:p>
        </p:txBody>
      </p:sp>
      <p:sp>
        <p:nvSpPr>
          <p:cNvPr id="43" name="楕円 16"/>
          <p:cNvSpPr/>
          <p:nvPr/>
        </p:nvSpPr>
        <p:spPr bwMode="gray">
          <a:xfrm>
            <a:off x="416496" y="2016839"/>
            <a:ext cx="1217415" cy="846968"/>
          </a:xfrm>
          <a:prstGeom prst="ellipse">
            <a:avLst/>
          </a:prstGeom>
          <a:solidFill>
            <a:schemeClr val="tx1">
              <a:lumMod val="50000"/>
              <a:lumOff val="50000"/>
            </a:schemeClr>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2000" b="1" baseline="0" dirty="0">
                <a:solidFill>
                  <a:schemeClr val="bg1"/>
                </a:solidFill>
                <a:latin typeface="Meiryo UI" panose="020B0604030504040204" pitchFamily="50" charset="-128"/>
                <a:ea typeface="Meiryo UI" panose="020B0604030504040204" pitchFamily="50" charset="-128"/>
              </a:rPr>
              <a:t>リスク</a:t>
            </a:r>
            <a:endParaRPr kumimoji="1" lang="en-US" altLang="ja-JP" sz="2000" b="1" baseline="0" dirty="0">
              <a:solidFill>
                <a:schemeClr val="bg1"/>
              </a:solidFill>
              <a:latin typeface="Meiryo UI" panose="020B0604030504040204" pitchFamily="50" charset="-128"/>
              <a:ea typeface="Meiryo UI" panose="020B0604030504040204" pitchFamily="50" charset="-128"/>
            </a:endParaRPr>
          </a:p>
          <a:p>
            <a:pPr algn="ctr">
              <a:buFont typeface="Wingdings 2" pitchFamily="18" charset="2"/>
              <a:buNone/>
            </a:pPr>
            <a:r>
              <a:rPr kumimoji="1" lang="ja-JP" altLang="en-US" sz="2000" b="1" baseline="0" dirty="0">
                <a:solidFill>
                  <a:schemeClr val="bg1"/>
                </a:solidFill>
                <a:latin typeface="Meiryo UI" panose="020B0604030504040204" pitchFamily="50" charset="-128"/>
                <a:ea typeface="Meiryo UI" panose="020B0604030504040204" pitchFamily="50" charset="-128"/>
              </a:rPr>
              <a:t>回避</a:t>
            </a:r>
          </a:p>
        </p:txBody>
      </p:sp>
      <p:sp>
        <p:nvSpPr>
          <p:cNvPr id="44" name="楕円 17"/>
          <p:cNvSpPr/>
          <p:nvPr/>
        </p:nvSpPr>
        <p:spPr bwMode="gray">
          <a:xfrm>
            <a:off x="416496" y="5822392"/>
            <a:ext cx="1217415" cy="846968"/>
          </a:xfrm>
          <a:prstGeom prst="ellipse">
            <a:avLst/>
          </a:prstGeom>
          <a:solidFill>
            <a:schemeClr val="accent5"/>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2000" b="1" baseline="0" dirty="0" smtClean="0">
                <a:solidFill>
                  <a:schemeClr val="bg1"/>
                </a:solidFill>
                <a:latin typeface="Meiryo UI" panose="020B0604030504040204" pitchFamily="50" charset="-128"/>
                <a:ea typeface="Meiryo UI" panose="020B0604030504040204" pitchFamily="50" charset="-128"/>
              </a:rPr>
              <a:t>機会</a:t>
            </a:r>
            <a:endParaRPr kumimoji="1" lang="en-US" altLang="ja-JP" sz="2000" b="1" baseline="0" dirty="0" smtClean="0">
              <a:solidFill>
                <a:schemeClr val="bg1"/>
              </a:solidFill>
              <a:latin typeface="Meiryo UI" panose="020B0604030504040204" pitchFamily="50" charset="-128"/>
              <a:ea typeface="Meiryo UI" panose="020B0604030504040204" pitchFamily="50" charset="-128"/>
            </a:endParaRPr>
          </a:p>
          <a:p>
            <a:pPr algn="ctr">
              <a:buFont typeface="Wingdings 2" pitchFamily="18" charset="2"/>
              <a:buNone/>
            </a:pPr>
            <a:r>
              <a:rPr kumimoji="1" lang="ja-JP" altLang="en-US" sz="2000" b="1" baseline="0" dirty="0" smtClean="0">
                <a:solidFill>
                  <a:schemeClr val="bg1"/>
                </a:solidFill>
                <a:latin typeface="Meiryo UI" panose="020B0604030504040204" pitchFamily="50" charset="-128"/>
                <a:ea typeface="Meiryo UI" panose="020B0604030504040204" pitchFamily="50" charset="-128"/>
              </a:rPr>
              <a:t>獲得</a:t>
            </a:r>
            <a:endParaRPr kumimoji="1" lang="ja-JP" altLang="en-US" sz="2000" b="1" baseline="0" dirty="0">
              <a:solidFill>
                <a:schemeClr val="bg1"/>
              </a:solidFill>
              <a:latin typeface="Meiryo UI" panose="020B0604030504040204" pitchFamily="50" charset="-128"/>
              <a:ea typeface="Meiryo UI" panose="020B0604030504040204" pitchFamily="50" charset="-128"/>
            </a:endParaRPr>
          </a:p>
        </p:txBody>
      </p:sp>
      <p:sp>
        <p:nvSpPr>
          <p:cNvPr id="45" name="矢印: 上下 18"/>
          <p:cNvSpPr/>
          <p:nvPr/>
        </p:nvSpPr>
        <p:spPr bwMode="gray">
          <a:xfrm>
            <a:off x="842982" y="2909212"/>
            <a:ext cx="364443" cy="2867775"/>
          </a:xfrm>
          <a:prstGeom prst="upDownArrow">
            <a:avLst/>
          </a:prstGeom>
          <a:solidFill>
            <a:srgbClr val="BBBCBC"/>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100" baseline="0" dirty="0">
              <a:latin typeface="Meiryo UI" panose="020B0604030504040204" pitchFamily="50" charset="-128"/>
              <a:ea typeface="Meiryo UI" panose="020B0604030504040204" pitchFamily="50" charset="-128"/>
            </a:endParaRPr>
          </a:p>
        </p:txBody>
      </p:sp>
      <p:sp>
        <p:nvSpPr>
          <p:cNvPr id="46" name="正方形/長方形 45"/>
          <p:cNvSpPr/>
          <p:nvPr/>
        </p:nvSpPr>
        <p:spPr>
          <a:xfrm>
            <a:off x="6467057" y="2396944"/>
            <a:ext cx="2952328" cy="117393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a:solidFill>
                  <a:schemeClr val="tx1"/>
                </a:solidFill>
                <a:latin typeface="Meiryo UI" panose="020B0604030504040204" pitchFamily="50" charset="-128"/>
                <a:ea typeface="Meiryo UI" panose="020B0604030504040204" pitchFamily="50" charset="-128"/>
              </a:rPr>
              <a:t>Shadow price</a:t>
            </a:r>
          </a:p>
          <a:p>
            <a:pPr algn="ct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シャドープライス</a:t>
            </a:r>
            <a:r>
              <a:rPr lang="en-US" altLang="ja-JP" b="1" dirty="0">
                <a:solidFill>
                  <a:schemeClr val="tx1"/>
                </a:solidFill>
                <a:latin typeface="Meiryo UI" panose="020B0604030504040204" pitchFamily="50" charset="-128"/>
                <a:ea typeface="Meiryo UI" panose="020B0604030504040204" pitchFamily="50" charset="-128"/>
              </a:rPr>
              <a:t>)</a:t>
            </a:r>
          </a:p>
        </p:txBody>
      </p:sp>
      <p:sp>
        <p:nvSpPr>
          <p:cNvPr id="47" name="正方形/長方形 46"/>
          <p:cNvSpPr/>
          <p:nvPr/>
        </p:nvSpPr>
        <p:spPr bwMode="gray">
          <a:xfrm>
            <a:off x="6393160" y="2304871"/>
            <a:ext cx="252000" cy="252000"/>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1</a:t>
            </a:r>
            <a:endParaRPr kumimoji="1" lang="ja-JP" altLang="en-US" sz="1200" b="1" baseline="0" dirty="0">
              <a:latin typeface="Meiryo UI" panose="020B0604030504040204" pitchFamily="50" charset="-128"/>
              <a:ea typeface="Meiryo UI" panose="020B0604030504040204" pitchFamily="50" charset="-128"/>
            </a:endParaRPr>
          </a:p>
        </p:txBody>
      </p:sp>
      <p:sp>
        <p:nvSpPr>
          <p:cNvPr id="48" name="正方形/長方形 47"/>
          <p:cNvSpPr/>
          <p:nvPr/>
        </p:nvSpPr>
        <p:spPr>
          <a:xfrm>
            <a:off x="6467057" y="5190018"/>
            <a:ext cx="2952328" cy="117393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a:solidFill>
                  <a:schemeClr val="tx1"/>
                </a:solidFill>
                <a:latin typeface="Meiryo UI" panose="020B0604030504040204" pitchFamily="50" charset="-128"/>
                <a:ea typeface="Meiryo UI" panose="020B0604030504040204" pitchFamily="50" charset="-128"/>
              </a:rPr>
              <a:t>Internal </a:t>
            </a:r>
            <a:r>
              <a:rPr lang="en-US" altLang="ja-JP" sz="2400" b="1" dirty="0" smtClean="0">
                <a:solidFill>
                  <a:schemeClr val="tx1"/>
                </a:solidFill>
                <a:latin typeface="Meiryo UI" panose="020B0604030504040204" pitchFamily="50" charset="-128"/>
                <a:ea typeface="Meiryo UI" panose="020B0604030504040204" pitchFamily="50" charset="-128"/>
              </a:rPr>
              <a:t>fee</a:t>
            </a:r>
            <a:endParaRPr lang="en-US" altLang="ja-JP" sz="2400" b="1" dirty="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（内部炭素課金）</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bwMode="gray">
          <a:xfrm>
            <a:off x="6403012" y="5118682"/>
            <a:ext cx="252000" cy="252000"/>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600" b="1" dirty="0">
                <a:latin typeface="Meiryo UI" panose="020B0604030504040204" pitchFamily="50" charset="-128"/>
                <a:ea typeface="Meiryo UI" panose="020B0604030504040204" pitchFamily="50" charset="-128"/>
              </a:rPr>
              <a:t>3</a:t>
            </a:r>
            <a:endParaRPr kumimoji="1" lang="ja-JP" altLang="en-US" sz="1600" b="1" baseline="0" dirty="0">
              <a:latin typeface="Meiryo UI" panose="020B0604030504040204" pitchFamily="50" charset="-128"/>
              <a:ea typeface="Meiryo UI" panose="020B0604030504040204" pitchFamily="50" charset="-128"/>
            </a:endParaRPr>
          </a:p>
        </p:txBody>
      </p:sp>
      <p:cxnSp>
        <p:nvCxnSpPr>
          <p:cNvPr id="50" name="カギ線コネクタ 49"/>
          <p:cNvCxnSpPr/>
          <p:nvPr/>
        </p:nvCxnSpPr>
        <p:spPr>
          <a:xfrm>
            <a:off x="5462945" y="2396140"/>
            <a:ext cx="868059" cy="647395"/>
          </a:xfrm>
          <a:prstGeom prst="bentConnector3">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カギ線コネクタ 52"/>
          <p:cNvCxnSpPr>
            <a:endCxn id="48" idx="1"/>
          </p:cNvCxnSpPr>
          <p:nvPr/>
        </p:nvCxnSpPr>
        <p:spPr>
          <a:xfrm>
            <a:off x="5453093" y="5301151"/>
            <a:ext cx="1013964" cy="475836"/>
          </a:xfrm>
          <a:prstGeom prst="bentConnector3">
            <a:avLst>
              <a:gd name="adj1" fmla="val 44589"/>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42" idx="3"/>
            <a:endCxn id="48" idx="1"/>
          </p:cNvCxnSpPr>
          <p:nvPr/>
        </p:nvCxnSpPr>
        <p:spPr>
          <a:xfrm flipV="1">
            <a:off x="5453093" y="5776987"/>
            <a:ext cx="1013964" cy="352599"/>
          </a:xfrm>
          <a:prstGeom prst="bentConnector3">
            <a:avLst>
              <a:gd name="adj1" fmla="val 44589"/>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6467057" y="3743588"/>
            <a:ext cx="2952328" cy="1153571"/>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a:solidFill>
                  <a:schemeClr val="tx1"/>
                </a:solidFill>
                <a:latin typeface="Meiryo UI" panose="020B0604030504040204" pitchFamily="50" charset="-128"/>
                <a:ea typeface="Meiryo UI" panose="020B0604030504040204" pitchFamily="50" charset="-128"/>
              </a:rPr>
              <a:t>Implicit carbon price</a:t>
            </a:r>
          </a:p>
          <a:p>
            <a:pPr algn="ct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暗示的カーボンプライス</a:t>
            </a:r>
            <a:r>
              <a:rPr lang="en-US" altLang="ja-JP"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bwMode="gray">
          <a:xfrm>
            <a:off x="6403012" y="3690186"/>
            <a:ext cx="252000" cy="252000"/>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2</a:t>
            </a:r>
            <a:endParaRPr kumimoji="1" lang="ja-JP" altLang="en-US" sz="1200" b="1" baseline="0" dirty="0">
              <a:latin typeface="Meiryo UI" panose="020B0604030504040204" pitchFamily="50" charset="-128"/>
              <a:ea typeface="Meiryo UI" panose="020B0604030504040204" pitchFamily="50" charset="-128"/>
            </a:endParaRPr>
          </a:p>
        </p:txBody>
      </p:sp>
      <p:cxnSp>
        <p:nvCxnSpPr>
          <p:cNvPr id="55" name="カギ線コネクタ 54"/>
          <p:cNvCxnSpPr/>
          <p:nvPr/>
        </p:nvCxnSpPr>
        <p:spPr>
          <a:xfrm flipV="1">
            <a:off x="5474033" y="3045012"/>
            <a:ext cx="858207" cy="436419"/>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272480" y="1653843"/>
            <a:ext cx="5508000" cy="288032"/>
            <a:chOff x="344488" y="1653843"/>
            <a:chExt cx="5256584" cy="288032"/>
          </a:xfrm>
        </p:grpSpPr>
        <p:cxnSp>
          <p:nvCxnSpPr>
            <p:cNvPr id="9" name="直線コネクタ 8"/>
            <p:cNvCxnSpPr/>
            <p:nvPr/>
          </p:nvCxnSpPr>
          <p:spPr bwMode="auto">
            <a:xfrm>
              <a:off x="344488" y="1797387"/>
              <a:ext cx="5256584" cy="0"/>
            </a:xfrm>
            <a:prstGeom prst="line">
              <a:avLst/>
            </a:prstGeom>
            <a:solidFill>
              <a:schemeClr val="bg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正方形/長方形 10"/>
            <p:cNvSpPr/>
            <p:nvPr/>
          </p:nvSpPr>
          <p:spPr bwMode="auto">
            <a:xfrm>
              <a:off x="1668024" y="1653843"/>
              <a:ext cx="2609512" cy="288032"/>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mn-ea"/>
                  <a:ea typeface="+mn-ea"/>
                </a:rPr>
                <a:t>ICP</a:t>
              </a:r>
              <a:r>
                <a:rPr kumimoji="1" lang="ja-JP" altLang="en-US" sz="2400" b="1" i="0" u="none" strike="noStrike" cap="none" normalizeH="0" baseline="0" dirty="0" smtClean="0">
                  <a:ln>
                    <a:noFill/>
                  </a:ln>
                  <a:solidFill>
                    <a:schemeClr val="tx1"/>
                  </a:solidFill>
                  <a:effectLst/>
                  <a:latin typeface="+mn-ea"/>
                  <a:ea typeface="+mn-ea"/>
                </a:rPr>
                <a:t>の導入目的</a:t>
              </a:r>
            </a:p>
          </p:txBody>
        </p:sp>
      </p:grpSp>
      <p:grpSp>
        <p:nvGrpSpPr>
          <p:cNvPr id="13" name="グループ化 12"/>
          <p:cNvGrpSpPr/>
          <p:nvPr/>
        </p:nvGrpSpPr>
        <p:grpSpPr>
          <a:xfrm>
            <a:off x="6177136" y="1653371"/>
            <a:ext cx="3600277" cy="288032"/>
            <a:chOff x="6177136" y="1653371"/>
            <a:chExt cx="3600277" cy="288032"/>
          </a:xfrm>
        </p:grpSpPr>
        <p:cxnSp>
          <p:nvCxnSpPr>
            <p:cNvPr id="29" name="直線コネクタ 28"/>
            <p:cNvCxnSpPr/>
            <p:nvPr/>
          </p:nvCxnSpPr>
          <p:spPr bwMode="auto">
            <a:xfrm>
              <a:off x="6177136" y="1797387"/>
              <a:ext cx="3600277" cy="0"/>
            </a:xfrm>
            <a:prstGeom prst="line">
              <a:avLst/>
            </a:prstGeom>
            <a:solidFill>
              <a:schemeClr val="bg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正方形/長方形 31"/>
            <p:cNvSpPr/>
            <p:nvPr/>
          </p:nvSpPr>
          <p:spPr bwMode="auto">
            <a:xfrm>
              <a:off x="7131274" y="1653371"/>
              <a:ext cx="1692000" cy="288032"/>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mn-ea"/>
                  <a:ea typeface="+mn-ea"/>
                </a:rPr>
                <a:t>ICP</a:t>
              </a:r>
              <a:r>
                <a:rPr kumimoji="1" lang="ja-JP" altLang="en-US" sz="2400" b="1" i="0" u="none" strike="noStrike" cap="none" normalizeH="0" baseline="0" dirty="0" smtClean="0">
                  <a:ln>
                    <a:noFill/>
                  </a:ln>
                  <a:solidFill>
                    <a:schemeClr val="tx1"/>
                  </a:solidFill>
                  <a:effectLst/>
                  <a:latin typeface="+mn-ea"/>
                  <a:ea typeface="+mn-ea"/>
                </a:rPr>
                <a:t>の種類</a:t>
              </a:r>
            </a:p>
          </p:txBody>
        </p:sp>
      </p:grpSp>
    </p:spTree>
    <p:extLst>
      <p:ext uri="{BB962C8B-B14F-4D97-AF65-F5344CB8AC3E}">
        <p14:creationId xmlns:p14="http://schemas.microsoft.com/office/powerpoint/2010/main" val="10363698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価格設定（円</a:t>
            </a:r>
            <a:r>
              <a:rPr lang="en-US" altLang="ja-JP" dirty="0"/>
              <a:t>/t-CO2</a:t>
            </a:r>
            <a:r>
              <a:rPr lang="ja-JP" altLang="en-US" dirty="0" smtClean="0"/>
              <a:t>）にはリスクに紐づくデータが必要</a:t>
            </a:r>
            <a:endParaRPr kumimoji="1" lang="ja-JP" altLang="en-US" dirty="0"/>
          </a:p>
        </p:txBody>
      </p:sp>
      <p:sp>
        <p:nvSpPr>
          <p:cNvPr id="3" name="テキスト プレースホルダー 2"/>
          <p:cNvSpPr>
            <a:spLocks noGrp="1"/>
          </p:cNvSpPr>
          <p:nvPr>
            <p:ph type="body" sz="quarter" idx="11"/>
          </p:nvPr>
        </p:nvSpPr>
        <p:spPr>
          <a:xfrm>
            <a:off x="128588" y="765175"/>
            <a:ext cx="9648825" cy="863626"/>
          </a:xfrm>
        </p:spPr>
        <p:txBody>
          <a:bodyPr anchor="ctr"/>
          <a:lstStyle/>
          <a:p>
            <a:r>
              <a:rPr lang="en-US" altLang="ja-JP" dirty="0" smtClean="0"/>
              <a:t>ICP</a:t>
            </a:r>
            <a:r>
              <a:rPr lang="ja-JP" altLang="en-US" dirty="0" smtClean="0"/>
              <a:t>の価格要素は、リスク要因に基づく</a:t>
            </a:r>
            <a:endParaRPr lang="en-US" altLang="ja-JP" dirty="0" smtClean="0"/>
          </a:p>
          <a:p>
            <a:r>
              <a:rPr lang="ja-JP" altLang="en-US" dirty="0" smtClean="0"/>
              <a:t>リスク要因に紐づくデータの取得・単価の算定が必要</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24</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490579137"/>
              </p:ext>
            </p:extLst>
          </p:nvPr>
        </p:nvGraphicFramePr>
        <p:xfrm>
          <a:off x="128586" y="1827775"/>
          <a:ext cx="9648827" cy="3806848"/>
        </p:xfrm>
        <a:graphic>
          <a:graphicData uri="http://schemas.openxmlformats.org/drawingml/2006/table">
            <a:tbl>
              <a:tblPr firstCol="1" bandCol="1">
                <a:tableStyleId>{5940675A-B579-460E-94D1-54222C63F5DA}</a:tableStyleId>
              </a:tblPr>
              <a:tblGrid>
                <a:gridCol w="1224011">
                  <a:extLst>
                    <a:ext uri="{9D8B030D-6E8A-4147-A177-3AD203B41FA5}">
                      <a16:colId xmlns:a16="http://schemas.microsoft.com/office/drawing/2014/main" xmlns="" val="20000"/>
                    </a:ext>
                  </a:extLst>
                </a:gridCol>
                <a:gridCol w="1404136">
                  <a:extLst>
                    <a:ext uri="{9D8B030D-6E8A-4147-A177-3AD203B41FA5}">
                      <a16:colId xmlns:a16="http://schemas.microsoft.com/office/drawing/2014/main" xmlns="" val="20002"/>
                    </a:ext>
                  </a:extLst>
                </a:gridCol>
                <a:gridCol w="1404136">
                  <a:extLst>
                    <a:ext uri="{9D8B030D-6E8A-4147-A177-3AD203B41FA5}">
                      <a16:colId xmlns:a16="http://schemas.microsoft.com/office/drawing/2014/main" xmlns="" val="20003"/>
                    </a:ext>
                  </a:extLst>
                </a:gridCol>
                <a:gridCol w="1404136">
                  <a:extLst>
                    <a:ext uri="{9D8B030D-6E8A-4147-A177-3AD203B41FA5}">
                      <a16:colId xmlns:a16="http://schemas.microsoft.com/office/drawing/2014/main" xmlns="" val="20001"/>
                    </a:ext>
                  </a:extLst>
                </a:gridCol>
                <a:gridCol w="1404136">
                  <a:extLst>
                    <a:ext uri="{9D8B030D-6E8A-4147-A177-3AD203B41FA5}">
                      <a16:colId xmlns:a16="http://schemas.microsoft.com/office/drawing/2014/main" xmlns="" val="20004"/>
                    </a:ext>
                  </a:extLst>
                </a:gridCol>
                <a:gridCol w="1404136">
                  <a:extLst>
                    <a:ext uri="{9D8B030D-6E8A-4147-A177-3AD203B41FA5}">
                      <a16:colId xmlns:a16="http://schemas.microsoft.com/office/drawing/2014/main" xmlns="" val="20005"/>
                    </a:ext>
                  </a:extLst>
                </a:gridCol>
                <a:gridCol w="1404136">
                  <a:extLst>
                    <a:ext uri="{9D8B030D-6E8A-4147-A177-3AD203B41FA5}">
                      <a16:colId xmlns:a16="http://schemas.microsoft.com/office/drawing/2014/main" xmlns="" val="20006"/>
                    </a:ext>
                  </a:extLst>
                </a:gridCol>
              </a:tblGrid>
              <a:tr h="583368">
                <a:tc>
                  <a:txBody>
                    <a:bodyPr/>
                    <a:lstStyle/>
                    <a:p>
                      <a:pPr algn="ctr"/>
                      <a:r>
                        <a:rPr kumimoji="1" lang="ja-JP" altLang="en-US" sz="2000" b="1" baseline="0" dirty="0" smtClean="0">
                          <a:latin typeface="Meiryo UI" panose="020B0604030504040204" pitchFamily="50" charset="-128"/>
                          <a:ea typeface="Meiryo UI" panose="020B0604030504040204" pitchFamily="50" charset="-128"/>
                        </a:rPr>
                        <a:t>価格設定の種類</a:t>
                      </a:r>
                      <a:endParaRPr kumimoji="1" lang="en-US" altLang="ja-JP" sz="2000" b="1" baseline="0" dirty="0" smtClean="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緩和に基づく単価</a:t>
                      </a:r>
                      <a:endParaRPr kumimoji="1" lang="ja-JP" altLang="en-US" sz="2000" b="1" u="none"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法制度に基づく単価</a:t>
                      </a:r>
                      <a:endParaRPr kumimoji="1" lang="ja-JP" altLang="en-US" sz="2000" b="1" u="none"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オフセット</a:t>
                      </a:r>
                      <a:endParaRPr kumimoji="1" lang="en-US" altLang="ja-JP" sz="2000" b="1" u="none"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単価</a:t>
                      </a:r>
                      <a:endParaRPr kumimoji="1" lang="ja-JP" altLang="en-US" sz="2000" b="1" u="none"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収入インパクトに基づく単価</a:t>
                      </a:r>
                      <a:endParaRPr kumimoji="1" lang="ja-JP" altLang="en-US" sz="2000" b="1" u="none"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社会的</a:t>
                      </a:r>
                      <a:endParaRPr kumimoji="1" lang="en-US" altLang="ja-JP" sz="2000" b="1" u="none"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コスト</a:t>
                      </a:r>
                      <a:endParaRPr kumimoji="1" lang="en-US" altLang="ja-JP" sz="2000" b="1" u="none" dirty="0" smtClean="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u="none" dirty="0" smtClean="0">
                          <a:latin typeface="Meiryo UI" panose="020B0604030504040204" pitchFamily="50" charset="-128"/>
                          <a:ea typeface="Meiryo UI" panose="020B0604030504040204" pitchFamily="50" charset="-128"/>
                        </a:rPr>
                        <a:t>プロジェクトコストに基づく単価</a:t>
                      </a:r>
                      <a:endParaRPr kumimoji="1" lang="ja-JP" altLang="en-US" sz="2000" b="1" u="none" dirty="0">
                        <a:latin typeface="Meiryo UI" panose="020B0604030504040204" pitchFamily="50" charset="-128"/>
                        <a:ea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xmlns="" val="10000"/>
                  </a:ext>
                </a:extLst>
              </a:tr>
              <a:tr h="2801008">
                <a:tc>
                  <a:txBody>
                    <a:bodyPr/>
                    <a:lstStyle/>
                    <a:p>
                      <a:pPr algn="ctr"/>
                      <a:r>
                        <a:rPr lang="ja-JP" altLang="en-US" sz="2000" dirty="0" smtClean="0">
                          <a:latin typeface="Meiryo UI" panose="020B0604030504040204" pitchFamily="50" charset="-128"/>
                          <a:ea typeface="Meiryo UI" panose="020B0604030504040204" pitchFamily="50" charset="-128"/>
                        </a:rPr>
                        <a:t>データ例</a:t>
                      </a:r>
                      <a:endParaRPr lang="ja-JP" altLang="en-US" sz="2000"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r>
                        <a:rPr kumimoji="1" lang="ja-JP" altLang="en-US" sz="2000" dirty="0" smtClean="0">
                          <a:latin typeface="Meiryo UI" panose="020B0604030504040204" pitchFamily="50" charset="-128"/>
                          <a:ea typeface="Meiryo UI" panose="020B0604030504040204" pitchFamily="50" charset="-128"/>
                        </a:rPr>
                        <a:t>再エネ（グリーン電力証書）コスト</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2000" dirty="0" smtClean="0">
                          <a:latin typeface="Meiryo UI" panose="020B0604030504040204" pitchFamily="50" charset="-128"/>
                          <a:ea typeface="Meiryo UI" panose="020B0604030504040204" pitchFamily="50" charset="-128"/>
                        </a:rPr>
                        <a:t>炭素税、将来想定される規制　等</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2000" dirty="0" smtClean="0">
                          <a:latin typeface="Meiryo UI" panose="020B0604030504040204" pitchFamily="50" charset="-128"/>
                          <a:ea typeface="Meiryo UI" panose="020B0604030504040204" pitchFamily="50" charset="-128"/>
                        </a:rPr>
                        <a:t>排出権単価、地域</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2000" dirty="0" smtClean="0">
                          <a:latin typeface="Meiryo UI" panose="020B0604030504040204" pitchFamily="50" charset="-128"/>
                          <a:ea typeface="Meiryo UI" panose="020B0604030504040204" pitchFamily="50" charset="-128"/>
                        </a:rPr>
                        <a:t>脱炭素を実行しないことでの収入の減少</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en-US" altLang="ja-JP" sz="2000" dirty="0" smtClean="0">
                          <a:latin typeface="Meiryo UI" panose="020B0604030504040204" pitchFamily="50" charset="-128"/>
                          <a:ea typeface="Meiryo UI" panose="020B0604030504040204" pitchFamily="50" charset="-128"/>
                        </a:rPr>
                        <a:t>EPA(</a:t>
                      </a:r>
                      <a:r>
                        <a:rPr kumimoji="1" lang="ja-JP" altLang="en-US" sz="2000" dirty="0" smtClean="0">
                          <a:latin typeface="Meiryo UI" panose="020B0604030504040204" pitchFamily="50" charset="-128"/>
                          <a:ea typeface="Meiryo UI" panose="020B0604030504040204" pitchFamily="50" charset="-128"/>
                        </a:rPr>
                        <a:t>米国環境保護庁）が発行する</a:t>
                      </a:r>
                      <a:r>
                        <a:rPr kumimoji="1" lang="en-US" altLang="ja-JP" sz="2000" dirty="0" smtClean="0">
                          <a:latin typeface="Meiryo UI" panose="020B0604030504040204" pitchFamily="50" charset="-128"/>
                          <a:ea typeface="Meiryo UI" panose="020B0604030504040204" pitchFamily="50" charset="-128"/>
                        </a:rPr>
                        <a:t>SCC</a:t>
                      </a:r>
                      <a:r>
                        <a:rPr kumimoji="1" lang="ja-JP" altLang="en-US" sz="2000" dirty="0" smtClean="0">
                          <a:latin typeface="Meiryo UI" panose="020B0604030504040204" pitchFamily="50" charset="-128"/>
                          <a:ea typeface="Meiryo UI" panose="020B0604030504040204" pitchFamily="50" charset="-128"/>
                        </a:rPr>
                        <a:t>（温暖化影響被害費用）</a:t>
                      </a:r>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2000" dirty="0" smtClean="0">
                          <a:latin typeface="Meiryo UI" panose="020B0604030504040204" pitchFamily="50" charset="-128"/>
                          <a:ea typeface="Meiryo UI" panose="020B0604030504040204" pitchFamily="50" charset="-128"/>
                        </a:rPr>
                        <a:t>社内で実施される低炭素事業の総コスト</a:t>
                      </a:r>
                      <a:endParaRPr kumimoji="1" lang="ja-JP" altLang="en-US"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955213638"/>
              </p:ext>
            </p:extLst>
          </p:nvPr>
        </p:nvGraphicFramePr>
        <p:xfrm>
          <a:off x="144016" y="646602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Segoe UI" panose="020B0502040204020203" pitchFamily="34" charset="0"/>
                          <a:ea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Segoe UI" panose="020B0502040204020203" pitchFamily="34" charset="0"/>
                          <a:ea typeface="メイリオ" panose="020B0604030504040204" pitchFamily="50" charset="-128"/>
                        </a:rPr>
                        <a:t>Emerging Practices in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A Practical 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WBCSD)</a:t>
                      </a:r>
                      <a:r>
                        <a:rPr kumimoji="1" lang="ja-JP" altLang="en-US" sz="1000" baseline="0" dirty="0" smtClean="0">
                          <a:solidFill>
                            <a:schemeClr val="tx1"/>
                          </a:solidFill>
                          <a:latin typeface="Segoe UI" panose="020B0502040204020203" pitchFamily="34" charset="0"/>
                          <a:ea typeface="メイリオ" panose="020B0604030504040204" pitchFamily="50" charset="-128"/>
                        </a:rPr>
                        <a:t>　より作成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7" name="矢印: 上下 18"/>
          <p:cNvSpPr/>
          <p:nvPr/>
        </p:nvSpPr>
        <p:spPr bwMode="gray">
          <a:xfrm rot="5400000">
            <a:off x="5312863" y="1764839"/>
            <a:ext cx="364443" cy="8496821"/>
          </a:xfrm>
          <a:prstGeom prst="upDownArrow">
            <a:avLst/>
          </a:prstGeom>
          <a:solidFill>
            <a:srgbClr val="BBBCBC"/>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100" baseline="0" dirty="0">
              <a:latin typeface="+mn-ea"/>
              <a:ea typeface="+mn-ea"/>
            </a:endParaRPr>
          </a:p>
        </p:txBody>
      </p:sp>
      <p:sp>
        <p:nvSpPr>
          <p:cNvPr id="9" name="テキスト ボックス 8"/>
          <p:cNvSpPr txBox="1"/>
          <p:nvPr/>
        </p:nvSpPr>
        <p:spPr>
          <a:xfrm>
            <a:off x="1937058" y="5720863"/>
            <a:ext cx="7116051" cy="584775"/>
          </a:xfrm>
          <a:prstGeom prst="rect">
            <a:avLst/>
          </a:prstGeom>
          <a:noFill/>
        </p:spPr>
        <p:txBody>
          <a:bodyPr wrap="none" rtlCol="0">
            <a:spAutoFit/>
          </a:bodyPr>
          <a:lstStyle/>
          <a:p>
            <a:r>
              <a:rPr kumimoji="1" lang="ja-JP" altLang="en-US" sz="3200" dirty="0" smtClean="0">
                <a:latin typeface="+mn-ea"/>
                <a:ea typeface="+mn-ea"/>
              </a:rPr>
              <a:t>想定されるリスクをもとにデータを収集・算定</a:t>
            </a:r>
            <a:endParaRPr kumimoji="1" lang="en-US" altLang="ja-JP" sz="3200" dirty="0" smtClean="0">
              <a:latin typeface="+mn-ea"/>
              <a:ea typeface="+mn-ea"/>
            </a:endParaRPr>
          </a:p>
        </p:txBody>
      </p:sp>
    </p:spTree>
    <p:extLst>
      <p:ext uri="{BB962C8B-B14F-4D97-AF65-F5344CB8AC3E}">
        <p14:creationId xmlns:p14="http://schemas.microsoft.com/office/powerpoint/2010/main" val="3350409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矢印: 上下 32"/>
          <p:cNvSpPr/>
          <p:nvPr/>
        </p:nvSpPr>
        <p:spPr bwMode="gray">
          <a:xfrm rot="5400000">
            <a:off x="4875915" y="2910577"/>
            <a:ext cx="397179" cy="6823417"/>
          </a:xfrm>
          <a:prstGeom prst="upDownArrow">
            <a:avLst/>
          </a:prstGeom>
          <a:solidFill>
            <a:srgbClr val="BBBCBC"/>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a:latin typeface="+mn-ea"/>
              <a:ea typeface="+mn-ea"/>
            </a:endParaRPr>
          </a:p>
        </p:txBody>
      </p:sp>
      <p:sp>
        <p:nvSpPr>
          <p:cNvPr id="2" name="タイトル 1"/>
          <p:cNvSpPr>
            <a:spLocks noGrp="1"/>
          </p:cNvSpPr>
          <p:nvPr>
            <p:ph type="title"/>
          </p:nvPr>
        </p:nvSpPr>
        <p:spPr/>
        <p:txBody>
          <a:bodyPr/>
          <a:lstStyle/>
          <a:p>
            <a:r>
              <a:rPr lang="ja-JP" altLang="en-US" dirty="0" smtClean="0">
                <a:latin typeface="+mn-ea"/>
                <a:ea typeface="+mn-ea"/>
              </a:rPr>
              <a:t>炭素価格</a:t>
            </a:r>
            <a:r>
              <a:rPr lang="ja-JP" altLang="en-US" dirty="0">
                <a:latin typeface="+mn-ea"/>
                <a:ea typeface="+mn-ea"/>
              </a:rPr>
              <a:t>は各社の意思決定で変化</a:t>
            </a:r>
            <a:endParaRPr kumimoji="1" lang="ja-JP" altLang="en-US" dirty="0">
              <a:latin typeface="+mn-ea"/>
              <a:ea typeface="+mn-ea"/>
            </a:endParaRPr>
          </a:p>
        </p:txBody>
      </p:sp>
      <p:sp>
        <p:nvSpPr>
          <p:cNvPr id="3" name="テキスト プレースホルダー 2"/>
          <p:cNvSpPr>
            <a:spLocks noGrp="1"/>
          </p:cNvSpPr>
          <p:nvPr>
            <p:ph type="body" sz="quarter" idx="11"/>
          </p:nvPr>
        </p:nvSpPr>
        <p:spPr>
          <a:xfrm>
            <a:off x="128588" y="713262"/>
            <a:ext cx="9648825" cy="1000912"/>
          </a:xfrm>
        </p:spPr>
        <p:txBody>
          <a:bodyPr anchor="ctr"/>
          <a:lstStyle/>
          <a:p>
            <a:r>
              <a:rPr lang="en-US" altLang="ja-JP" dirty="0" smtClean="0">
                <a:latin typeface="+mn-ea"/>
                <a:ea typeface="+mn-ea"/>
              </a:rPr>
              <a:t>0.01-909US$/tCO2e</a:t>
            </a:r>
            <a:r>
              <a:rPr lang="ja-JP" altLang="en-US" dirty="0" err="1" smtClean="0">
                <a:latin typeface="+mn-ea"/>
                <a:ea typeface="+mn-ea"/>
              </a:rPr>
              <a:t>まで</a:t>
            </a:r>
            <a:r>
              <a:rPr lang="ja-JP" altLang="en-US" dirty="0" smtClean="0">
                <a:latin typeface="+mn-ea"/>
                <a:ea typeface="+mn-ea"/>
              </a:rPr>
              <a:t>各社の炭素価格は異なり（表は</a:t>
            </a:r>
            <a:r>
              <a:rPr lang="en-US" altLang="ja-JP" dirty="0">
                <a:latin typeface="+mn-ea"/>
                <a:ea typeface="+mn-ea"/>
              </a:rPr>
              <a:t>90US$/</a:t>
            </a:r>
            <a:r>
              <a:rPr lang="en-US" altLang="ja-JP" dirty="0" smtClean="0">
                <a:latin typeface="+mn-ea"/>
                <a:ea typeface="+mn-ea"/>
              </a:rPr>
              <a:t>tCO2e</a:t>
            </a:r>
            <a:r>
              <a:rPr lang="ja-JP" altLang="en-US" dirty="0" err="1" smtClean="0">
                <a:latin typeface="+mn-ea"/>
                <a:ea typeface="+mn-ea"/>
              </a:rPr>
              <a:t>まで</a:t>
            </a:r>
            <a:r>
              <a:rPr lang="ja-JP" altLang="en-US" dirty="0" smtClean="0">
                <a:latin typeface="+mn-ea"/>
                <a:ea typeface="+mn-ea"/>
              </a:rPr>
              <a:t>記載）、価格設定に伴うデータ、並びに後述する設定プロセスにより違いが出ている</a:t>
            </a:r>
            <a:endParaRPr lang="en-US" altLang="ja-JP" dirty="0" smtClean="0">
              <a:latin typeface="+mn-ea"/>
              <a:ea typeface="+mn-ea"/>
            </a:endParaRPr>
          </a:p>
          <a:p>
            <a:r>
              <a:rPr lang="ja-JP" altLang="en-US" dirty="0" smtClean="0">
                <a:latin typeface="+mn-ea"/>
                <a:ea typeface="+mn-ea"/>
              </a:rPr>
              <a:t>長期の気候リスクを</a:t>
            </a:r>
            <a:r>
              <a:rPr lang="ja-JP" altLang="en-US" dirty="0">
                <a:latin typeface="+mn-ea"/>
                <a:ea typeface="+mn-ea"/>
              </a:rPr>
              <a:t>勘案</a:t>
            </a:r>
            <a:r>
              <a:rPr lang="ja-JP" altLang="en-US" dirty="0" smtClean="0">
                <a:latin typeface="+mn-ea"/>
                <a:ea typeface="+mn-ea"/>
              </a:rPr>
              <a:t>して設定した場合には、</a:t>
            </a:r>
            <a:r>
              <a:rPr lang="en-US" altLang="ja-JP" dirty="0" smtClean="0">
                <a:latin typeface="+mn-ea"/>
                <a:ea typeface="+mn-ea"/>
              </a:rPr>
              <a:t>ICP</a:t>
            </a:r>
            <a:r>
              <a:rPr lang="ja-JP" altLang="en-US" dirty="0" smtClean="0">
                <a:latin typeface="+mn-ea"/>
                <a:ea typeface="+mn-ea"/>
              </a:rPr>
              <a:t>も高くなる傾向がみられる</a:t>
            </a:r>
            <a:endParaRPr lang="en-US" altLang="ja-JP" dirty="0" smtClean="0">
              <a:latin typeface="+mn-ea"/>
              <a:ea typeface="+mn-ea"/>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latin typeface="+mn-ea"/>
                <a:ea typeface="+mn-ea"/>
              </a:rPr>
              <a:pPr>
                <a:defRPr/>
              </a:pPr>
              <a:t>25</a:t>
            </a:fld>
            <a:endParaRPr lang="en-US" altLang="ja-JP" dirty="0">
              <a:latin typeface="+mn-ea"/>
              <a:ea typeface="+mn-ea"/>
            </a:endParaRPr>
          </a:p>
        </p:txBody>
      </p:sp>
      <p:grpSp>
        <p:nvGrpSpPr>
          <p:cNvPr id="7" name="グループ化 6"/>
          <p:cNvGrpSpPr/>
          <p:nvPr/>
        </p:nvGrpSpPr>
        <p:grpSpPr>
          <a:xfrm>
            <a:off x="1988607" y="1792818"/>
            <a:ext cx="6497607" cy="442035"/>
            <a:chOff x="1447636" y="1158266"/>
            <a:chExt cx="7320163" cy="442035"/>
          </a:xfrm>
        </p:grpSpPr>
        <p:cxnSp>
          <p:nvCxnSpPr>
            <p:cNvPr id="12" name="直線コネクタ 11"/>
            <p:cNvCxnSpPr/>
            <p:nvPr/>
          </p:nvCxnSpPr>
          <p:spPr>
            <a:xfrm>
              <a:off x="1447636" y="1376396"/>
              <a:ext cx="73201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960756" y="1158266"/>
              <a:ext cx="4300066" cy="442035"/>
            </a:xfrm>
            <a:prstGeom prst="rect">
              <a:avLst/>
            </a:prstGeom>
            <a:solidFill>
              <a:schemeClr val="bg1"/>
            </a:solidFill>
          </p:spPr>
          <p:txBody>
            <a:bodyPr wrap="square" lIns="36000" tIns="36000" rIns="36000" bIns="36000" rtlCol="0" anchor="ctr" anchorCtr="0">
              <a:spAutoFit/>
            </a:bodyPr>
            <a:lstStyle/>
            <a:p>
              <a:pPr>
                <a:spcBef>
                  <a:spcPts val="0"/>
                </a:spcBef>
                <a:buSzPct val="100000"/>
              </a:pPr>
              <a:r>
                <a:rPr kumimoji="1" lang="ja-JP" altLang="en-US" sz="2400" b="1" baseline="0" dirty="0">
                  <a:latin typeface="+mn-ea"/>
                  <a:ea typeface="+mn-ea"/>
                </a:rPr>
                <a:t>各社の炭素価格設定の違い</a:t>
              </a:r>
            </a:p>
          </p:txBody>
        </p:sp>
      </p:grpSp>
      <p:cxnSp>
        <p:nvCxnSpPr>
          <p:cNvPr id="52" name="直線コネクタ 51"/>
          <p:cNvCxnSpPr/>
          <p:nvPr/>
        </p:nvCxnSpPr>
        <p:spPr bwMode="auto">
          <a:xfrm>
            <a:off x="1509316" y="2852673"/>
            <a:ext cx="8016842" cy="0"/>
          </a:xfrm>
          <a:prstGeom prst="line">
            <a:avLst/>
          </a:prstGeom>
          <a:solidFill>
            <a:schemeClr val="bg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テキスト ボックス 58"/>
          <p:cNvSpPr txBox="1"/>
          <p:nvPr/>
        </p:nvSpPr>
        <p:spPr>
          <a:xfrm>
            <a:off x="351358" y="1745764"/>
            <a:ext cx="1698129" cy="646331"/>
          </a:xfrm>
          <a:prstGeom prst="rect">
            <a:avLst/>
          </a:prstGeom>
          <a:noFill/>
        </p:spPr>
        <p:txBody>
          <a:bodyPr wrap="square" rtlCol="0">
            <a:spAutoFit/>
          </a:bodyPr>
          <a:lstStyle/>
          <a:p>
            <a:pPr algn="ctr"/>
            <a:r>
              <a:rPr lang="en-US" altLang="ja-JP" dirty="0" smtClean="0">
                <a:latin typeface="+mn-ea"/>
                <a:ea typeface="+mn-ea"/>
              </a:rPr>
              <a:t>ICP</a:t>
            </a:r>
            <a:r>
              <a:rPr lang="ja-JP" altLang="en-US" dirty="0" smtClean="0">
                <a:latin typeface="+mn-ea"/>
                <a:ea typeface="+mn-ea"/>
              </a:rPr>
              <a:t>予想値</a:t>
            </a:r>
            <a:endParaRPr lang="en-US" altLang="ja-JP" dirty="0" smtClean="0">
              <a:latin typeface="+mn-ea"/>
              <a:ea typeface="+mn-ea"/>
            </a:endParaRPr>
          </a:p>
          <a:p>
            <a:pPr algn="ctr"/>
            <a:r>
              <a:rPr lang="en-US" altLang="ja-JP" dirty="0" smtClean="0">
                <a:latin typeface="+mn-ea"/>
                <a:ea typeface="+mn-ea"/>
              </a:rPr>
              <a:t>(US</a:t>
            </a:r>
            <a:r>
              <a:rPr lang="en-US" altLang="ja-JP" dirty="0">
                <a:latin typeface="+mn-ea"/>
                <a:ea typeface="+mn-ea"/>
              </a:rPr>
              <a:t>$/</a:t>
            </a:r>
            <a:r>
              <a:rPr lang="en-US" altLang="ja-JP" dirty="0" smtClean="0">
                <a:latin typeface="+mn-ea"/>
                <a:ea typeface="+mn-ea"/>
              </a:rPr>
              <a:t>tCO2e)</a:t>
            </a:r>
            <a:endParaRPr kumimoji="1" lang="ja-JP" altLang="en-US" dirty="0" smtClean="0">
              <a:latin typeface="+mn-ea"/>
              <a:ea typeface="+mn-ea"/>
            </a:endParaRPr>
          </a:p>
        </p:txBody>
      </p:sp>
      <p:graphicFrame>
        <p:nvGraphicFramePr>
          <p:cNvPr id="60" name="表 59"/>
          <p:cNvGraphicFramePr>
            <a:graphicFrameLocks noGrp="1"/>
          </p:cNvGraphicFramePr>
          <p:nvPr>
            <p:extLst>
              <p:ext uri="{D42A27DB-BD31-4B8C-83A1-F6EECF244321}">
                <p14:modId xmlns:p14="http://schemas.microsoft.com/office/powerpoint/2010/main" val="2741473981"/>
              </p:ext>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Putting a price on carbon</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CDP,2017)</a:t>
                      </a:r>
                      <a:r>
                        <a:rPr kumimoji="1" lang="ja-JP" altLang="en-US" sz="1000" baseline="0" dirty="0" smtClean="0">
                          <a:solidFill>
                            <a:schemeClr val="tx1"/>
                          </a:solidFill>
                          <a:latin typeface="+mn-ea"/>
                          <a:ea typeface="+mn-ea"/>
                        </a:rPr>
                        <a:t>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127" name="正方形/長方形 126"/>
          <p:cNvSpPr/>
          <p:nvPr/>
        </p:nvSpPr>
        <p:spPr bwMode="auto">
          <a:xfrm>
            <a:off x="6028929" y="2321828"/>
            <a:ext cx="1152000" cy="3502645"/>
          </a:xfrm>
          <a:prstGeom prst="rect">
            <a:avLst/>
          </a:prstGeom>
          <a:solidFill>
            <a:srgbClr val="FDEADA">
              <a:alpha val="40000"/>
            </a:srgb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mn-ea"/>
              <a:ea typeface="+mn-ea"/>
            </a:endParaRPr>
          </a:p>
        </p:txBody>
      </p:sp>
      <p:sp>
        <p:nvSpPr>
          <p:cNvPr id="128" name="矢印: 上下 32"/>
          <p:cNvSpPr/>
          <p:nvPr/>
        </p:nvSpPr>
        <p:spPr bwMode="gray">
          <a:xfrm>
            <a:off x="694910" y="2629138"/>
            <a:ext cx="397179" cy="3382720"/>
          </a:xfrm>
          <a:prstGeom prst="upDownArrow">
            <a:avLst/>
          </a:prstGeom>
          <a:solidFill>
            <a:srgbClr val="BBBCBC"/>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a:latin typeface="+mn-ea"/>
              <a:ea typeface="+mn-ea"/>
            </a:endParaRPr>
          </a:p>
        </p:txBody>
      </p:sp>
      <p:cxnSp>
        <p:nvCxnSpPr>
          <p:cNvPr id="129" name="直線コネクタ 128"/>
          <p:cNvCxnSpPr/>
          <p:nvPr/>
        </p:nvCxnSpPr>
        <p:spPr bwMode="auto">
          <a:xfrm>
            <a:off x="6009928" y="2216593"/>
            <a:ext cx="0" cy="410400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コネクタ 129"/>
          <p:cNvCxnSpPr/>
          <p:nvPr/>
        </p:nvCxnSpPr>
        <p:spPr bwMode="auto">
          <a:xfrm>
            <a:off x="7206209" y="2216593"/>
            <a:ext cx="0" cy="410400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テキスト ボックス 130"/>
          <p:cNvSpPr txBox="1"/>
          <p:nvPr/>
        </p:nvSpPr>
        <p:spPr>
          <a:xfrm>
            <a:off x="3390899" y="5805264"/>
            <a:ext cx="1239442" cy="384721"/>
          </a:xfrm>
          <a:prstGeom prst="rect">
            <a:avLst/>
          </a:prstGeom>
          <a:noFill/>
        </p:spPr>
        <p:txBody>
          <a:bodyPr wrap="none" rtlCol="0">
            <a:spAutoFit/>
          </a:bodyPr>
          <a:lstStyle/>
          <a:p>
            <a:r>
              <a:rPr lang="en-US" altLang="ja-JP" sz="1900" dirty="0" smtClean="0">
                <a:latin typeface="+mn-ea"/>
                <a:ea typeface="+mn-ea"/>
              </a:rPr>
              <a:t>2016–20</a:t>
            </a:r>
            <a:endParaRPr kumimoji="1" lang="ja-JP" altLang="en-US" sz="1900" dirty="0" smtClean="0">
              <a:latin typeface="+mn-ea"/>
              <a:ea typeface="+mn-ea"/>
            </a:endParaRPr>
          </a:p>
        </p:txBody>
      </p:sp>
      <p:sp>
        <p:nvSpPr>
          <p:cNvPr id="132" name="正方形/長方形 131"/>
          <p:cNvSpPr/>
          <p:nvPr/>
        </p:nvSpPr>
        <p:spPr>
          <a:xfrm>
            <a:off x="6022628" y="5808686"/>
            <a:ext cx="1196161" cy="384721"/>
          </a:xfrm>
          <a:prstGeom prst="rect">
            <a:avLst/>
          </a:prstGeom>
        </p:spPr>
        <p:txBody>
          <a:bodyPr wrap="none">
            <a:spAutoFit/>
          </a:bodyPr>
          <a:lstStyle/>
          <a:p>
            <a:r>
              <a:rPr lang="en-US" altLang="ja-JP" sz="1900" dirty="0" smtClean="0">
                <a:latin typeface="+mn-ea"/>
                <a:ea typeface="+mn-ea"/>
              </a:rPr>
              <a:t>2020-25</a:t>
            </a:r>
            <a:endParaRPr lang="ja-JP" altLang="en-US" sz="1900" dirty="0">
              <a:latin typeface="+mn-ea"/>
              <a:ea typeface="+mn-ea"/>
            </a:endParaRPr>
          </a:p>
        </p:txBody>
      </p:sp>
      <p:sp>
        <p:nvSpPr>
          <p:cNvPr id="133" name="正方形/長方形 132"/>
          <p:cNvSpPr/>
          <p:nvPr/>
        </p:nvSpPr>
        <p:spPr>
          <a:xfrm>
            <a:off x="7399252" y="5809032"/>
            <a:ext cx="1322798" cy="384721"/>
          </a:xfrm>
          <a:prstGeom prst="rect">
            <a:avLst/>
          </a:prstGeom>
        </p:spPr>
        <p:txBody>
          <a:bodyPr wrap="none">
            <a:spAutoFit/>
          </a:bodyPr>
          <a:lstStyle/>
          <a:p>
            <a:r>
              <a:rPr lang="en-US" altLang="ja-JP" sz="1900" dirty="0" smtClean="0">
                <a:latin typeface="+mn-ea"/>
                <a:ea typeface="+mn-ea"/>
              </a:rPr>
              <a:t>2025–50 </a:t>
            </a:r>
            <a:endParaRPr lang="ja-JP" altLang="en-US" sz="1900" dirty="0">
              <a:latin typeface="+mn-ea"/>
              <a:ea typeface="+mn-ea"/>
            </a:endParaRPr>
          </a:p>
        </p:txBody>
      </p:sp>
      <p:graphicFrame>
        <p:nvGraphicFramePr>
          <p:cNvPr id="134" name="オブジェクト 133"/>
          <p:cNvGraphicFramePr>
            <a:graphicFrameLocks/>
          </p:cNvGraphicFramePr>
          <p:nvPr>
            <p:custDataLst>
              <p:tags r:id="rId2"/>
            </p:custDataLst>
            <p:extLst>
              <p:ext uri="{D42A27DB-BD31-4B8C-83A1-F6EECF244321}">
                <p14:modId xmlns:p14="http://schemas.microsoft.com/office/powerpoint/2010/main" val="1934930119"/>
              </p:ext>
            </p:extLst>
          </p:nvPr>
        </p:nvGraphicFramePr>
        <p:xfrm>
          <a:off x="1496616" y="2411349"/>
          <a:ext cx="7779992" cy="3550861"/>
        </p:xfrm>
        <a:graphic>
          <a:graphicData uri="http://schemas.openxmlformats.org/presentationml/2006/ole">
            <mc:AlternateContent xmlns:mc="http://schemas.openxmlformats.org/markup-compatibility/2006">
              <mc:Choice xmlns:v="urn:schemas-microsoft-com:vml" Requires="v">
                <p:oleObj spid="_x0000_s14485" name="Chart" r:id="rId27" imgW="7779992" imgH="3550861" progId="MSGraph.Chart.8">
                  <p:embed followColorScheme="full"/>
                </p:oleObj>
              </mc:Choice>
              <mc:Fallback>
                <p:oleObj name="Chart" r:id="rId27" imgW="7779992" imgH="3550861" progId="MSGraph.Chart.8">
                  <p:embed followColorScheme="full"/>
                  <p:pic>
                    <p:nvPicPr>
                      <p:cNvPr id="0" name=""/>
                      <p:cNvPicPr/>
                      <p:nvPr/>
                    </p:nvPicPr>
                    <p:blipFill>
                      <a:blip r:embed="rId28"/>
                      <a:stretch>
                        <a:fillRect/>
                      </a:stretch>
                    </p:blipFill>
                    <p:spPr>
                      <a:xfrm>
                        <a:off x="1496616" y="2411349"/>
                        <a:ext cx="7779992" cy="3550861"/>
                      </a:xfrm>
                      <a:prstGeom prst="rect">
                        <a:avLst/>
                      </a:prstGeom>
                    </p:spPr>
                  </p:pic>
                </p:oleObj>
              </mc:Fallback>
            </mc:AlternateContent>
          </a:graphicData>
        </a:graphic>
      </p:graphicFrame>
      <p:sp>
        <p:nvSpPr>
          <p:cNvPr id="135" name="テキスト プレースホルダー 2"/>
          <p:cNvSpPr>
            <a:spLocks noGrp="1"/>
          </p:cNvSpPr>
          <p:nvPr>
            <p:custDataLst>
              <p:tags r:id="rId3"/>
            </p:custDataLst>
          </p:nvPr>
        </p:nvSpPr>
        <p:spPr bwMode="gray">
          <a:xfrm>
            <a:off x="1128316" y="2395473"/>
            <a:ext cx="381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100</a:t>
            </a:r>
            <a:endParaRPr kumimoji="0" lang="ja-JP" altLang="en-US" sz="2400" dirty="0">
              <a:latin typeface="+mn-ea"/>
              <a:sym typeface="Meiryo UI" panose="020B0604030504040204" pitchFamily="50" charset="-128"/>
            </a:endParaRPr>
          </a:p>
        </p:txBody>
      </p:sp>
      <p:sp>
        <p:nvSpPr>
          <p:cNvPr id="136" name="テキスト プレースホルダー 2"/>
          <p:cNvSpPr>
            <a:spLocks noGrp="1"/>
          </p:cNvSpPr>
          <p:nvPr>
            <p:custDataLst>
              <p:tags r:id="rId4"/>
            </p:custDataLst>
          </p:nvPr>
        </p:nvSpPr>
        <p:spPr bwMode="gray">
          <a:xfrm>
            <a:off x="1255316" y="3736911"/>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60</a:t>
            </a:r>
            <a:endParaRPr kumimoji="0" lang="ja-JP" altLang="en-US" sz="2400" dirty="0">
              <a:latin typeface="+mn-ea"/>
              <a:sym typeface="Meiryo UI" panose="020B0604030504040204" pitchFamily="50" charset="-128"/>
            </a:endParaRPr>
          </a:p>
        </p:txBody>
      </p:sp>
      <p:sp>
        <p:nvSpPr>
          <p:cNvPr id="137" name="テキスト プレースホルダー 2"/>
          <p:cNvSpPr>
            <a:spLocks noGrp="1"/>
          </p:cNvSpPr>
          <p:nvPr>
            <p:custDataLst>
              <p:tags r:id="rId5"/>
            </p:custDataLst>
          </p:nvPr>
        </p:nvSpPr>
        <p:spPr bwMode="gray">
          <a:xfrm>
            <a:off x="1255316" y="4071873"/>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50</a:t>
            </a:r>
            <a:endParaRPr kumimoji="0" lang="ja-JP" altLang="en-US" sz="2400" dirty="0">
              <a:latin typeface="+mn-ea"/>
              <a:sym typeface="Meiryo UI" panose="020B0604030504040204" pitchFamily="50" charset="-128"/>
            </a:endParaRPr>
          </a:p>
        </p:txBody>
      </p:sp>
      <p:sp>
        <p:nvSpPr>
          <p:cNvPr id="138" name="テキスト プレースホルダー 2"/>
          <p:cNvSpPr>
            <a:spLocks noGrp="1"/>
          </p:cNvSpPr>
          <p:nvPr>
            <p:custDataLst>
              <p:tags r:id="rId6"/>
            </p:custDataLst>
          </p:nvPr>
        </p:nvSpPr>
        <p:spPr bwMode="gray">
          <a:xfrm>
            <a:off x="1255316" y="4741798"/>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30</a:t>
            </a:r>
            <a:endParaRPr kumimoji="0" lang="ja-JP" altLang="en-US" sz="2400" dirty="0">
              <a:latin typeface="+mn-ea"/>
              <a:sym typeface="Meiryo UI" panose="020B0604030504040204" pitchFamily="50" charset="-128"/>
            </a:endParaRPr>
          </a:p>
        </p:txBody>
      </p:sp>
      <p:sp>
        <p:nvSpPr>
          <p:cNvPr id="139" name="テキスト プレースホルダー 2"/>
          <p:cNvSpPr>
            <a:spLocks noGrp="1"/>
          </p:cNvSpPr>
          <p:nvPr>
            <p:custDataLst>
              <p:tags r:id="rId7"/>
            </p:custDataLst>
          </p:nvPr>
        </p:nvSpPr>
        <p:spPr bwMode="gray">
          <a:xfrm>
            <a:off x="1255316" y="5076761"/>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20</a:t>
            </a:r>
            <a:endParaRPr kumimoji="0" lang="ja-JP" altLang="en-US" sz="2400" dirty="0">
              <a:latin typeface="+mn-ea"/>
              <a:sym typeface="Meiryo UI" panose="020B0604030504040204" pitchFamily="50" charset="-128"/>
            </a:endParaRPr>
          </a:p>
        </p:txBody>
      </p:sp>
      <p:sp>
        <p:nvSpPr>
          <p:cNvPr id="140" name="テキスト プレースホルダー 2"/>
          <p:cNvSpPr>
            <a:spLocks noGrp="1"/>
          </p:cNvSpPr>
          <p:nvPr>
            <p:custDataLst>
              <p:tags r:id="rId8"/>
            </p:custDataLst>
          </p:nvPr>
        </p:nvSpPr>
        <p:spPr bwMode="gray">
          <a:xfrm>
            <a:off x="1255316" y="4406836"/>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40</a:t>
            </a:r>
            <a:endParaRPr kumimoji="0" lang="ja-JP" altLang="en-US" sz="2400" dirty="0">
              <a:latin typeface="+mn-ea"/>
              <a:sym typeface="Meiryo UI" panose="020B0604030504040204" pitchFamily="50" charset="-128"/>
            </a:endParaRPr>
          </a:p>
        </p:txBody>
      </p:sp>
      <p:sp>
        <p:nvSpPr>
          <p:cNvPr id="141" name="テキスト プレースホルダー 2"/>
          <p:cNvSpPr>
            <a:spLocks noGrp="1"/>
          </p:cNvSpPr>
          <p:nvPr>
            <p:custDataLst>
              <p:tags r:id="rId9"/>
            </p:custDataLst>
          </p:nvPr>
        </p:nvSpPr>
        <p:spPr bwMode="gray">
          <a:xfrm>
            <a:off x="1255316" y="3400361"/>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70</a:t>
            </a:r>
            <a:endParaRPr kumimoji="0" lang="ja-JP" altLang="en-US" sz="2400" dirty="0">
              <a:latin typeface="+mn-ea"/>
              <a:sym typeface="Meiryo UI" panose="020B0604030504040204" pitchFamily="50" charset="-128"/>
            </a:endParaRPr>
          </a:p>
        </p:txBody>
      </p:sp>
      <p:sp>
        <p:nvSpPr>
          <p:cNvPr id="142" name="テキスト プレースホルダー 2"/>
          <p:cNvSpPr>
            <a:spLocks noGrp="1"/>
          </p:cNvSpPr>
          <p:nvPr>
            <p:custDataLst>
              <p:tags r:id="rId10"/>
            </p:custDataLst>
          </p:nvPr>
        </p:nvSpPr>
        <p:spPr bwMode="gray">
          <a:xfrm>
            <a:off x="1255316" y="2730436"/>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90</a:t>
            </a:r>
            <a:endParaRPr kumimoji="0" lang="ja-JP" altLang="en-US" sz="2400" dirty="0">
              <a:latin typeface="+mn-ea"/>
              <a:sym typeface="Meiryo UI" panose="020B0604030504040204" pitchFamily="50" charset="-128"/>
            </a:endParaRPr>
          </a:p>
        </p:txBody>
      </p:sp>
      <p:sp>
        <p:nvSpPr>
          <p:cNvPr id="143" name="テキスト プレースホルダー 2"/>
          <p:cNvSpPr>
            <a:spLocks noGrp="1"/>
          </p:cNvSpPr>
          <p:nvPr>
            <p:custDataLst>
              <p:tags r:id="rId11"/>
            </p:custDataLst>
          </p:nvPr>
        </p:nvSpPr>
        <p:spPr bwMode="gray">
          <a:xfrm>
            <a:off x="1255316" y="3065398"/>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80</a:t>
            </a:r>
            <a:endParaRPr kumimoji="0" lang="ja-JP" altLang="en-US" sz="2400" dirty="0">
              <a:latin typeface="+mn-ea"/>
              <a:sym typeface="Meiryo UI" panose="020B0604030504040204" pitchFamily="50" charset="-128"/>
            </a:endParaRPr>
          </a:p>
        </p:txBody>
      </p:sp>
      <p:sp>
        <p:nvSpPr>
          <p:cNvPr id="144" name="テキスト プレースホルダー 2"/>
          <p:cNvSpPr>
            <a:spLocks noGrp="1"/>
          </p:cNvSpPr>
          <p:nvPr>
            <p:custDataLst>
              <p:tags r:id="rId12"/>
            </p:custDataLst>
          </p:nvPr>
        </p:nvSpPr>
        <p:spPr bwMode="gray">
          <a:xfrm>
            <a:off x="1382316" y="5748273"/>
            <a:ext cx="127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0</a:t>
            </a:r>
            <a:endParaRPr kumimoji="0" lang="ja-JP" altLang="en-US" sz="2400" dirty="0">
              <a:latin typeface="+mn-ea"/>
              <a:sym typeface="Meiryo UI" panose="020B0604030504040204" pitchFamily="50" charset="-128"/>
            </a:endParaRPr>
          </a:p>
        </p:txBody>
      </p:sp>
      <p:sp>
        <p:nvSpPr>
          <p:cNvPr id="145" name="テキスト プレースホルダー 2"/>
          <p:cNvSpPr>
            <a:spLocks noGrp="1"/>
          </p:cNvSpPr>
          <p:nvPr>
            <p:custDataLst>
              <p:tags r:id="rId13"/>
            </p:custDataLst>
          </p:nvPr>
        </p:nvSpPr>
        <p:spPr bwMode="gray">
          <a:xfrm>
            <a:off x="1255316" y="5413311"/>
            <a:ext cx="254000" cy="244475"/>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spcBef>
                <a:spcPct val="0"/>
              </a:spcBef>
              <a:buNone/>
            </a:pPr>
            <a:r>
              <a:rPr kumimoji="0" lang="en-US" altLang="ja-JP" sz="2400" dirty="0" smtClean="0">
                <a:latin typeface="+mn-ea"/>
                <a:sym typeface="Meiryo UI" panose="020B0604030504040204" pitchFamily="50" charset="-128"/>
              </a:rPr>
              <a:t>10</a:t>
            </a:r>
            <a:endParaRPr kumimoji="0" lang="ja-JP" altLang="en-US" sz="2400" dirty="0">
              <a:latin typeface="+mn-ea"/>
              <a:sym typeface="Meiryo UI" panose="020B0604030504040204" pitchFamily="50" charset="-128"/>
            </a:endParaRPr>
          </a:p>
        </p:txBody>
      </p:sp>
      <p:cxnSp>
        <p:nvCxnSpPr>
          <p:cNvPr id="146" name="直線コネクタ 145"/>
          <p:cNvCxnSpPr/>
          <p:nvPr>
            <p:custDataLst>
              <p:tags r:id="rId14"/>
            </p:custDataLst>
          </p:nvPr>
        </p:nvCxnSpPr>
        <p:spPr bwMode="auto">
          <a:xfrm flipH="1">
            <a:off x="6689329" y="3873437"/>
            <a:ext cx="63500" cy="98425"/>
          </a:xfrm>
          <a:prstGeom prst="line">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コネクタ 146"/>
          <p:cNvCxnSpPr/>
          <p:nvPr>
            <p:custDataLst>
              <p:tags r:id="rId15"/>
            </p:custDataLst>
          </p:nvPr>
        </p:nvCxnSpPr>
        <p:spPr bwMode="auto">
          <a:xfrm>
            <a:off x="5674916" y="4360798"/>
            <a:ext cx="77788" cy="0"/>
          </a:xfrm>
          <a:prstGeom prst="line">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Rectangle 3"/>
          <p:cNvSpPr>
            <a:spLocks noGrp="1" noChangeArrowheads="1"/>
          </p:cNvSpPr>
          <p:nvPr>
            <p:custDataLst>
              <p:tags r:id="rId16"/>
            </p:custDataLst>
          </p:nvPr>
        </p:nvSpPr>
        <p:spPr bwMode="gray">
          <a:xfrm>
            <a:off x="2528491" y="5579998"/>
            <a:ext cx="4699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a:lstStyle>
          <a:p>
            <a:pPr marL="0" indent="0"/>
            <a:fld id="{352FC1C9-C4AD-46BF-AE87-255995C5BAA2}" type="datetime'''''A2''''''''''''''''''''''''''''''A'">
              <a:rPr kumimoji="0" lang="ja-JP" altLang="en-US" sz="2000">
                <a:latin typeface="+mn-ea"/>
                <a:ea typeface="+mn-ea"/>
                <a:cs typeface="+mn-cs"/>
                <a:sym typeface="Meiryo UI" panose="020B0604030504040204" pitchFamily="50" charset="-128"/>
              </a:rPr>
              <a:pPr marL="0" indent="0"/>
              <a:t>A2A</a:t>
            </a:fld>
            <a:endParaRPr kumimoji="0" lang="ja-JP" altLang="en-US" sz="2000" dirty="0">
              <a:latin typeface="+mn-ea"/>
              <a:ea typeface="+mn-ea"/>
              <a:cs typeface="+mn-cs"/>
              <a:sym typeface="Meiryo UI" panose="020B0604030504040204" pitchFamily="50" charset="-128"/>
            </a:endParaRPr>
          </a:p>
        </p:txBody>
      </p:sp>
      <p:sp>
        <p:nvSpPr>
          <p:cNvPr id="149" name="Rectangle 3"/>
          <p:cNvSpPr>
            <a:spLocks noGrp="1" noChangeArrowheads="1"/>
          </p:cNvSpPr>
          <p:nvPr>
            <p:custDataLst>
              <p:tags r:id="rId17"/>
            </p:custDataLst>
          </p:nvPr>
        </p:nvSpPr>
        <p:spPr bwMode="gray">
          <a:xfrm>
            <a:off x="6791466" y="3647664"/>
            <a:ext cx="16049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t" anchorCtr="0" compatLnSpc="1">
            <a:prstTxWarp prst="textNoShape">
              <a:avLst/>
            </a:prstTxWarp>
            <a:noAutofit/>
          </a:bodyPr>
          <a:lst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a:lstStyle>
          <a:p>
            <a:pPr marL="0" indent="0"/>
            <a:fld id="{E67AB7CD-B662-4482-B03B-2DA06B020D63}" type="datetime'A''m''''''''''er''ic''''a''''''n'''''''' Co''''r''''p''''.'">
              <a:rPr kumimoji="0" lang="ja-JP" altLang="en-US" sz="2000">
                <a:latin typeface="+mn-ea"/>
                <a:ea typeface="+mn-ea"/>
                <a:cs typeface="+mn-cs"/>
                <a:sym typeface="Meiryo UI" panose="020B0604030504040204" pitchFamily="50" charset="-128"/>
              </a:rPr>
              <a:pPr marL="0" indent="0"/>
              <a:t>American Corp.</a:t>
            </a:fld>
            <a:endParaRPr kumimoji="0" lang="ja-JP" altLang="en-US" sz="2000" dirty="0">
              <a:latin typeface="+mn-ea"/>
              <a:ea typeface="+mn-ea"/>
              <a:cs typeface="+mn-cs"/>
              <a:sym typeface="Meiryo UI" panose="020B0604030504040204" pitchFamily="50" charset="-128"/>
            </a:endParaRPr>
          </a:p>
        </p:txBody>
      </p:sp>
      <p:sp>
        <p:nvSpPr>
          <p:cNvPr id="150" name="Rectangle 3"/>
          <p:cNvSpPr>
            <a:spLocks noGrp="1" noChangeArrowheads="1"/>
          </p:cNvSpPr>
          <p:nvPr>
            <p:custDataLst>
              <p:tags r:id="rId18"/>
            </p:custDataLst>
          </p:nvPr>
        </p:nvSpPr>
        <p:spPr bwMode="gray">
          <a:xfrm>
            <a:off x="6314679" y="4575111"/>
            <a:ext cx="1390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a:lstStyle>
          <a:p>
            <a:pPr marL="0" indent="0"/>
            <a:fld id="{F9F4F963-962B-4DC9-A9FB-49D782135C57}" type="datetime'A''v''a''''''''''ng''ri''''d'' ''''I''''''''nc''''''''''''.'">
              <a:rPr kumimoji="0" lang="ja-JP" altLang="en-US" sz="2000">
                <a:latin typeface="+mn-ea"/>
                <a:ea typeface="+mn-ea"/>
                <a:cs typeface="+mn-cs"/>
                <a:sym typeface="Meiryo UI" panose="020B0604030504040204" pitchFamily="50" charset="-128"/>
              </a:rPr>
              <a:pPr marL="0" indent="0"/>
              <a:t>Avangrid Inc.</a:t>
            </a:fld>
            <a:endParaRPr kumimoji="0" lang="ja-JP" altLang="en-US" sz="2000" dirty="0">
              <a:latin typeface="+mn-ea"/>
              <a:ea typeface="+mn-ea"/>
              <a:cs typeface="+mn-cs"/>
              <a:sym typeface="Meiryo UI" panose="020B0604030504040204" pitchFamily="50" charset="-128"/>
            </a:endParaRPr>
          </a:p>
        </p:txBody>
      </p:sp>
      <p:sp>
        <p:nvSpPr>
          <p:cNvPr id="151" name="テキスト プレースホルダー 2"/>
          <p:cNvSpPr>
            <a:spLocks noGrp="1"/>
          </p:cNvSpPr>
          <p:nvPr>
            <p:custDataLst>
              <p:tags r:id="rId19"/>
            </p:custDataLst>
          </p:nvPr>
        </p:nvSpPr>
        <p:spPr bwMode="gray">
          <a:xfrm>
            <a:off x="7598966" y="3100323"/>
            <a:ext cx="1481138"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5AD8FF39-6A4E-4ACE-AB02-227A6743AF9E}" type="datetime'AC''''''''''CI''''''O''''''''''''NA'' S''''''''''.''''''A.'">
              <a:rPr lang="ja-JP" altLang="en-US" sz="2000">
                <a:latin typeface="+mn-ea"/>
                <a:sym typeface="Meiryo UI" panose="020B0604030504040204" pitchFamily="50" charset="-128"/>
              </a:rPr>
              <a:pPr/>
              <a:t>ACCIONA S.A.</a:t>
            </a:fld>
            <a:endParaRPr kumimoji="0" lang="ja-JP" altLang="en-US" sz="2000" dirty="0">
              <a:latin typeface="+mn-ea"/>
              <a:sym typeface="Meiryo UI" panose="020B0604030504040204" pitchFamily="50" charset="-128"/>
            </a:endParaRPr>
          </a:p>
        </p:txBody>
      </p:sp>
      <p:sp>
        <p:nvSpPr>
          <p:cNvPr id="152" name="テキスト プレースホルダー 2"/>
          <p:cNvSpPr>
            <a:spLocks noGrp="1"/>
          </p:cNvSpPr>
          <p:nvPr>
            <p:custDataLst>
              <p:tags r:id="rId20"/>
            </p:custDataLst>
          </p:nvPr>
        </p:nvSpPr>
        <p:spPr bwMode="gray">
          <a:xfrm>
            <a:off x="1610916" y="5462523"/>
            <a:ext cx="727075"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488905A9-DCBB-4F5E-BFDE-E1DB27DCFCC9}" type="datetime'''''''''''C''''''''''EM''''''''''''''''''IG'''''''''''''''''''">
              <a:rPr lang="ja-JP" altLang="en-US" sz="2000">
                <a:latin typeface="+mn-ea"/>
                <a:sym typeface="Meiryo UI" panose="020B0604030504040204" pitchFamily="50" charset="-128"/>
              </a:rPr>
              <a:pPr/>
              <a:t>CEMIG</a:t>
            </a:fld>
            <a:endParaRPr kumimoji="0" lang="ja-JP" altLang="en-US" sz="2000" dirty="0">
              <a:latin typeface="+mn-ea"/>
              <a:sym typeface="Meiryo UI" panose="020B0604030504040204" pitchFamily="50" charset="-128"/>
            </a:endParaRPr>
          </a:p>
        </p:txBody>
      </p:sp>
      <p:sp>
        <p:nvSpPr>
          <p:cNvPr id="153" name="テキスト プレースホルダー 2"/>
          <p:cNvSpPr>
            <a:spLocks noGrp="1"/>
          </p:cNvSpPr>
          <p:nvPr>
            <p:custDataLst>
              <p:tags r:id="rId21"/>
            </p:custDataLst>
          </p:nvPr>
        </p:nvSpPr>
        <p:spPr bwMode="gray">
          <a:xfrm>
            <a:off x="2841229" y="5211698"/>
            <a:ext cx="893763"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A2D6C0AC-0C77-4784-B05F-3BA4B6CB7E42}" type="datetime'E''''''''''''''''N''A''''''''G''''''''''''''''''''AS'">
              <a:rPr lang="ja-JP" altLang="en-US" sz="2000">
                <a:latin typeface="+mn-ea"/>
                <a:sym typeface="Meiryo UI" panose="020B0604030504040204" pitchFamily="50" charset="-128"/>
              </a:rPr>
              <a:pPr/>
              <a:t>ENAGAS</a:t>
            </a:fld>
            <a:endParaRPr kumimoji="0" lang="ja-JP" altLang="en-US" sz="2000" dirty="0">
              <a:latin typeface="+mn-ea"/>
              <a:sym typeface="Meiryo UI" panose="020B0604030504040204" pitchFamily="50" charset="-128"/>
            </a:endParaRPr>
          </a:p>
        </p:txBody>
      </p:sp>
      <p:sp>
        <p:nvSpPr>
          <p:cNvPr id="154" name="テキスト プレースホルダー 2"/>
          <p:cNvSpPr>
            <a:spLocks noGrp="1"/>
          </p:cNvSpPr>
          <p:nvPr>
            <p:custDataLst>
              <p:tags r:id="rId22"/>
            </p:custDataLst>
          </p:nvPr>
        </p:nvSpPr>
        <p:spPr bwMode="gray">
          <a:xfrm>
            <a:off x="7794361" y="4058799"/>
            <a:ext cx="541338"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CDF6B6D1-4D9F-450A-BFCA-4904E33D3FFD}" type="datetime'''''''''''S''''''''u''''''''''''''e''''''''''''''z'''''''''''">
              <a:rPr lang="ja-JP" altLang="en-US" sz="2000">
                <a:latin typeface="+mn-ea"/>
                <a:sym typeface="Meiryo UI" panose="020B0604030504040204" pitchFamily="50" charset="-128"/>
              </a:rPr>
              <a:pPr/>
              <a:t>Suez</a:t>
            </a:fld>
            <a:endParaRPr kumimoji="0" lang="ja-JP" altLang="en-US" sz="2000" dirty="0">
              <a:latin typeface="+mn-ea"/>
              <a:sym typeface="Meiryo UI" panose="020B0604030504040204" pitchFamily="50" charset="-128"/>
            </a:endParaRPr>
          </a:p>
        </p:txBody>
      </p:sp>
      <p:sp>
        <p:nvSpPr>
          <p:cNvPr id="155" name="テキスト プレースホルダー 2"/>
          <p:cNvSpPr>
            <a:spLocks noGrp="1"/>
          </p:cNvSpPr>
          <p:nvPr>
            <p:custDataLst>
              <p:tags r:id="rId23"/>
            </p:custDataLst>
          </p:nvPr>
        </p:nvSpPr>
        <p:spPr bwMode="gray">
          <a:xfrm>
            <a:off x="4211241" y="5214873"/>
            <a:ext cx="733425"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EB7103EE-941D-4CDC-8956-7801115C95A3}" type="datetime'''''''''''''''''''T''''E''''''''''''P''C''''''''''''''''O'">
              <a:rPr lang="ja-JP" altLang="en-US" sz="2000">
                <a:latin typeface="+mn-ea"/>
                <a:sym typeface="Meiryo UI" panose="020B0604030504040204" pitchFamily="50" charset="-128"/>
              </a:rPr>
              <a:pPr/>
              <a:t>TEPCO</a:t>
            </a:fld>
            <a:endParaRPr kumimoji="0" lang="ja-JP" altLang="en-US" sz="2000" dirty="0">
              <a:latin typeface="+mn-ea"/>
              <a:sym typeface="Meiryo UI" panose="020B0604030504040204" pitchFamily="50" charset="-128"/>
            </a:endParaRPr>
          </a:p>
        </p:txBody>
      </p:sp>
      <p:sp>
        <p:nvSpPr>
          <p:cNvPr id="156" name="テキスト プレースホルダー 2"/>
          <p:cNvSpPr>
            <a:spLocks noGrp="1"/>
          </p:cNvSpPr>
          <p:nvPr>
            <p:custDataLst>
              <p:tags r:id="rId24"/>
            </p:custDataLst>
          </p:nvPr>
        </p:nvSpPr>
        <p:spPr bwMode="gray">
          <a:xfrm>
            <a:off x="4886741" y="4406836"/>
            <a:ext cx="893763"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4D30FB0A-59C7-41DC-83A2-2ED79F498950}" type="datetime'''''E.O''''N'''''' ''''''''''''''S''''''''''E'''''''''''''''''">
              <a:rPr lang="ja-JP" altLang="en-US" sz="2000">
                <a:latin typeface="+mn-ea"/>
                <a:sym typeface="Meiryo UI" panose="020B0604030504040204" pitchFamily="50" charset="-128"/>
              </a:rPr>
              <a:pPr/>
              <a:t>E.ON SE</a:t>
            </a:fld>
            <a:endParaRPr kumimoji="0" lang="ja-JP" altLang="en-US" sz="2000" dirty="0">
              <a:latin typeface="+mn-ea"/>
              <a:sym typeface="Meiryo UI" panose="020B0604030504040204" pitchFamily="50" charset="-128"/>
            </a:endParaRPr>
          </a:p>
        </p:txBody>
      </p:sp>
      <p:sp>
        <p:nvSpPr>
          <p:cNvPr id="157" name="テキスト プレースホルダー 2"/>
          <p:cNvSpPr>
            <a:spLocks noGrp="1"/>
          </p:cNvSpPr>
          <p:nvPr>
            <p:custDataLst>
              <p:tags r:id="rId25"/>
            </p:custDataLst>
          </p:nvPr>
        </p:nvSpPr>
        <p:spPr bwMode="gray">
          <a:xfrm>
            <a:off x="4630341" y="4741798"/>
            <a:ext cx="881063" cy="244475"/>
          </a:xfrm>
          <a:prstGeom prst="rect">
            <a:avLst/>
          </a:prstGeom>
          <a:noFill/>
          <a:extLst>
            <a:ext uri="{909E8E84-426E-40DD-AFC4-6F175D3DCCD1}">
              <a14:hiddenFill xmlns:a14="http://schemas.microsoft.com/office/drawing/2010/main">
                <a:solidFill>
                  <a:schemeClr val="accent1"/>
                </a:solidFill>
              </a14:hiddenFill>
            </a:ext>
          </a:extLst>
        </p:spPr>
        <p:txBody>
          <a:bodyPr vert="horz" wrap="none" lIns="33338" tIns="0" rIns="33338" bIns="0" numCol="1" spcCol="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ct val="0"/>
              </a:spcBef>
              <a:buNone/>
            </a:pPr>
            <a:fld id="{A9BCD1FC-81CE-452A-A014-69A9AA42E49A}" type="datetime'''''''Ce''''''''''''nt''''r''''''''''''''ic''''''''a'''">
              <a:rPr lang="ja-JP" altLang="en-US" sz="2000">
                <a:latin typeface="+mn-ea"/>
                <a:sym typeface="Meiryo UI" panose="020B0604030504040204" pitchFamily="50" charset="-128"/>
              </a:rPr>
              <a:pPr/>
              <a:t>Centrica</a:t>
            </a:fld>
            <a:endParaRPr kumimoji="0" lang="ja-JP" altLang="en-US" sz="2000" dirty="0">
              <a:latin typeface="+mn-ea"/>
              <a:sym typeface="Meiryo UI" panose="020B0604030504040204" pitchFamily="50" charset="-128"/>
            </a:endParaRPr>
          </a:p>
        </p:txBody>
      </p:sp>
      <p:sp>
        <p:nvSpPr>
          <p:cNvPr id="16" name="円形吹き出し 15"/>
          <p:cNvSpPr/>
          <p:nvPr/>
        </p:nvSpPr>
        <p:spPr bwMode="auto">
          <a:xfrm>
            <a:off x="1787950" y="2673346"/>
            <a:ext cx="2736304" cy="636080"/>
          </a:xfrm>
          <a:prstGeom prst="wedgeEllipseCallout">
            <a:avLst>
              <a:gd name="adj1" fmla="val -82655"/>
              <a:gd name="adj2" fmla="val 89737"/>
            </a:avLst>
          </a:prstGeom>
          <a:solidFill>
            <a:schemeClr val="accent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chemeClr val="bg1"/>
                </a:solidFill>
                <a:effectLst/>
                <a:latin typeface="+mn-ea"/>
                <a:ea typeface="+mn-ea"/>
              </a:rPr>
              <a:t>10</a:t>
            </a:r>
            <a:r>
              <a:rPr kumimoji="1" lang="ja-JP" altLang="en-US" b="1" i="0" u="none" strike="noStrike" cap="none" normalizeH="0" baseline="0" dirty="0" smtClean="0">
                <a:ln>
                  <a:noFill/>
                </a:ln>
                <a:solidFill>
                  <a:schemeClr val="bg1"/>
                </a:solidFill>
                <a:effectLst/>
                <a:latin typeface="+mn-ea"/>
                <a:ea typeface="+mn-ea"/>
              </a:rPr>
              <a:t>倍以上の</a:t>
            </a:r>
            <a:endParaRPr kumimoji="1" lang="en-US" altLang="ja-JP" b="1" i="0" u="none" strike="noStrike" cap="none" normalizeH="0" baseline="0" dirty="0" smtClean="0">
              <a:ln>
                <a:noFill/>
              </a:ln>
              <a:solidFill>
                <a:schemeClr val="bg1"/>
              </a:solidFill>
              <a:effectLst/>
              <a:latin typeface="+mn-ea"/>
              <a:ea typeface="+mn-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b="1" dirty="0" smtClean="0">
                <a:solidFill>
                  <a:schemeClr val="bg1"/>
                </a:solidFill>
                <a:latin typeface="+mn-ea"/>
                <a:ea typeface="+mn-ea"/>
              </a:rPr>
              <a:t>格差が存在</a:t>
            </a:r>
            <a:endParaRPr kumimoji="1" lang="ja-JP" altLang="en-US" b="1" i="0" u="none" strike="noStrike" cap="none" normalizeH="0" baseline="0" dirty="0" smtClean="0">
              <a:ln>
                <a:noFill/>
              </a:ln>
              <a:solidFill>
                <a:schemeClr val="bg1"/>
              </a:solidFill>
              <a:effectLst/>
              <a:latin typeface="+mn-ea"/>
              <a:ea typeface="+mn-ea"/>
            </a:endParaRPr>
          </a:p>
        </p:txBody>
      </p:sp>
      <p:sp>
        <p:nvSpPr>
          <p:cNvPr id="5" name="テキスト ボックス 4"/>
          <p:cNvSpPr txBox="1"/>
          <p:nvPr/>
        </p:nvSpPr>
        <p:spPr>
          <a:xfrm>
            <a:off x="1221679" y="6108899"/>
            <a:ext cx="7583488" cy="400110"/>
          </a:xfrm>
          <a:prstGeom prst="rect">
            <a:avLst/>
          </a:prstGeom>
          <a:noFill/>
        </p:spPr>
        <p:txBody>
          <a:bodyPr wrap="square" rtlCol="0">
            <a:spAutoFit/>
          </a:bodyPr>
          <a:lstStyle/>
          <a:p>
            <a:pPr algn="ctr"/>
            <a:r>
              <a:rPr lang="ja-JP" altLang="en-US" sz="2000" dirty="0" smtClean="0">
                <a:latin typeface="+mn-ea"/>
                <a:ea typeface="+mn-ea"/>
              </a:rPr>
              <a:t>企業が</a:t>
            </a:r>
            <a:r>
              <a:rPr lang="en-US" altLang="ja-JP" sz="2000" dirty="0" smtClean="0">
                <a:latin typeface="+mn-ea"/>
                <a:ea typeface="+mn-ea"/>
              </a:rPr>
              <a:t>ICP</a:t>
            </a:r>
            <a:r>
              <a:rPr lang="ja-JP" altLang="en-US" sz="2000" dirty="0" smtClean="0">
                <a:latin typeface="+mn-ea"/>
                <a:ea typeface="+mn-ea"/>
              </a:rPr>
              <a:t>の算定の</a:t>
            </a:r>
            <a:r>
              <a:rPr lang="ja-JP" altLang="en-US" sz="2000" dirty="0">
                <a:latin typeface="+mn-ea"/>
                <a:ea typeface="+mn-ea"/>
              </a:rPr>
              <a:t>際</a:t>
            </a:r>
            <a:r>
              <a:rPr lang="ja-JP" altLang="en-US" sz="2000" dirty="0" smtClean="0">
                <a:latin typeface="+mn-ea"/>
                <a:ea typeface="+mn-ea"/>
              </a:rPr>
              <a:t>、気候リスクを勘案している期間</a:t>
            </a:r>
            <a:endParaRPr kumimoji="1" lang="ja-JP" altLang="en-US" sz="2000" dirty="0" smtClean="0">
              <a:latin typeface="+mn-ea"/>
              <a:ea typeface="+mn-ea"/>
            </a:endParaRPr>
          </a:p>
        </p:txBody>
      </p:sp>
      <p:sp>
        <p:nvSpPr>
          <p:cNvPr id="10" name="円/楕円 9"/>
          <p:cNvSpPr/>
          <p:nvPr/>
        </p:nvSpPr>
        <p:spPr bwMode="auto">
          <a:xfrm>
            <a:off x="8481392" y="6090171"/>
            <a:ext cx="1027840" cy="504921"/>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ea"/>
                <a:ea typeface="+mn-ea"/>
              </a:rPr>
              <a:t>気候リスク大</a:t>
            </a:r>
          </a:p>
        </p:txBody>
      </p:sp>
      <p:sp>
        <p:nvSpPr>
          <p:cNvPr id="53" name="円/楕円 52"/>
          <p:cNvSpPr/>
          <p:nvPr/>
        </p:nvSpPr>
        <p:spPr bwMode="auto">
          <a:xfrm>
            <a:off x="560512" y="6021288"/>
            <a:ext cx="1027840" cy="504921"/>
          </a:xfrm>
          <a:prstGeom prst="ellipse">
            <a:avLst/>
          </a:prstGeom>
          <a:no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ea"/>
                <a:ea typeface="+mn-ea"/>
              </a:rPr>
              <a:t>気候リスク小</a:t>
            </a:r>
          </a:p>
        </p:txBody>
      </p:sp>
    </p:spTree>
    <p:extLst>
      <p:ext uri="{BB962C8B-B14F-4D97-AF65-F5344CB8AC3E}">
        <p14:creationId xmlns:p14="http://schemas.microsoft.com/office/powerpoint/2010/main" val="20279726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価格設定</a:t>
            </a:r>
            <a:r>
              <a:rPr lang="ja-JP" altLang="en-US" dirty="0" smtClean="0"/>
              <a:t>プロセスは、難易度、実効性より判断</a:t>
            </a:r>
            <a:endParaRPr kumimoji="1" lang="ja-JP" altLang="en-US" dirty="0"/>
          </a:p>
        </p:txBody>
      </p:sp>
      <p:sp>
        <p:nvSpPr>
          <p:cNvPr id="3" name="テキスト プレースホルダー 2"/>
          <p:cNvSpPr>
            <a:spLocks noGrp="1"/>
          </p:cNvSpPr>
          <p:nvPr>
            <p:ph type="body" sz="quarter" idx="11"/>
          </p:nvPr>
        </p:nvSpPr>
        <p:spPr>
          <a:xfrm>
            <a:off x="128588" y="765175"/>
            <a:ext cx="9648825" cy="707344"/>
          </a:xfrm>
        </p:spPr>
        <p:txBody>
          <a:bodyPr anchor="ctr"/>
          <a:lstStyle/>
          <a:p>
            <a:r>
              <a:rPr lang="ja-JP" altLang="en-US" dirty="0"/>
              <a:t>価格設定プロセスは、外部の排出権価格や、他社ベンチマーク</a:t>
            </a:r>
            <a:r>
              <a:rPr lang="ja-JP" altLang="en-US" dirty="0" smtClean="0"/>
              <a:t>などの外部要因から、内部的な意思決定によるものまで</a:t>
            </a:r>
            <a:r>
              <a:rPr lang="en-US" altLang="ja-JP" dirty="0" smtClean="0"/>
              <a:t>4</a:t>
            </a:r>
            <a:r>
              <a:rPr lang="ja-JP" altLang="en-US" dirty="0" smtClean="0"/>
              <a:t>種類存在する</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26</a:t>
            </a:fld>
            <a:endParaRPr lang="en-US" altLang="ja-JP" dirty="0"/>
          </a:p>
        </p:txBody>
      </p:sp>
      <p:sp>
        <p:nvSpPr>
          <p:cNvPr id="5" name="四角形: 角を丸くする 7"/>
          <p:cNvSpPr/>
          <p:nvPr/>
        </p:nvSpPr>
        <p:spPr bwMode="gray">
          <a:xfrm>
            <a:off x="139285" y="1572841"/>
            <a:ext cx="2299057" cy="1640674"/>
          </a:xfrm>
          <a:prstGeom prst="roundRect">
            <a:avLst/>
          </a:prstGeom>
          <a:solidFill>
            <a:schemeClr val="bg1">
              <a:lumMod val="85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smtClean="0">
                <a:latin typeface="Meiryo UI" panose="020B0604030504040204" pitchFamily="50" charset="-128"/>
                <a:ea typeface="Meiryo UI" panose="020B0604030504040204" pitchFamily="50" charset="-128"/>
              </a:rPr>
              <a:t>外部価格の活用</a:t>
            </a:r>
            <a:endParaRPr lang="en-US" altLang="ja-JP" sz="20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（排出権価格、</a:t>
            </a:r>
            <a:r>
              <a:rPr lang="en-US" altLang="ja-JP" sz="2000" b="1" dirty="0" smtClean="0">
                <a:latin typeface="Meiryo UI" panose="020B0604030504040204" pitchFamily="50" charset="-128"/>
                <a:ea typeface="Meiryo UI" panose="020B0604030504040204" pitchFamily="50" charset="-128"/>
              </a:rPr>
              <a:t>CSS</a:t>
            </a:r>
            <a:r>
              <a:rPr lang="ja-JP" altLang="en-US" sz="2000" b="1" dirty="0" smtClean="0">
                <a:latin typeface="Meiryo UI" panose="020B0604030504040204" pitchFamily="50" charset="-128"/>
                <a:ea typeface="Meiryo UI" panose="020B0604030504040204" pitchFamily="50" charset="-128"/>
              </a:rPr>
              <a:t>等）</a:t>
            </a:r>
            <a:endParaRPr lang="ja-JP" altLang="en-US" sz="2000" b="1" dirty="0">
              <a:latin typeface="Meiryo UI" panose="020B0604030504040204" pitchFamily="50" charset="-128"/>
              <a:ea typeface="Meiryo UI" panose="020B0604030504040204" pitchFamily="50" charset="-128"/>
            </a:endParaRPr>
          </a:p>
        </p:txBody>
      </p:sp>
      <p:sp>
        <p:nvSpPr>
          <p:cNvPr id="6" name="四角形: 角を丸くする 7"/>
          <p:cNvSpPr/>
          <p:nvPr/>
        </p:nvSpPr>
        <p:spPr bwMode="gray">
          <a:xfrm>
            <a:off x="2576736" y="1556792"/>
            <a:ext cx="2299057" cy="1640674"/>
          </a:xfrm>
          <a:prstGeom prst="roundRect">
            <a:avLst/>
          </a:prstGeom>
          <a:solidFill>
            <a:schemeClr val="bg1">
              <a:lumMod val="85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smtClean="0">
                <a:latin typeface="Meiryo UI" panose="020B0604030504040204" pitchFamily="50" charset="-128"/>
                <a:ea typeface="Meiryo UI" panose="020B0604030504040204" pitchFamily="50" charset="-128"/>
              </a:rPr>
              <a:t>同業他社価格のベンチマーク</a:t>
            </a:r>
            <a:endParaRPr lang="ja-JP" altLang="en-US" sz="2000" b="1" dirty="0">
              <a:latin typeface="Meiryo UI" panose="020B0604030504040204" pitchFamily="50" charset="-128"/>
              <a:ea typeface="Meiryo UI" panose="020B0604030504040204" pitchFamily="50" charset="-128"/>
            </a:endParaRPr>
          </a:p>
        </p:txBody>
      </p:sp>
      <p:sp>
        <p:nvSpPr>
          <p:cNvPr id="7" name="四角形: 角を丸くする 7"/>
          <p:cNvSpPr/>
          <p:nvPr/>
        </p:nvSpPr>
        <p:spPr bwMode="gray">
          <a:xfrm>
            <a:off x="5033055" y="1572841"/>
            <a:ext cx="2299057" cy="1640674"/>
          </a:xfrm>
          <a:prstGeom prst="roundRect">
            <a:avLst/>
          </a:prstGeom>
          <a:solidFill>
            <a:schemeClr val="bg1">
              <a:lumMod val="85000"/>
            </a:schemeClr>
          </a:solidFill>
          <a:ln w="12700" algn="ctr">
            <a:solidFill>
              <a:srgbClr val="BBBCBC"/>
            </a:solidFill>
            <a:miter lim="800000"/>
            <a:headEnd/>
            <a:tailEnd/>
          </a:ln>
        </p:spPr>
        <p:txBody>
          <a:bodyPr wrap="square" lIns="36000" tIns="36000" rIns="36000" bIns="36000" rtlCol="0" anchor="ctr"/>
          <a:lstStyle/>
          <a:p>
            <a:pPr algn="ctr"/>
            <a:r>
              <a:rPr lang="ja-JP" altLang="en-US" sz="2000" b="1" dirty="0" smtClean="0">
                <a:latin typeface="Meiryo UI" panose="020B0604030504040204" pitchFamily="50" charset="-128"/>
                <a:ea typeface="Meiryo UI" panose="020B0604030504040204" pitchFamily="50" charset="-128"/>
              </a:rPr>
              <a:t>低炭素投資を促す</a:t>
            </a:r>
            <a:endParaRPr lang="en-US" altLang="ja-JP" sz="20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価格に向けた</a:t>
            </a:r>
            <a:endParaRPr lang="en-US" altLang="ja-JP" sz="20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社内</a:t>
            </a:r>
            <a:r>
              <a:rPr lang="ja-JP" altLang="en-US" sz="2000" b="1" dirty="0">
                <a:latin typeface="Meiryo UI" panose="020B0604030504040204" pitchFamily="50" charset="-128"/>
                <a:ea typeface="Meiryo UI" panose="020B0604030504040204" pitchFamily="50" charset="-128"/>
              </a:rPr>
              <a:t>協議</a:t>
            </a:r>
          </a:p>
        </p:txBody>
      </p:sp>
      <p:sp>
        <p:nvSpPr>
          <p:cNvPr id="8" name="四角形: 角を丸くする 7"/>
          <p:cNvSpPr/>
          <p:nvPr/>
        </p:nvSpPr>
        <p:spPr bwMode="gray">
          <a:xfrm>
            <a:off x="7478356" y="1572841"/>
            <a:ext cx="2299057" cy="1640674"/>
          </a:xfrm>
          <a:prstGeom prst="roundRect">
            <a:avLst/>
          </a:prstGeom>
          <a:solidFill>
            <a:schemeClr val="bg1">
              <a:lumMod val="85000"/>
            </a:schemeClr>
          </a:solidFill>
          <a:ln w="12700" algn="ctr">
            <a:solidFill>
              <a:srgbClr val="BBBCBC"/>
            </a:solidFill>
            <a:miter lim="800000"/>
            <a:headEnd/>
            <a:tailEnd/>
          </a:ln>
        </p:spPr>
        <p:txBody>
          <a:bodyPr wrap="square" lIns="36000" tIns="36000" rIns="36000" bIns="36000" rtlCol="0" anchor="ctr"/>
          <a:lstStyle/>
          <a:p>
            <a:pPr algn="ctr"/>
            <a:r>
              <a:rPr lang="en-US" altLang="ja-JP" sz="2000" b="1" dirty="0" smtClean="0">
                <a:latin typeface="Meiryo UI" panose="020B0604030504040204" pitchFamily="50" charset="-128"/>
                <a:ea typeface="Meiryo UI" panose="020B0604030504040204" pitchFamily="50" charset="-128"/>
              </a:rPr>
              <a:t>CO2</a:t>
            </a:r>
            <a:r>
              <a:rPr lang="ja-JP" altLang="en-US" sz="2000" b="1" dirty="0" smtClean="0">
                <a:latin typeface="Meiryo UI" panose="020B0604030504040204" pitchFamily="50" charset="-128"/>
                <a:ea typeface="Meiryo UI" panose="020B0604030504040204" pitchFamily="50" charset="-128"/>
              </a:rPr>
              <a:t>削減目標より数理的に分析</a:t>
            </a:r>
            <a:endParaRPr lang="ja-JP" altLang="en-US" sz="20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67399" y="3349745"/>
            <a:ext cx="2527923" cy="1375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例：</a:t>
            </a:r>
            <a:r>
              <a:rPr lang="en-US" altLang="ja-JP" sz="2000" b="1" dirty="0" smtClean="0">
                <a:solidFill>
                  <a:schemeClr val="tx1"/>
                </a:solidFill>
                <a:latin typeface="Meiryo UI" panose="020B0604030504040204" pitchFamily="50" charset="-128"/>
                <a:ea typeface="Meiryo UI" panose="020B0604030504040204" pitchFamily="50" charset="-128"/>
              </a:rPr>
              <a:t>IEA</a:t>
            </a:r>
            <a:r>
              <a:rPr lang="ja-JP" altLang="en-US" sz="2000" b="1" dirty="0" smtClean="0">
                <a:solidFill>
                  <a:schemeClr val="tx1"/>
                </a:solidFill>
                <a:latin typeface="Meiryo UI" panose="020B0604030504040204" pitchFamily="50" charset="-128"/>
                <a:ea typeface="Meiryo UI" panose="020B0604030504040204" pitchFamily="50" charset="-128"/>
              </a:rPr>
              <a:t>の数値等（</a:t>
            </a:r>
            <a:r>
              <a:rPr lang="en-US" altLang="ja-JP" sz="2000" b="1" dirty="0" smtClean="0">
                <a:solidFill>
                  <a:schemeClr val="tx1"/>
                </a:solidFill>
                <a:latin typeface="Meiryo UI" panose="020B0604030504040204" pitchFamily="50" charset="-128"/>
                <a:ea typeface="Meiryo UI" panose="020B0604030504040204" pitchFamily="50" charset="-128"/>
              </a:rPr>
              <a:t>2030</a:t>
            </a:r>
            <a:r>
              <a:rPr lang="ja-JP" altLang="en-US" sz="2000" b="1" dirty="0" smtClean="0">
                <a:solidFill>
                  <a:schemeClr val="tx1"/>
                </a:solidFill>
                <a:latin typeface="Meiryo UI" panose="020B0604030504040204" pitchFamily="50" charset="-128"/>
                <a:ea typeface="Meiryo UI" panose="020B0604030504040204" pitchFamily="50" charset="-128"/>
              </a:rPr>
              <a:t>年</a:t>
            </a:r>
            <a:r>
              <a:rPr lang="en-US" altLang="ja-JP" sz="2000" b="1" dirty="0" smtClean="0">
                <a:solidFill>
                  <a:schemeClr val="tx1"/>
                </a:solidFill>
                <a:latin typeface="Meiryo UI" panose="020B0604030504040204" pitchFamily="50" charset="-128"/>
                <a:ea typeface="Meiryo UI" panose="020B0604030504040204" pitchFamily="50" charset="-128"/>
              </a:rPr>
              <a:t>US$50</a:t>
            </a:r>
            <a:r>
              <a:rPr lang="ja-JP" altLang="en-US"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a:p>
            <a:pPr algn="ctr"/>
            <a:r>
              <a:rPr lang="en-US" altLang="ja-JP" sz="2000" b="1" dirty="0" smtClean="0">
                <a:solidFill>
                  <a:schemeClr val="tx1"/>
                </a:solidFill>
                <a:latin typeface="Meiryo UI" panose="020B0604030504040204" pitchFamily="50" charset="-128"/>
                <a:ea typeface="Meiryo UI" panose="020B0604030504040204" pitchFamily="50" charset="-128"/>
              </a:rPr>
              <a:t>100/tCO2e</a:t>
            </a:r>
            <a:r>
              <a:rPr lang="ja-JP" altLang="en-US"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025008" y="3349745"/>
            <a:ext cx="2309754" cy="1375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例：</a:t>
            </a:r>
            <a:r>
              <a:rPr lang="en-US" altLang="ja-JP" sz="2000" b="1" dirty="0" smtClean="0">
                <a:solidFill>
                  <a:schemeClr val="tx1"/>
                </a:solidFill>
                <a:latin typeface="Meiryo UI" panose="020B0604030504040204" pitchFamily="50" charset="-128"/>
                <a:ea typeface="Meiryo UI" panose="020B0604030504040204" pitchFamily="50" charset="-128"/>
              </a:rPr>
              <a:t>ICP</a:t>
            </a:r>
            <a:r>
              <a:rPr lang="ja-JP" altLang="en-US" sz="2000" b="1" dirty="0" smtClean="0">
                <a:solidFill>
                  <a:schemeClr val="tx1"/>
                </a:solidFill>
                <a:latin typeface="Meiryo UI" panose="020B0604030504040204" pitchFamily="50" charset="-128"/>
                <a:ea typeface="Meiryo UI" panose="020B0604030504040204" pitchFamily="50" charset="-128"/>
              </a:rPr>
              <a:t>の価格設定での企業への影響評価結果</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過去</a:t>
            </a:r>
            <a:r>
              <a:rPr lang="ja-JP" altLang="en-US" sz="2000" b="1" dirty="0" smtClean="0">
                <a:solidFill>
                  <a:schemeClr val="tx1"/>
                </a:solidFill>
                <a:latin typeface="Meiryo UI" panose="020B0604030504040204" pitchFamily="50" charset="-128"/>
                <a:ea typeface="Meiryo UI" panose="020B0604030504040204" pitchFamily="50" charset="-128"/>
              </a:rPr>
              <a:t>の</a:t>
            </a:r>
            <a:r>
              <a:rPr lang="en-US" altLang="ja-JP" sz="2000" b="1" dirty="0" smtClean="0">
                <a:solidFill>
                  <a:schemeClr val="tx1"/>
                </a:solidFill>
                <a:latin typeface="Meiryo UI" panose="020B0604030504040204" pitchFamily="50" charset="-128"/>
                <a:ea typeface="Meiryo UI" panose="020B0604030504040204" pitchFamily="50" charset="-128"/>
              </a:rPr>
              <a:t>ICP</a:t>
            </a:r>
            <a:r>
              <a:rPr lang="ja-JP" altLang="en-US" sz="2000" b="1" dirty="0">
                <a:solidFill>
                  <a:schemeClr val="tx1"/>
                </a:solidFill>
                <a:latin typeface="Meiryo UI" panose="020B0604030504040204" pitchFamily="50" charset="-128"/>
                <a:ea typeface="Meiryo UI" panose="020B0604030504040204" pitchFamily="50" charset="-128"/>
              </a:rPr>
              <a:t>の</a:t>
            </a:r>
            <a:r>
              <a:rPr lang="ja-JP" altLang="en-US" sz="2000" b="1" dirty="0" smtClean="0">
                <a:solidFill>
                  <a:schemeClr val="tx1"/>
                </a:solidFill>
                <a:latin typeface="Meiryo UI" panose="020B0604030504040204" pitchFamily="50" charset="-128"/>
                <a:ea typeface="Meiryo UI" panose="020B0604030504040204" pitchFamily="50" charset="-128"/>
              </a:rPr>
              <a:t>意思決定との関係性</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595322" y="3349745"/>
            <a:ext cx="2309754" cy="1375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例：</a:t>
            </a:r>
            <a:r>
              <a:rPr lang="en-US" altLang="ja-JP" sz="2000" b="1" dirty="0" smtClean="0">
                <a:solidFill>
                  <a:schemeClr val="tx1"/>
                </a:solidFill>
                <a:latin typeface="Meiryo UI" panose="020B0604030504040204" pitchFamily="50" charset="-128"/>
                <a:ea typeface="Meiryo UI" panose="020B0604030504040204" pitchFamily="50" charset="-128"/>
              </a:rPr>
              <a:t>CDP</a:t>
            </a:r>
            <a:r>
              <a:rPr lang="ja-JP" altLang="en-US" sz="2000" b="1" dirty="0" smtClean="0">
                <a:solidFill>
                  <a:schemeClr val="tx1"/>
                </a:solidFill>
                <a:latin typeface="Meiryo UI" panose="020B0604030504040204" pitchFamily="50" charset="-128"/>
                <a:ea typeface="Meiryo UI" panose="020B0604030504040204" pitchFamily="50" charset="-128"/>
              </a:rPr>
              <a:t>レポート記載の金額</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（次</a:t>
            </a:r>
            <a:r>
              <a:rPr lang="ja-JP" altLang="en-US" sz="2000" b="1" dirty="0" err="1" smtClean="0">
                <a:solidFill>
                  <a:schemeClr val="tx1"/>
                </a:solidFill>
                <a:latin typeface="Meiryo UI" panose="020B0604030504040204" pitchFamily="50" charset="-128"/>
                <a:ea typeface="Meiryo UI" panose="020B0604030504040204" pitchFamily="50" charset="-128"/>
              </a:rPr>
              <a:t>ぺ</a:t>
            </a:r>
            <a:r>
              <a:rPr lang="ja-JP" altLang="en-US" sz="2000" b="1" dirty="0" smtClean="0">
                <a:solidFill>
                  <a:schemeClr val="tx1"/>
                </a:solidFill>
                <a:latin typeface="Meiryo UI" panose="020B0604030504040204" pitchFamily="50" charset="-128"/>
                <a:ea typeface="Meiryo UI" panose="020B0604030504040204" pitchFamily="50" charset="-128"/>
              </a:rPr>
              <a:t>ージ</a:t>
            </a:r>
            <a:r>
              <a:rPr lang="ja-JP" altLang="en-US" sz="2000" b="1" dirty="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7467782" y="3349745"/>
            <a:ext cx="2309754" cy="1375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2000" b="1" dirty="0" smtClean="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例：</a:t>
            </a:r>
            <a:r>
              <a:rPr lang="en-US" altLang="ja-JP" sz="2000" b="1" dirty="0">
                <a:solidFill>
                  <a:schemeClr val="tx1"/>
                </a:solidFill>
                <a:latin typeface="Meiryo UI" panose="020B0604030504040204" pitchFamily="50" charset="-128"/>
                <a:ea typeface="Meiryo UI" panose="020B0604030504040204" pitchFamily="50" charset="-128"/>
              </a:rPr>
              <a:t>CO2</a:t>
            </a:r>
            <a:r>
              <a:rPr lang="ja-JP" altLang="en-US" sz="2000" b="1" dirty="0">
                <a:solidFill>
                  <a:schemeClr val="tx1"/>
                </a:solidFill>
                <a:latin typeface="Meiryo UI" panose="020B0604030504040204" pitchFamily="50" charset="-128"/>
                <a:ea typeface="Meiryo UI" panose="020B0604030504040204" pitchFamily="50" charset="-128"/>
              </a:rPr>
              <a:t>削減目標と限界費用曲線より算出</a:t>
            </a:r>
          </a:p>
        </p:txBody>
      </p:sp>
      <p:grpSp>
        <p:nvGrpSpPr>
          <p:cNvPr id="13" name="グループ化 12"/>
          <p:cNvGrpSpPr/>
          <p:nvPr/>
        </p:nvGrpSpPr>
        <p:grpSpPr>
          <a:xfrm>
            <a:off x="56457" y="4877453"/>
            <a:ext cx="9649072" cy="1359859"/>
            <a:chOff x="273050" y="4877453"/>
            <a:chExt cx="9122303" cy="1359859"/>
          </a:xfrm>
        </p:grpSpPr>
        <p:sp>
          <p:nvSpPr>
            <p:cNvPr id="14" name="左右矢印 13"/>
            <p:cNvSpPr/>
            <p:nvPr/>
          </p:nvSpPr>
          <p:spPr>
            <a:xfrm>
              <a:off x="394353" y="4877453"/>
              <a:ext cx="9001000" cy="648072"/>
            </a:xfrm>
            <a:prstGeom prst="leftRight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smtClean="0">
                  <a:solidFill>
                    <a:schemeClr val="tx1"/>
                  </a:solidFill>
                  <a:latin typeface="Meiryo UI" panose="020B0604030504040204" pitchFamily="50" charset="-128"/>
                  <a:ea typeface="Meiryo UI" panose="020B0604030504040204" pitchFamily="50" charset="-128"/>
                </a:rPr>
                <a:t>価格決定</a:t>
              </a:r>
              <a:r>
                <a:rPr kumimoji="1" lang="ja-JP" altLang="en-US" b="1" dirty="0" smtClean="0">
                  <a:solidFill>
                    <a:schemeClr val="tx1"/>
                  </a:solidFill>
                  <a:latin typeface="Meiryo UI" panose="020B0604030504040204" pitchFamily="50" charset="-128"/>
                  <a:ea typeface="Meiryo UI" panose="020B0604030504040204" pitchFamily="50" charset="-128"/>
                </a:rPr>
                <a:t>難易度</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8489337" y="4941139"/>
              <a:ext cx="906016" cy="484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rPr>
                <a:t>高</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273050" y="4941139"/>
              <a:ext cx="906016" cy="484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rPr>
                <a:t>低</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7" name="左右矢印 16"/>
            <p:cNvSpPr/>
            <p:nvPr/>
          </p:nvSpPr>
          <p:spPr>
            <a:xfrm>
              <a:off x="394353" y="5589240"/>
              <a:ext cx="9001000" cy="648072"/>
            </a:xfrm>
            <a:prstGeom prst="lef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温暖化対策の</a:t>
              </a:r>
              <a:r>
                <a:rPr lang="ja-JP" altLang="en-US" b="1" dirty="0">
                  <a:solidFill>
                    <a:schemeClr val="tx1"/>
                  </a:solidFill>
                  <a:latin typeface="Meiryo UI" panose="020B0604030504040204" pitchFamily="50" charset="-128"/>
                  <a:ea typeface="Meiryo UI" panose="020B0604030504040204" pitchFamily="50" charset="-128"/>
                </a:rPr>
                <a:t>実効性</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8489337" y="5678492"/>
              <a:ext cx="906016" cy="484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rPr>
                <a:t>大</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273050" y="5694634"/>
              <a:ext cx="906016" cy="484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rPr>
                <a:t>小</a:t>
              </a:r>
              <a:endParaRPr lang="en-US" altLang="ja-JP" sz="2000" b="1" dirty="0">
                <a:solidFill>
                  <a:schemeClr val="tx1"/>
                </a:solidFill>
                <a:latin typeface="Meiryo UI" panose="020B0604030504040204" pitchFamily="50" charset="-128"/>
                <a:ea typeface="Meiryo UI" panose="020B0604030504040204" pitchFamily="50" charset="-128"/>
              </a:endParaRPr>
            </a:p>
          </p:txBody>
        </p:sp>
      </p:grpSp>
      <p:graphicFrame>
        <p:nvGraphicFramePr>
          <p:cNvPr id="21" name="表 20"/>
          <p:cNvGraphicFramePr>
            <a:graphicFrameLocks noGrp="1"/>
          </p:cNvGraphicFramePr>
          <p:nvPr>
            <p:extLst>
              <p:ext uri="{D42A27DB-BD31-4B8C-83A1-F6EECF244321}">
                <p14:modId xmlns:p14="http://schemas.microsoft.com/office/powerpoint/2010/main" val="2609308318"/>
              </p:ext>
            </p:extLst>
          </p:nvPr>
        </p:nvGraphicFramePr>
        <p:xfrm>
          <a:off x="128464" y="653830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HOW-TO GUIDE TO CORPORATE INTERNAL CARBON PRICING</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Ecofys)</a:t>
                      </a:r>
                      <a:r>
                        <a:rPr kumimoji="1" lang="ja-JP" altLang="en-US" sz="1000" baseline="0" dirty="0" smtClean="0">
                          <a:solidFill>
                            <a:schemeClr val="tx1"/>
                          </a:solidFill>
                          <a:latin typeface="+mn-ea"/>
                          <a:ea typeface="+mn-ea"/>
                        </a:rPr>
                        <a:t>等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8623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日本</a:t>
            </a:r>
            <a:r>
              <a:rPr lang="ja-JP" altLang="en-US" dirty="0"/>
              <a:t>企業</a:t>
            </a:r>
            <a:r>
              <a:rPr lang="ja-JP" altLang="en-US" dirty="0" smtClean="0"/>
              <a:t>のインターナル</a:t>
            </a:r>
            <a:r>
              <a:rPr kumimoji="1" lang="ja-JP" altLang="en-US" dirty="0" smtClean="0"/>
              <a:t>カーボンプライシング</a:t>
            </a:r>
            <a:r>
              <a:rPr kumimoji="1" lang="ja-JP" altLang="en-US" dirty="0" smtClean="0"/>
              <a:t>導入</a:t>
            </a:r>
            <a:r>
              <a:rPr lang="ja-JP" altLang="en-US" dirty="0" smtClean="0"/>
              <a:t>の動き</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27</a:t>
            </a:fld>
            <a:endParaRPr lang="en-US" altLang="ja-JP" dirty="0"/>
          </a:p>
        </p:txBody>
      </p:sp>
      <p:sp>
        <p:nvSpPr>
          <p:cNvPr id="5" name="テキスト プレースホルダー 2"/>
          <p:cNvSpPr>
            <a:spLocks noGrp="1"/>
          </p:cNvSpPr>
          <p:nvPr>
            <p:ph type="body" sz="quarter" idx="11"/>
          </p:nvPr>
        </p:nvSpPr>
        <p:spPr>
          <a:xfrm>
            <a:off x="128588" y="765174"/>
            <a:ext cx="9648825" cy="719609"/>
          </a:xfrm>
        </p:spPr>
        <p:txBody>
          <a:bodyPr anchor="ctr"/>
          <a:lstStyle/>
          <a:p>
            <a:r>
              <a:rPr lang="ja-JP" altLang="en-US" dirty="0" smtClean="0"/>
              <a:t>日本企業でインターナルカーボンプライシングを</a:t>
            </a:r>
            <a:r>
              <a:rPr lang="ja-JP" altLang="en-US" dirty="0"/>
              <a:t>導入していると回答している企業</a:t>
            </a:r>
            <a:r>
              <a:rPr lang="ja-JP" altLang="en-US" dirty="0" smtClean="0"/>
              <a:t>は</a:t>
            </a:r>
            <a:r>
              <a:rPr lang="en-US" altLang="ja-JP" dirty="0" smtClean="0"/>
              <a:t>47</a:t>
            </a:r>
            <a:r>
              <a:rPr lang="ja-JP" altLang="en-US" dirty="0" smtClean="0"/>
              <a:t>社</a:t>
            </a:r>
            <a:r>
              <a:rPr lang="ja-JP" altLang="en-US" dirty="0"/>
              <a:t>あり、</a:t>
            </a:r>
            <a:r>
              <a:rPr lang="en-US" altLang="ja-JP" dirty="0"/>
              <a:t>2</a:t>
            </a:r>
            <a:r>
              <a:rPr lang="ja-JP" altLang="en-US" dirty="0"/>
              <a:t>年以内に導入予定と回答している企業は</a:t>
            </a:r>
            <a:r>
              <a:rPr lang="en-US" altLang="ja-JP" dirty="0" smtClean="0"/>
              <a:t>38</a:t>
            </a:r>
            <a:r>
              <a:rPr lang="ja-JP" altLang="en-US" dirty="0" smtClean="0"/>
              <a:t>社</a:t>
            </a:r>
            <a:r>
              <a:rPr lang="ja-JP" altLang="en-US" dirty="0"/>
              <a:t>（</a:t>
            </a:r>
            <a:r>
              <a:rPr lang="en-US" altLang="ja-JP" dirty="0" smtClean="0"/>
              <a:t>2017</a:t>
            </a:r>
            <a:r>
              <a:rPr lang="ja-JP" altLang="en-US" dirty="0" smtClean="0"/>
              <a:t>年</a:t>
            </a:r>
            <a:r>
              <a:rPr lang="ja-JP" altLang="en-US" dirty="0"/>
              <a:t>現在</a:t>
            </a:r>
            <a:r>
              <a:rPr lang="ja-JP" altLang="en-US" dirty="0" smtClean="0"/>
              <a:t>）</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28930220"/>
              </p:ext>
            </p:extLst>
          </p:nvPr>
        </p:nvGraphicFramePr>
        <p:xfrm>
          <a:off x="128464" y="653830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Meiryo UI" panose="020B0604030504040204" pitchFamily="50" charset="-128"/>
                          <a:ea typeface="Meiryo UI"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eiryo UI" panose="020B0604030504040204" pitchFamily="50" charset="-128"/>
                          <a:ea typeface="Meiryo UI" panose="020B0604030504040204" pitchFamily="50" charset="-128"/>
                        </a:rPr>
                        <a:t>CDP </a:t>
                      </a:r>
                      <a:r>
                        <a:rPr kumimoji="1" lang="ja-JP" altLang="en-US" sz="1000" baseline="0" dirty="0" smtClean="0">
                          <a:solidFill>
                            <a:schemeClr val="tx1"/>
                          </a:solidFill>
                          <a:latin typeface="Meiryo UI" panose="020B0604030504040204" pitchFamily="50" charset="-128"/>
                          <a:ea typeface="Meiryo UI" panose="020B0604030504040204" pitchFamily="50" charset="-128"/>
                        </a:rPr>
                        <a:t>気候変動 レポート </a:t>
                      </a:r>
                      <a:r>
                        <a:rPr kumimoji="1" lang="en-US" altLang="ja-JP" sz="1000" baseline="0" dirty="0" smtClean="0">
                          <a:solidFill>
                            <a:schemeClr val="tx1"/>
                          </a:solidFill>
                          <a:latin typeface="Meiryo UI" panose="020B0604030504040204" pitchFamily="50" charset="-128"/>
                          <a:ea typeface="Meiryo UI" panose="020B0604030504040204" pitchFamily="50" charset="-128"/>
                        </a:rPr>
                        <a:t>2017: </a:t>
                      </a:r>
                      <a:r>
                        <a:rPr kumimoji="1" lang="ja-JP" altLang="en-US" sz="1000" baseline="0" dirty="0" smtClean="0">
                          <a:solidFill>
                            <a:schemeClr val="tx1"/>
                          </a:solidFill>
                          <a:latin typeface="Meiryo UI" panose="020B0604030504040204" pitchFamily="50" charset="-128"/>
                          <a:ea typeface="Meiryo UI" panose="020B0604030504040204" pitchFamily="50" charset="-128"/>
                        </a:rPr>
                        <a:t>日本版（</a:t>
                      </a:r>
                      <a:r>
                        <a:rPr kumimoji="1" lang="en-US" altLang="ja-JP" sz="1000" baseline="0" dirty="0" smtClean="0">
                          <a:solidFill>
                            <a:schemeClr val="tx1"/>
                          </a:solidFill>
                          <a:latin typeface="Meiryo UI" panose="020B0604030504040204" pitchFamily="50" charset="-128"/>
                          <a:ea typeface="Meiryo UI" panose="020B0604030504040204" pitchFamily="50" charset="-128"/>
                        </a:rPr>
                        <a:t>CDP,2017</a:t>
                      </a:r>
                      <a:r>
                        <a:rPr kumimoji="1" lang="ja-JP" altLang="en-US" sz="1000" baseline="0" dirty="0" smtClean="0">
                          <a:solidFill>
                            <a:schemeClr val="tx1"/>
                          </a:solidFill>
                          <a:latin typeface="Meiryo UI" panose="020B0604030504040204" pitchFamily="50" charset="-128"/>
                          <a:ea typeface="Meiryo UI" panose="020B0604030504040204" pitchFamily="50" charset="-128"/>
                        </a:rPr>
                        <a:t>）より作成</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10" name="正方形/長方形 9"/>
          <p:cNvSpPr/>
          <p:nvPr/>
        </p:nvSpPr>
        <p:spPr bwMode="auto">
          <a:xfrm>
            <a:off x="128464" y="2054436"/>
            <a:ext cx="4752000" cy="4284000"/>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bodyPr>
          <a:lstStyle/>
          <a:p>
            <a:endParaRPr lang="en-US" altLang="ja-JP" dirty="0" smtClean="0">
              <a:latin typeface="+mn-ea"/>
              <a:ea typeface="+mn-ea"/>
            </a:endParaRPr>
          </a:p>
          <a:p>
            <a:r>
              <a:rPr lang="ja-JP" altLang="en-US" dirty="0">
                <a:latin typeface="+mn-ea"/>
                <a:ea typeface="+mn-ea"/>
              </a:rPr>
              <a:t>日産</a:t>
            </a:r>
            <a:r>
              <a:rPr lang="ja-JP" altLang="en-US" dirty="0" smtClean="0">
                <a:latin typeface="+mn-ea"/>
                <a:ea typeface="+mn-ea"/>
              </a:rPr>
              <a:t>自動車、フタバ産業、ブリヂストン、マツダ、ヤマハ発動機、川崎汽船、東日本</a:t>
            </a:r>
            <a:r>
              <a:rPr lang="ja-JP" altLang="en-US" dirty="0">
                <a:latin typeface="+mn-ea"/>
                <a:ea typeface="+mn-ea"/>
              </a:rPr>
              <a:t>旅客</a:t>
            </a:r>
            <a:r>
              <a:rPr lang="ja-JP" altLang="en-US" dirty="0" smtClean="0">
                <a:latin typeface="+mn-ea"/>
                <a:ea typeface="+mn-ea"/>
              </a:rPr>
              <a:t>鉄道、大阪ガス、関西電力、電源開発、東京電力、東洋ゴム工業、コクヨ、ジェイテクト、三菱電機、キヤノン、日本電気、日立製作所、ヒロセ電機、富士通、ローム、東京</a:t>
            </a:r>
            <a:r>
              <a:rPr lang="ja-JP" altLang="en-US" dirty="0">
                <a:latin typeface="+mn-ea"/>
                <a:ea typeface="+mn-ea"/>
              </a:rPr>
              <a:t>海上</a:t>
            </a:r>
            <a:r>
              <a:rPr lang="ja-JP" altLang="en-US" dirty="0" smtClean="0">
                <a:latin typeface="+mn-ea"/>
                <a:ea typeface="+mn-ea"/>
              </a:rPr>
              <a:t>ホールディングス、野村ホールディングス、みずほフィナンシャルグループ、三井</a:t>
            </a:r>
            <a:r>
              <a:rPr lang="ja-JP" altLang="en-US" dirty="0">
                <a:latin typeface="+mn-ea"/>
                <a:ea typeface="+mn-ea"/>
              </a:rPr>
              <a:t>住友トラスト・</a:t>
            </a:r>
            <a:r>
              <a:rPr lang="ja-JP" altLang="en-US" dirty="0" smtClean="0">
                <a:latin typeface="+mn-ea"/>
                <a:ea typeface="+mn-ea"/>
              </a:rPr>
              <a:t>ホールディングス、花王、ローソン、大東建託、清水建設、大成建設、</a:t>
            </a:r>
            <a:r>
              <a:rPr lang="en-US" altLang="ja-JP" dirty="0" smtClean="0">
                <a:latin typeface="+mn-ea"/>
                <a:ea typeface="+mn-ea"/>
              </a:rPr>
              <a:t>JSR</a:t>
            </a:r>
            <a:r>
              <a:rPr lang="ja-JP" altLang="en-US" dirty="0" smtClean="0">
                <a:latin typeface="+mn-ea"/>
                <a:ea typeface="+mn-ea"/>
              </a:rPr>
              <a:t>、宇部興産、住友化学、デンカ、東洋インキ</a:t>
            </a:r>
            <a:r>
              <a:rPr lang="en-US" altLang="ja-JP" dirty="0">
                <a:latin typeface="+mn-ea"/>
                <a:ea typeface="+mn-ea"/>
              </a:rPr>
              <a:t>SC</a:t>
            </a:r>
            <a:r>
              <a:rPr lang="ja-JP" altLang="en-US" dirty="0" smtClean="0">
                <a:latin typeface="+mn-ea"/>
                <a:ea typeface="+mn-ea"/>
              </a:rPr>
              <a:t>ホールディングス、日立化成、三井化学、ベネッセホールディングス、アステラス製薬、第一三共、</a:t>
            </a:r>
            <a:r>
              <a:rPr lang="en-US" altLang="ja-JP" dirty="0" smtClean="0">
                <a:latin typeface="+mn-ea"/>
                <a:ea typeface="+mn-ea"/>
              </a:rPr>
              <a:t>LIXIL</a:t>
            </a:r>
            <a:r>
              <a:rPr lang="ja-JP" altLang="en-US" dirty="0" smtClean="0">
                <a:latin typeface="+mn-ea"/>
                <a:ea typeface="+mn-ea"/>
              </a:rPr>
              <a:t>グループ、</a:t>
            </a:r>
            <a:r>
              <a:rPr lang="en-US" altLang="ja-JP" dirty="0" smtClean="0">
                <a:latin typeface="+mn-ea"/>
                <a:ea typeface="+mn-ea"/>
              </a:rPr>
              <a:t>TOTO</a:t>
            </a:r>
            <a:r>
              <a:rPr lang="ja-JP" altLang="en-US" dirty="0" err="1" smtClean="0">
                <a:latin typeface="+mn-ea"/>
                <a:ea typeface="+mn-ea"/>
              </a:rPr>
              <a:t>、</a:t>
            </a:r>
            <a:r>
              <a:rPr lang="ja-JP" altLang="en-US" dirty="0" smtClean="0">
                <a:latin typeface="+mn-ea"/>
                <a:ea typeface="+mn-ea"/>
              </a:rPr>
              <a:t>サンメッセ、大日本印刷、凸版印刷、</a:t>
            </a:r>
            <a:r>
              <a:rPr lang="en-US" altLang="ja-JP" dirty="0" smtClean="0">
                <a:latin typeface="+mn-ea"/>
                <a:ea typeface="+mn-ea"/>
              </a:rPr>
              <a:t>KDDI</a:t>
            </a:r>
            <a:r>
              <a:rPr lang="ja-JP" altLang="en-US" dirty="0" smtClean="0">
                <a:latin typeface="+mn-ea"/>
                <a:ea typeface="+mn-ea"/>
              </a:rPr>
              <a:t>、</a:t>
            </a:r>
            <a:r>
              <a:rPr lang="en-US" altLang="ja-JP" dirty="0" smtClean="0">
                <a:latin typeface="+mn-ea"/>
                <a:ea typeface="+mn-ea"/>
              </a:rPr>
              <a:t>NTT</a:t>
            </a:r>
            <a:r>
              <a:rPr lang="ja-JP" altLang="en-US" dirty="0">
                <a:latin typeface="+mn-ea"/>
                <a:ea typeface="+mn-ea"/>
              </a:rPr>
              <a:t>ドコモ</a:t>
            </a:r>
          </a:p>
        </p:txBody>
      </p:sp>
      <p:sp>
        <p:nvSpPr>
          <p:cNvPr id="7" name="正方形/長方形 6"/>
          <p:cNvSpPr/>
          <p:nvPr/>
        </p:nvSpPr>
        <p:spPr bwMode="auto">
          <a:xfrm>
            <a:off x="295920" y="1628800"/>
            <a:ext cx="4441056" cy="638762"/>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n-ea"/>
                <a:ea typeface="+mn-ea"/>
              </a:rPr>
              <a:t>カーボンプライシングを導入していると</a:t>
            </a:r>
            <a:endParaRPr kumimoji="1" lang="en-US" altLang="ja-JP" b="0" i="0" u="none" strike="noStrike" cap="none" normalizeH="0" baseline="0" dirty="0" smtClean="0">
              <a:ln>
                <a:noFill/>
              </a:ln>
              <a:solidFill>
                <a:schemeClr val="tx1"/>
              </a:solidFill>
              <a:effectLst/>
              <a:latin typeface="+mn-ea"/>
              <a:ea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n-ea"/>
                <a:ea typeface="+mn-ea"/>
              </a:rPr>
              <a:t>回答している企業の例</a:t>
            </a:r>
          </a:p>
        </p:txBody>
      </p:sp>
      <p:sp>
        <p:nvSpPr>
          <p:cNvPr id="11" name="正方形/長方形 10"/>
          <p:cNvSpPr/>
          <p:nvPr/>
        </p:nvSpPr>
        <p:spPr bwMode="auto">
          <a:xfrm>
            <a:off x="5023219" y="2054640"/>
            <a:ext cx="4754317" cy="4284000"/>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0000" tIns="46800" rIns="90000" bIns="46800" numCol="1" spcCol="0" rtlCol="0" fromWordArt="0" anchor="t" anchorCtr="0" forceAA="0" compatLnSpc="1">
            <a:prstTxWarp prst="textNoShape">
              <a:avLst/>
            </a:prstTxWarp>
            <a:noAutofit/>
          </a:bodyPr>
          <a:lstStyle/>
          <a:p>
            <a:endParaRPr lang="en-US" altLang="ja-JP" dirty="0" smtClean="0">
              <a:latin typeface="+mn-ea"/>
              <a:ea typeface="+mn-ea"/>
            </a:endParaRPr>
          </a:p>
          <a:p>
            <a:r>
              <a:rPr lang="ja-JP" altLang="en-US" dirty="0">
                <a:latin typeface="+mn-ea"/>
                <a:ea typeface="+mn-ea"/>
              </a:rPr>
              <a:t>トヨタ</a:t>
            </a:r>
            <a:r>
              <a:rPr lang="ja-JP" altLang="en-US" dirty="0" smtClean="0">
                <a:latin typeface="+mn-ea"/>
                <a:ea typeface="+mn-ea"/>
              </a:rPr>
              <a:t>自動車</a:t>
            </a:r>
            <a:r>
              <a:rPr lang="ja-JP" altLang="en-US" dirty="0">
                <a:latin typeface="+mn-ea"/>
                <a:ea typeface="+mn-ea"/>
              </a:rPr>
              <a:t>、</a:t>
            </a:r>
            <a:r>
              <a:rPr lang="ja-JP" altLang="en-US" dirty="0" smtClean="0">
                <a:latin typeface="+mn-ea"/>
                <a:ea typeface="+mn-ea"/>
              </a:rPr>
              <a:t>本田技研工業、三菱自動車、</a:t>
            </a:r>
            <a:r>
              <a:rPr lang="en-US" altLang="ja-JP" dirty="0" smtClean="0">
                <a:latin typeface="+mn-ea"/>
                <a:ea typeface="+mn-ea"/>
              </a:rPr>
              <a:t>ANA</a:t>
            </a:r>
            <a:r>
              <a:rPr lang="ja-JP" altLang="en-US" dirty="0" smtClean="0">
                <a:latin typeface="+mn-ea"/>
                <a:ea typeface="+mn-ea"/>
              </a:rPr>
              <a:t>ホールディングス、国際</a:t>
            </a:r>
            <a:r>
              <a:rPr lang="ja-JP" altLang="en-US" dirty="0">
                <a:latin typeface="+mn-ea"/>
                <a:ea typeface="+mn-ea"/>
              </a:rPr>
              <a:t>石油開発帝</a:t>
            </a:r>
            <a:r>
              <a:rPr lang="ja-JP" altLang="en-US" dirty="0" smtClean="0">
                <a:latin typeface="+mn-ea"/>
                <a:ea typeface="+mn-ea"/>
              </a:rPr>
              <a:t>石、ニコン、パイオニア、パナソニック、イオンディライト、栗田工業、住友重機械工業、古河</a:t>
            </a:r>
            <a:r>
              <a:rPr lang="ja-JP" altLang="en-US" dirty="0">
                <a:latin typeface="+mn-ea"/>
                <a:ea typeface="+mn-ea"/>
              </a:rPr>
              <a:t>電気</a:t>
            </a:r>
            <a:r>
              <a:rPr lang="ja-JP" altLang="en-US" dirty="0" smtClean="0">
                <a:latin typeface="+mn-ea"/>
                <a:ea typeface="+mn-ea"/>
              </a:rPr>
              <a:t>工業、コニカミノルタ、東京エレクトロン、ブラザー工業、日本</a:t>
            </a:r>
            <a:r>
              <a:rPr lang="ja-JP" altLang="en-US" dirty="0">
                <a:latin typeface="+mn-ea"/>
                <a:ea typeface="+mn-ea"/>
              </a:rPr>
              <a:t>リテールファンド投資</a:t>
            </a:r>
            <a:r>
              <a:rPr lang="ja-JP" altLang="en-US" dirty="0" smtClean="0">
                <a:latin typeface="+mn-ea"/>
                <a:ea typeface="+mn-ea"/>
              </a:rPr>
              <a:t>法人、芙蓉</a:t>
            </a:r>
            <a:r>
              <a:rPr lang="ja-JP" altLang="en-US" dirty="0">
                <a:latin typeface="+mn-ea"/>
                <a:ea typeface="+mn-ea"/>
              </a:rPr>
              <a:t>総合</a:t>
            </a:r>
            <a:r>
              <a:rPr lang="ja-JP" altLang="en-US" dirty="0" smtClean="0">
                <a:latin typeface="+mn-ea"/>
                <a:ea typeface="+mn-ea"/>
              </a:rPr>
              <a:t>リース、リコーリース、資生堂、セブン</a:t>
            </a:r>
            <a:r>
              <a:rPr lang="ja-JP" altLang="en-US" dirty="0">
                <a:latin typeface="+mn-ea"/>
                <a:ea typeface="+mn-ea"/>
              </a:rPr>
              <a:t>＆アイ・</a:t>
            </a:r>
            <a:r>
              <a:rPr lang="ja-JP" altLang="en-US" dirty="0" smtClean="0">
                <a:latin typeface="+mn-ea"/>
                <a:ea typeface="+mn-ea"/>
              </a:rPr>
              <a:t>ホールディングス、</a:t>
            </a:r>
            <a:r>
              <a:rPr lang="en-US" altLang="ja-JP" dirty="0" smtClean="0">
                <a:latin typeface="+mn-ea"/>
                <a:ea typeface="+mn-ea"/>
              </a:rPr>
              <a:t>J</a:t>
            </a:r>
            <a:r>
              <a:rPr lang="en-US" altLang="ja-JP" dirty="0">
                <a:latin typeface="+mn-ea"/>
                <a:ea typeface="+mn-ea"/>
              </a:rPr>
              <a:t>.</a:t>
            </a:r>
            <a:r>
              <a:rPr lang="ja-JP" altLang="en-US" dirty="0">
                <a:latin typeface="+mn-ea"/>
                <a:ea typeface="+mn-ea"/>
              </a:rPr>
              <a:t>フロント </a:t>
            </a:r>
            <a:r>
              <a:rPr lang="ja-JP" altLang="en-US" dirty="0" smtClean="0">
                <a:latin typeface="+mn-ea"/>
                <a:ea typeface="+mn-ea"/>
              </a:rPr>
              <a:t>リテイリング、オリックス、大和ハウス工業、鹿島建設、信越</a:t>
            </a:r>
            <a:r>
              <a:rPr lang="ja-JP" altLang="en-US" dirty="0">
                <a:latin typeface="+mn-ea"/>
                <a:ea typeface="+mn-ea"/>
              </a:rPr>
              <a:t>化学</a:t>
            </a:r>
            <a:r>
              <a:rPr lang="ja-JP" altLang="en-US" dirty="0" smtClean="0">
                <a:latin typeface="+mn-ea"/>
                <a:ea typeface="+mn-ea"/>
              </a:rPr>
              <a:t>工業、戸田工業、日東電工、ユニチカ、アシックス、アスクル、電通、ビックカメラ、丸井グループ、セコム、フジクラ、</a:t>
            </a:r>
            <a:r>
              <a:rPr lang="en-US" altLang="ja-JP" dirty="0" smtClean="0">
                <a:latin typeface="+mn-ea"/>
                <a:ea typeface="+mn-ea"/>
              </a:rPr>
              <a:t>TDK</a:t>
            </a:r>
            <a:r>
              <a:rPr lang="ja-JP" altLang="en-US" dirty="0" smtClean="0">
                <a:latin typeface="+mn-ea"/>
                <a:ea typeface="+mn-ea"/>
              </a:rPr>
              <a:t>、野村</a:t>
            </a:r>
            <a:r>
              <a:rPr lang="ja-JP" altLang="en-US" dirty="0">
                <a:latin typeface="+mn-ea"/>
                <a:ea typeface="+mn-ea"/>
              </a:rPr>
              <a:t>総合</a:t>
            </a:r>
            <a:r>
              <a:rPr lang="ja-JP" altLang="en-US" dirty="0" smtClean="0">
                <a:latin typeface="+mn-ea"/>
                <a:ea typeface="+mn-ea"/>
              </a:rPr>
              <a:t>研究所、グローバルエンジニアリング</a:t>
            </a:r>
            <a:endParaRPr lang="ja-JP" altLang="en-US" dirty="0">
              <a:latin typeface="+mn-ea"/>
              <a:ea typeface="+mn-ea"/>
            </a:endParaRPr>
          </a:p>
        </p:txBody>
      </p:sp>
      <p:sp>
        <p:nvSpPr>
          <p:cNvPr id="9" name="正方形/長方形 8"/>
          <p:cNvSpPr/>
          <p:nvPr/>
        </p:nvSpPr>
        <p:spPr bwMode="auto">
          <a:xfrm>
            <a:off x="5178767" y="1634318"/>
            <a:ext cx="4443222" cy="639073"/>
          </a:xfrm>
          <a:prstGeom prst="rect">
            <a:avLst/>
          </a:prstGeom>
          <a:solidFill>
            <a:schemeClr val="accent3">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n-ea"/>
                <a:ea typeface="+mn-ea"/>
              </a:rPr>
              <a:t>カーボンプライシングを</a:t>
            </a:r>
            <a:r>
              <a:rPr kumimoji="1" lang="en-US" altLang="ja-JP" b="0" i="0" u="none" strike="noStrike" cap="none" normalizeH="0" baseline="0" dirty="0" smtClean="0">
                <a:ln>
                  <a:noFill/>
                </a:ln>
                <a:solidFill>
                  <a:schemeClr val="tx1"/>
                </a:solidFill>
                <a:effectLst/>
                <a:latin typeface="+mn-ea"/>
                <a:ea typeface="+mn-ea"/>
              </a:rPr>
              <a:t>2</a:t>
            </a:r>
            <a:r>
              <a:rPr kumimoji="1" lang="ja-JP" altLang="en-US" b="0" i="0" u="none" strike="noStrike" cap="none" normalizeH="0" baseline="0" dirty="0" smtClean="0">
                <a:ln>
                  <a:noFill/>
                </a:ln>
                <a:solidFill>
                  <a:schemeClr val="tx1"/>
                </a:solidFill>
                <a:effectLst/>
                <a:latin typeface="+mn-ea"/>
                <a:ea typeface="+mn-ea"/>
              </a:rPr>
              <a:t>年以内に導入予定と</a:t>
            </a:r>
            <a:endParaRPr kumimoji="1" lang="en-US" altLang="ja-JP" b="0" i="0" u="none" strike="noStrike" cap="none" normalizeH="0" baseline="0" dirty="0" smtClean="0">
              <a:ln>
                <a:noFill/>
              </a:ln>
              <a:solidFill>
                <a:schemeClr val="tx1"/>
              </a:solidFill>
              <a:effectLst/>
              <a:latin typeface="+mn-ea"/>
              <a:ea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n-ea"/>
                <a:ea typeface="+mn-ea"/>
              </a:rPr>
              <a:t>回答している企業の例</a:t>
            </a:r>
          </a:p>
        </p:txBody>
      </p:sp>
    </p:spTree>
    <p:extLst>
      <p:ext uri="{BB962C8B-B14F-4D97-AF65-F5344CB8AC3E}">
        <p14:creationId xmlns:p14="http://schemas.microsoft.com/office/powerpoint/2010/main" val="13343014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国内</a:t>
            </a:r>
            <a:r>
              <a:rPr lang="ja-JP" altLang="en-US" dirty="0" smtClean="0"/>
              <a:t>企業</a:t>
            </a:r>
            <a:r>
              <a:rPr lang="ja-JP" altLang="en-US" dirty="0"/>
              <a:t>の導入事例（</a:t>
            </a:r>
            <a:r>
              <a:rPr lang="en-US" altLang="ja-JP" dirty="0" smtClean="0"/>
              <a:t>1/3</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28</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629949056"/>
              </p:ext>
            </p:extLst>
          </p:nvPr>
        </p:nvGraphicFramePr>
        <p:xfrm>
          <a:off x="128588" y="1556792"/>
          <a:ext cx="9648821" cy="4951440"/>
        </p:xfrm>
        <a:graphic>
          <a:graphicData uri="http://schemas.openxmlformats.org/drawingml/2006/table">
            <a:tbl>
              <a:tblPr firstRow="1" bandRow="1">
                <a:tableStyleId>{5940675A-B579-460E-94D1-54222C63F5DA}</a:tableStyleId>
              </a:tblPr>
              <a:tblGrid>
                <a:gridCol w="1378403">
                  <a:extLst>
                    <a:ext uri="{9D8B030D-6E8A-4147-A177-3AD203B41FA5}">
                      <a16:colId xmlns:a16="http://schemas.microsoft.com/office/drawing/2014/main" xmlns="" val="1298902542"/>
                    </a:ext>
                  </a:extLst>
                </a:gridCol>
                <a:gridCol w="997737">
                  <a:extLst>
                    <a:ext uri="{9D8B030D-6E8A-4147-A177-3AD203B41FA5}">
                      <a16:colId xmlns:a16="http://schemas.microsoft.com/office/drawing/2014/main" xmlns="" val="381353585"/>
                    </a:ext>
                  </a:extLst>
                </a:gridCol>
                <a:gridCol w="1368152">
                  <a:extLst>
                    <a:ext uri="{9D8B030D-6E8A-4147-A177-3AD203B41FA5}">
                      <a16:colId xmlns:a16="http://schemas.microsoft.com/office/drawing/2014/main" xmlns="" val="1245968700"/>
                    </a:ext>
                  </a:extLst>
                </a:gridCol>
                <a:gridCol w="2088232">
                  <a:extLst>
                    <a:ext uri="{9D8B030D-6E8A-4147-A177-3AD203B41FA5}">
                      <a16:colId xmlns:a16="http://schemas.microsoft.com/office/drawing/2014/main" xmlns="" val="2764113459"/>
                    </a:ext>
                  </a:extLst>
                </a:gridCol>
                <a:gridCol w="1080120">
                  <a:extLst>
                    <a:ext uri="{9D8B030D-6E8A-4147-A177-3AD203B41FA5}">
                      <a16:colId xmlns:a16="http://schemas.microsoft.com/office/drawing/2014/main" xmlns="" val="3136424303"/>
                    </a:ext>
                  </a:extLst>
                </a:gridCol>
                <a:gridCol w="1357774">
                  <a:extLst>
                    <a:ext uri="{9D8B030D-6E8A-4147-A177-3AD203B41FA5}">
                      <a16:colId xmlns:a16="http://schemas.microsoft.com/office/drawing/2014/main" xmlns="" val="3610013645"/>
                    </a:ext>
                  </a:extLst>
                </a:gridCol>
                <a:gridCol w="1378403">
                  <a:extLst>
                    <a:ext uri="{9D8B030D-6E8A-4147-A177-3AD203B41FA5}">
                      <a16:colId xmlns:a16="http://schemas.microsoft.com/office/drawing/2014/main" xmlns="" val="1094954949"/>
                    </a:ext>
                  </a:extLst>
                </a:gridCol>
              </a:tblGrid>
              <a:tr h="292887">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企業名</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業種</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タイプ</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の活用用途</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価格</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意思決定</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の</a:t>
                      </a: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プロセス</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36000" marR="36000" marT="36000" marB="36000" anchor="ctr">
                    <a:solidFill>
                      <a:schemeClr val="bg1">
                        <a:lumMod val="85000"/>
                      </a:schemeClr>
                    </a:solidFill>
                  </a:tcPr>
                </a:tc>
                <a:extLst>
                  <a:ext uri="{0D108BD9-81ED-4DB2-BD59-A6C34878D82A}">
                    <a16:rowId xmlns:a16="http://schemas.microsoft.com/office/drawing/2014/main" xmlns="" val="2401523136"/>
                  </a:ext>
                </a:extLst>
              </a:tr>
              <a:tr h="590629">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宇部興産</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素材</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（化学）</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投資判断に利用</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1,000</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indent="0" algn="ctr" fontAlgn="ctr">
                        <a:buFont typeface="Arial" panose="020B0604020202020204" pitchFamily="34" charset="0"/>
                        <a:buNone/>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3520354901"/>
                  </a:ext>
                </a:extLst>
              </a:tr>
              <a:tr h="685891">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コクヨ</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製造</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シャドー</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indent="0" algn="ctr" fontAlgn="ctr">
                        <a:buFont typeface="Arial" panose="020B0604020202020204" pitchFamily="34" charset="0"/>
                        <a:buNone/>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1,100</a:t>
                      </a:r>
                    </a:p>
                  </a:txBody>
                  <a:tcPr marL="36000" marR="36000" marT="36000" marB="360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tx1"/>
                          </a:solidFill>
                          <a:latin typeface="+mn-lt"/>
                          <a:ea typeface="+mn-ea"/>
                          <a:cs typeface="+mn-cs"/>
                        </a:rPr>
                        <a:t>森林保全</a:t>
                      </a:r>
                      <a:r>
                        <a:rPr kumimoji="1" lang="en-US" altLang="ja-JP" sz="1800" b="0" i="0" u="none" strike="noStrike" kern="1200" baseline="0" dirty="0" smtClean="0">
                          <a:solidFill>
                            <a:schemeClr val="tx1"/>
                          </a:solidFill>
                          <a:latin typeface="+mn-lt"/>
                          <a:ea typeface="+mn-ea"/>
                          <a:cs typeface="+mn-cs"/>
                        </a:rPr>
                        <a:t>(</a:t>
                      </a:r>
                      <a:r>
                        <a:rPr kumimoji="1" lang="ja-JP" altLang="en-US" sz="1800" b="0" i="0" u="none" strike="noStrike" kern="1200" baseline="0" dirty="0" smtClean="0">
                          <a:solidFill>
                            <a:schemeClr val="tx1"/>
                          </a:solidFill>
                          <a:latin typeface="+mn-lt"/>
                          <a:ea typeface="+mn-ea"/>
                          <a:cs typeface="+mn-cs"/>
                        </a:rPr>
                        <a:t>間伐</a:t>
                      </a:r>
                      <a:r>
                        <a:rPr kumimoji="1" lang="en-US" altLang="ja-JP" sz="1800" b="0" i="0" u="none" strike="noStrike" kern="1200" baseline="0" dirty="0" smtClean="0">
                          <a:solidFill>
                            <a:schemeClr val="tx1"/>
                          </a:solidFill>
                          <a:latin typeface="+mn-lt"/>
                          <a:ea typeface="+mn-ea"/>
                          <a:cs typeface="+mn-cs"/>
                        </a:rPr>
                        <a:t>)</a:t>
                      </a:r>
                      <a:r>
                        <a:rPr kumimoji="1" lang="ja-JP" altLang="en-US" sz="1800" b="0" i="0" u="none" strike="noStrike" kern="1200" baseline="0" dirty="0" smtClean="0">
                          <a:solidFill>
                            <a:schemeClr val="tx1"/>
                          </a:solidFill>
                          <a:latin typeface="+mn-lt"/>
                          <a:ea typeface="+mn-ea"/>
                          <a:cs typeface="+mn-cs"/>
                        </a:rPr>
                        <a:t>にかかったコストを吸収量で割った数値を使用</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867295444"/>
                  </a:ext>
                </a:extLst>
              </a:tr>
              <a:tr h="940161">
                <a:tc>
                  <a:txBody>
                    <a:bodyPr/>
                    <a:lstStyle/>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TEPCO</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エネルギー</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電源入札の際に使用</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1,500</a:t>
                      </a:r>
                    </a:p>
                  </a:txBody>
                  <a:tcPr marL="36000" marR="36000" marT="36000" marB="360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tx1"/>
                          </a:solidFill>
                          <a:latin typeface="+mn-lt"/>
                          <a:ea typeface="+mn-ea"/>
                          <a:cs typeface="+mn-cs"/>
                        </a:rPr>
                        <a:t>ガイドラインに基づき、系統平均より高い原単位の電源には</a:t>
                      </a:r>
                      <a:r>
                        <a:rPr kumimoji="1" lang="en-US" altLang="ja-JP" sz="1800" b="0" i="0" u="none" strike="noStrike" kern="1200" baseline="0" dirty="0" smtClean="0">
                          <a:solidFill>
                            <a:schemeClr val="tx1"/>
                          </a:solidFill>
                          <a:latin typeface="+mn-lt"/>
                          <a:ea typeface="+mn-ea"/>
                          <a:cs typeface="+mn-cs"/>
                        </a:rPr>
                        <a:t>15</a:t>
                      </a:r>
                      <a:r>
                        <a:rPr kumimoji="1" lang="ja-JP" altLang="en-US" sz="1800" b="0" i="0" u="none" strike="noStrike" kern="1200" baseline="0" dirty="0" smtClean="0">
                          <a:solidFill>
                            <a:schemeClr val="tx1"/>
                          </a:solidFill>
                          <a:latin typeface="+mn-lt"/>
                          <a:ea typeface="+mn-ea"/>
                          <a:cs typeface="+mn-cs"/>
                        </a:rPr>
                        <a:t>ドル</a:t>
                      </a:r>
                      <a:r>
                        <a:rPr kumimoji="1" lang="en-US" altLang="ja-JP" sz="1800" b="0" i="0" u="none" strike="noStrike" kern="1200" baseline="0" dirty="0" smtClean="0">
                          <a:solidFill>
                            <a:schemeClr val="tx1"/>
                          </a:solidFill>
                          <a:latin typeface="+mn-lt"/>
                          <a:ea typeface="+mn-ea"/>
                          <a:cs typeface="+mn-cs"/>
                        </a:rPr>
                        <a:t>/tCO2e</a:t>
                      </a:r>
                      <a:r>
                        <a:rPr kumimoji="1" lang="ja-JP" altLang="en-US" sz="1800" b="0" i="0" u="none" strike="noStrike" kern="1200" baseline="0" dirty="0" smtClean="0">
                          <a:solidFill>
                            <a:schemeClr val="tx1"/>
                          </a:solidFill>
                          <a:latin typeface="+mn-lt"/>
                          <a:ea typeface="+mn-ea"/>
                          <a:cs typeface="+mn-cs"/>
                        </a:rPr>
                        <a:t>を追加して評価</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2503129799"/>
                  </a:ext>
                </a:extLst>
              </a:tr>
            </a:tbl>
          </a:graphicData>
        </a:graphic>
      </p:graphicFrame>
      <p:sp>
        <p:nvSpPr>
          <p:cNvPr id="8" name="テキスト プレースホルダー 2"/>
          <p:cNvSpPr>
            <a:spLocks noGrp="1"/>
          </p:cNvSpPr>
          <p:nvPr>
            <p:ph type="body" sz="quarter" idx="11"/>
          </p:nvPr>
        </p:nvSpPr>
        <p:spPr>
          <a:xfrm>
            <a:off x="128588" y="765174"/>
            <a:ext cx="9648825" cy="719609"/>
          </a:xfrm>
        </p:spPr>
        <p:txBody>
          <a:bodyPr anchor="ctr"/>
          <a:lstStyle/>
          <a:p>
            <a:r>
              <a:rPr lang="ja-JP" altLang="en-US" dirty="0" smtClean="0"/>
              <a:t>日本企業でインターナルカーボンプライシングを</a:t>
            </a:r>
            <a:r>
              <a:rPr lang="ja-JP" altLang="en-US" dirty="0"/>
              <a:t>導入していると回答している企業</a:t>
            </a:r>
            <a:r>
              <a:rPr lang="ja-JP" altLang="en-US" dirty="0" smtClean="0"/>
              <a:t>は</a:t>
            </a:r>
            <a:r>
              <a:rPr lang="en-US" altLang="ja-JP" dirty="0" smtClean="0"/>
              <a:t>47</a:t>
            </a:r>
            <a:r>
              <a:rPr lang="ja-JP" altLang="en-US" dirty="0" smtClean="0"/>
              <a:t>社</a:t>
            </a:r>
            <a:r>
              <a:rPr lang="ja-JP" altLang="en-US" dirty="0"/>
              <a:t>あり、</a:t>
            </a:r>
            <a:r>
              <a:rPr lang="en-US" altLang="ja-JP" dirty="0"/>
              <a:t>2</a:t>
            </a:r>
            <a:r>
              <a:rPr lang="ja-JP" altLang="en-US" dirty="0"/>
              <a:t>年以内に導入予定と回答している企業は</a:t>
            </a:r>
            <a:r>
              <a:rPr lang="en-US" altLang="ja-JP" dirty="0" smtClean="0"/>
              <a:t>38</a:t>
            </a:r>
            <a:r>
              <a:rPr lang="ja-JP" altLang="en-US" dirty="0" smtClean="0"/>
              <a:t>社</a:t>
            </a:r>
            <a:r>
              <a:rPr lang="ja-JP" altLang="en-US" dirty="0"/>
              <a:t>（</a:t>
            </a:r>
            <a:r>
              <a:rPr lang="en-US" altLang="ja-JP" dirty="0"/>
              <a:t>2017</a:t>
            </a:r>
            <a:r>
              <a:rPr lang="ja-JP" altLang="en-US" dirty="0"/>
              <a:t>年現在</a:t>
            </a:r>
            <a:r>
              <a:rPr lang="ja-JP" altLang="en-US" dirty="0" smtClean="0"/>
              <a:t>）</a:t>
            </a:r>
            <a:endParaRPr lang="ja-JP" altLang="en-US" dirty="0"/>
          </a:p>
        </p:txBody>
      </p:sp>
      <p:pic>
        <p:nvPicPr>
          <p:cNvPr id="9" name="図 8"/>
          <p:cNvPicPr>
            <a:picLocks/>
          </p:cNvPicPr>
          <p:nvPr/>
        </p:nvPicPr>
        <p:blipFill>
          <a:blip r:embed="rId2"/>
          <a:stretch>
            <a:fillRect/>
          </a:stretch>
        </p:blipFill>
        <p:spPr>
          <a:xfrm>
            <a:off x="328808" y="2780928"/>
            <a:ext cx="1032354" cy="252000"/>
          </a:xfrm>
          <a:prstGeom prst="rect">
            <a:avLst/>
          </a:prstGeom>
        </p:spPr>
      </p:pic>
      <p:pic>
        <p:nvPicPr>
          <p:cNvPr id="10" name="図 9"/>
          <p:cNvPicPr>
            <a:picLocks noChangeAspect="1"/>
          </p:cNvPicPr>
          <p:nvPr/>
        </p:nvPicPr>
        <p:blipFill>
          <a:blip r:embed="rId3"/>
          <a:stretch>
            <a:fillRect/>
          </a:stretch>
        </p:blipFill>
        <p:spPr>
          <a:xfrm>
            <a:off x="304985" y="4149080"/>
            <a:ext cx="1080000" cy="266612"/>
          </a:xfrm>
          <a:prstGeom prst="rect">
            <a:avLst/>
          </a:prstGeom>
        </p:spPr>
      </p:pic>
      <p:pic>
        <p:nvPicPr>
          <p:cNvPr id="11" name="図 10"/>
          <p:cNvPicPr>
            <a:picLocks noChangeAspect="1"/>
          </p:cNvPicPr>
          <p:nvPr/>
        </p:nvPicPr>
        <p:blipFill>
          <a:blip r:embed="rId4"/>
          <a:stretch>
            <a:fillRect/>
          </a:stretch>
        </p:blipFill>
        <p:spPr>
          <a:xfrm>
            <a:off x="304985" y="5805264"/>
            <a:ext cx="1080000" cy="317156"/>
          </a:xfrm>
          <a:prstGeom prst="rect">
            <a:avLst/>
          </a:prstGeom>
        </p:spPr>
      </p:pic>
      <p:graphicFrame>
        <p:nvGraphicFramePr>
          <p:cNvPr id="12" name="表 11"/>
          <p:cNvGraphicFramePr>
            <a:graphicFrameLocks noGrp="1"/>
          </p:cNvGraphicFramePr>
          <p:nvPr>
            <p:extLst>
              <p:ext uri="{D42A27DB-BD31-4B8C-83A1-F6EECF244321}">
                <p14:modId xmlns:p14="http://schemas.microsoft.com/office/powerpoint/2010/main" val="638143346"/>
              </p:ext>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2018.4.3 </a:t>
                      </a:r>
                      <a:r>
                        <a:rPr kumimoji="1" lang="ja-JP" altLang="en-US" sz="1000" baseline="0" dirty="0" smtClean="0">
                          <a:solidFill>
                            <a:schemeClr val="tx1"/>
                          </a:solidFill>
                          <a:latin typeface="+mn-ea"/>
                          <a:ea typeface="+mn-ea"/>
                        </a:rPr>
                        <a:t>ジャパンタイムズ特別講演会　世界先進事例から考える日本カーボンプライシング　配布資料（</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5213208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国内</a:t>
            </a:r>
            <a:r>
              <a:rPr lang="ja-JP" altLang="en-US" dirty="0" smtClean="0"/>
              <a:t>企業</a:t>
            </a:r>
            <a:r>
              <a:rPr lang="ja-JP" altLang="en-US" dirty="0"/>
              <a:t>の導入事例</a:t>
            </a:r>
            <a:r>
              <a:rPr lang="ja-JP" altLang="en-US" dirty="0" smtClean="0"/>
              <a:t>（</a:t>
            </a:r>
            <a:r>
              <a:rPr lang="en-US" altLang="ja-JP" dirty="0" smtClean="0"/>
              <a:t>2/3</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29</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4171268521"/>
              </p:ext>
            </p:extLst>
          </p:nvPr>
        </p:nvGraphicFramePr>
        <p:xfrm>
          <a:off x="128588" y="1556792"/>
          <a:ext cx="9648821" cy="5074888"/>
        </p:xfrm>
        <a:graphic>
          <a:graphicData uri="http://schemas.openxmlformats.org/drawingml/2006/table">
            <a:tbl>
              <a:tblPr firstRow="1" bandRow="1">
                <a:tableStyleId>{5940675A-B579-460E-94D1-54222C63F5DA}</a:tableStyleId>
              </a:tblPr>
              <a:tblGrid>
                <a:gridCol w="1378403">
                  <a:extLst>
                    <a:ext uri="{9D8B030D-6E8A-4147-A177-3AD203B41FA5}">
                      <a16:colId xmlns:a16="http://schemas.microsoft.com/office/drawing/2014/main" xmlns="" val="1298902542"/>
                    </a:ext>
                  </a:extLst>
                </a:gridCol>
                <a:gridCol w="997737">
                  <a:extLst>
                    <a:ext uri="{9D8B030D-6E8A-4147-A177-3AD203B41FA5}">
                      <a16:colId xmlns:a16="http://schemas.microsoft.com/office/drawing/2014/main" xmlns="" val="381353585"/>
                    </a:ext>
                  </a:extLst>
                </a:gridCol>
                <a:gridCol w="1368152">
                  <a:extLst>
                    <a:ext uri="{9D8B030D-6E8A-4147-A177-3AD203B41FA5}">
                      <a16:colId xmlns:a16="http://schemas.microsoft.com/office/drawing/2014/main" xmlns="" val="1245968700"/>
                    </a:ext>
                  </a:extLst>
                </a:gridCol>
                <a:gridCol w="2088232">
                  <a:extLst>
                    <a:ext uri="{9D8B030D-6E8A-4147-A177-3AD203B41FA5}">
                      <a16:colId xmlns:a16="http://schemas.microsoft.com/office/drawing/2014/main" xmlns="" val="2764113459"/>
                    </a:ext>
                  </a:extLst>
                </a:gridCol>
                <a:gridCol w="1080120">
                  <a:extLst>
                    <a:ext uri="{9D8B030D-6E8A-4147-A177-3AD203B41FA5}">
                      <a16:colId xmlns:a16="http://schemas.microsoft.com/office/drawing/2014/main" xmlns="" val="3136424303"/>
                    </a:ext>
                  </a:extLst>
                </a:gridCol>
                <a:gridCol w="1357774">
                  <a:extLst>
                    <a:ext uri="{9D8B030D-6E8A-4147-A177-3AD203B41FA5}">
                      <a16:colId xmlns:a16="http://schemas.microsoft.com/office/drawing/2014/main" xmlns="" val="3610013645"/>
                    </a:ext>
                  </a:extLst>
                </a:gridCol>
                <a:gridCol w="1378403">
                  <a:extLst>
                    <a:ext uri="{9D8B030D-6E8A-4147-A177-3AD203B41FA5}">
                      <a16:colId xmlns:a16="http://schemas.microsoft.com/office/drawing/2014/main" xmlns="" val="1094954949"/>
                    </a:ext>
                  </a:extLst>
                </a:gridCol>
              </a:tblGrid>
              <a:tr h="247094">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企業名</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業種</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タイプ</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の活用用途</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価格</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意思決定</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の</a:t>
                      </a: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プロセス</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36000" marR="36000" marT="36000" marB="36000" anchor="ctr">
                    <a:solidFill>
                      <a:schemeClr val="bg1">
                        <a:lumMod val="85000"/>
                      </a:schemeClr>
                    </a:solidFill>
                  </a:tcPr>
                </a:tc>
                <a:extLst>
                  <a:ext uri="{0D108BD9-81ED-4DB2-BD59-A6C34878D82A}">
                    <a16:rowId xmlns:a16="http://schemas.microsoft.com/office/drawing/2014/main" xmlns="" val="2401523136"/>
                  </a:ext>
                </a:extLst>
              </a:tr>
              <a:tr h="1045848">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ベネッセ</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サービス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baseline="0" dirty="0" smtClean="0">
                          <a:solidFill>
                            <a:schemeClr val="tx1"/>
                          </a:solidFill>
                          <a:latin typeface="+mn-lt"/>
                          <a:ea typeface="+mn-ea"/>
                          <a:cs typeface="+mn-cs"/>
                        </a:rPr>
                        <a:t>地域循環型クレジットを一部購入</a:t>
                      </a:r>
                    </a:p>
                  </a:txBody>
                  <a:tcPr marL="36000" marR="36000" marT="36000" marB="3600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1,500</a:t>
                      </a:r>
                    </a:p>
                  </a:txBody>
                  <a:tcPr marL="36000" marR="36000" marT="36000" marB="36000" anchor="ctr"/>
                </a:tc>
                <a:tc>
                  <a:txBody>
                    <a:bodyPr/>
                    <a:lstStyle/>
                    <a:p>
                      <a:pPr algn="l"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イベント来場者の交通分を考慮</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baseline="0" dirty="0" smtClean="0">
                          <a:solidFill>
                            <a:schemeClr val="tx1"/>
                          </a:solidFill>
                          <a:latin typeface="+mn-lt"/>
                          <a:ea typeface="+mn-ea"/>
                          <a:cs typeface="+mn-cs"/>
                        </a:rPr>
                        <a:t>-</a:t>
                      </a:r>
                      <a:endParaRPr kumimoji="1" lang="ja-JP" altLang="en-US" sz="1800" b="0" i="0" u="none" strike="noStrike" kern="1200" baseline="0" dirty="0" smtClean="0">
                        <a:solidFill>
                          <a:schemeClr val="tx1"/>
                        </a:solidFill>
                        <a:latin typeface="+mn-lt"/>
                        <a:ea typeface="+mn-ea"/>
                        <a:cs typeface="+mn-cs"/>
                      </a:endParaRPr>
                    </a:p>
                  </a:txBody>
                  <a:tcPr marL="36000" marR="36000" marT="36000" marB="36000" anchor="ctr"/>
                </a:tc>
                <a:extLst>
                  <a:ext uri="{0D108BD9-81ED-4DB2-BD59-A6C34878D82A}">
                    <a16:rowId xmlns:a16="http://schemas.microsoft.com/office/drawing/2014/main" xmlns="" val="3520354901"/>
                  </a:ext>
                </a:extLst>
              </a:tr>
              <a:tr h="683951">
                <a:tc>
                  <a:txBody>
                    <a:bodyPr/>
                    <a:lstStyle/>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KDDI</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通信</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省エネ設備投資判断時に活用</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1,000</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2,000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tx1"/>
                          </a:solidFill>
                          <a:latin typeface="+mn-lt"/>
                          <a:ea typeface="+mn-ea"/>
                          <a:cs typeface="+mn-cs"/>
                        </a:rPr>
                        <a:t>東京都排出量取引の罰金価格を参考</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867295444"/>
                  </a:ext>
                </a:extLst>
              </a:tr>
              <a:tr h="1069840">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デンカ</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素材</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（化学）</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新規投資に利用</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2,000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indent="0" algn="l" fontAlgn="ctr">
                        <a:buFont typeface="Arial" panose="020B0604020202020204" pitchFamily="34" charset="0"/>
                        <a:buNone/>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外部価格活用（</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EU ETS</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の数値）</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2503129799"/>
                  </a:ext>
                </a:extLst>
              </a:tr>
              <a:tr h="1110984">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第一三共</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製薬</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投資判断時に</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1000</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3000</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円</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/t -CO2 </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を上乗せて計算</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1,000</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3000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1763729363"/>
                  </a:ext>
                </a:extLst>
              </a:tr>
            </a:tbl>
          </a:graphicData>
        </a:graphic>
      </p:graphicFrame>
      <p:sp>
        <p:nvSpPr>
          <p:cNvPr id="6" name="テキスト プレースホルダー 2"/>
          <p:cNvSpPr>
            <a:spLocks noGrp="1"/>
          </p:cNvSpPr>
          <p:nvPr>
            <p:ph type="body" sz="quarter" idx="11"/>
          </p:nvPr>
        </p:nvSpPr>
        <p:spPr>
          <a:xfrm>
            <a:off x="128588" y="765174"/>
            <a:ext cx="9648825" cy="719609"/>
          </a:xfrm>
        </p:spPr>
        <p:txBody>
          <a:bodyPr anchor="ctr"/>
          <a:lstStyle/>
          <a:p>
            <a:r>
              <a:rPr lang="ja-JP" altLang="en-US" dirty="0" smtClean="0"/>
              <a:t>日本企業でインターナルカーボンプライシングを</a:t>
            </a:r>
            <a:r>
              <a:rPr lang="ja-JP" altLang="en-US" dirty="0"/>
              <a:t>導入していると回答している企業</a:t>
            </a:r>
            <a:r>
              <a:rPr lang="ja-JP" altLang="en-US" dirty="0" smtClean="0"/>
              <a:t>は</a:t>
            </a:r>
            <a:r>
              <a:rPr lang="en-US" altLang="ja-JP" dirty="0" smtClean="0"/>
              <a:t>47</a:t>
            </a:r>
            <a:r>
              <a:rPr lang="ja-JP" altLang="en-US" dirty="0" smtClean="0"/>
              <a:t>社</a:t>
            </a:r>
            <a:r>
              <a:rPr lang="ja-JP" altLang="en-US" dirty="0"/>
              <a:t>あり、</a:t>
            </a:r>
            <a:r>
              <a:rPr lang="en-US" altLang="ja-JP" dirty="0"/>
              <a:t>2</a:t>
            </a:r>
            <a:r>
              <a:rPr lang="ja-JP" altLang="en-US" dirty="0"/>
              <a:t>年以内に導入予定と回答している企業は</a:t>
            </a:r>
            <a:r>
              <a:rPr lang="en-US" altLang="ja-JP" dirty="0" smtClean="0"/>
              <a:t>38</a:t>
            </a:r>
            <a:r>
              <a:rPr lang="ja-JP" altLang="en-US" dirty="0" smtClean="0"/>
              <a:t>社</a:t>
            </a:r>
            <a:r>
              <a:rPr lang="ja-JP" altLang="en-US" dirty="0"/>
              <a:t>（</a:t>
            </a:r>
            <a:r>
              <a:rPr lang="en-US" altLang="ja-JP" dirty="0"/>
              <a:t>2017</a:t>
            </a:r>
            <a:r>
              <a:rPr lang="ja-JP" altLang="en-US" dirty="0"/>
              <a:t>年現在</a:t>
            </a:r>
            <a:r>
              <a:rPr lang="ja-JP" altLang="en-US" dirty="0" smtClean="0"/>
              <a:t>）</a:t>
            </a:r>
            <a:endParaRPr lang="ja-JP" altLang="en-US" dirty="0"/>
          </a:p>
        </p:txBody>
      </p:sp>
      <p:pic>
        <p:nvPicPr>
          <p:cNvPr id="7" name="図 6"/>
          <p:cNvPicPr>
            <a:picLocks noChangeAspect="1"/>
          </p:cNvPicPr>
          <p:nvPr/>
        </p:nvPicPr>
        <p:blipFill>
          <a:blip r:embed="rId2"/>
          <a:stretch>
            <a:fillRect/>
          </a:stretch>
        </p:blipFill>
        <p:spPr>
          <a:xfrm>
            <a:off x="238848" y="2852936"/>
            <a:ext cx="1116000" cy="307110"/>
          </a:xfrm>
          <a:prstGeom prst="rect">
            <a:avLst/>
          </a:prstGeom>
        </p:spPr>
      </p:pic>
      <p:pic>
        <p:nvPicPr>
          <p:cNvPr id="8" name="図 7"/>
          <p:cNvPicPr>
            <a:picLocks/>
          </p:cNvPicPr>
          <p:nvPr/>
        </p:nvPicPr>
        <p:blipFill>
          <a:blip r:embed="rId3"/>
          <a:stretch>
            <a:fillRect/>
          </a:stretch>
        </p:blipFill>
        <p:spPr>
          <a:xfrm>
            <a:off x="278573" y="5085184"/>
            <a:ext cx="1036551" cy="331527"/>
          </a:xfrm>
          <a:prstGeom prst="rect">
            <a:avLst/>
          </a:prstGeom>
        </p:spPr>
      </p:pic>
      <p:pic>
        <p:nvPicPr>
          <p:cNvPr id="9" name="図 8"/>
          <p:cNvPicPr>
            <a:picLocks noChangeAspect="1"/>
          </p:cNvPicPr>
          <p:nvPr/>
        </p:nvPicPr>
        <p:blipFill>
          <a:blip r:embed="rId4"/>
          <a:stretch>
            <a:fillRect/>
          </a:stretch>
        </p:blipFill>
        <p:spPr>
          <a:xfrm>
            <a:off x="256848" y="6183411"/>
            <a:ext cx="1080000" cy="341933"/>
          </a:xfrm>
          <a:prstGeom prst="rect">
            <a:avLst/>
          </a:prstGeom>
        </p:spPr>
      </p:pic>
      <p:pic>
        <p:nvPicPr>
          <p:cNvPr id="3" name="図 2"/>
          <p:cNvPicPr>
            <a:picLocks noChangeAspect="1"/>
          </p:cNvPicPr>
          <p:nvPr/>
        </p:nvPicPr>
        <p:blipFill>
          <a:blip r:embed="rId5"/>
          <a:stretch>
            <a:fillRect/>
          </a:stretch>
        </p:blipFill>
        <p:spPr>
          <a:xfrm>
            <a:off x="342111" y="4005104"/>
            <a:ext cx="909474" cy="360000"/>
          </a:xfrm>
          <a:prstGeom prst="rect">
            <a:avLst/>
          </a:prstGeom>
        </p:spPr>
      </p:pic>
      <p:graphicFrame>
        <p:nvGraphicFramePr>
          <p:cNvPr id="10" name="表 9"/>
          <p:cNvGraphicFramePr>
            <a:graphicFrameLocks noGrp="1"/>
          </p:cNvGraphicFramePr>
          <p:nvPr>
            <p:extLst>
              <p:ext uri="{D42A27DB-BD31-4B8C-83A1-F6EECF244321}">
                <p14:modId xmlns:p14="http://schemas.microsoft.com/office/powerpoint/2010/main" val="257544882"/>
              </p:ext>
            </p:extLst>
          </p:nvPr>
        </p:nvGraphicFramePr>
        <p:xfrm>
          <a:off x="128464" y="6669360"/>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2018.4.3 </a:t>
                      </a:r>
                      <a:r>
                        <a:rPr kumimoji="1" lang="ja-JP" altLang="en-US" sz="1000" baseline="0" dirty="0" smtClean="0">
                          <a:solidFill>
                            <a:schemeClr val="tx1"/>
                          </a:solidFill>
                          <a:latin typeface="+mn-ea"/>
                          <a:ea typeface="+mn-ea"/>
                        </a:rPr>
                        <a:t>ジャパンタイムズ特別講演会　世界先進事例から考える日本カーボンプライシング　配布資料（</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218409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p:nvPr>
        </p:nvSpPr>
        <p:spPr>
          <a:xfrm>
            <a:off x="200472" y="2528900"/>
            <a:ext cx="9433048" cy="1800200"/>
          </a:xfrm>
        </p:spPr>
        <p:txBody>
          <a:bodyPr anchor="b"/>
          <a:lstStyle/>
          <a:p>
            <a:pPr algn="ctr"/>
            <a:r>
              <a:rPr lang="ja-JP" altLang="en-US" sz="4400" b="1" spc="600" dirty="0" smtClean="0"/>
              <a:t>インターナルカーボンプライシング</a:t>
            </a:r>
            <a:endParaRPr lang="en-US" altLang="ja-JP" sz="4400" b="1" spc="600" dirty="0" smtClean="0"/>
          </a:p>
          <a:p>
            <a:pPr algn="ctr"/>
            <a:r>
              <a:rPr lang="ja-JP" altLang="en-US" sz="4400" b="1" spc="600" dirty="0" smtClean="0"/>
              <a:t>導入の</a:t>
            </a:r>
            <a:r>
              <a:rPr lang="ja-JP" altLang="en-US" sz="4400" b="1" spc="600" dirty="0"/>
              <a:t>意義</a:t>
            </a:r>
          </a:p>
        </p:txBody>
      </p:sp>
    </p:spTree>
    <p:extLst>
      <p:ext uri="{BB962C8B-B14F-4D97-AF65-F5344CB8AC3E}">
        <p14:creationId xmlns:p14="http://schemas.microsoft.com/office/powerpoint/2010/main" val="236490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国内</a:t>
            </a:r>
            <a:r>
              <a:rPr lang="ja-JP" altLang="en-US" dirty="0" smtClean="0"/>
              <a:t>企業</a:t>
            </a:r>
            <a:r>
              <a:rPr lang="ja-JP" altLang="en-US" dirty="0"/>
              <a:t>の導入事例</a:t>
            </a:r>
            <a:r>
              <a:rPr lang="ja-JP" altLang="en-US" dirty="0" smtClean="0"/>
              <a:t>（</a:t>
            </a:r>
            <a:r>
              <a:rPr lang="en-US" altLang="ja-JP" dirty="0" smtClean="0"/>
              <a:t>3/3</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30</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487659240"/>
              </p:ext>
            </p:extLst>
          </p:nvPr>
        </p:nvGraphicFramePr>
        <p:xfrm>
          <a:off x="128588" y="1556792"/>
          <a:ext cx="9648821" cy="4392487"/>
        </p:xfrm>
        <a:graphic>
          <a:graphicData uri="http://schemas.openxmlformats.org/drawingml/2006/table">
            <a:tbl>
              <a:tblPr firstRow="1" bandRow="1">
                <a:tableStyleId>{5940675A-B579-460E-94D1-54222C63F5DA}</a:tableStyleId>
              </a:tblPr>
              <a:tblGrid>
                <a:gridCol w="1378403">
                  <a:extLst>
                    <a:ext uri="{9D8B030D-6E8A-4147-A177-3AD203B41FA5}">
                      <a16:colId xmlns:a16="http://schemas.microsoft.com/office/drawing/2014/main" xmlns="" val="1298902542"/>
                    </a:ext>
                  </a:extLst>
                </a:gridCol>
                <a:gridCol w="997737">
                  <a:extLst>
                    <a:ext uri="{9D8B030D-6E8A-4147-A177-3AD203B41FA5}">
                      <a16:colId xmlns:a16="http://schemas.microsoft.com/office/drawing/2014/main" xmlns="" val="381353585"/>
                    </a:ext>
                  </a:extLst>
                </a:gridCol>
                <a:gridCol w="1368152">
                  <a:extLst>
                    <a:ext uri="{9D8B030D-6E8A-4147-A177-3AD203B41FA5}">
                      <a16:colId xmlns:a16="http://schemas.microsoft.com/office/drawing/2014/main" xmlns="" val="1245968700"/>
                    </a:ext>
                  </a:extLst>
                </a:gridCol>
                <a:gridCol w="2088232">
                  <a:extLst>
                    <a:ext uri="{9D8B030D-6E8A-4147-A177-3AD203B41FA5}">
                      <a16:colId xmlns:a16="http://schemas.microsoft.com/office/drawing/2014/main" xmlns="" val="2764113459"/>
                    </a:ext>
                  </a:extLst>
                </a:gridCol>
                <a:gridCol w="1080120">
                  <a:extLst>
                    <a:ext uri="{9D8B030D-6E8A-4147-A177-3AD203B41FA5}">
                      <a16:colId xmlns:a16="http://schemas.microsoft.com/office/drawing/2014/main" xmlns="" val="3136424303"/>
                    </a:ext>
                  </a:extLst>
                </a:gridCol>
                <a:gridCol w="1357774">
                  <a:extLst>
                    <a:ext uri="{9D8B030D-6E8A-4147-A177-3AD203B41FA5}">
                      <a16:colId xmlns:a16="http://schemas.microsoft.com/office/drawing/2014/main" xmlns="" val="3610013645"/>
                    </a:ext>
                  </a:extLst>
                </a:gridCol>
                <a:gridCol w="1378403">
                  <a:extLst>
                    <a:ext uri="{9D8B030D-6E8A-4147-A177-3AD203B41FA5}">
                      <a16:colId xmlns:a16="http://schemas.microsoft.com/office/drawing/2014/main" xmlns="" val="1094954949"/>
                    </a:ext>
                  </a:extLst>
                </a:gridCol>
              </a:tblGrid>
              <a:tr h="761529">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企業名</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業種</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タイプ</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の活用用途</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価格</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意思決定</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の</a:t>
                      </a: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プロセス</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36000" marR="36000" marT="36000" marB="36000" anchor="ctr">
                    <a:solidFill>
                      <a:schemeClr val="bg1">
                        <a:lumMod val="85000"/>
                      </a:schemeClr>
                    </a:solidFill>
                  </a:tcPr>
                </a:tc>
                <a:extLst>
                  <a:ext uri="{0D108BD9-81ED-4DB2-BD59-A6C34878D82A}">
                    <a16:rowId xmlns:a16="http://schemas.microsoft.com/office/drawing/2014/main" xmlns="" val="2401523136"/>
                  </a:ext>
                </a:extLst>
              </a:tr>
              <a:tr h="1098122">
                <a:tc>
                  <a:txBody>
                    <a:bodyPr/>
                    <a:lstStyle/>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JSR</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素材</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（化学）</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投資判断に利用</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3,000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indent="0" algn="ctr" fontAlgn="ctr">
                        <a:buFont typeface="Arial" panose="020B0604020202020204" pitchFamily="34" charset="0"/>
                        <a:buNone/>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3520354901"/>
                  </a:ext>
                </a:extLst>
              </a:tr>
              <a:tr h="1098122">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川崎汽船</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運輸</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（海運）</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投資判断に利用</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8,500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800" b="0" i="0" u="none" strike="noStrike" kern="1200" baseline="0" dirty="0" smtClean="0">
                          <a:solidFill>
                            <a:schemeClr val="tx1"/>
                          </a:solidFill>
                          <a:latin typeface="+mn-lt"/>
                          <a:ea typeface="+mn-ea"/>
                          <a:cs typeface="+mn-cs"/>
                        </a:rPr>
                        <a:t>重油価格に対しカーボンプライスを想定</a:t>
                      </a:r>
                    </a:p>
                  </a:txBody>
                  <a:tcPr marL="36000" marR="36000" marT="36000" marB="36000" anchor="ctr"/>
                </a:tc>
                <a:tc>
                  <a:txBody>
                    <a:bodyPr/>
                    <a:lstStyle/>
                    <a:p>
                      <a:pPr algn="ctr" fontAlgn="ct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2503129799"/>
                  </a:ext>
                </a:extLst>
              </a:tr>
              <a:tr h="1434714">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アステラス</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製薬</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製薬</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暗示的</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カーボン</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プライシング</a:t>
                      </a: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投資判断に利用（</a:t>
                      </a:r>
                      <a:r>
                        <a:rPr kumimoji="1" lang="ja-JP" altLang="en-US" sz="1800" b="0" i="0" u="none" strike="noStrike" kern="1200" baseline="0" dirty="0" smtClean="0">
                          <a:solidFill>
                            <a:schemeClr val="tx1"/>
                          </a:solidFill>
                          <a:latin typeface="+mn-lt"/>
                          <a:ea typeface="+mn-ea"/>
                          <a:cs typeface="+mn-cs"/>
                        </a:rPr>
                        <a:t>削減コストが</a:t>
                      </a:r>
                      <a:r>
                        <a:rPr kumimoji="1" lang="en-US" altLang="ja-JP" sz="1800" b="0" i="0" u="none" strike="noStrike" kern="1200" baseline="0" dirty="0" smtClean="0">
                          <a:solidFill>
                            <a:schemeClr val="tx1"/>
                          </a:solidFill>
                          <a:latin typeface="+mn-lt"/>
                          <a:ea typeface="+mn-ea"/>
                          <a:cs typeface="+mn-cs"/>
                        </a:rPr>
                        <a:t>10</a:t>
                      </a:r>
                      <a:r>
                        <a:rPr kumimoji="1" lang="ja-JP" altLang="en-US" sz="1800" b="0" i="0" u="none" strike="noStrike" kern="1200" baseline="0" dirty="0" smtClean="0">
                          <a:solidFill>
                            <a:schemeClr val="tx1"/>
                          </a:solidFill>
                          <a:latin typeface="+mn-lt"/>
                          <a:ea typeface="+mn-ea"/>
                          <a:cs typeface="+mn-cs"/>
                        </a:rPr>
                        <a:t>万円</a:t>
                      </a:r>
                      <a:r>
                        <a:rPr kumimoji="1" lang="en-US" altLang="ja-JP" sz="1800" b="0" i="0" u="none" strike="noStrike" kern="1200" baseline="0" dirty="0" smtClean="0">
                          <a:solidFill>
                            <a:schemeClr val="tx1"/>
                          </a:solidFill>
                          <a:latin typeface="+mn-lt"/>
                          <a:ea typeface="+mn-ea"/>
                          <a:cs typeface="+mn-cs"/>
                        </a:rPr>
                        <a:t>/t-CO2</a:t>
                      </a:r>
                      <a:r>
                        <a:rPr kumimoji="1" lang="ja-JP" altLang="en-US" sz="1800" b="0" i="0" u="none" strike="noStrike" kern="1200" baseline="0" dirty="0" smtClean="0">
                          <a:solidFill>
                            <a:schemeClr val="tx1"/>
                          </a:solidFill>
                          <a:latin typeface="+mn-lt"/>
                          <a:ea typeface="+mn-ea"/>
                          <a:cs typeface="+mn-cs"/>
                        </a:rPr>
                        <a:t>以下は実施との判断）</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100,000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1583836730"/>
                  </a:ext>
                </a:extLst>
              </a:tr>
            </a:tbl>
          </a:graphicData>
        </a:graphic>
      </p:graphicFrame>
      <p:sp>
        <p:nvSpPr>
          <p:cNvPr id="6" name="テキスト プレースホルダー 2"/>
          <p:cNvSpPr>
            <a:spLocks noGrp="1"/>
          </p:cNvSpPr>
          <p:nvPr>
            <p:ph type="body" sz="quarter" idx="11"/>
          </p:nvPr>
        </p:nvSpPr>
        <p:spPr>
          <a:xfrm>
            <a:off x="128588" y="765174"/>
            <a:ext cx="9648825" cy="719609"/>
          </a:xfrm>
        </p:spPr>
        <p:txBody>
          <a:bodyPr anchor="ctr"/>
          <a:lstStyle/>
          <a:p>
            <a:r>
              <a:rPr lang="ja-JP" altLang="en-US" dirty="0" smtClean="0"/>
              <a:t>日本企業でインターナルカーボンプライシングを</a:t>
            </a:r>
            <a:r>
              <a:rPr lang="ja-JP" altLang="en-US" dirty="0"/>
              <a:t>導入していると回答している企業</a:t>
            </a:r>
            <a:r>
              <a:rPr lang="ja-JP" altLang="en-US" dirty="0" smtClean="0"/>
              <a:t>は</a:t>
            </a:r>
            <a:r>
              <a:rPr lang="en-US" altLang="ja-JP" dirty="0" smtClean="0"/>
              <a:t>47</a:t>
            </a:r>
            <a:r>
              <a:rPr lang="ja-JP" altLang="en-US" dirty="0" smtClean="0"/>
              <a:t>社</a:t>
            </a:r>
            <a:r>
              <a:rPr lang="ja-JP" altLang="en-US" dirty="0"/>
              <a:t>あり、</a:t>
            </a:r>
            <a:r>
              <a:rPr lang="en-US" altLang="ja-JP" dirty="0"/>
              <a:t>2</a:t>
            </a:r>
            <a:r>
              <a:rPr lang="ja-JP" altLang="en-US" dirty="0"/>
              <a:t>年以内に導入予定と回答している企業は</a:t>
            </a:r>
            <a:r>
              <a:rPr lang="en-US" altLang="ja-JP" dirty="0" smtClean="0"/>
              <a:t>38</a:t>
            </a:r>
            <a:r>
              <a:rPr lang="ja-JP" altLang="en-US" dirty="0" smtClean="0"/>
              <a:t>社</a:t>
            </a:r>
            <a:r>
              <a:rPr lang="ja-JP" altLang="en-US" dirty="0"/>
              <a:t>（</a:t>
            </a:r>
            <a:r>
              <a:rPr lang="en-US" altLang="ja-JP" dirty="0"/>
              <a:t>2017</a:t>
            </a:r>
            <a:r>
              <a:rPr lang="ja-JP" altLang="en-US" dirty="0"/>
              <a:t>年現在</a:t>
            </a:r>
            <a:r>
              <a:rPr lang="ja-JP" altLang="en-US" dirty="0" smtClean="0"/>
              <a:t>）</a:t>
            </a:r>
            <a:endParaRPr lang="ja-JP" altLang="en-US" dirty="0"/>
          </a:p>
        </p:txBody>
      </p:sp>
      <p:pic>
        <p:nvPicPr>
          <p:cNvPr id="7" name="図 6"/>
          <p:cNvPicPr>
            <a:picLocks/>
          </p:cNvPicPr>
          <p:nvPr/>
        </p:nvPicPr>
        <p:blipFill>
          <a:blip r:embed="rId2"/>
          <a:stretch>
            <a:fillRect/>
          </a:stretch>
        </p:blipFill>
        <p:spPr>
          <a:xfrm>
            <a:off x="288171" y="5545745"/>
            <a:ext cx="1080000" cy="331527"/>
          </a:xfrm>
          <a:prstGeom prst="rect">
            <a:avLst/>
          </a:prstGeom>
        </p:spPr>
      </p:pic>
      <p:pic>
        <p:nvPicPr>
          <p:cNvPr id="8" name="図 7"/>
          <p:cNvPicPr>
            <a:picLocks noChangeAspect="1"/>
          </p:cNvPicPr>
          <p:nvPr/>
        </p:nvPicPr>
        <p:blipFill>
          <a:blip r:embed="rId3"/>
          <a:stretch>
            <a:fillRect/>
          </a:stretch>
        </p:blipFill>
        <p:spPr>
          <a:xfrm>
            <a:off x="288171" y="4149080"/>
            <a:ext cx="1080000" cy="299685"/>
          </a:xfrm>
          <a:prstGeom prst="rect">
            <a:avLst/>
          </a:prstGeom>
        </p:spPr>
      </p:pic>
      <p:pic>
        <p:nvPicPr>
          <p:cNvPr id="10" name="図 9"/>
          <p:cNvPicPr>
            <a:picLocks noChangeAspect="1"/>
          </p:cNvPicPr>
          <p:nvPr/>
        </p:nvPicPr>
        <p:blipFill>
          <a:blip r:embed="rId4"/>
          <a:stretch>
            <a:fillRect/>
          </a:stretch>
        </p:blipFill>
        <p:spPr>
          <a:xfrm>
            <a:off x="288171" y="3092392"/>
            <a:ext cx="1080000" cy="264600"/>
          </a:xfrm>
          <a:prstGeom prst="rect">
            <a:avLst/>
          </a:prstGeom>
        </p:spPr>
      </p:pic>
      <p:graphicFrame>
        <p:nvGraphicFramePr>
          <p:cNvPr id="11" name="表 10"/>
          <p:cNvGraphicFramePr>
            <a:graphicFrameLocks noGrp="1"/>
          </p:cNvGraphicFramePr>
          <p:nvPr>
            <p:extLst>
              <p:ext uri="{D42A27DB-BD31-4B8C-83A1-F6EECF244321}">
                <p14:modId xmlns:p14="http://schemas.microsoft.com/office/powerpoint/2010/main" val="947495216"/>
              </p:ext>
            </p:extLst>
          </p:nvPr>
        </p:nvGraphicFramePr>
        <p:xfrm>
          <a:off x="128464" y="6610313"/>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2018.4.3 </a:t>
                      </a:r>
                      <a:r>
                        <a:rPr kumimoji="1" lang="ja-JP" altLang="en-US" sz="1000" baseline="0" dirty="0" smtClean="0">
                          <a:solidFill>
                            <a:schemeClr val="tx1"/>
                          </a:solidFill>
                          <a:latin typeface="+mn-ea"/>
                          <a:ea typeface="+mn-ea"/>
                        </a:rPr>
                        <a:t>ジャパンタイムズ特別講演会　世界先進事例から考える日本カーボンプライシング　配布資料（</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ジャパン）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189134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海外企業の導入事例（</a:t>
            </a:r>
            <a:r>
              <a:rPr lang="en-US" altLang="ja-JP" dirty="0" smtClean="0"/>
              <a:t>1/2</a:t>
            </a:r>
            <a:r>
              <a:rPr lang="ja-JP" altLang="en-US" dirty="0" smtClean="0"/>
              <a:t>）</a:t>
            </a:r>
            <a:endParaRPr kumimoji="1" lang="ja-JP" altLang="en-US" dirty="0"/>
          </a:p>
        </p:txBody>
      </p:sp>
      <p:sp>
        <p:nvSpPr>
          <p:cNvPr id="3" name="テキスト プレースホルダー 2"/>
          <p:cNvSpPr>
            <a:spLocks noGrp="1"/>
          </p:cNvSpPr>
          <p:nvPr>
            <p:ph type="body" sz="quarter" idx="11"/>
          </p:nvPr>
        </p:nvSpPr>
        <p:spPr>
          <a:xfrm>
            <a:off x="128588" y="765175"/>
            <a:ext cx="9648825" cy="503586"/>
          </a:xfrm>
        </p:spPr>
        <p:txBody>
          <a:bodyPr anchor="ctr"/>
          <a:lstStyle/>
          <a:p>
            <a:r>
              <a:rPr kumimoji="1" lang="ja-JP" altLang="en-US" dirty="0" smtClean="0"/>
              <a:t>海外でのインターナルカーボンプライシングの設定事例を</a:t>
            </a:r>
            <a:r>
              <a:rPr lang="ja-JP" altLang="en-US" dirty="0"/>
              <a:t>以下</a:t>
            </a:r>
            <a:r>
              <a:rPr lang="ja-JP" altLang="en-US" dirty="0" smtClean="0"/>
              <a:t>に</a:t>
            </a:r>
            <a:r>
              <a:rPr lang="ja-JP" altLang="en-US" dirty="0"/>
              <a:t>示</a:t>
            </a:r>
            <a:r>
              <a:rPr lang="ja-JP" altLang="en-US" dirty="0" smtClean="0"/>
              <a:t>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31</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108389714"/>
              </p:ext>
            </p:extLst>
          </p:nvPr>
        </p:nvGraphicFramePr>
        <p:xfrm>
          <a:off x="128588" y="1340768"/>
          <a:ext cx="9648821" cy="4968552"/>
        </p:xfrm>
        <a:graphic>
          <a:graphicData uri="http://schemas.openxmlformats.org/drawingml/2006/table">
            <a:tbl>
              <a:tblPr firstRow="1" bandRow="1">
                <a:tableStyleId>{5940675A-B579-460E-94D1-54222C63F5DA}</a:tableStyleId>
              </a:tblPr>
              <a:tblGrid>
                <a:gridCol w="1378403">
                  <a:extLst>
                    <a:ext uri="{9D8B030D-6E8A-4147-A177-3AD203B41FA5}">
                      <a16:colId xmlns:a16="http://schemas.microsoft.com/office/drawing/2014/main" xmlns="" val="1298902542"/>
                    </a:ext>
                  </a:extLst>
                </a:gridCol>
                <a:gridCol w="997737">
                  <a:extLst>
                    <a:ext uri="{9D8B030D-6E8A-4147-A177-3AD203B41FA5}">
                      <a16:colId xmlns:a16="http://schemas.microsoft.com/office/drawing/2014/main" xmlns="" val="381353585"/>
                    </a:ext>
                  </a:extLst>
                </a:gridCol>
                <a:gridCol w="1368152">
                  <a:extLst>
                    <a:ext uri="{9D8B030D-6E8A-4147-A177-3AD203B41FA5}">
                      <a16:colId xmlns:a16="http://schemas.microsoft.com/office/drawing/2014/main" xmlns="" val="1245968700"/>
                    </a:ext>
                  </a:extLst>
                </a:gridCol>
                <a:gridCol w="2088232">
                  <a:extLst>
                    <a:ext uri="{9D8B030D-6E8A-4147-A177-3AD203B41FA5}">
                      <a16:colId xmlns:a16="http://schemas.microsoft.com/office/drawing/2014/main" xmlns="" val="2764113459"/>
                    </a:ext>
                  </a:extLst>
                </a:gridCol>
                <a:gridCol w="1080120">
                  <a:extLst>
                    <a:ext uri="{9D8B030D-6E8A-4147-A177-3AD203B41FA5}">
                      <a16:colId xmlns:a16="http://schemas.microsoft.com/office/drawing/2014/main" xmlns="" val="3136424303"/>
                    </a:ext>
                  </a:extLst>
                </a:gridCol>
                <a:gridCol w="1357774">
                  <a:extLst>
                    <a:ext uri="{9D8B030D-6E8A-4147-A177-3AD203B41FA5}">
                      <a16:colId xmlns:a16="http://schemas.microsoft.com/office/drawing/2014/main" xmlns="" val="3610013645"/>
                    </a:ext>
                  </a:extLst>
                </a:gridCol>
                <a:gridCol w="1378403">
                  <a:extLst>
                    <a:ext uri="{9D8B030D-6E8A-4147-A177-3AD203B41FA5}">
                      <a16:colId xmlns:a16="http://schemas.microsoft.com/office/drawing/2014/main" xmlns="" val="1094954949"/>
                    </a:ext>
                  </a:extLst>
                </a:gridCol>
              </a:tblGrid>
              <a:tr h="681979">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企業名</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業種</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タイプ</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の活用用途</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価格</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意思決定</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の</a:t>
                      </a: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プロセス</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36000" marR="36000" marT="36000" marB="36000" anchor="ctr">
                    <a:solidFill>
                      <a:schemeClr val="bg1">
                        <a:lumMod val="85000"/>
                      </a:schemeClr>
                    </a:solidFill>
                  </a:tcPr>
                </a:tc>
                <a:extLst>
                  <a:ext uri="{0D108BD9-81ED-4DB2-BD59-A6C34878D82A}">
                    <a16:rowId xmlns:a16="http://schemas.microsoft.com/office/drawing/2014/main" xmlns="" val="2401523136"/>
                  </a:ext>
                </a:extLst>
              </a:tr>
              <a:tr h="983411">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Tetra Pak</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素材</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（包装）</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シャドー</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社内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で実施される低炭素プロジェクトの</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ROI</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算出</a:t>
                      </a:r>
                    </a:p>
                  </a:txBody>
                  <a:tcPr marL="36000" marR="36000" marT="36000" marB="36000" anchor="ctr"/>
                </a:tc>
                <a:tc>
                  <a:txBody>
                    <a:bodyPr/>
                    <a:lstStyle/>
                    <a:p>
                      <a:pPr marL="0" indent="0" algn="ctr" fontAlgn="ctr">
                        <a:buFont typeface="Arial" panose="020B0604020202020204" pitchFamily="34" charset="0"/>
                        <a:buNone/>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EUR10/</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tCO2e</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0" indent="0" algn="ctr" fontAlgn="ctr">
                        <a:buFont typeface="Arial" panose="020B0604020202020204" pitchFamily="34" charset="0"/>
                        <a:buNone/>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外部</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価格</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活用（</a:t>
                      </a: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EU </a:t>
                      </a:r>
                      <a:r>
                        <a:rPr lang="en-US" sz="1800" b="0" i="0" u="none" strike="noStrike" dirty="0">
                          <a:solidFill>
                            <a:srgbClr val="000000"/>
                          </a:solidFill>
                          <a:effectLst/>
                          <a:latin typeface="Meiryo UI" panose="020B0604030504040204" pitchFamily="50" charset="-128"/>
                          <a:ea typeface="Meiryo UI" panose="020B0604030504040204" pitchFamily="50" charset="-128"/>
                        </a:rPr>
                        <a:t>ETS</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の数値）</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年</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に</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回価格を更新</a:t>
                      </a:r>
                    </a:p>
                  </a:txBody>
                  <a:tcPr marL="36000" marR="36000" marT="36000" marB="36000" anchor="ctr"/>
                </a:tc>
                <a:extLst>
                  <a:ext uri="{0D108BD9-81ED-4DB2-BD59-A6C34878D82A}">
                    <a16:rowId xmlns:a16="http://schemas.microsoft.com/office/drawing/2014/main" xmlns="" val="3520354901"/>
                  </a:ext>
                </a:extLst>
              </a:tr>
              <a:tr h="1887704">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Danone</a:t>
                      </a:r>
                    </a:p>
                  </a:txBody>
                  <a:tcPr marL="36000" marR="36000" marT="36000" marB="36000" anchor="ct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食料</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シャドー</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サプライヤー</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評価及び調達戦略</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立案</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社内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で実施される低炭素プロジェクトの</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CAPEX</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算出</a:t>
                      </a: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867295444"/>
                  </a:ext>
                </a:extLst>
              </a:tr>
              <a:tr h="1415458">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Saint-Gobain</a:t>
                      </a:r>
                    </a:p>
                  </a:txBody>
                  <a:tcPr marL="36000" marR="36000" marT="36000" marB="36000" anchor="ctr"/>
                </a:tc>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素材</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シャドー</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社内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で実施される大規模プロジェクトの</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CAPEX</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算出</a:t>
                      </a: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社内協議</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用途</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に応じて</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800" b="0" i="0" u="none" strike="noStrike" dirty="0" err="1">
                          <a:solidFill>
                            <a:srgbClr val="000000"/>
                          </a:solidFill>
                          <a:effectLst/>
                          <a:latin typeface="Meiryo UI" panose="020B0604030504040204" pitchFamily="50" charset="-128"/>
                          <a:ea typeface="Meiryo UI" panose="020B0604030504040204" pitchFamily="50" charset="-128"/>
                        </a:rPr>
                        <a:t>つの</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価格を設定</a:t>
                      </a:r>
                    </a:p>
                  </a:txBody>
                  <a:tcPr marL="36000" marR="36000" marT="36000" marB="36000" anchor="ctr"/>
                </a:tc>
                <a:extLst>
                  <a:ext uri="{0D108BD9-81ED-4DB2-BD59-A6C34878D82A}">
                    <a16:rowId xmlns:a16="http://schemas.microsoft.com/office/drawing/2014/main" xmlns="" val="2503129799"/>
                  </a:ext>
                </a:extLst>
              </a:tr>
            </a:tbl>
          </a:graphicData>
        </a:graphic>
      </p:graphicFrame>
      <p:pic>
        <p:nvPicPr>
          <p:cNvPr id="8" name="図 7"/>
          <p:cNvPicPr>
            <a:picLocks noChangeAspect="1"/>
          </p:cNvPicPr>
          <p:nvPr/>
        </p:nvPicPr>
        <p:blipFill rotWithShape="1">
          <a:blip r:embed="rId2"/>
          <a:srcRect t="14213"/>
          <a:stretch/>
        </p:blipFill>
        <p:spPr>
          <a:xfrm>
            <a:off x="389435" y="5877272"/>
            <a:ext cx="901026" cy="375113"/>
          </a:xfrm>
          <a:prstGeom prst="rect">
            <a:avLst/>
          </a:prstGeom>
        </p:spPr>
      </p:pic>
      <p:pic>
        <p:nvPicPr>
          <p:cNvPr id="6" name="図 5"/>
          <p:cNvPicPr>
            <a:picLocks noChangeAspect="1"/>
          </p:cNvPicPr>
          <p:nvPr/>
        </p:nvPicPr>
        <p:blipFill>
          <a:blip r:embed="rId3"/>
          <a:stretch>
            <a:fillRect/>
          </a:stretch>
        </p:blipFill>
        <p:spPr>
          <a:xfrm>
            <a:off x="327295" y="2745272"/>
            <a:ext cx="1025305" cy="226273"/>
          </a:xfrm>
          <a:prstGeom prst="rect">
            <a:avLst/>
          </a:prstGeom>
        </p:spPr>
      </p:pic>
      <p:pic>
        <p:nvPicPr>
          <p:cNvPr id="7" name="図 6"/>
          <p:cNvPicPr>
            <a:picLocks noChangeAspect="1"/>
          </p:cNvPicPr>
          <p:nvPr/>
        </p:nvPicPr>
        <p:blipFill>
          <a:blip r:embed="rId4"/>
          <a:stretch>
            <a:fillRect/>
          </a:stretch>
        </p:blipFill>
        <p:spPr>
          <a:xfrm>
            <a:off x="373900" y="4437112"/>
            <a:ext cx="932095" cy="378819"/>
          </a:xfrm>
          <a:prstGeom prst="rect">
            <a:avLst/>
          </a:prstGeom>
        </p:spPr>
      </p:pic>
      <p:graphicFrame>
        <p:nvGraphicFramePr>
          <p:cNvPr id="10" name="表 9"/>
          <p:cNvGraphicFramePr>
            <a:graphicFrameLocks noGrp="1"/>
          </p:cNvGraphicFramePr>
          <p:nvPr>
            <p:extLst>
              <p:ext uri="{D42A27DB-BD31-4B8C-83A1-F6EECF244321}">
                <p14:modId xmlns:p14="http://schemas.microsoft.com/office/powerpoint/2010/main" val="4263715995"/>
              </p:ext>
            </p:extLst>
          </p:nvPr>
        </p:nvGraphicFramePr>
        <p:xfrm>
          <a:off x="128464" y="653830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HOW-TO GUIDE TO CORPORATE INTERNAL CARBON PRICING</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Ecofys)</a:t>
                      </a:r>
                      <a:r>
                        <a:rPr kumimoji="1" lang="ja-JP" altLang="en-US" sz="1000" baseline="0" dirty="0" smtClean="0">
                          <a:solidFill>
                            <a:schemeClr val="tx1"/>
                          </a:solidFill>
                          <a:latin typeface="+mn-ea"/>
                          <a:ea typeface="+mn-ea"/>
                        </a:rPr>
                        <a:t>等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6684049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海外企業の導入事例</a:t>
            </a:r>
            <a:r>
              <a:rPr lang="ja-JP" altLang="en-US" dirty="0" smtClean="0"/>
              <a:t>（</a:t>
            </a:r>
            <a:r>
              <a:rPr lang="en-US" altLang="ja-JP" dirty="0" smtClean="0"/>
              <a:t>2/2</a:t>
            </a:r>
            <a:r>
              <a:rPr lang="ja-JP" altLang="en-US" dirty="0"/>
              <a:t>）</a:t>
            </a:r>
            <a:endParaRPr kumimoji="1" lang="ja-JP" altLang="en-US" dirty="0"/>
          </a:p>
        </p:txBody>
      </p:sp>
      <p:sp>
        <p:nvSpPr>
          <p:cNvPr id="3" name="テキスト プレースホルダー 2"/>
          <p:cNvSpPr>
            <a:spLocks noGrp="1"/>
          </p:cNvSpPr>
          <p:nvPr>
            <p:ph type="body" sz="quarter" idx="11"/>
          </p:nvPr>
        </p:nvSpPr>
        <p:spPr>
          <a:xfrm>
            <a:off x="128588" y="765175"/>
            <a:ext cx="9648825" cy="503586"/>
          </a:xfrm>
        </p:spPr>
        <p:txBody>
          <a:bodyPr anchor="ctr"/>
          <a:lstStyle/>
          <a:p>
            <a:r>
              <a:rPr lang="ja-JP" altLang="en-US" dirty="0" smtClean="0"/>
              <a:t>海外でのインターナルカーボンプライシングの設定事例</a:t>
            </a:r>
            <a:r>
              <a:rPr lang="ja-JP" altLang="en-US" dirty="0"/>
              <a:t>を以下に示す</a:t>
            </a: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32</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2971968467"/>
              </p:ext>
            </p:extLst>
          </p:nvPr>
        </p:nvGraphicFramePr>
        <p:xfrm>
          <a:off x="128588" y="1340768"/>
          <a:ext cx="9648821" cy="5188016"/>
        </p:xfrm>
        <a:graphic>
          <a:graphicData uri="http://schemas.openxmlformats.org/drawingml/2006/table">
            <a:tbl>
              <a:tblPr firstRow="1" bandRow="1">
                <a:tableStyleId>{5940675A-B579-460E-94D1-54222C63F5DA}</a:tableStyleId>
              </a:tblPr>
              <a:tblGrid>
                <a:gridCol w="1378403">
                  <a:extLst>
                    <a:ext uri="{9D8B030D-6E8A-4147-A177-3AD203B41FA5}">
                      <a16:colId xmlns:a16="http://schemas.microsoft.com/office/drawing/2014/main" xmlns="" val="1298902542"/>
                    </a:ext>
                  </a:extLst>
                </a:gridCol>
                <a:gridCol w="925729">
                  <a:extLst>
                    <a:ext uri="{9D8B030D-6E8A-4147-A177-3AD203B41FA5}">
                      <a16:colId xmlns:a16="http://schemas.microsoft.com/office/drawing/2014/main" xmlns="" val="381353585"/>
                    </a:ext>
                  </a:extLst>
                </a:gridCol>
                <a:gridCol w="1440160">
                  <a:extLst>
                    <a:ext uri="{9D8B030D-6E8A-4147-A177-3AD203B41FA5}">
                      <a16:colId xmlns:a16="http://schemas.microsoft.com/office/drawing/2014/main" xmlns="" val="1245968700"/>
                    </a:ext>
                  </a:extLst>
                </a:gridCol>
                <a:gridCol w="2088232">
                  <a:extLst>
                    <a:ext uri="{9D8B030D-6E8A-4147-A177-3AD203B41FA5}">
                      <a16:colId xmlns:a16="http://schemas.microsoft.com/office/drawing/2014/main" xmlns="" val="2764113459"/>
                    </a:ext>
                  </a:extLst>
                </a:gridCol>
                <a:gridCol w="1059491">
                  <a:extLst>
                    <a:ext uri="{9D8B030D-6E8A-4147-A177-3AD203B41FA5}">
                      <a16:colId xmlns:a16="http://schemas.microsoft.com/office/drawing/2014/main" xmlns="" val="3136424303"/>
                    </a:ext>
                  </a:extLst>
                </a:gridCol>
                <a:gridCol w="1378403">
                  <a:extLst>
                    <a:ext uri="{9D8B030D-6E8A-4147-A177-3AD203B41FA5}">
                      <a16:colId xmlns:a16="http://schemas.microsoft.com/office/drawing/2014/main" xmlns="" val="3610013645"/>
                    </a:ext>
                  </a:extLst>
                </a:gridCol>
                <a:gridCol w="1378403">
                  <a:extLst>
                    <a:ext uri="{9D8B030D-6E8A-4147-A177-3AD203B41FA5}">
                      <a16:colId xmlns:a16="http://schemas.microsoft.com/office/drawing/2014/main" xmlns="" val="1094954949"/>
                    </a:ext>
                  </a:extLst>
                </a:gridCol>
              </a:tblGrid>
              <a:tr h="680090">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企業名</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業種</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タイプ</a:t>
                      </a:r>
                    </a:p>
                  </a:txBody>
                  <a:tcPr marL="36000" marR="36000" marT="36000" marB="36000" anchor="ctr">
                    <a:solidFill>
                      <a:schemeClr val="bg1">
                        <a:lumMod val="85000"/>
                      </a:schemeClr>
                    </a:solidFill>
                  </a:tcPr>
                </a:tc>
                <a:tc>
                  <a:txBody>
                    <a:bodyPr/>
                    <a:lstStyle/>
                    <a:p>
                      <a:pPr algn="ctr" fontAlgn="ctr"/>
                      <a:r>
                        <a:rPr lang="en-US" sz="1800" b="0" i="0" u="none" strike="noStrike" dirty="0">
                          <a:solidFill>
                            <a:schemeClr val="tx1"/>
                          </a:solidFill>
                          <a:effectLst/>
                          <a:latin typeface="Meiryo UI" panose="020B0604030504040204" pitchFamily="50" charset="-128"/>
                          <a:ea typeface="Meiryo UI" panose="020B0604030504040204" pitchFamily="50" charset="-128"/>
                        </a:rPr>
                        <a:t>ICP</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の活用用途</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価格</a:t>
                      </a: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意思決定</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の</a:t>
                      </a: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rPr>
                        <a:t>プロセス</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solidFill>
                      <a:schemeClr val="bg1">
                        <a:lumMod val="85000"/>
                      </a:schemeClr>
                    </a:solidFill>
                  </a:tcPr>
                </a:tc>
                <a:tc>
                  <a:txBody>
                    <a:bodyPr/>
                    <a:lstStyle/>
                    <a:p>
                      <a:pPr algn="ctr" fontAlgn="ct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36000" marR="36000" marT="36000" marB="36000" anchor="ctr">
                    <a:solidFill>
                      <a:schemeClr val="bg1">
                        <a:lumMod val="85000"/>
                      </a:schemeClr>
                    </a:solidFill>
                  </a:tcPr>
                </a:tc>
                <a:extLst>
                  <a:ext uri="{0D108BD9-81ED-4DB2-BD59-A6C34878D82A}">
                    <a16:rowId xmlns:a16="http://schemas.microsoft.com/office/drawing/2014/main" xmlns="" val="2401523136"/>
                  </a:ext>
                </a:extLst>
              </a:tr>
              <a:tr h="1581880">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Owens Corning</a:t>
                      </a:r>
                    </a:p>
                  </a:txBody>
                  <a:tcPr marL="36000" marR="36000" marT="36000" marB="36000" anchor="ctr"/>
                </a:tc>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素材</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シャドー</a:t>
                      </a:r>
                      <a:endPar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プライス</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marL="285750" indent="-285750" algn="l" fontAlgn="ctr">
                        <a:buFont typeface="Arial" panose="020B0604020202020204" pitchFamily="34" charset="0"/>
                        <a:buChar cha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気候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変動によって発生し得る自社の財務面でのリスク分析</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US</a:t>
                      </a: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$10</a:t>
                      </a:r>
                    </a:p>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/tCO2e</a:t>
                      </a:r>
                      <a:r>
                        <a:rPr lang="en-US" sz="1800" b="0" i="0" u="none" strike="noStrike" dirty="0">
                          <a:solidFill>
                            <a:srgbClr val="000000"/>
                          </a:solidFill>
                          <a:effectLst/>
                          <a:latin typeface="Meiryo UI" panose="020B0604030504040204" pitchFamily="50" charset="-128"/>
                          <a:ea typeface="Meiryo UI" panose="020B0604030504040204" pitchFamily="50" charset="-128"/>
                        </a:rPr>
                        <a:t/>
                      </a:r>
                      <a:br>
                        <a:rPr lang="en-US" sz="1800" b="0" i="0" u="none" strike="noStrike" dirty="0">
                          <a:solidFill>
                            <a:srgbClr val="000000"/>
                          </a:solidFill>
                          <a:effectLst/>
                          <a:latin typeface="Meiryo UI" panose="020B0604030504040204" pitchFamily="50" charset="-128"/>
                          <a:ea typeface="Meiryo UI" panose="020B0604030504040204" pitchFamily="50" charset="-128"/>
                        </a:rPr>
                      </a:br>
                      <a:endParaRPr lang="en-US" sz="18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US$60</a:t>
                      </a:r>
                    </a:p>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/tCO2e</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用途</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に応じて</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800" b="0" i="0" u="none" strike="noStrike" dirty="0" err="1">
                          <a:solidFill>
                            <a:srgbClr val="000000"/>
                          </a:solidFill>
                          <a:effectLst/>
                          <a:latin typeface="Meiryo UI" panose="020B0604030504040204" pitchFamily="50" charset="-128"/>
                          <a:ea typeface="Meiryo UI" panose="020B0604030504040204" pitchFamily="50" charset="-128"/>
                        </a:rPr>
                        <a:t>つの</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価格を設定</a:t>
                      </a:r>
                    </a:p>
                  </a:txBody>
                  <a:tcPr marL="36000" marR="36000" marT="36000" marB="36000" anchor="ctr"/>
                </a:tc>
                <a:extLst>
                  <a:ext uri="{0D108BD9-81ED-4DB2-BD59-A6C34878D82A}">
                    <a16:rowId xmlns:a16="http://schemas.microsoft.com/office/drawing/2014/main" xmlns="" val="2820210670"/>
                  </a:ext>
                </a:extLst>
              </a:tr>
              <a:tr h="1482446">
                <a:tc>
                  <a:txBody>
                    <a:bodyPr/>
                    <a:lstStyle/>
                    <a:p>
                      <a:pPr algn="ctr" fontAlgn="ctr"/>
                      <a:r>
                        <a:rPr lang="en-US" sz="1800" b="0" i="0" u="none" strike="noStrike" dirty="0" err="1">
                          <a:solidFill>
                            <a:srgbClr val="000000"/>
                          </a:solidFill>
                          <a:effectLst/>
                          <a:latin typeface="Meiryo UI" panose="020B0604030504040204" pitchFamily="50" charset="-128"/>
                          <a:ea typeface="Meiryo UI" panose="020B0604030504040204" pitchFamily="50" charset="-128"/>
                        </a:rPr>
                        <a:t>Vina</a:t>
                      </a:r>
                      <a:r>
                        <a:rPr lang="en-US" sz="1800" b="0" i="0" u="none" strike="noStrike" dirty="0">
                          <a:solidFill>
                            <a:srgbClr val="000000"/>
                          </a:solidFill>
                          <a:effectLst/>
                          <a:latin typeface="Meiryo UI" panose="020B0604030504040204" pitchFamily="50" charset="-128"/>
                          <a:ea typeface="Meiryo UI" panose="020B0604030504040204" pitchFamily="50" charset="-128"/>
                        </a:rPr>
                        <a:t> Concha y Toro</a:t>
                      </a:r>
                    </a:p>
                  </a:txBody>
                  <a:tcPr marL="36000" marR="36000" marT="36000" marB="36000" anchor="ctr"/>
                </a:tc>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食料</a:t>
                      </a:r>
                    </a:p>
                  </a:txBody>
                  <a:tcPr marL="36000" marR="36000" marT="36000" marB="36000" anchor="ctr"/>
                </a:tc>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Internal Fee</a:t>
                      </a:r>
                    </a:p>
                  </a:txBody>
                  <a:tcPr marL="36000" marR="36000" marT="36000" marB="36000" anchor="ctr"/>
                </a:tc>
                <a:tc>
                  <a:txBody>
                    <a:bodyPr/>
                    <a:lstStyle/>
                    <a:p>
                      <a:pPr marL="285750" indent="-285750" algn="l" fontAlgn="ctr">
                        <a:buFont typeface="Arial" panose="020B0604020202020204" pitchFamily="34" charset="0"/>
                        <a:buChar char="•"/>
                      </a:pP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ICP</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を各事業</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部門の</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GHG</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排出量に</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応じて割り当てて</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負担させ、業績に連動</a:t>
                      </a: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U</a:t>
                      </a: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S$1</a:t>
                      </a:r>
                    </a:p>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/tCO2e</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社内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協議</a:t>
                      </a:r>
                    </a:p>
                  </a:txBody>
                  <a:tcPr marL="36000" marR="36000" marT="36000" marB="36000" anchor="ctr"/>
                </a:tc>
                <a:tc>
                  <a:txBody>
                    <a:bodyPr/>
                    <a:lstStyle/>
                    <a:p>
                      <a:pPr algn="ct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563840857"/>
                  </a:ext>
                </a:extLst>
              </a:tr>
              <a:tr h="1296144">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Ben &amp; Jerry's</a:t>
                      </a:r>
                    </a:p>
                  </a:txBody>
                  <a:tcPr marL="36000" marR="36000" marT="36000" marB="36000" anchor="ct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食料</a:t>
                      </a:r>
                    </a:p>
                  </a:txBody>
                  <a:tcPr marL="36000" marR="36000" marT="36000" marB="36000" anchor="ctr"/>
                </a:tc>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Internal Fee</a:t>
                      </a:r>
                    </a:p>
                  </a:txBody>
                  <a:tcPr marL="36000" marR="36000" marT="36000" marB="36000" anchor="ct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自社の</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GHG</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排出量に</a:t>
                      </a: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ICP</a:t>
                      </a: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rPr>
                        <a:t>を適用・課金し、サプライヤーサポート用のファンドを組成</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US$10</a:t>
                      </a:r>
                    </a:p>
                    <a:p>
                      <a:pPr algn="ctr" fontAlgn="ctr"/>
                      <a:r>
                        <a:rPr lang="en-US" sz="1800" b="0" i="0" u="none" strike="noStrike" dirty="0" smtClean="0">
                          <a:solidFill>
                            <a:srgbClr val="000000"/>
                          </a:solidFill>
                          <a:effectLst/>
                          <a:latin typeface="Meiryo UI" panose="020B0604030504040204" pitchFamily="50" charset="-128"/>
                          <a:ea typeface="Meiryo UI" panose="020B0604030504040204" pitchFamily="50" charset="-128"/>
                        </a:rPr>
                        <a:t>/tCO2e</a:t>
                      </a:r>
                      <a:endParaRPr 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rPr>
                        <a:t>CO2</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削減目標より数理的に分析</a:t>
                      </a:r>
                    </a:p>
                  </a:txBody>
                  <a:tcPr marL="36000" marR="36000" marT="36000" marB="36000" anchor="ct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710788948"/>
                  </a:ext>
                </a:extLst>
              </a:tr>
            </a:tbl>
          </a:graphicData>
        </a:graphic>
      </p:graphicFrame>
      <p:pic>
        <p:nvPicPr>
          <p:cNvPr id="6" name="図 5"/>
          <p:cNvPicPr>
            <a:picLocks/>
          </p:cNvPicPr>
          <p:nvPr/>
        </p:nvPicPr>
        <p:blipFill>
          <a:blip r:embed="rId2"/>
          <a:stretch>
            <a:fillRect/>
          </a:stretch>
        </p:blipFill>
        <p:spPr>
          <a:xfrm>
            <a:off x="330859" y="3140968"/>
            <a:ext cx="994501" cy="396000"/>
          </a:xfrm>
          <a:prstGeom prst="rect">
            <a:avLst/>
          </a:prstGeom>
        </p:spPr>
      </p:pic>
      <p:pic>
        <p:nvPicPr>
          <p:cNvPr id="7" name="図 6"/>
          <p:cNvPicPr>
            <a:picLocks noChangeAspect="1"/>
          </p:cNvPicPr>
          <p:nvPr/>
        </p:nvPicPr>
        <p:blipFill>
          <a:blip r:embed="rId3"/>
          <a:stretch>
            <a:fillRect/>
          </a:stretch>
        </p:blipFill>
        <p:spPr>
          <a:xfrm>
            <a:off x="219108" y="4797152"/>
            <a:ext cx="1218002" cy="252000"/>
          </a:xfrm>
          <a:prstGeom prst="rect">
            <a:avLst/>
          </a:prstGeom>
        </p:spPr>
      </p:pic>
      <p:pic>
        <p:nvPicPr>
          <p:cNvPr id="8" name="図 7"/>
          <p:cNvPicPr>
            <a:picLocks noChangeAspect="1"/>
          </p:cNvPicPr>
          <p:nvPr/>
        </p:nvPicPr>
        <p:blipFill>
          <a:blip r:embed="rId4"/>
          <a:stretch>
            <a:fillRect/>
          </a:stretch>
        </p:blipFill>
        <p:spPr>
          <a:xfrm>
            <a:off x="208356" y="6110820"/>
            <a:ext cx="1239506" cy="216000"/>
          </a:xfrm>
          <a:prstGeom prst="rect">
            <a:avLst/>
          </a:prstGeom>
        </p:spPr>
      </p:pic>
      <p:graphicFrame>
        <p:nvGraphicFramePr>
          <p:cNvPr id="9" name="表 8"/>
          <p:cNvGraphicFramePr>
            <a:graphicFrameLocks noGrp="1"/>
          </p:cNvGraphicFramePr>
          <p:nvPr>
            <p:extLst>
              <p:ext uri="{D42A27DB-BD31-4B8C-83A1-F6EECF244321}">
                <p14:modId xmlns:p14="http://schemas.microsoft.com/office/powerpoint/2010/main" val="4263715995"/>
              </p:ext>
            </p:extLst>
          </p:nvPr>
        </p:nvGraphicFramePr>
        <p:xfrm>
          <a:off x="128464" y="653830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HOW-TO GUIDE TO CORPORATE INTERNAL CARBON PRICING</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Ecofys)</a:t>
                      </a:r>
                      <a:r>
                        <a:rPr kumimoji="1" lang="ja-JP" altLang="en-US" sz="1000" baseline="0" dirty="0" smtClean="0">
                          <a:solidFill>
                            <a:schemeClr val="tx1"/>
                          </a:solidFill>
                          <a:latin typeface="+mn-ea"/>
                          <a:ea typeface="+mn-ea"/>
                        </a:rPr>
                        <a:t>等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046010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インターナルカーボンプラシングは企業活動を低炭素に変化</a:t>
            </a:r>
            <a:endParaRPr kumimoji="1" lang="ja-JP" altLang="en-US" dirty="0"/>
          </a:p>
        </p:txBody>
      </p:sp>
      <p:sp>
        <p:nvSpPr>
          <p:cNvPr id="3" name="テキスト プレースホルダー 2"/>
          <p:cNvSpPr>
            <a:spLocks noGrp="1"/>
          </p:cNvSpPr>
          <p:nvPr>
            <p:ph type="body" sz="quarter" idx="11"/>
          </p:nvPr>
        </p:nvSpPr>
        <p:spPr>
          <a:xfrm>
            <a:off x="128910" y="600473"/>
            <a:ext cx="9648825" cy="1365409"/>
          </a:xfrm>
        </p:spPr>
        <p:txBody>
          <a:bodyPr anchor="ctr"/>
          <a:lstStyle/>
          <a:p>
            <a:r>
              <a:rPr lang="en-US" altLang="ja-JP" dirty="0"/>
              <a:t>Internal carbon pricing</a:t>
            </a:r>
            <a:r>
              <a:rPr lang="ja-JP" altLang="en-US" dirty="0"/>
              <a:t>（インターナルカーボンプライシング</a:t>
            </a:r>
            <a:r>
              <a:rPr lang="ja-JP" altLang="en-US" dirty="0" smtClean="0"/>
              <a:t>、</a:t>
            </a:r>
            <a:r>
              <a:rPr lang="en-US" altLang="ja-JP" dirty="0" smtClean="0"/>
              <a:t>ICP</a:t>
            </a:r>
            <a:r>
              <a:rPr lang="ja-JP" altLang="en-US" dirty="0"/>
              <a:t>）は、組織が内部的に使用する炭素</a:t>
            </a:r>
            <a:r>
              <a:rPr lang="ja-JP" altLang="en-US" dirty="0" smtClean="0"/>
              <a:t>価格</a:t>
            </a:r>
            <a:endParaRPr lang="en-US" altLang="ja-JP" dirty="0" smtClean="0"/>
          </a:p>
          <a:p>
            <a:r>
              <a:rPr lang="ja-JP" altLang="en-US" dirty="0" smtClean="0"/>
              <a:t>組織が独自に自社の炭素排出量に価格を付け、何らかの金銭価値を</a:t>
            </a:r>
            <a:r>
              <a:rPr lang="ja-JP" altLang="en-US" dirty="0"/>
              <a:t>付与</a:t>
            </a:r>
            <a:r>
              <a:rPr lang="ja-JP" altLang="en-US" dirty="0" smtClean="0"/>
              <a:t>することで、</a:t>
            </a:r>
            <a:r>
              <a:rPr lang="ja-JP" altLang="en-US" dirty="0" smtClean="0">
                <a:solidFill>
                  <a:srgbClr val="FF0000"/>
                </a:solidFill>
              </a:rPr>
              <a:t>企業活動を意図的に低炭素</a:t>
            </a:r>
            <a:r>
              <a:rPr lang="ja-JP" altLang="en-US" dirty="0">
                <a:solidFill>
                  <a:srgbClr val="FF0000"/>
                </a:solidFill>
              </a:rPr>
              <a:t>に</a:t>
            </a:r>
            <a:r>
              <a:rPr lang="ja-JP" altLang="en-US" dirty="0" smtClean="0">
                <a:solidFill>
                  <a:srgbClr val="FF0000"/>
                </a:solidFill>
              </a:rPr>
              <a:t>変化させることができる</a:t>
            </a:r>
            <a:endParaRPr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4</a:t>
            </a:fld>
            <a:endParaRPr lang="en-US" altLang="ja-JP" dirty="0"/>
          </a:p>
        </p:txBody>
      </p:sp>
      <p:pic>
        <p:nvPicPr>
          <p:cNvPr id="11" name="Picture 20" descr="ç´å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1157" y="2837016"/>
            <a:ext cx="566276" cy="566276"/>
          </a:xfrm>
          <a:prstGeom prst="rect">
            <a:avLst/>
          </a:prstGeom>
          <a:noFill/>
          <a:extLst>
            <a:ext uri="{909E8E84-426E-40DD-AFC4-6F175D3DCCD1}">
              <a14:hiddenFill xmlns:a14="http://schemas.microsoft.com/office/drawing/2010/main">
                <a:solidFill>
                  <a:srgbClr val="FFFFFF"/>
                </a:solidFill>
              </a14:hiddenFill>
            </a:ext>
          </a:extLst>
        </p:spPr>
      </p:pic>
      <p:sp>
        <p:nvSpPr>
          <p:cNvPr id="12" name="角丸四角形 11"/>
          <p:cNvSpPr/>
          <p:nvPr/>
        </p:nvSpPr>
        <p:spPr bwMode="gray">
          <a:xfrm>
            <a:off x="4396493" y="2334604"/>
            <a:ext cx="5209743" cy="3123299"/>
          </a:xfrm>
          <a:prstGeom prst="roundRect">
            <a:avLst>
              <a:gd name="adj" fmla="val 6389"/>
            </a:avLst>
          </a:prstGeom>
          <a:noFill/>
          <a:ln w="19050" algn="ctr">
            <a:solidFill>
              <a:schemeClr val="bg1">
                <a:lumMod val="50000"/>
              </a:schemeClr>
            </a:solid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n-lt"/>
            </a:endParaRPr>
          </a:p>
        </p:txBody>
      </p:sp>
      <p:pic>
        <p:nvPicPr>
          <p:cNvPr id="13" name="図 12"/>
          <p:cNvPicPr>
            <a:picLocks noChangeAspect="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085707" y="3232252"/>
            <a:ext cx="586250" cy="586250"/>
          </a:xfrm>
          <a:prstGeom prst="rect">
            <a:avLst/>
          </a:prstGeom>
          <a:solidFill>
            <a:schemeClr val="accent4"/>
          </a:solidFill>
        </p:spPr>
      </p:pic>
      <p:pic>
        <p:nvPicPr>
          <p:cNvPr id="14" name="図 13"/>
          <p:cNvPicPr>
            <a:picLocks noChangeAspect="1"/>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012345" y="3187111"/>
            <a:ext cx="709142" cy="709142"/>
          </a:xfrm>
          <a:prstGeom prst="rect">
            <a:avLst/>
          </a:prstGeom>
          <a:solidFill>
            <a:schemeClr val="accent4"/>
          </a:solidFill>
        </p:spPr>
      </p:pic>
      <p:pic>
        <p:nvPicPr>
          <p:cNvPr id="15" name="図 14"/>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259402" y="3057414"/>
            <a:ext cx="818240" cy="818240"/>
          </a:xfrm>
          <a:prstGeom prst="rect">
            <a:avLst/>
          </a:prstGeom>
          <a:solidFill>
            <a:schemeClr val="accent4"/>
          </a:solidFill>
        </p:spPr>
      </p:pic>
      <p:sp>
        <p:nvSpPr>
          <p:cNvPr id="16" name="テキスト ボックス 15"/>
          <p:cNvSpPr txBox="1"/>
          <p:nvPr/>
        </p:nvSpPr>
        <p:spPr>
          <a:xfrm>
            <a:off x="6718944" y="1988840"/>
            <a:ext cx="790848" cy="503590"/>
          </a:xfrm>
          <a:prstGeom prst="rect">
            <a:avLst/>
          </a:prstGeom>
          <a:solidFill>
            <a:schemeClr val="bg1"/>
          </a:solidFill>
        </p:spPr>
        <p:txBody>
          <a:bodyPr wrap="none" lIns="36000" tIns="36000" rIns="36000" bIns="36000" rtlCol="0" anchor="ctr" anchorCtr="0">
            <a:spAutoFit/>
          </a:bodyPr>
          <a:lstStyle/>
          <a:p>
            <a:pPr>
              <a:spcBef>
                <a:spcPts val="0"/>
              </a:spcBef>
              <a:buSzPct val="100000"/>
            </a:pPr>
            <a:r>
              <a:rPr kumimoji="1" lang="ja-JP" altLang="en-US" sz="2800" baseline="0" dirty="0" smtClean="0">
                <a:latin typeface="+mn-ea"/>
                <a:ea typeface="+mn-ea"/>
              </a:rPr>
              <a:t>企業</a:t>
            </a:r>
          </a:p>
        </p:txBody>
      </p:sp>
      <p:sp>
        <p:nvSpPr>
          <p:cNvPr id="17" name="テキスト ボックス 16"/>
          <p:cNvSpPr txBox="1"/>
          <p:nvPr/>
        </p:nvSpPr>
        <p:spPr>
          <a:xfrm>
            <a:off x="322992" y="2707108"/>
            <a:ext cx="1765474" cy="442035"/>
          </a:xfrm>
          <a:prstGeom prst="rect">
            <a:avLst/>
          </a:prstGeom>
          <a:noFill/>
        </p:spPr>
        <p:txBody>
          <a:bodyPr wrap="none" lIns="36000" tIns="36000" rIns="36000" bIns="36000" rtlCol="0" anchor="ctr" anchorCtr="0">
            <a:spAutoFit/>
          </a:bodyPr>
          <a:lstStyle/>
          <a:p>
            <a:pPr>
              <a:spcBef>
                <a:spcPts val="0"/>
              </a:spcBef>
              <a:buSzPct val="100000"/>
            </a:pPr>
            <a:r>
              <a:rPr kumimoji="1" lang="ja-JP" altLang="en-US" sz="2400" baseline="0" dirty="0" smtClean="0">
                <a:latin typeface="+mn-ea"/>
                <a:ea typeface="+mn-ea"/>
              </a:rPr>
              <a:t>政府・自治体</a:t>
            </a:r>
          </a:p>
        </p:txBody>
      </p:sp>
      <p:sp>
        <p:nvSpPr>
          <p:cNvPr id="18" name="テキスト ボックス 17"/>
          <p:cNvSpPr txBox="1"/>
          <p:nvPr/>
        </p:nvSpPr>
        <p:spPr>
          <a:xfrm>
            <a:off x="5117594" y="3859806"/>
            <a:ext cx="1177249" cy="811367"/>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2400" baseline="0" dirty="0" smtClean="0">
                <a:latin typeface="+mn-ea"/>
                <a:ea typeface="+mn-ea"/>
              </a:rPr>
              <a:t>企業内</a:t>
            </a:r>
            <a:r>
              <a:rPr kumimoji="1" lang="en-US" altLang="ja-JP" sz="2400" baseline="0" dirty="0" smtClean="0">
                <a:latin typeface="+mn-ea"/>
                <a:ea typeface="+mn-ea"/>
              </a:rPr>
              <a:t/>
            </a:r>
            <a:br>
              <a:rPr kumimoji="1" lang="en-US" altLang="ja-JP" sz="2400" baseline="0" dirty="0" smtClean="0">
                <a:latin typeface="+mn-ea"/>
                <a:ea typeface="+mn-ea"/>
              </a:rPr>
            </a:br>
            <a:r>
              <a:rPr kumimoji="1" lang="ja-JP" altLang="en-US" sz="2400" baseline="0" dirty="0" smtClean="0">
                <a:latin typeface="+mn-ea"/>
                <a:ea typeface="+mn-ea"/>
              </a:rPr>
              <a:t>事務局</a:t>
            </a:r>
          </a:p>
        </p:txBody>
      </p:sp>
      <p:sp>
        <p:nvSpPr>
          <p:cNvPr id="19" name="テキスト ボックス 18"/>
          <p:cNvSpPr txBox="1"/>
          <p:nvPr/>
        </p:nvSpPr>
        <p:spPr>
          <a:xfrm>
            <a:off x="7921325" y="3957878"/>
            <a:ext cx="813476" cy="442035"/>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2400" baseline="0" dirty="0" smtClean="0">
                <a:latin typeface="+mn-ea"/>
                <a:ea typeface="+mn-ea"/>
              </a:rPr>
              <a:t>部門</a:t>
            </a:r>
          </a:p>
        </p:txBody>
      </p:sp>
      <p:pic>
        <p:nvPicPr>
          <p:cNvPr id="23" name="Picture 20" descr="ç´å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7499" y="2752613"/>
            <a:ext cx="566276" cy="566276"/>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6030376" y="4438371"/>
            <a:ext cx="2144378" cy="811367"/>
          </a:xfrm>
          <a:prstGeom prst="rect">
            <a:avLst/>
          </a:prstGeom>
          <a:noFill/>
        </p:spPr>
        <p:txBody>
          <a:bodyPr wrap="square" lIns="36000" tIns="36000" rIns="36000" bIns="36000" rtlCol="0" anchor="ctr" anchorCtr="0">
            <a:spAutoFit/>
          </a:bodyPr>
          <a:lstStyle/>
          <a:p>
            <a:pPr algn="ctr">
              <a:spcBef>
                <a:spcPts val="0"/>
              </a:spcBef>
              <a:buSzPct val="100000"/>
            </a:pPr>
            <a:r>
              <a:rPr kumimoji="1" lang="en-US" altLang="ja-JP" sz="2400" baseline="0" dirty="0" smtClean="0">
                <a:solidFill>
                  <a:srgbClr val="FF0000"/>
                </a:solidFill>
                <a:latin typeface="+mn-ea"/>
                <a:ea typeface="+mn-ea"/>
              </a:rPr>
              <a:t>CO2</a:t>
            </a:r>
            <a:r>
              <a:rPr kumimoji="1" lang="ja-JP" altLang="en-US" sz="2400" baseline="0" dirty="0" smtClean="0">
                <a:solidFill>
                  <a:srgbClr val="FF0000"/>
                </a:solidFill>
                <a:latin typeface="+mn-ea"/>
                <a:ea typeface="+mn-ea"/>
              </a:rPr>
              <a:t>削減の</a:t>
            </a:r>
            <a:endParaRPr kumimoji="1" lang="en-US" altLang="ja-JP" sz="2400" baseline="0" dirty="0" smtClean="0">
              <a:solidFill>
                <a:srgbClr val="FF0000"/>
              </a:solidFill>
              <a:latin typeface="+mn-ea"/>
              <a:ea typeface="+mn-ea"/>
            </a:endParaRPr>
          </a:p>
          <a:p>
            <a:pPr algn="ctr">
              <a:spcBef>
                <a:spcPts val="0"/>
              </a:spcBef>
              <a:buSzPct val="100000"/>
            </a:pPr>
            <a:r>
              <a:rPr kumimoji="1" lang="ja-JP" altLang="en-US" sz="2400" baseline="0" dirty="0" smtClean="0">
                <a:solidFill>
                  <a:srgbClr val="FF0000"/>
                </a:solidFill>
                <a:latin typeface="+mn-ea"/>
                <a:ea typeface="+mn-ea"/>
              </a:rPr>
              <a:t>取り組みが変化</a:t>
            </a:r>
          </a:p>
        </p:txBody>
      </p:sp>
      <p:sp>
        <p:nvSpPr>
          <p:cNvPr id="28" name="テキスト ボックス 27"/>
          <p:cNvSpPr txBox="1"/>
          <p:nvPr/>
        </p:nvSpPr>
        <p:spPr>
          <a:xfrm>
            <a:off x="5399083" y="2428731"/>
            <a:ext cx="3280312" cy="442035"/>
          </a:xfrm>
          <a:prstGeom prst="rect">
            <a:avLst/>
          </a:prstGeom>
          <a:noFill/>
        </p:spPr>
        <p:txBody>
          <a:bodyPr wrap="none" lIns="36000" tIns="36000" rIns="36000" bIns="36000" rtlCol="0" anchor="ctr" anchorCtr="0">
            <a:spAutoFit/>
          </a:bodyPr>
          <a:lstStyle/>
          <a:p>
            <a:pPr>
              <a:spcBef>
                <a:spcPts val="0"/>
              </a:spcBef>
              <a:buSzPct val="100000"/>
            </a:pPr>
            <a:r>
              <a:rPr lang="ja-JP" altLang="en-US" sz="2400" dirty="0">
                <a:solidFill>
                  <a:srgbClr val="FF0000"/>
                </a:solidFill>
                <a:latin typeface="+mn-ea"/>
                <a:ea typeface="+mn-ea"/>
              </a:rPr>
              <a:t>炭素の排出量</a:t>
            </a:r>
            <a:r>
              <a:rPr lang="ja-JP" altLang="en-US" sz="2400" dirty="0" smtClean="0">
                <a:solidFill>
                  <a:srgbClr val="FF0000"/>
                </a:solidFill>
                <a:latin typeface="+mn-ea"/>
                <a:ea typeface="+mn-ea"/>
              </a:rPr>
              <a:t>に価格付け</a:t>
            </a:r>
            <a:endParaRPr kumimoji="1" lang="ja-JP" altLang="en-US" sz="2400" baseline="0" dirty="0" smtClean="0">
              <a:solidFill>
                <a:srgbClr val="FF0000"/>
              </a:solidFill>
              <a:latin typeface="+mn-ea"/>
              <a:ea typeface="+mn-ea"/>
            </a:endParaRPr>
          </a:p>
        </p:txBody>
      </p:sp>
      <p:sp>
        <p:nvSpPr>
          <p:cNvPr id="29" name="雲形吹き出し 28"/>
          <p:cNvSpPr/>
          <p:nvPr/>
        </p:nvSpPr>
        <p:spPr bwMode="gray">
          <a:xfrm>
            <a:off x="6508398" y="3954871"/>
            <a:ext cx="1061682" cy="566555"/>
          </a:xfrm>
          <a:prstGeom prst="cloudCallout">
            <a:avLst>
              <a:gd name="adj1" fmla="val 49546"/>
              <a:gd name="adj2" fmla="val -413"/>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en-US" altLang="ja-JP" sz="2000" b="1" dirty="0">
                <a:latin typeface="+mn-ea"/>
                <a:ea typeface="+mn-ea"/>
              </a:rPr>
              <a:t>CO</a:t>
            </a:r>
            <a:r>
              <a:rPr kumimoji="1" lang="en-US" altLang="ja-JP" sz="2000" b="1" baseline="-25000" dirty="0">
                <a:latin typeface="+mn-ea"/>
                <a:ea typeface="+mn-ea"/>
              </a:rPr>
              <a:t>2</a:t>
            </a:r>
            <a:r>
              <a:rPr kumimoji="1" lang="ja-JP" altLang="en-US" sz="2000" b="1" dirty="0">
                <a:latin typeface="+mn-ea"/>
                <a:ea typeface="+mn-ea"/>
              </a:rPr>
              <a:t>↓</a:t>
            </a:r>
          </a:p>
        </p:txBody>
      </p:sp>
      <p:sp>
        <p:nvSpPr>
          <p:cNvPr id="30" name="テキスト ボックス 29"/>
          <p:cNvSpPr txBox="1"/>
          <p:nvPr/>
        </p:nvSpPr>
        <p:spPr>
          <a:xfrm>
            <a:off x="1409531" y="5964446"/>
            <a:ext cx="2986962" cy="688256"/>
          </a:xfrm>
          <a:prstGeom prst="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txBody>
          <a:bodyPr wrap="none" lIns="36000" tIns="36000" rIns="36000" bIns="36000" rtlCol="0" anchor="ctr" anchorCtr="0">
            <a:noAutofit/>
          </a:bodyPr>
          <a:lstStyle/>
          <a:p>
            <a:pPr algn="ctr">
              <a:spcBef>
                <a:spcPts val="0"/>
              </a:spcBef>
              <a:buSzPct val="100000"/>
            </a:pPr>
            <a:r>
              <a:rPr kumimoji="1" lang="ja-JP" altLang="en-US" sz="2000" b="1" baseline="0" dirty="0" smtClean="0">
                <a:latin typeface="+mn-ea"/>
                <a:ea typeface="+mn-ea"/>
              </a:rPr>
              <a:t>カーボンプライシングに</a:t>
            </a:r>
            <a:endParaRPr kumimoji="1" lang="en-US" altLang="ja-JP" sz="2000" b="1" baseline="0" dirty="0" smtClean="0">
              <a:latin typeface="+mn-ea"/>
              <a:ea typeface="+mn-ea"/>
            </a:endParaRPr>
          </a:p>
          <a:p>
            <a:pPr algn="ctr">
              <a:spcBef>
                <a:spcPts val="0"/>
              </a:spcBef>
              <a:buSzPct val="100000"/>
            </a:pPr>
            <a:r>
              <a:rPr lang="ja-JP" altLang="en-US" sz="2000" b="1" dirty="0" smtClean="0">
                <a:latin typeface="+mn-ea"/>
                <a:ea typeface="+mn-ea"/>
              </a:rPr>
              <a:t>関する</a:t>
            </a:r>
            <a:r>
              <a:rPr lang="ja-JP" altLang="en-US" sz="2000" b="1" dirty="0">
                <a:latin typeface="+mn-ea"/>
                <a:ea typeface="+mn-ea"/>
              </a:rPr>
              <a:t>制度</a:t>
            </a:r>
            <a:endParaRPr kumimoji="1" lang="ja-JP" altLang="en-US" sz="2000" b="1" baseline="0" dirty="0" smtClean="0">
              <a:latin typeface="+mn-ea"/>
              <a:ea typeface="+mn-ea"/>
            </a:endParaRPr>
          </a:p>
        </p:txBody>
      </p:sp>
      <p:grpSp>
        <p:nvGrpSpPr>
          <p:cNvPr id="32" name="グループ化 31"/>
          <p:cNvGrpSpPr/>
          <p:nvPr/>
        </p:nvGrpSpPr>
        <p:grpSpPr>
          <a:xfrm rot="16200000">
            <a:off x="2427187" y="2998220"/>
            <a:ext cx="901906" cy="1432347"/>
            <a:chOff x="1108834" y="2062567"/>
            <a:chExt cx="605892" cy="641493"/>
          </a:xfrm>
          <a:solidFill>
            <a:schemeClr val="accent3"/>
          </a:solidFill>
        </p:grpSpPr>
        <p:sp>
          <p:nvSpPr>
            <p:cNvPr id="33" name="下矢印 32"/>
            <p:cNvSpPr/>
            <p:nvPr/>
          </p:nvSpPr>
          <p:spPr bwMode="gray">
            <a:xfrm>
              <a:off x="1385737" y="2062567"/>
              <a:ext cx="328989" cy="641493"/>
            </a:xfrm>
            <a:prstGeom prst="downArrow">
              <a:avLst/>
            </a:prstGeom>
            <a:grp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n-lt"/>
              </a:endParaRPr>
            </a:p>
          </p:txBody>
        </p:sp>
        <p:sp>
          <p:nvSpPr>
            <p:cNvPr id="34" name="下矢印 33"/>
            <p:cNvSpPr/>
            <p:nvPr/>
          </p:nvSpPr>
          <p:spPr bwMode="gray">
            <a:xfrm flipV="1">
              <a:off x="1108834" y="2062567"/>
              <a:ext cx="328989" cy="641493"/>
            </a:xfrm>
            <a:prstGeom prst="downArrow">
              <a:avLst/>
            </a:prstGeom>
            <a:grp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n-lt"/>
              </a:endParaRPr>
            </a:p>
          </p:txBody>
        </p:sp>
      </p:grpSp>
      <p:sp>
        <p:nvSpPr>
          <p:cNvPr id="35" name="テキスト ボックス 34"/>
          <p:cNvSpPr txBox="1"/>
          <p:nvPr/>
        </p:nvSpPr>
        <p:spPr>
          <a:xfrm>
            <a:off x="5097463" y="5983004"/>
            <a:ext cx="4011403" cy="688256"/>
          </a:xfrm>
          <a:prstGeom prst="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txBody>
          <a:bodyPr wrap="none" lIns="36000" tIns="36000" rIns="36000" bIns="36000" rtlCol="0" anchor="ctr" anchorCtr="0">
            <a:noAutofit/>
          </a:bodyPr>
          <a:lstStyle/>
          <a:p>
            <a:pPr algn="ctr">
              <a:spcBef>
                <a:spcPts val="0"/>
              </a:spcBef>
              <a:buSzPct val="100000"/>
            </a:pPr>
            <a:r>
              <a:rPr kumimoji="1" lang="ja-JP" altLang="en-US" sz="2400" b="1" dirty="0" smtClean="0">
                <a:latin typeface="+mn-ea"/>
                <a:ea typeface="+mn-ea"/>
              </a:rPr>
              <a:t>インターナルカーボンプライシング</a:t>
            </a:r>
            <a:endParaRPr kumimoji="1" lang="en-US" altLang="ja-JP" sz="2400" b="1" dirty="0" smtClean="0">
              <a:latin typeface="+mn-ea"/>
              <a:ea typeface="+mn-ea"/>
            </a:endParaRPr>
          </a:p>
          <a:p>
            <a:pPr algn="ctr">
              <a:spcBef>
                <a:spcPts val="0"/>
              </a:spcBef>
              <a:buSzPct val="100000"/>
            </a:pPr>
            <a:r>
              <a:rPr kumimoji="1" lang="en-US" altLang="ja-JP" sz="2000" b="1" dirty="0" smtClean="0">
                <a:latin typeface="+mn-ea"/>
                <a:ea typeface="+mn-ea"/>
              </a:rPr>
              <a:t>I</a:t>
            </a:r>
            <a:r>
              <a:rPr kumimoji="1" lang="en-US" altLang="ja-JP" sz="2000" dirty="0" smtClean="0">
                <a:latin typeface="+mn-ea"/>
                <a:ea typeface="+mn-ea"/>
              </a:rPr>
              <a:t>nternal</a:t>
            </a:r>
            <a:r>
              <a:rPr kumimoji="1" lang="ja-JP" altLang="en-US" sz="2000" dirty="0">
                <a:latin typeface="+mn-ea"/>
                <a:ea typeface="+mn-ea"/>
              </a:rPr>
              <a:t> </a:t>
            </a:r>
            <a:r>
              <a:rPr kumimoji="1" lang="en-US" altLang="ja-JP" sz="2000" b="1" dirty="0" smtClean="0">
                <a:latin typeface="+mn-ea"/>
                <a:ea typeface="+mn-ea"/>
              </a:rPr>
              <a:t>C</a:t>
            </a:r>
            <a:r>
              <a:rPr kumimoji="1" lang="en-US" altLang="ja-JP" sz="2000" dirty="0" smtClean="0">
                <a:latin typeface="+mn-ea"/>
                <a:ea typeface="+mn-ea"/>
              </a:rPr>
              <a:t>arbon</a:t>
            </a:r>
            <a:r>
              <a:rPr kumimoji="1" lang="ja-JP" altLang="en-US" sz="2000" dirty="0">
                <a:latin typeface="+mn-ea"/>
                <a:ea typeface="+mn-ea"/>
              </a:rPr>
              <a:t> </a:t>
            </a:r>
            <a:r>
              <a:rPr kumimoji="1" lang="en-US" altLang="ja-JP" sz="2000" b="1" dirty="0" smtClean="0">
                <a:latin typeface="+mn-ea"/>
                <a:ea typeface="+mn-ea"/>
              </a:rPr>
              <a:t>P</a:t>
            </a:r>
            <a:r>
              <a:rPr kumimoji="1" lang="en-US" altLang="ja-JP" sz="2000" dirty="0" smtClean="0">
                <a:latin typeface="+mn-ea"/>
                <a:ea typeface="+mn-ea"/>
              </a:rPr>
              <a:t>ricin</a:t>
            </a:r>
            <a:r>
              <a:rPr kumimoji="1" lang="en-US" altLang="ja-JP" sz="2000" dirty="0">
                <a:latin typeface="+mn-ea"/>
                <a:ea typeface="+mn-ea"/>
              </a:rPr>
              <a:t>g</a:t>
            </a:r>
            <a:endParaRPr kumimoji="1" lang="ja-JP" altLang="en-US" sz="2000" dirty="0">
              <a:latin typeface="+mn-ea"/>
              <a:ea typeface="+mn-ea"/>
            </a:endParaRPr>
          </a:p>
        </p:txBody>
      </p:sp>
      <p:pic>
        <p:nvPicPr>
          <p:cNvPr id="36" name="図 35"/>
          <p:cNvPicPr>
            <a:picLocks noChangeAspect="1"/>
          </p:cNvPicPr>
          <p:nvPr/>
        </p:nvPicPr>
        <p:blipFill>
          <a:blip r:embed="rId6"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10970" y="3086975"/>
            <a:ext cx="1005203" cy="1005203"/>
          </a:xfrm>
          <a:prstGeom prst="rect">
            <a:avLst/>
          </a:prstGeom>
          <a:solidFill>
            <a:schemeClr val="accent4"/>
          </a:solidFill>
        </p:spPr>
      </p:pic>
      <p:grpSp>
        <p:nvGrpSpPr>
          <p:cNvPr id="37" name="グループ化 36"/>
          <p:cNvGrpSpPr/>
          <p:nvPr/>
        </p:nvGrpSpPr>
        <p:grpSpPr>
          <a:xfrm rot="16200000">
            <a:off x="6591346" y="2783979"/>
            <a:ext cx="901906" cy="1432347"/>
            <a:chOff x="1108834" y="2062567"/>
            <a:chExt cx="605892" cy="641493"/>
          </a:xfrm>
          <a:solidFill>
            <a:schemeClr val="accent3"/>
          </a:solidFill>
        </p:grpSpPr>
        <p:sp>
          <p:nvSpPr>
            <p:cNvPr id="38" name="下矢印 37"/>
            <p:cNvSpPr/>
            <p:nvPr/>
          </p:nvSpPr>
          <p:spPr bwMode="gray">
            <a:xfrm>
              <a:off x="1385737" y="2062567"/>
              <a:ext cx="328989" cy="641493"/>
            </a:xfrm>
            <a:prstGeom prst="downArrow">
              <a:avLst/>
            </a:prstGeom>
            <a:grp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n-lt"/>
              </a:endParaRPr>
            </a:p>
          </p:txBody>
        </p:sp>
        <p:sp>
          <p:nvSpPr>
            <p:cNvPr id="39" name="下矢印 38"/>
            <p:cNvSpPr/>
            <p:nvPr/>
          </p:nvSpPr>
          <p:spPr bwMode="gray">
            <a:xfrm flipV="1">
              <a:off x="1108834" y="2062567"/>
              <a:ext cx="328989" cy="641493"/>
            </a:xfrm>
            <a:prstGeom prst="downArrow">
              <a:avLst/>
            </a:prstGeom>
            <a:grp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n-lt"/>
              </a:endParaRPr>
            </a:p>
          </p:txBody>
        </p:sp>
      </p:grpSp>
      <p:sp>
        <p:nvSpPr>
          <p:cNvPr id="41" name="雲形吹き出し 40"/>
          <p:cNvSpPr/>
          <p:nvPr/>
        </p:nvSpPr>
        <p:spPr bwMode="gray">
          <a:xfrm>
            <a:off x="2348923" y="4159105"/>
            <a:ext cx="1061682" cy="566555"/>
          </a:xfrm>
          <a:prstGeom prst="cloudCallout">
            <a:avLst>
              <a:gd name="adj1" fmla="val 49546"/>
              <a:gd name="adj2" fmla="val -413"/>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en-US" altLang="ja-JP" sz="2400" b="1" dirty="0">
                <a:latin typeface="+mn-ea"/>
                <a:ea typeface="+mn-ea"/>
              </a:rPr>
              <a:t>CO</a:t>
            </a:r>
            <a:r>
              <a:rPr kumimoji="1" lang="en-US" altLang="ja-JP" sz="2400" b="1" baseline="-25000" dirty="0">
                <a:latin typeface="+mn-ea"/>
                <a:ea typeface="+mn-ea"/>
              </a:rPr>
              <a:t>2</a:t>
            </a:r>
            <a:r>
              <a:rPr kumimoji="1" lang="ja-JP" altLang="en-US" sz="2400" b="1" dirty="0">
                <a:latin typeface="+mn-ea"/>
                <a:ea typeface="+mn-ea"/>
              </a:rPr>
              <a:t>↓</a:t>
            </a:r>
          </a:p>
        </p:txBody>
      </p:sp>
      <p:sp>
        <p:nvSpPr>
          <p:cNvPr id="42" name="テキスト ボックス 41"/>
          <p:cNvSpPr txBox="1"/>
          <p:nvPr/>
        </p:nvSpPr>
        <p:spPr>
          <a:xfrm>
            <a:off x="2046839" y="2327536"/>
            <a:ext cx="1767078" cy="688256"/>
          </a:xfrm>
          <a:prstGeom prst="rect">
            <a:avLst/>
          </a:prstGeom>
          <a:noFill/>
        </p:spPr>
        <p:txBody>
          <a:bodyPr wrap="none" lIns="36000" tIns="36000" rIns="36000" bIns="36000" rtlCol="0" anchor="ctr" anchorCtr="0">
            <a:spAutoFit/>
          </a:bodyPr>
          <a:lstStyle/>
          <a:p>
            <a:pPr algn="ctr">
              <a:spcBef>
                <a:spcPts val="0"/>
              </a:spcBef>
              <a:buSzPct val="100000"/>
            </a:pPr>
            <a:r>
              <a:rPr lang="ja-JP" altLang="en-US" sz="2000" dirty="0">
                <a:solidFill>
                  <a:srgbClr val="FF0000"/>
                </a:solidFill>
                <a:latin typeface="+mn-ea"/>
                <a:ea typeface="+mn-ea"/>
              </a:rPr>
              <a:t>炭素の排出量</a:t>
            </a:r>
            <a:r>
              <a:rPr lang="ja-JP" altLang="en-US" sz="2000" dirty="0" smtClean="0">
                <a:solidFill>
                  <a:srgbClr val="FF0000"/>
                </a:solidFill>
                <a:latin typeface="+mn-ea"/>
                <a:ea typeface="+mn-ea"/>
              </a:rPr>
              <a:t>に</a:t>
            </a:r>
            <a:endParaRPr lang="en-US" altLang="ja-JP" sz="2000" dirty="0" smtClean="0">
              <a:solidFill>
                <a:srgbClr val="FF0000"/>
              </a:solidFill>
              <a:latin typeface="+mn-ea"/>
              <a:ea typeface="+mn-ea"/>
            </a:endParaRPr>
          </a:p>
          <a:p>
            <a:pPr algn="ctr">
              <a:spcBef>
                <a:spcPts val="0"/>
              </a:spcBef>
              <a:buSzPct val="100000"/>
            </a:pPr>
            <a:r>
              <a:rPr lang="ja-JP" altLang="en-US" sz="2000" dirty="0" smtClean="0">
                <a:solidFill>
                  <a:srgbClr val="FF0000"/>
                </a:solidFill>
                <a:latin typeface="+mn-ea"/>
                <a:ea typeface="+mn-ea"/>
              </a:rPr>
              <a:t>価格付け</a:t>
            </a:r>
            <a:endParaRPr kumimoji="1" lang="ja-JP" altLang="en-US" sz="2000" baseline="0" dirty="0" smtClean="0">
              <a:solidFill>
                <a:srgbClr val="FF0000"/>
              </a:solidFill>
              <a:latin typeface="+mn-ea"/>
              <a:ea typeface="+mn-ea"/>
            </a:endParaRPr>
          </a:p>
        </p:txBody>
      </p:sp>
      <p:sp>
        <p:nvSpPr>
          <p:cNvPr id="43" name="二等辺三角形 42"/>
          <p:cNvSpPr/>
          <p:nvPr/>
        </p:nvSpPr>
        <p:spPr bwMode="auto">
          <a:xfrm>
            <a:off x="2182946" y="5547574"/>
            <a:ext cx="1302500" cy="277036"/>
          </a:xfrm>
          <a:prstGeom prst="triangl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44" name="二等辺三角形 43"/>
          <p:cNvSpPr/>
          <p:nvPr/>
        </p:nvSpPr>
        <p:spPr bwMode="auto">
          <a:xfrm>
            <a:off x="6410743" y="5572656"/>
            <a:ext cx="1302500" cy="277036"/>
          </a:xfrm>
          <a:prstGeom prst="triangl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45" name="テキスト ボックス 44"/>
          <p:cNvSpPr txBox="1"/>
          <p:nvPr/>
        </p:nvSpPr>
        <p:spPr>
          <a:xfrm>
            <a:off x="1825078" y="4671890"/>
            <a:ext cx="2144378" cy="688256"/>
          </a:xfrm>
          <a:prstGeom prst="rect">
            <a:avLst/>
          </a:prstGeom>
          <a:noFill/>
        </p:spPr>
        <p:txBody>
          <a:bodyPr wrap="square" lIns="36000" tIns="36000" rIns="36000" bIns="36000" rtlCol="0" anchor="ctr" anchorCtr="0">
            <a:spAutoFit/>
          </a:bodyPr>
          <a:lstStyle/>
          <a:p>
            <a:pPr algn="ctr">
              <a:spcBef>
                <a:spcPts val="0"/>
              </a:spcBef>
              <a:buSzPct val="100000"/>
            </a:pPr>
            <a:r>
              <a:rPr lang="en-US" altLang="ja-JP" sz="2000" dirty="0" smtClean="0">
                <a:solidFill>
                  <a:srgbClr val="FF0000"/>
                </a:solidFill>
                <a:latin typeface="+mn-ea"/>
                <a:ea typeface="+mn-ea"/>
              </a:rPr>
              <a:t>CO2</a:t>
            </a:r>
            <a:r>
              <a:rPr kumimoji="1" lang="ja-JP" altLang="en-US" sz="2000" baseline="0" dirty="0" smtClean="0">
                <a:solidFill>
                  <a:srgbClr val="FF0000"/>
                </a:solidFill>
                <a:latin typeface="+mn-ea"/>
                <a:ea typeface="+mn-ea"/>
              </a:rPr>
              <a:t>削減の</a:t>
            </a:r>
            <a:endParaRPr kumimoji="1" lang="en-US" altLang="ja-JP" sz="2000" baseline="0" dirty="0" smtClean="0">
              <a:solidFill>
                <a:srgbClr val="FF0000"/>
              </a:solidFill>
              <a:latin typeface="+mn-ea"/>
              <a:ea typeface="+mn-ea"/>
            </a:endParaRPr>
          </a:p>
          <a:p>
            <a:pPr algn="ctr">
              <a:spcBef>
                <a:spcPts val="0"/>
              </a:spcBef>
              <a:buSzPct val="100000"/>
            </a:pPr>
            <a:r>
              <a:rPr kumimoji="1" lang="ja-JP" altLang="en-US" sz="2000" baseline="0" dirty="0" smtClean="0">
                <a:solidFill>
                  <a:srgbClr val="FF0000"/>
                </a:solidFill>
                <a:latin typeface="+mn-ea"/>
                <a:ea typeface="+mn-ea"/>
              </a:rPr>
              <a:t>取り組みが変化</a:t>
            </a:r>
          </a:p>
        </p:txBody>
      </p:sp>
    </p:spTree>
    <p:extLst>
      <p:ext uri="{BB962C8B-B14F-4D97-AF65-F5344CB8AC3E}">
        <p14:creationId xmlns:p14="http://schemas.microsoft.com/office/powerpoint/2010/main" val="3908900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脱炭素経営の推進ツールとして有用</a:t>
            </a:r>
            <a:endParaRPr kumimoji="1" lang="ja-JP" altLang="en-US" dirty="0"/>
          </a:p>
        </p:txBody>
      </p:sp>
      <p:sp>
        <p:nvSpPr>
          <p:cNvPr id="3" name="テキスト プレースホルダー 2"/>
          <p:cNvSpPr>
            <a:spLocks noGrp="1"/>
          </p:cNvSpPr>
          <p:nvPr>
            <p:ph type="body" sz="quarter" idx="11"/>
          </p:nvPr>
        </p:nvSpPr>
        <p:spPr>
          <a:xfrm>
            <a:off x="128588" y="765175"/>
            <a:ext cx="9648825" cy="719610"/>
          </a:xfrm>
        </p:spPr>
        <p:txBody>
          <a:bodyPr anchor="ctr"/>
          <a:lstStyle/>
          <a:p>
            <a:r>
              <a:rPr lang="ja-JP" altLang="en-US" dirty="0" smtClean="0"/>
              <a:t>将来</a:t>
            </a:r>
            <a:r>
              <a:rPr lang="ja-JP" altLang="en-US" dirty="0"/>
              <a:t>の</a:t>
            </a:r>
            <a:r>
              <a:rPr lang="ja-JP" altLang="en-US" dirty="0" smtClean="0"/>
              <a:t>気候関連の</a:t>
            </a:r>
            <a:r>
              <a:rPr lang="ja-JP" altLang="en-US" dirty="0"/>
              <a:t>リスクの回避や、機会を獲得するために、有用なツールで</a:t>
            </a:r>
            <a:r>
              <a:rPr lang="ja-JP" altLang="en-US" dirty="0" smtClean="0"/>
              <a:t>ある</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5</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796151800"/>
              </p:ext>
            </p:extLst>
          </p:nvPr>
        </p:nvGraphicFramePr>
        <p:xfrm>
          <a:off x="324761" y="1700808"/>
          <a:ext cx="9256477" cy="4349807"/>
        </p:xfrm>
        <a:graphic>
          <a:graphicData uri="http://schemas.openxmlformats.org/drawingml/2006/table">
            <a:tbl>
              <a:tblPr firstCol="1" bandCol="1">
                <a:tableStyleId>{5940675A-B579-460E-94D1-54222C63F5DA}</a:tableStyleId>
              </a:tblPr>
              <a:tblGrid>
                <a:gridCol w="1719361">
                  <a:extLst>
                    <a:ext uri="{9D8B030D-6E8A-4147-A177-3AD203B41FA5}">
                      <a16:colId xmlns:a16="http://schemas.microsoft.com/office/drawing/2014/main" xmlns="" val="20000"/>
                    </a:ext>
                  </a:extLst>
                </a:gridCol>
                <a:gridCol w="3768558">
                  <a:extLst>
                    <a:ext uri="{9D8B030D-6E8A-4147-A177-3AD203B41FA5}">
                      <a16:colId xmlns:a16="http://schemas.microsoft.com/office/drawing/2014/main" xmlns="" val="20001"/>
                    </a:ext>
                  </a:extLst>
                </a:gridCol>
                <a:gridCol w="3768558">
                  <a:extLst>
                    <a:ext uri="{9D8B030D-6E8A-4147-A177-3AD203B41FA5}">
                      <a16:colId xmlns:a16="http://schemas.microsoft.com/office/drawing/2014/main" xmlns="" val="20002"/>
                    </a:ext>
                  </a:extLst>
                </a:gridCol>
              </a:tblGrid>
              <a:tr h="489322">
                <a:tc gridSpan="2">
                  <a:txBody>
                    <a:bodyPr/>
                    <a:lstStyle/>
                    <a:p>
                      <a:pPr algn="ctr"/>
                      <a:r>
                        <a:rPr kumimoji="1" lang="ja-JP" altLang="en-US" sz="2400" b="1" dirty="0" smtClean="0">
                          <a:latin typeface="Meiryo UI" panose="020B0604030504040204" pitchFamily="50" charset="-128"/>
                          <a:ea typeface="Meiryo UI" panose="020B0604030504040204" pitchFamily="50" charset="-128"/>
                        </a:rPr>
                        <a:t>導入効果</a:t>
                      </a:r>
                      <a:endParaRPr kumimoji="1" lang="ja-JP" altLang="en-US" sz="2400" b="1" dirty="0">
                        <a:latin typeface="Meiryo UI" panose="020B0604030504040204" pitchFamily="50" charset="-128"/>
                        <a:ea typeface="Meiryo UI" panose="020B0604030504040204" pitchFamily="50" charset="-128"/>
                      </a:endParaRPr>
                    </a:p>
                  </a:txBody>
                  <a:tcPr anchor="ctr">
                    <a:solidFill>
                      <a:schemeClr val="bg1">
                        <a:lumMod val="8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400" b="1" dirty="0" smtClean="0">
                          <a:latin typeface="Meiryo UI" panose="020B0604030504040204" pitchFamily="50" charset="-128"/>
                          <a:ea typeface="Meiryo UI" panose="020B0604030504040204" pitchFamily="50" charset="-128"/>
                        </a:rPr>
                        <a:t>例</a:t>
                      </a:r>
                      <a:endParaRPr kumimoji="1" lang="ja-JP" altLang="en-US" sz="2400" b="1" dirty="0">
                        <a:latin typeface="Meiryo UI" panose="020B0604030504040204" pitchFamily="50" charset="-128"/>
                        <a:ea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xmlns="" val="10000"/>
                  </a:ext>
                </a:extLst>
              </a:tr>
              <a:tr h="12241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気候関連</a:t>
                      </a:r>
                      <a:endParaRPr kumimoji="1" lang="en-US" altLang="ja-JP" sz="24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リスクの</a:t>
                      </a:r>
                      <a:endParaRPr kumimoji="1" lang="en-US" altLang="ja-JP" sz="24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回避</a:t>
                      </a:r>
                    </a:p>
                  </a:txBody>
                  <a:tcPr anchor="ctr">
                    <a:solidFill>
                      <a:schemeClr val="bg1">
                        <a:lumMod val="85000"/>
                      </a:schemeClr>
                    </a:solidFill>
                  </a:tcPr>
                </a:tc>
                <a:tc>
                  <a:txBody>
                    <a:bodyPr/>
                    <a:lstStyle/>
                    <a:p>
                      <a:pPr algn="l"/>
                      <a:r>
                        <a:rPr kumimoji="1" lang="ja-JP" altLang="en-US" sz="2400" dirty="0" smtClean="0">
                          <a:latin typeface="Meiryo UI" panose="020B0604030504040204" pitchFamily="50" charset="-128"/>
                          <a:ea typeface="Meiryo UI" panose="020B0604030504040204" pitchFamily="50" charset="-128"/>
                        </a:rPr>
                        <a:t>気候変動リスクを定量的に</a:t>
                      </a:r>
                      <a:endParaRPr kumimoji="1" lang="en-US" altLang="ja-JP" sz="2400" dirty="0" smtClean="0">
                        <a:latin typeface="Meiryo UI" panose="020B0604030504040204" pitchFamily="50" charset="-128"/>
                        <a:ea typeface="Meiryo UI" panose="020B0604030504040204" pitchFamily="50" charset="-128"/>
                      </a:endParaRPr>
                    </a:p>
                    <a:p>
                      <a:pPr algn="l"/>
                      <a:r>
                        <a:rPr kumimoji="1" lang="ja-JP" altLang="en-US" sz="2400" dirty="0" smtClean="0">
                          <a:latin typeface="Meiryo UI" panose="020B0604030504040204" pitchFamily="50" charset="-128"/>
                          <a:ea typeface="Meiryo UI" panose="020B0604030504040204" pitchFamily="50" charset="-128"/>
                        </a:rPr>
                        <a:t>把握可能</a:t>
                      </a:r>
                      <a:endParaRPr kumimoji="1" lang="en-US" altLang="ja-JP" sz="24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400" dirty="0" smtClean="0">
                          <a:latin typeface="Meiryo UI" panose="020B0604030504040204" pitchFamily="50" charset="-128"/>
                          <a:ea typeface="Meiryo UI" panose="020B0604030504040204" pitchFamily="50" charset="-128"/>
                        </a:rPr>
                        <a:t>自社の</a:t>
                      </a:r>
                      <a:r>
                        <a:rPr kumimoji="1" lang="ja-JP" altLang="en-US" sz="2400" dirty="0" smtClean="0">
                          <a:solidFill>
                            <a:srgbClr val="FF0000"/>
                          </a:solidFill>
                          <a:latin typeface="Meiryo UI" panose="020B0604030504040204" pitchFamily="50" charset="-128"/>
                          <a:ea typeface="Meiryo UI" panose="020B0604030504040204" pitchFamily="50" charset="-128"/>
                        </a:rPr>
                        <a:t>気候関連の影響</a:t>
                      </a:r>
                      <a:r>
                        <a:rPr kumimoji="1" lang="ja-JP" altLang="en-US" sz="2400" dirty="0" smtClean="0">
                          <a:latin typeface="Meiryo UI" panose="020B0604030504040204" pitchFamily="50" charset="-128"/>
                          <a:ea typeface="Meiryo UI" panose="020B0604030504040204" pitchFamily="50" charset="-128"/>
                        </a:rPr>
                        <a:t>は</a:t>
                      </a:r>
                      <a:endParaRPr kumimoji="1" lang="en-US" altLang="ja-JP" sz="2400" dirty="0" smtClean="0">
                        <a:latin typeface="Meiryo UI" panose="020B0604030504040204" pitchFamily="50" charset="-128"/>
                        <a:ea typeface="Meiryo UI" panose="020B0604030504040204" pitchFamily="50" charset="-128"/>
                      </a:endParaRPr>
                    </a:p>
                    <a:p>
                      <a:pPr algn="ctr"/>
                      <a:r>
                        <a:rPr kumimoji="1" lang="en-US" altLang="ja-JP" sz="2400" dirty="0" smtClean="0">
                          <a:latin typeface="Meiryo UI" panose="020B0604030504040204" pitchFamily="50" charset="-128"/>
                          <a:ea typeface="Meiryo UI" panose="020B0604030504040204" pitchFamily="50" charset="-128"/>
                        </a:rPr>
                        <a:t>CO2</a:t>
                      </a:r>
                      <a:r>
                        <a:rPr kumimoji="1" lang="ja-JP" altLang="en-US" sz="2400" baseline="0" dirty="0" smtClean="0">
                          <a:latin typeface="Meiryo UI" panose="020B0604030504040204" pitchFamily="50" charset="-128"/>
                          <a:ea typeface="Meiryo UI" panose="020B0604030504040204" pitchFamily="50" charset="-128"/>
                        </a:rPr>
                        <a:t> </a:t>
                      </a:r>
                      <a:r>
                        <a:rPr kumimoji="1" lang="en-US" altLang="ja-JP" sz="2400" dirty="0" smtClean="0">
                          <a:latin typeface="Meiryo UI" panose="020B0604030504040204" pitchFamily="50" charset="-128"/>
                          <a:ea typeface="Meiryo UI" panose="020B0604030504040204" pitchFamily="50" charset="-128"/>
                        </a:rPr>
                        <a:t>1t</a:t>
                      </a:r>
                      <a:r>
                        <a:rPr kumimoji="1" lang="ja-JP" altLang="en-US" sz="2400" dirty="0" smtClean="0">
                          <a:latin typeface="Meiryo UI" panose="020B0604030504040204" pitchFamily="50" charset="-128"/>
                          <a:ea typeface="Meiryo UI" panose="020B0604030504040204" pitchFamily="50" charset="-128"/>
                        </a:rPr>
                        <a:t>あたり</a:t>
                      </a:r>
                      <a:r>
                        <a:rPr kumimoji="1" lang="en-US" altLang="ja-JP" sz="2400" dirty="0" smtClean="0">
                          <a:latin typeface="Meiryo UI" panose="020B0604030504040204" pitchFamily="50" charset="-128"/>
                          <a:ea typeface="Meiryo UI" panose="020B0604030504040204" pitchFamily="50" charset="-128"/>
                        </a:rPr>
                        <a:t>20,000</a:t>
                      </a:r>
                      <a:r>
                        <a:rPr kumimoji="1" lang="ja-JP" altLang="en-US" sz="2400" dirty="0" smtClean="0">
                          <a:latin typeface="Meiryo UI" panose="020B0604030504040204" pitchFamily="50" charset="-128"/>
                          <a:ea typeface="Meiryo UI" panose="020B0604030504040204" pitchFamily="50" charset="-128"/>
                        </a:rPr>
                        <a:t>円で </a:t>
                      </a:r>
                      <a:endParaRPr kumimoji="1" lang="en-US" altLang="ja-JP" sz="2400" dirty="0" smtClean="0">
                        <a:latin typeface="Meiryo UI" panose="020B0604030504040204" pitchFamily="50" charset="-128"/>
                        <a:ea typeface="Meiryo UI" panose="020B0604030504040204" pitchFamily="50" charset="-128"/>
                      </a:endParaRPr>
                    </a:p>
                    <a:p>
                      <a:pPr algn="ctr"/>
                      <a:r>
                        <a:rPr kumimoji="1" lang="ja-JP" altLang="en-US" sz="2400" dirty="0" smtClean="0">
                          <a:latin typeface="Meiryo UI" panose="020B0604030504040204" pitchFamily="50" charset="-128"/>
                          <a:ea typeface="Meiryo UI" panose="020B0604030504040204" pitchFamily="50" charset="-128"/>
                        </a:rPr>
                        <a:t>あり</a:t>
                      </a:r>
                      <a:r>
                        <a:rPr kumimoji="1" lang="ja-JP" altLang="en-US" sz="2400" dirty="0" smtClean="0">
                          <a:solidFill>
                            <a:srgbClr val="FF0000"/>
                          </a:solidFill>
                          <a:latin typeface="Meiryo UI" panose="020B0604030504040204" pitchFamily="50" charset="-128"/>
                          <a:ea typeface="Meiryo UI" panose="020B0604030504040204" pitchFamily="50" charset="-128"/>
                        </a:rPr>
                        <a:t>脱炭素を進めないと</a:t>
                      </a:r>
                      <a:r>
                        <a:rPr kumimoji="1" lang="ja-JP" altLang="en-US" sz="2400" dirty="0" smtClean="0">
                          <a:latin typeface="Meiryo UI" panose="020B0604030504040204" pitchFamily="50" charset="-128"/>
                          <a:ea typeface="Meiryo UI" panose="020B0604030504040204" pitchFamily="50" charset="-128"/>
                        </a:rPr>
                        <a:t>！</a:t>
                      </a:r>
                      <a:endParaRPr kumimoji="1" lang="en-US" altLang="ja-JP" sz="2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2"/>
                  </a:ext>
                </a:extLst>
              </a:tr>
              <a:tr h="12961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気候関連の</a:t>
                      </a:r>
                      <a:endParaRPr kumimoji="1" lang="en-US" altLang="ja-JP" sz="24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機会の獲得</a:t>
                      </a:r>
                      <a:endParaRPr kumimoji="1" lang="ja-JP" altLang="en-US" sz="2400" b="1" kern="1200" dirty="0">
                        <a:solidFill>
                          <a:schemeClr val="lt1"/>
                        </a:solidFill>
                        <a:latin typeface="Meiryo UI" panose="020B0604030504040204" pitchFamily="50" charset="-128"/>
                        <a:ea typeface="Meiryo UI" panose="020B0604030504040204" pitchFamily="50" charset="-128"/>
                        <a:cs typeface="+mn-cs"/>
                      </a:endParaRPr>
                    </a:p>
                  </a:txBody>
                  <a:tcPr anchor="ctr">
                    <a:solidFill>
                      <a:schemeClr val="bg1">
                        <a:lumMod val="85000"/>
                      </a:schemeClr>
                    </a:solidFill>
                  </a:tcPr>
                </a:tc>
                <a:tc>
                  <a:txBody>
                    <a:bodyPr/>
                    <a:lstStyle/>
                    <a:p>
                      <a:pPr algn="l"/>
                      <a:r>
                        <a:rPr kumimoji="1" lang="ja-JP" altLang="en-US" sz="2400" dirty="0" smtClean="0">
                          <a:latin typeface="Meiryo UI" panose="020B0604030504040204" pitchFamily="50" charset="-128"/>
                          <a:ea typeface="Meiryo UI" panose="020B0604030504040204" pitchFamily="50" charset="-128"/>
                        </a:rPr>
                        <a:t>投資指標に入れることで、</a:t>
                      </a:r>
                      <a:endParaRPr kumimoji="1" lang="en-US" altLang="ja-JP" sz="2400" dirty="0" smtClean="0">
                        <a:latin typeface="Meiryo UI" panose="020B0604030504040204" pitchFamily="50" charset="-128"/>
                        <a:ea typeface="Meiryo UI" panose="020B0604030504040204" pitchFamily="50" charset="-128"/>
                      </a:endParaRPr>
                    </a:p>
                    <a:p>
                      <a:pPr algn="l"/>
                      <a:r>
                        <a:rPr kumimoji="1" lang="ja-JP" altLang="en-US" sz="2400" dirty="0" smtClean="0">
                          <a:latin typeface="Meiryo UI" panose="020B0604030504040204" pitchFamily="50" charset="-128"/>
                          <a:ea typeface="Meiryo UI" panose="020B0604030504040204" pitchFamily="50" charset="-128"/>
                        </a:rPr>
                        <a:t>低炭素投資を推進</a:t>
                      </a:r>
                      <a:endParaRPr kumimoji="1" lang="en-US" altLang="ja-JP" sz="24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400" dirty="0" smtClean="0">
                          <a:latin typeface="Meiryo UI" panose="020B0604030504040204" pitchFamily="50" charset="-128"/>
                          <a:ea typeface="Meiryo UI" panose="020B0604030504040204" pitchFamily="50" charset="-128"/>
                        </a:rPr>
                        <a:t>CO2</a:t>
                      </a:r>
                      <a:r>
                        <a:rPr kumimoji="1" lang="ja-JP" altLang="en-US" sz="2400" baseline="0" dirty="0" smtClean="0">
                          <a:latin typeface="Meiryo UI" panose="020B0604030504040204" pitchFamily="50" charset="-128"/>
                          <a:ea typeface="Meiryo UI" panose="020B0604030504040204" pitchFamily="50" charset="-128"/>
                        </a:rPr>
                        <a:t> </a:t>
                      </a:r>
                      <a:r>
                        <a:rPr kumimoji="1" lang="en-US" altLang="ja-JP" sz="2400" dirty="0" smtClean="0">
                          <a:latin typeface="Meiryo UI" panose="020B0604030504040204" pitchFamily="50" charset="-128"/>
                          <a:ea typeface="Meiryo UI" panose="020B0604030504040204" pitchFamily="50" charset="-128"/>
                        </a:rPr>
                        <a:t>1t</a:t>
                      </a:r>
                      <a:r>
                        <a:rPr kumimoji="1" lang="ja-JP" altLang="en-US" sz="2400" dirty="0" smtClean="0">
                          <a:latin typeface="Meiryo UI" panose="020B0604030504040204" pitchFamily="50" charset="-128"/>
                          <a:ea typeface="Meiryo UI" panose="020B0604030504040204" pitchFamily="50" charset="-128"/>
                        </a:rPr>
                        <a:t>あたり</a:t>
                      </a:r>
                      <a:r>
                        <a:rPr kumimoji="1" lang="en-US" altLang="ja-JP" sz="2400" dirty="0" smtClean="0">
                          <a:latin typeface="Meiryo UI" panose="020B0604030504040204" pitchFamily="50" charset="-128"/>
                          <a:ea typeface="Meiryo UI" panose="020B0604030504040204" pitchFamily="50" charset="-128"/>
                        </a:rPr>
                        <a:t>20,000</a:t>
                      </a:r>
                      <a:r>
                        <a:rPr kumimoji="1" lang="ja-JP" altLang="en-US" sz="2400" dirty="0" smtClean="0">
                          <a:latin typeface="Meiryo UI" panose="020B0604030504040204" pitchFamily="50" charset="-128"/>
                          <a:ea typeface="Meiryo UI" panose="020B0604030504040204" pitchFamily="50" charset="-128"/>
                        </a:rPr>
                        <a:t>円で換算し</a:t>
                      </a:r>
                      <a:r>
                        <a:rPr kumimoji="1" lang="ja-JP" altLang="en-US" sz="2400" dirty="0" smtClean="0">
                          <a:solidFill>
                            <a:srgbClr val="FF0000"/>
                          </a:solidFill>
                          <a:latin typeface="Meiryo UI" panose="020B0604030504040204" pitchFamily="50" charset="-128"/>
                          <a:ea typeface="Meiryo UI" panose="020B0604030504040204" pitchFamily="50" charset="-128"/>
                        </a:rPr>
                        <a:t>投資基準を引き下げ</a:t>
                      </a:r>
                      <a:r>
                        <a:rPr kumimoji="1" lang="ja-JP" altLang="en-US" sz="2400" dirty="0" smtClean="0">
                          <a:latin typeface="Meiryo UI" panose="020B0604030504040204" pitchFamily="50" charset="-128"/>
                          <a:ea typeface="Meiryo UI" panose="020B0604030504040204" pitchFamily="50" charset="-128"/>
                        </a:rPr>
                        <a:t>て</a:t>
                      </a:r>
                      <a:r>
                        <a:rPr kumimoji="1" lang="ja-JP" altLang="en-US" sz="2400" dirty="0" smtClean="0">
                          <a:solidFill>
                            <a:srgbClr val="FF0000"/>
                          </a:solidFill>
                          <a:latin typeface="Meiryo UI" panose="020B0604030504040204" pitchFamily="50" charset="-128"/>
                          <a:ea typeface="Meiryo UI" panose="020B0604030504040204" pitchFamily="50" charset="-128"/>
                        </a:rPr>
                        <a:t>再エネ導入を増やそう</a:t>
                      </a:r>
                      <a:r>
                        <a:rPr kumimoji="1" lang="ja-JP" altLang="en-US" sz="2400" dirty="0" smtClean="0">
                          <a:latin typeface="Meiryo UI" panose="020B0604030504040204" pitchFamily="50" charset="-128"/>
                          <a:ea typeface="Meiryo UI" panose="020B0604030504040204" pitchFamily="50" charset="-128"/>
                        </a:rPr>
                        <a:t>！</a:t>
                      </a:r>
                      <a:endParaRPr kumimoji="1" lang="en-US" altLang="ja-JP" sz="2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5"/>
                  </a:ext>
                </a:extLst>
              </a:tr>
              <a:tr h="13402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脱炭素</a:t>
                      </a:r>
                      <a:endParaRPr kumimoji="1" lang="en-US" altLang="ja-JP" sz="24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活動の</a:t>
                      </a:r>
                      <a:endParaRPr kumimoji="1" lang="en-US" altLang="ja-JP" sz="24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n-cs"/>
                        </a:rPr>
                        <a:t>推進</a:t>
                      </a:r>
                      <a:endParaRPr kumimoji="1" lang="ja-JP" altLang="en-US" sz="2400" b="1" kern="1200" dirty="0">
                        <a:solidFill>
                          <a:schemeClr val="lt1"/>
                        </a:solidFill>
                        <a:latin typeface="Meiryo UI" panose="020B0604030504040204" pitchFamily="50" charset="-128"/>
                        <a:ea typeface="Meiryo UI" panose="020B0604030504040204" pitchFamily="50" charset="-128"/>
                        <a:cs typeface="+mn-cs"/>
                      </a:endParaRPr>
                    </a:p>
                  </a:txBody>
                  <a:tcPr anchor="ctr">
                    <a:solidFill>
                      <a:schemeClr val="bg1">
                        <a:lumMod val="85000"/>
                      </a:schemeClr>
                    </a:solidFill>
                  </a:tcPr>
                </a:tc>
                <a:tc>
                  <a:txBody>
                    <a:bodyPr/>
                    <a:lstStyle/>
                    <a:p>
                      <a:pPr algn="l"/>
                      <a:r>
                        <a:rPr kumimoji="1" lang="ja-JP" altLang="en-US" sz="2400" dirty="0" smtClean="0">
                          <a:latin typeface="Meiryo UI" panose="020B0604030504040204" pitchFamily="50" charset="-128"/>
                          <a:ea typeface="Meiryo UI" panose="020B0604030504040204" pitchFamily="50" charset="-128"/>
                        </a:rPr>
                        <a:t>社内で排出量に応じた</a:t>
                      </a:r>
                      <a:endParaRPr kumimoji="1" lang="en-US" altLang="ja-JP" sz="2400" dirty="0" smtClean="0">
                        <a:latin typeface="Meiryo UI" panose="020B0604030504040204" pitchFamily="50" charset="-128"/>
                        <a:ea typeface="Meiryo UI" panose="020B0604030504040204" pitchFamily="50" charset="-128"/>
                      </a:endParaRPr>
                    </a:p>
                    <a:p>
                      <a:pPr algn="l"/>
                      <a:r>
                        <a:rPr kumimoji="1" lang="ja-JP" altLang="en-US" sz="2400" dirty="0" smtClean="0">
                          <a:latin typeface="Meiryo UI" panose="020B0604030504040204" pitchFamily="50" charset="-128"/>
                          <a:ea typeface="Meiryo UI" panose="020B0604030504040204" pitchFamily="50" charset="-128"/>
                        </a:rPr>
                        <a:t>ファンディング・資金調達が</a:t>
                      </a:r>
                      <a:endParaRPr kumimoji="1" lang="en-US" altLang="ja-JP" sz="2400" dirty="0" smtClean="0">
                        <a:latin typeface="Meiryo UI" panose="020B0604030504040204" pitchFamily="50" charset="-128"/>
                        <a:ea typeface="Meiryo UI" panose="020B0604030504040204" pitchFamily="50" charset="-128"/>
                      </a:endParaRPr>
                    </a:p>
                    <a:p>
                      <a:pPr algn="l"/>
                      <a:r>
                        <a:rPr kumimoji="1" lang="ja-JP" altLang="en-US" sz="2400" dirty="0" smtClean="0">
                          <a:latin typeface="Meiryo UI" panose="020B0604030504040204" pitchFamily="50" charset="-128"/>
                          <a:ea typeface="Meiryo UI" panose="020B0604030504040204" pitchFamily="50" charset="-128"/>
                        </a:rPr>
                        <a:t>可能</a:t>
                      </a:r>
                      <a:endParaRPr kumimoji="1" lang="en-US" altLang="ja-JP" sz="24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2400" dirty="0" smtClean="0">
                          <a:latin typeface="Meiryo UI" panose="020B0604030504040204" pitchFamily="50" charset="-128"/>
                          <a:ea typeface="Meiryo UI" panose="020B0604030504040204" pitchFamily="50" charset="-128"/>
                        </a:rPr>
                        <a:t>CO2</a:t>
                      </a:r>
                      <a:r>
                        <a:rPr kumimoji="1" lang="en-US" altLang="ja-JP" sz="2400" baseline="0" dirty="0" smtClean="0">
                          <a:latin typeface="Meiryo UI" panose="020B0604030504040204" pitchFamily="50" charset="-128"/>
                          <a:ea typeface="Meiryo UI" panose="020B0604030504040204" pitchFamily="50" charset="-128"/>
                        </a:rPr>
                        <a:t> </a:t>
                      </a:r>
                      <a:r>
                        <a:rPr kumimoji="1" lang="en-US" altLang="ja-JP" sz="2400" dirty="0" smtClean="0">
                          <a:latin typeface="Meiryo UI" panose="020B0604030504040204" pitchFamily="50" charset="-128"/>
                          <a:ea typeface="Meiryo UI" panose="020B0604030504040204" pitchFamily="50" charset="-128"/>
                        </a:rPr>
                        <a:t>1t</a:t>
                      </a:r>
                      <a:r>
                        <a:rPr kumimoji="1" lang="ja-JP" altLang="en-US" sz="2400" dirty="0" smtClean="0">
                          <a:latin typeface="Meiryo UI" panose="020B0604030504040204" pitchFamily="50" charset="-128"/>
                          <a:ea typeface="Meiryo UI" panose="020B0604030504040204" pitchFamily="50" charset="-128"/>
                        </a:rPr>
                        <a:t>あたり</a:t>
                      </a:r>
                      <a:r>
                        <a:rPr kumimoji="1" lang="en-US" altLang="ja-JP" sz="2400" dirty="0" smtClean="0">
                          <a:latin typeface="Meiryo UI" panose="020B0604030504040204" pitchFamily="50" charset="-128"/>
                          <a:ea typeface="Meiryo UI" panose="020B0604030504040204" pitchFamily="50" charset="-128"/>
                        </a:rPr>
                        <a:t>20,000</a:t>
                      </a:r>
                      <a:r>
                        <a:rPr kumimoji="1" lang="ja-JP" altLang="en-US" sz="2400" dirty="0" smtClean="0">
                          <a:latin typeface="Meiryo UI" panose="020B0604030504040204" pitchFamily="50" charset="-128"/>
                          <a:ea typeface="Meiryo UI" panose="020B0604030504040204" pitchFamily="50" charset="-128"/>
                        </a:rPr>
                        <a:t>円を</a:t>
                      </a:r>
                      <a:r>
                        <a:rPr kumimoji="1" lang="ja-JP" altLang="en-US" sz="2400" dirty="0" smtClean="0">
                          <a:solidFill>
                            <a:srgbClr val="FF0000"/>
                          </a:solidFill>
                          <a:latin typeface="Meiryo UI" panose="020B0604030504040204" pitchFamily="50" charset="-128"/>
                          <a:ea typeface="Meiryo UI" panose="020B0604030504040204" pitchFamily="50" charset="-128"/>
                        </a:rPr>
                        <a:t>実際に社内で積み立て</a:t>
                      </a:r>
                      <a:r>
                        <a:rPr kumimoji="1" lang="ja-JP" altLang="en-US" sz="2400" dirty="0" smtClean="0">
                          <a:latin typeface="Meiryo UI" panose="020B0604030504040204" pitchFamily="50" charset="-128"/>
                          <a:ea typeface="Meiryo UI" panose="020B0604030504040204" pitchFamily="50" charset="-128"/>
                        </a:rPr>
                        <a:t>、</a:t>
                      </a:r>
                      <a:endParaRPr kumimoji="1" lang="en-US" altLang="ja-JP" sz="2400" dirty="0" smtClean="0">
                        <a:latin typeface="Meiryo UI" panose="020B0604030504040204" pitchFamily="50" charset="-128"/>
                        <a:ea typeface="Meiryo UI" panose="020B0604030504040204" pitchFamily="50" charset="-128"/>
                      </a:endParaRPr>
                    </a:p>
                    <a:p>
                      <a:pPr algn="ctr"/>
                      <a:r>
                        <a:rPr kumimoji="1" lang="ja-JP" altLang="en-US" sz="2400" dirty="0" smtClean="0">
                          <a:solidFill>
                            <a:srgbClr val="FF0000"/>
                          </a:solidFill>
                          <a:latin typeface="Meiryo UI" panose="020B0604030504040204" pitchFamily="50" charset="-128"/>
                          <a:ea typeface="Meiryo UI" panose="020B0604030504040204" pitchFamily="50" charset="-128"/>
                        </a:rPr>
                        <a:t>脱炭素活動に投資</a:t>
                      </a:r>
                      <a:r>
                        <a:rPr kumimoji="1" lang="ja-JP" altLang="en-US" sz="2400" dirty="0" smtClean="0">
                          <a:latin typeface="Meiryo UI" panose="020B0604030504040204" pitchFamily="50" charset="-128"/>
                          <a:ea typeface="Meiryo UI" panose="020B0604030504040204" pitchFamily="50" charset="-128"/>
                        </a:rPr>
                        <a:t>しよう！</a:t>
                      </a:r>
                      <a:endParaRPr kumimoji="1" lang="en-US" altLang="ja-JP" sz="2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8"/>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456187615"/>
              </p:ext>
            </p:extLst>
          </p:nvPr>
        </p:nvGraphicFramePr>
        <p:xfrm>
          <a:off x="128464" y="646602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a:latin typeface="+mn-ea"/>
                          <a:ea typeface="+mn-ea"/>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Carbon Pricing: CDP Disclosure Best Practice</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　等より作成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95951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6" name="直線矢印コネクタ 65"/>
          <p:cNvCxnSpPr/>
          <p:nvPr/>
        </p:nvCxnSpPr>
        <p:spPr>
          <a:xfrm>
            <a:off x="522061" y="4797152"/>
            <a:ext cx="801610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8" name="右矢印 47"/>
          <p:cNvSpPr/>
          <p:nvPr/>
        </p:nvSpPr>
        <p:spPr bwMode="gray">
          <a:xfrm>
            <a:off x="4673318" y="4650677"/>
            <a:ext cx="2959114" cy="313592"/>
          </a:xfrm>
          <a:prstGeom prst="rightArrow">
            <a:avLst/>
          </a:prstGeom>
          <a:solidFill>
            <a:schemeClr val="accent4"/>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j-lt"/>
            </a:endParaRPr>
          </a:p>
        </p:txBody>
      </p:sp>
      <p:sp>
        <p:nvSpPr>
          <p:cNvPr id="73" name="楕円 13"/>
          <p:cNvSpPr/>
          <p:nvPr/>
        </p:nvSpPr>
        <p:spPr bwMode="gray">
          <a:xfrm>
            <a:off x="6082876" y="4377227"/>
            <a:ext cx="736445" cy="736445"/>
          </a:xfrm>
          <a:prstGeom prst="ellipse">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j-lt"/>
            </a:endParaRPr>
          </a:p>
        </p:txBody>
      </p:sp>
      <p:sp>
        <p:nvSpPr>
          <p:cNvPr id="47" name="楕円 13"/>
          <p:cNvSpPr/>
          <p:nvPr/>
        </p:nvSpPr>
        <p:spPr bwMode="gray">
          <a:xfrm>
            <a:off x="3506171" y="2524305"/>
            <a:ext cx="736445" cy="736445"/>
          </a:xfrm>
          <a:prstGeom prst="ellipse">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j-lt"/>
            </a:endParaRPr>
          </a:p>
        </p:txBody>
      </p:sp>
      <p:sp>
        <p:nvSpPr>
          <p:cNvPr id="5" name="タイトル 4"/>
          <p:cNvSpPr>
            <a:spLocks noGrp="1"/>
          </p:cNvSpPr>
          <p:nvPr>
            <p:ph type="title"/>
          </p:nvPr>
        </p:nvSpPr>
        <p:spPr>
          <a:xfrm>
            <a:off x="-14619" y="4348"/>
            <a:ext cx="9836068" cy="751973"/>
          </a:xfrm>
        </p:spPr>
        <p:txBody>
          <a:bodyPr/>
          <a:lstStyle/>
          <a:p>
            <a:r>
              <a:rPr lang="ja-JP" altLang="en-US" dirty="0"/>
              <a:t>同時</a:t>
            </a:r>
            <a:r>
              <a:rPr lang="ja-JP" altLang="en-US" dirty="0" smtClean="0"/>
              <a:t>に</a:t>
            </a:r>
            <a:r>
              <a:rPr lang="ja-JP" altLang="en-US" dirty="0"/>
              <a:t>、</a:t>
            </a:r>
            <a:r>
              <a:rPr lang="ja-JP" altLang="en-US" dirty="0" smtClean="0"/>
              <a:t>組織</a:t>
            </a:r>
            <a:r>
              <a:rPr lang="ja-JP" altLang="en-US" dirty="0"/>
              <a:t>の柔軟な意思</a:t>
            </a:r>
            <a:r>
              <a:rPr lang="ja-JP" altLang="en-US" dirty="0" smtClean="0"/>
              <a:t>決定を可能にする仕組み</a:t>
            </a:r>
            <a:endParaRPr kumimoji="1" lang="ja-JP" altLang="en-US" dirty="0"/>
          </a:p>
        </p:txBody>
      </p:sp>
      <p:sp>
        <p:nvSpPr>
          <p:cNvPr id="4" name="テキスト プレースホルダー 3"/>
          <p:cNvSpPr>
            <a:spLocks noGrp="1"/>
          </p:cNvSpPr>
          <p:nvPr>
            <p:ph type="body" sz="quarter" idx="11"/>
          </p:nvPr>
        </p:nvSpPr>
        <p:spPr>
          <a:xfrm>
            <a:off x="128588" y="765173"/>
            <a:ext cx="9648825" cy="1441720"/>
          </a:xfrm>
        </p:spPr>
        <p:txBody>
          <a:bodyPr/>
          <a:lstStyle/>
          <a:p>
            <a:r>
              <a:rPr lang="ja-JP" altLang="en-US" dirty="0" smtClean="0"/>
              <a:t>インターナル</a:t>
            </a:r>
            <a:r>
              <a:rPr lang="ja-JP" altLang="en-US" dirty="0"/>
              <a:t>カーボンプライシング</a:t>
            </a:r>
            <a:r>
              <a:rPr kumimoji="1" lang="ja-JP" altLang="en-US" dirty="0" smtClean="0"/>
              <a:t>を導入すると、世の中の動向を踏まえて、</a:t>
            </a:r>
            <a:r>
              <a:rPr lang="ja-JP" altLang="en-US" dirty="0" smtClean="0"/>
              <a:t>企業の低炭素への活動・</a:t>
            </a:r>
            <a:r>
              <a:rPr lang="en-US" altLang="ja-JP" dirty="0" smtClean="0"/>
              <a:t>CO2</a:t>
            </a:r>
            <a:r>
              <a:rPr lang="ja-JP" altLang="en-US" dirty="0" smtClean="0"/>
              <a:t>削減への取り組みを、柔軟に</a:t>
            </a:r>
            <a:r>
              <a:rPr kumimoji="1" lang="ja-JP" altLang="en-US" dirty="0" smtClean="0"/>
              <a:t>変化させることが可能である</a:t>
            </a:r>
            <a:endParaRPr kumimoji="1" lang="en-US" altLang="ja-JP" dirty="0" smtClean="0"/>
          </a:p>
          <a:p>
            <a:r>
              <a:rPr lang="ja-JP" altLang="en-US" dirty="0" smtClean="0"/>
              <a:t>価格の上げ下げが柔軟にできるので、企業の意思決定リスク（低炭素の活動を決めたらやるしかない、やめられない）も回避できる</a:t>
            </a:r>
            <a:endParaRPr kumimoji="1" lang="en-US" altLang="ja-JP" dirty="0" smtClean="0"/>
          </a:p>
        </p:txBody>
      </p:sp>
      <p:sp>
        <p:nvSpPr>
          <p:cNvPr id="3" name="スライド番号プレースホルダー 2"/>
          <p:cNvSpPr>
            <a:spLocks noGrp="1"/>
          </p:cNvSpPr>
          <p:nvPr>
            <p:ph type="sldNum" sz="quarter" idx="12"/>
          </p:nvPr>
        </p:nvSpPr>
        <p:spPr/>
        <p:txBody>
          <a:bodyPr/>
          <a:lstStyle/>
          <a:p>
            <a:fld id="{AA5FCFE5-FE56-4EF1-80A8-07776887C2A1}" type="slidenum">
              <a:rPr lang="ja-JP" altLang="en-US" smtClean="0"/>
              <a:pPr/>
              <a:t>6</a:t>
            </a:fld>
            <a:endParaRPr lang="ja-JP" altLang="en-US" dirty="0"/>
          </a:p>
        </p:txBody>
      </p:sp>
      <p:cxnSp>
        <p:nvCxnSpPr>
          <p:cNvPr id="8" name="直線矢印コネクタ 7"/>
          <p:cNvCxnSpPr/>
          <p:nvPr/>
        </p:nvCxnSpPr>
        <p:spPr>
          <a:xfrm>
            <a:off x="307662" y="3720073"/>
            <a:ext cx="801610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pic>
        <p:nvPicPr>
          <p:cNvPr id="15" name="図 14"/>
          <p:cNvPicPr>
            <a:picLocks noChangeAspect="1"/>
          </p:cNvPicPr>
          <p:nvPr/>
        </p:nvPicPr>
        <p:blipFill>
          <a:blip r:embed="rId2" cstate="print">
            <a:clrChange>
              <a:clrFrom>
                <a:srgbClr val="FFFFFF"/>
              </a:clrFrom>
              <a:clrTo>
                <a:srgbClr val="FFFFFF">
                  <a:alpha val="0"/>
                </a:srgbClr>
              </a:clrTo>
            </a:clrChange>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flipH="1">
            <a:off x="6185223" y="4475480"/>
            <a:ext cx="610323" cy="610323"/>
          </a:xfrm>
          <a:prstGeom prst="rect">
            <a:avLst/>
          </a:prstGeom>
        </p:spPr>
      </p:pic>
      <p:sp>
        <p:nvSpPr>
          <p:cNvPr id="33" name="テキスト ボックス 32"/>
          <p:cNvSpPr txBox="1"/>
          <p:nvPr/>
        </p:nvSpPr>
        <p:spPr>
          <a:xfrm>
            <a:off x="8633287" y="3131095"/>
            <a:ext cx="859778" cy="996033"/>
          </a:xfrm>
          <a:prstGeom prst="rect">
            <a:avLst/>
          </a:prstGeom>
          <a:noFill/>
        </p:spPr>
        <p:txBody>
          <a:bodyPr wrap="none" lIns="36000" tIns="36000" rIns="36000" bIns="36000" rtlCol="0" anchor="ctr" anchorCtr="0">
            <a:spAutoFit/>
          </a:bodyPr>
          <a:lstStyle/>
          <a:p>
            <a:pPr>
              <a:spcBef>
                <a:spcPts val="0"/>
              </a:spcBef>
              <a:buSzPct val="100000"/>
            </a:pPr>
            <a:r>
              <a:rPr lang="ja-JP" altLang="en-US" sz="2000" dirty="0" smtClean="0">
                <a:latin typeface="+mn-ea"/>
                <a:ea typeface="+mn-ea"/>
              </a:rPr>
              <a:t>価格帯</a:t>
            </a:r>
            <a:endParaRPr lang="en-US" altLang="ja-JP" sz="2000" dirty="0" smtClean="0">
              <a:latin typeface="+mn-ea"/>
              <a:ea typeface="+mn-ea"/>
            </a:endParaRPr>
          </a:p>
          <a:p>
            <a:pPr>
              <a:spcBef>
                <a:spcPts val="0"/>
              </a:spcBef>
              <a:buSzPct val="100000"/>
            </a:pPr>
            <a:r>
              <a:rPr lang="ja-JP" altLang="en-US" sz="2000" dirty="0">
                <a:latin typeface="+mn-ea"/>
                <a:ea typeface="+mn-ea"/>
              </a:rPr>
              <a:t>設定</a:t>
            </a:r>
            <a:endParaRPr lang="en-US" altLang="ja-JP" sz="2000" dirty="0" smtClean="0">
              <a:latin typeface="+mn-ea"/>
              <a:ea typeface="+mn-ea"/>
            </a:endParaRPr>
          </a:p>
          <a:p>
            <a:pPr>
              <a:spcBef>
                <a:spcPts val="0"/>
              </a:spcBef>
              <a:buSzPct val="100000"/>
            </a:pPr>
            <a:r>
              <a:rPr kumimoji="1" lang="ja-JP" altLang="en-US" sz="2000" baseline="0" dirty="0" smtClean="0">
                <a:latin typeface="+mn-ea"/>
                <a:ea typeface="+mn-ea"/>
              </a:rPr>
              <a:t>イメージ</a:t>
            </a:r>
          </a:p>
        </p:txBody>
      </p:sp>
      <p:sp>
        <p:nvSpPr>
          <p:cNvPr id="63" name="雲形吹き出し 62"/>
          <p:cNvSpPr/>
          <p:nvPr/>
        </p:nvSpPr>
        <p:spPr bwMode="gray">
          <a:xfrm>
            <a:off x="987119" y="2309773"/>
            <a:ext cx="1821544" cy="859688"/>
          </a:xfrm>
          <a:prstGeom prst="cloudCallout">
            <a:avLst>
              <a:gd name="adj1" fmla="val -10864"/>
              <a:gd name="adj2" fmla="val 79345"/>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ja-JP" altLang="en-US" dirty="0" smtClean="0">
                <a:latin typeface="+mn-ea"/>
                <a:ea typeface="+mn-ea"/>
              </a:rPr>
              <a:t>自社の今までの</a:t>
            </a:r>
            <a:endParaRPr kumimoji="1" lang="en-US" altLang="ja-JP" dirty="0" smtClean="0">
              <a:latin typeface="+mn-ea"/>
              <a:ea typeface="+mn-ea"/>
            </a:endParaRPr>
          </a:p>
          <a:p>
            <a:pPr algn="ctr">
              <a:buFont typeface="Wingdings 2" pitchFamily="18" charset="2"/>
              <a:buNone/>
            </a:pPr>
            <a:r>
              <a:rPr kumimoji="1" lang="ja-JP" altLang="en-US" dirty="0" smtClean="0">
                <a:latin typeface="+mn-ea"/>
                <a:ea typeface="+mn-ea"/>
              </a:rPr>
              <a:t>削減単価</a:t>
            </a:r>
            <a:endParaRPr kumimoji="1" lang="en-US" altLang="ja-JP" dirty="0" smtClean="0">
              <a:latin typeface="+mn-ea"/>
              <a:ea typeface="+mn-ea"/>
            </a:endParaRPr>
          </a:p>
        </p:txBody>
      </p:sp>
      <p:pic>
        <p:nvPicPr>
          <p:cNvPr id="35" name="Picture 20" descr="ç´å¹£"/>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6962" y="3393358"/>
            <a:ext cx="566276" cy="566276"/>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0" descr="ç´å¹£"/>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9492" y="3393358"/>
            <a:ext cx="566276" cy="566276"/>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0" descr="ç´å¹£"/>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4786" y="3404001"/>
            <a:ext cx="566276" cy="566276"/>
          </a:xfrm>
          <a:prstGeom prst="rect">
            <a:avLst/>
          </a:prstGeom>
          <a:noFill/>
          <a:extLst>
            <a:ext uri="{909E8E84-426E-40DD-AFC4-6F175D3DCCD1}">
              <a14:hiddenFill xmlns:a14="http://schemas.microsoft.com/office/drawing/2010/main">
                <a:solidFill>
                  <a:srgbClr val="FFFFFF"/>
                </a:solidFill>
              </a14:hiddenFill>
            </a:ext>
          </a:extLst>
        </p:spPr>
      </p:pic>
      <p:sp>
        <p:nvSpPr>
          <p:cNvPr id="39" name="雲形吹き出し 38"/>
          <p:cNvSpPr/>
          <p:nvPr/>
        </p:nvSpPr>
        <p:spPr bwMode="gray">
          <a:xfrm>
            <a:off x="7503055" y="2260921"/>
            <a:ext cx="1902097" cy="974401"/>
          </a:xfrm>
          <a:prstGeom prst="cloudCallout">
            <a:avLst>
              <a:gd name="adj1" fmla="val -40388"/>
              <a:gd name="adj2" fmla="val 81760"/>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en-US" altLang="ja-JP" baseline="0" dirty="0" smtClean="0">
                <a:latin typeface="+mn-ea"/>
                <a:ea typeface="+mn-ea"/>
              </a:rPr>
              <a:t>2℃</a:t>
            </a:r>
            <a:r>
              <a:rPr kumimoji="1" lang="ja-JP" altLang="en-US" baseline="0" dirty="0" smtClean="0">
                <a:latin typeface="+mn-ea"/>
                <a:ea typeface="+mn-ea"/>
              </a:rPr>
              <a:t>シナリオで</a:t>
            </a:r>
            <a:endParaRPr kumimoji="1" lang="en-US" altLang="ja-JP" baseline="0" dirty="0" smtClean="0">
              <a:latin typeface="+mn-ea"/>
              <a:ea typeface="+mn-ea"/>
            </a:endParaRPr>
          </a:p>
          <a:p>
            <a:pPr algn="ctr">
              <a:buFont typeface="Wingdings 2" pitchFamily="18" charset="2"/>
              <a:buNone/>
            </a:pPr>
            <a:r>
              <a:rPr kumimoji="1" lang="ja-JP" altLang="en-US" baseline="0" dirty="0" smtClean="0">
                <a:latin typeface="+mn-ea"/>
                <a:ea typeface="+mn-ea"/>
              </a:rPr>
              <a:t>一般的な単価</a:t>
            </a:r>
          </a:p>
        </p:txBody>
      </p:sp>
      <p:sp>
        <p:nvSpPr>
          <p:cNvPr id="40" name="雲形吹き出し 39"/>
          <p:cNvSpPr/>
          <p:nvPr/>
        </p:nvSpPr>
        <p:spPr bwMode="gray">
          <a:xfrm>
            <a:off x="5472529" y="2273335"/>
            <a:ext cx="1821291" cy="837487"/>
          </a:xfrm>
          <a:prstGeom prst="cloudCallout">
            <a:avLst>
              <a:gd name="adj1" fmla="val -41317"/>
              <a:gd name="adj2" fmla="val 89780"/>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ja-JP" altLang="en-US" baseline="0" dirty="0" smtClean="0">
                <a:latin typeface="+mn-ea"/>
                <a:ea typeface="+mn-ea"/>
              </a:rPr>
              <a:t>自社の</a:t>
            </a:r>
            <a:endParaRPr kumimoji="1" lang="en-US" altLang="ja-JP" baseline="0" dirty="0" smtClean="0">
              <a:latin typeface="+mn-ea"/>
              <a:ea typeface="+mn-ea"/>
            </a:endParaRPr>
          </a:p>
          <a:p>
            <a:pPr algn="ctr">
              <a:buFont typeface="Wingdings 2" pitchFamily="18" charset="2"/>
              <a:buNone/>
            </a:pPr>
            <a:r>
              <a:rPr kumimoji="1" lang="ja-JP" altLang="en-US" baseline="0" dirty="0" smtClean="0">
                <a:latin typeface="+mn-ea"/>
                <a:ea typeface="+mn-ea"/>
              </a:rPr>
              <a:t>将来の気候変動のリスク</a:t>
            </a:r>
            <a:endParaRPr lang="en-US" altLang="ja-JP" dirty="0">
              <a:latin typeface="+mn-ea"/>
              <a:ea typeface="+mn-ea"/>
            </a:endParaRPr>
          </a:p>
          <a:p>
            <a:pPr algn="ctr">
              <a:buFont typeface="Wingdings 2" pitchFamily="18" charset="2"/>
              <a:buNone/>
            </a:pPr>
            <a:r>
              <a:rPr kumimoji="1" lang="ja-JP" altLang="en-US" baseline="0" dirty="0" smtClean="0">
                <a:latin typeface="+mn-ea"/>
                <a:ea typeface="+mn-ea"/>
              </a:rPr>
              <a:t>から算定した単価</a:t>
            </a:r>
            <a:endParaRPr kumimoji="1" lang="en-US" altLang="ja-JP" baseline="0" dirty="0" smtClean="0">
              <a:latin typeface="+mn-ea"/>
              <a:ea typeface="+mn-ea"/>
            </a:endParaRPr>
          </a:p>
        </p:txBody>
      </p:sp>
      <p:pic>
        <p:nvPicPr>
          <p:cNvPr id="51" name="Picture 20" descr="ç´å¹£"/>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1330" y="3426857"/>
            <a:ext cx="566276" cy="566276"/>
          </a:xfrm>
          <a:prstGeom prst="rect">
            <a:avLst/>
          </a:prstGeom>
          <a:noFill/>
          <a:extLst>
            <a:ext uri="{909E8E84-426E-40DD-AFC4-6F175D3DCCD1}">
              <a14:hiddenFill xmlns:a14="http://schemas.microsoft.com/office/drawing/2010/main">
                <a:solidFill>
                  <a:srgbClr val="FFFFFF"/>
                </a:solidFill>
              </a14:hiddenFill>
            </a:ext>
          </a:extLst>
        </p:spPr>
      </p:pic>
      <p:sp>
        <p:nvSpPr>
          <p:cNvPr id="52" name="雲形吹き出し 51"/>
          <p:cNvSpPr/>
          <p:nvPr/>
        </p:nvSpPr>
        <p:spPr bwMode="gray">
          <a:xfrm>
            <a:off x="3017898" y="2295933"/>
            <a:ext cx="2111527" cy="907226"/>
          </a:xfrm>
          <a:prstGeom prst="cloudCallout">
            <a:avLst>
              <a:gd name="adj1" fmla="val -12757"/>
              <a:gd name="adj2" fmla="val 84778"/>
            </a:avLst>
          </a:prstGeom>
          <a:solidFill>
            <a:schemeClr val="bg1"/>
          </a:solidFill>
          <a:ln w="12700" algn="ctr">
            <a:solidFill>
              <a:schemeClr val="tx1">
                <a:lumMod val="50000"/>
                <a:lumOff val="50000"/>
              </a:schemeClr>
            </a:solidFill>
            <a:miter lim="800000"/>
            <a:headEnd/>
            <a:tailEnd/>
          </a:ln>
        </p:spPr>
        <p:txBody>
          <a:bodyPr wrap="none" lIns="36000" tIns="36000" rIns="36000" bIns="36000" rtlCol="0" anchor="ctr"/>
          <a:lstStyle/>
          <a:p>
            <a:pPr algn="ctr">
              <a:buFont typeface="Wingdings 2" pitchFamily="18" charset="2"/>
              <a:buNone/>
            </a:pPr>
            <a:r>
              <a:rPr kumimoji="1" lang="ja-JP" altLang="en-US" baseline="0" dirty="0" smtClean="0">
                <a:latin typeface="+mn-ea"/>
                <a:ea typeface="+mn-ea"/>
              </a:rPr>
              <a:t>社内で検討した結果</a:t>
            </a:r>
            <a:endParaRPr kumimoji="1" lang="en-US" altLang="ja-JP" baseline="0" dirty="0" smtClean="0">
              <a:latin typeface="+mn-ea"/>
              <a:ea typeface="+mn-ea"/>
            </a:endParaRPr>
          </a:p>
          <a:p>
            <a:pPr algn="ctr">
              <a:buFont typeface="Wingdings 2" pitchFamily="18" charset="2"/>
              <a:buNone/>
            </a:pPr>
            <a:r>
              <a:rPr lang="ja-JP" altLang="en-US" dirty="0" smtClean="0">
                <a:latin typeface="+mn-ea"/>
                <a:ea typeface="+mn-ea"/>
              </a:rPr>
              <a:t>実現可能な単価</a:t>
            </a:r>
            <a:endParaRPr kumimoji="1" lang="ja-JP" altLang="en-US" baseline="0" dirty="0" smtClean="0">
              <a:latin typeface="+mn-ea"/>
              <a:ea typeface="+mn-ea"/>
            </a:endParaRPr>
          </a:p>
        </p:txBody>
      </p:sp>
      <p:sp>
        <p:nvSpPr>
          <p:cNvPr id="53" name="テキスト ボックス 52"/>
          <p:cNvSpPr txBox="1"/>
          <p:nvPr/>
        </p:nvSpPr>
        <p:spPr>
          <a:xfrm>
            <a:off x="1077738" y="3850348"/>
            <a:ext cx="1364723" cy="380480"/>
          </a:xfrm>
          <a:prstGeom prst="rect">
            <a:avLst/>
          </a:prstGeom>
          <a:noFill/>
        </p:spPr>
        <p:txBody>
          <a:bodyPr wrap="none" lIns="36000" tIns="36000" rIns="36000" bIns="36000" rtlCol="0" anchor="ctr" anchorCtr="0">
            <a:spAutoFit/>
          </a:bodyPr>
          <a:lstStyle/>
          <a:p>
            <a:pPr>
              <a:spcBef>
                <a:spcPts val="0"/>
              </a:spcBef>
              <a:buSzPct val="100000"/>
            </a:pPr>
            <a:r>
              <a:rPr kumimoji="1" lang="ja-JP" altLang="en-US" sz="2000" baseline="0" dirty="0" smtClean="0">
                <a:latin typeface="+mn-ea"/>
                <a:ea typeface="+mn-ea"/>
              </a:rPr>
              <a:t>１</a:t>
            </a:r>
            <a:r>
              <a:rPr kumimoji="1" lang="en-US" altLang="ja-JP" sz="2000" baseline="0" dirty="0" smtClean="0">
                <a:latin typeface="+mn-ea"/>
                <a:ea typeface="+mn-ea"/>
              </a:rPr>
              <a:t>,</a:t>
            </a:r>
            <a:r>
              <a:rPr lang="en-US" altLang="ja-JP" sz="2000" dirty="0" smtClean="0">
                <a:latin typeface="+mn-ea"/>
                <a:ea typeface="+mn-ea"/>
              </a:rPr>
              <a:t>5</a:t>
            </a:r>
            <a:r>
              <a:rPr kumimoji="1" lang="en-US" altLang="ja-JP" sz="2000" baseline="0" dirty="0" smtClean="0">
                <a:latin typeface="+mn-ea"/>
                <a:ea typeface="+mn-ea"/>
              </a:rPr>
              <a:t>00</a:t>
            </a:r>
            <a:r>
              <a:rPr lang="ja-JP" altLang="en-US" sz="2000" dirty="0" smtClean="0">
                <a:latin typeface="+mn-ea"/>
                <a:ea typeface="+mn-ea"/>
              </a:rPr>
              <a:t>円</a:t>
            </a:r>
            <a:r>
              <a:rPr lang="en-US" altLang="ja-JP" sz="2000" dirty="0" smtClean="0">
                <a:latin typeface="+mn-ea"/>
                <a:ea typeface="+mn-ea"/>
              </a:rPr>
              <a:t>/t</a:t>
            </a:r>
            <a:endParaRPr kumimoji="1" lang="ja-JP" altLang="en-US" sz="2000" baseline="0" dirty="0" smtClean="0">
              <a:latin typeface="+mn-ea"/>
              <a:ea typeface="+mn-ea"/>
            </a:endParaRPr>
          </a:p>
        </p:txBody>
      </p:sp>
      <p:sp>
        <p:nvSpPr>
          <p:cNvPr id="54" name="テキスト ボックス 53"/>
          <p:cNvSpPr txBox="1"/>
          <p:nvPr/>
        </p:nvSpPr>
        <p:spPr>
          <a:xfrm>
            <a:off x="3224568" y="3874451"/>
            <a:ext cx="1266941" cy="380480"/>
          </a:xfrm>
          <a:prstGeom prst="rect">
            <a:avLst/>
          </a:prstGeom>
          <a:noFill/>
        </p:spPr>
        <p:txBody>
          <a:bodyPr wrap="none" lIns="36000" tIns="36000" rIns="36000" bIns="36000" rtlCol="0" anchor="ctr" anchorCtr="0">
            <a:spAutoFit/>
          </a:bodyPr>
          <a:lstStyle/>
          <a:p>
            <a:pPr>
              <a:spcBef>
                <a:spcPts val="0"/>
              </a:spcBef>
              <a:buSzPct val="100000"/>
            </a:pPr>
            <a:r>
              <a:rPr lang="en-US" altLang="ja-JP" sz="2000" dirty="0" smtClean="0">
                <a:latin typeface="+mn-ea"/>
                <a:ea typeface="+mn-ea"/>
              </a:rPr>
              <a:t>3,000</a:t>
            </a:r>
            <a:r>
              <a:rPr lang="ja-JP" altLang="en-US" sz="2000" dirty="0" smtClean="0">
                <a:latin typeface="+mn-ea"/>
                <a:ea typeface="+mn-ea"/>
              </a:rPr>
              <a:t>円</a:t>
            </a:r>
            <a:r>
              <a:rPr lang="en-US" altLang="ja-JP" sz="2000" dirty="0" smtClean="0">
                <a:latin typeface="+mn-ea"/>
                <a:ea typeface="+mn-ea"/>
              </a:rPr>
              <a:t>/t</a:t>
            </a:r>
            <a:endParaRPr kumimoji="1" lang="ja-JP" altLang="en-US" sz="2000" baseline="0" dirty="0" smtClean="0">
              <a:latin typeface="+mn-ea"/>
              <a:ea typeface="+mn-ea"/>
            </a:endParaRPr>
          </a:p>
        </p:txBody>
      </p:sp>
      <p:sp>
        <p:nvSpPr>
          <p:cNvPr id="55" name="テキスト ボックス 54"/>
          <p:cNvSpPr txBox="1"/>
          <p:nvPr/>
        </p:nvSpPr>
        <p:spPr>
          <a:xfrm>
            <a:off x="5024327" y="3896110"/>
            <a:ext cx="1266941" cy="380480"/>
          </a:xfrm>
          <a:prstGeom prst="rect">
            <a:avLst/>
          </a:prstGeom>
          <a:noFill/>
        </p:spPr>
        <p:txBody>
          <a:bodyPr wrap="none" lIns="36000" tIns="36000" rIns="36000" bIns="36000" rtlCol="0" anchor="ctr" anchorCtr="0">
            <a:spAutoFit/>
          </a:bodyPr>
          <a:lstStyle/>
          <a:p>
            <a:pPr>
              <a:spcBef>
                <a:spcPts val="0"/>
              </a:spcBef>
              <a:buSzPct val="100000"/>
            </a:pPr>
            <a:r>
              <a:rPr lang="en-US" altLang="ja-JP" sz="2000" dirty="0" smtClean="0">
                <a:latin typeface="+mn-ea"/>
                <a:ea typeface="+mn-ea"/>
              </a:rPr>
              <a:t>5,000</a:t>
            </a:r>
            <a:r>
              <a:rPr lang="ja-JP" altLang="en-US" sz="2000" dirty="0" smtClean="0">
                <a:latin typeface="+mn-ea"/>
                <a:ea typeface="+mn-ea"/>
              </a:rPr>
              <a:t>円</a:t>
            </a:r>
            <a:r>
              <a:rPr lang="en-US" altLang="ja-JP" sz="2000" dirty="0" smtClean="0">
                <a:latin typeface="+mn-ea"/>
                <a:ea typeface="+mn-ea"/>
              </a:rPr>
              <a:t>/t</a:t>
            </a:r>
            <a:endParaRPr kumimoji="1" lang="ja-JP" altLang="en-US" sz="2000" baseline="0" dirty="0" smtClean="0">
              <a:latin typeface="+mn-ea"/>
              <a:ea typeface="+mn-ea"/>
            </a:endParaRPr>
          </a:p>
        </p:txBody>
      </p:sp>
      <p:sp>
        <p:nvSpPr>
          <p:cNvPr id="56" name="テキスト ボックス 55"/>
          <p:cNvSpPr txBox="1"/>
          <p:nvPr/>
        </p:nvSpPr>
        <p:spPr>
          <a:xfrm>
            <a:off x="6771538" y="3885386"/>
            <a:ext cx="1425638" cy="380480"/>
          </a:xfrm>
          <a:prstGeom prst="rect">
            <a:avLst/>
          </a:prstGeom>
          <a:noFill/>
        </p:spPr>
        <p:txBody>
          <a:bodyPr wrap="none" lIns="36000" tIns="36000" rIns="36000" bIns="36000" rtlCol="0" anchor="ctr" anchorCtr="0">
            <a:spAutoFit/>
          </a:bodyPr>
          <a:lstStyle/>
          <a:p>
            <a:pPr>
              <a:spcBef>
                <a:spcPts val="0"/>
              </a:spcBef>
              <a:buSzPct val="100000"/>
            </a:pPr>
            <a:r>
              <a:rPr lang="en-US" altLang="ja-JP" sz="2000" dirty="0" smtClean="0">
                <a:latin typeface="+mn-ea"/>
                <a:ea typeface="+mn-ea"/>
              </a:rPr>
              <a:t>10,000</a:t>
            </a:r>
            <a:r>
              <a:rPr lang="ja-JP" altLang="en-US" sz="2000" dirty="0" smtClean="0">
                <a:latin typeface="+mn-ea"/>
                <a:ea typeface="+mn-ea"/>
              </a:rPr>
              <a:t>円</a:t>
            </a:r>
            <a:r>
              <a:rPr lang="en-US" altLang="ja-JP" sz="2000" dirty="0" smtClean="0">
                <a:latin typeface="+mn-ea"/>
                <a:ea typeface="+mn-ea"/>
              </a:rPr>
              <a:t>/t</a:t>
            </a:r>
            <a:endParaRPr kumimoji="1" lang="ja-JP" altLang="en-US" sz="2000" baseline="0" dirty="0" smtClean="0">
              <a:latin typeface="+mn-ea"/>
              <a:ea typeface="+mn-ea"/>
            </a:endParaRPr>
          </a:p>
        </p:txBody>
      </p:sp>
      <p:sp>
        <p:nvSpPr>
          <p:cNvPr id="57" name="テキスト ボックス 56"/>
          <p:cNvSpPr txBox="1"/>
          <p:nvPr/>
        </p:nvSpPr>
        <p:spPr>
          <a:xfrm>
            <a:off x="5157158" y="4964639"/>
            <a:ext cx="3718598" cy="1673141"/>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2000" baseline="0" dirty="0" smtClean="0">
                <a:latin typeface="+mn-ea"/>
                <a:ea typeface="+mn-ea"/>
              </a:rPr>
              <a:t>脱炭素の動きが</a:t>
            </a:r>
            <a:endParaRPr kumimoji="1" lang="en-US" altLang="ja-JP" sz="2000" baseline="0" dirty="0" smtClean="0">
              <a:latin typeface="+mn-ea"/>
              <a:ea typeface="+mn-ea"/>
            </a:endParaRPr>
          </a:p>
          <a:p>
            <a:pPr algn="ctr">
              <a:spcBef>
                <a:spcPts val="0"/>
              </a:spcBef>
              <a:buSzPct val="100000"/>
            </a:pPr>
            <a:r>
              <a:rPr kumimoji="1" lang="ja-JP" altLang="en-US" sz="2000" baseline="0" dirty="0" smtClean="0">
                <a:solidFill>
                  <a:schemeClr val="tx2"/>
                </a:solidFill>
                <a:latin typeface="+mn-ea"/>
                <a:ea typeface="+mn-ea"/>
              </a:rPr>
              <a:t>強まっている↑</a:t>
            </a:r>
            <a:r>
              <a:rPr kumimoji="1" lang="ja-JP" altLang="en-US" sz="2000" baseline="0" dirty="0" smtClean="0">
                <a:latin typeface="+mn-ea"/>
                <a:ea typeface="+mn-ea"/>
              </a:rPr>
              <a:t>場合</a:t>
            </a:r>
            <a:endParaRPr kumimoji="1" lang="en-US" altLang="ja-JP" sz="2000" baseline="0" dirty="0" smtClean="0">
              <a:latin typeface="+mn-ea"/>
              <a:ea typeface="+mn-ea"/>
            </a:endParaRPr>
          </a:p>
          <a:p>
            <a:pPr algn="ctr">
              <a:spcBef>
                <a:spcPts val="0"/>
              </a:spcBef>
              <a:buSzPct val="100000"/>
            </a:pPr>
            <a:endParaRPr lang="en-US" altLang="ja-JP" sz="2000" dirty="0" smtClean="0">
              <a:solidFill>
                <a:schemeClr val="tx2"/>
              </a:solidFill>
              <a:latin typeface="+mn-ea"/>
              <a:ea typeface="+mn-ea"/>
            </a:endParaRPr>
          </a:p>
          <a:p>
            <a:pPr algn="ctr">
              <a:spcBef>
                <a:spcPts val="0"/>
              </a:spcBef>
              <a:buSzPct val="100000"/>
            </a:pPr>
            <a:r>
              <a:rPr lang="ja-JP" altLang="en-US" sz="2000" dirty="0" smtClean="0">
                <a:solidFill>
                  <a:schemeClr val="tx2"/>
                </a:solidFill>
                <a:latin typeface="+mn-ea"/>
                <a:ea typeface="+mn-ea"/>
              </a:rPr>
              <a:t>価格を上げて</a:t>
            </a:r>
            <a:r>
              <a:rPr lang="ja-JP" altLang="en-US" sz="2000" dirty="0">
                <a:solidFill>
                  <a:schemeClr val="tx2"/>
                </a:solidFill>
                <a:latin typeface="+mn-ea"/>
              </a:rPr>
              <a:t>↑</a:t>
            </a:r>
            <a:endParaRPr lang="en-US" altLang="ja-JP" sz="2000" dirty="0" smtClean="0">
              <a:solidFill>
                <a:schemeClr val="tx2"/>
              </a:solidFill>
              <a:latin typeface="+mn-ea"/>
              <a:ea typeface="+mn-ea"/>
            </a:endParaRPr>
          </a:p>
          <a:p>
            <a:pPr algn="ctr">
              <a:spcBef>
                <a:spcPts val="0"/>
              </a:spcBef>
              <a:buSzPct val="100000"/>
            </a:pPr>
            <a:r>
              <a:rPr kumimoji="1" lang="ja-JP" altLang="en-US" sz="2000" baseline="0" dirty="0" smtClean="0">
                <a:solidFill>
                  <a:schemeClr val="tx2"/>
                </a:solidFill>
                <a:latin typeface="+mn-ea"/>
                <a:ea typeface="+mn-ea"/>
              </a:rPr>
              <a:t>低炭素の活動を推進</a:t>
            </a:r>
            <a:r>
              <a:rPr lang="ja-JP" altLang="en-US" sz="2000" dirty="0">
                <a:solidFill>
                  <a:schemeClr val="tx2"/>
                </a:solidFill>
                <a:latin typeface="+mn-ea"/>
              </a:rPr>
              <a:t>↑</a:t>
            </a:r>
            <a:endParaRPr kumimoji="1" lang="en-US" altLang="ja-JP" sz="2000" baseline="0" dirty="0" smtClean="0">
              <a:solidFill>
                <a:schemeClr val="tx2"/>
              </a:solidFill>
              <a:latin typeface="+mn-ea"/>
              <a:ea typeface="+mn-ea"/>
            </a:endParaRPr>
          </a:p>
        </p:txBody>
      </p:sp>
      <p:sp>
        <p:nvSpPr>
          <p:cNvPr id="64" name="右矢印 63"/>
          <p:cNvSpPr/>
          <p:nvPr/>
        </p:nvSpPr>
        <p:spPr bwMode="gray">
          <a:xfrm flipH="1">
            <a:off x="1462127" y="4660956"/>
            <a:ext cx="1753117" cy="313592"/>
          </a:xfrm>
          <a:prstGeom prst="rightArrow">
            <a:avLst/>
          </a:prstGeom>
          <a:solidFill>
            <a:srgbClr val="BBBCBC"/>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j-lt"/>
            </a:endParaRPr>
          </a:p>
        </p:txBody>
      </p:sp>
      <p:sp>
        <p:nvSpPr>
          <p:cNvPr id="65" name="テキスト ボックス 64"/>
          <p:cNvSpPr txBox="1"/>
          <p:nvPr/>
        </p:nvSpPr>
        <p:spPr>
          <a:xfrm>
            <a:off x="3131657" y="5121023"/>
            <a:ext cx="2173746" cy="442035"/>
          </a:xfrm>
          <a:prstGeom prst="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txBody>
          <a:bodyPr wrap="square" lIns="36000" tIns="36000" rIns="36000" bIns="36000" rtlCol="0" anchor="ctr" anchorCtr="0">
            <a:spAutoFit/>
          </a:bodyPr>
          <a:lstStyle/>
          <a:p>
            <a:pPr algn="ctr">
              <a:spcBef>
                <a:spcPts val="0"/>
              </a:spcBef>
              <a:buSzPct val="100000"/>
            </a:pPr>
            <a:r>
              <a:rPr kumimoji="1" lang="en-US" altLang="ja-JP" sz="2400" baseline="0" dirty="0" smtClean="0">
                <a:latin typeface="+mn-ea"/>
                <a:ea typeface="+mn-ea"/>
              </a:rPr>
              <a:t>ICP</a:t>
            </a:r>
            <a:r>
              <a:rPr kumimoji="1" lang="ja-JP" altLang="en-US" sz="2400" baseline="0" dirty="0" smtClean="0">
                <a:latin typeface="+mn-ea"/>
                <a:ea typeface="+mn-ea"/>
              </a:rPr>
              <a:t>を</a:t>
            </a:r>
            <a:r>
              <a:rPr lang="ja-JP" altLang="en-US" sz="2400" dirty="0" smtClean="0">
                <a:latin typeface="+mn-ea"/>
                <a:ea typeface="+mn-ea"/>
              </a:rPr>
              <a:t>一旦</a:t>
            </a:r>
            <a:r>
              <a:rPr lang="ja-JP" altLang="en-US" sz="2400" dirty="0">
                <a:latin typeface="+mn-ea"/>
                <a:ea typeface="+mn-ea"/>
              </a:rPr>
              <a:t>決定</a:t>
            </a:r>
            <a:endParaRPr kumimoji="1" lang="ja-JP" altLang="en-US" sz="2400" baseline="0" dirty="0" smtClean="0">
              <a:latin typeface="+mn-ea"/>
              <a:ea typeface="+mn-ea"/>
            </a:endParaRPr>
          </a:p>
        </p:txBody>
      </p:sp>
      <p:sp>
        <p:nvSpPr>
          <p:cNvPr id="67" name="テキスト ボックス 66"/>
          <p:cNvSpPr txBox="1"/>
          <p:nvPr/>
        </p:nvSpPr>
        <p:spPr>
          <a:xfrm>
            <a:off x="8636246" y="4299135"/>
            <a:ext cx="1098625" cy="996033"/>
          </a:xfrm>
          <a:prstGeom prst="rect">
            <a:avLst/>
          </a:prstGeom>
          <a:noFill/>
        </p:spPr>
        <p:txBody>
          <a:bodyPr wrap="none" lIns="36000" tIns="36000" rIns="36000" bIns="36000" rtlCol="0" anchor="ctr" anchorCtr="0">
            <a:spAutoFit/>
          </a:bodyPr>
          <a:lstStyle/>
          <a:p>
            <a:pPr>
              <a:spcBef>
                <a:spcPts val="0"/>
              </a:spcBef>
              <a:buSzPct val="100000"/>
            </a:pPr>
            <a:r>
              <a:rPr kumimoji="1" lang="en-US" altLang="ja-JP" sz="2000" baseline="0" dirty="0" smtClean="0">
                <a:latin typeface="+mn-ea"/>
                <a:ea typeface="+mn-ea"/>
              </a:rPr>
              <a:t>ICP</a:t>
            </a:r>
          </a:p>
          <a:p>
            <a:pPr>
              <a:spcBef>
                <a:spcPts val="0"/>
              </a:spcBef>
              <a:buSzPct val="100000"/>
            </a:pPr>
            <a:r>
              <a:rPr lang="ja-JP" altLang="en-US" sz="2000" dirty="0" smtClean="0">
                <a:latin typeface="+mn-ea"/>
                <a:ea typeface="+mn-ea"/>
              </a:rPr>
              <a:t>価格変更</a:t>
            </a:r>
            <a:endParaRPr kumimoji="1" lang="en-US" altLang="ja-JP" sz="2000" baseline="0" dirty="0" smtClean="0">
              <a:latin typeface="+mn-ea"/>
              <a:ea typeface="+mn-ea"/>
            </a:endParaRPr>
          </a:p>
          <a:p>
            <a:pPr>
              <a:spcBef>
                <a:spcPts val="0"/>
              </a:spcBef>
              <a:buSzPct val="100000"/>
            </a:pPr>
            <a:r>
              <a:rPr kumimoji="1" lang="ja-JP" altLang="en-US" sz="2000" baseline="0" dirty="0" smtClean="0">
                <a:latin typeface="+mn-ea"/>
                <a:ea typeface="+mn-ea"/>
              </a:rPr>
              <a:t>イメージ</a:t>
            </a:r>
          </a:p>
        </p:txBody>
      </p:sp>
      <p:sp>
        <p:nvSpPr>
          <p:cNvPr id="72" name="テキスト ボックス 71"/>
          <p:cNvSpPr txBox="1"/>
          <p:nvPr/>
        </p:nvSpPr>
        <p:spPr>
          <a:xfrm>
            <a:off x="75073" y="5037610"/>
            <a:ext cx="3276512" cy="1611586"/>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2000" baseline="0" dirty="0" smtClean="0">
                <a:latin typeface="+mn-ea"/>
                <a:ea typeface="+mn-ea"/>
              </a:rPr>
              <a:t>社会の脱炭素の動きが</a:t>
            </a:r>
            <a:endParaRPr kumimoji="1" lang="en-US" altLang="ja-JP" sz="2000" baseline="0" dirty="0" smtClean="0">
              <a:latin typeface="+mn-ea"/>
              <a:ea typeface="+mn-ea"/>
            </a:endParaRPr>
          </a:p>
          <a:p>
            <a:pPr algn="ctr">
              <a:spcBef>
                <a:spcPts val="0"/>
              </a:spcBef>
              <a:buSzPct val="100000"/>
            </a:pPr>
            <a:r>
              <a:rPr kumimoji="1" lang="ja-JP" altLang="en-US" sz="2000" baseline="0" dirty="0" smtClean="0">
                <a:solidFill>
                  <a:srgbClr val="FF0000"/>
                </a:solidFill>
                <a:latin typeface="+mn-ea"/>
                <a:ea typeface="+mn-ea"/>
              </a:rPr>
              <a:t>弱まっている</a:t>
            </a:r>
            <a:r>
              <a:rPr lang="ja-JP" altLang="en-US" sz="2000" b="1" dirty="0">
                <a:solidFill>
                  <a:srgbClr val="FF0000"/>
                </a:solidFill>
                <a:latin typeface="+mn-ea"/>
              </a:rPr>
              <a:t>↓</a:t>
            </a:r>
            <a:r>
              <a:rPr kumimoji="1" lang="ja-JP" altLang="en-US" sz="2000" baseline="0" dirty="0" smtClean="0">
                <a:latin typeface="+mn-ea"/>
                <a:ea typeface="+mn-ea"/>
              </a:rPr>
              <a:t>場合</a:t>
            </a:r>
            <a:endParaRPr kumimoji="1" lang="en-US" altLang="ja-JP" sz="2000" baseline="0" dirty="0" smtClean="0">
              <a:latin typeface="+mn-ea"/>
              <a:ea typeface="+mn-ea"/>
            </a:endParaRPr>
          </a:p>
          <a:p>
            <a:pPr algn="ctr">
              <a:spcBef>
                <a:spcPts val="0"/>
              </a:spcBef>
              <a:buSzPct val="100000"/>
            </a:pPr>
            <a:endParaRPr kumimoji="1" lang="en-US" altLang="ja-JP" sz="2000" baseline="0" dirty="0" smtClean="0">
              <a:solidFill>
                <a:srgbClr val="FF0000"/>
              </a:solidFill>
              <a:latin typeface="+mn-ea"/>
              <a:ea typeface="+mn-ea"/>
            </a:endParaRPr>
          </a:p>
          <a:p>
            <a:pPr algn="ctr">
              <a:spcBef>
                <a:spcPts val="0"/>
              </a:spcBef>
              <a:buSzPct val="100000"/>
            </a:pPr>
            <a:r>
              <a:rPr kumimoji="1" lang="ja-JP" altLang="en-US" sz="2000" baseline="0" dirty="0" smtClean="0">
                <a:solidFill>
                  <a:srgbClr val="FF0000"/>
                </a:solidFill>
                <a:latin typeface="+mn-ea"/>
                <a:ea typeface="+mn-ea"/>
              </a:rPr>
              <a:t>価格を下げて</a:t>
            </a:r>
            <a:r>
              <a:rPr lang="ja-JP" altLang="en-US" sz="2000" b="1" dirty="0">
                <a:solidFill>
                  <a:srgbClr val="FF0000"/>
                </a:solidFill>
                <a:latin typeface="+mn-ea"/>
              </a:rPr>
              <a:t>↓</a:t>
            </a:r>
            <a:endParaRPr kumimoji="1" lang="en-US" altLang="ja-JP" sz="2000" baseline="0" dirty="0" smtClean="0">
              <a:solidFill>
                <a:srgbClr val="FF0000"/>
              </a:solidFill>
              <a:latin typeface="+mn-ea"/>
              <a:ea typeface="+mn-ea"/>
            </a:endParaRPr>
          </a:p>
          <a:p>
            <a:pPr algn="ctr">
              <a:spcBef>
                <a:spcPts val="0"/>
              </a:spcBef>
              <a:buSzPct val="100000"/>
            </a:pPr>
            <a:r>
              <a:rPr lang="ja-JP" altLang="en-US" sz="2000" dirty="0" smtClean="0">
                <a:solidFill>
                  <a:srgbClr val="FF0000"/>
                </a:solidFill>
                <a:latin typeface="+mn-ea"/>
                <a:ea typeface="+mn-ea"/>
              </a:rPr>
              <a:t>低炭素の活動を一旦通常へ</a:t>
            </a:r>
            <a:r>
              <a:rPr lang="ja-JP" altLang="en-US" sz="2000" b="1" dirty="0" smtClean="0">
                <a:solidFill>
                  <a:srgbClr val="FF0000"/>
                </a:solidFill>
                <a:latin typeface="+mn-ea"/>
              </a:rPr>
              <a:t>↓</a:t>
            </a:r>
            <a:endParaRPr kumimoji="1" lang="en-US" altLang="ja-JP" sz="2000" baseline="0" dirty="0" smtClean="0">
              <a:solidFill>
                <a:srgbClr val="FF0000"/>
              </a:solidFill>
              <a:latin typeface="+mn-ea"/>
              <a:ea typeface="+mn-ea"/>
            </a:endParaRPr>
          </a:p>
        </p:txBody>
      </p:sp>
      <p:sp>
        <p:nvSpPr>
          <p:cNvPr id="75" name="楕円 13"/>
          <p:cNvSpPr/>
          <p:nvPr/>
        </p:nvSpPr>
        <p:spPr bwMode="gray">
          <a:xfrm>
            <a:off x="1880646" y="4419420"/>
            <a:ext cx="736445" cy="736445"/>
          </a:xfrm>
          <a:prstGeom prst="ellipse">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200" baseline="0" dirty="0" smtClean="0">
              <a:latin typeface="+mj-lt"/>
            </a:endParaRPr>
          </a:p>
        </p:txBody>
      </p:sp>
      <p:pic>
        <p:nvPicPr>
          <p:cNvPr id="76" name="図 75"/>
          <p:cNvPicPr>
            <a:picLocks noChangeAspect="1"/>
          </p:cNvPicPr>
          <p:nvPr/>
        </p:nvPicPr>
        <p:blipFill>
          <a:blip r:embed="rId4">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990441" y="4468559"/>
            <a:ext cx="505355" cy="610323"/>
          </a:xfrm>
          <a:prstGeom prst="rect">
            <a:avLst/>
          </a:prstGeom>
        </p:spPr>
      </p:pic>
      <p:sp>
        <p:nvSpPr>
          <p:cNvPr id="78" name="爆発 1 77"/>
          <p:cNvSpPr/>
          <p:nvPr/>
        </p:nvSpPr>
        <p:spPr bwMode="gray">
          <a:xfrm>
            <a:off x="3528345" y="4504284"/>
            <a:ext cx="871974" cy="705622"/>
          </a:xfrm>
          <a:prstGeom prst="irregularSeal1">
            <a:avLst/>
          </a:prstGeom>
          <a:solidFill>
            <a:srgbClr val="FFFF00"/>
          </a:solidFill>
          <a:ln w="1905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lang="ja-JP" altLang="en-US" sz="3200" dirty="0" smtClean="0">
              <a:solidFill>
                <a:prstClr val="black"/>
              </a:solidFill>
              <a:latin typeface="+mn-ea"/>
              <a:ea typeface="+mn-ea"/>
              <a:cs typeface="Arial" charset="0"/>
            </a:endParaRPr>
          </a:p>
        </p:txBody>
      </p:sp>
    </p:spTree>
    <p:extLst>
      <p:ext uri="{BB962C8B-B14F-4D97-AF65-F5344CB8AC3E}">
        <p14:creationId xmlns:p14="http://schemas.microsoft.com/office/powerpoint/2010/main" val="2377814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rcRect l="51454" t="12524" r="27466" b="51292"/>
          <a:stretch/>
        </p:blipFill>
        <p:spPr>
          <a:xfrm>
            <a:off x="5118937" y="1960717"/>
            <a:ext cx="4796573" cy="4631174"/>
          </a:xfrm>
          <a:prstGeom prst="rect">
            <a:avLst/>
          </a:prstGeom>
        </p:spPr>
      </p:pic>
      <p:sp>
        <p:nvSpPr>
          <p:cNvPr id="2" name="タイトル 1"/>
          <p:cNvSpPr>
            <a:spLocks noGrp="1"/>
          </p:cNvSpPr>
          <p:nvPr>
            <p:ph type="title"/>
          </p:nvPr>
        </p:nvSpPr>
        <p:spPr/>
        <p:txBody>
          <a:bodyPr/>
          <a:lstStyle/>
          <a:p>
            <a:r>
              <a:rPr lang="ja-JP" altLang="en-US" dirty="0" smtClean="0"/>
              <a:t>インターナルカーボンプライシング導入企業は拡大</a:t>
            </a:r>
            <a:endParaRPr kumimoji="1" lang="ja-JP" altLang="en-US" dirty="0"/>
          </a:p>
        </p:txBody>
      </p:sp>
      <p:sp>
        <p:nvSpPr>
          <p:cNvPr id="3" name="テキスト プレースホルダー 2"/>
          <p:cNvSpPr>
            <a:spLocks noGrp="1"/>
          </p:cNvSpPr>
          <p:nvPr>
            <p:ph type="body" sz="quarter" idx="11"/>
          </p:nvPr>
        </p:nvSpPr>
        <p:spPr>
          <a:xfrm>
            <a:off x="128588" y="765175"/>
            <a:ext cx="9648825" cy="719610"/>
          </a:xfrm>
        </p:spPr>
        <p:txBody>
          <a:bodyPr anchor="ctr"/>
          <a:lstStyle/>
          <a:p>
            <a:r>
              <a:rPr lang="ja-JP" altLang="en-US" dirty="0" smtClean="0"/>
              <a:t>導入企業</a:t>
            </a:r>
            <a:r>
              <a:rPr lang="ja-JP" altLang="en-US" dirty="0"/>
              <a:t>が拡大</a:t>
            </a:r>
            <a:r>
              <a:rPr lang="ja-JP" altLang="en-US" dirty="0" smtClean="0"/>
              <a:t>しており、世界で</a:t>
            </a:r>
            <a:r>
              <a:rPr lang="en-US" altLang="ja-JP" dirty="0" smtClean="0"/>
              <a:t>1,300</a:t>
            </a:r>
            <a:r>
              <a:rPr lang="ja-JP" altLang="en-US" dirty="0" smtClean="0"/>
              <a:t>社以上での使用が想定されている</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7</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817847725"/>
              </p:ext>
            </p:extLst>
          </p:nvPr>
        </p:nvGraphicFramePr>
        <p:xfrm>
          <a:off x="128464" y="653830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mn-ea"/>
                          <a:ea typeface="+mn-ea"/>
                        </a:rPr>
                        <a:t>出所</a:t>
                      </a:r>
                      <a:endParaRPr kumimoji="1" lang="ja-JP" altLang="en-US" sz="1000" baseline="0" dirty="0">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1000" baseline="0" dirty="0" smtClean="0">
                          <a:solidFill>
                            <a:schemeClr val="tx1"/>
                          </a:solidFill>
                          <a:latin typeface="+mn-ea"/>
                          <a:ea typeface="+mn-ea"/>
                        </a:rPr>
                        <a:t>State and Trends</a:t>
                      </a:r>
                      <a:r>
                        <a:rPr kumimoji="1" lang="ja-JP" altLang="en-US" sz="1000" baseline="0" dirty="0" smtClean="0">
                          <a:solidFill>
                            <a:schemeClr val="tx1"/>
                          </a:solidFill>
                          <a:latin typeface="+mn-ea"/>
                          <a:ea typeface="+mn-ea"/>
                        </a:rPr>
                        <a:t> </a:t>
                      </a:r>
                      <a:r>
                        <a:rPr kumimoji="1" lang="en-US" altLang="ja-JP" sz="1000" baseline="0" dirty="0" smtClean="0">
                          <a:solidFill>
                            <a:schemeClr val="tx1"/>
                          </a:solidFill>
                          <a:latin typeface="+mn-ea"/>
                          <a:ea typeface="+mn-ea"/>
                        </a:rPr>
                        <a:t>of Carbon Pricing 2017</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World bank)</a:t>
                      </a:r>
                      <a:r>
                        <a:rPr kumimoji="1" lang="ja-JP" altLang="en-US" sz="1000" baseline="0" dirty="0" err="1" smtClean="0">
                          <a:solidFill>
                            <a:schemeClr val="tx1"/>
                          </a:solidFill>
                          <a:latin typeface="+mn-ea"/>
                          <a:ea typeface="+mn-ea"/>
                        </a:rPr>
                        <a:t>、</a:t>
                      </a:r>
                      <a:r>
                        <a:rPr kumimoji="1" lang="en-US" altLang="ja-JP" sz="1000" baseline="0" dirty="0" smtClean="0">
                          <a:solidFill>
                            <a:schemeClr val="tx1"/>
                          </a:solidFill>
                          <a:latin typeface="+mn-ea"/>
                          <a:ea typeface="+mn-ea"/>
                        </a:rPr>
                        <a:t>Carbon Pricing: CDP Disclosure Best Practice</a:t>
                      </a:r>
                      <a:r>
                        <a:rPr kumimoji="1" lang="ja-JP" altLang="en-US" sz="1000" baseline="0" dirty="0" smtClean="0">
                          <a:solidFill>
                            <a:schemeClr val="tx1"/>
                          </a:solidFill>
                          <a:latin typeface="+mn-ea"/>
                          <a:ea typeface="+mn-ea"/>
                        </a:rPr>
                        <a:t>（</a:t>
                      </a:r>
                      <a:r>
                        <a:rPr kumimoji="1" lang="en-US" altLang="ja-JP" sz="1000" baseline="0" dirty="0" smtClean="0">
                          <a:solidFill>
                            <a:schemeClr val="tx1"/>
                          </a:solidFill>
                          <a:latin typeface="+mn-ea"/>
                          <a:ea typeface="+mn-ea"/>
                        </a:rPr>
                        <a:t>CDP)</a:t>
                      </a:r>
                      <a:r>
                        <a:rPr kumimoji="1" lang="ja-JP" altLang="en-US" sz="1000" baseline="0" dirty="0" smtClean="0">
                          <a:solidFill>
                            <a:schemeClr val="tx1"/>
                          </a:solidFill>
                          <a:latin typeface="+mn-ea"/>
                          <a:ea typeface="+mn-ea"/>
                        </a:rPr>
                        <a:t>　より作成</a:t>
                      </a:r>
                      <a:endParaRPr kumimoji="1" lang="en-US" altLang="ja-JP" sz="1000" baseline="0" dirty="0" smtClean="0">
                        <a:solidFill>
                          <a:schemeClr val="tx1"/>
                        </a:solidFill>
                        <a:latin typeface="+mn-ea"/>
                        <a:ea typeface="+mn-ea"/>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7" name="正方形/長方形 6"/>
          <p:cNvSpPr/>
          <p:nvPr/>
        </p:nvSpPr>
        <p:spPr>
          <a:xfrm>
            <a:off x="-319016" y="2266158"/>
            <a:ext cx="5416479" cy="2580194"/>
          </a:xfrm>
          <a:prstGeom prst="rect">
            <a:avLst/>
          </a:prstGeom>
        </p:spPr>
        <p:txBody>
          <a:bodyPr wrap="square">
            <a:spAutoFit/>
          </a:bodyPr>
          <a:lstStyle/>
          <a:p>
            <a:pPr marL="799720" lvl="1" indent="-342900" fontAlgn="auto">
              <a:lnSpc>
                <a:spcPts val="2600"/>
              </a:lnSpc>
              <a:spcAft>
                <a:spcPts val="600"/>
              </a:spcAft>
              <a:buFont typeface="Arial" panose="020B0604020202020204" pitchFamily="34" charset="0"/>
              <a:buChar char="•"/>
              <a:defRPr/>
            </a:pPr>
            <a:r>
              <a:rPr kumimoji="0" lang="ja-JP" altLang="en-US" sz="2400" i="1" kern="0" dirty="0" smtClean="0">
                <a:solidFill>
                  <a:srgbClr val="FF0000"/>
                </a:solidFill>
                <a:latin typeface="Meiryo UI" panose="020B0604030504040204" pitchFamily="50" charset="-128"/>
                <a:ea typeface="Meiryo UI" panose="020B0604030504040204" pitchFamily="50" charset="-128"/>
              </a:rPr>
              <a:t>世界で</a:t>
            </a:r>
            <a:r>
              <a:rPr kumimoji="0" lang="en-US" altLang="ja-JP" sz="2400" kern="0" dirty="0" smtClean="0">
                <a:solidFill>
                  <a:srgbClr val="FF0000"/>
                </a:solidFill>
                <a:latin typeface="Meiryo UI" panose="020B0604030504040204" pitchFamily="50" charset="-128"/>
                <a:ea typeface="Meiryo UI" panose="020B0604030504040204" pitchFamily="50" charset="-128"/>
              </a:rPr>
              <a:t>1,300</a:t>
            </a:r>
            <a:r>
              <a:rPr kumimoji="0" lang="ja-JP" altLang="en-US" sz="2400" kern="0" dirty="0" smtClean="0">
                <a:solidFill>
                  <a:srgbClr val="FF0000"/>
                </a:solidFill>
                <a:latin typeface="Meiryo UI" panose="020B0604030504040204" pitchFamily="50" charset="-128"/>
                <a:ea typeface="Meiryo UI" panose="020B0604030504040204" pitchFamily="50" charset="-128"/>
              </a:rPr>
              <a:t>社</a:t>
            </a:r>
            <a:r>
              <a:rPr kumimoji="0" lang="ja-JP" altLang="en-US" sz="2400" i="1" kern="0" dirty="0">
                <a:solidFill>
                  <a:srgbClr val="FF0000"/>
                </a:solidFill>
                <a:latin typeface="Meiryo UI" panose="020B0604030504040204" pitchFamily="50" charset="-128"/>
                <a:ea typeface="Meiryo UI" panose="020B0604030504040204" pitchFamily="50" charset="-128"/>
              </a:rPr>
              <a:t>以上</a:t>
            </a:r>
            <a:r>
              <a:rPr kumimoji="0" lang="ja-JP" altLang="en-US" sz="2400" i="1" kern="0" dirty="0">
                <a:solidFill>
                  <a:prstClr val="black"/>
                </a:solidFill>
                <a:latin typeface="Meiryo UI" panose="020B0604030504040204" pitchFamily="50" charset="-128"/>
                <a:ea typeface="Meiryo UI" panose="020B0604030504040204" pitchFamily="50" charset="-128"/>
              </a:rPr>
              <a:t>が使用、もしくは</a:t>
            </a:r>
            <a:r>
              <a:rPr kumimoji="0" lang="en-US" altLang="ja-JP" sz="2400" i="1" kern="0" dirty="0">
                <a:solidFill>
                  <a:prstClr val="black"/>
                </a:solidFill>
                <a:latin typeface="Meiryo UI" panose="020B0604030504040204" pitchFamily="50" charset="-128"/>
                <a:ea typeface="Meiryo UI" panose="020B0604030504040204" pitchFamily="50" charset="-128"/>
              </a:rPr>
              <a:t>2</a:t>
            </a:r>
            <a:r>
              <a:rPr kumimoji="0" lang="ja-JP" altLang="en-US" sz="2400" i="1" kern="0" dirty="0">
                <a:solidFill>
                  <a:prstClr val="black"/>
                </a:solidFill>
                <a:latin typeface="Meiryo UI" panose="020B0604030504040204" pitchFamily="50" charset="-128"/>
                <a:ea typeface="Meiryo UI" panose="020B0604030504040204" pitchFamily="50" charset="-128"/>
              </a:rPr>
              <a:t>年以内の使用を目指している</a:t>
            </a:r>
            <a:endParaRPr kumimoji="0" lang="en-US" altLang="ja-JP" sz="2400" i="1" kern="0" dirty="0">
              <a:solidFill>
                <a:prstClr val="black"/>
              </a:solidFill>
              <a:latin typeface="Meiryo UI" panose="020B0604030504040204" pitchFamily="50" charset="-128"/>
              <a:ea typeface="Meiryo UI" panose="020B0604030504040204" pitchFamily="50" charset="-128"/>
            </a:endParaRPr>
          </a:p>
          <a:p>
            <a:pPr marL="799720" lvl="1" indent="-342900" fontAlgn="auto">
              <a:lnSpc>
                <a:spcPts val="2600"/>
              </a:lnSpc>
              <a:spcAft>
                <a:spcPts val="600"/>
              </a:spcAft>
              <a:buFont typeface="Arial" panose="020B0604020202020204" pitchFamily="34" charset="0"/>
              <a:buChar char="•"/>
              <a:defRPr/>
            </a:pPr>
            <a:r>
              <a:rPr kumimoji="0" lang="ja-JP" altLang="en-US" sz="2400" kern="0" dirty="0">
                <a:solidFill>
                  <a:prstClr val="black"/>
                </a:solidFill>
                <a:latin typeface="Meiryo UI" panose="020B0604030504040204" pitchFamily="50" charset="-128"/>
                <a:ea typeface="Meiryo UI" panose="020B0604030504040204" pitchFamily="50" charset="-128"/>
              </a:rPr>
              <a:t>カーボンプライシングの</a:t>
            </a:r>
            <a:r>
              <a:rPr kumimoji="0" lang="ja-JP" altLang="en-US" sz="2400" kern="0" dirty="0">
                <a:solidFill>
                  <a:srgbClr val="FF0000"/>
                </a:solidFill>
                <a:latin typeface="Meiryo UI" panose="020B0604030504040204" pitchFamily="50" charset="-128"/>
                <a:ea typeface="Meiryo UI" panose="020B0604030504040204" pitchFamily="50" charset="-128"/>
              </a:rPr>
              <a:t>価格の幅は</a:t>
            </a:r>
            <a:r>
              <a:rPr kumimoji="0" lang="en-US" altLang="ja-JP" sz="2400" kern="0" dirty="0">
                <a:solidFill>
                  <a:srgbClr val="FF0000"/>
                </a:solidFill>
                <a:latin typeface="Meiryo UI" panose="020B0604030504040204" pitchFamily="50" charset="-128"/>
                <a:ea typeface="Meiryo UI" panose="020B0604030504040204" pitchFamily="50" charset="-128"/>
              </a:rPr>
              <a:t>0.01-909US$/tCO2e</a:t>
            </a:r>
            <a:r>
              <a:rPr kumimoji="0" lang="ja-JP" altLang="en-US" sz="2400" kern="0" dirty="0">
                <a:solidFill>
                  <a:srgbClr val="FF0000"/>
                </a:solidFill>
                <a:latin typeface="Meiryo UI" panose="020B0604030504040204" pitchFamily="50" charset="-128"/>
                <a:ea typeface="Meiryo UI" panose="020B0604030504040204" pitchFamily="50" charset="-128"/>
              </a:rPr>
              <a:t>と</a:t>
            </a:r>
            <a:r>
              <a:rPr kumimoji="0" lang="ja-JP" altLang="en-US" sz="2400" kern="0" dirty="0" smtClean="0">
                <a:solidFill>
                  <a:srgbClr val="FF0000"/>
                </a:solidFill>
                <a:latin typeface="Meiryo UI" panose="020B0604030504040204" pitchFamily="50" charset="-128"/>
                <a:ea typeface="Meiryo UI" panose="020B0604030504040204" pitchFamily="50" charset="-128"/>
              </a:rPr>
              <a:t>広い</a:t>
            </a:r>
            <a:endParaRPr kumimoji="0" lang="en-US" altLang="ja-JP" sz="2400" kern="0" dirty="0" smtClean="0">
              <a:solidFill>
                <a:srgbClr val="FF0000"/>
              </a:solidFill>
              <a:latin typeface="Meiryo UI" panose="020B0604030504040204" pitchFamily="50" charset="-128"/>
              <a:ea typeface="Meiryo UI" panose="020B0604030504040204" pitchFamily="50" charset="-128"/>
            </a:endParaRPr>
          </a:p>
          <a:p>
            <a:pPr marL="799720" lvl="1" indent="-342900" fontAlgn="auto">
              <a:lnSpc>
                <a:spcPts val="2600"/>
              </a:lnSpc>
              <a:spcAft>
                <a:spcPts val="600"/>
              </a:spcAft>
              <a:buFont typeface="Arial" panose="020B0604020202020204" pitchFamily="34" charset="0"/>
              <a:buChar char="•"/>
              <a:defRPr/>
            </a:pPr>
            <a:r>
              <a:rPr kumimoji="0" lang="en-US" altLang="ja-JP" sz="2400" kern="0" dirty="0" smtClean="0">
                <a:solidFill>
                  <a:srgbClr val="FF0000"/>
                </a:solidFill>
                <a:latin typeface="Meiryo UI" panose="020B0604030504040204" pitchFamily="50" charset="-128"/>
                <a:ea typeface="Meiryo UI" panose="020B0604030504040204" pitchFamily="50" charset="-128"/>
              </a:rPr>
              <a:t>TCFD</a:t>
            </a:r>
            <a:r>
              <a:rPr kumimoji="0" lang="ja-JP" altLang="en-US" sz="2400" kern="0" dirty="0" smtClean="0">
                <a:solidFill>
                  <a:srgbClr val="FF0000"/>
                </a:solidFill>
                <a:latin typeface="Meiryo UI" panose="020B0604030504040204" pitchFamily="50" charset="-128"/>
                <a:ea typeface="Meiryo UI" panose="020B0604030504040204" pitchFamily="50" charset="-128"/>
              </a:rPr>
              <a:t>（気候関連情報開示タスクフォース）でも言及があり、今後も拡大する可能性</a:t>
            </a:r>
            <a:endParaRPr kumimoji="0" lang="en-US" altLang="ja-JP" sz="2400" kern="0" dirty="0">
              <a:solidFill>
                <a:srgbClr val="FF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596963" y="1840400"/>
            <a:ext cx="9001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4168172" y="1628800"/>
            <a:ext cx="1569660" cy="425758"/>
          </a:xfrm>
          <a:prstGeom prst="rect">
            <a:avLst/>
          </a:prstGeom>
          <a:solidFill>
            <a:schemeClr val="bg1"/>
          </a:solidFill>
        </p:spPr>
        <p:txBody>
          <a:bodyPr wrap="none">
            <a:spAutoFit/>
          </a:bodyPr>
          <a:lstStyle/>
          <a:p>
            <a:pPr algn="just" fontAlgn="auto">
              <a:lnSpc>
                <a:spcPts val="2600"/>
              </a:lnSpc>
              <a:spcAft>
                <a:spcPts val="600"/>
              </a:spcAft>
              <a:defRPr/>
            </a:pPr>
            <a:r>
              <a:rPr kumimoji="0" lang="en-US" altLang="ja-JP" sz="2400" i="1" kern="0" dirty="0" smtClean="0">
                <a:latin typeface="Meiryo UI" panose="020B0604030504040204" pitchFamily="50" charset="-128"/>
                <a:ea typeface="Meiryo UI" panose="020B0604030504040204" pitchFamily="50" charset="-128"/>
              </a:rPr>
              <a:t>ICP</a:t>
            </a:r>
            <a:r>
              <a:rPr kumimoji="0" lang="ja-JP" altLang="en-US" sz="2400" i="1" kern="0" dirty="0" smtClean="0">
                <a:latin typeface="Meiryo UI" panose="020B0604030504040204" pitchFamily="50" charset="-128"/>
                <a:ea typeface="Meiryo UI" panose="020B0604030504040204" pitchFamily="50" charset="-128"/>
              </a:rPr>
              <a:t>の</a:t>
            </a:r>
            <a:r>
              <a:rPr kumimoji="0" lang="ja-JP" altLang="en-US" sz="2400" i="1" kern="0" dirty="0">
                <a:latin typeface="Meiryo UI" panose="020B0604030504040204" pitchFamily="50" charset="-128"/>
                <a:ea typeface="Meiryo UI" panose="020B0604030504040204" pitchFamily="50" charset="-128"/>
              </a:rPr>
              <a:t>現状</a:t>
            </a:r>
            <a:endParaRPr kumimoji="0" lang="en-US" altLang="ja-JP" sz="2400" i="1"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9378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p:nvPr>
        </p:nvSpPr>
        <p:spPr>
          <a:xfrm>
            <a:off x="236476" y="2600909"/>
            <a:ext cx="9433048" cy="1656183"/>
          </a:xfrm>
        </p:spPr>
        <p:txBody>
          <a:bodyPr anchor="b"/>
          <a:lstStyle/>
          <a:p>
            <a:pPr algn="ctr"/>
            <a:r>
              <a:rPr lang="ja-JP" altLang="en-US" sz="4400" b="1" spc="600" dirty="0" smtClean="0"/>
              <a:t>インターナルカーボンプライシングの</a:t>
            </a:r>
            <a:endParaRPr lang="en-US" altLang="ja-JP" sz="4400" b="1" spc="600" dirty="0" smtClean="0"/>
          </a:p>
          <a:p>
            <a:pPr algn="ctr"/>
            <a:r>
              <a:rPr lang="ja-JP" altLang="en-US" sz="4400" b="1" spc="600" dirty="0" smtClean="0"/>
              <a:t>種類</a:t>
            </a:r>
            <a:endParaRPr lang="ja-JP" altLang="en-US" sz="4400" b="1" spc="600" dirty="0"/>
          </a:p>
        </p:txBody>
      </p:sp>
    </p:spTree>
    <p:extLst>
      <p:ext uri="{BB962C8B-B14F-4D97-AF65-F5344CB8AC3E}">
        <p14:creationId xmlns:p14="http://schemas.microsoft.com/office/powerpoint/2010/main" val="427661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9951"/>
            <a:ext cx="9906000" cy="398463"/>
          </a:xfrm>
        </p:spPr>
        <p:txBody>
          <a:bodyPr/>
          <a:lstStyle/>
          <a:p>
            <a:r>
              <a:rPr lang="ja-JP" altLang="en-US" dirty="0"/>
              <a:t>インターナルカーボンプライシングは</a:t>
            </a:r>
            <a:r>
              <a:rPr lang="en-US" altLang="ja-JP" dirty="0" smtClean="0"/>
              <a:t>3</a:t>
            </a:r>
            <a:r>
              <a:rPr lang="ja-JP" altLang="en-US" dirty="0" smtClean="0"/>
              <a:t>タイプ存在</a:t>
            </a:r>
            <a:endParaRPr kumimoji="1" lang="ja-JP" altLang="en-US" dirty="0"/>
          </a:p>
        </p:txBody>
      </p:sp>
      <p:sp>
        <p:nvSpPr>
          <p:cNvPr id="3" name="テキスト プレースホルダー 2"/>
          <p:cNvSpPr>
            <a:spLocks noGrp="1"/>
          </p:cNvSpPr>
          <p:nvPr>
            <p:ph type="body" sz="quarter" idx="11"/>
          </p:nvPr>
        </p:nvSpPr>
        <p:spPr>
          <a:xfrm>
            <a:off x="128588" y="765174"/>
            <a:ext cx="9648825" cy="736908"/>
          </a:xfrm>
        </p:spPr>
        <p:txBody>
          <a:bodyPr anchor="ctr"/>
          <a:lstStyle/>
          <a:p>
            <a:r>
              <a:rPr lang="ja-JP" altLang="en-US" dirty="0" smtClean="0"/>
              <a:t>インターナルカーボンプライシングは、価格の設定方法、活用方法で</a:t>
            </a:r>
            <a:r>
              <a:rPr lang="en-US" altLang="ja-JP" dirty="0"/>
              <a:t>3</a:t>
            </a:r>
            <a:r>
              <a:rPr lang="ja-JP" altLang="en-US" dirty="0"/>
              <a:t>タイプ</a:t>
            </a:r>
            <a:r>
              <a:rPr lang="ja-JP" altLang="en-US" dirty="0" smtClean="0"/>
              <a:t>存在する</a:t>
            </a:r>
            <a:endParaRPr lang="en-US" altLang="ja-JP" dirty="0" smtClean="0"/>
          </a:p>
          <a:p>
            <a:r>
              <a:rPr lang="ja-JP" altLang="en-US" dirty="0" smtClean="0"/>
              <a:t>複数タイプを組み合わせて企業は実施することもある</a:t>
            </a:r>
            <a:endParaRPr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9</a:t>
            </a:fld>
            <a:endParaRPr lang="en-US" altLang="ja-JP" dirty="0"/>
          </a:p>
        </p:txBody>
      </p:sp>
      <p:sp>
        <p:nvSpPr>
          <p:cNvPr id="8" name="正方形/長方形 7"/>
          <p:cNvSpPr/>
          <p:nvPr/>
        </p:nvSpPr>
        <p:spPr>
          <a:xfrm>
            <a:off x="254464" y="2303241"/>
            <a:ext cx="3008944" cy="1328840"/>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Shadow price</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シャドープライス</a:t>
            </a:r>
            <a:r>
              <a:rPr lang="en-US" altLang="ja-JP" b="1" dirty="0" smtClean="0">
                <a:solidFill>
                  <a:schemeClr val="tx1"/>
                </a:solidFill>
                <a:latin typeface="Meiryo UI" panose="020B0604030504040204" pitchFamily="50" charset="-128"/>
                <a:ea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bwMode="gray">
          <a:xfrm>
            <a:off x="169651" y="2239918"/>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400" b="1" baseline="0" dirty="0">
                <a:latin typeface="Meiryo UI" panose="020B0604030504040204" pitchFamily="50" charset="-128"/>
                <a:ea typeface="Meiryo UI" panose="020B0604030504040204" pitchFamily="50" charset="-128"/>
              </a:rPr>
              <a:t>1</a:t>
            </a:r>
            <a:endParaRPr kumimoji="1" lang="ja-JP" altLang="en-US" sz="1200" b="1" baseline="0" dirty="0">
              <a:latin typeface="Meiryo UI" panose="020B0604030504040204" pitchFamily="50" charset="-128"/>
              <a:ea typeface="Meiryo UI" panose="020B0604030504040204" pitchFamily="50" charset="-128"/>
            </a:endParaRPr>
          </a:p>
        </p:txBody>
      </p:sp>
      <p:sp>
        <p:nvSpPr>
          <p:cNvPr id="10" name="正方形/長方形 9"/>
          <p:cNvSpPr/>
          <p:nvPr/>
        </p:nvSpPr>
        <p:spPr>
          <a:xfrm>
            <a:off x="254464" y="3689597"/>
            <a:ext cx="3008944" cy="1328840"/>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Implicit carbon price</a:t>
            </a:r>
          </a:p>
          <a:p>
            <a:pPr algn="ct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暗示的ｶｰﾎﾞﾝﾌﾟﾗｲｼﾝｸﾞ</a:t>
            </a:r>
            <a:r>
              <a:rPr lang="en-US" altLang="ja-JP"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bwMode="gray">
          <a:xfrm>
            <a:off x="128464" y="3679638"/>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kumimoji="1" lang="en-US" altLang="ja-JP" sz="1600" b="1" baseline="0" dirty="0" smtClean="0">
                <a:latin typeface="Meiryo UI" panose="020B0604030504040204" pitchFamily="50" charset="-128"/>
                <a:ea typeface="Meiryo UI" panose="020B0604030504040204" pitchFamily="50" charset="-128"/>
              </a:rPr>
              <a:t>2</a:t>
            </a:r>
            <a:endParaRPr kumimoji="1" lang="ja-JP" altLang="en-US" sz="1600" b="1" baseline="0" dirty="0">
              <a:latin typeface="Meiryo UI" panose="020B0604030504040204" pitchFamily="50" charset="-128"/>
              <a:ea typeface="Meiryo UI" panose="020B0604030504040204" pitchFamily="50" charset="-128"/>
            </a:endParaRPr>
          </a:p>
        </p:txBody>
      </p:sp>
      <p:sp>
        <p:nvSpPr>
          <p:cNvPr id="12" name="正方形/長方形 11"/>
          <p:cNvSpPr/>
          <p:nvPr/>
        </p:nvSpPr>
        <p:spPr>
          <a:xfrm>
            <a:off x="254464" y="5133948"/>
            <a:ext cx="3008944" cy="1328840"/>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1"/>
                </a:solidFill>
                <a:latin typeface="Meiryo UI" panose="020B0604030504040204" pitchFamily="50" charset="-128"/>
                <a:ea typeface="Meiryo UI" panose="020B0604030504040204" pitchFamily="50" charset="-128"/>
              </a:rPr>
              <a:t>Internal fee</a:t>
            </a:r>
            <a:endParaRPr lang="en-US" altLang="ja-JP" sz="24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（内部炭素課金）</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bwMode="gray">
          <a:xfrm>
            <a:off x="128464" y="5086391"/>
            <a:ext cx="252000" cy="265362"/>
          </a:xfrm>
          <a:prstGeom prst="rect">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600" b="1" dirty="0">
                <a:latin typeface="Meiryo UI" panose="020B0604030504040204" pitchFamily="50" charset="-128"/>
                <a:ea typeface="Meiryo UI" panose="020B0604030504040204" pitchFamily="50" charset="-128"/>
              </a:rPr>
              <a:t>3</a:t>
            </a:r>
            <a:endParaRPr kumimoji="1" lang="ja-JP" altLang="en-US" sz="1600" b="1" baseline="0"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nvPr>
        </p:nvGraphicFramePr>
        <p:xfrm>
          <a:off x="128464" y="6466025"/>
          <a:ext cx="9777536" cy="203063"/>
        </p:xfrm>
        <a:graphic>
          <a:graphicData uri="http://schemas.openxmlformats.org/drawingml/2006/table">
            <a:tbl>
              <a:tblPr firstRow="1" bandRow="1">
                <a:tableStyleId>{5940675A-B579-460E-94D1-54222C63F5DA}</a:tableStyleId>
              </a:tblPr>
              <a:tblGrid>
                <a:gridCol w="465597">
                  <a:extLst>
                    <a:ext uri="{9D8B030D-6E8A-4147-A177-3AD203B41FA5}">
                      <a16:colId xmlns:a16="http://schemas.microsoft.com/office/drawing/2014/main" xmlns="" val="20000"/>
                    </a:ext>
                  </a:extLst>
                </a:gridCol>
                <a:gridCol w="9311939">
                  <a:extLst>
                    <a:ext uri="{9D8B030D-6E8A-4147-A177-3AD203B41FA5}">
                      <a16:colId xmlns:a16="http://schemas.microsoft.com/office/drawing/2014/main" xmlns="" val="20001"/>
                    </a:ext>
                  </a:extLst>
                </a:gridCol>
              </a:tblGrid>
              <a:tr h="203063">
                <a:tc>
                  <a:txBody>
                    <a:bodyPr/>
                    <a:lstStyle/>
                    <a:p>
                      <a:r>
                        <a:rPr kumimoji="1" lang="ja-JP" altLang="en-US" sz="1000" baseline="0" dirty="0" smtClean="0">
                          <a:latin typeface="Segoe UI" panose="020B0502040204020203" pitchFamily="34" charset="0"/>
                          <a:ea typeface="メイリオ" panose="020B0604030504040204" pitchFamily="50" charset="-128"/>
                        </a:rPr>
                        <a:t>出所</a:t>
                      </a:r>
                      <a:endParaRPr kumimoji="1" lang="ja-JP" altLang="en-US" sz="1000" baseline="0" dirty="0">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aseline="0" dirty="0" smtClean="0">
                          <a:solidFill>
                            <a:schemeClr val="tx1"/>
                          </a:solidFill>
                          <a:latin typeface="Segoe UI" panose="020B0502040204020203" pitchFamily="34" charset="0"/>
                          <a:ea typeface="メイリオ" panose="020B0604030504040204" pitchFamily="50" charset="-128"/>
                        </a:rPr>
                        <a:t>Emerging Practices in Internal Carbon Pricing</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A Practical Guide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WBCSD)</a:t>
                      </a:r>
                      <a:r>
                        <a:rPr kumimoji="1" lang="ja-JP" altLang="en-US" sz="1000" baseline="0" dirty="0" smtClean="0">
                          <a:solidFill>
                            <a:schemeClr val="tx1"/>
                          </a:solidFill>
                          <a:latin typeface="Segoe UI" panose="020B0502040204020203" pitchFamily="34" charset="0"/>
                          <a:ea typeface="メイリオ" panose="020B0604030504040204" pitchFamily="50" charset="-128"/>
                        </a:rPr>
                        <a:t>　、</a:t>
                      </a:r>
                      <a:r>
                        <a:rPr kumimoji="1" lang="en-US" altLang="ja-JP" sz="1000" baseline="0" dirty="0" smtClean="0">
                          <a:solidFill>
                            <a:schemeClr val="tx1"/>
                          </a:solidFill>
                          <a:latin typeface="Segoe UI" panose="020B0502040204020203" pitchFamily="34" charset="0"/>
                          <a:ea typeface="メイリオ" panose="020B0604030504040204" pitchFamily="50" charset="-128"/>
                        </a:rPr>
                        <a:t>Carbon Pricing: CDP Disclosure Best Practice</a:t>
                      </a:r>
                      <a:r>
                        <a:rPr kumimoji="1" lang="ja-JP" altLang="en-US" sz="1000" baseline="0" dirty="0" smtClean="0">
                          <a:solidFill>
                            <a:schemeClr val="tx1"/>
                          </a:solidFill>
                          <a:latin typeface="Segoe UI" panose="020B0502040204020203" pitchFamily="34" charset="0"/>
                          <a:ea typeface="メイリオ" panose="020B0604030504040204" pitchFamily="50" charset="-128"/>
                        </a:rPr>
                        <a:t>（</a:t>
                      </a:r>
                      <a:r>
                        <a:rPr kumimoji="1" lang="en-US" altLang="ja-JP" sz="1000" baseline="0" dirty="0" smtClean="0">
                          <a:solidFill>
                            <a:schemeClr val="tx1"/>
                          </a:solidFill>
                          <a:latin typeface="Segoe UI" panose="020B0502040204020203" pitchFamily="34" charset="0"/>
                          <a:ea typeface="メイリオ" panose="020B0604030504040204" pitchFamily="50" charset="-128"/>
                        </a:rPr>
                        <a:t>CDP)</a:t>
                      </a:r>
                      <a:r>
                        <a:rPr kumimoji="1" lang="ja-JP" altLang="en-US" sz="1000" baseline="0" dirty="0" smtClean="0">
                          <a:solidFill>
                            <a:schemeClr val="tx1"/>
                          </a:solidFill>
                          <a:latin typeface="Segoe UI" panose="020B0502040204020203" pitchFamily="34" charset="0"/>
                          <a:ea typeface="メイリオ" panose="020B0604030504040204" pitchFamily="50" charset="-128"/>
                        </a:rPr>
                        <a:t>　等　を参照に作成</a:t>
                      </a:r>
                      <a:endParaRPr kumimoji="1" lang="en-US" altLang="ja-JP" sz="1000" baseline="0" dirty="0" smtClean="0">
                        <a:solidFill>
                          <a:schemeClr val="tx1"/>
                        </a:solidFill>
                        <a:latin typeface="Segoe UI" panose="020B0502040204020203" pitchFamily="34" charset="0"/>
                        <a:ea typeface="メイリオ" panose="020B0604030504040204"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bl>
          </a:graphicData>
        </a:graphic>
      </p:graphicFrame>
      <p:sp>
        <p:nvSpPr>
          <p:cNvPr id="16" name="テキスト ボックス 15"/>
          <p:cNvSpPr txBox="1"/>
          <p:nvPr/>
        </p:nvSpPr>
        <p:spPr>
          <a:xfrm>
            <a:off x="3728864" y="1517883"/>
            <a:ext cx="2282996" cy="830997"/>
          </a:xfrm>
          <a:prstGeom prst="rect">
            <a:avLst/>
          </a:prstGeom>
          <a:noFill/>
        </p:spPr>
        <p:txBody>
          <a:bodyPr wrap="none" rtlCol="0">
            <a:spAutoFit/>
          </a:bodyPr>
          <a:lstStyle/>
          <a:p>
            <a:pPr algn="ctr"/>
            <a:r>
              <a:rPr kumimoji="1" lang="ja-JP" altLang="en-US" sz="2400" dirty="0" smtClean="0">
                <a:latin typeface="+mn-ea"/>
                <a:ea typeface="+mn-ea"/>
              </a:rPr>
              <a:t>価格の設定方法</a:t>
            </a:r>
            <a:endParaRPr kumimoji="1" lang="en-US" altLang="ja-JP" sz="2400" dirty="0" smtClean="0">
              <a:latin typeface="+mn-ea"/>
              <a:ea typeface="+mn-ea"/>
            </a:endParaRPr>
          </a:p>
          <a:p>
            <a:pPr algn="ctr"/>
            <a:r>
              <a:rPr lang="ja-JP" altLang="en-US" sz="2400" dirty="0">
                <a:latin typeface="+mn-ea"/>
                <a:ea typeface="+mn-ea"/>
              </a:rPr>
              <a:t>で</a:t>
            </a:r>
            <a:r>
              <a:rPr lang="ja-JP" altLang="en-US" sz="2400" dirty="0" smtClean="0">
                <a:latin typeface="+mn-ea"/>
                <a:ea typeface="+mn-ea"/>
              </a:rPr>
              <a:t>分類</a:t>
            </a:r>
            <a:endParaRPr kumimoji="1" lang="ja-JP" altLang="en-US" sz="2400" dirty="0" smtClean="0">
              <a:latin typeface="+mn-ea"/>
              <a:ea typeface="+mn-ea"/>
            </a:endParaRPr>
          </a:p>
        </p:txBody>
      </p:sp>
      <p:sp>
        <p:nvSpPr>
          <p:cNvPr id="22" name="テキスト ボックス 21"/>
          <p:cNvSpPr txBox="1"/>
          <p:nvPr/>
        </p:nvSpPr>
        <p:spPr>
          <a:xfrm>
            <a:off x="3325825" y="5111438"/>
            <a:ext cx="2988000" cy="1332000"/>
          </a:xfrm>
          <a:prstGeom prst="rect">
            <a:avLst/>
          </a:prstGeom>
          <a:noFill/>
          <a:ln>
            <a:solidFill>
              <a:schemeClr val="bg1">
                <a:lumMod val="50000"/>
              </a:schemeClr>
            </a:solidFill>
          </a:ln>
        </p:spPr>
        <p:txBody>
          <a:bodyPr wrap="square" rtlCol="0" anchor="ctr">
            <a:noAutofit/>
          </a:bodyPr>
          <a:lstStyle/>
          <a:p>
            <a:pPr algn="ctr"/>
            <a:r>
              <a:rPr kumimoji="1" lang="ja-JP" altLang="en-US" sz="2400" b="1" dirty="0" smtClean="0">
                <a:solidFill>
                  <a:schemeClr val="bg1">
                    <a:lumMod val="50000"/>
                  </a:schemeClr>
                </a:solidFill>
                <a:latin typeface="+mn-ea"/>
                <a:ea typeface="+mn-ea"/>
              </a:rPr>
              <a:t>（定義なし</a:t>
            </a:r>
            <a:r>
              <a:rPr kumimoji="1" lang="en-US" altLang="ja-JP" sz="2400" b="1" dirty="0" smtClean="0">
                <a:solidFill>
                  <a:schemeClr val="bg1">
                    <a:lumMod val="50000"/>
                  </a:schemeClr>
                </a:solidFill>
                <a:latin typeface="+mn-ea"/>
                <a:ea typeface="+mn-ea"/>
              </a:rPr>
              <a:t>)</a:t>
            </a:r>
          </a:p>
        </p:txBody>
      </p:sp>
      <p:sp>
        <p:nvSpPr>
          <p:cNvPr id="20" name="テキスト ボックス 19"/>
          <p:cNvSpPr txBox="1"/>
          <p:nvPr/>
        </p:nvSpPr>
        <p:spPr>
          <a:xfrm>
            <a:off x="3333152" y="2303241"/>
            <a:ext cx="2988000" cy="1332000"/>
          </a:xfrm>
          <a:prstGeom prst="rect">
            <a:avLst/>
          </a:prstGeom>
          <a:noFill/>
          <a:ln>
            <a:solidFill>
              <a:schemeClr val="bg1">
                <a:lumMod val="50000"/>
              </a:schemeClr>
            </a:solidFill>
          </a:ln>
        </p:spPr>
        <p:txBody>
          <a:bodyPr wrap="square" rtlCol="0" anchor="ctr">
            <a:noAutofit/>
          </a:bodyPr>
          <a:lstStyle/>
          <a:p>
            <a:pPr algn="ctr"/>
            <a:endParaRPr lang="en-US" altLang="ja-JP" sz="2000" dirty="0" smtClean="0">
              <a:latin typeface="+mn-ea"/>
              <a:ea typeface="+mn-ea"/>
            </a:endParaRPr>
          </a:p>
          <a:p>
            <a:pPr algn="ctr"/>
            <a:r>
              <a:rPr lang="ja-JP" altLang="en-US" sz="2000" dirty="0" smtClean="0">
                <a:latin typeface="+mn-ea"/>
                <a:ea typeface="+mn-ea"/>
              </a:rPr>
              <a:t>想定に基づき炭素価格を（演繹的に）設定する</a:t>
            </a:r>
            <a:endParaRPr lang="en-US" altLang="ja-JP" sz="2000" dirty="0" smtClean="0">
              <a:latin typeface="+mn-ea"/>
              <a:ea typeface="+mn-ea"/>
            </a:endParaRPr>
          </a:p>
        </p:txBody>
      </p:sp>
      <p:sp>
        <p:nvSpPr>
          <p:cNvPr id="21" name="テキスト ボックス 20"/>
          <p:cNvSpPr txBox="1"/>
          <p:nvPr/>
        </p:nvSpPr>
        <p:spPr>
          <a:xfrm>
            <a:off x="3325825" y="3697530"/>
            <a:ext cx="2988000" cy="1332000"/>
          </a:xfrm>
          <a:prstGeom prst="rect">
            <a:avLst/>
          </a:prstGeom>
          <a:noFill/>
          <a:ln>
            <a:solidFill>
              <a:schemeClr val="bg1">
                <a:lumMod val="50000"/>
              </a:schemeClr>
            </a:solidFill>
          </a:ln>
        </p:spPr>
        <p:txBody>
          <a:bodyPr wrap="square" rtlCol="0" anchor="ctr">
            <a:noAutofit/>
          </a:bodyPr>
          <a:lstStyle/>
          <a:p>
            <a:pPr algn="ctr"/>
            <a:endParaRPr lang="en-US" altLang="ja-JP" sz="2000" b="1" dirty="0" smtClean="0">
              <a:latin typeface="+mn-ea"/>
              <a:ea typeface="+mn-ea"/>
            </a:endParaRPr>
          </a:p>
          <a:p>
            <a:pPr algn="ctr"/>
            <a:r>
              <a:rPr lang="ja-JP" altLang="en-US" sz="2000" dirty="0" smtClean="0">
                <a:latin typeface="+mn-ea"/>
                <a:ea typeface="+mn-ea"/>
              </a:rPr>
              <a:t>過去実績等に基づき算定して価格を設定する</a:t>
            </a:r>
            <a:endParaRPr kumimoji="1" lang="ja-JP" altLang="en-US" sz="2000" dirty="0" smtClean="0">
              <a:latin typeface="+mn-ea"/>
              <a:ea typeface="+mn-ea"/>
            </a:endParaRPr>
          </a:p>
        </p:txBody>
      </p:sp>
      <p:sp>
        <p:nvSpPr>
          <p:cNvPr id="23" name="テキスト ボックス 22"/>
          <p:cNvSpPr txBox="1"/>
          <p:nvPr/>
        </p:nvSpPr>
        <p:spPr>
          <a:xfrm>
            <a:off x="6745238" y="1507146"/>
            <a:ext cx="2282996" cy="830997"/>
          </a:xfrm>
          <a:prstGeom prst="rect">
            <a:avLst/>
          </a:prstGeom>
          <a:noFill/>
        </p:spPr>
        <p:txBody>
          <a:bodyPr wrap="none" rtlCol="0">
            <a:spAutoFit/>
          </a:bodyPr>
          <a:lstStyle/>
          <a:p>
            <a:pPr algn="ctr"/>
            <a:r>
              <a:rPr kumimoji="1" lang="ja-JP" altLang="en-US" sz="2400" dirty="0" smtClean="0">
                <a:latin typeface="+mn-ea"/>
                <a:ea typeface="+mn-ea"/>
              </a:rPr>
              <a:t>価格の活用方法</a:t>
            </a:r>
            <a:endParaRPr kumimoji="1" lang="en-US" altLang="ja-JP" sz="2400" dirty="0" smtClean="0">
              <a:latin typeface="+mn-ea"/>
              <a:ea typeface="+mn-ea"/>
            </a:endParaRPr>
          </a:p>
          <a:p>
            <a:pPr algn="ctr"/>
            <a:r>
              <a:rPr lang="ja-JP" altLang="en-US" sz="2400" dirty="0">
                <a:latin typeface="+mn-ea"/>
                <a:ea typeface="+mn-ea"/>
              </a:rPr>
              <a:t>で</a:t>
            </a:r>
            <a:r>
              <a:rPr lang="ja-JP" altLang="en-US" sz="2400" dirty="0" smtClean="0">
                <a:latin typeface="+mn-ea"/>
                <a:ea typeface="+mn-ea"/>
              </a:rPr>
              <a:t>分類</a:t>
            </a:r>
            <a:endParaRPr kumimoji="1" lang="ja-JP" altLang="en-US" sz="2400" dirty="0" smtClean="0">
              <a:latin typeface="+mn-ea"/>
              <a:ea typeface="+mn-ea"/>
            </a:endParaRPr>
          </a:p>
        </p:txBody>
      </p:sp>
      <p:sp>
        <p:nvSpPr>
          <p:cNvPr id="28" name="テキスト ボックス 27"/>
          <p:cNvSpPr txBox="1"/>
          <p:nvPr/>
        </p:nvSpPr>
        <p:spPr>
          <a:xfrm>
            <a:off x="6392736" y="2322048"/>
            <a:ext cx="2988000" cy="2696390"/>
          </a:xfrm>
          <a:prstGeom prst="rect">
            <a:avLst/>
          </a:prstGeom>
          <a:noFill/>
          <a:ln>
            <a:solidFill>
              <a:schemeClr val="bg1">
                <a:lumMod val="50000"/>
              </a:schemeClr>
            </a:solidFill>
          </a:ln>
        </p:spPr>
        <p:txBody>
          <a:bodyPr wrap="square" rtlCol="0" anchor="ctr">
            <a:noAutofit/>
          </a:bodyPr>
          <a:lstStyle/>
          <a:p>
            <a:pPr algn="ctr"/>
            <a:endParaRPr lang="en-US" altLang="ja-JP" sz="2400" b="1" dirty="0" smtClean="0">
              <a:latin typeface="+mn-ea"/>
              <a:ea typeface="+mn-ea"/>
            </a:endParaRPr>
          </a:p>
          <a:p>
            <a:pPr marL="457200" indent="-457200">
              <a:buFont typeface="Wingdings" panose="05000000000000000000" pitchFamily="2" charset="2"/>
              <a:buChar char="n"/>
            </a:pPr>
            <a:r>
              <a:rPr lang="ja-JP" altLang="en-US" sz="2000" dirty="0" smtClean="0">
                <a:latin typeface="+mn-ea"/>
                <a:ea typeface="+mn-ea"/>
              </a:rPr>
              <a:t>気候変動リスクを定量的に把握</a:t>
            </a:r>
            <a:endParaRPr lang="en-US" altLang="ja-JP" sz="2000" dirty="0" smtClean="0">
              <a:latin typeface="+mn-ea"/>
              <a:ea typeface="+mn-ea"/>
            </a:endParaRPr>
          </a:p>
          <a:p>
            <a:r>
              <a:rPr lang="ja-JP" altLang="en-US" sz="2000" dirty="0" smtClean="0">
                <a:latin typeface="+mn-ea"/>
                <a:ea typeface="+mn-ea"/>
              </a:rPr>
              <a:t>　　（</a:t>
            </a:r>
            <a:r>
              <a:rPr lang="ja-JP" altLang="en-US" sz="2000" dirty="0" smtClean="0">
                <a:solidFill>
                  <a:srgbClr val="FF0000"/>
                </a:solidFill>
                <a:latin typeface="+mn-ea"/>
                <a:ea typeface="+mn-ea"/>
              </a:rPr>
              <a:t>見える化</a:t>
            </a:r>
            <a:r>
              <a:rPr lang="ja-JP" altLang="en-US" sz="2000" dirty="0" smtClean="0">
                <a:latin typeface="+mn-ea"/>
                <a:ea typeface="+mn-ea"/>
              </a:rPr>
              <a:t>）</a:t>
            </a:r>
            <a:endParaRPr lang="en-US" altLang="ja-JP" sz="2000" dirty="0">
              <a:latin typeface="+mn-ea"/>
              <a:ea typeface="+mn-ea"/>
            </a:endParaRPr>
          </a:p>
          <a:p>
            <a:pPr marL="342900" indent="-342900">
              <a:buFont typeface="Wingdings" panose="05000000000000000000" pitchFamily="2" charset="2"/>
              <a:buChar char="n"/>
            </a:pPr>
            <a:r>
              <a:rPr lang="ja-JP" altLang="en-US" sz="2000" dirty="0">
                <a:latin typeface="+mn-ea"/>
                <a:ea typeface="+mn-ea"/>
              </a:rPr>
              <a:t> </a:t>
            </a:r>
            <a:r>
              <a:rPr lang="ja-JP" altLang="en-US" sz="2000" dirty="0" smtClean="0">
                <a:solidFill>
                  <a:srgbClr val="FF0000"/>
                </a:solidFill>
                <a:latin typeface="+mn-ea"/>
                <a:ea typeface="+mn-ea"/>
              </a:rPr>
              <a:t>投資</a:t>
            </a:r>
            <a:r>
              <a:rPr lang="ja-JP" altLang="en-US" sz="2000" dirty="0">
                <a:solidFill>
                  <a:srgbClr val="FF0000"/>
                </a:solidFill>
                <a:latin typeface="+mn-ea"/>
                <a:ea typeface="+mn-ea"/>
              </a:rPr>
              <a:t>指標</a:t>
            </a:r>
            <a:r>
              <a:rPr lang="ja-JP" altLang="en-US" sz="2000" dirty="0">
                <a:latin typeface="+mn-ea"/>
                <a:ea typeface="+mn-ea"/>
              </a:rPr>
              <a:t>に入れることで</a:t>
            </a:r>
            <a:r>
              <a:rPr lang="ja-JP" altLang="en-US" sz="2000" dirty="0" smtClean="0">
                <a:latin typeface="+mn-ea"/>
                <a:ea typeface="+mn-ea"/>
              </a:rPr>
              <a:t>、低炭素</a:t>
            </a:r>
            <a:r>
              <a:rPr lang="ja-JP" altLang="en-US" sz="2000" dirty="0">
                <a:latin typeface="+mn-ea"/>
                <a:ea typeface="+mn-ea"/>
              </a:rPr>
              <a:t>投資を</a:t>
            </a:r>
            <a:r>
              <a:rPr lang="ja-JP" altLang="en-US" sz="2000" dirty="0" smtClean="0">
                <a:latin typeface="+mn-ea"/>
                <a:ea typeface="+mn-ea"/>
              </a:rPr>
              <a:t>推進</a:t>
            </a:r>
            <a:endParaRPr lang="ja-JP" altLang="en-US" sz="2000" dirty="0">
              <a:latin typeface="+mn-ea"/>
              <a:ea typeface="+mn-ea"/>
            </a:endParaRPr>
          </a:p>
        </p:txBody>
      </p:sp>
      <p:sp>
        <p:nvSpPr>
          <p:cNvPr id="29" name="テキスト ボックス 28"/>
          <p:cNvSpPr txBox="1"/>
          <p:nvPr/>
        </p:nvSpPr>
        <p:spPr>
          <a:xfrm>
            <a:off x="6392736" y="5111438"/>
            <a:ext cx="2988000" cy="1332000"/>
          </a:xfrm>
          <a:prstGeom prst="rect">
            <a:avLst/>
          </a:prstGeom>
          <a:noFill/>
          <a:ln>
            <a:solidFill>
              <a:schemeClr val="bg1">
                <a:lumMod val="50000"/>
              </a:schemeClr>
            </a:solidFill>
          </a:ln>
        </p:spPr>
        <p:txBody>
          <a:bodyPr wrap="square" rtlCol="0" anchor="ctr">
            <a:noAutofit/>
          </a:bodyPr>
          <a:lstStyle/>
          <a:p>
            <a:pPr marL="457200" indent="-457200">
              <a:buFont typeface="Wingdings" panose="05000000000000000000" pitchFamily="2" charset="2"/>
              <a:buChar char="n"/>
            </a:pPr>
            <a:endParaRPr lang="en-US" altLang="ja-JP" sz="2000" b="1" dirty="0" smtClean="0">
              <a:latin typeface="+mn-ea"/>
              <a:ea typeface="+mn-ea"/>
            </a:endParaRPr>
          </a:p>
          <a:p>
            <a:pPr marL="457200" indent="-457200">
              <a:buFont typeface="Wingdings" panose="05000000000000000000" pitchFamily="2" charset="2"/>
              <a:buChar char="n"/>
            </a:pPr>
            <a:r>
              <a:rPr lang="ja-JP" altLang="en-US" sz="2000" dirty="0" smtClean="0">
                <a:latin typeface="+mn-ea"/>
                <a:ea typeface="+mn-ea"/>
              </a:rPr>
              <a:t>社内で排出量に応じて、</a:t>
            </a:r>
            <a:r>
              <a:rPr lang="ja-JP" altLang="en-US" sz="2000" dirty="0" smtClean="0">
                <a:solidFill>
                  <a:srgbClr val="FF0000"/>
                </a:solidFill>
                <a:latin typeface="+mn-ea"/>
                <a:ea typeface="+mn-ea"/>
              </a:rPr>
              <a:t>資金を実際に回収</a:t>
            </a:r>
            <a:r>
              <a:rPr lang="ja-JP" altLang="en-US" sz="2000" dirty="0" smtClean="0">
                <a:latin typeface="+mn-ea"/>
                <a:ea typeface="+mn-ea"/>
              </a:rPr>
              <a:t>・低炭素投資等へ活用</a:t>
            </a:r>
            <a:endParaRPr lang="ja-JP" altLang="en-US" sz="2000" dirty="0">
              <a:latin typeface="+mn-ea"/>
              <a:ea typeface="+mn-ea"/>
            </a:endParaRPr>
          </a:p>
        </p:txBody>
      </p:sp>
      <p:sp>
        <p:nvSpPr>
          <p:cNvPr id="32" name="円/楕円 31"/>
          <p:cNvSpPr/>
          <p:nvPr/>
        </p:nvSpPr>
        <p:spPr bwMode="gray">
          <a:xfrm>
            <a:off x="3548872" y="1556792"/>
            <a:ext cx="252000" cy="265362"/>
          </a:xfrm>
          <a:prstGeom prst="ellipse">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A</a:t>
            </a:r>
            <a:endParaRPr kumimoji="1" lang="ja-JP" altLang="en-US" sz="1200" b="1" baseline="0" dirty="0">
              <a:latin typeface="Meiryo UI" panose="020B0604030504040204" pitchFamily="50" charset="-128"/>
              <a:ea typeface="Meiryo UI" panose="020B0604030504040204" pitchFamily="50" charset="-128"/>
            </a:endParaRPr>
          </a:p>
        </p:txBody>
      </p:sp>
      <p:sp>
        <p:nvSpPr>
          <p:cNvPr id="33" name="円/楕円 32"/>
          <p:cNvSpPr/>
          <p:nvPr/>
        </p:nvSpPr>
        <p:spPr bwMode="gray">
          <a:xfrm>
            <a:off x="6543487" y="1556792"/>
            <a:ext cx="252000" cy="265362"/>
          </a:xfrm>
          <a:prstGeom prst="ellipse">
            <a:avLst/>
          </a:prstGeom>
          <a:solidFill>
            <a:schemeClr val="bg1"/>
          </a:solidFill>
          <a:ln w="19050" algn="ctr">
            <a:solidFill>
              <a:schemeClr val="bg1">
                <a:lumMod val="50000"/>
              </a:schemeClr>
            </a:solidFill>
            <a:miter lim="800000"/>
            <a:headEnd/>
            <a:tailEnd/>
          </a:ln>
          <a:effectLst>
            <a:outerShdw blurRad="50800" dist="38100" dir="2700000" algn="tl" rotWithShape="0">
              <a:prstClr val="black">
                <a:alpha val="40000"/>
              </a:prstClr>
            </a:outerShdw>
          </a:effectLst>
        </p:spPr>
        <p:txBody>
          <a:bodyPr wrap="square" lIns="36000" tIns="36000" rIns="36000" bIns="36000" rtlCol="0" anchor="ctr"/>
          <a:lstStyle/>
          <a:p>
            <a:pPr algn="ctr">
              <a:buFont typeface="Wingdings 2" pitchFamily="18" charset="2"/>
              <a:buNone/>
            </a:pPr>
            <a:r>
              <a:rPr lang="en-US" altLang="ja-JP" sz="1400" b="1" dirty="0">
                <a:latin typeface="Meiryo UI" panose="020B0604030504040204" pitchFamily="50" charset="-128"/>
                <a:ea typeface="Meiryo UI" panose="020B0604030504040204" pitchFamily="50" charset="-128"/>
              </a:rPr>
              <a:t>B</a:t>
            </a:r>
            <a:endParaRPr kumimoji="1" lang="ja-JP" altLang="en-US" sz="1200" b="1" baseline="0" dirty="0">
              <a:latin typeface="Meiryo UI" panose="020B0604030504040204" pitchFamily="50" charset="-128"/>
              <a:ea typeface="Meiryo UI" panose="020B0604030504040204" pitchFamily="50" charset="-128"/>
            </a:endParaRPr>
          </a:p>
        </p:txBody>
      </p:sp>
      <p:sp>
        <p:nvSpPr>
          <p:cNvPr id="5" name="フローチャート: 代替処理 4"/>
          <p:cNvSpPr/>
          <p:nvPr/>
        </p:nvSpPr>
        <p:spPr bwMode="auto">
          <a:xfrm>
            <a:off x="3376362" y="2318554"/>
            <a:ext cx="143113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明示的</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4" name="フローチャート: 代替処理 23"/>
          <p:cNvSpPr/>
          <p:nvPr/>
        </p:nvSpPr>
        <p:spPr bwMode="auto">
          <a:xfrm>
            <a:off x="3347275" y="3705672"/>
            <a:ext cx="143113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暗示的</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5" name="フローチャート: 代替処理 24"/>
          <p:cNvSpPr/>
          <p:nvPr/>
        </p:nvSpPr>
        <p:spPr bwMode="auto">
          <a:xfrm>
            <a:off x="6455599" y="2378898"/>
            <a:ext cx="2241817"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資金のやり取り無</a:t>
            </a:r>
            <a:endParaRPr kumimoji="1" lang="ja-JP" altLang="en-US" sz="2400" b="0" i="0" u="none" strike="noStrike" cap="none" normalizeH="0" baseline="0" dirty="0" smtClean="0">
              <a:ln>
                <a:noFill/>
              </a:ln>
              <a:solidFill>
                <a:schemeClr val="tx1"/>
              </a:solidFill>
              <a:effectLst/>
              <a:latin typeface="+mn-ea"/>
              <a:ea typeface="+mn-ea"/>
            </a:endParaRPr>
          </a:p>
        </p:txBody>
      </p:sp>
      <p:sp>
        <p:nvSpPr>
          <p:cNvPr id="26" name="フローチャート: 代替処理 25"/>
          <p:cNvSpPr/>
          <p:nvPr/>
        </p:nvSpPr>
        <p:spPr bwMode="auto">
          <a:xfrm>
            <a:off x="6455598" y="5096671"/>
            <a:ext cx="2241818" cy="396177"/>
          </a:xfrm>
          <a:prstGeom prst="flowChartAlternateProcess">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algn="ctr"/>
            <a:r>
              <a:rPr lang="ja-JP" altLang="en-US" sz="2400" dirty="0" smtClean="0">
                <a:latin typeface="+mn-ea"/>
                <a:ea typeface="+mn-ea"/>
              </a:rPr>
              <a:t>資金のやり取り有</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25609568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KmgZRdIYQ.6Y.ZIzO5wm3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brqmq5aBS_Sq6gj4rtgvx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o_H2.6mQS52Jl6jTPloh6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8LiOPb7vTxm_CujOuC4gF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ko3Xz1NPTAuxvyiQW2pKN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NpTU5k7.QXiWJQWwvSCtO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tTiRcFseRA2zBdMCWndBM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nhzuBL7QTOW6E9u8ddy0E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qJHQmePSRBWKXtZ6JQeay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k_i.QIstR0S5xtyDU74Ep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PYbk7UrjTamhJwhmdFdhK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8gNL92WcTc.AG.SBk4F1T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3q9V.UeR7GsaQlA6menzg"/>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ryrRrKxS1C_BRvYiTICn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CWUSVKZASWa8TsVp1W8Nk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GymUmeu.RWaSLIExokzcm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2yV3pqycS4uTOSJ3hT5zS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4qneDPySQk2eTV8gkdODJ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puowIJY4Tt65pYk9K96OK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AjzbSqDxQWq12TKvT9n9C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jFONZ5lpRqGz_huAn9GFA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L5Ov9jzQQEG0fXuwXQXUN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b0UGIhHSSXSV3Us8KQNh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BOeEZlUTDa0JDNti0eRZg"/>
</p:tagLst>
</file>

<file path=ppt/theme/theme1.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4440</Words>
  <Application>Microsoft Office PowerPoint</Application>
  <PresentationFormat>A4 210 x 297 mm</PresentationFormat>
  <Paragraphs>730</Paragraphs>
  <Slides>32</Slides>
  <Notes>0</Notes>
  <HiddenSlides>0</HiddenSlides>
  <MMClips>0</MMClips>
  <ScaleCrop>false</ScaleCrop>
  <HeadingPairs>
    <vt:vector size="8" baseType="variant">
      <vt:variant>
        <vt:lpstr>使用されているフォント</vt:lpstr>
      </vt:variant>
      <vt:variant>
        <vt:i4>11</vt:i4>
      </vt:variant>
      <vt:variant>
        <vt:lpstr>テーマ</vt:lpstr>
      </vt:variant>
      <vt:variant>
        <vt:i4>1</vt:i4>
      </vt:variant>
      <vt:variant>
        <vt:lpstr>埋め込まれた OLE サーバー</vt:lpstr>
      </vt:variant>
      <vt:variant>
        <vt:i4>2</vt:i4>
      </vt:variant>
      <vt:variant>
        <vt:lpstr>スライド タイトル</vt:lpstr>
      </vt:variant>
      <vt:variant>
        <vt:i4>32</vt:i4>
      </vt:variant>
    </vt:vector>
  </HeadingPairs>
  <TitlesOfParts>
    <vt:vector size="46" baseType="lpstr">
      <vt:lpstr>HGPｺﾞｼｯｸE</vt:lpstr>
      <vt:lpstr>HGPｺﾞｼｯｸM</vt:lpstr>
      <vt:lpstr>Meiryo UI</vt:lpstr>
      <vt:lpstr>ＭＳ Ｐゴシック</vt:lpstr>
      <vt:lpstr>メイリオ</vt:lpstr>
      <vt:lpstr>Arial</vt:lpstr>
      <vt:lpstr>Calibri</vt:lpstr>
      <vt:lpstr>Segoe UI</vt:lpstr>
      <vt:lpstr>Times New Roman</vt:lpstr>
      <vt:lpstr>Wingdings</vt:lpstr>
      <vt:lpstr>Wingdings 2</vt:lpstr>
      <vt:lpstr>脱炭素標準フォーマット_20180530</vt:lpstr>
      <vt:lpstr>think-cell Slide</vt:lpstr>
      <vt:lpstr>Chart</vt:lpstr>
      <vt:lpstr>PowerPoint プレゼンテーション</vt:lpstr>
      <vt:lpstr>目次</vt:lpstr>
      <vt:lpstr>PowerPoint プレゼンテーション</vt:lpstr>
      <vt:lpstr>インターナルカーボンプラシングは企業活動を低炭素に変化</vt:lpstr>
      <vt:lpstr>脱炭素経営の推進ツールとして有用</vt:lpstr>
      <vt:lpstr>同時に、組織の柔軟な意思決定を可能にする仕組み</vt:lpstr>
      <vt:lpstr>インターナルカーボンプライシング導入企業は拡大</vt:lpstr>
      <vt:lpstr>PowerPoint プレゼンテーション</vt:lpstr>
      <vt:lpstr>インターナルカーボンプライシングは3タイプ存在</vt:lpstr>
      <vt:lpstr>価格の設定方法の分類</vt:lpstr>
      <vt:lpstr>活用方法の分類</vt:lpstr>
      <vt:lpstr>（参考）ICPの分類（1/4）</vt:lpstr>
      <vt:lpstr>（参考） ICPの分類（2/4）</vt:lpstr>
      <vt:lpstr>（参考） ICPの分類（3/4）</vt:lpstr>
      <vt:lpstr>（参考） ICPの分類（4/4）</vt:lpstr>
      <vt:lpstr>（参考）OECDのカーボンプライシングの分類</vt:lpstr>
      <vt:lpstr>投資基準への採用例：アステラス製薬の取り組み</vt:lpstr>
      <vt:lpstr>投資基準引き下げ例：Tetra Pakの取り組み</vt:lpstr>
      <vt:lpstr>低炭素投資ファンド例：Microsoft社のCarbon fee（1/2）</vt:lpstr>
      <vt:lpstr>低炭素投資ファンド例：Microsoft社のCarbon fee（2/2）</vt:lpstr>
      <vt:lpstr>低炭素投資ファンドの例：大東建託のCarbon fee </vt:lpstr>
      <vt:lpstr>PowerPoint プレゼンテーション</vt:lpstr>
      <vt:lpstr>インターナルカーボンプライシングの種類と導入目的</vt:lpstr>
      <vt:lpstr>価格設定（円/t-CO2）にはリスクに紐づくデータが必要</vt:lpstr>
      <vt:lpstr>炭素価格は各社の意思決定で変化</vt:lpstr>
      <vt:lpstr>価格設定プロセスは、難易度、実効性より判断</vt:lpstr>
      <vt:lpstr>日本企業のインターナルカーボンプライシング導入の動き</vt:lpstr>
      <vt:lpstr>国内企業の導入事例（1/3）</vt:lpstr>
      <vt:lpstr>国内企業の導入事例（2/3）</vt:lpstr>
      <vt:lpstr>国内企業の導入事例（3/3）</vt:lpstr>
      <vt:lpstr>海外企業の導入事例（1/2）</vt:lpstr>
      <vt:lpstr>海外企業の導入事例（2/2）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2018-06-25T10:18:58Z</dcterms:created>
  <dcterms:modified xsi:type="dcterms:W3CDTF">2018-06-26T17:12:28Z</dcterms:modified>
  <cp:contentStatus/>
</cp:coreProperties>
</file>