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518336" r:id="rId1"/>
  </p:sldMasterIdLst>
  <p:notesMasterIdLst>
    <p:notesMasterId r:id="rId10"/>
  </p:notesMasterIdLst>
  <p:sldIdLst>
    <p:sldId id="1615" r:id="rId2"/>
    <p:sldId id="1626" r:id="rId3"/>
    <p:sldId id="1627" r:id="rId4"/>
    <p:sldId id="1628" r:id="rId5"/>
    <p:sldId id="1629" r:id="rId6"/>
    <p:sldId id="1619" r:id="rId7"/>
    <p:sldId id="1624" r:id="rId8"/>
    <p:sldId id="1608" r:id="rId9"/>
  </p:sldIdLst>
  <p:sldSz cx="9906000" cy="6858000" type="A4"/>
  <p:notesSz cx="6735763" cy="9866313"/>
  <p:custDataLst>
    <p:tags r:id="rId11"/>
  </p:custDataLst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1pPr>
    <a:lvl2pPr marL="45682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2pPr>
    <a:lvl3pPr marL="91364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3pPr>
    <a:lvl4pPr marL="137046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4pPr>
    <a:lvl5pPr marL="1827291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5pPr>
    <a:lvl6pPr marL="2284109" algn="l" defTabSz="913643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6pPr>
    <a:lvl7pPr marL="2740936" algn="l" defTabSz="913643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7pPr>
    <a:lvl8pPr marL="3197757" algn="l" defTabSz="913643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8pPr>
    <a:lvl9pPr marL="3654579" algn="l" defTabSz="913643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>
          <p15:clr>
            <a:srgbClr val="A4A3A4"/>
          </p15:clr>
        </p15:guide>
        <p15:guide id="3" orient="horz" pos="4201" userDrawn="1">
          <p15:clr>
            <a:srgbClr val="A4A3A4"/>
          </p15:clr>
        </p15:guide>
        <p15:guide id="5" orient="horz" pos="482" userDrawn="1">
          <p15:clr>
            <a:srgbClr val="A4A3A4"/>
          </p15:clr>
        </p15:guide>
        <p15:guide id="6" pos="81" userDrawn="1">
          <p15:clr>
            <a:srgbClr val="A4A3A4"/>
          </p15:clr>
        </p15:guide>
        <p15:guide id="7" pos="6159" userDrawn="1">
          <p15:clr>
            <a:srgbClr val="A4A3A4"/>
          </p15:clr>
        </p15:guide>
        <p15:guide id="8" pos="3029" userDrawn="1">
          <p15:clr>
            <a:srgbClr val="A4A3A4"/>
          </p15:clr>
        </p15:guide>
        <p15:guide id="9" pos="321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66"/>
    <a:srgbClr val="CCFF66"/>
    <a:srgbClr val="FF33CC"/>
    <a:srgbClr val="CCEC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91" autoAdjust="0"/>
    <p:restoredTop sz="86396" autoAdjust="0"/>
  </p:normalViewPr>
  <p:slideViewPr>
    <p:cSldViewPr>
      <p:cViewPr varScale="1">
        <p:scale>
          <a:sx n="84" d="100"/>
          <a:sy n="84" d="100"/>
        </p:scale>
        <p:origin x="1440" y="78"/>
      </p:cViewPr>
      <p:guideLst>
        <p:guide orient="horz" pos="2160"/>
        <p:guide pos="3120"/>
        <p:guide orient="horz" pos="4201"/>
        <p:guide orient="horz" pos="482"/>
        <p:guide pos="81"/>
        <p:guide pos="6159"/>
        <p:guide pos="3029"/>
        <p:guide pos="3211"/>
      </p:guideLst>
    </p:cSldViewPr>
  </p:slideViewPr>
  <p:outlineViewPr>
    <p:cViewPr>
      <p:scale>
        <a:sx n="33" d="100"/>
        <a:sy n="33" d="100"/>
      </p:scale>
      <p:origin x="0" y="6269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Relationship Id="rId56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0193" cy="493237"/>
          </a:xfrm>
          <a:prstGeom prst="rect">
            <a:avLst/>
          </a:prstGeom>
        </p:spPr>
        <p:txBody>
          <a:bodyPr vert="horz" lIns="91419" tIns="45710" rIns="91419" bIns="4571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001" y="0"/>
            <a:ext cx="2920193" cy="493237"/>
          </a:xfrm>
          <a:prstGeom prst="rect">
            <a:avLst/>
          </a:prstGeom>
        </p:spPr>
        <p:txBody>
          <a:bodyPr vert="horz" lIns="91419" tIns="45710" rIns="91419" bIns="4571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ea typeface="+mn-ea"/>
              </a:defRPr>
            </a:lvl1pPr>
          </a:lstStyle>
          <a:p>
            <a:pPr>
              <a:defRPr/>
            </a:pPr>
            <a:fld id="{3963B432-8712-4894-AE08-8C09004C0B2D}" type="datetimeFigureOut">
              <a:rPr lang="ja-JP" altLang="en-US"/>
              <a:pPr>
                <a:defRPr/>
              </a:pPr>
              <a:t>2018/6/27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9" tIns="45710" rIns="91419" bIns="45710" rtlCol="0" anchor="ctr"/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2320" y="4686538"/>
            <a:ext cx="5391124" cy="4440708"/>
          </a:xfrm>
          <a:prstGeom prst="rect">
            <a:avLst/>
          </a:prstGeom>
        </p:spPr>
        <p:txBody>
          <a:bodyPr vert="horz" lIns="91419" tIns="45710" rIns="91419" bIns="4571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501"/>
            <a:ext cx="2920193" cy="493236"/>
          </a:xfrm>
          <a:prstGeom prst="rect">
            <a:avLst/>
          </a:prstGeom>
        </p:spPr>
        <p:txBody>
          <a:bodyPr vert="horz" lIns="91419" tIns="45710" rIns="91419" bIns="4571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001" y="9371501"/>
            <a:ext cx="2920193" cy="493236"/>
          </a:xfrm>
          <a:prstGeom prst="rect">
            <a:avLst/>
          </a:prstGeom>
        </p:spPr>
        <p:txBody>
          <a:bodyPr vert="horz" lIns="91419" tIns="45710" rIns="91419" bIns="4571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ea typeface="+mn-ea"/>
              </a:defRPr>
            </a:lvl1pPr>
          </a:lstStyle>
          <a:p>
            <a:pPr>
              <a:defRPr/>
            </a:pPr>
            <a:fld id="{D09F5C6A-B8FB-4F29-BDBC-4B21B0EFE66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063208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682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3643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0463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7291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4109" algn="l" defTabSz="91364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0936" algn="l" defTabSz="91364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7757" algn="l" defTabSz="91364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4579" algn="l" defTabSz="91364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-28315" y="908720"/>
            <a:ext cx="9934315" cy="3744416"/>
          </a:xfrm>
        </p:spPr>
        <p:txBody>
          <a:bodyPr/>
          <a:lstStyle>
            <a:lvl1pPr algn="ctr">
              <a:defRPr sz="480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379836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/>
          <p:cNvSpPr>
            <a:spLocks noGrp="1"/>
          </p:cNvSpPr>
          <p:nvPr>
            <p:ph type="body" sz="quarter" idx="10"/>
          </p:nvPr>
        </p:nvSpPr>
        <p:spPr>
          <a:xfrm>
            <a:off x="200472" y="692697"/>
            <a:ext cx="9433048" cy="3416320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  <a:p>
            <a:pPr lvl="0"/>
            <a:endParaRPr kumimoji="1" lang="en-US" altLang="ja-JP" dirty="0"/>
          </a:p>
          <a:p>
            <a:pPr lvl="0"/>
            <a:endParaRPr kumimoji="1" lang="en-US" altLang="ja-JP" dirty="0"/>
          </a:p>
          <a:p>
            <a:pPr lvl="0"/>
            <a:endParaRPr kumimoji="1" lang="en-US" altLang="ja-JP" dirty="0"/>
          </a:p>
          <a:p>
            <a:pPr lvl="0"/>
            <a:endParaRPr kumimoji="1" lang="en-US" altLang="ja-JP" dirty="0"/>
          </a:p>
          <a:p>
            <a:pPr lvl="0"/>
            <a:endParaRPr kumimoji="1" lang="en-US" altLang="ja-JP" dirty="0"/>
          </a:p>
          <a:p>
            <a:pPr lvl="0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331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はじめに・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オブジェクト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7384371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1" name="think-cell Slide" r:id="rId4" imgW="528" imgH="528" progId="TCLayout.ActiveDocument.1">
                  <p:embed/>
                </p:oleObj>
              </mc:Choice>
              <mc:Fallback>
                <p:oleObj name="think-cell Slide" r:id="rId4" imgW="528" imgH="52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"/>
          <p:cNvSpPr>
            <a:spLocks noGrp="1"/>
          </p:cNvSpPr>
          <p:nvPr>
            <p:ph type="title"/>
          </p:nvPr>
        </p:nvSpPr>
        <p:spPr>
          <a:xfrm>
            <a:off x="0" y="6201"/>
            <a:ext cx="9906000" cy="398463"/>
          </a:xfrm>
        </p:spPr>
        <p:txBody>
          <a:bodyPr/>
          <a:lstStyle>
            <a:lvl1pPr algn="l">
              <a:defRPr>
                <a:latin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7" name="テキスト プレースホルダー 4"/>
          <p:cNvSpPr>
            <a:spLocks noGrp="1"/>
          </p:cNvSpPr>
          <p:nvPr>
            <p:ph type="body" sz="quarter" idx="11"/>
          </p:nvPr>
        </p:nvSpPr>
        <p:spPr>
          <a:xfrm>
            <a:off x="128588" y="765174"/>
            <a:ext cx="9648825" cy="1007641"/>
          </a:xfrm>
          <a:prstGeom prst="rect">
            <a:avLst/>
          </a:prstGeom>
          <a:gradFill>
            <a:gsLst>
              <a:gs pos="0">
                <a:srgbClr val="CCFF99"/>
              </a:gs>
              <a:gs pos="100000">
                <a:srgbClr val="CCFF66"/>
              </a:gs>
            </a:gsLst>
            <a:lin ang="16200000" scaled="1"/>
          </a:gradFill>
          <a:ln w="28575">
            <a:solidFill>
              <a:srgbClr val="009900"/>
            </a:solidFill>
          </a:ln>
        </p:spPr>
        <p:txBody>
          <a:bodyPr/>
          <a:lstStyle>
            <a:lvl1pPr marL="342900" indent="-342900">
              <a:buFont typeface="Wingdings" panose="05000000000000000000" pitchFamily="2" charset="2"/>
              <a:buChar char="n"/>
              <a:defRPr sz="2000">
                <a:latin typeface="Meiryo UI" panose="020B0604030504040204" pitchFamily="50" charset="-128"/>
                <a:cs typeface="Meiryo UI" panose="020B0604030504040204" pitchFamily="50" charset="-128"/>
              </a:defRPr>
            </a:lvl1pPr>
            <a:lvl2pPr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</p:txBody>
      </p:sp>
      <p:sp>
        <p:nvSpPr>
          <p:cNvPr id="8" name="ページ番号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697416" y="6309320"/>
            <a:ext cx="1224136" cy="548679"/>
          </a:xfrm>
          <a:prstGeom prst="rect">
            <a:avLst/>
          </a:prstGeom>
          <a:ln/>
        </p:spPr>
        <p:txBody>
          <a:bodyPr/>
          <a:lstStyle>
            <a:lvl1pPr algn="r">
              <a:defRPr sz="3600" baseline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>
              <a:defRPr/>
            </a:pPr>
            <a:fld id="{BDFA821F-5B8F-40E7-880D-F42062A68A54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72892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4379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vmlDrawing" Target="../drawings/vmlDrawing1.v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90510474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7" name="think-cell Slide" r:id="rId8" imgW="528" imgH="528" progId="TCLayout.ActiveDocument.1">
                  <p:embed/>
                </p:oleObj>
              </mc:Choice>
              <mc:Fallback>
                <p:oleObj name="think-cell Slide" r:id="rId8" imgW="528" imgH="52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" name="タイトル"/>
          <p:cNvSpPr>
            <a:spLocks noGrp="1" noChangeArrowheads="1"/>
          </p:cNvSpPr>
          <p:nvPr>
            <p:ph type="title"/>
          </p:nvPr>
        </p:nvSpPr>
        <p:spPr bwMode="auto">
          <a:xfrm>
            <a:off x="0" y="6201"/>
            <a:ext cx="9906000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979" y="693068"/>
            <a:ext cx="9651434" cy="1079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93641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18337" r:id="rId1"/>
    <p:sldLayoutId id="2147518338" r:id="rId2"/>
    <p:sldLayoutId id="2147518339" r:id="rId3"/>
    <p:sldLayoutId id="2147518340" r:id="rId4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kumimoji="1" sz="16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446088" indent="-1762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80803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Times New Roman" pitchFamily="18" charset="0"/>
          <a:ea typeface="+mn-ea"/>
        </a:defRPr>
      </a:lvl3pPr>
      <a:lvl4pPr marL="1163638" indent="-1762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600">
          <a:solidFill>
            <a:schemeClr val="tx1"/>
          </a:solidFill>
          <a:latin typeface="Times New Roman" pitchFamily="18" charset="0"/>
          <a:ea typeface="+mn-ea"/>
        </a:defRPr>
      </a:lvl4pPr>
      <a:lvl5pPr marL="15255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5pPr>
      <a:lvl6pPr marL="19827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6pPr>
      <a:lvl7pPr marL="24399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7pPr>
      <a:lvl8pPr marL="28971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8pPr>
      <a:lvl9pPr marL="33543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scplan@tohmatsu.co.jp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/>
          <p:cNvSpPr>
            <a:spLocks noGrp="1"/>
          </p:cNvSpPr>
          <p:nvPr>
            <p:ph type="body" sz="quarter" idx="10"/>
          </p:nvPr>
        </p:nvSpPr>
        <p:spPr>
          <a:xfrm>
            <a:off x="-28315" y="1556792"/>
            <a:ext cx="9934315" cy="3744416"/>
          </a:xfrm>
        </p:spPr>
        <p:txBody>
          <a:bodyPr/>
          <a:lstStyle/>
          <a:p>
            <a:r>
              <a:rPr lang="ja-JP" altLang="en-US" b="1" dirty="0"/>
              <a:t>脱炭素経営の支援　</a:t>
            </a:r>
            <a:endParaRPr lang="en-US" altLang="ja-JP" b="1" dirty="0" smtClean="0"/>
          </a:p>
          <a:p>
            <a:r>
              <a:rPr lang="ja-JP" altLang="en-US" sz="4400" b="1" dirty="0" smtClean="0"/>
              <a:t>～インターナルカーボンプライシング</a:t>
            </a:r>
            <a:endParaRPr lang="en-US" altLang="ja-JP" sz="4400" b="1" dirty="0" smtClean="0"/>
          </a:p>
          <a:p>
            <a:r>
              <a:rPr lang="ja-JP" altLang="en-US" sz="4400" b="1" dirty="0" smtClean="0"/>
              <a:t>活用</a:t>
            </a:r>
            <a:r>
              <a:rPr lang="ja-JP" altLang="en-US" sz="4400" b="1" dirty="0"/>
              <a:t>支援～</a:t>
            </a:r>
            <a:r>
              <a:rPr lang="ja-JP" altLang="en-US" b="1" dirty="0"/>
              <a:t>　</a:t>
            </a:r>
            <a:endParaRPr lang="en-US" altLang="ja-JP" b="1" dirty="0" smtClean="0"/>
          </a:p>
          <a:p>
            <a:r>
              <a:rPr lang="ja-JP" altLang="en-US" b="1" dirty="0" smtClean="0"/>
              <a:t>公募</a:t>
            </a:r>
            <a:r>
              <a:rPr lang="ja-JP" altLang="en-US" b="1" dirty="0"/>
              <a:t>概要</a:t>
            </a:r>
            <a:endParaRPr kumimoji="1" lang="ja-JP" altLang="en-US" sz="4000" b="1" dirty="0"/>
          </a:p>
        </p:txBody>
      </p:sp>
      <p:sp>
        <p:nvSpPr>
          <p:cNvPr id="3" name="正方形/長方形 2"/>
          <p:cNvSpPr/>
          <p:nvPr/>
        </p:nvSpPr>
        <p:spPr bwMode="auto">
          <a:xfrm>
            <a:off x="7905328" y="476672"/>
            <a:ext cx="1368152" cy="57606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</a:rPr>
              <a:t>資料</a:t>
            </a:r>
            <a:r>
              <a:rPr kumimoji="1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</a:rPr>
              <a:t>8-1</a:t>
            </a:r>
            <a:endParaRPr kumimoji="1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9330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インターナルカーボンプラシングは企業活動を低炭素に変化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1"/>
          </p:nvPr>
        </p:nvSpPr>
        <p:spPr>
          <a:xfrm>
            <a:off x="128910" y="600473"/>
            <a:ext cx="9648825" cy="1365409"/>
          </a:xfrm>
        </p:spPr>
        <p:txBody>
          <a:bodyPr anchor="ctr"/>
          <a:lstStyle/>
          <a:p>
            <a:r>
              <a:rPr lang="en-US" altLang="ja-JP" dirty="0"/>
              <a:t>Internal carbon pricing</a:t>
            </a:r>
            <a:r>
              <a:rPr lang="ja-JP" altLang="en-US" dirty="0"/>
              <a:t>（インターナルカーボンプライシング</a:t>
            </a:r>
            <a:r>
              <a:rPr lang="ja-JP" altLang="en-US" dirty="0" smtClean="0"/>
              <a:t>、</a:t>
            </a:r>
            <a:r>
              <a:rPr lang="en-US" altLang="ja-JP" dirty="0" smtClean="0"/>
              <a:t>ICP</a:t>
            </a:r>
            <a:r>
              <a:rPr lang="ja-JP" altLang="en-US" dirty="0"/>
              <a:t>）は、組織が内部的に使用する炭素</a:t>
            </a:r>
            <a:r>
              <a:rPr lang="ja-JP" altLang="en-US" dirty="0" smtClean="0"/>
              <a:t>価格</a:t>
            </a:r>
            <a:endParaRPr lang="en-US" altLang="ja-JP" dirty="0" smtClean="0"/>
          </a:p>
          <a:p>
            <a:r>
              <a:rPr lang="ja-JP" altLang="en-US" dirty="0" smtClean="0"/>
              <a:t>組織が独自に自社の炭素排出量に価格を付け、何らかの金銭価値を</a:t>
            </a:r>
            <a:r>
              <a:rPr lang="ja-JP" altLang="en-US" dirty="0"/>
              <a:t>付与</a:t>
            </a:r>
            <a:r>
              <a:rPr lang="ja-JP" altLang="en-US" dirty="0" smtClean="0"/>
              <a:t>することで、</a:t>
            </a:r>
            <a:r>
              <a:rPr lang="ja-JP" altLang="en-US" dirty="0" smtClean="0">
                <a:solidFill>
                  <a:srgbClr val="FF0000"/>
                </a:solidFill>
              </a:rPr>
              <a:t>企業活動を意図的に低炭素</a:t>
            </a:r>
            <a:r>
              <a:rPr lang="ja-JP" altLang="en-US" dirty="0">
                <a:solidFill>
                  <a:srgbClr val="FF0000"/>
                </a:solidFill>
              </a:rPr>
              <a:t>に</a:t>
            </a:r>
            <a:r>
              <a:rPr lang="ja-JP" altLang="en-US" dirty="0" smtClean="0">
                <a:solidFill>
                  <a:srgbClr val="FF0000"/>
                </a:solidFill>
              </a:rPr>
              <a:t>変化させることができる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FA821F-5B8F-40E7-880D-F42062A68A54}" type="slidenum">
              <a:rPr lang="en-US" altLang="ja-JP" smtClean="0"/>
              <a:pPr>
                <a:defRPr/>
              </a:pPr>
              <a:t>2</a:t>
            </a:fld>
            <a:endParaRPr lang="en-US" altLang="ja-JP" dirty="0"/>
          </a:p>
        </p:txBody>
      </p:sp>
      <p:pic>
        <p:nvPicPr>
          <p:cNvPr id="11" name="Picture 20" descr="ç´å¹£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1157" y="2837016"/>
            <a:ext cx="566276" cy="566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角丸四角形 11"/>
          <p:cNvSpPr/>
          <p:nvPr/>
        </p:nvSpPr>
        <p:spPr bwMode="gray">
          <a:xfrm>
            <a:off x="4396493" y="2334604"/>
            <a:ext cx="5209743" cy="3123299"/>
          </a:xfrm>
          <a:prstGeom prst="roundRect">
            <a:avLst>
              <a:gd name="adj" fmla="val 6389"/>
            </a:avLst>
          </a:prstGeom>
          <a:noFill/>
          <a:ln w="19050" algn="ctr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square" lIns="36000" tIns="36000" rIns="36000" bIns="36000" rtlCol="0" anchor="ctr"/>
          <a:lstStyle/>
          <a:p>
            <a:pPr algn="ctr">
              <a:buFont typeface="Wingdings 2" pitchFamily="18" charset="2"/>
              <a:buNone/>
            </a:pPr>
            <a:endParaRPr kumimoji="1" lang="ja-JP" altLang="en-US" sz="1200" baseline="0" dirty="0" smtClean="0">
              <a:latin typeface="+mn-lt"/>
            </a:endParaRP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5707" y="3232252"/>
            <a:ext cx="586250" cy="586250"/>
          </a:xfrm>
          <a:prstGeom prst="rect">
            <a:avLst/>
          </a:prstGeom>
          <a:solidFill>
            <a:schemeClr val="accent4"/>
          </a:solidFill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4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2345" y="3187111"/>
            <a:ext cx="709142" cy="709142"/>
          </a:xfrm>
          <a:prstGeom prst="rect">
            <a:avLst/>
          </a:prstGeom>
          <a:solidFill>
            <a:schemeClr val="accent4"/>
          </a:solidFill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5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9402" y="3057414"/>
            <a:ext cx="818240" cy="818240"/>
          </a:xfrm>
          <a:prstGeom prst="rect">
            <a:avLst/>
          </a:prstGeom>
          <a:solidFill>
            <a:schemeClr val="accent4"/>
          </a:solidFill>
        </p:spPr>
      </p:pic>
      <p:sp>
        <p:nvSpPr>
          <p:cNvPr id="16" name="テキスト ボックス 15"/>
          <p:cNvSpPr txBox="1"/>
          <p:nvPr/>
        </p:nvSpPr>
        <p:spPr>
          <a:xfrm>
            <a:off x="6718944" y="1988840"/>
            <a:ext cx="790848" cy="503590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36000" rIns="36000" bIns="36000" rtlCol="0" anchor="ctr" anchorCtr="0">
            <a:spAutoFit/>
          </a:bodyPr>
          <a:lstStyle/>
          <a:p>
            <a:pPr>
              <a:spcBef>
                <a:spcPts val="0"/>
              </a:spcBef>
              <a:buSzPct val="100000"/>
            </a:pPr>
            <a:r>
              <a:rPr kumimoji="1" lang="ja-JP" altLang="en-US" sz="2800" baseline="0" dirty="0" smtClean="0">
                <a:latin typeface="+mn-ea"/>
                <a:ea typeface="+mn-ea"/>
              </a:rPr>
              <a:t>企業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22992" y="2707108"/>
            <a:ext cx="1765474" cy="442035"/>
          </a:xfrm>
          <a:prstGeom prst="rect">
            <a:avLst/>
          </a:prstGeom>
          <a:noFill/>
        </p:spPr>
        <p:txBody>
          <a:bodyPr wrap="none" lIns="36000" tIns="36000" rIns="36000" bIns="36000" rtlCol="0" anchor="ctr" anchorCtr="0">
            <a:spAutoFit/>
          </a:bodyPr>
          <a:lstStyle/>
          <a:p>
            <a:pPr>
              <a:spcBef>
                <a:spcPts val="0"/>
              </a:spcBef>
              <a:buSzPct val="100000"/>
            </a:pPr>
            <a:r>
              <a:rPr kumimoji="1" lang="ja-JP" altLang="en-US" sz="2400" baseline="0" dirty="0" smtClean="0">
                <a:latin typeface="+mn-ea"/>
                <a:ea typeface="+mn-ea"/>
              </a:rPr>
              <a:t>政府・自治体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117594" y="3859806"/>
            <a:ext cx="1177249" cy="811367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spAutoFit/>
          </a:bodyPr>
          <a:lstStyle/>
          <a:p>
            <a:pPr>
              <a:spcBef>
                <a:spcPts val="0"/>
              </a:spcBef>
              <a:buSzPct val="100000"/>
            </a:pPr>
            <a:r>
              <a:rPr kumimoji="1" lang="ja-JP" altLang="en-US" sz="2400" baseline="0" dirty="0" smtClean="0">
                <a:latin typeface="+mn-ea"/>
                <a:ea typeface="+mn-ea"/>
              </a:rPr>
              <a:t>企業内</a:t>
            </a:r>
            <a:r>
              <a:rPr kumimoji="1" lang="en-US" altLang="ja-JP" sz="2400" baseline="0" dirty="0" smtClean="0">
                <a:latin typeface="+mn-ea"/>
                <a:ea typeface="+mn-ea"/>
              </a:rPr>
              <a:t/>
            </a:r>
            <a:br>
              <a:rPr kumimoji="1" lang="en-US" altLang="ja-JP" sz="2400" baseline="0" dirty="0" smtClean="0">
                <a:latin typeface="+mn-ea"/>
                <a:ea typeface="+mn-ea"/>
              </a:rPr>
            </a:br>
            <a:r>
              <a:rPr kumimoji="1" lang="ja-JP" altLang="en-US" sz="2400" baseline="0" dirty="0" smtClean="0">
                <a:latin typeface="+mn-ea"/>
                <a:ea typeface="+mn-ea"/>
              </a:rPr>
              <a:t>事務局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921325" y="3957878"/>
            <a:ext cx="813476" cy="442035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spAutoFit/>
          </a:bodyPr>
          <a:lstStyle/>
          <a:p>
            <a:pPr>
              <a:spcBef>
                <a:spcPts val="0"/>
              </a:spcBef>
              <a:buSzPct val="100000"/>
            </a:pPr>
            <a:r>
              <a:rPr kumimoji="1" lang="ja-JP" altLang="en-US" sz="2400" baseline="0" dirty="0" smtClean="0">
                <a:latin typeface="+mn-ea"/>
                <a:ea typeface="+mn-ea"/>
              </a:rPr>
              <a:t>部門</a:t>
            </a:r>
          </a:p>
        </p:txBody>
      </p:sp>
      <p:pic>
        <p:nvPicPr>
          <p:cNvPr id="23" name="Picture 20" descr="ç´å¹£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7499" y="2752613"/>
            <a:ext cx="566276" cy="566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テキスト ボックス 26"/>
          <p:cNvSpPr txBox="1"/>
          <p:nvPr/>
        </p:nvSpPr>
        <p:spPr>
          <a:xfrm>
            <a:off x="6030376" y="4438371"/>
            <a:ext cx="2144378" cy="811367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spAutoFit/>
          </a:bodyPr>
          <a:lstStyle/>
          <a:p>
            <a:pPr algn="ctr">
              <a:spcBef>
                <a:spcPts val="0"/>
              </a:spcBef>
              <a:buSzPct val="100000"/>
            </a:pPr>
            <a:r>
              <a:rPr kumimoji="1" lang="en-US" altLang="ja-JP" sz="2400" baseline="0" dirty="0" smtClean="0">
                <a:solidFill>
                  <a:srgbClr val="FF0000"/>
                </a:solidFill>
                <a:latin typeface="+mn-ea"/>
                <a:ea typeface="+mn-ea"/>
              </a:rPr>
              <a:t>CO2</a:t>
            </a:r>
            <a:r>
              <a:rPr kumimoji="1" lang="ja-JP" altLang="en-US" sz="2400" baseline="0" dirty="0" smtClean="0">
                <a:solidFill>
                  <a:srgbClr val="FF0000"/>
                </a:solidFill>
                <a:latin typeface="+mn-ea"/>
                <a:ea typeface="+mn-ea"/>
              </a:rPr>
              <a:t>削減の</a:t>
            </a:r>
            <a:endParaRPr kumimoji="1" lang="en-US" altLang="ja-JP" sz="2400" baseline="0" dirty="0" smtClean="0">
              <a:solidFill>
                <a:srgbClr val="FF0000"/>
              </a:solidFill>
              <a:latin typeface="+mn-ea"/>
              <a:ea typeface="+mn-ea"/>
            </a:endParaRPr>
          </a:p>
          <a:p>
            <a:pPr algn="ctr">
              <a:spcBef>
                <a:spcPts val="0"/>
              </a:spcBef>
              <a:buSzPct val="100000"/>
            </a:pPr>
            <a:r>
              <a:rPr kumimoji="1" lang="ja-JP" altLang="en-US" sz="2400" baseline="0" dirty="0" smtClean="0">
                <a:solidFill>
                  <a:srgbClr val="FF0000"/>
                </a:solidFill>
                <a:latin typeface="+mn-ea"/>
                <a:ea typeface="+mn-ea"/>
              </a:rPr>
              <a:t>取り組みが変化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5399083" y="2428731"/>
            <a:ext cx="3280312" cy="442035"/>
          </a:xfrm>
          <a:prstGeom prst="rect">
            <a:avLst/>
          </a:prstGeom>
          <a:noFill/>
        </p:spPr>
        <p:txBody>
          <a:bodyPr wrap="none" lIns="36000" tIns="36000" rIns="36000" bIns="36000" rtlCol="0" anchor="ctr" anchorCtr="0">
            <a:spAutoFit/>
          </a:bodyPr>
          <a:lstStyle/>
          <a:p>
            <a:pPr>
              <a:spcBef>
                <a:spcPts val="0"/>
              </a:spcBef>
              <a:buSzPct val="100000"/>
            </a:pPr>
            <a:r>
              <a:rPr lang="ja-JP" altLang="en-US" sz="2400" dirty="0">
                <a:solidFill>
                  <a:srgbClr val="FF0000"/>
                </a:solidFill>
                <a:latin typeface="+mn-ea"/>
                <a:ea typeface="+mn-ea"/>
              </a:rPr>
              <a:t>炭素の排出量</a:t>
            </a:r>
            <a:r>
              <a:rPr lang="ja-JP" altLang="en-US" sz="2400" dirty="0" smtClean="0">
                <a:solidFill>
                  <a:srgbClr val="FF0000"/>
                </a:solidFill>
                <a:latin typeface="+mn-ea"/>
                <a:ea typeface="+mn-ea"/>
              </a:rPr>
              <a:t>に価格付け</a:t>
            </a:r>
            <a:endParaRPr kumimoji="1" lang="ja-JP" altLang="en-US" sz="2400" baseline="0" dirty="0" smtClean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29" name="雲形吹き出し 28"/>
          <p:cNvSpPr/>
          <p:nvPr/>
        </p:nvSpPr>
        <p:spPr bwMode="gray">
          <a:xfrm>
            <a:off x="6508398" y="3954871"/>
            <a:ext cx="1061682" cy="566555"/>
          </a:xfrm>
          <a:prstGeom prst="cloudCallout">
            <a:avLst>
              <a:gd name="adj1" fmla="val 49546"/>
              <a:gd name="adj2" fmla="val -413"/>
            </a:avLst>
          </a:prstGeom>
          <a:solidFill>
            <a:schemeClr val="bg1"/>
          </a:solidFill>
          <a:ln w="12700" algn="ctr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wrap="none" lIns="36000" tIns="36000" rIns="36000" bIns="36000" rtlCol="0" anchor="ctr"/>
          <a:lstStyle/>
          <a:p>
            <a:pPr algn="ctr">
              <a:buFont typeface="Wingdings 2" pitchFamily="18" charset="2"/>
              <a:buNone/>
            </a:pPr>
            <a:r>
              <a:rPr kumimoji="1" lang="en-US" altLang="ja-JP" sz="2000" b="1" dirty="0">
                <a:latin typeface="+mn-ea"/>
                <a:ea typeface="+mn-ea"/>
              </a:rPr>
              <a:t>CO</a:t>
            </a:r>
            <a:r>
              <a:rPr kumimoji="1" lang="en-US" altLang="ja-JP" sz="2000" b="1" baseline="-25000" dirty="0">
                <a:latin typeface="+mn-ea"/>
                <a:ea typeface="+mn-ea"/>
              </a:rPr>
              <a:t>2</a:t>
            </a:r>
            <a:r>
              <a:rPr kumimoji="1" lang="ja-JP" altLang="en-US" sz="2000" b="1" dirty="0">
                <a:latin typeface="+mn-ea"/>
                <a:ea typeface="+mn-ea"/>
              </a:rPr>
              <a:t>↓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409531" y="5964446"/>
            <a:ext cx="2986962" cy="68825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36000" tIns="36000" rIns="36000" bIns="36000" rtlCol="0" anchor="ctr" anchorCtr="0">
            <a:noAutofit/>
          </a:bodyPr>
          <a:lstStyle/>
          <a:p>
            <a:pPr algn="ctr">
              <a:spcBef>
                <a:spcPts val="0"/>
              </a:spcBef>
              <a:buSzPct val="100000"/>
            </a:pPr>
            <a:r>
              <a:rPr kumimoji="1" lang="ja-JP" altLang="en-US" sz="2000" b="1" baseline="0" dirty="0" smtClean="0">
                <a:latin typeface="+mn-ea"/>
                <a:ea typeface="+mn-ea"/>
              </a:rPr>
              <a:t>カーボンプライシングに</a:t>
            </a:r>
            <a:endParaRPr kumimoji="1" lang="en-US" altLang="ja-JP" sz="2000" b="1" baseline="0" dirty="0" smtClean="0">
              <a:latin typeface="+mn-ea"/>
              <a:ea typeface="+mn-ea"/>
            </a:endParaRPr>
          </a:p>
          <a:p>
            <a:pPr algn="ctr">
              <a:spcBef>
                <a:spcPts val="0"/>
              </a:spcBef>
              <a:buSzPct val="100000"/>
            </a:pPr>
            <a:r>
              <a:rPr lang="ja-JP" altLang="en-US" sz="2000" b="1" dirty="0" smtClean="0">
                <a:latin typeface="+mn-ea"/>
                <a:ea typeface="+mn-ea"/>
              </a:rPr>
              <a:t>関する</a:t>
            </a:r>
            <a:r>
              <a:rPr lang="ja-JP" altLang="en-US" sz="2000" b="1" dirty="0">
                <a:latin typeface="+mn-ea"/>
                <a:ea typeface="+mn-ea"/>
              </a:rPr>
              <a:t>制度</a:t>
            </a:r>
            <a:endParaRPr kumimoji="1" lang="ja-JP" altLang="en-US" sz="2000" b="1" baseline="0" dirty="0" smtClean="0">
              <a:latin typeface="+mn-ea"/>
              <a:ea typeface="+mn-ea"/>
            </a:endParaRPr>
          </a:p>
        </p:txBody>
      </p:sp>
      <p:grpSp>
        <p:nvGrpSpPr>
          <p:cNvPr id="32" name="グループ化 31"/>
          <p:cNvGrpSpPr/>
          <p:nvPr/>
        </p:nvGrpSpPr>
        <p:grpSpPr>
          <a:xfrm rot="16200000">
            <a:off x="2427187" y="2998220"/>
            <a:ext cx="901906" cy="1432347"/>
            <a:chOff x="1108834" y="2062567"/>
            <a:chExt cx="605892" cy="641493"/>
          </a:xfrm>
          <a:solidFill>
            <a:schemeClr val="accent3"/>
          </a:solidFill>
        </p:grpSpPr>
        <p:sp>
          <p:nvSpPr>
            <p:cNvPr id="33" name="下矢印 32"/>
            <p:cNvSpPr/>
            <p:nvPr/>
          </p:nvSpPr>
          <p:spPr bwMode="gray">
            <a:xfrm>
              <a:off x="1385737" y="2062567"/>
              <a:ext cx="328989" cy="641493"/>
            </a:xfrm>
            <a:prstGeom prst="downArrow">
              <a:avLst/>
            </a:prstGeom>
            <a:grpFill/>
            <a:ln w="12700" algn="ctr">
              <a:noFill/>
              <a:miter lim="800000"/>
              <a:headEnd/>
              <a:tailEnd/>
            </a:ln>
          </p:spPr>
          <p:txBody>
            <a:bodyPr wrap="square" lIns="36000" tIns="36000" rIns="36000" bIns="36000" rtlCol="0" anchor="ctr"/>
            <a:lstStyle/>
            <a:p>
              <a:pPr algn="ctr">
                <a:buFont typeface="Wingdings 2" pitchFamily="18" charset="2"/>
                <a:buNone/>
              </a:pPr>
              <a:endParaRPr kumimoji="1" lang="ja-JP" altLang="en-US" sz="1200" baseline="0" dirty="0" smtClean="0">
                <a:latin typeface="+mn-lt"/>
              </a:endParaRPr>
            </a:p>
          </p:txBody>
        </p:sp>
        <p:sp>
          <p:nvSpPr>
            <p:cNvPr id="34" name="下矢印 33"/>
            <p:cNvSpPr/>
            <p:nvPr/>
          </p:nvSpPr>
          <p:spPr bwMode="gray">
            <a:xfrm flipV="1">
              <a:off x="1108834" y="2062567"/>
              <a:ext cx="328989" cy="641493"/>
            </a:xfrm>
            <a:prstGeom prst="downArrow">
              <a:avLst/>
            </a:prstGeom>
            <a:grpFill/>
            <a:ln w="12700" algn="ctr">
              <a:noFill/>
              <a:miter lim="800000"/>
              <a:headEnd/>
              <a:tailEnd/>
            </a:ln>
          </p:spPr>
          <p:txBody>
            <a:bodyPr wrap="square" lIns="36000" tIns="36000" rIns="36000" bIns="36000" rtlCol="0" anchor="ctr"/>
            <a:lstStyle/>
            <a:p>
              <a:pPr algn="ctr">
                <a:buFont typeface="Wingdings 2" pitchFamily="18" charset="2"/>
                <a:buNone/>
              </a:pPr>
              <a:endParaRPr kumimoji="1" lang="ja-JP" altLang="en-US" sz="1200" baseline="0" dirty="0" smtClean="0">
                <a:latin typeface="+mn-lt"/>
              </a:endParaRPr>
            </a:p>
          </p:txBody>
        </p:sp>
      </p:grpSp>
      <p:sp>
        <p:nvSpPr>
          <p:cNvPr id="35" name="テキスト ボックス 34"/>
          <p:cNvSpPr txBox="1"/>
          <p:nvPr/>
        </p:nvSpPr>
        <p:spPr>
          <a:xfrm>
            <a:off x="5097463" y="5983004"/>
            <a:ext cx="4011403" cy="68825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36000" tIns="36000" rIns="36000" bIns="36000" rtlCol="0" anchor="ctr" anchorCtr="0">
            <a:noAutofit/>
          </a:bodyPr>
          <a:lstStyle/>
          <a:p>
            <a:pPr algn="ctr">
              <a:spcBef>
                <a:spcPts val="0"/>
              </a:spcBef>
              <a:buSzPct val="100000"/>
            </a:pPr>
            <a:r>
              <a:rPr kumimoji="1" lang="ja-JP" altLang="en-US" sz="2400" b="1" dirty="0" smtClean="0">
                <a:latin typeface="+mn-ea"/>
                <a:ea typeface="+mn-ea"/>
              </a:rPr>
              <a:t>インターナルカーボンプライシング</a:t>
            </a:r>
            <a:endParaRPr kumimoji="1" lang="en-US" altLang="ja-JP" sz="2400" b="1" dirty="0" smtClean="0">
              <a:latin typeface="+mn-ea"/>
              <a:ea typeface="+mn-ea"/>
            </a:endParaRPr>
          </a:p>
          <a:p>
            <a:pPr algn="ctr">
              <a:spcBef>
                <a:spcPts val="0"/>
              </a:spcBef>
              <a:buSzPct val="100000"/>
            </a:pPr>
            <a:r>
              <a:rPr kumimoji="1" lang="en-US" altLang="ja-JP" sz="2000" b="1" dirty="0" smtClean="0">
                <a:latin typeface="+mn-ea"/>
                <a:ea typeface="+mn-ea"/>
              </a:rPr>
              <a:t>I</a:t>
            </a:r>
            <a:r>
              <a:rPr kumimoji="1" lang="en-US" altLang="ja-JP" sz="2000" dirty="0" smtClean="0">
                <a:latin typeface="+mn-ea"/>
                <a:ea typeface="+mn-ea"/>
              </a:rPr>
              <a:t>nternal</a:t>
            </a:r>
            <a:r>
              <a:rPr kumimoji="1" lang="ja-JP" altLang="en-US" sz="2000" dirty="0">
                <a:latin typeface="+mn-ea"/>
                <a:ea typeface="+mn-ea"/>
              </a:rPr>
              <a:t> </a:t>
            </a:r>
            <a:r>
              <a:rPr kumimoji="1" lang="en-US" altLang="ja-JP" sz="2000" b="1" dirty="0" smtClean="0">
                <a:latin typeface="+mn-ea"/>
                <a:ea typeface="+mn-ea"/>
              </a:rPr>
              <a:t>C</a:t>
            </a:r>
            <a:r>
              <a:rPr kumimoji="1" lang="en-US" altLang="ja-JP" sz="2000" dirty="0" smtClean="0">
                <a:latin typeface="+mn-ea"/>
                <a:ea typeface="+mn-ea"/>
              </a:rPr>
              <a:t>arbon</a:t>
            </a:r>
            <a:r>
              <a:rPr kumimoji="1" lang="ja-JP" altLang="en-US" sz="2000" dirty="0">
                <a:latin typeface="+mn-ea"/>
                <a:ea typeface="+mn-ea"/>
              </a:rPr>
              <a:t> </a:t>
            </a:r>
            <a:r>
              <a:rPr kumimoji="1" lang="en-US" altLang="ja-JP" sz="2000" b="1" dirty="0" smtClean="0">
                <a:latin typeface="+mn-ea"/>
                <a:ea typeface="+mn-ea"/>
              </a:rPr>
              <a:t>P</a:t>
            </a:r>
            <a:r>
              <a:rPr kumimoji="1" lang="en-US" altLang="ja-JP" sz="2000" dirty="0" smtClean="0">
                <a:latin typeface="+mn-ea"/>
                <a:ea typeface="+mn-ea"/>
              </a:rPr>
              <a:t>ricin</a:t>
            </a:r>
            <a:r>
              <a:rPr kumimoji="1" lang="en-US" altLang="ja-JP" sz="2000" dirty="0">
                <a:latin typeface="+mn-ea"/>
                <a:ea typeface="+mn-ea"/>
              </a:rPr>
              <a:t>g</a:t>
            </a:r>
            <a:endParaRPr kumimoji="1" lang="ja-JP" altLang="en-US" sz="2000" dirty="0">
              <a:latin typeface="+mn-ea"/>
              <a:ea typeface="+mn-ea"/>
            </a:endParaRPr>
          </a:p>
        </p:txBody>
      </p:sp>
      <p:pic>
        <p:nvPicPr>
          <p:cNvPr id="36" name="図 35"/>
          <p:cNvPicPr>
            <a:picLocks noChangeAspect="1"/>
          </p:cNvPicPr>
          <p:nvPr/>
        </p:nvPicPr>
        <p:blipFill>
          <a:blip r:embed="rId6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970" y="3086975"/>
            <a:ext cx="1005203" cy="1005203"/>
          </a:xfrm>
          <a:prstGeom prst="rect">
            <a:avLst/>
          </a:prstGeom>
          <a:solidFill>
            <a:schemeClr val="accent4"/>
          </a:solidFill>
        </p:spPr>
      </p:pic>
      <p:grpSp>
        <p:nvGrpSpPr>
          <p:cNvPr id="37" name="グループ化 36"/>
          <p:cNvGrpSpPr/>
          <p:nvPr/>
        </p:nvGrpSpPr>
        <p:grpSpPr>
          <a:xfrm rot="16200000">
            <a:off x="6591346" y="2783979"/>
            <a:ext cx="901906" cy="1432347"/>
            <a:chOff x="1108834" y="2062567"/>
            <a:chExt cx="605892" cy="641493"/>
          </a:xfrm>
          <a:solidFill>
            <a:schemeClr val="accent3"/>
          </a:solidFill>
        </p:grpSpPr>
        <p:sp>
          <p:nvSpPr>
            <p:cNvPr id="38" name="下矢印 37"/>
            <p:cNvSpPr/>
            <p:nvPr/>
          </p:nvSpPr>
          <p:spPr bwMode="gray">
            <a:xfrm>
              <a:off x="1385737" y="2062567"/>
              <a:ext cx="328989" cy="641493"/>
            </a:xfrm>
            <a:prstGeom prst="downArrow">
              <a:avLst/>
            </a:prstGeom>
            <a:grpFill/>
            <a:ln w="12700" algn="ctr">
              <a:noFill/>
              <a:miter lim="800000"/>
              <a:headEnd/>
              <a:tailEnd/>
            </a:ln>
          </p:spPr>
          <p:txBody>
            <a:bodyPr wrap="square" lIns="36000" tIns="36000" rIns="36000" bIns="36000" rtlCol="0" anchor="ctr"/>
            <a:lstStyle/>
            <a:p>
              <a:pPr algn="ctr">
                <a:buFont typeface="Wingdings 2" pitchFamily="18" charset="2"/>
                <a:buNone/>
              </a:pPr>
              <a:endParaRPr kumimoji="1" lang="ja-JP" altLang="en-US" sz="1200" baseline="0" dirty="0" smtClean="0">
                <a:latin typeface="+mn-lt"/>
              </a:endParaRPr>
            </a:p>
          </p:txBody>
        </p:sp>
        <p:sp>
          <p:nvSpPr>
            <p:cNvPr id="39" name="下矢印 38"/>
            <p:cNvSpPr/>
            <p:nvPr/>
          </p:nvSpPr>
          <p:spPr bwMode="gray">
            <a:xfrm flipV="1">
              <a:off x="1108834" y="2062567"/>
              <a:ext cx="328989" cy="641493"/>
            </a:xfrm>
            <a:prstGeom prst="downArrow">
              <a:avLst/>
            </a:prstGeom>
            <a:grpFill/>
            <a:ln w="12700" algn="ctr">
              <a:noFill/>
              <a:miter lim="800000"/>
              <a:headEnd/>
              <a:tailEnd/>
            </a:ln>
          </p:spPr>
          <p:txBody>
            <a:bodyPr wrap="square" lIns="36000" tIns="36000" rIns="36000" bIns="36000" rtlCol="0" anchor="ctr"/>
            <a:lstStyle/>
            <a:p>
              <a:pPr algn="ctr">
                <a:buFont typeface="Wingdings 2" pitchFamily="18" charset="2"/>
                <a:buNone/>
              </a:pPr>
              <a:endParaRPr kumimoji="1" lang="ja-JP" altLang="en-US" sz="1200" baseline="0" dirty="0" smtClean="0">
                <a:latin typeface="+mn-lt"/>
              </a:endParaRPr>
            </a:p>
          </p:txBody>
        </p:sp>
      </p:grpSp>
      <p:sp>
        <p:nvSpPr>
          <p:cNvPr id="41" name="雲形吹き出し 40"/>
          <p:cNvSpPr/>
          <p:nvPr/>
        </p:nvSpPr>
        <p:spPr bwMode="gray">
          <a:xfrm>
            <a:off x="2348923" y="4159105"/>
            <a:ext cx="1061682" cy="566555"/>
          </a:xfrm>
          <a:prstGeom prst="cloudCallout">
            <a:avLst>
              <a:gd name="adj1" fmla="val 49546"/>
              <a:gd name="adj2" fmla="val -413"/>
            </a:avLst>
          </a:prstGeom>
          <a:solidFill>
            <a:schemeClr val="bg1"/>
          </a:solidFill>
          <a:ln w="12700" algn="ctr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wrap="none" lIns="36000" tIns="36000" rIns="36000" bIns="36000" rtlCol="0" anchor="ctr"/>
          <a:lstStyle/>
          <a:p>
            <a:pPr algn="ctr">
              <a:buFont typeface="Wingdings 2" pitchFamily="18" charset="2"/>
              <a:buNone/>
            </a:pPr>
            <a:r>
              <a:rPr kumimoji="1" lang="en-US" altLang="ja-JP" sz="2400" b="1" dirty="0">
                <a:latin typeface="+mn-ea"/>
                <a:ea typeface="+mn-ea"/>
              </a:rPr>
              <a:t>CO</a:t>
            </a:r>
            <a:r>
              <a:rPr kumimoji="1" lang="en-US" altLang="ja-JP" sz="2400" b="1" baseline="-25000" dirty="0">
                <a:latin typeface="+mn-ea"/>
                <a:ea typeface="+mn-ea"/>
              </a:rPr>
              <a:t>2</a:t>
            </a:r>
            <a:r>
              <a:rPr kumimoji="1" lang="ja-JP" altLang="en-US" sz="2400" b="1" dirty="0">
                <a:latin typeface="+mn-ea"/>
                <a:ea typeface="+mn-ea"/>
              </a:rPr>
              <a:t>↓</a:t>
            </a: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046839" y="2327536"/>
            <a:ext cx="1767078" cy="688256"/>
          </a:xfrm>
          <a:prstGeom prst="rect">
            <a:avLst/>
          </a:prstGeom>
          <a:noFill/>
        </p:spPr>
        <p:txBody>
          <a:bodyPr wrap="none" lIns="36000" tIns="36000" rIns="36000" bIns="36000" rtlCol="0" anchor="ctr" anchorCtr="0">
            <a:spAutoFit/>
          </a:bodyPr>
          <a:lstStyle/>
          <a:p>
            <a:pPr algn="ctr">
              <a:spcBef>
                <a:spcPts val="0"/>
              </a:spcBef>
              <a:buSzPct val="100000"/>
            </a:pPr>
            <a:r>
              <a:rPr lang="ja-JP" altLang="en-US" sz="2000" dirty="0">
                <a:solidFill>
                  <a:srgbClr val="FF0000"/>
                </a:solidFill>
                <a:latin typeface="+mn-ea"/>
                <a:ea typeface="+mn-ea"/>
              </a:rPr>
              <a:t>炭素の排出量</a:t>
            </a:r>
            <a:r>
              <a:rPr lang="ja-JP" altLang="en-US" sz="2000" dirty="0" smtClean="0">
                <a:solidFill>
                  <a:srgbClr val="FF0000"/>
                </a:solidFill>
                <a:latin typeface="+mn-ea"/>
                <a:ea typeface="+mn-ea"/>
              </a:rPr>
              <a:t>に</a:t>
            </a:r>
            <a:endParaRPr lang="en-US" altLang="ja-JP" sz="2000" dirty="0" smtClean="0">
              <a:solidFill>
                <a:srgbClr val="FF0000"/>
              </a:solidFill>
              <a:latin typeface="+mn-ea"/>
              <a:ea typeface="+mn-ea"/>
            </a:endParaRPr>
          </a:p>
          <a:p>
            <a:pPr algn="ctr">
              <a:spcBef>
                <a:spcPts val="0"/>
              </a:spcBef>
              <a:buSzPct val="100000"/>
            </a:pPr>
            <a:r>
              <a:rPr lang="ja-JP" altLang="en-US" sz="2000" dirty="0" smtClean="0">
                <a:solidFill>
                  <a:srgbClr val="FF0000"/>
                </a:solidFill>
                <a:latin typeface="+mn-ea"/>
                <a:ea typeface="+mn-ea"/>
              </a:rPr>
              <a:t>価格付け</a:t>
            </a:r>
            <a:endParaRPr kumimoji="1" lang="ja-JP" altLang="en-US" sz="2000" baseline="0" dirty="0" smtClean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43" name="二等辺三角形 42"/>
          <p:cNvSpPr/>
          <p:nvPr/>
        </p:nvSpPr>
        <p:spPr bwMode="auto">
          <a:xfrm>
            <a:off x="2182946" y="5547574"/>
            <a:ext cx="1302500" cy="277036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44" name="二等辺三角形 43"/>
          <p:cNvSpPr/>
          <p:nvPr/>
        </p:nvSpPr>
        <p:spPr bwMode="auto">
          <a:xfrm>
            <a:off x="6410743" y="5572656"/>
            <a:ext cx="1302500" cy="277036"/>
          </a:xfrm>
          <a:prstGeom prst="triangl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825078" y="4671890"/>
            <a:ext cx="2144378" cy="688256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spAutoFit/>
          </a:bodyPr>
          <a:lstStyle/>
          <a:p>
            <a:pPr algn="ctr">
              <a:spcBef>
                <a:spcPts val="0"/>
              </a:spcBef>
              <a:buSzPct val="100000"/>
            </a:pPr>
            <a:r>
              <a:rPr lang="en-US" altLang="ja-JP" sz="2000" dirty="0" smtClean="0">
                <a:solidFill>
                  <a:srgbClr val="FF0000"/>
                </a:solidFill>
                <a:latin typeface="+mn-ea"/>
                <a:ea typeface="+mn-ea"/>
              </a:rPr>
              <a:t>CO2</a:t>
            </a:r>
            <a:r>
              <a:rPr kumimoji="1" lang="ja-JP" altLang="en-US" sz="2000" baseline="0" dirty="0" smtClean="0">
                <a:solidFill>
                  <a:srgbClr val="FF0000"/>
                </a:solidFill>
                <a:latin typeface="+mn-ea"/>
                <a:ea typeface="+mn-ea"/>
              </a:rPr>
              <a:t>削減の</a:t>
            </a:r>
            <a:endParaRPr kumimoji="1" lang="en-US" altLang="ja-JP" sz="2000" baseline="0" dirty="0" smtClean="0">
              <a:solidFill>
                <a:srgbClr val="FF0000"/>
              </a:solidFill>
              <a:latin typeface="+mn-ea"/>
              <a:ea typeface="+mn-ea"/>
            </a:endParaRPr>
          </a:p>
          <a:p>
            <a:pPr algn="ctr">
              <a:spcBef>
                <a:spcPts val="0"/>
              </a:spcBef>
              <a:buSzPct val="100000"/>
            </a:pPr>
            <a:r>
              <a:rPr kumimoji="1" lang="ja-JP" altLang="en-US" sz="2000" baseline="0" dirty="0" smtClean="0">
                <a:solidFill>
                  <a:srgbClr val="FF0000"/>
                </a:solidFill>
                <a:latin typeface="+mn-ea"/>
                <a:ea typeface="+mn-ea"/>
              </a:rPr>
              <a:t>取り組みが変化</a:t>
            </a:r>
          </a:p>
        </p:txBody>
      </p:sp>
    </p:spTree>
    <p:extLst>
      <p:ext uri="{BB962C8B-B14F-4D97-AF65-F5344CB8AC3E}">
        <p14:creationId xmlns:p14="http://schemas.microsoft.com/office/powerpoint/2010/main" val="248651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588" y="31640"/>
            <a:ext cx="9906000" cy="398463"/>
          </a:xfrm>
        </p:spPr>
        <p:txBody>
          <a:bodyPr/>
          <a:lstStyle/>
          <a:p>
            <a:r>
              <a:rPr lang="ja-JP" altLang="en-US" dirty="0" smtClean="0"/>
              <a:t>活用方法の分類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1"/>
          </p:nvPr>
        </p:nvSpPr>
        <p:spPr>
          <a:xfrm>
            <a:off x="128588" y="765174"/>
            <a:ext cx="9648825" cy="909135"/>
          </a:xfrm>
        </p:spPr>
        <p:txBody>
          <a:bodyPr anchor="ctr"/>
          <a:lstStyle/>
          <a:p>
            <a:r>
              <a:rPr lang="ja-JP" altLang="en-US" dirty="0" smtClean="0"/>
              <a:t>企業の炭素価格（今までの投資額</a:t>
            </a:r>
            <a:r>
              <a:rPr lang="en-US" altLang="ja-JP" dirty="0" smtClean="0"/>
              <a:t>/</a:t>
            </a:r>
            <a:r>
              <a:rPr lang="ja-JP" altLang="en-US" dirty="0" smtClean="0"/>
              <a:t>削減量</a:t>
            </a:r>
            <a:r>
              <a:rPr lang="en-US" altLang="ja-JP" dirty="0" smtClean="0"/>
              <a:t>)</a:t>
            </a:r>
            <a:r>
              <a:rPr lang="ja-JP" altLang="en-US" dirty="0" smtClean="0"/>
              <a:t>の見える化のみならず、投資指標への活用（投資基準の引下げ、投資基準の採用）、実資金を回収し、低炭素投資へのインセンティブにする方法が存在する。</a:t>
            </a: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FA821F-5B8F-40E7-880D-F42062A68A54}" type="slidenum">
              <a:rPr lang="en-US" altLang="ja-JP" smtClean="0"/>
              <a:pPr>
                <a:defRPr/>
              </a:pPr>
              <a:t>3</a:t>
            </a:fld>
            <a:endParaRPr lang="en-US" altLang="ja-JP" dirty="0"/>
          </a:p>
        </p:txBody>
      </p:sp>
      <p:sp>
        <p:nvSpPr>
          <p:cNvPr id="8" name="正方形/長方形 7"/>
          <p:cNvSpPr/>
          <p:nvPr/>
        </p:nvSpPr>
        <p:spPr>
          <a:xfrm>
            <a:off x="254463" y="2162102"/>
            <a:ext cx="2315940" cy="132884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Shadow price</a:t>
            </a:r>
            <a:endParaRPr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シャドープライス</a:t>
            </a:r>
            <a:r>
              <a:rPr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 bwMode="gray">
          <a:xfrm>
            <a:off x="169650" y="2098779"/>
            <a:ext cx="252000" cy="265362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36000" tIns="36000" rIns="36000" bIns="36000" rtlCol="0" anchor="ctr"/>
          <a:lstStyle/>
          <a:p>
            <a:pPr algn="ctr">
              <a:buFont typeface="Wingdings 2" pitchFamily="18" charset="2"/>
              <a:buNone/>
            </a:pPr>
            <a:r>
              <a:rPr kumimoji="1" lang="en-US" altLang="ja-JP" sz="1400" b="1" baseline="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endParaRPr kumimoji="1" lang="ja-JP" altLang="en-US" sz="1200" b="1" baseline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60796" y="3624908"/>
            <a:ext cx="2315940" cy="132884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Implicit carbon price</a:t>
            </a:r>
          </a:p>
          <a:p>
            <a:pPr algn="ctr"/>
            <a:r>
              <a:rPr lang="en-US" altLang="ja-JP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暗示的ｶｰﾎﾞﾝﾌﾟﾗｲｼﾝｸﾞ</a:t>
            </a:r>
            <a:r>
              <a:rPr lang="en-US" altLang="ja-JP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en-US" altLang="ja-JP" sz="2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 bwMode="gray">
          <a:xfrm>
            <a:off x="128463" y="3538499"/>
            <a:ext cx="252000" cy="265362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36000" tIns="36000" rIns="36000" bIns="36000" rtlCol="0" anchor="ctr"/>
          <a:lstStyle/>
          <a:p>
            <a:pPr algn="ctr">
              <a:buFont typeface="Wingdings 2" pitchFamily="18" charset="2"/>
              <a:buNone/>
            </a:pPr>
            <a:r>
              <a:rPr kumimoji="1" lang="en-US" altLang="ja-JP" sz="1600" b="1" baseline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endParaRPr kumimoji="1" lang="ja-JP" altLang="en-US" sz="1600" b="1" baseline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角丸四角形 5"/>
          <p:cNvSpPr/>
          <p:nvPr/>
        </p:nvSpPr>
        <p:spPr bwMode="gray">
          <a:xfrm>
            <a:off x="6025139" y="5048067"/>
            <a:ext cx="3708000" cy="1471605"/>
          </a:xfrm>
          <a:prstGeom prst="roundRect">
            <a:avLst/>
          </a:prstGeom>
          <a:solidFill>
            <a:schemeClr val="bg1"/>
          </a:solidFill>
          <a:ln w="19050" algn="ctr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36000" tIns="36000" rIns="36000" bIns="36000" rtlCol="0" anchor="ctr"/>
          <a:lstStyle/>
          <a:p>
            <a:r>
              <a:rPr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低炭素投資ファンド</a:t>
            </a:r>
            <a:r>
              <a:rPr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部単位で</a:t>
            </a:r>
            <a:r>
              <a:rPr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ICP×CO2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排出量の実資金を回収。低炭素技術開発への投資へ回す</a:t>
            </a:r>
            <a:endParaRPr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54464" y="5048067"/>
            <a:ext cx="2315940" cy="147377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Internal fee</a:t>
            </a:r>
            <a:endParaRPr lang="en-US" altLang="ja-JP" sz="2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（内部炭素課金）</a:t>
            </a:r>
            <a:endParaRPr lang="ja-JP" altLang="en-US" sz="2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 bwMode="gray">
          <a:xfrm>
            <a:off x="114457" y="5023257"/>
            <a:ext cx="252000" cy="265362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36000" tIns="36000" rIns="36000" bIns="36000" rtlCol="0" anchor="ctr"/>
          <a:lstStyle/>
          <a:p>
            <a:pPr algn="ctr">
              <a:buFont typeface="Wingdings 2" pitchFamily="18" charset="2"/>
              <a:buNone/>
            </a:pP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endParaRPr kumimoji="1" lang="ja-JP" altLang="en-US" sz="1600" b="1" baseline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/>
          </p:nvPr>
        </p:nvGraphicFramePr>
        <p:xfrm>
          <a:off x="128464" y="6610313"/>
          <a:ext cx="9777536" cy="2030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559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3119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03063">
                <a:tc>
                  <a:txBody>
                    <a:bodyPr/>
                    <a:lstStyle/>
                    <a:p>
                      <a:r>
                        <a:rPr kumimoji="1" lang="ja-JP" altLang="en-US" sz="1000" baseline="0" dirty="0" smtClean="0">
                          <a:latin typeface="Segoe UI" panose="020B0502040204020203" pitchFamily="34" charset="0"/>
                          <a:ea typeface="メイリオ" panose="020B0604030504040204" pitchFamily="50" charset="-128"/>
                        </a:rPr>
                        <a:t>出所</a:t>
                      </a:r>
                      <a:endParaRPr kumimoji="1" lang="ja-JP" altLang="en-US" sz="1000" baseline="0" dirty="0"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aseline="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メイリオ" panose="020B0604030504040204" pitchFamily="50" charset="-128"/>
                        </a:rPr>
                        <a:t>Emerging Practices in Internal Carbon Pricing</a:t>
                      </a:r>
                      <a:r>
                        <a:rPr kumimoji="1" lang="ja-JP" altLang="en-US" sz="1000" baseline="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000" baseline="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メイリオ" panose="020B0604030504040204" pitchFamily="50" charset="-128"/>
                        </a:rPr>
                        <a:t>A Practical Guide</a:t>
                      </a:r>
                      <a:r>
                        <a:rPr kumimoji="1" lang="ja-JP" altLang="en-US" sz="1000" baseline="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000" baseline="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メイリオ" panose="020B0604030504040204" pitchFamily="50" charset="-128"/>
                        </a:rPr>
                        <a:t>WBCSD)</a:t>
                      </a:r>
                      <a:r>
                        <a:rPr kumimoji="1" lang="ja-JP" altLang="en-US" sz="1000" baseline="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メイリオ" panose="020B0604030504040204" pitchFamily="50" charset="-128"/>
                        </a:rPr>
                        <a:t>　、</a:t>
                      </a:r>
                      <a:r>
                        <a:rPr kumimoji="1" lang="en-US" altLang="ja-JP" sz="1000" baseline="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メイリオ" panose="020B0604030504040204" pitchFamily="50" charset="-128"/>
                        </a:rPr>
                        <a:t>Carbon Pricing: CDP Disclosure Best Practice</a:t>
                      </a:r>
                      <a:r>
                        <a:rPr kumimoji="1" lang="ja-JP" altLang="en-US" sz="1000" baseline="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000" baseline="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メイリオ" panose="020B0604030504040204" pitchFamily="50" charset="-128"/>
                        </a:rPr>
                        <a:t>CDP)</a:t>
                      </a:r>
                      <a:r>
                        <a:rPr kumimoji="1" lang="ja-JP" altLang="en-US" sz="1000" baseline="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メイリオ" panose="020B0604030504040204" pitchFamily="50" charset="-128"/>
                        </a:rPr>
                        <a:t>　等　を参照に作成</a:t>
                      </a:r>
                      <a:endParaRPr kumimoji="1" lang="en-US" altLang="ja-JP" sz="1000" baseline="0" dirty="0" smtClean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メイリオ" panose="020B0604030504040204" pitchFamily="50" charset="-128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23" name="テキスト ボックス 22"/>
          <p:cNvSpPr txBox="1"/>
          <p:nvPr/>
        </p:nvSpPr>
        <p:spPr>
          <a:xfrm>
            <a:off x="3008784" y="1681644"/>
            <a:ext cx="26324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800" dirty="0" smtClean="0">
                <a:latin typeface="+mn-lt"/>
                <a:ea typeface="+mn-ea"/>
              </a:rPr>
              <a:t>価格の活用方法</a:t>
            </a:r>
            <a:endParaRPr kumimoji="1" lang="en-US" altLang="ja-JP" sz="2800" dirty="0" smtClean="0">
              <a:latin typeface="+mn-lt"/>
              <a:ea typeface="+mn-ea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696404" y="2150835"/>
            <a:ext cx="3210356" cy="2802913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endParaRPr lang="en-US" altLang="ja-JP" sz="2200" b="1" dirty="0" smtClean="0">
              <a:latin typeface="+mn-ea"/>
              <a:ea typeface="+mn-ea"/>
            </a:endParaRPr>
          </a:p>
          <a:p>
            <a:pPr marL="457200" indent="-457200">
              <a:buFont typeface="Wingdings" panose="05000000000000000000" pitchFamily="2" charset="2"/>
              <a:buChar char="n"/>
            </a:pPr>
            <a:r>
              <a:rPr lang="ja-JP" altLang="en-US" sz="2200" b="1" dirty="0" smtClean="0">
                <a:latin typeface="+mn-ea"/>
                <a:ea typeface="+mn-ea"/>
              </a:rPr>
              <a:t>気候</a:t>
            </a:r>
            <a:r>
              <a:rPr lang="ja-JP" altLang="en-US" sz="2200" b="1" dirty="0">
                <a:latin typeface="+mn-ea"/>
                <a:ea typeface="+mn-ea"/>
              </a:rPr>
              <a:t>変動リスクを定量的</a:t>
            </a:r>
            <a:r>
              <a:rPr lang="ja-JP" altLang="en-US" sz="2200" b="1" dirty="0" smtClean="0">
                <a:latin typeface="+mn-ea"/>
                <a:ea typeface="+mn-ea"/>
              </a:rPr>
              <a:t>に把握（見える化）</a:t>
            </a:r>
            <a:endParaRPr lang="en-US" altLang="ja-JP" sz="2200" b="1" dirty="0" smtClean="0">
              <a:latin typeface="+mn-ea"/>
              <a:ea typeface="+mn-ea"/>
            </a:endParaRPr>
          </a:p>
          <a:p>
            <a:pPr marL="457200" indent="-457200">
              <a:buFont typeface="Wingdings" panose="05000000000000000000" pitchFamily="2" charset="2"/>
              <a:buChar char="n"/>
            </a:pPr>
            <a:r>
              <a:rPr lang="ja-JP" altLang="en-US" sz="2200" b="1" dirty="0" smtClean="0">
                <a:latin typeface="+mn-ea"/>
                <a:ea typeface="+mn-ea"/>
              </a:rPr>
              <a:t>投資</a:t>
            </a:r>
            <a:r>
              <a:rPr lang="ja-JP" altLang="en-US" sz="2200" b="1" dirty="0">
                <a:latin typeface="+mn-ea"/>
                <a:ea typeface="+mn-ea"/>
              </a:rPr>
              <a:t>指標に入れることで</a:t>
            </a:r>
            <a:r>
              <a:rPr lang="ja-JP" altLang="en-US" sz="2200" b="1" dirty="0" smtClean="0">
                <a:latin typeface="+mn-ea"/>
                <a:ea typeface="+mn-ea"/>
              </a:rPr>
              <a:t>、低炭素</a:t>
            </a:r>
            <a:r>
              <a:rPr lang="ja-JP" altLang="en-US" sz="2200" b="1" dirty="0">
                <a:latin typeface="+mn-ea"/>
                <a:ea typeface="+mn-ea"/>
              </a:rPr>
              <a:t>投資を</a:t>
            </a:r>
            <a:r>
              <a:rPr lang="ja-JP" altLang="en-US" sz="2200" b="1" dirty="0" smtClean="0">
                <a:latin typeface="+mn-ea"/>
                <a:ea typeface="+mn-ea"/>
              </a:rPr>
              <a:t>推進</a:t>
            </a:r>
            <a:endParaRPr lang="ja-JP" altLang="en-US" sz="2200" b="1" dirty="0">
              <a:latin typeface="+mn-ea"/>
              <a:ea typeface="+mn-ea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696404" y="5048067"/>
            <a:ext cx="3210356" cy="14772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marL="457200" indent="-457200">
              <a:buFont typeface="Wingdings" panose="05000000000000000000" pitchFamily="2" charset="2"/>
              <a:buChar char="n"/>
            </a:pPr>
            <a:endParaRPr lang="en-US" altLang="ja-JP" sz="2200" b="1" dirty="0" smtClean="0">
              <a:latin typeface="+mn-ea"/>
              <a:ea typeface="+mn-ea"/>
            </a:endParaRPr>
          </a:p>
          <a:p>
            <a:pPr marL="457200" indent="-457200">
              <a:buFont typeface="Wingdings" panose="05000000000000000000" pitchFamily="2" charset="2"/>
              <a:buChar char="n"/>
            </a:pPr>
            <a:r>
              <a:rPr lang="ja-JP" altLang="en-US" sz="2200" b="1" dirty="0" smtClean="0">
                <a:latin typeface="+mn-ea"/>
                <a:ea typeface="+mn-ea"/>
              </a:rPr>
              <a:t>社内</a:t>
            </a:r>
            <a:r>
              <a:rPr lang="ja-JP" altLang="en-US" sz="2200" b="1" dirty="0">
                <a:latin typeface="+mn-ea"/>
                <a:ea typeface="+mn-ea"/>
              </a:rPr>
              <a:t>で排出量に応じて</a:t>
            </a:r>
            <a:r>
              <a:rPr lang="ja-JP" altLang="en-US" sz="2200" b="1" dirty="0" smtClean="0">
                <a:latin typeface="+mn-ea"/>
                <a:ea typeface="+mn-ea"/>
              </a:rPr>
              <a:t>、資金を実際に回収</a:t>
            </a:r>
            <a:r>
              <a:rPr lang="ja-JP" altLang="en-US" sz="2200" b="1" dirty="0">
                <a:latin typeface="+mn-ea"/>
                <a:ea typeface="+mn-ea"/>
              </a:rPr>
              <a:t>・低炭素投資等へ活用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363524" y="1681644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800" dirty="0" smtClean="0">
                <a:latin typeface="+mn-lt"/>
                <a:ea typeface="+mn-ea"/>
              </a:rPr>
              <a:t>活用例</a:t>
            </a:r>
            <a:endParaRPr kumimoji="1" lang="en-US" altLang="ja-JP" sz="2800" dirty="0" smtClean="0">
              <a:latin typeface="+mn-lt"/>
              <a:ea typeface="+mn-ea"/>
            </a:endParaRPr>
          </a:p>
        </p:txBody>
      </p:sp>
      <p:sp>
        <p:nvSpPr>
          <p:cNvPr id="27" name="角丸四角形 26"/>
          <p:cNvSpPr/>
          <p:nvPr/>
        </p:nvSpPr>
        <p:spPr bwMode="gray">
          <a:xfrm>
            <a:off x="6025139" y="3605729"/>
            <a:ext cx="3708000" cy="1333656"/>
          </a:xfrm>
          <a:prstGeom prst="roundRect">
            <a:avLst/>
          </a:prstGeom>
          <a:solidFill>
            <a:schemeClr val="bg1"/>
          </a:solidFill>
          <a:ln w="19050" algn="ctr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36000" tIns="36000" rIns="36000" bIns="36000" rtlCol="0" anchor="ctr"/>
          <a:lstStyle/>
          <a:p>
            <a:r>
              <a:rPr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投資基準引き下げ</a:t>
            </a:r>
            <a:r>
              <a:rPr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投資額から、</a:t>
            </a:r>
            <a:r>
              <a:rPr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ICP×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削減量を減額、低炭素投資を推進</a:t>
            </a:r>
            <a:endParaRPr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 bwMode="gray">
          <a:xfrm>
            <a:off x="6020867" y="2155938"/>
            <a:ext cx="3708000" cy="1341167"/>
          </a:xfrm>
          <a:prstGeom prst="roundRect">
            <a:avLst/>
          </a:prstGeom>
          <a:solidFill>
            <a:schemeClr val="bg1"/>
          </a:solidFill>
          <a:ln w="19050" algn="ctr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36000" tIns="36000" rIns="36000" bIns="36000" rtlCol="0" anchor="ctr"/>
          <a:lstStyle/>
          <a:p>
            <a:r>
              <a:rPr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投資基準への採用</a:t>
            </a:r>
            <a:r>
              <a:rPr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ICP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以下の削減効果がある場合、低炭素投資を実施</a:t>
            </a:r>
            <a:endParaRPr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フローチャート: 代替処理 19"/>
          <p:cNvSpPr/>
          <p:nvPr/>
        </p:nvSpPr>
        <p:spPr bwMode="auto">
          <a:xfrm>
            <a:off x="2731185" y="2240735"/>
            <a:ext cx="2241817" cy="396177"/>
          </a:xfrm>
          <a:prstGeom prst="flowChartAlternateProcess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sz="2400" dirty="0">
                <a:latin typeface="+mn-ea"/>
              </a:rPr>
              <a:t>資金</a:t>
            </a:r>
            <a:r>
              <a:rPr lang="ja-JP" altLang="en-US" sz="2400" dirty="0" smtClean="0">
                <a:latin typeface="+mn-ea"/>
                <a:ea typeface="+mn-ea"/>
              </a:rPr>
              <a:t>のやり取り無</a:t>
            </a:r>
            <a:endParaRPr kumimoji="1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ea typeface="+mn-ea"/>
            </a:endParaRPr>
          </a:p>
        </p:txBody>
      </p:sp>
      <p:sp>
        <p:nvSpPr>
          <p:cNvPr id="21" name="フローチャート: 代替処理 20"/>
          <p:cNvSpPr/>
          <p:nvPr/>
        </p:nvSpPr>
        <p:spPr bwMode="auto">
          <a:xfrm>
            <a:off x="2758061" y="4896842"/>
            <a:ext cx="2241818" cy="396177"/>
          </a:xfrm>
          <a:prstGeom prst="flowChartAlternateProcess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sz="2400" dirty="0">
                <a:latin typeface="+mn-ea"/>
              </a:rPr>
              <a:t>資金</a:t>
            </a:r>
            <a:r>
              <a:rPr lang="ja-JP" altLang="en-US" sz="2400" dirty="0" smtClean="0">
                <a:latin typeface="+mn-ea"/>
                <a:ea typeface="+mn-ea"/>
              </a:rPr>
              <a:t>のやり取り有</a:t>
            </a:r>
            <a:endParaRPr kumimoji="1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ea typeface="+mn-ea"/>
            </a:endParaRPr>
          </a:p>
        </p:txBody>
      </p:sp>
      <p:sp>
        <p:nvSpPr>
          <p:cNvPr id="22" name="円/楕円 21"/>
          <p:cNvSpPr/>
          <p:nvPr/>
        </p:nvSpPr>
        <p:spPr bwMode="gray">
          <a:xfrm>
            <a:off x="5894867" y="2098779"/>
            <a:ext cx="252000" cy="265362"/>
          </a:xfrm>
          <a:prstGeom prst="ellipse">
            <a:avLst/>
          </a:prstGeom>
          <a:solidFill>
            <a:schemeClr val="accent5"/>
          </a:solidFill>
          <a:ln w="19050" algn="ctr">
            <a:solidFill>
              <a:schemeClr val="accent5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36000" tIns="36000" rIns="36000" bIns="36000" rtlCol="0" anchor="ctr"/>
          <a:lstStyle/>
          <a:p>
            <a:pPr algn="ctr">
              <a:buFont typeface="Wingdings 2" pitchFamily="18" charset="2"/>
              <a:buNone/>
            </a:pPr>
            <a:r>
              <a:rPr kumimoji="1" lang="en-US" altLang="ja-JP" sz="1400" b="1" baseline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endParaRPr kumimoji="1" lang="ja-JP" altLang="en-US" sz="1200" b="1" baseline="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円/楕円 25"/>
          <p:cNvSpPr/>
          <p:nvPr/>
        </p:nvSpPr>
        <p:spPr bwMode="gray">
          <a:xfrm>
            <a:off x="5930532" y="3532033"/>
            <a:ext cx="252000" cy="265362"/>
          </a:xfrm>
          <a:prstGeom prst="ellipse">
            <a:avLst/>
          </a:prstGeom>
          <a:solidFill>
            <a:schemeClr val="accent5"/>
          </a:solidFill>
          <a:ln w="19050" algn="ctr">
            <a:solidFill>
              <a:schemeClr val="accent5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36000" tIns="36000" rIns="36000" bIns="36000" rtlCol="0" anchor="ctr"/>
          <a:lstStyle/>
          <a:p>
            <a:pPr algn="ctr">
              <a:buFont typeface="Wingdings 2" pitchFamily="18" charset="2"/>
              <a:buNone/>
            </a:pPr>
            <a:r>
              <a:rPr kumimoji="1" lang="ja-JP" altLang="en-US" sz="1200" b="1" baseline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endParaRPr kumimoji="1" lang="ja-JP" altLang="en-US" sz="1200" b="1" baseline="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円/楕円 30"/>
          <p:cNvSpPr/>
          <p:nvPr/>
        </p:nvSpPr>
        <p:spPr bwMode="gray">
          <a:xfrm>
            <a:off x="5968417" y="4975016"/>
            <a:ext cx="252000" cy="265362"/>
          </a:xfrm>
          <a:prstGeom prst="ellipse">
            <a:avLst/>
          </a:prstGeom>
          <a:solidFill>
            <a:schemeClr val="accent5"/>
          </a:solidFill>
          <a:ln w="19050" algn="ctr">
            <a:solidFill>
              <a:schemeClr val="accent5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36000" tIns="36000" rIns="36000" bIns="36000" rtlCol="0" anchor="ctr"/>
          <a:lstStyle/>
          <a:p>
            <a:pPr algn="ctr">
              <a:buFont typeface="Wingdings 2" pitchFamily="18" charset="2"/>
              <a:buNone/>
            </a:pPr>
            <a:r>
              <a:rPr lang="en-US" altLang="ja-JP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endParaRPr kumimoji="1" lang="ja-JP" altLang="en-US" sz="1200" b="1" baseline="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3222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カギ線コネクタ 51"/>
          <p:cNvCxnSpPr/>
          <p:nvPr/>
        </p:nvCxnSpPr>
        <p:spPr>
          <a:xfrm flipV="1">
            <a:off x="5453093" y="3047129"/>
            <a:ext cx="1013964" cy="1902312"/>
          </a:xfrm>
          <a:prstGeom prst="bentConnector3">
            <a:avLst>
              <a:gd name="adj1" fmla="val 44364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角丸四角形 13"/>
          <p:cNvSpPr/>
          <p:nvPr/>
        </p:nvSpPr>
        <p:spPr bwMode="auto">
          <a:xfrm>
            <a:off x="6331004" y="2159444"/>
            <a:ext cx="3230508" cy="2907337"/>
          </a:xfrm>
          <a:prstGeom prst="roundRect">
            <a:avLst>
              <a:gd name="adj" fmla="val 6288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インターナルカーボンプライシングの種類と導入目的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1"/>
          </p:nvPr>
        </p:nvSpPr>
        <p:spPr>
          <a:xfrm>
            <a:off x="128588" y="765175"/>
            <a:ext cx="9648825" cy="791618"/>
          </a:xfrm>
        </p:spPr>
        <p:txBody>
          <a:bodyPr anchor="ctr"/>
          <a:lstStyle/>
          <a:p>
            <a:r>
              <a:rPr lang="ja-JP" altLang="en-US" dirty="0" smtClean="0"/>
              <a:t>シャドープライス、暗示的カーボンプライスを</a:t>
            </a:r>
            <a:r>
              <a:rPr lang="ja-JP" altLang="en-US" dirty="0"/>
              <a:t>活用</a:t>
            </a:r>
            <a:r>
              <a:rPr lang="ja-JP" altLang="en-US" dirty="0" smtClean="0"/>
              <a:t>することで脱炭素</a:t>
            </a:r>
            <a:r>
              <a:rPr lang="ja-JP" altLang="en-US" dirty="0"/>
              <a:t>へ</a:t>
            </a:r>
            <a:r>
              <a:rPr lang="ja-JP" altLang="en-US" dirty="0" smtClean="0"/>
              <a:t>の</a:t>
            </a:r>
            <a:r>
              <a:rPr lang="ja-JP" altLang="en-US" dirty="0"/>
              <a:t>活動</a:t>
            </a:r>
            <a:r>
              <a:rPr lang="ja-JP" altLang="en-US" dirty="0" smtClean="0"/>
              <a:t>を</a:t>
            </a:r>
            <a:r>
              <a:rPr lang="ja-JP" altLang="en-US" dirty="0"/>
              <a:t>推進可能</a:t>
            </a:r>
            <a:endParaRPr lang="en-US" altLang="ja-JP" dirty="0"/>
          </a:p>
          <a:p>
            <a:r>
              <a:rPr lang="ja-JP" altLang="en-US" dirty="0"/>
              <a:t>社内の環境関連事業の創出、イノベーションの過熱を目指すなら、</a:t>
            </a:r>
            <a:r>
              <a:rPr lang="en-US" altLang="ja-JP" dirty="0"/>
              <a:t>Internal Fee</a:t>
            </a:r>
            <a:r>
              <a:rPr lang="ja-JP" altLang="en-US" dirty="0"/>
              <a:t>も</a:t>
            </a:r>
            <a:r>
              <a:rPr lang="ja-JP" altLang="en-US" dirty="0" smtClean="0"/>
              <a:t>想定</a:t>
            </a: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FA821F-5B8F-40E7-880D-F42062A68A54}" type="slidenum">
              <a:rPr lang="en-US" altLang="ja-JP" smtClean="0"/>
              <a:pPr>
                <a:defRPr/>
              </a:pPr>
              <a:t>4</a:t>
            </a:fld>
            <a:endParaRPr lang="en-US" altLang="ja-JP" dirty="0"/>
          </a:p>
        </p:txBody>
      </p:sp>
      <p:sp>
        <p:nvSpPr>
          <p:cNvPr id="39" name="四角形: 角を丸くする 7"/>
          <p:cNvSpPr/>
          <p:nvPr/>
        </p:nvSpPr>
        <p:spPr bwMode="gray">
          <a:xfrm>
            <a:off x="1776036" y="2046066"/>
            <a:ext cx="3677057" cy="106461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 algn="ctr">
            <a:solidFill>
              <a:srgbClr val="BBBCBC"/>
            </a:solidFill>
            <a:miter lim="800000"/>
            <a:headEnd/>
            <a:tailEnd/>
          </a:ln>
        </p:spPr>
        <p:txBody>
          <a:bodyPr wrap="square" lIns="36000" tIns="36000" rIns="36000" bIns="36000" rtlCol="0" anchor="ctr"/>
          <a:lstStyle/>
          <a:p>
            <a:pPr algn="ctr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規制厳格化に伴う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直接的な収益損失を回避したい</a:t>
            </a:r>
          </a:p>
        </p:txBody>
      </p:sp>
      <p:sp>
        <p:nvSpPr>
          <p:cNvPr id="40" name="四角形: 角を丸くする 10"/>
          <p:cNvSpPr/>
          <p:nvPr/>
        </p:nvSpPr>
        <p:spPr bwMode="gray">
          <a:xfrm>
            <a:off x="1776036" y="3229804"/>
            <a:ext cx="3677057" cy="106461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 algn="ctr">
            <a:solidFill>
              <a:srgbClr val="BBBCBC"/>
            </a:solidFill>
            <a:miter lim="800000"/>
            <a:headEnd/>
            <a:tailEnd/>
          </a:ln>
        </p:spPr>
        <p:txBody>
          <a:bodyPr wrap="square" lIns="36000" tIns="36000" rIns="36000" bIns="36000" rtlCol="0" anchor="ctr"/>
          <a:lstStyle/>
          <a:p>
            <a:pPr algn="ctr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社会的責任の取組み不足による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企業価値低下を回避したい</a:t>
            </a:r>
          </a:p>
        </p:txBody>
      </p:sp>
      <p:sp>
        <p:nvSpPr>
          <p:cNvPr id="41" name="四角形: 角を丸くする 11"/>
          <p:cNvSpPr/>
          <p:nvPr/>
        </p:nvSpPr>
        <p:spPr bwMode="gray">
          <a:xfrm>
            <a:off x="1776036" y="4413542"/>
            <a:ext cx="3677057" cy="106461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2700" algn="ctr">
            <a:solidFill>
              <a:srgbClr val="BBBCBC"/>
            </a:solidFill>
            <a:miter lim="800000"/>
            <a:headEnd/>
            <a:tailEnd/>
          </a:ln>
        </p:spPr>
        <p:txBody>
          <a:bodyPr wrap="square" lIns="36000" tIns="36000" rIns="36000" bIns="36000" rtlCol="0" anchor="ctr"/>
          <a:lstStyle/>
          <a:p>
            <a:pPr algn="ctr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社内で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の気候変動施策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取組みを加速したい</a:t>
            </a:r>
          </a:p>
        </p:txBody>
      </p:sp>
      <p:sp>
        <p:nvSpPr>
          <p:cNvPr id="42" name="四角形: 角を丸くする 13"/>
          <p:cNvSpPr/>
          <p:nvPr/>
        </p:nvSpPr>
        <p:spPr bwMode="gray">
          <a:xfrm>
            <a:off x="1776036" y="5597281"/>
            <a:ext cx="3677057" cy="1064610"/>
          </a:xfrm>
          <a:prstGeom prst="roundRect">
            <a:avLst/>
          </a:prstGeom>
          <a:solidFill>
            <a:schemeClr val="accent5"/>
          </a:solidFill>
          <a:ln w="12700" algn="ctr">
            <a:solidFill>
              <a:srgbClr val="BBBCBC"/>
            </a:solidFill>
            <a:miter lim="800000"/>
            <a:headEnd/>
            <a:tailEnd/>
          </a:ln>
        </p:spPr>
        <p:txBody>
          <a:bodyPr wrap="square" lIns="36000" tIns="36000" rIns="36000" bIns="36000" rtlCol="0" anchor="ctr"/>
          <a:lstStyle/>
          <a:p>
            <a:pPr algn="ctr"/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環境関連事業の創出を含め</a:t>
            </a:r>
            <a:r>
              <a: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イノベーションを加熱したい</a:t>
            </a:r>
          </a:p>
        </p:txBody>
      </p:sp>
      <p:sp>
        <p:nvSpPr>
          <p:cNvPr id="43" name="楕円 16"/>
          <p:cNvSpPr/>
          <p:nvPr/>
        </p:nvSpPr>
        <p:spPr bwMode="gray">
          <a:xfrm>
            <a:off x="416496" y="2016839"/>
            <a:ext cx="1217415" cy="84696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 algn="ctr">
            <a:solidFill>
              <a:srgbClr val="BBBCBC"/>
            </a:solidFill>
            <a:miter lim="800000"/>
            <a:headEnd/>
            <a:tailEnd/>
          </a:ln>
        </p:spPr>
        <p:txBody>
          <a:bodyPr wrap="square" lIns="36000" tIns="36000" rIns="36000" bIns="36000" rtlCol="0" anchor="ctr"/>
          <a:lstStyle/>
          <a:p>
            <a:pPr algn="ctr">
              <a:buFont typeface="Wingdings 2" pitchFamily="18" charset="2"/>
              <a:buNone/>
            </a:pPr>
            <a:r>
              <a:rPr kumimoji="1" lang="ja-JP" altLang="en-US" sz="2000" b="1" baseline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リスク</a:t>
            </a:r>
            <a:endParaRPr kumimoji="1" lang="en-US" altLang="ja-JP" sz="2000" b="1" baseline="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buFont typeface="Wingdings 2" pitchFamily="18" charset="2"/>
              <a:buNone/>
            </a:pPr>
            <a:r>
              <a:rPr kumimoji="1" lang="ja-JP" altLang="en-US" sz="2000" b="1" baseline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回避</a:t>
            </a:r>
          </a:p>
        </p:txBody>
      </p:sp>
      <p:sp>
        <p:nvSpPr>
          <p:cNvPr id="44" name="楕円 17"/>
          <p:cNvSpPr/>
          <p:nvPr/>
        </p:nvSpPr>
        <p:spPr bwMode="gray">
          <a:xfrm>
            <a:off x="416496" y="5822392"/>
            <a:ext cx="1217415" cy="846968"/>
          </a:xfrm>
          <a:prstGeom prst="ellipse">
            <a:avLst/>
          </a:prstGeom>
          <a:solidFill>
            <a:schemeClr val="accent5"/>
          </a:solidFill>
          <a:ln w="12700" algn="ctr">
            <a:noFill/>
            <a:miter lim="800000"/>
            <a:headEnd/>
            <a:tailEnd/>
          </a:ln>
        </p:spPr>
        <p:txBody>
          <a:bodyPr wrap="square" lIns="36000" tIns="36000" rIns="36000" bIns="36000" rtlCol="0" anchor="ctr"/>
          <a:lstStyle/>
          <a:p>
            <a:pPr algn="ctr">
              <a:buFont typeface="Wingdings 2" pitchFamily="18" charset="2"/>
              <a:buNone/>
            </a:pPr>
            <a:r>
              <a:rPr kumimoji="1" lang="ja-JP" altLang="en-US" sz="2000" b="1" baseline="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機会</a:t>
            </a:r>
            <a:endParaRPr kumimoji="1" lang="en-US" altLang="ja-JP" sz="2000" b="1" baseline="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buFont typeface="Wingdings 2" pitchFamily="18" charset="2"/>
              <a:buNone/>
            </a:pPr>
            <a:r>
              <a:rPr kumimoji="1" lang="ja-JP" altLang="en-US" sz="2000" b="1" baseline="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獲得</a:t>
            </a:r>
            <a:endParaRPr kumimoji="1" lang="ja-JP" altLang="en-US" sz="2000" b="1" baseline="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矢印: 上下 18"/>
          <p:cNvSpPr/>
          <p:nvPr/>
        </p:nvSpPr>
        <p:spPr bwMode="gray">
          <a:xfrm>
            <a:off x="842982" y="2909212"/>
            <a:ext cx="364443" cy="2867775"/>
          </a:xfrm>
          <a:prstGeom prst="upDownArrow">
            <a:avLst/>
          </a:prstGeom>
          <a:solidFill>
            <a:srgbClr val="BBBCBC"/>
          </a:solidFill>
          <a:ln w="12700" algn="ctr">
            <a:solidFill>
              <a:srgbClr val="BBBCBC"/>
            </a:solidFill>
            <a:miter lim="800000"/>
            <a:headEnd/>
            <a:tailEnd/>
          </a:ln>
        </p:spPr>
        <p:txBody>
          <a:bodyPr wrap="square" lIns="36000" tIns="36000" rIns="36000" bIns="36000" rtlCol="0" anchor="ctr"/>
          <a:lstStyle/>
          <a:p>
            <a:pPr algn="ctr">
              <a:buFont typeface="Wingdings 2" pitchFamily="18" charset="2"/>
              <a:buNone/>
            </a:pPr>
            <a:endParaRPr kumimoji="1" lang="ja-JP" altLang="en-US" sz="1100" baseline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6467057" y="2396944"/>
            <a:ext cx="2952328" cy="1173938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Shadow price</a:t>
            </a:r>
          </a:p>
          <a:p>
            <a:pPr algn="ctr"/>
            <a:r>
              <a:rPr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シャドープライス</a:t>
            </a:r>
            <a:r>
              <a:rPr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  <p:sp>
        <p:nvSpPr>
          <p:cNvPr id="47" name="正方形/長方形 46"/>
          <p:cNvSpPr/>
          <p:nvPr/>
        </p:nvSpPr>
        <p:spPr bwMode="gray">
          <a:xfrm>
            <a:off x="6393160" y="2304871"/>
            <a:ext cx="252000" cy="252000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36000" tIns="36000" rIns="36000" bIns="36000" rtlCol="0" anchor="ctr"/>
          <a:lstStyle/>
          <a:p>
            <a:pPr algn="ctr">
              <a:buFont typeface="Wingdings 2" pitchFamily="18" charset="2"/>
              <a:buNone/>
            </a:pP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endParaRPr kumimoji="1" lang="ja-JP" altLang="en-US" sz="1200" b="1" baseline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6467057" y="5190018"/>
            <a:ext cx="2952328" cy="1173938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Internal </a:t>
            </a:r>
            <a:r>
              <a:rPr lang="en-US" altLang="ja-JP" sz="2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fee</a:t>
            </a:r>
            <a:endParaRPr lang="en-US" altLang="ja-JP" sz="2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（内部炭素課金）</a:t>
            </a:r>
            <a:endParaRPr lang="ja-JP" altLang="en-US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正方形/長方形 48"/>
          <p:cNvSpPr/>
          <p:nvPr/>
        </p:nvSpPr>
        <p:spPr bwMode="gray">
          <a:xfrm>
            <a:off x="6403012" y="5118682"/>
            <a:ext cx="252000" cy="252000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36000" tIns="36000" rIns="36000" bIns="36000" rtlCol="0" anchor="ctr"/>
          <a:lstStyle/>
          <a:p>
            <a:pPr algn="ctr">
              <a:buFont typeface="Wingdings 2" pitchFamily="18" charset="2"/>
              <a:buNone/>
            </a:pP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endParaRPr kumimoji="1" lang="ja-JP" altLang="en-US" sz="1600" b="1" baseline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50" name="カギ線コネクタ 49"/>
          <p:cNvCxnSpPr/>
          <p:nvPr/>
        </p:nvCxnSpPr>
        <p:spPr>
          <a:xfrm>
            <a:off x="5462945" y="2396140"/>
            <a:ext cx="868059" cy="647395"/>
          </a:xfrm>
          <a:prstGeom prst="bentConnector3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カギ線コネクタ 52"/>
          <p:cNvCxnSpPr>
            <a:endCxn id="48" idx="1"/>
          </p:cNvCxnSpPr>
          <p:nvPr/>
        </p:nvCxnSpPr>
        <p:spPr>
          <a:xfrm>
            <a:off x="5453093" y="5301151"/>
            <a:ext cx="1013964" cy="475836"/>
          </a:xfrm>
          <a:prstGeom prst="bentConnector3">
            <a:avLst>
              <a:gd name="adj1" fmla="val 44589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カギ線コネクタ 53"/>
          <p:cNvCxnSpPr>
            <a:stCxn id="42" idx="3"/>
            <a:endCxn id="48" idx="1"/>
          </p:cNvCxnSpPr>
          <p:nvPr/>
        </p:nvCxnSpPr>
        <p:spPr>
          <a:xfrm flipV="1">
            <a:off x="5453093" y="5776987"/>
            <a:ext cx="1013964" cy="352599"/>
          </a:xfrm>
          <a:prstGeom prst="bentConnector3">
            <a:avLst>
              <a:gd name="adj1" fmla="val 44589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正方形/長方形 25"/>
          <p:cNvSpPr/>
          <p:nvPr/>
        </p:nvSpPr>
        <p:spPr>
          <a:xfrm>
            <a:off x="6467057" y="3743588"/>
            <a:ext cx="2952328" cy="115357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Implicit carbon price</a:t>
            </a:r>
          </a:p>
          <a:p>
            <a:pPr algn="ctr"/>
            <a:r>
              <a:rPr lang="en-US" altLang="ja-JP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暗示的カーボンプライス</a:t>
            </a:r>
            <a:r>
              <a:rPr lang="en-US" altLang="ja-JP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en-US" altLang="ja-JP" sz="2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 bwMode="gray">
          <a:xfrm>
            <a:off x="6403012" y="3690186"/>
            <a:ext cx="252000" cy="252000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36000" tIns="36000" rIns="36000" bIns="36000" rtlCol="0" anchor="ctr"/>
          <a:lstStyle/>
          <a:p>
            <a:pPr algn="ctr">
              <a:buFont typeface="Wingdings 2" pitchFamily="18" charset="2"/>
              <a:buNone/>
            </a:pP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endParaRPr kumimoji="1" lang="ja-JP" altLang="en-US" sz="1200" b="1" baseline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55" name="カギ線コネクタ 54"/>
          <p:cNvCxnSpPr/>
          <p:nvPr/>
        </p:nvCxnSpPr>
        <p:spPr>
          <a:xfrm flipV="1">
            <a:off x="5474033" y="3045012"/>
            <a:ext cx="858207" cy="436419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グループ化 11"/>
          <p:cNvGrpSpPr/>
          <p:nvPr/>
        </p:nvGrpSpPr>
        <p:grpSpPr>
          <a:xfrm>
            <a:off x="272480" y="1653843"/>
            <a:ext cx="5508000" cy="288032"/>
            <a:chOff x="344488" y="1653843"/>
            <a:chExt cx="5256584" cy="288032"/>
          </a:xfrm>
        </p:grpSpPr>
        <p:cxnSp>
          <p:nvCxnSpPr>
            <p:cNvPr id="9" name="直線コネクタ 8"/>
            <p:cNvCxnSpPr/>
            <p:nvPr/>
          </p:nvCxnSpPr>
          <p:spPr bwMode="auto">
            <a:xfrm>
              <a:off x="344488" y="1797387"/>
              <a:ext cx="5256584" cy="0"/>
            </a:xfrm>
            <a:prstGeom prst="line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正方形/長方形 10"/>
            <p:cNvSpPr/>
            <p:nvPr/>
          </p:nvSpPr>
          <p:spPr bwMode="auto">
            <a:xfrm>
              <a:off x="1668024" y="1653843"/>
              <a:ext cx="2609512" cy="28803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ea typeface="+mn-ea"/>
                </a:rPr>
                <a:t>ICP</a:t>
              </a:r>
              <a:r>
                <a:rPr kumimoji="1" lang="ja-JP" alt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ea typeface="+mn-ea"/>
                </a:rPr>
                <a:t>の導入目的</a:t>
              </a:r>
            </a:p>
          </p:txBody>
        </p:sp>
      </p:grpSp>
      <p:grpSp>
        <p:nvGrpSpPr>
          <p:cNvPr id="13" name="グループ化 12"/>
          <p:cNvGrpSpPr/>
          <p:nvPr/>
        </p:nvGrpSpPr>
        <p:grpSpPr>
          <a:xfrm>
            <a:off x="6177136" y="1653371"/>
            <a:ext cx="3600277" cy="288032"/>
            <a:chOff x="6177136" y="1653371"/>
            <a:chExt cx="3600277" cy="288032"/>
          </a:xfrm>
        </p:grpSpPr>
        <p:cxnSp>
          <p:nvCxnSpPr>
            <p:cNvPr id="29" name="直線コネクタ 28"/>
            <p:cNvCxnSpPr/>
            <p:nvPr/>
          </p:nvCxnSpPr>
          <p:spPr bwMode="auto">
            <a:xfrm>
              <a:off x="6177136" y="1797387"/>
              <a:ext cx="3600277" cy="0"/>
            </a:xfrm>
            <a:prstGeom prst="line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" name="正方形/長方形 31"/>
            <p:cNvSpPr/>
            <p:nvPr/>
          </p:nvSpPr>
          <p:spPr bwMode="auto">
            <a:xfrm>
              <a:off x="7131274" y="1653371"/>
              <a:ext cx="1692000" cy="28803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ea typeface="+mn-ea"/>
                </a:rPr>
                <a:t>ICP</a:t>
              </a:r>
              <a:r>
                <a:rPr kumimoji="1" lang="ja-JP" alt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ea typeface="+mn-ea"/>
                </a:rPr>
                <a:t>の種類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49191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日本企業の</a:t>
            </a:r>
            <a:r>
              <a:rPr kumimoji="1" lang="ja-JP" altLang="en-US" dirty="0" smtClean="0"/>
              <a:t>インターナルカーボンプライシング</a:t>
            </a:r>
            <a:r>
              <a:rPr kumimoji="1" lang="ja-JP" altLang="en-US" dirty="0" smtClean="0"/>
              <a:t>導入</a:t>
            </a:r>
            <a:r>
              <a:rPr lang="ja-JP" altLang="en-US" dirty="0" smtClean="0"/>
              <a:t>の動き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FA821F-5B8F-40E7-880D-F42062A68A54}" type="slidenum">
              <a:rPr lang="en-US" altLang="ja-JP" smtClean="0"/>
              <a:pPr>
                <a:defRPr/>
              </a:pPr>
              <a:t>5</a:t>
            </a:fld>
            <a:endParaRPr lang="en-US" altLang="ja-JP" dirty="0"/>
          </a:p>
        </p:txBody>
      </p:sp>
      <p:sp>
        <p:nvSpPr>
          <p:cNvPr id="5" name="テキスト プレースホルダー 2"/>
          <p:cNvSpPr>
            <a:spLocks noGrp="1"/>
          </p:cNvSpPr>
          <p:nvPr>
            <p:ph type="body" sz="quarter" idx="11"/>
          </p:nvPr>
        </p:nvSpPr>
        <p:spPr>
          <a:xfrm>
            <a:off x="128588" y="765174"/>
            <a:ext cx="9648825" cy="719609"/>
          </a:xfrm>
        </p:spPr>
        <p:txBody>
          <a:bodyPr anchor="ctr"/>
          <a:lstStyle/>
          <a:p>
            <a:r>
              <a:rPr lang="ja-JP" altLang="en-US" dirty="0" smtClean="0"/>
              <a:t>日本企業でインターナルカーボンプライシングを</a:t>
            </a:r>
            <a:r>
              <a:rPr lang="ja-JP" altLang="en-US" dirty="0"/>
              <a:t>導入していると回答している企業</a:t>
            </a:r>
            <a:r>
              <a:rPr lang="ja-JP" altLang="en-US" dirty="0" smtClean="0"/>
              <a:t>は</a:t>
            </a:r>
            <a:r>
              <a:rPr lang="en-US" altLang="ja-JP" dirty="0" smtClean="0"/>
              <a:t>47</a:t>
            </a:r>
            <a:r>
              <a:rPr lang="ja-JP" altLang="en-US" dirty="0" smtClean="0"/>
              <a:t>社</a:t>
            </a:r>
            <a:r>
              <a:rPr lang="ja-JP" altLang="en-US" dirty="0"/>
              <a:t>あり、</a:t>
            </a:r>
            <a:r>
              <a:rPr lang="en-US" altLang="ja-JP" dirty="0"/>
              <a:t>2</a:t>
            </a:r>
            <a:r>
              <a:rPr lang="ja-JP" altLang="en-US" dirty="0"/>
              <a:t>年以内に導入予定と回答している企業は</a:t>
            </a:r>
            <a:r>
              <a:rPr lang="en-US" altLang="ja-JP" dirty="0" smtClean="0"/>
              <a:t>38</a:t>
            </a:r>
            <a:r>
              <a:rPr lang="ja-JP" altLang="en-US" dirty="0" smtClean="0"/>
              <a:t>社</a:t>
            </a:r>
            <a:r>
              <a:rPr lang="ja-JP" altLang="en-US" dirty="0"/>
              <a:t>（</a:t>
            </a:r>
            <a:r>
              <a:rPr lang="en-US" altLang="ja-JP" dirty="0" smtClean="0"/>
              <a:t>2017</a:t>
            </a:r>
            <a:r>
              <a:rPr lang="ja-JP" altLang="en-US" dirty="0" smtClean="0"/>
              <a:t>年</a:t>
            </a:r>
            <a:r>
              <a:rPr lang="ja-JP" altLang="en-US" dirty="0"/>
              <a:t>現在</a:t>
            </a:r>
            <a:r>
              <a:rPr lang="ja-JP" altLang="en-US" dirty="0" smtClean="0"/>
              <a:t>）</a:t>
            </a:r>
            <a:endParaRPr lang="ja-JP" altLang="en-US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/>
          </p:nvPr>
        </p:nvGraphicFramePr>
        <p:xfrm>
          <a:off x="128464" y="6538305"/>
          <a:ext cx="9777536" cy="2030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559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3119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03063">
                <a:tc>
                  <a:txBody>
                    <a:bodyPr/>
                    <a:lstStyle/>
                    <a:p>
                      <a:r>
                        <a:rPr kumimoji="1" lang="ja-JP" altLang="en-US" sz="1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出所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CDP </a:t>
                      </a:r>
                      <a:r>
                        <a:rPr kumimoji="1" lang="ja-JP" altLang="en-US" sz="10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気候変動 レポート </a:t>
                      </a:r>
                      <a:r>
                        <a:rPr kumimoji="1" lang="en-US" altLang="ja-JP" sz="10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2017: </a:t>
                      </a:r>
                      <a:r>
                        <a:rPr kumimoji="1" lang="ja-JP" altLang="en-US" sz="10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日本版（</a:t>
                      </a:r>
                      <a:r>
                        <a:rPr kumimoji="1" lang="en-US" altLang="ja-JP" sz="10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CDP,2017</a:t>
                      </a:r>
                      <a:r>
                        <a:rPr kumimoji="1" lang="ja-JP" altLang="en-US" sz="10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）より作成</a:t>
                      </a:r>
                      <a:endParaRPr kumimoji="1" lang="en-US" altLang="ja-JP" sz="100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10" name="正方形/長方形 9"/>
          <p:cNvSpPr/>
          <p:nvPr/>
        </p:nvSpPr>
        <p:spPr bwMode="auto">
          <a:xfrm>
            <a:off x="128464" y="2054436"/>
            <a:ext cx="4752000" cy="4284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endParaRPr lang="en-US" altLang="ja-JP" dirty="0" smtClean="0">
              <a:latin typeface="+mn-ea"/>
              <a:ea typeface="+mn-ea"/>
            </a:endParaRPr>
          </a:p>
          <a:p>
            <a:r>
              <a:rPr lang="ja-JP" altLang="en-US" dirty="0">
                <a:latin typeface="+mn-ea"/>
                <a:ea typeface="+mn-ea"/>
              </a:rPr>
              <a:t>日産</a:t>
            </a:r>
            <a:r>
              <a:rPr lang="ja-JP" altLang="en-US" dirty="0" smtClean="0">
                <a:latin typeface="+mn-ea"/>
                <a:ea typeface="+mn-ea"/>
              </a:rPr>
              <a:t>自動車、フタバ産業、ブリヂストン、マツダ、ヤマハ発動機、川崎汽船、東日本</a:t>
            </a:r>
            <a:r>
              <a:rPr lang="ja-JP" altLang="en-US" dirty="0">
                <a:latin typeface="+mn-ea"/>
                <a:ea typeface="+mn-ea"/>
              </a:rPr>
              <a:t>旅客</a:t>
            </a:r>
            <a:r>
              <a:rPr lang="ja-JP" altLang="en-US" dirty="0" smtClean="0">
                <a:latin typeface="+mn-ea"/>
                <a:ea typeface="+mn-ea"/>
              </a:rPr>
              <a:t>鉄道、大阪ガス、関西電力、電源開発、東京電力、東洋ゴム工業、コクヨ、ジェイテクト、三菱電機、キヤノン、日本電気、日立製作所、ヒロセ電機、富士通、ローム、東京</a:t>
            </a:r>
            <a:r>
              <a:rPr lang="ja-JP" altLang="en-US" dirty="0">
                <a:latin typeface="+mn-ea"/>
                <a:ea typeface="+mn-ea"/>
              </a:rPr>
              <a:t>海上</a:t>
            </a:r>
            <a:r>
              <a:rPr lang="ja-JP" altLang="en-US" dirty="0" smtClean="0">
                <a:latin typeface="+mn-ea"/>
                <a:ea typeface="+mn-ea"/>
              </a:rPr>
              <a:t>ホールディングス、野村ホールディングス、みずほフィナンシャルグループ、三井</a:t>
            </a:r>
            <a:r>
              <a:rPr lang="ja-JP" altLang="en-US" dirty="0">
                <a:latin typeface="+mn-ea"/>
                <a:ea typeface="+mn-ea"/>
              </a:rPr>
              <a:t>住友トラスト・</a:t>
            </a:r>
            <a:r>
              <a:rPr lang="ja-JP" altLang="en-US" dirty="0" smtClean="0">
                <a:latin typeface="+mn-ea"/>
                <a:ea typeface="+mn-ea"/>
              </a:rPr>
              <a:t>ホールディングス、花王、ローソン、大東建託、清水建設、大成建設、</a:t>
            </a:r>
            <a:r>
              <a:rPr lang="en-US" altLang="ja-JP" dirty="0" smtClean="0">
                <a:latin typeface="+mn-ea"/>
                <a:ea typeface="+mn-ea"/>
              </a:rPr>
              <a:t>JSR</a:t>
            </a:r>
            <a:r>
              <a:rPr lang="ja-JP" altLang="en-US" dirty="0" smtClean="0">
                <a:latin typeface="+mn-ea"/>
                <a:ea typeface="+mn-ea"/>
              </a:rPr>
              <a:t>、宇部興産、住友化学、デンカ、東洋インキ</a:t>
            </a:r>
            <a:r>
              <a:rPr lang="en-US" altLang="ja-JP" dirty="0">
                <a:latin typeface="+mn-ea"/>
                <a:ea typeface="+mn-ea"/>
              </a:rPr>
              <a:t>SC</a:t>
            </a:r>
            <a:r>
              <a:rPr lang="ja-JP" altLang="en-US" dirty="0" smtClean="0">
                <a:latin typeface="+mn-ea"/>
                <a:ea typeface="+mn-ea"/>
              </a:rPr>
              <a:t>ホールディングス、日立化成、三井化学、ベネッセホールディングス、アステラス製薬、第一三共、</a:t>
            </a:r>
            <a:r>
              <a:rPr lang="en-US" altLang="ja-JP" dirty="0" smtClean="0">
                <a:latin typeface="+mn-ea"/>
                <a:ea typeface="+mn-ea"/>
              </a:rPr>
              <a:t>LIXIL</a:t>
            </a:r>
            <a:r>
              <a:rPr lang="ja-JP" altLang="en-US" dirty="0" smtClean="0">
                <a:latin typeface="+mn-ea"/>
                <a:ea typeface="+mn-ea"/>
              </a:rPr>
              <a:t>グループ、</a:t>
            </a:r>
            <a:r>
              <a:rPr lang="en-US" altLang="ja-JP" dirty="0" smtClean="0">
                <a:latin typeface="+mn-ea"/>
                <a:ea typeface="+mn-ea"/>
              </a:rPr>
              <a:t>TOTO</a:t>
            </a:r>
            <a:r>
              <a:rPr lang="ja-JP" altLang="en-US" dirty="0" err="1" smtClean="0">
                <a:latin typeface="+mn-ea"/>
                <a:ea typeface="+mn-ea"/>
              </a:rPr>
              <a:t>、</a:t>
            </a:r>
            <a:r>
              <a:rPr lang="ja-JP" altLang="en-US" dirty="0" smtClean="0">
                <a:latin typeface="+mn-ea"/>
                <a:ea typeface="+mn-ea"/>
              </a:rPr>
              <a:t>サンメッセ、大日本印刷、凸版印刷、</a:t>
            </a:r>
            <a:r>
              <a:rPr lang="en-US" altLang="ja-JP" dirty="0" smtClean="0">
                <a:latin typeface="+mn-ea"/>
                <a:ea typeface="+mn-ea"/>
              </a:rPr>
              <a:t>KDDI</a:t>
            </a:r>
            <a:r>
              <a:rPr lang="ja-JP" altLang="en-US" dirty="0" smtClean="0">
                <a:latin typeface="+mn-ea"/>
                <a:ea typeface="+mn-ea"/>
              </a:rPr>
              <a:t>、</a:t>
            </a:r>
            <a:r>
              <a:rPr lang="en-US" altLang="ja-JP" dirty="0" smtClean="0">
                <a:latin typeface="+mn-ea"/>
                <a:ea typeface="+mn-ea"/>
              </a:rPr>
              <a:t>NTT</a:t>
            </a:r>
            <a:r>
              <a:rPr lang="ja-JP" altLang="en-US" dirty="0">
                <a:latin typeface="+mn-ea"/>
                <a:ea typeface="+mn-ea"/>
              </a:rPr>
              <a:t>ドコモ</a:t>
            </a:r>
          </a:p>
        </p:txBody>
      </p:sp>
      <p:sp>
        <p:nvSpPr>
          <p:cNvPr id="7" name="正方形/長方形 6"/>
          <p:cNvSpPr/>
          <p:nvPr/>
        </p:nvSpPr>
        <p:spPr bwMode="auto">
          <a:xfrm>
            <a:off x="295920" y="1628800"/>
            <a:ext cx="4441056" cy="63876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</a:rPr>
              <a:t>カーボンプライシングを導入していると</a:t>
            </a:r>
            <a:endParaRPr kumimoji="1" lang="en-US" altLang="ja-JP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ea typeface="+mn-ea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</a:rPr>
              <a:t>回答している企業の例</a:t>
            </a:r>
          </a:p>
        </p:txBody>
      </p:sp>
      <p:sp>
        <p:nvSpPr>
          <p:cNvPr id="11" name="正方形/長方形 10"/>
          <p:cNvSpPr/>
          <p:nvPr/>
        </p:nvSpPr>
        <p:spPr bwMode="auto">
          <a:xfrm>
            <a:off x="5023219" y="2054640"/>
            <a:ext cx="4754317" cy="4284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0" spcFirstLastPara="0" vertOverflow="overflow" horzOverflow="overflow" vert="horz" wrap="square" lIns="90000" tIns="46800" rIns="90000" bIns="468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ja-JP" dirty="0" smtClean="0">
              <a:latin typeface="+mn-ea"/>
              <a:ea typeface="+mn-ea"/>
            </a:endParaRPr>
          </a:p>
          <a:p>
            <a:r>
              <a:rPr lang="ja-JP" altLang="en-US" dirty="0">
                <a:latin typeface="+mn-ea"/>
                <a:ea typeface="+mn-ea"/>
              </a:rPr>
              <a:t>トヨタ</a:t>
            </a:r>
            <a:r>
              <a:rPr lang="ja-JP" altLang="en-US" dirty="0" smtClean="0">
                <a:latin typeface="+mn-ea"/>
                <a:ea typeface="+mn-ea"/>
              </a:rPr>
              <a:t>自動車</a:t>
            </a:r>
            <a:r>
              <a:rPr lang="ja-JP" altLang="en-US" dirty="0">
                <a:latin typeface="+mn-ea"/>
                <a:ea typeface="+mn-ea"/>
              </a:rPr>
              <a:t>、</a:t>
            </a:r>
            <a:r>
              <a:rPr lang="ja-JP" altLang="en-US" dirty="0" smtClean="0">
                <a:latin typeface="+mn-ea"/>
                <a:ea typeface="+mn-ea"/>
              </a:rPr>
              <a:t>本田技研工業、三菱自動車、</a:t>
            </a:r>
            <a:r>
              <a:rPr lang="en-US" altLang="ja-JP" dirty="0" smtClean="0">
                <a:latin typeface="+mn-ea"/>
                <a:ea typeface="+mn-ea"/>
              </a:rPr>
              <a:t>ANA</a:t>
            </a:r>
            <a:r>
              <a:rPr lang="ja-JP" altLang="en-US" dirty="0" smtClean="0">
                <a:latin typeface="+mn-ea"/>
                <a:ea typeface="+mn-ea"/>
              </a:rPr>
              <a:t>ホールディングス、国際</a:t>
            </a:r>
            <a:r>
              <a:rPr lang="ja-JP" altLang="en-US" dirty="0">
                <a:latin typeface="+mn-ea"/>
                <a:ea typeface="+mn-ea"/>
              </a:rPr>
              <a:t>石油開発帝</a:t>
            </a:r>
            <a:r>
              <a:rPr lang="ja-JP" altLang="en-US" dirty="0" smtClean="0">
                <a:latin typeface="+mn-ea"/>
                <a:ea typeface="+mn-ea"/>
              </a:rPr>
              <a:t>石、ニコン、パイオニア、パナソニック、イオンディライト、栗田工業、住友重機械工業、古河</a:t>
            </a:r>
            <a:r>
              <a:rPr lang="ja-JP" altLang="en-US" dirty="0">
                <a:latin typeface="+mn-ea"/>
                <a:ea typeface="+mn-ea"/>
              </a:rPr>
              <a:t>電気</a:t>
            </a:r>
            <a:r>
              <a:rPr lang="ja-JP" altLang="en-US" dirty="0" smtClean="0">
                <a:latin typeface="+mn-ea"/>
                <a:ea typeface="+mn-ea"/>
              </a:rPr>
              <a:t>工業、コニカミノルタ、東京エレクトロン、ブラザー工業、日本</a:t>
            </a:r>
            <a:r>
              <a:rPr lang="ja-JP" altLang="en-US" dirty="0">
                <a:latin typeface="+mn-ea"/>
                <a:ea typeface="+mn-ea"/>
              </a:rPr>
              <a:t>リテールファンド投資</a:t>
            </a:r>
            <a:r>
              <a:rPr lang="ja-JP" altLang="en-US" dirty="0" smtClean="0">
                <a:latin typeface="+mn-ea"/>
                <a:ea typeface="+mn-ea"/>
              </a:rPr>
              <a:t>法人、芙蓉</a:t>
            </a:r>
            <a:r>
              <a:rPr lang="ja-JP" altLang="en-US" dirty="0">
                <a:latin typeface="+mn-ea"/>
                <a:ea typeface="+mn-ea"/>
              </a:rPr>
              <a:t>総合</a:t>
            </a:r>
            <a:r>
              <a:rPr lang="ja-JP" altLang="en-US" dirty="0" smtClean="0">
                <a:latin typeface="+mn-ea"/>
                <a:ea typeface="+mn-ea"/>
              </a:rPr>
              <a:t>リース、リコーリース、資生堂、セブン</a:t>
            </a:r>
            <a:r>
              <a:rPr lang="ja-JP" altLang="en-US" dirty="0">
                <a:latin typeface="+mn-ea"/>
                <a:ea typeface="+mn-ea"/>
              </a:rPr>
              <a:t>＆アイ・</a:t>
            </a:r>
            <a:r>
              <a:rPr lang="ja-JP" altLang="en-US" dirty="0" smtClean="0">
                <a:latin typeface="+mn-ea"/>
                <a:ea typeface="+mn-ea"/>
              </a:rPr>
              <a:t>ホールディングス、</a:t>
            </a:r>
            <a:r>
              <a:rPr lang="en-US" altLang="ja-JP" dirty="0" smtClean="0">
                <a:latin typeface="+mn-ea"/>
                <a:ea typeface="+mn-ea"/>
              </a:rPr>
              <a:t>J</a:t>
            </a:r>
            <a:r>
              <a:rPr lang="en-US" altLang="ja-JP" dirty="0">
                <a:latin typeface="+mn-ea"/>
                <a:ea typeface="+mn-ea"/>
              </a:rPr>
              <a:t>.</a:t>
            </a:r>
            <a:r>
              <a:rPr lang="ja-JP" altLang="en-US" dirty="0">
                <a:latin typeface="+mn-ea"/>
                <a:ea typeface="+mn-ea"/>
              </a:rPr>
              <a:t>フロント </a:t>
            </a:r>
            <a:r>
              <a:rPr lang="ja-JP" altLang="en-US" dirty="0" smtClean="0">
                <a:latin typeface="+mn-ea"/>
                <a:ea typeface="+mn-ea"/>
              </a:rPr>
              <a:t>リテイリング、オリックス、大和ハウス工業、鹿島建設、信越</a:t>
            </a:r>
            <a:r>
              <a:rPr lang="ja-JP" altLang="en-US" dirty="0">
                <a:latin typeface="+mn-ea"/>
                <a:ea typeface="+mn-ea"/>
              </a:rPr>
              <a:t>化学</a:t>
            </a:r>
            <a:r>
              <a:rPr lang="ja-JP" altLang="en-US" dirty="0" smtClean="0">
                <a:latin typeface="+mn-ea"/>
                <a:ea typeface="+mn-ea"/>
              </a:rPr>
              <a:t>工業、戸田工業、日東電工、ユニチカ、アシックス、アスクル、電通、ビックカメラ、丸井グループ、セコム、フジクラ、</a:t>
            </a:r>
            <a:r>
              <a:rPr lang="en-US" altLang="ja-JP" dirty="0" smtClean="0">
                <a:latin typeface="+mn-ea"/>
                <a:ea typeface="+mn-ea"/>
              </a:rPr>
              <a:t>TDK</a:t>
            </a:r>
            <a:r>
              <a:rPr lang="ja-JP" altLang="en-US" dirty="0" smtClean="0">
                <a:latin typeface="+mn-ea"/>
                <a:ea typeface="+mn-ea"/>
              </a:rPr>
              <a:t>、野村</a:t>
            </a:r>
            <a:r>
              <a:rPr lang="ja-JP" altLang="en-US" dirty="0">
                <a:latin typeface="+mn-ea"/>
                <a:ea typeface="+mn-ea"/>
              </a:rPr>
              <a:t>総合</a:t>
            </a:r>
            <a:r>
              <a:rPr lang="ja-JP" altLang="en-US" dirty="0" smtClean="0">
                <a:latin typeface="+mn-ea"/>
                <a:ea typeface="+mn-ea"/>
              </a:rPr>
              <a:t>研究所、グローバルエンジニアリング</a:t>
            </a:r>
            <a:endParaRPr lang="ja-JP" altLang="en-US" dirty="0">
              <a:latin typeface="+mn-ea"/>
              <a:ea typeface="+mn-ea"/>
            </a:endParaRPr>
          </a:p>
        </p:txBody>
      </p:sp>
      <p:sp>
        <p:nvSpPr>
          <p:cNvPr id="9" name="正方形/長方形 8"/>
          <p:cNvSpPr/>
          <p:nvPr/>
        </p:nvSpPr>
        <p:spPr bwMode="auto">
          <a:xfrm>
            <a:off x="5178767" y="1634318"/>
            <a:ext cx="4443222" cy="63907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</a:rPr>
              <a:t>カーボンプライシングを</a:t>
            </a:r>
            <a:r>
              <a:rPr kumimoji="1" lang="en-US" altLang="ja-JP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</a:rPr>
              <a:t>2</a:t>
            </a:r>
            <a:r>
              <a:rPr kumimoji="1" lang="ja-JP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</a:rPr>
              <a:t>年以内に導入予定と</a:t>
            </a:r>
            <a:endParaRPr kumimoji="1" lang="en-US" altLang="ja-JP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ea typeface="+mn-ea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</a:rPr>
              <a:t>回答している企業の例</a:t>
            </a:r>
          </a:p>
        </p:txBody>
      </p:sp>
    </p:spTree>
    <p:extLst>
      <p:ext uri="{BB962C8B-B14F-4D97-AF65-F5344CB8AC3E}">
        <p14:creationId xmlns:p14="http://schemas.microsoft.com/office/powerpoint/2010/main" val="247852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図 53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965977" y="3406693"/>
            <a:ext cx="774701" cy="762306"/>
          </a:xfrm>
          <a:prstGeom prst="rect">
            <a:avLst/>
          </a:prstGeom>
        </p:spPr>
      </p:pic>
      <p:pic>
        <p:nvPicPr>
          <p:cNvPr id="55" name="図 54"/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77899" y="3386774"/>
            <a:ext cx="774701" cy="76230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</p:pic>
      <p:sp>
        <p:nvSpPr>
          <p:cNvPr id="49" name="角丸四角形 48"/>
          <p:cNvSpPr/>
          <p:nvPr/>
        </p:nvSpPr>
        <p:spPr bwMode="auto">
          <a:xfrm>
            <a:off x="1784648" y="5040006"/>
            <a:ext cx="7704857" cy="1557346"/>
          </a:xfrm>
          <a:prstGeom prst="roundRect">
            <a:avLst>
              <a:gd name="adj" fmla="val 10795"/>
            </a:avLst>
          </a:prstGeom>
          <a:solidFill>
            <a:schemeClr val="bg1"/>
          </a:solidFill>
          <a:ln w="1905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インターナルカーボンプライシング活用支援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脱炭素経営の実現に向け、具体的な実行力が伴います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FA821F-5B8F-40E7-880D-F42062A68A54}" type="slidenum">
              <a:rPr lang="en-US" altLang="ja-JP" smtClean="0"/>
              <a:pPr>
                <a:defRPr/>
              </a:pPr>
              <a:t>6</a:t>
            </a:fld>
            <a:endParaRPr lang="en-US" altLang="ja-JP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352600" y="4391934"/>
            <a:ext cx="2194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C00000"/>
                </a:solidFill>
                <a:latin typeface="+mn-lt"/>
                <a:ea typeface="+mn-ea"/>
              </a:rPr>
              <a:t>6</a:t>
            </a:r>
            <a:r>
              <a:rPr kumimoji="1" lang="ja-JP" altLang="en-US" dirty="0" smtClean="0">
                <a:solidFill>
                  <a:srgbClr val="C00000"/>
                </a:solidFill>
                <a:latin typeface="+mn-lt"/>
                <a:ea typeface="+mn-ea"/>
              </a:rPr>
              <a:t>月</a:t>
            </a:r>
            <a:r>
              <a:rPr kumimoji="1" lang="en-US" altLang="ja-JP" dirty="0" smtClean="0">
                <a:solidFill>
                  <a:srgbClr val="C00000"/>
                </a:solidFill>
                <a:latin typeface="+mn-lt"/>
                <a:ea typeface="+mn-ea"/>
              </a:rPr>
              <a:t>27</a:t>
            </a:r>
            <a:r>
              <a:rPr kumimoji="1" lang="ja-JP" altLang="en-US" dirty="0" smtClean="0">
                <a:solidFill>
                  <a:srgbClr val="C00000"/>
                </a:solidFill>
                <a:latin typeface="+mn-lt"/>
                <a:ea typeface="+mn-ea"/>
              </a:rPr>
              <a:t>日～</a:t>
            </a:r>
            <a:r>
              <a:rPr kumimoji="1" lang="en-US" altLang="ja-JP" dirty="0" smtClean="0">
                <a:solidFill>
                  <a:srgbClr val="C00000"/>
                </a:solidFill>
                <a:latin typeface="+mn-lt"/>
                <a:ea typeface="+mn-ea"/>
              </a:rPr>
              <a:t>7</a:t>
            </a:r>
            <a:r>
              <a:rPr kumimoji="1" lang="ja-JP" altLang="en-US" dirty="0" smtClean="0">
                <a:solidFill>
                  <a:srgbClr val="C00000"/>
                </a:solidFill>
                <a:latin typeface="+mn-lt"/>
                <a:ea typeface="+mn-ea"/>
              </a:rPr>
              <a:t>月</a:t>
            </a:r>
            <a:r>
              <a:rPr kumimoji="1" lang="en-US" altLang="ja-JP" dirty="0" smtClean="0">
                <a:solidFill>
                  <a:srgbClr val="C00000"/>
                </a:solidFill>
                <a:latin typeface="+mn-lt"/>
                <a:ea typeface="+mn-ea"/>
              </a:rPr>
              <a:t>17</a:t>
            </a:r>
            <a:r>
              <a:rPr kumimoji="1" lang="ja-JP" altLang="en-US" dirty="0" smtClean="0">
                <a:solidFill>
                  <a:srgbClr val="C00000"/>
                </a:solidFill>
                <a:latin typeface="+mn-lt"/>
                <a:ea typeface="+mn-ea"/>
              </a:rPr>
              <a:t>日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943911" y="4391934"/>
            <a:ext cx="558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lt"/>
                <a:ea typeface="+mn-ea"/>
              </a:rPr>
              <a:t>7</a:t>
            </a:r>
            <a:r>
              <a:rPr kumimoji="1" lang="ja-JP" altLang="en-US" dirty="0" smtClean="0">
                <a:latin typeface="+mn-lt"/>
                <a:ea typeface="+mn-ea"/>
              </a:rPr>
              <a:t>月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986959" y="4391934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+mn-lt"/>
                <a:ea typeface="+mn-ea"/>
              </a:rPr>
              <a:t>12</a:t>
            </a:r>
            <a:r>
              <a:rPr kumimoji="1" lang="ja-JP" altLang="en-US" dirty="0" smtClean="0">
                <a:latin typeface="+mn-lt"/>
                <a:ea typeface="+mn-ea"/>
              </a:rPr>
              <a:t>月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508820" y="4391934"/>
            <a:ext cx="12373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>
                <a:latin typeface="+mn-lt"/>
                <a:ea typeface="+mn-ea"/>
              </a:rPr>
              <a:t>11</a:t>
            </a:r>
            <a:r>
              <a:rPr kumimoji="1" lang="ja-JP" altLang="en-US" dirty="0" smtClean="0">
                <a:latin typeface="+mn-lt"/>
                <a:ea typeface="+mn-ea"/>
              </a:rPr>
              <a:t>月</a:t>
            </a:r>
          </a:p>
        </p:txBody>
      </p:sp>
      <p:cxnSp>
        <p:nvCxnSpPr>
          <p:cNvPr id="21" name="直線矢印コネクタ 20"/>
          <p:cNvCxnSpPr>
            <a:stCxn id="23" idx="0"/>
            <a:endCxn id="11" idx="2"/>
          </p:cNvCxnSpPr>
          <p:nvPr/>
        </p:nvCxnSpPr>
        <p:spPr bwMode="auto">
          <a:xfrm flipV="1">
            <a:off x="8337376" y="4761266"/>
            <a:ext cx="0" cy="369096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テキスト ボックス 22"/>
          <p:cNvSpPr txBox="1"/>
          <p:nvPr/>
        </p:nvSpPr>
        <p:spPr>
          <a:xfrm>
            <a:off x="7545287" y="5130362"/>
            <a:ext cx="1584177" cy="646331"/>
          </a:xfrm>
          <a:prstGeom prst="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>
                <a:latin typeface="+mn-lt"/>
                <a:ea typeface="+mn-ea"/>
              </a:rPr>
              <a:t>支援面談</a:t>
            </a:r>
            <a:endParaRPr lang="en-US" altLang="ja-JP" dirty="0" smtClean="0">
              <a:latin typeface="+mn-lt"/>
              <a:ea typeface="+mn-ea"/>
            </a:endParaRPr>
          </a:p>
          <a:p>
            <a:pPr algn="ctr"/>
            <a:r>
              <a:rPr lang="ja-JP" altLang="en-US" dirty="0" smtClean="0">
                <a:latin typeface="+mn-lt"/>
                <a:ea typeface="+mn-ea"/>
              </a:rPr>
              <a:t>（第</a:t>
            </a:r>
            <a:r>
              <a:rPr lang="en-US" altLang="ja-JP" dirty="0" smtClean="0">
                <a:latin typeface="+mn-lt"/>
                <a:ea typeface="+mn-ea"/>
              </a:rPr>
              <a:t>2</a:t>
            </a:r>
            <a:r>
              <a:rPr lang="ja-JP" altLang="en-US" dirty="0" smtClean="0">
                <a:latin typeface="+mn-lt"/>
                <a:ea typeface="+mn-ea"/>
              </a:rPr>
              <a:t>回目）</a:t>
            </a:r>
            <a:endParaRPr kumimoji="1" lang="ja-JP" altLang="en-US" dirty="0" smtClean="0">
              <a:latin typeface="+mn-lt"/>
              <a:ea typeface="+mn-ea"/>
            </a:endParaRPr>
          </a:p>
        </p:txBody>
      </p:sp>
      <p:cxnSp>
        <p:nvCxnSpPr>
          <p:cNvPr id="24" name="直線矢印コネクタ 23"/>
          <p:cNvCxnSpPr>
            <a:stCxn id="25" idx="0"/>
            <a:endCxn id="13" idx="2"/>
          </p:cNvCxnSpPr>
          <p:nvPr/>
        </p:nvCxnSpPr>
        <p:spPr bwMode="auto">
          <a:xfrm flipH="1" flipV="1">
            <a:off x="6127474" y="4761266"/>
            <a:ext cx="1" cy="369096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テキスト ボックス 24"/>
          <p:cNvSpPr txBox="1"/>
          <p:nvPr/>
        </p:nvSpPr>
        <p:spPr>
          <a:xfrm>
            <a:off x="5335386" y="5130362"/>
            <a:ext cx="1584177" cy="646331"/>
          </a:xfrm>
          <a:prstGeom prst="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>
                <a:latin typeface="+mn-lt"/>
                <a:ea typeface="+mn-ea"/>
              </a:rPr>
              <a:t>支援面談</a:t>
            </a:r>
            <a:endParaRPr lang="en-US" altLang="ja-JP" dirty="0" smtClean="0">
              <a:latin typeface="+mn-lt"/>
              <a:ea typeface="+mn-ea"/>
            </a:endParaRPr>
          </a:p>
          <a:p>
            <a:pPr algn="ctr"/>
            <a:r>
              <a:rPr lang="ja-JP" altLang="en-US" dirty="0" smtClean="0">
                <a:latin typeface="+mn-lt"/>
                <a:ea typeface="+mn-ea"/>
              </a:rPr>
              <a:t>（第</a:t>
            </a:r>
            <a:r>
              <a:rPr lang="en-US" altLang="ja-JP" dirty="0" smtClean="0">
                <a:latin typeface="+mn-lt"/>
                <a:ea typeface="+mn-ea"/>
              </a:rPr>
              <a:t>1</a:t>
            </a:r>
            <a:r>
              <a:rPr lang="ja-JP" altLang="en-US" dirty="0" smtClean="0">
                <a:latin typeface="+mn-lt"/>
                <a:ea typeface="+mn-ea"/>
              </a:rPr>
              <a:t>回目）</a:t>
            </a:r>
            <a:endParaRPr kumimoji="1" lang="ja-JP" altLang="en-US" dirty="0" smtClean="0">
              <a:latin typeface="+mn-lt"/>
              <a:ea typeface="+mn-ea"/>
            </a:endParaRPr>
          </a:p>
        </p:txBody>
      </p:sp>
      <p:grpSp>
        <p:nvGrpSpPr>
          <p:cNvPr id="28" name="グループ化 27"/>
          <p:cNvGrpSpPr/>
          <p:nvPr/>
        </p:nvGrpSpPr>
        <p:grpSpPr>
          <a:xfrm>
            <a:off x="1568624" y="5352776"/>
            <a:ext cx="1872208" cy="1100560"/>
            <a:chOff x="707866" y="5144088"/>
            <a:chExt cx="1872208" cy="1100560"/>
          </a:xfrm>
        </p:grpSpPr>
        <p:pic>
          <p:nvPicPr>
            <p:cNvPr id="29" name="図 2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256620" y="5144088"/>
              <a:ext cx="774701" cy="762306"/>
            </a:xfrm>
            <a:prstGeom prst="rect">
              <a:avLst/>
            </a:prstGeom>
          </p:spPr>
        </p:pic>
        <p:sp>
          <p:nvSpPr>
            <p:cNvPr id="30" name="テキスト ボックス 29"/>
            <p:cNvSpPr txBox="1"/>
            <p:nvPr/>
          </p:nvSpPr>
          <p:spPr>
            <a:xfrm>
              <a:off x="707866" y="5864168"/>
              <a:ext cx="1872208" cy="380480"/>
            </a:xfrm>
            <a:prstGeom prst="rect">
              <a:avLst/>
            </a:prstGeom>
            <a:noFill/>
          </p:spPr>
          <p:txBody>
            <a:bodyPr wrap="square" lIns="36000" tIns="36000" rIns="36000" bIns="36000" rtlCol="0" anchor="ctr" anchorCtr="0">
              <a:spAutoFit/>
            </a:bodyPr>
            <a:lstStyle/>
            <a:p>
              <a:pPr algn="ctr">
                <a:spcBef>
                  <a:spcPts val="0"/>
                </a:spcBef>
                <a:buSzPct val="100000"/>
              </a:pPr>
              <a:r>
                <a:rPr lang="ja-JP" altLang="en-US" sz="2000" dirty="0">
                  <a:solidFill>
                    <a:prstClr val="black"/>
                  </a:solidFill>
                  <a:latin typeface="+mn-ea"/>
                  <a:ea typeface="+mn-ea"/>
                  <a:cs typeface="Arial" charset="0"/>
                </a:rPr>
                <a:t>専門家</a:t>
              </a:r>
              <a:endParaRPr lang="en-US" altLang="ja-JP" sz="2000" dirty="0" smtClean="0">
                <a:solidFill>
                  <a:prstClr val="black"/>
                </a:solidFill>
                <a:latin typeface="+mn-ea"/>
                <a:ea typeface="+mn-ea"/>
                <a:cs typeface="Arial" charset="0"/>
              </a:endParaRPr>
            </a:p>
          </p:txBody>
        </p:sp>
      </p:grpSp>
      <p:grpSp>
        <p:nvGrpSpPr>
          <p:cNvPr id="14" name="グループ化 13"/>
          <p:cNvGrpSpPr/>
          <p:nvPr/>
        </p:nvGrpSpPr>
        <p:grpSpPr>
          <a:xfrm>
            <a:off x="3080792" y="5179258"/>
            <a:ext cx="1912593" cy="770022"/>
            <a:chOff x="3834388" y="5128486"/>
            <a:chExt cx="1912593" cy="770022"/>
          </a:xfrm>
        </p:grpSpPr>
        <p:sp>
          <p:nvSpPr>
            <p:cNvPr id="32" name="右矢印 31"/>
            <p:cNvSpPr/>
            <p:nvPr/>
          </p:nvSpPr>
          <p:spPr bwMode="gray">
            <a:xfrm rot="20566818">
              <a:off x="3834388" y="5323143"/>
              <a:ext cx="1912593" cy="352262"/>
            </a:xfrm>
            <a:prstGeom prst="rightArrow">
              <a:avLst>
                <a:gd name="adj1" fmla="val 50000"/>
                <a:gd name="adj2" fmla="val 59914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" algn="ctr">
              <a:noFill/>
              <a:miter lim="800000"/>
              <a:headEnd/>
              <a:tailEnd/>
            </a:ln>
          </p:spPr>
          <p:txBody>
            <a:bodyPr wrap="square" lIns="36000" tIns="36000" rIns="36000" bIns="36000" rtlCol="0" anchor="ctr"/>
            <a:lstStyle/>
            <a:p>
              <a:pPr algn="ctr">
                <a:buFont typeface="Wingdings 2" pitchFamily="18" charset="2"/>
                <a:buNone/>
              </a:pPr>
              <a:endParaRPr lang="ja-JP" altLang="en-US" sz="1200" dirty="0" smtClean="0">
                <a:solidFill>
                  <a:prstClr val="black"/>
                </a:solidFill>
                <a:latin typeface="+mn-ea"/>
                <a:ea typeface="+mn-ea"/>
                <a:cs typeface="Arial" charset="0"/>
              </a:endParaRPr>
            </a:p>
          </p:txBody>
        </p:sp>
        <p:sp>
          <p:nvSpPr>
            <p:cNvPr id="33" name="雲 32"/>
            <p:cNvSpPr/>
            <p:nvPr/>
          </p:nvSpPr>
          <p:spPr bwMode="auto">
            <a:xfrm>
              <a:off x="4225167" y="5128486"/>
              <a:ext cx="1010113" cy="770022"/>
            </a:xfrm>
            <a:prstGeom prst="cloud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ea typeface="+mn-ea"/>
                </a:rPr>
                <a:t>支援</a:t>
              </a:r>
            </a:p>
          </p:txBody>
        </p:sp>
      </p:grpSp>
      <p:sp>
        <p:nvSpPr>
          <p:cNvPr id="37" name="Freeform 324"/>
          <p:cNvSpPr>
            <a:spLocks noChangeAspect="1" noEditPoints="1"/>
          </p:cNvSpPr>
          <p:nvPr/>
        </p:nvSpPr>
        <p:spPr bwMode="gray">
          <a:xfrm>
            <a:off x="114245" y="3173619"/>
            <a:ext cx="558821" cy="759437"/>
          </a:xfrm>
          <a:custGeom>
            <a:avLst/>
            <a:gdLst>
              <a:gd name="T0" fmla="*/ 90 w 235"/>
              <a:gd name="T1" fmla="*/ 215 h 320"/>
              <a:gd name="T2" fmla="*/ 107 w 235"/>
              <a:gd name="T3" fmla="*/ 224 h 320"/>
              <a:gd name="T4" fmla="*/ 96 w 235"/>
              <a:gd name="T5" fmla="*/ 234 h 320"/>
              <a:gd name="T6" fmla="*/ 92 w 235"/>
              <a:gd name="T7" fmla="*/ 276 h 320"/>
              <a:gd name="T8" fmla="*/ 106 w 235"/>
              <a:gd name="T9" fmla="*/ 270 h 320"/>
              <a:gd name="T10" fmla="*/ 92 w 235"/>
              <a:gd name="T11" fmla="*/ 257 h 320"/>
              <a:gd name="T12" fmla="*/ 87 w 235"/>
              <a:gd name="T13" fmla="*/ 270 h 320"/>
              <a:gd name="T14" fmla="*/ 58 w 235"/>
              <a:gd name="T15" fmla="*/ 233 h 320"/>
              <a:gd name="T16" fmla="*/ 61 w 235"/>
              <a:gd name="T17" fmla="*/ 216 h 320"/>
              <a:gd name="T18" fmla="*/ 44 w 235"/>
              <a:gd name="T19" fmla="*/ 228 h 320"/>
              <a:gd name="T20" fmla="*/ 63 w 235"/>
              <a:gd name="T21" fmla="*/ 185 h 320"/>
              <a:gd name="T22" fmla="*/ 58 w 235"/>
              <a:gd name="T23" fmla="*/ 171 h 320"/>
              <a:gd name="T24" fmla="*/ 43 w 235"/>
              <a:gd name="T25" fmla="*/ 181 h 320"/>
              <a:gd name="T26" fmla="*/ 96 w 235"/>
              <a:gd name="T27" fmla="*/ 192 h 320"/>
              <a:gd name="T28" fmla="*/ 106 w 235"/>
              <a:gd name="T29" fmla="*/ 177 h 320"/>
              <a:gd name="T30" fmla="*/ 86 w 235"/>
              <a:gd name="T31" fmla="*/ 181 h 320"/>
              <a:gd name="T32" fmla="*/ 92 w 235"/>
              <a:gd name="T33" fmla="*/ 148 h 320"/>
              <a:gd name="T34" fmla="*/ 107 w 235"/>
              <a:gd name="T35" fmla="*/ 138 h 320"/>
              <a:gd name="T36" fmla="*/ 98 w 235"/>
              <a:gd name="T37" fmla="*/ 128 h 320"/>
              <a:gd name="T38" fmla="*/ 87 w 235"/>
              <a:gd name="T39" fmla="*/ 142 h 320"/>
              <a:gd name="T40" fmla="*/ 58 w 235"/>
              <a:gd name="T41" fmla="*/ 148 h 320"/>
              <a:gd name="T42" fmla="*/ 61 w 235"/>
              <a:gd name="T43" fmla="*/ 131 h 320"/>
              <a:gd name="T44" fmla="*/ 52 w 235"/>
              <a:gd name="T45" fmla="*/ 128 h 320"/>
              <a:gd name="T46" fmla="*/ 43 w 235"/>
              <a:gd name="T47" fmla="*/ 138 h 320"/>
              <a:gd name="T48" fmla="*/ 54 w 235"/>
              <a:gd name="T49" fmla="*/ 106 h 320"/>
              <a:gd name="T50" fmla="*/ 61 w 235"/>
              <a:gd name="T51" fmla="*/ 88 h 320"/>
              <a:gd name="T52" fmla="*/ 48 w 235"/>
              <a:gd name="T53" fmla="*/ 87 h 320"/>
              <a:gd name="T54" fmla="*/ 46 w 235"/>
              <a:gd name="T55" fmla="*/ 103 h 320"/>
              <a:gd name="T56" fmla="*/ 100 w 235"/>
              <a:gd name="T57" fmla="*/ 105 h 320"/>
              <a:gd name="T58" fmla="*/ 104 w 235"/>
              <a:gd name="T59" fmla="*/ 88 h 320"/>
              <a:gd name="T60" fmla="*/ 86 w 235"/>
              <a:gd name="T61" fmla="*/ 96 h 320"/>
              <a:gd name="T62" fmla="*/ 100 w 235"/>
              <a:gd name="T63" fmla="*/ 63 h 320"/>
              <a:gd name="T64" fmla="*/ 106 w 235"/>
              <a:gd name="T65" fmla="*/ 49 h 320"/>
              <a:gd name="T66" fmla="*/ 87 w 235"/>
              <a:gd name="T67" fmla="*/ 49 h 320"/>
              <a:gd name="T68" fmla="*/ 50 w 235"/>
              <a:gd name="T69" fmla="*/ 63 h 320"/>
              <a:gd name="T70" fmla="*/ 63 w 235"/>
              <a:gd name="T71" fmla="*/ 49 h 320"/>
              <a:gd name="T72" fmla="*/ 43 w 235"/>
              <a:gd name="T73" fmla="*/ 53 h 320"/>
              <a:gd name="T74" fmla="*/ 182 w 235"/>
              <a:gd name="T75" fmla="*/ 234 h 320"/>
              <a:gd name="T76" fmla="*/ 191 w 235"/>
              <a:gd name="T77" fmla="*/ 220 h 320"/>
              <a:gd name="T78" fmla="*/ 184 w 235"/>
              <a:gd name="T79" fmla="*/ 213 h 320"/>
              <a:gd name="T80" fmla="*/ 174 w 235"/>
              <a:gd name="T81" fmla="*/ 216 h 320"/>
              <a:gd name="T82" fmla="*/ 174 w 235"/>
              <a:gd name="T83" fmla="*/ 231 h 320"/>
              <a:gd name="T84" fmla="*/ 186 w 235"/>
              <a:gd name="T85" fmla="*/ 191 h 320"/>
              <a:gd name="T86" fmla="*/ 191 w 235"/>
              <a:gd name="T87" fmla="*/ 177 h 320"/>
              <a:gd name="T88" fmla="*/ 174 w 235"/>
              <a:gd name="T89" fmla="*/ 173 h 320"/>
              <a:gd name="T90" fmla="*/ 174 w 235"/>
              <a:gd name="T91" fmla="*/ 189 h 320"/>
              <a:gd name="T92" fmla="*/ 186 w 235"/>
              <a:gd name="T93" fmla="*/ 148 h 320"/>
              <a:gd name="T94" fmla="*/ 189 w 235"/>
              <a:gd name="T95" fmla="*/ 131 h 320"/>
              <a:gd name="T96" fmla="*/ 174 w 235"/>
              <a:gd name="T97" fmla="*/ 131 h 320"/>
              <a:gd name="T98" fmla="*/ 235 w 235"/>
              <a:gd name="T99" fmla="*/ 96 h 320"/>
              <a:gd name="T100" fmla="*/ 0 w 235"/>
              <a:gd name="T101" fmla="*/ 309 h 320"/>
              <a:gd name="T102" fmla="*/ 150 w 235"/>
              <a:gd name="T103" fmla="*/ 10 h 320"/>
              <a:gd name="T104" fmla="*/ 22 w 235"/>
              <a:gd name="T105" fmla="*/ 298 h 320"/>
              <a:gd name="T106" fmla="*/ 64 w 235"/>
              <a:gd name="T107" fmla="*/ 266 h 320"/>
              <a:gd name="T108" fmla="*/ 22 w 235"/>
              <a:gd name="T109" fmla="*/ 21 h 320"/>
              <a:gd name="T110" fmla="*/ 150 w 235"/>
              <a:gd name="T111" fmla="*/ 298 h 320"/>
              <a:gd name="T112" fmla="*/ 192 w 235"/>
              <a:gd name="T113" fmla="*/ 266 h 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235" h="320">
                <a:moveTo>
                  <a:pt x="87" y="228"/>
                </a:moveTo>
                <a:cubicBezTo>
                  <a:pt x="86" y="226"/>
                  <a:pt x="86" y="225"/>
                  <a:pt x="86" y="224"/>
                </a:cubicBezTo>
                <a:cubicBezTo>
                  <a:pt x="86" y="221"/>
                  <a:pt x="87" y="218"/>
                  <a:pt x="89" y="216"/>
                </a:cubicBezTo>
                <a:cubicBezTo>
                  <a:pt x="89" y="216"/>
                  <a:pt x="90" y="215"/>
                  <a:pt x="90" y="215"/>
                </a:cubicBezTo>
                <a:cubicBezTo>
                  <a:pt x="91" y="214"/>
                  <a:pt x="92" y="214"/>
                  <a:pt x="92" y="214"/>
                </a:cubicBezTo>
                <a:cubicBezTo>
                  <a:pt x="93" y="214"/>
                  <a:pt x="94" y="213"/>
                  <a:pt x="94" y="213"/>
                </a:cubicBezTo>
                <a:cubicBezTo>
                  <a:pt x="98" y="212"/>
                  <a:pt x="101" y="214"/>
                  <a:pt x="104" y="216"/>
                </a:cubicBezTo>
                <a:cubicBezTo>
                  <a:pt x="106" y="218"/>
                  <a:pt x="107" y="221"/>
                  <a:pt x="107" y="224"/>
                </a:cubicBezTo>
                <a:cubicBezTo>
                  <a:pt x="107" y="225"/>
                  <a:pt x="107" y="226"/>
                  <a:pt x="106" y="228"/>
                </a:cubicBezTo>
                <a:cubicBezTo>
                  <a:pt x="106" y="229"/>
                  <a:pt x="105" y="230"/>
                  <a:pt x="104" y="231"/>
                </a:cubicBezTo>
                <a:cubicBezTo>
                  <a:pt x="103" y="232"/>
                  <a:pt x="102" y="233"/>
                  <a:pt x="100" y="233"/>
                </a:cubicBezTo>
                <a:cubicBezTo>
                  <a:pt x="99" y="234"/>
                  <a:pt x="98" y="234"/>
                  <a:pt x="96" y="234"/>
                </a:cubicBezTo>
                <a:cubicBezTo>
                  <a:pt x="93" y="234"/>
                  <a:pt x="91" y="233"/>
                  <a:pt x="89" y="231"/>
                </a:cubicBezTo>
                <a:cubicBezTo>
                  <a:pt x="88" y="230"/>
                  <a:pt x="87" y="229"/>
                  <a:pt x="87" y="228"/>
                </a:cubicBezTo>
                <a:close/>
                <a:moveTo>
                  <a:pt x="89" y="274"/>
                </a:moveTo>
                <a:cubicBezTo>
                  <a:pt x="90" y="275"/>
                  <a:pt x="91" y="276"/>
                  <a:pt x="92" y="276"/>
                </a:cubicBezTo>
                <a:cubicBezTo>
                  <a:pt x="94" y="277"/>
                  <a:pt x="95" y="277"/>
                  <a:pt x="96" y="277"/>
                </a:cubicBezTo>
                <a:cubicBezTo>
                  <a:pt x="98" y="277"/>
                  <a:pt x="99" y="277"/>
                  <a:pt x="100" y="276"/>
                </a:cubicBezTo>
                <a:cubicBezTo>
                  <a:pt x="102" y="276"/>
                  <a:pt x="103" y="275"/>
                  <a:pt x="104" y="274"/>
                </a:cubicBezTo>
                <a:cubicBezTo>
                  <a:pt x="105" y="273"/>
                  <a:pt x="106" y="272"/>
                  <a:pt x="106" y="270"/>
                </a:cubicBezTo>
                <a:cubicBezTo>
                  <a:pt x="107" y="269"/>
                  <a:pt x="107" y="268"/>
                  <a:pt x="107" y="266"/>
                </a:cubicBezTo>
                <a:cubicBezTo>
                  <a:pt x="107" y="265"/>
                  <a:pt x="107" y="264"/>
                  <a:pt x="106" y="262"/>
                </a:cubicBezTo>
                <a:cubicBezTo>
                  <a:pt x="106" y="261"/>
                  <a:pt x="105" y="260"/>
                  <a:pt x="104" y="259"/>
                </a:cubicBezTo>
                <a:cubicBezTo>
                  <a:pt x="101" y="256"/>
                  <a:pt x="96" y="255"/>
                  <a:pt x="92" y="257"/>
                </a:cubicBezTo>
                <a:cubicBezTo>
                  <a:pt x="91" y="257"/>
                  <a:pt x="90" y="258"/>
                  <a:pt x="89" y="259"/>
                </a:cubicBezTo>
                <a:cubicBezTo>
                  <a:pt x="88" y="260"/>
                  <a:pt x="87" y="261"/>
                  <a:pt x="87" y="262"/>
                </a:cubicBezTo>
                <a:cubicBezTo>
                  <a:pt x="86" y="264"/>
                  <a:pt x="86" y="265"/>
                  <a:pt x="86" y="266"/>
                </a:cubicBezTo>
                <a:cubicBezTo>
                  <a:pt x="86" y="268"/>
                  <a:pt x="86" y="269"/>
                  <a:pt x="87" y="270"/>
                </a:cubicBezTo>
                <a:cubicBezTo>
                  <a:pt x="87" y="272"/>
                  <a:pt x="88" y="273"/>
                  <a:pt x="89" y="274"/>
                </a:cubicBezTo>
                <a:close/>
                <a:moveTo>
                  <a:pt x="46" y="231"/>
                </a:moveTo>
                <a:cubicBezTo>
                  <a:pt x="48" y="233"/>
                  <a:pt x="51" y="234"/>
                  <a:pt x="54" y="234"/>
                </a:cubicBezTo>
                <a:cubicBezTo>
                  <a:pt x="55" y="234"/>
                  <a:pt x="56" y="234"/>
                  <a:pt x="58" y="233"/>
                </a:cubicBezTo>
                <a:cubicBezTo>
                  <a:pt x="59" y="233"/>
                  <a:pt x="60" y="232"/>
                  <a:pt x="61" y="231"/>
                </a:cubicBezTo>
                <a:cubicBezTo>
                  <a:pt x="62" y="230"/>
                  <a:pt x="63" y="229"/>
                  <a:pt x="63" y="228"/>
                </a:cubicBezTo>
                <a:cubicBezTo>
                  <a:pt x="64" y="226"/>
                  <a:pt x="64" y="225"/>
                  <a:pt x="64" y="224"/>
                </a:cubicBezTo>
                <a:cubicBezTo>
                  <a:pt x="64" y="221"/>
                  <a:pt x="63" y="218"/>
                  <a:pt x="61" y="216"/>
                </a:cubicBezTo>
                <a:cubicBezTo>
                  <a:pt x="60" y="215"/>
                  <a:pt x="59" y="214"/>
                  <a:pt x="58" y="214"/>
                </a:cubicBezTo>
                <a:cubicBezTo>
                  <a:pt x="54" y="212"/>
                  <a:pt x="49" y="213"/>
                  <a:pt x="46" y="216"/>
                </a:cubicBezTo>
                <a:cubicBezTo>
                  <a:pt x="44" y="218"/>
                  <a:pt x="43" y="221"/>
                  <a:pt x="43" y="224"/>
                </a:cubicBezTo>
                <a:cubicBezTo>
                  <a:pt x="43" y="225"/>
                  <a:pt x="43" y="226"/>
                  <a:pt x="44" y="228"/>
                </a:cubicBezTo>
                <a:cubicBezTo>
                  <a:pt x="44" y="229"/>
                  <a:pt x="45" y="230"/>
                  <a:pt x="46" y="231"/>
                </a:cubicBezTo>
                <a:close/>
                <a:moveTo>
                  <a:pt x="54" y="192"/>
                </a:moveTo>
                <a:cubicBezTo>
                  <a:pt x="57" y="192"/>
                  <a:pt x="59" y="191"/>
                  <a:pt x="61" y="189"/>
                </a:cubicBezTo>
                <a:cubicBezTo>
                  <a:pt x="62" y="188"/>
                  <a:pt x="63" y="186"/>
                  <a:pt x="63" y="185"/>
                </a:cubicBezTo>
                <a:cubicBezTo>
                  <a:pt x="64" y="184"/>
                  <a:pt x="64" y="182"/>
                  <a:pt x="64" y="181"/>
                </a:cubicBezTo>
                <a:cubicBezTo>
                  <a:pt x="64" y="180"/>
                  <a:pt x="64" y="178"/>
                  <a:pt x="63" y="177"/>
                </a:cubicBezTo>
                <a:cubicBezTo>
                  <a:pt x="63" y="176"/>
                  <a:pt x="62" y="174"/>
                  <a:pt x="61" y="173"/>
                </a:cubicBezTo>
                <a:cubicBezTo>
                  <a:pt x="60" y="172"/>
                  <a:pt x="59" y="172"/>
                  <a:pt x="58" y="171"/>
                </a:cubicBezTo>
                <a:cubicBezTo>
                  <a:pt x="55" y="170"/>
                  <a:pt x="52" y="170"/>
                  <a:pt x="50" y="171"/>
                </a:cubicBezTo>
                <a:cubicBezTo>
                  <a:pt x="48" y="172"/>
                  <a:pt x="47" y="172"/>
                  <a:pt x="46" y="173"/>
                </a:cubicBezTo>
                <a:cubicBezTo>
                  <a:pt x="45" y="174"/>
                  <a:pt x="44" y="176"/>
                  <a:pt x="44" y="177"/>
                </a:cubicBezTo>
                <a:cubicBezTo>
                  <a:pt x="43" y="178"/>
                  <a:pt x="43" y="180"/>
                  <a:pt x="43" y="181"/>
                </a:cubicBezTo>
                <a:cubicBezTo>
                  <a:pt x="43" y="184"/>
                  <a:pt x="44" y="187"/>
                  <a:pt x="46" y="189"/>
                </a:cubicBezTo>
                <a:cubicBezTo>
                  <a:pt x="48" y="191"/>
                  <a:pt x="51" y="192"/>
                  <a:pt x="54" y="192"/>
                </a:cubicBezTo>
                <a:close/>
                <a:moveTo>
                  <a:pt x="92" y="191"/>
                </a:moveTo>
                <a:cubicBezTo>
                  <a:pt x="94" y="191"/>
                  <a:pt x="95" y="192"/>
                  <a:pt x="96" y="192"/>
                </a:cubicBezTo>
                <a:cubicBezTo>
                  <a:pt x="99" y="192"/>
                  <a:pt x="102" y="191"/>
                  <a:pt x="104" y="189"/>
                </a:cubicBezTo>
                <a:cubicBezTo>
                  <a:pt x="105" y="188"/>
                  <a:pt x="106" y="186"/>
                  <a:pt x="106" y="185"/>
                </a:cubicBezTo>
                <a:cubicBezTo>
                  <a:pt x="107" y="184"/>
                  <a:pt x="107" y="182"/>
                  <a:pt x="107" y="181"/>
                </a:cubicBezTo>
                <a:cubicBezTo>
                  <a:pt x="107" y="180"/>
                  <a:pt x="107" y="178"/>
                  <a:pt x="106" y="177"/>
                </a:cubicBezTo>
                <a:cubicBezTo>
                  <a:pt x="106" y="176"/>
                  <a:pt x="105" y="174"/>
                  <a:pt x="104" y="173"/>
                </a:cubicBezTo>
                <a:cubicBezTo>
                  <a:pt x="100" y="169"/>
                  <a:pt x="93" y="169"/>
                  <a:pt x="89" y="173"/>
                </a:cubicBezTo>
                <a:cubicBezTo>
                  <a:pt x="88" y="174"/>
                  <a:pt x="87" y="176"/>
                  <a:pt x="87" y="177"/>
                </a:cubicBezTo>
                <a:cubicBezTo>
                  <a:pt x="86" y="178"/>
                  <a:pt x="86" y="180"/>
                  <a:pt x="86" y="181"/>
                </a:cubicBezTo>
                <a:cubicBezTo>
                  <a:pt x="86" y="184"/>
                  <a:pt x="87" y="187"/>
                  <a:pt x="89" y="189"/>
                </a:cubicBezTo>
                <a:cubicBezTo>
                  <a:pt x="90" y="190"/>
                  <a:pt x="91" y="190"/>
                  <a:pt x="92" y="191"/>
                </a:cubicBezTo>
                <a:close/>
                <a:moveTo>
                  <a:pt x="89" y="146"/>
                </a:moveTo>
                <a:cubicBezTo>
                  <a:pt x="90" y="147"/>
                  <a:pt x="91" y="148"/>
                  <a:pt x="92" y="148"/>
                </a:cubicBezTo>
                <a:cubicBezTo>
                  <a:pt x="94" y="149"/>
                  <a:pt x="95" y="149"/>
                  <a:pt x="96" y="149"/>
                </a:cubicBezTo>
                <a:cubicBezTo>
                  <a:pt x="98" y="149"/>
                  <a:pt x="99" y="149"/>
                  <a:pt x="100" y="148"/>
                </a:cubicBezTo>
                <a:cubicBezTo>
                  <a:pt x="102" y="148"/>
                  <a:pt x="103" y="147"/>
                  <a:pt x="104" y="146"/>
                </a:cubicBezTo>
                <a:cubicBezTo>
                  <a:pt x="106" y="144"/>
                  <a:pt x="107" y="141"/>
                  <a:pt x="107" y="138"/>
                </a:cubicBezTo>
                <a:cubicBezTo>
                  <a:pt x="107" y="136"/>
                  <a:pt x="106" y="133"/>
                  <a:pt x="104" y="131"/>
                </a:cubicBezTo>
                <a:cubicBezTo>
                  <a:pt x="103" y="130"/>
                  <a:pt x="103" y="130"/>
                  <a:pt x="102" y="129"/>
                </a:cubicBezTo>
                <a:cubicBezTo>
                  <a:pt x="102" y="129"/>
                  <a:pt x="101" y="129"/>
                  <a:pt x="100" y="129"/>
                </a:cubicBezTo>
                <a:cubicBezTo>
                  <a:pt x="100" y="128"/>
                  <a:pt x="99" y="128"/>
                  <a:pt x="98" y="128"/>
                </a:cubicBezTo>
                <a:cubicBezTo>
                  <a:pt x="96" y="127"/>
                  <a:pt x="94" y="128"/>
                  <a:pt x="92" y="129"/>
                </a:cubicBezTo>
                <a:cubicBezTo>
                  <a:pt x="91" y="129"/>
                  <a:pt x="90" y="130"/>
                  <a:pt x="89" y="131"/>
                </a:cubicBezTo>
                <a:cubicBezTo>
                  <a:pt x="87" y="133"/>
                  <a:pt x="86" y="136"/>
                  <a:pt x="86" y="138"/>
                </a:cubicBezTo>
                <a:cubicBezTo>
                  <a:pt x="86" y="140"/>
                  <a:pt x="86" y="141"/>
                  <a:pt x="87" y="142"/>
                </a:cubicBezTo>
                <a:cubicBezTo>
                  <a:pt x="87" y="144"/>
                  <a:pt x="88" y="145"/>
                  <a:pt x="89" y="146"/>
                </a:cubicBezTo>
                <a:close/>
                <a:moveTo>
                  <a:pt x="50" y="148"/>
                </a:moveTo>
                <a:cubicBezTo>
                  <a:pt x="51" y="149"/>
                  <a:pt x="52" y="149"/>
                  <a:pt x="54" y="149"/>
                </a:cubicBezTo>
                <a:cubicBezTo>
                  <a:pt x="55" y="149"/>
                  <a:pt x="56" y="149"/>
                  <a:pt x="58" y="148"/>
                </a:cubicBezTo>
                <a:cubicBezTo>
                  <a:pt x="59" y="148"/>
                  <a:pt x="60" y="147"/>
                  <a:pt x="61" y="146"/>
                </a:cubicBezTo>
                <a:cubicBezTo>
                  <a:pt x="62" y="145"/>
                  <a:pt x="63" y="144"/>
                  <a:pt x="63" y="142"/>
                </a:cubicBezTo>
                <a:cubicBezTo>
                  <a:pt x="64" y="141"/>
                  <a:pt x="64" y="140"/>
                  <a:pt x="64" y="138"/>
                </a:cubicBezTo>
                <a:cubicBezTo>
                  <a:pt x="64" y="136"/>
                  <a:pt x="63" y="133"/>
                  <a:pt x="61" y="131"/>
                </a:cubicBezTo>
                <a:cubicBezTo>
                  <a:pt x="61" y="130"/>
                  <a:pt x="60" y="130"/>
                  <a:pt x="60" y="129"/>
                </a:cubicBezTo>
                <a:cubicBezTo>
                  <a:pt x="59" y="129"/>
                  <a:pt x="58" y="129"/>
                  <a:pt x="58" y="129"/>
                </a:cubicBezTo>
                <a:cubicBezTo>
                  <a:pt x="57" y="128"/>
                  <a:pt x="56" y="128"/>
                  <a:pt x="56" y="128"/>
                </a:cubicBezTo>
                <a:cubicBezTo>
                  <a:pt x="54" y="128"/>
                  <a:pt x="53" y="128"/>
                  <a:pt x="52" y="128"/>
                </a:cubicBezTo>
                <a:cubicBezTo>
                  <a:pt x="51" y="128"/>
                  <a:pt x="50" y="128"/>
                  <a:pt x="50" y="129"/>
                </a:cubicBezTo>
                <a:cubicBezTo>
                  <a:pt x="49" y="129"/>
                  <a:pt x="48" y="129"/>
                  <a:pt x="48" y="129"/>
                </a:cubicBezTo>
                <a:cubicBezTo>
                  <a:pt x="47" y="130"/>
                  <a:pt x="47" y="130"/>
                  <a:pt x="46" y="131"/>
                </a:cubicBezTo>
                <a:cubicBezTo>
                  <a:pt x="44" y="133"/>
                  <a:pt x="43" y="136"/>
                  <a:pt x="43" y="138"/>
                </a:cubicBezTo>
                <a:cubicBezTo>
                  <a:pt x="43" y="141"/>
                  <a:pt x="44" y="144"/>
                  <a:pt x="46" y="146"/>
                </a:cubicBezTo>
                <a:cubicBezTo>
                  <a:pt x="47" y="147"/>
                  <a:pt x="48" y="148"/>
                  <a:pt x="50" y="148"/>
                </a:cubicBezTo>
                <a:close/>
                <a:moveTo>
                  <a:pt x="50" y="105"/>
                </a:moveTo>
                <a:cubicBezTo>
                  <a:pt x="51" y="106"/>
                  <a:pt x="52" y="106"/>
                  <a:pt x="54" y="106"/>
                </a:cubicBezTo>
                <a:cubicBezTo>
                  <a:pt x="57" y="106"/>
                  <a:pt x="59" y="105"/>
                  <a:pt x="61" y="103"/>
                </a:cubicBezTo>
                <a:cubicBezTo>
                  <a:pt x="63" y="101"/>
                  <a:pt x="64" y="99"/>
                  <a:pt x="64" y="96"/>
                </a:cubicBezTo>
                <a:cubicBezTo>
                  <a:pt x="64" y="94"/>
                  <a:pt x="64" y="93"/>
                  <a:pt x="63" y="92"/>
                </a:cubicBezTo>
                <a:cubicBezTo>
                  <a:pt x="63" y="90"/>
                  <a:pt x="62" y="89"/>
                  <a:pt x="61" y="88"/>
                </a:cubicBezTo>
                <a:cubicBezTo>
                  <a:pt x="60" y="87"/>
                  <a:pt x="59" y="86"/>
                  <a:pt x="58" y="86"/>
                </a:cubicBezTo>
                <a:cubicBezTo>
                  <a:pt x="56" y="85"/>
                  <a:pt x="54" y="85"/>
                  <a:pt x="52" y="85"/>
                </a:cubicBezTo>
                <a:cubicBezTo>
                  <a:pt x="51" y="85"/>
                  <a:pt x="50" y="86"/>
                  <a:pt x="50" y="86"/>
                </a:cubicBezTo>
                <a:cubicBezTo>
                  <a:pt x="49" y="86"/>
                  <a:pt x="48" y="86"/>
                  <a:pt x="48" y="87"/>
                </a:cubicBezTo>
                <a:cubicBezTo>
                  <a:pt x="47" y="87"/>
                  <a:pt x="47" y="88"/>
                  <a:pt x="46" y="88"/>
                </a:cubicBezTo>
                <a:cubicBezTo>
                  <a:pt x="45" y="89"/>
                  <a:pt x="44" y="90"/>
                  <a:pt x="44" y="92"/>
                </a:cubicBezTo>
                <a:cubicBezTo>
                  <a:pt x="43" y="93"/>
                  <a:pt x="43" y="94"/>
                  <a:pt x="43" y="96"/>
                </a:cubicBezTo>
                <a:cubicBezTo>
                  <a:pt x="43" y="99"/>
                  <a:pt x="44" y="101"/>
                  <a:pt x="46" y="103"/>
                </a:cubicBezTo>
                <a:cubicBezTo>
                  <a:pt x="47" y="104"/>
                  <a:pt x="48" y="105"/>
                  <a:pt x="50" y="105"/>
                </a:cubicBezTo>
                <a:close/>
                <a:moveTo>
                  <a:pt x="92" y="105"/>
                </a:moveTo>
                <a:cubicBezTo>
                  <a:pt x="94" y="106"/>
                  <a:pt x="95" y="106"/>
                  <a:pt x="96" y="106"/>
                </a:cubicBezTo>
                <a:cubicBezTo>
                  <a:pt x="98" y="106"/>
                  <a:pt x="99" y="106"/>
                  <a:pt x="100" y="105"/>
                </a:cubicBezTo>
                <a:cubicBezTo>
                  <a:pt x="102" y="105"/>
                  <a:pt x="103" y="104"/>
                  <a:pt x="104" y="103"/>
                </a:cubicBezTo>
                <a:cubicBezTo>
                  <a:pt x="106" y="101"/>
                  <a:pt x="107" y="99"/>
                  <a:pt x="107" y="96"/>
                </a:cubicBezTo>
                <a:cubicBezTo>
                  <a:pt x="107" y="94"/>
                  <a:pt x="107" y="93"/>
                  <a:pt x="106" y="92"/>
                </a:cubicBezTo>
                <a:cubicBezTo>
                  <a:pt x="106" y="90"/>
                  <a:pt x="105" y="89"/>
                  <a:pt x="104" y="88"/>
                </a:cubicBezTo>
                <a:cubicBezTo>
                  <a:pt x="101" y="85"/>
                  <a:pt x="96" y="84"/>
                  <a:pt x="92" y="86"/>
                </a:cubicBezTo>
                <a:cubicBezTo>
                  <a:pt x="91" y="86"/>
                  <a:pt x="90" y="87"/>
                  <a:pt x="89" y="88"/>
                </a:cubicBezTo>
                <a:cubicBezTo>
                  <a:pt x="88" y="89"/>
                  <a:pt x="87" y="90"/>
                  <a:pt x="87" y="92"/>
                </a:cubicBezTo>
                <a:cubicBezTo>
                  <a:pt x="86" y="93"/>
                  <a:pt x="86" y="94"/>
                  <a:pt x="86" y="96"/>
                </a:cubicBezTo>
                <a:cubicBezTo>
                  <a:pt x="86" y="99"/>
                  <a:pt x="87" y="101"/>
                  <a:pt x="89" y="103"/>
                </a:cubicBezTo>
                <a:cubicBezTo>
                  <a:pt x="90" y="104"/>
                  <a:pt x="91" y="105"/>
                  <a:pt x="92" y="105"/>
                </a:cubicBezTo>
                <a:close/>
                <a:moveTo>
                  <a:pt x="96" y="64"/>
                </a:moveTo>
                <a:cubicBezTo>
                  <a:pt x="98" y="64"/>
                  <a:pt x="99" y="63"/>
                  <a:pt x="100" y="63"/>
                </a:cubicBezTo>
                <a:cubicBezTo>
                  <a:pt x="102" y="62"/>
                  <a:pt x="103" y="62"/>
                  <a:pt x="104" y="61"/>
                </a:cubicBezTo>
                <a:cubicBezTo>
                  <a:pt x="105" y="59"/>
                  <a:pt x="106" y="58"/>
                  <a:pt x="106" y="57"/>
                </a:cubicBezTo>
                <a:cubicBezTo>
                  <a:pt x="107" y="56"/>
                  <a:pt x="107" y="54"/>
                  <a:pt x="107" y="53"/>
                </a:cubicBezTo>
                <a:cubicBezTo>
                  <a:pt x="107" y="52"/>
                  <a:pt x="107" y="50"/>
                  <a:pt x="106" y="49"/>
                </a:cubicBezTo>
                <a:cubicBezTo>
                  <a:pt x="106" y="48"/>
                  <a:pt x="105" y="46"/>
                  <a:pt x="104" y="45"/>
                </a:cubicBezTo>
                <a:cubicBezTo>
                  <a:pt x="103" y="44"/>
                  <a:pt x="102" y="44"/>
                  <a:pt x="100" y="43"/>
                </a:cubicBezTo>
                <a:cubicBezTo>
                  <a:pt x="97" y="41"/>
                  <a:pt x="92" y="42"/>
                  <a:pt x="89" y="45"/>
                </a:cubicBezTo>
                <a:cubicBezTo>
                  <a:pt x="88" y="46"/>
                  <a:pt x="87" y="48"/>
                  <a:pt x="87" y="49"/>
                </a:cubicBezTo>
                <a:cubicBezTo>
                  <a:pt x="86" y="50"/>
                  <a:pt x="86" y="52"/>
                  <a:pt x="86" y="53"/>
                </a:cubicBezTo>
                <a:cubicBezTo>
                  <a:pt x="86" y="56"/>
                  <a:pt x="87" y="59"/>
                  <a:pt x="89" y="61"/>
                </a:cubicBezTo>
                <a:cubicBezTo>
                  <a:pt x="91" y="63"/>
                  <a:pt x="93" y="64"/>
                  <a:pt x="96" y="64"/>
                </a:cubicBezTo>
                <a:close/>
                <a:moveTo>
                  <a:pt x="50" y="63"/>
                </a:moveTo>
                <a:cubicBezTo>
                  <a:pt x="51" y="63"/>
                  <a:pt x="52" y="64"/>
                  <a:pt x="54" y="64"/>
                </a:cubicBezTo>
                <a:cubicBezTo>
                  <a:pt x="57" y="64"/>
                  <a:pt x="59" y="63"/>
                  <a:pt x="61" y="61"/>
                </a:cubicBezTo>
                <a:cubicBezTo>
                  <a:pt x="63" y="59"/>
                  <a:pt x="64" y="56"/>
                  <a:pt x="64" y="53"/>
                </a:cubicBezTo>
                <a:cubicBezTo>
                  <a:pt x="64" y="52"/>
                  <a:pt x="64" y="50"/>
                  <a:pt x="63" y="49"/>
                </a:cubicBezTo>
                <a:cubicBezTo>
                  <a:pt x="63" y="48"/>
                  <a:pt x="62" y="46"/>
                  <a:pt x="61" y="45"/>
                </a:cubicBezTo>
                <a:cubicBezTo>
                  <a:pt x="57" y="41"/>
                  <a:pt x="50" y="41"/>
                  <a:pt x="46" y="45"/>
                </a:cubicBezTo>
                <a:cubicBezTo>
                  <a:pt x="45" y="46"/>
                  <a:pt x="44" y="48"/>
                  <a:pt x="44" y="49"/>
                </a:cubicBezTo>
                <a:cubicBezTo>
                  <a:pt x="43" y="50"/>
                  <a:pt x="43" y="52"/>
                  <a:pt x="43" y="53"/>
                </a:cubicBezTo>
                <a:cubicBezTo>
                  <a:pt x="43" y="56"/>
                  <a:pt x="44" y="59"/>
                  <a:pt x="46" y="61"/>
                </a:cubicBezTo>
                <a:cubicBezTo>
                  <a:pt x="47" y="62"/>
                  <a:pt x="48" y="62"/>
                  <a:pt x="50" y="63"/>
                </a:cubicBezTo>
                <a:close/>
                <a:moveTo>
                  <a:pt x="174" y="231"/>
                </a:moveTo>
                <a:cubicBezTo>
                  <a:pt x="176" y="233"/>
                  <a:pt x="179" y="234"/>
                  <a:pt x="182" y="234"/>
                </a:cubicBezTo>
                <a:cubicBezTo>
                  <a:pt x="184" y="234"/>
                  <a:pt x="187" y="233"/>
                  <a:pt x="189" y="231"/>
                </a:cubicBezTo>
                <a:cubicBezTo>
                  <a:pt x="190" y="230"/>
                  <a:pt x="191" y="229"/>
                  <a:pt x="191" y="228"/>
                </a:cubicBezTo>
                <a:cubicBezTo>
                  <a:pt x="192" y="226"/>
                  <a:pt x="192" y="225"/>
                  <a:pt x="192" y="224"/>
                </a:cubicBezTo>
                <a:cubicBezTo>
                  <a:pt x="192" y="222"/>
                  <a:pt x="192" y="221"/>
                  <a:pt x="191" y="220"/>
                </a:cubicBezTo>
                <a:cubicBezTo>
                  <a:pt x="191" y="218"/>
                  <a:pt x="190" y="217"/>
                  <a:pt x="189" y="216"/>
                </a:cubicBezTo>
                <a:cubicBezTo>
                  <a:pt x="189" y="216"/>
                  <a:pt x="188" y="215"/>
                  <a:pt x="188" y="215"/>
                </a:cubicBezTo>
                <a:cubicBezTo>
                  <a:pt x="187" y="214"/>
                  <a:pt x="186" y="214"/>
                  <a:pt x="186" y="214"/>
                </a:cubicBezTo>
                <a:cubicBezTo>
                  <a:pt x="185" y="214"/>
                  <a:pt x="184" y="213"/>
                  <a:pt x="184" y="213"/>
                </a:cubicBezTo>
                <a:cubicBezTo>
                  <a:pt x="182" y="213"/>
                  <a:pt x="181" y="213"/>
                  <a:pt x="180" y="213"/>
                </a:cubicBezTo>
                <a:cubicBezTo>
                  <a:pt x="179" y="213"/>
                  <a:pt x="178" y="214"/>
                  <a:pt x="178" y="214"/>
                </a:cubicBezTo>
                <a:cubicBezTo>
                  <a:pt x="177" y="214"/>
                  <a:pt x="176" y="214"/>
                  <a:pt x="176" y="215"/>
                </a:cubicBezTo>
                <a:cubicBezTo>
                  <a:pt x="175" y="215"/>
                  <a:pt x="175" y="216"/>
                  <a:pt x="174" y="216"/>
                </a:cubicBezTo>
                <a:cubicBezTo>
                  <a:pt x="173" y="217"/>
                  <a:pt x="172" y="218"/>
                  <a:pt x="172" y="220"/>
                </a:cubicBezTo>
                <a:cubicBezTo>
                  <a:pt x="171" y="221"/>
                  <a:pt x="171" y="222"/>
                  <a:pt x="171" y="224"/>
                </a:cubicBezTo>
                <a:cubicBezTo>
                  <a:pt x="171" y="225"/>
                  <a:pt x="171" y="226"/>
                  <a:pt x="172" y="228"/>
                </a:cubicBezTo>
                <a:cubicBezTo>
                  <a:pt x="172" y="229"/>
                  <a:pt x="173" y="230"/>
                  <a:pt x="174" y="231"/>
                </a:cubicBezTo>
                <a:close/>
                <a:moveTo>
                  <a:pt x="174" y="189"/>
                </a:moveTo>
                <a:cubicBezTo>
                  <a:pt x="175" y="190"/>
                  <a:pt x="176" y="190"/>
                  <a:pt x="178" y="191"/>
                </a:cubicBezTo>
                <a:cubicBezTo>
                  <a:pt x="179" y="191"/>
                  <a:pt x="180" y="192"/>
                  <a:pt x="182" y="192"/>
                </a:cubicBezTo>
                <a:cubicBezTo>
                  <a:pt x="183" y="192"/>
                  <a:pt x="184" y="191"/>
                  <a:pt x="186" y="191"/>
                </a:cubicBezTo>
                <a:cubicBezTo>
                  <a:pt x="187" y="190"/>
                  <a:pt x="188" y="190"/>
                  <a:pt x="189" y="189"/>
                </a:cubicBezTo>
                <a:cubicBezTo>
                  <a:pt x="190" y="188"/>
                  <a:pt x="191" y="186"/>
                  <a:pt x="191" y="185"/>
                </a:cubicBezTo>
                <a:cubicBezTo>
                  <a:pt x="192" y="184"/>
                  <a:pt x="192" y="182"/>
                  <a:pt x="192" y="181"/>
                </a:cubicBezTo>
                <a:cubicBezTo>
                  <a:pt x="192" y="180"/>
                  <a:pt x="192" y="178"/>
                  <a:pt x="191" y="177"/>
                </a:cubicBezTo>
                <a:cubicBezTo>
                  <a:pt x="191" y="176"/>
                  <a:pt x="190" y="174"/>
                  <a:pt x="189" y="173"/>
                </a:cubicBezTo>
                <a:cubicBezTo>
                  <a:pt x="188" y="172"/>
                  <a:pt x="187" y="172"/>
                  <a:pt x="186" y="171"/>
                </a:cubicBezTo>
                <a:cubicBezTo>
                  <a:pt x="183" y="170"/>
                  <a:pt x="180" y="170"/>
                  <a:pt x="178" y="171"/>
                </a:cubicBezTo>
                <a:cubicBezTo>
                  <a:pt x="176" y="172"/>
                  <a:pt x="175" y="172"/>
                  <a:pt x="174" y="173"/>
                </a:cubicBezTo>
                <a:cubicBezTo>
                  <a:pt x="173" y="174"/>
                  <a:pt x="172" y="176"/>
                  <a:pt x="172" y="177"/>
                </a:cubicBezTo>
                <a:cubicBezTo>
                  <a:pt x="171" y="178"/>
                  <a:pt x="171" y="180"/>
                  <a:pt x="171" y="181"/>
                </a:cubicBezTo>
                <a:cubicBezTo>
                  <a:pt x="171" y="182"/>
                  <a:pt x="171" y="184"/>
                  <a:pt x="172" y="185"/>
                </a:cubicBezTo>
                <a:cubicBezTo>
                  <a:pt x="172" y="186"/>
                  <a:pt x="173" y="188"/>
                  <a:pt x="174" y="189"/>
                </a:cubicBezTo>
                <a:close/>
                <a:moveTo>
                  <a:pt x="174" y="146"/>
                </a:moveTo>
                <a:cubicBezTo>
                  <a:pt x="175" y="147"/>
                  <a:pt x="176" y="148"/>
                  <a:pt x="178" y="148"/>
                </a:cubicBezTo>
                <a:cubicBezTo>
                  <a:pt x="179" y="149"/>
                  <a:pt x="180" y="149"/>
                  <a:pt x="182" y="149"/>
                </a:cubicBezTo>
                <a:cubicBezTo>
                  <a:pt x="183" y="149"/>
                  <a:pt x="184" y="149"/>
                  <a:pt x="186" y="148"/>
                </a:cubicBezTo>
                <a:cubicBezTo>
                  <a:pt x="187" y="148"/>
                  <a:pt x="188" y="147"/>
                  <a:pt x="189" y="146"/>
                </a:cubicBezTo>
                <a:cubicBezTo>
                  <a:pt x="190" y="145"/>
                  <a:pt x="191" y="144"/>
                  <a:pt x="191" y="142"/>
                </a:cubicBezTo>
                <a:cubicBezTo>
                  <a:pt x="192" y="141"/>
                  <a:pt x="192" y="140"/>
                  <a:pt x="192" y="138"/>
                </a:cubicBezTo>
                <a:cubicBezTo>
                  <a:pt x="192" y="136"/>
                  <a:pt x="191" y="133"/>
                  <a:pt x="189" y="131"/>
                </a:cubicBezTo>
                <a:cubicBezTo>
                  <a:pt x="187" y="128"/>
                  <a:pt x="183" y="127"/>
                  <a:pt x="180" y="128"/>
                </a:cubicBezTo>
                <a:cubicBezTo>
                  <a:pt x="179" y="128"/>
                  <a:pt x="178" y="128"/>
                  <a:pt x="178" y="129"/>
                </a:cubicBezTo>
                <a:cubicBezTo>
                  <a:pt x="177" y="129"/>
                  <a:pt x="176" y="129"/>
                  <a:pt x="176" y="129"/>
                </a:cubicBezTo>
                <a:cubicBezTo>
                  <a:pt x="175" y="130"/>
                  <a:pt x="175" y="130"/>
                  <a:pt x="174" y="131"/>
                </a:cubicBezTo>
                <a:cubicBezTo>
                  <a:pt x="172" y="133"/>
                  <a:pt x="171" y="136"/>
                  <a:pt x="171" y="138"/>
                </a:cubicBezTo>
                <a:cubicBezTo>
                  <a:pt x="171" y="140"/>
                  <a:pt x="171" y="141"/>
                  <a:pt x="172" y="142"/>
                </a:cubicBezTo>
                <a:cubicBezTo>
                  <a:pt x="172" y="144"/>
                  <a:pt x="173" y="145"/>
                  <a:pt x="174" y="146"/>
                </a:cubicBezTo>
                <a:close/>
                <a:moveTo>
                  <a:pt x="235" y="96"/>
                </a:moveTo>
                <a:cubicBezTo>
                  <a:pt x="235" y="309"/>
                  <a:pt x="235" y="309"/>
                  <a:pt x="235" y="309"/>
                </a:cubicBezTo>
                <a:cubicBezTo>
                  <a:pt x="235" y="315"/>
                  <a:pt x="230" y="320"/>
                  <a:pt x="224" y="320"/>
                </a:cubicBezTo>
                <a:cubicBezTo>
                  <a:pt x="11" y="320"/>
                  <a:pt x="11" y="320"/>
                  <a:pt x="11" y="320"/>
                </a:cubicBezTo>
                <a:cubicBezTo>
                  <a:pt x="5" y="320"/>
                  <a:pt x="0" y="315"/>
                  <a:pt x="0" y="309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4"/>
                  <a:pt x="5" y="0"/>
                  <a:pt x="11" y="0"/>
                </a:cubicBezTo>
                <a:cubicBezTo>
                  <a:pt x="139" y="0"/>
                  <a:pt x="139" y="0"/>
                  <a:pt x="139" y="0"/>
                </a:cubicBezTo>
                <a:cubicBezTo>
                  <a:pt x="145" y="0"/>
                  <a:pt x="150" y="4"/>
                  <a:pt x="150" y="10"/>
                </a:cubicBezTo>
                <a:cubicBezTo>
                  <a:pt x="150" y="85"/>
                  <a:pt x="150" y="85"/>
                  <a:pt x="150" y="85"/>
                </a:cubicBezTo>
                <a:cubicBezTo>
                  <a:pt x="224" y="85"/>
                  <a:pt x="224" y="85"/>
                  <a:pt x="224" y="85"/>
                </a:cubicBezTo>
                <a:cubicBezTo>
                  <a:pt x="230" y="85"/>
                  <a:pt x="235" y="90"/>
                  <a:pt x="235" y="96"/>
                </a:cubicBezTo>
                <a:close/>
                <a:moveTo>
                  <a:pt x="22" y="298"/>
                </a:moveTo>
                <a:cubicBezTo>
                  <a:pt x="43" y="298"/>
                  <a:pt x="43" y="298"/>
                  <a:pt x="43" y="298"/>
                </a:cubicBezTo>
                <a:cubicBezTo>
                  <a:pt x="43" y="266"/>
                  <a:pt x="43" y="266"/>
                  <a:pt x="43" y="266"/>
                </a:cubicBezTo>
                <a:cubicBezTo>
                  <a:pt x="43" y="260"/>
                  <a:pt x="48" y="256"/>
                  <a:pt x="54" y="256"/>
                </a:cubicBezTo>
                <a:cubicBezTo>
                  <a:pt x="60" y="256"/>
                  <a:pt x="64" y="260"/>
                  <a:pt x="64" y="266"/>
                </a:cubicBezTo>
                <a:cubicBezTo>
                  <a:pt x="64" y="298"/>
                  <a:pt x="64" y="298"/>
                  <a:pt x="64" y="298"/>
                </a:cubicBezTo>
                <a:cubicBezTo>
                  <a:pt x="128" y="298"/>
                  <a:pt x="128" y="298"/>
                  <a:pt x="128" y="298"/>
                </a:cubicBezTo>
                <a:cubicBezTo>
                  <a:pt x="128" y="21"/>
                  <a:pt x="128" y="21"/>
                  <a:pt x="128" y="21"/>
                </a:cubicBezTo>
                <a:cubicBezTo>
                  <a:pt x="22" y="21"/>
                  <a:pt x="22" y="21"/>
                  <a:pt x="22" y="21"/>
                </a:cubicBezTo>
                <a:lnTo>
                  <a:pt x="22" y="298"/>
                </a:lnTo>
                <a:close/>
                <a:moveTo>
                  <a:pt x="214" y="106"/>
                </a:moveTo>
                <a:cubicBezTo>
                  <a:pt x="150" y="106"/>
                  <a:pt x="150" y="106"/>
                  <a:pt x="150" y="106"/>
                </a:cubicBezTo>
                <a:cubicBezTo>
                  <a:pt x="150" y="298"/>
                  <a:pt x="150" y="298"/>
                  <a:pt x="150" y="298"/>
                </a:cubicBezTo>
                <a:cubicBezTo>
                  <a:pt x="171" y="298"/>
                  <a:pt x="171" y="298"/>
                  <a:pt x="171" y="298"/>
                </a:cubicBezTo>
                <a:cubicBezTo>
                  <a:pt x="171" y="266"/>
                  <a:pt x="171" y="266"/>
                  <a:pt x="171" y="266"/>
                </a:cubicBezTo>
                <a:cubicBezTo>
                  <a:pt x="171" y="260"/>
                  <a:pt x="176" y="256"/>
                  <a:pt x="182" y="256"/>
                </a:cubicBezTo>
                <a:cubicBezTo>
                  <a:pt x="188" y="256"/>
                  <a:pt x="192" y="260"/>
                  <a:pt x="192" y="266"/>
                </a:cubicBezTo>
                <a:cubicBezTo>
                  <a:pt x="192" y="298"/>
                  <a:pt x="192" y="298"/>
                  <a:pt x="192" y="298"/>
                </a:cubicBezTo>
                <a:cubicBezTo>
                  <a:pt x="214" y="298"/>
                  <a:pt x="214" y="298"/>
                  <a:pt x="214" y="298"/>
                </a:cubicBezTo>
                <a:lnTo>
                  <a:pt x="214" y="106"/>
                </a:lnTo>
                <a:close/>
              </a:path>
            </a:pathLst>
          </a:custGeom>
          <a:solidFill>
            <a:srgbClr val="FFC000"/>
          </a:solidFill>
          <a:ln>
            <a:solidFill>
              <a:sysClr val="window" lastClr="FFFFFF"/>
            </a:solidFill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  <a:ea typeface="+mn-ea"/>
              <a:cs typeface="Arial" charset="0"/>
            </a:endParaRPr>
          </a:p>
        </p:txBody>
      </p:sp>
      <p:cxnSp>
        <p:nvCxnSpPr>
          <p:cNvPr id="38" name="直線矢印コネクタ 37"/>
          <p:cNvCxnSpPr/>
          <p:nvPr/>
        </p:nvCxnSpPr>
        <p:spPr bwMode="auto">
          <a:xfrm flipV="1">
            <a:off x="1424032" y="4247918"/>
            <a:ext cx="7524000" cy="0"/>
          </a:xfrm>
          <a:prstGeom prst="straightConnector1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爆発 1 6"/>
          <p:cNvSpPr/>
          <p:nvPr/>
        </p:nvSpPr>
        <p:spPr bwMode="gray">
          <a:xfrm>
            <a:off x="3557708" y="3455830"/>
            <a:ext cx="1395292" cy="995008"/>
          </a:xfrm>
          <a:prstGeom prst="irregularSeal1">
            <a:avLst/>
          </a:prstGeom>
          <a:solidFill>
            <a:schemeClr val="accent6"/>
          </a:solidFill>
          <a:ln w="19050" algn="ctr">
            <a:solidFill>
              <a:srgbClr val="BBBCBC"/>
            </a:solidFill>
            <a:miter lim="800000"/>
            <a:headEnd/>
            <a:tailEnd/>
          </a:ln>
        </p:spPr>
        <p:txBody>
          <a:bodyPr wrap="square" lIns="36000" tIns="36000" rIns="36000" bIns="36000" rtlCol="0" anchor="ctr"/>
          <a:lstStyle/>
          <a:p>
            <a:pPr algn="ctr">
              <a:lnSpc>
                <a:spcPts val="2400"/>
              </a:lnSpc>
              <a:buFont typeface="Wingdings 2" pitchFamily="18" charset="2"/>
              <a:buNone/>
            </a:pPr>
            <a:r>
              <a:rPr lang="ja-JP" altLang="en-US" sz="2400" dirty="0" smtClean="0">
                <a:solidFill>
                  <a:prstClr val="black"/>
                </a:solidFill>
                <a:latin typeface="+mn-ea"/>
                <a:ea typeface="+mn-ea"/>
                <a:cs typeface="Arial" charset="0"/>
              </a:rPr>
              <a:t>採択</a:t>
            </a:r>
          </a:p>
        </p:txBody>
      </p:sp>
      <p:sp>
        <p:nvSpPr>
          <p:cNvPr id="8" name="爆発 1 7"/>
          <p:cNvSpPr/>
          <p:nvPr/>
        </p:nvSpPr>
        <p:spPr bwMode="gray">
          <a:xfrm>
            <a:off x="1685500" y="3455830"/>
            <a:ext cx="1395292" cy="995008"/>
          </a:xfrm>
          <a:prstGeom prst="irregularSeal1">
            <a:avLst/>
          </a:prstGeom>
          <a:solidFill>
            <a:srgbClr val="FFFF00"/>
          </a:solidFill>
          <a:ln w="19050" algn="ctr">
            <a:solidFill>
              <a:srgbClr val="BBBCBC"/>
            </a:solidFill>
            <a:miter lim="800000"/>
            <a:headEnd/>
            <a:tailEnd/>
          </a:ln>
        </p:spPr>
        <p:txBody>
          <a:bodyPr wrap="square" lIns="36000" tIns="36000" rIns="36000" bIns="36000" rtlCol="0" anchor="ctr"/>
          <a:lstStyle/>
          <a:p>
            <a:pPr algn="ctr">
              <a:lnSpc>
                <a:spcPts val="2400"/>
              </a:lnSpc>
              <a:buFont typeface="Wingdings 2" pitchFamily="18" charset="2"/>
              <a:buNone/>
            </a:pPr>
            <a:r>
              <a:rPr lang="ja-JP" altLang="en-US" sz="2400" dirty="0">
                <a:solidFill>
                  <a:prstClr val="black"/>
                </a:solidFill>
                <a:latin typeface="+mn-ea"/>
                <a:ea typeface="+mn-ea"/>
                <a:cs typeface="Arial" charset="0"/>
              </a:rPr>
              <a:t>応募</a:t>
            </a:r>
            <a:endParaRPr lang="ja-JP" altLang="en-US" sz="2400" dirty="0" smtClean="0">
              <a:solidFill>
                <a:prstClr val="black"/>
              </a:solidFill>
              <a:latin typeface="+mn-ea"/>
              <a:ea typeface="+mn-ea"/>
              <a:cs typeface="Arial" charset="0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058723" y="1037784"/>
            <a:ext cx="4464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>
                <a:latin typeface="+mn-lt"/>
                <a:ea typeface="+mn-ea"/>
              </a:rPr>
              <a:t>支援を受けた後の変化・得られるメリット</a:t>
            </a:r>
          </a:p>
        </p:txBody>
      </p:sp>
      <p:sp>
        <p:nvSpPr>
          <p:cNvPr id="42" name="四角形吹き出し 41"/>
          <p:cNvSpPr/>
          <p:nvPr/>
        </p:nvSpPr>
        <p:spPr bwMode="auto">
          <a:xfrm>
            <a:off x="465802" y="1510360"/>
            <a:ext cx="4199165" cy="1628027"/>
          </a:xfrm>
          <a:prstGeom prst="wedgeRectCallout">
            <a:avLst>
              <a:gd name="adj1" fmla="val -33054"/>
              <a:gd name="adj2" fmla="val 72449"/>
            </a:avLst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ja-JP" altLang="en-US" sz="2000" dirty="0" smtClean="0">
                <a:latin typeface="+mn-ea"/>
                <a:ea typeface="+mn-ea"/>
              </a:rPr>
              <a:t>経営陣も巻き込み、低炭素の取り組みを実施しようとしているが、うまくいっていない</a:t>
            </a:r>
            <a:endParaRPr lang="en-US" altLang="ja-JP" sz="2000" dirty="0" smtClean="0">
              <a:latin typeface="+mn-ea"/>
              <a:ea typeface="+mn-ea"/>
            </a:endParaRPr>
          </a:p>
          <a:p>
            <a:pPr marL="342900" marR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ja-JP" altLang="en-US" sz="2000" dirty="0" smtClean="0">
                <a:latin typeface="+mn-ea"/>
                <a:ea typeface="+mn-ea"/>
              </a:rPr>
              <a:t>脱炭素経営に向け実行力のある仕組みを導入したい</a:t>
            </a:r>
            <a:endParaRPr lang="en-US" altLang="ja-JP" sz="2000" dirty="0" smtClean="0">
              <a:latin typeface="+mn-ea"/>
              <a:ea typeface="+mn-ea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465803" y="1051545"/>
            <a:ext cx="39684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 smtClean="0">
                <a:latin typeface="+mn-lt"/>
                <a:ea typeface="+mn-ea"/>
              </a:rPr>
              <a:t>現状の課題</a:t>
            </a:r>
            <a:endParaRPr kumimoji="1" lang="ja-JP" altLang="en-US" sz="2000" dirty="0" smtClean="0">
              <a:latin typeface="+mn-lt"/>
              <a:ea typeface="+mn-ea"/>
            </a:endParaRPr>
          </a:p>
        </p:txBody>
      </p:sp>
      <p:sp>
        <p:nvSpPr>
          <p:cNvPr id="44" name="Freeform 324"/>
          <p:cNvSpPr>
            <a:spLocks noChangeAspect="1" noEditPoints="1"/>
          </p:cNvSpPr>
          <p:nvPr/>
        </p:nvSpPr>
        <p:spPr bwMode="gray">
          <a:xfrm>
            <a:off x="8426627" y="3317635"/>
            <a:ext cx="558821" cy="759437"/>
          </a:xfrm>
          <a:custGeom>
            <a:avLst/>
            <a:gdLst>
              <a:gd name="T0" fmla="*/ 90 w 235"/>
              <a:gd name="T1" fmla="*/ 215 h 320"/>
              <a:gd name="T2" fmla="*/ 107 w 235"/>
              <a:gd name="T3" fmla="*/ 224 h 320"/>
              <a:gd name="T4" fmla="*/ 96 w 235"/>
              <a:gd name="T5" fmla="*/ 234 h 320"/>
              <a:gd name="T6" fmla="*/ 92 w 235"/>
              <a:gd name="T7" fmla="*/ 276 h 320"/>
              <a:gd name="T8" fmla="*/ 106 w 235"/>
              <a:gd name="T9" fmla="*/ 270 h 320"/>
              <a:gd name="T10" fmla="*/ 92 w 235"/>
              <a:gd name="T11" fmla="*/ 257 h 320"/>
              <a:gd name="T12" fmla="*/ 87 w 235"/>
              <a:gd name="T13" fmla="*/ 270 h 320"/>
              <a:gd name="T14" fmla="*/ 58 w 235"/>
              <a:gd name="T15" fmla="*/ 233 h 320"/>
              <a:gd name="T16" fmla="*/ 61 w 235"/>
              <a:gd name="T17" fmla="*/ 216 h 320"/>
              <a:gd name="T18" fmla="*/ 44 w 235"/>
              <a:gd name="T19" fmla="*/ 228 h 320"/>
              <a:gd name="T20" fmla="*/ 63 w 235"/>
              <a:gd name="T21" fmla="*/ 185 h 320"/>
              <a:gd name="T22" fmla="*/ 58 w 235"/>
              <a:gd name="T23" fmla="*/ 171 h 320"/>
              <a:gd name="T24" fmla="*/ 43 w 235"/>
              <a:gd name="T25" fmla="*/ 181 h 320"/>
              <a:gd name="T26" fmla="*/ 96 w 235"/>
              <a:gd name="T27" fmla="*/ 192 h 320"/>
              <a:gd name="T28" fmla="*/ 106 w 235"/>
              <a:gd name="T29" fmla="*/ 177 h 320"/>
              <a:gd name="T30" fmla="*/ 86 w 235"/>
              <a:gd name="T31" fmla="*/ 181 h 320"/>
              <a:gd name="T32" fmla="*/ 92 w 235"/>
              <a:gd name="T33" fmla="*/ 148 h 320"/>
              <a:gd name="T34" fmla="*/ 107 w 235"/>
              <a:gd name="T35" fmla="*/ 138 h 320"/>
              <a:gd name="T36" fmla="*/ 98 w 235"/>
              <a:gd name="T37" fmla="*/ 128 h 320"/>
              <a:gd name="T38" fmla="*/ 87 w 235"/>
              <a:gd name="T39" fmla="*/ 142 h 320"/>
              <a:gd name="T40" fmla="*/ 58 w 235"/>
              <a:gd name="T41" fmla="*/ 148 h 320"/>
              <a:gd name="T42" fmla="*/ 61 w 235"/>
              <a:gd name="T43" fmla="*/ 131 h 320"/>
              <a:gd name="T44" fmla="*/ 52 w 235"/>
              <a:gd name="T45" fmla="*/ 128 h 320"/>
              <a:gd name="T46" fmla="*/ 43 w 235"/>
              <a:gd name="T47" fmla="*/ 138 h 320"/>
              <a:gd name="T48" fmla="*/ 54 w 235"/>
              <a:gd name="T49" fmla="*/ 106 h 320"/>
              <a:gd name="T50" fmla="*/ 61 w 235"/>
              <a:gd name="T51" fmla="*/ 88 h 320"/>
              <a:gd name="T52" fmla="*/ 48 w 235"/>
              <a:gd name="T53" fmla="*/ 87 h 320"/>
              <a:gd name="T54" fmla="*/ 46 w 235"/>
              <a:gd name="T55" fmla="*/ 103 h 320"/>
              <a:gd name="T56" fmla="*/ 100 w 235"/>
              <a:gd name="T57" fmla="*/ 105 h 320"/>
              <a:gd name="T58" fmla="*/ 104 w 235"/>
              <a:gd name="T59" fmla="*/ 88 h 320"/>
              <a:gd name="T60" fmla="*/ 86 w 235"/>
              <a:gd name="T61" fmla="*/ 96 h 320"/>
              <a:gd name="T62" fmla="*/ 100 w 235"/>
              <a:gd name="T63" fmla="*/ 63 h 320"/>
              <a:gd name="T64" fmla="*/ 106 w 235"/>
              <a:gd name="T65" fmla="*/ 49 h 320"/>
              <a:gd name="T66" fmla="*/ 87 w 235"/>
              <a:gd name="T67" fmla="*/ 49 h 320"/>
              <a:gd name="T68" fmla="*/ 50 w 235"/>
              <a:gd name="T69" fmla="*/ 63 h 320"/>
              <a:gd name="T70" fmla="*/ 63 w 235"/>
              <a:gd name="T71" fmla="*/ 49 h 320"/>
              <a:gd name="T72" fmla="*/ 43 w 235"/>
              <a:gd name="T73" fmla="*/ 53 h 320"/>
              <a:gd name="T74" fmla="*/ 182 w 235"/>
              <a:gd name="T75" fmla="*/ 234 h 320"/>
              <a:gd name="T76" fmla="*/ 191 w 235"/>
              <a:gd name="T77" fmla="*/ 220 h 320"/>
              <a:gd name="T78" fmla="*/ 184 w 235"/>
              <a:gd name="T79" fmla="*/ 213 h 320"/>
              <a:gd name="T80" fmla="*/ 174 w 235"/>
              <a:gd name="T81" fmla="*/ 216 h 320"/>
              <a:gd name="T82" fmla="*/ 174 w 235"/>
              <a:gd name="T83" fmla="*/ 231 h 320"/>
              <a:gd name="T84" fmla="*/ 186 w 235"/>
              <a:gd name="T85" fmla="*/ 191 h 320"/>
              <a:gd name="T86" fmla="*/ 191 w 235"/>
              <a:gd name="T87" fmla="*/ 177 h 320"/>
              <a:gd name="T88" fmla="*/ 174 w 235"/>
              <a:gd name="T89" fmla="*/ 173 h 320"/>
              <a:gd name="T90" fmla="*/ 174 w 235"/>
              <a:gd name="T91" fmla="*/ 189 h 320"/>
              <a:gd name="T92" fmla="*/ 186 w 235"/>
              <a:gd name="T93" fmla="*/ 148 h 320"/>
              <a:gd name="T94" fmla="*/ 189 w 235"/>
              <a:gd name="T95" fmla="*/ 131 h 320"/>
              <a:gd name="T96" fmla="*/ 174 w 235"/>
              <a:gd name="T97" fmla="*/ 131 h 320"/>
              <a:gd name="T98" fmla="*/ 235 w 235"/>
              <a:gd name="T99" fmla="*/ 96 h 320"/>
              <a:gd name="T100" fmla="*/ 0 w 235"/>
              <a:gd name="T101" fmla="*/ 309 h 320"/>
              <a:gd name="T102" fmla="*/ 150 w 235"/>
              <a:gd name="T103" fmla="*/ 10 h 320"/>
              <a:gd name="T104" fmla="*/ 22 w 235"/>
              <a:gd name="T105" fmla="*/ 298 h 320"/>
              <a:gd name="T106" fmla="*/ 64 w 235"/>
              <a:gd name="T107" fmla="*/ 266 h 320"/>
              <a:gd name="T108" fmla="*/ 22 w 235"/>
              <a:gd name="T109" fmla="*/ 21 h 320"/>
              <a:gd name="T110" fmla="*/ 150 w 235"/>
              <a:gd name="T111" fmla="*/ 298 h 320"/>
              <a:gd name="T112" fmla="*/ 192 w 235"/>
              <a:gd name="T113" fmla="*/ 266 h 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235" h="320">
                <a:moveTo>
                  <a:pt x="87" y="228"/>
                </a:moveTo>
                <a:cubicBezTo>
                  <a:pt x="86" y="226"/>
                  <a:pt x="86" y="225"/>
                  <a:pt x="86" y="224"/>
                </a:cubicBezTo>
                <a:cubicBezTo>
                  <a:pt x="86" y="221"/>
                  <a:pt x="87" y="218"/>
                  <a:pt x="89" y="216"/>
                </a:cubicBezTo>
                <a:cubicBezTo>
                  <a:pt x="89" y="216"/>
                  <a:pt x="90" y="215"/>
                  <a:pt x="90" y="215"/>
                </a:cubicBezTo>
                <a:cubicBezTo>
                  <a:pt x="91" y="214"/>
                  <a:pt x="92" y="214"/>
                  <a:pt x="92" y="214"/>
                </a:cubicBezTo>
                <a:cubicBezTo>
                  <a:pt x="93" y="214"/>
                  <a:pt x="94" y="213"/>
                  <a:pt x="94" y="213"/>
                </a:cubicBezTo>
                <a:cubicBezTo>
                  <a:pt x="98" y="212"/>
                  <a:pt x="101" y="214"/>
                  <a:pt x="104" y="216"/>
                </a:cubicBezTo>
                <a:cubicBezTo>
                  <a:pt x="106" y="218"/>
                  <a:pt x="107" y="221"/>
                  <a:pt x="107" y="224"/>
                </a:cubicBezTo>
                <a:cubicBezTo>
                  <a:pt x="107" y="225"/>
                  <a:pt x="107" y="226"/>
                  <a:pt x="106" y="228"/>
                </a:cubicBezTo>
                <a:cubicBezTo>
                  <a:pt x="106" y="229"/>
                  <a:pt x="105" y="230"/>
                  <a:pt x="104" y="231"/>
                </a:cubicBezTo>
                <a:cubicBezTo>
                  <a:pt x="103" y="232"/>
                  <a:pt x="102" y="233"/>
                  <a:pt x="100" y="233"/>
                </a:cubicBezTo>
                <a:cubicBezTo>
                  <a:pt x="99" y="234"/>
                  <a:pt x="98" y="234"/>
                  <a:pt x="96" y="234"/>
                </a:cubicBezTo>
                <a:cubicBezTo>
                  <a:pt x="93" y="234"/>
                  <a:pt x="91" y="233"/>
                  <a:pt x="89" y="231"/>
                </a:cubicBezTo>
                <a:cubicBezTo>
                  <a:pt x="88" y="230"/>
                  <a:pt x="87" y="229"/>
                  <a:pt x="87" y="228"/>
                </a:cubicBezTo>
                <a:close/>
                <a:moveTo>
                  <a:pt x="89" y="274"/>
                </a:moveTo>
                <a:cubicBezTo>
                  <a:pt x="90" y="275"/>
                  <a:pt x="91" y="276"/>
                  <a:pt x="92" y="276"/>
                </a:cubicBezTo>
                <a:cubicBezTo>
                  <a:pt x="94" y="277"/>
                  <a:pt x="95" y="277"/>
                  <a:pt x="96" y="277"/>
                </a:cubicBezTo>
                <a:cubicBezTo>
                  <a:pt x="98" y="277"/>
                  <a:pt x="99" y="277"/>
                  <a:pt x="100" y="276"/>
                </a:cubicBezTo>
                <a:cubicBezTo>
                  <a:pt x="102" y="276"/>
                  <a:pt x="103" y="275"/>
                  <a:pt x="104" y="274"/>
                </a:cubicBezTo>
                <a:cubicBezTo>
                  <a:pt x="105" y="273"/>
                  <a:pt x="106" y="272"/>
                  <a:pt x="106" y="270"/>
                </a:cubicBezTo>
                <a:cubicBezTo>
                  <a:pt x="107" y="269"/>
                  <a:pt x="107" y="268"/>
                  <a:pt x="107" y="266"/>
                </a:cubicBezTo>
                <a:cubicBezTo>
                  <a:pt x="107" y="265"/>
                  <a:pt x="107" y="264"/>
                  <a:pt x="106" y="262"/>
                </a:cubicBezTo>
                <a:cubicBezTo>
                  <a:pt x="106" y="261"/>
                  <a:pt x="105" y="260"/>
                  <a:pt x="104" y="259"/>
                </a:cubicBezTo>
                <a:cubicBezTo>
                  <a:pt x="101" y="256"/>
                  <a:pt x="96" y="255"/>
                  <a:pt x="92" y="257"/>
                </a:cubicBezTo>
                <a:cubicBezTo>
                  <a:pt x="91" y="257"/>
                  <a:pt x="90" y="258"/>
                  <a:pt x="89" y="259"/>
                </a:cubicBezTo>
                <a:cubicBezTo>
                  <a:pt x="88" y="260"/>
                  <a:pt x="87" y="261"/>
                  <a:pt x="87" y="262"/>
                </a:cubicBezTo>
                <a:cubicBezTo>
                  <a:pt x="86" y="264"/>
                  <a:pt x="86" y="265"/>
                  <a:pt x="86" y="266"/>
                </a:cubicBezTo>
                <a:cubicBezTo>
                  <a:pt x="86" y="268"/>
                  <a:pt x="86" y="269"/>
                  <a:pt x="87" y="270"/>
                </a:cubicBezTo>
                <a:cubicBezTo>
                  <a:pt x="87" y="272"/>
                  <a:pt x="88" y="273"/>
                  <a:pt x="89" y="274"/>
                </a:cubicBezTo>
                <a:close/>
                <a:moveTo>
                  <a:pt x="46" y="231"/>
                </a:moveTo>
                <a:cubicBezTo>
                  <a:pt x="48" y="233"/>
                  <a:pt x="51" y="234"/>
                  <a:pt x="54" y="234"/>
                </a:cubicBezTo>
                <a:cubicBezTo>
                  <a:pt x="55" y="234"/>
                  <a:pt x="56" y="234"/>
                  <a:pt x="58" y="233"/>
                </a:cubicBezTo>
                <a:cubicBezTo>
                  <a:pt x="59" y="233"/>
                  <a:pt x="60" y="232"/>
                  <a:pt x="61" y="231"/>
                </a:cubicBezTo>
                <a:cubicBezTo>
                  <a:pt x="62" y="230"/>
                  <a:pt x="63" y="229"/>
                  <a:pt x="63" y="228"/>
                </a:cubicBezTo>
                <a:cubicBezTo>
                  <a:pt x="64" y="226"/>
                  <a:pt x="64" y="225"/>
                  <a:pt x="64" y="224"/>
                </a:cubicBezTo>
                <a:cubicBezTo>
                  <a:pt x="64" y="221"/>
                  <a:pt x="63" y="218"/>
                  <a:pt x="61" y="216"/>
                </a:cubicBezTo>
                <a:cubicBezTo>
                  <a:pt x="60" y="215"/>
                  <a:pt x="59" y="214"/>
                  <a:pt x="58" y="214"/>
                </a:cubicBezTo>
                <a:cubicBezTo>
                  <a:pt x="54" y="212"/>
                  <a:pt x="49" y="213"/>
                  <a:pt x="46" y="216"/>
                </a:cubicBezTo>
                <a:cubicBezTo>
                  <a:pt x="44" y="218"/>
                  <a:pt x="43" y="221"/>
                  <a:pt x="43" y="224"/>
                </a:cubicBezTo>
                <a:cubicBezTo>
                  <a:pt x="43" y="225"/>
                  <a:pt x="43" y="226"/>
                  <a:pt x="44" y="228"/>
                </a:cubicBezTo>
                <a:cubicBezTo>
                  <a:pt x="44" y="229"/>
                  <a:pt x="45" y="230"/>
                  <a:pt x="46" y="231"/>
                </a:cubicBezTo>
                <a:close/>
                <a:moveTo>
                  <a:pt x="54" y="192"/>
                </a:moveTo>
                <a:cubicBezTo>
                  <a:pt x="57" y="192"/>
                  <a:pt x="59" y="191"/>
                  <a:pt x="61" y="189"/>
                </a:cubicBezTo>
                <a:cubicBezTo>
                  <a:pt x="62" y="188"/>
                  <a:pt x="63" y="186"/>
                  <a:pt x="63" y="185"/>
                </a:cubicBezTo>
                <a:cubicBezTo>
                  <a:pt x="64" y="184"/>
                  <a:pt x="64" y="182"/>
                  <a:pt x="64" y="181"/>
                </a:cubicBezTo>
                <a:cubicBezTo>
                  <a:pt x="64" y="180"/>
                  <a:pt x="64" y="178"/>
                  <a:pt x="63" y="177"/>
                </a:cubicBezTo>
                <a:cubicBezTo>
                  <a:pt x="63" y="176"/>
                  <a:pt x="62" y="174"/>
                  <a:pt x="61" y="173"/>
                </a:cubicBezTo>
                <a:cubicBezTo>
                  <a:pt x="60" y="172"/>
                  <a:pt x="59" y="172"/>
                  <a:pt x="58" y="171"/>
                </a:cubicBezTo>
                <a:cubicBezTo>
                  <a:pt x="55" y="170"/>
                  <a:pt x="52" y="170"/>
                  <a:pt x="50" y="171"/>
                </a:cubicBezTo>
                <a:cubicBezTo>
                  <a:pt x="48" y="172"/>
                  <a:pt x="47" y="172"/>
                  <a:pt x="46" y="173"/>
                </a:cubicBezTo>
                <a:cubicBezTo>
                  <a:pt x="45" y="174"/>
                  <a:pt x="44" y="176"/>
                  <a:pt x="44" y="177"/>
                </a:cubicBezTo>
                <a:cubicBezTo>
                  <a:pt x="43" y="178"/>
                  <a:pt x="43" y="180"/>
                  <a:pt x="43" y="181"/>
                </a:cubicBezTo>
                <a:cubicBezTo>
                  <a:pt x="43" y="184"/>
                  <a:pt x="44" y="187"/>
                  <a:pt x="46" y="189"/>
                </a:cubicBezTo>
                <a:cubicBezTo>
                  <a:pt x="48" y="191"/>
                  <a:pt x="51" y="192"/>
                  <a:pt x="54" y="192"/>
                </a:cubicBezTo>
                <a:close/>
                <a:moveTo>
                  <a:pt x="92" y="191"/>
                </a:moveTo>
                <a:cubicBezTo>
                  <a:pt x="94" y="191"/>
                  <a:pt x="95" y="192"/>
                  <a:pt x="96" y="192"/>
                </a:cubicBezTo>
                <a:cubicBezTo>
                  <a:pt x="99" y="192"/>
                  <a:pt x="102" y="191"/>
                  <a:pt x="104" y="189"/>
                </a:cubicBezTo>
                <a:cubicBezTo>
                  <a:pt x="105" y="188"/>
                  <a:pt x="106" y="186"/>
                  <a:pt x="106" y="185"/>
                </a:cubicBezTo>
                <a:cubicBezTo>
                  <a:pt x="107" y="184"/>
                  <a:pt x="107" y="182"/>
                  <a:pt x="107" y="181"/>
                </a:cubicBezTo>
                <a:cubicBezTo>
                  <a:pt x="107" y="180"/>
                  <a:pt x="107" y="178"/>
                  <a:pt x="106" y="177"/>
                </a:cubicBezTo>
                <a:cubicBezTo>
                  <a:pt x="106" y="176"/>
                  <a:pt x="105" y="174"/>
                  <a:pt x="104" y="173"/>
                </a:cubicBezTo>
                <a:cubicBezTo>
                  <a:pt x="100" y="169"/>
                  <a:pt x="93" y="169"/>
                  <a:pt x="89" y="173"/>
                </a:cubicBezTo>
                <a:cubicBezTo>
                  <a:pt x="88" y="174"/>
                  <a:pt x="87" y="176"/>
                  <a:pt x="87" y="177"/>
                </a:cubicBezTo>
                <a:cubicBezTo>
                  <a:pt x="86" y="178"/>
                  <a:pt x="86" y="180"/>
                  <a:pt x="86" y="181"/>
                </a:cubicBezTo>
                <a:cubicBezTo>
                  <a:pt x="86" y="184"/>
                  <a:pt x="87" y="187"/>
                  <a:pt x="89" y="189"/>
                </a:cubicBezTo>
                <a:cubicBezTo>
                  <a:pt x="90" y="190"/>
                  <a:pt x="91" y="190"/>
                  <a:pt x="92" y="191"/>
                </a:cubicBezTo>
                <a:close/>
                <a:moveTo>
                  <a:pt x="89" y="146"/>
                </a:moveTo>
                <a:cubicBezTo>
                  <a:pt x="90" y="147"/>
                  <a:pt x="91" y="148"/>
                  <a:pt x="92" y="148"/>
                </a:cubicBezTo>
                <a:cubicBezTo>
                  <a:pt x="94" y="149"/>
                  <a:pt x="95" y="149"/>
                  <a:pt x="96" y="149"/>
                </a:cubicBezTo>
                <a:cubicBezTo>
                  <a:pt x="98" y="149"/>
                  <a:pt x="99" y="149"/>
                  <a:pt x="100" y="148"/>
                </a:cubicBezTo>
                <a:cubicBezTo>
                  <a:pt x="102" y="148"/>
                  <a:pt x="103" y="147"/>
                  <a:pt x="104" y="146"/>
                </a:cubicBezTo>
                <a:cubicBezTo>
                  <a:pt x="106" y="144"/>
                  <a:pt x="107" y="141"/>
                  <a:pt x="107" y="138"/>
                </a:cubicBezTo>
                <a:cubicBezTo>
                  <a:pt x="107" y="136"/>
                  <a:pt x="106" y="133"/>
                  <a:pt x="104" y="131"/>
                </a:cubicBezTo>
                <a:cubicBezTo>
                  <a:pt x="103" y="130"/>
                  <a:pt x="103" y="130"/>
                  <a:pt x="102" y="129"/>
                </a:cubicBezTo>
                <a:cubicBezTo>
                  <a:pt x="102" y="129"/>
                  <a:pt x="101" y="129"/>
                  <a:pt x="100" y="129"/>
                </a:cubicBezTo>
                <a:cubicBezTo>
                  <a:pt x="100" y="128"/>
                  <a:pt x="99" y="128"/>
                  <a:pt x="98" y="128"/>
                </a:cubicBezTo>
                <a:cubicBezTo>
                  <a:pt x="96" y="127"/>
                  <a:pt x="94" y="128"/>
                  <a:pt x="92" y="129"/>
                </a:cubicBezTo>
                <a:cubicBezTo>
                  <a:pt x="91" y="129"/>
                  <a:pt x="90" y="130"/>
                  <a:pt x="89" y="131"/>
                </a:cubicBezTo>
                <a:cubicBezTo>
                  <a:pt x="87" y="133"/>
                  <a:pt x="86" y="136"/>
                  <a:pt x="86" y="138"/>
                </a:cubicBezTo>
                <a:cubicBezTo>
                  <a:pt x="86" y="140"/>
                  <a:pt x="86" y="141"/>
                  <a:pt x="87" y="142"/>
                </a:cubicBezTo>
                <a:cubicBezTo>
                  <a:pt x="87" y="144"/>
                  <a:pt x="88" y="145"/>
                  <a:pt x="89" y="146"/>
                </a:cubicBezTo>
                <a:close/>
                <a:moveTo>
                  <a:pt x="50" y="148"/>
                </a:moveTo>
                <a:cubicBezTo>
                  <a:pt x="51" y="149"/>
                  <a:pt x="52" y="149"/>
                  <a:pt x="54" y="149"/>
                </a:cubicBezTo>
                <a:cubicBezTo>
                  <a:pt x="55" y="149"/>
                  <a:pt x="56" y="149"/>
                  <a:pt x="58" y="148"/>
                </a:cubicBezTo>
                <a:cubicBezTo>
                  <a:pt x="59" y="148"/>
                  <a:pt x="60" y="147"/>
                  <a:pt x="61" y="146"/>
                </a:cubicBezTo>
                <a:cubicBezTo>
                  <a:pt x="62" y="145"/>
                  <a:pt x="63" y="144"/>
                  <a:pt x="63" y="142"/>
                </a:cubicBezTo>
                <a:cubicBezTo>
                  <a:pt x="64" y="141"/>
                  <a:pt x="64" y="140"/>
                  <a:pt x="64" y="138"/>
                </a:cubicBezTo>
                <a:cubicBezTo>
                  <a:pt x="64" y="136"/>
                  <a:pt x="63" y="133"/>
                  <a:pt x="61" y="131"/>
                </a:cubicBezTo>
                <a:cubicBezTo>
                  <a:pt x="61" y="130"/>
                  <a:pt x="60" y="130"/>
                  <a:pt x="60" y="129"/>
                </a:cubicBezTo>
                <a:cubicBezTo>
                  <a:pt x="59" y="129"/>
                  <a:pt x="58" y="129"/>
                  <a:pt x="58" y="129"/>
                </a:cubicBezTo>
                <a:cubicBezTo>
                  <a:pt x="57" y="128"/>
                  <a:pt x="56" y="128"/>
                  <a:pt x="56" y="128"/>
                </a:cubicBezTo>
                <a:cubicBezTo>
                  <a:pt x="54" y="128"/>
                  <a:pt x="53" y="128"/>
                  <a:pt x="52" y="128"/>
                </a:cubicBezTo>
                <a:cubicBezTo>
                  <a:pt x="51" y="128"/>
                  <a:pt x="50" y="128"/>
                  <a:pt x="50" y="129"/>
                </a:cubicBezTo>
                <a:cubicBezTo>
                  <a:pt x="49" y="129"/>
                  <a:pt x="48" y="129"/>
                  <a:pt x="48" y="129"/>
                </a:cubicBezTo>
                <a:cubicBezTo>
                  <a:pt x="47" y="130"/>
                  <a:pt x="47" y="130"/>
                  <a:pt x="46" y="131"/>
                </a:cubicBezTo>
                <a:cubicBezTo>
                  <a:pt x="44" y="133"/>
                  <a:pt x="43" y="136"/>
                  <a:pt x="43" y="138"/>
                </a:cubicBezTo>
                <a:cubicBezTo>
                  <a:pt x="43" y="141"/>
                  <a:pt x="44" y="144"/>
                  <a:pt x="46" y="146"/>
                </a:cubicBezTo>
                <a:cubicBezTo>
                  <a:pt x="47" y="147"/>
                  <a:pt x="48" y="148"/>
                  <a:pt x="50" y="148"/>
                </a:cubicBezTo>
                <a:close/>
                <a:moveTo>
                  <a:pt x="50" y="105"/>
                </a:moveTo>
                <a:cubicBezTo>
                  <a:pt x="51" y="106"/>
                  <a:pt x="52" y="106"/>
                  <a:pt x="54" y="106"/>
                </a:cubicBezTo>
                <a:cubicBezTo>
                  <a:pt x="57" y="106"/>
                  <a:pt x="59" y="105"/>
                  <a:pt x="61" y="103"/>
                </a:cubicBezTo>
                <a:cubicBezTo>
                  <a:pt x="63" y="101"/>
                  <a:pt x="64" y="99"/>
                  <a:pt x="64" y="96"/>
                </a:cubicBezTo>
                <a:cubicBezTo>
                  <a:pt x="64" y="94"/>
                  <a:pt x="64" y="93"/>
                  <a:pt x="63" y="92"/>
                </a:cubicBezTo>
                <a:cubicBezTo>
                  <a:pt x="63" y="90"/>
                  <a:pt x="62" y="89"/>
                  <a:pt x="61" y="88"/>
                </a:cubicBezTo>
                <a:cubicBezTo>
                  <a:pt x="60" y="87"/>
                  <a:pt x="59" y="86"/>
                  <a:pt x="58" y="86"/>
                </a:cubicBezTo>
                <a:cubicBezTo>
                  <a:pt x="56" y="85"/>
                  <a:pt x="54" y="85"/>
                  <a:pt x="52" y="85"/>
                </a:cubicBezTo>
                <a:cubicBezTo>
                  <a:pt x="51" y="85"/>
                  <a:pt x="50" y="86"/>
                  <a:pt x="50" y="86"/>
                </a:cubicBezTo>
                <a:cubicBezTo>
                  <a:pt x="49" y="86"/>
                  <a:pt x="48" y="86"/>
                  <a:pt x="48" y="87"/>
                </a:cubicBezTo>
                <a:cubicBezTo>
                  <a:pt x="47" y="87"/>
                  <a:pt x="47" y="88"/>
                  <a:pt x="46" y="88"/>
                </a:cubicBezTo>
                <a:cubicBezTo>
                  <a:pt x="45" y="89"/>
                  <a:pt x="44" y="90"/>
                  <a:pt x="44" y="92"/>
                </a:cubicBezTo>
                <a:cubicBezTo>
                  <a:pt x="43" y="93"/>
                  <a:pt x="43" y="94"/>
                  <a:pt x="43" y="96"/>
                </a:cubicBezTo>
                <a:cubicBezTo>
                  <a:pt x="43" y="99"/>
                  <a:pt x="44" y="101"/>
                  <a:pt x="46" y="103"/>
                </a:cubicBezTo>
                <a:cubicBezTo>
                  <a:pt x="47" y="104"/>
                  <a:pt x="48" y="105"/>
                  <a:pt x="50" y="105"/>
                </a:cubicBezTo>
                <a:close/>
                <a:moveTo>
                  <a:pt x="92" y="105"/>
                </a:moveTo>
                <a:cubicBezTo>
                  <a:pt x="94" y="106"/>
                  <a:pt x="95" y="106"/>
                  <a:pt x="96" y="106"/>
                </a:cubicBezTo>
                <a:cubicBezTo>
                  <a:pt x="98" y="106"/>
                  <a:pt x="99" y="106"/>
                  <a:pt x="100" y="105"/>
                </a:cubicBezTo>
                <a:cubicBezTo>
                  <a:pt x="102" y="105"/>
                  <a:pt x="103" y="104"/>
                  <a:pt x="104" y="103"/>
                </a:cubicBezTo>
                <a:cubicBezTo>
                  <a:pt x="106" y="101"/>
                  <a:pt x="107" y="99"/>
                  <a:pt x="107" y="96"/>
                </a:cubicBezTo>
                <a:cubicBezTo>
                  <a:pt x="107" y="94"/>
                  <a:pt x="107" y="93"/>
                  <a:pt x="106" y="92"/>
                </a:cubicBezTo>
                <a:cubicBezTo>
                  <a:pt x="106" y="90"/>
                  <a:pt x="105" y="89"/>
                  <a:pt x="104" y="88"/>
                </a:cubicBezTo>
                <a:cubicBezTo>
                  <a:pt x="101" y="85"/>
                  <a:pt x="96" y="84"/>
                  <a:pt x="92" y="86"/>
                </a:cubicBezTo>
                <a:cubicBezTo>
                  <a:pt x="91" y="86"/>
                  <a:pt x="90" y="87"/>
                  <a:pt x="89" y="88"/>
                </a:cubicBezTo>
                <a:cubicBezTo>
                  <a:pt x="88" y="89"/>
                  <a:pt x="87" y="90"/>
                  <a:pt x="87" y="92"/>
                </a:cubicBezTo>
                <a:cubicBezTo>
                  <a:pt x="86" y="93"/>
                  <a:pt x="86" y="94"/>
                  <a:pt x="86" y="96"/>
                </a:cubicBezTo>
                <a:cubicBezTo>
                  <a:pt x="86" y="99"/>
                  <a:pt x="87" y="101"/>
                  <a:pt x="89" y="103"/>
                </a:cubicBezTo>
                <a:cubicBezTo>
                  <a:pt x="90" y="104"/>
                  <a:pt x="91" y="105"/>
                  <a:pt x="92" y="105"/>
                </a:cubicBezTo>
                <a:close/>
                <a:moveTo>
                  <a:pt x="96" y="64"/>
                </a:moveTo>
                <a:cubicBezTo>
                  <a:pt x="98" y="64"/>
                  <a:pt x="99" y="63"/>
                  <a:pt x="100" y="63"/>
                </a:cubicBezTo>
                <a:cubicBezTo>
                  <a:pt x="102" y="62"/>
                  <a:pt x="103" y="62"/>
                  <a:pt x="104" y="61"/>
                </a:cubicBezTo>
                <a:cubicBezTo>
                  <a:pt x="105" y="59"/>
                  <a:pt x="106" y="58"/>
                  <a:pt x="106" y="57"/>
                </a:cubicBezTo>
                <a:cubicBezTo>
                  <a:pt x="107" y="56"/>
                  <a:pt x="107" y="54"/>
                  <a:pt x="107" y="53"/>
                </a:cubicBezTo>
                <a:cubicBezTo>
                  <a:pt x="107" y="52"/>
                  <a:pt x="107" y="50"/>
                  <a:pt x="106" y="49"/>
                </a:cubicBezTo>
                <a:cubicBezTo>
                  <a:pt x="106" y="48"/>
                  <a:pt x="105" y="46"/>
                  <a:pt x="104" y="45"/>
                </a:cubicBezTo>
                <a:cubicBezTo>
                  <a:pt x="103" y="44"/>
                  <a:pt x="102" y="44"/>
                  <a:pt x="100" y="43"/>
                </a:cubicBezTo>
                <a:cubicBezTo>
                  <a:pt x="97" y="41"/>
                  <a:pt x="92" y="42"/>
                  <a:pt x="89" y="45"/>
                </a:cubicBezTo>
                <a:cubicBezTo>
                  <a:pt x="88" y="46"/>
                  <a:pt x="87" y="48"/>
                  <a:pt x="87" y="49"/>
                </a:cubicBezTo>
                <a:cubicBezTo>
                  <a:pt x="86" y="50"/>
                  <a:pt x="86" y="52"/>
                  <a:pt x="86" y="53"/>
                </a:cubicBezTo>
                <a:cubicBezTo>
                  <a:pt x="86" y="56"/>
                  <a:pt x="87" y="59"/>
                  <a:pt x="89" y="61"/>
                </a:cubicBezTo>
                <a:cubicBezTo>
                  <a:pt x="91" y="63"/>
                  <a:pt x="93" y="64"/>
                  <a:pt x="96" y="64"/>
                </a:cubicBezTo>
                <a:close/>
                <a:moveTo>
                  <a:pt x="50" y="63"/>
                </a:moveTo>
                <a:cubicBezTo>
                  <a:pt x="51" y="63"/>
                  <a:pt x="52" y="64"/>
                  <a:pt x="54" y="64"/>
                </a:cubicBezTo>
                <a:cubicBezTo>
                  <a:pt x="57" y="64"/>
                  <a:pt x="59" y="63"/>
                  <a:pt x="61" y="61"/>
                </a:cubicBezTo>
                <a:cubicBezTo>
                  <a:pt x="63" y="59"/>
                  <a:pt x="64" y="56"/>
                  <a:pt x="64" y="53"/>
                </a:cubicBezTo>
                <a:cubicBezTo>
                  <a:pt x="64" y="52"/>
                  <a:pt x="64" y="50"/>
                  <a:pt x="63" y="49"/>
                </a:cubicBezTo>
                <a:cubicBezTo>
                  <a:pt x="63" y="48"/>
                  <a:pt x="62" y="46"/>
                  <a:pt x="61" y="45"/>
                </a:cubicBezTo>
                <a:cubicBezTo>
                  <a:pt x="57" y="41"/>
                  <a:pt x="50" y="41"/>
                  <a:pt x="46" y="45"/>
                </a:cubicBezTo>
                <a:cubicBezTo>
                  <a:pt x="45" y="46"/>
                  <a:pt x="44" y="48"/>
                  <a:pt x="44" y="49"/>
                </a:cubicBezTo>
                <a:cubicBezTo>
                  <a:pt x="43" y="50"/>
                  <a:pt x="43" y="52"/>
                  <a:pt x="43" y="53"/>
                </a:cubicBezTo>
                <a:cubicBezTo>
                  <a:pt x="43" y="56"/>
                  <a:pt x="44" y="59"/>
                  <a:pt x="46" y="61"/>
                </a:cubicBezTo>
                <a:cubicBezTo>
                  <a:pt x="47" y="62"/>
                  <a:pt x="48" y="62"/>
                  <a:pt x="50" y="63"/>
                </a:cubicBezTo>
                <a:close/>
                <a:moveTo>
                  <a:pt x="174" y="231"/>
                </a:moveTo>
                <a:cubicBezTo>
                  <a:pt x="176" y="233"/>
                  <a:pt x="179" y="234"/>
                  <a:pt x="182" y="234"/>
                </a:cubicBezTo>
                <a:cubicBezTo>
                  <a:pt x="184" y="234"/>
                  <a:pt x="187" y="233"/>
                  <a:pt x="189" y="231"/>
                </a:cubicBezTo>
                <a:cubicBezTo>
                  <a:pt x="190" y="230"/>
                  <a:pt x="191" y="229"/>
                  <a:pt x="191" y="228"/>
                </a:cubicBezTo>
                <a:cubicBezTo>
                  <a:pt x="192" y="226"/>
                  <a:pt x="192" y="225"/>
                  <a:pt x="192" y="224"/>
                </a:cubicBezTo>
                <a:cubicBezTo>
                  <a:pt x="192" y="222"/>
                  <a:pt x="192" y="221"/>
                  <a:pt x="191" y="220"/>
                </a:cubicBezTo>
                <a:cubicBezTo>
                  <a:pt x="191" y="218"/>
                  <a:pt x="190" y="217"/>
                  <a:pt x="189" y="216"/>
                </a:cubicBezTo>
                <a:cubicBezTo>
                  <a:pt x="189" y="216"/>
                  <a:pt x="188" y="215"/>
                  <a:pt x="188" y="215"/>
                </a:cubicBezTo>
                <a:cubicBezTo>
                  <a:pt x="187" y="214"/>
                  <a:pt x="186" y="214"/>
                  <a:pt x="186" y="214"/>
                </a:cubicBezTo>
                <a:cubicBezTo>
                  <a:pt x="185" y="214"/>
                  <a:pt x="184" y="213"/>
                  <a:pt x="184" y="213"/>
                </a:cubicBezTo>
                <a:cubicBezTo>
                  <a:pt x="182" y="213"/>
                  <a:pt x="181" y="213"/>
                  <a:pt x="180" y="213"/>
                </a:cubicBezTo>
                <a:cubicBezTo>
                  <a:pt x="179" y="213"/>
                  <a:pt x="178" y="214"/>
                  <a:pt x="178" y="214"/>
                </a:cubicBezTo>
                <a:cubicBezTo>
                  <a:pt x="177" y="214"/>
                  <a:pt x="176" y="214"/>
                  <a:pt x="176" y="215"/>
                </a:cubicBezTo>
                <a:cubicBezTo>
                  <a:pt x="175" y="215"/>
                  <a:pt x="175" y="216"/>
                  <a:pt x="174" y="216"/>
                </a:cubicBezTo>
                <a:cubicBezTo>
                  <a:pt x="173" y="217"/>
                  <a:pt x="172" y="218"/>
                  <a:pt x="172" y="220"/>
                </a:cubicBezTo>
                <a:cubicBezTo>
                  <a:pt x="171" y="221"/>
                  <a:pt x="171" y="222"/>
                  <a:pt x="171" y="224"/>
                </a:cubicBezTo>
                <a:cubicBezTo>
                  <a:pt x="171" y="225"/>
                  <a:pt x="171" y="226"/>
                  <a:pt x="172" y="228"/>
                </a:cubicBezTo>
                <a:cubicBezTo>
                  <a:pt x="172" y="229"/>
                  <a:pt x="173" y="230"/>
                  <a:pt x="174" y="231"/>
                </a:cubicBezTo>
                <a:close/>
                <a:moveTo>
                  <a:pt x="174" y="189"/>
                </a:moveTo>
                <a:cubicBezTo>
                  <a:pt x="175" y="190"/>
                  <a:pt x="176" y="190"/>
                  <a:pt x="178" y="191"/>
                </a:cubicBezTo>
                <a:cubicBezTo>
                  <a:pt x="179" y="191"/>
                  <a:pt x="180" y="192"/>
                  <a:pt x="182" y="192"/>
                </a:cubicBezTo>
                <a:cubicBezTo>
                  <a:pt x="183" y="192"/>
                  <a:pt x="184" y="191"/>
                  <a:pt x="186" y="191"/>
                </a:cubicBezTo>
                <a:cubicBezTo>
                  <a:pt x="187" y="190"/>
                  <a:pt x="188" y="190"/>
                  <a:pt x="189" y="189"/>
                </a:cubicBezTo>
                <a:cubicBezTo>
                  <a:pt x="190" y="188"/>
                  <a:pt x="191" y="186"/>
                  <a:pt x="191" y="185"/>
                </a:cubicBezTo>
                <a:cubicBezTo>
                  <a:pt x="192" y="184"/>
                  <a:pt x="192" y="182"/>
                  <a:pt x="192" y="181"/>
                </a:cubicBezTo>
                <a:cubicBezTo>
                  <a:pt x="192" y="180"/>
                  <a:pt x="192" y="178"/>
                  <a:pt x="191" y="177"/>
                </a:cubicBezTo>
                <a:cubicBezTo>
                  <a:pt x="191" y="176"/>
                  <a:pt x="190" y="174"/>
                  <a:pt x="189" y="173"/>
                </a:cubicBezTo>
                <a:cubicBezTo>
                  <a:pt x="188" y="172"/>
                  <a:pt x="187" y="172"/>
                  <a:pt x="186" y="171"/>
                </a:cubicBezTo>
                <a:cubicBezTo>
                  <a:pt x="183" y="170"/>
                  <a:pt x="180" y="170"/>
                  <a:pt x="178" y="171"/>
                </a:cubicBezTo>
                <a:cubicBezTo>
                  <a:pt x="176" y="172"/>
                  <a:pt x="175" y="172"/>
                  <a:pt x="174" y="173"/>
                </a:cubicBezTo>
                <a:cubicBezTo>
                  <a:pt x="173" y="174"/>
                  <a:pt x="172" y="176"/>
                  <a:pt x="172" y="177"/>
                </a:cubicBezTo>
                <a:cubicBezTo>
                  <a:pt x="171" y="178"/>
                  <a:pt x="171" y="180"/>
                  <a:pt x="171" y="181"/>
                </a:cubicBezTo>
                <a:cubicBezTo>
                  <a:pt x="171" y="182"/>
                  <a:pt x="171" y="184"/>
                  <a:pt x="172" y="185"/>
                </a:cubicBezTo>
                <a:cubicBezTo>
                  <a:pt x="172" y="186"/>
                  <a:pt x="173" y="188"/>
                  <a:pt x="174" y="189"/>
                </a:cubicBezTo>
                <a:close/>
                <a:moveTo>
                  <a:pt x="174" y="146"/>
                </a:moveTo>
                <a:cubicBezTo>
                  <a:pt x="175" y="147"/>
                  <a:pt x="176" y="148"/>
                  <a:pt x="178" y="148"/>
                </a:cubicBezTo>
                <a:cubicBezTo>
                  <a:pt x="179" y="149"/>
                  <a:pt x="180" y="149"/>
                  <a:pt x="182" y="149"/>
                </a:cubicBezTo>
                <a:cubicBezTo>
                  <a:pt x="183" y="149"/>
                  <a:pt x="184" y="149"/>
                  <a:pt x="186" y="148"/>
                </a:cubicBezTo>
                <a:cubicBezTo>
                  <a:pt x="187" y="148"/>
                  <a:pt x="188" y="147"/>
                  <a:pt x="189" y="146"/>
                </a:cubicBezTo>
                <a:cubicBezTo>
                  <a:pt x="190" y="145"/>
                  <a:pt x="191" y="144"/>
                  <a:pt x="191" y="142"/>
                </a:cubicBezTo>
                <a:cubicBezTo>
                  <a:pt x="192" y="141"/>
                  <a:pt x="192" y="140"/>
                  <a:pt x="192" y="138"/>
                </a:cubicBezTo>
                <a:cubicBezTo>
                  <a:pt x="192" y="136"/>
                  <a:pt x="191" y="133"/>
                  <a:pt x="189" y="131"/>
                </a:cubicBezTo>
                <a:cubicBezTo>
                  <a:pt x="187" y="128"/>
                  <a:pt x="183" y="127"/>
                  <a:pt x="180" y="128"/>
                </a:cubicBezTo>
                <a:cubicBezTo>
                  <a:pt x="179" y="128"/>
                  <a:pt x="178" y="128"/>
                  <a:pt x="178" y="129"/>
                </a:cubicBezTo>
                <a:cubicBezTo>
                  <a:pt x="177" y="129"/>
                  <a:pt x="176" y="129"/>
                  <a:pt x="176" y="129"/>
                </a:cubicBezTo>
                <a:cubicBezTo>
                  <a:pt x="175" y="130"/>
                  <a:pt x="175" y="130"/>
                  <a:pt x="174" y="131"/>
                </a:cubicBezTo>
                <a:cubicBezTo>
                  <a:pt x="172" y="133"/>
                  <a:pt x="171" y="136"/>
                  <a:pt x="171" y="138"/>
                </a:cubicBezTo>
                <a:cubicBezTo>
                  <a:pt x="171" y="140"/>
                  <a:pt x="171" y="141"/>
                  <a:pt x="172" y="142"/>
                </a:cubicBezTo>
                <a:cubicBezTo>
                  <a:pt x="172" y="144"/>
                  <a:pt x="173" y="145"/>
                  <a:pt x="174" y="146"/>
                </a:cubicBezTo>
                <a:close/>
                <a:moveTo>
                  <a:pt x="235" y="96"/>
                </a:moveTo>
                <a:cubicBezTo>
                  <a:pt x="235" y="309"/>
                  <a:pt x="235" y="309"/>
                  <a:pt x="235" y="309"/>
                </a:cubicBezTo>
                <a:cubicBezTo>
                  <a:pt x="235" y="315"/>
                  <a:pt x="230" y="320"/>
                  <a:pt x="224" y="320"/>
                </a:cubicBezTo>
                <a:cubicBezTo>
                  <a:pt x="11" y="320"/>
                  <a:pt x="11" y="320"/>
                  <a:pt x="11" y="320"/>
                </a:cubicBezTo>
                <a:cubicBezTo>
                  <a:pt x="5" y="320"/>
                  <a:pt x="0" y="315"/>
                  <a:pt x="0" y="309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4"/>
                  <a:pt x="5" y="0"/>
                  <a:pt x="11" y="0"/>
                </a:cubicBezTo>
                <a:cubicBezTo>
                  <a:pt x="139" y="0"/>
                  <a:pt x="139" y="0"/>
                  <a:pt x="139" y="0"/>
                </a:cubicBezTo>
                <a:cubicBezTo>
                  <a:pt x="145" y="0"/>
                  <a:pt x="150" y="4"/>
                  <a:pt x="150" y="10"/>
                </a:cubicBezTo>
                <a:cubicBezTo>
                  <a:pt x="150" y="85"/>
                  <a:pt x="150" y="85"/>
                  <a:pt x="150" y="85"/>
                </a:cubicBezTo>
                <a:cubicBezTo>
                  <a:pt x="224" y="85"/>
                  <a:pt x="224" y="85"/>
                  <a:pt x="224" y="85"/>
                </a:cubicBezTo>
                <a:cubicBezTo>
                  <a:pt x="230" y="85"/>
                  <a:pt x="235" y="90"/>
                  <a:pt x="235" y="96"/>
                </a:cubicBezTo>
                <a:close/>
                <a:moveTo>
                  <a:pt x="22" y="298"/>
                </a:moveTo>
                <a:cubicBezTo>
                  <a:pt x="43" y="298"/>
                  <a:pt x="43" y="298"/>
                  <a:pt x="43" y="298"/>
                </a:cubicBezTo>
                <a:cubicBezTo>
                  <a:pt x="43" y="266"/>
                  <a:pt x="43" y="266"/>
                  <a:pt x="43" y="266"/>
                </a:cubicBezTo>
                <a:cubicBezTo>
                  <a:pt x="43" y="260"/>
                  <a:pt x="48" y="256"/>
                  <a:pt x="54" y="256"/>
                </a:cubicBezTo>
                <a:cubicBezTo>
                  <a:pt x="60" y="256"/>
                  <a:pt x="64" y="260"/>
                  <a:pt x="64" y="266"/>
                </a:cubicBezTo>
                <a:cubicBezTo>
                  <a:pt x="64" y="298"/>
                  <a:pt x="64" y="298"/>
                  <a:pt x="64" y="298"/>
                </a:cubicBezTo>
                <a:cubicBezTo>
                  <a:pt x="128" y="298"/>
                  <a:pt x="128" y="298"/>
                  <a:pt x="128" y="298"/>
                </a:cubicBezTo>
                <a:cubicBezTo>
                  <a:pt x="128" y="21"/>
                  <a:pt x="128" y="21"/>
                  <a:pt x="128" y="21"/>
                </a:cubicBezTo>
                <a:cubicBezTo>
                  <a:pt x="22" y="21"/>
                  <a:pt x="22" y="21"/>
                  <a:pt x="22" y="21"/>
                </a:cubicBezTo>
                <a:lnTo>
                  <a:pt x="22" y="298"/>
                </a:lnTo>
                <a:close/>
                <a:moveTo>
                  <a:pt x="214" y="106"/>
                </a:moveTo>
                <a:cubicBezTo>
                  <a:pt x="150" y="106"/>
                  <a:pt x="150" y="106"/>
                  <a:pt x="150" y="106"/>
                </a:cubicBezTo>
                <a:cubicBezTo>
                  <a:pt x="150" y="298"/>
                  <a:pt x="150" y="298"/>
                  <a:pt x="150" y="298"/>
                </a:cubicBezTo>
                <a:cubicBezTo>
                  <a:pt x="171" y="298"/>
                  <a:pt x="171" y="298"/>
                  <a:pt x="171" y="298"/>
                </a:cubicBezTo>
                <a:cubicBezTo>
                  <a:pt x="171" y="266"/>
                  <a:pt x="171" y="266"/>
                  <a:pt x="171" y="266"/>
                </a:cubicBezTo>
                <a:cubicBezTo>
                  <a:pt x="171" y="260"/>
                  <a:pt x="176" y="256"/>
                  <a:pt x="182" y="256"/>
                </a:cubicBezTo>
                <a:cubicBezTo>
                  <a:pt x="188" y="256"/>
                  <a:pt x="192" y="260"/>
                  <a:pt x="192" y="266"/>
                </a:cubicBezTo>
                <a:cubicBezTo>
                  <a:pt x="192" y="298"/>
                  <a:pt x="192" y="298"/>
                  <a:pt x="192" y="298"/>
                </a:cubicBezTo>
                <a:cubicBezTo>
                  <a:pt x="214" y="298"/>
                  <a:pt x="214" y="298"/>
                  <a:pt x="214" y="298"/>
                </a:cubicBezTo>
                <a:lnTo>
                  <a:pt x="214" y="106"/>
                </a:lnTo>
                <a:close/>
              </a:path>
            </a:pathLst>
          </a:custGeom>
          <a:solidFill>
            <a:srgbClr val="86BC25"/>
          </a:solidFill>
          <a:ln>
            <a:solidFill>
              <a:sysClr val="window" lastClr="FFFFFF"/>
            </a:solidFill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  <a:ea typeface="+mn-ea"/>
              <a:cs typeface="Arial" charset="0"/>
            </a:endParaRPr>
          </a:p>
        </p:txBody>
      </p:sp>
      <p:sp>
        <p:nvSpPr>
          <p:cNvPr id="40" name="四角形吹き出し 39"/>
          <p:cNvSpPr/>
          <p:nvPr/>
        </p:nvSpPr>
        <p:spPr bwMode="auto">
          <a:xfrm>
            <a:off x="4808984" y="1514195"/>
            <a:ext cx="5032098" cy="1624192"/>
          </a:xfrm>
          <a:prstGeom prst="wedgeRectCallout">
            <a:avLst>
              <a:gd name="adj1" fmla="val 34341"/>
              <a:gd name="adj2" fmla="val 62059"/>
            </a:avLst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0" bIns="46800" numCol="1" rtlCol="0" anchor="ctr" anchorCtr="0" compatLnSpc="1">
            <a:prstTxWarp prst="textNoShape">
              <a:avLst/>
            </a:prstTxWarp>
          </a:bodyPr>
          <a:lstStyle/>
          <a:p>
            <a:pPr marR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ja-JP" altLang="en-US" sz="2000" dirty="0" smtClean="0">
                <a:latin typeface="+mn-ea"/>
                <a:ea typeface="+mn-ea"/>
              </a:rPr>
              <a:t>（インターナルカーボンプライシングを活用し・・・）</a:t>
            </a:r>
            <a:endParaRPr lang="en-US" altLang="ja-JP" sz="2000" dirty="0" smtClean="0">
              <a:latin typeface="+mn-ea"/>
              <a:ea typeface="+mn-ea"/>
            </a:endParaRPr>
          </a:p>
          <a:p>
            <a:pPr marL="285750" marR="0" indent="-2857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ja-JP" altLang="en-US" sz="2000" dirty="0" smtClean="0">
                <a:latin typeface="+mn-ea"/>
                <a:ea typeface="+mn-ea"/>
              </a:rPr>
              <a:t>現在の低炭素の取り組みの見える化ができる</a:t>
            </a:r>
            <a:endParaRPr lang="en-US" altLang="ja-JP" sz="2000" dirty="0" smtClean="0">
              <a:latin typeface="+mn-ea"/>
              <a:ea typeface="+mn-ea"/>
            </a:endParaRPr>
          </a:p>
          <a:p>
            <a:pPr marL="285750" marR="0" indent="-2857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ja-JP" altLang="en-US" sz="2000" dirty="0" smtClean="0">
                <a:latin typeface="+mn-ea"/>
                <a:ea typeface="+mn-ea"/>
              </a:rPr>
              <a:t>省エネ投資、低炭素への</a:t>
            </a:r>
            <a:r>
              <a:rPr lang="en-US" altLang="ja-JP" sz="2000" dirty="0" smtClean="0">
                <a:latin typeface="+mn-ea"/>
                <a:ea typeface="+mn-ea"/>
              </a:rPr>
              <a:t>R&amp;D</a:t>
            </a:r>
            <a:r>
              <a:rPr lang="ja-JP" altLang="en-US" sz="2000" dirty="0" smtClean="0">
                <a:latin typeface="+mn-ea"/>
                <a:ea typeface="+mn-ea"/>
              </a:rPr>
              <a:t>が推進できる</a:t>
            </a:r>
            <a:endParaRPr lang="en-US" altLang="ja-JP" sz="2000" dirty="0" smtClean="0">
              <a:latin typeface="+mn-ea"/>
              <a:ea typeface="+mn-ea"/>
            </a:endParaRPr>
          </a:p>
          <a:p>
            <a:pPr marL="285750" marR="0" indent="-2857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</a:rPr>
              <a:t>社内で低炭素への資金が収集できる</a:t>
            </a: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5025008" y="5805264"/>
            <a:ext cx="2182586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300" dirty="0" smtClean="0">
                <a:latin typeface="+mn-lt"/>
                <a:ea typeface="+mn-ea"/>
              </a:rPr>
              <a:t>インターナルカーボンプライシングの価格設定方法について説明・ディスカッション</a:t>
            </a:r>
            <a:endParaRPr kumimoji="1" lang="ja-JP" altLang="en-US" sz="1300" dirty="0" smtClean="0">
              <a:latin typeface="+mn-lt"/>
              <a:ea typeface="+mn-ea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7257256" y="5805264"/>
            <a:ext cx="2147189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300" dirty="0" smtClean="0">
                <a:latin typeface="+mn-lt"/>
                <a:ea typeface="+mn-ea"/>
              </a:rPr>
              <a:t>インターナルカーボンプライシングの利活用方法について説明・ディスカッション</a:t>
            </a:r>
            <a:endParaRPr kumimoji="1" lang="ja-JP" altLang="en-US" sz="1300" dirty="0" smtClean="0">
              <a:latin typeface="+mn-lt"/>
              <a:ea typeface="+mn-ea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 rot="5400000">
            <a:off x="4908494" y="4046658"/>
            <a:ext cx="427998" cy="451837"/>
            <a:chOff x="-1383704" y="3202479"/>
            <a:chExt cx="427998" cy="451837"/>
          </a:xfrm>
        </p:grpSpPr>
        <p:sp>
          <p:nvSpPr>
            <p:cNvPr id="3" name="テキスト ボックス 2"/>
            <p:cNvSpPr txBox="1"/>
            <p:nvPr/>
          </p:nvSpPr>
          <p:spPr>
            <a:xfrm>
              <a:off x="-1383704" y="3284984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latin typeface="+mn-lt"/>
                  <a:ea typeface="+mn-ea"/>
                </a:rPr>
                <a:t>～</a:t>
              </a:r>
            </a:p>
          </p:txBody>
        </p:sp>
        <p:sp>
          <p:nvSpPr>
            <p:cNvPr id="48" name="テキスト ボックス 47"/>
            <p:cNvSpPr txBox="1"/>
            <p:nvPr/>
          </p:nvSpPr>
          <p:spPr>
            <a:xfrm>
              <a:off x="-1371204" y="3202479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latin typeface="+mn-lt"/>
                  <a:ea typeface="+mn-ea"/>
                </a:rPr>
                <a:t>～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9084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インターナルカーボンプライシング支援</a:t>
            </a:r>
            <a:r>
              <a:rPr kumimoji="1" lang="ja-JP" altLang="en-US" dirty="0" smtClean="0"/>
              <a:t>アウトプットイメージ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FA821F-5B8F-40E7-880D-F42062A68A54}" type="slidenum">
              <a:rPr lang="en-US" altLang="ja-JP" smtClean="0"/>
              <a:pPr>
                <a:defRPr/>
              </a:pPr>
              <a:t>7</a:t>
            </a:fld>
            <a:endParaRPr lang="en-US" altLang="ja-JP" dirty="0"/>
          </a:p>
        </p:txBody>
      </p:sp>
      <p:sp>
        <p:nvSpPr>
          <p:cNvPr id="29" name="角丸四角形 28"/>
          <p:cNvSpPr/>
          <p:nvPr/>
        </p:nvSpPr>
        <p:spPr bwMode="auto">
          <a:xfrm>
            <a:off x="165284" y="3429000"/>
            <a:ext cx="1979404" cy="531324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6800" rIns="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sz="1400" dirty="0">
                <a:latin typeface="+mn-ea"/>
                <a:ea typeface="+mn-ea"/>
              </a:rPr>
              <a:t>インターナルカーボンプライシング</a:t>
            </a:r>
            <a:r>
              <a:rPr lang="ja-JP" altLang="en-US" sz="1400" dirty="0" smtClean="0">
                <a:latin typeface="+mn-ea"/>
                <a:ea typeface="+mn-ea"/>
              </a:rPr>
              <a:t>の利活用方法検討</a:t>
            </a:r>
            <a:endParaRPr lang="ja-JP" altLang="en-US" sz="1400" dirty="0">
              <a:latin typeface="+mn-ea"/>
              <a:ea typeface="+mn-ea"/>
            </a:endParaRPr>
          </a:p>
        </p:txBody>
      </p:sp>
      <p:sp>
        <p:nvSpPr>
          <p:cNvPr id="30" name="角丸四角形 29"/>
          <p:cNvSpPr/>
          <p:nvPr/>
        </p:nvSpPr>
        <p:spPr bwMode="auto">
          <a:xfrm>
            <a:off x="200403" y="1750560"/>
            <a:ext cx="1979404" cy="531324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6800" rIns="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sz="1400" dirty="0" smtClean="0">
                <a:latin typeface="+mn-ea"/>
                <a:ea typeface="+mn-ea"/>
              </a:rPr>
              <a:t>インターナルカーボンプライシング</a:t>
            </a:r>
            <a:r>
              <a:rPr lang="ja-JP" altLang="en-US" sz="1400" dirty="0">
                <a:latin typeface="+mn-ea"/>
                <a:ea typeface="+mn-ea"/>
              </a:rPr>
              <a:t>の価格設定</a:t>
            </a:r>
          </a:p>
        </p:txBody>
      </p:sp>
      <p:sp>
        <p:nvSpPr>
          <p:cNvPr id="39" name="正方形/長方形 38"/>
          <p:cNvSpPr/>
          <p:nvPr/>
        </p:nvSpPr>
        <p:spPr bwMode="auto">
          <a:xfrm>
            <a:off x="56357" y="1619399"/>
            <a:ext cx="216000" cy="216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dirty="0">
                <a:latin typeface="+mn-ea"/>
                <a:ea typeface="+mn-ea"/>
              </a:rPr>
              <a:t>1</a:t>
            </a:r>
            <a:endParaRPr kumimoji="1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ea typeface="+mn-ea"/>
            </a:endParaRPr>
          </a:p>
        </p:txBody>
      </p:sp>
      <p:sp>
        <p:nvSpPr>
          <p:cNvPr id="40" name="正方形/長方形 39"/>
          <p:cNvSpPr/>
          <p:nvPr/>
        </p:nvSpPr>
        <p:spPr bwMode="auto">
          <a:xfrm>
            <a:off x="56357" y="3309553"/>
            <a:ext cx="216000" cy="216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dirty="0">
                <a:latin typeface="+mn-ea"/>
                <a:ea typeface="+mn-ea"/>
              </a:rPr>
              <a:t>2</a:t>
            </a:r>
            <a:endParaRPr kumimoji="1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ea typeface="+mn-ea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416496" y="1268760"/>
            <a:ext cx="1547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u="sng" dirty="0" smtClean="0">
                <a:latin typeface="+mn-ea"/>
                <a:ea typeface="+mn-ea"/>
              </a:rPr>
              <a:t>支援のステップ</a:t>
            </a:r>
          </a:p>
        </p:txBody>
      </p:sp>
      <p:sp>
        <p:nvSpPr>
          <p:cNvPr id="48" name="正方形/長方形 47"/>
          <p:cNvSpPr/>
          <p:nvPr/>
        </p:nvSpPr>
        <p:spPr bwMode="auto">
          <a:xfrm>
            <a:off x="2382303" y="980728"/>
            <a:ext cx="7389118" cy="540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+mn-ea"/>
              <a:ea typeface="+mn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93690" y="765175"/>
            <a:ext cx="628129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 smtClean="0">
                <a:latin typeface="+mn-lt"/>
                <a:ea typeface="+mn-ea"/>
              </a:rPr>
              <a:t>インターナルカーボンプライシング設定結果イメージ</a:t>
            </a:r>
            <a:endParaRPr lang="en-US" altLang="ja-JP" sz="2400" dirty="0" smtClean="0">
              <a:latin typeface="+mn-lt"/>
              <a:ea typeface="+mn-ea"/>
            </a:endParaRPr>
          </a:p>
        </p:txBody>
      </p:sp>
      <p:cxnSp>
        <p:nvCxnSpPr>
          <p:cNvPr id="52" name="直線コネクタ 51"/>
          <p:cNvCxnSpPr/>
          <p:nvPr/>
        </p:nvCxnSpPr>
        <p:spPr bwMode="auto">
          <a:xfrm flipV="1">
            <a:off x="2048379" y="980730"/>
            <a:ext cx="333924" cy="75961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直線コネクタ 52"/>
          <p:cNvCxnSpPr/>
          <p:nvPr/>
        </p:nvCxnSpPr>
        <p:spPr bwMode="auto">
          <a:xfrm>
            <a:off x="1963714" y="3960324"/>
            <a:ext cx="418589" cy="2421004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1" name="正方形/長方形 140"/>
          <p:cNvSpPr/>
          <p:nvPr/>
        </p:nvSpPr>
        <p:spPr bwMode="auto">
          <a:xfrm>
            <a:off x="2578139" y="1344583"/>
            <a:ext cx="315551" cy="360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</a:rPr>
              <a:t>1</a:t>
            </a:r>
            <a:endParaRPr kumimoji="1" lang="ja-JP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ea typeface="+mn-ea"/>
            </a:endParaRPr>
          </a:p>
        </p:txBody>
      </p:sp>
      <p:sp>
        <p:nvSpPr>
          <p:cNvPr id="142" name="正方形/長方形 141"/>
          <p:cNvSpPr/>
          <p:nvPr/>
        </p:nvSpPr>
        <p:spPr bwMode="auto">
          <a:xfrm>
            <a:off x="4407807" y="1363085"/>
            <a:ext cx="315551" cy="360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400" b="1" dirty="0">
                <a:latin typeface="+mn-ea"/>
                <a:ea typeface="+mn-ea"/>
              </a:rPr>
              <a:t>２</a:t>
            </a:r>
            <a:endParaRPr kumimoji="1" lang="ja-JP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ea typeface="+mn-ea"/>
            </a:endParaRPr>
          </a:p>
        </p:txBody>
      </p:sp>
      <p:sp>
        <p:nvSpPr>
          <p:cNvPr id="143" name="テキスト ボックス 142"/>
          <p:cNvSpPr txBox="1"/>
          <p:nvPr/>
        </p:nvSpPr>
        <p:spPr>
          <a:xfrm>
            <a:off x="2978355" y="1340232"/>
            <a:ext cx="1210588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latin typeface="+mn-lt"/>
                <a:ea typeface="+mn-ea"/>
              </a:rPr>
              <a:t>価格設定</a:t>
            </a:r>
          </a:p>
        </p:txBody>
      </p:sp>
      <p:sp>
        <p:nvSpPr>
          <p:cNvPr id="144" name="テキスト ボックス 143"/>
          <p:cNvSpPr txBox="1"/>
          <p:nvPr/>
        </p:nvSpPr>
        <p:spPr>
          <a:xfrm>
            <a:off x="4808538" y="1350450"/>
            <a:ext cx="249299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latin typeface="+mn-lt"/>
                <a:ea typeface="+mn-ea"/>
              </a:rPr>
              <a:t>利活用方法（予定）</a:t>
            </a:r>
          </a:p>
        </p:txBody>
      </p:sp>
      <p:cxnSp>
        <p:nvCxnSpPr>
          <p:cNvPr id="146" name="直線コネクタ 145"/>
          <p:cNvCxnSpPr/>
          <p:nvPr/>
        </p:nvCxnSpPr>
        <p:spPr bwMode="auto">
          <a:xfrm>
            <a:off x="1928664" y="2281884"/>
            <a:ext cx="0" cy="1147116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6498" y="1863952"/>
            <a:ext cx="7117021" cy="353259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8726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インターナルカーボンプライシング</a:t>
            </a:r>
            <a:r>
              <a:rPr lang="ja-JP" altLang="en-US" dirty="0"/>
              <a:t>活用</a:t>
            </a:r>
            <a:r>
              <a:rPr lang="ja-JP" altLang="en-US" dirty="0" smtClean="0"/>
              <a:t>支援</a:t>
            </a:r>
            <a:r>
              <a:rPr lang="ja-JP" altLang="en-US" dirty="0" smtClean="0"/>
              <a:t>の応募概要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FA821F-5B8F-40E7-880D-F42062A68A54}" type="slidenum">
              <a:rPr lang="en-US" altLang="ja-JP" smtClean="0"/>
              <a:pPr>
                <a:defRPr/>
              </a:pPr>
              <a:t>8</a:t>
            </a:fld>
            <a:endParaRPr lang="en-US" altLang="ja-JP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-4165" y="720337"/>
            <a:ext cx="9277645" cy="5982013"/>
          </a:xfrm>
          <a:prstGeom prst="rect">
            <a:avLst/>
          </a:prstGeom>
          <a:solidFill>
            <a:schemeClr val="bg1"/>
          </a:solidFill>
        </p:spPr>
        <p:txBody>
          <a:bodyPr wrap="square" lIns="36000" tIns="36000" rIns="36000" bIns="36000" rtlCol="0" anchor="ctr" anchorCtr="0">
            <a:spAutoFit/>
          </a:bodyPr>
          <a:lstStyle/>
          <a:p>
            <a:pPr>
              <a:spcBef>
                <a:spcPts val="0"/>
              </a:spcBef>
              <a:buSzPct val="100000"/>
            </a:pPr>
            <a:r>
              <a:rPr lang="en-US" altLang="ja-JP" sz="2400" dirty="0">
                <a:latin typeface="+mn-ea"/>
                <a:ea typeface="+mn-ea"/>
              </a:rPr>
              <a:t>【</a:t>
            </a:r>
            <a:r>
              <a:rPr lang="ja-JP" altLang="en-US" sz="2400" dirty="0" smtClean="0">
                <a:latin typeface="+mn-ea"/>
                <a:ea typeface="+mn-ea"/>
              </a:rPr>
              <a:t>応募</a:t>
            </a:r>
            <a:r>
              <a:rPr kumimoji="1" lang="ja-JP" altLang="en-US" sz="2400" baseline="0" dirty="0" smtClean="0">
                <a:latin typeface="+mn-ea"/>
                <a:ea typeface="+mn-ea"/>
              </a:rPr>
              <a:t>対象</a:t>
            </a:r>
            <a:r>
              <a:rPr kumimoji="1" lang="en-US" altLang="ja-JP" sz="2400" baseline="0" dirty="0" smtClean="0">
                <a:latin typeface="+mn-ea"/>
                <a:ea typeface="+mn-ea"/>
              </a:rPr>
              <a:t>】</a:t>
            </a:r>
          </a:p>
          <a:p>
            <a:pPr marL="612000" indent="-342900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ja-JP" altLang="en-US" sz="2400" dirty="0" smtClean="0">
                <a:latin typeface="+mn-ea"/>
                <a:ea typeface="+mn-ea"/>
              </a:rPr>
              <a:t>インターナルカーボンプライシングを実施した経験がないが、導入を検討している企業</a:t>
            </a:r>
            <a:endParaRPr lang="en-US" altLang="ja-JP" sz="2400" dirty="0" smtClean="0">
              <a:latin typeface="+mn-ea"/>
              <a:ea typeface="+mn-ea"/>
            </a:endParaRPr>
          </a:p>
          <a:p>
            <a:pPr marL="612000" indent="-342900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ja-JP" altLang="en-US" sz="2400" dirty="0">
                <a:latin typeface="+mn-ea"/>
                <a:ea typeface="+mn-ea"/>
              </a:rPr>
              <a:t>環境省</a:t>
            </a:r>
            <a:r>
              <a:rPr lang="en-US" altLang="ja-JP" sz="2400" dirty="0">
                <a:latin typeface="+mn-ea"/>
                <a:ea typeface="+mn-ea"/>
              </a:rPr>
              <a:t>HP</a:t>
            </a:r>
            <a:r>
              <a:rPr lang="ja-JP" altLang="en-US" sz="2400" dirty="0" err="1">
                <a:latin typeface="+mn-ea"/>
                <a:ea typeface="+mn-ea"/>
              </a:rPr>
              <a:t>への</a:t>
            </a:r>
            <a:r>
              <a:rPr lang="ja-JP" altLang="en-US" sz="2400" dirty="0">
                <a:latin typeface="+mn-ea"/>
                <a:ea typeface="+mn-ea"/>
              </a:rPr>
              <a:t>掲載や、本事業</a:t>
            </a:r>
            <a:r>
              <a:rPr lang="ja-JP" altLang="en-US" sz="2400" dirty="0" smtClean="0">
                <a:latin typeface="+mn-ea"/>
                <a:ea typeface="+mn-ea"/>
              </a:rPr>
              <a:t>の成果を踏まえたインターナルカーボンプライシングの横展開の際に、情報提供などの協力が可能である企業</a:t>
            </a:r>
            <a:endParaRPr lang="en-US" altLang="ja-JP" sz="2400" dirty="0">
              <a:latin typeface="+mn-ea"/>
              <a:ea typeface="+mn-ea"/>
            </a:endParaRPr>
          </a:p>
          <a:p>
            <a:pPr marL="269100">
              <a:spcBef>
                <a:spcPts val="0"/>
              </a:spcBef>
              <a:buSzPct val="100000"/>
            </a:pPr>
            <a:r>
              <a:rPr lang="en-US" altLang="ja-JP" sz="2400" dirty="0" smtClean="0">
                <a:latin typeface="+mn-ea"/>
                <a:ea typeface="+mn-ea"/>
              </a:rPr>
              <a:t>※</a:t>
            </a:r>
            <a:r>
              <a:rPr lang="ja-JP" altLang="en-US" sz="2400" dirty="0" smtClean="0">
                <a:latin typeface="+mn-ea"/>
                <a:ea typeface="+mn-ea"/>
              </a:rPr>
              <a:t>気候変動のリスク・機会</a:t>
            </a:r>
            <a:r>
              <a:rPr lang="ja-JP" altLang="en-US" sz="2400" dirty="0">
                <a:latin typeface="+mn-ea"/>
                <a:ea typeface="+mn-ea"/>
              </a:rPr>
              <a:t>を把握しており</a:t>
            </a:r>
            <a:r>
              <a:rPr lang="ja-JP" altLang="en-US" sz="2400" dirty="0" smtClean="0">
                <a:latin typeface="+mn-ea"/>
                <a:ea typeface="+mn-ea"/>
              </a:rPr>
              <a:t>、自社の財務</a:t>
            </a:r>
            <a:r>
              <a:rPr lang="ja-JP" altLang="en-US" sz="2400" dirty="0">
                <a:latin typeface="+mn-ea"/>
                <a:ea typeface="+mn-ea"/>
              </a:rPr>
              <a:t>への影響を把握して</a:t>
            </a:r>
            <a:r>
              <a:rPr lang="ja-JP" altLang="en-US" sz="2400" dirty="0" smtClean="0">
                <a:latin typeface="+mn-ea"/>
                <a:ea typeface="+mn-ea"/>
              </a:rPr>
              <a:t>いる企業が望ましい</a:t>
            </a:r>
            <a:endParaRPr lang="en-US" altLang="ja-JP" sz="2400" dirty="0">
              <a:latin typeface="+mn-ea"/>
              <a:ea typeface="+mn-ea"/>
            </a:endParaRPr>
          </a:p>
          <a:p>
            <a:pPr marL="457200" indent="-457200">
              <a:spcBef>
                <a:spcPts val="0"/>
              </a:spcBef>
              <a:buSzPct val="100000"/>
              <a:buFont typeface="+mj-lt"/>
              <a:buAutoNum type="alphaUcParenR"/>
            </a:pPr>
            <a:endParaRPr lang="en-US" altLang="ja-JP" sz="2400" dirty="0" smtClean="0">
              <a:latin typeface="+mn-ea"/>
              <a:ea typeface="+mn-ea"/>
            </a:endParaRPr>
          </a:p>
          <a:p>
            <a:pPr>
              <a:spcBef>
                <a:spcPts val="0"/>
              </a:spcBef>
              <a:buSzPct val="100000"/>
            </a:pPr>
            <a:r>
              <a:rPr lang="en-US" altLang="ja-JP" sz="2400" dirty="0" smtClean="0">
                <a:latin typeface="+mn-ea"/>
                <a:ea typeface="+mn-ea"/>
              </a:rPr>
              <a:t>【</a:t>
            </a:r>
            <a:r>
              <a:rPr lang="ja-JP" altLang="en-US" sz="2400" dirty="0" smtClean="0">
                <a:latin typeface="+mn-ea"/>
                <a:ea typeface="+mn-ea"/>
              </a:rPr>
              <a:t>募集企業数</a:t>
            </a:r>
            <a:r>
              <a:rPr lang="en-US" altLang="ja-JP" sz="2400" dirty="0" smtClean="0">
                <a:latin typeface="+mn-ea"/>
                <a:ea typeface="+mn-ea"/>
              </a:rPr>
              <a:t>】5</a:t>
            </a:r>
            <a:r>
              <a:rPr lang="ja-JP" altLang="en-US" sz="2400" dirty="0" smtClean="0">
                <a:latin typeface="+mn-ea"/>
                <a:ea typeface="+mn-ea"/>
              </a:rPr>
              <a:t>社程度</a:t>
            </a:r>
            <a:endParaRPr lang="en-US" altLang="ja-JP" sz="2400" dirty="0" smtClean="0">
              <a:latin typeface="+mn-ea"/>
              <a:ea typeface="+mn-ea"/>
            </a:endParaRPr>
          </a:p>
          <a:p>
            <a:pPr>
              <a:spcBef>
                <a:spcPts val="0"/>
              </a:spcBef>
              <a:buSzPct val="100000"/>
            </a:pPr>
            <a:endParaRPr lang="en-US" altLang="ja-JP" sz="2400" dirty="0" smtClean="0">
              <a:latin typeface="+mn-ea"/>
              <a:ea typeface="+mn-ea"/>
            </a:endParaRPr>
          </a:p>
          <a:p>
            <a:pPr>
              <a:spcBef>
                <a:spcPts val="0"/>
              </a:spcBef>
              <a:buSzPct val="100000"/>
            </a:pPr>
            <a:r>
              <a:rPr lang="en-US" altLang="ja-JP" sz="2400" dirty="0">
                <a:latin typeface="+mn-ea"/>
                <a:ea typeface="+mn-ea"/>
              </a:rPr>
              <a:t>【</a:t>
            </a:r>
            <a:r>
              <a:rPr lang="ja-JP" altLang="en-US" sz="2400" dirty="0" smtClean="0">
                <a:latin typeface="+mn-ea"/>
                <a:ea typeface="+mn-ea"/>
              </a:rPr>
              <a:t>募集期間</a:t>
            </a:r>
            <a:r>
              <a:rPr lang="en-US" altLang="ja-JP" sz="2400" dirty="0" smtClean="0">
                <a:latin typeface="+mn-ea"/>
                <a:ea typeface="+mn-ea"/>
              </a:rPr>
              <a:t>】</a:t>
            </a:r>
            <a:r>
              <a:rPr lang="ja-JP" altLang="en-US" sz="2400" dirty="0" smtClean="0">
                <a:latin typeface="+mn-ea"/>
                <a:ea typeface="+mn-ea"/>
              </a:rPr>
              <a:t>平成</a:t>
            </a:r>
            <a:r>
              <a:rPr lang="en-US" altLang="ja-JP" sz="2400" dirty="0" smtClean="0">
                <a:latin typeface="+mn-ea"/>
                <a:ea typeface="+mn-ea"/>
              </a:rPr>
              <a:t>30</a:t>
            </a:r>
            <a:r>
              <a:rPr lang="ja-JP" altLang="en-US" sz="2400" dirty="0" smtClean="0">
                <a:latin typeface="+mn-ea"/>
                <a:ea typeface="+mn-ea"/>
              </a:rPr>
              <a:t>年</a:t>
            </a:r>
            <a:r>
              <a:rPr lang="en-US" altLang="ja-JP" sz="2400" dirty="0" smtClean="0">
                <a:latin typeface="+mn-ea"/>
                <a:ea typeface="+mn-ea"/>
              </a:rPr>
              <a:t>6</a:t>
            </a:r>
            <a:r>
              <a:rPr lang="ja-JP" altLang="en-US" sz="2400" dirty="0" smtClean="0">
                <a:latin typeface="+mn-ea"/>
                <a:ea typeface="+mn-ea"/>
              </a:rPr>
              <a:t>月</a:t>
            </a:r>
            <a:r>
              <a:rPr lang="en-US" altLang="ja-JP" sz="2400" dirty="0" smtClean="0">
                <a:latin typeface="+mn-ea"/>
                <a:ea typeface="+mn-ea"/>
              </a:rPr>
              <a:t>27</a:t>
            </a:r>
            <a:r>
              <a:rPr lang="ja-JP" altLang="en-US" sz="2400" dirty="0" smtClean="0">
                <a:latin typeface="+mn-ea"/>
                <a:ea typeface="+mn-ea"/>
              </a:rPr>
              <a:t>日（水）～平成</a:t>
            </a:r>
            <a:r>
              <a:rPr lang="en-US" altLang="ja-JP" sz="2400" dirty="0" smtClean="0">
                <a:latin typeface="+mn-ea"/>
                <a:ea typeface="+mn-ea"/>
              </a:rPr>
              <a:t>30</a:t>
            </a:r>
            <a:r>
              <a:rPr lang="ja-JP" altLang="en-US" sz="2400" dirty="0" smtClean="0">
                <a:latin typeface="+mn-ea"/>
                <a:ea typeface="+mn-ea"/>
              </a:rPr>
              <a:t>年</a:t>
            </a:r>
            <a:r>
              <a:rPr lang="en-US" altLang="ja-JP" sz="2400" dirty="0" smtClean="0">
                <a:latin typeface="+mn-ea"/>
                <a:ea typeface="+mn-ea"/>
              </a:rPr>
              <a:t>7</a:t>
            </a:r>
            <a:r>
              <a:rPr lang="ja-JP" altLang="en-US" sz="2400" dirty="0" smtClean="0">
                <a:latin typeface="+mn-ea"/>
                <a:ea typeface="+mn-ea"/>
              </a:rPr>
              <a:t>月</a:t>
            </a:r>
            <a:r>
              <a:rPr lang="en-US" altLang="ja-JP" sz="2400" dirty="0" smtClean="0">
                <a:latin typeface="+mn-ea"/>
                <a:ea typeface="+mn-ea"/>
              </a:rPr>
              <a:t>17</a:t>
            </a:r>
            <a:r>
              <a:rPr lang="ja-JP" altLang="en-US" sz="2400" dirty="0" smtClean="0">
                <a:latin typeface="+mn-ea"/>
                <a:ea typeface="+mn-ea"/>
              </a:rPr>
              <a:t>日（火）</a:t>
            </a:r>
            <a:endParaRPr lang="en-US" altLang="ja-JP" sz="2400" dirty="0" smtClean="0">
              <a:latin typeface="+mn-ea"/>
              <a:ea typeface="+mn-ea"/>
            </a:endParaRPr>
          </a:p>
          <a:p>
            <a:pPr>
              <a:spcBef>
                <a:spcPts val="0"/>
              </a:spcBef>
              <a:buSzPct val="100000"/>
            </a:pPr>
            <a:endParaRPr lang="en-US" altLang="ja-JP" sz="2400" dirty="0">
              <a:latin typeface="+mn-ea"/>
              <a:ea typeface="+mn-ea"/>
            </a:endParaRPr>
          </a:p>
          <a:p>
            <a:r>
              <a:rPr lang="en-US" altLang="ja-JP" sz="2400" dirty="0">
                <a:latin typeface="+mn-ea"/>
                <a:ea typeface="+mn-ea"/>
              </a:rPr>
              <a:t>【</a:t>
            </a:r>
            <a:r>
              <a:rPr lang="ja-JP" altLang="en-US" sz="2400" dirty="0">
                <a:latin typeface="+mn-ea"/>
                <a:ea typeface="+mn-ea"/>
              </a:rPr>
              <a:t>インターナルカーボンプライシング活用支援業務　窓口</a:t>
            </a:r>
            <a:r>
              <a:rPr lang="en-US" altLang="ja-JP" sz="2400" dirty="0">
                <a:latin typeface="+mn-ea"/>
                <a:ea typeface="+mn-ea"/>
              </a:rPr>
              <a:t>】</a:t>
            </a:r>
          </a:p>
          <a:p>
            <a:pPr marL="468000" lvl="1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ja-JP" altLang="en-US" sz="2400" dirty="0">
                <a:solidFill>
                  <a:prstClr val="black"/>
                </a:solidFill>
                <a:latin typeface="+mn-ea"/>
                <a:ea typeface="+mn-ea"/>
              </a:rPr>
              <a:t>インターナルカーボンプライシング活用支援業務事務局</a:t>
            </a:r>
            <a:r>
              <a:rPr lang="en-US" altLang="ja-JP" sz="2400" dirty="0">
                <a:solidFill>
                  <a:prstClr val="black"/>
                </a:solidFill>
                <a:latin typeface="+mn-ea"/>
                <a:ea typeface="+mn-ea"/>
              </a:rPr>
              <a:t/>
            </a:r>
            <a:br>
              <a:rPr lang="en-US" altLang="ja-JP" sz="2400" dirty="0">
                <a:solidFill>
                  <a:prstClr val="black"/>
                </a:solidFill>
                <a:latin typeface="+mn-ea"/>
                <a:ea typeface="+mn-ea"/>
              </a:rPr>
            </a:br>
            <a:r>
              <a:rPr lang="ja-JP" altLang="en-US" sz="2400" dirty="0">
                <a:solidFill>
                  <a:prstClr val="black"/>
                </a:solidFill>
                <a:latin typeface="+mn-ea"/>
                <a:ea typeface="+mn-ea"/>
              </a:rPr>
              <a:t>（デロイト トーマツ コンサルティング合同会社内）</a:t>
            </a:r>
            <a:endParaRPr lang="en-US" altLang="ja-JP" sz="2400" dirty="0">
              <a:solidFill>
                <a:prstClr val="black"/>
              </a:solidFill>
              <a:latin typeface="+mn-ea"/>
              <a:ea typeface="+mn-ea"/>
            </a:endParaRPr>
          </a:p>
          <a:p>
            <a:pPr marL="468000" lvl="1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ja-JP" altLang="en-US" sz="2400" dirty="0">
                <a:solidFill>
                  <a:prstClr val="black"/>
                </a:solidFill>
                <a:latin typeface="+mn-ea"/>
                <a:ea typeface="+mn-ea"/>
              </a:rPr>
              <a:t>メール：</a:t>
            </a:r>
            <a:r>
              <a:rPr lang="en-US" altLang="ja-JP" sz="2400" dirty="0" smtClean="0">
                <a:solidFill>
                  <a:prstClr val="black"/>
                </a:solidFill>
                <a:latin typeface="+mn-ea"/>
                <a:ea typeface="+mn-ea"/>
                <a:hlinkClick r:id="rId2"/>
              </a:rPr>
              <a:t>scplan@tohmatsu.co.jp</a:t>
            </a:r>
            <a:endParaRPr lang="en-US" altLang="ja-JP" sz="2400" dirty="0">
              <a:solidFill>
                <a:prstClr val="black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0735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3045&quot;&gt;&lt;version val=&quot;25149&quot;/&gt;&lt;CPresentation id=&quot;1&quot;&gt;&lt;m_precDefaultNumber&gt;&lt;m_bNumberIsYear val=&quot;1&quot;/&gt;&lt;m_chMinusSymbol&gt;-&lt;/m_chMinusSymbol&gt;&lt;m_chDecimalSymbol17909&gt;.&lt;/m_chDecimalSymbol17909&gt;&lt;m_nGroupingDigits17909 val=&quot;2147483647&quot;/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2147483647&quot;/&gt;&lt;m_strSuffix17909&gt;%&lt;/m_strSuffix17909&gt;&lt;m_yearfmt&gt;&lt;begin val=&quot;0&quot;/&gt;&lt;end val=&quot;4&quot;/&gt;&lt;/m_yearfmt&gt;&lt;/m_precDefaultPercent&gt;&lt;m_precDefaultDate&gt;&lt;m_bNumberIsYear val=&quot;0&quot;/&gt;&lt;m_strFormatTime&gt;%Y/%m/%d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0&quot;/&gt;&lt;/m_mruColor&gt;&lt;m_eweekdayFirstOfWeek val=&quot;1&quot;/&gt;&lt;m_eweekdayFirstOfWorkweek val=&quot;2&quot;/&gt;&lt;m_eweekdayFirstOfWeekend val=&quot;7&quot;/&gt;&lt;/CPresentation&gt;&lt;/root&gt;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脱炭素標準フォーマット_2018053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2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+mn-lt"/>
            <a:ea typeface="+mn-ea"/>
          </a:defRPr>
        </a:defPPr>
      </a:lstStyle>
    </a:tx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2C3F69BF-BED2-47E7-831B-306E119A6110}" vid="{99DBAA63-6530-4082-A8D0-31C85018A1A6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1034</Words>
  <Application>Microsoft Office PowerPoint</Application>
  <PresentationFormat>A4 210 x 297 mm</PresentationFormat>
  <Paragraphs>146</Paragraphs>
  <Slides>8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21" baseType="lpstr">
      <vt:lpstr>HGPｺﾞｼｯｸE</vt:lpstr>
      <vt:lpstr>HGPｺﾞｼｯｸM</vt:lpstr>
      <vt:lpstr>Meiryo UI</vt:lpstr>
      <vt:lpstr>ＭＳ Ｐゴシック</vt:lpstr>
      <vt:lpstr>メイリオ</vt:lpstr>
      <vt:lpstr>Arial</vt:lpstr>
      <vt:lpstr>Calibri</vt:lpstr>
      <vt:lpstr>Segoe UI</vt:lpstr>
      <vt:lpstr>Times New Roman</vt:lpstr>
      <vt:lpstr>Wingdings</vt:lpstr>
      <vt:lpstr>Wingdings 2</vt:lpstr>
      <vt:lpstr>脱炭素標準フォーマット_20180530</vt:lpstr>
      <vt:lpstr>think-cell Slide</vt:lpstr>
      <vt:lpstr>PowerPoint プレゼンテーション</vt:lpstr>
      <vt:lpstr>インターナルカーボンプラシングは企業活動を低炭素に変化</vt:lpstr>
      <vt:lpstr>活用方法の分類</vt:lpstr>
      <vt:lpstr>インターナルカーボンプライシングの種類と導入目的</vt:lpstr>
      <vt:lpstr>日本企業のインターナルカーボンプライシング導入の動き</vt:lpstr>
      <vt:lpstr>インターナルカーボンプライシング活用支援 脱炭素経営の実現に向け、具体的な実行力が伴います</vt:lpstr>
      <vt:lpstr>インターナルカーボンプライシング支援アウトプットイメージ</vt:lpstr>
      <vt:lpstr>インターナルカーボンプライシング活用支援の応募概要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2018-06-25T10:18:07Z</dcterms:created>
  <dcterms:modified xsi:type="dcterms:W3CDTF">2018-06-26T17:12:54Z</dcterms:modified>
</cp:coreProperties>
</file>