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518336" r:id="rId1"/>
  </p:sldMasterIdLst>
  <p:notesMasterIdLst>
    <p:notesMasterId r:id="rId10"/>
  </p:notesMasterIdLst>
  <p:sldIdLst>
    <p:sldId id="1617" r:id="rId2"/>
    <p:sldId id="1615" r:id="rId3"/>
    <p:sldId id="1616" r:id="rId4"/>
    <p:sldId id="1611" r:id="rId5"/>
    <p:sldId id="1621" r:id="rId6"/>
    <p:sldId id="1612" r:id="rId7"/>
    <p:sldId id="1609" r:id="rId8"/>
    <p:sldId id="1619" r:id="rId9"/>
  </p:sldIdLst>
  <p:sldSz cx="9906000" cy="6858000" type="A4"/>
  <p:notesSz cx="6735763" cy="9866313"/>
  <p:custDataLst>
    <p:tags r:id="rId11"/>
  </p:custDataLst>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45682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3643"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0463"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7291"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4109" algn="l" defTabSz="913643" rtl="0" eaLnBrk="1" latinLnBrk="0" hangingPunct="1">
      <a:defRPr kumimoji="1" kern="1200">
        <a:solidFill>
          <a:schemeClr val="tx1"/>
        </a:solidFill>
        <a:latin typeface="Calibri" pitchFamily="34" charset="0"/>
        <a:ea typeface="ＭＳ Ｐゴシック" pitchFamily="50" charset="-128"/>
        <a:cs typeface="+mn-cs"/>
      </a:defRPr>
    </a:lvl6pPr>
    <a:lvl7pPr marL="2740936" algn="l" defTabSz="913643" rtl="0" eaLnBrk="1" latinLnBrk="0" hangingPunct="1">
      <a:defRPr kumimoji="1" kern="1200">
        <a:solidFill>
          <a:schemeClr val="tx1"/>
        </a:solidFill>
        <a:latin typeface="Calibri" pitchFamily="34" charset="0"/>
        <a:ea typeface="ＭＳ Ｐゴシック" pitchFamily="50" charset="-128"/>
        <a:cs typeface="+mn-cs"/>
      </a:defRPr>
    </a:lvl7pPr>
    <a:lvl8pPr marL="3197757" algn="l" defTabSz="913643" rtl="0" eaLnBrk="1" latinLnBrk="0" hangingPunct="1">
      <a:defRPr kumimoji="1" kern="1200">
        <a:solidFill>
          <a:schemeClr val="tx1"/>
        </a:solidFill>
        <a:latin typeface="Calibri" pitchFamily="34" charset="0"/>
        <a:ea typeface="ＭＳ Ｐゴシック" pitchFamily="50" charset="-128"/>
        <a:cs typeface="+mn-cs"/>
      </a:defRPr>
    </a:lvl8pPr>
    <a:lvl9pPr marL="3654579" algn="l" defTabSz="913643" rtl="0" eaLnBrk="1" latinLnBrk="0" hangingPunct="1">
      <a:defRPr kumimoji="1" kern="1200">
        <a:solidFill>
          <a:schemeClr val="tx1"/>
        </a:solidFill>
        <a:latin typeface="Calibri"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3" orient="horz" pos="4201" userDrawn="1">
          <p15:clr>
            <a:srgbClr val="A4A3A4"/>
          </p15:clr>
        </p15:guide>
        <p15:guide id="5" orient="horz" pos="346" userDrawn="1">
          <p15:clr>
            <a:srgbClr val="A4A3A4"/>
          </p15:clr>
        </p15:guide>
        <p15:guide id="6" pos="81" userDrawn="1">
          <p15:clr>
            <a:srgbClr val="A4A3A4"/>
          </p15:clr>
        </p15:guide>
        <p15:guide id="8" pos="3120" userDrawn="1">
          <p15:clr>
            <a:srgbClr val="A4A3A4"/>
          </p15:clr>
        </p15:guide>
        <p15:guide id="9" pos="615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a:srgbClr val="CCFF66"/>
    <a:srgbClr val="FF33CC"/>
    <a:srgbClr val="CCEC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91" autoAdjust="0"/>
    <p:restoredTop sz="86396" autoAdjust="0"/>
  </p:normalViewPr>
  <p:slideViewPr>
    <p:cSldViewPr>
      <p:cViewPr varScale="1">
        <p:scale>
          <a:sx n="84" d="100"/>
          <a:sy n="84" d="100"/>
        </p:scale>
        <p:origin x="1440" y="78"/>
      </p:cViewPr>
      <p:guideLst>
        <p:guide orient="horz" pos="2160"/>
        <p:guide orient="horz" pos="4201"/>
        <p:guide orient="horz" pos="346"/>
        <p:guide pos="81"/>
        <p:guide pos="3120"/>
        <p:guide pos="6159"/>
      </p:guideLst>
    </p:cSldViewPr>
  </p:slideViewPr>
  <p:outlineViewPr>
    <p:cViewPr>
      <p:scale>
        <a:sx n="33" d="100"/>
        <a:sy n="33" d="100"/>
      </p:scale>
      <p:origin x="0" y="6269"/>
    </p:cViewPr>
  </p:outlin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 Id="rId56"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0193" cy="493237"/>
          </a:xfrm>
          <a:prstGeom prst="rect">
            <a:avLst/>
          </a:prstGeom>
        </p:spPr>
        <p:txBody>
          <a:bodyPr vert="horz" lIns="91419" tIns="45710" rIns="91419" bIns="45710" rtlCol="0"/>
          <a:lstStyle>
            <a:lvl1pPr algn="l" fontAlgn="auto">
              <a:spcBef>
                <a:spcPts val="0"/>
              </a:spcBef>
              <a:spcAft>
                <a:spcPts val="0"/>
              </a:spcAft>
              <a:defRPr sz="11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4001" y="0"/>
            <a:ext cx="2920193" cy="493237"/>
          </a:xfrm>
          <a:prstGeom prst="rect">
            <a:avLst/>
          </a:prstGeom>
        </p:spPr>
        <p:txBody>
          <a:bodyPr vert="horz" lIns="91419" tIns="45710" rIns="91419" bIns="45710" rtlCol="0"/>
          <a:lstStyle>
            <a:lvl1pPr algn="r" fontAlgn="auto">
              <a:spcBef>
                <a:spcPts val="0"/>
              </a:spcBef>
              <a:spcAft>
                <a:spcPts val="0"/>
              </a:spcAft>
              <a:defRPr sz="1100">
                <a:latin typeface="+mn-lt"/>
                <a:ea typeface="+mn-ea"/>
              </a:defRPr>
            </a:lvl1pPr>
          </a:lstStyle>
          <a:p>
            <a:pPr>
              <a:defRPr/>
            </a:pPr>
            <a:fld id="{3963B432-8712-4894-AE08-8C09004C0B2D}" type="datetimeFigureOut">
              <a:rPr lang="ja-JP" altLang="en-US"/>
              <a:pPr>
                <a:defRPr/>
              </a:pPr>
              <a:t>2018/6/27</a:t>
            </a:fld>
            <a:endParaRPr lang="ja-JP" altLang="en-US" dirty="0"/>
          </a:p>
        </p:txBody>
      </p:sp>
      <p:sp>
        <p:nvSpPr>
          <p:cNvPr id="4" name="スライド イメージ プレースホルダー 3"/>
          <p:cNvSpPr>
            <a:spLocks noGrp="1" noRot="1" noChangeAspect="1"/>
          </p:cNvSpPr>
          <p:nvPr>
            <p:ph type="sldImg" idx="2"/>
          </p:nvPr>
        </p:nvSpPr>
        <p:spPr>
          <a:xfrm>
            <a:off x="695325" y="739775"/>
            <a:ext cx="5345113" cy="3702050"/>
          </a:xfrm>
          <a:prstGeom prst="rect">
            <a:avLst/>
          </a:prstGeom>
          <a:noFill/>
          <a:ln w="12700">
            <a:solidFill>
              <a:prstClr val="black"/>
            </a:solidFill>
          </a:ln>
        </p:spPr>
        <p:txBody>
          <a:bodyPr vert="horz" lIns="91419" tIns="45710" rIns="91419" bIns="45710" rtlCol="0" anchor="ctr"/>
          <a:lstStyle/>
          <a:p>
            <a:pPr lvl="0"/>
            <a:endParaRPr lang="ja-JP" altLang="en-US" noProof="0" dirty="0"/>
          </a:p>
        </p:txBody>
      </p:sp>
      <p:sp>
        <p:nvSpPr>
          <p:cNvPr id="5" name="ノート プレースホルダー 4"/>
          <p:cNvSpPr>
            <a:spLocks noGrp="1"/>
          </p:cNvSpPr>
          <p:nvPr>
            <p:ph type="body" sz="quarter" idx="3"/>
          </p:nvPr>
        </p:nvSpPr>
        <p:spPr>
          <a:xfrm>
            <a:off x="672320" y="4686538"/>
            <a:ext cx="5391124" cy="4440708"/>
          </a:xfrm>
          <a:prstGeom prst="rect">
            <a:avLst/>
          </a:prstGeom>
        </p:spPr>
        <p:txBody>
          <a:bodyPr vert="horz" lIns="91419" tIns="45710" rIns="91419" bIns="4571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371501"/>
            <a:ext cx="2920193" cy="493236"/>
          </a:xfrm>
          <a:prstGeom prst="rect">
            <a:avLst/>
          </a:prstGeom>
        </p:spPr>
        <p:txBody>
          <a:bodyPr vert="horz" lIns="91419" tIns="45710" rIns="91419" bIns="45710" rtlCol="0" anchor="b"/>
          <a:lstStyle>
            <a:lvl1pPr algn="l" fontAlgn="auto">
              <a:spcBef>
                <a:spcPts val="0"/>
              </a:spcBef>
              <a:spcAft>
                <a:spcPts val="0"/>
              </a:spcAft>
              <a:defRPr sz="11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4001" y="9371501"/>
            <a:ext cx="2920193" cy="493236"/>
          </a:xfrm>
          <a:prstGeom prst="rect">
            <a:avLst/>
          </a:prstGeom>
        </p:spPr>
        <p:txBody>
          <a:bodyPr vert="horz" lIns="91419" tIns="45710" rIns="91419" bIns="45710" rtlCol="0" anchor="b"/>
          <a:lstStyle>
            <a:lvl1pPr algn="r" fontAlgn="auto">
              <a:spcBef>
                <a:spcPts val="0"/>
              </a:spcBef>
              <a:spcAft>
                <a:spcPts val="0"/>
              </a:spcAft>
              <a:defRPr sz="1100">
                <a:latin typeface="+mn-lt"/>
                <a:ea typeface="+mn-ea"/>
              </a:defRPr>
            </a:lvl1pPr>
          </a:lstStyle>
          <a:p>
            <a:pPr>
              <a:defRPr/>
            </a:pPr>
            <a:fld id="{D09F5C6A-B8FB-4F29-BDBC-4B21B0EFE666}" type="slidenum">
              <a:rPr lang="ja-JP" altLang="en-US"/>
              <a:pPr>
                <a:defRPr/>
              </a:pPr>
              <a:t>‹#›</a:t>
            </a:fld>
            <a:endParaRPr lang="ja-JP" altLang="en-US" dirty="0"/>
          </a:p>
        </p:txBody>
      </p:sp>
    </p:spTree>
    <p:extLst>
      <p:ext uri="{BB962C8B-B14F-4D97-AF65-F5344CB8AC3E}">
        <p14:creationId xmlns:p14="http://schemas.microsoft.com/office/powerpoint/2010/main" val="21063208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6820" algn="l" rtl="0" eaLnBrk="0" fontAlgn="base" hangingPunct="0">
      <a:spcBef>
        <a:spcPct val="30000"/>
      </a:spcBef>
      <a:spcAft>
        <a:spcPct val="0"/>
      </a:spcAft>
      <a:defRPr kumimoji="1" sz="1200" kern="1200">
        <a:solidFill>
          <a:schemeClr val="tx1"/>
        </a:solidFill>
        <a:latin typeface="+mn-lt"/>
        <a:ea typeface="+mn-ea"/>
        <a:cs typeface="+mn-cs"/>
      </a:defRPr>
    </a:lvl2pPr>
    <a:lvl3pPr marL="913643" algn="l" rtl="0" eaLnBrk="0" fontAlgn="base" hangingPunct="0">
      <a:spcBef>
        <a:spcPct val="30000"/>
      </a:spcBef>
      <a:spcAft>
        <a:spcPct val="0"/>
      </a:spcAft>
      <a:defRPr kumimoji="1" sz="1200" kern="1200">
        <a:solidFill>
          <a:schemeClr val="tx1"/>
        </a:solidFill>
        <a:latin typeface="+mn-lt"/>
        <a:ea typeface="+mn-ea"/>
        <a:cs typeface="+mn-cs"/>
      </a:defRPr>
    </a:lvl3pPr>
    <a:lvl4pPr marL="1370463" algn="l" rtl="0" eaLnBrk="0" fontAlgn="base" hangingPunct="0">
      <a:spcBef>
        <a:spcPct val="30000"/>
      </a:spcBef>
      <a:spcAft>
        <a:spcPct val="0"/>
      </a:spcAft>
      <a:defRPr kumimoji="1" sz="1200" kern="1200">
        <a:solidFill>
          <a:schemeClr val="tx1"/>
        </a:solidFill>
        <a:latin typeface="+mn-lt"/>
        <a:ea typeface="+mn-ea"/>
        <a:cs typeface="+mn-cs"/>
      </a:defRPr>
    </a:lvl4pPr>
    <a:lvl5pPr marL="1827291" algn="l" rtl="0" eaLnBrk="0" fontAlgn="base" hangingPunct="0">
      <a:spcBef>
        <a:spcPct val="30000"/>
      </a:spcBef>
      <a:spcAft>
        <a:spcPct val="0"/>
      </a:spcAft>
      <a:defRPr kumimoji="1" sz="1200" kern="1200">
        <a:solidFill>
          <a:schemeClr val="tx1"/>
        </a:solidFill>
        <a:latin typeface="+mn-lt"/>
        <a:ea typeface="+mn-ea"/>
        <a:cs typeface="+mn-cs"/>
      </a:defRPr>
    </a:lvl5pPr>
    <a:lvl6pPr marL="2284109" algn="l" defTabSz="913643" rtl="0" eaLnBrk="1" latinLnBrk="0" hangingPunct="1">
      <a:defRPr kumimoji="1" sz="1200" kern="1200">
        <a:solidFill>
          <a:schemeClr val="tx1"/>
        </a:solidFill>
        <a:latin typeface="+mn-lt"/>
        <a:ea typeface="+mn-ea"/>
        <a:cs typeface="+mn-cs"/>
      </a:defRPr>
    </a:lvl6pPr>
    <a:lvl7pPr marL="2740936" algn="l" defTabSz="913643" rtl="0" eaLnBrk="1" latinLnBrk="0" hangingPunct="1">
      <a:defRPr kumimoji="1" sz="1200" kern="1200">
        <a:solidFill>
          <a:schemeClr val="tx1"/>
        </a:solidFill>
        <a:latin typeface="+mn-lt"/>
        <a:ea typeface="+mn-ea"/>
        <a:cs typeface="+mn-cs"/>
      </a:defRPr>
    </a:lvl7pPr>
    <a:lvl8pPr marL="3197757" algn="l" defTabSz="913643" rtl="0" eaLnBrk="1" latinLnBrk="0" hangingPunct="1">
      <a:defRPr kumimoji="1" sz="1200" kern="1200">
        <a:solidFill>
          <a:schemeClr val="tx1"/>
        </a:solidFill>
        <a:latin typeface="+mn-lt"/>
        <a:ea typeface="+mn-ea"/>
        <a:cs typeface="+mn-cs"/>
      </a:defRPr>
    </a:lvl8pPr>
    <a:lvl9pPr marL="3654579" algn="l" defTabSz="913643"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8315" y="908720"/>
            <a:ext cx="9934315" cy="3744416"/>
          </a:xfrm>
        </p:spPr>
        <p:txBody>
          <a:bodyPr/>
          <a:lstStyle>
            <a:lvl1pPr algn="ctr">
              <a:defRPr sz="4800"/>
            </a:lvl1pPr>
          </a:lstStyle>
          <a:p>
            <a:pPr lvl="0"/>
            <a:r>
              <a:rPr kumimoji="1" lang="ja-JP" altLang="en-US" dirty="0"/>
              <a:t>マスター テキストの書式設定</a:t>
            </a:r>
          </a:p>
        </p:txBody>
      </p:sp>
    </p:spTree>
    <p:extLst>
      <p:ext uri="{BB962C8B-B14F-4D97-AF65-F5344CB8AC3E}">
        <p14:creationId xmlns:p14="http://schemas.microsoft.com/office/powerpoint/2010/main" val="137983695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4" name="テキスト プレースホルダー 3"/>
          <p:cNvSpPr>
            <a:spLocks noGrp="1"/>
          </p:cNvSpPr>
          <p:nvPr>
            <p:ph type="body" sz="quarter" idx="10"/>
          </p:nvPr>
        </p:nvSpPr>
        <p:spPr>
          <a:xfrm>
            <a:off x="200472" y="692697"/>
            <a:ext cx="9433048" cy="3416320"/>
          </a:xfrm>
        </p:spPr>
        <p:txBody>
          <a:bodyPr/>
          <a:lstStyle>
            <a:lvl1pPr>
              <a:defRPr sz="2800"/>
            </a:lvl1pPr>
          </a:lstStyle>
          <a:p>
            <a:pPr lvl="0"/>
            <a:r>
              <a:rPr kumimoji="1" lang="ja-JP" altLang="en-US" dirty="0"/>
              <a:t>マスター テキストの書式設定</a:t>
            </a:r>
            <a:endParaRPr kumimoji="1" lang="en-US" altLang="ja-JP" dirty="0"/>
          </a:p>
          <a:p>
            <a:pPr lvl="0"/>
            <a:endParaRPr kumimoji="1" lang="en-US" altLang="ja-JP" dirty="0"/>
          </a:p>
          <a:p>
            <a:pPr lvl="0"/>
            <a:endParaRPr kumimoji="1" lang="en-US" altLang="ja-JP" dirty="0"/>
          </a:p>
          <a:p>
            <a:pPr lvl="0"/>
            <a:endParaRPr kumimoji="1" lang="en-US" altLang="ja-JP" dirty="0"/>
          </a:p>
          <a:p>
            <a:pPr lvl="0"/>
            <a:endParaRPr kumimoji="1" lang="en-US" altLang="ja-JP" dirty="0"/>
          </a:p>
          <a:p>
            <a:pPr lvl="0"/>
            <a:endParaRPr kumimoji="1" lang="en-US" altLang="ja-JP" dirty="0"/>
          </a:p>
          <a:p>
            <a:pPr lvl="0"/>
            <a:endParaRPr kumimoji="1" lang="ja-JP" altLang="en-US" dirty="0"/>
          </a:p>
        </p:txBody>
      </p:sp>
    </p:spTree>
    <p:extLst>
      <p:ext uri="{BB962C8B-B14F-4D97-AF65-F5344CB8AC3E}">
        <p14:creationId xmlns:p14="http://schemas.microsoft.com/office/powerpoint/2010/main" val="1593313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userDrawn="1">
            <p:custDataLst>
              <p:tags r:id="rId2"/>
            </p:custDataLst>
            <p:extLst>
              <p:ext uri="{D42A27DB-BD31-4B8C-83A1-F6EECF244321}">
                <p14:modId xmlns:p14="http://schemas.microsoft.com/office/powerpoint/2010/main" val="12402801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189" name="think-cell Slide" r:id="rId4" imgW="528" imgH="528" progId="TCLayout.ActiveDocument.1">
                  <p:embed/>
                </p:oleObj>
              </mc:Choice>
              <mc:Fallback>
                <p:oleObj name="think-cell Slide" r:id="rId4" imgW="528" imgH="528"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タイトル"/>
          <p:cNvSpPr>
            <a:spLocks noGrp="1"/>
          </p:cNvSpPr>
          <p:nvPr>
            <p:ph type="title"/>
          </p:nvPr>
        </p:nvSpPr>
        <p:spPr>
          <a:xfrm>
            <a:off x="0" y="6201"/>
            <a:ext cx="9906000" cy="398463"/>
          </a:xfrm>
        </p:spPr>
        <p:txBody>
          <a:bodyPr/>
          <a:lstStyle>
            <a:lvl1pPr algn="l">
              <a:defRPr>
                <a:latin typeface="Meiryo UI" panose="020B0604030504040204" pitchFamily="50" charset="-128"/>
                <a:cs typeface="Meiryo UI" panose="020B0604030504040204" pitchFamily="50" charset="-128"/>
              </a:defRPr>
            </a:lvl1pPr>
          </a:lstStyle>
          <a:p>
            <a:r>
              <a:rPr lang="ja-JP" altLang="en-US" dirty="0"/>
              <a:t>マスター タイトルの書式設定</a:t>
            </a:r>
          </a:p>
        </p:txBody>
      </p:sp>
      <p:sp>
        <p:nvSpPr>
          <p:cNvPr id="7" name="テキスト プレースホルダー 4"/>
          <p:cNvSpPr>
            <a:spLocks noGrp="1"/>
          </p:cNvSpPr>
          <p:nvPr>
            <p:ph type="body" sz="quarter" idx="11"/>
          </p:nvPr>
        </p:nvSpPr>
        <p:spPr>
          <a:xfrm>
            <a:off x="128588" y="765174"/>
            <a:ext cx="9648825" cy="1007641"/>
          </a:xfrm>
          <a:prstGeom prst="rect">
            <a:avLst/>
          </a:prstGeom>
          <a:gradFill>
            <a:gsLst>
              <a:gs pos="0">
                <a:srgbClr val="CCFF99"/>
              </a:gs>
              <a:gs pos="100000">
                <a:srgbClr val="CCFF66"/>
              </a:gs>
            </a:gsLst>
            <a:lin ang="16200000" scaled="1"/>
          </a:gradFill>
          <a:ln w="28575">
            <a:solidFill>
              <a:srgbClr val="009900"/>
            </a:solidFill>
          </a:ln>
        </p:spPr>
        <p:txBody>
          <a:bodyPr/>
          <a:lstStyle>
            <a:lvl1pPr marL="342900" indent="-342900">
              <a:buFont typeface="Wingdings" panose="05000000000000000000" pitchFamily="2" charset="2"/>
              <a:buChar char="n"/>
              <a:defRPr sz="2000">
                <a:latin typeface="Meiryo UI" panose="020B0604030504040204" pitchFamily="50" charset="-128"/>
                <a:cs typeface="Meiryo UI" panose="020B0604030504040204" pitchFamily="50" charset="-128"/>
              </a:defRPr>
            </a:lvl1pPr>
            <a:lvl2pPr>
              <a:defRPr sz="1400">
                <a:latin typeface="Meiryo UI" panose="020B0604030504040204" pitchFamily="50" charset="-128"/>
                <a:ea typeface="Meiryo UI" panose="020B0604030504040204" pitchFamily="50" charset="-128"/>
                <a:cs typeface="Meiryo UI" panose="020B0604030504040204" pitchFamily="50" charset="-128"/>
              </a:defRPr>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8" name="ページ番号"/>
          <p:cNvSpPr>
            <a:spLocks noGrp="1" noChangeArrowheads="1"/>
          </p:cNvSpPr>
          <p:nvPr>
            <p:ph type="sldNum" sz="quarter" idx="12"/>
          </p:nvPr>
        </p:nvSpPr>
        <p:spPr>
          <a:xfrm>
            <a:off x="8697416" y="6309320"/>
            <a:ext cx="1224136" cy="548679"/>
          </a:xfrm>
          <a:prstGeom prst="rect">
            <a:avLst/>
          </a:prstGeom>
          <a:ln/>
        </p:spPr>
        <p:txBody>
          <a:bodyPr/>
          <a:lstStyle>
            <a:lvl1pPr algn="r">
              <a:defRPr sz="3600" baseline="0">
                <a:latin typeface="Meiryo UI" panose="020B0604030504040204" pitchFamily="50" charset="-128"/>
                <a:ea typeface="Meiryo UI" panose="020B0604030504040204" pitchFamily="50" charset="-128"/>
                <a:cs typeface="Meiryo UI" panose="020B0604030504040204" pitchFamily="50" charset="-128"/>
              </a:defRPr>
            </a:lvl1pPr>
          </a:lstStyle>
          <a:p>
            <a:pPr>
              <a:defRPr/>
            </a:pPr>
            <a:fld id="{BDFA821F-5B8F-40E7-880D-F42062A68A54}" type="slidenum">
              <a:rPr lang="en-US" altLang="ja-JP" smtClean="0"/>
              <a:pPr>
                <a:defRPr/>
              </a:pPr>
              <a:t>‹#›</a:t>
            </a:fld>
            <a:endParaRPr lang="en-US" altLang="ja-JP" dirty="0"/>
          </a:p>
        </p:txBody>
      </p:sp>
    </p:spTree>
    <p:extLst>
      <p:ext uri="{BB962C8B-B14F-4D97-AF65-F5344CB8AC3E}">
        <p14:creationId xmlns:p14="http://schemas.microsoft.com/office/powerpoint/2010/main" val="17728926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Tree>
    <p:extLst>
      <p:ext uri="{BB962C8B-B14F-4D97-AF65-F5344CB8AC3E}">
        <p14:creationId xmlns:p14="http://schemas.microsoft.com/office/powerpoint/2010/main" val="63437955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vmlDrawing" Target="../drawings/vmlDrawing1.vml"/><Relationship Id="rId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7"/>
            </p:custDataLst>
            <p:extLst>
              <p:ext uri="{D42A27DB-BD31-4B8C-83A1-F6EECF244321}">
                <p14:modId xmlns:p14="http://schemas.microsoft.com/office/powerpoint/2010/main" val="414380415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165" name="think-cell Slide" r:id="rId8" imgW="528" imgH="528" progId="TCLayout.ActiveDocument.1">
                  <p:embed/>
                </p:oleObj>
              </mc:Choice>
              <mc:Fallback>
                <p:oleObj name="think-cell Slide" r:id="rId8" imgW="528" imgH="528" progId="TCLayout.ActiveDocument.1">
                  <p:embed/>
                  <p:pic>
                    <p:nvPicPr>
                      <p:cNvPr id="0" name=""/>
                      <p:cNvPicPr/>
                      <p:nvPr/>
                    </p:nvPicPr>
                    <p:blipFill>
                      <a:blip r:embed="rId9"/>
                      <a:stretch>
                        <a:fillRect/>
                      </a:stretch>
                    </p:blipFill>
                    <p:spPr>
                      <a:xfrm>
                        <a:off x="1588" y="1588"/>
                        <a:ext cx="1587" cy="1587"/>
                      </a:xfrm>
                      <a:prstGeom prst="rect">
                        <a:avLst/>
                      </a:prstGeom>
                    </p:spPr>
                  </p:pic>
                </p:oleObj>
              </mc:Fallback>
            </mc:AlternateContent>
          </a:graphicData>
        </a:graphic>
      </p:graphicFrame>
      <p:sp>
        <p:nvSpPr>
          <p:cNvPr id="1026" name="タイトル"/>
          <p:cNvSpPr>
            <a:spLocks noGrp="1" noChangeArrowheads="1"/>
          </p:cNvSpPr>
          <p:nvPr>
            <p:ph type="title"/>
          </p:nvPr>
        </p:nvSpPr>
        <p:spPr bwMode="auto">
          <a:xfrm>
            <a:off x="0" y="6201"/>
            <a:ext cx="9906000"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79" y="693068"/>
            <a:ext cx="9651434"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spTree>
    <p:extLst>
      <p:ext uri="{BB962C8B-B14F-4D97-AF65-F5344CB8AC3E}">
        <p14:creationId xmlns:p14="http://schemas.microsoft.com/office/powerpoint/2010/main" val="693641807"/>
      </p:ext>
    </p:extLst>
  </p:cSld>
  <p:clrMap bg1="lt1" tx1="dk1" bg2="lt2" tx2="dk2" accent1="accent1" accent2="accent2" accent3="accent3" accent4="accent4" accent5="accent5" accent6="accent6" hlink="hlink" folHlink="folHlink"/>
  <p:sldLayoutIdLst>
    <p:sldLayoutId id="2147518337" r:id="rId1"/>
    <p:sldLayoutId id="2147518338" r:id="rId2"/>
    <p:sldLayoutId id="2147518339" r:id="rId3"/>
    <p:sldLayoutId id="2147518340" r:id="rId4"/>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3200"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mailto:scplan@tohmatsu.co.jp"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0"/>
          </p:nvPr>
        </p:nvSpPr>
        <p:spPr>
          <a:xfrm>
            <a:off x="-14158" y="2240868"/>
            <a:ext cx="9934315" cy="2376264"/>
          </a:xfrm>
        </p:spPr>
        <p:txBody>
          <a:bodyPr/>
          <a:lstStyle/>
          <a:p>
            <a:r>
              <a:rPr lang="ja-JP" altLang="en-US" sz="4400" b="1" dirty="0" smtClean="0"/>
              <a:t>～</a:t>
            </a:r>
            <a:r>
              <a:rPr lang="ja-JP" altLang="ja-JP" sz="4400" b="1" dirty="0"/>
              <a:t>企業版</a:t>
            </a:r>
            <a:r>
              <a:rPr lang="en-US" altLang="ja-JP" sz="4400" b="1" dirty="0"/>
              <a:t>2</a:t>
            </a:r>
            <a:r>
              <a:rPr lang="ja-JP" altLang="ja-JP" sz="4400" b="1" dirty="0"/>
              <a:t>℃</a:t>
            </a:r>
            <a:r>
              <a:rPr lang="ja-JP" altLang="ja-JP" sz="4400" b="1" dirty="0" smtClean="0"/>
              <a:t>目標</a:t>
            </a:r>
            <a:r>
              <a:rPr lang="ja-JP" altLang="en-US" sz="4400" b="1" dirty="0" smtClean="0"/>
              <a:t>アドバイザー</a:t>
            </a:r>
            <a:r>
              <a:rPr lang="ja-JP" altLang="ja-JP" sz="4400" b="1" dirty="0" smtClean="0"/>
              <a:t>・</a:t>
            </a:r>
            <a:r>
              <a:rPr lang="en-US" altLang="ja-JP" sz="4400" b="1" dirty="0" smtClean="0"/>
              <a:t/>
            </a:r>
            <a:br>
              <a:rPr lang="en-US" altLang="ja-JP" sz="4400" b="1" dirty="0" smtClean="0"/>
            </a:br>
            <a:r>
              <a:rPr lang="en-US" altLang="ja-JP" sz="4400" b="1" dirty="0" smtClean="0"/>
              <a:t>RE100</a:t>
            </a:r>
            <a:r>
              <a:rPr lang="ja-JP" altLang="en-US" sz="4400" b="1" dirty="0" smtClean="0"/>
              <a:t>アドバイザー</a:t>
            </a:r>
            <a:r>
              <a:rPr lang="ja-JP" altLang="ja-JP" sz="4400" b="1" dirty="0" smtClean="0"/>
              <a:t>の</a:t>
            </a:r>
            <a:r>
              <a:rPr lang="ja-JP" altLang="ja-JP" sz="4400" b="1" dirty="0"/>
              <a:t>募集に</a:t>
            </a:r>
            <a:r>
              <a:rPr lang="ja-JP" altLang="ja-JP" sz="4400" b="1" dirty="0" smtClean="0"/>
              <a:t>ついて</a:t>
            </a:r>
            <a:r>
              <a:rPr lang="ja-JP" altLang="en-US" sz="4400" b="1" dirty="0" smtClean="0"/>
              <a:t>～</a:t>
            </a:r>
            <a:endParaRPr lang="en-US" altLang="ja-JP" sz="4400" b="1" dirty="0" smtClean="0"/>
          </a:p>
          <a:p>
            <a:r>
              <a:rPr lang="ja-JP" altLang="en-US" sz="4400" b="1" dirty="0" smtClean="0"/>
              <a:t>公募</a:t>
            </a:r>
            <a:r>
              <a:rPr lang="ja-JP" altLang="en-US" sz="4400" b="1" dirty="0"/>
              <a:t>概要</a:t>
            </a:r>
            <a:endParaRPr lang="ja-JP" altLang="ja-JP" sz="4400" b="1" dirty="0"/>
          </a:p>
        </p:txBody>
      </p:sp>
      <p:sp>
        <p:nvSpPr>
          <p:cNvPr id="3" name="正方形/長方形 2"/>
          <p:cNvSpPr/>
          <p:nvPr/>
        </p:nvSpPr>
        <p:spPr bwMode="auto">
          <a:xfrm>
            <a:off x="8193360" y="188640"/>
            <a:ext cx="1440160" cy="576064"/>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smtClean="0">
                <a:ln>
                  <a:noFill/>
                </a:ln>
                <a:solidFill>
                  <a:schemeClr val="tx1"/>
                </a:solidFill>
                <a:effectLst/>
                <a:latin typeface="+mn-ea"/>
                <a:ea typeface="+mn-ea"/>
              </a:rPr>
              <a:t>資料</a:t>
            </a:r>
            <a:r>
              <a:rPr lang="en-US" altLang="ja-JP" sz="2400" dirty="0" smtClean="0">
                <a:latin typeface="+mn-ea"/>
                <a:ea typeface="+mn-ea"/>
              </a:rPr>
              <a:t>6-1</a:t>
            </a:r>
            <a:endParaRPr kumimoji="1" lang="ja-JP" altLang="en-US" sz="2400" b="0" i="0" u="none" strike="noStrike" cap="none" normalizeH="0" baseline="0" dirty="0" smtClean="0">
              <a:ln>
                <a:noFill/>
              </a:ln>
              <a:solidFill>
                <a:schemeClr val="tx1"/>
              </a:solidFill>
              <a:effectLst/>
              <a:latin typeface="+mn-ea"/>
              <a:ea typeface="+mn-ea"/>
            </a:endParaRPr>
          </a:p>
        </p:txBody>
      </p:sp>
    </p:spTree>
    <p:extLst>
      <p:ext uri="{BB962C8B-B14F-4D97-AF65-F5344CB8AC3E}">
        <p14:creationId xmlns:p14="http://schemas.microsoft.com/office/powerpoint/2010/main" val="22900815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bwMode="auto">
          <a:xfrm>
            <a:off x="2994786" y="1396766"/>
            <a:ext cx="3916427" cy="3399916"/>
          </a:xfrm>
          <a:prstGeom prst="roundRect">
            <a:avLst/>
          </a:prstGeom>
          <a:solidFill>
            <a:schemeClr val="accent5">
              <a:lumMod val="20000"/>
              <a:lumOff val="80000"/>
            </a:schemeClr>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endParaRPr>
          </a:p>
        </p:txBody>
      </p:sp>
      <p:sp>
        <p:nvSpPr>
          <p:cNvPr id="2" name="タイトル 1"/>
          <p:cNvSpPr>
            <a:spLocks noGrp="1"/>
          </p:cNvSpPr>
          <p:nvPr>
            <p:ph type="title"/>
          </p:nvPr>
        </p:nvSpPr>
        <p:spPr>
          <a:xfrm>
            <a:off x="0" y="6201"/>
            <a:ext cx="9921552" cy="1388937"/>
          </a:xfrm>
        </p:spPr>
        <p:txBody>
          <a:bodyPr/>
          <a:lstStyle/>
          <a:p>
            <a:r>
              <a:rPr lang="ja-JP" altLang="en-US" sz="3000" dirty="0">
                <a:latin typeface="メイリオ" panose="020B0604030504040204" pitchFamily="50" charset="-128"/>
                <a:ea typeface="メイリオ" panose="020B0604030504040204" pitchFamily="50" charset="-128"/>
              </a:rPr>
              <a:t>脱炭素</a:t>
            </a:r>
            <a:r>
              <a:rPr lang="ja-JP" altLang="en-US" sz="3000" dirty="0" smtClean="0">
                <a:latin typeface="メイリオ" panose="020B0604030504040204" pitchFamily="50" charset="-128"/>
                <a:ea typeface="メイリオ" panose="020B0604030504040204" pitchFamily="50" charset="-128"/>
              </a:rPr>
              <a:t>経営・再エネ</a:t>
            </a:r>
            <a:r>
              <a:rPr lang="en-US" altLang="ja-JP" sz="3000" dirty="0" smtClean="0">
                <a:latin typeface="メイリオ" panose="020B0604030504040204" pitchFamily="50" charset="-128"/>
                <a:ea typeface="メイリオ" panose="020B0604030504040204" pitchFamily="50" charset="-128"/>
              </a:rPr>
              <a:t>100%</a:t>
            </a:r>
            <a:r>
              <a:rPr lang="ja-JP" altLang="en-US" sz="3000" dirty="0" smtClean="0">
                <a:latin typeface="メイリオ" panose="020B0604030504040204" pitchFamily="50" charset="-128"/>
                <a:ea typeface="メイリオ" panose="020B0604030504040204" pitchFamily="50" charset="-128"/>
              </a:rPr>
              <a:t>を目指す企業を支援する</a:t>
            </a:r>
            <a:r>
              <a:rPr lang="en-US" altLang="ja-JP" sz="3000" dirty="0">
                <a:latin typeface="メイリオ" panose="020B0604030504040204" pitchFamily="50" charset="-128"/>
                <a:ea typeface="メイリオ" panose="020B0604030504040204" pitchFamily="50" charset="-128"/>
              </a:rPr>
              <a:t/>
            </a:r>
            <a:br>
              <a:rPr lang="en-US" altLang="ja-JP" sz="3000" dirty="0">
                <a:latin typeface="メイリオ" panose="020B0604030504040204" pitchFamily="50" charset="-128"/>
                <a:ea typeface="メイリオ" panose="020B0604030504040204" pitchFamily="50" charset="-128"/>
              </a:rPr>
            </a:br>
            <a:r>
              <a:rPr lang="ja-JP" altLang="en-US" sz="3000" dirty="0" smtClean="0">
                <a:latin typeface="メイリオ" panose="020B0604030504040204" pitchFamily="50" charset="-128"/>
                <a:ea typeface="メイリオ" panose="020B0604030504040204" pitchFamily="50" charset="-128"/>
              </a:rPr>
              <a:t>”企業版</a:t>
            </a:r>
            <a:r>
              <a:rPr lang="en-US" altLang="ja-JP" sz="3000" dirty="0" smtClean="0">
                <a:latin typeface="メイリオ" panose="020B0604030504040204" pitchFamily="50" charset="-128"/>
                <a:ea typeface="メイリオ" panose="020B0604030504040204" pitchFamily="50" charset="-128"/>
              </a:rPr>
              <a:t>2℃</a:t>
            </a:r>
            <a:r>
              <a:rPr lang="ja-JP" altLang="en-US" sz="3000" dirty="0" smtClean="0">
                <a:latin typeface="メイリオ" panose="020B0604030504040204" pitchFamily="50" charset="-128"/>
                <a:ea typeface="メイリオ" panose="020B0604030504040204" pitchFamily="50" charset="-128"/>
              </a:rPr>
              <a:t>目標アドバイザー・</a:t>
            </a:r>
            <a:r>
              <a:rPr lang="en-US" altLang="ja-JP" sz="3000" dirty="0" smtClean="0">
                <a:latin typeface="メイリオ" panose="020B0604030504040204" pitchFamily="50" charset="-128"/>
                <a:ea typeface="メイリオ" panose="020B0604030504040204" pitchFamily="50" charset="-128"/>
              </a:rPr>
              <a:t>RE100</a:t>
            </a:r>
            <a:r>
              <a:rPr lang="ja-JP" altLang="en-US" sz="3000" dirty="0" smtClean="0">
                <a:latin typeface="メイリオ" panose="020B0604030504040204" pitchFamily="50" charset="-128"/>
                <a:ea typeface="メイリオ" panose="020B0604030504040204" pitchFamily="50" charset="-128"/>
              </a:rPr>
              <a:t>アドバイザー “を募集します</a:t>
            </a:r>
            <a:endParaRPr kumimoji="1" lang="ja-JP" altLang="en-US" sz="3000"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latin typeface="メイリオ" panose="020B0604030504040204" pitchFamily="50" charset="-128"/>
                <a:ea typeface="メイリオ" panose="020B0604030504040204" pitchFamily="50" charset="-128"/>
              </a:rPr>
              <a:pPr>
                <a:defRPr/>
              </a:pPr>
              <a:t>2</a:t>
            </a:fld>
            <a:endParaRPr lang="en-US" altLang="ja-JP" dirty="0">
              <a:latin typeface="メイリオ" panose="020B0604030504040204" pitchFamily="50" charset="-128"/>
              <a:ea typeface="メイリオ" panose="020B0604030504040204" pitchFamily="50" charset="-128"/>
            </a:endParaRPr>
          </a:p>
        </p:txBody>
      </p:sp>
      <p:sp>
        <p:nvSpPr>
          <p:cNvPr id="80" name="テキスト ボックス 79"/>
          <p:cNvSpPr txBox="1"/>
          <p:nvPr/>
        </p:nvSpPr>
        <p:spPr>
          <a:xfrm>
            <a:off x="-346387" y="4341736"/>
            <a:ext cx="3637390" cy="380480"/>
          </a:xfrm>
          <a:prstGeom prst="rect">
            <a:avLst/>
          </a:prstGeom>
          <a:noFill/>
        </p:spPr>
        <p:txBody>
          <a:bodyPr wrap="square" lIns="36000" tIns="36000" rIns="36000" bIns="36000" rtlCol="0" anchor="ctr" anchorCtr="0">
            <a:spAutoFit/>
          </a:bodyPr>
          <a:lstStyle/>
          <a:p>
            <a:pPr algn="ctr">
              <a:spcBef>
                <a:spcPts val="0"/>
              </a:spcBef>
              <a:buSzPct val="100000"/>
            </a:pPr>
            <a:r>
              <a:rPr lang="ja-JP" altLang="en-US" sz="2000" dirty="0" smtClean="0">
                <a:solidFill>
                  <a:prstClr val="black"/>
                </a:solidFill>
                <a:latin typeface="メイリオ" panose="020B0604030504040204" pitchFamily="50" charset="-128"/>
                <a:ea typeface="メイリオ" panose="020B0604030504040204" pitchFamily="50" charset="-128"/>
                <a:cs typeface="Arial" charset="0"/>
              </a:rPr>
              <a:t>関係事業者</a:t>
            </a:r>
            <a:endParaRPr lang="en-US" altLang="ja-JP" sz="2000" dirty="0">
              <a:solidFill>
                <a:prstClr val="black"/>
              </a:solidFill>
              <a:latin typeface="メイリオ" panose="020B0604030504040204" pitchFamily="50" charset="-128"/>
              <a:ea typeface="メイリオ" panose="020B0604030504040204" pitchFamily="50" charset="-128"/>
              <a:cs typeface="Arial" charset="0"/>
            </a:endParaRPr>
          </a:p>
        </p:txBody>
      </p:sp>
      <p:sp>
        <p:nvSpPr>
          <p:cNvPr id="104" name="雲形吹き出し 103"/>
          <p:cNvSpPr/>
          <p:nvPr/>
        </p:nvSpPr>
        <p:spPr bwMode="gray">
          <a:xfrm>
            <a:off x="197294" y="1525985"/>
            <a:ext cx="3312368" cy="1840418"/>
          </a:xfrm>
          <a:prstGeom prst="cloudCallout">
            <a:avLst>
              <a:gd name="adj1" fmla="val -6250"/>
              <a:gd name="adj2" fmla="val 62673"/>
            </a:avLst>
          </a:prstGeom>
          <a:solidFill>
            <a:sysClr val="window" lastClr="FFFFFF"/>
          </a:solidFill>
          <a:ln w="19050" algn="ctr">
            <a:solidFill>
              <a:sysClr val="window" lastClr="FFFFFF">
                <a:lumMod val="65000"/>
              </a:sysClr>
            </a:solidFill>
            <a:miter lim="800000"/>
            <a:headEnd/>
            <a:tailEnd/>
          </a:ln>
        </p:spPr>
        <p:txBody>
          <a:bodyPr wrap="square" lIns="36000" tIns="72000" rIns="36000" bIns="0" rtlCol="0" anchor="ctr"/>
          <a:lstStyle/>
          <a:p>
            <a:pPr marR="0" lvl="0" defTabSz="914400" eaLnBrk="1" fontAlgn="auto" latinLnBrk="0" hangingPunct="1">
              <a:lnSpc>
                <a:spcPct val="100000"/>
              </a:lnSpc>
              <a:spcBef>
                <a:spcPts val="0"/>
              </a:spcBef>
              <a:spcAft>
                <a:spcPts val="0"/>
              </a:spcAft>
              <a:buClrTx/>
              <a:buSzTx/>
              <a:tabLst/>
              <a:defRPr/>
            </a:pPr>
            <a:endParaRPr kumimoji="0" lang="ja-JP" altLang="en-US"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Arial" charset="0"/>
            </a:endParaRPr>
          </a:p>
        </p:txBody>
      </p:sp>
      <p:pic>
        <p:nvPicPr>
          <p:cNvPr id="48" name="図 47"/>
          <p:cNvPicPr>
            <a:picLocks noChangeAspect="1"/>
          </p:cNvPicPr>
          <p:nvPr/>
        </p:nvPicPr>
        <p:blipFill>
          <a:blip r:embed="rId2"/>
          <a:stretch>
            <a:fillRect/>
          </a:stretch>
        </p:blipFill>
        <p:spPr>
          <a:xfrm>
            <a:off x="8118213" y="3795815"/>
            <a:ext cx="774701" cy="762306"/>
          </a:xfrm>
          <a:prstGeom prst="rect">
            <a:avLst/>
          </a:prstGeom>
        </p:spPr>
      </p:pic>
      <p:sp>
        <p:nvSpPr>
          <p:cNvPr id="49" name="雲形吹き出し 48"/>
          <p:cNvSpPr/>
          <p:nvPr/>
        </p:nvSpPr>
        <p:spPr bwMode="gray">
          <a:xfrm>
            <a:off x="6753200" y="1649120"/>
            <a:ext cx="3052322" cy="1685920"/>
          </a:xfrm>
          <a:prstGeom prst="cloudCallout">
            <a:avLst>
              <a:gd name="adj1" fmla="val -4748"/>
              <a:gd name="adj2" fmla="val 74929"/>
            </a:avLst>
          </a:prstGeom>
          <a:solidFill>
            <a:sysClr val="window" lastClr="FFFFFF"/>
          </a:solidFill>
          <a:ln w="19050" algn="ctr">
            <a:solidFill>
              <a:sysClr val="window" lastClr="FFFFFF">
                <a:lumMod val="65000"/>
              </a:sysClr>
            </a:solidFill>
            <a:miter lim="800000"/>
            <a:headEnd/>
            <a:tailEnd/>
          </a:ln>
        </p:spPr>
        <p:txBody>
          <a:bodyPr wrap="square" lIns="36000" tIns="72000" rIns="36000" bIns="0" rtlCol="0" anchor="ctr"/>
          <a:lstStyle/>
          <a:p>
            <a:pPr marL="457200" marR="0" lvl="0" indent="-457200" algn="ctr" defTabSz="914400" eaLnBrk="1" fontAlgn="auto" latinLnBrk="0" hangingPunct="1">
              <a:lnSpc>
                <a:spcPct val="100000"/>
              </a:lnSpc>
              <a:spcBef>
                <a:spcPts val="0"/>
              </a:spcBef>
              <a:spcAft>
                <a:spcPts val="0"/>
              </a:spcAft>
              <a:buClrTx/>
              <a:buSzPct val="100000"/>
              <a:buFont typeface="Arial" panose="020B0604020202020204" pitchFamily="34" charset="0"/>
              <a:buChar char="•"/>
              <a:tabLst/>
              <a:defRPr/>
            </a:pPr>
            <a:endParaRPr kumimoji="0" lang="en-US" altLang="ja-JP"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Arial" charset="0"/>
            </a:endParaRPr>
          </a:p>
        </p:txBody>
      </p:sp>
      <p:sp>
        <p:nvSpPr>
          <p:cNvPr id="50" name="Freeform 324"/>
          <p:cNvSpPr>
            <a:spLocks noChangeAspect="1" noEditPoints="1"/>
          </p:cNvSpPr>
          <p:nvPr/>
        </p:nvSpPr>
        <p:spPr bwMode="gray">
          <a:xfrm>
            <a:off x="8863198" y="3477262"/>
            <a:ext cx="772215" cy="1049440"/>
          </a:xfrm>
          <a:custGeom>
            <a:avLst/>
            <a:gdLst>
              <a:gd name="T0" fmla="*/ 90 w 235"/>
              <a:gd name="T1" fmla="*/ 215 h 320"/>
              <a:gd name="T2" fmla="*/ 107 w 235"/>
              <a:gd name="T3" fmla="*/ 224 h 320"/>
              <a:gd name="T4" fmla="*/ 96 w 235"/>
              <a:gd name="T5" fmla="*/ 234 h 320"/>
              <a:gd name="T6" fmla="*/ 92 w 235"/>
              <a:gd name="T7" fmla="*/ 276 h 320"/>
              <a:gd name="T8" fmla="*/ 106 w 235"/>
              <a:gd name="T9" fmla="*/ 270 h 320"/>
              <a:gd name="T10" fmla="*/ 92 w 235"/>
              <a:gd name="T11" fmla="*/ 257 h 320"/>
              <a:gd name="T12" fmla="*/ 87 w 235"/>
              <a:gd name="T13" fmla="*/ 270 h 320"/>
              <a:gd name="T14" fmla="*/ 58 w 235"/>
              <a:gd name="T15" fmla="*/ 233 h 320"/>
              <a:gd name="T16" fmla="*/ 61 w 235"/>
              <a:gd name="T17" fmla="*/ 216 h 320"/>
              <a:gd name="T18" fmla="*/ 44 w 235"/>
              <a:gd name="T19" fmla="*/ 228 h 320"/>
              <a:gd name="T20" fmla="*/ 63 w 235"/>
              <a:gd name="T21" fmla="*/ 185 h 320"/>
              <a:gd name="T22" fmla="*/ 58 w 235"/>
              <a:gd name="T23" fmla="*/ 171 h 320"/>
              <a:gd name="T24" fmla="*/ 43 w 235"/>
              <a:gd name="T25" fmla="*/ 181 h 320"/>
              <a:gd name="T26" fmla="*/ 96 w 235"/>
              <a:gd name="T27" fmla="*/ 192 h 320"/>
              <a:gd name="T28" fmla="*/ 106 w 235"/>
              <a:gd name="T29" fmla="*/ 177 h 320"/>
              <a:gd name="T30" fmla="*/ 86 w 235"/>
              <a:gd name="T31" fmla="*/ 181 h 320"/>
              <a:gd name="T32" fmla="*/ 92 w 235"/>
              <a:gd name="T33" fmla="*/ 148 h 320"/>
              <a:gd name="T34" fmla="*/ 107 w 235"/>
              <a:gd name="T35" fmla="*/ 138 h 320"/>
              <a:gd name="T36" fmla="*/ 98 w 235"/>
              <a:gd name="T37" fmla="*/ 128 h 320"/>
              <a:gd name="T38" fmla="*/ 87 w 235"/>
              <a:gd name="T39" fmla="*/ 142 h 320"/>
              <a:gd name="T40" fmla="*/ 58 w 235"/>
              <a:gd name="T41" fmla="*/ 148 h 320"/>
              <a:gd name="T42" fmla="*/ 61 w 235"/>
              <a:gd name="T43" fmla="*/ 131 h 320"/>
              <a:gd name="T44" fmla="*/ 52 w 235"/>
              <a:gd name="T45" fmla="*/ 128 h 320"/>
              <a:gd name="T46" fmla="*/ 43 w 235"/>
              <a:gd name="T47" fmla="*/ 138 h 320"/>
              <a:gd name="T48" fmla="*/ 54 w 235"/>
              <a:gd name="T49" fmla="*/ 106 h 320"/>
              <a:gd name="T50" fmla="*/ 61 w 235"/>
              <a:gd name="T51" fmla="*/ 88 h 320"/>
              <a:gd name="T52" fmla="*/ 48 w 235"/>
              <a:gd name="T53" fmla="*/ 87 h 320"/>
              <a:gd name="T54" fmla="*/ 46 w 235"/>
              <a:gd name="T55" fmla="*/ 103 h 320"/>
              <a:gd name="T56" fmla="*/ 100 w 235"/>
              <a:gd name="T57" fmla="*/ 105 h 320"/>
              <a:gd name="T58" fmla="*/ 104 w 235"/>
              <a:gd name="T59" fmla="*/ 88 h 320"/>
              <a:gd name="T60" fmla="*/ 86 w 235"/>
              <a:gd name="T61" fmla="*/ 96 h 320"/>
              <a:gd name="T62" fmla="*/ 100 w 235"/>
              <a:gd name="T63" fmla="*/ 63 h 320"/>
              <a:gd name="T64" fmla="*/ 106 w 235"/>
              <a:gd name="T65" fmla="*/ 49 h 320"/>
              <a:gd name="T66" fmla="*/ 87 w 235"/>
              <a:gd name="T67" fmla="*/ 49 h 320"/>
              <a:gd name="T68" fmla="*/ 50 w 235"/>
              <a:gd name="T69" fmla="*/ 63 h 320"/>
              <a:gd name="T70" fmla="*/ 63 w 235"/>
              <a:gd name="T71" fmla="*/ 49 h 320"/>
              <a:gd name="T72" fmla="*/ 43 w 235"/>
              <a:gd name="T73" fmla="*/ 53 h 320"/>
              <a:gd name="T74" fmla="*/ 182 w 235"/>
              <a:gd name="T75" fmla="*/ 234 h 320"/>
              <a:gd name="T76" fmla="*/ 191 w 235"/>
              <a:gd name="T77" fmla="*/ 220 h 320"/>
              <a:gd name="T78" fmla="*/ 184 w 235"/>
              <a:gd name="T79" fmla="*/ 213 h 320"/>
              <a:gd name="T80" fmla="*/ 174 w 235"/>
              <a:gd name="T81" fmla="*/ 216 h 320"/>
              <a:gd name="T82" fmla="*/ 174 w 235"/>
              <a:gd name="T83" fmla="*/ 231 h 320"/>
              <a:gd name="T84" fmla="*/ 186 w 235"/>
              <a:gd name="T85" fmla="*/ 191 h 320"/>
              <a:gd name="T86" fmla="*/ 191 w 235"/>
              <a:gd name="T87" fmla="*/ 177 h 320"/>
              <a:gd name="T88" fmla="*/ 174 w 235"/>
              <a:gd name="T89" fmla="*/ 173 h 320"/>
              <a:gd name="T90" fmla="*/ 174 w 235"/>
              <a:gd name="T91" fmla="*/ 189 h 320"/>
              <a:gd name="T92" fmla="*/ 186 w 235"/>
              <a:gd name="T93" fmla="*/ 148 h 320"/>
              <a:gd name="T94" fmla="*/ 189 w 235"/>
              <a:gd name="T95" fmla="*/ 131 h 320"/>
              <a:gd name="T96" fmla="*/ 174 w 235"/>
              <a:gd name="T97" fmla="*/ 131 h 320"/>
              <a:gd name="T98" fmla="*/ 235 w 235"/>
              <a:gd name="T99" fmla="*/ 96 h 320"/>
              <a:gd name="T100" fmla="*/ 0 w 235"/>
              <a:gd name="T101" fmla="*/ 309 h 320"/>
              <a:gd name="T102" fmla="*/ 150 w 235"/>
              <a:gd name="T103" fmla="*/ 10 h 320"/>
              <a:gd name="T104" fmla="*/ 22 w 235"/>
              <a:gd name="T105" fmla="*/ 298 h 320"/>
              <a:gd name="T106" fmla="*/ 64 w 235"/>
              <a:gd name="T107" fmla="*/ 266 h 320"/>
              <a:gd name="T108" fmla="*/ 22 w 235"/>
              <a:gd name="T109" fmla="*/ 21 h 320"/>
              <a:gd name="T110" fmla="*/ 150 w 235"/>
              <a:gd name="T111" fmla="*/ 298 h 320"/>
              <a:gd name="T112" fmla="*/ 192 w 235"/>
              <a:gd name="T113" fmla="*/ 266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35" h="320">
                <a:moveTo>
                  <a:pt x="87" y="228"/>
                </a:moveTo>
                <a:cubicBezTo>
                  <a:pt x="86" y="226"/>
                  <a:pt x="86" y="225"/>
                  <a:pt x="86" y="224"/>
                </a:cubicBezTo>
                <a:cubicBezTo>
                  <a:pt x="86" y="221"/>
                  <a:pt x="87" y="218"/>
                  <a:pt x="89" y="216"/>
                </a:cubicBezTo>
                <a:cubicBezTo>
                  <a:pt x="89" y="216"/>
                  <a:pt x="90" y="215"/>
                  <a:pt x="90" y="215"/>
                </a:cubicBezTo>
                <a:cubicBezTo>
                  <a:pt x="91" y="214"/>
                  <a:pt x="92" y="214"/>
                  <a:pt x="92" y="214"/>
                </a:cubicBezTo>
                <a:cubicBezTo>
                  <a:pt x="93" y="214"/>
                  <a:pt x="94" y="213"/>
                  <a:pt x="94" y="213"/>
                </a:cubicBezTo>
                <a:cubicBezTo>
                  <a:pt x="98" y="212"/>
                  <a:pt x="101" y="214"/>
                  <a:pt x="104" y="216"/>
                </a:cubicBezTo>
                <a:cubicBezTo>
                  <a:pt x="106" y="218"/>
                  <a:pt x="107" y="221"/>
                  <a:pt x="107" y="224"/>
                </a:cubicBezTo>
                <a:cubicBezTo>
                  <a:pt x="107" y="225"/>
                  <a:pt x="107" y="226"/>
                  <a:pt x="106" y="228"/>
                </a:cubicBezTo>
                <a:cubicBezTo>
                  <a:pt x="106" y="229"/>
                  <a:pt x="105" y="230"/>
                  <a:pt x="104" y="231"/>
                </a:cubicBezTo>
                <a:cubicBezTo>
                  <a:pt x="103" y="232"/>
                  <a:pt x="102" y="233"/>
                  <a:pt x="100" y="233"/>
                </a:cubicBezTo>
                <a:cubicBezTo>
                  <a:pt x="99" y="234"/>
                  <a:pt x="98" y="234"/>
                  <a:pt x="96" y="234"/>
                </a:cubicBezTo>
                <a:cubicBezTo>
                  <a:pt x="93" y="234"/>
                  <a:pt x="91" y="233"/>
                  <a:pt x="89" y="231"/>
                </a:cubicBezTo>
                <a:cubicBezTo>
                  <a:pt x="88" y="230"/>
                  <a:pt x="87" y="229"/>
                  <a:pt x="87" y="228"/>
                </a:cubicBezTo>
                <a:close/>
                <a:moveTo>
                  <a:pt x="89" y="274"/>
                </a:moveTo>
                <a:cubicBezTo>
                  <a:pt x="90" y="275"/>
                  <a:pt x="91" y="276"/>
                  <a:pt x="92" y="276"/>
                </a:cubicBezTo>
                <a:cubicBezTo>
                  <a:pt x="94" y="277"/>
                  <a:pt x="95" y="277"/>
                  <a:pt x="96" y="277"/>
                </a:cubicBezTo>
                <a:cubicBezTo>
                  <a:pt x="98" y="277"/>
                  <a:pt x="99" y="277"/>
                  <a:pt x="100" y="276"/>
                </a:cubicBezTo>
                <a:cubicBezTo>
                  <a:pt x="102" y="276"/>
                  <a:pt x="103" y="275"/>
                  <a:pt x="104" y="274"/>
                </a:cubicBezTo>
                <a:cubicBezTo>
                  <a:pt x="105" y="273"/>
                  <a:pt x="106" y="272"/>
                  <a:pt x="106" y="270"/>
                </a:cubicBezTo>
                <a:cubicBezTo>
                  <a:pt x="107" y="269"/>
                  <a:pt x="107" y="268"/>
                  <a:pt x="107" y="266"/>
                </a:cubicBezTo>
                <a:cubicBezTo>
                  <a:pt x="107" y="265"/>
                  <a:pt x="107" y="264"/>
                  <a:pt x="106" y="262"/>
                </a:cubicBezTo>
                <a:cubicBezTo>
                  <a:pt x="106" y="261"/>
                  <a:pt x="105" y="260"/>
                  <a:pt x="104" y="259"/>
                </a:cubicBezTo>
                <a:cubicBezTo>
                  <a:pt x="101" y="256"/>
                  <a:pt x="96" y="255"/>
                  <a:pt x="92" y="257"/>
                </a:cubicBezTo>
                <a:cubicBezTo>
                  <a:pt x="91" y="257"/>
                  <a:pt x="90" y="258"/>
                  <a:pt x="89" y="259"/>
                </a:cubicBezTo>
                <a:cubicBezTo>
                  <a:pt x="88" y="260"/>
                  <a:pt x="87" y="261"/>
                  <a:pt x="87" y="262"/>
                </a:cubicBezTo>
                <a:cubicBezTo>
                  <a:pt x="86" y="264"/>
                  <a:pt x="86" y="265"/>
                  <a:pt x="86" y="266"/>
                </a:cubicBezTo>
                <a:cubicBezTo>
                  <a:pt x="86" y="268"/>
                  <a:pt x="86" y="269"/>
                  <a:pt x="87" y="270"/>
                </a:cubicBezTo>
                <a:cubicBezTo>
                  <a:pt x="87" y="272"/>
                  <a:pt x="88" y="273"/>
                  <a:pt x="89" y="274"/>
                </a:cubicBezTo>
                <a:close/>
                <a:moveTo>
                  <a:pt x="46" y="231"/>
                </a:moveTo>
                <a:cubicBezTo>
                  <a:pt x="48" y="233"/>
                  <a:pt x="51" y="234"/>
                  <a:pt x="54" y="234"/>
                </a:cubicBezTo>
                <a:cubicBezTo>
                  <a:pt x="55" y="234"/>
                  <a:pt x="56" y="234"/>
                  <a:pt x="58" y="233"/>
                </a:cubicBezTo>
                <a:cubicBezTo>
                  <a:pt x="59" y="233"/>
                  <a:pt x="60" y="232"/>
                  <a:pt x="61" y="231"/>
                </a:cubicBezTo>
                <a:cubicBezTo>
                  <a:pt x="62" y="230"/>
                  <a:pt x="63" y="229"/>
                  <a:pt x="63" y="228"/>
                </a:cubicBezTo>
                <a:cubicBezTo>
                  <a:pt x="64" y="226"/>
                  <a:pt x="64" y="225"/>
                  <a:pt x="64" y="224"/>
                </a:cubicBezTo>
                <a:cubicBezTo>
                  <a:pt x="64" y="221"/>
                  <a:pt x="63" y="218"/>
                  <a:pt x="61" y="216"/>
                </a:cubicBezTo>
                <a:cubicBezTo>
                  <a:pt x="60" y="215"/>
                  <a:pt x="59" y="214"/>
                  <a:pt x="58" y="214"/>
                </a:cubicBezTo>
                <a:cubicBezTo>
                  <a:pt x="54" y="212"/>
                  <a:pt x="49" y="213"/>
                  <a:pt x="46" y="216"/>
                </a:cubicBezTo>
                <a:cubicBezTo>
                  <a:pt x="44" y="218"/>
                  <a:pt x="43" y="221"/>
                  <a:pt x="43" y="224"/>
                </a:cubicBezTo>
                <a:cubicBezTo>
                  <a:pt x="43" y="225"/>
                  <a:pt x="43" y="226"/>
                  <a:pt x="44" y="228"/>
                </a:cubicBezTo>
                <a:cubicBezTo>
                  <a:pt x="44" y="229"/>
                  <a:pt x="45" y="230"/>
                  <a:pt x="46" y="231"/>
                </a:cubicBezTo>
                <a:close/>
                <a:moveTo>
                  <a:pt x="54" y="192"/>
                </a:moveTo>
                <a:cubicBezTo>
                  <a:pt x="57" y="192"/>
                  <a:pt x="59" y="191"/>
                  <a:pt x="61" y="189"/>
                </a:cubicBezTo>
                <a:cubicBezTo>
                  <a:pt x="62" y="188"/>
                  <a:pt x="63" y="186"/>
                  <a:pt x="63" y="185"/>
                </a:cubicBezTo>
                <a:cubicBezTo>
                  <a:pt x="64" y="184"/>
                  <a:pt x="64" y="182"/>
                  <a:pt x="64" y="181"/>
                </a:cubicBezTo>
                <a:cubicBezTo>
                  <a:pt x="64" y="180"/>
                  <a:pt x="64" y="178"/>
                  <a:pt x="63" y="177"/>
                </a:cubicBezTo>
                <a:cubicBezTo>
                  <a:pt x="63" y="176"/>
                  <a:pt x="62" y="174"/>
                  <a:pt x="61" y="173"/>
                </a:cubicBezTo>
                <a:cubicBezTo>
                  <a:pt x="60" y="172"/>
                  <a:pt x="59" y="172"/>
                  <a:pt x="58" y="171"/>
                </a:cubicBezTo>
                <a:cubicBezTo>
                  <a:pt x="55" y="170"/>
                  <a:pt x="52" y="170"/>
                  <a:pt x="50" y="171"/>
                </a:cubicBezTo>
                <a:cubicBezTo>
                  <a:pt x="48" y="172"/>
                  <a:pt x="47" y="172"/>
                  <a:pt x="46" y="173"/>
                </a:cubicBezTo>
                <a:cubicBezTo>
                  <a:pt x="45" y="174"/>
                  <a:pt x="44" y="176"/>
                  <a:pt x="44" y="177"/>
                </a:cubicBezTo>
                <a:cubicBezTo>
                  <a:pt x="43" y="178"/>
                  <a:pt x="43" y="180"/>
                  <a:pt x="43" y="181"/>
                </a:cubicBezTo>
                <a:cubicBezTo>
                  <a:pt x="43" y="184"/>
                  <a:pt x="44" y="187"/>
                  <a:pt x="46" y="189"/>
                </a:cubicBezTo>
                <a:cubicBezTo>
                  <a:pt x="48" y="191"/>
                  <a:pt x="51" y="192"/>
                  <a:pt x="54" y="192"/>
                </a:cubicBezTo>
                <a:close/>
                <a:moveTo>
                  <a:pt x="92" y="191"/>
                </a:moveTo>
                <a:cubicBezTo>
                  <a:pt x="94" y="191"/>
                  <a:pt x="95" y="192"/>
                  <a:pt x="96" y="192"/>
                </a:cubicBezTo>
                <a:cubicBezTo>
                  <a:pt x="99" y="192"/>
                  <a:pt x="102" y="191"/>
                  <a:pt x="104" y="189"/>
                </a:cubicBezTo>
                <a:cubicBezTo>
                  <a:pt x="105" y="188"/>
                  <a:pt x="106" y="186"/>
                  <a:pt x="106" y="185"/>
                </a:cubicBezTo>
                <a:cubicBezTo>
                  <a:pt x="107" y="184"/>
                  <a:pt x="107" y="182"/>
                  <a:pt x="107" y="181"/>
                </a:cubicBezTo>
                <a:cubicBezTo>
                  <a:pt x="107" y="180"/>
                  <a:pt x="107" y="178"/>
                  <a:pt x="106" y="177"/>
                </a:cubicBezTo>
                <a:cubicBezTo>
                  <a:pt x="106" y="176"/>
                  <a:pt x="105" y="174"/>
                  <a:pt x="104" y="173"/>
                </a:cubicBezTo>
                <a:cubicBezTo>
                  <a:pt x="100" y="169"/>
                  <a:pt x="93" y="169"/>
                  <a:pt x="89" y="173"/>
                </a:cubicBezTo>
                <a:cubicBezTo>
                  <a:pt x="88" y="174"/>
                  <a:pt x="87" y="176"/>
                  <a:pt x="87" y="177"/>
                </a:cubicBezTo>
                <a:cubicBezTo>
                  <a:pt x="86" y="178"/>
                  <a:pt x="86" y="180"/>
                  <a:pt x="86" y="181"/>
                </a:cubicBezTo>
                <a:cubicBezTo>
                  <a:pt x="86" y="184"/>
                  <a:pt x="87" y="187"/>
                  <a:pt x="89" y="189"/>
                </a:cubicBezTo>
                <a:cubicBezTo>
                  <a:pt x="90" y="190"/>
                  <a:pt x="91" y="190"/>
                  <a:pt x="92" y="191"/>
                </a:cubicBezTo>
                <a:close/>
                <a:moveTo>
                  <a:pt x="89" y="146"/>
                </a:moveTo>
                <a:cubicBezTo>
                  <a:pt x="90" y="147"/>
                  <a:pt x="91" y="148"/>
                  <a:pt x="92" y="148"/>
                </a:cubicBezTo>
                <a:cubicBezTo>
                  <a:pt x="94" y="149"/>
                  <a:pt x="95" y="149"/>
                  <a:pt x="96" y="149"/>
                </a:cubicBezTo>
                <a:cubicBezTo>
                  <a:pt x="98" y="149"/>
                  <a:pt x="99" y="149"/>
                  <a:pt x="100" y="148"/>
                </a:cubicBezTo>
                <a:cubicBezTo>
                  <a:pt x="102" y="148"/>
                  <a:pt x="103" y="147"/>
                  <a:pt x="104" y="146"/>
                </a:cubicBezTo>
                <a:cubicBezTo>
                  <a:pt x="106" y="144"/>
                  <a:pt x="107" y="141"/>
                  <a:pt x="107" y="138"/>
                </a:cubicBezTo>
                <a:cubicBezTo>
                  <a:pt x="107" y="136"/>
                  <a:pt x="106" y="133"/>
                  <a:pt x="104" y="131"/>
                </a:cubicBezTo>
                <a:cubicBezTo>
                  <a:pt x="103" y="130"/>
                  <a:pt x="103" y="130"/>
                  <a:pt x="102" y="129"/>
                </a:cubicBezTo>
                <a:cubicBezTo>
                  <a:pt x="102" y="129"/>
                  <a:pt x="101" y="129"/>
                  <a:pt x="100" y="129"/>
                </a:cubicBezTo>
                <a:cubicBezTo>
                  <a:pt x="100" y="128"/>
                  <a:pt x="99" y="128"/>
                  <a:pt x="98" y="128"/>
                </a:cubicBezTo>
                <a:cubicBezTo>
                  <a:pt x="96" y="127"/>
                  <a:pt x="94" y="128"/>
                  <a:pt x="92" y="129"/>
                </a:cubicBezTo>
                <a:cubicBezTo>
                  <a:pt x="91" y="129"/>
                  <a:pt x="90" y="130"/>
                  <a:pt x="89" y="131"/>
                </a:cubicBezTo>
                <a:cubicBezTo>
                  <a:pt x="87" y="133"/>
                  <a:pt x="86" y="136"/>
                  <a:pt x="86" y="138"/>
                </a:cubicBezTo>
                <a:cubicBezTo>
                  <a:pt x="86" y="140"/>
                  <a:pt x="86" y="141"/>
                  <a:pt x="87" y="142"/>
                </a:cubicBezTo>
                <a:cubicBezTo>
                  <a:pt x="87" y="144"/>
                  <a:pt x="88" y="145"/>
                  <a:pt x="89" y="146"/>
                </a:cubicBezTo>
                <a:close/>
                <a:moveTo>
                  <a:pt x="50" y="148"/>
                </a:moveTo>
                <a:cubicBezTo>
                  <a:pt x="51" y="149"/>
                  <a:pt x="52" y="149"/>
                  <a:pt x="54" y="149"/>
                </a:cubicBezTo>
                <a:cubicBezTo>
                  <a:pt x="55" y="149"/>
                  <a:pt x="56" y="149"/>
                  <a:pt x="58" y="148"/>
                </a:cubicBezTo>
                <a:cubicBezTo>
                  <a:pt x="59" y="148"/>
                  <a:pt x="60" y="147"/>
                  <a:pt x="61" y="146"/>
                </a:cubicBezTo>
                <a:cubicBezTo>
                  <a:pt x="62" y="145"/>
                  <a:pt x="63" y="144"/>
                  <a:pt x="63" y="142"/>
                </a:cubicBezTo>
                <a:cubicBezTo>
                  <a:pt x="64" y="141"/>
                  <a:pt x="64" y="140"/>
                  <a:pt x="64" y="138"/>
                </a:cubicBezTo>
                <a:cubicBezTo>
                  <a:pt x="64" y="136"/>
                  <a:pt x="63" y="133"/>
                  <a:pt x="61" y="131"/>
                </a:cubicBezTo>
                <a:cubicBezTo>
                  <a:pt x="61" y="130"/>
                  <a:pt x="60" y="130"/>
                  <a:pt x="60" y="129"/>
                </a:cubicBezTo>
                <a:cubicBezTo>
                  <a:pt x="59" y="129"/>
                  <a:pt x="58" y="129"/>
                  <a:pt x="58" y="129"/>
                </a:cubicBezTo>
                <a:cubicBezTo>
                  <a:pt x="57" y="128"/>
                  <a:pt x="56" y="128"/>
                  <a:pt x="56" y="128"/>
                </a:cubicBezTo>
                <a:cubicBezTo>
                  <a:pt x="54" y="128"/>
                  <a:pt x="53" y="128"/>
                  <a:pt x="52" y="128"/>
                </a:cubicBezTo>
                <a:cubicBezTo>
                  <a:pt x="51" y="128"/>
                  <a:pt x="50" y="128"/>
                  <a:pt x="50" y="129"/>
                </a:cubicBezTo>
                <a:cubicBezTo>
                  <a:pt x="49" y="129"/>
                  <a:pt x="48" y="129"/>
                  <a:pt x="48" y="129"/>
                </a:cubicBezTo>
                <a:cubicBezTo>
                  <a:pt x="47" y="130"/>
                  <a:pt x="47" y="130"/>
                  <a:pt x="46" y="131"/>
                </a:cubicBezTo>
                <a:cubicBezTo>
                  <a:pt x="44" y="133"/>
                  <a:pt x="43" y="136"/>
                  <a:pt x="43" y="138"/>
                </a:cubicBezTo>
                <a:cubicBezTo>
                  <a:pt x="43" y="141"/>
                  <a:pt x="44" y="144"/>
                  <a:pt x="46" y="146"/>
                </a:cubicBezTo>
                <a:cubicBezTo>
                  <a:pt x="47" y="147"/>
                  <a:pt x="48" y="148"/>
                  <a:pt x="50" y="148"/>
                </a:cubicBezTo>
                <a:close/>
                <a:moveTo>
                  <a:pt x="50" y="105"/>
                </a:moveTo>
                <a:cubicBezTo>
                  <a:pt x="51" y="106"/>
                  <a:pt x="52" y="106"/>
                  <a:pt x="54" y="106"/>
                </a:cubicBezTo>
                <a:cubicBezTo>
                  <a:pt x="57" y="106"/>
                  <a:pt x="59" y="105"/>
                  <a:pt x="61" y="103"/>
                </a:cubicBezTo>
                <a:cubicBezTo>
                  <a:pt x="63" y="101"/>
                  <a:pt x="64" y="99"/>
                  <a:pt x="64" y="96"/>
                </a:cubicBezTo>
                <a:cubicBezTo>
                  <a:pt x="64" y="94"/>
                  <a:pt x="64" y="93"/>
                  <a:pt x="63" y="92"/>
                </a:cubicBezTo>
                <a:cubicBezTo>
                  <a:pt x="63" y="90"/>
                  <a:pt x="62" y="89"/>
                  <a:pt x="61" y="88"/>
                </a:cubicBezTo>
                <a:cubicBezTo>
                  <a:pt x="60" y="87"/>
                  <a:pt x="59" y="86"/>
                  <a:pt x="58" y="86"/>
                </a:cubicBezTo>
                <a:cubicBezTo>
                  <a:pt x="56" y="85"/>
                  <a:pt x="54" y="85"/>
                  <a:pt x="52" y="85"/>
                </a:cubicBezTo>
                <a:cubicBezTo>
                  <a:pt x="51" y="85"/>
                  <a:pt x="50" y="86"/>
                  <a:pt x="50" y="86"/>
                </a:cubicBezTo>
                <a:cubicBezTo>
                  <a:pt x="49" y="86"/>
                  <a:pt x="48" y="86"/>
                  <a:pt x="48" y="87"/>
                </a:cubicBezTo>
                <a:cubicBezTo>
                  <a:pt x="47" y="87"/>
                  <a:pt x="47" y="88"/>
                  <a:pt x="46" y="88"/>
                </a:cubicBezTo>
                <a:cubicBezTo>
                  <a:pt x="45" y="89"/>
                  <a:pt x="44" y="90"/>
                  <a:pt x="44" y="92"/>
                </a:cubicBezTo>
                <a:cubicBezTo>
                  <a:pt x="43" y="93"/>
                  <a:pt x="43" y="94"/>
                  <a:pt x="43" y="96"/>
                </a:cubicBezTo>
                <a:cubicBezTo>
                  <a:pt x="43" y="99"/>
                  <a:pt x="44" y="101"/>
                  <a:pt x="46" y="103"/>
                </a:cubicBezTo>
                <a:cubicBezTo>
                  <a:pt x="47" y="104"/>
                  <a:pt x="48" y="105"/>
                  <a:pt x="50" y="105"/>
                </a:cubicBezTo>
                <a:close/>
                <a:moveTo>
                  <a:pt x="92" y="105"/>
                </a:moveTo>
                <a:cubicBezTo>
                  <a:pt x="94" y="106"/>
                  <a:pt x="95" y="106"/>
                  <a:pt x="96" y="106"/>
                </a:cubicBezTo>
                <a:cubicBezTo>
                  <a:pt x="98" y="106"/>
                  <a:pt x="99" y="106"/>
                  <a:pt x="100" y="105"/>
                </a:cubicBezTo>
                <a:cubicBezTo>
                  <a:pt x="102" y="105"/>
                  <a:pt x="103" y="104"/>
                  <a:pt x="104" y="103"/>
                </a:cubicBezTo>
                <a:cubicBezTo>
                  <a:pt x="106" y="101"/>
                  <a:pt x="107" y="99"/>
                  <a:pt x="107" y="96"/>
                </a:cubicBezTo>
                <a:cubicBezTo>
                  <a:pt x="107" y="94"/>
                  <a:pt x="107" y="93"/>
                  <a:pt x="106" y="92"/>
                </a:cubicBezTo>
                <a:cubicBezTo>
                  <a:pt x="106" y="90"/>
                  <a:pt x="105" y="89"/>
                  <a:pt x="104" y="88"/>
                </a:cubicBezTo>
                <a:cubicBezTo>
                  <a:pt x="101" y="85"/>
                  <a:pt x="96" y="84"/>
                  <a:pt x="92" y="86"/>
                </a:cubicBezTo>
                <a:cubicBezTo>
                  <a:pt x="91" y="86"/>
                  <a:pt x="90" y="87"/>
                  <a:pt x="89" y="88"/>
                </a:cubicBezTo>
                <a:cubicBezTo>
                  <a:pt x="88" y="89"/>
                  <a:pt x="87" y="90"/>
                  <a:pt x="87" y="92"/>
                </a:cubicBezTo>
                <a:cubicBezTo>
                  <a:pt x="86" y="93"/>
                  <a:pt x="86" y="94"/>
                  <a:pt x="86" y="96"/>
                </a:cubicBezTo>
                <a:cubicBezTo>
                  <a:pt x="86" y="99"/>
                  <a:pt x="87" y="101"/>
                  <a:pt x="89" y="103"/>
                </a:cubicBezTo>
                <a:cubicBezTo>
                  <a:pt x="90" y="104"/>
                  <a:pt x="91" y="105"/>
                  <a:pt x="92" y="105"/>
                </a:cubicBezTo>
                <a:close/>
                <a:moveTo>
                  <a:pt x="96" y="64"/>
                </a:moveTo>
                <a:cubicBezTo>
                  <a:pt x="98" y="64"/>
                  <a:pt x="99" y="63"/>
                  <a:pt x="100" y="63"/>
                </a:cubicBezTo>
                <a:cubicBezTo>
                  <a:pt x="102" y="62"/>
                  <a:pt x="103" y="62"/>
                  <a:pt x="104" y="61"/>
                </a:cubicBezTo>
                <a:cubicBezTo>
                  <a:pt x="105" y="59"/>
                  <a:pt x="106" y="58"/>
                  <a:pt x="106" y="57"/>
                </a:cubicBezTo>
                <a:cubicBezTo>
                  <a:pt x="107" y="56"/>
                  <a:pt x="107" y="54"/>
                  <a:pt x="107" y="53"/>
                </a:cubicBezTo>
                <a:cubicBezTo>
                  <a:pt x="107" y="52"/>
                  <a:pt x="107" y="50"/>
                  <a:pt x="106" y="49"/>
                </a:cubicBezTo>
                <a:cubicBezTo>
                  <a:pt x="106" y="48"/>
                  <a:pt x="105" y="46"/>
                  <a:pt x="104" y="45"/>
                </a:cubicBezTo>
                <a:cubicBezTo>
                  <a:pt x="103" y="44"/>
                  <a:pt x="102" y="44"/>
                  <a:pt x="100" y="43"/>
                </a:cubicBezTo>
                <a:cubicBezTo>
                  <a:pt x="97" y="41"/>
                  <a:pt x="92" y="42"/>
                  <a:pt x="89" y="45"/>
                </a:cubicBezTo>
                <a:cubicBezTo>
                  <a:pt x="88" y="46"/>
                  <a:pt x="87" y="48"/>
                  <a:pt x="87" y="49"/>
                </a:cubicBezTo>
                <a:cubicBezTo>
                  <a:pt x="86" y="50"/>
                  <a:pt x="86" y="52"/>
                  <a:pt x="86" y="53"/>
                </a:cubicBezTo>
                <a:cubicBezTo>
                  <a:pt x="86" y="56"/>
                  <a:pt x="87" y="59"/>
                  <a:pt x="89" y="61"/>
                </a:cubicBezTo>
                <a:cubicBezTo>
                  <a:pt x="91" y="63"/>
                  <a:pt x="93" y="64"/>
                  <a:pt x="96" y="64"/>
                </a:cubicBezTo>
                <a:close/>
                <a:moveTo>
                  <a:pt x="50" y="63"/>
                </a:moveTo>
                <a:cubicBezTo>
                  <a:pt x="51" y="63"/>
                  <a:pt x="52" y="64"/>
                  <a:pt x="54" y="64"/>
                </a:cubicBezTo>
                <a:cubicBezTo>
                  <a:pt x="57" y="64"/>
                  <a:pt x="59" y="63"/>
                  <a:pt x="61" y="61"/>
                </a:cubicBezTo>
                <a:cubicBezTo>
                  <a:pt x="63" y="59"/>
                  <a:pt x="64" y="56"/>
                  <a:pt x="64" y="53"/>
                </a:cubicBezTo>
                <a:cubicBezTo>
                  <a:pt x="64" y="52"/>
                  <a:pt x="64" y="50"/>
                  <a:pt x="63" y="49"/>
                </a:cubicBezTo>
                <a:cubicBezTo>
                  <a:pt x="63" y="48"/>
                  <a:pt x="62" y="46"/>
                  <a:pt x="61" y="45"/>
                </a:cubicBezTo>
                <a:cubicBezTo>
                  <a:pt x="57" y="41"/>
                  <a:pt x="50" y="41"/>
                  <a:pt x="46" y="45"/>
                </a:cubicBezTo>
                <a:cubicBezTo>
                  <a:pt x="45" y="46"/>
                  <a:pt x="44" y="48"/>
                  <a:pt x="44" y="49"/>
                </a:cubicBezTo>
                <a:cubicBezTo>
                  <a:pt x="43" y="50"/>
                  <a:pt x="43" y="52"/>
                  <a:pt x="43" y="53"/>
                </a:cubicBezTo>
                <a:cubicBezTo>
                  <a:pt x="43" y="56"/>
                  <a:pt x="44" y="59"/>
                  <a:pt x="46" y="61"/>
                </a:cubicBezTo>
                <a:cubicBezTo>
                  <a:pt x="47" y="62"/>
                  <a:pt x="48" y="62"/>
                  <a:pt x="50" y="63"/>
                </a:cubicBezTo>
                <a:close/>
                <a:moveTo>
                  <a:pt x="174" y="231"/>
                </a:moveTo>
                <a:cubicBezTo>
                  <a:pt x="176" y="233"/>
                  <a:pt x="179" y="234"/>
                  <a:pt x="182" y="234"/>
                </a:cubicBezTo>
                <a:cubicBezTo>
                  <a:pt x="184" y="234"/>
                  <a:pt x="187" y="233"/>
                  <a:pt x="189" y="231"/>
                </a:cubicBezTo>
                <a:cubicBezTo>
                  <a:pt x="190" y="230"/>
                  <a:pt x="191" y="229"/>
                  <a:pt x="191" y="228"/>
                </a:cubicBezTo>
                <a:cubicBezTo>
                  <a:pt x="192" y="226"/>
                  <a:pt x="192" y="225"/>
                  <a:pt x="192" y="224"/>
                </a:cubicBezTo>
                <a:cubicBezTo>
                  <a:pt x="192" y="222"/>
                  <a:pt x="192" y="221"/>
                  <a:pt x="191" y="220"/>
                </a:cubicBezTo>
                <a:cubicBezTo>
                  <a:pt x="191" y="218"/>
                  <a:pt x="190" y="217"/>
                  <a:pt x="189" y="216"/>
                </a:cubicBezTo>
                <a:cubicBezTo>
                  <a:pt x="189" y="216"/>
                  <a:pt x="188" y="215"/>
                  <a:pt x="188" y="215"/>
                </a:cubicBezTo>
                <a:cubicBezTo>
                  <a:pt x="187" y="214"/>
                  <a:pt x="186" y="214"/>
                  <a:pt x="186" y="214"/>
                </a:cubicBezTo>
                <a:cubicBezTo>
                  <a:pt x="185" y="214"/>
                  <a:pt x="184" y="213"/>
                  <a:pt x="184" y="213"/>
                </a:cubicBezTo>
                <a:cubicBezTo>
                  <a:pt x="182" y="213"/>
                  <a:pt x="181" y="213"/>
                  <a:pt x="180" y="213"/>
                </a:cubicBezTo>
                <a:cubicBezTo>
                  <a:pt x="179" y="213"/>
                  <a:pt x="178" y="214"/>
                  <a:pt x="178" y="214"/>
                </a:cubicBezTo>
                <a:cubicBezTo>
                  <a:pt x="177" y="214"/>
                  <a:pt x="176" y="214"/>
                  <a:pt x="176" y="215"/>
                </a:cubicBezTo>
                <a:cubicBezTo>
                  <a:pt x="175" y="215"/>
                  <a:pt x="175" y="216"/>
                  <a:pt x="174" y="216"/>
                </a:cubicBezTo>
                <a:cubicBezTo>
                  <a:pt x="173" y="217"/>
                  <a:pt x="172" y="218"/>
                  <a:pt x="172" y="220"/>
                </a:cubicBezTo>
                <a:cubicBezTo>
                  <a:pt x="171" y="221"/>
                  <a:pt x="171" y="222"/>
                  <a:pt x="171" y="224"/>
                </a:cubicBezTo>
                <a:cubicBezTo>
                  <a:pt x="171" y="225"/>
                  <a:pt x="171" y="226"/>
                  <a:pt x="172" y="228"/>
                </a:cubicBezTo>
                <a:cubicBezTo>
                  <a:pt x="172" y="229"/>
                  <a:pt x="173" y="230"/>
                  <a:pt x="174" y="231"/>
                </a:cubicBezTo>
                <a:close/>
                <a:moveTo>
                  <a:pt x="174" y="189"/>
                </a:moveTo>
                <a:cubicBezTo>
                  <a:pt x="175" y="190"/>
                  <a:pt x="176" y="190"/>
                  <a:pt x="178" y="191"/>
                </a:cubicBezTo>
                <a:cubicBezTo>
                  <a:pt x="179" y="191"/>
                  <a:pt x="180" y="192"/>
                  <a:pt x="182" y="192"/>
                </a:cubicBezTo>
                <a:cubicBezTo>
                  <a:pt x="183" y="192"/>
                  <a:pt x="184" y="191"/>
                  <a:pt x="186" y="191"/>
                </a:cubicBezTo>
                <a:cubicBezTo>
                  <a:pt x="187" y="190"/>
                  <a:pt x="188" y="190"/>
                  <a:pt x="189" y="189"/>
                </a:cubicBezTo>
                <a:cubicBezTo>
                  <a:pt x="190" y="188"/>
                  <a:pt x="191" y="186"/>
                  <a:pt x="191" y="185"/>
                </a:cubicBezTo>
                <a:cubicBezTo>
                  <a:pt x="192" y="184"/>
                  <a:pt x="192" y="182"/>
                  <a:pt x="192" y="181"/>
                </a:cubicBezTo>
                <a:cubicBezTo>
                  <a:pt x="192" y="180"/>
                  <a:pt x="192" y="178"/>
                  <a:pt x="191" y="177"/>
                </a:cubicBezTo>
                <a:cubicBezTo>
                  <a:pt x="191" y="176"/>
                  <a:pt x="190" y="174"/>
                  <a:pt x="189" y="173"/>
                </a:cubicBezTo>
                <a:cubicBezTo>
                  <a:pt x="188" y="172"/>
                  <a:pt x="187" y="172"/>
                  <a:pt x="186" y="171"/>
                </a:cubicBezTo>
                <a:cubicBezTo>
                  <a:pt x="183" y="170"/>
                  <a:pt x="180" y="170"/>
                  <a:pt x="178" y="171"/>
                </a:cubicBezTo>
                <a:cubicBezTo>
                  <a:pt x="176" y="172"/>
                  <a:pt x="175" y="172"/>
                  <a:pt x="174" y="173"/>
                </a:cubicBezTo>
                <a:cubicBezTo>
                  <a:pt x="173" y="174"/>
                  <a:pt x="172" y="176"/>
                  <a:pt x="172" y="177"/>
                </a:cubicBezTo>
                <a:cubicBezTo>
                  <a:pt x="171" y="178"/>
                  <a:pt x="171" y="180"/>
                  <a:pt x="171" y="181"/>
                </a:cubicBezTo>
                <a:cubicBezTo>
                  <a:pt x="171" y="182"/>
                  <a:pt x="171" y="184"/>
                  <a:pt x="172" y="185"/>
                </a:cubicBezTo>
                <a:cubicBezTo>
                  <a:pt x="172" y="186"/>
                  <a:pt x="173" y="188"/>
                  <a:pt x="174" y="189"/>
                </a:cubicBezTo>
                <a:close/>
                <a:moveTo>
                  <a:pt x="174" y="146"/>
                </a:moveTo>
                <a:cubicBezTo>
                  <a:pt x="175" y="147"/>
                  <a:pt x="176" y="148"/>
                  <a:pt x="178" y="148"/>
                </a:cubicBezTo>
                <a:cubicBezTo>
                  <a:pt x="179" y="149"/>
                  <a:pt x="180" y="149"/>
                  <a:pt x="182" y="149"/>
                </a:cubicBezTo>
                <a:cubicBezTo>
                  <a:pt x="183" y="149"/>
                  <a:pt x="184" y="149"/>
                  <a:pt x="186" y="148"/>
                </a:cubicBezTo>
                <a:cubicBezTo>
                  <a:pt x="187" y="148"/>
                  <a:pt x="188" y="147"/>
                  <a:pt x="189" y="146"/>
                </a:cubicBezTo>
                <a:cubicBezTo>
                  <a:pt x="190" y="145"/>
                  <a:pt x="191" y="144"/>
                  <a:pt x="191" y="142"/>
                </a:cubicBezTo>
                <a:cubicBezTo>
                  <a:pt x="192" y="141"/>
                  <a:pt x="192" y="140"/>
                  <a:pt x="192" y="138"/>
                </a:cubicBezTo>
                <a:cubicBezTo>
                  <a:pt x="192" y="136"/>
                  <a:pt x="191" y="133"/>
                  <a:pt x="189" y="131"/>
                </a:cubicBezTo>
                <a:cubicBezTo>
                  <a:pt x="187" y="128"/>
                  <a:pt x="183" y="127"/>
                  <a:pt x="180" y="128"/>
                </a:cubicBezTo>
                <a:cubicBezTo>
                  <a:pt x="179" y="128"/>
                  <a:pt x="178" y="128"/>
                  <a:pt x="178" y="129"/>
                </a:cubicBezTo>
                <a:cubicBezTo>
                  <a:pt x="177" y="129"/>
                  <a:pt x="176" y="129"/>
                  <a:pt x="176" y="129"/>
                </a:cubicBezTo>
                <a:cubicBezTo>
                  <a:pt x="175" y="130"/>
                  <a:pt x="175" y="130"/>
                  <a:pt x="174" y="131"/>
                </a:cubicBezTo>
                <a:cubicBezTo>
                  <a:pt x="172" y="133"/>
                  <a:pt x="171" y="136"/>
                  <a:pt x="171" y="138"/>
                </a:cubicBezTo>
                <a:cubicBezTo>
                  <a:pt x="171" y="140"/>
                  <a:pt x="171" y="141"/>
                  <a:pt x="172" y="142"/>
                </a:cubicBezTo>
                <a:cubicBezTo>
                  <a:pt x="172" y="144"/>
                  <a:pt x="173" y="145"/>
                  <a:pt x="174" y="146"/>
                </a:cubicBezTo>
                <a:close/>
                <a:moveTo>
                  <a:pt x="235" y="96"/>
                </a:moveTo>
                <a:cubicBezTo>
                  <a:pt x="235" y="309"/>
                  <a:pt x="235" y="309"/>
                  <a:pt x="235" y="309"/>
                </a:cubicBezTo>
                <a:cubicBezTo>
                  <a:pt x="235" y="315"/>
                  <a:pt x="230" y="320"/>
                  <a:pt x="224" y="320"/>
                </a:cubicBezTo>
                <a:cubicBezTo>
                  <a:pt x="11" y="320"/>
                  <a:pt x="11" y="320"/>
                  <a:pt x="11" y="320"/>
                </a:cubicBezTo>
                <a:cubicBezTo>
                  <a:pt x="5" y="320"/>
                  <a:pt x="0" y="315"/>
                  <a:pt x="0" y="309"/>
                </a:cubicBezTo>
                <a:cubicBezTo>
                  <a:pt x="0" y="10"/>
                  <a:pt x="0" y="10"/>
                  <a:pt x="0" y="10"/>
                </a:cubicBezTo>
                <a:cubicBezTo>
                  <a:pt x="0" y="4"/>
                  <a:pt x="5" y="0"/>
                  <a:pt x="11" y="0"/>
                </a:cubicBezTo>
                <a:cubicBezTo>
                  <a:pt x="139" y="0"/>
                  <a:pt x="139" y="0"/>
                  <a:pt x="139" y="0"/>
                </a:cubicBezTo>
                <a:cubicBezTo>
                  <a:pt x="145" y="0"/>
                  <a:pt x="150" y="4"/>
                  <a:pt x="150" y="10"/>
                </a:cubicBezTo>
                <a:cubicBezTo>
                  <a:pt x="150" y="85"/>
                  <a:pt x="150" y="85"/>
                  <a:pt x="150" y="85"/>
                </a:cubicBezTo>
                <a:cubicBezTo>
                  <a:pt x="224" y="85"/>
                  <a:pt x="224" y="85"/>
                  <a:pt x="224" y="85"/>
                </a:cubicBezTo>
                <a:cubicBezTo>
                  <a:pt x="230" y="85"/>
                  <a:pt x="235" y="90"/>
                  <a:pt x="235" y="96"/>
                </a:cubicBezTo>
                <a:close/>
                <a:moveTo>
                  <a:pt x="22" y="298"/>
                </a:moveTo>
                <a:cubicBezTo>
                  <a:pt x="43" y="298"/>
                  <a:pt x="43" y="298"/>
                  <a:pt x="43" y="298"/>
                </a:cubicBezTo>
                <a:cubicBezTo>
                  <a:pt x="43" y="266"/>
                  <a:pt x="43" y="266"/>
                  <a:pt x="43" y="266"/>
                </a:cubicBezTo>
                <a:cubicBezTo>
                  <a:pt x="43" y="260"/>
                  <a:pt x="48" y="256"/>
                  <a:pt x="54" y="256"/>
                </a:cubicBezTo>
                <a:cubicBezTo>
                  <a:pt x="60" y="256"/>
                  <a:pt x="64" y="260"/>
                  <a:pt x="64" y="266"/>
                </a:cubicBezTo>
                <a:cubicBezTo>
                  <a:pt x="64" y="298"/>
                  <a:pt x="64" y="298"/>
                  <a:pt x="64" y="298"/>
                </a:cubicBezTo>
                <a:cubicBezTo>
                  <a:pt x="128" y="298"/>
                  <a:pt x="128" y="298"/>
                  <a:pt x="128" y="298"/>
                </a:cubicBezTo>
                <a:cubicBezTo>
                  <a:pt x="128" y="21"/>
                  <a:pt x="128" y="21"/>
                  <a:pt x="128" y="21"/>
                </a:cubicBezTo>
                <a:cubicBezTo>
                  <a:pt x="22" y="21"/>
                  <a:pt x="22" y="21"/>
                  <a:pt x="22" y="21"/>
                </a:cubicBezTo>
                <a:lnTo>
                  <a:pt x="22" y="298"/>
                </a:lnTo>
                <a:close/>
                <a:moveTo>
                  <a:pt x="214" y="106"/>
                </a:moveTo>
                <a:cubicBezTo>
                  <a:pt x="150" y="106"/>
                  <a:pt x="150" y="106"/>
                  <a:pt x="150" y="106"/>
                </a:cubicBezTo>
                <a:cubicBezTo>
                  <a:pt x="150" y="298"/>
                  <a:pt x="150" y="298"/>
                  <a:pt x="150" y="298"/>
                </a:cubicBezTo>
                <a:cubicBezTo>
                  <a:pt x="171" y="298"/>
                  <a:pt x="171" y="298"/>
                  <a:pt x="171" y="298"/>
                </a:cubicBezTo>
                <a:cubicBezTo>
                  <a:pt x="171" y="266"/>
                  <a:pt x="171" y="266"/>
                  <a:pt x="171" y="266"/>
                </a:cubicBezTo>
                <a:cubicBezTo>
                  <a:pt x="171" y="260"/>
                  <a:pt x="176" y="256"/>
                  <a:pt x="182" y="256"/>
                </a:cubicBezTo>
                <a:cubicBezTo>
                  <a:pt x="188" y="256"/>
                  <a:pt x="192" y="260"/>
                  <a:pt x="192" y="266"/>
                </a:cubicBezTo>
                <a:cubicBezTo>
                  <a:pt x="192" y="298"/>
                  <a:pt x="192" y="298"/>
                  <a:pt x="192" y="298"/>
                </a:cubicBezTo>
                <a:cubicBezTo>
                  <a:pt x="214" y="298"/>
                  <a:pt x="214" y="298"/>
                  <a:pt x="214" y="298"/>
                </a:cubicBezTo>
                <a:lnTo>
                  <a:pt x="214" y="106"/>
                </a:lnTo>
                <a:close/>
              </a:path>
            </a:pathLst>
          </a:custGeom>
          <a:solidFill>
            <a:schemeClr val="accent5"/>
          </a:solidFill>
          <a:ln>
            <a:solidFill>
              <a:schemeClr val="bg1"/>
            </a:solidFill>
          </a:ln>
          <a:extLst>
            <a:ext uri="{91240B29-F687-4f45-9708-019B960494DF}">
              <a14:hiddenLine xmlns="" xmlns:a14="http://schemas.microsoft.com/office/drawing/2010/main"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メイリオ" panose="020B0604030504040204" pitchFamily="50" charset="-128"/>
              <a:ea typeface="メイリオ" panose="020B0604030504040204" pitchFamily="50" charset="-128"/>
              <a:cs typeface="Arial" charset="0"/>
            </a:endParaRPr>
          </a:p>
        </p:txBody>
      </p:sp>
      <p:sp>
        <p:nvSpPr>
          <p:cNvPr id="51" name="テキスト ボックス 50"/>
          <p:cNvSpPr txBox="1"/>
          <p:nvPr/>
        </p:nvSpPr>
        <p:spPr>
          <a:xfrm>
            <a:off x="7461518" y="4580657"/>
            <a:ext cx="1872208" cy="380480"/>
          </a:xfrm>
          <a:prstGeom prst="rect">
            <a:avLst/>
          </a:prstGeom>
          <a:noFill/>
        </p:spPr>
        <p:txBody>
          <a:bodyPr wrap="square" lIns="36000" tIns="36000" rIns="36000" bIns="36000" rtlCol="0" anchor="ctr" anchorCtr="0">
            <a:spAutoFit/>
          </a:bodyPr>
          <a:lstStyle/>
          <a:p>
            <a:pPr algn="ctr">
              <a:spcBef>
                <a:spcPts val="0"/>
              </a:spcBef>
              <a:buSzPct val="100000"/>
            </a:pPr>
            <a:r>
              <a:rPr lang="ja-JP" altLang="en-US" sz="2000" dirty="0" smtClean="0">
                <a:solidFill>
                  <a:prstClr val="black"/>
                </a:solidFill>
                <a:latin typeface="メイリオ" panose="020B0604030504040204" pitchFamily="50" charset="-128"/>
                <a:ea typeface="メイリオ" panose="020B0604030504040204" pitchFamily="50" charset="-128"/>
                <a:cs typeface="Arial" charset="0"/>
              </a:rPr>
              <a:t>企業</a:t>
            </a:r>
            <a:r>
              <a:rPr lang="ja-JP" altLang="en-US" sz="2000" dirty="0">
                <a:solidFill>
                  <a:prstClr val="black"/>
                </a:solidFill>
                <a:latin typeface="メイリオ" panose="020B0604030504040204" pitchFamily="50" charset="-128"/>
                <a:ea typeface="メイリオ" panose="020B0604030504040204" pitchFamily="50" charset="-128"/>
                <a:cs typeface="Arial" charset="0"/>
              </a:rPr>
              <a:t>担当者</a:t>
            </a:r>
            <a:endParaRPr lang="en-US" altLang="ja-JP" sz="2000" dirty="0" smtClean="0">
              <a:solidFill>
                <a:prstClr val="black"/>
              </a:solidFill>
              <a:latin typeface="メイリオ" panose="020B0604030504040204" pitchFamily="50" charset="-128"/>
              <a:ea typeface="メイリオ" panose="020B0604030504040204" pitchFamily="50" charset="-128"/>
              <a:cs typeface="Arial" charset="0"/>
            </a:endParaRPr>
          </a:p>
        </p:txBody>
      </p:sp>
      <p:sp>
        <p:nvSpPr>
          <p:cNvPr id="23" name="テキスト ボックス 22"/>
          <p:cNvSpPr txBox="1"/>
          <p:nvPr/>
        </p:nvSpPr>
        <p:spPr>
          <a:xfrm>
            <a:off x="100298" y="1633394"/>
            <a:ext cx="3024508" cy="1477328"/>
          </a:xfrm>
          <a:prstGeom prst="rect">
            <a:avLst/>
          </a:prstGeom>
          <a:noFill/>
        </p:spPr>
        <p:txBody>
          <a:bodyPr wrap="square" rtlCol="0">
            <a:spAutoFit/>
          </a:bodyPr>
          <a:lstStyle/>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kern="0" dirty="0">
                <a:solidFill>
                  <a:prstClr val="black"/>
                </a:solidFill>
                <a:latin typeface="メイリオ" panose="020B0604030504040204" pitchFamily="50" charset="-128"/>
                <a:ea typeface="メイリオ" panose="020B0604030504040204" pitchFamily="50" charset="-128"/>
                <a:cs typeface="Arial" charset="0"/>
              </a:rPr>
              <a:t>スキルと経験があるのに会社の知名度が低く、 支援できる機会が少ない</a:t>
            </a:r>
            <a:endParaRPr kumimoji="0" lang="en-US" altLang="ja-JP" kern="0" dirty="0">
              <a:solidFill>
                <a:prstClr val="black"/>
              </a:solidFill>
              <a:latin typeface="メイリオ" panose="020B0604030504040204" pitchFamily="50" charset="-128"/>
              <a:ea typeface="メイリオ" panose="020B0604030504040204" pitchFamily="50" charset="-128"/>
              <a:cs typeface="Arial"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kern="0" dirty="0">
                <a:solidFill>
                  <a:prstClr val="black"/>
                </a:solidFill>
                <a:latin typeface="メイリオ" panose="020B0604030504040204" pitchFamily="50" charset="-128"/>
                <a:ea typeface="メイリオ" panose="020B0604030504040204" pitchFamily="50" charset="-128"/>
                <a:cs typeface="Arial" charset="0"/>
              </a:rPr>
              <a:t>支援対象企業を全国的にもっと増やして</a:t>
            </a:r>
            <a:r>
              <a:rPr kumimoji="0" lang="ja-JP" altLang="en-US" kern="0" dirty="0" smtClean="0">
                <a:solidFill>
                  <a:prstClr val="black"/>
                </a:solidFill>
                <a:latin typeface="メイリオ" panose="020B0604030504040204" pitchFamily="50" charset="-128"/>
                <a:ea typeface="メイリオ" panose="020B0604030504040204" pitchFamily="50" charset="-128"/>
                <a:cs typeface="Arial" charset="0"/>
              </a:rPr>
              <a:t>いきたい</a:t>
            </a:r>
            <a:endParaRPr kumimoji="0" lang="ja-JP" altLang="en-US" kern="0" dirty="0">
              <a:solidFill>
                <a:prstClr val="black"/>
              </a:solidFill>
              <a:latin typeface="メイリオ" panose="020B0604030504040204" pitchFamily="50" charset="-128"/>
              <a:ea typeface="メイリオ" panose="020B0604030504040204" pitchFamily="50" charset="-128"/>
              <a:cs typeface="Arial" charset="0"/>
            </a:endParaRPr>
          </a:p>
        </p:txBody>
      </p:sp>
      <p:sp>
        <p:nvSpPr>
          <p:cNvPr id="102" name="Freeform 324"/>
          <p:cNvSpPr>
            <a:spLocks noChangeAspect="1" noEditPoints="1"/>
          </p:cNvSpPr>
          <p:nvPr/>
        </p:nvSpPr>
        <p:spPr bwMode="gray">
          <a:xfrm>
            <a:off x="292116" y="3301014"/>
            <a:ext cx="728184" cy="989601"/>
          </a:xfrm>
          <a:custGeom>
            <a:avLst/>
            <a:gdLst>
              <a:gd name="T0" fmla="*/ 90 w 235"/>
              <a:gd name="T1" fmla="*/ 215 h 320"/>
              <a:gd name="T2" fmla="*/ 107 w 235"/>
              <a:gd name="T3" fmla="*/ 224 h 320"/>
              <a:gd name="T4" fmla="*/ 96 w 235"/>
              <a:gd name="T5" fmla="*/ 234 h 320"/>
              <a:gd name="T6" fmla="*/ 92 w 235"/>
              <a:gd name="T7" fmla="*/ 276 h 320"/>
              <a:gd name="T8" fmla="*/ 106 w 235"/>
              <a:gd name="T9" fmla="*/ 270 h 320"/>
              <a:gd name="T10" fmla="*/ 92 w 235"/>
              <a:gd name="T11" fmla="*/ 257 h 320"/>
              <a:gd name="T12" fmla="*/ 87 w 235"/>
              <a:gd name="T13" fmla="*/ 270 h 320"/>
              <a:gd name="T14" fmla="*/ 58 w 235"/>
              <a:gd name="T15" fmla="*/ 233 h 320"/>
              <a:gd name="T16" fmla="*/ 61 w 235"/>
              <a:gd name="T17" fmla="*/ 216 h 320"/>
              <a:gd name="T18" fmla="*/ 44 w 235"/>
              <a:gd name="T19" fmla="*/ 228 h 320"/>
              <a:gd name="T20" fmla="*/ 63 w 235"/>
              <a:gd name="T21" fmla="*/ 185 h 320"/>
              <a:gd name="T22" fmla="*/ 58 w 235"/>
              <a:gd name="T23" fmla="*/ 171 h 320"/>
              <a:gd name="T24" fmla="*/ 43 w 235"/>
              <a:gd name="T25" fmla="*/ 181 h 320"/>
              <a:gd name="T26" fmla="*/ 96 w 235"/>
              <a:gd name="T27" fmla="*/ 192 h 320"/>
              <a:gd name="T28" fmla="*/ 106 w 235"/>
              <a:gd name="T29" fmla="*/ 177 h 320"/>
              <a:gd name="T30" fmla="*/ 86 w 235"/>
              <a:gd name="T31" fmla="*/ 181 h 320"/>
              <a:gd name="T32" fmla="*/ 92 w 235"/>
              <a:gd name="T33" fmla="*/ 148 h 320"/>
              <a:gd name="T34" fmla="*/ 107 w 235"/>
              <a:gd name="T35" fmla="*/ 138 h 320"/>
              <a:gd name="T36" fmla="*/ 98 w 235"/>
              <a:gd name="T37" fmla="*/ 128 h 320"/>
              <a:gd name="T38" fmla="*/ 87 w 235"/>
              <a:gd name="T39" fmla="*/ 142 h 320"/>
              <a:gd name="T40" fmla="*/ 58 w 235"/>
              <a:gd name="T41" fmla="*/ 148 h 320"/>
              <a:gd name="T42" fmla="*/ 61 w 235"/>
              <a:gd name="T43" fmla="*/ 131 h 320"/>
              <a:gd name="T44" fmla="*/ 52 w 235"/>
              <a:gd name="T45" fmla="*/ 128 h 320"/>
              <a:gd name="T46" fmla="*/ 43 w 235"/>
              <a:gd name="T47" fmla="*/ 138 h 320"/>
              <a:gd name="T48" fmla="*/ 54 w 235"/>
              <a:gd name="T49" fmla="*/ 106 h 320"/>
              <a:gd name="T50" fmla="*/ 61 w 235"/>
              <a:gd name="T51" fmla="*/ 88 h 320"/>
              <a:gd name="T52" fmla="*/ 48 w 235"/>
              <a:gd name="T53" fmla="*/ 87 h 320"/>
              <a:gd name="T54" fmla="*/ 46 w 235"/>
              <a:gd name="T55" fmla="*/ 103 h 320"/>
              <a:gd name="T56" fmla="*/ 100 w 235"/>
              <a:gd name="T57" fmla="*/ 105 h 320"/>
              <a:gd name="T58" fmla="*/ 104 w 235"/>
              <a:gd name="T59" fmla="*/ 88 h 320"/>
              <a:gd name="T60" fmla="*/ 86 w 235"/>
              <a:gd name="T61" fmla="*/ 96 h 320"/>
              <a:gd name="T62" fmla="*/ 100 w 235"/>
              <a:gd name="T63" fmla="*/ 63 h 320"/>
              <a:gd name="T64" fmla="*/ 106 w 235"/>
              <a:gd name="T65" fmla="*/ 49 h 320"/>
              <a:gd name="T66" fmla="*/ 87 w 235"/>
              <a:gd name="T67" fmla="*/ 49 h 320"/>
              <a:gd name="T68" fmla="*/ 50 w 235"/>
              <a:gd name="T69" fmla="*/ 63 h 320"/>
              <a:gd name="T70" fmla="*/ 63 w 235"/>
              <a:gd name="T71" fmla="*/ 49 h 320"/>
              <a:gd name="T72" fmla="*/ 43 w 235"/>
              <a:gd name="T73" fmla="*/ 53 h 320"/>
              <a:gd name="T74" fmla="*/ 182 w 235"/>
              <a:gd name="T75" fmla="*/ 234 h 320"/>
              <a:gd name="T76" fmla="*/ 191 w 235"/>
              <a:gd name="T77" fmla="*/ 220 h 320"/>
              <a:gd name="T78" fmla="*/ 184 w 235"/>
              <a:gd name="T79" fmla="*/ 213 h 320"/>
              <a:gd name="T80" fmla="*/ 174 w 235"/>
              <a:gd name="T81" fmla="*/ 216 h 320"/>
              <a:gd name="T82" fmla="*/ 174 w 235"/>
              <a:gd name="T83" fmla="*/ 231 h 320"/>
              <a:gd name="T84" fmla="*/ 186 w 235"/>
              <a:gd name="T85" fmla="*/ 191 h 320"/>
              <a:gd name="T86" fmla="*/ 191 w 235"/>
              <a:gd name="T87" fmla="*/ 177 h 320"/>
              <a:gd name="T88" fmla="*/ 174 w 235"/>
              <a:gd name="T89" fmla="*/ 173 h 320"/>
              <a:gd name="T90" fmla="*/ 174 w 235"/>
              <a:gd name="T91" fmla="*/ 189 h 320"/>
              <a:gd name="T92" fmla="*/ 186 w 235"/>
              <a:gd name="T93" fmla="*/ 148 h 320"/>
              <a:gd name="T94" fmla="*/ 189 w 235"/>
              <a:gd name="T95" fmla="*/ 131 h 320"/>
              <a:gd name="T96" fmla="*/ 174 w 235"/>
              <a:gd name="T97" fmla="*/ 131 h 320"/>
              <a:gd name="T98" fmla="*/ 235 w 235"/>
              <a:gd name="T99" fmla="*/ 96 h 320"/>
              <a:gd name="T100" fmla="*/ 0 w 235"/>
              <a:gd name="T101" fmla="*/ 309 h 320"/>
              <a:gd name="T102" fmla="*/ 150 w 235"/>
              <a:gd name="T103" fmla="*/ 10 h 320"/>
              <a:gd name="T104" fmla="*/ 22 w 235"/>
              <a:gd name="T105" fmla="*/ 298 h 320"/>
              <a:gd name="T106" fmla="*/ 64 w 235"/>
              <a:gd name="T107" fmla="*/ 266 h 320"/>
              <a:gd name="T108" fmla="*/ 22 w 235"/>
              <a:gd name="T109" fmla="*/ 21 h 320"/>
              <a:gd name="T110" fmla="*/ 150 w 235"/>
              <a:gd name="T111" fmla="*/ 298 h 320"/>
              <a:gd name="T112" fmla="*/ 192 w 235"/>
              <a:gd name="T113" fmla="*/ 266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35" h="320">
                <a:moveTo>
                  <a:pt x="87" y="228"/>
                </a:moveTo>
                <a:cubicBezTo>
                  <a:pt x="86" y="226"/>
                  <a:pt x="86" y="225"/>
                  <a:pt x="86" y="224"/>
                </a:cubicBezTo>
                <a:cubicBezTo>
                  <a:pt x="86" y="221"/>
                  <a:pt x="87" y="218"/>
                  <a:pt x="89" y="216"/>
                </a:cubicBezTo>
                <a:cubicBezTo>
                  <a:pt x="89" y="216"/>
                  <a:pt x="90" y="215"/>
                  <a:pt x="90" y="215"/>
                </a:cubicBezTo>
                <a:cubicBezTo>
                  <a:pt x="91" y="214"/>
                  <a:pt x="92" y="214"/>
                  <a:pt x="92" y="214"/>
                </a:cubicBezTo>
                <a:cubicBezTo>
                  <a:pt x="93" y="214"/>
                  <a:pt x="94" y="213"/>
                  <a:pt x="94" y="213"/>
                </a:cubicBezTo>
                <a:cubicBezTo>
                  <a:pt x="98" y="212"/>
                  <a:pt x="101" y="214"/>
                  <a:pt x="104" y="216"/>
                </a:cubicBezTo>
                <a:cubicBezTo>
                  <a:pt x="106" y="218"/>
                  <a:pt x="107" y="221"/>
                  <a:pt x="107" y="224"/>
                </a:cubicBezTo>
                <a:cubicBezTo>
                  <a:pt x="107" y="225"/>
                  <a:pt x="107" y="226"/>
                  <a:pt x="106" y="228"/>
                </a:cubicBezTo>
                <a:cubicBezTo>
                  <a:pt x="106" y="229"/>
                  <a:pt x="105" y="230"/>
                  <a:pt x="104" y="231"/>
                </a:cubicBezTo>
                <a:cubicBezTo>
                  <a:pt x="103" y="232"/>
                  <a:pt x="102" y="233"/>
                  <a:pt x="100" y="233"/>
                </a:cubicBezTo>
                <a:cubicBezTo>
                  <a:pt x="99" y="234"/>
                  <a:pt x="98" y="234"/>
                  <a:pt x="96" y="234"/>
                </a:cubicBezTo>
                <a:cubicBezTo>
                  <a:pt x="93" y="234"/>
                  <a:pt x="91" y="233"/>
                  <a:pt x="89" y="231"/>
                </a:cubicBezTo>
                <a:cubicBezTo>
                  <a:pt x="88" y="230"/>
                  <a:pt x="87" y="229"/>
                  <a:pt x="87" y="228"/>
                </a:cubicBezTo>
                <a:close/>
                <a:moveTo>
                  <a:pt x="89" y="274"/>
                </a:moveTo>
                <a:cubicBezTo>
                  <a:pt x="90" y="275"/>
                  <a:pt x="91" y="276"/>
                  <a:pt x="92" y="276"/>
                </a:cubicBezTo>
                <a:cubicBezTo>
                  <a:pt x="94" y="277"/>
                  <a:pt x="95" y="277"/>
                  <a:pt x="96" y="277"/>
                </a:cubicBezTo>
                <a:cubicBezTo>
                  <a:pt x="98" y="277"/>
                  <a:pt x="99" y="277"/>
                  <a:pt x="100" y="276"/>
                </a:cubicBezTo>
                <a:cubicBezTo>
                  <a:pt x="102" y="276"/>
                  <a:pt x="103" y="275"/>
                  <a:pt x="104" y="274"/>
                </a:cubicBezTo>
                <a:cubicBezTo>
                  <a:pt x="105" y="273"/>
                  <a:pt x="106" y="272"/>
                  <a:pt x="106" y="270"/>
                </a:cubicBezTo>
                <a:cubicBezTo>
                  <a:pt x="107" y="269"/>
                  <a:pt x="107" y="268"/>
                  <a:pt x="107" y="266"/>
                </a:cubicBezTo>
                <a:cubicBezTo>
                  <a:pt x="107" y="265"/>
                  <a:pt x="107" y="264"/>
                  <a:pt x="106" y="262"/>
                </a:cubicBezTo>
                <a:cubicBezTo>
                  <a:pt x="106" y="261"/>
                  <a:pt x="105" y="260"/>
                  <a:pt x="104" y="259"/>
                </a:cubicBezTo>
                <a:cubicBezTo>
                  <a:pt x="101" y="256"/>
                  <a:pt x="96" y="255"/>
                  <a:pt x="92" y="257"/>
                </a:cubicBezTo>
                <a:cubicBezTo>
                  <a:pt x="91" y="257"/>
                  <a:pt x="90" y="258"/>
                  <a:pt x="89" y="259"/>
                </a:cubicBezTo>
                <a:cubicBezTo>
                  <a:pt x="88" y="260"/>
                  <a:pt x="87" y="261"/>
                  <a:pt x="87" y="262"/>
                </a:cubicBezTo>
                <a:cubicBezTo>
                  <a:pt x="86" y="264"/>
                  <a:pt x="86" y="265"/>
                  <a:pt x="86" y="266"/>
                </a:cubicBezTo>
                <a:cubicBezTo>
                  <a:pt x="86" y="268"/>
                  <a:pt x="86" y="269"/>
                  <a:pt x="87" y="270"/>
                </a:cubicBezTo>
                <a:cubicBezTo>
                  <a:pt x="87" y="272"/>
                  <a:pt x="88" y="273"/>
                  <a:pt x="89" y="274"/>
                </a:cubicBezTo>
                <a:close/>
                <a:moveTo>
                  <a:pt x="46" y="231"/>
                </a:moveTo>
                <a:cubicBezTo>
                  <a:pt x="48" y="233"/>
                  <a:pt x="51" y="234"/>
                  <a:pt x="54" y="234"/>
                </a:cubicBezTo>
                <a:cubicBezTo>
                  <a:pt x="55" y="234"/>
                  <a:pt x="56" y="234"/>
                  <a:pt x="58" y="233"/>
                </a:cubicBezTo>
                <a:cubicBezTo>
                  <a:pt x="59" y="233"/>
                  <a:pt x="60" y="232"/>
                  <a:pt x="61" y="231"/>
                </a:cubicBezTo>
                <a:cubicBezTo>
                  <a:pt x="62" y="230"/>
                  <a:pt x="63" y="229"/>
                  <a:pt x="63" y="228"/>
                </a:cubicBezTo>
                <a:cubicBezTo>
                  <a:pt x="64" y="226"/>
                  <a:pt x="64" y="225"/>
                  <a:pt x="64" y="224"/>
                </a:cubicBezTo>
                <a:cubicBezTo>
                  <a:pt x="64" y="221"/>
                  <a:pt x="63" y="218"/>
                  <a:pt x="61" y="216"/>
                </a:cubicBezTo>
                <a:cubicBezTo>
                  <a:pt x="60" y="215"/>
                  <a:pt x="59" y="214"/>
                  <a:pt x="58" y="214"/>
                </a:cubicBezTo>
                <a:cubicBezTo>
                  <a:pt x="54" y="212"/>
                  <a:pt x="49" y="213"/>
                  <a:pt x="46" y="216"/>
                </a:cubicBezTo>
                <a:cubicBezTo>
                  <a:pt x="44" y="218"/>
                  <a:pt x="43" y="221"/>
                  <a:pt x="43" y="224"/>
                </a:cubicBezTo>
                <a:cubicBezTo>
                  <a:pt x="43" y="225"/>
                  <a:pt x="43" y="226"/>
                  <a:pt x="44" y="228"/>
                </a:cubicBezTo>
                <a:cubicBezTo>
                  <a:pt x="44" y="229"/>
                  <a:pt x="45" y="230"/>
                  <a:pt x="46" y="231"/>
                </a:cubicBezTo>
                <a:close/>
                <a:moveTo>
                  <a:pt x="54" y="192"/>
                </a:moveTo>
                <a:cubicBezTo>
                  <a:pt x="57" y="192"/>
                  <a:pt x="59" y="191"/>
                  <a:pt x="61" y="189"/>
                </a:cubicBezTo>
                <a:cubicBezTo>
                  <a:pt x="62" y="188"/>
                  <a:pt x="63" y="186"/>
                  <a:pt x="63" y="185"/>
                </a:cubicBezTo>
                <a:cubicBezTo>
                  <a:pt x="64" y="184"/>
                  <a:pt x="64" y="182"/>
                  <a:pt x="64" y="181"/>
                </a:cubicBezTo>
                <a:cubicBezTo>
                  <a:pt x="64" y="180"/>
                  <a:pt x="64" y="178"/>
                  <a:pt x="63" y="177"/>
                </a:cubicBezTo>
                <a:cubicBezTo>
                  <a:pt x="63" y="176"/>
                  <a:pt x="62" y="174"/>
                  <a:pt x="61" y="173"/>
                </a:cubicBezTo>
                <a:cubicBezTo>
                  <a:pt x="60" y="172"/>
                  <a:pt x="59" y="172"/>
                  <a:pt x="58" y="171"/>
                </a:cubicBezTo>
                <a:cubicBezTo>
                  <a:pt x="55" y="170"/>
                  <a:pt x="52" y="170"/>
                  <a:pt x="50" y="171"/>
                </a:cubicBezTo>
                <a:cubicBezTo>
                  <a:pt x="48" y="172"/>
                  <a:pt x="47" y="172"/>
                  <a:pt x="46" y="173"/>
                </a:cubicBezTo>
                <a:cubicBezTo>
                  <a:pt x="45" y="174"/>
                  <a:pt x="44" y="176"/>
                  <a:pt x="44" y="177"/>
                </a:cubicBezTo>
                <a:cubicBezTo>
                  <a:pt x="43" y="178"/>
                  <a:pt x="43" y="180"/>
                  <a:pt x="43" y="181"/>
                </a:cubicBezTo>
                <a:cubicBezTo>
                  <a:pt x="43" y="184"/>
                  <a:pt x="44" y="187"/>
                  <a:pt x="46" y="189"/>
                </a:cubicBezTo>
                <a:cubicBezTo>
                  <a:pt x="48" y="191"/>
                  <a:pt x="51" y="192"/>
                  <a:pt x="54" y="192"/>
                </a:cubicBezTo>
                <a:close/>
                <a:moveTo>
                  <a:pt x="92" y="191"/>
                </a:moveTo>
                <a:cubicBezTo>
                  <a:pt x="94" y="191"/>
                  <a:pt x="95" y="192"/>
                  <a:pt x="96" y="192"/>
                </a:cubicBezTo>
                <a:cubicBezTo>
                  <a:pt x="99" y="192"/>
                  <a:pt x="102" y="191"/>
                  <a:pt x="104" y="189"/>
                </a:cubicBezTo>
                <a:cubicBezTo>
                  <a:pt x="105" y="188"/>
                  <a:pt x="106" y="186"/>
                  <a:pt x="106" y="185"/>
                </a:cubicBezTo>
                <a:cubicBezTo>
                  <a:pt x="107" y="184"/>
                  <a:pt x="107" y="182"/>
                  <a:pt x="107" y="181"/>
                </a:cubicBezTo>
                <a:cubicBezTo>
                  <a:pt x="107" y="180"/>
                  <a:pt x="107" y="178"/>
                  <a:pt x="106" y="177"/>
                </a:cubicBezTo>
                <a:cubicBezTo>
                  <a:pt x="106" y="176"/>
                  <a:pt x="105" y="174"/>
                  <a:pt x="104" y="173"/>
                </a:cubicBezTo>
                <a:cubicBezTo>
                  <a:pt x="100" y="169"/>
                  <a:pt x="93" y="169"/>
                  <a:pt x="89" y="173"/>
                </a:cubicBezTo>
                <a:cubicBezTo>
                  <a:pt x="88" y="174"/>
                  <a:pt x="87" y="176"/>
                  <a:pt x="87" y="177"/>
                </a:cubicBezTo>
                <a:cubicBezTo>
                  <a:pt x="86" y="178"/>
                  <a:pt x="86" y="180"/>
                  <a:pt x="86" y="181"/>
                </a:cubicBezTo>
                <a:cubicBezTo>
                  <a:pt x="86" y="184"/>
                  <a:pt x="87" y="187"/>
                  <a:pt x="89" y="189"/>
                </a:cubicBezTo>
                <a:cubicBezTo>
                  <a:pt x="90" y="190"/>
                  <a:pt x="91" y="190"/>
                  <a:pt x="92" y="191"/>
                </a:cubicBezTo>
                <a:close/>
                <a:moveTo>
                  <a:pt x="89" y="146"/>
                </a:moveTo>
                <a:cubicBezTo>
                  <a:pt x="90" y="147"/>
                  <a:pt x="91" y="148"/>
                  <a:pt x="92" y="148"/>
                </a:cubicBezTo>
                <a:cubicBezTo>
                  <a:pt x="94" y="149"/>
                  <a:pt x="95" y="149"/>
                  <a:pt x="96" y="149"/>
                </a:cubicBezTo>
                <a:cubicBezTo>
                  <a:pt x="98" y="149"/>
                  <a:pt x="99" y="149"/>
                  <a:pt x="100" y="148"/>
                </a:cubicBezTo>
                <a:cubicBezTo>
                  <a:pt x="102" y="148"/>
                  <a:pt x="103" y="147"/>
                  <a:pt x="104" y="146"/>
                </a:cubicBezTo>
                <a:cubicBezTo>
                  <a:pt x="106" y="144"/>
                  <a:pt x="107" y="141"/>
                  <a:pt x="107" y="138"/>
                </a:cubicBezTo>
                <a:cubicBezTo>
                  <a:pt x="107" y="136"/>
                  <a:pt x="106" y="133"/>
                  <a:pt x="104" y="131"/>
                </a:cubicBezTo>
                <a:cubicBezTo>
                  <a:pt x="103" y="130"/>
                  <a:pt x="103" y="130"/>
                  <a:pt x="102" y="129"/>
                </a:cubicBezTo>
                <a:cubicBezTo>
                  <a:pt x="102" y="129"/>
                  <a:pt x="101" y="129"/>
                  <a:pt x="100" y="129"/>
                </a:cubicBezTo>
                <a:cubicBezTo>
                  <a:pt x="100" y="128"/>
                  <a:pt x="99" y="128"/>
                  <a:pt x="98" y="128"/>
                </a:cubicBezTo>
                <a:cubicBezTo>
                  <a:pt x="96" y="127"/>
                  <a:pt x="94" y="128"/>
                  <a:pt x="92" y="129"/>
                </a:cubicBezTo>
                <a:cubicBezTo>
                  <a:pt x="91" y="129"/>
                  <a:pt x="90" y="130"/>
                  <a:pt x="89" y="131"/>
                </a:cubicBezTo>
                <a:cubicBezTo>
                  <a:pt x="87" y="133"/>
                  <a:pt x="86" y="136"/>
                  <a:pt x="86" y="138"/>
                </a:cubicBezTo>
                <a:cubicBezTo>
                  <a:pt x="86" y="140"/>
                  <a:pt x="86" y="141"/>
                  <a:pt x="87" y="142"/>
                </a:cubicBezTo>
                <a:cubicBezTo>
                  <a:pt x="87" y="144"/>
                  <a:pt x="88" y="145"/>
                  <a:pt x="89" y="146"/>
                </a:cubicBezTo>
                <a:close/>
                <a:moveTo>
                  <a:pt x="50" y="148"/>
                </a:moveTo>
                <a:cubicBezTo>
                  <a:pt x="51" y="149"/>
                  <a:pt x="52" y="149"/>
                  <a:pt x="54" y="149"/>
                </a:cubicBezTo>
                <a:cubicBezTo>
                  <a:pt x="55" y="149"/>
                  <a:pt x="56" y="149"/>
                  <a:pt x="58" y="148"/>
                </a:cubicBezTo>
                <a:cubicBezTo>
                  <a:pt x="59" y="148"/>
                  <a:pt x="60" y="147"/>
                  <a:pt x="61" y="146"/>
                </a:cubicBezTo>
                <a:cubicBezTo>
                  <a:pt x="62" y="145"/>
                  <a:pt x="63" y="144"/>
                  <a:pt x="63" y="142"/>
                </a:cubicBezTo>
                <a:cubicBezTo>
                  <a:pt x="64" y="141"/>
                  <a:pt x="64" y="140"/>
                  <a:pt x="64" y="138"/>
                </a:cubicBezTo>
                <a:cubicBezTo>
                  <a:pt x="64" y="136"/>
                  <a:pt x="63" y="133"/>
                  <a:pt x="61" y="131"/>
                </a:cubicBezTo>
                <a:cubicBezTo>
                  <a:pt x="61" y="130"/>
                  <a:pt x="60" y="130"/>
                  <a:pt x="60" y="129"/>
                </a:cubicBezTo>
                <a:cubicBezTo>
                  <a:pt x="59" y="129"/>
                  <a:pt x="58" y="129"/>
                  <a:pt x="58" y="129"/>
                </a:cubicBezTo>
                <a:cubicBezTo>
                  <a:pt x="57" y="128"/>
                  <a:pt x="56" y="128"/>
                  <a:pt x="56" y="128"/>
                </a:cubicBezTo>
                <a:cubicBezTo>
                  <a:pt x="54" y="128"/>
                  <a:pt x="53" y="128"/>
                  <a:pt x="52" y="128"/>
                </a:cubicBezTo>
                <a:cubicBezTo>
                  <a:pt x="51" y="128"/>
                  <a:pt x="50" y="128"/>
                  <a:pt x="50" y="129"/>
                </a:cubicBezTo>
                <a:cubicBezTo>
                  <a:pt x="49" y="129"/>
                  <a:pt x="48" y="129"/>
                  <a:pt x="48" y="129"/>
                </a:cubicBezTo>
                <a:cubicBezTo>
                  <a:pt x="47" y="130"/>
                  <a:pt x="47" y="130"/>
                  <a:pt x="46" y="131"/>
                </a:cubicBezTo>
                <a:cubicBezTo>
                  <a:pt x="44" y="133"/>
                  <a:pt x="43" y="136"/>
                  <a:pt x="43" y="138"/>
                </a:cubicBezTo>
                <a:cubicBezTo>
                  <a:pt x="43" y="141"/>
                  <a:pt x="44" y="144"/>
                  <a:pt x="46" y="146"/>
                </a:cubicBezTo>
                <a:cubicBezTo>
                  <a:pt x="47" y="147"/>
                  <a:pt x="48" y="148"/>
                  <a:pt x="50" y="148"/>
                </a:cubicBezTo>
                <a:close/>
                <a:moveTo>
                  <a:pt x="50" y="105"/>
                </a:moveTo>
                <a:cubicBezTo>
                  <a:pt x="51" y="106"/>
                  <a:pt x="52" y="106"/>
                  <a:pt x="54" y="106"/>
                </a:cubicBezTo>
                <a:cubicBezTo>
                  <a:pt x="57" y="106"/>
                  <a:pt x="59" y="105"/>
                  <a:pt x="61" y="103"/>
                </a:cubicBezTo>
                <a:cubicBezTo>
                  <a:pt x="63" y="101"/>
                  <a:pt x="64" y="99"/>
                  <a:pt x="64" y="96"/>
                </a:cubicBezTo>
                <a:cubicBezTo>
                  <a:pt x="64" y="94"/>
                  <a:pt x="64" y="93"/>
                  <a:pt x="63" y="92"/>
                </a:cubicBezTo>
                <a:cubicBezTo>
                  <a:pt x="63" y="90"/>
                  <a:pt x="62" y="89"/>
                  <a:pt x="61" y="88"/>
                </a:cubicBezTo>
                <a:cubicBezTo>
                  <a:pt x="60" y="87"/>
                  <a:pt x="59" y="86"/>
                  <a:pt x="58" y="86"/>
                </a:cubicBezTo>
                <a:cubicBezTo>
                  <a:pt x="56" y="85"/>
                  <a:pt x="54" y="85"/>
                  <a:pt x="52" y="85"/>
                </a:cubicBezTo>
                <a:cubicBezTo>
                  <a:pt x="51" y="85"/>
                  <a:pt x="50" y="86"/>
                  <a:pt x="50" y="86"/>
                </a:cubicBezTo>
                <a:cubicBezTo>
                  <a:pt x="49" y="86"/>
                  <a:pt x="48" y="86"/>
                  <a:pt x="48" y="87"/>
                </a:cubicBezTo>
                <a:cubicBezTo>
                  <a:pt x="47" y="87"/>
                  <a:pt x="47" y="88"/>
                  <a:pt x="46" y="88"/>
                </a:cubicBezTo>
                <a:cubicBezTo>
                  <a:pt x="45" y="89"/>
                  <a:pt x="44" y="90"/>
                  <a:pt x="44" y="92"/>
                </a:cubicBezTo>
                <a:cubicBezTo>
                  <a:pt x="43" y="93"/>
                  <a:pt x="43" y="94"/>
                  <a:pt x="43" y="96"/>
                </a:cubicBezTo>
                <a:cubicBezTo>
                  <a:pt x="43" y="99"/>
                  <a:pt x="44" y="101"/>
                  <a:pt x="46" y="103"/>
                </a:cubicBezTo>
                <a:cubicBezTo>
                  <a:pt x="47" y="104"/>
                  <a:pt x="48" y="105"/>
                  <a:pt x="50" y="105"/>
                </a:cubicBezTo>
                <a:close/>
                <a:moveTo>
                  <a:pt x="92" y="105"/>
                </a:moveTo>
                <a:cubicBezTo>
                  <a:pt x="94" y="106"/>
                  <a:pt x="95" y="106"/>
                  <a:pt x="96" y="106"/>
                </a:cubicBezTo>
                <a:cubicBezTo>
                  <a:pt x="98" y="106"/>
                  <a:pt x="99" y="106"/>
                  <a:pt x="100" y="105"/>
                </a:cubicBezTo>
                <a:cubicBezTo>
                  <a:pt x="102" y="105"/>
                  <a:pt x="103" y="104"/>
                  <a:pt x="104" y="103"/>
                </a:cubicBezTo>
                <a:cubicBezTo>
                  <a:pt x="106" y="101"/>
                  <a:pt x="107" y="99"/>
                  <a:pt x="107" y="96"/>
                </a:cubicBezTo>
                <a:cubicBezTo>
                  <a:pt x="107" y="94"/>
                  <a:pt x="107" y="93"/>
                  <a:pt x="106" y="92"/>
                </a:cubicBezTo>
                <a:cubicBezTo>
                  <a:pt x="106" y="90"/>
                  <a:pt x="105" y="89"/>
                  <a:pt x="104" y="88"/>
                </a:cubicBezTo>
                <a:cubicBezTo>
                  <a:pt x="101" y="85"/>
                  <a:pt x="96" y="84"/>
                  <a:pt x="92" y="86"/>
                </a:cubicBezTo>
                <a:cubicBezTo>
                  <a:pt x="91" y="86"/>
                  <a:pt x="90" y="87"/>
                  <a:pt x="89" y="88"/>
                </a:cubicBezTo>
                <a:cubicBezTo>
                  <a:pt x="88" y="89"/>
                  <a:pt x="87" y="90"/>
                  <a:pt x="87" y="92"/>
                </a:cubicBezTo>
                <a:cubicBezTo>
                  <a:pt x="86" y="93"/>
                  <a:pt x="86" y="94"/>
                  <a:pt x="86" y="96"/>
                </a:cubicBezTo>
                <a:cubicBezTo>
                  <a:pt x="86" y="99"/>
                  <a:pt x="87" y="101"/>
                  <a:pt x="89" y="103"/>
                </a:cubicBezTo>
                <a:cubicBezTo>
                  <a:pt x="90" y="104"/>
                  <a:pt x="91" y="105"/>
                  <a:pt x="92" y="105"/>
                </a:cubicBezTo>
                <a:close/>
                <a:moveTo>
                  <a:pt x="96" y="64"/>
                </a:moveTo>
                <a:cubicBezTo>
                  <a:pt x="98" y="64"/>
                  <a:pt x="99" y="63"/>
                  <a:pt x="100" y="63"/>
                </a:cubicBezTo>
                <a:cubicBezTo>
                  <a:pt x="102" y="62"/>
                  <a:pt x="103" y="62"/>
                  <a:pt x="104" y="61"/>
                </a:cubicBezTo>
                <a:cubicBezTo>
                  <a:pt x="105" y="59"/>
                  <a:pt x="106" y="58"/>
                  <a:pt x="106" y="57"/>
                </a:cubicBezTo>
                <a:cubicBezTo>
                  <a:pt x="107" y="56"/>
                  <a:pt x="107" y="54"/>
                  <a:pt x="107" y="53"/>
                </a:cubicBezTo>
                <a:cubicBezTo>
                  <a:pt x="107" y="52"/>
                  <a:pt x="107" y="50"/>
                  <a:pt x="106" y="49"/>
                </a:cubicBezTo>
                <a:cubicBezTo>
                  <a:pt x="106" y="48"/>
                  <a:pt x="105" y="46"/>
                  <a:pt x="104" y="45"/>
                </a:cubicBezTo>
                <a:cubicBezTo>
                  <a:pt x="103" y="44"/>
                  <a:pt x="102" y="44"/>
                  <a:pt x="100" y="43"/>
                </a:cubicBezTo>
                <a:cubicBezTo>
                  <a:pt x="97" y="41"/>
                  <a:pt x="92" y="42"/>
                  <a:pt x="89" y="45"/>
                </a:cubicBezTo>
                <a:cubicBezTo>
                  <a:pt x="88" y="46"/>
                  <a:pt x="87" y="48"/>
                  <a:pt x="87" y="49"/>
                </a:cubicBezTo>
                <a:cubicBezTo>
                  <a:pt x="86" y="50"/>
                  <a:pt x="86" y="52"/>
                  <a:pt x="86" y="53"/>
                </a:cubicBezTo>
                <a:cubicBezTo>
                  <a:pt x="86" y="56"/>
                  <a:pt x="87" y="59"/>
                  <a:pt x="89" y="61"/>
                </a:cubicBezTo>
                <a:cubicBezTo>
                  <a:pt x="91" y="63"/>
                  <a:pt x="93" y="64"/>
                  <a:pt x="96" y="64"/>
                </a:cubicBezTo>
                <a:close/>
                <a:moveTo>
                  <a:pt x="50" y="63"/>
                </a:moveTo>
                <a:cubicBezTo>
                  <a:pt x="51" y="63"/>
                  <a:pt x="52" y="64"/>
                  <a:pt x="54" y="64"/>
                </a:cubicBezTo>
                <a:cubicBezTo>
                  <a:pt x="57" y="64"/>
                  <a:pt x="59" y="63"/>
                  <a:pt x="61" y="61"/>
                </a:cubicBezTo>
                <a:cubicBezTo>
                  <a:pt x="63" y="59"/>
                  <a:pt x="64" y="56"/>
                  <a:pt x="64" y="53"/>
                </a:cubicBezTo>
                <a:cubicBezTo>
                  <a:pt x="64" y="52"/>
                  <a:pt x="64" y="50"/>
                  <a:pt x="63" y="49"/>
                </a:cubicBezTo>
                <a:cubicBezTo>
                  <a:pt x="63" y="48"/>
                  <a:pt x="62" y="46"/>
                  <a:pt x="61" y="45"/>
                </a:cubicBezTo>
                <a:cubicBezTo>
                  <a:pt x="57" y="41"/>
                  <a:pt x="50" y="41"/>
                  <a:pt x="46" y="45"/>
                </a:cubicBezTo>
                <a:cubicBezTo>
                  <a:pt x="45" y="46"/>
                  <a:pt x="44" y="48"/>
                  <a:pt x="44" y="49"/>
                </a:cubicBezTo>
                <a:cubicBezTo>
                  <a:pt x="43" y="50"/>
                  <a:pt x="43" y="52"/>
                  <a:pt x="43" y="53"/>
                </a:cubicBezTo>
                <a:cubicBezTo>
                  <a:pt x="43" y="56"/>
                  <a:pt x="44" y="59"/>
                  <a:pt x="46" y="61"/>
                </a:cubicBezTo>
                <a:cubicBezTo>
                  <a:pt x="47" y="62"/>
                  <a:pt x="48" y="62"/>
                  <a:pt x="50" y="63"/>
                </a:cubicBezTo>
                <a:close/>
                <a:moveTo>
                  <a:pt x="174" y="231"/>
                </a:moveTo>
                <a:cubicBezTo>
                  <a:pt x="176" y="233"/>
                  <a:pt x="179" y="234"/>
                  <a:pt x="182" y="234"/>
                </a:cubicBezTo>
                <a:cubicBezTo>
                  <a:pt x="184" y="234"/>
                  <a:pt x="187" y="233"/>
                  <a:pt x="189" y="231"/>
                </a:cubicBezTo>
                <a:cubicBezTo>
                  <a:pt x="190" y="230"/>
                  <a:pt x="191" y="229"/>
                  <a:pt x="191" y="228"/>
                </a:cubicBezTo>
                <a:cubicBezTo>
                  <a:pt x="192" y="226"/>
                  <a:pt x="192" y="225"/>
                  <a:pt x="192" y="224"/>
                </a:cubicBezTo>
                <a:cubicBezTo>
                  <a:pt x="192" y="222"/>
                  <a:pt x="192" y="221"/>
                  <a:pt x="191" y="220"/>
                </a:cubicBezTo>
                <a:cubicBezTo>
                  <a:pt x="191" y="218"/>
                  <a:pt x="190" y="217"/>
                  <a:pt x="189" y="216"/>
                </a:cubicBezTo>
                <a:cubicBezTo>
                  <a:pt x="189" y="216"/>
                  <a:pt x="188" y="215"/>
                  <a:pt x="188" y="215"/>
                </a:cubicBezTo>
                <a:cubicBezTo>
                  <a:pt x="187" y="214"/>
                  <a:pt x="186" y="214"/>
                  <a:pt x="186" y="214"/>
                </a:cubicBezTo>
                <a:cubicBezTo>
                  <a:pt x="185" y="214"/>
                  <a:pt x="184" y="213"/>
                  <a:pt x="184" y="213"/>
                </a:cubicBezTo>
                <a:cubicBezTo>
                  <a:pt x="182" y="213"/>
                  <a:pt x="181" y="213"/>
                  <a:pt x="180" y="213"/>
                </a:cubicBezTo>
                <a:cubicBezTo>
                  <a:pt x="179" y="213"/>
                  <a:pt x="178" y="214"/>
                  <a:pt x="178" y="214"/>
                </a:cubicBezTo>
                <a:cubicBezTo>
                  <a:pt x="177" y="214"/>
                  <a:pt x="176" y="214"/>
                  <a:pt x="176" y="215"/>
                </a:cubicBezTo>
                <a:cubicBezTo>
                  <a:pt x="175" y="215"/>
                  <a:pt x="175" y="216"/>
                  <a:pt x="174" y="216"/>
                </a:cubicBezTo>
                <a:cubicBezTo>
                  <a:pt x="173" y="217"/>
                  <a:pt x="172" y="218"/>
                  <a:pt x="172" y="220"/>
                </a:cubicBezTo>
                <a:cubicBezTo>
                  <a:pt x="171" y="221"/>
                  <a:pt x="171" y="222"/>
                  <a:pt x="171" y="224"/>
                </a:cubicBezTo>
                <a:cubicBezTo>
                  <a:pt x="171" y="225"/>
                  <a:pt x="171" y="226"/>
                  <a:pt x="172" y="228"/>
                </a:cubicBezTo>
                <a:cubicBezTo>
                  <a:pt x="172" y="229"/>
                  <a:pt x="173" y="230"/>
                  <a:pt x="174" y="231"/>
                </a:cubicBezTo>
                <a:close/>
                <a:moveTo>
                  <a:pt x="174" y="189"/>
                </a:moveTo>
                <a:cubicBezTo>
                  <a:pt x="175" y="190"/>
                  <a:pt x="176" y="190"/>
                  <a:pt x="178" y="191"/>
                </a:cubicBezTo>
                <a:cubicBezTo>
                  <a:pt x="179" y="191"/>
                  <a:pt x="180" y="192"/>
                  <a:pt x="182" y="192"/>
                </a:cubicBezTo>
                <a:cubicBezTo>
                  <a:pt x="183" y="192"/>
                  <a:pt x="184" y="191"/>
                  <a:pt x="186" y="191"/>
                </a:cubicBezTo>
                <a:cubicBezTo>
                  <a:pt x="187" y="190"/>
                  <a:pt x="188" y="190"/>
                  <a:pt x="189" y="189"/>
                </a:cubicBezTo>
                <a:cubicBezTo>
                  <a:pt x="190" y="188"/>
                  <a:pt x="191" y="186"/>
                  <a:pt x="191" y="185"/>
                </a:cubicBezTo>
                <a:cubicBezTo>
                  <a:pt x="192" y="184"/>
                  <a:pt x="192" y="182"/>
                  <a:pt x="192" y="181"/>
                </a:cubicBezTo>
                <a:cubicBezTo>
                  <a:pt x="192" y="180"/>
                  <a:pt x="192" y="178"/>
                  <a:pt x="191" y="177"/>
                </a:cubicBezTo>
                <a:cubicBezTo>
                  <a:pt x="191" y="176"/>
                  <a:pt x="190" y="174"/>
                  <a:pt x="189" y="173"/>
                </a:cubicBezTo>
                <a:cubicBezTo>
                  <a:pt x="188" y="172"/>
                  <a:pt x="187" y="172"/>
                  <a:pt x="186" y="171"/>
                </a:cubicBezTo>
                <a:cubicBezTo>
                  <a:pt x="183" y="170"/>
                  <a:pt x="180" y="170"/>
                  <a:pt x="178" y="171"/>
                </a:cubicBezTo>
                <a:cubicBezTo>
                  <a:pt x="176" y="172"/>
                  <a:pt x="175" y="172"/>
                  <a:pt x="174" y="173"/>
                </a:cubicBezTo>
                <a:cubicBezTo>
                  <a:pt x="173" y="174"/>
                  <a:pt x="172" y="176"/>
                  <a:pt x="172" y="177"/>
                </a:cubicBezTo>
                <a:cubicBezTo>
                  <a:pt x="171" y="178"/>
                  <a:pt x="171" y="180"/>
                  <a:pt x="171" y="181"/>
                </a:cubicBezTo>
                <a:cubicBezTo>
                  <a:pt x="171" y="182"/>
                  <a:pt x="171" y="184"/>
                  <a:pt x="172" y="185"/>
                </a:cubicBezTo>
                <a:cubicBezTo>
                  <a:pt x="172" y="186"/>
                  <a:pt x="173" y="188"/>
                  <a:pt x="174" y="189"/>
                </a:cubicBezTo>
                <a:close/>
                <a:moveTo>
                  <a:pt x="174" y="146"/>
                </a:moveTo>
                <a:cubicBezTo>
                  <a:pt x="175" y="147"/>
                  <a:pt x="176" y="148"/>
                  <a:pt x="178" y="148"/>
                </a:cubicBezTo>
                <a:cubicBezTo>
                  <a:pt x="179" y="149"/>
                  <a:pt x="180" y="149"/>
                  <a:pt x="182" y="149"/>
                </a:cubicBezTo>
                <a:cubicBezTo>
                  <a:pt x="183" y="149"/>
                  <a:pt x="184" y="149"/>
                  <a:pt x="186" y="148"/>
                </a:cubicBezTo>
                <a:cubicBezTo>
                  <a:pt x="187" y="148"/>
                  <a:pt x="188" y="147"/>
                  <a:pt x="189" y="146"/>
                </a:cubicBezTo>
                <a:cubicBezTo>
                  <a:pt x="190" y="145"/>
                  <a:pt x="191" y="144"/>
                  <a:pt x="191" y="142"/>
                </a:cubicBezTo>
                <a:cubicBezTo>
                  <a:pt x="192" y="141"/>
                  <a:pt x="192" y="140"/>
                  <a:pt x="192" y="138"/>
                </a:cubicBezTo>
                <a:cubicBezTo>
                  <a:pt x="192" y="136"/>
                  <a:pt x="191" y="133"/>
                  <a:pt x="189" y="131"/>
                </a:cubicBezTo>
                <a:cubicBezTo>
                  <a:pt x="187" y="128"/>
                  <a:pt x="183" y="127"/>
                  <a:pt x="180" y="128"/>
                </a:cubicBezTo>
                <a:cubicBezTo>
                  <a:pt x="179" y="128"/>
                  <a:pt x="178" y="128"/>
                  <a:pt x="178" y="129"/>
                </a:cubicBezTo>
                <a:cubicBezTo>
                  <a:pt x="177" y="129"/>
                  <a:pt x="176" y="129"/>
                  <a:pt x="176" y="129"/>
                </a:cubicBezTo>
                <a:cubicBezTo>
                  <a:pt x="175" y="130"/>
                  <a:pt x="175" y="130"/>
                  <a:pt x="174" y="131"/>
                </a:cubicBezTo>
                <a:cubicBezTo>
                  <a:pt x="172" y="133"/>
                  <a:pt x="171" y="136"/>
                  <a:pt x="171" y="138"/>
                </a:cubicBezTo>
                <a:cubicBezTo>
                  <a:pt x="171" y="140"/>
                  <a:pt x="171" y="141"/>
                  <a:pt x="172" y="142"/>
                </a:cubicBezTo>
                <a:cubicBezTo>
                  <a:pt x="172" y="144"/>
                  <a:pt x="173" y="145"/>
                  <a:pt x="174" y="146"/>
                </a:cubicBezTo>
                <a:close/>
                <a:moveTo>
                  <a:pt x="235" y="96"/>
                </a:moveTo>
                <a:cubicBezTo>
                  <a:pt x="235" y="309"/>
                  <a:pt x="235" y="309"/>
                  <a:pt x="235" y="309"/>
                </a:cubicBezTo>
                <a:cubicBezTo>
                  <a:pt x="235" y="315"/>
                  <a:pt x="230" y="320"/>
                  <a:pt x="224" y="320"/>
                </a:cubicBezTo>
                <a:cubicBezTo>
                  <a:pt x="11" y="320"/>
                  <a:pt x="11" y="320"/>
                  <a:pt x="11" y="320"/>
                </a:cubicBezTo>
                <a:cubicBezTo>
                  <a:pt x="5" y="320"/>
                  <a:pt x="0" y="315"/>
                  <a:pt x="0" y="309"/>
                </a:cubicBezTo>
                <a:cubicBezTo>
                  <a:pt x="0" y="10"/>
                  <a:pt x="0" y="10"/>
                  <a:pt x="0" y="10"/>
                </a:cubicBezTo>
                <a:cubicBezTo>
                  <a:pt x="0" y="4"/>
                  <a:pt x="5" y="0"/>
                  <a:pt x="11" y="0"/>
                </a:cubicBezTo>
                <a:cubicBezTo>
                  <a:pt x="139" y="0"/>
                  <a:pt x="139" y="0"/>
                  <a:pt x="139" y="0"/>
                </a:cubicBezTo>
                <a:cubicBezTo>
                  <a:pt x="145" y="0"/>
                  <a:pt x="150" y="4"/>
                  <a:pt x="150" y="10"/>
                </a:cubicBezTo>
                <a:cubicBezTo>
                  <a:pt x="150" y="85"/>
                  <a:pt x="150" y="85"/>
                  <a:pt x="150" y="85"/>
                </a:cubicBezTo>
                <a:cubicBezTo>
                  <a:pt x="224" y="85"/>
                  <a:pt x="224" y="85"/>
                  <a:pt x="224" y="85"/>
                </a:cubicBezTo>
                <a:cubicBezTo>
                  <a:pt x="230" y="85"/>
                  <a:pt x="235" y="90"/>
                  <a:pt x="235" y="96"/>
                </a:cubicBezTo>
                <a:close/>
                <a:moveTo>
                  <a:pt x="22" y="298"/>
                </a:moveTo>
                <a:cubicBezTo>
                  <a:pt x="43" y="298"/>
                  <a:pt x="43" y="298"/>
                  <a:pt x="43" y="298"/>
                </a:cubicBezTo>
                <a:cubicBezTo>
                  <a:pt x="43" y="266"/>
                  <a:pt x="43" y="266"/>
                  <a:pt x="43" y="266"/>
                </a:cubicBezTo>
                <a:cubicBezTo>
                  <a:pt x="43" y="260"/>
                  <a:pt x="48" y="256"/>
                  <a:pt x="54" y="256"/>
                </a:cubicBezTo>
                <a:cubicBezTo>
                  <a:pt x="60" y="256"/>
                  <a:pt x="64" y="260"/>
                  <a:pt x="64" y="266"/>
                </a:cubicBezTo>
                <a:cubicBezTo>
                  <a:pt x="64" y="298"/>
                  <a:pt x="64" y="298"/>
                  <a:pt x="64" y="298"/>
                </a:cubicBezTo>
                <a:cubicBezTo>
                  <a:pt x="128" y="298"/>
                  <a:pt x="128" y="298"/>
                  <a:pt x="128" y="298"/>
                </a:cubicBezTo>
                <a:cubicBezTo>
                  <a:pt x="128" y="21"/>
                  <a:pt x="128" y="21"/>
                  <a:pt x="128" y="21"/>
                </a:cubicBezTo>
                <a:cubicBezTo>
                  <a:pt x="22" y="21"/>
                  <a:pt x="22" y="21"/>
                  <a:pt x="22" y="21"/>
                </a:cubicBezTo>
                <a:lnTo>
                  <a:pt x="22" y="298"/>
                </a:lnTo>
                <a:close/>
                <a:moveTo>
                  <a:pt x="214" y="106"/>
                </a:moveTo>
                <a:cubicBezTo>
                  <a:pt x="150" y="106"/>
                  <a:pt x="150" y="106"/>
                  <a:pt x="150" y="106"/>
                </a:cubicBezTo>
                <a:cubicBezTo>
                  <a:pt x="150" y="298"/>
                  <a:pt x="150" y="298"/>
                  <a:pt x="150" y="298"/>
                </a:cubicBezTo>
                <a:cubicBezTo>
                  <a:pt x="171" y="298"/>
                  <a:pt x="171" y="298"/>
                  <a:pt x="171" y="298"/>
                </a:cubicBezTo>
                <a:cubicBezTo>
                  <a:pt x="171" y="266"/>
                  <a:pt x="171" y="266"/>
                  <a:pt x="171" y="266"/>
                </a:cubicBezTo>
                <a:cubicBezTo>
                  <a:pt x="171" y="260"/>
                  <a:pt x="176" y="256"/>
                  <a:pt x="182" y="256"/>
                </a:cubicBezTo>
                <a:cubicBezTo>
                  <a:pt x="188" y="256"/>
                  <a:pt x="192" y="260"/>
                  <a:pt x="192" y="266"/>
                </a:cubicBezTo>
                <a:cubicBezTo>
                  <a:pt x="192" y="298"/>
                  <a:pt x="192" y="298"/>
                  <a:pt x="192" y="298"/>
                </a:cubicBezTo>
                <a:cubicBezTo>
                  <a:pt x="214" y="298"/>
                  <a:pt x="214" y="298"/>
                  <a:pt x="214" y="298"/>
                </a:cubicBezTo>
                <a:lnTo>
                  <a:pt x="214" y="106"/>
                </a:lnTo>
                <a:close/>
              </a:path>
            </a:pathLst>
          </a:custGeom>
          <a:solidFill>
            <a:srgbClr val="86BC25"/>
          </a:solidFill>
          <a:ln>
            <a:solidFill>
              <a:sysClr val="window" lastClr="FFFFFF"/>
            </a:solidFill>
          </a:ln>
          <a:extLst>
            <a:ext uri="{91240B29-F687-4f45-9708-019B960494DF}">
              <a14:hiddenLine xmlns="" xmlns:a14="http://schemas.microsoft.com/office/drawing/2010/main"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メイリオ" panose="020B0604030504040204" pitchFamily="50" charset="-128"/>
              <a:ea typeface="メイリオ" panose="020B0604030504040204" pitchFamily="50" charset="-128"/>
              <a:cs typeface="Arial" charset="0"/>
            </a:endParaRPr>
          </a:p>
        </p:txBody>
      </p:sp>
      <p:sp>
        <p:nvSpPr>
          <p:cNvPr id="25" name="テキスト ボックス 24"/>
          <p:cNvSpPr txBox="1"/>
          <p:nvPr/>
        </p:nvSpPr>
        <p:spPr>
          <a:xfrm>
            <a:off x="6973318" y="1865144"/>
            <a:ext cx="2684443" cy="1200329"/>
          </a:xfrm>
          <a:prstGeom prst="rect">
            <a:avLst/>
          </a:prstGeom>
          <a:noFill/>
        </p:spPr>
        <p:txBody>
          <a:bodyPr wrap="square" rtlCol="0">
            <a:spAutoFit/>
          </a:bodyPr>
          <a:lstStyle/>
          <a:p>
            <a:pPr marL="285750" indent="-285750">
              <a:buFont typeface="Arial" panose="020B0604020202020204" pitchFamily="34" charset="0"/>
              <a:buChar char="•"/>
            </a:pPr>
            <a:r>
              <a:rPr lang="en-US" altLang="ja-JP" dirty="0">
                <a:latin typeface="メイリオ" panose="020B0604030504040204" pitchFamily="50" charset="-128"/>
                <a:ea typeface="メイリオ" panose="020B0604030504040204" pitchFamily="50" charset="-128"/>
              </a:rPr>
              <a:t>SBT</a:t>
            </a:r>
            <a:r>
              <a:rPr lang="ja-JP" altLang="en-US" dirty="0">
                <a:latin typeface="メイリオ" panose="020B0604030504040204" pitchFamily="50" charset="-128"/>
                <a:ea typeface="メイリオ" panose="020B0604030504040204" pitchFamily="50" charset="-128"/>
              </a:rPr>
              <a:t>を設定したが、実行できていない</a:t>
            </a:r>
          </a:p>
          <a:p>
            <a:pPr marL="285750" indent="-285750">
              <a:buFont typeface="Arial" panose="020B0604020202020204" pitchFamily="34" charset="0"/>
              <a:buChar char="•"/>
            </a:pPr>
            <a:r>
              <a:rPr lang="en-US" altLang="ja-JP" dirty="0">
                <a:latin typeface="メイリオ" panose="020B0604030504040204" pitchFamily="50" charset="-128"/>
                <a:ea typeface="メイリオ" panose="020B0604030504040204" pitchFamily="50" charset="-128"/>
              </a:rPr>
              <a:t>RE100</a:t>
            </a:r>
            <a:r>
              <a:rPr lang="ja-JP" altLang="en-US" dirty="0">
                <a:latin typeface="メイリオ" panose="020B0604030504040204" pitchFamily="50" charset="-128"/>
                <a:ea typeface="メイリオ" panose="020B0604030504040204" pitchFamily="50" charset="-128"/>
              </a:rPr>
              <a:t>の達成方法が</a:t>
            </a:r>
            <a:r>
              <a:rPr lang="ja-JP" altLang="en-US" dirty="0" smtClean="0">
                <a:latin typeface="メイリオ" panose="020B0604030504040204" pitchFamily="50" charset="-128"/>
                <a:ea typeface="メイリオ" panose="020B0604030504040204" pitchFamily="50" charset="-128"/>
              </a:rPr>
              <a:t>わからない</a:t>
            </a:r>
            <a:endParaRPr lang="ja-JP" altLang="en-US" dirty="0">
              <a:latin typeface="メイリオ" panose="020B0604030504040204" pitchFamily="50" charset="-128"/>
              <a:ea typeface="メイリオ" panose="020B0604030504040204" pitchFamily="50" charset="-128"/>
            </a:endParaRPr>
          </a:p>
        </p:txBody>
      </p:sp>
      <p:grpSp>
        <p:nvGrpSpPr>
          <p:cNvPr id="22" name="グループ化 21"/>
          <p:cNvGrpSpPr/>
          <p:nvPr/>
        </p:nvGrpSpPr>
        <p:grpSpPr>
          <a:xfrm>
            <a:off x="3127927" y="1529370"/>
            <a:ext cx="3668133" cy="3080500"/>
            <a:chOff x="3310459" y="1068580"/>
            <a:chExt cx="3668133" cy="3080500"/>
          </a:xfrm>
        </p:grpSpPr>
        <p:sp>
          <p:nvSpPr>
            <p:cNvPr id="35" name="テキスト ボックス 34"/>
            <p:cNvSpPr txBox="1"/>
            <p:nvPr/>
          </p:nvSpPr>
          <p:spPr>
            <a:xfrm>
              <a:off x="3562174" y="1068580"/>
              <a:ext cx="2056508" cy="442035"/>
            </a:xfrm>
            <a:prstGeom prst="rect">
              <a:avLst/>
            </a:prstGeom>
            <a:noFill/>
          </p:spPr>
          <p:txBody>
            <a:bodyPr wrap="square" lIns="36000" tIns="36000" rIns="36000" bIns="36000" rtlCol="0" anchor="ctr" anchorCtr="0">
              <a:spAutoFit/>
            </a:bodyPr>
            <a:lstStyle/>
            <a:p>
              <a:pPr marL="0" marR="0" lvl="0" indent="0" algn="ctr" defTabSz="914400" eaLnBrk="1" fontAlgn="auto" latinLnBrk="0" hangingPunct="1">
                <a:lnSpc>
                  <a:spcPct val="100000"/>
                </a:lnSpc>
                <a:spcBef>
                  <a:spcPts val="0"/>
                </a:spcBef>
                <a:spcAft>
                  <a:spcPts val="0"/>
                </a:spcAft>
                <a:buClrTx/>
                <a:buSzPct val="100000"/>
                <a:buFontTx/>
                <a:buNone/>
                <a:tabLst/>
                <a:defRPr/>
              </a:pPr>
              <a:r>
                <a:rPr kumimoji="0" lang="ja-JP" altLang="en-US" sz="24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Arial" charset="0"/>
                </a:rPr>
                <a:t>環境省</a:t>
              </a:r>
              <a:r>
                <a:rPr kumimoji="0" lang="en-US" altLang="ja-JP" sz="24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Arial" charset="0"/>
                </a:rPr>
                <a:t>HP</a:t>
              </a:r>
              <a:endParaRPr kumimoji="0" lang="ja-JP" altLang="en-US" sz="24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Arial" charset="0"/>
              </a:endParaRPr>
            </a:p>
          </p:txBody>
        </p:sp>
        <p:grpSp>
          <p:nvGrpSpPr>
            <p:cNvPr id="36" name="グループ化 35"/>
            <p:cNvGrpSpPr/>
            <p:nvPr/>
          </p:nvGrpSpPr>
          <p:grpSpPr>
            <a:xfrm>
              <a:off x="3382467" y="1091004"/>
              <a:ext cx="2397285" cy="2577553"/>
              <a:chOff x="-1482886" y="684343"/>
              <a:chExt cx="2397285" cy="2577553"/>
            </a:xfrm>
          </p:grpSpPr>
          <p:grpSp>
            <p:nvGrpSpPr>
              <p:cNvPr id="40" name="グループ化 39"/>
              <p:cNvGrpSpPr/>
              <p:nvPr/>
            </p:nvGrpSpPr>
            <p:grpSpPr>
              <a:xfrm>
                <a:off x="-1424764" y="1139057"/>
                <a:ext cx="2339163" cy="2122839"/>
                <a:chOff x="-1424764" y="1139057"/>
                <a:chExt cx="2339163" cy="2122839"/>
              </a:xfrm>
            </p:grpSpPr>
            <p:sp>
              <p:nvSpPr>
                <p:cNvPr id="45" name="角丸四角形 44"/>
                <p:cNvSpPr/>
                <p:nvPr/>
              </p:nvSpPr>
              <p:spPr bwMode="gray">
                <a:xfrm>
                  <a:off x="-1424764" y="1139057"/>
                  <a:ext cx="2339163" cy="2122839"/>
                </a:xfrm>
                <a:prstGeom prst="roundRect">
                  <a:avLst>
                    <a:gd name="adj" fmla="val 11393"/>
                  </a:avLst>
                </a:prstGeom>
                <a:solidFill>
                  <a:sysClr val="window" lastClr="FFFFFF"/>
                </a:solidFill>
                <a:ln w="57150" algn="ctr">
                  <a:solidFill>
                    <a:sysClr val="window" lastClr="FFFFFF">
                      <a:lumMod val="65000"/>
                    </a:sysClr>
                  </a:solidFill>
                  <a:miter lim="800000"/>
                  <a:headEnd/>
                  <a:tailEnd/>
                </a:ln>
              </p:spPr>
              <p:txBody>
                <a:bodyPr wrap="square" lIns="36000" tIns="36000" rIns="36000" bIns="36000" rtlCol="0" anchor="ctr"/>
                <a:lstStyle/>
                <a:p>
                  <a:pPr marL="0" marR="0" lvl="0" indent="0" algn="ctr" defTabSz="914400" eaLnBrk="1" fontAlgn="auto" latinLnBrk="0" hangingPunct="1">
                    <a:lnSpc>
                      <a:spcPct val="100000"/>
                    </a:lnSpc>
                    <a:spcBef>
                      <a:spcPts val="0"/>
                    </a:spcBef>
                    <a:spcAft>
                      <a:spcPts val="0"/>
                    </a:spcAft>
                    <a:buClrTx/>
                    <a:buSzTx/>
                    <a:buFont typeface="Wingdings 2" pitchFamily="18" charset="2"/>
                    <a:buNone/>
                    <a:tabLst/>
                    <a:defRPr/>
                  </a:pPr>
                  <a:endParaRPr kumimoji="0" lang="ja-JP" altLang="en-US" sz="12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Arial" charset="0"/>
                  </a:endParaRPr>
                </a:p>
              </p:txBody>
            </p:sp>
            <p:pic>
              <p:nvPicPr>
                <p:cNvPr id="43" name="図 42"/>
                <p:cNvPicPr>
                  <a:picLocks noChangeAspect="1"/>
                </p:cNvPicPr>
                <p:nvPr/>
              </p:nvPicPr>
              <p:blipFill>
                <a:blip r:embed="rId3"/>
                <a:stretch>
                  <a:fillRect/>
                </a:stretch>
              </p:blipFill>
              <p:spPr>
                <a:xfrm>
                  <a:off x="-727699" y="1330211"/>
                  <a:ext cx="1535426" cy="540000"/>
                </a:xfrm>
                <a:prstGeom prst="rect">
                  <a:avLst/>
                </a:prstGeom>
              </p:spPr>
            </p:pic>
          </p:grpSp>
          <p:sp>
            <p:nvSpPr>
              <p:cNvPr id="41" name="テキスト ボックス 40"/>
              <p:cNvSpPr txBox="1"/>
              <p:nvPr/>
            </p:nvSpPr>
            <p:spPr>
              <a:xfrm rot="20421807">
                <a:off x="-1482886" y="684343"/>
                <a:ext cx="1169581" cy="1426920"/>
              </a:xfrm>
              <a:prstGeom prst="rect">
                <a:avLst/>
              </a:prstGeom>
              <a:noFill/>
            </p:spPr>
            <p:txBody>
              <a:bodyPr wrap="square" lIns="36000" tIns="36000" rIns="36000" bIns="36000" rtlCol="0" anchor="ctr" anchorCtr="0">
                <a:spAutoFit/>
              </a:bodyPr>
              <a:lstStyle/>
              <a:p>
                <a:pPr marL="0" marR="0" lvl="0" indent="0" defTabSz="914400" eaLnBrk="1" fontAlgn="auto" latinLnBrk="0" hangingPunct="1">
                  <a:lnSpc>
                    <a:spcPct val="100000"/>
                  </a:lnSpc>
                  <a:spcBef>
                    <a:spcPts val="0"/>
                  </a:spcBef>
                  <a:spcAft>
                    <a:spcPts val="0"/>
                  </a:spcAft>
                  <a:buClrTx/>
                  <a:buSzPct val="100000"/>
                  <a:buFontTx/>
                  <a:buNone/>
                  <a:tabLst/>
                  <a:defRPr/>
                </a:pPr>
                <a:r>
                  <a:rPr kumimoji="0" lang="en-US" altLang="ja-JP" sz="8800" b="1" i="0" u="none" strike="noStrike" kern="0" cap="none" spc="0" normalizeH="0" baseline="0" noProof="0" dirty="0" smtClean="0">
                    <a:ln>
                      <a:noFill/>
                    </a:ln>
                    <a:solidFill>
                      <a:prstClr val="white">
                        <a:lumMod val="65000"/>
                      </a:prstClr>
                    </a:solidFill>
                    <a:effectLst/>
                    <a:uLnTx/>
                    <a:uFillTx/>
                    <a:latin typeface="メイリオ" panose="020B0604030504040204" pitchFamily="50" charset="-128"/>
                    <a:ea typeface="メイリオ" panose="020B0604030504040204" pitchFamily="50" charset="-128"/>
                    <a:cs typeface="Arial" charset="0"/>
                  </a:rPr>
                  <a:t>e</a:t>
                </a:r>
                <a:endParaRPr kumimoji="0" lang="ja-JP" altLang="en-US" sz="8800" b="1" i="0" u="none" strike="noStrike" kern="0" cap="none" spc="0" normalizeH="0" baseline="0" noProof="0" dirty="0" smtClean="0">
                  <a:ln>
                    <a:noFill/>
                  </a:ln>
                  <a:solidFill>
                    <a:prstClr val="white">
                      <a:lumMod val="65000"/>
                    </a:prstClr>
                  </a:solidFill>
                  <a:effectLst/>
                  <a:uLnTx/>
                  <a:uFillTx/>
                  <a:latin typeface="メイリオ" panose="020B0604030504040204" pitchFamily="50" charset="-128"/>
                  <a:ea typeface="メイリオ" panose="020B0604030504040204" pitchFamily="50" charset="-128"/>
                  <a:cs typeface="Arial" charset="0"/>
                </a:endParaRPr>
              </a:p>
            </p:txBody>
          </p:sp>
        </p:grpSp>
        <p:sp>
          <p:nvSpPr>
            <p:cNvPr id="37" name="テキスト ボックス 36"/>
            <p:cNvSpPr txBox="1"/>
            <p:nvPr/>
          </p:nvSpPr>
          <p:spPr>
            <a:xfrm>
              <a:off x="3310459" y="2439527"/>
              <a:ext cx="2276152" cy="349702"/>
            </a:xfrm>
            <a:prstGeom prst="rect">
              <a:avLst/>
            </a:prstGeom>
            <a:noFill/>
          </p:spPr>
          <p:txBody>
            <a:bodyPr wrap="square" lIns="36000" tIns="36000" rIns="36000" bIns="36000" rtlCol="0" anchor="ctr" anchorCtr="0">
              <a:spAutoFit/>
            </a:bodyPr>
            <a:lstStyle/>
            <a:p>
              <a:pPr marL="0" marR="0" lvl="0" indent="0" algn="ctr" defTabSz="914400" eaLnBrk="1" fontAlgn="auto" latinLnBrk="0" hangingPunct="1">
                <a:lnSpc>
                  <a:spcPct val="100000"/>
                </a:lnSpc>
                <a:spcBef>
                  <a:spcPts val="0"/>
                </a:spcBef>
                <a:spcAft>
                  <a:spcPts val="0"/>
                </a:spcAft>
                <a:buClrTx/>
                <a:buSzPct val="100000"/>
                <a:buFontTx/>
                <a:buNone/>
                <a:tabLst/>
                <a:defRPr/>
              </a:pPr>
              <a:r>
                <a:rPr kumimoji="0" lang="ja-JP" altLang="en-US" b="1" u="sng" kern="0" dirty="0">
                  <a:solidFill>
                    <a:prstClr val="black"/>
                  </a:solidFill>
                  <a:latin typeface="メイリオ" panose="020B0604030504040204" pitchFamily="50" charset="-128"/>
                  <a:ea typeface="メイリオ" panose="020B0604030504040204" pitchFamily="50" charset="-128"/>
                  <a:cs typeface="Arial" charset="0"/>
                </a:rPr>
                <a:t>アドバイザ</a:t>
              </a:r>
              <a:r>
                <a:rPr kumimoji="0" lang="ja-JP" altLang="en-US" b="1" u="sng" kern="0" dirty="0" smtClean="0">
                  <a:solidFill>
                    <a:prstClr val="black"/>
                  </a:solidFill>
                  <a:latin typeface="メイリオ" panose="020B0604030504040204" pitchFamily="50" charset="-128"/>
                  <a:ea typeface="メイリオ" panose="020B0604030504040204" pitchFamily="50" charset="-128"/>
                  <a:cs typeface="Arial" charset="0"/>
                </a:rPr>
                <a:t>ー</a:t>
              </a:r>
              <a:r>
                <a:rPr kumimoji="0" lang="ja-JP" altLang="en-US" b="1" i="0" u="sng"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Arial" charset="0"/>
                </a:rPr>
                <a:t>リスト</a:t>
              </a:r>
            </a:p>
          </p:txBody>
        </p:sp>
        <p:sp>
          <p:nvSpPr>
            <p:cNvPr id="46" name="Freeform 611"/>
            <p:cNvSpPr>
              <a:spLocks noEditPoints="1"/>
            </p:cNvSpPr>
            <p:nvPr/>
          </p:nvSpPr>
          <p:spPr bwMode="gray">
            <a:xfrm>
              <a:off x="4068629" y="2817016"/>
              <a:ext cx="756000" cy="756000"/>
            </a:xfrm>
            <a:custGeom>
              <a:avLst/>
              <a:gdLst>
                <a:gd name="T0" fmla="*/ 256 w 512"/>
                <a:gd name="T1" fmla="*/ 0 h 512"/>
                <a:gd name="T2" fmla="*/ 0 w 512"/>
                <a:gd name="T3" fmla="*/ 256 h 512"/>
                <a:gd name="T4" fmla="*/ 256 w 512"/>
                <a:gd name="T5" fmla="*/ 512 h 512"/>
                <a:gd name="T6" fmla="*/ 512 w 512"/>
                <a:gd name="T7" fmla="*/ 256 h 512"/>
                <a:gd name="T8" fmla="*/ 256 w 512"/>
                <a:gd name="T9" fmla="*/ 0 h 512"/>
                <a:gd name="T10" fmla="*/ 149 w 512"/>
                <a:gd name="T11" fmla="*/ 362 h 512"/>
                <a:gd name="T12" fmla="*/ 128 w 512"/>
                <a:gd name="T13" fmla="*/ 362 h 512"/>
                <a:gd name="T14" fmla="*/ 117 w 512"/>
                <a:gd name="T15" fmla="*/ 352 h 512"/>
                <a:gd name="T16" fmla="*/ 128 w 512"/>
                <a:gd name="T17" fmla="*/ 341 h 512"/>
                <a:gd name="T18" fmla="*/ 149 w 512"/>
                <a:gd name="T19" fmla="*/ 341 h 512"/>
                <a:gd name="T20" fmla="*/ 160 w 512"/>
                <a:gd name="T21" fmla="*/ 352 h 512"/>
                <a:gd name="T22" fmla="*/ 149 w 512"/>
                <a:gd name="T23" fmla="*/ 362 h 512"/>
                <a:gd name="T24" fmla="*/ 149 w 512"/>
                <a:gd name="T25" fmla="*/ 298 h 512"/>
                <a:gd name="T26" fmla="*/ 128 w 512"/>
                <a:gd name="T27" fmla="*/ 298 h 512"/>
                <a:gd name="T28" fmla="*/ 117 w 512"/>
                <a:gd name="T29" fmla="*/ 288 h 512"/>
                <a:gd name="T30" fmla="*/ 128 w 512"/>
                <a:gd name="T31" fmla="*/ 277 h 512"/>
                <a:gd name="T32" fmla="*/ 149 w 512"/>
                <a:gd name="T33" fmla="*/ 277 h 512"/>
                <a:gd name="T34" fmla="*/ 160 w 512"/>
                <a:gd name="T35" fmla="*/ 288 h 512"/>
                <a:gd name="T36" fmla="*/ 149 w 512"/>
                <a:gd name="T37" fmla="*/ 298 h 512"/>
                <a:gd name="T38" fmla="*/ 149 w 512"/>
                <a:gd name="T39" fmla="*/ 234 h 512"/>
                <a:gd name="T40" fmla="*/ 128 w 512"/>
                <a:gd name="T41" fmla="*/ 234 h 512"/>
                <a:gd name="T42" fmla="*/ 117 w 512"/>
                <a:gd name="T43" fmla="*/ 224 h 512"/>
                <a:gd name="T44" fmla="*/ 128 w 512"/>
                <a:gd name="T45" fmla="*/ 213 h 512"/>
                <a:gd name="T46" fmla="*/ 149 w 512"/>
                <a:gd name="T47" fmla="*/ 213 h 512"/>
                <a:gd name="T48" fmla="*/ 160 w 512"/>
                <a:gd name="T49" fmla="*/ 224 h 512"/>
                <a:gd name="T50" fmla="*/ 149 w 512"/>
                <a:gd name="T51" fmla="*/ 234 h 512"/>
                <a:gd name="T52" fmla="*/ 149 w 512"/>
                <a:gd name="T53" fmla="*/ 170 h 512"/>
                <a:gd name="T54" fmla="*/ 128 w 512"/>
                <a:gd name="T55" fmla="*/ 170 h 512"/>
                <a:gd name="T56" fmla="*/ 117 w 512"/>
                <a:gd name="T57" fmla="*/ 160 h 512"/>
                <a:gd name="T58" fmla="*/ 128 w 512"/>
                <a:gd name="T59" fmla="*/ 149 h 512"/>
                <a:gd name="T60" fmla="*/ 149 w 512"/>
                <a:gd name="T61" fmla="*/ 149 h 512"/>
                <a:gd name="T62" fmla="*/ 160 w 512"/>
                <a:gd name="T63" fmla="*/ 160 h 512"/>
                <a:gd name="T64" fmla="*/ 149 w 512"/>
                <a:gd name="T65" fmla="*/ 170 h 512"/>
                <a:gd name="T66" fmla="*/ 384 w 512"/>
                <a:gd name="T67" fmla="*/ 362 h 512"/>
                <a:gd name="T68" fmla="*/ 202 w 512"/>
                <a:gd name="T69" fmla="*/ 362 h 512"/>
                <a:gd name="T70" fmla="*/ 192 w 512"/>
                <a:gd name="T71" fmla="*/ 352 h 512"/>
                <a:gd name="T72" fmla="*/ 202 w 512"/>
                <a:gd name="T73" fmla="*/ 341 h 512"/>
                <a:gd name="T74" fmla="*/ 384 w 512"/>
                <a:gd name="T75" fmla="*/ 341 h 512"/>
                <a:gd name="T76" fmla="*/ 394 w 512"/>
                <a:gd name="T77" fmla="*/ 352 h 512"/>
                <a:gd name="T78" fmla="*/ 384 w 512"/>
                <a:gd name="T79" fmla="*/ 362 h 512"/>
                <a:gd name="T80" fmla="*/ 384 w 512"/>
                <a:gd name="T81" fmla="*/ 298 h 512"/>
                <a:gd name="T82" fmla="*/ 202 w 512"/>
                <a:gd name="T83" fmla="*/ 298 h 512"/>
                <a:gd name="T84" fmla="*/ 192 w 512"/>
                <a:gd name="T85" fmla="*/ 288 h 512"/>
                <a:gd name="T86" fmla="*/ 202 w 512"/>
                <a:gd name="T87" fmla="*/ 277 h 512"/>
                <a:gd name="T88" fmla="*/ 384 w 512"/>
                <a:gd name="T89" fmla="*/ 277 h 512"/>
                <a:gd name="T90" fmla="*/ 394 w 512"/>
                <a:gd name="T91" fmla="*/ 288 h 512"/>
                <a:gd name="T92" fmla="*/ 384 w 512"/>
                <a:gd name="T93" fmla="*/ 298 h 512"/>
                <a:gd name="T94" fmla="*/ 384 w 512"/>
                <a:gd name="T95" fmla="*/ 234 h 512"/>
                <a:gd name="T96" fmla="*/ 202 w 512"/>
                <a:gd name="T97" fmla="*/ 234 h 512"/>
                <a:gd name="T98" fmla="*/ 192 w 512"/>
                <a:gd name="T99" fmla="*/ 224 h 512"/>
                <a:gd name="T100" fmla="*/ 202 w 512"/>
                <a:gd name="T101" fmla="*/ 213 h 512"/>
                <a:gd name="T102" fmla="*/ 384 w 512"/>
                <a:gd name="T103" fmla="*/ 213 h 512"/>
                <a:gd name="T104" fmla="*/ 394 w 512"/>
                <a:gd name="T105" fmla="*/ 224 h 512"/>
                <a:gd name="T106" fmla="*/ 384 w 512"/>
                <a:gd name="T107" fmla="*/ 234 h 512"/>
                <a:gd name="T108" fmla="*/ 384 w 512"/>
                <a:gd name="T109" fmla="*/ 170 h 512"/>
                <a:gd name="T110" fmla="*/ 202 w 512"/>
                <a:gd name="T111" fmla="*/ 170 h 512"/>
                <a:gd name="T112" fmla="*/ 192 w 512"/>
                <a:gd name="T113" fmla="*/ 160 h 512"/>
                <a:gd name="T114" fmla="*/ 202 w 512"/>
                <a:gd name="T115" fmla="*/ 149 h 512"/>
                <a:gd name="T116" fmla="*/ 384 w 512"/>
                <a:gd name="T117" fmla="*/ 149 h 512"/>
                <a:gd name="T118" fmla="*/ 394 w 512"/>
                <a:gd name="T119" fmla="*/ 160 h 512"/>
                <a:gd name="T120" fmla="*/ 384 w 512"/>
                <a:gd name="T121" fmla="*/ 17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149" y="362"/>
                  </a:moveTo>
                  <a:cubicBezTo>
                    <a:pt x="128" y="362"/>
                    <a:pt x="128" y="362"/>
                    <a:pt x="128" y="362"/>
                  </a:cubicBezTo>
                  <a:cubicBezTo>
                    <a:pt x="122" y="362"/>
                    <a:pt x="117" y="358"/>
                    <a:pt x="117" y="352"/>
                  </a:cubicBezTo>
                  <a:cubicBezTo>
                    <a:pt x="117" y="346"/>
                    <a:pt x="122" y="341"/>
                    <a:pt x="128" y="341"/>
                  </a:cubicBezTo>
                  <a:cubicBezTo>
                    <a:pt x="149" y="341"/>
                    <a:pt x="149" y="341"/>
                    <a:pt x="149" y="341"/>
                  </a:cubicBezTo>
                  <a:cubicBezTo>
                    <a:pt x="155" y="341"/>
                    <a:pt x="160" y="346"/>
                    <a:pt x="160" y="352"/>
                  </a:cubicBezTo>
                  <a:cubicBezTo>
                    <a:pt x="160" y="358"/>
                    <a:pt x="155" y="362"/>
                    <a:pt x="149" y="362"/>
                  </a:cubicBezTo>
                  <a:close/>
                  <a:moveTo>
                    <a:pt x="149" y="298"/>
                  </a:moveTo>
                  <a:cubicBezTo>
                    <a:pt x="128" y="298"/>
                    <a:pt x="128" y="298"/>
                    <a:pt x="128" y="298"/>
                  </a:cubicBezTo>
                  <a:cubicBezTo>
                    <a:pt x="122" y="298"/>
                    <a:pt x="117" y="294"/>
                    <a:pt x="117" y="288"/>
                  </a:cubicBezTo>
                  <a:cubicBezTo>
                    <a:pt x="117" y="282"/>
                    <a:pt x="122" y="277"/>
                    <a:pt x="128" y="277"/>
                  </a:cubicBezTo>
                  <a:cubicBezTo>
                    <a:pt x="149" y="277"/>
                    <a:pt x="149" y="277"/>
                    <a:pt x="149" y="277"/>
                  </a:cubicBezTo>
                  <a:cubicBezTo>
                    <a:pt x="155" y="277"/>
                    <a:pt x="160" y="282"/>
                    <a:pt x="160" y="288"/>
                  </a:cubicBezTo>
                  <a:cubicBezTo>
                    <a:pt x="160" y="294"/>
                    <a:pt x="155" y="298"/>
                    <a:pt x="149" y="298"/>
                  </a:cubicBezTo>
                  <a:close/>
                  <a:moveTo>
                    <a:pt x="149" y="234"/>
                  </a:moveTo>
                  <a:cubicBezTo>
                    <a:pt x="128" y="234"/>
                    <a:pt x="128" y="234"/>
                    <a:pt x="128" y="234"/>
                  </a:cubicBezTo>
                  <a:cubicBezTo>
                    <a:pt x="122" y="234"/>
                    <a:pt x="117" y="230"/>
                    <a:pt x="117" y="224"/>
                  </a:cubicBezTo>
                  <a:cubicBezTo>
                    <a:pt x="117" y="218"/>
                    <a:pt x="122" y="213"/>
                    <a:pt x="128" y="213"/>
                  </a:cubicBezTo>
                  <a:cubicBezTo>
                    <a:pt x="149" y="213"/>
                    <a:pt x="149" y="213"/>
                    <a:pt x="149" y="213"/>
                  </a:cubicBezTo>
                  <a:cubicBezTo>
                    <a:pt x="155" y="213"/>
                    <a:pt x="160" y="218"/>
                    <a:pt x="160" y="224"/>
                  </a:cubicBezTo>
                  <a:cubicBezTo>
                    <a:pt x="160" y="230"/>
                    <a:pt x="155" y="234"/>
                    <a:pt x="149" y="234"/>
                  </a:cubicBezTo>
                  <a:close/>
                  <a:moveTo>
                    <a:pt x="149" y="170"/>
                  </a:moveTo>
                  <a:cubicBezTo>
                    <a:pt x="128" y="170"/>
                    <a:pt x="128" y="170"/>
                    <a:pt x="128" y="170"/>
                  </a:cubicBezTo>
                  <a:cubicBezTo>
                    <a:pt x="122" y="170"/>
                    <a:pt x="117" y="166"/>
                    <a:pt x="117" y="160"/>
                  </a:cubicBezTo>
                  <a:cubicBezTo>
                    <a:pt x="117" y="154"/>
                    <a:pt x="122" y="149"/>
                    <a:pt x="128" y="149"/>
                  </a:cubicBezTo>
                  <a:cubicBezTo>
                    <a:pt x="149" y="149"/>
                    <a:pt x="149" y="149"/>
                    <a:pt x="149" y="149"/>
                  </a:cubicBezTo>
                  <a:cubicBezTo>
                    <a:pt x="155" y="149"/>
                    <a:pt x="160" y="154"/>
                    <a:pt x="160" y="160"/>
                  </a:cubicBezTo>
                  <a:cubicBezTo>
                    <a:pt x="160" y="166"/>
                    <a:pt x="155" y="170"/>
                    <a:pt x="149" y="170"/>
                  </a:cubicBezTo>
                  <a:close/>
                  <a:moveTo>
                    <a:pt x="384" y="362"/>
                  </a:moveTo>
                  <a:cubicBezTo>
                    <a:pt x="202" y="362"/>
                    <a:pt x="202" y="362"/>
                    <a:pt x="202" y="362"/>
                  </a:cubicBezTo>
                  <a:cubicBezTo>
                    <a:pt x="196" y="362"/>
                    <a:pt x="192" y="358"/>
                    <a:pt x="192" y="352"/>
                  </a:cubicBezTo>
                  <a:cubicBezTo>
                    <a:pt x="192" y="346"/>
                    <a:pt x="196" y="341"/>
                    <a:pt x="202" y="341"/>
                  </a:cubicBezTo>
                  <a:cubicBezTo>
                    <a:pt x="384" y="341"/>
                    <a:pt x="384" y="341"/>
                    <a:pt x="384" y="341"/>
                  </a:cubicBezTo>
                  <a:cubicBezTo>
                    <a:pt x="390" y="341"/>
                    <a:pt x="394" y="346"/>
                    <a:pt x="394" y="352"/>
                  </a:cubicBezTo>
                  <a:cubicBezTo>
                    <a:pt x="394" y="358"/>
                    <a:pt x="390" y="362"/>
                    <a:pt x="384" y="362"/>
                  </a:cubicBezTo>
                  <a:close/>
                  <a:moveTo>
                    <a:pt x="384" y="298"/>
                  </a:moveTo>
                  <a:cubicBezTo>
                    <a:pt x="202" y="298"/>
                    <a:pt x="202" y="298"/>
                    <a:pt x="202" y="298"/>
                  </a:cubicBezTo>
                  <a:cubicBezTo>
                    <a:pt x="196" y="298"/>
                    <a:pt x="192" y="294"/>
                    <a:pt x="192" y="288"/>
                  </a:cubicBezTo>
                  <a:cubicBezTo>
                    <a:pt x="192" y="282"/>
                    <a:pt x="196" y="277"/>
                    <a:pt x="202" y="277"/>
                  </a:cubicBezTo>
                  <a:cubicBezTo>
                    <a:pt x="384" y="277"/>
                    <a:pt x="384" y="277"/>
                    <a:pt x="384" y="277"/>
                  </a:cubicBezTo>
                  <a:cubicBezTo>
                    <a:pt x="390" y="277"/>
                    <a:pt x="394" y="282"/>
                    <a:pt x="394" y="288"/>
                  </a:cubicBezTo>
                  <a:cubicBezTo>
                    <a:pt x="394" y="294"/>
                    <a:pt x="390" y="298"/>
                    <a:pt x="384" y="298"/>
                  </a:cubicBezTo>
                  <a:close/>
                  <a:moveTo>
                    <a:pt x="384" y="234"/>
                  </a:moveTo>
                  <a:cubicBezTo>
                    <a:pt x="202" y="234"/>
                    <a:pt x="202" y="234"/>
                    <a:pt x="202" y="234"/>
                  </a:cubicBezTo>
                  <a:cubicBezTo>
                    <a:pt x="196" y="234"/>
                    <a:pt x="192" y="230"/>
                    <a:pt x="192" y="224"/>
                  </a:cubicBezTo>
                  <a:cubicBezTo>
                    <a:pt x="192" y="218"/>
                    <a:pt x="196" y="213"/>
                    <a:pt x="202" y="213"/>
                  </a:cubicBezTo>
                  <a:cubicBezTo>
                    <a:pt x="384" y="213"/>
                    <a:pt x="384" y="213"/>
                    <a:pt x="384" y="213"/>
                  </a:cubicBezTo>
                  <a:cubicBezTo>
                    <a:pt x="390" y="213"/>
                    <a:pt x="394" y="218"/>
                    <a:pt x="394" y="224"/>
                  </a:cubicBezTo>
                  <a:cubicBezTo>
                    <a:pt x="394" y="230"/>
                    <a:pt x="390" y="234"/>
                    <a:pt x="384" y="234"/>
                  </a:cubicBezTo>
                  <a:close/>
                  <a:moveTo>
                    <a:pt x="384" y="170"/>
                  </a:moveTo>
                  <a:cubicBezTo>
                    <a:pt x="202" y="170"/>
                    <a:pt x="202" y="170"/>
                    <a:pt x="202" y="170"/>
                  </a:cubicBezTo>
                  <a:cubicBezTo>
                    <a:pt x="196" y="170"/>
                    <a:pt x="192" y="166"/>
                    <a:pt x="192" y="160"/>
                  </a:cubicBezTo>
                  <a:cubicBezTo>
                    <a:pt x="192" y="154"/>
                    <a:pt x="196" y="149"/>
                    <a:pt x="202" y="149"/>
                  </a:cubicBezTo>
                  <a:cubicBezTo>
                    <a:pt x="384" y="149"/>
                    <a:pt x="384" y="149"/>
                    <a:pt x="384" y="149"/>
                  </a:cubicBezTo>
                  <a:cubicBezTo>
                    <a:pt x="390" y="149"/>
                    <a:pt x="394" y="154"/>
                    <a:pt x="394" y="160"/>
                  </a:cubicBezTo>
                  <a:cubicBezTo>
                    <a:pt x="394" y="166"/>
                    <a:pt x="390" y="170"/>
                    <a:pt x="384" y="170"/>
                  </a:cubicBezTo>
                  <a:close/>
                </a:path>
              </a:pathLst>
            </a:custGeom>
            <a:solidFill>
              <a:srgbClr val="86BC25"/>
            </a:solidFill>
            <a:ln>
              <a:noFill/>
            </a:ln>
            <a:extLst/>
          </p:spPr>
          <p:txBody>
            <a:bodyPr vert="horz" wrap="non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メイリオ" panose="020B0604030504040204" pitchFamily="50" charset="-128"/>
                <a:ea typeface="メイリオ" panose="020B0604030504040204" pitchFamily="50" charset="-128"/>
                <a:cs typeface="Arial" charset="0"/>
              </a:endParaRPr>
            </a:p>
          </p:txBody>
        </p:sp>
        <p:grpSp>
          <p:nvGrpSpPr>
            <p:cNvPr id="21" name="グループ化 20"/>
            <p:cNvGrpSpPr/>
            <p:nvPr/>
          </p:nvGrpSpPr>
          <p:grpSpPr>
            <a:xfrm>
              <a:off x="4966643" y="2294421"/>
              <a:ext cx="2011949" cy="1854659"/>
              <a:chOff x="4966643" y="2294421"/>
              <a:chExt cx="2011949" cy="1854659"/>
            </a:xfrm>
          </p:grpSpPr>
          <p:sp>
            <p:nvSpPr>
              <p:cNvPr id="32" name="正方形/長方形 31"/>
              <p:cNvSpPr/>
              <p:nvPr/>
            </p:nvSpPr>
            <p:spPr bwMode="gray">
              <a:xfrm>
                <a:off x="5499782" y="2294421"/>
                <a:ext cx="1478810" cy="1854234"/>
              </a:xfrm>
              <a:prstGeom prst="rect">
                <a:avLst/>
              </a:prstGeom>
              <a:solidFill>
                <a:sysClr val="window" lastClr="FFFFFF"/>
              </a:solidFill>
              <a:ln w="25400" cap="flat" cmpd="sng" algn="ctr">
                <a:solidFill>
                  <a:srgbClr val="75787B"/>
                </a:solidFill>
                <a:prstDash val="solid"/>
                <a:headEnd/>
                <a:tailEnd/>
              </a:ln>
              <a:effectLst>
                <a:outerShdw blurRad="50800" dist="38100" dir="2700000" algn="tl" rotWithShape="0">
                  <a:prstClr val="black">
                    <a:alpha val="40000"/>
                  </a:prstClr>
                </a:outerShdw>
              </a:effectLst>
            </p:spPr>
            <p:txBody>
              <a:bodyPr wrap="square" lIns="36000" tIns="36000" rIns="36000" bIns="36000" rtlCol="0" anchor="ctr"/>
              <a:lstStyle/>
              <a:p>
                <a:pPr marL="0" marR="0" lvl="0" indent="0" algn="ctr" defTabSz="914400" eaLnBrk="1" fontAlgn="auto" latinLnBrk="0" hangingPunct="1">
                  <a:lnSpc>
                    <a:spcPct val="100000"/>
                  </a:lnSpc>
                  <a:spcBef>
                    <a:spcPts val="0"/>
                  </a:spcBef>
                  <a:spcAft>
                    <a:spcPts val="0"/>
                  </a:spcAft>
                  <a:buClrTx/>
                  <a:buSzTx/>
                  <a:buFont typeface="Wingdings 2" pitchFamily="18" charset="2"/>
                  <a:buNone/>
                  <a:tabLst/>
                  <a:defRPr/>
                </a:pPr>
                <a:r>
                  <a:rPr kumimoji="0" lang="ja-JP" altLang="en-US"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（登録情報）</a:t>
                </a:r>
                <a:endParaRPr kumimoji="0" lang="en-US" altLang="ja-JP"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 typeface="Wingdings 2" pitchFamily="18" charset="2"/>
                  <a:buNone/>
                  <a:tabLst/>
                  <a:defRPr/>
                </a:pPr>
                <a:r>
                  <a:rPr kumimoji="0" lang="ja-JP" altLang="en-US"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企業名</a:t>
                </a:r>
                <a:endParaRPr kumimoji="0" lang="en-US" altLang="ja-JP"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 typeface="Wingdings 2" pitchFamily="18" charset="2"/>
                  <a:buNone/>
                  <a:tabLst/>
                  <a:defRPr/>
                </a:pPr>
                <a:r>
                  <a:rPr kumimoji="0" lang="ja-JP" altLang="en-US"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連絡先</a:t>
                </a:r>
                <a:endParaRPr kumimoji="0" lang="en-US" altLang="ja-JP"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 typeface="Wingdings 2" pitchFamily="18" charset="2"/>
                  <a:buNone/>
                  <a:tabLst/>
                  <a:defRPr/>
                </a:pPr>
                <a:r>
                  <a:rPr kumimoji="0" lang="en-US" altLang="ja-JP"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URL</a:t>
                </a:r>
              </a:p>
              <a:p>
                <a:pPr marL="0" marR="0" lvl="0" indent="0" algn="ctr" defTabSz="914400" eaLnBrk="1" fontAlgn="auto" latinLnBrk="0" hangingPunct="1">
                  <a:lnSpc>
                    <a:spcPct val="100000"/>
                  </a:lnSpc>
                  <a:spcBef>
                    <a:spcPts val="0"/>
                  </a:spcBef>
                  <a:spcAft>
                    <a:spcPts val="0"/>
                  </a:spcAft>
                  <a:buClrTx/>
                  <a:buSzTx/>
                  <a:buFont typeface="Wingdings 2" pitchFamily="18" charset="2"/>
                  <a:buNone/>
                  <a:tabLst/>
                  <a:defRPr/>
                </a:pPr>
                <a:r>
                  <a:rPr kumimoji="0" lang="ja-JP" altLang="en-US"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支援の概要</a:t>
                </a:r>
                <a:endParaRPr kumimoji="0" lang="en-US" altLang="ja-JP"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 typeface="Wingdings 2" pitchFamily="18" charset="2"/>
                  <a:buNone/>
                  <a:tabLst/>
                  <a:defRPr/>
                </a:pPr>
                <a:r>
                  <a:rPr kumimoji="0" lang="ja-JP" altLang="en-US"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実績</a:t>
                </a:r>
                <a:endParaRPr kumimoji="0" lang="en-US" altLang="ja-JP"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9" name="台形 18"/>
              <p:cNvSpPr/>
              <p:nvPr/>
            </p:nvSpPr>
            <p:spPr bwMode="auto">
              <a:xfrm rot="16200000">
                <a:off x="4342719" y="3008423"/>
                <a:ext cx="1843182" cy="438131"/>
              </a:xfrm>
              <a:prstGeom prst="trapezoid">
                <a:avLst>
                  <a:gd name="adj" fmla="val 161297"/>
                </a:avLst>
              </a:prstGeom>
              <a:solidFill>
                <a:schemeClr val="bg1">
                  <a:lumMod val="95000"/>
                </a:schemeClr>
              </a:solidFill>
              <a:ln w="12700" cap="flat" cmpd="sng" algn="ctr">
                <a:solidFill>
                  <a:schemeClr val="tx1">
                    <a:lumMod val="50000"/>
                    <a:lumOff val="50000"/>
                  </a:schemeClr>
                </a:solid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endParaRPr>
              </a:p>
            </p:txBody>
          </p:sp>
          <p:sp>
            <p:nvSpPr>
              <p:cNvPr id="20" name="正方形/長方形 19"/>
              <p:cNvSpPr/>
              <p:nvPr/>
            </p:nvSpPr>
            <p:spPr bwMode="auto">
              <a:xfrm>
                <a:off x="4966643" y="2970965"/>
                <a:ext cx="108000" cy="531312"/>
              </a:xfrm>
              <a:prstGeom prst="rect">
                <a:avLst/>
              </a:prstGeom>
              <a:solidFill>
                <a:schemeClr val="bg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endParaRPr>
              </a:p>
            </p:txBody>
          </p:sp>
        </p:grpSp>
      </p:grpSp>
      <p:sp>
        <p:nvSpPr>
          <p:cNvPr id="98" name="右矢印 97"/>
          <p:cNvSpPr/>
          <p:nvPr/>
        </p:nvSpPr>
        <p:spPr bwMode="gray">
          <a:xfrm rot="20239446">
            <a:off x="2079231" y="3864781"/>
            <a:ext cx="1620000" cy="419832"/>
          </a:xfrm>
          <a:prstGeom prst="rightArrow">
            <a:avLst>
              <a:gd name="adj1" fmla="val 50000"/>
              <a:gd name="adj2" fmla="val 59914"/>
            </a:avLst>
          </a:prstGeom>
          <a:solidFill>
            <a:schemeClr val="tx1">
              <a:lumMod val="50000"/>
              <a:lumOff val="50000"/>
            </a:schemeClr>
          </a:solidFill>
          <a:ln w="12700" algn="ctr">
            <a:noFill/>
            <a:miter lim="800000"/>
            <a:headEnd/>
            <a:tailEnd/>
          </a:ln>
        </p:spPr>
        <p:txBody>
          <a:bodyPr wrap="square" lIns="36000" tIns="36000" rIns="36000" bIns="36000" rtlCol="0" anchor="ctr"/>
          <a:lstStyle/>
          <a:p>
            <a:pPr algn="ctr">
              <a:buFont typeface="Wingdings 2" pitchFamily="18" charset="2"/>
              <a:buNone/>
            </a:pPr>
            <a:endParaRPr lang="ja-JP" altLang="en-US" sz="1200" dirty="0" smtClean="0">
              <a:solidFill>
                <a:prstClr val="black"/>
              </a:solidFill>
              <a:latin typeface="メイリオ" panose="020B0604030504040204" pitchFamily="50" charset="-128"/>
              <a:ea typeface="メイリオ" panose="020B0604030504040204" pitchFamily="50" charset="-128"/>
              <a:cs typeface="Arial" charset="0"/>
            </a:endParaRPr>
          </a:p>
        </p:txBody>
      </p:sp>
      <p:sp>
        <p:nvSpPr>
          <p:cNvPr id="74" name="右矢印 73"/>
          <p:cNvSpPr/>
          <p:nvPr/>
        </p:nvSpPr>
        <p:spPr bwMode="gray">
          <a:xfrm rot="12215532">
            <a:off x="6473278" y="3879182"/>
            <a:ext cx="1620000" cy="419832"/>
          </a:xfrm>
          <a:prstGeom prst="rightArrow">
            <a:avLst>
              <a:gd name="adj1" fmla="val 50000"/>
              <a:gd name="adj2" fmla="val 59914"/>
            </a:avLst>
          </a:prstGeom>
          <a:solidFill>
            <a:schemeClr val="tx1">
              <a:lumMod val="50000"/>
              <a:lumOff val="50000"/>
            </a:schemeClr>
          </a:solidFill>
          <a:ln w="12700" algn="ctr">
            <a:noFill/>
            <a:miter lim="800000"/>
            <a:headEnd/>
            <a:tailEnd/>
          </a:ln>
        </p:spPr>
        <p:txBody>
          <a:bodyPr wrap="square" lIns="36000" tIns="36000" rIns="36000" bIns="36000" rtlCol="0" anchor="ctr"/>
          <a:lstStyle/>
          <a:p>
            <a:pPr algn="ctr">
              <a:buFont typeface="Wingdings 2" pitchFamily="18" charset="2"/>
              <a:buNone/>
            </a:pPr>
            <a:endParaRPr lang="ja-JP" altLang="en-US" sz="1200" dirty="0" smtClean="0">
              <a:solidFill>
                <a:prstClr val="black"/>
              </a:solidFill>
              <a:latin typeface="メイリオ" panose="020B0604030504040204" pitchFamily="50" charset="-128"/>
              <a:ea typeface="メイリオ" panose="020B0604030504040204" pitchFamily="50" charset="-128"/>
              <a:cs typeface="Arial" charset="0"/>
            </a:endParaRPr>
          </a:p>
        </p:txBody>
      </p:sp>
      <p:sp>
        <p:nvSpPr>
          <p:cNvPr id="75" name="爆発 1 74"/>
          <p:cNvSpPr/>
          <p:nvPr/>
        </p:nvSpPr>
        <p:spPr bwMode="gray">
          <a:xfrm>
            <a:off x="2047937" y="3533910"/>
            <a:ext cx="1408271" cy="982013"/>
          </a:xfrm>
          <a:prstGeom prst="irregularSeal1">
            <a:avLst/>
          </a:prstGeom>
          <a:solidFill>
            <a:srgbClr val="FFFF00"/>
          </a:solidFill>
          <a:ln w="19050" algn="ctr">
            <a:solidFill>
              <a:srgbClr val="BBBCBC"/>
            </a:solidFill>
            <a:miter lim="800000"/>
            <a:headEnd/>
            <a:tailEnd/>
          </a:ln>
        </p:spPr>
        <p:txBody>
          <a:bodyPr wrap="square" lIns="36000" tIns="36000" rIns="36000" bIns="36000" rtlCol="0" anchor="ctr"/>
          <a:lstStyle/>
          <a:p>
            <a:pPr algn="ctr">
              <a:buFont typeface="Wingdings 2" pitchFamily="18" charset="2"/>
              <a:buNone/>
            </a:pPr>
            <a:r>
              <a:rPr lang="ja-JP" altLang="en-US" sz="2400" dirty="0" smtClean="0">
                <a:solidFill>
                  <a:prstClr val="black"/>
                </a:solidFill>
                <a:latin typeface="メイリオ" panose="020B0604030504040204" pitchFamily="50" charset="-128"/>
                <a:ea typeface="メイリオ" panose="020B0604030504040204" pitchFamily="50" charset="-128"/>
                <a:cs typeface="Arial" charset="0"/>
              </a:rPr>
              <a:t>応募</a:t>
            </a:r>
          </a:p>
        </p:txBody>
      </p:sp>
      <p:sp>
        <p:nvSpPr>
          <p:cNvPr id="76" name="爆発 1 75"/>
          <p:cNvSpPr/>
          <p:nvPr/>
        </p:nvSpPr>
        <p:spPr bwMode="gray">
          <a:xfrm rot="10800000">
            <a:off x="6669430" y="3690894"/>
            <a:ext cx="1567224" cy="982013"/>
          </a:xfrm>
          <a:prstGeom prst="irregularSeal1">
            <a:avLst/>
          </a:prstGeom>
          <a:solidFill>
            <a:srgbClr val="FFC000"/>
          </a:solidFill>
          <a:ln w="19050" algn="ctr">
            <a:solidFill>
              <a:srgbClr val="BBBCBC"/>
            </a:solidFill>
            <a:miter lim="800000"/>
            <a:headEnd/>
            <a:tailEnd/>
          </a:ln>
        </p:spPr>
        <p:txBody>
          <a:bodyPr vert="wordArtVertRtl" wrap="square" lIns="0" tIns="0" rIns="0" bIns="36000" rtlCol="0" anchor="ctr"/>
          <a:lstStyle/>
          <a:p>
            <a:pPr algn="ctr">
              <a:buFont typeface="Wingdings 2" pitchFamily="18" charset="2"/>
              <a:buNone/>
            </a:pPr>
            <a:endParaRPr lang="ja-JP" altLang="en-US" sz="2400" dirty="0" smtClean="0">
              <a:solidFill>
                <a:prstClr val="black"/>
              </a:solidFill>
              <a:latin typeface="メイリオ" panose="020B0604030504040204" pitchFamily="50" charset="-128"/>
              <a:ea typeface="メイリオ" panose="020B0604030504040204" pitchFamily="50" charset="-128"/>
              <a:cs typeface="Arial" charset="0"/>
            </a:endParaRPr>
          </a:p>
        </p:txBody>
      </p:sp>
      <p:sp>
        <p:nvSpPr>
          <p:cNvPr id="26" name="テキスト ボックス 25"/>
          <p:cNvSpPr txBox="1"/>
          <p:nvPr/>
        </p:nvSpPr>
        <p:spPr>
          <a:xfrm>
            <a:off x="6885454" y="3959901"/>
            <a:ext cx="1152128" cy="461665"/>
          </a:xfrm>
          <a:prstGeom prst="rect">
            <a:avLst/>
          </a:prstGeom>
          <a:noFill/>
        </p:spPr>
        <p:txBody>
          <a:bodyPr wrap="square" rtlCol="0">
            <a:spAutoFit/>
          </a:bodyPr>
          <a:lstStyle/>
          <a:p>
            <a:pPr algn="ctr"/>
            <a:r>
              <a:rPr kumimoji="1" lang="ja-JP" altLang="en-US" sz="2400" dirty="0" smtClean="0">
                <a:latin typeface="メイリオ" panose="020B0604030504040204" pitchFamily="50" charset="-128"/>
                <a:ea typeface="メイリオ" panose="020B0604030504040204" pitchFamily="50" charset="-128"/>
              </a:rPr>
              <a:t>問合せ</a:t>
            </a:r>
          </a:p>
        </p:txBody>
      </p:sp>
      <p:sp>
        <p:nvSpPr>
          <p:cNvPr id="38" name="爆発 1 37"/>
          <p:cNvSpPr/>
          <p:nvPr/>
        </p:nvSpPr>
        <p:spPr bwMode="gray">
          <a:xfrm>
            <a:off x="5256692" y="1979866"/>
            <a:ext cx="1522131" cy="962120"/>
          </a:xfrm>
          <a:prstGeom prst="irregularSeal1">
            <a:avLst/>
          </a:prstGeom>
          <a:solidFill>
            <a:srgbClr val="FFFF00"/>
          </a:solidFill>
          <a:ln w="19050" algn="ctr">
            <a:solidFill>
              <a:srgbClr val="BBBCBC"/>
            </a:solidFill>
            <a:miter lim="800000"/>
            <a:headEnd/>
            <a:tailEnd/>
          </a:ln>
        </p:spPr>
        <p:txBody>
          <a:bodyPr wrap="square" lIns="36000" tIns="36000" rIns="36000" bIns="36000" rtlCol="0" anchor="ctr"/>
          <a:lstStyle/>
          <a:p>
            <a:pPr algn="ctr">
              <a:buFont typeface="Wingdings 2" pitchFamily="18" charset="2"/>
              <a:buNone/>
            </a:pPr>
            <a:r>
              <a:rPr lang="ja-JP" altLang="en-US" sz="2400" dirty="0" smtClean="0">
                <a:solidFill>
                  <a:prstClr val="black"/>
                </a:solidFill>
                <a:latin typeface="メイリオ" panose="020B0604030504040204" pitchFamily="50" charset="-128"/>
                <a:ea typeface="メイリオ" panose="020B0604030504040204" pitchFamily="50" charset="-128"/>
                <a:cs typeface="Arial" charset="0"/>
              </a:rPr>
              <a:t>登録</a:t>
            </a:r>
          </a:p>
        </p:txBody>
      </p:sp>
      <p:grpSp>
        <p:nvGrpSpPr>
          <p:cNvPr id="39" name="グループ化 38"/>
          <p:cNvGrpSpPr/>
          <p:nvPr/>
        </p:nvGrpSpPr>
        <p:grpSpPr>
          <a:xfrm>
            <a:off x="964571" y="5793605"/>
            <a:ext cx="2861574" cy="540000"/>
            <a:chOff x="1226616" y="3917076"/>
            <a:chExt cx="2861574" cy="540000"/>
          </a:xfrm>
        </p:grpSpPr>
        <p:sp>
          <p:nvSpPr>
            <p:cNvPr id="47" name="Freeform 109"/>
            <p:cNvSpPr>
              <a:spLocks noChangeAspect="1" noEditPoints="1"/>
            </p:cNvSpPr>
            <p:nvPr/>
          </p:nvSpPr>
          <p:spPr bwMode="gray">
            <a:xfrm>
              <a:off x="1226616" y="3917076"/>
              <a:ext cx="540000" cy="540000"/>
            </a:xfrm>
            <a:custGeom>
              <a:avLst/>
              <a:gdLst>
                <a:gd name="T0" fmla="*/ 235 w 512"/>
                <a:gd name="T1" fmla="*/ 150 h 512"/>
                <a:gd name="T2" fmla="*/ 277 w 512"/>
                <a:gd name="T3" fmla="*/ 118 h 512"/>
                <a:gd name="T4" fmla="*/ 235 w 512"/>
                <a:gd name="T5" fmla="*/ 342 h 512"/>
                <a:gd name="T6" fmla="*/ 277 w 512"/>
                <a:gd name="T7" fmla="*/ 320 h 512"/>
                <a:gd name="T8" fmla="*/ 235 w 512"/>
                <a:gd name="T9" fmla="*/ 342 h 512"/>
                <a:gd name="T10" fmla="*/ 160 w 512"/>
                <a:gd name="T11" fmla="*/ 342 h 512"/>
                <a:gd name="T12" fmla="*/ 117 w 512"/>
                <a:gd name="T13" fmla="*/ 320 h 512"/>
                <a:gd name="T14" fmla="*/ 512 w 512"/>
                <a:gd name="T15" fmla="*/ 256 h 512"/>
                <a:gd name="T16" fmla="*/ 0 w 512"/>
                <a:gd name="T17" fmla="*/ 256 h 512"/>
                <a:gd name="T18" fmla="*/ 512 w 512"/>
                <a:gd name="T19" fmla="*/ 256 h 512"/>
                <a:gd name="T20" fmla="*/ 405 w 512"/>
                <a:gd name="T21" fmla="*/ 299 h 512"/>
                <a:gd name="T22" fmla="*/ 384 w 512"/>
                <a:gd name="T23" fmla="*/ 235 h 512"/>
                <a:gd name="T24" fmla="*/ 267 w 512"/>
                <a:gd name="T25" fmla="*/ 224 h 512"/>
                <a:gd name="T26" fmla="*/ 288 w 512"/>
                <a:gd name="T27" fmla="*/ 171 h 512"/>
                <a:gd name="T28" fmla="*/ 299 w 512"/>
                <a:gd name="T29" fmla="*/ 107 h 512"/>
                <a:gd name="T30" fmla="*/ 224 w 512"/>
                <a:gd name="T31" fmla="*/ 96 h 512"/>
                <a:gd name="T32" fmla="*/ 213 w 512"/>
                <a:gd name="T33" fmla="*/ 160 h 512"/>
                <a:gd name="T34" fmla="*/ 245 w 512"/>
                <a:gd name="T35" fmla="*/ 171 h 512"/>
                <a:gd name="T36" fmla="*/ 139 w 512"/>
                <a:gd name="T37" fmla="*/ 224 h 512"/>
                <a:gd name="T38" fmla="*/ 128 w 512"/>
                <a:gd name="T39" fmla="*/ 299 h 512"/>
                <a:gd name="T40" fmla="*/ 96 w 512"/>
                <a:gd name="T41" fmla="*/ 310 h 512"/>
                <a:gd name="T42" fmla="*/ 107 w 512"/>
                <a:gd name="T43" fmla="*/ 363 h 512"/>
                <a:gd name="T44" fmla="*/ 181 w 512"/>
                <a:gd name="T45" fmla="*/ 352 h 512"/>
                <a:gd name="T46" fmla="*/ 171 w 512"/>
                <a:gd name="T47" fmla="*/ 299 h 512"/>
                <a:gd name="T48" fmla="*/ 149 w 512"/>
                <a:gd name="T49" fmla="*/ 246 h 512"/>
                <a:gd name="T50" fmla="*/ 245 w 512"/>
                <a:gd name="T51" fmla="*/ 299 h 512"/>
                <a:gd name="T52" fmla="*/ 213 w 512"/>
                <a:gd name="T53" fmla="*/ 310 h 512"/>
                <a:gd name="T54" fmla="*/ 224 w 512"/>
                <a:gd name="T55" fmla="*/ 363 h 512"/>
                <a:gd name="T56" fmla="*/ 299 w 512"/>
                <a:gd name="T57" fmla="*/ 352 h 512"/>
                <a:gd name="T58" fmla="*/ 288 w 512"/>
                <a:gd name="T59" fmla="*/ 299 h 512"/>
                <a:gd name="T60" fmla="*/ 267 w 512"/>
                <a:gd name="T61" fmla="*/ 246 h 512"/>
                <a:gd name="T62" fmla="*/ 363 w 512"/>
                <a:gd name="T63" fmla="*/ 299 h 512"/>
                <a:gd name="T64" fmla="*/ 331 w 512"/>
                <a:gd name="T65" fmla="*/ 310 h 512"/>
                <a:gd name="T66" fmla="*/ 341 w 512"/>
                <a:gd name="T67" fmla="*/ 363 h 512"/>
                <a:gd name="T68" fmla="*/ 416 w 512"/>
                <a:gd name="T69" fmla="*/ 352 h 512"/>
                <a:gd name="T70" fmla="*/ 352 w 512"/>
                <a:gd name="T71" fmla="*/ 342 h 512"/>
                <a:gd name="T72" fmla="*/ 395 w 512"/>
                <a:gd name="T73" fmla="*/ 320 h 512"/>
                <a:gd name="T74" fmla="*/ 352 w 512"/>
                <a:gd name="T75" fmla="*/ 34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12" h="512">
                  <a:moveTo>
                    <a:pt x="277" y="150"/>
                  </a:moveTo>
                  <a:cubicBezTo>
                    <a:pt x="235" y="150"/>
                    <a:pt x="235" y="150"/>
                    <a:pt x="235" y="150"/>
                  </a:cubicBezTo>
                  <a:cubicBezTo>
                    <a:pt x="235" y="118"/>
                    <a:pt x="235" y="118"/>
                    <a:pt x="235" y="118"/>
                  </a:cubicBezTo>
                  <a:cubicBezTo>
                    <a:pt x="277" y="118"/>
                    <a:pt x="277" y="118"/>
                    <a:pt x="277" y="118"/>
                  </a:cubicBezTo>
                  <a:lnTo>
                    <a:pt x="277" y="150"/>
                  </a:lnTo>
                  <a:close/>
                  <a:moveTo>
                    <a:pt x="235" y="342"/>
                  </a:moveTo>
                  <a:cubicBezTo>
                    <a:pt x="277" y="342"/>
                    <a:pt x="277" y="342"/>
                    <a:pt x="277" y="342"/>
                  </a:cubicBezTo>
                  <a:cubicBezTo>
                    <a:pt x="277" y="320"/>
                    <a:pt x="277" y="320"/>
                    <a:pt x="277" y="320"/>
                  </a:cubicBezTo>
                  <a:cubicBezTo>
                    <a:pt x="235" y="320"/>
                    <a:pt x="235" y="320"/>
                    <a:pt x="235" y="320"/>
                  </a:cubicBezTo>
                  <a:lnTo>
                    <a:pt x="235" y="342"/>
                  </a:lnTo>
                  <a:close/>
                  <a:moveTo>
                    <a:pt x="117" y="342"/>
                  </a:moveTo>
                  <a:cubicBezTo>
                    <a:pt x="160" y="342"/>
                    <a:pt x="160" y="342"/>
                    <a:pt x="160" y="342"/>
                  </a:cubicBezTo>
                  <a:cubicBezTo>
                    <a:pt x="160" y="320"/>
                    <a:pt x="160" y="320"/>
                    <a:pt x="160" y="320"/>
                  </a:cubicBezTo>
                  <a:cubicBezTo>
                    <a:pt x="117" y="320"/>
                    <a:pt x="117" y="320"/>
                    <a:pt x="117" y="320"/>
                  </a:cubicBezTo>
                  <a:lnTo>
                    <a:pt x="117" y="342"/>
                  </a:lnTo>
                  <a:close/>
                  <a:moveTo>
                    <a:pt x="512" y="256"/>
                  </a:moveTo>
                  <a:cubicBezTo>
                    <a:pt x="512" y="398"/>
                    <a:pt x="397" y="512"/>
                    <a:pt x="256" y="512"/>
                  </a:cubicBezTo>
                  <a:cubicBezTo>
                    <a:pt x="115" y="512"/>
                    <a:pt x="0" y="398"/>
                    <a:pt x="0" y="256"/>
                  </a:cubicBezTo>
                  <a:cubicBezTo>
                    <a:pt x="0" y="115"/>
                    <a:pt x="115" y="0"/>
                    <a:pt x="256" y="0"/>
                  </a:cubicBezTo>
                  <a:cubicBezTo>
                    <a:pt x="397" y="0"/>
                    <a:pt x="512" y="115"/>
                    <a:pt x="512" y="256"/>
                  </a:cubicBezTo>
                  <a:close/>
                  <a:moveTo>
                    <a:pt x="416" y="310"/>
                  </a:moveTo>
                  <a:cubicBezTo>
                    <a:pt x="416" y="304"/>
                    <a:pt x="411" y="299"/>
                    <a:pt x="405" y="299"/>
                  </a:cubicBezTo>
                  <a:cubicBezTo>
                    <a:pt x="384" y="299"/>
                    <a:pt x="384" y="299"/>
                    <a:pt x="384" y="299"/>
                  </a:cubicBezTo>
                  <a:cubicBezTo>
                    <a:pt x="384" y="235"/>
                    <a:pt x="384" y="235"/>
                    <a:pt x="384" y="235"/>
                  </a:cubicBezTo>
                  <a:cubicBezTo>
                    <a:pt x="384" y="229"/>
                    <a:pt x="379" y="224"/>
                    <a:pt x="373" y="224"/>
                  </a:cubicBezTo>
                  <a:cubicBezTo>
                    <a:pt x="267" y="224"/>
                    <a:pt x="267" y="224"/>
                    <a:pt x="267" y="224"/>
                  </a:cubicBezTo>
                  <a:cubicBezTo>
                    <a:pt x="267" y="171"/>
                    <a:pt x="267" y="171"/>
                    <a:pt x="267" y="171"/>
                  </a:cubicBezTo>
                  <a:cubicBezTo>
                    <a:pt x="288" y="171"/>
                    <a:pt x="288" y="171"/>
                    <a:pt x="288" y="171"/>
                  </a:cubicBezTo>
                  <a:cubicBezTo>
                    <a:pt x="294" y="171"/>
                    <a:pt x="299" y="166"/>
                    <a:pt x="299" y="160"/>
                  </a:cubicBezTo>
                  <a:cubicBezTo>
                    <a:pt x="299" y="107"/>
                    <a:pt x="299" y="107"/>
                    <a:pt x="299" y="107"/>
                  </a:cubicBezTo>
                  <a:cubicBezTo>
                    <a:pt x="299" y="101"/>
                    <a:pt x="294" y="96"/>
                    <a:pt x="288" y="96"/>
                  </a:cubicBezTo>
                  <a:cubicBezTo>
                    <a:pt x="224" y="96"/>
                    <a:pt x="224" y="96"/>
                    <a:pt x="224" y="96"/>
                  </a:cubicBezTo>
                  <a:cubicBezTo>
                    <a:pt x="218" y="96"/>
                    <a:pt x="213" y="101"/>
                    <a:pt x="213" y="107"/>
                  </a:cubicBezTo>
                  <a:cubicBezTo>
                    <a:pt x="213" y="160"/>
                    <a:pt x="213" y="160"/>
                    <a:pt x="213" y="160"/>
                  </a:cubicBezTo>
                  <a:cubicBezTo>
                    <a:pt x="213" y="166"/>
                    <a:pt x="218" y="171"/>
                    <a:pt x="224" y="171"/>
                  </a:cubicBezTo>
                  <a:cubicBezTo>
                    <a:pt x="245" y="171"/>
                    <a:pt x="245" y="171"/>
                    <a:pt x="245" y="171"/>
                  </a:cubicBezTo>
                  <a:cubicBezTo>
                    <a:pt x="245" y="224"/>
                    <a:pt x="245" y="224"/>
                    <a:pt x="245" y="224"/>
                  </a:cubicBezTo>
                  <a:cubicBezTo>
                    <a:pt x="139" y="224"/>
                    <a:pt x="139" y="224"/>
                    <a:pt x="139" y="224"/>
                  </a:cubicBezTo>
                  <a:cubicBezTo>
                    <a:pt x="133" y="224"/>
                    <a:pt x="128" y="229"/>
                    <a:pt x="128" y="235"/>
                  </a:cubicBezTo>
                  <a:cubicBezTo>
                    <a:pt x="128" y="299"/>
                    <a:pt x="128" y="299"/>
                    <a:pt x="128" y="299"/>
                  </a:cubicBezTo>
                  <a:cubicBezTo>
                    <a:pt x="107" y="299"/>
                    <a:pt x="107" y="299"/>
                    <a:pt x="107" y="299"/>
                  </a:cubicBezTo>
                  <a:cubicBezTo>
                    <a:pt x="101" y="299"/>
                    <a:pt x="96" y="304"/>
                    <a:pt x="96" y="310"/>
                  </a:cubicBezTo>
                  <a:cubicBezTo>
                    <a:pt x="96" y="352"/>
                    <a:pt x="96" y="352"/>
                    <a:pt x="96" y="352"/>
                  </a:cubicBezTo>
                  <a:cubicBezTo>
                    <a:pt x="96" y="358"/>
                    <a:pt x="101" y="363"/>
                    <a:pt x="107" y="363"/>
                  </a:cubicBezTo>
                  <a:cubicBezTo>
                    <a:pt x="171" y="363"/>
                    <a:pt x="171" y="363"/>
                    <a:pt x="171" y="363"/>
                  </a:cubicBezTo>
                  <a:cubicBezTo>
                    <a:pt x="177" y="363"/>
                    <a:pt x="181" y="358"/>
                    <a:pt x="181" y="352"/>
                  </a:cubicBezTo>
                  <a:cubicBezTo>
                    <a:pt x="181" y="310"/>
                    <a:pt x="181" y="310"/>
                    <a:pt x="181" y="310"/>
                  </a:cubicBezTo>
                  <a:cubicBezTo>
                    <a:pt x="181" y="304"/>
                    <a:pt x="177" y="299"/>
                    <a:pt x="171" y="299"/>
                  </a:cubicBezTo>
                  <a:cubicBezTo>
                    <a:pt x="149" y="299"/>
                    <a:pt x="149" y="299"/>
                    <a:pt x="149" y="299"/>
                  </a:cubicBezTo>
                  <a:cubicBezTo>
                    <a:pt x="149" y="246"/>
                    <a:pt x="149" y="246"/>
                    <a:pt x="149" y="246"/>
                  </a:cubicBezTo>
                  <a:cubicBezTo>
                    <a:pt x="245" y="246"/>
                    <a:pt x="245" y="246"/>
                    <a:pt x="245" y="246"/>
                  </a:cubicBezTo>
                  <a:cubicBezTo>
                    <a:pt x="245" y="299"/>
                    <a:pt x="245" y="299"/>
                    <a:pt x="245" y="299"/>
                  </a:cubicBezTo>
                  <a:cubicBezTo>
                    <a:pt x="224" y="299"/>
                    <a:pt x="224" y="299"/>
                    <a:pt x="224" y="299"/>
                  </a:cubicBezTo>
                  <a:cubicBezTo>
                    <a:pt x="218" y="299"/>
                    <a:pt x="213" y="304"/>
                    <a:pt x="213" y="310"/>
                  </a:cubicBezTo>
                  <a:cubicBezTo>
                    <a:pt x="213" y="352"/>
                    <a:pt x="213" y="352"/>
                    <a:pt x="213" y="352"/>
                  </a:cubicBezTo>
                  <a:cubicBezTo>
                    <a:pt x="213" y="358"/>
                    <a:pt x="218" y="363"/>
                    <a:pt x="224" y="363"/>
                  </a:cubicBezTo>
                  <a:cubicBezTo>
                    <a:pt x="288" y="363"/>
                    <a:pt x="288" y="363"/>
                    <a:pt x="288" y="363"/>
                  </a:cubicBezTo>
                  <a:cubicBezTo>
                    <a:pt x="294" y="363"/>
                    <a:pt x="299" y="358"/>
                    <a:pt x="299" y="352"/>
                  </a:cubicBezTo>
                  <a:cubicBezTo>
                    <a:pt x="299" y="310"/>
                    <a:pt x="299" y="310"/>
                    <a:pt x="299" y="310"/>
                  </a:cubicBezTo>
                  <a:cubicBezTo>
                    <a:pt x="299" y="304"/>
                    <a:pt x="294" y="299"/>
                    <a:pt x="288" y="299"/>
                  </a:cubicBezTo>
                  <a:cubicBezTo>
                    <a:pt x="267" y="299"/>
                    <a:pt x="267" y="299"/>
                    <a:pt x="267" y="299"/>
                  </a:cubicBezTo>
                  <a:cubicBezTo>
                    <a:pt x="267" y="246"/>
                    <a:pt x="267" y="246"/>
                    <a:pt x="267" y="246"/>
                  </a:cubicBezTo>
                  <a:cubicBezTo>
                    <a:pt x="363" y="246"/>
                    <a:pt x="363" y="246"/>
                    <a:pt x="363" y="246"/>
                  </a:cubicBezTo>
                  <a:cubicBezTo>
                    <a:pt x="363" y="299"/>
                    <a:pt x="363" y="299"/>
                    <a:pt x="363" y="299"/>
                  </a:cubicBezTo>
                  <a:cubicBezTo>
                    <a:pt x="341" y="299"/>
                    <a:pt x="341" y="299"/>
                    <a:pt x="341" y="299"/>
                  </a:cubicBezTo>
                  <a:cubicBezTo>
                    <a:pt x="335" y="299"/>
                    <a:pt x="331" y="304"/>
                    <a:pt x="331" y="310"/>
                  </a:cubicBezTo>
                  <a:cubicBezTo>
                    <a:pt x="331" y="352"/>
                    <a:pt x="331" y="352"/>
                    <a:pt x="331" y="352"/>
                  </a:cubicBezTo>
                  <a:cubicBezTo>
                    <a:pt x="331" y="358"/>
                    <a:pt x="335" y="363"/>
                    <a:pt x="341" y="363"/>
                  </a:cubicBezTo>
                  <a:cubicBezTo>
                    <a:pt x="405" y="363"/>
                    <a:pt x="405" y="363"/>
                    <a:pt x="405" y="363"/>
                  </a:cubicBezTo>
                  <a:cubicBezTo>
                    <a:pt x="411" y="363"/>
                    <a:pt x="416" y="358"/>
                    <a:pt x="416" y="352"/>
                  </a:cubicBezTo>
                  <a:lnTo>
                    <a:pt x="416" y="310"/>
                  </a:lnTo>
                  <a:close/>
                  <a:moveTo>
                    <a:pt x="352" y="342"/>
                  </a:moveTo>
                  <a:cubicBezTo>
                    <a:pt x="395" y="342"/>
                    <a:pt x="395" y="342"/>
                    <a:pt x="395" y="342"/>
                  </a:cubicBezTo>
                  <a:cubicBezTo>
                    <a:pt x="395" y="320"/>
                    <a:pt x="395" y="320"/>
                    <a:pt x="395" y="320"/>
                  </a:cubicBezTo>
                  <a:cubicBezTo>
                    <a:pt x="352" y="320"/>
                    <a:pt x="352" y="320"/>
                    <a:pt x="352" y="320"/>
                  </a:cubicBezTo>
                  <a:lnTo>
                    <a:pt x="352" y="342"/>
                  </a:lnTo>
                  <a:close/>
                </a:path>
              </a:pathLst>
            </a:custGeom>
            <a:solidFill>
              <a:srgbClr val="046A38"/>
            </a:solidFill>
            <a:ln>
              <a:noFill/>
            </a:ln>
            <a:extLst/>
          </p:spPr>
          <p:txBody>
            <a:bodyPr vert="horz" wrap="non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Arial" charset="0"/>
                <a:ea typeface="ＭＳ Ｐゴシック"/>
                <a:cs typeface="Arial" charset="0"/>
              </a:endParaRPr>
            </a:p>
          </p:txBody>
        </p:sp>
        <p:sp>
          <p:nvSpPr>
            <p:cNvPr id="52" name="テキスト ボックス 51"/>
            <p:cNvSpPr txBox="1"/>
            <p:nvPr/>
          </p:nvSpPr>
          <p:spPr>
            <a:xfrm>
              <a:off x="1855942" y="3987430"/>
              <a:ext cx="2232248" cy="369332"/>
            </a:xfrm>
            <a:prstGeom prst="rect">
              <a:avLst/>
            </a:prstGeom>
            <a:noFill/>
          </p:spPr>
          <p:txBody>
            <a:bodyPr wrap="square" rtlCol="0">
              <a:spAutoFit/>
            </a:bodyPr>
            <a:lstStyle/>
            <a:p>
              <a:r>
                <a:rPr kumimoji="1" lang="ja-JP" altLang="en-US" dirty="0" smtClean="0">
                  <a:latin typeface="+mn-lt"/>
                  <a:ea typeface="+mn-ea"/>
                </a:rPr>
                <a:t>実行体制構築支援</a:t>
              </a:r>
            </a:p>
          </p:txBody>
        </p:sp>
      </p:grpSp>
      <p:grpSp>
        <p:nvGrpSpPr>
          <p:cNvPr id="53" name="グループ化 52"/>
          <p:cNvGrpSpPr/>
          <p:nvPr/>
        </p:nvGrpSpPr>
        <p:grpSpPr>
          <a:xfrm>
            <a:off x="946539" y="5253605"/>
            <a:ext cx="3640288" cy="540000"/>
            <a:chOff x="1208584" y="3556249"/>
            <a:chExt cx="3640288" cy="540000"/>
          </a:xfrm>
        </p:grpSpPr>
        <p:sp>
          <p:nvSpPr>
            <p:cNvPr id="54" name="Freeform 624"/>
            <p:cNvSpPr>
              <a:spLocks noChangeAspect="1" noEditPoints="1"/>
            </p:cNvSpPr>
            <p:nvPr/>
          </p:nvSpPr>
          <p:spPr bwMode="gray">
            <a:xfrm>
              <a:off x="1208584" y="3556249"/>
              <a:ext cx="540000" cy="540000"/>
            </a:xfrm>
            <a:custGeom>
              <a:avLst/>
              <a:gdLst>
                <a:gd name="T0" fmla="*/ 379 w 512"/>
                <a:gd name="T1" fmla="*/ 223 h 512"/>
                <a:gd name="T2" fmla="*/ 353 w 512"/>
                <a:gd name="T3" fmla="*/ 181 h 512"/>
                <a:gd name="T4" fmla="*/ 314 w 512"/>
                <a:gd name="T5" fmla="*/ 149 h 512"/>
                <a:gd name="T6" fmla="*/ 284 w 512"/>
                <a:gd name="T7" fmla="*/ 151 h 512"/>
                <a:gd name="T8" fmla="*/ 228 w 512"/>
                <a:gd name="T9" fmla="*/ 151 h 512"/>
                <a:gd name="T10" fmla="*/ 176 w 512"/>
                <a:gd name="T11" fmla="*/ 160 h 512"/>
                <a:gd name="T12" fmla="*/ 144 w 512"/>
                <a:gd name="T13" fmla="*/ 206 h 512"/>
                <a:gd name="T14" fmla="*/ 181 w 512"/>
                <a:gd name="T15" fmla="*/ 282 h 512"/>
                <a:gd name="T16" fmla="*/ 239 w 512"/>
                <a:gd name="T17" fmla="*/ 288 h 512"/>
                <a:gd name="T18" fmla="*/ 279 w 512"/>
                <a:gd name="T19" fmla="*/ 309 h 512"/>
                <a:gd name="T20" fmla="*/ 332 w 512"/>
                <a:gd name="T21" fmla="*/ 373 h 512"/>
                <a:gd name="T22" fmla="*/ 370 w 512"/>
                <a:gd name="T23" fmla="*/ 302 h 512"/>
                <a:gd name="T24" fmla="*/ 394 w 512"/>
                <a:gd name="T25" fmla="*/ 261 h 512"/>
                <a:gd name="T26" fmla="*/ 185 w 512"/>
                <a:gd name="T27" fmla="*/ 242 h 512"/>
                <a:gd name="T28" fmla="*/ 140 w 512"/>
                <a:gd name="T29" fmla="*/ 251 h 512"/>
                <a:gd name="T30" fmla="*/ 172 w 512"/>
                <a:gd name="T31" fmla="*/ 197 h 512"/>
                <a:gd name="T32" fmla="*/ 202 w 512"/>
                <a:gd name="T33" fmla="*/ 233 h 512"/>
                <a:gd name="T34" fmla="*/ 234 w 512"/>
                <a:gd name="T35" fmla="*/ 185 h 512"/>
                <a:gd name="T36" fmla="*/ 255 w 512"/>
                <a:gd name="T37" fmla="*/ 177 h 512"/>
                <a:gd name="T38" fmla="*/ 259 w 512"/>
                <a:gd name="T39" fmla="*/ 198 h 512"/>
                <a:gd name="T40" fmla="*/ 234 w 512"/>
                <a:gd name="T41" fmla="*/ 213 h 512"/>
                <a:gd name="T42" fmla="*/ 284 w 512"/>
                <a:gd name="T43" fmla="*/ 248 h 512"/>
                <a:gd name="T44" fmla="*/ 273 w 512"/>
                <a:gd name="T45" fmla="*/ 266 h 512"/>
                <a:gd name="T46" fmla="*/ 230 w 512"/>
                <a:gd name="T47" fmla="*/ 246 h 512"/>
                <a:gd name="T48" fmla="*/ 283 w 512"/>
                <a:gd name="T49" fmla="*/ 215 h 512"/>
                <a:gd name="T50" fmla="*/ 320 w 512"/>
                <a:gd name="T51" fmla="*/ 192 h 512"/>
                <a:gd name="T52" fmla="*/ 347 w 512"/>
                <a:gd name="T53" fmla="*/ 233 h 512"/>
                <a:gd name="T54" fmla="*/ 318 w 512"/>
                <a:gd name="T55" fmla="*/ 213 h 512"/>
                <a:gd name="T56" fmla="*/ 362 w 512"/>
                <a:gd name="T57" fmla="*/ 266 h 512"/>
                <a:gd name="T58" fmla="*/ 340 w 512"/>
                <a:gd name="T59" fmla="*/ 281 h 512"/>
                <a:gd name="T60" fmla="*/ 340 w 512"/>
                <a:gd name="T61" fmla="*/ 324 h 512"/>
                <a:gd name="T62" fmla="*/ 308 w 512"/>
                <a:gd name="T63" fmla="*/ 311 h 512"/>
                <a:gd name="T64" fmla="*/ 313 w 512"/>
                <a:gd name="T65" fmla="*/ 264 h 512"/>
                <a:gd name="T66" fmla="*/ 334 w 512"/>
                <a:gd name="T67" fmla="*/ 255 h 512"/>
                <a:gd name="T68" fmla="*/ 362 w 512"/>
                <a:gd name="T69" fmla="*/ 266 h 512"/>
                <a:gd name="T70" fmla="*/ 256 w 512"/>
                <a:gd name="T71" fmla="*/ 512 h 512"/>
                <a:gd name="T72" fmla="*/ 393 w 512"/>
                <a:gd name="T73" fmla="*/ 302 h 512"/>
                <a:gd name="T74" fmla="*/ 352 w 512"/>
                <a:gd name="T75" fmla="*/ 384 h 512"/>
                <a:gd name="T76" fmla="*/ 266 w 512"/>
                <a:gd name="T77" fmla="*/ 384 h 512"/>
                <a:gd name="T78" fmla="*/ 218 w 512"/>
                <a:gd name="T79" fmla="*/ 320 h 512"/>
                <a:gd name="T80" fmla="*/ 96 w 512"/>
                <a:gd name="T81" fmla="*/ 245 h 512"/>
                <a:gd name="T82" fmla="*/ 176 w 512"/>
                <a:gd name="T83" fmla="*/ 138 h 512"/>
                <a:gd name="T84" fmla="*/ 261 w 512"/>
                <a:gd name="T85" fmla="*/ 117 h 512"/>
                <a:gd name="T86" fmla="*/ 359 w 512"/>
                <a:gd name="T87" fmla="*/ 160 h 512"/>
                <a:gd name="T88" fmla="*/ 416 w 512"/>
                <a:gd name="T89" fmla="*/ 261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12" h="512">
                  <a:moveTo>
                    <a:pt x="382" y="238"/>
                  </a:moveTo>
                  <a:cubicBezTo>
                    <a:pt x="379" y="237"/>
                    <a:pt x="377" y="234"/>
                    <a:pt x="377" y="231"/>
                  </a:cubicBezTo>
                  <a:cubicBezTo>
                    <a:pt x="376" y="229"/>
                    <a:pt x="377" y="226"/>
                    <a:pt x="379" y="223"/>
                  </a:cubicBezTo>
                  <a:cubicBezTo>
                    <a:pt x="382" y="219"/>
                    <a:pt x="384" y="213"/>
                    <a:pt x="384" y="208"/>
                  </a:cubicBezTo>
                  <a:cubicBezTo>
                    <a:pt x="384" y="193"/>
                    <a:pt x="372" y="181"/>
                    <a:pt x="357" y="181"/>
                  </a:cubicBezTo>
                  <a:cubicBezTo>
                    <a:pt x="356" y="181"/>
                    <a:pt x="354" y="181"/>
                    <a:pt x="353" y="181"/>
                  </a:cubicBezTo>
                  <a:cubicBezTo>
                    <a:pt x="350" y="182"/>
                    <a:pt x="347" y="181"/>
                    <a:pt x="345" y="179"/>
                  </a:cubicBezTo>
                  <a:cubicBezTo>
                    <a:pt x="342" y="178"/>
                    <a:pt x="341" y="175"/>
                    <a:pt x="341" y="172"/>
                  </a:cubicBezTo>
                  <a:cubicBezTo>
                    <a:pt x="339" y="159"/>
                    <a:pt x="328" y="149"/>
                    <a:pt x="314" y="149"/>
                  </a:cubicBezTo>
                  <a:cubicBezTo>
                    <a:pt x="309" y="149"/>
                    <a:pt x="303" y="151"/>
                    <a:pt x="299" y="154"/>
                  </a:cubicBezTo>
                  <a:cubicBezTo>
                    <a:pt x="296" y="156"/>
                    <a:pt x="293" y="156"/>
                    <a:pt x="291" y="156"/>
                  </a:cubicBezTo>
                  <a:cubicBezTo>
                    <a:pt x="288" y="155"/>
                    <a:pt x="285" y="154"/>
                    <a:pt x="284" y="151"/>
                  </a:cubicBezTo>
                  <a:cubicBezTo>
                    <a:pt x="279" y="143"/>
                    <a:pt x="270" y="138"/>
                    <a:pt x="261" y="138"/>
                  </a:cubicBezTo>
                  <a:cubicBezTo>
                    <a:pt x="253" y="138"/>
                    <a:pt x="246" y="142"/>
                    <a:pt x="241" y="148"/>
                  </a:cubicBezTo>
                  <a:cubicBezTo>
                    <a:pt x="238" y="152"/>
                    <a:pt x="233" y="153"/>
                    <a:pt x="228" y="151"/>
                  </a:cubicBezTo>
                  <a:cubicBezTo>
                    <a:pt x="218" y="147"/>
                    <a:pt x="205" y="150"/>
                    <a:pt x="198" y="159"/>
                  </a:cubicBezTo>
                  <a:cubicBezTo>
                    <a:pt x="195" y="162"/>
                    <a:pt x="190" y="163"/>
                    <a:pt x="186" y="162"/>
                  </a:cubicBezTo>
                  <a:cubicBezTo>
                    <a:pt x="183" y="160"/>
                    <a:pt x="179" y="160"/>
                    <a:pt x="176" y="160"/>
                  </a:cubicBezTo>
                  <a:cubicBezTo>
                    <a:pt x="161" y="160"/>
                    <a:pt x="149" y="172"/>
                    <a:pt x="149" y="186"/>
                  </a:cubicBezTo>
                  <a:cubicBezTo>
                    <a:pt x="149" y="188"/>
                    <a:pt x="149" y="190"/>
                    <a:pt x="150" y="193"/>
                  </a:cubicBezTo>
                  <a:cubicBezTo>
                    <a:pt x="151" y="198"/>
                    <a:pt x="149" y="203"/>
                    <a:pt x="144" y="206"/>
                  </a:cubicBezTo>
                  <a:cubicBezTo>
                    <a:pt x="127" y="212"/>
                    <a:pt x="117" y="228"/>
                    <a:pt x="117" y="245"/>
                  </a:cubicBezTo>
                  <a:cubicBezTo>
                    <a:pt x="117" y="269"/>
                    <a:pt x="136" y="288"/>
                    <a:pt x="160" y="288"/>
                  </a:cubicBezTo>
                  <a:cubicBezTo>
                    <a:pt x="167" y="288"/>
                    <a:pt x="174" y="286"/>
                    <a:pt x="181" y="282"/>
                  </a:cubicBezTo>
                  <a:cubicBezTo>
                    <a:pt x="186" y="279"/>
                    <a:pt x="193" y="280"/>
                    <a:pt x="196" y="285"/>
                  </a:cubicBezTo>
                  <a:cubicBezTo>
                    <a:pt x="201" y="293"/>
                    <a:pt x="209" y="298"/>
                    <a:pt x="218" y="298"/>
                  </a:cubicBezTo>
                  <a:cubicBezTo>
                    <a:pt x="226" y="298"/>
                    <a:pt x="234" y="295"/>
                    <a:pt x="239" y="288"/>
                  </a:cubicBezTo>
                  <a:cubicBezTo>
                    <a:pt x="241" y="285"/>
                    <a:pt x="245" y="284"/>
                    <a:pt x="249" y="284"/>
                  </a:cubicBezTo>
                  <a:cubicBezTo>
                    <a:pt x="253" y="285"/>
                    <a:pt x="256" y="288"/>
                    <a:pt x="257" y="291"/>
                  </a:cubicBezTo>
                  <a:cubicBezTo>
                    <a:pt x="261" y="301"/>
                    <a:pt x="269" y="307"/>
                    <a:pt x="279" y="309"/>
                  </a:cubicBezTo>
                  <a:cubicBezTo>
                    <a:pt x="284" y="309"/>
                    <a:pt x="288" y="314"/>
                    <a:pt x="288" y="319"/>
                  </a:cubicBezTo>
                  <a:cubicBezTo>
                    <a:pt x="288" y="373"/>
                    <a:pt x="288" y="373"/>
                    <a:pt x="288" y="373"/>
                  </a:cubicBezTo>
                  <a:cubicBezTo>
                    <a:pt x="332" y="373"/>
                    <a:pt x="332" y="373"/>
                    <a:pt x="332" y="373"/>
                  </a:cubicBezTo>
                  <a:cubicBezTo>
                    <a:pt x="334" y="363"/>
                    <a:pt x="339" y="349"/>
                    <a:pt x="353" y="340"/>
                  </a:cubicBezTo>
                  <a:cubicBezTo>
                    <a:pt x="370" y="330"/>
                    <a:pt x="373" y="322"/>
                    <a:pt x="373" y="315"/>
                  </a:cubicBezTo>
                  <a:cubicBezTo>
                    <a:pt x="373" y="310"/>
                    <a:pt x="372" y="306"/>
                    <a:pt x="370" y="302"/>
                  </a:cubicBezTo>
                  <a:cubicBezTo>
                    <a:pt x="368" y="299"/>
                    <a:pt x="368" y="295"/>
                    <a:pt x="369" y="292"/>
                  </a:cubicBezTo>
                  <a:cubicBezTo>
                    <a:pt x="370" y="290"/>
                    <a:pt x="373" y="287"/>
                    <a:pt x="376" y="286"/>
                  </a:cubicBezTo>
                  <a:cubicBezTo>
                    <a:pt x="387" y="283"/>
                    <a:pt x="394" y="273"/>
                    <a:pt x="394" y="261"/>
                  </a:cubicBezTo>
                  <a:cubicBezTo>
                    <a:pt x="394" y="252"/>
                    <a:pt x="390" y="243"/>
                    <a:pt x="382" y="238"/>
                  </a:cubicBezTo>
                  <a:close/>
                  <a:moveTo>
                    <a:pt x="196" y="244"/>
                  </a:moveTo>
                  <a:cubicBezTo>
                    <a:pt x="193" y="246"/>
                    <a:pt x="188" y="245"/>
                    <a:pt x="185" y="242"/>
                  </a:cubicBezTo>
                  <a:cubicBezTo>
                    <a:pt x="182" y="240"/>
                    <a:pt x="168" y="245"/>
                    <a:pt x="155" y="254"/>
                  </a:cubicBezTo>
                  <a:cubicBezTo>
                    <a:pt x="153" y="255"/>
                    <a:pt x="151" y="256"/>
                    <a:pt x="149" y="256"/>
                  </a:cubicBezTo>
                  <a:cubicBezTo>
                    <a:pt x="146" y="256"/>
                    <a:pt x="142" y="254"/>
                    <a:pt x="140" y="251"/>
                  </a:cubicBezTo>
                  <a:cubicBezTo>
                    <a:pt x="137" y="247"/>
                    <a:pt x="138" y="240"/>
                    <a:pt x="143" y="236"/>
                  </a:cubicBezTo>
                  <a:cubicBezTo>
                    <a:pt x="147" y="233"/>
                    <a:pt x="163" y="222"/>
                    <a:pt x="179" y="221"/>
                  </a:cubicBezTo>
                  <a:cubicBezTo>
                    <a:pt x="177" y="212"/>
                    <a:pt x="175" y="203"/>
                    <a:pt x="172" y="197"/>
                  </a:cubicBezTo>
                  <a:cubicBezTo>
                    <a:pt x="169" y="192"/>
                    <a:pt x="171" y="185"/>
                    <a:pt x="176" y="182"/>
                  </a:cubicBezTo>
                  <a:cubicBezTo>
                    <a:pt x="181" y="179"/>
                    <a:pt x="188" y="181"/>
                    <a:pt x="190" y="187"/>
                  </a:cubicBezTo>
                  <a:cubicBezTo>
                    <a:pt x="199" y="203"/>
                    <a:pt x="202" y="230"/>
                    <a:pt x="202" y="233"/>
                  </a:cubicBezTo>
                  <a:cubicBezTo>
                    <a:pt x="203" y="238"/>
                    <a:pt x="200" y="242"/>
                    <a:pt x="196" y="244"/>
                  </a:cubicBezTo>
                  <a:close/>
                  <a:moveTo>
                    <a:pt x="223" y="197"/>
                  </a:moveTo>
                  <a:cubicBezTo>
                    <a:pt x="224" y="195"/>
                    <a:pt x="225" y="191"/>
                    <a:pt x="234" y="185"/>
                  </a:cubicBezTo>
                  <a:cubicBezTo>
                    <a:pt x="233" y="182"/>
                    <a:pt x="234" y="178"/>
                    <a:pt x="236" y="176"/>
                  </a:cubicBezTo>
                  <a:cubicBezTo>
                    <a:pt x="239" y="171"/>
                    <a:pt x="245" y="169"/>
                    <a:pt x="250" y="172"/>
                  </a:cubicBezTo>
                  <a:cubicBezTo>
                    <a:pt x="253" y="173"/>
                    <a:pt x="254" y="175"/>
                    <a:pt x="255" y="177"/>
                  </a:cubicBezTo>
                  <a:cubicBezTo>
                    <a:pt x="255" y="177"/>
                    <a:pt x="256" y="177"/>
                    <a:pt x="257" y="177"/>
                  </a:cubicBezTo>
                  <a:cubicBezTo>
                    <a:pt x="262" y="178"/>
                    <a:pt x="266" y="182"/>
                    <a:pt x="266" y="187"/>
                  </a:cubicBezTo>
                  <a:cubicBezTo>
                    <a:pt x="267" y="192"/>
                    <a:pt x="264" y="197"/>
                    <a:pt x="259" y="198"/>
                  </a:cubicBezTo>
                  <a:cubicBezTo>
                    <a:pt x="254" y="200"/>
                    <a:pt x="248" y="202"/>
                    <a:pt x="245" y="204"/>
                  </a:cubicBezTo>
                  <a:cubicBezTo>
                    <a:pt x="245" y="206"/>
                    <a:pt x="244" y="208"/>
                    <a:pt x="242" y="210"/>
                  </a:cubicBezTo>
                  <a:cubicBezTo>
                    <a:pt x="240" y="212"/>
                    <a:pt x="237" y="213"/>
                    <a:pt x="234" y="213"/>
                  </a:cubicBezTo>
                  <a:cubicBezTo>
                    <a:pt x="232" y="213"/>
                    <a:pt x="229" y="212"/>
                    <a:pt x="227" y="210"/>
                  </a:cubicBezTo>
                  <a:cubicBezTo>
                    <a:pt x="223" y="207"/>
                    <a:pt x="222" y="202"/>
                    <a:pt x="223" y="197"/>
                  </a:cubicBezTo>
                  <a:close/>
                  <a:moveTo>
                    <a:pt x="284" y="248"/>
                  </a:moveTo>
                  <a:cubicBezTo>
                    <a:pt x="288" y="251"/>
                    <a:pt x="289" y="257"/>
                    <a:pt x="286" y="261"/>
                  </a:cubicBezTo>
                  <a:cubicBezTo>
                    <a:pt x="284" y="265"/>
                    <a:pt x="281" y="266"/>
                    <a:pt x="277" y="266"/>
                  </a:cubicBezTo>
                  <a:cubicBezTo>
                    <a:pt x="276" y="266"/>
                    <a:pt x="274" y="266"/>
                    <a:pt x="273" y="266"/>
                  </a:cubicBezTo>
                  <a:cubicBezTo>
                    <a:pt x="255" y="258"/>
                    <a:pt x="239" y="265"/>
                    <a:pt x="239" y="265"/>
                  </a:cubicBezTo>
                  <a:cubicBezTo>
                    <a:pt x="233" y="268"/>
                    <a:pt x="227" y="265"/>
                    <a:pt x="225" y="260"/>
                  </a:cubicBezTo>
                  <a:cubicBezTo>
                    <a:pt x="222" y="255"/>
                    <a:pt x="224" y="249"/>
                    <a:pt x="230" y="246"/>
                  </a:cubicBezTo>
                  <a:cubicBezTo>
                    <a:pt x="230" y="246"/>
                    <a:pt x="243" y="240"/>
                    <a:pt x="260" y="241"/>
                  </a:cubicBezTo>
                  <a:cubicBezTo>
                    <a:pt x="260" y="234"/>
                    <a:pt x="262" y="226"/>
                    <a:pt x="268" y="217"/>
                  </a:cubicBezTo>
                  <a:cubicBezTo>
                    <a:pt x="272" y="213"/>
                    <a:pt x="279" y="212"/>
                    <a:pt x="283" y="215"/>
                  </a:cubicBezTo>
                  <a:cubicBezTo>
                    <a:pt x="288" y="219"/>
                    <a:pt x="289" y="225"/>
                    <a:pt x="286" y="230"/>
                  </a:cubicBezTo>
                  <a:cubicBezTo>
                    <a:pt x="277" y="241"/>
                    <a:pt x="283" y="247"/>
                    <a:pt x="284" y="248"/>
                  </a:cubicBezTo>
                  <a:close/>
                  <a:moveTo>
                    <a:pt x="320" y="192"/>
                  </a:moveTo>
                  <a:cubicBezTo>
                    <a:pt x="320" y="192"/>
                    <a:pt x="320" y="192"/>
                    <a:pt x="320" y="192"/>
                  </a:cubicBezTo>
                  <a:cubicBezTo>
                    <a:pt x="325" y="192"/>
                    <a:pt x="336" y="195"/>
                    <a:pt x="350" y="218"/>
                  </a:cubicBezTo>
                  <a:cubicBezTo>
                    <a:pt x="353" y="223"/>
                    <a:pt x="352" y="230"/>
                    <a:pt x="347" y="233"/>
                  </a:cubicBezTo>
                  <a:cubicBezTo>
                    <a:pt x="345" y="234"/>
                    <a:pt x="343" y="234"/>
                    <a:pt x="341" y="234"/>
                  </a:cubicBezTo>
                  <a:cubicBezTo>
                    <a:pt x="337" y="234"/>
                    <a:pt x="334" y="233"/>
                    <a:pt x="332" y="229"/>
                  </a:cubicBezTo>
                  <a:cubicBezTo>
                    <a:pt x="324" y="217"/>
                    <a:pt x="319" y="213"/>
                    <a:pt x="318" y="213"/>
                  </a:cubicBezTo>
                  <a:cubicBezTo>
                    <a:pt x="313" y="212"/>
                    <a:pt x="309" y="208"/>
                    <a:pt x="309" y="202"/>
                  </a:cubicBezTo>
                  <a:cubicBezTo>
                    <a:pt x="309" y="196"/>
                    <a:pt x="314" y="192"/>
                    <a:pt x="320" y="192"/>
                  </a:cubicBezTo>
                  <a:close/>
                  <a:moveTo>
                    <a:pt x="362" y="266"/>
                  </a:moveTo>
                  <a:cubicBezTo>
                    <a:pt x="346" y="266"/>
                    <a:pt x="341" y="279"/>
                    <a:pt x="340" y="280"/>
                  </a:cubicBezTo>
                  <a:cubicBezTo>
                    <a:pt x="340" y="280"/>
                    <a:pt x="340" y="281"/>
                    <a:pt x="340" y="281"/>
                  </a:cubicBezTo>
                  <a:cubicBezTo>
                    <a:pt x="340" y="281"/>
                    <a:pt x="340" y="281"/>
                    <a:pt x="340" y="281"/>
                  </a:cubicBezTo>
                  <a:cubicBezTo>
                    <a:pt x="340" y="282"/>
                    <a:pt x="335" y="294"/>
                    <a:pt x="329" y="304"/>
                  </a:cubicBezTo>
                  <a:cubicBezTo>
                    <a:pt x="329" y="306"/>
                    <a:pt x="332" y="309"/>
                    <a:pt x="335" y="310"/>
                  </a:cubicBezTo>
                  <a:cubicBezTo>
                    <a:pt x="340" y="313"/>
                    <a:pt x="342" y="319"/>
                    <a:pt x="340" y="324"/>
                  </a:cubicBezTo>
                  <a:cubicBezTo>
                    <a:pt x="338" y="328"/>
                    <a:pt x="334" y="330"/>
                    <a:pt x="330" y="330"/>
                  </a:cubicBezTo>
                  <a:cubicBezTo>
                    <a:pt x="329" y="330"/>
                    <a:pt x="327" y="330"/>
                    <a:pt x="326" y="329"/>
                  </a:cubicBezTo>
                  <a:cubicBezTo>
                    <a:pt x="323" y="328"/>
                    <a:pt x="311" y="322"/>
                    <a:pt x="308" y="311"/>
                  </a:cubicBezTo>
                  <a:cubicBezTo>
                    <a:pt x="306" y="305"/>
                    <a:pt x="307" y="298"/>
                    <a:pt x="311" y="293"/>
                  </a:cubicBezTo>
                  <a:cubicBezTo>
                    <a:pt x="315" y="286"/>
                    <a:pt x="319" y="277"/>
                    <a:pt x="320" y="274"/>
                  </a:cubicBezTo>
                  <a:cubicBezTo>
                    <a:pt x="320" y="272"/>
                    <a:pt x="317" y="267"/>
                    <a:pt x="313" y="264"/>
                  </a:cubicBezTo>
                  <a:cubicBezTo>
                    <a:pt x="308" y="261"/>
                    <a:pt x="308" y="254"/>
                    <a:pt x="311" y="249"/>
                  </a:cubicBezTo>
                  <a:cubicBezTo>
                    <a:pt x="315" y="244"/>
                    <a:pt x="321" y="244"/>
                    <a:pt x="326" y="247"/>
                  </a:cubicBezTo>
                  <a:cubicBezTo>
                    <a:pt x="327" y="248"/>
                    <a:pt x="330" y="250"/>
                    <a:pt x="334" y="255"/>
                  </a:cubicBezTo>
                  <a:cubicBezTo>
                    <a:pt x="341" y="249"/>
                    <a:pt x="350" y="245"/>
                    <a:pt x="363" y="245"/>
                  </a:cubicBezTo>
                  <a:cubicBezTo>
                    <a:pt x="369" y="245"/>
                    <a:pt x="373" y="250"/>
                    <a:pt x="373" y="256"/>
                  </a:cubicBezTo>
                  <a:cubicBezTo>
                    <a:pt x="373" y="262"/>
                    <a:pt x="368" y="266"/>
                    <a:pt x="362" y="266"/>
                  </a:cubicBezTo>
                  <a:close/>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393" y="302"/>
                  </a:moveTo>
                  <a:cubicBezTo>
                    <a:pt x="394" y="306"/>
                    <a:pt x="394" y="310"/>
                    <a:pt x="394" y="314"/>
                  </a:cubicBezTo>
                  <a:cubicBezTo>
                    <a:pt x="395" y="336"/>
                    <a:pt x="379" y="349"/>
                    <a:pt x="365" y="358"/>
                  </a:cubicBezTo>
                  <a:cubicBezTo>
                    <a:pt x="352" y="366"/>
                    <a:pt x="352" y="384"/>
                    <a:pt x="352" y="384"/>
                  </a:cubicBezTo>
                  <a:cubicBezTo>
                    <a:pt x="352" y="390"/>
                    <a:pt x="347" y="394"/>
                    <a:pt x="341" y="394"/>
                  </a:cubicBezTo>
                  <a:cubicBezTo>
                    <a:pt x="277" y="394"/>
                    <a:pt x="277" y="394"/>
                    <a:pt x="277" y="394"/>
                  </a:cubicBezTo>
                  <a:cubicBezTo>
                    <a:pt x="271" y="394"/>
                    <a:pt x="266" y="390"/>
                    <a:pt x="266" y="384"/>
                  </a:cubicBezTo>
                  <a:cubicBezTo>
                    <a:pt x="266" y="328"/>
                    <a:pt x="266" y="328"/>
                    <a:pt x="266" y="328"/>
                  </a:cubicBezTo>
                  <a:cubicBezTo>
                    <a:pt x="258" y="324"/>
                    <a:pt x="250" y="319"/>
                    <a:pt x="245" y="312"/>
                  </a:cubicBezTo>
                  <a:cubicBezTo>
                    <a:pt x="237" y="317"/>
                    <a:pt x="228" y="320"/>
                    <a:pt x="218" y="320"/>
                  </a:cubicBezTo>
                  <a:cubicBezTo>
                    <a:pt x="205" y="320"/>
                    <a:pt x="192" y="314"/>
                    <a:pt x="183" y="304"/>
                  </a:cubicBezTo>
                  <a:cubicBezTo>
                    <a:pt x="176" y="307"/>
                    <a:pt x="168" y="309"/>
                    <a:pt x="160" y="309"/>
                  </a:cubicBezTo>
                  <a:cubicBezTo>
                    <a:pt x="124" y="309"/>
                    <a:pt x="96" y="280"/>
                    <a:pt x="96" y="245"/>
                  </a:cubicBezTo>
                  <a:cubicBezTo>
                    <a:pt x="96" y="222"/>
                    <a:pt x="108" y="201"/>
                    <a:pt x="128" y="190"/>
                  </a:cubicBezTo>
                  <a:cubicBezTo>
                    <a:pt x="128" y="188"/>
                    <a:pt x="128" y="187"/>
                    <a:pt x="128" y="186"/>
                  </a:cubicBezTo>
                  <a:cubicBezTo>
                    <a:pt x="128" y="160"/>
                    <a:pt x="149" y="138"/>
                    <a:pt x="176" y="138"/>
                  </a:cubicBezTo>
                  <a:cubicBezTo>
                    <a:pt x="179" y="138"/>
                    <a:pt x="183" y="139"/>
                    <a:pt x="187" y="140"/>
                  </a:cubicBezTo>
                  <a:cubicBezTo>
                    <a:pt x="198" y="129"/>
                    <a:pt x="215" y="125"/>
                    <a:pt x="229" y="129"/>
                  </a:cubicBezTo>
                  <a:cubicBezTo>
                    <a:pt x="238" y="121"/>
                    <a:pt x="249" y="117"/>
                    <a:pt x="261" y="117"/>
                  </a:cubicBezTo>
                  <a:cubicBezTo>
                    <a:pt x="274" y="117"/>
                    <a:pt x="286" y="122"/>
                    <a:pt x="295" y="132"/>
                  </a:cubicBezTo>
                  <a:cubicBezTo>
                    <a:pt x="301" y="129"/>
                    <a:pt x="308" y="128"/>
                    <a:pt x="314" y="128"/>
                  </a:cubicBezTo>
                  <a:cubicBezTo>
                    <a:pt x="335" y="128"/>
                    <a:pt x="353" y="141"/>
                    <a:pt x="359" y="160"/>
                  </a:cubicBezTo>
                  <a:cubicBezTo>
                    <a:pt x="385" y="161"/>
                    <a:pt x="405" y="182"/>
                    <a:pt x="405" y="208"/>
                  </a:cubicBezTo>
                  <a:cubicBezTo>
                    <a:pt x="405" y="214"/>
                    <a:pt x="404" y="221"/>
                    <a:pt x="401" y="227"/>
                  </a:cubicBezTo>
                  <a:cubicBezTo>
                    <a:pt x="410" y="236"/>
                    <a:pt x="416" y="248"/>
                    <a:pt x="416" y="261"/>
                  </a:cubicBezTo>
                  <a:cubicBezTo>
                    <a:pt x="416" y="278"/>
                    <a:pt x="407" y="293"/>
                    <a:pt x="393" y="302"/>
                  </a:cubicBezTo>
                  <a:close/>
                </a:path>
              </a:pathLst>
            </a:custGeom>
            <a:solidFill>
              <a:srgbClr val="86BC25"/>
            </a:solidFill>
            <a:ln>
              <a:noFill/>
            </a:ln>
            <a:extLst/>
          </p:spPr>
          <p:txBody>
            <a:bodyPr vert="horz" wrap="none" lIns="0" tIns="0" rIns="0" bIns="0" numCol="1"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Arial" charset="0"/>
                <a:ea typeface="ＭＳ Ｐゴシック"/>
                <a:cs typeface="Arial" charset="0"/>
              </a:endParaRPr>
            </a:p>
          </p:txBody>
        </p:sp>
        <p:sp>
          <p:nvSpPr>
            <p:cNvPr id="55" name="テキスト ボックス 54"/>
            <p:cNvSpPr txBox="1"/>
            <p:nvPr/>
          </p:nvSpPr>
          <p:spPr>
            <a:xfrm>
              <a:off x="1784647" y="3641583"/>
              <a:ext cx="3064225" cy="369332"/>
            </a:xfrm>
            <a:prstGeom prst="rect">
              <a:avLst/>
            </a:prstGeom>
            <a:noFill/>
          </p:spPr>
          <p:txBody>
            <a:bodyPr wrap="square" rtlCol="0">
              <a:spAutoFit/>
            </a:bodyPr>
            <a:lstStyle/>
            <a:p>
              <a:r>
                <a:rPr lang="ja-JP" altLang="en-US" dirty="0" smtClean="0">
                  <a:latin typeface="+mn-lt"/>
                  <a:ea typeface="+mn-ea"/>
                </a:rPr>
                <a:t>経営層への理解促進支援</a:t>
              </a:r>
              <a:endParaRPr kumimoji="1" lang="ja-JP" altLang="en-US" dirty="0" smtClean="0">
                <a:latin typeface="+mn-lt"/>
                <a:ea typeface="+mn-ea"/>
              </a:endParaRPr>
            </a:p>
          </p:txBody>
        </p:sp>
      </p:grpSp>
      <p:grpSp>
        <p:nvGrpSpPr>
          <p:cNvPr id="56" name="グループ化 55"/>
          <p:cNvGrpSpPr/>
          <p:nvPr/>
        </p:nvGrpSpPr>
        <p:grpSpPr>
          <a:xfrm>
            <a:off x="937566" y="6290233"/>
            <a:ext cx="3445700" cy="646331"/>
            <a:chOff x="1208584" y="4612406"/>
            <a:chExt cx="3445700" cy="646331"/>
          </a:xfrm>
        </p:grpSpPr>
        <p:sp>
          <p:nvSpPr>
            <p:cNvPr id="57" name="Freeform 805"/>
            <p:cNvSpPr>
              <a:spLocks noChangeAspect="1" noEditPoints="1"/>
            </p:cNvSpPr>
            <p:nvPr/>
          </p:nvSpPr>
          <p:spPr bwMode="gray">
            <a:xfrm>
              <a:off x="1208584" y="4648470"/>
              <a:ext cx="540000" cy="540000"/>
            </a:xfrm>
            <a:custGeom>
              <a:avLst/>
              <a:gdLst>
                <a:gd name="T0" fmla="*/ 309 w 512"/>
                <a:gd name="T1" fmla="*/ 149 h 512"/>
                <a:gd name="T2" fmla="*/ 202 w 512"/>
                <a:gd name="T3" fmla="*/ 149 h 512"/>
                <a:gd name="T4" fmla="*/ 181 w 512"/>
                <a:gd name="T5" fmla="*/ 138 h 512"/>
                <a:gd name="T6" fmla="*/ 373 w 512"/>
                <a:gd name="T7" fmla="*/ 373 h 512"/>
                <a:gd name="T8" fmla="*/ 330 w 512"/>
                <a:gd name="T9" fmla="*/ 149 h 512"/>
                <a:gd name="T10" fmla="*/ 170 w 512"/>
                <a:gd name="T11" fmla="*/ 320 h 512"/>
                <a:gd name="T12" fmla="*/ 170 w 512"/>
                <a:gd name="T13" fmla="*/ 298 h 512"/>
                <a:gd name="T14" fmla="*/ 181 w 512"/>
                <a:gd name="T15" fmla="*/ 288 h 512"/>
                <a:gd name="T16" fmla="*/ 160 w 512"/>
                <a:gd name="T17" fmla="*/ 245 h 512"/>
                <a:gd name="T18" fmla="*/ 170 w 512"/>
                <a:gd name="T19" fmla="*/ 256 h 512"/>
                <a:gd name="T20" fmla="*/ 170 w 512"/>
                <a:gd name="T21" fmla="*/ 192 h 512"/>
                <a:gd name="T22" fmla="*/ 213 w 512"/>
                <a:gd name="T23" fmla="*/ 341 h 512"/>
                <a:gd name="T24" fmla="*/ 224 w 512"/>
                <a:gd name="T25" fmla="*/ 330 h 512"/>
                <a:gd name="T26" fmla="*/ 202 w 512"/>
                <a:gd name="T27" fmla="*/ 288 h 512"/>
                <a:gd name="T28" fmla="*/ 213 w 512"/>
                <a:gd name="T29" fmla="*/ 298 h 512"/>
                <a:gd name="T30" fmla="*/ 213 w 512"/>
                <a:gd name="T31" fmla="*/ 234 h 512"/>
                <a:gd name="T32" fmla="*/ 213 w 512"/>
                <a:gd name="T33" fmla="*/ 213 h 512"/>
                <a:gd name="T34" fmla="*/ 224 w 512"/>
                <a:gd name="T35" fmla="*/ 202 h 512"/>
                <a:gd name="T36" fmla="*/ 245 w 512"/>
                <a:gd name="T37" fmla="*/ 330 h 512"/>
                <a:gd name="T38" fmla="*/ 256 w 512"/>
                <a:gd name="T39" fmla="*/ 341 h 512"/>
                <a:gd name="T40" fmla="*/ 256 w 512"/>
                <a:gd name="T41" fmla="*/ 277 h 512"/>
                <a:gd name="T42" fmla="*/ 256 w 512"/>
                <a:gd name="T43" fmla="*/ 256 h 512"/>
                <a:gd name="T44" fmla="*/ 266 w 512"/>
                <a:gd name="T45" fmla="*/ 245 h 512"/>
                <a:gd name="T46" fmla="*/ 245 w 512"/>
                <a:gd name="T47" fmla="*/ 202 h 512"/>
                <a:gd name="T48" fmla="*/ 256 w 512"/>
                <a:gd name="T49" fmla="*/ 213 h 512"/>
                <a:gd name="T50" fmla="*/ 298 w 512"/>
                <a:gd name="T51" fmla="*/ 320 h 512"/>
                <a:gd name="T52" fmla="*/ 298 w 512"/>
                <a:gd name="T53" fmla="*/ 298 h 512"/>
                <a:gd name="T54" fmla="*/ 309 w 512"/>
                <a:gd name="T55" fmla="*/ 288 h 512"/>
                <a:gd name="T56" fmla="*/ 288 w 512"/>
                <a:gd name="T57" fmla="*/ 245 h 512"/>
                <a:gd name="T58" fmla="*/ 298 w 512"/>
                <a:gd name="T59" fmla="*/ 256 h 512"/>
                <a:gd name="T60" fmla="*/ 298 w 512"/>
                <a:gd name="T61" fmla="*/ 192 h 512"/>
                <a:gd name="T62" fmla="*/ 341 w 512"/>
                <a:gd name="T63" fmla="*/ 298 h 512"/>
                <a:gd name="T64" fmla="*/ 352 w 512"/>
                <a:gd name="T65" fmla="*/ 288 h 512"/>
                <a:gd name="T66" fmla="*/ 330 w 512"/>
                <a:gd name="T67" fmla="*/ 245 h 512"/>
                <a:gd name="T68" fmla="*/ 341 w 512"/>
                <a:gd name="T69" fmla="*/ 256 h 512"/>
                <a:gd name="T70" fmla="*/ 341 w 512"/>
                <a:gd name="T71" fmla="*/ 213 h 512"/>
                <a:gd name="T72" fmla="*/ 256 w 512"/>
                <a:gd name="T73" fmla="*/ 0 h 512"/>
                <a:gd name="T74" fmla="*/ 512 w 512"/>
                <a:gd name="T75" fmla="*/ 256 h 512"/>
                <a:gd name="T76" fmla="*/ 384 w 512"/>
                <a:gd name="T77" fmla="*/ 394 h 512"/>
                <a:gd name="T78" fmla="*/ 117 w 512"/>
                <a:gd name="T79" fmla="*/ 128 h 512"/>
                <a:gd name="T80" fmla="*/ 181 w 512"/>
                <a:gd name="T81" fmla="*/ 106 h 512"/>
                <a:gd name="T82" fmla="*/ 202 w 512"/>
                <a:gd name="T83" fmla="*/ 117 h 512"/>
                <a:gd name="T84" fmla="*/ 320 w 512"/>
                <a:gd name="T85" fmla="*/ 96 h 512"/>
                <a:gd name="T86" fmla="*/ 384 w 512"/>
                <a:gd name="T87" fmla="*/ 117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12" h="512">
                  <a:moveTo>
                    <a:pt x="330" y="149"/>
                  </a:moveTo>
                  <a:cubicBezTo>
                    <a:pt x="330" y="155"/>
                    <a:pt x="326" y="160"/>
                    <a:pt x="320" y="160"/>
                  </a:cubicBezTo>
                  <a:cubicBezTo>
                    <a:pt x="314" y="160"/>
                    <a:pt x="309" y="155"/>
                    <a:pt x="309" y="149"/>
                  </a:cubicBezTo>
                  <a:cubicBezTo>
                    <a:pt x="309" y="138"/>
                    <a:pt x="309" y="138"/>
                    <a:pt x="309" y="138"/>
                  </a:cubicBezTo>
                  <a:cubicBezTo>
                    <a:pt x="202" y="138"/>
                    <a:pt x="202" y="138"/>
                    <a:pt x="202" y="138"/>
                  </a:cubicBezTo>
                  <a:cubicBezTo>
                    <a:pt x="202" y="149"/>
                    <a:pt x="202" y="149"/>
                    <a:pt x="202" y="149"/>
                  </a:cubicBezTo>
                  <a:cubicBezTo>
                    <a:pt x="202" y="155"/>
                    <a:pt x="198" y="160"/>
                    <a:pt x="192" y="160"/>
                  </a:cubicBezTo>
                  <a:cubicBezTo>
                    <a:pt x="186" y="160"/>
                    <a:pt x="181" y="155"/>
                    <a:pt x="181" y="149"/>
                  </a:cubicBezTo>
                  <a:cubicBezTo>
                    <a:pt x="181" y="138"/>
                    <a:pt x="181" y="138"/>
                    <a:pt x="181" y="138"/>
                  </a:cubicBezTo>
                  <a:cubicBezTo>
                    <a:pt x="138" y="138"/>
                    <a:pt x="138" y="138"/>
                    <a:pt x="138" y="138"/>
                  </a:cubicBezTo>
                  <a:cubicBezTo>
                    <a:pt x="138" y="373"/>
                    <a:pt x="138" y="373"/>
                    <a:pt x="138" y="373"/>
                  </a:cubicBezTo>
                  <a:cubicBezTo>
                    <a:pt x="373" y="373"/>
                    <a:pt x="373" y="373"/>
                    <a:pt x="373" y="373"/>
                  </a:cubicBezTo>
                  <a:cubicBezTo>
                    <a:pt x="373" y="138"/>
                    <a:pt x="373" y="138"/>
                    <a:pt x="373" y="138"/>
                  </a:cubicBezTo>
                  <a:cubicBezTo>
                    <a:pt x="330" y="138"/>
                    <a:pt x="330" y="138"/>
                    <a:pt x="330" y="138"/>
                  </a:cubicBezTo>
                  <a:lnTo>
                    <a:pt x="330" y="149"/>
                  </a:lnTo>
                  <a:close/>
                  <a:moveTo>
                    <a:pt x="170" y="341"/>
                  </a:moveTo>
                  <a:cubicBezTo>
                    <a:pt x="164" y="341"/>
                    <a:pt x="160" y="336"/>
                    <a:pt x="160" y="330"/>
                  </a:cubicBezTo>
                  <a:cubicBezTo>
                    <a:pt x="160" y="324"/>
                    <a:pt x="164" y="320"/>
                    <a:pt x="170" y="320"/>
                  </a:cubicBezTo>
                  <a:cubicBezTo>
                    <a:pt x="176" y="320"/>
                    <a:pt x="181" y="324"/>
                    <a:pt x="181" y="330"/>
                  </a:cubicBezTo>
                  <a:cubicBezTo>
                    <a:pt x="181" y="336"/>
                    <a:pt x="176" y="341"/>
                    <a:pt x="170" y="341"/>
                  </a:cubicBezTo>
                  <a:close/>
                  <a:moveTo>
                    <a:pt x="170" y="298"/>
                  </a:moveTo>
                  <a:cubicBezTo>
                    <a:pt x="164" y="298"/>
                    <a:pt x="160" y="294"/>
                    <a:pt x="160" y="288"/>
                  </a:cubicBezTo>
                  <a:cubicBezTo>
                    <a:pt x="160" y="282"/>
                    <a:pt x="164" y="277"/>
                    <a:pt x="170" y="277"/>
                  </a:cubicBezTo>
                  <a:cubicBezTo>
                    <a:pt x="176" y="277"/>
                    <a:pt x="181" y="282"/>
                    <a:pt x="181" y="288"/>
                  </a:cubicBezTo>
                  <a:cubicBezTo>
                    <a:pt x="181" y="294"/>
                    <a:pt x="176" y="298"/>
                    <a:pt x="170" y="298"/>
                  </a:cubicBezTo>
                  <a:close/>
                  <a:moveTo>
                    <a:pt x="170" y="256"/>
                  </a:moveTo>
                  <a:cubicBezTo>
                    <a:pt x="164" y="256"/>
                    <a:pt x="160" y="251"/>
                    <a:pt x="160" y="245"/>
                  </a:cubicBezTo>
                  <a:cubicBezTo>
                    <a:pt x="160" y="239"/>
                    <a:pt x="164" y="234"/>
                    <a:pt x="170" y="234"/>
                  </a:cubicBezTo>
                  <a:cubicBezTo>
                    <a:pt x="176" y="234"/>
                    <a:pt x="181" y="239"/>
                    <a:pt x="181" y="245"/>
                  </a:cubicBezTo>
                  <a:cubicBezTo>
                    <a:pt x="181" y="251"/>
                    <a:pt x="176" y="256"/>
                    <a:pt x="170" y="256"/>
                  </a:cubicBezTo>
                  <a:close/>
                  <a:moveTo>
                    <a:pt x="170" y="213"/>
                  </a:moveTo>
                  <a:cubicBezTo>
                    <a:pt x="164" y="213"/>
                    <a:pt x="160" y="208"/>
                    <a:pt x="160" y="202"/>
                  </a:cubicBezTo>
                  <a:cubicBezTo>
                    <a:pt x="160" y="196"/>
                    <a:pt x="164" y="192"/>
                    <a:pt x="170" y="192"/>
                  </a:cubicBezTo>
                  <a:cubicBezTo>
                    <a:pt x="176" y="192"/>
                    <a:pt x="181" y="196"/>
                    <a:pt x="181" y="202"/>
                  </a:cubicBezTo>
                  <a:cubicBezTo>
                    <a:pt x="181" y="208"/>
                    <a:pt x="176" y="213"/>
                    <a:pt x="170" y="213"/>
                  </a:cubicBezTo>
                  <a:close/>
                  <a:moveTo>
                    <a:pt x="213" y="341"/>
                  </a:moveTo>
                  <a:cubicBezTo>
                    <a:pt x="207" y="341"/>
                    <a:pt x="202" y="336"/>
                    <a:pt x="202" y="330"/>
                  </a:cubicBezTo>
                  <a:cubicBezTo>
                    <a:pt x="202" y="324"/>
                    <a:pt x="207" y="320"/>
                    <a:pt x="213" y="320"/>
                  </a:cubicBezTo>
                  <a:cubicBezTo>
                    <a:pt x="219" y="320"/>
                    <a:pt x="224" y="324"/>
                    <a:pt x="224" y="330"/>
                  </a:cubicBezTo>
                  <a:cubicBezTo>
                    <a:pt x="224" y="336"/>
                    <a:pt x="219" y="341"/>
                    <a:pt x="213" y="341"/>
                  </a:cubicBezTo>
                  <a:close/>
                  <a:moveTo>
                    <a:pt x="213" y="298"/>
                  </a:moveTo>
                  <a:cubicBezTo>
                    <a:pt x="207" y="298"/>
                    <a:pt x="202" y="294"/>
                    <a:pt x="202" y="288"/>
                  </a:cubicBezTo>
                  <a:cubicBezTo>
                    <a:pt x="202" y="282"/>
                    <a:pt x="207" y="277"/>
                    <a:pt x="213" y="277"/>
                  </a:cubicBezTo>
                  <a:cubicBezTo>
                    <a:pt x="219" y="277"/>
                    <a:pt x="224" y="282"/>
                    <a:pt x="224" y="288"/>
                  </a:cubicBezTo>
                  <a:cubicBezTo>
                    <a:pt x="224" y="294"/>
                    <a:pt x="219" y="298"/>
                    <a:pt x="213" y="298"/>
                  </a:cubicBezTo>
                  <a:close/>
                  <a:moveTo>
                    <a:pt x="213" y="256"/>
                  </a:moveTo>
                  <a:cubicBezTo>
                    <a:pt x="207" y="256"/>
                    <a:pt x="202" y="251"/>
                    <a:pt x="202" y="245"/>
                  </a:cubicBezTo>
                  <a:cubicBezTo>
                    <a:pt x="202" y="239"/>
                    <a:pt x="207" y="234"/>
                    <a:pt x="213" y="234"/>
                  </a:cubicBezTo>
                  <a:cubicBezTo>
                    <a:pt x="219" y="234"/>
                    <a:pt x="224" y="239"/>
                    <a:pt x="224" y="245"/>
                  </a:cubicBezTo>
                  <a:cubicBezTo>
                    <a:pt x="224" y="251"/>
                    <a:pt x="219" y="256"/>
                    <a:pt x="213" y="256"/>
                  </a:cubicBezTo>
                  <a:close/>
                  <a:moveTo>
                    <a:pt x="213" y="213"/>
                  </a:moveTo>
                  <a:cubicBezTo>
                    <a:pt x="207" y="213"/>
                    <a:pt x="202" y="208"/>
                    <a:pt x="202" y="202"/>
                  </a:cubicBezTo>
                  <a:cubicBezTo>
                    <a:pt x="202" y="196"/>
                    <a:pt x="207" y="192"/>
                    <a:pt x="213" y="192"/>
                  </a:cubicBezTo>
                  <a:cubicBezTo>
                    <a:pt x="219" y="192"/>
                    <a:pt x="224" y="196"/>
                    <a:pt x="224" y="202"/>
                  </a:cubicBezTo>
                  <a:cubicBezTo>
                    <a:pt x="224" y="208"/>
                    <a:pt x="219" y="213"/>
                    <a:pt x="213" y="213"/>
                  </a:cubicBezTo>
                  <a:close/>
                  <a:moveTo>
                    <a:pt x="256" y="341"/>
                  </a:moveTo>
                  <a:cubicBezTo>
                    <a:pt x="250" y="341"/>
                    <a:pt x="245" y="336"/>
                    <a:pt x="245" y="330"/>
                  </a:cubicBezTo>
                  <a:cubicBezTo>
                    <a:pt x="245" y="324"/>
                    <a:pt x="250" y="320"/>
                    <a:pt x="256" y="320"/>
                  </a:cubicBezTo>
                  <a:cubicBezTo>
                    <a:pt x="262" y="320"/>
                    <a:pt x="266" y="324"/>
                    <a:pt x="266" y="330"/>
                  </a:cubicBezTo>
                  <a:cubicBezTo>
                    <a:pt x="266" y="336"/>
                    <a:pt x="262" y="341"/>
                    <a:pt x="256" y="341"/>
                  </a:cubicBezTo>
                  <a:close/>
                  <a:moveTo>
                    <a:pt x="256" y="298"/>
                  </a:moveTo>
                  <a:cubicBezTo>
                    <a:pt x="250" y="298"/>
                    <a:pt x="245" y="294"/>
                    <a:pt x="245" y="288"/>
                  </a:cubicBezTo>
                  <a:cubicBezTo>
                    <a:pt x="245" y="282"/>
                    <a:pt x="250" y="277"/>
                    <a:pt x="256" y="277"/>
                  </a:cubicBezTo>
                  <a:cubicBezTo>
                    <a:pt x="262" y="277"/>
                    <a:pt x="266" y="282"/>
                    <a:pt x="266" y="288"/>
                  </a:cubicBezTo>
                  <a:cubicBezTo>
                    <a:pt x="266" y="294"/>
                    <a:pt x="262" y="298"/>
                    <a:pt x="256" y="298"/>
                  </a:cubicBezTo>
                  <a:close/>
                  <a:moveTo>
                    <a:pt x="256" y="256"/>
                  </a:moveTo>
                  <a:cubicBezTo>
                    <a:pt x="250" y="256"/>
                    <a:pt x="245" y="251"/>
                    <a:pt x="245" y="245"/>
                  </a:cubicBezTo>
                  <a:cubicBezTo>
                    <a:pt x="245" y="239"/>
                    <a:pt x="250" y="234"/>
                    <a:pt x="256" y="234"/>
                  </a:cubicBezTo>
                  <a:cubicBezTo>
                    <a:pt x="262" y="234"/>
                    <a:pt x="266" y="239"/>
                    <a:pt x="266" y="245"/>
                  </a:cubicBezTo>
                  <a:cubicBezTo>
                    <a:pt x="266" y="251"/>
                    <a:pt x="262" y="256"/>
                    <a:pt x="256" y="256"/>
                  </a:cubicBezTo>
                  <a:close/>
                  <a:moveTo>
                    <a:pt x="256" y="213"/>
                  </a:moveTo>
                  <a:cubicBezTo>
                    <a:pt x="250" y="213"/>
                    <a:pt x="245" y="208"/>
                    <a:pt x="245" y="202"/>
                  </a:cubicBezTo>
                  <a:cubicBezTo>
                    <a:pt x="245" y="196"/>
                    <a:pt x="250" y="192"/>
                    <a:pt x="256" y="192"/>
                  </a:cubicBezTo>
                  <a:cubicBezTo>
                    <a:pt x="262" y="192"/>
                    <a:pt x="266" y="196"/>
                    <a:pt x="266" y="202"/>
                  </a:cubicBezTo>
                  <a:cubicBezTo>
                    <a:pt x="266" y="208"/>
                    <a:pt x="262" y="213"/>
                    <a:pt x="256" y="213"/>
                  </a:cubicBezTo>
                  <a:close/>
                  <a:moveTo>
                    <a:pt x="298" y="341"/>
                  </a:moveTo>
                  <a:cubicBezTo>
                    <a:pt x="292" y="341"/>
                    <a:pt x="288" y="336"/>
                    <a:pt x="288" y="330"/>
                  </a:cubicBezTo>
                  <a:cubicBezTo>
                    <a:pt x="288" y="324"/>
                    <a:pt x="292" y="320"/>
                    <a:pt x="298" y="320"/>
                  </a:cubicBezTo>
                  <a:cubicBezTo>
                    <a:pt x="304" y="320"/>
                    <a:pt x="309" y="324"/>
                    <a:pt x="309" y="330"/>
                  </a:cubicBezTo>
                  <a:cubicBezTo>
                    <a:pt x="309" y="336"/>
                    <a:pt x="304" y="341"/>
                    <a:pt x="298" y="341"/>
                  </a:cubicBezTo>
                  <a:close/>
                  <a:moveTo>
                    <a:pt x="298" y="298"/>
                  </a:moveTo>
                  <a:cubicBezTo>
                    <a:pt x="292" y="298"/>
                    <a:pt x="288" y="294"/>
                    <a:pt x="288" y="288"/>
                  </a:cubicBezTo>
                  <a:cubicBezTo>
                    <a:pt x="288" y="282"/>
                    <a:pt x="292" y="277"/>
                    <a:pt x="298" y="277"/>
                  </a:cubicBezTo>
                  <a:cubicBezTo>
                    <a:pt x="304" y="277"/>
                    <a:pt x="309" y="282"/>
                    <a:pt x="309" y="288"/>
                  </a:cubicBezTo>
                  <a:cubicBezTo>
                    <a:pt x="309" y="294"/>
                    <a:pt x="304" y="298"/>
                    <a:pt x="298" y="298"/>
                  </a:cubicBezTo>
                  <a:close/>
                  <a:moveTo>
                    <a:pt x="298" y="256"/>
                  </a:moveTo>
                  <a:cubicBezTo>
                    <a:pt x="292" y="256"/>
                    <a:pt x="288" y="251"/>
                    <a:pt x="288" y="245"/>
                  </a:cubicBezTo>
                  <a:cubicBezTo>
                    <a:pt x="288" y="239"/>
                    <a:pt x="292" y="234"/>
                    <a:pt x="298" y="234"/>
                  </a:cubicBezTo>
                  <a:cubicBezTo>
                    <a:pt x="304" y="234"/>
                    <a:pt x="309" y="239"/>
                    <a:pt x="309" y="245"/>
                  </a:cubicBezTo>
                  <a:cubicBezTo>
                    <a:pt x="309" y="251"/>
                    <a:pt x="304" y="256"/>
                    <a:pt x="298" y="256"/>
                  </a:cubicBezTo>
                  <a:close/>
                  <a:moveTo>
                    <a:pt x="298" y="213"/>
                  </a:moveTo>
                  <a:cubicBezTo>
                    <a:pt x="292" y="213"/>
                    <a:pt x="288" y="208"/>
                    <a:pt x="288" y="202"/>
                  </a:cubicBezTo>
                  <a:cubicBezTo>
                    <a:pt x="288" y="196"/>
                    <a:pt x="292" y="192"/>
                    <a:pt x="298" y="192"/>
                  </a:cubicBezTo>
                  <a:cubicBezTo>
                    <a:pt x="304" y="192"/>
                    <a:pt x="309" y="196"/>
                    <a:pt x="309" y="202"/>
                  </a:cubicBezTo>
                  <a:cubicBezTo>
                    <a:pt x="309" y="208"/>
                    <a:pt x="304" y="213"/>
                    <a:pt x="298" y="213"/>
                  </a:cubicBezTo>
                  <a:close/>
                  <a:moveTo>
                    <a:pt x="341" y="298"/>
                  </a:moveTo>
                  <a:cubicBezTo>
                    <a:pt x="335" y="298"/>
                    <a:pt x="330" y="294"/>
                    <a:pt x="330" y="288"/>
                  </a:cubicBezTo>
                  <a:cubicBezTo>
                    <a:pt x="330" y="282"/>
                    <a:pt x="335" y="277"/>
                    <a:pt x="341" y="277"/>
                  </a:cubicBezTo>
                  <a:cubicBezTo>
                    <a:pt x="347" y="277"/>
                    <a:pt x="352" y="282"/>
                    <a:pt x="352" y="288"/>
                  </a:cubicBezTo>
                  <a:cubicBezTo>
                    <a:pt x="352" y="294"/>
                    <a:pt x="347" y="298"/>
                    <a:pt x="341" y="298"/>
                  </a:cubicBezTo>
                  <a:close/>
                  <a:moveTo>
                    <a:pt x="341" y="256"/>
                  </a:moveTo>
                  <a:cubicBezTo>
                    <a:pt x="335" y="256"/>
                    <a:pt x="330" y="251"/>
                    <a:pt x="330" y="245"/>
                  </a:cubicBezTo>
                  <a:cubicBezTo>
                    <a:pt x="330" y="239"/>
                    <a:pt x="335" y="234"/>
                    <a:pt x="341" y="234"/>
                  </a:cubicBezTo>
                  <a:cubicBezTo>
                    <a:pt x="347" y="234"/>
                    <a:pt x="352" y="239"/>
                    <a:pt x="352" y="245"/>
                  </a:cubicBezTo>
                  <a:cubicBezTo>
                    <a:pt x="352" y="251"/>
                    <a:pt x="347" y="256"/>
                    <a:pt x="341" y="256"/>
                  </a:cubicBezTo>
                  <a:close/>
                  <a:moveTo>
                    <a:pt x="341" y="192"/>
                  </a:moveTo>
                  <a:cubicBezTo>
                    <a:pt x="347" y="192"/>
                    <a:pt x="352" y="196"/>
                    <a:pt x="352" y="202"/>
                  </a:cubicBezTo>
                  <a:cubicBezTo>
                    <a:pt x="352" y="208"/>
                    <a:pt x="347" y="213"/>
                    <a:pt x="341" y="213"/>
                  </a:cubicBezTo>
                  <a:cubicBezTo>
                    <a:pt x="335" y="213"/>
                    <a:pt x="330" y="208"/>
                    <a:pt x="330" y="202"/>
                  </a:cubicBezTo>
                  <a:cubicBezTo>
                    <a:pt x="330" y="196"/>
                    <a:pt x="335" y="192"/>
                    <a:pt x="341" y="192"/>
                  </a:cubicBezTo>
                  <a:close/>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394" y="384"/>
                  </a:moveTo>
                  <a:cubicBezTo>
                    <a:pt x="394" y="390"/>
                    <a:pt x="390" y="394"/>
                    <a:pt x="384" y="394"/>
                  </a:cubicBezTo>
                  <a:cubicBezTo>
                    <a:pt x="128" y="394"/>
                    <a:pt x="128" y="394"/>
                    <a:pt x="128" y="394"/>
                  </a:cubicBezTo>
                  <a:cubicBezTo>
                    <a:pt x="122" y="394"/>
                    <a:pt x="117" y="390"/>
                    <a:pt x="117" y="384"/>
                  </a:cubicBezTo>
                  <a:cubicBezTo>
                    <a:pt x="117" y="128"/>
                    <a:pt x="117" y="128"/>
                    <a:pt x="117" y="128"/>
                  </a:cubicBezTo>
                  <a:cubicBezTo>
                    <a:pt x="117" y="122"/>
                    <a:pt x="122" y="117"/>
                    <a:pt x="128" y="117"/>
                  </a:cubicBezTo>
                  <a:cubicBezTo>
                    <a:pt x="181" y="117"/>
                    <a:pt x="181" y="117"/>
                    <a:pt x="181" y="117"/>
                  </a:cubicBezTo>
                  <a:cubicBezTo>
                    <a:pt x="181" y="106"/>
                    <a:pt x="181" y="106"/>
                    <a:pt x="181" y="106"/>
                  </a:cubicBezTo>
                  <a:cubicBezTo>
                    <a:pt x="181" y="100"/>
                    <a:pt x="186" y="96"/>
                    <a:pt x="192" y="96"/>
                  </a:cubicBezTo>
                  <a:cubicBezTo>
                    <a:pt x="198" y="96"/>
                    <a:pt x="202" y="100"/>
                    <a:pt x="202" y="106"/>
                  </a:cubicBezTo>
                  <a:cubicBezTo>
                    <a:pt x="202" y="117"/>
                    <a:pt x="202" y="117"/>
                    <a:pt x="202" y="117"/>
                  </a:cubicBezTo>
                  <a:cubicBezTo>
                    <a:pt x="309" y="117"/>
                    <a:pt x="309" y="117"/>
                    <a:pt x="309" y="117"/>
                  </a:cubicBezTo>
                  <a:cubicBezTo>
                    <a:pt x="309" y="106"/>
                    <a:pt x="309" y="106"/>
                    <a:pt x="309" y="106"/>
                  </a:cubicBezTo>
                  <a:cubicBezTo>
                    <a:pt x="309" y="100"/>
                    <a:pt x="314" y="96"/>
                    <a:pt x="320" y="96"/>
                  </a:cubicBezTo>
                  <a:cubicBezTo>
                    <a:pt x="326" y="96"/>
                    <a:pt x="330" y="100"/>
                    <a:pt x="330" y="106"/>
                  </a:cubicBezTo>
                  <a:cubicBezTo>
                    <a:pt x="330" y="117"/>
                    <a:pt x="330" y="117"/>
                    <a:pt x="330" y="117"/>
                  </a:cubicBezTo>
                  <a:cubicBezTo>
                    <a:pt x="384" y="117"/>
                    <a:pt x="384" y="117"/>
                    <a:pt x="384" y="117"/>
                  </a:cubicBezTo>
                  <a:cubicBezTo>
                    <a:pt x="390" y="117"/>
                    <a:pt x="394" y="122"/>
                    <a:pt x="394" y="128"/>
                  </a:cubicBezTo>
                  <a:lnTo>
                    <a:pt x="394" y="384"/>
                  </a:lnTo>
                  <a:close/>
                </a:path>
              </a:pathLst>
            </a:custGeom>
            <a:solidFill>
              <a:srgbClr val="62B5E5"/>
            </a:solidFill>
            <a:ln>
              <a:noFill/>
            </a:ln>
            <a:extLst/>
          </p:spPr>
          <p:txBody>
            <a:bodyPr vert="horz" wrap="non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Arial" charset="0"/>
                <a:ea typeface="ＭＳ Ｐゴシック"/>
                <a:cs typeface="Arial" charset="0"/>
              </a:endParaRPr>
            </a:p>
          </p:txBody>
        </p:sp>
        <p:sp>
          <p:nvSpPr>
            <p:cNvPr id="58" name="テキスト ボックス 57"/>
            <p:cNvSpPr txBox="1"/>
            <p:nvPr/>
          </p:nvSpPr>
          <p:spPr>
            <a:xfrm>
              <a:off x="1784647" y="4612406"/>
              <a:ext cx="2869637" cy="646331"/>
            </a:xfrm>
            <a:prstGeom prst="rect">
              <a:avLst/>
            </a:prstGeom>
            <a:noFill/>
          </p:spPr>
          <p:txBody>
            <a:bodyPr wrap="square" rtlCol="0">
              <a:spAutoFit/>
            </a:bodyPr>
            <a:lstStyle/>
            <a:p>
              <a:r>
                <a:rPr lang="ja-JP" altLang="en-US" dirty="0">
                  <a:latin typeface="+mn-lt"/>
                  <a:ea typeface="+mn-ea"/>
                </a:rPr>
                <a:t>設備投資や運用改善などの現場対応支援</a:t>
              </a:r>
              <a:endParaRPr kumimoji="1" lang="ja-JP" altLang="en-US" dirty="0" smtClean="0">
                <a:latin typeface="+mn-lt"/>
                <a:ea typeface="+mn-ea"/>
              </a:endParaRPr>
            </a:p>
          </p:txBody>
        </p:sp>
      </p:grpSp>
      <p:sp>
        <p:nvSpPr>
          <p:cNvPr id="59" name="角丸四角形 58"/>
          <p:cNvSpPr/>
          <p:nvPr/>
        </p:nvSpPr>
        <p:spPr bwMode="auto">
          <a:xfrm>
            <a:off x="338279" y="4922753"/>
            <a:ext cx="3900793" cy="292986"/>
          </a:xfrm>
          <a:prstGeom prst="roundRect">
            <a:avLst/>
          </a:prstGeom>
          <a:solidFill>
            <a:schemeClr val="bg1">
              <a:lumMod val="95000"/>
            </a:schemeClr>
          </a:solidFill>
          <a:ln w="12700" cap="flat" cmpd="sng" algn="ctr">
            <a:solidFill>
              <a:schemeClr val="bg1">
                <a:lumMod val="50000"/>
              </a:schemeClr>
            </a:solidFill>
            <a:prstDash val="solid"/>
            <a:round/>
            <a:headEnd type="none" w="med" len="med"/>
            <a:tailEnd type="none" w="med" len="med"/>
          </a:ln>
          <a:effectLst/>
          <a:extLst/>
        </p:spPr>
        <p:txBody>
          <a:bodyPr vert="horz" wrap="square" lIns="90000" tIns="46800" rIns="90000" bIns="46800" numCol="1" rtlCol="0" anchor="ctr" anchorCtr="0" compatLnSpc="1">
            <a:prstTxWarp prst="textNoShape">
              <a:avLst/>
            </a:prstTxWarp>
          </a:bodyPr>
          <a:lstStyle/>
          <a:p>
            <a:pPr algn="ctr"/>
            <a:r>
              <a:rPr lang="ja-JP" altLang="en-US" sz="2000" dirty="0">
                <a:latin typeface="Meiryo UI" panose="020B0604030504040204" pitchFamily="50" charset="-128"/>
                <a:ea typeface="Meiryo UI" panose="020B0604030504040204" pitchFamily="50" charset="-128"/>
              </a:rPr>
              <a:t>企業版</a:t>
            </a:r>
            <a:r>
              <a:rPr lang="en-US" altLang="ja-JP" sz="2000" dirty="0">
                <a:latin typeface="Meiryo UI" panose="020B0604030504040204" pitchFamily="50" charset="-128"/>
                <a:ea typeface="Meiryo UI" panose="020B0604030504040204" pitchFamily="50" charset="-128"/>
              </a:rPr>
              <a:t>2℃</a:t>
            </a:r>
            <a:r>
              <a:rPr lang="ja-JP" altLang="en-US" sz="2000" dirty="0">
                <a:latin typeface="Meiryo UI" panose="020B0604030504040204" pitchFamily="50" charset="-128"/>
                <a:ea typeface="Meiryo UI" panose="020B0604030504040204" pitchFamily="50" charset="-128"/>
              </a:rPr>
              <a:t>目標</a:t>
            </a:r>
            <a:r>
              <a:rPr lang="ja-JP" altLang="en-US" sz="2000" dirty="0" smtClean="0">
                <a:latin typeface="Meiryo UI" panose="020B0604030504040204" pitchFamily="50" charset="-128"/>
                <a:ea typeface="Meiryo UI" panose="020B0604030504040204" pitchFamily="50" charset="-128"/>
              </a:rPr>
              <a:t>アドバイザーの役割</a:t>
            </a:r>
            <a:endParaRPr kumimoji="1" lang="ja-JP" altLang="en-US" sz="2000" b="0" i="0" u="none" strike="noStrike" cap="none" normalizeH="0" baseline="0" dirty="0" smtClean="0">
              <a:ln>
                <a:noFill/>
              </a:ln>
              <a:solidFill>
                <a:schemeClr val="tx1"/>
              </a:solidFill>
              <a:effectLst/>
              <a:latin typeface="Arial" charset="0"/>
              <a:ea typeface="HGPｺﾞｼｯｸM" pitchFamily="50" charset="-128"/>
            </a:endParaRPr>
          </a:p>
        </p:txBody>
      </p:sp>
      <p:pic>
        <p:nvPicPr>
          <p:cNvPr id="101" name="図 100"/>
          <p:cNvPicPr>
            <a:picLocks noChangeAspect="1"/>
          </p:cNvPicPr>
          <p:nvPr/>
        </p:nvPicPr>
        <p:blipFill>
          <a:blip r:embed="rId2"/>
          <a:stretch>
            <a:fillRect/>
          </a:stretch>
        </p:blipFill>
        <p:spPr>
          <a:xfrm>
            <a:off x="1154580" y="3444247"/>
            <a:ext cx="774701" cy="762306"/>
          </a:xfrm>
          <a:prstGeom prst="rect">
            <a:avLst/>
          </a:prstGeom>
        </p:spPr>
      </p:pic>
      <p:sp>
        <p:nvSpPr>
          <p:cNvPr id="73" name="角丸四角形 72"/>
          <p:cNvSpPr/>
          <p:nvPr/>
        </p:nvSpPr>
        <p:spPr bwMode="auto">
          <a:xfrm>
            <a:off x="5497756" y="4891542"/>
            <a:ext cx="3592164" cy="328518"/>
          </a:xfrm>
          <a:prstGeom prst="roundRect">
            <a:avLst/>
          </a:prstGeom>
          <a:solidFill>
            <a:schemeClr val="bg1">
              <a:lumMod val="95000"/>
            </a:schemeClr>
          </a:solidFill>
          <a:ln w="12700" cap="flat" cmpd="sng" algn="ctr">
            <a:solidFill>
              <a:schemeClr val="bg1">
                <a:lumMod val="50000"/>
              </a:schemeClr>
            </a:solidFill>
            <a:prstDash val="solid"/>
            <a:round/>
            <a:headEnd type="none" w="med" len="med"/>
            <a:tailEnd type="none" w="med" len="med"/>
          </a:ln>
          <a:effectLst/>
          <a:extLst/>
        </p:spPr>
        <p:txBody>
          <a:bodyPr vert="horz" wrap="square" lIns="90000" tIns="46800" rIns="90000" bIns="46800" numCol="1" rtlCol="0" anchor="ctr" anchorCtr="0" compatLnSpc="1">
            <a:prstTxWarp prst="textNoShape">
              <a:avLst/>
            </a:prstTxWarp>
          </a:bodyPr>
          <a:lstStyle/>
          <a:p>
            <a:pPr algn="ctr"/>
            <a:r>
              <a:rPr lang="en-US" altLang="ja-JP" sz="2000" dirty="0" smtClean="0">
                <a:latin typeface="Meiryo UI" panose="020B0604030504040204" pitchFamily="50" charset="-128"/>
                <a:ea typeface="Meiryo UI" panose="020B0604030504040204" pitchFamily="50" charset="-128"/>
              </a:rPr>
              <a:t>RE100</a:t>
            </a:r>
            <a:r>
              <a:rPr lang="ja-JP" altLang="en-US" sz="2000" dirty="0" smtClean="0">
                <a:latin typeface="Meiryo UI" panose="020B0604030504040204" pitchFamily="50" charset="-128"/>
                <a:ea typeface="Meiryo UI" panose="020B0604030504040204" pitchFamily="50" charset="-128"/>
              </a:rPr>
              <a:t>アドバイザーの役割</a:t>
            </a:r>
            <a:endParaRPr kumimoji="1" lang="ja-JP" altLang="en-US" sz="2000" b="0" i="0" u="none" strike="noStrike" cap="none" normalizeH="0" baseline="0" dirty="0" smtClean="0">
              <a:ln>
                <a:noFill/>
              </a:ln>
              <a:solidFill>
                <a:schemeClr val="tx1"/>
              </a:solidFill>
              <a:effectLst/>
              <a:latin typeface="Arial" charset="0"/>
              <a:ea typeface="HGPｺﾞｼｯｸM" pitchFamily="50" charset="-128"/>
            </a:endParaRPr>
          </a:p>
        </p:txBody>
      </p:sp>
      <p:grpSp>
        <p:nvGrpSpPr>
          <p:cNvPr id="77" name="グループ化 76"/>
          <p:cNvGrpSpPr/>
          <p:nvPr/>
        </p:nvGrpSpPr>
        <p:grpSpPr>
          <a:xfrm>
            <a:off x="5643358" y="5708807"/>
            <a:ext cx="3592164" cy="646331"/>
            <a:chOff x="5956288" y="4510861"/>
            <a:chExt cx="3592164" cy="646331"/>
          </a:xfrm>
        </p:grpSpPr>
        <p:sp>
          <p:nvSpPr>
            <p:cNvPr id="78" name="テキスト ボックス 77"/>
            <p:cNvSpPr txBox="1"/>
            <p:nvPr/>
          </p:nvSpPr>
          <p:spPr>
            <a:xfrm>
              <a:off x="6537176" y="4510861"/>
              <a:ext cx="3011276" cy="646331"/>
            </a:xfrm>
            <a:prstGeom prst="rect">
              <a:avLst/>
            </a:prstGeom>
            <a:noFill/>
          </p:spPr>
          <p:txBody>
            <a:bodyPr wrap="square" rtlCol="0">
              <a:spAutoFit/>
            </a:bodyPr>
            <a:lstStyle/>
            <a:p>
              <a:r>
                <a:rPr kumimoji="1" lang="ja-JP" altLang="en-US" dirty="0" smtClean="0">
                  <a:latin typeface="+mn-lt"/>
                  <a:ea typeface="+mn-ea"/>
                </a:rPr>
                <a:t>再エネ</a:t>
              </a:r>
              <a:r>
                <a:rPr lang="ja-JP" altLang="en-US" dirty="0" smtClean="0">
                  <a:latin typeface="Meiryo UI" panose="020B0604030504040204" pitchFamily="50" charset="-128"/>
                  <a:ea typeface="Meiryo UI" panose="020B0604030504040204" pitchFamily="50" charset="-128"/>
                </a:rPr>
                <a:t>メニュー提供の</a:t>
              </a:r>
              <a:r>
                <a:rPr lang="ja-JP" altLang="en-US" dirty="0">
                  <a:latin typeface="Meiryo UI" panose="020B0604030504040204" pitchFamily="50" charset="-128"/>
                  <a:ea typeface="Meiryo UI" panose="020B0604030504040204" pitchFamily="50" charset="-128"/>
                </a:rPr>
                <a:t>電力小売</a:t>
              </a:r>
              <a:r>
                <a:rPr lang="ja-JP" altLang="en-US" dirty="0" smtClean="0">
                  <a:latin typeface="Meiryo UI" panose="020B0604030504040204" pitchFamily="50" charset="-128"/>
                  <a:ea typeface="Meiryo UI" panose="020B0604030504040204" pitchFamily="50" charset="-128"/>
                </a:rPr>
                <a:t>との契約支援</a:t>
              </a:r>
              <a:endParaRPr kumimoji="1" lang="ja-JP" altLang="en-US" dirty="0" smtClean="0">
                <a:latin typeface="+mn-lt"/>
                <a:ea typeface="+mn-ea"/>
              </a:endParaRPr>
            </a:p>
          </p:txBody>
        </p:sp>
        <p:sp>
          <p:nvSpPr>
            <p:cNvPr id="79" name="Freeform 189"/>
            <p:cNvSpPr>
              <a:spLocks noChangeAspect="1" noEditPoints="1"/>
            </p:cNvSpPr>
            <p:nvPr/>
          </p:nvSpPr>
          <p:spPr bwMode="gray">
            <a:xfrm>
              <a:off x="5956288" y="4569400"/>
              <a:ext cx="540000" cy="540000"/>
            </a:xfrm>
            <a:custGeom>
              <a:avLst/>
              <a:gdLst>
                <a:gd name="T0" fmla="*/ 0 w 512"/>
                <a:gd name="T1" fmla="*/ 256 h 512"/>
                <a:gd name="T2" fmla="*/ 512 w 512"/>
                <a:gd name="T3" fmla="*/ 256 h 512"/>
                <a:gd name="T4" fmla="*/ 416 w 512"/>
                <a:gd name="T5" fmla="*/ 330 h 512"/>
                <a:gd name="T6" fmla="*/ 394 w 512"/>
                <a:gd name="T7" fmla="*/ 341 h 512"/>
                <a:gd name="T8" fmla="*/ 384 w 512"/>
                <a:gd name="T9" fmla="*/ 320 h 512"/>
                <a:gd name="T10" fmla="*/ 371 w 512"/>
                <a:gd name="T11" fmla="*/ 334 h 512"/>
                <a:gd name="T12" fmla="*/ 338 w 512"/>
                <a:gd name="T13" fmla="*/ 359 h 512"/>
                <a:gd name="T14" fmla="*/ 318 w 512"/>
                <a:gd name="T15" fmla="*/ 376 h 512"/>
                <a:gd name="T16" fmla="*/ 277 w 512"/>
                <a:gd name="T17" fmla="*/ 370 h 512"/>
                <a:gd name="T18" fmla="*/ 250 w 512"/>
                <a:gd name="T19" fmla="*/ 384 h 512"/>
                <a:gd name="T20" fmla="*/ 217 w 512"/>
                <a:gd name="T21" fmla="*/ 381 h 512"/>
                <a:gd name="T22" fmla="*/ 172 w 512"/>
                <a:gd name="T23" fmla="*/ 368 h 512"/>
                <a:gd name="T24" fmla="*/ 128 w 512"/>
                <a:gd name="T25" fmla="*/ 320 h 512"/>
                <a:gd name="T26" fmla="*/ 117 w 512"/>
                <a:gd name="T27" fmla="*/ 341 h 512"/>
                <a:gd name="T28" fmla="*/ 96 w 512"/>
                <a:gd name="T29" fmla="*/ 330 h 512"/>
                <a:gd name="T30" fmla="*/ 106 w 512"/>
                <a:gd name="T31" fmla="*/ 170 h 512"/>
                <a:gd name="T32" fmla="*/ 106 w 512"/>
                <a:gd name="T33" fmla="*/ 149 h 512"/>
                <a:gd name="T34" fmla="*/ 128 w 512"/>
                <a:gd name="T35" fmla="*/ 160 h 512"/>
                <a:gd name="T36" fmla="*/ 224 w 512"/>
                <a:gd name="T37" fmla="*/ 181 h 512"/>
                <a:gd name="T38" fmla="*/ 261 w 512"/>
                <a:gd name="T39" fmla="*/ 161 h 512"/>
                <a:gd name="T40" fmla="*/ 343 w 512"/>
                <a:gd name="T41" fmla="*/ 181 h 512"/>
                <a:gd name="T42" fmla="*/ 384 w 512"/>
                <a:gd name="T43" fmla="*/ 160 h 512"/>
                <a:gd name="T44" fmla="*/ 405 w 512"/>
                <a:gd name="T45" fmla="*/ 149 h 512"/>
                <a:gd name="T46" fmla="*/ 405 w 512"/>
                <a:gd name="T47" fmla="*/ 170 h 512"/>
                <a:gd name="T48" fmla="*/ 416 w 512"/>
                <a:gd name="T49" fmla="*/ 330 h 512"/>
                <a:gd name="T50" fmla="*/ 350 w 512"/>
                <a:gd name="T51" fmla="*/ 328 h 512"/>
                <a:gd name="T52" fmla="*/ 335 w 512"/>
                <a:gd name="T53" fmla="*/ 337 h 512"/>
                <a:gd name="T54" fmla="*/ 328 w 512"/>
                <a:gd name="T55" fmla="*/ 332 h 512"/>
                <a:gd name="T56" fmla="*/ 294 w 512"/>
                <a:gd name="T57" fmla="*/ 274 h 512"/>
                <a:gd name="T58" fmla="*/ 275 w 512"/>
                <a:gd name="T59" fmla="*/ 284 h 512"/>
                <a:gd name="T60" fmla="*/ 310 w 512"/>
                <a:gd name="T61" fmla="*/ 343 h 512"/>
                <a:gd name="T62" fmla="*/ 290 w 512"/>
                <a:gd name="T63" fmla="*/ 353 h 512"/>
                <a:gd name="T64" fmla="*/ 243 w 512"/>
                <a:gd name="T65" fmla="*/ 296 h 512"/>
                <a:gd name="T66" fmla="*/ 260 w 512"/>
                <a:gd name="T67" fmla="*/ 345 h 512"/>
                <a:gd name="T68" fmla="*/ 256 w 512"/>
                <a:gd name="T69" fmla="*/ 361 h 512"/>
                <a:gd name="T70" fmla="*/ 239 w 512"/>
                <a:gd name="T71" fmla="*/ 357 h 512"/>
                <a:gd name="T72" fmla="*/ 228 w 512"/>
                <a:gd name="T73" fmla="*/ 337 h 512"/>
                <a:gd name="T74" fmla="*/ 220 w 512"/>
                <a:gd name="T75" fmla="*/ 325 h 512"/>
                <a:gd name="T76" fmla="*/ 202 w 512"/>
                <a:gd name="T77" fmla="*/ 337 h 512"/>
                <a:gd name="T78" fmla="*/ 207 w 512"/>
                <a:gd name="T79" fmla="*/ 363 h 512"/>
                <a:gd name="T80" fmla="*/ 158 w 512"/>
                <a:gd name="T81" fmla="*/ 304 h 512"/>
                <a:gd name="T82" fmla="*/ 128 w 512"/>
                <a:gd name="T83" fmla="*/ 298 h 512"/>
                <a:gd name="T84" fmla="*/ 184 w 512"/>
                <a:gd name="T85" fmla="*/ 202 h 512"/>
                <a:gd name="T86" fmla="*/ 160 w 512"/>
                <a:gd name="T87" fmla="*/ 234 h 512"/>
                <a:gd name="T88" fmla="*/ 193 w 512"/>
                <a:gd name="T89" fmla="*/ 266 h 512"/>
                <a:gd name="T90" fmla="*/ 349 w 512"/>
                <a:gd name="T91" fmla="*/ 319 h 512"/>
                <a:gd name="T92" fmla="*/ 384 w 512"/>
                <a:gd name="T93" fmla="*/ 202 h 512"/>
                <a:gd name="T94" fmla="*/ 362 w 512"/>
                <a:gd name="T95" fmla="*/ 298 h 512"/>
                <a:gd name="T96" fmla="*/ 322 w 512"/>
                <a:gd name="T97" fmla="*/ 230 h 512"/>
                <a:gd name="T98" fmla="*/ 190 w 512"/>
                <a:gd name="T99" fmla="*/ 245 h 512"/>
                <a:gd name="T100" fmla="*/ 181 w 512"/>
                <a:gd name="T101" fmla="*/ 234 h 512"/>
                <a:gd name="T102" fmla="*/ 268 w 512"/>
                <a:gd name="T103" fmla="*/ 182 h 512"/>
                <a:gd name="T104" fmla="*/ 341 w 512"/>
                <a:gd name="T105" fmla="*/ 20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416" y="330"/>
                  </a:moveTo>
                  <a:cubicBezTo>
                    <a:pt x="416" y="336"/>
                    <a:pt x="411" y="341"/>
                    <a:pt x="405" y="341"/>
                  </a:cubicBezTo>
                  <a:cubicBezTo>
                    <a:pt x="394" y="341"/>
                    <a:pt x="394" y="341"/>
                    <a:pt x="394" y="341"/>
                  </a:cubicBezTo>
                  <a:cubicBezTo>
                    <a:pt x="388" y="341"/>
                    <a:pt x="384" y="336"/>
                    <a:pt x="384" y="330"/>
                  </a:cubicBezTo>
                  <a:cubicBezTo>
                    <a:pt x="384" y="320"/>
                    <a:pt x="384" y="320"/>
                    <a:pt x="384" y="320"/>
                  </a:cubicBezTo>
                  <a:cubicBezTo>
                    <a:pt x="371" y="320"/>
                    <a:pt x="371" y="320"/>
                    <a:pt x="371" y="320"/>
                  </a:cubicBezTo>
                  <a:cubicBezTo>
                    <a:pt x="372" y="324"/>
                    <a:pt x="372" y="329"/>
                    <a:pt x="371" y="334"/>
                  </a:cubicBezTo>
                  <a:cubicBezTo>
                    <a:pt x="368" y="342"/>
                    <a:pt x="363" y="350"/>
                    <a:pt x="355" y="354"/>
                  </a:cubicBezTo>
                  <a:cubicBezTo>
                    <a:pt x="350" y="357"/>
                    <a:pt x="344" y="359"/>
                    <a:pt x="338" y="359"/>
                  </a:cubicBezTo>
                  <a:cubicBezTo>
                    <a:pt x="336" y="359"/>
                    <a:pt x="334" y="358"/>
                    <a:pt x="332" y="358"/>
                  </a:cubicBezTo>
                  <a:cubicBezTo>
                    <a:pt x="330" y="365"/>
                    <a:pt x="325" y="372"/>
                    <a:pt x="318" y="376"/>
                  </a:cubicBezTo>
                  <a:cubicBezTo>
                    <a:pt x="313" y="380"/>
                    <a:pt x="307" y="381"/>
                    <a:pt x="301" y="381"/>
                  </a:cubicBezTo>
                  <a:cubicBezTo>
                    <a:pt x="292" y="381"/>
                    <a:pt x="283" y="377"/>
                    <a:pt x="277" y="370"/>
                  </a:cubicBezTo>
                  <a:cubicBezTo>
                    <a:pt x="274" y="374"/>
                    <a:pt x="271" y="377"/>
                    <a:pt x="267" y="379"/>
                  </a:cubicBezTo>
                  <a:cubicBezTo>
                    <a:pt x="261" y="382"/>
                    <a:pt x="256" y="384"/>
                    <a:pt x="250" y="384"/>
                  </a:cubicBezTo>
                  <a:cubicBezTo>
                    <a:pt x="241" y="384"/>
                    <a:pt x="232" y="380"/>
                    <a:pt x="226" y="374"/>
                  </a:cubicBezTo>
                  <a:cubicBezTo>
                    <a:pt x="224" y="376"/>
                    <a:pt x="221" y="379"/>
                    <a:pt x="217" y="381"/>
                  </a:cubicBezTo>
                  <a:cubicBezTo>
                    <a:pt x="212" y="384"/>
                    <a:pt x="207" y="385"/>
                    <a:pt x="202" y="385"/>
                  </a:cubicBezTo>
                  <a:cubicBezTo>
                    <a:pt x="190" y="385"/>
                    <a:pt x="178" y="379"/>
                    <a:pt x="172" y="368"/>
                  </a:cubicBezTo>
                  <a:cubicBezTo>
                    <a:pt x="143" y="320"/>
                    <a:pt x="143" y="320"/>
                    <a:pt x="143" y="320"/>
                  </a:cubicBezTo>
                  <a:cubicBezTo>
                    <a:pt x="128" y="320"/>
                    <a:pt x="128" y="320"/>
                    <a:pt x="128" y="320"/>
                  </a:cubicBezTo>
                  <a:cubicBezTo>
                    <a:pt x="128" y="330"/>
                    <a:pt x="128" y="330"/>
                    <a:pt x="128" y="330"/>
                  </a:cubicBezTo>
                  <a:cubicBezTo>
                    <a:pt x="128" y="336"/>
                    <a:pt x="123" y="341"/>
                    <a:pt x="117" y="341"/>
                  </a:cubicBezTo>
                  <a:cubicBezTo>
                    <a:pt x="106" y="341"/>
                    <a:pt x="106" y="341"/>
                    <a:pt x="106" y="341"/>
                  </a:cubicBezTo>
                  <a:cubicBezTo>
                    <a:pt x="100" y="341"/>
                    <a:pt x="96" y="336"/>
                    <a:pt x="96" y="330"/>
                  </a:cubicBezTo>
                  <a:cubicBezTo>
                    <a:pt x="96" y="324"/>
                    <a:pt x="100" y="320"/>
                    <a:pt x="106" y="320"/>
                  </a:cubicBezTo>
                  <a:cubicBezTo>
                    <a:pt x="106" y="170"/>
                    <a:pt x="106" y="170"/>
                    <a:pt x="106" y="170"/>
                  </a:cubicBezTo>
                  <a:cubicBezTo>
                    <a:pt x="100" y="170"/>
                    <a:pt x="96" y="166"/>
                    <a:pt x="96" y="160"/>
                  </a:cubicBezTo>
                  <a:cubicBezTo>
                    <a:pt x="96" y="154"/>
                    <a:pt x="100" y="149"/>
                    <a:pt x="106" y="149"/>
                  </a:cubicBezTo>
                  <a:cubicBezTo>
                    <a:pt x="117" y="149"/>
                    <a:pt x="117" y="149"/>
                    <a:pt x="117" y="149"/>
                  </a:cubicBezTo>
                  <a:cubicBezTo>
                    <a:pt x="123" y="149"/>
                    <a:pt x="128" y="154"/>
                    <a:pt x="128" y="160"/>
                  </a:cubicBezTo>
                  <a:cubicBezTo>
                    <a:pt x="128" y="181"/>
                    <a:pt x="128" y="181"/>
                    <a:pt x="128" y="181"/>
                  </a:cubicBezTo>
                  <a:cubicBezTo>
                    <a:pt x="224" y="181"/>
                    <a:pt x="224" y="181"/>
                    <a:pt x="224" y="181"/>
                  </a:cubicBezTo>
                  <a:cubicBezTo>
                    <a:pt x="224" y="181"/>
                    <a:pt x="224" y="181"/>
                    <a:pt x="224" y="181"/>
                  </a:cubicBezTo>
                  <a:cubicBezTo>
                    <a:pt x="261" y="161"/>
                    <a:pt x="261" y="161"/>
                    <a:pt x="261" y="161"/>
                  </a:cubicBezTo>
                  <a:cubicBezTo>
                    <a:pt x="264" y="160"/>
                    <a:pt x="267" y="159"/>
                    <a:pt x="269" y="160"/>
                  </a:cubicBezTo>
                  <a:cubicBezTo>
                    <a:pt x="343" y="181"/>
                    <a:pt x="343" y="181"/>
                    <a:pt x="343" y="181"/>
                  </a:cubicBezTo>
                  <a:cubicBezTo>
                    <a:pt x="384" y="181"/>
                    <a:pt x="384" y="181"/>
                    <a:pt x="384" y="181"/>
                  </a:cubicBezTo>
                  <a:cubicBezTo>
                    <a:pt x="384" y="160"/>
                    <a:pt x="384" y="160"/>
                    <a:pt x="384" y="160"/>
                  </a:cubicBezTo>
                  <a:cubicBezTo>
                    <a:pt x="384" y="154"/>
                    <a:pt x="388" y="149"/>
                    <a:pt x="394" y="149"/>
                  </a:cubicBezTo>
                  <a:cubicBezTo>
                    <a:pt x="405" y="149"/>
                    <a:pt x="405" y="149"/>
                    <a:pt x="405" y="149"/>
                  </a:cubicBezTo>
                  <a:cubicBezTo>
                    <a:pt x="411" y="149"/>
                    <a:pt x="416" y="154"/>
                    <a:pt x="416" y="160"/>
                  </a:cubicBezTo>
                  <a:cubicBezTo>
                    <a:pt x="416" y="166"/>
                    <a:pt x="411" y="170"/>
                    <a:pt x="405" y="170"/>
                  </a:cubicBezTo>
                  <a:cubicBezTo>
                    <a:pt x="405" y="320"/>
                    <a:pt x="405" y="320"/>
                    <a:pt x="405" y="320"/>
                  </a:cubicBezTo>
                  <a:cubicBezTo>
                    <a:pt x="411" y="320"/>
                    <a:pt x="416" y="324"/>
                    <a:pt x="416" y="330"/>
                  </a:cubicBezTo>
                  <a:close/>
                  <a:moveTo>
                    <a:pt x="349" y="319"/>
                  </a:moveTo>
                  <a:cubicBezTo>
                    <a:pt x="350" y="322"/>
                    <a:pt x="351" y="325"/>
                    <a:pt x="350" y="328"/>
                  </a:cubicBezTo>
                  <a:cubicBezTo>
                    <a:pt x="349" y="332"/>
                    <a:pt x="347" y="334"/>
                    <a:pt x="344" y="336"/>
                  </a:cubicBezTo>
                  <a:cubicBezTo>
                    <a:pt x="342" y="337"/>
                    <a:pt x="338" y="338"/>
                    <a:pt x="335" y="337"/>
                  </a:cubicBezTo>
                  <a:cubicBezTo>
                    <a:pt x="332" y="336"/>
                    <a:pt x="330" y="334"/>
                    <a:pt x="328" y="332"/>
                  </a:cubicBezTo>
                  <a:cubicBezTo>
                    <a:pt x="328" y="332"/>
                    <a:pt x="328" y="332"/>
                    <a:pt x="328" y="332"/>
                  </a:cubicBezTo>
                  <a:cubicBezTo>
                    <a:pt x="328" y="332"/>
                    <a:pt x="328" y="332"/>
                    <a:pt x="328" y="331"/>
                  </a:cubicBezTo>
                  <a:cubicBezTo>
                    <a:pt x="294" y="274"/>
                    <a:pt x="294" y="274"/>
                    <a:pt x="294" y="274"/>
                  </a:cubicBezTo>
                  <a:cubicBezTo>
                    <a:pt x="291" y="268"/>
                    <a:pt x="284" y="267"/>
                    <a:pt x="279" y="270"/>
                  </a:cubicBezTo>
                  <a:cubicBezTo>
                    <a:pt x="274" y="273"/>
                    <a:pt x="272" y="279"/>
                    <a:pt x="275" y="284"/>
                  </a:cubicBezTo>
                  <a:cubicBezTo>
                    <a:pt x="310" y="343"/>
                    <a:pt x="310" y="343"/>
                    <a:pt x="310" y="343"/>
                  </a:cubicBezTo>
                  <a:cubicBezTo>
                    <a:pt x="310" y="343"/>
                    <a:pt x="310" y="343"/>
                    <a:pt x="310" y="343"/>
                  </a:cubicBezTo>
                  <a:cubicBezTo>
                    <a:pt x="313" y="348"/>
                    <a:pt x="313" y="355"/>
                    <a:pt x="307" y="358"/>
                  </a:cubicBezTo>
                  <a:cubicBezTo>
                    <a:pt x="301" y="361"/>
                    <a:pt x="294" y="359"/>
                    <a:pt x="290" y="353"/>
                  </a:cubicBezTo>
                  <a:cubicBezTo>
                    <a:pt x="258" y="300"/>
                    <a:pt x="258" y="300"/>
                    <a:pt x="258" y="300"/>
                  </a:cubicBezTo>
                  <a:cubicBezTo>
                    <a:pt x="255" y="295"/>
                    <a:pt x="249" y="293"/>
                    <a:pt x="243" y="296"/>
                  </a:cubicBezTo>
                  <a:cubicBezTo>
                    <a:pt x="238" y="299"/>
                    <a:pt x="237" y="306"/>
                    <a:pt x="240" y="311"/>
                  </a:cubicBezTo>
                  <a:cubicBezTo>
                    <a:pt x="260" y="345"/>
                    <a:pt x="260" y="345"/>
                    <a:pt x="260" y="345"/>
                  </a:cubicBezTo>
                  <a:cubicBezTo>
                    <a:pt x="262" y="347"/>
                    <a:pt x="262" y="350"/>
                    <a:pt x="261" y="353"/>
                  </a:cubicBezTo>
                  <a:cubicBezTo>
                    <a:pt x="261" y="356"/>
                    <a:pt x="259" y="359"/>
                    <a:pt x="256" y="361"/>
                  </a:cubicBezTo>
                  <a:cubicBezTo>
                    <a:pt x="250" y="364"/>
                    <a:pt x="243" y="362"/>
                    <a:pt x="239" y="357"/>
                  </a:cubicBezTo>
                  <a:cubicBezTo>
                    <a:pt x="239" y="357"/>
                    <a:pt x="239" y="357"/>
                    <a:pt x="239" y="357"/>
                  </a:cubicBezTo>
                  <a:cubicBezTo>
                    <a:pt x="228" y="337"/>
                    <a:pt x="228" y="337"/>
                    <a:pt x="228" y="337"/>
                  </a:cubicBezTo>
                  <a:cubicBezTo>
                    <a:pt x="228" y="337"/>
                    <a:pt x="228" y="337"/>
                    <a:pt x="228" y="337"/>
                  </a:cubicBezTo>
                  <a:cubicBezTo>
                    <a:pt x="228" y="337"/>
                    <a:pt x="228" y="337"/>
                    <a:pt x="228" y="337"/>
                  </a:cubicBezTo>
                  <a:cubicBezTo>
                    <a:pt x="220" y="325"/>
                    <a:pt x="220" y="325"/>
                    <a:pt x="220" y="325"/>
                  </a:cubicBezTo>
                  <a:cubicBezTo>
                    <a:pt x="217" y="320"/>
                    <a:pt x="210" y="319"/>
                    <a:pt x="206" y="322"/>
                  </a:cubicBezTo>
                  <a:cubicBezTo>
                    <a:pt x="201" y="325"/>
                    <a:pt x="199" y="332"/>
                    <a:pt x="202" y="337"/>
                  </a:cubicBezTo>
                  <a:cubicBezTo>
                    <a:pt x="210" y="348"/>
                    <a:pt x="210" y="348"/>
                    <a:pt x="210" y="348"/>
                  </a:cubicBezTo>
                  <a:cubicBezTo>
                    <a:pt x="211" y="350"/>
                    <a:pt x="214" y="358"/>
                    <a:pt x="207" y="363"/>
                  </a:cubicBezTo>
                  <a:cubicBezTo>
                    <a:pt x="201" y="366"/>
                    <a:pt x="193" y="362"/>
                    <a:pt x="190" y="357"/>
                  </a:cubicBezTo>
                  <a:cubicBezTo>
                    <a:pt x="158" y="304"/>
                    <a:pt x="158" y="304"/>
                    <a:pt x="158" y="304"/>
                  </a:cubicBezTo>
                  <a:cubicBezTo>
                    <a:pt x="156" y="300"/>
                    <a:pt x="153" y="298"/>
                    <a:pt x="149" y="298"/>
                  </a:cubicBezTo>
                  <a:cubicBezTo>
                    <a:pt x="128" y="298"/>
                    <a:pt x="128" y="298"/>
                    <a:pt x="128" y="298"/>
                  </a:cubicBezTo>
                  <a:cubicBezTo>
                    <a:pt x="128" y="202"/>
                    <a:pt x="128" y="202"/>
                    <a:pt x="128" y="202"/>
                  </a:cubicBezTo>
                  <a:cubicBezTo>
                    <a:pt x="184" y="202"/>
                    <a:pt x="184" y="202"/>
                    <a:pt x="184" y="202"/>
                  </a:cubicBezTo>
                  <a:cubicBezTo>
                    <a:pt x="176" y="207"/>
                    <a:pt x="176" y="207"/>
                    <a:pt x="176" y="207"/>
                  </a:cubicBezTo>
                  <a:cubicBezTo>
                    <a:pt x="166" y="213"/>
                    <a:pt x="160" y="223"/>
                    <a:pt x="160" y="234"/>
                  </a:cubicBezTo>
                  <a:cubicBezTo>
                    <a:pt x="160" y="244"/>
                    <a:pt x="164" y="254"/>
                    <a:pt x="170" y="260"/>
                  </a:cubicBezTo>
                  <a:cubicBezTo>
                    <a:pt x="177" y="265"/>
                    <a:pt x="185" y="267"/>
                    <a:pt x="193" y="266"/>
                  </a:cubicBezTo>
                  <a:cubicBezTo>
                    <a:pt x="307" y="247"/>
                    <a:pt x="307" y="247"/>
                    <a:pt x="307" y="247"/>
                  </a:cubicBezTo>
                  <a:lnTo>
                    <a:pt x="349" y="319"/>
                  </a:lnTo>
                  <a:close/>
                  <a:moveTo>
                    <a:pt x="341" y="202"/>
                  </a:moveTo>
                  <a:cubicBezTo>
                    <a:pt x="384" y="202"/>
                    <a:pt x="384" y="202"/>
                    <a:pt x="384" y="202"/>
                  </a:cubicBezTo>
                  <a:cubicBezTo>
                    <a:pt x="384" y="298"/>
                    <a:pt x="384" y="298"/>
                    <a:pt x="384" y="298"/>
                  </a:cubicBezTo>
                  <a:cubicBezTo>
                    <a:pt x="362" y="298"/>
                    <a:pt x="362" y="298"/>
                    <a:pt x="362" y="298"/>
                  </a:cubicBezTo>
                  <a:cubicBezTo>
                    <a:pt x="362" y="298"/>
                    <a:pt x="362" y="299"/>
                    <a:pt x="361" y="299"/>
                  </a:cubicBezTo>
                  <a:cubicBezTo>
                    <a:pt x="322" y="230"/>
                    <a:pt x="322" y="230"/>
                    <a:pt x="322" y="230"/>
                  </a:cubicBezTo>
                  <a:cubicBezTo>
                    <a:pt x="320" y="226"/>
                    <a:pt x="316" y="224"/>
                    <a:pt x="311" y="225"/>
                  </a:cubicBezTo>
                  <a:cubicBezTo>
                    <a:pt x="190" y="245"/>
                    <a:pt x="190" y="245"/>
                    <a:pt x="190" y="245"/>
                  </a:cubicBezTo>
                  <a:cubicBezTo>
                    <a:pt x="187" y="246"/>
                    <a:pt x="185" y="245"/>
                    <a:pt x="184" y="244"/>
                  </a:cubicBezTo>
                  <a:cubicBezTo>
                    <a:pt x="182" y="242"/>
                    <a:pt x="181" y="238"/>
                    <a:pt x="181" y="234"/>
                  </a:cubicBezTo>
                  <a:cubicBezTo>
                    <a:pt x="181" y="229"/>
                    <a:pt x="184" y="227"/>
                    <a:pt x="186" y="226"/>
                  </a:cubicBezTo>
                  <a:cubicBezTo>
                    <a:pt x="268" y="182"/>
                    <a:pt x="268" y="182"/>
                    <a:pt x="268" y="182"/>
                  </a:cubicBezTo>
                  <a:cubicBezTo>
                    <a:pt x="338" y="202"/>
                    <a:pt x="338" y="202"/>
                    <a:pt x="338" y="202"/>
                  </a:cubicBezTo>
                  <a:cubicBezTo>
                    <a:pt x="339" y="202"/>
                    <a:pt x="340" y="202"/>
                    <a:pt x="341" y="202"/>
                  </a:cubicBezTo>
                  <a:close/>
                </a:path>
              </a:pathLst>
            </a:custGeom>
            <a:solidFill>
              <a:srgbClr val="62B5E5"/>
            </a:solidFill>
            <a:ln>
              <a:noFill/>
            </a:ln>
            <a:extLst/>
          </p:spPr>
          <p:txBody>
            <a:bodyPr vert="horz" wrap="non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Arial" charset="0"/>
                <a:ea typeface="ＭＳ Ｐゴシック"/>
                <a:cs typeface="Arial" charset="0"/>
              </a:endParaRPr>
            </a:p>
          </p:txBody>
        </p:sp>
      </p:grpSp>
      <p:grpSp>
        <p:nvGrpSpPr>
          <p:cNvPr id="81" name="グループ化 80"/>
          <p:cNvGrpSpPr/>
          <p:nvPr/>
        </p:nvGrpSpPr>
        <p:grpSpPr>
          <a:xfrm>
            <a:off x="5643358" y="5239592"/>
            <a:ext cx="3460820" cy="540000"/>
            <a:chOff x="5956676" y="3991738"/>
            <a:chExt cx="3460820" cy="540000"/>
          </a:xfrm>
        </p:grpSpPr>
        <p:sp>
          <p:nvSpPr>
            <p:cNvPr id="82" name="テキスト ボックス 81"/>
            <p:cNvSpPr txBox="1"/>
            <p:nvPr/>
          </p:nvSpPr>
          <p:spPr>
            <a:xfrm>
              <a:off x="6537176" y="4077072"/>
              <a:ext cx="2880320" cy="369332"/>
            </a:xfrm>
            <a:prstGeom prst="rect">
              <a:avLst/>
            </a:prstGeom>
            <a:noFill/>
          </p:spPr>
          <p:txBody>
            <a:bodyPr wrap="square" rtlCol="0">
              <a:spAutoFit/>
            </a:bodyPr>
            <a:lstStyle/>
            <a:p>
              <a:r>
                <a:rPr kumimoji="1" lang="ja-JP" altLang="en-US" dirty="0" smtClean="0">
                  <a:latin typeface="+mn-lt"/>
                  <a:ea typeface="+mn-ea"/>
                </a:rPr>
                <a:t>再エネ調達計画の策定支援</a:t>
              </a:r>
            </a:p>
          </p:txBody>
        </p:sp>
        <p:sp>
          <p:nvSpPr>
            <p:cNvPr id="83" name="Freeform 591"/>
            <p:cNvSpPr>
              <a:spLocks noChangeAspect="1" noEditPoints="1"/>
            </p:cNvSpPr>
            <p:nvPr/>
          </p:nvSpPr>
          <p:spPr bwMode="gray">
            <a:xfrm>
              <a:off x="5956676" y="3991738"/>
              <a:ext cx="540000" cy="540000"/>
            </a:xfrm>
            <a:custGeom>
              <a:avLst/>
              <a:gdLst>
                <a:gd name="T0" fmla="*/ 0 w 512"/>
                <a:gd name="T1" fmla="*/ 256 h 512"/>
                <a:gd name="T2" fmla="*/ 512 w 512"/>
                <a:gd name="T3" fmla="*/ 256 h 512"/>
                <a:gd name="T4" fmla="*/ 295 w 512"/>
                <a:gd name="T5" fmla="*/ 202 h 512"/>
                <a:gd name="T6" fmla="*/ 253 w 512"/>
                <a:gd name="T7" fmla="*/ 138 h 512"/>
                <a:gd name="T8" fmla="*/ 192 w 512"/>
                <a:gd name="T9" fmla="*/ 222 h 512"/>
                <a:gd name="T10" fmla="*/ 237 w 512"/>
                <a:gd name="T11" fmla="*/ 121 h 512"/>
                <a:gd name="T12" fmla="*/ 264 w 512"/>
                <a:gd name="T13" fmla="*/ 117 h 512"/>
                <a:gd name="T14" fmla="*/ 273 w 512"/>
                <a:gd name="T15" fmla="*/ 122 h 512"/>
                <a:gd name="T16" fmla="*/ 314 w 512"/>
                <a:gd name="T17" fmla="*/ 174 h 512"/>
                <a:gd name="T18" fmla="*/ 335 w 512"/>
                <a:gd name="T19" fmla="*/ 177 h 512"/>
                <a:gd name="T20" fmla="*/ 317 w 512"/>
                <a:gd name="T21" fmla="*/ 227 h 512"/>
                <a:gd name="T22" fmla="*/ 274 w 512"/>
                <a:gd name="T23" fmla="*/ 220 h 512"/>
                <a:gd name="T24" fmla="*/ 277 w 512"/>
                <a:gd name="T25" fmla="*/ 199 h 512"/>
                <a:gd name="T26" fmla="*/ 234 w 512"/>
                <a:gd name="T27" fmla="*/ 362 h 512"/>
                <a:gd name="T28" fmla="*/ 124 w 512"/>
                <a:gd name="T29" fmla="*/ 373 h 512"/>
                <a:gd name="T30" fmla="*/ 107 w 512"/>
                <a:gd name="T31" fmla="*/ 354 h 512"/>
                <a:gd name="T32" fmla="*/ 143 w 512"/>
                <a:gd name="T33" fmla="*/ 280 h 512"/>
                <a:gd name="T34" fmla="*/ 120 w 512"/>
                <a:gd name="T35" fmla="*/ 277 h 512"/>
                <a:gd name="T36" fmla="*/ 166 w 512"/>
                <a:gd name="T37" fmla="*/ 249 h 512"/>
                <a:gd name="T38" fmla="*/ 194 w 512"/>
                <a:gd name="T39" fmla="*/ 295 h 512"/>
                <a:gd name="T40" fmla="*/ 184 w 512"/>
                <a:gd name="T41" fmla="*/ 309 h 512"/>
                <a:gd name="T42" fmla="*/ 166 w 512"/>
                <a:gd name="T43" fmla="*/ 283 h 512"/>
                <a:gd name="T44" fmla="*/ 130 w 512"/>
                <a:gd name="T45" fmla="*/ 352 h 512"/>
                <a:gd name="T46" fmla="*/ 234 w 512"/>
                <a:gd name="T47" fmla="*/ 362 h 512"/>
                <a:gd name="T48" fmla="*/ 396 w 512"/>
                <a:gd name="T49" fmla="*/ 368 h 512"/>
                <a:gd name="T50" fmla="*/ 295 w 512"/>
                <a:gd name="T51" fmla="*/ 373 h 512"/>
                <a:gd name="T52" fmla="*/ 311 w 512"/>
                <a:gd name="T53" fmla="*/ 404 h 512"/>
                <a:gd name="T54" fmla="*/ 296 w 512"/>
                <a:gd name="T55" fmla="*/ 404 h 512"/>
                <a:gd name="T56" fmla="*/ 266 w 512"/>
                <a:gd name="T57" fmla="*/ 359 h 512"/>
                <a:gd name="T58" fmla="*/ 311 w 512"/>
                <a:gd name="T59" fmla="*/ 330 h 512"/>
                <a:gd name="T60" fmla="*/ 304 w 512"/>
                <a:gd name="T61" fmla="*/ 352 h 512"/>
                <a:gd name="T62" fmla="*/ 383 w 512"/>
                <a:gd name="T63" fmla="*/ 348 h 512"/>
                <a:gd name="T64" fmla="*/ 341 w 512"/>
                <a:gd name="T65" fmla="*/ 254 h 512"/>
                <a:gd name="T66" fmla="*/ 405 w 512"/>
                <a:gd name="T67" fmla="*/ 343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295" y="202"/>
                  </a:moveTo>
                  <a:cubicBezTo>
                    <a:pt x="258" y="138"/>
                    <a:pt x="258" y="138"/>
                    <a:pt x="258" y="138"/>
                  </a:cubicBezTo>
                  <a:cubicBezTo>
                    <a:pt x="253" y="138"/>
                    <a:pt x="253" y="138"/>
                    <a:pt x="253" y="138"/>
                  </a:cubicBezTo>
                  <a:cubicBezTo>
                    <a:pt x="206" y="218"/>
                    <a:pt x="206" y="218"/>
                    <a:pt x="206" y="218"/>
                  </a:cubicBezTo>
                  <a:cubicBezTo>
                    <a:pt x="203" y="224"/>
                    <a:pt x="197" y="225"/>
                    <a:pt x="192" y="222"/>
                  </a:cubicBezTo>
                  <a:cubicBezTo>
                    <a:pt x="186" y="219"/>
                    <a:pt x="185" y="212"/>
                    <a:pt x="188" y="207"/>
                  </a:cubicBezTo>
                  <a:cubicBezTo>
                    <a:pt x="237" y="121"/>
                    <a:pt x="237" y="121"/>
                    <a:pt x="237" y="121"/>
                  </a:cubicBezTo>
                  <a:cubicBezTo>
                    <a:pt x="239" y="118"/>
                    <a:pt x="243" y="116"/>
                    <a:pt x="247" y="116"/>
                  </a:cubicBezTo>
                  <a:cubicBezTo>
                    <a:pt x="264" y="117"/>
                    <a:pt x="264" y="117"/>
                    <a:pt x="264" y="117"/>
                  </a:cubicBezTo>
                  <a:cubicBezTo>
                    <a:pt x="264" y="117"/>
                    <a:pt x="264" y="117"/>
                    <a:pt x="264" y="117"/>
                  </a:cubicBezTo>
                  <a:cubicBezTo>
                    <a:pt x="267" y="117"/>
                    <a:pt x="271" y="118"/>
                    <a:pt x="273" y="122"/>
                  </a:cubicBezTo>
                  <a:cubicBezTo>
                    <a:pt x="311" y="187"/>
                    <a:pt x="311" y="187"/>
                    <a:pt x="311" y="187"/>
                  </a:cubicBezTo>
                  <a:cubicBezTo>
                    <a:pt x="314" y="174"/>
                    <a:pt x="314" y="174"/>
                    <a:pt x="314" y="174"/>
                  </a:cubicBezTo>
                  <a:cubicBezTo>
                    <a:pt x="315" y="168"/>
                    <a:pt x="320" y="164"/>
                    <a:pt x="326" y="165"/>
                  </a:cubicBezTo>
                  <a:cubicBezTo>
                    <a:pt x="332" y="166"/>
                    <a:pt x="336" y="171"/>
                    <a:pt x="335" y="177"/>
                  </a:cubicBezTo>
                  <a:cubicBezTo>
                    <a:pt x="327" y="219"/>
                    <a:pt x="327" y="219"/>
                    <a:pt x="327" y="219"/>
                  </a:cubicBezTo>
                  <a:cubicBezTo>
                    <a:pt x="326" y="224"/>
                    <a:pt x="322" y="227"/>
                    <a:pt x="317" y="227"/>
                  </a:cubicBezTo>
                  <a:cubicBezTo>
                    <a:pt x="316" y="227"/>
                    <a:pt x="315" y="227"/>
                    <a:pt x="315" y="227"/>
                  </a:cubicBezTo>
                  <a:cubicBezTo>
                    <a:pt x="274" y="220"/>
                    <a:pt x="274" y="220"/>
                    <a:pt x="274" y="220"/>
                  </a:cubicBezTo>
                  <a:cubicBezTo>
                    <a:pt x="268" y="219"/>
                    <a:pt x="264" y="213"/>
                    <a:pt x="265" y="207"/>
                  </a:cubicBezTo>
                  <a:cubicBezTo>
                    <a:pt x="266" y="202"/>
                    <a:pt x="271" y="198"/>
                    <a:pt x="277" y="199"/>
                  </a:cubicBezTo>
                  <a:lnTo>
                    <a:pt x="295" y="202"/>
                  </a:lnTo>
                  <a:close/>
                  <a:moveTo>
                    <a:pt x="234" y="362"/>
                  </a:moveTo>
                  <a:cubicBezTo>
                    <a:pt x="234" y="368"/>
                    <a:pt x="230" y="373"/>
                    <a:pt x="224" y="373"/>
                  </a:cubicBezTo>
                  <a:cubicBezTo>
                    <a:pt x="124" y="373"/>
                    <a:pt x="124" y="373"/>
                    <a:pt x="124" y="373"/>
                  </a:cubicBezTo>
                  <a:cubicBezTo>
                    <a:pt x="121" y="373"/>
                    <a:pt x="117" y="371"/>
                    <a:pt x="115" y="368"/>
                  </a:cubicBezTo>
                  <a:cubicBezTo>
                    <a:pt x="107" y="354"/>
                    <a:pt x="107" y="354"/>
                    <a:pt x="107" y="354"/>
                  </a:cubicBezTo>
                  <a:cubicBezTo>
                    <a:pt x="105" y="351"/>
                    <a:pt x="105" y="347"/>
                    <a:pt x="107" y="343"/>
                  </a:cubicBezTo>
                  <a:cubicBezTo>
                    <a:pt x="143" y="280"/>
                    <a:pt x="143" y="280"/>
                    <a:pt x="143" y="280"/>
                  </a:cubicBezTo>
                  <a:cubicBezTo>
                    <a:pt x="134" y="283"/>
                    <a:pt x="134" y="283"/>
                    <a:pt x="134" y="283"/>
                  </a:cubicBezTo>
                  <a:cubicBezTo>
                    <a:pt x="128" y="285"/>
                    <a:pt x="122" y="282"/>
                    <a:pt x="120" y="277"/>
                  </a:cubicBezTo>
                  <a:cubicBezTo>
                    <a:pt x="118" y="271"/>
                    <a:pt x="121" y="265"/>
                    <a:pt x="126" y="263"/>
                  </a:cubicBezTo>
                  <a:cubicBezTo>
                    <a:pt x="166" y="249"/>
                    <a:pt x="166" y="249"/>
                    <a:pt x="166" y="249"/>
                  </a:cubicBezTo>
                  <a:cubicBezTo>
                    <a:pt x="171" y="247"/>
                    <a:pt x="178" y="250"/>
                    <a:pt x="180" y="256"/>
                  </a:cubicBezTo>
                  <a:cubicBezTo>
                    <a:pt x="194" y="295"/>
                    <a:pt x="194" y="295"/>
                    <a:pt x="194" y="295"/>
                  </a:cubicBezTo>
                  <a:cubicBezTo>
                    <a:pt x="196" y="301"/>
                    <a:pt x="193" y="307"/>
                    <a:pt x="187" y="309"/>
                  </a:cubicBezTo>
                  <a:cubicBezTo>
                    <a:pt x="186" y="309"/>
                    <a:pt x="185" y="309"/>
                    <a:pt x="184" y="309"/>
                  </a:cubicBezTo>
                  <a:cubicBezTo>
                    <a:pt x="179" y="309"/>
                    <a:pt x="175" y="307"/>
                    <a:pt x="174" y="302"/>
                  </a:cubicBezTo>
                  <a:cubicBezTo>
                    <a:pt x="166" y="283"/>
                    <a:pt x="166" y="283"/>
                    <a:pt x="166" y="283"/>
                  </a:cubicBezTo>
                  <a:cubicBezTo>
                    <a:pt x="128" y="348"/>
                    <a:pt x="128" y="348"/>
                    <a:pt x="128" y="348"/>
                  </a:cubicBezTo>
                  <a:cubicBezTo>
                    <a:pt x="130" y="352"/>
                    <a:pt x="130" y="352"/>
                    <a:pt x="130" y="352"/>
                  </a:cubicBezTo>
                  <a:cubicBezTo>
                    <a:pt x="224" y="352"/>
                    <a:pt x="224" y="352"/>
                    <a:pt x="224" y="352"/>
                  </a:cubicBezTo>
                  <a:cubicBezTo>
                    <a:pt x="230" y="352"/>
                    <a:pt x="234" y="356"/>
                    <a:pt x="234" y="362"/>
                  </a:cubicBezTo>
                  <a:close/>
                  <a:moveTo>
                    <a:pt x="405" y="354"/>
                  </a:moveTo>
                  <a:cubicBezTo>
                    <a:pt x="396" y="368"/>
                    <a:pt x="396" y="368"/>
                    <a:pt x="396" y="368"/>
                  </a:cubicBezTo>
                  <a:cubicBezTo>
                    <a:pt x="394" y="371"/>
                    <a:pt x="391" y="373"/>
                    <a:pt x="387" y="373"/>
                  </a:cubicBezTo>
                  <a:cubicBezTo>
                    <a:pt x="295" y="373"/>
                    <a:pt x="295" y="373"/>
                    <a:pt x="295" y="373"/>
                  </a:cubicBezTo>
                  <a:cubicBezTo>
                    <a:pt x="311" y="389"/>
                    <a:pt x="311" y="389"/>
                    <a:pt x="311" y="389"/>
                  </a:cubicBezTo>
                  <a:cubicBezTo>
                    <a:pt x="315" y="393"/>
                    <a:pt x="315" y="400"/>
                    <a:pt x="311" y="404"/>
                  </a:cubicBezTo>
                  <a:cubicBezTo>
                    <a:pt x="309" y="406"/>
                    <a:pt x="306" y="407"/>
                    <a:pt x="303" y="407"/>
                  </a:cubicBezTo>
                  <a:cubicBezTo>
                    <a:pt x="300" y="407"/>
                    <a:pt x="298" y="406"/>
                    <a:pt x="296" y="404"/>
                  </a:cubicBezTo>
                  <a:cubicBezTo>
                    <a:pt x="266" y="374"/>
                    <a:pt x="266" y="374"/>
                    <a:pt x="266" y="374"/>
                  </a:cubicBezTo>
                  <a:cubicBezTo>
                    <a:pt x="262" y="370"/>
                    <a:pt x="262" y="363"/>
                    <a:pt x="266" y="359"/>
                  </a:cubicBezTo>
                  <a:cubicBezTo>
                    <a:pt x="296" y="330"/>
                    <a:pt x="296" y="330"/>
                    <a:pt x="296" y="330"/>
                  </a:cubicBezTo>
                  <a:cubicBezTo>
                    <a:pt x="300" y="325"/>
                    <a:pt x="307" y="325"/>
                    <a:pt x="311" y="330"/>
                  </a:cubicBezTo>
                  <a:cubicBezTo>
                    <a:pt x="315" y="334"/>
                    <a:pt x="315" y="341"/>
                    <a:pt x="311" y="345"/>
                  </a:cubicBezTo>
                  <a:cubicBezTo>
                    <a:pt x="304" y="352"/>
                    <a:pt x="304" y="352"/>
                    <a:pt x="304" y="352"/>
                  </a:cubicBezTo>
                  <a:cubicBezTo>
                    <a:pt x="381" y="352"/>
                    <a:pt x="381" y="352"/>
                    <a:pt x="381" y="352"/>
                  </a:cubicBezTo>
                  <a:cubicBezTo>
                    <a:pt x="383" y="348"/>
                    <a:pt x="383" y="348"/>
                    <a:pt x="383" y="348"/>
                  </a:cubicBezTo>
                  <a:cubicBezTo>
                    <a:pt x="337" y="268"/>
                    <a:pt x="337" y="268"/>
                    <a:pt x="337" y="268"/>
                  </a:cubicBezTo>
                  <a:cubicBezTo>
                    <a:pt x="334" y="263"/>
                    <a:pt x="335" y="257"/>
                    <a:pt x="341" y="254"/>
                  </a:cubicBezTo>
                  <a:cubicBezTo>
                    <a:pt x="346" y="251"/>
                    <a:pt x="352" y="253"/>
                    <a:pt x="355" y="258"/>
                  </a:cubicBezTo>
                  <a:cubicBezTo>
                    <a:pt x="405" y="343"/>
                    <a:pt x="405" y="343"/>
                    <a:pt x="405" y="343"/>
                  </a:cubicBezTo>
                  <a:cubicBezTo>
                    <a:pt x="407" y="347"/>
                    <a:pt x="407" y="351"/>
                    <a:pt x="405" y="354"/>
                  </a:cubicBezTo>
                  <a:close/>
                </a:path>
              </a:pathLst>
            </a:custGeom>
            <a:solidFill>
              <a:srgbClr val="86BC25"/>
            </a:solidFill>
            <a:ln>
              <a:noFill/>
            </a:ln>
            <a:extLst/>
          </p:spPr>
          <p:txBody>
            <a:bodyPr vert="horz" wrap="non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Arial" charset="0"/>
                <a:ea typeface="ＭＳ Ｐゴシック"/>
                <a:cs typeface="Arial" charset="0"/>
              </a:endParaRPr>
            </a:p>
          </p:txBody>
        </p:sp>
      </p:grpSp>
      <p:grpSp>
        <p:nvGrpSpPr>
          <p:cNvPr id="84" name="グループ化 83"/>
          <p:cNvGrpSpPr/>
          <p:nvPr/>
        </p:nvGrpSpPr>
        <p:grpSpPr>
          <a:xfrm>
            <a:off x="5647910" y="6309320"/>
            <a:ext cx="3717343" cy="540000"/>
            <a:chOff x="5916177" y="5256994"/>
            <a:chExt cx="3717343" cy="540000"/>
          </a:xfrm>
        </p:grpSpPr>
        <p:sp>
          <p:nvSpPr>
            <p:cNvPr id="85" name="テキスト ボックス 84"/>
            <p:cNvSpPr txBox="1"/>
            <p:nvPr/>
          </p:nvSpPr>
          <p:spPr>
            <a:xfrm>
              <a:off x="6550080" y="5342328"/>
              <a:ext cx="3083440" cy="369332"/>
            </a:xfrm>
            <a:prstGeom prst="rect">
              <a:avLst/>
            </a:prstGeom>
            <a:noFill/>
          </p:spPr>
          <p:txBody>
            <a:bodyPr wrap="square" rtlCol="0">
              <a:spAutoFit/>
            </a:bodyPr>
            <a:lstStyle/>
            <a:p>
              <a:r>
                <a:rPr kumimoji="1" lang="ja-JP" altLang="en-US" dirty="0" smtClean="0">
                  <a:latin typeface="+mn-lt"/>
                  <a:ea typeface="+mn-ea"/>
                </a:rPr>
                <a:t>再エネの自家発電の実現支援</a:t>
              </a:r>
            </a:p>
          </p:txBody>
        </p:sp>
        <p:grpSp>
          <p:nvGrpSpPr>
            <p:cNvPr id="86" name="Group 638"/>
            <p:cNvGrpSpPr>
              <a:grpSpLocks noChangeAspect="1"/>
            </p:cNvGrpSpPr>
            <p:nvPr/>
          </p:nvGrpSpPr>
          <p:grpSpPr bwMode="gray">
            <a:xfrm>
              <a:off x="5916177" y="5256994"/>
              <a:ext cx="540000" cy="540000"/>
              <a:chOff x="4300" y="2260"/>
              <a:chExt cx="340" cy="340"/>
            </a:xfrm>
            <a:solidFill>
              <a:srgbClr val="86BC25"/>
            </a:solidFill>
          </p:grpSpPr>
          <p:sp>
            <p:nvSpPr>
              <p:cNvPr id="87" name="Freeform 639"/>
              <p:cNvSpPr>
                <a:spLocks/>
              </p:cNvSpPr>
              <p:nvPr/>
            </p:nvSpPr>
            <p:spPr bwMode="gray">
              <a:xfrm>
                <a:off x="4463" y="2437"/>
                <a:ext cx="14" cy="99"/>
              </a:xfrm>
              <a:custGeom>
                <a:avLst/>
                <a:gdLst>
                  <a:gd name="T0" fmla="*/ 11 w 21"/>
                  <a:gd name="T1" fmla="*/ 0 h 150"/>
                  <a:gd name="T2" fmla="*/ 0 w 21"/>
                  <a:gd name="T3" fmla="*/ 11 h 150"/>
                  <a:gd name="T4" fmla="*/ 0 w 21"/>
                  <a:gd name="T5" fmla="*/ 139 h 150"/>
                  <a:gd name="T6" fmla="*/ 11 w 21"/>
                  <a:gd name="T7" fmla="*/ 150 h 150"/>
                  <a:gd name="T8" fmla="*/ 21 w 21"/>
                  <a:gd name="T9" fmla="*/ 139 h 150"/>
                  <a:gd name="T10" fmla="*/ 21 w 21"/>
                  <a:gd name="T11" fmla="*/ 11 h 150"/>
                  <a:gd name="T12" fmla="*/ 11 w 21"/>
                  <a:gd name="T13" fmla="*/ 0 h 150"/>
                </a:gdLst>
                <a:ahLst/>
                <a:cxnLst>
                  <a:cxn ang="0">
                    <a:pos x="T0" y="T1"/>
                  </a:cxn>
                  <a:cxn ang="0">
                    <a:pos x="T2" y="T3"/>
                  </a:cxn>
                  <a:cxn ang="0">
                    <a:pos x="T4" y="T5"/>
                  </a:cxn>
                  <a:cxn ang="0">
                    <a:pos x="T6" y="T7"/>
                  </a:cxn>
                  <a:cxn ang="0">
                    <a:pos x="T8" y="T9"/>
                  </a:cxn>
                  <a:cxn ang="0">
                    <a:pos x="T10" y="T11"/>
                  </a:cxn>
                  <a:cxn ang="0">
                    <a:pos x="T12" y="T13"/>
                  </a:cxn>
                </a:cxnLst>
                <a:rect l="0" t="0" r="r" b="b"/>
                <a:pathLst>
                  <a:path w="21" h="150">
                    <a:moveTo>
                      <a:pt x="11" y="0"/>
                    </a:moveTo>
                    <a:cubicBezTo>
                      <a:pt x="5" y="0"/>
                      <a:pt x="0" y="5"/>
                      <a:pt x="0" y="11"/>
                    </a:cubicBezTo>
                    <a:cubicBezTo>
                      <a:pt x="0" y="139"/>
                      <a:pt x="0" y="139"/>
                      <a:pt x="0" y="139"/>
                    </a:cubicBezTo>
                    <a:cubicBezTo>
                      <a:pt x="0" y="145"/>
                      <a:pt x="5" y="150"/>
                      <a:pt x="11" y="150"/>
                    </a:cubicBezTo>
                    <a:cubicBezTo>
                      <a:pt x="17" y="150"/>
                      <a:pt x="21" y="145"/>
                      <a:pt x="21" y="139"/>
                    </a:cubicBezTo>
                    <a:cubicBezTo>
                      <a:pt x="21" y="11"/>
                      <a:pt x="21" y="11"/>
                      <a:pt x="21" y="11"/>
                    </a:cubicBezTo>
                    <a:cubicBezTo>
                      <a:pt x="21" y="5"/>
                      <a:pt x="17" y="0"/>
                      <a:pt x="11" y="0"/>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Arial" charset="0"/>
                  <a:ea typeface="ＭＳ Ｐゴシック"/>
                  <a:cs typeface="Arial" charset="0"/>
                </a:endParaRPr>
              </a:p>
            </p:txBody>
          </p:sp>
          <p:sp>
            <p:nvSpPr>
              <p:cNvPr id="88" name="Freeform 640"/>
              <p:cNvSpPr>
                <a:spLocks noEditPoints="1"/>
              </p:cNvSpPr>
              <p:nvPr/>
            </p:nvSpPr>
            <p:spPr bwMode="gray">
              <a:xfrm>
                <a:off x="4405" y="2330"/>
                <a:ext cx="132" cy="107"/>
              </a:xfrm>
              <a:custGeom>
                <a:avLst/>
                <a:gdLst>
                  <a:gd name="T0" fmla="*/ 192 w 199"/>
                  <a:gd name="T1" fmla="*/ 140 h 160"/>
                  <a:gd name="T2" fmla="*/ 129 w 199"/>
                  <a:gd name="T3" fmla="*/ 105 h 160"/>
                  <a:gd name="T4" fmla="*/ 108 w 199"/>
                  <a:gd name="T5" fmla="*/ 77 h 160"/>
                  <a:gd name="T6" fmla="*/ 108 w 199"/>
                  <a:gd name="T7" fmla="*/ 11 h 160"/>
                  <a:gd name="T8" fmla="*/ 98 w 199"/>
                  <a:gd name="T9" fmla="*/ 0 h 160"/>
                  <a:gd name="T10" fmla="*/ 87 w 199"/>
                  <a:gd name="T11" fmla="*/ 11 h 160"/>
                  <a:gd name="T12" fmla="*/ 87 w 199"/>
                  <a:gd name="T13" fmla="*/ 77 h 160"/>
                  <a:gd name="T14" fmla="*/ 66 w 199"/>
                  <a:gd name="T15" fmla="*/ 107 h 160"/>
                  <a:gd name="T16" fmla="*/ 7 w 199"/>
                  <a:gd name="T17" fmla="*/ 140 h 160"/>
                  <a:gd name="T18" fmla="*/ 3 w 199"/>
                  <a:gd name="T19" fmla="*/ 155 h 160"/>
                  <a:gd name="T20" fmla="*/ 12 w 199"/>
                  <a:gd name="T21" fmla="*/ 160 h 160"/>
                  <a:gd name="T22" fmla="*/ 18 w 199"/>
                  <a:gd name="T23" fmla="*/ 159 h 160"/>
                  <a:gd name="T24" fmla="*/ 73 w 199"/>
                  <a:gd name="T25" fmla="*/ 127 h 160"/>
                  <a:gd name="T26" fmla="*/ 98 w 199"/>
                  <a:gd name="T27" fmla="*/ 139 h 160"/>
                  <a:gd name="T28" fmla="*/ 123 w 199"/>
                  <a:gd name="T29" fmla="*/ 126 h 160"/>
                  <a:gd name="T30" fmla="*/ 181 w 199"/>
                  <a:gd name="T31" fmla="*/ 159 h 160"/>
                  <a:gd name="T32" fmla="*/ 187 w 199"/>
                  <a:gd name="T33" fmla="*/ 160 h 160"/>
                  <a:gd name="T34" fmla="*/ 196 w 199"/>
                  <a:gd name="T35" fmla="*/ 155 h 160"/>
                  <a:gd name="T36" fmla="*/ 192 w 199"/>
                  <a:gd name="T37" fmla="*/ 140 h 160"/>
                  <a:gd name="T38" fmla="*/ 98 w 199"/>
                  <a:gd name="T39" fmla="*/ 118 h 160"/>
                  <a:gd name="T40" fmla="*/ 87 w 199"/>
                  <a:gd name="T41" fmla="*/ 107 h 160"/>
                  <a:gd name="T42" fmla="*/ 98 w 199"/>
                  <a:gd name="T43" fmla="*/ 96 h 160"/>
                  <a:gd name="T44" fmla="*/ 108 w 199"/>
                  <a:gd name="T45" fmla="*/ 107 h 160"/>
                  <a:gd name="T46" fmla="*/ 98 w 199"/>
                  <a:gd name="T47" fmla="*/ 118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99" h="160">
                    <a:moveTo>
                      <a:pt x="192" y="140"/>
                    </a:moveTo>
                    <a:cubicBezTo>
                      <a:pt x="129" y="105"/>
                      <a:pt x="129" y="105"/>
                      <a:pt x="129" y="105"/>
                    </a:cubicBezTo>
                    <a:cubicBezTo>
                      <a:pt x="129" y="92"/>
                      <a:pt x="120" y="81"/>
                      <a:pt x="108" y="77"/>
                    </a:cubicBezTo>
                    <a:cubicBezTo>
                      <a:pt x="108" y="11"/>
                      <a:pt x="108" y="11"/>
                      <a:pt x="108" y="11"/>
                    </a:cubicBezTo>
                    <a:cubicBezTo>
                      <a:pt x="108" y="5"/>
                      <a:pt x="104" y="0"/>
                      <a:pt x="98" y="0"/>
                    </a:cubicBezTo>
                    <a:cubicBezTo>
                      <a:pt x="92" y="0"/>
                      <a:pt x="87" y="5"/>
                      <a:pt x="87" y="11"/>
                    </a:cubicBezTo>
                    <a:cubicBezTo>
                      <a:pt x="87" y="77"/>
                      <a:pt x="87" y="77"/>
                      <a:pt x="87" y="77"/>
                    </a:cubicBezTo>
                    <a:cubicBezTo>
                      <a:pt x="75" y="81"/>
                      <a:pt x="66" y="93"/>
                      <a:pt x="66" y="107"/>
                    </a:cubicBezTo>
                    <a:cubicBezTo>
                      <a:pt x="7" y="140"/>
                      <a:pt x="7" y="140"/>
                      <a:pt x="7" y="140"/>
                    </a:cubicBezTo>
                    <a:cubicBezTo>
                      <a:pt x="2" y="143"/>
                      <a:pt x="0" y="150"/>
                      <a:pt x="3" y="155"/>
                    </a:cubicBezTo>
                    <a:cubicBezTo>
                      <a:pt x="5" y="158"/>
                      <a:pt x="9" y="160"/>
                      <a:pt x="12" y="160"/>
                    </a:cubicBezTo>
                    <a:cubicBezTo>
                      <a:pt x="14" y="160"/>
                      <a:pt x="16" y="160"/>
                      <a:pt x="18" y="159"/>
                    </a:cubicBezTo>
                    <a:cubicBezTo>
                      <a:pt x="73" y="127"/>
                      <a:pt x="73" y="127"/>
                      <a:pt x="73" y="127"/>
                    </a:cubicBezTo>
                    <a:cubicBezTo>
                      <a:pt x="79" y="134"/>
                      <a:pt x="88" y="139"/>
                      <a:pt x="98" y="139"/>
                    </a:cubicBezTo>
                    <a:cubicBezTo>
                      <a:pt x="108" y="139"/>
                      <a:pt x="117" y="134"/>
                      <a:pt x="123" y="126"/>
                    </a:cubicBezTo>
                    <a:cubicBezTo>
                      <a:pt x="181" y="159"/>
                      <a:pt x="181" y="159"/>
                      <a:pt x="181" y="159"/>
                    </a:cubicBezTo>
                    <a:cubicBezTo>
                      <a:pt x="183" y="160"/>
                      <a:pt x="185" y="160"/>
                      <a:pt x="187" y="160"/>
                    </a:cubicBezTo>
                    <a:cubicBezTo>
                      <a:pt x="190" y="160"/>
                      <a:pt x="194" y="158"/>
                      <a:pt x="196" y="155"/>
                    </a:cubicBezTo>
                    <a:cubicBezTo>
                      <a:pt x="199" y="150"/>
                      <a:pt x="197" y="143"/>
                      <a:pt x="192" y="140"/>
                    </a:cubicBezTo>
                    <a:close/>
                    <a:moveTo>
                      <a:pt x="98" y="118"/>
                    </a:moveTo>
                    <a:cubicBezTo>
                      <a:pt x="92" y="118"/>
                      <a:pt x="87" y="113"/>
                      <a:pt x="87" y="107"/>
                    </a:cubicBezTo>
                    <a:cubicBezTo>
                      <a:pt x="87" y="101"/>
                      <a:pt x="92" y="96"/>
                      <a:pt x="98" y="96"/>
                    </a:cubicBezTo>
                    <a:cubicBezTo>
                      <a:pt x="104" y="96"/>
                      <a:pt x="108" y="101"/>
                      <a:pt x="108" y="107"/>
                    </a:cubicBezTo>
                    <a:cubicBezTo>
                      <a:pt x="108" y="113"/>
                      <a:pt x="104" y="118"/>
                      <a:pt x="98" y="11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Arial" charset="0"/>
                  <a:ea typeface="ＭＳ Ｐゴシック"/>
                  <a:cs typeface="Arial" charset="0"/>
                </a:endParaRPr>
              </a:p>
            </p:txBody>
          </p:sp>
          <p:sp>
            <p:nvSpPr>
              <p:cNvPr id="89" name="Freeform 641"/>
              <p:cNvSpPr>
                <a:spLocks noEditPoints="1"/>
              </p:cNvSpPr>
              <p:nvPr/>
            </p:nvSpPr>
            <p:spPr bwMode="gray">
              <a:xfrm>
                <a:off x="4300" y="2260"/>
                <a:ext cx="340" cy="340"/>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Arial" charset="0"/>
                  <a:ea typeface="ＭＳ Ｐゴシック"/>
                  <a:cs typeface="Arial" charset="0"/>
                </a:endParaRPr>
              </a:p>
            </p:txBody>
          </p:sp>
        </p:grpSp>
      </p:grpSp>
    </p:spTree>
    <p:extLst>
      <p:ext uri="{BB962C8B-B14F-4D97-AF65-F5344CB8AC3E}">
        <p14:creationId xmlns:p14="http://schemas.microsoft.com/office/powerpoint/2010/main" val="1434748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角丸四角形 44"/>
          <p:cNvSpPr/>
          <p:nvPr/>
        </p:nvSpPr>
        <p:spPr bwMode="auto">
          <a:xfrm>
            <a:off x="5716315" y="980728"/>
            <a:ext cx="3916427" cy="3964905"/>
          </a:xfrm>
          <a:prstGeom prst="roundRect">
            <a:avLst/>
          </a:prstGeom>
          <a:solidFill>
            <a:schemeClr val="accent5">
              <a:lumMod val="20000"/>
              <a:lumOff val="80000"/>
            </a:schemeClr>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mn-ea"/>
              <a:ea typeface="+mn-ea"/>
            </a:endParaRPr>
          </a:p>
        </p:txBody>
      </p:sp>
      <p:sp>
        <p:nvSpPr>
          <p:cNvPr id="2" name="タイトル 1"/>
          <p:cNvSpPr>
            <a:spLocks noGrp="1"/>
          </p:cNvSpPr>
          <p:nvPr>
            <p:ph type="title"/>
          </p:nvPr>
        </p:nvSpPr>
        <p:spPr/>
        <p:txBody>
          <a:bodyPr/>
          <a:lstStyle/>
          <a:p>
            <a:r>
              <a:rPr lang="ja-JP" altLang="en-US" dirty="0">
                <a:latin typeface="+mn-ea"/>
                <a:ea typeface="+mn-ea"/>
              </a:rPr>
              <a:t>アドバイザ</a:t>
            </a:r>
            <a:r>
              <a:rPr lang="ja-JP" altLang="en-US" dirty="0" smtClean="0">
                <a:latin typeface="+mn-ea"/>
                <a:ea typeface="+mn-ea"/>
              </a:rPr>
              <a:t>ー登録</a:t>
            </a:r>
            <a:r>
              <a:rPr lang="ja-JP" altLang="en-US" dirty="0">
                <a:latin typeface="+mn-ea"/>
                <a:ea typeface="+mn-ea"/>
              </a:rPr>
              <a:t>すると</a:t>
            </a:r>
            <a:r>
              <a:rPr lang="ja-JP" altLang="en-US" dirty="0" smtClean="0">
                <a:latin typeface="+mn-ea"/>
                <a:ea typeface="+mn-ea"/>
              </a:rPr>
              <a:t>、</a:t>
            </a:r>
            <a:r>
              <a:rPr lang="ja-JP" altLang="en-US" dirty="0">
                <a:latin typeface="+mn-ea"/>
                <a:ea typeface="+mn-ea"/>
              </a:rPr>
              <a:t>脱炭素経営・再エネ</a:t>
            </a:r>
            <a:r>
              <a:rPr lang="en-US" altLang="ja-JP" dirty="0">
                <a:latin typeface="+mn-ea"/>
                <a:ea typeface="+mn-ea"/>
              </a:rPr>
              <a:t>100</a:t>
            </a:r>
            <a:r>
              <a:rPr lang="en-US" altLang="ja-JP" dirty="0" smtClean="0">
                <a:latin typeface="+mn-ea"/>
                <a:ea typeface="+mn-ea"/>
              </a:rPr>
              <a:t>%</a:t>
            </a:r>
            <a:r>
              <a:rPr lang="ja-JP" altLang="en-US" dirty="0" smtClean="0">
                <a:latin typeface="+mn-ea"/>
                <a:ea typeface="+mn-ea"/>
              </a:rPr>
              <a:t>の実現に悩む企業へアピールできます</a:t>
            </a:r>
            <a:endParaRPr kumimoji="1" lang="ja-JP" altLang="en-US" dirty="0">
              <a:latin typeface="+mn-ea"/>
              <a:ea typeface="+mn-ea"/>
            </a:endParaRPr>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latin typeface="+mn-ea"/>
                <a:ea typeface="+mn-ea"/>
              </a:rPr>
              <a:pPr>
                <a:defRPr/>
              </a:pPr>
              <a:t>3</a:t>
            </a:fld>
            <a:endParaRPr lang="en-US" altLang="ja-JP" dirty="0">
              <a:latin typeface="+mn-ea"/>
              <a:ea typeface="+mn-ea"/>
            </a:endParaRPr>
          </a:p>
        </p:txBody>
      </p:sp>
      <p:pic>
        <p:nvPicPr>
          <p:cNvPr id="101" name="図 100"/>
          <p:cNvPicPr>
            <a:picLocks noChangeAspect="1"/>
          </p:cNvPicPr>
          <p:nvPr/>
        </p:nvPicPr>
        <p:blipFill>
          <a:blip r:embed="rId2"/>
          <a:stretch>
            <a:fillRect/>
          </a:stretch>
        </p:blipFill>
        <p:spPr>
          <a:xfrm>
            <a:off x="1111463" y="3328254"/>
            <a:ext cx="774701" cy="762306"/>
          </a:xfrm>
          <a:prstGeom prst="rect">
            <a:avLst/>
          </a:prstGeom>
        </p:spPr>
      </p:pic>
      <p:sp>
        <p:nvSpPr>
          <p:cNvPr id="102" name="Freeform 324"/>
          <p:cNvSpPr>
            <a:spLocks noChangeAspect="1" noEditPoints="1"/>
          </p:cNvSpPr>
          <p:nvPr/>
        </p:nvSpPr>
        <p:spPr bwMode="gray">
          <a:xfrm>
            <a:off x="268010" y="2464646"/>
            <a:ext cx="927153" cy="1260000"/>
          </a:xfrm>
          <a:custGeom>
            <a:avLst/>
            <a:gdLst>
              <a:gd name="T0" fmla="*/ 90 w 235"/>
              <a:gd name="T1" fmla="*/ 215 h 320"/>
              <a:gd name="T2" fmla="*/ 107 w 235"/>
              <a:gd name="T3" fmla="*/ 224 h 320"/>
              <a:gd name="T4" fmla="*/ 96 w 235"/>
              <a:gd name="T5" fmla="*/ 234 h 320"/>
              <a:gd name="T6" fmla="*/ 92 w 235"/>
              <a:gd name="T7" fmla="*/ 276 h 320"/>
              <a:gd name="T8" fmla="*/ 106 w 235"/>
              <a:gd name="T9" fmla="*/ 270 h 320"/>
              <a:gd name="T10" fmla="*/ 92 w 235"/>
              <a:gd name="T11" fmla="*/ 257 h 320"/>
              <a:gd name="T12" fmla="*/ 87 w 235"/>
              <a:gd name="T13" fmla="*/ 270 h 320"/>
              <a:gd name="T14" fmla="*/ 58 w 235"/>
              <a:gd name="T15" fmla="*/ 233 h 320"/>
              <a:gd name="T16" fmla="*/ 61 w 235"/>
              <a:gd name="T17" fmla="*/ 216 h 320"/>
              <a:gd name="T18" fmla="*/ 44 w 235"/>
              <a:gd name="T19" fmla="*/ 228 h 320"/>
              <a:gd name="T20" fmla="*/ 63 w 235"/>
              <a:gd name="T21" fmla="*/ 185 h 320"/>
              <a:gd name="T22" fmla="*/ 58 w 235"/>
              <a:gd name="T23" fmla="*/ 171 h 320"/>
              <a:gd name="T24" fmla="*/ 43 w 235"/>
              <a:gd name="T25" fmla="*/ 181 h 320"/>
              <a:gd name="T26" fmla="*/ 96 w 235"/>
              <a:gd name="T27" fmla="*/ 192 h 320"/>
              <a:gd name="T28" fmla="*/ 106 w 235"/>
              <a:gd name="T29" fmla="*/ 177 h 320"/>
              <a:gd name="T30" fmla="*/ 86 w 235"/>
              <a:gd name="T31" fmla="*/ 181 h 320"/>
              <a:gd name="T32" fmla="*/ 92 w 235"/>
              <a:gd name="T33" fmla="*/ 148 h 320"/>
              <a:gd name="T34" fmla="*/ 107 w 235"/>
              <a:gd name="T35" fmla="*/ 138 h 320"/>
              <a:gd name="T36" fmla="*/ 98 w 235"/>
              <a:gd name="T37" fmla="*/ 128 h 320"/>
              <a:gd name="T38" fmla="*/ 87 w 235"/>
              <a:gd name="T39" fmla="*/ 142 h 320"/>
              <a:gd name="T40" fmla="*/ 58 w 235"/>
              <a:gd name="T41" fmla="*/ 148 h 320"/>
              <a:gd name="T42" fmla="*/ 61 w 235"/>
              <a:gd name="T43" fmla="*/ 131 h 320"/>
              <a:gd name="T44" fmla="*/ 52 w 235"/>
              <a:gd name="T45" fmla="*/ 128 h 320"/>
              <a:gd name="T46" fmla="*/ 43 w 235"/>
              <a:gd name="T47" fmla="*/ 138 h 320"/>
              <a:gd name="T48" fmla="*/ 54 w 235"/>
              <a:gd name="T49" fmla="*/ 106 h 320"/>
              <a:gd name="T50" fmla="*/ 61 w 235"/>
              <a:gd name="T51" fmla="*/ 88 h 320"/>
              <a:gd name="T52" fmla="*/ 48 w 235"/>
              <a:gd name="T53" fmla="*/ 87 h 320"/>
              <a:gd name="T54" fmla="*/ 46 w 235"/>
              <a:gd name="T55" fmla="*/ 103 h 320"/>
              <a:gd name="T56" fmla="*/ 100 w 235"/>
              <a:gd name="T57" fmla="*/ 105 h 320"/>
              <a:gd name="T58" fmla="*/ 104 w 235"/>
              <a:gd name="T59" fmla="*/ 88 h 320"/>
              <a:gd name="T60" fmla="*/ 86 w 235"/>
              <a:gd name="T61" fmla="*/ 96 h 320"/>
              <a:gd name="T62" fmla="*/ 100 w 235"/>
              <a:gd name="T63" fmla="*/ 63 h 320"/>
              <a:gd name="T64" fmla="*/ 106 w 235"/>
              <a:gd name="T65" fmla="*/ 49 h 320"/>
              <a:gd name="T66" fmla="*/ 87 w 235"/>
              <a:gd name="T67" fmla="*/ 49 h 320"/>
              <a:gd name="T68" fmla="*/ 50 w 235"/>
              <a:gd name="T69" fmla="*/ 63 h 320"/>
              <a:gd name="T70" fmla="*/ 63 w 235"/>
              <a:gd name="T71" fmla="*/ 49 h 320"/>
              <a:gd name="T72" fmla="*/ 43 w 235"/>
              <a:gd name="T73" fmla="*/ 53 h 320"/>
              <a:gd name="T74" fmla="*/ 182 w 235"/>
              <a:gd name="T75" fmla="*/ 234 h 320"/>
              <a:gd name="T76" fmla="*/ 191 w 235"/>
              <a:gd name="T77" fmla="*/ 220 h 320"/>
              <a:gd name="T78" fmla="*/ 184 w 235"/>
              <a:gd name="T79" fmla="*/ 213 h 320"/>
              <a:gd name="T80" fmla="*/ 174 w 235"/>
              <a:gd name="T81" fmla="*/ 216 h 320"/>
              <a:gd name="T82" fmla="*/ 174 w 235"/>
              <a:gd name="T83" fmla="*/ 231 h 320"/>
              <a:gd name="T84" fmla="*/ 186 w 235"/>
              <a:gd name="T85" fmla="*/ 191 h 320"/>
              <a:gd name="T86" fmla="*/ 191 w 235"/>
              <a:gd name="T87" fmla="*/ 177 h 320"/>
              <a:gd name="T88" fmla="*/ 174 w 235"/>
              <a:gd name="T89" fmla="*/ 173 h 320"/>
              <a:gd name="T90" fmla="*/ 174 w 235"/>
              <a:gd name="T91" fmla="*/ 189 h 320"/>
              <a:gd name="T92" fmla="*/ 186 w 235"/>
              <a:gd name="T93" fmla="*/ 148 h 320"/>
              <a:gd name="T94" fmla="*/ 189 w 235"/>
              <a:gd name="T95" fmla="*/ 131 h 320"/>
              <a:gd name="T96" fmla="*/ 174 w 235"/>
              <a:gd name="T97" fmla="*/ 131 h 320"/>
              <a:gd name="T98" fmla="*/ 235 w 235"/>
              <a:gd name="T99" fmla="*/ 96 h 320"/>
              <a:gd name="T100" fmla="*/ 0 w 235"/>
              <a:gd name="T101" fmla="*/ 309 h 320"/>
              <a:gd name="T102" fmla="*/ 150 w 235"/>
              <a:gd name="T103" fmla="*/ 10 h 320"/>
              <a:gd name="T104" fmla="*/ 22 w 235"/>
              <a:gd name="T105" fmla="*/ 298 h 320"/>
              <a:gd name="T106" fmla="*/ 64 w 235"/>
              <a:gd name="T107" fmla="*/ 266 h 320"/>
              <a:gd name="T108" fmla="*/ 22 w 235"/>
              <a:gd name="T109" fmla="*/ 21 h 320"/>
              <a:gd name="T110" fmla="*/ 150 w 235"/>
              <a:gd name="T111" fmla="*/ 298 h 320"/>
              <a:gd name="T112" fmla="*/ 192 w 235"/>
              <a:gd name="T113" fmla="*/ 266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35" h="320">
                <a:moveTo>
                  <a:pt x="87" y="228"/>
                </a:moveTo>
                <a:cubicBezTo>
                  <a:pt x="86" y="226"/>
                  <a:pt x="86" y="225"/>
                  <a:pt x="86" y="224"/>
                </a:cubicBezTo>
                <a:cubicBezTo>
                  <a:pt x="86" y="221"/>
                  <a:pt x="87" y="218"/>
                  <a:pt x="89" y="216"/>
                </a:cubicBezTo>
                <a:cubicBezTo>
                  <a:pt x="89" y="216"/>
                  <a:pt x="90" y="215"/>
                  <a:pt x="90" y="215"/>
                </a:cubicBezTo>
                <a:cubicBezTo>
                  <a:pt x="91" y="214"/>
                  <a:pt x="92" y="214"/>
                  <a:pt x="92" y="214"/>
                </a:cubicBezTo>
                <a:cubicBezTo>
                  <a:pt x="93" y="214"/>
                  <a:pt x="94" y="213"/>
                  <a:pt x="94" y="213"/>
                </a:cubicBezTo>
                <a:cubicBezTo>
                  <a:pt x="98" y="212"/>
                  <a:pt x="101" y="214"/>
                  <a:pt x="104" y="216"/>
                </a:cubicBezTo>
                <a:cubicBezTo>
                  <a:pt x="106" y="218"/>
                  <a:pt x="107" y="221"/>
                  <a:pt x="107" y="224"/>
                </a:cubicBezTo>
                <a:cubicBezTo>
                  <a:pt x="107" y="225"/>
                  <a:pt x="107" y="226"/>
                  <a:pt x="106" y="228"/>
                </a:cubicBezTo>
                <a:cubicBezTo>
                  <a:pt x="106" y="229"/>
                  <a:pt x="105" y="230"/>
                  <a:pt x="104" y="231"/>
                </a:cubicBezTo>
                <a:cubicBezTo>
                  <a:pt x="103" y="232"/>
                  <a:pt x="102" y="233"/>
                  <a:pt x="100" y="233"/>
                </a:cubicBezTo>
                <a:cubicBezTo>
                  <a:pt x="99" y="234"/>
                  <a:pt x="98" y="234"/>
                  <a:pt x="96" y="234"/>
                </a:cubicBezTo>
                <a:cubicBezTo>
                  <a:pt x="93" y="234"/>
                  <a:pt x="91" y="233"/>
                  <a:pt x="89" y="231"/>
                </a:cubicBezTo>
                <a:cubicBezTo>
                  <a:pt x="88" y="230"/>
                  <a:pt x="87" y="229"/>
                  <a:pt x="87" y="228"/>
                </a:cubicBezTo>
                <a:close/>
                <a:moveTo>
                  <a:pt x="89" y="274"/>
                </a:moveTo>
                <a:cubicBezTo>
                  <a:pt x="90" y="275"/>
                  <a:pt x="91" y="276"/>
                  <a:pt x="92" y="276"/>
                </a:cubicBezTo>
                <a:cubicBezTo>
                  <a:pt x="94" y="277"/>
                  <a:pt x="95" y="277"/>
                  <a:pt x="96" y="277"/>
                </a:cubicBezTo>
                <a:cubicBezTo>
                  <a:pt x="98" y="277"/>
                  <a:pt x="99" y="277"/>
                  <a:pt x="100" y="276"/>
                </a:cubicBezTo>
                <a:cubicBezTo>
                  <a:pt x="102" y="276"/>
                  <a:pt x="103" y="275"/>
                  <a:pt x="104" y="274"/>
                </a:cubicBezTo>
                <a:cubicBezTo>
                  <a:pt x="105" y="273"/>
                  <a:pt x="106" y="272"/>
                  <a:pt x="106" y="270"/>
                </a:cubicBezTo>
                <a:cubicBezTo>
                  <a:pt x="107" y="269"/>
                  <a:pt x="107" y="268"/>
                  <a:pt x="107" y="266"/>
                </a:cubicBezTo>
                <a:cubicBezTo>
                  <a:pt x="107" y="265"/>
                  <a:pt x="107" y="264"/>
                  <a:pt x="106" y="262"/>
                </a:cubicBezTo>
                <a:cubicBezTo>
                  <a:pt x="106" y="261"/>
                  <a:pt x="105" y="260"/>
                  <a:pt x="104" y="259"/>
                </a:cubicBezTo>
                <a:cubicBezTo>
                  <a:pt x="101" y="256"/>
                  <a:pt x="96" y="255"/>
                  <a:pt x="92" y="257"/>
                </a:cubicBezTo>
                <a:cubicBezTo>
                  <a:pt x="91" y="257"/>
                  <a:pt x="90" y="258"/>
                  <a:pt x="89" y="259"/>
                </a:cubicBezTo>
                <a:cubicBezTo>
                  <a:pt x="88" y="260"/>
                  <a:pt x="87" y="261"/>
                  <a:pt x="87" y="262"/>
                </a:cubicBezTo>
                <a:cubicBezTo>
                  <a:pt x="86" y="264"/>
                  <a:pt x="86" y="265"/>
                  <a:pt x="86" y="266"/>
                </a:cubicBezTo>
                <a:cubicBezTo>
                  <a:pt x="86" y="268"/>
                  <a:pt x="86" y="269"/>
                  <a:pt x="87" y="270"/>
                </a:cubicBezTo>
                <a:cubicBezTo>
                  <a:pt x="87" y="272"/>
                  <a:pt x="88" y="273"/>
                  <a:pt x="89" y="274"/>
                </a:cubicBezTo>
                <a:close/>
                <a:moveTo>
                  <a:pt x="46" y="231"/>
                </a:moveTo>
                <a:cubicBezTo>
                  <a:pt x="48" y="233"/>
                  <a:pt x="51" y="234"/>
                  <a:pt x="54" y="234"/>
                </a:cubicBezTo>
                <a:cubicBezTo>
                  <a:pt x="55" y="234"/>
                  <a:pt x="56" y="234"/>
                  <a:pt x="58" y="233"/>
                </a:cubicBezTo>
                <a:cubicBezTo>
                  <a:pt x="59" y="233"/>
                  <a:pt x="60" y="232"/>
                  <a:pt x="61" y="231"/>
                </a:cubicBezTo>
                <a:cubicBezTo>
                  <a:pt x="62" y="230"/>
                  <a:pt x="63" y="229"/>
                  <a:pt x="63" y="228"/>
                </a:cubicBezTo>
                <a:cubicBezTo>
                  <a:pt x="64" y="226"/>
                  <a:pt x="64" y="225"/>
                  <a:pt x="64" y="224"/>
                </a:cubicBezTo>
                <a:cubicBezTo>
                  <a:pt x="64" y="221"/>
                  <a:pt x="63" y="218"/>
                  <a:pt x="61" y="216"/>
                </a:cubicBezTo>
                <a:cubicBezTo>
                  <a:pt x="60" y="215"/>
                  <a:pt x="59" y="214"/>
                  <a:pt x="58" y="214"/>
                </a:cubicBezTo>
                <a:cubicBezTo>
                  <a:pt x="54" y="212"/>
                  <a:pt x="49" y="213"/>
                  <a:pt x="46" y="216"/>
                </a:cubicBezTo>
                <a:cubicBezTo>
                  <a:pt x="44" y="218"/>
                  <a:pt x="43" y="221"/>
                  <a:pt x="43" y="224"/>
                </a:cubicBezTo>
                <a:cubicBezTo>
                  <a:pt x="43" y="225"/>
                  <a:pt x="43" y="226"/>
                  <a:pt x="44" y="228"/>
                </a:cubicBezTo>
                <a:cubicBezTo>
                  <a:pt x="44" y="229"/>
                  <a:pt x="45" y="230"/>
                  <a:pt x="46" y="231"/>
                </a:cubicBezTo>
                <a:close/>
                <a:moveTo>
                  <a:pt x="54" y="192"/>
                </a:moveTo>
                <a:cubicBezTo>
                  <a:pt x="57" y="192"/>
                  <a:pt x="59" y="191"/>
                  <a:pt x="61" y="189"/>
                </a:cubicBezTo>
                <a:cubicBezTo>
                  <a:pt x="62" y="188"/>
                  <a:pt x="63" y="186"/>
                  <a:pt x="63" y="185"/>
                </a:cubicBezTo>
                <a:cubicBezTo>
                  <a:pt x="64" y="184"/>
                  <a:pt x="64" y="182"/>
                  <a:pt x="64" y="181"/>
                </a:cubicBezTo>
                <a:cubicBezTo>
                  <a:pt x="64" y="180"/>
                  <a:pt x="64" y="178"/>
                  <a:pt x="63" y="177"/>
                </a:cubicBezTo>
                <a:cubicBezTo>
                  <a:pt x="63" y="176"/>
                  <a:pt x="62" y="174"/>
                  <a:pt x="61" y="173"/>
                </a:cubicBezTo>
                <a:cubicBezTo>
                  <a:pt x="60" y="172"/>
                  <a:pt x="59" y="172"/>
                  <a:pt x="58" y="171"/>
                </a:cubicBezTo>
                <a:cubicBezTo>
                  <a:pt x="55" y="170"/>
                  <a:pt x="52" y="170"/>
                  <a:pt x="50" y="171"/>
                </a:cubicBezTo>
                <a:cubicBezTo>
                  <a:pt x="48" y="172"/>
                  <a:pt x="47" y="172"/>
                  <a:pt x="46" y="173"/>
                </a:cubicBezTo>
                <a:cubicBezTo>
                  <a:pt x="45" y="174"/>
                  <a:pt x="44" y="176"/>
                  <a:pt x="44" y="177"/>
                </a:cubicBezTo>
                <a:cubicBezTo>
                  <a:pt x="43" y="178"/>
                  <a:pt x="43" y="180"/>
                  <a:pt x="43" y="181"/>
                </a:cubicBezTo>
                <a:cubicBezTo>
                  <a:pt x="43" y="184"/>
                  <a:pt x="44" y="187"/>
                  <a:pt x="46" y="189"/>
                </a:cubicBezTo>
                <a:cubicBezTo>
                  <a:pt x="48" y="191"/>
                  <a:pt x="51" y="192"/>
                  <a:pt x="54" y="192"/>
                </a:cubicBezTo>
                <a:close/>
                <a:moveTo>
                  <a:pt x="92" y="191"/>
                </a:moveTo>
                <a:cubicBezTo>
                  <a:pt x="94" y="191"/>
                  <a:pt x="95" y="192"/>
                  <a:pt x="96" y="192"/>
                </a:cubicBezTo>
                <a:cubicBezTo>
                  <a:pt x="99" y="192"/>
                  <a:pt x="102" y="191"/>
                  <a:pt x="104" y="189"/>
                </a:cubicBezTo>
                <a:cubicBezTo>
                  <a:pt x="105" y="188"/>
                  <a:pt x="106" y="186"/>
                  <a:pt x="106" y="185"/>
                </a:cubicBezTo>
                <a:cubicBezTo>
                  <a:pt x="107" y="184"/>
                  <a:pt x="107" y="182"/>
                  <a:pt x="107" y="181"/>
                </a:cubicBezTo>
                <a:cubicBezTo>
                  <a:pt x="107" y="180"/>
                  <a:pt x="107" y="178"/>
                  <a:pt x="106" y="177"/>
                </a:cubicBezTo>
                <a:cubicBezTo>
                  <a:pt x="106" y="176"/>
                  <a:pt x="105" y="174"/>
                  <a:pt x="104" y="173"/>
                </a:cubicBezTo>
                <a:cubicBezTo>
                  <a:pt x="100" y="169"/>
                  <a:pt x="93" y="169"/>
                  <a:pt x="89" y="173"/>
                </a:cubicBezTo>
                <a:cubicBezTo>
                  <a:pt x="88" y="174"/>
                  <a:pt x="87" y="176"/>
                  <a:pt x="87" y="177"/>
                </a:cubicBezTo>
                <a:cubicBezTo>
                  <a:pt x="86" y="178"/>
                  <a:pt x="86" y="180"/>
                  <a:pt x="86" y="181"/>
                </a:cubicBezTo>
                <a:cubicBezTo>
                  <a:pt x="86" y="184"/>
                  <a:pt x="87" y="187"/>
                  <a:pt x="89" y="189"/>
                </a:cubicBezTo>
                <a:cubicBezTo>
                  <a:pt x="90" y="190"/>
                  <a:pt x="91" y="190"/>
                  <a:pt x="92" y="191"/>
                </a:cubicBezTo>
                <a:close/>
                <a:moveTo>
                  <a:pt x="89" y="146"/>
                </a:moveTo>
                <a:cubicBezTo>
                  <a:pt x="90" y="147"/>
                  <a:pt x="91" y="148"/>
                  <a:pt x="92" y="148"/>
                </a:cubicBezTo>
                <a:cubicBezTo>
                  <a:pt x="94" y="149"/>
                  <a:pt x="95" y="149"/>
                  <a:pt x="96" y="149"/>
                </a:cubicBezTo>
                <a:cubicBezTo>
                  <a:pt x="98" y="149"/>
                  <a:pt x="99" y="149"/>
                  <a:pt x="100" y="148"/>
                </a:cubicBezTo>
                <a:cubicBezTo>
                  <a:pt x="102" y="148"/>
                  <a:pt x="103" y="147"/>
                  <a:pt x="104" y="146"/>
                </a:cubicBezTo>
                <a:cubicBezTo>
                  <a:pt x="106" y="144"/>
                  <a:pt x="107" y="141"/>
                  <a:pt x="107" y="138"/>
                </a:cubicBezTo>
                <a:cubicBezTo>
                  <a:pt x="107" y="136"/>
                  <a:pt x="106" y="133"/>
                  <a:pt x="104" y="131"/>
                </a:cubicBezTo>
                <a:cubicBezTo>
                  <a:pt x="103" y="130"/>
                  <a:pt x="103" y="130"/>
                  <a:pt x="102" y="129"/>
                </a:cubicBezTo>
                <a:cubicBezTo>
                  <a:pt x="102" y="129"/>
                  <a:pt x="101" y="129"/>
                  <a:pt x="100" y="129"/>
                </a:cubicBezTo>
                <a:cubicBezTo>
                  <a:pt x="100" y="128"/>
                  <a:pt x="99" y="128"/>
                  <a:pt x="98" y="128"/>
                </a:cubicBezTo>
                <a:cubicBezTo>
                  <a:pt x="96" y="127"/>
                  <a:pt x="94" y="128"/>
                  <a:pt x="92" y="129"/>
                </a:cubicBezTo>
                <a:cubicBezTo>
                  <a:pt x="91" y="129"/>
                  <a:pt x="90" y="130"/>
                  <a:pt x="89" y="131"/>
                </a:cubicBezTo>
                <a:cubicBezTo>
                  <a:pt x="87" y="133"/>
                  <a:pt x="86" y="136"/>
                  <a:pt x="86" y="138"/>
                </a:cubicBezTo>
                <a:cubicBezTo>
                  <a:pt x="86" y="140"/>
                  <a:pt x="86" y="141"/>
                  <a:pt x="87" y="142"/>
                </a:cubicBezTo>
                <a:cubicBezTo>
                  <a:pt x="87" y="144"/>
                  <a:pt x="88" y="145"/>
                  <a:pt x="89" y="146"/>
                </a:cubicBezTo>
                <a:close/>
                <a:moveTo>
                  <a:pt x="50" y="148"/>
                </a:moveTo>
                <a:cubicBezTo>
                  <a:pt x="51" y="149"/>
                  <a:pt x="52" y="149"/>
                  <a:pt x="54" y="149"/>
                </a:cubicBezTo>
                <a:cubicBezTo>
                  <a:pt x="55" y="149"/>
                  <a:pt x="56" y="149"/>
                  <a:pt x="58" y="148"/>
                </a:cubicBezTo>
                <a:cubicBezTo>
                  <a:pt x="59" y="148"/>
                  <a:pt x="60" y="147"/>
                  <a:pt x="61" y="146"/>
                </a:cubicBezTo>
                <a:cubicBezTo>
                  <a:pt x="62" y="145"/>
                  <a:pt x="63" y="144"/>
                  <a:pt x="63" y="142"/>
                </a:cubicBezTo>
                <a:cubicBezTo>
                  <a:pt x="64" y="141"/>
                  <a:pt x="64" y="140"/>
                  <a:pt x="64" y="138"/>
                </a:cubicBezTo>
                <a:cubicBezTo>
                  <a:pt x="64" y="136"/>
                  <a:pt x="63" y="133"/>
                  <a:pt x="61" y="131"/>
                </a:cubicBezTo>
                <a:cubicBezTo>
                  <a:pt x="61" y="130"/>
                  <a:pt x="60" y="130"/>
                  <a:pt x="60" y="129"/>
                </a:cubicBezTo>
                <a:cubicBezTo>
                  <a:pt x="59" y="129"/>
                  <a:pt x="58" y="129"/>
                  <a:pt x="58" y="129"/>
                </a:cubicBezTo>
                <a:cubicBezTo>
                  <a:pt x="57" y="128"/>
                  <a:pt x="56" y="128"/>
                  <a:pt x="56" y="128"/>
                </a:cubicBezTo>
                <a:cubicBezTo>
                  <a:pt x="54" y="128"/>
                  <a:pt x="53" y="128"/>
                  <a:pt x="52" y="128"/>
                </a:cubicBezTo>
                <a:cubicBezTo>
                  <a:pt x="51" y="128"/>
                  <a:pt x="50" y="128"/>
                  <a:pt x="50" y="129"/>
                </a:cubicBezTo>
                <a:cubicBezTo>
                  <a:pt x="49" y="129"/>
                  <a:pt x="48" y="129"/>
                  <a:pt x="48" y="129"/>
                </a:cubicBezTo>
                <a:cubicBezTo>
                  <a:pt x="47" y="130"/>
                  <a:pt x="47" y="130"/>
                  <a:pt x="46" y="131"/>
                </a:cubicBezTo>
                <a:cubicBezTo>
                  <a:pt x="44" y="133"/>
                  <a:pt x="43" y="136"/>
                  <a:pt x="43" y="138"/>
                </a:cubicBezTo>
                <a:cubicBezTo>
                  <a:pt x="43" y="141"/>
                  <a:pt x="44" y="144"/>
                  <a:pt x="46" y="146"/>
                </a:cubicBezTo>
                <a:cubicBezTo>
                  <a:pt x="47" y="147"/>
                  <a:pt x="48" y="148"/>
                  <a:pt x="50" y="148"/>
                </a:cubicBezTo>
                <a:close/>
                <a:moveTo>
                  <a:pt x="50" y="105"/>
                </a:moveTo>
                <a:cubicBezTo>
                  <a:pt x="51" y="106"/>
                  <a:pt x="52" y="106"/>
                  <a:pt x="54" y="106"/>
                </a:cubicBezTo>
                <a:cubicBezTo>
                  <a:pt x="57" y="106"/>
                  <a:pt x="59" y="105"/>
                  <a:pt x="61" y="103"/>
                </a:cubicBezTo>
                <a:cubicBezTo>
                  <a:pt x="63" y="101"/>
                  <a:pt x="64" y="99"/>
                  <a:pt x="64" y="96"/>
                </a:cubicBezTo>
                <a:cubicBezTo>
                  <a:pt x="64" y="94"/>
                  <a:pt x="64" y="93"/>
                  <a:pt x="63" y="92"/>
                </a:cubicBezTo>
                <a:cubicBezTo>
                  <a:pt x="63" y="90"/>
                  <a:pt x="62" y="89"/>
                  <a:pt x="61" y="88"/>
                </a:cubicBezTo>
                <a:cubicBezTo>
                  <a:pt x="60" y="87"/>
                  <a:pt x="59" y="86"/>
                  <a:pt x="58" y="86"/>
                </a:cubicBezTo>
                <a:cubicBezTo>
                  <a:pt x="56" y="85"/>
                  <a:pt x="54" y="85"/>
                  <a:pt x="52" y="85"/>
                </a:cubicBezTo>
                <a:cubicBezTo>
                  <a:pt x="51" y="85"/>
                  <a:pt x="50" y="86"/>
                  <a:pt x="50" y="86"/>
                </a:cubicBezTo>
                <a:cubicBezTo>
                  <a:pt x="49" y="86"/>
                  <a:pt x="48" y="86"/>
                  <a:pt x="48" y="87"/>
                </a:cubicBezTo>
                <a:cubicBezTo>
                  <a:pt x="47" y="87"/>
                  <a:pt x="47" y="88"/>
                  <a:pt x="46" y="88"/>
                </a:cubicBezTo>
                <a:cubicBezTo>
                  <a:pt x="45" y="89"/>
                  <a:pt x="44" y="90"/>
                  <a:pt x="44" y="92"/>
                </a:cubicBezTo>
                <a:cubicBezTo>
                  <a:pt x="43" y="93"/>
                  <a:pt x="43" y="94"/>
                  <a:pt x="43" y="96"/>
                </a:cubicBezTo>
                <a:cubicBezTo>
                  <a:pt x="43" y="99"/>
                  <a:pt x="44" y="101"/>
                  <a:pt x="46" y="103"/>
                </a:cubicBezTo>
                <a:cubicBezTo>
                  <a:pt x="47" y="104"/>
                  <a:pt x="48" y="105"/>
                  <a:pt x="50" y="105"/>
                </a:cubicBezTo>
                <a:close/>
                <a:moveTo>
                  <a:pt x="92" y="105"/>
                </a:moveTo>
                <a:cubicBezTo>
                  <a:pt x="94" y="106"/>
                  <a:pt x="95" y="106"/>
                  <a:pt x="96" y="106"/>
                </a:cubicBezTo>
                <a:cubicBezTo>
                  <a:pt x="98" y="106"/>
                  <a:pt x="99" y="106"/>
                  <a:pt x="100" y="105"/>
                </a:cubicBezTo>
                <a:cubicBezTo>
                  <a:pt x="102" y="105"/>
                  <a:pt x="103" y="104"/>
                  <a:pt x="104" y="103"/>
                </a:cubicBezTo>
                <a:cubicBezTo>
                  <a:pt x="106" y="101"/>
                  <a:pt x="107" y="99"/>
                  <a:pt x="107" y="96"/>
                </a:cubicBezTo>
                <a:cubicBezTo>
                  <a:pt x="107" y="94"/>
                  <a:pt x="107" y="93"/>
                  <a:pt x="106" y="92"/>
                </a:cubicBezTo>
                <a:cubicBezTo>
                  <a:pt x="106" y="90"/>
                  <a:pt x="105" y="89"/>
                  <a:pt x="104" y="88"/>
                </a:cubicBezTo>
                <a:cubicBezTo>
                  <a:pt x="101" y="85"/>
                  <a:pt x="96" y="84"/>
                  <a:pt x="92" y="86"/>
                </a:cubicBezTo>
                <a:cubicBezTo>
                  <a:pt x="91" y="86"/>
                  <a:pt x="90" y="87"/>
                  <a:pt x="89" y="88"/>
                </a:cubicBezTo>
                <a:cubicBezTo>
                  <a:pt x="88" y="89"/>
                  <a:pt x="87" y="90"/>
                  <a:pt x="87" y="92"/>
                </a:cubicBezTo>
                <a:cubicBezTo>
                  <a:pt x="86" y="93"/>
                  <a:pt x="86" y="94"/>
                  <a:pt x="86" y="96"/>
                </a:cubicBezTo>
                <a:cubicBezTo>
                  <a:pt x="86" y="99"/>
                  <a:pt x="87" y="101"/>
                  <a:pt x="89" y="103"/>
                </a:cubicBezTo>
                <a:cubicBezTo>
                  <a:pt x="90" y="104"/>
                  <a:pt x="91" y="105"/>
                  <a:pt x="92" y="105"/>
                </a:cubicBezTo>
                <a:close/>
                <a:moveTo>
                  <a:pt x="96" y="64"/>
                </a:moveTo>
                <a:cubicBezTo>
                  <a:pt x="98" y="64"/>
                  <a:pt x="99" y="63"/>
                  <a:pt x="100" y="63"/>
                </a:cubicBezTo>
                <a:cubicBezTo>
                  <a:pt x="102" y="62"/>
                  <a:pt x="103" y="62"/>
                  <a:pt x="104" y="61"/>
                </a:cubicBezTo>
                <a:cubicBezTo>
                  <a:pt x="105" y="59"/>
                  <a:pt x="106" y="58"/>
                  <a:pt x="106" y="57"/>
                </a:cubicBezTo>
                <a:cubicBezTo>
                  <a:pt x="107" y="56"/>
                  <a:pt x="107" y="54"/>
                  <a:pt x="107" y="53"/>
                </a:cubicBezTo>
                <a:cubicBezTo>
                  <a:pt x="107" y="52"/>
                  <a:pt x="107" y="50"/>
                  <a:pt x="106" y="49"/>
                </a:cubicBezTo>
                <a:cubicBezTo>
                  <a:pt x="106" y="48"/>
                  <a:pt x="105" y="46"/>
                  <a:pt x="104" y="45"/>
                </a:cubicBezTo>
                <a:cubicBezTo>
                  <a:pt x="103" y="44"/>
                  <a:pt x="102" y="44"/>
                  <a:pt x="100" y="43"/>
                </a:cubicBezTo>
                <a:cubicBezTo>
                  <a:pt x="97" y="41"/>
                  <a:pt x="92" y="42"/>
                  <a:pt x="89" y="45"/>
                </a:cubicBezTo>
                <a:cubicBezTo>
                  <a:pt x="88" y="46"/>
                  <a:pt x="87" y="48"/>
                  <a:pt x="87" y="49"/>
                </a:cubicBezTo>
                <a:cubicBezTo>
                  <a:pt x="86" y="50"/>
                  <a:pt x="86" y="52"/>
                  <a:pt x="86" y="53"/>
                </a:cubicBezTo>
                <a:cubicBezTo>
                  <a:pt x="86" y="56"/>
                  <a:pt x="87" y="59"/>
                  <a:pt x="89" y="61"/>
                </a:cubicBezTo>
                <a:cubicBezTo>
                  <a:pt x="91" y="63"/>
                  <a:pt x="93" y="64"/>
                  <a:pt x="96" y="64"/>
                </a:cubicBezTo>
                <a:close/>
                <a:moveTo>
                  <a:pt x="50" y="63"/>
                </a:moveTo>
                <a:cubicBezTo>
                  <a:pt x="51" y="63"/>
                  <a:pt x="52" y="64"/>
                  <a:pt x="54" y="64"/>
                </a:cubicBezTo>
                <a:cubicBezTo>
                  <a:pt x="57" y="64"/>
                  <a:pt x="59" y="63"/>
                  <a:pt x="61" y="61"/>
                </a:cubicBezTo>
                <a:cubicBezTo>
                  <a:pt x="63" y="59"/>
                  <a:pt x="64" y="56"/>
                  <a:pt x="64" y="53"/>
                </a:cubicBezTo>
                <a:cubicBezTo>
                  <a:pt x="64" y="52"/>
                  <a:pt x="64" y="50"/>
                  <a:pt x="63" y="49"/>
                </a:cubicBezTo>
                <a:cubicBezTo>
                  <a:pt x="63" y="48"/>
                  <a:pt x="62" y="46"/>
                  <a:pt x="61" y="45"/>
                </a:cubicBezTo>
                <a:cubicBezTo>
                  <a:pt x="57" y="41"/>
                  <a:pt x="50" y="41"/>
                  <a:pt x="46" y="45"/>
                </a:cubicBezTo>
                <a:cubicBezTo>
                  <a:pt x="45" y="46"/>
                  <a:pt x="44" y="48"/>
                  <a:pt x="44" y="49"/>
                </a:cubicBezTo>
                <a:cubicBezTo>
                  <a:pt x="43" y="50"/>
                  <a:pt x="43" y="52"/>
                  <a:pt x="43" y="53"/>
                </a:cubicBezTo>
                <a:cubicBezTo>
                  <a:pt x="43" y="56"/>
                  <a:pt x="44" y="59"/>
                  <a:pt x="46" y="61"/>
                </a:cubicBezTo>
                <a:cubicBezTo>
                  <a:pt x="47" y="62"/>
                  <a:pt x="48" y="62"/>
                  <a:pt x="50" y="63"/>
                </a:cubicBezTo>
                <a:close/>
                <a:moveTo>
                  <a:pt x="174" y="231"/>
                </a:moveTo>
                <a:cubicBezTo>
                  <a:pt x="176" y="233"/>
                  <a:pt x="179" y="234"/>
                  <a:pt x="182" y="234"/>
                </a:cubicBezTo>
                <a:cubicBezTo>
                  <a:pt x="184" y="234"/>
                  <a:pt x="187" y="233"/>
                  <a:pt x="189" y="231"/>
                </a:cubicBezTo>
                <a:cubicBezTo>
                  <a:pt x="190" y="230"/>
                  <a:pt x="191" y="229"/>
                  <a:pt x="191" y="228"/>
                </a:cubicBezTo>
                <a:cubicBezTo>
                  <a:pt x="192" y="226"/>
                  <a:pt x="192" y="225"/>
                  <a:pt x="192" y="224"/>
                </a:cubicBezTo>
                <a:cubicBezTo>
                  <a:pt x="192" y="222"/>
                  <a:pt x="192" y="221"/>
                  <a:pt x="191" y="220"/>
                </a:cubicBezTo>
                <a:cubicBezTo>
                  <a:pt x="191" y="218"/>
                  <a:pt x="190" y="217"/>
                  <a:pt x="189" y="216"/>
                </a:cubicBezTo>
                <a:cubicBezTo>
                  <a:pt x="189" y="216"/>
                  <a:pt x="188" y="215"/>
                  <a:pt x="188" y="215"/>
                </a:cubicBezTo>
                <a:cubicBezTo>
                  <a:pt x="187" y="214"/>
                  <a:pt x="186" y="214"/>
                  <a:pt x="186" y="214"/>
                </a:cubicBezTo>
                <a:cubicBezTo>
                  <a:pt x="185" y="214"/>
                  <a:pt x="184" y="213"/>
                  <a:pt x="184" y="213"/>
                </a:cubicBezTo>
                <a:cubicBezTo>
                  <a:pt x="182" y="213"/>
                  <a:pt x="181" y="213"/>
                  <a:pt x="180" y="213"/>
                </a:cubicBezTo>
                <a:cubicBezTo>
                  <a:pt x="179" y="213"/>
                  <a:pt x="178" y="214"/>
                  <a:pt x="178" y="214"/>
                </a:cubicBezTo>
                <a:cubicBezTo>
                  <a:pt x="177" y="214"/>
                  <a:pt x="176" y="214"/>
                  <a:pt x="176" y="215"/>
                </a:cubicBezTo>
                <a:cubicBezTo>
                  <a:pt x="175" y="215"/>
                  <a:pt x="175" y="216"/>
                  <a:pt x="174" y="216"/>
                </a:cubicBezTo>
                <a:cubicBezTo>
                  <a:pt x="173" y="217"/>
                  <a:pt x="172" y="218"/>
                  <a:pt x="172" y="220"/>
                </a:cubicBezTo>
                <a:cubicBezTo>
                  <a:pt x="171" y="221"/>
                  <a:pt x="171" y="222"/>
                  <a:pt x="171" y="224"/>
                </a:cubicBezTo>
                <a:cubicBezTo>
                  <a:pt x="171" y="225"/>
                  <a:pt x="171" y="226"/>
                  <a:pt x="172" y="228"/>
                </a:cubicBezTo>
                <a:cubicBezTo>
                  <a:pt x="172" y="229"/>
                  <a:pt x="173" y="230"/>
                  <a:pt x="174" y="231"/>
                </a:cubicBezTo>
                <a:close/>
                <a:moveTo>
                  <a:pt x="174" y="189"/>
                </a:moveTo>
                <a:cubicBezTo>
                  <a:pt x="175" y="190"/>
                  <a:pt x="176" y="190"/>
                  <a:pt x="178" y="191"/>
                </a:cubicBezTo>
                <a:cubicBezTo>
                  <a:pt x="179" y="191"/>
                  <a:pt x="180" y="192"/>
                  <a:pt x="182" y="192"/>
                </a:cubicBezTo>
                <a:cubicBezTo>
                  <a:pt x="183" y="192"/>
                  <a:pt x="184" y="191"/>
                  <a:pt x="186" y="191"/>
                </a:cubicBezTo>
                <a:cubicBezTo>
                  <a:pt x="187" y="190"/>
                  <a:pt x="188" y="190"/>
                  <a:pt x="189" y="189"/>
                </a:cubicBezTo>
                <a:cubicBezTo>
                  <a:pt x="190" y="188"/>
                  <a:pt x="191" y="186"/>
                  <a:pt x="191" y="185"/>
                </a:cubicBezTo>
                <a:cubicBezTo>
                  <a:pt x="192" y="184"/>
                  <a:pt x="192" y="182"/>
                  <a:pt x="192" y="181"/>
                </a:cubicBezTo>
                <a:cubicBezTo>
                  <a:pt x="192" y="180"/>
                  <a:pt x="192" y="178"/>
                  <a:pt x="191" y="177"/>
                </a:cubicBezTo>
                <a:cubicBezTo>
                  <a:pt x="191" y="176"/>
                  <a:pt x="190" y="174"/>
                  <a:pt x="189" y="173"/>
                </a:cubicBezTo>
                <a:cubicBezTo>
                  <a:pt x="188" y="172"/>
                  <a:pt x="187" y="172"/>
                  <a:pt x="186" y="171"/>
                </a:cubicBezTo>
                <a:cubicBezTo>
                  <a:pt x="183" y="170"/>
                  <a:pt x="180" y="170"/>
                  <a:pt x="178" y="171"/>
                </a:cubicBezTo>
                <a:cubicBezTo>
                  <a:pt x="176" y="172"/>
                  <a:pt x="175" y="172"/>
                  <a:pt x="174" y="173"/>
                </a:cubicBezTo>
                <a:cubicBezTo>
                  <a:pt x="173" y="174"/>
                  <a:pt x="172" y="176"/>
                  <a:pt x="172" y="177"/>
                </a:cubicBezTo>
                <a:cubicBezTo>
                  <a:pt x="171" y="178"/>
                  <a:pt x="171" y="180"/>
                  <a:pt x="171" y="181"/>
                </a:cubicBezTo>
                <a:cubicBezTo>
                  <a:pt x="171" y="182"/>
                  <a:pt x="171" y="184"/>
                  <a:pt x="172" y="185"/>
                </a:cubicBezTo>
                <a:cubicBezTo>
                  <a:pt x="172" y="186"/>
                  <a:pt x="173" y="188"/>
                  <a:pt x="174" y="189"/>
                </a:cubicBezTo>
                <a:close/>
                <a:moveTo>
                  <a:pt x="174" y="146"/>
                </a:moveTo>
                <a:cubicBezTo>
                  <a:pt x="175" y="147"/>
                  <a:pt x="176" y="148"/>
                  <a:pt x="178" y="148"/>
                </a:cubicBezTo>
                <a:cubicBezTo>
                  <a:pt x="179" y="149"/>
                  <a:pt x="180" y="149"/>
                  <a:pt x="182" y="149"/>
                </a:cubicBezTo>
                <a:cubicBezTo>
                  <a:pt x="183" y="149"/>
                  <a:pt x="184" y="149"/>
                  <a:pt x="186" y="148"/>
                </a:cubicBezTo>
                <a:cubicBezTo>
                  <a:pt x="187" y="148"/>
                  <a:pt x="188" y="147"/>
                  <a:pt x="189" y="146"/>
                </a:cubicBezTo>
                <a:cubicBezTo>
                  <a:pt x="190" y="145"/>
                  <a:pt x="191" y="144"/>
                  <a:pt x="191" y="142"/>
                </a:cubicBezTo>
                <a:cubicBezTo>
                  <a:pt x="192" y="141"/>
                  <a:pt x="192" y="140"/>
                  <a:pt x="192" y="138"/>
                </a:cubicBezTo>
                <a:cubicBezTo>
                  <a:pt x="192" y="136"/>
                  <a:pt x="191" y="133"/>
                  <a:pt x="189" y="131"/>
                </a:cubicBezTo>
                <a:cubicBezTo>
                  <a:pt x="187" y="128"/>
                  <a:pt x="183" y="127"/>
                  <a:pt x="180" y="128"/>
                </a:cubicBezTo>
                <a:cubicBezTo>
                  <a:pt x="179" y="128"/>
                  <a:pt x="178" y="128"/>
                  <a:pt x="178" y="129"/>
                </a:cubicBezTo>
                <a:cubicBezTo>
                  <a:pt x="177" y="129"/>
                  <a:pt x="176" y="129"/>
                  <a:pt x="176" y="129"/>
                </a:cubicBezTo>
                <a:cubicBezTo>
                  <a:pt x="175" y="130"/>
                  <a:pt x="175" y="130"/>
                  <a:pt x="174" y="131"/>
                </a:cubicBezTo>
                <a:cubicBezTo>
                  <a:pt x="172" y="133"/>
                  <a:pt x="171" y="136"/>
                  <a:pt x="171" y="138"/>
                </a:cubicBezTo>
                <a:cubicBezTo>
                  <a:pt x="171" y="140"/>
                  <a:pt x="171" y="141"/>
                  <a:pt x="172" y="142"/>
                </a:cubicBezTo>
                <a:cubicBezTo>
                  <a:pt x="172" y="144"/>
                  <a:pt x="173" y="145"/>
                  <a:pt x="174" y="146"/>
                </a:cubicBezTo>
                <a:close/>
                <a:moveTo>
                  <a:pt x="235" y="96"/>
                </a:moveTo>
                <a:cubicBezTo>
                  <a:pt x="235" y="309"/>
                  <a:pt x="235" y="309"/>
                  <a:pt x="235" y="309"/>
                </a:cubicBezTo>
                <a:cubicBezTo>
                  <a:pt x="235" y="315"/>
                  <a:pt x="230" y="320"/>
                  <a:pt x="224" y="320"/>
                </a:cubicBezTo>
                <a:cubicBezTo>
                  <a:pt x="11" y="320"/>
                  <a:pt x="11" y="320"/>
                  <a:pt x="11" y="320"/>
                </a:cubicBezTo>
                <a:cubicBezTo>
                  <a:pt x="5" y="320"/>
                  <a:pt x="0" y="315"/>
                  <a:pt x="0" y="309"/>
                </a:cubicBezTo>
                <a:cubicBezTo>
                  <a:pt x="0" y="10"/>
                  <a:pt x="0" y="10"/>
                  <a:pt x="0" y="10"/>
                </a:cubicBezTo>
                <a:cubicBezTo>
                  <a:pt x="0" y="4"/>
                  <a:pt x="5" y="0"/>
                  <a:pt x="11" y="0"/>
                </a:cubicBezTo>
                <a:cubicBezTo>
                  <a:pt x="139" y="0"/>
                  <a:pt x="139" y="0"/>
                  <a:pt x="139" y="0"/>
                </a:cubicBezTo>
                <a:cubicBezTo>
                  <a:pt x="145" y="0"/>
                  <a:pt x="150" y="4"/>
                  <a:pt x="150" y="10"/>
                </a:cubicBezTo>
                <a:cubicBezTo>
                  <a:pt x="150" y="85"/>
                  <a:pt x="150" y="85"/>
                  <a:pt x="150" y="85"/>
                </a:cubicBezTo>
                <a:cubicBezTo>
                  <a:pt x="224" y="85"/>
                  <a:pt x="224" y="85"/>
                  <a:pt x="224" y="85"/>
                </a:cubicBezTo>
                <a:cubicBezTo>
                  <a:pt x="230" y="85"/>
                  <a:pt x="235" y="90"/>
                  <a:pt x="235" y="96"/>
                </a:cubicBezTo>
                <a:close/>
                <a:moveTo>
                  <a:pt x="22" y="298"/>
                </a:moveTo>
                <a:cubicBezTo>
                  <a:pt x="43" y="298"/>
                  <a:pt x="43" y="298"/>
                  <a:pt x="43" y="298"/>
                </a:cubicBezTo>
                <a:cubicBezTo>
                  <a:pt x="43" y="266"/>
                  <a:pt x="43" y="266"/>
                  <a:pt x="43" y="266"/>
                </a:cubicBezTo>
                <a:cubicBezTo>
                  <a:pt x="43" y="260"/>
                  <a:pt x="48" y="256"/>
                  <a:pt x="54" y="256"/>
                </a:cubicBezTo>
                <a:cubicBezTo>
                  <a:pt x="60" y="256"/>
                  <a:pt x="64" y="260"/>
                  <a:pt x="64" y="266"/>
                </a:cubicBezTo>
                <a:cubicBezTo>
                  <a:pt x="64" y="298"/>
                  <a:pt x="64" y="298"/>
                  <a:pt x="64" y="298"/>
                </a:cubicBezTo>
                <a:cubicBezTo>
                  <a:pt x="128" y="298"/>
                  <a:pt x="128" y="298"/>
                  <a:pt x="128" y="298"/>
                </a:cubicBezTo>
                <a:cubicBezTo>
                  <a:pt x="128" y="21"/>
                  <a:pt x="128" y="21"/>
                  <a:pt x="128" y="21"/>
                </a:cubicBezTo>
                <a:cubicBezTo>
                  <a:pt x="22" y="21"/>
                  <a:pt x="22" y="21"/>
                  <a:pt x="22" y="21"/>
                </a:cubicBezTo>
                <a:lnTo>
                  <a:pt x="22" y="298"/>
                </a:lnTo>
                <a:close/>
                <a:moveTo>
                  <a:pt x="214" y="106"/>
                </a:moveTo>
                <a:cubicBezTo>
                  <a:pt x="150" y="106"/>
                  <a:pt x="150" y="106"/>
                  <a:pt x="150" y="106"/>
                </a:cubicBezTo>
                <a:cubicBezTo>
                  <a:pt x="150" y="298"/>
                  <a:pt x="150" y="298"/>
                  <a:pt x="150" y="298"/>
                </a:cubicBezTo>
                <a:cubicBezTo>
                  <a:pt x="171" y="298"/>
                  <a:pt x="171" y="298"/>
                  <a:pt x="171" y="298"/>
                </a:cubicBezTo>
                <a:cubicBezTo>
                  <a:pt x="171" y="266"/>
                  <a:pt x="171" y="266"/>
                  <a:pt x="171" y="266"/>
                </a:cubicBezTo>
                <a:cubicBezTo>
                  <a:pt x="171" y="260"/>
                  <a:pt x="176" y="256"/>
                  <a:pt x="182" y="256"/>
                </a:cubicBezTo>
                <a:cubicBezTo>
                  <a:pt x="188" y="256"/>
                  <a:pt x="192" y="260"/>
                  <a:pt x="192" y="266"/>
                </a:cubicBezTo>
                <a:cubicBezTo>
                  <a:pt x="192" y="298"/>
                  <a:pt x="192" y="298"/>
                  <a:pt x="192" y="298"/>
                </a:cubicBezTo>
                <a:cubicBezTo>
                  <a:pt x="214" y="298"/>
                  <a:pt x="214" y="298"/>
                  <a:pt x="214" y="298"/>
                </a:cubicBezTo>
                <a:lnTo>
                  <a:pt x="214" y="106"/>
                </a:lnTo>
                <a:close/>
              </a:path>
            </a:pathLst>
          </a:custGeom>
          <a:solidFill>
            <a:srgbClr val="86BC25"/>
          </a:solidFill>
          <a:ln>
            <a:solidFill>
              <a:sysClr val="window" lastClr="FFFFFF"/>
            </a:solidFill>
          </a:ln>
          <a:extLst>
            <a:ext uri="{91240B29-F687-4f45-9708-019B960494DF}">
              <a14:hiddenLine xmlns="" xmlns:a14="http://schemas.microsoft.com/office/drawing/2010/main"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mn-ea"/>
              <a:ea typeface="+mn-ea"/>
              <a:cs typeface="Arial" charset="0"/>
            </a:endParaRPr>
          </a:p>
        </p:txBody>
      </p:sp>
      <p:sp>
        <p:nvSpPr>
          <p:cNvPr id="103" name="テキスト ボックス 102"/>
          <p:cNvSpPr txBox="1"/>
          <p:nvPr/>
        </p:nvSpPr>
        <p:spPr>
          <a:xfrm>
            <a:off x="425723" y="5075023"/>
            <a:ext cx="9073076" cy="1306305"/>
          </a:xfrm>
          <a:prstGeom prst="roundRect">
            <a:avLst/>
          </a:prstGeom>
          <a:solidFill>
            <a:sysClr val="window" lastClr="FFFFFF"/>
          </a:solidFill>
          <a:ln w="25400" cap="flat" cmpd="sng" algn="ctr">
            <a:solidFill>
              <a:srgbClr val="75787B"/>
            </a:solidFill>
            <a:prstDash val="solid"/>
          </a:ln>
          <a:effectLst/>
        </p:spPr>
        <p:txBody>
          <a:bodyPr wrap="square" lIns="36000" tIns="36000" rIns="36000" bIns="36000" rtlCol="0" anchor="ctr" anchorCtr="0">
            <a:spAutoFit/>
          </a:bodyPr>
          <a:lstStyle/>
          <a:p>
            <a:pPr marL="0" marR="0" lvl="0" indent="0" defTabSz="914400" eaLnBrk="1" fontAlgn="auto" latinLnBrk="0" hangingPunct="1">
              <a:lnSpc>
                <a:spcPct val="100000"/>
              </a:lnSpc>
              <a:spcBef>
                <a:spcPts val="0"/>
              </a:spcBef>
              <a:spcAft>
                <a:spcPts val="0"/>
              </a:spcAft>
              <a:buClrTx/>
              <a:buSzPct val="100000"/>
              <a:buFontTx/>
              <a:buNone/>
              <a:tabLst/>
              <a:defRPr/>
            </a:pPr>
            <a:r>
              <a:rPr kumimoji="0" lang="ja-JP" altLang="en-US" sz="2400" b="0" i="0" u="none" strike="noStrike" kern="0" cap="none" spc="0" normalizeH="0" baseline="0" noProof="0" dirty="0" smtClean="0">
                <a:ln>
                  <a:noFill/>
                </a:ln>
                <a:effectLst/>
                <a:uLnTx/>
                <a:uFillTx/>
                <a:latin typeface="+mn-ea"/>
                <a:ea typeface="+mn-ea"/>
              </a:rPr>
              <a:t>アドバイザー登録すると環境省</a:t>
            </a:r>
            <a:r>
              <a:rPr kumimoji="0" lang="en-US" altLang="ja-JP" sz="2400" b="0" i="0" u="none" strike="noStrike" kern="0" cap="none" spc="0" normalizeH="0" baseline="0" noProof="0" dirty="0" smtClean="0">
                <a:ln>
                  <a:noFill/>
                </a:ln>
                <a:effectLst/>
                <a:uLnTx/>
                <a:uFillTx/>
                <a:latin typeface="+mn-ea"/>
                <a:ea typeface="+mn-ea"/>
              </a:rPr>
              <a:t>HP</a:t>
            </a:r>
            <a:r>
              <a:rPr kumimoji="0" lang="ja-JP" altLang="en-US" sz="2400" kern="0" noProof="0" dirty="0" smtClean="0">
                <a:latin typeface="+mn-ea"/>
                <a:ea typeface="+mn-ea"/>
              </a:rPr>
              <a:t>で</a:t>
            </a:r>
            <a:r>
              <a:rPr kumimoji="0" lang="ja-JP" altLang="en-US" sz="2400" b="0" i="0" u="none" strike="noStrike" kern="0" cap="none" spc="0" normalizeH="0" baseline="0" noProof="0" dirty="0" smtClean="0">
                <a:ln>
                  <a:noFill/>
                </a:ln>
                <a:effectLst/>
                <a:uLnTx/>
                <a:uFillTx/>
                <a:latin typeface="+mn-ea"/>
                <a:ea typeface="+mn-ea"/>
              </a:rPr>
              <a:t>公開、各種イベントで配布がされ・・・</a:t>
            </a:r>
            <a:endParaRPr kumimoji="0" lang="en-US" altLang="ja-JP" sz="2400" b="0" i="0" u="none" strike="noStrike" kern="0" cap="none" spc="0" normalizeH="0" baseline="0" noProof="0" dirty="0" smtClean="0">
              <a:ln>
                <a:noFill/>
              </a:ln>
              <a:effectLst/>
              <a:uLnTx/>
              <a:uFillTx/>
              <a:latin typeface="+mn-ea"/>
              <a:ea typeface="+mn-ea"/>
            </a:endParaRPr>
          </a:p>
          <a:p>
            <a:pPr marL="285750" indent="-285750" fontAlgn="auto">
              <a:spcBef>
                <a:spcPts val="0"/>
              </a:spcBef>
              <a:spcAft>
                <a:spcPts val="0"/>
              </a:spcAft>
              <a:buSzPct val="100000"/>
              <a:buFont typeface="Arial" panose="020B0604020202020204" pitchFamily="34" charset="0"/>
              <a:buChar char="•"/>
              <a:defRPr/>
            </a:pPr>
            <a:r>
              <a:rPr kumimoji="0" lang="ja-JP" altLang="en-US" sz="2400" b="1" u="sng" kern="0" dirty="0">
                <a:latin typeface="+mn-ea"/>
                <a:ea typeface="+mn-ea"/>
              </a:rPr>
              <a:t>脱炭素経営・再エネ</a:t>
            </a:r>
            <a:r>
              <a:rPr kumimoji="0" lang="en-US" altLang="ja-JP" sz="2400" b="1" u="sng" kern="0" dirty="0">
                <a:latin typeface="+mn-ea"/>
                <a:ea typeface="+mn-ea"/>
              </a:rPr>
              <a:t>100</a:t>
            </a:r>
            <a:r>
              <a:rPr kumimoji="0" lang="ja-JP" altLang="en-US" sz="2400" b="1" u="sng" kern="0" dirty="0">
                <a:latin typeface="+mn-ea"/>
                <a:ea typeface="+mn-ea"/>
              </a:rPr>
              <a:t>％を支援する企業とアピール</a:t>
            </a:r>
            <a:r>
              <a:rPr kumimoji="0" lang="ja-JP" altLang="en-US" sz="2400" kern="0" dirty="0" smtClean="0">
                <a:latin typeface="+mn-ea"/>
                <a:ea typeface="+mn-ea"/>
              </a:rPr>
              <a:t>可能</a:t>
            </a:r>
            <a:endParaRPr kumimoji="0" lang="en-US" altLang="ja-JP" sz="2400" b="1" u="sng" kern="0" dirty="0" smtClean="0">
              <a:latin typeface="+mn-ea"/>
              <a:ea typeface="+mn-ea"/>
            </a:endParaRPr>
          </a:p>
          <a:p>
            <a:pPr marL="285750" indent="-285750" fontAlgn="auto">
              <a:spcBef>
                <a:spcPts val="0"/>
              </a:spcBef>
              <a:spcAft>
                <a:spcPts val="0"/>
              </a:spcAft>
              <a:buSzPct val="100000"/>
              <a:buFont typeface="Arial" panose="020B0604020202020204" pitchFamily="34" charset="0"/>
              <a:buChar char="•"/>
              <a:defRPr/>
            </a:pPr>
            <a:r>
              <a:rPr kumimoji="0" lang="ja-JP" altLang="en-US" sz="2400" b="1" u="sng" kern="0" dirty="0" smtClean="0">
                <a:latin typeface="+mn-ea"/>
                <a:ea typeface="+mn-ea"/>
              </a:rPr>
              <a:t>お困り事</a:t>
            </a:r>
            <a:r>
              <a:rPr kumimoji="0" lang="ja-JP" altLang="en-US" sz="2400" b="1" u="sng" kern="0" dirty="0">
                <a:latin typeface="+mn-ea"/>
                <a:ea typeface="+mn-ea"/>
              </a:rPr>
              <a:t>業者から問い合わせが行き、引き合いが</a:t>
            </a:r>
            <a:r>
              <a:rPr kumimoji="0" lang="ja-JP" altLang="en-US" sz="2400" b="1" u="sng" kern="0" dirty="0" smtClean="0">
                <a:latin typeface="+mn-ea"/>
                <a:ea typeface="+mn-ea"/>
              </a:rPr>
              <a:t>増加</a:t>
            </a:r>
            <a:endParaRPr kumimoji="0" lang="en-US" altLang="ja-JP" sz="2400" b="1" u="sng" kern="0" dirty="0">
              <a:latin typeface="+mn-ea"/>
              <a:ea typeface="+mn-ea"/>
            </a:endParaRPr>
          </a:p>
        </p:txBody>
      </p:sp>
      <p:sp>
        <p:nvSpPr>
          <p:cNvPr id="104" name="雲形吹き出し 103"/>
          <p:cNvSpPr/>
          <p:nvPr/>
        </p:nvSpPr>
        <p:spPr bwMode="gray">
          <a:xfrm>
            <a:off x="696989" y="1068992"/>
            <a:ext cx="5285937" cy="2074792"/>
          </a:xfrm>
          <a:prstGeom prst="cloudCallout">
            <a:avLst>
              <a:gd name="adj1" fmla="val -34859"/>
              <a:gd name="adj2" fmla="val 61324"/>
            </a:avLst>
          </a:prstGeom>
          <a:solidFill>
            <a:sysClr val="window" lastClr="FFFFFF"/>
          </a:solidFill>
          <a:ln w="19050" algn="ctr">
            <a:solidFill>
              <a:sysClr val="window" lastClr="FFFFFF">
                <a:lumMod val="65000"/>
              </a:sysClr>
            </a:solidFill>
            <a:miter lim="800000"/>
            <a:headEnd/>
            <a:tailEnd/>
          </a:ln>
        </p:spPr>
        <p:txBody>
          <a:bodyPr wrap="square" lIns="36000" tIns="72000" rIns="36000" bIns="0" rtlCol="0" anchor="ctr"/>
          <a:lstStyle/>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2400" b="0" i="0" u="none" strike="noStrike" kern="0" cap="none" spc="0" normalizeH="0" baseline="0" noProof="0" dirty="0" smtClean="0">
                <a:ln>
                  <a:noFill/>
                </a:ln>
                <a:solidFill>
                  <a:prstClr val="black"/>
                </a:solidFill>
                <a:effectLst/>
                <a:uLnTx/>
                <a:uFillTx/>
                <a:latin typeface="+mn-ea"/>
                <a:ea typeface="+mn-ea"/>
                <a:cs typeface="Arial" charset="0"/>
              </a:rPr>
              <a:t>スキルと経験があるのに会社の知名度が低く、 支援できる機会が少ない</a:t>
            </a:r>
            <a:endParaRPr kumimoji="0" lang="en-US" altLang="ja-JP" sz="2400" b="0" i="0" u="none" strike="noStrike" kern="0" cap="none" spc="0" normalizeH="0" baseline="0" noProof="0" dirty="0" smtClean="0">
              <a:ln>
                <a:noFill/>
              </a:ln>
              <a:solidFill>
                <a:prstClr val="black"/>
              </a:solidFill>
              <a:effectLst/>
              <a:uLnTx/>
              <a:uFillTx/>
              <a:latin typeface="+mn-ea"/>
              <a:ea typeface="+mn-ea"/>
              <a:cs typeface="Arial"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2400" b="0" i="0" u="none" strike="noStrike" kern="0" cap="none" spc="0" normalizeH="0" baseline="0" noProof="0" dirty="0" smtClean="0">
                <a:ln>
                  <a:noFill/>
                </a:ln>
                <a:solidFill>
                  <a:prstClr val="black"/>
                </a:solidFill>
                <a:effectLst/>
                <a:uLnTx/>
                <a:uFillTx/>
                <a:latin typeface="+mn-ea"/>
                <a:ea typeface="+mn-ea"/>
                <a:cs typeface="Arial" charset="0"/>
              </a:rPr>
              <a:t>支援対象企業を全国的にもっと増やしていきたい</a:t>
            </a:r>
          </a:p>
        </p:txBody>
      </p:sp>
      <p:grpSp>
        <p:nvGrpSpPr>
          <p:cNvPr id="29" name="グループ化 28"/>
          <p:cNvGrpSpPr/>
          <p:nvPr/>
        </p:nvGrpSpPr>
        <p:grpSpPr>
          <a:xfrm>
            <a:off x="5758949" y="1268760"/>
            <a:ext cx="3668133" cy="3384376"/>
            <a:chOff x="3310459" y="764704"/>
            <a:chExt cx="3668133" cy="3384376"/>
          </a:xfrm>
        </p:grpSpPr>
        <p:sp>
          <p:nvSpPr>
            <p:cNvPr id="30" name="テキスト ボックス 29"/>
            <p:cNvSpPr txBox="1"/>
            <p:nvPr/>
          </p:nvSpPr>
          <p:spPr>
            <a:xfrm>
              <a:off x="3555753" y="764704"/>
              <a:ext cx="2056508" cy="442035"/>
            </a:xfrm>
            <a:prstGeom prst="rect">
              <a:avLst/>
            </a:prstGeom>
            <a:noFill/>
          </p:spPr>
          <p:txBody>
            <a:bodyPr wrap="square" lIns="36000" tIns="36000" rIns="36000" bIns="36000" rtlCol="0" anchor="ctr" anchorCtr="0">
              <a:spAutoFit/>
            </a:bodyPr>
            <a:lstStyle/>
            <a:p>
              <a:pPr marL="0" marR="0" lvl="0" indent="0" algn="ctr" defTabSz="914400" eaLnBrk="1" fontAlgn="auto" latinLnBrk="0" hangingPunct="1">
                <a:lnSpc>
                  <a:spcPct val="100000"/>
                </a:lnSpc>
                <a:spcBef>
                  <a:spcPts val="0"/>
                </a:spcBef>
                <a:spcAft>
                  <a:spcPts val="0"/>
                </a:spcAft>
                <a:buClrTx/>
                <a:buSzPct val="100000"/>
                <a:buFontTx/>
                <a:buNone/>
                <a:tabLst/>
                <a:defRPr/>
              </a:pPr>
              <a:r>
                <a:rPr kumimoji="0" lang="ja-JP" altLang="en-US" sz="2400" b="0" i="0" u="none" strike="noStrike" kern="0" cap="none" spc="0" normalizeH="0" baseline="0" noProof="0" dirty="0" smtClean="0">
                  <a:ln>
                    <a:noFill/>
                  </a:ln>
                  <a:solidFill>
                    <a:prstClr val="black"/>
                  </a:solidFill>
                  <a:effectLst/>
                  <a:uLnTx/>
                  <a:uFillTx/>
                  <a:latin typeface="+mn-ea"/>
                  <a:ea typeface="+mn-ea"/>
                  <a:cs typeface="Arial" charset="0"/>
                </a:rPr>
                <a:t>環境省</a:t>
              </a:r>
              <a:r>
                <a:rPr kumimoji="0" lang="en-US" altLang="ja-JP" sz="2400" b="0" i="0" u="none" strike="noStrike" kern="0" cap="none" spc="0" normalizeH="0" baseline="0" noProof="0" dirty="0" smtClean="0">
                  <a:ln>
                    <a:noFill/>
                  </a:ln>
                  <a:solidFill>
                    <a:prstClr val="black"/>
                  </a:solidFill>
                  <a:effectLst/>
                  <a:uLnTx/>
                  <a:uFillTx/>
                  <a:latin typeface="+mn-ea"/>
                  <a:ea typeface="+mn-ea"/>
                  <a:cs typeface="Arial" charset="0"/>
                </a:rPr>
                <a:t>HP</a:t>
              </a:r>
              <a:endParaRPr kumimoji="0" lang="ja-JP" altLang="en-US" sz="2400" b="0" i="0" u="none" strike="noStrike" kern="0" cap="none" spc="0" normalizeH="0" baseline="0" noProof="0" dirty="0" smtClean="0">
                <a:ln>
                  <a:noFill/>
                </a:ln>
                <a:solidFill>
                  <a:prstClr val="black"/>
                </a:solidFill>
                <a:effectLst/>
                <a:uLnTx/>
                <a:uFillTx/>
                <a:latin typeface="+mn-ea"/>
                <a:ea typeface="+mn-ea"/>
                <a:cs typeface="Arial" charset="0"/>
              </a:endParaRPr>
            </a:p>
          </p:txBody>
        </p:sp>
        <p:grpSp>
          <p:nvGrpSpPr>
            <p:cNvPr id="31" name="グループ化 30"/>
            <p:cNvGrpSpPr/>
            <p:nvPr/>
          </p:nvGrpSpPr>
          <p:grpSpPr>
            <a:xfrm>
              <a:off x="3382467" y="1091004"/>
              <a:ext cx="2397287" cy="2577553"/>
              <a:chOff x="-1482886" y="684343"/>
              <a:chExt cx="2397287" cy="2577553"/>
            </a:xfrm>
          </p:grpSpPr>
          <p:grpSp>
            <p:nvGrpSpPr>
              <p:cNvPr id="38" name="グループ化 37"/>
              <p:cNvGrpSpPr/>
              <p:nvPr/>
            </p:nvGrpSpPr>
            <p:grpSpPr>
              <a:xfrm>
                <a:off x="-1424764" y="745216"/>
                <a:ext cx="2339165" cy="2516680"/>
                <a:chOff x="-1424764" y="745216"/>
                <a:chExt cx="2339165" cy="2516680"/>
              </a:xfrm>
            </p:grpSpPr>
            <p:grpSp>
              <p:nvGrpSpPr>
                <p:cNvPr id="40" name="グループ化 39"/>
                <p:cNvGrpSpPr/>
                <p:nvPr/>
              </p:nvGrpSpPr>
              <p:grpSpPr>
                <a:xfrm>
                  <a:off x="-1424764" y="745216"/>
                  <a:ext cx="2339165" cy="2516680"/>
                  <a:chOff x="-1424764" y="745216"/>
                  <a:chExt cx="2339165" cy="2516680"/>
                </a:xfrm>
              </p:grpSpPr>
              <p:sp>
                <p:nvSpPr>
                  <p:cNvPr id="42" name="角丸四角形 41"/>
                  <p:cNvSpPr/>
                  <p:nvPr/>
                </p:nvSpPr>
                <p:spPr bwMode="gray">
                  <a:xfrm>
                    <a:off x="-1424763" y="745216"/>
                    <a:ext cx="2339164" cy="327239"/>
                  </a:xfrm>
                  <a:prstGeom prst="roundRect">
                    <a:avLst>
                      <a:gd name="adj" fmla="val 23165"/>
                    </a:avLst>
                  </a:prstGeom>
                  <a:solidFill>
                    <a:sysClr val="window" lastClr="FFFFFF">
                      <a:lumMod val="65000"/>
                    </a:sysClr>
                  </a:solidFill>
                  <a:ln w="12700" algn="ctr">
                    <a:noFill/>
                    <a:miter lim="800000"/>
                    <a:headEnd/>
                    <a:tailEnd/>
                  </a:ln>
                </p:spPr>
                <p:txBody>
                  <a:bodyPr wrap="square" lIns="36000" tIns="36000" rIns="36000" bIns="36000" rtlCol="0" anchor="ctr"/>
                  <a:lstStyle/>
                  <a:p>
                    <a:pPr marL="0" marR="0" lvl="0" indent="0" algn="ctr" defTabSz="914400" eaLnBrk="1" fontAlgn="auto" latinLnBrk="0" hangingPunct="1">
                      <a:lnSpc>
                        <a:spcPct val="100000"/>
                      </a:lnSpc>
                      <a:spcBef>
                        <a:spcPts val="0"/>
                      </a:spcBef>
                      <a:spcAft>
                        <a:spcPts val="0"/>
                      </a:spcAft>
                      <a:buClrTx/>
                      <a:buSzTx/>
                      <a:buFont typeface="Wingdings 2" pitchFamily="18" charset="2"/>
                      <a:buNone/>
                      <a:tabLst/>
                      <a:defRPr/>
                    </a:pPr>
                    <a:endParaRPr kumimoji="0" lang="ja-JP" altLang="en-US" sz="1200" b="0" i="0" u="none" strike="noStrike" kern="0" cap="none" spc="0" normalizeH="0" baseline="0" noProof="0" dirty="0" smtClean="0">
                      <a:ln>
                        <a:noFill/>
                      </a:ln>
                      <a:solidFill>
                        <a:prstClr val="black"/>
                      </a:solidFill>
                      <a:effectLst/>
                      <a:uLnTx/>
                      <a:uFillTx/>
                      <a:latin typeface="+mn-ea"/>
                      <a:ea typeface="+mn-ea"/>
                      <a:cs typeface="Arial" charset="0"/>
                    </a:endParaRPr>
                  </a:p>
                </p:txBody>
              </p:sp>
              <p:sp>
                <p:nvSpPr>
                  <p:cNvPr id="43" name="角丸四角形 42"/>
                  <p:cNvSpPr/>
                  <p:nvPr/>
                </p:nvSpPr>
                <p:spPr bwMode="gray">
                  <a:xfrm>
                    <a:off x="-1424764" y="1139057"/>
                    <a:ext cx="2339163" cy="2122839"/>
                  </a:xfrm>
                  <a:prstGeom prst="roundRect">
                    <a:avLst>
                      <a:gd name="adj" fmla="val 11393"/>
                    </a:avLst>
                  </a:prstGeom>
                  <a:solidFill>
                    <a:sysClr val="window" lastClr="FFFFFF"/>
                  </a:solidFill>
                  <a:ln w="57150" algn="ctr">
                    <a:solidFill>
                      <a:sysClr val="window" lastClr="FFFFFF">
                        <a:lumMod val="65000"/>
                      </a:sysClr>
                    </a:solidFill>
                    <a:miter lim="800000"/>
                    <a:headEnd/>
                    <a:tailEnd/>
                  </a:ln>
                </p:spPr>
                <p:txBody>
                  <a:bodyPr wrap="square" lIns="36000" tIns="36000" rIns="36000" bIns="36000" rtlCol="0" anchor="ctr"/>
                  <a:lstStyle/>
                  <a:p>
                    <a:pPr marL="0" marR="0" lvl="0" indent="0" algn="ctr" defTabSz="914400" eaLnBrk="1" fontAlgn="auto" latinLnBrk="0" hangingPunct="1">
                      <a:lnSpc>
                        <a:spcPct val="100000"/>
                      </a:lnSpc>
                      <a:spcBef>
                        <a:spcPts val="0"/>
                      </a:spcBef>
                      <a:spcAft>
                        <a:spcPts val="0"/>
                      </a:spcAft>
                      <a:buClrTx/>
                      <a:buSzTx/>
                      <a:buFont typeface="Wingdings 2" pitchFamily="18" charset="2"/>
                      <a:buNone/>
                      <a:tabLst/>
                      <a:defRPr/>
                    </a:pPr>
                    <a:endParaRPr kumimoji="0" lang="ja-JP" altLang="en-US" sz="1200" b="0" i="0" u="none" strike="noStrike" kern="0" cap="none" spc="0" normalizeH="0" baseline="0" noProof="0" dirty="0" smtClean="0">
                      <a:ln>
                        <a:noFill/>
                      </a:ln>
                      <a:solidFill>
                        <a:prstClr val="black"/>
                      </a:solidFill>
                      <a:effectLst/>
                      <a:uLnTx/>
                      <a:uFillTx/>
                      <a:latin typeface="+mn-ea"/>
                      <a:ea typeface="+mn-ea"/>
                      <a:cs typeface="Arial" charset="0"/>
                    </a:endParaRPr>
                  </a:p>
                </p:txBody>
              </p:sp>
            </p:grpSp>
            <p:pic>
              <p:nvPicPr>
                <p:cNvPr id="41" name="図 40"/>
                <p:cNvPicPr>
                  <a:picLocks noChangeAspect="1"/>
                </p:cNvPicPr>
                <p:nvPr/>
              </p:nvPicPr>
              <p:blipFill>
                <a:blip r:embed="rId3"/>
                <a:stretch>
                  <a:fillRect/>
                </a:stretch>
              </p:blipFill>
              <p:spPr>
                <a:xfrm>
                  <a:off x="-727699" y="1330211"/>
                  <a:ext cx="1535426" cy="540000"/>
                </a:xfrm>
                <a:prstGeom prst="rect">
                  <a:avLst/>
                </a:prstGeom>
              </p:spPr>
            </p:pic>
          </p:grpSp>
          <p:sp>
            <p:nvSpPr>
              <p:cNvPr id="39" name="テキスト ボックス 38"/>
              <p:cNvSpPr txBox="1"/>
              <p:nvPr/>
            </p:nvSpPr>
            <p:spPr>
              <a:xfrm rot="20421807">
                <a:off x="-1482886" y="684343"/>
                <a:ext cx="1169581" cy="1426920"/>
              </a:xfrm>
              <a:prstGeom prst="rect">
                <a:avLst/>
              </a:prstGeom>
              <a:noFill/>
            </p:spPr>
            <p:txBody>
              <a:bodyPr wrap="square" lIns="36000" tIns="36000" rIns="36000" bIns="36000" rtlCol="0" anchor="ctr" anchorCtr="0">
                <a:spAutoFit/>
              </a:bodyPr>
              <a:lstStyle/>
              <a:p>
                <a:pPr marL="0" marR="0" lvl="0" indent="0" defTabSz="914400" eaLnBrk="1" fontAlgn="auto" latinLnBrk="0" hangingPunct="1">
                  <a:lnSpc>
                    <a:spcPct val="100000"/>
                  </a:lnSpc>
                  <a:spcBef>
                    <a:spcPts val="0"/>
                  </a:spcBef>
                  <a:spcAft>
                    <a:spcPts val="0"/>
                  </a:spcAft>
                  <a:buClrTx/>
                  <a:buSzPct val="100000"/>
                  <a:buFontTx/>
                  <a:buNone/>
                  <a:tabLst/>
                  <a:defRPr/>
                </a:pPr>
                <a:r>
                  <a:rPr kumimoji="0" lang="en-US" altLang="ja-JP" sz="8800" b="1" i="0" u="none" strike="noStrike" kern="0" cap="none" spc="0" normalizeH="0" baseline="0" noProof="0" dirty="0" smtClean="0">
                    <a:ln>
                      <a:noFill/>
                    </a:ln>
                    <a:solidFill>
                      <a:prstClr val="white">
                        <a:lumMod val="65000"/>
                      </a:prstClr>
                    </a:solidFill>
                    <a:effectLst/>
                    <a:uLnTx/>
                    <a:uFillTx/>
                    <a:latin typeface="+mn-ea"/>
                    <a:ea typeface="+mn-ea"/>
                    <a:cs typeface="Arial" charset="0"/>
                  </a:rPr>
                  <a:t>e</a:t>
                </a:r>
                <a:endParaRPr kumimoji="0" lang="ja-JP" altLang="en-US" sz="8800" b="1" i="0" u="none" strike="noStrike" kern="0" cap="none" spc="0" normalizeH="0" baseline="0" noProof="0" dirty="0" smtClean="0">
                  <a:ln>
                    <a:noFill/>
                  </a:ln>
                  <a:solidFill>
                    <a:prstClr val="white">
                      <a:lumMod val="65000"/>
                    </a:prstClr>
                  </a:solidFill>
                  <a:effectLst/>
                  <a:uLnTx/>
                  <a:uFillTx/>
                  <a:latin typeface="+mn-ea"/>
                  <a:ea typeface="+mn-ea"/>
                  <a:cs typeface="Arial" charset="0"/>
                </a:endParaRPr>
              </a:p>
            </p:txBody>
          </p:sp>
        </p:grpSp>
        <p:sp>
          <p:nvSpPr>
            <p:cNvPr id="32" name="テキスト ボックス 31"/>
            <p:cNvSpPr txBox="1"/>
            <p:nvPr/>
          </p:nvSpPr>
          <p:spPr>
            <a:xfrm>
              <a:off x="3310459" y="2439527"/>
              <a:ext cx="2276152" cy="349702"/>
            </a:xfrm>
            <a:prstGeom prst="rect">
              <a:avLst/>
            </a:prstGeom>
            <a:noFill/>
          </p:spPr>
          <p:txBody>
            <a:bodyPr wrap="square" lIns="36000" tIns="36000" rIns="36000" bIns="36000" rtlCol="0" anchor="ctr" anchorCtr="0">
              <a:spAutoFit/>
            </a:bodyPr>
            <a:lstStyle/>
            <a:p>
              <a:pPr marL="0" marR="0" lvl="0" indent="0" algn="ctr" defTabSz="914400" eaLnBrk="1" fontAlgn="auto" latinLnBrk="0" hangingPunct="1">
                <a:lnSpc>
                  <a:spcPct val="100000"/>
                </a:lnSpc>
                <a:spcBef>
                  <a:spcPts val="0"/>
                </a:spcBef>
                <a:spcAft>
                  <a:spcPts val="0"/>
                </a:spcAft>
                <a:buClrTx/>
                <a:buSzPct val="100000"/>
                <a:buFontTx/>
                <a:buNone/>
                <a:tabLst/>
                <a:defRPr/>
              </a:pPr>
              <a:r>
                <a:rPr kumimoji="0" lang="ja-JP" altLang="en-US" b="1" i="0" u="sng" strike="noStrike" kern="0" cap="none" spc="0" normalizeH="0" baseline="0" noProof="0" dirty="0" smtClean="0">
                  <a:ln>
                    <a:noFill/>
                  </a:ln>
                  <a:solidFill>
                    <a:prstClr val="black"/>
                  </a:solidFill>
                  <a:effectLst/>
                  <a:uLnTx/>
                  <a:uFillTx/>
                  <a:latin typeface="+mn-ea"/>
                  <a:ea typeface="+mn-ea"/>
                  <a:cs typeface="Arial" charset="0"/>
                </a:rPr>
                <a:t>アドバイザーリスト</a:t>
              </a:r>
            </a:p>
          </p:txBody>
        </p:sp>
        <p:sp>
          <p:nvSpPr>
            <p:cNvPr id="33" name="Freeform 611"/>
            <p:cNvSpPr>
              <a:spLocks noEditPoints="1"/>
            </p:cNvSpPr>
            <p:nvPr/>
          </p:nvSpPr>
          <p:spPr bwMode="gray">
            <a:xfrm>
              <a:off x="4068629" y="2817016"/>
              <a:ext cx="756000" cy="756000"/>
            </a:xfrm>
            <a:custGeom>
              <a:avLst/>
              <a:gdLst>
                <a:gd name="T0" fmla="*/ 256 w 512"/>
                <a:gd name="T1" fmla="*/ 0 h 512"/>
                <a:gd name="T2" fmla="*/ 0 w 512"/>
                <a:gd name="T3" fmla="*/ 256 h 512"/>
                <a:gd name="T4" fmla="*/ 256 w 512"/>
                <a:gd name="T5" fmla="*/ 512 h 512"/>
                <a:gd name="T6" fmla="*/ 512 w 512"/>
                <a:gd name="T7" fmla="*/ 256 h 512"/>
                <a:gd name="T8" fmla="*/ 256 w 512"/>
                <a:gd name="T9" fmla="*/ 0 h 512"/>
                <a:gd name="T10" fmla="*/ 149 w 512"/>
                <a:gd name="T11" fmla="*/ 362 h 512"/>
                <a:gd name="T12" fmla="*/ 128 w 512"/>
                <a:gd name="T13" fmla="*/ 362 h 512"/>
                <a:gd name="T14" fmla="*/ 117 w 512"/>
                <a:gd name="T15" fmla="*/ 352 h 512"/>
                <a:gd name="T16" fmla="*/ 128 w 512"/>
                <a:gd name="T17" fmla="*/ 341 h 512"/>
                <a:gd name="T18" fmla="*/ 149 w 512"/>
                <a:gd name="T19" fmla="*/ 341 h 512"/>
                <a:gd name="T20" fmla="*/ 160 w 512"/>
                <a:gd name="T21" fmla="*/ 352 h 512"/>
                <a:gd name="T22" fmla="*/ 149 w 512"/>
                <a:gd name="T23" fmla="*/ 362 h 512"/>
                <a:gd name="T24" fmla="*/ 149 w 512"/>
                <a:gd name="T25" fmla="*/ 298 h 512"/>
                <a:gd name="T26" fmla="*/ 128 w 512"/>
                <a:gd name="T27" fmla="*/ 298 h 512"/>
                <a:gd name="T28" fmla="*/ 117 w 512"/>
                <a:gd name="T29" fmla="*/ 288 h 512"/>
                <a:gd name="T30" fmla="*/ 128 w 512"/>
                <a:gd name="T31" fmla="*/ 277 h 512"/>
                <a:gd name="T32" fmla="*/ 149 w 512"/>
                <a:gd name="T33" fmla="*/ 277 h 512"/>
                <a:gd name="T34" fmla="*/ 160 w 512"/>
                <a:gd name="T35" fmla="*/ 288 h 512"/>
                <a:gd name="T36" fmla="*/ 149 w 512"/>
                <a:gd name="T37" fmla="*/ 298 h 512"/>
                <a:gd name="T38" fmla="*/ 149 w 512"/>
                <a:gd name="T39" fmla="*/ 234 h 512"/>
                <a:gd name="T40" fmla="*/ 128 w 512"/>
                <a:gd name="T41" fmla="*/ 234 h 512"/>
                <a:gd name="T42" fmla="*/ 117 w 512"/>
                <a:gd name="T43" fmla="*/ 224 h 512"/>
                <a:gd name="T44" fmla="*/ 128 w 512"/>
                <a:gd name="T45" fmla="*/ 213 h 512"/>
                <a:gd name="T46" fmla="*/ 149 w 512"/>
                <a:gd name="T47" fmla="*/ 213 h 512"/>
                <a:gd name="T48" fmla="*/ 160 w 512"/>
                <a:gd name="T49" fmla="*/ 224 h 512"/>
                <a:gd name="T50" fmla="*/ 149 w 512"/>
                <a:gd name="T51" fmla="*/ 234 h 512"/>
                <a:gd name="T52" fmla="*/ 149 w 512"/>
                <a:gd name="T53" fmla="*/ 170 h 512"/>
                <a:gd name="T54" fmla="*/ 128 w 512"/>
                <a:gd name="T55" fmla="*/ 170 h 512"/>
                <a:gd name="T56" fmla="*/ 117 w 512"/>
                <a:gd name="T57" fmla="*/ 160 h 512"/>
                <a:gd name="T58" fmla="*/ 128 w 512"/>
                <a:gd name="T59" fmla="*/ 149 h 512"/>
                <a:gd name="T60" fmla="*/ 149 w 512"/>
                <a:gd name="T61" fmla="*/ 149 h 512"/>
                <a:gd name="T62" fmla="*/ 160 w 512"/>
                <a:gd name="T63" fmla="*/ 160 h 512"/>
                <a:gd name="T64" fmla="*/ 149 w 512"/>
                <a:gd name="T65" fmla="*/ 170 h 512"/>
                <a:gd name="T66" fmla="*/ 384 w 512"/>
                <a:gd name="T67" fmla="*/ 362 h 512"/>
                <a:gd name="T68" fmla="*/ 202 w 512"/>
                <a:gd name="T69" fmla="*/ 362 h 512"/>
                <a:gd name="T70" fmla="*/ 192 w 512"/>
                <a:gd name="T71" fmla="*/ 352 h 512"/>
                <a:gd name="T72" fmla="*/ 202 w 512"/>
                <a:gd name="T73" fmla="*/ 341 h 512"/>
                <a:gd name="T74" fmla="*/ 384 w 512"/>
                <a:gd name="T75" fmla="*/ 341 h 512"/>
                <a:gd name="T76" fmla="*/ 394 w 512"/>
                <a:gd name="T77" fmla="*/ 352 h 512"/>
                <a:gd name="T78" fmla="*/ 384 w 512"/>
                <a:gd name="T79" fmla="*/ 362 h 512"/>
                <a:gd name="T80" fmla="*/ 384 w 512"/>
                <a:gd name="T81" fmla="*/ 298 h 512"/>
                <a:gd name="T82" fmla="*/ 202 w 512"/>
                <a:gd name="T83" fmla="*/ 298 h 512"/>
                <a:gd name="T84" fmla="*/ 192 w 512"/>
                <a:gd name="T85" fmla="*/ 288 h 512"/>
                <a:gd name="T86" fmla="*/ 202 w 512"/>
                <a:gd name="T87" fmla="*/ 277 h 512"/>
                <a:gd name="T88" fmla="*/ 384 w 512"/>
                <a:gd name="T89" fmla="*/ 277 h 512"/>
                <a:gd name="T90" fmla="*/ 394 w 512"/>
                <a:gd name="T91" fmla="*/ 288 h 512"/>
                <a:gd name="T92" fmla="*/ 384 w 512"/>
                <a:gd name="T93" fmla="*/ 298 h 512"/>
                <a:gd name="T94" fmla="*/ 384 w 512"/>
                <a:gd name="T95" fmla="*/ 234 h 512"/>
                <a:gd name="T96" fmla="*/ 202 w 512"/>
                <a:gd name="T97" fmla="*/ 234 h 512"/>
                <a:gd name="T98" fmla="*/ 192 w 512"/>
                <a:gd name="T99" fmla="*/ 224 h 512"/>
                <a:gd name="T100" fmla="*/ 202 w 512"/>
                <a:gd name="T101" fmla="*/ 213 h 512"/>
                <a:gd name="T102" fmla="*/ 384 w 512"/>
                <a:gd name="T103" fmla="*/ 213 h 512"/>
                <a:gd name="T104" fmla="*/ 394 w 512"/>
                <a:gd name="T105" fmla="*/ 224 h 512"/>
                <a:gd name="T106" fmla="*/ 384 w 512"/>
                <a:gd name="T107" fmla="*/ 234 h 512"/>
                <a:gd name="T108" fmla="*/ 384 w 512"/>
                <a:gd name="T109" fmla="*/ 170 h 512"/>
                <a:gd name="T110" fmla="*/ 202 w 512"/>
                <a:gd name="T111" fmla="*/ 170 h 512"/>
                <a:gd name="T112" fmla="*/ 192 w 512"/>
                <a:gd name="T113" fmla="*/ 160 h 512"/>
                <a:gd name="T114" fmla="*/ 202 w 512"/>
                <a:gd name="T115" fmla="*/ 149 h 512"/>
                <a:gd name="T116" fmla="*/ 384 w 512"/>
                <a:gd name="T117" fmla="*/ 149 h 512"/>
                <a:gd name="T118" fmla="*/ 394 w 512"/>
                <a:gd name="T119" fmla="*/ 160 h 512"/>
                <a:gd name="T120" fmla="*/ 384 w 512"/>
                <a:gd name="T121" fmla="*/ 17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149" y="362"/>
                  </a:moveTo>
                  <a:cubicBezTo>
                    <a:pt x="128" y="362"/>
                    <a:pt x="128" y="362"/>
                    <a:pt x="128" y="362"/>
                  </a:cubicBezTo>
                  <a:cubicBezTo>
                    <a:pt x="122" y="362"/>
                    <a:pt x="117" y="358"/>
                    <a:pt x="117" y="352"/>
                  </a:cubicBezTo>
                  <a:cubicBezTo>
                    <a:pt x="117" y="346"/>
                    <a:pt x="122" y="341"/>
                    <a:pt x="128" y="341"/>
                  </a:cubicBezTo>
                  <a:cubicBezTo>
                    <a:pt x="149" y="341"/>
                    <a:pt x="149" y="341"/>
                    <a:pt x="149" y="341"/>
                  </a:cubicBezTo>
                  <a:cubicBezTo>
                    <a:pt x="155" y="341"/>
                    <a:pt x="160" y="346"/>
                    <a:pt x="160" y="352"/>
                  </a:cubicBezTo>
                  <a:cubicBezTo>
                    <a:pt x="160" y="358"/>
                    <a:pt x="155" y="362"/>
                    <a:pt x="149" y="362"/>
                  </a:cubicBezTo>
                  <a:close/>
                  <a:moveTo>
                    <a:pt x="149" y="298"/>
                  </a:moveTo>
                  <a:cubicBezTo>
                    <a:pt x="128" y="298"/>
                    <a:pt x="128" y="298"/>
                    <a:pt x="128" y="298"/>
                  </a:cubicBezTo>
                  <a:cubicBezTo>
                    <a:pt x="122" y="298"/>
                    <a:pt x="117" y="294"/>
                    <a:pt x="117" y="288"/>
                  </a:cubicBezTo>
                  <a:cubicBezTo>
                    <a:pt x="117" y="282"/>
                    <a:pt x="122" y="277"/>
                    <a:pt x="128" y="277"/>
                  </a:cubicBezTo>
                  <a:cubicBezTo>
                    <a:pt x="149" y="277"/>
                    <a:pt x="149" y="277"/>
                    <a:pt x="149" y="277"/>
                  </a:cubicBezTo>
                  <a:cubicBezTo>
                    <a:pt x="155" y="277"/>
                    <a:pt x="160" y="282"/>
                    <a:pt x="160" y="288"/>
                  </a:cubicBezTo>
                  <a:cubicBezTo>
                    <a:pt x="160" y="294"/>
                    <a:pt x="155" y="298"/>
                    <a:pt x="149" y="298"/>
                  </a:cubicBezTo>
                  <a:close/>
                  <a:moveTo>
                    <a:pt x="149" y="234"/>
                  </a:moveTo>
                  <a:cubicBezTo>
                    <a:pt x="128" y="234"/>
                    <a:pt x="128" y="234"/>
                    <a:pt x="128" y="234"/>
                  </a:cubicBezTo>
                  <a:cubicBezTo>
                    <a:pt x="122" y="234"/>
                    <a:pt x="117" y="230"/>
                    <a:pt x="117" y="224"/>
                  </a:cubicBezTo>
                  <a:cubicBezTo>
                    <a:pt x="117" y="218"/>
                    <a:pt x="122" y="213"/>
                    <a:pt x="128" y="213"/>
                  </a:cubicBezTo>
                  <a:cubicBezTo>
                    <a:pt x="149" y="213"/>
                    <a:pt x="149" y="213"/>
                    <a:pt x="149" y="213"/>
                  </a:cubicBezTo>
                  <a:cubicBezTo>
                    <a:pt x="155" y="213"/>
                    <a:pt x="160" y="218"/>
                    <a:pt x="160" y="224"/>
                  </a:cubicBezTo>
                  <a:cubicBezTo>
                    <a:pt x="160" y="230"/>
                    <a:pt x="155" y="234"/>
                    <a:pt x="149" y="234"/>
                  </a:cubicBezTo>
                  <a:close/>
                  <a:moveTo>
                    <a:pt x="149" y="170"/>
                  </a:moveTo>
                  <a:cubicBezTo>
                    <a:pt x="128" y="170"/>
                    <a:pt x="128" y="170"/>
                    <a:pt x="128" y="170"/>
                  </a:cubicBezTo>
                  <a:cubicBezTo>
                    <a:pt x="122" y="170"/>
                    <a:pt x="117" y="166"/>
                    <a:pt x="117" y="160"/>
                  </a:cubicBezTo>
                  <a:cubicBezTo>
                    <a:pt x="117" y="154"/>
                    <a:pt x="122" y="149"/>
                    <a:pt x="128" y="149"/>
                  </a:cubicBezTo>
                  <a:cubicBezTo>
                    <a:pt x="149" y="149"/>
                    <a:pt x="149" y="149"/>
                    <a:pt x="149" y="149"/>
                  </a:cubicBezTo>
                  <a:cubicBezTo>
                    <a:pt x="155" y="149"/>
                    <a:pt x="160" y="154"/>
                    <a:pt x="160" y="160"/>
                  </a:cubicBezTo>
                  <a:cubicBezTo>
                    <a:pt x="160" y="166"/>
                    <a:pt x="155" y="170"/>
                    <a:pt x="149" y="170"/>
                  </a:cubicBezTo>
                  <a:close/>
                  <a:moveTo>
                    <a:pt x="384" y="362"/>
                  </a:moveTo>
                  <a:cubicBezTo>
                    <a:pt x="202" y="362"/>
                    <a:pt x="202" y="362"/>
                    <a:pt x="202" y="362"/>
                  </a:cubicBezTo>
                  <a:cubicBezTo>
                    <a:pt x="196" y="362"/>
                    <a:pt x="192" y="358"/>
                    <a:pt x="192" y="352"/>
                  </a:cubicBezTo>
                  <a:cubicBezTo>
                    <a:pt x="192" y="346"/>
                    <a:pt x="196" y="341"/>
                    <a:pt x="202" y="341"/>
                  </a:cubicBezTo>
                  <a:cubicBezTo>
                    <a:pt x="384" y="341"/>
                    <a:pt x="384" y="341"/>
                    <a:pt x="384" y="341"/>
                  </a:cubicBezTo>
                  <a:cubicBezTo>
                    <a:pt x="390" y="341"/>
                    <a:pt x="394" y="346"/>
                    <a:pt x="394" y="352"/>
                  </a:cubicBezTo>
                  <a:cubicBezTo>
                    <a:pt x="394" y="358"/>
                    <a:pt x="390" y="362"/>
                    <a:pt x="384" y="362"/>
                  </a:cubicBezTo>
                  <a:close/>
                  <a:moveTo>
                    <a:pt x="384" y="298"/>
                  </a:moveTo>
                  <a:cubicBezTo>
                    <a:pt x="202" y="298"/>
                    <a:pt x="202" y="298"/>
                    <a:pt x="202" y="298"/>
                  </a:cubicBezTo>
                  <a:cubicBezTo>
                    <a:pt x="196" y="298"/>
                    <a:pt x="192" y="294"/>
                    <a:pt x="192" y="288"/>
                  </a:cubicBezTo>
                  <a:cubicBezTo>
                    <a:pt x="192" y="282"/>
                    <a:pt x="196" y="277"/>
                    <a:pt x="202" y="277"/>
                  </a:cubicBezTo>
                  <a:cubicBezTo>
                    <a:pt x="384" y="277"/>
                    <a:pt x="384" y="277"/>
                    <a:pt x="384" y="277"/>
                  </a:cubicBezTo>
                  <a:cubicBezTo>
                    <a:pt x="390" y="277"/>
                    <a:pt x="394" y="282"/>
                    <a:pt x="394" y="288"/>
                  </a:cubicBezTo>
                  <a:cubicBezTo>
                    <a:pt x="394" y="294"/>
                    <a:pt x="390" y="298"/>
                    <a:pt x="384" y="298"/>
                  </a:cubicBezTo>
                  <a:close/>
                  <a:moveTo>
                    <a:pt x="384" y="234"/>
                  </a:moveTo>
                  <a:cubicBezTo>
                    <a:pt x="202" y="234"/>
                    <a:pt x="202" y="234"/>
                    <a:pt x="202" y="234"/>
                  </a:cubicBezTo>
                  <a:cubicBezTo>
                    <a:pt x="196" y="234"/>
                    <a:pt x="192" y="230"/>
                    <a:pt x="192" y="224"/>
                  </a:cubicBezTo>
                  <a:cubicBezTo>
                    <a:pt x="192" y="218"/>
                    <a:pt x="196" y="213"/>
                    <a:pt x="202" y="213"/>
                  </a:cubicBezTo>
                  <a:cubicBezTo>
                    <a:pt x="384" y="213"/>
                    <a:pt x="384" y="213"/>
                    <a:pt x="384" y="213"/>
                  </a:cubicBezTo>
                  <a:cubicBezTo>
                    <a:pt x="390" y="213"/>
                    <a:pt x="394" y="218"/>
                    <a:pt x="394" y="224"/>
                  </a:cubicBezTo>
                  <a:cubicBezTo>
                    <a:pt x="394" y="230"/>
                    <a:pt x="390" y="234"/>
                    <a:pt x="384" y="234"/>
                  </a:cubicBezTo>
                  <a:close/>
                  <a:moveTo>
                    <a:pt x="384" y="170"/>
                  </a:moveTo>
                  <a:cubicBezTo>
                    <a:pt x="202" y="170"/>
                    <a:pt x="202" y="170"/>
                    <a:pt x="202" y="170"/>
                  </a:cubicBezTo>
                  <a:cubicBezTo>
                    <a:pt x="196" y="170"/>
                    <a:pt x="192" y="166"/>
                    <a:pt x="192" y="160"/>
                  </a:cubicBezTo>
                  <a:cubicBezTo>
                    <a:pt x="192" y="154"/>
                    <a:pt x="196" y="149"/>
                    <a:pt x="202" y="149"/>
                  </a:cubicBezTo>
                  <a:cubicBezTo>
                    <a:pt x="384" y="149"/>
                    <a:pt x="384" y="149"/>
                    <a:pt x="384" y="149"/>
                  </a:cubicBezTo>
                  <a:cubicBezTo>
                    <a:pt x="390" y="149"/>
                    <a:pt x="394" y="154"/>
                    <a:pt x="394" y="160"/>
                  </a:cubicBezTo>
                  <a:cubicBezTo>
                    <a:pt x="394" y="166"/>
                    <a:pt x="390" y="170"/>
                    <a:pt x="384" y="170"/>
                  </a:cubicBezTo>
                  <a:close/>
                </a:path>
              </a:pathLst>
            </a:custGeom>
            <a:solidFill>
              <a:srgbClr val="86BC25"/>
            </a:solidFill>
            <a:ln>
              <a:noFill/>
            </a:ln>
            <a:extLst/>
          </p:spPr>
          <p:txBody>
            <a:bodyPr vert="horz" wrap="non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mn-ea"/>
                <a:ea typeface="+mn-ea"/>
                <a:cs typeface="Arial" charset="0"/>
              </a:endParaRPr>
            </a:p>
          </p:txBody>
        </p:sp>
        <p:grpSp>
          <p:nvGrpSpPr>
            <p:cNvPr id="34" name="グループ化 33"/>
            <p:cNvGrpSpPr/>
            <p:nvPr/>
          </p:nvGrpSpPr>
          <p:grpSpPr>
            <a:xfrm>
              <a:off x="4966643" y="2294421"/>
              <a:ext cx="2011949" cy="1854659"/>
              <a:chOff x="4966643" y="2294421"/>
              <a:chExt cx="2011949" cy="1854659"/>
            </a:xfrm>
          </p:grpSpPr>
          <p:sp>
            <p:nvSpPr>
              <p:cNvPr id="35" name="正方形/長方形 34"/>
              <p:cNvSpPr/>
              <p:nvPr/>
            </p:nvSpPr>
            <p:spPr bwMode="gray">
              <a:xfrm>
                <a:off x="5499782" y="2294421"/>
                <a:ext cx="1478810" cy="1854234"/>
              </a:xfrm>
              <a:prstGeom prst="rect">
                <a:avLst/>
              </a:prstGeom>
              <a:solidFill>
                <a:sysClr val="window" lastClr="FFFFFF"/>
              </a:solidFill>
              <a:ln w="25400" cap="flat" cmpd="sng" algn="ctr">
                <a:solidFill>
                  <a:srgbClr val="75787B"/>
                </a:solidFill>
                <a:prstDash val="solid"/>
                <a:headEnd/>
                <a:tailEnd/>
              </a:ln>
              <a:effectLst>
                <a:outerShdw blurRad="50800" dist="38100" dir="2700000" algn="tl" rotWithShape="0">
                  <a:prstClr val="black">
                    <a:alpha val="40000"/>
                  </a:prstClr>
                </a:outerShdw>
              </a:effectLst>
            </p:spPr>
            <p:txBody>
              <a:bodyPr wrap="square" lIns="36000" tIns="36000" rIns="36000" bIns="36000" rtlCol="0" anchor="ctr"/>
              <a:lstStyle/>
              <a:p>
                <a:pPr marL="0" marR="0" lvl="0" indent="0" algn="ctr" defTabSz="914400" eaLnBrk="1" fontAlgn="auto" latinLnBrk="0" hangingPunct="1">
                  <a:lnSpc>
                    <a:spcPct val="100000"/>
                  </a:lnSpc>
                  <a:spcBef>
                    <a:spcPts val="0"/>
                  </a:spcBef>
                  <a:spcAft>
                    <a:spcPts val="0"/>
                  </a:spcAft>
                  <a:buClrTx/>
                  <a:buSzTx/>
                  <a:buFont typeface="Wingdings 2" pitchFamily="18" charset="2"/>
                  <a:buNone/>
                  <a:tabLst/>
                  <a:defRPr/>
                </a:pPr>
                <a:r>
                  <a:rPr kumimoji="0" lang="ja-JP" altLang="en-US" b="0" i="0" u="none" strike="noStrike" kern="0" cap="none" spc="0" normalizeH="0" baseline="0" noProof="0" dirty="0" smtClean="0">
                    <a:ln>
                      <a:noFill/>
                    </a:ln>
                    <a:solidFill>
                      <a:prstClr val="black"/>
                    </a:solidFill>
                    <a:effectLst/>
                    <a:uLnTx/>
                    <a:uFillTx/>
                    <a:latin typeface="+mn-ea"/>
                    <a:ea typeface="+mn-ea"/>
                    <a:cs typeface="+mn-cs"/>
                  </a:rPr>
                  <a:t>（登録情報）</a:t>
                </a:r>
                <a:endParaRPr kumimoji="0" lang="en-US" altLang="ja-JP" b="0" i="0" u="none" strike="noStrike" kern="0" cap="none" spc="0" normalizeH="0" baseline="0" noProof="0" dirty="0" smtClean="0">
                  <a:ln>
                    <a:noFill/>
                  </a:ln>
                  <a:solidFill>
                    <a:prstClr val="black"/>
                  </a:solidFill>
                  <a:effectLst/>
                  <a:uLnTx/>
                  <a:uFillTx/>
                  <a:latin typeface="+mn-ea"/>
                  <a:ea typeface="+mn-ea"/>
                  <a:cs typeface="+mn-cs"/>
                </a:endParaRPr>
              </a:p>
              <a:p>
                <a:pPr marL="0" marR="0" lvl="0" indent="0" algn="ctr" defTabSz="914400" eaLnBrk="1" fontAlgn="auto" latinLnBrk="0" hangingPunct="1">
                  <a:lnSpc>
                    <a:spcPct val="100000"/>
                  </a:lnSpc>
                  <a:spcBef>
                    <a:spcPts val="0"/>
                  </a:spcBef>
                  <a:spcAft>
                    <a:spcPts val="0"/>
                  </a:spcAft>
                  <a:buClrTx/>
                  <a:buSzTx/>
                  <a:buFont typeface="Wingdings 2" pitchFamily="18" charset="2"/>
                  <a:buNone/>
                  <a:tabLst/>
                  <a:defRPr/>
                </a:pPr>
                <a:r>
                  <a:rPr kumimoji="0" lang="ja-JP" altLang="en-US" b="0" i="0" u="none" strike="noStrike" kern="0" cap="none" spc="0" normalizeH="0" baseline="0" noProof="0" dirty="0" smtClean="0">
                    <a:ln>
                      <a:noFill/>
                    </a:ln>
                    <a:solidFill>
                      <a:prstClr val="black"/>
                    </a:solidFill>
                    <a:effectLst/>
                    <a:uLnTx/>
                    <a:uFillTx/>
                    <a:latin typeface="+mn-ea"/>
                    <a:ea typeface="+mn-ea"/>
                    <a:cs typeface="+mn-cs"/>
                  </a:rPr>
                  <a:t>企業名</a:t>
                </a:r>
                <a:endParaRPr kumimoji="0" lang="en-US" altLang="ja-JP" b="0" i="0" u="none" strike="noStrike" kern="0" cap="none" spc="0" normalizeH="0" baseline="0" noProof="0" dirty="0" smtClean="0">
                  <a:ln>
                    <a:noFill/>
                  </a:ln>
                  <a:solidFill>
                    <a:prstClr val="black"/>
                  </a:solidFill>
                  <a:effectLst/>
                  <a:uLnTx/>
                  <a:uFillTx/>
                  <a:latin typeface="+mn-ea"/>
                  <a:ea typeface="+mn-ea"/>
                  <a:cs typeface="+mn-cs"/>
                </a:endParaRPr>
              </a:p>
              <a:p>
                <a:pPr marL="0" marR="0" lvl="0" indent="0" algn="ctr" defTabSz="914400" eaLnBrk="1" fontAlgn="auto" latinLnBrk="0" hangingPunct="1">
                  <a:lnSpc>
                    <a:spcPct val="100000"/>
                  </a:lnSpc>
                  <a:spcBef>
                    <a:spcPts val="0"/>
                  </a:spcBef>
                  <a:spcAft>
                    <a:spcPts val="0"/>
                  </a:spcAft>
                  <a:buClrTx/>
                  <a:buSzTx/>
                  <a:buFont typeface="Wingdings 2" pitchFamily="18" charset="2"/>
                  <a:buNone/>
                  <a:tabLst/>
                  <a:defRPr/>
                </a:pPr>
                <a:r>
                  <a:rPr kumimoji="0" lang="ja-JP" altLang="en-US" b="0" i="0" u="none" strike="noStrike" kern="0" cap="none" spc="0" normalizeH="0" baseline="0" noProof="0" dirty="0" smtClean="0">
                    <a:ln>
                      <a:noFill/>
                    </a:ln>
                    <a:solidFill>
                      <a:prstClr val="black"/>
                    </a:solidFill>
                    <a:effectLst/>
                    <a:uLnTx/>
                    <a:uFillTx/>
                    <a:latin typeface="+mn-ea"/>
                    <a:ea typeface="+mn-ea"/>
                    <a:cs typeface="+mn-cs"/>
                  </a:rPr>
                  <a:t>連絡先</a:t>
                </a:r>
                <a:endParaRPr kumimoji="0" lang="en-US" altLang="ja-JP" b="0" i="0" u="none" strike="noStrike" kern="0" cap="none" spc="0" normalizeH="0" baseline="0" noProof="0" dirty="0" smtClean="0">
                  <a:ln>
                    <a:noFill/>
                  </a:ln>
                  <a:solidFill>
                    <a:prstClr val="black"/>
                  </a:solidFill>
                  <a:effectLst/>
                  <a:uLnTx/>
                  <a:uFillTx/>
                  <a:latin typeface="+mn-ea"/>
                  <a:ea typeface="+mn-ea"/>
                  <a:cs typeface="+mn-cs"/>
                </a:endParaRPr>
              </a:p>
              <a:p>
                <a:pPr marL="0" marR="0" lvl="0" indent="0" algn="ctr" defTabSz="914400" eaLnBrk="1" fontAlgn="auto" latinLnBrk="0" hangingPunct="1">
                  <a:lnSpc>
                    <a:spcPct val="100000"/>
                  </a:lnSpc>
                  <a:spcBef>
                    <a:spcPts val="0"/>
                  </a:spcBef>
                  <a:spcAft>
                    <a:spcPts val="0"/>
                  </a:spcAft>
                  <a:buClrTx/>
                  <a:buSzTx/>
                  <a:buFont typeface="Wingdings 2" pitchFamily="18" charset="2"/>
                  <a:buNone/>
                  <a:tabLst/>
                  <a:defRPr/>
                </a:pPr>
                <a:r>
                  <a:rPr kumimoji="0" lang="en-US" altLang="ja-JP" b="0" i="0" u="none" strike="noStrike" kern="0" cap="none" spc="0" normalizeH="0" baseline="0" noProof="0" dirty="0" smtClean="0">
                    <a:ln>
                      <a:noFill/>
                    </a:ln>
                    <a:solidFill>
                      <a:prstClr val="black"/>
                    </a:solidFill>
                    <a:effectLst/>
                    <a:uLnTx/>
                    <a:uFillTx/>
                    <a:latin typeface="+mn-ea"/>
                    <a:ea typeface="+mn-ea"/>
                    <a:cs typeface="+mn-cs"/>
                  </a:rPr>
                  <a:t>URL</a:t>
                </a:r>
              </a:p>
              <a:p>
                <a:pPr marL="0" marR="0" lvl="0" indent="0" algn="ctr" defTabSz="914400" eaLnBrk="1" fontAlgn="auto" latinLnBrk="0" hangingPunct="1">
                  <a:lnSpc>
                    <a:spcPct val="100000"/>
                  </a:lnSpc>
                  <a:spcBef>
                    <a:spcPts val="0"/>
                  </a:spcBef>
                  <a:spcAft>
                    <a:spcPts val="0"/>
                  </a:spcAft>
                  <a:buClrTx/>
                  <a:buSzTx/>
                  <a:buFont typeface="Wingdings 2" pitchFamily="18" charset="2"/>
                  <a:buNone/>
                  <a:tabLst/>
                  <a:defRPr/>
                </a:pPr>
                <a:r>
                  <a:rPr kumimoji="0" lang="ja-JP" altLang="en-US" b="0" i="0" u="none" strike="noStrike" kern="0" cap="none" spc="0" normalizeH="0" baseline="0" noProof="0" dirty="0" smtClean="0">
                    <a:ln>
                      <a:noFill/>
                    </a:ln>
                    <a:solidFill>
                      <a:prstClr val="black"/>
                    </a:solidFill>
                    <a:effectLst/>
                    <a:uLnTx/>
                    <a:uFillTx/>
                    <a:latin typeface="+mn-ea"/>
                    <a:ea typeface="+mn-ea"/>
                    <a:cs typeface="+mn-cs"/>
                  </a:rPr>
                  <a:t>支援の概要</a:t>
                </a:r>
                <a:endParaRPr kumimoji="0" lang="en-US" altLang="ja-JP" b="0" i="0" u="none" strike="noStrike" kern="0" cap="none" spc="0" normalizeH="0" baseline="0" noProof="0" dirty="0" smtClean="0">
                  <a:ln>
                    <a:noFill/>
                  </a:ln>
                  <a:solidFill>
                    <a:prstClr val="black"/>
                  </a:solidFill>
                  <a:effectLst/>
                  <a:uLnTx/>
                  <a:uFillTx/>
                  <a:latin typeface="+mn-ea"/>
                  <a:ea typeface="+mn-ea"/>
                  <a:cs typeface="+mn-cs"/>
                </a:endParaRPr>
              </a:p>
              <a:p>
                <a:pPr marL="0" marR="0" lvl="0" indent="0" algn="ctr" defTabSz="914400" eaLnBrk="1" fontAlgn="auto" latinLnBrk="0" hangingPunct="1">
                  <a:lnSpc>
                    <a:spcPct val="100000"/>
                  </a:lnSpc>
                  <a:spcBef>
                    <a:spcPts val="0"/>
                  </a:spcBef>
                  <a:spcAft>
                    <a:spcPts val="0"/>
                  </a:spcAft>
                  <a:buClrTx/>
                  <a:buSzTx/>
                  <a:buFont typeface="Wingdings 2" pitchFamily="18" charset="2"/>
                  <a:buNone/>
                  <a:tabLst/>
                  <a:defRPr/>
                </a:pPr>
                <a:r>
                  <a:rPr kumimoji="0" lang="ja-JP" altLang="en-US" b="0" i="0" u="none" strike="noStrike" kern="0" cap="none" spc="0" normalizeH="0" baseline="0" noProof="0" dirty="0" smtClean="0">
                    <a:ln>
                      <a:noFill/>
                    </a:ln>
                    <a:solidFill>
                      <a:prstClr val="black"/>
                    </a:solidFill>
                    <a:effectLst/>
                    <a:uLnTx/>
                    <a:uFillTx/>
                    <a:latin typeface="+mn-ea"/>
                    <a:ea typeface="+mn-ea"/>
                    <a:cs typeface="+mn-cs"/>
                  </a:rPr>
                  <a:t>実績</a:t>
                </a:r>
                <a:endParaRPr kumimoji="0" lang="en-US" altLang="ja-JP" b="0" i="0" u="none" strike="noStrike" kern="0" cap="none" spc="0" normalizeH="0" baseline="0" noProof="0" dirty="0" smtClean="0">
                  <a:ln>
                    <a:noFill/>
                  </a:ln>
                  <a:solidFill>
                    <a:prstClr val="black"/>
                  </a:solidFill>
                  <a:effectLst/>
                  <a:uLnTx/>
                  <a:uFillTx/>
                  <a:latin typeface="+mn-ea"/>
                  <a:ea typeface="+mn-ea"/>
                  <a:cs typeface="+mn-cs"/>
                </a:endParaRPr>
              </a:p>
            </p:txBody>
          </p:sp>
          <p:sp>
            <p:nvSpPr>
              <p:cNvPr id="36" name="台形 35"/>
              <p:cNvSpPr/>
              <p:nvPr/>
            </p:nvSpPr>
            <p:spPr bwMode="auto">
              <a:xfrm rot="16200000">
                <a:off x="4342719" y="3008423"/>
                <a:ext cx="1843182" cy="438131"/>
              </a:xfrm>
              <a:prstGeom prst="trapezoid">
                <a:avLst>
                  <a:gd name="adj" fmla="val 161297"/>
                </a:avLst>
              </a:prstGeom>
              <a:solidFill>
                <a:schemeClr val="bg1">
                  <a:lumMod val="95000"/>
                </a:schemeClr>
              </a:solidFill>
              <a:ln w="12700" cap="flat" cmpd="sng" algn="ctr">
                <a:solidFill>
                  <a:schemeClr val="tx1">
                    <a:lumMod val="50000"/>
                    <a:lumOff val="50000"/>
                  </a:schemeClr>
                </a:solid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mn-ea"/>
                  <a:ea typeface="+mn-ea"/>
                </a:endParaRPr>
              </a:p>
            </p:txBody>
          </p:sp>
          <p:sp>
            <p:nvSpPr>
              <p:cNvPr id="37" name="正方形/長方形 36"/>
              <p:cNvSpPr/>
              <p:nvPr/>
            </p:nvSpPr>
            <p:spPr bwMode="auto">
              <a:xfrm>
                <a:off x="4966643" y="2970965"/>
                <a:ext cx="108000" cy="531312"/>
              </a:xfrm>
              <a:prstGeom prst="rect">
                <a:avLst/>
              </a:prstGeom>
              <a:solidFill>
                <a:schemeClr val="bg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mn-ea"/>
                  <a:ea typeface="+mn-ea"/>
                </a:endParaRPr>
              </a:p>
            </p:txBody>
          </p:sp>
        </p:grpSp>
      </p:grpSp>
      <p:sp>
        <p:nvSpPr>
          <p:cNvPr id="98" name="右矢印 97"/>
          <p:cNvSpPr/>
          <p:nvPr/>
        </p:nvSpPr>
        <p:spPr bwMode="gray">
          <a:xfrm rot="20808692">
            <a:off x="3133313" y="3697235"/>
            <a:ext cx="2775232" cy="468000"/>
          </a:xfrm>
          <a:prstGeom prst="rightArrow">
            <a:avLst>
              <a:gd name="adj1" fmla="val 50000"/>
              <a:gd name="adj2" fmla="val 59914"/>
            </a:avLst>
          </a:prstGeom>
          <a:solidFill>
            <a:schemeClr val="tx1">
              <a:lumMod val="50000"/>
              <a:lumOff val="50000"/>
            </a:schemeClr>
          </a:solidFill>
          <a:ln w="12700" algn="ctr">
            <a:noFill/>
            <a:miter lim="800000"/>
            <a:headEnd/>
            <a:tailEnd/>
          </a:ln>
        </p:spPr>
        <p:txBody>
          <a:bodyPr wrap="square" lIns="36000" tIns="36000" rIns="36000" bIns="36000" rtlCol="0" anchor="ctr"/>
          <a:lstStyle/>
          <a:p>
            <a:pPr algn="ctr">
              <a:buFont typeface="Wingdings 2" pitchFamily="18" charset="2"/>
              <a:buNone/>
            </a:pPr>
            <a:endParaRPr lang="ja-JP" altLang="en-US" sz="1200" dirty="0" smtClean="0">
              <a:solidFill>
                <a:prstClr val="black"/>
              </a:solidFill>
              <a:latin typeface="+mn-ea"/>
              <a:ea typeface="+mn-ea"/>
              <a:cs typeface="Arial" charset="0"/>
            </a:endParaRPr>
          </a:p>
        </p:txBody>
      </p:sp>
      <p:sp>
        <p:nvSpPr>
          <p:cNvPr id="100" name="爆発 1 99"/>
          <p:cNvSpPr/>
          <p:nvPr/>
        </p:nvSpPr>
        <p:spPr bwMode="gray">
          <a:xfrm>
            <a:off x="3482126" y="3143784"/>
            <a:ext cx="2097525" cy="1426850"/>
          </a:xfrm>
          <a:prstGeom prst="irregularSeal1">
            <a:avLst/>
          </a:prstGeom>
          <a:solidFill>
            <a:srgbClr val="FFFF00"/>
          </a:solidFill>
          <a:ln w="19050" algn="ctr">
            <a:solidFill>
              <a:srgbClr val="BBBCBC"/>
            </a:solidFill>
            <a:miter lim="800000"/>
            <a:headEnd/>
            <a:tailEnd/>
          </a:ln>
        </p:spPr>
        <p:txBody>
          <a:bodyPr wrap="none" lIns="36000" tIns="36000" rIns="36000" bIns="36000" rtlCol="0" anchor="ctr"/>
          <a:lstStyle/>
          <a:p>
            <a:pPr algn="ctr">
              <a:buFont typeface="Wingdings 2" pitchFamily="18" charset="2"/>
              <a:buNone/>
            </a:pPr>
            <a:r>
              <a:rPr lang="ja-JP" altLang="en-US" sz="3200" dirty="0" smtClean="0">
                <a:solidFill>
                  <a:prstClr val="black"/>
                </a:solidFill>
                <a:latin typeface="+mn-ea"/>
                <a:ea typeface="+mn-ea"/>
                <a:cs typeface="Arial" charset="0"/>
              </a:rPr>
              <a:t>アドバイザー</a:t>
            </a:r>
            <a:r>
              <a:rPr lang="en-US" altLang="ja-JP" sz="3200" dirty="0" smtClean="0">
                <a:solidFill>
                  <a:prstClr val="black"/>
                </a:solidFill>
                <a:latin typeface="+mn-ea"/>
                <a:ea typeface="+mn-ea"/>
                <a:cs typeface="Arial" charset="0"/>
              </a:rPr>
              <a:t/>
            </a:r>
            <a:br>
              <a:rPr lang="en-US" altLang="ja-JP" sz="3200" dirty="0" smtClean="0">
                <a:solidFill>
                  <a:prstClr val="black"/>
                </a:solidFill>
                <a:latin typeface="+mn-ea"/>
                <a:ea typeface="+mn-ea"/>
                <a:cs typeface="Arial" charset="0"/>
              </a:rPr>
            </a:br>
            <a:r>
              <a:rPr lang="ja-JP" altLang="en-US" sz="3200" dirty="0" smtClean="0">
                <a:solidFill>
                  <a:prstClr val="black"/>
                </a:solidFill>
                <a:latin typeface="+mn-ea"/>
                <a:ea typeface="+mn-ea"/>
                <a:cs typeface="Arial" charset="0"/>
              </a:rPr>
              <a:t>応募</a:t>
            </a:r>
          </a:p>
        </p:txBody>
      </p:sp>
      <p:sp>
        <p:nvSpPr>
          <p:cNvPr id="28" name="爆発 1 27"/>
          <p:cNvSpPr/>
          <p:nvPr/>
        </p:nvSpPr>
        <p:spPr bwMode="gray">
          <a:xfrm>
            <a:off x="8142767" y="1684314"/>
            <a:ext cx="1763233" cy="1426850"/>
          </a:xfrm>
          <a:prstGeom prst="irregularSeal1">
            <a:avLst/>
          </a:prstGeom>
          <a:solidFill>
            <a:srgbClr val="FFFF00"/>
          </a:solidFill>
          <a:ln w="19050" algn="ctr">
            <a:solidFill>
              <a:srgbClr val="BBBCBC"/>
            </a:solidFill>
            <a:miter lim="800000"/>
            <a:headEnd/>
            <a:tailEnd/>
          </a:ln>
        </p:spPr>
        <p:txBody>
          <a:bodyPr wrap="square" lIns="36000" tIns="36000" rIns="36000" bIns="36000" rtlCol="0" anchor="ctr"/>
          <a:lstStyle/>
          <a:p>
            <a:pPr algn="ctr">
              <a:buFont typeface="Wingdings 2" pitchFamily="18" charset="2"/>
              <a:buNone/>
            </a:pPr>
            <a:r>
              <a:rPr lang="ja-JP" altLang="en-US" sz="3200" dirty="0" smtClean="0">
                <a:solidFill>
                  <a:prstClr val="black"/>
                </a:solidFill>
                <a:latin typeface="+mn-ea"/>
                <a:ea typeface="+mn-ea"/>
                <a:cs typeface="Arial" charset="0"/>
              </a:rPr>
              <a:t>登録</a:t>
            </a:r>
          </a:p>
        </p:txBody>
      </p:sp>
      <p:sp>
        <p:nvSpPr>
          <p:cNvPr id="44" name="テキスト ボックス 43"/>
          <p:cNvSpPr txBox="1"/>
          <p:nvPr/>
        </p:nvSpPr>
        <p:spPr>
          <a:xfrm>
            <a:off x="-111388" y="4090560"/>
            <a:ext cx="3642903" cy="688256"/>
          </a:xfrm>
          <a:prstGeom prst="rect">
            <a:avLst/>
          </a:prstGeom>
          <a:noFill/>
        </p:spPr>
        <p:txBody>
          <a:bodyPr wrap="square" lIns="36000" tIns="36000" rIns="36000" bIns="36000" rtlCol="0" anchor="ctr" anchorCtr="0">
            <a:spAutoFit/>
          </a:bodyPr>
          <a:lstStyle/>
          <a:p>
            <a:pPr algn="ctr">
              <a:spcBef>
                <a:spcPts val="0"/>
              </a:spcBef>
              <a:buSzPct val="100000"/>
            </a:pPr>
            <a:r>
              <a:rPr lang="ja-JP" altLang="en-US" sz="2000" dirty="0" smtClean="0">
                <a:solidFill>
                  <a:prstClr val="black"/>
                </a:solidFill>
                <a:latin typeface="+mn-ea"/>
                <a:ea typeface="+mn-ea"/>
                <a:cs typeface="Arial" charset="0"/>
              </a:rPr>
              <a:t>コンサルティング</a:t>
            </a:r>
            <a:r>
              <a:rPr lang="ja-JP" altLang="en-US" sz="2000" dirty="0">
                <a:solidFill>
                  <a:prstClr val="black"/>
                </a:solidFill>
                <a:latin typeface="+mn-ea"/>
                <a:ea typeface="+mn-ea"/>
                <a:cs typeface="Arial" charset="0"/>
              </a:rPr>
              <a:t>事</a:t>
            </a:r>
            <a:r>
              <a:rPr lang="ja-JP" altLang="en-US" sz="2000" dirty="0" smtClean="0">
                <a:solidFill>
                  <a:prstClr val="black"/>
                </a:solidFill>
                <a:latin typeface="+mn-ea"/>
                <a:ea typeface="+mn-ea"/>
                <a:cs typeface="Arial" charset="0"/>
              </a:rPr>
              <a:t>業者</a:t>
            </a:r>
            <a:endParaRPr lang="en-US" altLang="ja-JP" sz="2000" dirty="0" smtClean="0">
              <a:solidFill>
                <a:prstClr val="black"/>
              </a:solidFill>
              <a:latin typeface="+mn-ea"/>
              <a:ea typeface="+mn-ea"/>
              <a:cs typeface="Arial" charset="0"/>
            </a:endParaRPr>
          </a:p>
          <a:p>
            <a:pPr algn="ctr">
              <a:spcBef>
                <a:spcPts val="0"/>
              </a:spcBef>
              <a:buSzPct val="100000"/>
            </a:pPr>
            <a:r>
              <a:rPr lang="ja-JP" altLang="en-US" sz="2000" dirty="0" smtClean="0">
                <a:solidFill>
                  <a:prstClr val="black"/>
                </a:solidFill>
                <a:latin typeface="+mn-ea"/>
                <a:ea typeface="+mn-ea"/>
                <a:cs typeface="Arial" charset="0"/>
              </a:rPr>
              <a:t>（経営支援、再エネ支援　等）</a:t>
            </a:r>
            <a:endParaRPr lang="en-US" altLang="ja-JP" sz="2000" dirty="0">
              <a:solidFill>
                <a:prstClr val="black"/>
              </a:solidFill>
              <a:latin typeface="+mn-ea"/>
              <a:ea typeface="+mn-ea"/>
              <a:cs typeface="Arial" charset="0"/>
            </a:endParaRPr>
          </a:p>
        </p:txBody>
      </p:sp>
    </p:spTree>
    <p:extLst>
      <p:ext uri="{BB962C8B-B14F-4D97-AF65-F5344CB8AC3E}">
        <p14:creationId xmlns:p14="http://schemas.microsoft.com/office/powerpoint/2010/main" val="3833129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角丸四角形 31"/>
          <p:cNvSpPr/>
          <p:nvPr/>
        </p:nvSpPr>
        <p:spPr bwMode="auto">
          <a:xfrm>
            <a:off x="344488" y="1159944"/>
            <a:ext cx="3916427" cy="3853232"/>
          </a:xfrm>
          <a:prstGeom prst="roundRect">
            <a:avLst/>
          </a:prstGeom>
          <a:solidFill>
            <a:schemeClr val="accent5">
              <a:lumMod val="20000"/>
              <a:lumOff val="80000"/>
            </a:schemeClr>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Arial" charset="0"/>
              <a:ea typeface="HGPｺﾞｼｯｸM" pitchFamily="50" charset="-128"/>
            </a:endParaRPr>
          </a:p>
        </p:txBody>
      </p:sp>
      <p:sp>
        <p:nvSpPr>
          <p:cNvPr id="2" name="タイトル 1"/>
          <p:cNvSpPr>
            <a:spLocks noGrp="1"/>
          </p:cNvSpPr>
          <p:nvPr>
            <p:ph type="title"/>
          </p:nvPr>
        </p:nvSpPr>
        <p:spPr/>
        <p:txBody>
          <a:bodyPr/>
          <a:lstStyle/>
          <a:p>
            <a:r>
              <a:rPr lang="ja-JP" altLang="en-US" dirty="0" smtClean="0">
                <a:latin typeface="+mn-ea"/>
              </a:rPr>
              <a:t>お</a:t>
            </a:r>
            <a:r>
              <a:rPr lang="ja-JP" altLang="en-US" dirty="0">
                <a:latin typeface="+mn-ea"/>
              </a:rPr>
              <a:t>困</a:t>
            </a:r>
            <a:r>
              <a:rPr lang="ja-JP" altLang="en-US" dirty="0" smtClean="0">
                <a:latin typeface="+mn-ea"/>
              </a:rPr>
              <a:t>りの企業担当者は、アドバイザーの支援を受けること</a:t>
            </a:r>
            <a:r>
              <a:rPr lang="ja-JP" altLang="en-US" dirty="0">
                <a:latin typeface="+mn-ea"/>
              </a:rPr>
              <a:t>で、脱炭素</a:t>
            </a:r>
            <a:r>
              <a:rPr lang="ja-JP" altLang="en-US" dirty="0" smtClean="0">
                <a:latin typeface="+mn-ea"/>
              </a:rPr>
              <a:t>経営・再エネ</a:t>
            </a:r>
            <a:r>
              <a:rPr lang="en-US" altLang="ja-JP" dirty="0">
                <a:latin typeface="+mn-ea"/>
              </a:rPr>
              <a:t>100</a:t>
            </a:r>
            <a:r>
              <a:rPr lang="en-US" altLang="ja-JP" dirty="0" smtClean="0">
                <a:latin typeface="+mn-ea"/>
              </a:rPr>
              <a:t>%</a:t>
            </a:r>
            <a:r>
              <a:rPr lang="ja-JP" altLang="en-US" dirty="0" smtClean="0">
                <a:latin typeface="+mn-ea"/>
              </a:rPr>
              <a:t>の実現</a:t>
            </a:r>
            <a:r>
              <a:rPr lang="ja-JP" altLang="en-US" dirty="0">
                <a:latin typeface="+mn-ea"/>
              </a:rPr>
              <a:t>に</a:t>
            </a:r>
            <a:r>
              <a:rPr lang="ja-JP" altLang="en-US" dirty="0" smtClean="0">
                <a:latin typeface="+mn-ea"/>
              </a:rPr>
              <a:t>近づきます</a:t>
            </a:r>
            <a:endParaRPr kumimoji="1" lang="ja-JP" altLang="en-US" dirty="0">
              <a:latin typeface="+mn-ea"/>
              <a:ea typeface="+mn-ea"/>
            </a:endParaRPr>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latin typeface="+mn-ea"/>
                <a:ea typeface="+mn-ea"/>
              </a:rPr>
              <a:pPr>
                <a:defRPr/>
              </a:pPr>
              <a:t>4</a:t>
            </a:fld>
            <a:endParaRPr lang="en-US" altLang="ja-JP" dirty="0">
              <a:latin typeface="+mn-ea"/>
              <a:ea typeface="+mn-ea"/>
            </a:endParaRPr>
          </a:p>
        </p:txBody>
      </p:sp>
      <p:pic>
        <p:nvPicPr>
          <p:cNvPr id="52" name="図 51"/>
          <p:cNvPicPr>
            <a:picLocks noChangeAspect="1"/>
          </p:cNvPicPr>
          <p:nvPr/>
        </p:nvPicPr>
        <p:blipFill>
          <a:blip r:embed="rId2"/>
          <a:stretch>
            <a:fillRect/>
          </a:stretch>
        </p:blipFill>
        <p:spPr>
          <a:xfrm>
            <a:off x="7359779" y="3502886"/>
            <a:ext cx="774701" cy="762306"/>
          </a:xfrm>
          <a:prstGeom prst="rect">
            <a:avLst/>
          </a:prstGeom>
        </p:spPr>
      </p:pic>
      <p:sp>
        <p:nvSpPr>
          <p:cNvPr id="53" name="雲形吹き出し 52"/>
          <p:cNvSpPr/>
          <p:nvPr/>
        </p:nvSpPr>
        <p:spPr bwMode="gray">
          <a:xfrm>
            <a:off x="4953000" y="1054361"/>
            <a:ext cx="4687659" cy="1956234"/>
          </a:xfrm>
          <a:prstGeom prst="cloudCallout">
            <a:avLst>
              <a:gd name="adj1" fmla="val 9039"/>
              <a:gd name="adj2" fmla="val 75472"/>
            </a:avLst>
          </a:prstGeom>
          <a:solidFill>
            <a:sysClr val="window" lastClr="FFFFFF"/>
          </a:solidFill>
          <a:ln w="19050" algn="ctr">
            <a:solidFill>
              <a:sysClr val="window" lastClr="FFFFFF">
                <a:lumMod val="65000"/>
              </a:sysClr>
            </a:solidFill>
            <a:miter lim="800000"/>
            <a:headEnd/>
            <a:tailEnd/>
          </a:ln>
        </p:spPr>
        <p:txBody>
          <a:bodyPr wrap="square" lIns="36000" tIns="72000" rIns="36000" bIns="0" rtlCol="0" anchor="ctr"/>
          <a:lstStyle/>
          <a:p>
            <a:pPr marL="457200" marR="0" lvl="0" indent="-457200" algn="ctr" defTabSz="914400" eaLnBrk="1" fontAlgn="auto" latinLnBrk="0" hangingPunct="1">
              <a:lnSpc>
                <a:spcPct val="100000"/>
              </a:lnSpc>
              <a:spcBef>
                <a:spcPts val="0"/>
              </a:spcBef>
              <a:spcAft>
                <a:spcPts val="0"/>
              </a:spcAft>
              <a:buClrTx/>
              <a:buSzPct val="100000"/>
              <a:buFont typeface="Arial" panose="020B0604020202020204" pitchFamily="34" charset="0"/>
              <a:buChar char="•"/>
              <a:tabLst/>
              <a:defRPr/>
            </a:pPr>
            <a:r>
              <a:rPr kumimoji="0" lang="en-US" altLang="ja-JP" sz="2400" b="0" i="0" u="none" strike="noStrike" kern="0" cap="none" spc="0" normalizeH="0" baseline="0" noProof="0" dirty="0" smtClean="0">
                <a:ln>
                  <a:noFill/>
                </a:ln>
                <a:solidFill>
                  <a:prstClr val="black"/>
                </a:solidFill>
                <a:effectLst/>
                <a:uLnTx/>
                <a:uFillTx/>
                <a:latin typeface="+mn-ea"/>
                <a:ea typeface="+mn-ea"/>
                <a:cs typeface="Arial" charset="0"/>
              </a:rPr>
              <a:t>SBT</a:t>
            </a:r>
            <a:r>
              <a:rPr kumimoji="0" lang="ja-JP" altLang="en-US" sz="2400" b="0" i="0" u="none" strike="noStrike" kern="0" cap="none" spc="0" normalizeH="0" baseline="0" noProof="0" dirty="0" smtClean="0">
                <a:ln>
                  <a:noFill/>
                </a:ln>
                <a:solidFill>
                  <a:prstClr val="black"/>
                </a:solidFill>
                <a:effectLst/>
                <a:uLnTx/>
                <a:uFillTx/>
                <a:latin typeface="+mn-ea"/>
                <a:ea typeface="+mn-ea"/>
                <a:cs typeface="Arial" charset="0"/>
              </a:rPr>
              <a:t>を設定したが、実行できていない</a:t>
            </a:r>
            <a:endParaRPr kumimoji="0" lang="en-US" altLang="ja-JP" sz="2400" b="0" i="0" u="none" strike="noStrike" kern="0" cap="none" spc="0" normalizeH="0" baseline="0" noProof="0" dirty="0" smtClean="0">
              <a:ln>
                <a:noFill/>
              </a:ln>
              <a:solidFill>
                <a:prstClr val="black"/>
              </a:solidFill>
              <a:effectLst/>
              <a:uLnTx/>
              <a:uFillTx/>
              <a:latin typeface="+mn-ea"/>
              <a:ea typeface="+mn-ea"/>
              <a:cs typeface="Arial" charset="0"/>
            </a:endParaRPr>
          </a:p>
          <a:p>
            <a:pPr marL="457200" marR="0" lvl="0" indent="-457200" algn="ctr" defTabSz="914400" eaLnBrk="1" fontAlgn="auto" latinLnBrk="0" hangingPunct="1">
              <a:lnSpc>
                <a:spcPct val="100000"/>
              </a:lnSpc>
              <a:spcBef>
                <a:spcPts val="0"/>
              </a:spcBef>
              <a:spcAft>
                <a:spcPts val="0"/>
              </a:spcAft>
              <a:buClrTx/>
              <a:buSzPct val="100000"/>
              <a:buFont typeface="Arial" panose="020B0604020202020204" pitchFamily="34" charset="0"/>
              <a:buChar char="•"/>
              <a:tabLst/>
              <a:defRPr/>
            </a:pPr>
            <a:r>
              <a:rPr kumimoji="0" lang="en-US" altLang="ja-JP" sz="2400" b="0" i="0" u="none" strike="noStrike" kern="0" cap="none" spc="0" normalizeH="0" baseline="0" noProof="0" dirty="0" smtClean="0">
                <a:ln>
                  <a:noFill/>
                </a:ln>
                <a:solidFill>
                  <a:prstClr val="black"/>
                </a:solidFill>
                <a:effectLst/>
                <a:uLnTx/>
                <a:uFillTx/>
                <a:latin typeface="+mn-ea"/>
                <a:ea typeface="+mn-ea"/>
                <a:cs typeface="Arial" charset="0"/>
              </a:rPr>
              <a:t>RE100</a:t>
            </a:r>
            <a:r>
              <a:rPr kumimoji="0" lang="ja-JP" altLang="en-US" sz="2400" b="0" i="0" u="none" strike="noStrike" kern="0" cap="none" spc="0" normalizeH="0" baseline="0" noProof="0" dirty="0" smtClean="0">
                <a:ln>
                  <a:noFill/>
                </a:ln>
                <a:solidFill>
                  <a:prstClr val="black"/>
                </a:solidFill>
                <a:effectLst/>
                <a:uLnTx/>
                <a:uFillTx/>
                <a:latin typeface="+mn-ea"/>
                <a:ea typeface="+mn-ea"/>
                <a:cs typeface="Arial" charset="0"/>
              </a:rPr>
              <a:t>の達成方法がわからない</a:t>
            </a:r>
            <a:endParaRPr kumimoji="0" lang="en-US" altLang="ja-JP" sz="2400" b="1" i="0" u="none" strike="noStrike" kern="0" cap="none" spc="0" normalizeH="0" baseline="0" noProof="0" dirty="0" smtClean="0">
              <a:ln>
                <a:noFill/>
              </a:ln>
              <a:solidFill>
                <a:prstClr val="black"/>
              </a:solidFill>
              <a:effectLst/>
              <a:uLnTx/>
              <a:uFillTx/>
              <a:latin typeface="+mn-ea"/>
              <a:ea typeface="+mn-ea"/>
              <a:cs typeface="Arial" charset="0"/>
            </a:endParaRPr>
          </a:p>
        </p:txBody>
      </p:sp>
      <p:sp>
        <p:nvSpPr>
          <p:cNvPr id="55" name="テキスト ボックス 54"/>
          <p:cNvSpPr txBox="1"/>
          <p:nvPr/>
        </p:nvSpPr>
        <p:spPr>
          <a:xfrm>
            <a:off x="6444846" y="4350889"/>
            <a:ext cx="2394783" cy="442035"/>
          </a:xfrm>
          <a:prstGeom prst="rect">
            <a:avLst/>
          </a:prstGeom>
          <a:noFill/>
        </p:spPr>
        <p:txBody>
          <a:bodyPr wrap="square" lIns="36000" tIns="36000" rIns="36000" bIns="36000" rtlCol="0" anchor="ctr" anchorCtr="0">
            <a:spAutoFit/>
          </a:bodyPr>
          <a:lstStyle/>
          <a:p>
            <a:pPr algn="ctr">
              <a:spcBef>
                <a:spcPts val="0"/>
              </a:spcBef>
              <a:buSzPct val="100000"/>
            </a:pPr>
            <a:r>
              <a:rPr lang="ja-JP" altLang="en-US" sz="2400" dirty="0" smtClean="0">
                <a:solidFill>
                  <a:prstClr val="black"/>
                </a:solidFill>
                <a:latin typeface="+mn-ea"/>
                <a:ea typeface="+mn-ea"/>
                <a:cs typeface="Arial" charset="0"/>
              </a:rPr>
              <a:t>企業</a:t>
            </a:r>
            <a:r>
              <a:rPr lang="ja-JP" altLang="en-US" sz="2400" dirty="0">
                <a:solidFill>
                  <a:prstClr val="black"/>
                </a:solidFill>
                <a:latin typeface="+mn-ea"/>
                <a:ea typeface="+mn-ea"/>
                <a:cs typeface="Arial" charset="0"/>
              </a:rPr>
              <a:t>担当者</a:t>
            </a:r>
            <a:endParaRPr lang="en-US" altLang="ja-JP" sz="2400" dirty="0" smtClean="0">
              <a:solidFill>
                <a:prstClr val="black"/>
              </a:solidFill>
              <a:latin typeface="+mn-ea"/>
              <a:ea typeface="+mn-ea"/>
              <a:cs typeface="Arial" charset="0"/>
            </a:endParaRPr>
          </a:p>
        </p:txBody>
      </p:sp>
      <p:sp>
        <p:nvSpPr>
          <p:cNvPr id="58" name="Freeform 324"/>
          <p:cNvSpPr>
            <a:spLocks noChangeAspect="1" noEditPoints="1"/>
          </p:cNvSpPr>
          <p:nvPr/>
        </p:nvSpPr>
        <p:spPr bwMode="gray">
          <a:xfrm>
            <a:off x="8231480" y="2863658"/>
            <a:ext cx="927153" cy="1260000"/>
          </a:xfrm>
          <a:custGeom>
            <a:avLst/>
            <a:gdLst>
              <a:gd name="T0" fmla="*/ 90 w 235"/>
              <a:gd name="T1" fmla="*/ 215 h 320"/>
              <a:gd name="T2" fmla="*/ 107 w 235"/>
              <a:gd name="T3" fmla="*/ 224 h 320"/>
              <a:gd name="T4" fmla="*/ 96 w 235"/>
              <a:gd name="T5" fmla="*/ 234 h 320"/>
              <a:gd name="T6" fmla="*/ 92 w 235"/>
              <a:gd name="T7" fmla="*/ 276 h 320"/>
              <a:gd name="T8" fmla="*/ 106 w 235"/>
              <a:gd name="T9" fmla="*/ 270 h 320"/>
              <a:gd name="T10" fmla="*/ 92 w 235"/>
              <a:gd name="T11" fmla="*/ 257 h 320"/>
              <a:gd name="T12" fmla="*/ 87 w 235"/>
              <a:gd name="T13" fmla="*/ 270 h 320"/>
              <a:gd name="T14" fmla="*/ 58 w 235"/>
              <a:gd name="T15" fmla="*/ 233 h 320"/>
              <a:gd name="T16" fmla="*/ 61 w 235"/>
              <a:gd name="T17" fmla="*/ 216 h 320"/>
              <a:gd name="T18" fmla="*/ 44 w 235"/>
              <a:gd name="T19" fmla="*/ 228 h 320"/>
              <a:gd name="T20" fmla="*/ 63 w 235"/>
              <a:gd name="T21" fmla="*/ 185 h 320"/>
              <a:gd name="T22" fmla="*/ 58 w 235"/>
              <a:gd name="T23" fmla="*/ 171 h 320"/>
              <a:gd name="T24" fmla="*/ 43 w 235"/>
              <a:gd name="T25" fmla="*/ 181 h 320"/>
              <a:gd name="T26" fmla="*/ 96 w 235"/>
              <a:gd name="T27" fmla="*/ 192 h 320"/>
              <a:gd name="T28" fmla="*/ 106 w 235"/>
              <a:gd name="T29" fmla="*/ 177 h 320"/>
              <a:gd name="T30" fmla="*/ 86 w 235"/>
              <a:gd name="T31" fmla="*/ 181 h 320"/>
              <a:gd name="T32" fmla="*/ 92 w 235"/>
              <a:gd name="T33" fmla="*/ 148 h 320"/>
              <a:gd name="T34" fmla="*/ 107 w 235"/>
              <a:gd name="T35" fmla="*/ 138 h 320"/>
              <a:gd name="T36" fmla="*/ 98 w 235"/>
              <a:gd name="T37" fmla="*/ 128 h 320"/>
              <a:gd name="T38" fmla="*/ 87 w 235"/>
              <a:gd name="T39" fmla="*/ 142 h 320"/>
              <a:gd name="T40" fmla="*/ 58 w 235"/>
              <a:gd name="T41" fmla="*/ 148 h 320"/>
              <a:gd name="T42" fmla="*/ 61 w 235"/>
              <a:gd name="T43" fmla="*/ 131 h 320"/>
              <a:gd name="T44" fmla="*/ 52 w 235"/>
              <a:gd name="T45" fmla="*/ 128 h 320"/>
              <a:gd name="T46" fmla="*/ 43 w 235"/>
              <a:gd name="T47" fmla="*/ 138 h 320"/>
              <a:gd name="T48" fmla="*/ 54 w 235"/>
              <a:gd name="T49" fmla="*/ 106 h 320"/>
              <a:gd name="T50" fmla="*/ 61 w 235"/>
              <a:gd name="T51" fmla="*/ 88 h 320"/>
              <a:gd name="T52" fmla="*/ 48 w 235"/>
              <a:gd name="T53" fmla="*/ 87 h 320"/>
              <a:gd name="T54" fmla="*/ 46 w 235"/>
              <a:gd name="T55" fmla="*/ 103 h 320"/>
              <a:gd name="T56" fmla="*/ 100 w 235"/>
              <a:gd name="T57" fmla="*/ 105 h 320"/>
              <a:gd name="T58" fmla="*/ 104 w 235"/>
              <a:gd name="T59" fmla="*/ 88 h 320"/>
              <a:gd name="T60" fmla="*/ 86 w 235"/>
              <a:gd name="T61" fmla="*/ 96 h 320"/>
              <a:gd name="T62" fmla="*/ 100 w 235"/>
              <a:gd name="T63" fmla="*/ 63 h 320"/>
              <a:gd name="T64" fmla="*/ 106 w 235"/>
              <a:gd name="T65" fmla="*/ 49 h 320"/>
              <a:gd name="T66" fmla="*/ 87 w 235"/>
              <a:gd name="T67" fmla="*/ 49 h 320"/>
              <a:gd name="T68" fmla="*/ 50 w 235"/>
              <a:gd name="T69" fmla="*/ 63 h 320"/>
              <a:gd name="T70" fmla="*/ 63 w 235"/>
              <a:gd name="T71" fmla="*/ 49 h 320"/>
              <a:gd name="T72" fmla="*/ 43 w 235"/>
              <a:gd name="T73" fmla="*/ 53 h 320"/>
              <a:gd name="T74" fmla="*/ 182 w 235"/>
              <a:gd name="T75" fmla="*/ 234 h 320"/>
              <a:gd name="T76" fmla="*/ 191 w 235"/>
              <a:gd name="T77" fmla="*/ 220 h 320"/>
              <a:gd name="T78" fmla="*/ 184 w 235"/>
              <a:gd name="T79" fmla="*/ 213 h 320"/>
              <a:gd name="T80" fmla="*/ 174 w 235"/>
              <a:gd name="T81" fmla="*/ 216 h 320"/>
              <a:gd name="T82" fmla="*/ 174 w 235"/>
              <a:gd name="T83" fmla="*/ 231 h 320"/>
              <a:gd name="T84" fmla="*/ 186 w 235"/>
              <a:gd name="T85" fmla="*/ 191 h 320"/>
              <a:gd name="T86" fmla="*/ 191 w 235"/>
              <a:gd name="T87" fmla="*/ 177 h 320"/>
              <a:gd name="T88" fmla="*/ 174 w 235"/>
              <a:gd name="T89" fmla="*/ 173 h 320"/>
              <a:gd name="T90" fmla="*/ 174 w 235"/>
              <a:gd name="T91" fmla="*/ 189 h 320"/>
              <a:gd name="T92" fmla="*/ 186 w 235"/>
              <a:gd name="T93" fmla="*/ 148 h 320"/>
              <a:gd name="T94" fmla="*/ 189 w 235"/>
              <a:gd name="T95" fmla="*/ 131 h 320"/>
              <a:gd name="T96" fmla="*/ 174 w 235"/>
              <a:gd name="T97" fmla="*/ 131 h 320"/>
              <a:gd name="T98" fmla="*/ 235 w 235"/>
              <a:gd name="T99" fmla="*/ 96 h 320"/>
              <a:gd name="T100" fmla="*/ 0 w 235"/>
              <a:gd name="T101" fmla="*/ 309 h 320"/>
              <a:gd name="T102" fmla="*/ 150 w 235"/>
              <a:gd name="T103" fmla="*/ 10 h 320"/>
              <a:gd name="T104" fmla="*/ 22 w 235"/>
              <a:gd name="T105" fmla="*/ 298 h 320"/>
              <a:gd name="T106" fmla="*/ 64 w 235"/>
              <a:gd name="T107" fmla="*/ 266 h 320"/>
              <a:gd name="T108" fmla="*/ 22 w 235"/>
              <a:gd name="T109" fmla="*/ 21 h 320"/>
              <a:gd name="T110" fmla="*/ 150 w 235"/>
              <a:gd name="T111" fmla="*/ 298 h 320"/>
              <a:gd name="T112" fmla="*/ 192 w 235"/>
              <a:gd name="T113" fmla="*/ 266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35" h="320">
                <a:moveTo>
                  <a:pt x="87" y="228"/>
                </a:moveTo>
                <a:cubicBezTo>
                  <a:pt x="86" y="226"/>
                  <a:pt x="86" y="225"/>
                  <a:pt x="86" y="224"/>
                </a:cubicBezTo>
                <a:cubicBezTo>
                  <a:pt x="86" y="221"/>
                  <a:pt x="87" y="218"/>
                  <a:pt x="89" y="216"/>
                </a:cubicBezTo>
                <a:cubicBezTo>
                  <a:pt x="89" y="216"/>
                  <a:pt x="90" y="215"/>
                  <a:pt x="90" y="215"/>
                </a:cubicBezTo>
                <a:cubicBezTo>
                  <a:pt x="91" y="214"/>
                  <a:pt x="92" y="214"/>
                  <a:pt x="92" y="214"/>
                </a:cubicBezTo>
                <a:cubicBezTo>
                  <a:pt x="93" y="214"/>
                  <a:pt x="94" y="213"/>
                  <a:pt x="94" y="213"/>
                </a:cubicBezTo>
                <a:cubicBezTo>
                  <a:pt x="98" y="212"/>
                  <a:pt x="101" y="214"/>
                  <a:pt x="104" y="216"/>
                </a:cubicBezTo>
                <a:cubicBezTo>
                  <a:pt x="106" y="218"/>
                  <a:pt x="107" y="221"/>
                  <a:pt x="107" y="224"/>
                </a:cubicBezTo>
                <a:cubicBezTo>
                  <a:pt x="107" y="225"/>
                  <a:pt x="107" y="226"/>
                  <a:pt x="106" y="228"/>
                </a:cubicBezTo>
                <a:cubicBezTo>
                  <a:pt x="106" y="229"/>
                  <a:pt x="105" y="230"/>
                  <a:pt x="104" y="231"/>
                </a:cubicBezTo>
                <a:cubicBezTo>
                  <a:pt x="103" y="232"/>
                  <a:pt x="102" y="233"/>
                  <a:pt x="100" y="233"/>
                </a:cubicBezTo>
                <a:cubicBezTo>
                  <a:pt x="99" y="234"/>
                  <a:pt x="98" y="234"/>
                  <a:pt x="96" y="234"/>
                </a:cubicBezTo>
                <a:cubicBezTo>
                  <a:pt x="93" y="234"/>
                  <a:pt x="91" y="233"/>
                  <a:pt x="89" y="231"/>
                </a:cubicBezTo>
                <a:cubicBezTo>
                  <a:pt x="88" y="230"/>
                  <a:pt x="87" y="229"/>
                  <a:pt x="87" y="228"/>
                </a:cubicBezTo>
                <a:close/>
                <a:moveTo>
                  <a:pt x="89" y="274"/>
                </a:moveTo>
                <a:cubicBezTo>
                  <a:pt x="90" y="275"/>
                  <a:pt x="91" y="276"/>
                  <a:pt x="92" y="276"/>
                </a:cubicBezTo>
                <a:cubicBezTo>
                  <a:pt x="94" y="277"/>
                  <a:pt x="95" y="277"/>
                  <a:pt x="96" y="277"/>
                </a:cubicBezTo>
                <a:cubicBezTo>
                  <a:pt x="98" y="277"/>
                  <a:pt x="99" y="277"/>
                  <a:pt x="100" y="276"/>
                </a:cubicBezTo>
                <a:cubicBezTo>
                  <a:pt x="102" y="276"/>
                  <a:pt x="103" y="275"/>
                  <a:pt x="104" y="274"/>
                </a:cubicBezTo>
                <a:cubicBezTo>
                  <a:pt x="105" y="273"/>
                  <a:pt x="106" y="272"/>
                  <a:pt x="106" y="270"/>
                </a:cubicBezTo>
                <a:cubicBezTo>
                  <a:pt x="107" y="269"/>
                  <a:pt x="107" y="268"/>
                  <a:pt x="107" y="266"/>
                </a:cubicBezTo>
                <a:cubicBezTo>
                  <a:pt x="107" y="265"/>
                  <a:pt x="107" y="264"/>
                  <a:pt x="106" y="262"/>
                </a:cubicBezTo>
                <a:cubicBezTo>
                  <a:pt x="106" y="261"/>
                  <a:pt x="105" y="260"/>
                  <a:pt x="104" y="259"/>
                </a:cubicBezTo>
                <a:cubicBezTo>
                  <a:pt x="101" y="256"/>
                  <a:pt x="96" y="255"/>
                  <a:pt x="92" y="257"/>
                </a:cubicBezTo>
                <a:cubicBezTo>
                  <a:pt x="91" y="257"/>
                  <a:pt x="90" y="258"/>
                  <a:pt x="89" y="259"/>
                </a:cubicBezTo>
                <a:cubicBezTo>
                  <a:pt x="88" y="260"/>
                  <a:pt x="87" y="261"/>
                  <a:pt x="87" y="262"/>
                </a:cubicBezTo>
                <a:cubicBezTo>
                  <a:pt x="86" y="264"/>
                  <a:pt x="86" y="265"/>
                  <a:pt x="86" y="266"/>
                </a:cubicBezTo>
                <a:cubicBezTo>
                  <a:pt x="86" y="268"/>
                  <a:pt x="86" y="269"/>
                  <a:pt x="87" y="270"/>
                </a:cubicBezTo>
                <a:cubicBezTo>
                  <a:pt x="87" y="272"/>
                  <a:pt x="88" y="273"/>
                  <a:pt x="89" y="274"/>
                </a:cubicBezTo>
                <a:close/>
                <a:moveTo>
                  <a:pt x="46" y="231"/>
                </a:moveTo>
                <a:cubicBezTo>
                  <a:pt x="48" y="233"/>
                  <a:pt x="51" y="234"/>
                  <a:pt x="54" y="234"/>
                </a:cubicBezTo>
                <a:cubicBezTo>
                  <a:pt x="55" y="234"/>
                  <a:pt x="56" y="234"/>
                  <a:pt x="58" y="233"/>
                </a:cubicBezTo>
                <a:cubicBezTo>
                  <a:pt x="59" y="233"/>
                  <a:pt x="60" y="232"/>
                  <a:pt x="61" y="231"/>
                </a:cubicBezTo>
                <a:cubicBezTo>
                  <a:pt x="62" y="230"/>
                  <a:pt x="63" y="229"/>
                  <a:pt x="63" y="228"/>
                </a:cubicBezTo>
                <a:cubicBezTo>
                  <a:pt x="64" y="226"/>
                  <a:pt x="64" y="225"/>
                  <a:pt x="64" y="224"/>
                </a:cubicBezTo>
                <a:cubicBezTo>
                  <a:pt x="64" y="221"/>
                  <a:pt x="63" y="218"/>
                  <a:pt x="61" y="216"/>
                </a:cubicBezTo>
                <a:cubicBezTo>
                  <a:pt x="60" y="215"/>
                  <a:pt x="59" y="214"/>
                  <a:pt x="58" y="214"/>
                </a:cubicBezTo>
                <a:cubicBezTo>
                  <a:pt x="54" y="212"/>
                  <a:pt x="49" y="213"/>
                  <a:pt x="46" y="216"/>
                </a:cubicBezTo>
                <a:cubicBezTo>
                  <a:pt x="44" y="218"/>
                  <a:pt x="43" y="221"/>
                  <a:pt x="43" y="224"/>
                </a:cubicBezTo>
                <a:cubicBezTo>
                  <a:pt x="43" y="225"/>
                  <a:pt x="43" y="226"/>
                  <a:pt x="44" y="228"/>
                </a:cubicBezTo>
                <a:cubicBezTo>
                  <a:pt x="44" y="229"/>
                  <a:pt x="45" y="230"/>
                  <a:pt x="46" y="231"/>
                </a:cubicBezTo>
                <a:close/>
                <a:moveTo>
                  <a:pt x="54" y="192"/>
                </a:moveTo>
                <a:cubicBezTo>
                  <a:pt x="57" y="192"/>
                  <a:pt x="59" y="191"/>
                  <a:pt x="61" y="189"/>
                </a:cubicBezTo>
                <a:cubicBezTo>
                  <a:pt x="62" y="188"/>
                  <a:pt x="63" y="186"/>
                  <a:pt x="63" y="185"/>
                </a:cubicBezTo>
                <a:cubicBezTo>
                  <a:pt x="64" y="184"/>
                  <a:pt x="64" y="182"/>
                  <a:pt x="64" y="181"/>
                </a:cubicBezTo>
                <a:cubicBezTo>
                  <a:pt x="64" y="180"/>
                  <a:pt x="64" y="178"/>
                  <a:pt x="63" y="177"/>
                </a:cubicBezTo>
                <a:cubicBezTo>
                  <a:pt x="63" y="176"/>
                  <a:pt x="62" y="174"/>
                  <a:pt x="61" y="173"/>
                </a:cubicBezTo>
                <a:cubicBezTo>
                  <a:pt x="60" y="172"/>
                  <a:pt x="59" y="172"/>
                  <a:pt x="58" y="171"/>
                </a:cubicBezTo>
                <a:cubicBezTo>
                  <a:pt x="55" y="170"/>
                  <a:pt x="52" y="170"/>
                  <a:pt x="50" y="171"/>
                </a:cubicBezTo>
                <a:cubicBezTo>
                  <a:pt x="48" y="172"/>
                  <a:pt x="47" y="172"/>
                  <a:pt x="46" y="173"/>
                </a:cubicBezTo>
                <a:cubicBezTo>
                  <a:pt x="45" y="174"/>
                  <a:pt x="44" y="176"/>
                  <a:pt x="44" y="177"/>
                </a:cubicBezTo>
                <a:cubicBezTo>
                  <a:pt x="43" y="178"/>
                  <a:pt x="43" y="180"/>
                  <a:pt x="43" y="181"/>
                </a:cubicBezTo>
                <a:cubicBezTo>
                  <a:pt x="43" y="184"/>
                  <a:pt x="44" y="187"/>
                  <a:pt x="46" y="189"/>
                </a:cubicBezTo>
                <a:cubicBezTo>
                  <a:pt x="48" y="191"/>
                  <a:pt x="51" y="192"/>
                  <a:pt x="54" y="192"/>
                </a:cubicBezTo>
                <a:close/>
                <a:moveTo>
                  <a:pt x="92" y="191"/>
                </a:moveTo>
                <a:cubicBezTo>
                  <a:pt x="94" y="191"/>
                  <a:pt x="95" y="192"/>
                  <a:pt x="96" y="192"/>
                </a:cubicBezTo>
                <a:cubicBezTo>
                  <a:pt x="99" y="192"/>
                  <a:pt x="102" y="191"/>
                  <a:pt x="104" y="189"/>
                </a:cubicBezTo>
                <a:cubicBezTo>
                  <a:pt x="105" y="188"/>
                  <a:pt x="106" y="186"/>
                  <a:pt x="106" y="185"/>
                </a:cubicBezTo>
                <a:cubicBezTo>
                  <a:pt x="107" y="184"/>
                  <a:pt x="107" y="182"/>
                  <a:pt x="107" y="181"/>
                </a:cubicBezTo>
                <a:cubicBezTo>
                  <a:pt x="107" y="180"/>
                  <a:pt x="107" y="178"/>
                  <a:pt x="106" y="177"/>
                </a:cubicBezTo>
                <a:cubicBezTo>
                  <a:pt x="106" y="176"/>
                  <a:pt x="105" y="174"/>
                  <a:pt x="104" y="173"/>
                </a:cubicBezTo>
                <a:cubicBezTo>
                  <a:pt x="100" y="169"/>
                  <a:pt x="93" y="169"/>
                  <a:pt x="89" y="173"/>
                </a:cubicBezTo>
                <a:cubicBezTo>
                  <a:pt x="88" y="174"/>
                  <a:pt x="87" y="176"/>
                  <a:pt x="87" y="177"/>
                </a:cubicBezTo>
                <a:cubicBezTo>
                  <a:pt x="86" y="178"/>
                  <a:pt x="86" y="180"/>
                  <a:pt x="86" y="181"/>
                </a:cubicBezTo>
                <a:cubicBezTo>
                  <a:pt x="86" y="184"/>
                  <a:pt x="87" y="187"/>
                  <a:pt x="89" y="189"/>
                </a:cubicBezTo>
                <a:cubicBezTo>
                  <a:pt x="90" y="190"/>
                  <a:pt x="91" y="190"/>
                  <a:pt x="92" y="191"/>
                </a:cubicBezTo>
                <a:close/>
                <a:moveTo>
                  <a:pt x="89" y="146"/>
                </a:moveTo>
                <a:cubicBezTo>
                  <a:pt x="90" y="147"/>
                  <a:pt x="91" y="148"/>
                  <a:pt x="92" y="148"/>
                </a:cubicBezTo>
                <a:cubicBezTo>
                  <a:pt x="94" y="149"/>
                  <a:pt x="95" y="149"/>
                  <a:pt x="96" y="149"/>
                </a:cubicBezTo>
                <a:cubicBezTo>
                  <a:pt x="98" y="149"/>
                  <a:pt x="99" y="149"/>
                  <a:pt x="100" y="148"/>
                </a:cubicBezTo>
                <a:cubicBezTo>
                  <a:pt x="102" y="148"/>
                  <a:pt x="103" y="147"/>
                  <a:pt x="104" y="146"/>
                </a:cubicBezTo>
                <a:cubicBezTo>
                  <a:pt x="106" y="144"/>
                  <a:pt x="107" y="141"/>
                  <a:pt x="107" y="138"/>
                </a:cubicBezTo>
                <a:cubicBezTo>
                  <a:pt x="107" y="136"/>
                  <a:pt x="106" y="133"/>
                  <a:pt x="104" y="131"/>
                </a:cubicBezTo>
                <a:cubicBezTo>
                  <a:pt x="103" y="130"/>
                  <a:pt x="103" y="130"/>
                  <a:pt x="102" y="129"/>
                </a:cubicBezTo>
                <a:cubicBezTo>
                  <a:pt x="102" y="129"/>
                  <a:pt x="101" y="129"/>
                  <a:pt x="100" y="129"/>
                </a:cubicBezTo>
                <a:cubicBezTo>
                  <a:pt x="100" y="128"/>
                  <a:pt x="99" y="128"/>
                  <a:pt x="98" y="128"/>
                </a:cubicBezTo>
                <a:cubicBezTo>
                  <a:pt x="96" y="127"/>
                  <a:pt x="94" y="128"/>
                  <a:pt x="92" y="129"/>
                </a:cubicBezTo>
                <a:cubicBezTo>
                  <a:pt x="91" y="129"/>
                  <a:pt x="90" y="130"/>
                  <a:pt x="89" y="131"/>
                </a:cubicBezTo>
                <a:cubicBezTo>
                  <a:pt x="87" y="133"/>
                  <a:pt x="86" y="136"/>
                  <a:pt x="86" y="138"/>
                </a:cubicBezTo>
                <a:cubicBezTo>
                  <a:pt x="86" y="140"/>
                  <a:pt x="86" y="141"/>
                  <a:pt x="87" y="142"/>
                </a:cubicBezTo>
                <a:cubicBezTo>
                  <a:pt x="87" y="144"/>
                  <a:pt x="88" y="145"/>
                  <a:pt x="89" y="146"/>
                </a:cubicBezTo>
                <a:close/>
                <a:moveTo>
                  <a:pt x="50" y="148"/>
                </a:moveTo>
                <a:cubicBezTo>
                  <a:pt x="51" y="149"/>
                  <a:pt x="52" y="149"/>
                  <a:pt x="54" y="149"/>
                </a:cubicBezTo>
                <a:cubicBezTo>
                  <a:pt x="55" y="149"/>
                  <a:pt x="56" y="149"/>
                  <a:pt x="58" y="148"/>
                </a:cubicBezTo>
                <a:cubicBezTo>
                  <a:pt x="59" y="148"/>
                  <a:pt x="60" y="147"/>
                  <a:pt x="61" y="146"/>
                </a:cubicBezTo>
                <a:cubicBezTo>
                  <a:pt x="62" y="145"/>
                  <a:pt x="63" y="144"/>
                  <a:pt x="63" y="142"/>
                </a:cubicBezTo>
                <a:cubicBezTo>
                  <a:pt x="64" y="141"/>
                  <a:pt x="64" y="140"/>
                  <a:pt x="64" y="138"/>
                </a:cubicBezTo>
                <a:cubicBezTo>
                  <a:pt x="64" y="136"/>
                  <a:pt x="63" y="133"/>
                  <a:pt x="61" y="131"/>
                </a:cubicBezTo>
                <a:cubicBezTo>
                  <a:pt x="61" y="130"/>
                  <a:pt x="60" y="130"/>
                  <a:pt x="60" y="129"/>
                </a:cubicBezTo>
                <a:cubicBezTo>
                  <a:pt x="59" y="129"/>
                  <a:pt x="58" y="129"/>
                  <a:pt x="58" y="129"/>
                </a:cubicBezTo>
                <a:cubicBezTo>
                  <a:pt x="57" y="128"/>
                  <a:pt x="56" y="128"/>
                  <a:pt x="56" y="128"/>
                </a:cubicBezTo>
                <a:cubicBezTo>
                  <a:pt x="54" y="128"/>
                  <a:pt x="53" y="128"/>
                  <a:pt x="52" y="128"/>
                </a:cubicBezTo>
                <a:cubicBezTo>
                  <a:pt x="51" y="128"/>
                  <a:pt x="50" y="128"/>
                  <a:pt x="50" y="129"/>
                </a:cubicBezTo>
                <a:cubicBezTo>
                  <a:pt x="49" y="129"/>
                  <a:pt x="48" y="129"/>
                  <a:pt x="48" y="129"/>
                </a:cubicBezTo>
                <a:cubicBezTo>
                  <a:pt x="47" y="130"/>
                  <a:pt x="47" y="130"/>
                  <a:pt x="46" y="131"/>
                </a:cubicBezTo>
                <a:cubicBezTo>
                  <a:pt x="44" y="133"/>
                  <a:pt x="43" y="136"/>
                  <a:pt x="43" y="138"/>
                </a:cubicBezTo>
                <a:cubicBezTo>
                  <a:pt x="43" y="141"/>
                  <a:pt x="44" y="144"/>
                  <a:pt x="46" y="146"/>
                </a:cubicBezTo>
                <a:cubicBezTo>
                  <a:pt x="47" y="147"/>
                  <a:pt x="48" y="148"/>
                  <a:pt x="50" y="148"/>
                </a:cubicBezTo>
                <a:close/>
                <a:moveTo>
                  <a:pt x="50" y="105"/>
                </a:moveTo>
                <a:cubicBezTo>
                  <a:pt x="51" y="106"/>
                  <a:pt x="52" y="106"/>
                  <a:pt x="54" y="106"/>
                </a:cubicBezTo>
                <a:cubicBezTo>
                  <a:pt x="57" y="106"/>
                  <a:pt x="59" y="105"/>
                  <a:pt x="61" y="103"/>
                </a:cubicBezTo>
                <a:cubicBezTo>
                  <a:pt x="63" y="101"/>
                  <a:pt x="64" y="99"/>
                  <a:pt x="64" y="96"/>
                </a:cubicBezTo>
                <a:cubicBezTo>
                  <a:pt x="64" y="94"/>
                  <a:pt x="64" y="93"/>
                  <a:pt x="63" y="92"/>
                </a:cubicBezTo>
                <a:cubicBezTo>
                  <a:pt x="63" y="90"/>
                  <a:pt x="62" y="89"/>
                  <a:pt x="61" y="88"/>
                </a:cubicBezTo>
                <a:cubicBezTo>
                  <a:pt x="60" y="87"/>
                  <a:pt x="59" y="86"/>
                  <a:pt x="58" y="86"/>
                </a:cubicBezTo>
                <a:cubicBezTo>
                  <a:pt x="56" y="85"/>
                  <a:pt x="54" y="85"/>
                  <a:pt x="52" y="85"/>
                </a:cubicBezTo>
                <a:cubicBezTo>
                  <a:pt x="51" y="85"/>
                  <a:pt x="50" y="86"/>
                  <a:pt x="50" y="86"/>
                </a:cubicBezTo>
                <a:cubicBezTo>
                  <a:pt x="49" y="86"/>
                  <a:pt x="48" y="86"/>
                  <a:pt x="48" y="87"/>
                </a:cubicBezTo>
                <a:cubicBezTo>
                  <a:pt x="47" y="87"/>
                  <a:pt x="47" y="88"/>
                  <a:pt x="46" y="88"/>
                </a:cubicBezTo>
                <a:cubicBezTo>
                  <a:pt x="45" y="89"/>
                  <a:pt x="44" y="90"/>
                  <a:pt x="44" y="92"/>
                </a:cubicBezTo>
                <a:cubicBezTo>
                  <a:pt x="43" y="93"/>
                  <a:pt x="43" y="94"/>
                  <a:pt x="43" y="96"/>
                </a:cubicBezTo>
                <a:cubicBezTo>
                  <a:pt x="43" y="99"/>
                  <a:pt x="44" y="101"/>
                  <a:pt x="46" y="103"/>
                </a:cubicBezTo>
                <a:cubicBezTo>
                  <a:pt x="47" y="104"/>
                  <a:pt x="48" y="105"/>
                  <a:pt x="50" y="105"/>
                </a:cubicBezTo>
                <a:close/>
                <a:moveTo>
                  <a:pt x="92" y="105"/>
                </a:moveTo>
                <a:cubicBezTo>
                  <a:pt x="94" y="106"/>
                  <a:pt x="95" y="106"/>
                  <a:pt x="96" y="106"/>
                </a:cubicBezTo>
                <a:cubicBezTo>
                  <a:pt x="98" y="106"/>
                  <a:pt x="99" y="106"/>
                  <a:pt x="100" y="105"/>
                </a:cubicBezTo>
                <a:cubicBezTo>
                  <a:pt x="102" y="105"/>
                  <a:pt x="103" y="104"/>
                  <a:pt x="104" y="103"/>
                </a:cubicBezTo>
                <a:cubicBezTo>
                  <a:pt x="106" y="101"/>
                  <a:pt x="107" y="99"/>
                  <a:pt x="107" y="96"/>
                </a:cubicBezTo>
                <a:cubicBezTo>
                  <a:pt x="107" y="94"/>
                  <a:pt x="107" y="93"/>
                  <a:pt x="106" y="92"/>
                </a:cubicBezTo>
                <a:cubicBezTo>
                  <a:pt x="106" y="90"/>
                  <a:pt x="105" y="89"/>
                  <a:pt x="104" y="88"/>
                </a:cubicBezTo>
                <a:cubicBezTo>
                  <a:pt x="101" y="85"/>
                  <a:pt x="96" y="84"/>
                  <a:pt x="92" y="86"/>
                </a:cubicBezTo>
                <a:cubicBezTo>
                  <a:pt x="91" y="86"/>
                  <a:pt x="90" y="87"/>
                  <a:pt x="89" y="88"/>
                </a:cubicBezTo>
                <a:cubicBezTo>
                  <a:pt x="88" y="89"/>
                  <a:pt x="87" y="90"/>
                  <a:pt x="87" y="92"/>
                </a:cubicBezTo>
                <a:cubicBezTo>
                  <a:pt x="86" y="93"/>
                  <a:pt x="86" y="94"/>
                  <a:pt x="86" y="96"/>
                </a:cubicBezTo>
                <a:cubicBezTo>
                  <a:pt x="86" y="99"/>
                  <a:pt x="87" y="101"/>
                  <a:pt x="89" y="103"/>
                </a:cubicBezTo>
                <a:cubicBezTo>
                  <a:pt x="90" y="104"/>
                  <a:pt x="91" y="105"/>
                  <a:pt x="92" y="105"/>
                </a:cubicBezTo>
                <a:close/>
                <a:moveTo>
                  <a:pt x="96" y="64"/>
                </a:moveTo>
                <a:cubicBezTo>
                  <a:pt x="98" y="64"/>
                  <a:pt x="99" y="63"/>
                  <a:pt x="100" y="63"/>
                </a:cubicBezTo>
                <a:cubicBezTo>
                  <a:pt x="102" y="62"/>
                  <a:pt x="103" y="62"/>
                  <a:pt x="104" y="61"/>
                </a:cubicBezTo>
                <a:cubicBezTo>
                  <a:pt x="105" y="59"/>
                  <a:pt x="106" y="58"/>
                  <a:pt x="106" y="57"/>
                </a:cubicBezTo>
                <a:cubicBezTo>
                  <a:pt x="107" y="56"/>
                  <a:pt x="107" y="54"/>
                  <a:pt x="107" y="53"/>
                </a:cubicBezTo>
                <a:cubicBezTo>
                  <a:pt x="107" y="52"/>
                  <a:pt x="107" y="50"/>
                  <a:pt x="106" y="49"/>
                </a:cubicBezTo>
                <a:cubicBezTo>
                  <a:pt x="106" y="48"/>
                  <a:pt x="105" y="46"/>
                  <a:pt x="104" y="45"/>
                </a:cubicBezTo>
                <a:cubicBezTo>
                  <a:pt x="103" y="44"/>
                  <a:pt x="102" y="44"/>
                  <a:pt x="100" y="43"/>
                </a:cubicBezTo>
                <a:cubicBezTo>
                  <a:pt x="97" y="41"/>
                  <a:pt x="92" y="42"/>
                  <a:pt x="89" y="45"/>
                </a:cubicBezTo>
                <a:cubicBezTo>
                  <a:pt x="88" y="46"/>
                  <a:pt x="87" y="48"/>
                  <a:pt x="87" y="49"/>
                </a:cubicBezTo>
                <a:cubicBezTo>
                  <a:pt x="86" y="50"/>
                  <a:pt x="86" y="52"/>
                  <a:pt x="86" y="53"/>
                </a:cubicBezTo>
                <a:cubicBezTo>
                  <a:pt x="86" y="56"/>
                  <a:pt x="87" y="59"/>
                  <a:pt x="89" y="61"/>
                </a:cubicBezTo>
                <a:cubicBezTo>
                  <a:pt x="91" y="63"/>
                  <a:pt x="93" y="64"/>
                  <a:pt x="96" y="64"/>
                </a:cubicBezTo>
                <a:close/>
                <a:moveTo>
                  <a:pt x="50" y="63"/>
                </a:moveTo>
                <a:cubicBezTo>
                  <a:pt x="51" y="63"/>
                  <a:pt x="52" y="64"/>
                  <a:pt x="54" y="64"/>
                </a:cubicBezTo>
                <a:cubicBezTo>
                  <a:pt x="57" y="64"/>
                  <a:pt x="59" y="63"/>
                  <a:pt x="61" y="61"/>
                </a:cubicBezTo>
                <a:cubicBezTo>
                  <a:pt x="63" y="59"/>
                  <a:pt x="64" y="56"/>
                  <a:pt x="64" y="53"/>
                </a:cubicBezTo>
                <a:cubicBezTo>
                  <a:pt x="64" y="52"/>
                  <a:pt x="64" y="50"/>
                  <a:pt x="63" y="49"/>
                </a:cubicBezTo>
                <a:cubicBezTo>
                  <a:pt x="63" y="48"/>
                  <a:pt x="62" y="46"/>
                  <a:pt x="61" y="45"/>
                </a:cubicBezTo>
                <a:cubicBezTo>
                  <a:pt x="57" y="41"/>
                  <a:pt x="50" y="41"/>
                  <a:pt x="46" y="45"/>
                </a:cubicBezTo>
                <a:cubicBezTo>
                  <a:pt x="45" y="46"/>
                  <a:pt x="44" y="48"/>
                  <a:pt x="44" y="49"/>
                </a:cubicBezTo>
                <a:cubicBezTo>
                  <a:pt x="43" y="50"/>
                  <a:pt x="43" y="52"/>
                  <a:pt x="43" y="53"/>
                </a:cubicBezTo>
                <a:cubicBezTo>
                  <a:pt x="43" y="56"/>
                  <a:pt x="44" y="59"/>
                  <a:pt x="46" y="61"/>
                </a:cubicBezTo>
                <a:cubicBezTo>
                  <a:pt x="47" y="62"/>
                  <a:pt x="48" y="62"/>
                  <a:pt x="50" y="63"/>
                </a:cubicBezTo>
                <a:close/>
                <a:moveTo>
                  <a:pt x="174" y="231"/>
                </a:moveTo>
                <a:cubicBezTo>
                  <a:pt x="176" y="233"/>
                  <a:pt x="179" y="234"/>
                  <a:pt x="182" y="234"/>
                </a:cubicBezTo>
                <a:cubicBezTo>
                  <a:pt x="184" y="234"/>
                  <a:pt x="187" y="233"/>
                  <a:pt x="189" y="231"/>
                </a:cubicBezTo>
                <a:cubicBezTo>
                  <a:pt x="190" y="230"/>
                  <a:pt x="191" y="229"/>
                  <a:pt x="191" y="228"/>
                </a:cubicBezTo>
                <a:cubicBezTo>
                  <a:pt x="192" y="226"/>
                  <a:pt x="192" y="225"/>
                  <a:pt x="192" y="224"/>
                </a:cubicBezTo>
                <a:cubicBezTo>
                  <a:pt x="192" y="222"/>
                  <a:pt x="192" y="221"/>
                  <a:pt x="191" y="220"/>
                </a:cubicBezTo>
                <a:cubicBezTo>
                  <a:pt x="191" y="218"/>
                  <a:pt x="190" y="217"/>
                  <a:pt x="189" y="216"/>
                </a:cubicBezTo>
                <a:cubicBezTo>
                  <a:pt x="189" y="216"/>
                  <a:pt x="188" y="215"/>
                  <a:pt x="188" y="215"/>
                </a:cubicBezTo>
                <a:cubicBezTo>
                  <a:pt x="187" y="214"/>
                  <a:pt x="186" y="214"/>
                  <a:pt x="186" y="214"/>
                </a:cubicBezTo>
                <a:cubicBezTo>
                  <a:pt x="185" y="214"/>
                  <a:pt x="184" y="213"/>
                  <a:pt x="184" y="213"/>
                </a:cubicBezTo>
                <a:cubicBezTo>
                  <a:pt x="182" y="213"/>
                  <a:pt x="181" y="213"/>
                  <a:pt x="180" y="213"/>
                </a:cubicBezTo>
                <a:cubicBezTo>
                  <a:pt x="179" y="213"/>
                  <a:pt x="178" y="214"/>
                  <a:pt x="178" y="214"/>
                </a:cubicBezTo>
                <a:cubicBezTo>
                  <a:pt x="177" y="214"/>
                  <a:pt x="176" y="214"/>
                  <a:pt x="176" y="215"/>
                </a:cubicBezTo>
                <a:cubicBezTo>
                  <a:pt x="175" y="215"/>
                  <a:pt x="175" y="216"/>
                  <a:pt x="174" y="216"/>
                </a:cubicBezTo>
                <a:cubicBezTo>
                  <a:pt x="173" y="217"/>
                  <a:pt x="172" y="218"/>
                  <a:pt x="172" y="220"/>
                </a:cubicBezTo>
                <a:cubicBezTo>
                  <a:pt x="171" y="221"/>
                  <a:pt x="171" y="222"/>
                  <a:pt x="171" y="224"/>
                </a:cubicBezTo>
                <a:cubicBezTo>
                  <a:pt x="171" y="225"/>
                  <a:pt x="171" y="226"/>
                  <a:pt x="172" y="228"/>
                </a:cubicBezTo>
                <a:cubicBezTo>
                  <a:pt x="172" y="229"/>
                  <a:pt x="173" y="230"/>
                  <a:pt x="174" y="231"/>
                </a:cubicBezTo>
                <a:close/>
                <a:moveTo>
                  <a:pt x="174" y="189"/>
                </a:moveTo>
                <a:cubicBezTo>
                  <a:pt x="175" y="190"/>
                  <a:pt x="176" y="190"/>
                  <a:pt x="178" y="191"/>
                </a:cubicBezTo>
                <a:cubicBezTo>
                  <a:pt x="179" y="191"/>
                  <a:pt x="180" y="192"/>
                  <a:pt x="182" y="192"/>
                </a:cubicBezTo>
                <a:cubicBezTo>
                  <a:pt x="183" y="192"/>
                  <a:pt x="184" y="191"/>
                  <a:pt x="186" y="191"/>
                </a:cubicBezTo>
                <a:cubicBezTo>
                  <a:pt x="187" y="190"/>
                  <a:pt x="188" y="190"/>
                  <a:pt x="189" y="189"/>
                </a:cubicBezTo>
                <a:cubicBezTo>
                  <a:pt x="190" y="188"/>
                  <a:pt x="191" y="186"/>
                  <a:pt x="191" y="185"/>
                </a:cubicBezTo>
                <a:cubicBezTo>
                  <a:pt x="192" y="184"/>
                  <a:pt x="192" y="182"/>
                  <a:pt x="192" y="181"/>
                </a:cubicBezTo>
                <a:cubicBezTo>
                  <a:pt x="192" y="180"/>
                  <a:pt x="192" y="178"/>
                  <a:pt x="191" y="177"/>
                </a:cubicBezTo>
                <a:cubicBezTo>
                  <a:pt x="191" y="176"/>
                  <a:pt x="190" y="174"/>
                  <a:pt x="189" y="173"/>
                </a:cubicBezTo>
                <a:cubicBezTo>
                  <a:pt x="188" y="172"/>
                  <a:pt x="187" y="172"/>
                  <a:pt x="186" y="171"/>
                </a:cubicBezTo>
                <a:cubicBezTo>
                  <a:pt x="183" y="170"/>
                  <a:pt x="180" y="170"/>
                  <a:pt x="178" y="171"/>
                </a:cubicBezTo>
                <a:cubicBezTo>
                  <a:pt x="176" y="172"/>
                  <a:pt x="175" y="172"/>
                  <a:pt x="174" y="173"/>
                </a:cubicBezTo>
                <a:cubicBezTo>
                  <a:pt x="173" y="174"/>
                  <a:pt x="172" y="176"/>
                  <a:pt x="172" y="177"/>
                </a:cubicBezTo>
                <a:cubicBezTo>
                  <a:pt x="171" y="178"/>
                  <a:pt x="171" y="180"/>
                  <a:pt x="171" y="181"/>
                </a:cubicBezTo>
                <a:cubicBezTo>
                  <a:pt x="171" y="182"/>
                  <a:pt x="171" y="184"/>
                  <a:pt x="172" y="185"/>
                </a:cubicBezTo>
                <a:cubicBezTo>
                  <a:pt x="172" y="186"/>
                  <a:pt x="173" y="188"/>
                  <a:pt x="174" y="189"/>
                </a:cubicBezTo>
                <a:close/>
                <a:moveTo>
                  <a:pt x="174" y="146"/>
                </a:moveTo>
                <a:cubicBezTo>
                  <a:pt x="175" y="147"/>
                  <a:pt x="176" y="148"/>
                  <a:pt x="178" y="148"/>
                </a:cubicBezTo>
                <a:cubicBezTo>
                  <a:pt x="179" y="149"/>
                  <a:pt x="180" y="149"/>
                  <a:pt x="182" y="149"/>
                </a:cubicBezTo>
                <a:cubicBezTo>
                  <a:pt x="183" y="149"/>
                  <a:pt x="184" y="149"/>
                  <a:pt x="186" y="148"/>
                </a:cubicBezTo>
                <a:cubicBezTo>
                  <a:pt x="187" y="148"/>
                  <a:pt x="188" y="147"/>
                  <a:pt x="189" y="146"/>
                </a:cubicBezTo>
                <a:cubicBezTo>
                  <a:pt x="190" y="145"/>
                  <a:pt x="191" y="144"/>
                  <a:pt x="191" y="142"/>
                </a:cubicBezTo>
                <a:cubicBezTo>
                  <a:pt x="192" y="141"/>
                  <a:pt x="192" y="140"/>
                  <a:pt x="192" y="138"/>
                </a:cubicBezTo>
                <a:cubicBezTo>
                  <a:pt x="192" y="136"/>
                  <a:pt x="191" y="133"/>
                  <a:pt x="189" y="131"/>
                </a:cubicBezTo>
                <a:cubicBezTo>
                  <a:pt x="187" y="128"/>
                  <a:pt x="183" y="127"/>
                  <a:pt x="180" y="128"/>
                </a:cubicBezTo>
                <a:cubicBezTo>
                  <a:pt x="179" y="128"/>
                  <a:pt x="178" y="128"/>
                  <a:pt x="178" y="129"/>
                </a:cubicBezTo>
                <a:cubicBezTo>
                  <a:pt x="177" y="129"/>
                  <a:pt x="176" y="129"/>
                  <a:pt x="176" y="129"/>
                </a:cubicBezTo>
                <a:cubicBezTo>
                  <a:pt x="175" y="130"/>
                  <a:pt x="175" y="130"/>
                  <a:pt x="174" y="131"/>
                </a:cubicBezTo>
                <a:cubicBezTo>
                  <a:pt x="172" y="133"/>
                  <a:pt x="171" y="136"/>
                  <a:pt x="171" y="138"/>
                </a:cubicBezTo>
                <a:cubicBezTo>
                  <a:pt x="171" y="140"/>
                  <a:pt x="171" y="141"/>
                  <a:pt x="172" y="142"/>
                </a:cubicBezTo>
                <a:cubicBezTo>
                  <a:pt x="172" y="144"/>
                  <a:pt x="173" y="145"/>
                  <a:pt x="174" y="146"/>
                </a:cubicBezTo>
                <a:close/>
                <a:moveTo>
                  <a:pt x="235" y="96"/>
                </a:moveTo>
                <a:cubicBezTo>
                  <a:pt x="235" y="309"/>
                  <a:pt x="235" y="309"/>
                  <a:pt x="235" y="309"/>
                </a:cubicBezTo>
                <a:cubicBezTo>
                  <a:pt x="235" y="315"/>
                  <a:pt x="230" y="320"/>
                  <a:pt x="224" y="320"/>
                </a:cubicBezTo>
                <a:cubicBezTo>
                  <a:pt x="11" y="320"/>
                  <a:pt x="11" y="320"/>
                  <a:pt x="11" y="320"/>
                </a:cubicBezTo>
                <a:cubicBezTo>
                  <a:pt x="5" y="320"/>
                  <a:pt x="0" y="315"/>
                  <a:pt x="0" y="309"/>
                </a:cubicBezTo>
                <a:cubicBezTo>
                  <a:pt x="0" y="10"/>
                  <a:pt x="0" y="10"/>
                  <a:pt x="0" y="10"/>
                </a:cubicBezTo>
                <a:cubicBezTo>
                  <a:pt x="0" y="4"/>
                  <a:pt x="5" y="0"/>
                  <a:pt x="11" y="0"/>
                </a:cubicBezTo>
                <a:cubicBezTo>
                  <a:pt x="139" y="0"/>
                  <a:pt x="139" y="0"/>
                  <a:pt x="139" y="0"/>
                </a:cubicBezTo>
                <a:cubicBezTo>
                  <a:pt x="145" y="0"/>
                  <a:pt x="150" y="4"/>
                  <a:pt x="150" y="10"/>
                </a:cubicBezTo>
                <a:cubicBezTo>
                  <a:pt x="150" y="85"/>
                  <a:pt x="150" y="85"/>
                  <a:pt x="150" y="85"/>
                </a:cubicBezTo>
                <a:cubicBezTo>
                  <a:pt x="224" y="85"/>
                  <a:pt x="224" y="85"/>
                  <a:pt x="224" y="85"/>
                </a:cubicBezTo>
                <a:cubicBezTo>
                  <a:pt x="230" y="85"/>
                  <a:pt x="235" y="90"/>
                  <a:pt x="235" y="96"/>
                </a:cubicBezTo>
                <a:close/>
                <a:moveTo>
                  <a:pt x="22" y="298"/>
                </a:moveTo>
                <a:cubicBezTo>
                  <a:pt x="43" y="298"/>
                  <a:pt x="43" y="298"/>
                  <a:pt x="43" y="298"/>
                </a:cubicBezTo>
                <a:cubicBezTo>
                  <a:pt x="43" y="266"/>
                  <a:pt x="43" y="266"/>
                  <a:pt x="43" y="266"/>
                </a:cubicBezTo>
                <a:cubicBezTo>
                  <a:pt x="43" y="260"/>
                  <a:pt x="48" y="256"/>
                  <a:pt x="54" y="256"/>
                </a:cubicBezTo>
                <a:cubicBezTo>
                  <a:pt x="60" y="256"/>
                  <a:pt x="64" y="260"/>
                  <a:pt x="64" y="266"/>
                </a:cubicBezTo>
                <a:cubicBezTo>
                  <a:pt x="64" y="298"/>
                  <a:pt x="64" y="298"/>
                  <a:pt x="64" y="298"/>
                </a:cubicBezTo>
                <a:cubicBezTo>
                  <a:pt x="128" y="298"/>
                  <a:pt x="128" y="298"/>
                  <a:pt x="128" y="298"/>
                </a:cubicBezTo>
                <a:cubicBezTo>
                  <a:pt x="128" y="21"/>
                  <a:pt x="128" y="21"/>
                  <a:pt x="128" y="21"/>
                </a:cubicBezTo>
                <a:cubicBezTo>
                  <a:pt x="22" y="21"/>
                  <a:pt x="22" y="21"/>
                  <a:pt x="22" y="21"/>
                </a:cubicBezTo>
                <a:lnTo>
                  <a:pt x="22" y="298"/>
                </a:lnTo>
                <a:close/>
                <a:moveTo>
                  <a:pt x="214" y="106"/>
                </a:moveTo>
                <a:cubicBezTo>
                  <a:pt x="150" y="106"/>
                  <a:pt x="150" y="106"/>
                  <a:pt x="150" y="106"/>
                </a:cubicBezTo>
                <a:cubicBezTo>
                  <a:pt x="150" y="298"/>
                  <a:pt x="150" y="298"/>
                  <a:pt x="150" y="298"/>
                </a:cubicBezTo>
                <a:cubicBezTo>
                  <a:pt x="171" y="298"/>
                  <a:pt x="171" y="298"/>
                  <a:pt x="171" y="298"/>
                </a:cubicBezTo>
                <a:cubicBezTo>
                  <a:pt x="171" y="266"/>
                  <a:pt x="171" y="266"/>
                  <a:pt x="171" y="266"/>
                </a:cubicBezTo>
                <a:cubicBezTo>
                  <a:pt x="171" y="260"/>
                  <a:pt x="176" y="256"/>
                  <a:pt x="182" y="256"/>
                </a:cubicBezTo>
                <a:cubicBezTo>
                  <a:pt x="188" y="256"/>
                  <a:pt x="192" y="260"/>
                  <a:pt x="192" y="266"/>
                </a:cubicBezTo>
                <a:cubicBezTo>
                  <a:pt x="192" y="298"/>
                  <a:pt x="192" y="298"/>
                  <a:pt x="192" y="298"/>
                </a:cubicBezTo>
                <a:cubicBezTo>
                  <a:pt x="214" y="298"/>
                  <a:pt x="214" y="298"/>
                  <a:pt x="214" y="298"/>
                </a:cubicBezTo>
                <a:lnTo>
                  <a:pt x="214" y="106"/>
                </a:lnTo>
                <a:close/>
              </a:path>
            </a:pathLst>
          </a:custGeom>
          <a:solidFill>
            <a:schemeClr val="accent5"/>
          </a:solidFill>
          <a:ln>
            <a:solidFill>
              <a:schemeClr val="bg1"/>
            </a:solidFill>
          </a:ln>
          <a:extLst>
            <a:ext uri="{91240B29-F687-4f45-9708-019B960494DF}">
              <a14:hiddenLine xmlns="" xmlns:a14="http://schemas.microsoft.com/office/drawing/2010/main"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mn-ea"/>
              <a:ea typeface="+mn-ea"/>
              <a:cs typeface="Arial" charset="0"/>
            </a:endParaRPr>
          </a:p>
        </p:txBody>
      </p:sp>
      <p:sp>
        <p:nvSpPr>
          <p:cNvPr id="59" name="右矢印 58"/>
          <p:cNvSpPr/>
          <p:nvPr/>
        </p:nvSpPr>
        <p:spPr bwMode="gray">
          <a:xfrm rot="11715648">
            <a:off x="4314574" y="3531191"/>
            <a:ext cx="2946294" cy="468000"/>
          </a:xfrm>
          <a:prstGeom prst="rightArrow">
            <a:avLst>
              <a:gd name="adj1" fmla="val 50000"/>
              <a:gd name="adj2" fmla="val 59914"/>
            </a:avLst>
          </a:prstGeom>
          <a:solidFill>
            <a:schemeClr val="tx1">
              <a:lumMod val="50000"/>
              <a:lumOff val="50000"/>
            </a:schemeClr>
          </a:solidFill>
          <a:ln w="12700" algn="ctr">
            <a:noFill/>
            <a:miter lim="800000"/>
            <a:headEnd/>
            <a:tailEnd/>
          </a:ln>
        </p:spPr>
        <p:txBody>
          <a:bodyPr wrap="square" lIns="36000" tIns="36000" rIns="36000" bIns="36000" rtlCol="0" anchor="ctr"/>
          <a:lstStyle/>
          <a:p>
            <a:pPr algn="ctr">
              <a:buFont typeface="Wingdings 2" pitchFamily="18" charset="2"/>
              <a:buNone/>
            </a:pPr>
            <a:endParaRPr lang="ja-JP" altLang="en-US" sz="1200" dirty="0" smtClean="0">
              <a:solidFill>
                <a:prstClr val="black"/>
              </a:solidFill>
              <a:latin typeface="+mn-ea"/>
              <a:ea typeface="+mn-ea"/>
              <a:cs typeface="Arial" charset="0"/>
            </a:endParaRPr>
          </a:p>
        </p:txBody>
      </p:sp>
      <p:sp>
        <p:nvSpPr>
          <p:cNvPr id="60" name="爆発 1 59"/>
          <p:cNvSpPr/>
          <p:nvPr/>
        </p:nvSpPr>
        <p:spPr bwMode="gray">
          <a:xfrm>
            <a:off x="4847870" y="3007674"/>
            <a:ext cx="2208738" cy="1440160"/>
          </a:xfrm>
          <a:prstGeom prst="irregularSeal1">
            <a:avLst/>
          </a:prstGeom>
          <a:solidFill>
            <a:srgbClr val="FFC000"/>
          </a:solidFill>
          <a:ln w="19050" algn="ctr">
            <a:solidFill>
              <a:srgbClr val="BBBCBC"/>
            </a:solidFill>
            <a:miter lim="800000"/>
            <a:headEnd/>
            <a:tailEnd/>
          </a:ln>
        </p:spPr>
        <p:txBody>
          <a:bodyPr wrap="square" lIns="36000" tIns="36000" rIns="36000" bIns="36000" rtlCol="0" anchor="ctr"/>
          <a:lstStyle/>
          <a:p>
            <a:pPr algn="ctr">
              <a:buFont typeface="Wingdings 2" pitchFamily="18" charset="2"/>
              <a:buNone/>
            </a:pPr>
            <a:endParaRPr lang="ja-JP" altLang="en-US" sz="2400" dirty="0" smtClean="0">
              <a:solidFill>
                <a:prstClr val="black"/>
              </a:solidFill>
              <a:latin typeface="+mn-ea"/>
              <a:ea typeface="+mn-ea"/>
              <a:cs typeface="Arial" charset="0"/>
            </a:endParaRPr>
          </a:p>
        </p:txBody>
      </p:sp>
      <p:sp>
        <p:nvSpPr>
          <p:cNvPr id="5" name="テキスト ボックス 4"/>
          <p:cNvSpPr txBox="1"/>
          <p:nvPr/>
        </p:nvSpPr>
        <p:spPr>
          <a:xfrm>
            <a:off x="4957757" y="3295706"/>
            <a:ext cx="1944216" cy="830997"/>
          </a:xfrm>
          <a:prstGeom prst="rect">
            <a:avLst/>
          </a:prstGeom>
          <a:noFill/>
        </p:spPr>
        <p:txBody>
          <a:bodyPr wrap="square" rtlCol="0">
            <a:spAutoFit/>
          </a:bodyPr>
          <a:lstStyle/>
          <a:p>
            <a:pPr algn="ctr"/>
            <a:r>
              <a:rPr kumimoji="1" lang="ja-JP" altLang="en-US" sz="2400" dirty="0" smtClean="0">
                <a:latin typeface="+mn-ea"/>
                <a:ea typeface="+mn-ea"/>
              </a:rPr>
              <a:t>閲覧</a:t>
            </a:r>
            <a:endParaRPr kumimoji="1" lang="en-US" altLang="ja-JP" sz="2400" dirty="0" smtClean="0">
              <a:latin typeface="+mn-ea"/>
              <a:ea typeface="+mn-ea"/>
            </a:endParaRPr>
          </a:p>
          <a:p>
            <a:pPr algn="ctr"/>
            <a:r>
              <a:rPr kumimoji="1" lang="ja-JP" altLang="en-US" sz="2400" dirty="0" smtClean="0">
                <a:latin typeface="+mn-ea"/>
                <a:ea typeface="+mn-ea"/>
              </a:rPr>
              <a:t>企業へ</a:t>
            </a:r>
            <a:r>
              <a:rPr lang="ja-JP" altLang="en-US" sz="2400" dirty="0" smtClean="0">
                <a:latin typeface="+mn-ea"/>
                <a:ea typeface="+mn-ea"/>
              </a:rPr>
              <a:t>問合せ</a:t>
            </a:r>
            <a:endParaRPr kumimoji="1" lang="ja-JP" altLang="en-US" sz="2400" dirty="0" smtClean="0">
              <a:latin typeface="+mn-ea"/>
              <a:ea typeface="+mn-ea"/>
            </a:endParaRPr>
          </a:p>
        </p:txBody>
      </p:sp>
      <p:grpSp>
        <p:nvGrpSpPr>
          <p:cNvPr id="61" name="グループ化 60"/>
          <p:cNvGrpSpPr/>
          <p:nvPr/>
        </p:nvGrpSpPr>
        <p:grpSpPr>
          <a:xfrm>
            <a:off x="386145" y="1375968"/>
            <a:ext cx="3668133" cy="3384376"/>
            <a:chOff x="3310459" y="764704"/>
            <a:chExt cx="3668133" cy="3384376"/>
          </a:xfrm>
        </p:grpSpPr>
        <p:sp>
          <p:nvSpPr>
            <p:cNvPr id="62" name="テキスト ボックス 61"/>
            <p:cNvSpPr txBox="1"/>
            <p:nvPr/>
          </p:nvSpPr>
          <p:spPr>
            <a:xfrm>
              <a:off x="3555753" y="764704"/>
              <a:ext cx="2056508" cy="442035"/>
            </a:xfrm>
            <a:prstGeom prst="rect">
              <a:avLst/>
            </a:prstGeom>
            <a:noFill/>
          </p:spPr>
          <p:txBody>
            <a:bodyPr wrap="square" lIns="36000" tIns="36000" rIns="36000" bIns="36000" rtlCol="0" anchor="ctr" anchorCtr="0">
              <a:spAutoFit/>
            </a:bodyPr>
            <a:lstStyle/>
            <a:p>
              <a:pPr marL="0" marR="0" lvl="0" indent="0" algn="ctr" defTabSz="914400" eaLnBrk="1" fontAlgn="auto" latinLnBrk="0" hangingPunct="1">
                <a:lnSpc>
                  <a:spcPct val="100000"/>
                </a:lnSpc>
                <a:spcBef>
                  <a:spcPts val="0"/>
                </a:spcBef>
                <a:spcAft>
                  <a:spcPts val="0"/>
                </a:spcAft>
                <a:buClrTx/>
                <a:buSzPct val="100000"/>
                <a:buFontTx/>
                <a:buNone/>
                <a:tabLst/>
                <a:defRPr/>
              </a:pPr>
              <a:r>
                <a:rPr kumimoji="0" lang="ja-JP" altLang="en-US" sz="2400" b="0" i="0" u="none" strike="noStrike" kern="0" cap="none" spc="0" normalizeH="0" baseline="0" noProof="0" dirty="0" smtClean="0">
                  <a:ln>
                    <a:noFill/>
                  </a:ln>
                  <a:solidFill>
                    <a:prstClr val="black"/>
                  </a:solidFill>
                  <a:effectLst/>
                  <a:uLnTx/>
                  <a:uFillTx/>
                  <a:latin typeface="+mn-ea"/>
                  <a:ea typeface="+mn-ea"/>
                  <a:cs typeface="Arial" charset="0"/>
                </a:rPr>
                <a:t>環境省</a:t>
              </a:r>
              <a:r>
                <a:rPr kumimoji="0" lang="en-US" altLang="ja-JP" sz="2400" b="0" i="0" u="none" strike="noStrike" kern="0" cap="none" spc="0" normalizeH="0" baseline="0" noProof="0" dirty="0" smtClean="0">
                  <a:ln>
                    <a:noFill/>
                  </a:ln>
                  <a:solidFill>
                    <a:prstClr val="black"/>
                  </a:solidFill>
                  <a:effectLst/>
                  <a:uLnTx/>
                  <a:uFillTx/>
                  <a:latin typeface="+mn-ea"/>
                  <a:ea typeface="+mn-ea"/>
                  <a:cs typeface="Arial" charset="0"/>
                </a:rPr>
                <a:t>HP</a:t>
              </a:r>
              <a:endParaRPr kumimoji="0" lang="ja-JP" altLang="en-US" sz="2400" b="0" i="0" u="none" strike="noStrike" kern="0" cap="none" spc="0" normalizeH="0" baseline="0" noProof="0" dirty="0" smtClean="0">
                <a:ln>
                  <a:noFill/>
                </a:ln>
                <a:solidFill>
                  <a:prstClr val="black"/>
                </a:solidFill>
                <a:effectLst/>
                <a:uLnTx/>
                <a:uFillTx/>
                <a:latin typeface="+mn-ea"/>
                <a:ea typeface="+mn-ea"/>
                <a:cs typeface="Arial" charset="0"/>
              </a:endParaRPr>
            </a:p>
          </p:txBody>
        </p:sp>
        <p:grpSp>
          <p:nvGrpSpPr>
            <p:cNvPr id="63" name="グループ化 62"/>
            <p:cNvGrpSpPr/>
            <p:nvPr/>
          </p:nvGrpSpPr>
          <p:grpSpPr>
            <a:xfrm>
              <a:off x="3382467" y="1091004"/>
              <a:ext cx="2397287" cy="2577553"/>
              <a:chOff x="-1482886" y="684343"/>
              <a:chExt cx="2397287" cy="2577553"/>
            </a:xfrm>
          </p:grpSpPr>
          <p:grpSp>
            <p:nvGrpSpPr>
              <p:cNvPr id="70" name="グループ化 69"/>
              <p:cNvGrpSpPr/>
              <p:nvPr/>
            </p:nvGrpSpPr>
            <p:grpSpPr>
              <a:xfrm>
                <a:off x="-1424764" y="745216"/>
                <a:ext cx="2339165" cy="2516680"/>
                <a:chOff x="-1424764" y="745216"/>
                <a:chExt cx="2339165" cy="2516680"/>
              </a:xfrm>
            </p:grpSpPr>
            <p:grpSp>
              <p:nvGrpSpPr>
                <p:cNvPr id="72" name="グループ化 71"/>
                <p:cNvGrpSpPr/>
                <p:nvPr/>
              </p:nvGrpSpPr>
              <p:grpSpPr>
                <a:xfrm>
                  <a:off x="-1424764" y="745216"/>
                  <a:ext cx="2339165" cy="2516680"/>
                  <a:chOff x="-1424764" y="745216"/>
                  <a:chExt cx="2339165" cy="2516680"/>
                </a:xfrm>
              </p:grpSpPr>
              <p:sp>
                <p:nvSpPr>
                  <p:cNvPr id="74" name="角丸四角形 73"/>
                  <p:cNvSpPr/>
                  <p:nvPr/>
                </p:nvSpPr>
                <p:spPr bwMode="gray">
                  <a:xfrm>
                    <a:off x="-1424763" y="745216"/>
                    <a:ext cx="2339164" cy="327239"/>
                  </a:xfrm>
                  <a:prstGeom prst="roundRect">
                    <a:avLst>
                      <a:gd name="adj" fmla="val 23165"/>
                    </a:avLst>
                  </a:prstGeom>
                  <a:solidFill>
                    <a:sysClr val="window" lastClr="FFFFFF">
                      <a:lumMod val="65000"/>
                    </a:sysClr>
                  </a:solidFill>
                  <a:ln w="12700" algn="ctr">
                    <a:noFill/>
                    <a:miter lim="800000"/>
                    <a:headEnd/>
                    <a:tailEnd/>
                  </a:ln>
                </p:spPr>
                <p:txBody>
                  <a:bodyPr wrap="square" lIns="36000" tIns="36000" rIns="36000" bIns="36000" rtlCol="0" anchor="ctr"/>
                  <a:lstStyle/>
                  <a:p>
                    <a:pPr marL="0" marR="0" lvl="0" indent="0" algn="ctr" defTabSz="914400" eaLnBrk="1" fontAlgn="auto" latinLnBrk="0" hangingPunct="1">
                      <a:lnSpc>
                        <a:spcPct val="100000"/>
                      </a:lnSpc>
                      <a:spcBef>
                        <a:spcPts val="0"/>
                      </a:spcBef>
                      <a:spcAft>
                        <a:spcPts val="0"/>
                      </a:spcAft>
                      <a:buClrTx/>
                      <a:buSzTx/>
                      <a:buFont typeface="Wingdings 2" pitchFamily="18" charset="2"/>
                      <a:buNone/>
                      <a:tabLst/>
                      <a:defRPr/>
                    </a:pPr>
                    <a:endParaRPr kumimoji="0" lang="ja-JP" altLang="en-US" sz="1200" b="0" i="0" u="none" strike="noStrike" kern="0" cap="none" spc="0" normalizeH="0" baseline="0" noProof="0" dirty="0" smtClean="0">
                      <a:ln>
                        <a:noFill/>
                      </a:ln>
                      <a:solidFill>
                        <a:prstClr val="black"/>
                      </a:solidFill>
                      <a:effectLst/>
                      <a:uLnTx/>
                      <a:uFillTx/>
                      <a:latin typeface="+mn-ea"/>
                      <a:ea typeface="+mn-ea"/>
                      <a:cs typeface="Arial" charset="0"/>
                    </a:endParaRPr>
                  </a:p>
                </p:txBody>
              </p:sp>
              <p:sp>
                <p:nvSpPr>
                  <p:cNvPr id="75" name="角丸四角形 74"/>
                  <p:cNvSpPr/>
                  <p:nvPr/>
                </p:nvSpPr>
                <p:spPr bwMode="gray">
                  <a:xfrm>
                    <a:off x="-1424764" y="1139057"/>
                    <a:ext cx="2339163" cy="2122839"/>
                  </a:xfrm>
                  <a:prstGeom prst="roundRect">
                    <a:avLst>
                      <a:gd name="adj" fmla="val 11393"/>
                    </a:avLst>
                  </a:prstGeom>
                  <a:solidFill>
                    <a:sysClr val="window" lastClr="FFFFFF"/>
                  </a:solidFill>
                  <a:ln w="57150" algn="ctr">
                    <a:solidFill>
                      <a:sysClr val="window" lastClr="FFFFFF">
                        <a:lumMod val="65000"/>
                      </a:sysClr>
                    </a:solidFill>
                    <a:miter lim="800000"/>
                    <a:headEnd/>
                    <a:tailEnd/>
                  </a:ln>
                </p:spPr>
                <p:txBody>
                  <a:bodyPr wrap="square" lIns="36000" tIns="36000" rIns="36000" bIns="36000" rtlCol="0" anchor="ctr"/>
                  <a:lstStyle/>
                  <a:p>
                    <a:pPr marL="0" marR="0" lvl="0" indent="0" algn="ctr" defTabSz="914400" eaLnBrk="1" fontAlgn="auto" latinLnBrk="0" hangingPunct="1">
                      <a:lnSpc>
                        <a:spcPct val="100000"/>
                      </a:lnSpc>
                      <a:spcBef>
                        <a:spcPts val="0"/>
                      </a:spcBef>
                      <a:spcAft>
                        <a:spcPts val="0"/>
                      </a:spcAft>
                      <a:buClrTx/>
                      <a:buSzTx/>
                      <a:buFont typeface="Wingdings 2" pitchFamily="18" charset="2"/>
                      <a:buNone/>
                      <a:tabLst/>
                      <a:defRPr/>
                    </a:pPr>
                    <a:endParaRPr kumimoji="0" lang="ja-JP" altLang="en-US" sz="1200" b="0" i="0" u="none" strike="noStrike" kern="0" cap="none" spc="0" normalizeH="0" baseline="0" noProof="0" dirty="0" smtClean="0">
                      <a:ln>
                        <a:noFill/>
                      </a:ln>
                      <a:solidFill>
                        <a:prstClr val="black"/>
                      </a:solidFill>
                      <a:effectLst/>
                      <a:uLnTx/>
                      <a:uFillTx/>
                      <a:latin typeface="+mn-ea"/>
                      <a:ea typeface="+mn-ea"/>
                      <a:cs typeface="Arial" charset="0"/>
                    </a:endParaRPr>
                  </a:p>
                </p:txBody>
              </p:sp>
            </p:grpSp>
            <p:pic>
              <p:nvPicPr>
                <p:cNvPr id="73" name="図 72"/>
                <p:cNvPicPr>
                  <a:picLocks noChangeAspect="1"/>
                </p:cNvPicPr>
                <p:nvPr/>
              </p:nvPicPr>
              <p:blipFill>
                <a:blip r:embed="rId3"/>
                <a:stretch>
                  <a:fillRect/>
                </a:stretch>
              </p:blipFill>
              <p:spPr>
                <a:xfrm>
                  <a:off x="-727699" y="1330211"/>
                  <a:ext cx="1535426" cy="540000"/>
                </a:xfrm>
                <a:prstGeom prst="rect">
                  <a:avLst/>
                </a:prstGeom>
              </p:spPr>
            </p:pic>
          </p:grpSp>
          <p:sp>
            <p:nvSpPr>
              <p:cNvPr id="71" name="テキスト ボックス 70"/>
              <p:cNvSpPr txBox="1"/>
              <p:nvPr/>
            </p:nvSpPr>
            <p:spPr>
              <a:xfrm rot="20421807">
                <a:off x="-1482886" y="684343"/>
                <a:ext cx="1169581" cy="1426920"/>
              </a:xfrm>
              <a:prstGeom prst="rect">
                <a:avLst/>
              </a:prstGeom>
              <a:noFill/>
            </p:spPr>
            <p:txBody>
              <a:bodyPr wrap="square" lIns="36000" tIns="36000" rIns="36000" bIns="36000" rtlCol="0" anchor="ctr" anchorCtr="0">
                <a:spAutoFit/>
              </a:bodyPr>
              <a:lstStyle/>
              <a:p>
                <a:pPr marL="0" marR="0" lvl="0" indent="0" defTabSz="914400" eaLnBrk="1" fontAlgn="auto" latinLnBrk="0" hangingPunct="1">
                  <a:lnSpc>
                    <a:spcPct val="100000"/>
                  </a:lnSpc>
                  <a:spcBef>
                    <a:spcPts val="0"/>
                  </a:spcBef>
                  <a:spcAft>
                    <a:spcPts val="0"/>
                  </a:spcAft>
                  <a:buClrTx/>
                  <a:buSzPct val="100000"/>
                  <a:buFontTx/>
                  <a:buNone/>
                  <a:tabLst/>
                  <a:defRPr/>
                </a:pPr>
                <a:r>
                  <a:rPr kumimoji="0" lang="en-US" altLang="ja-JP" sz="8800" b="1" i="0" u="none" strike="noStrike" kern="0" cap="none" spc="0" normalizeH="0" baseline="0" noProof="0" dirty="0" smtClean="0">
                    <a:ln>
                      <a:noFill/>
                    </a:ln>
                    <a:solidFill>
                      <a:prstClr val="white">
                        <a:lumMod val="65000"/>
                      </a:prstClr>
                    </a:solidFill>
                    <a:effectLst/>
                    <a:uLnTx/>
                    <a:uFillTx/>
                    <a:latin typeface="+mn-ea"/>
                    <a:ea typeface="+mn-ea"/>
                    <a:cs typeface="Arial" charset="0"/>
                  </a:rPr>
                  <a:t>e</a:t>
                </a:r>
                <a:endParaRPr kumimoji="0" lang="ja-JP" altLang="en-US" sz="8800" b="1" i="0" u="none" strike="noStrike" kern="0" cap="none" spc="0" normalizeH="0" baseline="0" noProof="0" dirty="0" smtClean="0">
                  <a:ln>
                    <a:noFill/>
                  </a:ln>
                  <a:solidFill>
                    <a:prstClr val="white">
                      <a:lumMod val="65000"/>
                    </a:prstClr>
                  </a:solidFill>
                  <a:effectLst/>
                  <a:uLnTx/>
                  <a:uFillTx/>
                  <a:latin typeface="+mn-ea"/>
                  <a:ea typeface="+mn-ea"/>
                  <a:cs typeface="Arial" charset="0"/>
                </a:endParaRPr>
              </a:p>
            </p:txBody>
          </p:sp>
        </p:grpSp>
        <p:sp>
          <p:nvSpPr>
            <p:cNvPr id="64" name="テキスト ボックス 63"/>
            <p:cNvSpPr txBox="1"/>
            <p:nvPr/>
          </p:nvSpPr>
          <p:spPr>
            <a:xfrm>
              <a:off x="3310459" y="2439527"/>
              <a:ext cx="2276152" cy="349702"/>
            </a:xfrm>
            <a:prstGeom prst="rect">
              <a:avLst/>
            </a:prstGeom>
            <a:noFill/>
          </p:spPr>
          <p:txBody>
            <a:bodyPr wrap="square" lIns="36000" tIns="36000" rIns="36000" bIns="36000" rtlCol="0" anchor="ctr" anchorCtr="0">
              <a:spAutoFit/>
            </a:bodyPr>
            <a:lstStyle/>
            <a:p>
              <a:pPr marL="0" marR="0" lvl="0" indent="0" algn="ctr" defTabSz="914400" eaLnBrk="1" fontAlgn="auto" latinLnBrk="0" hangingPunct="1">
                <a:lnSpc>
                  <a:spcPct val="100000"/>
                </a:lnSpc>
                <a:spcBef>
                  <a:spcPts val="0"/>
                </a:spcBef>
                <a:spcAft>
                  <a:spcPts val="0"/>
                </a:spcAft>
                <a:buClrTx/>
                <a:buSzPct val="100000"/>
                <a:buFontTx/>
                <a:buNone/>
                <a:tabLst/>
                <a:defRPr/>
              </a:pPr>
              <a:r>
                <a:rPr kumimoji="0" lang="ja-JP" altLang="en-US" b="1" i="0" u="sng" strike="noStrike" kern="0" cap="none" spc="0" normalizeH="0" baseline="0" noProof="0" dirty="0" smtClean="0">
                  <a:ln>
                    <a:noFill/>
                  </a:ln>
                  <a:solidFill>
                    <a:prstClr val="black"/>
                  </a:solidFill>
                  <a:effectLst/>
                  <a:uLnTx/>
                  <a:uFillTx/>
                  <a:latin typeface="+mn-ea"/>
                  <a:ea typeface="+mn-ea"/>
                  <a:cs typeface="Arial" charset="0"/>
                </a:rPr>
                <a:t>アドザイバーリスト</a:t>
              </a:r>
            </a:p>
          </p:txBody>
        </p:sp>
        <p:sp>
          <p:nvSpPr>
            <p:cNvPr id="65" name="Freeform 611"/>
            <p:cNvSpPr>
              <a:spLocks noEditPoints="1"/>
            </p:cNvSpPr>
            <p:nvPr/>
          </p:nvSpPr>
          <p:spPr bwMode="gray">
            <a:xfrm>
              <a:off x="4068629" y="2817016"/>
              <a:ext cx="756000" cy="756000"/>
            </a:xfrm>
            <a:custGeom>
              <a:avLst/>
              <a:gdLst>
                <a:gd name="T0" fmla="*/ 256 w 512"/>
                <a:gd name="T1" fmla="*/ 0 h 512"/>
                <a:gd name="T2" fmla="*/ 0 w 512"/>
                <a:gd name="T3" fmla="*/ 256 h 512"/>
                <a:gd name="T4" fmla="*/ 256 w 512"/>
                <a:gd name="T5" fmla="*/ 512 h 512"/>
                <a:gd name="T6" fmla="*/ 512 w 512"/>
                <a:gd name="T7" fmla="*/ 256 h 512"/>
                <a:gd name="T8" fmla="*/ 256 w 512"/>
                <a:gd name="T9" fmla="*/ 0 h 512"/>
                <a:gd name="T10" fmla="*/ 149 w 512"/>
                <a:gd name="T11" fmla="*/ 362 h 512"/>
                <a:gd name="T12" fmla="*/ 128 w 512"/>
                <a:gd name="T13" fmla="*/ 362 h 512"/>
                <a:gd name="T14" fmla="*/ 117 w 512"/>
                <a:gd name="T15" fmla="*/ 352 h 512"/>
                <a:gd name="T16" fmla="*/ 128 w 512"/>
                <a:gd name="T17" fmla="*/ 341 h 512"/>
                <a:gd name="T18" fmla="*/ 149 w 512"/>
                <a:gd name="T19" fmla="*/ 341 h 512"/>
                <a:gd name="T20" fmla="*/ 160 w 512"/>
                <a:gd name="T21" fmla="*/ 352 h 512"/>
                <a:gd name="T22" fmla="*/ 149 w 512"/>
                <a:gd name="T23" fmla="*/ 362 h 512"/>
                <a:gd name="T24" fmla="*/ 149 w 512"/>
                <a:gd name="T25" fmla="*/ 298 h 512"/>
                <a:gd name="T26" fmla="*/ 128 w 512"/>
                <a:gd name="T27" fmla="*/ 298 h 512"/>
                <a:gd name="T28" fmla="*/ 117 w 512"/>
                <a:gd name="T29" fmla="*/ 288 h 512"/>
                <a:gd name="T30" fmla="*/ 128 w 512"/>
                <a:gd name="T31" fmla="*/ 277 h 512"/>
                <a:gd name="T32" fmla="*/ 149 w 512"/>
                <a:gd name="T33" fmla="*/ 277 h 512"/>
                <a:gd name="T34" fmla="*/ 160 w 512"/>
                <a:gd name="T35" fmla="*/ 288 h 512"/>
                <a:gd name="T36" fmla="*/ 149 w 512"/>
                <a:gd name="T37" fmla="*/ 298 h 512"/>
                <a:gd name="T38" fmla="*/ 149 w 512"/>
                <a:gd name="T39" fmla="*/ 234 h 512"/>
                <a:gd name="T40" fmla="*/ 128 w 512"/>
                <a:gd name="T41" fmla="*/ 234 h 512"/>
                <a:gd name="T42" fmla="*/ 117 w 512"/>
                <a:gd name="T43" fmla="*/ 224 h 512"/>
                <a:gd name="T44" fmla="*/ 128 w 512"/>
                <a:gd name="T45" fmla="*/ 213 h 512"/>
                <a:gd name="T46" fmla="*/ 149 w 512"/>
                <a:gd name="T47" fmla="*/ 213 h 512"/>
                <a:gd name="T48" fmla="*/ 160 w 512"/>
                <a:gd name="T49" fmla="*/ 224 h 512"/>
                <a:gd name="T50" fmla="*/ 149 w 512"/>
                <a:gd name="T51" fmla="*/ 234 h 512"/>
                <a:gd name="T52" fmla="*/ 149 w 512"/>
                <a:gd name="T53" fmla="*/ 170 h 512"/>
                <a:gd name="T54" fmla="*/ 128 w 512"/>
                <a:gd name="T55" fmla="*/ 170 h 512"/>
                <a:gd name="T56" fmla="*/ 117 w 512"/>
                <a:gd name="T57" fmla="*/ 160 h 512"/>
                <a:gd name="T58" fmla="*/ 128 w 512"/>
                <a:gd name="T59" fmla="*/ 149 h 512"/>
                <a:gd name="T60" fmla="*/ 149 w 512"/>
                <a:gd name="T61" fmla="*/ 149 h 512"/>
                <a:gd name="T62" fmla="*/ 160 w 512"/>
                <a:gd name="T63" fmla="*/ 160 h 512"/>
                <a:gd name="T64" fmla="*/ 149 w 512"/>
                <a:gd name="T65" fmla="*/ 170 h 512"/>
                <a:gd name="T66" fmla="*/ 384 w 512"/>
                <a:gd name="T67" fmla="*/ 362 h 512"/>
                <a:gd name="T68" fmla="*/ 202 w 512"/>
                <a:gd name="T69" fmla="*/ 362 h 512"/>
                <a:gd name="T70" fmla="*/ 192 w 512"/>
                <a:gd name="T71" fmla="*/ 352 h 512"/>
                <a:gd name="T72" fmla="*/ 202 w 512"/>
                <a:gd name="T73" fmla="*/ 341 h 512"/>
                <a:gd name="T74" fmla="*/ 384 w 512"/>
                <a:gd name="T75" fmla="*/ 341 h 512"/>
                <a:gd name="T76" fmla="*/ 394 w 512"/>
                <a:gd name="T77" fmla="*/ 352 h 512"/>
                <a:gd name="T78" fmla="*/ 384 w 512"/>
                <a:gd name="T79" fmla="*/ 362 h 512"/>
                <a:gd name="T80" fmla="*/ 384 w 512"/>
                <a:gd name="T81" fmla="*/ 298 h 512"/>
                <a:gd name="T82" fmla="*/ 202 w 512"/>
                <a:gd name="T83" fmla="*/ 298 h 512"/>
                <a:gd name="T84" fmla="*/ 192 w 512"/>
                <a:gd name="T85" fmla="*/ 288 h 512"/>
                <a:gd name="T86" fmla="*/ 202 w 512"/>
                <a:gd name="T87" fmla="*/ 277 h 512"/>
                <a:gd name="T88" fmla="*/ 384 w 512"/>
                <a:gd name="T89" fmla="*/ 277 h 512"/>
                <a:gd name="T90" fmla="*/ 394 w 512"/>
                <a:gd name="T91" fmla="*/ 288 h 512"/>
                <a:gd name="T92" fmla="*/ 384 w 512"/>
                <a:gd name="T93" fmla="*/ 298 h 512"/>
                <a:gd name="T94" fmla="*/ 384 w 512"/>
                <a:gd name="T95" fmla="*/ 234 h 512"/>
                <a:gd name="T96" fmla="*/ 202 w 512"/>
                <a:gd name="T97" fmla="*/ 234 h 512"/>
                <a:gd name="T98" fmla="*/ 192 w 512"/>
                <a:gd name="T99" fmla="*/ 224 h 512"/>
                <a:gd name="T100" fmla="*/ 202 w 512"/>
                <a:gd name="T101" fmla="*/ 213 h 512"/>
                <a:gd name="T102" fmla="*/ 384 w 512"/>
                <a:gd name="T103" fmla="*/ 213 h 512"/>
                <a:gd name="T104" fmla="*/ 394 w 512"/>
                <a:gd name="T105" fmla="*/ 224 h 512"/>
                <a:gd name="T106" fmla="*/ 384 w 512"/>
                <a:gd name="T107" fmla="*/ 234 h 512"/>
                <a:gd name="T108" fmla="*/ 384 w 512"/>
                <a:gd name="T109" fmla="*/ 170 h 512"/>
                <a:gd name="T110" fmla="*/ 202 w 512"/>
                <a:gd name="T111" fmla="*/ 170 h 512"/>
                <a:gd name="T112" fmla="*/ 192 w 512"/>
                <a:gd name="T113" fmla="*/ 160 h 512"/>
                <a:gd name="T114" fmla="*/ 202 w 512"/>
                <a:gd name="T115" fmla="*/ 149 h 512"/>
                <a:gd name="T116" fmla="*/ 384 w 512"/>
                <a:gd name="T117" fmla="*/ 149 h 512"/>
                <a:gd name="T118" fmla="*/ 394 w 512"/>
                <a:gd name="T119" fmla="*/ 160 h 512"/>
                <a:gd name="T120" fmla="*/ 384 w 512"/>
                <a:gd name="T121" fmla="*/ 17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149" y="362"/>
                  </a:moveTo>
                  <a:cubicBezTo>
                    <a:pt x="128" y="362"/>
                    <a:pt x="128" y="362"/>
                    <a:pt x="128" y="362"/>
                  </a:cubicBezTo>
                  <a:cubicBezTo>
                    <a:pt x="122" y="362"/>
                    <a:pt x="117" y="358"/>
                    <a:pt x="117" y="352"/>
                  </a:cubicBezTo>
                  <a:cubicBezTo>
                    <a:pt x="117" y="346"/>
                    <a:pt x="122" y="341"/>
                    <a:pt x="128" y="341"/>
                  </a:cubicBezTo>
                  <a:cubicBezTo>
                    <a:pt x="149" y="341"/>
                    <a:pt x="149" y="341"/>
                    <a:pt x="149" y="341"/>
                  </a:cubicBezTo>
                  <a:cubicBezTo>
                    <a:pt x="155" y="341"/>
                    <a:pt x="160" y="346"/>
                    <a:pt x="160" y="352"/>
                  </a:cubicBezTo>
                  <a:cubicBezTo>
                    <a:pt x="160" y="358"/>
                    <a:pt x="155" y="362"/>
                    <a:pt x="149" y="362"/>
                  </a:cubicBezTo>
                  <a:close/>
                  <a:moveTo>
                    <a:pt x="149" y="298"/>
                  </a:moveTo>
                  <a:cubicBezTo>
                    <a:pt x="128" y="298"/>
                    <a:pt x="128" y="298"/>
                    <a:pt x="128" y="298"/>
                  </a:cubicBezTo>
                  <a:cubicBezTo>
                    <a:pt x="122" y="298"/>
                    <a:pt x="117" y="294"/>
                    <a:pt x="117" y="288"/>
                  </a:cubicBezTo>
                  <a:cubicBezTo>
                    <a:pt x="117" y="282"/>
                    <a:pt x="122" y="277"/>
                    <a:pt x="128" y="277"/>
                  </a:cubicBezTo>
                  <a:cubicBezTo>
                    <a:pt x="149" y="277"/>
                    <a:pt x="149" y="277"/>
                    <a:pt x="149" y="277"/>
                  </a:cubicBezTo>
                  <a:cubicBezTo>
                    <a:pt x="155" y="277"/>
                    <a:pt x="160" y="282"/>
                    <a:pt x="160" y="288"/>
                  </a:cubicBezTo>
                  <a:cubicBezTo>
                    <a:pt x="160" y="294"/>
                    <a:pt x="155" y="298"/>
                    <a:pt x="149" y="298"/>
                  </a:cubicBezTo>
                  <a:close/>
                  <a:moveTo>
                    <a:pt x="149" y="234"/>
                  </a:moveTo>
                  <a:cubicBezTo>
                    <a:pt x="128" y="234"/>
                    <a:pt x="128" y="234"/>
                    <a:pt x="128" y="234"/>
                  </a:cubicBezTo>
                  <a:cubicBezTo>
                    <a:pt x="122" y="234"/>
                    <a:pt x="117" y="230"/>
                    <a:pt x="117" y="224"/>
                  </a:cubicBezTo>
                  <a:cubicBezTo>
                    <a:pt x="117" y="218"/>
                    <a:pt x="122" y="213"/>
                    <a:pt x="128" y="213"/>
                  </a:cubicBezTo>
                  <a:cubicBezTo>
                    <a:pt x="149" y="213"/>
                    <a:pt x="149" y="213"/>
                    <a:pt x="149" y="213"/>
                  </a:cubicBezTo>
                  <a:cubicBezTo>
                    <a:pt x="155" y="213"/>
                    <a:pt x="160" y="218"/>
                    <a:pt x="160" y="224"/>
                  </a:cubicBezTo>
                  <a:cubicBezTo>
                    <a:pt x="160" y="230"/>
                    <a:pt x="155" y="234"/>
                    <a:pt x="149" y="234"/>
                  </a:cubicBezTo>
                  <a:close/>
                  <a:moveTo>
                    <a:pt x="149" y="170"/>
                  </a:moveTo>
                  <a:cubicBezTo>
                    <a:pt x="128" y="170"/>
                    <a:pt x="128" y="170"/>
                    <a:pt x="128" y="170"/>
                  </a:cubicBezTo>
                  <a:cubicBezTo>
                    <a:pt x="122" y="170"/>
                    <a:pt x="117" y="166"/>
                    <a:pt x="117" y="160"/>
                  </a:cubicBezTo>
                  <a:cubicBezTo>
                    <a:pt x="117" y="154"/>
                    <a:pt x="122" y="149"/>
                    <a:pt x="128" y="149"/>
                  </a:cubicBezTo>
                  <a:cubicBezTo>
                    <a:pt x="149" y="149"/>
                    <a:pt x="149" y="149"/>
                    <a:pt x="149" y="149"/>
                  </a:cubicBezTo>
                  <a:cubicBezTo>
                    <a:pt x="155" y="149"/>
                    <a:pt x="160" y="154"/>
                    <a:pt x="160" y="160"/>
                  </a:cubicBezTo>
                  <a:cubicBezTo>
                    <a:pt x="160" y="166"/>
                    <a:pt x="155" y="170"/>
                    <a:pt x="149" y="170"/>
                  </a:cubicBezTo>
                  <a:close/>
                  <a:moveTo>
                    <a:pt x="384" y="362"/>
                  </a:moveTo>
                  <a:cubicBezTo>
                    <a:pt x="202" y="362"/>
                    <a:pt x="202" y="362"/>
                    <a:pt x="202" y="362"/>
                  </a:cubicBezTo>
                  <a:cubicBezTo>
                    <a:pt x="196" y="362"/>
                    <a:pt x="192" y="358"/>
                    <a:pt x="192" y="352"/>
                  </a:cubicBezTo>
                  <a:cubicBezTo>
                    <a:pt x="192" y="346"/>
                    <a:pt x="196" y="341"/>
                    <a:pt x="202" y="341"/>
                  </a:cubicBezTo>
                  <a:cubicBezTo>
                    <a:pt x="384" y="341"/>
                    <a:pt x="384" y="341"/>
                    <a:pt x="384" y="341"/>
                  </a:cubicBezTo>
                  <a:cubicBezTo>
                    <a:pt x="390" y="341"/>
                    <a:pt x="394" y="346"/>
                    <a:pt x="394" y="352"/>
                  </a:cubicBezTo>
                  <a:cubicBezTo>
                    <a:pt x="394" y="358"/>
                    <a:pt x="390" y="362"/>
                    <a:pt x="384" y="362"/>
                  </a:cubicBezTo>
                  <a:close/>
                  <a:moveTo>
                    <a:pt x="384" y="298"/>
                  </a:moveTo>
                  <a:cubicBezTo>
                    <a:pt x="202" y="298"/>
                    <a:pt x="202" y="298"/>
                    <a:pt x="202" y="298"/>
                  </a:cubicBezTo>
                  <a:cubicBezTo>
                    <a:pt x="196" y="298"/>
                    <a:pt x="192" y="294"/>
                    <a:pt x="192" y="288"/>
                  </a:cubicBezTo>
                  <a:cubicBezTo>
                    <a:pt x="192" y="282"/>
                    <a:pt x="196" y="277"/>
                    <a:pt x="202" y="277"/>
                  </a:cubicBezTo>
                  <a:cubicBezTo>
                    <a:pt x="384" y="277"/>
                    <a:pt x="384" y="277"/>
                    <a:pt x="384" y="277"/>
                  </a:cubicBezTo>
                  <a:cubicBezTo>
                    <a:pt x="390" y="277"/>
                    <a:pt x="394" y="282"/>
                    <a:pt x="394" y="288"/>
                  </a:cubicBezTo>
                  <a:cubicBezTo>
                    <a:pt x="394" y="294"/>
                    <a:pt x="390" y="298"/>
                    <a:pt x="384" y="298"/>
                  </a:cubicBezTo>
                  <a:close/>
                  <a:moveTo>
                    <a:pt x="384" y="234"/>
                  </a:moveTo>
                  <a:cubicBezTo>
                    <a:pt x="202" y="234"/>
                    <a:pt x="202" y="234"/>
                    <a:pt x="202" y="234"/>
                  </a:cubicBezTo>
                  <a:cubicBezTo>
                    <a:pt x="196" y="234"/>
                    <a:pt x="192" y="230"/>
                    <a:pt x="192" y="224"/>
                  </a:cubicBezTo>
                  <a:cubicBezTo>
                    <a:pt x="192" y="218"/>
                    <a:pt x="196" y="213"/>
                    <a:pt x="202" y="213"/>
                  </a:cubicBezTo>
                  <a:cubicBezTo>
                    <a:pt x="384" y="213"/>
                    <a:pt x="384" y="213"/>
                    <a:pt x="384" y="213"/>
                  </a:cubicBezTo>
                  <a:cubicBezTo>
                    <a:pt x="390" y="213"/>
                    <a:pt x="394" y="218"/>
                    <a:pt x="394" y="224"/>
                  </a:cubicBezTo>
                  <a:cubicBezTo>
                    <a:pt x="394" y="230"/>
                    <a:pt x="390" y="234"/>
                    <a:pt x="384" y="234"/>
                  </a:cubicBezTo>
                  <a:close/>
                  <a:moveTo>
                    <a:pt x="384" y="170"/>
                  </a:moveTo>
                  <a:cubicBezTo>
                    <a:pt x="202" y="170"/>
                    <a:pt x="202" y="170"/>
                    <a:pt x="202" y="170"/>
                  </a:cubicBezTo>
                  <a:cubicBezTo>
                    <a:pt x="196" y="170"/>
                    <a:pt x="192" y="166"/>
                    <a:pt x="192" y="160"/>
                  </a:cubicBezTo>
                  <a:cubicBezTo>
                    <a:pt x="192" y="154"/>
                    <a:pt x="196" y="149"/>
                    <a:pt x="202" y="149"/>
                  </a:cubicBezTo>
                  <a:cubicBezTo>
                    <a:pt x="384" y="149"/>
                    <a:pt x="384" y="149"/>
                    <a:pt x="384" y="149"/>
                  </a:cubicBezTo>
                  <a:cubicBezTo>
                    <a:pt x="390" y="149"/>
                    <a:pt x="394" y="154"/>
                    <a:pt x="394" y="160"/>
                  </a:cubicBezTo>
                  <a:cubicBezTo>
                    <a:pt x="394" y="166"/>
                    <a:pt x="390" y="170"/>
                    <a:pt x="384" y="170"/>
                  </a:cubicBezTo>
                  <a:close/>
                </a:path>
              </a:pathLst>
            </a:custGeom>
            <a:solidFill>
              <a:srgbClr val="86BC25"/>
            </a:solidFill>
            <a:ln>
              <a:noFill/>
            </a:ln>
            <a:extLst/>
          </p:spPr>
          <p:txBody>
            <a:bodyPr vert="horz" wrap="non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smtClean="0">
                <a:ln>
                  <a:noFill/>
                </a:ln>
                <a:solidFill>
                  <a:prstClr val="black"/>
                </a:solidFill>
                <a:effectLst/>
                <a:uLnTx/>
                <a:uFillTx/>
                <a:latin typeface="+mn-ea"/>
                <a:ea typeface="+mn-ea"/>
                <a:cs typeface="Arial" charset="0"/>
              </a:endParaRPr>
            </a:p>
          </p:txBody>
        </p:sp>
        <p:grpSp>
          <p:nvGrpSpPr>
            <p:cNvPr id="66" name="グループ化 65"/>
            <p:cNvGrpSpPr/>
            <p:nvPr/>
          </p:nvGrpSpPr>
          <p:grpSpPr>
            <a:xfrm>
              <a:off x="4966643" y="2294421"/>
              <a:ext cx="2011949" cy="1854659"/>
              <a:chOff x="4966643" y="2294421"/>
              <a:chExt cx="2011949" cy="1854659"/>
            </a:xfrm>
          </p:grpSpPr>
          <p:sp>
            <p:nvSpPr>
              <p:cNvPr id="67" name="正方形/長方形 66"/>
              <p:cNvSpPr/>
              <p:nvPr/>
            </p:nvSpPr>
            <p:spPr bwMode="gray">
              <a:xfrm>
                <a:off x="5499782" y="2294421"/>
                <a:ext cx="1478810" cy="1854234"/>
              </a:xfrm>
              <a:prstGeom prst="rect">
                <a:avLst/>
              </a:prstGeom>
              <a:solidFill>
                <a:sysClr val="window" lastClr="FFFFFF"/>
              </a:solidFill>
              <a:ln w="25400" cap="flat" cmpd="sng" algn="ctr">
                <a:solidFill>
                  <a:srgbClr val="75787B"/>
                </a:solidFill>
                <a:prstDash val="solid"/>
                <a:headEnd/>
                <a:tailEnd/>
              </a:ln>
              <a:effectLst>
                <a:outerShdw blurRad="50800" dist="38100" dir="2700000" algn="tl" rotWithShape="0">
                  <a:prstClr val="black">
                    <a:alpha val="40000"/>
                  </a:prstClr>
                </a:outerShdw>
              </a:effectLst>
            </p:spPr>
            <p:txBody>
              <a:bodyPr wrap="square" lIns="36000" tIns="36000" rIns="36000" bIns="36000" rtlCol="0" anchor="ctr"/>
              <a:lstStyle/>
              <a:p>
                <a:pPr marL="0" marR="0" lvl="0" indent="0" algn="ctr" defTabSz="914400" eaLnBrk="1" fontAlgn="auto" latinLnBrk="0" hangingPunct="1">
                  <a:lnSpc>
                    <a:spcPct val="100000"/>
                  </a:lnSpc>
                  <a:spcBef>
                    <a:spcPts val="0"/>
                  </a:spcBef>
                  <a:spcAft>
                    <a:spcPts val="0"/>
                  </a:spcAft>
                  <a:buClrTx/>
                  <a:buSzTx/>
                  <a:buFont typeface="Wingdings 2" pitchFamily="18" charset="2"/>
                  <a:buNone/>
                  <a:tabLst/>
                  <a:defRPr/>
                </a:pPr>
                <a:r>
                  <a:rPr kumimoji="0" lang="ja-JP" altLang="en-US" b="0" i="0" u="none" strike="noStrike" kern="0" cap="none" spc="0" normalizeH="0" baseline="0" noProof="0" dirty="0" smtClean="0">
                    <a:ln>
                      <a:noFill/>
                    </a:ln>
                    <a:solidFill>
                      <a:prstClr val="black"/>
                    </a:solidFill>
                    <a:effectLst/>
                    <a:uLnTx/>
                    <a:uFillTx/>
                    <a:latin typeface="+mn-ea"/>
                    <a:ea typeface="+mn-ea"/>
                    <a:cs typeface="+mn-cs"/>
                  </a:rPr>
                  <a:t>（登録情報）</a:t>
                </a:r>
                <a:endParaRPr kumimoji="0" lang="en-US" altLang="ja-JP" b="0" i="0" u="none" strike="noStrike" kern="0" cap="none" spc="0" normalizeH="0" baseline="0" noProof="0" dirty="0" smtClean="0">
                  <a:ln>
                    <a:noFill/>
                  </a:ln>
                  <a:solidFill>
                    <a:prstClr val="black"/>
                  </a:solidFill>
                  <a:effectLst/>
                  <a:uLnTx/>
                  <a:uFillTx/>
                  <a:latin typeface="+mn-ea"/>
                  <a:ea typeface="+mn-ea"/>
                  <a:cs typeface="+mn-cs"/>
                </a:endParaRPr>
              </a:p>
              <a:p>
                <a:pPr marL="0" marR="0" lvl="0" indent="0" algn="ctr" defTabSz="914400" eaLnBrk="1" fontAlgn="auto" latinLnBrk="0" hangingPunct="1">
                  <a:lnSpc>
                    <a:spcPct val="100000"/>
                  </a:lnSpc>
                  <a:spcBef>
                    <a:spcPts val="0"/>
                  </a:spcBef>
                  <a:spcAft>
                    <a:spcPts val="0"/>
                  </a:spcAft>
                  <a:buClrTx/>
                  <a:buSzTx/>
                  <a:buFont typeface="Wingdings 2" pitchFamily="18" charset="2"/>
                  <a:buNone/>
                  <a:tabLst/>
                  <a:defRPr/>
                </a:pPr>
                <a:r>
                  <a:rPr kumimoji="0" lang="ja-JP" altLang="en-US" b="0" i="0" u="none" strike="noStrike" kern="0" cap="none" spc="0" normalizeH="0" baseline="0" noProof="0" dirty="0" smtClean="0">
                    <a:ln>
                      <a:noFill/>
                    </a:ln>
                    <a:solidFill>
                      <a:prstClr val="black"/>
                    </a:solidFill>
                    <a:effectLst/>
                    <a:uLnTx/>
                    <a:uFillTx/>
                    <a:latin typeface="+mn-ea"/>
                    <a:ea typeface="+mn-ea"/>
                    <a:cs typeface="+mn-cs"/>
                  </a:rPr>
                  <a:t>企業名</a:t>
                </a:r>
                <a:endParaRPr kumimoji="0" lang="en-US" altLang="ja-JP" b="0" i="0" u="none" strike="noStrike" kern="0" cap="none" spc="0" normalizeH="0" baseline="0" noProof="0" dirty="0" smtClean="0">
                  <a:ln>
                    <a:noFill/>
                  </a:ln>
                  <a:solidFill>
                    <a:prstClr val="black"/>
                  </a:solidFill>
                  <a:effectLst/>
                  <a:uLnTx/>
                  <a:uFillTx/>
                  <a:latin typeface="+mn-ea"/>
                  <a:ea typeface="+mn-ea"/>
                  <a:cs typeface="+mn-cs"/>
                </a:endParaRPr>
              </a:p>
              <a:p>
                <a:pPr marL="0" marR="0" lvl="0" indent="0" algn="ctr" defTabSz="914400" eaLnBrk="1" fontAlgn="auto" latinLnBrk="0" hangingPunct="1">
                  <a:lnSpc>
                    <a:spcPct val="100000"/>
                  </a:lnSpc>
                  <a:spcBef>
                    <a:spcPts val="0"/>
                  </a:spcBef>
                  <a:spcAft>
                    <a:spcPts val="0"/>
                  </a:spcAft>
                  <a:buClrTx/>
                  <a:buSzTx/>
                  <a:buFont typeface="Wingdings 2" pitchFamily="18" charset="2"/>
                  <a:buNone/>
                  <a:tabLst/>
                  <a:defRPr/>
                </a:pPr>
                <a:r>
                  <a:rPr kumimoji="0" lang="ja-JP" altLang="en-US" b="0" i="0" u="none" strike="noStrike" kern="0" cap="none" spc="0" normalizeH="0" baseline="0" noProof="0" dirty="0" smtClean="0">
                    <a:ln>
                      <a:noFill/>
                    </a:ln>
                    <a:solidFill>
                      <a:prstClr val="black"/>
                    </a:solidFill>
                    <a:effectLst/>
                    <a:uLnTx/>
                    <a:uFillTx/>
                    <a:latin typeface="+mn-ea"/>
                    <a:ea typeface="+mn-ea"/>
                    <a:cs typeface="+mn-cs"/>
                  </a:rPr>
                  <a:t>連絡先</a:t>
                </a:r>
                <a:endParaRPr kumimoji="0" lang="en-US" altLang="ja-JP" b="0" i="0" u="none" strike="noStrike" kern="0" cap="none" spc="0" normalizeH="0" baseline="0" noProof="0" dirty="0" smtClean="0">
                  <a:ln>
                    <a:noFill/>
                  </a:ln>
                  <a:solidFill>
                    <a:prstClr val="black"/>
                  </a:solidFill>
                  <a:effectLst/>
                  <a:uLnTx/>
                  <a:uFillTx/>
                  <a:latin typeface="+mn-ea"/>
                  <a:ea typeface="+mn-ea"/>
                  <a:cs typeface="+mn-cs"/>
                </a:endParaRPr>
              </a:p>
              <a:p>
                <a:pPr marL="0" marR="0" lvl="0" indent="0" algn="ctr" defTabSz="914400" eaLnBrk="1" fontAlgn="auto" latinLnBrk="0" hangingPunct="1">
                  <a:lnSpc>
                    <a:spcPct val="100000"/>
                  </a:lnSpc>
                  <a:spcBef>
                    <a:spcPts val="0"/>
                  </a:spcBef>
                  <a:spcAft>
                    <a:spcPts val="0"/>
                  </a:spcAft>
                  <a:buClrTx/>
                  <a:buSzTx/>
                  <a:buFont typeface="Wingdings 2" pitchFamily="18" charset="2"/>
                  <a:buNone/>
                  <a:tabLst/>
                  <a:defRPr/>
                </a:pPr>
                <a:r>
                  <a:rPr kumimoji="0" lang="en-US" altLang="ja-JP" b="0" i="0" u="none" strike="noStrike" kern="0" cap="none" spc="0" normalizeH="0" baseline="0" noProof="0" dirty="0" smtClean="0">
                    <a:ln>
                      <a:noFill/>
                    </a:ln>
                    <a:solidFill>
                      <a:prstClr val="black"/>
                    </a:solidFill>
                    <a:effectLst/>
                    <a:uLnTx/>
                    <a:uFillTx/>
                    <a:latin typeface="+mn-ea"/>
                    <a:ea typeface="+mn-ea"/>
                    <a:cs typeface="+mn-cs"/>
                  </a:rPr>
                  <a:t>URL</a:t>
                </a:r>
              </a:p>
              <a:p>
                <a:pPr marL="0" marR="0" lvl="0" indent="0" algn="ctr" defTabSz="914400" eaLnBrk="1" fontAlgn="auto" latinLnBrk="0" hangingPunct="1">
                  <a:lnSpc>
                    <a:spcPct val="100000"/>
                  </a:lnSpc>
                  <a:spcBef>
                    <a:spcPts val="0"/>
                  </a:spcBef>
                  <a:spcAft>
                    <a:spcPts val="0"/>
                  </a:spcAft>
                  <a:buClrTx/>
                  <a:buSzTx/>
                  <a:buFont typeface="Wingdings 2" pitchFamily="18" charset="2"/>
                  <a:buNone/>
                  <a:tabLst/>
                  <a:defRPr/>
                </a:pPr>
                <a:r>
                  <a:rPr kumimoji="0" lang="ja-JP" altLang="en-US" b="0" i="0" u="none" strike="noStrike" kern="0" cap="none" spc="0" normalizeH="0" baseline="0" noProof="0" dirty="0" smtClean="0">
                    <a:ln>
                      <a:noFill/>
                    </a:ln>
                    <a:solidFill>
                      <a:prstClr val="black"/>
                    </a:solidFill>
                    <a:effectLst/>
                    <a:uLnTx/>
                    <a:uFillTx/>
                    <a:latin typeface="+mn-ea"/>
                    <a:ea typeface="+mn-ea"/>
                    <a:cs typeface="+mn-cs"/>
                  </a:rPr>
                  <a:t>支援の概要</a:t>
                </a:r>
                <a:endParaRPr kumimoji="0" lang="en-US" altLang="ja-JP" b="0" i="0" u="none" strike="noStrike" kern="0" cap="none" spc="0" normalizeH="0" baseline="0" noProof="0" dirty="0" smtClean="0">
                  <a:ln>
                    <a:noFill/>
                  </a:ln>
                  <a:solidFill>
                    <a:prstClr val="black"/>
                  </a:solidFill>
                  <a:effectLst/>
                  <a:uLnTx/>
                  <a:uFillTx/>
                  <a:latin typeface="+mn-ea"/>
                  <a:ea typeface="+mn-ea"/>
                  <a:cs typeface="+mn-cs"/>
                </a:endParaRPr>
              </a:p>
              <a:p>
                <a:pPr marL="0" marR="0" lvl="0" indent="0" algn="ctr" defTabSz="914400" eaLnBrk="1" fontAlgn="auto" latinLnBrk="0" hangingPunct="1">
                  <a:lnSpc>
                    <a:spcPct val="100000"/>
                  </a:lnSpc>
                  <a:spcBef>
                    <a:spcPts val="0"/>
                  </a:spcBef>
                  <a:spcAft>
                    <a:spcPts val="0"/>
                  </a:spcAft>
                  <a:buClrTx/>
                  <a:buSzTx/>
                  <a:buFont typeface="Wingdings 2" pitchFamily="18" charset="2"/>
                  <a:buNone/>
                  <a:tabLst/>
                  <a:defRPr/>
                </a:pPr>
                <a:r>
                  <a:rPr kumimoji="0" lang="ja-JP" altLang="en-US" b="0" i="0" u="none" strike="noStrike" kern="0" cap="none" spc="0" normalizeH="0" baseline="0" noProof="0" dirty="0" smtClean="0">
                    <a:ln>
                      <a:noFill/>
                    </a:ln>
                    <a:solidFill>
                      <a:prstClr val="black"/>
                    </a:solidFill>
                    <a:effectLst/>
                    <a:uLnTx/>
                    <a:uFillTx/>
                    <a:latin typeface="+mn-ea"/>
                    <a:ea typeface="+mn-ea"/>
                    <a:cs typeface="+mn-cs"/>
                  </a:rPr>
                  <a:t>実績</a:t>
                </a:r>
                <a:endParaRPr kumimoji="0" lang="en-US" altLang="ja-JP" b="0" i="0" u="none" strike="noStrike" kern="0" cap="none" spc="0" normalizeH="0" baseline="0" noProof="0" dirty="0" smtClean="0">
                  <a:ln>
                    <a:noFill/>
                  </a:ln>
                  <a:solidFill>
                    <a:prstClr val="black"/>
                  </a:solidFill>
                  <a:effectLst/>
                  <a:uLnTx/>
                  <a:uFillTx/>
                  <a:latin typeface="+mn-ea"/>
                  <a:ea typeface="+mn-ea"/>
                  <a:cs typeface="+mn-cs"/>
                </a:endParaRPr>
              </a:p>
            </p:txBody>
          </p:sp>
          <p:sp>
            <p:nvSpPr>
              <p:cNvPr id="68" name="台形 67"/>
              <p:cNvSpPr/>
              <p:nvPr/>
            </p:nvSpPr>
            <p:spPr bwMode="auto">
              <a:xfrm rot="16200000">
                <a:off x="4342719" y="3008423"/>
                <a:ext cx="1843182" cy="438131"/>
              </a:xfrm>
              <a:prstGeom prst="trapezoid">
                <a:avLst>
                  <a:gd name="adj" fmla="val 161297"/>
                </a:avLst>
              </a:prstGeom>
              <a:solidFill>
                <a:schemeClr val="bg1">
                  <a:lumMod val="95000"/>
                </a:schemeClr>
              </a:solidFill>
              <a:ln w="12700" cap="flat" cmpd="sng" algn="ctr">
                <a:solidFill>
                  <a:schemeClr val="tx1">
                    <a:lumMod val="50000"/>
                    <a:lumOff val="50000"/>
                  </a:schemeClr>
                </a:solid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Arial" charset="0"/>
                  <a:ea typeface="HGPｺﾞｼｯｸM" pitchFamily="50" charset="-128"/>
                </a:endParaRPr>
              </a:p>
            </p:txBody>
          </p:sp>
          <p:sp>
            <p:nvSpPr>
              <p:cNvPr id="69" name="正方形/長方形 68"/>
              <p:cNvSpPr/>
              <p:nvPr/>
            </p:nvSpPr>
            <p:spPr bwMode="auto">
              <a:xfrm>
                <a:off x="4966643" y="2970965"/>
                <a:ext cx="108000" cy="531312"/>
              </a:xfrm>
              <a:prstGeom prst="rect">
                <a:avLst/>
              </a:prstGeom>
              <a:solidFill>
                <a:schemeClr val="bg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Arial" charset="0"/>
                  <a:ea typeface="HGPｺﾞｼｯｸM" pitchFamily="50" charset="-128"/>
                </a:endParaRPr>
              </a:p>
            </p:txBody>
          </p:sp>
        </p:grpSp>
      </p:grpSp>
      <p:sp>
        <p:nvSpPr>
          <p:cNvPr id="31" name="テキスト ボックス 30"/>
          <p:cNvSpPr txBox="1"/>
          <p:nvPr/>
        </p:nvSpPr>
        <p:spPr>
          <a:xfrm>
            <a:off x="425723" y="5219039"/>
            <a:ext cx="9073076" cy="1306305"/>
          </a:xfrm>
          <a:prstGeom prst="roundRect">
            <a:avLst/>
          </a:prstGeom>
          <a:solidFill>
            <a:sysClr val="window" lastClr="FFFFFF"/>
          </a:solidFill>
          <a:ln w="25400" cap="flat" cmpd="sng" algn="ctr">
            <a:solidFill>
              <a:srgbClr val="75787B"/>
            </a:solidFill>
            <a:prstDash val="solid"/>
          </a:ln>
          <a:effectLst/>
        </p:spPr>
        <p:txBody>
          <a:bodyPr wrap="square" lIns="36000" tIns="36000" rIns="36000" bIns="36000" rtlCol="0" anchor="ctr" anchorCtr="0">
            <a:spAutoFit/>
          </a:bodyPr>
          <a:lstStyle/>
          <a:p>
            <a:pPr marL="0" marR="0" lvl="0" indent="0" defTabSz="914400" eaLnBrk="1" fontAlgn="auto" latinLnBrk="0" hangingPunct="1">
              <a:lnSpc>
                <a:spcPct val="100000"/>
              </a:lnSpc>
              <a:spcBef>
                <a:spcPts val="0"/>
              </a:spcBef>
              <a:spcAft>
                <a:spcPts val="0"/>
              </a:spcAft>
              <a:buClrTx/>
              <a:buSzPct val="100000"/>
              <a:buFontTx/>
              <a:buNone/>
              <a:tabLst/>
              <a:defRPr/>
            </a:pPr>
            <a:r>
              <a:rPr kumimoji="0" lang="ja-JP" altLang="en-US" sz="2400" b="0" i="0" u="none" strike="noStrike" kern="0" cap="none" spc="0" normalizeH="0" baseline="0" noProof="0" dirty="0" smtClean="0">
                <a:ln>
                  <a:noFill/>
                </a:ln>
                <a:effectLst/>
                <a:uLnTx/>
                <a:uFillTx/>
                <a:latin typeface="+mn-ea"/>
                <a:ea typeface="+mn-ea"/>
                <a:cs typeface="+mn-cs"/>
              </a:rPr>
              <a:t>環境省</a:t>
            </a:r>
            <a:r>
              <a:rPr kumimoji="0" lang="en-US" altLang="ja-JP" sz="2400" b="0" i="0" u="none" strike="noStrike" kern="0" cap="none" spc="0" normalizeH="0" baseline="0" noProof="0" dirty="0" smtClean="0">
                <a:ln>
                  <a:noFill/>
                </a:ln>
                <a:effectLst/>
                <a:uLnTx/>
                <a:uFillTx/>
                <a:latin typeface="+mn-ea"/>
                <a:ea typeface="+mn-ea"/>
                <a:cs typeface="+mn-cs"/>
              </a:rPr>
              <a:t>HP</a:t>
            </a:r>
            <a:r>
              <a:rPr kumimoji="0" lang="ja-JP" altLang="en-US" sz="2400" kern="0" dirty="0">
                <a:latin typeface="+mn-ea"/>
                <a:ea typeface="+mn-ea"/>
              </a:rPr>
              <a:t>に</a:t>
            </a:r>
            <a:r>
              <a:rPr kumimoji="0" lang="ja-JP" altLang="en-US" sz="2400" b="0" i="0" u="none" strike="noStrike" kern="0" cap="none" spc="0" normalizeH="0" baseline="0" noProof="0" dirty="0" smtClean="0">
                <a:ln>
                  <a:noFill/>
                </a:ln>
                <a:effectLst/>
                <a:uLnTx/>
                <a:uFillTx/>
                <a:latin typeface="+mn-ea"/>
                <a:ea typeface="+mn-ea"/>
                <a:cs typeface="+mn-cs"/>
              </a:rPr>
              <a:t>公開されているアドバイザーは・・・</a:t>
            </a:r>
            <a:endParaRPr kumimoji="0" lang="en-US" altLang="ja-JP" sz="2400" b="0" i="0" u="none" strike="noStrike" kern="0" cap="none" spc="0" normalizeH="0" baseline="0" noProof="0" dirty="0" smtClean="0">
              <a:ln>
                <a:noFill/>
              </a:ln>
              <a:effectLst/>
              <a:uLnTx/>
              <a:uFillTx/>
              <a:latin typeface="+mn-ea"/>
              <a:ea typeface="+mn-ea"/>
              <a:cs typeface="+mn-cs"/>
            </a:endParaRPr>
          </a:p>
          <a:p>
            <a:pPr marL="285750" marR="0" lvl="0" indent="-285750" defTabSz="914400" eaLnBrk="1" fontAlgn="auto" latinLnBrk="0" hangingPunct="1">
              <a:lnSpc>
                <a:spcPct val="100000"/>
              </a:lnSpc>
              <a:spcBef>
                <a:spcPts val="0"/>
              </a:spcBef>
              <a:spcAft>
                <a:spcPts val="0"/>
              </a:spcAft>
              <a:buClrTx/>
              <a:buSzPct val="100000"/>
              <a:buFont typeface="Arial" panose="020B0604020202020204" pitchFamily="34" charset="0"/>
              <a:buChar char="•"/>
              <a:tabLst/>
              <a:defRPr/>
            </a:pPr>
            <a:r>
              <a:rPr kumimoji="0" lang="ja-JP" altLang="en-US" sz="2400" b="1" kern="0" dirty="0">
                <a:latin typeface="+mn-ea"/>
                <a:ea typeface="+mn-ea"/>
              </a:rPr>
              <a:t>脱炭素</a:t>
            </a:r>
            <a:r>
              <a:rPr kumimoji="0" lang="ja-JP" altLang="en-US" sz="2400" b="1" kern="0" dirty="0" smtClean="0">
                <a:latin typeface="+mn-ea"/>
                <a:ea typeface="+mn-ea"/>
              </a:rPr>
              <a:t>経営</a:t>
            </a:r>
            <a:r>
              <a:rPr kumimoji="0" lang="ja-JP" altLang="en-US" sz="2400" b="1" kern="0" dirty="0">
                <a:latin typeface="+mn-ea"/>
                <a:ea typeface="+mn-ea"/>
              </a:rPr>
              <a:t>・</a:t>
            </a:r>
            <a:r>
              <a:rPr kumimoji="0" lang="ja-JP" altLang="en-US" sz="2400" b="1" i="0" strike="noStrike" kern="0" cap="none" spc="0" normalizeH="0" baseline="0" noProof="0" dirty="0" smtClean="0">
                <a:ln>
                  <a:noFill/>
                </a:ln>
                <a:effectLst/>
                <a:uLnTx/>
                <a:uFillTx/>
                <a:latin typeface="+mn-ea"/>
                <a:ea typeface="+mn-ea"/>
              </a:rPr>
              <a:t>再エネ</a:t>
            </a:r>
            <a:r>
              <a:rPr kumimoji="0" lang="en-US" altLang="ja-JP" sz="2400" b="1" i="0" strike="noStrike" kern="0" cap="none" spc="0" normalizeH="0" baseline="0" noProof="0" dirty="0" smtClean="0">
                <a:ln>
                  <a:noFill/>
                </a:ln>
                <a:effectLst/>
                <a:uLnTx/>
                <a:uFillTx/>
                <a:latin typeface="+mn-ea"/>
                <a:ea typeface="+mn-ea"/>
              </a:rPr>
              <a:t>100</a:t>
            </a:r>
            <a:r>
              <a:rPr kumimoji="0" lang="ja-JP" altLang="en-US" sz="2400" b="1" i="0" strike="noStrike" kern="0" cap="none" spc="0" normalizeH="0" baseline="0" noProof="0" dirty="0" smtClean="0">
                <a:ln>
                  <a:noFill/>
                </a:ln>
                <a:effectLst/>
                <a:uLnTx/>
                <a:uFillTx/>
                <a:latin typeface="+mn-ea"/>
                <a:ea typeface="+mn-ea"/>
              </a:rPr>
              <a:t>％</a:t>
            </a:r>
            <a:r>
              <a:rPr kumimoji="0" lang="ja-JP" altLang="en-US" sz="2400" b="1" kern="0" dirty="0" smtClean="0">
                <a:latin typeface="+mn-ea"/>
                <a:ea typeface="+mn-ea"/>
              </a:rPr>
              <a:t>の支援の</a:t>
            </a:r>
            <a:r>
              <a:rPr kumimoji="0" lang="ja-JP" altLang="en-US" sz="2400" b="1" u="sng" kern="0" dirty="0" smtClean="0">
                <a:latin typeface="+mn-ea"/>
                <a:ea typeface="+mn-ea"/>
              </a:rPr>
              <a:t>サポート経験を保有</a:t>
            </a:r>
            <a:endParaRPr kumimoji="0" lang="en-US" altLang="ja-JP" sz="2400" b="0" i="0" u="none" strike="noStrike" kern="0" cap="none" spc="0" normalizeH="0" baseline="0" noProof="0" dirty="0" smtClean="0">
              <a:ln>
                <a:noFill/>
              </a:ln>
              <a:effectLst/>
              <a:uLnTx/>
              <a:uFillTx/>
              <a:latin typeface="+mn-ea"/>
              <a:ea typeface="+mn-ea"/>
              <a:cs typeface="+mn-cs"/>
            </a:endParaRPr>
          </a:p>
          <a:p>
            <a:pPr marL="285750" marR="0" lvl="0" indent="-285750" defTabSz="914400" eaLnBrk="1" fontAlgn="auto" latinLnBrk="0" hangingPunct="1">
              <a:lnSpc>
                <a:spcPct val="100000"/>
              </a:lnSpc>
              <a:spcBef>
                <a:spcPts val="0"/>
              </a:spcBef>
              <a:spcAft>
                <a:spcPts val="0"/>
              </a:spcAft>
              <a:buClrTx/>
              <a:buSzPct val="100000"/>
              <a:buFont typeface="Arial" panose="020B0604020202020204" pitchFamily="34" charset="0"/>
              <a:buChar char="•"/>
              <a:tabLst/>
              <a:defRPr/>
            </a:pPr>
            <a:r>
              <a:rPr kumimoji="0" lang="ja-JP" altLang="en-US" sz="2400" b="1" kern="0" dirty="0">
                <a:latin typeface="+mn-ea"/>
                <a:ea typeface="+mn-ea"/>
              </a:rPr>
              <a:t>脱炭素</a:t>
            </a:r>
            <a:r>
              <a:rPr kumimoji="0" lang="ja-JP" altLang="en-US" sz="2400" b="1" kern="0" dirty="0" smtClean="0">
                <a:latin typeface="+mn-ea"/>
                <a:ea typeface="+mn-ea"/>
              </a:rPr>
              <a:t>経営・</a:t>
            </a:r>
            <a:r>
              <a:rPr kumimoji="0" lang="ja-JP" altLang="en-US" sz="2400" b="1" i="0" strike="noStrike" kern="0" cap="none" spc="0" normalizeH="0" baseline="0" noProof="0" dirty="0" smtClean="0">
                <a:ln>
                  <a:noFill/>
                </a:ln>
                <a:effectLst/>
                <a:uLnTx/>
                <a:uFillTx/>
                <a:latin typeface="+mn-ea"/>
                <a:ea typeface="+mn-ea"/>
                <a:cs typeface="+mn-cs"/>
              </a:rPr>
              <a:t>再エネ</a:t>
            </a:r>
            <a:r>
              <a:rPr kumimoji="0" lang="en-US" altLang="ja-JP" sz="2400" b="1" i="0" strike="noStrike" kern="0" cap="none" spc="0" normalizeH="0" baseline="0" noProof="0" dirty="0" smtClean="0">
                <a:ln>
                  <a:noFill/>
                </a:ln>
                <a:effectLst/>
                <a:uLnTx/>
                <a:uFillTx/>
                <a:latin typeface="+mn-ea"/>
                <a:ea typeface="+mn-ea"/>
                <a:cs typeface="+mn-cs"/>
              </a:rPr>
              <a:t>100%</a:t>
            </a:r>
            <a:r>
              <a:rPr kumimoji="0" lang="ja-JP" altLang="en-US" sz="2400" b="1" i="0" strike="noStrike" kern="0" cap="none" spc="0" normalizeH="0" baseline="0" noProof="0" dirty="0" smtClean="0">
                <a:ln>
                  <a:noFill/>
                </a:ln>
                <a:effectLst/>
                <a:uLnTx/>
                <a:uFillTx/>
                <a:latin typeface="+mn-ea"/>
                <a:ea typeface="+mn-ea"/>
                <a:cs typeface="+mn-cs"/>
              </a:rPr>
              <a:t>の実現の</a:t>
            </a:r>
            <a:r>
              <a:rPr kumimoji="0" lang="ja-JP" altLang="en-US" sz="2400" b="1" i="0" u="sng" strike="noStrike" kern="0" cap="none" spc="0" normalizeH="0" baseline="0" noProof="0" dirty="0" smtClean="0">
                <a:ln>
                  <a:noFill/>
                </a:ln>
                <a:effectLst/>
                <a:uLnTx/>
                <a:uFillTx/>
                <a:latin typeface="+mn-ea"/>
                <a:ea typeface="+mn-ea"/>
                <a:cs typeface="+mn-cs"/>
              </a:rPr>
              <a:t>多様な支援が可能</a:t>
            </a:r>
            <a:endParaRPr kumimoji="0" lang="en-US" altLang="ja-JP" sz="2400" b="1" i="0" u="sng" strike="noStrike" kern="0" cap="none" spc="0" normalizeH="0" baseline="0" noProof="0" dirty="0" smtClean="0">
              <a:ln>
                <a:noFill/>
              </a:ln>
              <a:effectLst/>
              <a:uLnTx/>
              <a:uFillTx/>
              <a:latin typeface="+mn-ea"/>
              <a:ea typeface="+mn-ea"/>
              <a:cs typeface="+mn-cs"/>
            </a:endParaRPr>
          </a:p>
        </p:txBody>
      </p:sp>
    </p:spTree>
    <p:extLst>
      <p:ext uri="{BB962C8B-B14F-4D97-AF65-F5344CB8AC3E}">
        <p14:creationId xmlns:p14="http://schemas.microsoft.com/office/powerpoint/2010/main" val="18434229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企業版</a:t>
            </a:r>
            <a:r>
              <a:rPr lang="en-US" altLang="ja-JP" dirty="0"/>
              <a:t>2℃</a:t>
            </a:r>
            <a:r>
              <a:rPr lang="ja-JP" altLang="en-US" dirty="0" smtClean="0"/>
              <a:t>目標・ </a:t>
            </a:r>
            <a:r>
              <a:rPr lang="en-US" altLang="ja-JP" dirty="0" smtClean="0"/>
              <a:t>RE100</a:t>
            </a:r>
            <a:r>
              <a:rPr lang="ja-JP" altLang="en-US" dirty="0" smtClean="0"/>
              <a:t>アドバイザーの</a:t>
            </a:r>
            <a:r>
              <a:rPr lang="ja-JP" altLang="en-US" dirty="0"/>
              <a:t>募集</a:t>
            </a:r>
            <a:r>
              <a:rPr lang="ja-JP" altLang="en-US" dirty="0" smtClean="0"/>
              <a:t>概要</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5</a:t>
            </a:fld>
            <a:endParaRPr lang="en-US" altLang="ja-JP" dirty="0"/>
          </a:p>
        </p:txBody>
      </p:sp>
      <p:sp>
        <p:nvSpPr>
          <p:cNvPr id="5" name="テキスト ボックス 4"/>
          <p:cNvSpPr txBox="1"/>
          <p:nvPr/>
        </p:nvSpPr>
        <p:spPr>
          <a:xfrm>
            <a:off x="128587" y="991105"/>
            <a:ext cx="9648825" cy="5304905"/>
          </a:xfrm>
          <a:prstGeom prst="rect">
            <a:avLst/>
          </a:prstGeom>
          <a:solidFill>
            <a:schemeClr val="bg1"/>
          </a:solidFill>
        </p:spPr>
        <p:txBody>
          <a:bodyPr wrap="square" lIns="36000" tIns="36000" rIns="36000" bIns="36000" rtlCol="0" anchor="ctr" anchorCtr="0">
            <a:spAutoFit/>
          </a:bodyPr>
          <a:lstStyle/>
          <a:p>
            <a:pPr>
              <a:spcBef>
                <a:spcPts val="0"/>
              </a:spcBef>
              <a:buSzPct val="100000"/>
            </a:pPr>
            <a:r>
              <a:rPr lang="en-US" altLang="ja-JP" sz="2000" b="1" dirty="0">
                <a:latin typeface="メイリオ" panose="020B0604030504040204" pitchFamily="50" charset="-128"/>
                <a:ea typeface="メイリオ" panose="020B0604030504040204" pitchFamily="50" charset="-128"/>
              </a:rPr>
              <a:t>【</a:t>
            </a:r>
            <a:r>
              <a:rPr kumimoji="1" lang="ja-JP" altLang="en-US" sz="2000" b="1" baseline="0" dirty="0" smtClean="0">
                <a:latin typeface="メイリオ" panose="020B0604030504040204" pitchFamily="50" charset="-128"/>
                <a:ea typeface="メイリオ" panose="020B0604030504040204" pitchFamily="50" charset="-128"/>
              </a:rPr>
              <a:t>募集対象</a:t>
            </a:r>
            <a:r>
              <a:rPr kumimoji="1" lang="en-US" altLang="ja-JP" sz="2000" b="1" baseline="0" dirty="0" smtClean="0">
                <a:latin typeface="メイリオ" panose="020B0604030504040204" pitchFamily="50" charset="-128"/>
                <a:ea typeface="メイリオ" panose="020B0604030504040204" pitchFamily="50" charset="-128"/>
              </a:rPr>
              <a:t>】</a:t>
            </a:r>
          </a:p>
          <a:p>
            <a:pPr>
              <a:spcBef>
                <a:spcPts val="0"/>
              </a:spcBef>
              <a:buSzPct val="100000"/>
            </a:pPr>
            <a:r>
              <a:rPr kumimoji="1" lang="ja-JP" altLang="en-US" sz="2000" b="1" dirty="0" smtClean="0">
                <a:latin typeface="メイリオ" panose="020B0604030504040204" pitchFamily="50" charset="-128"/>
                <a:ea typeface="メイリオ" panose="020B0604030504040204" pitchFamily="50" charset="-128"/>
              </a:rPr>
              <a:t>①</a:t>
            </a:r>
            <a:r>
              <a:rPr lang="ja-JP" altLang="en-US" sz="2000" b="1" dirty="0">
                <a:latin typeface="メイリオ" panose="020B0604030504040204" pitchFamily="50" charset="-128"/>
                <a:ea typeface="メイリオ" panose="020B0604030504040204" pitchFamily="50" charset="-128"/>
              </a:rPr>
              <a:t>企業版</a:t>
            </a:r>
            <a:r>
              <a:rPr lang="en-US" altLang="ja-JP" sz="2000" b="1" dirty="0">
                <a:latin typeface="メイリオ" panose="020B0604030504040204" pitchFamily="50" charset="-128"/>
                <a:ea typeface="メイリオ" panose="020B0604030504040204" pitchFamily="50" charset="-128"/>
              </a:rPr>
              <a:t>2</a:t>
            </a:r>
            <a:r>
              <a:rPr lang="ja-JP" altLang="en-US" sz="2000" b="1" dirty="0">
                <a:latin typeface="メイリオ" panose="020B0604030504040204" pitchFamily="50" charset="-128"/>
                <a:ea typeface="メイリオ" panose="020B0604030504040204" pitchFamily="50" charset="-128"/>
              </a:rPr>
              <a:t>℃</a:t>
            </a:r>
            <a:r>
              <a:rPr lang="ja-JP" altLang="en-US" sz="2000" b="1" dirty="0" smtClean="0">
                <a:latin typeface="メイリオ" panose="020B0604030504040204" pitchFamily="50" charset="-128"/>
                <a:ea typeface="メイリオ" panose="020B0604030504040204" pitchFamily="50" charset="-128"/>
              </a:rPr>
              <a:t>目標</a:t>
            </a:r>
            <a:r>
              <a:rPr lang="ja-JP" altLang="en-US" sz="2000" b="1" dirty="0">
                <a:latin typeface="メイリオ" panose="020B0604030504040204" pitchFamily="50" charset="-128"/>
                <a:ea typeface="メイリオ" panose="020B0604030504040204" pitchFamily="50" charset="-128"/>
              </a:rPr>
              <a:t>アドバイザ</a:t>
            </a:r>
            <a:r>
              <a:rPr lang="ja-JP" altLang="en-US" sz="2000" b="1" dirty="0" smtClean="0">
                <a:latin typeface="メイリオ" panose="020B0604030504040204" pitchFamily="50" charset="-128"/>
                <a:ea typeface="メイリオ" panose="020B0604030504040204" pitchFamily="50" charset="-128"/>
              </a:rPr>
              <a:t>ー</a:t>
            </a:r>
            <a:endParaRPr kumimoji="1" lang="en-US" altLang="ja-JP" sz="2000" b="1" u="sng" baseline="0" dirty="0" smtClean="0">
              <a:latin typeface="メイリオ" panose="020B0604030504040204" pitchFamily="50" charset="-128"/>
              <a:ea typeface="メイリオ" panose="020B0604030504040204" pitchFamily="50" charset="-128"/>
            </a:endParaRPr>
          </a:p>
          <a:p>
            <a:pPr>
              <a:spcBef>
                <a:spcPts val="0"/>
              </a:spcBef>
              <a:buSzPct val="100000"/>
            </a:pPr>
            <a:r>
              <a:rPr kumimoji="1" lang="en-US" altLang="ja-JP" sz="2000" dirty="0" smtClean="0">
                <a:latin typeface="メイリオ" panose="020B0604030504040204" pitchFamily="50" charset="-128"/>
                <a:ea typeface="メイリオ" panose="020B0604030504040204" pitchFamily="50" charset="-128"/>
              </a:rPr>
              <a:t>A.</a:t>
            </a:r>
            <a:r>
              <a:rPr kumimoji="1" lang="ja-JP" altLang="en-US" sz="2000" dirty="0" smtClean="0">
                <a:latin typeface="メイリオ" panose="020B0604030504040204" pitchFamily="50" charset="-128"/>
                <a:ea typeface="メイリオ" panose="020B0604030504040204" pitchFamily="50" charset="-128"/>
              </a:rPr>
              <a:t>企業版</a:t>
            </a:r>
            <a:r>
              <a:rPr kumimoji="1" lang="en-US" altLang="ja-JP" sz="2000" dirty="0">
                <a:latin typeface="メイリオ" panose="020B0604030504040204" pitchFamily="50" charset="-128"/>
                <a:ea typeface="メイリオ" panose="020B0604030504040204" pitchFamily="50" charset="-128"/>
              </a:rPr>
              <a:t>2℃</a:t>
            </a:r>
            <a:r>
              <a:rPr kumimoji="1" lang="ja-JP" altLang="en-US" sz="2000" dirty="0">
                <a:latin typeface="メイリオ" panose="020B0604030504040204" pitchFamily="50" charset="-128"/>
                <a:ea typeface="メイリオ" panose="020B0604030504040204" pitchFamily="50" charset="-128"/>
              </a:rPr>
              <a:t>目標（</a:t>
            </a:r>
            <a:r>
              <a:rPr kumimoji="1" lang="en-US" altLang="ja-JP" sz="2000" dirty="0" smtClean="0">
                <a:latin typeface="メイリオ" panose="020B0604030504040204" pitchFamily="50" charset="-128"/>
                <a:ea typeface="メイリオ" panose="020B0604030504040204" pitchFamily="50" charset="-128"/>
              </a:rPr>
              <a:t>SBT</a:t>
            </a:r>
            <a:r>
              <a:rPr kumimoji="1" lang="ja-JP" altLang="en-US" sz="2000" dirty="0" smtClean="0">
                <a:latin typeface="メイリオ" panose="020B0604030504040204" pitchFamily="50" charset="-128"/>
                <a:ea typeface="メイリオ" panose="020B0604030504040204" pitchFamily="50" charset="-128"/>
              </a:rPr>
              <a:t>）の達成に向けた経営計画の策定支援ができる</a:t>
            </a:r>
            <a:r>
              <a:rPr lang="ja-JP" altLang="en-US" sz="2000" dirty="0">
                <a:latin typeface="メイリオ" panose="020B0604030504040204" pitchFamily="50" charset="-128"/>
                <a:ea typeface="メイリオ" panose="020B0604030504040204" pitchFamily="50" charset="-128"/>
              </a:rPr>
              <a:t>事業者</a:t>
            </a:r>
            <a:endParaRPr kumimoji="1" lang="en-US" altLang="ja-JP" sz="2000" dirty="0" smtClean="0">
              <a:latin typeface="メイリオ" panose="020B0604030504040204" pitchFamily="50" charset="-128"/>
              <a:ea typeface="メイリオ" panose="020B0604030504040204" pitchFamily="50" charset="-128"/>
            </a:endParaRPr>
          </a:p>
          <a:p>
            <a:pPr>
              <a:spcBef>
                <a:spcPts val="0"/>
              </a:spcBef>
              <a:buSzPct val="100000"/>
            </a:pPr>
            <a:r>
              <a:rPr lang="en-US" altLang="ja-JP" sz="2000" dirty="0" smtClean="0">
                <a:latin typeface="メイリオ" panose="020B0604030504040204" pitchFamily="50" charset="-128"/>
                <a:ea typeface="メイリオ" panose="020B0604030504040204" pitchFamily="50" charset="-128"/>
              </a:rPr>
              <a:t>B</a:t>
            </a:r>
            <a:r>
              <a:rPr lang="en-US" altLang="ja-JP" sz="2000" dirty="0">
                <a:latin typeface="メイリオ" panose="020B0604030504040204" pitchFamily="50" charset="-128"/>
                <a:ea typeface="メイリオ" panose="020B0604030504040204" pitchFamily="50" charset="-128"/>
              </a:rPr>
              <a:t>.</a:t>
            </a:r>
            <a:r>
              <a:rPr kumimoji="1" lang="ja-JP" altLang="en-US" sz="2000" dirty="0" smtClean="0">
                <a:latin typeface="メイリオ" panose="020B0604030504040204" pitchFamily="50" charset="-128"/>
                <a:ea typeface="メイリオ" panose="020B0604030504040204" pitchFamily="50" charset="-128"/>
              </a:rPr>
              <a:t>設備投資や運用改善などの現場対応を支援できる事業者</a:t>
            </a:r>
            <a:endParaRPr kumimoji="1" lang="en-US" altLang="ja-JP" sz="2000" dirty="0" smtClean="0">
              <a:latin typeface="メイリオ" panose="020B0604030504040204" pitchFamily="50" charset="-128"/>
              <a:ea typeface="メイリオ" panose="020B0604030504040204" pitchFamily="50" charset="-128"/>
            </a:endParaRPr>
          </a:p>
          <a:p>
            <a:pPr>
              <a:spcBef>
                <a:spcPts val="0"/>
              </a:spcBef>
              <a:buSzPct val="100000"/>
            </a:pPr>
            <a:endParaRPr kumimoji="1" lang="en-US" altLang="ja-JP" sz="2000" u="sng" dirty="0" smtClean="0">
              <a:latin typeface="メイリオ" panose="020B0604030504040204" pitchFamily="50" charset="-128"/>
              <a:ea typeface="メイリオ" panose="020B0604030504040204" pitchFamily="50" charset="-128"/>
            </a:endParaRPr>
          </a:p>
          <a:p>
            <a:pPr>
              <a:spcBef>
                <a:spcPts val="0"/>
              </a:spcBef>
              <a:buSzPct val="100000"/>
            </a:pPr>
            <a:r>
              <a:rPr kumimoji="1" lang="ja-JP" altLang="en-US" sz="2000" b="1" dirty="0" smtClean="0">
                <a:latin typeface="メイリオ" panose="020B0604030504040204" pitchFamily="50" charset="-128"/>
                <a:ea typeface="メイリオ" panose="020B0604030504040204" pitchFamily="50" charset="-128"/>
              </a:rPr>
              <a:t>②</a:t>
            </a:r>
            <a:r>
              <a:rPr kumimoji="1" lang="en-US" altLang="ja-JP" sz="2000" b="1" dirty="0" smtClean="0">
                <a:latin typeface="メイリオ" panose="020B0604030504040204" pitchFamily="50" charset="-128"/>
                <a:ea typeface="メイリオ" panose="020B0604030504040204" pitchFamily="50" charset="-128"/>
              </a:rPr>
              <a:t>RE100</a:t>
            </a:r>
            <a:r>
              <a:rPr lang="ja-JP" altLang="en-US" sz="2000" b="1" dirty="0">
                <a:latin typeface="メイリオ" panose="020B0604030504040204" pitchFamily="50" charset="-128"/>
                <a:ea typeface="メイリオ" panose="020B0604030504040204" pitchFamily="50" charset="-128"/>
              </a:rPr>
              <a:t>アドバイザ</a:t>
            </a:r>
            <a:r>
              <a:rPr lang="ja-JP" altLang="en-US" sz="2000" b="1" dirty="0" smtClean="0">
                <a:latin typeface="メイリオ" panose="020B0604030504040204" pitchFamily="50" charset="-128"/>
                <a:ea typeface="メイリオ" panose="020B0604030504040204" pitchFamily="50" charset="-128"/>
              </a:rPr>
              <a:t>ー</a:t>
            </a:r>
            <a:endParaRPr kumimoji="1" lang="en-US" altLang="ja-JP" sz="2000" b="1" dirty="0" smtClean="0">
              <a:latin typeface="メイリオ" panose="020B0604030504040204" pitchFamily="50" charset="-128"/>
              <a:ea typeface="メイリオ" panose="020B0604030504040204" pitchFamily="50" charset="-128"/>
            </a:endParaRPr>
          </a:p>
          <a:p>
            <a:pPr>
              <a:spcBef>
                <a:spcPts val="0"/>
              </a:spcBef>
              <a:buSzPct val="100000"/>
            </a:pPr>
            <a:r>
              <a:rPr lang="en-US" altLang="ja-JP" sz="2000" dirty="0" smtClean="0">
                <a:latin typeface="メイリオ" panose="020B0604030504040204" pitchFamily="50" charset="-128"/>
                <a:ea typeface="メイリオ" panose="020B0604030504040204" pitchFamily="50" charset="-128"/>
              </a:rPr>
              <a:t>A.</a:t>
            </a:r>
            <a:r>
              <a:rPr lang="ja-JP" altLang="en-US" sz="2000" dirty="0">
                <a:latin typeface="メイリオ" panose="020B0604030504040204" pitchFamily="50" charset="-128"/>
                <a:ea typeface="メイリオ" panose="020B0604030504040204" pitchFamily="50" charset="-128"/>
              </a:rPr>
              <a:t>再エネ利用</a:t>
            </a:r>
            <a:r>
              <a:rPr lang="ja-JP" altLang="en-US" sz="2000" dirty="0" smtClean="0">
                <a:latin typeface="メイリオ" panose="020B0604030504040204" pitchFamily="50" charset="-128"/>
                <a:ea typeface="メイリオ" panose="020B0604030504040204" pitchFamily="50" charset="-128"/>
              </a:rPr>
              <a:t>拡大に関する経営計画の策定支援ができる事業者</a:t>
            </a:r>
            <a:endParaRPr lang="en-US" altLang="ja-JP" sz="2000" dirty="0" smtClean="0">
              <a:latin typeface="メイリオ" panose="020B0604030504040204" pitchFamily="50" charset="-128"/>
              <a:ea typeface="メイリオ" panose="020B0604030504040204" pitchFamily="50" charset="-128"/>
            </a:endParaRPr>
          </a:p>
          <a:p>
            <a:pPr>
              <a:spcBef>
                <a:spcPts val="0"/>
              </a:spcBef>
              <a:buSzPct val="100000"/>
            </a:pPr>
            <a:r>
              <a:rPr lang="en-US" altLang="ja-JP" sz="2000" dirty="0" smtClean="0">
                <a:latin typeface="メイリオ" panose="020B0604030504040204" pitchFamily="50" charset="-128"/>
                <a:ea typeface="メイリオ" panose="020B0604030504040204" pitchFamily="50" charset="-128"/>
              </a:rPr>
              <a:t>B.RE100</a:t>
            </a:r>
            <a:r>
              <a:rPr lang="ja-JP" altLang="en-US" sz="2000" dirty="0" smtClean="0">
                <a:latin typeface="メイリオ" panose="020B0604030504040204" pitchFamily="50" charset="-128"/>
                <a:ea typeface="メイリオ" panose="020B0604030504040204" pitchFamily="50" charset="-128"/>
              </a:rPr>
              <a:t>実行に向けた再エネ</a:t>
            </a:r>
            <a:r>
              <a:rPr lang="ja-JP" altLang="en-US" sz="2000" dirty="0">
                <a:latin typeface="メイリオ" panose="020B0604030504040204" pitchFamily="50" charset="-128"/>
                <a:ea typeface="メイリオ" panose="020B0604030504040204" pitchFamily="50" charset="-128"/>
              </a:rPr>
              <a:t>利用拡大の</a:t>
            </a:r>
            <a:r>
              <a:rPr lang="ja-JP" altLang="en-US" sz="2000" dirty="0" smtClean="0">
                <a:latin typeface="メイリオ" panose="020B0604030504040204" pitchFamily="50" charset="-128"/>
                <a:ea typeface="メイリオ" panose="020B0604030504040204" pitchFamily="50" charset="-128"/>
              </a:rPr>
              <a:t>具体化（</a:t>
            </a:r>
            <a:r>
              <a:rPr lang="ja-JP" altLang="en-US" sz="2000" u="sng" dirty="0" smtClean="0">
                <a:latin typeface="メイリオ" panose="020B0604030504040204" pitchFamily="50" charset="-128"/>
                <a:ea typeface="メイリオ" panose="020B0604030504040204" pitchFamily="50" charset="-128"/>
              </a:rPr>
              <a:t>調達</a:t>
            </a:r>
            <a:r>
              <a:rPr lang="ja-JP" altLang="en-US" sz="2000" u="sng" dirty="0">
                <a:latin typeface="メイリオ" panose="020B0604030504040204" pitchFamily="50" charset="-128"/>
                <a:ea typeface="メイリオ" panose="020B0604030504040204" pitchFamily="50" charset="-128"/>
              </a:rPr>
              <a:t>計画の策定、案件の創出、再エネ調達、再エネ電力証書の購入等</a:t>
            </a:r>
            <a:r>
              <a:rPr lang="ja-JP" altLang="en-US" sz="2000" dirty="0" smtClean="0">
                <a:latin typeface="メイリオ" panose="020B0604030504040204" pitchFamily="50" charset="-128"/>
                <a:ea typeface="メイリオ" panose="020B0604030504040204" pitchFamily="50" charset="-128"/>
              </a:rPr>
              <a:t>）支援ができる事業者</a:t>
            </a:r>
            <a:endParaRPr lang="en-US" altLang="ja-JP" sz="2000" dirty="0" smtClean="0">
              <a:latin typeface="メイリオ" panose="020B0604030504040204" pitchFamily="50" charset="-128"/>
              <a:ea typeface="メイリオ" panose="020B0604030504040204" pitchFamily="50" charset="-128"/>
            </a:endParaRPr>
          </a:p>
          <a:p>
            <a:pPr>
              <a:spcBef>
                <a:spcPts val="0"/>
              </a:spcBef>
              <a:buSzPct val="100000"/>
            </a:pPr>
            <a:r>
              <a:rPr lang="ja-JP" altLang="en-US" sz="2000" dirty="0" smtClean="0">
                <a:latin typeface="メイリオ" panose="020B0604030504040204" pitchFamily="50" charset="-128"/>
                <a:ea typeface="メイリオ" panose="020B0604030504040204" pitchFamily="50" charset="-128"/>
              </a:rPr>
              <a:t>　　</a:t>
            </a:r>
            <a:endParaRPr lang="en-US" altLang="ja-JP" sz="2000" dirty="0" smtClean="0">
              <a:latin typeface="メイリオ" panose="020B0604030504040204" pitchFamily="50" charset="-128"/>
              <a:ea typeface="メイリオ" panose="020B0604030504040204" pitchFamily="50" charset="-128"/>
            </a:endParaRPr>
          </a:p>
          <a:p>
            <a:pPr>
              <a:spcBef>
                <a:spcPts val="0"/>
              </a:spcBef>
              <a:buSzPct val="100000"/>
            </a:pPr>
            <a:r>
              <a:rPr lang="en-US" altLang="ja-JP" sz="2000" b="1" dirty="0">
                <a:latin typeface="メイリオ" panose="020B0604030504040204" pitchFamily="50" charset="-128"/>
                <a:ea typeface="メイリオ" panose="020B0604030504040204" pitchFamily="50" charset="-128"/>
              </a:rPr>
              <a:t>【</a:t>
            </a:r>
            <a:r>
              <a:rPr lang="ja-JP" altLang="en-US" sz="2000" b="1" dirty="0" smtClean="0">
                <a:latin typeface="メイリオ" panose="020B0604030504040204" pitchFamily="50" charset="-128"/>
                <a:ea typeface="メイリオ" panose="020B0604030504040204" pitchFamily="50" charset="-128"/>
              </a:rPr>
              <a:t>募集期間</a:t>
            </a:r>
            <a:r>
              <a:rPr lang="en-US" altLang="ja-JP" sz="2000" b="1" dirty="0">
                <a:latin typeface="メイリオ" panose="020B0604030504040204" pitchFamily="50" charset="-128"/>
                <a:ea typeface="メイリオ" panose="020B0604030504040204" pitchFamily="50" charset="-128"/>
              </a:rPr>
              <a:t>】</a:t>
            </a:r>
            <a:r>
              <a:rPr lang="ja-JP" altLang="en-US" sz="2000" b="1" dirty="0" smtClean="0">
                <a:latin typeface="メイリオ" panose="020B0604030504040204" pitchFamily="50" charset="-128"/>
                <a:ea typeface="メイリオ" panose="020B0604030504040204" pitchFamily="50" charset="-128"/>
              </a:rPr>
              <a:t>平成</a:t>
            </a:r>
            <a:r>
              <a:rPr lang="en-US" altLang="ja-JP" sz="2000" b="1" dirty="0">
                <a:latin typeface="メイリオ" panose="020B0604030504040204" pitchFamily="50" charset="-128"/>
                <a:ea typeface="メイリオ" panose="020B0604030504040204" pitchFamily="50" charset="-128"/>
              </a:rPr>
              <a:t>30</a:t>
            </a:r>
            <a:r>
              <a:rPr lang="ja-JP" altLang="en-US" sz="2000" b="1" dirty="0">
                <a:latin typeface="メイリオ" panose="020B0604030504040204" pitchFamily="50" charset="-128"/>
                <a:ea typeface="メイリオ" panose="020B0604030504040204" pitchFamily="50" charset="-128"/>
              </a:rPr>
              <a:t>年</a:t>
            </a:r>
            <a:r>
              <a:rPr lang="en-US" altLang="ja-JP" sz="2000" b="1" dirty="0">
                <a:latin typeface="メイリオ" panose="020B0604030504040204" pitchFamily="50" charset="-128"/>
                <a:ea typeface="メイリオ" panose="020B0604030504040204" pitchFamily="50" charset="-128"/>
              </a:rPr>
              <a:t>6</a:t>
            </a:r>
            <a:r>
              <a:rPr lang="ja-JP" altLang="en-US" sz="2000" b="1" dirty="0">
                <a:latin typeface="メイリオ" panose="020B0604030504040204" pitchFamily="50" charset="-128"/>
                <a:ea typeface="メイリオ" panose="020B0604030504040204" pitchFamily="50" charset="-128"/>
              </a:rPr>
              <a:t>月</a:t>
            </a:r>
            <a:r>
              <a:rPr lang="en-US" altLang="ja-JP" sz="2000" b="1" dirty="0">
                <a:latin typeface="メイリオ" panose="020B0604030504040204" pitchFamily="50" charset="-128"/>
                <a:ea typeface="メイリオ" panose="020B0604030504040204" pitchFamily="50" charset="-128"/>
              </a:rPr>
              <a:t>27</a:t>
            </a:r>
            <a:r>
              <a:rPr lang="ja-JP" altLang="en-US" sz="2000" b="1" dirty="0">
                <a:latin typeface="メイリオ" panose="020B0604030504040204" pitchFamily="50" charset="-128"/>
                <a:ea typeface="メイリオ" panose="020B0604030504040204" pitchFamily="50" charset="-128"/>
              </a:rPr>
              <a:t>日（水）～平成</a:t>
            </a:r>
            <a:r>
              <a:rPr lang="en-US" altLang="ja-JP" sz="2000" b="1" dirty="0">
                <a:latin typeface="メイリオ" panose="020B0604030504040204" pitchFamily="50" charset="-128"/>
                <a:ea typeface="メイリオ" panose="020B0604030504040204" pitchFamily="50" charset="-128"/>
              </a:rPr>
              <a:t>30</a:t>
            </a:r>
            <a:r>
              <a:rPr lang="ja-JP" altLang="en-US" sz="2000" b="1" dirty="0">
                <a:latin typeface="メイリオ" panose="020B0604030504040204" pitchFamily="50" charset="-128"/>
                <a:ea typeface="メイリオ" panose="020B0604030504040204" pitchFamily="50" charset="-128"/>
              </a:rPr>
              <a:t>年</a:t>
            </a:r>
            <a:r>
              <a:rPr lang="en-US" altLang="ja-JP" sz="2000" b="1" dirty="0">
                <a:latin typeface="メイリオ" panose="020B0604030504040204" pitchFamily="50" charset="-128"/>
                <a:ea typeface="メイリオ" panose="020B0604030504040204" pitchFamily="50" charset="-128"/>
              </a:rPr>
              <a:t>7</a:t>
            </a:r>
            <a:r>
              <a:rPr lang="ja-JP" altLang="en-US" sz="2000" b="1" dirty="0">
                <a:latin typeface="メイリオ" panose="020B0604030504040204" pitchFamily="50" charset="-128"/>
                <a:ea typeface="メイリオ" panose="020B0604030504040204" pitchFamily="50" charset="-128"/>
              </a:rPr>
              <a:t>月</a:t>
            </a:r>
            <a:r>
              <a:rPr lang="en-US" altLang="ja-JP" sz="2000" b="1" dirty="0">
                <a:latin typeface="メイリオ" panose="020B0604030504040204" pitchFamily="50" charset="-128"/>
                <a:ea typeface="メイリオ" panose="020B0604030504040204" pitchFamily="50" charset="-128"/>
              </a:rPr>
              <a:t>17</a:t>
            </a:r>
            <a:r>
              <a:rPr lang="ja-JP" altLang="en-US" sz="2000" b="1" dirty="0">
                <a:latin typeface="メイリオ" panose="020B0604030504040204" pitchFamily="50" charset="-128"/>
                <a:ea typeface="メイリオ" panose="020B0604030504040204" pitchFamily="50" charset="-128"/>
              </a:rPr>
              <a:t>日（</a:t>
            </a:r>
            <a:r>
              <a:rPr lang="ja-JP" altLang="en-US" sz="2000" b="1" dirty="0" smtClean="0">
                <a:latin typeface="メイリオ" panose="020B0604030504040204" pitchFamily="50" charset="-128"/>
                <a:ea typeface="メイリオ" panose="020B0604030504040204" pitchFamily="50" charset="-128"/>
              </a:rPr>
              <a:t>火）　</a:t>
            </a:r>
            <a:endParaRPr lang="en-US" altLang="ja-JP" sz="2000" b="1" dirty="0" smtClean="0">
              <a:latin typeface="メイリオ" panose="020B0604030504040204" pitchFamily="50" charset="-128"/>
              <a:ea typeface="メイリオ" panose="020B0604030504040204" pitchFamily="50" charset="-128"/>
            </a:endParaRPr>
          </a:p>
          <a:p>
            <a:pPr>
              <a:spcBef>
                <a:spcPts val="0"/>
              </a:spcBef>
              <a:buSzPct val="100000"/>
            </a:pPr>
            <a:r>
              <a:rPr lang="ja-JP" altLang="en-US" sz="2000" dirty="0">
                <a:latin typeface="メイリオ" panose="020B0604030504040204" pitchFamily="50" charset="-128"/>
                <a:ea typeface="メイリオ" panose="020B0604030504040204" pitchFamily="50" charset="-128"/>
              </a:rPr>
              <a:t>　</a:t>
            </a:r>
            <a:r>
              <a:rPr lang="en-US" altLang="ja-JP" sz="2000" dirty="0" smtClean="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今後複数回</a:t>
            </a:r>
            <a:r>
              <a:rPr lang="ja-JP" altLang="en-US" sz="2000" dirty="0" smtClean="0">
                <a:latin typeface="メイリオ" panose="020B0604030504040204" pitchFamily="50" charset="-128"/>
                <a:ea typeface="メイリオ" panose="020B0604030504040204" pitchFamily="50" charset="-128"/>
              </a:rPr>
              <a:t>にわたり募集</a:t>
            </a:r>
            <a:r>
              <a:rPr lang="ja-JP" altLang="en-US" sz="2000" dirty="0">
                <a:latin typeface="メイリオ" panose="020B0604030504040204" pitchFamily="50" charset="-128"/>
                <a:ea typeface="メイリオ" panose="020B0604030504040204" pitchFamily="50" charset="-128"/>
              </a:rPr>
              <a:t>していきます</a:t>
            </a:r>
            <a:r>
              <a:rPr lang="ja-JP" altLang="en-US" sz="2000" dirty="0" smtClean="0">
                <a:latin typeface="メイリオ" panose="020B0604030504040204" pitchFamily="50" charset="-128"/>
                <a:ea typeface="メイリオ" panose="020B0604030504040204" pitchFamily="50" charset="-128"/>
              </a:rPr>
              <a:t>。</a:t>
            </a:r>
            <a:endParaRPr lang="en-US" altLang="ja-JP" sz="2000" dirty="0" smtClean="0">
              <a:latin typeface="メイリオ" panose="020B0604030504040204" pitchFamily="50" charset="-128"/>
              <a:ea typeface="メイリオ" panose="020B0604030504040204" pitchFamily="50" charset="-128"/>
            </a:endParaRPr>
          </a:p>
          <a:p>
            <a:endParaRPr lang="en-US" altLang="ja-JP" sz="2000" dirty="0" smtClean="0">
              <a:latin typeface="メイリオ" panose="020B0604030504040204" pitchFamily="50" charset="-128"/>
              <a:ea typeface="メイリオ" panose="020B0604030504040204" pitchFamily="50" charset="-128"/>
            </a:endParaRPr>
          </a:p>
          <a:p>
            <a:r>
              <a:rPr lang="en-US" altLang="ja-JP" sz="2000" b="1" dirty="0">
                <a:latin typeface="メイリオ" panose="020B0604030504040204" pitchFamily="50" charset="-128"/>
                <a:ea typeface="メイリオ" panose="020B0604030504040204" pitchFamily="50" charset="-128"/>
              </a:rPr>
              <a:t>【</a:t>
            </a:r>
            <a:r>
              <a:rPr lang="ja-JP" altLang="en-US" sz="2000" b="1" dirty="0" smtClean="0">
                <a:latin typeface="メイリオ" panose="020B0604030504040204" pitchFamily="50" charset="-128"/>
                <a:ea typeface="メイリオ" panose="020B0604030504040204" pitchFamily="50" charset="-128"/>
              </a:rPr>
              <a:t>申請書提出先・連絡先</a:t>
            </a:r>
            <a:r>
              <a:rPr lang="en-US" altLang="ja-JP" sz="2000" b="1" dirty="0">
                <a:latin typeface="メイリオ" panose="020B0604030504040204" pitchFamily="50" charset="-128"/>
                <a:ea typeface="メイリオ" panose="020B0604030504040204" pitchFamily="50" charset="-128"/>
              </a:rPr>
              <a:t>】</a:t>
            </a:r>
          </a:p>
          <a:p>
            <a:r>
              <a:rPr lang="ja-JP" altLang="en-US" sz="2000" dirty="0" smtClean="0">
                <a:latin typeface="メイリオ" panose="020B0604030504040204" pitchFamily="50" charset="-128"/>
                <a:ea typeface="メイリオ" panose="020B0604030504040204" pitchFamily="50" charset="-128"/>
              </a:rPr>
              <a:t>企業版</a:t>
            </a:r>
            <a:r>
              <a:rPr lang="en-US" altLang="ja-JP" sz="2000" dirty="0">
                <a:latin typeface="メイリオ" panose="020B0604030504040204" pitchFamily="50" charset="-128"/>
                <a:ea typeface="メイリオ" panose="020B0604030504040204" pitchFamily="50" charset="-128"/>
              </a:rPr>
              <a:t>2℃</a:t>
            </a:r>
            <a:r>
              <a:rPr lang="ja-JP" altLang="en-US" sz="2000" dirty="0">
                <a:latin typeface="メイリオ" panose="020B0604030504040204" pitchFamily="50" charset="-128"/>
                <a:ea typeface="メイリオ" panose="020B0604030504040204" pitchFamily="50" charset="-128"/>
              </a:rPr>
              <a:t>目標アドバイザー・</a:t>
            </a:r>
            <a:r>
              <a:rPr lang="en-US" altLang="ja-JP" sz="2000" dirty="0">
                <a:latin typeface="メイリオ" panose="020B0604030504040204" pitchFamily="50" charset="-128"/>
                <a:ea typeface="メイリオ" panose="020B0604030504040204" pitchFamily="50" charset="-128"/>
              </a:rPr>
              <a:t>RE100</a:t>
            </a:r>
            <a:r>
              <a:rPr lang="ja-JP" altLang="en-US" sz="2000" dirty="0">
                <a:latin typeface="メイリオ" panose="020B0604030504040204" pitchFamily="50" charset="-128"/>
                <a:ea typeface="メイリオ" panose="020B0604030504040204" pitchFamily="50" charset="-128"/>
              </a:rPr>
              <a:t>アドバイザー事務局</a:t>
            </a:r>
            <a:r>
              <a:rPr lang="en-US" altLang="ja-JP" sz="2000" dirty="0">
                <a:latin typeface="メイリオ" panose="020B0604030504040204" pitchFamily="50" charset="-128"/>
                <a:ea typeface="メイリオ" panose="020B0604030504040204" pitchFamily="50" charset="-128"/>
              </a:rPr>
              <a:t/>
            </a:r>
            <a:br>
              <a:rPr lang="en-US" altLang="ja-JP" sz="2000" dirty="0">
                <a:latin typeface="メイリオ" panose="020B0604030504040204" pitchFamily="50" charset="-128"/>
                <a:ea typeface="メイリオ" panose="020B0604030504040204" pitchFamily="50" charset="-128"/>
              </a:rPr>
            </a:br>
            <a:r>
              <a:rPr lang="ja-JP" altLang="en-US" sz="2000" dirty="0">
                <a:latin typeface="メイリオ" panose="020B0604030504040204" pitchFamily="50" charset="-128"/>
                <a:ea typeface="メイリオ" panose="020B0604030504040204" pitchFamily="50" charset="-128"/>
              </a:rPr>
              <a:t>（デロイト トーマツ コンサルティング合同会社内）</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メール：</a:t>
            </a:r>
            <a:r>
              <a:rPr lang="en-US" altLang="ja-JP" sz="2000" dirty="0" smtClean="0">
                <a:latin typeface="メイリオ" panose="020B0604030504040204" pitchFamily="50" charset="-128"/>
                <a:ea typeface="メイリオ" panose="020B0604030504040204" pitchFamily="50" charset="-128"/>
                <a:hlinkClick r:id="rId2"/>
              </a:rPr>
              <a:t>scplan@tohmatsu.co.jp</a:t>
            </a:r>
            <a:endParaRPr lang="en-US" altLang="ja-JP" sz="2000"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54544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①企業版</a:t>
            </a:r>
            <a:r>
              <a:rPr lang="en-US" altLang="ja-JP" dirty="0"/>
              <a:t>2℃</a:t>
            </a:r>
            <a:r>
              <a:rPr lang="ja-JP" altLang="en-US" dirty="0" smtClean="0"/>
              <a:t>目標アドバイザーの</a:t>
            </a:r>
            <a:r>
              <a:rPr lang="ja-JP" altLang="en-US" dirty="0"/>
              <a:t>支援内容</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6</a:t>
            </a:fld>
            <a:endParaRPr lang="en-US" altLang="ja-JP" dirty="0"/>
          </a:p>
        </p:txBody>
      </p:sp>
      <p:sp>
        <p:nvSpPr>
          <p:cNvPr id="3" name="テキスト ボックス 2"/>
          <p:cNvSpPr txBox="1"/>
          <p:nvPr/>
        </p:nvSpPr>
        <p:spPr>
          <a:xfrm>
            <a:off x="110786" y="1048668"/>
            <a:ext cx="9648825" cy="2246769"/>
          </a:xfrm>
          <a:prstGeom prst="rect">
            <a:avLst/>
          </a:prstGeom>
          <a:noFill/>
        </p:spPr>
        <p:txBody>
          <a:bodyPr wrap="square" rtlCol="0">
            <a:spAutoFit/>
          </a:bodyPr>
          <a:lstStyle/>
          <a:p>
            <a:r>
              <a:rPr lang="ja-JP" altLang="en-US" sz="2800" b="1" dirty="0" smtClean="0">
                <a:latin typeface="+mn-ea"/>
                <a:ea typeface="+mn-ea"/>
              </a:rPr>
              <a:t>＜経営</a:t>
            </a:r>
            <a:r>
              <a:rPr lang="ja-JP" altLang="en-US" sz="2800" b="1" dirty="0">
                <a:latin typeface="+mn-ea"/>
                <a:ea typeface="+mn-ea"/>
              </a:rPr>
              <a:t>計画の</a:t>
            </a:r>
            <a:r>
              <a:rPr lang="ja-JP" altLang="en-US" sz="2800" b="1" dirty="0" smtClean="0">
                <a:latin typeface="+mn-ea"/>
                <a:ea typeface="+mn-ea"/>
              </a:rPr>
              <a:t>策定支援＞</a:t>
            </a:r>
            <a:endParaRPr kumimoji="1" lang="en-US" altLang="ja-JP" sz="2800" b="1" dirty="0" smtClean="0">
              <a:latin typeface="+mn-ea"/>
              <a:ea typeface="+mn-ea"/>
            </a:endParaRPr>
          </a:p>
          <a:p>
            <a:pPr marL="838183" lvl="1" indent="-342900">
              <a:buFont typeface="Wingdings" panose="05000000000000000000" pitchFamily="2" charset="2"/>
              <a:buChar char="ü"/>
            </a:pPr>
            <a:r>
              <a:rPr lang="en-US" altLang="ja-JP" sz="2800" dirty="0" smtClean="0">
                <a:latin typeface="+mn-ea"/>
                <a:ea typeface="+mn-ea"/>
              </a:rPr>
              <a:t>SBT</a:t>
            </a:r>
            <a:r>
              <a:rPr lang="ja-JP" altLang="en-US" sz="2800" dirty="0">
                <a:latin typeface="+mn-ea"/>
                <a:ea typeface="+mn-ea"/>
              </a:rPr>
              <a:t>の達成に向けた経営層への</a:t>
            </a:r>
            <a:r>
              <a:rPr lang="ja-JP" altLang="en-US" sz="2800" dirty="0" smtClean="0">
                <a:latin typeface="+mn-ea"/>
                <a:ea typeface="+mn-ea"/>
              </a:rPr>
              <a:t>理解促進</a:t>
            </a:r>
            <a:endParaRPr lang="en-US" altLang="ja-JP" sz="2800" dirty="0">
              <a:latin typeface="+mn-ea"/>
              <a:ea typeface="+mn-ea"/>
            </a:endParaRPr>
          </a:p>
          <a:p>
            <a:pPr marL="838183" lvl="1" indent="-342900">
              <a:buFont typeface="Wingdings" panose="05000000000000000000" pitchFamily="2" charset="2"/>
              <a:buChar char="ü"/>
            </a:pPr>
            <a:r>
              <a:rPr lang="en-US" altLang="ja-JP" sz="2800" dirty="0">
                <a:latin typeface="+mn-ea"/>
                <a:ea typeface="+mn-ea"/>
              </a:rPr>
              <a:t>SBT</a:t>
            </a:r>
            <a:r>
              <a:rPr lang="ja-JP" altLang="en-US" sz="2800" dirty="0">
                <a:latin typeface="+mn-ea"/>
                <a:ea typeface="+mn-ea"/>
              </a:rPr>
              <a:t>の達成に向けた実行体制の</a:t>
            </a:r>
            <a:r>
              <a:rPr lang="ja-JP" altLang="en-US" sz="2800" dirty="0" smtClean="0">
                <a:latin typeface="+mn-ea"/>
                <a:ea typeface="+mn-ea"/>
              </a:rPr>
              <a:t>構築</a:t>
            </a:r>
            <a:endParaRPr lang="en-US" altLang="ja-JP" sz="2800" dirty="0">
              <a:latin typeface="+mn-ea"/>
              <a:ea typeface="+mn-ea"/>
            </a:endParaRPr>
          </a:p>
          <a:p>
            <a:pPr marL="838183" lvl="1" indent="-342900">
              <a:buFont typeface="Wingdings" panose="05000000000000000000" pitchFamily="2" charset="2"/>
              <a:buChar char="ü"/>
            </a:pPr>
            <a:r>
              <a:rPr lang="en-US" altLang="ja-JP" sz="2800" dirty="0">
                <a:latin typeface="+mn-ea"/>
                <a:ea typeface="+mn-ea"/>
              </a:rPr>
              <a:t>SBT</a:t>
            </a:r>
            <a:r>
              <a:rPr lang="ja-JP" altLang="en-US" sz="2800" dirty="0">
                <a:latin typeface="+mn-ea"/>
                <a:ea typeface="+mn-ea"/>
              </a:rPr>
              <a:t>の達成に向けた中長期計画の</a:t>
            </a:r>
            <a:r>
              <a:rPr lang="ja-JP" altLang="en-US" sz="2800" dirty="0" smtClean="0">
                <a:latin typeface="+mn-ea"/>
                <a:ea typeface="+mn-ea"/>
              </a:rPr>
              <a:t>策定</a:t>
            </a:r>
            <a:endParaRPr lang="en-US" altLang="ja-JP" sz="2800" dirty="0">
              <a:latin typeface="+mn-ea"/>
              <a:ea typeface="+mn-ea"/>
            </a:endParaRPr>
          </a:p>
          <a:p>
            <a:pPr marL="838183" lvl="1" indent="-342900">
              <a:buFont typeface="Wingdings" panose="05000000000000000000" pitchFamily="2" charset="2"/>
              <a:buChar char="ü"/>
            </a:pPr>
            <a:r>
              <a:rPr lang="en-US" altLang="ja-JP" sz="2800" dirty="0">
                <a:latin typeface="+mn-ea"/>
                <a:ea typeface="+mn-ea"/>
              </a:rPr>
              <a:t>SBT</a:t>
            </a:r>
            <a:r>
              <a:rPr lang="ja-JP" altLang="en-US" sz="2800" dirty="0">
                <a:latin typeface="+mn-ea"/>
                <a:ea typeface="+mn-ea"/>
              </a:rPr>
              <a:t>の達成に向けた短期のアクションプランの</a:t>
            </a:r>
            <a:r>
              <a:rPr lang="ja-JP" altLang="en-US" sz="2800" dirty="0" smtClean="0">
                <a:latin typeface="+mn-ea"/>
                <a:ea typeface="+mn-ea"/>
              </a:rPr>
              <a:t>策定　等</a:t>
            </a:r>
            <a:endParaRPr kumimoji="1" lang="ja-JP" altLang="en-US" sz="2800" dirty="0" smtClean="0">
              <a:latin typeface="+mn-ea"/>
              <a:ea typeface="+mn-ea"/>
            </a:endParaRPr>
          </a:p>
        </p:txBody>
      </p:sp>
      <p:sp>
        <p:nvSpPr>
          <p:cNvPr id="6" name="テキスト ボックス 5"/>
          <p:cNvSpPr txBox="1"/>
          <p:nvPr/>
        </p:nvSpPr>
        <p:spPr>
          <a:xfrm>
            <a:off x="0" y="3789040"/>
            <a:ext cx="9648825" cy="1815882"/>
          </a:xfrm>
          <a:prstGeom prst="rect">
            <a:avLst/>
          </a:prstGeom>
          <a:noFill/>
        </p:spPr>
        <p:txBody>
          <a:bodyPr wrap="square" rtlCol="0">
            <a:spAutoFit/>
          </a:bodyPr>
          <a:lstStyle/>
          <a:p>
            <a:r>
              <a:rPr lang="ja-JP" altLang="en-US" sz="2800" b="1" dirty="0" smtClean="0">
                <a:latin typeface="+mn-ea"/>
                <a:ea typeface="+mn-ea"/>
              </a:rPr>
              <a:t>＜設備</a:t>
            </a:r>
            <a:r>
              <a:rPr lang="ja-JP" altLang="en-US" sz="2800" b="1" dirty="0">
                <a:latin typeface="+mn-ea"/>
                <a:ea typeface="+mn-ea"/>
              </a:rPr>
              <a:t>投資や運用改善などの現場</a:t>
            </a:r>
            <a:r>
              <a:rPr lang="ja-JP" altLang="en-US" sz="2800" b="1" dirty="0" smtClean="0">
                <a:latin typeface="+mn-ea"/>
                <a:ea typeface="+mn-ea"/>
              </a:rPr>
              <a:t>対応支援＞</a:t>
            </a:r>
            <a:endParaRPr kumimoji="1" lang="en-US" altLang="ja-JP" sz="2800" b="1" dirty="0" smtClean="0">
              <a:latin typeface="+mn-ea"/>
              <a:ea typeface="+mn-ea"/>
            </a:endParaRPr>
          </a:p>
          <a:p>
            <a:pPr marL="838183" lvl="1" indent="-342900">
              <a:buFont typeface="Wingdings" panose="05000000000000000000" pitchFamily="2" charset="2"/>
              <a:buChar char="ü"/>
            </a:pPr>
            <a:r>
              <a:rPr lang="ja-JP" altLang="en-US" sz="2800" dirty="0" smtClean="0">
                <a:latin typeface="+mn-ea"/>
                <a:ea typeface="+mn-ea"/>
              </a:rPr>
              <a:t>工場</a:t>
            </a:r>
            <a:r>
              <a:rPr lang="ja-JP" altLang="en-US" sz="2800" dirty="0">
                <a:latin typeface="+mn-ea"/>
                <a:ea typeface="+mn-ea"/>
              </a:rPr>
              <a:t>・</a:t>
            </a:r>
            <a:r>
              <a:rPr lang="ja-JP" altLang="en-US" sz="2800" dirty="0" smtClean="0">
                <a:latin typeface="+mn-ea"/>
                <a:ea typeface="+mn-ea"/>
              </a:rPr>
              <a:t>事業所における省エネ等の運用改善</a:t>
            </a:r>
            <a:endParaRPr lang="en-US" altLang="ja-JP" sz="2800" dirty="0" smtClean="0">
              <a:latin typeface="+mn-ea"/>
              <a:ea typeface="+mn-ea"/>
            </a:endParaRPr>
          </a:p>
          <a:p>
            <a:pPr marL="838183" lvl="1" indent="-342900">
              <a:buFont typeface="Wingdings" panose="05000000000000000000" pitchFamily="2" charset="2"/>
              <a:buChar char="ü"/>
            </a:pPr>
            <a:r>
              <a:rPr lang="ja-JP" altLang="en-US" sz="2800" dirty="0" smtClean="0">
                <a:latin typeface="+mn-ea"/>
                <a:ea typeface="+mn-ea"/>
              </a:rPr>
              <a:t>工場・事業所における省エネ等の設備投資　等</a:t>
            </a:r>
            <a:endParaRPr lang="en-US" altLang="ja-JP" sz="2800" dirty="0" smtClean="0">
              <a:latin typeface="+mn-ea"/>
              <a:ea typeface="+mn-ea"/>
            </a:endParaRPr>
          </a:p>
          <a:p>
            <a:pPr marL="838183" lvl="1" indent="-342900">
              <a:buFont typeface="Wingdings" panose="05000000000000000000" pitchFamily="2" charset="2"/>
              <a:buChar char="ü"/>
            </a:pPr>
            <a:endParaRPr kumimoji="1" lang="ja-JP" altLang="en-US" sz="2800" dirty="0" smtClean="0">
              <a:latin typeface="+mn-ea"/>
              <a:ea typeface="+mn-ea"/>
            </a:endParaRPr>
          </a:p>
        </p:txBody>
      </p:sp>
    </p:spTree>
    <p:extLst>
      <p:ext uri="{BB962C8B-B14F-4D97-AF65-F5344CB8AC3E}">
        <p14:creationId xmlns:p14="http://schemas.microsoft.com/office/powerpoint/2010/main" val="41580222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②</a:t>
            </a:r>
            <a:r>
              <a:rPr lang="en-US" altLang="ja-JP" dirty="0" smtClean="0"/>
              <a:t>RE100</a:t>
            </a:r>
            <a:r>
              <a:rPr lang="ja-JP" altLang="en-US" dirty="0" smtClean="0"/>
              <a:t>アドバイザーの</a:t>
            </a:r>
            <a:r>
              <a:rPr lang="ja-JP" altLang="en-US" dirty="0"/>
              <a:t>支援</a:t>
            </a:r>
            <a:r>
              <a:rPr lang="ja-JP" altLang="en-US" dirty="0" smtClean="0"/>
              <a:t>内容（</a:t>
            </a:r>
            <a:r>
              <a:rPr lang="en-US" altLang="ja-JP" dirty="0" smtClean="0"/>
              <a:t>1/</a:t>
            </a:r>
            <a:r>
              <a:rPr lang="ja-JP" altLang="en-US" dirty="0" smtClean="0"/>
              <a:t>２）</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7</a:t>
            </a:fld>
            <a:endParaRPr lang="en-US" altLang="ja-JP" dirty="0"/>
          </a:p>
        </p:txBody>
      </p:sp>
      <p:sp>
        <p:nvSpPr>
          <p:cNvPr id="5" name="テキスト ボックス 4"/>
          <p:cNvSpPr txBox="1"/>
          <p:nvPr/>
        </p:nvSpPr>
        <p:spPr>
          <a:xfrm>
            <a:off x="-3974" y="487025"/>
            <a:ext cx="9909974" cy="6370975"/>
          </a:xfrm>
          <a:prstGeom prst="rect">
            <a:avLst/>
          </a:prstGeom>
          <a:noFill/>
        </p:spPr>
        <p:txBody>
          <a:bodyPr wrap="square" rtlCol="0">
            <a:spAutoFit/>
          </a:bodyPr>
          <a:lstStyle/>
          <a:p>
            <a:r>
              <a:rPr kumimoji="1" lang="ja-JP" altLang="en-US" sz="2400" b="1" dirty="0" smtClean="0">
                <a:latin typeface="+mn-ea"/>
                <a:ea typeface="+mn-ea"/>
              </a:rPr>
              <a:t>＜</a:t>
            </a:r>
            <a:r>
              <a:rPr kumimoji="1" lang="en-US" altLang="ja-JP" sz="2400" b="1" dirty="0" smtClean="0">
                <a:latin typeface="+mn-ea"/>
                <a:ea typeface="+mn-ea"/>
              </a:rPr>
              <a:t>A. </a:t>
            </a:r>
            <a:r>
              <a:rPr kumimoji="1" lang="ja-JP" altLang="en-US" sz="2400" b="1" dirty="0" smtClean="0">
                <a:latin typeface="+mn-ea"/>
                <a:ea typeface="+mn-ea"/>
              </a:rPr>
              <a:t>再エネ利用拡大に関する経営計画策定＞</a:t>
            </a:r>
            <a:endParaRPr kumimoji="1" lang="en-US" altLang="ja-JP" sz="2400" b="1" dirty="0" smtClean="0">
              <a:latin typeface="+mn-ea"/>
              <a:ea typeface="+mn-ea"/>
            </a:endParaRPr>
          </a:p>
          <a:p>
            <a:pPr marL="342900" indent="-342900">
              <a:buFont typeface="Arial" panose="020B0604020202020204" pitchFamily="34" charset="0"/>
              <a:buChar char="•"/>
            </a:pPr>
            <a:r>
              <a:rPr lang="en-US" altLang="ja-JP" sz="2400" dirty="0" smtClean="0">
                <a:latin typeface="+mn-ea"/>
                <a:ea typeface="+mn-ea"/>
              </a:rPr>
              <a:t>【A】</a:t>
            </a:r>
            <a:r>
              <a:rPr lang="ja-JP" altLang="en-US" sz="2400" dirty="0" smtClean="0">
                <a:latin typeface="+mn-ea"/>
                <a:ea typeface="+mn-ea"/>
              </a:rPr>
              <a:t>再エネ</a:t>
            </a:r>
            <a:r>
              <a:rPr lang="ja-JP" altLang="en-US" sz="2400" dirty="0">
                <a:latin typeface="+mn-ea"/>
                <a:ea typeface="+mn-ea"/>
              </a:rPr>
              <a:t>利用拡大に関する経営計画の策定支援</a:t>
            </a:r>
            <a:endParaRPr lang="en-US" altLang="ja-JP" sz="2400" dirty="0">
              <a:latin typeface="+mn-ea"/>
              <a:ea typeface="+mn-ea"/>
            </a:endParaRPr>
          </a:p>
          <a:p>
            <a:pPr marL="838183" lvl="1" indent="-342900" defTabSz="990564">
              <a:buFont typeface="Wingdings" panose="05000000000000000000" pitchFamily="2" charset="2"/>
              <a:buChar char="ü"/>
              <a:defRPr/>
            </a:pPr>
            <a:r>
              <a:rPr lang="ja-JP" altLang="en-US" sz="2400" dirty="0">
                <a:latin typeface="+mn-ea"/>
                <a:ea typeface="+mn-ea"/>
              </a:rPr>
              <a:t>経営層への再エネ利用拡大の必要性の理解促進支援</a:t>
            </a:r>
            <a:endParaRPr lang="en-US" altLang="ja-JP" sz="2400" dirty="0">
              <a:latin typeface="+mn-ea"/>
              <a:ea typeface="+mn-ea"/>
            </a:endParaRPr>
          </a:p>
          <a:p>
            <a:pPr marL="838183" lvl="1" indent="-342900" defTabSz="990564">
              <a:buFont typeface="Wingdings" panose="05000000000000000000" pitchFamily="2" charset="2"/>
              <a:buChar char="ü"/>
              <a:defRPr/>
            </a:pPr>
            <a:r>
              <a:rPr lang="ja-JP" altLang="en-US" sz="2400" dirty="0">
                <a:latin typeface="+mn-ea"/>
                <a:ea typeface="+mn-ea"/>
              </a:rPr>
              <a:t>経営インパクトの評価支援</a:t>
            </a:r>
          </a:p>
          <a:p>
            <a:pPr marL="838183" lvl="1" indent="-342900" defTabSz="990564">
              <a:buFont typeface="Wingdings" panose="05000000000000000000" pitchFamily="2" charset="2"/>
              <a:buChar char="ü"/>
              <a:defRPr/>
            </a:pPr>
            <a:r>
              <a:rPr lang="ja-JP" altLang="en-US" sz="2400" dirty="0">
                <a:latin typeface="+mn-ea"/>
                <a:ea typeface="+mn-ea"/>
              </a:rPr>
              <a:t>調達計画含めた実現</a:t>
            </a:r>
            <a:r>
              <a:rPr lang="ja-JP" altLang="en-US" sz="2400" dirty="0" smtClean="0">
                <a:latin typeface="+mn-ea"/>
                <a:ea typeface="+mn-ea"/>
              </a:rPr>
              <a:t>可能性の</a:t>
            </a:r>
            <a:r>
              <a:rPr lang="ja-JP" altLang="en-US" sz="2400" dirty="0">
                <a:latin typeface="+mn-ea"/>
                <a:ea typeface="+mn-ea"/>
              </a:rPr>
              <a:t>検討支援</a:t>
            </a:r>
          </a:p>
          <a:p>
            <a:pPr marL="838183" lvl="1" indent="-342900" defTabSz="990564">
              <a:buFont typeface="Wingdings" panose="05000000000000000000" pitchFamily="2" charset="2"/>
              <a:buChar char="ü"/>
              <a:defRPr/>
            </a:pPr>
            <a:r>
              <a:rPr lang="ja-JP" altLang="en-US" sz="2400" dirty="0">
                <a:latin typeface="+mn-ea"/>
                <a:ea typeface="+mn-ea"/>
              </a:rPr>
              <a:t>イニシアティブ加盟含めた経営計画の検討支援　</a:t>
            </a:r>
            <a:r>
              <a:rPr lang="ja-JP" altLang="en-US" sz="2400" dirty="0" smtClean="0">
                <a:latin typeface="+mn-ea"/>
                <a:ea typeface="+mn-ea"/>
              </a:rPr>
              <a:t>等</a:t>
            </a:r>
            <a:endParaRPr lang="en-US" altLang="ja-JP" sz="2400" dirty="0">
              <a:latin typeface="+mn-ea"/>
              <a:ea typeface="+mn-ea"/>
            </a:endParaRPr>
          </a:p>
          <a:p>
            <a:pPr marL="838183" lvl="1" indent="-342900" defTabSz="990564">
              <a:buFont typeface="Wingdings" panose="05000000000000000000" pitchFamily="2" charset="2"/>
              <a:buChar char="ü"/>
              <a:defRPr/>
            </a:pPr>
            <a:endParaRPr lang="en-US" altLang="ja-JP" sz="2400" dirty="0" smtClean="0">
              <a:latin typeface="+mn-ea"/>
              <a:ea typeface="+mn-ea"/>
            </a:endParaRPr>
          </a:p>
          <a:p>
            <a:pPr marL="285750" lvl="0" indent="-285750" fontAlgn="auto">
              <a:spcBef>
                <a:spcPts val="0"/>
              </a:spcBef>
              <a:spcAft>
                <a:spcPts val="0"/>
              </a:spcAft>
              <a:buFont typeface="Arial" panose="020B0604020202020204" pitchFamily="34" charset="0"/>
              <a:buChar char="•"/>
              <a:defRPr/>
            </a:pPr>
            <a:r>
              <a:rPr lang="en-US" altLang="ja-JP" sz="2400" dirty="0">
                <a:solidFill>
                  <a:prstClr val="black"/>
                </a:solidFill>
                <a:latin typeface="Meiryo UI" panose="020B0604030504040204" pitchFamily="50" charset="-128"/>
                <a:ea typeface="Meiryo UI" panose="020B0604030504040204" pitchFamily="50" charset="-128"/>
              </a:rPr>
              <a:t>【B-1】</a:t>
            </a:r>
            <a:r>
              <a:rPr lang="ja-JP" altLang="en-US" sz="2400" dirty="0">
                <a:solidFill>
                  <a:prstClr val="black"/>
                </a:solidFill>
                <a:latin typeface="Meiryo UI" panose="020B0604030504040204" pitchFamily="50" charset="-128"/>
                <a:ea typeface="Meiryo UI" panose="020B0604030504040204" pitchFamily="50" charset="-128"/>
              </a:rPr>
              <a:t>調達計画の策定の支援</a:t>
            </a:r>
            <a:endParaRPr lang="en-US" altLang="ja-JP" sz="2400" u="sng" dirty="0">
              <a:latin typeface="Meiryo UI" panose="020B0604030504040204" pitchFamily="50" charset="-128"/>
              <a:ea typeface="Meiryo UI" panose="020B0604030504040204" pitchFamily="50" charset="-128"/>
            </a:endParaRPr>
          </a:p>
          <a:p>
            <a:pPr marL="720000" lvl="0" indent="-342900" defTabSz="990564" fontAlgn="auto">
              <a:spcBef>
                <a:spcPts val="0"/>
              </a:spcBef>
              <a:spcAft>
                <a:spcPts val="0"/>
              </a:spcAft>
              <a:buFont typeface="Wingdings" panose="05000000000000000000" pitchFamily="2" charset="2"/>
              <a:buChar char="ü"/>
              <a:defRPr/>
            </a:pPr>
            <a:r>
              <a:rPr lang="ja-JP" altLang="en-US" sz="2400" dirty="0">
                <a:latin typeface="Meiryo UI" panose="020B0604030504040204" pitchFamily="50" charset="-128"/>
                <a:ea typeface="Meiryo UI" panose="020B0604030504040204" pitchFamily="50" charset="-128"/>
              </a:rPr>
              <a:t>再エネ調達コストの算定支援（必要予算の試算等）</a:t>
            </a:r>
            <a:endParaRPr lang="en-US" altLang="ja-JP" sz="2400" dirty="0">
              <a:latin typeface="Meiryo UI" panose="020B0604030504040204" pitchFamily="50" charset="-128"/>
              <a:ea typeface="Meiryo UI" panose="020B0604030504040204" pitchFamily="50" charset="-128"/>
            </a:endParaRPr>
          </a:p>
          <a:p>
            <a:pPr marL="720000" lvl="0" indent="-342900" defTabSz="990564" fontAlgn="auto">
              <a:spcBef>
                <a:spcPts val="0"/>
              </a:spcBef>
              <a:spcAft>
                <a:spcPts val="0"/>
              </a:spcAft>
              <a:buFont typeface="Wingdings" panose="05000000000000000000" pitchFamily="2" charset="2"/>
              <a:buChar char="ü"/>
              <a:defRPr/>
            </a:pPr>
            <a:r>
              <a:rPr lang="ja-JP" altLang="en-US" sz="2400" dirty="0">
                <a:latin typeface="Meiryo UI" panose="020B0604030504040204" pitchFamily="50" charset="-128"/>
                <a:ea typeface="Meiryo UI" panose="020B0604030504040204" pitchFamily="50" charset="-128"/>
              </a:rPr>
              <a:t>再エネ調達方針の策定支援（調達方法の決定等）</a:t>
            </a:r>
            <a:endParaRPr lang="en-US" altLang="ja-JP" sz="2400" dirty="0">
              <a:latin typeface="Meiryo UI" panose="020B0604030504040204" pitchFamily="50" charset="-128"/>
              <a:ea typeface="Meiryo UI" panose="020B0604030504040204" pitchFamily="50" charset="-128"/>
            </a:endParaRPr>
          </a:p>
          <a:p>
            <a:pPr marL="720000" lvl="0" indent="-342900" defTabSz="990564" fontAlgn="auto">
              <a:spcBef>
                <a:spcPts val="0"/>
              </a:spcBef>
              <a:spcAft>
                <a:spcPts val="0"/>
              </a:spcAft>
              <a:buFont typeface="Wingdings" panose="05000000000000000000" pitchFamily="2" charset="2"/>
              <a:buChar char="ü"/>
              <a:defRPr/>
            </a:pPr>
            <a:r>
              <a:rPr lang="ja-JP" altLang="en-US" sz="2400" dirty="0">
                <a:latin typeface="Meiryo UI" panose="020B0604030504040204" pitchFamily="50" charset="-128"/>
                <a:ea typeface="Meiryo UI" panose="020B0604030504040204" pitchFamily="50" charset="-128"/>
              </a:rPr>
              <a:t>調達計画の策定支援（調達先と期間の決定等） 等</a:t>
            </a:r>
            <a:endParaRPr lang="en-US" altLang="ja-JP" sz="2400" dirty="0">
              <a:latin typeface="Meiryo UI" panose="020B0604030504040204" pitchFamily="50" charset="-128"/>
              <a:ea typeface="Meiryo UI" panose="020B0604030504040204" pitchFamily="50" charset="-128"/>
            </a:endParaRPr>
          </a:p>
          <a:p>
            <a:pPr marL="720000" lvl="0" indent="-342900" defTabSz="990564" fontAlgn="auto">
              <a:spcBef>
                <a:spcPts val="0"/>
              </a:spcBef>
              <a:spcAft>
                <a:spcPts val="0"/>
              </a:spcAft>
              <a:buFont typeface="Wingdings" panose="05000000000000000000" pitchFamily="2" charset="2"/>
              <a:buChar char="ü"/>
              <a:defRPr/>
            </a:pPr>
            <a:endParaRPr lang="en-US" altLang="ja-JP" sz="2400" dirty="0">
              <a:latin typeface="Meiryo UI" panose="020B0604030504040204" pitchFamily="50" charset="-128"/>
              <a:ea typeface="Meiryo UI" panose="020B0604030504040204" pitchFamily="50" charset="-128"/>
            </a:endParaRPr>
          </a:p>
          <a:p>
            <a:pPr marL="285750" indent="-285750" defTabSz="990564" fontAlgn="auto">
              <a:spcBef>
                <a:spcPts val="0"/>
              </a:spcBef>
              <a:spcAft>
                <a:spcPts val="0"/>
              </a:spcAft>
              <a:buFont typeface="Arial" panose="020B0604020202020204" pitchFamily="34" charset="0"/>
              <a:buChar char="•"/>
              <a:defRPr/>
            </a:pPr>
            <a:r>
              <a:rPr lang="en-US" altLang="ja-JP" sz="2400" dirty="0">
                <a:solidFill>
                  <a:prstClr val="black"/>
                </a:solidFill>
                <a:latin typeface="Meiryo UI" panose="020B0604030504040204" pitchFamily="50" charset="-128"/>
                <a:ea typeface="Meiryo UI" panose="020B0604030504040204" pitchFamily="50" charset="-128"/>
              </a:rPr>
              <a:t>【B-2】</a:t>
            </a:r>
            <a:r>
              <a:rPr lang="ja-JP" altLang="en-US" sz="2400" dirty="0">
                <a:solidFill>
                  <a:prstClr val="black"/>
                </a:solidFill>
                <a:latin typeface="Meiryo UI" panose="020B0604030504040204" pitchFamily="50" charset="-128"/>
                <a:ea typeface="Meiryo UI" panose="020B0604030504040204" pitchFamily="50" charset="-128"/>
              </a:rPr>
              <a:t>自家発電の案件創出支援</a:t>
            </a:r>
          </a:p>
          <a:p>
            <a:pPr marL="720000" lvl="0" indent="-342900" defTabSz="990564" fontAlgn="auto">
              <a:spcBef>
                <a:spcPts val="0"/>
              </a:spcBef>
              <a:spcAft>
                <a:spcPts val="0"/>
              </a:spcAft>
              <a:buFont typeface="Wingdings" panose="05000000000000000000" pitchFamily="2" charset="2"/>
              <a:buChar char="ü"/>
              <a:defRPr/>
            </a:pPr>
            <a:r>
              <a:rPr lang="ja-JP" altLang="en-US" sz="2400" dirty="0">
                <a:latin typeface="Meiryo UI" panose="020B0604030504040204" pitchFamily="50" charset="-128"/>
                <a:ea typeface="Meiryo UI" panose="020B0604030504040204" pitchFamily="50" charset="-128"/>
              </a:rPr>
              <a:t>発電事業計画策定の支援</a:t>
            </a:r>
          </a:p>
          <a:p>
            <a:pPr marL="720000" lvl="0" indent="-342900" defTabSz="990564" fontAlgn="auto">
              <a:spcBef>
                <a:spcPts val="0"/>
              </a:spcBef>
              <a:spcAft>
                <a:spcPts val="0"/>
              </a:spcAft>
              <a:buFont typeface="Wingdings" panose="05000000000000000000" pitchFamily="2" charset="2"/>
              <a:buChar char="ü"/>
              <a:defRPr/>
            </a:pPr>
            <a:r>
              <a:rPr lang="ja-JP" altLang="en-US" sz="2400" dirty="0">
                <a:latin typeface="Meiryo UI" panose="020B0604030504040204" pitchFamily="50" charset="-128"/>
                <a:ea typeface="Meiryo UI" panose="020B0604030504040204" pitchFamily="50" charset="-128"/>
              </a:rPr>
              <a:t>環境アセスメント及び地元住民との合意形成の支援</a:t>
            </a:r>
          </a:p>
          <a:p>
            <a:pPr marL="720000" lvl="0" indent="-342900" defTabSz="990564" fontAlgn="auto">
              <a:spcBef>
                <a:spcPts val="0"/>
              </a:spcBef>
              <a:spcAft>
                <a:spcPts val="0"/>
              </a:spcAft>
              <a:buFont typeface="Wingdings" panose="05000000000000000000" pitchFamily="2" charset="2"/>
              <a:buChar char="ü"/>
              <a:defRPr/>
            </a:pPr>
            <a:r>
              <a:rPr lang="ja-JP" altLang="en-US" sz="2400" dirty="0">
                <a:latin typeface="Meiryo UI" panose="020B0604030504040204" pitchFamily="50" charset="-128"/>
                <a:ea typeface="Meiryo UI" panose="020B0604030504040204" pitchFamily="50" charset="-128"/>
              </a:rPr>
              <a:t>発電設備の運転ノウハウ、故障や事故の対応策の支援</a:t>
            </a:r>
          </a:p>
          <a:p>
            <a:pPr marL="720000" lvl="0" indent="-342900" defTabSz="990564" fontAlgn="auto">
              <a:spcBef>
                <a:spcPts val="0"/>
              </a:spcBef>
              <a:spcAft>
                <a:spcPts val="0"/>
              </a:spcAft>
              <a:buFont typeface="Wingdings" panose="05000000000000000000" pitchFamily="2" charset="2"/>
              <a:buChar char="ü"/>
              <a:defRPr/>
            </a:pPr>
            <a:r>
              <a:rPr lang="ja-JP" altLang="en-US" sz="2400" dirty="0">
                <a:latin typeface="Meiryo UI" panose="020B0604030504040204" pitchFamily="50" charset="-128"/>
                <a:ea typeface="Meiryo UI" panose="020B0604030504040204" pitchFamily="50" charset="-128"/>
              </a:rPr>
              <a:t>小売電気事業の立ち上げ支援　</a:t>
            </a:r>
            <a:r>
              <a:rPr lang="ja-JP" altLang="en-US" sz="2400" dirty="0" smtClean="0">
                <a:latin typeface="Meiryo UI" panose="020B0604030504040204" pitchFamily="50" charset="-128"/>
                <a:ea typeface="Meiryo UI" panose="020B0604030504040204" pitchFamily="50" charset="-128"/>
              </a:rPr>
              <a:t>等</a:t>
            </a:r>
            <a:endParaRPr lang="en-US" altLang="ja-JP" sz="2400" dirty="0">
              <a:latin typeface="+mn-ea"/>
              <a:ea typeface="+mn-ea"/>
            </a:endParaRPr>
          </a:p>
        </p:txBody>
      </p:sp>
    </p:spTree>
    <p:extLst>
      <p:ext uri="{BB962C8B-B14F-4D97-AF65-F5344CB8AC3E}">
        <p14:creationId xmlns:p14="http://schemas.microsoft.com/office/powerpoint/2010/main" val="10893781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②</a:t>
            </a:r>
            <a:r>
              <a:rPr lang="en-US" altLang="ja-JP" dirty="0" smtClean="0"/>
              <a:t>RE100</a:t>
            </a:r>
            <a:r>
              <a:rPr lang="ja-JP" altLang="en-US" dirty="0"/>
              <a:t>アドバイザ</a:t>
            </a:r>
            <a:r>
              <a:rPr lang="ja-JP" altLang="en-US" dirty="0" smtClean="0"/>
              <a:t>ーの</a:t>
            </a:r>
            <a:r>
              <a:rPr lang="ja-JP" altLang="en-US" dirty="0"/>
              <a:t>支援</a:t>
            </a:r>
            <a:r>
              <a:rPr lang="ja-JP" altLang="en-US" dirty="0" smtClean="0"/>
              <a:t>内容（</a:t>
            </a:r>
            <a:r>
              <a:rPr lang="en-US" altLang="ja-JP" dirty="0" smtClean="0"/>
              <a:t>2/</a:t>
            </a:r>
            <a:r>
              <a:rPr lang="ja-JP" altLang="en-US" dirty="0" smtClean="0"/>
              <a:t>２）</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8</a:t>
            </a:fld>
            <a:endParaRPr lang="en-US" altLang="ja-JP" dirty="0"/>
          </a:p>
        </p:txBody>
      </p:sp>
      <p:sp>
        <p:nvSpPr>
          <p:cNvPr id="5" name="テキスト ボックス 4"/>
          <p:cNvSpPr txBox="1"/>
          <p:nvPr/>
        </p:nvSpPr>
        <p:spPr>
          <a:xfrm>
            <a:off x="128588" y="616620"/>
            <a:ext cx="9648825" cy="5632311"/>
          </a:xfrm>
          <a:prstGeom prst="rect">
            <a:avLst/>
          </a:prstGeom>
          <a:noFill/>
        </p:spPr>
        <p:txBody>
          <a:bodyPr wrap="square" rtlCol="0">
            <a:spAutoFit/>
          </a:bodyPr>
          <a:lstStyle/>
          <a:p>
            <a:r>
              <a:rPr kumimoji="1" lang="ja-JP" altLang="en-US" sz="2400" b="1" dirty="0" smtClean="0">
                <a:latin typeface="+mn-ea"/>
                <a:ea typeface="+mn-ea"/>
              </a:rPr>
              <a:t>＜</a:t>
            </a:r>
            <a:r>
              <a:rPr lang="en-US" altLang="ja-JP" sz="2400" b="1" dirty="0" smtClean="0">
                <a:latin typeface="+mn-ea"/>
                <a:ea typeface="+mn-ea"/>
              </a:rPr>
              <a:t>B</a:t>
            </a:r>
            <a:r>
              <a:rPr lang="en-US" altLang="ja-JP" sz="2400" b="1" dirty="0">
                <a:latin typeface="+mn-ea"/>
                <a:ea typeface="+mn-ea"/>
              </a:rPr>
              <a:t>. RE100</a:t>
            </a:r>
            <a:r>
              <a:rPr lang="ja-JP" altLang="en-US" sz="2400" b="1" dirty="0">
                <a:latin typeface="+mn-ea"/>
                <a:ea typeface="+mn-ea"/>
              </a:rPr>
              <a:t>実行に向けた再エネ利用拡大の</a:t>
            </a:r>
            <a:r>
              <a:rPr lang="ja-JP" altLang="en-US" sz="2400" b="1" dirty="0" smtClean="0">
                <a:latin typeface="+mn-ea"/>
                <a:ea typeface="+mn-ea"/>
              </a:rPr>
              <a:t>具体化</a:t>
            </a:r>
            <a:r>
              <a:rPr kumimoji="1" lang="ja-JP" altLang="en-US" sz="2400" b="1" dirty="0" smtClean="0">
                <a:latin typeface="+mn-ea"/>
                <a:ea typeface="+mn-ea"/>
              </a:rPr>
              <a:t>＞</a:t>
            </a:r>
            <a:endParaRPr kumimoji="1" lang="en-US" altLang="ja-JP" sz="2400" b="1" dirty="0" smtClean="0">
              <a:latin typeface="+mn-ea"/>
              <a:ea typeface="+mn-ea"/>
            </a:endParaRPr>
          </a:p>
          <a:p>
            <a:pPr marL="285750" lvl="0" indent="-285750" fontAlgn="auto">
              <a:spcBef>
                <a:spcPts val="0"/>
              </a:spcBef>
              <a:spcAft>
                <a:spcPts val="0"/>
              </a:spcAft>
              <a:buFont typeface="Arial" panose="020B0604020202020204" pitchFamily="34" charset="0"/>
              <a:buChar char="•"/>
              <a:defRPr/>
            </a:pPr>
            <a:r>
              <a:rPr lang="en-US" altLang="zh-TW" sz="2400" dirty="0">
                <a:solidFill>
                  <a:prstClr val="black"/>
                </a:solidFill>
                <a:latin typeface="Meiryo UI" panose="020B0604030504040204" pitchFamily="50" charset="-128"/>
                <a:ea typeface="Meiryo UI" panose="020B0604030504040204" pitchFamily="50" charset="-128"/>
              </a:rPr>
              <a:t>【B-3</a:t>
            </a:r>
            <a:r>
              <a:rPr lang="en-US" altLang="zh-TW" sz="2400" dirty="0" smtClean="0">
                <a:solidFill>
                  <a:prstClr val="black"/>
                </a:solidFill>
                <a:latin typeface="Meiryo UI" panose="020B0604030504040204" pitchFamily="50" charset="-128"/>
                <a:ea typeface="Meiryo UI" panose="020B0604030504040204" pitchFamily="50" charset="-128"/>
              </a:rPr>
              <a:t>】</a:t>
            </a:r>
            <a:r>
              <a:rPr lang="zh-TW" altLang="en-US" sz="2400" dirty="0" smtClean="0">
                <a:solidFill>
                  <a:prstClr val="black"/>
                </a:solidFill>
                <a:latin typeface="Meiryo UI" panose="020B0604030504040204" pitchFamily="50" charset="-128"/>
                <a:ea typeface="Meiryo UI" panose="020B0604030504040204" pitchFamily="50" charset="-128"/>
              </a:rPr>
              <a:t>電力</a:t>
            </a:r>
            <a:r>
              <a:rPr lang="zh-TW" altLang="en-US" sz="2400" dirty="0">
                <a:solidFill>
                  <a:prstClr val="black"/>
                </a:solidFill>
                <a:latin typeface="Meiryo UI" panose="020B0604030504040204" pitchFamily="50" charset="-128"/>
                <a:ea typeface="Meiryo UI" panose="020B0604030504040204" pitchFamily="50" charset="-128"/>
              </a:rPr>
              <a:t>（直接）購入支援</a:t>
            </a:r>
          </a:p>
          <a:p>
            <a:pPr marL="720000" lvl="0" indent="-342900" defTabSz="990564" fontAlgn="auto">
              <a:spcBef>
                <a:spcPts val="0"/>
              </a:spcBef>
              <a:spcAft>
                <a:spcPts val="0"/>
              </a:spcAft>
              <a:buFont typeface="Wingdings" panose="05000000000000000000" pitchFamily="2" charset="2"/>
              <a:buChar char="ü"/>
              <a:defRPr/>
            </a:pPr>
            <a:r>
              <a:rPr lang="ja-JP" altLang="en-US" sz="2400" dirty="0">
                <a:latin typeface="Meiryo UI" panose="020B0604030504040204" pitchFamily="50" charset="-128"/>
                <a:ea typeface="Meiryo UI" panose="020B0604030504040204" pitchFamily="50" charset="-128"/>
              </a:rPr>
              <a:t>企業の敷地内に設置した他社が保有する設備からの電力購入支援</a:t>
            </a:r>
          </a:p>
          <a:p>
            <a:pPr marL="720000" lvl="0" indent="-342900" defTabSz="990564" fontAlgn="auto">
              <a:spcBef>
                <a:spcPts val="0"/>
              </a:spcBef>
              <a:spcAft>
                <a:spcPts val="0"/>
              </a:spcAft>
              <a:buFont typeface="Wingdings" panose="05000000000000000000" pitchFamily="2" charset="2"/>
              <a:buChar char="ü"/>
              <a:defRPr/>
            </a:pPr>
            <a:r>
              <a:rPr lang="ja-JP" altLang="en-US" sz="2400" dirty="0">
                <a:latin typeface="Meiryo UI" panose="020B0604030504040204" pitchFamily="50" charset="-128"/>
                <a:ea typeface="Meiryo UI" panose="020B0604030504040204" pitchFamily="50" charset="-128"/>
              </a:rPr>
              <a:t>企業の敷地外に設置した発電設備からの専用線経由の直接購入支援</a:t>
            </a:r>
          </a:p>
          <a:p>
            <a:pPr marL="720000" lvl="0" indent="-342900" defTabSz="990564" fontAlgn="auto">
              <a:spcBef>
                <a:spcPts val="0"/>
              </a:spcBef>
              <a:spcAft>
                <a:spcPts val="0"/>
              </a:spcAft>
              <a:buFont typeface="Wingdings" panose="05000000000000000000" pitchFamily="2" charset="2"/>
              <a:buChar char="ü"/>
              <a:defRPr/>
            </a:pPr>
            <a:r>
              <a:rPr lang="ja-JP" altLang="en-US" sz="2400" dirty="0">
                <a:latin typeface="Meiryo UI" panose="020B0604030504040204" pitchFamily="50" charset="-128"/>
                <a:ea typeface="Meiryo UI" panose="020B0604030504040204" pitchFamily="50" charset="-128"/>
              </a:rPr>
              <a:t>企業の敷地外に設置した発電設備から</a:t>
            </a:r>
            <a:r>
              <a:rPr lang="ja-JP" altLang="en-US" sz="2400" dirty="0" smtClean="0">
                <a:latin typeface="Meiryo UI" panose="020B0604030504040204" pitchFamily="50" charset="-128"/>
                <a:ea typeface="Meiryo UI" panose="020B0604030504040204" pitchFamily="50" charset="-128"/>
              </a:rPr>
              <a:t>系統を経由した直接調達支援</a:t>
            </a:r>
            <a:endParaRPr lang="ja-JP" altLang="en-US" sz="2400" dirty="0">
              <a:latin typeface="Meiryo UI" panose="020B0604030504040204" pitchFamily="50" charset="-128"/>
              <a:ea typeface="Meiryo UI" panose="020B0604030504040204" pitchFamily="50" charset="-128"/>
            </a:endParaRPr>
          </a:p>
          <a:p>
            <a:pPr marL="377100" lvl="0" defTabSz="990564" fontAlgn="auto">
              <a:spcBef>
                <a:spcPts val="0"/>
              </a:spcBef>
              <a:spcAft>
                <a:spcPts val="0"/>
              </a:spcAft>
              <a:defRPr/>
            </a:pPr>
            <a:r>
              <a:rPr lang="ja-JP" altLang="en-US" sz="2400" dirty="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　</a:t>
            </a:r>
            <a:r>
              <a:rPr lang="en-US" altLang="ja-JP" sz="2400" dirty="0" smtClean="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購入先</a:t>
            </a:r>
            <a:r>
              <a:rPr lang="ja-JP" altLang="en-US" sz="2400" dirty="0">
                <a:latin typeface="Meiryo UI" panose="020B0604030504040204" pitchFamily="50" charset="-128"/>
                <a:ea typeface="Meiryo UI" panose="020B0604030504040204" pitchFamily="50" charset="-128"/>
              </a:rPr>
              <a:t>、購入規模の検討支援　</a:t>
            </a:r>
          </a:p>
          <a:p>
            <a:pPr marL="720000" lvl="0" indent="-342900" defTabSz="990564" fontAlgn="auto">
              <a:spcBef>
                <a:spcPts val="0"/>
              </a:spcBef>
              <a:spcAft>
                <a:spcPts val="0"/>
              </a:spcAft>
              <a:buFont typeface="Wingdings" panose="05000000000000000000" pitchFamily="2" charset="2"/>
              <a:buChar char="ü"/>
              <a:defRPr/>
            </a:pPr>
            <a:endParaRPr lang="en-US" altLang="ja-JP" sz="2400" dirty="0">
              <a:latin typeface="Meiryo UI" panose="020B0604030504040204" pitchFamily="50" charset="-128"/>
              <a:ea typeface="Meiryo UI" panose="020B0604030504040204" pitchFamily="50" charset="-128"/>
            </a:endParaRPr>
          </a:p>
          <a:p>
            <a:pPr marL="285750" indent="-285750" defTabSz="990564" fontAlgn="auto">
              <a:spcBef>
                <a:spcPts val="0"/>
              </a:spcBef>
              <a:spcAft>
                <a:spcPts val="0"/>
              </a:spcAft>
              <a:buFont typeface="Arial" panose="020B0604020202020204" pitchFamily="34" charset="0"/>
              <a:buChar char="•"/>
              <a:defRPr/>
            </a:pPr>
            <a:r>
              <a:rPr lang="en-US" altLang="ja-JP" sz="2400" dirty="0" smtClean="0">
                <a:solidFill>
                  <a:prstClr val="black"/>
                </a:solidFill>
                <a:latin typeface="Meiryo UI" panose="020B0604030504040204" pitchFamily="50" charset="-128"/>
                <a:ea typeface="Meiryo UI" panose="020B0604030504040204" pitchFamily="50" charset="-128"/>
              </a:rPr>
              <a:t>【B-4】</a:t>
            </a:r>
            <a:r>
              <a:rPr lang="ja-JP" altLang="en-US" sz="2400" dirty="0" smtClean="0">
                <a:solidFill>
                  <a:prstClr val="black"/>
                </a:solidFill>
                <a:latin typeface="Meiryo UI" panose="020B0604030504040204" pitchFamily="50" charset="-128"/>
                <a:ea typeface="Meiryo UI" panose="020B0604030504040204" pitchFamily="50" charset="-128"/>
              </a:rPr>
              <a:t>契約支援</a:t>
            </a:r>
            <a:endParaRPr lang="en-US" altLang="ja-JP" sz="2400" dirty="0" smtClean="0">
              <a:solidFill>
                <a:prstClr val="black"/>
              </a:solidFill>
              <a:latin typeface="Meiryo UI" panose="020B0604030504040204" pitchFamily="50" charset="-128"/>
              <a:ea typeface="Meiryo UI" panose="020B0604030504040204" pitchFamily="50" charset="-128"/>
            </a:endParaRPr>
          </a:p>
          <a:p>
            <a:pPr marL="720000" indent="-342900" defTabSz="990564" fontAlgn="auto">
              <a:spcBef>
                <a:spcPts val="0"/>
              </a:spcBef>
              <a:spcAft>
                <a:spcPts val="0"/>
              </a:spcAft>
              <a:buFont typeface="Wingdings" panose="05000000000000000000" pitchFamily="2" charset="2"/>
              <a:buChar char="ü"/>
              <a:defRPr/>
            </a:pPr>
            <a:r>
              <a:rPr lang="ja-JP" altLang="en-US" sz="2400" dirty="0">
                <a:latin typeface="Meiryo UI" panose="020B0604030504040204" pitchFamily="50" charset="-128"/>
                <a:ea typeface="Meiryo UI" panose="020B0604030504040204" pitchFamily="50" charset="-128"/>
              </a:rPr>
              <a:t>電力小売との契約（再エネ由来電力メニュー）支援</a:t>
            </a:r>
            <a:endParaRPr lang="en-US" altLang="ja-JP" sz="2400" dirty="0">
              <a:latin typeface="Meiryo UI" panose="020B0604030504040204" pitchFamily="50" charset="-128"/>
              <a:ea typeface="Meiryo UI" panose="020B0604030504040204" pitchFamily="50" charset="-128"/>
            </a:endParaRPr>
          </a:p>
          <a:p>
            <a:pPr marL="377100" lvl="0" defTabSz="990564" fontAlgn="auto">
              <a:spcBef>
                <a:spcPts val="0"/>
              </a:spcBef>
              <a:spcAft>
                <a:spcPts val="0"/>
              </a:spcAft>
              <a:defRPr/>
            </a:pPr>
            <a:r>
              <a:rPr lang="ja-JP" altLang="en-US" sz="2400" dirty="0" smtClean="0">
                <a:latin typeface="Meiryo UI" panose="020B0604030504040204" pitchFamily="50" charset="-128"/>
                <a:ea typeface="Meiryo UI" panose="020B0604030504040204" pitchFamily="50" charset="-128"/>
              </a:rPr>
              <a:t>　　</a:t>
            </a:r>
            <a:r>
              <a:rPr lang="en-US" altLang="ja-JP" sz="2400" dirty="0" smtClean="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再エネメニュー</a:t>
            </a:r>
            <a:r>
              <a:rPr lang="ja-JP" altLang="en-US" sz="2400" dirty="0">
                <a:latin typeface="Meiryo UI" panose="020B0604030504040204" pitchFamily="50" charset="-128"/>
                <a:ea typeface="Meiryo UI" panose="020B0604030504040204" pitchFamily="50" charset="-128"/>
              </a:rPr>
              <a:t>の提供先、メニューの種類、購入規模等の選定</a:t>
            </a:r>
            <a:r>
              <a:rPr lang="ja-JP" altLang="en-US" sz="2400" dirty="0" smtClean="0">
                <a:latin typeface="Meiryo UI" panose="020B0604030504040204" pitchFamily="50" charset="-128"/>
                <a:ea typeface="Meiryo UI" panose="020B0604030504040204" pitchFamily="50" charset="-128"/>
              </a:rPr>
              <a:t>支援</a:t>
            </a:r>
            <a:endParaRPr lang="en-US" altLang="ja-JP" sz="2400" dirty="0">
              <a:latin typeface="Meiryo UI" panose="020B0604030504040204" pitchFamily="50" charset="-128"/>
              <a:ea typeface="Meiryo UI" panose="020B0604030504040204" pitchFamily="50" charset="-128"/>
            </a:endParaRPr>
          </a:p>
          <a:p>
            <a:pPr marL="377100" lvl="0" defTabSz="990564" fontAlgn="auto">
              <a:spcBef>
                <a:spcPts val="0"/>
              </a:spcBef>
              <a:spcAft>
                <a:spcPts val="0"/>
              </a:spcAft>
              <a:defRPr/>
            </a:pPr>
            <a:endParaRPr lang="en-US" altLang="ja-JP" sz="2400" dirty="0" smtClean="0">
              <a:latin typeface="Meiryo UI" panose="020B0604030504040204" pitchFamily="50" charset="-128"/>
              <a:ea typeface="Meiryo UI" panose="020B0604030504040204" pitchFamily="50" charset="-128"/>
            </a:endParaRPr>
          </a:p>
          <a:p>
            <a:pPr marL="285750" lvl="0" indent="-285750" defTabSz="990564" fontAlgn="auto">
              <a:spcBef>
                <a:spcPts val="0"/>
              </a:spcBef>
              <a:spcAft>
                <a:spcPts val="0"/>
              </a:spcAft>
              <a:buFont typeface="Arial" panose="020B0604020202020204" pitchFamily="34" charset="0"/>
              <a:buChar char="•"/>
              <a:defRPr/>
            </a:pPr>
            <a:r>
              <a:rPr lang="en-US" altLang="ja-JP" sz="2400" dirty="0" smtClean="0">
                <a:solidFill>
                  <a:prstClr val="black"/>
                </a:solidFill>
                <a:latin typeface="Meiryo UI" panose="020B0604030504040204" pitchFamily="50" charset="-128"/>
                <a:ea typeface="Meiryo UI" panose="020B0604030504040204" pitchFamily="50" charset="-128"/>
              </a:rPr>
              <a:t>【B-5】</a:t>
            </a:r>
            <a:r>
              <a:rPr lang="zh-TW" altLang="en-US" sz="2400" dirty="0" smtClean="0">
                <a:solidFill>
                  <a:prstClr val="black"/>
                </a:solidFill>
                <a:latin typeface="Meiryo UI" panose="020B0604030504040204" pitchFamily="50" charset="-128"/>
                <a:ea typeface="Meiryo UI" panose="020B0604030504040204" pitchFamily="50" charset="-128"/>
              </a:rPr>
              <a:t>証書</a:t>
            </a:r>
            <a:r>
              <a:rPr lang="zh-TW" altLang="en-US" sz="2400" dirty="0">
                <a:solidFill>
                  <a:prstClr val="black"/>
                </a:solidFill>
                <a:latin typeface="Meiryo UI" panose="020B0604030504040204" pitchFamily="50" charset="-128"/>
                <a:ea typeface="Meiryo UI" panose="020B0604030504040204" pitchFamily="50" charset="-128"/>
              </a:rPr>
              <a:t>購入</a:t>
            </a:r>
            <a:r>
              <a:rPr lang="zh-TW" altLang="en-US" sz="2400" dirty="0" smtClean="0">
                <a:solidFill>
                  <a:prstClr val="black"/>
                </a:solidFill>
                <a:latin typeface="Meiryo UI" panose="020B0604030504040204" pitchFamily="50" charset="-128"/>
                <a:ea typeface="Meiryo UI" panose="020B0604030504040204" pitchFamily="50" charset="-128"/>
              </a:rPr>
              <a:t>支援</a:t>
            </a:r>
            <a:endParaRPr lang="en-US" altLang="zh-TW" sz="2400" dirty="0" smtClean="0">
              <a:solidFill>
                <a:prstClr val="black"/>
              </a:solidFill>
              <a:latin typeface="Meiryo UI" panose="020B0604030504040204" pitchFamily="50" charset="-128"/>
              <a:ea typeface="Meiryo UI" panose="020B0604030504040204" pitchFamily="50" charset="-128"/>
            </a:endParaRPr>
          </a:p>
          <a:p>
            <a:pPr marL="720000" indent="-342900" defTabSz="990564" fontAlgn="auto">
              <a:spcBef>
                <a:spcPts val="0"/>
              </a:spcBef>
              <a:spcAft>
                <a:spcPts val="0"/>
              </a:spcAft>
              <a:buFont typeface="Wingdings" panose="05000000000000000000" pitchFamily="2" charset="2"/>
              <a:buChar char="ü"/>
              <a:defRPr/>
            </a:pPr>
            <a:r>
              <a:rPr lang="ja-JP" altLang="en-US" sz="2400" dirty="0">
                <a:latin typeface="Meiryo UI" panose="020B0604030504040204" pitchFamily="50" charset="-128"/>
                <a:ea typeface="Meiryo UI" panose="020B0604030504040204" pitchFamily="50" charset="-128"/>
              </a:rPr>
              <a:t>再エネ電力証書の購入を支援</a:t>
            </a:r>
          </a:p>
          <a:p>
            <a:pPr marL="377100" lvl="0" defTabSz="990564" fontAlgn="auto">
              <a:spcBef>
                <a:spcPts val="0"/>
              </a:spcBef>
              <a:spcAft>
                <a:spcPts val="0"/>
              </a:spcAft>
              <a:defRPr/>
            </a:pPr>
            <a:r>
              <a:rPr lang="ja-JP" altLang="en-US" sz="2400" dirty="0" smtClean="0">
                <a:latin typeface="Meiryo UI" panose="020B0604030504040204" pitchFamily="50" charset="-128"/>
                <a:ea typeface="Meiryo UI" panose="020B0604030504040204" pitchFamily="50" charset="-128"/>
              </a:rPr>
              <a:t>　　</a:t>
            </a:r>
            <a:r>
              <a:rPr lang="en-US" altLang="ja-JP" sz="2400" dirty="0" smtClean="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証明書</a:t>
            </a:r>
            <a:r>
              <a:rPr lang="ja-JP" altLang="en-US" sz="2400" dirty="0">
                <a:latin typeface="Meiryo UI" panose="020B0604030504040204" pitchFamily="50" charset="-128"/>
                <a:ea typeface="Meiryo UI" panose="020B0604030504040204" pitchFamily="50" charset="-128"/>
              </a:rPr>
              <a:t>の発行先、種類、購入規模の検討支援</a:t>
            </a:r>
            <a:endParaRPr lang="en-US" altLang="ja-JP" sz="2400" dirty="0">
              <a:latin typeface="Meiryo UI" panose="020B0604030504040204" pitchFamily="50" charset="-128"/>
              <a:ea typeface="Meiryo UI" panose="020B0604030504040204" pitchFamily="50" charset="-128"/>
            </a:endParaRPr>
          </a:p>
          <a:p>
            <a:pPr marL="377100" lvl="0" defTabSz="990564" fontAlgn="auto">
              <a:spcBef>
                <a:spcPts val="0"/>
              </a:spcBef>
              <a:spcAft>
                <a:spcPts val="0"/>
              </a:spcAft>
              <a:defRPr/>
            </a:pPr>
            <a:r>
              <a:rPr lang="ja-JP" altLang="en-US" sz="2400" dirty="0" smtClean="0">
                <a:latin typeface="Meiryo UI" panose="020B0604030504040204" pitchFamily="50" charset="-128"/>
                <a:ea typeface="Meiryo UI" panose="020B0604030504040204" pitchFamily="50" charset="-128"/>
              </a:rPr>
              <a:t>　　</a:t>
            </a:r>
            <a:r>
              <a:rPr lang="en-US" altLang="ja-JP" sz="2400" dirty="0" smtClean="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クレジット</a:t>
            </a:r>
            <a:r>
              <a:rPr lang="ja-JP" altLang="en-US" sz="2400" dirty="0">
                <a:latin typeface="Meiryo UI" panose="020B0604030504040204" pitchFamily="50" charset="-128"/>
                <a:ea typeface="Meiryo UI" panose="020B0604030504040204" pitchFamily="50" charset="-128"/>
              </a:rPr>
              <a:t>のプロバイダー、種類、購入方法、購入規模の検討</a:t>
            </a:r>
            <a:r>
              <a:rPr lang="ja-JP" altLang="en-US" sz="2400" dirty="0" smtClean="0">
                <a:latin typeface="Meiryo UI" panose="020B0604030504040204" pitchFamily="50" charset="-128"/>
                <a:ea typeface="Meiryo UI" panose="020B0604030504040204" pitchFamily="50" charset="-128"/>
              </a:rPr>
              <a:t>支援</a:t>
            </a:r>
            <a:endParaRPr lang="ja-JP" altLang="en-US"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6998871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脱炭素標準フォーマット_2018053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695</Words>
  <Application>Microsoft Office PowerPoint</Application>
  <PresentationFormat>A4 210 x 297 mm</PresentationFormat>
  <Paragraphs>133</Paragraphs>
  <Slides>8</Slides>
  <Notes>0</Notes>
  <HiddenSlides>0</HiddenSlides>
  <MMClips>0</MMClips>
  <ScaleCrop>false</ScaleCrop>
  <HeadingPairs>
    <vt:vector size="8" baseType="variant">
      <vt:variant>
        <vt:lpstr>使用されているフォント</vt:lpstr>
      </vt:variant>
      <vt:variant>
        <vt:i4>10</vt:i4>
      </vt: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20" baseType="lpstr">
      <vt:lpstr>HGPｺﾞｼｯｸE</vt:lpstr>
      <vt:lpstr>HGPｺﾞｼｯｸM</vt:lpstr>
      <vt:lpstr>Meiryo UI</vt:lpstr>
      <vt:lpstr>ＭＳ Ｐゴシック</vt:lpstr>
      <vt:lpstr>メイリオ</vt:lpstr>
      <vt:lpstr>Arial</vt:lpstr>
      <vt:lpstr>Calibri</vt:lpstr>
      <vt:lpstr>Times New Roman</vt:lpstr>
      <vt:lpstr>Wingdings</vt:lpstr>
      <vt:lpstr>Wingdings 2</vt:lpstr>
      <vt:lpstr>脱炭素標準フォーマット_20180530</vt:lpstr>
      <vt:lpstr>think-cell Slide</vt:lpstr>
      <vt:lpstr>PowerPoint プレゼンテーション</vt:lpstr>
      <vt:lpstr>脱炭素経営・再エネ100%を目指す企業を支援する ”企業版2℃目標アドバイザー・RE100アドバイザー “を募集します</vt:lpstr>
      <vt:lpstr>アドバイザー登録すると、脱炭素経営・再エネ100%の実現に悩む企業へアピールできます</vt:lpstr>
      <vt:lpstr>お困りの企業担当者は、アドバイザーの支援を受けることで、脱炭素経営・再エネ100%の実現に近づきます</vt:lpstr>
      <vt:lpstr>企業版2℃目標・ RE100アドバイザーの募集概要</vt:lpstr>
      <vt:lpstr>①企業版2℃目標アドバイザーの支援内容</vt:lpstr>
      <vt:lpstr>②RE100アドバイザーの支援内容（1/２）</vt:lpstr>
      <vt:lpstr>②RE100アドバイザーの支援内容（2/２）</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2018-06-25T06:56:10Z</dcterms:created>
  <dcterms:modified xsi:type="dcterms:W3CDTF">2018-06-26T16:25:46Z</dcterms:modified>
</cp:coreProperties>
</file>