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518301" r:id="rId1"/>
  </p:sldMasterIdLst>
  <p:notesMasterIdLst>
    <p:notesMasterId r:id="rId9"/>
  </p:notesMasterIdLst>
  <p:sldIdLst>
    <p:sldId id="1297" r:id="rId2"/>
    <p:sldId id="1288" r:id="rId3"/>
    <p:sldId id="1284" r:id="rId4"/>
    <p:sldId id="1299" r:id="rId5"/>
    <p:sldId id="1294" r:id="rId6"/>
    <p:sldId id="1300" r:id="rId7"/>
    <p:sldId id="1301" r:id="rId8"/>
  </p:sldIdLst>
  <p:sldSz cx="9906000" cy="6858000" type="A4"/>
  <p:notesSz cx="6735763" cy="9866313"/>
  <p:defaultTextStyle>
    <a:defPPr>
      <a:defRPr lang="ja-JP"/>
    </a:defPPr>
    <a:lvl1pPr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1pPr>
    <a:lvl2pPr marL="456820"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2pPr>
    <a:lvl3pPr marL="913643"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3pPr>
    <a:lvl4pPr marL="1370463"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4pPr>
    <a:lvl5pPr marL="1827291"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5pPr>
    <a:lvl6pPr marL="2284109" algn="l" defTabSz="913643" rtl="0" eaLnBrk="1" latinLnBrk="0" hangingPunct="1">
      <a:defRPr kumimoji="1" kern="1200">
        <a:solidFill>
          <a:schemeClr val="tx1"/>
        </a:solidFill>
        <a:latin typeface="Calibri" pitchFamily="34" charset="0"/>
        <a:ea typeface="ＭＳ Ｐゴシック" pitchFamily="50" charset="-128"/>
        <a:cs typeface="+mn-cs"/>
      </a:defRPr>
    </a:lvl6pPr>
    <a:lvl7pPr marL="2740936" algn="l" defTabSz="913643" rtl="0" eaLnBrk="1" latinLnBrk="0" hangingPunct="1">
      <a:defRPr kumimoji="1" kern="1200">
        <a:solidFill>
          <a:schemeClr val="tx1"/>
        </a:solidFill>
        <a:latin typeface="Calibri" pitchFamily="34" charset="0"/>
        <a:ea typeface="ＭＳ Ｐゴシック" pitchFamily="50" charset="-128"/>
        <a:cs typeface="+mn-cs"/>
      </a:defRPr>
    </a:lvl7pPr>
    <a:lvl8pPr marL="3197757" algn="l" defTabSz="913643" rtl="0" eaLnBrk="1" latinLnBrk="0" hangingPunct="1">
      <a:defRPr kumimoji="1" kern="1200">
        <a:solidFill>
          <a:schemeClr val="tx1"/>
        </a:solidFill>
        <a:latin typeface="Calibri" pitchFamily="34" charset="0"/>
        <a:ea typeface="ＭＳ Ｐゴシック" pitchFamily="50" charset="-128"/>
        <a:cs typeface="+mn-cs"/>
      </a:defRPr>
    </a:lvl8pPr>
    <a:lvl9pPr marL="3654579" algn="l" defTabSz="913643" rtl="0" eaLnBrk="1" latinLnBrk="0" hangingPunct="1">
      <a:defRPr kumimoji="1" kern="1200">
        <a:solidFill>
          <a:schemeClr val="tx1"/>
        </a:solidFill>
        <a:latin typeface="Calibri" pitchFamily="34" charset="0"/>
        <a:ea typeface="ＭＳ Ｐゴシック"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9D9D9"/>
    <a:srgbClr val="CBCBCB"/>
    <a:srgbClr val="E7E7E7"/>
    <a:srgbClr val="FF33CC"/>
    <a:srgbClr val="CCECFF"/>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3898" autoAdjust="0"/>
    <p:restoredTop sz="86396" autoAdjust="0"/>
  </p:normalViewPr>
  <p:slideViewPr>
    <p:cSldViewPr>
      <p:cViewPr varScale="1">
        <p:scale>
          <a:sx n="113" d="100"/>
          <a:sy n="113" d="100"/>
        </p:scale>
        <p:origin x="1302" y="96"/>
      </p:cViewPr>
      <p:guideLst>
        <p:guide orient="horz" pos="2160"/>
        <p:guide pos="312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17"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20193" cy="493237"/>
          </a:xfrm>
          <a:prstGeom prst="rect">
            <a:avLst/>
          </a:prstGeom>
        </p:spPr>
        <p:txBody>
          <a:bodyPr vert="horz" lIns="91419" tIns="45710" rIns="91419" bIns="45710" rtlCol="0"/>
          <a:lstStyle>
            <a:lvl1pPr algn="l" fontAlgn="auto">
              <a:spcBef>
                <a:spcPts val="0"/>
              </a:spcBef>
              <a:spcAft>
                <a:spcPts val="0"/>
              </a:spcAft>
              <a:defRPr sz="1100">
                <a:latin typeface="+mn-lt"/>
                <a:ea typeface="+mn-ea"/>
              </a:defRPr>
            </a:lvl1pPr>
          </a:lstStyle>
          <a:p>
            <a:pPr>
              <a:defRPr/>
            </a:pPr>
            <a:endParaRPr lang="ja-JP" altLang="en-US"/>
          </a:p>
        </p:txBody>
      </p:sp>
      <p:sp>
        <p:nvSpPr>
          <p:cNvPr id="3" name="日付プレースホルダー 2"/>
          <p:cNvSpPr>
            <a:spLocks noGrp="1"/>
          </p:cNvSpPr>
          <p:nvPr>
            <p:ph type="dt" idx="1"/>
          </p:nvPr>
        </p:nvSpPr>
        <p:spPr>
          <a:xfrm>
            <a:off x="3814001" y="0"/>
            <a:ext cx="2920193" cy="493237"/>
          </a:xfrm>
          <a:prstGeom prst="rect">
            <a:avLst/>
          </a:prstGeom>
        </p:spPr>
        <p:txBody>
          <a:bodyPr vert="horz" lIns="91419" tIns="45710" rIns="91419" bIns="45710" rtlCol="0"/>
          <a:lstStyle>
            <a:lvl1pPr algn="r" fontAlgn="auto">
              <a:spcBef>
                <a:spcPts val="0"/>
              </a:spcBef>
              <a:spcAft>
                <a:spcPts val="0"/>
              </a:spcAft>
              <a:defRPr sz="1100">
                <a:latin typeface="+mn-lt"/>
                <a:ea typeface="+mn-ea"/>
              </a:defRPr>
            </a:lvl1pPr>
          </a:lstStyle>
          <a:p>
            <a:pPr>
              <a:defRPr/>
            </a:pPr>
            <a:fld id="{3963B432-8712-4894-AE08-8C09004C0B2D}" type="datetimeFigureOut">
              <a:rPr lang="ja-JP" altLang="en-US"/>
              <a:pPr>
                <a:defRPr/>
              </a:pPr>
              <a:t>2018/6/27</a:t>
            </a:fld>
            <a:endParaRPr lang="ja-JP" altLang="en-US" dirty="0"/>
          </a:p>
        </p:txBody>
      </p:sp>
      <p:sp>
        <p:nvSpPr>
          <p:cNvPr id="4" name="スライド イメージ プレースホルダー 3"/>
          <p:cNvSpPr>
            <a:spLocks noGrp="1" noRot="1" noChangeAspect="1"/>
          </p:cNvSpPr>
          <p:nvPr>
            <p:ph type="sldImg" idx="2"/>
          </p:nvPr>
        </p:nvSpPr>
        <p:spPr>
          <a:xfrm>
            <a:off x="695325" y="739775"/>
            <a:ext cx="5345113" cy="3702050"/>
          </a:xfrm>
          <a:prstGeom prst="rect">
            <a:avLst/>
          </a:prstGeom>
          <a:noFill/>
          <a:ln w="12700">
            <a:solidFill>
              <a:prstClr val="black"/>
            </a:solidFill>
          </a:ln>
        </p:spPr>
        <p:txBody>
          <a:bodyPr vert="horz" lIns="91419" tIns="45710" rIns="91419" bIns="45710" rtlCol="0" anchor="ctr"/>
          <a:lstStyle/>
          <a:p>
            <a:pPr lvl="0"/>
            <a:endParaRPr lang="ja-JP" altLang="en-US" noProof="0" dirty="0"/>
          </a:p>
        </p:txBody>
      </p:sp>
      <p:sp>
        <p:nvSpPr>
          <p:cNvPr id="5" name="ノート プレースホルダー 4"/>
          <p:cNvSpPr>
            <a:spLocks noGrp="1"/>
          </p:cNvSpPr>
          <p:nvPr>
            <p:ph type="body" sz="quarter" idx="3"/>
          </p:nvPr>
        </p:nvSpPr>
        <p:spPr>
          <a:xfrm>
            <a:off x="672320" y="4686538"/>
            <a:ext cx="5391124" cy="4440708"/>
          </a:xfrm>
          <a:prstGeom prst="rect">
            <a:avLst/>
          </a:prstGeom>
        </p:spPr>
        <p:txBody>
          <a:bodyPr vert="horz" lIns="91419" tIns="45710" rIns="91419" bIns="45710"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p:cNvSpPr>
            <a:spLocks noGrp="1"/>
          </p:cNvSpPr>
          <p:nvPr>
            <p:ph type="ftr" sz="quarter" idx="4"/>
          </p:nvPr>
        </p:nvSpPr>
        <p:spPr>
          <a:xfrm>
            <a:off x="0" y="9371501"/>
            <a:ext cx="2920193" cy="493236"/>
          </a:xfrm>
          <a:prstGeom prst="rect">
            <a:avLst/>
          </a:prstGeom>
        </p:spPr>
        <p:txBody>
          <a:bodyPr vert="horz" lIns="91419" tIns="45710" rIns="91419" bIns="45710" rtlCol="0" anchor="b"/>
          <a:lstStyle>
            <a:lvl1pPr algn="l" fontAlgn="auto">
              <a:spcBef>
                <a:spcPts val="0"/>
              </a:spcBef>
              <a:spcAft>
                <a:spcPts val="0"/>
              </a:spcAft>
              <a:defRPr sz="1100">
                <a:latin typeface="+mn-lt"/>
                <a:ea typeface="+mn-ea"/>
              </a:defRPr>
            </a:lvl1pPr>
          </a:lstStyle>
          <a:p>
            <a:pPr>
              <a:defRPr/>
            </a:pPr>
            <a:endParaRPr lang="ja-JP" altLang="en-US"/>
          </a:p>
        </p:txBody>
      </p:sp>
      <p:sp>
        <p:nvSpPr>
          <p:cNvPr id="7" name="スライド番号プレースホルダー 6"/>
          <p:cNvSpPr>
            <a:spLocks noGrp="1"/>
          </p:cNvSpPr>
          <p:nvPr>
            <p:ph type="sldNum" sz="quarter" idx="5"/>
          </p:nvPr>
        </p:nvSpPr>
        <p:spPr>
          <a:xfrm>
            <a:off x="3814001" y="9371501"/>
            <a:ext cx="2920193" cy="493236"/>
          </a:xfrm>
          <a:prstGeom prst="rect">
            <a:avLst/>
          </a:prstGeom>
        </p:spPr>
        <p:txBody>
          <a:bodyPr vert="horz" lIns="91419" tIns="45710" rIns="91419" bIns="45710" rtlCol="0" anchor="b"/>
          <a:lstStyle>
            <a:lvl1pPr algn="r" fontAlgn="auto">
              <a:spcBef>
                <a:spcPts val="0"/>
              </a:spcBef>
              <a:spcAft>
                <a:spcPts val="0"/>
              </a:spcAft>
              <a:defRPr sz="1100">
                <a:latin typeface="+mn-lt"/>
                <a:ea typeface="+mn-ea"/>
              </a:defRPr>
            </a:lvl1pPr>
          </a:lstStyle>
          <a:p>
            <a:pPr>
              <a:defRPr/>
            </a:pPr>
            <a:fld id="{D09F5C6A-B8FB-4F29-BDBC-4B21B0EFE666}" type="slidenum">
              <a:rPr lang="ja-JP" altLang="en-US"/>
              <a:pPr>
                <a:defRPr/>
              </a:pPr>
              <a:t>‹#›</a:t>
            </a:fld>
            <a:endParaRPr lang="ja-JP" altLang="en-US" dirty="0"/>
          </a:p>
        </p:txBody>
      </p:sp>
    </p:spTree>
    <p:extLst>
      <p:ext uri="{BB962C8B-B14F-4D97-AF65-F5344CB8AC3E}">
        <p14:creationId xmlns:p14="http://schemas.microsoft.com/office/powerpoint/2010/main" val="210632086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6820" algn="l" rtl="0" eaLnBrk="0" fontAlgn="base" hangingPunct="0">
      <a:spcBef>
        <a:spcPct val="30000"/>
      </a:spcBef>
      <a:spcAft>
        <a:spcPct val="0"/>
      </a:spcAft>
      <a:defRPr kumimoji="1" sz="1200" kern="1200">
        <a:solidFill>
          <a:schemeClr val="tx1"/>
        </a:solidFill>
        <a:latin typeface="+mn-lt"/>
        <a:ea typeface="+mn-ea"/>
        <a:cs typeface="+mn-cs"/>
      </a:defRPr>
    </a:lvl2pPr>
    <a:lvl3pPr marL="913643" algn="l" rtl="0" eaLnBrk="0" fontAlgn="base" hangingPunct="0">
      <a:spcBef>
        <a:spcPct val="30000"/>
      </a:spcBef>
      <a:spcAft>
        <a:spcPct val="0"/>
      </a:spcAft>
      <a:defRPr kumimoji="1" sz="1200" kern="1200">
        <a:solidFill>
          <a:schemeClr val="tx1"/>
        </a:solidFill>
        <a:latin typeface="+mn-lt"/>
        <a:ea typeface="+mn-ea"/>
        <a:cs typeface="+mn-cs"/>
      </a:defRPr>
    </a:lvl3pPr>
    <a:lvl4pPr marL="1370463" algn="l" rtl="0" eaLnBrk="0" fontAlgn="base" hangingPunct="0">
      <a:spcBef>
        <a:spcPct val="30000"/>
      </a:spcBef>
      <a:spcAft>
        <a:spcPct val="0"/>
      </a:spcAft>
      <a:defRPr kumimoji="1" sz="1200" kern="1200">
        <a:solidFill>
          <a:schemeClr val="tx1"/>
        </a:solidFill>
        <a:latin typeface="+mn-lt"/>
        <a:ea typeface="+mn-ea"/>
        <a:cs typeface="+mn-cs"/>
      </a:defRPr>
    </a:lvl4pPr>
    <a:lvl5pPr marL="1827291" algn="l" rtl="0" eaLnBrk="0" fontAlgn="base" hangingPunct="0">
      <a:spcBef>
        <a:spcPct val="30000"/>
      </a:spcBef>
      <a:spcAft>
        <a:spcPct val="0"/>
      </a:spcAft>
      <a:defRPr kumimoji="1" sz="1200" kern="1200">
        <a:solidFill>
          <a:schemeClr val="tx1"/>
        </a:solidFill>
        <a:latin typeface="+mn-lt"/>
        <a:ea typeface="+mn-ea"/>
        <a:cs typeface="+mn-cs"/>
      </a:defRPr>
    </a:lvl5pPr>
    <a:lvl6pPr marL="2284109" algn="l" defTabSz="913643" rtl="0" eaLnBrk="1" latinLnBrk="0" hangingPunct="1">
      <a:defRPr kumimoji="1" sz="1200" kern="1200">
        <a:solidFill>
          <a:schemeClr val="tx1"/>
        </a:solidFill>
        <a:latin typeface="+mn-lt"/>
        <a:ea typeface="+mn-ea"/>
        <a:cs typeface="+mn-cs"/>
      </a:defRPr>
    </a:lvl6pPr>
    <a:lvl7pPr marL="2740936" algn="l" defTabSz="913643" rtl="0" eaLnBrk="1" latinLnBrk="0" hangingPunct="1">
      <a:defRPr kumimoji="1" sz="1200" kern="1200">
        <a:solidFill>
          <a:schemeClr val="tx1"/>
        </a:solidFill>
        <a:latin typeface="+mn-lt"/>
        <a:ea typeface="+mn-ea"/>
        <a:cs typeface="+mn-cs"/>
      </a:defRPr>
    </a:lvl7pPr>
    <a:lvl8pPr marL="3197757" algn="l" defTabSz="913643" rtl="0" eaLnBrk="1" latinLnBrk="0" hangingPunct="1">
      <a:defRPr kumimoji="1" sz="1200" kern="1200">
        <a:solidFill>
          <a:schemeClr val="tx1"/>
        </a:solidFill>
        <a:latin typeface="+mn-lt"/>
        <a:ea typeface="+mn-ea"/>
        <a:cs typeface="+mn-cs"/>
      </a:defRPr>
    </a:lvl8pPr>
    <a:lvl9pPr marL="3654579" algn="l" defTabSz="913643"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0A512BB3-730E-484C-8832-43F584322A51}" type="slidenum">
              <a:rPr lang="en-US" altLang="ja-JP" smtClean="0"/>
              <a:pPr>
                <a:defRPr/>
              </a:pPr>
              <a:t>3</a:t>
            </a:fld>
            <a:endParaRPr lang="en-US" altLang="ja-JP"/>
          </a:p>
        </p:txBody>
      </p:sp>
    </p:spTree>
    <p:extLst>
      <p:ext uri="{BB962C8B-B14F-4D97-AF65-F5344CB8AC3E}">
        <p14:creationId xmlns:p14="http://schemas.microsoft.com/office/powerpoint/2010/main" val="17341141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0A512BB3-730E-484C-8832-43F584322A51}" type="slidenum">
              <a:rPr lang="en-US" altLang="ja-JP" smtClean="0"/>
              <a:pPr>
                <a:defRPr/>
              </a:pPr>
              <a:t>4</a:t>
            </a:fld>
            <a:endParaRPr lang="en-US" altLang="ja-JP"/>
          </a:p>
        </p:txBody>
      </p:sp>
    </p:spTree>
    <p:extLst>
      <p:ext uri="{BB962C8B-B14F-4D97-AF65-F5344CB8AC3E}">
        <p14:creationId xmlns:p14="http://schemas.microsoft.com/office/powerpoint/2010/main" val="9012597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0A512BB3-730E-484C-8832-43F584322A51}" type="slidenum">
              <a:rPr lang="en-US" altLang="ja-JP" smtClean="0"/>
              <a:pPr>
                <a:defRPr/>
              </a:pPr>
              <a:t>5</a:t>
            </a:fld>
            <a:endParaRPr lang="en-US" altLang="ja-JP"/>
          </a:p>
        </p:txBody>
      </p:sp>
    </p:spTree>
    <p:extLst>
      <p:ext uri="{BB962C8B-B14F-4D97-AF65-F5344CB8AC3E}">
        <p14:creationId xmlns:p14="http://schemas.microsoft.com/office/powerpoint/2010/main" val="12858779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0A512BB3-730E-484C-8832-43F584322A51}" type="slidenum">
              <a:rPr lang="en-US" altLang="ja-JP" smtClean="0"/>
              <a:pPr>
                <a:defRPr/>
              </a:pPr>
              <a:t>6</a:t>
            </a:fld>
            <a:endParaRPr lang="en-US" altLang="ja-JP"/>
          </a:p>
        </p:txBody>
      </p:sp>
    </p:spTree>
    <p:extLst>
      <p:ext uri="{BB962C8B-B14F-4D97-AF65-F5344CB8AC3E}">
        <p14:creationId xmlns:p14="http://schemas.microsoft.com/office/powerpoint/2010/main" val="34942125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0A512BB3-730E-484C-8832-43F584322A51}" type="slidenum">
              <a:rPr lang="en-US" altLang="ja-JP" smtClean="0"/>
              <a:pPr>
                <a:defRPr/>
              </a:pPr>
              <a:t>7</a:t>
            </a:fld>
            <a:endParaRPr lang="en-US" altLang="ja-JP"/>
          </a:p>
        </p:txBody>
      </p:sp>
    </p:spTree>
    <p:extLst>
      <p:ext uri="{BB962C8B-B14F-4D97-AF65-F5344CB8AC3E}">
        <p14:creationId xmlns:p14="http://schemas.microsoft.com/office/powerpoint/2010/main" val="35768050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表紙">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28315" y="908720"/>
            <a:ext cx="9934315" cy="3744416"/>
          </a:xfrm>
        </p:spPr>
        <p:txBody>
          <a:bodyPr/>
          <a:lstStyle>
            <a:lvl1pPr algn="ctr">
              <a:defRPr sz="4800"/>
            </a:lvl1pPr>
          </a:lstStyle>
          <a:p>
            <a:pPr lvl="0"/>
            <a:r>
              <a:rPr kumimoji="1" lang="ja-JP" altLang="en-US" dirty="0"/>
              <a:t>マスター テキストの書式設定</a:t>
            </a:r>
          </a:p>
        </p:txBody>
      </p:sp>
    </p:spTree>
    <p:extLst>
      <p:ext uri="{BB962C8B-B14F-4D97-AF65-F5344CB8AC3E}">
        <p14:creationId xmlns:p14="http://schemas.microsoft.com/office/powerpoint/2010/main" val="165272379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中表紙">
    <p:spTree>
      <p:nvGrpSpPr>
        <p:cNvPr id="1" name=""/>
        <p:cNvGrpSpPr/>
        <p:nvPr/>
      </p:nvGrpSpPr>
      <p:grpSpPr>
        <a:xfrm>
          <a:off x="0" y="0"/>
          <a:ext cx="0" cy="0"/>
          <a:chOff x="0" y="0"/>
          <a:chExt cx="0" cy="0"/>
        </a:xfrm>
      </p:grpSpPr>
      <p:sp>
        <p:nvSpPr>
          <p:cNvPr id="4" name="テキスト プレースホルダー 3"/>
          <p:cNvSpPr>
            <a:spLocks noGrp="1"/>
          </p:cNvSpPr>
          <p:nvPr>
            <p:ph type="body" sz="quarter" idx="10"/>
          </p:nvPr>
        </p:nvSpPr>
        <p:spPr>
          <a:xfrm>
            <a:off x="200472" y="692697"/>
            <a:ext cx="9433048" cy="3416320"/>
          </a:xfrm>
        </p:spPr>
        <p:txBody>
          <a:bodyPr/>
          <a:lstStyle>
            <a:lvl1pPr>
              <a:defRPr sz="2800"/>
            </a:lvl1pPr>
          </a:lstStyle>
          <a:p>
            <a:pPr lvl="0"/>
            <a:r>
              <a:rPr kumimoji="1" lang="ja-JP" altLang="en-US" dirty="0"/>
              <a:t>マスター テキストの書式設定</a:t>
            </a:r>
            <a:endParaRPr kumimoji="1" lang="en-US" altLang="ja-JP" dirty="0"/>
          </a:p>
          <a:p>
            <a:pPr lvl="0"/>
            <a:endParaRPr kumimoji="1" lang="en-US" altLang="ja-JP" dirty="0"/>
          </a:p>
          <a:p>
            <a:pPr lvl="0"/>
            <a:endParaRPr kumimoji="1" lang="en-US" altLang="ja-JP" dirty="0"/>
          </a:p>
          <a:p>
            <a:pPr lvl="0"/>
            <a:endParaRPr kumimoji="1" lang="en-US" altLang="ja-JP" dirty="0"/>
          </a:p>
          <a:p>
            <a:pPr lvl="0"/>
            <a:endParaRPr kumimoji="1" lang="en-US" altLang="ja-JP" dirty="0"/>
          </a:p>
          <a:p>
            <a:pPr lvl="0"/>
            <a:endParaRPr kumimoji="1" lang="en-US" altLang="ja-JP" dirty="0"/>
          </a:p>
          <a:p>
            <a:pPr lvl="0"/>
            <a:endParaRPr kumimoji="1" lang="ja-JP" altLang="en-US" dirty="0"/>
          </a:p>
        </p:txBody>
      </p:sp>
    </p:spTree>
    <p:extLst>
      <p:ext uri="{BB962C8B-B14F-4D97-AF65-F5344CB8AC3E}">
        <p14:creationId xmlns:p14="http://schemas.microsoft.com/office/powerpoint/2010/main" val="67330649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はじめに・本文">
    <p:spTree>
      <p:nvGrpSpPr>
        <p:cNvPr id="1" name=""/>
        <p:cNvGrpSpPr/>
        <p:nvPr/>
      </p:nvGrpSpPr>
      <p:grpSpPr>
        <a:xfrm>
          <a:off x="0" y="0"/>
          <a:ext cx="0" cy="0"/>
          <a:chOff x="0" y="0"/>
          <a:chExt cx="0" cy="0"/>
        </a:xfrm>
      </p:grpSpPr>
      <p:sp>
        <p:nvSpPr>
          <p:cNvPr id="2" name="タイトル"/>
          <p:cNvSpPr>
            <a:spLocks noGrp="1"/>
          </p:cNvSpPr>
          <p:nvPr>
            <p:ph type="title"/>
          </p:nvPr>
        </p:nvSpPr>
        <p:spPr>
          <a:xfrm>
            <a:off x="0" y="6201"/>
            <a:ext cx="9906000" cy="398463"/>
          </a:xfrm>
        </p:spPr>
        <p:txBody>
          <a:bodyPr/>
          <a:lstStyle>
            <a:lvl1pPr>
              <a:defRPr>
                <a:latin typeface="Meiryo UI" panose="020B0604030504040204" pitchFamily="50" charset="-128"/>
                <a:cs typeface="Meiryo UI" panose="020B0604030504040204" pitchFamily="50" charset="-128"/>
              </a:defRPr>
            </a:lvl1pPr>
          </a:lstStyle>
          <a:p>
            <a:r>
              <a:rPr lang="ja-JP" altLang="en-US" dirty="0"/>
              <a:t>マスター タイトルの書式設定</a:t>
            </a:r>
          </a:p>
        </p:txBody>
      </p:sp>
      <p:sp>
        <p:nvSpPr>
          <p:cNvPr id="7" name="テキスト プレースホルダー 4"/>
          <p:cNvSpPr>
            <a:spLocks noGrp="1"/>
          </p:cNvSpPr>
          <p:nvPr>
            <p:ph type="body" sz="quarter" idx="11"/>
          </p:nvPr>
        </p:nvSpPr>
        <p:spPr>
          <a:xfrm>
            <a:off x="128588" y="765174"/>
            <a:ext cx="9648825" cy="1007641"/>
          </a:xfrm>
          <a:prstGeom prst="rect">
            <a:avLst/>
          </a:prstGeom>
          <a:gradFill>
            <a:gsLst>
              <a:gs pos="0">
                <a:srgbClr val="CCFF99"/>
              </a:gs>
              <a:gs pos="100000">
                <a:srgbClr val="CCFF66"/>
              </a:gs>
            </a:gsLst>
            <a:lin ang="16200000" scaled="1"/>
          </a:gradFill>
          <a:ln w="28575">
            <a:solidFill>
              <a:srgbClr val="009900"/>
            </a:solidFill>
          </a:ln>
        </p:spPr>
        <p:txBody>
          <a:bodyPr/>
          <a:lstStyle>
            <a:lvl1pPr marL="342900" indent="-342900">
              <a:buFont typeface="Wingdings" panose="05000000000000000000" pitchFamily="2" charset="2"/>
              <a:buChar char="n"/>
              <a:defRPr sz="2000">
                <a:latin typeface="Meiryo UI" panose="020B0604030504040204" pitchFamily="50" charset="-128"/>
                <a:cs typeface="Meiryo UI" panose="020B0604030504040204" pitchFamily="50" charset="-128"/>
              </a:defRPr>
            </a:lvl1pPr>
            <a:lvl2pPr>
              <a:defRPr sz="1400">
                <a:latin typeface="Meiryo UI" panose="020B0604030504040204" pitchFamily="50" charset="-128"/>
                <a:ea typeface="Meiryo UI" panose="020B0604030504040204" pitchFamily="50" charset="-128"/>
                <a:cs typeface="Meiryo UI" panose="020B0604030504040204" pitchFamily="50" charset="-128"/>
              </a:defRPr>
            </a:lvl2pPr>
          </a:lstStyle>
          <a:p>
            <a:pPr lvl="0"/>
            <a:r>
              <a:rPr lang="ja-JP" altLang="en-US" dirty="0"/>
              <a:t>マスター テキストの書式設定</a:t>
            </a:r>
          </a:p>
          <a:p>
            <a:pPr lvl="1"/>
            <a:r>
              <a:rPr lang="ja-JP" altLang="en-US" dirty="0"/>
              <a:t>第 </a:t>
            </a:r>
            <a:r>
              <a:rPr lang="en-US" altLang="ja-JP" dirty="0"/>
              <a:t>2 </a:t>
            </a:r>
            <a:r>
              <a:rPr lang="ja-JP" altLang="en-US" dirty="0"/>
              <a:t>レベル</a:t>
            </a:r>
          </a:p>
        </p:txBody>
      </p:sp>
      <p:sp>
        <p:nvSpPr>
          <p:cNvPr id="8" name="ページ番号"/>
          <p:cNvSpPr>
            <a:spLocks noGrp="1" noChangeArrowheads="1"/>
          </p:cNvSpPr>
          <p:nvPr>
            <p:ph type="sldNum" sz="quarter" idx="12"/>
          </p:nvPr>
        </p:nvSpPr>
        <p:spPr>
          <a:xfrm>
            <a:off x="8697416" y="6309320"/>
            <a:ext cx="1224136" cy="548679"/>
          </a:xfrm>
          <a:prstGeom prst="rect">
            <a:avLst/>
          </a:prstGeom>
          <a:ln/>
        </p:spPr>
        <p:txBody>
          <a:bodyPr/>
          <a:lstStyle>
            <a:lvl1pPr algn="r">
              <a:defRPr sz="3600" baseline="0">
                <a:latin typeface="Meiryo UI" panose="020B0604030504040204" pitchFamily="50" charset="-128"/>
                <a:ea typeface="Meiryo UI" panose="020B0604030504040204" pitchFamily="50" charset="-128"/>
                <a:cs typeface="Meiryo UI" panose="020B0604030504040204" pitchFamily="50" charset="-128"/>
              </a:defRPr>
            </a:lvl1pPr>
          </a:lstStyle>
          <a:p>
            <a:pPr>
              <a:defRPr/>
            </a:pPr>
            <a:fld id="{BDFA821F-5B8F-40E7-880D-F42062A68A54}" type="slidenum">
              <a:rPr lang="en-US" altLang="ja-JP" smtClean="0"/>
              <a:pPr>
                <a:defRPr/>
              </a:pPr>
              <a:t>‹#›</a:t>
            </a:fld>
            <a:endParaRPr lang="en-US" altLang="ja-JP" dirty="0"/>
          </a:p>
        </p:txBody>
      </p:sp>
    </p:spTree>
    <p:extLst>
      <p:ext uri="{BB962C8B-B14F-4D97-AF65-F5344CB8AC3E}">
        <p14:creationId xmlns:p14="http://schemas.microsoft.com/office/powerpoint/2010/main" val="154006784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目次">
    <p:spTree>
      <p:nvGrpSpPr>
        <p:cNvPr id="1" name=""/>
        <p:cNvGrpSpPr/>
        <p:nvPr/>
      </p:nvGrpSpPr>
      <p:grpSpPr>
        <a:xfrm>
          <a:off x="0" y="0"/>
          <a:ext cx="0" cy="0"/>
          <a:chOff x="0" y="0"/>
          <a:chExt cx="0" cy="0"/>
        </a:xfrm>
      </p:grpSpPr>
    </p:spTree>
    <p:extLst>
      <p:ext uri="{BB962C8B-B14F-4D97-AF65-F5344CB8AC3E}">
        <p14:creationId xmlns:p14="http://schemas.microsoft.com/office/powerpoint/2010/main" val="176179728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タイトル"/>
          <p:cNvSpPr>
            <a:spLocks noGrp="1" noChangeArrowheads="1"/>
          </p:cNvSpPr>
          <p:nvPr>
            <p:ph type="title"/>
          </p:nvPr>
        </p:nvSpPr>
        <p:spPr bwMode="auto">
          <a:xfrm>
            <a:off x="0" y="6201"/>
            <a:ext cx="9906000" cy="398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タイトルの書式設定</a:t>
            </a:r>
          </a:p>
        </p:txBody>
      </p:sp>
      <p:sp>
        <p:nvSpPr>
          <p:cNvPr id="1027" name="Rectangle 3"/>
          <p:cNvSpPr>
            <a:spLocks noGrp="1" noChangeArrowheads="1"/>
          </p:cNvSpPr>
          <p:nvPr>
            <p:ph type="body" idx="1"/>
          </p:nvPr>
        </p:nvSpPr>
        <p:spPr bwMode="auto">
          <a:xfrm>
            <a:off x="125979" y="693068"/>
            <a:ext cx="9651434" cy="1079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endParaRPr lang="ja-JP" altLang="en-US" dirty="0"/>
          </a:p>
        </p:txBody>
      </p:sp>
    </p:spTree>
    <p:extLst>
      <p:ext uri="{BB962C8B-B14F-4D97-AF65-F5344CB8AC3E}">
        <p14:creationId xmlns:p14="http://schemas.microsoft.com/office/powerpoint/2010/main" val="1872481108"/>
      </p:ext>
    </p:extLst>
  </p:cSld>
  <p:clrMap bg1="lt1" tx1="dk1" bg2="lt2" tx2="dk2" accent1="accent1" accent2="accent2" accent3="accent3" accent4="accent4" accent5="accent5" accent6="accent6" hlink="hlink" folHlink="folHlink"/>
  <p:sldLayoutIdLst>
    <p:sldLayoutId id="2147518302" r:id="rId1"/>
    <p:sldLayoutId id="2147518303" r:id="rId2"/>
    <p:sldLayoutId id="2147518304" r:id="rId3"/>
    <p:sldLayoutId id="2147518305" r:id="rId4"/>
  </p:sldLayoutIdLst>
  <p:timing>
    <p:tnLst>
      <p:par>
        <p:cTn id="1" dur="indefinite" restart="never" nodeType="tmRoot"/>
      </p:par>
    </p:tnLst>
  </p:timing>
  <p:hf hdr="0" ftr="0" dt="0"/>
  <p:txStyles>
    <p:titleStyle>
      <a:lvl1pPr algn="ctr" rtl="0" eaLnBrk="1" fontAlgn="base" hangingPunct="1">
        <a:spcBef>
          <a:spcPct val="0"/>
        </a:spcBef>
        <a:spcAft>
          <a:spcPct val="0"/>
        </a:spcAft>
        <a:defRPr kumimoji="1" sz="3200"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rtl="0" eaLnBrk="1" fontAlgn="base" hangingPunct="1">
        <a:spcBef>
          <a:spcPct val="0"/>
        </a:spcBef>
        <a:spcAft>
          <a:spcPct val="0"/>
        </a:spcAft>
        <a:defRPr kumimoji="1" sz="2000">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000">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000">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000">
          <a:solidFill>
            <a:schemeClr val="tx2"/>
          </a:solidFill>
          <a:latin typeface="Arial" charset="0"/>
          <a:ea typeface="HGPｺﾞｼｯｸE" pitchFamily="50" charset="-128"/>
        </a:defRPr>
      </a:lvl5pPr>
      <a:lvl6pPr marL="457200" algn="l" rtl="0" eaLnBrk="1" fontAlgn="base" hangingPunct="1">
        <a:spcBef>
          <a:spcPct val="0"/>
        </a:spcBef>
        <a:spcAft>
          <a:spcPct val="0"/>
        </a:spcAft>
        <a:defRPr kumimoji="1" sz="2000">
          <a:solidFill>
            <a:schemeClr val="tx2"/>
          </a:solidFill>
          <a:latin typeface="Arial" charset="0"/>
          <a:ea typeface="HGPｺﾞｼｯｸE" pitchFamily="50" charset="-128"/>
        </a:defRPr>
      </a:lvl6pPr>
      <a:lvl7pPr marL="914400" algn="l" rtl="0" eaLnBrk="1" fontAlgn="base" hangingPunct="1">
        <a:spcBef>
          <a:spcPct val="0"/>
        </a:spcBef>
        <a:spcAft>
          <a:spcPct val="0"/>
        </a:spcAft>
        <a:defRPr kumimoji="1" sz="2000">
          <a:solidFill>
            <a:schemeClr val="tx2"/>
          </a:solidFill>
          <a:latin typeface="Arial" charset="0"/>
          <a:ea typeface="HGPｺﾞｼｯｸE" pitchFamily="50" charset="-128"/>
        </a:defRPr>
      </a:lvl7pPr>
      <a:lvl8pPr marL="1371600" algn="l" rtl="0" eaLnBrk="1" fontAlgn="base" hangingPunct="1">
        <a:spcBef>
          <a:spcPct val="0"/>
        </a:spcBef>
        <a:spcAft>
          <a:spcPct val="0"/>
        </a:spcAft>
        <a:defRPr kumimoji="1" sz="2000">
          <a:solidFill>
            <a:schemeClr val="tx2"/>
          </a:solidFill>
          <a:latin typeface="Arial" charset="0"/>
          <a:ea typeface="HGPｺﾞｼｯｸE" pitchFamily="50" charset="-128"/>
        </a:defRPr>
      </a:lvl8pPr>
      <a:lvl9pPr marL="1828800" algn="l" rtl="0" eaLnBrk="1" fontAlgn="base" hangingPunct="1">
        <a:spcBef>
          <a:spcPct val="0"/>
        </a:spcBef>
        <a:spcAft>
          <a:spcPct val="0"/>
        </a:spcAft>
        <a:defRPr kumimoji="1" sz="2000">
          <a:solidFill>
            <a:schemeClr val="tx2"/>
          </a:solidFill>
          <a:latin typeface="Arial" charset="0"/>
          <a:ea typeface="HGPｺﾞｼｯｸE" pitchFamily="50" charset="-128"/>
        </a:defRPr>
      </a:lvl9pPr>
    </p:titleStyle>
    <p:bodyStyle>
      <a:lvl1pPr marL="342900" indent="-342900" algn="l" rtl="0" eaLnBrk="1" fontAlgn="base" hangingPunct="1">
        <a:spcBef>
          <a:spcPct val="20000"/>
        </a:spcBef>
        <a:spcAft>
          <a:spcPct val="0"/>
        </a:spcAft>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46088" indent="-176213" algn="l" rtl="0" eaLnBrk="1" fontAlgn="base" hangingPunct="1">
        <a:lnSpc>
          <a:spcPct val="110000"/>
        </a:lnSpc>
        <a:spcBef>
          <a:spcPct val="0"/>
        </a:spcBef>
        <a:spcAft>
          <a:spcPct val="0"/>
        </a:spcAft>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08038" indent="-182563" algn="l" rtl="0" eaLnBrk="1" fontAlgn="base" hangingPunct="1">
        <a:lnSpc>
          <a:spcPct val="110000"/>
        </a:lnSpc>
        <a:spcBef>
          <a:spcPct val="0"/>
        </a:spcBef>
        <a:spcAft>
          <a:spcPct val="0"/>
        </a:spcAft>
        <a:buChar char="•"/>
        <a:defRPr kumimoji="1" sz="1600">
          <a:solidFill>
            <a:schemeClr val="tx1"/>
          </a:solidFill>
          <a:latin typeface="Times New Roman" pitchFamily="18" charset="0"/>
          <a:ea typeface="+mn-ea"/>
        </a:defRPr>
      </a:lvl3pPr>
      <a:lvl4pPr marL="1163638" indent="-176213" algn="l" rtl="0" eaLnBrk="1" fontAlgn="base" hangingPunct="1">
        <a:lnSpc>
          <a:spcPct val="110000"/>
        </a:lnSpc>
        <a:spcBef>
          <a:spcPct val="0"/>
        </a:spcBef>
        <a:spcAft>
          <a:spcPct val="0"/>
        </a:spcAft>
        <a:buFont typeface="Arial" charset="0"/>
        <a:buChar char="»"/>
        <a:defRPr kumimoji="1" sz="1600">
          <a:solidFill>
            <a:schemeClr val="tx1"/>
          </a:solidFill>
          <a:latin typeface="Times New Roman" pitchFamily="18" charset="0"/>
          <a:ea typeface="+mn-ea"/>
        </a:defRPr>
      </a:lvl4pPr>
      <a:lvl5pPr marL="15255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5pPr>
      <a:lvl6pPr marL="19827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6pPr>
      <a:lvl7pPr marL="24399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7pPr>
      <a:lvl8pPr marL="28971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8pPr>
      <a:lvl9pPr marL="33543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hemeOverride" Target="../theme/themeOverride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mailto:scm@mizuho-ir.co.jp" TargetMode="External"/><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ー 1"/>
          <p:cNvSpPr>
            <a:spLocks noGrp="1"/>
          </p:cNvSpPr>
          <p:nvPr>
            <p:ph type="body" sz="quarter" idx="10"/>
          </p:nvPr>
        </p:nvSpPr>
        <p:spPr>
          <a:xfrm>
            <a:off x="-28315" y="1556792"/>
            <a:ext cx="9934315" cy="3744416"/>
          </a:xfrm>
        </p:spPr>
        <p:txBody>
          <a:bodyPr anchor="ctr"/>
          <a:lstStyle/>
          <a:p>
            <a:r>
              <a:rPr lang="ja-JP" altLang="en-US" b="1" dirty="0"/>
              <a:t>企業版</a:t>
            </a:r>
            <a:r>
              <a:rPr lang="en-US" altLang="ja-JP" b="1" dirty="0"/>
              <a:t>2</a:t>
            </a:r>
            <a:r>
              <a:rPr lang="ja-JP" altLang="en-US" b="1" dirty="0"/>
              <a:t>℃</a:t>
            </a:r>
            <a:r>
              <a:rPr lang="ja-JP" altLang="en-US" b="1" dirty="0" smtClean="0"/>
              <a:t>目標ネットワーク</a:t>
            </a:r>
            <a:endParaRPr lang="en-US" altLang="ja-JP" b="1" dirty="0" smtClean="0"/>
          </a:p>
          <a:p>
            <a:r>
              <a:rPr kumimoji="1" lang="ja-JP" altLang="en-US" b="1" dirty="0" smtClean="0"/>
              <a:t>公募概要</a:t>
            </a:r>
            <a:endParaRPr kumimoji="1" lang="ja-JP" altLang="en-US" b="1" dirty="0"/>
          </a:p>
        </p:txBody>
      </p:sp>
      <p:sp>
        <p:nvSpPr>
          <p:cNvPr id="3" name="正方形/長方形 2"/>
          <p:cNvSpPr/>
          <p:nvPr/>
        </p:nvSpPr>
        <p:spPr bwMode="auto">
          <a:xfrm>
            <a:off x="7905328" y="476672"/>
            <a:ext cx="1368152" cy="576064"/>
          </a:xfrm>
          <a:prstGeom prst="rect">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ja-JP" altLang="en-US" sz="2400" dirty="0" smtClean="0">
                <a:latin typeface="+mn-ea"/>
                <a:ea typeface="+mn-ea"/>
              </a:rPr>
              <a:t>資料</a:t>
            </a:r>
            <a:r>
              <a:rPr lang="en-US" altLang="ja-JP" sz="2400" dirty="0">
                <a:latin typeface="+mn-ea"/>
                <a:ea typeface="+mn-ea"/>
              </a:rPr>
              <a:t>5</a:t>
            </a:r>
            <a:r>
              <a:rPr lang="en-US" altLang="ja-JP" sz="2400" dirty="0" smtClean="0">
                <a:latin typeface="+mn-ea"/>
                <a:ea typeface="+mn-ea"/>
              </a:rPr>
              <a:t>-1</a:t>
            </a:r>
            <a:endParaRPr kumimoji="1" lang="ja-JP" altLang="en-US" sz="2400" b="0" i="0" u="none" strike="noStrike" cap="none" normalizeH="0" baseline="0" dirty="0" smtClean="0">
              <a:ln>
                <a:noFill/>
              </a:ln>
              <a:solidFill>
                <a:schemeClr val="tx1"/>
              </a:solidFill>
              <a:effectLst/>
              <a:latin typeface="+mn-ea"/>
              <a:ea typeface="+mn-ea"/>
            </a:endParaRPr>
          </a:p>
        </p:txBody>
      </p:sp>
    </p:spTree>
    <p:extLst>
      <p:ext uri="{BB962C8B-B14F-4D97-AF65-F5344CB8AC3E}">
        <p14:creationId xmlns:p14="http://schemas.microsoft.com/office/powerpoint/2010/main" val="10580627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0"/>
            <a:r>
              <a:rPr lang="ja-JP" altLang="en-US" sz="4000" dirty="0" smtClean="0"/>
              <a:t>企業版</a:t>
            </a:r>
            <a:r>
              <a:rPr lang="en-US" altLang="ja-JP" sz="4000" dirty="0" smtClean="0"/>
              <a:t>2℃</a:t>
            </a:r>
            <a:r>
              <a:rPr lang="ja-JP" altLang="en-US" sz="4000" smtClean="0"/>
              <a:t>目標ネットワークを設立</a:t>
            </a:r>
            <a:endParaRPr lang="en-US" altLang="ja-JP" sz="4000" dirty="0"/>
          </a:p>
        </p:txBody>
      </p:sp>
      <p:sp>
        <p:nvSpPr>
          <p:cNvPr id="3" name="テキスト プレースホルダー 2"/>
          <p:cNvSpPr>
            <a:spLocks noGrp="1"/>
          </p:cNvSpPr>
          <p:nvPr>
            <p:ph type="body" sz="quarter" idx="11"/>
          </p:nvPr>
        </p:nvSpPr>
        <p:spPr>
          <a:xfrm>
            <a:off x="128588" y="764704"/>
            <a:ext cx="9648825" cy="2129335"/>
          </a:xfrm>
        </p:spPr>
        <p:txBody>
          <a:bodyPr anchor="ctr"/>
          <a:lstStyle/>
          <a:p>
            <a:r>
              <a:rPr lang="ja-JP" altLang="en-US" sz="2300" dirty="0" smtClean="0"/>
              <a:t>企業版</a:t>
            </a:r>
            <a:r>
              <a:rPr lang="en-US" altLang="ja-JP" sz="2300" dirty="0" smtClean="0"/>
              <a:t>2℃</a:t>
            </a:r>
            <a:r>
              <a:rPr lang="ja-JP" altLang="en-US" sz="2300" dirty="0" smtClean="0"/>
              <a:t>目標設定を目指す企業や目標設定済みの企業が、互いの課題や活動状況について情報共有を行い、課題解決を目指すも</a:t>
            </a:r>
            <a:r>
              <a:rPr lang="ja-JP" altLang="en-US" sz="2300" dirty="0"/>
              <a:t>の</a:t>
            </a:r>
            <a:r>
              <a:rPr lang="ja-JP" altLang="en-US" sz="2300" dirty="0" smtClean="0"/>
              <a:t>。</a:t>
            </a:r>
            <a:endParaRPr lang="en-US" altLang="ja-JP" sz="2300" dirty="0" smtClean="0"/>
          </a:p>
          <a:p>
            <a:r>
              <a:rPr lang="ja-JP" altLang="en-US" sz="2300" dirty="0" smtClean="0"/>
              <a:t>ネットワークには、再省蓄エネ関連のソリューション提供企業も＜支援会員＞として参加し、企業版</a:t>
            </a:r>
            <a:r>
              <a:rPr lang="en-US" altLang="ja-JP" sz="2300" dirty="0" smtClean="0"/>
              <a:t>2℃</a:t>
            </a:r>
            <a:r>
              <a:rPr lang="ja-JP" altLang="en-US" sz="2300" dirty="0" smtClean="0"/>
              <a:t>目標の設定をした企業や、設定を目指す企業に</a:t>
            </a:r>
            <a:r>
              <a:rPr lang="ja-JP" altLang="en-US" sz="2300" dirty="0"/>
              <a:t>対</a:t>
            </a:r>
            <a:r>
              <a:rPr lang="ja-JP" altLang="en-US" sz="2300" dirty="0" smtClean="0"/>
              <a:t>しソリューションに関する情報提供を行う。</a:t>
            </a:r>
            <a:endParaRPr lang="en-US" altLang="ja-JP" sz="2300" dirty="0" smtClean="0"/>
          </a:p>
        </p:txBody>
      </p:sp>
      <p:sp>
        <p:nvSpPr>
          <p:cNvPr id="5" name="正方形/長方形 4"/>
          <p:cNvSpPr/>
          <p:nvPr/>
        </p:nvSpPr>
        <p:spPr bwMode="auto">
          <a:xfrm>
            <a:off x="344488" y="3358236"/>
            <a:ext cx="9274628" cy="3296357"/>
          </a:xfrm>
          <a:prstGeom prst="rect">
            <a:avLst/>
          </a:prstGeom>
          <a:ln>
            <a:headEnd type="none" w="med" len="med"/>
            <a:tailEnd type="none" w="med" len="med"/>
          </a:ln>
          <a:extLst/>
        </p:spPr>
        <p:style>
          <a:lnRef idx="2">
            <a:schemeClr val="dk1"/>
          </a:lnRef>
          <a:fillRef idx="1">
            <a:schemeClr val="lt1"/>
          </a:fillRef>
          <a:effectRef idx="0">
            <a:schemeClr val="dk1"/>
          </a:effectRef>
          <a:fontRef idx="minor">
            <a:schemeClr val="dk1"/>
          </a:fontRef>
        </p:style>
        <p:txBody>
          <a:bodyPr vert="horz" wrap="non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smtClean="0">
              <a:ln>
                <a:noFill/>
              </a:ln>
              <a:solidFill>
                <a:schemeClr val="tx1"/>
              </a:solidFill>
              <a:effectLst/>
              <a:latin typeface="Arial" charset="0"/>
              <a:ea typeface="HGPｺﾞｼｯｸM" pitchFamily="50" charset="-128"/>
            </a:endParaRPr>
          </a:p>
        </p:txBody>
      </p:sp>
      <p:sp>
        <p:nvSpPr>
          <p:cNvPr id="6" name="テキスト ボックス 5"/>
          <p:cNvSpPr txBox="1"/>
          <p:nvPr/>
        </p:nvSpPr>
        <p:spPr>
          <a:xfrm>
            <a:off x="3554219" y="3172326"/>
            <a:ext cx="2797561" cy="369332"/>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pPr algn="ctr"/>
            <a:r>
              <a:rPr kumimoji="1" lang="ja-JP" altLang="en-US" b="1" dirty="0" smtClean="0"/>
              <a:t>企業版</a:t>
            </a:r>
            <a:r>
              <a:rPr kumimoji="1" lang="en-US" altLang="ja-JP" b="1" dirty="0" smtClean="0">
                <a:latin typeface="+mj-ea"/>
                <a:ea typeface="+mj-ea"/>
              </a:rPr>
              <a:t>2</a:t>
            </a:r>
            <a:r>
              <a:rPr lang="ja-JP" altLang="en-US" b="1" dirty="0">
                <a:latin typeface="+mj-ea"/>
                <a:ea typeface="+mj-ea"/>
              </a:rPr>
              <a:t>℃</a:t>
            </a:r>
            <a:r>
              <a:rPr kumimoji="1" lang="ja-JP" altLang="en-US" b="1" dirty="0" smtClean="0"/>
              <a:t>目標ネットワーク</a:t>
            </a:r>
          </a:p>
        </p:txBody>
      </p:sp>
      <p:sp>
        <p:nvSpPr>
          <p:cNvPr id="7" name="角丸四角形 6"/>
          <p:cNvSpPr/>
          <p:nvPr/>
        </p:nvSpPr>
        <p:spPr bwMode="auto">
          <a:xfrm>
            <a:off x="557349" y="3668404"/>
            <a:ext cx="4058194" cy="2825583"/>
          </a:xfrm>
          <a:prstGeom prst="roundRect">
            <a:avLst/>
          </a:prstGeom>
          <a:ln w="25400">
            <a:headEnd type="none" w="med" len="med"/>
            <a:tailEnd type="none" w="med" len="med"/>
          </a:ln>
          <a:extLst/>
        </p:spPr>
        <p:style>
          <a:lnRef idx="1">
            <a:schemeClr val="accent6"/>
          </a:lnRef>
          <a:fillRef idx="2">
            <a:schemeClr val="accent6"/>
          </a:fillRef>
          <a:effectRef idx="1">
            <a:schemeClr val="accent6"/>
          </a:effectRef>
          <a:fontRef idx="minor">
            <a:schemeClr val="dk1"/>
          </a:fontRef>
        </p:style>
        <p:txBody>
          <a:bodyPr vert="horz" wrap="non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chemeClr val="tx1"/>
              </a:solidFill>
              <a:effectLst/>
              <a:latin typeface="Arial" charset="0"/>
              <a:ea typeface="HGPｺﾞｼｯｸM" pitchFamily="50" charset="-128"/>
            </a:endParaRPr>
          </a:p>
        </p:txBody>
      </p:sp>
      <p:sp>
        <p:nvSpPr>
          <p:cNvPr id="8" name="角丸四角形 7"/>
          <p:cNvSpPr/>
          <p:nvPr/>
        </p:nvSpPr>
        <p:spPr bwMode="auto">
          <a:xfrm flipH="1">
            <a:off x="5292450" y="3668403"/>
            <a:ext cx="4060576" cy="2825583"/>
          </a:xfrm>
          <a:prstGeom prst="roundRect">
            <a:avLst/>
          </a:prstGeom>
          <a:ln w="25400">
            <a:headEnd type="none" w="med" len="med"/>
            <a:tailEnd type="none" w="med" len="med"/>
          </a:ln>
          <a:extLst/>
        </p:spPr>
        <p:style>
          <a:lnRef idx="1">
            <a:schemeClr val="accent3"/>
          </a:lnRef>
          <a:fillRef idx="2">
            <a:schemeClr val="accent3"/>
          </a:fillRef>
          <a:effectRef idx="1">
            <a:schemeClr val="accent3"/>
          </a:effectRef>
          <a:fontRef idx="minor">
            <a:schemeClr val="dk1"/>
          </a:fontRef>
        </p:style>
        <p:txBody>
          <a:bodyPr vert="horz" wrap="non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smtClean="0">
              <a:ln>
                <a:noFill/>
              </a:ln>
              <a:solidFill>
                <a:schemeClr val="tx1"/>
              </a:solidFill>
              <a:effectLst/>
              <a:latin typeface="Arial" charset="0"/>
              <a:ea typeface="HGPｺﾞｼｯｸM" pitchFamily="50" charset="-128"/>
            </a:endParaRPr>
          </a:p>
        </p:txBody>
      </p:sp>
      <p:sp>
        <p:nvSpPr>
          <p:cNvPr id="9" name="テキスト ボックス 8"/>
          <p:cNvSpPr txBox="1"/>
          <p:nvPr/>
        </p:nvSpPr>
        <p:spPr>
          <a:xfrm>
            <a:off x="1784648" y="3465635"/>
            <a:ext cx="1569660" cy="369332"/>
          </a:xfrm>
          <a:prstGeom prst="rect">
            <a:avLst/>
          </a:prstGeom>
          <a:ln/>
        </p:spPr>
        <p:style>
          <a:lnRef idx="1">
            <a:schemeClr val="dk1"/>
          </a:lnRef>
          <a:fillRef idx="2">
            <a:schemeClr val="dk1"/>
          </a:fillRef>
          <a:effectRef idx="1">
            <a:schemeClr val="dk1"/>
          </a:effectRef>
          <a:fontRef idx="minor">
            <a:schemeClr val="dk1"/>
          </a:fontRef>
        </p:style>
        <p:txBody>
          <a:bodyPr wrap="none" rtlCol="0">
            <a:spAutoFit/>
          </a:bodyPr>
          <a:lstStyle/>
          <a:p>
            <a:r>
              <a:rPr lang="ja-JP" altLang="en-US" dirty="0" smtClean="0"/>
              <a:t>目標設定会員</a:t>
            </a:r>
            <a:endParaRPr kumimoji="1" lang="ja-JP" altLang="en-US" dirty="0" smtClean="0">
              <a:latin typeface="+mn-lt"/>
              <a:ea typeface="+mn-ea"/>
            </a:endParaRPr>
          </a:p>
        </p:txBody>
      </p:sp>
      <p:sp>
        <p:nvSpPr>
          <p:cNvPr id="10" name="テキスト ボックス 9"/>
          <p:cNvSpPr txBox="1"/>
          <p:nvPr/>
        </p:nvSpPr>
        <p:spPr>
          <a:xfrm>
            <a:off x="6797332" y="3483737"/>
            <a:ext cx="1107996" cy="369332"/>
          </a:xfrm>
          <a:prstGeom prst="rect">
            <a:avLst/>
          </a:prstGeom>
          <a:ln/>
        </p:spPr>
        <p:style>
          <a:lnRef idx="1">
            <a:schemeClr val="dk1"/>
          </a:lnRef>
          <a:fillRef idx="2">
            <a:schemeClr val="dk1"/>
          </a:fillRef>
          <a:effectRef idx="1">
            <a:schemeClr val="dk1"/>
          </a:effectRef>
          <a:fontRef idx="minor">
            <a:schemeClr val="dk1"/>
          </a:fontRef>
        </p:style>
        <p:txBody>
          <a:bodyPr wrap="none" rtlCol="0">
            <a:spAutoFit/>
          </a:bodyPr>
          <a:lstStyle/>
          <a:p>
            <a:pPr algn="ctr"/>
            <a:r>
              <a:rPr lang="ja-JP" altLang="en-US" dirty="0" smtClean="0"/>
              <a:t>支援会員</a:t>
            </a:r>
            <a:endParaRPr kumimoji="1" lang="ja-JP" altLang="en-US" dirty="0" smtClean="0">
              <a:latin typeface="+mn-lt"/>
              <a:ea typeface="+mn-ea"/>
            </a:endParaRPr>
          </a:p>
        </p:txBody>
      </p:sp>
      <p:cxnSp>
        <p:nvCxnSpPr>
          <p:cNvPr id="26" name="直線矢印コネクタ 25"/>
          <p:cNvCxnSpPr>
            <a:stCxn id="58" idx="3"/>
            <a:endCxn id="59" idx="7"/>
          </p:cNvCxnSpPr>
          <p:nvPr/>
        </p:nvCxnSpPr>
        <p:spPr bwMode="auto">
          <a:xfrm flipH="1">
            <a:off x="2259274" y="5394771"/>
            <a:ext cx="495872" cy="224137"/>
          </a:xfrm>
          <a:prstGeom prst="straightConnector1">
            <a:avLst/>
          </a:prstGeom>
          <a:ln>
            <a:headEnd type="triangle"/>
            <a:tailEnd type="triangle"/>
          </a:ln>
          <a:extLst/>
        </p:spPr>
        <p:style>
          <a:lnRef idx="3">
            <a:schemeClr val="dk1"/>
          </a:lnRef>
          <a:fillRef idx="0">
            <a:schemeClr val="dk1"/>
          </a:fillRef>
          <a:effectRef idx="2">
            <a:schemeClr val="dk1"/>
          </a:effectRef>
          <a:fontRef idx="minor">
            <a:schemeClr val="tx1"/>
          </a:fontRef>
        </p:style>
      </p:cxnSp>
      <p:cxnSp>
        <p:nvCxnSpPr>
          <p:cNvPr id="27" name="直線矢印コネクタ 26"/>
          <p:cNvCxnSpPr>
            <a:stCxn id="56" idx="4"/>
            <a:endCxn id="59" idx="0"/>
          </p:cNvCxnSpPr>
          <p:nvPr/>
        </p:nvCxnSpPr>
        <p:spPr bwMode="auto">
          <a:xfrm>
            <a:off x="1554190" y="4736080"/>
            <a:ext cx="48260" cy="743930"/>
          </a:xfrm>
          <a:prstGeom prst="straightConnector1">
            <a:avLst/>
          </a:prstGeom>
          <a:ln>
            <a:headEnd type="triangle"/>
            <a:tailEnd type="triangle"/>
          </a:ln>
          <a:extLst/>
        </p:spPr>
        <p:style>
          <a:lnRef idx="3">
            <a:schemeClr val="dk1"/>
          </a:lnRef>
          <a:fillRef idx="0">
            <a:schemeClr val="dk1"/>
          </a:fillRef>
          <a:effectRef idx="2">
            <a:schemeClr val="dk1"/>
          </a:effectRef>
          <a:fontRef idx="minor">
            <a:schemeClr val="tx1"/>
          </a:fontRef>
        </p:style>
      </p:cxnSp>
      <p:cxnSp>
        <p:nvCxnSpPr>
          <p:cNvPr id="28" name="直線矢印コネクタ 27"/>
          <p:cNvCxnSpPr>
            <a:stCxn id="56" idx="5"/>
            <a:endCxn id="58" idx="1"/>
          </p:cNvCxnSpPr>
          <p:nvPr/>
        </p:nvCxnSpPr>
        <p:spPr bwMode="auto">
          <a:xfrm>
            <a:off x="2211014" y="4611494"/>
            <a:ext cx="544132" cy="181725"/>
          </a:xfrm>
          <a:prstGeom prst="straightConnector1">
            <a:avLst/>
          </a:prstGeom>
          <a:ln>
            <a:headEnd type="triangle"/>
            <a:tailEnd type="triangle"/>
          </a:ln>
          <a:extLst/>
        </p:spPr>
        <p:style>
          <a:lnRef idx="3">
            <a:schemeClr val="dk1"/>
          </a:lnRef>
          <a:fillRef idx="0">
            <a:schemeClr val="dk1"/>
          </a:fillRef>
          <a:effectRef idx="2">
            <a:schemeClr val="dk1"/>
          </a:effectRef>
          <a:fontRef idx="minor">
            <a:schemeClr val="tx1"/>
          </a:fontRef>
        </p:style>
      </p:cxnSp>
      <p:sp>
        <p:nvSpPr>
          <p:cNvPr id="33" name="テキスト ボックス 32"/>
          <p:cNvSpPr txBox="1"/>
          <p:nvPr/>
        </p:nvSpPr>
        <p:spPr>
          <a:xfrm>
            <a:off x="4406247" y="5963410"/>
            <a:ext cx="1107996" cy="369332"/>
          </a:xfrm>
          <a:prstGeom prst="rect">
            <a:avLst/>
          </a:prstGeom>
        </p:spPr>
        <p:style>
          <a:lnRef idx="2">
            <a:schemeClr val="accent2"/>
          </a:lnRef>
          <a:fillRef idx="1">
            <a:schemeClr val="lt1"/>
          </a:fillRef>
          <a:effectRef idx="0">
            <a:schemeClr val="accent2"/>
          </a:effectRef>
          <a:fontRef idx="minor">
            <a:schemeClr val="dk1"/>
          </a:fontRef>
        </p:style>
        <p:txBody>
          <a:bodyPr wrap="none" rtlCol="0">
            <a:spAutoFit/>
          </a:bodyPr>
          <a:lstStyle/>
          <a:p>
            <a:pPr algn="ctr"/>
            <a:r>
              <a:rPr lang="ja-JP" altLang="en-US" b="1" dirty="0" smtClean="0"/>
              <a:t>機会創出</a:t>
            </a:r>
            <a:endParaRPr kumimoji="1" lang="ja-JP" altLang="en-US" b="1" dirty="0" smtClean="0">
              <a:latin typeface="+mn-lt"/>
              <a:ea typeface="+mn-ea"/>
            </a:endParaRPr>
          </a:p>
        </p:txBody>
      </p:sp>
      <p:sp>
        <p:nvSpPr>
          <p:cNvPr id="34" name="円/楕円 33"/>
          <p:cNvSpPr/>
          <p:nvPr/>
        </p:nvSpPr>
        <p:spPr bwMode="auto">
          <a:xfrm>
            <a:off x="5687111" y="3911675"/>
            <a:ext cx="1858177" cy="824405"/>
          </a:xfrm>
          <a:prstGeom prst="ellipse">
            <a:avLst/>
          </a:prstGeom>
          <a:solidFill>
            <a:schemeClr val="bg1"/>
          </a:solidFill>
          <a:ln w="19050" cap="flat" cmpd="sng" algn="ctr">
            <a:solidFill>
              <a:schemeClr val="tx1"/>
            </a:solidFill>
            <a:prstDash val="solid"/>
            <a:round/>
            <a:headEnd type="none" w="med" len="med"/>
            <a:tailEnd type="none" w="med" len="med"/>
          </a:ln>
          <a:effectLst>
            <a:outerShdw blurRad="50800" dist="38100" dir="2700000" algn="tl" rotWithShape="0">
              <a:prstClr val="black">
                <a:alpha val="40000"/>
              </a:prstClr>
            </a:outerShdw>
          </a:effectLst>
          <a:extLst/>
        </p:spPr>
        <p:txBody>
          <a:bodyPr vert="horz" wrap="non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ja-JP" altLang="en-US" sz="2000" dirty="0" smtClean="0">
                <a:latin typeface="+mj-ea"/>
                <a:ea typeface="+mj-ea"/>
              </a:rPr>
              <a:t>再エネ開発</a:t>
            </a:r>
            <a:endParaRPr lang="en-US" altLang="ja-JP" sz="2000" dirty="0" smtClean="0">
              <a:latin typeface="+mj-ea"/>
              <a:ea typeface="+mj-ea"/>
            </a:endParaRPr>
          </a:p>
          <a:p>
            <a:pPr marL="0" marR="0" indent="0" algn="ctr" defTabSz="914400" rtl="0" eaLnBrk="1" fontAlgn="base" latinLnBrk="0" hangingPunct="1">
              <a:lnSpc>
                <a:spcPct val="100000"/>
              </a:lnSpc>
              <a:spcBef>
                <a:spcPct val="0"/>
              </a:spcBef>
              <a:spcAft>
                <a:spcPct val="0"/>
              </a:spcAft>
              <a:buClrTx/>
              <a:buSzTx/>
              <a:buFontTx/>
              <a:buNone/>
              <a:tabLst/>
            </a:pPr>
            <a:r>
              <a:rPr lang="ja-JP" altLang="en-US" sz="2000" dirty="0" smtClean="0">
                <a:latin typeface="+mj-ea"/>
                <a:ea typeface="+mj-ea"/>
              </a:rPr>
              <a:t>事業者</a:t>
            </a:r>
            <a:endParaRPr kumimoji="1" lang="en-US" altLang="ja-JP" sz="2000" b="0" i="0" u="none" strike="noStrike" cap="none" normalizeH="0" baseline="0" dirty="0" smtClean="0">
              <a:ln>
                <a:noFill/>
              </a:ln>
              <a:solidFill>
                <a:schemeClr val="tx1"/>
              </a:solidFill>
              <a:effectLst/>
              <a:latin typeface="+mj-ea"/>
              <a:ea typeface="+mj-ea"/>
            </a:endParaRPr>
          </a:p>
        </p:txBody>
      </p:sp>
      <p:sp>
        <p:nvSpPr>
          <p:cNvPr id="35" name="円/楕円 34"/>
          <p:cNvSpPr/>
          <p:nvPr/>
        </p:nvSpPr>
        <p:spPr bwMode="auto">
          <a:xfrm>
            <a:off x="7437410" y="4506393"/>
            <a:ext cx="1794686" cy="742790"/>
          </a:xfrm>
          <a:prstGeom prst="ellipse">
            <a:avLst/>
          </a:prstGeom>
          <a:solidFill>
            <a:schemeClr val="bg1"/>
          </a:solidFill>
          <a:ln w="19050" cap="flat" cmpd="sng" algn="ctr">
            <a:solidFill>
              <a:schemeClr val="tx1"/>
            </a:solidFill>
            <a:prstDash val="solid"/>
            <a:round/>
            <a:headEnd type="none" w="med" len="med"/>
            <a:tailEnd type="none" w="med" len="med"/>
          </a:ln>
          <a:effectLst>
            <a:outerShdw blurRad="50800" dist="38100" dir="2700000" algn="tl" rotWithShape="0">
              <a:prstClr val="black">
                <a:alpha val="40000"/>
              </a:prstClr>
            </a:outerShdw>
          </a:effectLst>
          <a:extLst/>
        </p:spPr>
        <p:txBody>
          <a:bodyPr vert="horz" wrap="non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altLang="ja-JP" sz="2000" dirty="0" smtClean="0">
                <a:latin typeface="+mj-ea"/>
                <a:ea typeface="+mj-ea"/>
              </a:rPr>
              <a:t>ESCO</a:t>
            </a:r>
          </a:p>
          <a:p>
            <a:pPr marL="0" marR="0" indent="0" algn="ctr" defTabSz="914400" rtl="0" eaLnBrk="1" fontAlgn="base" latinLnBrk="0" hangingPunct="1">
              <a:lnSpc>
                <a:spcPct val="100000"/>
              </a:lnSpc>
              <a:spcBef>
                <a:spcPct val="0"/>
              </a:spcBef>
              <a:spcAft>
                <a:spcPct val="0"/>
              </a:spcAft>
              <a:buClrTx/>
              <a:buSzTx/>
              <a:buFontTx/>
              <a:buNone/>
              <a:tabLst/>
            </a:pPr>
            <a:r>
              <a:rPr lang="ja-JP" altLang="en-US" sz="2000" dirty="0" smtClean="0">
                <a:latin typeface="+mj-ea"/>
                <a:ea typeface="+mj-ea"/>
              </a:rPr>
              <a:t>事業者</a:t>
            </a:r>
            <a:endParaRPr kumimoji="1" lang="ja-JP" altLang="en-US" sz="2000" b="0" i="0" u="none" strike="noStrike" cap="none" normalizeH="0" baseline="0" dirty="0" smtClean="0">
              <a:ln>
                <a:noFill/>
              </a:ln>
              <a:solidFill>
                <a:schemeClr val="tx1"/>
              </a:solidFill>
              <a:effectLst/>
              <a:latin typeface="+mj-ea"/>
              <a:ea typeface="+mj-ea"/>
            </a:endParaRPr>
          </a:p>
        </p:txBody>
      </p:sp>
      <p:sp>
        <p:nvSpPr>
          <p:cNvPr id="36" name="円/楕円 35"/>
          <p:cNvSpPr/>
          <p:nvPr/>
        </p:nvSpPr>
        <p:spPr bwMode="auto">
          <a:xfrm>
            <a:off x="5836476" y="5081194"/>
            <a:ext cx="1864703" cy="783333"/>
          </a:xfrm>
          <a:prstGeom prst="ellipse">
            <a:avLst/>
          </a:prstGeom>
          <a:solidFill>
            <a:schemeClr val="bg1"/>
          </a:solidFill>
          <a:ln w="19050" cap="flat" cmpd="sng" algn="ctr">
            <a:solidFill>
              <a:schemeClr val="tx1"/>
            </a:solidFill>
            <a:prstDash val="solid"/>
            <a:round/>
            <a:headEnd type="none" w="med" len="med"/>
            <a:tailEnd type="none" w="med" len="med"/>
          </a:ln>
          <a:effectLst>
            <a:outerShdw blurRad="50800" dist="38100" dir="2700000" algn="tl" rotWithShape="0">
              <a:prstClr val="black">
                <a:alpha val="40000"/>
              </a:prstClr>
            </a:outerShdw>
          </a:effectLst>
          <a:extLst/>
        </p:spPr>
        <p:txBody>
          <a:bodyPr vert="horz" wrap="non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ja-JP" altLang="en-US" sz="2000" dirty="0" smtClean="0">
                <a:latin typeface="+mj-ea"/>
                <a:ea typeface="+mj-ea"/>
              </a:rPr>
              <a:t>再エネメニュー</a:t>
            </a:r>
            <a:endParaRPr lang="en-US" altLang="ja-JP" sz="2000" dirty="0" smtClean="0">
              <a:latin typeface="+mj-ea"/>
              <a:ea typeface="+mj-ea"/>
            </a:endParaRPr>
          </a:p>
          <a:p>
            <a:pPr marL="0" marR="0" indent="0" algn="ctr" defTabSz="914400" rtl="0" eaLnBrk="1" fontAlgn="base" latinLnBrk="0" hangingPunct="1">
              <a:lnSpc>
                <a:spcPct val="100000"/>
              </a:lnSpc>
              <a:spcBef>
                <a:spcPct val="0"/>
              </a:spcBef>
              <a:spcAft>
                <a:spcPct val="0"/>
              </a:spcAft>
              <a:buClrTx/>
              <a:buSzTx/>
              <a:buFontTx/>
              <a:buNone/>
              <a:tabLst/>
            </a:pPr>
            <a:r>
              <a:rPr lang="ja-JP" altLang="en-US" sz="2000" dirty="0">
                <a:latin typeface="+mj-ea"/>
                <a:ea typeface="+mj-ea"/>
              </a:rPr>
              <a:t>提供</a:t>
            </a:r>
            <a:r>
              <a:rPr lang="ja-JP" altLang="en-US" sz="2000" dirty="0" smtClean="0">
                <a:latin typeface="+mj-ea"/>
                <a:ea typeface="+mj-ea"/>
              </a:rPr>
              <a:t>新電力</a:t>
            </a:r>
            <a:endParaRPr kumimoji="1" lang="ja-JP" altLang="en-US" sz="2000" b="0" i="0" u="none" strike="noStrike" cap="none" normalizeH="0" baseline="0" dirty="0" smtClean="0">
              <a:ln>
                <a:noFill/>
              </a:ln>
              <a:solidFill>
                <a:schemeClr val="tx1"/>
              </a:solidFill>
              <a:effectLst/>
              <a:latin typeface="+mj-ea"/>
              <a:ea typeface="+mj-ea"/>
            </a:endParaRPr>
          </a:p>
        </p:txBody>
      </p:sp>
      <p:sp>
        <p:nvSpPr>
          <p:cNvPr id="30" name="テキスト ボックス 29"/>
          <p:cNvSpPr txBox="1"/>
          <p:nvPr/>
        </p:nvSpPr>
        <p:spPr>
          <a:xfrm>
            <a:off x="2704208" y="5815590"/>
            <a:ext cx="1467068" cy="400110"/>
          </a:xfrm>
          <a:prstGeom prst="rect">
            <a:avLst/>
          </a:prstGeom>
          <a:solidFill>
            <a:schemeClr val="accent6">
              <a:alpha val="85000"/>
            </a:schemeClr>
          </a:solidFill>
          <a:ln w="22225">
            <a:solidFill>
              <a:schemeClr val="bg1"/>
            </a:solidFill>
          </a:ln>
        </p:spPr>
        <p:txBody>
          <a:bodyPr wrap="none" rtlCol="0">
            <a:spAutoFit/>
          </a:bodyPr>
          <a:lstStyle/>
          <a:p>
            <a:r>
              <a:rPr lang="ja-JP" altLang="en-US" sz="2000" b="1" dirty="0" smtClean="0">
                <a:latin typeface="+mn-ea"/>
                <a:ea typeface="+mn-ea"/>
              </a:rPr>
              <a:t>■</a:t>
            </a:r>
            <a:r>
              <a:rPr lang="ja-JP" altLang="en-US" sz="2000" b="1" u="sng" dirty="0" smtClean="0">
                <a:latin typeface="+mn-ea"/>
                <a:ea typeface="+mn-ea"/>
              </a:rPr>
              <a:t>情報</a:t>
            </a:r>
            <a:r>
              <a:rPr lang="ja-JP" altLang="en-US" sz="2000" b="1" u="sng" dirty="0">
                <a:latin typeface="+mn-ea"/>
                <a:ea typeface="+mn-ea"/>
              </a:rPr>
              <a:t>共有</a:t>
            </a:r>
            <a:endParaRPr kumimoji="1" lang="ja-JP" altLang="en-US" sz="2000" b="1" u="sng" dirty="0" smtClean="0">
              <a:latin typeface="+mn-ea"/>
              <a:ea typeface="+mn-ea"/>
            </a:endParaRPr>
          </a:p>
        </p:txBody>
      </p:sp>
      <p:sp>
        <p:nvSpPr>
          <p:cNvPr id="31" name="テキスト ボックス 30"/>
          <p:cNvSpPr txBox="1"/>
          <p:nvPr/>
        </p:nvSpPr>
        <p:spPr>
          <a:xfrm>
            <a:off x="2694578" y="3993161"/>
            <a:ext cx="1770036" cy="400110"/>
          </a:xfrm>
          <a:prstGeom prst="rect">
            <a:avLst/>
          </a:prstGeom>
          <a:solidFill>
            <a:schemeClr val="accent6">
              <a:alpha val="85000"/>
            </a:schemeClr>
          </a:solidFill>
          <a:ln w="22225">
            <a:solidFill>
              <a:schemeClr val="bg1"/>
            </a:solidFill>
          </a:ln>
        </p:spPr>
        <p:txBody>
          <a:bodyPr wrap="none" rtlCol="0">
            <a:spAutoFit/>
          </a:bodyPr>
          <a:lstStyle/>
          <a:p>
            <a:r>
              <a:rPr lang="ja-JP" altLang="en-US" sz="2000" b="1" dirty="0" smtClean="0">
                <a:latin typeface="+mn-ea"/>
                <a:ea typeface="+mn-ea"/>
              </a:rPr>
              <a:t>■</a:t>
            </a:r>
            <a:r>
              <a:rPr lang="ja-JP" altLang="en-US" sz="2000" b="1" u="sng" dirty="0" smtClean="0">
                <a:latin typeface="+mn-ea"/>
                <a:ea typeface="+mn-ea"/>
              </a:rPr>
              <a:t>ノウハウ提供</a:t>
            </a:r>
            <a:endParaRPr kumimoji="1" lang="ja-JP" altLang="en-US" sz="2000" b="1" u="sng" dirty="0" smtClean="0">
              <a:latin typeface="+mn-ea"/>
              <a:ea typeface="+mn-ea"/>
            </a:endParaRPr>
          </a:p>
        </p:txBody>
      </p:sp>
      <p:sp>
        <p:nvSpPr>
          <p:cNvPr id="54" name="ストライプ矢印 53"/>
          <p:cNvSpPr/>
          <p:nvPr/>
        </p:nvSpPr>
        <p:spPr bwMode="auto">
          <a:xfrm>
            <a:off x="4324171" y="4241426"/>
            <a:ext cx="1454193" cy="786263"/>
          </a:xfrm>
          <a:prstGeom prst="stripedRightArrow">
            <a:avLst>
              <a:gd name="adj1" fmla="val 50577"/>
              <a:gd name="adj2" fmla="val 50000"/>
            </a:avLst>
          </a:prstGeom>
          <a:ln>
            <a:headEnd type="none" w="med" len="med"/>
            <a:tailEnd type="none" w="med" len="med"/>
          </a:ln>
          <a:extLst/>
        </p:spPr>
        <p:style>
          <a:lnRef idx="1">
            <a:schemeClr val="accent2"/>
          </a:lnRef>
          <a:fillRef idx="2">
            <a:schemeClr val="accent2"/>
          </a:fillRef>
          <a:effectRef idx="1">
            <a:schemeClr val="accent2"/>
          </a:effectRef>
          <a:fontRef idx="minor">
            <a:schemeClr val="dk1"/>
          </a:fontRef>
        </p:style>
        <p:txBody>
          <a:bodyPr vert="horz" wrap="non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smtClean="0">
              <a:ln>
                <a:noFill/>
              </a:ln>
              <a:solidFill>
                <a:schemeClr val="tx1"/>
              </a:solidFill>
              <a:effectLst/>
              <a:latin typeface="Arial" charset="0"/>
              <a:ea typeface="HGPｺﾞｼｯｸM" pitchFamily="50" charset="-128"/>
            </a:endParaRPr>
          </a:p>
        </p:txBody>
      </p:sp>
      <p:sp>
        <p:nvSpPr>
          <p:cNvPr id="55" name="テキスト ボックス 54"/>
          <p:cNvSpPr txBox="1"/>
          <p:nvPr/>
        </p:nvSpPr>
        <p:spPr>
          <a:xfrm>
            <a:off x="4546762" y="4458911"/>
            <a:ext cx="806631" cy="369332"/>
          </a:xfrm>
          <a:prstGeom prst="rect">
            <a:avLst/>
          </a:prstGeom>
          <a:noFill/>
          <a:ln>
            <a:noFill/>
          </a:ln>
        </p:spPr>
        <p:style>
          <a:lnRef idx="2">
            <a:schemeClr val="accent5"/>
          </a:lnRef>
          <a:fillRef idx="1">
            <a:schemeClr val="lt1"/>
          </a:fillRef>
          <a:effectRef idx="0">
            <a:schemeClr val="accent5"/>
          </a:effectRef>
          <a:fontRef idx="minor">
            <a:schemeClr val="dk1"/>
          </a:fontRef>
        </p:style>
        <p:txBody>
          <a:bodyPr wrap="none" rtlCol="0">
            <a:spAutoFit/>
          </a:bodyPr>
          <a:lstStyle/>
          <a:p>
            <a:pPr algn="ctr"/>
            <a:r>
              <a:rPr kumimoji="1" lang="ja-JP" altLang="en-US" b="1" dirty="0" smtClean="0">
                <a:latin typeface="+mn-lt"/>
                <a:ea typeface="+mn-ea"/>
              </a:rPr>
              <a:t>ニーズ</a:t>
            </a:r>
          </a:p>
        </p:txBody>
      </p:sp>
      <p:sp>
        <p:nvSpPr>
          <p:cNvPr id="11" name="左矢印 10"/>
          <p:cNvSpPr/>
          <p:nvPr/>
        </p:nvSpPr>
        <p:spPr bwMode="auto">
          <a:xfrm>
            <a:off x="4166574" y="5006415"/>
            <a:ext cx="1587342" cy="870857"/>
          </a:xfrm>
          <a:prstGeom prst="leftArrow">
            <a:avLst/>
          </a:prstGeom>
          <a:solidFill>
            <a:schemeClr val="accent5">
              <a:lumMod val="40000"/>
              <a:lumOff val="60000"/>
            </a:schemeClr>
          </a:solidFill>
          <a:ln>
            <a:headEnd type="none" w="med" len="med"/>
            <a:tailEnd type="none" w="med" len="med"/>
          </a:ln>
          <a:extLst/>
        </p:spPr>
        <p:style>
          <a:lnRef idx="2">
            <a:schemeClr val="accent5">
              <a:shade val="50000"/>
            </a:schemeClr>
          </a:lnRef>
          <a:fillRef idx="1">
            <a:schemeClr val="accent5"/>
          </a:fillRef>
          <a:effectRef idx="0">
            <a:schemeClr val="accent5"/>
          </a:effectRef>
          <a:fontRef idx="minor">
            <a:schemeClr val="lt1"/>
          </a:fontRef>
        </p:style>
        <p:txBody>
          <a:bodyPr vert="horz" wrap="non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chemeClr val="tx1"/>
              </a:solidFill>
              <a:effectLst/>
              <a:latin typeface="Arial" charset="0"/>
              <a:ea typeface="HGPｺﾞｼｯｸM" pitchFamily="50" charset="-128"/>
            </a:endParaRPr>
          </a:p>
        </p:txBody>
      </p:sp>
      <p:sp>
        <p:nvSpPr>
          <p:cNvPr id="37" name="テキスト ボックス 36"/>
          <p:cNvSpPr txBox="1"/>
          <p:nvPr/>
        </p:nvSpPr>
        <p:spPr>
          <a:xfrm>
            <a:off x="4365308" y="5254193"/>
            <a:ext cx="1413056" cy="369332"/>
          </a:xfrm>
          <a:prstGeom prst="rect">
            <a:avLst/>
          </a:prstGeom>
          <a:noFill/>
          <a:ln>
            <a:noFill/>
          </a:ln>
        </p:spPr>
        <p:style>
          <a:lnRef idx="2">
            <a:schemeClr val="accent5"/>
          </a:lnRef>
          <a:fillRef idx="1">
            <a:schemeClr val="lt1"/>
          </a:fillRef>
          <a:effectRef idx="0">
            <a:schemeClr val="accent5"/>
          </a:effectRef>
          <a:fontRef idx="minor">
            <a:schemeClr val="dk1"/>
          </a:fontRef>
        </p:style>
        <p:txBody>
          <a:bodyPr wrap="square" rtlCol="0">
            <a:spAutoFit/>
          </a:bodyPr>
          <a:lstStyle/>
          <a:p>
            <a:pPr algn="ctr"/>
            <a:r>
              <a:rPr lang="ja-JP" altLang="en-US" b="1" dirty="0"/>
              <a:t>ソリューション</a:t>
            </a:r>
            <a:endParaRPr kumimoji="1" lang="ja-JP" altLang="en-US" b="1" dirty="0" smtClean="0">
              <a:latin typeface="+mn-lt"/>
              <a:ea typeface="+mn-ea"/>
            </a:endParaRPr>
          </a:p>
        </p:txBody>
      </p:sp>
      <p:sp>
        <p:nvSpPr>
          <p:cNvPr id="56" name="円/楕円 55"/>
          <p:cNvSpPr/>
          <p:nvPr/>
        </p:nvSpPr>
        <p:spPr bwMode="auto">
          <a:xfrm>
            <a:off x="625300" y="3885356"/>
            <a:ext cx="1857780" cy="850724"/>
          </a:xfrm>
          <a:prstGeom prst="ellipse">
            <a:avLst/>
          </a:prstGeom>
          <a:solidFill>
            <a:schemeClr val="bg1"/>
          </a:solidFill>
          <a:ln w="19050" cap="flat" cmpd="sng" algn="ctr">
            <a:solidFill>
              <a:schemeClr val="tx1"/>
            </a:solidFill>
            <a:prstDash val="solid"/>
            <a:round/>
            <a:headEnd type="none" w="med" len="med"/>
            <a:tailEnd type="none" w="med" len="med"/>
          </a:ln>
          <a:effectLst>
            <a:outerShdw blurRad="50800" dist="38100" dir="2700000" algn="tl" rotWithShape="0">
              <a:prstClr val="black">
                <a:alpha val="40000"/>
              </a:prstClr>
            </a:outerShdw>
          </a:effectLst>
          <a:extLst/>
        </p:spPr>
        <p:txBody>
          <a:bodyPr vert="horz" wrap="non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altLang="ja-JP" sz="2000" dirty="0" smtClean="0">
                <a:latin typeface="+mj-ea"/>
                <a:ea typeface="+mj-ea"/>
              </a:rPr>
              <a:t>SBT</a:t>
            </a:r>
            <a:r>
              <a:rPr lang="ja-JP" altLang="en-US" sz="2000" dirty="0" smtClean="0">
                <a:latin typeface="+mj-ea"/>
                <a:ea typeface="+mj-ea"/>
              </a:rPr>
              <a:t>目標設定</a:t>
            </a:r>
            <a:endParaRPr lang="en-US" altLang="ja-JP" sz="2000" dirty="0" smtClean="0">
              <a:latin typeface="+mj-ea"/>
              <a:ea typeface="+mj-ea"/>
            </a:endParaRPr>
          </a:p>
          <a:p>
            <a:pPr marL="0" marR="0" indent="0" algn="ctr" defTabSz="914400" rtl="0" eaLnBrk="1" fontAlgn="base" latinLnBrk="0" hangingPunct="1">
              <a:lnSpc>
                <a:spcPct val="100000"/>
              </a:lnSpc>
              <a:spcBef>
                <a:spcPct val="0"/>
              </a:spcBef>
              <a:spcAft>
                <a:spcPct val="0"/>
              </a:spcAft>
              <a:buClrTx/>
              <a:buSzTx/>
              <a:buFontTx/>
              <a:buNone/>
              <a:tabLst/>
            </a:pPr>
            <a:r>
              <a:rPr lang="ja-JP" altLang="en-US" sz="2000" dirty="0" smtClean="0">
                <a:latin typeface="+mj-ea"/>
                <a:ea typeface="+mj-ea"/>
              </a:rPr>
              <a:t>済み企業</a:t>
            </a:r>
            <a:endParaRPr kumimoji="1" lang="en-US" altLang="ja-JP" sz="2000" b="0" i="0" u="none" strike="noStrike" cap="none" normalizeH="0" baseline="0" dirty="0" smtClean="0">
              <a:ln>
                <a:noFill/>
              </a:ln>
              <a:solidFill>
                <a:schemeClr val="tx1"/>
              </a:solidFill>
              <a:effectLst/>
              <a:latin typeface="+mj-ea"/>
              <a:ea typeface="+mj-ea"/>
            </a:endParaRPr>
          </a:p>
        </p:txBody>
      </p:sp>
      <p:sp>
        <p:nvSpPr>
          <p:cNvPr id="58" name="円/楕円 57"/>
          <p:cNvSpPr/>
          <p:nvPr/>
        </p:nvSpPr>
        <p:spPr bwMode="auto">
          <a:xfrm>
            <a:off x="2483080" y="4668633"/>
            <a:ext cx="1857780" cy="850724"/>
          </a:xfrm>
          <a:prstGeom prst="ellipse">
            <a:avLst/>
          </a:prstGeom>
          <a:solidFill>
            <a:schemeClr val="bg1"/>
          </a:solidFill>
          <a:ln w="19050" cap="flat" cmpd="sng" algn="ctr">
            <a:solidFill>
              <a:schemeClr val="tx1"/>
            </a:solidFill>
            <a:prstDash val="solid"/>
            <a:round/>
            <a:headEnd type="none" w="med" len="med"/>
            <a:tailEnd type="none" w="med" len="med"/>
          </a:ln>
          <a:effectLst>
            <a:outerShdw blurRad="50800" dist="38100" dir="2700000" algn="tl" rotWithShape="0">
              <a:prstClr val="black">
                <a:alpha val="40000"/>
              </a:prstClr>
            </a:outerShdw>
          </a:effectLst>
          <a:extLst/>
        </p:spPr>
        <p:txBody>
          <a:bodyPr vert="horz" wrap="non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altLang="ja-JP" sz="2000" dirty="0" smtClean="0">
                <a:latin typeface="+mj-ea"/>
                <a:ea typeface="+mj-ea"/>
              </a:rPr>
              <a:t>SBT</a:t>
            </a:r>
            <a:r>
              <a:rPr lang="ja-JP" altLang="en-US" sz="2000" dirty="0" smtClean="0">
                <a:latin typeface="+mj-ea"/>
                <a:ea typeface="+mj-ea"/>
              </a:rPr>
              <a:t>コミット</a:t>
            </a:r>
            <a:endParaRPr lang="en-US" altLang="ja-JP" sz="2000" dirty="0" smtClean="0">
              <a:latin typeface="+mj-ea"/>
              <a:ea typeface="+mj-ea"/>
            </a:endParaRPr>
          </a:p>
          <a:p>
            <a:pPr marL="0" marR="0" indent="0" algn="ctr" defTabSz="914400" rtl="0" eaLnBrk="1" fontAlgn="base" latinLnBrk="0" hangingPunct="1">
              <a:lnSpc>
                <a:spcPct val="100000"/>
              </a:lnSpc>
              <a:spcBef>
                <a:spcPct val="0"/>
              </a:spcBef>
              <a:spcAft>
                <a:spcPct val="0"/>
              </a:spcAft>
              <a:buClrTx/>
              <a:buSzTx/>
              <a:buFontTx/>
              <a:buNone/>
              <a:tabLst/>
            </a:pPr>
            <a:r>
              <a:rPr lang="ja-JP" altLang="en-US" sz="2000" dirty="0" smtClean="0">
                <a:latin typeface="+mj-ea"/>
                <a:ea typeface="+mj-ea"/>
              </a:rPr>
              <a:t>済み企業</a:t>
            </a:r>
            <a:endParaRPr kumimoji="1" lang="en-US" altLang="ja-JP" sz="2000" b="0" i="0" u="none" strike="noStrike" cap="none" normalizeH="0" baseline="0" dirty="0" smtClean="0">
              <a:ln>
                <a:noFill/>
              </a:ln>
              <a:solidFill>
                <a:schemeClr val="tx1"/>
              </a:solidFill>
              <a:effectLst/>
              <a:latin typeface="+mj-ea"/>
              <a:ea typeface="+mj-ea"/>
            </a:endParaRPr>
          </a:p>
        </p:txBody>
      </p:sp>
      <p:sp>
        <p:nvSpPr>
          <p:cNvPr id="59" name="円/楕円 58"/>
          <p:cNvSpPr/>
          <p:nvPr/>
        </p:nvSpPr>
        <p:spPr bwMode="auto">
          <a:xfrm>
            <a:off x="673560" y="5480010"/>
            <a:ext cx="1857780" cy="948458"/>
          </a:xfrm>
          <a:prstGeom prst="ellipse">
            <a:avLst/>
          </a:prstGeom>
          <a:solidFill>
            <a:schemeClr val="bg1"/>
          </a:solidFill>
          <a:ln w="19050" cap="flat" cmpd="sng" algn="ctr">
            <a:solidFill>
              <a:schemeClr val="tx1"/>
            </a:solidFill>
            <a:prstDash val="solid"/>
            <a:round/>
            <a:headEnd type="none" w="med" len="med"/>
            <a:tailEnd type="none" w="med" len="med"/>
          </a:ln>
          <a:effectLst>
            <a:outerShdw blurRad="50800" dist="38100" dir="2700000" algn="tl" rotWithShape="0">
              <a:prstClr val="black">
                <a:alpha val="40000"/>
              </a:prstClr>
            </a:outerShdw>
          </a:effectLst>
          <a:extLst/>
        </p:spPr>
        <p:txBody>
          <a:bodyPr vert="horz" wrap="non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ja-JP" altLang="en-US" sz="2000" dirty="0" smtClean="0">
                <a:latin typeface="+mj-ea"/>
                <a:ea typeface="+mj-ea"/>
              </a:rPr>
              <a:t>目標</a:t>
            </a:r>
            <a:r>
              <a:rPr lang="ja-JP" altLang="en-US" sz="2000" dirty="0">
                <a:latin typeface="+mj-ea"/>
                <a:ea typeface="+mj-ea"/>
              </a:rPr>
              <a:t>設定</a:t>
            </a:r>
            <a:r>
              <a:rPr lang="ja-JP" altLang="en-US" sz="2000" dirty="0" smtClean="0">
                <a:latin typeface="+mj-ea"/>
                <a:ea typeface="+mj-ea"/>
              </a:rPr>
              <a:t>を</a:t>
            </a:r>
            <a:endParaRPr lang="en-US" altLang="ja-JP" sz="2000" dirty="0" smtClean="0">
              <a:latin typeface="+mj-ea"/>
              <a:ea typeface="+mj-ea"/>
            </a:endParaRPr>
          </a:p>
          <a:p>
            <a:pPr marL="0" marR="0" indent="0" algn="ctr" defTabSz="914400" rtl="0" eaLnBrk="1" fontAlgn="base" latinLnBrk="0" hangingPunct="1">
              <a:lnSpc>
                <a:spcPct val="100000"/>
              </a:lnSpc>
              <a:spcBef>
                <a:spcPct val="0"/>
              </a:spcBef>
              <a:spcAft>
                <a:spcPct val="0"/>
              </a:spcAft>
              <a:buClrTx/>
              <a:buSzTx/>
              <a:buFontTx/>
              <a:buNone/>
              <a:tabLst/>
            </a:pPr>
            <a:r>
              <a:rPr lang="ja-JP" altLang="en-US" sz="2000" dirty="0" smtClean="0">
                <a:latin typeface="+mj-ea"/>
                <a:ea typeface="+mj-ea"/>
              </a:rPr>
              <a:t>目指す企業</a:t>
            </a:r>
            <a:endParaRPr kumimoji="1" lang="en-US" altLang="ja-JP" sz="2000" b="0" i="0" u="none" strike="noStrike" cap="none" normalizeH="0" baseline="0" dirty="0" smtClean="0">
              <a:ln>
                <a:noFill/>
              </a:ln>
              <a:solidFill>
                <a:schemeClr val="tx1"/>
              </a:solidFill>
              <a:effectLst/>
              <a:latin typeface="+mj-ea"/>
              <a:ea typeface="+mj-ea"/>
            </a:endParaRPr>
          </a:p>
        </p:txBody>
      </p:sp>
      <p:sp>
        <p:nvSpPr>
          <p:cNvPr id="29" name="円/楕円 28"/>
          <p:cNvSpPr/>
          <p:nvPr/>
        </p:nvSpPr>
        <p:spPr bwMode="auto">
          <a:xfrm>
            <a:off x="7579850" y="5695997"/>
            <a:ext cx="1596471" cy="647064"/>
          </a:xfrm>
          <a:prstGeom prst="ellipse">
            <a:avLst/>
          </a:prstGeom>
          <a:solidFill>
            <a:schemeClr val="bg1"/>
          </a:solidFill>
          <a:ln w="19050" cap="flat" cmpd="sng" algn="ctr">
            <a:solidFill>
              <a:schemeClr val="tx1"/>
            </a:solidFill>
            <a:prstDash val="solid"/>
            <a:round/>
            <a:headEnd type="none" w="med" len="med"/>
            <a:tailEnd type="none" w="med" len="med"/>
          </a:ln>
          <a:effectLst>
            <a:outerShdw blurRad="50800" dist="38100" dir="2700000" algn="tl" rotWithShape="0">
              <a:prstClr val="black">
                <a:alpha val="40000"/>
              </a:prstClr>
            </a:outerShdw>
          </a:effectLst>
          <a:extLst/>
        </p:spPr>
        <p:txBody>
          <a:bodyPr vert="horz" wrap="non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ja-JP" altLang="en-US" sz="2000" b="0" i="0" u="none" strike="noStrike" cap="none" normalizeH="0" baseline="0" dirty="0" smtClean="0">
                <a:ln>
                  <a:noFill/>
                </a:ln>
                <a:solidFill>
                  <a:schemeClr val="tx1"/>
                </a:solidFill>
                <a:effectLst/>
                <a:latin typeface="+mj-ea"/>
                <a:ea typeface="+mj-ea"/>
              </a:rPr>
              <a:t>金融機関</a:t>
            </a:r>
          </a:p>
        </p:txBody>
      </p:sp>
      <p:sp>
        <p:nvSpPr>
          <p:cNvPr id="4" name="スライド番号プレースホルダー 3"/>
          <p:cNvSpPr>
            <a:spLocks noGrp="1"/>
          </p:cNvSpPr>
          <p:nvPr>
            <p:ph type="sldNum" sz="quarter" idx="12"/>
          </p:nvPr>
        </p:nvSpPr>
        <p:spPr/>
        <p:txBody>
          <a:bodyPr/>
          <a:lstStyle/>
          <a:p>
            <a:fld id="{BDFA821F-5B8F-40E7-880D-F42062A68A54}" type="slidenum">
              <a:rPr lang="en-US" altLang="ja-JP" smtClean="0"/>
              <a:pPr/>
              <a:t>2</a:t>
            </a:fld>
            <a:endParaRPr lang="en-US" altLang="ja-JP" dirty="0"/>
          </a:p>
        </p:txBody>
      </p:sp>
    </p:spTree>
    <p:extLst>
      <p:ext uri="{BB962C8B-B14F-4D97-AF65-F5344CB8AC3E}">
        <p14:creationId xmlns:p14="http://schemas.microsoft.com/office/powerpoint/2010/main" val="1075568058"/>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a:extLst>
              <a:ext uri="{FF2B5EF4-FFF2-40B4-BE49-F238E27FC236}">
                <a16:creationId xmlns="" xmlns:a16="http://schemas.microsoft.com/office/drawing/2014/main" id="{A7BE8F70-B7A5-4482-8441-C02A654C6678}"/>
              </a:ext>
            </a:extLst>
          </p:cNvPr>
          <p:cNvSpPr>
            <a:spLocks noGrp="1"/>
          </p:cNvSpPr>
          <p:nvPr>
            <p:ph type="title"/>
          </p:nvPr>
        </p:nvSpPr>
        <p:spPr/>
        <p:txBody>
          <a:bodyPr/>
          <a:lstStyle/>
          <a:p>
            <a:r>
              <a:rPr lang="ja-JP" altLang="en-US" sz="4000" dirty="0"/>
              <a:t>ネットワーク</a:t>
            </a:r>
            <a:r>
              <a:rPr lang="ja-JP" altLang="en-US" sz="4000" dirty="0" smtClean="0"/>
              <a:t>の目的と活動内容</a:t>
            </a:r>
            <a:endParaRPr lang="ja-JP" altLang="en-US" sz="4000" dirty="0"/>
          </a:p>
        </p:txBody>
      </p:sp>
      <p:sp>
        <p:nvSpPr>
          <p:cNvPr id="10" name="テキスト プレースホルダー 9">
            <a:extLst>
              <a:ext uri="{FF2B5EF4-FFF2-40B4-BE49-F238E27FC236}">
                <a16:creationId xmlns="" xmlns:a16="http://schemas.microsoft.com/office/drawing/2014/main" id="{128C82FB-AFBB-43CE-9680-0FA8BC055F95}"/>
              </a:ext>
            </a:extLst>
          </p:cNvPr>
          <p:cNvSpPr>
            <a:spLocks noGrp="1"/>
          </p:cNvSpPr>
          <p:nvPr>
            <p:ph type="body" sz="quarter" idx="11"/>
          </p:nvPr>
        </p:nvSpPr>
        <p:spPr>
          <a:xfrm>
            <a:off x="128588" y="765175"/>
            <a:ext cx="9648825" cy="503585"/>
          </a:xfrm>
        </p:spPr>
        <p:txBody>
          <a:bodyPr anchor="ctr"/>
          <a:lstStyle/>
          <a:p>
            <a:r>
              <a:rPr lang="ja-JP" altLang="en-US" sz="2300" dirty="0"/>
              <a:t>ネットワーク</a:t>
            </a:r>
            <a:r>
              <a:rPr lang="ja-JP" altLang="en-US" sz="2300" dirty="0" smtClean="0"/>
              <a:t>は以下の目的をもって、情報共有や課題の検討を行う。</a:t>
            </a:r>
            <a:endParaRPr kumimoji="1" lang="ja-JP" altLang="en-US" sz="2300" dirty="0"/>
          </a:p>
        </p:txBody>
      </p:sp>
      <p:sp>
        <p:nvSpPr>
          <p:cNvPr id="14" name="スライド番号プレースホルダー 3">
            <a:extLst>
              <a:ext uri="{FF2B5EF4-FFF2-40B4-BE49-F238E27FC236}">
                <a16:creationId xmlns="" xmlns:a16="http://schemas.microsoft.com/office/drawing/2014/main" id="{F1BF2F9E-9EB1-4036-9D5E-BE640B10FF9F}"/>
              </a:ext>
            </a:extLst>
          </p:cNvPr>
          <p:cNvSpPr>
            <a:spLocks noGrp="1"/>
          </p:cNvSpPr>
          <p:nvPr>
            <p:ph type="sldNum" sz="quarter" idx="12"/>
          </p:nvPr>
        </p:nvSpPr>
        <p:spPr/>
        <p:txBody>
          <a:bodyPr/>
          <a:lstStyle/>
          <a:p>
            <a:pPr lvl="0"/>
            <a:fld id="{4E8E2EF8-2ECD-4F20-BEF5-478073312008}" type="slidenum">
              <a:rPr lang="en-US" altLang="ja-JP" noProof="0" smtClean="0"/>
              <a:pPr lvl="0"/>
              <a:t>3</a:t>
            </a:fld>
            <a:endParaRPr lang="en-US" altLang="ja-JP" noProof="0" dirty="0"/>
          </a:p>
        </p:txBody>
      </p:sp>
      <p:graphicFrame>
        <p:nvGraphicFramePr>
          <p:cNvPr id="15" name="表 14"/>
          <p:cNvGraphicFramePr>
            <a:graphicFrameLocks noGrp="1"/>
          </p:cNvGraphicFramePr>
          <p:nvPr>
            <p:extLst>
              <p:ext uri="{D42A27DB-BD31-4B8C-83A1-F6EECF244321}">
                <p14:modId xmlns:p14="http://schemas.microsoft.com/office/powerpoint/2010/main" val="3944988795"/>
              </p:ext>
            </p:extLst>
          </p:nvPr>
        </p:nvGraphicFramePr>
        <p:xfrm>
          <a:off x="128464" y="1412776"/>
          <a:ext cx="9648949" cy="4785360"/>
        </p:xfrm>
        <a:graphic>
          <a:graphicData uri="http://schemas.openxmlformats.org/drawingml/2006/table">
            <a:tbl>
              <a:tblPr firstCol="1" bandCol="1">
                <a:tableStyleId>{5940675A-B579-460E-94D1-54222C63F5DA}</a:tableStyleId>
              </a:tblPr>
              <a:tblGrid>
                <a:gridCol w="1440160">
                  <a:extLst>
                    <a:ext uri="{9D8B030D-6E8A-4147-A177-3AD203B41FA5}">
                      <a16:colId xmlns="" xmlns:a16="http://schemas.microsoft.com/office/drawing/2014/main" val="20000"/>
                    </a:ext>
                  </a:extLst>
                </a:gridCol>
                <a:gridCol w="8208789">
                  <a:extLst>
                    <a:ext uri="{9D8B030D-6E8A-4147-A177-3AD203B41FA5}">
                      <a16:colId xmlns="" xmlns:a16="http://schemas.microsoft.com/office/drawing/2014/main" val="20001"/>
                    </a:ext>
                  </a:extLst>
                </a:gridCol>
              </a:tblGrid>
              <a:tr h="1728192">
                <a:tc>
                  <a:txBody>
                    <a:bodyPr/>
                    <a:lstStyle/>
                    <a:p>
                      <a:pPr algn="ctr"/>
                      <a:r>
                        <a:rPr kumimoji="1" lang="ja-JP" altLang="en-US" sz="2400" b="1" dirty="0" smtClean="0"/>
                        <a:t>目的</a:t>
                      </a:r>
                      <a:endParaRPr kumimoji="1" lang="en-US" altLang="ja-JP" sz="2400" b="1" dirty="0"/>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85000"/>
                      </a:schemeClr>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en-US" altLang="ja-JP" sz="2400" kern="1200" dirty="0" smtClean="0">
                          <a:solidFill>
                            <a:schemeClr val="tx1"/>
                          </a:solidFill>
                          <a:latin typeface="+mj-ea"/>
                          <a:ea typeface="+mn-ea"/>
                          <a:cs typeface="Segoe UI" panose="020B0502040204020203" pitchFamily="34" charset="0"/>
                        </a:rPr>
                        <a:t>2℃</a:t>
                      </a:r>
                      <a:r>
                        <a:rPr kumimoji="1" lang="ja-JP" altLang="en-US" sz="2400" kern="1200" dirty="0" smtClean="0">
                          <a:solidFill>
                            <a:schemeClr val="tx1"/>
                          </a:solidFill>
                          <a:latin typeface="+mj-ea"/>
                          <a:ea typeface="+mn-ea"/>
                          <a:cs typeface="Segoe UI" panose="020B0502040204020203" pitchFamily="34" charset="0"/>
                        </a:rPr>
                        <a:t>目標に整合的な目標設定を行う企業や、それに向かって取り組みを検討する企業間での</a:t>
                      </a:r>
                      <a:r>
                        <a:rPr kumimoji="1" lang="ja-JP" altLang="en-US" sz="2400" u="sng" kern="1200" dirty="0" smtClean="0">
                          <a:solidFill>
                            <a:schemeClr val="tx1"/>
                          </a:solidFill>
                          <a:latin typeface="+mj-ea"/>
                          <a:ea typeface="+mn-ea"/>
                          <a:cs typeface="Segoe UI" panose="020B0502040204020203" pitchFamily="34" charset="0"/>
                        </a:rPr>
                        <a:t>コミュニケーションを活発化</a:t>
                      </a:r>
                      <a:r>
                        <a:rPr kumimoji="1" lang="ja-JP" altLang="en-US" sz="2400" kern="1200" dirty="0" smtClean="0">
                          <a:solidFill>
                            <a:schemeClr val="tx1"/>
                          </a:solidFill>
                          <a:latin typeface="+mj-ea"/>
                          <a:ea typeface="+mn-ea"/>
                          <a:cs typeface="Segoe UI" panose="020B0502040204020203" pitchFamily="34" charset="0"/>
                        </a:rPr>
                        <a:t>させる。</a:t>
                      </a:r>
                      <a:endParaRPr kumimoji="1" lang="en-US" altLang="ja-JP" sz="2400" kern="1200" dirty="0" smtClean="0">
                        <a:solidFill>
                          <a:schemeClr val="tx1"/>
                        </a:solidFill>
                        <a:latin typeface="+mj-ea"/>
                        <a:ea typeface="+mn-ea"/>
                        <a:cs typeface="Segoe UI" panose="020B0502040204020203"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en-US" altLang="ja-JP" sz="2400" kern="1200" dirty="0" smtClean="0">
                          <a:solidFill>
                            <a:schemeClr val="tx1"/>
                          </a:solidFill>
                          <a:latin typeface="+mj-ea"/>
                          <a:ea typeface="+mn-ea"/>
                          <a:cs typeface="Segoe UI" panose="020B0502040204020203" pitchFamily="34" charset="0"/>
                        </a:rPr>
                        <a:t>2℃</a:t>
                      </a:r>
                      <a:r>
                        <a:rPr kumimoji="1" lang="ja-JP" altLang="en-US" sz="2400" kern="1200" dirty="0" smtClean="0">
                          <a:solidFill>
                            <a:schemeClr val="tx1"/>
                          </a:solidFill>
                          <a:latin typeface="+mj-ea"/>
                          <a:ea typeface="+mn-ea"/>
                          <a:cs typeface="Segoe UI" panose="020B0502040204020203" pitchFamily="34" charset="0"/>
                        </a:rPr>
                        <a:t>目標に前向きな企業間でのコミュニケーションを通じて、企業版</a:t>
                      </a:r>
                      <a:r>
                        <a:rPr kumimoji="1" lang="en-US" altLang="ja-JP" sz="2400" kern="1200" dirty="0" smtClean="0">
                          <a:solidFill>
                            <a:schemeClr val="tx1"/>
                          </a:solidFill>
                          <a:latin typeface="+mj-ea"/>
                          <a:ea typeface="+mn-ea"/>
                          <a:cs typeface="Segoe UI" panose="020B0502040204020203" pitchFamily="34" charset="0"/>
                        </a:rPr>
                        <a:t>2℃</a:t>
                      </a:r>
                      <a:r>
                        <a:rPr kumimoji="1" lang="ja-JP" altLang="en-US" sz="2400" kern="1200" dirty="0" smtClean="0">
                          <a:solidFill>
                            <a:schemeClr val="tx1"/>
                          </a:solidFill>
                          <a:latin typeface="+mj-ea"/>
                          <a:ea typeface="+mn-ea"/>
                          <a:cs typeface="Segoe UI" panose="020B0502040204020203" pitchFamily="34" charset="0"/>
                        </a:rPr>
                        <a:t>目標に取り組む企業をさらに増やしていくとともに、</a:t>
                      </a:r>
                      <a:r>
                        <a:rPr kumimoji="1" lang="ja-JP" altLang="en-US" sz="2400" u="sng" kern="1200" dirty="0" smtClean="0">
                          <a:solidFill>
                            <a:schemeClr val="tx1"/>
                          </a:solidFill>
                          <a:latin typeface="+mj-ea"/>
                          <a:ea typeface="+mn-ea"/>
                          <a:cs typeface="Segoe UI" panose="020B0502040204020203" pitchFamily="34" charset="0"/>
                        </a:rPr>
                        <a:t>脱炭素経済と企業の成長を推進</a:t>
                      </a:r>
                      <a:r>
                        <a:rPr kumimoji="1" lang="ja-JP" altLang="en-US" sz="2400" kern="1200" dirty="0" smtClean="0">
                          <a:solidFill>
                            <a:schemeClr val="tx1"/>
                          </a:solidFill>
                          <a:latin typeface="+mj-ea"/>
                          <a:ea typeface="+mn-ea"/>
                          <a:cs typeface="Segoe UI" panose="020B0502040204020203" pitchFamily="34" charset="0"/>
                        </a:rPr>
                        <a:t>する。</a:t>
                      </a:r>
                      <a:endParaRPr kumimoji="1" lang="en-US" altLang="ja-JP" sz="2400" kern="1200" dirty="0" smtClean="0">
                        <a:solidFill>
                          <a:schemeClr val="tx1"/>
                        </a:solidFill>
                        <a:latin typeface="+mj-ea"/>
                        <a:ea typeface="+mn-ea"/>
                        <a:cs typeface="Segoe UI" panose="020B0502040204020203"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 xmlns:a16="http://schemas.microsoft.com/office/drawing/2014/main" val="10000"/>
                  </a:ext>
                </a:extLst>
              </a:tr>
              <a:tr h="235018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400" b="1" dirty="0" smtClean="0"/>
                        <a:t>活動内容</a:t>
                      </a:r>
                      <a:endParaRPr kumimoji="1" lang="en-US" altLang="ja-JP" sz="2400" b="1" dirty="0" smtClean="0"/>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85000"/>
                      </a:schemeClr>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2400" kern="1200" dirty="0" smtClean="0">
                          <a:solidFill>
                            <a:schemeClr val="tx1"/>
                          </a:solidFill>
                          <a:latin typeface="+mj-ea"/>
                          <a:ea typeface="+mn-ea"/>
                          <a:cs typeface="Segoe UI" panose="020B0502040204020203" pitchFamily="34" charset="0"/>
                        </a:rPr>
                        <a:t>企業間で</a:t>
                      </a:r>
                      <a:r>
                        <a:rPr kumimoji="1" lang="en-US" altLang="ja-JP" sz="2400" kern="1200" dirty="0" smtClean="0">
                          <a:solidFill>
                            <a:schemeClr val="tx1"/>
                          </a:solidFill>
                          <a:latin typeface="+mj-ea"/>
                          <a:ea typeface="+mn-ea"/>
                          <a:cs typeface="Segoe UI" panose="020B0502040204020203" pitchFamily="34" charset="0"/>
                        </a:rPr>
                        <a:t>2</a:t>
                      </a:r>
                      <a:r>
                        <a:rPr kumimoji="1" lang="ja-JP" altLang="en-US" sz="2400" kern="1200" dirty="0" smtClean="0">
                          <a:solidFill>
                            <a:schemeClr val="tx1"/>
                          </a:solidFill>
                          <a:latin typeface="+mj-ea"/>
                          <a:ea typeface="+mn-ea"/>
                          <a:cs typeface="Segoe UI" panose="020B0502040204020203" pitchFamily="34" charset="0"/>
                        </a:rPr>
                        <a:t>℃目標に整合的な目標設定や目標の達成に向けた取り組みに関する課題を共有し、解決策の検討を行う。主な活動内容は以下の通り。</a:t>
                      </a:r>
                      <a:endParaRPr kumimoji="1" lang="en-US" altLang="ja-JP" sz="2400" kern="1200" dirty="0" smtClean="0">
                        <a:solidFill>
                          <a:schemeClr val="tx1"/>
                        </a:solidFill>
                        <a:latin typeface="+mj-ea"/>
                        <a:ea typeface="+mn-ea"/>
                        <a:cs typeface="Segoe UI" panose="020B0502040204020203" pitchFamily="34" charset="0"/>
                      </a:endParaRPr>
                    </a:p>
                    <a:p>
                      <a:pPr marL="800100" marR="0" lvl="1"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1" lang="ja-JP" altLang="en-US" sz="2200" u="sng" kern="1200" dirty="0" smtClean="0">
                          <a:solidFill>
                            <a:schemeClr val="tx1"/>
                          </a:solidFill>
                          <a:latin typeface="+mj-ea"/>
                          <a:ea typeface="+mn-ea"/>
                          <a:cs typeface="Segoe UI" panose="020B0502040204020203" pitchFamily="34" charset="0"/>
                        </a:rPr>
                        <a:t>勉強会の開催（年</a:t>
                      </a:r>
                      <a:r>
                        <a:rPr kumimoji="1" lang="en-US" altLang="ja-JP" sz="2200" u="sng" kern="1200" dirty="0" smtClean="0">
                          <a:solidFill>
                            <a:schemeClr val="tx1"/>
                          </a:solidFill>
                          <a:latin typeface="+mj-ea"/>
                          <a:ea typeface="+mn-ea"/>
                          <a:cs typeface="Segoe UI" panose="020B0502040204020203" pitchFamily="34" charset="0"/>
                        </a:rPr>
                        <a:t>3</a:t>
                      </a:r>
                      <a:r>
                        <a:rPr kumimoji="1" lang="ja-JP" altLang="en-US" sz="2200" u="sng" kern="1200" dirty="0" smtClean="0">
                          <a:solidFill>
                            <a:schemeClr val="tx1"/>
                          </a:solidFill>
                          <a:latin typeface="+mj-ea"/>
                          <a:ea typeface="+mn-ea"/>
                          <a:cs typeface="Segoe UI" panose="020B0502040204020203" pitchFamily="34" charset="0"/>
                        </a:rPr>
                        <a:t>回程度）</a:t>
                      </a:r>
                      <a:r>
                        <a:rPr kumimoji="1" lang="ja-JP" altLang="en-US" sz="2200" kern="1200" dirty="0" smtClean="0">
                          <a:solidFill>
                            <a:schemeClr val="tx1"/>
                          </a:solidFill>
                          <a:latin typeface="+mj-ea"/>
                          <a:ea typeface="+mn-ea"/>
                          <a:cs typeface="Segoe UI" panose="020B0502040204020203" pitchFamily="34" charset="0"/>
                        </a:rPr>
                        <a:t>：</a:t>
                      </a:r>
                      <a:r>
                        <a:rPr kumimoji="1" lang="en-US" altLang="ja-JP" sz="2200" kern="1200" dirty="0" smtClean="0">
                          <a:solidFill>
                            <a:schemeClr val="tx1"/>
                          </a:solidFill>
                          <a:latin typeface="+mj-ea"/>
                          <a:ea typeface="+mn-ea"/>
                          <a:cs typeface="Segoe UI" panose="020B0502040204020203" pitchFamily="34" charset="0"/>
                        </a:rPr>
                        <a:t/>
                      </a:r>
                      <a:br>
                        <a:rPr kumimoji="1" lang="en-US" altLang="ja-JP" sz="2200" kern="1200" dirty="0" smtClean="0">
                          <a:solidFill>
                            <a:schemeClr val="tx1"/>
                          </a:solidFill>
                          <a:latin typeface="+mj-ea"/>
                          <a:ea typeface="+mn-ea"/>
                          <a:cs typeface="Segoe UI" panose="020B0502040204020203" pitchFamily="34" charset="0"/>
                        </a:rPr>
                      </a:br>
                      <a:r>
                        <a:rPr kumimoji="1" lang="ja-JP" altLang="en-US" sz="2200" kern="1200" dirty="0" smtClean="0">
                          <a:solidFill>
                            <a:schemeClr val="tx1"/>
                          </a:solidFill>
                          <a:latin typeface="+mj-ea"/>
                          <a:ea typeface="+mn-ea"/>
                          <a:cs typeface="Segoe UI" panose="020B0502040204020203" pitchFamily="34" charset="0"/>
                        </a:rPr>
                        <a:t>最新の国際動向の情報提供、企業の取り組みの紹介、ソリューション提供企業の活動紹介、交流会の開催など</a:t>
                      </a:r>
                      <a:r>
                        <a:rPr kumimoji="1" lang="en-US" altLang="ja-JP" sz="2200" kern="1200" dirty="0" smtClean="0">
                          <a:solidFill>
                            <a:schemeClr val="tx1"/>
                          </a:solidFill>
                          <a:latin typeface="+mj-ea"/>
                          <a:ea typeface="+mn-ea"/>
                          <a:cs typeface="Segoe UI" panose="020B0502040204020203" pitchFamily="34" charset="0"/>
                        </a:rPr>
                        <a:t/>
                      </a:r>
                      <a:br>
                        <a:rPr kumimoji="1" lang="en-US" altLang="ja-JP" sz="2200" kern="1200" dirty="0" smtClean="0">
                          <a:solidFill>
                            <a:schemeClr val="tx1"/>
                          </a:solidFill>
                          <a:latin typeface="+mj-ea"/>
                          <a:ea typeface="+mn-ea"/>
                          <a:cs typeface="Segoe UI" panose="020B0502040204020203" pitchFamily="34" charset="0"/>
                        </a:rPr>
                      </a:br>
                      <a:r>
                        <a:rPr kumimoji="1" lang="en-US" altLang="ja-JP" sz="2200" u="sng" kern="1200" dirty="0" smtClean="0">
                          <a:solidFill>
                            <a:schemeClr val="tx1"/>
                          </a:solidFill>
                          <a:latin typeface="+mj-ea"/>
                          <a:ea typeface="+mn-ea"/>
                          <a:cs typeface="Segoe UI" panose="020B0502040204020203" pitchFamily="34" charset="0"/>
                        </a:rPr>
                        <a:t>WEB</a:t>
                      </a:r>
                      <a:r>
                        <a:rPr kumimoji="1" lang="ja-JP" altLang="en-US" sz="2200" u="sng" kern="1200" dirty="0" err="1" smtClean="0">
                          <a:solidFill>
                            <a:schemeClr val="tx1"/>
                          </a:solidFill>
                          <a:latin typeface="+mj-ea"/>
                          <a:ea typeface="+mn-ea"/>
                          <a:cs typeface="Segoe UI" panose="020B0502040204020203" pitchFamily="34" charset="0"/>
                        </a:rPr>
                        <a:t>での</a:t>
                      </a:r>
                      <a:r>
                        <a:rPr kumimoji="1" lang="ja-JP" altLang="en-US" sz="2200" u="sng" kern="1200" dirty="0" smtClean="0">
                          <a:solidFill>
                            <a:schemeClr val="tx1"/>
                          </a:solidFill>
                          <a:latin typeface="+mj-ea"/>
                          <a:ea typeface="+mn-ea"/>
                          <a:cs typeface="Segoe UI" panose="020B0502040204020203" pitchFamily="34" charset="0"/>
                        </a:rPr>
                        <a:t>情報発信：</a:t>
                      </a:r>
                      <a:r>
                        <a:rPr kumimoji="1" lang="en-US" altLang="ja-JP" sz="2200" kern="1200" dirty="0" smtClean="0">
                          <a:solidFill>
                            <a:schemeClr val="tx1"/>
                          </a:solidFill>
                          <a:latin typeface="+mj-ea"/>
                          <a:ea typeface="+mn-ea"/>
                          <a:cs typeface="Segoe UI" panose="020B0502040204020203" pitchFamily="34" charset="0"/>
                        </a:rPr>
                        <a:t/>
                      </a:r>
                      <a:br>
                        <a:rPr kumimoji="1" lang="en-US" altLang="ja-JP" sz="2200" kern="1200" dirty="0" smtClean="0">
                          <a:solidFill>
                            <a:schemeClr val="tx1"/>
                          </a:solidFill>
                          <a:latin typeface="+mj-ea"/>
                          <a:ea typeface="+mn-ea"/>
                          <a:cs typeface="Segoe UI" panose="020B0502040204020203" pitchFamily="34" charset="0"/>
                        </a:rPr>
                      </a:br>
                      <a:r>
                        <a:rPr kumimoji="1" lang="ja-JP" altLang="en-US" sz="2200" kern="1200" dirty="0" smtClean="0">
                          <a:solidFill>
                            <a:schemeClr val="tx1"/>
                          </a:solidFill>
                          <a:latin typeface="+mj-ea"/>
                          <a:ea typeface="+mn-ea"/>
                          <a:cs typeface="Segoe UI" panose="020B0502040204020203" pitchFamily="34" charset="0"/>
                        </a:rPr>
                        <a:t>設定した目標の公表、ソリューションの紹介</a:t>
                      </a:r>
                      <a:endParaRPr kumimoji="1" lang="en-US" altLang="ja-JP" sz="2200" kern="1200" dirty="0" smtClean="0">
                        <a:solidFill>
                          <a:schemeClr val="tx1"/>
                        </a:solidFill>
                        <a:latin typeface="+mj-ea"/>
                        <a:ea typeface="+mn-ea"/>
                        <a:cs typeface="Segoe UI" panose="020B0502040204020203"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spTree>
    <p:extLst>
      <p:ext uri="{BB962C8B-B14F-4D97-AF65-F5344CB8AC3E}">
        <p14:creationId xmlns:p14="http://schemas.microsoft.com/office/powerpoint/2010/main" val="17818501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a:extLst>
              <a:ext uri="{FF2B5EF4-FFF2-40B4-BE49-F238E27FC236}">
                <a16:creationId xmlns="" xmlns:a16="http://schemas.microsoft.com/office/drawing/2014/main" id="{A7BE8F70-B7A5-4482-8441-C02A654C6678}"/>
              </a:ext>
            </a:extLst>
          </p:cNvPr>
          <p:cNvSpPr>
            <a:spLocks noGrp="1"/>
          </p:cNvSpPr>
          <p:nvPr>
            <p:ph type="title"/>
          </p:nvPr>
        </p:nvSpPr>
        <p:spPr/>
        <p:txBody>
          <a:bodyPr/>
          <a:lstStyle/>
          <a:p>
            <a:r>
              <a:rPr lang="ja-JP" altLang="en-US" sz="4000" dirty="0" smtClean="0"/>
              <a:t>ネットワークと他の支援事業の関係</a:t>
            </a:r>
            <a:endParaRPr lang="ja-JP" altLang="en-US" sz="4000" dirty="0"/>
          </a:p>
        </p:txBody>
      </p:sp>
      <p:sp>
        <p:nvSpPr>
          <p:cNvPr id="10" name="テキスト プレースホルダー 9">
            <a:extLst>
              <a:ext uri="{FF2B5EF4-FFF2-40B4-BE49-F238E27FC236}">
                <a16:creationId xmlns="" xmlns:a16="http://schemas.microsoft.com/office/drawing/2014/main" id="{128C82FB-AFBB-43CE-9680-0FA8BC055F95}"/>
              </a:ext>
            </a:extLst>
          </p:cNvPr>
          <p:cNvSpPr>
            <a:spLocks noGrp="1"/>
          </p:cNvSpPr>
          <p:nvPr>
            <p:ph type="body" sz="quarter" idx="11"/>
          </p:nvPr>
        </p:nvSpPr>
        <p:spPr>
          <a:xfrm>
            <a:off x="128588" y="765175"/>
            <a:ext cx="9648825" cy="1151657"/>
          </a:xfrm>
        </p:spPr>
        <p:txBody>
          <a:bodyPr anchor="ctr"/>
          <a:lstStyle/>
          <a:p>
            <a:r>
              <a:rPr lang="ja-JP" altLang="en-US" sz="2300" dirty="0"/>
              <a:t>環境省</a:t>
            </a:r>
            <a:r>
              <a:rPr lang="ja-JP" altLang="en-US" sz="2300" dirty="0" smtClean="0"/>
              <a:t>では</a:t>
            </a:r>
            <a:r>
              <a:rPr lang="en-US" altLang="ja-JP" sz="2300" dirty="0" smtClean="0"/>
              <a:t>SBT</a:t>
            </a:r>
            <a:r>
              <a:rPr lang="ja-JP" altLang="en-US" sz="2300" dirty="0" smtClean="0"/>
              <a:t>（企業版</a:t>
            </a:r>
            <a:r>
              <a:rPr lang="en-US" altLang="ja-JP" sz="2300" dirty="0" smtClean="0"/>
              <a:t>2℃</a:t>
            </a:r>
            <a:r>
              <a:rPr lang="ja-JP" altLang="en-US" sz="2300" dirty="0" smtClean="0"/>
              <a:t>目標）の設定支援など、複数の支援を実施予定。これらの支援事業の参加者は、ネットワークへの参加や勉強会のみへのゲスト参加などが可能。</a:t>
            </a:r>
            <a:endParaRPr kumimoji="1" lang="ja-JP" altLang="en-US" sz="2300" dirty="0"/>
          </a:p>
        </p:txBody>
      </p:sp>
      <p:sp>
        <p:nvSpPr>
          <p:cNvPr id="14" name="スライド番号プレースホルダー 3">
            <a:extLst>
              <a:ext uri="{FF2B5EF4-FFF2-40B4-BE49-F238E27FC236}">
                <a16:creationId xmlns="" xmlns:a16="http://schemas.microsoft.com/office/drawing/2014/main" id="{F1BF2F9E-9EB1-4036-9D5E-BE640B10FF9F}"/>
              </a:ext>
            </a:extLst>
          </p:cNvPr>
          <p:cNvSpPr>
            <a:spLocks noGrp="1"/>
          </p:cNvSpPr>
          <p:nvPr>
            <p:ph type="sldNum" sz="quarter" idx="12"/>
          </p:nvPr>
        </p:nvSpPr>
        <p:spPr/>
        <p:txBody>
          <a:bodyPr/>
          <a:lstStyle/>
          <a:p>
            <a:pPr lvl="0"/>
            <a:fld id="{4E8E2EF8-2ECD-4F20-BEF5-478073312008}" type="slidenum">
              <a:rPr lang="en-US" altLang="ja-JP" noProof="0" smtClean="0"/>
              <a:pPr lvl="0"/>
              <a:t>4</a:t>
            </a:fld>
            <a:endParaRPr lang="en-US" altLang="ja-JP" noProof="0" dirty="0"/>
          </a:p>
        </p:txBody>
      </p:sp>
      <p:graphicFrame>
        <p:nvGraphicFramePr>
          <p:cNvPr id="15" name="表 14"/>
          <p:cNvGraphicFramePr>
            <a:graphicFrameLocks noGrp="1"/>
          </p:cNvGraphicFramePr>
          <p:nvPr>
            <p:extLst>
              <p:ext uri="{D42A27DB-BD31-4B8C-83A1-F6EECF244321}">
                <p14:modId xmlns:p14="http://schemas.microsoft.com/office/powerpoint/2010/main" val="1672704416"/>
              </p:ext>
            </p:extLst>
          </p:nvPr>
        </p:nvGraphicFramePr>
        <p:xfrm>
          <a:off x="128588" y="2056224"/>
          <a:ext cx="9648949" cy="3749040"/>
        </p:xfrm>
        <a:graphic>
          <a:graphicData uri="http://schemas.openxmlformats.org/drawingml/2006/table">
            <a:tbl>
              <a:tblPr firstCol="1" bandCol="1">
                <a:tableStyleId>{5940675A-B579-460E-94D1-54222C63F5DA}</a:tableStyleId>
              </a:tblPr>
              <a:tblGrid>
                <a:gridCol w="1440160">
                  <a:extLst>
                    <a:ext uri="{9D8B030D-6E8A-4147-A177-3AD203B41FA5}">
                      <a16:colId xmlns="" xmlns:a16="http://schemas.microsoft.com/office/drawing/2014/main" val="20000"/>
                    </a:ext>
                  </a:extLst>
                </a:gridCol>
                <a:gridCol w="8208789">
                  <a:extLst>
                    <a:ext uri="{9D8B030D-6E8A-4147-A177-3AD203B41FA5}">
                      <a16:colId xmlns="" xmlns:a16="http://schemas.microsoft.com/office/drawing/2014/main" val="20001"/>
                    </a:ext>
                  </a:extLst>
                </a:gridCol>
              </a:tblGrid>
              <a:tr h="3744416">
                <a:tc>
                  <a:txBody>
                    <a:bodyPr/>
                    <a:lstStyle/>
                    <a:p>
                      <a:pPr algn="ctr"/>
                      <a:r>
                        <a:rPr kumimoji="1" lang="ja-JP" altLang="en-US" sz="2400" b="1" dirty="0" smtClean="0"/>
                        <a:t>他の支援事業参加者のネットワークへの参加</a:t>
                      </a:r>
                      <a:endParaRPr kumimoji="1" lang="en-US" altLang="ja-JP" sz="2400" b="1" dirty="0"/>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85000"/>
                      </a:schemeClr>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2400" kern="1200" dirty="0" smtClean="0">
                          <a:solidFill>
                            <a:schemeClr val="tx1"/>
                          </a:solidFill>
                          <a:latin typeface="+mj-ea"/>
                          <a:ea typeface="+mn-ea"/>
                          <a:cs typeface="Segoe UI" panose="020B0502040204020203" pitchFamily="34" charset="0"/>
                        </a:rPr>
                        <a:t>企業版</a:t>
                      </a:r>
                      <a:r>
                        <a:rPr kumimoji="1" lang="en-US" altLang="ja-JP" sz="2400" kern="1200" dirty="0" smtClean="0">
                          <a:solidFill>
                            <a:schemeClr val="tx1"/>
                          </a:solidFill>
                          <a:latin typeface="+mj-ea"/>
                          <a:ea typeface="+mn-ea"/>
                          <a:cs typeface="Segoe UI" panose="020B0502040204020203" pitchFamily="34" charset="0"/>
                        </a:rPr>
                        <a:t>2℃</a:t>
                      </a:r>
                      <a:r>
                        <a:rPr kumimoji="1" lang="ja-JP" altLang="en-US" sz="2400" kern="1200" dirty="0" smtClean="0">
                          <a:solidFill>
                            <a:schemeClr val="tx1"/>
                          </a:solidFill>
                          <a:latin typeface="+mj-ea"/>
                          <a:ea typeface="+mn-ea"/>
                          <a:cs typeface="Segoe UI" panose="020B0502040204020203" pitchFamily="34" charset="0"/>
                        </a:rPr>
                        <a:t>目標（</a:t>
                      </a:r>
                      <a:r>
                        <a:rPr kumimoji="1" lang="en-US" altLang="ja-JP" sz="2400" kern="1200" dirty="0" smtClean="0">
                          <a:solidFill>
                            <a:schemeClr val="tx1"/>
                          </a:solidFill>
                          <a:latin typeface="+mj-ea"/>
                          <a:ea typeface="+mn-ea"/>
                          <a:cs typeface="Segoe UI" panose="020B0502040204020203" pitchFamily="34" charset="0"/>
                        </a:rPr>
                        <a:t>SBT</a:t>
                      </a:r>
                      <a:r>
                        <a:rPr kumimoji="1" lang="ja-JP" altLang="en-US" sz="2400" kern="1200" dirty="0" smtClean="0">
                          <a:solidFill>
                            <a:schemeClr val="tx1"/>
                          </a:solidFill>
                          <a:latin typeface="+mj-ea"/>
                          <a:ea typeface="+mn-ea"/>
                          <a:cs typeface="Segoe UI" panose="020B0502040204020203" pitchFamily="34" charset="0"/>
                        </a:rPr>
                        <a:t>）の設定支援を受けた結果、</a:t>
                      </a:r>
                      <a:r>
                        <a:rPr kumimoji="1" lang="en-US" altLang="ja-JP" sz="2400" kern="1200" dirty="0" smtClean="0">
                          <a:solidFill>
                            <a:schemeClr val="tx1"/>
                          </a:solidFill>
                          <a:latin typeface="+mj-ea"/>
                          <a:ea typeface="+mn-ea"/>
                          <a:cs typeface="Segoe UI" panose="020B0502040204020203" pitchFamily="34" charset="0"/>
                        </a:rPr>
                        <a:t>SBT</a:t>
                      </a:r>
                      <a:r>
                        <a:rPr kumimoji="1" lang="ja-JP" altLang="en-US" sz="2400" kern="1200" dirty="0" smtClean="0">
                          <a:solidFill>
                            <a:schemeClr val="tx1"/>
                          </a:solidFill>
                          <a:latin typeface="+mj-ea"/>
                          <a:ea typeface="+mn-ea"/>
                          <a:cs typeface="Segoe UI" panose="020B0502040204020203" pitchFamily="34" charset="0"/>
                        </a:rPr>
                        <a:t>の認定やコミットに至った企業は、必ずネットワークにご参加いただく。</a:t>
                      </a:r>
                      <a:endParaRPr kumimoji="1" lang="en-US" altLang="ja-JP" sz="2400" kern="1200" dirty="0" smtClean="0">
                        <a:solidFill>
                          <a:schemeClr val="tx1"/>
                        </a:solidFill>
                        <a:latin typeface="+mj-ea"/>
                        <a:ea typeface="+mn-ea"/>
                        <a:cs typeface="Segoe UI" panose="020B0502040204020203"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2400" kern="1200" dirty="0" smtClean="0">
                          <a:solidFill>
                            <a:schemeClr val="tx1"/>
                          </a:solidFill>
                          <a:latin typeface="+mj-ea"/>
                          <a:ea typeface="+mn-ea"/>
                          <a:cs typeface="Segoe UI" panose="020B0502040204020203" pitchFamily="34" charset="0"/>
                        </a:rPr>
                        <a:t>企業版</a:t>
                      </a:r>
                      <a:r>
                        <a:rPr kumimoji="1" lang="en-US" altLang="ja-JP" sz="2400" kern="1200" dirty="0" smtClean="0">
                          <a:solidFill>
                            <a:schemeClr val="tx1"/>
                          </a:solidFill>
                          <a:latin typeface="+mj-ea"/>
                          <a:ea typeface="+mn-ea"/>
                          <a:cs typeface="Segoe UI" panose="020B0502040204020203" pitchFamily="34" charset="0"/>
                        </a:rPr>
                        <a:t>2℃</a:t>
                      </a:r>
                      <a:r>
                        <a:rPr kumimoji="1" lang="ja-JP" altLang="en-US" sz="2400" kern="1200" dirty="0" smtClean="0">
                          <a:solidFill>
                            <a:schemeClr val="tx1"/>
                          </a:solidFill>
                          <a:latin typeface="+mj-ea"/>
                          <a:ea typeface="+mn-ea"/>
                          <a:cs typeface="Segoe UI" panose="020B0502040204020203" pitchFamily="34" charset="0"/>
                        </a:rPr>
                        <a:t>目標（</a:t>
                      </a:r>
                      <a:r>
                        <a:rPr kumimoji="1" lang="en-US" altLang="ja-JP" sz="2400" kern="1200" dirty="0" smtClean="0">
                          <a:solidFill>
                            <a:schemeClr val="tx1"/>
                          </a:solidFill>
                          <a:latin typeface="+mj-ea"/>
                          <a:ea typeface="+mn-ea"/>
                          <a:cs typeface="Segoe UI" panose="020B0502040204020203" pitchFamily="34" charset="0"/>
                        </a:rPr>
                        <a:t>SBT</a:t>
                      </a:r>
                      <a:r>
                        <a:rPr kumimoji="1" lang="ja-JP" altLang="en-US" sz="2400" kern="1200" dirty="0" smtClean="0">
                          <a:solidFill>
                            <a:schemeClr val="tx1"/>
                          </a:solidFill>
                          <a:latin typeface="+mj-ea"/>
                          <a:ea typeface="+mn-ea"/>
                          <a:cs typeface="Segoe UI" panose="020B0502040204020203" pitchFamily="34" charset="0"/>
                        </a:rPr>
                        <a:t>）の設定支援を受けた結果、</a:t>
                      </a:r>
                      <a:r>
                        <a:rPr kumimoji="1" lang="en-US" altLang="ja-JP" sz="2400" kern="1200" dirty="0" smtClean="0">
                          <a:solidFill>
                            <a:schemeClr val="tx1"/>
                          </a:solidFill>
                          <a:latin typeface="+mj-ea"/>
                          <a:ea typeface="+mn-ea"/>
                          <a:cs typeface="Segoe UI" panose="020B0502040204020203" pitchFamily="34" charset="0"/>
                        </a:rPr>
                        <a:t>SBT</a:t>
                      </a:r>
                      <a:r>
                        <a:rPr kumimoji="1" lang="ja-JP" altLang="en-US" sz="2400" kern="1200" dirty="0" smtClean="0">
                          <a:solidFill>
                            <a:schemeClr val="tx1"/>
                          </a:solidFill>
                          <a:latin typeface="+mj-ea"/>
                          <a:ea typeface="+mn-ea"/>
                          <a:cs typeface="Segoe UI" panose="020B0502040204020203" pitchFamily="34" charset="0"/>
                        </a:rPr>
                        <a:t>の認定やコミットに至った企業は、ネットワークの第</a:t>
                      </a:r>
                      <a:r>
                        <a:rPr kumimoji="1" lang="en-US" altLang="ja-JP" sz="2400" kern="1200" dirty="0" smtClean="0">
                          <a:solidFill>
                            <a:schemeClr val="tx1"/>
                          </a:solidFill>
                          <a:latin typeface="+mj-ea"/>
                          <a:ea typeface="+mn-ea"/>
                          <a:cs typeface="Segoe UI" panose="020B0502040204020203" pitchFamily="34" charset="0"/>
                        </a:rPr>
                        <a:t>3</a:t>
                      </a:r>
                      <a:r>
                        <a:rPr kumimoji="1" lang="ja-JP" altLang="en-US" sz="2400" kern="1200" dirty="0" smtClean="0">
                          <a:solidFill>
                            <a:schemeClr val="tx1"/>
                          </a:solidFill>
                          <a:latin typeface="+mj-ea"/>
                          <a:ea typeface="+mn-ea"/>
                          <a:cs typeface="Segoe UI" panose="020B0502040204020203" pitchFamily="34" charset="0"/>
                        </a:rPr>
                        <a:t>回勉強会において、成果報告いただく。</a:t>
                      </a:r>
                      <a:endParaRPr kumimoji="1" lang="en-US" altLang="ja-JP" sz="2400" kern="1200" dirty="0" smtClean="0">
                        <a:solidFill>
                          <a:schemeClr val="tx1"/>
                        </a:solidFill>
                        <a:latin typeface="+mj-ea"/>
                        <a:ea typeface="+mn-ea"/>
                        <a:cs typeface="Segoe UI" panose="020B0502040204020203"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2400" kern="1200" dirty="0" smtClean="0">
                          <a:solidFill>
                            <a:schemeClr val="tx1"/>
                          </a:solidFill>
                          <a:latin typeface="+mj-ea"/>
                          <a:ea typeface="+mn-ea"/>
                          <a:cs typeface="Segoe UI" panose="020B0502040204020203" pitchFamily="34" charset="0"/>
                        </a:rPr>
                        <a:t>「企業版</a:t>
                      </a:r>
                      <a:r>
                        <a:rPr kumimoji="1" lang="en-US" altLang="ja-JP" sz="2400" kern="1200" dirty="0" smtClean="0">
                          <a:solidFill>
                            <a:schemeClr val="tx1"/>
                          </a:solidFill>
                          <a:latin typeface="+mj-ea"/>
                          <a:ea typeface="+mn-ea"/>
                          <a:cs typeface="Segoe UI" panose="020B0502040204020203" pitchFamily="34" charset="0"/>
                        </a:rPr>
                        <a:t>2℃</a:t>
                      </a:r>
                      <a:r>
                        <a:rPr kumimoji="1" lang="ja-JP" altLang="en-US" sz="2400" kern="1200" dirty="0" smtClean="0">
                          <a:solidFill>
                            <a:schemeClr val="tx1"/>
                          </a:solidFill>
                          <a:latin typeface="+mj-ea"/>
                          <a:ea typeface="+mn-ea"/>
                          <a:cs typeface="Segoe UI" panose="020B0502040204020203" pitchFamily="34" charset="0"/>
                        </a:rPr>
                        <a:t>目標（</a:t>
                      </a:r>
                      <a:r>
                        <a:rPr kumimoji="1" lang="en-US" altLang="ja-JP" sz="2400" kern="1200" dirty="0" smtClean="0">
                          <a:solidFill>
                            <a:schemeClr val="tx1"/>
                          </a:solidFill>
                          <a:latin typeface="+mj-ea"/>
                          <a:ea typeface="+mn-ea"/>
                          <a:cs typeface="Segoe UI" panose="020B0502040204020203" pitchFamily="34" charset="0"/>
                        </a:rPr>
                        <a:t>SBT</a:t>
                      </a:r>
                      <a:r>
                        <a:rPr kumimoji="1" lang="ja-JP" altLang="en-US" sz="2400" kern="1200" dirty="0" smtClean="0">
                          <a:solidFill>
                            <a:schemeClr val="tx1"/>
                          </a:solidFill>
                          <a:latin typeface="+mj-ea"/>
                          <a:ea typeface="+mn-ea"/>
                          <a:cs typeface="Segoe UI" panose="020B0502040204020203" pitchFamily="34" charset="0"/>
                        </a:rPr>
                        <a:t>）の設定支援」、「サプライチェーン排出量の算定支援」、「中小企業版</a:t>
                      </a:r>
                      <a:r>
                        <a:rPr kumimoji="1" lang="en-US" altLang="ja-JP" sz="2400" kern="1200" dirty="0" smtClean="0">
                          <a:solidFill>
                            <a:schemeClr val="tx1"/>
                          </a:solidFill>
                          <a:latin typeface="+mj-ea"/>
                          <a:ea typeface="+mn-ea"/>
                          <a:cs typeface="Segoe UI" panose="020B0502040204020203" pitchFamily="34" charset="0"/>
                        </a:rPr>
                        <a:t>2℃</a:t>
                      </a:r>
                      <a:r>
                        <a:rPr kumimoji="1" lang="ja-JP" altLang="en-US" sz="2400" kern="1200" dirty="0" smtClean="0">
                          <a:solidFill>
                            <a:schemeClr val="tx1"/>
                          </a:solidFill>
                          <a:latin typeface="+mj-ea"/>
                          <a:ea typeface="+mn-ea"/>
                          <a:cs typeface="Segoe UI" panose="020B0502040204020203" pitchFamily="34" charset="0"/>
                        </a:rPr>
                        <a:t>目標・</a:t>
                      </a:r>
                      <a:r>
                        <a:rPr kumimoji="1" lang="en-US" altLang="ja-JP" sz="2400" kern="1200" dirty="0" smtClean="0">
                          <a:solidFill>
                            <a:schemeClr val="tx1"/>
                          </a:solidFill>
                          <a:latin typeface="+mj-ea"/>
                          <a:ea typeface="+mn-ea"/>
                          <a:cs typeface="Segoe UI" panose="020B0502040204020203" pitchFamily="34" charset="0"/>
                        </a:rPr>
                        <a:t>RE100</a:t>
                      </a:r>
                      <a:r>
                        <a:rPr kumimoji="1" lang="ja-JP" altLang="en-US" sz="2400" kern="1200" dirty="0" smtClean="0">
                          <a:solidFill>
                            <a:schemeClr val="tx1"/>
                          </a:solidFill>
                          <a:latin typeface="+mj-ea"/>
                          <a:ea typeface="+mn-ea"/>
                          <a:cs typeface="Segoe UI" panose="020B0502040204020203" pitchFamily="34" charset="0"/>
                        </a:rPr>
                        <a:t>の設定支援」、「下流段階での排出削減に貢献する製品の製造企業認定に参加する企業」は、コミット、認定を受けていなくともネットワークの勉強会にゲスト参加可能（ただし、席数に限り有り）。</a:t>
                      </a:r>
                      <a:endParaRPr kumimoji="1" lang="en-US" altLang="ja-JP" sz="2400" kern="1200" dirty="0" smtClean="0">
                        <a:solidFill>
                          <a:schemeClr val="tx1"/>
                        </a:solidFill>
                        <a:latin typeface="+mj-ea"/>
                        <a:ea typeface="+mn-ea"/>
                        <a:cs typeface="Segoe UI" panose="020B0502040204020203"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 xmlns:a16="http://schemas.microsoft.com/office/drawing/2014/main" val="10000"/>
                  </a:ext>
                </a:extLst>
              </a:tr>
            </a:tbl>
          </a:graphicData>
        </a:graphic>
      </p:graphicFrame>
    </p:spTree>
    <p:extLst>
      <p:ext uri="{BB962C8B-B14F-4D97-AF65-F5344CB8AC3E}">
        <p14:creationId xmlns:p14="http://schemas.microsoft.com/office/powerpoint/2010/main" val="6725393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a:extLst>
              <a:ext uri="{FF2B5EF4-FFF2-40B4-BE49-F238E27FC236}">
                <a16:creationId xmlns="" xmlns:a16="http://schemas.microsoft.com/office/drawing/2014/main" id="{A7BE8F70-B7A5-4482-8441-C02A654C6678}"/>
              </a:ext>
            </a:extLst>
          </p:cNvPr>
          <p:cNvSpPr>
            <a:spLocks noGrp="1"/>
          </p:cNvSpPr>
          <p:nvPr>
            <p:ph type="title"/>
          </p:nvPr>
        </p:nvSpPr>
        <p:spPr/>
        <p:txBody>
          <a:bodyPr/>
          <a:lstStyle/>
          <a:p>
            <a:r>
              <a:rPr lang="ja-JP" altLang="en-US" sz="4000" dirty="0" smtClean="0"/>
              <a:t>目標設定会員のコミットメント</a:t>
            </a:r>
            <a:endParaRPr lang="ja-JP" altLang="en-US" sz="4000" dirty="0"/>
          </a:p>
        </p:txBody>
      </p:sp>
      <p:sp>
        <p:nvSpPr>
          <p:cNvPr id="10" name="テキスト プレースホルダー 9">
            <a:extLst>
              <a:ext uri="{FF2B5EF4-FFF2-40B4-BE49-F238E27FC236}">
                <a16:creationId xmlns="" xmlns:a16="http://schemas.microsoft.com/office/drawing/2014/main" id="{128C82FB-AFBB-43CE-9680-0FA8BC055F95}"/>
              </a:ext>
            </a:extLst>
          </p:cNvPr>
          <p:cNvSpPr>
            <a:spLocks noGrp="1"/>
          </p:cNvSpPr>
          <p:nvPr>
            <p:ph type="body" sz="quarter" idx="11"/>
          </p:nvPr>
        </p:nvSpPr>
        <p:spPr>
          <a:xfrm>
            <a:off x="128588" y="765175"/>
            <a:ext cx="9648825" cy="2087761"/>
          </a:xfrm>
        </p:spPr>
        <p:txBody>
          <a:bodyPr anchor="ctr"/>
          <a:lstStyle/>
          <a:p>
            <a:r>
              <a:rPr lang="ja-JP" altLang="en-US" sz="2300" dirty="0"/>
              <a:t>ネットワーク</a:t>
            </a:r>
            <a:r>
              <a:rPr lang="ja-JP" altLang="en-US" sz="2300" dirty="0" smtClean="0"/>
              <a:t>に参加する目標設定会員は、</a:t>
            </a:r>
            <a:r>
              <a:rPr lang="ja-JP" altLang="en-US" sz="2400" kern="1200" dirty="0">
                <a:latin typeface="+mj-ea"/>
                <a:cs typeface="Segoe UI" panose="020B0502040204020203" pitchFamily="34" charset="0"/>
              </a:rPr>
              <a:t>企業版</a:t>
            </a:r>
            <a:r>
              <a:rPr lang="en-US" altLang="ja-JP" sz="2400" kern="1200" dirty="0">
                <a:latin typeface="+mj-ea"/>
                <a:cs typeface="Segoe UI" panose="020B0502040204020203" pitchFamily="34" charset="0"/>
              </a:rPr>
              <a:t>2℃</a:t>
            </a:r>
            <a:r>
              <a:rPr lang="ja-JP" altLang="en-US" sz="2400" kern="1200" dirty="0">
                <a:latin typeface="+mj-ea"/>
                <a:cs typeface="Segoe UI" panose="020B0502040204020203" pitchFamily="34" charset="0"/>
              </a:rPr>
              <a:t>目標の設定とその達成を目指して、</a:t>
            </a:r>
            <a:r>
              <a:rPr lang="ja-JP" altLang="en-US" sz="2400" u="sng" kern="1200" dirty="0">
                <a:latin typeface="+mj-ea"/>
                <a:cs typeface="Segoe UI" panose="020B0502040204020203" pitchFamily="34" charset="0"/>
              </a:rPr>
              <a:t>自社のバリューチェーン全体の削減取組を前向きに検討</a:t>
            </a:r>
            <a:r>
              <a:rPr lang="ja-JP" altLang="en-US" sz="2400" kern="1200" dirty="0">
                <a:latin typeface="+mj-ea"/>
                <a:cs typeface="Segoe UI" panose="020B0502040204020203" pitchFamily="34" charset="0"/>
              </a:rPr>
              <a:t>しており、自社の課題を他社と共有し互いに解決に向けて</a:t>
            </a:r>
            <a:r>
              <a:rPr lang="ja-JP" altLang="en-US" sz="2400" kern="1200" dirty="0" smtClean="0">
                <a:latin typeface="+mj-ea"/>
                <a:cs typeface="Segoe UI" panose="020B0502040204020203" pitchFamily="34" charset="0"/>
              </a:rPr>
              <a:t>検討する企業を募集する。</a:t>
            </a:r>
            <a:endParaRPr lang="en-US" altLang="ja-JP" sz="2400" kern="1200" dirty="0" smtClean="0">
              <a:latin typeface="+mj-ea"/>
              <a:cs typeface="Segoe UI" panose="020B0502040204020203" pitchFamily="34" charset="0"/>
            </a:endParaRPr>
          </a:p>
          <a:p>
            <a:r>
              <a:rPr kumimoji="1" lang="ja-JP" altLang="en-US" sz="2300" dirty="0" smtClean="0"/>
              <a:t>この目的に沿った企業に参加してもらうため、</a:t>
            </a:r>
            <a:r>
              <a:rPr kumimoji="1" lang="ja-JP" altLang="en-US" sz="2300" u="sng" dirty="0" smtClean="0"/>
              <a:t>参加に当たっては以下のコミットメントに同意することを要件</a:t>
            </a:r>
            <a:r>
              <a:rPr kumimoji="1" lang="ja-JP" altLang="en-US" sz="2300" dirty="0" smtClean="0"/>
              <a:t>とする。</a:t>
            </a:r>
            <a:endParaRPr kumimoji="1" lang="en-US" altLang="ja-JP" sz="2300" dirty="0" smtClean="0"/>
          </a:p>
        </p:txBody>
      </p:sp>
      <p:sp>
        <p:nvSpPr>
          <p:cNvPr id="2" name="角丸四角形 1"/>
          <p:cNvSpPr/>
          <p:nvPr/>
        </p:nvSpPr>
        <p:spPr bwMode="auto">
          <a:xfrm>
            <a:off x="128464" y="2924944"/>
            <a:ext cx="9648949" cy="3750642"/>
          </a:xfrm>
          <a:prstGeom prst="roundRect">
            <a:avLst/>
          </a:prstGeom>
          <a:ln>
            <a:headEnd type="none" w="med" len="med"/>
            <a:tailEnd type="none" w="med" len="med"/>
          </a:ln>
          <a:extLst/>
        </p:spPr>
        <p:style>
          <a:lnRef idx="2">
            <a:schemeClr val="accent2"/>
          </a:lnRef>
          <a:fillRef idx="1">
            <a:schemeClr val="lt1"/>
          </a:fillRef>
          <a:effectRef idx="0">
            <a:schemeClr val="accent2"/>
          </a:effectRef>
          <a:fontRef idx="minor">
            <a:schemeClr val="dk1"/>
          </a:fontRef>
        </p:style>
        <p:txBody>
          <a:bodyPr vert="horz" wrap="non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smtClean="0">
              <a:ln>
                <a:noFill/>
              </a:ln>
              <a:solidFill>
                <a:schemeClr val="tx1"/>
              </a:solidFill>
              <a:effectLst/>
              <a:latin typeface="Arial" charset="0"/>
              <a:ea typeface="HGPｺﾞｼｯｸM" pitchFamily="50" charset="-128"/>
            </a:endParaRPr>
          </a:p>
        </p:txBody>
      </p:sp>
      <p:sp>
        <p:nvSpPr>
          <p:cNvPr id="3" name="テキスト ボックス 2"/>
          <p:cNvSpPr txBox="1"/>
          <p:nvPr/>
        </p:nvSpPr>
        <p:spPr>
          <a:xfrm>
            <a:off x="139086" y="3397766"/>
            <a:ext cx="9566442" cy="3216265"/>
          </a:xfrm>
          <a:prstGeom prst="rect">
            <a:avLst/>
          </a:prstGeom>
          <a:noFill/>
        </p:spPr>
        <p:txBody>
          <a:bodyPr wrap="square" rtlCol="0">
            <a:spAutoFit/>
          </a:bodyPr>
          <a:lstStyle/>
          <a:p>
            <a:pPr>
              <a:spcAft>
                <a:spcPts val="600"/>
              </a:spcAft>
            </a:pPr>
            <a:r>
              <a:rPr lang="ja-JP" altLang="ja-JP" sz="2400" dirty="0">
                <a:latin typeface="+mn-ea"/>
                <a:ea typeface="+mn-ea"/>
              </a:rPr>
              <a:t>　</a:t>
            </a:r>
            <a:r>
              <a:rPr lang="ja-JP" altLang="en-US" sz="2400" dirty="0" smtClean="0">
                <a:latin typeface="+mn-ea"/>
                <a:ea typeface="+mn-ea"/>
              </a:rPr>
              <a:t>企業版</a:t>
            </a:r>
            <a:r>
              <a:rPr lang="en-US" altLang="ja-JP" sz="2400" dirty="0" smtClean="0">
                <a:latin typeface="+mn-ea"/>
                <a:ea typeface="+mn-ea"/>
              </a:rPr>
              <a:t>2℃</a:t>
            </a:r>
            <a:r>
              <a:rPr lang="ja-JP" altLang="en-US" sz="2400" dirty="0" smtClean="0">
                <a:latin typeface="+mn-ea"/>
                <a:ea typeface="+mn-ea"/>
              </a:rPr>
              <a:t>目標ネットワークに参加する目標設定会員は</a:t>
            </a:r>
            <a:r>
              <a:rPr lang="ja-JP" altLang="ja-JP" sz="2400" dirty="0" smtClean="0">
                <a:latin typeface="+mn-ea"/>
                <a:ea typeface="+mn-ea"/>
              </a:rPr>
              <a:t>、</a:t>
            </a:r>
            <a:r>
              <a:rPr lang="ja-JP" altLang="ja-JP" sz="2400" dirty="0">
                <a:latin typeface="+mn-ea"/>
                <a:ea typeface="+mn-ea"/>
              </a:rPr>
              <a:t>パリ協定が開始される</a:t>
            </a:r>
            <a:r>
              <a:rPr lang="en-US" altLang="ja-JP" sz="2400" dirty="0">
                <a:latin typeface="+mn-ea"/>
                <a:ea typeface="+mn-ea"/>
              </a:rPr>
              <a:t>2020</a:t>
            </a:r>
            <a:r>
              <a:rPr lang="ja-JP" altLang="ja-JP" sz="2400" dirty="0">
                <a:latin typeface="+mn-ea"/>
                <a:ea typeface="+mn-ea"/>
              </a:rPr>
              <a:t>年を目指して以下の取り組みを実施する</a:t>
            </a:r>
            <a:r>
              <a:rPr lang="ja-JP" altLang="ja-JP" sz="2400" dirty="0" smtClean="0">
                <a:latin typeface="+mn-ea"/>
                <a:ea typeface="+mn-ea"/>
              </a:rPr>
              <a:t>。</a:t>
            </a:r>
            <a:endParaRPr lang="en-US" altLang="ja-JP" sz="2400" dirty="0" smtClean="0">
              <a:latin typeface="+mn-ea"/>
              <a:ea typeface="+mn-ea"/>
            </a:endParaRPr>
          </a:p>
          <a:p>
            <a:pPr marL="627063" lvl="1" indent="-447675">
              <a:spcAft>
                <a:spcPts val="600"/>
              </a:spcAft>
              <a:buFont typeface="Wingdings" panose="05000000000000000000" pitchFamily="2" charset="2"/>
              <a:buChar char="ü"/>
            </a:pPr>
            <a:r>
              <a:rPr lang="en-US" altLang="ja-JP" sz="2800" b="1" dirty="0" smtClean="0">
                <a:effectLst>
                  <a:outerShdw blurRad="38100" dist="38100" dir="2700000" algn="tl">
                    <a:srgbClr val="000000">
                      <a:alpha val="43137"/>
                    </a:srgbClr>
                  </a:outerShdw>
                </a:effectLst>
                <a:latin typeface="+mn-ea"/>
                <a:ea typeface="+mn-ea"/>
              </a:rPr>
              <a:t>2</a:t>
            </a:r>
            <a:r>
              <a:rPr lang="ja-JP" altLang="ja-JP" sz="2800" b="1" dirty="0">
                <a:effectLst>
                  <a:outerShdw blurRad="38100" dist="38100" dir="2700000" algn="tl">
                    <a:srgbClr val="000000">
                      <a:alpha val="43137"/>
                    </a:srgbClr>
                  </a:outerShdw>
                </a:effectLst>
                <a:latin typeface="+mn-ea"/>
                <a:ea typeface="+mn-ea"/>
              </a:rPr>
              <a:t>℃目標に整合的な中長期の削減</a:t>
            </a:r>
            <a:r>
              <a:rPr lang="ja-JP" altLang="ja-JP" sz="2800" b="1" dirty="0" smtClean="0">
                <a:effectLst>
                  <a:outerShdw blurRad="38100" dist="38100" dir="2700000" algn="tl">
                    <a:srgbClr val="000000">
                      <a:alpha val="43137"/>
                    </a:srgbClr>
                  </a:outerShdw>
                </a:effectLst>
                <a:latin typeface="+mn-ea"/>
                <a:ea typeface="+mn-ea"/>
              </a:rPr>
              <a:t>目標</a:t>
            </a:r>
            <a:r>
              <a:rPr lang="ja-JP" altLang="en-US" sz="2800" b="1" dirty="0" smtClean="0">
                <a:effectLst>
                  <a:outerShdw blurRad="38100" dist="38100" dir="2700000" algn="tl">
                    <a:srgbClr val="000000">
                      <a:alpha val="43137"/>
                    </a:srgbClr>
                  </a:outerShdw>
                </a:effectLst>
                <a:latin typeface="+mn-ea"/>
                <a:ea typeface="+mn-ea"/>
              </a:rPr>
              <a:t>の設定</a:t>
            </a:r>
            <a:r>
              <a:rPr lang="ja-JP" altLang="ja-JP" sz="2800" b="1" dirty="0" smtClean="0">
                <a:effectLst>
                  <a:outerShdw blurRad="38100" dist="38100" dir="2700000" algn="tl">
                    <a:srgbClr val="000000">
                      <a:alpha val="43137"/>
                    </a:srgbClr>
                  </a:outerShdw>
                </a:effectLst>
                <a:latin typeface="+mn-ea"/>
                <a:ea typeface="+mn-ea"/>
              </a:rPr>
              <a:t>を</a:t>
            </a:r>
            <a:r>
              <a:rPr lang="ja-JP" altLang="en-US" sz="2800" b="1" dirty="0" smtClean="0">
                <a:effectLst>
                  <a:outerShdw blurRad="38100" dist="38100" dir="2700000" algn="tl">
                    <a:srgbClr val="000000">
                      <a:alpha val="43137"/>
                    </a:srgbClr>
                  </a:outerShdw>
                </a:effectLst>
                <a:latin typeface="+mn-ea"/>
                <a:ea typeface="+mn-ea"/>
              </a:rPr>
              <a:t>目指す。</a:t>
            </a:r>
            <a:endParaRPr lang="en-US" altLang="ja-JP" sz="2800" b="1" dirty="0" smtClean="0">
              <a:effectLst>
                <a:outerShdw blurRad="38100" dist="38100" dir="2700000" algn="tl">
                  <a:srgbClr val="000000">
                    <a:alpha val="43137"/>
                  </a:srgbClr>
                </a:outerShdw>
              </a:effectLst>
              <a:latin typeface="+mn-ea"/>
              <a:ea typeface="+mn-ea"/>
            </a:endParaRPr>
          </a:p>
          <a:p>
            <a:pPr marL="627063" lvl="1" indent="-447675">
              <a:spcAft>
                <a:spcPts val="600"/>
              </a:spcAft>
              <a:buFont typeface="Wingdings" panose="05000000000000000000" pitchFamily="2" charset="2"/>
              <a:buChar char="ü"/>
            </a:pPr>
            <a:r>
              <a:rPr lang="ja-JP" altLang="ja-JP" sz="2800" b="1" dirty="0" smtClean="0">
                <a:effectLst>
                  <a:outerShdw blurRad="38100" dist="38100" dir="2700000" algn="tl">
                    <a:srgbClr val="000000">
                      <a:alpha val="43137"/>
                    </a:srgbClr>
                  </a:outerShdw>
                </a:effectLst>
                <a:latin typeface="+mn-ea"/>
                <a:ea typeface="+mn-ea"/>
              </a:rPr>
              <a:t>気候</a:t>
            </a:r>
            <a:r>
              <a:rPr lang="ja-JP" altLang="ja-JP" sz="2800" b="1" dirty="0">
                <a:effectLst>
                  <a:outerShdw blurRad="38100" dist="38100" dir="2700000" algn="tl">
                    <a:srgbClr val="000000">
                      <a:alpha val="43137"/>
                    </a:srgbClr>
                  </a:outerShdw>
                </a:effectLst>
                <a:latin typeface="+mn-ea"/>
                <a:ea typeface="+mn-ea"/>
              </a:rPr>
              <a:t>変動をビジネス</a:t>
            </a:r>
            <a:r>
              <a:rPr lang="ja-JP" altLang="ja-JP" sz="2800" b="1" dirty="0" smtClean="0">
                <a:effectLst>
                  <a:outerShdw blurRad="38100" dist="38100" dir="2700000" algn="tl">
                    <a:srgbClr val="000000">
                      <a:alpha val="43137"/>
                    </a:srgbClr>
                  </a:outerShdw>
                </a:effectLst>
                <a:latin typeface="+mn-ea"/>
                <a:ea typeface="+mn-ea"/>
              </a:rPr>
              <a:t>の</a:t>
            </a:r>
            <a:r>
              <a:rPr lang="ja-JP" altLang="en-US" sz="2800" b="1" dirty="0" smtClean="0">
                <a:effectLst>
                  <a:outerShdw blurRad="38100" dist="38100" dir="2700000" algn="tl">
                    <a:srgbClr val="000000">
                      <a:alpha val="43137"/>
                    </a:srgbClr>
                  </a:outerShdw>
                </a:effectLst>
                <a:latin typeface="+mn-ea"/>
                <a:ea typeface="+mn-ea"/>
              </a:rPr>
              <a:t>リスクであり、かつ</a:t>
            </a:r>
            <a:r>
              <a:rPr lang="ja-JP" altLang="ja-JP" sz="2800" b="1" dirty="0" smtClean="0">
                <a:effectLst>
                  <a:outerShdw blurRad="38100" dist="38100" dir="2700000" algn="tl">
                    <a:srgbClr val="000000">
                      <a:alpha val="43137"/>
                    </a:srgbClr>
                  </a:outerShdw>
                </a:effectLst>
                <a:latin typeface="+mn-ea"/>
                <a:ea typeface="+mn-ea"/>
              </a:rPr>
              <a:t>機会</a:t>
            </a:r>
            <a:r>
              <a:rPr lang="ja-JP" altLang="en-US" sz="2800" b="1" dirty="0" smtClean="0">
                <a:effectLst>
                  <a:outerShdw blurRad="38100" dist="38100" dir="2700000" algn="tl">
                    <a:srgbClr val="000000">
                      <a:alpha val="43137"/>
                    </a:srgbClr>
                  </a:outerShdw>
                </a:effectLst>
                <a:latin typeface="+mn-ea"/>
                <a:ea typeface="+mn-ea"/>
              </a:rPr>
              <a:t>である</a:t>
            </a:r>
            <a:r>
              <a:rPr lang="ja-JP" altLang="ja-JP" sz="2800" b="1" dirty="0" smtClean="0">
                <a:effectLst>
                  <a:outerShdw blurRad="38100" dist="38100" dir="2700000" algn="tl">
                    <a:srgbClr val="000000">
                      <a:alpha val="43137"/>
                    </a:srgbClr>
                  </a:outerShdw>
                </a:effectLst>
                <a:latin typeface="+mn-ea"/>
                <a:ea typeface="+mn-ea"/>
              </a:rPr>
              <a:t>と</a:t>
            </a:r>
            <a:r>
              <a:rPr lang="ja-JP" altLang="ja-JP" sz="2800" b="1" dirty="0">
                <a:effectLst>
                  <a:outerShdw blurRad="38100" dist="38100" dir="2700000" algn="tl">
                    <a:srgbClr val="000000">
                      <a:alpha val="43137"/>
                    </a:srgbClr>
                  </a:outerShdw>
                </a:effectLst>
                <a:latin typeface="+mn-ea"/>
                <a:ea typeface="+mn-ea"/>
              </a:rPr>
              <a:t>認識し、解決に資する事業展開を目指す。</a:t>
            </a:r>
          </a:p>
          <a:p>
            <a:pPr marL="627063" lvl="1" indent="-447675">
              <a:spcAft>
                <a:spcPts val="600"/>
              </a:spcAft>
              <a:buFont typeface="Wingdings" panose="05000000000000000000" pitchFamily="2" charset="2"/>
              <a:buChar char="ü"/>
            </a:pPr>
            <a:r>
              <a:rPr lang="ja-JP" altLang="ja-JP" sz="2800" b="1" dirty="0" smtClean="0">
                <a:effectLst>
                  <a:outerShdw blurRad="38100" dist="38100" dir="2700000" algn="tl">
                    <a:srgbClr val="000000">
                      <a:alpha val="43137"/>
                    </a:srgbClr>
                  </a:outerShdw>
                </a:effectLst>
                <a:latin typeface="+mn-ea"/>
                <a:ea typeface="+mn-ea"/>
              </a:rPr>
              <a:t>バリューチェーン</a:t>
            </a:r>
            <a:r>
              <a:rPr lang="ja-JP" altLang="ja-JP" sz="2800" b="1" dirty="0">
                <a:effectLst>
                  <a:outerShdw blurRad="38100" dist="38100" dir="2700000" algn="tl">
                    <a:srgbClr val="000000">
                      <a:alpha val="43137"/>
                    </a:srgbClr>
                  </a:outerShdw>
                </a:effectLst>
                <a:latin typeface="+mn-ea"/>
                <a:ea typeface="+mn-ea"/>
              </a:rPr>
              <a:t>全体の排出量の削減を目指し、企業間での課題の共有、連携、解決策の検討を行う。</a:t>
            </a:r>
            <a:endParaRPr kumimoji="1" lang="ja-JP" altLang="en-US" sz="2800" b="1" dirty="0" smtClean="0">
              <a:effectLst>
                <a:outerShdw blurRad="38100" dist="38100" dir="2700000" algn="tl">
                  <a:srgbClr val="000000">
                    <a:alpha val="43137"/>
                  </a:srgbClr>
                </a:outerShdw>
              </a:effectLst>
              <a:latin typeface="+mn-ea"/>
              <a:ea typeface="+mn-ea"/>
            </a:endParaRPr>
          </a:p>
        </p:txBody>
      </p:sp>
      <p:sp>
        <p:nvSpPr>
          <p:cNvPr id="4" name="テキスト ボックス 3"/>
          <p:cNvSpPr txBox="1"/>
          <p:nvPr/>
        </p:nvSpPr>
        <p:spPr>
          <a:xfrm>
            <a:off x="416496" y="2950909"/>
            <a:ext cx="9073008" cy="461665"/>
          </a:xfrm>
          <a:prstGeom prst="rect">
            <a:avLst/>
          </a:prstGeom>
          <a:noFill/>
        </p:spPr>
        <p:txBody>
          <a:bodyPr wrap="square" rtlCol="0">
            <a:spAutoFit/>
          </a:bodyPr>
          <a:lstStyle/>
          <a:p>
            <a:pPr algn="ctr"/>
            <a:r>
              <a:rPr kumimoji="1" lang="ja-JP" altLang="en-US" sz="2400" b="1" u="sng" dirty="0" smtClean="0">
                <a:latin typeface="+mn-lt"/>
                <a:ea typeface="+mn-ea"/>
              </a:rPr>
              <a:t>＜企業版</a:t>
            </a:r>
            <a:r>
              <a:rPr kumimoji="1" lang="en-US" altLang="ja-JP" sz="2400" b="1" u="sng" dirty="0" smtClean="0">
                <a:latin typeface="+mn-lt"/>
                <a:ea typeface="+mn-ea"/>
              </a:rPr>
              <a:t>2</a:t>
            </a:r>
            <a:r>
              <a:rPr kumimoji="1" lang="ja-JP" altLang="en-US" sz="2400" b="1" u="sng" dirty="0" smtClean="0">
                <a:latin typeface="+mn-lt"/>
                <a:ea typeface="+mn-ea"/>
              </a:rPr>
              <a:t>℃目標ネットワーク</a:t>
            </a:r>
            <a:r>
              <a:rPr lang="ja-JP" altLang="en-US" sz="2400" b="1" u="sng" dirty="0" smtClean="0">
                <a:latin typeface="+mn-lt"/>
                <a:ea typeface="+mn-ea"/>
              </a:rPr>
              <a:t>目標設定会員</a:t>
            </a:r>
            <a:r>
              <a:rPr kumimoji="1" lang="ja-JP" altLang="en-US" sz="2400" b="1" u="sng" dirty="0" smtClean="0">
                <a:latin typeface="+mn-lt"/>
                <a:ea typeface="+mn-ea"/>
              </a:rPr>
              <a:t>コミットメント＞</a:t>
            </a:r>
          </a:p>
        </p:txBody>
      </p:sp>
      <p:sp>
        <p:nvSpPr>
          <p:cNvPr id="14" name="スライド番号プレースホルダー 3">
            <a:extLst>
              <a:ext uri="{FF2B5EF4-FFF2-40B4-BE49-F238E27FC236}">
                <a16:creationId xmlns="" xmlns:a16="http://schemas.microsoft.com/office/drawing/2014/main" id="{F1BF2F9E-9EB1-4036-9D5E-BE640B10FF9F}"/>
              </a:ext>
            </a:extLst>
          </p:cNvPr>
          <p:cNvSpPr>
            <a:spLocks noGrp="1"/>
          </p:cNvSpPr>
          <p:nvPr>
            <p:ph type="sldNum" sz="quarter" idx="12"/>
          </p:nvPr>
        </p:nvSpPr>
        <p:spPr/>
        <p:txBody>
          <a:bodyPr/>
          <a:lstStyle/>
          <a:p>
            <a:pPr lvl="0"/>
            <a:fld id="{4E8E2EF8-2ECD-4F20-BEF5-478073312008}" type="slidenum">
              <a:rPr lang="en-US" altLang="ja-JP" noProof="0" smtClean="0"/>
              <a:pPr lvl="0"/>
              <a:t>5</a:t>
            </a:fld>
            <a:endParaRPr lang="en-US" altLang="ja-JP" noProof="0" dirty="0"/>
          </a:p>
        </p:txBody>
      </p:sp>
    </p:spTree>
    <p:extLst>
      <p:ext uri="{BB962C8B-B14F-4D97-AF65-F5344CB8AC3E}">
        <p14:creationId xmlns:p14="http://schemas.microsoft.com/office/powerpoint/2010/main" val="42120591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a:extLst>
              <a:ext uri="{FF2B5EF4-FFF2-40B4-BE49-F238E27FC236}">
                <a16:creationId xmlns="" xmlns:a16="http://schemas.microsoft.com/office/drawing/2014/main" id="{A7BE8F70-B7A5-4482-8441-C02A654C6678}"/>
              </a:ext>
            </a:extLst>
          </p:cNvPr>
          <p:cNvSpPr>
            <a:spLocks noGrp="1"/>
          </p:cNvSpPr>
          <p:nvPr>
            <p:ph type="title"/>
          </p:nvPr>
        </p:nvSpPr>
        <p:spPr/>
        <p:txBody>
          <a:bodyPr/>
          <a:lstStyle/>
          <a:p>
            <a:r>
              <a:rPr lang="ja-JP" altLang="en-US" sz="4000" dirty="0" smtClean="0"/>
              <a:t>支援会員のコミットメント</a:t>
            </a:r>
            <a:endParaRPr lang="ja-JP" altLang="en-US" sz="4000" dirty="0"/>
          </a:p>
        </p:txBody>
      </p:sp>
      <p:sp>
        <p:nvSpPr>
          <p:cNvPr id="10" name="テキスト プレースホルダー 9">
            <a:extLst>
              <a:ext uri="{FF2B5EF4-FFF2-40B4-BE49-F238E27FC236}">
                <a16:creationId xmlns="" xmlns:a16="http://schemas.microsoft.com/office/drawing/2014/main" id="{128C82FB-AFBB-43CE-9680-0FA8BC055F95}"/>
              </a:ext>
            </a:extLst>
          </p:cNvPr>
          <p:cNvSpPr>
            <a:spLocks noGrp="1"/>
          </p:cNvSpPr>
          <p:nvPr>
            <p:ph type="body" sz="quarter" idx="11"/>
          </p:nvPr>
        </p:nvSpPr>
        <p:spPr>
          <a:xfrm>
            <a:off x="159465" y="816796"/>
            <a:ext cx="9648825" cy="2351635"/>
          </a:xfrm>
        </p:spPr>
        <p:txBody>
          <a:bodyPr anchor="ctr"/>
          <a:lstStyle/>
          <a:p>
            <a:r>
              <a:rPr lang="ja-JP" altLang="en-US" sz="2300" dirty="0"/>
              <a:t>ネットワーク</a:t>
            </a:r>
            <a:r>
              <a:rPr lang="ja-JP" altLang="en-US" sz="2300" dirty="0" smtClean="0"/>
              <a:t>に参加する支援会員は、</a:t>
            </a:r>
            <a:r>
              <a:rPr lang="ja-JP" altLang="en-US" sz="2400" dirty="0"/>
              <a:t>勉強会等で自社のソリューションの紹介や、参加企業との個別の交流を行う</a:t>
            </a:r>
            <a:r>
              <a:rPr lang="ja-JP" altLang="en-US" sz="2400" dirty="0" smtClean="0"/>
              <a:t>。</a:t>
            </a:r>
            <a:endParaRPr lang="en-US" altLang="ja-JP" sz="2400" kern="1200" dirty="0" smtClean="0">
              <a:latin typeface="+mj-ea"/>
              <a:cs typeface="Segoe UI" panose="020B0502040204020203" pitchFamily="34" charset="0"/>
            </a:endParaRPr>
          </a:p>
          <a:p>
            <a:r>
              <a:rPr kumimoji="1" lang="ja-JP" altLang="en-US" sz="2300" dirty="0" smtClean="0"/>
              <a:t>この目的に沿った企業に参加してもらうため、</a:t>
            </a:r>
            <a:r>
              <a:rPr kumimoji="1" lang="ja-JP" altLang="en-US" sz="2300" u="sng" dirty="0" smtClean="0"/>
              <a:t>参加に当たっては以下のコミットメントに同意することを要件</a:t>
            </a:r>
            <a:r>
              <a:rPr kumimoji="1" lang="ja-JP" altLang="en-US" sz="2300" dirty="0" smtClean="0"/>
              <a:t>とする。</a:t>
            </a:r>
            <a:endParaRPr kumimoji="1" lang="en-US" altLang="ja-JP" sz="2300" dirty="0" smtClean="0"/>
          </a:p>
          <a:p>
            <a:r>
              <a:rPr lang="ja-JP" altLang="en-US" sz="2300" dirty="0"/>
              <a:t>支援会員は、再省蓄エネ関連ソリューションを専門に扱う事業者のみとし、その他の事業も展開している企業の参加は、支援会員としては認めない</a:t>
            </a:r>
            <a:r>
              <a:rPr lang="ja-JP" altLang="en-US" sz="2300" dirty="0" smtClean="0"/>
              <a:t>。</a:t>
            </a:r>
            <a:endParaRPr lang="en-US" altLang="ja-JP" sz="2300" dirty="0"/>
          </a:p>
        </p:txBody>
      </p:sp>
      <p:sp>
        <p:nvSpPr>
          <p:cNvPr id="2" name="角丸四角形 1"/>
          <p:cNvSpPr/>
          <p:nvPr/>
        </p:nvSpPr>
        <p:spPr bwMode="auto">
          <a:xfrm>
            <a:off x="174780" y="3308737"/>
            <a:ext cx="9648949" cy="3469097"/>
          </a:xfrm>
          <a:prstGeom prst="roundRect">
            <a:avLst/>
          </a:prstGeom>
          <a:ln>
            <a:headEnd type="none" w="med" len="med"/>
            <a:tailEnd type="none" w="med" len="med"/>
          </a:ln>
          <a:extLst/>
        </p:spPr>
        <p:style>
          <a:lnRef idx="2">
            <a:schemeClr val="accent2"/>
          </a:lnRef>
          <a:fillRef idx="1">
            <a:schemeClr val="lt1"/>
          </a:fillRef>
          <a:effectRef idx="0">
            <a:schemeClr val="accent2"/>
          </a:effectRef>
          <a:fontRef idx="minor">
            <a:schemeClr val="dk1"/>
          </a:fontRef>
        </p:style>
        <p:txBody>
          <a:bodyPr vert="horz" wrap="non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smtClean="0">
              <a:ln>
                <a:noFill/>
              </a:ln>
              <a:solidFill>
                <a:schemeClr val="tx1"/>
              </a:solidFill>
              <a:effectLst/>
              <a:latin typeface="Arial" charset="0"/>
              <a:ea typeface="HGPｺﾞｼｯｸM" pitchFamily="50" charset="-128"/>
            </a:endParaRPr>
          </a:p>
        </p:txBody>
      </p:sp>
      <p:sp>
        <p:nvSpPr>
          <p:cNvPr id="3" name="テキスト ボックス 2"/>
          <p:cNvSpPr txBox="1"/>
          <p:nvPr/>
        </p:nvSpPr>
        <p:spPr>
          <a:xfrm>
            <a:off x="159465" y="3733936"/>
            <a:ext cx="9566442" cy="3077766"/>
          </a:xfrm>
          <a:prstGeom prst="rect">
            <a:avLst/>
          </a:prstGeom>
          <a:noFill/>
        </p:spPr>
        <p:txBody>
          <a:bodyPr wrap="square" rtlCol="0">
            <a:spAutoFit/>
          </a:bodyPr>
          <a:lstStyle/>
          <a:p>
            <a:pPr>
              <a:spcAft>
                <a:spcPts val="600"/>
              </a:spcAft>
            </a:pPr>
            <a:r>
              <a:rPr lang="ja-JP" altLang="ja-JP" sz="2400" dirty="0">
                <a:latin typeface="+mn-ea"/>
                <a:ea typeface="+mn-ea"/>
              </a:rPr>
              <a:t>　</a:t>
            </a:r>
            <a:r>
              <a:rPr lang="ja-JP" altLang="en-US" sz="2400" dirty="0" smtClean="0">
                <a:latin typeface="+mn-ea"/>
                <a:ea typeface="+mn-ea"/>
              </a:rPr>
              <a:t>企業版</a:t>
            </a:r>
            <a:r>
              <a:rPr lang="en-US" altLang="ja-JP" sz="2400" dirty="0" smtClean="0">
                <a:latin typeface="+mn-ea"/>
                <a:ea typeface="+mn-ea"/>
              </a:rPr>
              <a:t>2℃</a:t>
            </a:r>
            <a:r>
              <a:rPr lang="ja-JP" altLang="en-US" sz="2400" dirty="0" smtClean="0">
                <a:latin typeface="+mn-ea"/>
                <a:ea typeface="+mn-ea"/>
              </a:rPr>
              <a:t>目標ネットワークに参加する支援会員は</a:t>
            </a:r>
            <a:r>
              <a:rPr lang="ja-JP" altLang="ja-JP" sz="2400" dirty="0" smtClean="0">
                <a:latin typeface="+mn-ea"/>
                <a:ea typeface="+mn-ea"/>
              </a:rPr>
              <a:t>、</a:t>
            </a:r>
            <a:r>
              <a:rPr lang="ja-JP" altLang="en-US" sz="2400" u="sng" dirty="0" smtClean="0">
                <a:latin typeface="+mn-ea"/>
                <a:ea typeface="+mn-ea"/>
              </a:rPr>
              <a:t>企業版</a:t>
            </a:r>
            <a:r>
              <a:rPr lang="en-US" altLang="ja-JP" sz="2400" u="sng" dirty="0" smtClean="0">
                <a:latin typeface="+mn-ea"/>
                <a:ea typeface="+mn-ea"/>
              </a:rPr>
              <a:t>2℃</a:t>
            </a:r>
            <a:r>
              <a:rPr lang="ja-JP" altLang="en-US" sz="2400" u="sng" dirty="0" smtClean="0">
                <a:latin typeface="+mn-ea"/>
                <a:ea typeface="+mn-ea"/>
              </a:rPr>
              <a:t>目標達成に資する再省蓄エネサービスの提供を</a:t>
            </a:r>
            <a:r>
              <a:rPr lang="ja-JP" altLang="en-US" sz="2400" u="sng" dirty="0">
                <a:latin typeface="+mn-ea"/>
                <a:ea typeface="+mn-ea"/>
              </a:rPr>
              <a:t>目指</a:t>
            </a:r>
            <a:r>
              <a:rPr lang="ja-JP" altLang="en-US" sz="2400" u="sng" dirty="0" smtClean="0">
                <a:latin typeface="+mn-ea"/>
                <a:ea typeface="+mn-ea"/>
              </a:rPr>
              <a:t>し、目標設定会員との交流を通じ</a:t>
            </a:r>
            <a:r>
              <a:rPr lang="ja-JP" altLang="en-US" sz="2400" dirty="0" smtClean="0">
                <a:latin typeface="+mn-ea"/>
                <a:ea typeface="+mn-ea"/>
              </a:rPr>
              <a:t>て以下の取り組みを実施する。</a:t>
            </a:r>
            <a:endParaRPr lang="en-US" altLang="ja-JP" sz="2400" dirty="0" smtClean="0">
              <a:latin typeface="+mn-ea"/>
              <a:ea typeface="+mn-ea"/>
            </a:endParaRPr>
          </a:p>
          <a:p>
            <a:pPr marL="447675" lvl="1" indent="-358775">
              <a:spcAft>
                <a:spcPts val="600"/>
              </a:spcAft>
              <a:buFont typeface="Wingdings" panose="05000000000000000000" pitchFamily="2" charset="2"/>
              <a:buChar char="ü"/>
            </a:pPr>
            <a:r>
              <a:rPr lang="ja-JP" altLang="en-US" sz="2800" b="1" dirty="0">
                <a:effectLst>
                  <a:outerShdw blurRad="38100" dist="38100" dir="2700000" algn="tl">
                    <a:srgbClr val="000000">
                      <a:alpha val="43137"/>
                    </a:srgbClr>
                  </a:outerShdw>
                </a:effectLst>
                <a:latin typeface="+mn-ea"/>
                <a:ea typeface="+mn-ea"/>
              </a:rPr>
              <a:t>支援</a:t>
            </a:r>
            <a:r>
              <a:rPr lang="ja-JP" altLang="en-US" sz="2800" b="1" dirty="0" smtClean="0">
                <a:effectLst>
                  <a:outerShdw blurRad="38100" dist="38100" dir="2700000" algn="tl">
                    <a:srgbClr val="000000">
                      <a:alpha val="43137"/>
                    </a:srgbClr>
                  </a:outerShdw>
                </a:effectLst>
                <a:latin typeface="+mn-ea"/>
                <a:ea typeface="+mn-ea"/>
              </a:rPr>
              <a:t>会員</a:t>
            </a:r>
            <a:r>
              <a:rPr lang="ja-JP" altLang="ja-JP" sz="2800" b="1" dirty="0" smtClean="0">
                <a:effectLst>
                  <a:outerShdw blurRad="38100" dist="38100" dir="2700000" algn="tl">
                    <a:srgbClr val="000000">
                      <a:alpha val="43137"/>
                    </a:srgbClr>
                  </a:outerShdw>
                </a:effectLst>
                <a:latin typeface="+mn-ea"/>
                <a:ea typeface="+mn-ea"/>
              </a:rPr>
              <a:t>は、</a:t>
            </a:r>
            <a:r>
              <a:rPr lang="ja-JP" altLang="en-US" sz="2800" b="1" dirty="0" smtClean="0">
                <a:effectLst>
                  <a:outerShdw blurRad="38100" dist="38100" dir="2700000" algn="tl">
                    <a:srgbClr val="000000">
                      <a:alpha val="43137"/>
                    </a:srgbClr>
                  </a:outerShdw>
                </a:effectLst>
                <a:latin typeface="+mn-ea"/>
                <a:ea typeface="+mn-ea"/>
              </a:rPr>
              <a:t>排出</a:t>
            </a:r>
            <a:r>
              <a:rPr lang="ja-JP" altLang="en-US" sz="2800" b="1" dirty="0">
                <a:effectLst>
                  <a:outerShdw blurRad="38100" dist="38100" dir="2700000" algn="tl">
                    <a:srgbClr val="000000">
                      <a:alpha val="43137"/>
                    </a:srgbClr>
                  </a:outerShdw>
                </a:effectLst>
                <a:latin typeface="+mn-ea"/>
                <a:ea typeface="+mn-ea"/>
              </a:rPr>
              <a:t>削減</a:t>
            </a:r>
            <a:r>
              <a:rPr lang="ja-JP" altLang="en-US" sz="2800" b="1" dirty="0" smtClean="0">
                <a:effectLst>
                  <a:outerShdw blurRad="38100" dist="38100" dir="2700000" algn="tl">
                    <a:srgbClr val="000000">
                      <a:alpha val="43137"/>
                    </a:srgbClr>
                  </a:outerShdw>
                </a:effectLst>
                <a:latin typeface="+mn-ea"/>
                <a:ea typeface="+mn-ea"/>
              </a:rPr>
              <a:t>を目指す企業に対して、有効で経済合理性のある再省蓄エネサービス等の提供をするよう努める。</a:t>
            </a:r>
            <a:endParaRPr lang="ja-JP" altLang="ja-JP" sz="2800" b="1" dirty="0">
              <a:effectLst>
                <a:outerShdw blurRad="38100" dist="38100" dir="2700000" algn="tl">
                  <a:srgbClr val="000000">
                    <a:alpha val="43137"/>
                  </a:srgbClr>
                </a:outerShdw>
              </a:effectLst>
              <a:latin typeface="+mn-ea"/>
              <a:ea typeface="+mn-ea"/>
            </a:endParaRPr>
          </a:p>
          <a:p>
            <a:pPr marL="447675" lvl="1" indent="-358775">
              <a:spcAft>
                <a:spcPts val="600"/>
              </a:spcAft>
              <a:buFont typeface="Wingdings" panose="05000000000000000000" pitchFamily="2" charset="2"/>
              <a:buChar char="ü"/>
            </a:pPr>
            <a:r>
              <a:rPr lang="ja-JP" altLang="en-US" sz="2800" b="1" dirty="0" smtClean="0">
                <a:effectLst>
                  <a:outerShdw blurRad="38100" dist="38100" dir="2700000" algn="tl">
                    <a:srgbClr val="000000">
                      <a:alpha val="43137"/>
                    </a:srgbClr>
                  </a:outerShdw>
                </a:effectLst>
                <a:latin typeface="+mn-ea"/>
                <a:ea typeface="+mn-ea"/>
              </a:rPr>
              <a:t>支援会員は、関連サービスの提供にあたって、地域資源の有効活用や地域環境の保全に最大限努める。</a:t>
            </a:r>
            <a:endParaRPr lang="en-US" altLang="ja-JP" sz="2800" b="1" dirty="0" smtClean="0">
              <a:effectLst>
                <a:outerShdw blurRad="38100" dist="38100" dir="2700000" algn="tl">
                  <a:srgbClr val="000000">
                    <a:alpha val="43137"/>
                  </a:srgbClr>
                </a:outerShdw>
              </a:effectLst>
              <a:latin typeface="+mn-ea"/>
              <a:ea typeface="+mn-ea"/>
            </a:endParaRPr>
          </a:p>
        </p:txBody>
      </p:sp>
      <p:sp>
        <p:nvSpPr>
          <p:cNvPr id="4" name="テキスト ボックス 3"/>
          <p:cNvSpPr txBox="1"/>
          <p:nvPr/>
        </p:nvSpPr>
        <p:spPr>
          <a:xfrm>
            <a:off x="1064629" y="3342605"/>
            <a:ext cx="7776864" cy="461665"/>
          </a:xfrm>
          <a:prstGeom prst="rect">
            <a:avLst/>
          </a:prstGeom>
          <a:noFill/>
        </p:spPr>
        <p:txBody>
          <a:bodyPr wrap="square" rtlCol="0">
            <a:spAutoFit/>
          </a:bodyPr>
          <a:lstStyle/>
          <a:p>
            <a:pPr algn="ctr"/>
            <a:r>
              <a:rPr kumimoji="1" lang="ja-JP" altLang="en-US" sz="2400" b="1" u="sng" dirty="0" smtClean="0">
                <a:latin typeface="+mn-lt"/>
                <a:ea typeface="+mn-ea"/>
              </a:rPr>
              <a:t>＜企業版</a:t>
            </a:r>
            <a:r>
              <a:rPr kumimoji="1" lang="en-US" altLang="ja-JP" sz="2400" b="1" u="sng" dirty="0" smtClean="0">
                <a:latin typeface="+mn-lt"/>
                <a:ea typeface="+mn-ea"/>
              </a:rPr>
              <a:t>2</a:t>
            </a:r>
            <a:r>
              <a:rPr kumimoji="1" lang="ja-JP" altLang="en-US" sz="2400" b="1" u="sng" dirty="0" smtClean="0">
                <a:latin typeface="+mn-lt"/>
                <a:ea typeface="+mn-ea"/>
              </a:rPr>
              <a:t>℃目標ネットワーク</a:t>
            </a:r>
            <a:r>
              <a:rPr lang="ja-JP" altLang="en-US" sz="2400" b="1" u="sng" dirty="0" smtClean="0">
                <a:latin typeface="+mn-lt"/>
                <a:ea typeface="+mn-ea"/>
              </a:rPr>
              <a:t>支援会員</a:t>
            </a:r>
            <a:r>
              <a:rPr kumimoji="1" lang="ja-JP" altLang="en-US" sz="2400" b="1" u="sng" dirty="0" smtClean="0">
                <a:latin typeface="+mn-lt"/>
                <a:ea typeface="+mn-ea"/>
              </a:rPr>
              <a:t>コミットメント＞</a:t>
            </a:r>
          </a:p>
        </p:txBody>
      </p:sp>
      <p:sp>
        <p:nvSpPr>
          <p:cNvPr id="14" name="スライド番号プレースホルダー 3">
            <a:extLst>
              <a:ext uri="{FF2B5EF4-FFF2-40B4-BE49-F238E27FC236}">
                <a16:creationId xmlns="" xmlns:a16="http://schemas.microsoft.com/office/drawing/2014/main" id="{F1BF2F9E-9EB1-4036-9D5E-BE640B10FF9F}"/>
              </a:ext>
            </a:extLst>
          </p:cNvPr>
          <p:cNvSpPr>
            <a:spLocks noGrp="1"/>
          </p:cNvSpPr>
          <p:nvPr>
            <p:ph type="sldNum" sz="quarter" idx="12"/>
          </p:nvPr>
        </p:nvSpPr>
        <p:spPr/>
        <p:txBody>
          <a:bodyPr/>
          <a:lstStyle/>
          <a:p>
            <a:pPr lvl="0"/>
            <a:fld id="{4E8E2EF8-2ECD-4F20-BEF5-478073312008}" type="slidenum">
              <a:rPr lang="en-US" altLang="ja-JP" noProof="0" smtClean="0"/>
              <a:pPr lvl="0"/>
              <a:t>6</a:t>
            </a:fld>
            <a:endParaRPr lang="en-US" altLang="ja-JP" noProof="0" dirty="0"/>
          </a:p>
        </p:txBody>
      </p:sp>
    </p:spTree>
    <p:extLst>
      <p:ext uri="{BB962C8B-B14F-4D97-AF65-F5344CB8AC3E}">
        <p14:creationId xmlns:p14="http://schemas.microsoft.com/office/powerpoint/2010/main" val="36843185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a:extLst>
              <a:ext uri="{FF2B5EF4-FFF2-40B4-BE49-F238E27FC236}">
                <a16:creationId xmlns="" xmlns:a16="http://schemas.microsoft.com/office/drawing/2014/main" id="{A7BE8F70-B7A5-4482-8441-C02A654C6678}"/>
              </a:ext>
            </a:extLst>
          </p:cNvPr>
          <p:cNvSpPr>
            <a:spLocks noGrp="1"/>
          </p:cNvSpPr>
          <p:nvPr>
            <p:ph type="title"/>
          </p:nvPr>
        </p:nvSpPr>
        <p:spPr/>
        <p:txBody>
          <a:bodyPr/>
          <a:lstStyle/>
          <a:p>
            <a:r>
              <a:rPr lang="ja-JP" altLang="en-US" sz="4000" dirty="0"/>
              <a:t>連絡先</a:t>
            </a:r>
          </a:p>
        </p:txBody>
      </p:sp>
      <p:sp>
        <p:nvSpPr>
          <p:cNvPr id="10" name="テキスト プレースホルダー 9">
            <a:extLst>
              <a:ext uri="{FF2B5EF4-FFF2-40B4-BE49-F238E27FC236}">
                <a16:creationId xmlns="" xmlns:a16="http://schemas.microsoft.com/office/drawing/2014/main" id="{128C82FB-AFBB-43CE-9680-0FA8BC055F95}"/>
              </a:ext>
            </a:extLst>
          </p:cNvPr>
          <p:cNvSpPr>
            <a:spLocks noGrp="1"/>
          </p:cNvSpPr>
          <p:nvPr>
            <p:ph type="body" sz="quarter" idx="11"/>
          </p:nvPr>
        </p:nvSpPr>
        <p:spPr>
          <a:xfrm>
            <a:off x="128588" y="765175"/>
            <a:ext cx="9648825" cy="503585"/>
          </a:xfrm>
        </p:spPr>
        <p:txBody>
          <a:bodyPr anchor="ctr"/>
          <a:lstStyle/>
          <a:p>
            <a:r>
              <a:rPr lang="ja-JP" altLang="en-US" sz="2300" dirty="0"/>
              <a:t>本件</a:t>
            </a:r>
            <a:r>
              <a:rPr lang="ja-JP" altLang="en-US" sz="2300" dirty="0" smtClean="0"/>
              <a:t>に関する連絡先は以下の通り</a:t>
            </a:r>
            <a:r>
              <a:rPr kumimoji="1" lang="ja-JP" altLang="en-US" sz="2300" dirty="0" smtClean="0"/>
              <a:t>。</a:t>
            </a:r>
            <a:endParaRPr kumimoji="1" lang="ja-JP" altLang="en-US" sz="2300" dirty="0"/>
          </a:p>
        </p:txBody>
      </p:sp>
      <p:sp>
        <p:nvSpPr>
          <p:cNvPr id="14" name="スライド番号プレースホルダー 3">
            <a:extLst>
              <a:ext uri="{FF2B5EF4-FFF2-40B4-BE49-F238E27FC236}">
                <a16:creationId xmlns="" xmlns:a16="http://schemas.microsoft.com/office/drawing/2014/main" id="{F1BF2F9E-9EB1-4036-9D5E-BE640B10FF9F}"/>
              </a:ext>
            </a:extLst>
          </p:cNvPr>
          <p:cNvSpPr>
            <a:spLocks noGrp="1"/>
          </p:cNvSpPr>
          <p:nvPr>
            <p:ph type="sldNum" sz="quarter" idx="12"/>
          </p:nvPr>
        </p:nvSpPr>
        <p:spPr/>
        <p:txBody>
          <a:bodyPr/>
          <a:lstStyle/>
          <a:p>
            <a:pPr lvl="0"/>
            <a:fld id="{4E8E2EF8-2ECD-4F20-BEF5-478073312008}" type="slidenum">
              <a:rPr lang="en-US" altLang="ja-JP" noProof="0" smtClean="0"/>
              <a:pPr lvl="0"/>
              <a:t>7</a:t>
            </a:fld>
            <a:endParaRPr lang="en-US" altLang="ja-JP" noProof="0" dirty="0"/>
          </a:p>
        </p:txBody>
      </p:sp>
      <p:graphicFrame>
        <p:nvGraphicFramePr>
          <p:cNvPr id="7" name="表 6"/>
          <p:cNvGraphicFramePr>
            <a:graphicFrameLocks noGrp="1"/>
          </p:cNvGraphicFramePr>
          <p:nvPr>
            <p:extLst>
              <p:ext uri="{D42A27DB-BD31-4B8C-83A1-F6EECF244321}">
                <p14:modId xmlns:p14="http://schemas.microsoft.com/office/powerpoint/2010/main" val="3571586818"/>
              </p:ext>
            </p:extLst>
          </p:nvPr>
        </p:nvGraphicFramePr>
        <p:xfrm>
          <a:off x="128464" y="1425514"/>
          <a:ext cx="9648949" cy="2016224"/>
        </p:xfrm>
        <a:graphic>
          <a:graphicData uri="http://schemas.openxmlformats.org/drawingml/2006/table">
            <a:tbl>
              <a:tblPr firstCol="1" bandCol="1">
                <a:tableStyleId>{5940675A-B579-460E-94D1-54222C63F5DA}</a:tableStyleId>
              </a:tblPr>
              <a:tblGrid>
                <a:gridCol w="1440160">
                  <a:extLst>
                    <a:ext uri="{9D8B030D-6E8A-4147-A177-3AD203B41FA5}">
                      <a16:colId xmlns="" xmlns:a16="http://schemas.microsoft.com/office/drawing/2014/main" val="20000"/>
                    </a:ext>
                  </a:extLst>
                </a:gridCol>
                <a:gridCol w="8208789">
                  <a:extLst>
                    <a:ext uri="{9D8B030D-6E8A-4147-A177-3AD203B41FA5}">
                      <a16:colId xmlns="" xmlns:a16="http://schemas.microsoft.com/office/drawing/2014/main" val="20001"/>
                    </a:ext>
                  </a:extLst>
                </a:gridCol>
              </a:tblGrid>
              <a:tr h="2016224">
                <a:tc>
                  <a:txBody>
                    <a:bodyPr/>
                    <a:lstStyle/>
                    <a:p>
                      <a:pPr algn="ctr"/>
                      <a:r>
                        <a:rPr kumimoji="1" lang="ja-JP" altLang="en-US" sz="2000" b="1" dirty="0" smtClean="0"/>
                        <a:t>連絡先</a:t>
                      </a:r>
                      <a:endParaRPr kumimoji="1" lang="en-US" altLang="ja-JP" sz="2000" b="1" dirty="0"/>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D9D9D9"/>
                    </a:solidFill>
                  </a:tcPr>
                </a:tc>
                <a:tc>
                  <a:txBody>
                    <a:bodyPr/>
                    <a:lstStyle/>
                    <a:p>
                      <a:pPr marL="342900" marR="0" lvl="0" indent="-342900" algn="l" defTabSz="914400" rtl="0" eaLnBrk="1" fontAlgn="auto" latinLnBrk="0" hangingPunct="1">
                        <a:lnSpc>
                          <a:spcPct val="100000"/>
                        </a:lnSpc>
                        <a:spcBef>
                          <a:spcPts val="0"/>
                        </a:spcBef>
                        <a:spcAft>
                          <a:spcPts val="600"/>
                        </a:spcAft>
                        <a:buClrTx/>
                        <a:buSzTx/>
                        <a:buFont typeface="Wingdings" panose="05000000000000000000" pitchFamily="2" charset="2"/>
                        <a:buChar char="u"/>
                        <a:tabLst/>
                        <a:defRPr/>
                      </a:pPr>
                      <a:r>
                        <a:rPr kumimoji="1" lang="ja-JP" altLang="en-US" sz="2400" kern="1200" dirty="0" smtClean="0">
                          <a:solidFill>
                            <a:schemeClr val="tx1"/>
                          </a:solidFill>
                          <a:latin typeface="+mj-ea"/>
                          <a:ea typeface="+mn-ea"/>
                          <a:cs typeface="Segoe UI" panose="020B0502040204020203" pitchFamily="34" charset="0"/>
                        </a:rPr>
                        <a:t>企業版</a:t>
                      </a:r>
                      <a:r>
                        <a:rPr kumimoji="1" lang="en-US" altLang="ja-JP" sz="2400" kern="1200" dirty="0" smtClean="0">
                          <a:solidFill>
                            <a:schemeClr val="tx1"/>
                          </a:solidFill>
                          <a:latin typeface="+mj-ea"/>
                          <a:ea typeface="+mn-ea"/>
                          <a:cs typeface="Segoe UI" panose="020B0502040204020203" pitchFamily="34" charset="0"/>
                        </a:rPr>
                        <a:t>2℃</a:t>
                      </a:r>
                      <a:r>
                        <a:rPr kumimoji="1" lang="ja-JP" altLang="en-US" sz="2400" kern="1200" dirty="0" smtClean="0">
                          <a:solidFill>
                            <a:schemeClr val="tx1"/>
                          </a:solidFill>
                          <a:latin typeface="+mj-ea"/>
                          <a:ea typeface="+mn-ea"/>
                          <a:cs typeface="Segoe UI" panose="020B0502040204020203" pitchFamily="34" charset="0"/>
                        </a:rPr>
                        <a:t>目標ネットワーク事務局（みずほ情報総研株式会社）</a:t>
                      </a:r>
                      <a:endParaRPr kumimoji="1" lang="en-US" altLang="ja-JP" sz="2400" kern="1200" dirty="0" smtClean="0">
                        <a:solidFill>
                          <a:schemeClr val="tx1"/>
                        </a:solidFill>
                        <a:latin typeface="+mj-ea"/>
                        <a:ea typeface="+mn-ea"/>
                        <a:cs typeface="Segoe UI" panose="020B0502040204020203" pitchFamily="34" charset="0"/>
                      </a:endParaRPr>
                    </a:p>
                    <a:p>
                      <a:pPr marL="342900" marR="0" lvl="0" indent="-342900" algn="l" defTabSz="914400" rtl="0" eaLnBrk="1" fontAlgn="auto" latinLnBrk="0" hangingPunct="1">
                        <a:lnSpc>
                          <a:spcPct val="100000"/>
                        </a:lnSpc>
                        <a:spcBef>
                          <a:spcPts val="0"/>
                        </a:spcBef>
                        <a:spcAft>
                          <a:spcPts val="600"/>
                        </a:spcAft>
                        <a:buClrTx/>
                        <a:buSzTx/>
                        <a:buFont typeface="Wingdings" panose="05000000000000000000" pitchFamily="2" charset="2"/>
                        <a:buChar char="u"/>
                        <a:tabLst/>
                        <a:defRPr/>
                      </a:pPr>
                      <a:r>
                        <a:rPr kumimoji="1" lang="ja-JP" altLang="en-US" sz="2400" kern="1200" dirty="0" smtClean="0">
                          <a:solidFill>
                            <a:schemeClr val="tx1"/>
                          </a:solidFill>
                          <a:latin typeface="+mj-ea"/>
                          <a:ea typeface="+mn-ea"/>
                          <a:cs typeface="Segoe UI" panose="020B0502040204020203" pitchFamily="34" charset="0"/>
                        </a:rPr>
                        <a:t>メール：</a:t>
                      </a:r>
                      <a:r>
                        <a:rPr kumimoji="1" lang="en-US" altLang="ja-JP" sz="2400" kern="1200" dirty="0" smtClean="0">
                          <a:solidFill>
                            <a:schemeClr val="tx1"/>
                          </a:solidFill>
                          <a:latin typeface="+mj-ea"/>
                          <a:ea typeface="+mn-ea"/>
                          <a:cs typeface="Segoe UI" panose="020B0502040204020203" pitchFamily="34" charset="0"/>
                          <a:hlinkClick r:id="rId3"/>
                        </a:rPr>
                        <a:t>scm@mizuho-ir.co.jp</a:t>
                      </a:r>
                      <a:endParaRPr kumimoji="1" lang="en-US" altLang="ja-JP" sz="2400" kern="1200" dirty="0" smtClean="0">
                        <a:solidFill>
                          <a:schemeClr val="tx1"/>
                        </a:solidFill>
                        <a:latin typeface="+mj-ea"/>
                        <a:ea typeface="+mn-ea"/>
                        <a:cs typeface="Segoe UI" panose="020B0502040204020203"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 xmlns:a16="http://schemas.microsoft.com/office/drawing/2014/main" val="10000"/>
                  </a:ext>
                </a:extLst>
              </a:tr>
            </a:tbl>
          </a:graphicData>
        </a:graphic>
      </p:graphicFrame>
    </p:spTree>
    <p:extLst>
      <p:ext uri="{BB962C8B-B14F-4D97-AF65-F5344CB8AC3E}">
        <p14:creationId xmlns:p14="http://schemas.microsoft.com/office/powerpoint/2010/main" val="4009802433"/>
      </p:ext>
    </p:extLst>
  </p:cSld>
  <p:clrMapOvr>
    <a:masterClrMapping/>
  </p:clrMapOvr>
  <p:timing>
    <p:tnLst>
      <p:par>
        <p:cTn id="1" dur="indefinite" restart="never" nodeType="tmRoot"/>
      </p:par>
    </p:tnLst>
  </p:timing>
</p:sld>
</file>

<file path=ppt/theme/theme1.xml><?xml version="1.0" encoding="utf-8"?>
<a:theme xmlns:a="http://schemas.openxmlformats.org/drawingml/2006/main" name="脱炭素標準フォーマット_20180530">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a:majorFont>
        <a:latin typeface="Segoe UI"/>
        <a:ea typeface="Meiryo UI"/>
        <a:cs typeface=""/>
      </a:majorFont>
      <a:minorFont>
        <a:latin typeface="Segoe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2C3F69BF-BED2-47E7-831B-306E119A6110}" vid="{99DBAA63-6530-4082-A8D0-31C85018A1A6}"/>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0</TotalTime>
  <Words>734</Words>
  <Application>Microsoft Office PowerPoint</Application>
  <PresentationFormat>A4 210 x 297 mm</PresentationFormat>
  <Paragraphs>73</Paragraphs>
  <Slides>7</Slides>
  <Notes>5</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7</vt:i4>
      </vt:variant>
    </vt:vector>
  </HeadingPairs>
  <TitlesOfParts>
    <vt:vector size="17" baseType="lpstr">
      <vt:lpstr>HGPｺﾞｼｯｸE</vt:lpstr>
      <vt:lpstr>HGPｺﾞｼｯｸM</vt:lpstr>
      <vt:lpstr>Meiryo UI</vt:lpstr>
      <vt:lpstr>ＭＳ Ｐゴシック</vt:lpstr>
      <vt:lpstr>Arial</vt:lpstr>
      <vt:lpstr>Calibri</vt:lpstr>
      <vt:lpstr>Segoe UI</vt:lpstr>
      <vt:lpstr>Times New Roman</vt:lpstr>
      <vt:lpstr>Wingdings</vt:lpstr>
      <vt:lpstr>脱炭素標準フォーマット_20180530</vt:lpstr>
      <vt:lpstr>PowerPoint プレゼンテーション</vt:lpstr>
      <vt:lpstr>企業版2℃目標ネットワークを設立</vt:lpstr>
      <vt:lpstr>ネットワークの目的と活動内容</vt:lpstr>
      <vt:lpstr>ネットワークと他の支援事業の関係</vt:lpstr>
      <vt:lpstr>目標設定会員のコミットメント</vt:lpstr>
      <vt:lpstr>支援会員のコミットメント</vt:lpstr>
      <vt:lpstr>連絡先</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2018-06-26T02:50:07Z</dcterms:created>
  <dcterms:modified xsi:type="dcterms:W3CDTF">2018-06-27T01:56:19Z</dcterms:modified>
</cp:coreProperties>
</file>