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518301" r:id="rId1"/>
  </p:sldMasterIdLst>
  <p:notesMasterIdLst>
    <p:notesMasterId r:id="rId17"/>
  </p:notesMasterIdLst>
  <p:sldIdLst>
    <p:sldId id="1300" r:id="rId2"/>
    <p:sldId id="1296" r:id="rId3"/>
    <p:sldId id="1301" r:id="rId4"/>
    <p:sldId id="1305" r:id="rId5"/>
    <p:sldId id="1309" r:id="rId6"/>
    <p:sldId id="1311" r:id="rId7"/>
    <p:sldId id="1314" r:id="rId8"/>
    <p:sldId id="1315" r:id="rId9"/>
    <p:sldId id="1304" r:id="rId10"/>
    <p:sldId id="1298" r:id="rId11"/>
    <p:sldId id="1306" r:id="rId12"/>
    <p:sldId id="1308" r:id="rId13"/>
    <p:sldId id="1307" r:id="rId14"/>
    <p:sldId id="1302" r:id="rId15"/>
    <p:sldId id="1299" r:id="rId16"/>
  </p:sldIdLst>
  <p:sldSz cx="9906000" cy="6858000" type="A4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682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364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046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7291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4109" algn="l" defTabSz="913643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0936" algn="l" defTabSz="913643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197757" algn="l" defTabSz="913643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4579" algn="l" defTabSz="913643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9D9D9"/>
    <a:srgbClr val="CBCBCB"/>
    <a:srgbClr val="E7E7E7"/>
    <a:srgbClr val="FF33CC"/>
    <a:srgbClr val="CCE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5" autoAdjust="0"/>
    <p:restoredTop sz="86396" autoAdjust="0"/>
  </p:normalViewPr>
  <p:slideViewPr>
    <p:cSldViewPr>
      <p:cViewPr varScale="1">
        <p:scale>
          <a:sx n="113" d="100"/>
          <a:sy n="113" d="100"/>
        </p:scale>
        <p:origin x="1572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01D7D-4EA2-5440-BB55-9401E7767974}" type="doc">
      <dgm:prSet loTypeId="urn:microsoft.com/office/officeart/2005/8/layout/chevron1" loCatId="" qsTypeId="urn:microsoft.com/office/officeart/2005/8/quickstyle/simple1" qsCatId="simple" csTypeId="urn:microsoft.com/office/officeart/2005/8/colors/accent0_2" csCatId="mainScheme" phldr="1"/>
      <dgm:spPr/>
    </dgm:pt>
    <dgm:pt modelId="{9230C890-EE0F-D048-B70F-1EF49A9DE865}">
      <dgm:prSet phldrT="[テキスト]" custT="1"/>
      <dgm:spPr>
        <a:xfrm>
          <a:off x="4111" y="340473"/>
          <a:ext cx="1529432" cy="611772"/>
        </a:xfr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素材</a:t>
          </a:r>
          <a:endParaRPr kumimoji="1" lang="en-US" altLang="ja-JP" sz="1800" b="1" dirty="0" smtClean="0">
            <a:solidFill>
              <a:sysClr val="window" lastClr="FFFFFF"/>
            </a:solidFill>
            <a:latin typeface="+mn-ea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製造</a:t>
          </a:r>
          <a:endParaRPr kumimoji="1" lang="ja-JP" altLang="en-US" sz="1800" b="1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847AEDB3-F4F3-C748-A012-51DB5DE406D6}" type="parTrans" cxnId="{465C1EEC-14EB-6A46-8D24-1B19966F10C4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18DFBFE3-D1B8-BC49-9D47-061915853571}" type="sibTrans" cxnId="{465C1EEC-14EB-6A46-8D24-1B19966F10C4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773D5464-4D29-CA4E-B0EE-7C9897B68419}">
      <dgm:prSet phldrT="[テキスト]" custT="1"/>
      <dgm:spPr>
        <a:xfrm>
          <a:off x="1380600" y="340473"/>
          <a:ext cx="1529432" cy="611772"/>
        </a:xfr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部品</a:t>
          </a:r>
          <a:endParaRPr kumimoji="1" lang="en-US" altLang="ja-JP" sz="1800" b="1" dirty="0" smtClean="0">
            <a:solidFill>
              <a:sysClr val="window" lastClr="FFFFFF"/>
            </a:solidFill>
            <a:latin typeface="+mn-ea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製造</a:t>
          </a:r>
          <a:endParaRPr kumimoji="1" lang="ja-JP" altLang="en-US" sz="1800" b="1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9185F282-8D84-6D42-AC03-29EABB7F407A}" type="parTrans" cxnId="{9BF3890D-E29C-6445-8059-7EA690202454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A702675C-E6C4-1C4C-94FE-FF2497C319CA}" type="sibTrans" cxnId="{9BF3890D-E29C-6445-8059-7EA690202454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19C2EC43-CEC8-1B47-AE02-613E52A5BBA7}">
      <dgm:prSet phldrT="[テキスト]" custT="1"/>
      <dgm:spPr>
        <a:xfrm>
          <a:off x="2757089" y="340473"/>
          <a:ext cx="1529432" cy="611772"/>
        </a:xfrm>
        <a:solidFill>
          <a:srgbClr val="FFFF99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kumimoji="1" lang="ja-JP" altLang="en-US" sz="1800" b="1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+mn-ea"/>
              <a:ea typeface="+mn-ea"/>
              <a:cs typeface="+mn-cs"/>
            </a:rPr>
            <a:t>製品</a:t>
          </a:r>
          <a:endParaRPr kumimoji="1" lang="en-US" altLang="ja-JP" sz="1800" b="1" dirty="0" smtClean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+mn-ea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kumimoji="1" lang="ja-JP" altLang="en-US" sz="1800" b="1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+mn-ea"/>
              <a:ea typeface="+mn-ea"/>
              <a:cs typeface="+mn-cs"/>
            </a:rPr>
            <a:t>製造</a:t>
          </a:r>
          <a:endParaRPr kumimoji="1" lang="ja-JP" altLang="en-US" sz="1800" b="1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+mn-ea"/>
            <a:ea typeface="+mn-ea"/>
            <a:cs typeface="+mn-cs"/>
          </a:endParaRPr>
        </a:p>
      </dgm:t>
    </dgm:pt>
    <dgm:pt modelId="{D2056EC5-7D1D-5340-9BEE-78150DE34454}" type="parTrans" cxnId="{12E979F6-DE00-4A48-9423-88908BC1C875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CB92DEB3-3417-6F43-8796-B7CA2F99DA07}" type="sibTrans" cxnId="{12E979F6-DE00-4A48-9423-88908BC1C875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34E3A83A-0086-6044-B85E-D2707EC115D7}">
      <dgm:prSet phldrT="[テキスト]" custT="1"/>
      <dgm:spPr>
        <a:xfrm>
          <a:off x="5510067" y="340473"/>
          <a:ext cx="1529432" cy="611772"/>
        </a:xfr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廃棄</a:t>
          </a:r>
          <a:endParaRPr kumimoji="1" lang="ja-JP" altLang="en-US" sz="1800" b="1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58CB3B24-D0B0-F341-B851-A66A067DE4C2}" type="parTrans" cxnId="{489E5589-F8DA-AC4E-BD1A-9FEEBB8AFE7D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4DAF981D-33DF-8A4B-9D91-F7B61FE368A1}" type="sibTrans" cxnId="{489E5589-F8DA-AC4E-BD1A-9FEEBB8AFE7D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4D965CD0-2FFB-CA40-9BC5-536BA389CC64}">
      <dgm:prSet phldrT="[テキスト]" custT="1"/>
      <dgm:spPr>
        <a:xfrm>
          <a:off x="6886556" y="340473"/>
          <a:ext cx="1529432" cy="611772"/>
        </a:xfr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リサイ</a:t>
          </a:r>
          <a:endParaRPr kumimoji="1" lang="en-US" altLang="ja-JP" sz="1800" b="1" dirty="0" smtClean="0">
            <a:solidFill>
              <a:sysClr val="window" lastClr="FFFFFF"/>
            </a:solidFill>
            <a:latin typeface="+mn-ea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クル</a:t>
          </a:r>
          <a:endParaRPr kumimoji="1" lang="ja-JP" altLang="en-US" sz="1800" b="1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A4E83604-6929-CD4C-83EF-6108FF2843A7}" type="parTrans" cxnId="{7D9DE519-0713-6140-810A-1BAD382C6076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3231C028-6C69-4C40-9C98-1877CDA93834}" type="sibTrans" cxnId="{7D9DE519-0713-6140-810A-1BAD382C6076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2C78FE98-620F-3F46-8212-8B286DC8A150}">
      <dgm:prSet phldrT="[テキスト]" custT="1"/>
      <dgm:spPr>
        <a:xfrm>
          <a:off x="4133578" y="340473"/>
          <a:ext cx="1529432" cy="611772"/>
        </a:xfr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使用</a:t>
          </a:r>
          <a:endParaRPr kumimoji="1" lang="ja-JP" altLang="en-US" sz="1800" b="1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DAAB3AB8-DA1F-7943-BBE3-AED623DF8891}" type="sibTrans" cxnId="{7506D846-6C7C-EE45-9E44-79FE5450098D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FDE94681-039F-D249-88A6-C4E30101D508}" type="parTrans" cxnId="{7506D846-6C7C-EE45-9E44-79FE5450098D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3F66BB36-AEF5-B546-B44F-CB6592966983}" type="pres">
      <dgm:prSet presAssocID="{6C301D7D-4EA2-5440-BB55-9401E7767974}" presName="Name0" presStyleCnt="0">
        <dgm:presLayoutVars>
          <dgm:dir/>
          <dgm:animLvl val="lvl"/>
          <dgm:resizeHandles val="exact"/>
        </dgm:presLayoutVars>
      </dgm:prSet>
      <dgm:spPr/>
    </dgm:pt>
    <dgm:pt modelId="{A968C5DF-5A79-0F48-9273-3212002A910D}" type="pres">
      <dgm:prSet presAssocID="{9230C890-EE0F-D048-B70F-1EF49A9DE865}" presName="parTxOnly" presStyleLbl="node1" presStyleIdx="0" presStyleCnt="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99FACC8B-1EC7-3D44-AAF2-AB873619074E}" type="pres">
      <dgm:prSet presAssocID="{18DFBFE3-D1B8-BC49-9D47-061915853571}" presName="parTxOnlySpace" presStyleCnt="0"/>
      <dgm:spPr/>
    </dgm:pt>
    <dgm:pt modelId="{C5EA8B3D-F12C-D741-B78E-34DEF2997FFE}" type="pres">
      <dgm:prSet presAssocID="{773D5464-4D29-CA4E-B0EE-7C9897B68419}" presName="parTxOnly" presStyleLbl="node1" presStyleIdx="1" presStyleCnt="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C2E2E9CE-73C0-1443-BE4A-A29381397D42}" type="pres">
      <dgm:prSet presAssocID="{A702675C-E6C4-1C4C-94FE-FF2497C319CA}" presName="parTxOnlySpace" presStyleCnt="0"/>
      <dgm:spPr/>
    </dgm:pt>
    <dgm:pt modelId="{457C09D6-EFA8-5B45-82BC-64A10226DCDF}" type="pres">
      <dgm:prSet presAssocID="{19C2EC43-CEC8-1B47-AE02-613E52A5BBA7}" presName="parTxOnly" presStyleLbl="node1" presStyleIdx="2" presStyleCnt="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39BC1820-4508-CB4D-A805-E8A33B5A5BD0}" type="pres">
      <dgm:prSet presAssocID="{CB92DEB3-3417-6F43-8796-B7CA2F99DA07}" presName="parTxOnlySpace" presStyleCnt="0"/>
      <dgm:spPr/>
    </dgm:pt>
    <dgm:pt modelId="{4FD7399A-2973-6B4E-BDD0-38D1E264E019}" type="pres">
      <dgm:prSet presAssocID="{2C78FE98-620F-3F46-8212-8B286DC8A150}" presName="parTxOnly" presStyleLbl="node1" presStyleIdx="3" presStyleCnt="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3E90B4E3-388A-B441-802D-60AFC3775037}" type="pres">
      <dgm:prSet presAssocID="{DAAB3AB8-DA1F-7943-BBE3-AED623DF8891}" presName="parTxOnlySpace" presStyleCnt="0"/>
      <dgm:spPr/>
    </dgm:pt>
    <dgm:pt modelId="{4FF935BD-B193-F54D-989B-A2626F535623}" type="pres">
      <dgm:prSet presAssocID="{34E3A83A-0086-6044-B85E-D2707EC115D7}" presName="parTxOnly" presStyleLbl="node1" presStyleIdx="4" presStyleCnt="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901CC2AB-D40A-DA49-A67E-9117547E8C62}" type="pres">
      <dgm:prSet presAssocID="{4DAF981D-33DF-8A4B-9D91-F7B61FE368A1}" presName="parTxOnlySpace" presStyleCnt="0"/>
      <dgm:spPr/>
    </dgm:pt>
    <dgm:pt modelId="{E9CE8FBF-DDA9-7342-B6E8-256645614767}" type="pres">
      <dgm:prSet presAssocID="{4D965CD0-2FFB-CA40-9BC5-536BA389CC64}" presName="parTxOnly" presStyleLbl="node1" presStyleIdx="5" presStyleCnt="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</dgm:ptLst>
  <dgm:cxnLst>
    <dgm:cxn modelId="{5E68EBD2-ACA9-4A42-80D5-2ADB4A0FEBBE}" type="presOf" srcId="{9230C890-EE0F-D048-B70F-1EF49A9DE865}" destId="{A968C5DF-5A79-0F48-9273-3212002A910D}" srcOrd="0" destOrd="0" presId="urn:microsoft.com/office/officeart/2005/8/layout/chevron1"/>
    <dgm:cxn modelId="{465C1EEC-14EB-6A46-8D24-1B19966F10C4}" srcId="{6C301D7D-4EA2-5440-BB55-9401E7767974}" destId="{9230C890-EE0F-D048-B70F-1EF49A9DE865}" srcOrd="0" destOrd="0" parTransId="{847AEDB3-F4F3-C748-A012-51DB5DE406D6}" sibTransId="{18DFBFE3-D1B8-BC49-9D47-061915853571}"/>
    <dgm:cxn modelId="{C8EACD0F-F0EC-481E-8E48-A30855A8F1DB}" type="presOf" srcId="{4D965CD0-2FFB-CA40-9BC5-536BA389CC64}" destId="{E9CE8FBF-DDA9-7342-B6E8-256645614767}" srcOrd="0" destOrd="0" presId="urn:microsoft.com/office/officeart/2005/8/layout/chevron1"/>
    <dgm:cxn modelId="{CCCE191C-591F-48C2-A980-6F4768F99295}" type="presOf" srcId="{34E3A83A-0086-6044-B85E-D2707EC115D7}" destId="{4FF935BD-B193-F54D-989B-A2626F535623}" srcOrd="0" destOrd="0" presId="urn:microsoft.com/office/officeart/2005/8/layout/chevron1"/>
    <dgm:cxn modelId="{7D9DE519-0713-6140-810A-1BAD382C6076}" srcId="{6C301D7D-4EA2-5440-BB55-9401E7767974}" destId="{4D965CD0-2FFB-CA40-9BC5-536BA389CC64}" srcOrd="5" destOrd="0" parTransId="{A4E83604-6929-CD4C-83EF-6108FF2843A7}" sibTransId="{3231C028-6C69-4C40-9C98-1877CDA93834}"/>
    <dgm:cxn modelId="{489E5589-F8DA-AC4E-BD1A-9FEEBB8AFE7D}" srcId="{6C301D7D-4EA2-5440-BB55-9401E7767974}" destId="{34E3A83A-0086-6044-B85E-D2707EC115D7}" srcOrd="4" destOrd="0" parTransId="{58CB3B24-D0B0-F341-B851-A66A067DE4C2}" sibTransId="{4DAF981D-33DF-8A4B-9D91-F7B61FE368A1}"/>
    <dgm:cxn modelId="{9BF3890D-E29C-6445-8059-7EA690202454}" srcId="{6C301D7D-4EA2-5440-BB55-9401E7767974}" destId="{773D5464-4D29-CA4E-B0EE-7C9897B68419}" srcOrd="1" destOrd="0" parTransId="{9185F282-8D84-6D42-AC03-29EABB7F407A}" sibTransId="{A702675C-E6C4-1C4C-94FE-FF2497C319CA}"/>
    <dgm:cxn modelId="{7506D846-6C7C-EE45-9E44-79FE5450098D}" srcId="{6C301D7D-4EA2-5440-BB55-9401E7767974}" destId="{2C78FE98-620F-3F46-8212-8B286DC8A150}" srcOrd="3" destOrd="0" parTransId="{FDE94681-039F-D249-88A6-C4E30101D508}" sibTransId="{DAAB3AB8-DA1F-7943-BBE3-AED623DF8891}"/>
    <dgm:cxn modelId="{E1C9D723-9FCF-40E6-8AC9-76F7BAD16236}" type="presOf" srcId="{6C301D7D-4EA2-5440-BB55-9401E7767974}" destId="{3F66BB36-AEF5-B546-B44F-CB6592966983}" srcOrd="0" destOrd="0" presId="urn:microsoft.com/office/officeart/2005/8/layout/chevron1"/>
    <dgm:cxn modelId="{12E979F6-DE00-4A48-9423-88908BC1C875}" srcId="{6C301D7D-4EA2-5440-BB55-9401E7767974}" destId="{19C2EC43-CEC8-1B47-AE02-613E52A5BBA7}" srcOrd="2" destOrd="0" parTransId="{D2056EC5-7D1D-5340-9BEE-78150DE34454}" sibTransId="{CB92DEB3-3417-6F43-8796-B7CA2F99DA07}"/>
    <dgm:cxn modelId="{72A10A45-BE55-47B4-B7AA-2973B6CB03C5}" type="presOf" srcId="{19C2EC43-CEC8-1B47-AE02-613E52A5BBA7}" destId="{457C09D6-EFA8-5B45-82BC-64A10226DCDF}" srcOrd="0" destOrd="0" presId="urn:microsoft.com/office/officeart/2005/8/layout/chevron1"/>
    <dgm:cxn modelId="{6D808C6C-C021-45B7-879B-BF1963FF602E}" type="presOf" srcId="{2C78FE98-620F-3F46-8212-8B286DC8A150}" destId="{4FD7399A-2973-6B4E-BDD0-38D1E264E019}" srcOrd="0" destOrd="0" presId="urn:microsoft.com/office/officeart/2005/8/layout/chevron1"/>
    <dgm:cxn modelId="{0447A64D-914E-4F22-8B35-7E2BAC52A037}" type="presOf" srcId="{773D5464-4D29-CA4E-B0EE-7C9897B68419}" destId="{C5EA8B3D-F12C-D741-B78E-34DEF2997FFE}" srcOrd="0" destOrd="0" presId="urn:microsoft.com/office/officeart/2005/8/layout/chevron1"/>
    <dgm:cxn modelId="{F5938167-7A10-4708-A96A-FED59183183D}" type="presParOf" srcId="{3F66BB36-AEF5-B546-B44F-CB6592966983}" destId="{A968C5DF-5A79-0F48-9273-3212002A910D}" srcOrd="0" destOrd="0" presId="urn:microsoft.com/office/officeart/2005/8/layout/chevron1"/>
    <dgm:cxn modelId="{1EBCF5B9-5609-4E51-9048-54395DD5B512}" type="presParOf" srcId="{3F66BB36-AEF5-B546-B44F-CB6592966983}" destId="{99FACC8B-1EC7-3D44-AAF2-AB873619074E}" srcOrd="1" destOrd="0" presId="urn:microsoft.com/office/officeart/2005/8/layout/chevron1"/>
    <dgm:cxn modelId="{4F1035AA-B636-4B83-8787-DB0C41B24A2B}" type="presParOf" srcId="{3F66BB36-AEF5-B546-B44F-CB6592966983}" destId="{C5EA8B3D-F12C-D741-B78E-34DEF2997FFE}" srcOrd="2" destOrd="0" presId="urn:microsoft.com/office/officeart/2005/8/layout/chevron1"/>
    <dgm:cxn modelId="{10D00BAD-A0D5-487D-8B51-D550A723AB17}" type="presParOf" srcId="{3F66BB36-AEF5-B546-B44F-CB6592966983}" destId="{C2E2E9CE-73C0-1443-BE4A-A29381397D42}" srcOrd="3" destOrd="0" presId="urn:microsoft.com/office/officeart/2005/8/layout/chevron1"/>
    <dgm:cxn modelId="{9CB30EDE-1FDA-49A9-890A-908A276C36A0}" type="presParOf" srcId="{3F66BB36-AEF5-B546-B44F-CB6592966983}" destId="{457C09D6-EFA8-5B45-82BC-64A10226DCDF}" srcOrd="4" destOrd="0" presId="urn:microsoft.com/office/officeart/2005/8/layout/chevron1"/>
    <dgm:cxn modelId="{92BBD536-D3B8-495D-9B51-E6A66E19A52C}" type="presParOf" srcId="{3F66BB36-AEF5-B546-B44F-CB6592966983}" destId="{39BC1820-4508-CB4D-A805-E8A33B5A5BD0}" srcOrd="5" destOrd="0" presId="urn:microsoft.com/office/officeart/2005/8/layout/chevron1"/>
    <dgm:cxn modelId="{B13839BF-207E-49DD-8571-D6BB3E789346}" type="presParOf" srcId="{3F66BB36-AEF5-B546-B44F-CB6592966983}" destId="{4FD7399A-2973-6B4E-BDD0-38D1E264E019}" srcOrd="6" destOrd="0" presId="urn:microsoft.com/office/officeart/2005/8/layout/chevron1"/>
    <dgm:cxn modelId="{7E556F7F-C6D3-4A9C-8FFB-439BE7C0C1B3}" type="presParOf" srcId="{3F66BB36-AEF5-B546-B44F-CB6592966983}" destId="{3E90B4E3-388A-B441-802D-60AFC3775037}" srcOrd="7" destOrd="0" presId="urn:microsoft.com/office/officeart/2005/8/layout/chevron1"/>
    <dgm:cxn modelId="{623571D3-7B76-4C99-B935-C698764E92E2}" type="presParOf" srcId="{3F66BB36-AEF5-B546-B44F-CB6592966983}" destId="{4FF935BD-B193-F54D-989B-A2626F535623}" srcOrd="8" destOrd="0" presId="urn:microsoft.com/office/officeart/2005/8/layout/chevron1"/>
    <dgm:cxn modelId="{7780DACF-DF14-4D0C-8010-552A9AEE202E}" type="presParOf" srcId="{3F66BB36-AEF5-B546-B44F-CB6592966983}" destId="{901CC2AB-D40A-DA49-A67E-9117547E8C62}" srcOrd="9" destOrd="0" presId="urn:microsoft.com/office/officeart/2005/8/layout/chevron1"/>
    <dgm:cxn modelId="{4555FDB7-CED6-452D-B705-9AC13686E038}" type="presParOf" srcId="{3F66BB36-AEF5-B546-B44F-CB6592966983}" destId="{E9CE8FBF-DDA9-7342-B6E8-256645614767}" srcOrd="10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01D7D-4EA2-5440-BB55-9401E7767974}" type="doc">
      <dgm:prSet loTypeId="urn:microsoft.com/office/officeart/2005/8/layout/chevron1" loCatId="" qsTypeId="urn:microsoft.com/office/officeart/2005/8/quickstyle/simple1" qsCatId="simple" csTypeId="urn:microsoft.com/office/officeart/2005/8/colors/accent0_2" csCatId="mainScheme" phldr="1"/>
      <dgm:spPr/>
    </dgm:pt>
    <dgm:pt modelId="{9230C890-EE0F-D048-B70F-1EF49A9DE865}">
      <dgm:prSet phldrT="[テキスト]" custT="1"/>
      <dgm:spPr>
        <a:xfrm>
          <a:off x="4111" y="340473"/>
          <a:ext cx="1529432" cy="611772"/>
        </a:xfr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素材</a:t>
          </a:r>
          <a:endParaRPr kumimoji="1" lang="en-US" altLang="ja-JP" sz="1800" b="1" dirty="0" smtClean="0">
            <a:solidFill>
              <a:sysClr val="window" lastClr="FFFFFF"/>
            </a:solidFill>
            <a:latin typeface="+mn-ea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製造</a:t>
          </a:r>
          <a:endParaRPr kumimoji="1" lang="ja-JP" altLang="en-US" sz="1800" b="1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847AEDB3-F4F3-C748-A012-51DB5DE406D6}" type="parTrans" cxnId="{465C1EEC-14EB-6A46-8D24-1B19966F10C4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18DFBFE3-D1B8-BC49-9D47-061915853571}" type="sibTrans" cxnId="{465C1EEC-14EB-6A46-8D24-1B19966F10C4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773D5464-4D29-CA4E-B0EE-7C9897B68419}">
      <dgm:prSet phldrT="[テキスト]" custT="1"/>
      <dgm:spPr>
        <a:xfrm>
          <a:off x="1380600" y="340473"/>
          <a:ext cx="1529432" cy="611772"/>
        </a:xfr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部品</a:t>
          </a:r>
          <a:endParaRPr kumimoji="1" lang="en-US" altLang="ja-JP" sz="1800" b="1" dirty="0" smtClean="0">
            <a:solidFill>
              <a:sysClr val="window" lastClr="FFFFFF"/>
            </a:solidFill>
            <a:latin typeface="+mn-ea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製造</a:t>
          </a:r>
          <a:endParaRPr kumimoji="1" lang="ja-JP" altLang="en-US" sz="1800" b="1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9185F282-8D84-6D42-AC03-29EABB7F407A}" type="parTrans" cxnId="{9BF3890D-E29C-6445-8059-7EA690202454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A702675C-E6C4-1C4C-94FE-FF2497C319CA}" type="sibTrans" cxnId="{9BF3890D-E29C-6445-8059-7EA690202454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19C2EC43-CEC8-1B47-AE02-613E52A5BBA7}">
      <dgm:prSet phldrT="[テキスト]" custT="1"/>
      <dgm:spPr>
        <a:xfrm>
          <a:off x="2757089" y="340473"/>
          <a:ext cx="1529432" cy="611772"/>
        </a:xfrm>
        <a:solidFill>
          <a:srgbClr val="FFFF99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kumimoji="1" lang="ja-JP" altLang="en-US" sz="1800" b="1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+mn-ea"/>
              <a:ea typeface="+mn-ea"/>
              <a:cs typeface="+mn-cs"/>
            </a:rPr>
            <a:t>製品</a:t>
          </a:r>
          <a:endParaRPr kumimoji="1" lang="en-US" altLang="ja-JP" sz="1800" b="1" dirty="0" smtClean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+mn-ea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kumimoji="1" lang="ja-JP" altLang="en-US" sz="1800" b="1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+mn-ea"/>
              <a:ea typeface="+mn-ea"/>
              <a:cs typeface="+mn-cs"/>
            </a:rPr>
            <a:t>製造</a:t>
          </a:r>
          <a:endParaRPr kumimoji="1" lang="ja-JP" altLang="en-US" sz="1800" b="1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+mn-ea"/>
            <a:ea typeface="+mn-ea"/>
            <a:cs typeface="+mn-cs"/>
          </a:endParaRPr>
        </a:p>
      </dgm:t>
    </dgm:pt>
    <dgm:pt modelId="{D2056EC5-7D1D-5340-9BEE-78150DE34454}" type="parTrans" cxnId="{12E979F6-DE00-4A48-9423-88908BC1C875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CB92DEB3-3417-6F43-8796-B7CA2F99DA07}" type="sibTrans" cxnId="{12E979F6-DE00-4A48-9423-88908BC1C875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2C78FE98-620F-3F46-8212-8B286DC8A150}">
      <dgm:prSet phldrT="[テキスト]" custT="1"/>
      <dgm:spPr>
        <a:xfrm>
          <a:off x="4133578" y="340473"/>
          <a:ext cx="1529432" cy="611772"/>
        </a:xfr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使用</a:t>
          </a:r>
          <a:endParaRPr kumimoji="1" lang="ja-JP" altLang="en-US" sz="1800" b="1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FDE94681-039F-D249-88A6-C4E30101D508}" type="parTrans" cxnId="{7506D846-6C7C-EE45-9E44-79FE5450098D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DAAB3AB8-DA1F-7943-BBE3-AED623DF8891}" type="sibTrans" cxnId="{7506D846-6C7C-EE45-9E44-79FE5450098D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34E3A83A-0086-6044-B85E-D2707EC115D7}">
      <dgm:prSet phldrT="[テキスト]" custT="1"/>
      <dgm:spPr>
        <a:xfrm>
          <a:off x="5510067" y="340473"/>
          <a:ext cx="1529432" cy="611772"/>
        </a:xfr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廃棄</a:t>
          </a:r>
          <a:endParaRPr kumimoji="1" lang="ja-JP" altLang="en-US" sz="1800" b="1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58CB3B24-D0B0-F341-B851-A66A067DE4C2}" type="parTrans" cxnId="{489E5589-F8DA-AC4E-BD1A-9FEEBB8AFE7D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4DAF981D-33DF-8A4B-9D91-F7B61FE368A1}" type="sibTrans" cxnId="{489E5589-F8DA-AC4E-BD1A-9FEEBB8AFE7D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4D965CD0-2FFB-CA40-9BC5-536BA389CC64}">
      <dgm:prSet phldrT="[テキスト]" custT="1"/>
      <dgm:spPr>
        <a:xfrm>
          <a:off x="6886556" y="340473"/>
          <a:ext cx="1529432" cy="611772"/>
        </a:xfr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リサイ</a:t>
          </a:r>
          <a:endParaRPr kumimoji="1" lang="en-US" altLang="ja-JP" sz="1800" b="1" dirty="0" smtClean="0">
            <a:solidFill>
              <a:sysClr val="window" lastClr="FFFFFF"/>
            </a:solidFill>
            <a:latin typeface="+mn-ea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kumimoji="1" lang="ja-JP" altLang="en-US" sz="1800" b="1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クル</a:t>
          </a:r>
          <a:endParaRPr kumimoji="1" lang="ja-JP" altLang="en-US" sz="1800" b="1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A4E83604-6929-CD4C-83EF-6108FF2843A7}" type="parTrans" cxnId="{7D9DE519-0713-6140-810A-1BAD382C6076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3231C028-6C69-4C40-9C98-1877CDA93834}" type="sibTrans" cxnId="{7D9DE519-0713-6140-810A-1BAD382C6076}">
      <dgm:prSet/>
      <dgm:spPr/>
      <dgm:t>
        <a:bodyPr/>
        <a:lstStyle/>
        <a:p>
          <a:endParaRPr kumimoji="1" lang="ja-JP" altLang="en-US" sz="1800" b="1">
            <a:latin typeface="+mn-ea"/>
            <a:ea typeface="+mn-ea"/>
          </a:endParaRPr>
        </a:p>
      </dgm:t>
    </dgm:pt>
    <dgm:pt modelId="{3F66BB36-AEF5-B546-B44F-CB6592966983}" type="pres">
      <dgm:prSet presAssocID="{6C301D7D-4EA2-5440-BB55-9401E7767974}" presName="Name0" presStyleCnt="0">
        <dgm:presLayoutVars>
          <dgm:dir/>
          <dgm:animLvl val="lvl"/>
          <dgm:resizeHandles val="exact"/>
        </dgm:presLayoutVars>
      </dgm:prSet>
      <dgm:spPr/>
    </dgm:pt>
    <dgm:pt modelId="{A968C5DF-5A79-0F48-9273-3212002A910D}" type="pres">
      <dgm:prSet presAssocID="{9230C890-EE0F-D048-B70F-1EF49A9DE865}" presName="parTxOnly" presStyleLbl="node1" presStyleIdx="0" presStyleCnt="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99FACC8B-1EC7-3D44-AAF2-AB873619074E}" type="pres">
      <dgm:prSet presAssocID="{18DFBFE3-D1B8-BC49-9D47-061915853571}" presName="parTxOnlySpace" presStyleCnt="0"/>
      <dgm:spPr/>
    </dgm:pt>
    <dgm:pt modelId="{C5EA8B3D-F12C-D741-B78E-34DEF2997FFE}" type="pres">
      <dgm:prSet presAssocID="{773D5464-4D29-CA4E-B0EE-7C9897B68419}" presName="parTxOnly" presStyleLbl="node1" presStyleIdx="1" presStyleCnt="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C2E2E9CE-73C0-1443-BE4A-A29381397D42}" type="pres">
      <dgm:prSet presAssocID="{A702675C-E6C4-1C4C-94FE-FF2497C319CA}" presName="parTxOnlySpace" presStyleCnt="0"/>
      <dgm:spPr/>
    </dgm:pt>
    <dgm:pt modelId="{457C09D6-EFA8-5B45-82BC-64A10226DCDF}" type="pres">
      <dgm:prSet presAssocID="{19C2EC43-CEC8-1B47-AE02-613E52A5BBA7}" presName="parTxOnly" presStyleLbl="node1" presStyleIdx="2" presStyleCnt="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39BC1820-4508-CB4D-A805-E8A33B5A5BD0}" type="pres">
      <dgm:prSet presAssocID="{CB92DEB3-3417-6F43-8796-B7CA2F99DA07}" presName="parTxOnlySpace" presStyleCnt="0"/>
      <dgm:spPr/>
    </dgm:pt>
    <dgm:pt modelId="{4FD7399A-2973-6B4E-BDD0-38D1E264E019}" type="pres">
      <dgm:prSet presAssocID="{2C78FE98-620F-3F46-8212-8B286DC8A150}" presName="parTxOnly" presStyleLbl="node1" presStyleIdx="3" presStyleCnt="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3E90B4E3-388A-B441-802D-60AFC3775037}" type="pres">
      <dgm:prSet presAssocID="{DAAB3AB8-DA1F-7943-BBE3-AED623DF8891}" presName="parTxOnlySpace" presStyleCnt="0"/>
      <dgm:spPr/>
    </dgm:pt>
    <dgm:pt modelId="{4FF935BD-B193-F54D-989B-A2626F535623}" type="pres">
      <dgm:prSet presAssocID="{34E3A83A-0086-6044-B85E-D2707EC115D7}" presName="parTxOnly" presStyleLbl="node1" presStyleIdx="4" presStyleCnt="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901CC2AB-D40A-DA49-A67E-9117547E8C62}" type="pres">
      <dgm:prSet presAssocID="{4DAF981D-33DF-8A4B-9D91-F7B61FE368A1}" presName="parTxOnlySpace" presStyleCnt="0"/>
      <dgm:spPr/>
    </dgm:pt>
    <dgm:pt modelId="{E9CE8FBF-DDA9-7342-B6E8-256645614767}" type="pres">
      <dgm:prSet presAssocID="{4D965CD0-2FFB-CA40-9BC5-536BA389CC64}" presName="parTxOnly" presStyleLbl="node1" presStyleIdx="5" presStyleCnt="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</dgm:ptLst>
  <dgm:cxnLst>
    <dgm:cxn modelId="{BC780764-AFBA-4F13-9B01-BB0D9BC086BE}" type="presOf" srcId="{2C78FE98-620F-3F46-8212-8B286DC8A150}" destId="{4FD7399A-2973-6B4E-BDD0-38D1E264E019}" srcOrd="0" destOrd="0" presId="urn:microsoft.com/office/officeart/2005/8/layout/chevron1"/>
    <dgm:cxn modelId="{519BFDC9-ECB6-4DB7-9F87-B3A467242C27}" type="presOf" srcId="{9230C890-EE0F-D048-B70F-1EF49A9DE865}" destId="{A968C5DF-5A79-0F48-9273-3212002A910D}" srcOrd="0" destOrd="0" presId="urn:microsoft.com/office/officeart/2005/8/layout/chevron1"/>
    <dgm:cxn modelId="{7D9DE519-0713-6140-810A-1BAD382C6076}" srcId="{6C301D7D-4EA2-5440-BB55-9401E7767974}" destId="{4D965CD0-2FFB-CA40-9BC5-536BA389CC64}" srcOrd="5" destOrd="0" parTransId="{A4E83604-6929-CD4C-83EF-6108FF2843A7}" sibTransId="{3231C028-6C69-4C40-9C98-1877CDA93834}"/>
    <dgm:cxn modelId="{7506D846-6C7C-EE45-9E44-79FE5450098D}" srcId="{6C301D7D-4EA2-5440-BB55-9401E7767974}" destId="{2C78FE98-620F-3F46-8212-8B286DC8A150}" srcOrd="3" destOrd="0" parTransId="{FDE94681-039F-D249-88A6-C4E30101D508}" sibTransId="{DAAB3AB8-DA1F-7943-BBE3-AED623DF8891}"/>
    <dgm:cxn modelId="{12E979F6-DE00-4A48-9423-88908BC1C875}" srcId="{6C301D7D-4EA2-5440-BB55-9401E7767974}" destId="{19C2EC43-CEC8-1B47-AE02-613E52A5BBA7}" srcOrd="2" destOrd="0" parTransId="{D2056EC5-7D1D-5340-9BEE-78150DE34454}" sibTransId="{CB92DEB3-3417-6F43-8796-B7CA2F99DA07}"/>
    <dgm:cxn modelId="{489E5589-F8DA-AC4E-BD1A-9FEEBB8AFE7D}" srcId="{6C301D7D-4EA2-5440-BB55-9401E7767974}" destId="{34E3A83A-0086-6044-B85E-D2707EC115D7}" srcOrd="4" destOrd="0" parTransId="{58CB3B24-D0B0-F341-B851-A66A067DE4C2}" sibTransId="{4DAF981D-33DF-8A4B-9D91-F7B61FE368A1}"/>
    <dgm:cxn modelId="{AB204397-B381-4ADC-A6A3-6AE318D8674C}" type="presOf" srcId="{34E3A83A-0086-6044-B85E-D2707EC115D7}" destId="{4FF935BD-B193-F54D-989B-A2626F535623}" srcOrd="0" destOrd="0" presId="urn:microsoft.com/office/officeart/2005/8/layout/chevron1"/>
    <dgm:cxn modelId="{EC3F02A1-9F7E-4DFE-8D8F-59B78F3C8317}" type="presOf" srcId="{19C2EC43-CEC8-1B47-AE02-613E52A5BBA7}" destId="{457C09D6-EFA8-5B45-82BC-64A10226DCDF}" srcOrd="0" destOrd="0" presId="urn:microsoft.com/office/officeart/2005/8/layout/chevron1"/>
    <dgm:cxn modelId="{465C1EEC-14EB-6A46-8D24-1B19966F10C4}" srcId="{6C301D7D-4EA2-5440-BB55-9401E7767974}" destId="{9230C890-EE0F-D048-B70F-1EF49A9DE865}" srcOrd="0" destOrd="0" parTransId="{847AEDB3-F4F3-C748-A012-51DB5DE406D6}" sibTransId="{18DFBFE3-D1B8-BC49-9D47-061915853571}"/>
    <dgm:cxn modelId="{2BDBF7A3-1633-40B0-B339-ACDB32FCE17B}" type="presOf" srcId="{773D5464-4D29-CA4E-B0EE-7C9897B68419}" destId="{C5EA8B3D-F12C-D741-B78E-34DEF2997FFE}" srcOrd="0" destOrd="0" presId="urn:microsoft.com/office/officeart/2005/8/layout/chevron1"/>
    <dgm:cxn modelId="{9BF3890D-E29C-6445-8059-7EA690202454}" srcId="{6C301D7D-4EA2-5440-BB55-9401E7767974}" destId="{773D5464-4D29-CA4E-B0EE-7C9897B68419}" srcOrd="1" destOrd="0" parTransId="{9185F282-8D84-6D42-AC03-29EABB7F407A}" sibTransId="{A702675C-E6C4-1C4C-94FE-FF2497C319CA}"/>
    <dgm:cxn modelId="{992FE418-D823-4363-AF8C-B1FB92DC7252}" type="presOf" srcId="{4D965CD0-2FFB-CA40-9BC5-536BA389CC64}" destId="{E9CE8FBF-DDA9-7342-B6E8-256645614767}" srcOrd="0" destOrd="0" presId="urn:microsoft.com/office/officeart/2005/8/layout/chevron1"/>
    <dgm:cxn modelId="{909DA2C7-5ABC-4E54-B016-4EFD7E3FFD87}" type="presOf" srcId="{6C301D7D-4EA2-5440-BB55-9401E7767974}" destId="{3F66BB36-AEF5-B546-B44F-CB6592966983}" srcOrd="0" destOrd="0" presId="urn:microsoft.com/office/officeart/2005/8/layout/chevron1"/>
    <dgm:cxn modelId="{219ECDD0-658D-40B4-930D-DB8DE9F70019}" type="presParOf" srcId="{3F66BB36-AEF5-B546-B44F-CB6592966983}" destId="{A968C5DF-5A79-0F48-9273-3212002A910D}" srcOrd="0" destOrd="0" presId="urn:microsoft.com/office/officeart/2005/8/layout/chevron1"/>
    <dgm:cxn modelId="{5054B3C2-098C-45F9-A12F-FECF09332A65}" type="presParOf" srcId="{3F66BB36-AEF5-B546-B44F-CB6592966983}" destId="{99FACC8B-1EC7-3D44-AAF2-AB873619074E}" srcOrd="1" destOrd="0" presId="urn:microsoft.com/office/officeart/2005/8/layout/chevron1"/>
    <dgm:cxn modelId="{34D99E0F-3D83-43A5-A394-E2875B844F9B}" type="presParOf" srcId="{3F66BB36-AEF5-B546-B44F-CB6592966983}" destId="{C5EA8B3D-F12C-D741-B78E-34DEF2997FFE}" srcOrd="2" destOrd="0" presId="urn:microsoft.com/office/officeart/2005/8/layout/chevron1"/>
    <dgm:cxn modelId="{D80A3807-5B60-4217-B313-237F3C7699EF}" type="presParOf" srcId="{3F66BB36-AEF5-B546-B44F-CB6592966983}" destId="{C2E2E9CE-73C0-1443-BE4A-A29381397D42}" srcOrd="3" destOrd="0" presId="urn:microsoft.com/office/officeart/2005/8/layout/chevron1"/>
    <dgm:cxn modelId="{DB8E0575-C0E3-40CA-8E53-F02761210F1B}" type="presParOf" srcId="{3F66BB36-AEF5-B546-B44F-CB6592966983}" destId="{457C09D6-EFA8-5B45-82BC-64A10226DCDF}" srcOrd="4" destOrd="0" presId="urn:microsoft.com/office/officeart/2005/8/layout/chevron1"/>
    <dgm:cxn modelId="{3EEC67CB-4625-486D-B13B-CBF925909F1A}" type="presParOf" srcId="{3F66BB36-AEF5-B546-B44F-CB6592966983}" destId="{39BC1820-4508-CB4D-A805-E8A33B5A5BD0}" srcOrd="5" destOrd="0" presId="urn:microsoft.com/office/officeart/2005/8/layout/chevron1"/>
    <dgm:cxn modelId="{4E674429-A256-433F-B0E8-3453E546B9F9}" type="presParOf" srcId="{3F66BB36-AEF5-B546-B44F-CB6592966983}" destId="{4FD7399A-2973-6B4E-BDD0-38D1E264E019}" srcOrd="6" destOrd="0" presId="urn:microsoft.com/office/officeart/2005/8/layout/chevron1"/>
    <dgm:cxn modelId="{8C671A6B-B26F-4610-A7F7-8C3051C789E6}" type="presParOf" srcId="{3F66BB36-AEF5-B546-B44F-CB6592966983}" destId="{3E90B4E3-388A-B441-802D-60AFC3775037}" srcOrd="7" destOrd="0" presId="urn:microsoft.com/office/officeart/2005/8/layout/chevron1"/>
    <dgm:cxn modelId="{87376CC2-665F-458C-B33E-878FAE6489D7}" type="presParOf" srcId="{3F66BB36-AEF5-B546-B44F-CB6592966983}" destId="{4FF935BD-B193-F54D-989B-A2626F535623}" srcOrd="8" destOrd="0" presId="urn:microsoft.com/office/officeart/2005/8/layout/chevron1"/>
    <dgm:cxn modelId="{B372F6BD-E39B-4B02-898F-120972E1C5E7}" type="presParOf" srcId="{3F66BB36-AEF5-B546-B44F-CB6592966983}" destId="{901CC2AB-D40A-DA49-A67E-9117547E8C62}" srcOrd="9" destOrd="0" presId="urn:microsoft.com/office/officeart/2005/8/layout/chevron1"/>
    <dgm:cxn modelId="{0AD77DFD-BD5E-4E8D-9007-DAA69BB40562}" type="presParOf" srcId="{3F66BB36-AEF5-B546-B44F-CB6592966983}" destId="{E9CE8FBF-DDA9-7342-B6E8-256645614767}" srcOrd="10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8C5DF-5A79-0F48-9273-3212002A910D}">
      <dsp:nvSpPr>
        <dsp:cNvPr id="0" name=""/>
        <dsp:cNvSpPr/>
      </dsp:nvSpPr>
      <dsp:spPr>
        <a:xfrm>
          <a:off x="4111" y="340473"/>
          <a:ext cx="1529432" cy="611772"/>
        </a:xfrm>
        <a:prstGeom prst="chevron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素材</a:t>
          </a:r>
          <a:endParaRPr kumimoji="1" lang="en-US" altLang="ja-JP" sz="1800" b="1" kern="1200" dirty="0" smtClean="0">
            <a:solidFill>
              <a:sysClr val="window" lastClr="FFFFFF"/>
            </a:solidFill>
            <a:latin typeface="+mn-ea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製造</a:t>
          </a:r>
          <a:endParaRPr kumimoji="1" lang="ja-JP" altLang="en-US" sz="1800" b="1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309997" y="340473"/>
        <a:ext cx="917660" cy="611772"/>
      </dsp:txXfrm>
    </dsp:sp>
    <dsp:sp modelId="{C5EA8B3D-F12C-D741-B78E-34DEF2997FFE}">
      <dsp:nvSpPr>
        <dsp:cNvPr id="0" name=""/>
        <dsp:cNvSpPr/>
      </dsp:nvSpPr>
      <dsp:spPr>
        <a:xfrm>
          <a:off x="1380600" y="340473"/>
          <a:ext cx="1529432" cy="611772"/>
        </a:xfrm>
        <a:prstGeom prst="chevron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部品</a:t>
          </a:r>
          <a:endParaRPr kumimoji="1" lang="en-US" altLang="ja-JP" sz="1800" b="1" kern="1200" dirty="0" smtClean="0">
            <a:solidFill>
              <a:sysClr val="window" lastClr="FFFFFF"/>
            </a:solidFill>
            <a:latin typeface="+mn-ea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製造</a:t>
          </a:r>
          <a:endParaRPr kumimoji="1" lang="ja-JP" altLang="en-US" sz="1800" b="1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1686486" y="340473"/>
        <a:ext cx="917660" cy="611772"/>
      </dsp:txXfrm>
    </dsp:sp>
    <dsp:sp modelId="{457C09D6-EFA8-5B45-82BC-64A10226DCDF}">
      <dsp:nvSpPr>
        <dsp:cNvPr id="0" name=""/>
        <dsp:cNvSpPr/>
      </dsp:nvSpPr>
      <dsp:spPr>
        <a:xfrm>
          <a:off x="2757089" y="340473"/>
          <a:ext cx="1529432" cy="611772"/>
        </a:xfrm>
        <a:prstGeom prst="chevron">
          <a:avLst/>
        </a:prstGeom>
        <a:solidFill>
          <a:srgbClr val="FFFF99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+mn-ea"/>
              <a:ea typeface="+mn-ea"/>
              <a:cs typeface="+mn-cs"/>
            </a:rPr>
            <a:t>製品</a:t>
          </a:r>
          <a:endParaRPr kumimoji="1" lang="en-US" altLang="ja-JP" sz="1800" b="1" kern="1200" dirty="0" smtClean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+mn-ea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+mn-ea"/>
              <a:ea typeface="+mn-ea"/>
              <a:cs typeface="+mn-cs"/>
            </a:rPr>
            <a:t>製造</a:t>
          </a:r>
          <a:endParaRPr kumimoji="1" lang="ja-JP" altLang="en-US" sz="1800" b="1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+mn-ea"/>
            <a:ea typeface="+mn-ea"/>
            <a:cs typeface="+mn-cs"/>
          </a:endParaRPr>
        </a:p>
      </dsp:txBody>
      <dsp:txXfrm>
        <a:off x="3062975" y="340473"/>
        <a:ext cx="917660" cy="611772"/>
      </dsp:txXfrm>
    </dsp:sp>
    <dsp:sp modelId="{4FD7399A-2973-6B4E-BDD0-38D1E264E019}">
      <dsp:nvSpPr>
        <dsp:cNvPr id="0" name=""/>
        <dsp:cNvSpPr/>
      </dsp:nvSpPr>
      <dsp:spPr>
        <a:xfrm>
          <a:off x="4133578" y="340473"/>
          <a:ext cx="1529432" cy="611772"/>
        </a:xfrm>
        <a:prstGeom prst="chevron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使用</a:t>
          </a:r>
          <a:endParaRPr kumimoji="1" lang="ja-JP" altLang="en-US" sz="1800" b="1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4439464" y="340473"/>
        <a:ext cx="917660" cy="611772"/>
      </dsp:txXfrm>
    </dsp:sp>
    <dsp:sp modelId="{4FF935BD-B193-F54D-989B-A2626F535623}">
      <dsp:nvSpPr>
        <dsp:cNvPr id="0" name=""/>
        <dsp:cNvSpPr/>
      </dsp:nvSpPr>
      <dsp:spPr>
        <a:xfrm>
          <a:off x="5510067" y="340473"/>
          <a:ext cx="1529432" cy="611772"/>
        </a:xfrm>
        <a:prstGeom prst="chevron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廃棄</a:t>
          </a:r>
          <a:endParaRPr kumimoji="1" lang="ja-JP" altLang="en-US" sz="1800" b="1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5815953" y="340473"/>
        <a:ext cx="917660" cy="611772"/>
      </dsp:txXfrm>
    </dsp:sp>
    <dsp:sp modelId="{E9CE8FBF-DDA9-7342-B6E8-256645614767}">
      <dsp:nvSpPr>
        <dsp:cNvPr id="0" name=""/>
        <dsp:cNvSpPr/>
      </dsp:nvSpPr>
      <dsp:spPr>
        <a:xfrm>
          <a:off x="6886556" y="340473"/>
          <a:ext cx="1529432" cy="611772"/>
        </a:xfrm>
        <a:prstGeom prst="chevron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リサイ</a:t>
          </a:r>
          <a:endParaRPr kumimoji="1" lang="en-US" altLang="ja-JP" sz="1800" b="1" kern="1200" dirty="0" smtClean="0">
            <a:solidFill>
              <a:sysClr val="window" lastClr="FFFFFF"/>
            </a:solidFill>
            <a:latin typeface="+mn-ea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クル</a:t>
          </a:r>
          <a:endParaRPr kumimoji="1" lang="ja-JP" altLang="en-US" sz="1800" b="1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7192442" y="340473"/>
        <a:ext cx="917660" cy="611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8C5DF-5A79-0F48-9273-3212002A910D}">
      <dsp:nvSpPr>
        <dsp:cNvPr id="0" name=""/>
        <dsp:cNvSpPr/>
      </dsp:nvSpPr>
      <dsp:spPr>
        <a:xfrm>
          <a:off x="4111" y="340473"/>
          <a:ext cx="1529432" cy="611772"/>
        </a:xfrm>
        <a:prstGeom prst="chevron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素材</a:t>
          </a:r>
          <a:endParaRPr kumimoji="1" lang="en-US" altLang="ja-JP" sz="1800" b="1" kern="1200" dirty="0" smtClean="0">
            <a:solidFill>
              <a:sysClr val="window" lastClr="FFFFFF"/>
            </a:solidFill>
            <a:latin typeface="+mn-ea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製造</a:t>
          </a:r>
          <a:endParaRPr kumimoji="1" lang="ja-JP" altLang="en-US" sz="1800" b="1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309997" y="340473"/>
        <a:ext cx="917660" cy="611772"/>
      </dsp:txXfrm>
    </dsp:sp>
    <dsp:sp modelId="{C5EA8B3D-F12C-D741-B78E-34DEF2997FFE}">
      <dsp:nvSpPr>
        <dsp:cNvPr id="0" name=""/>
        <dsp:cNvSpPr/>
      </dsp:nvSpPr>
      <dsp:spPr>
        <a:xfrm>
          <a:off x="1380600" y="340473"/>
          <a:ext cx="1529432" cy="611772"/>
        </a:xfrm>
        <a:prstGeom prst="chevron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部品</a:t>
          </a:r>
          <a:endParaRPr kumimoji="1" lang="en-US" altLang="ja-JP" sz="1800" b="1" kern="1200" dirty="0" smtClean="0">
            <a:solidFill>
              <a:sysClr val="window" lastClr="FFFFFF"/>
            </a:solidFill>
            <a:latin typeface="+mn-ea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製造</a:t>
          </a:r>
          <a:endParaRPr kumimoji="1" lang="ja-JP" altLang="en-US" sz="1800" b="1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1686486" y="340473"/>
        <a:ext cx="917660" cy="611772"/>
      </dsp:txXfrm>
    </dsp:sp>
    <dsp:sp modelId="{457C09D6-EFA8-5B45-82BC-64A10226DCDF}">
      <dsp:nvSpPr>
        <dsp:cNvPr id="0" name=""/>
        <dsp:cNvSpPr/>
      </dsp:nvSpPr>
      <dsp:spPr>
        <a:xfrm>
          <a:off x="2757089" y="340473"/>
          <a:ext cx="1529432" cy="611772"/>
        </a:xfrm>
        <a:prstGeom prst="chevron">
          <a:avLst/>
        </a:prstGeom>
        <a:solidFill>
          <a:srgbClr val="FFFF99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+mn-ea"/>
              <a:ea typeface="+mn-ea"/>
              <a:cs typeface="+mn-cs"/>
            </a:rPr>
            <a:t>製品</a:t>
          </a:r>
          <a:endParaRPr kumimoji="1" lang="en-US" altLang="ja-JP" sz="1800" b="1" kern="1200" dirty="0" smtClean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+mn-ea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+mn-ea"/>
              <a:ea typeface="+mn-ea"/>
              <a:cs typeface="+mn-cs"/>
            </a:rPr>
            <a:t>製造</a:t>
          </a:r>
          <a:endParaRPr kumimoji="1" lang="ja-JP" altLang="en-US" sz="1800" b="1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+mn-ea"/>
            <a:ea typeface="+mn-ea"/>
            <a:cs typeface="+mn-cs"/>
          </a:endParaRPr>
        </a:p>
      </dsp:txBody>
      <dsp:txXfrm>
        <a:off x="3062975" y="340473"/>
        <a:ext cx="917660" cy="611772"/>
      </dsp:txXfrm>
    </dsp:sp>
    <dsp:sp modelId="{4FD7399A-2973-6B4E-BDD0-38D1E264E019}">
      <dsp:nvSpPr>
        <dsp:cNvPr id="0" name=""/>
        <dsp:cNvSpPr/>
      </dsp:nvSpPr>
      <dsp:spPr>
        <a:xfrm>
          <a:off x="4133578" y="340473"/>
          <a:ext cx="1529432" cy="611772"/>
        </a:xfrm>
        <a:prstGeom prst="chevron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使用</a:t>
          </a:r>
          <a:endParaRPr kumimoji="1" lang="ja-JP" altLang="en-US" sz="1800" b="1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4439464" y="340473"/>
        <a:ext cx="917660" cy="611772"/>
      </dsp:txXfrm>
    </dsp:sp>
    <dsp:sp modelId="{4FF935BD-B193-F54D-989B-A2626F535623}">
      <dsp:nvSpPr>
        <dsp:cNvPr id="0" name=""/>
        <dsp:cNvSpPr/>
      </dsp:nvSpPr>
      <dsp:spPr>
        <a:xfrm>
          <a:off x="5510067" y="340473"/>
          <a:ext cx="1529432" cy="611772"/>
        </a:xfrm>
        <a:prstGeom prst="chevron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廃棄</a:t>
          </a:r>
          <a:endParaRPr kumimoji="1" lang="ja-JP" altLang="en-US" sz="1800" b="1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5815953" y="340473"/>
        <a:ext cx="917660" cy="611772"/>
      </dsp:txXfrm>
    </dsp:sp>
    <dsp:sp modelId="{E9CE8FBF-DDA9-7342-B6E8-256645614767}">
      <dsp:nvSpPr>
        <dsp:cNvPr id="0" name=""/>
        <dsp:cNvSpPr/>
      </dsp:nvSpPr>
      <dsp:spPr>
        <a:xfrm>
          <a:off x="6886556" y="340473"/>
          <a:ext cx="1529432" cy="611772"/>
        </a:xfrm>
        <a:prstGeom prst="chevron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リサイ</a:t>
          </a:r>
          <a:endParaRPr kumimoji="1" lang="en-US" altLang="ja-JP" sz="1800" b="1" kern="1200" dirty="0" smtClean="0">
            <a:solidFill>
              <a:sysClr val="window" lastClr="FFFFFF"/>
            </a:solidFill>
            <a:latin typeface="+mn-ea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800" b="1" kern="1200" dirty="0" smtClean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クル</a:t>
          </a:r>
          <a:endParaRPr kumimoji="1" lang="ja-JP" altLang="en-US" sz="1800" b="1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7192442" y="340473"/>
        <a:ext cx="917660" cy="611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193" cy="493237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001" y="0"/>
            <a:ext cx="2920193" cy="493237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3963B432-8712-4894-AE08-8C09004C0B2D}" type="datetimeFigureOut">
              <a:rPr lang="ja-JP" altLang="en-US"/>
              <a:pPr>
                <a:defRPr/>
              </a:pPr>
              <a:t>2018/6/26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2320" y="4686538"/>
            <a:ext cx="5391124" cy="4440708"/>
          </a:xfrm>
          <a:prstGeom prst="rect">
            <a:avLst/>
          </a:prstGeom>
        </p:spPr>
        <p:txBody>
          <a:bodyPr vert="horz" lIns="91419" tIns="45710" rIns="91419" bIns="4571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501"/>
            <a:ext cx="2920193" cy="493236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001" y="9371501"/>
            <a:ext cx="2920193" cy="493236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D09F5C6A-B8FB-4F29-BDBC-4B21B0EFE66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6320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682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364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46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291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4109" algn="l" defTabSz="91364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0936" algn="l" defTabSz="91364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7757" algn="l" defTabSz="91364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4579" algn="l" defTabSz="91364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12BB3-730E-484C-8832-43F584322A51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769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10"/>
          </p:nvPr>
        </p:nvSpPr>
        <p:spPr>
          <a:xfrm>
            <a:off x="-28315" y="908720"/>
            <a:ext cx="9934315" cy="3744416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5272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はじめに・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/>
          </p:nvPr>
        </p:nvSpPr>
        <p:spPr>
          <a:xfrm>
            <a:off x="0" y="6201"/>
            <a:ext cx="9906000" cy="398463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7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128588" y="765174"/>
            <a:ext cx="9648825" cy="1007641"/>
          </a:xfrm>
          <a:prstGeom prst="rect">
            <a:avLst/>
          </a:prstGeom>
          <a:gradFill>
            <a:gsLst>
              <a:gs pos="0">
                <a:srgbClr val="CCFF99"/>
              </a:gs>
              <a:gs pos="100000">
                <a:srgbClr val="CCFF66"/>
              </a:gs>
            </a:gsLst>
            <a:lin ang="16200000" scaled="1"/>
          </a:gradFill>
          <a:ln w="28575">
            <a:solidFill>
              <a:srgbClr val="009900"/>
            </a:solidFill>
          </a:ln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000">
                <a:latin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8" name="ページ番号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97416" y="6309320"/>
            <a:ext cx="1224136" cy="548679"/>
          </a:xfrm>
          <a:prstGeom prst="rect">
            <a:avLst/>
          </a:prstGeom>
          <a:ln/>
        </p:spPr>
        <p:txBody>
          <a:bodyPr/>
          <a:lstStyle>
            <a:lvl1pPr algn="r">
              <a:defRPr sz="3600" baseline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>
              <a:defRPr/>
            </a:pPr>
            <a:fld id="{BDFA821F-5B8F-40E7-880D-F42062A68A54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006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"/>
          <p:cNvSpPr>
            <a:spLocks noGrp="1" noChangeArrowheads="1"/>
          </p:cNvSpPr>
          <p:nvPr>
            <p:ph type="title"/>
          </p:nvPr>
        </p:nvSpPr>
        <p:spPr bwMode="auto">
          <a:xfrm>
            <a:off x="0" y="6201"/>
            <a:ext cx="9906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979" y="693068"/>
            <a:ext cx="9651434" cy="107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248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302" r:id="rId1"/>
    <p:sldLayoutId id="2147518304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446088" indent="-1762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80803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Times New Roman" pitchFamily="18" charset="0"/>
          <a:ea typeface="+mn-ea"/>
        </a:defRPr>
      </a:lvl3pPr>
      <a:lvl4pPr marL="1163638" indent="-1762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4pPr>
      <a:lvl5pPr marL="15255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5pPr>
      <a:lvl6pPr marL="19827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6pPr>
      <a:lvl7pPr marL="24399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7pPr>
      <a:lvl8pPr marL="28971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8pPr>
      <a:lvl9pPr marL="33543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WMF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-28315" y="1556792"/>
            <a:ext cx="9934315" cy="3744416"/>
          </a:xfrm>
        </p:spPr>
        <p:txBody>
          <a:bodyPr anchor="ctr"/>
          <a:lstStyle/>
          <a:p>
            <a:r>
              <a:rPr kumimoji="1" lang="en-US" altLang="ja-JP" b="1" dirty="0" smtClean="0"/>
              <a:t>【</a:t>
            </a:r>
            <a:r>
              <a:rPr kumimoji="1" lang="ja-JP" altLang="en-US" b="1" dirty="0" smtClean="0"/>
              <a:t>参考資料</a:t>
            </a:r>
            <a:r>
              <a:rPr kumimoji="1" lang="en-US" altLang="ja-JP" b="1" dirty="0" smtClean="0"/>
              <a:t>】</a:t>
            </a:r>
          </a:p>
          <a:p>
            <a:r>
              <a:rPr kumimoji="1" lang="ja-JP" altLang="en-US" b="1" dirty="0" smtClean="0"/>
              <a:t>サプライチェーン排出量の概要</a:t>
            </a:r>
            <a:endParaRPr kumimoji="1" lang="ja-JP" altLang="en-US" b="1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7905328" y="476672"/>
            <a:ext cx="1368152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dirty="0" smtClean="0">
                <a:latin typeface="+mn-ea"/>
                <a:ea typeface="+mn-ea"/>
              </a:rPr>
              <a:t>資料</a:t>
            </a:r>
            <a:r>
              <a:rPr lang="en-US" altLang="ja-JP" sz="2400" dirty="0" smtClean="0">
                <a:latin typeface="+mn-ea"/>
                <a:ea typeface="+mn-ea"/>
              </a:rPr>
              <a:t>3-2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4599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サプライチェーン排出量を算定する意義</a:t>
            </a:r>
            <a:endParaRPr kumimoji="1" lang="ja-JP" altLang="en-US" sz="4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>
          <a:xfrm>
            <a:off x="128588" y="765174"/>
            <a:ext cx="9648825" cy="901101"/>
          </a:xfrm>
        </p:spPr>
        <p:txBody>
          <a:bodyPr/>
          <a:lstStyle/>
          <a:p>
            <a:r>
              <a:rPr lang="ja-JP" altLang="en-US" sz="2400" dirty="0"/>
              <a:t>サプライチェーンで考えれば、ある</a:t>
            </a:r>
            <a:r>
              <a:rPr lang="en-US" altLang="ja-JP" sz="2400" dirty="0"/>
              <a:t>CO2</a:t>
            </a:r>
            <a:r>
              <a:rPr lang="ja-JP" altLang="en-US" sz="2400" dirty="0"/>
              <a:t>排出○○トンについて、排出削減にかかわれる主体が何倍に</a:t>
            </a:r>
            <a:r>
              <a:rPr lang="ja-JP" altLang="en-US" sz="2400" dirty="0" smtClean="0"/>
              <a:t>も増える。つまり、削減の選択肢</a:t>
            </a:r>
            <a:r>
              <a:rPr lang="ja-JP" altLang="en-US" sz="2400" dirty="0"/>
              <a:t>増加、可能性</a:t>
            </a:r>
            <a:r>
              <a:rPr lang="ja-JP" altLang="en-US" sz="2400" dirty="0" smtClean="0"/>
              <a:t>向上。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A821F-5B8F-40E7-880D-F42062A68A54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96" name="正方形/長方形 95"/>
          <p:cNvSpPr/>
          <p:nvPr/>
        </p:nvSpPr>
        <p:spPr bwMode="auto">
          <a:xfrm>
            <a:off x="0" y="3372457"/>
            <a:ext cx="9906000" cy="936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 bwMode="auto">
          <a:xfrm>
            <a:off x="1182630" y="3533528"/>
            <a:ext cx="1241680" cy="6120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76200" dir="2700000" sx="98000" sy="98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素材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2628732" y="3533528"/>
            <a:ext cx="1242000" cy="612000"/>
          </a:xfrm>
          <a:prstGeom prst="roundRect">
            <a:avLst/>
          </a:prstGeom>
          <a:solidFill>
            <a:srgbClr val="FFCC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76200" dir="2700000" sx="98000" sy="98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 bwMode="auto">
          <a:xfrm>
            <a:off x="4075154" y="3533528"/>
            <a:ext cx="1297179" cy="61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76200" dir="2700000" sx="98000" sy="98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20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製品</a:t>
            </a:r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20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 bwMode="auto">
          <a:xfrm>
            <a:off x="7023177" y="3533870"/>
            <a:ext cx="1241694" cy="61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76200" dir="2700000" sx="98000" sy="98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 bwMode="auto">
          <a:xfrm>
            <a:off x="8469294" y="3533870"/>
            <a:ext cx="1242000" cy="61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76200" dir="2700000" sx="98000" sy="98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廃棄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 bwMode="auto">
          <a:xfrm>
            <a:off x="5576755" y="3533870"/>
            <a:ext cx="1242000" cy="61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76200" dir="2700000" sx="98000" sy="98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輸送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6" name="直線矢印コネクタ 35"/>
          <p:cNvCxnSpPr/>
          <p:nvPr/>
        </p:nvCxnSpPr>
        <p:spPr bwMode="auto">
          <a:xfrm flipV="1">
            <a:off x="2334720" y="3839870"/>
            <a:ext cx="429105" cy="587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テキスト ボックス 77"/>
          <p:cNvSpPr txBox="1"/>
          <p:nvPr/>
        </p:nvSpPr>
        <p:spPr>
          <a:xfrm>
            <a:off x="47016" y="3547140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>
                <a:latin typeface="+mn-lt"/>
                <a:ea typeface="+mn-ea"/>
              </a:rPr>
              <a:t>製品</a:t>
            </a:r>
            <a:endParaRPr kumimoji="1" lang="en-US" altLang="ja-JP" sz="1600" b="1" dirty="0" smtClean="0">
              <a:latin typeface="+mn-lt"/>
              <a:ea typeface="+mn-ea"/>
            </a:endParaRPr>
          </a:p>
          <a:p>
            <a:pPr algn="ctr"/>
            <a:r>
              <a:rPr kumimoji="1" lang="ja-JP" altLang="en-US" sz="1600" b="1" dirty="0" smtClean="0">
                <a:latin typeface="+mn-lt"/>
                <a:ea typeface="+mn-ea"/>
              </a:rPr>
              <a:t>メーカー</a:t>
            </a:r>
          </a:p>
        </p:txBody>
      </p:sp>
      <p:cxnSp>
        <p:nvCxnSpPr>
          <p:cNvPr id="87" name="直線矢印コネクタ 86"/>
          <p:cNvCxnSpPr/>
          <p:nvPr/>
        </p:nvCxnSpPr>
        <p:spPr bwMode="auto">
          <a:xfrm flipV="1">
            <a:off x="3799380" y="3839870"/>
            <a:ext cx="429105" cy="587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直線矢印コネクタ 87"/>
          <p:cNvCxnSpPr/>
          <p:nvPr/>
        </p:nvCxnSpPr>
        <p:spPr bwMode="auto">
          <a:xfrm flipV="1">
            <a:off x="5264040" y="3839870"/>
            <a:ext cx="429105" cy="587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直線矢印コネクタ 88"/>
          <p:cNvCxnSpPr/>
          <p:nvPr/>
        </p:nvCxnSpPr>
        <p:spPr bwMode="auto">
          <a:xfrm flipV="1">
            <a:off x="6728700" y="3839870"/>
            <a:ext cx="429105" cy="587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直線矢印コネクタ 89"/>
          <p:cNvCxnSpPr/>
          <p:nvPr/>
        </p:nvCxnSpPr>
        <p:spPr bwMode="auto">
          <a:xfrm flipV="1">
            <a:off x="8193360" y="3839870"/>
            <a:ext cx="429105" cy="587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角丸四角形 7"/>
          <p:cNvSpPr/>
          <p:nvPr/>
        </p:nvSpPr>
        <p:spPr bwMode="auto">
          <a:xfrm>
            <a:off x="1182630" y="1988384"/>
            <a:ext cx="1080000" cy="432000"/>
          </a:xfrm>
          <a:prstGeom prst="roundRect">
            <a:avLst/>
          </a:prstGeom>
          <a:solidFill>
            <a:srgbClr val="FFCCFF"/>
          </a:solidFill>
          <a:ln w="762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20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素材</a:t>
            </a:r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20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2672363" y="1988726"/>
            <a:ext cx="1080000" cy="432000"/>
          </a:xfrm>
          <a:prstGeom prst="roundRect">
            <a:avLst/>
          </a:prstGeom>
          <a:solidFill>
            <a:srgbClr val="FFCC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4162096" y="1988726"/>
            <a:ext cx="1080000" cy="43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7141562" y="1988726"/>
            <a:ext cx="10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8631294" y="1988726"/>
            <a:ext cx="1080000" cy="43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廃棄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5651829" y="1988726"/>
            <a:ext cx="1080000" cy="43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輸送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矢印コネクタ 13"/>
          <p:cNvCxnSpPr>
            <a:stCxn id="8" idx="3"/>
            <a:endCxn id="9" idx="1"/>
          </p:cNvCxnSpPr>
          <p:nvPr/>
        </p:nvCxnSpPr>
        <p:spPr bwMode="auto">
          <a:xfrm>
            <a:off x="2262630" y="2204384"/>
            <a:ext cx="409733" cy="342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テキスト ボックス 75"/>
          <p:cNvSpPr txBox="1"/>
          <p:nvPr/>
        </p:nvSpPr>
        <p:spPr>
          <a:xfrm>
            <a:off x="112369" y="1937492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+mn-lt"/>
                <a:ea typeface="+mn-ea"/>
              </a:rPr>
              <a:t>素材</a:t>
            </a:r>
            <a:endParaRPr kumimoji="1" lang="en-US" altLang="ja-JP" sz="1400" dirty="0" smtClean="0">
              <a:latin typeface="+mn-lt"/>
              <a:ea typeface="+mn-ea"/>
            </a:endParaRPr>
          </a:p>
          <a:p>
            <a:pPr algn="ctr"/>
            <a:r>
              <a:rPr kumimoji="1" lang="ja-JP" altLang="en-US" sz="1400" dirty="0" smtClean="0">
                <a:latin typeface="+mn-lt"/>
                <a:ea typeface="+mn-ea"/>
              </a:rPr>
              <a:t>メーカー</a:t>
            </a:r>
          </a:p>
        </p:txBody>
      </p:sp>
      <p:cxnSp>
        <p:nvCxnSpPr>
          <p:cNvPr id="98" name="直線矢印コネクタ 97"/>
          <p:cNvCxnSpPr>
            <a:stCxn id="9" idx="3"/>
            <a:endCxn id="10" idx="1"/>
          </p:cNvCxnSpPr>
          <p:nvPr/>
        </p:nvCxnSpPr>
        <p:spPr bwMode="auto">
          <a:xfrm>
            <a:off x="3752363" y="2204726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直線矢印コネクタ 100"/>
          <p:cNvCxnSpPr>
            <a:stCxn id="10" idx="3"/>
            <a:endCxn id="13" idx="1"/>
          </p:cNvCxnSpPr>
          <p:nvPr/>
        </p:nvCxnSpPr>
        <p:spPr bwMode="auto">
          <a:xfrm>
            <a:off x="5242096" y="2204726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直線矢印コネクタ 103"/>
          <p:cNvCxnSpPr>
            <a:stCxn id="13" idx="3"/>
            <a:endCxn id="11" idx="1"/>
          </p:cNvCxnSpPr>
          <p:nvPr/>
        </p:nvCxnSpPr>
        <p:spPr bwMode="auto">
          <a:xfrm>
            <a:off x="6731829" y="2204726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直線矢印コネクタ 106"/>
          <p:cNvCxnSpPr>
            <a:stCxn id="11" idx="3"/>
            <a:endCxn id="12" idx="1"/>
          </p:cNvCxnSpPr>
          <p:nvPr/>
        </p:nvCxnSpPr>
        <p:spPr bwMode="auto">
          <a:xfrm>
            <a:off x="8221562" y="2204726"/>
            <a:ext cx="409732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角丸四角形 18"/>
          <p:cNvSpPr/>
          <p:nvPr/>
        </p:nvSpPr>
        <p:spPr bwMode="auto">
          <a:xfrm>
            <a:off x="1182630" y="2739019"/>
            <a:ext cx="1080000" cy="4320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素材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 bwMode="auto">
          <a:xfrm>
            <a:off x="2672363" y="2739019"/>
            <a:ext cx="1080000" cy="432000"/>
          </a:xfrm>
          <a:prstGeom prst="roundRect">
            <a:avLst/>
          </a:prstGeom>
          <a:solidFill>
            <a:srgbClr val="FFCC99"/>
          </a:solidFill>
          <a:ln w="762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20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部品</a:t>
            </a:r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20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 bwMode="auto">
          <a:xfrm>
            <a:off x="4162096" y="2739019"/>
            <a:ext cx="1080000" cy="43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7141562" y="2739019"/>
            <a:ext cx="10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8631294" y="2739019"/>
            <a:ext cx="1080000" cy="43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廃棄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 bwMode="auto">
          <a:xfrm>
            <a:off x="5651829" y="2739019"/>
            <a:ext cx="1080000" cy="43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輸送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12369" y="2693409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>
                <a:latin typeface="+mn-lt"/>
                <a:ea typeface="+mn-ea"/>
              </a:rPr>
              <a:t>部品</a:t>
            </a:r>
            <a:endParaRPr kumimoji="1" lang="en-US" altLang="ja-JP" sz="1400" dirty="0" smtClean="0">
              <a:latin typeface="+mn-lt"/>
              <a:ea typeface="+mn-ea"/>
            </a:endParaRPr>
          </a:p>
          <a:p>
            <a:pPr algn="ctr"/>
            <a:r>
              <a:rPr kumimoji="1" lang="ja-JP" altLang="en-US" sz="1400" dirty="0" smtClean="0">
                <a:latin typeface="+mn-lt"/>
                <a:ea typeface="+mn-ea"/>
              </a:rPr>
              <a:t>メーカー</a:t>
            </a:r>
          </a:p>
        </p:txBody>
      </p:sp>
      <p:cxnSp>
        <p:nvCxnSpPr>
          <p:cNvPr id="110" name="直線矢印コネクタ 109"/>
          <p:cNvCxnSpPr>
            <a:stCxn id="19" idx="3"/>
            <a:endCxn id="20" idx="1"/>
          </p:cNvCxnSpPr>
          <p:nvPr/>
        </p:nvCxnSpPr>
        <p:spPr bwMode="auto">
          <a:xfrm>
            <a:off x="2262630" y="2955019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直線矢印コネクタ 110"/>
          <p:cNvCxnSpPr>
            <a:stCxn id="20" idx="3"/>
            <a:endCxn id="21" idx="1"/>
          </p:cNvCxnSpPr>
          <p:nvPr/>
        </p:nvCxnSpPr>
        <p:spPr bwMode="auto">
          <a:xfrm>
            <a:off x="3752363" y="2955019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直線矢印コネクタ 111"/>
          <p:cNvCxnSpPr>
            <a:stCxn id="21" idx="3"/>
            <a:endCxn id="24" idx="1"/>
          </p:cNvCxnSpPr>
          <p:nvPr/>
        </p:nvCxnSpPr>
        <p:spPr bwMode="auto">
          <a:xfrm>
            <a:off x="5242096" y="2955019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直線矢印コネクタ 112"/>
          <p:cNvCxnSpPr>
            <a:stCxn id="24" idx="3"/>
            <a:endCxn id="22" idx="1"/>
          </p:cNvCxnSpPr>
          <p:nvPr/>
        </p:nvCxnSpPr>
        <p:spPr bwMode="auto">
          <a:xfrm>
            <a:off x="6731829" y="2955019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直線矢印コネクタ 113"/>
          <p:cNvCxnSpPr>
            <a:stCxn id="22" idx="3"/>
            <a:endCxn id="23" idx="1"/>
          </p:cNvCxnSpPr>
          <p:nvPr/>
        </p:nvCxnSpPr>
        <p:spPr bwMode="auto">
          <a:xfrm>
            <a:off x="8221562" y="2955019"/>
            <a:ext cx="409732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角丸四角形 40"/>
          <p:cNvSpPr/>
          <p:nvPr/>
        </p:nvSpPr>
        <p:spPr bwMode="auto">
          <a:xfrm>
            <a:off x="1182630" y="4508318"/>
            <a:ext cx="1080000" cy="4320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素材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 bwMode="auto">
          <a:xfrm>
            <a:off x="2672363" y="4508318"/>
            <a:ext cx="1080000" cy="432000"/>
          </a:xfrm>
          <a:prstGeom prst="roundRect">
            <a:avLst/>
          </a:prstGeom>
          <a:solidFill>
            <a:srgbClr val="FFCC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 bwMode="auto">
          <a:xfrm>
            <a:off x="4162096" y="4508318"/>
            <a:ext cx="1080000" cy="43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 bwMode="auto">
          <a:xfrm>
            <a:off x="7141562" y="4508318"/>
            <a:ext cx="10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角丸四角形 44"/>
          <p:cNvSpPr/>
          <p:nvPr/>
        </p:nvSpPr>
        <p:spPr bwMode="auto">
          <a:xfrm>
            <a:off x="8631294" y="4508318"/>
            <a:ext cx="1080000" cy="43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廃棄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 bwMode="auto">
          <a:xfrm>
            <a:off x="5651829" y="4508318"/>
            <a:ext cx="1080000" cy="43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輸送</a:t>
            </a:r>
            <a:endParaRPr lang="en-US" altLang="ja-JP" sz="20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10065" y="4462708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>
                <a:latin typeface="+mn-lt"/>
                <a:ea typeface="+mn-ea"/>
              </a:rPr>
              <a:t>輸送</a:t>
            </a:r>
            <a:endParaRPr lang="en-US" altLang="ja-JP" sz="1400" dirty="0" smtClean="0">
              <a:latin typeface="+mn-lt"/>
              <a:ea typeface="+mn-ea"/>
            </a:endParaRPr>
          </a:p>
          <a:p>
            <a:pPr algn="ctr"/>
            <a:r>
              <a:rPr lang="ja-JP" altLang="en-US" sz="1400" dirty="0">
                <a:latin typeface="+mn-lt"/>
                <a:ea typeface="+mn-ea"/>
              </a:rPr>
              <a:t>事業者</a:t>
            </a:r>
            <a:endParaRPr kumimoji="1" lang="en-US" altLang="ja-JP" sz="1400" dirty="0" smtClean="0">
              <a:latin typeface="+mn-lt"/>
              <a:ea typeface="+mn-ea"/>
            </a:endParaRPr>
          </a:p>
        </p:txBody>
      </p:sp>
      <p:cxnSp>
        <p:nvCxnSpPr>
          <p:cNvPr id="126" name="直線矢印コネクタ 125"/>
          <p:cNvCxnSpPr/>
          <p:nvPr/>
        </p:nvCxnSpPr>
        <p:spPr bwMode="auto">
          <a:xfrm>
            <a:off x="2262630" y="4724318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線矢印コネクタ 126"/>
          <p:cNvCxnSpPr/>
          <p:nvPr/>
        </p:nvCxnSpPr>
        <p:spPr bwMode="auto">
          <a:xfrm>
            <a:off x="3752363" y="4724318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直線矢印コネクタ 127"/>
          <p:cNvCxnSpPr/>
          <p:nvPr/>
        </p:nvCxnSpPr>
        <p:spPr bwMode="auto">
          <a:xfrm>
            <a:off x="5242096" y="4724318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線矢印コネクタ 128"/>
          <p:cNvCxnSpPr/>
          <p:nvPr/>
        </p:nvCxnSpPr>
        <p:spPr bwMode="auto">
          <a:xfrm>
            <a:off x="6731829" y="4724318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直線矢印コネクタ 129"/>
          <p:cNvCxnSpPr/>
          <p:nvPr/>
        </p:nvCxnSpPr>
        <p:spPr bwMode="auto">
          <a:xfrm>
            <a:off x="8221562" y="4724318"/>
            <a:ext cx="409732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角丸四角形 51"/>
          <p:cNvSpPr/>
          <p:nvPr/>
        </p:nvSpPr>
        <p:spPr bwMode="auto">
          <a:xfrm>
            <a:off x="1182630" y="5218625"/>
            <a:ext cx="1080000" cy="4320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素材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 bwMode="auto">
          <a:xfrm>
            <a:off x="2672363" y="5218625"/>
            <a:ext cx="1080000" cy="432000"/>
          </a:xfrm>
          <a:prstGeom prst="roundRect">
            <a:avLst/>
          </a:prstGeom>
          <a:solidFill>
            <a:srgbClr val="FFCC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 bwMode="auto">
          <a:xfrm>
            <a:off x="4162096" y="5218625"/>
            <a:ext cx="1080000" cy="43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角丸四角形 54"/>
          <p:cNvSpPr/>
          <p:nvPr/>
        </p:nvSpPr>
        <p:spPr bwMode="auto">
          <a:xfrm>
            <a:off x="7141562" y="5218625"/>
            <a:ext cx="10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</a:t>
            </a:r>
            <a:endParaRPr lang="ja-JP" altLang="en-US" sz="20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 bwMode="auto">
          <a:xfrm>
            <a:off x="8631294" y="5218625"/>
            <a:ext cx="1080000" cy="43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廃棄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角丸四角形 56"/>
          <p:cNvSpPr/>
          <p:nvPr/>
        </p:nvSpPr>
        <p:spPr bwMode="auto">
          <a:xfrm>
            <a:off x="5651829" y="5218625"/>
            <a:ext cx="1080000" cy="43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輸送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24761" y="528279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>
                <a:latin typeface="+mn-lt"/>
                <a:ea typeface="+mn-ea"/>
              </a:rPr>
              <a:t>消費者</a:t>
            </a:r>
            <a:endParaRPr lang="en-US" altLang="ja-JP" sz="1400" dirty="0" smtClean="0">
              <a:latin typeface="+mn-lt"/>
              <a:ea typeface="+mn-ea"/>
            </a:endParaRPr>
          </a:p>
        </p:txBody>
      </p:sp>
      <p:cxnSp>
        <p:nvCxnSpPr>
          <p:cNvPr id="131" name="直線矢印コネクタ 130"/>
          <p:cNvCxnSpPr/>
          <p:nvPr/>
        </p:nvCxnSpPr>
        <p:spPr bwMode="auto">
          <a:xfrm>
            <a:off x="2262630" y="5434625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線矢印コネクタ 131"/>
          <p:cNvCxnSpPr/>
          <p:nvPr/>
        </p:nvCxnSpPr>
        <p:spPr bwMode="auto">
          <a:xfrm>
            <a:off x="3752363" y="5434625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線矢印コネクタ 132"/>
          <p:cNvCxnSpPr/>
          <p:nvPr/>
        </p:nvCxnSpPr>
        <p:spPr bwMode="auto">
          <a:xfrm>
            <a:off x="5242096" y="5434625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線矢印コネクタ 133"/>
          <p:cNvCxnSpPr/>
          <p:nvPr/>
        </p:nvCxnSpPr>
        <p:spPr bwMode="auto">
          <a:xfrm>
            <a:off x="6731829" y="5434625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線矢印コネクタ 134"/>
          <p:cNvCxnSpPr/>
          <p:nvPr/>
        </p:nvCxnSpPr>
        <p:spPr bwMode="auto">
          <a:xfrm>
            <a:off x="8221562" y="5434625"/>
            <a:ext cx="409732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角丸四角形 62"/>
          <p:cNvSpPr/>
          <p:nvPr/>
        </p:nvSpPr>
        <p:spPr bwMode="auto">
          <a:xfrm>
            <a:off x="1182630" y="5934142"/>
            <a:ext cx="1080000" cy="4320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素材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 bwMode="auto">
          <a:xfrm>
            <a:off x="2672363" y="5934142"/>
            <a:ext cx="1080000" cy="432000"/>
          </a:xfrm>
          <a:prstGeom prst="roundRect">
            <a:avLst/>
          </a:prstGeom>
          <a:solidFill>
            <a:srgbClr val="FFCC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角丸四角形 64"/>
          <p:cNvSpPr/>
          <p:nvPr/>
        </p:nvSpPr>
        <p:spPr bwMode="auto">
          <a:xfrm>
            <a:off x="4162096" y="5934142"/>
            <a:ext cx="1080000" cy="43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角丸四角形 65"/>
          <p:cNvSpPr/>
          <p:nvPr/>
        </p:nvSpPr>
        <p:spPr bwMode="auto">
          <a:xfrm>
            <a:off x="7141562" y="5934142"/>
            <a:ext cx="10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角丸四角形 66"/>
          <p:cNvSpPr/>
          <p:nvPr/>
        </p:nvSpPr>
        <p:spPr bwMode="auto">
          <a:xfrm>
            <a:off x="8631294" y="5934142"/>
            <a:ext cx="1080000" cy="43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廃棄</a:t>
            </a:r>
            <a:endParaRPr lang="en-US" altLang="ja-JP" sz="20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角丸四角形 67"/>
          <p:cNvSpPr/>
          <p:nvPr/>
        </p:nvSpPr>
        <p:spPr bwMode="auto">
          <a:xfrm>
            <a:off x="5651829" y="5934142"/>
            <a:ext cx="1080000" cy="43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輸送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14772" y="588332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>
                <a:latin typeface="+mn-lt"/>
                <a:ea typeface="+mn-ea"/>
              </a:rPr>
              <a:t>廃棄</a:t>
            </a:r>
            <a:endParaRPr lang="en-US" altLang="ja-JP" sz="1400" dirty="0" smtClean="0">
              <a:latin typeface="+mn-lt"/>
              <a:ea typeface="+mn-ea"/>
            </a:endParaRPr>
          </a:p>
          <a:p>
            <a:pPr algn="ctr"/>
            <a:r>
              <a:rPr lang="ja-JP" altLang="en-US" sz="1400" dirty="0" smtClean="0">
                <a:latin typeface="+mn-lt"/>
                <a:ea typeface="+mn-ea"/>
              </a:rPr>
              <a:t>事</a:t>
            </a:r>
            <a:r>
              <a:rPr lang="ja-JP" altLang="en-US" sz="1400" dirty="0">
                <a:latin typeface="+mn-lt"/>
                <a:ea typeface="+mn-ea"/>
              </a:rPr>
              <a:t>業者</a:t>
            </a:r>
            <a:endParaRPr lang="en-US" altLang="ja-JP" sz="1400" dirty="0" smtClean="0">
              <a:latin typeface="+mn-lt"/>
              <a:ea typeface="+mn-ea"/>
            </a:endParaRPr>
          </a:p>
        </p:txBody>
      </p:sp>
      <p:cxnSp>
        <p:nvCxnSpPr>
          <p:cNvPr id="136" name="直線矢印コネクタ 135"/>
          <p:cNvCxnSpPr/>
          <p:nvPr/>
        </p:nvCxnSpPr>
        <p:spPr bwMode="auto">
          <a:xfrm>
            <a:off x="2262630" y="6150142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線矢印コネクタ 136"/>
          <p:cNvCxnSpPr/>
          <p:nvPr/>
        </p:nvCxnSpPr>
        <p:spPr bwMode="auto">
          <a:xfrm>
            <a:off x="3752363" y="6150142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線矢印コネクタ 137"/>
          <p:cNvCxnSpPr/>
          <p:nvPr/>
        </p:nvCxnSpPr>
        <p:spPr bwMode="auto">
          <a:xfrm>
            <a:off x="5242096" y="6150142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線矢印コネクタ 138"/>
          <p:cNvCxnSpPr/>
          <p:nvPr/>
        </p:nvCxnSpPr>
        <p:spPr bwMode="auto">
          <a:xfrm>
            <a:off x="6731829" y="6150142"/>
            <a:ext cx="409733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線矢印コネクタ 139"/>
          <p:cNvCxnSpPr/>
          <p:nvPr/>
        </p:nvCxnSpPr>
        <p:spPr bwMode="auto">
          <a:xfrm>
            <a:off x="8221562" y="6150142"/>
            <a:ext cx="409732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直線コネクタ 74"/>
          <p:cNvCxnSpPr/>
          <p:nvPr/>
        </p:nvCxnSpPr>
        <p:spPr bwMode="auto">
          <a:xfrm>
            <a:off x="924631" y="1877536"/>
            <a:ext cx="0" cy="475252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47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500" dirty="0" smtClean="0"/>
              <a:t>サプライヤーと連携した削減事例 日本ハム株式会社</a:t>
            </a:r>
            <a:endParaRPr kumimoji="1" lang="ja-JP" altLang="en-US" sz="3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A821F-5B8F-40E7-880D-F42062A68A54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4468" y="872716"/>
            <a:ext cx="960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日本ハム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</a:t>
            </a: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会社の取組み事例</a:t>
            </a:r>
            <a:endParaRPr lang="ja-JP" altLang="en-US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9806" y="6489340"/>
            <a:ext cx="892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出所：環境省　グリーン・バリューチェーンプラットフォーム　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日本ハム株式会社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活用事例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416496" y="1484784"/>
            <a:ext cx="9073008" cy="489472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6210" tIns="43105" rIns="86210" bIns="4310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620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9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7" y="1484784"/>
            <a:ext cx="9073007" cy="489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4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500" dirty="0"/>
              <a:t>サプライヤーと連携した削減事例 日本ハム株式会社</a:t>
            </a:r>
            <a:endParaRPr kumimoji="1" lang="ja-JP" altLang="en-US" sz="3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A821F-5B8F-40E7-880D-F42062A68A54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sp>
        <p:nvSpPr>
          <p:cNvPr id="9" name="角丸四角形 8"/>
          <p:cNvSpPr/>
          <p:nvPr/>
        </p:nvSpPr>
        <p:spPr bwMode="auto">
          <a:xfrm>
            <a:off x="2216696" y="1609960"/>
            <a:ext cx="2167634" cy="8521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食品製造</a:t>
            </a:r>
            <a:endParaRPr lang="en-US" altLang="ja-JP" sz="24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5707944" y="1609960"/>
            <a:ext cx="2269392" cy="750363"/>
          </a:xfrm>
          <a:prstGeom prst="roundRect">
            <a:avLst/>
          </a:prstGeom>
          <a:solidFill>
            <a:srgbClr val="FFCCFF"/>
          </a:solidFill>
          <a:ln w="762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28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包装材製造</a:t>
            </a:r>
            <a:endParaRPr lang="en-US" altLang="ja-JP" sz="28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09830" y="749018"/>
            <a:ext cx="648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3200" b="1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サプライチェーンで発生する削減効果</a:t>
            </a:r>
            <a:endParaRPr lang="ja-JP" altLang="en-US" sz="3200" b="1" dirty="0">
              <a:solidFill>
                <a:prstClr val="black"/>
              </a:solidFill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949032" y="4010017"/>
            <a:ext cx="8491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製品メーカーから、サプライヤー（包装材メーカー）に対してフィルム・トレイの軽量化を要請</a:t>
            </a:r>
            <a:endParaRPr lang="ja-JP" altLang="en-US" sz="2400" dirty="0">
              <a:solidFill>
                <a:prstClr val="black"/>
              </a:solidFill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25" name="右矢印 24"/>
          <p:cNvSpPr/>
          <p:nvPr/>
        </p:nvSpPr>
        <p:spPr bwMode="auto">
          <a:xfrm>
            <a:off x="344488" y="4186499"/>
            <a:ext cx="387814" cy="464921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958500" y="5895979"/>
            <a:ext cx="8515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調達物量の減量により、輸送事業者の</a:t>
            </a:r>
            <a:r>
              <a:rPr lang="en-US" altLang="ja-JP" sz="2400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Scope1</a:t>
            </a:r>
            <a:r>
              <a:rPr lang="ja-JP" altLang="en-US" sz="2400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も減少</a:t>
            </a:r>
            <a:endParaRPr lang="en-US" altLang="ja-JP" sz="2400" dirty="0" smtClean="0">
              <a:solidFill>
                <a:prstClr val="black"/>
              </a:solidFill>
              <a:latin typeface="+mn-ea"/>
              <a:ea typeface="+mn-ea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⇒　製品メーカーの</a:t>
            </a:r>
            <a:r>
              <a:rPr lang="en-US" altLang="ja-JP" sz="2400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Scope3</a:t>
            </a:r>
            <a:r>
              <a:rPr lang="ja-JP" altLang="en-US" sz="2400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カテゴリ</a:t>
            </a:r>
            <a:r>
              <a:rPr lang="en-US" altLang="ja-JP" sz="2400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4</a:t>
            </a:r>
            <a:r>
              <a:rPr lang="ja-JP" altLang="en-US" sz="2400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削減！</a:t>
            </a:r>
            <a:endParaRPr lang="ja-JP" altLang="en-US" sz="2400" dirty="0">
              <a:solidFill>
                <a:prstClr val="black"/>
              </a:solidFill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27" name="右矢印 26"/>
          <p:cNvSpPr/>
          <p:nvPr/>
        </p:nvSpPr>
        <p:spPr bwMode="auto">
          <a:xfrm>
            <a:off x="344488" y="6076859"/>
            <a:ext cx="387814" cy="464921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3" name="右矢印 2"/>
          <p:cNvSpPr/>
          <p:nvPr/>
        </p:nvSpPr>
        <p:spPr bwMode="auto">
          <a:xfrm>
            <a:off x="4698086" y="1615054"/>
            <a:ext cx="684000" cy="4680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30" name="右矢印 29"/>
          <p:cNvSpPr/>
          <p:nvPr/>
        </p:nvSpPr>
        <p:spPr bwMode="auto">
          <a:xfrm>
            <a:off x="344488" y="5149889"/>
            <a:ext cx="387814" cy="464921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958500" y="4966850"/>
            <a:ext cx="8700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包装材メーカーが、資材投入量を削減して包装材の軽量化を実現</a:t>
            </a:r>
            <a:endParaRPr lang="en-US" altLang="ja-JP" sz="2400" dirty="0" smtClean="0">
              <a:solidFill>
                <a:prstClr val="black"/>
              </a:solidFill>
              <a:latin typeface="+mn-ea"/>
              <a:ea typeface="+mn-ea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 ⇒ </a:t>
            </a:r>
            <a:r>
              <a:rPr lang="en-US" altLang="ja-JP" sz="2400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Scope3</a:t>
            </a:r>
            <a:r>
              <a:rPr lang="ja-JP" altLang="en-US" sz="2400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カテゴリ</a:t>
            </a:r>
            <a:r>
              <a:rPr lang="en-US" altLang="ja-JP" sz="2400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1</a:t>
            </a:r>
            <a:r>
              <a:rPr lang="ja-JP" altLang="en-US" sz="2400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削減！</a:t>
            </a:r>
            <a:endParaRPr lang="ja-JP" altLang="en-US" sz="2400" dirty="0">
              <a:solidFill>
                <a:prstClr val="black"/>
              </a:solidFill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8" name="下カーブ矢印 7"/>
          <p:cNvSpPr/>
          <p:nvPr/>
        </p:nvSpPr>
        <p:spPr bwMode="auto">
          <a:xfrm rot="10800000">
            <a:off x="2883610" y="2462157"/>
            <a:ext cx="3960440" cy="1128555"/>
          </a:xfrm>
          <a:prstGeom prst="curved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4221247" y="3212520"/>
            <a:ext cx="1621320" cy="6485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6182" tIns="43091" rIns="86182" bIns="43091" numCol="1" rtlCol="0" anchor="ctr" anchorCtr="0" compatLnSpc="1">
            <a:prstTxWarp prst="textNoShape">
              <a:avLst/>
            </a:prstTxWarp>
          </a:bodyPr>
          <a:lstStyle/>
          <a:p>
            <a:pPr algn="ctr" defTabSz="861754"/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輸送</a:t>
            </a:r>
            <a:endParaRPr lang="en-US" altLang="ja-JP" sz="20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右矢印 32"/>
          <p:cNvSpPr/>
          <p:nvPr/>
        </p:nvSpPr>
        <p:spPr bwMode="auto">
          <a:xfrm rot="10800000">
            <a:off x="4681057" y="2176479"/>
            <a:ext cx="684000" cy="4680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76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500" dirty="0" smtClean="0"/>
              <a:t>サプライヤーと連携した削減事例 日本ハム株式会社</a:t>
            </a:r>
            <a:endParaRPr kumimoji="1" lang="ja-JP" altLang="en-US" sz="3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A821F-5B8F-40E7-880D-F42062A68A54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4468" y="872716"/>
            <a:ext cx="960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日本ハム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</a:t>
            </a: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会社の取組み事例</a:t>
            </a:r>
            <a:endParaRPr lang="ja-JP" altLang="en-US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9806" y="6525801"/>
            <a:ext cx="892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出所：環境省　グリーン・バリューチェーンプラットフォーム　</a:t>
            </a:r>
            <a:r>
              <a:rPr lang="en-US" altLang="ja-JP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『</a:t>
            </a:r>
            <a:r>
              <a:rPr lang="ja-JP" altLang="en-US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日本ハム株式会社</a:t>
            </a:r>
            <a:r>
              <a:rPr lang="ja-JP" altLang="en-US" dirty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活用事例</a:t>
            </a:r>
            <a:r>
              <a:rPr lang="en-US" altLang="ja-JP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』</a:t>
            </a:r>
          </a:p>
        </p:txBody>
      </p:sp>
      <p:sp>
        <p:nvSpPr>
          <p:cNvPr id="10" name="正方形/長方形 9"/>
          <p:cNvSpPr/>
          <p:nvPr/>
        </p:nvSpPr>
        <p:spPr bwMode="auto">
          <a:xfrm>
            <a:off x="164468" y="1484785"/>
            <a:ext cx="9073008" cy="5004556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6210" tIns="43105" rIns="86210" bIns="4310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620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9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09831" y="1516722"/>
            <a:ext cx="6486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焼豚包装フイルムの</a:t>
            </a:r>
            <a:r>
              <a:rPr lang="en-US" altLang="ja-JP" sz="2000" dirty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GHG</a:t>
            </a: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排出量</a:t>
            </a:r>
            <a:r>
              <a:rPr lang="en-US" altLang="ja-JP" sz="2000" dirty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(4</a:t>
            </a: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カテゴリ合計</a:t>
            </a:r>
            <a:r>
              <a:rPr lang="en-US" altLang="ja-JP" sz="2000" dirty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推移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4" y="1643537"/>
            <a:ext cx="8463646" cy="484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dirty="0" smtClean="0"/>
              <a:t>グリーン・バリューチェーンプラットフォーム</a:t>
            </a:r>
            <a:endParaRPr kumimoji="1" lang="ja-JP" altLang="en-US" sz="36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>
          <a:xfrm>
            <a:off x="128588" y="765175"/>
            <a:ext cx="9648825" cy="863626"/>
          </a:xfrm>
        </p:spPr>
        <p:txBody>
          <a:bodyPr/>
          <a:lstStyle/>
          <a:p>
            <a:r>
              <a:rPr kumimoji="1" lang="ja-JP" altLang="en-US" sz="2400" dirty="0" smtClean="0"/>
              <a:t>サプライチェーン排出量に関する環境省情報プラットフォーム</a:t>
            </a:r>
            <a:endParaRPr kumimoji="1" lang="en-US" altLang="ja-JP" sz="2400" dirty="0" smtClean="0"/>
          </a:p>
          <a:p>
            <a:pPr marL="627063">
              <a:buFont typeface="Wingdings" panose="05000000000000000000" pitchFamily="2" charset="2"/>
              <a:buChar char="Ø"/>
            </a:pPr>
            <a:r>
              <a:rPr lang="ja-JP" altLang="en-US" dirty="0"/>
              <a:t>国内外</a:t>
            </a:r>
            <a:r>
              <a:rPr lang="ja-JP" altLang="en-US" dirty="0" smtClean="0"/>
              <a:t>の動向、算定方法等に関するトピック、</a:t>
            </a:r>
            <a:r>
              <a:rPr lang="en-US" altLang="ja-JP" dirty="0" smtClean="0"/>
              <a:t>Scope3</a:t>
            </a:r>
            <a:r>
              <a:rPr lang="ja-JP" altLang="en-US" dirty="0" smtClean="0"/>
              <a:t>算定方法・事例等を紹介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A821F-5B8F-40E7-880D-F42062A68A54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7" y="2051425"/>
            <a:ext cx="3907591" cy="69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屈折矢印 6"/>
          <p:cNvSpPr/>
          <p:nvPr/>
        </p:nvSpPr>
        <p:spPr>
          <a:xfrm rot="5400000">
            <a:off x="1940665" y="2768927"/>
            <a:ext cx="1248139" cy="1560173"/>
          </a:xfrm>
          <a:prstGeom prst="bentUpArrow">
            <a:avLst>
              <a:gd name="adj1" fmla="val 28457"/>
              <a:gd name="adj2" fmla="val 25000"/>
              <a:gd name="adj3" fmla="val 39881"/>
            </a:avLst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9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メイリオ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25194" t="6385" r="26375" b="2750"/>
          <a:stretch/>
        </p:blipFill>
        <p:spPr>
          <a:xfrm>
            <a:off x="4376936" y="1821623"/>
            <a:ext cx="4932548" cy="50127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76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sz="2850" dirty="0"/>
              <a:t>環境省に</a:t>
            </a:r>
            <a:r>
              <a:rPr lang="ja-JP" altLang="en-US" sz="2850" dirty="0" smtClean="0"/>
              <a:t>よる</a:t>
            </a:r>
            <a:r>
              <a:rPr lang="en-US" altLang="ja-JP" sz="2850" dirty="0" smtClean="0"/>
              <a:t>2017</a:t>
            </a:r>
            <a:r>
              <a:rPr lang="ja-JP" altLang="en-US" sz="2850" dirty="0" smtClean="0"/>
              <a:t>年度サプライチェーン排出量</a:t>
            </a:r>
            <a:r>
              <a:rPr lang="ja-JP" altLang="en-US" sz="2850" dirty="0"/>
              <a:t>算定の支援状況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16540F71-C3E0-476E-B08B-8AB863EA4D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588" y="843554"/>
            <a:ext cx="9648825" cy="1743989"/>
          </a:xfrm>
        </p:spPr>
        <p:txBody>
          <a:bodyPr/>
          <a:lstStyle/>
          <a:p>
            <a:r>
              <a:rPr lang="ja-JP" altLang="en-US" sz="2400" dirty="0"/>
              <a:t>環境省</a:t>
            </a:r>
            <a:r>
              <a:rPr lang="ja-JP" altLang="en-US" sz="2400" dirty="0" smtClean="0"/>
              <a:t>は昨年度、サプライチェーン</a:t>
            </a:r>
            <a:r>
              <a:rPr lang="ja-JP" altLang="en-US" sz="2400" dirty="0"/>
              <a:t>排出量の算定に</a:t>
            </a:r>
            <a:r>
              <a:rPr lang="ja-JP" altLang="en-US" sz="2400" dirty="0" smtClean="0"/>
              <a:t>対して、情報</a:t>
            </a:r>
            <a:r>
              <a:rPr lang="ja-JP" altLang="en-US" sz="2400" dirty="0"/>
              <a:t>提供・助言・作業支援を実施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r>
              <a:rPr lang="ja-JP" altLang="en-US" sz="2400" dirty="0" smtClean="0"/>
              <a:t>サプライチェーン排出量算定の</a:t>
            </a:r>
            <a:r>
              <a:rPr lang="ja-JP" altLang="en-US" sz="2400" dirty="0"/>
              <a:t>合同セミナー</a:t>
            </a:r>
            <a:r>
              <a:rPr lang="ja-JP" altLang="en-US" sz="2400" dirty="0" smtClean="0"/>
              <a:t>に</a:t>
            </a:r>
            <a:r>
              <a:rPr lang="en-US" altLang="ja-JP" sz="2400" dirty="0" smtClean="0"/>
              <a:t>2</a:t>
            </a:r>
            <a:r>
              <a:rPr lang="en-US" altLang="ja-JP" sz="2400" dirty="0"/>
              <a:t>8</a:t>
            </a:r>
            <a:r>
              <a:rPr lang="ja-JP" altLang="en-US" sz="2400" dirty="0" smtClean="0"/>
              <a:t>社</a:t>
            </a:r>
            <a:r>
              <a:rPr lang="ja-JP" altLang="en-US" sz="2400" dirty="0"/>
              <a:t>参加。</a:t>
            </a:r>
            <a:r>
              <a:rPr lang="ja-JP" altLang="en-US" sz="2400" dirty="0" smtClean="0"/>
              <a:t>うち</a:t>
            </a:r>
            <a:r>
              <a:rPr lang="en-US" altLang="ja-JP" sz="2400" dirty="0" smtClean="0"/>
              <a:t>1</a:t>
            </a:r>
            <a:r>
              <a:rPr lang="en-US" altLang="ja-JP" sz="2400" dirty="0"/>
              <a:t>6</a:t>
            </a:r>
            <a:r>
              <a:rPr lang="ja-JP" altLang="en-US" sz="2400" dirty="0" smtClean="0"/>
              <a:t>社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個別　面談コンサル。（</a:t>
            </a:r>
            <a:r>
              <a:rPr lang="en-US" altLang="ja-JP" sz="2400" dirty="0" smtClean="0"/>
              <a:t>16</a:t>
            </a:r>
            <a:r>
              <a:rPr lang="ja-JP" altLang="en-US" sz="2400" dirty="0" smtClean="0"/>
              <a:t>社全社がサプライチェーン排出量の算定を実施）</a:t>
            </a:r>
            <a:endParaRPr lang="en-US" altLang="ja-JP" sz="2400" dirty="0"/>
          </a:p>
          <a:p>
            <a:endParaRPr lang="ja-JP" altLang="en-US" sz="2400" dirty="0"/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xmlns="" id="{47D8C4F8-F6E3-45C0-9675-682C88F9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8E2EF8-2ECD-4F20-BEF5-478073312008}" type="slidenum">
              <a:rPr lang="en-US" altLang="ja-JP" noProof="0" smtClean="0"/>
              <a:pPr lvl="0"/>
              <a:t>15</a:t>
            </a:fld>
            <a:endParaRPr lang="en-US" altLang="ja-JP" noProof="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8588" y="2716123"/>
            <a:ext cx="9648825" cy="52916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noAutofit/>
          </a:bodyPr>
          <a:lstStyle/>
          <a:p>
            <a:pPr defTabSz="914126">
              <a:spcAft>
                <a:spcPts val="0"/>
              </a:spcAft>
              <a:defRPr/>
            </a:pPr>
            <a:r>
              <a:rPr lang="en-US" altLang="ja-JP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2017</a:t>
            </a: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年度環境省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支援事業参加企業一覧</a:t>
            </a:r>
            <a:endParaRPr kumimoji="0" lang="en-US" altLang="ja-JP" sz="2800" b="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128587" y="3265533"/>
            <a:ext cx="964882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lvl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○サプライチェーン排出量の算定支援（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社）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旭硝子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en-US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MS&amp;AD</a:t>
            </a:r>
            <a:r>
              <a:rPr lang="ja-JP" altLang="ja-JP" sz="24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インシュアランス グループ 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ホールディングス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カシオ計算機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キヤノンマーケティングジャパン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京セラ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コカ</a:t>
            </a:r>
            <a:r>
              <a:rPr lang="ja-JP" altLang="ja-JP" sz="24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・コーラ 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ボトラーズジャパン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　　　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サンメッセ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シスメックス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住友</a:t>
            </a:r>
            <a:r>
              <a:rPr lang="ja-JP" altLang="ja-JP" sz="24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ゴム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工業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ダイキン工業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タムロン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　　　　　　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テイ</a:t>
            </a:r>
            <a:r>
              <a:rPr lang="ja-JP" altLang="ja-JP" sz="24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・エス 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テック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凸版印刷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豊田合成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豊田</a:t>
            </a:r>
            <a:r>
              <a:rPr lang="ja-JP" altLang="ja-JP" sz="24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自動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織機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トヨタ車体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　　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日産</a:t>
            </a:r>
            <a:r>
              <a:rPr lang="ja-JP" altLang="ja-JP" sz="24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化学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工業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日東電工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日本ゼオン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日本通運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日立キャピタル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　　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日立建機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日立物流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ファンケル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フォスター電機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マツダ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三菱ガス化学</a:t>
            </a:r>
            <a:r>
              <a:rPr lang="ja-JP" altLang="en-US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2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横河電機</a:t>
            </a:r>
            <a:endParaRPr lang="en-US" altLang="ja-JP" sz="24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サプライチェーン排出量とは</a:t>
            </a:r>
            <a:endParaRPr kumimoji="1" lang="ja-JP" altLang="en-US" sz="4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>
          <a:xfrm>
            <a:off x="128588" y="765174"/>
            <a:ext cx="9648825" cy="1655714"/>
          </a:xfrm>
        </p:spPr>
        <p:txBody>
          <a:bodyPr/>
          <a:lstStyle/>
          <a:p>
            <a:r>
              <a:rPr lang="ja-JP" altLang="en-US" sz="2400" dirty="0" smtClean="0"/>
              <a:t>環境省は企業のサプライチェーン全体での排出削減取組みの拡大を目指し、排出量算定を推進している。</a:t>
            </a:r>
            <a:endParaRPr lang="en-US" altLang="ja-JP" sz="2400" dirty="0" smtClean="0"/>
          </a:p>
          <a:p>
            <a:r>
              <a:rPr lang="ja-JP" altLang="en-US" sz="2400" dirty="0" smtClean="0"/>
              <a:t>サプライチェーン排出量とは、事</a:t>
            </a:r>
            <a:r>
              <a:rPr lang="ja-JP" altLang="en-US" sz="2400" dirty="0"/>
              <a:t>業者自らの排出だけでなく、</a:t>
            </a:r>
            <a:r>
              <a:rPr lang="ja-JP" altLang="en-US" sz="2400" u="sng" dirty="0"/>
              <a:t>事業活動に関係するあらゆる排出</a:t>
            </a:r>
            <a:r>
              <a:rPr lang="ja-JP" altLang="en-US" sz="2400" dirty="0"/>
              <a:t>を合計した</a:t>
            </a:r>
            <a:r>
              <a:rPr lang="ja-JP" altLang="en-US" sz="2400" dirty="0" smtClean="0"/>
              <a:t>排出量である。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A821F-5B8F-40E7-880D-F42062A68A54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813" y="2497666"/>
            <a:ext cx="36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800" dirty="0" smtClean="0">
                <a:latin typeface="+mn-lt"/>
                <a:ea typeface="+mn-ea"/>
              </a:rPr>
              <a:t>サプライチェーン排出量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393223" y="2996952"/>
            <a:ext cx="9073008" cy="976871"/>
            <a:chOff x="488504" y="2826135"/>
            <a:chExt cx="9073008" cy="976871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488504" y="2884576"/>
              <a:ext cx="8796536" cy="864339"/>
              <a:chOff x="488504" y="2996830"/>
              <a:chExt cx="8796536" cy="864339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488504" y="2998865"/>
                <a:ext cx="33554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b="1" dirty="0" smtClean="0">
                    <a:solidFill>
                      <a:srgbClr val="1400A0"/>
                    </a:solidFill>
                    <a:latin typeface="+mn-lt"/>
                    <a:ea typeface="+mn-ea"/>
                  </a:rPr>
                  <a:t>＝</a:t>
                </a:r>
                <a:r>
                  <a:rPr kumimoji="1" lang="ja-JP" altLang="en-US" sz="2800" b="1" dirty="0" smtClean="0">
                    <a:latin typeface="+mn-lt"/>
                    <a:ea typeface="+mn-ea"/>
                  </a:rPr>
                  <a:t>　</a:t>
                </a:r>
                <a:r>
                  <a:rPr lang="en-US" altLang="ja-JP" sz="2800" b="1" dirty="0" smtClean="0">
                    <a:solidFill>
                      <a:srgbClr val="00B0F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Scope1</a:t>
                </a:r>
                <a:r>
                  <a:rPr lang="ja-JP" altLang="en-US" sz="2800" b="1" dirty="0">
                    <a:solidFill>
                      <a:srgbClr val="00B0F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排出量</a:t>
                </a:r>
                <a:endParaRPr kumimoji="1" lang="ja-JP" altLang="en-US" sz="2800" b="1" dirty="0" smtClean="0">
                  <a:latin typeface="+mn-lt"/>
                  <a:ea typeface="+mn-ea"/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4016896" y="2996830"/>
                <a:ext cx="5268144" cy="864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42888" indent="-268288" defTabSz="862013" eaLnBrk="1" hangingPunct="1">
                  <a:lnSpc>
                    <a:spcPct val="11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0000CC"/>
                  </a:buClr>
                  <a:buFont typeface="Wingdings" pitchFamily="2" charset="2"/>
                  <a:buChar char="£"/>
                  <a:defRPr/>
                </a:pPr>
                <a:r>
                  <a:rPr lang="ja-JP" altLang="en-US" sz="2400" b="1" dirty="0">
                    <a:solidFill>
                      <a:srgbClr val="00B0F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燃料の燃焼、工業プロセス等、事業者自らによる温室効果ガスの直接排出</a:t>
                </a:r>
              </a:p>
            </p:txBody>
          </p:sp>
        </p:grpSp>
        <p:sp>
          <p:nvSpPr>
            <p:cNvPr id="16" name="角丸四角形 15"/>
            <p:cNvSpPr/>
            <p:nvPr/>
          </p:nvSpPr>
          <p:spPr bwMode="auto">
            <a:xfrm>
              <a:off x="992560" y="2826135"/>
              <a:ext cx="8568952" cy="976871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6210" tIns="43105" rIns="86210" bIns="4310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374805" y="4157131"/>
            <a:ext cx="9091426" cy="976871"/>
            <a:chOff x="470086" y="3983665"/>
            <a:chExt cx="9091426" cy="976871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470086" y="4032462"/>
              <a:ext cx="8886962" cy="871809"/>
              <a:chOff x="470086" y="3899042"/>
              <a:chExt cx="8886962" cy="871809"/>
            </a:xfrm>
          </p:grpSpPr>
          <p:sp>
            <p:nvSpPr>
              <p:cNvPr id="22" name="テキスト ボックス 21"/>
              <p:cNvSpPr txBox="1"/>
              <p:nvPr/>
            </p:nvSpPr>
            <p:spPr>
              <a:xfrm>
                <a:off x="470086" y="3899042"/>
                <a:ext cx="3236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b="1" dirty="0" smtClean="0">
                    <a:solidFill>
                      <a:srgbClr val="1400A0"/>
                    </a:solidFill>
                    <a:latin typeface="+mn-lt"/>
                    <a:ea typeface="+mn-ea"/>
                  </a:rPr>
                  <a:t>＋</a:t>
                </a:r>
                <a:r>
                  <a:rPr kumimoji="1" lang="ja-JP" altLang="en-US" sz="2800" b="1" dirty="0" smtClean="0">
                    <a:latin typeface="+mn-lt"/>
                    <a:ea typeface="+mn-ea"/>
                  </a:rPr>
                  <a:t>　</a:t>
                </a:r>
                <a:r>
                  <a:rPr lang="en-US" altLang="ja-JP" sz="2800" b="1" dirty="0" smtClean="0">
                    <a:solidFill>
                      <a:srgbClr val="FF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Scope2</a:t>
                </a:r>
                <a:r>
                  <a:rPr lang="ja-JP" altLang="en-US" sz="2800" b="1" dirty="0">
                    <a:solidFill>
                      <a:srgbClr val="FF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排出量</a:t>
                </a:r>
                <a:endParaRPr kumimoji="1" lang="ja-JP" altLang="en-US" sz="2800" b="1" dirty="0" smtClean="0">
                  <a:latin typeface="+mn-lt"/>
                  <a:ea typeface="+mn-ea"/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3584848" y="3906512"/>
                <a:ext cx="5772200" cy="864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00088" lvl="1" indent="-268288" defTabSz="862013" eaLnBrk="1" hangingPunct="1">
                  <a:lnSpc>
                    <a:spcPct val="11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0000CC"/>
                  </a:buClr>
                  <a:buFont typeface="Wingdings" pitchFamily="2" charset="2"/>
                  <a:buChar char="£"/>
                  <a:defRPr/>
                </a:pPr>
                <a:r>
                  <a:rPr lang="ja-JP" altLang="en-US" sz="2400" b="1" dirty="0" smtClean="0">
                    <a:solidFill>
                      <a:srgbClr val="FF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他者</a:t>
                </a:r>
                <a:r>
                  <a:rPr lang="ja-JP" altLang="en-US" sz="2400" b="1" dirty="0">
                    <a:solidFill>
                      <a:srgbClr val="FF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から供給された電気・熱・蒸気の使用に伴う間接排出</a:t>
                </a:r>
              </a:p>
            </p:txBody>
          </p:sp>
        </p:grpSp>
        <p:sp>
          <p:nvSpPr>
            <p:cNvPr id="21" name="角丸四角形 20"/>
            <p:cNvSpPr/>
            <p:nvPr/>
          </p:nvSpPr>
          <p:spPr bwMode="auto">
            <a:xfrm>
              <a:off x="992560" y="3983665"/>
              <a:ext cx="8568952" cy="976871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6210" tIns="43105" rIns="86210" bIns="4310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393223" y="5317309"/>
            <a:ext cx="9073008" cy="1393268"/>
            <a:chOff x="488504" y="5146492"/>
            <a:chExt cx="9073008" cy="1393268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488504" y="5195289"/>
              <a:ext cx="8882917" cy="1344471"/>
              <a:chOff x="488504" y="4986753"/>
              <a:chExt cx="8882917" cy="1344471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488504" y="4986754"/>
                <a:ext cx="3236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b="1" dirty="0" smtClean="0">
                    <a:solidFill>
                      <a:srgbClr val="1400A0"/>
                    </a:solidFill>
                    <a:latin typeface="+mn-lt"/>
                    <a:ea typeface="+mn-ea"/>
                  </a:rPr>
                  <a:t>＋</a:t>
                </a:r>
                <a:r>
                  <a:rPr kumimoji="1" lang="ja-JP" altLang="en-US" sz="2800" b="1" dirty="0" smtClean="0">
                    <a:latin typeface="+mn-lt"/>
                    <a:ea typeface="+mn-ea"/>
                  </a:rPr>
                  <a:t>　</a:t>
                </a:r>
                <a:r>
                  <a:rPr lang="en-US" altLang="ja-JP" sz="2800" b="1" dirty="0" smtClean="0">
                    <a:solidFill>
                      <a:srgbClr val="00B05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Scope3</a:t>
                </a:r>
                <a:r>
                  <a:rPr lang="ja-JP" altLang="en-US" sz="2800" b="1" dirty="0">
                    <a:solidFill>
                      <a:srgbClr val="00B05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排出量</a:t>
                </a:r>
                <a:endParaRPr kumimoji="1" lang="ja-JP" altLang="en-US" sz="2800" b="1" dirty="0" smtClean="0">
                  <a:latin typeface="+mn-lt"/>
                  <a:ea typeface="+mn-ea"/>
                </a:endParaRPr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3575421" y="4986753"/>
                <a:ext cx="5796000" cy="1344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00088" lvl="1" indent="-268288" defTabSz="862013" eaLnBrk="1" hangingPunct="1">
                  <a:lnSpc>
                    <a:spcPct val="11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0000CC"/>
                  </a:buClr>
                  <a:buFont typeface="Wingdings" pitchFamily="2" charset="2"/>
                  <a:buChar char="£"/>
                  <a:defRPr/>
                </a:pPr>
                <a:r>
                  <a:rPr lang="ja-JP" altLang="en-US" sz="2400" b="1" dirty="0" smtClean="0">
                    <a:solidFill>
                      <a:srgbClr val="00B05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その他間接排出（</a:t>
                </a:r>
                <a:r>
                  <a:rPr lang="ja-JP" altLang="en-US" sz="2400" b="1" dirty="0">
                    <a:solidFill>
                      <a:srgbClr val="00B05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算定事業者の活動に関連する他社の排出</a:t>
                </a:r>
                <a:r>
                  <a:rPr lang="ja-JP" altLang="en-US" sz="2400" b="1" dirty="0" smtClean="0">
                    <a:solidFill>
                      <a:srgbClr val="00B05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）</a:t>
                </a:r>
                <a:endParaRPr lang="en-US" altLang="ja-JP" sz="2400" b="1" dirty="0" smtClean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marL="700088" lvl="1" indent="-268288" defTabSz="862013" eaLnBrk="1" hangingPunct="1">
                  <a:lnSpc>
                    <a:spcPct val="11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0000CC"/>
                  </a:buClr>
                  <a:buFont typeface="Wingdings" pitchFamily="2" charset="2"/>
                  <a:buChar char="£"/>
                  <a:defRPr/>
                </a:pPr>
                <a:r>
                  <a:rPr lang="en-US" altLang="ja-JP" sz="2400" b="1" dirty="0" smtClean="0">
                    <a:solidFill>
                      <a:srgbClr val="00B05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15</a:t>
                </a:r>
                <a:r>
                  <a:rPr lang="ja-JP" altLang="en-US" sz="2400" b="1" dirty="0" smtClean="0">
                    <a:solidFill>
                      <a:srgbClr val="00B05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のカテゴリに分類</a:t>
                </a:r>
                <a:endParaRPr lang="en-US" altLang="ja-JP" sz="2400" b="1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26" name="角丸四角形 25"/>
            <p:cNvSpPr/>
            <p:nvPr/>
          </p:nvSpPr>
          <p:spPr bwMode="auto">
            <a:xfrm>
              <a:off x="992560" y="5146492"/>
              <a:ext cx="8568952" cy="139326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6210" tIns="43105" rIns="86210" bIns="4310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0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サプライチェーン排出量とは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A821F-5B8F-40E7-880D-F42062A68A54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5" name="テキスト プレースホルダー 2"/>
          <p:cNvSpPr>
            <a:spLocks noGrp="1"/>
          </p:cNvSpPr>
          <p:nvPr>
            <p:ph type="body" sz="quarter" idx="11"/>
          </p:nvPr>
        </p:nvSpPr>
        <p:spPr>
          <a:xfrm>
            <a:off x="128587" y="765175"/>
            <a:ext cx="9648825" cy="802317"/>
          </a:xfrm>
        </p:spPr>
        <p:txBody>
          <a:bodyPr anchor="ctr"/>
          <a:lstStyle/>
          <a:p>
            <a:r>
              <a:rPr lang="ja-JP" altLang="en-US" sz="2200" dirty="0" smtClean="0"/>
              <a:t>サプライチェーン排出量＝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Scope1</a:t>
            </a:r>
            <a:r>
              <a:rPr lang="ja-JP" altLang="en-US" sz="2200" b="1" dirty="0" smtClean="0">
                <a:solidFill>
                  <a:srgbClr val="FF0000"/>
                </a:solidFill>
              </a:rPr>
              <a:t>排出量</a:t>
            </a:r>
            <a:r>
              <a:rPr lang="en-US" altLang="ja-JP" sz="2200" dirty="0" smtClean="0"/>
              <a:t>+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Scope2</a:t>
            </a:r>
            <a:r>
              <a:rPr lang="ja-JP" altLang="en-US" sz="2200" b="1" dirty="0" smtClean="0">
                <a:solidFill>
                  <a:srgbClr val="FF0000"/>
                </a:solidFill>
              </a:rPr>
              <a:t>排出量</a:t>
            </a:r>
            <a:r>
              <a:rPr lang="en-US" altLang="ja-JP" sz="2200" dirty="0" smtClean="0"/>
              <a:t>+</a:t>
            </a:r>
            <a:r>
              <a:rPr lang="en-US" altLang="ja-JP" sz="2200" b="1" dirty="0" smtClean="0">
                <a:solidFill>
                  <a:srgbClr val="0000FF"/>
                </a:solidFill>
              </a:rPr>
              <a:t>Scope3</a:t>
            </a:r>
            <a:r>
              <a:rPr lang="ja-JP" altLang="en-US" sz="2200" b="1" dirty="0" smtClean="0">
                <a:solidFill>
                  <a:srgbClr val="0000FF"/>
                </a:solidFill>
              </a:rPr>
              <a:t>排出量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r>
              <a:rPr lang="en-US" altLang="ja-JP" sz="2200" dirty="0" smtClean="0"/>
              <a:t>GHG</a:t>
            </a:r>
            <a:r>
              <a:rPr lang="ja-JP" altLang="en-US" sz="2200" dirty="0" smtClean="0"/>
              <a:t>プロトコルの</a:t>
            </a:r>
            <a:r>
              <a:rPr lang="en-US" altLang="ja-JP" sz="2200" dirty="0" smtClean="0"/>
              <a:t>Scope3</a:t>
            </a:r>
            <a:r>
              <a:rPr lang="ja-JP" altLang="en-US" sz="2200" dirty="0" smtClean="0"/>
              <a:t>基準では、</a:t>
            </a:r>
            <a:r>
              <a:rPr lang="en-US" altLang="ja-JP" sz="2200" dirty="0" smtClean="0"/>
              <a:t>Scope3</a:t>
            </a:r>
            <a:r>
              <a:rPr lang="ja-JP" altLang="en-US" sz="2200" dirty="0" smtClean="0"/>
              <a:t>を</a:t>
            </a:r>
            <a:r>
              <a:rPr lang="en-US" altLang="ja-JP" sz="2200" b="1" u="sng" dirty="0" smtClean="0"/>
              <a:t>15</a:t>
            </a:r>
            <a:r>
              <a:rPr lang="ja-JP" altLang="en-US" sz="2200" b="1" u="sng" dirty="0" smtClean="0"/>
              <a:t>のカテゴリに分類。</a:t>
            </a:r>
            <a:endParaRPr lang="en-US" altLang="ja-JP" sz="2200" b="1" u="sng" dirty="0"/>
          </a:p>
        </p:txBody>
      </p:sp>
      <p:graphicFrame>
        <p:nvGraphicFramePr>
          <p:cNvPr id="22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990397"/>
              </p:ext>
            </p:extLst>
          </p:nvPr>
        </p:nvGraphicFramePr>
        <p:xfrm>
          <a:off x="776420" y="1601379"/>
          <a:ext cx="8420100" cy="129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976367"/>
              </p:ext>
            </p:extLst>
          </p:nvPr>
        </p:nvGraphicFramePr>
        <p:xfrm>
          <a:off x="776420" y="2815442"/>
          <a:ext cx="8420100" cy="129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4" name="グループ化 23"/>
          <p:cNvGrpSpPr/>
          <p:nvPr/>
        </p:nvGrpSpPr>
        <p:grpSpPr>
          <a:xfrm>
            <a:off x="5529064" y="3623363"/>
            <a:ext cx="924649" cy="1053776"/>
            <a:chOff x="5076056" y="3260324"/>
            <a:chExt cx="1025231" cy="1320804"/>
          </a:xfrm>
        </p:grpSpPr>
        <p:pic>
          <p:nvPicPr>
            <p:cNvPr id="25" name="図 24" descr="カメラ.WMF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3260324"/>
              <a:ext cx="737199" cy="1007620"/>
            </a:xfrm>
            <a:prstGeom prst="rect">
              <a:avLst/>
            </a:prstGeom>
          </p:spPr>
        </p:pic>
        <p:pic>
          <p:nvPicPr>
            <p:cNvPr id="26" name="図 25" descr="カメラ.WMF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733" y="3412724"/>
              <a:ext cx="737199" cy="1007620"/>
            </a:xfrm>
            <a:prstGeom prst="rect">
              <a:avLst/>
            </a:prstGeom>
          </p:spPr>
        </p:pic>
        <p:pic>
          <p:nvPicPr>
            <p:cNvPr id="27" name="図 26" descr="カメラ.WMF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3573508"/>
              <a:ext cx="737199" cy="1007620"/>
            </a:xfrm>
            <a:prstGeom prst="rect">
              <a:avLst/>
            </a:prstGeom>
          </p:spPr>
        </p:pic>
      </p:grpSp>
      <p:sp>
        <p:nvSpPr>
          <p:cNvPr id="28" name="角丸四角形 27"/>
          <p:cNvSpPr/>
          <p:nvPr/>
        </p:nvSpPr>
        <p:spPr bwMode="auto">
          <a:xfrm>
            <a:off x="194474" y="1675951"/>
            <a:ext cx="3396468" cy="3000307"/>
          </a:xfrm>
          <a:prstGeom prst="roundRect">
            <a:avLst/>
          </a:pr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ja-JP" altLang="en-US" sz="26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1" charset="-128"/>
              <a:ea typeface="ＭＳ Ｐゴシック" pitchFamily="1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34085" y="3803751"/>
            <a:ext cx="2608406" cy="825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383" b="1" dirty="0">
                <a:solidFill>
                  <a:srgbClr val="008000"/>
                </a:solidFill>
                <a:latin typeface="+mn-ea"/>
                <a:ea typeface="+mn-ea"/>
              </a:rPr>
              <a:t>上流の間接排出</a:t>
            </a:r>
            <a:r>
              <a:rPr lang="ja-JP" altLang="en-US" sz="2383" b="1" dirty="0" smtClean="0">
                <a:solidFill>
                  <a:srgbClr val="008000"/>
                </a:solidFill>
                <a:latin typeface="+mn-ea"/>
                <a:ea typeface="+mn-ea"/>
              </a:rPr>
              <a:t>：</a:t>
            </a:r>
            <a:endParaRPr lang="en-US" altLang="ja-JP" sz="2383" b="1" dirty="0" smtClean="0">
              <a:solidFill>
                <a:srgbClr val="00800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383" b="1" dirty="0" smtClean="0">
                <a:solidFill>
                  <a:srgbClr val="008000"/>
                </a:solidFill>
                <a:latin typeface="+mn-ea"/>
                <a:ea typeface="+mn-ea"/>
              </a:rPr>
              <a:t>Scope3</a:t>
            </a:r>
            <a:endParaRPr lang="ja-JP" altLang="en-US" sz="2383" b="1" dirty="0">
              <a:solidFill>
                <a:srgbClr val="008000"/>
              </a:solidFill>
              <a:latin typeface="+mn-ea"/>
              <a:ea typeface="+mn-ea"/>
            </a:endParaRPr>
          </a:p>
        </p:txBody>
      </p:sp>
      <p:sp>
        <p:nvSpPr>
          <p:cNvPr id="30" name="角丸四角形 29"/>
          <p:cNvSpPr/>
          <p:nvPr/>
        </p:nvSpPr>
        <p:spPr bwMode="auto">
          <a:xfrm>
            <a:off x="5048982" y="1701344"/>
            <a:ext cx="4662549" cy="3000307"/>
          </a:xfrm>
          <a:prstGeom prst="roundRect">
            <a:avLst/>
          </a:pr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ja-JP" altLang="en-US" sz="26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1" charset="-128"/>
              <a:ea typeface="ＭＳ Ｐゴシック" pitchFamily="1" charset="-128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3590250" y="1696896"/>
            <a:ext cx="1482854" cy="2980243"/>
          </a:xfrm>
          <a:prstGeom prst="round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ja-JP" altLang="en-US" sz="26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1" charset="-128"/>
              <a:ea typeface="ＭＳ Ｐゴシック" pitchFamily="1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559441" y="3821341"/>
            <a:ext cx="1548821" cy="75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167" b="1" dirty="0">
                <a:solidFill>
                  <a:srgbClr val="FF0000"/>
                </a:solidFill>
                <a:latin typeface="+mn-ea"/>
                <a:ea typeface="+mn-ea"/>
              </a:rPr>
              <a:t>自社の排出</a:t>
            </a:r>
            <a:endParaRPr lang="en-US" altLang="ja-JP" sz="2167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167" b="1" dirty="0" smtClean="0">
                <a:solidFill>
                  <a:srgbClr val="FF0000"/>
                </a:solidFill>
                <a:latin typeface="+mn-ea"/>
                <a:ea typeface="+mn-ea"/>
              </a:rPr>
              <a:t>Scope1,2</a:t>
            </a:r>
            <a:endParaRPr lang="ja-JP" altLang="en-US" sz="2167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496048" y="3829144"/>
            <a:ext cx="2608406" cy="825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383" b="1" dirty="0">
                <a:solidFill>
                  <a:srgbClr val="008000"/>
                </a:solidFill>
                <a:latin typeface="+mn-ea"/>
                <a:ea typeface="+mn-ea"/>
              </a:rPr>
              <a:t>下流の間接排出</a:t>
            </a:r>
            <a:r>
              <a:rPr lang="ja-JP" altLang="en-US" sz="2383" b="1" dirty="0" smtClean="0">
                <a:solidFill>
                  <a:srgbClr val="008000"/>
                </a:solidFill>
                <a:latin typeface="+mn-ea"/>
                <a:ea typeface="+mn-ea"/>
              </a:rPr>
              <a:t>：</a:t>
            </a:r>
            <a:endParaRPr lang="en-US" altLang="ja-JP" sz="2383" b="1" dirty="0" smtClean="0">
              <a:solidFill>
                <a:srgbClr val="00800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383" b="1" dirty="0" smtClean="0">
                <a:solidFill>
                  <a:srgbClr val="008000"/>
                </a:solidFill>
                <a:latin typeface="+mn-ea"/>
                <a:ea typeface="+mn-ea"/>
              </a:rPr>
              <a:t>Scope3</a:t>
            </a:r>
            <a:endParaRPr lang="ja-JP" altLang="en-US" sz="2383" b="1" dirty="0">
              <a:solidFill>
                <a:srgbClr val="008000"/>
              </a:solidFill>
              <a:latin typeface="+mn-ea"/>
              <a:ea typeface="+mn-ea"/>
            </a:endParaRPr>
          </a:p>
        </p:txBody>
      </p:sp>
      <p:sp>
        <p:nvSpPr>
          <p:cNvPr id="35" name="角丸四角形吹き出し 34"/>
          <p:cNvSpPr/>
          <p:nvPr/>
        </p:nvSpPr>
        <p:spPr>
          <a:xfrm>
            <a:off x="38457" y="4797152"/>
            <a:ext cx="4640964" cy="2014354"/>
          </a:xfrm>
          <a:prstGeom prst="wedgeRoundRectCallout">
            <a:avLst>
              <a:gd name="adj1" fmla="val 3452"/>
              <a:gd name="adj2" fmla="val -67487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lIns="39000" rIns="39000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カテゴリ</a:t>
            </a:r>
            <a:r>
              <a:rPr kumimoji="0" lang="en-US" altLang="ja-JP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ja-JP" alt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：</a:t>
            </a:r>
            <a:endParaRPr kumimoji="0" lang="en-US" altLang="ja-JP" sz="2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素材・部品製造の排出</a:t>
            </a:r>
            <a:endParaRPr kumimoji="0" lang="en-US" altLang="ja-JP" sz="2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カテゴリ</a:t>
            </a:r>
            <a:r>
              <a:rPr kumimoji="0" lang="en-US" altLang="ja-JP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0" lang="ja-JP" alt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：</a:t>
            </a:r>
            <a:endParaRPr kumimoji="0" lang="en-US" altLang="ja-JP" sz="2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輸送配送（上流）に伴う排出</a:t>
            </a:r>
            <a:endParaRPr kumimoji="0" lang="en-US" altLang="ja-JP" sz="2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67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など</a:t>
            </a:r>
          </a:p>
        </p:txBody>
      </p:sp>
      <p:sp>
        <p:nvSpPr>
          <p:cNvPr id="36" name="角丸四角形吹き出し 35"/>
          <p:cNvSpPr/>
          <p:nvPr/>
        </p:nvSpPr>
        <p:spPr>
          <a:xfrm>
            <a:off x="4718974" y="4785151"/>
            <a:ext cx="5070563" cy="1668185"/>
          </a:xfrm>
          <a:prstGeom prst="wedgeRoundRectCallout">
            <a:avLst>
              <a:gd name="adj1" fmla="val 11314"/>
              <a:gd name="adj2" fmla="val -63708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カテゴリ</a:t>
            </a:r>
            <a:r>
              <a:rPr kumimoji="0" lang="en-US" altLang="ja-JP" sz="2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11</a:t>
            </a:r>
            <a:r>
              <a:rPr kumimoji="0" lang="ja-JP" altLang="en-US" sz="2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：</a:t>
            </a:r>
            <a:endParaRPr kumimoji="0" lang="en-US" altLang="ja-JP" sz="26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販売した製品の使用に伴う排出</a:t>
            </a:r>
            <a:endParaRPr kumimoji="0" lang="en-US" altLang="ja-JP" sz="26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カテゴリ</a:t>
            </a:r>
            <a:r>
              <a:rPr kumimoji="0" lang="en-US" altLang="ja-JP" sz="26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12</a:t>
            </a:r>
            <a:r>
              <a:rPr kumimoji="0" lang="ja-JP" altLang="en-US" sz="26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：</a:t>
            </a:r>
            <a:endParaRPr kumimoji="0" lang="en-US" altLang="ja-JP" sz="260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販売</a:t>
            </a:r>
            <a:r>
              <a:rPr kumimoji="0" lang="ja-JP" altLang="en-US" sz="2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した製品の廃棄に伴う</a:t>
            </a:r>
            <a:r>
              <a:rPr kumimoji="0" lang="ja-JP" altLang="en-US" sz="26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排出</a:t>
            </a:r>
            <a:r>
              <a:rPr kumimoji="0" lang="ja-JP" altLang="en-US" sz="2167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など</a:t>
            </a:r>
            <a:endParaRPr kumimoji="0" lang="ja-JP" altLang="en-US" sz="2167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5745087" y="2363614"/>
            <a:ext cx="1187979" cy="1012725"/>
            <a:chOff x="4523569" y="1919098"/>
            <a:chExt cx="1344575" cy="1440160"/>
          </a:xfrm>
        </p:grpSpPr>
        <p:pic>
          <p:nvPicPr>
            <p:cNvPr id="38" name="図 37" descr="MC900428957.WMF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569" y="1919098"/>
              <a:ext cx="1063221" cy="1109786"/>
            </a:xfrm>
            <a:prstGeom prst="rect">
              <a:avLst/>
            </a:prstGeom>
          </p:spPr>
        </p:pic>
        <p:pic>
          <p:nvPicPr>
            <p:cNvPr id="39" name="図 38" descr="MC900428957.WMF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246" y="2105456"/>
              <a:ext cx="1063221" cy="1109786"/>
            </a:xfrm>
            <a:prstGeom prst="rect">
              <a:avLst/>
            </a:prstGeom>
          </p:spPr>
        </p:pic>
        <p:pic>
          <p:nvPicPr>
            <p:cNvPr id="40" name="図 39" descr="MC900428957.WMF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923" y="2249472"/>
              <a:ext cx="1063221" cy="1109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716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Scope3</a:t>
            </a:r>
            <a:r>
              <a:rPr lang="ja-JP" altLang="en-US" sz="3600" dirty="0"/>
              <a:t>全</a:t>
            </a:r>
            <a:r>
              <a:rPr lang="en-US" altLang="ja-JP" sz="3600" dirty="0" smtClean="0"/>
              <a:t>15</a:t>
            </a:r>
            <a:r>
              <a:rPr lang="ja-JP" altLang="en-US" sz="3600" dirty="0"/>
              <a:t>カテゴリ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A821F-5B8F-40E7-880D-F42062A68A54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995101"/>
              </p:ext>
            </p:extLst>
          </p:nvPr>
        </p:nvGraphicFramePr>
        <p:xfrm>
          <a:off x="560512" y="764704"/>
          <a:ext cx="9001000" cy="594360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900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１．購入した製品・サービス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２．資本財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３．</a:t>
                      </a:r>
                      <a:r>
                        <a:rPr kumimoji="1" lang="en-US" altLang="ja-JP" sz="2000" dirty="0" smtClean="0">
                          <a:latin typeface="+mn-ea"/>
                          <a:ea typeface="+mn-ea"/>
                        </a:rPr>
                        <a:t>Scope1,2</a:t>
                      </a:r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に含まれない燃料及びエネルギー関連活動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４．輸送、配送（上流）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５．事業から出る廃棄物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６．出張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７．雇用者の通勤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８．リース資産（上流）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９．輸送、配送（下流）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１０．販売した製品の加工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１１．販売した製品の使用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１２．販売した製品の廃棄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１３．リース資産（下流）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１４．フランチャイズ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</a:rPr>
                        <a:t>１５．投資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16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Scope3</a:t>
            </a:r>
            <a:r>
              <a:rPr lang="ja-JP" altLang="en-US" dirty="0"/>
              <a:t>排出量とは？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>
          <a:xfrm>
            <a:off x="128587" y="659419"/>
            <a:ext cx="9648825" cy="2460840"/>
          </a:xfrm>
        </p:spPr>
        <p:txBody>
          <a:bodyPr/>
          <a:lstStyle/>
          <a:p>
            <a:pPr marL="449263" lvl="1" indent="-379413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l"/>
              <a:tabLst>
                <a:tab pos="449263" algn="l"/>
              </a:tabLst>
            </a:pPr>
            <a:r>
              <a:rPr kumimoji="0" lang="en-US" altLang="ja-JP" sz="2800" dirty="0"/>
              <a:t>Scope3</a:t>
            </a:r>
            <a:r>
              <a:rPr kumimoji="0" lang="ja-JP" altLang="en-US" sz="2800" dirty="0"/>
              <a:t>は具体的に、</a:t>
            </a:r>
            <a:r>
              <a:rPr kumimoji="0" lang="ja-JP" altLang="en-US" sz="2800" u="sng" dirty="0">
                <a:solidFill>
                  <a:prstClr val="black"/>
                </a:solidFill>
              </a:rPr>
              <a:t>原料調達・製造・物流・販売・廃棄</a:t>
            </a:r>
            <a:r>
              <a:rPr kumimoji="0" lang="ja-JP" altLang="en-US" sz="2800" dirty="0">
                <a:solidFill>
                  <a:prstClr val="black"/>
                </a:solidFill>
              </a:rPr>
              <a:t>などの組織活動に伴う排出。</a:t>
            </a:r>
            <a:r>
              <a:rPr kumimoji="0" lang="en-US" altLang="ja-JP" sz="2800" dirty="0">
                <a:solidFill>
                  <a:srgbClr val="FF0000"/>
                </a:solidFill>
              </a:rPr>
              <a:t>15</a:t>
            </a:r>
            <a:r>
              <a:rPr kumimoji="0" lang="ja-JP" altLang="en-US" sz="2800" dirty="0">
                <a:solidFill>
                  <a:srgbClr val="FF0000"/>
                </a:solidFill>
              </a:rPr>
              <a:t>のカテゴリ</a:t>
            </a:r>
            <a:r>
              <a:rPr kumimoji="0" lang="ja-JP" altLang="en-US" sz="2800" dirty="0"/>
              <a:t>に分類されている。</a:t>
            </a:r>
            <a:endParaRPr kumimoji="0" lang="en-US" altLang="ja-JP" sz="2800" dirty="0"/>
          </a:p>
          <a:p>
            <a:pPr marL="449263" lvl="1" indent="-379413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l"/>
              <a:tabLst>
                <a:tab pos="449263" algn="l"/>
              </a:tabLst>
            </a:pPr>
            <a:r>
              <a:rPr kumimoji="0" lang="ja-JP" altLang="en-US" sz="2800" dirty="0"/>
              <a:t>「</a:t>
            </a:r>
            <a:r>
              <a:rPr kumimoji="0" lang="en-US" altLang="ja-JP" sz="2800" dirty="0"/>
              <a:t>GHG</a:t>
            </a:r>
            <a:r>
              <a:rPr kumimoji="0" lang="ja-JP" altLang="en-US" sz="2800" dirty="0"/>
              <a:t>プロトコル」が</a:t>
            </a:r>
            <a:r>
              <a:rPr kumimoji="0" lang="ja-JP" altLang="en-US" sz="2800" dirty="0">
                <a:solidFill>
                  <a:prstClr val="black"/>
                </a:solidFill>
              </a:rPr>
              <a:t>、算定・報告の具体的な要求事項やガイダンスとして「</a:t>
            </a:r>
            <a:r>
              <a:rPr kumimoji="0" lang="en-US" altLang="ja-JP" sz="2800" dirty="0">
                <a:solidFill>
                  <a:prstClr val="black"/>
                </a:solidFill>
              </a:rPr>
              <a:t>Scope3</a:t>
            </a:r>
            <a:r>
              <a:rPr kumimoji="0" lang="ja-JP" altLang="en-US" sz="2800" dirty="0">
                <a:solidFill>
                  <a:prstClr val="black"/>
                </a:solidFill>
              </a:rPr>
              <a:t>基準」を</a:t>
            </a:r>
            <a:r>
              <a:rPr kumimoji="0" lang="en-US" altLang="ja-JP" sz="2800" dirty="0">
                <a:solidFill>
                  <a:prstClr val="black"/>
                </a:solidFill>
              </a:rPr>
              <a:t>2011</a:t>
            </a:r>
            <a:r>
              <a:rPr kumimoji="0" lang="ja-JP" altLang="en-US" sz="2800" dirty="0">
                <a:solidFill>
                  <a:prstClr val="black"/>
                </a:solidFill>
              </a:rPr>
              <a:t>年</a:t>
            </a:r>
            <a:r>
              <a:rPr kumimoji="0" lang="en-US" altLang="ja-JP" sz="2800" dirty="0">
                <a:solidFill>
                  <a:prstClr val="black"/>
                </a:solidFill>
              </a:rPr>
              <a:t>10</a:t>
            </a:r>
            <a:r>
              <a:rPr kumimoji="0" lang="ja-JP" altLang="en-US" sz="2800" dirty="0">
                <a:solidFill>
                  <a:prstClr val="black"/>
                </a:solidFill>
              </a:rPr>
              <a:t>月に策定（同時に製品の算定基準も発行）</a:t>
            </a:r>
            <a:endParaRPr kumimoji="0" lang="en-US" altLang="ja-JP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A821F-5B8F-40E7-880D-F42062A68A54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36476" y="2133324"/>
            <a:ext cx="9397044" cy="432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04" tIns="43102" rIns="86204" bIns="43102"/>
          <a:lstStyle>
            <a:lvl1pPr marL="323850" indent="-323850" algn="l" defTabSz="862013" eaLnBrk="0" hangingPunct="0">
              <a:lnSpc>
                <a:spcPct val="110000"/>
              </a:lnSpc>
              <a:spcBef>
                <a:spcPct val="20000"/>
              </a:spcBef>
              <a:buClr>
                <a:srgbClr val="140078"/>
              </a:buClr>
              <a:buFont typeface="Wingdings" pitchFamily="2" charset="2"/>
              <a:buChar char="l"/>
              <a:tabLst>
                <a:tab pos="1524000" algn="l"/>
              </a:tabLst>
              <a:defRPr kumimoji="1">
                <a:solidFill>
                  <a:srgbClr val="140078"/>
                </a:solidFill>
                <a:latin typeface="Arial" pitchFamily="34" charset="0"/>
                <a:ea typeface="HGSｺﾞｼｯｸM" pitchFamily="50" charset="-128"/>
              </a:defRPr>
            </a:lvl1pPr>
            <a:lvl2pPr marL="884238" indent="-452438" algn="l" defTabSz="862013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£"/>
              <a:tabLst>
                <a:tab pos="15240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2pPr>
            <a:lvl3pPr marL="1524000" indent="-355600" algn="l" defTabSz="862013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Char char="•"/>
              <a:tabLst>
                <a:tab pos="1524000" algn="l"/>
              </a:tabLst>
              <a:defRPr kumimoji="1" sz="14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3pPr>
            <a:lvl4pPr marL="1931988" indent="-228600" algn="l" defTabSz="862013" eaLnBrk="0" hangingPunct="0">
              <a:lnSpc>
                <a:spcPct val="110000"/>
              </a:lnSpc>
              <a:spcBef>
                <a:spcPct val="20000"/>
              </a:spcBef>
              <a:buChar char="–"/>
              <a:tabLst>
                <a:tab pos="1524000" algn="l"/>
              </a:tabLst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4pPr>
            <a:lvl5pPr marL="2339975" indent="-228600" algn="l" defTabSz="862013" eaLnBrk="0" hangingPunct="0">
              <a:lnSpc>
                <a:spcPct val="110000"/>
              </a:lnSpc>
              <a:spcBef>
                <a:spcPct val="20000"/>
              </a:spcBef>
              <a:buChar char="»"/>
              <a:tabLst>
                <a:tab pos="1524000" algn="l"/>
              </a:tabLst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5pPr>
            <a:lvl6pPr marL="2797175" indent="-228600" defTabSz="86201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tabLst>
                <a:tab pos="1524000" algn="l"/>
              </a:tabLst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6pPr>
            <a:lvl7pPr marL="3254375" indent="-228600" defTabSz="86201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tabLst>
                <a:tab pos="1524000" algn="l"/>
              </a:tabLst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7pPr>
            <a:lvl8pPr marL="3711575" indent="-228600" defTabSz="86201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tabLst>
                <a:tab pos="1524000" algn="l"/>
              </a:tabLst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8pPr>
            <a:lvl9pPr marL="4168775" indent="-228600" defTabSz="86201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tabLst>
                <a:tab pos="1524000" algn="l"/>
              </a:tabLst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9pPr>
          </a:lstStyle>
          <a:p>
            <a:pPr marL="449263" lvl="1" indent="-379413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l"/>
              <a:tabLst>
                <a:tab pos="449263" algn="l"/>
              </a:tabLst>
            </a:pPr>
            <a:endParaRPr kumimoji="0" lang="en-US" altLang="ja-JP" sz="2800" b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51" y="3260709"/>
            <a:ext cx="2282742" cy="301065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1071359" y="6260493"/>
            <a:ext cx="3102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Clr>
                <a:srgbClr val="140078"/>
              </a:buClr>
              <a:buFont typeface="Wingdings" pitchFamily="2" charset="2"/>
              <a:buChar char="l"/>
              <a:defRPr kumimoji="1">
                <a:solidFill>
                  <a:srgbClr val="140078"/>
                </a:solidFill>
                <a:latin typeface="Arial" pitchFamily="34" charset="0"/>
                <a:ea typeface="HGSｺﾞｼｯｸM" pitchFamily="50" charset="-128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£"/>
              <a:defRPr sz="16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3pPr>
            <a:lvl4pPr marL="1600200" indent="-228600" algn="l" eaLnBrk="0" hangingPunct="0">
              <a:lnSpc>
                <a:spcPct val="11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4pPr>
            <a:lvl5pPr marL="2057400" indent="-228600" algn="l" eaLnBrk="0" hangingPunct="0">
              <a:lnSpc>
                <a:spcPct val="11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Scope3</a:t>
            </a:r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基準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（組織</a:t>
            </a:r>
            <a:r>
              <a:rPr lang="en-US" altLang="ja-JP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LC GHG</a:t>
            </a:r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算定基準）</a:t>
            </a:r>
            <a:r>
              <a:rPr lang="en-US" altLang="ja-JP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endParaRPr lang="ja-JP" altLang="en-US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29" y="3262721"/>
            <a:ext cx="2327817" cy="3008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6261987" y="6250728"/>
            <a:ext cx="19787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Clr>
                <a:srgbClr val="140078"/>
              </a:buClr>
              <a:buFont typeface="Wingdings" pitchFamily="2" charset="2"/>
              <a:buChar char="l"/>
              <a:defRPr kumimoji="1">
                <a:solidFill>
                  <a:srgbClr val="140078"/>
                </a:solidFill>
                <a:latin typeface="Arial" pitchFamily="34" charset="0"/>
                <a:ea typeface="HGSｺﾞｼｯｸM" pitchFamily="50" charset="-128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£"/>
              <a:defRPr sz="16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3pPr>
            <a:lvl4pPr marL="1600200" indent="-228600" algn="l" eaLnBrk="0" hangingPunct="0">
              <a:lnSpc>
                <a:spcPct val="11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4pPr>
            <a:lvl5pPr marL="2057400" indent="-228600" algn="l" eaLnBrk="0" hangingPunct="0">
              <a:lnSpc>
                <a:spcPct val="11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製品</a:t>
            </a:r>
            <a:r>
              <a:rPr lang="en-US" altLang="ja-JP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GHG</a:t>
            </a:r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算定基準</a:t>
            </a:r>
            <a:r>
              <a:rPr lang="en-US" altLang="ja-JP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ja-JP" altLang="en-US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1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GHG</a:t>
            </a:r>
            <a:r>
              <a:rPr lang="ja-JP" altLang="en-US" dirty="0"/>
              <a:t>プロトコルの概要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A821F-5B8F-40E7-880D-F42062A68A54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0472" y="872716"/>
            <a:ext cx="9346753" cy="59852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46088" indent="-1762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808038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Times New Roman" pitchFamily="18" charset="0"/>
                <a:ea typeface="+mn-ea"/>
              </a:defRPr>
            </a:lvl3pPr>
            <a:lvl4pPr marL="1163638" indent="-1762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+mn-ea"/>
              </a:defRPr>
            </a:lvl4pPr>
            <a:lvl5pPr marL="1525588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w"/>
              <a:defRPr kumimoji="1" sz="1600">
                <a:solidFill>
                  <a:schemeClr val="tx1"/>
                </a:solidFill>
                <a:latin typeface="Times New Roman" pitchFamily="18" charset="0"/>
                <a:ea typeface="+mn-ea"/>
              </a:defRPr>
            </a:lvl5pPr>
            <a:lvl6pPr marL="1982788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w"/>
              <a:defRPr kumimoji="1" sz="1600">
                <a:solidFill>
                  <a:schemeClr val="tx1"/>
                </a:solidFill>
                <a:latin typeface="Times New Roman" pitchFamily="18" charset="0"/>
                <a:ea typeface="+mn-ea"/>
              </a:defRPr>
            </a:lvl6pPr>
            <a:lvl7pPr marL="2439988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w"/>
              <a:defRPr kumimoji="1" sz="1600">
                <a:solidFill>
                  <a:schemeClr val="tx1"/>
                </a:solidFill>
                <a:latin typeface="Times New Roman" pitchFamily="18" charset="0"/>
                <a:ea typeface="+mn-ea"/>
              </a:defRPr>
            </a:lvl7pPr>
            <a:lvl8pPr marL="2897188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w"/>
              <a:defRPr kumimoji="1" sz="1600">
                <a:solidFill>
                  <a:schemeClr val="tx1"/>
                </a:solidFill>
                <a:latin typeface="Times New Roman" pitchFamily="18" charset="0"/>
                <a:ea typeface="+mn-ea"/>
              </a:defRPr>
            </a:lvl8pPr>
            <a:lvl9pPr marL="3354388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w"/>
              <a:defRPr kumimoji="1" sz="1600">
                <a:solidFill>
                  <a:schemeClr val="tx1"/>
                </a:solidFill>
                <a:latin typeface="Times New Roman" pitchFamily="18" charset="0"/>
                <a:ea typeface="+mn-ea"/>
              </a:defRPr>
            </a:lvl9pPr>
          </a:lstStyle>
          <a:p>
            <a:pPr marL="371464" indent="-371464" defTabSz="990408" fontAlgn="auto">
              <a:spcAft>
                <a:spcPts val="0"/>
              </a:spcAft>
            </a:pPr>
            <a:r>
              <a:rPr lang="en-US" altLang="ja-JP" sz="2400" kern="0" dirty="0" smtClean="0">
                <a:solidFill>
                  <a:prstClr val="black"/>
                </a:solidFill>
              </a:rPr>
              <a:t>GHG</a:t>
            </a:r>
            <a:r>
              <a:rPr lang="ja-JP" altLang="en-US" sz="2400" kern="0" dirty="0" smtClean="0">
                <a:solidFill>
                  <a:prstClr val="black"/>
                </a:solidFill>
              </a:rPr>
              <a:t>プロトコルは企業、</a:t>
            </a:r>
            <a:r>
              <a:rPr lang="en-US" altLang="ja-JP" sz="2400" kern="0" dirty="0" smtClean="0">
                <a:solidFill>
                  <a:prstClr val="black"/>
                </a:solidFill>
              </a:rPr>
              <a:t>NGO</a:t>
            </a:r>
            <a:r>
              <a:rPr lang="ja-JP" altLang="en-US" sz="2400" kern="0" dirty="0" err="1" smtClean="0">
                <a:solidFill>
                  <a:prstClr val="black"/>
                </a:solidFill>
              </a:rPr>
              <a:t>、</a:t>
            </a:r>
            <a:r>
              <a:rPr lang="ja-JP" altLang="en-US" sz="2400" kern="0" dirty="0" smtClean="0">
                <a:solidFill>
                  <a:prstClr val="black"/>
                </a:solidFill>
              </a:rPr>
              <a:t>政府機関の集合体。政府機関も深く関与。</a:t>
            </a:r>
            <a:endParaRPr lang="en-US" altLang="ja-JP" sz="2400" kern="0" dirty="0" smtClean="0">
              <a:solidFill>
                <a:prstClr val="black"/>
              </a:solidFill>
            </a:endParaRPr>
          </a:p>
          <a:p>
            <a:pPr marL="627063" defTabSz="990408" fontAlgn="auto">
              <a:lnSpc>
                <a:spcPts val="1842"/>
              </a:lnSpc>
              <a:spcAft>
                <a:spcPct val="10000"/>
              </a:spcAft>
              <a:buFont typeface="Meiryo UI" panose="020B0604030504040204" pitchFamily="50" charset="-128"/>
              <a:buChar char="–"/>
            </a:pPr>
            <a:r>
              <a:rPr lang="ja-JP" altLang="en-US" sz="2400" kern="0" dirty="0" smtClean="0">
                <a:solidFill>
                  <a:prstClr val="black"/>
                </a:solidFill>
              </a:rPr>
              <a:t>英国・</a:t>
            </a:r>
            <a:r>
              <a:rPr lang="en-US" altLang="ja-JP" sz="2400" kern="0" dirty="0" smtClean="0">
                <a:solidFill>
                  <a:prstClr val="black"/>
                </a:solidFill>
              </a:rPr>
              <a:t>Defra </a:t>
            </a:r>
            <a:r>
              <a:rPr lang="ja-JP" altLang="en-US" sz="2400" kern="0" dirty="0" smtClean="0">
                <a:solidFill>
                  <a:prstClr val="black"/>
                </a:solidFill>
              </a:rPr>
              <a:t>（環境・食料・農村地域省）</a:t>
            </a:r>
            <a:endParaRPr lang="en-US" altLang="ja-JP" sz="2400" kern="0" dirty="0" smtClean="0">
              <a:solidFill>
                <a:prstClr val="black"/>
              </a:solidFill>
            </a:endParaRPr>
          </a:p>
          <a:p>
            <a:pPr marL="627063" defTabSz="990408" fontAlgn="auto">
              <a:lnSpc>
                <a:spcPts val="1842"/>
              </a:lnSpc>
              <a:spcAft>
                <a:spcPct val="10000"/>
              </a:spcAft>
              <a:buFont typeface="Meiryo UI" panose="020B0604030504040204" pitchFamily="50" charset="-128"/>
              <a:buChar char="–"/>
            </a:pPr>
            <a:r>
              <a:rPr lang="ja-JP" altLang="en-US" sz="2400" kern="0" dirty="0" smtClean="0">
                <a:solidFill>
                  <a:prstClr val="black"/>
                </a:solidFill>
              </a:rPr>
              <a:t>米国・</a:t>
            </a:r>
            <a:r>
              <a:rPr lang="en-US" altLang="ja-JP" sz="2400" kern="0" dirty="0" smtClean="0">
                <a:solidFill>
                  <a:prstClr val="black"/>
                </a:solidFill>
              </a:rPr>
              <a:t>EPA </a:t>
            </a:r>
            <a:r>
              <a:rPr lang="ja-JP" altLang="en-US" sz="2400" kern="0" dirty="0" smtClean="0">
                <a:solidFill>
                  <a:prstClr val="black"/>
                </a:solidFill>
              </a:rPr>
              <a:t>（環境保護庁）</a:t>
            </a:r>
            <a:endParaRPr lang="en-US" altLang="ja-JP" sz="2400" kern="0" dirty="0" smtClean="0">
              <a:solidFill>
                <a:prstClr val="black"/>
              </a:solidFill>
            </a:endParaRPr>
          </a:p>
          <a:p>
            <a:pPr marL="627063" defTabSz="990408" fontAlgn="auto">
              <a:lnSpc>
                <a:spcPts val="1842"/>
              </a:lnSpc>
              <a:spcAft>
                <a:spcPct val="10000"/>
              </a:spcAft>
              <a:buFont typeface="Meiryo UI" panose="020B0604030504040204" pitchFamily="50" charset="-128"/>
              <a:buChar char="–"/>
            </a:pPr>
            <a:r>
              <a:rPr lang="ja-JP" altLang="en-US" sz="2400" kern="0" dirty="0" smtClean="0">
                <a:solidFill>
                  <a:prstClr val="black"/>
                </a:solidFill>
              </a:rPr>
              <a:t>中国・国家発展改革委員会　など</a:t>
            </a:r>
            <a:endParaRPr lang="en-US" altLang="ja-JP" sz="2400" kern="0" dirty="0" smtClean="0">
              <a:solidFill>
                <a:prstClr val="black"/>
              </a:solidFill>
            </a:endParaRPr>
          </a:p>
          <a:p>
            <a:pPr marL="371464" indent="-371464" defTabSz="990408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kern="0" dirty="0" smtClean="0">
                <a:solidFill>
                  <a:prstClr val="black"/>
                </a:solidFill>
              </a:rPr>
              <a:t>中でも、米国の環境シンクタンク</a:t>
            </a:r>
            <a:endParaRPr lang="en-US" altLang="ja-JP" sz="2400" kern="0" dirty="0" smtClean="0">
              <a:solidFill>
                <a:prstClr val="black"/>
              </a:solidFill>
            </a:endParaRPr>
          </a:p>
          <a:p>
            <a:pPr marL="355600" indent="0" defTabSz="990408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kern="0" dirty="0" smtClean="0">
                <a:solidFill>
                  <a:prstClr val="black"/>
                </a:solidFill>
              </a:rPr>
              <a:t>WRI</a:t>
            </a:r>
            <a:r>
              <a:rPr lang="ja-JP" altLang="en-US" sz="2400" kern="0" dirty="0" smtClean="0">
                <a:solidFill>
                  <a:prstClr val="black"/>
                </a:solidFill>
              </a:rPr>
              <a:t>（世界資源研究所）と、</a:t>
            </a:r>
            <a:endParaRPr lang="en-US" altLang="ja-JP" sz="2400" kern="0" dirty="0" smtClean="0">
              <a:solidFill>
                <a:prstClr val="black"/>
              </a:solidFill>
            </a:endParaRPr>
          </a:p>
          <a:p>
            <a:pPr marL="355600" indent="0" defTabSz="990408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kern="0" dirty="0" smtClean="0">
                <a:solidFill>
                  <a:prstClr val="black"/>
                </a:solidFill>
              </a:rPr>
              <a:t>持続可能な発展を目指す企業</a:t>
            </a:r>
            <a:endParaRPr lang="en-US" altLang="ja-JP" sz="2400" kern="0" dirty="0" smtClean="0">
              <a:solidFill>
                <a:prstClr val="black"/>
              </a:solidFill>
            </a:endParaRPr>
          </a:p>
          <a:p>
            <a:pPr marL="355600" indent="0" defTabSz="990408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kern="0" dirty="0" smtClean="0">
                <a:solidFill>
                  <a:prstClr val="black"/>
                </a:solidFill>
              </a:rPr>
              <a:t>連合体である</a:t>
            </a:r>
            <a:r>
              <a:rPr lang="en-US" altLang="ja-JP" sz="2400" kern="0" dirty="0" smtClean="0">
                <a:solidFill>
                  <a:prstClr val="black"/>
                </a:solidFill>
              </a:rPr>
              <a:t>WBCSD</a:t>
            </a:r>
          </a:p>
          <a:p>
            <a:pPr marL="355600" indent="0" defTabSz="990408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kern="0" dirty="0" smtClean="0">
                <a:solidFill>
                  <a:prstClr val="black"/>
                </a:solidFill>
              </a:rPr>
              <a:t>（持続可能な開発のための</a:t>
            </a:r>
            <a:endParaRPr lang="en-US" altLang="ja-JP" sz="2400" kern="0" dirty="0" smtClean="0">
              <a:solidFill>
                <a:prstClr val="black"/>
              </a:solidFill>
            </a:endParaRPr>
          </a:p>
          <a:p>
            <a:pPr marL="355600" indent="0" defTabSz="990408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kern="0" dirty="0" smtClean="0">
                <a:solidFill>
                  <a:prstClr val="black"/>
                </a:solidFill>
              </a:rPr>
              <a:t>世界経済人会議）が主導的な</a:t>
            </a:r>
            <a:endParaRPr lang="en-US" altLang="ja-JP" sz="2400" kern="0" dirty="0" smtClean="0">
              <a:solidFill>
                <a:prstClr val="black"/>
              </a:solidFill>
            </a:endParaRPr>
          </a:p>
          <a:p>
            <a:pPr marL="355600" indent="0" defTabSz="990408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kern="0" dirty="0" smtClean="0">
                <a:solidFill>
                  <a:prstClr val="black"/>
                </a:solidFill>
              </a:rPr>
              <a:t>立場。</a:t>
            </a:r>
          </a:p>
          <a:p>
            <a:pPr marL="371464" indent="-371464" defTabSz="990408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kern="0" dirty="0" smtClean="0">
                <a:solidFill>
                  <a:prstClr val="black"/>
                </a:solidFill>
              </a:rPr>
              <a:t>国際的な利用促進を目指すため</a:t>
            </a:r>
            <a:endParaRPr lang="en-US" altLang="ja-JP" sz="2400" kern="0" dirty="0" smtClean="0">
              <a:solidFill>
                <a:prstClr val="black"/>
              </a:solidFill>
            </a:endParaRPr>
          </a:p>
          <a:p>
            <a:pPr marL="355600" indent="0" defTabSz="990408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kern="0" dirty="0" smtClean="0">
                <a:solidFill>
                  <a:prstClr val="black"/>
                </a:solidFill>
              </a:rPr>
              <a:t>オープンなプロセスによって基準の</a:t>
            </a:r>
            <a:endParaRPr lang="en-US" altLang="ja-JP" sz="2400" kern="0" dirty="0" smtClean="0">
              <a:solidFill>
                <a:prstClr val="black"/>
              </a:solidFill>
            </a:endParaRPr>
          </a:p>
          <a:p>
            <a:pPr marL="355600" indent="0" defTabSz="990408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kern="0" dirty="0" smtClean="0">
                <a:solidFill>
                  <a:prstClr val="black"/>
                </a:solidFill>
              </a:rPr>
              <a:t>開発を実施。検討結果である</a:t>
            </a:r>
            <a:endParaRPr lang="en-US" altLang="ja-JP" sz="2400" kern="0" dirty="0" smtClean="0">
              <a:solidFill>
                <a:prstClr val="black"/>
              </a:solidFill>
            </a:endParaRPr>
          </a:p>
          <a:p>
            <a:pPr marL="355600" indent="0" defTabSz="990408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kern="0" dirty="0" smtClean="0">
                <a:solidFill>
                  <a:prstClr val="black"/>
                </a:solidFill>
              </a:rPr>
              <a:t>基準及びガイダンス等は</a:t>
            </a:r>
            <a:r>
              <a:rPr lang="en-US" altLang="ja-JP" sz="2400" kern="0" dirty="0" smtClean="0">
                <a:solidFill>
                  <a:prstClr val="black"/>
                </a:solidFill>
              </a:rPr>
              <a:t>HP</a:t>
            </a:r>
            <a:r>
              <a:rPr lang="ja-JP" altLang="en-US" sz="2400" kern="0" dirty="0" smtClean="0">
                <a:solidFill>
                  <a:prstClr val="black"/>
                </a:solidFill>
              </a:rPr>
              <a:t>で公開。</a:t>
            </a:r>
            <a:r>
              <a:rPr lang="ja-JP" altLang="en-US" sz="2000" kern="0" dirty="0" smtClean="0">
                <a:solidFill>
                  <a:prstClr val="black"/>
                </a:solidFill>
              </a:rPr>
              <a:t>　</a:t>
            </a:r>
            <a:endParaRPr lang="ja-JP" altLang="en-US" kern="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43" y="2312876"/>
            <a:ext cx="4404603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27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CDP</a:t>
            </a:r>
            <a:r>
              <a:rPr kumimoji="1" lang="ja-JP" altLang="en-US" sz="3600" dirty="0" smtClean="0"/>
              <a:t>によるサプライチェーン排出量の評価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A821F-5B8F-40E7-880D-F42062A68A54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r="2479" b="41403"/>
          <a:stretch/>
        </p:blipFill>
        <p:spPr>
          <a:xfrm>
            <a:off x="100111" y="2055177"/>
            <a:ext cx="9797009" cy="3803098"/>
          </a:xfrm>
          <a:prstGeom prst="rect">
            <a:avLst/>
          </a:prstGeom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144688" y="2055177"/>
            <a:ext cx="628350" cy="4038119"/>
          </a:xfrm>
          <a:prstGeom prst="ellipse">
            <a:avLst/>
          </a:prstGeom>
          <a:noFill/>
          <a:ln w="38100" cmpd="dbl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 anchor="ctr"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Clr>
                <a:srgbClr val="140078"/>
              </a:buClr>
              <a:buFont typeface="Wingdings" pitchFamily="2" charset="2"/>
              <a:buChar char="l"/>
              <a:defRPr kumimoji="1">
                <a:solidFill>
                  <a:srgbClr val="140078"/>
                </a:solidFill>
                <a:latin typeface="Arial" pitchFamily="34" charset="0"/>
                <a:ea typeface="HGSｺﾞｼｯｸM" pitchFamily="50" charset="-128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£"/>
              <a:defRPr sz="16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3pPr>
            <a:lvl4pPr marL="1600200" indent="-228600" algn="l" eaLnBrk="0" hangingPunct="0">
              <a:lnSpc>
                <a:spcPct val="11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4pPr>
            <a:lvl5pPr marL="2057400" indent="-228600" algn="l" eaLnBrk="0" hangingPunct="0">
              <a:lnSpc>
                <a:spcPct val="11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lang="ja-JP" altLang="en-US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87867" y="832413"/>
            <a:ext cx="2448272" cy="1284407"/>
          </a:xfrm>
          <a:prstGeom prst="wedgeRoundRectCallout">
            <a:avLst>
              <a:gd name="adj1" fmla="val 34802"/>
              <a:gd name="adj2" fmla="val 67686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5ECCF3"/>
            </a:solidFill>
            <a:prstDash val="solid"/>
            <a:headEnd type="none" w="sm" len="sm"/>
            <a:tailEnd type="none" w="sm" len="sm"/>
          </a:ln>
          <a:effectLst/>
        </p:spPr>
        <p:txBody>
          <a:bodyPr lIns="36000" tIns="46800" rIns="36000" bIns="46800" anchor="ctr"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Clr>
                <a:srgbClr val="140078"/>
              </a:buClr>
              <a:buFont typeface="Wingdings" pitchFamily="2" charset="2"/>
              <a:buChar char="l"/>
              <a:defRPr kumimoji="1">
                <a:solidFill>
                  <a:srgbClr val="140078"/>
                </a:solidFill>
                <a:latin typeface="Arial" pitchFamily="34" charset="0"/>
                <a:ea typeface="HGSｺﾞｼｯｸM" pitchFamily="50" charset="-128"/>
              </a:defRPr>
            </a:lvl1pPr>
            <a:lvl2pPr marL="571500" indent="-176213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£"/>
              <a:defRPr sz="16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2pPr>
            <a:lvl3pPr marL="1143000" indent="-1778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3pPr>
            <a:lvl4pPr marL="1714500" indent="-228600" algn="l" eaLnBrk="0" hangingPunct="0">
              <a:lnSpc>
                <a:spcPct val="11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4pPr>
            <a:lvl5pPr marL="2286000" indent="-228600" algn="l" eaLnBrk="0" hangingPunct="0">
              <a:lnSpc>
                <a:spcPct val="11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5pPr>
            <a:lvl6pPr marL="2743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6pPr>
            <a:lvl7pPr marL="32004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7pPr>
            <a:lvl8pPr marL="3657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8pPr>
            <a:lvl9pPr marL="4114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Meiryo UI" panose="020B0604030504040204" pitchFamily="50" charset="-128"/>
              </a:rPr>
              <a:t>アンケートの回答内容に基づき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Meiryo UI" panose="020B0604030504040204" pitchFamily="50" charset="-128"/>
              </a:rPr>
              <a:t>企業の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Meiryo UI" panose="020B0604030504040204" pitchFamily="50" charset="-128"/>
              </a:rPr>
              <a:t>CO2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Meiryo UI" panose="020B0604030504040204" pitchFamily="50" charset="-128"/>
              </a:rPr>
              <a:t>取組の格付を</a:t>
            </a: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Meiryo UI" panose="020B0604030504040204" pitchFamily="50" charset="-128"/>
              </a:rPr>
              <a:t>実施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88904" y="6467026"/>
            <a:ext cx="5327365" cy="36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210" tIns="43105" rIns="86210" bIns="43105">
            <a:spAutoFit/>
          </a:bodyPr>
          <a:lstStyle>
            <a:lvl1pPr algn="l" defTabSz="862013" eaLnBrk="0" hangingPunct="0">
              <a:lnSpc>
                <a:spcPct val="110000"/>
              </a:lnSpc>
              <a:spcBef>
                <a:spcPct val="20000"/>
              </a:spcBef>
              <a:buClr>
                <a:srgbClr val="140078"/>
              </a:buClr>
              <a:buFont typeface="Wingdings" pitchFamily="2" charset="2"/>
              <a:buChar char="l"/>
              <a:defRPr kumimoji="1">
                <a:solidFill>
                  <a:srgbClr val="140078"/>
                </a:solidFill>
                <a:latin typeface="Arial" pitchFamily="34" charset="0"/>
                <a:ea typeface="HGSｺﾞｼｯｸM" pitchFamily="50" charset="-128"/>
              </a:defRPr>
            </a:lvl1pPr>
            <a:lvl2pPr marL="622300" indent="-176213" algn="l" defTabSz="862013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£"/>
              <a:defRPr sz="16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2pPr>
            <a:lvl3pPr marL="990600" indent="-177800" algn="l" defTabSz="862013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3pPr>
            <a:lvl4pPr marL="1600200" indent="-228600" algn="l" defTabSz="862013" eaLnBrk="0" hangingPunct="0">
              <a:lnSpc>
                <a:spcPct val="11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4pPr>
            <a:lvl5pPr marL="2057400" indent="-228600" algn="l" defTabSz="862013" eaLnBrk="0" hangingPunct="0">
              <a:lnSpc>
                <a:spcPct val="11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5pPr>
            <a:lvl6pPr marL="2514600" indent="-228600" defTabSz="86201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6pPr>
            <a:lvl7pPr marL="2971800" indent="-228600" defTabSz="86201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7pPr>
            <a:lvl8pPr marL="3429000" indent="-228600" defTabSz="86201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8pPr>
            <a:lvl9pPr marL="3886200" indent="-228600" defTabSz="86201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ja-JP" altLang="en-US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出所：</a:t>
            </a:r>
            <a:r>
              <a:rPr lang="en-US" altLang="ja-JP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CDP</a:t>
            </a:r>
            <a:r>
              <a:rPr lang="ja-JP" altLang="en-US" dirty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ジャパン</a:t>
            </a:r>
            <a:r>
              <a:rPr lang="en-US" altLang="ja-JP" dirty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500 </a:t>
            </a:r>
            <a:r>
              <a:rPr lang="ja-JP" altLang="en-US" dirty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気候変動レポート</a:t>
            </a:r>
            <a:r>
              <a:rPr lang="en-US" altLang="ja-JP" dirty="0" smtClean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2016 </a:t>
            </a:r>
            <a:r>
              <a:rPr lang="ja-JP" altLang="en-US" dirty="0">
                <a:solidFill>
                  <a:prstClr val="black"/>
                </a:solidFill>
                <a:latin typeface="+mn-ea"/>
                <a:ea typeface="+mn-ea"/>
                <a:cs typeface="Meiryo UI" panose="020B0604030504040204" pitchFamily="50" charset="-128"/>
              </a:rPr>
              <a:t>より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368824" y="787351"/>
            <a:ext cx="3312368" cy="1028050"/>
          </a:xfrm>
          <a:prstGeom prst="wedgeRoundRectCallout">
            <a:avLst>
              <a:gd name="adj1" fmla="val 41883"/>
              <a:gd name="adj2" fmla="val 82113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5ECCF3"/>
            </a:solidFill>
            <a:prstDash val="solid"/>
            <a:headEnd type="none" w="sm" len="sm"/>
            <a:tailEnd type="none" w="sm" len="sm"/>
          </a:ln>
          <a:effectLst/>
        </p:spPr>
        <p:txBody>
          <a:bodyPr lIns="36000" tIns="46800" rIns="36000" bIns="46800" anchor="ctr"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Clr>
                <a:srgbClr val="140078"/>
              </a:buClr>
              <a:buFont typeface="Wingdings" pitchFamily="2" charset="2"/>
              <a:buChar char="l"/>
              <a:defRPr kumimoji="1">
                <a:solidFill>
                  <a:srgbClr val="140078"/>
                </a:solidFill>
                <a:latin typeface="Arial" pitchFamily="34" charset="0"/>
                <a:ea typeface="HGSｺﾞｼｯｸM" pitchFamily="50" charset="-128"/>
              </a:defRPr>
            </a:lvl1pPr>
            <a:lvl2pPr marL="571500" indent="-176213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£"/>
              <a:defRPr sz="16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2pPr>
            <a:lvl3pPr marL="1143000" indent="-1778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3pPr>
            <a:lvl4pPr marL="1714500" indent="-228600" algn="l" eaLnBrk="0" hangingPunct="0">
              <a:lnSpc>
                <a:spcPct val="11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4pPr>
            <a:lvl5pPr marL="2286000" indent="-228600" algn="l" eaLnBrk="0" hangingPunct="0">
              <a:lnSpc>
                <a:spcPct val="11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5pPr>
            <a:lvl6pPr marL="2743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6pPr>
            <a:lvl7pPr marL="32004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7pPr>
            <a:lvl8pPr marL="3657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8pPr>
            <a:lvl9pPr marL="4114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Meiryo UI" panose="020B0604030504040204" pitchFamily="50" charset="-128"/>
              </a:rPr>
              <a:t>CDP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Meiryo UI" panose="020B0604030504040204" pitchFamily="50" charset="-128"/>
              </a:rPr>
              <a:t>スコアにおける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Meiryo UI" panose="020B0604030504040204" pitchFamily="50" charset="-128"/>
              </a:rPr>
              <a:t>Scope3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Meiryo UI" panose="020B0604030504040204" pitchFamily="50" charset="-128"/>
              </a:rPr>
              <a:t>対応評価の重みは、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Meiryo UI" panose="020B0604030504040204" pitchFamily="50" charset="-128"/>
              </a:rPr>
              <a:t>総配点の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Meiryo UI" panose="020B0604030504040204" pitchFamily="50" charset="-128"/>
              </a:rPr>
              <a:t>10%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Meiryo UI" panose="020B0604030504040204" pitchFamily="50" charset="-128"/>
              </a:rPr>
              <a:t>強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807750" y="2116820"/>
            <a:ext cx="2205590" cy="4332936"/>
          </a:xfrm>
          <a:prstGeom prst="ellipse">
            <a:avLst/>
          </a:prstGeom>
          <a:noFill/>
          <a:ln w="38100" cmpd="dbl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 anchor="ctr"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Clr>
                <a:srgbClr val="140078"/>
              </a:buClr>
              <a:buFont typeface="Wingdings" pitchFamily="2" charset="2"/>
              <a:buChar char="l"/>
              <a:defRPr kumimoji="1">
                <a:solidFill>
                  <a:srgbClr val="140078"/>
                </a:solidFill>
                <a:latin typeface="Arial" pitchFamily="34" charset="0"/>
                <a:ea typeface="HGSｺﾞｼｯｸM" pitchFamily="50" charset="-128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£"/>
              <a:defRPr sz="16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3pPr>
            <a:lvl4pPr marL="1600200" indent="-228600" algn="l" eaLnBrk="0" hangingPunct="0">
              <a:lnSpc>
                <a:spcPct val="11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4pPr>
            <a:lvl5pPr marL="2057400" indent="-228600" algn="l" eaLnBrk="0" hangingPunct="0">
              <a:lnSpc>
                <a:spcPct val="11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lang="ja-JP" altLang="en-US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144688" y="5733039"/>
            <a:ext cx="3526163" cy="748546"/>
          </a:xfrm>
          <a:prstGeom prst="wedgeRoundRectCallout">
            <a:avLst>
              <a:gd name="adj1" fmla="val 67766"/>
              <a:gd name="adj2" fmla="val -3216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5ECCF3"/>
            </a:solidFill>
            <a:prstDash val="solid"/>
            <a:headEnd type="none" w="sm" len="sm"/>
            <a:tailEnd type="none" w="sm" len="sm"/>
          </a:ln>
          <a:effectLst/>
        </p:spPr>
        <p:txBody>
          <a:bodyPr lIns="36000" tIns="46800" rIns="36000" bIns="46800" anchor="ctr"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Clr>
                <a:srgbClr val="140078"/>
              </a:buClr>
              <a:buFont typeface="Wingdings" pitchFamily="2" charset="2"/>
              <a:buChar char="l"/>
              <a:defRPr kumimoji="1">
                <a:solidFill>
                  <a:srgbClr val="140078"/>
                </a:solidFill>
                <a:latin typeface="Arial" pitchFamily="34" charset="0"/>
                <a:ea typeface="HGSｺﾞｼｯｸM" pitchFamily="50" charset="-128"/>
              </a:defRPr>
            </a:lvl1pPr>
            <a:lvl2pPr marL="571500" indent="-176213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£"/>
              <a:defRPr sz="16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2pPr>
            <a:lvl3pPr marL="1143000" indent="-1778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3pPr>
            <a:lvl4pPr marL="1714500" indent="-228600" algn="l" eaLnBrk="0" hangingPunct="0">
              <a:lnSpc>
                <a:spcPct val="11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4pPr>
            <a:lvl5pPr marL="2286000" indent="-228600" algn="l" eaLnBrk="0" hangingPunct="0">
              <a:lnSpc>
                <a:spcPct val="11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5pPr>
            <a:lvl6pPr marL="2743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6pPr>
            <a:lvl7pPr marL="32004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7pPr>
            <a:lvl8pPr marL="3657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8pPr>
            <a:lvl9pPr marL="4114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Meiryo UI" panose="020B0604030504040204" pitchFamily="50" charset="-128"/>
              </a:rPr>
              <a:t>Scope3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Meiryo UI" panose="020B0604030504040204" pitchFamily="50" charset="-128"/>
              </a:rPr>
              <a:t>排出量回答数及び検証ステータスについても公開</a:t>
            </a:r>
          </a:p>
        </p:txBody>
      </p:sp>
    </p:spTree>
    <p:extLst>
      <p:ext uri="{BB962C8B-B14F-4D97-AF65-F5344CB8AC3E}">
        <p14:creationId xmlns:p14="http://schemas.microsoft.com/office/powerpoint/2010/main" val="427775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500" dirty="0" smtClean="0"/>
              <a:t>GRI</a:t>
            </a:r>
            <a:r>
              <a:rPr kumimoji="1" lang="ja-JP" altLang="en-US" sz="3500" dirty="0" smtClean="0"/>
              <a:t>スタンダードによるサプライチェーン排出量の開示</a:t>
            </a:r>
            <a:endParaRPr kumimoji="1" lang="ja-JP" altLang="en-US" sz="3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A821F-5B8F-40E7-880D-F42062A68A54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01" y="4297857"/>
            <a:ext cx="1782198" cy="25260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35014" y="833190"/>
            <a:ext cx="9433048" cy="23762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40078"/>
              </a:buClr>
              <a:buFont typeface="Wingdings" panose="05000000000000000000" pitchFamily="2" charset="2"/>
              <a:buChar char="l"/>
              <a:defRPr kumimoji="1">
                <a:solidFill>
                  <a:srgbClr val="14007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22300" indent="-17621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£"/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990600" indent="-177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6700" marR="0" lvl="0" indent="-2667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GRI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スタンダートは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GRI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Global Reporting Initiative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）が発行する、企業の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CSR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報告書などにおける情報開示の規準。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GRI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スタンダードに準拠して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CSR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書を作成することにより、報告組織が経済・環境・社会に与えるインパクト（持続可能な発展という目標に対して組織が与えるプラス、マイナスの寄与）を特定し、グローバルに認められたスタンダードに準拠して開示を行うことができる。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に関するスタンダートである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300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シリーズの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GRI305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大気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への排出　（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Emission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2016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において、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Scope1,2,3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排出量の開示が求められている。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98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/>
              <a:t>サプライチェーン排出量</a:t>
            </a:r>
            <a:r>
              <a:rPr lang="ja-JP" altLang="en-US" sz="3600" dirty="0" smtClean="0"/>
              <a:t>のサンプル</a:t>
            </a:r>
            <a:r>
              <a:rPr lang="ja-JP" altLang="en-US" sz="3600" dirty="0"/>
              <a:t>　</a:t>
            </a:r>
            <a:r>
              <a:rPr lang="ja-JP" altLang="en-US" sz="3600" dirty="0" smtClean="0"/>
              <a:t>電機メーカー</a:t>
            </a:r>
            <a:endParaRPr kumimoji="1" lang="ja-JP" altLang="en-US" sz="36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>
          <a:xfrm>
            <a:off x="128588" y="765174"/>
            <a:ext cx="9648825" cy="929911"/>
          </a:xfrm>
        </p:spPr>
        <p:txBody>
          <a:bodyPr/>
          <a:lstStyle/>
          <a:p>
            <a:r>
              <a:rPr kumimoji="1" lang="ja-JP" altLang="en-US" sz="2400" dirty="0" smtClean="0"/>
              <a:t>架空の電機メーカーを想定してサプライチェーン排出量を算出。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Scope3</a:t>
            </a:r>
            <a:r>
              <a:rPr lang="ja-JP" altLang="en-US" sz="2400" dirty="0" smtClean="0"/>
              <a:t>が大半を占め、特にカテゴリ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とカテゴリ</a:t>
            </a:r>
            <a:r>
              <a:rPr lang="en-US" altLang="ja-JP" sz="2400" dirty="0" smtClean="0"/>
              <a:t>11</a:t>
            </a:r>
            <a:r>
              <a:rPr lang="ja-JP" altLang="en-US" sz="2400" dirty="0" smtClean="0"/>
              <a:t>の割合が大きい。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A821F-5B8F-40E7-880D-F42062A68A54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12" y="2752948"/>
            <a:ext cx="4728396" cy="15506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5733" y="1957694"/>
            <a:ext cx="4187542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3492" indent="-243492" defTabSz="779173" fontAlgn="auto">
              <a:spcBef>
                <a:spcPts val="511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sz="2215" b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サプライチェーン排出量データ</a:t>
            </a:r>
          </a:p>
          <a:p>
            <a:pPr marL="0" lvl="1" indent="212487" defTabSz="7791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2215" b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Scope</a:t>
            </a:r>
            <a:r>
              <a:rPr lang="ja-JP" altLang="en-US" sz="2215" b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別排出量</a:t>
            </a:r>
            <a:endParaRPr lang="en-US" altLang="ja-JP" sz="2215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3462" y="4800706"/>
            <a:ext cx="9144000" cy="179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3492" indent="-243492" defTabSz="779173" fontAlgn="auto">
              <a:spcBef>
                <a:spcPts val="511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排出量の特徴</a:t>
            </a:r>
            <a:endParaRPr lang="en-US" altLang="ja-JP" sz="2215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50587" lvl="1" indent="-250587" defTabSz="7791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ja-JP" altLang="en-US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排出量の大半は</a:t>
            </a:r>
            <a:r>
              <a:rPr lang="en-US" altLang="ja-JP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Scope</a:t>
            </a:r>
            <a:r>
              <a:rPr lang="ja-JP" altLang="en-US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３である。</a:t>
            </a:r>
            <a:endParaRPr lang="en-US" altLang="ja-JP" sz="2215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12379" lvl="1" defTabSz="77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カテゴリ</a:t>
            </a:r>
            <a:r>
              <a:rPr lang="en-US" altLang="ja-JP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（購入した製品・サービス）約</a:t>
            </a:r>
            <a:r>
              <a:rPr lang="en-US" altLang="ja-JP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25%</a:t>
            </a:r>
            <a:r>
              <a:rPr lang="ja-JP" altLang="en-US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：プラスチック等の資材の調達</a:t>
            </a:r>
            <a:r>
              <a:rPr lang="en-US" altLang="ja-JP" sz="2954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954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カテゴリ</a:t>
            </a:r>
            <a:r>
              <a:rPr lang="en-US" altLang="ja-JP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（販売した製品の使用）約</a:t>
            </a:r>
            <a:r>
              <a:rPr lang="en-US" altLang="ja-JP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45%</a:t>
            </a:r>
            <a:r>
              <a:rPr lang="ja-JP" altLang="en-US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：液晶パネルや家電の電力消費</a:t>
            </a:r>
            <a:endParaRPr lang="en-US" altLang="ja-JP" sz="2215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12379" lvl="1" defTabSz="77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Scope2</a:t>
            </a:r>
            <a:r>
              <a:rPr lang="ja-JP" altLang="en-US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en-US" altLang="ja-JP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Scope1</a:t>
            </a:r>
            <a:r>
              <a:rPr lang="ja-JP" altLang="en-US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よりも多く、工場の製造ラインの電力消費量が大きい。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848541" y="1955732"/>
            <a:ext cx="3193182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5870" lvl="1" indent="-243492" defTabSz="7791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ja-JP" altLang="en-US" sz="2215" b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カテゴリ別</a:t>
            </a:r>
            <a:r>
              <a:rPr lang="ja-JP" altLang="en-US" sz="2215" b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排出量グラフ</a:t>
            </a:r>
            <a:endParaRPr lang="en-US" altLang="ja-JP" sz="2215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5268528" y="2348880"/>
            <a:ext cx="3788927" cy="3022041"/>
            <a:chOff x="5341494" y="1469403"/>
            <a:chExt cx="3817489" cy="3088392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326" r="27376"/>
            <a:stretch/>
          </p:blipFill>
          <p:spPr>
            <a:xfrm>
              <a:off x="5544761" y="1469403"/>
              <a:ext cx="3012707" cy="3026814"/>
            </a:xfrm>
            <a:prstGeom prst="rect">
              <a:avLst/>
            </a:prstGeom>
          </p:spPr>
        </p:pic>
        <p:sp>
          <p:nvSpPr>
            <p:cNvPr id="11" name="正方形/長方形 10"/>
            <p:cNvSpPr/>
            <p:nvPr/>
          </p:nvSpPr>
          <p:spPr bwMode="auto">
            <a:xfrm>
              <a:off x="5341494" y="2647838"/>
              <a:ext cx="1512514" cy="5926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9578" tIns="66462" rIns="79578" bIns="39789" numCol="1" anchor="ctr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4083">
                <a:defRPr/>
              </a:pPr>
              <a:r>
                <a:rPr lang="ja-JP" altLang="en-US" sz="1108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カテゴリ</a:t>
              </a:r>
              <a:r>
                <a:rPr lang="en-US" altLang="ja-JP" sz="1108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r>
                <a:rPr lang="ja-JP" altLang="en-US" sz="1108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１</a:t>
              </a:r>
              <a:endParaRPr lang="en-US" altLang="ja-JP" sz="1108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 defTabSz="844083">
                <a:defRPr/>
              </a:pPr>
              <a:r>
                <a:rPr lang="ja-JP" altLang="en-US" sz="1108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販売した製品の使用</a:t>
              </a: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7297328" y="2045794"/>
              <a:ext cx="877500" cy="2880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9578" tIns="39789" rIns="79578" bIns="39789" numCol="1" anchor="ctr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4083">
                <a:defRPr/>
              </a:pPr>
              <a:r>
                <a:rPr lang="en-US" altLang="ja-JP" sz="1108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Scope2</a:t>
              </a:r>
              <a:endParaRPr lang="ja-JP" altLang="en-US" sz="1108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7708963" y="3999336"/>
              <a:ext cx="1450020" cy="558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9578" tIns="99692" rIns="79578" bIns="39789" numCol="1" anchor="ctr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4083">
                <a:spcBef>
                  <a:spcPts val="0"/>
                </a:spcBef>
                <a:defRPr/>
              </a:pPr>
              <a:r>
                <a:rPr lang="ja-JP" altLang="en-US" sz="1108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カテゴリ</a:t>
              </a:r>
              <a:r>
                <a:rPr lang="en-US" altLang="ja-JP" sz="1108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4</a:t>
              </a:r>
            </a:p>
            <a:p>
              <a:pPr algn="ctr" defTabSz="844083">
                <a:spcBef>
                  <a:spcPts val="0"/>
                </a:spcBef>
                <a:defRPr/>
              </a:pPr>
              <a:r>
                <a:rPr lang="ja-JP" altLang="en-US" sz="1108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輸送・配送（上流）</a:t>
              </a: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7153634" y="1538802"/>
              <a:ext cx="877500" cy="2880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9578" tIns="39789" rIns="79578" bIns="39789" numCol="1" anchor="ctr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4083">
                <a:defRPr/>
              </a:pPr>
              <a:r>
                <a:rPr lang="en-US" altLang="ja-JP" sz="1108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Scope1</a:t>
              </a:r>
              <a:endParaRPr lang="ja-JP" altLang="en-US" sz="1108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7440875" y="2722261"/>
              <a:ext cx="1696361" cy="5210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9578" tIns="99692" rIns="79578" bIns="39789" numCol="1" anchor="ctr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4083"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カテゴリ１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 defTabSz="844083"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購入した製品・サービス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921202"/>
      </p:ext>
    </p:extLst>
  </p:cSld>
  <p:clrMapOvr>
    <a:masterClrMapping/>
  </p:clrMapOvr>
</p:sld>
</file>

<file path=ppt/theme/theme1.xml><?xml version="1.0" encoding="utf-8"?>
<a:theme xmlns:a="http://schemas.openxmlformats.org/drawingml/2006/main" name="脱炭素標準フォーマット_2018053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20120112_提案書テンプレート_Ver.1.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2D00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0112_提案書テンプレート_Ver.1.2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E78A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1" id="{2C3F69BF-BED2-47E7-831B-306E119A6110}" vid="{99DBAA63-6530-4082-A8D0-31C85018A1A6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1088</Words>
  <Application>Microsoft Office PowerPoint</Application>
  <PresentationFormat>A4 210 x 297 mm</PresentationFormat>
  <Paragraphs>210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7" baseType="lpstr">
      <vt:lpstr>HGPｺﾞｼｯｸE</vt:lpstr>
      <vt:lpstr>HGPｺﾞｼｯｸM</vt:lpstr>
      <vt:lpstr>HGP創英角ｺﾞｼｯｸUB</vt:lpstr>
      <vt:lpstr>Meiryo UI</vt:lpstr>
      <vt:lpstr>ＭＳ Ｐゴシック</vt:lpstr>
      <vt:lpstr>メイリオ</vt:lpstr>
      <vt:lpstr>Arial</vt:lpstr>
      <vt:lpstr>Calibri</vt:lpstr>
      <vt:lpstr>Segoe UI</vt:lpstr>
      <vt:lpstr>Times New Roman</vt:lpstr>
      <vt:lpstr>Wingdings</vt:lpstr>
      <vt:lpstr>脱炭素標準フォーマット_20180530</vt:lpstr>
      <vt:lpstr>PowerPoint プレゼンテーション</vt:lpstr>
      <vt:lpstr>サプライチェーン排出量とは</vt:lpstr>
      <vt:lpstr>サプライチェーン排出量とは</vt:lpstr>
      <vt:lpstr>Scope3全15カテゴリ</vt:lpstr>
      <vt:lpstr>Scope3排出量とは？</vt:lpstr>
      <vt:lpstr>GHGプロトコルの概要</vt:lpstr>
      <vt:lpstr>CDPによるサプライチェーン排出量の評価</vt:lpstr>
      <vt:lpstr>GRIスタンダードによるサプライチェーン排出量の開示</vt:lpstr>
      <vt:lpstr>サプライチェーン排出量のサンプル　電機メーカー</vt:lpstr>
      <vt:lpstr>サプライチェーン排出量を算定する意義</vt:lpstr>
      <vt:lpstr>サプライヤーと連携した削減事例 日本ハム株式会社</vt:lpstr>
      <vt:lpstr>サプライヤーと連携した削減事例 日本ハム株式会社</vt:lpstr>
      <vt:lpstr>サプライヤーと連携した削減事例 日本ハム株式会社</vt:lpstr>
      <vt:lpstr>グリーン・バリューチェーンプラットフォーム</vt:lpstr>
      <vt:lpstr>環境省による2017年度サプライチェーン排出量算定の支援状況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2018-06-26T02:40:44Z</dcterms:created>
  <dcterms:modified xsi:type="dcterms:W3CDTF">2018-06-26T15:11:45Z</dcterms:modified>
</cp:coreProperties>
</file>