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518301" r:id="rId1"/>
  </p:sldMasterIdLst>
  <p:notesMasterIdLst>
    <p:notesMasterId r:id="rId17"/>
  </p:notesMasterIdLst>
  <p:sldIdLst>
    <p:sldId id="1300" r:id="rId2"/>
    <p:sldId id="1311" r:id="rId3"/>
    <p:sldId id="1306" r:id="rId4"/>
    <p:sldId id="1308" r:id="rId5"/>
    <p:sldId id="1307" r:id="rId6"/>
    <p:sldId id="1309" r:id="rId7"/>
    <p:sldId id="1310" r:id="rId8"/>
    <p:sldId id="1302" r:id="rId9"/>
    <p:sldId id="1303" r:id="rId10"/>
    <p:sldId id="1305" r:id="rId11"/>
    <p:sldId id="1288" r:id="rId12"/>
    <p:sldId id="1284" r:id="rId13"/>
    <p:sldId id="1294" r:id="rId14"/>
    <p:sldId id="1295" r:id="rId15"/>
    <p:sldId id="1301" r:id="rId1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682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364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046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7291"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4109" algn="l" defTabSz="913643" rtl="0" eaLnBrk="1" latinLnBrk="0" hangingPunct="1">
      <a:defRPr kumimoji="1" kern="1200">
        <a:solidFill>
          <a:schemeClr val="tx1"/>
        </a:solidFill>
        <a:latin typeface="Calibri" pitchFamily="34" charset="0"/>
        <a:ea typeface="ＭＳ Ｐゴシック" pitchFamily="50" charset="-128"/>
        <a:cs typeface="+mn-cs"/>
      </a:defRPr>
    </a:lvl6pPr>
    <a:lvl7pPr marL="2740936" algn="l" defTabSz="913643" rtl="0" eaLnBrk="1" latinLnBrk="0" hangingPunct="1">
      <a:defRPr kumimoji="1" kern="1200">
        <a:solidFill>
          <a:schemeClr val="tx1"/>
        </a:solidFill>
        <a:latin typeface="Calibri" pitchFamily="34" charset="0"/>
        <a:ea typeface="ＭＳ Ｐゴシック" pitchFamily="50" charset="-128"/>
        <a:cs typeface="+mn-cs"/>
      </a:defRPr>
    </a:lvl7pPr>
    <a:lvl8pPr marL="3197757" algn="l" defTabSz="913643" rtl="0" eaLnBrk="1" latinLnBrk="0" hangingPunct="1">
      <a:defRPr kumimoji="1" kern="1200">
        <a:solidFill>
          <a:schemeClr val="tx1"/>
        </a:solidFill>
        <a:latin typeface="Calibri" pitchFamily="34" charset="0"/>
        <a:ea typeface="ＭＳ Ｐゴシック" pitchFamily="50" charset="-128"/>
        <a:cs typeface="+mn-cs"/>
      </a:defRPr>
    </a:lvl8pPr>
    <a:lvl9pPr marL="3654579" algn="l" defTabSz="913643"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0078"/>
    <a:srgbClr val="FFFF99"/>
    <a:srgbClr val="DDDDDD"/>
    <a:srgbClr val="D9D9D9"/>
    <a:srgbClr val="CBCBCB"/>
    <a:srgbClr val="E7E7E7"/>
    <a:srgbClr val="FF33CC"/>
    <a:srgbClr val="CCEC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86396" autoAdjust="0"/>
  </p:normalViewPr>
  <p:slideViewPr>
    <p:cSldViewPr>
      <p:cViewPr varScale="1">
        <p:scale>
          <a:sx n="113" d="100"/>
          <a:sy n="113" d="100"/>
        </p:scale>
        <p:origin x="1386" y="9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0193" cy="493237"/>
          </a:xfrm>
          <a:prstGeom prst="rect">
            <a:avLst/>
          </a:prstGeom>
        </p:spPr>
        <p:txBody>
          <a:bodyPr vert="horz" lIns="91419" tIns="45710" rIns="91419" bIns="45710" rtlCol="0"/>
          <a:lstStyle>
            <a:lvl1pPr algn="l" fontAlgn="auto">
              <a:spcBef>
                <a:spcPts val="0"/>
              </a:spcBef>
              <a:spcAft>
                <a:spcPts val="0"/>
              </a:spcAft>
              <a:defRPr sz="11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001" y="0"/>
            <a:ext cx="2920193" cy="493237"/>
          </a:xfrm>
          <a:prstGeom prst="rect">
            <a:avLst/>
          </a:prstGeom>
        </p:spPr>
        <p:txBody>
          <a:bodyPr vert="horz" lIns="91419" tIns="45710" rIns="91419" bIns="45710" rtlCol="0"/>
          <a:lstStyle>
            <a:lvl1pPr algn="r" fontAlgn="auto">
              <a:spcBef>
                <a:spcPts val="0"/>
              </a:spcBef>
              <a:spcAft>
                <a:spcPts val="0"/>
              </a:spcAft>
              <a:defRPr sz="1100">
                <a:latin typeface="+mn-lt"/>
                <a:ea typeface="+mn-ea"/>
              </a:defRPr>
            </a:lvl1pPr>
          </a:lstStyle>
          <a:p>
            <a:pPr>
              <a:defRPr/>
            </a:pPr>
            <a:fld id="{3963B432-8712-4894-AE08-8C09004C0B2D}" type="datetimeFigureOut">
              <a:rPr lang="ja-JP" altLang="en-US"/>
              <a:pPr>
                <a:defRPr/>
              </a:pPr>
              <a:t>2018/7/10</a:t>
            </a:fld>
            <a:endParaRPr lang="ja-JP" altLang="en-US" dirty="0"/>
          </a:p>
        </p:txBody>
      </p:sp>
      <p:sp>
        <p:nvSpPr>
          <p:cNvPr id="4" name="スライド イメージ プレースホルダー 3"/>
          <p:cNvSpPr>
            <a:spLocks noGrp="1" noRot="1" noChangeAspect="1"/>
          </p:cNvSpPr>
          <p:nvPr>
            <p:ph type="sldImg" idx="2"/>
          </p:nvPr>
        </p:nvSpPr>
        <p:spPr>
          <a:xfrm>
            <a:off x="695325" y="739775"/>
            <a:ext cx="5345113" cy="3702050"/>
          </a:xfrm>
          <a:prstGeom prst="rect">
            <a:avLst/>
          </a:prstGeom>
          <a:noFill/>
          <a:ln w="12700">
            <a:solidFill>
              <a:prstClr val="black"/>
            </a:solidFill>
          </a:ln>
        </p:spPr>
        <p:txBody>
          <a:bodyPr vert="horz" lIns="91419" tIns="45710" rIns="91419" bIns="45710" rtlCol="0" anchor="ctr"/>
          <a:lstStyle/>
          <a:p>
            <a:pPr lvl="0"/>
            <a:endParaRPr lang="ja-JP" altLang="en-US" noProof="0" dirty="0"/>
          </a:p>
        </p:txBody>
      </p:sp>
      <p:sp>
        <p:nvSpPr>
          <p:cNvPr id="5" name="ノート プレースホルダー 4"/>
          <p:cNvSpPr>
            <a:spLocks noGrp="1"/>
          </p:cNvSpPr>
          <p:nvPr>
            <p:ph type="body" sz="quarter" idx="3"/>
          </p:nvPr>
        </p:nvSpPr>
        <p:spPr>
          <a:xfrm>
            <a:off x="672320" y="4686538"/>
            <a:ext cx="5391124" cy="4440708"/>
          </a:xfrm>
          <a:prstGeom prst="rect">
            <a:avLst/>
          </a:prstGeom>
        </p:spPr>
        <p:txBody>
          <a:bodyPr vert="horz" lIns="91419" tIns="45710" rIns="91419" bIns="4571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501"/>
            <a:ext cx="2920193" cy="493236"/>
          </a:xfrm>
          <a:prstGeom prst="rect">
            <a:avLst/>
          </a:prstGeom>
        </p:spPr>
        <p:txBody>
          <a:bodyPr vert="horz" lIns="91419" tIns="45710" rIns="91419" bIns="45710" rtlCol="0" anchor="b"/>
          <a:lstStyle>
            <a:lvl1pPr algn="l" fontAlgn="auto">
              <a:spcBef>
                <a:spcPts val="0"/>
              </a:spcBef>
              <a:spcAft>
                <a:spcPts val="0"/>
              </a:spcAft>
              <a:defRPr sz="11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001" y="9371501"/>
            <a:ext cx="2920193" cy="493236"/>
          </a:xfrm>
          <a:prstGeom prst="rect">
            <a:avLst/>
          </a:prstGeom>
        </p:spPr>
        <p:txBody>
          <a:bodyPr vert="horz" lIns="91419" tIns="45710" rIns="91419" bIns="45710" rtlCol="0" anchor="b"/>
          <a:lstStyle>
            <a:lvl1pPr algn="r" fontAlgn="auto">
              <a:spcBef>
                <a:spcPts val="0"/>
              </a:spcBef>
              <a:spcAft>
                <a:spcPts val="0"/>
              </a:spcAft>
              <a:defRPr sz="1100">
                <a:latin typeface="+mn-lt"/>
                <a:ea typeface="+mn-ea"/>
              </a:defRPr>
            </a:lvl1pPr>
          </a:lstStyle>
          <a:p>
            <a:pPr>
              <a:defRPr/>
            </a:pPr>
            <a:fld id="{D09F5C6A-B8FB-4F29-BDBC-4B21B0EFE666}" type="slidenum">
              <a:rPr lang="ja-JP" altLang="en-US"/>
              <a:pPr>
                <a:defRPr/>
              </a:pPr>
              <a:t>‹#›</a:t>
            </a:fld>
            <a:endParaRPr lang="ja-JP" altLang="en-US" dirty="0"/>
          </a:p>
        </p:txBody>
      </p:sp>
    </p:spTree>
    <p:extLst>
      <p:ext uri="{BB962C8B-B14F-4D97-AF65-F5344CB8AC3E}">
        <p14:creationId xmlns:p14="http://schemas.microsoft.com/office/powerpoint/2010/main" val="2106320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820" algn="l" rtl="0" eaLnBrk="0" fontAlgn="base" hangingPunct="0">
      <a:spcBef>
        <a:spcPct val="30000"/>
      </a:spcBef>
      <a:spcAft>
        <a:spcPct val="0"/>
      </a:spcAft>
      <a:defRPr kumimoji="1" sz="1200" kern="1200">
        <a:solidFill>
          <a:schemeClr val="tx1"/>
        </a:solidFill>
        <a:latin typeface="+mn-lt"/>
        <a:ea typeface="+mn-ea"/>
        <a:cs typeface="+mn-cs"/>
      </a:defRPr>
    </a:lvl2pPr>
    <a:lvl3pPr marL="913643" algn="l" rtl="0" eaLnBrk="0" fontAlgn="base" hangingPunct="0">
      <a:spcBef>
        <a:spcPct val="30000"/>
      </a:spcBef>
      <a:spcAft>
        <a:spcPct val="0"/>
      </a:spcAft>
      <a:defRPr kumimoji="1" sz="1200" kern="1200">
        <a:solidFill>
          <a:schemeClr val="tx1"/>
        </a:solidFill>
        <a:latin typeface="+mn-lt"/>
        <a:ea typeface="+mn-ea"/>
        <a:cs typeface="+mn-cs"/>
      </a:defRPr>
    </a:lvl3pPr>
    <a:lvl4pPr marL="1370463" algn="l" rtl="0" eaLnBrk="0" fontAlgn="base" hangingPunct="0">
      <a:spcBef>
        <a:spcPct val="30000"/>
      </a:spcBef>
      <a:spcAft>
        <a:spcPct val="0"/>
      </a:spcAft>
      <a:defRPr kumimoji="1" sz="1200" kern="1200">
        <a:solidFill>
          <a:schemeClr val="tx1"/>
        </a:solidFill>
        <a:latin typeface="+mn-lt"/>
        <a:ea typeface="+mn-ea"/>
        <a:cs typeface="+mn-cs"/>
      </a:defRPr>
    </a:lvl4pPr>
    <a:lvl5pPr marL="1827291" algn="l" rtl="0" eaLnBrk="0" fontAlgn="base" hangingPunct="0">
      <a:spcBef>
        <a:spcPct val="30000"/>
      </a:spcBef>
      <a:spcAft>
        <a:spcPct val="0"/>
      </a:spcAft>
      <a:defRPr kumimoji="1" sz="1200" kern="1200">
        <a:solidFill>
          <a:schemeClr val="tx1"/>
        </a:solidFill>
        <a:latin typeface="+mn-lt"/>
        <a:ea typeface="+mn-ea"/>
        <a:cs typeface="+mn-cs"/>
      </a:defRPr>
    </a:lvl5pPr>
    <a:lvl6pPr marL="2284109" algn="l" defTabSz="913643" rtl="0" eaLnBrk="1" latinLnBrk="0" hangingPunct="1">
      <a:defRPr kumimoji="1" sz="1200" kern="1200">
        <a:solidFill>
          <a:schemeClr val="tx1"/>
        </a:solidFill>
        <a:latin typeface="+mn-lt"/>
        <a:ea typeface="+mn-ea"/>
        <a:cs typeface="+mn-cs"/>
      </a:defRPr>
    </a:lvl6pPr>
    <a:lvl7pPr marL="2740936" algn="l" defTabSz="913643" rtl="0" eaLnBrk="1" latinLnBrk="0" hangingPunct="1">
      <a:defRPr kumimoji="1" sz="1200" kern="1200">
        <a:solidFill>
          <a:schemeClr val="tx1"/>
        </a:solidFill>
        <a:latin typeface="+mn-lt"/>
        <a:ea typeface="+mn-ea"/>
        <a:cs typeface="+mn-cs"/>
      </a:defRPr>
    </a:lvl7pPr>
    <a:lvl8pPr marL="3197757" algn="l" defTabSz="913643" rtl="0" eaLnBrk="1" latinLnBrk="0" hangingPunct="1">
      <a:defRPr kumimoji="1" sz="1200" kern="1200">
        <a:solidFill>
          <a:schemeClr val="tx1"/>
        </a:solidFill>
        <a:latin typeface="+mn-lt"/>
        <a:ea typeface="+mn-ea"/>
        <a:cs typeface="+mn-cs"/>
      </a:defRPr>
    </a:lvl8pPr>
    <a:lvl9pPr marL="3654579" algn="l" defTabSz="91364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7</a:t>
            </a:fld>
            <a:endParaRPr lang="en-US" altLang="ja-JP"/>
          </a:p>
        </p:txBody>
      </p:sp>
    </p:spTree>
    <p:extLst>
      <p:ext uri="{BB962C8B-B14F-4D97-AF65-F5344CB8AC3E}">
        <p14:creationId xmlns:p14="http://schemas.microsoft.com/office/powerpoint/2010/main" val="2483610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12</a:t>
            </a:fld>
            <a:endParaRPr lang="en-US" altLang="ja-JP"/>
          </a:p>
        </p:txBody>
      </p:sp>
    </p:spTree>
    <p:extLst>
      <p:ext uri="{BB962C8B-B14F-4D97-AF65-F5344CB8AC3E}">
        <p14:creationId xmlns:p14="http://schemas.microsoft.com/office/powerpoint/2010/main" val="1734114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13</a:t>
            </a:fld>
            <a:endParaRPr lang="en-US" altLang="ja-JP"/>
          </a:p>
        </p:txBody>
      </p:sp>
    </p:spTree>
    <p:extLst>
      <p:ext uri="{BB962C8B-B14F-4D97-AF65-F5344CB8AC3E}">
        <p14:creationId xmlns:p14="http://schemas.microsoft.com/office/powerpoint/2010/main" val="1285877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A512BB3-730E-484C-8832-43F584322A51}" type="slidenum">
              <a:rPr lang="en-US" altLang="ja-JP" smtClean="0"/>
              <a:pPr>
                <a:defRPr/>
              </a:pPr>
              <a:t>14</a:t>
            </a:fld>
            <a:endParaRPr lang="en-US" altLang="ja-JP"/>
          </a:p>
        </p:txBody>
      </p:sp>
    </p:spTree>
    <p:extLst>
      <p:ext uri="{BB962C8B-B14F-4D97-AF65-F5344CB8AC3E}">
        <p14:creationId xmlns:p14="http://schemas.microsoft.com/office/powerpoint/2010/main" val="93354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8315" y="908720"/>
            <a:ext cx="9934315" cy="3744416"/>
          </a:xfrm>
        </p:spPr>
        <p:txBody>
          <a:bodyPr/>
          <a:lstStyle>
            <a:lvl1pPr algn="ctr">
              <a:defRPr sz="4800"/>
            </a:lvl1pPr>
          </a:lstStyle>
          <a:p>
            <a:pPr lvl="0"/>
            <a:r>
              <a:rPr kumimoji="1" lang="ja-JP" altLang="en-US" dirty="0"/>
              <a:t>マスター テキストの書式設定</a:t>
            </a:r>
          </a:p>
        </p:txBody>
      </p:sp>
    </p:spTree>
    <p:extLst>
      <p:ext uri="{BB962C8B-B14F-4D97-AF65-F5344CB8AC3E}">
        <p14:creationId xmlns:p14="http://schemas.microsoft.com/office/powerpoint/2010/main" val="1652723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a:xfrm>
            <a:off x="0" y="6201"/>
            <a:ext cx="9906000" cy="398463"/>
          </a:xfrm>
        </p:spPr>
        <p:txBody>
          <a:bodyPr/>
          <a:lstStyle>
            <a:lvl1pPr>
              <a:defRPr>
                <a:latin typeface="Meiryo UI" panose="020B0604030504040204" pitchFamily="50" charset="-128"/>
                <a:cs typeface="Meiryo UI" panose="020B0604030504040204" pitchFamily="50" charset="-128"/>
              </a:defRPr>
            </a:lvl1pPr>
          </a:lstStyle>
          <a:p>
            <a:r>
              <a:rPr lang="ja-JP" altLang="en-US" dirty="0"/>
              <a:t>マスター タイトルの書式設定</a:t>
            </a:r>
          </a:p>
        </p:txBody>
      </p:sp>
      <p:sp>
        <p:nvSpPr>
          <p:cNvPr id="7" name="テキスト プレースホルダー 4"/>
          <p:cNvSpPr>
            <a:spLocks noGrp="1"/>
          </p:cNvSpPr>
          <p:nvPr>
            <p:ph type="body" sz="quarter" idx="11"/>
          </p:nvPr>
        </p:nvSpPr>
        <p:spPr>
          <a:xfrm>
            <a:off x="128588" y="765174"/>
            <a:ext cx="9648825" cy="1007641"/>
          </a:xfrm>
          <a:prstGeom prst="rect">
            <a:avLst/>
          </a:prstGeom>
          <a:gradFill>
            <a:gsLst>
              <a:gs pos="0">
                <a:srgbClr val="CCFF99"/>
              </a:gs>
              <a:gs pos="100000">
                <a:srgbClr val="CCFF66"/>
              </a:gs>
            </a:gsLst>
            <a:lin ang="16200000" scaled="1"/>
          </a:gradFill>
          <a:ln w="28575">
            <a:solidFill>
              <a:srgbClr val="009900"/>
            </a:solidFill>
          </a:ln>
        </p:spPr>
        <p:txBody>
          <a:bodyPr/>
          <a:lstStyle>
            <a:lvl1pPr marL="342900" indent="-342900">
              <a:buFont typeface="Wingdings" panose="05000000000000000000" pitchFamily="2" charset="2"/>
              <a:buChar char="n"/>
              <a:defRPr sz="2000">
                <a:latin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8" name="ページ番号"/>
          <p:cNvSpPr>
            <a:spLocks noGrp="1" noChangeArrowheads="1"/>
          </p:cNvSpPr>
          <p:nvPr>
            <p:ph type="sldNum" sz="quarter" idx="12"/>
          </p:nvPr>
        </p:nvSpPr>
        <p:spPr>
          <a:xfrm>
            <a:off x="8697416" y="6309320"/>
            <a:ext cx="1224136" cy="548679"/>
          </a:xfrm>
          <a:prstGeom prst="rect">
            <a:avLst/>
          </a:prstGeom>
          <a:ln/>
        </p:spPr>
        <p:txBody>
          <a:bodyPr/>
          <a:lstStyle>
            <a:lvl1pPr algn="r">
              <a:defRPr sz="3600" baseline="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BDFA821F-5B8F-40E7-880D-F42062A68A54}" type="slidenum">
              <a:rPr lang="en-US" altLang="ja-JP" smtClean="0"/>
              <a:pPr>
                <a:defRPr/>
              </a:pPr>
              <a:t>‹#›</a:t>
            </a:fld>
            <a:endParaRPr lang="en-US" altLang="ja-JP" dirty="0"/>
          </a:p>
        </p:txBody>
      </p:sp>
    </p:spTree>
    <p:extLst>
      <p:ext uri="{BB962C8B-B14F-4D97-AF65-F5344CB8AC3E}">
        <p14:creationId xmlns:p14="http://schemas.microsoft.com/office/powerpoint/2010/main" val="15400678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6201"/>
            <a:ext cx="9906000"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79" y="693068"/>
            <a:ext cx="9651434"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Tree>
    <p:extLst>
      <p:ext uri="{BB962C8B-B14F-4D97-AF65-F5344CB8AC3E}">
        <p14:creationId xmlns:p14="http://schemas.microsoft.com/office/powerpoint/2010/main" val="1872481108"/>
      </p:ext>
    </p:extLst>
  </p:cSld>
  <p:clrMap bg1="lt1" tx1="dk1" bg2="lt2" tx2="dk2" accent1="accent1" accent2="accent2" accent3="accent3" accent4="accent4" accent5="accent5" accent6="accent6" hlink="hlink" folHlink="folHlink"/>
  <p:sldLayoutIdLst>
    <p:sldLayoutId id="2147518302" r:id="rId1"/>
    <p:sldLayoutId id="2147518304" r:id="rId2"/>
  </p:sldLayoutIdLst>
  <p:hf hdr="0" ftr="0" dt="0"/>
  <p:txStyles>
    <p:titleStyle>
      <a:lvl1pPr algn="ctr" rtl="0" eaLnBrk="1" fontAlgn="base" hangingPunct="1">
        <a:spcBef>
          <a:spcPct val="0"/>
        </a:spcBef>
        <a:spcAft>
          <a:spcPct val="0"/>
        </a:spcAft>
        <a:defRPr kumimoji="1" sz="32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scm@mizuho-ir.co.j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0"/>
          </p:nvPr>
        </p:nvSpPr>
        <p:spPr>
          <a:xfrm>
            <a:off x="-28315" y="1556792"/>
            <a:ext cx="9934315" cy="3744416"/>
          </a:xfrm>
        </p:spPr>
        <p:txBody>
          <a:bodyPr anchor="ctr"/>
          <a:lstStyle/>
          <a:p>
            <a:r>
              <a:rPr lang="ja-JP" altLang="en-US" b="1" dirty="0"/>
              <a:t>サプライチェーン排出量の算定</a:t>
            </a:r>
            <a:r>
              <a:rPr lang="ja-JP" altLang="en-US" b="1" dirty="0" smtClean="0"/>
              <a:t>支援</a:t>
            </a:r>
            <a:endParaRPr lang="en-US" altLang="ja-JP" b="1" dirty="0" smtClean="0"/>
          </a:p>
          <a:p>
            <a:r>
              <a:rPr kumimoji="1" lang="ja-JP" altLang="en-US" b="1" dirty="0" smtClean="0"/>
              <a:t>公募</a:t>
            </a:r>
            <a:r>
              <a:rPr kumimoji="1" lang="ja-JP" altLang="en-US" b="1" dirty="0"/>
              <a:t>概要</a:t>
            </a:r>
          </a:p>
        </p:txBody>
      </p:sp>
      <p:sp>
        <p:nvSpPr>
          <p:cNvPr id="3" name="正方形/長方形 2"/>
          <p:cNvSpPr/>
          <p:nvPr/>
        </p:nvSpPr>
        <p:spPr bwMode="auto">
          <a:xfrm>
            <a:off x="7905328" y="476672"/>
            <a:ext cx="1368152" cy="57606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400" dirty="0" smtClean="0">
                <a:latin typeface="+mn-ea"/>
                <a:ea typeface="+mn-ea"/>
              </a:rPr>
              <a:t>資料</a:t>
            </a:r>
            <a:r>
              <a:rPr lang="en-US" altLang="ja-JP" sz="2400" dirty="0" smtClean="0">
                <a:latin typeface="+mn-ea"/>
                <a:ea typeface="+mn-ea"/>
              </a:rPr>
              <a:t>3-1</a:t>
            </a:r>
            <a:endParaRPr kumimoji="1" lang="ja-JP" altLang="en-US" sz="2400" b="0" i="0" u="none" strike="noStrike" cap="none" normalizeH="0" baseline="0" dirty="0" smtClean="0">
              <a:ln>
                <a:noFill/>
              </a:ln>
              <a:solidFill>
                <a:schemeClr val="tx1"/>
              </a:solidFill>
              <a:effectLst/>
              <a:latin typeface="+mn-ea"/>
              <a:ea typeface="+mn-ea"/>
            </a:endParaRPr>
          </a:p>
        </p:txBody>
      </p:sp>
    </p:spTree>
    <p:extLst>
      <p:ext uri="{BB962C8B-B14F-4D97-AF65-F5344CB8AC3E}">
        <p14:creationId xmlns:p14="http://schemas.microsoft.com/office/powerpoint/2010/main" val="2316836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排出量算定例</a:t>
            </a:r>
            <a:endParaRPr kumimoji="1" lang="ja-JP" altLang="en-US" sz="3600" dirty="0"/>
          </a:p>
        </p:txBody>
      </p:sp>
      <p:sp>
        <p:nvSpPr>
          <p:cNvPr id="3" name="テキスト プレースホルダー 2"/>
          <p:cNvSpPr>
            <a:spLocks noGrp="1"/>
          </p:cNvSpPr>
          <p:nvPr>
            <p:ph type="body" sz="quarter" idx="11"/>
          </p:nvPr>
        </p:nvSpPr>
        <p:spPr>
          <a:xfrm>
            <a:off x="128588" y="764704"/>
            <a:ext cx="9648825" cy="532873"/>
          </a:xfrm>
        </p:spPr>
        <p:txBody>
          <a:bodyPr/>
          <a:lstStyle/>
          <a:p>
            <a:r>
              <a:rPr kumimoji="1" lang="ja-JP" altLang="en-US" sz="2400" dirty="0" smtClean="0"/>
              <a:t>カテゴリ</a:t>
            </a:r>
            <a:r>
              <a:rPr kumimoji="1" lang="en-US" altLang="ja-JP" sz="2400" dirty="0" smtClean="0"/>
              <a:t>1</a:t>
            </a:r>
            <a:r>
              <a:rPr kumimoji="1" lang="ja-JP" altLang="en-US" sz="2400" dirty="0" smtClean="0"/>
              <a:t>「購入した製品の製造やサービスによる排出」の算定例を示す。</a:t>
            </a:r>
            <a:endParaRPr kumimoji="1" lang="en-US" altLang="ja-JP" sz="2400" dirty="0" smtClean="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10</a:t>
            </a:fld>
            <a:endParaRPr lang="en-US" altLang="ja-JP" dirty="0"/>
          </a:p>
        </p:txBody>
      </p:sp>
      <p:graphicFrame>
        <p:nvGraphicFramePr>
          <p:cNvPr id="6" name="Group 158"/>
          <p:cNvGraphicFramePr>
            <a:graphicFrameLocks noGrp="1"/>
          </p:cNvGraphicFramePr>
          <p:nvPr>
            <p:extLst>
              <p:ext uri="{D42A27DB-BD31-4B8C-83A1-F6EECF244321}">
                <p14:modId xmlns:p14="http://schemas.microsoft.com/office/powerpoint/2010/main" val="2630461602"/>
              </p:ext>
            </p:extLst>
          </p:nvPr>
        </p:nvGraphicFramePr>
        <p:xfrm>
          <a:off x="228756" y="2808883"/>
          <a:ext cx="9080728" cy="2667538"/>
        </p:xfrm>
        <a:graphic>
          <a:graphicData uri="http://schemas.openxmlformats.org/drawingml/2006/table">
            <a:tbl>
              <a:tblPr/>
              <a:tblGrid>
                <a:gridCol w="1317886">
                  <a:extLst>
                    <a:ext uri="{9D8B030D-6E8A-4147-A177-3AD203B41FA5}">
                      <a16:colId xmlns:a16="http://schemas.microsoft.com/office/drawing/2014/main" xmlns="" val="20000"/>
                    </a:ext>
                  </a:extLst>
                </a:gridCol>
                <a:gridCol w="1008112">
                  <a:extLst>
                    <a:ext uri="{9D8B030D-6E8A-4147-A177-3AD203B41FA5}">
                      <a16:colId xmlns:a16="http://schemas.microsoft.com/office/drawing/2014/main" xmlns="" val="20001"/>
                    </a:ext>
                  </a:extLst>
                </a:gridCol>
                <a:gridCol w="948378">
                  <a:extLst>
                    <a:ext uri="{9D8B030D-6E8A-4147-A177-3AD203B41FA5}">
                      <a16:colId xmlns:a16="http://schemas.microsoft.com/office/drawing/2014/main" xmlns="" val="20002"/>
                    </a:ext>
                  </a:extLst>
                </a:gridCol>
                <a:gridCol w="997034">
                  <a:extLst>
                    <a:ext uri="{9D8B030D-6E8A-4147-A177-3AD203B41FA5}">
                      <a16:colId xmlns:a16="http://schemas.microsoft.com/office/drawing/2014/main" xmlns="" val="20003"/>
                    </a:ext>
                  </a:extLst>
                </a:gridCol>
                <a:gridCol w="1030268">
                  <a:extLst>
                    <a:ext uri="{9D8B030D-6E8A-4147-A177-3AD203B41FA5}">
                      <a16:colId xmlns:a16="http://schemas.microsoft.com/office/drawing/2014/main" xmlns="" val="20004"/>
                    </a:ext>
                  </a:extLst>
                </a:gridCol>
                <a:gridCol w="1510321">
                  <a:extLst>
                    <a:ext uri="{9D8B030D-6E8A-4147-A177-3AD203B41FA5}">
                      <a16:colId xmlns:a16="http://schemas.microsoft.com/office/drawing/2014/main" xmlns="" val="20005"/>
                    </a:ext>
                  </a:extLst>
                </a:gridCol>
                <a:gridCol w="1414312">
                  <a:extLst>
                    <a:ext uri="{9D8B030D-6E8A-4147-A177-3AD203B41FA5}">
                      <a16:colId xmlns:a16="http://schemas.microsoft.com/office/drawing/2014/main" xmlns="" val="20006"/>
                    </a:ext>
                  </a:extLst>
                </a:gridCol>
                <a:gridCol w="854417">
                  <a:extLst>
                    <a:ext uri="{9D8B030D-6E8A-4147-A177-3AD203B41FA5}">
                      <a16:colId xmlns:a16="http://schemas.microsoft.com/office/drawing/2014/main" xmlns="" val="20007"/>
                    </a:ext>
                  </a:extLst>
                </a:gridCol>
              </a:tblGrid>
              <a:tr h="361106">
                <a:tc rowSpan="2">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調達物</a:t>
                      </a:r>
                    </a:p>
                  </a:txBody>
                  <a:tcPr marL="79754" marR="79754" marT="39876" marB="3987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gridSpan="2">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年間購入量</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kumimoji="1" lang="ja-JP" altLang="en-US"/>
                    </a:p>
                  </a:txBody>
                  <a:tcPr/>
                </a:tc>
                <a:tc gridSpan="3">
                  <a:txBody>
                    <a:body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排出原単位</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kumimoji="1" lang="ja-JP" altLang="en-US"/>
                    </a:p>
                  </a:txBody>
                  <a:tcPr/>
                </a:tc>
                <a:tc hMerge="1">
                  <a:txBody>
                    <a:bodyPr/>
                    <a:lstStyle/>
                    <a:p>
                      <a:endParaRPr kumimoji="1" lang="ja-JP" altLang="en-US"/>
                    </a:p>
                  </a:txBody>
                  <a:tcPr/>
                </a:tc>
                <a:tc gridSpan="2">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排出量</a:t>
                      </a:r>
                    </a:p>
                  </a:txBody>
                  <a:tcPr marL="79754" marR="79754" marT="39876" marB="3987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kumimoji="1" lang="ja-JP" altLang="en-US"/>
                    </a:p>
                  </a:txBody>
                  <a:tcPr/>
                </a:tc>
                <a:extLst>
                  <a:ext uri="{0D108BD9-81ED-4DB2-BD59-A6C34878D82A}">
                    <a16:rowId xmlns:a16="http://schemas.microsoft.com/office/drawing/2014/main" xmlns="" val="10000"/>
                  </a:ext>
                </a:extLst>
              </a:tr>
              <a:tr h="361106">
                <a:tc vMerge="1">
                  <a:txBody>
                    <a:bodyPr/>
                    <a:lstStyle/>
                    <a:p>
                      <a:endParaRPr kumimoji="1" lang="ja-JP" altLang="en-US"/>
                    </a:p>
                  </a:txBody>
                  <a:tcPr/>
                </a:tc>
                <a:tc>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数値</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単位</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数値</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単位</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出典</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数値</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単位</a:t>
                      </a:r>
                    </a:p>
                  </a:txBody>
                  <a:tcPr marL="79754" marR="79754" marT="39876" marB="3987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xmlns="" val="10001"/>
                  </a:ext>
                </a:extLst>
              </a:tr>
              <a:tr h="642460">
                <a:tc>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l"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シャフト</a:t>
                      </a:r>
                    </a:p>
                  </a:txBody>
                  <a:tcPr marL="79754" marR="79754" marT="39876" marB="3987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2,000</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4.72</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t-CO2 / </a:t>
                      </a:r>
                    </a:p>
                    <a:p>
                      <a:pPr marL="0" marR="0" lvl="0" indent="0" algn="r" defTabSz="914400" rtl="0" eaLnBrk="1" fontAlgn="base" latinLnBrk="0" hangingPunct="1">
                        <a:lnSpc>
                          <a:spcPct val="100000"/>
                        </a:lnSpc>
                        <a:spcBef>
                          <a:spcPts val="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SC-DB</a:t>
                      </a: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P.12</a:t>
                      </a:r>
                    </a:p>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自動車部品</a:t>
                      </a:r>
                      <a:endPar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9,440</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t-CO2</a:t>
                      </a:r>
                    </a:p>
                  </a:txBody>
                  <a:tcPr marL="79754" marR="79754" marT="39876" marB="3987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42460">
                <a:tc>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l" defTabSz="914400" rtl="0" eaLnBrk="1" fontAlgn="base" latinLnBrk="0" hangingPunct="1">
                        <a:lnSpc>
                          <a:spcPct val="100000"/>
                        </a:lnSpc>
                        <a:spcBef>
                          <a:spcPts val="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タイヤ</a:t>
                      </a:r>
                    </a:p>
                  </a:txBody>
                  <a:tcPr marL="79754" marR="79754" marT="39876" marB="3987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3,0000</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7.14</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t-CO2 / </a:t>
                      </a:r>
                    </a:p>
                    <a:p>
                      <a:pPr marL="0" marR="0" lvl="0" indent="0" algn="r" defTabSz="914400" rtl="0" eaLnBrk="1" fontAlgn="base" latinLnBrk="0" hangingPunct="1">
                        <a:lnSpc>
                          <a:spcPct val="100000"/>
                        </a:lnSpc>
                        <a:spcBef>
                          <a:spcPts val="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SC-DB</a:t>
                      </a: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P.10</a:t>
                      </a:r>
                    </a:p>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ja-JP" altLang="en-US"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タイヤ・チューブ</a:t>
                      </a:r>
                      <a:endPar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214,200</a:t>
                      </a:r>
                    </a:p>
                  </a:txBody>
                  <a:tcPr marL="79754" marR="79754" marT="39876" marB="3987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140078"/>
                        </a:buClr>
                        <a:buSzTx/>
                        <a:buFont typeface="Wingdings" pitchFamily="2" charset="2"/>
                        <a:buNone/>
                        <a:tabLst/>
                      </a:pPr>
                      <a:r>
                        <a:rPr kumimoji="1" lang="en-US"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t-CO2</a:t>
                      </a:r>
                    </a:p>
                  </a:txBody>
                  <a:tcPr marL="79754" marR="79754" marT="39876" marB="3987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578814">
                <a:tc>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l" defTabSz="914400" rtl="0" eaLnBrk="1" fontAlgn="base" latinLnBrk="0" hangingPunct="1">
                        <a:lnSpc>
                          <a:spcPct val="100000"/>
                        </a:lnSpc>
                        <a:spcBef>
                          <a:spcPct val="20000"/>
                        </a:spcBef>
                        <a:spcAft>
                          <a:spcPct val="0"/>
                        </a:spcAft>
                        <a:buClr>
                          <a:srgbClr val="140078"/>
                        </a:buClr>
                        <a:buSzTx/>
                        <a:buFont typeface="Wingdings" pitchFamily="2" charset="2"/>
                        <a:buNone/>
                        <a:tabLst/>
                      </a:pPr>
                      <a:endParaRPr kumimoji="1" lang="ja-JP"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9754" marR="79754" marT="39876" marB="3987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gridSpan="7">
                  <a:txBody>
                    <a:bodyPr/>
                    <a:lstStyle>
                      <a:lvl1pPr algn="l">
                        <a:lnSpc>
                          <a:spcPct val="110000"/>
                        </a:lnSpc>
                        <a:spcBef>
                          <a:spcPct val="20000"/>
                        </a:spcBef>
                        <a:buClr>
                          <a:srgbClr val="140078"/>
                        </a:buClr>
                        <a:buFont typeface="Wingdings" pitchFamily="2" charset="2"/>
                        <a:defRPr kumimoji="1" sz="1600">
                          <a:solidFill>
                            <a:srgbClr val="140078"/>
                          </a:solidFill>
                          <a:latin typeface="Arial" pitchFamily="34" charset="0"/>
                          <a:ea typeface="HGSｺﾞｼｯｸM" pitchFamily="50" charset="-128"/>
                        </a:defRPr>
                      </a:lvl1pPr>
                      <a:lvl2pPr marL="446088" algn="l">
                        <a:lnSpc>
                          <a:spcPct val="110000"/>
                        </a:lnSpc>
                        <a:spcBef>
                          <a:spcPct val="20000"/>
                        </a:spcBef>
                        <a:buClr>
                          <a:schemeClr val="tx1"/>
                        </a:buClr>
                        <a:buFont typeface="Wingdings" pitchFamily="2" charset="2"/>
                        <a:defRPr sz="1400">
                          <a:solidFill>
                            <a:schemeClr val="tx1"/>
                          </a:solidFill>
                          <a:latin typeface="Arial" pitchFamily="34" charset="0"/>
                          <a:ea typeface="HGSｺﾞｼｯｸM" pitchFamily="50" charset="-128"/>
                        </a:defRPr>
                      </a:lvl2pPr>
                      <a:lvl3pPr marL="812800" algn="l">
                        <a:lnSpc>
                          <a:spcPct val="110000"/>
                        </a:lnSpc>
                        <a:spcBef>
                          <a:spcPct val="20000"/>
                        </a:spcBef>
                        <a:buClr>
                          <a:schemeClr val="tx1"/>
                        </a:buClr>
                        <a:defRPr kumimoji="1" sz="1200">
                          <a:solidFill>
                            <a:schemeClr val="tx1"/>
                          </a:solidFill>
                          <a:latin typeface="Arial" pitchFamily="34" charset="0"/>
                          <a:ea typeface="HGSｺﾞｼｯｸM" pitchFamily="50" charset="-128"/>
                        </a:defRPr>
                      </a:lvl3pPr>
                      <a:lvl4pPr algn="l">
                        <a:lnSpc>
                          <a:spcPct val="110000"/>
                        </a:lnSpc>
                        <a:spcBef>
                          <a:spcPct val="20000"/>
                        </a:spcBef>
                        <a:defRPr kumimoji="1" sz="1000">
                          <a:solidFill>
                            <a:schemeClr val="tx1"/>
                          </a:solidFill>
                          <a:latin typeface="Arial" pitchFamily="34" charset="0"/>
                          <a:ea typeface="HGSｺﾞｼｯｸM" pitchFamily="50" charset="-128"/>
                        </a:defRPr>
                      </a:lvl4pPr>
                      <a:lvl5pPr algn="l">
                        <a:lnSpc>
                          <a:spcPct val="110000"/>
                        </a:lnSpc>
                        <a:spcBef>
                          <a:spcPct val="20000"/>
                        </a:spcBef>
                        <a:defRPr kumimoji="1" sz="1000">
                          <a:solidFill>
                            <a:schemeClr val="tx1"/>
                          </a:solidFill>
                          <a:latin typeface="Arial" pitchFamily="34" charset="0"/>
                          <a:ea typeface="HGSｺﾞｼｯｸM" pitchFamily="50" charset="-128"/>
                        </a:defRPr>
                      </a:lvl5pPr>
                      <a:lvl6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6pPr>
                      <a:lvl7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7pPr>
                      <a:lvl8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8pPr>
                      <a:lvl9pPr fontAlgn="base">
                        <a:lnSpc>
                          <a:spcPct val="110000"/>
                        </a:lnSpc>
                        <a:spcBef>
                          <a:spcPct val="20000"/>
                        </a:spcBef>
                        <a:spcAft>
                          <a:spcPct val="0"/>
                        </a:spcAft>
                        <a:defRPr kumimoji="1" sz="1000">
                          <a:solidFill>
                            <a:schemeClr val="tx1"/>
                          </a:solidFill>
                          <a:latin typeface="Arial" pitchFamily="34" charset="0"/>
                          <a:ea typeface="HGSｺﾞｼｯｸM" pitchFamily="50" charset="-128"/>
                        </a:defRPr>
                      </a:lvl9pPr>
                    </a:lstStyle>
                    <a:p>
                      <a:pPr marL="0" marR="0" lvl="0" indent="0" algn="r" defTabSz="914400" rtl="0" eaLnBrk="1" fontAlgn="base" latinLnBrk="0" hangingPunct="1">
                        <a:lnSpc>
                          <a:spcPct val="100000"/>
                        </a:lnSpc>
                        <a:spcBef>
                          <a:spcPct val="20000"/>
                        </a:spcBef>
                        <a:spcAft>
                          <a:spcPct val="0"/>
                        </a:spcAft>
                        <a:buClr>
                          <a:srgbClr val="140078"/>
                        </a:buClr>
                        <a:buSzTx/>
                        <a:buFont typeface="Wingdings" pitchFamily="2" charset="2"/>
                        <a:buNone/>
                        <a:tabLst/>
                      </a:pPr>
                      <a:endParaRPr kumimoji="1" lang="ja-JP"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9754" marR="79754" marT="39876" marB="3987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4"/>
                  </a:ext>
                </a:extLst>
              </a:tr>
            </a:tbl>
          </a:graphicData>
        </a:graphic>
      </p:graphicFrame>
      <p:sp>
        <p:nvSpPr>
          <p:cNvPr id="7" name="Text Box 103"/>
          <p:cNvSpPr txBox="1">
            <a:spLocks noChangeArrowheads="1"/>
          </p:cNvSpPr>
          <p:nvPr/>
        </p:nvSpPr>
        <p:spPr bwMode="auto">
          <a:xfrm>
            <a:off x="405442" y="4865537"/>
            <a:ext cx="433477" cy="6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lIns="79578" tIns="39789" rIns="79578" bIns="39789">
            <a:spAutoFit/>
          </a:bodyPr>
          <a:lstStyle>
            <a:lvl1pPr defTabSz="862013">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defTabSz="862013">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defTabSz="862013">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gn="ctr" eaLnBrk="1" hangingPunct="1">
              <a:spcBef>
                <a:spcPct val="0"/>
              </a:spcBef>
              <a:buFontTx/>
              <a:buNone/>
            </a:pPr>
            <a:r>
              <a:rPr lang="ja-JP" altLang="en-US" sz="1477"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8" name="Text Box 104"/>
          <p:cNvSpPr txBox="1">
            <a:spLocks noChangeArrowheads="1"/>
          </p:cNvSpPr>
          <p:nvPr/>
        </p:nvSpPr>
        <p:spPr bwMode="auto">
          <a:xfrm>
            <a:off x="1701586" y="4885901"/>
            <a:ext cx="433477" cy="6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lIns="79578" tIns="39789" rIns="79578" bIns="39789">
            <a:spAutoFit/>
          </a:bodyPr>
          <a:lstStyle>
            <a:lvl1pPr defTabSz="862013">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defTabSz="862013">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defTabSz="862013">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gn="ctr" eaLnBrk="1" hangingPunct="1">
              <a:spcBef>
                <a:spcPct val="0"/>
              </a:spcBef>
              <a:buFontTx/>
              <a:buNone/>
            </a:pPr>
            <a:r>
              <a:rPr lang="ja-JP" altLang="en-US" sz="1477"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9" name="Text Box 105"/>
          <p:cNvSpPr txBox="1">
            <a:spLocks noChangeArrowheads="1"/>
          </p:cNvSpPr>
          <p:nvPr/>
        </p:nvSpPr>
        <p:spPr bwMode="auto">
          <a:xfrm>
            <a:off x="3695438" y="4869605"/>
            <a:ext cx="433477" cy="6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lIns="79578" tIns="39789" rIns="79578" bIns="39789">
            <a:spAutoFit/>
          </a:bodyPr>
          <a:lstStyle>
            <a:lvl1pPr defTabSz="862013">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defTabSz="862013">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defTabSz="862013">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gn="ctr" eaLnBrk="1" hangingPunct="1">
              <a:spcBef>
                <a:spcPct val="0"/>
              </a:spcBef>
              <a:buFontTx/>
              <a:buNone/>
            </a:pPr>
            <a:r>
              <a:rPr lang="ja-JP" altLang="en-US" sz="1477"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0" name="Text Box 106"/>
          <p:cNvSpPr txBox="1">
            <a:spLocks noChangeArrowheads="1"/>
          </p:cNvSpPr>
          <p:nvPr/>
        </p:nvSpPr>
        <p:spPr bwMode="auto">
          <a:xfrm>
            <a:off x="7318210" y="4852667"/>
            <a:ext cx="433477" cy="6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lIns="79578" tIns="39789" rIns="79578" bIns="39789">
            <a:spAutoFit/>
          </a:bodyPr>
          <a:lstStyle>
            <a:lvl1pPr defTabSz="862013">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defTabSz="862013">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defTabSz="862013">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gn="ctr" eaLnBrk="1" hangingPunct="1">
              <a:spcBef>
                <a:spcPct val="0"/>
              </a:spcBef>
              <a:buFontTx/>
              <a:buNone/>
            </a:pPr>
            <a:r>
              <a:rPr lang="ja-JP" altLang="en-US" sz="1477"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1" name="Rectangle 39"/>
          <p:cNvSpPr>
            <a:spLocks noChangeArrowheads="1"/>
          </p:cNvSpPr>
          <p:nvPr/>
        </p:nvSpPr>
        <p:spPr bwMode="auto">
          <a:xfrm>
            <a:off x="128587" y="1368007"/>
            <a:ext cx="9648825" cy="5445369"/>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lIns="79573" tIns="39786" rIns="79573" bIns="39786"/>
          <a:lstStyle>
            <a:lvl1pPr marL="323850" indent="-323850" defTabSz="862013">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00088" indent="-268288" defTabSz="862013">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defTabSz="862013">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nSpc>
                <a:spcPct val="100000"/>
              </a:lnSpc>
              <a:spcBef>
                <a:spcPts val="0"/>
              </a:spcBef>
              <a:spcAft>
                <a:spcPts val="0"/>
              </a:spcAft>
              <a:buFont typeface="Wingdings" panose="05000000000000000000" pitchFamily="2" charset="2"/>
              <a:buChar char="l"/>
            </a:pPr>
            <a:r>
              <a:rPr lang="ja-JP" altLang="en-US" sz="2585" b="0" dirty="0" smtClean="0">
                <a:latin typeface="Meiryo UI" panose="020B0604030504040204" pitchFamily="50" charset="-128"/>
                <a:ea typeface="Meiryo UI" panose="020B0604030504040204" pitchFamily="50" charset="-128"/>
                <a:cs typeface="Meiryo UI" panose="020B0604030504040204" pitchFamily="50" charset="-128"/>
              </a:rPr>
              <a:t>自動車を</a:t>
            </a:r>
            <a:r>
              <a:rPr lang="ja-JP" altLang="en-US" sz="2585" b="0" dirty="0">
                <a:latin typeface="Meiryo UI" panose="020B0604030504040204" pitchFamily="50" charset="-128"/>
                <a:ea typeface="Meiryo UI" panose="020B0604030504040204" pitchFamily="50" charset="-128"/>
                <a:cs typeface="Meiryo UI" panose="020B0604030504040204" pitchFamily="50" charset="-128"/>
              </a:rPr>
              <a:t>製造しているメーカーを想定</a:t>
            </a:r>
          </a:p>
          <a:p>
            <a:pPr lvl="1">
              <a:lnSpc>
                <a:spcPct val="100000"/>
              </a:lnSpc>
              <a:spcBef>
                <a:spcPts val="0"/>
              </a:spcBef>
              <a:spcAft>
                <a:spcPts val="0"/>
              </a:spcAft>
              <a:buFont typeface="Wingdings" panose="05000000000000000000" pitchFamily="2" charset="2"/>
              <a:buChar char="£"/>
            </a:pPr>
            <a:r>
              <a:rPr kumimoji="0" lang="ja-JP" altLang="en-US" sz="2585" b="0" dirty="0">
                <a:latin typeface="Meiryo UI" panose="020B0604030504040204" pitchFamily="50" charset="-128"/>
                <a:ea typeface="Meiryo UI" panose="020B0604030504040204" pitchFamily="50" charset="-128"/>
                <a:cs typeface="Meiryo UI" panose="020B0604030504040204" pitchFamily="50" charset="-128"/>
              </a:rPr>
              <a:t>自社（自グループ）の調達部品は</a:t>
            </a:r>
            <a:r>
              <a:rPr kumimoji="0" lang="ja-JP" altLang="en-US" sz="2585" b="0" dirty="0" smtClean="0">
                <a:latin typeface="Meiryo UI" panose="020B0604030504040204" pitchFamily="50" charset="-128"/>
                <a:ea typeface="Meiryo UI" panose="020B0604030504040204" pitchFamily="50" charset="-128"/>
                <a:cs typeface="Meiryo UI" panose="020B0604030504040204" pitchFamily="50" charset="-128"/>
              </a:rPr>
              <a:t>、シャフト、タイヤ</a:t>
            </a:r>
            <a:r>
              <a:rPr kumimoji="0" lang="en-US" altLang="ja-JP" sz="2585" b="0" dirty="0" smtClean="0">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sz="2585" b="0" dirty="0">
              <a:latin typeface="Meiryo UI" panose="020B0604030504040204" pitchFamily="50" charset="-128"/>
              <a:ea typeface="Meiryo UI" panose="020B0604030504040204" pitchFamily="50" charset="-128"/>
              <a:cs typeface="Meiryo UI" panose="020B0604030504040204" pitchFamily="50" charset="-128"/>
            </a:endParaRPr>
          </a:p>
          <a:p>
            <a:pPr lvl="1">
              <a:lnSpc>
                <a:spcPct val="100000"/>
              </a:lnSpc>
              <a:spcBef>
                <a:spcPts val="0"/>
              </a:spcBef>
              <a:spcAft>
                <a:spcPts val="0"/>
              </a:spcAft>
              <a:buFont typeface="Wingdings" panose="05000000000000000000" pitchFamily="2" charset="2"/>
              <a:buChar char="£"/>
            </a:pPr>
            <a:r>
              <a:rPr kumimoji="0" lang="ja-JP" altLang="en-US" sz="2585" b="0" dirty="0">
                <a:latin typeface="Meiryo UI" panose="020B0604030504040204" pitchFamily="50" charset="-128"/>
                <a:ea typeface="Meiryo UI" panose="020B0604030504040204" pitchFamily="50" charset="-128"/>
                <a:cs typeface="Meiryo UI" panose="020B0604030504040204" pitchFamily="50" charset="-128"/>
              </a:rPr>
              <a:t>調達部品ごとに</a:t>
            </a:r>
            <a:r>
              <a:rPr kumimoji="0" lang="ja-JP" altLang="en-US" sz="2585" b="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「調達金額」</a:t>
            </a:r>
            <a:r>
              <a:rPr kumimoji="0" lang="en-US" altLang="ja-JP" sz="2585" b="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2585" b="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「排出原単位」</a:t>
            </a:r>
            <a:r>
              <a:rPr kumimoji="0" lang="ja-JP" altLang="en-US" sz="2585" b="0" dirty="0">
                <a:latin typeface="Meiryo UI" panose="020B0604030504040204" pitchFamily="50" charset="-128"/>
                <a:ea typeface="Meiryo UI" panose="020B0604030504040204" pitchFamily="50" charset="-128"/>
                <a:cs typeface="Meiryo UI" panose="020B0604030504040204" pitchFamily="50" charset="-128"/>
              </a:rPr>
              <a:t>で排出量を算定</a:t>
            </a:r>
            <a:endParaRPr kumimoji="0" lang="en-US" altLang="ja-JP" sz="2585"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吹き出し 11"/>
          <p:cNvSpPr/>
          <p:nvPr/>
        </p:nvSpPr>
        <p:spPr bwMode="auto">
          <a:xfrm>
            <a:off x="1903985" y="5476421"/>
            <a:ext cx="2636344" cy="1145926"/>
          </a:xfrm>
          <a:prstGeom prst="wedgeRoundRectCallout">
            <a:avLst>
              <a:gd name="adj1" fmla="val -50548"/>
              <a:gd name="adj2" fmla="val -106299"/>
              <a:gd name="adj3" fmla="val 16667"/>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79578" tIns="39789" rIns="79578" bIns="39789" numCol="1" rtlCol="0" anchor="ctr" anchorCtr="0" compatLnSpc="1">
            <a:prstTxWarp prst="textNoShape">
              <a:avLst/>
            </a:prstTxWarp>
          </a:bodyPr>
          <a:lstStyle/>
          <a:p>
            <a:pPr defTabSz="795724">
              <a:lnSpc>
                <a:spcPct val="100000"/>
              </a:lnSpc>
              <a:spcAft>
                <a:spcPct val="0"/>
              </a:spcAft>
            </a:pPr>
            <a:r>
              <a:rPr lang="ja-JP" altLang="en-US" sz="2215"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調達金額データは、例えば調達に関わる部署から取得する。</a:t>
            </a:r>
          </a:p>
        </p:txBody>
      </p:sp>
      <p:sp>
        <p:nvSpPr>
          <p:cNvPr id="13" name="角丸四角形吹き出し 12"/>
          <p:cNvSpPr/>
          <p:nvPr/>
        </p:nvSpPr>
        <p:spPr bwMode="auto">
          <a:xfrm>
            <a:off x="5745088" y="5330985"/>
            <a:ext cx="2952328" cy="1373854"/>
          </a:xfrm>
          <a:prstGeom prst="wedgeRoundRectCallout">
            <a:avLst>
              <a:gd name="adj1" fmla="val -40638"/>
              <a:gd name="adj2" fmla="val -80944"/>
              <a:gd name="adj3" fmla="val 16667"/>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79578" tIns="39789" rIns="79578" bIns="39789" numCol="1" rtlCol="0" anchor="ctr" anchorCtr="0" compatLnSpc="1">
            <a:prstTxWarp prst="textNoShape">
              <a:avLst/>
            </a:prstTxWarp>
          </a:bodyPr>
          <a:lstStyle/>
          <a:p>
            <a:pPr defTabSz="795724"/>
            <a:r>
              <a:rPr lang="ja-JP" altLang="en-US" sz="2215"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調達部品に合わせた</a:t>
            </a:r>
            <a:r>
              <a:rPr lang="ja-JP" altLang="en-US" sz="2215"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原単位を「排出原単位データベース</a:t>
            </a:r>
            <a:r>
              <a:rPr lang="ja-JP" altLang="en-US" sz="2215"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」等の文献より選定</a:t>
            </a:r>
            <a:r>
              <a:rPr lang="ja-JP" altLang="en-US" sz="2215"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2215"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617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sz="4000" dirty="0" smtClean="0"/>
              <a:t>対象企業、事業内容</a:t>
            </a:r>
            <a:endParaRPr lang="en-US" altLang="ja-JP" sz="4000" dirty="0"/>
          </a:p>
        </p:txBody>
      </p:sp>
      <p:sp>
        <p:nvSpPr>
          <p:cNvPr id="3" name="テキスト プレースホルダー 2"/>
          <p:cNvSpPr>
            <a:spLocks noGrp="1"/>
          </p:cNvSpPr>
          <p:nvPr>
            <p:ph type="body" sz="quarter" idx="11"/>
          </p:nvPr>
        </p:nvSpPr>
        <p:spPr>
          <a:xfrm>
            <a:off x="128588" y="785469"/>
            <a:ext cx="9648825" cy="847756"/>
          </a:xfrm>
        </p:spPr>
        <p:txBody>
          <a:bodyPr anchor="ctr"/>
          <a:lstStyle/>
          <a:p>
            <a:r>
              <a:rPr lang="ja-JP" altLang="en-US" sz="2300" dirty="0" smtClean="0"/>
              <a:t>サプライチェーン排出量について、企業自身が継続して算定を行えることを目指し、個社別の算定支援を実施する。</a:t>
            </a:r>
            <a:endParaRPr lang="en-US" altLang="ja-JP" sz="2300" dirty="0" smtClean="0"/>
          </a:p>
        </p:txBody>
      </p:sp>
      <p:sp>
        <p:nvSpPr>
          <p:cNvPr id="4" name="スライド番号プレースホルダー 3"/>
          <p:cNvSpPr>
            <a:spLocks noGrp="1"/>
          </p:cNvSpPr>
          <p:nvPr>
            <p:ph type="sldNum" sz="quarter" idx="12"/>
          </p:nvPr>
        </p:nvSpPr>
        <p:spPr/>
        <p:txBody>
          <a:bodyPr/>
          <a:lstStyle/>
          <a:p>
            <a:fld id="{BDFA821F-5B8F-40E7-880D-F42062A68A54}" type="slidenum">
              <a:rPr lang="en-US" altLang="ja-JP" smtClean="0"/>
              <a:pPr/>
              <a:t>11</a:t>
            </a:fld>
            <a:endParaRPr lang="en-US" altLang="ja-JP" dirty="0"/>
          </a:p>
        </p:txBody>
      </p:sp>
      <p:graphicFrame>
        <p:nvGraphicFramePr>
          <p:cNvPr id="7" name="表 6"/>
          <p:cNvGraphicFramePr>
            <a:graphicFrameLocks noGrp="1"/>
          </p:cNvGraphicFramePr>
          <p:nvPr>
            <p:extLst>
              <p:ext uri="{D42A27DB-BD31-4B8C-83A1-F6EECF244321}">
                <p14:modId xmlns:p14="http://schemas.microsoft.com/office/powerpoint/2010/main" val="539607816"/>
              </p:ext>
            </p:extLst>
          </p:nvPr>
        </p:nvGraphicFramePr>
        <p:xfrm>
          <a:off x="128464" y="1772816"/>
          <a:ext cx="9648949" cy="4896544"/>
        </p:xfrm>
        <a:graphic>
          <a:graphicData uri="http://schemas.openxmlformats.org/drawingml/2006/table">
            <a:tbl>
              <a:tblPr firstCol="1" bandCol="1">
                <a:tableStyleId>{5940675A-B579-460E-94D1-54222C63F5DA}</a:tableStyleId>
              </a:tblPr>
              <a:tblGrid>
                <a:gridCol w="1440160">
                  <a:extLst>
                    <a:ext uri="{9D8B030D-6E8A-4147-A177-3AD203B41FA5}">
                      <a16:colId xmlns:a16="http://schemas.microsoft.com/office/drawing/2014/main" xmlns="" val="20000"/>
                    </a:ext>
                  </a:extLst>
                </a:gridCol>
                <a:gridCol w="8208789">
                  <a:extLst>
                    <a:ext uri="{9D8B030D-6E8A-4147-A177-3AD203B41FA5}">
                      <a16:colId xmlns:a16="http://schemas.microsoft.com/office/drawing/2014/main" xmlns="" val="20001"/>
                    </a:ext>
                  </a:extLst>
                </a:gridCol>
              </a:tblGrid>
              <a:tr h="1332502">
                <a:tc>
                  <a:txBody>
                    <a:bodyPr/>
                    <a:lstStyle/>
                    <a:p>
                      <a:pPr algn="ctr"/>
                      <a:r>
                        <a:rPr kumimoji="1" lang="ja-JP" altLang="en-US" sz="2400" b="1" dirty="0"/>
                        <a:t>対象企業</a:t>
                      </a:r>
                      <a:endParaRPr kumimoji="1" lang="en-US" altLang="ja-JP" sz="24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サプライチェーン排出量算定に着手していない企業。</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算定範囲を拡大したい、あるいは算定方法の変更を図りたい企業。</a:t>
                      </a:r>
                      <a:endParaRPr kumimoji="1" lang="en-US" altLang="ja-JP" sz="2400" kern="1200" dirty="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0"/>
                  </a:ext>
                </a:extLst>
              </a:tr>
              <a:tr h="35640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t>事業内容</a:t>
                      </a:r>
                      <a:endParaRPr kumimoji="1" lang="en-US" altLang="ja-JP" sz="2400" b="1" dirty="0" smtClean="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en-US" altLang="ja-JP" sz="2400" kern="1200" dirty="0" smtClean="0">
                          <a:solidFill>
                            <a:schemeClr val="tx1"/>
                          </a:solidFill>
                          <a:latin typeface="+mj-ea"/>
                          <a:ea typeface="+mn-ea"/>
                          <a:cs typeface="Segoe UI" panose="020B0502040204020203" pitchFamily="34" charset="0"/>
                        </a:rPr>
                        <a:t>Scope3</a:t>
                      </a:r>
                      <a:r>
                        <a:rPr kumimoji="1" lang="ja-JP" altLang="en-US" sz="2400" kern="1200" dirty="0" smtClean="0">
                          <a:solidFill>
                            <a:schemeClr val="tx1"/>
                          </a:solidFill>
                          <a:latin typeface="+mj-ea"/>
                          <a:ea typeface="+mn-ea"/>
                          <a:cs typeface="Segoe UI" panose="020B0502040204020203" pitchFamily="34" charset="0"/>
                        </a:rPr>
                        <a:t>の</a:t>
                      </a:r>
                      <a:r>
                        <a:rPr kumimoji="1" lang="en-US" altLang="ja-JP" sz="2400" kern="1200" dirty="0" smtClean="0">
                          <a:solidFill>
                            <a:schemeClr val="tx1"/>
                          </a:solidFill>
                          <a:latin typeface="+mj-ea"/>
                          <a:ea typeface="+mn-ea"/>
                          <a:cs typeface="Segoe UI" panose="020B0502040204020203" pitchFamily="34" charset="0"/>
                        </a:rPr>
                        <a:t>15</a:t>
                      </a:r>
                      <a:r>
                        <a:rPr kumimoji="1" lang="ja-JP" altLang="en-US" sz="2400" kern="1200" dirty="0" smtClean="0">
                          <a:solidFill>
                            <a:schemeClr val="tx1"/>
                          </a:solidFill>
                          <a:latin typeface="+mj-ea"/>
                          <a:ea typeface="+mn-ea"/>
                          <a:cs typeface="Segoe UI" panose="020B0502040204020203" pitchFamily="34" charset="0"/>
                        </a:rPr>
                        <a:t>のカテゴリの算定達成に向けた支援。</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企業自身で</a:t>
                      </a:r>
                      <a:r>
                        <a:rPr kumimoji="1" lang="en-US" altLang="ja-JP" sz="2400" kern="1200" dirty="0" smtClean="0">
                          <a:solidFill>
                            <a:schemeClr val="tx1"/>
                          </a:solidFill>
                          <a:latin typeface="+mj-ea"/>
                          <a:ea typeface="+mn-ea"/>
                          <a:cs typeface="Segoe UI" panose="020B0502040204020203" pitchFamily="34" charset="0"/>
                        </a:rPr>
                        <a:t>Scope3</a:t>
                      </a:r>
                      <a:r>
                        <a:rPr kumimoji="1" lang="ja-JP" altLang="en-US" sz="2400" kern="1200" dirty="0" smtClean="0">
                          <a:solidFill>
                            <a:schemeClr val="tx1"/>
                          </a:solidFill>
                          <a:latin typeface="+mj-ea"/>
                          <a:ea typeface="+mn-ea"/>
                          <a:cs typeface="Segoe UI" panose="020B0502040204020203" pitchFamily="34" charset="0"/>
                        </a:rPr>
                        <a:t>算定が可能になることを目指す。</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支援は口頭での説明や助言。実際の算定や資料作成等は参加企業にて実施。</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支援としては以下を実施。</a:t>
                      </a:r>
                      <a:endParaRPr kumimoji="1" lang="en-US" altLang="ja-JP" sz="2400" kern="1200" dirty="0" smtClean="0">
                        <a:solidFill>
                          <a:schemeClr val="tx1"/>
                        </a:solidFill>
                        <a:latin typeface="+mj-ea"/>
                        <a:ea typeface="+mn-ea"/>
                        <a:cs typeface="Segoe UI" panose="020B0502040204020203" pitchFamily="34" charset="0"/>
                      </a:endParaRPr>
                    </a:p>
                    <a:p>
                      <a:pPr marL="539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en-US" altLang="ja-JP" sz="2200" kern="1200" dirty="0" smtClean="0">
                          <a:solidFill>
                            <a:schemeClr val="tx1"/>
                          </a:solidFill>
                          <a:latin typeface="+mj-ea"/>
                          <a:ea typeface="+mn-ea"/>
                          <a:cs typeface="Segoe UI" panose="020B0502040204020203" pitchFamily="34" charset="0"/>
                        </a:rPr>
                        <a:t>Scope3</a:t>
                      </a:r>
                      <a:r>
                        <a:rPr kumimoji="1" lang="ja-JP" altLang="en-US" sz="2200" kern="1200" dirty="0" smtClean="0">
                          <a:solidFill>
                            <a:schemeClr val="tx1"/>
                          </a:solidFill>
                          <a:latin typeface="+mj-ea"/>
                          <a:ea typeface="+mn-ea"/>
                          <a:cs typeface="Segoe UI" panose="020B0502040204020203" pitchFamily="34" charset="0"/>
                        </a:rPr>
                        <a:t>説明会における</a:t>
                      </a:r>
                      <a:r>
                        <a:rPr kumimoji="1" lang="en-US" altLang="ja-JP" sz="2200" kern="1200" dirty="0" smtClean="0">
                          <a:solidFill>
                            <a:schemeClr val="tx1"/>
                          </a:solidFill>
                          <a:latin typeface="+mj-ea"/>
                          <a:ea typeface="+mn-ea"/>
                          <a:cs typeface="Segoe UI" panose="020B0502040204020203" pitchFamily="34" charset="0"/>
                        </a:rPr>
                        <a:t>Scope3</a:t>
                      </a:r>
                      <a:r>
                        <a:rPr kumimoji="1" lang="ja-JP" altLang="en-US" sz="2200" kern="1200" dirty="0" smtClean="0">
                          <a:solidFill>
                            <a:schemeClr val="tx1"/>
                          </a:solidFill>
                          <a:latin typeface="+mj-ea"/>
                          <a:ea typeface="+mn-ea"/>
                          <a:cs typeface="Segoe UI" panose="020B0502040204020203" pitchFamily="34" charset="0"/>
                        </a:rPr>
                        <a:t>のカテゴリ内容や算定方法の説明</a:t>
                      </a:r>
                      <a:endParaRPr kumimoji="1" lang="en-US" altLang="ja-JP" sz="2200" kern="1200" dirty="0" smtClean="0">
                        <a:solidFill>
                          <a:schemeClr val="tx1"/>
                        </a:solidFill>
                        <a:latin typeface="+mj-ea"/>
                        <a:ea typeface="+mn-ea"/>
                        <a:cs typeface="Segoe UI" panose="020B0502040204020203" pitchFamily="34" charset="0"/>
                      </a:endParaRPr>
                    </a:p>
                    <a:p>
                      <a:pPr marL="539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2200" kern="1200" dirty="0" smtClean="0">
                          <a:solidFill>
                            <a:schemeClr val="tx1"/>
                          </a:solidFill>
                          <a:latin typeface="+mj-ea"/>
                          <a:ea typeface="+mn-ea"/>
                          <a:cs typeface="Segoe UI" panose="020B0502040204020203" pitchFamily="34" charset="0"/>
                        </a:rPr>
                        <a:t>面談形式の算定助言</a:t>
                      </a:r>
                      <a:endParaRPr kumimoji="1" lang="en-US" altLang="ja-JP" sz="2200" kern="1200" dirty="0" smtClean="0">
                        <a:solidFill>
                          <a:schemeClr val="tx1"/>
                        </a:solidFill>
                        <a:latin typeface="+mj-ea"/>
                        <a:ea typeface="+mn-ea"/>
                        <a:cs typeface="Segoe UI" panose="020B0502040204020203" pitchFamily="34" charset="0"/>
                      </a:endParaRPr>
                    </a:p>
                    <a:p>
                      <a:pPr marL="539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2200" kern="1200" dirty="0" smtClean="0">
                          <a:solidFill>
                            <a:schemeClr val="tx1"/>
                          </a:solidFill>
                          <a:latin typeface="+mj-ea"/>
                          <a:ea typeface="+mn-ea"/>
                          <a:cs typeface="Segoe UI" panose="020B0502040204020203" pitchFamily="34" charset="0"/>
                        </a:rPr>
                        <a:t>メール、電話等による質問事項への対応</a:t>
                      </a:r>
                      <a:endParaRPr kumimoji="1" lang="en-US" altLang="ja-JP" sz="22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0755680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xmlns="" id="{A7BE8F70-B7A5-4482-8441-C02A654C6678}"/>
              </a:ext>
            </a:extLst>
          </p:cNvPr>
          <p:cNvSpPr>
            <a:spLocks noGrp="1"/>
          </p:cNvSpPr>
          <p:nvPr>
            <p:ph type="title"/>
          </p:nvPr>
        </p:nvSpPr>
        <p:spPr/>
        <p:txBody>
          <a:bodyPr/>
          <a:lstStyle/>
          <a:p>
            <a:pPr lvl="0" fontAlgn="auto">
              <a:spcBef>
                <a:spcPts val="0"/>
              </a:spcBef>
              <a:spcAft>
                <a:spcPts val="0"/>
              </a:spcAft>
              <a:defRPr/>
            </a:pPr>
            <a:r>
              <a:rPr lang="en-US" altLang="ja-JP" sz="4000" kern="1200" dirty="0">
                <a:latin typeface="+mj-ea"/>
                <a:cs typeface="Segoe UI" panose="020B0502040204020203" pitchFamily="34" charset="0"/>
              </a:rPr>
              <a:t>Scope3</a:t>
            </a:r>
            <a:r>
              <a:rPr lang="ja-JP" altLang="en-US" sz="4000" kern="1200" dirty="0" smtClean="0">
                <a:latin typeface="+mj-ea"/>
                <a:cs typeface="Segoe UI" panose="020B0502040204020203" pitchFamily="34" charset="0"/>
              </a:rPr>
              <a:t>説明会と算定支援面談</a:t>
            </a:r>
            <a:endParaRPr lang="en-US" altLang="ja-JP" sz="4000" kern="1200" dirty="0">
              <a:latin typeface="+mj-ea"/>
              <a:cs typeface="Segoe UI" panose="020B0502040204020203" pitchFamily="34" charset="0"/>
            </a:endParaRPr>
          </a:p>
        </p:txBody>
      </p:sp>
      <p:sp>
        <p:nvSpPr>
          <p:cNvPr id="10" name="テキスト プレースホルダー 9">
            <a:extLst>
              <a:ext uri="{FF2B5EF4-FFF2-40B4-BE49-F238E27FC236}">
                <a16:creationId xmlns:a16="http://schemas.microsoft.com/office/drawing/2014/main" xmlns="" id="{128C82FB-AFBB-43CE-9680-0FA8BC055F95}"/>
              </a:ext>
            </a:extLst>
          </p:cNvPr>
          <p:cNvSpPr>
            <a:spLocks noGrp="1"/>
          </p:cNvSpPr>
          <p:nvPr>
            <p:ph type="body" sz="quarter" idx="11"/>
          </p:nvPr>
        </p:nvSpPr>
        <p:spPr>
          <a:xfrm>
            <a:off x="128588" y="765175"/>
            <a:ext cx="9648825" cy="503585"/>
          </a:xfrm>
        </p:spPr>
        <p:txBody>
          <a:bodyPr anchor="ctr"/>
          <a:lstStyle/>
          <a:p>
            <a:r>
              <a:rPr kumimoji="1" lang="ja-JP" altLang="en-US" sz="2300" dirty="0" smtClean="0"/>
              <a:t>今年度の支援では</a:t>
            </a:r>
            <a:r>
              <a:rPr kumimoji="1" lang="en-US" altLang="ja-JP" sz="2300" dirty="0" smtClean="0"/>
              <a:t>Scope3</a:t>
            </a:r>
            <a:r>
              <a:rPr kumimoji="1" lang="ja-JP" altLang="en-US" sz="2300" dirty="0" smtClean="0"/>
              <a:t>説明会と、個別の面談形式での助言を実施。</a:t>
            </a:r>
            <a:endParaRPr kumimoji="1" lang="ja-JP" altLang="en-US" sz="2300" dirty="0"/>
          </a:p>
        </p:txBody>
      </p:sp>
      <p:sp>
        <p:nvSpPr>
          <p:cNvPr id="14" name="スライド番号プレースホルダー 3">
            <a:extLst>
              <a:ext uri="{FF2B5EF4-FFF2-40B4-BE49-F238E27FC236}">
                <a16:creationId xmlns:a16="http://schemas.microsoft.com/office/drawing/2014/main" xmlns=""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12</a:t>
            </a:fld>
            <a:endParaRPr lang="en-US" altLang="ja-JP" noProof="0" dirty="0"/>
          </a:p>
        </p:txBody>
      </p:sp>
      <p:graphicFrame>
        <p:nvGraphicFramePr>
          <p:cNvPr id="15" name="表 14"/>
          <p:cNvGraphicFramePr>
            <a:graphicFrameLocks noGrp="1"/>
          </p:cNvGraphicFramePr>
          <p:nvPr>
            <p:extLst>
              <p:ext uri="{D42A27DB-BD31-4B8C-83A1-F6EECF244321}">
                <p14:modId xmlns:p14="http://schemas.microsoft.com/office/powerpoint/2010/main" val="3912940212"/>
              </p:ext>
            </p:extLst>
          </p:nvPr>
        </p:nvGraphicFramePr>
        <p:xfrm>
          <a:off x="128464" y="1399358"/>
          <a:ext cx="9648949" cy="5270001"/>
        </p:xfrm>
        <a:graphic>
          <a:graphicData uri="http://schemas.openxmlformats.org/drawingml/2006/table">
            <a:tbl>
              <a:tblPr firstCol="1" bandCol="1">
                <a:tableStyleId>{5940675A-B579-460E-94D1-54222C63F5DA}</a:tableStyleId>
              </a:tblPr>
              <a:tblGrid>
                <a:gridCol w="1440160">
                  <a:extLst>
                    <a:ext uri="{9D8B030D-6E8A-4147-A177-3AD203B41FA5}">
                      <a16:colId xmlns:a16="http://schemas.microsoft.com/office/drawing/2014/main" xmlns="" val="20000"/>
                    </a:ext>
                  </a:extLst>
                </a:gridCol>
                <a:gridCol w="8208789">
                  <a:extLst>
                    <a:ext uri="{9D8B030D-6E8A-4147-A177-3AD203B41FA5}">
                      <a16:colId xmlns:a16="http://schemas.microsoft.com/office/drawing/2014/main" xmlns="" val="20001"/>
                    </a:ext>
                  </a:extLst>
                </a:gridCol>
              </a:tblGrid>
              <a:tr h="5270001">
                <a:tc>
                  <a:txBody>
                    <a:bodyPr/>
                    <a:lstStyle/>
                    <a:p>
                      <a:pPr algn="ctr"/>
                      <a:r>
                        <a:rPr kumimoji="1" lang="ja-JP" altLang="en-US" sz="2400" b="1" dirty="0" smtClean="0"/>
                        <a:t>支援内容</a:t>
                      </a:r>
                      <a:endParaRPr kumimoji="1" lang="en-US" altLang="ja-JP" sz="24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en-US" altLang="ja-JP" sz="2200" b="1" kern="1200" dirty="0" smtClean="0">
                          <a:solidFill>
                            <a:schemeClr val="tx1"/>
                          </a:solidFill>
                          <a:latin typeface="+mj-ea"/>
                          <a:ea typeface="+mn-ea"/>
                          <a:cs typeface="Segoe UI" panose="020B0502040204020203" pitchFamily="34" charset="0"/>
                        </a:rPr>
                        <a:t>Scope3</a:t>
                      </a:r>
                      <a:r>
                        <a:rPr kumimoji="1" lang="ja-JP" altLang="en-US" sz="2200" b="1" kern="1200" dirty="0" smtClean="0">
                          <a:solidFill>
                            <a:schemeClr val="tx1"/>
                          </a:solidFill>
                          <a:latin typeface="+mj-ea"/>
                          <a:ea typeface="+mn-ea"/>
                          <a:cs typeface="Segoe UI" panose="020B0502040204020203" pitchFamily="34" charset="0"/>
                        </a:rPr>
                        <a:t>説明会</a:t>
                      </a:r>
                      <a:endParaRPr kumimoji="1" lang="en-US" altLang="ja-JP" sz="2200" b="1" kern="1200" dirty="0" smtClean="0">
                        <a:solidFill>
                          <a:schemeClr val="tx1"/>
                        </a:solidFill>
                        <a:latin typeface="+mj-ea"/>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2000" kern="1200" dirty="0" smtClean="0">
                          <a:solidFill>
                            <a:schemeClr val="tx1"/>
                          </a:solidFill>
                          <a:latin typeface="+mn-ea"/>
                          <a:ea typeface="+mn-ea"/>
                          <a:cs typeface="Segoe UI" panose="020B0502040204020203" pitchFamily="34" charset="0"/>
                        </a:rPr>
                        <a:t>目的：排出量を算定するための必要な情報とプロセスの理解</a:t>
                      </a:r>
                      <a:endParaRPr kumimoji="1" lang="en-US" altLang="ja-JP" sz="2000" kern="1200" dirty="0" smtClean="0">
                        <a:solidFill>
                          <a:schemeClr val="tx1"/>
                        </a:solidFill>
                        <a:latin typeface="+mn-ea"/>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2000" kern="1200" dirty="0" smtClean="0">
                          <a:solidFill>
                            <a:schemeClr val="tx1"/>
                          </a:solidFill>
                          <a:latin typeface="+mn-ea"/>
                          <a:ea typeface="+mn-ea"/>
                          <a:cs typeface="Segoe UI" panose="020B0502040204020203" pitchFamily="34" charset="0"/>
                        </a:rPr>
                        <a:t>実施事項：</a:t>
                      </a:r>
                      <a:endParaRPr kumimoji="1" lang="en-US" altLang="ja-JP" sz="2000" kern="1200" dirty="0" smtClean="0">
                        <a:solidFill>
                          <a:schemeClr val="tx1"/>
                        </a:solidFill>
                        <a:latin typeface="+mn-ea"/>
                        <a:ea typeface="+mn-ea"/>
                        <a:cs typeface="Segoe UI" panose="020B0502040204020203" pitchFamily="34" charset="0"/>
                      </a:endParaRPr>
                    </a:p>
                    <a:p>
                      <a:pPr marL="573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kern="1200" dirty="0" smtClean="0">
                          <a:solidFill>
                            <a:schemeClr val="tx1"/>
                          </a:solidFill>
                          <a:latin typeface="+mn-ea"/>
                          <a:ea typeface="+mn-ea"/>
                          <a:cs typeface="Segoe UI" panose="020B0502040204020203" pitchFamily="34" charset="0"/>
                        </a:rPr>
                        <a:t>サプライチェーン排出量の概要説明</a:t>
                      </a:r>
                      <a:endParaRPr kumimoji="1" lang="en-US" altLang="ja-JP" sz="2000" kern="1200" dirty="0" smtClean="0">
                        <a:solidFill>
                          <a:schemeClr val="tx1"/>
                        </a:solidFill>
                        <a:latin typeface="+mn-ea"/>
                        <a:ea typeface="+mn-ea"/>
                        <a:cs typeface="Segoe UI" panose="020B0502040204020203" pitchFamily="34" charset="0"/>
                      </a:endParaRPr>
                    </a:p>
                    <a:p>
                      <a:pPr marL="573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en-US" altLang="ja-JP" sz="2000" kern="1200" dirty="0" smtClean="0">
                          <a:solidFill>
                            <a:schemeClr val="tx1"/>
                          </a:solidFill>
                          <a:latin typeface="+mn-ea"/>
                          <a:ea typeface="+mn-ea"/>
                          <a:cs typeface="Segoe UI" panose="020B0502040204020203" pitchFamily="34" charset="0"/>
                        </a:rPr>
                        <a:t>Scope3</a:t>
                      </a:r>
                      <a:r>
                        <a:rPr kumimoji="1" lang="ja-JP" altLang="en-US" sz="2000" kern="1200" dirty="0" smtClean="0">
                          <a:solidFill>
                            <a:schemeClr val="tx1"/>
                          </a:solidFill>
                          <a:latin typeface="+mn-ea"/>
                          <a:ea typeface="+mn-ea"/>
                          <a:cs typeface="Segoe UI" panose="020B0502040204020203" pitchFamily="34" charset="0"/>
                        </a:rPr>
                        <a:t>の</a:t>
                      </a:r>
                      <a:r>
                        <a:rPr kumimoji="1" lang="en-US" altLang="ja-JP" sz="2000" kern="1200" dirty="0" smtClean="0">
                          <a:solidFill>
                            <a:schemeClr val="tx1"/>
                          </a:solidFill>
                          <a:latin typeface="+mn-ea"/>
                          <a:ea typeface="+mn-ea"/>
                          <a:cs typeface="Segoe UI" panose="020B0502040204020203" pitchFamily="34" charset="0"/>
                        </a:rPr>
                        <a:t>15</a:t>
                      </a:r>
                      <a:r>
                        <a:rPr kumimoji="1" lang="ja-JP" altLang="en-US" sz="2000" kern="1200" dirty="0" smtClean="0">
                          <a:solidFill>
                            <a:schemeClr val="tx1"/>
                          </a:solidFill>
                          <a:latin typeface="+mn-ea"/>
                          <a:ea typeface="+mn-ea"/>
                          <a:cs typeface="Segoe UI" panose="020B0502040204020203" pitchFamily="34" charset="0"/>
                        </a:rPr>
                        <a:t>カテゴリの内容、算定方法の説明</a:t>
                      </a:r>
                      <a:endParaRPr kumimoji="1" lang="en-US" altLang="ja-JP" sz="2000" kern="1200" dirty="0" smtClean="0">
                        <a:solidFill>
                          <a:schemeClr val="tx1"/>
                        </a:solidFill>
                        <a:latin typeface="+mn-ea"/>
                        <a:ea typeface="+mn-ea"/>
                        <a:cs typeface="Segoe UI" panose="020B0502040204020203" pitchFamily="34" charset="0"/>
                      </a:endParaRPr>
                    </a:p>
                    <a:p>
                      <a:pPr marL="573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kern="1200" dirty="0" smtClean="0">
                          <a:solidFill>
                            <a:schemeClr val="tx1"/>
                          </a:solidFill>
                          <a:latin typeface="+mn-ea"/>
                          <a:ea typeface="+mn-ea"/>
                          <a:cs typeface="Segoe UI" panose="020B0502040204020203" pitchFamily="34" charset="0"/>
                        </a:rPr>
                        <a:t>簡易算定演習</a:t>
                      </a:r>
                      <a:endParaRPr kumimoji="1" lang="en-US" altLang="ja-JP" sz="2000" kern="1200" dirty="0" smtClean="0">
                        <a:solidFill>
                          <a:schemeClr val="tx1"/>
                        </a:solidFill>
                        <a:latin typeface="+mn-ea"/>
                        <a:ea typeface="+mn-ea"/>
                        <a:cs typeface="Segoe UI" panose="020B0502040204020203" pitchFamily="34" charset="0"/>
                      </a:endParaRPr>
                    </a:p>
                    <a:p>
                      <a:pPr marL="573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kern="1200" dirty="0" smtClean="0">
                          <a:solidFill>
                            <a:schemeClr val="tx1"/>
                          </a:solidFill>
                          <a:latin typeface="+mn-ea"/>
                          <a:ea typeface="+mn-ea"/>
                          <a:cs typeface="Segoe UI" panose="020B0502040204020203" pitchFamily="34" charset="0"/>
                        </a:rPr>
                        <a:t>第</a:t>
                      </a:r>
                      <a:r>
                        <a:rPr kumimoji="1" lang="en-US" altLang="ja-JP" sz="2000" kern="1200" dirty="0" smtClean="0">
                          <a:solidFill>
                            <a:schemeClr val="tx1"/>
                          </a:solidFill>
                          <a:latin typeface="+mn-ea"/>
                          <a:ea typeface="+mn-ea"/>
                          <a:cs typeface="Segoe UI" panose="020B0502040204020203" pitchFamily="34" charset="0"/>
                        </a:rPr>
                        <a:t>1</a:t>
                      </a:r>
                      <a:r>
                        <a:rPr kumimoji="1" lang="ja-JP" altLang="en-US" sz="2000" kern="1200" dirty="0" smtClean="0">
                          <a:solidFill>
                            <a:schemeClr val="tx1"/>
                          </a:solidFill>
                          <a:latin typeface="+mn-ea"/>
                          <a:ea typeface="+mn-ea"/>
                          <a:cs typeface="Segoe UI" panose="020B0502040204020203" pitchFamily="34" charset="0"/>
                        </a:rPr>
                        <a:t>回算定支援面談に向けた準備事項の提示</a:t>
                      </a:r>
                      <a:endParaRPr kumimoji="1" lang="en-US" altLang="ja-JP" sz="2000" kern="1200" dirty="0" smtClean="0">
                        <a:solidFill>
                          <a:schemeClr val="tx1"/>
                        </a:solidFill>
                        <a:latin typeface="+mn-ea"/>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2000" kern="1200" dirty="0" smtClean="0">
                        <a:solidFill>
                          <a:schemeClr val="tx1"/>
                        </a:solidFill>
                        <a:latin typeface="+mj-ea"/>
                        <a:ea typeface="+mn-ea"/>
                        <a:cs typeface="Segoe UI" panose="020B0502040204020203"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2200" b="1" kern="1200" dirty="0" smtClean="0">
                          <a:solidFill>
                            <a:schemeClr val="tx1"/>
                          </a:solidFill>
                          <a:latin typeface="+mj-ea"/>
                          <a:ea typeface="+mn-ea"/>
                          <a:cs typeface="Segoe UI" panose="020B0502040204020203" pitchFamily="34" charset="0"/>
                        </a:rPr>
                        <a:t>算定支援面談（基本</a:t>
                      </a:r>
                      <a:r>
                        <a:rPr kumimoji="1" lang="en-US" altLang="ja-JP" sz="2200" b="1" kern="1200" dirty="0" smtClean="0">
                          <a:solidFill>
                            <a:schemeClr val="tx1"/>
                          </a:solidFill>
                          <a:latin typeface="+mj-ea"/>
                          <a:ea typeface="+mn-ea"/>
                          <a:cs typeface="Segoe UI" panose="020B0502040204020203" pitchFamily="34" charset="0"/>
                        </a:rPr>
                        <a:t>2</a:t>
                      </a:r>
                      <a:r>
                        <a:rPr kumimoji="1" lang="ja-JP" altLang="en-US" sz="2200" b="1" kern="1200" dirty="0" smtClean="0">
                          <a:solidFill>
                            <a:schemeClr val="tx1"/>
                          </a:solidFill>
                          <a:latin typeface="+mj-ea"/>
                          <a:ea typeface="+mn-ea"/>
                          <a:cs typeface="Segoe UI" panose="020B0502040204020203" pitchFamily="34" charset="0"/>
                        </a:rPr>
                        <a:t>回）</a:t>
                      </a:r>
                      <a:endParaRPr kumimoji="1" lang="en-US" altLang="ja-JP" sz="2200" b="1" kern="1200" dirty="0" smtClean="0">
                        <a:solidFill>
                          <a:schemeClr val="tx1"/>
                        </a:solidFill>
                        <a:latin typeface="+mj-ea"/>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2000" kern="1200" dirty="0" smtClean="0">
                          <a:solidFill>
                            <a:schemeClr val="tx1"/>
                          </a:solidFill>
                          <a:latin typeface="+mj-ea"/>
                          <a:ea typeface="+mn-ea"/>
                          <a:cs typeface="Segoe UI" panose="020B0502040204020203" pitchFamily="34" charset="0"/>
                        </a:rPr>
                        <a:t>目的：算定企業が持つ課題に対する助言、算定結果に関する助言等の実施</a:t>
                      </a:r>
                      <a:endParaRPr kumimoji="1" lang="en-US" altLang="ja-JP" sz="2000" kern="1200" dirty="0" smtClean="0">
                        <a:solidFill>
                          <a:schemeClr val="tx1"/>
                        </a:solidFill>
                        <a:latin typeface="+mj-ea"/>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2000" kern="1200" dirty="0" smtClean="0">
                          <a:solidFill>
                            <a:schemeClr val="tx1"/>
                          </a:solidFill>
                          <a:latin typeface="+mj-ea"/>
                          <a:ea typeface="+mn-ea"/>
                          <a:cs typeface="Segoe UI" panose="020B0502040204020203" pitchFamily="34" charset="0"/>
                        </a:rPr>
                        <a:t>実施事項：</a:t>
                      </a:r>
                      <a:endParaRPr kumimoji="1" lang="en-US" altLang="ja-JP" sz="2000" kern="1200" dirty="0" smtClean="0">
                        <a:solidFill>
                          <a:schemeClr val="tx1"/>
                        </a:solidFill>
                        <a:latin typeface="+mj-ea"/>
                        <a:ea typeface="+mn-ea"/>
                        <a:cs typeface="Segoe UI" panose="020B0502040204020203" pitchFamily="34" charset="0"/>
                      </a:endParaRPr>
                    </a:p>
                    <a:p>
                      <a:pPr marL="57240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kern="1200" dirty="0" smtClean="0">
                          <a:solidFill>
                            <a:schemeClr val="tx1"/>
                          </a:solidFill>
                          <a:latin typeface="+mj-ea"/>
                          <a:ea typeface="+mn-ea"/>
                          <a:cs typeface="Segoe UI" panose="020B0502040204020203" pitchFamily="34" charset="0"/>
                        </a:rPr>
                        <a:t>組織範囲の設定に関する助言</a:t>
                      </a:r>
                      <a:endParaRPr kumimoji="1" lang="en-US" altLang="ja-JP" sz="2000" kern="1200" dirty="0" smtClean="0">
                        <a:solidFill>
                          <a:schemeClr val="tx1"/>
                        </a:solidFill>
                        <a:latin typeface="+mj-ea"/>
                        <a:ea typeface="+mn-ea"/>
                        <a:cs typeface="Segoe UI" panose="020B0502040204020203" pitchFamily="34" charset="0"/>
                      </a:endParaRPr>
                    </a:p>
                    <a:p>
                      <a:pPr marL="57240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kern="1200" dirty="0" smtClean="0">
                          <a:solidFill>
                            <a:schemeClr val="tx1"/>
                          </a:solidFill>
                          <a:latin typeface="+mj-ea"/>
                          <a:ea typeface="+mn-ea"/>
                          <a:cs typeface="Segoe UI" panose="020B0502040204020203" pitchFamily="34" charset="0"/>
                        </a:rPr>
                        <a:t>サプライチェーン上における各種活動の</a:t>
                      </a:r>
                      <a:r>
                        <a:rPr kumimoji="1" lang="en-US" altLang="ja-JP" sz="2000" kern="1200" dirty="0" smtClean="0">
                          <a:solidFill>
                            <a:schemeClr val="tx1"/>
                          </a:solidFill>
                          <a:latin typeface="+mj-ea"/>
                          <a:ea typeface="+mn-ea"/>
                          <a:cs typeface="Segoe UI" panose="020B0502040204020203" pitchFamily="34" charset="0"/>
                        </a:rPr>
                        <a:t>15</a:t>
                      </a:r>
                      <a:r>
                        <a:rPr kumimoji="1" lang="ja-JP" altLang="en-US" sz="2000" kern="1200" dirty="0" smtClean="0">
                          <a:solidFill>
                            <a:schemeClr val="tx1"/>
                          </a:solidFill>
                          <a:latin typeface="+mj-ea"/>
                          <a:ea typeface="+mn-ea"/>
                          <a:cs typeface="Segoe UI" panose="020B0502040204020203" pitchFamily="34" charset="0"/>
                        </a:rPr>
                        <a:t>カテゴリへの分類に関する助言</a:t>
                      </a:r>
                      <a:endParaRPr kumimoji="1" lang="en-US" altLang="ja-JP" sz="2000" kern="1200" dirty="0" smtClean="0">
                        <a:solidFill>
                          <a:schemeClr val="tx1"/>
                        </a:solidFill>
                        <a:latin typeface="+mj-ea"/>
                        <a:ea typeface="+mn-ea"/>
                        <a:cs typeface="Segoe UI" panose="020B0502040204020203" pitchFamily="34" charset="0"/>
                      </a:endParaRPr>
                    </a:p>
                    <a:p>
                      <a:pPr marL="57240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kern="1200" dirty="0" smtClean="0">
                          <a:solidFill>
                            <a:schemeClr val="tx1"/>
                          </a:solidFill>
                          <a:latin typeface="+mj-ea"/>
                          <a:ea typeface="+mn-ea"/>
                          <a:cs typeface="Segoe UI" panose="020B0502040204020203" pitchFamily="34" charset="0"/>
                        </a:rPr>
                        <a:t>算定対象範囲の決定に関する助言</a:t>
                      </a:r>
                      <a:endParaRPr kumimoji="1" lang="en-US" altLang="ja-JP" sz="2000" kern="1200" dirty="0" smtClean="0">
                        <a:solidFill>
                          <a:schemeClr val="tx1"/>
                        </a:solidFill>
                        <a:latin typeface="+mj-ea"/>
                        <a:ea typeface="+mn-ea"/>
                        <a:cs typeface="Segoe UI" panose="020B0502040204020203" pitchFamily="34" charset="0"/>
                      </a:endParaRPr>
                    </a:p>
                    <a:p>
                      <a:pPr marL="57240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kern="1200" dirty="0" smtClean="0">
                          <a:solidFill>
                            <a:schemeClr val="tx1"/>
                          </a:solidFill>
                          <a:latin typeface="+mj-ea"/>
                          <a:ea typeface="+mn-ea"/>
                          <a:cs typeface="Segoe UI" panose="020B0502040204020203" pitchFamily="34" charset="0"/>
                        </a:rPr>
                        <a:t>企業に収集いただく活動量データ項目の決定に関する助言</a:t>
                      </a:r>
                      <a:endParaRPr kumimoji="1" lang="en-US" altLang="ja-JP" sz="2000" kern="1200" dirty="0" smtClean="0">
                        <a:solidFill>
                          <a:schemeClr val="tx1"/>
                        </a:solidFill>
                        <a:latin typeface="+mj-ea"/>
                        <a:ea typeface="+mn-ea"/>
                        <a:cs typeface="Segoe UI" panose="020B0502040204020203" pitchFamily="34" charset="0"/>
                      </a:endParaRPr>
                    </a:p>
                    <a:p>
                      <a:pPr marL="57240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2000" kern="1200" dirty="0" smtClean="0">
                          <a:solidFill>
                            <a:schemeClr val="tx1"/>
                          </a:solidFill>
                          <a:latin typeface="+mj-ea"/>
                          <a:ea typeface="+mn-ea"/>
                          <a:cs typeface="Segoe UI" panose="020B0502040204020203" pitchFamily="34" charset="0"/>
                        </a:rPr>
                        <a:t>原単位に関する助言</a:t>
                      </a:r>
                      <a:endParaRPr kumimoji="1" lang="en-US" altLang="ja-JP" sz="20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1781850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xmlns="" id="{A7BE8F70-B7A5-4482-8441-C02A654C6678}"/>
              </a:ext>
            </a:extLst>
          </p:cNvPr>
          <p:cNvSpPr>
            <a:spLocks noGrp="1"/>
          </p:cNvSpPr>
          <p:nvPr>
            <p:ph type="title"/>
          </p:nvPr>
        </p:nvSpPr>
        <p:spPr/>
        <p:txBody>
          <a:bodyPr/>
          <a:lstStyle/>
          <a:p>
            <a:r>
              <a:rPr lang="ja-JP" altLang="en-US" sz="4000" dirty="0" smtClean="0"/>
              <a:t>応募条件</a:t>
            </a:r>
            <a:endParaRPr lang="ja-JP" altLang="en-US" sz="4000" dirty="0"/>
          </a:p>
        </p:txBody>
      </p:sp>
      <p:sp>
        <p:nvSpPr>
          <p:cNvPr id="10" name="テキスト プレースホルダー 9">
            <a:extLst>
              <a:ext uri="{FF2B5EF4-FFF2-40B4-BE49-F238E27FC236}">
                <a16:creationId xmlns:a16="http://schemas.microsoft.com/office/drawing/2014/main" xmlns="" id="{128C82FB-AFBB-43CE-9680-0FA8BC055F95}"/>
              </a:ext>
            </a:extLst>
          </p:cNvPr>
          <p:cNvSpPr>
            <a:spLocks noGrp="1"/>
          </p:cNvSpPr>
          <p:nvPr>
            <p:ph type="body" sz="quarter" idx="11"/>
          </p:nvPr>
        </p:nvSpPr>
        <p:spPr>
          <a:xfrm>
            <a:off x="128588" y="765175"/>
            <a:ext cx="9648825" cy="503585"/>
          </a:xfrm>
        </p:spPr>
        <p:txBody>
          <a:bodyPr anchor="ctr"/>
          <a:lstStyle/>
          <a:p>
            <a:r>
              <a:rPr lang="ja-JP" altLang="en-US" sz="2300" dirty="0"/>
              <a:t>応募条件</a:t>
            </a:r>
            <a:r>
              <a:rPr lang="ja-JP" altLang="en-US" sz="2300" dirty="0" smtClean="0"/>
              <a:t>は、算定結果</a:t>
            </a:r>
            <a:r>
              <a:rPr lang="ja-JP" altLang="en-US" sz="2300" dirty="0"/>
              <a:t>を</a:t>
            </a:r>
            <a:r>
              <a:rPr lang="ja-JP" altLang="en-US" sz="2300" dirty="0" smtClean="0"/>
              <a:t>環境省の</a:t>
            </a:r>
            <a:r>
              <a:rPr lang="en-US" altLang="ja-JP" sz="2300" dirty="0" smtClean="0"/>
              <a:t>Web</a:t>
            </a:r>
            <a:r>
              <a:rPr lang="ja-JP" altLang="en-US" sz="2300" dirty="0" smtClean="0"/>
              <a:t>サイト掲載への同意等</a:t>
            </a:r>
            <a:r>
              <a:rPr kumimoji="1" lang="ja-JP" altLang="en-US" sz="2300" dirty="0" smtClean="0"/>
              <a:t>。</a:t>
            </a:r>
            <a:endParaRPr kumimoji="1" lang="ja-JP" altLang="en-US" sz="2300" dirty="0"/>
          </a:p>
        </p:txBody>
      </p:sp>
      <p:sp>
        <p:nvSpPr>
          <p:cNvPr id="14" name="スライド番号プレースホルダー 3">
            <a:extLst>
              <a:ext uri="{FF2B5EF4-FFF2-40B4-BE49-F238E27FC236}">
                <a16:creationId xmlns:a16="http://schemas.microsoft.com/office/drawing/2014/main" xmlns=""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13</a:t>
            </a:fld>
            <a:endParaRPr lang="en-US" altLang="ja-JP" noProof="0" dirty="0"/>
          </a:p>
        </p:txBody>
      </p:sp>
      <p:graphicFrame>
        <p:nvGraphicFramePr>
          <p:cNvPr id="15" name="表 14"/>
          <p:cNvGraphicFramePr>
            <a:graphicFrameLocks noGrp="1"/>
          </p:cNvGraphicFramePr>
          <p:nvPr>
            <p:extLst>
              <p:ext uri="{D42A27DB-BD31-4B8C-83A1-F6EECF244321}">
                <p14:modId xmlns:p14="http://schemas.microsoft.com/office/powerpoint/2010/main" val="1989536401"/>
              </p:ext>
            </p:extLst>
          </p:nvPr>
        </p:nvGraphicFramePr>
        <p:xfrm>
          <a:off x="128464" y="1425514"/>
          <a:ext cx="9648949" cy="4019710"/>
        </p:xfrm>
        <a:graphic>
          <a:graphicData uri="http://schemas.openxmlformats.org/drawingml/2006/table">
            <a:tbl>
              <a:tblPr firstCol="1" bandCol="1">
                <a:tableStyleId>{5940675A-B579-460E-94D1-54222C63F5DA}</a:tableStyleId>
              </a:tblPr>
              <a:tblGrid>
                <a:gridCol w="1440160">
                  <a:extLst>
                    <a:ext uri="{9D8B030D-6E8A-4147-A177-3AD203B41FA5}">
                      <a16:colId xmlns:a16="http://schemas.microsoft.com/office/drawing/2014/main" xmlns="" val="20000"/>
                    </a:ext>
                  </a:extLst>
                </a:gridCol>
                <a:gridCol w="8208789">
                  <a:extLst>
                    <a:ext uri="{9D8B030D-6E8A-4147-A177-3AD203B41FA5}">
                      <a16:colId xmlns:a16="http://schemas.microsoft.com/office/drawing/2014/main" xmlns="" val="20001"/>
                    </a:ext>
                  </a:extLst>
                </a:gridCol>
              </a:tblGrid>
              <a:tr h="4019710">
                <a:tc>
                  <a:txBody>
                    <a:bodyPr/>
                    <a:lstStyle/>
                    <a:p>
                      <a:pPr algn="ctr"/>
                      <a:r>
                        <a:rPr kumimoji="1" lang="ja-JP" altLang="en-US" sz="2400" b="1" dirty="0" smtClean="0"/>
                        <a:t>応募条件</a:t>
                      </a:r>
                      <a:endParaRPr kumimoji="1" lang="en-US" altLang="ja-JP" sz="24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D9D9D9"/>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グリーン・バリューチェーンプラットフォーム（</a:t>
                      </a:r>
                      <a:r>
                        <a:rPr kumimoji="1" lang="en-US" altLang="ja-JP" sz="2400" kern="1200" dirty="0" smtClean="0">
                          <a:solidFill>
                            <a:schemeClr val="tx1"/>
                          </a:solidFill>
                          <a:latin typeface="+mj-ea"/>
                          <a:ea typeface="+mn-ea"/>
                          <a:cs typeface="Segoe UI" panose="020B0502040204020203" pitchFamily="34" charset="0"/>
                        </a:rPr>
                        <a:t>※</a:t>
                      </a:r>
                      <a:r>
                        <a:rPr kumimoji="1" lang="ja-JP" altLang="en-US" sz="2400" kern="1200" dirty="0" smtClean="0">
                          <a:solidFill>
                            <a:schemeClr val="tx1"/>
                          </a:solidFill>
                          <a:latin typeface="+mj-ea"/>
                          <a:ea typeface="+mn-ea"/>
                          <a:cs typeface="Segoe UI" panose="020B0502040204020203" pitchFamily="34" charset="0"/>
                        </a:rPr>
                        <a:t>）（</a:t>
                      </a:r>
                      <a:r>
                        <a:rPr kumimoji="1" lang="en-US" altLang="ja-JP" sz="2400" kern="1200" dirty="0" smtClean="0">
                          <a:solidFill>
                            <a:schemeClr val="tx1"/>
                          </a:solidFill>
                          <a:latin typeface="+mj-ea"/>
                          <a:ea typeface="+mn-ea"/>
                          <a:cs typeface="Segoe UI" panose="020B0502040204020203" pitchFamily="34" charset="0"/>
                        </a:rPr>
                        <a:t>GVC</a:t>
                      </a:r>
                      <a:r>
                        <a:rPr kumimoji="1" lang="ja-JP" altLang="en-US" sz="2400" kern="1200" dirty="0" smtClean="0">
                          <a:solidFill>
                            <a:schemeClr val="tx1"/>
                          </a:solidFill>
                          <a:latin typeface="+mj-ea"/>
                          <a:ea typeface="+mn-ea"/>
                          <a:cs typeface="Segoe UI" panose="020B0502040204020203" pitchFamily="34" charset="0"/>
                        </a:rPr>
                        <a:t>プラットフォーム）への算定結果（算定目的、算定結果内訳、グラフ、今後の活用方針等）の掲載へ同意すること。</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サプライチェーン排出量の算定および</a:t>
                      </a:r>
                      <a:r>
                        <a:rPr kumimoji="1" lang="en-US" altLang="ja-JP" sz="2400" kern="1200" dirty="0" smtClean="0">
                          <a:solidFill>
                            <a:schemeClr val="tx1"/>
                          </a:solidFill>
                          <a:latin typeface="+mj-ea"/>
                          <a:ea typeface="+mn-ea"/>
                          <a:cs typeface="Segoe UI" panose="020B0502040204020203" pitchFamily="34" charset="0"/>
                        </a:rPr>
                        <a:t>GVC</a:t>
                      </a:r>
                      <a:r>
                        <a:rPr kumimoji="1" lang="ja-JP" altLang="en-US" sz="2400" kern="1200" dirty="0" smtClean="0">
                          <a:solidFill>
                            <a:schemeClr val="tx1"/>
                          </a:solidFill>
                          <a:latin typeface="+mj-ea"/>
                          <a:ea typeface="+mn-ea"/>
                          <a:cs typeface="Segoe UI" panose="020B0502040204020203" pitchFamily="34" charset="0"/>
                        </a:rPr>
                        <a:t>プラットフォームへの掲載資料の作成等は参加企業において実施すること。</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en-US" altLang="ja-JP" sz="2400" kern="1200" dirty="0" smtClean="0">
                          <a:solidFill>
                            <a:schemeClr val="tx1"/>
                          </a:solidFill>
                          <a:latin typeface="+mj-ea"/>
                          <a:ea typeface="+mn-ea"/>
                          <a:cs typeface="Segoe UI" panose="020B0502040204020203" pitchFamily="34" charset="0"/>
                        </a:rPr>
                        <a:t>Scope3</a:t>
                      </a:r>
                      <a:r>
                        <a:rPr kumimoji="1" lang="ja-JP" altLang="en-US" sz="2400" kern="1200" dirty="0" smtClean="0">
                          <a:solidFill>
                            <a:schemeClr val="tx1"/>
                          </a:solidFill>
                          <a:latin typeface="+mj-ea"/>
                          <a:ea typeface="+mn-ea"/>
                          <a:cs typeface="Segoe UI" panose="020B0502040204020203" pitchFamily="34" charset="0"/>
                        </a:rPr>
                        <a:t>の総排出量に占める割合が大きいと予想されるカテゴリを含め</a:t>
                      </a:r>
                      <a:r>
                        <a:rPr kumimoji="1" lang="en-US" altLang="ja-JP" sz="2400" kern="1200" dirty="0" smtClean="0">
                          <a:solidFill>
                            <a:schemeClr val="tx1"/>
                          </a:solidFill>
                          <a:latin typeface="+mj-ea"/>
                          <a:ea typeface="+mn-ea"/>
                          <a:cs typeface="Segoe UI" panose="020B0502040204020203" pitchFamily="34" charset="0"/>
                        </a:rPr>
                        <a:t>8</a:t>
                      </a:r>
                      <a:r>
                        <a:rPr kumimoji="1" lang="ja-JP" altLang="en-US" sz="2400" kern="1200" dirty="0" smtClean="0">
                          <a:solidFill>
                            <a:schemeClr val="tx1"/>
                          </a:solidFill>
                          <a:latin typeface="+mj-ea"/>
                          <a:ea typeface="+mn-ea"/>
                          <a:cs typeface="Segoe UI" panose="020B0502040204020203" pitchFamily="34" charset="0"/>
                        </a:rPr>
                        <a:t>以上のカテゴリを算定すること。（サプライチェーン排出量の算定を実施済みの参加企業についても、既算定カテゴリを含めて</a:t>
                      </a:r>
                      <a:r>
                        <a:rPr kumimoji="1" lang="en-US" altLang="ja-JP" sz="2400" kern="1200" dirty="0" smtClean="0">
                          <a:solidFill>
                            <a:schemeClr val="tx1"/>
                          </a:solidFill>
                          <a:latin typeface="+mj-ea"/>
                          <a:ea typeface="+mn-ea"/>
                          <a:cs typeface="Segoe UI" panose="020B0502040204020203" pitchFamily="34" charset="0"/>
                        </a:rPr>
                        <a:t>8</a:t>
                      </a:r>
                      <a:r>
                        <a:rPr kumimoji="1" lang="ja-JP" altLang="en-US" sz="2400" kern="1200" dirty="0" smtClean="0">
                          <a:solidFill>
                            <a:schemeClr val="tx1"/>
                          </a:solidFill>
                          <a:latin typeface="+mj-ea"/>
                          <a:ea typeface="+mn-ea"/>
                          <a:cs typeface="Segoe UI" panose="020B0502040204020203" pitchFamily="34" charset="0"/>
                        </a:rPr>
                        <a:t>以上のカテゴリを算定すること。）</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
        <p:nvSpPr>
          <p:cNvPr id="7" name="テキスト ボックス 20"/>
          <p:cNvSpPr txBox="1">
            <a:spLocks noChangeArrowheads="1"/>
          </p:cNvSpPr>
          <p:nvPr/>
        </p:nvSpPr>
        <p:spPr bwMode="auto">
          <a:xfrm>
            <a:off x="128464" y="5824874"/>
            <a:ext cx="964894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defTabSz="844083" eaLnBrk="1" hangingPunct="1">
              <a:defRPr/>
            </a:pPr>
            <a:r>
              <a:rPr lang="en-US" altLang="ja-JP" sz="1400" dirty="0" smtClean="0">
                <a:solidFill>
                  <a:srgbClr val="000000"/>
                </a:solidFill>
                <a:latin typeface="Meiryo UI" pitchFamily="50" charset="-128"/>
                <a:ea typeface="Meiryo UI" pitchFamily="50" charset="-128"/>
                <a:cs typeface="Meiryo UI" pitchFamily="50" charset="-128"/>
              </a:rPr>
              <a:t>※</a:t>
            </a:r>
            <a:r>
              <a:rPr lang="ja-JP" altLang="en-US" sz="1400" dirty="0" smtClean="0">
                <a:solidFill>
                  <a:srgbClr val="000000"/>
                </a:solidFill>
                <a:latin typeface="Meiryo UI" pitchFamily="50" charset="-128"/>
                <a:ea typeface="Meiryo UI" pitchFamily="50" charset="-128"/>
                <a:cs typeface="Meiryo UI" pitchFamily="50" charset="-128"/>
              </a:rPr>
              <a:t>サプライチェーン排出量や</a:t>
            </a:r>
            <a:r>
              <a:rPr lang="en-US" altLang="ja-JP" sz="1400" dirty="0" smtClean="0">
                <a:solidFill>
                  <a:srgbClr val="000000"/>
                </a:solidFill>
                <a:latin typeface="Meiryo UI" pitchFamily="50" charset="-128"/>
                <a:ea typeface="Meiryo UI" pitchFamily="50" charset="-128"/>
                <a:cs typeface="Meiryo UI" pitchFamily="50" charset="-128"/>
              </a:rPr>
              <a:t>SBT</a:t>
            </a:r>
            <a:r>
              <a:rPr lang="ja-JP" altLang="en-US" sz="1400" dirty="0" smtClean="0">
                <a:solidFill>
                  <a:srgbClr val="000000"/>
                </a:solidFill>
                <a:latin typeface="Meiryo UI" pitchFamily="50" charset="-128"/>
                <a:ea typeface="Meiryo UI" pitchFamily="50" charset="-128"/>
                <a:cs typeface="Meiryo UI" pitchFamily="50" charset="-128"/>
              </a:rPr>
              <a:t>等に関する普及・啓発を目的とし、環境省及び経済産業省が合同で運営している</a:t>
            </a:r>
            <a:r>
              <a:rPr lang="en-US" altLang="ja-JP" sz="1400" dirty="0" smtClean="0">
                <a:solidFill>
                  <a:srgbClr val="000000"/>
                </a:solidFill>
                <a:latin typeface="Meiryo UI" pitchFamily="50" charset="-128"/>
                <a:ea typeface="Meiryo UI" pitchFamily="50" charset="-128"/>
                <a:cs typeface="Meiryo UI" pitchFamily="50" charset="-128"/>
              </a:rPr>
              <a:t>Web</a:t>
            </a:r>
            <a:r>
              <a:rPr lang="ja-JP" altLang="en-US" sz="1400" dirty="0" smtClean="0">
                <a:solidFill>
                  <a:srgbClr val="000000"/>
                </a:solidFill>
                <a:latin typeface="Meiryo UI" pitchFamily="50" charset="-128"/>
                <a:ea typeface="Meiryo UI" pitchFamily="50" charset="-128"/>
                <a:cs typeface="Meiryo UI" pitchFamily="50" charset="-128"/>
              </a:rPr>
              <a:t>サイト。サプライチェーン排出量や</a:t>
            </a:r>
            <a:r>
              <a:rPr lang="en-US" altLang="ja-JP" sz="1400" dirty="0" smtClean="0">
                <a:solidFill>
                  <a:srgbClr val="000000"/>
                </a:solidFill>
                <a:latin typeface="Meiryo UI" pitchFamily="50" charset="-128"/>
                <a:ea typeface="Meiryo UI" pitchFamily="50" charset="-128"/>
                <a:cs typeface="Meiryo UI" pitchFamily="50" charset="-128"/>
              </a:rPr>
              <a:t>SBT</a:t>
            </a:r>
            <a:r>
              <a:rPr lang="ja-JP" altLang="en-US" sz="1400" dirty="0" smtClean="0">
                <a:solidFill>
                  <a:srgbClr val="000000"/>
                </a:solidFill>
                <a:latin typeface="Meiryo UI" pitchFamily="50" charset="-128"/>
                <a:ea typeface="Meiryo UI" pitchFamily="50" charset="-128"/>
                <a:cs typeface="Meiryo UI" pitchFamily="50" charset="-128"/>
              </a:rPr>
              <a:t>等に関する国際・国内動向や算定方法、排出原単位、取組事例等の企業がサプライチェーン排出量を算定する際に参考となる情報を掲載。</a:t>
            </a:r>
            <a:endParaRPr lang="ja-JP" altLang="en-US" sz="14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12059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xmlns="" id="{A7BE8F70-B7A5-4482-8441-C02A654C6678}"/>
              </a:ext>
            </a:extLst>
          </p:cNvPr>
          <p:cNvSpPr>
            <a:spLocks noGrp="1"/>
          </p:cNvSpPr>
          <p:nvPr>
            <p:ph type="title"/>
          </p:nvPr>
        </p:nvSpPr>
        <p:spPr/>
        <p:txBody>
          <a:bodyPr/>
          <a:lstStyle/>
          <a:p>
            <a:r>
              <a:rPr lang="ja-JP" altLang="en-US" sz="3100" dirty="0"/>
              <a:t>スケジュール、採択基準と採択企業数、ネットワークへの参加</a:t>
            </a:r>
          </a:p>
        </p:txBody>
      </p:sp>
      <p:sp>
        <p:nvSpPr>
          <p:cNvPr id="10" name="テキスト プレースホルダー 9">
            <a:extLst>
              <a:ext uri="{FF2B5EF4-FFF2-40B4-BE49-F238E27FC236}">
                <a16:creationId xmlns:a16="http://schemas.microsoft.com/office/drawing/2014/main" xmlns="" id="{128C82FB-AFBB-43CE-9680-0FA8BC055F95}"/>
              </a:ext>
            </a:extLst>
          </p:cNvPr>
          <p:cNvSpPr>
            <a:spLocks noGrp="1"/>
          </p:cNvSpPr>
          <p:nvPr>
            <p:ph type="body" sz="quarter" idx="11"/>
          </p:nvPr>
        </p:nvSpPr>
        <p:spPr>
          <a:xfrm>
            <a:off x="128588" y="765175"/>
            <a:ext cx="9648825" cy="503585"/>
          </a:xfrm>
        </p:spPr>
        <p:txBody>
          <a:bodyPr anchor="ctr"/>
          <a:lstStyle/>
          <a:p>
            <a:r>
              <a:rPr lang="ja-JP" altLang="en-US" sz="2300" dirty="0"/>
              <a:t>スケジュール、採択基準・採択企業数、ネットワークの参加については下記の通り。</a:t>
            </a:r>
          </a:p>
        </p:txBody>
      </p:sp>
      <p:sp>
        <p:nvSpPr>
          <p:cNvPr id="14" name="スライド番号プレースホルダー 3">
            <a:extLst>
              <a:ext uri="{FF2B5EF4-FFF2-40B4-BE49-F238E27FC236}">
                <a16:creationId xmlns:a16="http://schemas.microsoft.com/office/drawing/2014/main" xmlns="" id="{F1BF2F9E-9EB1-4036-9D5E-BE640B10FF9F}"/>
              </a:ext>
            </a:extLst>
          </p:cNvPr>
          <p:cNvSpPr>
            <a:spLocks noGrp="1"/>
          </p:cNvSpPr>
          <p:nvPr>
            <p:ph type="sldNum" sz="quarter" idx="12"/>
          </p:nvPr>
        </p:nvSpPr>
        <p:spPr/>
        <p:txBody>
          <a:bodyPr/>
          <a:lstStyle/>
          <a:p>
            <a:pPr lvl="0"/>
            <a:fld id="{4E8E2EF8-2ECD-4F20-BEF5-478073312008}" type="slidenum">
              <a:rPr lang="en-US" altLang="ja-JP" noProof="0" smtClean="0"/>
              <a:pPr lvl="0"/>
              <a:t>14</a:t>
            </a:fld>
            <a:endParaRPr lang="en-US" altLang="ja-JP" noProof="0" dirty="0"/>
          </a:p>
        </p:txBody>
      </p:sp>
      <p:graphicFrame>
        <p:nvGraphicFramePr>
          <p:cNvPr id="16" name="表 15"/>
          <p:cNvGraphicFramePr>
            <a:graphicFrameLocks noGrp="1"/>
          </p:cNvGraphicFramePr>
          <p:nvPr>
            <p:extLst>
              <p:ext uri="{D42A27DB-BD31-4B8C-83A1-F6EECF244321}">
                <p14:modId xmlns:p14="http://schemas.microsoft.com/office/powerpoint/2010/main" val="1604223459"/>
              </p:ext>
            </p:extLst>
          </p:nvPr>
        </p:nvGraphicFramePr>
        <p:xfrm>
          <a:off x="128464" y="1425515"/>
          <a:ext cx="9648949" cy="4883807"/>
        </p:xfrm>
        <a:graphic>
          <a:graphicData uri="http://schemas.openxmlformats.org/drawingml/2006/table">
            <a:tbl>
              <a:tblPr firstCol="1" bandCol="1">
                <a:tableStyleId>{5940675A-B579-460E-94D1-54222C63F5DA}</a:tableStyleId>
              </a:tblPr>
              <a:tblGrid>
                <a:gridCol w="1440160">
                  <a:extLst>
                    <a:ext uri="{9D8B030D-6E8A-4147-A177-3AD203B41FA5}">
                      <a16:colId xmlns:a16="http://schemas.microsoft.com/office/drawing/2014/main" xmlns="" val="20000"/>
                    </a:ext>
                  </a:extLst>
                </a:gridCol>
                <a:gridCol w="8208789">
                  <a:extLst>
                    <a:ext uri="{9D8B030D-6E8A-4147-A177-3AD203B41FA5}">
                      <a16:colId xmlns:a16="http://schemas.microsoft.com/office/drawing/2014/main" xmlns="" val="20001"/>
                    </a:ext>
                  </a:extLst>
                </a:gridCol>
              </a:tblGrid>
              <a:tr h="1483921">
                <a:tc>
                  <a:txBody>
                    <a:bodyPr/>
                    <a:lstStyle/>
                    <a:p>
                      <a:pPr algn="ctr"/>
                      <a:r>
                        <a:rPr kumimoji="1" lang="ja-JP" altLang="en-US" sz="2000" b="1" dirty="0" smtClean="0"/>
                        <a:t>スケジュール</a:t>
                      </a:r>
                      <a:endParaRPr kumimoji="1" lang="en-US" altLang="ja-JP" sz="20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D9D9D9"/>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b="1" u="sng" kern="1200" dirty="0" smtClean="0">
                          <a:solidFill>
                            <a:schemeClr val="tx1"/>
                          </a:solidFill>
                          <a:effectLst>
                            <a:outerShdw blurRad="38100" dist="38100" dir="2700000" algn="tl">
                              <a:srgbClr val="000000">
                                <a:alpha val="43137"/>
                              </a:srgbClr>
                            </a:outerShdw>
                          </a:effectLst>
                          <a:latin typeface="+mj-ea"/>
                          <a:ea typeface="+mn-ea"/>
                          <a:cs typeface="Segoe UI" panose="020B0502040204020203" pitchFamily="34" charset="0"/>
                        </a:rPr>
                        <a:t>公募期間：平成３０年６月２７日</a:t>
                      </a:r>
                      <a:r>
                        <a:rPr kumimoji="1" lang="ja-JP" altLang="en-US" sz="2400" b="1" u="sng" kern="1200" smtClean="0">
                          <a:solidFill>
                            <a:schemeClr val="tx1"/>
                          </a:solidFill>
                          <a:effectLst>
                            <a:outerShdw blurRad="38100" dist="38100" dir="2700000" algn="tl">
                              <a:srgbClr val="000000">
                                <a:alpha val="43137"/>
                              </a:srgbClr>
                            </a:outerShdw>
                          </a:effectLst>
                          <a:latin typeface="+mj-ea"/>
                          <a:ea typeface="+mn-ea"/>
                          <a:cs typeface="Segoe UI" panose="020B0502040204020203" pitchFamily="34" charset="0"/>
                        </a:rPr>
                        <a:t>～</a:t>
                      </a:r>
                      <a:r>
                        <a:rPr kumimoji="1" lang="ja-JP" altLang="en-US" sz="2400" b="1" u="sng" kern="1200" smtClean="0">
                          <a:solidFill>
                            <a:schemeClr val="tx1"/>
                          </a:solidFill>
                          <a:effectLst>
                            <a:outerShdw blurRad="38100" dist="38100" dir="2700000" algn="tl">
                              <a:srgbClr val="000000">
                                <a:alpha val="43137"/>
                              </a:srgbClr>
                            </a:outerShdw>
                          </a:effectLst>
                          <a:latin typeface="+mj-ea"/>
                          <a:ea typeface="+mn-ea"/>
                          <a:cs typeface="Segoe UI" panose="020B0502040204020203" pitchFamily="34" charset="0"/>
                        </a:rPr>
                        <a:t>７月２７日</a:t>
                      </a:r>
                      <a:endParaRPr kumimoji="1" lang="en-US" altLang="ja-JP" sz="2400" b="1" u="sng" kern="1200" dirty="0" smtClean="0">
                        <a:solidFill>
                          <a:schemeClr val="tx1"/>
                        </a:solidFill>
                        <a:effectLst>
                          <a:outerShdw blurRad="38100" dist="38100" dir="2700000" algn="tl">
                            <a:srgbClr val="000000">
                              <a:alpha val="43137"/>
                            </a:srgbClr>
                          </a:outerShdw>
                        </a:effectLst>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支援期間：平成３０年８月中旬～１２月末</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成果物提出締切：平成３１年１月３１日</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0"/>
                  </a:ext>
                </a:extLst>
              </a:tr>
              <a:tr h="1699943">
                <a:tc>
                  <a:txBody>
                    <a:bodyPr/>
                    <a:lstStyle/>
                    <a:p>
                      <a:pPr algn="ctr"/>
                      <a:r>
                        <a:rPr kumimoji="1" lang="ja-JP" altLang="en-US" sz="2000" b="1" dirty="0" smtClean="0"/>
                        <a:t>採択基準と採択企業数</a:t>
                      </a:r>
                      <a:endParaRPr kumimoji="1" lang="en-US" altLang="ja-JP" sz="20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D9D9D9"/>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応募条件を満たしている企業のうち、申請内容や業種、企業規模等を総合的に考慮し１０社採択。</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採択されなかった応募企業にも席数の限り</a:t>
                      </a:r>
                      <a:r>
                        <a:rPr kumimoji="1" lang="en-US" altLang="ja-JP" sz="2400" kern="1200" dirty="0" smtClean="0">
                          <a:solidFill>
                            <a:schemeClr val="tx1"/>
                          </a:solidFill>
                          <a:latin typeface="+mj-ea"/>
                          <a:ea typeface="+mn-ea"/>
                          <a:cs typeface="Segoe UI" panose="020B0502040204020203" pitchFamily="34" charset="0"/>
                        </a:rPr>
                        <a:t>Scope3</a:t>
                      </a:r>
                      <a:r>
                        <a:rPr kumimoji="1" lang="ja-JP" altLang="en-US" sz="2400" kern="1200" dirty="0" smtClean="0">
                          <a:solidFill>
                            <a:schemeClr val="tx1"/>
                          </a:solidFill>
                          <a:latin typeface="+mj-ea"/>
                          <a:ea typeface="+mn-ea"/>
                          <a:cs typeface="Segoe UI" panose="020B0502040204020203" pitchFamily="34" charset="0"/>
                        </a:rPr>
                        <a:t>説明会のみの参加を認める。</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1"/>
                  </a:ext>
                </a:extLst>
              </a:tr>
              <a:tr h="1699943">
                <a:tc>
                  <a:txBody>
                    <a:bodyPr/>
                    <a:lstStyle/>
                    <a:p>
                      <a:pPr algn="ctr"/>
                      <a:r>
                        <a:rPr kumimoji="1" lang="ja-JP" altLang="en-US" sz="2000" b="1" dirty="0" smtClean="0">
                          <a:latin typeface="+mn-ea"/>
                          <a:ea typeface="+mn-ea"/>
                        </a:rPr>
                        <a:t>企業版</a:t>
                      </a:r>
                      <a:r>
                        <a:rPr kumimoji="1" lang="en-US" altLang="ja-JP" sz="2000" b="1" dirty="0" smtClean="0">
                          <a:latin typeface="+mn-ea"/>
                          <a:ea typeface="+mn-ea"/>
                        </a:rPr>
                        <a:t>2℃</a:t>
                      </a:r>
                      <a:r>
                        <a:rPr kumimoji="1" lang="ja-JP" altLang="en-US" sz="2000" b="1" dirty="0" smtClean="0">
                          <a:latin typeface="+mn-ea"/>
                          <a:ea typeface="+mn-ea"/>
                        </a:rPr>
                        <a:t>目標ネットワークへの参加</a:t>
                      </a:r>
                      <a:endParaRPr kumimoji="1" lang="en-US" altLang="ja-JP" sz="2000" b="1" dirty="0">
                        <a:latin typeface="+mn-ea"/>
                        <a:ea typeface="+mn-ea"/>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D9D9D9"/>
                    </a:solidFill>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n-ea"/>
                          <a:ea typeface="+mn-ea"/>
                          <a:cs typeface="Segoe UI" panose="020B0502040204020203" pitchFamily="34" charset="0"/>
                        </a:rPr>
                        <a:t>支援の参加者は、</a:t>
                      </a:r>
                      <a:r>
                        <a:rPr kumimoji="1" lang="en-US" altLang="ja-JP" sz="2400" kern="1200" dirty="0" smtClean="0">
                          <a:solidFill>
                            <a:schemeClr val="tx1"/>
                          </a:solidFill>
                          <a:latin typeface="+mn-ea"/>
                          <a:ea typeface="+mn-ea"/>
                          <a:cs typeface="Segoe UI" panose="020B0502040204020203" pitchFamily="34" charset="0"/>
                        </a:rPr>
                        <a:t>SBT</a:t>
                      </a:r>
                      <a:r>
                        <a:rPr kumimoji="1" lang="ja-JP" altLang="en-US" sz="2400" kern="1200" dirty="0" smtClean="0">
                          <a:solidFill>
                            <a:schemeClr val="tx1"/>
                          </a:solidFill>
                          <a:latin typeface="+mn-ea"/>
                          <a:ea typeface="+mn-ea"/>
                          <a:cs typeface="Segoe UI" panose="020B0502040204020203" pitchFamily="34" charset="0"/>
                        </a:rPr>
                        <a:t>の認定やコミットなどに至っていない場合でも、企業版</a:t>
                      </a:r>
                      <a:r>
                        <a:rPr kumimoji="1" lang="en-US" altLang="ja-JP" sz="2400" kern="1200" dirty="0" smtClean="0">
                          <a:solidFill>
                            <a:schemeClr val="tx1"/>
                          </a:solidFill>
                          <a:latin typeface="+mn-ea"/>
                          <a:ea typeface="+mn-ea"/>
                          <a:cs typeface="Segoe UI" panose="020B0502040204020203" pitchFamily="34" charset="0"/>
                        </a:rPr>
                        <a:t>2℃</a:t>
                      </a:r>
                      <a:r>
                        <a:rPr kumimoji="1" lang="ja-JP" altLang="en-US" sz="2400" kern="1200" dirty="0" smtClean="0">
                          <a:solidFill>
                            <a:schemeClr val="tx1"/>
                          </a:solidFill>
                          <a:latin typeface="+mn-ea"/>
                          <a:ea typeface="+mn-ea"/>
                          <a:cs typeface="Segoe UI" panose="020B0502040204020203" pitchFamily="34" charset="0"/>
                        </a:rPr>
                        <a:t>目標ネットワークの合同勉強会にはゲスト参加が可能。</a:t>
                      </a:r>
                      <a:endParaRPr kumimoji="1" lang="en-US" altLang="ja-JP" sz="2400" kern="1200" dirty="0" smtClean="0">
                        <a:solidFill>
                          <a:schemeClr val="tx1"/>
                        </a:solidFill>
                        <a:latin typeface="+mn-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26539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連絡先</a:t>
            </a:r>
            <a:endParaRPr kumimoji="1" lang="ja-JP" altLang="en-US" sz="3600" dirty="0"/>
          </a:p>
        </p:txBody>
      </p:sp>
      <p:sp>
        <p:nvSpPr>
          <p:cNvPr id="3" name="テキスト プレースホルダー 2"/>
          <p:cNvSpPr>
            <a:spLocks noGrp="1"/>
          </p:cNvSpPr>
          <p:nvPr>
            <p:ph type="body" sz="quarter" idx="11"/>
          </p:nvPr>
        </p:nvSpPr>
        <p:spPr>
          <a:xfrm>
            <a:off x="128588" y="765175"/>
            <a:ext cx="9648825" cy="503586"/>
          </a:xfrm>
        </p:spPr>
        <p:txBody>
          <a:bodyPr/>
          <a:lstStyle/>
          <a:p>
            <a:r>
              <a:rPr kumimoji="1" lang="ja-JP" altLang="en-US" sz="2300" dirty="0" smtClean="0"/>
              <a:t>算定支援では下記の窓口を開設。</a:t>
            </a:r>
            <a:endParaRPr kumimoji="1" lang="ja-JP" altLang="en-US" sz="2300"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15</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2401551539"/>
              </p:ext>
            </p:extLst>
          </p:nvPr>
        </p:nvGraphicFramePr>
        <p:xfrm>
          <a:off x="128464" y="1425514"/>
          <a:ext cx="9648949" cy="2016224"/>
        </p:xfrm>
        <a:graphic>
          <a:graphicData uri="http://schemas.openxmlformats.org/drawingml/2006/table">
            <a:tbl>
              <a:tblPr firstCol="1" bandCol="1">
                <a:tableStyleId>{5940675A-B579-460E-94D1-54222C63F5DA}</a:tableStyleId>
              </a:tblPr>
              <a:tblGrid>
                <a:gridCol w="1440160">
                  <a:extLst>
                    <a:ext uri="{9D8B030D-6E8A-4147-A177-3AD203B41FA5}">
                      <a16:colId xmlns:a16="http://schemas.microsoft.com/office/drawing/2014/main" xmlns="" val="20000"/>
                    </a:ext>
                  </a:extLst>
                </a:gridCol>
                <a:gridCol w="8208789">
                  <a:extLst>
                    <a:ext uri="{9D8B030D-6E8A-4147-A177-3AD203B41FA5}">
                      <a16:colId xmlns:a16="http://schemas.microsoft.com/office/drawing/2014/main" xmlns="" val="20001"/>
                    </a:ext>
                  </a:extLst>
                </a:gridCol>
              </a:tblGrid>
              <a:tr h="2016224">
                <a:tc>
                  <a:txBody>
                    <a:bodyPr/>
                    <a:lstStyle/>
                    <a:p>
                      <a:pPr algn="ctr"/>
                      <a:r>
                        <a:rPr kumimoji="1" lang="ja-JP" altLang="en-US" sz="2000" b="1" dirty="0" smtClean="0"/>
                        <a:t>連絡先</a:t>
                      </a:r>
                      <a:endParaRPr kumimoji="1" lang="en-US" altLang="ja-JP" sz="2000" b="1"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D9D9D9"/>
                    </a:solidFill>
                  </a:tcPr>
                </a:tc>
                <a:tc>
                  <a:txBody>
                    <a:bodyPr/>
                    <a:lstStyle/>
                    <a:p>
                      <a:pPr marL="0"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kumimoji="1" lang="en-US" altLang="ja-JP" sz="2400" kern="1200" dirty="0" smtClean="0">
                          <a:solidFill>
                            <a:schemeClr val="tx1"/>
                          </a:solidFill>
                          <a:latin typeface="+mj-ea"/>
                          <a:ea typeface="+mn-ea"/>
                          <a:cs typeface="Segoe UI" panose="020B0502040204020203" pitchFamily="34" charset="0"/>
                        </a:rPr>
                        <a:t>【</a:t>
                      </a:r>
                      <a:r>
                        <a:rPr kumimoji="1" lang="ja-JP" altLang="en-US" sz="2400" kern="1200" dirty="0" smtClean="0">
                          <a:solidFill>
                            <a:schemeClr val="tx1"/>
                          </a:solidFill>
                          <a:latin typeface="+mj-ea"/>
                          <a:ea typeface="+mn-ea"/>
                          <a:cs typeface="Segoe UI" panose="020B0502040204020203" pitchFamily="34" charset="0"/>
                        </a:rPr>
                        <a:t>サプライチェーン排出量の算定支援窓口</a:t>
                      </a:r>
                      <a:r>
                        <a:rPr kumimoji="1" lang="en-US" altLang="ja-JP" sz="2400" kern="1200" dirty="0" smtClean="0">
                          <a:solidFill>
                            <a:schemeClr val="tx1"/>
                          </a:solidFill>
                          <a:latin typeface="+mj-ea"/>
                          <a:ea typeface="+mn-ea"/>
                          <a:cs typeface="Segoe UI" panose="020B0502040204020203" pitchFamily="34" charset="0"/>
                        </a:rPr>
                        <a:t>】</a:t>
                      </a: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中長期排出削減目標設定・排出量算定支援事務局（みずほ情報総研株式会社）</a:t>
                      </a:r>
                      <a:endParaRPr kumimoji="1" lang="en-US" altLang="ja-JP" sz="2400" kern="1200" dirty="0" smtClean="0">
                        <a:solidFill>
                          <a:schemeClr val="tx1"/>
                        </a:solidFill>
                        <a:latin typeface="+mj-ea"/>
                        <a:ea typeface="+mn-ea"/>
                        <a:cs typeface="Segoe UI" panose="020B0502040204020203"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1" lang="ja-JP" altLang="en-US" sz="2400" kern="1200" dirty="0" smtClean="0">
                          <a:solidFill>
                            <a:schemeClr val="tx1"/>
                          </a:solidFill>
                          <a:latin typeface="+mj-ea"/>
                          <a:ea typeface="+mn-ea"/>
                          <a:cs typeface="Segoe UI" panose="020B0502040204020203" pitchFamily="34" charset="0"/>
                        </a:rPr>
                        <a:t>メール：</a:t>
                      </a:r>
                      <a:r>
                        <a:rPr kumimoji="1" lang="en-US" altLang="ja-JP" sz="2400" kern="1200" dirty="0" smtClean="0">
                          <a:solidFill>
                            <a:schemeClr val="tx1"/>
                          </a:solidFill>
                          <a:latin typeface="+mj-ea"/>
                          <a:ea typeface="+mn-ea"/>
                          <a:cs typeface="Segoe UI" panose="020B0502040204020203" pitchFamily="34" charset="0"/>
                          <a:hlinkClick r:id="rId2"/>
                        </a:rPr>
                        <a:t>scm@mizuho-ir.co.jp</a:t>
                      </a:r>
                      <a:endParaRPr kumimoji="1" lang="en-US" altLang="ja-JP" sz="2400" kern="1200" dirty="0" smtClean="0">
                        <a:solidFill>
                          <a:schemeClr val="tx1"/>
                        </a:solidFill>
                        <a:latin typeface="+mj-ea"/>
                        <a:ea typeface="+mn-ea"/>
                        <a:cs typeface="Segoe UI" panose="020B0502040204020203"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92851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サプライチェーン排出量を算定する意義</a:t>
            </a:r>
            <a:endParaRPr kumimoji="1" lang="ja-JP" altLang="en-US" sz="4000" dirty="0"/>
          </a:p>
        </p:txBody>
      </p:sp>
      <p:sp>
        <p:nvSpPr>
          <p:cNvPr id="3" name="テキスト プレースホルダー 2"/>
          <p:cNvSpPr>
            <a:spLocks noGrp="1"/>
          </p:cNvSpPr>
          <p:nvPr>
            <p:ph type="body" sz="quarter" idx="11"/>
          </p:nvPr>
        </p:nvSpPr>
        <p:spPr>
          <a:xfrm>
            <a:off x="128588" y="765174"/>
            <a:ext cx="9648825" cy="901101"/>
          </a:xfrm>
        </p:spPr>
        <p:txBody>
          <a:bodyPr/>
          <a:lstStyle/>
          <a:p>
            <a:r>
              <a:rPr lang="ja-JP" altLang="en-US" sz="2400" dirty="0"/>
              <a:t>サプライチェーンで考えれば、ある</a:t>
            </a:r>
            <a:r>
              <a:rPr lang="en-US" altLang="ja-JP" sz="2400" dirty="0"/>
              <a:t>CO2</a:t>
            </a:r>
            <a:r>
              <a:rPr lang="ja-JP" altLang="en-US" sz="2400" dirty="0"/>
              <a:t>排出○○トンについて、排出削減にかかわれる主体が何倍に</a:t>
            </a:r>
            <a:r>
              <a:rPr lang="ja-JP" altLang="en-US" sz="2400" dirty="0" smtClean="0"/>
              <a:t>も増える。つまり、削減の選択肢</a:t>
            </a:r>
            <a:r>
              <a:rPr lang="ja-JP" altLang="en-US" sz="2400" dirty="0"/>
              <a:t>増加、可能性</a:t>
            </a:r>
            <a:r>
              <a:rPr lang="ja-JP" altLang="en-US" sz="2400" dirty="0" smtClean="0"/>
              <a:t>向上。</a:t>
            </a:r>
            <a:endParaRPr lang="en-US" altLang="ja-JP" sz="2400"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2</a:t>
            </a:fld>
            <a:endParaRPr lang="en-US" altLang="ja-JP" dirty="0"/>
          </a:p>
        </p:txBody>
      </p:sp>
      <p:sp>
        <p:nvSpPr>
          <p:cNvPr id="96" name="正方形/長方形 95"/>
          <p:cNvSpPr/>
          <p:nvPr/>
        </p:nvSpPr>
        <p:spPr bwMode="auto">
          <a:xfrm>
            <a:off x="0" y="3372457"/>
            <a:ext cx="9906000" cy="936000"/>
          </a:xfrm>
          <a:prstGeom prst="rect">
            <a:avLst/>
          </a:prstGeom>
          <a:solidFill>
            <a:srgbClr val="FFFF00">
              <a:alpha val="50000"/>
            </a:srgbClr>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smtClean="0">
              <a:ln>
                <a:noFill/>
              </a:ln>
              <a:solidFill>
                <a:schemeClr val="tx1"/>
              </a:solidFill>
              <a:effectLst/>
              <a:latin typeface="Arial" charset="0"/>
              <a:ea typeface="HGPｺﾞｼｯｸM" pitchFamily="50" charset="-128"/>
            </a:endParaRPr>
          </a:p>
        </p:txBody>
      </p:sp>
      <p:sp>
        <p:nvSpPr>
          <p:cNvPr id="30" name="角丸四角形 29"/>
          <p:cNvSpPr/>
          <p:nvPr/>
        </p:nvSpPr>
        <p:spPr bwMode="auto">
          <a:xfrm>
            <a:off x="1182630" y="3533528"/>
            <a:ext cx="1241680" cy="612000"/>
          </a:xfrm>
          <a:prstGeom prst="roundRect">
            <a:avLst/>
          </a:prstGeom>
          <a:solidFill>
            <a:srgbClr val="FFCCFF"/>
          </a:solidFill>
          <a:ln w="19050" cap="flat" cmpd="sng" algn="ctr">
            <a:solidFill>
              <a:schemeClr val="tx1"/>
            </a:solidFill>
            <a:prstDash val="solid"/>
            <a:round/>
            <a:headEnd type="none" w="med" len="med"/>
            <a:tailEnd type="none" w="med" len="med"/>
          </a:ln>
          <a:effectLst>
            <a:outerShdw blurRad="76200" dist="76200" dir="2700000" sx="98000" sy="98000" algn="tl" rotWithShape="0">
              <a:prstClr val="black">
                <a:alpha val="40000"/>
              </a:prstClr>
            </a:outerShdw>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素材</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bwMode="auto">
          <a:xfrm>
            <a:off x="2628732" y="3533528"/>
            <a:ext cx="1242000" cy="612000"/>
          </a:xfrm>
          <a:prstGeom prst="roundRect">
            <a:avLst/>
          </a:prstGeom>
          <a:solidFill>
            <a:srgbClr val="FFCC99"/>
          </a:solidFill>
          <a:ln w="19050" cap="flat" cmpd="sng" algn="ctr">
            <a:solidFill>
              <a:schemeClr val="tx1"/>
            </a:solidFill>
            <a:prstDash val="solid"/>
            <a:round/>
            <a:headEnd type="none" w="med" len="med"/>
            <a:tailEnd type="none" w="med" len="med"/>
          </a:ln>
          <a:effectLst>
            <a:outerShdw blurRad="76200" dist="76200" dir="2700000" sx="98000" sy="98000" algn="tl" rotWithShape="0">
              <a:prstClr val="black">
                <a:alpha val="40000"/>
              </a:prstClr>
            </a:outerShdw>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部品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bwMode="auto">
          <a:xfrm>
            <a:off x="4075154" y="3533528"/>
            <a:ext cx="1297179" cy="612000"/>
          </a:xfrm>
          <a:prstGeom prst="roundRect">
            <a:avLst/>
          </a:prstGeom>
          <a:solidFill>
            <a:schemeClr val="accent3">
              <a:lumMod val="20000"/>
              <a:lumOff val="80000"/>
            </a:schemeClr>
          </a:solidFill>
          <a:ln w="76200" cap="flat" cmpd="sng" algn="ctr">
            <a:solidFill>
              <a:srgbClr val="FF0066"/>
            </a:solidFill>
            <a:prstDash val="solid"/>
            <a:round/>
            <a:headEnd type="none" w="med" len="med"/>
            <a:tailEnd type="none" w="med" len="med"/>
          </a:ln>
          <a:effectLst>
            <a:outerShdw blurRad="76200" dist="76200" dir="2700000" sx="98000" sy="98000" algn="tl" rotWithShape="0">
              <a:prstClr val="black">
                <a:alpha val="40000"/>
              </a:prstClr>
            </a:outerShdw>
          </a:effectLst>
          <a:extLst/>
        </p:spPr>
        <p:txBody>
          <a:bodyPr vert="horz" wrap="none" lIns="86182" tIns="43091" rIns="86182" bIns="43091" numCol="1" rtlCol="0" anchor="ctr" anchorCtr="0" compatLnSpc="1">
            <a:prstTxWarp prst="textNoShape">
              <a:avLst/>
            </a:prstTxWarp>
          </a:bodyPr>
          <a:lstStyle/>
          <a:p>
            <a:pPr algn="ctr" defTabSz="861754"/>
            <a:r>
              <a:rPr lang="ja-JP" altLang="en-US" sz="2000" b="1" dirty="0">
                <a:solidFill>
                  <a:srgbClr val="FF0066"/>
                </a:solidFill>
                <a:latin typeface="Meiryo UI" panose="020B0604030504040204" pitchFamily="50" charset="-128"/>
                <a:ea typeface="Meiryo UI" panose="020B0604030504040204" pitchFamily="50" charset="-128"/>
                <a:cs typeface="Meiryo UI" panose="020B0604030504040204" pitchFamily="50" charset="-128"/>
              </a:rPr>
              <a:t>製品</a:t>
            </a:r>
            <a:r>
              <a:rPr lang="ja-JP" altLang="en-US" sz="2000" b="1" dirty="0" smtClean="0">
                <a:solidFill>
                  <a:srgbClr val="FF0066"/>
                </a:solidFill>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2000" b="1" dirty="0">
              <a:solidFill>
                <a:srgbClr val="FF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bwMode="auto">
          <a:xfrm>
            <a:off x="7023177" y="3533870"/>
            <a:ext cx="1241694" cy="612000"/>
          </a:xfrm>
          <a:prstGeom prst="roundRect">
            <a:avLst/>
          </a:prstGeom>
          <a:solidFill>
            <a:schemeClr val="tx2">
              <a:lumMod val="20000"/>
              <a:lumOff val="80000"/>
            </a:schemeClr>
          </a:solidFill>
          <a:ln w="19050" cap="flat" cmpd="sng" algn="ctr">
            <a:solidFill>
              <a:schemeClr val="tx1"/>
            </a:solidFill>
            <a:prstDash val="solid"/>
            <a:round/>
            <a:headEnd type="none" w="med" len="med"/>
            <a:tailEnd type="none" w="med" len="med"/>
          </a:ln>
          <a:effectLst>
            <a:outerShdw blurRad="76200" dist="76200" dir="2700000" sx="98000" sy="98000" algn="tl" rotWithShape="0">
              <a:prstClr val="black">
                <a:alpha val="40000"/>
              </a:prstClr>
            </a:outerShdw>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使用</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bwMode="auto">
          <a:xfrm>
            <a:off x="8469294" y="3533870"/>
            <a:ext cx="1242000" cy="612000"/>
          </a:xfrm>
          <a:prstGeom prst="roundRect">
            <a:avLst/>
          </a:prstGeom>
          <a:solidFill>
            <a:schemeClr val="accent6">
              <a:lumMod val="20000"/>
              <a:lumOff val="80000"/>
            </a:schemeClr>
          </a:solidFill>
          <a:ln w="19050" cap="flat" cmpd="sng" algn="ctr">
            <a:solidFill>
              <a:schemeClr val="tx1"/>
            </a:solidFill>
            <a:prstDash val="solid"/>
            <a:round/>
            <a:headEnd type="none" w="med" len="med"/>
            <a:tailEnd type="none" w="med" len="med"/>
          </a:ln>
          <a:effectLst>
            <a:outerShdw blurRad="76200" dist="76200" dir="2700000" sx="98000" sy="98000" algn="tl" rotWithShape="0">
              <a:prstClr val="black">
                <a:alpha val="40000"/>
              </a:prstClr>
            </a:outerShdw>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廃棄</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bwMode="auto">
          <a:xfrm>
            <a:off x="5576755" y="3533870"/>
            <a:ext cx="1242000" cy="612000"/>
          </a:xfrm>
          <a:prstGeom prst="roundRect">
            <a:avLst/>
          </a:prstGeom>
          <a:solidFill>
            <a:schemeClr val="accent2">
              <a:lumMod val="20000"/>
              <a:lumOff val="80000"/>
            </a:schemeClr>
          </a:solidFill>
          <a:ln w="19050" cap="flat" cmpd="sng" algn="ctr">
            <a:solidFill>
              <a:schemeClr val="tx1"/>
            </a:solidFill>
            <a:prstDash val="solid"/>
            <a:round/>
            <a:headEnd type="none" w="med" len="med"/>
            <a:tailEnd type="none" w="med" len="med"/>
          </a:ln>
          <a:effectLst>
            <a:outerShdw blurRad="76200" dist="76200" dir="2700000" sx="98000" sy="98000" algn="tl" rotWithShape="0">
              <a:prstClr val="black">
                <a:alpha val="40000"/>
              </a:prstClr>
            </a:outerShdw>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輸送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6" name="直線矢印コネクタ 35"/>
          <p:cNvCxnSpPr/>
          <p:nvPr/>
        </p:nvCxnSpPr>
        <p:spPr bwMode="auto">
          <a:xfrm flipV="1">
            <a:off x="2334720" y="3839870"/>
            <a:ext cx="429105" cy="587"/>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テキスト ボックス 77"/>
          <p:cNvSpPr txBox="1"/>
          <p:nvPr/>
        </p:nvSpPr>
        <p:spPr>
          <a:xfrm>
            <a:off x="47016" y="3547140"/>
            <a:ext cx="878767" cy="584775"/>
          </a:xfrm>
          <a:prstGeom prst="rect">
            <a:avLst/>
          </a:prstGeom>
          <a:noFill/>
        </p:spPr>
        <p:txBody>
          <a:bodyPr wrap="none" rtlCol="0">
            <a:spAutoFit/>
          </a:bodyPr>
          <a:lstStyle/>
          <a:p>
            <a:pPr algn="ctr"/>
            <a:r>
              <a:rPr lang="ja-JP" altLang="en-US" sz="1600" b="1" dirty="0">
                <a:latin typeface="+mn-lt"/>
                <a:ea typeface="+mn-ea"/>
              </a:rPr>
              <a:t>製品</a:t>
            </a:r>
            <a:endParaRPr kumimoji="1" lang="en-US" altLang="ja-JP" sz="1600" b="1" dirty="0" smtClean="0">
              <a:latin typeface="+mn-lt"/>
              <a:ea typeface="+mn-ea"/>
            </a:endParaRPr>
          </a:p>
          <a:p>
            <a:pPr algn="ctr"/>
            <a:r>
              <a:rPr kumimoji="1" lang="ja-JP" altLang="en-US" sz="1600" b="1" dirty="0" smtClean="0">
                <a:latin typeface="+mn-lt"/>
                <a:ea typeface="+mn-ea"/>
              </a:rPr>
              <a:t>メーカー</a:t>
            </a:r>
          </a:p>
        </p:txBody>
      </p:sp>
      <p:cxnSp>
        <p:nvCxnSpPr>
          <p:cNvPr id="87" name="直線矢印コネクタ 86"/>
          <p:cNvCxnSpPr/>
          <p:nvPr/>
        </p:nvCxnSpPr>
        <p:spPr bwMode="auto">
          <a:xfrm flipV="1">
            <a:off x="3799380" y="3839870"/>
            <a:ext cx="429105" cy="587"/>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flipV="1">
            <a:off x="5264040" y="3839870"/>
            <a:ext cx="429105" cy="587"/>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V="1">
            <a:off x="6728700" y="3839870"/>
            <a:ext cx="429105" cy="587"/>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flipV="1">
            <a:off x="8193360" y="3839870"/>
            <a:ext cx="429105" cy="587"/>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角丸四角形 7"/>
          <p:cNvSpPr/>
          <p:nvPr/>
        </p:nvSpPr>
        <p:spPr bwMode="auto">
          <a:xfrm>
            <a:off x="1182630" y="1988384"/>
            <a:ext cx="1080000" cy="432000"/>
          </a:xfrm>
          <a:prstGeom prst="roundRect">
            <a:avLst/>
          </a:prstGeom>
          <a:solidFill>
            <a:srgbClr val="FFCCFF"/>
          </a:solidFill>
          <a:ln w="76200" cap="flat" cmpd="sng" algn="ctr">
            <a:solidFill>
              <a:srgbClr val="FF0066"/>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2000" b="1" dirty="0">
                <a:solidFill>
                  <a:srgbClr val="FF0066"/>
                </a:solidFill>
                <a:latin typeface="Meiryo UI" panose="020B0604030504040204" pitchFamily="50" charset="-128"/>
                <a:ea typeface="Meiryo UI" panose="020B0604030504040204" pitchFamily="50" charset="-128"/>
                <a:cs typeface="Meiryo UI" panose="020B0604030504040204" pitchFamily="50" charset="-128"/>
              </a:rPr>
              <a:t>素材</a:t>
            </a:r>
            <a:r>
              <a:rPr lang="ja-JP" altLang="en-US" sz="2000" b="1" dirty="0" smtClean="0">
                <a:solidFill>
                  <a:srgbClr val="FF0066"/>
                </a:solidFill>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2000" b="1" dirty="0">
              <a:solidFill>
                <a:srgbClr val="FF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bwMode="auto">
          <a:xfrm>
            <a:off x="2672363" y="1988726"/>
            <a:ext cx="1080000" cy="432000"/>
          </a:xfrm>
          <a:prstGeom prst="roundRect">
            <a:avLst/>
          </a:prstGeom>
          <a:solidFill>
            <a:srgbClr val="FFCC99"/>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部品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bwMode="auto">
          <a:xfrm>
            <a:off x="4162096" y="1988726"/>
            <a:ext cx="1080000" cy="432000"/>
          </a:xfrm>
          <a:prstGeom prst="roundRect">
            <a:avLst/>
          </a:prstGeom>
          <a:solidFill>
            <a:schemeClr val="accent3">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製品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bwMode="auto">
          <a:xfrm>
            <a:off x="7141562" y="1988726"/>
            <a:ext cx="1080000" cy="432000"/>
          </a:xfrm>
          <a:prstGeom prst="roundRect">
            <a:avLst/>
          </a:prstGeom>
          <a:solidFill>
            <a:schemeClr val="tx2">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使用</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bwMode="auto">
          <a:xfrm>
            <a:off x="8631294" y="1988726"/>
            <a:ext cx="1080000" cy="432000"/>
          </a:xfrm>
          <a:prstGeom prst="roundRect">
            <a:avLst/>
          </a:prstGeom>
          <a:solidFill>
            <a:schemeClr val="accent6">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廃棄</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bwMode="auto">
          <a:xfrm>
            <a:off x="5651829" y="1988726"/>
            <a:ext cx="1080000" cy="432000"/>
          </a:xfrm>
          <a:prstGeom prst="roundRect">
            <a:avLst/>
          </a:prstGeom>
          <a:solidFill>
            <a:schemeClr val="accent2">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輸送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矢印コネクタ 13"/>
          <p:cNvCxnSpPr>
            <a:stCxn id="8" idx="3"/>
            <a:endCxn id="9" idx="1"/>
          </p:cNvCxnSpPr>
          <p:nvPr/>
        </p:nvCxnSpPr>
        <p:spPr bwMode="auto">
          <a:xfrm>
            <a:off x="2262630" y="2204384"/>
            <a:ext cx="409733" cy="342"/>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テキスト ボックス 75"/>
          <p:cNvSpPr txBox="1"/>
          <p:nvPr/>
        </p:nvSpPr>
        <p:spPr>
          <a:xfrm>
            <a:off x="112369" y="1937492"/>
            <a:ext cx="728084" cy="523220"/>
          </a:xfrm>
          <a:prstGeom prst="rect">
            <a:avLst/>
          </a:prstGeom>
          <a:noFill/>
        </p:spPr>
        <p:txBody>
          <a:bodyPr wrap="none" rtlCol="0">
            <a:spAutoFit/>
          </a:bodyPr>
          <a:lstStyle/>
          <a:p>
            <a:pPr algn="ctr"/>
            <a:r>
              <a:rPr kumimoji="1" lang="ja-JP" altLang="en-US" sz="1400" dirty="0" smtClean="0">
                <a:latin typeface="+mn-lt"/>
                <a:ea typeface="+mn-ea"/>
              </a:rPr>
              <a:t>素材</a:t>
            </a:r>
            <a:endParaRPr kumimoji="1" lang="en-US" altLang="ja-JP" sz="1400" dirty="0" smtClean="0">
              <a:latin typeface="+mn-lt"/>
              <a:ea typeface="+mn-ea"/>
            </a:endParaRPr>
          </a:p>
          <a:p>
            <a:pPr algn="ctr"/>
            <a:r>
              <a:rPr kumimoji="1" lang="ja-JP" altLang="en-US" sz="1400" dirty="0" smtClean="0">
                <a:latin typeface="+mn-lt"/>
                <a:ea typeface="+mn-ea"/>
              </a:rPr>
              <a:t>メーカー</a:t>
            </a:r>
          </a:p>
        </p:txBody>
      </p:sp>
      <p:cxnSp>
        <p:nvCxnSpPr>
          <p:cNvPr id="98" name="直線矢印コネクタ 97"/>
          <p:cNvCxnSpPr>
            <a:stCxn id="9" idx="3"/>
            <a:endCxn id="10" idx="1"/>
          </p:cNvCxnSpPr>
          <p:nvPr/>
        </p:nvCxnSpPr>
        <p:spPr bwMode="auto">
          <a:xfrm>
            <a:off x="3752363" y="2204726"/>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線矢印コネクタ 100"/>
          <p:cNvCxnSpPr>
            <a:stCxn id="10" idx="3"/>
            <a:endCxn id="13" idx="1"/>
          </p:cNvCxnSpPr>
          <p:nvPr/>
        </p:nvCxnSpPr>
        <p:spPr bwMode="auto">
          <a:xfrm>
            <a:off x="5242096" y="2204726"/>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p:cNvCxnSpPr>
            <a:stCxn id="13" idx="3"/>
            <a:endCxn id="11" idx="1"/>
          </p:cNvCxnSpPr>
          <p:nvPr/>
        </p:nvCxnSpPr>
        <p:spPr bwMode="auto">
          <a:xfrm>
            <a:off x="6731829" y="2204726"/>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直線矢印コネクタ 106"/>
          <p:cNvCxnSpPr>
            <a:stCxn id="11" idx="3"/>
            <a:endCxn id="12" idx="1"/>
          </p:cNvCxnSpPr>
          <p:nvPr/>
        </p:nvCxnSpPr>
        <p:spPr bwMode="auto">
          <a:xfrm>
            <a:off x="8221562" y="2204726"/>
            <a:ext cx="409732"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角丸四角形 18"/>
          <p:cNvSpPr/>
          <p:nvPr/>
        </p:nvSpPr>
        <p:spPr bwMode="auto">
          <a:xfrm>
            <a:off x="1182630" y="2739019"/>
            <a:ext cx="1080000" cy="432000"/>
          </a:xfrm>
          <a:prstGeom prst="roundRect">
            <a:avLst/>
          </a:prstGeom>
          <a:solidFill>
            <a:srgbClr val="FFCCFF"/>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素材</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bwMode="auto">
          <a:xfrm>
            <a:off x="2672363" y="2739019"/>
            <a:ext cx="1080000" cy="432000"/>
          </a:xfrm>
          <a:prstGeom prst="roundRect">
            <a:avLst/>
          </a:prstGeom>
          <a:solidFill>
            <a:srgbClr val="FFCC99"/>
          </a:solidFill>
          <a:ln w="76200" cap="flat" cmpd="sng" algn="ctr">
            <a:solidFill>
              <a:srgbClr val="FF0066"/>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2000" b="1" dirty="0">
                <a:solidFill>
                  <a:srgbClr val="FF0066"/>
                </a:solidFill>
                <a:latin typeface="Meiryo UI" panose="020B0604030504040204" pitchFamily="50" charset="-128"/>
                <a:ea typeface="Meiryo UI" panose="020B0604030504040204" pitchFamily="50" charset="-128"/>
                <a:cs typeface="Meiryo UI" panose="020B0604030504040204" pitchFamily="50" charset="-128"/>
              </a:rPr>
              <a:t>部品</a:t>
            </a:r>
            <a:r>
              <a:rPr lang="ja-JP" altLang="en-US" sz="2000" b="1" dirty="0" smtClean="0">
                <a:solidFill>
                  <a:srgbClr val="FF0066"/>
                </a:solidFill>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2000" b="1" dirty="0">
              <a:solidFill>
                <a:srgbClr val="FF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bwMode="auto">
          <a:xfrm>
            <a:off x="4162096" y="2739019"/>
            <a:ext cx="1080000" cy="432000"/>
          </a:xfrm>
          <a:prstGeom prst="roundRect">
            <a:avLst/>
          </a:prstGeom>
          <a:solidFill>
            <a:schemeClr val="accent3">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製品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bwMode="auto">
          <a:xfrm>
            <a:off x="7141562" y="2739019"/>
            <a:ext cx="1080000" cy="432000"/>
          </a:xfrm>
          <a:prstGeom prst="roundRect">
            <a:avLst/>
          </a:prstGeom>
          <a:solidFill>
            <a:schemeClr val="tx2">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使用</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bwMode="auto">
          <a:xfrm>
            <a:off x="8631294" y="2739019"/>
            <a:ext cx="1080000" cy="432000"/>
          </a:xfrm>
          <a:prstGeom prst="roundRect">
            <a:avLst/>
          </a:prstGeom>
          <a:solidFill>
            <a:schemeClr val="accent6">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廃棄</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bwMode="auto">
          <a:xfrm>
            <a:off x="5651829" y="2739019"/>
            <a:ext cx="1080000" cy="432000"/>
          </a:xfrm>
          <a:prstGeom prst="roundRect">
            <a:avLst/>
          </a:prstGeom>
          <a:solidFill>
            <a:schemeClr val="accent2">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輸送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テキスト ボックス 76"/>
          <p:cNvSpPr txBox="1"/>
          <p:nvPr/>
        </p:nvSpPr>
        <p:spPr>
          <a:xfrm>
            <a:off x="112369" y="2693409"/>
            <a:ext cx="728084" cy="523220"/>
          </a:xfrm>
          <a:prstGeom prst="rect">
            <a:avLst/>
          </a:prstGeom>
          <a:noFill/>
        </p:spPr>
        <p:txBody>
          <a:bodyPr wrap="none" rtlCol="0">
            <a:spAutoFit/>
          </a:bodyPr>
          <a:lstStyle/>
          <a:p>
            <a:pPr algn="ctr"/>
            <a:r>
              <a:rPr lang="ja-JP" altLang="en-US" sz="1400" dirty="0">
                <a:latin typeface="+mn-lt"/>
                <a:ea typeface="+mn-ea"/>
              </a:rPr>
              <a:t>部品</a:t>
            </a:r>
            <a:endParaRPr kumimoji="1" lang="en-US" altLang="ja-JP" sz="1400" dirty="0" smtClean="0">
              <a:latin typeface="+mn-lt"/>
              <a:ea typeface="+mn-ea"/>
            </a:endParaRPr>
          </a:p>
          <a:p>
            <a:pPr algn="ctr"/>
            <a:r>
              <a:rPr kumimoji="1" lang="ja-JP" altLang="en-US" sz="1400" dirty="0" smtClean="0">
                <a:latin typeface="+mn-lt"/>
                <a:ea typeface="+mn-ea"/>
              </a:rPr>
              <a:t>メーカー</a:t>
            </a:r>
          </a:p>
        </p:txBody>
      </p:sp>
      <p:cxnSp>
        <p:nvCxnSpPr>
          <p:cNvPr id="110" name="直線矢印コネクタ 109"/>
          <p:cNvCxnSpPr>
            <a:stCxn id="19" idx="3"/>
            <a:endCxn id="20" idx="1"/>
          </p:cNvCxnSpPr>
          <p:nvPr/>
        </p:nvCxnSpPr>
        <p:spPr bwMode="auto">
          <a:xfrm>
            <a:off x="2262630" y="2955019"/>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線矢印コネクタ 110"/>
          <p:cNvCxnSpPr>
            <a:stCxn id="20" idx="3"/>
            <a:endCxn id="21" idx="1"/>
          </p:cNvCxnSpPr>
          <p:nvPr/>
        </p:nvCxnSpPr>
        <p:spPr bwMode="auto">
          <a:xfrm>
            <a:off x="3752363" y="2955019"/>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直線矢印コネクタ 111"/>
          <p:cNvCxnSpPr>
            <a:stCxn id="21" idx="3"/>
            <a:endCxn id="24" idx="1"/>
          </p:cNvCxnSpPr>
          <p:nvPr/>
        </p:nvCxnSpPr>
        <p:spPr bwMode="auto">
          <a:xfrm>
            <a:off x="5242096" y="2955019"/>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矢印コネクタ 112"/>
          <p:cNvCxnSpPr>
            <a:stCxn id="24" idx="3"/>
            <a:endCxn id="22" idx="1"/>
          </p:cNvCxnSpPr>
          <p:nvPr/>
        </p:nvCxnSpPr>
        <p:spPr bwMode="auto">
          <a:xfrm>
            <a:off x="6731829" y="2955019"/>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直線矢印コネクタ 113"/>
          <p:cNvCxnSpPr>
            <a:stCxn id="22" idx="3"/>
            <a:endCxn id="23" idx="1"/>
          </p:cNvCxnSpPr>
          <p:nvPr/>
        </p:nvCxnSpPr>
        <p:spPr bwMode="auto">
          <a:xfrm>
            <a:off x="8221562" y="2955019"/>
            <a:ext cx="409732"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角丸四角形 40"/>
          <p:cNvSpPr/>
          <p:nvPr/>
        </p:nvSpPr>
        <p:spPr bwMode="auto">
          <a:xfrm>
            <a:off x="1182630" y="4508318"/>
            <a:ext cx="1080000" cy="432000"/>
          </a:xfrm>
          <a:prstGeom prst="roundRect">
            <a:avLst/>
          </a:prstGeom>
          <a:solidFill>
            <a:srgbClr val="FFCCFF"/>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素材</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p:nvPr/>
        </p:nvSpPr>
        <p:spPr bwMode="auto">
          <a:xfrm>
            <a:off x="2672363" y="4508318"/>
            <a:ext cx="1080000" cy="432000"/>
          </a:xfrm>
          <a:prstGeom prst="roundRect">
            <a:avLst/>
          </a:prstGeom>
          <a:solidFill>
            <a:srgbClr val="FFCC99"/>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部品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bwMode="auto">
          <a:xfrm>
            <a:off x="4162096" y="4508318"/>
            <a:ext cx="1080000" cy="432000"/>
          </a:xfrm>
          <a:prstGeom prst="roundRect">
            <a:avLst/>
          </a:prstGeom>
          <a:solidFill>
            <a:schemeClr val="accent3">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製品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bwMode="auto">
          <a:xfrm>
            <a:off x="7141562" y="4508318"/>
            <a:ext cx="1080000" cy="432000"/>
          </a:xfrm>
          <a:prstGeom prst="roundRect">
            <a:avLst/>
          </a:prstGeom>
          <a:solidFill>
            <a:schemeClr val="tx2">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使用</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bwMode="auto">
          <a:xfrm>
            <a:off x="8631294" y="4508318"/>
            <a:ext cx="1080000" cy="432000"/>
          </a:xfrm>
          <a:prstGeom prst="roundRect">
            <a:avLst/>
          </a:prstGeom>
          <a:solidFill>
            <a:schemeClr val="accent6">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廃棄</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bwMode="auto">
          <a:xfrm>
            <a:off x="5651829" y="4508318"/>
            <a:ext cx="1080000" cy="432000"/>
          </a:xfrm>
          <a:prstGeom prst="roundRect">
            <a:avLst/>
          </a:prstGeom>
          <a:solidFill>
            <a:schemeClr val="accent2">
              <a:lumMod val="20000"/>
              <a:lumOff val="80000"/>
            </a:schemeClr>
          </a:solidFill>
          <a:ln w="76200" cap="flat" cmpd="sng" algn="ctr">
            <a:solidFill>
              <a:srgbClr val="FF0066"/>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2000" b="1" dirty="0" smtClean="0">
                <a:solidFill>
                  <a:srgbClr val="FF0066"/>
                </a:solidFill>
                <a:latin typeface="Meiryo UI" panose="020B0604030504040204" pitchFamily="50" charset="-128"/>
                <a:ea typeface="Meiryo UI" panose="020B0604030504040204" pitchFamily="50" charset="-128"/>
                <a:cs typeface="Meiryo UI" panose="020B0604030504040204" pitchFamily="50" charset="-128"/>
              </a:rPr>
              <a:t>輸送</a:t>
            </a:r>
            <a:endParaRPr lang="en-US" altLang="ja-JP" sz="2000" b="1" dirty="0">
              <a:solidFill>
                <a:srgbClr val="FF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110065" y="4462708"/>
            <a:ext cx="723275" cy="523220"/>
          </a:xfrm>
          <a:prstGeom prst="rect">
            <a:avLst/>
          </a:prstGeom>
          <a:noFill/>
        </p:spPr>
        <p:txBody>
          <a:bodyPr wrap="none" rtlCol="0">
            <a:spAutoFit/>
          </a:bodyPr>
          <a:lstStyle/>
          <a:p>
            <a:pPr algn="ctr"/>
            <a:r>
              <a:rPr lang="ja-JP" altLang="en-US" sz="1400" dirty="0" smtClean="0">
                <a:latin typeface="+mn-lt"/>
                <a:ea typeface="+mn-ea"/>
              </a:rPr>
              <a:t>輸送</a:t>
            </a:r>
            <a:endParaRPr lang="en-US" altLang="ja-JP" sz="1400" dirty="0" smtClean="0">
              <a:latin typeface="+mn-lt"/>
              <a:ea typeface="+mn-ea"/>
            </a:endParaRPr>
          </a:p>
          <a:p>
            <a:pPr algn="ctr"/>
            <a:r>
              <a:rPr lang="ja-JP" altLang="en-US" sz="1400" dirty="0">
                <a:latin typeface="+mn-lt"/>
                <a:ea typeface="+mn-ea"/>
              </a:rPr>
              <a:t>事業者</a:t>
            </a:r>
            <a:endParaRPr kumimoji="1" lang="en-US" altLang="ja-JP" sz="1400" dirty="0" smtClean="0">
              <a:latin typeface="+mn-lt"/>
              <a:ea typeface="+mn-ea"/>
            </a:endParaRPr>
          </a:p>
        </p:txBody>
      </p:sp>
      <p:cxnSp>
        <p:nvCxnSpPr>
          <p:cNvPr id="126" name="直線矢印コネクタ 125"/>
          <p:cNvCxnSpPr/>
          <p:nvPr/>
        </p:nvCxnSpPr>
        <p:spPr bwMode="auto">
          <a:xfrm>
            <a:off x="2262630" y="4724318"/>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直線矢印コネクタ 126"/>
          <p:cNvCxnSpPr/>
          <p:nvPr/>
        </p:nvCxnSpPr>
        <p:spPr bwMode="auto">
          <a:xfrm>
            <a:off x="3752363" y="4724318"/>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直線矢印コネクタ 127"/>
          <p:cNvCxnSpPr/>
          <p:nvPr/>
        </p:nvCxnSpPr>
        <p:spPr bwMode="auto">
          <a:xfrm>
            <a:off x="5242096" y="4724318"/>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線矢印コネクタ 128"/>
          <p:cNvCxnSpPr/>
          <p:nvPr/>
        </p:nvCxnSpPr>
        <p:spPr bwMode="auto">
          <a:xfrm>
            <a:off x="6731829" y="4724318"/>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直線矢印コネクタ 129"/>
          <p:cNvCxnSpPr/>
          <p:nvPr/>
        </p:nvCxnSpPr>
        <p:spPr bwMode="auto">
          <a:xfrm>
            <a:off x="8221562" y="4724318"/>
            <a:ext cx="409732"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角丸四角形 51"/>
          <p:cNvSpPr/>
          <p:nvPr/>
        </p:nvSpPr>
        <p:spPr bwMode="auto">
          <a:xfrm>
            <a:off x="1182630" y="5218625"/>
            <a:ext cx="1080000" cy="432000"/>
          </a:xfrm>
          <a:prstGeom prst="roundRect">
            <a:avLst/>
          </a:prstGeom>
          <a:solidFill>
            <a:srgbClr val="FFCCFF"/>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素材</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bwMode="auto">
          <a:xfrm>
            <a:off x="2672363" y="5218625"/>
            <a:ext cx="1080000" cy="432000"/>
          </a:xfrm>
          <a:prstGeom prst="roundRect">
            <a:avLst/>
          </a:prstGeom>
          <a:solidFill>
            <a:srgbClr val="FFCC99"/>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部品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bwMode="auto">
          <a:xfrm>
            <a:off x="4162096" y="5218625"/>
            <a:ext cx="1080000" cy="432000"/>
          </a:xfrm>
          <a:prstGeom prst="roundRect">
            <a:avLst/>
          </a:prstGeom>
          <a:solidFill>
            <a:schemeClr val="accent3">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製品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bwMode="auto">
          <a:xfrm>
            <a:off x="7141562" y="5218625"/>
            <a:ext cx="1080000" cy="432000"/>
          </a:xfrm>
          <a:prstGeom prst="roundRect">
            <a:avLst/>
          </a:prstGeom>
          <a:solidFill>
            <a:schemeClr val="tx2">
              <a:lumMod val="20000"/>
              <a:lumOff val="80000"/>
            </a:schemeClr>
          </a:solidFill>
          <a:ln w="76200" cap="flat" cmpd="sng" algn="ctr">
            <a:solidFill>
              <a:srgbClr val="FF0066"/>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2000" b="1" dirty="0" smtClean="0">
                <a:solidFill>
                  <a:srgbClr val="FF0066"/>
                </a:solidFill>
                <a:latin typeface="Meiryo UI" panose="020B0604030504040204" pitchFamily="50" charset="-128"/>
                <a:ea typeface="Meiryo UI" panose="020B0604030504040204" pitchFamily="50" charset="-128"/>
                <a:cs typeface="Meiryo UI" panose="020B0604030504040204" pitchFamily="50" charset="-128"/>
              </a:rPr>
              <a:t>使用</a:t>
            </a:r>
            <a:endParaRPr lang="ja-JP" altLang="en-US" sz="2000" b="1" dirty="0">
              <a:solidFill>
                <a:srgbClr val="FF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5"/>
          <p:cNvSpPr/>
          <p:nvPr/>
        </p:nvSpPr>
        <p:spPr bwMode="auto">
          <a:xfrm>
            <a:off x="8631294" y="5218625"/>
            <a:ext cx="1080000" cy="432000"/>
          </a:xfrm>
          <a:prstGeom prst="roundRect">
            <a:avLst/>
          </a:prstGeom>
          <a:solidFill>
            <a:schemeClr val="accent6">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廃棄</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bwMode="auto">
          <a:xfrm>
            <a:off x="5651829" y="5218625"/>
            <a:ext cx="1080000" cy="432000"/>
          </a:xfrm>
          <a:prstGeom prst="roundRect">
            <a:avLst/>
          </a:prstGeom>
          <a:solidFill>
            <a:schemeClr val="accent2">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輸送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124761" y="5282794"/>
            <a:ext cx="723275" cy="307777"/>
          </a:xfrm>
          <a:prstGeom prst="rect">
            <a:avLst/>
          </a:prstGeom>
          <a:noFill/>
        </p:spPr>
        <p:txBody>
          <a:bodyPr wrap="none" rtlCol="0">
            <a:spAutoFit/>
          </a:bodyPr>
          <a:lstStyle/>
          <a:p>
            <a:pPr algn="ctr"/>
            <a:r>
              <a:rPr lang="ja-JP" altLang="en-US" sz="1400" dirty="0">
                <a:latin typeface="+mn-lt"/>
                <a:ea typeface="+mn-ea"/>
              </a:rPr>
              <a:t>消費者</a:t>
            </a:r>
            <a:endParaRPr lang="en-US" altLang="ja-JP" sz="1400" dirty="0" smtClean="0">
              <a:latin typeface="+mn-lt"/>
              <a:ea typeface="+mn-ea"/>
            </a:endParaRPr>
          </a:p>
        </p:txBody>
      </p:sp>
      <p:cxnSp>
        <p:nvCxnSpPr>
          <p:cNvPr id="131" name="直線矢印コネクタ 130"/>
          <p:cNvCxnSpPr/>
          <p:nvPr/>
        </p:nvCxnSpPr>
        <p:spPr bwMode="auto">
          <a:xfrm>
            <a:off x="2262630" y="5434625"/>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直線矢印コネクタ 131"/>
          <p:cNvCxnSpPr/>
          <p:nvPr/>
        </p:nvCxnSpPr>
        <p:spPr bwMode="auto">
          <a:xfrm>
            <a:off x="3752363" y="5434625"/>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直線矢印コネクタ 132"/>
          <p:cNvCxnSpPr/>
          <p:nvPr/>
        </p:nvCxnSpPr>
        <p:spPr bwMode="auto">
          <a:xfrm>
            <a:off x="5242096" y="5434625"/>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矢印コネクタ 133"/>
          <p:cNvCxnSpPr/>
          <p:nvPr/>
        </p:nvCxnSpPr>
        <p:spPr bwMode="auto">
          <a:xfrm>
            <a:off x="6731829" y="5434625"/>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直線矢印コネクタ 134"/>
          <p:cNvCxnSpPr/>
          <p:nvPr/>
        </p:nvCxnSpPr>
        <p:spPr bwMode="auto">
          <a:xfrm>
            <a:off x="8221562" y="5434625"/>
            <a:ext cx="409732"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角丸四角形 62"/>
          <p:cNvSpPr/>
          <p:nvPr/>
        </p:nvSpPr>
        <p:spPr bwMode="auto">
          <a:xfrm>
            <a:off x="1182630" y="5934142"/>
            <a:ext cx="1080000" cy="432000"/>
          </a:xfrm>
          <a:prstGeom prst="roundRect">
            <a:avLst/>
          </a:prstGeom>
          <a:solidFill>
            <a:srgbClr val="FFCCFF"/>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素材</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bwMode="auto">
          <a:xfrm>
            <a:off x="2672363" y="5934142"/>
            <a:ext cx="1080000" cy="432000"/>
          </a:xfrm>
          <a:prstGeom prst="roundRect">
            <a:avLst/>
          </a:prstGeom>
          <a:solidFill>
            <a:srgbClr val="FFCC99"/>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部品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64"/>
          <p:cNvSpPr/>
          <p:nvPr/>
        </p:nvSpPr>
        <p:spPr bwMode="auto">
          <a:xfrm>
            <a:off x="4162096" y="5934142"/>
            <a:ext cx="1080000" cy="432000"/>
          </a:xfrm>
          <a:prstGeom prst="roundRect">
            <a:avLst/>
          </a:prstGeom>
          <a:solidFill>
            <a:schemeClr val="accent3">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a:latin typeface="Meiryo UI" panose="020B0604030504040204" pitchFamily="50" charset="-128"/>
                <a:ea typeface="Meiryo UI" panose="020B0604030504040204" pitchFamily="50" charset="-128"/>
                <a:cs typeface="Meiryo UI" panose="020B0604030504040204" pitchFamily="50" charset="-128"/>
              </a:rPr>
              <a:t>製品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角丸四角形 65"/>
          <p:cNvSpPr/>
          <p:nvPr/>
        </p:nvSpPr>
        <p:spPr bwMode="auto">
          <a:xfrm>
            <a:off x="7141562" y="5934142"/>
            <a:ext cx="1080000" cy="432000"/>
          </a:xfrm>
          <a:prstGeom prst="roundRect">
            <a:avLst/>
          </a:prstGeom>
          <a:solidFill>
            <a:schemeClr val="tx2">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使用</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bwMode="auto">
          <a:xfrm>
            <a:off x="8631294" y="5934142"/>
            <a:ext cx="1080000" cy="432000"/>
          </a:xfrm>
          <a:prstGeom prst="roundRect">
            <a:avLst/>
          </a:prstGeom>
          <a:solidFill>
            <a:schemeClr val="accent6">
              <a:lumMod val="20000"/>
              <a:lumOff val="80000"/>
            </a:schemeClr>
          </a:solidFill>
          <a:ln w="76200" cap="flat" cmpd="sng" algn="ctr">
            <a:solidFill>
              <a:srgbClr val="FF0066"/>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2000" b="1" dirty="0" smtClean="0">
                <a:solidFill>
                  <a:srgbClr val="FF0066"/>
                </a:solidFill>
                <a:latin typeface="Meiryo UI" panose="020B0604030504040204" pitchFamily="50" charset="-128"/>
                <a:ea typeface="Meiryo UI" panose="020B0604030504040204" pitchFamily="50" charset="-128"/>
                <a:cs typeface="Meiryo UI" panose="020B0604030504040204" pitchFamily="50" charset="-128"/>
              </a:rPr>
              <a:t>廃棄</a:t>
            </a:r>
            <a:endParaRPr lang="en-US" altLang="ja-JP" sz="2000" b="1" dirty="0">
              <a:solidFill>
                <a:srgbClr val="FF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bwMode="auto">
          <a:xfrm>
            <a:off x="5651829" y="5934142"/>
            <a:ext cx="1080000" cy="432000"/>
          </a:xfrm>
          <a:prstGeom prst="roundRect">
            <a:avLst/>
          </a:prstGeom>
          <a:solidFill>
            <a:schemeClr val="accent2">
              <a:lumMod val="20000"/>
              <a:lumOff val="80000"/>
            </a:schemeClr>
          </a:solidFill>
          <a:ln w="19050" cap="flat" cmpd="sng" algn="ctr">
            <a:solidFill>
              <a:schemeClr val="tx1"/>
            </a:solidFill>
            <a:prstDash val="solid"/>
            <a:round/>
            <a:headEnd type="none" w="med" len="med"/>
            <a:tailEnd type="none" w="med" len="med"/>
          </a:ln>
          <a:effectLst/>
          <a:extLst/>
        </p:spPr>
        <p:txBody>
          <a:bodyPr vert="horz" wrap="none" lIns="86182" tIns="43091" rIns="86182" bIns="43091" numCol="1" rtlCol="0" anchor="ctr" anchorCtr="0" compatLnSpc="1">
            <a:prstTxWarp prst="textNoShape">
              <a:avLst/>
            </a:prstTxWarp>
          </a:bodyPr>
          <a:lstStyle/>
          <a:p>
            <a:pPr algn="ctr" defTabSz="861754"/>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輸送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テキスト ボックス 80"/>
          <p:cNvSpPr txBox="1"/>
          <p:nvPr/>
        </p:nvSpPr>
        <p:spPr>
          <a:xfrm>
            <a:off x="114772" y="5883322"/>
            <a:ext cx="723275" cy="523220"/>
          </a:xfrm>
          <a:prstGeom prst="rect">
            <a:avLst/>
          </a:prstGeom>
          <a:noFill/>
        </p:spPr>
        <p:txBody>
          <a:bodyPr wrap="none" rtlCol="0">
            <a:spAutoFit/>
          </a:bodyPr>
          <a:lstStyle/>
          <a:p>
            <a:pPr algn="ctr"/>
            <a:r>
              <a:rPr lang="ja-JP" altLang="en-US" sz="1400" dirty="0" smtClean="0">
                <a:latin typeface="+mn-lt"/>
                <a:ea typeface="+mn-ea"/>
              </a:rPr>
              <a:t>廃棄</a:t>
            </a:r>
            <a:endParaRPr lang="en-US" altLang="ja-JP" sz="1400" dirty="0" smtClean="0">
              <a:latin typeface="+mn-lt"/>
              <a:ea typeface="+mn-ea"/>
            </a:endParaRPr>
          </a:p>
          <a:p>
            <a:pPr algn="ctr"/>
            <a:r>
              <a:rPr lang="ja-JP" altLang="en-US" sz="1400" dirty="0" smtClean="0">
                <a:latin typeface="+mn-lt"/>
                <a:ea typeface="+mn-ea"/>
              </a:rPr>
              <a:t>事</a:t>
            </a:r>
            <a:r>
              <a:rPr lang="ja-JP" altLang="en-US" sz="1400" dirty="0">
                <a:latin typeface="+mn-lt"/>
                <a:ea typeface="+mn-ea"/>
              </a:rPr>
              <a:t>業者</a:t>
            </a:r>
            <a:endParaRPr lang="en-US" altLang="ja-JP" sz="1400" dirty="0" smtClean="0">
              <a:latin typeface="+mn-lt"/>
              <a:ea typeface="+mn-ea"/>
            </a:endParaRPr>
          </a:p>
        </p:txBody>
      </p:sp>
      <p:cxnSp>
        <p:nvCxnSpPr>
          <p:cNvPr id="136" name="直線矢印コネクタ 135"/>
          <p:cNvCxnSpPr/>
          <p:nvPr/>
        </p:nvCxnSpPr>
        <p:spPr bwMode="auto">
          <a:xfrm>
            <a:off x="2262630" y="6150142"/>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直線矢印コネクタ 136"/>
          <p:cNvCxnSpPr/>
          <p:nvPr/>
        </p:nvCxnSpPr>
        <p:spPr bwMode="auto">
          <a:xfrm>
            <a:off x="3752363" y="6150142"/>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直線矢印コネクタ 137"/>
          <p:cNvCxnSpPr/>
          <p:nvPr/>
        </p:nvCxnSpPr>
        <p:spPr bwMode="auto">
          <a:xfrm>
            <a:off x="5242096" y="6150142"/>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直線矢印コネクタ 138"/>
          <p:cNvCxnSpPr/>
          <p:nvPr/>
        </p:nvCxnSpPr>
        <p:spPr bwMode="auto">
          <a:xfrm>
            <a:off x="6731829" y="6150142"/>
            <a:ext cx="409733"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直線矢印コネクタ 139"/>
          <p:cNvCxnSpPr/>
          <p:nvPr/>
        </p:nvCxnSpPr>
        <p:spPr bwMode="auto">
          <a:xfrm>
            <a:off x="8221562" y="6150142"/>
            <a:ext cx="409732" cy="0"/>
          </a:xfrm>
          <a:prstGeom prst="straightConnector1">
            <a:avLst/>
          </a:prstGeom>
          <a:noFill/>
          <a:ln w="762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コネクタ 74"/>
          <p:cNvCxnSpPr/>
          <p:nvPr/>
        </p:nvCxnSpPr>
        <p:spPr bwMode="auto">
          <a:xfrm>
            <a:off x="924631" y="1877536"/>
            <a:ext cx="0" cy="4752528"/>
          </a:xfrm>
          <a:prstGeom prst="line">
            <a:avLst/>
          </a:prstGeom>
          <a:solidFill>
            <a:schemeClr val="bg1"/>
          </a:solidFill>
          <a:ln w="190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14625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800" dirty="0" smtClean="0"/>
              <a:t>算定に取り組むメリット</a:t>
            </a:r>
            <a:endParaRPr kumimoji="1" lang="ja-JP" altLang="en-US" sz="3800"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3</a:t>
            </a:fld>
            <a:endParaRPr lang="en-US" altLang="ja-JP" dirty="0"/>
          </a:p>
        </p:txBody>
      </p:sp>
      <p:sp>
        <p:nvSpPr>
          <p:cNvPr id="5" name="タイトル 1"/>
          <p:cNvSpPr txBox="1">
            <a:spLocks/>
          </p:cNvSpPr>
          <p:nvPr/>
        </p:nvSpPr>
        <p:spPr bwMode="auto">
          <a:xfrm>
            <a:off x="272481" y="764704"/>
            <a:ext cx="9433047" cy="602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eaLnBrk="0" fontAlgn="base" hangingPunct="0">
              <a:spcBef>
                <a:spcPct val="0"/>
              </a:spcBef>
              <a:spcAft>
                <a:spcPct val="0"/>
              </a:spcAft>
              <a:defRPr kumimoji="1" sz="4000" b="1" cap="all">
                <a:solidFill>
                  <a:srgbClr val="140078"/>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2pPr>
            <a:lvl3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3pPr>
            <a:lvl4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4pPr>
            <a:lvl5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5pPr>
            <a:lvl6pPr marL="4572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6pPr>
            <a:lvl7pPr marL="9144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7pPr>
            <a:lvl8pPr marL="13716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8pPr>
            <a:lvl9pPr marL="18288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9pPr>
          </a:lstStyle>
          <a:p>
            <a:pPr marL="742950" marR="0" lvl="0" indent="-742950" defTabSz="914400" rtl="0" eaLnBrk="0" fontAlgn="base" latinLnBrk="0" hangingPunct="0">
              <a:lnSpc>
                <a:spcPct val="100000"/>
              </a:lnSpc>
              <a:spcBef>
                <a:spcPct val="0"/>
              </a:spcBef>
              <a:spcAft>
                <a:spcPct val="0"/>
              </a:spcAft>
              <a:buClrTx/>
              <a:buSzTx/>
              <a:buFont typeface="+mj-ea"/>
              <a:buAutoNum type="circleNumDbPlain"/>
              <a:tabLst/>
              <a:defRPr/>
            </a:pPr>
            <a:r>
              <a:rPr kumimoji="1" lang="ja-JP" altLang="en-US" sz="3600" i="0" u="sng" strike="noStrike" kern="0" cap="all" spc="0" normalizeH="0" baseline="0" noProof="0" dirty="0" smtClean="0">
                <a:ln>
                  <a:noFill/>
                </a:ln>
                <a:effectLst/>
                <a:uLnTx/>
                <a:uFillTx/>
              </a:rPr>
              <a:t>削減機会を広げる：</a:t>
            </a:r>
            <a:endParaRPr kumimoji="1" lang="en-US" altLang="ja-JP" sz="3600" i="0" u="sng" strike="noStrike" kern="0" cap="all" spc="0" normalizeH="0" baseline="0" noProof="0" dirty="0" smtClean="0">
              <a:ln>
                <a:noFill/>
              </a:ln>
              <a:effectLst/>
              <a:uLnTx/>
              <a:uFillTx/>
            </a:endParaRPr>
          </a:p>
          <a:p>
            <a:pPr marL="714375" marR="0" lvl="0" defTabSz="914400" rtl="0" eaLnBrk="0" fontAlgn="base" latinLnBrk="0" hangingPunct="0">
              <a:lnSpc>
                <a:spcPct val="100000"/>
              </a:lnSpc>
              <a:spcBef>
                <a:spcPct val="0"/>
              </a:spcBef>
              <a:spcAft>
                <a:spcPct val="0"/>
              </a:spcAft>
              <a:buClrTx/>
              <a:buSzTx/>
              <a:tabLst/>
              <a:defRPr/>
            </a:pPr>
            <a:r>
              <a:rPr kumimoji="1" lang="ja-JP" altLang="en-US" sz="3600" b="0" i="0" u="none" strike="noStrike" kern="0" cap="all" spc="0" normalizeH="0" baseline="0" noProof="0" dirty="0" smtClean="0">
                <a:ln>
                  <a:noFill/>
                </a:ln>
                <a:effectLst/>
                <a:uLnTx/>
                <a:uFillTx/>
              </a:rPr>
              <a:t>サプライチェーン排出量は</a:t>
            </a:r>
            <a:r>
              <a:rPr kumimoji="1" lang="ja-JP" altLang="en-US" sz="3600" b="0" i="0" u="sng" strike="noStrike" kern="0" cap="all" spc="0" normalizeH="0" baseline="0" noProof="0" dirty="0" smtClean="0">
                <a:ln>
                  <a:noFill/>
                </a:ln>
                <a:effectLst/>
                <a:uLnTx/>
                <a:uFillTx/>
              </a:rPr>
              <a:t>サプライチェーン上全員に削減のチャンス</a:t>
            </a:r>
            <a:r>
              <a:rPr kumimoji="1" lang="ja-JP" altLang="en-US" sz="3600" b="0" i="0" strike="noStrike" kern="0" cap="all" spc="0" normalizeH="0" baseline="0" noProof="0" dirty="0" smtClean="0">
                <a:ln>
                  <a:noFill/>
                </a:ln>
                <a:effectLst/>
                <a:uLnTx/>
                <a:uFillTx/>
              </a:rPr>
              <a:t>。</a:t>
            </a:r>
            <a:r>
              <a:rPr lang="ja-JP" altLang="en-US" sz="3600" b="0" kern="0" dirty="0" smtClean="0"/>
              <a:t>サプライヤーと連携することでコスト削減につなげることもできる。</a:t>
            </a:r>
            <a:endParaRPr lang="en-US" altLang="ja-JP" sz="3600" b="0" kern="0" dirty="0" smtClean="0"/>
          </a:p>
          <a:p>
            <a:pPr marL="742950" marR="0" lvl="0" indent="-742950" defTabSz="914400" rtl="0" eaLnBrk="0" fontAlgn="base" latinLnBrk="0" hangingPunct="0">
              <a:lnSpc>
                <a:spcPct val="100000"/>
              </a:lnSpc>
              <a:spcBef>
                <a:spcPct val="0"/>
              </a:spcBef>
              <a:spcAft>
                <a:spcPct val="0"/>
              </a:spcAft>
              <a:buClrTx/>
              <a:buSzTx/>
              <a:buFont typeface="+mj-ea"/>
              <a:buAutoNum type="circleNumDbPlain"/>
              <a:tabLst/>
              <a:defRPr/>
            </a:pPr>
            <a:endParaRPr lang="en-US" altLang="ja-JP" sz="3600" kern="0" dirty="0" smtClean="0"/>
          </a:p>
          <a:p>
            <a:pPr marL="742950" indent="-742950">
              <a:buFont typeface="+mj-ea"/>
              <a:buAutoNum type="circleNumDbPlain" startAt="2"/>
              <a:defRPr/>
            </a:pPr>
            <a:r>
              <a:rPr lang="ja-JP" altLang="en-US" sz="3600" u="sng" kern="0" dirty="0"/>
              <a:t>優先</a:t>
            </a:r>
            <a:r>
              <a:rPr lang="ja-JP" altLang="en-US" sz="3600" u="sng" kern="0" dirty="0" smtClean="0"/>
              <a:t>して取組むべき排出源の特定：</a:t>
            </a:r>
            <a:endParaRPr lang="en-US" altLang="ja-JP" sz="3600" u="sng" kern="0" dirty="0" smtClean="0"/>
          </a:p>
          <a:p>
            <a:pPr marL="714375">
              <a:defRPr/>
            </a:pPr>
            <a:r>
              <a:rPr lang="ja-JP" altLang="en-US" sz="3600" b="0" kern="0" dirty="0" smtClean="0"/>
              <a:t>サプライチェーン</a:t>
            </a:r>
            <a:r>
              <a:rPr lang="ja-JP" altLang="en-US" sz="3600" b="0" kern="0" dirty="0"/>
              <a:t>排出量を把握すること</a:t>
            </a:r>
            <a:r>
              <a:rPr lang="ja-JP" altLang="en-US" sz="3600" b="0" kern="0" dirty="0" smtClean="0"/>
              <a:t>で、</a:t>
            </a:r>
            <a:r>
              <a:rPr lang="ja-JP" altLang="en-US" sz="3600" b="0" u="sng" kern="0" dirty="0" smtClean="0"/>
              <a:t>ホットスポット</a:t>
            </a:r>
            <a:r>
              <a:rPr lang="ja-JP" altLang="en-US" sz="3600" b="0" u="sng" kern="0" dirty="0"/>
              <a:t>（排出量の多いカテゴリ</a:t>
            </a:r>
            <a:r>
              <a:rPr lang="ja-JP" altLang="en-US" sz="3600" b="0" u="sng" kern="0" dirty="0" smtClean="0"/>
              <a:t>）を特定</a:t>
            </a:r>
            <a:r>
              <a:rPr lang="ja-JP" altLang="en-US" sz="3600" b="0" kern="0" dirty="0" smtClean="0"/>
              <a:t>でき、</a:t>
            </a:r>
            <a:r>
              <a:rPr lang="ja-JP" altLang="en-US" sz="3600" b="0" kern="0" dirty="0"/>
              <a:t>自社の環境対策</a:t>
            </a:r>
            <a:r>
              <a:rPr lang="ja-JP" altLang="en-US" sz="3600" b="0" kern="0" dirty="0" smtClean="0"/>
              <a:t>の方向性を定められ、効率的に</a:t>
            </a:r>
            <a:r>
              <a:rPr lang="ja-JP" altLang="en-US" sz="3600" b="0" kern="0" dirty="0"/>
              <a:t>削減に</a:t>
            </a:r>
            <a:r>
              <a:rPr lang="ja-JP" altLang="en-US" sz="3600" b="0" kern="0" dirty="0" smtClean="0"/>
              <a:t>取り組むことができる。</a:t>
            </a:r>
            <a:endParaRPr lang="ja-JP" altLang="en-US" sz="3600" b="0" kern="0" dirty="0"/>
          </a:p>
        </p:txBody>
      </p:sp>
    </p:spTree>
    <p:extLst>
      <p:ext uri="{BB962C8B-B14F-4D97-AF65-F5344CB8AC3E}">
        <p14:creationId xmlns:p14="http://schemas.microsoft.com/office/powerpoint/2010/main" val="128912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800" dirty="0" smtClean="0"/>
              <a:t>算定に取り組むメリット</a:t>
            </a:r>
            <a:endParaRPr kumimoji="1" lang="ja-JP" altLang="en-US" sz="3800"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4</a:t>
            </a:fld>
            <a:endParaRPr lang="en-US" altLang="ja-JP" dirty="0"/>
          </a:p>
        </p:txBody>
      </p:sp>
      <p:sp>
        <p:nvSpPr>
          <p:cNvPr id="5" name="タイトル 1"/>
          <p:cNvSpPr txBox="1">
            <a:spLocks/>
          </p:cNvSpPr>
          <p:nvPr/>
        </p:nvSpPr>
        <p:spPr bwMode="auto">
          <a:xfrm>
            <a:off x="272481" y="764704"/>
            <a:ext cx="9433047" cy="602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eaLnBrk="0" fontAlgn="base" hangingPunct="0">
              <a:spcBef>
                <a:spcPct val="0"/>
              </a:spcBef>
              <a:spcAft>
                <a:spcPct val="0"/>
              </a:spcAft>
              <a:defRPr kumimoji="1" sz="4000" b="1" cap="all">
                <a:solidFill>
                  <a:srgbClr val="140078"/>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2pPr>
            <a:lvl3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3pPr>
            <a:lvl4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4pPr>
            <a:lvl5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5pPr>
            <a:lvl6pPr marL="4572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6pPr>
            <a:lvl7pPr marL="9144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7pPr>
            <a:lvl8pPr marL="13716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8pPr>
            <a:lvl9pPr marL="18288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9pPr>
          </a:lstStyle>
          <a:p>
            <a:pPr marL="742950" indent="-742950">
              <a:buFont typeface="+mj-ea"/>
              <a:buAutoNum type="circleNumDbPlain" startAt="3"/>
              <a:defRPr/>
            </a:pPr>
            <a:r>
              <a:rPr lang="ja-JP" altLang="en-US" sz="3600" u="sng" kern="0" dirty="0" smtClean="0"/>
              <a:t>開示要請への対応：</a:t>
            </a:r>
            <a:endParaRPr lang="en-US" altLang="ja-JP" sz="3600" u="sng" kern="0" dirty="0" smtClean="0"/>
          </a:p>
          <a:p>
            <a:pPr marL="714375">
              <a:defRPr/>
            </a:pPr>
            <a:r>
              <a:rPr lang="ja-JP" altLang="en-US" sz="3600" b="0" kern="0" dirty="0" smtClean="0"/>
              <a:t>サプライチェーン排出量の</a:t>
            </a:r>
            <a:r>
              <a:rPr lang="ja-JP" altLang="en-US" sz="3600" b="0" u="sng" kern="0" dirty="0" smtClean="0"/>
              <a:t>算定・削減が社会的求められる</a:t>
            </a:r>
            <a:r>
              <a:rPr lang="ja-JP" altLang="en-US" sz="3600" b="0" kern="0" dirty="0" smtClean="0"/>
              <a:t>時代。自社で算定・報告・開示することは外部評価の評価向上につながり、</a:t>
            </a:r>
            <a:r>
              <a:rPr lang="en-US" altLang="ja-JP" sz="3600" b="0" kern="0" dirty="0" smtClean="0"/>
              <a:t>ESG</a:t>
            </a:r>
            <a:r>
              <a:rPr lang="ja-JP" altLang="en-US" sz="3600" b="0" kern="0" dirty="0" smtClean="0"/>
              <a:t>投資の呼び込みにも役立つ。</a:t>
            </a:r>
            <a:endParaRPr lang="ja-JP" altLang="en-US" sz="3600" b="0" kern="0" dirty="0"/>
          </a:p>
        </p:txBody>
      </p:sp>
    </p:spTree>
    <p:extLst>
      <p:ext uri="{BB962C8B-B14F-4D97-AF65-F5344CB8AC3E}">
        <p14:creationId xmlns:p14="http://schemas.microsoft.com/office/powerpoint/2010/main" val="2977282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800" dirty="0" smtClean="0"/>
              <a:t>算定支援</a:t>
            </a:r>
            <a:r>
              <a:rPr kumimoji="1" lang="ja-JP" altLang="en-US" sz="3800" dirty="0" smtClean="0"/>
              <a:t>を受けるメリット</a:t>
            </a:r>
            <a:endParaRPr kumimoji="1" lang="ja-JP" altLang="en-US" sz="3800"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5</a:t>
            </a:fld>
            <a:endParaRPr lang="en-US" altLang="ja-JP" dirty="0"/>
          </a:p>
        </p:txBody>
      </p:sp>
      <p:sp>
        <p:nvSpPr>
          <p:cNvPr id="5" name="タイトル 1"/>
          <p:cNvSpPr txBox="1">
            <a:spLocks/>
          </p:cNvSpPr>
          <p:nvPr/>
        </p:nvSpPr>
        <p:spPr bwMode="auto">
          <a:xfrm>
            <a:off x="272481" y="764704"/>
            <a:ext cx="9433047" cy="602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eaLnBrk="0" fontAlgn="base" hangingPunct="0">
              <a:spcBef>
                <a:spcPct val="0"/>
              </a:spcBef>
              <a:spcAft>
                <a:spcPct val="0"/>
              </a:spcAft>
              <a:defRPr kumimoji="1" sz="4000" b="1" cap="all">
                <a:solidFill>
                  <a:srgbClr val="140078"/>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2pPr>
            <a:lvl3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3pPr>
            <a:lvl4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4pPr>
            <a:lvl5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5pPr>
            <a:lvl6pPr marL="4572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6pPr>
            <a:lvl7pPr marL="9144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7pPr>
            <a:lvl8pPr marL="13716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8pPr>
            <a:lvl9pPr marL="18288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9pPr>
          </a:lstStyle>
          <a:p>
            <a:pPr marL="742950" marR="0" lvl="0" indent="-742950" defTabSz="914400" rtl="0" eaLnBrk="0" fontAlgn="base" latinLnBrk="0" hangingPunct="0">
              <a:lnSpc>
                <a:spcPct val="100000"/>
              </a:lnSpc>
              <a:spcBef>
                <a:spcPct val="0"/>
              </a:spcBef>
              <a:spcAft>
                <a:spcPct val="0"/>
              </a:spcAft>
              <a:buClrTx/>
              <a:buSzTx/>
              <a:buFont typeface="+mj-ea"/>
              <a:buAutoNum type="circleNumDbPlain"/>
              <a:tabLst/>
              <a:defRPr/>
            </a:pPr>
            <a:r>
              <a:rPr lang="ja-JP" altLang="en-US" sz="3600" u="sng" kern="0" dirty="0" smtClean="0"/>
              <a:t>経験豊富な事務局による支援：</a:t>
            </a:r>
            <a:endParaRPr lang="en-US" altLang="ja-JP" sz="3600" u="sng" kern="0" dirty="0" smtClean="0"/>
          </a:p>
          <a:p>
            <a:pPr marL="714375" lvl="0">
              <a:spcBef>
                <a:spcPts val="600"/>
              </a:spcBef>
              <a:defRPr/>
            </a:pPr>
            <a:r>
              <a:rPr lang="ja-JP" altLang="en-US" sz="3600" b="0" kern="0" dirty="0"/>
              <a:t>本事業で</a:t>
            </a:r>
            <a:r>
              <a:rPr lang="ja-JP" altLang="en-US" sz="3600" b="0" kern="0" dirty="0" smtClean="0"/>
              <a:t>は</a:t>
            </a:r>
            <a:r>
              <a:rPr lang="ja-JP" altLang="en-US" sz="3600" b="0" kern="0" dirty="0"/>
              <a:t>、</a:t>
            </a:r>
            <a:r>
              <a:rPr lang="ja-JP" altLang="en-US" sz="3600" b="0" kern="0" dirty="0" smtClean="0"/>
              <a:t>これまでに企業のサプライチェーン排出量算定支援を実施した実績が多数あり、算定に関する様々なノウハウを保有。</a:t>
            </a:r>
            <a:endParaRPr lang="en-US" altLang="ja-JP" sz="3600" b="0" kern="0" dirty="0" smtClean="0"/>
          </a:p>
          <a:p>
            <a:pPr marL="742950" marR="0" lvl="0" indent="-742950" defTabSz="914400" rtl="0" eaLnBrk="0" fontAlgn="base" latinLnBrk="0" hangingPunct="0">
              <a:lnSpc>
                <a:spcPct val="100000"/>
              </a:lnSpc>
              <a:spcBef>
                <a:spcPct val="0"/>
              </a:spcBef>
              <a:spcAft>
                <a:spcPct val="0"/>
              </a:spcAft>
              <a:buClrTx/>
              <a:buSzTx/>
              <a:buFont typeface="+mj-ea"/>
              <a:buAutoNum type="circleNumDbPlain"/>
              <a:tabLst/>
              <a:defRPr/>
            </a:pPr>
            <a:endParaRPr lang="en-US" altLang="ja-JP" sz="3600" kern="0" dirty="0" smtClean="0"/>
          </a:p>
          <a:p>
            <a:pPr marL="742950" marR="0" lvl="0" indent="-742950" defTabSz="914400" rtl="0" eaLnBrk="0" fontAlgn="base" latinLnBrk="0" hangingPunct="0">
              <a:lnSpc>
                <a:spcPct val="100000"/>
              </a:lnSpc>
              <a:spcBef>
                <a:spcPct val="0"/>
              </a:spcBef>
              <a:spcAft>
                <a:spcPct val="0"/>
              </a:spcAft>
              <a:buClrTx/>
              <a:buSzTx/>
              <a:buFont typeface="+mj-ea"/>
              <a:buAutoNum type="circleNumDbPlain" startAt="2"/>
              <a:tabLst/>
              <a:defRPr/>
            </a:pPr>
            <a:r>
              <a:rPr lang="ja-JP" altLang="en-US" sz="3600" u="sng" kern="0" dirty="0" smtClean="0"/>
              <a:t>算定手法の理解が得られる：</a:t>
            </a:r>
            <a:endParaRPr lang="en-US" altLang="ja-JP" sz="3600" u="sng" kern="0" dirty="0"/>
          </a:p>
          <a:p>
            <a:pPr marL="714375" marR="0" lvl="0" defTabSz="914400" rtl="0" eaLnBrk="0" fontAlgn="base" latinLnBrk="0" hangingPunct="0">
              <a:lnSpc>
                <a:spcPct val="100000"/>
              </a:lnSpc>
              <a:spcBef>
                <a:spcPts val="600"/>
              </a:spcBef>
              <a:spcAft>
                <a:spcPct val="0"/>
              </a:spcAft>
              <a:buClrTx/>
              <a:buSzTx/>
              <a:tabLst/>
              <a:defRPr/>
            </a:pPr>
            <a:r>
              <a:rPr lang="ja-JP" altLang="en-US" sz="3600" b="0" kern="0" dirty="0" smtClean="0"/>
              <a:t>サプライチェーン排出量の概要、考え方や算定方法、原単位の使用方法など、サプライチェーン排出量算定の基本が理解できる。</a:t>
            </a:r>
            <a:endParaRPr lang="en-US" altLang="ja-JP" sz="3600" kern="0" dirty="0" smtClean="0"/>
          </a:p>
        </p:txBody>
      </p:sp>
    </p:spTree>
    <p:extLst>
      <p:ext uri="{BB962C8B-B14F-4D97-AF65-F5344CB8AC3E}">
        <p14:creationId xmlns:p14="http://schemas.microsoft.com/office/powerpoint/2010/main" val="1394318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800" dirty="0" smtClean="0"/>
              <a:t>算定支援</a:t>
            </a:r>
            <a:r>
              <a:rPr kumimoji="1" lang="ja-JP" altLang="en-US" sz="3800" dirty="0" smtClean="0"/>
              <a:t>を受けるメリット</a:t>
            </a:r>
            <a:endParaRPr kumimoji="1" lang="ja-JP" altLang="en-US" sz="3800"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6</a:t>
            </a:fld>
            <a:endParaRPr lang="en-US" altLang="ja-JP" dirty="0"/>
          </a:p>
        </p:txBody>
      </p:sp>
      <p:sp>
        <p:nvSpPr>
          <p:cNvPr id="5" name="タイトル 1"/>
          <p:cNvSpPr txBox="1">
            <a:spLocks/>
          </p:cNvSpPr>
          <p:nvPr/>
        </p:nvSpPr>
        <p:spPr bwMode="auto">
          <a:xfrm>
            <a:off x="272481" y="764704"/>
            <a:ext cx="9433047" cy="602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eaLnBrk="0" fontAlgn="base" hangingPunct="0">
              <a:spcBef>
                <a:spcPct val="0"/>
              </a:spcBef>
              <a:spcAft>
                <a:spcPct val="0"/>
              </a:spcAft>
              <a:defRPr kumimoji="1" sz="4000" b="1" cap="all">
                <a:solidFill>
                  <a:srgbClr val="140078"/>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2pPr>
            <a:lvl3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3pPr>
            <a:lvl4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4pPr>
            <a:lvl5pPr algn="l" rtl="0" eaLnBrk="0" fontAlgn="base" hangingPunct="0">
              <a:spcBef>
                <a:spcPct val="0"/>
              </a:spcBef>
              <a:spcAft>
                <a:spcPct val="0"/>
              </a:spcAft>
              <a:defRPr kumimoji="1" sz="2800">
                <a:solidFill>
                  <a:srgbClr val="140078"/>
                </a:solidFill>
                <a:latin typeface="HGS創英角ｺﾞｼｯｸUB" pitchFamily="50" charset="-128"/>
                <a:ea typeface="HGS創英角ｺﾞｼｯｸUB" pitchFamily="50" charset="-128"/>
              </a:defRPr>
            </a:lvl5pPr>
            <a:lvl6pPr marL="4572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6pPr>
            <a:lvl7pPr marL="9144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7pPr>
            <a:lvl8pPr marL="13716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8pPr>
            <a:lvl9pPr marL="1828800" algn="l" rtl="0" fontAlgn="base">
              <a:spcBef>
                <a:spcPct val="0"/>
              </a:spcBef>
              <a:spcAft>
                <a:spcPct val="0"/>
              </a:spcAft>
              <a:defRPr kumimoji="1" sz="2800">
                <a:solidFill>
                  <a:srgbClr val="140078"/>
                </a:solidFill>
                <a:latin typeface="HGS創英角ｺﾞｼｯｸUB" pitchFamily="50" charset="-128"/>
                <a:ea typeface="HGS創英角ｺﾞｼｯｸUB" pitchFamily="50" charset="-128"/>
              </a:defRPr>
            </a:lvl9pPr>
          </a:lstStyle>
          <a:p>
            <a:pPr marL="742950" marR="0" lvl="0" indent="-742950" defTabSz="914400" rtl="0" eaLnBrk="0" fontAlgn="base" latinLnBrk="0" hangingPunct="0">
              <a:lnSpc>
                <a:spcPct val="100000"/>
              </a:lnSpc>
              <a:spcBef>
                <a:spcPct val="0"/>
              </a:spcBef>
              <a:spcAft>
                <a:spcPct val="0"/>
              </a:spcAft>
              <a:buClrTx/>
              <a:buSzTx/>
              <a:buFont typeface="+mj-ea"/>
              <a:buAutoNum type="circleNumDbPlain" startAt="3"/>
              <a:tabLst/>
              <a:defRPr/>
            </a:pPr>
            <a:r>
              <a:rPr lang="ja-JP" altLang="en-US" sz="3600" u="sng" kern="0" dirty="0" smtClean="0"/>
              <a:t>自力で算定できる実力がつく：</a:t>
            </a:r>
            <a:endParaRPr lang="en-US" altLang="ja-JP" sz="3600" u="sng" kern="0" dirty="0" smtClean="0"/>
          </a:p>
          <a:p>
            <a:pPr marL="714375" marR="0" lvl="0" defTabSz="914400" rtl="0" eaLnBrk="0" fontAlgn="base" latinLnBrk="0" hangingPunct="0">
              <a:lnSpc>
                <a:spcPct val="100000"/>
              </a:lnSpc>
              <a:spcBef>
                <a:spcPts val="600"/>
              </a:spcBef>
              <a:spcAft>
                <a:spcPct val="0"/>
              </a:spcAft>
              <a:buClrTx/>
              <a:buSzTx/>
              <a:tabLst/>
              <a:defRPr/>
            </a:pPr>
            <a:r>
              <a:rPr lang="ja-JP" altLang="en-US" sz="3600" b="0" kern="0" dirty="0" smtClean="0"/>
              <a:t>支援を通じてデータ</a:t>
            </a:r>
            <a:r>
              <a:rPr lang="ja-JP" altLang="en-US" sz="3600" b="0" kern="0" dirty="0"/>
              <a:t>収集</a:t>
            </a:r>
            <a:r>
              <a:rPr lang="ja-JP" altLang="en-US" sz="3600" b="0" kern="0" dirty="0" smtClean="0"/>
              <a:t>から算定までを体系立てて実践できるため、次年度以降自力で算定を行うことができるようになる。</a:t>
            </a:r>
            <a:endParaRPr lang="en-US" altLang="ja-JP" sz="3600" b="0" kern="0" dirty="0" smtClean="0"/>
          </a:p>
        </p:txBody>
      </p:sp>
    </p:spTree>
    <p:extLst>
      <p:ext uri="{BB962C8B-B14F-4D97-AF65-F5344CB8AC3E}">
        <p14:creationId xmlns:p14="http://schemas.microsoft.com/office/powerpoint/2010/main" val="428499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p:txBody>
          <a:bodyPr/>
          <a:lstStyle/>
          <a:p>
            <a:pPr algn="l"/>
            <a:r>
              <a:rPr lang="ja-JP" altLang="en-US" sz="2850" dirty="0"/>
              <a:t>環境省に</a:t>
            </a:r>
            <a:r>
              <a:rPr lang="ja-JP" altLang="en-US" sz="2850" dirty="0" smtClean="0"/>
              <a:t>よる</a:t>
            </a:r>
            <a:r>
              <a:rPr lang="en-US" altLang="ja-JP" sz="2850" dirty="0" smtClean="0"/>
              <a:t>2017</a:t>
            </a:r>
            <a:r>
              <a:rPr lang="ja-JP" altLang="en-US" sz="2850" dirty="0" smtClean="0"/>
              <a:t>年度サプライチェーン排出量</a:t>
            </a:r>
            <a:r>
              <a:rPr lang="ja-JP" altLang="en-US" sz="2850" dirty="0"/>
              <a:t>算定の支援状況</a:t>
            </a:r>
          </a:p>
        </p:txBody>
      </p:sp>
      <p:sp>
        <p:nvSpPr>
          <p:cNvPr id="3" name="テキスト プレースホルダー 2">
            <a:extLst>
              <a:ext uri="{FF2B5EF4-FFF2-40B4-BE49-F238E27FC236}">
                <a16:creationId xmlns:a16="http://schemas.microsoft.com/office/drawing/2014/main" xmlns="" id="{16540F71-C3E0-476E-B08B-8AB863EA4DDA}"/>
              </a:ext>
            </a:extLst>
          </p:cNvPr>
          <p:cNvSpPr>
            <a:spLocks noGrp="1"/>
          </p:cNvSpPr>
          <p:nvPr>
            <p:ph type="body" sz="quarter" idx="11"/>
          </p:nvPr>
        </p:nvSpPr>
        <p:spPr>
          <a:xfrm>
            <a:off x="128588" y="843554"/>
            <a:ext cx="9648825" cy="1743989"/>
          </a:xfrm>
        </p:spPr>
        <p:txBody>
          <a:bodyPr/>
          <a:lstStyle/>
          <a:p>
            <a:r>
              <a:rPr lang="ja-JP" altLang="en-US" sz="2400" dirty="0"/>
              <a:t>環境省</a:t>
            </a:r>
            <a:r>
              <a:rPr lang="ja-JP" altLang="en-US" sz="2400" dirty="0" smtClean="0"/>
              <a:t>は昨年度、サプライチェーン</a:t>
            </a:r>
            <a:r>
              <a:rPr lang="ja-JP" altLang="en-US" sz="2400" dirty="0"/>
              <a:t>排出量の算定に</a:t>
            </a:r>
            <a:r>
              <a:rPr lang="ja-JP" altLang="en-US" sz="2400" dirty="0" smtClean="0"/>
              <a:t>対して、情報</a:t>
            </a:r>
            <a:r>
              <a:rPr lang="ja-JP" altLang="en-US" sz="2400" dirty="0"/>
              <a:t>提供・助言・作業支援を実施</a:t>
            </a:r>
            <a:r>
              <a:rPr lang="ja-JP" altLang="en-US" sz="2400" dirty="0" smtClean="0"/>
              <a:t>。</a:t>
            </a:r>
            <a:endParaRPr lang="en-US" altLang="ja-JP" sz="2400" dirty="0" smtClean="0"/>
          </a:p>
          <a:p>
            <a:r>
              <a:rPr lang="ja-JP" altLang="en-US" sz="2400" dirty="0" smtClean="0"/>
              <a:t>サプライチェーン排出量算定の</a:t>
            </a:r>
            <a:r>
              <a:rPr lang="ja-JP" altLang="en-US" sz="2400" dirty="0"/>
              <a:t>合同セミナー</a:t>
            </a:r>
            <a:r>
              <a:rPr lang="ja-JP" altLang="en-US" sz="2400" dirty="0" smtClean="0"/>
              <a:t>に</a:t>
            </a:r>
            <a:r>
              <a:rPr lang="en-US" altLang="ja-JP" sz="2400" dirty="0" smtClean="0"/>
              <a:t>2</a:t>
            </a:r>
            <a:r>
              <a:rPr lang="en-US" altLang="ja-JP" sz="2400" dirty="0"/>
              <a:t>8</a:t>
            </a:r>
            <a:r>
              <a:rPr lang="ja-JP" altLang="en-US" sz="2400" dirty="0" smtClean="0"/>
              <a:t>社</a:t>
            </a:r>
            <a:r>
              <a:rPr lang="ja-JP" altLang="en-US" sz="2400" dirty="0"/>
              <a:t>参加。</a:t>
            </a:r>
            <a:r>
              <a:rPr lang="ja-JP" altLang="en-US" sz="2400" dirty="0" smtClean="0"/>
              <a:t>うち</a:t>
            </a:r>
            <a:r>
              <a:rPr lang="en-US" altLang="ja-JP" sz="2400" dirty="0" smtClean="0"/>
              <a:t>1</a:t>
            </a:r>
            <a:r>
              <a:rPr lang="en-US" altLang="ja-JP" sz="2400" dirty="0"/>
              <a:t>6</a:t>
            </a:r>
            <a:r>
              <a:rPr lang="ja-JP" altLang="en-US" sz="2400" dirty="0" smtClean="0"/>
              <a:t>社</a:t>
            </a:r>
            <a:r>
              <a:rPr lang="ja-JP" altLang="en-US" sz="2400" dirty="0"/>
              <a:t>に</a:t>
            </a:r>
            <a:r>
              <a:rPr lang="ja-JP" altLang="en-US" sz="2400" dirty="0" smtClean="0"/>
              <a:t>個別　面談コンサル。（</a:t>
            </a:r>
            <a:r>
              <a:rPr lang="en-US" altLang="ja-JP" sz="2400" dirty="0" smtClean="0"/>
              <a:t>16</a:t>
            </a:r>
            <a:r>
              <a:rPr lang="ja-JP" altLang="en-US" sz="2400" dirty="0" smtClean="0"/>
              <a:t>社全社がサプライチェーン排出量の算定を実施）</a:t>
            </a:r>
            <a:endParaRPr lang="en-US" altLang="ja-JP" sz="2400" dirty="0"/>
          </a:p>
          <a:p>
            <a:endParaRPr lang="ja-JP" altLang="en-US" sz="2400" dirty="0"/>
          </a:p>
        </p:txBody>
      </p:sp>
      <p:sp>
        <p:nvSpPr>
          <p:cNvPr id="10" name="スライド番号プレースホルダー 3">
            <a:extLst>
              <a:ext uri="{FF2B5EF4-FFF2-40B4-BE49-F238E27FC236}">
                <a16:creationId xmlns:a16="http://schemas.microsoft.com/office/drawing/2014/main" xmlns="" id="{47D8C4F8-F6E3-45C0-9675-682C88F96240}"/>
              </a:ext>
            </a:extLst>
          </p:cNvPr>
          <p:cNvSpPr>
            <a:spLocks noGrp="1"/>
          </p:cNvSpPr>
          <p:nvPr>
            <p:ph type="sldNum" sz="quarter" idx="12"/>
          </p:nvPr>
        </p:nvSpPr>
        <p:spPr/>
        <p:txBody>
          <a:bodyPr/>
          <a:lstStyle/>
          <a:p>
            <a:pPr lvl="0"/>
            <a:fld id="{4E8E2EF8-2ECD-4F20-BEF5-478073312008}" type="slidenum">
              <a:rPr lang="en-US" altLang="ja-JP" noProof="0" smtClean="0"/>
              <a:pPr lvl="0"/>
              <a:t>7</a:t>
            </a:fld>
            <a:endParaRPr lang="en-US" altLang="ja-JP" noProof="0" dirty="0"/>
          </a:p>
        </p:txBody>
      </p:sp>
      <p:sp>
        <p:nvSpPr>
          <p:cNvPr id="12" name="テキスト ボックス 11"/>
          <p:cNvSpPr txBox="1"/>
          <p:nvPr/>
        </p:nvSpPr>
        <p:spPr>
          <a:xfrm>
            <a:off x="128588" y="2716123"/>
            <a:ext cx="9648825" cy="529167"/>
          </a:xfrm>
          <a:prstGeom prst="rect">
            <a:avLst/>
          </a:prstGeom>
          <a:noFill/>
          <a:ln>
            <a:noFill/>
            <a:prstDash val="sysDot"/>
          </a:ln>
        </p:spPr>
        <p:txBody>
          <a:bodyPr wrap="square" rtlCol="0">
            <a:noAutofit/>
          </a:bodyPr>
          <a:lstStyle/>
          <a:p>
            <a:pPr defTabSz="914126">
              <a:spcAft>
                <a:spcPts val="0"/>
              </a:spcAft>
              <a:defRPr/>
            </a:pPr>
            <a:r>
              <a:rPr lang="en-US" altLang="ja-JP" sz="2800" dirty="0" smtClean="0">
                <a:solidFill>
                  <a:prstClr val="black"/>
                </a:solidFill>
                <a:latin typeface="Meiryo UI" panose="020B0604030504040204" pitchFamily="50" charset="-128"/>
                <a:ea typeface="Meiryo UI" panose="020B0604030504040204" pitchFamily="50" charset="-128"/>
              </a:rPr>
              <a:t>2017</a:t>
            </a:r>
            <a:r>
              <a:rPr lang="ja-JP" altLang="en-US" sz="2800" dirty="0" smtClean="0">
                <a:solidFill>
                  <a:prstClr val="black"/>
                </a:solidFill>
                <a:latin typeface="Meiryo UI" panose="020B0604030504040204" pitchFamily="50" charset="-128"/>
                <a:ea typeface="Meiryo UI" panose="020B0604030504040204" pitchFamily="50" charset="-128"/>
              </a:rPr>
              <a:t>年度環境省</a:t>
            </a:r>
            <a:r>
              <a:rPr lang="ja-JP" altLang="en-US" sz="2800" dirty="0">
                <a:solidFill>
                  <a:prstClr val="black"/>
                </a:solidFill>
                <a:latin typeface="Meiryo UI" panose="020B0604030504040204" pitchFamily="50" charset="-128"/>
                <a:ea typeface="Meiryo UI" panose="020B0604030504040204" pitchFamily="50" charset="-128"/>
              </a:rPr>
              <a:t>支援事業参加企業一覧</a:t>
            </a:r>
            <a:endParaRPr kumimoji="0" lang="en-US" altLang="ja-JP" sz="28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a:spLocks noChangeArrowheads="1"/>
          </p:cNvSpPr>
          <p:nvPr/>
        </p:nvSpPr>
        <p:spPr bwMode="auto">
          <a:xfrm>
            <a:off x="128587" y="3265533"/>
            <a:ext cx="9648826"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lvl="0" eaLnBrk="1" hangingPunct="1">
              <a:lnSpc>
                <a:spcPct val="100000"/>
              </a:lnSpc>
              <a:spcAft>
                <a:spcPct val="0"/>
              </a:spcAft>
              <a:defRPr/>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○サプライチェーン排出量の算定支援（</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社）</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旭硝子</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MS&amp;AD</a:t>
            </a:r>
            <a:r>
              <a:rPr lang="ja-JP" altLang="ja-JP" sz="2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インシュアランス グループ </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ホールディングス</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カシオ計算機</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キヤノンマーケティングジャパン</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京セラ</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コカ</a:t>
            </a:r>
            <a:r>
              <a:rPr lang="ja-JP" altLang="ja-JP" sz="2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・コーラ </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ボトラーズジャパン</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サンメッセ</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シスメックス</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住友</a:t>
            </a:r>
            <a:r>
              <a:rPr lang="ja-JP" altLang="ja-JP" sz="2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ゴム</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工業</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ダイキン工業</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タムロン</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テイ</a:t>
            </a:r>
            <a:r>
              <a:rPr lang="ja-JP" altLang="ja-JP" sz="2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・エス </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テック</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凸版印刷</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豊田合成</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豊田</a:t>
            </a:r>
            <a:r>
              <a:rPr lang="ja-JP" altLang="ja-JP" sz="2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自動</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織機</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トヨタ車体</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日産</a:t>
            </a:r>
            <a:r>
              <a:rPr lang="ja-JP" altLang="ja-JP" sz="24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化学</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工業</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日東電工</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日本ゼオン</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日本通運</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日立キャピタル</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日立建機</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日立物流</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ファンケル</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フォスター電機</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マツダ</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三菱ガス化学</a:t>
            </a:r>
            <a:r>
              <a:rPr lang="ja-JP" altLang="en-US"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横河電機</a:t>
            </a:r>
            <a:endParaRPr lang="en-US" altLang="ja-JP" sz="24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006721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000" dirty="0" smtClean="0"/>
              <a:t>算定の流れ</a:t>
            </a:r>
            <a:endParaRPr kumimoji="1" lang="ja-JP" altLang="en-US" sz="4000" dirty="0"/>
          </a:p>
        </p:txBody>
      </p:sp>
      <p:sp>
        <p:nvSpPr>
          <p:cNvPr id="3" name="テキスト プレースホルダー 2"/>
          <p:cNvSpPr>
            <a:spLocks noGrp="1"/>
          </p:cNvSpPr>
          <p:nvPr>
            <p:ph type="body" sz="quarter" idx="11"/>
          </p:nvPr>
        </p:nvSpPr>
        <p:spPr>
          <a:xfrm>
            <a:off x="128588" y="765174"/>
            <a:ext cx="9648825" cy="921941"/>
          </a:xfrm>
        </p:spPr>
        <p:txBody>
          <a:bodyPr/>
          <a:lstStyle/>
          <a:p>
            <a:r>
              <a:rPr kumimoji="1" lang="ja-JP" altLang="en-US" sz="2400" dirty="0" smtClean="0"/>
              <a:t>サプライチェーン排出量算定は大まかに分けると</a:t>
            </a:r>
            <a:r>
              <a:rPr kumimoji="1" lang="en-US" altLang="ja-JP" sz="2400" dirty="0" smtClean="0"/>
              <a:t>5</a:t>
            </a:r>
            <a:r>
              <a:rPr kumimoji="1" lang="ja-JP" altLang="en-US" sz="2400" dirty="0" err="1" smtClean="0"/>
              <a:t>つの</a:t>
            </a:r>
            <a:r>
              <a:rPr kumimoji="1" lang="ja-JP" altLang="en-US" sz="2400" dirty="0" smtClean="0"/>
              <a:t>ステップから成る。</a:t>
            </a:r>
            <a:endParaRPr kumimoji="1" lang="en-US" altLang="ja-JP" sz="2400" dirty="0" smtClean="0"/>
          </a:p>
          <a:p>
            <a:r>
              <a:rPr lang="ja-JP" altLang="en-US" sz="2400" dirty="0" smtClean="0"/>
              <a:t>初めに算定目的を設定することが重要。目的に応じて範囲・精度が決まる。</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8</a:t>
            </a:fld>
            <a:endParaRPr lang="en-US" altLang="ja-JP" dirty="0"/>
          </a:p>
        </p:txBody>
      </p:sp>
      <p:sp>
        <p:nvSpPr>
          <p:cNvPr id="5" name="Rectangle 39"/>
          <p:cNvSpPr>
            <a:spLocks noChangeArrowheads="1"/>
          </p:cNvSpPr>
          <p:nvPr/>
        </p:nvSpPr>
        <p:spPr bwMode="auto">
          <a:xfrm>
            <a:off x="776412" y="1772816"/>
            <a:ext cx="9001001" cy="4896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573" tIns="39786" rIns="79573" bIns="39786"/>
          <a:lstStyle>
            <a:lvl1pPr marL="323850" indent="-323850" defTabSz="862013">
              <a:spcBef>
                <a:spcPct val="20000"/>
              </a:spcBef>
              <a:buFont typeface="Arial" panose="020B0604020202020204" pitchFamily="34" charset="0"/>
              <a:buChar char="•"/>
              <a:tabLst>
                <a:tab pos="1524000" algn="l"/>
              </a:tabLst>
              <a:defRPr kumimoji="1" sz="3200">
                <a:solidFill>
                  <a:schemeClr val="tx1"/>
                </a:solidFill>
                <a:latin typeface="HGPｺﾞｼｯｸM" panose="020B0600000000000000" pitchFamily="50" charset="-128"/>
                <a:ea typeface="HGPｺﾞｼｯｸM" panose="020B0600000000000000" pitchFamily="50" charset="-128"/>
              </a:defRPr>
            </a:lvl1pPr>
            <a:lvl2pPr marL="884238" indent="-452438" defTabSz="862013">
              <a:spcBef>
                <a:spcPct val="20000"/>
              </a:spcBef>
              <a:buFont typeface="Arial" panose="020B0604020202020204" pitchFamily="34" charset="0"/>
              <a:buChar char="–"/>
              <a:tabLst>
                <a:tab pos="1524000" algn="l"/>
              </a:tabLst>
              <a:defRPr kumimoji="1" sz="2800">
                <a:solidFill>
                  <a:schemeClr val="tx1"/>
                </a:solidFill>
                <a:latin typeface="HGPｺﾞｼｯｸM" panose="020B0600000000000000" pitchFamily="50" charset="-128"/>
                <a:ea typeface="HGPｺﾞｼｯｸM" panose="020B0600000000000000" pitchFamily="50" charset="-128"/>
              </a:defRPr>
            </a:lvl2pPr>
            <a:lvl3pPr marL="1524000" indent="-355600" defTabSz="862013">
              <a:spcBef>
                <a:spcPct val="20000"/>
              </a:spcBef>
              <a:buFont typeface="Arial" panose="020B0604020202020204" pitchFamily="34" charset="0"/>
              <a:buChar char="•"/>
              <a:tabLst>
                <a:tab pos="1524000" algn="l"/>
              </a:tabLst>
              <a:defRPr kumimoji="1" sz="2400">
                <a:solidFill>
                  <a:schemeClr val="tx1"/>
                </a:solidFill>
                <a:latin typeface="HGPｺﾞｼｯｸM" panose="020B0600000000000000" pitchFamily="50" charset="-128"/>
                <a:ea typeface="HGPｺﾞｼｯｸM" panose="020B0600000000000000" pitchFamily="50" charset="-128"/>
              </a:defRPr>
            </a:lvl3pPr>
            <a:lvl4pPr marL="1931988" indent="-228600" defTabSz="862013">
              <a:spcBef>
                <a:spcPct val="20000"/>
              </a:spcBef>
              <a:buFont typeface="Arial" panose="020B0604020202020204" pitchFamily="34" charset="0"/>
              <a:buChar char="–"/>
              <a:tabLst>
                <a:tab pos="1524000" algn="l"/>
              </a:tabLst>
              <a:defRPr kumimoji="1" sz="2000">
                <a:solidFill>
                  <a:schemeClr val="tx1"/>
                </a:solidFill>
                <a:latin typeface="HGPｺﾞｼｯｸM" panose="020B0600000000000000" pitchFamily="50" charset="-128"/>
                <a:ea typeface="HGPｺﾞｼｯｸM" panose="020B0600000000000000" pitchFamily="50" charset="-128"/>
              </a:defRPr>
            </a:lvl4pPr>
            <a:lvl5pPr marL="2339975" indent="-228600" defTabSz="862013">
              <a:spcBef>
                <a:spcPct val="20000"/>
              </a:spcBef>
              <a:buFont typeface="Arial" panose="020B0604020202020204" pitchFamily="34" charset="0"/>
              <a:buChar char="»"/>
              <a:tabLst>
                <a:tab pos="1524000" algn="l"/>
              </a:tabLst>
              <a:defRPr kumimoji="1" sz="2000">
                <a:solidFill>
                  <a:schemeClr val="tx1"/>
                </a:solidFill>
                <a:latin typeface="HGPｺﾞｼｯｸM" panose="020B0600000000000000" pitchFamily="50" charset="-128"/>
                <a:ea typeface="HGPｺﾞｼｯｸM" panose="020B0600000000000000" pitchFamily="50" charset="-128"/>
              </a:defRPr>
            </a:lvl5pPr>
            <a:lvl6pPr marL="2797175" indent="-228600" defTabSz="862013" eaLnBrk="0" fontAlgn="base" hangingPunct="0">
              <a:spcBef>
                <a:spcPct val="20000"/>
              </a:spcBef>
              <a:spcAft>
                <a:spcPct val="0"/>
              </a:spcAft>
              <a:buFont typeface="Arial" panose="020B0604020202020204" pitchFamily="34" charset="0"/>
              <a:buChar char="»"/>
              <a:tabLst>
                <a:tab pos="1524000" algn="l"/>
              </a:tabLst>
              <a:defRPr kumimoji="1" sz="2000">
                <a:solidFill>
                  <a:schemeClr val="tx1"/>
                </a:solidFill>
                <a:latin typeface="HGPｺﾞｼｯｸM" panose="020B0600000000000000" pitchFamily="50" charset="-128"/>
                <a:ea typeface="HGPｺﾞｼｯｸM" panose="020B0600000000000000" pitchFamily="50" charset="-128"/>
              </a:defRPr>
            </a:lvl6pPr>
            <a:lvl7pPr marL="3254375" indent="-228600" defTabSz="862013" eaLnBrk="0" fontAlgn="base" hangingPunct="0">
              <a:spcBef>
                <a:spcPct val="20000"/>
              </a:spcBef>
              <a:spcAft>
                <a:spcPct val="0"/>
              </a:spcAft>
              <a:buFont typeface="Arial" panose="020B0604020202020204" pitchFamily="34" charset="0"/>
              <a:buChar char="»"/>
              <a:tabLst>
                <a:tab pos="1524000" algn="l"/>
              </a:tabLst>
              <a:defRPr kumimoji="1" sz="2000">
                <a:solidFill>
                  <a:schemeClr val="tx1"/>
                </a:solidFill>
                <a:latin typeface="HGPｺﾞｼｯｸM" panose="020B0600000000000000" pitchFamily="50" charset="-128"/>
                <a:ea typeface="HGPｺﾞｼｯｸM" panose="020B0600000000000000" pitchFamily="50" charset="-128"/>
              </a:defRPr>
            </a:lvl7pPr>
            <a:lvl8pPr marL="3711575" indent="-228600" defTabSz="862013" eaLnBrk="0" fontAlgn="base" hangingPunct="0">
              <a:spcBef>
                <a:spcPct val="20000"/>
              </a:spcBef>
              <a:spcAft>
                <a:spcPct val="0"/>
              </a:spcAft>
              <a:buFont typeface="Arial" panose="020B0604020202020204" pitchFamily="34" charset="0"/>
              <a:buChar char="»"/>
              <a:tabLst>
                <a:tab pos="1524000" algn="l"/>
              </a:tabLst>
              <a:defRPr kumimoji="1" sz="2000">
                <a:solidFill>
                  <a:schemeClr val="tx1"/>
                </a:solidFill>
                <a:latin typeface="HGPｺﾞｼｯｸM" panose="020B0600000000000000" pitchFamily="50" charset="-128"/>
                <a:ea typeface="HGPｺﾞｼｯｸM" panose="020B0600000000000000" pitchFamily="50" charset="-128"/>
              </a:defRPr>
            </a:lvl8pPr>
            <a:lvl9pPr marL="4168775" indent="-228600" defTabSz="862013" eaLnBrk="0" fontAlgn="base" hangingPunct="0">
              <a:spcBef>
                <a:spcPct val="20000"/>
              </a:spcBef>
              <a:spcAft>
                <a:spcPct val="0"/>
              </a:spcAft>
              <a:buFont typeface="Arial" panose="020B0604020202020204" pitchFamily="34" charset="0"/>
              <a:buChar char="»"/>
              <a:tabLst>
                <a:tab pos="1524000" algn="l"/>
              </a:tabLst>
              <a:defRPr kumimoji="1" sz="2000">
                <a:solidFill>
                  <a:schemeClr val="tx1"/>
                </a:solidFill>
                <a:latin typeface="HGPｺﾞｼｯｸM" panose="020B0600000000000000" pitchFamily="50" charset="-128"/>
                <a:ea typeface="HGPｺﾞｼｯｸM" panose="020B0600000000000000" pitchFamily="50" charset="-128"/>
              </a:defRPr>
            </a:lvl9pPr>
          </a:lstStyle>
          <a:p>
            <a:pPr marL="228600" lvl="2" indent="-228600" eaLnBrk="1" hangingPunct="1">
              <a:spcBef>
                <a:spcPts val="0"/>
              </a:spcBef>
              <a:spcAft>
                <a:spcPct val="10000"/>
              </a:spcAft>
              <a:buFont typeface="Wingdings" panose="05000000000000000000" pitchFamily="2" charset="2"/>
              <a:buAutoNum type="circleNumDbPlain"/>
            </a:pPr>
            <a:r>
              <a:rPr lang="ja-JP" altLang="en-US" b="0" dirty="0">
                <a:latin typeface="Meiryo UI" panose="020B0604030504040204" pitchFamily="50" charset="-128"/>
                <a:ea typeface="Meiryo UI" panose="020B0604030504040204" pitchFamily="50" charset="-128"/>
                <a:cs typeface="Meiryo UI" panose="020B0604030504040204" pitchFamily="50" charset="-128"/>
              </a:rPr>
              <a:t>算定目的の設定</a:t>
            </a:r>
          </a:p>
          <a:p>
            <a:pPr marL="539750" lvl="3" eaLnBrk="1" hangingPunct="1">
              <a:spcBef>
                <a:spcPts val="0"/>
              </a:spcBef>
              <a:spcAft>
                <a:spcPct val="10000"/>
              </a:spcAft>
              <a:buFont typeface="Wingdings" panose="05000000000000000000" pitchFamily="2" charset="2"/>
              <a:buChar char="Ø"/>
            </a:pPr>
            <a:r>
              <a:rPr lang="ja-JP" altLang="en-US" sz="2215" b="0" dirty="0">
                <a:latin typeface="Meiryo UI" panose="020B0604030504040204" pitchFamily="50" charset="-128"/>
                <a:ea typeface="Meiryo UI" panose="020B0604030504040204" pitchFamily="50" charset="-128"/>
                <a:cs typeface="Meiryo UI" panose="020B0604030504040204" pitchFamily="50" charset="-128"/>
              </a:rPr>
              <a:t>自社のサプライチェーン排出量の規模を把握し、サプライチェーンにおいて削減すべき対象を特定すること等の</a:t>
            </a:r>
            <a:r>
              <a:rPr lang="ja-JP" altLang="en-US" sz="2215"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算定に係る目的を設定</a:t>
            </a:r>
          </a:p>
          <a:p>
            <a:pPr marL="228600" lvl="3" eaLnBrk="1" hangingPunct="1">
              <a:spcBef>
                <a:spcPts val="0"/>
              </a:spcBef>
              <a:spcAft>
                <a:spcPct val="10000"/>
              </a:spcAft>
              <a:buFont typeface="Wingdings" panose="05000000000000000000" pitchFamily="2" charset="2"/>
              <a:buChar char="Ø"/>
            </a:pPr>
            <a:endParaRPr lang="ja-JP" altLang="en-US" sz="969" b="0" dirty="0">
              <a:latin typeface="Meiryo UI" panose="020B0604030504040204" pitchFamily="50" charset="-128"/>
              <a:ea typeface="Meiryo UI" panose="020B0604030504040204" pitchFamily="50" charset="-128"/>
              <a:cs typeface="Meiryo UI" panose="020B0604030504040204" pitchFamily="50" charset="-128"/>
            </a:endParaRPr>
          </a:p>
          <a:p>
            <a:pPr marL="228600" lvl="2" indent="-228600" eaLnBrk="1" hangingPunct="1">
              <a:spcBef>
                <a:spcPts val="0"/>
              </a:spcBef>
              <a:spcAft>
                <a:spcPct val="10000"/>
              </a:spcAft>
              <a:buFont typeface="Wingdings" panose="05000000000000000000" pitchFamily="2" charset="2"/>
              <a:buAutoNum type="circleNumDbPlain"/>
            </a:pPr>
            <a:r>
              <a:rPr lang="ja-JP" altLang="en-US" b="0" dirty="0">
                <a:latin typeface="Meiryo UI" panose="020B0604030504040204" pitchFamily="50" charset="-128"/>
                <a:ea typeface="Meiryo UI" panose="020B0604030504040204" pitchFamily="50" charset="-128"/>
                <a:cs typeface="Meiryo UI" panose="020B0604030504040204" pitchFamily="50" charset="-128"/>
              </a:rPr>
              <a:t>算定対象範囲の設定</a:t>
            </a:r>
          </a:p>
          <a:p>
            <a:pPr marL="539750" lvl="3" eaLnBrk="1" hangingPunct="1">
              <a:spcBef>
                <a:spcPts val="0"/>
              </a:spcBef>
              <a:spcAft>
                <a:spcPct val="10000"/>
              </a:spcAft>
              <a:buFont typeface="Wingdings" panose="05000000000000000000" pitchFamily="2" charset="2"/>
              <a:buChar char="Ø"/>
            </a:pPr>
            <a:r>
              <a:rPr lang="ja-JP" altLang="en-US" sz="2215" b="0" dirty="0">
                <a:latin typeface="Meiryo UI" panose="020B0604030504040204" pitchFamily="50" charset="-128"/>
                <a:ea typeface="Meiryo UI" panose="020B0604030504040204" pitchFamily="50" charset="-128"/>
                <a:cs typeface="Meiryo UI" panose="020B0604030504040204" pitchFamily="50" charset="-128"/>
              </a:rPr>
              <a:t>サプライチェーン排出量に含まれる算定対象範囲の全体像を設定</a:t>
            </a:r>
          </a:p>
          <a:p>
            <a:pPr marL="228600" lvl="3" eaLnBrk="1" hangingPunct="1">
              <a:spcBef>
                <a:spcPts val="0"/>
              </a:spcBef>
              <a:spcAft>
                <a:spcPct val="10000"/>
              </a:spcAft>
              <a:buFont typeface="Wingdings" panose="05000000000000000000" pitchFamily="2" charset="2"/>
              <a:buChar char="Ø"/>
            </a:pPr>
            <a:endParaRPr lang="ja-JP" altLang="en-US" sz="969" b="0" dirty="0">
              <a:latin typeface="Meiryo UI" panose="020B0604030504040204" pitchFamily="50" charset="-128"/>
              <a:ea typeface="Meiryo UI" panose="020B0604030504040204" pitchFamily="50" charset="-128"/>
              <a:cs typeface="Meiryo UI" panose="020B0604030504040204" pitchFamily="50" charset="-128"/>
            </a:endParaRPr>
          </a:p>
          <a:p>
            <a:pPr marL="228600" lvl="2" indent="-228600" eaLnBrk="1" hangingPunct="1">
              <a:spcBef>
                <a:spcPts val="0"/>
              </a:spcBef>
              <a:spcAft>
                <a:spcPct val="10000"/>
              </a:spcAft>
              <a:buFont typeface="Wingdings" panose="05000000000000000000" pitchFamily="2" charset="2"/>
              <a:buAutoNum type="circleNumDbPlain"/>
            </a:pPr>
            <a:r>
              <a:rPr lang="ja-JP" altLang="en-US" b="0" dirty="0">
                <a:latin typeface="Meiryo UI" panose="020B0604030504040204" pitchFamily="50" charset="-128"/>
                <a:ea typeface="Meiryo UI" panose="020B0604030504040204" pitchFamily="50" charset="-128"/>
                <a:cs typeface="Meiryo UI" panose="020B0604030504040204" pitchFamily="50" charset="-128"/>
              </a:rPr>
              <a:t>カテゴリの抽出</a:t>
            </a:r>
          </a:p>
          <a:p>
            <a:pPr marL="539750" lvl="3" eaLnBrk="1" hangingPunct="1">
              <a:spcBef>
                <a:spcPts val="0"/>
              </a:spcBef>
              <a:spcAft>
                <a:spcPct val="10000"/>
              </a:spcAft>
              <a:buFont typeface="Wingdings" panose="05000000000000000000" pitchFamily="2" charset="2"/>
              <a:buChar char="Ø"/>
            </a:pPr>
            <a:r>
              <a:rPr lang="ja-JP" altLang="en-US" sz="2215" b="0" dirty="0">
                <a:latin typeface="Meiryo UI" panose="020B0604030504040204" pitchFamily="50" charset="-128"/>
                <a:ea typeface="Meiryo UI" panose="020B0604030504040204" pitchFamily="50" charset="-128"/>
                <a:cs typeface="Meiryo UI" panose="020B0604030504040204" pitchFamily="50" charset="-128"/>
              </a:rPr>
              <a:t>サプライチェーン排出量全体のうち算定するカテゴリを抽出</a:t>
            </a:r>
          </a:p>
          <a:p>
            <a:pPr marL="228600" lvl="3" eaLnBrk="1" hangingPunct="1">
              <a:spcBef>
                <a:spcPts val="0"/>
              </a:spcBef>
              <a:spcAft>
                <a:spcPct val="10000"/>
              </a:spcAft>
              <a:buFont typeface="Wingdings" panose="05000000000000000000" pitchFamily="2" charset="2"/>
              <a:buChar char="Ø"/>
            </a:pPr>
            <a:endParaRPr lang="ja-JP" altLang="en-US" sz="969" b="0" dirty="0">
              <a:latin typeface="Meiryo UI" panose="020B0604030504040204" pitchFamily="50" charset="-128"/>
              <a:ea typeface="Meiryo UI" panose="020B0604030504040204" pitchFamily="50" charset="-128"/>
              <a:cs typeface="Meiryo UI" panose="020B0604030504040204" pitchFamily="50" charset="-128"/>
            </a:endParaRPr>
          </a:p>
          <a:p>
            <a:pPr marL="228600" lvl="2" indent="-228600" eaLnBrk="1" hangingPunct="1">
              <a:spcBef>
                <a:spcPts val="0"/>
              </a:spcBef>
              <a:spcAft>
                <a:spcPct val="10000"/>
              </a:spcAft>
              <a:buFont typeface="Wingdings" panose="05000000000000000000" pitchFamily="2" charset="2"/>
              <a:buAutoNum type="circleNumDbPlain"/>
            </a:pPr>
            <a:r>
              <a:rPr lang="ja-JP" altLang="en-US" b="0" dirty="0">
                <a:latin typeface="Meiryo UI" panose="020B0604030504040204" pitchFamily="50" charset="-128"/>
                <a:ea typeface="Meiryo UI" panose="020B0604030504040204" pitchFamily="50" charset="-128"/>
                <a:cs typeface="Meiryo UI" panose="020B0604030504040204" pitchFamily="50" charset="-128"/>
              </a:rPr>
              <a:t>カテゴリ内での特定</a:t>
            </a:r>
          </a:p>
          <a:p>
            <a:pPr marL="539750" lvl="3" eaLnBrk="1" hangingPunct="1">
              <a:spcBef>
                <a:spcPts val="0"/>
              </a:spcBef>
              <a:spcAft>
                <a:spcPct val="10000"/>
              </a:spcAft>
              <a:buFont typeface="Wingdings" panose="05000000000000000000" pitchFamily="2" charset="2"/>
              <a:buChar char="Ø"/>
            </a:pPr>
            <a:r>
              <a:rPr lang="ja-JP" altLang="en-US" sz="2215" b="0" dirty="0">
                <a:latin typeface="Meiryo UI" panose="020B0604030504040204" pitchFamily="50" charset="-128"/>
                <a:ea typeface="Meiryo UI" panose="020B0604030504040204" pitchFamily="50" charset="-128"/>
                <a:cs typeface="Meiryo UI" panose="020B0604030504040204" pitchFamily="50" charset="-128"/>
              </a:rPr>
              <a:t>カテゴリごとに算定対象とする範囲（バウンダリ）を特定</a:t>
            </a:r>
          </a:p>
          <a:p>
            <a:pPr marL="228600" lvl="3" eaLnBrk="1" hangingPunct="1">
              <a:spcBef>
                <a:spcPts val="0"/>
              </a:spcBef>
              <a:spcAft>
                <a:spcPct val="10000"/>
              </a:spcAft>
              <a:buFont typeface="Wingdings" panose="05000000000000000000" pitchFamily="2" charset="2"/>
              <a:buChar char="Ø"/>
            </a:pPr>
            <a:endParaRPr lang="ja-JP" altLang="en-US" sz="969" b="0" dirty="0">
              <a:latin typeface="Meiryo UI" panose="020B0604030504040204" pitchFamily="50" charset="-128"/>
              <a:ea typeface="Meiryo UI" panose="020B0604030504040204" pitchFamily="50" charset="-128"/>
              <a:cs typeface="Meiryo UI" panose="020B0604030504040204" pitchFamily="50" charset="-128"/>
            </a:endParaRPr>
          </a:p>
          <a:p>
            <a:pPr marL="228600" lvl="2" indent="-228600" eaLnBrk="1" hangingPunct="1">
              <a:spcBef>
                <a:spcPts val="0"/>
              </a:spcBef>
              <a:spcAft>
                <a:spcPct val="10000"/>
              </a:spcAft>
              <a:buFont typeface="Wingdings" panose="05000000000000000000" pitchFamily="2" charset="2"/>
              <a:buAutoNum type="circleNumDbPlain"/>
            </a:pPr>
            <a:r>
              <a:rPr lang="ja-JP" altLang="en-US" b="0" dirty="0">
                <a:latin typeface="Meiryo UI" panose="020B0604030504040204" pitchFamily="50" charset="-128"/>
                <a:ea typeface="Meiryo UI" panose="020B0604030504040204" pitchFamily="50" charset="-128"/>
                <a:cs typeface="Meiryo UI" panose="020B0604030504040204" pitchFamily="50" charset="-128"/>
              </a:rPr>
              <a:t>活動量データの収集・算定</a:t>
            </a:r>
          </a:p>
          <a:p>
            <a:pPr marL="539750" lvl="3" eaLnBrk="1" hangingPunct="1">
              <a:spcBef>
                <a:spcPts val="0"/>
              </a:spcBef>
              <a:spcAft>
                <a:spcPct val="10000"/>
              </a:spcAft>
              <a:buFont typeface="Wingdings" panose="05000000000000000000" pitchFamily="2" charset="2"/>
              <a:buChar char="Ø"/>
            </a:pPr>
            <a:r>
              <a:rPr lang="ja-JP" altLang="en-US" sz="2215" b="0" dirty="0">
                <a:latin typeface="Meiryo UI" panose="020B0604030504040204" pitchFamily="50" charset="-128"/>
                <a:ea typeface="Meiryo UI" panose="020B0604030504040204" pitchFamily="50" charset="-128"/>
                <a:cs typeface="Meiryo UI" panose="020B0604030504040204" pitchFamily="50" charset="-128"/>
              </a:rPr>
              <a:t>カテゴリごとに必要なデータを収集し、算定</a:t>
            </a:r>
          </a:p>
        </p:txBody>
      </p:sp>
      <p:sp>
        <p:nvSpPr>
          <p:cNvPr id="6" name="AutoShape 2"/>
          <p:cNvSpPr>
            <a:spLocks noChangeArrowheads="1"/>
          </p:cNvSpPr>
          <p:nvPr/>
        </p:nvSpPr>
        <p:spPr bwMode="auto">
          <a:xfrm>
            <a:off x="240809" y="1988840"/>
            <a:ext cx="503932" cy="4594820"/>
          </a:xfrm>
          <a:prstGeom prst="downArrow">
            <a:avLst>
              <a:gd name="adj1" fmla="val 50000"/>
              <a:gd name="adj2" fmla="val 110688"/>
            </a:avLst>
          </a:prstGeom>
          <a:solidFill>
            <a:srgbClr val="FFFF99"/>
          </a:solidFill>
          <a:ln>
            <a:solidFill>
              <a:schemeClr val="tx1"/>
            </a:solidFill>
          </a:ln>
          <a:extLst/>
        </p:spPr>
        <p:txBody>
          <a:bodyPr wrap="none" lIns="79578" tIns="39789" rIns="79578" bIns="39789" anchor="ctr"/>
          <a:lstStyle>
            <a:lvl1pPr>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gn="ctr" eaLnBrk="1" hangingPunct="1">
              <a:spcBef>
                <a:spcPct val="0"/>
              </a:spcBef>
              <a:buFontTx/>
              <a:buNone/>
            </a:pPr>
            <a:endParaRPr lang="ja-JP" altLang="en-US" sz="1754"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8283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排出量算定方法</a:t>
            </a:r>
            <a:endParaRPr kumimoji="1" lang="ja-JP" altLang="en-US" sz="3600" dirty="0"/>
          </a:p>
        </p:txBody>
      </p:sp>
      <p:sp>
        <p:nvSpPr>
          <p:cNvPr id="3" name="テキスト プレースホルダー 2"/>
          <p:cNvSpPr>
            <a:spLocks noGrp="1"/>
          </p:cNvSpPr>
          <p:nvPr>
            <p:ph type="body" sz="quarter" idx="11"/>
          </p:nvPr>
        </p:nvSpPr>
        <p:spPr>
          <a:xfrm>
            <a:off x="128588" y="765175"/>
            <a:ext cx="9648825" cy="896271"/>
          </a:xfrm>
        </p:spPr>
        <p:txBody>
          <a:bodyPr/>
          <a:lstStyle/>
          <a:p>
            <a:r>
              <a:rPr lang="en-US" altLang="ja-JP" sz="2400" dirty="0"/>
              <a:t>CO2</a:t>
            </a:r>
            <a:r>
              <a:rPr lang="ja-JP" altLang="en-US" sz="2400" dirty="0"/>
              <a:t>排出量は、活動量に排出原単位を乗じることで、算定</a:t>
            </a:r>
            <a:r>
              <a:rPr lang="ja-JP" altLang="en-US" sz="2400" dirty="0" smtClean="0"/>
              <a:t>可能。</a:t>
            </a:r>
            <a:endParaRPr lang="en-US" altLang="ja-JP" sz="2400" dirty="0" smtClean="0"/>
          </a:p>
          <a:p>
            <a:r>
              <a:rPr kumimoji="1" lang="ja-JP" altLang="en-US" sz="2400" dirty="0" smtClean="0"/>
              <a:t>排出原単位データベースはグリーン・バリューチェーンプラットフォームに掲載中。</a:t>
            </a:r>
            <a:endParaRPr kumimoji="1" lang="ja-JP" altLang="en-US" sz="2400" dirty="0"/>
          </a:p>
        </p:txBody>
      </p:sp>
      <p:pic>
        <p:nvPicPr>
          <p:cNvPr id="5"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4981" y="3296816"/>
            <a:ext cx="4652432" cy="33484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3296815"/>
            <a:ext cx="4589016" cy="3348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乗算記号 6"/>
          <p:cNvSpPr/>
          <p:nvPr/>
        </p:nvSpPr>
        <p:spPr bwMode="auto">
          <a:xfrm>
            <a:off x="4332208" y="2021931"/>
            <a:ext cx="1162050" cy="1163515"/>
          </a:xfrm>
          <a:prstGeom prst="mathMultiply">
            <a:avLst>
              <a:gd name="adj1" fmla="val 13820"/>
            </a:avLst>
          </a:prstGeom>
          <a:solidFill>
            <a:srgbClr val="05B7B3"/>
          </a:solidFill>
          <a:ln w="9525" cap="flat" cmpd="sng" algn="ctr">
            <a:noFill/>
            <a:prstDash val="solid"/>
            <a:round/>
            <a:headEnd type="none" w="med" len="med"/>
            <a:tailEnd type="none" w="med" len="med"/>
          </a:ln>
          <a:effectLst/>
          <a:extLst/>
        </p:spPr>
        <p:txBody>
          <a:bodyPr wrap="none" lIns="79578" tIns="39789" rIns="79578" bIns="39789" anchor="ctr"/>
          <a:lstStyle/>
          <a:p>
            <a:pPr algn="ctr" defTabSz="795724">
              <a:defRPr/>
            </a:pPr>
            <a:endParaRPr lang="ja-JP" altLang="en-US" sz="2585"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円/楕円 3"/>
          <p:cNvSpPr>
            <a:spLocks noChangeArrowheads="1"/>
          </p:cNvSpPr>
          <p:nvPr/>
        </p:nvSpPr>
        <p:spPr bwMode="auto">
          <a:xfrm>
            <a:off x="2657274" y="1772816"/>
            <a:ext cx="1661746" cy="1661746"/>
          </a:xfrm>
          <a:prstGeom prst="ellipse">
            <a:avLst/>
          </a:prstGeom>
          <a:solidFill>
            <a:srgbClr val="05B7B3"/>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lIns="79578" tIns="39789" rIns="79578" bIns="39789" anchor="ctr"/>
          <a:lstStyle>
            <a:lvl1pPr defTabSz="862013">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defTabSz="862013">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defTabSz="862013">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gn="ctr" eaLnBrk="1" hangingPunct="1">
              <a:spcBef>
                <a:spcPct val="0"/>
              </a:spcBef>
              <a:buFontTx/>
              <a:buNone/>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活動量</a:t>
            </a:r>
            <a:endPar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Picture 16"/>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327205" y="3405253"/>
            <a:ext cx="1777511" cy="32399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テキスト ボックス 3"/>
          <p:cNvSpPr txBox="1">
            <a:spLocks noChangeArrowheads="1"/>
          </p:cNvSpPr>
          <p:nvPr/>
        </p:nvSpPr>
        <p:spPr bwMode="auto">
          <a:xfrm>
            <a:off x="837665" y="3315466"/>
            <a:ext cx="2029557" cy="501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eaLnBrk="1" hangingPunct="1">
              <a:spcBef>
                <a:spcPct val="0"/>
              </a:spcBef>
              <a:buFontTx/>
              <a:buNone/>
            </a:pPr>
            <a:r>
              <a:rPr lang="ja-JP" altLang="en-US" sz="2215" dirty="0">
                <a:solidFill>
                  <a:srgbClr val="05A39F"/>
                </a:solidFill>
                <a:latin typeface="Meiryo UI" panose="020B0604030504040204" pitchFamily="50" charset="-128"/>
                <a:ea typeface="Meiryo UI" panose="020B0604030504040204" pitchFamily="50" charset="-128"/>
                <a:cs typeface="Meiryo UI" panose="020B0604030504040204" pitchFamily="50" charset="-128"/>
              </a:rPr>
              <a:t>活動量</a:t>
            </a:r>
          </a:p>
        </p:txBody>
      </p:sp>
      <p:sp>
        <p:nvSpPr>
          <p:cNvPr id="11" name="テキスト ボックス 14"/>
          <p:cNvSpPr txBox="1">
            <a:spLocks noChangeArrowheads="1"/>
          </p:cNvSpPr>
          <p:nvPr/>
        </p:nvSpPr>
        <p:spPr bwMode="auto">
          <a:xfrm>
            <a:off x="7203566" y="3315466"/>
            <a:ext cx="2029557" cy="501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gn="r" eaLnBrk="1" hangingPunct="1">
              <a:spcBef>
                <a:spcPct val="0"/>
              </a:spcBef>
              <a:buFontTx/>
              <a:buNone/>
            </a:pPr>
            <a:r>
              <a:rPr lang="ja-JP" altLang="en-US" sz="2215" dirty="0">
                <a:solidFill>
                  <a:srgbClr val="05A39F"/>
                </a:solidFill>
                <a:latin typeface="Meiryo UI" panose="020B0604030504040204" pitchFamily="50" charset="-128"/>
                <a:ea typeface="Meiryo UI" panose="020B0604030504040204" pitchFamily="50" charset="-128"/>
                <a:cs typeface="Meiryo UI" panose="020B0604030504040204" pitchFamily="50" charset="-128"/>
              </a:rPr>
              <a:t>排出原単位</a:t>
            </a:r>
          </a:p>
        </p:txBody>
      </p:sp>
      <p:sp>
        <p:nvSpPr>
          <p:cNvPr id="12" name="テキスト ボックス 1"/>
          <p:cNvSpPr txBox="1">
            <a:spLocks noChangeArrowheads="1"/>
          </p:cNvSpPr>
          <p:nvPr/>
        </p:nvSpPr>
        <p:spPr bwMode="auto">
          <a:xfrm>
            <a:off x="230597" y="3751085"/>
            <a:ext cx="2426677" cy="2279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nSpc>
                <a:spcPct val="100000"/>
              </a:lnSpc>
              <a:spcBef>
                <a:spcPct val="0"/>
              </a:spcBef>
              <a:spcAft>
                <a:spcPts val="0"/>
              </a:spcAft>
              <a:buNone/>
            </a:pPr>
            <a:r>
              <a:rPr lang="ja-JP" altLang="en-US" sz="2031" b="0" dirty="0">
                <a:latin typeface="Meiryo UI" panose="020B0604030504040204" pitchFamily="50" charset="-128"/>
                <a:ea typeface="Meiryo UI" panose="020B0604030504040204" pitchFamily="50" charset="-128"/>
                <a:cs typeface="Meiryo UI" panose="020B0604030504040204" pitchFamily="50" charset="-128"/>
              </a:rPr>
              <a:t>事業者の活動の規模に関する量。</a:t>
            </a:r>
            <a:endParaRPr lang="en-US" altLang="ja-JP" sz="2031" b="0" dirty="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spcBef>
                <a:spcPct val="0"/>
              </a:spcBef>
              <a:spcAft>
                <a:spcPts val="0"/>
              </a:spcAft>
              <a:buNone/>
            </a:pPr>
            <a:endParaRPr lang="en-US" altLang="ja-JP" sz="2031" b="0" dirty="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spcBef>
                <a:spcPct val="0"/>
              </a:spcBef>
              <a:spcAft>
                <a:spcPts val="0"/>
              </a:spcAft>
              <a:buNone/>
            </a:pPr>
            <a:r>
              <a:rPr lang="ja-JP" altLang="en-US" sz="2031" b="0" dirty="0">
                <a:latin typeface="Meiryo UI" panose="020B0604030504040204" pitchFamily="50" charset="-128"/>
                <a:ea typeface="Meiryo UI" panose="020B0604030504040204" pitchFamily="50" charset="-128"/>
                <a:cs typeface="Meiryo UI" panose="020B0604030504040204" pitchFamily="50" charset="-128"/>
              </a:rPr>
              <a:t>社内の各種データや、文献データ、業界平均データ、製品の設計値等から収集する。</a:t>
            </a:r>
            <a:endParaRPr lang="en-US" altLang="ja-JP" sz="2031" b="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3" name="Picture 14"/>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922508" y="3443353"/>
            <a:ext cx="1569427" cy="31203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テキスト ボックス 20"/>
          <p:cNvSpPr txBox="1">
            <a:spLocks noChangeArrowheads="1"/>
          </p:cNvSpPr>
          <p:nvPr/>
        </p:nvSpPr>
        <p:spPr bwMode="auto">
          <a:xfrm>
            <a:off x="7203566" y="3751085"/>
            <a:ext cx="2501961" cy="2905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nSpc>
                <a:spcPct val="100000"/>
              </a:lnSpc>
              <a:spcBef>
                <a:spcPct val="0"/>
              </a:spcBef>
              <a:spcAft>
                <a:spcPts val="0"/>
              </a:spcAft>
              <a:buNone/>
            </a:pPr>
            <a:r>
              <a:rPr lang="ja-JP" altLang="en-US" sz="2031" b="0" dirty="0">
                <a:latin typeface="Meiryo UI" panose="020B0604030504040204" pitchFamily="50" charset="-128"/>
                <a:ea typeface="Meiryo UI" panose="020B0604030504040204" pitchFamily="50" charset="-128"/>
                <a:cs typeface="Meiryo UI" panose="020B0604030504040204" pitchFamily="50" charset="-128"/>
              </a:rPr>
              <a:t>活動量あたりの</a:t>
            </a:r>
            <a:r>
              <a:rPr lang="en-US" altLang="ja-JP" sz="2031" b="0" dirty="0">
                <a:latin typeface="Meiryo UI" panose="020B0604030504040204" pitchFamily="50" charset="-128"/>
                <a:ea typeface="Meiryo UI" panose="020B0604030504040204" pitchFamily="50" charset="-128"/>
                <a:cs typeface="Meiryo UI" panose="020B0604030504040204" pitchFamily="50" charset="-128"/>
              </a:rPr>
              <a:t>CO2</a:t>
            </a:r>
            <a:r>
              <a:rPr lang="ja-JP" altLang="en-US" sz="2031" b="0" dirty="0">
                <a:latin typeface="Meiryo UI" panose="020B0604030504040204" pitchFamily="50" charset="-128"/>
                <a:ea typeface="Meiryo UI" panose="020B0604030504040204" pitchFamily="50" charset="-128"/>
                <a:cs typeface="Meiryo UI" panose="020B0604030504040204" pitchFamily="50" charset="-128"/>
              </a:rPr>
              <a:t>排出量。</a:t>
            </a:r>
            <a:endParaRPr lang="en-US" altLang="ja-JP" sz="2031" b="0" dirty="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spcBef>
                <a:spcPct val="0"/>
              </a:spcBef>
              <a:spcAft>
                <a:spcPts val="0"/>
              </a:spcAft>
              <a:buNone/>
            </a:pPr>
            <a:r>
              <a:rPr lang="ja-JP" altLang="en-US" sz="2031" b="0" dirty="0">
                <a:latin typeface="Meiryo UI" panose="020B0604030504040204" pitchFamily="50" charset="-128"/>
                <a:ea typeface="Meiryo UI" panose="020B0604030504040204" pitchFamily="50" charset="-128"/>
                <a:cs typeface="Meiryo UI" panose="020B0604030504040204" pitchFamily="50" charset="-128"/>
              </a:rPr>
              <a:t>基本的には既存</a:t>
            </a:r>
            <a:r>
              <a:rPr lang="ja-JP" altLang="en-US" sz="2031" b="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2031" b="1" u="sng" dirty="0" smtClean="0">
                <a:latin typeface="Meiryo UI" panose="020B0604030504040204" pitchFamily="50" charset="-128"/>
                <a:ea typeface="Meiryo UI" panose="020B0604030504040204" pitchFamily="50" charset="-128"/>
                <a:cs typeface="Meiryo UI" panose="020B0604030504040204" pitchFamily="50" charset="-128"/>
              </a:rPr>
              <a:t>データベース</a:t>
            </a:r>
            <a:r>
              <a:rPr lang="ja-JP" altLang="en-US" sz="2031" b="0" dirty="0" smtClean="0">
                <a:latin typeface="Meiryo UI" panose="020B0604030504040204" pitchFamily="50" charset="-128"/>
                <a:ea typeface="Meiryo UI" panose="020B0604030504040204" pitchFamily="50" charset="-128"/>
                <a:cs typeface="Meiryo UI" panose="020B0604030504040204" pitchFamily="50" charset="-128"/>
              </a:rPr>
              <a:t>から</a:t>
            </a:r>
            <a:r>
              <a:rPr lang="ja-JP" altLang="en-US" sz="2031" b="0" dirty="0">
                <a:latin typeface="Meiryo UI" panose="020B0604030504040204" pitchFamily="50" charset="-128"/>
                <a:ea typeface="Meiryo UI" panose="020B0604030504040204" pitchFamily="50" charset="-128"/>
                <a:cs typeface="Meiryo UI" panose="020B0604030504040204" pitchFamily="50" charset="-128"/>
              </a:rPr>
              <a:t>選択して使用</a:t>
            </a:r>
            <a:r>
              <a:rPr lang="ja-JP" altLang="en-US" sz="2031" b="0" dirty="0" smtClean="0">
                <a:latin typeface="Meiryo UI" panose="020B0604030504040204" pitchFamily="50" charset="-128"/>
                <a:ea typeface="Meiryo UI" panose="020B0604030504040204" pitchFamily="50" charset="-128"/>
                <a:cs typeface="Meiryo UI" panose="020B0604030504040204" pitchFamily="50" charset="-128"/>
              </a:rPr>
              <a:t>する。排出量</a:t>
            </a:r>
            <a:r>
              <a:rPr lang="ja-JP" altLang="en-US" sz="2031" b="0" dirty="0">
                <a:latin typeface="Meiryo UI" panose="020B0604030504040204" pitchFamily="50" charset="-128"/>
                <a:ea typeface="Meiryo UI" panose="020B0604030504040204" pitchFamily="50" charset="-128"/>
                <a:cs typeface="Meiryo UI" panose="020B0604030504040204" pitchFamily="50" charset="-128"/>
              </a:rPr>
              <a:t>を実測する方法や取引先から排出量情報の提供を受ける方法もある。</a:t>
            </a:r>
            <a:endParaRPr lang="en-US" altLang="ja-JP" sz="2031"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円/楕円 13"/>
          <p:cNvSpPr>
            <a:spLocks noChangeArrowheads="1"/>
          </p:cNvSpPr>
          <p:nvPr/>
        </p:nvSpPr>
        <p:spPr bwMode="auto">
          <a:xfrm>
            <a:off x="5507446" y="1772816"/>
            <a:ext cx="1661746" cy="1661746"/>
          </a:xfrm>
          <a:prstGeom prst="ellipse">
            <a:avLst/>
          </a:prstGeom>
          <a:solidFill>
            <a:srgbClr val="05B7B3"/>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lIns="79578" tIns="39789" rIns="79578" bIns="39789" anchor="ctr"/>
          <a:lstStyle>
            <a:lvl1pPr defTabSz="862013">
              <a:spcBef>
                <a:spcPct val="20000"/>
              </a:spcBef>
              <a:buFont typeface="Arial" panose="020B0604020202020204" pitchFamily="34" charset="0"/>
              <a:buChar char="•"/>
              <a:defRPr kumimoji="1" sz="3200">
                <a:solidFill>
                  <a:schemeClr val="tx1"/>
                </a:solidFill>
                <a:latin typeface="HGPｺﾞｼｯｸM" panose="020B0600000000000000" pitchFamily="50" charset="-128"/>
                <a:ea typeface="HGPｺﾞｼｯｸM" panose="020B0600000000000000" pitchFamily="50" charset="-128"/>
              </a:defRPr>
            </a:lvl1pPr>
            <a:lvl2pPr marL="742950" indent="-285750" defTabSz="862013">
              <a:spcBef>
                <a:spcPct val="20000"/>
              </a:spcBef>
              <a:buFont typeface="Arial" panose="020B0604020202020204" pitchFamily="34" charset="0"/>
              <a:buChar char="–"/>
              <a:defRPr kumimoji="1" sz="2800">
                <a:solidFill>
                  <a:schemeClr val="tx1"/>
                </a:solidFill>
                <a:latin typeface="HGPｺﾞｼｯｸM" panose="020B0600000000000000" pitchFamily="50" charset="-128"/>
                <a:ea typeface="HGPｺﾞｼｯｸM" panose="020B0600000000000000" pitchFamily="50" charset="-128"/>
              </a:defRPr>
            </a:lvl2pPr>
            <a:lvl3pPr marL="1143000" indent="-228600" defTabSz="862013">
              <a:spcBef>
                <a:spcPct val="20000"/>
              </a:spcBef>
              <a:buFont typeface="Arial" panose="020B0604020202020204" pitchFamily="34" charset="0"/>
              <a:buChar char="•"/>
              <a:defRPr kumimoji="1" sz="2400">
                <a:solidFill>
                  <a:schemeClr val="tx1"/>
                </a:solidFill>
                <a:latin typeface="HGPｺﾞｼｯｸM" panose="020B0600000000000000" pitchFamily="50" charset="-128"/>
                <a:ea typeface="HGPｺﾞｼｯｸM" panose="020B0600000000000000" pitchFamily="50" charset="-128"/>
              </a:defRPr>
            </a:lvl3pPr>
            <a:lvl4pPr marL="16002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4pPr>
            <a:lvl5pPr marL="2057400" indent="-228600" defTabSz="862013">
              <a:spcBef>
                <a:spcPct val="20000"/>
              </a:spcBef>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5pPr>
            <a:lvl6pPr marL="25146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6pPr>
            <a:lvl7pPr marL="29718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7pPr>
            <a:lvl8pPr marL="34290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8pPr>
            <a:lvl9pPr marL="3886200" indent="-228600" defTabSz="862013" eaLnBrk="0" fontAlgn="base" hangingPunct="0">
              <a:spcBef>
                <a:spcPct val="20000"/>
              </a:spcBef>
              <a:spcAft>
                <a:spcPct val="0"/>
              </a:spcAft>
              <a:buFont typeface="Arial" panose="020B0604020202020204" pitchFamily="34" charset="0"/>
              <a:buChar char="»"/>
              <a:defRPr kumimoji="1" sz="2000">
                <a:solidFill>
                  <a:schemeClr val="tx1"/>
                </a:solidFill>
                <a:latin typeface="HGPｺﾞｼｯｸM" panose="020B0600000000000000" pitchFamily="50" charset="-128"/>
                <a:ea typeface="HGPｺﾞｼｯｸM" panose="020B0600000000000000" pitchFamily="50" charset="-128"/>
              </a:defRPr>
            </a:lvl9pPr>
          </a:lstStyle>
          <a:p>
            <a:pPr algn="ctr" eaLnBrk="1" hangingPunct="1">
              <a:spcBef>
                <a:spcPct val="0"/>
              </a:spcBef>
              <a:buFontTx/>
              <a:buNone/>
            </a:pP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排出</a:t>
            </a:r>
            <a:endPar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spcBef>
                <a:spcPct val="0"/>
              </a:spcBef>
              <a:buFontTx/>
              <a:buNone/>
            </a:pP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原単位</a:t>
            </a:r>
            <a:endPar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乗算記号 15"/>
          <p:cNvSpPr/>
          <p:nvPr/>
        </p:nvSpPr>
        <p:spPr bwMode="auto">
          <a:xfrm>
            <a:off x="4332208" y="4218543"/>
            <a:ext cx="1162050" cy="1163515"/>
          </a:xfrm>
          <a:prstGeom prst="mathMultiply">
            <a:avLst>
              <a:gd name="adj1" fmla="val 13820"/>
            </a:avLst>
          </a:prstGeom>
          <a:solidFill>
            <a:srgbClr val="05B7B3"/>
          </a:solidFill>
          <a:ln w="9525" cap="flat" cmpd="sng" algn="ctr">
            <a:noFill/>
            <a:prstDash val="solid"/>
            <a:round/>
            <a:headEnd type="none" w="med" len="med"/>
            <a:tailEnd type="none" w="med" len="med"/>
          </a:ln>
          <a:effectLst/>
          <a:extLst/>
        </p:spPr>
        <p:txBody>
          <a:bodyPr wrap="none" lIns="79578" tIns="39789" rIns="79578" bIns="39789" anchor="ctr"/>
          <a:lstStyle/>
          <a:p>
            <a:pPr algn="ctr" defTabSz="795724">
              <a:defRPr/>
            </a:pPr>
            <a:endParaRPr lang="ja-JP" altLang="en-US" sz="2585"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BDFA821F-5B8F-40E7-880D-F42062A68A54}" type="slidenum">
              <a:rPr lang="en-US" altLang="ja-JP" smtClean="0"/>
              <a:pPr>
                <a:defRPr/>
              </a:pPr>
              <a:t>9</a:t>
            </a:fld>
            <a:endParaRPr lang="en-US" altLang="ja-JP" dirty="0"/>
          </a:p>
        </p:txBody>
      </p:sp>
    </p:spTree>
    <p:extLst>
      <p:ext uri="{BB962C8B-B14F-4D97-AF65-F5344CB8AC3E}">
        <p14:creationId xmlns:p14="http://schemas.microsoft.com/office/powerpoint/2010/main" val="3183167968"/>
      </p:ext>
    </p:extLst>
  </p:cSld>
  <p:clrMapOvr>
    <a:masterClrMapping/>
  </p:clrMapOvr>
</p:sld>
</file>

<file path=ppt/theme/theme1.xml><?xml version="1.0" encoding="utf-8"?>
<a:theme xmlns:a="http://schemas.openxmlformats.org/drawingml/2006/main" name="脱炭素標準フォーマット_2018053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1519</Words>
  <Application>Microsoft Office PowerPoint</Application>
  <PresentationFormat>A4 210 x 297 mm</PresentationFormat>
  <Paragraphs>222</Paragraphs>
  <Slides>15</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15</vt:i4>
      </vt:variant>
    </vt:vector>
  </HeadingPairs>
  <TitlesOfParts>
    <vt:vector size="25" baseType="lpstr">
      <vt:lpstr>HGPｺﾞｼｯｸE</vt:lpstr>
      <vt:lpstr>HGPｺﾞｼｯｸM</vt:lpstr>
      <vt:lpstr>Meiryo UI</vt:lpstr>
      <vt:lpstr>ＭＳ Ｐゴシック</vt:lpstr>
      <vt:lpstr>Arial</vt:lpstr>
      <vt:lpstr>Calibri</vt:lpstr>
      <vt:lpstr>Segoe UI</vt:lpstr>
      <vt:lpstr>Times New Roman</vt:lpstr>
      <vt:lpstr>Wingdings</vt:lpstr>
      <vt:lpstr>脱炭素標準フォーマット_20180530</vt:lpstr>
      <vt:lpstr>PowerPoint プレゼンテーション</vt:lpstr>
      <vt:lpstr>サプライチェーン排出量を算定する意義</vt:lpstr>
      <vt:lpstr>算定に取り組むメリット</vt:lpstr>
      <vt:lpstr>算定に取り組むメリット</vt:lpstr>
      <vt:lpstr>算定支援を受けるメリット</vt:lpstr>
      <vt:lpstr>算定支援を受けるメリット</vt:lpstr>
      <vt:lpstr>環境省による2017年度サプライチェーン排出量算定の支援状況</vt:lpstr>
      <vt:lpstr>算定の流れ</vt:lpstr>
      <vt:lpstr>排出量算定方法</vt:lpstr>
      <vt:lpstr>排出量算定例</vt:lpstr>
      <vt:lpstr>対象企業、事業内容</vt:lpstr>
      <vt:lpstr>Scope3説明会と算定支援面談</vt:lpstr>
      <vt:lpstr>応募条件</vt:lpstr>
      <vt:lpstr>スケジュール、採択基準と採択企業数、ネットワークへの参加</vt:lpstr>
      <vt:lpstr>連絡先</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2018-06-26T02:43:45Z</dcterms:created>
  <dcterms:modified xsi:type="dcterms:W3CDTF">2018-07-10T06:49:27Z</dcterms:modified>
</cp:coreProperties>
</file>