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518336" r:id="rId1"/>
  </p:sldMasterIdLst>
  <p:notesMasterIdLst>
    <p:notesMasterId r:id="rId50"/>
  </p:notesMasterIdLst>
  <p:sldIdLst>
    <p:sldId id="1512" r:id="rId2"/>
    <p:sldId id="1641" r:id="rId3"/>
    <p:sldId id="1642" r:id="rId4"/>
    <p:sldId id="1643" r:id="rId5"/>
    <p:sldId id="1644" r:id="rId6"/>
    <p:sldId id="1645" r:id="rId7"/>
    <p:sldId id="1622" r:id="rId8"/>
    <p:sldId id="1612" r:id="rId9"/>
    <p:sldId id="1605" r:id="rId10"/>
    <p:sldId id="1613" r:id="rId11"/>
    <p:sldId id="1614" r:id="rId12"/>
    <p:sldId id="1615" r:id="rId13"/>
    <p:sldId id="1616" r:id="rId14"/>
    <p:sldId id="1617" r:id="rId15"/>
    <p:sldId id="1618" r:id="rId16"/>
    <p:sldId id="1619" r:id="rId17"/>
    <p:sldId id="1620" r:id="rId18"/>
    <p:sldId id="1621" r:id="rId19"/>
    <p:sldId id="1623" r:id="rId20"/>
    <p:sldId id="1646" r:id="rId21"/>
    <p:sldId id="1627" r:id="rId22"/>
    <p:sldId id="1628" r:id="rId23"/>
    <p:sldId id="1629" r:id="rId24"/>
    <p:sldId id="1630" r:id="rId25"/>
    <p:sldId id="1631" r:id="rId26"/>
    <p:sldId id="1632" r:id="rId27"/>
    <p:sldId id="1633" r:id="rId28"/>
    <p:sldId id="1634" r:id="rId29"/>
    <p:sldId id="1635" r:id="rId30"/>
    <p:sldId id="1636" r:id="rId31"/>
    <p:sldId id="1637" r:id="rId32"/>
    <p:sldId id="1638" r:id="rId33"/>
    <p:sldId id="1639" r:id="rId34"/>
    <p:sldId id="1640" r:id="rId35"/>
    <p:sldId id="1563" r:id="rId36"/>
    <p:sldId id="1579" r:id="rId37"/>
    <p:sldId id="1574" r:id="rId38"/>
    <p:sldId id="1565" r:id="rId39"/>
    <p:sldId id="1553" r:id="rId40"/>
    <p:sldId id="1557" r:id="rId41"/>
    <p:sldId id="1571" r:id="rId42"/>
    <p:sldId id="1594" r:id="rId43"/>
    <p:sldId id="1603" r:id="rId44"/>
    <p:sldId id="1595" r:id="rId45"/>
    <p:sldId id="1596" r:id="rId46"/>
    <p:sldId id="1597" r:id="rId47"/>
    <p:sldId id="1598" r:id="rId48"/>
    <p:sldId id="1599" r:id="rId49"/>
  </p:sldIdLst>
  <p:sldSz cx="9906000" cy="6858000" type="A4"/>
  <p:notesSz cx="6735763" cy="9866313"/>
  <p:custDataLst>
    <p:tags r:id="rId51"/>
  </p:custDataLst>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orient="horz" pos="4201" userDrawn="1">
          <p15:clr>
            <a:srgbClr val="A4A3A4"/>
          </p15:clr>
        </p15:guide>
        <p15:guide id="5" orient="horz" pos="3793" userDrawn="1">
          <p15:clr>
            <a:srgbClr val="A4A3A4"/>
          </p15:clr>
        </p15:guide>
        <p15:guide id="6" pos="81" userDrawn="1">
          <p15:clr>
            <a:srgbClr val="A4A3A4"/>
          </p15:clr>
        </p15:guide>
        <p15:guide id="7" pos="6159" userDrawn="1">
          <p15:clr>
            <a:srgbClr val="A4A3A4"/>
          </p15:clr>
        </p15:guide>
        <p15:guide id="8" pos="3029" userDrawn="1">
          <p15:clr>
            <a:srgbClr val="A4A3A4"/>
          </p15:clr>
        </p15:guide>
        <p15:guide id="9" pos="32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CCFF66"/>
    <a:srgbClr val="FF33CC"/>
    <a:srgbClr val="CCEC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1" autoAdjust="0"/>
    <p:restoredTop sz="86396" autoAdjust="0"/>
  </p:normalViewPr>
  <p:slideViewPr>
    <p:cSldViewPr>
      <p:cViewPr varScale="1">
        <p:scale>
          <a:sx n="84" d="100"/>
          <a:sy n="84" d="100"/>
        </p:scale>
        <p:origin x="1476" y="90"/>
      </p:cViewPr>
      <p:guideLst>
        <p:guide orient="horz" pos="2160"/>
        <p:guide pos="3120"/>
        <p:guide orient="horz" pos="4201"/>
        <p:guide orient="horz" pos="3793"/>
        <p:guide pos="81"/>
        <p:guide pos="6159"/>
        <p:guide pos="3029"/>
        <p:guide pos="3211"/>
      </p:guideLst>
    </p:cSldViewPr>
  </p:slideViewPr>
  <p:outlineViewPr>
    <p:cViewPr>
      <p:scale>
        <a:sx n="33" d="100"/>
        <a:sy n="33" d="100"/>
      </p:scale>
      <p:origin x="0" y="6269"/>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 d="1"/>
        <a:sy n="1" d="1"/>
      </p:scale>
      <p:origin x="0" y="0"/>
    </p:cViewPr>
  </p:notesTextViewPr>
  <p:sorterViewPr>
    <p:cViewPr>
      <p:scale>
        <a:sx n="150" d="100"/>
        <a:sy n="150" d="100"/>
      </p:scale>
      <p:origin x="0" y="-231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21.xml"/><Relationship Id="rId13" Type="http://schemas.openxmlformats.org/officeDocument/2006/relationships/slide" Target="slides/slide26.xml"/><Relationship Id="rId3" Type="http://schemas.openxmlformats.org/officeDocument/2006/relationships/slide" Target="slides/slide14.xml"/><Relationship Id="rId7" Type="http://schemas.openxmlformats.org/officeDocument/2006/relationships/slide" Target="slides/slide20.xml"/><Relationship Id="rId12" Type="http://schemas.openxmlformats.org/officeDocument/2006/relationships/slide" Target="slides/slide2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7.xml"/><Relationship Id="rId11" Type="http://schemas.openxmlformats.org/officeDocument/2006/relationships/slide" Target="slides/slide24.xml"/><Relationship Id="rId5" Type="http://schemas.openxmlformats.org/officeDocument/2006/relationships/slide" Target="slides/slide16.xml"/><Relationship Id="rId10" Type="http://schemas.openxmlformats.org/officeDocument/2006/relationships/slide" Target="slides/slide23.xml"/><Relationship Id="rId4" Type="http://schemas.openxmlformats.org/officeDocument/2006/relationships/slide" Target="slides/slide15.xml"/><Relationship Id="rId9" Type="http://schemas.openxmlformats.org/officeDocument/2006/relationships/slide" Target="slides/slide22.xml"/><Relationship Id="rId14"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0193" cy="493237"/>
          </a:xfrm>
          <a:prstGeom prst="rect">
            <a:avLst/>
          </a:prstGeom>
        </p:spPr>
        <p:txBody>
          <a:bodyPr vert="horz" lIns="91419" tIns="45710" rIns="91419" bIns="45710" rtlCol="0"/>
          <a:lstStyle>
            <a:lvl1pPr algn="l" fontAlgn="auto">
              <a:spcBef>
                <a:spcPts val="0"/>
              </a:spcBef>
              <a:spcAft>
                <a:spcPts val="0"/>
              </a:spcAft>
              <a:defRPr sz="11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4001" y="0"/>
            <a:ext cx="2920193" cy="493237"/>
          </a:xfrm>
          <a:prstGeom prst="rect">
            <a:avLst/>
          </a:prstGeom>
        </p:spPr>
        <p:txBody>
          <a:bodyPr vert="horz" lIns="91419" tIns="45710" rIns="91419" bIns="45710" rtlCol="0"/>
          <a:lstStyle>
            <a:lvl1pPr algn="r" fontAlgn="auto">
              <a:spcBef>
                <a:spcPts val="0"/>
              </a:spcBef>
              <a:spcAft>
                <a:spcPts val="0"/>
              </a:spcAft>
              <a:defRPr sz="1100">
                <a:latin typeface="+mn-lt"/>
                <a:ea typeface="+mn-ea"/>
              </a:defRPr>
            </a:lvl1pPr>
          </a:lstStyle>
          <a:p>
            <a:pPr>
              <a:defRPr/>
            </a:pPr>
            <a:fld id="{3963B432-8712-4894-AE08-8C09004C0B2D}" type="datetimeFigureOut">
              <a:rPr lang="ja-JP" altLang="en-US"/>
              <a:pPr>
                <a:defRPr/>
              </a:pPr>
              <a:t>2018/6/27</a:t>
            </a:fld>
            <a:endParaRPr lang="ja-JP" altLang="en-US" dirty="0"/>
          </a:p>
        </p:txBody>
      </p:sp>
      <p:sp>
        <p:nvSpPr>
          <p:cNvPr id="4" name="スライド イメージ プレースホルダー 3"/>
          <p:cNvSpPr>
            <a:spLocks noGrp="1" noRot="1" noChangeAspect="1"/>
          </p:cNvSpPr>
          <p:nvPr>
            <p:ph type="sldImg" idx="2"/>
          </p:nvPr>
        </p:nvSpPr>
        <p:spPr>
          <a:xfrm>
            <a:off x="695325" y="739775"/>
            <a:ext cx="5345113" cy="3702050"/>
          </a:xfrm>
          <a:prstGeom prst="rect">
            <a:avLst/>
          </a:prstGeom>
          <a:noFill/>
          <a:ln w="12700">
            <a:solidFill>
              <a:prstClr val="black"/>
            </a:solidFill>
          </a:ln>
        </p:spPr>
        <p:txBody>
          <a:bodyPr vert="horz" lIns="91419" tIns="45710" rIns="91419" bIns="45710" rtlCol="0" anchor="ctr"/>
          <a:lstStyle/>
          <a:p>
            <a:pPr lvl="0"/>
            <a:endParaRPr lang="ja-JP" altLang="en-US" noProof="0" dirty="0"/>
          </a:p>
        </p:txBody>
      </p:sp>
      <p:sp>
        <p:nvSpPr>
          <p:cNvPr id="5" name="ノート プレースホルダー 4"/>
          <p:cNvSpPr>
            <a:spLocks noGrp="1"/>
          </p:cNvSpPr>
          <p:nvPr>
            <p:ph type="body" sz="quarter" idx="3"/>
          </p:nvPr>
        </p:nvSpPr>
        <p:spPr>
          <a:xfrm>
            <a:off x="672320" y="4686538"/>
            <a:ext cx="5391124" cy="4440708"/>
          </a:xfrm>
          <a:prstGeom prst="rect">
            <a:avLst/>
          </a:prstGeom>
        </p:spPr>
        <p:txBody>
          <a:bodyPr vert="horz" lIns="91419" tIns="45710" rIns="91419" bIns="4571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371501"/>
            <a:ext cx="2920193" cy="493236"/>
          </a:xfrm>
          <a:prstGeom prst="rect">
            <a:avLst/>
          </a:prstGeom>
        </p:spPr>
        <p:txBody>
          <a:bodyPr vert="horz" lIns="91419" tIns="45710" rIns="91419" bIns="45710" rtlCol="0" anchor="b"/>
          <a:lstStyle>
            <a:lvl1pPr algn="l" fontAlgn="auto">
              <a:spcBef>
                <a:spcPts val="0"/>
              </a:spcBef>
              <a:spcAft>
                <a:spcPts val="0"/>
              </a:spcAft>
              <a:defRPr sz="11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4001" y="9371501"/>
            <a:ext cx="2920193" cy="493236"/>
          </a:xfrm>
          <a:prstGeom prst="rect">
            <a:avLst/>
          </a:prstGeom>
        </p:spPr>
        <p:txBody>
          <a:bodyPr vert="horz" lIns="91419" tIns="45710" rIns="91419" bIns="45710" rtlCol="0" anchor="b"/>
          <a:lstStyle>
            <a:lvl1pPr algn="r" fontAlgn="auto">
              <a:spcBef>
                <a:spcPts val="0"/>
              </a:spcBef>
              <a:spcAft>
                <a:spcPts val="0"/>
              </a:spcAft>
              <a:defRPr sz="1100">
                <a:latin typeface="+mn-lt"/>
                <a:ea typeface="+mn-ea"/>
              </a:defRPr>
            </a:lvl1pPr>
          </a:lstStyle>
          <a:p>
            <a:pPr>
              <a:defRPr/>
            </a:pPr>
            <a:fld id="{D09F5C6A-B8FB-4F29-BDBC-4B21B0EFE666}" type="slidenum">
              <a:rPr lang="ja-JP" altLang="en-US"/>
              <a:pPr>
                <a:defRPr/>
              </a:pPr>
              <a:t>‹#›</a:t>
            </a:fld>
            <a:endParaRPr lang="ja-JP" altLang="en-US" dirty="0"/>
          </a:p>
        </p:txBody>
      </p:sp>
    </p:spTree>
    <p:extLst>
      <p:ext uri="{BB962C8B-B14F-4D97-AF65-F5344CB8AC3E}">
        <p14:creationId xmlns:p14="http://schemas.microsoft.com/office/powerpoint/2010/main" val="21063208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6820" algn="l" rtl="0" eaLnBrk="0" fontAlgn="base" hangingPunct="0">
      <a:spcBef>
        <a:spcPct val="30000"/>
      </a:spcBef>
      <a:spcAft>
        <a:spcPct val="0"/>
      </a:spcAft>
      <a:defRPr kumimoji="1" sz="1200" kern="1200">
        <a:solidFill>
          <a:schemeClr val="tx1"/>
        </a:solidFill>
        <a:latin typeface="+mn-lt"/>
        <a:ea typeface="+mn-ea"/>
        <a:cs typeface="+mn-cs"/>
      </a:defRPr>
    </a:lvl2pPr>
    <a:lvl3pPr marL="913643" algn="l" rtl="0" eaLnBrk="0" fontAlgn="base" hangingPunct="0">
      <a:spcBef>
        <a:spcPct val="30000"/>
      </a:spcBef>
      <a:spcAft>
        <a:spcPct val="0"/>
      </a:spcAft>
      <a:defRPr kumimoji="1" sz="1200" kern="1200">
        <a:solidFill>
          <a:schemeClr val="tx1"/>
        </a:solidFill>
        <a:latin typeface="+mn-lt"/>
        <a:ea typeface="+mn-ea"/>
        <a:cs typeface="+mn-cs"/>
      </a:defRPr>
    </a:lvl3pPr>
    <a:lvl4pPr marL="1370463" algn="l" rtl="0" eaLnBrk="0" fontAlgn="base" hangingPunct="0">
      <a:spcBef>
        <a:spcPct val="30000"/>
      </a:spcBef>
      <a:spcAft>
        <a:spcPct val="0"/>
      </a:spcAft>
      <a:defRPr kumimoji="1" sz="1200" kern="1200">
        <a:solidFill>
          <a:schemeClr val="tx1"/>
        </a:solidFill>
        <a:latin typeface="+mn-lt"/>
        <a:ea typeface="+mn-ea"/>
        <a:cs typeface="+mn-cs"/>
      </a:defRPr>
    </a:lvl4pPr>
    <a:lvl5pPr marL="1827291" algn="l" rtl="0" eaLnBrk="0" fontAlgn="base" hangingPunct="0">
      <a:spcBef>
        <a:spcPct val="30000"/>
      </a:spcBef>
      <a:spcAft>
        <a:spcPct val="0"/>
      </a:spcAft>
      <a:defRPr kumimoji="1" sz="1200" kern="1200">
        <a:solidFill>
          <a:schemeClr val="tx1"/>
        </a:solidFill>
        <a:latin typeface="+mn-lt"/>
        <a:ea typeface="+mn-ea"/>
        <a:cs typeface="+mn-cs"/>
      </a:defRPr>
    </a:lvl5pPr>
    <a:lvl6pPr marL="2284109" algn="l" defTabSz="913643" rtl="0" eaLnBrk="1" latinLnBrk="0" hangingPunct="1">
      <a:defRPr kumimoji="1" sz="1200" kern="1200">
        <a:solidFill>
          <a:schemeClr val="tx1"/>
        </a:solidFill>
        <a:latin typeface="+mn-lt"/>
        <a:ea typeface="+mn-ea"/>
        <a:cs typeface="+mn-cs"/>
      </a:defRPr>
    </a:lvl6pPr>
    <a:lvl7pPr marL="2740936" algn="l" defTabSz="913643" rtl="0" eaLnBrk="1" latinLnBrk="0" hangingPunct="1">
      <a:defRPr kumimoji="1" sz="1200" kern="1200">
        <a:solidFill>
          <a:schemeClr val="tx1"/>
        </a:solidFill>
        <a:latin typeface="+mn-lt"/>
        <a:ea typeface="+mn-ea"/>
        <a:cs typeface="+mn-cs"/>
      </a:defRPr>
    </a:lvl7pPr>
    <a:lvl8pPr marL="3197757" algn="l" defTabSz="913643" rtl="0" eaLnBrk="1" latinLnBrk="0" hangingPunct="1">
      <a:defRPr kumimoji="1" sz="1200" kern="1200">
        <a:solidFill>
          <a:schemeClr val="tx1"/>
        </a:solidFill>
        <a:latin typeface="+mn-lt"/>
        <a:ea typeface="+mn-ea"/>
        <a:cs typeface="+mn-cs"/>
      </a:defRPr>
    </a:lvl8pPr>
    <a:lvl9pPr marL="3654579" algn="l" defTabSz="91364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41</a:t>
            </a:fld>
            <a:endParaRPr kumimoji="1" lang="ja-JP" altLang="en-US" dirty="0"/>
          </a:p>
        </p:txBody>
      </p:sp>
    </p:spTree>
    <p:extLst>
      <p:ext uri="{BB962C8B-B14F-4D97-AF65-F5344CB8AC3E}">
        <p14:creationId xmlns:p14="http://schemas.microsoft.com/office/powerpoint/2010/main" val="4136575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8315" y="908720"/>
            <a:ext cx="9934315" cy="3744416"/>
          </a:xfrm>
        </p:spPr>
        <p:txBody>
          <a:bodyPr/>
          <a:lstStyle>
            <a:lvl1pPr algn="ctr">
              <a:defRPr sz="4800"/>
            </a:lvl1pPr>
          </a:lstStyle>
          <a:p>
            <a:pPr lvl="0"/>
            <a:r>
              <a:rPr kumimoji="1" lang="ja-JP" altLang="en-US" dirty="0"/>
              <a:t>マスター テキストの書式設定</a:t>
            </a:r>
          </a:p>
        </p:txBody>
      </p:sp>
    </p:spTree>
    <p:extLst>
      <p:ext uri="{BB962C8B-B14F-4D97-AF65-F5344CB8AC3E}">
        <p14:creationId xmlns:p14="http://schemas.microsoft.com/office/powerpoint/2010/main" val="137983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p:nvPr>
        </p:nvSpPr>
        <p:spPr>
          <a:xfrm>
            <a:off x="200472" y="692697"/>
            <a:ext cx="9433048" cy="3416320"/>
          </a:xfrm>
        </p:spPr>
        <p:txBody>
          <a:bodyPr/>
          <a:lstStyle>
            <a:lvl1pPr>
              <a:defRPr sz="2800"/>
            </a:lvl1pPr>
          </a:lstStyle>
          <a:p>
            <a:pPr lvl="0"/>
            <a:r>
              <a:rPr kumimoji="1" lang="ja-JP" altLang="en-US" dirty="0"/>
              <a:t>マスター テキストの書式設定</a:t>
            </a:r>
            <a:endParaRPr kumimoji="1" lang="en-US" altLang="ja-JP" dirty="0"/>
          </a:p>
          <a:p>
            <a:pPr lvl="0"/>
            <a:endParaRPr kumimoji="1" lang="en-US" altLang="ja-JP" dirty="0"/>
          </a:p>
          <a:p>
            <a:pPr lvl="0"/>
            <a:endParaRPr kumimoji="1" lang="en-US" altLang="ja-JP" dirty="0"/>
          </a:p>
          <a:p>
            <a:pPr lvl="0"/>
            <a:endParaRPr kumimoji="1" lang="en-US" altLang="ja-JP" dirty="0"/>
          </a:p>
          <a:p>
            <a:pPr lvl="0"/>
            <a:endParaRPr kumimoji="1" lang="en-US" altLang="ja-JP" dirty="0"/>
          </a:p>
          <a:p>
            <a:pPr lvl="0"/>
            <a:endParaRPr kumimoji="1" lang="en-US" altLang="ja-JP" dirty="0"/>
          </a:p>
          <a:p>
            <a:pPr lvl="0"/>
            <a:endParaRPr kumimoji="1" lang="ja-JP" altLang="en-US" dirty="0"/>
          </a:p>
        </p:txBody>
      </p:sp>
    </p:spTree>
    <p:extLst>
      <p:ext uri="{BB962C8B-B14F-4D97-AF65-F5344CB8AC3E}">
        <p14:creationId xmlns:p14="http://schemas.microsoft.com/office/powerpoint/2010/main" val="15933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a:xfrm>
            <a:off x="0" y="6201"/>
            <a:ext cx="9906000" cy="398463"/>
          </a:xfrm>
        </p:spPr>
        <p:txBody>
          <a:bodyPr/>
          <a:lstStyle>
            <a:lvl1pPr algn="l">
              <a:defRPr sz="4000">
                <a:latin typeface="Meiryo UI" panose="020B0604030504040204" pitchFamily="50" charset="-128"/>
                <a:cs typeface="Meiryo UI" panose="020B0604030504040204" pitchFamily="50" charset="-128"/>
              </a:defRPr>
            </a:lvl1pPr>
          </a:lstStyle>
          <a:p>
            <a:r>
              <a:rPr lang="ja-JP" altLang="en-US" dirty="0"/>
              <a:t>マスター タイトルの書式設定</a:t>
            </a:r>
          </a:p>
        </p:txBody>
      </p:sp>
      <p:sp>
        <p:nvSpPr>
          <p:cNvPr id="7" name="テキスト プレースホルダー 4"/>
          <p:cNvSpPr>
            <a:spLocks noGrp="1"/>
          </p:cNvSpPr>
          <p:nvPr>
            <p:ph type="body" sz="quarter" idx="11"/>
          </p:nvPr>
        </p:nvSpPr>
        <p:spPr>
          <a:xfrm>
            <a:off x="128588" y="765174"/>
            <a:ext cx="9648825" cy="1007641"/>
          </a:xfrm>
          <a:prstGeom prst="rect">
            <a:avLst/>
          </a:prstGeom>
          <a:gradFill>
            <a:gsLst>
              <a:gs pos="0">
                <a:srgbClr val="CCFF99"/>
              </a:gs>
              <a:gs pos="100000">
                <a:srgbClr val="CCFF66"/>
              </a:gs>
            </a:gsLst>
            <a:lin ang="16200000" scaled="1"/>
          </a:gradFill>
          <a:ln w="28575">
            <a:solidFill>
              <a:srgbClr val="009900"/>
            </a:solidFill>
          </a:ln>
        </p:spPr>
        <p:txBody>
          <a:bodyPr/>
          <a:lstStyle>
            <a:lvl1pPr marL="342900" indent="-342900">
              <a:buFont typeface="Wingdings" panose="05000000000000000000" pitchFamily="2" charset="2"/>
              <a:buChar char="n"/>
              <a:defRPr sz="2000">
                <a:latin typeface="Meiryo UI" panose="020B0604030504040204" pitchFamily="50" charset="-128"/>
                <a:cs typeface="Meiryo UI" panose="020B0604030504040204" pitchFamily="50" charset="-128"/>
              </a:defRPr>
            </a:lvl1pPr>
            <a:lvl2pPr>
              <a:defRPr sz="1400">
                <a:latin typeface="Meiryo UI" panose="020B0604030504040204" pitchFamily="50" charset="-128"/>
                <a:ea typeface="Meiryo UI" panose="020B0604030504040204" pitchFamily="50" charset="-128"/>
                <a:cs typeface="Meiryo UI" panose="020B0604030504040204" pitchFamily="50" charset="-128"/>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8" name="ページ番号"/>
          <p:cNvSpPr>
            <a:spLocks noGrp="1" noChangeArrowheads="1"/>
          </p:cNvSpPr>
          <p:nvPr>
            <p:ph type="sldNum" sz="quarter" idx="12"/>
          </p:nvPr>
        </p:nvSpPr>
        <p:spPr>
          <a:xfrm>
            <a:off x="8697416" y="6309320"/>
            <a:ext cx="1224136" cy="548679"/>
          </a:xfrm>
          <a:prstGeom prst="rect">
            <a:avLst/>
          </a:prstGeom>
          <a:ln/>
        </p:spPr>
        <p:txBody>
          <a:bodyPr/>
          <a:lstStyle>
            <a:lvl1pPr algn="r">
              <a:defRPr sz="3600" baseline="0">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BDFA821F-5B8F-40E7-880D-F42062A68A54}" type="slidenum">
              <a:rPr lang="en-US" altLang="ja-JP" smtClean="0"/>
              <a:pPr>
                <a:defRPr/>
              </a:pPr>
              <a:t>‹#›</a:t>
            </a:fld>
            <a:endParaRPr lang="en-US" altLang="ja-JP" dirty="0"/>
          </a:p>
        </p:txBody>
      </p:sp>
    </p:spTree>
    <p:extLst>
      <p:ext uri="{BB962C8B-B14F-4D97-AF65-F5344CB8AC3E}">
        <p14:creationId xmlns:p14="http://schemas.microsoft.com/office/powerpoint/2010/main" val="177289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379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0" y="6201"/>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spTree>
    <p:extLst>
      <p:ext uri="{BB962C8B-B14F-4D97-AF65-F5344CB8AC3E}">
        <p14:creationId xmlns:p14="http://schemas.microsoft.com/office/powerpoint/2010/main" val="693641807"/>
      </p:ext>
    </p:extLst>
  </p:cSld>
  <p:clrMap bg1="lt1" tx1="dk1" bg2="lt2" tx2="dk2" accent1="accent1" accent2="accent2" accent3="accent3" accent4="accent4" accent5="accent5" accent6="accent6" hlink="hlink" folHlink="folHlink"/>
  <p:sldLayoutIdLst>
    <p:sldLayoutId id="2147518337" r:id="rId1"/>
    <p:sldLayoutId id="2147518338" r:id="rId2"/>
    <p:sldLayoutId id="2147518339" r:id="rId3"/>
    <p:sldLayoutId id="2147518340" r:id="rId4"/>
  </p:sldLayoutIdLst>
  <p:hf hdr="0" ftr="0" dt="0"/>
  <p:txStyles>
    <p:titleStyle>
      <a:lvl1pPr algn="ctr" rtl="0" eaLnBrk="1" fontAlgn="base" hangingPunct="1">
        <a:spcBef>
          <a:spcPct val="0"/>
        </a:spcBef>
        <a:spcAft>
          <a:spcPct val="0"/>
        </a:spcAft>
        <a:defRPr kumimoji="1" sz="32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6350" y="1359624"/>
            <a:ext cx="9899650" cy="792163"/>
          </a:xfrm>
        </p:spPr>
        <p:txBody>
          <a:bodyPr>
            <a:normAutofit fontScale="90000"/>
          </a:bodyPr>
          <a:lstStyle/>
          <a:p>
            <a:r>
              <a:rPr lang="en-US" altLang="ja-JP" sz="3600" b="1" spc="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3600" b="1" spc="300" dirty="0">
                <a:latin typeface="Meiryo UI" panose="020B0604030504040204" pitchFamily="50" charset="-128"/>
                <a:ea typeface="Meiryo UI" panose="020B0604030504040204" pitchFamily="50" charset="-128"/>
                <a:cs typeface="Meiryo UI" panose="020B0604030504040204" pitchFamily="50" charset="-128"/>
              </a:rPr>
              <a:t>参考資料</a:t>
            </a:r>
            <a:r>
              <a:rPr lang="en-US" altLang="ja-JP" sz="3600" b="1" spc="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3600" b="1" spc="300" dirty="0" smtClean="0">
                <a:latin typeface="Meiryo UI" panose="020B0604030504040204" pitchFamily="50" charset="-128"/>
                <a:ea typeface="Meiryo UI" panose="020B0604030504040204" pitchFamily="50" charset="-128"/>
                <a:cs typeface="Meiryo UI" panose="020B0604030504040204" pitchFamily="50" charset="-128"/>
              </a:rPr>
              <a:t>気候関連</a:t>
            </a:r>
            <a:r>
              <a:rPr lang="ja-JP" altLang="en-US" sz="3600" b="1" spc="300" dirty="0">
                <a:latin typeface="Meiryo UI" panose="020B0604030504040204" pitchFamily="50" charset="-128"/>
                <a:ea typeface="Meiryo UI" panose="020B0604030504040204" pitchFamily="50" charset="-128"/>
                <a:cs typeface="Meiryo UI" panose="020B0604030504040204" pitchFamily="50" charset="-128"/>
              </a:rPr>
              <a:t>財務情報開示タスクフォース</a:t>
            </a:r>
            <a:r>
              <a:rPr lang="en-US" altLang="ja-JP" sz="3600" b="1" spc="300" dirty="0">
                <a:latin typeface="Meiryo UI" panose="020B0604030504040204" pitchFamily="50" charset="-128"/>
                <a:ea typeface="Meiryo UI" panose="020B0604030504040204" pitchFamily="50" charset="-128"/>
                <a:cs typeface="Meiryo UI" panose="020B0604030504040204" pitchFamily="50" charset="-128"/>
              </a:rPr>
              <a:t>(TCFD)</a:t>
            </a:r>
            <a:r>
              <a:rPr lang="ja-JP" altLang="en-US" sz="3600" b="1" spc="300" dirty="0">
                <a:latin typeface="Meiryo UI" panose="020B0604030504040204" pitchFamily="50" charset="-128"/>
                <a:ea typeface="Meiryo UI" panose="020B0604030504040204" pitchFamily="50" charset="-128"/>
                <a:cs typeface="Meiryo UI" panose="020B0604030504040204" pitchFamily="50" charset="-128"/>
              </a:rPr>
              <a:t>の概要</a:t>
            </a:r>
          </a:p>
        </p:txBody>
      </p:sp>
      <p:pic>
        <p:nvPicPr>
          <p:cNvPr id="6" name="図 5"/>
          <p:cNvPicPr>
            <a:picLocks noChangeAspect="1"/>
          </p:cNvPicPr>
          <p:nvPr/>
        </p:nvPicPr>
        <p:blipFill>
          <a:blip r:embed="rId2"/>
          <a:stretch>
            <a:fillRect/>
          </a:stretch>
        </p:blipFill>
        <p:spPr>
          <a:xfrm>
            <a:off x="128588" y="2817088"/>
            <a:ext cx="9640469" cy="3852000"/>
          </a:xfrm>
          <a:prstGeom prst="rect">
            <a:avLst/>
          </a:prstGeom>
        </p:spPr>
      </p:pic>
      <p:sp>
        <p:nvSpPr>
          <p:cNvPr id="4" name="正方形/長方形 3"/>
          <p:cNvSpPr/>
          <p:nvPr/>
        </p:nvSpPr>
        <p:spPr bwMode="auto">
          <a:xfrm>
            <a:off x="7905328" y="476672"/>
            <a:ext cx="1368152" cy="576064"/>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latin typeface="+mn-ea"/>
                <a:ea typeface="+mn-ea"/>
              </a:rPr>
              <a:t>資料</a:t>
            </a:r>
            <a:r>
              <a:rPr lang="en-US" altLang="ja-JP" sz="2400" dirty="0">
                <a:latin typeface="+mn-ea"/>
                <a:ea typeface="+mn-ea"/>
              </a:rPr>
              <a:t>7</a:t>
            </a:r>
            <a:r>
              <a:rPr lang="ja-JP" altLang="en-US" sz="2400" dirty="0">
                <a:latin typeface="+mn-ea"/>
                <a:ea typeface="+mn-ea"/>
              </a:rPr>
              <a:t>－</a:t>
            </a:r>
            <a:r>
              <a:rPr lang="en-US" altLang="ja-JP" sz="2400">
                <a:latin typeface="+mn-ea"/>
                <a:ea typeface="+mn-ea"/>
              </a:rPr>
              <a:t>2</a:t>
            </a:r>
            <a:endParaRPr kumimoji="1" lang="ja-JP" altLang="en-US" sz="2400" b="0" i="0" u="none" strike="noStrike" cap="none" normalizeH="0" baseline="0" dirty="0">
              <a:ln>
                <a:noFill/>
              </a:ln>
              <a:solidFill>
                <a:schemeClr val="tx1"/>
              </a:solidFill>
              <a:effectLst/>
              <a:latin typeface="+mn-ea"/>
              <a:ea typeface="+mn-ea"/>
            </a:endParaRPr>
          </a:p>
        </p:txBody>
      </p:sp>
    </p:spTree>
    <p:extLst>
      <p:ext uri="{BB962C8B-B14F-4D97-AF65-F5344CB8AC3E}">
        <p14:creationId xmlns:p14="http://schemas.microsoft.com/office/powerpoint/2010/main" val="171172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spc="600" dirty="0"/>
              <a:t>気候変動対応が企業価値を左右する</a:t>
            </a:r>
          </a:p>
        </p:txBody>
      </p:sp>
      <p:sp>
        <p:nvSpPr>
          <p:cNvPr id="3" name="テキスト プレースホルダー 2"/>
          <p:cNvSpPr>
            <a:spLocks noGrp="1"/>
          </p:cNvSpPr>
          <p:nvPr>
            <p:ph type="body" sz="quarter" idx="11"/>
          </p:nvPr>
        </p:nvSpPr>
        <p:spPr>
          <a:xfrm>
            <a:off x="128588" y="765174"/>
            <a:ext cx="9648825" cy="1511698"/>
          </a:xfrm>
        </p:spPr>
        <p:txBody>
          <a:bodyPr/>
          <a:lstStyle/>
          <a:p>
            <a:r>
              <a:rPr lang="ja-JP" altLang="en-US" spc="140" dirty="0"/>
              <a:t>Ｇ</a:t>
            </a:r>
            <a:r>
              <a:rPr lang="en-US" altLang="ja-JP" spc="140" dirty="0"/>
              <a:t>20</a:t>
            </a:r>
            <a:r>
              <a:rPr lang="ja-JP" altLang="en-US" spc="140" dirty="0"/>
              <a:t>の財務大臣・中央銀行総裁が、「低炭素経済への移行に伴う、</a:t>
            </a:r>
            <a:r>
              <a:rPr lang="en-US" altLang="ja-JP" spc="140" dirty="0"/>
              <a:t>GHG</a:t>
            </a:r>
            <a:r>
              <a:rPr lang="ja-JP" altLang="en-US" spc="140" dirty="0"/>
              <a:t>排出量の大きい金融資産の再評価リスク等が、金融システムの安定を損なう恐れ」とスピーチ</a:t>
            </a:r>
            <a:endParaRPr lang="en-US" altLang="ja-JP" spc="140" dirty="0"/>
          </a:p>
          <a:p>
            <a:r>
              <a:rPr lang="ja-JP" altLang="en-US" spc="140" dirty="0"/>
              <a:t>同時に、サブプライムローンのようにいつか爆発する可能性を言及</a:t>
            </a:r>
            <a:endParaRPr lang="en-US" altLang="ja-JP" spc="140" dirty="0"/>
          </a:p>
          <a:p>
            <a:r>
              <a:rPr lang="ja-JP" altLang="en-US" spc="50" dirty="0"/>
              <a:t>企業によっては気候変動により企業価値が減少するリスクが非常に大きいことを示している</a:t>
            </a:r>
          </a:p>
        </p:txBody>
      </p:sp>
      <p:sp>
        <p:nvSpPr>
          <p:cNvPr id="4" name="スライド番号プレースホルダー 3"/>
          <p:cNvSpPr>
            <a:spLocks noGrp="1"/>
          </p:cNvSpPr>
          <p:nvPr>
            <p:ph type="sldNum" sz="quarter" idx="12"/>
          </p:nvPr>
        </p:nvSpPr>
        <p:spPr/>
        <p:txBody>
          <a:bodyPr/>
          <a:lstStyle/>
          <a:p>
            <a:fld id="{BDFA821F-5B8F-40E7-880D-F42062A68A54}" type="slidenum">
              <a:rPr lang="en-US" altLang="ja-JP" smtClean="0"/>
              <a:pPr/>
              <a:t>10</a:t>
            </a:fld>
            <a:endParaRPr lang="en-US" altLang="ja-JP" dirty="0"/>
          </a:p>
        </p:txBody>
      </p:sp>
      <p:graphicFrame>
        <p:nvGraphicFramePr>
          <p:cNvPr id="5" name="表 4"/>
          <p:cNvGraphicFramePr>
            <a:graphicFrameLocks noGrp="1"/>
          </p:cNvGraphicFramePr>
          <p:nvPr>
            <p:extLst/>
          </p:nvPr>
        </p:nvGraphicFramePr>
        <p:xfrm>
          <a:off x="288032" y="6682321"/>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000" baseline="0" dirty="0">
                          <a:solidFill>
                            <a:schemeClr val="tx1"/>
                          </a:solidFill>
                          <a:latin typeface="Segoe UI" panose="020B0502040204020203" pitchFamily="34" charset="0"/>
                          <a:ea typeface="メイリオ" panose="020B0604030504040204" pitchFamily="50" charset="-128"/>
                        </a:rPr>
                        <a:t>2015</a:t>
                      </a:r>
                      <a:r>
                        <a:rPr kumimoji="1" lang="ja-JP" altLang="en-US" sz="1000" baseline="0" dirty="0">
                          <a:solidFill>
                            <a:schemeClr val="tx1"/>
                          </a:solidFill>
                          <a:latin typeface="Segoe UI" panose="020B0502040204020203" pitchFamily="34" charset="0"/>
                          <a:ea typeface="メイリオ" panose="020B0604030504040204" pitchFamily="50" charset="-128"/>
                        </a:rPr>
                        <a:t>年</a:t>
                      </a:r>
                      <a:r>
                        <a:rPr kumimoji="1" lang="en-US" altLang="ja-JP" sz="1000" baseline="0" dirty="0">
                          <a:solidFill>
                            <a:schemeClr val="tx1"/>
                          </a:solidFill>
                          <a:latin typeface="Segoe UI" panose="020B0502040204020203" pitchFamily="34" charset="0"/>
                          <a:ea typeface="メイリオ" panose="020B0604030504040204" pitchFamily="50" charset="-128"/>
                        </a:rPr>
                        <a:t>9</a:t>
                      </a:r>
                      <a:r>
                        <a:rPr kumimoji="1" lang="ja-JP" altLang="en-US" sz="1000" baseline="0" dirty="0">
                          <a:solidFill>
                            <a:schemeClr val="tx1"/>
                          </a:solidFill>
                          <a:latin typeface="Segoe UI" panose="020B0502040204020203" pitchFamily="34" charset="0"/>
                          <a:ea typeface="メイリオ" panose="020B0604030504040204" pitchFamily="50" charset="-128"/>
                        </a:rPr>
                        <a:t>月</a:t>
                      </a:r>
                      <a:r>
                        <a:rPr kumimoji="1" lang="en-US" altLang="ja-JP" sz="1000" baseline="0" dirty="0">
                          <a:solidFill>
                            <a:schemeClr val="tx1"/>
                          </a:solidFill>
                          <a:latin typeface="Segoe UI" panose="020B0502040204020203" pitchFamily="34" charset="0"/>
                          <a:ea typeface="メイリオ" panose="020B0604030504040204" pitchFamily="50" charset="-128"/>
                        </a:rPr>
                        <a:t>30</a:t>
                      </a:r>
                      <a:r>
                        <a:rPr kumimoji="1" lang="ja-JP" altLang="en-US" sz="1000" baseline="0" dirty="0">
                          <a:solidFill>
                            <a:schemeClr val="tx1"/>
                          </a:solidFill>
                          <a:latin typeface="Segoe UI" panose="020B0502040204020203" pitchFamily="34" charset="0"/>
                          <a:ea typeface="メイリオ" panose="020B0604030504040204" pitchFamily="50" charset="-128"/>
                        </a:rPr>
                        <a:t>日付　電子版</a:t>
                      </a:r>
                      <a:r>
                        <a:rPr kumimoji="1" lang="en-US" altLang="ja-JP" sz="1000" baseline="0" dirty="0">
                          <a:solidFill>
                            <a:schemeClr val="tx1"/>
                          </a:solidFill>
                          <a:latin typeface="Segoe UI" panose="020B0502040204020203" pitchFamily="34" charset="0"/>
                          <a:ea typeface="メイリオ" panose="020B0604030504040204" pitchFamily="50" charset="-128"/>
                        </a:rPr>
                        <a:t>Financial Times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8" name="正方形/長方形 7"/>
          <p:cNvSpPr/>
          <p:nvPr/>
        </p:nvSpPr>
        <p:spPr>
          <a:xfrm>
            <a:off x="200472" y="3356992"/>
            <a:ext cx="9496459" cy="3362459"/>
          </a:xfrm>
          <a:prstGeom prst="rect">
            <a:avLst/>
          </a:prstGeom>
          <a:noFill/>
          <a:ln w="19050" cap="flat" cmpd="sng" algn="ctr">
            <a:noFill/>
            <a:prstDash val="solid"/>
            <a:miter lim="800000"/>
          </a:ln>
          <a:effectLst/>
        </p:spPr>
        <p:txBody>
          <a:bodyPr wrap="square">
            <a:spAutoFit/>
          </a:bodyPr>
          <a:lstStyle/>
          <a:p>
            <a:pPr algn="just" fontAlgn="auto">
              <a:lnSpc>
                <a:spcPts val="2700"/>
              </a:lnSpc>
              <a:spcBef>
                <a:spcPts val="3000"/>
              </a:spcBef>
              <a:spcAft>
                <a:spcPts val="0"/>
              </a:spcAft>
              <a:defRPr/>
            </a:pPr>
            <a:r>
              <a:rPr kumimoji="0" lang="ja-JP" altLang="ja-JP" sz="2800" kern="0" spc="300" dirty="0">
                <a:latin typeface="Meiryo UI" panose="020B0604030504040204" pitchFamily="50" charset="-128"/>
                <a:ea typeface="Meiryo UI" panose="020B0604030504040204" pitchFamily="50" charset="-128"/>
              </a:rPr>
              <a:t>気候変動</a:t>
            </a:r>
            <a:r>
              <a:rPr kumimoji="0" lang="ja-JP" altLang="en-US" sz="2800" kern="0" spc="300" dirty="0">
                <a:latin typeface="Meiryo UI" panose="020B0604030504040204" pitchFamily="50" charset="-128"/>
                <a:ea typeface="Meiryo UI" panose="020B0604030504040204" pitchFamily="50" charset="-128"/>
              </a:rPr>
              <a:t>は</a:t>
            </a:r>
            <a:r>
              <a:rPr kumimoji="0" lang="ja-JP" altLang="ja-JP" sz="2800" kern="0" spc="300" dirty="0">
                <a:latin typeface="Meiryo UI" panose="020B0604030504040204" pitchFamily="50" charset="-128"/>
                <a:ea typeface="Meiryo UI" panose="020B0604030504040204" pitchFamily="50" charset="-128"/>
              </a:rPr>
              <a:t>以下の三つの経路から</a:t>
            </a:r>
            <a:r>
              <a:rPr kumimoji="0" lang="ja-JP" altLang="ja-JP" sz="2800" b="1" u="sng" kern="0" spc="300" dirty="0">
                <a:latin typeface="Meiryo UI" panose="020B0604030504040204" pitchFamily="50" charset="-128"/>
                <a:ea typeface="Meiryo UI" panose="020B0604030504040204" pitchFamily="50" charset="-128"/>
              </a:rPr>
              <a:t>金融システムの安定を損なう恐れ</a:t>
            </a:r>
            <a:r>
              <a:rPr kumimoji="0" lang="ja-JP" altLang="ja-JP" sz="2800" kern="0" spc="300" dirty="0">
                <a:latin typeface="Meiryo UI" panose="020B0604030504040204" pitchFamily="50" charset="-128"/>
                <a:ea typeface="Meiryo UI" panose="020B0604030504040204" pitchFamily="50" charset="-128"/>
              </a:rPr>
              <a:t>がある</a:t>
            </a:r>
            <a:endParaRPr kumimoji="0" lang="en-US" altLang="ja-JP" sz="2800" kern="0" spc="300" dirty="0">
              <a:latin typeface="Meiryo UI" panose="020B0604030504040204" pitchFamily="50" charset="-128"/>
              <a:ea typeface="Meiryo UI" panose="020B0604030504040204" pitchFamily="50" charset="-128"/>
            </a:endParaRPr>
          </a:p>
          <a:p>
            <a:pPr marL="177800" indent="-177800" algn="just" fontAlgn="auto">
              <a:lnSpc>
                <a:spcPts val="2700"/>
              </a:lnSpc>
              <a:spcAft>
                <a:spcPts val="600"/>
              </a:spcAft>
              <a:buFont typeface="Wingdings" panose="05000000000000000000" pitchFamily="2" charset="2"/>
              <a:buChar char="l"/>
              <a:defRPr/>
            </a:pPr>
            <a:r>
              <a:rPr kumimoji="0" lang="ja-JP" altLang="en-US" sz="2400" b="1" i="1" kern="0" spc="300" dirty="0">
                <a:latin typeface="Meiryo UI" panose="020B0604030504040204" pitchFamily="50" charset="-128"/>
                <a:ea typeface="Meiryo UI" panose="020B0604030504040204" pitchFamily="50" charset="-128"/>
              </a:rPr>
              <a:t>物理的リスク</a:t>
            </a:r>
            <a:r>
              <a:rPr kumimoji="0" lang="ja-JP" altLang="en-US" sz="2400" kern="0" spc="300" dirty="0">
                <a:latin typeface="Meiryo UI" panose="020B0604030504040204" pitchFamily="50" charset="-128"/>
                <a:ea typeface="Meiryo UI" panose="020B0604030504040204" pitchFamily="50" charset="-128"/>
              </a:rPr>
              <a:t>：洪水、暴風雨等の気象事象によってもたらされる財物損壊等の直接的インパクト、グローバルサプライチェーンの中断や資源枯渇等の間接的インパクト</a:t>
            </a:r>
            <a:endParaRPr kumimoji="0" lang="en-US" altLang="ja-JP" sz="2400" kern="0" spc="300" dirty="0">
              <a:latin typeface="Meiryo UI" panose="020B0604030504040204" pitchFamily="50" charset="-128"/>
              <a:ea typeface="Meiryo UI" panose="020B0604030504040204" pitchFamily="50" charset="-128"/>
            </a:endParaRPr>
          </a:p>
          <a:p>
            <a:pPr marL="177800" indent="-177800" algn="just" fontAlgn="auto">
              <a:lnSpc>
                <a:spcPts val="2700"/>
              </a:lnSpc>
              <a:spcAft>
                <a:spcPts val="600"/>
              </a:spcAft>
              <a:buFont typeface="Wingdings" panose="05000000000000000000" pitchFamily="2" charset="2"/>
              <a:buChar char="l"/>
              <a:defRPr/>
            </a:pPr>
            <a:r>
              <a:rPr kumimoji="0" lang="ja-JP" altLang="en-US" sz="2400" b="1" i="1" kern="0" spc="300" dirty="0">
                <a:latin typeface="Meiryo UI" panose="020B0604030504040204" pitchFamily="50" charset="-128"/>
                <a:ea typeface="Meiryo UI" panose="020B0604030504040204" pitchFamily="50" charset="-128"/>
              </a:rPr>
              <a:t>賠償責任リスク</a:t>
            </a:r>
            <a:r>
              <a:rPr kumimoji="0" lang="ja-JP" altLang="en-US" sz="2400" kern="0" spc="300" dirty="0">
                <a:latin typeface="Meiryo UI" panose="020B0604030504040204" pitchFamily="50" charset="-128"/>
                <a:ea typeface="Meiryo UI" panose="020B0604030504040204" pitchFamily="50" charset="-128"/>
              </a:rPr>
              <a:t>：気候変動による損失を被った当事者が他者の賠償責任を問い、回収を図ることによって生じるリスク</a:t>
            </a:r>
            <a:endParaRPr kumimoji="0" lang="en-US" altLang="ja-JP" sz="2400" kern="0" spc="300" dirty="0">
              <a:latin typeface="Meiryo UI" panose="020B0604030504040204" pitchFamily="50" charset="-128"/>
              <a:ea typeface="Meiryo UI" panose="020B0604030504040204" pitchFamily="50" charset="-128"/>
            </a:endParaRPr>
          </a:p>
          <a:p>
            <a:pPr marL="177800" indent="-177800" algn="just" fontAlgn="auto">
              <a:lnSpc>
                <a:spcPts val="2700"/>
              </a:lnSpc>
              <a:spcAft>
                <a:spcPts val="0"/>
              </a:spcAft>
              <a:buFont typeface="Wingdings" panose="05000000000000000000" pitchFamily="2" charset="2"/>
              <a:buChar char="l"/>
              <a:defRPr/>
            </a:pPr>
            <a:r>
              <a:rPr kumimoji="0" lang="ja-JP" altLang="en-US" sz="2400" b="1" i="1" kern="0" spc="300" dirty="0">
                <a:latin typeface="Meiryo UI" panose="020B0604030504040204" pitchFamily="50" charset="-128"/>
                <a:ea typeface="Meiryo UI" panose="020B0604030504040204" pitchFamily="50" charset="-128"/>
              </a:rPr>
              <a:t>移行リスク</a:t>
            </a:r>
            <a:r>
              <a:rPr kumimoji="0" lang="ja-JP" altLang="en-US" sz="2400" kern="0" spc="300" dirty="0">
                <a:latin typeface="Meiryo UI" panose="020B0604030504040204" pitchFamily="50" charset="-128"/>
                <a:ea typeface="Meiryo UI" panose="020B0604030504040204" pitchFamily="50" charset="-128"/>
              </a:rPr>
              <a:t>：</a:t>
            </a:r>
            <a:r>
              <a:rPr kumimoji="0" lang="ja-JP" altLang="ja-JP" sz="2400" b="1" u="heavy" kern="0" spc="300" dirty="0">
                <a:latin typeface="Meiryo UI" panose="020B0604030504040204" pitchFamily="50" charset="-128"/>
                <a:ea typeface="Meiryo UI" panose="020B0604030504040204" pitchFamily="50" charset="-128"/>
              </a:rPr>
              <a:t>低炭素経済への移行</a:t>
            </a:r>
            <a:r>
              <a:rPr kumimoji="0" lang="ja-JP" altLang="en-US" sz="2400" kern="0" spc="300" dirty="0">
                <a:latin typeface="Meiryo UI" panose="020B0604030504040204" pitchFamily="50" charset="-128"/>
                <a:ea typeface="Meiryo UI" panose="020B0604030504040204" pitchFamily="50" charset="-128"/>
              </a:rPr>
              <a:t>に伴い、</a:t>
            </a:r>
            <a:r>
              <a:rPr kumimoji="0" lang="en-US" altLang="ja-JP" sz="2400" b="1" u="heavy" kern="0" spc="300" dirty="0">
                <a:latin typeface="Meiryo UI" panose="020B0604030504040204" pitchFamily="50" charset="-128"/>
                <a:ea typeface="Meiryo UI" panose="020B0604030504040204" pitchFamily="50" charset="-128"/>
              </a:rPr>
              <a:t>GHG</a:t>
            </a:r>
            <a:r>
              <a:rPr kumimoji="0" lang="ja-JP" altLang="en-US" sz="2400" b="1" u="heavy" kern="0" spc="300" dirty="0">
                <a:latin typeface="Meiryo UI" panose="020B0604030504040204" pitchFamily="50" charset="-128"/>
                <a:ea typeface="Meiryo UI" panose="020B0604030504040204" pitchFamily="50" charset="-128"/>
              </a:rPr>
              <a:t>排出量の大きい金融資産の再評価</a:t>
            </a:r>
            <a:r>
              <a:rPr kumimoji="0" lang="ja-JP" altLang="en-US" sz="2400" kern="0" spc="300" dirty="0">
                <a:latin typeface="Meiryo UI" panose="020B0604030504040204" pitchFamily="50" charset="-128"/>
                <a:ea typeface="Meiryo UI" panose="020B0604030504040204" pitchFamily="50" charset="-128"/>
              </a:rPr>
              <a:t>によりもたらされるリスク</a:t>
            </a:r>
            <a:endParaRPr kumimoji="0" lang="en-US" altLang="ja-JP" sz="2400" kern="0" spc="300" dirty="0">
              <a:solidFill>
                <a:prstClr val="black"/>
              </a:solidFill>
              <a:latin typeface="Meiryo UI" panose="020B0604030504040204" pitchFamily="50" charset="-128"/>
              <a:ea typeface="Meiryo UI" panose="020B0604030504040204" pitchFamily="50" charset="-128"/>
            </a:endParaRPr>
          </a:p>
        </p:txBody>
      </p:sp>
      <p:grpSp>
        <p:nvGrpSpPr>
          <p:cNvPr id="6" name="グループ化 5"/>
          <p:cNvGrpSpPr>
            <a:grpSpLocks noChangeAspect="1"/>
          </p:cNvGrpSpPr>
          <p:nvPr/>
        </p:nvGrpSpPr>
        <p:grpSpPr>
          <a:xfrm>
            <a:off x="288032" y="2485080"/>
            <a:ext cx="8807456" cy="828000"/>
            <a:chOff x="539757" y="2485081"/>
            <a:chExt cx="8508587" cy="799903"/>
          </a:xfrm>
        </p:grpSpPr>
        <p:sp>
          <p:nvSpPr>
            <p:cNvPr id="9" name="テキスト ボックス 8"/>
            <p:cNvSpPr txBox="1"/>
            <p:nvPr/>
          </p:nvSpPr>
          <p:spPr>
            <a:xfrm>
              <a:off x="539757" y="2485082"/>
              <a:ext cx="7506015" cy="738647"/>
            </a:xfrm>
            <a:prstGeom prst="rect">
              <a:avLst/>
            </a:prstGeom>
            <a:solidFill>
              <a:schemeClr val="bg1">
                <a:lumMod val="50000"/>
              </a:schemeClr>
            </a:solidFill>
            <a:ln w="38100" algn="ctr">
              <a:solidFill>
                <a:schemeClr val="bg1">
                  <a:lumMod val="50000"/>
                </a:schemeClr>
              </a:solidFill>
              <a:round/>
              <a:headEnd/>
              <a:tailEnd/>
            </a:ln>
          </p:spPr>
          <p:txBody>
            <a:bodyPr lIns="36000" rIns="36000" anchor="ctr"/>
            <a:lstStyle/>
            <a:p>
              <a:pPr marL="182563" indent="-182563" algn="ctr" fontAlgn="auto">
                <a:lnSpc>
                  <a:spcPts val="2600"/>
                </a:lnSpc>
                <a:spcBef>
                  <a:spcPts val="0"/>
                </a:spcBef>
                <a:spcAft>
                  <a:spcPts val="0"/>
                </a:spcAft>
                <a:defRPr/>
              </a:pPr>
              <a:r>
                <a:rPr kumimoji="0" lang="ja-JP" altLang="en-US" sz="2800" kern="0" dirty="0">
                  <a:solidFill>
                    <a:schemeClr val="bg1"/>
                  </a:solidFill>
                  <a:latin typeface="Meiryo UI" panose="020B0604030504040204" pitchFamily="50" charset="-128"/>
                  <a:ea typeface="Meiryo UI" panose="020B0604030504040204" pitchFamily="50" charset="-128"/>
                </a:rPr>
                <a:t>金融安定理事会（</a:t>
              </a:r>
              <a:r>
                <a:rPr kumimoji="0" lang="en-US" altLang="ja-JP" sz="2800" kern="0" dirty="0">
                  <a:solidFill>
                    <a:schemeClr val="bg1"/>
                  </a:solidFill>
                  <a:latin typeface="Meiryo UI" panose="020B0604030504040204" pitchFamily="50" charset="-128"/>
                  <a:ea typeface="Meiryo UI" panose="020B0604030504040204" pitchFamily="50" charset="-128"/>
                </a:rPr>
                <a:t>FSB</a:t>
              </a:r>
              <a:r>
                <a:rPr kumimoji="0" lang="ja-JP" altLang="en-US" sz="2800" kern="0" dirty="0">
                  <a:solidFill>
                    <a:schemeClr val="bg1"/>
                  </a:solidFill>
                  <a:latin typeface="Meiryo UI" panose="020B0604030504040204" pitchFamily="50" charset="-128"/>
                  <a:ea typeface="Meiryo UI" panose="020B0604030504040204" pitchFamily="50" charset="-128"/>
                </a:rPr>
                <a:t>）議長・英国中央銀行総裁</a:t>
              </a:r>
              <a:endParaRPr kumimoji="0" lang="en-US" altLang="ja-JP" sz="2800" kern="0" dirty="0">
                <a:solidFill>
                  <a:schemeClr val="bg1"/>
                </a:solidFill>
                <a:latin typeface="Meiryo UI" panose="020B0604030504040204" pitchFamily="50" charset="-128"/>
                <a:ea typeface="Meiryo UI" panose="020B0604030504040204" pitchFamily="50" charset="-128"/>
              </a:endParaRPr>
            </a:p>
            <a:p>
              <a:pPr marL="182563" indent="-182563" algn="ctr" fontAlgn="auto">
                <a:lnSpc>
                  <a:spcPts val="2600"/>
                </a:lnSpc>
                <a:spcBef>
                  <a:spcPts val="0"/>
                </a:spcBef>
                <a:spcAft>
                  <a:spcPts val="0"/>
                </a:spcAft>
                <a:defRPr/>
              </a:pPr>
              <a:r>
                <a:rPr kumimoji="0" lang="ja-JP" altLang="en-US" sz="2800" kern="0" dirty="0">
                  <a:solidFill>
                    <a:schemeClr val="bg1"/>
                  </a:solidFill>
                  <a:latin typeface="Meiryo UI" panose="020B0604030504040204" pitchFamily="50" charset="-128"/>
                  <a:ea typeface="Meiryo UI" panose="020B0604030504040204" pitchFamily="50" charset="-128"/>
                </a:rPr>
                <a:t>（</a:t>
              </a:r>
              <a:r>
                <a:rPr kumimoji="0" lang="en-US" altLang="ja-JP" sz="2800" kern="0" dirty="0">
                  <a:solidFill>
                    <a:schemeClr val="bg1"/>
                  </a:solidFill>
                  <a:latin typeface="Meiryo UI" panose="020B0604030504040204" pitchFamily="50" charset="-128"/>
                  <a:ea typeface="Meiryo UI" panose="020B0604030504040204" pitchFamily="50" charset="-128"/>
                </a:rPr>
                <a:t>Mark Carney</a:t>
              </a:r>
              <a:r>
                <a:rPr kumimoji="0" lang="ja-JP" altLang="en-US" sz="2800" kern="0" dirty="0">
                  <a:solidFill>
                    <a:schemeClr val="bg1"/>
                  </a:solidFill>
                  <a:latin typeface="Meiryo UI" panose="020B0604030504040204" pitchFamily="50" charset="-128"/>
                  <a:ea typeface="Meiryo UI" panose="020B0604030504040204" pitchFamily="50" charset="-128"/>
                </a:rPr>
                <a:t>）スピーチ（</a:t>
              </a:r>
              <a:r>
                <a:rPr kumimoji="0" lang="en-US" altLang="ja-JP" sz="2800" kern="0" dirty="0">
                  <a:solidFill>
                    <a:schemeClr val="bg1"/>
                  </a:solidFill>
                  <a:latin typeface="Meiryo UI" panose="020B0604030504040204" pitchFamily="50" charset="-128"/>
                  <a:ea typeface="Meiryo UI" panose="020B0604030504040204" pitchFamily="50" charset="-128"/>
                </a:rPr>
                <a:t>2015</a:t>
              </a:r>
              <a:r>
                <a:rPr kumimoji="0" lang="ja-JP" altLang="en-US" sz="2800" kern="0" dirty="0">
                  <a:solidFill>
                    <a:schemeClr val="bg1"/>
                  </a:solidFill>
                  <a:latin typeface="Meiryo UI" panose="020B0604030504040204" pitchFamily="50" charset="-128"/>
                  <a:ea typeface="Meiryo UI" panose="020B0604030504040204" pitchFamily="50" charset="-128"/>
                </a:rPr>
                <a:t>年９月）</a:t>
              </a:r>
              <a:endParaRPr kumimoji="0" lang="en-US" altLang="ja-JP" sz="2800" kern="0" dirty="0">
                <a:solidFill>
                  <a:schemeClr val="bg1"/>
                </a:solidFill>
                <a:latin typeface="Meiryo UI" panose="020B0604030504040204" pitchFamily="50" charset="-128"/>
                <a:ea typeface="Meiryo UI" panose="020B0604030504040204" pitchFamily="50" charset="-128"/>
              </a:endParaRPr>
            </a:p>
          </p:txBody>
        </p:sp>
        <p:pic>
          <p:nvPicPr>
            <p:cNvPr id="11" name="Picture 9" descr="The Governor of the Bank of England, Mark Carney, speaks at a dinner at Lloyd's of London in London on September 29, 2015. Carney spoke of risks posed by climate change to financial stability and long-term prosperity in a speech to business leaders hosted by insurers Lloyds of London. AFP PHOTO / POOL / DOMINIC LIPINSKIDominic Lipinski/AFP/Getty Imag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148344" y="2485081"/>
              <a:ext cx="900000" cy="7999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8956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spc="600" dirty="0"/>
              <a:t>TCFD</a:t>
            </a:r>
            <a:r>
              <a:rPr lang="ja-JP" altLang="en-US" sz="3600" spc="600" dirty="0"/>
              <a:t>とは、気候変動特化の開示方法</a:t>
            </a:r>
          </a:p>
        </p:txBody>
      </p:sp>
      <p:sp>
        <p:nvSpPr>
          <p:cNvPr id="4" name="スライド番号プレースホルダー 3"/>
          <p:cNvSpPr>
            <a:spLocks noGrp="1"/>
          </p:cNvSpPr>
          <p:nvPr>
            <p:ph type="sldNum" sz="quarter" idx="12"/>
          </p:nvPr>
        </p:nvSpPr>
        <p:spPr/>
        <p:txBody>
          <a:bodyPr/>
          <a:lstStyle/>
          <a:p>
            <a:fld id="{BDFA821F-5B8F-40E7-880D-F42062A68A54}" type="slidenum">
              <a:rPr lang="en-US" altLang="ja-JP" smtClean="0"/>
              <a:pPr/>
              <a:t>11</a:t>
            </a:fld>
            <a:endParaRPr lang="en-US" altLang="ja-JP"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178" y="2481179"/>
            <a:ext cx="1748401" cy="576064"/>
          </a:xfrm>
          <a:prstGeom prst="rect">
            <a:avLst/>
          </a:prstGeom>
          <a:solidFill>
            <a:schemeClr val="bg1"/>
          </a:solidFill>
          <a:ln w="12700">
            <a:noFill/>
          </a:ln>
        </p:spPr>
      </p:pic>
      <p:sp>
        <p:nvSpPr>
          <p:cNvPr id="7" name="正方形/長方形 6"/>
          <p:cNvSpPr/>
          <p:nvPr/>
        </p:nvSpPr>
        <p:spPr>
          <a:xfrm>
            <a:off x="704528" y="2061614"/>
            <a:ext cx="2093700" cy="48058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en-US" altLang="ja-JP" sz="2400" b="1" spc="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GRI</a:t>
            </a:r>
            <a:endParaRPr lang="ja-JP" altLang="en-US" sz="2400" b="1" spc="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Picture 8" descr="「IIRC」の画像検索結果"/>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296816" y="2436701"/>
            <a:ext cx="2309802" cy="620542"/>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3728864" y="2017682"/>
            <a:ext cx="1330322" cy="23569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en-US" altLang="ja-JP" sz="2400" b="1" spc="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IIRC</a:t>
            </a:r>
            <a:endParaRPr lang="ja-JP" altLang="en-US" sz="2400" b="1" spc="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256" y="2429642"/>
            <a:ext cx="1842865" cy="627601"/>
          </a:xfrm>
          <a:prstGeom prst="rect">
            <a:avLst/>
          </a:prstGeom>
        </p:spPr>
      </p:pic>
      <p:sp>
        <p:nvSpPr>
          <p:cNvPr id="18" name="正方形/長方形 17"/>
          <p:cNvSpPr/>
          <p:nvPr/>
        </p:nvSpPr>
        <p:spPr>
          <a:xfrm>
            <a:off x="7155658" y="1988840"/>
            <a:ext cx="1901798" cy="30420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en-US" altLang="ja-JP" sz="3200" b="1" spc="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TCFD</a:t>
            </a:r>
            <a:endParaRPr lang="ja-JP" altLang="en-US" sz="3200" b="1" spc="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a:grpSpLocks noChangeAspect="1"/>
          </p:cNvGrpSpPr>
          <p:nvPr/>
        </p:nvGrpSpPr>
        <p:grpSpPr>
          <a:xfrm>
            <a:off x="344488" y="2653084"/>
            <a:ext cx="9076407" cy="2844000"/>
            <a:chOff x="684270" y="3244083"/>
            <a:chExt cx="8255858" cy="2586889"/>
          </a:xfrm>
        </p:grpSpPr>
        <p:sp>
          <p:nvSpPr>
            <p:cNvPr id="8" name="正方形/長方形 7"/>
            <p:cNvSpPr/>
            <p:nvPr/>
          </p:nvSpPr>
          <p:spPr bwMode="gray">
            <a:xfrm>
              <a:off x="684270" y="5157902"/>
              <a:ext cx="2428887" cy="648000"/>
            </a:xfrm>
            <a:prstGeom prst="rect">
              <a:avLst/>
            </a:prstGeom>
            <a:noFill/>
            <a:ln w="12700" algn="ctr">
              <a:solidFill>
                <a:schemeClr val="bg1">
                  <a:lumMod val="65000"/>
                </a:schemeClr>
              </a:solidFill>
              <a:miter lim="800000"/>
              <a:headEnd/>
              <a:tailEnd/>
            </a:ln>
          </p:spPr>
          <p:txBody>
            <a:bodyPr wrap="square" lIns="0" tIns="0" rIns="0" bIns="0" rtlCol="0" anchor="ctr" anchorCtr="0">
              <a:noAutofit/>
            </a:bodyPr>
            <a:lstStyle/>
            <a:p>
              <a:pPr algn="ctr">
                <a:buFont typeface="Wingdings 2" pitchFamily="18" charset="2"/>
                <a:buNone/>
              </a:pPr>
              <a:r>
                <a:rPr kumimoji="1" lang="ja-JP" altLang="en-US" sz="2400" dirty="0">
                  <a:latin typeface="Meiryo UI" panose="020B0604030504040204" pitchFamily="50" charset="-128"/>
                  <a:ea typeface="Meiryo UI" panose="020B0604030504040204" pitchFamily="50" charset="-128"/>
                </a:rPr>
                <a:t>主に</a:t>
              </a:r>
              <a:r>
                <a:rPr kumimoji="1" lang="ja-JP" altLang="en-US" sz="2400" b="1" u="sng" dirty="0">
                  <a:latin typeface="Meiryo UI" panose="020B0604030504040204" pitchFamily="50" charset="-128"/>
                  <a:ea typeface="Meiryo UI" panose="020B0604030504040204" pitchFamily="50" charset="-128"/>
                </a:rPr>
                <a:t>サステナビリティ報告書</a:t>
              </a:r>
              <a:r>
                <a:rPr kumimoji="1" lang="ja-JP" altLang="en-US" sz="2400" dirty="0">
                  <a:latin typeface="Meiryo UI" panose="020B0604030504040204" pitchFamily="50" charset="-128"/>
                  <a:ea typeface="Meiryo UI" panose="020B0604030504040204" pitchFamily="50" charset="-128"/>
                </a:rPr>
                <a:t>として作成</a:t>
              </a:r>
              <a:endParaRPr kumimoji="1" lang="en-US" altLang="ja-JP" sz="2400" dirty="0">
                <a:latin typeface="Meiryo UI" panose="020B0604030504040204" pitchFamily="50" charset="-128"/>
                <a:ea typeface="Meiryo UI" panose="020B0604030504040204" pitchFamily="50" charset="-128"/>
              </a:endParaRPr>
            </a:p>
          </p:txBody>
        </p:sp>
        <p:sp>
          <p:nvSpPr>
            <p:cNvPr id="9" name="四角形: 角を丸くする 8"/>
            <p:cNvSpPr/>
            <p:nvPr/>
          </p:nvSpPr>
          <p:spPr>
            <a:xfrm>
              <a:off x="684270" y="3676061"/>
              <a:ext cx="2428886" cy="648000"/>
            </a:xfrm>
            <a:prstGeom prst="roundRect">
              <a:avLst/>
            </a:prstGeom>
            <a:solidFill>
              <a:schemeClr val="bg1">
                <a:lumMod val="85000"/>
              </a:schemeClr>
            </a:solidFill>
          </p:spPr>
          <p:txBody>
            <a:bodyPr wrap="square" anchor="ctr">
              <a:noAutofit/>
            </a:bodyPr>
            <a:lstStyle/>
            <a:p>
              <a:pPr algn="ctr">
                <a:buFont typeface="Wingdings 2" pitchFamily="18" charset="2"/>
                <a:buNone/>
              </a:pPr>
              <a:r>
                <a:rPr lang="ja-JP" altLang="en-US" sz="2400" b="1" u="sng" spc="600" dirty="0">
                  <a:latin typeface="Meiryo UI" panose="020B0604030504040204" pitchFamily="50" charset="-128"/>
                  <a:ea typeface="Meiryo UI" panose="020B0604030504040204" pitchFamily="50" charset="-128"/>
                </a:rPr>
                <a:t>マルチステーク</a:t>
              </a:r>
              <a:r>
                <a:rPr lang="en-US" altLang="ja-JP" sz="2400" b="1" u="sng" spc="600" dirty="0">
                  <a:latin typeface="Meiryo UI" panose="020B0604030504040204" pitchFamily="50" charset="-128"/>
                  <a:ea typeface="Meiryo UI" panose="020B0604030504040204" pitchFamily="50" charset="-128"/>
                </a:rPr>
                <a:t/>
              </a:r>
              <a:br>
                <a:rPr lang="en-US" altLang="ja-JP" sz="2400" b="1" u="sng" spc="600" dirty="0">
                  <a:latin typeface="Meiryo UI" panose="020B0604030504040204" pitchFamily="50" charset="-128"/>
                  <a:ea typeface="Meiryo UI" panose="020B0604030504040204" pitchFamily="50" charset="-128"/>
                </a:rPr>
              </a:br>
              <a:r>
                <a:rPr lang="ja-JP" altLang="en-US" sz="2400" b="1" u="sng" spc="600" dirty="0">
                  <a:latin typeface="Meiryo UI" panose="020B0604030504040204" pitchFamily="50" charset="-128"/>
                  <a:ea typeface="Meiryo UI" panose="020B0604030504040204" pitchFamily="50" charset="-128"/>
                </a:rPr>
                <a:t>ホルダー向け</a:t>
              </a:r>
              <a:endParaRPr lang="en-US" altLang="ja-JP" sz="2400" b="1" u="sng" spc="600" dirty="0">
                <a:latin typeface="Meiryo UI" panose="020B0604030504040204" pitchFamily="50" charset="-128"/>
                <a:ea typeface="Meiryo UI" panose="020B0604030504040204" pitchFamily="50" charset="-128"/>
              </a:endParaRPr>
            </a:p>
          </p:txBody>
        </p:sp>
        <p:sp>
          <p:nvSpPr>
            <p:cNvPr id="10" name="正方形/長方形 9"/>
            <p:cNvSpPr/>
            <p:nvPr/>
          </p:nvSpPr>
          <p:spPr>
            <a:xfrm>
              <a:off x="815266" y="4432512"/>
              <a:ext cx="2268000" cy="648000"/>
            </a:xfrm>
            <a:prstGeom prst="rect">
              <a:avLst/>
            </a:prstGeom>
            <a:ln>
              <a:noFill/>
            </a:ln>
          </p:spPr>
          <p:txBody>
            <a:bodyPr wrap="square" anchor="ctr">
              <a:noAutofit/>
            </a:bodyPr>
            <a:lstStyle/>
            <a:p>
              <a:pPr algn="ctr">
                <a:buFont typeface="Wingdings 2" pitchFamily="18" charset="2"/>
                <a:buNone/>
              </a:pPr>
              <a:r>
                <a:rPr lang="en-US" altLang="ja-JP" sz="2400" b="1" u="sng" spc="300" dirty="0">
                  <a:latin typeface="Meiryo UI" panose="020B0604030504040204" pitchFamily="50" charset="-128"/>
                  <a:ea typeface="Meiryo UI" panose="020B0604030504040204" pitchFamily="50" charset="-128"/>
                </a:rPr>
                <a:t>ESG</a:t>
              </a:r>
              <a:r>
                <a:rPr lang="ja-JP" altLang="en-US" sz="2400" b="1" u="sng" spc="300" dirty="0">
                  <a:latin typeface="Meiryo UI" panose="020B0604030504040204" pitchFamily="50" charset="-128"/>
                  <a:ea typeface="Meiryo UI" panose="020B0604030504040204" pitchFamily="50" charset="-128"/>
                </a:rPr>
                <a:t>情報全般</a:t>
              </a:r>
              <a:endParaRPr lang="en-US" altLang="ja-JP" sz="2400" b="1" u="sng" spc="300" dirty="0">
                <a:latin typeface="Meiryo UI" panose="020B0604030504040204" pitchFamily="50" charset="-128"/>
                <a:ea typeface="Meiryo UI" panose="020B0604030504040204" pitchFamily="50" charset="-128"/>
              </a:endParaRPr>
            </a:p>
          </p:txBody>
        </p:sp>
        <p:sp>
          <p:nvSpPr>
            <p:cNvPr id="13" name="正方形/長方形 12"/>
            <p:cNvSpPr/>
            <p:nvPr/>
          </p:nvSpPr>
          <p:spPr bwMode="gray">
            <a:xfrm>
              <a:off x="3299030" y="5182972"/>
              <a:ext cx="2268000" cy="648000"/>
            </a:xfrm>
            <a:prstGeom prst="rect">
              <a:avLst/>
            </a:prstGeom>
            <a:noFill/>
            <a:ln w="12700" algn="ctr">
              <a:solidFill>
                <a:schemeClr val="bg1">
                  <a:lumMod val="65000"/>
                </a:schemeClr>
              </a:solidFill>
              <a:miter lim="800000"/>
              <a:headEnd/>
              <a:tailEnd/>
            </a:ln>
          </p:spPr>
          <p:txBody>
            <a:bodyPr wrap="square" lIns="0" tIns="0" rIns="0" bIns="0" rtlCol="0" anchor="ctr" anchorCtr="0">
              <a:noAutofit/>
            </a:bodyPr>
            <a:lstStyle/>
            <a:p>
              <a:pPr algn="ctr">
                <a:buFont typeface="Wingdings 2" pitchFamily="18" charset="2"/>
                <a:buNone/>
              </a:pPr>
              <a:r>
                <a:rPr kumimoji="1" lang="ja-JP" altLang="en-US" sz="2400" dirty="0">
                  <a:latin typeface="Meiryo UI" panose="020B0604030504040204" pitchFamily="50" charset="-128"/>
                  <a:ea typeface="Meiryo UI" panose="020B0604030504040204" pitchFamily="50" charset="-128"/>
                </a:rPr>
                <a:t>主に</a:t>
              </a:r>
              <a:r>
                <a:rPr kumimoji="1" lang="ja-JP" altLang="en-US" sz="2400" b="1" u="sng" dirty="0">
                  <a:latin typeface="Meiryo UI" panose="020B0604030504040204" pitchFamily="50" charset="-128"/>
                  <a:ea typeface="Meiryo UI" panose="020B0604030504040204" pitchFamily="50" charset="-128"/>
                </a:rPr>
                <a:t>統合報告書</a:t>
              </a:r>
              <a:endParaRPr kumimoji="1" lang="en-US" altLang="ja-JP" sz="2400" b="1" u="sng" dirty="0">
                <a:latin typeface="Meiryo UI" panose="020B0604030504040204" pitchFamily="50" charset="-128"/>
                <a:ea typeface="Meiryo UI" panose="020B0604030504040204" pitchFamily="50" charset="-128"/>
              </a:endParaRPr>
            </a:p>
            <a:p>
              <a:pPr algn="ctr">
                <a:buFont typeface="Wingdings 2" pitchFamily="18" charset="2"/>
                <a:buNone/>
              </a:pPr>
              <a:r>
                <a:rPr kumimoji="1" lang="ja-JP" altLang="en-US" sz="2400" dirty="0">
                  <a:latin typeface="Meiryo UI" panose="020B0604030504040204" pitchFamily="50" charset="-128"/>
                  <a:ea typeface="Meiryo UI" panose="020B0604030504040204" pitchFamily="50" charset="-128"/>
                </a:rPr>
                <a:t>として作成</a:t>
              </a:r>
              <a:endParaRPr kumimoji="1" lang="en-US" altLang="ja-JP" sz="2400" dirty="0">
                <a:latin typeface="Meiryo UI" panose="020B0604030504040204" pitchFamily="50" charset="-128"/>
                <a:ea typeface="Meiryo UI" panose="020B0604030504040204" pitchFamily="50" charset="-128"/>
              </a:endParaRPr>
            </a:p>
          </p:txBody>
        </p:sp>
        <p:sp>
          <p:nvSpPr>
            <p:cNvPr id="15" name="四角形: 角を丸くする 14"/>
            <p:cNvSpPr/>
            <p:nvPr/>
          </p:nvSpPr>
          <p:spPr bwMode="gray">
            <a:xfrm>
              <a:off x="3296816" y="3676061"/>
              <a:ext cx="2268000" cy="648000"/>
            </a:xfrm>
            <a:prstGeom prst="roundRect">
              <a:avLst/>
            </a:prstGeom>
            <a:solidFill>
              <a:schemeClr val="bg1">
                <a:lumMod val="85000"/>
              </a:schemeClr>
            </a:solidFill>
            <a:ln w="12700" algn="ctr">
              <a:noFill/>
              <a:miter lim="800000"/>
              <a:headEnd/>
              <a:tailEnd/>
            </a:ln>
          </p:spPr>
          <p:txBody>
            <a:bodyPr wrap="square" lIns="0" tIns="0" rIns="0" bIns="0" rtlCol="0" anchor="ctr" anchorCtr="0">
              <a:noAutofit/>
            </a:bodyPr>
            <a:lstStyle/>
            <a:p>
              <a:pPr algn="ctr">
                <a:buFont typeface="Wingdings 2" pitchFamily="18" charset="2"/>
                <a:buNone/>
              </a:pPr>
              <a:r>
                <a:rPr lang="ja-JP" altLang="en-US" sz="2400" b="1" u="sng" spc="600" dirty="0">
                  <a:latin typeface="Meiryo UI" panose="020B0604030504040204" pitchFamily="50" charset="-128"/>
                  <a:ea typeface="Meiryo UI" panose="020B0604030504040204" pitchFamily="50" charset="-128"/>
                </a:rPr>
                <a:t>投資家向け</a:t>
              </a:r>
              <a:endParaRPr kumimoji="1" lang="en-US" altLang="ja-JP" sz="2400" spc="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3280961" y="4432512"/>
              <a:ext cx="2268000" cy="648000"/>
            </a:xfrm>
            <a:prstGeom prst="rect">
              <a:avLst/>
            </a:prstGeom>
            <a:ln>
              <a:noFill/>
            </a:ln>
          </p:spPr>
          <p:txBody>
            <a:bodyPr wrap="square" anchor="ctr">
              <a:noAutofit/>
            </a:bodyPr>
            <a:lstStyle/>
            <a:p>
              <a:pPr algn="ctr">
                <a:buFont typeface="Wingdings 2" pitchFamily="18" charset="2"/>
                <a:buNone/>
              </a:pPr>
              <a:r>
                <a:rPr lang="en-US" altLang="ja-JP" sz="2400" b="1" u="sng" spc="300" dirty="0">
                  <a:latin typeface="Meiryo UI" panose="020B0604030504040204" pitchFamily="50" charset="-128"/>
                  <a:ea typeface="Meiryo UI" panose="020B0604030504040204" pitchFamily="50" charset="-128"/>
                </a:rPr>
                <a:t>ESG</a:t>
              </a:r>
              <a:r>
                <a:rPr lang="ja-JP" altLang="en-US" sz="2400" b="1" u="sng" spc="300" dirty="0">
                  <a:latin typeface="Meiryo UI" panose="020B0604030504040204" pitchFamily="50" charset="-128"/>
                  <a:ea typeface="Meiryo UI" panose="020B0604030504040204" pitchFamily="50" charset="-128"/>
                </a:rPr>
                <a:t>情報全般</a:t>
              </a:r>
              <a:endParaRPr lang="en-US" altLang="ja-JP" sz="2400" b="1" u="sng" spc="300" dirty="0">
                <a:latin typeface="Meiryo UI" panose="020B0604030504040204" pitchFamily="50" charset="-128"/>
                <a:ea typeface="Meiryo UI" panose="020B0604030504040204" pitchFamily="50" charset="-128"/>
              </a:endParaRPr>
            </a:p>
          </p:txBody>
        </p:sp>
        <p:sp>
          <p:nvSpPr>
            <p:cNvPr id="19" name="正方形/長方形 18"/>
            <p:cNvSpPr/>
            <p:nvPr/>
          </p:nvSpPr>
          <p:spPr>
            <a:xfrm>
              <a:off x="6672128" y="4423049"/>
              <a:ext cx="2268000" cy="648000"/>
            </a:xfrm>
            <a:prstGeom prst="rect">
              <a:avLst/>
            </a:prstGeom>
            <a:ln>
              <a:noFill/>
            </a:ln>
          </p:spPr>
          <p:txBody>
            <a:bodyPr wrap="square" anchor="ctr">
              <a:noAutofit/>
            </a:bodyPr>
            <a:lstStyle/>
            <a:p>
              <a:pPr algn="ctr">
                <a:buFont typeface="Wingdings 2" pitchFamily="18" charset="2"/>
                <a:buNone/>
              </a:pPr>
              <a:r>
                <a:rPr lang="ja-JP" altLang="en-US" sz="2400" b="1" u="sng" spc="300" dirty="0">
                  <a:solidFill>
                    <a:srgbClr val="C00000"/>
                  </a:solidFill>
                  <a:latin typeface="Meiryo UI" panose="020B0604030504040204" pitchFamily="50" charset="-128"/>
                  <a:ea typeface="Meiryo UI" panose="020B0604030504040204" pitchFamily="50" charset="-128"/>
                </a:rPr>
                <a:t>気候変動情報</a:t>
              </a:r>
              <a:endParaRPr lang="en-US" altLang="ja-JP" sz="2400" b="1" u="sng" spc="300" dirty="0">
                <a:solidFill>
                  <a:srgbClr val="C00000"/>
                </a:solidFill>
                <a:latin typeface="Meiryo UI" panose="020B0604030504040204" pitchFamily="50" charset="-128"/>
                <a:ea typeface="Meiryo UI" panose="020B0604030504040204" pitchFamily="50" charset="-128"/>
              </a:endParaRPr>
            </a:p>
          </p:txBody>
        </p:sp>
        <p:sp>
          <p:nvSpPr>
            <p:cNvPr id="20" name="四角形: 角を丸くする 19"/>
            <p:cNvSpPr/>
            <p:nvPr/>
          </p:nvSpPr>
          <p:spPr bwMode="gray">
            <a:xfrm>
              <a:off x="6664642" y="3644053"/>
              <a:ext cx="2268000" cy="648000"/>
            </a:xfrm>
            <a:prstGeom prst="roundRect">
              <a:avLst/>
            </a:prstGeom>
            <a:solidFill>
              <a:schemeClr val="bg1"/>
            </a:solidFill>
            <a:ln w="38100" algn="ctr">
              <a:solidFill>
                <a:srgbClr val="C00000"/>
              </a:solidFill>
              <a:miter lim="800000"/>
              <a:headEnd/>
              <a:tailEnd/>
            </a:ln>
          </p:spPr>
          <p:txBody>
            <a:bodyPr wrap="square" lIns="0" tIns="0" rIns="0" bIns="0" rtlCol="0" anchor="ctr" anchorCtr="0">
              <a:noAutofit/>
            </a:bodyPr>
            <a:lstStyle/>
            <a:p>
              <a:pPr algn="ctr">
                <a:buFont typeface="Wingdings 2" pitchFamily="18" charset="2"/>
                <a:buNone/>
              </a:pPr>
              <a:r>
                <a:rPr lang="ja-JP" altLang="en-US" sz="2400" b="1" u="sng" spc="600" dirty="0">
                  <a:solidFill>
                    <a:srgbClr val="C00000"/>
                  </a:solidFill>
                  <a:latin typeface="Meiryo UI" panose="020B0604030504040204" pitchFamily="50" charset="-128"/>
                  <a:ea typeface="Meiryo UI" panose="020B0604030504040204" pitchFamily="50" charset="-128"/>
                </a:rPr>
                <a:t>投資家向け</a:t>
              </a:r>
              <a:endParaRPr kumimoji="1" lang="en-US" altLang="ja-JP" sz="2400" spc="600" dirty="0">
                <a:solidFill>
                  <a:srgbClr val="C00000"/>
                </a:solidFill>
                <a:latin typeface="Meiryo UI" panose="020B0604030504040204" pitchFamily="50" charset="-128"/>
                <a:ea typeface="Meiryo UI" panose="020B0604030504040204" pitchFamily="50" charset="-128"/>
              </a:endParaRPr>
            </a:p>
          </p:txBody>
        </p:sp>
        <p:sp>
          <p:nvSpPr>
            <p:cNvPr id="21" name="正方形/長方形 20"/>
            <p:cNvSpPr/>
            <p:nvPr/>
          </p:nvSpPr>
          <p:spPr bwMode="gray">
            <a:xfrm>
              <a:off x="6672128" y="5182971"/>
              <a:ext cx="2268000" cy="648000"/>
            </a:xfrm>
            <a:prstGeom prst="rect">
              <a:avLst/>
            </a:prstGeom>
            <a:noFill/>
            <a:ln w="38100" algn="ctr">
              <a:solidFill>
                <a:srgbClr val="C00000"/>
              </a:solidFill>
              <a:miter lim="800000"/>
              <a:headEnd/>
              <a:tailEnd/>
            </a:ln>
          </p:spPr>
          <p:txBody>
            <a:bodyPr wrap="square" lIns="0" tIns="0" rIns="0" bIns="0" rtlCol="0" anchor="ctr" anchorCtr="0"/>
            <a:lstStyle/>
            <a:p>
              <a:pPr algn="ctr">
                <a:buFont typeface="Wingdings 2" pitchFamily="18" charset="2"/>
                <a:buNone/>
              </a:pPr>
              <a:r>
                <a:rPr lang="ja-JP" altLang="en-US" sz="2400" b="1" u="sng" dirty="0">
                  <a:solidFill>
                    <a:srgbClr val="C00000"/>
                  </a:solidFill>
                  <a:latin typeface="Meiryo UI" panose="020B0604030504040204" pitchFamily="50" charset="-128"/>
                  <a:ea typeface="Meiryo UI" panose="020B0604030504040204" pitchFamily="50" charset="-128"/>
                </a:rPr>
                <a:t>一般的な年次財務報告書</a:t>
              </a:r>
              <a:r>
                <a:rPr lang="ja-JP" altLang="en-US" sz="2400" dirty="0">
                  <a:solidFill>
                    <a:srgbClr val="C00000"/>
                  </a:solidFill>
                  <a:latin typeface="Meiryo UI" panose="020B0604030504040204" pitchFamily="50" charset="-128"/>
                  <a:ea typeface="Meiryo UI" panose="020B0604030504040204" pitchFamily="50" charset="-128"/>
                </a:rPr>
                <a:t>に記載</a:t>
              </a:r>
              <a:endParaRPr kumimoji="1" lang="en-US" altLang="ja-JP" sz="2400" dirty="0">
                <a:solidFill>
                  <a:srgbClr val="C00000"/>
                </a:solidFill>
                <a:latin typeface="Meiryo UI" panose="020B0604030504040204" pitchFamily="50" charset="-128"/>
                <a:ea typeface="Meiryo UI" panose="020B0604030504040204" pitchFamily="50" charset="-128"/>
              </a:endParaRPr>
            </a:p>
          </p:txBody>
        </p:sp>
        <p:sp>
          <p:nvSpPr>
            <p:cNvPr id="22" name="二等辺三角形 21"/>
            <p:cNvSpPr/>
            <p:nvPr/>
          </p:nvSpPr>
          <p:spPr>
            <a:xfrm rot="5400000">
              <a:off x="5144179" y="4186682"/>
              <a:ext cx="2131110" cy="245912"/>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n>
                  <a:solidFill>
                    <a:schemeClr val="bg1">
                      <a:lumMod val="50000"/>
                    </a:schemeClr>
                  </a:solidFill>
                </a:ln>
                <a:solidFill>
                  <a:schemeClr val="bg1">
                    <a:lumMod val="65000"/>
                  </a:schemeClr>
                </a:solidFill>
                <a:latin typeface="Meiryo UI" panose="020B0604030504040204" pitchFamily="50" charset="-128"/>
                <a:ea typeface="Meiryo UI" panose="020B0604030504040204" pitchFamily="50" charset="-128"/>
              </a:endParaRPr>
            </a:p>
          </p:txBody>
        </p:sp>
      </p:grpSp>
      <p:sp>
        <p:nvSpPr>
          <p:cNvPr id="23" name="テキスト ボックス 22"/>
          <p:cNvSpPr txBox="1"/>
          <p:nvPr/>
        </p:nvSpPr>
        <p:spPr>
          <a:xfrm>
            <a:off x="13185" y="5497083"/>
            <a:ext cx="9879629" cy="954107"/>
          </a:xfrm>
          <a:prstGeom prst="rect">
            <a:avLst/>
          </a:prstGeom>
          <a:noFill/>
        </p:spPr>
        <p:txBody>
          <a:bodyPr wrap="none" rtlCol="0">
            <a:spAutoFit/>
          </a:bodyPr>
          <a:lstStyle/>
          <a:p>
            <a:pPr algn="ctr"/>
            <a:r>
              <a:rPr kumimoji="1" lang="ja-JP" altLang="en-US" sz="2800" dirty="0">
                <a:latin typeface="Meiryo UI" panose="020B0604030504040204" pitchFamily="50" charset="-128"/>
                <a:ea typeface="Meiryo UI" panose="020B0604030504040204" pitchFamily="50" charset="-128"/>
              </a:rPr>
              <a:t>俗にいうサスレポや、</a:t>
            </a:r>
            <a:r>
              <a:rPr kumimoji="1" lang="ja-JP" altLang="en-US" sz="2800" dirty="0" smtClean="0">
                <a:latin typeface="Meiryo UI" panose="020B0604030504040204" pitchFamily="50" charset="-128"/>
                <a:ea typeface="Meiryo UI" panose="020B0604030504040204" pitchFamily="50" charset="-128"/>
              </a:rPr>
              <a:t>統合報告</a:t>
            </a:r>
            <a:r>
              <a:rPr lang="ja-JP" altLang="en-US" sz="2800" dirty="0">
                <a:latin typeface="Meiryo UI" panose="020B0604030504040204" pitchFamily="50" charset="-128"/>
                <a:ea typeface="Meiryo UI" panose="020B0604030504040204" pitchFamily="50" charset="-128"/>
              </a:rPr>
              <a:t>書</a:t>
            </a:r>
            <a:r>
              <a:rPr kumimoji="1" lang="ja-JP" altLang="en-US" sz="2800" dirty="0" smtClean="0">
                <a:latin typeface="Meiryo UI" panose="020B0604030504040204" pitchFamily="50" charset="-128"/>
                <a:ea typeface="Meiryo UI" panose="020B0604030504040204" pitchFamily="50" charset="-128"/>
              </a:rPr>
              <a:t>の</a:t>
            </a:r>
            <a:r>
              <a:rPr kumimoji="1" lang="ja-JP" altLang="en-US" sz="2800" dirty="0">
                <a:latin typeface="Meiryo UI" panose="020B0604030504040204" pitchFamily="50" charset="-128"/>
                <a:ea typeface="Meiryo UI" panose="020B0604030504040204" pitchFamily="50" charset="-128"/>
              </a:rPr>
              <a:t>記載方法も参照した開示方法</a:t>
            </a:r>
            <a:endParaRPr kumimoji="1" lang="en-US" altLang="ja-JP" sz="2800" dirty="0">
              <a:latin typeface="Meiryo UI" panose="020B0604030504040204" pitchFamily="50" charset="-128"/>
              <a:ea typeface="Meiryo UI" panose="020B0604030504040204" pitchFamily="50" charset="-128"/>
            </a:endParaRPr>
          </a:p>
          <a:p>
            <a:pPr algn="ctr"/>
            <a:r>
              <a:rPr lang="ja-JP" altLang="en-US" sz="2800" dirty="0">
                <a:latin typeface="Meiryo UI" panose="020B0604030504040204" pitchFamily="50" charset="-128"/>
                <a:ea typeface="Meiryo UI" panose="020B0604030504040204" pitchFamily="50" charset="-128"/>
              </a:rPr>
              <a:t>投資家向け気候変動情報に特化</a:t>
            </a:r>
            <a:endParaRPr kumimoji="1" lang="ja-JP" altLang="en-US" sz="2800" dirty="0">
              <a:latin typeface="Meiryo UI" panose="020B0604030504040204" pitchFamily="50" charset="-128"/>
              <a:ea typeface="Meiryo UI" panose="020B0604030504040204" pitchFamily="50" charset="-128"/>
            </a:endParaRPr>
          </a:p>
        </p:txBody>
      </p:sp>
      <p:sp>
        <p:nvSpPr>
          <p:cNvPr id="3" name="テキスト プレースホルダー 2"/>
          <p:cNvSpPr>
            <a:spLocks noGrp="1"/>
          </p:cNvSpPr>
          <p:nvPr>
            <p:ph type="body" sz="quarter" idx="11"/>
          </p:nvPr>
        </p:nvSpPr>
        <p:spPr>
          <a:xfrm>
            <a:off x="128588" y="765174"/>
            <a:ext cx="9648825" cy="1241983"/>
          </a:xfrm>
        </p:spPr>
        <p:txBody>
          <a:bodyPr/>
          <a:lstStyle/>
          <a:p>
            <a:r>
              <a:rPr lang="ja-JP" altLang="en-US" sz="2200" dirty="0"/>
              <a:t>気候関連リスクの影響が無視できなくなり、投資家が「気候変動の財務への影響」を公開するよう要請</a:t>
            </a:r>
            <a:endParaRPr lang="en-US" altLang="ja-JP" sz="2200" dirty="0"/>
          </a:p>
          <a:p>
            <a:r>
              <a:rPr lang="ja-JP" altLang="en-US" sz="2200" b="1" u="sng" dirty="0">
                <a:solidFill>
                  <a:srgbClr val="C00000"/>
                </a:solidFill>
              </a:rPr>
              <a:t>「投資家向けの気候変動情報の開示方法」</a:t>
            </a:r>
            <a:r>
              <a:rPr lang="ja-JP" altLang="en-US" sz="2200" dirty="0"/>
              <a:t>を示したものが</a:t>
            </a:r>
            <a:r>
              <a:rPr lang="en-US" altLang="ja-JP" sz="2200" dirty="0"/>
              <a:t>TCFD</a:t>
            </a:r>
            <a:r>
              <a:rPr lang="ja-JP" altLang="en-US" sz="2200" dirty="0"/>
              <a:t>最終報告書</a:t>
            </a:r>
            <a:endParaRPr lang="en-US" altLang="ja-JP" sz="2200" dirty="0"/>
          </a:p>
        </p:txBody>
      </p:sp>
    </p:spTree>
    <p:extLst>
      <p:ext uri="{BB962C8B-B14F-4D97-AF65-F5344CB8AC3E}">
        <p14:creationId xmlns:p14="http://schemas.microsoft.com/office/powerpoint/2010/main" val="2584500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0"/>
          </p:nvPr>
        </p:nvSpPr>
        <p:spPr>
          <a:xfrm>
            <a:off x="200472" y="692697"/>
            <a:ext cx="9433048" cy="2808311"/>
          </a:xfrm>
        </p:spPr>
        <p:txBody>
          <a:bodyPr anchor="b"/>
          <a:lstStyle/>
          <a:p>
            <a:pPr algn="ctr"/>
            <a:r>
              <a:rPr lang="ja-JP" altLang="en-US" sz="4400" spc="600" dirty="0"/>
              <a:t>　</a:t>
            </a:r>
            <a:r>
              <a:rPr lang="en-US" altLang="ja-JP" sz="4400" b="1" spc="600" dirty="0"/>
              <a:t>TCFD</a:t>
            </a:r>
            <a:r>
              <a:rPr lang="ja-JP" altLang="en-US" sz="4400" b="1" spc="600" dirty="0"/>
              <a:t>は何を求めているか</a:t>
            </a:r>
          </a:p>
        </p:txBody>
      </p:sp>
    </p:spTree>
    <p:extLst>
      <p:ext uri="{BB962C8B-B14F-4D97-AF65-F5344CB8AC3E}">
        <p14:creationId xmlns:p14="http://schemas.microsoft.com/office/powerpoint/2010/main" val="339729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spc="300" dirty="0"/>
              <a:t>気候変動の財務影響の開示を求めている</a:t>
            </a:r>
          </a:p>
        </p:txBody>
      </p:sp>
      <p:sp>
        <p:nvSpPr>
          <p:cNvPr id="3" name="テキスト プレースホルダー 2"/>
          <p:cNvSpPr>
            <a:spLocks noGrp="1"/>
          </p:cNvSpPr>
          <p:nvPr>
            <p:ph type="body" sz="quarter" idx="11"/>
          </p:nvPr>
        </p:nvSpPr>
        <p:spPr>
          <a:xfrm>
            <a:off x="128588" y="765175"/>
            <a:ext cx="9648825" cy="534686"/>
          </a:xfrm>
        </p:spPr>
        <p:txBody>
          <a:bodyPr/>
          <a:lstStyle/>
          <a:p>
            <a:pPr lvl="0"/>
            <a:r>
              <a:rPr lang="en-US" altLang="ja-JP" sz="2600" spc="100"/>
              <a:t>TCFD</a:t>
            </a:r>
            <a:r>
              <a:rPr lang="ja-JP" altLang="en-US" sz="2600" spc="100"/>
              <a:t>は、全ての企業に気候変動の財務影響把握を求めている</a:t>
            </a:r>
            <a:endParaRPr lang="ja-JP" altLang="en-US" sz="2600" spc="100" dirty="0"/>
          </a:p>
        </p:txBody>
      </p:sp>
      <p:sp>
        <p:nvSpPr>
          <p:cNvPr id="4" name="スライド番号プレースホルダー 3"/>
          <p:cNvSpPr>
            <a:spLocks noGrp="1"/>
          </p:cNvSpPr>
          <p:nvPr>
            <p:ph type="sldNum" sz="quarter" idx="12"/>
          </p:nvPr>
        </p:nvSpPr>
        <p:spPr/>
        <p:txBody>
          <a:bodyPr/>
          <a:lstStyle/>
          <a:p>
            <a:fld id="{BDFA821F-5B8F-40E7-880D-F42062A68A54}" type="slidenum">
              <a:rPr lang="en-US" altLang="ja-JP" smtClean="0"/>
              <a:pPr/>
              <a:t>13</a:t>
            </a:fld>
            <a:endParaRPr lang="en-US" altLang="ja-JP" dirty="0"/>
          </a:p>
        </p:txBody>
      </p:sp>
      <p:graphicFrame>
        <p:nvGraphicFramePr>
          <p:cNvPr id="13" name="表 12"/>
          <p:cNvGraphicFramePr>
            <a:graphicFrameLocks noGrp="1"/>
          </p:cNvGraphicFramePr>
          <p:nvPr>
            <p:extLst/>
          </p:nvPr>
        </p:nvGraphicFramePr>
        <p:xfrm>
          <a:off x="125737" y="6516688"/>
          <a:ext cx="9075735" cy="304800"/>
        </p:xfrm>
        <a:graphic>
          <a:graphicData uri="http://schemas.openxmlformats.org/drawingml/2006/table">
            <a:tbl>
              <a:tblPr firstRow="1" bandRow="1">
                <a:tableStyleId>{5940675A-B579-460E-94D1-54222C63F5DA}</a:tableStyleId>
              </a:tblPr>
              <a:tblGrid>
                <a:gridCol w="432178">
                  <a:extLst>
                    <a:ext uri="{9D8B030D-6E8A-4147-A177-3AD203B41FA5}">
                      <a16:colId xmlns:a16="http://schemas.microsoft.com/office/drawing/2014/main" xmlns="" val="20000"/>
                    </a:ext>
                  </a:extLst>
                </a:gridCol>
                <a:gridCol w="8643557">
                  <a:extLst>
                    <a:ext uri="{9D8B030D-6E8A-4147-A177-3AD203B41FA5}">
                      <a16:colId xmlns:a16="http://schemas.microsoft.com/office/drawing/2014/main" xmlns="" val="20001"/>
                    </a:ext>
                  </a:extLst>
                </a:gridCol>
              </a:tblGrid>
              <a:tr h="202998">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solidFill>
                            <a:schemeClr val="tx1"/>
                          </a:solidFill>
                          <a:latin typeface="Segoe UI" panose="020B0502040204020203" pitchFamily="34" charset="0"/>
                          <a:ea typeface="メイリオ" panose="020B0604030504040204" pitchFamily="50" charset="-128"/>
                        </a:rPr>
                        <a:t>金融庁　金融安定理事会による「気候関連財務情報開示タスクフォースによる最終報告書」に関する説明会　資料　気候関連財務情報開示タスクフォース（</a:t>
                      </a:r>
                      <a:r>
                        <a:rPr kumimoji="1" lang="en-US" altLang="ja-JP" sz="1000" baseline="0" dirty="0">
                          <a:solidFill>
                            <a:schemeClr val="tx1"/>
                          </a:solidFill>
                          <a:latin typeface="Segoe UI" panose="020B0502040204020203" pitchFamily="34" charset="0"/>
                          <a:ea typeface="メイリオ" panose="020B0604030504040204" pitchFamily="50" charset="-128"/>
                        </a:rPr>
                        <a:t>TCFD</a:t>
                      </a:r>
                      <a:r>
                        <a:rPr kumimoji="1" lang="ja-JP" altLang="en-US" sz="1000" baseline="0" dirty="0">
                          <a:solidFill>
                            <a:schemeClr val="tx1"/>
                          </a:solidFill>
                          <a:latin typeface="Segoe UI" panose="020B0502040204020203" pitchFamily="34" charset="0"/>
                          <a:ea typeface="メイリオ" panose="020B0604030504040204" pitchFamily="50" charset="-128"/>
                        </a:rPr>
                        <a:t>）による報告書について　</a:t>
                      </a:r>
                      <a:r>
                        <a:rPr kumimoji="1" lang="en-US" altLang="ja-JP" sz="1000" baseline="0" dirty="0">
                          <a:solidFill>
                            <a:schemeClr val="tx1"/>
                          </a:solidFill>
                          <a:latin typeface="Segoe UI" panose="020B0502040204020203" pitchFamily="34" charset="0"/>
                          <a:ea typeface="メイリオ" panose="020B0604030504040204" pitchFamily="50" charset="-128"/>
                        </a:rPr>
                        <a:t>9</a:t>
                      </a:r>
                      <a:r>
                        <a:rPr kumimoji="1" lang="ja-JP" altLang="en-US" sz="1000" baseline="0" dirty="0">
                          <a:solidFill>
                            <a:schemeClr val="tx1"/>
                          </a:solidFill>
                          <a:latin typeface="Segoe UI" panose="020B0502040204020203" pitchFamily="34" charset="0"/>
                          <a:ea typeface="メイリオ" panose="020B0604030504040204" pitchFamily="50" charset="-128"/>
                        </a:rPr>
                        <a:t>ページから環境省作成</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pSp>
        <p:nvGrpSpPr>
          <p:cNvPr id="40" name="グループ化 39"/>
          <p:cNvGrpSpPr/>
          <p:nvPr/>
        </p:nvGrpSpPr>
        <p:grpSpPr>
          <a:xfrm>
            <a:off x="2478155" y="1365324"/>
            <a:ext cx="4918714" cy="3647119"/>
            <a:chOff x="2972764" y="2605418"/>
            <a:chExt cx="3392425" cy="2739107"/>
          </a:xfrm>
        </p:grpSpPr>
        <p:sp>
          <p:nvSpPr>
            <p:cNvPr id="15" name="四角形: 角を丸くする 14"/>
            <p:cNvSpPr/>
            <p:nvPr/>
          </p:nvSpPr>
          <p:spPr bwMode="auto">
            <a:xfrm>
              <a:off x="2972764" y="2613009"/>
              <a:ext cx="1700420" cy="360000"/>
            </a:xfrm>
            <a:prstGeom prst="roundRect">
              <a:avLst/>
            </a:prstGeom>
            <a:solidFill>
              <a:schemeClr val="accent2">
                <a:lumMod val="20000"/>
                <a:lumOff val="80000"/>
              </a:schemeClr>
            </a:solidFill>
            <a:ln>
              <a:solidFill>
                <a:srgbClr val="FF0000"/>
              </a:solid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300" normalizeH="0" noProof="0" dirty="0">
                  <a:ln>
                    <a:noFill/>
                  </a:ln>
                  <a:solidFill>
                    <a:schemeClr val="tx1"/>
                  </a:solidFill>
                  <a:effectLst/>
                  <a:uLnTx/>
                  <a:uFillTx/>
                  <a:latin typeface="Meiryo UI" panose="020B0604030504040204" pitchFamily="50" charset="-128"/>
                  <a:ea typeface="Meiryo UI" panose="020B0604030504040204" pitchFamily="50" charset="-128"/>
                </a:rPr>
                <a:t>気候関連リスク</a:t>
              </a:r>
              <a:endParaRPr kumimoji="0" lang="en-US" altLang="ja-JP" sz="2400" b="0" i="0" u="none" strike="noStrike" kern="0" cap="none" spc="300" normalizeH="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16" name="四角形: 角を丸くする 15"/>
            <p:cNvSpPr/>
            <p:nvPr/>
          </p:nvSpPr>
          <p:spPr bwMode="auto">
            <a:xfrm>
              <a:off x="4779294" y="2605418"/>
              <a:ext cx="1585895" cy="360000"/>
            </a:xfrm>
            <a:prstGeom prst="roundRect">
              <a:avLst/>
            </a:prstGeom>
            <a:solidFill>
              <a:schemeClr val="accent1">
                <a:lumMod val="20000"/>
                <a:lumOff val="80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300" normalizeH="0" noProof="0" dirty="0">
                  <a:ln>
                    <a:noFill/>
                  </a:ln>
                  <a:solidFill>
                    <a:schemeClr val="tx1"/>
                  </a:solidFill>
                  <a:effectLst/>
                  <a:uLnTx/>
                  <a:uFillTx/>
                  <a:latin typeface="Meiryo UI" panose="020B0604030504040204" pitchFamily="50" charset="-128"/>
                  <a:ea typeface="Meiryo UI" panose="020B0604030504040204" pitchFamily="50" charset="-128"/>
                </a:rPr>
                <a:t>気候関連機会</a:t>
              </a:r>
              <a:endParaRPr kumimoji="0" lang="en-US" altLang="ja-JP" sz="2400" b="0" i="0" u="none" strike="noStrike" kern="0" cap="none" spc="300" normalizeH="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17" name="正方形/長方形 16"/>
            <p:cNvSpPr/>
            <p:nvPr/>
          </p:nvSpPr>
          <p:spPr bwMode="auto">
            <a:xfrm>
              <a:off x="3020968" y="4209388"/>
              <a:ext cx="3304431" cy="360000"/>
            </a:xfrm>
            <a:prstGeom prst="rect">
              <a:avLst/>
            </a:prstGeom>
            <a:solidFill>
              <a:schemeClr val="bg1"/>
            </a:solidFill>
            <a:ln w="38100">
              <a:solidFill>
                <a:srgbClr val="C00000"/>
              </a:solid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1" i="0" u="sng" strike="noStrike" kern="0" cap="none" spc="300" normalizeH="0" noProof="0" dirty="0">
                  <a:ln>
                    <a:noFill/>
                  </a:ln>
                  <a:solidFill>
                    <a:srgbClr val="C00000"/>
                  </a:solidFill>
                  <a:effectLst/>
                  <a:uLnTx/>
                  <a:uFillTx/>
                  <a:latin typeface="Meiryo UI" panose="020B0604030504040204" pitchFamily="50" charset="-128"/>
                  <a:ea typeface="Meiryo UI" panose="020B0604030504040204" pitchFamily="50" charset="-128"/>
                </a:rPr>
                <a:t>財務上の影響の把握</a:t>
              </a:r>
              <a:endParaRPr kumimoji="0" lang="en-US" altLang="ja-JP" sz="2800" b="1" i="0" u="sng" strike="noStrike" kern="0" cap="none" spc="300" normalizeH="0" noProof="0" dirty="0">
                <a:ln>
                  <a:noFill/>
                </a:ln>
                <a:solidFill>
                  <a:srgbClr val="C00000"/>
                </a:solidFill>
                <a:effectLst/>
                <a:uLnTx/>
                <a:uFillTx/>
                <a:latin typeface="Meiryo UI" panose="020B0604030504040204" pitchFamily="50" charset="-128"/>
                <a:ea typeface="Meiryo UI" panose="020B0604030504040204" pitchFamily="50" charset="-128"/>
              </a:endParaRPr>
            </a:p>
          </p:txBody>
        </p:sp>
        <p:cxnSp>
          <p:nvCxnSpPr>
            <p:cNvPr id="25" name="直線矢印コネクタ 24"/>
            <p:cNvCxnSpPr/>
            <p:nvPr/>
          </p:nvCxnSpPr>
          <p:spPr bwMode="auto">
            <a:xfrm>
              <a:off x="3703449" y="2958555"/>
              <a:ext cx="3372" cy="324446"/>
            </a:xfrm>
            <a:prstGeom prst="straightConnector1">
              <a:avLst/>
            </a:prstGeom>
            <a:solidFill>
              <a:schemeClr val="bg1"/>
            </a:solidFill>
            <a:ln w="9525"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矢印コネクタ 25"/>
            <p:cNvCxnSpPr/>
            <p:nvPr/>
          </p:nvCxnSpPr>
          <p:spPr bwMode="auto">
            <a:xfrm>
              <a:off x="5593270" y="2988344"/>
              <a:ext cx="3226" cy="297409"/>
            </a:xfrm>
            <a:prstGeom prst="straightConnector1">
              <a:avLst/>
            </a:prstGeom>
            <a:solidFill>
              <a:schemeClr val="bg1"/>
            </a:solidFill>
            <a:ln w="9525"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正方形/長方形 27"/>
            <p:cNvSpPr/>
            <p:nvPr/>
          </p:nvSpPr>
          <p:spPr bwMode="auto">
            <a:xfrm>
              <a:off x="3020968" y="3290021"/>
              <a:ext cx="3304431" cy="703045"/>
            </a:xfrm>
            <a:prstGeom prst="rect">
              <a:avLst/>
            </a:prstGeom>
            <a:solidFill>
              <a:schemeClr val="bg1"/>
            </a:solidFill>
            <a:ln w="38100">
              <a:solidFill>
                <a:srgbClr val="C00000"/>
              </a:solid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1" u="sng" kern="0" spc="300" dirty="0">
                  <a:solidFill>
                    <a:srgbClr val="C00000"/>
                  </a:solidFill>
                  <a:latin typeface="Meiryo UI" panose="020B0604030504040204" pitchFamily="50" charset="-128"/>
                  <a:ea typeface="Meiryo UI" panose="020B0604030504040204" pitchFamily="50" charset="-128"/>
                </a:rPr>
                <a:t>経営戦略</a:t>
              </a:r>
              <a:endParaRPr kumimoji="0" lang="en-US" altLang="ja-JP" sz="2800" b="1" i="0" u="sng" strike="noStrike" kern="0" cap="none" spc="300" normalizeH="0" noProof="0" dirty="0">
                <a:ln>
                  <a:noFill/>
                </a:ln>
                <a:solidFill>
                  <a:srgbClr val="C000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1" i="0" u="sng" strike="noStrike" kern="0" cap="none" spc="300" normalizeH="0" noProof="0" dirty="0">
                  <a:ln>
                    <a:noFill/>
                  </a:ln>
                  <a:solidFill>
                    <a:srgbClr val="C00000"/>
                  </a:solidFill>
                  <a:effectLst/>
                  <a:uLnTx/>
                  <a:uFillTx/>
                  <a:latin typeface="Meiryo UI" panose="020B0604030504040204" pitchFamily="50" charset="-128"/>
                  <a:ea typeface="Meiryo UI" panose="020B0604030504040204" pitchFamily="50" charset="-128"/>
                </a:rPr>
                <a:t>リスク管理への反映</a:t>
              </a:r>
              <a:endParaRPr kumimoji="0" lang="en-US" altLang="ja-JP" sz="2800" b="1" i="0" u="sng" strike="noStrike" kern="0" cap="none" spc="300" normalizeH="0" noProof="0" dirty="0">
                <a:ln>
                  <a:noFill/>
                </a:ln>
                <a:solidFill>
                  <a:srgbClr val="C00000"/>
                </a:solidFill>
                <a:effectLst/>
                <a:uLnTx/>
                <a:uFillTx/>
                <a:latin typeface="Meiryo UI" panose="020B0604030504040204" pitchFamily="50" charset="-128"/>
                <a:ea typeface="Meiryo UI" panose="020B0604030504040204" pitchFamily="50" charset="-128"/>
              </a:endParaRPr>
            </a:p>
          </p:txBody>
        </p:sp>
        <p:cxnSp>
          <p:nvCxnSpPr>
            <p:cNvPr id="29" name="直線矢印コネクタ 28"/>
            <p:cNvCxnSpPr/>
            <p:nvPr/>
          </p:nvCxnSpPr>
          <p:spPr bwMode="auto">
            <a:xfrm>
              <a:off x="4678140" y="3966053"/>
              <a:ext cx="0" cy="243335"/>
            </a:xfrm>
            <a:prstGeom prst="straightConnector1">
              <a:avLst/>
            </a:prstGeom>
            <a:solidFill>
              <a:schemeClr val="bg1"/>
            </a:solidFill>
            <a:ln w="9525"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正方形/長方形 29"/>
            <p:cNvSpPr/>
            <p:nvPr/>
          </p:nvSpPr>
          <p:spPr bwMode="auto">
            <a:xfrm>
              <a:off x="2991091" y="4912433"/>
              <a:ext cx="3374098" cy="432092"/>
            </a:xfrm>
            <a:prstGeom prst="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30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rPr>
                <a:t>財務報告</a:t>
              </a:r>
              <a:r>
                <a:rPr kumimoji="0" lang="ja-JP" altLang="en-US" sz="2400" kern="0" spc="300" dirty="0">
                  <a:solidFill>
                    <a:sysClr val="windowText" lastClr="000000"/>
                  </a:solidFill>
                  <a:latin typeface="Meiryo UI" panose="020B0604030504040204" pitchFamily="50" charset="-128"/>
                  <a:ea typeface="Meiryo UI" panose="020B0604030504040204" pitchFamily="50" charset="-128"/>
                </a:rPr>
                <a:t>書等での開示</a:t>
              </a:r>
              <a:endParaRPr kumimoji="0" lang="en-US" altLang="ja-JP" sz="2400" b="0" i="0" u="none" strike="noStrike" kern="0" cap="none" spc="30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cxnSp>
          <p:nvCxnSpPr>
            <p:cNvPr id="31" name="直線矢印コネクタ 30"/>
            <p:cNvCxnSpPr>
              <a:stCxn id="17" idx="2"/>
              <a:endCxn id="30" idx="0"/>
            </p:cNvCxnSpPr>
            <p:nvPr/>
          </p:nvCxnSpPr>
          <p:spPr bwMode="auto">
            <a:xfrm>
              <a:off x="4673184" y="4569388"/>
              <a:ext cx="4956" cy="343045"/>
            </a:xfrm>
            <a:prstGeom prst="straightConnector1">
              <a:avLst/>
            </a:prstGeom>
            <a:solidFill>
              <a:schemeClr val="bg1"/>
            </a:solidFill>
            <a:ln w="9525"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3" name="正方形/長方形 52"/>
          <p:cNvSpPr/>
          <p:nvPr/>
        </p:nvSpPr>
        <p:spPr>
          <a:xfrm>
            <a:off x="488504" y="5129897"/>
            <a:ext cx="9073008" cy="1323439"/>
          </a:xfrm>
          <a:prstGeom prst="rect">
            <a:avLst/>
          </a:prstGeom>
          <a:ln>
            <a:solidFill>
              <a:schemeClr val="bg1">
                <a:lumMod val="75000"/>
              </a:schemeClr>
            </a:solidFill>
          </a:ln>
        </p:spPr>
        <p:txBody>
          <a:bodyPr wrap="square">
            <a:spAutoFit/>
          </a:bodyPr>
          <a:lstStyle/>
          <a:p>
            <a:pPr lvl="0">
              <a:lnSpc>
                <a:spcPts val="3200"/>
              </a:lnSpc>
              <a:spcBef>
                <a:spcPts val="600"/>
              </a:spcBef>
              <a:defRPr/>
            </a:pPr>
            <a:r>
              <a:rPr lang="en-US" altLang="ja-JP" sz="2400" u="sng" spc="100" dirty="0">
                <a:solidFill>
                  <a:srgbClr val="C00000"/>
                </a:solidFill>
                <a:latin typeface="Meiryo UI" pitchFamily="50" charset="-128"/>
                <a:ea typeface="Meiryo UI" pitchFamily="50" charset="-128"/>
                <a:cs typeface="Meiryo UI" pitchFamily="50" charset="-128"/>
              </a:rPr>
              <a:t>TCFD</a:t>
            </a:r>
            <a:r>
              <a:rPr lang="ja-JP" altLang="en-US" sz="2400" u="sng" spc="100" dirty="0">
                <a:solidFill>
                  <a:srgbClr val="C00000"/>
                </a:solidFill>
                <a:latin typeface="Meiryo UI" pitchFamily="50" charset="-128"/>
                <a:ea typeface="Meiryo UI" pitchFamily="50" charset="-128"/>
                <a:cs typeface="Meiryo UI" pitchFamily="50" charset="-128"/>
              </a:rPr>
              <a:t>は、全ての企業に対し</a:t>
            </a:r>
            <a:r>
              <a:rPr lang="ja-JP" altLang="en-US" sz="2400" spc="100" dirty="0">
                <a:solidFill>
                  <a:prstClr val="black"/>
                </a:solidFill>
                <a:latin typeface="Meiryo UI" pitchFamily="50" charset="-128"/>
                <a:ea typeface="Meiryo UI" pitchFamily="50" charset="-128"/>
                <a:cs typeface="Meiryo UI" pitchFamily="50" charset="-128"/>
              </a:rPr>
              <a:t>、①</a:t>
            </a:r>
            <a:r>
              <a:rPr lang="en-US" altLang="ja-JP" sz="2400" spc="100" dirty="0">
                <a:solidFill>
                  <a:prstClr val="black"/>
                </a:solidFill>
                <a:latin typeface="Meiryo UI" pitchFamily="50" charset="-128"/>
                <a:ea typeface="Meiryo UI" pitchFamily="50" charset="-128"/>
                <a:cs typeface="Meiryo UI" pitchFamily="50" charset="-128"/>
              </a:rPr>
              <a:t>2℃</a:t>
            </a:r>
            <a:r>
              <a:rPr lang="ja-JP" altLang="en-US" sz="2400" spc="100" dirty="0">
                <a:solidFill>
                  <a:prstClr val="black"/>
                </a:solidFill>
                <a:latin typeface="Meiryo UI" pitchFamily="50" charset="-128"/>
                <a:ea typeface="Meiryo UI" pitchFamily="50" charset="-128"/>
                <a:cs typeface="Meiryo UI" pitchFamily="50" charset="-128"/>
              </a:rPr>
              <a:t>目標等の気候シナリオを用いて、②</a:t>
            </a:r>
            <a:r>
              <a:rPr lang="ja-JP" altLang="en-US" sz="2400" u="sng" spc="100" dirty="0">
                <a:solidFill>
                  <a:srgbClr val="C00000"/>
                </a:solidFill>
                <a:latin typeface="Meiryo UI" pitchFamily="50" charset="-128"/>
                <a:ea typeface="Meiryo UI" pitchFamily="50" charset="-128"/>
                <a:cs typeface="Meiryo UI" pitchFamily="50" charset="-128"/>
              </a:rPr>
              <a:t>自社の気候関連リスク・機会を評価</a:t>
            </a:r>
            <a:r>
              <a:rPr lang="ja-JP" altLang="en-US" sz="2400" spc="100" dirty="0">
                <a:solidFill>
                  <a:prstClr val="black"/>
                </a:solidFill>
                <a:latin typeface="Meiryo UI" pitchFamily="50" charset="-128"/>
                <a:ea typeface="Meiryo UI" pitchFamily="50" charset="-128"/>
                <a:cs typeface="Meiryo UI" pitchFamily="50" charset="-128"/>
              </a:rPr>
              <a:t>し、③</a:t>
            </a:r>
            <a:r>
              <a:rPr lang="ja-JP" altLang="en-US" sz="2400" u="sng" spc="100" dirty="0">
                <a:solidFill>
                  <a:srgbClr val="C00000"/>
                </a:solidFill>
                <a:latin typeface="Meiryo UI" pitchFamily="50" charset="-128"/>
                <a:ea typeface="Meiryo UI" pitchFamily="50" charset="-128"/>
                <a:cs typeface="Meiryo UI" pitchFamily="50" charset="-128"/>
              </a:rPr>
              <a:t>経営戦略・リスク管理へ反映</a:t>
            </a:r>
            <a:r>
              <a:rPr lang="ja-JP" altLang="en-US" sz="2400" spc="100" dirty="0">
                <a:solidFill>
                  <a:prstClr val="black"/>
                </a:solidFill>
                <a:latin typeface="Meiryo UI" pitchFamily="50" charset="-128"/>
                <a:ea typeface="Meiryo UI" pitchFamily="50" charset="-128"/>
                <a:cs typeface="Meiryo UI" pitchFamily="50" charset="-128"/>
              </a:rPr>
              <a:t>、④その</a:t>
            </a:r>
            <a:r>
              <a:rPr lang="ja-JP" altLang="en-US" sz="2400" u="sng" spc="100" dirty="0">
                <a:solidFill>
                  <a:srgbClr val="C00000"/>
                </a:solidFill>
                <a:latin typeface="Meiryo UI" pitchFamily="50" charset="-128"/>
                <a:ea typeface="Meiryo UI" pitchFamily="50" charset="-128"/>
                <a:cs typeface="Meiryo UI" pitchFamily="50" charset="-128"/>
              </a:rPr>
              <a:t>財務上の影響を把握、開示</a:t>
            </a:r>
            <a:r>
              <a:rPr lang="ja-JP" altLang="en-US" sz="2400" spc="100" dirty="0">
                <a:solidFill>
                  <a:prstClr val="black"/>
                </a:solidFill>
                <a:latin typeface="Meiryo UI" pitchFamily="50" charset="-128"/>
                <a:ea typeface="Meiryo UI" pitchFamily="50" charset="-128"/>
                <a:cs typeface="Meiryo UI" pitchFamily="50" charset="-128"/>
              </a:rPr>
              <a:t>することを求めている</a:t>
            </a:r>
            <a:endParaRPr lang="en-US" altLang="ja-JP" sz="2400" spc="100" dirty="0">
              <a:solidFill>
                <a:prstClr val="black"/>
              </a:solidFill>
              <a:latin typeface="Meiryo UI" pitchFamily="50" charset="-128"/>
              <a:ea typeface="Meiryo UI" pitchFamily="50" charset="-128"/>
              <a:cs typeface="Meiryo UI" pitchFamily="50" charset="-128"/>
            </a:endParaRPr>
          </a:p>
        </p:txBody>
      </p:sp>
      <p:sp>
        <p:nvSpPr>
          <p:cNvPr id="18" name="正方形/長方形 17"/>
          <p:cNvSpPr/>
          <p:nvPr/>
        </p:nvSpPr>
        <p:spPr bwMode="auto">
          <a:xfrm>
            <a:off x="8913440" y="44624"/>
            <a:ext cx="927666" cy="526771"/>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latin typeface="+mn-ea"/>
                <a:ea typeface="+mn-ea"/>
              </a:rPr>
              <a:t>再掲</a:t>
            </a:r>
            <a:endParaRPr kumimoji="1" lang="ja-JP" altLang="en-US" sz="2400" b="0" i="0" u="none" strike="noStrike" cap="none" normalizeH="0" baseline="0" dirty="0">
              <a:ln>
                <a:noFill/>
              </a:ln>
              <a:solidFill>
                <a:schemeClr val="tx1"/>
              </a:solidFill>
              <a:effectLst/>
              <a:latin typeface="+mn-ea"/>
              <a:ea typeface="+mn-ea"/>
            </a:endParaRPr>
          </a:p>
        </p:txBody>
      </p:sp>
    </p:spTree>
    <p:extLst>
      <p:ext uri="{BB962C8B-B14F-4D97-AF65-F5344CB8AC3E}">
        <p14:creationId xmlns:p14="http://schemas.microsoft.com/office/powerpoint/2010/main" val="131234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四角形: 角を丸くする 110"/>
          <p:cNvSpPr/>
          <p:nvPr/>
        </p:nvSpPr>
        <p:spPr bwMode="auto">
          <a:xfrm>
            <a:off x="488504" y="5729040"/>
            <a:ext cx="1485224" cy="360000"/>
          </a:xfrm>
          <a:prstGeom prst="roundRect">
            <a:avLst/>
          </a:prstGeom>
          <a:solidFill>
            <a:schemeClr val="bg1">
              <a:lumMod val="95000"/>
            </a:schemeClr>
          </a:solidFill>
          <a:ln>
            <a:solidFill>
              <a:schemeClr val="bg1">
                <a:lumMod val="75000"/>
              </a:schemeClr>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36000" tIns="36000" rIns="36000" bIns="36000" numCol="1" rtlCol="0" anchor="ctr" anchorCtr="0" compatLnSpc="1">
            <a:prstTxWarp prst="textNoShape">
              <a:avLst/>
            </a:prstTxWarp>
          </a:bodyPr>
          <a:lstStyle/>
          <a:p>
            <a:pPr lvl="0" algn="ctr">
              <a:defRPr/>
            </a:pPr>
            <a:r>
              <a:rPr kumimoji="0" lang="ja-JP" altLang="en-US" sz="2400" kern="0" spc="600" dirty="0">
                <a:solidFill>
                  <a:sysClr val="windowText" lastClr="000000"/>
                </a:solidFill>
                <a:latin typeface="+mn-ea"/>
              </a:rPr>
              <a:t>収入</a:t>
            </a:r>
            <a:endParaRPr kumimoji="0" lang="en-US" altLang="ja-JP" sz="2400" kern="0" spc="600" dirty="0">
              <a:solidFill>
                <a:sysClr val="windowText" lastClr="000000"/>
              </a:solidFill>
              <a:latin typeface="+mn-ea"/>
            </a:endParaRPr>
          </a:p>
        </p:txBody>
      </p:sp>
      <p:grpSp>
        <p:nvGrpSpPr>
          <p:cNvPr id="6" name="グループ化 5"/>
          <p:cNvGrpSpPr/>
          <p:nvPr/>
        </p:nvGrpSpPr>
        <p:grpSpPr>
          <a:xfrm>
            <a:off x="508999" y="1611673"/>
            <a:ext cx="8755914" cy="288000"/>
            <a:chOff x="508999" y="1799188"/>
            <a:chExt cx="8755914" cy="288000"/>
          </a:xfrm>
        </p:grpSpPr>
        <p:cxnSp>
          <p:nvCxnSpPr>
            <p:cNvPr id="74" name="直線コネクタ 73"/>
            <p:cNvCxnSpPr/>
            <p:nvPr/>
          </p:nvCxnSpPr>
          <p:spPr>
            <a:xfrm>
              <a:off x="508999" y="1939131"/>
              <a:ext cx="875591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424608" y="1799188"/>
              <a:ext cx="6948000" cy="288000"/>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rPr>
                <a:t>気候関連リスクと機会が与える財務影響（全体像</a:t>
              </a:r>
              <a:r>
                <a:rPr kumimoji="0" lang="ja-JP" altLang="en-US" sz="2400" kern="0" dirty="0">
                  <a:solidFill>
                    <a:sysClr val="windowText" lastClr="000000"/>
                  </a:solidFill>
                  <a:latin typeface="Meiryo UI" panose="020B0604030504040204" pitchFamily="50" charset="-128"/>
                  <a:ea typeface="Meiryo UI" panose="020B0604030504040204" pitchFamily="50" charset="-128"/>
                </a:rPr>
                <a:t>）</a:t>
              </a:r>
              <a:endParaRPr kumimoji="0" lang="en-US" altLang="ja-JP" sz="24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grpSp>
      <p:sp>
        <p:nvSpPr>
          <p:cNvPr id="2" name="タイトル 1"/>
          <p:cNvSpPr>
            <a:spLocks noGrp="1"/>
          </p:cNvSpPr>
          <p:nvPr>
            <p:ph type="title"/>
          </p:nvPr>
        </p:nvSpPr>
        <p:spPr/>
        <p:txBody>
          <a:bodyPr/>
          <a:lstStyle/>
          <a:p>
            <a:r>
              <a:rPr lang="en-US" altLang="ja-JP" sz="3600" dirty="0">
                <a:solidFill>
                  <a:prstClr val="black"/>
                </a:solidFill>
                <a:latin typeface="Meiryo UI"/>
                <a:ea typeface="Meiryo UI"/>
              </a:rPr>
              <a:t>TCFD</a:t>
            </a:r>
            <a:r>
              <a:rPr lang="ja-JP" altLang="en-US" sz="3600" dirty="0">
                <a:solidFill>
                  <a:prstClr val="black"/>
                </a:solidFill>
                <a:latin typeface="Meiryo UI"/>
                <a:ea typeface="Meiryo UI"/>
              </a:rPr>
              <a:t>による気候変動のリスクと機会の全体像</a:t>
            </a:r>
            <a:endParaRPr lang="ja-JP" altLang="en-US" sz="3600" spc="300" dirty="0"/>
          </a:p>
        </p:txBody>
      </p:sp>
      <p:sp>
        <p:nvSpPr>
          <p:cNvPr id="13" name="テキスト プレースホルダー 12"/>
          <p:cNvSpPr>
            <a:spLocks noGrp="1"/>
          </p:cNvSpPr>
          <p:nvPr>
            <p:ph type="body" sz="quarter" idx="11"/>
          </p:nvPr>
        </p:nvSpPr>
        <p:spPr>
          <a:xfrm>
            <a:off x="128588" y="765174"/>
            <a:ext cx="9648825" cy="803615"/>
          </a:xfrm>
        </p:spPr>
        <p:txBody>
          <a:bodyPr/>
          <a:lstStyle/>
          <a:p>
            <a:r>
              <a:rPr lang="en-US" altLang="ja-JP" sz="2200" spc="200" dirty="0"/>
              <a:t>TCFD</a:t>
            </a:r>
            <a:r>
              <a:rPr lang="ja-JP" altLang="en-US" sz="2200" spc="200" dirty="0"/>
              <a:t>提言（最終報告書）における気候関連リスクと機会の内容を整理</a:t>
            </a:r>
          </a:p>
          <a:p>
            <a:r>
              <a:rPr lang="ja-JP" altLang="en-US" sz="2200" spc="200" dirty="0"/>
              <a:t>気候関連リスクと機会が企業経営に与える財務影響の経路を例示</a:t>
            </a:r>
          </a:p>
        </p:txBody>
      </p:sp>
      <p:graphicFrame>
        <p:nvGraphicFramePr>
          <p:cNvPr id="5" name="表 4"/>
          <p:cNvGraphicFramePr>
            <a:graphicFrameLocks noGrp="1"/>
          </p:cNvGraphicFramePr>
          <p:nvPr>
            <p:extLst/>
          </p:nvPr>
        </p:nvGraphicFramePr>
        <p:xfrm>
          <a:off x="128464" y="6682321"/>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aseline="0" dirty="0">
                          <a:solidFill>
                            <a:schemeClr val="tx1"/>
                          </a:solidFill>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solidFill>
                            <a:schemeClr val="tx1"/>
                          </a:solidFill>
                          <a:latin typeface="Segoe UI" panose="020B0502040204020203" pitchFamily="34" charset="0"/>
                          <a:ea typeface="メイリオ" panose="020B0604030504040204" pitchFamily="50" charset="-128"/>
                        </a:rPr>
                        <a:t>, </a:t>
                      </a:r>
                      <a:r>
                        <a:rPr lang="ja-JP" altLang="en-US" sz="1000" dirty="0">
                          <a:latin typeface="Segoe UI" panose="020B0502040204020203" pitchFamily="34" charset="0"/>
                          <a:ea typeface="メイリオ" panose="020B0604030504040204" pitchFamily="50" charset="-128"/>
                          <a:cs typeface="Segoe UI" panose="020B0502040204020203" pitchFamily="34" charset="0"/>
                        </a:rPr>
                        <a:t>気候関連財務情報開示タスクフォースによる提言（最終版）</a:t>
                      </a:r>
                      <a:r>
                        <a:rPr lang="en-US" altLang="ja-JP" sz="1000" dirty="0">
                          <a:latin typeface="Segoe UI" panose="020B0502040204020203" pitchFamily="34" charset="0"/>
                          <a:ea typeface="メイリオ" panose="020B0604030504040204" pitchFamily="50" charset="-128"/>
                          <a:cs typeface="Segoe UI" panose="020B0502040204020203" pitchFamily="34" charset="0"/>
                        </a:rPr>
                        <a:t>, 2017, 8</a:t>
                      </a:r>
                      <a:r>
                        <a:rPr lang="ja-JP" altLang="en-US" sz="1000" dirty="0">
                          <a:latin typeface="Segoe UI" panose="020B0502040204020203" pitchFamily="34" charset="0"/>
                          <a:ea typeface="メイリオ" panose="020B0604030504040204" pitchFamily="50" charset="-128"/>
                          <a:cs typeface="Segoe UI" panose="020B0502040204020203" pitchFamily="34" charset="0"/>
                        </a:rPr>
                        <a:t>ページ</a:t>
                      </a:r>
                      <a:r>
                        <a:rPr kumimoji="1" lang="ja-JP" altLang="en-US" sz="1000" baseline="0" dirty="0">
                          <a:latin typeface="Segoe UI" panose="020B0502040204020203" pitchFamily="34" charset="0"/>
                          <a:ea typeface="メイリオ" panose="020B0604030504040204" pitchFamily="50" charset="-128"/>
                        </a:rPr>
                        <a:t>を基に環境省作成</a:t>
                      </a:r>
                      <a:endParaRPr kumimoji="1" lang="en-US" altLang="ja-JP" sz="1000" baseline="0" dirty="0">
                        <a:solidFill>
                          <a:srgbClr val="FF0000"/>
                        </a:solidFill>
                        <a:latin typeface="Segoe UI" panose="020B0502040204020203" pitchFamily="34" charset="0"/>
                        <a:ea typeface="メイリオ" panose="020B0604030504040204" pitchFamily="50" charset="-128"/>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pSp>
        <p:nvGrpSpPr>
          <p:cNvPr id="4" name="グループ化 3"/>
          <p:cNvGrpSpPr/>
          <p:nvPr/>
        </p:nvGrpSpPr>
        <p:grpSpPr>
          <a:xfrm>
            <a:off x="1967928" y="2726944"/>
            <a:ext cx="7694223" cy="3798400"/>
            <a:chOff x="1967928" y="2749807"/>
            <a:chExt cx="7694223" cy="3798400"/>
          </a:xfrm>
        </p:grpSpPr>
        <p:sp>
          <p:nvSpPr>
            <p:cNvPr id="50" name="四角形: 角を丸くする 49"/>
            <p:cNvSpPr/>
            <p:nvPr/>
          </p:nvSpPr>
          <p:spPr bwMode="auto">
            <a:xfrm>
              <a:off x="2246828" y="5805072"/>
              <a:ext cx="1493879" cy="720000"/>
            </a:xfrm>
            <a:prstGeom prst="roundRect">
              <a:avLst/>
            </a:prstGeom>
            <a:solidFill>
              <a:schemeClr val="bg1">
                <a:lumMod val="85000"/>
              </a:schemeClr>
            </a:solidFill>
            <a:ln>
              <a:solidFill>
                <a:schemeClr val="bg1">
                  <a:lumMod val="75000"/>
                </a:schemeClr>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sng" strike="noStrike" kern="0" cap="none" spc="300" normalizeH="0" noProof="0" dirty="0">
                  <a:ln>
                    <a:noFill/>
                  </a:ln>
                  <a:solidFill>
                    <a:sysClr val="windowText" lastClr="000000"/>
                  </a:solidFill>
                  <a:effectLst/>
                  <a:uLnTx/>
                  <a:uFillTx/>
                  <a:latin typeface="+mn-ea"/>
                </a:rPr>
                <a:t>損益</a:t>
              </a:r>
              <a:endParaRPr kumimoji="0" lang="en-US" altLang="ja-JP" sz="2400" b="0" i="0" u="sng" strike="noStrike" kern="0" cap="none" spc="300" normalizeH="0" noProof="0" dirty="0">
                <a:ln>
                  <a:noFill/>
                </a:ln>
                <a:solidFill>
                  <a:sysClr val="windowText" lastClr="000000"/>
                </a:solidFill>
                <a:effectLst/>
                <a:uLnTx/>
                <a:uFillTx/>
                <a:latin typeface="+mn-ea"/>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sng" strike="noStrike" kern="0" cap="none" spc="300" normalizeH="0" noProof="0" dirty="0">
                  <a:ln>
                    <a:noFill/>
                  </a:ln>
                  <a:solidFill>
                    <a:sysClr val="windowText" lastClr="000000"/>
                  </a:solidFill>
                  <a:effectLst/>
                  <a:uLnTx/>
                  <a:uFillTx/>
                  <a:latin typeface="+mn-ea"/>
                </a:rPr>
                <a:t>計算書</a:t>
              </a:r>
              <a:endParaRPr kumimoji="0" lang="en-US" altLang="ja-JP" sz="2400" b="0" i="0" u="sng" strike="noStrike" kern="0" cap="none" spc="300" normalizeH="0" noProof="0" dirty="0">
                <a:ln>
                  <a:noFill/>
                </a:ln>
                <a:solidFill>
                  <a:sysClr val="windowText" lastClr="000000"/>
                </a:solidFill>
                <a:effectLst/>
                <a:uLnTx/>
                <a:uFillTx/>
                <a:latin typeface="+mn-ea"/>
              </a:endParaRPr>
            </a:p>
          </p:txBody>
        </p:sp>
        <p:sp>
          <p:nvSpPr>
            <p:cNvPr id="51" name="四角形: 角を丸くする 50"/>
            <p:cNvSpPr/>
            <p:nvPr/>
          </p:nvSpPr>
          <p:spPr bwMode="auto">
            <a:xfrm>
              <a:off x="6112280" y="5805072"/>
              <a:ext cx="1493879" cy="720000"/>
            </a:xfrm>
            <a:prstGeom prst="roundRect">
              <a:avLst/>
            </a:prstGeom>
            <a:solidFill>
              <a:schemeClr val="bg1">
                <a:lumMod val="85000"/>
              </a:schemeClr>
            </a:solidFill>
            <a:ln>
              <a:solidFill>
                <a:schemeClr val="bg1">
                  <a:lumMod val="75000"/>
                </a:schemeClr>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sng" strike="noStrike" kern="0" cap="none" spc="300" normalizeH="0" noProof="0" dirty="0">
                  <a:ln>
                    <a:noFill/>
                  </a:ln>
                  <a:solidFill>
                    <a:sysClr val="windowText" lastClr="000000"/>
                  </a:solidFill>
                  <a:effectLst/>
                  <a:uLnTx/>
                  <a:uFillTx/>
                  <a:latin typeface="+mn-ea"/>
                </a:rPr>
                <a:t>貸借</a:t>
              </a:r>
              <a:endParaRPr kumimoji="0" lang="en-US" altLang="ja-JP" sz="2400" b="0" i="0" u="sng" strike="noStrike" kern="0" cap="none" spc="300" normalizeH="0" noProof="0" dirty="0">
                <a:ln>
                  <a:noFill/>
                </a:ln>
                <a:solidFill>
                  <a:sysClr val="windowText" lastClr="000000"/>
                </a:solidFill>
                <a:effectLst/>
                <a:uLnTx/>
                <a:uFillTx/>
                <a:latin typeface="+mn-ea"/>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sng" strike="noStrike" kern="0" cap="none" spc="300" normalizeH="0" noProof="0" dirty="0">
                  <a:ln>
                    <a:noFill/>
                  </a:ln>
                  <a:solidFill>
                    <a:sysClr val="windowText" lastClr="000000"/>
                  </a:solidFill>
                  <a:effectLst/>
                  <a:uLnTx/>
                  <a:uFillTx/>
                  <a:latin typeface="+mn-ea"/>
                </a:rPr>
                <a:t>対照表</a:t>
              </a:r>
              <a:endParaRPr kumimoji="0" lang="en-US" altLang="ja-JP" sz="2400" b="0" i="0" u="sng" strike="noStrike" kern="0" cap="none" spc="300" normalizeH="0" noProof="0" dirty="0">
                <a:ln>
                  <a:noFill/>
                </a:ln>
                <a:solidFill>
                  <a:sysClr val="windowText" lastClr="000000"/>
                </a:solidFill>
                <a:effectLst/>
                <a:uLnTx/>
                <a:uFillTx/>
                <a:latin typeface="+mn-ea"/>
              </a:endParaRPr>
            </a:p>
          </p:txBody>
        </p:sp>
        <p:sp>
          <p:nvSpPr>
            <p:cNvPr id="54" name="四角形: 角を丸くする 53"/>
            <p:cNvSpPr/>
            <p:nvPr/>
          </p:nvSpPr>
          <p:spPr bwMode="auto">
            <a:xfrm>
              <a:off x="7876729" y="5373216"/>
              <a:ext cx="1785422" cy="360000"/>
            </a:xfrm>
            <a:prstGeom prst="roundRect">
              <a:avLst/>
            </a:prstGeom>
            <a:solidFill>
              <a:schemeClr val="bg1">
                <a:lumMod val="95000"/>
              </a:schemeClr>
            </a:solidFill>
            <a:ln>
              <a:solidFill>
                <a:schemeClr val="bg1">
                  <a:lumMod val="75000"/>
                </a:schemeClr>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300" normalizeH="0" noProof="0" dirty="0">
                  <a:ln>
                    <a:noFill/>
                  </a:ln>
                  <a:solidFill>
                    <a:sysClr val="windowText" lastClr="000000"/>
                  </a:solidFill>
                  <a:effectLst/>
                  <a:uLnTx/>
                  <a:uFillTx/>
                  <a:latin typeface="+mn-ea"/>
                </a:rPr>
                <a:t>資産・負債</a:t>
              </a:r>
              <a:endParaRPr kumimoji="0" lang="en-US" altLang="ja-JP" sz="2400" b="0" i="0" u="none" strike="noStrike" kern="0" cap="none" spc="300" normalizeH="0" noProof="0" dirty="0">
                <a:ln>
                  <a:noFill/>
                </a:ln>
                <a:solidFill>
                  <a:sysClr val="windowText" lastClr="000000"/>
                </a:solidFill>
                <a:effectLst/>
                <a:uLnTx/>
                <a:uFillTx/>
                <a:latin typeface="+mn-ea"/>
              </a:endParaRPr>
            </a:p>
          </p:txBody>
        </p:sp>
        <p:sp>
          <p:nvSpPr>
            <p:cNvPr id="55" name="四角形: 角を丸くする 54"/>
            <p:cNvSpPr/>
            <p:nvPr/>
          </p:nvSpPr>
          <p:spPr bwMode="auto">
            <a:xfrm>
              <a:off x="7876729" y="5828207"/>
              <a:ext cx="1785422" cy="720000"/>
            </a:xfrm>
            <a:prstGeom prst="roundRect">
              <a:avLst/>
            </a:prstGeom>
            <a:solidFill>
              <a:schemeClr val="bg1">
                <a:lumMod val="95000"/>
              </a:schemeClr>
            </a:solidFill>
            <a:ln>
              <a:solidFill>
                <a:schemeClr val="bg1">
                  <a:lumMod val="75000"/>
                </a:schemeClr>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ctr" defTabSz="914400" rtl="0" eaLnBrk="1" fontAlgn="base" latinLnBrk="0" hangingPunct="1">
                <a:lnSpc>
                  <a:spcPts val="2400"/>
                </a:lnSpc>
                <a:spcBef>
                  <a:spcPct val="0"/>
                </a:spcBef>
                <a:spcAft>
                  <a:spcPct val="0"/>
                </a:spcAft>
                <a:buClrTx/>
                <a:buSzTx/>
                <a:buFontTx/>
                <a:buNone/>
                <a:tabLst/>
                <a:defRPr/>
              </a:pPr>
              <a:r>
                <a:rPr kumimoji="0" lang="ja-JP" altLang="en-US" sz="2400" b="0" i="0" u="none" strike="noStrike" kern="0" cap="none" spc="300" normalizeH="0" noProof="0" dirty="0">
                  <a:ln>
                    <a:noFill/>
                  </a:ln>
                  <a:solidFill>
                    <a:sysClr val="windowText" lastClr="000000"/>
                  </a:solidFill>
                  <a:effectLst/>
                  <a:uLnTx/>
                  <a:uFillTx/>
                  <a:latin typeface="+mn-ea"/>
                </a:rPr>
                <a:t>資本・調達資金</a:t>
              </a:r>
              <a:endParaRPr kumimoji="0" lang="en-US" altLang="ja-JP" sz="2400" b="0" i="0" u="none" strike="noStrike" kern="0" cap="none" spc="300" normalizeH="0" noProof="0" dirty="0">
                <a:ln>
                  <a:noFill/>
                </a:ln>
                <a:solidFill>
                  <a:sysClr val="windowText" lastClr="000000"/>
                </a:solidFill>
                <a:effectLst/>
                <a:uLnTx/>
                <a:uFillTx/>
                <a:latin typeface="+mn-ea"/>
              </a:endParaRPr>
            </a:p>
          </p:txBody>
        </p:sp>
        <p:cxnSp>
          <p:nvCxnSpPr>
            <p:cNvPr id="64" name="直線コネクタ 63"/>
            <p:cNvCxnSpPr/>
            <p:nvPr/>
          </p:nvCxnSpPr>
          <p:spPr bwMode="auto">
            <a:xfrm>
              <a:off x="2572375" y="2749807"/>
              <a:ext cx="689718" cy="80384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コネクタ 65"/>
            <p:cNvCxnSpPr/>
            <p:nvPr/>
          </p:nvCxnSpPr>
          <p:spPr bwMode="auto">
            <a:xfrm>
              <a:off x="2572464" y="3200855"/>
              <a:ext cx="689629" cy="352794"/>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p:cNvCxnSpPr/>
            <p:nvPr/>
          </p:nvCxnSpPr>
          <p:spPr bwMode="auto">
            <a:xfrm flipV="1">
              <a:off x="2568803" y="3553649"/>
              <a:ext cx="693290" cy="86758"/>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直線コネクタ 69"/>
            <p:cNvCxnSpPr/>
            <p:nvPr/>
          </p:nvCxnSpPr>
          <p:spPr bwMode="auto">
            <a:xfrm flipV="1">
              <a:off x="2552534" y="3553650"/>
              <a:ext cx="709559" cy="511301"/>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線コネクタ 71"/>
            <p:cNvCxnSpPr/>
            <p:nvPr/>
          </p:nvCxnSpPr>
          <p:spPr bwMode="auto">
            <a:xfrm flipV="1">
              <a:off x="2540472" y="3553649"/>
              <a:ext cx="721621" cy="1428406"/>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p:cNvCxnSpPr/>
            <p:nvPr/>
          </p:nvCxnSpPr>
          <p:spPr bwMode="auto">
            <a:xfrm flipH="1">
              <a:off x="2562544" y="3553649"/>
              <a:ext cx="699550" cy="1860454"/>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線コネクタ 76"/>
            <p:cNvCxnSpPr/>
            <p:nvPr/>
          </p:nvCxnSpPr>
          <p:spPr bwMode="auto">
            <a:xfrm flipH="1">
              <a:off x="6583915" y="3029810"/>
              <a:ext cx="603563" cy="516248"/>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直線コネクタ 80"/>
            <p:cNvCxnSpPr/>
            <p:nvPr/>
          </p:nvCxnSpPr>
          <p:spPr bwMode="auto">
            <a:xfrm flipV="1">
              <a:off x="6583915" y="3461858"/>
              <a:ext cx="603563" cy="8420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直線コネクタ 82"/>
            <p:cNvCxnSpPr/>
            <p:nvPr/>
          </p:nvCxnSpPr>
          <p:spPr bwMode="auto">
            <a:xfrm>
              <a:off x="6583915" y="3546058"/>
              <a:ext cx="603563" cy="347848"/>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直線コネクタ 84"/>
            <p:cNvCxnSpPr/>
            <p:nvPr/>
          </p:nvCxnSpPr>
          <p:spPr bwMode="auto">
            <a:xfrm>
              <a:off x="6583915" y="3546058"/>
              <a:ext cx="603563" cy="779896"/>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直線コネクタ 86"/>
            <p:cNvCxnSpPr/>
            <p:nvPr/>
          </p:nvCxnSpPr>
          <p:spPr bwMode="auto">
            <a:xfrm>
              <a:off x="6583915" y="3546058"/>
              <a:ext cx="603563" cy="1211944"/>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直線コネクタ 88"/>
            <p:cNvCxnSpPr/>
            <p:nvPr/>
          </p:nvCxnSpPr>
          <p:spPr bwMode="auto">
            <a:xfrm flipH="1">
              <a:off x="7606159" y="5553216"/>
              <a:ext cx="270570" cy="611856"/>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直線コネクタ 90"/>
            <p:cNvCxnSpPr/>
            <p:nvPr/>
          </p:nvCxnSpPr>
          <p:spPr bwMode="auto">
            <a:xfrm>
              <a:off x="7606159" y="6165072"/>
              <a:ext cx="270570" cy="23135"/>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直線コネクタ 94"/>
            <p:cNvCxnSpPr/>
            <p:nvPr/>
          </p:nvCxnSpPr>
          <p:spPr bwMode="auto">
            <a:xfrm>
              <a:off x="1976583" y="5913296"/>
              <a:ext cx="270245" cy="251776"/>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直線コネクタ 96"/>
            <p:cNvCxnSpPr/>
            <p:nvPr/>
          </p:nvCxnSpPr>
          <p:spPr bwMode="auto">
            <a:xfrm flipH="1">
              <a:off x="1967928" y="6165072"/>
              <a:ext cx="278900" cy="18027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直線矢印コネクタ 98"/>
            <p:cNvCxnSpPr/>
            <p:nvPr/>
          </p:nvCxnSpPr>
          <p:spPr bwMode="auto">
            <a:xfrm>
              <a:off x="3956758" y="3719195"/>
              <a:ext cx="3372" cy="383344"/>
            </a:xfrm>
            <a:prstGeom prst="straightConnector1">
              <a:avLst/>
            </a:prstGeom>
            <a:solidFill>
              <a:schemeClr val="bg1"/>
            </a:solidFill>
            <a:ln w="9525"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直線矢印コネクタ 99"/>
            <p:cNvCxnSpPr/>
            <p:nvPr/>
          </p:nvCxnSpPr>
          <p:spPr bwMode="auto">
            <a:xfrm>
              <a:off x="5846579" y="3748984"/>
              <a:ext cx="3226" cy="376469"/>
            </a:xfrm>
            <a:prstGeom prst="straightConnector1">
              <a:avLst/>
            </a:prstGeom>
            <a:solidFill>
              <a:schemeClr val="bg1"/>
            </a:solidFill>
            <a:ln w="9525"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線矢印コネクタ 100"/>
            <p:cNvCxnSpPr/>
            <p:nvPr/>
          </p:nvCxnSpPr>
          <p:spPr bwMode="auto">
            <a:xfrm>
              <a:off x="6941430" y="5584898"/>
              <a:ext cx="0" cy="227765"/>
            </a:xfrm>
            <a:prstGeom prst="straightConnector1">
              <a:avLst/>
            </a:prstGeom>
            <a:solidFill>
              <a:schemeClr val="bg1"/>
            </a:solidFill>
            <a:ln w="9525"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矢印コネクタ 102"/>
            <p:cNvCxnSpPr/>
            <p:nvPr/>
          </p:nvCxnSpPr>
          <p:spPr bwMode="auto">
            <a:xfrm>
              <a:off x="2993767" y="5579867"/>
              <a:ext cx="0" cy="232796"/>
            </a:xfrm>
            <a:prstGeom prst="straightConnector1">
              <a:avLst/>
            </a:prstGeom>
            <a:solidFill>
              <a:schemeClr val="bg1"/>
            </a:solidFill>
            <a:ln w="9525"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矢印コネクタ 101"/>
            <p:cNvCxnSpPr/>
            <p:nvPr/>
          </p:nvCxnSpPr>
          <p:spPr bwMode="auto">
            <a:xfrm>
              <a:off x="4931449" y="4722402"/>
              <a:ext cx="0" cy="341317"/>
            </a:xfrm>
            <a:prstGeom prst="straightConnector1">
              <a:avLst/>
            </a:prstGeom>
            <a:solidFill>
              <a:schemeClr val="bg1"/>
            </a:solidFill>
            <a:ln w="9525"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四角形: 角を丸くする 108"/>
            <p:cNvSpPr/>
            <p:nvPr/>
          </p:nvSpPr>
          <p:spPr bwMode="auto">
            <a:xfrm>
              <a:off x="4179554" y="5805220"/>
              <a:ext cx="1493879" cy="720000"/>
            </a:xfrm>
            <a:prstGeom prst="roundRect">
              <a:avLst/>
            </a:prstGeom>
            <a:solidFill>
              <a:schemeClr val="bg1">
                <a:lumMod val="85000"/>
              </a:schemeClr>
            </a:solidFill>
            <a:ln>
              <a:solidFill>
                <a:schemeClr val="bg1">
                  <a:lumMod val="75000"/>
                </a:schemeClr>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sng" strike="noStrike" kern="0" cap="none" spc="0" normalizeH="0" noProof="0" dirty="0">
                  <a:ln>
                    <a:noFill/>
                  </a:ln>
                  <a:solidFill>
                    <a:sysClr val="windowText" lastClr="000000"/>
                  </a:solidFill>
                  <a:effectLst/>
                  <a:uLnTx/>
                  <a:uFillTx/>
                  <a:latin typeface="+mn-ea"/>
                </a:rPr>
                <a:t>ｷｬｯｼｭﾌﾛｰ計算書</a:t>
              </a:r>
              <a:endParaRPr kumimoji="0" lang="en-US" altLang="ja-JP" sz="2400" b="0" i="0" u="sng" strike="noStrike" kern="0" cap="none" spc="0" normalizeH="0" noProof="0" dirty="0">
                <a:ln>
                  <a:noFill/>
                </a:ln>
                <a:solidFill>
                  <a:sysClr val="windowText" lastClr="000000"/>
                </a:solidFill>
                <a:effectLst/>
                <a:uLnTx/>
                <a:uFillTx/>
                <a:latin typeface="+mn-ea"/>
              </a:endParaRPr>
            </a:p>
          </p:txBody>
        </p:sp>
        <p:cxnSp>
          <p:nvCxnSpPr>
            <p:cNvPr id="114" name="直線矢印コネクタ 113"/>
            <p:cNvCxnSpPr/>
            <p:nvPr/>
          </p:nvCxnSpPr>
          <p:spPr bwMode="auto">
            <a:xfrm>
              <a:off x="4926493" y="5422890"/>
              <a:ext cx="1" cy="382330"/>
            </a:xfrm>
            <a:prstGeom prst="straightConnector1">
              <a:avLst/>
            </a:prstGeom>
            <a:solidFill>
              <a:schemeClr val="bg1"/>
            </a:solidFill>
            <a:ln w="9525"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直線コネクタ 115"/>
            <p:cNvCxnSpPr/>
            <p:nvPr/>
          </p:nvCxnSpPr>
          <p:spPr bwMode="auto">
            <a:xfrm>
              <a:off x="2993767" y="5579867"/>
              <a:ext cx="3947663" cy="5454"/>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矢印コネクタ 119"/>
            <p:cNvCxnSpPr/>
            <p:nvPr/>
          </p:nvCxnSpPr>
          <p:spPr bwMode="auto">
            <a:xfrm>
              <a:off x="3740707" y="6165072"/>
              <a:ext cx="438847" cy="148"/>
            </a:xfrm>
            <a:prstGeom prst="straightConnector1">
              <a:avLst/>
            </a:prstGeom>
            <a:solidFill>
              <a:schemeClr val="bg1"/>
            </a:solidFill>
            <a:ln w="9525" cap="flat" cmpd="sng" algn="ctr">
              <a:solidFill>
                <a:schemeClr val="tx1"/>
              </a:solidFill>
              <a:prstDash val="dash"/>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矢印コネクタ 120"/>
            <p:cNvCxnSpPr/>
            <p:nvPr/>
          </p:nvCxnSpPr>
          <p:spPr bwMode="auto">
            <a:xfrm flipV="1">
              <a:off x="5673433" y="6165072"/>
              <a:ext cx="438847" cy="148"/>
            </a:xfrm>
            <a:prstGeom prst="straightConnector1">
              <a:avLst/>
            </a:prstGeom>
            <a:solidFill>
              <a:schemeClr val="bg1"/>
            </a:solidFill>
            <a:ln w="9525" cap="flat" cmpd="sng" algn="ctr">
              <a:solidFill>
                <a:schemeClr val="tx1"/>
              </a:solidFill>
              <a:prstDash val="dash"/>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 name="スライド番号プレースホルダー 2"/>
          <p:cNvSpPr>
            <a:spLocks noGrp="1"/>
          </p:cNvSpPr>
          <p:nvPr>
            <p:ph type="sldNum" sz="quarter" idx="12"/>
          </p:nvPr>
        </p:nvSpPr>
        <p:spPr/>
        <p:txBody>
          <a:bodyPr/>
          <a:lstStyle/>
          <a:p>
            <a:fld id="{E77E49A9-AD1C-4B66-A578-004A08E370AC}" type="slidenum">
              <a:rPr lang="ja-JP" altLang="en-US" smtClean="0">
                <a:latin typeface="+mn-ea"/>
                <a:ea typeface="+mn-ea"/>
              </a:rPr>
              <a:pPr/>
              <a:t>14</a:t>
            </a:fld>
            <a:endParaRPr lang="ja-JP" altLang="en-US" dirty="0">
              <a:latin typeface="+mn-ea"/>
              <a:ea typeface="+mn-ea"/>
            </a:endParaRPr>
          </a:p>
        </p:txBody>
      </p:sp>
      <p:sp>
        <p:nvSpPr>
          <p:cNvPr id="76" name="四角形: 角を丸くする 75"/>
          <p:cNvSpPr/>
          <p:nvPr/>
        </p:nvSpPr>
        <p:spPr bwMode="auto">
          <a:xfrm>
            <a:off x="228804" y="2046643"/>
            <a:ext cx="2340000" cy="432000"/>
          </a:xfrm>
          <a:prstGeom prst="roundRect">
            <a:avLst/>
          </a:prstGeom>
          <a:solidFill>
            <a:schemeClr val="bg1">
              <a:lumMod val="85000"/>
            </a:schemeClr>
          </a:solidFill>
          <a:ln>
            <a:solidFill>
              <a:schemeClr val="bg1">
                <a:lumMod val="75000"/>
              </a:schemeClr>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none" lIns="0" tIns="36000" rIns="0" bIns="0" numCol="1" rtlCol="0" anchor="ctr" anchorCtr="0" compatLnSpc="1">
            <a:prstTxWarp prst="textNoShape">
              <a:avLst/>
            </a:prstTxWarp>
          </a:bodyPr>
          <a:lstStyle/>
          <a:p>
            <a:pPr lvl="0" algn="ctr" fontAlgn="auto">
              <a:spcBef>
                <a:spcPts val="0"/>
              </a:spcBef>
              <a:spcAft>
                <a:spcPts val="0"/>
              </a:spcAft>
              <a:defRPr/>
            </a:pPr>
            <a:r>
              <a:rPr kumimoji="0" lang="ja-JP" altLang="en-US" sz="2400" u="sng" kern="0" spc="600" dirty="0">
                <a:solidFill>
                  <a:schemeClr val="tx1"/>
                </a:solidFill>
                <a:latin typeface="+mn-ea"/>
              </a:rPr>
              <a:t>移行リスク</a:t>
            </a:r>
            <a:endParaRPr kumimoji="0" lang="en-US" altLang="ja-JP" sz="2400" u="sng" kern="0" spc="600" dirty="0">
              <a:solidFill>
                <a:schemeClr val="tx1"/>
              </a:solidFill>
              <a:latin typeface="+mn-ea"/>
            </a:endParaRPr>
          </a:p>
        </p:txBody>
      </p:sp>
      <p:sp>
        <p:nvSpPr>
          <p:cNvPr id="78" name="四角形: 角を丸くする 77"/>
          <p:cNvSpPr/>
          <p:nvPr/>
        </p:nvSpPr>
        <p:spPr bwMode="auto">
          <a:xfrm>
            <a:off x="200472" y="4302680"/>
            <a:ext cx="2340000" cy="432000"/>
          </a:xfrm>
          <a:prstGeom prst="roundRect">
            <a:avLst/>
          </a:prstGeom>
          <a:solidFill>
            <a:schemeClr val="bg1">
              <a:lumMod val="85000"/>
            </a:schemeClr>
          </a:solidFill>
          <a:ln>
            <a:solidFill>
              <a:schemeClr val="bg1">
                <a:lumMod val="75000"/>
              </a:schemeClr>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none" lIns="0" tIns="36000" rIns="0" bIns="0" numCol="1" rtlCol="0" anchor="ctr" anchorCtr="0" compatLnSpc="1">
            <a:prstTxWarp prst="textNoShape">
              <a:avLst/>
            </a:prstTxWarp>
          </a:bodyPr>
          <a:lstStyle/>
          <a:p>
            <a:pPr lvl="0" algn="ctr" fontAlgn="auto">
              <a:spcBef>
                <a:spcPts val="0"/>
              </a:spcBef>
              <a:spcAft>
                <a:spcPts val="0"/>
              </a:spcAft>
              <a:defRPr/>
            </a:pPr>
            <a:r>
              <a:rPr kumimoji="0" lang="ja-JP" altLang="en-US" sz="2400" u="sng" kern="0" spc="600" dirty="0">
                <a:solidFill>
                  <a:schemeClr val="tx1"/>
                </a:solidFill>
                <a:latin typeface="+mn-ea"/>
              </a:rPr>
              <a:t>物理的リスク</a:t>
            </a:r>
          </a:p>
        </p:txBody>
      </p:sp>
      <p:sp>
        <p:nvSpPr>
          <p:cNvPr id="79" name="四角形: 角を丸くする 78"/>
          <p:cNvSpPr/>
          <p:nvPr/>
        </p:nvSpPr>
        <p:spPr bwMode="auto">
          <a:xfrm>
            <a:off x="232375" y="2528944"/>
            <a:ext cx="2340000" cy="396000"/>
          </a:xfrm>
          <a:prstGeom prst="roundRect">
            <a:avLst/>
          </a:prstGeom>
          <a:solidFill>
            <a:schemeClr val="bg1">
              <a:lumMod val="95000"/>
            </a:schemeClr>
          </a:solidFill>
          <a:ln>
            <a:solidFill>
              <a:schemeClr val="bg1">
                <a:lumMod val="75000"/>
              </a:schemeClr>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none" lIns="0" tIns="36000" rIns="0" bIns="0" numCol="1" rtlCol="0" anchor="ctr" anchorCtr="0" compatLnSpc="1">
            <a:prstTxWarp prst="textNoShape">
              <a:avLst/>
            </a:prstTxWarp>
          </a:bodyPr>
          <a:lstStyle/>
          <a:p>
            <a:pPr algn="ctr"/>
            <a:r>
              <a:rPr kumimoji="0" lang="ja-JP" altLang="en-US" sz="2400" kern="0" spc="300" dirty="0">
                <a:solidFill>
                  <a:sysClr val="windowText" lastClr="000000"/>
                </a:solidFill>
                <a:latin typeface="+mn-ea"/>
              </a:rPr>
              <a:t>政策・法規制</a:t>
            </a:r>
          </a:p>
        </p:txBody>
      </p:sp>
      <p:sp>
        <p:nvSpPr>
          <p:cNvPr id="80" name="四角形: 角を丸くする 79"/>
          <p:cNvSpPr/>
          <p:nvPr/>
        </p:nvSpPr>
        <p:spPr bwMode="auto">
          <a:xfrm>
            <a:off x="232464" y="2960192"/>
            <a:ext cx="2340000" cy="435600"/>
          </a:xfrm>
          <a:prstGeom prst="roundRect">
            <a:avLst/>
          </a:prstGeom>
          <a:solidFill>
            <a:schemeClr val="bg1">
              <a:lumMod val="95000"/>
            </a:schemeClr>
          </a:solidFill>
          <a:ln>
            <a:solidFill>
              <a:schemeClr val="bg1">
                <a:lumMod val="75000"/>
              </a:schemeClr>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none" lIns="0" tIns="36000" rIns="0" bIns="0" numCol="1" rtlCol="0" anchor="ctr" anchorCtr="0" compatLnSpc="1">
            <a:prstTxWarp prst="textNoShape">
              <a:avLst/>
            </a:prstTxWarp>
          </a:bodyPr>
          <a:lstStyle/>
          <a:p>
            <a:pPr algn="ctr"/>
            <a:r>
              <a:rPr kumimoji="0" lang="ja-JP" altLang="en-US" sz="2400" kern="0" spc="600" dirty="0">
                <a:solidFill>
                  <a:sysClr val="windowText" lastClr="000000"/>
                </a:solidFill>
                <a:latin typeface="+mn-ea"/>
              </a:rPr>
              <a:t>技術</a:t>
            </a:r>
          </a:p>
        </p:txBody>
      </p:sp>
      <p:sp>
        <p:nvSpPr>
          <p:cNvPr id="82" name="四角形: 角を丸くする 81"/>
          <p:cNvSpPr/>
          <p:nvPr/>
        </p:nvSpPr>
        <p:spPr bwMode="auto">
          <a:xfrm>
            <a:off x="228803" y="3437544"/>
            <a:ext cx="2340000" cy="360000"/>
          </a:xfrm>
          <a:prstGeom prst="roundRect">
            <a:avLst/>
          </a:prstGeom>
          <a:solidFill>
            <a:schemeClr val="bg1">
              <a:lumMod val="95000"/>
            </a:schemeClr>
          </a:solidFill>
          <a:ln>
            <a:solidFill>
              <a:schemeClr val="bg1">
                <a:lumMod val="75000"/>
              </a:schemeClr>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none" lIns="0" tIns="36000" rIns="0" bIns="0" numCol="1" rtlCol="0" anchor="ctr" anchorCtr="0" compatLnSpc="1">
            <a:prstTxWarp prst="textNoShape">
              <a:avLst/>
            </a:prstTxWarp>
          </a:bodyPr>
          <a:lstStyle/>
          <a:p>
            <a:pPr algn="ctr"/>
            <a:r>
              <a:rPr kumimoji="0" lang="ja-JP" altLang="en-US" sz="2400" kern="0" spc="600" dirty="0">
                <a:solidFill>
                  <a:sysClr val="windowText" lastClr="000000"/>
                </a:solidFill>
                <a:latin typeface="+mn-ea"/>
              </a:rPr>
              <a:t>市場</a:t>
            </a:r>
          </a:p>
        </p:txBody>
      </p:sp>
      <p:sp>
        <p:nvSpPr>
          <p:cNvPr id="88" name="四角形: 角を丸くする 87"/>
          <p:cNvSpPr/>
          <p:nvPr/>
        </p:nvSpPr>
        <p:spPr bwMode="auto">
          <a:xfrm>
            <a:off x="212534" y="3844088"/>
            <a:ext cx="2340000" cy="396000"/>
          </a:xfrm>
          <a:prstGeom prst="roundRect">
            <a:avLst/>
          </a:prstGeom>
          <a:solidFill>
            <a:schemeClr val="bg1">
              <a:lumMod val="95000"/>
            </a:schemeClr>
          </a:solidFill>
          <a:ln>
            <a:solidFill>
              <a:schemeClr val="bg1">
                <a:lumMod val="75000"/>
              </a:schemeClr>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none" lIns="0" tIns="36000" rIns="0" bIns="0" numCol="1" rtlCol="0" anchor="ctr" anchorCtr="0" compatLnSpc="1">
            <a:prstTxWarp prst="textNoShape">
              <a:avLst/>
            </a:prstTxWarp>
          </a:bodyPr>
          <a:lstStyle/>
          <a:p>
            <a:pPr algn="ctr"/>
            <a:r>
              <a:rPr kumimoji="0" lang="ja-JP" altLang="en-US" sz="2400" kern="0" spc="600" dirty="0">
                <a:solidFill>
                  <a:sysClr val="windowText" lastClr="000000"/>
                </a:solidFill>
                <a:latin typeface="+mn-ea"/>
              </a:rPr>
              <a:t>評判</a:t>
            </a:r>
          </a:p>
        </p:txBody>
      </p:sp>
      <p:sp>
        <p:nvSpPr>
          <p:cNvPr id="90" name="四角形: 角を丸くする 89"/>
          <p:cNvSpPr/>
          <p:nvPr/>
        </p:nvSpPr>
        <p:spPr bwMode="auto">
          <a:xfrm>
            <a:off x="200472" y="4761192"/>
            <a:ext cx="2340000" cy="396000"/>
          </a:xfrm>
          <a:prstGeom prst="roundRect">
            <a:avLst/>
          </a:prstGeom>
          <a:solidFill>
            <a:schemeClr val="bg1">
              <a:lumMod val="95000"/>
            </a:schemeClr>
          </a:solidFill>
          <a:ln>
            <a:solidFill>
              <a:schemeClr val="bg1">
                <a:lumMod val="75000"/>
              </a:schemeClr>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none" lIns="0" tIns="36000" rIns="0" bIns="0" numCol="1" rtlCol="0" anchor="ctr" anchorCtr="0" compatLnSpc="1">
            <a:prstTxWarp prst="textNoShape">
              <a:avLst/>
            </a:prstTxWarp>
          </a:bodyPr>
          <a:lstStyle/>
          <a:p>
            <a:pPr lvl="0" algn="ctr">
              <a:defRPr/>
            </a:pPr>
            <a:r>
              <a:rPr kumimoji="0" lang="ja-JP" altLang="en-US" sz="2400" kern="0" spc="600" dirty="0">
                <a:solidFill>
                  <a:sysClr val="windowText" lastClr="000000"/>
                </a:solidFill>
                <a:latin typeface="+mn-ea"/>
              </a:rPr>
              <a:t>急性</a:t>
            </a:r>
            <a:endParaRPr kumimoji="0" lang="en-US" altLang="ja-JP" sz="2400" kern="0" spc="600" dirty="0">
              <a:solidFill>
                <a:sysClr val="windowText" lastClr="000000"/>
              </a:solidFill>
              <a:latin typeface="+mn-ea"/>
            </a:endParaRPr>
          </a:p>
        </p:txBody>
      </p:sp>
      <p:sp>
        <p:nvSpPr>
          <p:cNvPr id="92" name="四角形: 角を丸くする 91"/>
          <p:cNvSpPr/>
          <p:nvPr/>
        </p:nvSpPr>
        <p:spPr bwMode="auto">
          <a:xfrm>
            <a:off x="222544" y="5193240"/>
            <a:ext cx="2340000" cy="396000"/>
          </a:xfrm>
          <a:prstGeom prst="roundRect">
            <a:avLst/>
          </a:prstGeom>
          <a:solidFill>
            <a:schemeClr val="bg1">
              <a:lumMod val="95000"/>
            </a:schemeClr>
          </a:solidFill>
          <a:ln>
            <a:solidFill>
              <a:schemeClr val="bg1">
                <a:lumMod val="75000"/>
              </a:schemeClr>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none" lIns="0" tIns="36000" rIns="0" bIns="0" numCol="1" rtlCol="0" anchor="ctr" anchorCtr="0" compatLnSpc="1">
            <a:prstTxWarp prst="textNoShape">
              <a:avLst/>
            </a:prstTxWarp>
          </a:bodyPr>
          <a:lstStyle/>
          <a:p>
            <a:pPr lvl="0" algn="ctr">
              <a:defRPr/>
            </a:pPr>
            <a:r>
              <a:rPr kumimoji="0" lang="ja-JP" altLang="en-US" sz="2400" kern="0" spc="600" dirty="0">
                <a:solidFill>
                  <a:sysClr val="windowText" lastClr="000000"/>
                </a:solidFill>
                <a:latin typeface="+mn-ea"/>
              </a:rPr>
              <a:t>慢性</a:t>
            </a:r>
            <a:endParaRPr kumimoji="0" lang="en-US" altLang="ja-JP" sz="2400" kern="0" spc="600" dirty="0">
              <a:solidFill>
                <a:sysClr val="windowText" lastClr="000000"/>
              </a:solidFill>
              <a:latin typeface="+mn-ea"/>
            </a:endParaRPr>
          </a:p>
        </p:txBody>
      </p:sp>
      <p:sp>
        <p:nvSpPr>
          <p:cNvPr id="93" name="四角形: 角を丸くする 92"/>
          <p:cNvSpPr/>
          <p:nvPr/>
        </p:nvSpPr>
        <p:spPr bwMode="auto">
          <a:xfrm>
            <a:off x="7202608" y="2311097"/>
            <a:ext cx="2340000" cy="432000"/>
          </a:xfrm>
          <a:prstGeom prst="roundRect">
            <a:avLst/>
          </a:prstGeom>
          <a:solidFill>
            <a:schemeClr val="bg1">
              <a:lumMod val="85000"/>
            </a:schemeClr>
          </a:solidFill>
          <a:ln>
            <a:solidFill>
              <a:schemeClr val="bg1">
                <a:lumMod val="75000"/>
              </a:schemeClr>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none" lIns="0" tIns="36000" rIns="0" bIns="0" numCol="1" rtlCol="0" anchor="ctr" anchorCtr="0" compatLnSpc="1">
            <a:prstTxWarp prst="textNoShape">
              <a:avLst/>
            </a:prstTxWarp>
          </a:bodyPr>
          <a:lstStyle/>
          <a:p>
            <a:pPr algn="ctr" fontAlgn="auto">
              <a:spcBef>
                <a:spcPts val="0"/>
              </a:spcBef>
              <a:spcAft>
                <a:spcPts val="0"/>
              </a:spcAft>
            </a:pPr>
            <a:r>
              <a:rPr kumimoji="0" lang="ja-JP" altLang="en-US" sz="2400" u="sng" kern="0" spc="600" dirty="0">
                <a:solidFill>
                  <a:schemeClr val="tx1"/>
                </a:solidFill>
                <a:latin typeface="+mn-ea"/>
              </a:rPr>
              <a:t>機会</a:t>
            </a:r>
          </a:p>
        </p:txBody>
      </p:sp>
      <p:sp>
        <p:nvSpPr>
          <p:cNvPr id="94" name="四角形: 角を丸くする 93"/>
          <p:cNvSpPr/>
          <p:nvPr/>
        </p:nvSpPr>
        <p:spPr bwMode="auto">
          <a:xfrm>
            <a:off x="7206179" y="2793398"/>
            <a:ext cx="2340000" cy="396000"/>
          </a:xfrm>
          <a:prstGeom prst="roundRect">
            <a:avLst/>
          </a:prstGeom>
          <a:solidFill>
            <a:schemeClr val="bg1">
              <a:lumMod val="95000"/>
            </a:schemeClr>
          </a:solidFill>
          <a:ln>
            <a:solidFill>
              <a:schemeClr val="bg1">
                <a:lumMod val="75000"/>
              </a:schemeClr>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none" lIns="0" tIns="36000" rIns="0" bIns="0" numCol="1" rtlCol="0" anchor="ctr" anchorCtr="0" compatLnSpc="1">
            <a:prstTxWarp prst="textNoShape">
              <a:avLst/>
            </a:prstTxWarp>
          </a:bodyPr>
          <a:lstStyle/>
          <a:p>
            <a:pPr algn="ctr"/>
            <a:r>
              <a:rPr kumimoji="0" lang="ja-JP" altLang="en-US" sz="2400" kern="0" spc="300" dirty="0">
                <a:solidFill>
                  <a:sysClr val="windowText" lastClr="000000"/>
                </a:solidFill>
                <a:latin typeface="+mn-ea"/>
              </a:rPr>
              <a:t>資源の効率性</a:t>
            </a:r>
          </a:p>
        </p:txBody>
      </p:sp>
      <p:sp>
        <p:nvSpPr>
          <p:cNvPr id="96" name="四角形: 角を丸くする 95"/>
          <p:cNvSpPr/>
          <p:nvPr/>
        </p:nvSpPr>
        <p:spPr bwMode="auto">
          <a:xfrm>
            <a:off x="7206268" y="3224646"/>
            <a:ext cx="2340000" cy="435600"/>
          </a:xfrm>
          <a:prstGeom prst="roundRect">
            <a:avLst/>
          </a:prstGeom>
          <a:solidFill>
            <a:schemeClr val="bg1">
              <a:lumMod val="95000"/>
            </a:schemeClr>
          </a:solidFill>
          <a:ln>
            <a:solidFill>
              <a:schemeClr val="bg1">
                <a:lumMod val="75000"/>
              </a:schemeClr>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none" lIns="0" tIns="36000" rIns="0" bIns="0" numCol="1" rtlCol="0" anchor="ctr" anchorCtr="0" compatLnSpc="1">
            <a:prstTxWarp prst="textNoShape">
              <a:avLst/>
            </a:prstTxWarp>
          </a:bodyPr>
          <a:lstStyle/>
          <a:p>
            <a:pPr algn="ctr"/>
            <a:r>
              <a:rPr kumimoji="0" lang="ja-JP" altLang="en-US" sz="2400" kern="0" spc="600" dirty="0">
                <a:solidFill>
                  <a:sysClr val="windowText" lastClr="000000"/>
                </a:solidFill>
                <a:latin typeface="+mn-ea"/>
              </a:rPr>
              <a:t>エネルギー源</a:t>
            </a:r>
            <a:endParaRPr kumimoji="0" lang="en-US" altLang="ja-JP" sz="2400" kern="0" spc="600" dirty="0">
              <a:solidFill>
                <a:sysClr val="windowText" lastClr="000000"/>
              </a:solidFill>
              <a:latin typeface="+mn-ea"/>
            </a:endParaRPr>
          </a:p>
        </p:txBody>
      </p:sp>
      <p:sp>
        <p:nvSpPr>
          <p:cNvPr id="98" name="四角形: 角を丸くする 97"/>
          <p:cNvSpPr/>
          <p:nvPr/>
        </p:nvSpPr>
        <p:spPr bwMode="auto">
          <a:xfrm>
            <a:off x="7202607" y="3701998"/>
            <a:ext cx="2340000" cy="360000"/>
          </a:xfrm>
          <a:prstGeom prst="roundRect">
            <a:avLst/>
          </a:prstGeom>
          <a:solidFill>
            <a:schemeClr val="bg1">
              <a:lumMod val="95000"/>
            </a:schemeClr>
          </a:solidFill>
          <a:ln>
            <a:solidFill>
              <a:schemeClr val="bg1">
                <a:lumMod val="75000"/>
              </a:schemeClr>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none" lIns="0" tIns="36000" rIns="0" bIns="0" numCol="1" rtlCol="0" anchor="ctr" anchorCtr="0" compatLnSpc="1">
            <a:prstTxWarp prst="textNoShape">
              <a:avLst/>
            </a:prstTxWarp>
          </a:bodyPr>
          <a:lstStyle/>
          <a:p>
            <a:pPr algn="ctr"/>
            <a:r>
              <a:rPr kumimoji="0" lang="ja-JP" altLang="en-US" sz="2400" kern="0" spc="300" dirty="0">
                <a:solidFill>
                  <a:sysClr val="windowText" lastClr="000000"/>
                </a:solidFill>
                <a:latin typeface="+mn-ea"/>
              </a:rPr>
              <a:t>製品</a:t>
            </a:r>
            <a:r>
              <a:rPr kumimoji="0" lang="en-US" altLang="ja-JP" sz="2400" kern="0" spc="300" dirty="0">
                <a:solidFill>
                  <a:sysClr val="windowText" lastClr="000000"/>
                </a:solidFill>
                <a:latin typeface="+mn-ea"/>
              </a:rPr>
              <a:t>/</a:t>
            </a:r>
            <a:r>
              <a:rPr kumimoji="0" lang="ja-JP" altLang="en-US" sz="2400" kern="0" spc="300" dirty="0">
                <a:solidFill>
                  <a:sysClr val="windowText" lastClr="000000"/>
                </a:solidFill>
                <a:latin typeface="+mn-ea"/>
              </a:rPr>
              <a:t>サービス</a:t>
            </a:r>
            <a:endParaRPr kumimoji="0" lang="en-US" altLang="ja-JP" sz="2400" kern="0" spc="300" dirty="0">
              <a:solidFill>
                <a:sysClr val="windowText" lastClr="000000"/>
              </a:solidFill>
              <a:latin typeface="+mn-ea"/>
            </a:endParaRPr>
          </a:p>
        </p:txBody>
      </p:sp>
      <p:sp>
        <p:nvSpPr>
          <p:cNvPr id="104" name="四角形: 角を丸くする 103"/>
          <p:cNvSpPr/>
          <p:nvPr/>
        </p:nvSpPr>
        <p:spPr bwMode="auto">
          <a:xfrm>
            <a:off x="7186338" y="4108542"/>
            <a:ext cx="2340000" cy="396000"/>
          </a:xfrm>
          <a:prstGeom prst="roundRect">
            <a:avLst/>
          </a:prstGeom>
          <a:solidFill>
            <a:schemeClr val="bg1">
              <a:lumMod val="95000"/>
            </a:schemeClr>
          </a:solidFill>
          <a:ln>
            <a:solidFill>
              <a:schemeClr val="bg1">
                <a:lumMod val="75000"/>
              </a:schemeClr>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none" lIns="0" tIns="36000" rIns="0" bIns="0" numCol="1" rtlCol="0" anchor="ctr" anchorCtr="0" compatLnSpc="1">
            <a:prstTxWarp prst="textNoShape">
              <a:avLst/>
            </a:prstTxWarp>
          </a:bodyPr>
          <a:lstStyle/>
          <a:p>
            <a:pPr algn="ctr"/>
            <a:r>
              <a:rPr kumimoji="0" lang="ja-JP" altLang="en-US" sz="2400" kern="0" spc="600" dirty="0">
                <a:solidFill>
                  <a:sysClr val="windowText" lastClr="000000"/>
                </a:solidFill>
                <a:latin typeface="+mn-ea"/>
              </a:rPr>
              <a:t>市場</a:t>
            </a:r>
            <a:endParaRPr kumimoji="0" lang="en-US" altLang="ja-JP" sz="2400" kern="0" spc="600" dirty="0">
              <a:solidFill>
                <a:sysClr val="windowText" lastClr="000000"/>
              </a:solidFill>
              <a:latin typeface="+mn-ea"/>
            </a:endParaRPr>
          </a:p>
        </p:txBody>
      </p:sp>
      <p:sp>
        <p:nvSpPr>
          <p:cNvPr id="105" name="四角形: 角を丸くする 104"/>
          <p:cNvSpPr/>
          <p:nvPr/>
        </p:nvSpPr>
        <p:spPr bwMode="auto">
          <a:xfrm>
            <a:off x="7220480" y="4542784"/>
            <a:ext cx="2340000" cy="396000"/>
          </a:xfrm>
          <a:prstGeom prst="roundRect">
            <a:avLst/>
          </a:prstGeom>
          <a:solidFill>
            <a:schemeClr val="bg1">
              <a:lumMod val="95000"/>
            </a:schemeClr>
          </a:solidFill>
          <a:ln>
            <a:solidFill>
              <a:schemeClr val="bg1">
                <a:lumMod val="75000"/>
              </a:schemeClr>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none" lIns="0" tIns="36000" rIns="0" bIns="0" numCol="1" rtlCol="0" anchor="ctr" anchorCtr="0" compatLnSpc="1">
            <a:prstTxWarp prst="textNoShape">
              <a:avLst/>
            </a:prstTxWarp>
          </a:bodyPr>
          <a:lstStyle/>
          <a:p>
            <a:pPr algn="ctr"/>
            <a:r>
              <a:rPr kumimoji="0" lang="ja-JP" altLang="en-US" sz="2400" kern="0" spc="600" dirty="0">
                <a:solidFill>
                  <a:sysClr val="windowText" lastClr="000000"/>
                </a:solidFill>
                <a:latin typeface="+mn-ea"/>
              </a:rPr>
              <a:t>レジリエンス</a:t>
            </a:r>
          </a:p>
        </p:txBody>
      </p:sp>
      <p:sp>
        <p:nvSpPr>
          <p:cNvPr id="106" name="正方形/長方形 105"/>
          <p:cNvSpPr/>
          <p:nvPr/>
        </p:nvSpPr>
        <p:spPr bwMode="auto">
          <a:xfrm>
            <a:off x="3325351" y="4110314"/>
            <a:ext cx="3225562" cy="745515"/>
          </a:xfrm>
          <a:prstGeom prst="rect">
            <a:avLst/>
          </a:prstGeom>
          <a:noFill/>
          <a:ln w="38100">
            <a:solidFill>
              <a:srgbClr val="C00000"/>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auto">
              <a:spcBef>
                <a:spcPts val="0"/>
              </a:spcBef>
              <a:spcAft>
                <a:spcPts val="0"/>
              </a:spcAft>
              <a:defRPr/>
            </a:pPr>
            <a:r>
              <a:rPr kumimoji="0" lang="ja-JP" altLang="en-US" sz="2400" b="1" kern="0" spc="600" dirty="0">
                <a:solidFill>
                  <a:srgbClr val="C00000"/>
                </a:solidFill>
              </a:rPr>
              <a:t>戦略計画</a:t>
            </a:r>
            <a:endParaRPr kumimoji="0" lang="en-US" altLang="ja-JP" sz="2400" b="1" kern="0" spc="600" dirty="0">
              <a:solidFill>
                <a:srgbClr val="C00000"/>
              </a:solidFill>
            </a:endParaRPr>
          </a:p>
          <a:p>
            <a:pPr lvl="0" algn="ctr" fontAlgn="auto">
              <a:spcBef>
                <a:spcPts val="0"/>
              </a:spcBef>
              <a:spcAft>
                <a:spcPts val="0"/>
              </a:spcAft>
              <a:defRPr/>
            </a:pPr>
            <a:r>
              <a:rPr kumimoji="0" lang="ja-JP" altLang="en-US" sz="2400" b="1" kern="0" spc="600" dirty="0">
                <a:solidFill>
                  <a:srgbClr val="C00000"/>
                </a:solidFill>
              </a:rPr>
              <a:t>リスク管理</a:t>
            </a:r>
            <a:endParaRPr kumimoji="0" lang="ja-JP" altLang="en-US" sz="2400" b="1" kern="0" spc="600" dirty="0">
              <a:solidFill>
                <a:srgbClr val="C00000"/>
              </a:solidFill>
              <a:latin typeface="Segoe UI" panose="020B0502040204020203" pitchFamily="34" charset="0"/>
              <a:ea typeface="メイリオ" panose="020B0604030504040204" pitchFamily="50" charset="-128"/>
            </a:endParaRPr>
          </a:p>
        </p:txBody>
      </p:sp>
      <p:sp>
        <p:nvSpPr>
          <p:cNvPr id="107" name="正方形/長方形 106"/>
          <p:cNvSpPr/>
          <p:nvPr/>
        </p:nvSpPr>
        <p:spPr bwMode="auto">
          <a:xfrm>
            <a:off x="3325351" y="5085184"/>
            <a:ext cx="3225562" cy="360000"/>
          </a:xfrm>
          <a:prstGeom prst="rect">
            <a:avLst/>
          </a:prstGeom>
          <a:noFill/>
          <a:ln w="38100">
            <a:solidFill>
              <a:srgbClr val="C00000"/>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auto">
              <a:spcBef>
                <a:spcPts val="0"/>
              </a:spcBef>
              <a:spcAft>
                <a:spcPts val="0"/>
              </a:spcAft>
              <a:defRPr/>
            </a:pPr>
            <a:r>
              <a:rPr kumimoji="0" lang="ja-JP" altLang="en-US" sz="2400" b="1" kern="0" spc="600" dirty="0">
                <a:solidFill>
                  <a:srgbClr val="C00000"/>
                </a:solidFill>
              </a:rPr>
              <a:t>財務上の影響</a:t>
            </a:r>
          </a:p>
        </p:txBody>
      </p:sp>
      <p:sp>
        <p:nvSpPr>
          <p:cNvPr id="108" name="正方形/長方形 107"/>
          <p:cNvSpPr/>
          <p:nvPr/>
        </p:nvSpPr>
        <p:spPr bwMode="auto">
          <a:xfrm>
            <a:off x="3277222" y="3358510"/>
            <a:ext cx="1440000" cy="360000"/>
          </a:xfrm>
          <a:prstGeom prst="rect">
            <a:avLst/>
          </a:prstGeom>
          <a:noFill/>
          <a:ln w="38100">
            <a:solidFill>
              <a:srgbClr val="C00000"/>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auto">
              <a:spcBef>
                <a:spcPts val="0"/>
              </a:spcBef>
              <a:spcAft>
                <a:spcPts val="0"/>
              </a:spcAft>
              <a:defRPr/>
            </a:pPr>
            <a:r>
              <a:rPr kumimoji="0" lang="ja-JP" altLang="en-US" sz="2400" b="1" kern="0" spc="600" dirty="0">
                <a:solidFill>
                  <a:srgbClr val="C00000"/>
                </a:solidFill>
              </a:rPr>
              <a:t>リスク</a:t>
            </a:r>
          </a:p>
        </p:txBody>
      </p:sp>
      <p:sp>
        <p:nvSpPr>
          <p:cNvPr id="110" name="正方形/長方形 109"/>
          <p:cNvSpPr/>
          <p:nvPr/>
        </p:nvSpPr>
        <p:spPr bwMode="auto">
          <a:xfrm>
            <a:off x="5143915" y="3341161"/>
            <a:ext cx="1440000" cy="360000"/>
          </a:xfrm>
          <a:prstGeom prst="rect">
            <a:avLst/>
          </a:prstGeom>
          <a:noFill/>
          <a:ln w="38100">
            <a:solidFill>
              <a:srgbClr val="C00000"/>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auto">
              <a:spcBef>
                <a:spcPts val="0"/>
              </a:spcBef>
              <a:spcAft>
                <a:spcPts val="0"/>
              </a:spcAft>
              <a:defRPr/>
            </a:pPr>
            <a:r>
              <a:rPr kumimoji="0" lang="ja-JP" altLang="en-US" sz="2400" b="1" kern="0" spc="600" dirty="0">
                <a:solidFill>
                  <a:srgbClr val="C00000"/>
                </a:solidFill>
              </a:rPr>
              <a:t>機会</a:t>
            </a:r>
          </a:p>
        </p:txBody>
      </p:sp>
      <p:sp>
        <p:nvSpPr>
          <p:cNvPr id="112" name="四角形: 角を丸くする 111"/>
          <p:cNvSpPr/>
          <p:nvPr/>
        </p:nvSpPr>
        <p:spPr bwMode="auto">
          <a:xfrm>
            <a:off x="491034" y="6155210"/>
            <a:ext cx="1485224" cy="360000"/>
          </a:xfrm>
          <a:prstGeom prst="roundRect">
            <a:avLst/>
          </a:prstGeom>
          <a:solidFill>
            <a:schemeClr val="bg1">
              <a:lumMod val="95000"/>
            </a:schemeClr>
          </a:solidFill>
          <a:ln>
            <a:solidFill>
              <a:schemeClr val="bg1">
                <a:lumMod val="75000"/>
              </a:schemeClr>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36000" tIns="36000" rIns="36000" bIns="36000" numCol="1" rtlCol="0" anchor="ctr" anchorCtr="0" compatLnSpc="1">
            <a:prstTxWarp prst="textNoShape">
              <a:avLst/>
            </a:prstTxWarp>
          </a:bodyPr>
          <a:lstStyle/>
          <a:p>
            <a:pPr lvl="0" algn="ctr">
              <a:defRPr/>
            </a:pPr>
            <a:r>
              <a:rPr kumimoji="0" lang="ja-JP" altLang="en-US" sz="2400" kern="0" spc="600" dirty="0">
                <a:solidFill>
                  <a:sysClr val="windowText" lastClr="000000"/>
                </a:solidFill>
                <a:latin typeface="+mn-ea"/>
              </a:rPr>
              <a:t>支出</a:t>
            </a:r>
            <a:endParaRPr kumimoji="0" lang="en-US" altLang="ja-JP" sz="2400" kern="0" spc="600" dirty="0">
              <a:solidFill>
                <a:sysClr val="windowText" lastClr="000000"/>
              </a:solidFill>
              <a:latin typeface="+mn-ea"/>
            </a:endParaRPr>
          </a:p>
        </p:txBody>
      </p:sp>
    </p:spTree>
    <p:extLst>
      <p:ext uri="{BB962C8B-B14F-4D97-AF65-F5344CB8AC3E}">
        <p14:creationId xmlns:p14="http://schemas.microsoft.com/office/powerpoint/2010/main" val="4072073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ja-JP" spc="600" dirty="0"/>
              <a:t>TCFD</a:t>
            </a:r>
            <a:r>
              <a:rPr lang="ja-JP" altLang="en-US" spc="600" dirty="0"/>
              <a:t>提言</a:t>
            </a:r>
            <a:r>
              <a:rPr lang="en-US" altLang="ja-JP" spc="600" dirty="0"/>
              <a:t> </a:t>
            </a:r>
            <a:r>
              <a:rPr lang="ja-JP" altLang="en-US" spc="600" dirty="0"/>
              <a:t>：金融セクター向け</a:t>
            </a:r>
          </a:p>
        </p:txBody>
      </p:sp>
      <p:sp>
        <p:nvSpPr>
          <p:cNvPr id="13" name="テキスト プレースホルダー 12"/>
          <p:cNvSpPr>
            <a:spLocks noGrp="1"/>
          </p:cNvSpPr>
          <p:nvPr>
            <p:ph type="body" sz="quarter" idx="11"/>
          </p:nvPr>
        </p:nvSpPr>
        <p:spPr>
          <a:xfrm>
            <a:off x="128588" y="765175"/>
            <a:ext cx="9648825" cy="792000"/>
          </a:xfrm>
        </p:spPr>
        <p:txBody>
          <a:bodyPr/>
          <a:lstStyle/>
          <a:p>
            <a:r>
              <a:rPr lang="ja-JP" altLang="en-US" sz="2200" spc="300" dirty="0"/>
              <a:t>金融セクター向けに補助ガイダンスを策定</a:t>
            </a:r>
          </a:p>
          <a:p>
            <a:r>
              <a:rPr lang="ja-JP" altLang="en-US" sz="2200" spc="170" dirty="0"/>
              <a:t>銀行・保険・アセットオーナー・アセットマネージャーのサブセクター別に提言</a:t>
            </a:r>
            <a:endParaRPr kumimoji="1" lang="ja-JP" altLang="en-US" sz="2200" spc="170" dirty="0"/>
          </a:p>
        </p:txBody>
      </p:sp>
      <p:sp>
        <p:nvSpPr>
          <p:cNvPr id="4" name="スライド番号プレースホルダー 3"/>
          <p:cNvSpPr>
            <a:spLocks noGrp="1"/>
          </p:cNvSpPr>
          <p:nvPr>
            <p:ph type="sldNum" sz="quarter" idx="12"/>
          </p:nvPr>
        </p:nvSpPr>
        <p:spPr/>
        <p:txBody>
          <a:bodyPr/>
          <a:lstStyle/>
          <a:p>
            <a:fld id="{BDFA821F-5B8F-40E7-880D-F42062A68A54}" type="slidenum">
              <a:rPr lang="en-US" altLang="ja-JP" smtClean="0"/>
              <a:pPr/>
              <a:t>15</a:t>
            </a:fld>
            <a:endParaRPr lang="en-US" altLang="ja-JP" dirty="0"/>
          </a:p>
        </p:txBody>
      </p:sp>
      <p:graphicFrame>
        <p:nvGraphicFramePr>
          <p:cNvPr id="5" name="表 4"/>
          <p:cNvGraphicFramePr>
            <a:graphicFrameLocks noGrp="1"/>
          </p:cNvGraphicFramePr>
          <p:nvPr>
            <p:extLst/>
          </p:nvPr>
        </p:nvGraphicFramePr>
        <p:xfrm>
          <a:off x="128464" y="6682321"/>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latin typeface="Segoe UI" panose="020B0502040204020203" pitchFamily="34" charset="0"/>
                          <a:ea typeface="メイリオ" panose="020B0604030504040204" pitchFamily="50" charset="-128"/>
                        </a:rPr>
                        <a:t>, </a:t>
                      </a:r>
                      <a:r>
                        <a:rPr kumimoji="1" lang="ja-JP" altLang="en-US" sz="1000" baseline="0" dirty="0">
                          <a:latin typeface="Segoe UI" panose="020B0502040204020203" pitchFamily="34" charset="0"/>
                          <a:ea typeface="メイリオ" panose="020B0604030504040204" pitchFamily="50" charset="-128"/>
                        </a:rPr>
                        <a:t>気候関連財務情報開示タスクフォースによる提言実施（最終版）</a:t>
                      </a:r>
                      <a:r>
                        <a:rPr kumimoji="1" lang="en-US" altLang="ja-JP" sz="1000" baseline="0" dirty="0">
                          <a:latin typeface="Segoe UI" panose="020B0502040204020203" pitchFamily="34" charset="0"/>
                          <a:ea typeface="メイリオ" panose="020B0604030504040204" pitchFamily="50" charset="-128"/>
                        </a:rPr>
                        <a:t>, 2017, 21</a:t>
                      </a:r>
                      <a:r>
                        <a:rPr kumimoji="1" lang="ja-JP" altLang="en-US" sz="1000" baseline="0" dirty="0">
                          <a:latin typeface="Segoe UI" panose="020B0502040204020203" pitchFamily="34" charset="0"/>
                          <a:ea typeface="メイリオ" panose="020B0604030504040204" pitchFamily="50" charset="-128"/>
                        </a:rPr>
                        <a:t>～</a:t>
                      </a:r>
                      <a:r>
                        <a:rPr kumimoji="1" lang="en-US" altLang="ja-JP" sz="1000" baseline="0" dirty="0">
                          <a:latin typeface="Segoe UI" panose="020B0502040204020203" pitchFamily="34" charset="0"/>
                          <a:ea typeface="メイリオ" panose="020B0604030504040204" pitchFamily="50" charset="-128"/>
                        </a:rPr>
                        <a:t>42</a:t>
                      </a:r>
                      <a:r>
                        <a:rPr kumimoji="1" lang="ja-JP" altLang="en-US" sz="1000" baseline="0" dirty="0">
                          <a:latin typeface="Segoe UI" panose="020B0502040204020203" pitchFamily="34" charset="0"/>
                          <a:ea typeface="メイリオ" panose="020B0604030504040204" pitchFamily="50" charset="-128"/>
                        </a:rPr>
                        <a:t>ページを基に環境省作成</a:t>
                      </a:r>
                      <a:endParaRPr kumimoji="1" lang="en-US" altLang="ja-JP" sz="1000" baseline="0" dirty="0">
                        <a:solidFill>
                          <a:srgbClr val="FF0000"/>
                        </a:solidFill>
                        <a:latin typeface="Segoe UI" panose="020B0502040204020203" pitchFamily="34" charset="0"/>
                        <a:ea typeface="メイリオ" panose="020B0604030504040204" pitchFamily="50" charset="-128"/>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3" name="テキスト ボックス 2"/>
          <p:cNvSpPr txBox="1"/>
          <p:nvPr/>
        </p:nvSpPr>
        <p:spPr>
          <a:xfrm>
            <a:off x="128588" y="2276872"/>
            <a:ext cx="9648582" cy="369332"/>
          </a:xfrm>
          <a:prstGeom prst="rect">
            <a:avLst/>
          </a:prstGeom>
          <a:noFill/>
        </p:spPr>
        <p:txBody>
          <a:bodyPr wrap="square" rtlCol="0">
            <a:spAutoFit/>
          </a:bodyPr>
          <a:lstStyle/>
          <a:p>
            <a:pPr algn="l"/>
            <a:endParaRPr kumimoji="1" lang="ja-JP" altLang="en-US" dirty="0">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128464" y="1568248"/>
            <a:ext cx="9648706" cy="1890368"/>
            <a:chOff x="994417" y="1712264"/>
            <a:chExt cx="7819680" cy="1890368"/>
          </a:xfrm>
        </p:grpSpPr>
        <p:sp>
          <p:nvSpPr>
            <p:cNvPr id="8" name="テキスト ボックス 7"/>
            <p:cNvSpPr txBox="1"/>
            <p:nvPr/>
          </p:nvSpPr>
          <p:spPr>
            <a:xfrm>
              <a:off x="3020406" y="1712264"/>
              <a:ext cx="4002154" cy="461665"/>
            </a:xfrm>
            <a:prstGeom prst="rect">
              <a:avLst/>
            </a:prstGeom>
            <a:noFill/>
          </p:spPr>
          <p:txBody>
            <a:bodyPr wrap="square" rtlCol="0">
              <a:spAutoFit/>
            </a:bodyPr>
            <a:lstStyle/>
            <a:p>
              <a:pPr algn="ctr"/>
              <a:r>
                <a:rPr lang="ja-JP" altLang="en-US" sz="2400" b="1" u="sng" spc="600" dirty="0">
                  <a:latin typeface="Meiryo UI" panose="020B0604030504040204" pitchFamily="50" charset="-128"/>
                  <a:ea typeface="Meiryo UI" panose="020B0604030504040204" pitchFamily="50" charset="-128"/>
                </a:rPr>
                <a:t>金融セクターに注目</a:t>
              </a:r>
              <a:r>
                <a:rPr lang="ja-JP" altLang="en-US" sz="2400" b="1" u="sng" spc="600" dirty="0" smtClean="0">
                  <a:latin typeface="Meiryo UI" panose="020B0604030504040204" pitchFamily="50" charset="-128"/>
                  <a:ea typeface="Meiryo UI" panose="020B0604030504040204" pitchFamily="50" charset="-128"/>
                </a:rPr>
                <a:t>する理由</a:t>
              </a:r>
              <a:endParaRPr lang="en-US" altLang="ja-JP" sz="2400" b="1" u="sng" spc="600" dirty="0">
                <a:latin typeface="Meiryo UI" panose="020B0604030504040204" pitchFamily="50" charset="-128"/>
                <a:ea typeface="Meiryo UI" panose="020B0604030504040204" pitchFamily="50" charset="-128"/>
              </a:endParaRPr>
            </a:p>
          </p:txBody>
        </p:sp>
        <p:sp>
          <p:nvSpPr>
            <p:cNvPr id="34" name="四角形: 角を丸くする 33"/>
            <p:cNvSpPr/>
            <p:nvPr/>
          </p:nvSpPr>
          <p:spPr bwMode="auto">
            <a:xfrm>
              <a:off x="994417" y="2128461"/>
              <a:ext cx="7819680" cy="1012507"/>
            </a:xfrm>
            <a:prstGeom prst="roundRect">
              <a:avLst/>
            </a:prstGeom>
            <a:solidFill>
              <a:srgbClr val="FFFFFF"/>
            </a:solid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L="285750" marR="0" indent="-285750" algn="l" defTabSz="914400" rtl="0" eaLnBrk="1" fontAlgn="base" latinLnBrk="0" hangingPunct="1">
                <a:lnSpc>
                  <a:spcPts val="2500"/>
                </a:lnSpc>
                <a:spcBef>
                  <a:spcPct val="0"/>
                </a:spcBef>
                <a:spcAft>
                  <a:spcPct val="0"/>
                </a:spcAft>
                <a:buClrTx/>
                <a:buSzTx/>
                <a:buFont typeface="Wingdings" pitchFamily="2" charset="2"/>
                <a:buChar char="ü"/>
                <a:tabLst/>
              </a:pPr>
              <a:r>
                <a:rPr lang="ja-JP" altLang="en-US" sz="2200" dirty="0">
                  <a:latin typeface="Meiryo UI" panose="020B0604030504040204" pitchFamily="50" charset="-128"/>
                  <a:ea typeface="Meiryo UI" panose="020B0604030504040204" pitchFamily="50" charset="-128"/>
                </a:rPr>
                <a:t>気候関連リスクが金融システムに与える影響に関する</a:t>
              </a:r>
              <a:r>
                <a:rPr lang="en-US" altLang="ja-JP" sz="2200" dirty="0">
                  <a:latin typeface="Meiryo UI" panose="020B0604030504040204" pitchFamily="50" charset="-128"/>
                  <a:ea typeface="Meiryo UI" panose="020B0604030504040204" pitchFamily="50" charset="-128"/>
                </a:rPr>
                <a:t>FSB</a:t>
              </a:r>
              <a:r>
                <a:rPr lang="ja-JP" altLang="en-US" sz="2200" dirty="0">
                  <a:latin typeface="Meiryo UI" panose="020B0604030504040204" pitchFamily="50" charset="-128"/>
                  <a:ea typeface="Meiryo UI" panose="020B0604030504040204" pitchFamily="50" charset="-128"/>
                </a:rPr>
                <a:t>の課題意識</a:t>
              </a:r>
              <a:endParaRPr lang="en-US" altLang="ja-JP" sz="2200" dirty="0">
                <a:latin typeface="Meiryo UI" panose="020B0604030504040204" pitchFamily="50" charset="-128"/>
                <a:ea typeface="Meiryo UI" panose="020B0604030504040204" pitchFamily="50" charset="-128"/>
              </a:endParaRPr>
            </a:p>
            <a:p>
              <a:pPr marL="285750" marR="0" indent="-285750" algn="l" defTabSz="914400" rtl="0" eaLnBrk="1" fontAlgn="base" latinLnBrk="0" hangingPunct="1">
                <a:lnSpc>
                  <a:spcPts val="2500"/>
                </a:lnSpc>
                <a:spcBef>
                  <a:spcPct val="0"/>
                </a:spcBef>
                <a:spcAft>
                  <a:spcPct val="0"/>
                </a:spcAft>
                <a:buClrTx/>
                <a:buSzTx/>
                <a:buFont typeface="Wingdings" pitchFamily="2" charset="2"/>
                <a:buChar char="ü"/>
                <a:tabLst/>
              </a:pPr>
              <a:r>
                <a:rPr lang="ja-JP" altLang="en-US" sz="2200" dirty="0">
                  <a:latin typeface="Meiryo UI" panose="020B0604030504040204" pitchFamily="50" charset="-128"/>
                  <a:ea typeface="Meiryo UI" panose="020B0604030504040204" pitchFamily="50" charset="-128"/>
                </a:rPr>
                <a:t>金融セクターによる情報開示が進むことにより、早期リスク評価や市場規律の形成、データ蓄積に期待</a:t>
              </a:r>
              <a:endParaRPr lang="en-US" altLang="ja-JP" sz="2200" dirty="0">
                <a:latin typeface="Meiryo UI" panose="020B0604030504040204" pitchFamily="50" charset="-128"/>
                <a:ea typeface="Meiryo UI" panose="020B0604030504040204" pitchFamily="50" charset="-128"/>
              </a:endParaRPr>
            </a:p>
          </p:txBody>
        </p:sp>
        <p:sp>
          <p:nvSpPr>
            <p:cNvPr id="35" name="二等辺三角形 34"/>
            <p:cNvSpPr/>
            <p:nvPr/>
          </p:nvSpPr>
          <p:spPr bwMode="auto">
            <a:xfrm flipV="1">
              <a:off x="3153664" y="3068960"/>
              <a:ext cx="3636726" cy="216024"/>
            </a:xfrm>
            <a:prstGeom prst="triangle">
              <a:avLst/>
            </a:prstGeom>
            <a:solidFill>
              <a:schemeClr val="bg1">
                <a:lumMod val="85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642832" y="3140967"/>
              <a:ext cx="6996598" cy="461665"/>
            </a:xfrm>
            <a:prstGeom prst="rect">
              <a:avLst/>
            </a:prstGeom>
            <a:noFill/>
          </p:spPr>
          <p:txBody>
            <a:bodyPr wrap="square" rtlCol="0">
              <a:spAutoFit/>
            </a:bodyPr>
            <a:lstStyle/>
            <a:p>
              <a:r>
                <a:rPr kumimoji="1" lang="ja-JP" altLang="en-US" sz="2400" b="1" u="sng" dirty="0">
                  <a:latin typeface="Meiryo UI" panose="020B0604030504040204" pitchFamily="50" charset="-128"/>
                  <a:ea typeface="Meiryo UI" panose="020B0604030504040204" pitchFamily="50" charset="-128"/>
                </a:rPr>
                <a:t>主な追加提言</a:t>
              </a:r>
              <a:r>
                <a:rPr lang="ja-JP" altLang="en-US" sz="2400" b="1" u="sng" dirty="0">
                  <a:latin typeface="Meiryo UI" panose="020B0604030504040204" pitchFamily="50" charset="-128"/>
                  <a:ea typeface="Meiryo UI" panose="020B0604030504040204" pitchFamily="50" charset="-128"/>
                </a:rPr>
                <a:t>（気候関連リスクと機会について、</a:t>
              </a:r>
              <a:r>
                <a:rPr kumimoji="1" lang="ja-JP" altLang="en-US" sz="2400" b="1" u="sng" dirty="0">
                  <a:latin typeface="Meiryo UI" panose="020B0604030504040204" pitchFamily="50" charset="-128"/>
                  <a:ea typeface="Meiryo UI" panose="020B0604030504040204" pitchFamily="50" charset="-128"/>
                </a:rPr>
                <a:t>開示すべき情報）</a:t>
              </a:r>
            </a:p>
          </p:txBody>
        </p:sp>
      </p:grpSp>
      <p:sp>
        <p:nvSpPr>
          <p:cNvPr id="32" name="四角形: 角を丸くする 31"/>
          <p:cNvSpPr/>
          <p:nvPr/>
        </p:nvSpPr>
        <p:spPr bwMode="auto">
          <a:xfrm>
            <a:off x="116252" y="3442931"/>
            <a:ext cx="1357716" cy="612000"/>
          </a:xfrm>
          <a:prstGeom prst="roundRect">
            <a:avLst/>
          </a:prstGeom>
          <a:solidFill>
            <a:schemeClr val="bg1">
              <a:lumMod val="95000"/>
            </a:schemeClr>
          </a:solidFill>
          <a:ln>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400" b="1" u="sng" kern="0" spc="600" dirty="0">
                <a:solidFill>
                  <a:prstClr val="black"/>
                </a:solidFill>
                <a:latin typeface="Meiryo UI" panose="020B0604030504040204" pitchFamily="50" charset="-128"/>
                <a:ea typeface="Meiryo UI" panose="020B0604030504040204" pitchFamily="50" charset="-128"/>
              </a:rPr>
              <a:t>銀行</a:t>
            </a:r>
            <a:endParaRPr kumimoji="1" lang="ja-JP" altLang="en-US" sz="2400" b="1" i="0" u="sng" strike="noStrike" kern="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 name="四角形: 角を丸くする 32"/>
          <p:cNvSpPr/>
          <p:nvPr/>
        </p:nvSpPr>
        <p:spPr bwMode="auto">
          <a:xfrm>
            <a:off x="129176" y="4185152"/>
            <a:ext cx="1357716" cy="612000"/>
          </a:xfrm>
          <a:prstGeom prst="roundRect">
            <a:avLst/>
          </a:prstGeom>
          <a:solidFill>
            <a:schemeClr val="bg1">
              <a:lumMod val="95000"/>
            </a:schemeClr>
          </a:solidFill>
          <a:ln>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400" b="1" u="sng" kern="0" spc="600" noProof="0" dirty="0">
                <a:solidFill>
                  <a:prstClr val="black"/>
                </a:solidFill>
                <a:latin typeface="Meiryo UI" panose="020B0604030504040204" pitchFamily="50" charset="-128"/>
                <a:ea typeface="Meiryo UI" panose="020B0604030504040204" pitchFamily="50" charset="-128"/>
              </a:rPr>
              <a:t>保険</a:t>
            </a:r>
            <a:endParaRPr kumimoji="1" lang="ja-JP" altLang="en-US" sz="2400" b="1" i="0" u="sng" strike="noStrike" kern="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7" name="四角形: 角を丸くする 36"/>
          <p:cNvSpPr/>
          <p:nvPr/>
        </p:nvSpPr>
        <p:spPr bwMode="auto">
          <a:xfrm>
            <a:off x="129176" y="4859980"/>
            <a:ext cx="1357716" cy="980078"/>
          </a:xfrm>
          <a:prstGeom prst="roundRect">
            <a:avLst/>
          </a:prstGeom>
          <a:solidFill>
            <a:schemeClr val="bg1">
              <a:lumMod val="95000"/>
            </a:schemeClr>
          </a:solidFill>
          <a:ln>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400" b="1" u="sng" kern="0" spc="300" dirty="0">
                <a:solidFill>
                  <a:prstClr val="black"/>
                </a:solidFill>
                <a:latin typeface="Meiryo UI" panose="020B0604030504040204" pitchFamily="50" charset="-128"/>
                <a:ea typeface="Meiryo UI" panose="020B0604030504040204" pitchFamily="50" charset="-128"/>
              </a:rPr>
              <a:t>ｱｾｯﾄ</a:t>
            </a:r>
            <a:endParaRPr lang="en-US" altLang="ja-JP" sz="2400" b="1" u="sng" kern="0" spc="300" dirty="0">
              <a:solidFill>
                <a:prstClr val="black"/>
              </a:solidFill>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400" b="1" u="sng" kern="0" spc="300" dirty="0">
                <a:solidFill>
                  <a:prstClr val="black"/>
                </a:solidFill>
                <a:latin typeface="Meiryo UI" panose="020B0604030504040204" pitchFamily="50" charset="-128"/>
                <a:ea typeface="Meiryo UI" panose="020B0604030504040204" pitchFamily="50" charset="-128"/>
              </a:rPr>
              <a:t>ｵｰﾅｰ</a:t>
            </a:r>
            <a:endParaRPr kumimoji="1" lang="ja-JP" altLang="en-US" sz="2400" b="1" i="0" u="sng" strike="noStrike" kern="0" cap="none" spc="3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四角形: 角を丸くする 37"/>
          <p:cNvSpPr/>
          <p:nvPr/>
        </p:nvSpPr>
        <p:spPr bwMode="auto">
          <a:xfrm>
            <a:off x="138900" y="5877272"/>
            <a:ext cx="1357716" cy="693576"/>
          </a:xfrm>
          <a:prstGeom prst="roundRect">
            <a:avLst/>
          </a:prstGeom>
          <a:solidFill>
            <a:schemeClr val="bg1">
              <a:lumMod val="95000"/>
            </a:schemeClr>
          </a:solidFill>
          <a:ln>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400" b="1" u="sng" kern="0" spc="300" dirty="0">
                <a:solidFill>
                  <a:prstClr val="black"/>
                </a:solidFill>
                <a:latin typeface="Meiryo UI" panose="020B0604030504040204" pitchFamily="50" charset="-128"/>
                <a:ea typeface="Meiryo UI" panose="020B0604030504040204" pitchFamily="50" charset="-128"/>
              </a:rPr>
              <a:t>ｱｾｯﾄ</a:t>
            </a:r>
            <a:endParaRPr lang="en-US" altLang="ja-JP" sz="2400" b="1" u="sng" kern="0" spc="300" dirty="0">
              <a:solidFill>
                <a:prstClr val="black"/>
              </a:solidFill>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sng" strike="noStrike" kern="0" cap="none" spc="3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ﾏﾈｰｼﾞｬｰ</a:t>
            </a:r>
          </a:p>
        </p:txBody>
      </p:sp>
      <p:sp>
        <p:nvSpPr>
          <p:cNvPr id="7" name="正方形/長方形 6"/>
          <p:cNvSpPr/>
          <p:nvPr/>
        </p:nvSpPr>
        <p:spPr>
          <a:xfrm>
            <a:off x="1604626" y="3429000"/>
            <a:ext cx="8172543" cy="733534"/>
          </a:xfrm>
          <a:prstGeom prst="rect">
            <a:avLst/>
          </a:prstGeom>
        </p:spPr>
        <p:txBody>
          <a:bodyPr wrap="square">
            <a:spAutoFit/>
          </a:bodyPr>
          <a:lstStyle/>
          <a:p>
            <a:pPr lvl="0" fontAlgn="auto">
              <a:lnSpc>
                <a:spcPts val="2500"/>
              </a:lnSpc>
              <a:spcBef>
                <a:spcPts val="0"/>
              </a:spcBef>
              <a:spcAft>
                <a:spcPts val="0"/>
              </a:spcAft>
            </a:pPr>
            <a:r>
              <a:rPr lang="ja-JP" altLang="en-US" sz="2000" spc="300" dirty="0">
                <a:solidFill>
                  <a:prstClr val="black"/>
                </a:solidFill>
                <a:latin typeface="Meiryo UI" panose="020B0604030504040204" pitchFamily="50" charset="-128"/>
                <a:ea typeface="Meiryo UI" panose="020B0604030504040204" pitchFamily="50" charset="-128"/>
              </a:rPr>
              <a:t>炭素関連資産に対する信用リスク影響、貸出における気候関連リスク影響、当該リスクの一般的なリスク分析における位置づけ・分類</a:t>
            </a:r>
          </a:p>
        </p:txBody>
      </p:sp>
      <p:sp>
        <p:nvSpPr>
          <p:cNvPr id="10" name="正方形/長方形 9"/>
          <p:cNvSpPr/>
          <p:nvPr/>
        </p:nvSpPr>
        <p:spPr>
          <a:xfrm>
            <a:off x="1624776" y="4116828"/>
            <a:ext cx="8152394" cy="733534"/>
          </a:xfrm>
          <a:prstGeom prst="rect">
            <a:avLst/>
          </a:prstGeom>
        </p:spPr>
        <p:txBody>
          <a:bodyPr wrap="square">
            <a:spAutoFit/>
          </a:bodyPr>
          <a:lstStyle/>
          <a:p>
            <a:pPr>
              <a:lnSpc>
                <a:spcPts val="2500"/>
              </a:lnSpc>
            </a:pPr>
            <a:r>
              <a:rPr lang="ja-JP" altLang="en-US" sz="2000" spc="300" dirty="0">
                <a:latin typeface="Meiryo UI" panose="020B0604030504040204" pitchFamily="50" charset="-128"/>
                <a:ea typeface="Meiryo UI" panose="020B0604030504040204" pitchFamily="50" charset="-128"/>
              </a:rPr>
              <a:t>新規保険商品・競争力、気候変動シナリオ分析結果、事業への影響、保険ポートフォリオにおける気候関連リスク評価・評価モデル</a:t>
            </a:r>
          </a:p>
        </p:txBody>
      </p:sp>
      <p:sp>
        <p:nvSpPr>
          <p:cNvPr id="11" name="正方形/長方形 10"/>
          <p:cNvSpPr/>
          <p:nvPr/>
        </p:nvSpPr>
        <p:spPr>
          <a:xfrm>
            <a:off x="1597428" y="4895145"/>
            <a:ext cx="8179742" cy="1054135"/>
          </a:xfrm>
          <a:prstGeom prst="rect">
            <a:avLst/>
          </a:prstGeom>
        </p:spPr>
        <p:txBody>
          <a:bodyPr wrap="square">
            <a:spAutoFit/>
          </a:bodyPr>
          <a:lstStyle/>
          <a:p>
            <a:pPr lvl="0" fontAlgn="auto">
              <a:lnSpc>
                <a:spcPts val="2500"/>
              </a:lnSpc>
              <a:spcBef>
                <a:spcPts val="0"/>
              </a:spcBef>
              <a:spcAft>
                <a:spcPts val="0"/>
              </a:spcAft>
            </a:pPr>
            <a:r>
              <a:rPr lang="ja-JP" altLang="en-US" sz="2000" spc="300" dirty="0">
                <a:solidFill>
                  <a:prstClr val="black"/>
                </a:solidFill>
                <a:latin typeface="Meiryo UI" panose="020B0604030504040204" pitchFamily="50" charset="-128"/>
                <a:ea typeface="Meiryo UI" panose="020B0604030504040204" pitchFamily="50" charset="-128"/>
              </a:rPr>
              <a:t>投資戦略、シナリオ分析、リスクと機会の評価手法、低炭素エネルギーへの移行に関するポートフォリオのポジショニング、エンゲージメントの実施状況、ポートフォリオの炭素割合</a:t>
            </a:r>
          </a:p>
        </p:txBody>
      </p:sp>
      <p:sp>
        <p:nvSpPr>
          <p:cNvPr id="12" name="正方形/長方形 11"/>
          <p:cNvSpPr/>
          <p:nvPr/>
        </p:nvSpPr>
        <p:spPr>
          <a:xfrm>
            <a:off x="1608380" y="5997633"/>
            <a:ext cx="5298245" cy="412934"/>
          </a:xfrm>
          <a:prstGeom prst="rect">
            <a:avLst/>
          </a:prstGeom>
        </p:spPr>
        <p:txBody>
          <a:bodyPr wrap="none">
            <a:spAutoFit/>
          </a:bodyPr>
          <a:lstStyle/>
          <a:p>
            <a:pPr lvl="0" fontAlgn="auto">
              <a:lnSpc>
                <a:spcPts val="2500"/>
              </a:lnSpc>
              <a:spcBef>
                <a:spcPts val="0"/>
              </a:spcBef>
              <a:spcAft>
                <a:spcPts val="0"/>
              </a:spcAft>
            </a:pPr>
            <a:r>
              <a:rPr lang="ja-JP" altLang="en-US" sz="2000" spc="300" dirty="0">
                <a:solidFill>
                  <a:prstClr val="black"/>
                </a:solidFill>
                <a:latin typeface="Meiryo UI" panose="020B0604030504040204" pitchFamily="50" charset="-128"/>
                <a:ea typeface="Meiryo UI" panose="020B0604030504040204" pitchFamily="50" charset="-128"/>
              </a:rPr>
              <a:t>ポジショニング以外はアセットオーナーと同様</a:t>
            </a:r>
          </a:p>
        </p:txBody>
      </p:sp>
      <p:cxnSp>
        <p:nvCxnSpPr>
          <p:cNvPr id="39" name="直線コネクタ 38"/>
          <p:cNvCxnSpPr/>
          <p:nvPr/>
        </p:nvCxnSpPr>
        <p:spPr bwMode="auto">
          <a:xfrm flipV="1">
            <a:off x="1624776" y="4093937"/>
            <a:ext cx="8064000"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コネクタ 39"/>
          <p:cNvCxnSpPr/>
          <p:nvPr/>
        </p:nvCxnSpPr>
        <p:spPr bwMode="auto">
          <a:xfrm flipV="1">
            <a:off x="1624776" y="4849641"/>
            <a:ext cx="8064000"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線コネクタ 40"/>
          <p:cNvCxnSpPr/>
          <p:nvPr/>
        </p:nvCxnSpPr>
        <p:spPr bwMode="auto">
          <a:xfrm flipV="1">
            <a:off x="1597428" y="5906511"/>
            <a:ext cx="8064000"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59239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1"/>
          </p:nvPr>
        </p:nvSpPr>
        <p:spPr>
          <a:xfrm>
            <a:off x="132780" y="751004"/>
            <a:ext cx="9648825" cy="824887"/>
          </a:xfrm>
        </p:spPr>
        <p:txBody>
          <a:bodyPr/>
          <a:lstStyle/>
          <a:p>
            <a:r>
              <a:rPr lang="ja-JP" altLang="en-US" sz="2400" dirty="0"/>
              <a:t>非金融セクターでは、４セクター（①エネルギー、②運輸、③原料・建築物、④農業・食糧・林業製品）に対し、補助ガイダンスを策定</a:t>
            </a:r>
          </a:p>
        </p:txBody>
      </p:sp>
      <p:sp>
        <p:nvSpPr>
          <p:cNvPr id="2" name="タイトル 1"/>
          <p:cNvSpPr>
            <a:spLocks noGrp="1"/>
          </p:cNvSpPr>
          <p:nvPr>
            <p:ph type="title"/>
          </p:nvPr>
        </p:nvSpPr>
        <p:spPr/>
        <p:txBody>
          <a:bodyPr/>
          <a:lstStyle/>
          <a:p>
            <a:r>
              <a:rPr lang="en-US" altLang="ja-JP" sz="3600" spc="300" dirty="0"/>
              <a:t>TCFD</a:t>
            </a:r>
            <a:r>
              <a:rPr lang="ja-JP" altLang="en-US" sz="3600" spc="300" dirty="0"/>
              <a:t>提言</a:t>
            </a:r>
            <a:r>
              <a:rPr lang="en-US" altLang="ja-JP" sz="3600" spc="300" dirty="0"/>
              <a:t> </a:t>
            </a:r>
            <a:r>
              <a:rPr lang="ja-JP" altLang="en-US" sz="3600" spc="300" dirty="0"/>
              <a:t>：非金融セクター向け（</a:t>
            </a:r>
            <a:r>
              <a:rPr lang="en-US" altLang="ja-JP" sz="3600" spc="300" dirty="0"/>
              <a:t>1/2</a:t>
            </a:r>
            <a:r>
              <a:rPr lang="ja-JP" altLang="en-US" sz="3600" spc="300" dirty="0"/>
              <a:t>）</a:t>
            </a:r>
          </a:p>
        </p:txBody>
      </p:sp>
      <p:sp>
        <p:nvSpPr>
          <p:cNvPr id="4" name="スライド番号プレースホルダー 3"/>
          <p:cNvSpPr>
            <a:spLocks noGrp="1"/>
          </p:cNvSpPr>
          <p:nvPr>
            <p:ph type="sldNum" sz="quarter" idx="12"/>
          </p:nvPr>
        </p:nvSpPr>
        <p:spPr/>
        <p:txBody>
          <a:bodyPr/>
          <a:lstStyle/>
          <a:p>
            <a:fld id="{BDFA821F-5B8F-40E7-880D-F42062A68A54}" type="slidenum">
              <a:rPr lang="en-US" altLang="ja-JP" smtClean="0"/>
              <a:pPr/>
              <a:t>16</a:t>
            </a:fld>
            <a:endParaRPr lang="en-US" altLang="ja-JP" dirty="0"/>
          </a:p>
        </p:txBody>
      </p:sp>
      <p:sp>
        <p:nvSpPr>
          <p:cNvPr id="3" name="テキスト ボックス 2"/>
          <p:cNvSpPr txBox="1"/>
          <p:nvPr/>
        </p:nvSpPr>
        <p:spPr>
          <a:xfrm>
            <a:off x="128588" y="2276872"/>
            <a:ext cx="3600276" cy="1293971"/>
          </a:xfrm>
          <a:prstGeom prst="roundRect">
            <a:avLst/>
          </a:prstGeom>
          <a:solidFill>
            <a:schemeClr val="bg1">
              <a:lumMod val="95000"/>
            </a:schemeClr>
          </a:solidFill>
          <a:ln>
            <a:solidFill>
              <a:schemeClr val="tx1"/>
            </a:solidFill>
          </a:ln>
          <a:effectLst/>
        </p:spPr>
        <p:txBody>
          <a:bodyPr wrap="square">
            <a:spAutoFit/>
          </a:bodyPr>
          <a:lstStyle>
            <a:defPPr>
              <a:defRPr lang="ja-JP"/>
            </a:defPPr>
            <a:lvl1pPr marL="342900" lvl="0" indent="-342900" fontAlgn="auto">
              <a:lnSpc>
                <a:spcPts val="2800"/>
              </a:lnSpc>
              <a:spcBef>
                <a:spcPts val="0"/>
              </a:spcBef>
              <a:spcAft>
                <a:spcPts val="0"/>
              </a:spcAft>
              <a:buFont typeface="Wingdings" panose="05000000000000000000" pitchFamily="2" charset="2"/>
              <a:buChar char="ü"/>
              <a:defRPr b="1" u="sng">
                <a:latin typeface="Meiryo UI" panose="020B0604030504040204" pitchFamily="50" charset="-128"/>
                <a:ea typeface="Meiryo UI" panose="020B0604030504040204" pitchFamily="50" charset="-128"/>
              </a:defRPr>
            </a:lvl1pPr>
          </a:lstStyle>
          <a:p>
            <a:pPr>
              <a:buFont typeface="Arial" panose="020B0604020202020204" pitchFamily="34" charset="0"/>
              <a:buChar char="•"/>
            </a:pPr>
            <a:r>
              <a:rPr lang="ja-JP" altLang="en-US" sz="2400" spc="600" dirty="0"/>
              <a:t>石油・ガス</a:t>
            </a:r>
            <a:endParaRPr lang="en-US" altLang="ja-JP" sz="2400" spc="600" dirty="0"/>
          </a:p>
          <a:p>
            <a:pPr>
              <a:buFont typeface="Arial" panose="020B0604020202020204" pitchFamily="34" charset="0"/>
              <a:buChar char="•"/>
            </a:pPr>
            <a:r>
              <a:rPr lang="ja-JP" altLang="en-US" sz="2400" spc="600" dirty="0"/>
              <a:t>石炭</a:t>
            </a:r>
            <a:endParaRPr lang="en-US" altLang="ja-JP" sz="2400" spc="600" dirty="0"/>
          </a:p>
          <a:p>
            <a:pPr>
              <a:buFont typeface="Arial" panose="020B0604020202020204" pitchFamily="34" charset="0"/>
              <a:buChar char="•"/>
            </a:pPr>
            <a:r>
              <a:rPr lang="ja-JP" altLang="en-US" sz="2400" spc="600" dirty="0"/>
              <a:t>電力</a:t>
            </a:r>
          </a:p>
        </p:txBody>
      </p:sp>
      <p:graphicFrame>
        <p:nvGraphicFramePr>
          <p:cNvPr id="33" name="表 32"/>
          <p:cNvGraphicFramePr>
            <a:graphicFrameLocks noGrp="1"/>
          </p:cNvGraphicFramePr>
          <p:nvPr>
            <p:extLst/>
          </p:nvPr>
        </p:nvGraphicFramePr>
        <p:xfrm>
          <a:off x="128464" y="6682321"/>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latin typeface="Segoe UI" panose="020B0502040204020203" pitchFamily="34" charset="0"/>
                          <a:ea typeface="メイリオ" panose="020B0604030504040204" pitchFamily="50" charset="-128"/>
                        </a:rPr>
                        <a:t>, </a:t>
                      </a:r>
                      <a:r>
                        <a:rPr kumimoji="1" lang="ja-JP" altLang="en-US" sz="1000" baseline="0" dirty="0">
                          <a:latin typeface="Segoe UI" panose="020B0502040204020203" pitchFamily="34" charset="0"/>
                          <a:ea typeface="メイリオ" panose="020B0604030504040204" pitchFamily="50" charset="-128"/>
                        </a:rPr>
                        <a:t>気候関連財務情報開示タスクフォースによる提言実施（最終版）</a:t>
                      </a:r>
                      <a:r>
                        <a:rPr kumimoji="1" lang="en-US" altLang="ja-JP" sz="1000" baseline="0" dirty="0">
                          <a:latin typeface="Segoe UI" panose="020B0502040204020203" pitchFamily="34" charset="0"/>
                          <a:ea typeface="メイリオ" panose="020B0604030504040204" pitchFamily="50" charset="-128"/>
                        </a:rPr>
                        <a:t>, 2017, 52</a:t>
                      </a:r>
                      <a:r>
                        <a:rPr kumimoji="1" lang="ja-JP" altLang="en-US" sz="1000" baseline="0" dirty="0">
                          <a:latin typeface="Segoe UI" panose="020B0502040204020203" pitchFamily="34" charset="0"/>
                          <a:ea typeface="メイリオ" panose="020B0604030504040204" pitchFamily="50" charset="-128"/>
                        </a:rPr>
                        <a:t>～</a:t>
                      </a:r>
                      <a:r>
                        <a:rPr kumimoji="1" lang="en-US" altLang="ja-JP" sz="1000" baseline="0" dirty="0">
                          <a:latin typeface="Segoe UI" panose="020B0502040204020203" pitchFamily="34" charset="0"/>
                          <a:ea typeface="メイリオ" panose="020B0604030504040204" pitchFamily="50" charset="-128"/>
                        </a:rPr>
                        <a:t>65</a:t>
                      </a:r>
                      <a:r>
                        <a:rPr kumimoji="1" lang="ja-JP" altLang="en-US" sz="1000" baseline="0" dirty="0">
                          <a:latin typeface="Segoe UI" panose="020B0502040204020203" pitchFamily="34" charset="0"/>
                          <a:ea typeface="メイリオ" panose="020B0604030504040204" pitchFamily="50" charset="-128"/>
                        </a:rPr>
                        <a:t>ページを基に環境省作成</a:t>
                      </a:r>
                      <a:endParaRPr kumimoji="1" lang="en-US" altLang="ja-JP" sz="1000" baseline="0" dirty="0">
                        <a:solidFill>
                          <a:srgbClr val="FF0000"/>
                        </a:solidFill>
                        <a:latin typeface="Segoe UI" panose="020B0502040204020203" pitchFamily="34" charset="0"/>
                        <a:ea typeface="メイリオ" panose="020B0604030504040204" pitchFamily="50" charset="-128"/>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5" name="正方形/長方形 4"/>
          <p:cNvSpPr/>
          <p:nvPr/>
        </p:nvSpPr>
        <p:spPr>
          <a:xfrm>
            <a:off x="3872880" y="2204864"/>
            <a:ext cx="6033120" cy="1528624"/>
          </a:xfrm>
          <a:prstGeom prst="rect">
            <a:avLst/>
          </a:prstGeom>
        </p:spPr>
        <p:txBody>
          <a:bodyPr wrap="square">
            <a:spAutoFit/>
          </a:bodyPr>
          <a:lstStyle/>
          <a:p>
            <a:pPr>
              <a:lnSpc>
                <a:spcPts val="2800"/>
              </a:lnSpc>
            </a:pPr>
            <a:r>
              <a:rPr lang="ja-JP" altLang="en-US" sz="2400" b="1" u="sng" spc="300" dirty="0">
                <a:solidFill>
                  <a:srgbClr val="C00000"/>
                </a:solidFill>
                <a:latin typeface="Meiryo UI" panose="020B0604030504040204" pitchFamily="50" charset="-128"/>
                <a:ea typeface="Meiryo UI" panose="020B0604030504040204" pitchFamily="50" charset="-128"/>
              </a:rPr>
              <a:t>法令遵守・営業費用やリスクと機会の変化、規制改訂や消費者・投資家動向の変化、投資戦略の変化</a:t>
            </a:r>
            <a:r>
              <a:rPr lang="ja-JP" altLang="en-US" sz="2400" spc="300" dirty="0">
                <a:latin typeface="Meiryo UI" panose="020B0604030504040204" pitchFamily="50" charset="-128"/>
                <a:ea typeface="Meiryo UI" panose="020B0604030504040204" pitchFamily="50" charset="-128"/>
              </a:rPr>
              <a:t>、に対する評価と潜在的影響に係る開示</a:t>
            </a:r>
          </a:p>
        </p:txBody>
      </p:sp>
      <p:sp>
        <p:nvSpPr>
          <p:cNvPr id="6" name="正方形/長方形 5"/>
          <p:cNvSpPr/>
          <p:nvPr/>
        </p:nvSpPr>
        <p:spPr>
          <a:xfrm>
            <a:off x="128588" y="4155739"/>
            <a:ext cx="1056700" cy="451406"/>
          </a:xfrm>
          <a:prstGeom prst="rect">
            <a:avLst/>
          </a:prstGeom>
        </p:spPr>
        <p:txBody>
          <a:bodyPr wrap="none">
            <a:spAutoFit/>
          </a:bodyPr>
          <a:lstStyle/>
          <a:p>
            <a:pPr fontAlgn="auto">
              <a:lnSpc>
                <a:spcPts val="2800"/>
              </a:lnSpc>
              <a:spcBef>
                <a:spcPts val="0"/>
              </a:spcBef>
              <a:spcAft>
                <a:spcPts val="0"/>
              </a:spcAft>
              <a:defRPr/>
            </a:pPr>
            <a:r>
              <a:rPr lang="ja-JP" altLang="en-US" sz="2800" b="1" u="sng" spc="600" dirty="0">
                <a:latin typeface="Meiryo UI" panose="020B0604030504040204" pitchFamily="50" charset="-128"/>
                <a:ea typeface="Meiryo UI" panose="020B0604030504040204" pitchFamily="50" charset="-128"/>
              </a:rPr>
              <a:t>運輸</a:t>
            </a:r>
            <a:endParaRPr lang="en-US" altLang="ja-JP" sz="2800" b="1" u="sng" spc="600" dirty="0">
              <a:latin typeface="Meiryo UI" panose="020B0604030504040204" pitchFamily="50" charset="-128"/>
              <a:ea typeface="Meiryo UI" panose="020B0604030504040204" pitchFamily="50" charset="-128"/>
            </a:endParaRPr>
          </a:p>
        </p:txBody>
      </p:sp>
      <p:sp>
        <p:nvSpPr>
          <p:cNvPr id="9" name="四角形: 角を丸くする 8"/>
          <p:cNvSpPr/>
          <p:nvPr/>
        </p:nvSpPr>
        <p:spPr>
          <a:xfrm>
            <a:off x="128589" y="4799325"/>
            <a:ext cx="3600275" cy="1691243"/>
          </a:xfrm>
          <a:prstGeom prst="roundRect">
            <a:avLst/>
          </a:prstGeom>
          <a:solidFill>
            <a:schemeClr val="bg1">
              <a:lumMod val="95000"/>
            </a:schemeClr>
          </a:solidFill>
          <a:ln>
            <a:solidFill>
              <a:schemeClr val="tx1"/>
            </a:solidFill>
          </a:ln>
          <a:effectLst/>
        </p:spPr>
        <p:txBody>
          <a:bodyPr wrap="square">
            <a:spAutoFit/>
          </a:bodyPr>
          <a:lstStyle/>
          <a:p>
            <a:pPr marL="342900" lvl="0" indent="-342900" fontAlgn="auto">
              <a:lnSpc>
                <a:spcPts val="2800"/>
              </a:lnSpc>
              <a:spcBef>
                <a:spcPts val="0"/>
              </a:spcBef>
              <a:spcAft>
                <a:spcPts val="0"/>
              </a:spcAft>
              <a:buFont typeface="Arial" panose="020B0604020202020204" pitchFamily="34" charset="0"/>
              <a:buChar char="•"/>
              <a:defRPr/>
            </a:pPr>
            <a:r>
              <a:rPr lang="ja-JP" altLang="en-US" sz="2400" b="1" u="sng" spc="600" dirty="0">
                <a:latin typeface="Meiryo UI" panose="020B0604030504040204" pitchFamily="50" charset="-128"/>
                <a:ea typeface="Meiryo UI" panose="020B0604030504040204" pitchFamily="50" charset="-128"/>
              </a:rPr>
              <a:t>空運、海運</a:t>
            </a:r>
            <a:endParaRPr lang="en-US" altLang="ja-JP" sz="2400" b="1" u="sng" spc="600" dirty="0">
              <a:latin typeface="Meiryo UI" panose="020B0604030504040204" pitchFamily="50" charset="-128"/>
              <a:ea typeface="Meiryo UI" panose="020B0604030504040204" pitchFamily="50" charset="-128"/>
            </a:endParaRPr>
          </a:p>
          <a:p>
            <a:pPr marL="342900" lvl="0" indent="-342900" fontAlgn="auto">
              <a:lnSpc>
                <a:spcPts val="2800"/>
              </a:lnSpc>
              <a:spcBef>
                <a:spcPts val="0"/>
              </a:spcBef>
              <a:spcAft>
                <a:spcPts val="0"/>
              </a:spcAft>
              <a:buFont typeface="Arial" panose="020B0604020202020204" pitchFamily="34" charset="0"/>
              <a:buChar char="•"/>
              <a:defRPr/>
            </a:pPr>
            <a:r>
              <a:rPr lang="ja-JP" altLang="en-US" sz="2400" b="1" u="sng" spc="600" dirty="0">
                <a:latin typeface="Meiryo UI" panose="020B0604030504040204" pitchFamily="50" charset="-128"/>
                <a:ea typeface="Meiryo UI" panose="020B0604030504040204" pitchFamily="50" charset="-128"/>
              </a:rPr>
              <a:t>陸運（鉄道、トラック）</a:t>
            </a:r>
            <a:endParaRPr lang="en-US" altLang="ja-JP" sz="2400" b="1" u="sng" spc="600" dirty="0">
              <a:latin typeface="Meiryo UI" panose="020B0604030504040204" pitchFamily="50" charset="-128"/>
              <a:ea typeface="Meiryo UI" panose="020B0604030504040204" pitchFamily="50" charset="-128"/>
            </a:endParaRPr>
          </a:p>
          <a:p>
            <a:pPr marL="342900" lvl="0" indent="-342900" fontAlgn="auto">
              <a:lnSpc>
                <a:spcPts val="2800"/>
              </a:lnSpc>
              <a:spcBef>
                <a:spcPts val="0"/>
              </a:spcBef>
              <a:spcAft>
                <a:spcPts val="0"/>
              </a:spcAft>
              <a:buFont typeface="Arial" panose="020B0604020202020204" pitchFamily="34" charset="0"/>
              <a:buChar char="•"/>
              <a:defRPr/>
            </a:pPr>
            <a:r>
              <a:rPr lang="ja-JP" altLang="en-US" sz="2400" b="1" u="sng" spc="600" dirty="0">
                <a:latin typeface="Meiryo UI" panose="020B0604030504040204" pitchFamily="50" charset="-128"/>
                <a:ea typeface="Meiryo UI" panose="020B0604030504040204" pitchFamily="50" charset="-128"/>
              </a:rPr>
              <a:t>自動車</a:t>
            </a:r>
            <a:endParaRPr lang="en-US" altLang="ja-JP" sz="2400" b="1" u="sng" spc="600" dirty="0">
              <a:latin typeface="Meiryo UI" panose="020B0604030504040204" pitchFamily="50" charset="-128"/>
              <a:ea typeface="Meiryo UI" panose="020B0604030504040204" pitchFamily="50" charset="-128"/>
            </a:endParaRPr>
          </a:p>
        </p:txBody>
      </p:sp>
      <p:sp>
        <p:nvSpPr>
          <p:cNvPr id="10" name="正方形/長方形 9"/>
          <p:cNvSpPr/>
          <p:nvPr/>
        </p:nvSpPr>
        <p:spPr>
          <a:xfrm>
            <a:off x="3872880" y="4653136"/>
            <a:ext cx="6033120" cy="1887696"/>
          </a:xfrm>
          <a:prstGeom prst="rect">
            <a:avLst/>
          </a:prstGeom>
        </p:spPr>
        <p:txBody>
          <a:bodyPr wrap="square">
            <a:spAutoFit/>
          </a:bodyPr>
          <a:lstStyle/>
          <a:p>
            <a:pPr fontAlgn="auto">
              <a:lnSpc>
                <a:spcPts val="2800"/>
              </a:lnSpc>
              <a:spcBef>
                <a:spcPts val="0"/>
              </a:spcBef>
              <a:spcAft>
                <a:spcPts val="0"/>
              </a:spcAft>
              <a:defRPr/>
            </a:pPr>
            <a:r>
              <a:rPr lang="ja-JP" altLang="en-US" sz="2400" b="1" u="sng" spc="300" dirty="0">
                <a:solidFill>
                  <a:srgbClr val="C00000"/>
                </a:solidFill>
                <a:latin typeface="Meiryo UI" panose="020B0604030504040204" pitchFamily="50" charset="-128"/>
                <a:ea typeface="Meiryo UI" panose="020B0604030504040204" pitchFamily="50" charset="-128"/>
              </a:rPr>
              <a:t>法規制強化・新技術による現行の工場・機材への財務リスク、新技術への研究開発投資、低排出基準・燃料効率化規制に対処する新技術活用の機会</a:t>
            </a:r>
            <a:r>
              <a:rPr lang="ja-JP" altLang="en-US" sz="2400" spc="300" dirty="0">
                <a:solidFill>
                  <a:schemeClr val="dk1"/>
                </a:solidFill>
                <a:latin typeface="Meiryo UI" panose="020B0604030504040204" pitchFamily="50" charset="-128"/>
                <a:ea typeface="Meiryo UI" panose="020B0604030504040204" pitchFamily="50" charset="-128"/>
              </a:rPr>
              <a:t>、に対する</a:t>
            </a:r>
            <a:r>
              <a:rPr lang="ja-JP" altLang="en-US" sz="2400" spc="300" dirty="0">
                <a:latin typeface="Meiryo UI" panose="020B0604030504040204" pitchFamily="50" charset="-128"/>
                <a:ea typeface="Meiryo UI" panose="020B0604030504040204" pitchFamily="50" charset="-128"/>
              </a:rPr>
              <a:t>評価と潜在的影響に係る開示</a:t>
            </a:r>
            <a:endParaRPr lang="ja-JP" altLang="en-US" sz="2400" spc="300" dirty="0">
              <a:solidFill>
                <a:schemeClr val="dk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102226" y="1646732"/>
            <a:ext cx="2084225" cy="451406"/>
          </a:xfrm>
          <a:prstGeom prst="rect">
            <a:avLst/>
          </a:prstGeom>
        </p:spPr>
        <p:txBody>
          <a:bodyPr wrap="none">
            <a:spAutoFit/>
          </a:bodyPr>
          <a:lstStyle/>
          <a:p>
            <a:pPr fontAlgn="auto">
              <a:lnSpc>
                <a:spcPts val="2800"/>
              </a:lnSpc>
              <a:spcBef>
                <a:spcPts val="0"/>
              </a:spcBef>
              <a:spcAft>
                <a:spcPts val="0"/>
              </a:spcAft>
              <a:defRPr/>
            </a:pPr>
            <a:r>
              <a:rPr lang="ja-JP" altLang="en-US" sz="2800" b="1" u="sng" spc="600" dirty="0">
                <a:latin typeface="Meiryo UI" panose="020B0604030504040204" pitchFamily="50" charset="-128"/>
                <a:ea typeface="Meiryo UI" panose="020B0604030504040204" pitchFamily="50" charset="-128"/>
              </a:rPr>
              <a:t>エネルギー</a:t>
            </a:r>
            <a:endParaRPr lang="en-US" altLang="ja-JP" sz="2800" b="1" u="sng" spc="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9498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1"/>
          </p:nvPr>
        </p:nvSpPr>
        <p:spPr>
          <a:xfrm>
            <a:off x="128588" y="765172"/>
            <a:ext cx="9648825" cy="810719"/>
          </a:xfrm>
        </p:spPr>
        <p:txBody>
          <a:bodyPr/>
          <a:lstStyle/>
          <a:p>
            <a:r>
              <a:rPr lang="ja-JP" altLang="en-US" sz="2400" dirty="0"/>
              <a:t>非金融セクターでは、４セクター（①エネルギー、②運輸、③原料・建築物、④農業・食糧・林業製品）に対し、補助ガイダンスを策定</a:t>
            </a:r>
          </a:p>
        </p:txBody>
      </p:sp>
      <p:sp>
        <p:nvSpPr>
          <p:cNvPr id="2" name="タイトル 1"/>
          <p:cNvSpPr>
            <a:spLocks noGrp="1"/>
          </p:cNvSpPr>
          <p:nvPr>
            <p:ph type="title"/>
          </p:nvPr>
        </p:nvSpPr>
        <p:spPr/>
        <p:txBody>
          <a:bodyPr/>
          <a:lstStyle/>
          <a:p>
            <a:r>
              <a:rPr lang="en-US" altLang="ja-JP" sz="3600" spc="300" dirty="0"/>
              <a:t>TCFD</a:t>
            </a:r>
            <a:r>
              <a:rPr lang="ja-JP" altLang="en-US" sz="3600" spc="300" dirty="0"/>
              <a:t>提言</a:t>
            </a:r>
            <a:r>
              <a:rPr lang="en-US" altLang="ja-JP" sz="3600" spc="300" dirty="0"/>
              <a:t> </a:t>
            </a:r>
            <a:r>
              <a:rPr lang="ja-JP" altLang="en-US" sz="3600" spc="300" dirty="0"/>
              <a:t>：非金融セクター向け（</a:t>
            </a:r>
            <a:r>
              <a:rPr lang="en-US" altLang="ja-JP" sz="3600" spc="300" dirty="0"/>
              <a:t>2/2</a:t>
            </a:r>
            <a:r>
              <a:rPr lang="ja-JP" altLang="en-US" sz="3600" spc="300" dirty="0"/>
              <a:t>）</a:t>
            </a:r>
          </a:p>
        </p:txBody>
      </p:sp>
      <p:sp>
        <p:nvSpPr>
          <p:cNvPr id="3" name="テキスト ボックス 2"/>
          <p:cNvSpPr txBox="1"/>
          <p:nvPr/>
        </p:nvSpPr>
        <p:spPr>
          <a:xfrm>
            <a:off x="128588" y="2241813"/>
            <a:ext cx="3600276" cy="1691243"/>
          </a:xfrm>
          <a:prstGeom prst="roundRect">
            <a:avLst/>
          </a:prstGeom>
          <a:solidFill>
            <a:schemeClr val="bg1">
              <a:lumMod val="95000"/>
            </a:schemeClr>
          </a:solidFill>
          <a:ln>
            <a:solidFill>
              <a:schemeClr val="tx1"/>
            </a:solidFill>
          </a:ln>
          <a:effectLst/>
        </p:spPr>
        <p:txBody>
          <a:bodyPr wrap="square">
            <a:spAutoFit/>
          </a:bodyPr>
          <a:lstStyle>
            <a:defPPr>
              <a:defRPr lang="ja-JP"/>
            </a:defPPr>
            <a:lvl1pPr marL="342900" lvl="0" indent="-342900" fontAlgn="auto">
              <a:lnSpc>
                <a:spcPts val="2800"/>
              </a:lnSpc>
              <a:spcBef>
                <a:spcPts val="0"/>
              </a:spcBef>
              <a:spcAft>
                <a:spcPts val="0"/>
              </a:spcAft>
              <a:buFont typeface="Wingdings" panose="05000000000000000000" pitchFamily="2" charset="2"/>
              <a:buChar char="ü"/>
              <a:defRPr b="1" u="sng">
                <a:latin typeface="Meiryo UI" panose="020B0604030504040204" pitchFamily="50" charset="-128"/>
                <a:ea typeface="Meiryo UI" panose="020B0604030504040204" pitchFamily="50" charset="-128"/>
              </a:defRPr>
            </a:lvl1pPr>
          </a:lstStyle>
          <a:p>
            <a:pPr marL="285750" indent="-285750">
              <a:buFont typeface="Arial" panose="020B0604020202020204" pitchFamily="34" charset="0"/>
              <a:buChar char="•"/>
              <a:defRPr/>
            </a:pPr>
            <a:r>
              <a:rPr lang="ja-JP" altLang="en-US" sz="2400" spc="600" dirty="0"/>
              <a:t>金属・鉱業</a:t>
            </a:r>
            <a:endParaRPr lang="en-US" altLang="ja-JP" sz="2400" spc="600" dirty="0"/>
          </a:p>
          <a:p>
            <a:pPr marL="285750" indent="-285750">
              <a:buFont typeface="Arial" panose="020B0604020202020204" pitchFamily="34" charset="0"/>
              <a:buChar char="•"/>
              <a:defRPr/>
            </a:pPr>
            <a:r>
              <a:rPr lang="ja-JP" altLang="en-US" sz="2400" spc="600" dirty="0"/>
              <a:t>化学</a:t>
            </a:r>
            <a:endParaRPr lang="en-US" altLang="ja-JP" sz="2400" spc="600" dirty="0"/>
          </a:p>
          <a:p>
            <a:pPr marL="285750" indent="-285750">
              <a:buFont typeface="Arial" panose="020B0604020202020204" pitchFamily="34" charset="0"/>
              <a:buChar char="•"/>
              <a:defRPr/>
            </a:pPr>
            <a:r>
              <a:rPr lang="ja-JP" altLang="en-US" sz="2400" spc="600" dirty="0"/>
              <a:t>建設資材、資本財</a:t>
            </a:r>
            <a:endParaRPr lang="en-US" altLang="ja-JP" sz="2400" spc="600" dirty="0"/>
          </a:p>
          <a:p>
            <a:pPr marL="285750" indent="-285750">
              <a:buFont typeface="Arial" panose="020B0604020202020204" pitchFamily="34" charset="0"/>
              <a:buChar char="•"/>
              <a:defRPr/>
            </a:pPr>
            <a:r>
              <a:rPr lang="ja-JP" altLang="en-US" sz="2400" spc="600" dirty="0"/>
              <a:t>不動産管理・開発</a:t>
            </a:r>
            <a:endParaRPr lang="en-US" altLang="ja-JP" sz="2400" spc="600" dirty="0">
              <a:solidFill>
                <a:schemeClr val="dk1"/>
              </a:solidFill>
            </a:endParaRPr>
          </a:p>
        </p:txBody>
      </p:sp>
      <p:graphicFrame>
        <p:nvGraphicFramePr>
          <p:cNvPr id="33" name="表 32"/>
          <p:cNvGraphicFramePr>
            <a:graphicFrameLocks noGrp="1"/>
          </p:cNvGraphicFramePr>
          <p:nvPr>
            <p:extLst/>
          </p:nvPr>
        </p:nvGraphicFramePr>
        <p:xfrm>
          <a:off x="128464" y="6682321"/>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latin typeface="Segoe UI" panose="020B0502040204020203" pitchFamily="34" charset="0"/>
                          <a:ea typeface="メイリオ" panose="020B0604030504040204" pitchFamily="50" charset="-128"/>
                        </a:rPr>
                        <a:t>, </a:t>
                      </a:r>
                      <a:r>
                        <a:rPr kumimoji="1" lang="ja-JP" altLang="en-US" sz="1000" baseline="0" dirty="0">
                          <a:latin typeface="Segoe UI" panose="020B0502040204020203" pitchFamily="34" charset="0"/>
                          <a:ea typeface="メイリオ" panose="020B0604030504040204" pitchFamily="50" charset="-128"/>
                        </a:rPr>
                        <a:t>気候関連財務情報開示タスクフォースによる提言実施（最終版）</a:t>
                      </a:r>
                      <a:r>
                        <a:rPr kumimoji="1" lang="en-US" altLang="ja-JP" sz="1000" baseline="0" dirty="0">
                          <a:latin typeface="Segoe UI" panose="020B0502040204020203" pitchFamily="34" charset="0"/>
                          <a:ea typeface="メイリオ" panose="020B0604030504040204" pitchFamily="50" charset="-128"/>
                        </a:rPr>
                        <a:t>, 2017, 52</a:t>
                      </a:r>
                      <a:r>
                        <a:rPr kumimoji="1" lang="ja-JP" altLang="en-US" sz="1000" baseline="0" dirty="0">
                          <a:latin typeface="Segoe UI" panose="020B0502040204020203" pitchFamily="34" charset="0"/>
                          <a:ea typeface="メイリオ" panose="020B0604030504040204" pitchFamily="50" charset="-128"/>
                        </a:rPr>
                        <a:t>～</a:t>
                      </a:r>
                      <a:r>
                        <a:rPr kumimoji="1" lang="en-US" altLang="ja-JP" sz="1000" baseline="0" dirty="0">
                          <a:latin typeface="Segoe UI" panose="020B0502040204020203" pitchFamily="34" charset="0"/>
                          <a:ea typeface="メイリオ" panose="020B0604030504040204" pitchFamily="50" charset="-128"/>
                        </a:rPr>
                        <a:t>65</a:t>
                      </a:r>
                      <a:r>
                        <a:rPr kumimoji="1" lang="ja-JP" altLang="en-US" sz="1000" baseline="0" dirty="0">
                          <a:latin typeface="Segoe UI" panose="020B0502040204020203" pitchFamily="34" charset="0"/>
                          <a:ea typeface="メイリオ" panose="020B0604030504040204" pitchFamily="50" charset="-128"/>
                        </a:rPr>
                        <a:t>ページを基に環境省作成</a:t>
                      </a:r>
                      <a:endParaRPr kumimoji="1" lang="en-US" altLang="ja-JP" sz="1000" baseline="0" dirty="0">
                        <a:solidFill>
                          <a:srgbClr val="FF0000"/>
                        </a:solidFill>
                        <a:latin typeface="Segoe UI" panose="020B0502040204020203" pitchFamily="34" charset="0"/>
                        <a:ea typeface="メイリオ" panose="020B0604030504040204" pitchFamily="50" charset="-128"/>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5" name="正方形/長方形 4"/>
          <p:cNvSpPr/>
          <p:nvPr/>
        </p:nvSpPr>
        <p:spPr>
          <a:xfrm>
            <a:off x="3800872" y="2204864"/>
            <a:ext cx="5904290" cy="1887696"/>
          </a:xfrm>
          <a:prstGeom prst="rect">
            <a:avLst/>
          </a:prstGeom>
        </p:spPr>
        <p:txBody>
          <a:bodyPr wrap="square">
            <a:spAutoFit/>
          </a:bodyPr>
          <a:lstStyle/>
          <a:p>
            <a:pPr marL="0" marR="0" lvl="0" indent="0" defTabSz="914400" eaLnBrk="1" fontAlgn="auto" latinLnBrk="0" hangingPunct="1">
              <a:lnSpc>
                <a:spcPts val="2800"/>
              </a:lnSpc>
              <a:spcBef>
                <a:spcPts val="0"/>
              </a:spcBef>
              <a:spcAft>
                <a:spcPts val="0"/>
              </a:spcAft>
              <a:buClrTx/>
              <a:buSzTx/>
              <a:buFontTx/>
              <a:buNone/>
              <a:tabLst/>
              <a:defRPr/>
            </a:pPr>
            <a:r>
              <a:rPr kumimoji="0" lang="en-US" altLang="ja-JP" sz="2400" b="1" u="sng" kern="0" spc="240" dirty="0">
                <a:solidFill>
                  <a:srgbClr val="C00000"/>
                </a:solidFill>
                <a:latin typeface="Meiryo UI" panose="020B0604030504040204" pitchFamily="50" charset="-128"/>
                <a:ea typeface="Meiryo UI" panose="020B0604030504040204" pitchFamily="50" charset="-128"/>
              </a:rPr>
              <a:t>GHG</a:t>
            </a:r>
            <a:r>
              <a:rPr kumimoji="0" lang="ja-JP" altLang="en-US" sz="2400" b="1" u="sng" kern="0" spc="240" dirty="0">
                <a:solidFill>
                  <a:srgbClr val="C00000"/>
                </a:solidFill>
                <a:latin typeface="Meiryo UI" panose="020B0604030504040204" pitchFamily="50" charset="-128"/>
                <a:ea typeface="Meiryo UI" panose="020B0604030504040204" pitchFamily="50" charset="-128"/>
              </a:rPr>
              <a:t>排出・炭素価格等に対する規制強化、異常気象の深刻化・増加等による建築資材・不動産へのリスク評価、ｴﾈﾙｷﾞｰ効率性・利用削減を向上させる製品の機会</a:t>
            </a:r>
            <a:r>
              <a:rPr kumimoji="0" lang="ja-JP" altLang="en-US" sz="2400" kern="0" spc="240" dirty="0">
                <a:latin typeface="Meiryo UI" panose="020B0604030504040204" pitchFamily="50" charset="-128"/>
                <a:ea typeface="Meiryo UI" panose="020B0604030504040204" pitchFamily="50" charset="-128"/>
              </a:rPr>
              <a:t>に対する評価と潜在的影響に係る開示</a:t>
            </a:r>
          </a:p>
        </p:txBody>
      </p:sp>
      <p:sp>
        <p:nvSpPr>
          <p:cNvPr id="6" name="正方形/長方形 5"/>
          <p:cNvSpPr/>
          <p:nvPr/>
        </p:nvSpPr>
        <p:spPr>
          <a:xfrm>
            <a:off x="128588" y="4284665"/>
            <a:ext cx="4201791" cy="451406"/>
          </a:xfrm>
          <a:prstGeom prst="rect">
            <a:avLst/>
          </a:prstGeom>
        </p:spPr>
        <p:txBody>
          <a:bodyPr wrap="none">
            <a:spAutoFit/>
          </a:bodyPr>
          <a:lstStyle/>
          <a:p>
            <a:pPr marL="0" marR="0" lvl="0" indent="0" defTabSz="914400" eaLnBrk="1" fontAlgn="auto" latinLnBrk="0" hangingPunct="1">
              <a:lnSpc>
                <a:spcPts val="2800"/>
              </a:lnSpc>
              <a:spcBef>
                <a:spcPts val="0"/>
              </a:spcBef>
              <a:spcAft>
                <a:spcPts val="0"/>
              </a:spcAft>
              <a:buClrTx/>
              <a:buSzTx/>
              <a:buFontTx/>
              <a:buNone/>
              <a:tabLst/>
              <a:defRPr/>
            </a:pPr>
            <a:r>
              <a:rPr kumimoji="0" lang="ja-JP" altLang="en-US" sz="2800" b="1" u="sng" kern="0" spc="600" dirty="0">
                <a:solidFill>
                  <a:sysClr val="windowText" lastClr="000000"/>
                </a:solidFill>
                <a:latin typeface="Meiryo UI" panose="020B0604030504040204" pitchFamily="50" charset="-128"/>
                <a:ea typeface="Meiryo UI" panose="020B0604030504040204" pitchFamily="50" charset="-128"/>
              </a:rPr>
              <a:t>農業・食糧・林業製品</a:t>
            </a:r>
          </a:p>
        </p:txBody>
      </p:sp>
      <p:sp>
        <p:nvSpPr>
          <p:cNvPr id="9" name="四角形: 角を丸くする 8"/>
          <p:cNvSpPr/>
          <p:nvPr/>
        </p:nvSpPr>
        <p:spPr>
          <a:xfrm>
            <a:off x="128589" y="4913555"/>
            <a:ext cx="3600275" cy="1293971"/>
          </a:xfrm>
          <a:prstGeom prst="roundRect">
            <a:avLst/>
          </a:prstGeom>
          <a:solidFill>
            <a:schemeClr val="bg1">
              <a:lumMod val="95000"/>
            </a:schemeClr>
          </a:solidFill>
          <a:ln>
            <a:solidFill>
              <a:schemeClr val="tx1"/>
            </a:solidFill>
          </a:ln>
          <a:effectLst/>
        </p:spPr>
        <p:txBody>
          <a:bodyPr wrap="square">
            <a:spAutoFit/>
          </a:bodyPr>
          <a:lstStyle/>
          <a:p>
            <a:pPr marL="342900" marR="0" lvl="0" indent="-342900" defTabSz="914400" eaLnBrk="1" fontAlgn="auto" latinLnBrk="0" hangingPunct="1">
              <a:lnSpc>
                <a:spcPts val="2800"/>
              </a:lnSpc>
              <a:spcBef>
                <a:spcPts val="0"/>
              </a:spcBef>
              <a:spcAft>
                <a:spcPts val="0"/>
              </a:spcAft>
              <a:buClrTx/>
              <a:buSzTx/>
              <a:buFont typeface="Arial" panose="020B0604020202020204" pitchFamily="34" charset="0"/>
              <a:buChar char="•"/>
              <a:tabLst/>
              <a:defRPr/>
            </a:pPr>
            <a:r>
              <a:rPr kumimoji="0" lang="ja-JP" altLang="en-US" sz="2400" b="1" u="sng" kern="0" spc="600" dirty="0">
                <a:solidFill>
                  <a:sysClr val="windowText" lastClr="000000"/>
                </a:solidFill>
                <a:latin typeface="Meiryo UI" panose="020B0604030504040204" pitchFamily="50" charset="-128"/>
                <a:ea typeface="Meiryo UI" panose="020B0604030504040204" pitchFamily="50" charset="-128"/>
              </a:rPr>
              <a:t>飲料、食品</a:t>
            </a:r>
          </a:p>
          <a:p>
            <a:pPr marL="342900" marR="0" lvl="0" indent="-342900" defTabSz="914400" eaLnBrk="1" fontAlgn="auto" latinLnBrk="0" hangingPunct="1">
              <a:lnSpc>
                <a:spcPts val="2800"/>
              </a:lnSpc>
              <a:spcBef>
                <a:spcPts val="0"/>
              </a:spcBef>
              <a:spcAft>
                <a:spcPts val="0"/>
              </a:spcAft>
              <a:buClrTx/>
              <a:buSzTx/>
              <a:buFont typeface="Arial" panose="020B0604020202020204" pitchFamily="34" charset="0"/>
              <a:buChar char="•"/>
              <a:tabLst/>
              <a:defRPr/>
            </a:pPr>
            <a:r>
              <a:rPr kumimoji="0" lang="ja-JP" altLang="en-US" sz="2400" b="1" u="sng" kern="0" spc="600" dirty="0">
                <a:solidFill>
                  <a:sysClr val="windowText" lastClr="000000"/>
                </a:solidFill>
                <a:latin typeface="Meiryo UI" panose="020B0604030504040204" pitchFamily="50" charset="-128"/>
                <a:ea typeface="Meiryo UI" panose="020B0604030504040204" pitchFamily="50" charset="-128"/>
              </a:rPr>
              <a:t>農業</a:t>
            </a:r>
          </a:p>
          <a:p>
            <a:pPr marL="342900" marR="0" lvl="0" indent="-342900" defTabSz="914400" eaLnBrk="1" fontAlgn="auto" latinLnBrk="0" hangingPunct="1">
              <a:lnSpc>
                <a:spcPts val="2800"/>
              </a:lnSpc>
              <a:spcBef>
                <a:spcPts val="0"/>
              </a:spcBef>
              <a:spcAft>
                <a:spcPts val="0"/>
              </a:spcAft>
              <a:buClrTx/>
              <a:buSzTx/>
              <a:buFont typeface="Arial" panose="020B0604020202020204" pitchFamily="34" charset="0"/>
              <a:buChar char="•"/>
              <a:tabLst/>
              <a:defRPr/>
            </a:pPr>
            <a:r>
              <a:rPr kumimoji="0" lang="ja-JP" altLang="en-US" sz="2400" b="1" u="sng" kern="0" spc="600" dirty="0">
                <a:solidFill>
                  <a:sysClr val="windowText" lastClr="000000"/>
                </a:solidFill>
                <a:latin typeface="Meiryo UI" panose="020B0604030504040204" pitchFamily="50" charset="-128"/>
                <a:ea typeface="Meiryo UI" panose="020B0604030504040204" pitchFamily="50" charset="-128"/>
              </a:rPr>
              <a:t>製紙・林業</a:t>
            </a:r>
          </a:p>
        </p:txBody>
      </p:sp>
      <p:sp>
        <p:nvSpPr>
          <p:cNvPr id="10" name="正方形/長方形 9"/>
          <p:cNvSpPr/>
          <p:nvPr/>
        </p:nvSpPr>
        <p:spPr>
          <a:xfrm>
            <a:off x="3800872" y="4869160"/>
            <a:ext cx="5832648" cy="1528624"/>
          </a:xfrm>
          <a:prstGeom prst="rect">
            <a:avLst/>
          </a:prstGeom>
        </p:spPr>
        <p:txBody>
          <a:bodyPr wrap="square">
            <a:spAutoFit/>
          </a:bodyPr>
          <a:lstStyle/>
          <a:p>
            <a:pPr marL="0" marR="0" lvl="0" indent="0" defTabSz="914400" eaLnBrk="1" fontAlgn="auto" latinLnBrk="0" hangingPunct="1">
              <a:lnSpc>
                <a:spcPts val="2800"/>
              </a:lnSpc>
              <a:spcBef>
                <a:spcPts val="0"/>
              </a:spcBef>
              <a:spcAft>
                <a:spcPts val="0"/>
              </a:spcAft>
              <a:buClrTx/>
              <a:buSzTx/>
              <a:buFontTx/>
              <a:buNone/>
              <a:tabLst/>
              <a:defRPr/>
            </a:pPr>
            <a:r>
              <a:rPr kumimoji="0" lang="en-US" altLang="ja-JP" sz="2400" b="1" u="sng" kern="0" spc="300" dirty="0">
                <a:solidFill>
                  <a:srgbClr val="C00000"/>
                </a:solidFill>
                <a:latin typeface="Meiryo UI" panose="020B0604030504040204" pitchFamily="50" charset="-128"/>
                <a:ea typeface="Meiryo UI" panose="020B0604030504040204" pitchFamily="50" charset="-128"/>
              </a:rPr>
              <a:t>GHG</a:t>
            </a:r>
            <a:r>
              <a:rPr kumimoji="0" lang="ja-JP" altLang="en-US" sz="2400" b="1" u="sng" kern="0" spc="300" dirty="0">
                <a:solidFill>
                  <a:srgbClr val="C00000"/>
                </a:solidFill>
                <a:latin typeface="Meiryo UI" panose="020B0604030504040204" pitchFamily="50" charset="-128"/>
                <a:ea typeface="Meiryo UI" panose="020B0604030504040204" pitchFamily="50" charset="-128"/>
              </a:rPr>
              <a:t>排出削減、リサイクル活用・廃棄物管理、低</a:t>
            </a:r>
            <a:r>
              <a:rPr kumimoji="0" lang="en-US" altLang="ja-JP" sz="2400" b="1" u="sng" kern="0" spc="300" dirty="0">
                <a:solidFill>
                  <a:srgbClr val="C00000"/>
                </a:solidFill>
                <a:latin typeface="Meiryo UI" panose="020B0604030504040204" pitchFamily="50" charset="-128"/>
                <a:ea typeface="Meiryo UI" panose="020B0604030504040204" pitchFamily="50" charset="-128"/>
              </a:rPr>
              <a:t>GHG</a:t>
            </a:r>
            <a:r>
              <a:rPr kumimoji="0" lang="ja-JP" altLang="en-US" sz="2400" b="1" u="sng" kern="0" spc="300" dirty="0">
                <a:solidFill>
                  <a:srgbClr val="C00000"/>
                </a:solidFill>
                <a:latin typeface="Meiryo UI" panose="020B0604030504040204" pitchFamily="50" charset="-128"/>
                <a:ea typeface="Meiryo UI" panose="020B0604030504040204" pitchFamily="50" charset="-128"/>
              </a:rPr>
              <a:t>排出な食品・繊維品に向けたビジネス・消費者動向の変化</a:t>
            </a:r>
            <a:r>
              <a:rPr kumimoji="0" lang="ja-JP" altLang="en-US" sz="2400" kern="0" spc="300" dirty="0">
                <a:latin typeface="Meiryo UI" panose="020B0604030504040204" pitchFamily="50" charset="-128"/>
                <a:ea typeface="Meiryo UI" panose="020B0604030504040204" pitchFamily="50" charset="-128"/>
              </a:rPr>
              <a:t>に対する評価と潜在的影響に係る開示</a:t>
            </a:r>
          </a:p>
        </p:txBody>
      </p:sp>
      <p:sp>
        <p:nvSpPr>
          <p:cNvPr id="34" name="正方形/長方形 33"/>
          <p:cNvSpPr/>
          <p:nvPr/>
        </p:nvSpPr>
        <p:spPr>
          <a:xfrm>
            <a:off x="102226" y="1646732"/>
            <a:ext cx="2629246" cy="451406"/>
          </a:xfrm>
          <a:prstGeom prst="rect">
            <a:avLst/>
          </a:prstGeom>
        </p:spPr>
        <p:txBody>
          <a:bodyPr wrap="none">
            <a:spAutoFit/>
          </a:bodyPr>
          <a:lstStyle/>
          <a:p>
            <a:pPr marL="0" marR="0" lvl="0" indent="0" defTabSz="914400" eaLnBrk="1" fontAlgn="auto" latinLnBrk="0" hangingPunct="1">
              <a:lnSpc>
                <a:spcPts val="2800"/>
              </a:lnSpc>
              <a:spcBef>
                <a:spcPts val="0"/>
              </a:spcBef>
              <a:spcAft>
                <a:spcPts val="0"/>
              </a:spcAft>
              <a:buClrTx/>
              <a:buSzTx/>
              <a:buFontTx/>
              <a:buNone/>
              <a:tabLst/>
              <a:defRPr/>
            </a:pPr>
            <a:r>
              <a:rPr kumimoji="0" lang="ja-JP" altLang="en-US" sz="2800" b="1" u="sng" kern="0" spc="600" dirty="0">
                <a:solidFill>
                  <a:sysClr val="windowText" lastClr="000000"/>
                </a:solidFill>
                <a:latin typeface="Meiryo UI" panose="020B0604030504040204" pitchFamily="50" charset="-128"/>
                <a:ea typeface="Meiryo UI" panose="020B0604030504040204" pitchFamily="50" charset="-128"/>
              </a:rPr>
              <a:t>原料・建築物</a:t>
            </a:r>
          </a:p>
        </p:txBody>
      </p:sp>
      <p:sp>
        <p:nvSpPr>
          <p:cNvPr id="32" name="スライド番号プレースホルダー 3"/>
          <p:cNvSpPr>
            <a:spLocks noGrp="1"/>
          </p:cNvSpPr>
          <p:nvPr>
            <p:ph type="sldNum" sz="quarter" idx="12"/>
          </p:nvPr>
        </p:nvSpPr>
        <p:spPr>
          <a:xfrm>
            <a:off x="8697416" y="6309320"/>
            <a:ext cx="1224136" cy="548679"/>
          </a:xfrm>
        </p:spPr>
        <p:txBody>
          <a:bodyPr/>
          <a:lstStyle/>
          <a:p>
            <a:fld id="{E77E49A9-AD1C-4B66-A578-004A08E370AC}" type="slidenum">
              <a:rPr lang="ja-JP" altLang="en-US" smtClean="0"/>
              <a:pPr/>
              <a:t>17</a:t>
            </a:fld>
            <a:endParaRPr lang="ja-JP" altLang="en-US" dirty="0"/>
          </a:p>
        </p:txBody>
      </p:sp>
    </p:spTree>
    <p:extLst>
      <p:ext uri="{BB962C8B-B14F-4D97-AF65-F5344CB8AC3E}">
        <p14:creationId xmlns:p14="http://schemas.microsoft.com/office/powerpoint/2010/main" val="3617267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pc="600" dirty="0"/>
              <a:t>TCFD</a:t>
            </a:r>
            <a:r>
              <a:rPr lang="ja-JP" altLang="en-US" spc="600" dirty="0"/>
              <a:t>提言を実施することによるメリット</a:t>
            </a:r>
          </a:p>
        </p:txBody>
      </p:sp>
      <p:sp>
        <p:nvSpPr>
          <p:cNvPr id="3" name="テキスト プレースホルダー 2"/>
          <p:cNvSpPr>
            <a:spLocks noGrp="1"/>
          </p:cNvSpPr>
          <p:nvPr>
            <p:ph type="body" sz="quarter" idx="11"/>
          </p:nvPr>
        </p:nvSpPr>
        <p:spPr>
          <a:xfrm>
            <a:off x="128588" y="765175"/>
            <a:ext cx="9648825" cy="914572"/>
          </a:xfrm>
        </p:spPr>
        <p:txBody>
          <a:bodyPr/>
          <a:lstStyle/>
          <a:p>
            <a:r>
              <a:rPr lang="en-US" altLang="ja-JP" sz="2800" spc="300" dirty="0"/>
              <a:t>TCFD</a:t>
            </a:r>
            <a:r>
              <a:rPr lang="ja-JP" altLang="en-US" sz="2800" spc="300" dirty="0"/>
              <a:t>提言の実施にあたり、その潜在的メリットを以下の４つに大別した</a:t>
            </a:r>
          </a:p>
        </p:txBody>
      </p:sp>
      <p:sp>
        <p:nvSpPr>
          <p:cNvPr id="4" name="スライド番号プレースホルダー 3"/>
          <p:cNvSpPr>
            <a:spLocks noGrp="1"/>
          </p:cNvSpPr>
          <p:nvPr>
            <p:ph type="sldNum" sz="quarter" idx="12"/>
          </p:nvPr>
        </p:nvSpPr>
        <p:spPr/>
        <p:txBody>
          <a:bodyPr/>
          <a:lstStyle/>
          <a:p>
            <a:fld id="{BDFA821F-5B8F-40E7-880D-F42062A68A54}" type="slidenum">
              <a:rPr lang="en-US" altLang="ja-JP" smtClean="0"/>
              <a:pPr/>
              <a:t>18</a:t>
            </a:fld>
            <a:endParaRPr lang="en-US" altLang="ja-JP" dirty="0"/>
          </a:p>
        </p:txBody>
      </p:sp>
      <p:graphicFrame>
        <p:nvGraphicFramePr>
          <p:cNvPr id="5" name="表 4"/>
          <p:cNvGraphicFramePr>
            <a:graphicFrameLocks noGrp="1"/>
          </p:cNvGraphicFramePr>
          <p:nvPr>
            <p:extLst/>
          </p:nvPr>
        </p:nvGraphicFramePr>
        <p:xfrm>
          <a:off x="123866" y="6466297"/>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solidFill>
                            <a:schemeClr val="tx1"/>
                          </a:solidFill>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solidFill>
                            <a:schemeClr val="tx1"/>
                          </a:solidFill>
                          <a:latin typeface="Segoe UI" panose="020B0502040204020203" pitchFamily="34" charset="0"/>
                          <a:ea typeface="メイリオ" panose="020B0604030504040204" pitchFamily="50" charset="-128"/>
                        </a:rPr>
                        <a:t>, </a:t>
                      </a:r>
                      <a:r>
                        <a:rPr lang="ja-JP" altLang="en-US" sz="1000" dirty="0">
                          <a:latin typeface="Segoe UI" panose="020B0502040204020203" pitchFamily="34" charset="0"/>
                          <a:ea typeface="メイリオ" panose="020B0604030504040204" pitchFamily="50" charset="-128"/>
                          <a:cs typeface="Segoe UI" panose="020B0502040204020203" pitchFamily="34" charset="0"/>
                        </a:rPr>
                        <a:t>気候関連財務情報開示タスクフォースによる提言概要</a:t>
                      </a:r>
                      <a:r>
                        <a:rPr lang="en-US" altLang="ja-JP" sz="1000" dirty="0">
                          <a:latin typeface="Segoe UI" panose="020B0502040204020203" pitchFamily="34" charset="0"/>
                          <a:ea typeface="メイリオ" panose="020B0604030504040204" pitchFamily="50" charset="-128"/>
                          <a:cs typeface="Segoe UI" panose="020B0502040204020203" pitchFamily="34" charset="0"/>
                        </a:rPr>
                        <a:t>, 2017, 11</a:t>
                      </a:r>
                      <a:r>
                        <a:rPr lang="ja-JP" altLang="en-US" sz="1000" dirty="0">
                          <a:latin typeface="Segoe UI" panose="020B0502040204020203" pitchFamily="34" charset="0"/>
                          <a:ea typeface="メイリオ" panose="020B0604030504040204" pitchFamily="50" charset="-128"/>
                          <a:cs typeface="Segoe UI" panose="020B0502040204020203" pitchFamily="34" charset="0"/>
                        </a:rPr>
                        <a:t>ページ</a:t>
                      </a:r>
                      <a:r>
                        <a:rPr kumimoji="1" lang="ja-JP" altLang="en-US" sz="1000" baseline="0" dirty="0">
                          <a:solidFill>
                            <a:schemeClr val="tx1"/>
                          </a:solidFill>
                          <a:latin typeface="Segoe UI" panose="020B0502040204020203" pitchFamily="34" charset="0"/>
                          <a:ea typeface="メイリオ" panose="020B0604030504040204" pitchFamily="50" charset="-128"/>
                        </a:rPr>
                        <a:t>を基に環境省作成</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27" name="Rectangle 4"/>
          <p:cNvSpPr>
            <a:spLocks noChangeArrowheads="1"/>
          </p:cNvSpPr>
          <p:nvPr/>
        </p:nvSpPr>
        <p:spPr bwMode="auto">
          <a:xfrm>
            <a:off x="476130" y="3517701"/>
            <a:ext cx="9073008"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marL="285750" indent="-285750" algn="l">
              <a:spcBef>
                <a:spcPct val="50000"/>
              </a:spcBef>
              <a:buFont typeface="Wingdings" panose="05000000000000000000" pitchFamily="2" charset="2"/>
              <a:buChar char="n"/>
            </a:pPr>
            <a:endParaRPr lang="ja-JP" altLang="en-US" sz="2000" dirty="0">
              <a:latin typeface="Meiryo UI" panose="020B0604030504040204" pitchFamily="50" charset="-128"/>
              <a:ea typeface="Meiryo UI" panose="020B0604030504040204" pitchFamily="50" charset="-128"/>
              <a:cs typeface="Segoe UI" panose="020B0502040204020203" pitchFamily="34" charset="0"/>
            </a:endParaRPr>
          </a:p>
        </p:txBody>
      </p:sp>
      <p:sp>
        <p:nvSpPr>
          <p:cNvPr id="28" name="Rectangle 4"/>
          <p:cNvSpPr>
            <a:spLocks noChangeArrowheads="1"/>
          </p:cNvSpPr>
          <p:nvPr/>
        </p:nvSpPr>
        <p:spPr bwMode="auto">
          <a:xfrm>
            <a:off x="416496" y="1823473"/>
            <a:ext cx="9073008" cy="43418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marL="342900" indent="-342900" algn="l">
              <a:lnSpc>
                <a:spcPts val="3200"/>
              </a:lnSpc>
              <a:spcBef>
                <a:spcPct val="50000"/>
              </a:spcBef>
              <a:buFont typeface="Arial" panose="020B0604020202020204" pitchFamily="34" charset="0"/>
              <a:buChar char="•"/>
            </a:pPr>
            <a:r>
              <a:rPr lang="ja-JP" altLang="en-US" sz="2400" spc="120" dirty="0">
                <a:latin typeface="Meiryo UI" panose="020B0604030504040204" pitchFamily="50" charset="-128"/>
                <a:ea typeface="Meiryo UI" panose="020B0604030504040204" pitchFamily="50" charset="-128"/>
                <a:cs typeface="Segoe UI" panose="020B0502040204020203" pitchFamily="34" charset="0"/>
              </a:rPr>
              <a:t>企業が気候関連リスクを適切に評価・管理することは、投資家・貸付業者からの信頼にもつながり、</a:t>
            </a:r>
            <a:r>
              <a:rPr lang="ja-JP" altLang="en-US" sz="2400" spc="120" dirty="0">
                <a:solidFill>
                  <a:srgbClr val="FF0000"/>
                </a:solidFill>
                <a:latin typeface="Meiryo UI" panose="020B0604030504040204" pitchFamily="50" charset="-128"/>
                <a:ea typeface="Meiryo UI" panose="020B0604030504040204" pitchFamily="50" charset="-128"/>
                <a:cs typeface="Segoe UI" panose="020B0502040204020203" pitchFamily="34" charset="0"/>
              </a:rPr>
              <a:t>金融機関による投資が増加</a:t>
            </a:r>
            <a:r>
              <a:rPr lang="ja-JP" altLang="en-US" sz="2400" spc="120" dirty="0">
                <a:latin typeface="Meiryo UI" panose="020B0604030504040204" pitchFamily="50" charset="-128"/>
                <a:ea typeface="Meiryo UI" panose="020B0604030504040204" pitchFamily="50" charset="-128"/>
                <a:cs typeface="Segoe UI" panose="020B0502040204020203" pitchFamily="34" charset="0"/>
              </a:rPr>
              <a:t>する</a:t>
            </a:r>
            <a:endParaRPr lang="en-US" altLang="ja-JP" sz="2400" spc="120" dirty="0">
              <a:latin typeface="Meiryo UI" panose="020B0604030504040204" pitchFamily="50" charset="-128"/>
              <a:ea typeface="Meiryo UI" panose="020B0604030504040204" pitchFamily="50" charset="-128"/>
              <a:cs typeface="Segoe UI" panose="020B0502040204020203" pitchFamily="34" charset="0"/>
            </a:endParaRPr>
          </a:p>
          <a:p>
            <a:pPr marL="342900" indent="-342900" algn="l">
              <a:lnSpc>
                <a:spcPts val="3200"/>
              </a:lnSpc>
              <a:spcBef>
                <a:spcPct val="50000"/>
              </a:spcBef>
              <a:buFont typeface="Arial" panose="020B0604020202020204" pitchFamily="34" charset="0"/>
              <a:buChar char="•"/>
            </a:pPr>
            <a:r>
              <a:rPr lang="ja-JP" altLang="en-US" sz="2400" spc="120" dirty="0">
                <a:latin typeface="Meiryo UI" panose="020B0604030504040204" pitchFamily="50" charset="-128"/>
                <a:ea typeface="Meiryo UI" panose="020B0604030504040204" pitchFamily="50" charset="-128"/>
                <a:cs typeface="Segoe UI" panose="020B0502040204020203" pitchFamily="34" charset="0"/>
              </a:rPr>
              <a:t>財務報告において気候関連リスクに係る情報開示することで、</a:t>
            </a:r>
            <a:r>
              <a:rPr lang="ja-JP" altLang="en-US" sz="2400" spc="120" dirty="0">
                <a:solidFill>
                  <a:srgbClr val="FF0000"/>
                </a:solidFill>
                <a:latin typeface="Meiryo UI" panose="020B0604030504040204" pitchFamily="50" charset="-128"/>
                <a:ea typeface="Meiryo UI" panose="020B0604030504040204" pitchFamily="50" charset="-128"/>
                <a:cs typeface="Segoe UI" panose="020B0502040204020203" pitchFamily="34" charset="0"/>
              </a:rPr>
              <a:t>既存の開示要件</a:t>
            </a:r>
            <a:r>
              <a:rPr lang="ja-JP" altLang="en-US" sz="2400" spc="120" dirty="0">
                <a:latin typeface="Meiryo UI" panose="020B0604030504040204" pitchFamily="50" charset="-128"/>
                <a:ea typeface="Meiryo UI" panose="020B0604030504040204" pitchFamily="50" charset="-128"/>
                <a:cs typeface="Segoe UI" panose="020B0502040204020203" pitchFamily="34" charset="0"/>
              </a:rPr>
              <a:t>（重要性の高い情報を報告する義務）を</a:t>
            </a:r>
            <a:r>
              <a:rPr lang="ja-JP" altLang="en-US" sz="2400" spc="120" dirty="0">
                <a:solidFill>
                  <a:srgbClr val="FF0000"/>
                </a:solidFill>
                <a:latin typeface="Meiryo UI" panose="020B0604030504040204" pitchFamily="50" charset="-128"/>
                <a:ea typeface="Meiryo UI" panose="020B0604030504040204" pitchFamily="50" charset="-128"/>
                <a:cs typeface="Segoe UI" panose="020B0502040204020203" pitchFamily="34" charset="0"/>
              </a:rPr>
              <a:t>より効果的に履行可能</a:t>
            </a:r>
            <a:endParaRPr lang="en-US" altLang="ja-JP" sz="2400" spc="120" dirty="0">
              <a:latin typeface="Meiryo UI" panose="020B0604030504040204" pitchFamily="50" charset="-128"/>
              <a:ea typeface="Meiryo UI" panose="020B0604030504040204" pitchFamily="50" charset="-128"/>
              <a:cs typeface="Segoe UI" panose="020B0502040204020203" pitchFamily="34" charset="0"/>
            </a:endParaRPr>
          </a:p>
          <a:p>
            <a:pPr marL="342900" indent="-342900" algn="l">
              <a:lnSpc>
                <a:spcPts val="3200"/>
              </a:lnSpc>
              <a:spcBef>
                <a:spcPct val="50000"/>
              </a:spcBef>
              <a:buFont typeface="Arial" panose="020B0604020202020204" pitchFamily="34" charset="0"/>
              <a:buChar char="•"/>
            </a:pPr>
            <a:r>
              <a:rPr lang="ja-JP" altLang="en-US" sz="2400" spc="120" dirty="0">
                <a:latin typeface="Meiryo UI" panose="020B0604030504040204" pitchFamily="50" charset="-128"/>
                <a:ea typeface="Meiryo UI" panose="020B0604030504040204" pitchFamily="50" charset="-128"/>
                <a:cs typeface="Segoe UI" panose="020B0502040204020203" pitchFamily="34" charset="0"/>
              </a:rPr>
              <a:t>企業における気候関連リスクと機会に関する認識・理解向上は、</a:t>
            </a:r>
            <a:r>
              <a:rPr lang="en-US" altLang="ja-JP" sz="2400" spc="120" dirty="0">
                <a:latin typeface="Meiryo UI" panose="020B0604030504040204" pitchFamily="50" charset="-128"/>
                <a:ea typeface="Meiryo UI" panose="020B0604030504040204" pitchFamily="50" charset="-128"/>
                <a:cs typeface="Segoe UI" panose="020B0502040204020203" pitchFamily="34" charset="0"/>
              </a:rPr>
              <a:t/>
            </a:r>
            <a:br>
              <a:rPr lang="en-US" altLang="ja-JP" sz="2400" spc="120" dirty="0">
                <a:latin typeface="Meiryo UI" panose="020B0604030504040204" pitchFamily="50" charset="-128"/>
                <a:ea typeface="Meiryo UI" panose="020B0604030504040204" pitchFamily="50" charset="-128"/>
                <a:cs typeface="Segoe UI" panose="020B0502040204020203" pitchFamily="34" charset="0"/>
              </a:rPr>
            </a:br>
            <a:r>
              <a:rPr lang="ja-JP" altLang="en-US" sz="2400" spc="120" dirty="0">
                <a:solidFill>
                  <a:srgbClr val="FF0000"/>
                </a:solidFill>
                <a:latin typeface="Meiryo UI" panose="020B0604030504040204" pitchFamily="50" charset="-128"/>
                <a:ea typeface="Meiryo UI" panose="020B0604030504040204" pitchFamily="50" charset="-128"/>
                <a:cs typeface="Segoe UI" panose="020B0502040204020203" pitchFamily="34" charset="0"/>
              </a:rPr>
              <a:t>リスク管理の強化及びより情報に基づく戦略策定</a:t>
            </a:r>
            <a:r>
              <a:rPr lang="ja-JP" altLang="en-US" sz="2400" spc="120" dirty="0">
                <a:latin typeface="Meiryo UI" panose="020B0604030504040204" pitchFamily="50" charset="-128"/>
                <a:ea typeface="Meiryo UI" panose="020B0604030504040204" pitchFamily="50" charset="-128"/>
                <a:cs typeface="Segoe UI" panose="020B0502040204020203" pitchFamily="34" charset="0"/>
              </a:rPr>
              <a:t>に寄与する</a:t>
            </a:r>
            <a:endParaRPr lang="en-US" altLang="ja-JP" sz="2400" spc="120" dirty="0">
              <a:latin typeface="Meiryo UI" panose="020B0604030504040204" pitchFamily="50" charset="-128"/>
              <a:ea typeface="Meiryo UI" panose="020B0604030504040204" pitchFamily="50" charset="-128"/>
              <a:cs typeface="Segoe UI" panose="020B0502040204020203" pitchFamily="34" charset="0"/>
            </a:endParaRPr>
          </a:p>
          <a:p>
            <a:pPr marL="342900" indent="-342900" algn="l">
              <a:lnSpc>
                <a:spcPts val="3200"/>
              </a:lnSpc>
              <a:spcBef>
                <a:spcPct val="50000"/>
              </a:spcBef>
              <a:buFont typeface="Arial" panose="020B0604020202020204" pitchFamily="34" charset="0"/>
              <a:buChar char="•"/>
            </a:pPr>
            <a:r>
              <a:rPr lang="en-US" altLang="ja-JP" sz="2400" spc="120" dirty="0">
                <a:latin typeface="Meiryo UI" panose="020B0604030504040204" pitchFamily="50" charset="-128"/>
                <a:ea typeface="Meiryo UI" panose="020B0604030504040204" pitchFamily="50" charset="-128"/>
                <a:cs typeface="Segoe UI" panose="020B0502040204020203" pitchFamily="34" charset="0"/>
              </a:rPr>
              <a:t>TCFD</a:t>
            </a:r>
            <a:r>
              <a:rPr lang="ja-JP" altLang="en-US" sz="2400" spc="120" dirty="0">
                <a:latin typeface="Meiryo UI" panose="020B0604030504040204" pitchFamily="50" charset="-128"/>
                <a:ea typeface="Meiryo UI" panose="020B0604030504040204" pitchFamily="50" charset="-128"/>
                <a:cs typeface="Segoe UI" panose="020B0502040204020203" pitchFamily="34" charset="0"/>
              </a:rPr>
              <a:t>が提言する</a:t>
            </a:r>
            <a:r>
              <a:rPr lang="ja-JP" altLang="en-US" sz="2400" spc="120" dirty="0">
                <a:solidFill>
                  <a:srgbClr val="FF0000"/>
                </a:solidFill>
                <a:latin typeface="Meiryo UI" panose="020B0604030504040204" pitchFamily="50" charset="-128"/>
                <a:ea typeface="Meiryo UI" panose="020B0604030504040204" pitchFamily="50" charset="-128"/>
                <a:cs typeface="Segoe UI" panose="020B0502040204020203" pitchFamily="34" charset="0"/>
              </a:rPr>
              <a:t>情報開示枠組みを活用</a:t>
            </a:r>
            <a:r>
              <a:rPr lang="ja-JP" altLang="en-US" sz="2400" spc="120" dirty="0">
                <a:latin typeface="Meiryo UI" panose="020B0604030504040204" pitchFamily="50" charset="-128"/>
                <a:ea typeface="Meiryo UI" panose="020B0604030504040204" pitchFamily="50" charset="-128"/>
                <a:cs typeface="Segoe UI" panose="020B0502040204020203" pitchFamily="34" charset="0"/>
              </a:rPr>
              <a:t>することで、気候関連情報を求める</a:t>
            </a:r>
            <a:r>
              <a:rPr lang="ja-JP" altLang="en-US" sz="2400" spc="120" dirty="0">
                <a:solidFill>
                  <a:srgbClr val="FF0000"/>
                </a:solidFill>
                <a:latin typeface="Meiryo UI" panose="020B0604030504040204" pitchFamily="50" charset="-128"/>
                <a:ea typeface="Meiryo UI" panose="020B0604030504040204" pitchFamily="50" charset="-128"/>
                <a:cs typeface="Segoe UI" panose="020B0502040204020203" pitchFamily="34" charset="0"/>
              </a:rPr>
              <a:t>投資家のニーズに対して積極的に取り組む</a:t>
            </a:r>
            <a:r>
              <a:rPr lang="ja-JP" altLang="en-US" sz="2400" spc="120" dirty="0">
                <a:latin typeface="Meiryo UI" panose="020B0604030504040204" pitchFamily="50" charset="-128"/>
                <a:ea typeface="Meiryo UI" panose="020B0604030504040204" pitchFamily="50" charset="-128"/>
                <a:cs typeface="Segoe UI" panose="020B0502040204020203" pitchFamily="34" charset="0"/>
              </a:rPr>
              <a:t>ことができる</a:t>
            </a:r>
          </a:p>
        </p:txBody>
      </p:sp>
    </p:spTree>
    <p:extLst>
      <p:ext uri="{BB962C8B-B14F-4D97-AF65-F5344CB8AC3E}">
        <p14:creationId xmlns:p14="http://schemas.microsoft.com/office/powerpoint/2010/main" val="1990096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0"/>
          </p:nvPr>
        </p:nvSpPr>
        <p:spPr>
          <a:xfrm>
            <a:off x="200472" y="692697"/>
            <a:ext cx="9433048" cy="2736303"/>
          </a:xfrm>
        </p:spPr>
        <p:txBody>
          <a:bodyPr anchor="b"/>
          <a:lstStyle/>
          <a:p>
            <a:pPr algn="ctr"/>
            <a:r>
              <a:rPr lang="en-US" altLang="ja-JP" sz="4400" b="1" spc="600" dirty="0"/>
              <a:t>TCFD</a:t>
            </a:r>
            <a:r>
              <a:rPr lang="ja-JP" altLang="en-US" sz="4400" b="1" spc="600" dirty="0"/>
              <a:t>の開示項目は何か</a:t>
            </a:r>
          </a:p>
        </p:txBody>
      </p:sp>
    </p:spTree>
    <p:extLst>
      <p:ext uri="{BB962C8B-B14F-4D97-AF65-F5344CB8AC3E}">
        <p14:creationId xmlns:p14="http://schemas.microsoft.com/office/powerpoint/2010/main" val="3766283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spc="300" dirty="0"/>
              <a:t>気候関連財務情報開示タスクフォース</a:t>
            </a:r>
            <a:r>
              <a:rPr lang="en-US" altLang="ja-JP" sz="3600" spc="300" dirty="0"/>
              <a:t>(TCFD)</a:t>
            </a:r>
            <a:endParaRPr lang="ja-JP" altLang="en-US" sz="3600" spc="300" dirty="0"/>
          </a:p>
        </p:txBody>
      </p:sp>
      <p:sp>
        <p:nvSpPr>
          <p:cNvPr id="3" name="テキスト プレースホルダー 2"/>
          <p:cNvSpPr>
            <a:spLocks noGrp="1"/>
          </p:cNvSpPr>
          <p:nvPr>
            <p:ph type="body" sz="quarter" idx="11"/>
          </p:nvPr>
        </p:nvSpPr>
        <p:spPr>
          <a:xfrm>
            <a:off x="128588" y="765173"/>
            <a:ext cx="9648825" cy="1631330"/>
          </a:xfrm>
        </p:spPr>
        <p:txBody>
          <a:bodyPr/>
          <a:lstStyle/>
          <a:p>
            <a:r>
              <a:rPr lang="ja-JP" altLang="en-US" sz="2400" spc="300" dirty="0"/>
              <a:t>各国の中央銀行総裁および財務大臣からなる金融安定理事会</a:t>
            </a:r>
            <a:r>
              <a:rPr lang="en-US" altLang="ja-JP" sz="2400" spc="300" dirty="0"/>
              <a:t>(FSB)</a:t>
            </a:r>
            <a:r>
              <a:rPr lang="ja-JP" altLang="en-US" sz="2400" spc="300" dirty="0"/>
              <a:t>の作業部会</a:t>
            </a:r>
            <a:endParaRPr lang="en-US" altLang="ja-JP" sz="2400" spc="300" dirty="0"/>
          </a:p>
          <a:p>
            <a:r>
              <a:rPr lang="ja-JP" altLang="en-US" sz="2400" spc="300" dirty="0"/>
              <a:t>投資家等に適切な投資判断を促すための、効率的な気候関連財務情報開示を企業等へ促す民間主導のタスクフォース</a:t>
            </a:r>
          </a:p>
          <a:p>
            <a:endParaRPr lang="en-US" altLang="ja-JP" sz="2400" spc="300" dirty="0"/>
          </a:p>
        </p:txBody>
      </p:sp>
      <p:sp>
        <p:nvSpPr>
          <p:cNvPr id="9" name="スライド番号プレースホルダー 3"/>
          <p:cNvSpPr>
            <a:spLocks noGrp="1"/>
          </p:cNvSpPr>
          <p:nvPr>
            <p:ph type="sldNum" sz="quarter" idx="12"/>
          </p:nvPr>
        </p:nvSpPr>
        <p:spPr/>
        <p:txBody>
          <a:bodyPr/>
          <a:lstStyle/>
          <a:p>
            <a:fld id="{BDFA821F-5B8F-40E7-880D-F42062A68A54}" type="slidenum">
              <a:rPr lang="en-US" altLang="ja-JP" smtClean="0"/>
              <a:pPr/>
              <a:t>2</a:t>
            </a:fld>
            <a:endParaRPr lang="en-US" altLang="ja-JP" dirty="0"/>
          </a:p>
        </p:txBody>
      </p:sp>
      <p:graphicFrame>
        <p:nvGraphicFramePr>
          <p:cNvPr id="5" name="表 4"/>
          <p:cNvGraphicFramePr>
            <a:graphicFrameLocks noGrp="1"/>
          </p:cNvGraphicFramePr>
          <p:nvPr>
            <p:extLst/>
          </p:nvPr>
        </p:nvGraphicFramePr>
        <p:xfrm>
          <a:off x="145557" y="6682386"/>
          <a:ext cx="9774402" cy="202998"/>
        </p:xfrm>
        <a:graphic>
          <a:graphicData uri="http://schemas.openxmlformats.org/drawingml/2006/table">
            <a:tbl>
              <a:tblPr firstRow="1" bandRow="1">
                <a:tableStyleId>{5940675A-B579-460E-94D1-54222C63F5DA}</a:tableStyleId>
              </a:tblPr>
              <a:tblGrid>
                <a:gridCol w="465448">
                  <a:extLst>
                    <a:ext uri="{9D8B030D-6E8A-4147-A177-3AD203B41FA5}">
                      <a16:colId xmlns:a16="http://schemas.microsoft.com/office/drawing/2014/main" xmlns="" val="20000"/>
                    </a:ext>
                  </a:extLst>
                </a:gridCol>
                <a:gridCol w="9308954">
                  <a:extLst>
                    <a:ext uri="{9D8B030D-6E8A-4147-A177-3AD203B41FA5}">
                      <a16:colId xmlns:a16="http://schemas.microsoft.com/office/drawing/2014/main" xmlns="" val="20001"/>
                    </a:ext>
                  </a:extLst>
                </a:gridCol>
              </a:tblGrid>
              <a:tr h="202998">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solidFill>
                            <a:schemeClr val="tx1"/>
                          </a:solidFill>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solidFill>
                            <a:schemeClr val="tx1"/>
                          </a:solidFill>
                          <a:latin typeface="Segoe UI" panose="020B0502040204020203" pitchFamily="34" charset="0"/>
                          <a:ea typeface="メイリオ" panose="020B0604030504040204" pitchFamily="50" charset="-128"/>
                        </a:rPr>
                        <a:t>, </a:t>
                      </a:r>
                      <a:r>
                        <a:rPr lang="ja-JP" altLang="en-US" sz="1000" dirty="0">
                          <a:latin typeface="Segoe UI" panose="020B0502040204020203" pitchFamily="34" charset="0"/>
                          <a:ea typeface="メイリオ" panose="020B0604030504040204" pitchFamily="50" charset="-128"/>
                          <a:cs typeface="Segoe UI" panose="020B0502040204020203" pitchFamily="34" charset="0"/>
                        </a:rPr>
                        <a:t>気候関連財務情報開示タスクフォースによる提言（最終版）</a:t>
                      </a:r>
                      <a:r>
                        <a:rPr lang="en-US" altLang="ja-JP" sz="1000" dirty="0">
                          <a:latin typeface="Segoe UI" panose="020B0502040204020203" pitchFamily="34" charset="0"/>
                          <a:ea typeface="メイリオ" panose="020B0604030504040204" pitchFamily="50" charset="-128"/>
                          <a:cs typeface="Segoe UI" panose="020B0502040204020203" pitchFamily="34" charset="0"/>
                        </a:rPr>
                        <a:t>, 2017, iv</a:t>
                      </a:r>
                      <a:r>
                        <a:rPr lang="ja-JP" altLang="en-US" sz="1000" dirty="0">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latin typeface="Segoe UI" panose="020B0502040204020203" pitchFamily="34" charset="0"/>
                          <a:ea typeface="メイリオ" panose="020B0604030504040204" pitchFamily="50" charset="-128"/>
                          <a:cs typeface="Segoe UI" panose="020B0502040204020203" pitchFamily="34" charset="0"/>
                        </a:rPr>
                        <a:t>v</a:t>
                      </a:r>
                      <a:r>
                        <a:rPr lang="ja-JP" altLang="en-US" sz="1000" dirty="0">
                          <a:latin typeface="Segoe UI" panose="020B0502040204020203" pitchFamily="34" charset="0"/>
                          <a:ea typeface="メイリオ" panose="020B0604030504040204" pitchFamily="50" charset="-128"/>
                          <a:cs typeface="Segoe UI" panose="020B0502040204020203" pitchFamily="34" charset="0"/>
                        </a:rPr>
                        <a:t>ページ</a:t>
                      </a:r>
                      <a:r>
                        <a:rPr kumimoji="1" lang="ja-JP" altLang="en-US" sz="1000" baseline="0" dirty="0">
                          <a:solidFill>
                            <a:schemeClr val="tx1"/>
                          </a:solidFill>
                          <a:latin typeface="Segoe UI" panose="020B0502040204020203" pitchFamily="34" charset="0"/>
                          <a:ea typeface="メイリオ" panose="020B0604030504040204" pitchFamily="50" charset="-128"/>
                        </a:rPr>
                        <a:t>を基に環境省作成</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6566" y="2726443"/>
            <a:ext cx="2162938" cy="3075267"/>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2" name="テキスト ボックス 11"/>
          <p:cNvSpPr txBox="1"/>
          <p:nvPr/>
        </p:nvSpPr>
        <p:spPr>
          <a:xfrm>
            <a:off x="144016" y="2545726"/>
            <a:ext cx="7041232" cy="3763594"/>
          </a:xfrm>
          <a:prstGeom prst="rect">
            <a:avLst/>
          </a:prstGeom>
          <a:noFill/>
          <a:ln w="28575">
            <a:noFill/>
          </a:ln>
        </p:spPr>
        <p:txBody>
          <a:bodyPr vert="horz" lIns="91440" tIns="45720" rIns="91440" bIns="45720" rtlCol="0">
            <a:noAutofit/>
          </a:bodyPr>
          <a:lstStyle>
            <a:lvl1pPr marL="316531" indent="-316531" defTabSz="914400" eaLnBrk="1" latinLnBrk="0" hangingPunct="1">
              <a:lnSpc>
                <a:spcPts val="2600"/>
              </a:lnSpc>
              <a:spcBef>
                <a:spcPct val="20000"/>
              </a:spcBef>
              <a:spcAft>
                <a:spcPts val="300"/>
              </a:spcAft>
              <a:buFont typeface="Wingdings" panose="05000000000000000000" pitchFamily="2" charset="2"/>
              <a:buChar char="l"/>
              <a:defRPr sz="2400" spc="-90">
                <a:solidFill>
                  <a:prstClr val="black"/>
                </a:solidFill>
                <a:latin typeface="Meiryo UI" pitchFamily="50" charset="-128"/>
                <a:ea typeface="Meiryo UI" pitchFamily="50" charset="-128"/>
                <a:cs typeface="Meiryo UI" pitchFamily="50" charset="-128"/>
              </a:defRPr>
            </a:lvl1pPr>
            <a:lvl2pPr marL="742950" indent="-285750" defTabSz="914400" eaLnBrk="1" latinLnBrk="0" hangingPunct="1">
              <a:spcBef>
                <a:spcPct val="20000"/>
              </a:spcBef>
              <a:buFont typeface="Arial" panose="020B0604020202020204" pitchFamily="34" charset="0"/>
              <a:buChar char="–"/>
              <a:defRPr sz="1292">
                <a:latin typeface="Segoe UI" panose="020B0502040204020203" pitchFamily="34" charset="0"/>
                <a:ea typeface="メイリオ" panose="020B0604030504040204" pitchFamily="50" charset="-128"/>
                <a:cs typeface="Segoe UI" panose="020B0502040204020203" pitchFamily="34" charset="0"/>
              </a:defRPr>
            </a:lvl2pPr>
            <a:lvl3pPr marL="1143000" indent="-228600" defTabSz="914400" eaLnBrk="1" latinLnBrk="0" hangingPunct="1">
              <a:spcBef>
                <a:spcPct val="20000"/>
              </a:spcBef>
              <a:buFont typeface="Arial" panose="020B0604020202020204" pitchFamily="34" charset="0"/>
              <a:buChar char="•"/>
              <a:defRPr sz="2400">
                <a:latin typeface="+mn-lt"/>
                <a:ea typeface="+mn-ea"/>
              </a:defRPr>
            </a:lvl3pPr>
            <a:lvl4pPr marL="1600200" indent="-228600" defTabSz="914400" eaLnBrk="1" latinLnBrk="0" hangingPunct="1">
              <a:spcBef>
                <a:spcPct val="20000"/>
              </a:spcBef>
              <a:buFont typeface="Arial" panose="020B0604020202020204" pitchFamily="34" charset="0"/>
              <a:buChar char="–"/>
              <a:defRPr sz="2000">
                <a:latin typeface="+mn-lt"/>
                <a:ea typeface="+mn-ea"/>
              </a:defRPr>
            </a:lvl4pPr>
            <a:lvl5pPr marL="2057400" indent="-228600" defTabSz="914400" eaLnBrk="1" latinLnBrk="0" hangingPunct="1">
              <a:spcBef>
                <a:spcPct val="20000"/>
              </a:spcBef>
              <a:buFont typeface="Arial" panose="020B0604020202020204" pitchFamily="34" charset="0"/>
              <a:buChar char="»"/>
              <a:defRPr sz="2000">
                <a:latin typeface="+mn-lt"/>
                <a:ea typeface="+mn-ea"/>
              </a:defRPr>
            </a:lvl5pPr>
            <a:lvl6pPr marL="2514600" indent="-228600" defTabSz="914400">
              <a:spcBef>
                <a:spcPct val="20000"/>
              </a:spcBef>
              <a:buFont typeface="Arial" panose="020B0604020202020204" pitchFamily="34" charset="0"/>
              <a:buChar char="•"/>
              <a:defRPr sz="2000">
                <a:latin typeface="+mn-lt"/>
                <a:ea typeface="+mn-ea"/>
              </a:defRPr>
            </a:lvl6pPr>
            <a:lvl7pPr marL="2971800" indent="-228600" defTabSz="914400">
              <a:spcBef>
                <a:spcPct val="20000"/>
              </a:spcBef>
              <a:buFont typeface="Arial" panose="020B0604020202020204" pitchFamily="34" charset="0"/>
              <a:buChar char="•"/>
              <a:defRPr sz="2000">
                <a:latin typeface="+mn-lt"/>
                <a:ea typeface="+mn-ea"/>
              </a:defRPr>
            </a:lvl7pPr>
            <a:lvl8pPr marL="3429000" indent="-228600" defTabSz="914400">
              <a:spcBef>
                <a:spcPct val="20000"/>
              </a:spcBef>
              <a:buFont typeface="Arial" panose="020B0604020202020204" pitchFamily="34" charset="0"/>
              <a:buChar char="•"/>
              <a:defRPr sz="2000">
                <a:latin typeface="+mn-lt"/>
                <a:ea typeface="+mn-ea"/>
              </a:defRPr>
            </a:lvl8pPr>
            <a:lvl9pPr marL="3886200" indent="-228600" defTabSz="914400">
              <a:spcBef>
                <a:spcPct val="20000"/>
              </a:spcBef>
              <a:buFont typeface="Arial" panose="020B0604020202020204" pitchFamily="34" charset="0"/>
              <a:buChar char="•"/>
              <a:defRPr sz="2000">
                <a:latin typeface="+mn-lt"/>
                <a:ea typeface="+mn-ea"/>
              </a:defRPr>
            </a:lvl9pPr>
          </a:lstStyle>
          <a:p>
            <a:r>
              <a:rPr lang="ja-JP" altLang="en-US" spc="80" dirty="0"/>
              <a:t>Ｇ</a:t>
            </a:r>
            <a:r>
              <a:rPr lang="en-US" altLang="ja-JP" spc="80" dirty="0"/>
              <a:t>20</a:t>
            </a:r>
            <a:r>
              <a:rPr lang="ja-JP" altLang="en-US" spc="80" dirty="0"/>
              <a:t>の財務大臣・中央銀行総裁が、金融安定理事会（</a:t>
            </a:r>
            <a:r>
              <a:rPr lang="en-US" altLang="ja-JP" spc="80" dirty="0"/>
              <a:t>FSB</a:t>
            </a:r>
            <a:r>
              <a:rPr lang="ja-JP" altLang="en-US" spc="80" dirty="0"/>
              <a:t>）に対し、金融セクターが気候関連課題をどのように考慮すべきか検討するよう要請</a:t>
            </a:r>
            <a:endParaRPr lang="en-US" altLang="ja-JP" spc="80" dirty="0"/>
          </a:p>
          <a:p>
            <a:r>
              <a:rPr lang="en-US" altLang="ja-JP" spc="80" dirty="0"/>
              <a:t>FSB</a:t>
            </a:r>
            <a:r>
              <a:rPr lang="ja-JP" altLang="en-US" spc="80" dirty="0"/>
              <a:t>は</a:t>
            </a:r>
            <a:r>
              <a:rPr lang="en-US" altLang="ja-JP" spc="80" dirty="0"/>
              <a:t>COP21</a:t>
            </a:r>
            <a:r>
              <a:rPr lang="ja-JP" altLang="en-US" spc="80" dirty="0"/>
              <a:t>の開催期間中に、民間主導による気候関連財務情報開示タスクフォース （</a:t>
            </a:r>
            <a:r>
              <a:rPr lang="en-US" altLang="ja-JP" spc="80" dirty="0"/>
              <a:t>TCFD</a:t>
            </a:r>
            <a:r>
              <a:rPr lang="ja-JP" altLang="en-US" spc="80" dirty="0"/>
              <a:t>）を設置</a:t>
            </a:r>
            <a:endParaRPr lang="en-US" altLang="ja-JP" spc="80" dirty="0"/>
          </a:p>
          <a:p>
            <a:r>
              <a:rPr lang="ja-JP" altLang="en-US" b="1" u="sng" spc="80" dirty="0">
                <a:solidFill>
                  <a:srgbClr val="FF0000"/>
                </a:solidFill>
              </a:rPr>
              <a:t>投資家に適切な投資判断を促すため</a:t>
            </a:r>
            <a:r>
              <a:rPr lang="ja-JP" altLang="en-US" spc="80" dirty="0">
                <a:solidFill>
                  <a:srgbClr val="FF0000"/>
                </a:solidFill>
              </a:rPr>
              <a:t>の一貫性、比較可能性、信頼性、明確性をもつ、効率的な</a:t>
            </a:r>
            <a:r>
              <a:rPr lang="zh-TW" altLang="en-US" b="1" u="sng" spc="80" dirty="0">
                <a:solidFill>
                  <a:srgbClr val="FF0000"/>
                </a:solidFill>
              </a:rPr>
              <a:t>気候関連財務</a:t>
            </a:r>
            <a:r>
              <a:rPr lang="ja-JP" altLang="en-US" b="1" u="sng" spc="80" dirty="0">
                <a:solidFill>
                  <a:srgbClr val="FF0000"/>
                </a:solidFill>
              </a:rPr>
              <a:t>情報開示を企業へ促すことを目的とする</a:t>
            </a:r>
            <a:endParaRPr lang="en-US" altLang="ja-JP" b="1" u="sng" spc="80" dirty="0">
              <a:solidFill>
                <a:srgbClr val="FF0000"/>
              </a:solidFill>
            </a:endParaRPr>
          </a:p>
          <a:p>
            <a:r>
              <a:rPr lang="en-US" altLang="ja-JP" spc="80" dirty="0"/>
              <a:t>2017</a:t>
            </a:r>
            <a:r>
              <a:rPr lang="ja-JP" altLang="en-US" spc="80" dirty="0"/>
              <a:t>年</a:t>
            </a:r>
            <a:r>
              <a:rPr lang="en-US" altLang="ja-JP" spc="80" dirty="0"/>
              <a:t>6</a:t>
            </a:r>
            <a:r>
              <a:rPr lang="ja-JP" altLang="en-US" spc="80" dirty="0"/>
              <a:t>月に自主的な情報開示のあり方に関する提言</a:t>
            </a:r>
            <a:r>
              <a:rPr lang="en-US" altLang="ja-JP" spc="80" dirty="0"/>
              <a:t>(TCFD</a:t>
            </a:r>
            <a:r>
              <a:rPr lang="ja-JP" altLang="en-US" spc="80" dirty="0"/>
              <a:t>報告書</a:t>
            </a:r>
            <a:r>
              <a:rPr lang="en-US" altLang="ja-JP" spc="80" dirty="0"/>
              <a:t>)</a:t>
            </a:r>
            <a:r>
              <a:rPr lang="ja-JP" altLang="en-US" spc="80" dirty="0"/>
              <a:t>を公表</a:t>
            </a:r>
            <a:endParaRPr lang="en-US" altLang="ja-JP" spc="80" dirty="0"/>
          </a:p>
        </p:txBody>
      </p:sp>
    </p:spTree>
    <p:extLst>
      <p:ext uri="{BB962C8B-B14F-4D97-AF65-F5344CB8AC3E}">
        <p14:creationId xmlns:p14="http://schemas.microsoft.com/office/powerpoint/2010/main" val="3781435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spc="300" dirty="0">
                <a:solidFill>
                  <a:prstClr val="black"/>
                </a:solidFill>
              </a:rPr>
              <a:t>4</a:t>
            </a:r>
            <a:r>
              <a:rPr lang="ja-JP" altLang="en-US" sz="3200" spc="300" dirty="0" err="1">
                <a:solidFill>
                  <a:prstClr val="black"/>
                </a:solidFill>
              </a:rPr>
              <a:t>つの</a:t>
            </a:r>
            <a:r>
              <a:rPr lang="ja-JP" altLang="en-US" sz="3200" spc="300" dirty="0">
                <a:solidFill>
                  <a:prstClr val="black"/>
                </a:solidFill>
              </a:rPr>
              <a:t>基礎項目のうち、最上位は「ガバナンス」</a:t>
            </a:r>
            <a:endParaRPr lang="ja-JP" altLang="en-US" sz="4000" spc="300" dirty="0"/>
          </a:p>
        </p:txBody>
      </p:sp>
      <p:sp>
        <p:nvSpPr>
          <p:cNvPr id="12" name="テキスト プレースホルダー 11"/>
          <p:cNvSpPr>
            <a:spLocks noGrp="1"/>
          </p:cNvSpPr>
          <p:nvPr>
            <p:ph type="body" sz="quarter" idx="11"/>
          </p:nvPr>
        </p:nvSpPr>
        <p:spPr>
          <a:xfrm>
            <a:off x="128588" y="765175"/>
            <a:ext cx="9648825" cy="805390"/>
          </a:xfrm>
        </p:spPr>
        <p:txBody>
          <a:bodyPr/>
          <a:lstStyle/>
          <a:p>
            <a:r>
              <a:rPr lang="ja-JP" altLang="en-US" sz="2200" spc="150" dirty="0"/>
              <a:t>提言された４つの開示基礎項目のうち最上位に位置するのは「ガバナンス」</a:t>
            </a:r>
          </a:p>
          <a:p>
            <a:r>
              <a:rPr lang="ja-JP" altLang="en-US" sz="2200" spc="150" dirty="0"/>
              <a:t>各基礎項目で「気候関連リスクと機会」の考え方に基づく説明を求める</a:t>
            </a:r>
            <a:endParaRPr kumimoji="1" lang="ja-JP" altLang="en-US" sz="2200" spc="150" dirty="0"/>
          </a:p>
        </p:txBody>
      </p:sp>
      <p:sp>
        <p:nvSpPr>
          <p:cNvPr id="4" name="スライド番号プレースホルダー 3"/>
          <p:cNvSpPr>
            <a:spLocks noGrp="1"/>
          </p:cNvSpPr>
          <p:nvPr>
            <p:ph type="sldNum" sz="quarter" idx="12"/>
          </p:nvPr>
        </p:nvSpPr>
        <p:spPr/>
        <p:txBody>
          <a:bodyPr/>
          <a:lstStyle/>
          <a:p>
            <a:fld id="{BDFA821F-5B8F-40E7-880D-F42062A68A54}" type="slidenum">
              <a:rPr lang="en-US" altLang="ja-JP" smtClean="0"/>
              <a:pPr/>
              <a:t>20</a:t>
            </a:fld>
            <a:endParaRPr lang="en-US" altLang="ja-JP" dirty="0"/>
          </a:p>
        </p:txBody>
      </p:sp>
      <p:graphicFrame>
        <p:nvGraphicFramePr>
          <p:cNvPr id="24" name="表 23"/>
          <p:cNvGraphicFramePr>
            <a:graphicFrameLocks noGrp="1"/>
          </p:cNvGraphicFramePr>
          <p:nvPr>
            <p:extLst/>
          </p:nvPr>
        </p:nvGraphicFramePr>
        <p:xfrm>
          <a:off x="128464" y="6682321"/>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latin typeface="Segoe UI" panose="020B0502040204020203" pitchFamily="34" charset="0"/>
                          <a:ea typeface="メイリオ" panose="020B0604030504040204" pitchFamily="50" charset="-128"/>
                        </a:rPr>
                        <a:t>, </a:t>
                      </a:r>
                      <a:r>
                        <a:rPr kumimoji="1" lang="ja-JP" altLang="en-US" sz="1000" baseline="0" dirty="0">
                          <a:latin typeface="Segoe UI" panose="020B0502040204020203" pitchFamily="34" charset="0"/>
                          <a:ea typeface="メイリオ" panose="020B0604030504040204" pitchFamily="50" charset="-128"/>
                        </a:rPr>
                        <a:t>気候関連財務情報開示タスクフォースによる提言（最終版）</a:t>
                      </a:r>
                      <a:r>
                        <a:rPr kumimoji="1" lang="en-US" altLang="ja-JP" sz="1000" baseline="0" dirty="0">
                          <a:latin typeface="Segoe UI" panose="020B0502040204020203" pitchFamily="34" charset="0"/>
                          <a:ea typeface="メイリオ" panose="020B0604030504040204" pitchFamily="50" charset="-128"/>
                        </a:rPr>
                        <a:t>, 2017, 14</a:t>
                      </a:r>
                      <a:r>
                        <a:rPr kumimoji="1" lang="ja-JP" altLang="en-US" sz="1000" baseline="0" dirty="0">
                          <a:latin typeface="Segoe UI" panose="020B0502040204020203" pitchFamily="34" charset="0"/>
                          <a:ea typeface="メイリオ" panose="020B0604030504040204" pitchFamily="50" charset="-128"/>
                        </a:rPr>
                        <a:t>ページを基に環境省作成</a:t>
                      </a:r>
                      <a:endParaRPr kumimoji="1" lang="en-US" altLang="ja-JP" sz="1000" baseline="0" dirty="0">
                        <a:solidFill>
                          <a:srgbClr val="FF0000"/>
                        </a:solidFill>
                        <a:latin typeface="Segoe UI" panose="020B0502040204020203" pitchFamily="34" charset="0"/>
                        <a:ea typeface="メイリオ" panose="020B0604030504040204" pitchFamily="50" charset="-128"/>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pSp>
        <p:nvGrpSpPr>
          <p:cNvPr id="6" name="グループ化 5"/>
          <p:cNvGrpSpPr>
            <a:grpSpLocks noChangeAspect="1"/>
          </p:cNvGrpSpPr>
          <p:nvPr/>
        </p:nvGrpSpPr>
        <p:grpSpPr>
          <a:xfrm>
            <a:off x="-10217" y="1556793"/>
            <a:ext cx="877162" cy="4752494"/>
            <a:chOff x="138604" y="1568010"/>
            <a:chExt cx="824154" cy="4465287"/>
          </a:xfrm>
        </p:grpSpPr>
        <p:sp>
          <p:nvSpPr>
            <p:cNvPr id="3" name="上矢印 2"/>
            <p:cNvSpPr/>
            <p:nvPr/>
          </p:nvSpPr>
          <p:spPr>
            <a:xfrm>
              <a:off x="268904" y="1974367"/>
              <a:ext cx="202947" cy="4058930"/>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38604" y="1568010"/>
              <a:ext cx="824154" cy="34701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最上位</a:t>
              </a:r>
            </a:p>
          </p:txBody>
        </p:sp>
      </p:grpSp>
      <p:sp>
        <p:nvSpPr>
          <p:cNvPr id="35" name="正方形/長方形 34"/>
          <p:cNvSpPr/>
          <p:nvPr/>
        </p:nvSpPr>
        <p:spPr>
          <a:xfrm>
            <a:off x="4752528" y="1700808"/>
            <a:ext cx="5352747" cy="387286"/>
          </a:xfrm>
          <a:prstGeom prst="rect">
            <a:avLst/>
          </a:prstGeom>
          <a:ln>
            <a:noFill/>
          </a:ln>
        </p:spPr>
        <p:txBody>
          <a:bodyPr wrap="none">
            <a:spAutoFit/>
          </a:bodyPr>
          <a:lstStyle/>
          <a:p>
            <a:pPr marL="342900" lvl="0" indent="-342900" fontAlgn="auto">
              <a:lnSpc>
                <a:spcPts val="2300"/>
              </a:lnSpc>
              <a:spcBef>
                <a:spcPts val="0"/>
              </a:spcBef>
              <a:spcAft>
                <a:spcPts val="0"/>
              </a:spcAft>
              <a:buFont typeface="Wingdings" panose="05000000000000000000" pitchFamily="2" charset="2"/>
              <a:buChar char="ü"/>
            </a:pPr>
            <a:r>
              <a:rPr lang="ja-JP" altLang="en-US" sz="2000" spc="150" dirty="0">
                <a:solidFill>
                  <a:prstClr val="black"/>
                </a:solidFill>
                <a:latin typeface="Meiryo UI" panose="020B0604030504040204" pitchFamily="50" charset="-128"/>
                <a:ea typeface="Meiryo UI" panose="020B0604030504040204" pitchFamily="50" charset="-128"/>
              </a:rPr>
              <a:t>リスクと機会に対する取締役会の監督体制</a:t>
            </a:r>
          </a:p>
        </p:txBody>
      </p:sp>
      <p:sp>
        <p:nvSpPr>
          <p:cNvPr id="36" name="正方形/長方形 35"/>
          <p:cNvSpPr/>
          <p:nvPr/>
        </p:nvSpPr>
        <p:spPr>
          <a:xfrm>
            <a:off x="4744603" y="2026682"/>
            <a:ext cx="5032567" cy="682238"/>
          </a:xfrm>
          <a:prstGeom prst="rect">
            <a:avLst/>
          </a:prstGeom>
          <a:ln>
            <a:noFill/>
          </a:ln>
        </p:spPr>
        <p:txBody>
          <a:bodyPr wrap="square">
            <a:spAutoFit/>
          </a:bodyPr>
          <a:lstStyle/>
          <a:p>
            <a:pPr marL="342900" lvl="0" indent="-342900" fontAlgn="auto">
              <a:lnSpc>
                <a:spcPts val="2300"/>
              </a:lnSpc>
              <a:spcBef>
                <a:spcPts val="0"/>
              </a:spcBef>
              <a:spcAft>
                <a:spcPts val="0"/>
              </a:spcAft>
              <a:buFont typeface="Wingdings" panose="05000000000000000000" pitchFamily="2" charset="2"/>
              <a:buChar char="ü"/>
            </a:pPr>
            <a:r>
              <a:rPr lang="ja-JP" altLang="en-US" sz="2000" spc="300" dirty="0">
                <a:solidFill>
                  <a:prstClr val="black"/>
                </a:solidFill>
                <a:latin typeface="Meiryo UI" panose="020B0604030504040204" pitchFamily="50" charset="-128"/>
                <a:ea typeface="Meiryo UI" panose="020B0604030504040204" pitchFamily="50" charset="-128"/>
              </a:rPr>
              <a:t>リスクと機会を評価・管理する上での経営者の役割</a:t>
            </a:r>
          </a:p>
        </p:txBody>
      </p:sp>
      <p:sp>
        <p:nvSpPr>
          <p:cNvPr id="37" name="正方形/長方形 36"/>
          <p:cNvSpPr/>
          <p:nvPr/>
        </p:nvSpPr>
        <p:spPr>
          <a:xfrm>
            <a:off x="4747306" y="2814496"/>
            <a:ext cx="4314001" cy="387286"/>
          </a:xfrm>
          <a:prstGeom prst="rect">
            <a:avLst/>
          </a:prstGeom>
          <a:ln>
            <a:noFill/>
          </a:ln>
        </p:spPr>
        <p:txBody>
          <a:bodyPr wrap="none">
            <a:spAutoFit/>
          </a:bodyPr>
          <a:lstStyle/>
          <a:p>
            <a:pPr marL="342900" lvl="0" indent="-342900" fontAlgn="auto">
              <a:lnSpc>
                <a:spcPts val="2300"/>
              </a:lnSpc>
              <a:spcBef>
                <a:spcPts val="0"/>
              </a:spcBef>
              <a:spcAft>
                <a:spcPts val="0"/>
              </a:spcAft>
              <a:buFont typeface="Wingdings" panose="05000000000000000000" pitchFamily="2" charset="2"/>
              <a:buChar char="ü"/>
            </a:pPr>
            <a:r>
              <a:rPr lang="ja-JP" altLang="en-US" sz="2000" spc="300" dirty="0">
                <a:solidFill>
                  <a:prstClr val="black"/>
                </a:solidFill>
                <a:latin typeface="Meiryo UI" panose="020B0604030504040204" pitchFamily="50" charset="-128"/>
                <a:ea typeface="Meiryo UI" panose="020B0604030504040204" pitchFamily="50" charset="-128"/>
              </a:rPr>
              <a:t>短期・中期・長期のリスクと機会</a:t>
            </a:r>
          </a:p>
        </p:txBody>
      </p:sp>
      <p:sp>
        <p:nvSpPr>
          <p:cNvPr id="38" name="正方形/長方形 37"/>
          <p:cNvSpPr/>
          <p:nvPr/>
        </p:nvSpPr>
        <p:spPr>
          <a:xfrm>
            <a:off x="4750336" y="3185730"/>
            <a:ext cx="4273927" cy="387286"/>
          </a:xfrm>
          <a:prstGeom prst="rect">
            <a:avLst/>
          </a:prstGeom>
          <a:ln>
            <a:noFill/>
          </a:ln>
        </p:spPr>
        <p:txBody>
          <a:bodyPr wrap="none">
            <a:spAutoFit/>
          </a:bodyPr>
          <a:lstStyle/>
          <a:p>
            <a:pPr marL="342900" lvl="0" indent="-342900" fontAlgn="auto">
              <a:lnSpc>
                <a:spcPts val="2300"/>
              </a:lnSpc>
              <a:spcBef>
                <a:spcPts val="0"/>
              </a:spcBef>
              <a:spcAft>
                <a:spcPts val="0"/>
              </a:spcAft>
              <a:buFont typeface="Wingdings" panose="05000000000000000000" pitchFamily="2" charset="2"/>
              <a:buChar char="ü"/>
            </a:pPr>
            <a:r>
              <a:rPr lang="ja-JP" altLang="en-US" sz="2000" spc="300" dirty="0">
                <a:solidFill>
                  <a:prstClr val="black"/>
                </a:solidFill>
                <a:latin typeface="Meiryo UI" panose="020B0604030504040204" pitchFamily="50" charset="-128"/>
                <a:ea typeface="Meiryo UI" panose="020B0604030504040204" pitchFamily="50" charset="-128"/>
              </a:rPr>
              <a:t>事業・戦略・財務に及ぼす影響</a:t>
            </a:r>
          </a:p>
        </p:txBody>
      </p:sp>
      <p:sp>
        <p:nvSpPr>
          <p:cNvPr id="39" name="正方形/長方形 38"/>
          <p:cNvSpPr/>
          <p:nvPr/>
        </p:nvSpPr>
        <p:spPr>
          <a:xfrm>
            <a:off x="4750337" y="3535397"/>
            <a:ext cx="5026834" cy="682238"/>
          </a:xfrm>
          <a:prstGeom prst="rect">
            <a:avLst/>
          </a:prstGeom>
          <a:ln>
            <a:noFill/>
          </a:ln>
        </p:spPr>
        <p:txBody>
          <a:bodyPr wrap="square">
            <a:spAutoFit/>
          </a:bodyPr>
          <a:lstStyle/>
          <a:p>
            <a:pPr marL="342900" lvl="0" indent="-342900" fontAlgn="auto">
              <a:lnSpc>
                <a:spcPts val="2300"/>
              </a:lnSpc>
              <a:spcBef>
                <a:spcPts val="0"/>
              </a:spcBef>
              <a:spcAft>
                <a:spcPts val="0"/>
              </a:spcAft>
              <a:buFont typeface="Wingdings" panose="05000000000000000000" pitchFamily="2" charset="2"/>
              <a:buChar char="ü"/>
            </a:pPr>
            <a:r>
              <a:rPr lang="en-US" altLang="ja-JP" sz="2000" spc="300" dirty="0">
                <a:solidFill>
                  <a:prstClr val="black"/>
                </a:solidFill>
                <a:latin typeface="Meiryo UI" panose="020B0604030504040204" pitchFamily="50" charset="-128"/>
                <a:ea typeface="Meiryo UI" panose="020B0604030504040204" pitchFamily="50" charset="-128"/>
              </a:rPr>
              <a:t>2℃</a:t>
            </a:r>
            <a:r>
              <a:rPr lang="ja-JP" altLang="en-US" sz="2000" spc="300" dirty="0">
                <a:solidFill>
                  <a:prstClr val="black"/>
                </a:solidFill>
                <a:latin typeface="Meiryo UI" panose="020B0604030504040204" pitchFamily="50" charset="-128"/>
                <a:ea typeface="Meiryo UI" panose="020B0604030504040204" pitchFamily="50" charset="-128"/>
              </a:rPr>
              <a:t>目標等の様々な気候シナリオを考慮した組織戦略の強靭性</a:t>
            </a:r>
          </a:p>
        </p:txBody>
      </p:sp>
      <p:sp>
        <p:nvSpPr>
          <p:cNvPr id="40" name="正方形/長方形 39"/>
          <p:cNvSpPr/>
          <p:nvPr/>
        </p:nvSpPr>
        <p:spPr>
          <a:xfrm>
            <a:off x="4744603" y="4265850"/>
            <a:ext cx="3708066" cy="387286"/>
          </a:xfrm>
          <a:prstGeom prst="rect">
            <a:avLst/>
          </a:prstGeom>
          <a:ln>
            <a:noFill/>
          </a:ln>
        </p:spPr>
        <p:txBody>
          <a:bodyPr wrap="none">
            <a:spAutoFit/>
          </a:bodyPr>
          <a:lstStyle/>
          <a:p>
            <a:pPr marL="342900" lvl="0" indent="-342900" fontAlgn="auto">
              <a:lnSpc>
                <a:spcPts val="2300"/>
              </a:lnSpc>
              <a:spcBef>
                <a:spcPts val="0"/>
              </a:spcBef>
              <a:spcAft>
                <a:spcPts val="0"/>
              </a:spcAft>
              <a:buFont typeface="Wingdings" panose="05000000000000000000" pitchFamily="2" charset="2"/>
              <a:buChar char="ü"/>
            </a:pPr>
            <a:r>
              <a:rPr lang="ja-JP" altLang="en-US" sz="2000" spc="300" dirty="0">
                <a:solidFill>
                  <a:prstClr val="black"/>
                </a:solidFill>
                <a:latin typeface="Meiryo UI" panose="020B0604030504040204" pitchFamily="50" charset="-128"/>
                <a:ea typeface="Meiryo UI" panose="020B0604030504040204" pitchFamily="50" charset="-128"/>
              </a:rPr>
              <a:t>リスク識別・評価のプロセス</a:t>
            </a:r>
          </a:p>
        </p:txBody>
      </p:sp>
      <p:sp>
        <p:nvSpPr>
          <p:cNvPr id="41" name="正方形/長方形 40"/>
          <p:cNvSpPr/>
          <p:nvPr/>
        </p:nvSpPr>
        <p:spPr>
          <a:xfrm>
            <a:off x="4752528" y="4608374"/>
            <a:ext cx="2951449" cy="387286"/>
          </a:xfrm>
          <a:prstGeom prst="rect">
            <a:avLst/>
          </a:prstGeom>
          <a:ln>
            <a:noFill/>
          </a:ln>
        </p:spPr>
        <p:txBody>
          <a:bodyPr wrap="none">
            <a:spAutoFit/>
          </a:bodyPr>
          <a:lstStyle/>
          <a:p>
            <a:pPr marL="342900" lvl="0" indent="-342900" fontAlgn="auto">
              <a:lnSpc>
                <a:spcPts val="2300"/>
              </a:lnSpc>
              <a:spcBef>
                <a:spcPts val="0"/>
              </a:spcBef>
              <a:spcAft>
                <a:spcPts val="0"/>
              </a:spcAft>
              <a:buFont typeface="Wingdings" panose="05000000000000000000" pitchFamily="2" charset="2"/>
              <a:buChar char="ü"/>
            </a:pPr>
            <a:r>
              <a:rPr lang="ja-JP" altLang="en-US" sz="2000" spc="300" dirty="0">
                <a:solidFill>
                  <a:prstClr val="black"/>
                </a:solidFill>
                <a:latin typeface="Meiryo UI" panose="020B0604030504040204" pitchFamily="50" charset="-128"/>
                <a:ea typeface="Meiryo UI" panose="020B0604030504040204" pitchFamily="50" charset="-128"/>
              </a:rPr>
              <a:t>リスク管理のプロセス</a:t>
            </a:r>
          </a:p>
        </p:txBody>
      </p:sp>
      <p:sp>
        <p:nvSpPr>
          <p:cNvPr id="42" name="正方形/長方形 41"/>
          <p:cNvSpPr/>
          <p:nvPr/>
        </p:nvSpPr>
        <p:spPr>
          <a:xfrm>
            <a:off x="4742401" y="4985930"/>
            <a:ext cx="4867038" cy="387286"/>
          </a:xfrm>
          <a:prstGeom prst="rect">
            <a:avLst/>
          </a:prstGeom>
          <a:ln>
            <a:noFill/>
          </a:ln>
        </p:spPr>
        <p:txBody>
          <a:bodyPr wrap="none">
            <a:spAutoFit/>
          </a:bodyPr>
          <a:lstStyle/>
          <a:p>
            <a:pPr marL="342900" lvl="0" indent="-342900" fontAlgn="auto">
              <a:lnSpc>
                <a:spcPts val="2300"/>
              </a:lnSpc>
              <a:spcBef>
                <a:spcPts val="0"/>
              </a:spcBef>
              <a:spcAft>
                <a:spcPts val="0"/>
              </a:spcAft>
              <a:buFont typeface="Wingdings" panose="05000000000000000000" pitchFamily="2" charset="2"/>
              <a:buChar char="ü"/>
            </a:pPr>
            <a:r>
              <a:rPr lang="ja-JP" altLang="en-US" sz="2000" spc="300" dirty="0">
                <a:solidFill>
                  <a:prstClr val="black"/>
                </a:solidFill>
                <a:latin typeface="Meiryo UI" panose="020B0604030504040204" pitchFamily="50" charset="-128"/>
                <a:ea typeface="Meiryo UI" panose="020B0604030504040204" pitchFamily="50" charset="-128"/>
              </a:rPr>
              <a:t>組織全体のリスク管理への統合状況</a:t>
            </a:r>
          </a:p>
        </p:txBody>
      </p:sp>
      <p:sp>
        <p:nvSpPr>
          <p:cNvPr id="43" name="正方形/長方形 42"/>
          <p:cNvSpPr/>
          <p:nvPr/>
        </p:nvSpPr>
        <p:spPr>
          <a:xfrm>
            <a:off x="4742401" y="5326561"/>
            <a:ext cx="5370060" cy="387286"/>
          </a:xfrm>
          <a:prstGeom prst="rect">
            <a:avLst/>
          </a:prstGeom>
          <a:ln>
            <a:noFill/>
          </a:ln>
        </p:spPr>
        <p:txBody>
          <a:bodyPr wrap="none">
            <a:spAutoFit/>
          </a:bodyPr>
          <a:lstStyle/>
          <a:p>
            <a:pPr marL="342900" lvl="0" indent="-342900" fontAlgn="auto">
              <a:lnSpc>
                <a:spcPts val="2300"/>
              </a:lnSpc>
              <a:spcBef>
                <a:spcPts val="0"/>
              </a:spcBef>
              <a:spcAft>
                <a:spcPts val="0"/>
              </a:spcAft>
              <a:buFont typeface="Wingdings" panose="05000000000000000000" pitchFamily="2" charset="2"/>
              <a:buChar char="ü"/>
            </a:pPr>
            <a:r>
              <a:rPr lang="ja-JP" altLang="en-US" sz="2000" spc="110" dirty="0">
                <a:solidFill>
                  <a:prstClr val="black"/>
                </a:solidFill>
                <a:latin typeface="Meiryo UI" panose="020B0604030504040204" pitchFamily="50" charset="-128"/>
                <a:ea typeface="Meiryo UI" panose="020B0604030504040204" pitchFamily="50" charset="-128"/>
              </a:rPr>
              <a:t>組織が戦略・リスク管理に即して用いる指標</a:t>
            </a:r>
          </a:p>
        </p:txBody>
      </p:sp>
      <p:sp>
        <p:nvSpPr>
          <p:cNvPr id="44" name="正方形/長方形 43"/>
          <p:cNvSpPr/>
          <p:nvPr/>
        </p:nvSpPr>
        <p:spPr>
          <a:xfrm>
            <a:off x="4752434" y="6102189"/>
            <a:ext cx="4358886" cy="387286"/>
          </a:xfrm>
          <a:prstGeom prst="rect">
            <a:avLst/>
          </a:prstGeom>
          <a:ln>
            <a:noFill/>
          </a:ln>
        </p:spPr>
        <p:txBody>
          <a:bodyPr wrap="none">
            <a:spAutoFit/>
          </a:bodyPr>
          <a:lstStyle/>
          <a:p>
            <a:pPr marL="285750" indent="-285750">
              <a:lnSpc>
                <a:spcPts val="2300"/>
              </a:lnSpc>
              <a:buFont typeface="Wingdings" panose="05000000000000000000" pitchFamily="2" charset="2"/>
              <a:buChar char="ü"/>
            </a:pPr>
            <a:r>
              <a:rPr lang="ja-JP" altLang="en-US" sz="2000" spc="150" dirty="0">
                <a:latin typeface="Meiryo UI" panose="020B0604030504040204" pitchFamily="50" charset="-128"/>
                <a:ea typeface="Meiryo UI" panose="020B0604030504040204" pitchFamily="50" charset="-128"/>
              </a:rPr>
              <a:t>リスクと機会の管理上の目標と実績</a:t>
            </a:r>
          </a:p>
        </p:txBody>
      </p:sp>
      <p:sp>
        <p:nvSpPr>
          <p:cNvPr id="45" name="正方形/長方形 44"/>
          <p:cNvSpPr/>
          <p:nvPr/>
        </p:nvSpPr>
        <p:spPr>
          <a:xfrm>
            <a:off x="4750202" y="5706010"/>
            <a:ext cx="5359159" cy="387286"/>
          </a:xfrm>
          <a:prstGeom prst="rect">
            <a:avLst/>
          </a:prstGeom>
          <a:ln>
            <a:noFill/>
          </a:ln>
        </p:spPr>
        <p:txBody>
          <a:bodyPr wrap="none">
            <a:spAutoFit/>
          </a:bodyPr>
          <a:lstStyle/>
          <a:p>
            <a:pPr marL="285750" indent="-285750">
              <a:lnSpc>
                <a:spcPts val="2300"/>
              </a:lnSpc>
              <a:buFont typeface="Wingdings" panose="05000000000000000000" pitchFamily="2" charset="2"/>
              <a:buChar char="ü"/>
            </a:pPr>
            <a:r>
              <a:rPr lang="ja-JP" altLang="en-US" sz="2000" spc="150" dirty="0">
                <a:latin typeface="Meiryo UI" panose="020B0604030504040204" pitchFamily="50" charset="-128"/>
                <a:ea typeface="Meiryo UI" panose="020B0604030504040204" pitchFamily="50" charset="-128"/>
              </a:rPr>
              <a:t>温室効果ガス排出量（スコープ１、２、</a:t>
            </a:r>
            <a:r>
              <a:rPr lang="en-US" altLang="ja-JP" sz="2000" spc="150" dirty="0">
                <a:latin typeface="Meiryo UI" panose="020B0604030504040204" pitchFamily="50" charset="-128"/>
                <a:ea typeface="Meiryo UI" panose="020B0604030504040204" pitchFamily="50" charset="-128"/>
              </a:rPr>
              <a:t>3</a:t>
            </a:r>
            <a:r>
              <a:rPr lang="ja-JP" altLang="en-US" sz="2000" spc="150" dirty="0">
                <a:latin typeface="Meiryo UI" panose="020B0604030504040204" pitchFamily="50" charset="-128"/>
                <a:ea typeface="Meiryo UI" panose="020B0604030504040204" pitchFamily="50" charset="-128"/>
              </a:rPr>
              <a:t>）</a:t>
            </a:r>
          </a:p>
        </p:txBody>
      </p:sp>
      <p:sp>
        <p:nvSpPr>
          <p:cNvPr id="46" name="正方形/長方形 45"/>
          <p:cNvSpPr/>
          <p:nvPr/>
        </p:nvSpPr>
        <p:spPr>
          <a:xfrm>
            <a:off x="1712640" y="1869901"/>
            <a:ext cx="2956162" cy="810478"/>
          </a:xfrm>
          <a:prstGeom prst="rect">
            <a:avLst/>
          </a:prstGeom>
          <a:ln>
            <a:noFill/>
          </a:ln>
        </p:spPr>
        <p:txBody>
          <a:bodyPr wrap="square">
            <a:spAutoFit/>
          </a:bodyPr>
          <a:lstStyle/>
          <a:p>
            <a:pPr lvl="0" fontAlgn="auto">
              <a:lnSpc>
                <a:spcPts val="2800"/>
              </a:lnSpc>
              <a:spcBef>
                <a:spcPts val="0"/>
              </a:spcBef>
              <a:spcAft>
                <a:spcPts val="0"/>
              </a:spcAft>
              <a:defRPr/>
            </a:pPr>
            <a:r>
              <a:rPr lang="ja-JP" altLang="en-US" sz="2000" b="1" spc="170" dirty="0">
                <a:solidFill>
                  <a:prstClr val="black"/>
                </a:solidFill>
                <a:latin typeface="Meiryo UI" panose="020B0604030504040204" pitchFamily="50" charset="-128"/>
                <a:ea typeface="Meiryo UI" panose="020B0604030504040204" pitchFamily="50" charset="-128"/>
              </a:rPr>
              <a:t>気候関連リスクと機会に関する組織の</a:t>
            </a:r>
            <a:r>
              <a:rPr lang="ja-JP" altLang="en-US" sz="2000" b="1" u="sng" spc="170" dirty="0">
                <a:solidFill>
                  <a:srgbClr val="C00000"/>
                </a:solidFill>
                <a:latin typeface="Meiryo UI" panose="020B0604030504040204" pitchFamily="50" charset="-128"/>
                <a:ea typeface="Meiryo UI" panose="020B0604030504040204" pitchFamily="50" charset="-128"/>
              </a:rPr>
              <a:t>ガバナンス</a:t>
            </a:r>
            <a:endParaRPr lang="ja-JP" altLang="en-US" sz="2000" b="1" spc="170" dirty="0">
              <a:solidFill>
                <a:srgbClr val="C00000"/>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1709612" y="2924944"/>
            <a:ext cx="2959189" cy="1130694"/>
          </a:xfrm>
          <a:prstGeom prst="rect">
            <a:avLst/>
          </a:prstGeom>
        </p:spPr>
        <p:txBody>
          <a:bodyPr wrap="square">
            <a:spAutoFit/>
          </a:bodyPr>
          <a:lstStyle/>
          <a:p>
            <a:pPr lvl="0" fontAlgn="auto">
              <a:lnSpc>
                <a:spcPts val="2800"/>
              </a:lnSpc>
              <a:spcBef>
                <a:spcPts val="0"/>
              </a:spcBef>
              <a:spcAft>
                <a:spcPts val="0"/>
              </a:spcAft>
            </a:pPr>
            <a:r>
              <a:rPr lang="ja-JP" altLang="en-US" sz="2000" b="1" spc="300" dirty="0">
                <a:solidFill>
                  <a:prstClr val="black"/>
                </a:solidFill>
                <a:latin typeface="Meiryo UI" panose="020B0604030504040204" pitchFamily="50" charset="-128"/>
                <a:ea typeface="Meiryo UI" panose="020B0604030504040204" pitchFamily="50" charset="-128"/>
              </a:rPr>
              <a:t>組織の</a:t>
            </a:r>
            <a:r>
              <a:rPr lang="ja-JP" altLang="en-US" sz="2000" b="1" u="sng" spc="300" dirty="0">
                <a:solidFill>
                  <a:srgbClr val="C00000"/>
                </a:solidFill>
                <a:latin typeface="Meiryo UI" panose="020B0604030504040204" pitchFamily="50" charset="-128"/>
                <a:ea typeface="Meiryo UI" panose="020B0604030504040204" pitchFamily="50" charset="-128"/>
              </a:rPr>
              <a:t>事業・戦略・財務への影響</a:t>
            </a:r>
            <a:r>
              <a:rPr lang="ja-JP" altLang="en-US" sz="2000" b="1" spc="300" dirty="0">
                <a:solidFill>
                  <a:prstClr val="black"/>
                </a:solidFill>
                <a:latin typeface="Meiryo UI" panose="020B0604030504040204" pitchFamily="50" charset="-128"/>
                <a:ea typeface="Meiryo UI" panose="020B0604030504040204" pitchFamily="50" charset="-128"/>
              </a:rPr>
              <a:t>（重要情報である場合）</a:t>
            </a:r>
          </a:p>
        </p:txBody>
      </p:sp>
      <p:sp>
        <p:nvSpPr>
          <p:cNvPr id="48" name="正方形/長方形 47"/>
          <p:cNvSpPr/>
          <p:nvPr/>
        </p:nvSpPr>
        <p:spPr>
          <a:xfrm>
            <a:off x="1732925" y="4437112"/>
            <a:ext cx="2967683" cy="810478"/>
          </a:xfrm>
          <a:prstGeom prst="rect">
            <a:avLst/>
          </a:prstGeom>
        </p:spPr>
        <p:txBody>
          <a:bodyPr wrap="square">
            <a:spAutoFit/>
          </a:bodyPr>
          <a:lstStyle/>
          <a:p>
            <a:pPr lvl="0" fontAlgn="auto">
              <a:lnSpc>
                <a:spcPts val="2800"/>
              </a:lnSpc>
              <a:spcBef>
                <a:spcPts val="0"/>
              </a:spcBef>
              <a:spcAft>
                <a:spcPts val="0"/>
              </a:spcAft>
            </a:pPr>
            <a:r>
              <a:rPr lang="ja-JP" altLang="en-US" sz="2000" b="1" spc="300" dirty="0">
                <a:solidFill>
                  <a:prstClr val="black"/>
                </a:solidFill>
                <a:latin typeface="Meiryo UI" panose="020B0604030504040204" pitchFamily="50" charset="-128"/>
                <a:ea typeface="Meiryo UI" panose="020B0604030504040204" pitchFamily="50" charset="-128"/>
              </a:rPr>
              <a:t>気候関連</a:t>
            </a:r>
            <a:r>
              <a:rPr lang="ja-JP" altLang="en-US" sz="2000" b="1" u="sng" spc="300" dirty="0">
                <a:solidFill>
                  <a:srgbClr val="C00000"/>
                </a:solidFill>
                <a:latin typeface="Meiryo UI" panose="020B0604030504040204" pitchFamily="50" charset="-128"/>
                <a:ea typeface="Meiryo UI" panose="020B0604030504040204" pitchFamily="50" charset="-128"/>
              </a:rPr>
              <a:t>リスクの識別・評価・管理</a:t>
            </a:r>
            <a:r>
              <a:rPr lang="ja-JP" altLang="en-US" sz="2000" b="1" spc="300" dirty="0">
                <a:solidFill>
                  <a:prstClr val="black"/>
                </a:solidFill>
                <a:latin typeface="Meiryo UI" panose="020B0604030504040204" pitchFamily="50" charset="-128"/>
                <a:ea typeface="Meiryo UI" panose="020B0604030504040204" pitchFamily="50" charset="-128"/>
              </a:rPr>
              <a:t>の状況</a:t>
            </a:r>
          </a:p>
        </p:txBody>
      </p:sp>
      <p:sp>
        <p:nvSpPr>
          <p:cNvPr id="49" name="正方形/長方形 48"/>
          <p:cNvSpPr/>
          <p:nvPr/>
        </p:nvSpPr>
        <p:spPr>
          <a:xfrm>
            <a:off x="1725063" y="5355793"/>
            <a:ext cx="2975545" cy="1169551"/>
          </a:xfrm>
          <a:prstGeom prst="rect">
            <a:avLst/>
          </a:prstGeom>
        </p:spPr>
        <p:txBody>
          <a:bodyPr wrap="square">
            <a:spAutoFit/>
          </a:bodyPr>
          <a:lstStyle/>
          <a:p>
            <a:pPr lvl="0" fontAlgn="auto">
              <a:lnSpc>
                <a:spcPts val="2800"/>
              </a:lnSpc>
              <a:spcBef>
                <a:spcPts val="0"/>
              </a:spcBef>
              <a:spcAft>
                <a:spcPts val="0"/>
              </a:spcAft>
            </a:pPr>
            <a:r>
              <a:rPr lang="ja-JP" altLang="en-US" sz="2000" b="1" dirty="0">
                <a:solidFill>
                  <a:prstClr val="black"/>
                </a:solidFill>
                <a:latin typeface="Meiryo UI" panose="020B0604030504040204" pitchFamily="50" charset="-128"/>
                <a:ea typeface="Meiryo UI" panose="020B0604030504040204" pitchFamily="50" charset="-128"/>
              </a:rPr>
              <a:t>気候関連</a:t>
            </a:r>
            <a:r>
              <a:rPr lang="ja-JP" altLang="en-US" sz="2000" b="1" u="sng" dirty="0">
                <a:solidFill>
                  <a:srgbClr val="C00000"/>
                </a:solidFill>
                <a:latin typeface="Meiryo UI" panose="020B0604030504040204" pitchFamily="50" charset="-128"/>
                <a:ea typeface="Meiryo UI" panose="020B0604030504040204" pitchFamily="50" charset="-128"/>
              </a:rPr>
              <a:t>リスクと機会の評価・管理</a:t>
            </a:r>
            <a:r>
              <a:rPr lang="ja-JP" altLang="en-US" sz="2000" b="1" dirty="0">
                <a:solidFill>
                  <a:prstClr val="black"/>
                </a:solidFill>
                <a:latin typeface="Meiryo UI" panose="020B0604030504040204" pitchFamily="50" charset="-128"/>
                <a:ea typeface="Meiryo UI" panose="020B0604030504040204" pitchFamily="50" charset="-128"/>
              </a:rPr>
              <a:t>に用いる指標と目標</a:t>
            </a:r>
            <a:r>
              <a:rPr lang="en-US" altLang="ja-JP" sz="2000" b="1" dirty="0">
                <a:solidFill>
                  <a:prstClr val="black"/>
                </a:solidFill>
                <a:latin typeface="Meiryo UI" panose="020B0604030504040204" pitchFamily="50" charset="-128"/>
                <a:ea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rPr>
              <a:t>重要情報である場合</a:t>
            </a:r>
            <a:r>
              <a:rPr lang="en-US" altLang="ja-JP" sz="2000" b="1" dirty="0">
                <a:solidFill>
                  <a:prstClr val="black"/>
                </a:solidFill>
                <a:latin typeface="Meiryo UI" panose="020B0604030504040204" pitchFamily="50" charset="-128"/>
                <a:ea typeface="Meiryo UI" panose="020B0604030504040204" pitchFamily="50" charset="-128"/>
              </a:rPr>
              <a:t>)</a:t>
            </a:r>
            <a:endParaRPr lang="ja-JP" altLang="en-US" sz="2000" b="1" dirty="0">
              <a:solidFill>
                <a:prstClr val="black"/>
              </a:solidFill>
              <a:latin typeface="Meiryo UI" panose="020B0604030504040204" pitchFamily="50" charset="-128"/>
              <a:ea typeface="Meiryo UI" panose="020B0604030504040204" pitchFamily="50" charset="-128"/>
            </a:endParaRPr>
          </a:p>
        </p:txBody>
      </p:sp>
      <p:sp>
        <p:nvSpPr>
          <p:cNvPr id="50" name="四角形: 角を丸くする 49"/>
          <p:cNvSpPr/>
          <p:nvPr/>
        </p:nvSpPr>
        <p:spPr bwMode="auto">
          <a:xfrm>
            <a:off x="500470" y="1912805"/>
            <a:ext cx="1152004" cy="864000"/>
          </a:xfrm>
          <a:prstGeom prst="round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sng" strike="noStrike" kern="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ガバナンス</a:t>
            </a:r>
          </a:p>
        </p:txBody>
      </p:sp>
      <p:sp>
        <p:nvSpPr>
          <p:cNvPr id="51" name="四角形: 角を丸くする 50"/>
          <p:cNvSpPr/>
          <p:nvPr/>
        </p:nvSpPr>
        <p:spPr bwMode="auto">
          <a:xfrm>
            <a:off x="500470" y="3099799"/>
            <a:ext cx="1152004" cy="864000"/>
          </a:xfrm>
          <a:prstGeom prst="round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none" lIns="90000" tIns="46800" rIns="90000" bIns="46800" numCol="1" rtlCol="0" anchor="ctr" anchorCtr="0" compatLnSpc="1">
            <a:prstTxWarp prst="textNoShape">
              <a:avLst/>
            </a:prstTxWarp>
          </a:bodyPr>
          <a:lstStyle/>
          <a:p>
            <a:pPr algn="ctr" fontAlgn="auto">
              <a:lnSpc>
                <a:spcPts val="2300"/>
              </a:lnSpc>
              <a:spcBef>
                <a:spcPts val="0"/>
              </a:spcBef>
              <a:spcAft>
                <a:spcPts val="0"/>
              </a:spcAft>
              <a:defRPr/>
            </a:pPr>
            <a:r>
              <a:rPr lang="ja-JP" altLang="en-US" sz="2000" b="1" u="sng" spc="600" dirty="0">
                <a:latin typeface="Meiryo UI" panose="020B0604030504040204" pitchFamily="50" charset="-128"/>
                <a:ea typeface="Meiryo UI" panose="020B0604030504040204" pitchFamily="50" charset="-128"/>
              </a:rPr>
              <a:t>戦略</a:t>
            </a:r>
            <a:endParaRPr lang="ja-JP" altLang="en-US" sz="2000" b="1" u="sng" spc="600" dirty="0">
              <a:solidFill>
                <a:schemeClr val="lt1"/>
              </a:solidFill>
              <a:latin typeface="Meiryo UI" panose="020B0604030504040204" pitchFamily="50" charset="-128"/>
              <a:ea typeface="Meiryo UI" panose="020B0604030504040204" pitchFamily="50" charset="-128"/>
            </a:endParaRPr>
          </a:p>
        </p:txBody>
      </p:sp>
      <p:sp>
        <p:nvSpPr>
          <p:cNvPr id="52" name="四角形: 角を丸くする 51"/>
          <p:cNvSpPr/>
          <p:nvPr/>
        </p:nvSpPr>
        <p:spPr bwMode="auto">
          <a:xfrm>
            <a:off x="488504" y="4365200"/>
            <a:ext cx="1152004" cy="864000"/>
          </a:xfrm>
          <a:prstGeom prst="round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none" lIns="90000" tIns="46800" rIns="90000" bIns="46800" numCol="1" rtlCol="0" anchor="ctr" anchorCtr="0" compatLnSpc="1">
            <a:prstTxWarp prst="textNoShape">
              <a:avLst/>
            </a:prstTxWarp>
          </a:bodyPr>
          <a:lstStyle/>
          <a:p>
            <a:pPr algn="ctr" fontAlgn="auto">
              <a:lnSpc>
                <a:spcPts val="2300"/>
              </a:lnSpc>
              <a:spcBef>
                <a:spcPts val="0"/>
              </a:spcBef>
              <a:spcAft>
                <a:spcPts val="0"/>
              </a:spcAft>
              <a:defRPr/>
            </a:pPr>
            <a:r>
              <a:rPr lang="ja-JP" altLang="en-US" sz="2000" b="1" u="sng" spc="600" dirty="0">
                <a:latin typeface="Meiryo UI" panose="020B0604030504040204" pitchFamily="50" charset="-128"/>
                <a:ea typeface="Meiryo UI" panose="020B0604030504040204" pitchFamily="50" charset="-128"/>
              </a:rPr>
              <a:t>リスク</a:t>
            </a:r>
            <a:endParaRPr lang="en-US" altLang="ja-JP" sz="2000" b="1" u="sng" spc="600" dirty="0">
              <a:latin typeface="Meiryo UI" panose="020B0604030504040204" pitchFamily="50" charset="-128"/>
              <a:ea typeface="Meiryo UI" panose="020B0604030504040204" pitchFamily="50" charset="-128"/>
            </a:endParaRPr>
          </a:p>
          <a:p>
            <a:pPr algn="ctr" fontAlgn="auto">
              <a:lnSpc>
                <a:spcPts val="2300"/>
              </a:lnSpc>
              <a:spcBef>
                <a:spcPts val="0"/>
              </a:spcBef>
              <a:spcAft>
                <a:spcPts val="0"/>
              </a:spcAft>
              <a:defRPr/>
            </a:pPr>
            <a:r>
              <a:rPr lang="ja-JP" altLang="en-US" sz="2000" b="1" u="sng" spc="600" dirty="0">
                <a:latin typeface="Meiryo UI" panose="020B0604030504040204" pitchFamily="50" charset="-128"/>
                <a:ea typeface="Meiryo UI" panose="020B0604030504040204" pitchFamily="50" charset="-128"/>
              </a:rPr>
              <a:t>管理</a:t>
            </a:r>
            <a:endParaRPr lang="ja-JP" altLang="en-US" sz="2000" b="1" u="sng" spc="600" dirty="0">
              <a:solidFill>
                <a:schemeClr val="lt1"/>
              </a:solidFill>
              <a:latin typeface="Meiryo UI" panose="020B0604030504040204" pitchFamily="50" charset="-128"/>
              <a:ea typeface="Meiryo UI" panose="020B0604030504040204" pitchFamily="50" charset="-128"/>
            </a:endParaRPr>
          </a:p>
        </p:txBody>
      </p:sp>
      <p:sp>
        <p:nvSpPr>
          <p:cNvPr id="53" name="四角形: 角を丸くする 52"/>
          <p:cNvSpPr/>
          <p:nvPr/>
        </p:nvSpPr>
        <p:spPr bwMode="auto">
          <a:xfrm>
            <a:off x="500470" y="5531739"/>
            <a:ext cx="1152004" cy="864000"/>
          </a:xfrm>
          <a:prstGeom prst="round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none" lIns="90000" tIns="46800" rIns="90000" bIns="46800" numCol="1" rtlCol="0" anchor="ctr" anchorCtr="0" compatLnSpc="1">
            <a:prstTxWarp prst="textNoShape">
              <a:avLst/>
            </a:prstTxWarp>
          </a:bodyPr>
          <a:lstStyle/>
          <a:p>
            <a:pPr algn="ctr" fontAlgn="auto">
              <a:lnSpc>
                <a:spcPts val="2300"/>
              </a:lnSpc>
              <a:spcBef>
                <a:spcPts val="0"/>
              </a:spcBef>
              <a:spcAft>
                <a:spcPts val="0"/>
              </a:spcAft>
              <a:defRPr/>
            </a:pPr>
            <a:r>
              <a:rPr lang="ja-JP" altLang="en-US" sz="2000" b="1" u="sng" spc="600" dirty="0">
                <a:latin typeface="Meiryo UI" panose="020B0604030504040204" pitchFamily="50" charset="-128"/>
                <a:ea typeface="Meiryo UI" panose="020B0604030504040204" pitchFamily="50" charset="-128"/>
              </a:rPr>
              <a:t>指標と</a:t>
            </a:r>
            <a:endParaRPr lang="en-US" altLang="ja-JP" sz="2000" b="1" u="sng" spc="600" dirty="0">
              <a:latin typeface="Meiryo UI" panose="020B0604030504040204" pitchFamily="50" charset="-128"/>
              <a:ea typeface="Meiryo UI" panose="020B0604030504040204" pitchFamily="50" charset="-128"/>
            </a:endParaRPr>
          </a:p>
          <a:p>
            <a:pPr algn="ctr" fontAlgn="auto">
              <a:lnSpc>
                <a:spcPts val="2300"/>
              </a:lnSpc>
              <a:spcBef>
                <a:spcPts val="0"/>
              </a:spcBef>
              <a:spcAft>
                <a:spcPts val="0"/>
              </a:spcAft>
              <a:defRPr/>
            </a:pPr>
            <a:r>
              <a:rPr lang="ja-JP" altLang="en-US" sz="2000" b="1" u="sng" spc="600" dirty="0">
                <a:latin typeface="Meiryo UI" panose="020B0604030504040204" pitchFamily="50" charset="-128"/>
                <a:ea typeface="Meiryo UI" panose="020B0604030504040204" pitchFamily="50" charset="-128"/>
              </a:rPr>
              <a:t>目標</a:t>
            </a:r>
            <a:endParaRPr lang="ja-JP" altLang="en-US" sz="2000" b="1" u="sng" spc="600" dirty="0">
              <a:solidFill>
                <a:schemeClr val="lt1"/>
              </a:solidFill>
              <a:latin typeface="Meiryo UI" panose="020B0604030504040204" pitchFamily="50" charset="-128"/>
              <a:ea typeface="Meiryo UI" panose="020B0604030504040204" pitchFamily="50" charset="-128"/>
            </a:endParaRPr>
          </a:p>
        </p:txBody>
      </p:sp>
      <p:cxnSp>
        <p:nvCxnSpPr>
          <p:cNvPr id="54" name="直線コネクタ 53"/>
          <p:cNvCxnSpPr/>
          <p:nvPr/>
        </p:nvCxnSpPr>
        <p:spPr bwMode="auto">
          <a:xfrm>
            <a:off x="1787181" y="2780928"/>
            <a:ext cx="7992000"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コネクタ 54"/>
          <p:cNvCxnSpPr/>
          <p:nvPr/>
        </p:nvCxnSpPr>
        <p:spPr bwMode="auto">
          <a:xfrm>
            <a:off x="1786938" y="4207053"/>
            <a:ext cx="7992000"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p:cNvCxnSpPr/>
          <p:nvPr/>
        </p:nvCxnSpPr>
        <p:spPr bwMode="auto">
          <a:xfrm>
            <a:off x="1825974" y="5373216"/>
            <a:ext cx="7992000"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正方形/長方形 56"/>
          <p:cNvSpPr/>
          <p:nvPr/>
        </p:nvSpPr>
        <p:spPr bwMode="auto">
          <a:xfrm>
            <a:off x="8913440" y="44624"/>
            <a:ext cx="927666" cy="526771"/>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latin typeface="+mn-ea"/>
                <a:ea typeface="+mn-ea"/>
              </a:rPr>
              <a:t>再掲</a:t>
            </a:r>
            <a:endParaRPr kumimoji="1" lang="ja-JP" altLang="en-US" sz="2400" b="0" i="0" u="none" strike="noStrike" cap="none" normalizeH="0" baseline="0" dirty="0">
              <a:ln>
                <a:noFill/>
              </a:ln>
              <a:solidFill>
                <a:schemeClr val="tx1"/>
              </a:solidFill>
              <a:effectLst/>
              <a:latin typeface="+mn-ea"/>
              <a:ea typeface="+mn-ea"/>
            </a:endParaRPr>
          </a:p>
        </p:txBody>
      </p:sp>
    </p:spTree>
    <p:extLst>
      <p:ext uri="{BB962C8B-B14F-4D97-AF65-F5344CB8AC3E}">
        <p14:creationId xmlns:p14="http://schemas.microsoft.com/office/powerpoint/2010/main" val="882205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ja-JP" sz="3800" dirty="0"/>
              <a:t>4</a:t>
            </a:r>
            <a:r>
              <a:rPr lang="ja-JP" altLang="en-US" sz="3800" dirty="0" err="1"/>
              <a:t>つの</a:t>
            </a:r>
            <a:r>
              <a:rPr lang="ja-JP" altLang="en-US" sz="3800" dirty="0"/>
              <a:t>基礎項目①：ガバナンス＝経営陣の関与</a:t>
            </a:r>
            <a:endParaRPr lang="ja-JP" altLang="en-US" sz="3800" spc="300" dirty="0"/>
          </a:p>
        </p:txBody>
      </p:sp>
      <p:sp>
        <p:nvSpPr>
          <p:cNvPr id="8" name="テキスト プレースホルダー 7"/>
          <p:cNvSpPr>
            <a:spLocks noGrp="1"/>
          </p:cNvSpPr>
          <p:nvPr>
            <p:ph type="body" sz="quarter" idx="11"/>
          </p:nvPr>
        </p:nvSpPr>
        <p:spPr>
          <a:xfrm>
            <a:off x="128588" y="765174"/>
            <a:ext cx="9648825" cy="818623"/>
          </a:xfrm>
        </p:spPr>
        <p:txBody>
          <a:bodyPr anchor="ctr"/>
          <a:lstStyle/>
          <a:p>
            <a:r>
              <a:rPr lang="ja-JP" altLang="en-US" sz="2400" spc="300" dirty="0"/>
              <a:t>気候関連リスクと機会が与える影響を経営戦略に反映するためには、</a:t>
            </a:r>
            <a:r>
              <a:rPr lang="ja-JP" altLang="en-US" sz="2400" b="1" u="sng" spc="300" dirty="0">
                <a:solidFill>
                  <a:srgbClr val="C00000"/>
                </a:solidFill>
              </a:rPr>
              <a:t>経営陣を巻き込んだ体制づくりが必要</a:t>
            </a:r>
            <a:endParaRPr kumimoji="1" lang="ja-JP" altLang="en-US" sz="2400" b="1" u="sng" spc="300" dirty="0">
              <a:solidFill>
                <a:srgbClr val="C00000"/>
              </a:solidFill>
            </a:endParaRPr>
          </a:p>
        </p:txBody>
      </p:sp>
      <p:sp>
        <p:nvSpPr>
          <p:cNvPr id="4" name="スライド番号プレースホルダー 3"/>
          <p:cNvSpPr>
            <a:spLocks noGrp="1"/>
          </p:cNvSpPr>
          <p:nvPr>
            <p:ph type="sldNum" sz="quarter" idx="12"/>
          </p:nvPr>
        </p:nvSpPr>
        <p:spPr/>
        <p:txBody>
          <a:bodyPr/>
          <a:lstStyle/>
          <a:p>
            <a:fld id="{BDFA821F-5B8F-40E7-880D-F42062A68A54}" type="slidenum">
              <a:rPr lang="en-US" altLang="ja-JP" smtClean="0"/>
              <a:pPr/>
              <a:t>21</a:t>
            </a:fld>
            <a:endParaRPr lang="en-US" altLang="ja-JP" dirty="0"/>
          </a:p>
        </p:txBody>
      </p:sp>
      <p:graphicFrame>
        <p:nvGraphicFramePr>
          <p:cNvPr id="24" name="表 23"/>
          <p:cNvGraphicFramePr>
            <a:graphicFrameLocks noGrp="1"/>
          </p:cNvGraphicFramePr>
          <p:nvPr>
            <p:extLst/>
          </p:nvPr>
        </p:nvGraphicFramePr>
        <p:xfrm>
          <a:off x="128464" y="6610313"/>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latin typeface="Segoe UI" panose="020B0502040204020203" pitchFamily="34" charset="0"/>
                          <a:ea typeface="メイリオ" panose="020B0604030504040204" pitchFamily="50" charset="-128"/>
                        </a:rPr>
                        <a:t>, </a:t>
                      </a:r>
                      <a:r>
                        <a:rPr kumimoji="1" lang="ja-JP" altLang="en-US" sz="1000" baseline="0" dirty="0">
                          <a:latin typeface="Segoe UI" panose="020B0502040204020203" pitchFamily="34" charset="0"/>
                          <a:ea typeface="メイリオ" panose="020B0604030504040204" pitchFamily="50" charset="-128"/>
                        </a:rPr>
                        <a:t>気候関連財務情報開示タスクフォースによる提言（最終版）</a:t>
                      </a:r>
                      <a:r>
                        <a:rPr kumimoji="1" lang="en-US" altLang="ja-JP" sz="1000" baseline="0" dirty="0">
                          <a:latin typeface="Segoe UI" panose="020B0502040204020203" pitchFamily="34" charset="0"/>
                          <a:ea typeface="メイリオ" panose="020B0604030504040204" pitchFamily="50" charset="-128"/>
                        </a:rPr>
                        <a:t>, 2017, 19</a:t>
                      </a:r>
                      <a:r>
                        <a:rPr kumimoji="1" lang="ja-JP" altLang="en-US" sz="1000" baseline="0" dirty="0">
                          <a:latin typeface="Segoe UI" panose="020B0502040204020203" pitchFamily="34" charset="0"/>
                          <a:ea typeface="メイリオ" panose="020B0604030504040204" pitchFamily="50" charset="-128"/>
                        </a:rPr>
                        <a:t>ページを基に環境省作成</a:t>
                      </a:r>
                      <a:endParaRPr kumimoji="1" lang="en-US" altLang="ja-JP" sz="1000" baseline="0" dirty="0">
                        <a:solidFill>
                          <a:srgbClr val="FF0000"/>
                        </a:solidFill>
                        <a:latin typeface="Segoe UI" panose="020B0502040204020203" pitchFamily="34" charset="0"/>
                        <a:ea typeface="メイリオ" panose="020B0604030504040204" pitchFamily="50" charset="-128"/>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33" name="四角形: 角を丸くする 32"/>
          <p:cNvSpPr/>
          <p:nvPr/>
        </p:nvSpPr>
        <p:spPr bwMode="auto">
          <a:xfrm>
            <a:off x="128464" y="1604859"/>
            <a:ext cx="2045586" cy="4910653"/>
          </a:xfrm>
          <a:prstGeom prst="round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normAutofit/>
          </a:bodyPr>
          <a:lstStyle/>
          <a:p>
            <a:pPr lvl="0">
              <a:lnSpc>
                <a:spcPts val="3200"/>
              </a:lnSpc>
              <a:defRPr/>
            </a:pPr>
            <a:r>
              <a:rPr kumimoji="0" lang="ja-JP" altLang="en-US" sz="2800" b="1" kern="0" spc="300" dirty="0">
                <a:solidFill>
                  <a:prstClr val="black"/>
                </a:solidFill>
                <a:latin typeface="Meiryo UI" panose="020B0604030504040204" pitchFamily="50" charset="-128"/>
                <a:ea typeface="Meiryo UI" panose="020B0604030504040204" pitchFamily="50" charset="-128"/>
              </a:rPr>
              <a:t>気候関連リスクと機会に関する組織の</a:t>
            </a:r>
            <a:r>
              <a:rPr kumimoji="0" lang="ja-JP" altLang="en-US" sz="2800" b="1" u="sng" kern="0" spc="300" dirty="0">
                <a:solidFill>
                  <a:srgbClr val="C00000"/>
                </a:solidFill>
                <a:latin typeface="Meiryo UI" panose="020B0604030504040204" pitchFamily="50" charset="-128"/>
                <a:ea typeface="Meiryo UI" panose="020B0604030504040204" pitchFamily="50" charset="-128"/>
              </a:rPr>
              <a:t>ガバナンス</a:t>
            </a:r>
          </a:p>
        </p:txBody>
      </p:sp>
      <p:sp>
        <p:nvSpPr>
          <p:cNvPr id="5" name="四角形: 角を丸くする 4"/>
          <p:cNvSpPr/>
          <p:nvPr/>
        </p:nvSpPr>
        <p:spPr>
          <a:xfrm>
            <a:off x="2072680" y="1484784"/>
            <a:ext cx="7632482" cy="3053318"/>
          </a:xfrm>
          <a:prstGeom prst="roundRect">
            <a:avLst/>
          </a:prstGeom>
          <a:ln>
            <a:noFill/>
          </a:ln>
        </p:spPr>
        <p:txBody>
          <a:bodyPr wrap="square">
            <a:spAutoFit/>
          </a:bodyPr>
          <a:lstStyle/>
          <a:p>
            <a:pPr lvl="0" fontAlgn="auto">
              <a:lnSpc>
                <a:spcPts val="2600"/>
              </a:lnSpc>
              <a:spcBef>
                <a:spcPts val="0"/>
              </a:spcBef>
              <a:spcAft>
                <a:spcPts val="0"/>
              </a:spcAft>
            </a:pPr>
            <a:r>
              <a:rPr lang="ja-JP" altLang="en-US" sz="2100" b="1" u="sng" spc="600" dirty="0">
                <a:solidFill>
                  <a:srgbClr val="C00000"/>
                </a:solidFill>
                <a:latin typeface="Meiryo UI" panose="020B0604030504040204" pitchFamily="50" charset="-128"/>
                <a:ea typeface="Meiryo UI" panose="020B0604030504040204" pitchFamily="50" charset="-128"/>
              </a:rPr>
              <a:t>リスクと機会に対する取締役会の監督体制</a:t>
            </a:r>
            <a:endParaRPr lang="en-US" altLang="ja-JP" sz="2100" b="1" u="sng" spc="600" dirty="0">
              <a:solidFill>
                <a:srgbClr val="C00000"/>
              </a:solidFill>
              <a:latin typeface="Meiryo UI" panose="020B0604030504040204" pitchFamily="50" charset="-128"/>
              <a:ea typeface="Meiryo UI" panose="020B0604030504040204" pitchFamily="50" charset="-128"/>
            </a:endParaRPr>
          </a:p>
          <a:p>
            <a:pPr marL="342900" lvl="0" indent="-342900" fontAlgn="auto">
              <a:lnSpc>
                <a:spcPts val="2600"/>
              </a:lnSpc>
              <a:spcBef>
                <a:spcPts val="0"/>
              </a:spcBef>
              <a:spcAft>
                <a:spcPts val="0"/>
              </a:spcAft>
              <a:buFont typeface="Wingdings" panose="05000000000000000000" pitchFamily="2" charset="2"/>
              <a:buChar char="ü"/>
            </a:pPr>
            <a:r>
              <a:rPr lang="ja-JP" altLang="en-US" sz="2100" dirty="0">
                <a:solidFill>
                  <a:prstClr val="black"/>
                </a:solidFill>
                <a:latin typeface="Meiryo UI" panose="020B0604030504040204" pitchFamily="50" charset="-128"/>
                <a:ea typeface="Meiryo UI" panose="020B0604030504040204" pitchFamily="50" charset="-128"/>
              </a:rPr>
              <a:t>取締役会には、どのような手順や頻度で気候関連の課題が報告されているか</a:t>
            </a:r>
            <a:endParaRPr lang="en-US" altLang="ja-JP" sz="2100" dirty="0">
              <a:solidFill>
                <a:prstClr val="black"/>
              </a:solidFill>
              <a:latin typeface="Meiryo UI" panose="020B0604030504040204" pitchFamily="50" charset="-128"/>
              <a:ea typeface="Meiryo UI" panose="020B0604030504040204" pitchFamily="50" charset="-128"/>
            </a:endParaRPr>
          </a:p>
          <a:p>
            <a:pPr marL="342900" lvl="0" indent="-342900" fontAlgn="auto">
              <a:lnSpc>
                <a:spcPts val="2600"/>
              </a:lnSpc>
              <a:spcBef>
                <a:spcPts val="0"/>
              </a:spcBef>
              <a:spcAft>
                <a:spcPts val="0"/>
              </a:spcAft>
              <a:buFont typeface="Wingdings" panose="05000000000000000000" pitchFamily="2" charset="2"/>
              <a:buChar char="ü"/>
            </a:pPr>
            <a:r>
              <a:rPr lang="ja-JP" altLang="en-US" sz="2100" dirty="0">
                <a:solidFill>
                  <a:prstClr val="black"/>
                </a:solidFill>
                <a:latin typeface="Meiryo UI" panose="020B0604030504040204" pitchFamily="50" charset="-128"/>
                <a:ea typeface="Meiryo UI" panose="020B0604030504040204" pitchFamily="50" charset="-128"/>
              </a:rPr>
              <a:t>取締役会は、経営戦略、経営計画、年間予算、収益目標、主要投資計画、企業買収、事業中止等の意思決定時に気候関連の課題を考慮しているか</a:t>
            </a:r>
            <a:endParaRPr lang="en-US" altLang="ja-JP" sz="2100" dirty="0">
              <a:solidFill>
                <a:prstClr val="black"/>
              </a:solidFill>
              <a:latin typeface="Meiryo UI" panose="020B0604030504040204" pitchFamily="50" charset="-128"/>
              <a:ea typeface="Meiryo UI" panose="020B0604030504040204" pitchFamily="50" charset="-128"/>
            </a:endParaRPr>
          </a:p>
          <a:p>
            <a:pPr marL="342900" lvl="0" indent="-342900" fontAlgn="auto">
              <a:lnSpc>
                <a:spcPts val="2600"/>
              </a:lnSpc>
              <a:spcBef>
                <a:spcPts val="0"/>
              </a:spcBef>
              <a:spcAft>
                <a:spcPts val="0"/>
              </a:spcAft>
              <a:buFont typeface="Wingdings" panose="05000000000000000000" pitchFamily="2" charset="2"/>
              <a:buChar char="ü"/>
            </a:pPr>
            <a:r>
              <a:rPr lang="ja-JP" altLang="en-US" sz="2100" dirty="0">
                <a:solidFill>
                  <a:prstClr val="black"/>
                </a:solidFill>
                <a:latin typeface="Meiryo UI" panose="020B0604030504040204" pitchFamily="50" charset="-128"/>
                <a:ea typeface="Meiryo UI" panose="020B0604030504040204" pitchFamily="50" charset="-128"/>
              </a:rPr>
              <a:t>取締役会は、気候関連の課題への取り組みのゴールや目標に対してどのようにモニターし監督しているか</a:t>
            </a:r>
          </a:p>
        </p:txBody>
      </p:sp>
      <p:sp>
        <p:nvSpPr>
          <p:cNvPr id="6" name="四角形: 角を丸くする 5"/>
          <p:cNvSpPr/>
          <p:nvPr/>
        </p:nvSpPr>
        <p:spPr>
          <a:xfrm>
            <a:off x="2085932" y="4293096"/>
            <a:ext cx="7619230" cy="2315528"/>
          </a:xfrm>
          <a:prstGeom prst="roundRect">
            <a:avLst/>
          </a:prstGeom>
          <a:ln>
            <a:noFill/>
          </a:ln>
        </p:spPr>
        <p:txBody>
          <a:bodyPr wrap="square">
            <a:spAutoFit/>
          </a:bodyPr>
          <a:lstStyle/>
          <a:p>
            <a:pPr>
              <a:lnSpc>
                <a:spcPts val="2600"/>
              </a:lnSpc>
            </a:pPr>
            <a:r>
              <a:rPr lang="ja-JP" altLang="en-US" sz="2100" b="1" u="sng" spc="300" dirty="0">
                <a:solidFill>
                  <a:srgbClr val="C00000"/>
                </a:solidFill>
                <a:latin typeface="Meiryo UI" panose="020B0604030504040204" pitchFamily="50" charset="-128"/>
                <a:ea typeface="Meiryo UI" panose="020B0604030504040204" pitchFamily="50" charset="-128"/>
              </a:rPr>
              <a:t>リスクと機会を評価・管理する上での経営者の役割</a:t>
            </a:r>
            <a:endParaRPr lang="en-US" altLang="ja-JP" sz="2100" b="1" u="sng" spc="300" dirty="0">
              <a:solidFill>
                <a:srgbClr val="C00000"/>
              </a:solidFill>
              <a:latin typeface="Meiryo UI" panose="020B0604030504040204" pitchFamily="50" charset="-128"/>
              <a:ea typeface="Meiryo UI" panose="020B0604030504040204" pitchFamily="50" charset="-128"/>
            </a:endParaRPr>
          </a:p>
          <a:p>
            <a:pPr marL="342900" indent="-342900">
              <a:lnSpc>
                <a:spcPts val="2600"/>
              </a:lnSpc>
              <a:buFont typeface="Wingdings" panose="05000000000000000000" pitchFamily="2" charset="2"/>
              <a:buChar char="ü"/>
            </a:pPr>
            <a:r>
              <a:rPr lang="ja-JP" altLang="en-US" sz="2100" dirty="0">
                <a:latin typeface="Meiryo UI" panose="020B0604030504040204" pitchFamily="50" charset="-128"/>
                <a:ea typeface="Meiryo UI" panose="020B0604030504040204" pitchFamily="50" charset="-128"/>
              </a:rPr>
              <a:t>気候関連の担当役員や委員会等が設置されているか。設置されている場合の責任範囲や取締役会への報告状況</a:t>
            </a:r>
            <a:endParaRPr lang="en-US" altLang="ja-JP" sz="2100" dirty="0">
              <a:latin typeface="Meiryo UI" panose="020B0604030504040204" pitchFamily="50" charset="-128"/>
              <a:ea typeface="Meiryo UI" panose="020B0604030504040204" pitchFamily="50" charset="-128"/>
            </a:endParaRPr>
          </a:p>
          <a:p>
            <a:pPr marL="342900" indent="-342900">
              <a:lnSpc>
                <a:spcPts val="2600"/>
              </a:lnSpc>
              <a:buFont typeface="Wingdings" panose="05000000000000000000" pitchFamily="2" charset="2"/>
              <a:buChar char="ü"/>
            </a:pPr>
            <a:r>
              <a:rPr lang="ja-JP" altLang="en-US" sz="2100" dirty="0">
                <a:latin typeface="Meiryo UI" panose="020B0604030504040204" pitchFamily="50" charset="-128"/>
                <a:ea typeface="Meiryo UI" panose="020B0604030504040204" pitchFamily="50" charset="-128"/>
              </a:rPr>
              <a:t>気候課題に関連する組織構造</a:t>
            </a:r>
            <a:endParaRPr lang="en-US" altLang="ja-JP" sz="2100" dirty="0">
              <a:latin typeface="Meiryo UI" panose="020B0604030504040204" pitchFamily="50" charset="-128"/>
              <a:ea typeface="Meiryo UI" panose="020B0604030504040204" pitchFamily="50" charset="-128"/>
            </a:endParaRPr>
          </a:p>
          <a:p>
            <a:pPr marL="342900" indent="-342900">
              <a:lnSpc>
                <a:spcPts val="2600"/>
              </a:lnSpc>
              <a:buFont typeface="Wingdings" panose="05000000000000000000" pitchFamily="2" charset="2"/>
              <a:buChar char="ü"/>
            </a:pPr>
            <a:r>
              <a:rPr lang="ja-JP" altLang="en-US" sz="2100" dirty="0">
                <a:latin typeface="Meiryo UI" panose="020B0604030504040204" pitchFamily="50" charset="-128"/>
                <a:ea typeface="Meiryo UI" panose="020B0604030504040204" pitchFamily="50" charset="-128"/>
              </a:rPr>
              <a:t>経営者が気候関連課題の情報を受ける手順</a:t>
            </a:r>
            <a:endParaRPr lang="en-US" altLang="ja-JP" sz="2100" dirty="0">
              <a:latin typeface="Meiryo UI" panose="020B0604030504040204" pitchFamily="50" charset="-128"/>
              <a:ea typeface="Meiryo UI" panose="020B0604030504040204" pitchFamily="50" charset="-128"/>
            </a:endParaRPr>
          </a:p>
          <a:p>
            <a:pPr marL="342900" indent="-342900">
              <a:lnSpc>
                <a:spcPts val="2600"/>
              </a:lnSpc>
              <a:buFont typeface="Wingdings" panose="05000000000000000000" pitchFamily="2" charset="2"/>
              <a:buChar char="ü"/>
            </a:pPr>
            <a:r>
              <a:rPr lang="ja-JP" altLang="en-US" sz="2100" dirty="0">
                <a:latin typeface="Meiryo UI" panose="020B0604030504040204" pitchFamily="50" charset="-128"/>
                <a:ea typeface="Meiryo UI" panose="020B0604030504040204" pitchFamily="50" charset="-128"/>
              </a:rPr>
              <a:t>経営者がどのように気候関連課題をモニターしているか</a:t>
            </a:r>
          </a:p>
        </p:txBody>
      </p:sp>
      <p:cxnSp>
        <p:nvCxnSpPr>
          <p:cNvPr id="34" name="直線コネクタ 33"/>
          <p:cNvCxnSpPr/>
          <p:nvPr/>
        </p:nvCxnSpPr>
        <p:spPr bwMode="auto">
          <a:xfrm>
            <a:off x="2391107" y="4365104"/>
            <a:ext cx="7416800"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15140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ja-JP" spc="600" dirty="0"/>
              <a:t>4</a:t>
            </a:r>
            <a:r>
              <a:rPr lang="ja-JP" altLang="en-US" spc="600" dirty="0" err="1"/>
              <a:t>つの</a:t>
            </a:r>
            <a:r>
              <a:rPr lang="ja-JP" altLang="en-US" spc="600" dirty="0"/>
              <a:t>基礎項目②：戦略</a:t>
            </a:r>
          </a:p>
        </p:txBody>
      </p:sp>
      <p:sp>
        <p:nvSpPr>
          <p:cNvPr id="8" name="テキスト プレースホルダー 7"/>
          <p:cNvSpPr>
            <a:spLocks noGrp="1"/>
          </p:cNvSpPr>
          <p:nvPr>
            <p:ph type="body" sz="quarter" idx="11"/>
          </p:nvPr>
        </p:nvSpPr>
        <p:spPr>
          <a:xfrm>
            <a:off x="128588" y="765174"/>
            <a:ext cx="9648825" cy="414000"/>
          </a:xfrm>
        </p:spPr>
        <p:txBody>
          <a:bodyPr/>
          <a:lstStyle/>
          <a:p>
            <a:r>
              <a:rPr lang="en-US" altLang="ja-JP" sz="2400" spc="150" dirty="0"/>
              <a:t>4</a:t>
            </a:r>
            <a:r>
              <a:rPr lang="ja-JP" altLang="en-US" sz="2400" spc="150" dirty="0"/>
              <a:t>項目のうち「戦略」について開示が求められる情報例は以下のとおり</a:t>
            </a:r>
            <a:endParaRPr lang="ja-JP" altLang="en-US" sz="2400" b="1" kern="1200" spc="150" dirty="0">
              <a:solidFill>
                <a:schemeClr val="lt1"/>
              </a:solidFill>
            </a:endParaRPr>
          </a:p>
        </p:txBody>
      </p:sp>
      <p:sp>
        <p:nvSpPr>
          <p:cNvPr id="4" name="スライド番号プレースホルダー 3"/>
          <p:cNvSpPr>
            <a:spLocks noGrp="1"/>
          </p:cNvSpPr>
          <p:nvPr>
            <p:ph type="sldNum" sz="quarter" idx="12"/>
          </p:nvPr>
        </p:nvSpPr>
        <p:spPr/>
        <p:txBody>
          <a:bodyPr/>
          <a:lstStyle/>
          <a:p>
            <a:fld id="{BDFA821F-5B8F-40E7-880D-F42062A68A54}" type="slidenum">
              <a:rPr lang="en-US" altLang="ja-JP" smtClean="0"/>
              <a:pPr/>
              <a:t>22</a:t>
            </a:fld>
            <a:endParaRPr lang="en-US" altLang="ja-JP" dirty="0"/>
          </a:p>
        </p:txBody>
      </p:sp>
      <p:graphicFrame>
        <p:nvGraphicFramePr>
          <p:cNvPr id="24" name="表 23"/>
          <p:cNvGraphicFramePr>
            <a:graphicFrameLocks noGrp="1"/>
          </p:cNvGraphicFramePr>
          <p:nvPr>
            <p:extLst/>
          </p:nvPr>
        </p:nvGraphicFramePr>
        <p:xfrm>
          <a:off x="128464" y="6682321"/>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latin typeface="Segoe UI" panose="020B0502040204020203" pitchFamily="34" charset="0"/>
                          <a:ea typeface="メイリオ" panose="020B0604030504040204" pitchFamily="50" charset="-128"/>
                        </a:rPr>
                        <a:t>, </a:t>
                      </a:r>
                      <a:r>
                        <a:rPr kumimoji="1" lang="ja-JP" altLang="en-US" sz="1000" baseline="0" dirty="0">
                          <a:latin typeface="Segoe UI" panose="020B0502040204020203" pitchFamily="34" charset="0"/>
                          <a:ea typeface="メイリオ" panose="020B0604030504040204" pitchFamily="50" charset="-128"/>
                        </a:rPr>
                        <a:t>気候関連財務情報開示タスクフォースによる提言（最終版）</a:t>
                      </a:r>
                      <a:r>
                        <a:rPr kumimoji="1" lang="en-US" altLang="ja-JP" sz="1000" baseline="0" dirty="0">
                          <a:latin typeface="Segoe UI" panose="020B0502040204020203" pitchFamily="34" charset="0"/>
                          <a:ea typeface="メイリオ" panose="020B0604030504040204" pitchFamily="50" charset="-128"/>
                        </a:rPr>
                        <a:t>, 2017, 20</a:t>
                      </a:r>
                      <a:r>
                        <a:rPr kumimoji="1" lang="ja-JP" altLang="en-US" sz="1000" baseline="0" dirty="0">
                          <a:latin typeface="Segoe UI" panose="020B0502040204020203" pitchFamily="34" charset="0"/>
                          <a:ea typeface="メイリオ" panose="020B0604030504040204" pitchFamily="50" charset="-128"/>
                        </a:rPr>
                        <a:t>～</a:t>
                      </a:r>
                      <a:r>
                        <a:rPr kumimoji="1" lang="en-US" altLang="ja-JP" sz="1000" baseline="0" dirty="0">
                          <a:latin typeface="Segoe UI" panose="020B0502040204020203" pitchFamily="34" charset="0"/>
                          <a:ea typeface="メイリオ" panose="020B0604030504040204" pitchFamily="50" charset="-128"/>
                        </a:rPr>
                        <a:t>21</a:t>
                      </a:r>
                      <a:r>
                        <a:rPr kumimoji="1" lang="ja-JP" altLang="en-US" sz="1000" baseline="0" dirty="0">
                          <a:latin typeface="Segoe UI" panose="020B0502040204020203" pitchFamily="34" charset="0"/>
                          <a:ea typeface="メイリオ" panose="020B0604030504040204" pitchFamily="50" charset="-128"/>
                        </a:rPr>
                        <a:t>ページを基に環境省作成</a:t>
                      </a:r>
                      <a:endParaRPr kumimoji="1" lang="en-US" altLang="ja-JP" sz="1000" baseline="0" dirty="0">
                        <a:solidFill>
                          <a:srgbClr val="FF0000"/>
                        </a:solidFill>
                        <a:latin typeface="Segoe UI" panose="020B0502040204020203" pitchFamily="34" charset="0"/>
                        <a:ea typeface="メイリオ" panose="020B0604030504040204" pitchFamily="50" charset="-128"/>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32" name="四角形: 角を丸くする 31"/>
          <p:cNvSpPr/>
          <p:nvPr/>
        </p:nvSpPr>
        <p:spPr bwMode="auto">
          <a:xfrm>
            <a:off x="135993" y="1367159"/>
            <a:ext cx="2045586" cy="4972975"/>
          </a:xfrm>
          <a:prstGeom prst="round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normAutofit/>
          </a:bodyPr>
          <a:lstStyle/>
          <a:p>
            <a:pPr lvl="0">
              <a:lnSpc>
                <a:spcPts val="3200"/>
              </a:lnSpc>
              <a:defRPr/>
            </a:pPr>
            <a:r>
              <a:rPr kumimoji="0" lang="ja-JP" altLang="en-US" sz="2800" b="1" u="sng" kern="0" spc="300" dirty="0">
                <a:solidFill>
                  <a:srgbClr val="C00000"/>
                </a:solidFill>
                <a:latin typeface="Meiryo UI" panose="020B0604030504040204" pitchFamily="50" charset="-128"/>
                <a:ea typeface="Meiryo UI" panose="020B0604030504040204" pitchFamily="50" charset="-128"/>
              </a:rPr>
              <a:t>組織の事業・戦略・財務への影響</a:t>
            </a:r>
            <a:r>
              <a:rPr kumimoji="0" lang="en-US" altLang="ja-JP" sz="2800" b="1" u="sng" kern="0" spc="300" dirty="0">
                <a:solidFill>
                  <a:srgbClr val="C00000"/>
                </a:solidFill>
                <a:latin typeface="Meiryo UI" panose="020B0604030504040204" pitchFamily="50" charset="-128"/>
                <a:ea typeface="Meiryo UI" panose="020B0604030504040204" pitchFamily="50" charset="-128"/>
              </a:rPr>
              <a:t/>
            </a:r>
            <a:br>
              <a:rPr kumimoji="0" lang="en-US" altLang="ja-JP" sz="2800" b="1" u="sng" kern="0" spc="300" dirty="0">
                <a:solidFill>
                  <a:srgbClr val="C00000"/>
                </a:solidFill>
                <a:latin typeface="Meiryo UI" panose="020B0604030504040204" pitchFamily="50" charset="-128"/>
                <a:ea typeface="Meiryo UI" panose="020B0604030504040204" pitchFamily="50" charset="-128"/>
              </a:rPr>
            </a:br>
            <a:r>
              <a:rPr kumimoji="0" lang="en-US" altLang="ja-JP" sz="2800" b="1" kern="0" spc="300" dirty="0">
                <a:solidFill>
                  <a:prstClr val="black"/>
                </a:solidFill>
                <a:latin typeface="Meiryo UI" panose="020B0604030504040204" pitchFamily="50" charset="-128"/>
                <a:ea typeface="Meiryo UI" panose="020B0604030504040204" pitchFamily="50" charset="-128"/>
              </a:rPr>
              <a:t>(</a:t>
            </a:r>
            <a:r>
              <a:rPr kumimoji="0" lang="ja-JP" altLang="en-US" sz="2800" b="1" kern="0" spc="300" dirty="0">
                <a:solidFill>
                  <a:prstClr val="black"/>
                </a:solidFill>
                <a:latin typeface="Meiryo UI" panose="020B0604030504040204" pitchFamily="50" charset="-128"/>
                <a:ea typeface="Meiryo UI" panose="020B0604030504040204" pitchFamily="50" charset="-128"/>
              </a:rPr>
              <a:t>重要情報である場合</a:t>
            </a:r>
            <a:r>
              <a:rPr kumimoji="0" lang="en-US" altLang="ja-JP" sz="2800" b="1" kern="0" spc="300" dirty="0">
                <a:solidFill>
                  <a:prstClr val="black"/>
                </a:solidFill>
                <a:latin typeface="Meiryo UI" panose="020B0604030504040204" pitchFamily="50" charset="-128"/>
                <a:ea typeface="Meiryo UI" panose="020B0604030504040204" pitchFamily="50" charset="-128"/>
              </a:rPr>
              <a:t>)</a:t>
            </a:r>
            <a:endParaRPr kumimoji="0" lang="ja-JP" altLang="en-US" sz="2800" b="1" kern="0" spc="300" dirty="0">
              <a:solidFill>
                <a:prstClr val="black"/>
              </a:solidFill>
              <a:latin typeface="Meiryo UI" panose="020B0604030504040204" pitchFamily="50" charset="-128"/>
              <a:ea typeface="Meiryo UI" panose="020B0604030504040204" pitchFamily="50" charset="-128"/>
            </a:endParaRPr>
          </a:p>
        </p:txBody>
      </p:sp>
      <p:sp>
        <p:nvSpPr>
          <p:cNvPr id="5" name="正方形/長方形 4"/>
          <p:cNvSpPr/>
          <p:nvPr/>
        </p:nvSpPr>
        <p:spPr>
          <a:xfrm>
            <a:off x="2216492" y="1340768"/>
            <a:ext cx="7521166" cy="1695336"/>
          </a:xfrm>
          <a:prstGeom prst="rect">
            <a:avLst/>
          </a:prstGeom>
        </p:spPr>
        <p:txBody>
          <a:bodyPr wrap="square">
            <a:spAutoFit/>
          </a:bodyPr>
          <a:lstStyle/>
          <a:p>
            <a:pPr lvl="0" fontAlgn="auto">
              <a:lnSpc>
                <a:spcPts val="2500"/>
              </a:lnSpc>
              <a:spcBef>
                <a:spcPts val="0"/>
              </a:spcBef>
              <a:spcAft>
                <a:spcPts val="0"/>
              </a:spcAft>
            </a:pPr>
            <a:r>
              <a:rPr lang="ja-JP" altLang="en-US" sz="2100" b="1" u="sng" spc="600" dirty="0">
                <a:solidFill>
                  <a:srgbClr val="C00000"/>
                </a:solidFill>
                <a:latin typeface="Meiryo UI" panose="020B0604030504040204" pitchFamily="50" charset="-128"/>
                <a:ea typeface="Meiryo UI" panose="020B0604030504040204" pitchFamily="50" charset="-128"/>
              </a:rPr>
              <a:t>短期・中期・長期のリスクと機会</a:t>
            </a:r>
            <a:endParaRPr lang="en-US" altLang="ja-JP" sz="2100" b="1" u="sng" spc="600" dirty="0">
              <a:solidFill>
                <a:srgbClr val="C00000"/>
              </a:solidFill>
              <a:latin typeface="Meiryo UI" panose="020B0604030504040204" pitchFamily="50" charset="-128"/>
              <a:ea typeface="Meiryo UI" panose="020B0604030504040204" pitchFamily="50" charset="-128"/>
            </a:endParaRPr>
          </a:p>
          <a:p>
            <a:pPr marL="342900" lvl="0" indent="-342900" fontAlgn="auto">
              <a:lnSpc>
                <a:spcPts val="2500"/>
              </a:lnSpc>
              <a:spcBef>
                <a:spcPts val="0"/>
              </a:spcBef>
              <a:spcAft>
                <a:spcPts val="0"/>
              </a:spcAft>
              <a:buFont typeface="Wingdings" panose="05000000000000000000" pitchFamily="2" charset="2"/>
              <a:buChar char="ü"/>
            </a:pPr>
            <a:r>
              <a:rPr lang="ja-JP" altLang="en-US" sz="2100" spc="150" dirty="0">
                <a:solidFill>
                  <a:prstClr val="black"/>
                </a:solidFill>
                <a:latin typeface="Meiryo UI" panose="020B0604030504040204" pitchFamily="50" charset="-128"/>
                <a:ea typeface="Meiryo UI" panose="020B0604030504040204" pitchFamily="50" charset="-128"/>
              </a:rPr>
              <a:t>短期・中期・長期において関連があると考える側面</a:t>
            </a:r>
            <a:endParaRPr lang="en-US" altLang="ja-JP" sz="2100" spc="150" dirty="0">
              <a:solidFill>
                <a:prstClr val="black"/>
              </a:solidFill>
              <a:latin typeface="Meiryo UI" panose="020B0604030504040204" pitchFamily="50" charset="-128"/>
              <a:ea typeface="Meiryo UI" panose="020B0604030504040204" pitchFamily="50" charset="-128"/>
            </a:endParaRPr>
          </a:p>
          <a:p>
            <a:pPr marL="342900" lvl="0" indent="-342900" fontAlgn="auto">
              <a:lnSpc>
                <a:spcPts val="2500"/>
              </a:lnSpc>
              <a:spcBef>
                <a:spcPts val="0"/>
              </a:spcBef>
              <a:spcAft>
                <a:spcPts val="0"/>
              </a:spcAft>
              <a:buFont typeface="Wingdings" panose="05000000000000000000" pitchFamily="2" charset="2"/>
              <a:buChar char="ü"/>
            </a:pPr>
            <a:r>
              <a:rPr lang="ja-JP" altLang="en-US" sz="2100" spc="150" dirty="0">
                <a:solidFill>
                  <a:prstClr val="black"/>
                </a:solidFill>
                <a:latin typeface="Meiryo UI" panose="020B0604030504040204" pitchFamily="50" charset="-128"/>
                <a:ea typeface="Meiryo UI" panose="020B0604030504040204" pitchFamily="50" charset="-128"/>
              </a:rPr>
              <a:t>各期間において、重大な財務影響を及ぼす具体的な気候関連の課題</a:t>
            </a:r>
            <a:endParaRPr lang="en-US" altLang="ja-JP" sz="2100" spc="150" dirty="0">
              <a:solidFill>
                <a:prstClr val="black"/>
              </a:solidFill>
              <a:latin typeface="Meiryo UI" panose="020B0604030504040204" pitchFamily="50" charset="-128"/>
              <a:ea typeface="Meiryo UI" panose="020B0604030504040204" pitchFamily="50" charset="-128"/>
            </a:endParaRPr>
          </a:p>
          <a:p>
            <a:pPr marL="342900" lvl="0" indent="-342900" fontAlgn="auto">
              <a:lnSpc>
                <a:spcPts val="2500"/>
              </a:lnSpc>
              <a:spcBef>
                <a:spcPts val="0"/>
              </a:spcBef>
              <a:spcAft>
                <a:spcPts val="0"/>
              </a:spcAft>
              <a:buFont typeface="Wingdings" panose="05000000000000000000" pitchFamily="2" charset="2"/>
              <a:buChar char="ü"/>
            </a:pPr>
            <a:r>
              <a:rPr lang="ja-JP" altLang="en-US" sz="2100" spc="150" dirty="0">
                <a:solidFill>
                  <a:prstClr val="black"/>
                </a:solidFill>
                <a:latin typeface="Meiryo UI" panose="020B0604030504040204" pitchFamily="50" charset="-128"/>
                <a:ea typeface="Meiryo UI" panose="020B0604030504040204" pitchFamily="50" charset="-128"/>
              </a:rPr>
              <a:t>重大な財務影響を及ぼすリスクや機会を特定するプロセス</a:t>
            </a:r>
          </a:p>
        </p:txBody>
      </p:sp>
      <p:sp>
        <p:nvSpPr>
          <p:cNvPr id="6" name="正方形/長方形 5"/>
          <p:cNvSpPr/>
          <p:nvPr/>
        </p:nvSpPr>
        <p:spPr>
          <a:xfrm>
            <a:off x="2218330" y="2996952"/>
            <a:ext cx="7545791" cy="2336537"/>
          </a:xfrm>
          <a:prstGeom prst="rect">
            <a:avLst/>
          </a:prstGeom>
        </p:spPr>
        <p:txBody>
          <a:bodyPr wrap="square">
            <a:spAutoFit/>
          </a:bodyPr>
          <a:lstStyle/>
          <a:p>
            <a:pPr>
              <a:lnSpc>
                <a:spcPts val="2500"/>
              </a:lnSpc>
            </a:pPr>
            <a:r>
              <a:rPr lang="ja-JP" altLang="en-US" sz="2100" b="1" u="sng" spc="600" dirty="0">
                <a:solidFill>
                  <a:srgbClr val="C00000"/>
                </a:solidFill>
                <a:latin typeface="Meiryo UI" panose="020B0604030504040204" pitchFamily="50" charset="-128"/>
                <a:ea typeface="Meiryo UI" panose="020B0604030504040204" pitchFamily="50" charset="-128"/>
              </a:rPr>
              <a:t>事業・戦略・財務に及ぼす影響</a:t>
            </a:r>
            <a:endParaRPr lang="en-US" altLang="ja-JP" sz="2100" b="1" u="sng" spc="600" dirty="0">
              <a:solidFill>
                <a:srgbClr val="C00000"/>
              </a:solidFill>
              <a:latin typeface="Meiryo UI" panose="020B0604030504040204" pitchFamily="50" charset="-128"/>
              <a:ea typeface="Meiryo UI" panose="020B0604030504040204" pitchFamily="50" charset="-128"/>
            </a:endParaRPr>
          </a:p>
          <a:p>
            <a:pPr marL="342900" indent="-342900">
              <a:lnSpc>
                <a:spcPts val="2500"/>
              </a:lnSpc>
              <a:buFont typeface="Wingdings" panose="05000000000000000000" pitchFamily="2" charset="2"/>
              <a:buChar char="ü"/>
            </a:pPr>
            <a:r>
              <a:rPr lang="ja-JP" altLang="en-US" sz="2100" spc="150" dirty="0">
                <a:latin typeface="Meiryo UI" panose="020B0604030504040204" pitchFamily="50" charset="-128"/>
                <a:ea typeface="Meiryo UI" panose="020B0604030504040204" pitchFamily="50" charset="-128"/>
              </a:rPr>
              <a:t>特定した気候関連課題が事業・戦略・財務に与える影響</a:t>
            </a:r>
            <a:endParaRPr lang="en-US" altLang="ja-JP" sz="2100" spc="150" dirty="0">
              <a:latin typeface="Meiryo UI" panose="020B0604030504040204" pitchFamily="50" charset="-128"/>
              <a:ea typeface="Meiryo UI" panose="020B0604030504040204" pitchFamily="50" charset="-128"/>
            </a:endParaRPr>
          </a:p>
          <a:p>
            <a:pPr marL="342900" indent="-342900">
              <a:lnSpc>
                <a:spcPts val="2500"/>
              </a:lnSpc>
              <a:buFont typeface="Wingdings" panose="05000000000000000000" pitchFamily="2" charset="2"/>
              <a:buChar char="ü"/>
            </a:pPr>
            <a:r>
              <a:rPr lang="ja-JP" altLang="en-US" sz="2100" spc="150" dirty="0">
                <a:latin typeface="Meiryo UI" panose="020B0604030504040204" pitchFamily="50" charset="-128"/>
                <a:ea typeface="Meiryo UI" panose="020B0604030504040204" pitchFamily="50" charset="-128"/>
              </a:rPr>
              <a:t>製品・サービス、サプライチェーン・バリューチェーン、緩和策・適応策、研究開発投資、事業オペレーションの各分野における事業・戦略への影響</a:t>
            </a:r>
            <a:endParaRPr lang="en-US" altLang="ja-JP" sz="2100" spc="150" dirty="0">
              <a:latin typeface="Meiryo UI" panose="020B0604030504040204" pitchFamily="50" charset="-128"/>
              <a:ea typeface="Meiryo UI" panose="020B0604030504040204" pitchFamily="50" charset="-128"/>
            </a:endParaRPr>
          </a:p>
          <a:p>
            <a:pPr marL="342900" indent="-342900">
              <a:lnSpc>
                <a:spcPts val="2500"/>
              </a:lnSpc>
              <a:buFont typeface="Wingdings" panose="05000000000000000000" pitchFamily="2" charset="2"/>
              <a:buChar char="ü"/>
            </a:pPr>
            <a:r>
              <a:rPr lang="ja-JP" altLang="en-US" sz="2100" spc="150" dirty="0">
                <a:latin typeface="Meiryo UI" panose="020B0604030504040204" pitchFamily="50" charset="-128"/>
                <a:ea typeface="Meiryo UI" panose="020B0604030504040204" pitchFamily="50" charset="-128"/>
              </a:rPr>
              <a:t>営業収益・費用、設備投資、買収</a:t>
            </a:r>
            <a:r>
              <a:rPr lang="en-US" altLang="ja-JP" sz="2100" spc="150" dirty="0">
                <a:latin typeface="Meiryo UI" panose="020B0604030504040204" pitchFamily="50" charset="-128"/>
                <a:ea typeface="Meiryo UI" panose="020B0604030504040204" pitchFamily="50" charset="-128"/>
              </a:rPr>
              <a:t>/</a:t>
            </a:r>
            <a:r>
              <a:rPr lang="ja-JP" altLang="en-US" sz="2100" spc="150" dirty="0">
                <a:latin typeface="Meiryo UI" panose="020B0604030504040204" pitchFamily="50" charset="-128"/>
                <a:ea typeface="Meiryo UI" panose="020B0604030504040204" pitchFamily="50" charset="-128"/>
              </a:rPr>
              <a:t>売却、資金調達の各分野における気候関連課題の影響</a:t>
            </a:r>
            <a:endParaRPr lang="en-US" altLang="ja-JP" sz="2100" spc="150" dirty="0">
              <a:latin typeface="Meiryo UI" panose="020B0604030504040204" pitchFamily="50" charset="-128"/>
              <a:ea typeface="Meiryo UI" panose="020B0604030504040204" pitchFamily="50" charset="-128"/>
            </a:endParaRPr>
          </a:p>
        </p:txBody>
      </p:sp>
      <p:sp>
        <p:nvSpPr>
          <p:cNvPr id="9" name="正方形/長方形 8"/>
          <p:cNvSpPr/>
          <p:nvPr/>
        </p:nvSpPr>
        <p:spPr>
          <a:xfrm>
            <a:off x="2218332" y="5294625"/>
            <a:ext cx="7545790" cy="1374735"/>
          </a:xfrm>
          <a:prstGeom prst="rect">
            <a:avLst/>
          </a:prstGeom>
        </p:spPr>
        <p:txBody>
          <a:bodyPr wrap="square">
            <a:spAutoFit/>
          </a:bodyPr>
          <a:lstStyle/>
          <a:p>
            <a:pPr>
              <a:lnSpc>
                <a:spcPts val="2500"/>
              </a:lnSpc>
            </a:pPr>
            <a:r>
              <a:rPr lang="en-US" altLang="ja-JP" sz="2100" b="1" u="sng" spc="300" dirty="0">
                <a:solidFill>
                  <a:srgbClr val="C00000"/>
                </a:solidFill>
                <a:latin typeface="Meiryo UI" panose="020B0604030504040204" pitchFamily="50" charset="-128"/>
                <a:ea typeface="Meiryo UI" panose="020B0604030504040204" pitchFamily="50" charset="-128"/>
              </a:rPr>
              <a:t>2℃</a:t>
            </a:r>
            <a:r>
              <a:rPr lang="ja-JP" altLang="en-US" sz="2100" b="1" u="sng" spc="300" dirty="0">
                <a:solidFill>
                  <a:srgbClr val="C00000"/>
                </a:solidFill>
                <a:latin typeface="Meiryo UI" panose="020B0604030504040204" pitchFamily="50" charset="-128"/>
                <a:ea typeface="Meiryo UI" panose="020B0604030504040204" pitchFamily="50" charset="-128"/>
              </a:rPr>
              <a:t>目標等の気候シナリオを考慮した組織戦略の強靭性</a:t>
            </a:r>
            <a:endParaRPr lang="en-US" altLang="ja-JP" sz="2100" b="1" u="sng" spc="300" dirty="0">
              <a:solidFill>
                <a:srgbClr val="C00000"/>
              </a:solidFill>
              <a:latin typeface="Meiryo UI" panose="020B0604030504040204" pitchFamily="50" charset="-128"/>
              <a:ea typeface="Meiryo UI" panose="020B0604030504040204" pitchFamily="50" charset="-128"/>
            </a:endParaRPr>
          </a:p>
          <a:p>
            <a:pPr marL="342900" indent="-342900">
              <a:lnSpc>
                <a:spcPts val="2500"/>
              </a:lnSpc>
              <a:buFont typeface="Wingdings" panose="05000000000000000000" pitchFamily="2" charset="2"/>
              <a:buChar char="ü"/>
            </a:pPr>
            <a:r>
              <a:rPr lang="ja-JP" altLang="en-US" sz="2100" spc="150" dirty="0">
                <a:latin typeface="Meiryo UI" panose="020B0604030504040204" pitchFamily="50" charset="-128"/>
                <a:ea typeface="Meiryo UI" panose="020B0604030504040204" pitchFamily="50" charset="-128"/>
              </a:rPr>
              <a:t>気候関連リスクと機会に対する戦略の強靭性</a:t>
            </a:r>
            <a:endParaRPr lang="en-US" altLang="ja-JP" sz="2100" spc="150" dirty="0">
              <a:latin typeface="Meiryo UI" panose="020B0604030504040204" pitchFamily="50" charset="-128"/>
              <a:ea typeface="Meiryo UI" panose="020B0604030504040204" pitchFamily="50" charset="-128"/>
            </a:endParaRPr>
          </a:p>
          <a:p>
            <a:pPr marL="342900" indent="-342900">
              <a:lnSpc>
                <a:spcPts val="2500"/>
              </a:lnSpc>
              <a:buFont typeface="Wingdings" panose="05000000000000000000" pitchFamily="2" charset="2"/>
              <a:buChar char="ü"/>
            </a:pPr>
            <a:r>
              <a:rPr lang="ja-JP" altLang="en-US" sz="2100" spc="150" dirty="0">
                <a:latin typeface="Meiryo UI" panose="020B0604030504040204" pitchFamily="50" charset="-128"/>
                <a:ea typeface="Meiryo UI" panose="020B0604030504040204" pitchFamily="50" charset="-128"/>
              </a:rPr>
              <a:t>リスクと機会が戦略に与える影響、リスクと機会に対処する上での戦略変更、気候関連シナリオ・時間軸</a:t>
            </a:r>
          </a:p>
        </p:txBody>
      </p:sp>
      <p:cxnSp>
        <p:nvCxnSpPr>
          <p:cNvPr id="33" name="直線コネクタ 32"/>
          <p:cNvCxnSpPr/>
          <p:nvPr/>
        </p:nvCxnSpPr>
        <p:spPr bwMode="auto">
          <a:xfrm>
            <a:off x="2360613" y="5301208"/>
            <a:ext cx="7416800"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2400574" y="3068960"/>
            <a:ext cx="7416800"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11821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pc="600" dirty="0"/>
              <a:t>4</a:t>
            </a:r>
            <a:r>
              <a:rPr lang="ja-JP" altLang="en-US" spc="600" dirty="0" err="1"/>
              <a:t>つの</a:t>
            </a:r>
            <a:r>
              <a:rPr lang="ja-JP" altLang="en-US" spc="600" dirty="0"/>
              <a:t>基礎項目③：リスク管理</a:t>
            </a:r>
          </a:p>
        </p:txBody>
      </p:sp>
      <p:sp>
        <p:nvSpPr>
          <p:cNvPr id="8" name="テキスト プレースホルダー 7"/>
          <p:cNvSpPr>
            <a:spLocks noGrp="1"/>
          </p:cNvSpPr>
          <p:nvPr>
            <p:ph type="body" sz="quarter" idx="11"/>
          </p:nvPr>
        </p:nvSpPr>
        <p:spPr>
          <a:xfrm>
            <a:off x="128588" y="765175"/>
            <a:ext cx="9648825" cy="468486"/>
          </a:xfrm>
        </p:spPr>
        <p:txBody>
          <a:bodyPr/>
          <a:lstStyle/>
          <a:p>
            <a:r>
              <a:rPr lang="en-US" altLang="ja-JP" sz="2400" dirty="0"/>
              <a:t>4</a:t>
            </a:r>
            <a:r>
              <a:rPr lang="ja-JP" altLang="en-US" sz="2400" dirty="0"/>
              <a:t>項目のうち「リスク管理」について開示が求められる情報例は以下のとおり</a:t>
            </a:r>
          </a:p>
        </p:txBody>
      </p:sp>
      <p:sp>
        <p:nvSpPr>
          <p:cNvPr id="4" name="スライド番号プレースホルダー 3"/>
          <p:cNvSpPr>
            <a:spLocks noGrp="1"/>
          </p:cNvSpPr>
          <p:nvPr>
            <p:ph type="sldNum" sz="quarter" idx="12"/>
          </p:nvPr>
        </p:nvSpPr>
        <p:spPr/>
        <p:txBody>
          <a:bodyPr/>
          <a:lstStyle/>
          <a:p>
            <a:fld id="{BDFA821F-5B8F-40E7-880D-F42062A68A54}" type="slidenum">
              <a:rPr lang="en-US" altLang="ja-JP" smtClean="0"/>
              <a:pPr/>
              <a:t>23</a:t>
            </a:fld>
            <a:endParaRPr lang="en-US" altLang="ja-JP" dirty="0"/>
          </a:p>
        </p:txBody>
      </p:sp>
      <p:graphicFrame>
        <p:nvGraphicFramePr>
          <p:cNvPr id="24" name="表 23"/>
          <p:cNvGraphicFramePr>
            <a:graphicFrameLocks noGrp="1"/>
          </p:cNvGraphicFramePr>
          <p:nvPr>
            <p:extLst/>
          </p:nvPr>
        </p:nvGraphicFramePr>
        <p:xfrm>
          <a:off x="128464" y="6597352"/>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latin typeface="Segoe UI" panose="020B0502040204020203" pitchFamily="34" charset="0"/>
                          <a:ea typeface="メイリオ" panose="020B0604030504040204" pitchFamily="50" charset="-128"/>
                        </a:rPr>
                        <a:t>, </a:t>
                      </a:r>
                      <a:r>
                        <a:rPr kumimoji="1" lang="ja-JP" altLang="en-US" sz="1000" baseline="0" dirty="0">
                          <a:latin typeface="Segoe UI" panose="020B0502040204020203" pitchFamily="34" charset="0"/>
                          <a:ea typeface="メイリオ" panose="020B0604030504040204" pitchFamily="50" charset="-128"/>
                        </a:rPr>
                        <a:t>気候関連財務情報開示タスクフォースによる提言（最終版）</a:t>
                      </a:r>
                      <a:r>
                        <a:rPr kumimoji="1" lang="en-US" altLang="ja-JP" sz="1000" baseline="0" dirty="0">
                          <a:latin typeface="Segoe UI" panose="020B0502040204020203" pitchFamily="34" charset="0"/>
                          <a:ea typeface="メイリオ" panose="020B0604030504040204" pitchFamily="50" charset="-128"/>
                        </a:rPr>
                        <a:t>, 2017, 21</a:t>
                      </a:r>
                      <a:r>
                        <a:rPr kumimoji="1" lang="ja-JP" altLang="en-US" sz="1000" baseline="0" dirty="0">
                          <a:latin typeface="Segoe UI" panose="020B0502040204020203" pitchFamily="34" charset="0"/>
                          <a:ea typeface="メイリオ" panose="020B0604030504040204" pitchFamily="50" charset="-128"/>
                        </a:rPr>
                        <a:t>～</a:t>
                      </a:r>
                      <a:r>
                        <a:rPr kumimoji="1" lang="en-US" altLang="ja-JP" sz="1000" baseline="0" dirty="0">
                          <a:latin typeface="Segoe UI" panose="020B0502040204020203" pitchFamily="34" charset="0"/>
                          <a:ea typeface="メイリオ" panose="020B0604030504040204" pitchFamily="50" charset="-128"/>
                        </a:rPr>
                        <a:t>22</a:t>
                      </a:r>
                      <a:r>
                        <a:rPr kumimoji="1" lang="ja-JP" altLang="en-US" sz="1000" baseline="0" dirty="0">
                          <a:latin typeface="Segoe UI" panose="020B0502040204020203" pitchFamily="34" charset="0"/>
                          <a:ea typeface="メイリオ" panose="020B0604030504040204" pitchFamily="50" charset="-128"/>
                        </a:rPr>
                        <a:t>ページを基に環境省作成</a:t>
                      </a:r>
                      <a:endParaRPr kumimoji="1" lang="en-US" altLang="ja-JP" sz="1000" baseline="0" dirty="0">
                        <a:solidFill>
                          <a:srgbClr val="FF0000"/>
                        </a:solidFill>
                        <a:latin typeface="Segoe UI" panose="020B0502040204020203" pitchFamily="34" charset="0"/>
                        <a:ea typeface="メイリオ" panose="020B0604030504040204" pitchFamily="50" charset="-128"/>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32" name="四角形: 角を丸くする 31"/>
          <p:cNvSpPr/>
          <p:nvPr/>
        </p:nvSpPr>
        <p:spPr bwMode="auto">
          <a:xfrm>
            <a:off x="121700" y="1594172"/>
            <a:ext cx="2045586" cy="4789678"/>
          </a:xfrm>
          <a:prstGeom prst="round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normAutofit/>
          </a:bodyPr>
          <a:lstStyle/>
          <a:p>
            <a:pPr>
              <a:lnSpc>
                <a:spcPts val="3200"/>
              </a:lnSpc>
            </a:pPr>
            <a:r>
              <a:rPr lang="ja-JP" altLang="en-US" sz="2800" b="1" dirty="0">
                <a:latin typeface="Meiryo UI" panose="020B0604030504040204" pitchFamily="50" charset="-128"/>
                <a:ea typeface="Meiryo UI" panose="020B0604030504040204" pitchFamily="50" charset="-128"/>
              </a:rPr>
              <a:t>気候関連</a:t>
            </a:r>
            <a:r>
              <a:rPr lang="ja-JP" altLang="en-US" sz="2800" b="1" u="sng" dirty="0">
                <a:solidFill>
                  <a:srgbClr val="C00000"/>
                </a:solidFill>
                <a:latin typeface="Meiryo UI" panose="020B0604030504040204" pitchFamily="50" charset="-128"/>
                <a:ea typeface="Meiryo UI" panose="020B0604030504040204" pitchFamily="50" charset="-128"/>
              </a:rPr>
              <a:t>リスクの識別・評価・管理</a:t>
            </a:r>
            <a:r>
              <a:rPr lang="ja-JP" altLang="en-US" sz="2800" b="1" dirty="0">
                <a:latin typeface="Meiryo UI" panose="020B0604030504040204" pitchFamily="50" charset="-128"/>
                <a:ea typeface="Meiryo UI" panose="020B0604030504040204" pitchFamily="50" charset="-128"/>
              </a:rPr>
              <a:t>の状況</a:t>
            </a:r>
          </a:p>
        </p:txBody>
      </p:sp>
      <p:sp>
        <p:nvSpPr>
          <p:cNvPr id="5" name="正方形/長方形 4"/>
          <p:cNvSpPr/>
          <p:nvPr/>
        </p:nvSpPr>
        <p:spPr>
          <a:xfrm>
            <a:off x="2181594" y="1484784"/>
            <a:ext cx="7739957" cy="2015936"/>
          </a:xfrm>
          <a:prstGeom prst="rect">
            <a:avLst/>
          </a:prstGeom>
        </p:spPr>
        <p:txBody>
          <a:bodyPr wrap="square">
            <a:spAutoFit/>
          </a:bodyPr>
          <a:lstStyle/>
          <a:p>
            <a:pPr lvl="0" fontAlgn="auto">
              <a:lnSpc>
                <a:spcPts val="2500"/>
              </a:lnSpc>
              <a:spcBef>
                <a:spcPts val="0"/>
              </a:spcBef>
              <a:spcAft>
                <a:spcPts val="0"/>
              </a:spcAft>
            </a:pPr>
            <a:r>
              <a:rPr lang="ja-JP" altLang="en-US" sz="2100" b="1" u="sng" spc="600" dirty="0">
                <a:solidFill>
                  <a:srgbClr val="C00000"/>
                </a:solidFill>
                <a:latin typeface="Meiryo UI" panose="020B0604030504040204" pitchFamily="50" charset="-128"/>
                <a:ea typeface="Meiryo UI" panose="020B0604030504040204" pitchFamily="50" charset="-128"/>
              </a:rPr>
              <a:t>リスク識別・評価のプロセス</a:t>
            </a:r>
            <a:endParaRPr lang="en-US" altLang="ja-JP" sz="2100" b="1" u="sng" spc="600" dirty="0">
              <a:solidFill>
                <a:srgbClr val="C00000"/>
              </a:solidFill>
              <a:latin typeface="Meiryo UI" panose="020B0604030504040204" pitchFamily="50" charset="-128"/>
              <a:ea typeface="Meiryo UI" panose="020B0604030504040204" pitchFamily="50" charset="-128"/>
            </a:endParaRPr>
          </a:p>
          <a:p>
            <a:pPr marL="342900" lvl="0" indent="-342900" fontAlgn="auto">
              <a:lnSpc>
                <a:spcPts val="2500"/>
              </a:lnSpc>
              <a:spcBef>
                <a:spcPts val="0"/>
              </a:spcBef>
              <a:spcAft>
                <a:spcPts val="0"/>
              </a:spcAft>
              <a:buFont typeface="Wingdings" panose="05000000000000000000" pitchFamily="2" charset="2"/>
              <a:buChar char="ü"/>
              <a:defRPr/>
            </a:pPr>
            <a:r>
              <a:rPr lang="ja-JP" altLang="en-US" sz="2100" spc="300" dirty="0">
                <a:solidFill>
                  <a:prstClr val="black"/>
                </a:solidFill>
                <a:latin typeface="Meiryo UI" panose="020B0604030504040204" pitchFamily="50" charset="-128"/>
                <a:ea typeface="Meiryo UI" panose="020B0604030504040204" pitchFamily="50" charset="-128"/>
              </a:rPr>
              <a:t>リスク管理プロセスや気候関連リスク評価の状況（特に、他のリスクと比較した気候関連リスクの相対的重要性）</a:t>
            </a:r>
            <a:endParaRPr lang="en-US" altLang="ja-JP" sz="2100" spc="300" dirty="0">
              <a:solidFill>
                <a:prstClr val="black"/>
              </a:solidFill>
              <a:latin typeface="Meiryo UI" panose="020B0604030504040204" pitchFamily="50" charset="-128"/>
              <a:ea typeface="Meiryo UI" panose="020B0604030504040204" pitchFamily="50" charset="-128"/>
            </a:endParaRPr>
          </a:p>
          <a:p>
            <a:pPr marL="342900" lvl="0" indent="-342900" fontAlgn="auto">
              <a:lnSpc>
                <a:spcPts val="2500"/>
              </a:lnSpc>
              <a:spcBef>
                <a:spcPts val="0"/>
              </a:spcBef>
              <a:spcAft>
                <a:spcPts val="0"/>
              </a:spcAft>
              <a:buFont typeface="Wingdings" panose="05000000000000000000" pitchFamily="2" charset="2"/>
              <a:buChar char="ü"/>
              <a:defRPr/>
            </a:pPr>
            <a:r>
              <a:rPr lang="ja-JP" altLang="en-US" sz="2100" spc="300" dirty="0">
                <a:solidFill>
                  <a:prstClr val="black"/>
                </a:solidFill>
                <a:latin typeface="Meiryo UI" panose="020B0604030504040204" pitchFamily="50" charset="-128"/>
                <a:ea typeface="Meiryo UI" panose="020B0604030504040204" pitchFamily="50" charset="-128"/>
              </a:rPr>
              <a:t>気候変動に関連した規制要件の現状と見通し</a:t>
            </a:r>
            <a:endParaRPr lang="en-US" altLang="ja-JP" sz="2100" spc="300" dirty="0">
              <a:solidFill>
                <a:prstClr val="black"/>
              </a:solidFill>
              <a:latin typeface="Meiryo UI" panose="020B0604030504040204" pitchFamily="50" charset="-128"/>
              <a:ea typeface="Meiryo UI" panose="020B0604030504040204" pitchFamily="50" charset="-128"/>
            </a:endParaRPr>
          </a:p>
          <a:p>
            <a:pPr marL="342900" lvl="0" indent="-342900" fontAlgn="auto">
              <a:lnSpc>
                <a:spcPts val="2500"/>
              </a:lnSpc>
              <a:spcBef>
                <a:spcPts val="0"/>
              </a:spcBef>
              <a:spcAft>
                <a:spcPts val="0"/>
              </a:spcAft>
              <a:buFont typeface="Wingdings" panose="05000000000000000000" pitchFamily="2" charset="2"/>
              <a:buChar char="ü"/>
              <a:defRPr/>
            </a:pPr>
            <a:r>
              <a:rPr lang="ja-JP" altLang="en-US" sz="2100" spc="300" dirty="0">
                <a:solidFill>
                  <a:prstClr val="black"/>
                </a:solidFill>
                <a:latin typeface="Meiryo UI" panose="020B0604030504040204" pitchFamily="50" charset="-128"/>
                <a:ea typeface="Meiryo UI" panose="020B0604030504040204" pitchFamily="50" charset="-128"/>
              </a:rPr>
              <a:t>気候関連リスクの大きさ・スコープを評価するプロセス、リスク関連の専門用語・既存のリスク枠組み</a:t>
            </a:r>
            <a:endParaRPr lang="en-US" altLang="ja-JP" sz="2100" spc="300" dirty="0">
              <a:solidFill>
                <a:prstClr val="black"/>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144688" y="3573016"/>
            <a:ext cx="7761312" cy="1695336"/>
          </a:xfrm>
          <a:prstGeom prst="rect">
            <a:avLst/>
          </a:prstGeom>
        </p:spPr>
        <p:txBody>
          <a:bodyPr wrap="square">
            <a:spAutoFit/>
          </a:bodyPr>
          <a:lstStyle/>
          <a:p>
            <a:pPr lvl="0" fontAlgn="auto">
              <a:lnSpc>
                <a:spcPts val="2500"/>
              </a:lnSpc>
              <a:spcBef>
                <a:spcPts val="0"/>
              </a:spcBef>
              <a:spcAft>
                <a:spcPts val="0"/>
              </a:spcAft>
            </a:pPr>
            <a:r>
              <a:rPr lang="ja-JP" altLang="en-US" sz="2100" b="1" u="sng" spc="600" dirty="0">
                <a:solidFill>
                  <a:srgbClr val="C00000"/>
                </a:solidFill>
                <a:latin typeface="Meiryo UI" panose="020B0604030504040204" pitchFamily="50" charset="-128"/>
                <a:ea typeface="Meiryo UI" panose="020B0604030504040204" pitchFamily="50" charset="-128"/>
              </a:rPr>
              <a:t>リスク管理のプロセス</a:t>
            </a:r>
            <a:endParaRPr lang="en-US" altLang="ja-JP" sz="2100" b="1" u="sng" spc="600" dirty="0">
              <a:solidFill>
                <a:srgbClr val="C00000"/>
              </a:solidFill>
              <a:latin typeface="Meiryo UI" panose="020B0604030504040204" pitchFamily="50" charset="-128"/>
              <a:ea typeface="Meiryo UI" panose="020B0604030504040204" pitchFamily="50" charset="-128"/>
            </a:endParaRPr>
          </a:p>
          <a:p>
            <a:pPr marL="342900" lvl="0" indent="-342900" fontAlgn="auto">
              <a:lnSpc>
                <a:spcPts val="2500"/>
              </a:lnSpc>
              <a:spcBef>
                <a:spcPts val="0"/>
              </a:spcBef>
              <a:spcAft>
                <a:spcPts val="0"/>
              </a:spcAft>
              <a:buFont typeface="Wingdings" panose="05000000000000000000" pitchFamily="2" charset="2"/>
              <a:buChar char="ü"/>
            </a:pPr>
            <a:r>
              <a:rPr lang="ja-JP" altLang="en-US" sz="2100" spc="300" dirty="0">
                <a:solidFill>
                  <a:prstClr val="black"/>
                </a:solidFill>
                <a:latin typeface="Meiryo UI" panose="020B0604030504040204" pitchFamily="50" charset="-128"/>
                <a:ea typeface="Meiryo UI" panose="020B0604030504040204" pitchFamily="50" charset="-128"/>
              </a:rPr>
              <a:t>気候関連リスクの管理プロセス（特に、気候関連リスクをどのように緩和・移転・受容・管理するか）</a:t>
            </a:r>
            <a:endParaRPr lang="en-US" altLang="ja-JP" sz="2100" spc="300" dirty="0">
              <a:solidFill>
                <a:prstClr val="black"/>
              </a:solidFill>
              <a:latin typeface="Meiryo UI" panose="020B0604030504040204" pitchFamily="50" charset="-128"/>
              <a:ea typeface="Meiryo UI" panose="020B0604030504040204" pitchFamily="50" charset="-128"/>
            </a:endParaRPr>
          </a:p>
          <a:p>
            <a:pPr marL="342900" lvl="0" indent="-342900" fontAlgn="auto">
              <a:lnSpc>
                <a:spcPts val="2500"/>
              </a:lnSpc>
              <a:spcBef>
                <a:spcPts val="0"/>
              </a:spcBef>
              <a:spcAft>
                <a:spcPts val="0"/>
              </a:spcAft>
              <a:buFont typeface="Wingdings" panose="05000000000000000000" pitchFamily="2" charset="2"/>
              <a:buChar char="ü"/>
            </a:pPr>
            <a:r>
              <a:rPr lang="ja-JP" altLang="en-US" sz="2100" spc="300" dirty="0">
                <a:solidFill>
                  <a:prstClr val="black"/>
                </a:solidFill>
                <a:latin typeface="Meiryo UI" panose="020B0604030504040204" pitchFamily="50" charset="-128"/>
                <a:ea typeface="Meiryo UI" panose="020B0604030504040204" pitchFamily="50" charset="-128"/>
              </a:rPr>
              <a:t>気候関連リスクの優先順位付け（どのように重要性の決定を行ったか）</a:t>
            </a:r>
            <a:endParaRPr lang="en-US" altLang="ja-JP" sz="2100" spc="300" dirty="0">
              <a:solidFill>
                <a:prstClr val="black"/>
              </a:solidFill>
              <a:latin typeface="Meiryo UI" panose="020B0604030504040204" pitchFamily="50" charset="-128"/>
              <a:ea typeface="Meiryo UI" panose="020B0604030504040204" pitchFamily="50" charset="-128"/>
            </a:endParaRPr>
          </a:p>
        </p:txBody>
      </p:sp>
      <p:sp>
        <p:nvSpPr>
          <p:cNvPr id="9" name="正方形/長方形 8"/>
          <p:cNvSpPr/>
          <p:nvPr/>
        </p:nvSpPr>
        <p:spPr>
          <a:xfrm>
            <a:off x="2172939" y="5327193"/>
            <a:ext cx="7733061" cy="1054135"/>
          </a:xfrm>
          <a:prstGeom prst="rect">
            <a:avLst/>
          </a:prstGeom>
        </p:spPr>
        <p:txBody>
          <a:bodyPr wrap="square">
            <a:spAutoFit/>
          </a:bodyPr>
          <a:lstStyle/>
          <a:p>
            <a:pPr lvl="0" fontAlgn="auto">
              <a:lnSpc>
                <a:spcPts val="2500"/>
              </a:lnSpc>
              <a:spcBef>
                <a:spcPts val="0"/>
              </a:spcBef>
              <a:spcAft>
                <a:spcPts val="0"/>
              </a:spcAft>
            </a:pPr>
            <a:r>
              <a:rPr lang="ja-JP" altLang="en-US" sz="2100" b="1" u="sng" spc="600" dirty="0">
                <a:solidFill>
                  <a:srgbClr val="C00000"/>
                </a:solidFill>
                <a:latin typeface="Meiryo UI" panose="020B0604030504040204" pitchFamily="50" charset="-128"/>
                <a:ea typeface="Meiryo UI" panose="020B0604030504040204" pitchFamily="50" charset="-128"/>
              </a:rPr>
              <a:t>組織全体のリスク管理への統合状況</a:t>
            </a:r>
            <a:endParaRPr lang="en-US" altLang="ja-JP" sz="2100" b="1" u="sng" spc="600" dirty="0">
              <a:solidFill>
                <a:srgbClr val="C00000"/>
              </a:solidFill>
              <a:latin typeface="Meiryo UI" panose="020B0604030504040204" pitchFamily="50" charset="-128"/>
              <a:ea typeface="Meiryo UI" panose="020B0604030504040204" pitchFamily="50" charset="-128"/>
            </a:endParaRPr>
          </a:p>
          <a:p>
            <a:pPr marL="342900" lvl="0" indent="-342900" fontAlgn="auto">
              <a:lnSpc>
                <a:spcPts val="2500"/>
              </a:lnSpc>
              <a:spcBef>
                <a:spcPts val="0"/>
              </a:spcBef>
              <a:spcAft>
                <a:spcPts val="0"/>
              </a:spcAft>
              <a:buFont typeface="Wingdings" panose="05000000000000000000" pitchFamily="2" charset="2"/>
              <a:buChar char="ü"/>
            </a:pPr>
            <a:r>
              <a:rPr lang="ja-JP" altLang="en-US" sz="2100" spc="300" dirty="0">
                <a:solidFill>
                  <a:prstClr val="black"/>
                </a:solidFill>
                <a:latin typeface="Meiryo UI" panose="020B0604030504040204" pitchFamily="50" charset="-128"/>
                <a:ea typeface="Meiryo UI" panose="020B0604030504040204" pitchFamily="50" charset="-128"/>
              </a:rPr>
              <a:t>組織全体のリスク管理の中に、気候関連リスクの識別・評価・管理プロセスがどのように統合されているか</a:t>
            </a:r>
          </a:p>
        </p:txBody>
      </p:sp>
      <p:cxnSp>
        <p:nvCxnSpPr>
          <p:cNvPr id="33" name="直線コネクタ 32"/>
          <p:cNvCxnSpPr/>
          <p:nvPr/>
        </p:nvCxnSpPr>
        <p:spPr bwMode="auto">
          <a:xfrm>
            <a:off x="2360370" y="5301208"/>
            <a:ext cx="7416800"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2360613" y="3501008"/>
            <a:ext cx="7416800"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82750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pc="600" dirty="0"/>
              <a:t>4</a:t>
            </a:r>
            <a:r>
              <a:rPr lang="ja-JP" altLang="en-US" spc="600" dirty="0" err="1"/>
              <a:t>つの</a:t>
            </a:r>
            <a:r>
              <a:rPr lang="ja-JP" altLang="en-US" spc="600" dirty="0"/>
              <a:t>基礎項目④：指標と目標</a:t>
            </a:r>
          </a:p>
        </p:txBody>
      </p:sp>
      <p:sp>
        <p:nvSpPr>
          <p:cNvPr id="8" name="テキスト プレースホルダー 7"/>
          <p:cNvSpPr>
            <a:spLocks noGrp="1"/>
          </p:cNvSpPr>
          <p:nvPr>
            <p:ph type="body" sz="quarter" idx="11"/>
          </p:nvPr>
        </p:nvSpPr>
        <p:spPr>
          <a:xfrm>
            <a:off x="128588" y="765175"/>
            <a:ext cx="9648825" cy="414000"/>
          </a:xfrm>
        </p:spPr>
        <p:txBody>
          <a:bodyPr/>
          <a:lstStyle/>
          <a:p>
            <a:r>
              <a:rPr lang="en-US" altLang="ja-JP" sz="2400" dirty="0"/>
              <a:t>4</a:t>
            </a:r>
            <a:r>
              <a:rPr lang="ja-JP" altLang="en-US" sz="2400" dirty="0"/>
              <a:t>項目のうち「指標と目標」について開示が求められる情報例は以下のとおり</a:t>
            </a:r>
          </a:p>
          <a:p>
            <a:pPr marL="0" indent="0">
              <a:buNone/>
            </a:pPr>
            <a:endParaRPr kumimoji="1" lang="ja-JP" altLang="en-US" sz="2400" dirty="0"/>
          </a:p>
        </p:txBody>
      </p:sp>
      <p:sp>
        <p:nvSpPr>
          <p:cNvPr id="4" name="スライド番号プレースホルダー 3"/>
          <p:cNvSpPr>
            <a:spLocks noGrp="1"/>
          </p:cNvSpPr>
          <p:nvPr>
            <p:ph type="sldNum" sz="quarter" idx="12"/>
          </p:nvPr>
        </p:nvSpPr>
        <p:spPr/>
        <p:txBody>
          <a:bodyPr/>
          <a:lstStyle/>
          <a:p>
            <a:fld id="{BDFA821F-5B8F-40E7-880D-F42062A68A54}" type="slidenum">
              <a:rPr lang="en-US" altLang="ja-JP" smtClean="0"/>
              <a:pPr/>
              <a:t>24</a:t>
            </a:fld>
            <a:endParaRPr lang="en-US" altLang="ja-JP" dirty="0"/>
          </a:p>
        </p:txBody>
      </p:sp>
      <p:graphicFrame>
        <p:nvGraphicFramePr>
          <p:cNvPr id="24" name="表 23"/>
          <p:cNvGraphicFramePr>
            <a:graphicFrameLocks noGrp="1"/>
          </p:cNvGraphicFramePr>
          <p:nvPr>
            <p:extLst/>
          </p:nvPr>
        </p:nvGraphicFramePr>
        <p:xfrm>
          <a:off x="128588" y="6610313"/>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latin typeface="Segoe UI" panose="020B0502040204020203" pitchFamily="34" charset="0"/>
                          <a:ea typeface="メイリオ" panose="020B0604030504040204" pitchFamily="50" charset="-128"/>
                        </a:rPr>
                        <a:t>, </a:t>
                      </a:r>
                      <a:r>
                        <a:rPr kumimoji="1" lang="ja-JP" altLang="en-US" sz="1000" baseline="0" dirty="0">
                          <a:latin typeface="Segoe UI" panose="020B0502040204020203" pitchFamily="34" charset="0"/>
                          <a:ea typeface="メイリオ" panose="020B0604030504040204" pitchFamily="50" charset="-128"/>
                        </a:rPr>
                        <a:t>気候関連財務情報開示タスクフォースによる提言（最終版）</a:t>
                      </a:r>
                      <a:r>
                        <a:rPr kumimoji="1" lang="en-US" altLang="ja-JP" sz="1000" baseline="0" dirty="0">
                          <a:latin typeface="Segoe UI" panose="020B0502040204020203" pitchFamily="34" charset="0"/>
                          <a:ea typeface="メイリオ" panose="020B0604030504040204" pitchFamily="50" charset="-128"/>
                        </a:rPr>
                        <a:t>, 2017, 22</a:t>
                      </a:r>
                      <a:r>
                        <a:rPr kumimoji="1" lang="ja-JP" altLang="en-US" sz="1000" baseline="0" dirty="0">
                          <a:latin typeface="Segoe UI" panose="020B0502040204020203" pitchFamily="34" charset="0"/>
                          <a:ea typeface="メイリオ" panose="020B0604030504040204" pitchFamily="50" charset="-128"/>
                        </a:rPr>
                        <a:t>～</a:t>
                      </a:r>
                      <a:r>
                        <a:rPr kumimoji="1" lang="en-US" altLang="ja-JP" sz="1000" baseline="0" dirty="0">
                          <a:latin typeface="Segoe UI" panose="020B0502040204020203" pitchFamily="34" charset="0"/>
                          <a:ea typeface="メイリオ" panose="020B0604030504040204" pitchFamily="50" charset="-128"/>
                        </a:rPr>
                        <a:t>23</a:t>
                      </a:r>
                      <a:r>
                        <a:rPr kumimoji="1" lang="ja-JP" altLang="en-US" sz="1000" baseline="0" dirty="0">
                          <a:latin typeface="Segoe UI" panose="020B0502040204020203" pitchFamily="34" charset="0"/>
                          <a:ea typeface="メイリオ" panose="020B0604030504040204" pitchFamily="50" charset="-128"/>
                        </a:rPr>
                        <a:t>ページを基に環境省作成</a:t>
                      </a:r>
                      <a:endParaRPr kumimoji="1" lang="en-US" altLang="ja-JP" sz="1000" baseline="0" dirty="0">
                        <a:solidFill>
                          <a:srgbClr val="FF0000"/>
                        </a:solidFill>
                        <a:latin typeface="Segoe UI" panose="020B0502040204020203" pitchFamily="34" charset="0"/>
                        <a:ea typeface="メイリオ" panose="020B0604030504040204" pitchFamily="50" charset="-128"/>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32" name="四角形: 角を丸くする 31"/>
          <p:cNvSpPr/>
          <p:nvPr/>
        </p:nvSpPr>
        <p:spPr bwMode="auto">
          <a:xfrm>
            <a:off x="121700" y="1539686"/>
            <a:ext cx="2045586" cy="4844164"/>
          </a:xfrm>
          <a:prstGeom prst="round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normAutofit/>
          </a:bodyPr>
          <a:lstStyle/>
          <a:p>
            <a:pPr lvl="0" fontAlgn="auto">
              <a:lnSpc>
                <a:spcPts val="3200"/>
              </a:lnSpc>
              <a:spcBef>
                <a:spcPts val="0"/>
              </a:spcBef>
              <a:spcAft>
                <a:spcPts val="0"/>
              </a:spcAft>
            </a:pPr>
            <a:r>
              <a:rPr lang="ja-JP" altLang="en-US" sz="2800" b="1" dirty="0">
                <a:solidFill>
                  <a:prstClr val="black"/>
                </a:solidFill>
                <a:latin typeface="Meiryo UI" panose="020B0604030504040204" pitchFamily="50" charset="-128"/>
                <a:ea typeface="Meiryo UI" panose="020B0604030504040204" pitchFamily="50" charset="-128"/>
              </a:rPr>
              <a:t>気候関連</a:t>
            </a:r>
            <a:r>
              <a:rPr lang="ja-JP" altLang="en-US" sz="2800" b="1" u="sng" dirty="0">
                <a:solidFill>
                  <a:srgbClr val="C00000"/>
                </a:solidFill>
                <a:latin typeface="Meiryo UI" panose="020B0604030504040204" pitchFamily="50" charset="-128"/>
                <a:ea typeface="Meiryo UI" panose="020B0604030504040204" pitchFamily="50" charset="-128"/>
              </a:rPr>
              <a:t>リスクと機会の評価・管理</a:t>
            </a:r>
            <a:r>
              <a:rPr lang="ja-JP" altLang="en-US" sz="2800" b="1" dirty="0">
                <a:solidFill>
                  <a:prstClr val="black"/>
                </a:solidFill>
                <a:latin typeface="Meiryo UI" panose="020B0604030504040204" pitchFamily="50" charset="-128"/>
                <a:ea typeface="Meiryo UI" panose="020B0604030504040204" pitchFamily="50" charset="-128"/>
              </a:rPr>
              <a:t>に用いる指標と目標</a:t>
            </a:r>
            <a:r>
              <a:rPr lang="en-US" altLang="ja-JP" sz="2800" b="1" dirty="0">
                <a:solidFill>
                  <a:prstClr val="black"/>
                </a:solidFill>
                <a:latin typeface="Meiryo UI" panose="020B0604030504040204" pitchFamily="50" charset="-128"/>
                <a:ea typeface="Meiryo UI" panose="020B0604030504040204" pitchFamily="50" charset="-128"/>
              </a:rPr>
              <a:t/>
            </a:r>
            <a:br>
              <a:rPr lang="en-US" altLang="ja-JP" sz="2800" b="1" dirty="0">
                <a:solidFill>
                  <a:prstClr val="black"/>
                </a:solidFill>
                <a:latin typeface="Meiryo UI" panose="020B0604030504040204" pitchFamily="50" charset="-128"/>
                <a:ea typeface="Meiryo UI" panose="020B0604030504040204" pitchFamily="50" charset="-128"/>
              </a:rPr>
            </a:br>
            <a:r>
              <a:rPr lang="en-US" altLang="ja-JP" sz="2800" b="1" dirty="0">
                <a:solidFill>
                  <a:prstClr val="black"/>
                </a:solidFill>
                <a:latin typeface="Meiryo UI" panose="020B0604030504040204" pitchFamily="50" charset="-128"/>
                <a:ea typeface="Meiryo UI" panose="020B0604030504040204" pitchFamily="50" charset="-128"/>
              </a:rPr>
              <a:t>(</a:t>
            </a:r>
            <a:r>
              <a:rPr lang="ja-JP" altLang="en-US" sz="2800" b="1" dirty="0">
                <a:solidFill>
                  <a:prstClr val="black"/>
                </a:solidFill>
                <a:latin typeface="Meiryo UI" panose="020B0604030504040204" pitchFamily="50" charset="-128"/>
                <a:ea typeface="Meiryo UI" panose="020B0604030504040204" pitchFamily="50" charset="-128"/>
              </a:rPr>
              <a:t>重要情報である場合</a:t>
            </a:r>
            <a:r>
              <a:rPr lang="en-US" altLang="ja-JP" sz="2800" b="1" dirty="0">
                <a:solidFill>
                  <a:prstClr val="black"/>
                </a:solidFill>
                <a:latin typeface="Meiryo UI" panose="020B0604030504040204" pitchFamily="50" charset="-128"/>
                <a:ea typeface="Meiryo UI" panose="020B0604030504040204" pitchFamily="50" charset="-128"/>
              </a:rPr>
              <a:t>)</a:t>
            </a:r>
            <a:endParaRPr lang="ja-JP" altLang="en-US" sz="2800" b="1" dirty="0">
              <a:solidFill>
                <a:prstClr val="black"/>
              </a:solidFill>
              <a:latin typeface="Meiryo UI" panose="020B0604030504040204" pitchFamily="50" charset="-128"/>
              <a:ea typeface="Meiryo UI" panose="020B0604030504040204" pitchFamily="50" charset="-128"/>
            </a:endParaRPr>
          </a:p>
        </p:txBody>
      </p:sp>
      <p:sp>
        <p:nvSpPr>
          <p:cNvPr id="5" name="正方形/長方形 4"/>
          <p:cNvSpPr/>
          <p:nvPr/>
        </p:nvSpPr>
        <p:spPr>
          <a:xfrm>
            <a:off x="2216696" y="1412776"/>
            <a:ext cx="7704855" cy="2246769"/>
          </a:xfrm>
          <a:prstGeom prst="rect">
            <a:avLst/>
          </a:prstGeom>
        </p:spPr>
        <p:txBody>
          <a:bodyPr wrap="square">
            <a:spAutoFit/>
          </a:bodyPr>
          <a:lstStyle/>
          <a:p>
            <a:pPr>
              <a:lnSpc>
                <a:spcPts val="2400"/>
              </a:lnSpc>
            </a:pPr>
            <a:r>
              <a:rPr lang="ja-JP" altLang="en-US" sz="2100" b="1" u="sng" spc="300" dirty="0">
                <a:solidFill>
                  <a:srgbClr val="C00000"/>
                </a:solidFill>
                <a:latin typeface="Meiryo UI" panose="020B0604030504040204" pitchFamily="50" charset="-128"/>
                <a:ea typeface="Meiryo UI" panose="020B0604030504040204" pitchFamily="50" charset="-128"/>
              </a:rPr>
              <a:t>組織が戦略・リスク管理に則して用いる指標</a:t>
            </a:r>
            <a:endParaRPr lang="en-US" altLang="ja-JP" sz="2100" b="1" u="sng" spc="300" dirty="0">
              <a:solidFill>
                <a:srgbClr val="C00000"/>
              </a:solidFill>
              <a:latin typeface="Meiryo UI" panose="020B0604030504040204" pitchFamily="50" charset="-128"/>
              <a:ea typeface="Meiryo UI" panose="020B0604030504040204" pitchFamily="50" charset="-128"/>
            </a:endParaRPr>
          </a:p>
          <a:p>
            <a:pPr marL="342900" indent="-342900">
              <a:lnSpc>
                <a:spcPts val="2400"/>
              </a:lnSpc>
              <a:buFont typeface="Wingdings" panose="05000000000000000000" pitchFamily="2" charset="2"/>
              <a:buChar char="ü"/>
            </a:pPr>
            <a:r>
              <a:rPr lang="ja-JP" altLang="en-US" sz="2100" spc="150" dirty="0">
                <a:latin typeface="Meiryo UI" panose="020B0604030504040204" pitchFamily="50" charset="-128"/>
                <a:ea typeface="Meiryo UI" panose="020B0604030504040204" pitchFamily="50" charset="-128"/>
              </a:rPr>
              <a:t>気候関連リスクと機会を測定・管理するために用いる指標（水・エネルギー・土地利用・廃棄物管理の側面も検討）</a:t>
            </a:r>
            <a:endParaRPr lang="en-US" altLang="ja-JP" sz="2100" spc="150" dirty="0">
              <a:latin typeface="Meiryo UI" panose="020B0604030504040204" pitchFamily="50" charset="-128"/>
              <a:ea typeface="Meiryo UI" panose="020B0604030504040204" pitchFamily="50" charset="-128"/>
            </a:endParaRPr>
          </a:p>
          <a:p>
            <a:pPr marL="342900" indent="-342900">
              <a:lnSpc>
                <a:spcPts val="2400"/>
              </a:lnSpc>
              <a:buFont typeface="Wingdings" panose="05000000000000000000" pitchFamily="2" charset="2"/>
              <a:buChar char="ü"/>
            </a:pPr>
            <a:r>
              <a:rPr lang="ja-JP" altLang="en-US" sz="2100" spc="150" dirty="0">
                <a:latin typeface="Meiryo UI" panose="020B0604030504040204" pitchFamily="50" charset="-128"/>
                <a:ea typeface="Meiryo UI" panose="020B0604030504040204" pitchFamily="50" charset="-128"/>
              </a:rPr>
              <a:t>報酬方針への指標の統合状況（気候課題が重大な場合）</a:t>
            </a:r>
            <a:endParaRPr lang="en-US" altLang="ja-JP" sz="2100" spc="150" dirty="0">
              <a:latin typeface="Meiryo UI" panose="020B0604030504040204" pitchFamily="50" charset="-128"/>
              <a:ea typeface="Meiryo UI" panose="020B0604030504040204" pitchFamily="50" charset="-128"/>
            </a:endParaRPr>
          </a:p>
          <a:p>
            <a:pPr marL="342900" indent="-342900">
              <a:lnSpc>
                <a:spcPts val="2400"/>
              </a:lnSpc>
              <a:buFont typeface="Wingdings" panose="05000000000000000000" pitchFamily="2" charset="2"/>
              <a:buChar char="ü"/>
            </a:pPr>
            <a:r>
              <a:rPr lang="ja-JP" altLang="en-US" sz="2100" spc="150" dirty="0">
                <a:latin typeface="Meiryo UI" panose="020B0604030504040204" pitchFamily="50" charset="-128"/>
                <a:ea typeface="Meiryo UI" panose="020B0604030504040204" pitchFamily="50" charset="-128"/>
              </a:rPr>
              <a:t>内部の炭素価格の情報や、低炭素経済向けの製品・サービス由来の収入に関する指標</a:t>
            </a:r>
            <a:endParaRPr lang="en-US" altLang="ja-JP" sz="2100" spc="150" dirty="0">
              <a:latin typeface="Meiryo UI" panose="020B0604030504040204" pitchFamily="50" charset="-128"/>
              <a:ea typeface="Meiryo UI" panose="020B0604030504040204" pitchFamily="50" charset="-128"/>
            </a:endParaRPr>
          </a:p>
          <a:p>
            <a:pPr marL="342900" indent="-342900">
              <a:lnSpc>
                <a:spcPts val="2400"/>
              </a:lnSpc>
              <a:buFont typeface="Wingdings" panose="05000000000000000000" pitchFamily="2" charset="2"/>
              <a:buChar char="ü"/>
            </a:pPr>
            <a:r>
              <a:rPr lang="ja-JP" altLang="en-US" sz="2100" spc="150" dirty="0">
                <a:latin typeface="Meiryo UI" panose="020B0604030504040204" pitchFamily="50" charset="-128"/>
                <a:ea typeface="Meiryo UI" panose="020B0604030504040204" pitchFamily="50" charset="-128"/>
              </a:rPr>
              <a:t>指標は経年変化がわかるようにし、計算方法等も含める</a:t>
            </a:r>
            <a:endParaRPr lang="ja-JP" altLang="en-US" sz="2100" spc="150" dirty="0"/>
          </a:p>
        </p:txBody>
      </p:sp>
      <p:sp>
        <p:nvSpPr>
          <p:cNvPr id="6" name="正方形/長方形 5"/>
          <p:cNvSpPr/>
          <p:nvPr/>
        </p:nvSpPr>
        <p:spPr>
          <a:xfrm>
            <a:off x="2227718" y="3597984"/>
            <a:ext cx="7678282" cy="1631216"/>
          </a:xfrm>
          <a:prstGeom prst="rect">
            <a:avLst/>
          </a:prstGeom>
        </p:spPr>
        <p:txBody>
          <a:bodyPr wrap="square">
            <a:spAutoFit/>
          </a:bodyPr>
          <a:lstStyle/>
          <a:p>
            <a:pPr lvl="0" fontAlgn="auto">
              <a:lnSpc>
                <a:spcPts val="2400"/>
              </a:lnSpc>
              <a:spcBef>
                <a:spcPts val="0"/>
              </a:spcBef>
              <a:spcAft>
                <a:spcPts val="0"/>
              </a:spcAft>
            </a:pPr>
            <a:r>
              <a:rPr lang="ja-JP" altLang="en-US" sz="2100" b="1" u="sng" spc="300" dirty="0">
                <a:solidFill>
                  <a:srgbClr val="C00000"/>
                </a:solidFill>
                <a:latin typeface="Meiryo UI" panose="020B0604030504040204" pitchFamily="50" charset="-128"/>
                <a:ea typeface="Meiryo UI" panose="020B0604030504040204" pitchFamily="50" charset="-128"/>
              </a:rPr>
              <a:t>温室効果ガス排出量（スコープ１、２、３）</a:t>
            </a:r>
            <a:endParaRPr lang="en-US" altLang="ja-JP" sz="2100" b="1" u="sng" spc="300" dirty="0">
              <a:solidFill>
                <a:srgbClr val="C00000"/>
              </a:solidFill>
              <a:latin typeface="Meiryo UI" panose="020B0604030504040204" pitchFamily="50" charset="-128"/>
              <a:ea typeface="Meiryo UI" panose="020B0604030504040204" pitchFamily="50" charset="-128"/>
            </a:endParaRPr>
          </a:p>
          <a:p>
            <a:pPr marL="342900" lvl="0" indent="-342900" fontAlgn="auto">
              <a:lnSpc>
                <a:spcPts val="2400"/>
              </a:lnSpc>
              <a:spcBef>
                <a:spcPts val="0"/>
              </a:spcBef>
              <a:spcAft>
                <a:spcPts val="0"/>
              </a:spcAft>
              <a:buFont typeface="Wingdings" panose="05000000000000000000" pitchFamily="2" charset="2"/>
              <a:buChar char="ü"/>
            </a:pPr>
            <a:r>
              <a:rPr lang="ja-JP" altLang="en-US" sz="2100" spc="300" dirty="0">
                <a:solidFill>
                  <a:prstClr val="black"/>
                </a:solidFill>
                <a:latin typeface="Meiryo UI" panose="020B0604030504040204" pitchFamily="50" charset="-128"/>
                <a:ea typeface="Meiryo UI" panose="020B0604030504040204" pitchFamily="50" charset="-128"/>
              </a:rPr>
              <a:t>組織・国を超え比較するため</a:t>
            </a:r>
            <a:r>
              <a:rPr lang="en-US" altLang="ja-JP" sz="2100" spc="300" dirty="0">
                <a:solidFill>
                  <a:prstClr val="black"/>
                </a:solidFill>
                <a:latin typeface="Meiryo UI" panose="020B0604030504040204" pitchFamily="50" charset="-128"/>
                <a:ea typeface="Meiryo UI" panose="020B0604030504040204" pitchFamily="50" charset="-128"/>
              </a:rPr>
              <a:t>GHG</a:t>
            </a:r>
            <a:r>
              <a:rPr lang="ja-JP" altLang="en-US" sz="2100" spc="300" dirty="0">
                <a:solidFill>
                  <a:prstClr val="black"/>
                </a:solidFill>
                <a:latin typeface="Meiryo UI" panose="020B0604030504040204" pitchFamily="50" charset="-128"/>
                <a:ea typeface="Meiryo UI" panose="020B0604030504040204" pitchFamily="50" charset="-128"/>
              </a:rPr>
              <a:t>プロトコルに従い算出した</a:t>
            </a:r>
            <a:r>
              <a:rPr lang="en-US" altLang="ja-JP" sz="2100" spc="300" dirty="0">
                <a:solidFill>
                  <a:prstClr val="black"/>
                </a:solidFill>
                <a:latin typeface="Meiryo UI" panose="020B0604030504040204" pitchFamily="50" charset="-128"/>
                <a:ea typeface="Meiryo UI" panose="020B0604030504040204" pitchFamily="50" charset="-128"/>
              </a:rPr>
              <a:t>GHG</a:t>
            </a:r>
            <a:r>
              <a:rPr lang="ja-JP" altLang="en-US" sz="2100" spc="300" dirty="0">
                <a:solidFill>
                  <a:prstClr val="black"/>
                </a:solidFill>
                <a:latin typeface="Meiryo UI" panose="020B0604030504040204" pitchFamily="50" charset="-128"/>
                <a:ea typeface="Meiryo UI" panose="020B0604030504040204" pitchFamily="50" charset="-128"/>
              </a:rPr>
              <a:t>排出量</a:t>
            </a:r>
            <a:endParaRPr lang="en-US" altLang="ja-JP" sz="2100" spc="300" dirty="0">
              <a:solidFill>
                <a:prstClr val="black"/>
              </a:solidFill>
              <a:latin typeface="Meiryo UI" panose="020B0604030504040204" pitchFamily="50" charset="-128"/>
              <a:ea typeface="Meiryo UI" panose="020B0604030504040204" pitchFamily="50" charset="-128"/>
            </a:endParaRPr>
          </a:p>
          <a:p>
            <a:pPr marL="342900" lvl="0" indent="-342900" fontAlgn="auto">
              <a:lnSpc>
                <a:spcPts val="2400"/>
              </a:lnSpc>
              <a:spcBef>
                <a:spcPts val="0"/>
              </a:spcBef>
              <a:spcAft>
                <a:spcPts val="0"/>
              </a:spcAft>
              <a:buFont typeface="Wingdings" panose="05000000000000000000" pitchFamily="2" charset="2"/>
              <a:buChar char="ü"/>
            </a:pPr>
            <a:r>
              <a:rPr lang="en-US" altLang="ja-JP" sz="2100" spc="300" dirty="0">
                <a:solidFill>
                  <a:prstClr val="black"/>
                </a:solidFill>
                <a:latin typeface="Meiryo UI" panose="020B0604030504040204" pitchFamily="50" charset="-128"/>
                <a:ea typeface="Meiryo UI" panose="020B0604030504040204" pitchFamily="50" charset="-128"/>
              </a:rPr>
              <a:t>GHG</a:t>
            </a:r>
            <a:r>
              <a:rPr lang="ja-JP" altLang="en-US" sz="2100" spc="300" dirty="0">
                <a:solidFill>
                  <a:prstClr val="black"/>
                </a:solidFill>
                <a:latin typeface="Meiryo UI" panose="020B0604030504040204" pitchFamily="50" charset="-128"/>
                <a:ea typeface="Meiryo UI" panose="020B0604030504040204" pitchFamily="50" charset="-128"/>
              </a:rPr>
              <a:t>排出原単位に関する指標（必要な場合）</a:t>
            </a:r>
            <a:endParaRPr lang="en-US" altLang="ja-JP" sz="2100" spc="300" dirty="0">
              <a:solidFill>
                <a:prstClr val="black"/>
              </a:solidFill>
              <a:latin typeface="Meiryo UI" panose="020B0604030504040204" pitchFamily="50" charset="-128"/>
              <a:ea typeface="Meiryo UI" panose="020B0604030504040204" pitchFamily="50" charset="-128"/>
            </a:endParaRPr>
          </a:p>
          <a:p>
            <a:pPr marL="342900" lvl="0" indent="-342900" fontAlgn="auto">
              <a:lnSpc>
                <a:spcPts val="2400"/>
              </a:lnSpc>
              <a:spcBef>
                <a:spcPts val="0"/>
              </a:spcBef>
              <a:spcAft>
                <a:spcPts val="0"/>
              </a:spcAft>
              <a:buFont typeface="Wingdings" panose="05000000000000000000" pitchFamily="2" charset="2"/>
              <a:buChar char="ü"/>
              <a:defRPr/>
            </a:pPr>
            <a:r>
              <a:rPr lang="en-US" altLang="ja-JP" sz="2100" spc="300" dirty="0">
                <a:solidFill>
                  <a:prstClr val="black"/>
                </a:solidFill>
                <a:latin typeface="Meiryo UI" panose="020B0604030504040204" pitchFamily="50" charset="-128"/>
                <a:ea typeface="Meiryo UI" panose="020B0604030504040204" pitchFamily="50" charset="-128"/>
              </a:rPr>
              <a:t>GHG</a:t>
            </a:r>
            <a:r>
              <a:rPr lang="ja-JP" altLang="en-US" sz="2100" spc="300" dirty="0">
                <a:solidFill>
                  <a:prstClr val="black"/>
                </a:solidFill>
                <a:latin typeface="Meiryo UI" panose="020B0604030504040204" pitchFamily="50" charset="-128"/>
                <a:ea typeface="Meiryo UI" panose="020B0604030504040204" pitchFamily="50" charset="-128"/>
              </a:rPr>
              <a:t>排出量等の経年変化を示し、計算方法等も含める</a:t>
            </a:r>
          </a:p>
        </p:txBody>
      </p:sp>
      <p:sp>
        <p:nvSpPr>
          <p:cNvPr id="12" name="正方形/長方形 11"/>
          <p:cNvSpPr/>
          <p:nvPr/>
        </p:nvSpPr>
        <p:spPr>
          <a:xfrm>
            <a:off x="2216696" y="5201905"/>
            <a:ext cx="7704855" cy="1323439"/>
          </a:xfrm>
          <a:prstGeom prst="rect">
            <a:avLst/>
          </a:prstGeom>
        </p:spPr>
        <p:txBody>
          <a:bodyPr wrap="square">
            <a:spAutoFit/>
          </a:bodyPr>
          <a:lstStyle/>
          <a:p>
            <a:pPr>
              <a:lnSpc>
                <a:spcPts val="2400"/>
              </a:lnSpc>
            </a:pPr>
            <a:r>
              <a:rPr lang="ja-JP" altLang="en-US" sz="2100" b="1" u="sng" spc="600" dirty="0">
                <a:solidFill>
                  <a:srgbClr val="C00000"/>
                </a:solidFill>
                <a:latin typeface="Meiryo UI" panose="020B0604030504040204" pitchFamily="50" charset="-128"/>
                <a:ea typeface="Meiryo UI" panose="020B0604030504040204" pitchFamily="50" charset="-128"/>
              </a:rPr>
              <a:t>リスクと機会の管理上の目標と実績</a:t>
            </a:r>
            <a:endParaRPr lang="en-US" altLang="ja-JP" sz="2100" b="1" u="sng" spc="600" dirty="0">
              <a:solidFill>
                <a:srgbClr val="C00000"/>
              </a:solidFill>
              <a:latin typeface="Meiryo UI" panose="020B0604030504040204" pitchFamily="50" charset="-128"/>
              <a:ea typeface="Meiryo UI" panose="020B0604030504040204" pitchFamily="50" charset="-128"/>
            </a:endParaRPr>
          </a:p>
          <a:p>
            <a:pPr marL="342900" indent="-342900">
              <a:lnSpc>
                <a:spcPts val="2400"/>
              </a:lnSpc>
              <a:buFont typeface="Wingdings" panose="05000000000000000000" pitchFamily="2" charset="2"/>
              <a:buChar char="ü"/>
            </a:pPr>
            <a:r>
              <a:rPr lang="ja-JP" altLang="en-US" sz="2100" spc="300" dirty="0">
                <a:latin typeface="Meiryo UI" panose="020B0604030504040204" pitchFamily="50" charset="-128"/>
                <a:ea typeface="Meiryo UI" panose="020B0604030504040204" pitchFamily="50" charset="-128"/>
              </a:rPr>
              <a:t>気候関連の目標（</a:t>
            </a:r>
            <a:r>
              <a:rPr lang="en-US" altLang="ja-JP" sz="2100" spc="300" dirty="0">
                <a:latin typeface="Meiryo UI" panose="020B0604030504040204" pitchFamily="50" charset="-128"/>
                <a:ea typeface="Meiryo UI" panose="020B0604030504040204" pitchFamily="50" charset="-128"/>
              </a:rPr>
              <a:t>GHG</a:t>
            </a:r>
            <a:r>
              <a:rPr lang="ja-JP" altLang="en-US" sz="2100" spc="300" dirty="0">
                <a:latin typeface="Meiryo UI" panose="020B0604030504040204" pitchFamily="50" charset="-128"/>
                <a:ea typeface="Meiryo UI" panose="020B0604030504040204" pitchFamily="50" charset="-128"/>
              </a:rPr>
              <a:t>排出、水・エネルギー利用等）</a:t>
            </a:r>
            <a:endParaRPr lang="en-US" altLang="ja-JP" sz="2100" spc="300" dirty="0">
              <a:latin typeface="Meiryo UI" panose="020B0604030504040204" pitchFamily="50" charset="-128"/>
              <a:ea typeface="Meiryo UI" panose="020B0604030504040204" pitchFamily="50" charset="-128"/>
            </a:endParaRPr>
          </a:p>
          <a:p>
            <a:pPr marL="342900" indent="-342900">
              <a:lnSpc>
                <a:spcPts val="2400"/>
              </a:lnSpc>
              <a:buFont typeface="Wingdings" panose="05000000000000000000" pitchFamily="2" charset="2"/>
              <a:buChar char="ü"/>
            </a:pPr>
            <a:r>
              <a:rPr lang="ja-JP" altLang="en-US" sz="2100" spc="300" dirty="0">
                <a:latin typeface="Meiryo UI" panose="020B0604030504040204" pitchFamily="50" charset="-128"/>
                <a:ea typeface="Meiryo UI" panose="020B0604030504040204" pitchFamily="50" charset="-128"/>
              </a:rPr>
              <a:t>製品・サービスのライフサイクルでの目標、財務目標等</a:t>
            </a:r>
            <a:endParaRPr lang="en-US" altLang="ja-JP" sz="2100" spc="300" dirty="0">
              <a:latin typeface="Meiryo UI" panose="020B0604030504040204" pitchFamily="50" charset="-128"/>
              <a:ea typeface="Meiryo UI" panose="020B0604030504040204" pitchFamily="50" charset="-128"/>
            </a:endParaRPr>
          </a:p>
          <a:p>
            <a:pPr marL="342900" indent="-342900">
              <a:lnSpc>
                <a:spcPts val="2400"/>
              </a:lnSpc>
              <a:buFont typeface="Wingdings" panose="05000000000000000000" pitchFamily="2" charset="2"/>
              <a:buChar char="ü"/>
            </a:pPr>
            <a:r>
              <a:rPr lang="ja-JP" altLang="en-US" sz="2100" spc="300" dirty="0">
                <a:latin typeface="Meiryo UI" panose="020B0604030504040204" pitchFamily="50" charset="-128"/>
                <a:ea typeface="Meiryo UI" panose="020B0604030504040204" pitchFamily="50" charset="-128"/>
              </a:rPr>
              <a:t>総量目標かどうか、目標期間、主要パフォーマンス指標等</a:t>
            </a:r>
            <a:endParaRPr lang="en-US" altLang="ja-JP" sz="2100" spc="300" dirty="0">
              <a:latin typeface="Meiryo UI" panose="020B0604030504040204" pitchFamily="50" charset="-128"/>
              <a:ea typeface="Meiryo UI" panose="020B0604030504040204" pitchFamily="50" charset="-128"/>
            </a:endParaRPr>
          </a:p>
        </p:txBody>
      </p:sp>
      <p:cxnSp>
        <p:nvCxnSpPr>
          <p:cNvPr id="33" name="直線コネクタ 32"/>
          <p:cNvCxnSpPr/>
          <p:nvPr/>
        </p:nvCxnSpPr>
        <p:spPr bwMode="auto">
          <a:xfrm>
            <a:off x="2360613" y="5201905"/>
            <a:ext cx="7416800"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2360370" y="3645024"/>
            <a:ext cx="7416800"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50160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spc="300" dirty="0"/>
              <a:t>戦略＝財務影響把握（シナリオ分析）を推奨</a:t>
            </a:r>
          </a:p>
        </p:txBody>
      </p:sp>
      <p:sp>
        <p:nvSpPr>
          <p:cNvPr id="5" name="テキスト プレースホルダー 4"/>
          <p:cNvSpPr>
            <a:spLocks noGrp="1"/>
          </p:cNvSpPr>
          <p:nvPr>
            <p:ph type="body" sz="quarter" idx="11"/>
          </p:nvPr>
        </p:nvSpPr>
        <p:spPr>
          <a:xfrm>
            <a:off x="128588" y="765175"/>
            <a:ext cx="9648825" cy="701060"/>
          </a:xfrm>
        </p:spPr>
        <p:txBody>
          <a:bodyPr/>
          <a:lstStyle/>
          <a:p>
            <a:r>
              <a:rPr lang="ja-JP" altLang="en-US" spc="600" dirty="0"/>
              <a:t>気候関連リスクと機会が与える影響を評価するため、シナリオ分析による情報開示を推奨。シナリオ分析に係る</a:t>
            </a:r>
            <a:r>
              <a:rPr lang="zh-TW" altLang="en-US" spc="600" dirty="0"/>
              <a:t>技術的補足書</a:t>
            </a:r>
            <a:r>
              <a:rPr lang="ja-JP" altLang="en-US" spc="600" dirty="0"/>
              <a:t>も策定</a:t>
            </a:r>
          </a:p>
        </p:txBody>
      </p:sp>
      <p:sp>
        <p:nvSpPr>
          <p:cNvPr id="4" name="スライド番号プレースホルダー 3"/>
          <p:cNvSpPr>
            <a:spLocks noGrp="1"/>
          </p:cNvSpPr>
          <p:nvPr>
            <p:ph type="sldNum" sz="quarter" idx="12"/>
          </p:nvPr>
        </p:nvSpPr>
        <p:spPr/>
        <p:txBody>
          <a:bodyPr/>
          <a:lstStyle/>
          <a:p>
            <a:fld id="{BDFA821F-5B8F-40E7-880D-F42062A68A54}" type="slidenum">
              <a:rPr lang="en-US" altLang="ja-JP" smtClean="0"/>
              <a:pPr/>
              <a:t>25</a:t>
            </a:fld>
            <a:endParaRPr lang="en-US" altLang="ja-JP" dirty="0"/>
          </a:p>
        </p:txBody>
      </p:sp>
      <p:sp>
        <p:nvSpPr>
          <p:cNvPr id="33" name="正方形/長方形 32"/>
          <p:cNvSpPr/>
          <p:nvPr/>
        </p:nvSpPr>
        <p:spPr bwMode="auto">
          <a:xfrm>
            <a:off x="150262" y="1852571"/>
            <a:ext cx="9605232" cy="1360405"/>
          </a:xfrm>
          <a:prstGeom prst="rect">
            <a:avLst/>
          </a:prstGeom>
          <a:solidFill>
            <a:srgbClr val="FFFFFF"/>
          </a:solidFill>
          <a:ln w="12700">
            <a:solidFill>
              <a:schemeClr val="bg1">
                <a:lumMod val="65000"/>
              </a:schemeClr>
            </a:solid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L="285750" marR="0" indent="-285750" algn="l" defTabSz="914400" rtl="0" eaLnBrk="1" fontAlgn="base" latinLnBrk="0" hangingPunct="1">
              <a:lnSpc>
                <a:spcPts val="2600"/>
              </a:lnSpc>
              <a:spcBef>
                <a:spcPct val="0"/>
              </a:spcBef>
              <a:spcAft>
                <a:spcPct val="0"/>
              </a:spcAft>
              <a:buClrTx/>
              <a:buSzTx/>
              <a:buFont typeface="Wingdings" pitchFamily="2" charset="2"/>
              <a:buChar char="ü"/>
              <a:tabLst/>
            </a:pPr>
            <a:r>
              <a:rPr lang="ja-JP" altLang="en-US" sz="2400" spc="300" dirty="0">
                <a:latin typeface="Meiryo UI" panose="020B0604030504040204" pitchFamily="50" charset="-128"/>
                <a:ea typeface="Meiryo UI" panose="020B0604030504040204" pitchFamily="50" charset="-128"/>
              </a:rPr>
              <a:t>シナリオ分析は、長期的で不確実性の高い課題に対し、組織が戦略的に取り組むための手法として有益</a:t>
            </a:r>
            <a:endParaRPr lang="en-US" altLang="ja-JP" sz="2400" spc="300" dirty="0">
              <a:latin typeface="Meiryo UI" panose="020B0604030504040204" pitchFamily="50" charset="-128"/>
              <a:ea typeface="Meiryo UI" panose="020B0604030504040204" pitchFamily="50" charset="-128"/>
            </a:endParaRPr>
          </a:p>
          <a:p>
            <a:pPr marL="285750" marR="0" indent="-285750" algn="l" defTabSz="914400" rtl="0" eaLnBrk="1" fontAlgn="base" latinLnBrk="0" hangingPunct="1">
              <a:lnSpc>
                <a:spcPts val="2600"/>
              </a:lnSpc>
              <a:spcBef>
                <a:spcPct val="0"/>
              </a:spcBef>
              <a:spcAft>
                <a:spcPct val="0"/>
              </a:spcAft>
              <a:buClrTx/>
              <a:buSzTx/>
              <a:buFont typeface="Wingdings" pitchFamily="2" charset="2"/>
              <a:buChar char="ü"/>
              <a:tabLst/>
            </a:pPr>
            <a:r>
              <a:rPr lang="ja-JP" altLang="en-US" sz="2400" b="1" u="sng" dirty="0">
                <a:solidFill>
                  <a:srgbClr val="C00000"/>
                </a:solidFill>
                <a:latin typeface="Meiryo UI" panose="020B0604030504040204" pitchFamily="50" charset="-128"/>
                <a:ea typeface="Meiryo UI" panose="020B0604030504040204" pitchFamily="50" charset="-128"/>
              </a:rPr>
              <a:t>気候関連リスクが懸念される業種にとって重要シナリオの前提条件も含めて開示</a:t>
            </a:r>
            <a:r>
              <a:rPr lang="ja-JP" altLang="en-US" sz="2400" dirty="0">
                <a:latin typeface="Meiryo UI" panose="020B0604030504040204" pitchFamily="50" charset="-128"/>
                <a:ea typeface="Meiryo UI" panose="020B0604030504040204" pitchFamily="50" charset="-128"/>
              </a:rPr>
              <a:t>すべき。シナリオ分析には能力・労力が必要だが、組織にもメリットあり</a:t>
            </a:r>
            <a:endParaRPr lang="en-US" altLang="ja-JP" sz="2400" dirty="0">
              <a:latin typeface="Meiryo UI" panose="020B0604030504040204" pitchFamily="50" charset="-128"/>
              <a:ea typeface="Meiryo UI" panose="020B0604030504040204" pitchFamily="50" charset="-128"/>
            </a:endParaRPr>
          </a:p>
        </p:txBody>
      </p:sp>
      <p:sp>
        <p:nvSpPr>
          <p:cNvPr id="34" name="二等辺三角形 33"/>
          <p:cNvSpPr/>
          <p:nvPr/>
        </p:nvSpPr>
        <p:spPr bwMode="auto">
          <a:xfrm flipV="1">
            <a:off x="3188682" y="3284984"/>
            <a:ext cx="3528392" cy="144016"/>
          </a:xfrm>
          <a:prstGeom prst="triangle">
            <a:avLst/>
          </a:prstGeom>
          <a:solidFill>
            <a:schemeClr val="bg1">
              <a:lumMod val="85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graphicFrame>
        <p:nvGraphicFramePr>
          <p:cNvPr id="36" name="表 35"/>
          <p:cNvGraphicFramePr>
            <a:graphicFrameLocks noGrp="1"/>
          </p:cNvGraphicFramePr>
          <p:nvPr>
            <p:extLst/>
          </p:nvPr>
        </p:nvGraphicFramePr>
        <p:xfrm>
          <a:off x="150262" y="3532096"/>
          <a:ext cx="9605233" cy="2777224"/>
        </p:xfrm>
        <a:graphic>
          <a:graphicData uri="http://schemas.openxmlformats.org/drawingml/2006/table">
            <a:tbl>
              <a:tblPr firstRow="1" firstCol="1" bandCol="1">
                <a:tableStyleId>{5940675A-B579-460E-94D1-54222C63F5DA}</a:tableStyleId>
              </a:tblPr>
              <a:tblGrid>
                <a:gridCol w="986314">
                  <a:extLst>
                    <a:ext uri="{9D8B030D-6E8A-4147-A177-3AD203B41FA5}">
                      <a16:colId xmlns:a16="http://schemas.microsoft.com/office/drawing/2014/main" xmlns="" val="20000"/>
                    </a:ext>
                  </a:extLst>
                </a:gridCol>
                <a:gridCol w="8618919">
                  <a:extLst>
                    <a:ext uri="{9D8B030D-6E8A-4147-A177-3AD203B41FA5}">
                      <a16:colId xmlns:a16="http://schemas.microsoft.com/office/drawing/2014/main" xmlns="" val="20001"/>
                    </a:ext>
                  </a:extLst>
                </a:gridCol>
              </a:tblGrid>
              <a:tr h="363706">
                <a:tc>
                  <a:txBody>
                    <a:bodyPr/>
                    <a:lstStyle/>
                    <a:p>
                      <a:pPr algn="ctr">
                        <a:lnSpc>
                          <a:spcPts val="2400"/>
                        </a:lnSpc>
                      </a:pPr>
                      <a:r>
                        <a:rPr kumimoji="1" lang="ja-JP" altLang="en-US" sz="2300" b="1" spc="600" dirty="0">
                          <a:latin typeface="Meiryo UI" panose="020B0604030504040204" pitchFamily="50" charset="-128"/>
                          <a:ea typeface="Meiryo UI" panose="020B0604030504040204" pitchFamily="50" charset="-128"/>
                        </a:rPr>
                        <a:t>対象</a:t>
                      </a:r>
                    </a:p>
                  </a:txBody>
                  <a:tcPr marL="36000" marR="36000" marT="18000" marB="18000" anchor="ctr">
                    <a:solidFill>
                      <a:schemeClr val="bg1">
                        <a:lumMod val="85000"/>
                      </a:schemeClr>
                    </a:solidFill>
                  </a:tcPr>
                </a:tc>
                <a:tc>
                  <a:txBody>
                    <a:bodyPr/>
                    <a:lstStyle/>
                    <a:p>
                      <a:pPr marL="0" indent="0" algn="ctr">
                        <a:lnSpc>
                          <a:spcPts val="2400"/>
                        </a:lnSpc>
                        <a:buFont typeface="Wingdings" panose="05000000000000000000" pitchFamily="2" charset="2"/>
                        <a:buNone/>
                      </a:pPr>
                      <a:r>
                        <a:rPr kumimoji="1" lang="ja-JP" altLang="en-US" sz="2300" spc="600" dirty="0">
                          <a:latin typeface="Meiryo UI" panose="020B0604030504040204" pitchFamily="50" charset="-128"/>
                          <a:ea typeface="Meiryo UI" panose="020B0604030504040204" pitchFamily="50" charset="-128"/>
                        </a:rPr>
                        <a:t>適用可能なシナリオ群</a:t>
                      </a:r>
                    </a:p>
                  </a:txBody>
                  <a:tcPr marL="36000" marR="36000" marT="18000" marB="18000" anchor="ctr">
                    <a:solidFill>
                      <a:schemeClr val="bg1">
                        <a:lumMod val="85000"/>
                      </a:schemeClr>
                    </a:solidFill>
                  </a:tcPr>
                </a:tc>
                <a:extLst>
                  <a:ext uri="{0D108BD9-81ED-4DB2-BD59-A6C34878D82A}">
                    <a16:rowId xmlns:a16="http://schemas.microsoft.com/office/drawing/2014/main" xmlns="" val="10000"/>
                  </a:ext>
                </a:extLst>
              </a:tr>
              <a:tr h="1724526">
                <a:tc>
                  <a:txBody>
                    <a:bodyPr/>
                    <a:lstStyle/>
                    <a:p>
                      <a:pPr algn="ctr">
                        <a:lnSpc>
                          <a:spcPts val="2400"/>
                        </a:lnSpc>
                      </a:pPr>
                      <a:r>
                        <a:rPr kumimoji="1" lang="ja-JP" altLang="en-US" sz="2300" b="1" dirty="0">
                          <a:latin typeface="Meiryo UI" panose="020B0604030504040204" pitchFamily="50" charset="-128"/>
                          <a:ea typeface="Meiryo UI" panose="020B0604030504040204" pitchFamily="50" charset="-128"/>
                        </a:rPr>
                        <a:t>移行</a:t>
                      </a:r>
                      <a:endParaRPr kumimoji="1" lang="en-US" altLang="ja-JP" sz="2300" b="1" dirty="0">
                        <a:latin typeface="Meiryo UI" panose="020B0604030504040204" pitchFamily="50" charset="-128"/>
                        <a:ea typeface="Meiryo UI" panose="020B0604030504040204" pitchFamily="50" charset="-128"/>
                      </a:endParaRPr>
                    </a:p>
                    <a:p>
                      <a:pPr algn="ctr">
                        <a:lnSpc>
                          <a:spcPts val="2400"/>
                        </a:lnSpc>
                      </a:pPr>
                      <a:r>
                        <a:rPr kumimoji="1" lang="ja-JP" altLang="en-US" sz="2300" b="1" dirty="0">
                          <a:latin typeface="Meiryo UI" panose="020B0604030504040204" pitchFamily="50" charset="-128"/>
                          <a:ea typeface="Meiryo UI" panose="020B0604030504040204" pitchFamily="50" charset="-128"/>
                        </a:rPr>
                        <a:t>リスク</a:t>
                      </a:r>
                    </a:p>
                  </a:txBody>
                  <a:tcPr marL="36000" marR="36000" marT="18000" marB="18000" anchor="ctr"/>
                </a:tc>
                <a:tc>
                  <a:txBody>
                    <a:bodyPr/>
                    <a:lstStyle/>
                    <a:p>
                      <a:pPr marL="0" marR="0" indent="0" algn="l" defTabSz="914400" rtl="0" eaLnBrk="1" fontAlgn="auto" latinLnBrk="0" hangingPunct="1">
                        <a:lnSpc>
                          <a:spcPts val="2400"/>
                        </a:lnSpc>
                        <a:spcBef>
                          <a:spcPts val="0"/>
                        </a:spcBef>
                        <a:spcAft>
                          <a:spcPts val="0"/>
                        </a:spcAft>
                        <a:buClrTx/>
                        <a:buSzTx/>
                        <a:buFontTx/>
                        <a:buNone/>
                        <a:tabLst/>
                        <a:defRPr/>
                      </a:pPr>
                      <a:r>
                        <a:rPr kumimoji="1" lang="ja-JP" altLang="en-US" sz="2300" dirty="0">
                          <a:solidFill>
                            <a:schemeClr val="tx1"/>
                          </a:solidFill>
                          <a:latin typeface="Meiryo UI" panose="020B0604030504040204" pitchFamily="50" charset="-128"/>
                          <a:ea typeface="Meiryo UI" panose="020B0604030504040204" pitchFamily="50" charset="-128"/>
                        </a:rPr>
                        <a:t>・</a:t>
                      </a:r>
                      <a:r>
                        <a:rPr kumimoji="1" lang="en-US" altLang="ja-JP" sz="2300" dirty="0">
                          <a:solidFill>
                            <a:schemeClr val="tx1"/>
                          </a:solidFill>
                          <a:latin typeface="Meiryo UI" panose="020B0604030504040204" pitchFamily="50" charset="-128"/>
                          <a:ea typeface="Meiryo UI" panose="020B0604030504040204" pitchFamily="50" charset="-128"/>
                        </a:rPr>
                        <a:t>IEA WEO 450</a:t>
                      </a:r>
                      <a:r>
                        <a:rPr kumimoji="1" lang="ja-JP" altLang="en-US" sz="2300" dirty="0">
                          <a:solidFill>
                            <a:schemeClr val="tx1"/>
                          </a:solidFill>
                          <a:latin typeface="Meiryo UI" panose="020B0604030504040204" pitchFamily="50" charset="-128"/>
                          <a:ea typeface="Meiryo UI" panose="020B0604030504040204" pitchFamily="50" charset="-128"/>
                        </a:rPr>
                        <a:t>／</a:t>
                      </a:r>
                      <a:r>
                        <a:rPr kumimoji="1" lang="en-US" altLang="ja-JP" sz="2300" baseline="0" dirty="0">
                          <a:solidFill>
                            <a:schemeClr val="tx1"/>
                          </a:solidFill>
                          <a:latin typeface="Meiryo UI" panose="020B0604030504040204" pitchFamily="50" charset="-128"/>
                          <a:ea typeface="Meiryo UI" panose="020B0604030504040204" pitchFamily="50" charset="-128"/>
                        </a:rPr>
                        <a:t>ETP 2DS</a:t>
                      </a:r>
                      <a:r>
                        <a:rPr kumimoji="1" lang="ja-JP" altLang="en-US" sz="2300" baseline="0" dirty="0">
                          <a:solidFill>
                            <a:schemeClr val="tx1"/>
                          </a:solidFill>
                          <a:latin typeface="Meiryo UI" panose="020B0604030504040204" pitchFamily="50" charset="-128"/>
                          <a:ea typeface="Meiryo UI" panose="020B0604030504040204" pitchFamily="50" charset="-128"/>
                        </a:rPr>
                        <a:t>／</a:t>
                      </a:r>
                      <a:r>
                        <a:rPr kumimoji="1" lang="en-US" altLang="ja-JP" sz="2300" dirty="0">
                          <a:solidFill>
                            <a:schemeClr val="tx1"/>
                          </a:solidFill>
                          <a:latin typeface="Meiryo UI" panose="020B0604030504040204" pitchFamily="50" charset="-128"/>
                          <a:ea typeface="Meiryo UI" panose="020B0604030504040204" pitchFamily="50" charset="-128"/>
                        </a:rPr>
                        <a:t>IEA</a:t>
                      </a:r>
                      <a:r>
                        <a:rPr kumimoji="1" lang="en-US" altLang="ja-JP" sz="2300" baseline="0" dirty="0">
                          <a:solidFill>
                            <a:schemeClr val="tx1"/>
                          </a:solidFill>
                          <a:latin typeface="Meiryo UI" panose="020B0604030504040204" pitchFamily="50" charset="-128"/>
                          <a:ea typeface="Meiryo UI" panose="020B0604030504040204" pitchFamily="50" charset="-128"/>
                        </a:rPr>
                        <a:t> WEO Bridge</a:t>
                      </a:r>
                      <a:r>
                        <a:rPr kumimoji="1" lang="ja-JP" altLang="en-US" sz="2300" baseline="0" dirty="0">
                          <a:solidFill>
                            <a:schemeClr val="tx1"/>
                          </a:solidFill>
                          <a:latin typeface="Meiryo UI" panose="020B0604030504040204" pitchFamily="50" charset="-128"/>
                          <a:ea typeface="Meiryo UI" panose="020B0604030504040204" pitchFamily="50" charset="-128"/>
                        </a:rPr>
                        <a:t>／</a:t>
                      </a:r>
                      <a:r>
                        <a:rPr kumimoji="1" lang="en-US" altLang="ja-JP" sz="2300" baseline="0" dirty="0">
                          <a:solidFill>
                            <a:schemeClr val="tx1"/>
                          </a:solidFill>
                          <a:latin typeface="Meiryo UI" panose="020B0604030504040204" pitchFamily="50" charset="-128"/>
                          <a:ea typeface="Meiryo UI" panose="020B0604030504040204" pitchFamily="50" charset="-128"/>
                        </a:rPr>
                        <a:t/>
                      </a:r>
                      <a:br>
                        <a:rPr kumimoji="1" lang="en-US" altLang="ja-JP" sz="2300" baseline="0" dirty="0">
                          <a:solidFill>
                            <a:schemeClr val="tx1"/>
                          </a:solidFill>
                          <a:latin typeface="Meiryo UI" panose="020B0604030504040204" pitchFamily="50" charset="-128"/>
                          <a:ea typeface="Meiryo UI" panose="020B0604030504040204" pitchFamily="50" charset="-128"/>
                        </a:rPr>
                      </a:br>
                      <a:r>
                        <a:rPr kumimoji="1" lang="ja-JP" altLang="en-US" sz="2300" baseline="0" dirty="0">
                          <a:solidFill>
                            <a:schemeClr val="tx1"/>
                          </a:solidFill>
                          <a:latin typeface="Meiryo UI" panose="020B0604030504040204" pitchFamily="50" charset="-128"/>
                          <a:ea typeface="Meiryo UI" panose="020B0604030504040204" pitchFamily="50" charset="-128"/>
                        </a:rPr>
                        <a:t>　</a:t>
                      </a:r>
                      <a:r>
                        <a:rPr kumimoji="1" lang="en-US" altLang="ja-JP" sz="2300" baseline="0" dirty="0">
                          <a:solidFill>
                            <a:schemeClr val="tx1"/>
                          </a:solidFill>
                          <a:latin typeface="Meiryo UI" panose="020B0604030504040204" pitchFamily="50" charset="-128"/>
                          <a:ea typeface="Meiryo UI" panose="020B0604030504040204" pitchFamily="50" charset="-128"/>
                        </a:rPr>
                        <a:t>IEA WEO INDC</a:t>
                      </a:r>
                      <a:r>
                        <a:rPr kumimoji="1" lang="ja-JP" altLang="en-US" sz="2300" baseline="0" dirty="0">
                          <a:solidFill>
                            <a:schemeClr val="tx1"/>
                          </a:solidFill>
                          <a:latin typeface="Meiryo UI" panose="020B0604030504040204" pitchFamily="50" charset="-128"/>
                          <a:ea typeface="Meiryo UI" panose="020B0604030504040204" pitchFamily="50" charset="-128"/>
                        </a:rPr>
                        <a:t>（</a:t>
                      </a:r>
                      <a:r>
                        <a:rPr kumimoji="1" lang="en-US" altLang="ja-JP" sz="2300" baseline="0" dirty="0">
                          <a:solidFill>
                            <a:schemeClr val="tx1"/>
                          </a:solidFill>
                          <a:latin typeface="Meiryo UI" panose="020B0604030504040204" pitchFamily="50" charset="-128"/>
                          <a:ea typeface="Meiryo UI" panose="020B0604030504040204" pitchFamily="50" charset="-128"/>
                        </a:rPr>
                        <a:t>2℃</a:t>
                      </a:r>
                      <a:r>
                        <a:rPr kumimoji="1" lang="ja-JP" altLang="en-US" sz="2300" baseline="0" dirty="0">
                          <a:solidFill>
                            <a:schemeClr val="tx1"/>
                          </a:solidFill>
                          <a:latin typeface="Meiryo UI" panose="020B0604030504040204" pitchFamily="50" charset="-128"/>
                          <a:ea typeface="Meiryo UI" panose="020B0604030504040204" pitchFamily="50" charset="-128"/>
                        </a:rPr>
                        <a:t>目標達成するシナリオと、しないシナリオ）</a:t>
                      </a:r>
                      <a:endParaRPr kumimoji="1" lang="en-US" altLang="ja-JP" sz="2300" baseline="0" dirty="0">
                        <a:solidFill>
                          <a:schemeClr val="tx1"/>
                        </a:solidFill>
                        <a:latin typeface="Meiryo UI" panose="020B0604030504040204" pitchFamily="50" charset="-128"/>
                        <a:ea typeface="Meiryo UI" panose="020B0604030504040204" pitchFamily="50" charset="-128"/>
                      </a:endParaRPr>
                    </a:p>
                    <a:p>
                      <a:pPr>
                        <a:lnSpc>
                          <a:spcPts val="2400"/>
                        </a:lnSpc>
                      </a:pPr>
                      <a:r>
                        <a:rPr kumimoji="1" lang="ja-JP" altLang="en-US" sz="2300" baseline="0" dirty="0">
                          <a:solidFill>
                            <a:schemeClr val="tx1"/>
                          </a:solidFill>
                          <a:latin typeface="Meiryo UI" panose="020B0604030504040204" pitchFamily="50" charset="-128"/>
                          <a:ea typeface="Meiryo UI" panose="020B0604030504040204" pitchFamily="50" charset="-128"/>
                        </a:rPr>
                        <a:t>・</a:t>
                      </a:r>
                      <a:r>
                        <a:rPr kumimoji="1" lang="en-US" altLang="ja-JP" sz="2300" baseline="0" dirty="0">
                          <a:solidFill>
                            <a:schemeClr val="tx1"/>
                          </a:solidFill>
                          <a:latin typeface="Meiryo UI" panose="020B0604030504040204" pitchFamily="50" charset="-128"/>
                          <a:ea typeface="Meiryo UI" panose="020B0604030504040204" pitchFamily="50" charset="-128"/>
                        </a:rPr>
                        <a:t>Deep </a:t>
                      </a:r>
                      <a:r>
                        <a:rPr kumimoji="1" lang="en-US" altLang="ja-JP" sz="2300" baseline="0" dirty="0" err="1">
                          <a:solidFill>
                            <a:schemeClr val="tx1"/>
                          </a:solidFill>
                          <a:latin typeface="Meiryo UI" panose="020B0604030504040204" pitchFamily="50" charset="-128"/>
                          <a:ea typeface="Meiryo UI" panose="020B0604030504040204" pitchFamily="50" charset="-128"/>
                        </a:rPr>
                        <a:t>decarbonizaion</a:t>
                      </a:r>
                      <a:r>
                        <a:rPr kumimoji="1" lang="en-US" altLang="ja-JP" sz="2300" baseline="0" dirty="0">
                          <a:solidFill>
                            <a:schemeClr val="tx1"/>
                          </a:solidFill>
                          <a:latin typeface="Meiryo UI" panose="020B0604030504040204" pitchFamily="50" charset="-128"/>
                          <a:ea typeface="Meiryo UI" panose="020B0604030504040204" pitchFamily="50" charset="-128"/>
                        </a:rPr>
                        <a:t> Pathways Project</a:t>
                      </a:r>
                      <a:r>
                        <a:rPr kumimoji="1" lang="ja-JP" altLang="en-US" sz="2300" baseline="0" dirty="0">
                          <a:solidFill>
                            <a:schemeClr val="tx1"/>
                          </a:solidFill>
                          <a:latin typeface="Meiryo UI" panose="020B0604030504040204" pitchFamily="50" charset="-128"/>
                          <a:ea typeface="Meiryo UI" panose="020B0604030504040204" pitchFamily="50" charset="-128"/>
                        </a:rPr>
                        <a:t>（</a:t>
                      </a:r>
                      <a:r>
                        <a:rPr kumimoji="1" lang="en-US" altLang="ja-JP" sz="2300" baseline="0" dirty="0">
                          <a:solidFill>
                            <a:schemeClr val="tx1"/>
                          </a:solidFill>
                          <a:latin typeface="Meiryo UI" panose="020B0604030504040204" pitchFamily="50" charset="-128"/>
                          <a:ea typeface="Meiryo UI" panose="020B0604030504040204" pitchFamily="50" charset="-128"/>
                        </a:rPr>
                        <a:t>2℃</a:t>
                      </a:r>
                      <a:r>
                        <a:rPr kumimoji="1" lang="ja-JP" altLang="en-US" sz="2300" baseline="0" dirty="0">
                          <a:solidFill>
                            <a:schemeClr val="tx1"/>
                          </a:solidFill>
                          <a:latin typeface="Meiryo UI" panose="020B0604030504040204" pitchFamily="50" charset="-128"/>
                          <a:ea typeface="Meiryo UI" panose="020B0604030504040204" pitchFamily="50" charset="-128"/>
                        </a:rPr>
                        <a:t>目標達成）</a:t>
                      </a:r>
                      <a:endParaRPr kumimoji="1" lang="en-US" altLang="ja-JP" sz="2300" baseline="0" dirty="0">
                        <a:solidFill>
                          <a:schemeClr val="tx1"/>
                        </a:solidFill>
                        <a:latin typeface="Meiryo UI" panose="020B0604030504040204" pitchFamily="50" charset="-128"/>
                        <a:ea typeface="Meiryo UI" panose="020B0604030504040204" pitchFamily="50" charset="-128"/>
                      </a:endParaRPr>
                    </a:p>
                    <a:p>
                      <a:pPr>
                        <a:lnSpc>
                          <a:spcPts val="2400"/>
                        </a:lnSpc>
                      </a:pPr>
                      <a:r>
                        <a:rPr kumimoji="1" lang="ja-JP" altLang="en-US" sz="2300" baseline="0" dirty="0">
                          <a:solidFill>
                            <a:schemeClr val="tx1"/>
                          </a:solidFill>
                          <a:latin typeface="Meiryo UI" panose="020B0604030504040204" pitchFamily="50" charset="-128"/>
                          <a:ea typeface="Meiryo UI" panose="020B0604030504040204" pitchFamily="50" charset="-128"/>
                        </a:rPr>
                        <a:t>・</a:t>
                      </a:r>
                      <a:r>
                        <a:rPr kumimoji="1" lang="en-US" altLang="ja-JP" sz="2300" baseline="0" dirty="0">
                          <a:solidFill>
                            <a:schemeClr val="tx1"/>
                          </a:solidFill>
                          <a:latin typeface="Meiryo UI" panose="020B0604030504040204" pitchFamily="50" charset="-128"/>
                          <a:ea typeface="Meiryo UI" panose="020B0604030504040204" pitchFamily="50" charset="-128"/>
                        </a:rPr>
                        <a:t>IRENA </a:t>
                      </a:r>
                      <a:r>
                        <a:rPr kumimoji="1" lang="en-US" altLang="ja-JP" sz="2300" baseline="0" dirty="0" err="1">
                          <a:solidFill>
                            <a:schemeClr val="tx1"/>
                          </a:solidFill>
                          <a:latin typeface="Meiryo UI" panose="020B0604030504040204" pitchFamily="50" charset="-128"/>
                          <a:ea typeface="Meiryo UI" panose="020B0604030504040204" pitchFamily="50" charset="-128"/>
                        </a:rPr>
                        <a:t>REmap</a:t>
                      </a:r>
                      <a:r>
                        <a:rPr kumimoji="1" lang="ja-JP" altLang="en-US" sz="2300" baseline="0" dirty="0">
                          <a:solidFill>
                            <a:schemeClr val="tx1"/>
                          </a:solidFill>
                          <a:latin typeface="Meiryo UI" panose="020B0604030504040204" pitchFamily="50" charset="-128"/>
                          <a:ea typeface="Meiryo UI" panose="020B0604030504040204" pitchFamily="50" charset="-128"/>
                        </a:rPr>
                        <a:t>（再エネ比率を</a:t>
                      </a:r>
                      <a:r>
                        <a:rPr kumimoji="1" lang="en-US" altLang="ja-JP" sz="2300" baseline="0" dirty="0">
                          <a:solidFill>
                            <a:schemeClr val="tx1"/>
                          </a:solidFill>
                          <a:latin typeface="Meiryo UI" panose="020B0604030504040204" pitchFamily="50" charset="-128"/>
                          <a:ea typeface="Meiryo UI" panose="020B0604030504040204" pitchFamily="50" charset="-128"/>
                        </a:rPr>
                        <a:t>2030</a:t>
                      </a:r>
                      <a:r>
                        <a:rPr kumimoji="1" lang="ja-JP" altLang="en-US" sz="2300" baseline="0" dirty="0">
                          <a:solidFill>
                            <a:schemeClr val="tx1"/>
                          </a:solidFill>
                          <a:latin typeface="Meiryo UI" panose="020B0604030504040204" pitchFamily="50" charset="-128"/>
                          <a:ea typeface="Meiryo UI" panose="020B0604030504040204" pitchFamily="50" charset="-128"/>
                        </a:rPr>
                        <a:t>年までに倍増）</a:t>
                      </a:r>
                      <a:endParaRPr kumimoji="1" lang="en-US" altLang="ja-JP" sz="2300" baseline="0" dirty="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ts val="2400"/>
                        </a:lnSpc>
                        <a:spcBef>
                          <a:spcPts val="0"/>
                        </a:spcBef>
                        <a:spcAft>
                          <a:spcPts val="0"/>
                        </a:spcAft>
                        <a:buClrTx/>
                        <a:buSzTx/>
                        <a:buFontTx/>
                        <a:buNone/>
                        <a:tabLst/>
                        <a:defRPr/>
                      </a:pPr>
                      <a:r>
                        <a:rPr kumimoji="1" lang="ja-JP" altLang="en-US" sz="2300" baseline="0" dirty="0">
                          <a:solidFill>
                            <a:schemeClr val="tx1"/>
                          </a:solidFill>
                          <a:latin typeface="Meiryo UI" panose="020B0604030504040204" pitchFamily="50" charset="-128"/>
                          <a:ea typeface="Meiryo UI" panose="020B0604030504040204" pitchFamily="50" charset="-128"/>
                        </a:rPr>
                        <a:t>・</a:t>
                      </a:r>
                      <a:r>
                        <a:rPr kumimoji="1" lang="en-US" altLang="ja-JP" sz="2300" baseline="0" dirty="0">
                          <a:solidFill>
                            <a:schemeClr val="tx1"/>
                          </a:solidFill>
                          <a:latin typeface="Meiryo UI" panose="020B0604030504040204" pitchFamily="50" charset="-128"/>
                          <a:ea typeface="Meiryo UI" panose="020B0604030504040204" pitchFamily="50" charset="-128"/>
                        </a:rPr>
                        <a:t>Greenpeace Advanced Energy [R]evolution</a:t>
                      </a:r>
                      <a:r>
                        <a:rPr kumimoji="1" lang="ja-JP" altLang="en-US" sz="2300" baseline="0" dirty="0">
                          <a:solidFill>
                            <a:schemeClr val="tx1"/>
                          </a:solidFill>
                          <a:latin typeface="Meiryo UI" panose="020B0604030504040204" pitchFamily="50" charset="-128"/>
                          <a:ea typeface="Meiryo UI" panose="020B0604030504040204" pitchFamily="50" charset="-128"/>
                        </a:rPr>
                        <a:t>（</a:t>
                      </a:r>
                      <a:r>
                        <a:rPr kumimoji="1" lang="en-US" altLang="ja-JP" sz="2300" baseline="0" dirty="0">
                          <a:solidFill>
                            <a:schemeClr val="tx1"/>
                          </a:solidFill>
                          <a:latin typeface="Meiryo UI" panose="020B0604030504040204" pitchFamily="50" charset="-128"/>
                          <a:ea typeface="Meiryo UI" panose="020B0604030504040204" pitchFamily="50" charset="-128"/>
                        </a:rPr>
                        <a:t>2℃</a:t>
                      </a:r>
                      <a:r>
                        <a:rPr kumimoji="1" lang="ja-JP" altLang="en-US" sz="2300" baseline="0" dirty="0">
                          <a:solidFill>
                            <a:schemeClr val="tx1"/>
                          </a:solidFill>
                          <a:latin typeface="Meiryo UI" panose="020B0604030504040204" pitchFamily="50" charset="-128"/>
                          <a:ea typeface="Meiryo UI" panose="020B0604030504040204" pitchFamily="50" charset="-128"/>
                        </a:rPr>
                        <a:t>目標達成）</a:t>
                      </a:r>
                      <a:endParaRPr kumimoji="1" lang="en-US" altLang="ja-JP" sz="2300" baseline="0" dirty="0">
                        <a:solidFill>
                          <a:schemeClr val="tx1"/>
                        </a:solidFill>
                        <a:latin typeface="Meiryo UI" panose="020B0604030504040204" pitchFamily="50" charset="-128"/>
                        <a:ea typeface="Meiryo UI" panose="020B0604030504040204" pitchFamily="50" charset="-128"/>
                      </a:endParaRPr>
                    </a:p>
                  </a:txBody>
                  <a:tcPr marL="36000" marR="36000" marT="18000" marB="18000" anchor="ctr"/>
                </a:tc>
                <a:extLst>
                  <a:ext uri="{0D108BD9-81ED-4DB2-BD59-A6C34878D82A}">
                    <a16:rowId xmlns:a16="http://schemas.microsoft.com/office/drawing/2014/main" xmlns="" val="10001"/>
                  </a:ext>
                </a:extLst>
              </a:tr>
              <a:tr h="688992">
                <a:tc>
                  <a:txBody>
                    <a:bodyPr/>
                    <a:lstStyle/>
                    <a:p>
                      <a:pPr algn="ctr">
                        <a:lnSpc>
                          <a:spcPts val="2400"/>
                        </a:lnSpc>
                      </a:pPr>
                      <a:r>
                        <a:rPr kumimoji="1" lang="ja-JP" altLang="en-US" sz="2300" b="1" dirty="0">
                          <a:latin typeface="Meiryo UI" panose="020B0604030504040204" pitchFamily="50" charset="-128"/>
                          <a:ea typeface="Meiryo UI" panose="020B0604030504040204" pitchFamily="50" charset="-128"/>
                        </a:rPr>
                        <a:t>物理的</a:t>
                      </a:r>
                      <a:endParaRPr kumimoji="1" lang="en-US" altLang="ja-JP" sz="2300" b="1" dirty="0">
                        <a:latin typeface="Meiryo UI" panose="020B0604030504040204" pitchFamily="50" charset="-128"/>
                        <a:ea typeface="Meiryo UI" panose="020B0604030504040204" pitchFamily="50" charset="-128"/>
                      </a:endParaRPr>
                    </a:p>
                    <a:p>
                      <a:pPr algn="ctr">
                        <a:lnSpc>
                          <a:spcPts val="2400"/>
                        </a:lnSpc>
                      </a:pPr>
                      <a:r>
                        <a:rPr kumimoji="1" lang="ja-JP" altLang="en-US" sz="2300" b="1" dirty="0">
                          <a:latin typeface="Meiryo UI" panose="020B0604030504040204" pitchFamily="50" charset="-128"/>
                          <a:ea typeface="Meiryo UI" panose="020B0604030504040204" pitchFamily="50" charset="-128"/>
                        </a:rPr>
                        <a:t>リスク</a:t>
                      </a:r>
                    </a:p>
                  </a:txBody>
                  <a:tcPr marL="36000" marR="36000" marT="18000" marB="18000" anchor="ctr"/>
                </a:tc>
                <a:tc>
                  <a:txBody>
                    <a:bodyPr/>
                    <a:lstStyle/>
                    <a:p>
                      <a:pPr marL="265113" indent="-265113">
                        <a:lnSpc>
                          <a:spcPts val="2400"/>
                        </a:lnSpc>
                        <a:buFont typeface="Arial" panose="020B0604020202020204" pitchFamily="34" charset="0"/>
                        <a:buNone/>
                      </a:pPr>
                      <a:r>
                        <a:rPr kumimoji="1" lang="ja-JP" altLang="en-US" sz="2300" baseline="0" dirty="0">
                          <a:solidFill>
                            <a:schemeClr val="tx1"/>
                          </a:solidFill>
                          <a:latin typeface="Meiryo UI" panose="020B0604030504040204" pitchFamily="50" charset="-128"/>
                          <a:ea typeface="Meiryo UI" panose="020B0604030504040204" pitchFamily="50" charset="-128"/>
                        </a:rPr>
                        <a:t>・</a:t>
                      </a:r>
                      <a:r>
                        <a:rPr kumimoji="1" lang="en-US" altLang="ja-JP" sz="2300" baseline="0" dirty="0">
                          <a:solidFill>
                            <a:schemeClr val="tx1"/>
                          </a:solidFill>
                          <a:latin typeface="Meiryo UI" panose="020B0604030504040204" pitchFamily="50" charset="-128"/>
                          <a:ea typeface="Meiryo UI" panose="020B0604030504040204" pitchFamily="50" charset="-128"/>
                        </a:rPr>
                        <a:t> </a:t>
                      </a:r>
                      <a:r>
                        <a:rPr kumimoji="1" lang="en-US" altLang="ja-JP" sz="2300" dirty="0">
                          <a:solidFill>
                            <a:schemeClr val="tx1"/>
                          </a:solidFill>
                          <a:latin typeface="Meiryo UI" panose="020B0604030504040204" pitchFamily="50" charset="-128"/>
                          <a:ea typeface="Meiryo UI" panose="020B0604030504040204" pitchFamily="50" charset="-128"/>
                        </a:rPr>
                        <a:t>IPCC</a:t>
                      </a:r>
                      <a:r>
                        <a:rPr kumimoji="1" lang="ja-JP" altLang="en-US" sz="2300" dirty="0">
                          <a:solidFill>
                            <a:schemeClr val="tx1"/>
                          </a:solidFill>
                          <a:latin typeface="Meiryo UI" panose="020B0604030504040204" pitchFamily="50" charset="-128"/>
                          <a:ea typeface="Meiryo UI" panose="020B0604030504040204" pitchFamily="50" charset="-128"/>
                        </a:rPr>
                        <a:t>が採用する</a:t>
                      </a:r>
                      <a:r>
                        <a:rPr kumimoji="1" lang="en-US" altLang="ja-JP" sz="2300" dirty="0">
                          <a:solidFill>
                            <a:schemeClr val="tx1"/>
                          </a:solidFill>
                          <a:latin typeface="Meiryo UI" panose="020B0604030504040204" pitchFamily="50" charset="-128"/>
                          <a:ea typeface="Meiryo UI" panose="020B0604030504040204" pitchFamily="50" charset="-128"/>
                        </a:rPr>
                        <a:t>RCP</a:t>
                      </a:r>
                      <a:r>
                        <a:rPr kumimoji="1" lang="ja-JP" altLang="en-US" sz="2300" dirty="0">
                          <a:solidFill>
                            <a:schemeClr val="tx1"/>
                          </a:solidFill>
                          <a:latin typeface="Meiryo UI" panose="020B0604030504040204" pitchFamily="50" charset="-128"/>
                          <a:ea typeface="Meiryo UI" panose="020B0604030504040204" pitchFamily="50" charset="-128"/>
                        </a:rPr>
                        <a:t>（代表的濃度経路）シナリオ：</a:t>
                      </a:r>
                      <a:r>
                        <a:rPr kumimoji="1" lang="en-US" altLang="ja-JP" sz="2300" dirty="0">
                          <a:solidFill>
                            <a:schemeClr val="tx1"/>
                          </a:solidFill>
                          <a:latin typeface="Meiryo UI" panose="020B0604030504040204" pitchFamily="50" charset="-128"/>
                          <a:ea typeface="Meiryo UI" panose="020B0604030504040204" pitchFamily="50" charset="-128"/>
                        </a:rPr>
                        <a:t>RCP8.5</a:t>
                      </a:r>
                      <a:r>
                        <a:rPr kumimoji="1" lang="ja-JP" altLang="en-US" sz="2300" dirty="0" err="1">
                          <a:solidFill>
                            <a:schemeClr val="tx1"/>
                          </a:solidFill>
                          <a:latin typeface="Meiryo UI" panose="020B0604030504040204" pitchFamily="50" charset="-128"/>
                          <a:ea typeface="Meiryo UI" panose="020B0604030504040204" pitchFamily="50" charset="-128"/>
                        </a:rPr>
                        <a:t>、</a:t>
                      </a:r>
                      <a:r>
                        <a:rPr kumimoji="1" lang="ja-JP" altLang="en-US" sz="2300" dirty="0">
                          <a:solidFill>
                            <a:schemeClr val="tx1"/>
                          </a:solidFill>
                          <a:latin typeface="Meiryo UI" panose="020B0604030504040204" pitchFamily="50" charset="-128"/>
                          <a:ea typeface="Meiryo UI" panose="020B0604030504040204" pitchFamily="50" charset="-128"/>
                        </a:rPr>
                        <a:t>  </a:t>
                      </a:r>
                      <a:r>
                        <a:rPr kumimoji="1" lang="en-US" altLang="ja-JP" sz="2300" dirty="0">
                          <a:solidFill>
                            <a:schemeClr val="tx1"/>
                          </a:solidFill>
                          <a:latin typeface="Meiryo UI" panose="020B0604030504040204" pitchFamily="50" charset="-128"/>
                          <a:ea typeface="Meiryo UI" panose="020B0604030504040204" pitchFamily="50" charset="-128"/>
                        </a:rPr>
                        <a:t>RCP6.0</a:t>
                      </a:r>
                      <a:r>
                        <a:rPr kumimoji="1" lang="ja-JP" altLang="en-US" sz="2300" dirty="0" err="1">
                          <a:solidFill>
                            <a:schemeClr val="tx1"/>
                          </a:solidFill>
                          <a:latin typeface="Meiryo UI" panose="020B0604030504040204" pitchFamily="50" charset="-128"/>
                          <a:ea typeface="Meiryo UI" panose="020B0604030504040204" pitchFamily="50" charset="-128"/>
                        </a:rPr>
                        <a:t>、</a:t>
                      </a:r>
                      <a:r>
                        <a:rPr kumimoji="1" lang="en-US" altLang="ja-JP" sz="2300" dirty="0">
                          <a:solidFill>
                            <a:schemeClr val="tx1"/>
                          </a:solidFill>
                          <a:latin typeface="Meiryo UI" panose="020B0604030504040204" pitchFamily="50" charset="-128"/>
                          <a:ea typeface="Meiryo UI" panose="020B0604030504040204" pitchFamily="50" charset="-128"/>
                        </a:rPr>
                        <a:t>RCP4.5</a:t>
                      </a:r>
                      <a:r>
                        <a:rPr kumimoji="1" lang="ja-JP" altLang="en-US" sz="2300" dirty="0" err="1">
                          <a:solidFill>
                            <a:schemeClr val="tx1"/>
                          </a:solidFill>
                          <a:latin typeface="Meiryo UI" panose="020B0604030504040204" pitchFamily="50" charset="-128"/>
                          <a:ea typeface="Meiryo UI" panose="020B0604030504040204" pitchFamily="50" charset="-128"/>
                        </a:rPr>
                        <a:t>、</a:t>
                      </a:r>
                      <a:r>
                        <a:rPr kumimoji="1" lang="en-US" altLang="ja-JP" sz="2300" dirty="0">
                          <a:solidFill>
                            <a:schemeClr val="tx1"/>
                          </a:solidFill>
                          <a:latin typeface="Meiryo UI" panose="020B0604030504040204" pitchFamily="50" charset="-128"/>
                          <a:ea typeface="Meiryo UI" panose="020B0604030504040204" pitchFamily="50" charset="-128"/>
                        </a:rPr>
                        <a:t>RCP2.6</a:t>
                      </a:r>
                      <a:endParaRPr kumimoji="1" lang="ja-JP" altLang="en-US" sz="2300" dirty="0">
                        <a:solidFill>
                          <a:schemeClr val="tx1"/>
                        </a:solidFill>
                        <a:latin typeface="Meiryo UI" panose="020B0604030504040204" pitchFamily="50" charset="-128"/>
                        <a:ea typeface="Meiryo UI" panose="020B0604030504040204" pitchFamily="50" charset="-128"/>
                      </a:endParaRPr>
                    </a:p>
                  </a:txBody>
                  <a:tcPr marL="36000" marR="36000" marT="18000" marB="18000" anchor="ctr"/>
                </a:tc>
                <a:extLst>
                  <a:ext uri="{0D108BD9-81ED-4DB2-BD59-A6C34878D82A}">
                    <a16:rowId xmlns:a16="http://schemas.microsoft.com/office/drawing/2014/main" xmlns="" val="10002"/>
                  </a:ext>
                </a:extLst>
              </a:tr>
            </a:tbl>
          </a:graphicData>
        </a:graphic>
      </p:graphicFrame>
      <p:graphicFrame>
        <p:nvGraphicFramePr>
          <p:cNvPr id="37" name="表 36"/>
          <p:cNvGraphicFramePr>
            <a:graphicFrameLocks noGrp="1"/>
          </p:cNvGraphicFramePr>
          <p:nvPr>
            <p:extLst/>
          </p:nvPr>
        </p:nvGraphicFramePr>
        <p:xfrm>
          <a:off x="151314" y="6580584"/>
          <a:ext cx="9777536" cy="304800"/>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latin typeface="Segoe UI" panose="020B0502040204020203" pitchFamily="34" charset="0"/>
                          <a:ea typeface="メイリオ" panose="020B0604030504040204" pitchFamily="50" charset="-128"/>
                        </a:rPr>
                        <a:t>, </a:t>
                      </a:r>
                      <a:r>
                        <a:rPr kumimoji="1" lang="ja-JP" altLang="en-US" sz="1000" baseline="0" dirty="0">
                          <a:latin typeface="Segoe UI" panose="020B0502040204020203" pitchFamily="34" charset="0"/>
                          <a:ea typeface="メイリオ" panose="020B0604030504040204" pitchFamily="50" charset="-128"/>
                        </a:rPr>
                        <a:t>気候関連財務情報開示タスクフォースによる提言（最終版）</a:t>
                      </a:r>
                      <a:r>
                        <a:rPr kumimoji="1" lang="en-US" altLang="ja-JP" sz="1000" baseline="0" dirty="0">
                          <a:latin typeface="Segoe UI" panose="020B0502040204020203" pitchFamily="34" charset="0"/>
                          <a:ea typeface="メイリオ" panose="020B0604030504040204" pitchFamily="50" charset="-128"/>
                        </a:rPr>
                        <a:t>, 2017, 25</a:t>
                      </a:r>
                      <a:r>
                        <a:rPr kumimoji="1" lang="ja-JP" altLang="en-US" sz="1000" baseline="0" dirty="0">
                          <a:latin typeface="Segoe UI" panose="020B0502040204020203" pitchFamily="34" charset="0"/>
                          <a:ea typeface="メイリオ" panose="020B0604030504040204" pitchFamily="50" charset="-128"/>
                        </a:rPr>
                        <a:t>～</a:t>
                      </a:r>
                      <a:r>
                        <a:rPr kumimoji="1" lang="en-US" altLang="ja-JP" sz="1000" baseline="0" dirty="0">
                          <a:latin typeface="Segoe UI" panose="020B0502040204020203" pitchFamily="34" charset="0"/>
                          <a:ea typeface="メイリオ" panose="020B0604030504040204" pitchFamily="50" charset="-128"/>
                        </a:rPr>
                        <a:t>29</a:t>
                      </a:r>
                      <a:r>
                        <a:rPr kumimoji="1" lang="ja-JP" altLang="en-US" sz="1000" baseline="0" dirty="0">
                          <a:latin typeface="Segoe UI" panose="020B0502040204020203" pitchFamily="34" charset="0"/>
                          <a:ea typeface="メイリオ" panose="020B0604030504040204" pitchFamily="50" charset="-128"/>
                        </a:rPr>
                        <a:t>ページ</a:t>
                      </a:r>
                      <a:endParaRPr kumimoji="1" lang="en-US" altLang="ja-JP" sz="1000" baseline="0" dirty="0">
                        <a:latin typeface="Segoe UI" panose="020B0502040204020203" pitchFamily="34" charset="0"/>
                        <a:ea typeface="メイリオ" panose="020B0604030504040204" pitchFamily="50" charset="-128"/>
                      </a:endParaRPr>
                    </a:p>
                    <a:p>
                      <a:r>
                        <a:rPr kumimoji="1" lang="ja-JP" altLang="en-US" sz="1000" baseline="0" dirty="0">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latin typeface="Segoe UI" panose="020B0502040204020203" pitchFamily="34" charset="0"/>
                          <a:ea typeface="メイリオ" panose="020B0604030504040204" pitchFamily="50" charset="-128"/>
                        </a:rPr>
                        <a:t>, </a:t>
                      </a:r>
                      <a:r>
                        <a:rPr kumimoji="1" lang="ja-JP" altLang="en-US" sz="1000" baseline="0" dirty="0">
                          <a:latin typeface="Segoe UI" panose="020B0502040204020203" pitchFamily="34" charset="0"/>
                          <a:ea typeface="メイリオ" panose="020B0604030504040204" pitchFamily="50" charset="-128"/>
                        </a:rPr>
                        <a:t>「気候関連リスク及び機会開示におけるシナリオ分析の活用」補助ガイダンス</a:t>
                      </a:r>
                      <a:r>
                        <a:rPr kumimoji="1" lang="en-US" altLang="ja-JP" sz="1000" baseline="0" dirty="0">
                          <a:latin typeface="Segoe UI" panose="020B0502040204020203" pitchFamily="34" charset="0"/>
                          <a:ea typeface="メイリオ" panose="020B0604030504040204" pitchFamily="50" charset="-128"/>
                        </a:rPr>
                        <a:t>, 2017, 21&amp;25</a:t>
                      </a:r>
                      <a:r>
                        <a:rPr kumimoji="1" lang="ja-JP" altLang="en-US" sz="1000" baseline="0" dirty="0">
                          <a:latin typeface="Segoe UI" panose="020B0502040204020203" pitchFamily="34" charset="0"/>
                          <a:ea typeface="メイリオ" panose="020B0604030504040204" pitchFamily="50" charset="-128"/>
                        </a:rPr>
                        <a:t>ページを基に環境省作成</a:t>
                      </a:r>
                      <a:endParaRPr kumimoji="1" lang="en-US" altLang="ja-JP" sz="1000" baseline="0" dirty="0">
                        <a:solidFill>
                          <a:srgbClr val="FF0000"/>
                        </a:solidFill>
                        <a:latin typeface="Segoe UI" panose="020B0502040204020203" pitchFamily="34" charset="0"/>
                        <a:ea typeface="メイリオ" panose="020B0604030504040204" pitchFamily="50" charset="-128"/>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32" name="テキスト ボックス 31"/>
          <p:cNvSpPr txBox="1"/>
          <p:nvPr/>
        </p:nvSpPr>
        <p:spPr>
          <a:xfrm>
            <a:off x="3113832" y="1449219"/>
            <a:ext cx="3852499" cy="461665"/>
          </a:xfrm>
          <a:prstGeom prst="rect">
            <a:avLst/>
          </a:prstGeom>
          <a:noFill/>
        </p:spPr>
        <p:txBody>
          <a:bodyPr wrap="square" rtlCol="0">
            <a:spAutoFit/>
          </a:bodyPr>
          <a:lstStyle/>
          <a:p>
            <a:pPr algn="ctr"/>
            <a:r>
              <a:rPr lang="ja-JP" altLang="en-US" sz="2400" b="1" spc="600" dirty="0">
                <a:latin typeface="Meiryo UI" panose="020B0604030504040204" pitchFamily="50" charset="-128"/>
                <a:ea typeface="Meiryo UI" panose="020B0604030504040204" pitchFamily="50" charset="-128"/>
              </a:rPr>
              <a:t>シナリオ分析の有用性</a:t>
            </a:r>
            <a:endParaRPr lang="en-US" altLang="ja-JP" sz="2400" b="1" spc="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19379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pc="600" dirty="0"/>
              <a:t>気候関連リスクとは？</a:t>
            </a:r>
          </a:p>
        </p:txBody>
      </p:sp>
      <p:sp>
        <p:nvSpPr>
          <p:cNvPr id="11" name="テキスト プレースホルダー 10"/>
          <p:cNvSpPr>
            <a:spLocks noGrp="1"/>
          </p:cNvSpPr>
          <p:nvPr>
            <p:ph type="body" sz="quarter" idx="11"/>
          </p:nvPr>
        </p:nvSpPr>
        <p:spPr>
          <a:xfrm>
            <a:off x="128588" y="765174"/>
            <a:ext cx="9648825" cy="749227"/>
          </a:xfrm>
        </p:spPr>
        <p:txBody>
          <a:bodyPr/>
          <a:lstStyle/>
          <a:p>
            <a:r>
              <a:rPr lang="ja-JP" altLang="en-US" sz="2200" spc="300" dirty="0"/>
              <a:t>気候関連リスクについては、①低炭素経済への「移行」に関するリスク、②気候変動による「物理的」変化に関するリスク、の２つに大別した</a:t>
            </a:r>
          </a:p>
          <a:p>
            <a:endParaRPr kumimoji="1" lang="ja-JP" altLang="en-US" sz="2200" spc="300" dirty="0"/>
          </a:p>
        </p:txBody>
      </p:sp>
      <p:sp>
        <p:nvSpPr>
          <p:cNvPr id="3" name="スライド番号プレースホルダー 2"/>
          <p:cNvSpPr>
            <a:spLocks noGrp="1"/>
          </p:cNvSpPr>
          <p:nvPr>
            <p:ph type="sldNum" sz="quarter" idx="12"/>
          </p:nvPr>
        </p:nvSpPr>
        <p:spPr/>
        <p:txBody>
          <a:bodyPr/>
          <a:lstStyle/>
          <a:p>
            <a:fld id="{E77E49A9-AD1C-4B66-A578-004A08E370AC}" type="slidenum">
              <a:rPr lang="ja-JP" altLang="en-US" smtClean="0"/>
              <a:pPr/>
              <a:t>26</a:t>
            </a:fld>
            <a:endParaRPr lang="ja-JP" altLang="en-US" dirty="0"/>
          </a:p>
        </p:txBody>
      </p:sp>
      <p:sp>
        <p:nvSpPr>
          <p:cNvPr id="8" name="テキスト ボックス 7"/>
          <p:cNvSpPr txBox="1"/>
          <p:nvPr/>
        </p:nvSpPr>
        <p:spPr>
          <a:xfrm>
            <a:off x="286168" y="1556792"/>
            <a:ext cx="988524"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60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rPr>
              <a:t>種類</a:t>
            </a:r>
            <a:endParaRPr kumimoji="0" lang="en-US" altLang="ja-JP" sz="2400" b="0" i="0" u="none" strike="noStrike" kern="0" cap="none" spc="60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38" name="正方形/長方形 37"/>
          <p:cNvSpPr/>
          <p:nvPr/>
        </p:nvSpPr>
        <p:spPr bwMode="auto">
          <a:xfrm>
            <a:off x="1496617" y="2018457"/>
            <a:ext cx="2245328" cy="2918301"/>
          </a:xfrm>
          <a:prstGeom prst="rect">
            <a:avLst/>
          </a:prstGeom>
          <a:solidFill>
            <a:schemeClr val="bg1">
              <a:lumMod val="85000"/>
            </a:schemeClr>
          </a:solid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r>
              <a:rPr lang="ja-JP" altLang="en-US" sz="2400" dirty="0"/>
              <a:t>低炭素経済への「移行」に関するリスク</a:t>
            </a:r>
            <a:endParaRPr lang="en-US" altLang="ja-JP" sz="2400" dirty="0"/>
          </a:p>
        </p:txBody>
      </p:sp>
      <p:sp>
        <p:nvSpPr>
          <p:cNvPr id="39" name="正方形/長方形 38"/>
          <p:cNvSpPr/>
          <p:nvPr/>
        </p:nvSpPr>
        <p:spPr bwMode="auto">
          <a:xfrm>
            <a:off x="1496617" y="5013246"/>
            <a:ext cx="2245328" cy="1440089"/>
          </a:xfrm>
          <a:prstGeom prst="rect">
            <a:avLst/>
          </a:prstGeom>
          <a:solidFill>
            <a:schemeClr val="bg1">
              <a:lumMod val="85000"/>
            </a:schemeClr>
          </a:solid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2400" dirty="0"/>
              <a:t>気候変動による「物理的」変化に関するリスク</a:t>
            </a:r>
            <a:endParaRPr kumimoji="0" lang="en-US" altLang="ja-JP" sz="2400" kern="0" dirty="0">
              <a:solidFill>
                <a:schemeClr val="tx1"/>
              </a:solidFill>
              <a:latin typeface="Meiryo UI" panose="020B0604030504040204" pitchFamily="50" charset="-128"/>
              <a:ea typeface="Meiryo UI" panose="020B0604030504040204" pitchFamily="50" charset="-128"/>
            </a:endParaRPr>
          </a:p>
        </p:txBody>
      </p:sp>
      <p:cxnSp>
        <p:nvCxnSpPr>
          <p:cNvPr id="9" name="直線コネクタ 8"/>
          <p:cNvCxnSpPr>
            <a:stCxn id="38" idx="3"/>
            <a:endCxn id="63" idx="1"/>
          </p:cNvCxnSpPr>
          <p:nvPr/>
        </p:nvCxnSpPr>
        <p:spPr bwMode="auto">
          <a:xfrm flipV="1">
            <a:off x="3741945" y="2348434"/>
            <a:ext cx="130935" cy="1129174"/>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線コネクタ 12"/>
          <p:cNvCxnSpPr>
            <a:stCxn id="38" idx="3"/>
            <a:endCxn id="64" idx="1"/>
          </p:cNvCxnSpPr>
          <p:nvPr/>
        </p:nvCxnSpPr>
        <p:spPr bwMode="auto">
          <a:xfrm flipV="1">
            <a:off x="3741945" y="3095440"/>
            <a:ext cx="130935" cy="382168"/>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a:stCxn id="38" idx="3"/>
            <a:endCxn id="65" idx="1"/>
          </p:cNvCxnSpPr>
          <p:nvPr/>
        </p:nvCxnSpPr>
        <p:spPr bwMode="auto">
          <a:xfrm>
            <a:off x="3741945" y="3477608"/>
            <a:ext cx="130935" cy="370235"/>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57"/>
          <p:cNvCxnSpPr>
            <a:stCxn id="38" idx="3"/>
            <a:endCxn id="66" idx="1"/>
          </p:cNvCxnSpPr>
          <p:nvPr/>
        </p:nvCxnSpPr>
        <p:spPr bwMode="auto">
          <a:xfrm>
            <a:off x="3741945" y="3477608"/>
            <a:ext cx="136006" cy="1122153"/>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線コネクタ 59"/>
          <p:cNvCxnSpPr>
            <a:stCxn id="39" idx="3"/>
            <a:endCxn id="67" idx="1"/>
          </p:cNvCxnSpPr>
          <p:nvPr/>
        </p:nvCxnSpPr>
        <p:spPr bwMode="auto">
          <a:xfrm flipV="1">
            <a:off x="3741945" y="5350385"/>
            <a:ext cx="130935" cy="382906"/>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線コネクタ 61"/>
          <p:cNvCxnSpPr>
            <a:stCxn id="39" idx="3"/>
            <a:endCxn id="68" idx="1"/>
          </p:cNvCxnSpPr>
          <p:nvPr/>
        </p:nvCxnSpPr>
        <p:spPr bwMode="auto">
          <a:xfrm>
            <a:off x="3741945" y="5733291"/>
            <a:ext cx="130935" cy="371034"/>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四角形: 角を丸くする 77"/>
          <p:cNvSpPr/>
          <p:nvPr/>
        </p:nvSpPr>
        <p:spPr bwMode="auto">
          <a:xfrm>
            <a:off x="128463" y="2018457"/>
            <a:ext cx="1240109" cy="2918301"/>
          </a:xfrm>
          <a:prstGeom prst="round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sng" strike="noStrike" kern="0" cap="none" spc="300" normalizeH="0" noProof="0" dirty="0">
                <a:ln>
                  <a:noFill/>
                </a:ln>
                <a:solidFill>
                  <a:schemeClr val="tx1"/>
                </a:solidFill>
                <a:effectLst/>
                <a:uLnTx/>
                <a:uFillTx/>
                <a:latin typeface="Meiryo UI" panose="020B0604030504040204" pitchFamily="50" charset="-128"/>
                <a:ea typeface="Meiryo UI" panose="020B0604030504040204" pitchFamily="50" charset="-128"/>
              </a:rPr>
              <a:t>移行</a:t>
            </a:r>
            <a:endParaRPr kumimoji="0" lang="en-US" altLang="ja-JP" sz="2400" b="1" i="0" u="sng" strike="noStrike" kern="0" cap="none" spc="300" normalizeH="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sng" strike="noStrike" kern="0" cap="none" spc="300" normalizeH="0" noProof="0" dirty="0">
                <a:ln>
                  <a:noFill/>
                </a:ln>
                <a:solidFill>
                  <a:schemeClr val="tx1"/>
                </a:solidFill>
                <a:effectLst/>
                <a:uLnTx/>
                <a:uFillTx/>
                <a:latin typeface="Meiryo UI" panose="020B0604030504040204" pitchFamily="50" charset="-128"/>
                <a:ea typeface="Meiryo UI" panose="020B0604030504040204" pitchFamily="50" charset="-128"/>
              </a:rPr>
              <a:t>リスク</a:t>
            </a:r>
            <a:endParaRPr kumimoji="0" lang="en-US" altLang="ja-JP" sz="2400" b="1" i="0" u="sng" strike="noStrike" kern="0" cap="none" spc="300" normalizeH="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79" name="四角形: 角を丸くする 78"/>
          <p:cNvSpPr/>
          <p:nvPr/>
        </p:nvSpPr>
        <p:spPr bwMode="auto">
          <a:xfrm>
            <a:off x="128463" y="5013247"/>
            <a:ext cx="1240109" cy="1440088"/>
          </a:xfrm>
          <a:prstGeom prst="round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algn="ctr" fontAlgn="auto">
              <a:spcBef>
                <a:spcPts val="0"/>
              </a:spcBef>
              <a:spcAft>
                <a:spcPts val="0"/>
              </a:spcAft>
            </a:pPr>
            <a:r>
              <a:rPr kumimoji="0" lang="ja-JP" altLang="en-US" sz="2400" b="1" u="sng" kern="0" dirty="0">
                <a:solidFill>
                  <a:schemeClr val="tx1"/>
                </a:solidFill>
                <a:latin typeface="Meiryo UI" panose="020B0604030504040204" pitchFamily="50" charset="-128"/>
                <a:ea typeface="Meiryo UI" panose="020B0604030504040204" pitchFamily="50" charset="-128"/>
              </a:rPr>
              <a:t>物理的</a:t>
            </a:r>
            <a:endParaRPr kumimoji="0" lang="en-US" altLang="ja-JP" sz="2400" b="1" u="sng" kern="0" dirty="0">
              <a:solidFill>
                <a:schemeClr val="tx1"/>
              </a:solidFill>
              <a:latin typeface="Meiryo UI" panose="020B0604030504040204" pitchFamily="50" charset="-128"/>
              <a:ea typeface="Meiryo UI" panose="020B0604030504040204" pitchFamily="50" charset="-128"/>
            </a:endParaRPr>
          </a:p>
          <a:p>
            <a:pPr algn="ctr" fontAlgn="auto">
              <a:spcBef>
                <a:spcPts val="0"/>
              </a:spcBef>
              <a:spcAft>
                <a:spcPts val="0"/>
              </a:spcAft>
            </a:pPr>
            <a:r>
              <a:rPr kumimoji="0" lang="ja-JP" altLang="en-US" sz="2400" b="1" u="sng" kern="0" spc="300" dirty="0">
                <a:solidFill>
                  <a:schemeClr val="tx1"/>
                </a:solidFill>
                <a:latin typeface="Meiryo UI" panose="020B0604030504040204" pitchFamily="50" charset="-128"/>
                <a:ea typeface="Meiryo UI" panose="020B0604030504040204" pitchFamily="50" charset="-128"/>
              </a:rPr>
              <a:t>リスク</a:t>
            </a:r>
            <a:endParaRPr kumimoji="0" lang="en-US" altLang="ja-JP" sz="2400" b="1" u="sng" kern="0" spc="300" dirty="0">
              <a:solidFill>
                <a:schemeClr val="tx1"/>
              </a:solidFill>
              <a:latin typeface="Meiryo UI" panose="020B0604030504040204" pitchFamily="50" charset="-128"/>
              <a:ea typeface="Meiryo UI" panose="020B0604030504040204" pitchFamily="50" charset="-128"/>
            </a:endParaRPr>
          </a:p>
        </p:txBody>
      </p:sp>
      <p:grpSp>
        <p:nvGrpSpPr>
          <p:cNvPr id="42" name="グループ化 41"/>
          <p:cNvGrpSpPr/>
          <p:nvPr/>
        </p:nvGrpSpPr>
        <p:grpSpPr>
          <a:xfrm>
            <a:off x="5313040" y="2011436"/>
            <a:ext cx="4505071" cy="4441900"/>
            <a:chOff x="5313040" y="2125835"/>
            <a:chExt cx="4505071" cy="4441900"/>
          </a:xfrm>
        </p:grpSpPr>
        <p:sp>
          <p:nvSpPr>
            <p:cNvPr id="107" name="正方形/長方形 106"/>
            <p:cNvSpPr/>
            <p:nvPr/>
          </p:nvSpPr>
          <p:spPr bwMode="auto">
            <a:xfrm>
              <a:off x="5313040" y="2125835"/>
              <a:ext cx="4500000" cy="648000"/>
            </a:xfrm>
            <a:prstGeom prst="rect">
              <a:avLst/>
            </a:prstGeom>
            <a:no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l" defTabSz="914400" rtl="0" eaLnBrk="1" fontAlgn="base" latinLnBrk="0" hangingPunct="1">
                <a:lnSpc>
                  <a:spcPts val="2400"/>
                </a:lnSpc>
                <a:spcBef>
                  <a:spcPct val="0"/>
                </a:spcBef>
                <a:spcAft>
                  <a:spcPct val="0"/>
                </a:spcAft>
                <a:buClrTx/>
                <a:buSzTx/>
                <a:buFontTx/>
                <a:buNone/>
                <a:tabLst/>
                <a:defRPr/>
              </a:pPr>
              <a:r>
                <a:rPr kumimoji="0" lang="ja-JP" altLang="en-US" sz="2400" b="0" i="0" u="none" strike="noStrike" kern="0" cap="none" spc="0" normalizeH="0" noProof="0" dirty="0">
                  <a:ln>
                    <a:noFill/>
                  </a:ln>
                  <a:solidFill>
                    <a:sysClr val="windowText" lastClr="000000"/>
                  </a:solidFill>
                  <a:uLnTx/>
                  <a:uFillTx/>
                  <a:latin typeface="Meiryo UI" panose="020B0604030504040204" pitchFamily="50" charset="-128"/>
                  <a:ea typeface="Meiryo UI" panose="020B0604030504040204" pitchFamily="50" charset="-128"/>
                </a:rPr>
                <a:t>温室効果ガス排出に関する規制の強化、情報開示義務の拡大等</a:t>
              </a:r>
              <a:endParaRPr kumimoji="0" lang="en-US" altLang="ja-JP" sz="2400" b="0" i="0" u="none" strike="noStrike" kern="0" cap="none" spc="0" normalizeH="0" noProof="0" dirty="0">
                <a:ln>
                  <a:noFill/>
                </a:ln>
                <a:solidFill>
                  <a:sysClr val="windowText" lastClr="000000"/>
                </a:solidFill>
                <a:uLnTx/>
                <a:uFillTx/>
                <a:latin typeface="Meiryo UI" panose="020B0604030504040204" pitchFamily="50" charset="-128"/>
                <a:ea typeface="Meiryo UI" panose="020B0604030504040204" pitchFamily="50" charset="-128"/>
              </a:endParaRPr>
            </a:p>
          </p:txBody>
        </p:sp>
        <p:sp>
          <p:nvSpPr>
            <p:cNvPr id="108" name="正方形/長方形 107"/>
            <p:cNvSpPr/>
            <p:nvPr/>
          </p:nvSpPr>
          <p:spPr bwMode="auto">
            <a:xfrm>
              <a:off x="5313040" y="2895399"/>
              <a:ext cx="4500000" cy="648000"/>
            </a:xfrm>
            <a:prstGeom prst="rect">
              <a:avLst/>
            </a:prstGeom>
            <a:no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36000" tIns="36000" rIns="36000" bIns="36000" numCol="1" rtlCol="0" anchor="ctr" anchorCtr="0" compatLnSpc="1">
              <a:prstTxWarp prst="textNoShape">
                <a:avLst/>
              </a:prstTxWarp>
            </a:bodyPr>
            <a:lstStyle/>
            <a:p>
              <a:pPr>
                <a:lnSpc>
                  <a:spcPts val="2400"/>
                </a:lnSpc>
              </a:pPr>
              <a:r>
                <a:rPr kumimoji="0" lang="ja-JP" altLang="en-US" sz="2400" kern="0" dirty="0">
                  <a:solidFill>
                    <a:sysClr val="windowText" lastClr="000000"/>
                  </a:solidFill>
                  <a:latin typeface="Meiryo UI" panose="020B0604030504040204" pitchFamily="50" charset="-128"/>
                  <a:ea typeface="Meiryo UI" panose="020B0604030504040204" pitchFamily="50" charset="-128"/>
                </a:rPr>
                <a:t>既存製品の低炭素技術への入れ替え、新規技術への投資失敗等</a:t>
              </a:r>
              <a:endParaRPr kumimoji="0" lang="en-US" altLang="ja-JP" sz="2400" kern="0" dirty="0">
                <a:solidFill>
                  <a:sysClr val="windowText" lastClr="000000"/>
                </a:solidFill>
                <a:latin typeface="Meiryo UI" panose="020B0604030504040204" pitchFamily="50" charset="-128"/>
                <a:ea typeface="Meiryo UI" panose="020B0604030504040204" pitchFamily="50" charset="-128"/>
              </a:endParaRPr>
            </a:p>
          </p:txBody>
        </p:sp>
        <p:sp>
          <p:nvSpPr>
            <p:cNvPr id="109" name="正方形/長方形 108"/>
            <p:cNvSpPr/>
            <p:nvPr/>
          </p:nvSpPr>
          <p:spPr bwMode="auto">
            <a:xfrm>
              <a:off x="5313040" y="3687487"/>
              <a:ext cx="4500000" cy="648000"/>
            </a:xfrm>
            <a:prstGeom prst="rect">
              <a:avLst/>
            </a:prstGeom>
            <a:no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36000" tIns="36000" rIns="36000" bIns="36000" numCol="1" rtlCol="0" anchor="ctr" anchorCtr="0" compatLnSpc="1">
              <a:prstTxWarp prst="textNoShape">
                <a:avLst/>
              </a:prstTxWarp>
            </a:bodyPr>
            <a:lstStyle/>
            <a:p>
              <a:pPr>
                <a:lnSpc>
                  <a:spcPts val="2400"/>
                </a:lnSpc>
              </a:pPr>
              <a:r>
                <a:rPr kumimoji="0" lang="ja-JP" altLang="en-US" sz="2400" kern="0" dirty="0">
                  <a:solidFill>
                    <a:sysClr val="windowText" lastClr="000000"/>
                  </a:solidFill>
                  <a:latin typeface="Meiryo UI" panose="020B0604030504040204" pitchFamily="50" charset="-128"/>
                  <a:ea typeface="Meiryo UI" panose="020B0604030504040204" pitchFamily="50" charset="-128"/>
                </a:rPr>
                <a:t>消費者行動の変化、市場シグナルの不透明化、原材料コストの上昇</a:t>
              </a:r>
              <a:endParaRPr kumimoji="0" lang="en-US" altLang="ja-JP" sz="2400" kern="0" dirty="0">
                <a:solidFill>
                  <a:sysClr val="windowText" lastClr="000000"/>
                </a:solidFill>
                <a:latin typeface="Meiryo UI" panose="020B0604030504040204" pitchFamily="50" charset="-128"/>
                <a:ea typeface="Meiryo UI" panose="020B0604030504040204" pitchFamily="50" charset="-128"/>
              </a:endParaRPr>
            </a:p>
          </p:txBody>
        </p:sp>
        <p:sp>
          <p:nvSpPr>
            <p:cNvPr id="110" name="正方形/長方形 109"/>
            <p:cNvSpPr/>
            <p:nvPr/>
          </p:nvSpPr>
          <p:spPr bwMode="auto">
            <a:xfrm>
              <a:off x="5318111" y="4407567"/>
              <a:ext cx="4500000" cy="648000"/>
            </a:xfrm>
            <a:prstGeom prst="rect">
              <a:avLst/>
            </a:prstGeom>
            <a:no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36000" tIns="36000" rIns="36000" bIns="36000" numCol="1" rtlCol="0" anchor="ctr" anchorCtr="0" compatLnSpc="1">
              <a:prstTxWarp prst="textNoShape">
                <a:avLst/>
              </a:prstTxWarp>
            </a:bodyPr>
            <a:lstStyle/>
            <a:p>
              <a:pPr>
                <a:lnSpc>
                  <a:spcPts val="2400"/>
                </a:lnSpc>
              </a:pPr>
              <a:r>
                <a:rPr kumimoji="0" lang="ja-JP" altLang="en-US" sz="2400" kern="0" dirty="0">
                  <a:solidFill>
                    <a:sysClr val="windowText" lastClr="000000"/>
                  </a:solidFill>
                  <a:latin typeface="Meiryo UI" panose="020B0604030504040204" pitchFamily="50" charset="-128"/>
                  <a:ea typeface="Meiryo UI" panose="020B0604030504040204" pitchFamily="50" charset="-128"/>
                </a:rPr>
                <a:t>消費者選好の変化、業種への非難、ステークホルダーからの懸念の増加</a:t>
              </a:r>
              <a:endParaRPr kumimoji="0" lang="en-US" altLang="ja-JP" sz="2400" kern="0" dirty="0">
                <a:solidFill>
                  <a:sysClr val="windowText" lastClr="000000"/>
                </a:solidFill>
                <a:latin typeface="Meiryo UI" panose="020B0604030504040204" pitchFamily="50" charset="-128"/>
                <a:ea typeface="Meiryo UI" panose="020B0604030504040204" pitchFamily="50" charset="-128"/>
              </a:endParaRPr>
            </a:p>
          </p:txBody>
        </p:sp>
        <p:sp>
          <p:nvSpPr>
            <p:cNvPr id="111" name="正方形/長方形 110"/>
            <p:cNvSpPr/>
            <p:nvPr/>
          </p:nvSpPr>
          <p:spPr bwMode="auto">
            <a:xfrm>
              <a:off x="5318110" y="5127647"/>
              <a:ext cx="4500000" cy="648000"/>
            </a:xfrm>
            <a:prstGeom prst="rect">
              <a:avLst/>
            </a:prstGeom>
            <a:no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36000" tIns="36000" rIns="36000" bIns="36000" numCol="1" rtlCol="0" anchor="ctr" anchorCtr="0" compatLnSpc="1">
              <a:prstTxWarp prst="textNoShape">
                <a:avLst/>
              </a:prstTxWarp>
            </a:bodyPr>
            <a:lstStyle/>
            <a:p>
              <a:pPr>
                <a:lnSpc>
                  <a:spcPts val="2400"/>
                </a:lnSpc>
              </a:pPr>
              <a:r>
                <a:rPr kumimoji="0" lang="ja-JP" altLang="en-US" sz="2400" kern="0" dirty="0">
                  <a:solidFill>
                    <a:sysClr val="windowText" lastClr="000000"/>
                  </a:solidFill>
                  <a:latin typeface="Meiryo UI" panose="020B0604030504040204" pitchFamily="50" charset="-128"/>
                  <a:ea typeface="Meiryo UI" panose="020B0604030504040204" pitchFamily="50" charset="-128"/>
                </a:rPr>
                <a:t>サイクロン・洪水のような異常気象の深刻化・増加</a:t>
              </a:r>
              <a:endParaRPr kumimoji="0" lang="en-US" altLang="ja-JP" sz="2400" kern="0" dirty="0">
                <a:solidFill>
                  <a:sysClr val="windowText" lastClr="000000"/>
                </a:solidFill>
                <a:latin typeface="Meiryo UI" panose="020B0604030504040204" pitchFamily="50" charset="-128"/>
                <a:ea typeface="Meiryo UI" panose="020B0604030504040204" pitchFamily="50" charset="-128"/>
              </a:endParaRPr>
            </a:p>
          </p:txBody>
        </p:sp>
        <p:sp>
          <p:nvSpPr>
            <p:cNvPr id="112" name="正方形/長方形 111"/>
            <p:cNvSpPr/>
            <p:nvPr/>
          </p:nvSpPr>
          <p:spPr bwMode="auto">
            <a:xfrm>
              <a:off x="5318111" y="5919735"/>
              <a:ext cx="4500000" cy="648000"/>
            </a:xfrm>
            <a:prstGeom prst="rect">
              <a:avLst/>
            </a:prstGeom>
            <a:no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36000" tIns="36000" rIns="36000" bIns="36000" numCol="1" rtlCol="0" anchor="ctr" anchorCtr="0" compatLnSpc="1">
              <a:prstTxWarp prst="textNoShape">
                <a:avLst/>
              </a:prstTxWarp>
            </a:bodyPr>
            <a:lstStyle/>
            <a:p>
              <a:pPr>
                <a:lnSpc>
                  <a:spcPts val="2400"/>
                </a:lnSpc>
              </a:pPr>
              <a:r>
                <a:rPr kumimoji="0" lang="ja-JP" altLang="en-US" sz="2400" kern="0" dirty="0">
                  <a:solidFill>
                    <a:sysClr val="windowText" lastClr="000000"/>
                  </a:solidFill>
                  <a:latin typeface="Meiryo UI" panose="020B0604030504040204" pitchFamily="50" charset="-128"/>
                  <a:ea typeface="Meiryo UI" panose="020B0604030504040204" pitchFamily="50" charset="-128"/>
                </a:rPr>
                <a:t>降雨や気象パターンの変化、平均気温の上昇、海面上昇</a:t>
              </a:r>
              <a:endParaRPr kumimoji="0" lang="en-US" altLang="ja-JP" sz="2400" kern="0" dirty="0">
                <a:solidFill>
                  <a:sysClr val="windowText" lastClr="000000"/>
                </a:solidFill>
                <a:latin typeface="Meiryo UI" panose="020B0604030504040204" pitchFamily="50" charset="-128"/>
                <a:ea typeface="Meiryo UI" panose="020B0604030504040204" pitchFamily="50" charset="-128"/>
              </a:endParaRPr>
            </a:p>
          </p:txBody>
        </p:sp>
      </p:grpSp>
      <p:sp>
        <p:nvSpPr>
          <p:cNvPr id="113" name="テキスト ボックス 112"/>
          <p:cNvSpPr txBox="1"/>
          <p:nvPr/>
        </p:nvSpPr>
        <p:spPr>
          <a:xfrm>
            <a:off x="1884654" y="1556792"/>
            <a:ext cx="141216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60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rPr>
              <a:t>定義</a:t>
            </a:r>
            <a:endParaRPr kumimoji="0" lang="en-US" altLang="ja-JP" sz="2400" b="0" i="0" u="none" strike="noStrike" kern="0" cap="none" spc="60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114" name="テキスト ボックス 113"/>
          <p:cNvSpPr txBox="1"/>
          <p:nvPr/>
        </p:nvSpPr>
        <p:spPr>
          <a:xfrm>
            <a:off x="5241032" y="1556792"/>
            <a:ext cx="457707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60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rPr>
              <a:t>主な側面・切り口の例</a:t>
            </a:r>
            <a:endParaRPr kumimoji="0" lang="en-US" altLang="ja-JP" sz="2400" b="0" i="0" u="none" strike="noStrike" kern="0" cap="none" spc="60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graphicFrame>
        <p:nvGraphicFramePr>
          <p:cNvPr id="47" name="表 46"/>
          <p:cNvGraphicFramePr>
            <a:graphicFrameLocks noGrp="1"/>
          </p:cNvGraphicFramePr>
          <p:nvPr>
            <p:extLst/>
          </p:nvPr>
        </p:nvGraphicFramePr>
        <p:xfrm>
          <a:off x="153898" y="6682321"/>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latin typeface="Segoe UI" panose="020B0502040204020203" pitchFamily="34" charset="0"/>
                          <a:ea typeface="メイリオ" panose="020B0604030504040204" pitchFamily="50" charset="-128"/>
                        </a:rPr>
                        <a:t>, </a:t>
                      </a:r>
                      <a:r>
                        <a:rPr kumimoji="1" lang="ja-JP" altLang="en-US" sz="1000" baseline="0" dirty="0">
                          <a:latin typeface="Segoe UI" panose="020B0502040204020203" pitchFamily="34" charset="0"/>
                          <a:ea typeface="メイリオ" panose="020B0604030504040204" pitchFamily="50" charset="-128"/>
                        </a:rPr>
                        <a:t>気候関連財務情報開示タスクフォースによる提言（最終版）</a:t>
                      </a:r>
                      <a:r>
                        <a:rPr kumimoji="1" lang="en-US" altLang="ja-JP" sz="1000" baseline="0" dirty="0">
                          <a:latin typeface="Segoe UI" panose="020B0502040204020203" pitchFamily="34" charset="0"/>
                          <a:ea typeface="メイリオ" panose="020B0604030504040204" pitchFamily="50" charset="-128"/>
                        </a:rPr>
                        <a:t>, 2017, 10</a:t>
                      </a:r>
                      <a:r>
                        <a:rPr kumimoji="1" lang="ja-JP" altLang="en-US" sz="1000" baseline="0" dirty="0">
                          <a:latin typeface="Segoe UI" panose="020B0502040204020203" pitchFamily="34" charset="0"/>
                          <a:ea typeface="メイリオ" panose="020B0604030504040204" pitchFamily="50" charset="-128"/>
                        </a:rPr>
                        <a:t>ページを基に環境省作成</a:t>
                      </a:r>
                      <a:endParaRPr kumimoji="1" lang="en-US" altLang="ja-JP" sz="1000" baseline="0" dirty="0">
                        <a:solidFill>
                          <a:srgbClr val="FF0000"/>
                        </a:solidFill>
                        <a:latin typeface="Segoe UI" panose="020B0502040204020203" pitchFamily="34" charset="0"/>
                        <a:ea typeface="メイリオ" panose="020B0604030504040204" pitchFamily="50" charset="-128"/>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cxnSp>
        <p:nvCxnSpPr>
          <p:cNvPr id="49" name="直線コネクタ 48"/>
          <p:cNvCxnSpPr/>
          <p:nvPr/>
        </p:nvCxnSpPr>
        <p:spPr>
          <a:xfrm>
            <a:off x="252042" y="1943337"/>
            <a:ext cx="938147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bwMode="auto">
          <a:xfrm>
            <a:off x="5241032" y="3501008"/>
            <a:ext cx="4464373"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線コネクタ 50"/>
          <p:cNvCxnSpPr/>
          <p:nvPr/>
        </p:nvCxnSpPr>
        <p:spPr bwMode="auto">
          <a:xfrm>
            <a:off x="5312797" y="2708920"/>
            <a:ext cx="4464373"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直線コネクタ 51"/>
          <p:cNvCxnSpPr/>
          <p:nvPr/>
        </p:nvCxnSpPr>
        <p:spPr bwMode="auto">
          <a:xfrm>
            <a:off x="5348667" y="4221088"/>
            <a:ext cx="4464373"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線コネクタ 52"/>
          <p:cNvCxnSpPr/>
          <p:nvPr/>
        </p:nvCxnSpPr>
        <p:spPr bwMode="auto">
          <a:xfrm>
            <a:off x="5312797" y="4941168"/>
            <a:ext cx="4464373"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線コネクタ 53"/>
          <p:cNvCxnSpPr/>
          <p:nvPr/>
        </p:nvCxnSpPr>
        <p:spPr bwMode="auto">
          <a:xfrm>
            <a:off x="5313040" y="5733256"/>
            <a:ext cx="4464373"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テキスト ボックス 58"/>
          <p:cNvSpPr txBox="1"/>
          <p:nvPr/>
        </p:nvSpPr>
        <p:spPr>
          <a:xfrm>
            <a:off x="3828870" y="1520750"/>
            <a:ext cx="141216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60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rPr>
              <a:t>種類</a:t>
            </a:r>
            <a:endParaRPr kumimoji="0" lang="en-US" altLang="ja-JP" sz="2400" b="0" i="0" u="none" strike="noStrike" kern="0" cap="none" spc="60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63" name="正方形/長方形 62"/>
          <p:cNvSpPr/>
          <p:nvPr/>
        </p:nvSpPr>
        <p:spPr bwMode="auto">
          <a:xfrm>
            <a:off x="3872880" y="2011436"/>
            <a:ext cx="1368084" cy="673995"/>
          </a:xfrm>
          <a:prstGeom prst="rect">
            <a:avLst/>
          </a:prstGeom>
          <a:solidFill>
            <a:schemeClr val="bg1">
              <a:lumMod val="95000"/>
            </a:schemeClr>
          </a:solidFill>
          <a:ln>
            <a:solidFill>
              <a:schemeClr val="bg1">
                <a:lumMod val="85000"/>
              </a:schemeClr>
            </a:solid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0" lang="ja-JP" altLang="en-US" sz="22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rPr>
              <a:t>政策・法規制リスク</a:t>
            </a:r>
            <a:endParaRPr kumimoji="0" lang="en-US" altLang="ja-JP" sz="22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64" name="正方形/長方形 63"/>
          <p:cNvSpPr/>
          <p:nvPr/>
        </p:nvSpPr>
        <p:spPr bwMode="auto">
          <a:xfrm>
            <a:off x="3872880" y="2761879"/>
            <a:ext cx="1368084" cy="667121"/>
          </a:xfrm>
          <a:prstGeom prst="rect">
            <a:avLst/>
          </a:prstGeom>
          <a:solidFill>
            <a:schemeClr val="bg1">
              <a:lumMod val="95000"/>
            </a:schemeClr>
          </a:solidFill>
          <a:ln>
            <a:solidFill>
              <a:schemeClr val="bg1">
                <a:lumMod val="85000"/>
              </a:schemeClr>
            </a:solid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2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rPr>
              <a:t>技術リスク</a:t>
            </a:r>
            <a:endParaRPr kumimoji="0" lang="en-US" altLang="ja-JP" sz="22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65" name="正方形/長方形 64"/>
          <p:cNvSpPr/>
          <p:nvPr/>
        </p:nvSpPr>
        <p:spPr bwMode="auto">
          <a:xfrm>
            <a:off x="3872880" y="3512321"/>
            <a:ext cx="1368084" cy="671044"/>
          </a:xfrm>
          <a:prstGeom prst="rect">
            <a:avLst/>
          </a:prstGeom>
          <a:solidFill>
            <a:schemeClr val="bg1">
              <a:lumMod val="95000"/>
            </a:schemeClr>
          </a:solidFill>
          <a:ln>
            <a:solidFill>
              <a:schemeClr val="bg1">
                <a:lumMod val="85000"/>
              </a:schemeClr>
            </a:solid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2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rPr>
              <a:t>市場リスク</a:t>
            </a:r>
            <a:endParaRPr kumimoji="0" lang="en-US" altLang="ja-JP" sz="22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66" name="正方形/長方形 65"/>
          <p:cNvSpPr/>
          <p:nvPr/>
        </p:nvSpPr>
        <p:spPr bwMode="auto">
          <a:xfrm>
            <a:off x="3877951" y="4262763"/>
            <a:ext cx="1368084" cy="673995"/>
          </a:xfrm>
          <a:prstGeom prst="rect">
            <a:avLst/>
          </a:prstGeom>
          <a:solidFill>
            <a:schemeClr val="bg1">
              <a:lumMod val="95000"/>
            </a:schemeClr>
          </a:solidFill>
          <a:ln>
            <a:solidFill>
              <a:schemeClr val="bg1">
                <a:lumMod val="85000"/>
              </a:schemeClr>
            </a:solid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2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rPr>
              <a:t>評判リスク</a:t>
            </a:r>
            <a:endParaRPr kumimoji="0" lang="en-US" altLang="ja-JP" sz="22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67" name="正方形/長方形 66"/>
          <p:cNvSpPr/>
          <p:nvPr/>
        </p:nvSpPr>
        <p:spPr bwMode="auto">
          <a:xfrm>
            <a:off x="3872880" y="5022041"/>
            <a:ext cx="1368084" cy="656687"/>
          </a:xfrm>
          <a:prstGeom prst="rect">
            <a:avLst/>
          </a:prstGeom>
          <a:solidFill>
            <a:schemeClr val="bg1">
              <a:lumMod val="95000"/>
            </a:schemeClr>
          </a:solidFill>
          <a:ln>
            <a:solidFill>
              <a:schemeClr val="bg1">
                <a:lumMod val="85000"/>
              </a:schemeClr>
            </a:solid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2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rPr>
              <a:t>急性</a:t>
            </a:r>
            <a:endParaRPr kumimoji="0" lang="en-US" altLang="ja-JP" sz="22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2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rPr>
              <a:t>リスク</a:t>
            </a:r>
            <a:endParaRPr kumimoji="0" lang="en-US" altLang="ja-JP" sz="22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68" name="正方形/長方形 67"/>
          <p:cNvSpPr/>
          <p:nvPr/>
        </p:nvSpPr>
        <p:spPr bwMode="auto">
          <a:xfrm>
            <a:off x="3872880" y="5771008"/>
            <a:ext cx="1368084" cy="666634"/>
          </a:xfrm>
          <a:prstGeom prst="rect">
            <a:avLst/>
          </a:prstGeom>
          <a:solidFill>
            <a:schemeClr val="bg1">
              <a:lumMod val="95000"/>
            </a:schemeClr>
          </a:solidFill>
          <a:ln>
            <a:solidFill>
              <a:schemeClr val="bg1">
                <a:lumMod val="85000"/>
              </a:schemeClr>
            </a:solid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2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rPr>
              <a:t>慢性</a:t>
            </a:r>
            <a:endParaRPr kumimoji="0" lang="en-US" altLang="ja-JP" sz="22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2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rPr>
              <a:t>リスク</a:t>
            </a:r>
            <a:endParaRPr kumimoji="0" lang="en-US" altLang="ja-JP" sz="22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6647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ChangeArrowheads="1"/>
          </p:cNvSpPr>
          <p:nvPr/>
        </p:nvSpPr>
        <p:spPr bwMode="auto">
          <a:xfrm>
            <a:off x="466427" y="1844825"/>
            <a:ext cx="9023077" cy="4176464"/>
          </a:xfrm>
          <a:prstGeom prst="rect">
            <a:avLst/>
          </a:prstGeom>
          <a:noFill/>
          <a:ln w="9525">
            <a:noFill/>
            <a:miter lim="800000"/>
            <a:headEnd/>
            <a:tailEnd/>
          </a:ln>
          <a:effec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92075" marR="0" lvl="0" indent="-92075" algn="l" defTabSz="914400" rtl="0" eaLnBrk="1" fontAlgn="base" latinLnBrk="0" hangingPunct="1">
              <a:lnSpc>
                <a:spcPts val="3200"/>
              </a:lnSpc>
              <a:spcBef>
                <a:spcPct val="0"/>
              </a:spcBef>
              <a:spcAft>
                <a:spcPct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rPr>
              <a:t>資源の効率</a:t>
            </a: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：生産力</a:t>
            </a:r>
            <a:r>
              <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資産価値増大</a:t>
            </a:r>
            <a:endPar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2075" marR="0" lvl="0" indent="-92075" algn="l" defTabSz="914400" rtl="0" eaLnBrk="1" fontAlgn="base" latinLnBrk="0" hangingPunct="1">
              <a:lnSpc>
                <a:spcPts val="32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2075" marR="0" lvl="0" indent="-92075" algn="l" defTabSz="914400" rtl="0" eaLnBrk="1" fontAlgn="base" latinLnBrk="0" hangingPunct="1">
              <a:lnSpc>
                <a:spcPts val="3200"/>
              </a:lnSpc>
              <a:spcBef>
                <a:spcPct val="0"/>
              </a:spcBef>
              <a:spcAft>
                <a:spcPct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rPr>
              <a:t>エネルギー源</a:t>
            </a: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：運転コスト削減、価格変動への備え</a:t>
            </a:r>
          </a:p>
          <a:p>
            <a:pPr marL="92075" marR="0" lvl="0" indent="-92075" algn="l" defTabSz="914400" rtl="0" eaLnBrk="1" fontAlgn="base" latinLnBrk="0" hangingPunct="1">
              <a:lnSpc>
                <a:spcPts val="32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2075" marR="0" lvl="0" indent="-92075" algn="l" defTabSz="914400" rtl="0" eaLnBrk="1" fontAlgn="base" latinLnBrk="0" hangingPunct="1">
              <a:lnSpc>
                <a:spcPts val="3200"/>
              </a:lnSpc>
              <a:spcBef>
                <a:spcPct val="0"/>
              </a:spcBef>
              <a:spcAft>
                <a:spcPct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rPr>
              <a:t>製品及びサービス</a:t>
            </a:r>
            <a:r>
              <a:rPr kumimoji="1" lang="ja-JP" altLang="en-US"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消費者の嗜好変化への対応</a:t>
            </a:r>
          </a:p>
          <a:p>
            <a:pPr marL="92075" marR="0" lvl="0" indent="-92075" algn="l" defTabSz="914400" rtl="0" eaLnBrk="1" fontAlgn="base" latinLnBrk="0" hangingPunct="1">
              <a:lnSpc>
                <a:spcPts val="32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2075" marR="0" lvl="0" indent="-92075" algn="l" defTabSz="914400" rtl="0" eaLnBrk="1" fontAlgn="base" latinLnBrk="0" hangingPunct="1">
              <a:lnSpc>
                <a:spcPts val="3200"/>
              </a:lnSpc>
              <a:spcBef>
                <a:spcPct val="0"/>
              </a:spcBef>
              <a:spcAft>
                <a:spcPct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rPr>
              <a:t>市場</a:t>
            </a: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：商品</a:t>
            </a:r>
            <a:r>
              <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サービスの需要拡大　</a:t>
            </a:r>
            <a:endPar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2075" marR="0" lvl="0" indent="-92075" algn="l" defTabSz="914400" rtl="0" eaLnBrk="1" fontAlgn="base" latinLnBrk="0" hangingPunct="1">
              <a:lnSpc>
                <a:spcPts val="32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2075" marR="0" lvl="0" indent="-92075" algn="l" defTabSz="914400" rtl="0" eaLnBrk="1" fontAlgn="base" latinLnBrk="0" hangingPunct="1">
              <a:lnSpc>
                <a:spcPts val="3200"/>
              </a:lnSpc>
              <a:spcBef>
                <a:spcPct val="0"/>
              </a:spcBef>
              <a:spcAft>
                <a:spcPct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rPr>
              <a:t>レジリエンス</a:t>
            </a: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：資源の代替</a:t>
            </a:r>
            <a:r>
              <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多様化、サプライチェーンの信頼性向上</a:t>
            </a:r>
          </a:p>
        </p:txBody>
      </p:sp>
      <p:sp>
        <p:nvSpPr>
          <p:cNvPr id="18" name="タイトル 1"/>
          <p:cNvSpPr>
            <a:spLocks noGrp="1"/>
          </p:cNvSpPr>
          <p:nvPr>
            <p:ph type="title"/>
          </p:nvPr>
        </p:nvSpPr>
        <p:spPr/>
        <p:txBody>
          <a:bodyPr/>
          <a:lstStyle/>
          <a:p>
            <a:r>
              <a:rPr lang="ja-JP" altLang="en-US" spc="600" dirty="0"/>
              <a:t>気候関連機会とは？</a:t>
            </a:r>
          </a:p>
        </p:txBody>
      </p:sp>
      <p:sp>
        <p:nvSpPr>
          <p:cNvPr id="3" name="テキスト プレースホルダー 2"/>
          <p:cNvSpPr>
            <a:spLocks noGrp="1"/>
          </p:cNvSpPr>
          <p:nvPr>
            <p:ph type="body" sz="quarter" idx="11"/>
          </p:nvPr>
        </p:nvSpPr>
        <p:spPr>
          <a:xfrm>
            <a:off x="128588" y="765175"/>
            <a:ext cx="9648825" cy="576000"/>
          </a:xfrm>
        </p:spPr>
        <p:txBody>
          <a:bodyPr/>
          <a:lstStyle/>
          <a:p>
            <a:r>
              <a:rPr lang="ja-JP" altLang="en-US" sz="2800" spc="600" dirty="0"/>
              <a:t>気候対策による経営改革の機会を分類</a:t>
            </a:r>
          </a:p>
        </p:txBody>
      </p:sp>
      <p:sp>
        <p:nvSpPr>
          <p:cNvPr id="2" name="スライド番号プレースホルダー 1"/>
          <p:cNvSpPr>
            <a:spLocks noGrp="1"/>
          </p:cNvSpPr>
          <p:nvPr>
            <p:ph type="sldNum" sz="quarter" idx="12"/>
          </p:nvPr>
        </p:nvSpPr>
        <p:spPr/>
        <p:txBody>
          <a:bodyPr/>
          <a:lstStyle/>
          <a:p>
            <a:fld id="{E77E49A9-AD1C-4B66-A578-004A08E370AC}" type="slidenum">
              <a:rPr lang="ja-JP" altLang="en-US" smtClean="0"/>
              <a:pPr/>
              <a:t>27</a:t>
            </a:fld>
            <a:endParaRPr lang="ja-JP" altLang="en-US" dirty="0"/>
          </a:p>
        </p:txBody>
      </p:sp>
      <p:graphicFrame>
        <p:nvGraphicFramePr>
          <p:cNvPr id="19" name="表 18"/>
          <p:cNvGraphicFramePr>
            <a:graphicFrameLocks noGrp="1"/>
          </p:cNvGraphicFramePr>
          <p:nvPr>
            <p:extLst/>
          </p:nvPr>
        </p:nvGraphicFramePr>
        <p:xfrm>
          <a:off x="125415" y="6466362"/>
          <a:ext cx="9075735" cy="304800"/>
        </p:xfrm>
        <a:graphic>
          <a:graphicData uri="http://schemas.openxmlformats.org/drawingml/2006/table">
            <a:tbl>
              <a:tblPr firstRow="1" bandRow="1">
                <a:tableStyleId>{5940675A-B579-460E-94D1-54222C63F5DA}</a:tableStyleId>
              </a:tblPr>
              <a:tblGrid>
                <a:gridCol w="432178">
                  <a:extLst>
                    <a:ext uri="{9D8B030D-6E8A-4147-A177-3AD203B41FA5}">
                      <a16:colId xmlns:a16="http://schemas.microsoft.com/office/drawing/2014/main" xmlns="" val="20000"/>
                    </a:ext>
                  </a:extLst>
                </a:gridCol>
                <a:gridCol w="8643557">
                  <a:extLst>
                    <a:ext uri="{9D8B030D-6E8A-4147-A177-3AD203B41FA5}">
                      <a16:colId xmlns:a16="http://schemas.microsoft.com/office/drawing/2014/main" xmlns="" val="20001"/>
                    </a:ext>
                  </a:extLst>
                </a:gridCol>
              </a:tblGrid>
              <a:tr h="202998">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solidFill>
                            <a:schemeClr val="tx1"/>
                          </a:solidFill>
                          <a:latin typeface="Segoe UI" panose="020B0502040204020203" pitchFamily="34" charset="0"/>
                          <a:ea typeface="メイリオ" panose="020B0604030504040204" pitchFamily="50" charset="-128"/>
                        </a:rPr>
                        <a:t>金融庁　金融安定理事会による「気候関連財務情報開示タスクフォースによる最終報告書」に関する説明会　資料　気候関連財務情報開示タスクフォース（</a:t>
                      </a:r>
                      <a:r>
                        <a:rPr kumimoji="1" lang="en-US" altLang="ja-JP" sz="1000" baseline="0" dirty="0">
                          <a:solidFill>
                            <a:schemeClr val="tx1"/>
                          </a:solidFill>
                          <a:latin typeface="Segoe UI" panose="020B0502040204020203" pitchFamily="34" charset="0"/>
                          <a:ea typeface="メイリオ" panose="020B0604030504040204" pitchFamily="50" charset="-128"/>
                        </a:rPr>
                        <a:t>TCFD</a:t>
                      </a:r>
                      <a:r>
                        <a:rPr kumimoji="1" lang="ja-JP" altLang="en-US" sz="1000" baseline="0" dirty="0">
                          <a:solidFill>
                            <a:schemeClr val="tx1"/>
                          </a:solidFill>
                          <a:latin typeface="Segoe UI" panose="020B0502040204020203" pitchFamily="34" charset="0"/>
                          <a:ea typeface="メイリオ" panose="020B0604030504040204" pitchFamily="50" charset="-128"/>
                        </a:rPr>
                        <a:t>）による報告書について　</a:t>
                      </a:r>
                      <a:r>
                        <a:rPr kumimoji="1" lang="en-US" altLang="ja-JP" sz="1000" baseline="0" dirty="0">
                          <a:solidFill>
                            <a:schemeClr val="tx1"/>
                          </a:solidFill>
                          <a:latin typeface="Segoe UI" panose="020B0502040204020203" pitchFamily="34" charset="0"/>
                          <a:ea typeface="メイリオ" panose="020B0604030504040204" pitchFamily="50" charset="-128"/>
                        </a:rPr>
                        <a:t>7</a:t>
                      </a:r>
                      <a:r>
                        <a:rPr kumimoji="1" lang="ja-JP" altLang="en-US" sz="1000" baseline="0" dirty="0">
                          <a:solidFill>
                            <a:schemeClr val="tx1"/>
                          </a:solidFill>
                          <a:latin typeface="Segoe UI" panose="020B0502040204020203" pitchFamily="34" charset="0"/>
                          <a:ea typeface="メイリオ" panose="020B0604030504040204" pitchFamily="50" charset="-128"/>
                        </a:rPr>
                        <a:t>ページから環境省作成</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711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spc="300" dirty="0">
                <a:solidFill>
                  <a:prstClr val="black"/>
                </a:solidFill>
              </a:rPr>
              <a:t>気候対策による経営改革の機会①：資源の効率性</a:t>
            </a:r>
            <a:endParaRPr lang="ja-JP" altLang="en-US" sz="3600" spc="300" dirty="0"/>
          </a:p>
        </p:txBody>
      </p:sp>
      <p:sp>
        <p:nvSpPr>
          <p:cNvPr id="7" name="テキスト プレースホルダー 6"/>
          <p:cNvSpPr>
            <a:spLocks noGrp="1"/>
          </p:cNvSpPr>
          <p:nvPr>
            <p:ph type="body" sz="quarter" idx="11"/>
          </p:nvPr>
        </p:nvSpPr>
        <p:spPr>
          <a:xfrm>
            <a:off x="128588" y="765175"/>
            <a:ext cx="9648825" cy="951472"/>
          </a:xfrm>
        </p:spPr>
        <p:txBody>
          <a:bodyPr/>
          <a:lstStyle/>
          <a:p>
            <a:r>
              <a:rPr lang="ja-JP" altLang="en-US" sz="2400" dirty="0"/>
              <a:t>気候変動緩和策・適応策への取り組みはビジネスチャンス</a:t>
            </a:r>
            <a:r>
              <a:rPr lang="en-US" altLang="ja-JP" sz="2400" dirty="0"/>
              <a:t>(</a:t>
            </a:r>
            <a:r>
              <a:rPr lang="ja-JP" altLang="en-US" sz="2400" dirty="0"/>
              <a:t>機会</a:t>
            </a:r>
            <a:r>
              <a:rPr lang="en-US" altLang="ja-JP" sz="2400" dirty="0"/>
              <a:t>)</a:t>
            </a:r>
            <a:r>
              <a:rPr lang="ja-JP" altLang="en-US" sz="2400" dirty="0"/>
              <a:t>をもたらす</a:t>
            </a:r>
          </a:p>
          <a:p>
            <a:r>
              <a:rPr lang="ja-JP" altLang="en-US" sz="2400" dirty="0"/>
              <a:t>気候関連の機会が与える財務影響について例示した</a:t>
            </a:r>
          </a:p>
        </p:txBody>
      </p:sp>
      <p:sp>
        <p:nvSpPr>
          <p:cNvPr id="4" name="スライド番号プレースホルダー 3"/>
          <p:cNvSpPr>
            <a:spLocks noGrp="1"/>
          </p:cNvSpPr>
          <p:nvPr>
            <p:ph type="sldNum" sz="quarter" idx="12"/>
          </p:nvPr>
        </p:nvSpPr>
        <p:spPr>
          <a:ln>
            <a:noFill/>
          </a:ln>
          <a:effectLst/>
        </p:spPr>
        <p:txBody>
          <a:bodyPr/>
          <a:lstStyle/>
          <a:p>
            <a:fld id="{BDFA821F-5B8F-40E7-880D-F42062A68A54}" type="slidenum">
              <a:rPr lang="en-US" altLang="ja-JP" smtClean="0"/>
              <a:pPr/>
              <a:t>28</a:t>
            </a:fld>
            <a:endParaRPr lang="en-US" altLang="ja-JP" dirty="0"/>
          </a:p>
        </p:txBody>
      </p:sp>
      <p:sp>
        <p:nvSpPr>
          <p:cNvPr id="113" name="テキスト ボックス 112"/>
          <p:cNvSpPr txBox="1"/>
          <p:nvPr/>
        </p:nvSpPr>
        <p:spPr>
          <a:xfrm>
            <a:off x="1341939" y="1782173"/>
            <a:ext cx="1660347" cy="510778"/>
          </a:xfrm>
          <a:prstGeom prst="roundRect">
            <a:avLst/>
          </a:prstGeom>
          <a:solidFill>
            <a:schemeClr val="bg1">
              <a:lumMod val="95000"/>
            </a:schemeClr>
          </a:solidFill>
          <a:ln>
            <a:solidFill>
              <a:schemeClr val="tx1"/>
            </a:solidFill>
          </a:ln>
        </p:spPr>
        <p:txBody>
          <a:bodyPr wrap="square" rtlCol="0">
            <a:spAutoFit/>
          </a:bodyPr>
          <a:lstStyle/>
          <a:p>
            <a:pPr algn="ctr"/>
            <a:r>
              <a:rPr lang="ja-JP" altLang="en-US" sz="2400" b="1" u="sng" spc="600" dirty="0">
                <a:latin typeface="Meiryo UI" panose="020B0604030504040204" pitchFamily="50" charset="-128"/>
                <a:ea typeface="Meiryo UI" panose="020B0604030504040204" pitchFamily="50" charset="-128"/>
              </a:rPr>
              <a:t>側面</a:t>
            </a:r>
            <a:endParaRPr lang="en-US" altLang="ja-JP" sz="2400" b="1" u="sng" spc="600" dirty="0">
              <a:latin typeface="Meiryo UI" panose="020B0604030504040204" pitchFamily="50" charset="-128"/>
              <a:ea typeface="Meiryo UI" panose="020B0604030504040204" pitchFamily="50" charset="-128"/>
            </a:endParaRPr>
          </a:p>
        </p:txBody>
      </p:sp>
      <p:sp>
        <p:nvSpPr>
          <p:cNvPr id="114" name="テキスト ボックス 113"/>
          <p:cNvSpPr txBox="1"/>
          <p:nvPr/>
        </p:nvSpPr>
        <p:spPr>
          <a:xfrm>
            <a:off x="3531834" y="1782173"/>
            <a:ext cx="2833944" cy="510778"/>
          </a:xfrm>
          <a:prstGeom prst="roundRect">
            <a:avLst/>
          </a:prstGeom>
          <a:solidFill>
            <a:schemeClr val="bg1">
              <a:lumMod val="95000"/>
            </a:schemeClr>
          </a:solidFill>
          <a:ln>
            <a:solidFill>
              <a:schemeClr val="tx1"/>
            </a:solidFill>
          </a:ln>
        </p:spPr>
        <p:txBody>
          <a:bodyPr wrap="square" rtlCol="0">
            <a:spAutoFit/>
          </a:bodyPr>
          <a:lstStyle/>
          <a:p>
            <a:r>
              <a:rPr lang="ja-JP" altLang="en-US" sz="2400" b="1" u="sng" spc="600" dirty="0">
                <a:latin typeface="Meiryo UI" panose="020B0604030504040204" pitchFamily="50" charset="-128"/>
                <a:ea typeface="Meiryo UI" panose="020B0604030504040204" pitchFamily="50" charset="-128"/>
              </a:rPr>
              <a:t>主な切り口の例</a:t>
            </a:r>
            <a:endParaRPr lang="en-US" altLang="ja-JP" sz="2400" b="1" u="sng" spc="600" dirty="0">
              <a:latin typeface="Meiryo UI" panose="020B0604030504040204" pitchFamily="50" charset="-128"/>
              <a:ea typeface="Meiryo UI" panose="020B0604030504040204" pitchFamily="50" charset="-128"/>
            </a:endParaRPr>
          </a:p>
        </p:txBody>
      </p:sp>
      <p:sp>
        <p:nvSpPr>
          <p:cNvPr id="136" name="テキスト ボックス 135"/>
          <p:cNvSpPr txBox="1"/>
          <p:nvPr/>
        </p:nvSpPr>
        <p:spPr>
          <a:xfrm>
            <a:off x="6945014" y="1782173"/>
            <a:ext cx="2609878" cy="510778"/>
          </a:xfrm>
          <a:prstGeom prst="roundRect">
            <a:avLst/>
          </a:prstGeom>
          <a:solidFill>
            <a:schemeClr val="bg1">
              <a:lumMod val="95000"/>
            </a:schemeClr>
          </a:solidFill>
          <a:ln>
            <a:solidFill>
              <a:schemeClr val="tx1"/>
            </a:solidFill>
          </a:ln>
        </p:spPr>
        <p:txBody>
          <a:bodyPr wrap="square" rtlCol="0">
            <a:spAutoFit/>
          </a:bodyPr>
          <a:lstStyle/>
          <a:p>
            <a:r>
              <a:rPr lang="ja-JP" altLang="en-US" sz="2400" b="1" u="sng" spc="600" dirty="0">
                <a:latin typeface="Meiryo UI" panose="020B0604030504040204" pitchFamily="50" charset="-128"/>
                <a:ea typeface="Meiryo UI" panose="020B0604030504040204" pitchFamily="50" charset="-128"/>
              </a:rPr>
              <a:t>財務影響の例</a:t>
            </a:r>
            <a:endParaRPr lang="en-US" altLang="ja-JP" sz="2400" b="1" u="sng" spc="600" dirty="0">
              <a:latin typeface="Meiryo UI" panose="020B0604030504040204" pitchFamily="50" charset="-128"/>
              <a:ea typeface="Meiryo UI" panose="020B0604030504040204" pitchFamily="50" charset="-128"/>
            </a:endParaRPr>
          </a:p>
        </p:txBody>
      </p:sp>
      <p:sp>
        <p:nvSpPr>
          <p:cNvPr id="78" name="四角形: 角を丸くする 77"/>
          <p:cNvSpPr/>
          <p:nvPr/>
        </p:nvSpPr>
        <p:spPr bwMode="auto">
          <a:xfrm>
            <a:off x="298546" y="2201602"/>
            <a:ext cx="973335" cy="4107718"/>
          </a:xfrm>
          <a:prstGeom prst="roundRect">
            <a:avLst/>
          </a:prstGeom>
          <a:solidFill>
            <a:schemeClr val="bg1">
              <a:lumMod val="95000"/>
            </a:schemeClr>
          </a:solidFill>
          <a:ln>
            <a:solidFill>
              <a:schemeClr val="tx1"/>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algn="ctr"/>
            <a:r>
              <a:rPr lang="ja-JP" altLang="en-US" sz="2400" b="1" u="sng" dirty="0">
                <a:solidFill>
                  <a:schemeClr val="tx1"/>
                </a:solidFill>
                <a:latin typeface="Meiryo UI" panose="020B0604030504040204" pitchFamily="50" charset="-128"/>
                <a:ea typeface="Meiryo UI" panose="020B0604030504040204" pitchFamily="50" charset="-128"/>
              </a:rPr>
              <a:t>機会</a:t>
            </a:r>
            <a:endParaRPr lang="en-US" altLang="ja-JP" sz="2400" b="1" u="sng" dirty="0">
              <a:solidFill>
                <a:schemeClr val="tx1"/>
              </a:solidFill>
              <a:latin typeface="Meiryo UI" panose="020B0604030504040204" pitchFamily="50" charset="-128"/>
              <a:ea typeface="Meiryo UI" panose="020B0604030504040204" pitchFamily="50" charset="-128"/>
            </a:endParaRPr>
          </a:p>
        </p:txBody>
      </p:sp>
      <p:sp>
        <p:nvSpPr>
          <p:cNvPr id="107" name="四角形: 角を丸くする 106"/>
          <p:cNvSpPr/>
          <p:nvPr/>
        </p:nvSpPr>
        <p:spPr bwMode="auto">
          <a:xfrm>
            <a:off x="3224808" y="2201602"/>
            <a:ext cx="3211027" cy="4107718"/>
          </a:xfrm>
          <a:prstGeom prst="roundRect">
            <a:avLst/>
          </a:prstGeom>
          <a:no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t" anchorCtr="0" compatLnSpc="1">
            <a:prstTxWarp prst="textNoShape">
              <a:avLst/>
            </a:prstTxWarp>
          </a:bodyPr>
          <a:lstStyle/>
          <a:p>
            <a:pPr marL="171450" marR="0" indent="-171450" algn="l" defTabSz="914400" rtl="0" eaLnBrk="1" fontAlgn="base" latinLnBrk="0" hangingPunct="1">
              <a:lnSpc>
                <a:spcPts val="3200"/>
              </a:lnSpc>
              <a:spcBef>
                <a:spcPct val="0"/>
              </a:spcBef>
              <a:spcAft>
                <a:spcPct val="0"/>
              </a:spcAft>
              <a:buClrTx/>
              <a:buSzTx/>
              <a:buFont typeface="Arial" panose="020B0604020202020204" pitchFamily="34" charset="0"/>
              <a:buChar char="•"/>
              <a:tabLst/>
            </a:pPr>
            <a:r>
              <a:rPr lang="ja-JP" altLang="en-US" sz="2400" dirty="0">
                <a:latin typeface="Meiryo UI" panose="020B0604030504040204" pitchFamily="50" charset="-128"/>
                <a:ea typeface="Meiryo UI" panose="020B0604030504040204" pitchFamily="50" charset="-128"/>
              </a:rPr>
              <a:t>交通・輸送手段の効率化</a:t>
            </a:r>
            <a:endParaRPr lang="en-US" altLang="ja-JP" sz="2400" dirty="0">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ts val="3200"/>
              </a:lnSpc>
              <a:spcBef>
                <a:spcPct val="0"/>
              </a:spcBef>
              <a:spcAft>
                <a:spcPct val="0"/>
              </a:spcAft>
              <a:buClrTx/>
              <a:buSzTx/>
              <a:buFont typeface="Arial" panose="020B0604020202020204" pitchFamily="34" charset="0"/>
              <a:buChar char="•"/>
              <a:tabLst/>
            </a:pPr>
            <a:r>
              <a:rPr lang="ja-JP" altLang="en-US" sz="2400" dirty="0">
                <a:latin typeface="Meiryo UI" panose="020B0604030504040204" pitchFamily="50" charset="-128"/>
                <a:ea typeface="Meiryo UI" panose="020B0604030504040204" pitchFamily="50" charset="-128"/>
              </a:rPr>
              <a:t>製造・流通プロセスの効率化</a:t>
            </a:r>
            <a:endParaRPr lang="en-US" altLang="ja-JP" sz="2400" dirty="0">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ts val="3200"/>
              </a:lnSpc>
              <a:spcBef>
                <a:spcPct val="0"/>
              </a:spcBef>
              <a:spcAft>
                <a:spcPct val="0"/>
              </a:spcAft>
              <a:buClrTx/>
              <a:buSzTx/>
              <a:buFont typeface="Arial" panose="020B0604020202020204" pitchFamily="34" charset="0"/>
              <a:buChar char="•"/>
              <a:tabLst/>
            </a:pPr>
            <a:r>
              <a:rPr lang="ja-JP" altLang="en-US" sz="2400" dirty="0">
                <a:latin typeface="Meiryo UI" panose="020B0604030504040204" pitchFamily="50" charset="-128"/>
                <a:ea typeface="Meiryo UI" panose="020B0604030504040204" pitchFamily="50" charset="-128"/>
              </a:rPr>
              <a:t>リサイクルの活用</a:t>
            </a:r>
            <a:endParaRPr lang="en-US" altLang="ja-JP" sz="2400" dirty="0">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ts val="3200"/>
              </a:lnSpc>
              <a:spcBef>
                <a:spcPct val="0"/>
              </a:spcBef>
              <a:spcAft>
                <a:spcPct val="0"/>
              </a:spcAft>
              <a:buClrTx/>
              <a:buSzTx/>
              <a:buFont typeface="Arial" panose="020B0604020202020204" pitchFamily="34" charset="0"/>
              <a:buChar char="•"/>
              <a:tabLst/>
            </a:pPr>
            <a:r>
              <a:rPr lang="ja-JP" altLang="en-US" sz="2400" dirty="0">
                <a:latin typeface="Meiryo UI" panose="020B0604030504040204" pitchFamily="50" charset="-128"/>
                <a:ea typeface="Meiryo UI" panose="020B0604030504040204" pitchFamily="50" charset="-128"/>
              </a:rPr>
              <a:t>効率性のよい建築物</a:t>
            </a:r>
            <a:endParaRPr lang="en-US" altLang="ja-JP" sz="2400" dirty="0">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ts val="3200"/>
              </a:lnSpc>
              <a:spcBef>
                <a:spcPct val="0"/>
              </a:spcBef>
              <a:spcAft>
                <a:spcPct val="0"/>
              </a:spcAft>
              <a:buClrTx/>
              <a:buSzTx/>
              <a:buFont typeface="Arial" panose="020B0604020202020204" pitchFamily="34" charset="0"/>
              <a:buChar char="•"/>
              <a:tabLst/>
            </a:pPr>
            <a:r>
              <a:rPr lang="ja-JP" altLang="en-US" sz="2400" dirty="0">
                <a:latin typeface="Meiryo UI" panose="020B0604030504040204" pitchFamily="50" charset="-128"/>
                <a:ea typeface="Meiryo UI" panose="020B0604030504040204" pitchFamily="50" charset="-128"/>
              </a:rPr>
              <a:t>水使用量・消費量の削減</a:t>
            </a:r>
            <a:endParaRPr lang="en-US" altLang="ja-JP" sz="2400" dirty="0">
              <a:latin typeface="Meiryo UI" panose="020B0604030504040204" pitchFamily="50" charset="-128"/>
              <a:ea typeface="Meiryo UI" panose="020B0604030504040204" pitchFamily="50" charset="-128"/>
            </a:endParaRPr>
          </a:p>
        </p:txBody>
      </p:sp>
      <p:sp>
        <p:nvSpPr>
          <p:cNvPr id="122" name="四角形: 角を丸くする 121"/>
          <p:cNvSpPr/>
          <p:nvPr/>
        </p:nvSpPr>
        <p:spPr bwMode="auto">
          <a:xfrm>
            <a:off x="1136576" y="2201602"/>
            <a:ext cx="2092448" cy="4107718"/>
          </a:xfrm>
          <a:prstGeom prst="roundRect">
            <a:avLst/>
          </a:prstGeom>
          <a:no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R="0" algn="ctr" defTabSz="914400" rtl="0" eaLnBrk="1" fontAlgn="base" latinLnBrk="0" hangingPunct="1">
              <a:lnSpc>
                <a:spcPts val="4800"/>
              </a:lnSpc>
              <a:spcBef>
                <a:spcPct val="0"/>
              </a:spcBef>
              <a:spcAft>
                <a:spcPct val="0"/>
              </a:spcAft>
              <a:buClrTx/>
              <a:buSzTx/>
              <a:tabLst/>
            </a:pPr>
            <a:r>
              <a:rPr lang="ja-JP" altLang="en-US" sz="3200" u="sng" spc="300" dirty="0">
                <a:latin typeface="Meiryo UI" panose="020B0604030504040204" pitchFamily="50" charset="-128"/>
                <a:ea typeface="Meiryo UI" panose="020B0604030504040204" pitchFamily="50" charset="-128"/>
              </a:rPr>
              <a:t>①資源の</a:t>
            </a:r>
            <a:endParaRPr lang="en-US" altLang="ja-JP" sz="3200" u="sng" spc="300" dirty="0">
              <a:latin typeface="Meiryo UI" panose="020B0604030504040204" pitchFamily="50" charset="-128"/>
              <a:ea typeface="Meiryo UI" panose="020B0604030504040204" pitchFamily="50" charset="-128"/>
            </a:endParaRPr>
          </a:p>
          <a:p>
            <a:pPr marR="0" algn="ctr" defTabSz="914400" rtl="0" eaLnBrk="1" fontAlgn="base" latinLnBrk="0" hangingPunct="1">
              <a:lnSpc>
                <a:spcPts val="4800"/>
              </a:lnSpc>
              <a:spcBef>
                <a:spcPct val="0"/>
              </a:spcBef>
              <a:spcAft>
                <a:spcPct val="0"/>
              </a:spcAft>
              <a:buClrTx/>
              <a:buSzTx/>
              <a:tabLst/>
            </a:pPr>
            <a:r>
              <a:rPr lang="ja-JP" altLang="en-US" sz="3200" u="sng" spc="300" dirty="0">
                <a:latin typeface="Meiryo UI" panose="020B0604030504040204" pitchFamily="50" charset="-128"/>
                <a:ea typeface="Meiryo UI" panose="020B0604030504040204" pitchFamily="50" charset="-128"/>
              </a:rPr>
              <a:t>効率性</a:t>
            </a:r>
            <a:endParaRPr lang="en-US" altLang="ja-JP" sz="3200" u="sng" spc="300" dirty="0">
              <a:latin typeface="Meiryo UI" panose="020B0604030504040204" pitchFamily="50" charset="-128"/>
              <a:ea typeface="Meiryo UI" panose="020B0604030504040204" pitchFamily="50" charset="-128"/>
            </a:endParaRPr>
          </a:p>
        </p:txBody>
      </p:sp>
      <p:sp>
        <p:nvSpPr>
          <p:cNvPr id="154" name="四角形: 角を丸くする 153"/>
          <p:cNvSpPr/>
          <p:nvPr/>
        </p:nvSpPr>
        <p:spPr bwMode="auto">
          <a:xfrm>
            <a:off x="6566386" y="2201602"/>
            <a:ext cx="3211027" cy="4107718"/>
          </a:xfrm>
          <a:prstGeom prst="roundRect">
            <a:avLst/>
          </a:prstGeom>
          <a:no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ja-JP" altLang="en-US" sz="2200" dirty="0">
                <a:latin typeface="Meiryo UI" panose="020B0604030504040204" pitchFamily="50" charset="-128"/>
                <a:ea typeface="Meiryo UI" panose="020B0604030504040204" pitchFamily="50" charset="-128"/>
              </a:rPr>
              <a:t>営業費用の削減（例：効率化、費用削減）</a:t>
            </a:r>
            <a:endParaRPr lang="en-US" altLang="ja-JP" sz="2200" dirty="0">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ja-JP" altLang="en-US" sz="2200" dirty="0">
                <a:latin typeface="Meiryo UI" panose="020B0604030504040204" pitchFamily="50" charset="-128"/>
                <a:ea typeface="Meiryo UI" panose="020B0604030504040204" pitchFamily="50" charset="-128"/>
              </a:rPr>
              <a:t>製造能力の拡大、収益増加</a:t>
            </a:r>
            <a:endParaRPr lang="en-US" altLang="ja-JP" sz="2200" dirty="0">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ja-JP" altLang="en-US" sz="2200" dirty="0">
                <a:latin typeface="Meiryo UI" panose="020B0604030504040204" pitchFamily="50" charset="-128"/>
                <a:ea typeface="Meiryo UI" panose="020B0604030504040204" pitchFamily="50" charset="-128"/>
              </a:rPr>
              <a:t>固定資産価値の向上（例：省エネビル等）</a:t>
            </a:r>
            <a:endParaRPr lang="en-US" altLang="ja-JP" sz="2200" dirty="0">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ja-JP" altLang="en-US" sz="2200" dirty="0">
                <a:latin typeface="Meiryo UI" panose="020B0604030504040204" pitchFamily="50" charset="-128"/>
                <a:ea typeface="Meiryo UI" panose="020B0604030504040204" pitchFamily="50" charset="-128"/>
              </a:rPr>
              <a:t>従業員管理・計画面の向上（健康、安全、満足度の向上）、費用削減</a:t>
            </a:r>
            <a:endParaRPr lang="en-US" altLang="ja-JP" sz="2200" dirty="0">
              <a:latin typeface="Meiryo UI" panose="020B0604030504040204" pitchFamily="50" charset="-128"/>
              <a:ea typeface="Meiryo UI" panose="020B0604030504040204" pitchFamily="50" charset="-128"/>
            </a:endParaRPr>
          </a:p>
        </p:txBody>
      </p:sp>
      <p:graphicFrame>
        <p:nvGraphicFramePr>
          <p:cNvPr id="47" name="表 46"/>
          <p:cNvGraphicFramePr>
            <a:graphicFrameLocks noGrp="1"/>
          </p:cNvGraphicFramePr>
          <p:nvPr>
            <p:extLst/>
          </p:nvPr>
        </p:nvGraphicFramePr>
        <p:xfrm>
          <a:off x="103188" y="6558790"/>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latin typeface="Segoe UI" panose="020B0502040204020203" pitchFamily="34" charset="0"/>
                          <a:ea typeface="メイリオ" panose="020B0604030504040204" pitchFamily="50" charset="-128"/>
                        </a:rPr>
                        <a:t>, </a:t>
                      </a:r>
                      <a:r>
                        <a:rPr kumimoji="1" lang="ja-JP" altLang="en-US" sz="1000" baseline="0" dirty="0">
                          <a:latin typeface="Segoe UI" panose="020B0502040204020203" pitchFamily="34" charset="0"/>
                          <a:ea typeface="メイリオ" panose="020B0604030504040204" pitchFamily="50" charset="-128"/>
                        </a:rPr>
                        <a:t>気候関連財務情報開示タスクフォースによる提言（最終版）</a:t>
                      </a:r>
                      <a:r>
                        <a:rPr kumimoji="1" lang="en-US" altLang="ja-JP" sz="1000" baseline="0" dirty="0">
                          <a:latin typeface="Segoe UI" panose="020B0502040204020203" pitchFamily="34" charset="0"/>
                          <a:ea typeface="メイリオ" panose="020B0604030504040204" pitchFamily="50" charset="-128"/>
                        </a:rPr>
                        <a:t>, 2017, 11</a:t>
                      </a:r>
                      <a:r>
                        <a:rPr kumimoji="1" lang="ja-JP" altLang="en-US" sz="1000" baseline="0" dirty="0">
                          <a:latin typeface="Segoe UI" panose="020B0502040204020203" pitchFamily="34" charset="0"/>
                          <a:ea typeface="メイリオ" panose="020B0604030504040204" pitchFamily="50" charset="-128"/>
                        </a:rPr>
                        <a:t>ページを基に環境省作成</a:t>
                      </a:r>
                      <a:endParaRPr kumimoji="1" lang="en-US" altLang="ja-JP" sz="1000" baseline="0" dirty="0">
                        <a:solidFill>
                          <a:srgbClr val="FF0000"/>
                        </a:solidFill>
                        <a:latin typeface="Segoe UI" panose="020B0502040204020203" pitchFamily="34" charset="0"/>
                        <a:ea typeface="メイリオ" panose="020B0604030504040204" pitchFamily="50" charset="-128"/>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43185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sz="3200" spc="300" dirty="0">
                <a:solidFill>
                  <a:prstClr val="black"/>
                </a:solidFill>
              </a:rPr>
              <a:t>気候対策による経営改革の機会②：エネルギー源</a:t>
            </a:r>
            <a:endParaRPr kumimoji="1" lang="ja-JP" altLang="en-US" sz="3600" spc="300" dirty="0"/>
          </a:p>
        </p:txBody>
      </p:sp>
      <p:sp>
        <p:nvSpPr>
          <p:cNvPr id="4" name="テキスト プレースホルダー 3"/>
          <p:cNvSpPr>
            <a:spLocks noGrp="1"/>
          </p:cNvSpPr>
          <p:nvPr>
            <p:ph type="body" sz="quarter" idx="11"/>
          </p:nvPr>
        </p:nvSpPr>
        <p:spPr/>
        <p:txBody>
          <a:bodyPr/>
          <a:lstStyle/>
          <a:p>
            <a:pPr lvl="0"/>
            <a:r>
              <a:rPr lang="ja-JP" altLang="en-US" sz="2400" dirty="0">
                <a:solidFill>
                  <a:prstClr val="black"/>
                </a:solidFill>
              </a:rPr>
              <a:t>気候変動緩和策・適応策への取り組みはビジネスチャンス</a:t>
            </a:r>
            <a:r>
              <a:rPr lang="en-US" altLang="ja-JP" sz="2400" dirty="0">
                <a:solidFill>
                  <a:prstClr val="black"/>
                </a:solidFill>
              </a:rPr>
              <a:t>(</a:t>
            </a:r>
            <a:r>
              <a:rPr lang="ja-JP" altLang="en-US" sz="2400" dirty="0">
                <a:solidFill>
                  <a:prstClr val="black"/>
                </a:solidFill>
              </a:rPr>
              <a:t>機会</a:t>
            </a:r>
            <a:r>
              <a:rPr lang="en-US" altLang="ja-JP" sz="2400" dirty="0">
                <a:solidFill>
                  <a:prstClr val="black"/>
                </a:solidFill>
              </a:rPr>
              <a:t>)</a:t>
            </a:r>
            <a:r>
              <a:rPr lang="ja-JP" altLang="en-US" sz="2400" dirty="0">
                <a:solidFill>
                  <a:prstClr val="black"/>
                </a:solidFill>
              </a:rPr>
              <a:t>をもたらす</a:t>
            </a:r>
          </a:p>
          <a:p>
            <a:pPr lvl="0"/>
            <a:r>
              <a:rPr lang="ja-JP" altLang="en-US" sz="2400" dirty="0">
                <a:solidFill>
                  <a:prstClr val="black"/>
                </a:solidFill>
              </a:rPr>
              <a:t>気候関連の機会が与える財務影響について例示した</a:t>
            </a:r>
          </a:p>
          <a:p>
            <a:endParaRPr kumimoji="1" lang="ja-JP" altLang="en-US" dirty="0"/>
          </a:p>
        </p:txBody>
      </p:sp>
      <p:sp>
        <p:nvSpPr>
          <p:cNvPr id="5" name="テキスト ボックス 4"/>
          <p:cNvSpPr txBox="1"/>
          <p:nvPr/>
        </p:nvSpPr>
        <p:spPr>
          <a:xfrm>
            <a:off x="1341939" y="1854181"/>
            <a:ext cx="1660347" cy="510778"/>
          </a:xfrm>
          <a:prstGeom prst="roundRect">
            <a:avLst/>
          </a:prstGeom>
          <a:solidFill>
            <a:schemeClr val="bg1">
              <a:lumMod val="95000"/>
            </a:schemeClr>
          </a:solidFill>
          <a:ln>
            <a:solidFill>
              <a:schemeClr val="tx1"/>
            </a:solidFill>
          </a:ln>
        </p:spPr>
        <p:txBody>
          <a:bodyPr wrap="square" rtlCol="0">
            <a:spAutoFit/>
          </a:bodyPr>
          <a:lstStyle/>
          <a:p>
            <a:pPr algn="ctr"/>
            <a:r>
              <a:rPr lang="ja-JP" altLang="en-US" sz="2400" b="1" u="sng" spc="600" dirty="0">
                <a:latin typeface="Meiryo UI" panose="020B0604030504040204" pitchFamily="50" charset="-128"/>
                <a:ea typeface="Meiryo UI" panose="020B0604030504040204" pitchFamily="50" charset="-128"/>
              </a:rPr>
              <a:t>側面</a:t>
            </a:r>
            <a:endParaRPr lang="en-US" altLang="ja-JP" sz="2400" b="1" u="sng" spc="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531834" y="1854181"/>
            <a:ext cx="2833944" cy="510778"/>
          </a:xfrm>
          <a:prstGeom prst="roundRect">
            <a:avLst/>
          </a:prstGeom>
          <a:solidFill>
            <a:schemeClr val="bg1">
              <a:lumMod val="95000"/>
            </a:schemeClr>
          </a:solidFill>
          <a:ln>
            <a:solidFill>
              <a:schemeClr val="tx1"/>
            </a:solidFill>
          </a:ln>
        </p:spPr>
        <p:txBody>
          <a:bodyPr wrap="square" rtlCol="0">
            <a:spAutoFit/>
          </a:bodyPr>
          <a:lstStyle/>
          <a:p>
            <a:r>
              <a:rPr lang="ja-JP" altLang="en-US" sz="2400" b="1" u="sng" spc="600" dirty="0">
                <a:latin typeface="Meiryo UI" panose="020B0604030504040204" pitchFamily="50" charset="-128"/>
                <a:ea typeface="Meiryo UI" panose="020B0604030504040204" pitchFamily="50" charset="-128"/>
              </a:rPr>
              <a:t>主な切り口の例</a:t>
            </a:r>
            <a:endParaRPr lang="en-US" altLang="ja-JP" sz="2400" b="1" u="sng" spc="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6945014" y="1854181"/>
            <a:ext cx="2609878" cy="510778"/>
          </a:xfrm>
          <a:prstGeom prst="roundRect">
            <a:avLst/>
          </a:prstGeom>
          <a:solidFill>
            <a:schemeClr val="bg1">
              <a:lumMod val="95000"/>
            </a:schemeClr>
          </a:solidFill>
          <a:ln>
            <a:solidFill>
              <a:schemeClr val="tx1"/>
            </a:solidFill>
          </a:ln>
        </p:spPr>
        <p:txBody>
          <a:bodyPr wrap="square" rtlCol="0">
            <a:spAutoFit/>
          </a:bodyPr>
          <a:lstStyle/>
          <a:p>
            <a:r>
              <a:rPr lang="ja-JP" altLang="en-US" sz="2400" b="1" u="sng" spc="600" dirty="0">
                <a:latin typeface="Meiryo UI" panose="020B0604030504040204" pitchFamily="50" charset="-128"/>
                <a:ea typeface="Meiryo UI" panose="020B0604030504040204" pitchFamily="50" charset="-128"/>
              </a:rPr>
              <a:t>財務影響の例</a:t>
            </a:r>
            <a:endParaRPr lang="en-US" altLang="ja-JP" sz="2400" b="1" u="sng" spc="600" dirty="0">
              <a:latin typeface="Meiryo UI" panose="020B0604030504040204" pitchFamily="50" charset="-128"/>
              <a:ea typeface="Meiryo UI" panose="020B0604030504040204" pitchFamily="50" charset="-128"/>
            </a:endParaRPr>
          </a:p>
        </p:txBody>
      </p:sp>
      <p:sp>
        <p:nvSpPr>
          <p:cNvPr id="8" name="四角形: 角を丸くする 7"/>
          <p:cNvSpPr/>
          <p:nvPr/>
        </p:nvSpPr>
        <p:spPr bwMode="auto">
          <a:xfrm>
            <a:off x="275454" y="2273610"/>
            <a:ext cx="933129" cy="4107718"/>
          </a:xfrm>
          <a:prstGeom prst="roundRect">
            <a:avLst/>
          </a:prstGeom>
          <a:solidFill>
            <a:schemeClr val="bg1">
              <a:lumMod val="95000"/>
            </a:schemeClr>
          </a:solidFill>
          <a:ln>
            <a:solidFill>
              <a:schemeClr val="tx1"/>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algn="ctr"/>
            <a:r>
              <a:rPr lang="ja-JP" altLang="en-US" sz="2400" b="1" u="sng" dirty="0">
                <a:solidFill>
                  <a:schemeClr val="tx1"/>
                </a:solidFill>
                <a:latin typeface="Meiryo UI" panose="020B0604030504040204" pitchFamily="50" charset="-128"/>
                <a:ea typeface="Meiryo UI" panose="020B0604030504040204" pitchFamily="50" charset="-128"/>
              </a:rPr>
              <a:t>機会</a:t>
            </a:r>
            <a:endParaRPr lang="en-US" altLang="ja-JP" sz="2400" b="1" u="sng"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bwMode="auto">
          <a:xfrm>
            <a:off x="1349324" y="2276994"/>
            <a:ext cx="1672712" cy="4091323"/>
          </a:xfrm>
          <a:prstGeom prst="rect">
            <a:avLst/>
          </a:prstGeom>
          <a:no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R="0" algn="ctr" defTabSz="914400" rtl="0" eaLnBrk="1" fontAlgn="base" latinLnBrk="0" hangingPunct="1">
              <a:lnSpc>
                <a:spcPts val="4800"/>
              </a:lnSpc>
              <a:spcBef>
                <a:spcPct val="0"/>
              </a:spcBef>
              <a:spcAft>
                <a:spcPct val="0"/>
              </a:spcAft>
              <a:buClrTx/>
              <a:buSzTx/>
              <a:tabLst/>
            </a:pPr>
            <a:r>
              <a:rPr lang="ja-JP" altLang="en-US" sz="3200" u="sng" dirty="0">
                <a:latin typeface="Meiryo UI" panose="020B0604030504040204" pitchFamily="50" charset="-128"/>
                <a:ea typeface="Meiryo UI" panose="020B0604030504040204" pitchFamily="50" charset="-128"/>
              </a:rPr>
              <a:t>②エネルギー源</a:t>
            </a:r>
            <a:endParaRPr lang="en-US" altLang="ja-JP" sz="3200" u="sng" dirty="0">
              <a:latin typeface="Meiryo UI" panose="020B0604030504040204" pitchFamily="50" charset="-128"/>
              <a:ea typeface="Meiryo UI" panose="020B0604030504040204" pitchFamily="50" charset="-128"/>
            </a:endParaRPr>
          </a:p>
        </p:txBody>
      </p:sp>
      <p:sp>
        <p:nvSpPr>
          <p:cNvPr id="10" name="正方形/長方形 9"/>
          <p:cNvSpPr/>
          <p:nvPr/>
        </p:nvSpPr>
        <p:spPr bwMode="auto">
          <a:xfrm>
            <a:off x="3336447" y="2406929"/>
            <a:ext cx="3128598" cy="4118415"/>
          </a:xfrm>
          <a:prstGeom prst="rect">
            <a:avLst/>
          </a:prstGeom>
          <a:no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t" anchorCtr="0" compatLnSpc="1">
            <a:prstTxWarp prst="textNoShape">
              <a:avLst/>
            </a:prstTxWarp>
          </a:bodyPr>
          <a:lstStyle/>
          <a:p>
            <a:pPr marL="171450" marR="0" indent="-171450" algn="l" defTabSz="914400" rtl="0" eaLnBrk="1" fontAlgn="base" latinLnBrk="0" hangingPunct="1">
              <a:lnSpc>
                <a:spcPts val="3600"/>
              </a:lnSpc>
              <a:spcBef>
                <a:spcPct val="0"/>
              </a:spcBef>
              <a:spcAft>
                <a:spcPct val="0"/>
              </a:spcAft>
              <a:buClrTx/>
              <a:buSzTx/>
              <a:buFont typeface="Arial" panose="020B0604020202020204" pitchFamily="34" charset="0"/>
              <a:buChar char="•"/>
              <a:tabLst/>
            </a:pPr>
            <a:r>
              <a:rPr lang="ja-JP" altLang="en-US" sz="2400" dirty="0">
                <a:latin typeface="Meiryo UI" panose="020B0604030504040204" pitchFamily="50" charset="-128"/>
                <a:ea typeface="Meiryo UI" panose="020B0604030504040204" pitchFamily="50" charset="-128"/>
              </a:rPr>
              <a:t>低炭素エネルギー源の利用</a:t>
            </a:r>
            <a:endParaRPr lang="en-US" altLang="ja-JP" sz="2400" dirty="0">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ts val="3600"/>
              </a:lnSpc>
              <a:spcBef>
                <a:spcPct val="0"/>
              </a:spcBef>
              <a:spcAft>
                <a:spcPct val="0"/>
              </a:spcAft>
              <a:buClrTx/>
              <a:buSzTx/>
              <a:buFont typeface="Arial" panose="020B0604020202020204" pitchFamily="34" charset="0"/>
              <a:buChar char="•"/>
              <a:tabLst/>
            </a:pPr>
            <a:r>
              <a:rPr lang="ja-JP" altLang="en-US" sz="2400" dirty="0">
                <a:latin typeface="Meiryo UI" panose="020B0604030504040204" pitchFamily="50" charset="-128"/>
                <a:ea typeface="Meiryo UI" panose="020B0604030504040204" pitchFamily="50" charset="-128"/>
              </a:rPr>
              <a:t>政策的インセンティブの利用</a:t>
            </a:r>
            <a:endParaRPr lang="en-US" altLang="ja-JP" sz="2400" dirty="0">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ts val="3600"/>
              </a:lnSpc>
              <a:spcBef>
                <a:spcPct val="0"/>
              </a:spcBef>
              <a:spcAft>
                <a:spcPct val="0"/>
              </a:spcAft>
              <a:buClrTx/>
              <a:buSzTx/>
              <a:buFont typeface="Arial" panose="020B0604020202020204" pitchFamily="34" charset="0"/>
              <a:buChar char="•"/>
              <a:tabLst/>
            </a:pPr>
            <a:r>
              <a:rPr lang="ja-JP" altLang="en-US" sz="2400" dirty="0">
                <a:latin typeface="Meiryo UI" panose="020B0604030504040204" pitchFamily="50" charset="-128"/>
                <a:ea typeface="Meiryo UI" panose="020B0604030504040204" pitchFamily="50" charset="-128"/>
              </a:rPr>
              <a:t>新規技術の利用</a:t>
            </a:r>
            <a:endParaRPr lang="en-US" altLang="ja-JP" sz="2400" dirty="0">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ts val="3600"/>
              </a:lnSpc>
              <a:spcBef>
                <a:spcPct val="0"/>
              </a:spcBef>
              <a:spcAft>
                <a:spcPct val="0"/>
              </a:spcAft>
              <a:buClrTx/>
              <a:buSzTx/>
              <a:buFont typeface="Arial" panose="020B0604020202020204" pitchFamily="34" charset="0"/>
              <a:buChar char="•"/>
              <a:tabLst/>
            </a:pPr>
            <a:r>
              <a:rPr lang="ja-JP" altLang="en-US" sz="2400" dirty="0">
                <a:latin typeface="Meiryo UI" panose="020B0604030504040204" pitchFamily="50" charset="-128"/>
                <a:ea typeface="Meiryo UI" panose="020B0604030504040204" pitchFamily="50" charset="-128"/>
              </a:rPr>
              <a:t>カーボン市場への参画</a:t>
            </a:r>
            <a:endParaRPr lang="en-US" altLang="ja-JP" sz="2400" dirty="0">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ts val="3600"/>
              </a:lnSpc>
              <a:spcBef>
                <a:spcPct val="0"/>
              </a:spcBef>
              <a:spcAft>
                <a:spcPct val="0"/>
              </a:spcAft>
              <a:buClrTx/>
              <a:buSzTx/>
              <a:buFont typeface="Arial" panose="020B0604020202020204" pitchFamily="34" charset="0"/>
              <a:buChar char="•"/>
              <a:tabLst/>
            </a:pPr>
            <a:r>
              <a:rPr lang="ja-JP" altLang="en-US" sz="2400" dirty="0">
                <a:latin typeface="Meiryo UI" panose="020B0604030504040204" pitchFamily="50" charset="-128"/>
                <a:ea typeface="Meiryo UI" panose="020B0604030504040204" pitchFamily="50" charset="-128"/>
              </a:rPr>
              <a:t>エネルギー安全保障・分散化へのシフト</a:t>
            </a:r>
            <a:endParaRPr lang="en-US" altLang="ja-JP" sz="2400" dirty="0">
              <a:latin typeface="Meiryo UI" panose="020B0604030504040204" pitchFamily="50" charset="-128"/>
              <a:ea typeface="Meiryo UI" panose="020B0604030504040204" pitchFamily="50" charset="-128"/>
            </a:endParaRPr>
          </a:p>
        </p:txBody>
      </p:sp>
      <p:sp>
        <p:nvSpPr>
          <p:cNvPr id="11" name="正方形/長方形 10"/>
          <p:cNvSpPr/>
          <p:nvPr/>
        </p:nvSpPr>
        <p:spPr bwMode="auto">
          <a:xfrm>
            <a:off x="6697026" y="2406929"/>
            <a:ext cx="3208973" cy="4118415"/>
          </a:xfrm>
          <a:prstGeom prst="rect">
            <a:avLst/>
          </a:prstGeom>
          <a:no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ja-JP" altLang="en-US" sz="2400" dirty="0">
                <a:solidFill>
                  <a:schemeClr val="tx1"/>
                </a:solidFill>
                <a:latin typeface="Meiryo UI" panose="020B0604030504040204" pitchFamily="50" charset="-128"/>
                <a:ea typeface="Meiryo UI" panose="020B0604030504040204" pitchFamily="50" charset="-128"/>
              </a:rPr>
              <a:t>営業費用の削減（例：低コスト利用）</a:t>
            </a:r>
            <a:endParaRPr lang="en-US" altLang="ja-JP" sz="2400" dirty="0">
              <a:solidFill>
                <a:schemeClr val="tx1"/>
              </a:solidFill>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ja-JP" altLang="en-US" sz="2400" dirty="0">
                <a:solidFill>
                  <a:schemeClr val="tx1"/>
                </a:solidFill>
                <a:latin typeface="Meiryo UI" panose="020B0604030504040204" pitchFamily="50" charset="-128"/>
                <a:ea typeface="Meiryo UI" panose="020B0604030504040204" pitchFamily="50" charset="-128"/>
              </a:rPr>
              <a:t>将来の化石燃料費上昇への備え</a:t>
            </a:r>
            <a:endParaRPr lang="en-US" altLang="ja-JP" sz="2400" dirty="0">
              <a:solidFill>
                <a:schemeClr val="tx1"/>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lang="ja-JP" altLang="en-US" sz="2400" dirty="0">
                <a:solidFill>
                  <a:schemeClr val="tx1"/>
                </a:solidFill>
                <a:latin typeface="Meiryo UI" panose="020B0604030504040204" pitchFamily="50" charset="-128"/>
                <a:ea typeface="Meiryo UI" panose="020B0604030504040204" pitchFamily="50" charset="-128"/>
              </a:rPr>
              <a:t>炭素</a:t>
            </a:r>
            <a:r>
              <a:rPr lang="ja-JP" altLang="en-US" sz="2200" dirty="0">
                <a:solidFill>
                  <a:schemeClr val="tx1"/>
                </a:solidFill>
                <a:latin typeface="Meiryo UI" panose="020B0604030504040204" pitchFamily="50" charset="-128"/>
                <a:ea typeface="Meiryo UI" panose="020B0604030504040204" pitchFamily="50" charset="-128"/>
              </a:rPr>
              <a:t>価格</a:t>
            </a:r>
            <a:r>
              <a:rPr lang="ja-JP" altLang="en-US" sz="2400" dirty="0">
                <a:solidFill>
                  <a:schemeClr val="tx1"/>
                </a:solidFill>
                <a:latin typeface="Meiryo UI" panose="020B0604030504040204" pitchFamily="50" charset="-128"/>
                <a:ea typeface="Meiryo UI" panose="020B0604030504040204" pitchFamily="50" charset="-128"/>
              </a:rPr>
              <a:t>低炭素技術からの</a:t>
            </a:r>
            <a:r>
              <a:rPr lang="en-US" altLang="ja-JP" sz="2400" dirty="0">
                <a:solidFill>
                  <a:schemeClr val="tx1"/>
                </a:solidFill>
                <a:latin typeface="Meiryo UI" panose="020B0604030504040204" pitchFamily="50" charset="-128"/>
                <a:ea typeface="Meiryo UI" panose="020B0604030504040204" pitchFamily="50" charset="-128"/>
              </a:rPr>
              <a:t>ROI</a:t>
            </a:r>
            <a:r>
              <a:rPr lang="ja-JP" altLang="en-US" sz="2400" dirty="0">
                <a:solidFill>
                  <a:schemeClr val="tx1"/>
                </a:solidFill>
                <a:latin typeface="Meiryo UI" panose="020B0604030504040204" pitchFamily="50" charset="-128"/>
                <a:ea typeface="Meiryo UI" panose="020B0604030504040204" pitchFamily="50" charset="-128"/>
              </a:rPr>
              <a:t>上昇</a:t>
            </a:r>
            <a:endParaRPr lang="en-US" altLang="ja-JP" sz="2400" dirty="0">
              <a:solidFill>
                <a:schemeClr val="tx1"/>
              </a:solidFill>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ja-JP" altLang="en-US" sz="2400" dirty="0">
                <a:solidFill>
                  <a:schemeClr val="tx1"/>
                </a:solidFill>
                <a:latin typeface="Meiryo UI" panose="020B0604030504040204" pitchFamily="50" charset="-128"/>
                <a:ea typeface="Meiryo UI" panose="020B0604030504040204" pitchFamily="50" charset="-128"/>
              </a:rPr>
              <a:t>低炭素生産を好む投資家増加による資本増加</a:t>
            </a:r>
            <a:endParaRPr lang="en-US" altLang="ja-JP" sz="2400" dirty="0">
              <a:solidFill>
                <a:schemeClr val="tx1"/>
              </a:solidFill>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ja-JP" altLang="en-US" sz="2400" dirty="0">
                <a:solidFill>
                  <a:schemeClr val="tx1"/>
                </a:solidFill>
                <a:latin typeface="Meiryo UI" panose="020B0604030504040204" pitchFamily="50" charset="-128"/>
                <a:ea typeface="Meiryo UI" panose="020B0604030504040204" pitchFamily="50" charset="-128"/>
              </a:rPr>
              <a:t>評判の獲得、製品・サービスの需要増加</a:t>
            </a:r>
            <a:endParaRPr lang="en-US" altLang="ja-JP" sz="2400" dirty="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7"/>
          <p:cNvSpPr>
            <a:spLocks noGrp="1"/>
          </p:cNvSpPr>
          <p:nvPr>
            <p:ph type="sldNum" sz="quarter" idx="12"/>
          </p:nvPr>
        </p:nvSpPr>
        <p:spPr>
          <a:xfrm>
            <a:off x="8697416" y="6309320"/>
            <a:ext cx="1224136" cy="548679"/>
          </a:xfrm>
        </p:spPr>
        <p:txBody>
          <a:bodyPr/>
          <a:lstStyle/>
          <a:p>
            <a:fld id="{E77E49A9-AD1C-4B66-A578-004A08E370AC}" type="slidenum">
              <a:rPr lang="ja-JP" altLang="en-US" smtClean="0"/>
              <a:pPr/>
              <a:t>29</a:t>
            </a:fld>
            <a:endParaRPr lang="ja-JP" altLang="en-US" dirty="0"/>
          </a:p>
        </p:txBody>
      </p:sp>
      <p:graphicFrame>
        <p:nvGraphicFramePr>
          <p:cNvPr id="13" name="表 12"/>
          <p:cNvGraphicFramePr>
            <a:graphicFrameLocks noGrp="1"/>
          </p:cNvGraphicFramePr>
          <p:nvPr>
            <p:extLst/>
          </p:nvPr>
        </p:nvGraphicFramePr>
        <p:xfrm>
          <a:off x="103188" y="6558790"/>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latin typeface="Segoe UI" panose="020B0502040204020203" pitchFamily="34" charset="0"/>
                          <a:ea typeface="メイリオ" panose="020B0604030504040204" pitchFamily="50" charset="-128"/>
                        </a:rPr>
                        <a:t>, </a:t>
                      </a:r>
                      <a:r>
                        <a:rPr kumimoji="1" lang="ja-JP" altLang="en-US" sz="1000" baseline="0" dirty="0">
                          <a:latin typeface="Segoe UI" panose="020B0502040204020203" pitchFamily="34" charset="0"/>
                          <a:ea typeface="メイリオ" panose="020B0604030504040204" pitchFamily="50" charset="-128"/>
                        </a:rPr>
                        <a:t>気候関連財務情報開示タスクフォースによる提言（最終版）</a:t>
                      </a:r>
                      <a:r>
                        <a:rPr kumimoji="1" lang="en-US" altLang="ja-JP" sz="1000" baseline="0" dirty="0">
                          <a:latin typeface="Segoe UI" panose="020B0502040204020203" pitchFamily="34" charset="0"/>
                          <a:ea typeface="メイリオ" panose="020B0604030504040204" pitchFamily="50" charset="-128"/>
                        </a:rPr>
                        <a:t>, 2017, 11</a:t>
                      </a:r>
                      <a:r>
                        <a:rPr kumimoji="1" lang="ja-JP" altLang="en-US" sz="1000" baseline="0" dirty="0">
                          <a:latin typeface="Segoe UI" panose="020B0502040204020203" pitchFamily="34" charset="0"/>
                          <a:ea typeface="メイリオ" panose="020B0604030504040204" pitchFamily="50" charset="-128"/>
                        </a:rPr>
                        <a:t>ページを基に環境省作成</a:t>
                      </a:r>
                      <a:endParaRPr kumimoji="1" lang="en-US" altLang="ja-JP" sz="1000" baseline="0" dirty="0">
                        <a:solidFill>
                          <a:srgbClr val="FF0000"/>
                        </a:solidFill>
                        <a:latin typeface="Segoe UI" panose="020B0502040204020203" pitchFamily="34" charset="0"/>
                        <a:ea typeface="メイリオ" panose="020B0604030504040204" pitchFamily="50" charset="-128"/>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26162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spc="600" dirty="0"/>
              <a:t>TCFD</a:t>
            </a:r>
            <a:r>
              <a:rPr lang="ja-JP" altLang="en-US" sz="4000" spc="600" dirty="0"/>
              <a:t>提言（最終報告書）</a:t>
            </a:r>
          </a:p>
        </p:txBody>
      </p:sp>
      <p:sp>
        <p:nvSpPr>
          <p:cNvPr id="12" name="テキスト プレースホルダー 11"/>
          <p:cNvSpPr>
            <a:spLocks noGrp="1"/>
          </p:cNvSpPr>
          <p:nvPr>
            <p:ph type="body" sz="quarter" idx="11"/>
          </p:nvPr>
        </p:nvSpPr>
        <p:spPr>
          <a:xfrm>
            <a:off x="128588" y="765177"/>
            <a:ext cx="9648825" cy="431576"/>
          </a:xfrm>
        </p:spPr>
        <p:txBody>
          <a:bodyPr anchor="t"/>
          <a:lstStyle/>
          <a:p>
            <a:r>
              <a:rPr lang="ja-JP" altLang="en-US" dirty="0"/>
              <a:t>提言報告書と、付録文書、シナリオ分析のための技術的な補足書の</a:t>
            </a:r>
            <a:r>
              <a:rPr lang="en-US" altLang="ja-JP" dirty="0"/>
              <a:t>3</a:t>
            </a:r>
            <a:r>
              <a:rPr lang="ja-JP" altLang="en-US" dirty="0"/>
              <a:t>種の</a:t>
            </a:r>
            <a:r>
              <a:rPr lang="ja-JP" altLang="en-US" dirty="0" smtClean="0"/>
              <a:t>報告書を公開</a:t>
            </a:r>
            <a:endParaRPr lang="ja-JP" altLang="en-US" dirty="0"/>
          </a:p>
        </p:txBody>
      </p:sp>
      <p:sp>
        <p:nvSpPr>
          <p:cNvPr id="4" name="スライド番号プレースホルダー 3"/>
          <p:cNvSpPr>
            <a:spLocks noGrp="1"/>
          </p:cNvSpPr>
          <p:nvPr>
            <p:ph type="sldNum" sz="quarter" idx="12"/>
          </p:nvPr>
        </p:nvSpPr>
        <p:spPr/>
        <p:txBody>
          <a:bodyPr/>
          <a:lstStyle/>
          <a:p>
            <a:fld id="{BDFA821F-5B8F-40E7-880D-F42062A68A54}" type="slidenum">
              <a:rPr lang="en-US" altLang="ja-JP" smtClean="0"/>
              <a:pPr/>
              <a:t>3</a:t>
            </a:fld>
            <a:endParaRPr lang="en-US" altLang="ja-JP" dirty="0"/>
          </a:p>
        </p:txBody>
      </p:sp>
      <p:sp>
        <p:nvSpPr>
          <p:cNvPr id="5" name="Content Placeholder 2"/>
          <p:cNvSpPr txBox="1">
            <a:spLocks/>
          </p:cNvSpPr>
          <p:nvPr/>
        </p:nvSpPr>
        <p:spPr>
          <a:xfrm>
            <a:off x="540844" y="1484784"/>
            <a:ext cx="2463677" cy="327303"/>
          </a:xfrm>
          <a:prstGeom prst="rect">
            <a:avLst/>
          </a:prstGeom>
        </p:spPr>
        <p:txBody>
          <a:bodyPr/>
          <a:lst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kern="1200">
                <a:solidFill>
                  <a:schemeClr val="tx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a:lnSpc>
                <a:spcPts val="2400"/>
              </a:lnSpc>
            </a:pPr>
            <a:r>
              <a:rPr lang="ja-JP" altLang="en-US" sz="2800" b="1" i="1" spc="300" dirty="0">
                <a:latin typeface="Meiryo UI" panose="020B0604030504040204" pitchFamily="50" charset="-128"/>
                <a:ea typeface="Meiryo UI" panose="020B0604030504040204" pitchFamily="50" charset="-128"/>
              </a:rPr>
              <a:t>最終報告書</a:t>
            </a:r>
            <a:endParaRPr lang="en-US" altLang="ja-JP" sz="2800" b="1" i="1" spc="300" dirty="0">
              <a:latin typeface="Meiryo UI" panose="020B0604030504040204" pitchFamily="50" charset="-128"/>
              <a:ea typeface="Meiryo UI" panose="020B0604030504040204" pitchFamily="50" charset="-128"/>
            </a:endParaRPr>
          </a:p>
        </p:txBody>
      </p:sp>
      <p:sp>
        <p:nvSpPr>
          <p:cNvPr id="7" name="Content Placeholder 2"/>
          <p:cNvSpPr txBox="1">
            <a:spLocks/>
          </p:cNvSpPr>
          <p:nvPr/>
        </p:nvSpPr>
        <p:spPr>
          <a:xfrm>
            <a:off x="6770146" y="1268760"/>
            <a:ext cx="2712439" cy="64997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Char char="​"/>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panose="020B0604020202020204" pitchFamily="34" charset="0"/>
              <a:buChar char="​"/>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356400" indent="0" algn="l" defTabSz="914400" rtl="0" eaLnBrk="1" latinLnBrk="0" hangingPunct="1">
              <a:spcBef>
                <a:spcPts val="0"/>
              </a:spcBef>
              <a:spcAft>
                <a:spcPts val="1000"/>
              </a:spcAft>
              <a:buFont typeface="Verdana" panose="020B0604030504040204" pitchFamily="34" charset="0"/>
              <a:buNone/>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lnSpc>
                <a:spcPts val="3200"/>
              </a:lnSpc>
              <a:buNone/>
            </a:pPr>
            <a:r>
              <a:rPr lang="ja-JP" altLang="en-US" sz="2800" b="1" dirty="0">
                <a:latin typeface="Meiryo UI" panose="020B0604030504040204" pitchFamily="50" charset="-128"/>
                <a:ea typeface="Meiryo UI" panose="020B0604030504040204" pitchFamily="50" charset="-128"/>
              </a:rPr>
              <a:t>シナリオ分析</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のための技術的な</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補足書</a:t>
            </a:r>
            <a:endParaRPr lang="en-US" sz="2800" b="1" dirty="0">
              <a:latin typeface="Meiryo UI" panose="020B0604030504040204" pitchFamily="50" charset="-128"/>
              <a:ea typeface="Meiryo UI" panose="020B0604030504040204" pitchFamily="50" charset="-128"/>
            </a:endParaRPr>
          </a:p>
          <a:p>
            <a:pPr algn="ctr">
              <a:lnSpc>
                <a:spcPts val="3200"/>
              </a:lnSpc>
            </a:pPr>
            <a:endParaRPr lang="en-US" sz="2800" b="1" dirty="0">
              <a:latin typeface="Meiryo UI" panose="020B0604030504040204" pitchFamily="50" charset="-128"/>
              <a:ea typeface="Meiryo UI" panose="020B0604030504040204" pitchFamily="50" charset="-128"/>
            </a:endParaRPr>
          </a:p>
          <a:p>
            <a:pPr algn="ctr">
              <a:lnSpc>
                <a:spcPts val="3200"/>
              </a:lnSpc>
            </a:pPr>
            <a:endParaRPr lang="en-US" sz="2800" b="1"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9511" y="2936808"/>
            <a:ext cx="2726344" cy="3516528"/>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592761" y="2938896"/>
            <a:ext cx="2720478" cy="3512353"/>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70146" y="2939605"/>
            <a:ext cx="2713514" cy="3510935"/>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6" name="Content Placeholder 2"/>
          <p:cNvSpPr txBox="1">
            <a:spLocks/>
          </p:cNvSpPr>
          <p:nvPr/>
        </p:nvSpPr>
        <p:spPr>
          <a:xfrm>
            <a:off x="3368825" y="1268760"/>
            <a:ext cx="3020052" cy="64997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Char char="​"/>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panose="020B0604020202020204" pitchFamily="34" charset="0"/>
              <a:buChar char="​"/>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356400" indent="0" algn="l" defTabSz="914400" rtl="0" eaLnBrk="1" latinLnBrk="0" hangingPunct="1">
              <a:spcBef>
                <a:spcPts val="0"/>
              </a:spcBef>
              <a:spcAft>
                <a:spcPts val="1000"/>
              </a:spcAft>
              <a:buFont typeface="Verdana" panose="020B0604030504040204" pitchFamily="34" charset="0"/>
              <a:buNone/>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lnSpc>
                <a:spcPts val="3000"/>
              </a:lnSpc>
            </a:pPr>
            <a:r>
              <a:rPr kumimoji="1" lang="ja-JP" altLang="en-US" sz="2800" b="1" dirty="0">
                <a:latin typeface="Meiryo UI" panose="020B0604030504040204" pitchFamily="50" charset="-128"/>
                <a:ea typeface="Meiryo UI" panose="020B0604030504040204" pitchFamily="50" charset="-128"/>
              </a:rPr>
              <a:t>付録文書</a:t>
            </a:r>
            <a:r>
              <a:rPr lang="en-US" sz="2800" dirty="0">
                <a:latin typeface="Meiryo UI" panose="020B0604030504040204" pitchFamily="50" charset="-128"/>
                <a:ea typeface="Meiryo UI" panose="020B0604030504040204" pitchFamily="50" charset="-128"/>
              </a:rPr>
              <a:t/>
            </a:r>
            <a:br>
              <a:rPr lang="en-US" sz="2800"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４つの金融セクターと４つの非金融セクター向けの</a:t>
            </a:r>
            <a:r>
              <a:rPr lang="ja-JP" altLang="en-US" sz="2800" b="1" i="1" dirty="0">
                <a:latin typeface="Meiryo UI" panose="020B0604030504040204" pitchFamily="50" charset="-128"/>
                <a:ea typeface="Meiryo UI" panose="020B0604030504040204" pitchFamily="50" charset="-128"/>
              </a:rPr>
              <a:t>ガイダンス</a:t>
            </a:r>
            <a:endParaRPr lang="en-US" sz="2800" b="1" i="1" dirty="0">
              <a:latin typeface="Meiryo UI" panose="020B0604030504040204" pitchFamily="50" charset="-128"/>
              <a:ea typeface="Meiryo UI" panose="020B0604030504040204" pitchFamily="50" charset="-128"/>
            </a:endParaRPr>
          </a:p>
          <a:p>
            <a:pPr algn="ctr">
              <a:lnSpc>
                <a:spcPts val="3000"/>
              </a:lnSpc>
            </a:pPr>
            <a:endParaRPr lang="en-US" sz="2800"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nvPr>
        </p:nvGraphicFramePr>
        <p:xfrm>
          <a:off x="145557" y="6610378"/>
          <a:ext cx="9774402" cy="202998"/>
        </p:xfrm>
        <a:graphic>
          <a:graphicData uri="http://schemas.openxmlformats.org/drawingml/2006/table">
            <a:tbl>
              <a:tblPr firstRow="1" bandRow="1">
                <a:tableStyleId>{5940675A-B579-460E-94D1-54222C63F5DA}</a:tableStyleId>
              </a:tblPr>
              <a:tblGrid>
                <a:gridCol w="465448">
                  <a:extLst>
                    <a:ext uri="{9D8B030D-6E8A-4147-A177-3AD203B41FA5}">
                      <a16:colId xmlns:a16="http://schemas.microsoft.com/office/drawing/2014/main" xmlns="" val="20000"/>
                    </a:ext>
                  </a:extLst>
                </a:gridCol>
                <a:gridCol w="9308954">
                  <a:extLst>
                    <a:ext uri="{9D8B030D-6E8A-4147-A177-3AD203B41FA5}">
                      <a16:colId xmlns:a16="http://schemas.microsoft.com/office/drawing/2014/main" xmlns="" val="20001"/>
                    </a:ext>
                  </a:extLst>
                </a:gridCol>
              </a:tblGrid>
              <a:tr h="202998">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000" baseline="0" dirty="0">
                          <a:solidFill>
                            <a:schemeClr val="tx1"/>
                          </a:solidFill>
                          <a:latin typeface="Segoe UI" panose="020B0502040204020203" pitchFamily="34" charset="0"/>
                          <a:ea typeface="メイリオ" panose="020B0604030504040204" pitchFamily="50" charset="-128"/>
                        </a:rPr>
                        <a:t>TCFD</a:t>
                      </a:r>
                      <a:r>
                        <a:rPr kumimoji="1" lang="ja-JP" altLang="en-US" sz="1000" baseline="0" dirty="0">
                          <a:solidFill>
                            <a:schemeClr val="tx1"/>
                          </a:solidFill>
                          <a:latin typeface="Segoe UI" panose="020B0502040204020203" pitchFamily="34" charset="0"/>
                          <a:ea typeface="メイリオ" panose="020B0604030504040204" pitchFamily="50" charset="-128"/>
                        </a:rPr>
                        <a:t>ウェブサイトより環境省作成</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14" name="正方形/長方形 13"/>
          <p:cNvSpPr/>
          <p:nvPr/>
        </p:nvSpPr>
        <p:spPr bwMode="auto">
          <a:xfrm>
            <a:off x="2312124" y="5094000"/>
            <a:ext cx="5281752" cy="1325620"/>
          </a:xfrm>
          <a:prstGeom prst="rect">
            <a:avLst/>
          </a:prstGeom>
          <a:solidFill>
            <a:schemeClr val="bg1"/>
          </a:solidFill>
          <a:ln w="285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spAutoFit/>
          </a:bodyPr>
          <a:lstStyle/>
          <a:p>
            <a:pPr marL="285750" marR="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en-US" altLang="ja-JP" sz="2000" b="0" i="0" u="none" strike="noStrike" cap="none" normalizeH="0" baseline="0" dirty="0">
                <a:ln>
                  <a:noFill/>
                </a:ln>
                <a:solidFill>
                  <a:schemeClr val="tx1"/>
                </a:solidFill>
                <a:effectLst/>
                <a:latin typeface="+mn-ea"/>
                <a:ea typeface="+mn-ea"/>
              </a:rPr>
              <a:t>4</a:t>
            </a:r>
            <a:r>
              <a:rPr kumimoji="1" lang="ja-JP" altLang="en-US" sz="2000" b="0" i="0" u="none" strike="noStrike" cap="none" normalizeH="0" baseline="0" dirty="0" err="1">
                <a:ln>
                  <a:noFill/>
                </a:ln>
                <a:solidFill>
                  <a:schemeClr val="tx1"/>
                </a:solidFill>
                <a:effectLst/>
                <a:latin typeface="+mn-ea"/>
                <a:ea typeface="+mn-ea"/>
              </a:rPr>
              <a:t>つの</a:t>
            </a:r>
            <a:r>
              <a:rPr kumimoji="1" lang="ja-JP" altLang="en-US" sz="2000" b="0" i="0" u="none" strike="noStrike" cap="none" normalizeH="0" baseline="0" dirty="0">
                <a:ln>
                  <a:noFill/>
                </a:ln>
                <a:solidFill>
                  <a:schemeClr val="tx1"/>
                </a:solidFill>
                <a:effectLst/>
                <a:latin typeface="+mn-ea"/>
                <a:ea typeface="+mn-ea"/>
              </a:rPr>
              <a:t>金融セクター：①銀行、②保険会社、③アセットオーナー、④アセットマネージャー</a:t>
            </a:r>
            <a:endParaRPr kumimoji="1" lang="en-US" altLang="ja-JP" sz="2000" b="0" i="0" u="none" strike="noStrike" cap="none" normalizeH="0" baseline="0" dirty="0">
              <a:ln>
                <a:noFill/>
              </a:ln>
              <a:solidFill>
                <a:schemeClr val="tx1"/>
              </a:solidFill>
              <a:effectLst/>
              <a:latin typeface="+mn-ea"/>
              <a:ea typeface="+mn-ea"/>
            </a:endParaRPr>
          </a:p>
          <a:p>
            <a:pPr marL="285750" indent="-285750">
              <a:buFont typeface="Arial" panose="020B0604020202020204" pitchFamily="34" charset="0"/>
              <a:buChar char="•"/>
            </a:pPr>
            <a:r>
              <a:rPr lang="en-US" altLang="ja-JP" sz="2000" dirty="0">
                <a:latin typeface="+mn-ea"/>
                <a:ea typeface="+mn-ea"/>
              </a:rPr>
              <a:t>4</a:t>
            </a:r>
            <a:r>
              <a:rPr lang="ja-JP" altLang="en-US" sz="2000" dirty="0" err="1">
                <a:latin typeface="+mn-ea"/>
                <a:ea typeface="+mn-ea"/>
              </a:rPr>
              <a:t>つの</a:t>
            </a:r>
            <a:r>
              <a:rPr lang="ja-JP" altLang="en-US" sz="2000" dirty="0">
                <a:latin typeface="+mn-ea"/>
                <a:ea typeface="+mn-ea"/>
              </a:rPr>
              <a:t>非金融セクター：①エネルギー、②運輸、③原料・建築物、④農業・食糧・林業製品</a:t>
            </a:r>
          </a:p>
        </p:txBody>
      </p:sp>
    </p:spTree>
    <p:extLst>
      <p:ext uri="{BB962C8B-B14F-4D97-AF65-F5344CB8AC3E}">
        <p14:creationId xmlns:p14="http://schemas.microsoft.com/office/powerpoint/2010/main" val="3360781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sz="3200" spc="300" dirty="0">
                <a:solidFill>
                  <a:prstClr val="black"/>
                </a:solidFill>
              </a:rPr>
              <a:t>気候対策による経営改革の機会③：製品／サービス</a:t>
            </a:r>
            <a:endParaRPr kumimoji="1" lang="ja-JP" altLang="en-US" sz="3600" spc="300" dirty="0"/>
          </a:p>
        </p:txBody>
      </p:sp>
      <p:sp>
        <p:nvSpPr>
          <p:cNvPr id="4" name="テキスト プレースホルダー 3"/>
          <p:cNvSpPr>
            <a:spLocks noGrp="1"/>
          </p:cNvSpPr>
          <p:nvPr>
            <p:ph type="body" sz="quarter" idx="11"/>
          </p:nvPr>
        </p:nvSpPr>
        <p:spPr/>
        <p:txBody>
          <a:bodyPr/>
          <a:lstStyle/>
          <a:p>
            <a:pPr lvl="0"/>
            <a:r>
              <a:rPr lang="ja-JP" altLang="en-US" sz="2400" dirty="0">
                <a:solidFill>
                  <a:prstClr val="black"/>
                </a:solidFill>
              </a:rPr>
              <a:t>気候変動緩和策・適応策への取り組みはビジネスチャンス</a:t>
            </a:r>
            <a:r>
              <a:rPr lang="en-US" altLang="ja-JP" sz="2400" dirty="0">
                <a:solidFill>
                  <a:prstClr val="black"/>
                </a:solidFill>
              </a:rPr>
              <a:t>(</a:t>
            </a:r>
            <a:r>
              <a:rPr lang="ja-JP" altLang="en-US" sz="2400" dirty="0">
                <a:solidFill>
                  <a:prstClr val="black"/>
                </a:solidFill>
              </a:rPr>
              <a:t>機会</a:t>
            </a:r>
            <a:r>
              <a:rPr lang="en-US" altLang="ja-JP" sz="2400" dirty="0">
                <a:solidFill>
                  <a:prstClr val="black"/>
                </a:solidFill>
              </a:rPr>
              <a:t>)</a:t>
            </a:r>
            <a:r>
              <a:rPr lang="ja-JP" altLang="en-US" sz="2400" dirty="0">
                <a:solidFill>
                  <a:prstClr val="black"/>
                </a:solidFill>
              </a:rPr>
              <a:t>をもたらす</a:t>
            </a:r>
          </a:p>
          <a:p>
            <a:pPr lvl="0"/>
            <a:r>
              <a:rPr lang="ja-JP" altLang="en-US" sz="2400" dirty="0">
                <a:solidFill>
                  <a:prstClr val="black"/>
                </a:solidFill>
              </a:rPr>
              <a:t>気候関連の機会が与える財務影響について例示した</a:t>
            </a:r>
          </a:p>
        </p:txBody>
      </p:sp>
      <p:sp>
        <p:nvSpPr>
          <p:cNvPr id="5" name="正方形/長方形 4"/>
          <p:cNvSpPr/>
          <p:nvPr/>
        </p:nvSpPr>
        <p:spPr bwMode="auto">
          <a:xfrm>
            <a:off x="1295247" y="2420888"/>
            <a:ext cx="1785422" cy="3888432"/>
          </a:xfrm>
          <a:prstGeom prst="rect">
            <a:avLst/>
          </a:prstGeom>
          <a:no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R="0" algn="ctr" defTabSz="914400" rtl="0" eaLnBrk="1" fontAlgn="base" latinLnBrk="0" hangingPunct="1">
              <a:lnSpc>
                <a:spcPts val="4800"/>
              </a:lnSpc>
              <a:spcBef>
                <a:spcPct val="0"/>
              </a:spcBef>
              <a:spcAft>
                <a:spcPct val="0"/>
              </a:spcAft>
              <a:buClrTx/>
              <a:buSzTx/>
              <a:tabLst/>
            </a:pPr>
            <a:r>
              <a:rPr lang="ja-JP" altLang="en-US" sz="3200" u="sng" spc="300" dirty="0">
                <a:latin typeface="Meiryo UI" panose="020B0604030504040204" pitchFamily="50" charset="-128"/>
                <a:ea typeface="Meiryo UI" panose="020B0604030504040204" pitchFamily="50" charset="-128"/>
              </a:rPr>
              <a:t>③製品</a:t>
            </a:r>
            <a:r>
              <a:rPr lang="en-US" altLang="ja-JP" sz="3200" u="sng" spc="300" dirty="0">
                <a:latin typeface="Meiryo UI" panose="020B0604030504040204" pitchFamily="50" charset="-128"/>
                <a:ea typeface="Meiryo UI" panose="020B0604030504040204" pitchFamily="50" charset="-128"/>
              </a:rPr>
              <a:t>/</a:t>
            </a:r>
            <a:r>
              <a:rPr lang="ja-JP" altLang="en-US" sz="3200" u="sng" spc="300" dirty="0">
                <a:latin typeface="Meiryo UI" panose="020B0604030504040204" pitchFamily="50" charset="-128"/>
                <a:ea typeface="Meiryo UI" panose="020B0604030504040204" pitchFamily="50" charset="-128"/>
              </a:rPr>
              <a:t>サービス</a:t>
            </a:r>
            <a:endParaRPr lang="en-US" altLang="ja-JP" sz="3200" u="sng" spc="300" dirty="0">
              <a:latin typeface="Meiryo UI" panose="020B0604030504040204" pitchFamily="50" charset="-128"/>
              <a:ea typeface="Meiryo UI" panose="020B0604030504040204" pitchFamily="50" charset="-128"/>
            </a:endParaRPr>
          </a:p>
        </p:txBody>
      </p:sp>
      <p:sp>
        <p:nvSpPr>
          <p:cNvPr id="6" name="正方形/長方形 5"/>
          <p:cNvSpPr/>
          <p:nvPr/>
        </p:nvSpPr>
        <p:spPr bwMode="auto">
          <a:xfrm>
            <a:off x="3341003" y="2420888"/>
            <a:ext cx="3088038" cy="3888432"/>
          </a:xfrm>
          <a:prstGeom prst="rect">
            <a:avLst/>
          </a:prstGeom>
          <a:no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t" anchorCtr="0" compatLnSpc="1">
            <a:prstTxWarp prst="textNoShape">
              <a:avLst/>
            </a:prstTxWarp>
          </a:bodyPr>
          <a:lstStyle/>
          <a:p>
            <a:pPr marL="171450" marR="0" indent="-171450" algn="l" defTabSz="914400" rtl="0" eaLnBrk="1" fontAlgn="base" latinLnBrk="0" hangingPunct="1">
              <a:lnSpc>
                <a:spcPts val="3200"/>
              </a:lnSpc>
              <a:spcBef>
                <a:spcPct val="0"/>
              </a:spcBef>
              <a:spcAft>
                <a:spcPct val="0"/>
              </a:spcAft>
              <a:buClrTx/>
              <a:buSzTx/>
              <a:buFont typeface="Arial" panose="020B0604020202020204" pitchFamily="34" charset="0"/>
              <a:buChar char="•"/>
              <a:tabLst/>
            </a:pPr>
            <a:r>
              <a:rPr lang="ja-JP" altLang="en-US" sz="2400" dirty="0">
                <a:latin typeface="Meiryo UI" panose="020B0604030504040204" pitchFamily="50" charset="-128"/>
                <a:ea typeface="Meiryo UI" panose="020B0604030504040204" pitchFamily="50" charset="-128"/>
              </a:rPr>
              <a:t>低炭素商品・サービスの開発・拡大</a:t>
            </a:r>
            <a:endParaRPr lang="en-US" altLang="ja-JP" sz="2400" dirty="0">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ts val="3200"/>
              </a:lnSpc>
              <a:spcBef>
                <a:spcPct val="0"/>
              </a:spcBef>
              <a:spcAft>
                <a:spcPct val="0"/>
              </a:spcAft>
              <a:buClrTx/>
              <a:buSzTx/>
              <a:buFont typeface="Arial" panose="020B0604020202020204" pitchFamily="34" charset="0"/>
              <a:buChar char="•"/>
              <a:tabLst/>
            </a:pPr>
            <a:r>
              <a:rPr lang="ja-JP" altLang="en-US" sz="2400" dirty="0">
                <a:latin typeface="Meiryo UI" panose="020B0604030504040204" pitchFamily="50" charset="-128"/>
                <a:ea typeface="Meiryo UI" panose="020B0604030504040204" pitchFamily="50" charset="-128"/>
              </a:rPr>
              <a:t>気候への適応対策・保険リスク対応の開発</a:t>
            </a:r>
            <a:endParaRPr lang="en-US" altLang="ja-JP" sz="2400" dirty="0">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ts val="3200"/>
              </a:lnSpc>
              <a:spcBef>
                <a:spcPct val="0"/>
              </a:spcBef>
              <a:spcAft>
                <a:spcPct val="0"/>
              </a:spcAft>
              <a:buClrTx/>
              <a:buSzTx/>
              <a:buFont typeface="Arial" panose="020B0604020202020204" pitchFamily="34" charset="0"/>
              <a:buChar char="•"/>
              <a:tabLst/>
            </a:pPr>
            <a:r>
              <a:rPr lang="ja-JP" altLang="en-US" sz="2400" dirty="0">
                <a:latin typeface="Meiryo UI" panose="020B0604030504040204" pitchFamily="50" charset="-128"/>
                <a:ea typeface="Meiryo UI" panose="020B0604030504040204" pitchFamily="50" charset="-128"/>
              </a:rPr>
              <a:t>研究開発・イノベーションによる新規商品・サービスの開発</a:t>
            </a:r>
            <a:endParaRPr lang="en-US" altLang="ja-JP" sz="2400" dirty="0">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ts val="3200"/>
              </a:lnSpc>
              <a:spcBef>
                <a:spcPct val="0"/>
              </a:spcBef>
              <a:spcAft>
                <a:spcPct val="0"/>
              </a:spcAft>
              <a:buClrTx/>
              <a:buSzTx/>
              <a:buFont typeface="Arial" panose="020B0604020202020204" pitchFamily="34" charset="0"/>
              <a:buChar char="•"/>
              <a:tabLst/>
            </a:pPr>
            <a:r>
              <a:rPr lang="ja-JP" altLang="en-US" sz="2400" dirty="0">
                <a:latin typeface="Meiryo UI" panose="020B0604030504040204" pitchFamily="50" charset="-128"/>
                <a:ea typeface="Meiryo UI" panose="020B0604030504040204" pitchFamily="50" charset="-128"/>
              </a:rPr>
              <a:t>ビジネス活動の多様化、消費者選好の変化</a:t>
            </a:r>
            <a:endParaRPr lang="en-US" altLang="ja-JP" sz="2400" dirty="0">
              <a:latin typeface="Meiryo UI" panose="020B0604030504040204" pitchFamily="50" charset="-128"/>
              <a:ea typeface="Meiryo UI" panose="020B0604030504040204" pitchFamily="50" charset="-128"/>
            </a:endParaRPr>
          </a:p>
        </p:txBody>
      </p:sp>
      <p:sp>
        <p:nvSpPr>
          <p:cNvPr id="7" name="正方形/長方形 6"/>
          <p:cNvSpPr/>
          <p:nvPr/>
        </p:nvSpPr>
        <p:spPr bwMode="auto">
          <a:xfrm>
            <a:off x="6753224" y="2397223"/>
            <a:ext cx="3152775" cy="3888432"/>
          </a:xfrm>
          <a:prstGeom prst="rect">
            <a:avLst/>
          </a:prstGeom>
          <a:no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t" anchorCtr="0" compatLnSpc="1">
            <a:prstTxWarp prst="textNoShape">
              <a:avLst/>
            </a:prstTxWarp>
          </a:bodyPr>
          <a:lstStyle/>
          <a:p>
            <a:pPr marL="171450" marR="0" indent="-171450" algn="l" defTabSz="914400" rtl="0" eaLnBrk="1" fontAlgn="base" latinLnBrk="0" hangingPunct="1">
              <a:lnSpc>
                <a:spcPts val="3600"/>
              </a:lnSpc>
              <a:spcBef>
                <a:spcPct val="0"/>
              </a:spcBef>
              <a:spcAft>
                <a:spcPct val="0"/>
              </a:spcAft>
              <a:buClrTx/>
              <a:buSzTx/>
              <a:buFont typeface="Arial" panose="020B0604020202020204" pitchFamily="34" charset="0"/>
              <a:buChar char="•"/>
              <a:tabLst/>
            </a:pPr>
            <a:r>
              <a:rPr lang="ja-JP" altLang="en-US" sz="2400" dirty="0">
                <a:latin typeface="Meiryo UI" panose="020B0604030504040204" pitchFamily="50" charset="-128"/>
                <a:ea typeface="Meiryo UI" panose="020B0604030504040204" pitchFamily="50" charset="-128"/>
              </a:rPr>
              <a:t>低炭素製品・サービス需要による収益増加</a:t>
            </a:r>
            <a:endParaRPr lang="en-US" altLang="ja-JP" sz="2400" dirty="0">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ts val="3600"/>
              </a:lnSpc>
              <a:spcBef>
                <a:spcPct val="0"/>
              </a:spcBef>
              <a:spcAft>
                <a:spcPct val="0"/>
              </a:spcAft>
              <a:buClrTx/>
              <a:buSzTx/>
              <a:buFont typeface="Arial" panose="020B0604020202020204" pitchFamily="34" charset="0"/>
              <a:buChar char="•"/>
              <a:tabLst/>
            </a:pPr>
            <a:r>
              <a:rPr lang="ja-JP" altLang="en-US" sz="2400" dirty="0">
                <a:latin typeface="Meiryo UI" panose="020B0604030504040204" pitchFamily="50" charset="-128"/>
                <a:ea typeface="Meiryo UI" panose="020B0604030504040204" pitchFamily="50" charset="-128"/>
              </a:rPr>
              <a:t>適応ニーズによる収益増加（保険リスク移転商品・サービス）</a:t>
            </a:r>
            <a:endParaRPr lang="en-US" altLang="ja-JP" sz="2400" dirty="0">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ts val="3600"/>
              </a:lnSpc>
              <a:spcBef>
                <a:spcPct val="0"/>
              </a:spcBef>
              <a:spcAft>
                <a:spcPct val="0"/>
              </a:spcAft>
              <a:buClrTx/>
              <a:buSzTx/>
              <a:buFont typeface="Arial" panose="020B0604020202020204" pitchFamily="34" charset="0"/>
              <a:buChar char="•"/>
              <a:tabLst/>
            </a:pPr>
            <a:r>
              <a:rPr lang="ja-JP" altLang="en-US" sz="2400" dirty="0">
                <a:latin typeface="Meiryo UI" panose="020B0604030504040204" pitchFamily="50" charset="-128"/>
                <a:ea typeface="Meiryo UI" panose="020B0604030504040204" pitchFamily="50" charset="-128"/>
              </a:rPr>
              <a:t>消費者選好の変化に対する競争力の強化</a:t>
            </a:r>
            <a:endParaRPr lang="en-US" altLang="ja-JP" sz="2400" dirty="0">
              <a:latin typeface="Meiryo UI" panose="020B0604030504040204" pitchFamily="50" charset="-128"/>
              <a:ea typeface="Meiryo UI" panose="020B0604030504040204" pitchFamily="50" charset="-128"/>
            </a:endParaRPr>
          </a:p>
        </p:txBody>
      </p:sp>
      <p:sp>
        <p:nvSpPr>
          <p:cNvPr id="10" name="四角形: 角を丸くする 9"/>
          <p:cNvSpPr/>
          <p:nvPr/>
        </p:nvSpPr>
        <p:spPr bwMode="auto">
          <a:xfrm>
            <a:off x="275455" y="2273610"/>
            <a:ext cx="1019792" cy="4107718"/>
          </a:xfrm>
          <a:prstGeom prst="roundRect">
            <a:avLst/>
          </a:prstGeom>
          <a:solidFill>
            <a:schemeClr val="bg1">
              <a:lumMod val="95000"/>
            </a:schemeClr>
          </a:solidFill>
          <a:ln>
            <a:solidFill>
              <a:schemeClr val="tx1"/>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algn="ctr"/>
            <a:r>
              <a:rPr lang="ja-JP" altLang="en-US" sz="2400" b="1" u="sng" dirty="0">
                <a:solidFill>
                  <a:schemeClr val="tx1"/>
                </a:solidFill>
                <a:latin typeface="Meiryo UI" panose="020B0604030504040204" pitchFamily="50" charset="-128"/>
                <a:ea typeface="Meiryo UI" panose="020B0604030504040204" pitchFamily="50" charset="-128"/>
              </a:rPr>
              <a:t>機会</a:t>
            </a:r>
            <a:endParaRPr lang="en-US" altLang="ja-JP" sz="2400" b="1" u="sng"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341939" y="1854181"/>
            <a:ext cx="1660347" cy="510778"/>
          </a:xfrm>
          <a:prstGeom prst="roundRect">
            <a:avLst/>
          </a:prstGeom>
          <a:solidFill>
            <a:schemeClr val="bg1">
              <a:lumMod val="95000"/>
            </a:schemeClr>
          </a:solidFill>
          <a:ln>
            <a:solidFill>
              <a:schemeClr val="tx1"/>
            </a:solidFill>
          </a:ln>
        </p:spPr>
        <p:txBody>
          <a:bodyPr wrap="square" rtlCol="0">
            <a:spAutoFit/>
          </a:bodyPr>
          <a:lstStyle/>
          <a:p>
            <a:pPr algn="ctr"/>
            <a:r>
              <a:rPr lang="ja-JP" altLang="en-US" sz="2400" b="1" u="sng" spc="600" dirty="0">
                <a:latin typeface="Meiryo UI" panose="020B0604030504040204" pitchFamily="50" charset="-128"/>
                <a:ea typeface="Meiryo UI" panose="020B0604030504040204" pitchFamily="50" charset="-128"/>
              </a:rPr>
              <a:t>側面</a:t>
            </a:r>
            <a:endParaRPr lang="en-US" altLang="ja-JP" sz="2400" b="1" u="sng" spc="6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531834" y="1854181"/>
            <a:ext cx="2833944" cy="510778"/>
          </a:xfrm>
          <a:prstGeom prst="roundRect">
            <a:avLst/>
          </a:prstGeom>
          <a:solidFill>
            <a:schemeClr val="bg1">
              <a:lumMod val="95000"/>
            </a:schemeClr>
          </a:solidFill>
          <a:ln>
            <a:solidFill>
              <a:schemeClr val="tx1"/>
            </a:solidFill>
          </a:ln>
        </p:spPr>
        <p:txBody>
          <a:bodyPr wrap="square" rtlCol="0">
            <a:spAutoFit/>
          </a:bodyPr>
          <a:lstStyle/>
          <a:p>
            <a:r>
              <a:rPr lang="ja-JP" altLang="en-US" sz="2400" b="1" u="sng" spc="600" dirty="0">
                <a:latin typeface="Meiryo UI" panose="020B0604030504040204" pitchFamily="50" charset="-128"/>
                <a:ea typeface="Meiryo UI" panose="020B0604030504040204" pitchFamily="50" charset="-128"/>
              </a:rPr>
              <a:t>主な切り口の例</a:t>
            </a:r>
            <a:endParaRPr lang="en-US" altLang="ja-JP" sz="2400" b="1" u="sng" spc="6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6945014" y="1854181"/>
            <a:ext cx="2609878" cy="510778"/>
          </a:xfrm>
          <a:prstGeom prst="roundRect">
            <a:avLst/>
          </a:prstGeom>
          <a:solidFill>
            <a:schemeClr val="bg1">
              <a:lumMod val="95000"/>
            </a:schemeClr>
          </a:solidFill>
          <a:ln>
            <a:solidFill>
              <a:schemeClr val="tx1"/>
            </a:solidFill>
          </a:ln>
        </p:spPr>
        <p:txBody>
          <a:bodyPr wrap="square" rtlCol="0">
            <a:spAutoFit/>
          </a:bodyPr>
          <a:lstStyle/>
          <a:p>
            <a:r>
              <a:rPr lang="ja-JP" altLang="en-US" sz="2400" b="1" u="sng" spc="600" dirty="0">
                <a:latin typeface="Meiryo UI" panose="020B0604030504040204" pitchFamily="50" charset="-128"/>
                <a:ea typeface="Meiryo UI" panose="020B0604030504040204" pitchFamily="50" charset="-128"/>
              </a:rPr>
              <a:t>財務影響の例</a:t>
            </a:r>
            <a:endParaRPr lang="en-US" altLang="ja-JP" sz="2400" b="1" u="sng" spc="600" dirty="0">
              <a:latin typeface="Meiryo UI" panose="020B0604030504040204" pitchFamily="50" charset="-128"/>
              <a:ea typeface="Meiryo UI" panose="020B0604030504040204" pitchFamily="50" charset="-128"/>
            </a:endParaRPr>
          </a:p>
        </p:txBody>
      </p:sp>
      <p:sp>
        <p:nvSpPr>
          <p:cNvPr id="11" name="スライド番号プレースホルダー 7"/>
          <p:cNvSpPr>
            <a:spLocks noGrp="1"/>
          </p:cNvSpPr>
          <p:nvPr>
            <p:ph type="sldNum" sz="quarter" idx="12"/>
          </p:nvPr>
        </p:nvSpPr>
        <p:spPr>
          <a:xfrm>
            <a:off x="8697416" y="6309320"/>
            <a:ext cx="1224136" cy="548679"/>
          </a:xfrm>
        </p:spPr>
        <p:txBody>
          <a:bodyPr/>
          <a:lstStyle/>
          <a:p>
            <a:fld id="{E77E49A9-AD1C-4B66-A578-004A08E370AC}" type="slidenum">
              <a:rPr lang="ja-JP" altLang="en-US" smtClean="0"/>
              <a:pPr/>
              <a:t>30</a:t>
            </a:fld>
            <a:endParaRPr lang="ja-JP" altLang="en-US" dirty="0"/>
          </a:p>
        </p:txBody>
      </p:sp>
      <p:graphicFrame>
        <p:nvGraphicFramePr>
          <p:cNvPr id="12" name="表 11"/>
          <p:cNvGraphicFramePr>
            <a:graphicFrameLocks noGrp="1"/>
          </p:cNvGraphicFramePr>
          <p:nvPr>
            <p:extLst/>
          </p:nvPr>
        </p:nvGraphicFramePr>
        <p:xfrm>
          <a:off x="103188" y="6558790"/>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latin typeface="Segoe UI" panose="020B0502040204020203" pitchFamily="34" charset="0"/>
                          <a:ea typeface="メイリオ" panose="020B0604030504040204" pitchFamily="50" charset="-128"/>
                        </a:rPr>
                        <a:t>, </a:t>
                      </a:r>
                      <a:r>
                        <a:rPr kumimoji="1" lang="ja-JP" altLang="en-US" sz="1000" baseline="0" dirty="0">
                          <a:latin typeface="Segoe UI" panose="020B0502040204020203" pitchFamily="34" charset="0"/>
                          <a:ea typeface="メイリオ" panose="020B0604030504040204" pitchFamily="50" charset="-128"/>
                        </a:rPr>
                        <a:t>気候関連財務情報開示タスクフォースによる提言（最終版）</a:t>
                      </a:r>
                      <a:r>
                        <a:rPr kumimoji="1" lang="en-US" altLang="ja-JP" sz="1000" baseline="0" dirty="0">
                          <a:latin typeface="Segoe UI" panose="020B0502040204020203" pitchFamily="34" charset="0"/>
                          <a:ea typeface="メイリオ" panose="020B0604030504040204" pitchFamily="50" charset="-128"/>
                        </a:rPr>
                        <a:t>, 2017, 11</a:t>
                      </a:r>
                      <a:r>
                        <a:rPr kumimoji="1" lang="ja-JP" altLang="en-US" sz="1000" baseline="0" dirty="0">
                          <a:latin typeface="Segoe UI" panose="020B0502040204020203" pitchFamily="34" charset="0"/>
                          <a:ea typeface="メイリオ" panose="020B0604030504040204" pitchFamily="50" charset="-128"/>
                        </a:rPr>
                        <a:t>ページを基に環境省作成</a:t>
                      </a:r>
                      <a:endParaRPr kumimoji="1" lang="en-US" altLang="ja-JP" sz="1000" baseline="0" dirty="0">
                        <a:solidFill>
                          <a:srgbClr val="FF0000"/>
                        </a:solidFill>
                        <a:latin typeface="Segoe UI" panose="020B0502040204020203" pitchFamily="34" charset="0"/>
                        <a:ea typeface="メイリオ" panose="020B0604030504040204" pitchFamily="50" charset="-128"/>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032350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sz="3200" spc="300" dirty="0">
                <a:solidFill>
                  <a:prstClr val="black"/>
                </a:solidFill>
              </a:rPr>
              <a:t>気候対策による経営改革の機会④：市場</a:t>
            </a:r>
            <a:endParaRPr kumimoji="1" lang="ja-JP" altLang="en-US" sz="3600" spc="300" dirty="0"/>
          </a:p>
        </p:txBody>
      </p:sp>
      <p:sp>
        <p:nvSpPr>
          <p:cNvPr id="4" name="テキスト プレースホルダー 3"/>
          <p:cNvSpPr>
            <a:spLocks noGrp="1"/>
          </p:cNvSpPr>
          <p:nvPr>
            <p:ph type="body" sz="quarter" idx="11"/>
          </p:nvPr>
        </p:nvSpPr>
        <p:spPr/>
        <p:txBody>
          <a:bodyPr/>
          <a:lstStyle/>
          <a:p>
            <a:pPr lvl="0"/>
            <a:r>
              <a:rPr lang="ja-JP" altLang="en-US" sz="2400" dirty="0">
                <a:solidFill>
                  <a:prstClr val="black"/>
                </a:solidFill>
              </a:rPr>
              <a:t>気候変動緩和策・適応策への取り組みはビジネスチャンス</a:t>
            </a:r>
            <a:r>
              <a:rPr lang="en-US" altLang="ja-JP" sz="2400" dirty="0">
                <a:solidFill>
                  <a:prstClr val="black"/>
                </a:solidFill>
              </a:rPr>
              <a:t>(</a:t>
            </a:r>
            <a:r>
              <a:rPr lang="ja-JP" altLang="en-US" sz="2400" dirty="0">
                <a:solidFill>
                  <a:prstClr val="black"/>
                </a:solidFill>
              </a:rPr>
              <a:t>機会</a:t>
            </a:r>
            <a:r>
              <a:rPr lang="en-US" altLang="ja-JP" sz="2400" dirty="0">
                <a:solidFill>
                  <a:prstClr val="black"/>
                </a:solidFill>
              </a:rPr>
              <a:t>)</a:t>
            </a:r>
            <a:r>
              <a:rPr lang="ja-JP" altLang="en-US" sz="2400" dirty="0">
                <a:solidFill>
                  <a:prstClr val="black"/>
                </a:solidFill>
              </a:rPr>
              <a:t>をもたらす</a:t>
            </a:r>
          </a:p>
          <a:p>
            <a:pPr lvl="0"/>
            <a:r>
              <a:rPr lang="ja-JP" altLang="en-US" sz="2400" dirty="0">
                <a:solidFill>
                  <a:prstClr val="black"/>
                </a:solidFill>
              </a:rPr>
              <a:t>気候関連の機会が与える財務影響について例示した</a:t>
            </a:r>
          </a:p>
        </p:txBody>
      </p:sp>
      <p:sp>
        <p:nvSpPr>
          <p:cNvPr id="5" name="四角形: 角を丸くする 4"/>
          <p:cNvSpPr/>
          <p:nvPr/>
        </p:nvSpPr>
        <p:spPr bwMode="auto">
          <a:xfrm>
            <a:off x="275455" y="2273610"/>
            <a:ext cx="1050930" cy="4107718"/>
          </a:xfrm>
          <a:prstGeom prst="roundRect">
            <a:avLst/>
          </a:prstGeom>
          <a:solidFill>
            <a:schemeClr val="bg1">
              <a:lumMod val="95000"/>
            </a:schemeClr>
          </a:solidFill>
          <a:ln>
            <a:solidFill>
              <a:schemeClr val="tx1"/>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algn="ctr"/>
            <a:r>
              <a:rPr lang="ja-JP" altLang="en-US" sz="2400" b="1" u="sng" dirty="0">
                <a:solidFill>
                  <a:schemeClr val="tx1"/>
                </a:solidFill>
                <a:latin typeface="Meiryo UI" panose="020B0604030504040204" pitchFamily="50" charset="-128"/>
                <a:ea typeface="Meiryo UI" panose="020B0604030504040204" pitchFamily="50" charset="-128"/>
              </a:rPr>
              <a:t>機会</a:t>
            </a:r>
            <a:endParaRPr lang="en-US" altLang="ja-JP" sz="2400" b="1" u="sng"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341939" y="1854181"/>
            <a:ext cx="1660347" cy="510778"/>
          </a:xfrm>
          <a:prstGeom prst="roundRect">
            <a:avLst/>
          </a:prstGeom>
          <a:solidFill>
            <a:schemeClr val="bg1">
              <a:lumMod val="95000"/>
            </a:schemeClr>
          </a:solidFill>
          <a:ln>
            <a:solidFill>
              <a:schemeClr val="tx1"/>
            </a:solidFill>
          </a:ln>
        </p:spPr>
        <p:txBody>
          <a:bodyPr wrap="square" rtlCol="0">
            <a:spAutoFit/>
          </a:bodyPr>
          <a:lstStyle/>
          <a:p>
            <a:pPr algn="ctr"/>
            <a:r>
              <a:rPr lang="ja-JP" altLang="en-US" sz="2400" b="1" u="sng" spc="600" dirty="0">
                <a:latin typeface="Meiryo UI" panose="020B0604030504040204" pitchFamily="50" charset="-128"/>
                <a:ea typeface="Meiryo UI" panose="020B0604030504040204" pitchFamily="50" charset="-128"/>
              </a:rPr>
              <a:t>側面</a:t>
            </a:r>
            <a:endParaRPr lang="en-US" altLang="ja-JP" sz="2400" b="1" u="sng" spc="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531834" y="1854181"/>
            <a:ext cx="2833944" cy="510778"/>
          </a:xfrm>
          <a:prstGeom prst="roundRect">
            <a:avLst/>
          </a:prstGeom>
          <a:solidFill>
            <a:schemeClr val="bg1">
              <a:lumMod val="95000"/>
            </a:schemeClr>
          </a:solidFill>
          <a:ln>
            <a:solidFill>
              <a:schemeClr val="tx1"/>
            </a:solidFill>
          </a:ln>
        </p:spPr>
        <p:txBody>
          <a:bodyPr wrap="square" rtlCol="0">
            <a:spAutoFit/>
          </a:bodyPr>
          <a:lstStyle/>
          <a:p>
            <a:r>
              <a:rPr lang="ja-JP" altLang="en-US" sz="2400" b="1" u="sng" spc="600" dirty="0">
                <a:latin typeface="Meiryo UI" panose="020B0604030504040204" pitchFamily="50" charset="-128"/>
                <a:ea typeface="Meiryo UI" panose="020B0604030504040204" pitchFamily="50" charset="-128"/>
              </a:rPr>
              <a:t>主な切り口の例</a:t>
            </a:r>
            <a:endParaRPr lang="en-US" altLang="ja-JP" sz="2400" b="1" u="sng" spc="6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945014" y="1854181"/>
            <a:ext cx="2609878" cy="510778"/>
          </a:xfrm>
          <a:prstGeom prst="roundRect">
            <a:avLst/>
          </a:prstGeom>
          <a:solidFill>
            <a:schemeClr val="bg1">
              <a:lumMod val="95000"/>
            </a:schemeClr>
          </a:solidFill>
          <a:ln>
            <a:solidFill>
              <a:schemeClr val="tx1"/>
            </a:solidFill>
          </a:ln>
        </p:spPr>
        <p:txBody>
          <a:bodyPr wrap="square" rtlCol="0">
            <a:spAutoFit/>
          </a:bodyPr>
          <a:lstStyle/>
          <a:p>
            <a:r>
              <a:rPr lang="ja-JP" altLang="en-US" sz="2400" b="1" u="sng" spc="600" dirty="0">
                <a:latin typeface="Meiryo UI" panose="020B0604030504040204" pitchFamily="50" charset="-128"/>
                <a:ea typeface="Meiryo UI" panose="020B0604030504040204" pitchFamily="50" charset="-128"/>
              </a:rPr>
              <a:t>財務影響の例</a:t>
            </a:r>
            <a:endParaRPr lang="en-US" altLang="ja-JP" sz="2400" b="1" u="sng" spc="600" dirty="0">
              <a:latin typeface="Meiryo UI" panose="020B0604030504040204" pitchFamily="50" charset="-128"/>
              <a:ea typeface="Meiryo UI" panose="020B0604030504040204" pitchFamily="50" charset="-128"/>
            </a:endParaRPr>
          </a:p>
        </p:txBody>
      </p:sp>
      <p:sp>
        <p:nvSpPr>
          <p:cNvPr id="9" name="正方形/長方形 8"/>
          <p:cNvSpPr/>
          <p:nvPr/>
        </p:nvSpPr>
        <p:spPr bwMode="auto">
          <a:xfrm>
            <a:off x="1341938" y="2455612"/>
            <a:ext cx="1660347" cy="2989612"/>
          </a:xfrm>
          <a:prstGeom prst="rect">
            <a:avLst/>
          </a:prstGeom>
          <a:no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lang="ja-JP" altLang="en-US" sz="3200" u="sng" spc="600" dirty="0">
                <a:latin typeface="Meiryo UI" panose="020B0604030504040204" pitchFamily="50" charset="-128"/>
                <a:ea typeface="Meiryo UI" panose="020B0604030504040204" pitchFamily="50" charset="-128"/>
              </a:rPr>
              <a:t>④市場</a:t>
            </a:r>
            <a:endParaRPr lang="en-US" altLang="ja-JP" sz="3200" u="sng" spc="600" dirty="0">
              <a:latin typeface="Meiryo UI" panose="020B0604030504040204" pitchFamily="50" charset="-128"/>
              <a:ea typeface="Meiryo UI" panose="020B0604030504040204" pitchFamily="50" charset="-128"/>
            </a:endParaRPr>
          </a:p>
        </p:txBody>
      </p:sp>
      <p:sp>
        <p:nvSpPr>
          <p:cNvPr id="10" name="正方形/長方形 9"/>
          <p:cNvSpPr/>
          <p:nvPr/>
        </p:nvSpPr>
        <p:spPr bwMode="auto">
          <a:xfrm>
            <a:off x="3440113" y="2471436"/>
            <a:ext cx="2973938" cy="3837884"/>
          </a:xfrm>
          <a:prstGeom prst="rect">
            <a:avLst/>
          </a:prstGeom>
          <a:no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ja-JP" altLang="en-US" sz="2800" dirty="0">
                <a:latin typeface="Meiryo UI" panose="020B0604030504040204" pitchFamily="50" charset="-128"/>
                <a:ea typeface="Meiryo UI" panose="020B0604030504040204" pitchFamily="50" charset="-128"/>
              </a:rPr>
              <a:t>新規市場へのアクセス</a:t>
            </a:r>
            <a:endParaRPr lang="en-US" altLang="ja-JP" sz="2800" dirty="0">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ja-JP" altLang="en-US" sz="2800" dirty="0">
                <a:latin typeface="Meiryo UI" panose="020B0604030504040204" pitchFamily="50" charset="-128"/>
                <a:ea typeface="Meiryo UI" panose="020B0604030504040204" pitchFamily="50" charset="-128"/>
              </a:rPr>
              <a:t>公的セクターによるインセンティブの活用</a:t>
            </a:r>
            <a:endParaRPr lang="en-US" altLang="ja-JP" sz="2800" dirty="0">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rPr>
              <a:t>保険補償を新たに必要とする資産・地域へのアクセス</a:t>
            </a:r>
            <a:endParaRPr lang="en-US" altLang="ja-JP" sz="2800" dirty="0">
              <a:latin typeface="Meiryo UI" panose="020B0604030504040204" pitchFamily="50" charset="-128"/>
              <a:ea typeface="Meiryo UI" panose="020B0604030504040204" pitchFamily="50" charset="-128"/>
            </a:endParaRPr>
          </a:p>
        </p:txBody>
      </p:sp>
      <p:sp>
        <p:nvSpPr>
          <p:cNvPr id="11" name="正方形/長方形 10"/>
          <p:cNvSpPr/>
          <p:nvPr/>
        </p:nvSpPr>
        <p:spPr bwMode="auto">
          <a:xfrm>
            <a:off x="6681192" y="2471436"/>
            <a:ext cx="3224807" cy="3837884"/>
          </a:xfrm>
          <a:prstGeom prst="rect">
            <a:avLst/>
          </a:prstGeom>
          <a:no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ja-JP" altLang="en-US" sz="2800" dirty="0">
                <a:latin typeface="Meiryo UI" panose="020B0604030504040204" pitchFamily="50" charset="-128"/>
                <a:ea typeface="Meiryo UI" panose="020B0604030504040204" pitchFamily="50" charset="-128"/>
              </a:rPr>
              <a:t>新規市場へのアクセスによる収益増加</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例：政府・開発銀行とのパートナーシップ</a:t>
            </a:r>
            <a:r>
              <a:rPr lang="en-US" altLang="ja-JP" sz="2800" dirty="0">
                <a:latin typeface="Meiryo UI" panose="020B0604030504040204" pitchFamily="50" charset="-128"/>
                <a:ea typeface="Meiryo UI" panose="020B0604030504040204" pitchFamily="50" charset="-128"/>
              </a:rPr>
              <a:t>)</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ja-JP" altLang="en-US" sz="2800" dirty="0">
                <a:latin typeface="Meiryo UI" panose="020B0604030504040204" pitchFamily="50" charset="-128"/>
                <a:ea typeface="Meiryo UI" panose="020B0604030504040204" pitchFamily="50" charset="-128"/>
              </a:rPr>
              <a:t>金融資産の多様化</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例：グリーンボンド、グリーンインフラ</a:t>
            </a:r>
            <a:r>
              <a:rPr lang="en-US" altLang="ja-JP" sz="2800" dirty="0">
                <a:latin typeface="Meiryo UI" panose="020B0604030504040204" pitchFamily="50" charset="-128"/>
                <a:ea typeface="Meiryo UI" panose="020B0604030504040204" pitchFamily="50" charset="-128"/>
              </a:rPr>
              <a:t>)</a:t>
            </a:r>
          </a:p>
        </p:txBody>
      </p:sp>
      <p:sp>
        <p:nvSpPr>
          <p:cNvPr id="12" name="スライド番号プレースホルダー 7"/>
          <p:cNvSpPr>
            <a:spLocks noGrp="1"/>
          </p:cNvSpPr>
          <p:nvPr>
            <p:ph type="sldNum" sz="quarter" idx="12"/>
          </p:nvPr>
        </p:nvSpPr>
        <p:spPr>
          <a:xfrm>
            <a:off x="8697416" y="6309320"/>
            <a:ext cx="1224136" cy="548679"/>
          </a:xfrm>
        </p:spPr>
        <p:txBody>
          <a:bodyPr/>
          <a:lstStyle/>
          <a:p>
            <a:fld id="{E77E49A9-AD1C-4B66-A578-004A08E370AC}" type="slidenum">
              <a:rPr lang="ja-JP" altLang="en-US" smtClean="0"/>
              <a:pPr/>
              <a:t>31</a:t>
            </a:fld>
            <a:endParaRPr lang="ja-JP" altLang="en-US" dirty="0"/>
          </a:p>
        </p:txBody>
      </p:sp>
      <p:graphicFrame>
        <p:nvGraphicFramePr>
          <p:cNvPr id="13" name="表 12"/>
          <p:cNvGraphicFramePr>
            <a:graphicFrameLocks noGrp="1"/>
          </p:cNvGraphicFramePr>
          <p:nvPr>
            <p:extLst/>
          </p:nvPr>
        </p:nvGraphicFramePr>
        <p:xfrm>
          <a:off x="103188" y="6558790"/>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latin typeface="Segoe UI" panose="020B0502040204020203" pitchFamily="34" charset="0"/>
                          <a:ea typeface="メイリオ" panose="020B0604030504040204" pitchFamily="50" charset="-128"/>
                        </a:rPr>
                        <a:t>, </a:t>
                      </a:r>
                      <a:r>
                        <a:rPr kumimoji="1" lang="ja-JP" altLang="en-US" sz="1000" baseline="0" dirty="0">
                          <a:latin typeface="Segoe UI" panose="020B0502040204020203" pitchFamily="34" charset="0"/>
                          <a:ea typeface="メイリオ" panose="020B0604030504040204" pitchFamily="50" charset="-128"/>
                        </a:rPr>
                        <a:t>気候関連財務情報開示タスクフォースによる提言（最終版）</a:t>
                      </a:r>
                      <a:r>
                        <a:rPr kumimoji="1" lang="en-US" altLang="ja-JP" sz="1000" baseline="0" dirty="0">
                          <a:latin typeface="Segoe UI" panose="020B0502040204020203" pitchFamily="34" charset="0"/>
                          <a:ea typeface="メイリオ" panose="020B0604030504040204" pitchFamily="50" charset="-128"/>
                        </a:rPr>
                        <a:t>, 2017, 11</a:t>
                      </a:r>
                      <a:r>
                        <a:rPr kumimoji="1" lang="ja-JP" altLang="en-US" sz="1000" baseline="0" dirty="0">
                          <a:latin typeface="Segoe UI" panose="020B0502040204020203" pitchFamily="34" charset="0"/>
                          <a:ea typeface="メイリオ" panose="020B0604030504040204" pitchFamily="50" charset="-128"/>
                        </a:rPr>
                        <a:t>ページを基に環境省作成</a:t>
                      </a:r>
                      <a:endParaRPr kumimoji="1" lang="en-US" altLang="ja-JP" sz="1000" baseline="0" dirty="0">
                        <a:solidFill>
                          <a:srgbClr val="FF0000"/>
                        </a:solidFill>
                        <a:latin typeface="Segoe UI" panose="020B0502040204020203" pitchFamily="34" charset="0"/>
                        <a:ea typeface="メイリオ" panose="020B0604030504040204" pitchFamily="50" charset="-128"/>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010117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sz="3200" spc="300" dirty="0">
                <a:solidFill>
                  <a:prstClr val="black"/>
                </a:solidFill>
              </a:rPr>
              <a:t>気候対策による経営改革の機会⑤：レジリエンス</a:t>
            </a:r>
            <a:endParaRPr kumimoji="1" lang="ja-JP" altLang="en-US" sz="4400" spc="300" dirty="0"/>
          </a:p>
        </p:txBody>
      </p:sp>
      <p:sp>
        <p:nvSpPr>
          <p:cNvPr id="4" name="テキスト プレースホルダー 3"/>
          <p:cNvSpPr>
            <a:spLocks noGrp="1"/>
          </p:cNvSpPr>
          <p:nvPr>
            <p:ph type="body" sz="quarter" idx="11"/>
          </p:nvPr>
        </p:nvSpPr>
        <p:spPr/>
        <p:txBody>
          <a:bodyPr/>
          <a:lstStyle/>
          <a:p>
            <a:pPr lvl="0"/>
            <a:r>
              <a:rPr lang="ja-JP" altLang="en-US" sz="2400" dirty="0">
                <a:solidFill>
                  <a:prstClr val="black"/>
                </a:solidFill>
              </a:rPr>
              <a:t>気候変動緩和策・適応策への取り組みはビジネスチャンス</a:t>
            </a:r>
            <a:r>
              <a:rPr lang="en-US" altLang="ja-JP" sz="2400" dirty="0">
                <a:solidFill>
                  <a:prstClr val="black"/>
                </a:solidFill>
              </a:rPr>
              <a:t>(</a:t>
            </a:r>
            <a:r>
              <a:rPr lang="ja-JP" altLang="en-US" sz="2400" dirty="0">
                <a:solidFill>
                  <a:prstClr val="black"/>
                </a:solidFill>
              </a:rPr>
              <a:t>機会</a:t>
            </a:r>
            <a:r>
              <a:rPr lang="en-US" altLang="ja-JP" sz="2400" dirty="0">
                <a:solidFill>
                  <a:prstClr val="black"/>
                </a:solidFill>
              </a:rPr>
              <a:t>)</a:t>
            </a:r>
            <a:r>
              <a:rPr lang="ja-JP" altLang="en-US" sz="2400" dirty="0">
                <a:solidFill>
                  <a:prstClr val="black"/>
                </a:solidFill>
              </a:rPr>
              <a:t>をもたらす</a:t>
            </a:r>
          </a:p>
          <a:p>
            <a:pPr lvl="0"/>
            <a:r>
              <a:rPr lang="ja-JP" altLang="en-US" sz="2400" dirty="0">
                <a:solidFill>
                  <a:prstClr val="black"/>
                </a:solidFill>
              </a:rPr>
              <a:t>気候関連の機会が与える財務影響について例示した</a:t>
            </a:r>
          </a:p>
        </p:txBody>
      </p:sp>
      <p:sp>
        <p:nvSpPr>
          <p:cNvPr id="5" name="四角形: 角を丸くする 4"/>
          <p:cNvSpPr/>
          <p:nvPr/>
        </p:nvSpPr>
        <p:spPr bwMode="auto">
          <a:xfrm>
            <a:off x="275455" y="2273610"/>
            <a:ext cx="759458" cy="4107718"/>
          </a:xfrm>
          <a:prstGeom prst="roundRect">
            <a:avLst/>
          </a:prstGeom>
          <a:solidFill>
            <a:schemeClr val="bg1">
              <a:lumMod val="95000"/>
            </a:schemeClr>
          </a:solidFill>
          <a:ln>
            <a:solidFill>
              <a:schemeClr val="tx1"/>
            </a:solid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algn="ctr"/>
            <a:r>
              <a:rPr lang="ja-JP" altLang="en-US" sz="2400" b="1" u="sng" dirty="0">
                <a:solidFill>
                  <a:schemeClr val="tx1"/>
                </a:solidFill>
                <a:latin typeface="Meiryo UI" panose="020B0604030504040204" pitchFamily="50" charset="-128"/>
                <a:ea typeface="Meiryo UI" panose="020B0604030504040204" pitchFamily="50" charset="-128"/>
              </a:rPr>
              <a:t>機会</a:t>
            </a:r>
            <a:endParaRPr lang="en-US" altLang="ja-JP" sz="2400" b="1" u="sng"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341939" y="1854181"/>
            <a:ext cx="1660347" cy="510778"/>
          </a:xfrm>
          <a:prstGeom prst="roundRect">
            <a:avLst/>
          </a:prstGeom>
          <a:solidFill>
            <a:schemeClr val="bg1">
              <a:lumMod val="95000"/>
            </a:schemeClr>
          </a:solidFill>
          <a:ln>
            <a:solidFill>
              <a:schemeClr val="tx1"/>
            </a:solidFill>
          </a:ln>
        </p:spPr>
        <p:txBody>
          <a:bodyPr wrap="square" rtlCol="0">
            <a:spAutoFit/>
          </a:bodyPr>
          <a:lstStyle/>
          <a:p>
            <a:pPr algn="ctr"/>
            <a:r>
              <a:rPr lang="ja-JP" altLang="en-US" sz="2400" b="1" u="sng" spc="600" dirty="0">
                <a:latin typeface="Meiryo UI" panose="020B0604030504040204" pitchFamily="50" charset="-128"/>
                <a:ea typeface="Meiryo UI" panose="020B0604030504040204" pitchFamily="50" charset="-128"/>
              </a:rPr>
              <a:t>側面</a:t>
            </a:r>
            <a:endParaRPr lang="en-US" altLang="ja-JP" sz="2400" b="1" u="sng" spc="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531834" y="1854181"/>
            <a:ext cx="2833944" cy="510778"/>
          </a:xfrm>
          <a:prstGeom prst="roundRect">
            <a:avLst/>
          </a:prstGeom>
          <a:solidFill>
            <a:schemeClr val="bg1">
              <a:lumMod val="95000"/>
            </a:schemeClr>
          </a:solidFill>
          <a:ln>
            <a:solidFill>
              <a:schemeClr val="tx1"/>
            </a:solidFill>
          </a:ln>
        </p:spPr>
        <p:txBody>
          <a:bodyPr wrap="square" rtlCol="0">
            <a:spAutoFit/>
          </a:bodyPr>
          <a:lstStyle/>
          <a:p>
            <a:r>
              <a:rPr lang="ja-JP" altLang="en-US" sz="2400" b="1" u="sng" spc="600" dirty="0">
                <a:latin typeface="Meiryo UI" panose="020B0604030504040204" pitchFamily="50" charset="-128"/>
                <a:ea typeface="Meiryo UI" panose="020B0604030504040204" pitchFamily="50" charset="-128"/>
              </a:rPr>
              <a:t>主な切り口の例</a:t>
            </a:r>
            <a:endParaRPr lang="en-US" altLang="ja-JP" sz="2400" b="1" u="sng" spc="6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945014" y="1854181"/>
            <a:ext cx="2609878" cy="510778"/>
          </a:xfrm>
          <a:prstGeom prst="roundRect">
            <a:avLst/>
          </a:prstGeom>
          <a:solidFill>
            <a:schemeClr val="bg1">
              <a:lumMod val="95000"/>
            </a:schemeClr>
          </a:solidFill>
          <a:ln>
            <a:solidFill>
              <a:schemeClr val="tx1"/>
            </a:solidFill>
          </a:ln>
        </p:spPr>
        <p:txBody>
          <a:bodyPr wrap="square" rtlCol="0">
            <a:spAutoFit/>
          </a:bodyPr>
          <a:lstStyle/>
          <a:p>
            <a:r>
              <a:rPr lang="ja-JP" altLang="en-US" sz="2400" b="1" u="sng" spc="600" dirty="0">
                <a:latin typeface="Meiryo UI" panose="020B0604030504040204" pitchFamily="50" charset="-128"/>
                <a:ea typeface="Meiryo UI" panose="020B0604030504040204" pitchFamily="50" charset="-128"/>
              </a:rPr>
              <a:t>財務影響の例</a:t>
            </a:r>
            <a:endParaRPr lang="en-US" altLang="ja-JP" sz="2400" b="1" u="sng" spc="600" dirty="0">
              <a:latin typeface="Meiryo UI" panose="020B0604030504040204" pitchFamily="50" charset="-128"/>
              <a:ea typeface="Meiryo UI" panose="020B0604030504040204" pitchFamily="50" charset="-128"/>
            </a:endParaRPr>
          </a:p>
        </p:txBody>
      </p:sp>
      <p:sp>
        <p:nvSpPr>
          <p:cNvPr id="9" name="正方形/長方形 8"/>
          <p:cNvSpPr/>
          <p:nvPr/>
        </p:nvSpPr>
        <p:spPr bwMode="auto">
          <a:xfrm>
            <a:off x="1179052" y="2638491"/>
            <a:ext cx="2045756" cy="2950749"/>
          </a:xfrm>
          <a:prstGeom prst="rect">
            <a:avLst/>
          </a:prstGeom>
          <a:no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R="0" algn="ctr" defTabSz="914400" rtl="0" eaLnBrk="1" fontAlgn="base" latinLnBrk="0" hangingPunct="1">
              <a:lnSpc>
                <a:spcPts val="4800"/>
              </a:lnSpc>
              <a:spcBef>
                <a:spcPct val="0"/>
              </a:spcBef>
              <a:spcAft>
                <a:spcPct val="0"/>
              </a:spcAft>
              <a:buClrTx/>
              <a:buSzTx/>
              <a:tabLst/>
            </a:pPr>
            <a:r>
              <a:rPr lang="ja-JP" altLang="en-US" sz="3200" u="sng" spc="300" dirty="0">
                <a:latin typeface="Meiryo UI" panose="020B0604030504040204" pitchFamily="50" charset="-128"/>
                <a:ea typeface="Meiryo UI" panose="020B0604030504040204" pitchFamily="50" charset="-128"/>
              </a:rPr>
              <a:t>⑤強靭性</a:t>
            </a:r>
            <a:r>
              <a:rPr lang="en-US" altLang="ja-JP" sz="3200" u="sng" spc="300" dirty="0">
                <a:latin typeface="Meiryo UI" panose="020B0604030504040204" pitchFamily="50" charset="-128"/>
                <a:ea typeface="Meiryo UI" panose="020B0604030504040204" pitchFamily="50" charset="-128"/>
              </a:rPr>
              <a:t/>
            </a:r>
            <a:br>
              <a:rPr lang="en-US" altLang="ja-JP" sz="3200" u="sng" spc="300" dirty="0">
                <a:latin typeface="Meiryo UI" panose="020B0604030504040204" pitchFamily="50" charset="-128"/>
                <a:ea typeface="Meiryo UI" panose="020B0604030504040204" pitchFamily="50" charset="-128"/>
              </a:rPr>
            </a:br>
            <a:r>
              <a:rPr lang="en-US" altLang="ja-JP" sz="3200" u="sng" spc="300" dirty="0">
                <a:latin typeface="Meiryo UI" panose="020B0604030504040204" pitchFamily="50" charset="-128"/>
                <a:ea typeface="Meiryo UI" panose="020B0604030504040204" pitchFamily="50" charset="-128"/>
              </a:rPr>
              <a:t>(</a:t>
            </a:r>
            <a:r>
              <a:rPr lang="ja-JP" altLang="en-US" sz="3200" u="sng" spc="300" dirty="0">
                <a:latin typeface="Meiryo UI" panose="020B0604030504040204" pitchFamily="50" charset="-128"/>
                <a:ea typeface="Meiryo UI" panose="020B0604030504040204" pitchFamily="50" charset="-128"/>
              </a:rPr>
              <a:t>レジリ</a:t>
            </a:r>
            <a:r>
              <a:rPr lang="en-US" altLang="ja-JP" sz="3200" u="sng" spc="300" dirty="0">
                <a:latin typeface="Meiryo UI" panose="020B0604030504040204" pitchFamily="50" charset="-128"/>
                <a:ea typeface="Meiryo UI" panose="020B0604030504040204" pitchFamily="50" charset="-128"/>
              </a:rPr>
              <a:t/>
            </a:r>
            <a:br>
              <a:rPr lang="en-US" altLang="ja-JP" sz="3200" u="sng" spc="300" dirty="0">
                <a:latin typeface="Meiryo UI" panose="020B0604030504040204" pitchFamily="50" charset="-128"/>
                <a:ea typeface="Meiryo UI" panose="020B0604030504040204" pitchFamily="50" charset="-128"/>
              </a:rPr>
            </a:br>
            <a:r>
              <a:rPr lang="ja-JP" altLang="en-US" sz="3200" u="sng" spc="300" dirty="0">
                <a:latin typeface="Meiryo UI" panose="020B0604030504040204" pitchFamily="50" charset="-128"/>
                <a:ea typeface="Meiryo UI" panose="020B0604030504040204" pitchFamily="50" charset="-128"/>
              </a:rPr>
              <a:t>エンス</a:t>
            </a:r>
            <a:r>
              <a:rPr lang="en-US" altLang="ja-JP" sz="3200" u="sng" spc="300" dirty="0">
                <a:latin typeface="Meiryo UI" panose="020B0604030504040204" pitchFamily="50" charset="-128"/>
                <a:ea typeface="Meiryo UI" panose="020B0604030504040204" pitchFamily="50" charset="-128"/>
              </a:rPr>
              <a:t>)</a:t>
            </a:r>
          </a:p>
        </p:txBody>
      </p:sp>
      <p:sp>
        <p:nvSpPr>
          <p:cNvPr id="10" name="正方形/長方形 9"/>
          <p:cNvSpPr/>
          <p:nvPr/>
        </p:nvSpPr>
        <p:spPr bwMode="auto">
          <a:xfrm>
            <a:off x="3341003" y="2638491"/>
            <a:ext cx="3088038" cy="2950749"/>
          </a:xfrm>
          <a:prstGeom prst="rect">
            <a:avLst/>
          </a:prstGeom>
          <a:no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t" anchorCtr="0" compatLnSpc="1">
            <a:prstTxWarp prst="textNoShape">
              <a:avLst/>
            </a:prstTxWarp>
          </a:bodyPr>
          <a:lstStyle/>
          <a:p>
            <a:pPr marL="171450" marR="0" indent="-171450" algn="l" defTabSz="914400" rtl="0" eaLnBrk="1" fontAlgn="base" latinLnBrk="0" hangingPunct="1">
              <a:lnSpc>
                <a:spcPts val="3600"/>
              </a:lnSpc>
              <a:spcBef>
                <a:spcPct val="0"/>
              </a:spcBef>
              <a:spcAft>
                <a:spcPct val="0"/>
              </a:spcAft>
              <a:buClrTx/>
              <a:buSzTx/>
              <a:buFont typeface="Arial" panose="020B0604020202020204" pitchFamily="34" charset="0"/>
              <a:buChar char="•"/>
              <a:tabLst/>
            </a:pPr>
            <a:r>
              <a:rPr lang="ja-JP" altLang="en-US" sz="2800" dirty="0">
                <a:latin typeface="Meiryo UI" panose="020B0604030504040204" pitchFamily="50" charset="-128"/>
                <a:ea typeface="Meiryo UI" panose="020B0604030504040204" pitchFamily="50" charset="-128"/>
              </a:rPr>
              <a:t>再エネプログラム、省エネ対策の推進</a:t>
            </a:r>
            <a:endParaRPr lang="en-US" altLang="ja-JP" sz="2800" dirty="0">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ts val="3600"/>
              </a:lnSpc>
              <a:spcBef>
                <a:spcPct val="0"/>
              </a:spcBef>
              <a:spcAft>
                <a:spcPct val="0"/>
              </a:spcAft>
              <a:buClrTx/>
              <a:buSzTx/>
              <a:buFont typeface="Arial" panose="020B0604020202020204" pitchFamily="34" charset="0"/>
              <a:buChar char="•"/>
              <a:tabLst/>
            </a:pPr>
            <a:r>
              <a:rPr lang="ja-JP" altLang="en-US" sz="2800" dirty="0">
                <a:latin typeface="Meiryo UI" panose="020B0604030504040204" pitchFamily="50" charset="-128"/>
                <a:ea typeface="Meiryo UI" panose="020B0604030504040204" pitchFamily="50" charset="-128"/>
              </a:rPr>
              <a:t>資源の代替・多様化</a:t>
            </a:r>
            <a:endParaRPr lang="en-US" altLang="ja-JP" sz="2800" dirty="0">
              <a:latin typeface="Meiryo UI" panose="020B0604030504040204" pitchFamily="50" charset="-128"/>
              <a:ea typeface="Meiryo UI" panose="020B0604030504040204" pitchFamily="50" charset="-128"/>
            </a:endParaRPr>
          </a:p>
        </p:txBody>
      </p:sp>
      <p:sp>
        <p:nvSpPr>
          <p:cNvPr id="11" name="正方形/長方形 10"/>
          <p:cNvSpPr/>
          <p:nvPr/>
        </p:nvSpPr>
        <p:spPr bwMode="auto">
          <a:xfrm>
            <a:off x="6753225" y="2638491"/>
            <a:ext cx="3024188" cy="2950749"/>
          </a:xfrm>
          <a:prstGeom prst="rect">
            <a:avLst/>
          </a:prstGeom>
          <a:noFill/>
          <a:ln>
            <a:noFill/>
            <a:headEnd type="none" w="med" len="med"/>
            <a:tailEnd type="none" w="med" len="med"/>
          </a:ln>
          <a:effectLst/>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ja-JP" altLang="en-US" sz="2800" dirty="0">
                <a:latin typeface="Meiryo UI" panose="020B0604030504040204" pitchFamily="50" charset="-128"/>
                <a:ea typeface="Meiryo UI" panose="020B0604030504040204" pitchFamily="50" charset="-128"/>
              </a:rPr>
              <a:t>レジリエンス計画による市場価値の向上</a:t>
            </a:r>
            <a:endParaRPr lang="en-US" altLang="ja-JP" sz="2800" dirty="0">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ja-JP" altLang="en-US" sz="2800" dirty="0">
                <a:latin typeface="Meiryo UI" panose="020B0604030504040204" pitchFamily="50" charset="-128"/>
                <a:ea typeface="Meiryo UI" panose="020B0604030504040204" pitchFamily="50" charset="-128"/>
              </a:rPr>
              <a:t>サプライチェーンの信頼性の向上</a:t>
            </a:r>
            <a:endParaRPr lang="en-US" altLang="ja-JP" sz="2800" dirty="0">
              <a:latin typeface="Meiryo UI" panose="020B0604030504040204" pitchFamily="50" charset="-128"/>
              <a:ea typeface="Meiryo UI" panose="020B0604030504040204" pitchFamily="50" charset="-128"/>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ja-JP" altLang="en-US" sz="2800" dirty="0">
                <a:latin typeface="Meiryo UI" panose="020B0604030504040204" pitchFamily="50" charset="-128"/>
                <a:ea typeface="Meiryo UI" panose="020B0604030504040204" pitchFamily="50" charset="-128"/>
              </a:rPr>
              <a:t>レジリエンス関連の新規製品・サービスによる収益増加</a:t>
            </a:r>
            <a:endParaRPr lang="en-US" altLang="ja-JP" sz="2800" dirty="0">
              <a:latin typeface="Meiryo UI" panose="020B0604030504040204" pitchFamily="50" charset="-128"/>
              <a:ea typeface="Meiryo UI" panose="020B0604030504040204" pitchFamily="50" charset="-128"/>
            </a:endParaRPr>
          </a:p>
        </p:txBody>
      </p:sp>
      <p:sp>
        <p:nvSpPr>
          <p:cNvPr id="12" name="スライド番号プレースホルダー 7"/>
          <p:cNvSpPr>
            <a:spLocks noGrp="1"/>
          </p:cNvSpPr>
          <p:nvPr>
            <p:ph type="sldNum" sz="quarter" idx="12"/>
          </p:nvPr>
        </p:nvSpPr>
        <p:spPr>
          <a:xfrm>
            <a:off x="8697416" y="6309320"/>
            <a:ext cx="1224136" cy="548679"/>
          </a:xfrm>
        </p:spPr>
        <p:txBody>
          <a:bodyPr/>
          <a:lstStyle/>
          <a:p>
            <a:fld id="{E77E49A9-AD1C-4B66-A578-004A08E370AC}" type="slidenum">
              <a:rPr lang="ja-JP" altLang="en-US" smtClean="0"/>
              <a:pPr/>
              <a:t>32</a:t>
            </a:fld>
            <a:endParaRPr lang="ja-JP" altLang="en-US" dirty="0"/>
          </a:p>
        </p:txBody>
      </p:sp>
      <p:graphicFrame>
        <p:nvGraphicFramePr>
          <p:cNvPr id="13" name="表 12"/>
          <p:cNvGraphicFramePr>
            <a:graphicFrameLocks noGrp="1"/>
          </p:cNvGraphicFramePr>
          <p:nvPr>
            <p:extLst/>
          </p:nvPr>
        </p:nvGraphicFramePr>
        <p:xfrm>
          <a:off x="103188" y="6558790"/>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latin typeface="Segoe UI" panose="020B0502040204020203" pitchFamily="34" charset="0"/>
                          <a:ea typeface="メイリオ" panose="020B0604030504040204" pitchFamily="50" charset="-128"/>
                        </a:rPr>
                        <a:t>, </a:t>
                      </a:r>
                      <a:r>
                        <a:rPr kumimoji="1" lang="ja-JP" altLang="en-US" sz="1000" baseline="0" dirty="0">
                          <a:latin typeface="Segoe UI" panose="020B0502040204020203" pitchFamily="34" charset="0"/>
                          <a:ea typeface="メイリオ" panose="020B0604030504040204" pitchFamily="50" charset="-128"/>
                        </a:rPr>
                        <a:t>気候関連財務情報開示タスクフォースによる提言（最終版）</a:t>
                      </a:r>
                      <a:r>
                        <a:rPr kumimoji="1" lang="en-US" altLang="ja-JP" sz="1000" baseline="0" dirty="0">
                          <a:latin typeface="Segoe UI" panose="020B0502040204020203" pitchFamily="34" charset="0"/>
                          <a:ea typeface="メイリオ" panose="020B0604030504040204" pitchFamily="50" charset="-128"/>
                        </a:rPr>
                        <a:t>, 2017, 11</a:t>
                      </a:r>
                      <a:r>
                        <a:rPr kumimoji="1" lang="ja-JP" altLang="en-US" sz="1000" baseline="0" dirty="0">
                          <a:latin typeface="Segoe UI" panose="020B0502040204020203" pitchFamily="34" charset="0"/>
                          <a:ea typeface="メイリオ" panose="020B0604030504040204" pitchFamily="50" charset="-128"/>
                        </a:rPr>
                        <a:t>ページを基に環境省作成</a:t>
                      </a:r>
                      <a:endParaRPr kumimoji="1" lang="en-US" altLang="ja-JP" sz="1000" baseline="0" dirty="0">
                        <a:solidFill>
                          <a:srgbClr val="FF0000"/>
                        </a:solidFill>
                        <a:latin typeface="Segoe UI" panose="020B0502040204020203" pitchFamily="34" charset="0"/>
                        <a:ea typeface="メイリオ" panose="020B0604030504040204" pitchFamily="50" charset="-128"/>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877949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シナリオ分析：不確実性が高い場合に有効</a:t>
            </a:r>
            <a:endParaRPr lang="ja-JP" altLang="en-US" dirty="0"/>
          </a:p>
        </p:txBody>
      </p:sp>
      <p:sp>
        <p:nvSpPr>
          <p:cNvPr id="3" name="テキスト プレースホルダー 2"/>
          <p:cNvSpPr>
            <a:spLocks noGrp="1"/>
          </p:cNvSpPr>
          <p:nvPr>
            <p:ph type="body" sz="quarter" idx="11"/>
          </p:nvPr>
        </p:nvSpPr>
        <p:spPr>
          <a:xfrm>
            <a:off x="128588" y="765173"/>
            <a:ext cx="9648825" cy="1642945"/>
          </a:xfrm>
        </p:spPr>
        <p:txBody>
          <a:bodyPr/>
          <a:lstStyle/>
          <a:p>
            <a:r>
              <a:rPr lang="ja-JP" altLang="en-US" sz="2400" spc="600" dirty="0"/>
              <a:t>２℃シナリオを含めた複数シナリオにおいて、</a:t>
            </a:r>
            <a:r>
              <a:rPr lang="ja-JP" altLang="en-US" sz="2400" b="1" u="sng" spc="600" dirty="0">
                <a:solidFill>
                  <a:srgbClr val="C00000"/>
                </a:solidFill>
              </a:rPr>
              <a:t>気候関連リスク・機会の財務影響を評価</a:t>
            </a:r>
            <a:r>
              <a:rPr lang="ja-JP" altLang="en-US" sz="2400" spc="600" dirty="0"/>
              <a:t>することを求める</a:t>
            </a:r>
            <a:endParaRPr lang="en-US" altLang="ja-JP" sz="2400" spc="600" dirty="0"/>
          </a:p>
          <a:p>
            <a:r>
              <a:rPr lang="ja-JP" altLang="en-US" sz="2400" spc="600" dirty="0"/>
              <a:t>手法としてシナリオ分析を推奨。シナリオ分析は将来の不確実性高い未来に対しての分析手法として有効</a:t>
            </a:r>
          </a:p>
        </p:txBody>
      </p:sp>
      <p:sp>
        <p:nvSpPr>
          <p:cNvPr id="4" name="スライド番号プレースホルダー 3"/>
          <p:cNvSpPr>
            <a:spLocks noGrp="1"/>
          </p:cNvSpPr>
          <p:nvPr>
            <p:ph type="sldNum" sz="quarter" idx="12"/>
          </p:nvPr>
        </p:nvSpPr>
        <p:spPr/>
        <p:txBody>
          <a:bodyPr/>
          <a:lstStyle/>
          <a:p>
            <a:fld id="{E77E49A9-AD1C-4B66-A578-004A08E370AC}" type="slidenum">
              <a:rPr lang="ja-JP" altLang="en-US" smtClean="0"/>
              <a:pPr/>
              <a:t>33</a:t>
            </a:fld>
            <a:endParaRPr lang="ja-JP" altLang="en-US"/>
          </a:p>
        </p:txBody>
      </p:sp>
      <p:grpSp>
        <p:nvGrpSpPr>
          <p:cNvPr id="15" name="グループ化 14"/>
          <p:cNvGrpSpPr>
            <a:grpSpLocks noChangeAspect="1"/>
          </p:cNvGrpSpPr>
          <p:nvPr/>
        </p:nvGrpSpPr>
        <p:grpSpPr>
          <a:xfrm>
            <a:off x="-662439" y="2463326"/>
            <a:ext cx="10439851" cy="4304255"/>
            <a:chOff x="-1095672" y="2110219"/>
            <a:chExt cx="11303297" cy="4660240"/>
          </a:xfrm>
        </p:grpSpPr>
        <p:grpSp>
          <p:nvGrpSpPr>
            <p:cNvPr id="6" name="グループ化 5"/>
            <p:cNvGrpSpPr>
              <a:grpSpLocks noChangeAspect="1"/>
            </p:cNvGrpSpPr>
            <p:nvPr/>
          </p:nvGrpSpPr>
          <p:grpSpPr>
            <a:xfrm>
              <a:off x="-1095672" y="2296824"/>
              <a:ext cx="11303297" cy="4473635"/>
              <a:chOff x="-1057602" y="2091439"/>
              <a:chExt cx="11761421" cy="4654953"/>
            </a:xfrm>
          </p:grpSpPr>
          <p:grpSp>
            <p:nvGrpSpPr>
              <p:cNvPr id="5" name="グループ化 4"/>
              <p:cNvGrpSpPr>
                <a:grpSpLocks noChangeAspect="1"/>
              </p:cNvGrpSpPr>
              <p:nvPr/>
            </p:nvGrpSpPr>
            <p:grpSpPr>
              <a:xfrm>
                <a:off x="-1057602" y="2091439"/>
                <a:ext cx="10839621" cy="4654953"/>
                <a:chOff x="-618341" y="990258"/>
                <a:chExt cx="10916309" cy="4687884"/>
              </a:xfrm>
            </p:grpSpPr>
            <p:cxnSp>
              <p:nvCxnSpPr>
                <p:cNvPr id="7" name="直線矢印コネクタ 6"/>
                <p:cNvCxnSpPr/>
                <p:nvPr/>
              </p:nvCxnSpPr>
              <p:spPr>
                <a:xfrm>
                  <a:off x="1073795" y="5419785"/>
                  <a:ext cx="8209671"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616071" y="4623524"/>
                  <a:ext cx="955463" cy="501514"/>
                </a:xfrm>
                <a:prstGeom prst="rect">
                  <a:avLst/>
                </a:prstGeom>
                <a:noFill/>
              </p:spPr>
              <p:txBody>
                <a:bodyPr wrap="none" lIns="36000" tIns="36000" rIns="36000" bIns="36000" rtlCol="0" anchor="ctr" anchorCtr="0">
                  <a:spAutoFit/>
                </a:bodyPr>
                <a:lstStyle/>
                <a:p>
                  <a:pPr algn="ctr"/>
                  <a:r>
                    <a:rPr kumimoji="1" lang="ja-JP" altLang="en-US" sz="2400" spc="600" dirty="0">
                      <a:latin typeface="Meiryo UI" panose="020B0604030504040204" pitchFamily="50" charset="-128"/>
                      <a:ea typeface="Meiryo UI" panose="020B0604030504040204" pitchFamily="50" charset="-128"/>
                    </a:rPr>
                    <a:t>現在</a:t>
                  </a:r>
                </a:p>
              </p:txBody>
            </p:sp>
            <p:sp>
              <p:nvSpPr>
                <p:cNvPr id="9" name="楕円 11"/>
                <p:cNvSpPr/>
                <p:nvPr/>
              </p:nvSpPr>
              <p:spPr>
                <a:xfrm>
                  <a:off x="2009764" y="5174388"/>
                  <a:ext cx="213608" cy="213608"/>
                </a:xfrm>
                <a:prstGeom prst="ellipse">
                  <a:avLst/>
                </a:prstGeom>
                <a:solidFill>
                  <a:schemeClr val="tx1"/>
                </a:solidFill>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9342505" y="5176628"/>
                  <a:ext cx="955463" cy="501514"/>
                </a:xfrm>
                <a:prstGeom prst="rect">
                  <a:avLst/>
                </a:prstGeom>
                <a:noFill/>
              </p:spPr>
              <p:txBody>
                <a:bodyPr wrap="none" lIns="36000" tIns="36000" rIns="36000" bIns="36000" rtlCol="0" anchor="ctr" anchorCtr="0">
                  <a:spAutoFit/>
                </a:bodyPr>
                <a:lstStyle/>
                <a:p>
                  <a:pPr algn="ctr"/>
                  <a:r>
                    <a:rPr kumimoji="1" lang="ja-JP" altLang="en-US" sz="2400" spc="600" dirty="0">
                      <a:latin typeface="Meiryo UI" panose="020B0604030504040204" pitchFamily="50" charset="-128"/>
                      <a:ea typeface="Meiryo UI" panose="020B0604030504040204" pitchFamily="50" charset="-128"/>
                    </a:rPr>
                    <a:t>将来</a:t>
                  </a:r>
                </a:p>
              </p:txBody>
            </p:sp>
            <p:pic>
              <p:nvPicPr>
                <p:cNvPr id="11" name="Picture 2" descr="キラキ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4021" y="990258"/>
                  <a:ext cx="914946" cy="914947"/>
                </a:xfrm>
                <a:prstGeom prst="rect">
                  <a:avLst/>
                </a:prstGeom>
                <a:noFill/>
                <a:extLst>
                  <a:ext uri="{909E8E84-426E-40DD-AFC4-6F175D3DCCD1}">
                    <a14:hiddenFill xmlns:a14="http://schemas.microsoft.com/office/drawing/2010/main">
                      <a:solidFill>
                        <a:srgbClr val="FFFFFF"/>
                      </a:solidFill>
                    </a14:hiddenFill>
                  </a:ext>
                </a:extLst>
              </p:spPr>
            </p:pic>
            <p:sp>
              <p:nvSpPr>
                <p:cNvPr id="12" name="フリーフォーム 11"/>
                <p:cNvSpPr/>
                <p:nvPr/>
              </p:nvSpPr>
              <p:spPr>
                <a:xfrm rot="16200000" flipV="1">
                  <a:off x="3076483" y="3564109"/>
                  <a:ext cx="814593" cy="2520817"/>
                </a:xfrm>
                <a:custGeom>
                  <a:avLst/>
                  <a:gdLst>
                    <a:gd name="connsiteX0" fmla="*/ 0 w 2072640"/>
                    <a:gd name="connsiteY0" fmla="*/ 1137920 h 1137920"/>
                    <a:gd name="connsiteX1" fmla="*/ 497840 w 2072640"/>
                    <a:gd name="connsiteY1" fmla="*/ 1137920 h 1137920"/>
                    <a:gd name="connsiteX2" fmla="*/ 497840 w 2072640"/>
                    <a:gd name="connsiteY2" fmla="*/ 863600 h 1137920"/>
                    <a:gd name="connsiteX3" fmla="*/ 944880 w 2072640"/>
                    <a:gd name="connsiteY3" fmla="*/ 863600 h 1137920"/>
                    <a:gd name="connsiteX4" fmla="*/ 944880 w 2072640"/>
                    <a:gd name="connsiteY4" fmla="*/ 447040 h 1137920"/>
                    <a:gd name="connsiteX5" fmla="*/ 1574800 w 2072640"/>
                    <a:gd name="connsiteY5" fmla="*/ 447040 h 1137920"/>
                    <a:gd name="connsiteX6" fmla="*/ 1574800 w 2072640"/>
                    <a:gd name="connsiteY6" fmla="*/ 0 h 1137920"/>
                    <a:gd name="connsiteX7" fmla="*/ 2072640 w 2072640"/>
                    <a:gd name="connsiteY7" fmla="*/ 0 h 1137920"/>
                    <a:gd name="connsiteX0" fmla="*/ 0 w 2801997"/>
                    <a:gd name="connsiteY0" fmla="*/ 1140806 h 1140806"/>
                    <a:gd name="connsiteX1" fmla="*/ 497840 w 2801997"/>
                    <a:gd name="connsiteY1" fmla="*/ 1140806 h 1140806"/>
                    <a:gd name="connsiteX2" fmla="*/ 497840 w 2801997"/>
                    <a:gd name="connsiteY2" fmla="*/ 866486 h 1140806"/>
                    <a:gd name="connsiteX3" fmla="*/ 944880 w 2801997"/>
                    <a:gd name="connsiteY3" fmla="*/ 866486 h 1140806"/>
                    <a:gd name="connsiteX4" fmla="*/ 944880 w 2801997"/>
                    <a:gd name="connsiteY4" fmla="*/ 449926 h 1140806"/>
                    <a:gd name="connsiteX5" fmla="*/ 1574800 w 2801997"/>
                    <a:gd name="connsiteY5" fmla="*/ 449926 h 1140806"/>
                    <a:gd name="connsiteX6" fmla="*/ 1574800 w 2801997"/>
                    <a:gd name="connsiteY6" fmla="*/ 2886 h 1140806"/>
                    <a:gd name="connsiteX7" fmla="*/ 2801997 w 2801997"/>
                    <a:gd name="connsiteY7" fmla="*/ 0 h 1140806"/>
                    <a:gd name="connsiteX0" fmla="*/ 0 w 2784631"/>
                    <a:gd name="connsiteY0" fmla="*/ 1137921 h 1137921"/>
                    <a:gd name="connsiteX1" fmla="*/ 497840 w 2784631"/>
                    <a:gd name="connsiteY1" fmla="*/ 1137921 h 1137921"/>
                    <a:gd name="connsiteX2" fmla="*/ 497840 w 2784631"/>
                    <a:gd name="connsiteY2" fmla="*/ 863601 h 1137921"/>
                    <a:gd name="connsiteX3" fmla="*/ 944880 w 2784631"/>
                    <a:gd name="connsiteY3" fmla="*/ 863601 h 1137921"/>
                    <a:gd name="connsiteX4" fmla="*/ 944880 w 2784631"/>
                    <a:gd name="connsiteY4" fmla="*/ 447041 h 1137921"/>
                    <a:gd name="connsiteX5" fmla="*/ 1574800 w 2784631"/>
                    <a:gd name="connsiteY5" fmla="*/ 447041 h 1137921"/>
                    <a:gd name="connsiteX6" fmla="*/ 1574800 w 2784631"/>
                    <a:gd name="connsiteY6" fmla="*/ 1 h 1137921"/>
                    <a:gd name="connsiteX7" fmla="*/ 2784630 w 2784631"/>
                    <a:gd name="connsiteY7" fmla="*/ 0 h 113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631" h="1137921">
                      <a:moveTo>
                        <a:pt x="0" y="1137921"/>
                      </a:moveTo>
                      <a:lnTo>
                        <a:pt x="497840" y="1137921"/>
                      </a:lnTo>
                      <a:lnTo>
                        <a:pt x="497840" y="863601"/>
                      </a:lnTo>
                      <a:lnTo>
                        <a:pt x="944880" y="863601"/>
                      </a:lnTo>
                      <a:lnTo>
                        <a:pt x="944880" y="447041"/>
                      </a:lnTo>
                      <a:lnTo>
                        <a:pt x="1574800" y="447041"/>
                      </a:lnTo>
                      <a:lnTo>
                        <a:pt x="1574800" y="1"/>
                      </a:lnTo>
                      <a:lnTo>
                        <a:pt x="2784630" y="0"/>
                      </a:lnTo>
                    </a:path>
                  </a:pathLst>
                </a:custGeom>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076327" y="2911803"/>
                  <a:ext cx="3807188" cy="920543"/>
                </a:xfrm>
                <a:prstGeom prst="rect">
                  <a:avLst/>
                </a:prstGeom>
                <a:noFill/>
              </p:spPr>
              <p:txBody>
                <a:bodyPr wrap="none" lIns="36000" tIns="36000" rIns="36000" bIns="36000" rtlCol="0" anchor="ctr" anchorCtr="0">
                  <a:spAutoFit/>
                </a:bodyPr>
                <a:lstStyle/>
                <a:p>
                  <a:pPr algn="ctr"/>
                  <a:r>
                    <a:rPr kumimoji="1" lang="ja-JP" altLang="en-US" sz="2400" spc="300" dirty="0">
                      <a:latin typeface="Meiryo UI" panose="020B0604030504040204" pitchFamily="50" charset="-128"/>
                      <a:ea typeface="Meiryo UI" panose="020B0604030504040204" pitchFamily="50" charset="-128"/>
                    </a:rPr>
                    <a:t>不確実性が高い未来</a:t>
                  </a:r>
                  <a:endParaRPr kumimoji="1" lang="en-US" altLang="ja-JP" sz="2400" spc="300" dirty="0">
                    <a:latin typeface="Meiryo UI" panose="020B0604030504040204" pitchFamily="50" charset="-128"/>
                    <a:ea typeface="Meiryo UI" panose="020B0604030504040204" pitchFamily="50" charset="-128"/>
                  </a:endParaRPr>
                </a:p>
                <a:p>
                  <a:pPr algn="ctr"/>
                  <a:r>
                    <a:rPr kumimoji="1" lang="ja-JP" altLang="en-US" sz="2400" spc="300" dirty="0">
                      <a:latin typeface="Meiryo UI" panose="020B0604030504040204" pitchFamily="50" charset="-128"/>
                      <a:ea typeface="Meiryo UI" panose="020B0604030504040204" pitchFamily="50" charset="-128"/>
                    </a:rPr>
                    <a:t>＝シナリオの設定・分岐</a:t>
                  </a:r>
                </a:p>
              </p:txBody>
            </p:sp>
            <p:sp>
              <p:nvSpPr>
                <p:cNvPr id="14" name="テキスト ボックス 13"/>
                <p:cNvSpPr txBox="1"/>
                <p:nvPr/>
              </p:nvSpPr>
              <p:spPr>
                <a:xfrm>
                  <a:off x="7928534" y="1063958"/>
                  <a:ext cx="2235829" cy="501514"/>
                </a:xfrm>
                <a:prstGeom prst="rect">
                  <a:avLst/>
                </a:prstGeom>
                <a:noFill/>
              </p:spPr>
              <p:txBody>
                <a:bodyPr wrap="none" lIns="36000" tIns="36000" rIns="36000" bIns="36000" rtlCol="0" anchor="ctr" anchorCtr="0">
                  <a:spAutoFit/>
                </a:bodyPr>
                <a:lstStyle/>
                <a:p>
                  <a:pPr algn="ctr"/>
                  <a:r>
                    <a:rPr kumimoji="1" lang="ja-JP" altLang="en-US" sz="2400" b="1" spc="600" dirty="0">
                      <a:latin typeface="Meiryo UI" panose="020B0604030504040204" pitchFamily="50" charset="-128"/>
                      <a:ea typeface="Meiryo UI" panose="020B0604030504040204" pitchFamily="50" charset="-128"/>
                    </a:rPr>
                    <a:t>将来の目標</a:t>
                  </a:r>
                </a:p>
              </p:txBody>
            </p:sp>
            <p:sp>
              <p:nvSpPr>
                <p:cNvPr id="16" name="円弧 15"/>
                <p:cNvSpPr/>
                <p:nvPr/>
              </p:nvSpPr>
              <p:spPr>
                <a:xfrm rot="3930083">
                  <a:off x="2047495" y="-1274764"/>
                  <a:ext cx="3355955" cy="8687628"/>
                </a:xfrm>
                <a:prstGeom prst="arc">
                  <a:avLst>
                    <a:gd name="adj1" fmla="val 16581517"/>
                    <a:gd name="adj2" fmla="val 20417680"/>
                  </a:avLst>
                </a:prstGeom>
                <a:ln w="38100">
                  <a:solidFill>
                    <a:schemeClr val="tx2"/>
                  </a:solidFill>
                  <a:prstDash val="sysDash"/>
                  <a:headEnd type="arrow"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円弧 16"/>
                <p:cNvSpPr/>
                <p:nvPr/>
              </p:nvSpPr>
              <p:spPr>
                <a:xfrm rot="5130401">
                  <a:off x="2322466" y="-1034837"/>
                  <a:ext cx="3258393" cy="7959719"/>
                </a:xfrm>
                <a:prstGeom prst="arc">
                  <a:avLst>
                    <a:gd name="adj1" fmla="val 16581517"/>
                    <a:gd name="adj2" fmla="val 20035564"/>
                  </a:avLst>
                </a:prstGeom>
                <a:ln w="38100">
                  <a:solidFill>
                    <a:schemeClr val="tx2"/>
                  </a:solidFill>
                  <a:prstDash val="sysDash"/>
                  <a:headEnd type="arrow"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301788" y="1712162"/>
                  <a:ext cx="4090867" cy="920543"/>
                </a:xfrm>
                <a:prstGeom prst="rect">
                  <a:avLst/>
                </a:prstGeom>
                <a:noFill/>
              </p:spPr>
              <p:txBody>
                <a:bodyPr wrap="square" lIns="36000" tIns="36000" rIns="36000" bIns="36000" rtlCol="0" anchor="ctr" anchorCtr="0">
                  <a:spAutoFit/>
                </a:bodyPr>
                <a:lstStyle/>
                <a:p>
                  <a:pPr algn="ctr"/>
                  <a:r>
                    <a:rPr lang="ja-JP" altLang="en-US" sz="2400" b="1" spc="600" dirty="0">
                      <a:latin typeface="Meiryo UI" panose="020B0604030504040204" pitchFamily="50" charset="-128"/>
                      <a:ea typeface="Meiryo UI" panose="020B0604030504040204" pitchFamily="50" charset="-128"/>
                    </a:rPr>
                    <a:t>企業の想定する</a:t>
                  </a:r>
                  <a:endParaRPr lang="en-US" altLang="ja-JP" sz="2400" b="1" spc="600" dirty="0">
                    <a:latin typeface="Meiryo UI" panose="020B0604030504040204" pitchFamily="50" charset="-128"/>
                    <a:ea typeface="Meiryo UI" panose="020B0604030504040204" pitchFamily="50" charset="-128"/>
                  </a:endParaRPr>
                </a:p>
                <a:p>
                  <a:pPr algn="ctr"/>
                  <a:r>
                    <a:rPr kumimoji="1" lang="ja-JP" altLang="en-US" sz="2400" b="1" spc="600" dirty="0">
                      <a:latin typeface="Meiryo UI" panose="020B0604030504040204" pitchFamily="50" charset="-128"/>
                      <a:ea typeface="Meiryo UI" panose="020B0604030504040204" pitchFamily="50" charset="-128"/>
                    </a:rPr>
                    <a:t>可能性のあるシナリオ</a:t>
                  </a:r>
                </a:p>
              </p:txBody>
            </p:sp>
            <p:sp>
              <p:nvSpPr>
                <p:cNvPr id="19" name="テキスト ボックス 18"/>
                <p:cNvSpPr txBox="1"/>
                <p:nvPr/>
              </p:nvSpPr>
              <p:spPr>
                <a:xfrm>
                  <a:off x="6046006" y="3983169"/>
                  <a:ext cx="3709872" cy="1339571"/>
                </a:xfrm>
                <a:prstGeom prst="rect">
                  <a:avLst/>
                </a:prstGeom>
                <a:noFill/>
              </p:spPr>
              <p:txBody>
                <a:bodyPr wrap="square" lIns="36000" tIns="36000" rIns="36000" bIns="36000" rtlCol="0" anchor="ctr" anchorCtr="0">
                  <a:spAutoFit/>
                </a:bodyPr>
                <a:lstStyle/>
                <a:p>
                  <a:pPr algn="ctr"/>
                  <a:r>
                    <a:rPr kumimoji="1" lang="ja-JP" altLang="en-US" sz="2400" b="1" spc="300" dirty="0">
                      <a:latin typeface="Meiryo UI" panose="020B0604030504040204" pitchFamily="50" charset="-128"/>
                      <a:ea typeface="Meiryo UI" panose="020B0604030504040204" pitchFamily="50" charset="-128"/>
                    </a:rPr>
                    <a:t>より気候変動問題が</a:t>
                  </a:r>
                  <a:endParaRPr kumimoji="1" lang="en-US" altLang="ja-JP" sz="2400" b="1" spc="300" dirty="0">
                    <a:latin typeface="Meiryo UI" panose="020B0604030504040204" pitchFamily="50" charset="-128"/>
                    <a:ea typeface="Meiryo UI" panose="020B0604030504040204" pitchFamily="50" charset="-128"/>
                  </a:endParaRPr>
                </a:p>
                <a:p>
                  <a:pPr algn="ctr"/>
                  <a:r>
                    <a:rPr kumimoji="1" lang="ja-JP" altLang="en-US" sz="2400" b="1" spc="300" dirty="0">
                      <a:latin typeface="Meiryo UI" panose="020B0604030504040204" pitchFamily="50" charset="-128"/>
                      <a:ea typeface="Meiryo UI" panose="020B0604030504040204" pitchFamily="50" charset="-128"/>
                    </a:rPr>
                    <a:t>顕在化するシナリオ</a:t>
                  </a:r>
                  <a:endParaRPr kumimoji="1" lang="en-US" altLang="ja-JP" sz="2400" b="1" spc="300" dirty="0">
                    <a:latin typeface="Meiryo UI" panose="020B0604030504040204" pitchFamily="50" charset="-128"/>
                    <a:ea typeface="Meiryo UI" panose="020B0604030504040204" pitchFamily="50" charset="-128"/>
                  </a:endParaRPr>
                </a:p>
                <a:p>
                  <a:pPr algn="ctr"/>
                  <a:r>
                    <a:rPr kumimoji="1" lang="ja-JP" altLang="en-US" sz="2400" b="1" spc="300" dirty="0">
                      <a:latin typeface="Meiryo UI" panose="020B0604030504040204" pitchFamily="50" charset="-128"/>
                      <a:ea typeface="Meiryo UI" panose="020B0604030504040204" pitchFamily="50" charset="-128"/>
                    </a:rPr>
                    <a:t>（例：２℃シナリオ）</a:t>
                  </a:r>
                </a:p>
              </p:txBody>
            </p:sp>
          </p:grpSp>
          <p:sp>
            <p:nvSpPr>
              <p:cNvPr id="23" name="下矢印 22"/>
              <p:cNvSpPr/>
              <p:nvPr/>
            </p:nvSpPr>
            <p:spPr>
              <a:xfrm>
                <a:off x="7381322" y="2963423"/>
                <a:ext cx="426556" cy="136815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7697882" y="2970519"/>
                <a:ext cx="3005937" cy="1330161"/>
              </a:xfrm>
              <a:prstGeom prst="rect">
                <a:avLst/>
              </a:prstGeom>
              <a:noFill/>
            </p:spPr>
            <p:txBody>
              <a:bodyPr wrap="square" lIns="36000" tIns="36000" rIns="36000" bIns="36000" rtlCol="0" anchor="ctr" anchorCtr="0">
                <a:spAutoFit/>
              </a:bodyPr>
              <a:lstStyle/>
              <a:p>
                <a:pPr algn="ctr"/>
                <a:r>
                  <a:rPr kumimoji="1" lang="ja-JP" altLang="en-US" sz="2400" b="1" spc="300" dirty="0">
                    <a:latin typeface="Meiryo UI" panose="020B0604030504040204" pitchFamily="50" charset="-128"/>
                    <a:ea typeface="Meiryo UI" panose="020B0604030504040204" pitchFamily="50" charset="-128"/>
                  </a:rPr>
                  <a:t>財務的にどの程度</a:t>
                </a:r>
                <a:endParaRPr kumimoji="1" lang="en-US" altLang="ja-JP" sz="2400" b="1" spc="300" dirty="0">
                  <a:latin typeface="Meiryo UI" panose="020B0604030504040204" pitchFamily="50" charset="-128"/>
                  <a:ea typeface="Meiryo UI" panose="020B0604030504040204" pitchFamily="50" charset="-128"/>
                </a:endParaRPr>
              </a:p>
              <a:p>
                <a:pPr algn="ctr"/>
                <a:r>
                  <a:rPr kumimoji="1" lang="ja-JP" altLang="en-US" sz="2400" b="1" spc="300" dirty="0">
                    <a:latin typeface="Meiryo UI" panose="020B0604030504040204" pitchFamily="50" charset="-128"/>
                    <a:ea typeface="Meiryo UI" panose="020B0604030504040204" pitchFamily="50" charset="-128"/>
                  </a:rPr>
                  <a:t>影響があるかを</a:t>
                </a:r>
                <a:endParaRPr kumimoji="1" lang="en-US" altLang="ja-JP" sz="2400" b="1" spc="300" dirty="0">
                  <a:latin typeface="Meiryo UI" panose="020B0604030504040204" pitchFamily="50" charset="-128"/>
                  <a:ea typeface="Meiryo UI" panose="020B0604030504040204" pitchFamily="50" charset="-128"/>
                </a:endParaRPr>
              </a:p>
              <a:p>
                <a:pPr algn="ctr"/>
                <a:r>
                  <a:rPr lang="ja-JP" altLang="en-US" sz="2400" b="1" spc="300" dirty="0">
                    <a:latin typeface="Meiryo UI" panose="020B0604030504040204" pitchFamily="50" charset="-128"/>
                    <a:ea typeface="Meiryo UI" panose="020B0604030504040204" pitchFamily="50" charset="-128"/>
                  </a:rPr>
                  <a:t>評価</a:t>
                </a:r>
                <a:endParaRPr kumimoji="1" lang="ja-JP" altLang="en-US" sz="2400" b="1" spc="300" dirty="0">
                  <a:latin typeface="Meiryo UI" panose="020B0604030504040204" pitchFamily="50" charset="-128"/>
                  <a:ea typeface="Meiryo UI" panose="020B0604030504040204" pitchFamily="50" charset="-128"/>
                </a:endParaRPr>
              </a:p>
            </p:txBody>
          </p:sp>
        </p:grpSp>
        <p:cxnSp>
          <p:nvCxnSpPr>
            <p:cNvPr id="25" name="直線矢印コネクタ 24"/>
            <p:cNvCxnSpPr/>
            <p:nvPr/>
          </p:nvCxnSpPr>
          <p:spPr>
            <a:xfrm flipV="1">
              <a:off x="691538" y="2110219"/>
              <a:ext cx="4740" cy="4517709"/>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12108" y="2192373"/>
              <a:ext cx="911796" cy="478594"/>
            </a:xfrm>
            <a:prstGeom prst="rect">
              <a:avLst/>
            </a:prstGeom>
            <a:noFill/>
          </p:spPr>
          <p:txBody>
            <a:bodyPr wrap="none" lIns="36000" tIns="36000" rIns="36000" bIns="36000" rtlCol="0" anchor="ctr" anchorCtr="0">
              <a:spAutoFit/>
            </a:bodyPr>
            <a:lstStyle/>
            <a:p>
              <a:pPr algn="ctr"/>
              <a:r>
                <a:rPr kumimoji="1" lang="ja-JP" altLang="en-US" sz="2400" spc="600" dirty="0">
                  <a:latin typeface="Meiryo UI" panose="020B0604030504040204" pitchFamily="50" charset="-128"/>
                  <a:ea typeface="Meiryo UI" panose="020B0604030504040204" pitchFamily="50" charset="-128"/>
                </a:rPr>
                <a:t>収益</a:t>
              </a:r>
            </a:p>
          </p:txBody>
        </p:sp>
      </p:grpSp>
    </p:spTree>
    <p:extLst>
      <p:ext uri="{BB962C8B-B14F-4D97-AF65-F5344CB8AC3E}">
        <p14:creationId xmlns:p14="http://schemas.microsoft.com/office/powerpoint/2010/main" val="2727733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0"/>
          </p:nvPr>
        </p:nvSpPr>
        <p:spPr>
          <a:xfrm>
            <a:off x="200472" y="692697"/>
            <a:ext cx="9433048" cy="2808311"/>
          </a:xfrm>
        </p:spPr>
        <p:txBody>
          <a:bodyPr anchor="b"/>
          <a:lstStyle/>
          <a:p>
            <a:pPr algn="ctr"/>
            <a:r>
              <a:rPr lang="ja-JP" altLang="en-US" sz="4400" spc="600" dirty="0"/>
              <a:t>　</a:t>
            </a:r>
            <a:r>
              <a:rPr lang="en-US" altLang="ja-JP" sz="4400" b="1" spc="600" dirty="0"/>
              <a:t>TCFD</a:t>
            </a:r>
            <a:r>
              <a:rPr lang="ja-JP" altLang="en-US" sz="4400" b="1" spc="600" dirty="0" err="1"/>
              <a:t>への</a:t>
            </a:r>
            <a:r>
              <a:rPr lang="ja-JP" altLang="en-US" sz="4400" b="1" spc="600" dirty="0"/>
              <a:t>対応状況</a:t>
            </a:r>
          </a:p>
        </p:txBody>
      </p:sp>
    </p:spTree>
    <p:extLst>
      <p:ext uri="{BB962C8B-B14F-4D97-AF65-F5344CB8AC3E}">
        <p14:creationId xmlns:p14="http://schemas.microsoft.com/office/powerpoint/2010/main" val="1693049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pc="300" dirty="0"/>
              <a:t>TCFD</a:t>
            </a:r>
            <a:r>
              <a:rPr lang="ja-JP" altLang="en-US" spc="300" dirty="0"/>
              <a:t>は世界のスタンダートになりつつある</a:t>
            </a:r>
          </a:p>
        </p:txBody>
      </p:sp>
      <p:sp>
        <p:nvSpPr>
          <p:cNvPr id="3" name="テキスト プレースホルダー 2"/>
          <p:cNvSpPr>
            <a:spLocks noGrp="1"/>
          </p:cNvSpPr>
          <p:nvPr>
            <p:ph type="body" sz="quarter" idx="11"/>
          </p:nvPr>
        </p:nvSpPr>
        <p:spPr>
          <a:xfrm>
            <a:off x="128588" y="765174"/>
            <a:ext cx="9648825" cy="892515"/>
          </a:xfrm>
        </p:spPr>
        <p:txBody>
          <a:bodyPr/>
          <a:lstStyle/>
          <a:p>
            <a:r>
              <a:rPr lang="ja-JP" altLang="en-US" sz="2400" spc="150" dirty="0"/>
              <a:t>賛同企業が、当初約</a:t>
            </a:r>
            <a:r>
              <a:rPr lang="en-US" altLang="ja-JP" sz="2400" spc="150" dirty="0"/>
              <a:t>100</a:t>
            </a:r>
            <a:r>
              <a:rPr lang="ja-JP" altLang="en-US" sz="2400" spc="150" dirty="0"/>
              <a:t>社から、</a:t>
            </a:r>
            <a:r>
              <a:rPr lang="en-US" altLang="ja-JP" sz="2400" spc="150" dirty="0"/>
              <a:t>9</a:t>
            </a:r>
            <a:r>
              <a:rPr lang="ja-JP" altLang="en-US" sz="2400" spc="150" dirty="0"/>
              <a:t>か月で約</a:t>
            </a:r>
            <a:r>
              <a:rPr lang="en-US" altLang="ja-JP" sz="2400" spc="150" dirty="0"/>
              <a:t>3</a:t>
            </a:r>
            <a:r>
              <a:rPr lang="ja-JP" altLang="en-US" sz="2400" spc="150" dirty="0"/>
              <a:t>倍（</a:t>
            </a:r>
            <a:r>
              <a:rPr lang="en-US" altLang="ja-JP" sz="2400" spc="150" dirty="0"/>
              <a:t>281</a:t>
            </a:r>
            <a:r>
              <a:rPr lang="ja-JP" altLang="en-US" sz="2400" spc="150" dirty="0"/>
              <a:t>社）に</a:t>
            </a:r>
            <a:endParaRPr lang="en-US" altLang="ja-JP" sz="2400" spc="150" dirty="0"/>
          </a:p>
          <a:p>
            <a:r>
              <a:rPr lang="en-US" altLang="ja-JP" sz="2400" spc="150" dirty="0"/>
              <a:t>CDP</a:t>
            </a:r>
            <a:r>
              <a:rPr lang="ja-JP" altLang="en-US" sz="2400" spc="150" dirty="0"/>
              <a:t>や、</a:t>
            </a:r>
            <a:r>
              <a:rPr lang="en-US" altLang="ja-JP" sz="2400" spc="150" dirty="0"/>
              <a:t>WBCSD</a:t>
            </a:r>
            <a:r>
              <a:rPr lang="en-US" altLang="ja-JP" sz="2400" spc="150" baseline="30000" dirty="0"/>
              <a:t>※</a:t>
            </a:r>
            <a:r>
              <a:rPr lang="ja-JP" altLang="en-US" sz="2400" spc="150" dirty="0" err="1"/>
              <a:t>、</a:t>
            </a:r>
            <a:r>
              <a:rPr lang="ja-JP" altLang="en-US" sz="2400" spc="150" dirty="0"/>
              <a:t>また大手金融機関も</a:t>
            </a:r>
            <a:r>
              <a:rPr lang="en-US" altLang="ja-JP" sz="2400" spc="150" dirty="0"/>
              <a:t>TCFD</a:t>
            </a:r>
            <a:r>
              <a:rPr lang="ja-JP" altLang="en-US" sz="2400" spc="150" dirty="0" err="1"/>
              <a:t>での</a:t>
            </a:r>
            <a:r>
              <a:rPr lang="ja-JP" altLang="en-US" sz="2400" spc="150" dirty="0"/>
              <a:t>開示を後押し</a:t>
            </a:r>
          </a:p>
        </p:txBody>
      </p:sp>
      <p:sp>
        <p:nvSpPr>
          <p:cNvPr id="4" name="スライド番号プレースホルダー 3"/>
          <p:cNvSpPr>
            <a:spLocks noGrp="1"/>
          </p:cNvSpPr>
          <p:nvPr>
            <p:ph type="sldNum" sz="quarter" idx="12"/>
          </p:nvPr>
        </p:nvSpPr>
        <p:spPr/>
        <p:txBody>
          <a:bodyPr/>
          <a:lstStyle/>
          <a:p>
            <a:fld id="{BDFA821F-5B8F-40E7-880D-F42062A68A54}" type="slidenum">
              <a:rPr lang="en-US" altLang="ja-JP" smtClean="0"/>
              <a:pPr/>
              <a:t>35</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3774115125"/>
              </p:ext>
            </p:extLst>
          </p:nvPr>
        </p:nvGraphicFramePr>
        <p:xfrm>
          <a:off x="157376" y="6533515"/>
          <a:ext cx="9777536" cy="152400"/>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80392">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000" baseline="0" dirty="0">
                          <a:solidFill>
                            <a:schemeClr val="tx1"/>
                          </a:solidFill>
                          <a:latin typeface="Segoe UI" panose="020B0502040204020203" pitchFamily="34" charset="0"/>
                          <a:ea typeface="メイリオ" panose="020B0604030504040204" pitchFamily="50" charset="-128"/>
                        </a:rPr>
                        <a:t>TCFD</a:t>
                      </a:r>
                      <a:r>
                        <a:rPr kumimoji="1" lang="ja-JP" altLang="en-US" sz="1000" baseline="0" dirty="0">
                          <a:solidFill>
                            <a:schemeClr val="tx1"/>
                          </a:solidFill>
                          <a:latin typeface="Segoe UI" panose="020B0502040204020203" pitchFamily="34" charset="0"/>
                          <a:ea typeface="メイリオ" panose="020B0604030504040204" pitchFamily="50" charset="-128"/>
                        </a:rPr>
                        <a:t>　</a:t>
                      </a:r>
                      <a:r>
                        <a:rPr kumimoji="1" lang="en-US" altLang="ja-JP" sz="1000" baseline="0" dirty="0">
                          <a:solidFill>
                            <a:schemeClr val="tx1"/>
                          </a:solidFill>
                          <a:latin typeface="Segoe UI" panose="020B0502040204020203" pitchFamily="34" charset="0"/>
                          <a:ea typeface="メイリオ" panose="020B0604030504040204" pitchFamily="50" charset="-128"/>
                        </a:rPr>
                        <a:t>HP</a:t>
                      </a:r>
                      <a:r>
                        <a:rPr kumimoji="1" lang="ja-JP" altLang="en-US" sz="1000" baseline="0" dirty="0">
                          <a:solidFill>
                            <a:schemeClr val="tx1"/>
                          </a:solidFill>
                          <a:latin typeface="Segoe UI" panose="020B0502040204020203" pitchFamily="34" charset="0"/>
                          <a:ea typeface="メイリオ" panose="020B0604030504040204" pitchFamily="50" charset="-128"/>
                        </a:rPr>
                        <a:t>等より作成</a:t>
                      </a:r>
                      <a:endParaRPr kumimoji="1" lang="en-US" altLang="ja-JP" sz="1000" baseline="0" dirty="0">
                        <a:solidFill>
                          <a:schemeClr val="tx1"/>
                        </a:solidFill>
                        <a:latin typeface="Segoe UI" panose="020B0502040204020203" pitchFamily="34" charset="0"/>
                        <a:ea typeface="メイリオ" panose="020B0604030504040204" pitchFamily="50" charset="-128"/>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6" name="正方形/長方形 5"/>
          <p:cNvSpPr/>
          <p:nvPr/>
        </p:nvSpPr>
        <p:spPr>
          <a:xfrm>
            <a:off x="238158" y="2298352"/>
            <a:ext cx="4807986" cy="4154984"/>
          </a:xfrm>
          <a:prstGeom prst="rect">
            <a:avLst/>
          </a:prstGeom>
        </p:spPr>
        <p:txBody>
          <a:bodyPr wrap="square">
            <a:spAutoFit/>
          </a:bodyPr>
          <a:lstStyle/>
          <a:p>
            <a:pPr marL="571500" indent="-571500">
              <a:spcBef>
                <a:spcPts val="0"/>
              </a:spcBef>
              <a:buFont typeface="Wingdings" panose="05000000000000000000" pitchFamily="2" charset="2"/>
              <a:buChar char="ü"/>
            </a:pPr>
            <a:r>
              <a:rPr lang="en-US" altLang="ja-JP" sz="2400" spc="15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2400"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400" spc="150" dirty="0">
                <a:latin typeface="Meiryo UI" panose="020B0604030504040204" pitchFamily="50" charset="-128"/>
                <a:ea typeface="Meiryo UI" panose="020B0604030504040204" pitchFamily="50" charset="-128"/>
                <a:cs typeface="Meiryo UI" panose="020B0604030504040204" pitchFamily="50" charset="-128"/>
              </a:rPr>
              <a:t>5</a:t>
            </a:r>
            <a:r>
              <a:rPr lang="ja-JP" altLang="en-US" sz="2400" spc="150" dirty="0">
                <a:latin typeface="Meiryo UI" panose="020B0604030504040204" pitchFamily="50" charset="-128"/>
                <a:ea typeface="Meiryo UI" panose="020B0604030504040204" pitchFamily="50" charset="-128"/>
                <a:cs typeface="Meiryo UI" panose="020B0604030504040204" pitchFamily="50" charset="-128"/>
              </a:rPr>
              <a:t>月時点において、</a:t>
            </a:r>
            <a:r>
              <a:rPr lang="en-US" altLang="ja-JP" sz="2400" spc="150" dirty="0">
                <a:latin typeface="Meiryo UI" panose="020B0604030504040204" pitchFamily="50" charset="-128"/>
                <a:ea typeface="Meiryo UI" panose="020B0604030504040204" pitchFamily="50" charset="-128"/>
                <a:cs typeface="Meiryo UI" panose="020B0604030504040204" pitchFamily="50" charset="-128"/>
              </a:rPr>
              <a:t>TCFD</a:t>
            </a:r>
            <a:r>
              <a:rPr lang="ja-JP" altLang="en-US" sz="2400" spc="150" dirty="0">
                <a:latin typeface="Meiryo UI" panose="020B0604030504040204" pitchFamily="50" charset="-128"/>
                <a:ea typeface="Meiryo UI" panose="020B0604030504040204" pitchFamily="50" charset="-128"/>
                <a:cs typeface="Meiryo UI" panose="020B0604030504040204" pitchFamily="50" charset="-128"/>
              </a:rPr>
              <a:t>報告書への賛同を示した</a:t>
            </a:r>
            <a:r>
              <a:rPr lang="ja-JP" altLang="en-US"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民間企業等は</a:t>
            </a:r>
            <a:r>
              <a:rPr lang="en-US" altLang="ja-JP"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281</a:t>
            </a:r>
            <a:r>
              <a:rPr lang="ja-JP" altLang="en-US"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社うち、日本企業は</a:t>
            </a:r>
            <a:r>
              <a:rPr lang="en-US" altLang="ja-JP"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大和証券、国際航業、三菱</a:t>
            </a:r>
            <a:r>
              <a:rPr lang="en-US" altLang="ja-JP"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UFJ FG</a:t>
            </a:r>
            <a:r>
              <a:rPr lang="ja-JP" altLang="en-US" sz="2400" b="1" spc="150" dirty="0" err="1">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みずほ</a:t>
            </a:r>
            <a:r>
              <a:rPr lang="en-US" altLang="ja-JP"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FG</a:t>
            </a:r>
            <a:r>
              <a:rPr lang="ja-JP" altLang="en-US" sz="2400" b="1" spc="150" dirty="0" err="1">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MS&amp;AD</a:t>
            </a:r>
            <a:r>
              <a:rPr lang="ja-JP" altLang="en-US"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インシュアランス グループ</a:t>
            </a:r>
            <a:r>
              <a:rPr lang="en-US" altLang="ja-JP"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HG</a:t>
            </a:r>
            <a:r>
              <a:rPr lang="ja-JP" altLang="en-US" sz="2400" b="1" spc="150" dirty="0" err="1">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SOMPO HG</a:t>
            </a:r>
            <a:r>
              <a:rPr lang="ja-JP" altLang="en-US"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、住友化学、</a:t>
            </a:r>
            <a:r>
              <a:rPr lang="en-US" altLang="ja-JP"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三井住友</a:t>
            </a:r>
            <a:r>
              <a:rPr lang="en-US" altLang="ja-JP"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FG</a:t>
            </a:r>
            <a:r>
              <a:rPr lang="ja-JP" altLang="en-US" sz="2400" b="1" spc="150" dirty="0" err="1">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東京海上</a:t>
            </a:r>
            <a:r>
              <a:rPr lang="en-US" altLang="ja-JP"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FG)</a:t>
            </a:r>
          </a:p>
          <a:p>
            <a:pPr marL="571500" indent="-571500">
              <a:spcBef>
                <a:spcPts val="0"/>
              </a:spcBef>
              <a:buFont typeface="Wingdings" panose="05000000000000000000" pitchFamily="2" charset="2"/>
              <a:buChar char="ü"/>
            </a:pPr>
            <a:r>
              <a:rPr lang="ja-JP" altLang="en-US"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金融庁も賛同機関に名前を連ねている</a:t>
            </a:r>
            <a:endParaRPr lang="en-US" altLang="ja-JP" sz="2400" b="1" spc="15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5025008" y="2298352"/>
            <a:ext cx="4807986" cy="4654608"/>
          </a:xfrm>
          <a:prstGeom prst="rect">
            <a:avLst/>
          </a:prstGeom>
        </p:spPr>
        <p:txBody>
          <a:bodyPr wrap="square">
            <a:spAutoFit/>
          </a:bodyPr>
          <a:lstStyle/>
          <a:p>
            <a:pPr marL="571500" indent="-571500">
              <a:lnSpc>
                <a:spcPts val="3600"/>
              </a:lnSpc>
              <a:spcBef>
                <a:spcPts val="0"/>
              </a:spcBef>
              <a:buFont typeface="Wingdings" panose="05000000000000000000" pitchFamily="2" charset="2"/>
              <a:buChar char="ü"/>
            </a:pPr>
            <a:r>
              <a:rPr lang="en-US" altLang="ja-JP" sz="2400" spc="300" dirty="0">
                <a:latin typeface="Meiryo UI" panose="020B0604030504040204" pitchFamily="50" charset="-128"/>
                <a:ea typeface="Meiryo UI" panose="020B0604030504040204" pitchFamily="50" charset="-128"/>
                <a:cs typeface="Meiryo UI" panose="020B0604030504040204" pitchFamily="50" charset="-128"/>
              </a:rPr>
              <a:t>CDP</a:t>
            </a:r>
            <a:r>
              <a:rPr lang="ja-JP" altLang="en-US" sz="2400" spc="3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2400" spc="3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2400" spc="300" dirty="0">
                <a:latin typeface="Meiryo UI" panose="020B0604030504040204" pitchFamily="50" charset="-128"/>
                <a:ea typeface="Meiryo UI" panose="020B0604030504040204" pitchFamily="50" charset="-128"/>
                <a:cs typeface="Meiryo UI" panose="020B0604030504040204" pitchFamily="50" charset="-128"/>
              </a:rPr>
              <a:t>年質問票が、</a:t>
            </a:r>
            <a:r>
              <a:rPr lang="en-US" altLang="ja-JP" sz="2400" spc="300" dirty="0">
                <a:latin typeface="Meiryo UI" panose="020B0604030504040204" pitchFamily="50" charset="-128"/>
                <a:ea typeface="Meiryo UI" panose="020B0604030504040204" pitchFamily="50" charset="-128"/>
                <a:cs typeface="Meiryo UI" panose="020B0604030504040204" pitchFamily="50" charset="-128"/>
              </a:rPr>
              <a:t>TCFD</a:t>
            </a:r>
            <a:r>
              <a:rPr lang="ja-JP" altLang="en-US" sz="2400" spc="300" dirty="0">
                <a:latin typeface="Meiryo UI" panose="020B0604030504040204" pitchFamily="50" charset="-128"/>
                <a:ea typeface="Meiryo UI" panose="020B0604030504040204" pitchFamily="50" charset="-128"/>
                <a:cs typeface="Meiryo UI" panose="020B0604030504040204" pitchFamily="50" charset="-128"/>
              </a:rPr>
              <a:t>に沿ったものに変更</a:t>
            </a:r>
            <a:endParaRPr lang="en-US" altLang="ja-JP" sz="2400" spc="300" dirty="0">
              <a:latin typeface="Meiryo UI" panose="020B0604030504040204" pitchFamily="50" charset="-128"/>
              <a:ea typeface="Meiryo UI" panose="020B0604030504040204" pitchFamily="50" charset="-128"/>
              <a:cs typeface="Meiryo UI" panose="020B0604030504040204" pitchFamily="50" charset="-128"/>
            </a:endParaRPr>
          </a:p>
          <a:p>
            <a:pPr marL="571500" indent="-571500">
              <a:lnSpc>
                <a:spcPts val="3600"/>
              </a:lnSpc>
              <a:spcBef>
                <a:spcPts val="0"/>
              </a:spcBef>
              <a:buFont typeface="Wingdings" panose="05000000000000000000" pitchFamily="2" charset="2"/>
              <a:buChar char="ü"/>
            </a:pPr>
            <a:r>
              <a:rPr lang="en-US" altLang="ja-JP" sz="2400" spc="300" dirty="0">
                <a:latin typeface="Meiryo UI" panose="020B0604030504040204" pitchFamily="50" charset="-128"/>
                <a:ea typeface="Meiryo UI" panose="020B0604030504040204" pitchFamily="50" charset="-128"/>
              </a:rPr>
              <a:t>WBCSD</a:t>
            </a:r>
            <a:r>
              <a:rPr lang="ja-JP" altLang="en-US" sz="2400" spc="300" dirty="0">
                <a:latin typeface="Meiryo UI" panose="020B0604030504040204" pitchFamily="50" charset="-128"/>
                <a:ea typeface="Meiryo UI" panose="020B0604030504040204" pitchFamily="50" charset="-128"/>
              </a:rPr>
              <a:t>（世界経済フォーラム）が、</a:t>
            </a:r>
            <a:r>
              <a:rPr lang="en-US" altLang="ja-JP" sz="2400" spc="300" dirty="0">
                <a:latin typeface="Meiryo UI" panose="020B0604030504040204" pitchFamily="50" charset="-128"/>
                <a:ea typeface="Meiryo UI" panose="020B0604030504040204" pitchFamily="50" charset="-128"/>
              </a:rPr>
              <a:t>CEO</a:t>
            </a:r>
            <a:r>
              <a:rPr lang="ja-JP" altLang="en-US" sz="2400" spc="300" dirty="0">
                <a:latin typeface="Meiryo UI" panose="020B0604030504040204" pitchFamily="50" charset="-128"/>
                <a:ea typeface="Meiryo UI" panose="020B0604030504040204" pitchFamily="50" charset="-128"/>
              </a:rPr>
              <a:t>向けに</a:t>
            </a:r>
            <a:r>
              <a:rPr lang="en-US" altLang="ja-JP" sz="2400" spc="300" dirty="0">
                <a:latin typeface="Meiryo UI" panose="020B0604030504040204" pitchFamily="50" charset="-128"/>
                <a:ea typeface="Meiryo UI" panose="020B0604030504040204" pitchFamily="50" charset="-128"/>
              </a:rPr>
              <a:t>TCFD</a:t>
            </a:r>
            <a:r>
              <a:rPr lang="ja-JP" altLang="en-US" sz="2400" spc="300" dirty="0">
                <a:latin typeface="Meiryo UI" panose="020B0604030504040204" pitchFamily="50" charset="-128"/>
                <a:ea typeface="Meiryo UI" panose="020B0604030504040204" pitchFamily="50" charset="-128"/>
              </a:rPr>
              <a:t>を促進するレポートを公表（</a:t>
            </a:r>
            <a:r>
              <a:rPr lang="en-US" altLang="ja-JP" sz="2400" spc="300" dirty="0">
                <a:latin typeface="Meiryo UI" panose="020B0604030504040204" pitchFamily="50" charset="-128"/>
                <a:ea typeface="Meiryo UI" panose="020B0604030504040204" pitchFamily="50" charset="-128"/>
              </a:rPr>
              <a:t>2017</a:t>
            </a:r>
            <a:r>
              <a:rPr lang="ja-JP" altLang="en-US" sz="2400" spc="300" dirty="0">
                <a:latin typeface="Meiryo UI" panose="020B0604030504040204" pitchFamily="50" charset="-128"/>
                <a:ea typeface="Meiryo UI" panose="020B0604030504040204" pitchFamily="50" charset="-128"/>
              </a:rPr>
              <a:t>年</a:t>
            </a:r>
            <a:r>
              <a:rPr lang="en-US" altLang="ja-JP" sz="2400" spc="300" dirty="0">
                <a:latin typeface="Meiryo UI" panose="020B0604030504040204" pitchFamily="50" charset="-128"/>
                <a:ea typeface="Meiryo UI" panose="020B0604030504040204" pitchFamily="50" charset="-128"/>
              </a:rPr>
              <a:t>12</a:t>
            </a:r>
            <a:r>
              <a:rPr lang="ja-JP" altLang="en-US" sz="2400" spc="300" dirty="0">
                <a:latin typeface="Meiryo UI" panose="020B0604030504040204" pitchFamily="50" charset="-128"/>
                <a:ea typeface="Meiryo UI" panose="020B0604030504040204" pitchFamily="50" charset="-128"/>
              </a:rPr>
              <a:t>月）</a:t>
            </a:r>
            <a:endParaRPr lang="en-US" altLang="ja-JP" sz="2400" spc="300" dirty="0">
              <a:latin typeface="Meiryo UI" panose="020B0604030504040204" pitchFamily="50" charset="-128"/>
              <a:ea typeface="Meiryo UI" panose="020B0604030504040204" pitchFamily="50" charset="-128"/>
            </a:endParaRPr>
          </a:p>
          <a:p>
            <a:pPr marL="571500" indent="-571500">
              <a:lnSpc>
                <a:spcPts val="3600"/>
              </a:lnSpc>
              <a:spcBef>
                <a:spcPts val="0"/>
              </a:spcBef>
              <a:buFont typeface="Wingdings" panose="05000000000000000000" pitchFamily="2" charset="2"/>
              <a:buChar char="ü"/>
            </a:pPr>
            <a:r>
              <a:rPr lang="ja-JP" altLang="en-US" sz="2400" spc="300" dirty="0">
                <a:latin typeface="Meiryo UI" panose="020B0604030504040204" pitchFamily="50" charset="-128"/>
                <a:ea typeface="Meiryo UI" panose="020B0604030504040204" pitchFamily="50" charset="-128"/>
              </a:rPr>
              <a:t>大手金融機関</a:t>
            </a:r>
            <a:r>
              <a:rPr lang="en-US" altLang="ja-JP" sz="2400" spc="300" dirty="0">
                <a:latin typeface="Meiryo UI" panose="020B0604030504040204" pitchFamily="50" charset="-128"/>
                <a:ea typeface="Meiryo UI" panose="020B0604030504040204" pitchFamily="50" charset="-128"/>
              </a:rPr>
              <a:t>225</a:t>
            </a:r>
            <a:r>
              <a:rPr lang="ja-JP" altLang="en-US" sz="2400" spc="300" dirty="0">
                <a:latin typeface="Meiryo UI" panose="020B0604030504040204" pitchFamily="50" charset="-128"/>
                <a:ea typeface="Meiryo UI" panose="020B0604030504040204" pitchFamily="50" charset="-128"/>
              </a:rPr>
              <a:t>社が</a:t>
            </a:r>
            <a:r>
              <a:rPr lang="en-US" altLang="ja-JP" sz="2400" spc="300" dirty="0">
                <a:latin typeface="Meiryo UI" panose="020B0604030504040204" pitchFamily="50" charset="-128"/>
                <a:ea typeface="Meiryo UI" panose="020B0604030504040204" pitchFamily="50" charset="-128"/>
              </a:rPr>
              <a:t>TCFD</a:t>
            </a:r>
            <a:r>
              <a:rPr lang="ja-JP" altLang="en-US" sz="2400" spc="300" dirty="0" err="1">
                <a:latin typeface="Meiryo UI" panose="020B0604030504040204" pitchFamily="50" charset="-128"/>
                <a:ea typeface="Meiryo UI" panose="020B0604030504040204" pitchFamily="50" charset="-128"/>
              </a:rPr>
              <a:t>での</a:t>
            </a:r>
            <a:r>
              <a:rPr lang="ja-JP" altLang="en-US" sz="2400" spc="300" dirty="0">
                <a:latin typeface="Meiryo UI" panose="020B0604030504040204" pitchFamily="50" charset="-128"/>
                <a:ea typeface="Meiryo UI" panose="020B0604030504040204" pitchFamily="50" charset="-128"/>
              </a:rPr>
              <a:t>開示を大手企業</a:t>
            </a:r>
            <a:r>
              <a:rPr lang="en-US" altLang="ja-JP" sz="2400" spc="300" dirty="0">
                <a:latin typeface="Meiryo UI" panose="020B0604030504040204" pitchFamily="50" charset="-128"/>
                <a:ea typeface="Meiryo UI" panose="020B0604030504040204" pitchFamily="50" charset="-128"/>
              </a:rPr>
              <a:t>100</a:t>
            </a:r>
            <a:r>
              <a:rPr lang="ja-JP" altLang="en-US" sz="2400" spc="300" dirty="0">
                <a:latin typeface="Meiryo UI" panose="020B0604030504040204" pitchFamily="50" charset="-128"/>
                <a:ea typeface="Meiryo UI" panose="020B0604030504040204" pitchFamily="50" charset="-128"/>
              </a:rPr>
              <a:t>社に要請</a:t>
            </a:r>
            <a:endParaRPr lang="en-US" altLang="ja-JP" sz="2400" spc="300" dirty="0">
              <a:latin typeface="Meiryo UI" panose="020B0604030504040204" pitchFamily="50" charset="-128"/>
              <a:ea typeface="Meiryo UI" panose="020B0604030504040204" pitchFamily="50" charset="-128"/>
            </a:endParaRPr>
          </a:p>
          <a:p>
            <a:pPr marL="571500" indent="-571500">
              <a:lnSpc>
                <a:spcPts val="3600"/>
              </a:lnSpc>
              <a:spcBef>
                <a:spcPts val="0"/>
              </a:spcBef>
              <a:buFont typeface="Wingdings" panose="05000000000000000000" pitchFamily="2" charset="2"/>
              <a:buChar char="ü"/>
            </a:pPr>
            <a:endParaRPr lang="en-US" altLang="ja-JP" sz="2400" b="1" spc="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920552" y="1844824"/>
            <a:ext cx="4104456" cy="461665"/>
          </a:xfrm>
          <a:prstGeom prst="rect">
            <a:avLst/>
          </a:prstGeom>
        </p:spPr>
        <p:txBody>
          <a:bodyPr wrap="square">
            <a:spAutoFit/>
          </a:bodyPr>
          <a:lstStyle/>
          <a:p>
            <a:pPr algn="ctr">
              <a:spcBef>
                <a:spcPts val="0"/>
              </a:spcBef>
            </a:pPr>
            <a:r>
              <a:rPr lang="ja-JP" altLang="en-US" sz="2400" b="1" spc="600" dirty="0">
                <a:latin typeface="Meiryo UI" panose="020B0604030504040204" pitchFamily="50" charset="-128"/>
                <a:ea typeface="Meiryo UI" panose="020B0604030504040204" pitchFamily="50" charset="-128"/>
                <a:cs typeface="Meiryo UI" panose="020B0604030504040204" pitchFamily="50" charset="-128"/>
              </a:rPr>
              <a:t>賛同企業の増加</a:t>
            </a:r>
            <a:endParaRPr lang="en-US" altLang="ja-JP" sz="2400" b="1" spc="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5529064" y="1867562"/>
            <a:ext cx="4122152" cy="461665"/>
          </a:xfrm>
          <a:prstGeom prst="rect">
            <a:avLst/>
          </a:prstGeom>
        </p:spPr>
        <p:txBody>
          <a:bodyPr wrap="square">
            <a:spAutoFit/>
          </a:bodyPr>
          <a:lstStyle/>
          <a:p>
            <a:pPr>
              <a:spcBef>
                <a:spcPts val="0"/>
              </a:spcBef>
            </a:pPr>
            <a:r>
              <a:rPr lang="ja-JP" altLang="en-US" sz="2400" b="1" spc="600" dirty="0">
                <a:latin typeface="Meiryo UI" panose="020B0604030504040204" pitchFamily="50" charset="-128"/>
                <a:ea typeface="Meiryo UI" panose="020B0604030504040204" pitchFamily="50" charset="-128"/>
                <a:cs typeface="Meiryo UI" panose="020B0604030504040204" pitchFamily="50" charset="-128"/>
              </a:rPr>
              <a:t>推進する取り組みの増加</a:t>
            </a:r>
            <a:endParaRPr lang="en-US" altLang="ja-JP" sz="2400" b="1" spc="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141391" y="6422461"/>
            <a:ext cx="6577161" cy="461665"/>
          </a:xfrm>
          <a:prstGeom prst="rect">
            <a:avLst/>
          </a:prstGeom>
          <a:noFill/>
        </p:spPr>
        <p:txBody>
          <a:bodyPr wrap="square" rtlCol="0">
            <a:spAutoFit/>
          </a:bodyPr>
          <a:lstStyle/>
          <a:p>
            <a:r>
              <a:rPr lang="en-US" altLang="ja-JP" sz="1200" dirty="0">
                <a:latin typeface="+mn-lt"/>
                <a:ea typeface="+mn-ea"/>
              </a:rPr>
              <a:t>※</a:t>
            </a:r>
            <a:r>
              <a:rPr lang="en-US" altLang="ja-JP" sz="1200" dirty="0" err="1">
                <a:latin typeface="+mn-lt"/>
                <a:ea typeface="+mn-ea"/>
              </a:rPr>
              <a:t>WBCSD:World</a:t>
            </a:r>
            <a:r>
              <a:rPr lang="en-US" altLang="ja-JP" sz="1200" dirty="0">
                <a:latin typeface="+mn-lt"/>
                <a:ea typeface="+mn-ea"/>
              </a:rPr>
              <a:t> Business Council For Sustainable Development (</a:t>
            </a:r>
            <a:r>
              <a:rPr lang="ja-JP" altLang="en-US" sz="1200" dirty="0">
                <a:latin typeface="+mn-lt"/>
                <a:ea typeface="+mn-ea"/>
              </a:rPr>
              <a:t>続可能な発展のための世界経済人会議</a:t>
            </a:r>
            <a:r>
              <a:rPr lang="en-US" altLang="ja-JP" sz="1200" dirty="0">
                <a:latin typeface="+mn-lt"/>
                <a:ea typeface="+mn-ea"/>
              </a:rPr>
              <a:t>)</a:t>
            </a:r>
          </a:p>
        </p:txBody>
      </p:sp>
    </p:spTree>
    <p:extLst>
      <p:ext uri="{BB962C8B-B14F-4D97-AF65-F5344CB8AC3E}">
        <p14:creationId xmlns:p14="http://schemas.microsoft.com/office/powerpoint/2010/main" val="4147106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a:spLocks noGrp="1"/>
          </p:cNvSpPr>
          <p:nvPr>
            <p:ph type="title"/>
          </p:nvPr>
        </p:nvSpPr>
        <p:spPr/>
        <p:txBody>
          <a:bodyPr/>
          <a:lstStyle/>
          <a:p>
            <a:r>
              <a:rPr lang="en-US" altLang="ja-JP" sz="4000" spc="600" dirty="0"/>
              <a:t>TCFD</a:t>
            </a:r>
            <a:r>
              <a:rPr lang="ja-JP" altLang="en-US" sz="4000" spc="600" dirty="0"/>
              <a:t>対応企業リスト</a:t>
            </a:r>
          </a:p>
        </p:txBody>
      </p:sp>
      <p:sp>
        <p:nvSpPr>
          <p:cNvPr id="3" name="テキスト プレースホルダー 2"/>
          <p:cNvSpPr>
            <a:spLocks noGrp="1"/>
          </p:cNvSpPr>
          <p:nvPr>
            <p:ph type="body" sz="quarter" idx="11"/>
          </p:nvPr>
        </p:nvSpPr>
        <p:spPr>
          <a:xfrm>
            <a:off x="128588" y="765174"/>
            <a:ext cx="9648825" cy="640699"/>
          </a:xfrm>
        </p:spPr>
        <p:txBody>
          <a:bodyPr/>
          <a:lstStyle/>
          <a:p>
            <a:r>
              <a:rPr lang="en-US" altLang="ja-JP" spc="600" dirty="0"/>
              <a:t>TCFD</a:t>
            </a:r>
            <a:r>
              <a:rPr lang="ja-JP" altLang="en-US" spc="600" dirty="0"/>
              <a:t>に高いレベルで対応（</a:t>
            </a:r>
            <a:r>
              <a:rPr lang="zh-TW" altLang="en-US" spc="600"/>
              <a:t>気候</a:t>
            </a:r>
            <a:r>
              <a:rPr lang="zh-TW" altLang="en-US" spc="600" smtClean="0"/>
              <a:t>関連</a:t>
            </a:r>
            <a:r>
              <a:rPr lang="ja-JP" altLang="en-US" spc="600" smtClean="0"/>
              <a:t>情報</a:t>
            </a:r>
            <a:r>
              <a:rPr lang="ja-JP" altLang="en-US" spc="600" dirty="0"/>
              <a:t>の開示＋シナリオプランニング実施）している企業の例として、以下の</a:t>
            </a:r>
            <a:r>
              <a:rPr lang="en-US" altLang="ja-JP" spc="600" dirty="0"/>
              <a:t>12</a:t>
            </a:r>
            <a:r>
              <a:rPr lang="ja-JP" altLang="en-US" spc="600" dirty="0"/>
              <a:t>社が存在</a:t>
            </a:r>
          </a:p>
        </p:txBody>
      </p:sp>
      <p:sp>
        <p:nvSpPr>
          <p:cNvPr id="4" name="スライド番号プレースホルダー 3"/>
          <p:cNvSpPr>
            <a:spLocks noGrp="1"/>
          </p:cNvSpPr>
          <p:nvPr>
            <p:ph type="sldNum" sz="quarter" idx="12"/>
          </p:nvPr>
        </p:nvSpPr>
        <p:spPr/>
        <p:txBody>
          <a:bodyPr/>
          <a:lstStyle/>
          <a:p>
            <a:fld id="{E77E49A9-AD1C-4B66-A578-004A08E370AC}" type="slidenum">
              <a:rPr lang="ja-JP" altLang="en-US" smtClean="0"/>
              <a:pPr/>
              <a:t>36</a:t>
            </a:fld>
            <a:endParaRPr lang="ja-JP" altLang="en-US"/>
          </a:p>
        </p:txBody>
      </p:sp>
      <p:graphicFrame>
        <p:nvGraphicFramePr>
          <p:cNvPr id="13" name="表 12"/>
          <p:cNvGraphicFramePr>
            <a:graphicFrameLocks noGrp="1"/>
          </p:cNvGraphicFramePr>
          <p:nvPr>
            <p:extLst>
              <p:ext uri="{D42A27DB-BD31-4B8C-83A1-F6EECF244321}">
                <p14:modId xmlns:p14="http://schemas.microsoft.com/office/powerpoint/2010/main" val="3187661521"/>
              </p:ext>
            </p:extLst>
          </p:nvPr>
        </p:nvGraphicFramePr>
        <p:xfrm>
          <a:off x="128464" y="6640186"/>
          <a:ext cx="9777536" cy="245198"/>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45198">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360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solidFill>
                            <a:schemeClr val="tx1"/>
                          </a:solidFill>
                          <a:latin typeface="Segoe UI" panose="020B0502040204020203" pitchFamily="34" charset="0"/>
                          <a:ea typeface="メイリオ" panose="020B0604030504040204" pitchFamily="50" charset="-128"/>
                        </a:rPr>
                        <a:t>各社ウェブサイト、アニュアルレポート、サステナビリティレポート</a:t>
                      </a:r>
                      <a:endParaRPr kumimoji="1" lang="en-US" altLang="ja-JP" sz="1000" baseline="0" dirty="0">
                        <a:solidFill>
                          <a:schemeClr val="tx1"/>
                        </a:solidFill>
                        <a:latin typeface="Segoe UI" panose="020B0502040204020203" pitchFamily="34" charset="0"/>
                        <a:ea typeface="メイリオ" panose="020B0604030504040204" pitchFamily="50" charset="-128"/>
                      </a:endParaRPr>
                    </a:p>
                  </a:txBody>
                  <a:tcPr marL="0" marR="0" marT="360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1336236088"/>
              </p:ext>
            </p:extLst>
          </p:nvPr>
        </p:nvGraphicFramePr>
        <p:xfrm>
          <a:off x="128589" y="1446480"/>
          <a:ext cx="9640351" cy="5222880"/>
        </p:xfrm>
        <a:graphic>
          <a:graphicData uri="http://schemas.openxmlformats.org/drawingml/2006/table">
            <a:tbl>
              <a:tblPr firstRow="1" bandRow="1">
                <a:tableStyleId>{5940675A-B579-460E-94D1-54222C63F5DA}</a:tableStyleId>
              </a:tblPr>
              <a:tblGrid>
                <a:gridCol w="2376139">
                  <a:extLst>
                    <a:ext uri="{9D8B030D-6E8A-4147-A177-3AD203B41FA5}">
                      <a16:colId xmlns:a16="http://schemas.microsoft.com/office/drawing/2014/main" xmlns="" val="2574582791"/>
                    </a:ext>
                  </a:extLst>
                </a:gridCol>
                <a:gridCol w="4872807">
                  <a:extLst>
                    <a:ext uri="{9D8B030D-6E8A-4147-A177-3AD203B41FA5}">
                      <a16:colId xmlns:a16="http://schemas.microsoft.com/office/drawing/2014/main" xmlns="" val="2834217359"/>
                    </a:ext>
                  </a:extLst>
                </a:gridCol>
                <a:gridCol w="2391405">
                  <a:extLst>
                    <a:ext uri="{9D8B030D-6E8A-4147-A177-3AD203B41FA5}">
                      <a16:colId xmlns:a16="http://schemas.microsoft.com/office/drawing/2014/main" xmlns="" val="527052097"/>
                    </a:ext>
                  </a:extLst>
                </a:gridCol>
              </a:tblGrid>
              <a:tr h="270030">
                <a:tc>
                  <a:txBody>
                    <a:bodyPr/>
                    <a:lstStyle/>
                    <a:p>
                      <a:pPr algn="ctr"/>
                      <a:r>
                        <a:rPr kumimoji="1" lang="en-US" altLang="ja-JP" sz="2400" spc="600" dirty="0" smtClean="0">
                          <a:latin typeface="Meiryo UI" panose="020B0604030504040204" pitchFamily="50" charset="-128"/>
                          <a:ea typeface="Meiryo UI" panose="020B0604030504040204" pitchFamily="50" charset="-128"/>
                        </a:rPr>
                        <a:t>TCFD</a:t>
                      </a:r>
                      <a:r>
                        <a:rPr kumimoji="1" lang="ja-JP" altLang="en-US" sz="2400" spc="600" smtClean="0">
                          <a:latin typeface="Meiryo UI" panose="020B0604030504040204" pitchFamily="50" charset="-128"/>
                          <a:ea typeface="Meiryo UI" panose="020B0604030504040204" pitchFamily="50" charset="-128"/>
                        </a:rPr>
                        <a:t>分類</a:t>
                      </a:r>
                      <a:endParaRPr kumimoji="1" lang="ja-JP" altLang="en-US" sz="2400" spc="600" dirty="0">
                        <a:latin typeface="Meiryo UI" panose="020B0604030504040204" pitchFamily="50" charset="-128"/>
                        <a:ea typeface="Meiryo UI" panose="020B0604030504040204" pitchFamily="50" charset="-128"/>
                      </a:endParaRPr>
                    </a:p>
                  </a:txBody>
                  <a:tcPr marL="72000" marR="72000" marT="18000" marB="18000" anchor="ctr">
                    <a:solidFill>
                      <a:schemeClr val="bg1">
                        <a:lumMod val="95000"/>
                      </a:schemeClr>
                    </a:solidFill>
                  </a:tcPr>
                </a:tc>
                <a:tc>
                  <a:txBody>
                    <a:bodyPr/>
                    <a:lstStyle/>
                    <a:p>
                      <a:pPr algn="ctr"/>
                      <a:r>
                        <a:rPr kumimoji="1" lang="ja-JP" altLang="en-US" sz="2400" spc="600" dirty="0">
                          <a:latin typeface="Meiryo UI" panose="020B0604030504040204" pitchFamily="50" charset="-128"/>
                          <a:ea typeface="Meiryo UI" panose="020B0604030504040204" pitchFamily="50" charset="-128"/>
                        </a:rPr>
                        <a:t>企業名</a:t>
                      </a:r>
                    </a:p>
                  </a:txBody>
                  <a:tcPr marL="72000" marR="72000" marT="18000" marB="18000" anchor="ctr">
                    <a:solidFill>
                      <a:schemeClr val="bg1">
                        <a:lumMod val="95000"/>
                      </a:schemeClr>
                    </a:solidFill>
                  </a:tcPr>
                </a:tc>
                <a:tc>
                  <a:txBody>
                    <a:bodyPr/>
                    <a:lstStyle/>
                    <a:p>
                      <a:pPr algn="ctr"/>
                      <a:r>
                        <a:rPr kumimoji="1" lang="ja-JP" altLang="en-US" sz="2400" spc="600" dirty="0">
                          <a:latin typeface="Meiryo UI" panose="020B0604030504040204" pitchFamily="50" charset="-128"/>
                          <a:ea typeface="Meiryo UI" panose="020B0604030504040204" pitchFamily="50" charset="-128"/>
                        </a:rPr>
                        <a:t>国</a:t>
                      </a:r>
                    </a:p>
                  </a:txBody>
                  <a:tcPr marL="72000" marR="72000" marT="18000" marB="18000" anchor="ctr">
                    <a:solidFill>
                      <a:schemeClr val="bg1">
                        <a:lumMod val="95000"/>
                      </a:schemeClr>
                    </a:solidFill>
                  </a:tcPr>
                </a:tc>
                <a:extLst>
                  <a:ext uri="{0D108BD9-81ED-4DB2-BD59-A6C34878D82A}">
                    <a16:rowId xmlns:a16="http://schemas.microsoft.com/office/drawing/2014/main" xmlns="" val="2495288901"/>
                  </a:ext>
                </a:extLst>
              </a:tr>
              <a:tr h="270030">
                <a:tc rowSpan="5">
                  <a:txBody>
                    <a:bodyPr/>
                    <a:lstStyle/>
                    <a:p>
                      <a:pPr algn="l" fontAlgn="ctr"/>
                      <a:r>
                        <a:rPr lang="ja-JP" altLang="en-US" sz="2400" b="0" i="0" u="none" strike="noStrike" spc="600" dirty="0" smtClean="0">
                          <a:solidFill>
                            <a:srgbClr val="000000"/>
                          </a:solidFill>
                          <a:effectLst/>
                          <a:latin typeface="Meiryo UI" panose="020B0604030504040204" pitchFamily="50" charset="-128"/>
                          <a:ea typeface="Meiryo UI" panose="020B0604030504040204" pitchFamily="50" charset="-128"/>
                        </a:rPr>
                        <a:t>エネルギー</a:t>
                      </a:r>
                    </a:p>
                  </a:txBody>
                  <a:tcPr marL="72000" marR="0" marT="18000" marB="18000" anchor="ctr"/>
                </a:tc>
                <a:tc>
                  <a:txBody>
                    <a:bodyPr/>
                    <a:lstStyle/>
                    <a:p>
                      <a:pPr algn="l" fontAlgn="ctr"/>
                      <a:r>
                        <a:rPr lang="en-US" sz="2400" b="0" i="0" u="none" strike="noStrike" spc="600" dirty="0">
                          <a:solidFill>
                            <a:srgbClr val="000000"/>
                          </a:solidFill>
                          <a:effectLst/>
                          <a:latin typeface="Meiryo UI" panose="020B0604030504040204" pitchFamily="50" charset="-128"/>
                          <a:ea typeface="Meiryo UI" panose="020B0604030504040204" pitchFamily="50" charset="-128"/>
                        </a:rPr>
                        <a:t>Eni </a:t>
                      </a:r>
                      <a:r>
                        <a:rPr lang="en-US" sz="2400" b="0" i="0" u="none" strike="noStrike" spc="600" dirty="0" err="1">
                          <a:solidFill>
                            <a:srgbClr val="000000"/>
                          </a:solidFill>
                          <a:effectLst/>
                          <a:latin typeface="Meiryo UI" panose="020B0604030504040204" pitchFamily="50" charset="-128"/>
                          <a:ea typeface="Meiryo UI" panose="020B0604030504040204" pitchFamily="50" charset="-128"/>
                        </a:rPr>
                        <a:t>SpA</a:t>
                      </a:r>
                      <a:endParaRPr lang="en-US" sz="2400" b="0" i="0" u="none" strike="noStrike" spc="600" dirty="0">
                        <a:solidFill>
                          <a:srgbClr val="000000"/>
                        </a:solidFill>
                        <a:effectLst/>
                        <a:latin typeface="Meiryo UI" panose="020B0604030504040204" pitchFamily="50" charset="-128"/>
                        <a:ea typeface="Meiryo UI" panose="020B0604030504040204" pitchFamily="50" charset="-128"/>
                      </a:endParaRPr>
                    </a:p>
                  </a:txBody>
                  <a:tcPr marL="72000" marR="72000" marT="18000" marB="18000" anchor="ctr"/>
                </a:tc>
                <a:tc>
                  <a:txBody>
                    <a:bodyPr/>
                    <a:lstStyle/>
                    <a:p>
                      <a:pPr algn="l" fontAlgn="ctr"/>
                      <a:r>
                        <a:rPr lang="ja-JP" altLang="en-US" sz="2400" b="0" i="0" u="none" strike="noStrike" spc="600">
                          <a:solidFill>
                            <a:srgbClr val="000000"/>
                          </a:solidFill>
                          <a:effectLst/>
                          <a:latin typeface="Meiryo UI" panose="020B0604030504040204" pitchFamily="50" charset="-128"/>
                          <a:ea typeface="Meiryo UI" panose="020B0604030504040204" pitchFamily="50" charset="-128"/>
                        </a:rPr>
                        <a:t>イタリア</a:t>
                      </a:r>
                    </a:p>
                  </a:txBody>
                  <a:tcPr marL="72000" marR="72000" marT="18000" marB="18000" anchor="ctr"/>
                </a:tc>
                <a:extLst>
                  <a:ext uri="{0D108BD9-81ED-4DB2-BD59-A6C34878D82A}">
                    <a16:rowId xmlns:a16="http://schemas.microsoft.com/office/drawing/2014/main" xmlns="" val="2141107717"/>
                  </a:ext>
                </a:extLst>
              </a:tr>
              <a:tr h="270030">
                <a:tc vMerge="1">
                  <a:txBody>
                    <a:bodyPr/>
                    <a:lstStyle/>
                    <a:p>
                      <a:pPr algn="l" fontAlgn="ctr"/>
                      <a:endParaRPr lang="ja-JP" altLang="en-US" sz="2400" b="0" i="0" u="none" strike="noStrike" spc="600" dirty="0">
                        <a:solidFill>
                          <a:srgbClr val="000000"/>
                        </a:solidFill>
                        <a:effectLst/>
                        <a:latin typeface="Meiryo UI" panose="020B0604030504040204" pitchFamily="50" charset="-128"/>
                        <a:ea typeface="Meiryo UI" panose="020B0604030504040204" pitchFamily="50" charset="-128"/>
                      </a:endParaRPr>
                    </a:p>
                  </a:txBody>
                  <a:tcPr marL="72000" marR="72000" marT="18000" marB="18000" anchor="ctr"/>
                </a:tc>
                <a:tc>
                  <a:txBody>
                    <a:bodyPr/>
                    <a:lstStyle/>
                    <a:p>
                      <a:pPr algn="l" fontAlgn="ctr"/>
                      <a:r>
                        <a:rPr lang="en-US" sz="2400" b="0" i="0" u="none" strike="noStrike" spc="600" dirty="0">
                          <a:solidFill>
                            <a:srgbClr val="000000"/>
                          </a:solidFill>
                          <a:effectLst/>
                          <a:latin typeface="Meiryo UI" panose="020B0604030504040204" pitchFamily="50" charset="-128"/>
                          <a:ea typeface="Meiryo UI" panose="020B0604030504040204" pitchFamily="50" charset="-128"/>
                        </a:rPr>
                        <a:t>Royal Dutch Shell</a:t>
                      </a:r>
                    </a:p>
                  </a:txBody>
                  <a:tcPr marL="72000" marR="72000" marT="18000" marB="18000" anchor="ctr"/>
                </a:tc>
                <a:tc>
                  <a:txBody>
                    <a:bodyPr/>
                    <a:lstStyle/>
                    <a:p>
                      <a:pPr algn="l" fontAlgn="ctr"/>
                      <a:r>
                        <a:rPr lang="ja-JP" altLang="en-US" sz="2400" b="0" i="0" u="none" strike="noStrike" spc="600">
                          <a:solidFill>
                            <a:srgbClr val="000000"/>
                          </a:solidFill>
                          <a:effectLst/>
                          <a:latin typeface="Meiryo UI" panose="020B0604030504040204" pitchFamily="50" charset="-128"/>
                          <a:ea typeface="Meiryo UI" panose="020B0604030504040204" pitchFamily="50" charset="-128"/>
                        </a:rPr>
                        <a:t>オランダ</a:t>
                      </a:r>
                    </a:p>
                  </a:txBody>
                  <a:tcPr marL="72000" marR="72000" marT="18000" marB="18000" anchor="ctr"/>
                </a:tc>
                <a:extLst>
                  <a:ext uri="{0D108BD9-81ED-4DB2-BD59-A6C34878D82A}">
                    <a16:rowId xmlns:a16="http://schemas.microsoft.com/office/drawing/2014/main" xmlns="" val="3852094460"/>
                  </a:ext>
                </a:extLst>
              </a:tr>
              <a:tr h="270030">
                <a:tc vMerge="1">
                  <a:txBody>
                    <a:bodyPr/>
                    <a:lstStyle/>
                    <a:p>
                      <a:pPr algn="l" fontAlgn="ctr"/>
                      <a:endParaRPr lang="ja-JP" altLang="en-US" sz="2400" b="0" i="0" u="none" strike="noStrike" spc="600" dirty="0">
                        <a:solidFill>
                          <a:srgbClr val="000000"/>
                        </a:solidFill>
                        <a:effectLst/>
                        <a:latin typeface="Meiryo UI" panose="020B0604030504040204" pitchFamily="50" charset="-128"/>
                        <a:ea typeface="Meiryo UI" panose="020B0604030504040204" pitchFamily="50" charset="-128"/>
                      </a:endParaRPr>
                    </a:p>
                  </a:txBody>
                  <a:tcPr marL="72000" marR="72000" marT="18000" marB="18000" anchor="ctr"/>
                </a:tc>
                <a:tc>
                  <a:txBody>
                    <a:bodyPr/>
                    <a:lstStyle/>
                    <a:p>
                      <a:pPr algn="l" fontAlgn="ctr"/>
                      <a:r>
                        <a:rPr lang="en-US" sz="2400" b="0" i="0" u="none" strike="noStrike" spc="600" dirty="0">
                          <a:solidFill>
                            <a:srgbClr val="000000"/>
                          </a:solidFill>
                          <a:effectLst/>
                          <a:latin typeface="Meiryo UI" panose="020B0604030504040204" pitchFamily="50" charset="-128"/>
                          <a:ea typeface="Meiryo UI" panose="020B0604030504040204" pitchFamily="50" charset="-128"/>
                        </a:rPr>
                        <a:t>EnBW </a:t>
                      </a:r>
                    </a:p>
                  </a:txBody>
                  <a:tcPr marL="72000" marR="72000" marT="18000" marB="18000" anchor="ctr"/>
                </a:tc>
                <a:tc>
                  <a:txBody>
                    <a:bodyPr/>
                    <a:lstStyle/>
                    <a:p>
                      <a:pPr algn="l" fontAlgn="ctr"/>
                      <a:r>
                        <a:rPr lang="ja-JP" altLang="en-US" sz="2400" b="0" i="0" u="none" strike="noStrike" spc="600">
                          <a:solidFill>
                            <a:srgbClr val="000000"/>
                          </a:solidFill>
                          <a:effectLst/>
                          <a:latin typeface="Meiryo UI" panose="020B0604030504040204" pitchFamily="50" charset="-128"/>
                          <a:ea typeface="Meiryo UI" panose="020B0604030504040204" pitchFamily="50" charset="-128"/>
                        </a:rPr>
                        <a:t>ドイツ</a:t>
                      </a:r>
                    </a:p>
                  </a:txBody>
                  <a:tcPr marL="72000" marR="72000" marT="18000" marB="18000" anchor="ctr"/>
                </a:tc>
                <a:extLst>
                  <a:ext uri="{0D108BD9-81ED-4DB2-BD59-A6C34878D82A}">
                    <a16:rowId xmlns:a16="http://schemas.microsoft.com/office/drawing/2014/main" xmlns="" val="2699952359"/>
                  </a:ext>
                </a:extLst>
              </a:tr>
              <a:tr h="270030">
                <a:tc vMerge="1">
                  <a:txBody>
                    <a:bodyPr/>
                    <a:lstStyle/>
                    <a:p>
                      <a:pPr algn="l" fontAlgn="ctr"/>
                      <a:endParaRPr lang="ja-JP" altLang="en-US" sz="2400" b="0" i="0" u="none" strike="noStrike" spc="600" dirty="0">
                        <a:solidFill>
                          <a:srgbClr val="000000"/>
                        </a:solidFill>
                        <a:effectLst/>
                        <a:latin typeface="Meiryo UI" panose="020B0604030504040204" pitchFamily="50" charset="-128"/>
                        <a:ea typeface="Meiryo UI" panose="020B0604030504040204" pitchFamily="50" charset="-128"/>
                      </a:endParaRPr>
                    </a:p>
                  </a:txBody>
                  <a:tcPr marL="72000" marR="72000" marT="18000" marB="18000" anchor="ctr"/>
                </a:tc>
                <a:tc>
                  <a:txBody>
                    <a:bodyPr/>
                    <a:lstStyle/>
                    <a:p>
                      <a:pPr algn="l" fontAlgn="ctr"/>
                      <a:r>
                        <a:rPr lang="en-US" sz="2400" b="0" i="0" u="none" strike="noStrike" spc="600" dirty="0">
                          <a:solidFill>
                            <a:srgbClr val="000000"/>
                          </a:solidFill>
                          <a:effectLst/>
                          <a:latin typeface="Meiryo UI" panose="020B0604030504040204" pitchFamily="50" charset="-128"/>
                          <a:ea typeface="Meiryo UI" panose="020B0604030504040204" pitchFamily="50" charset="-128"/>
                        </a:rPr>
                        <a:t>Total S.A.</a:t>
                      </a:r>
                    </a:p>
                  </a:txBody>
                  <a:tcPr marL="72000" marR="72000" marT="18000" marB="18000" anchor="ctr"/>
                </a:tc>
                <a:tc>
                  <a:txBody>
                    <a:bodyPr/>
                    <a:lstStyle/>
                    <a:p>
                      <a:pPr algn="l" fontAlgn="ctr"/>
                      <a:r>
                        <a:rPr lang="ja-JP" altLang="en-US" sz="2400" b="0" i="0" u="none" strike="noStrike" spc="600">
                          <a:solidFill>
                            <a:srgbClr val="000000"/>
                          </a:solidFill>
                          <a:effectLst/>
                          <a:latin typeface="Meiryo UI" panose="020B0604030504040204" pitchFamily="50" charset="-128"/>
                          <a:ea typeface="Meiryo UI" panose="020B0604030504040204" pitchFamily="50" charset="-128"/>
                        </a:rPr>
                        <a:t>フランス</a:t>
                      </a:r>
                    </a:p>
                  </a:txBody>
                  <a:tcPr marL="72000" marR="72000" marT="18000" marB="18000" anchor="ctr"/>
                </a:tc>
                <a:extLst>
                  <a:ext uri="{0D108BD9-81ED-4DB2-BD59-A6C34878D82A}">
                    <a16:rowId xmlns:a16="http://schemas.microsoft.com/office/drawing/2014/main" xmlns="" val="1896952712"/>
                  </a:ext>
                </a:extLst>
              </a:tr>
              <a:tr h="270030">
                <a:tc vMerge="1">
                  <a:txBody>
                    <a:bodyPr/>
                    <a:lstStyle/>
                    <a:p>
                      <a:pPr algn="l" fontAlgn="ctr"/>
                      <a:endParaRPr lang="ja-JP" altLang="en-US" sz="2400" b="0" i="0" u="none" strike="noStrike" spc="600" dirty="0">
                        <a:solidFill>
                          <a:srgbClr val="000000"/>
                        </a:solidFill>
                        <a:effectLst/>
                        <a:latin typeface="Meiryo UI" panose="020B0604030504040204" pitchFamily="50" charset="-128"/>
                        <a:ea typeface="Meiryo UI" panose="020B0604030504040204" pitchFamily="50" charset="-128"/>
                      </a:endParaRPr>
                    </a:p>
                  </a:txBody>
                  <a:tcPr marL="72000" marR="72000" marT="18000" marB="18000" anchor="ctr"/>
                </a:tc>
                <a:tc>
                  <a:txBody>
                    <a:bodyPr/>
                    <a:lstStyle/>
                    <a:p>
                      <a:pPr algn="l" fontAlgn="ctr"/>
                      <a:r>
                        <a:rPr lang="en-US" sz="2400" b="0" i="0" u="none" strike="noStrike" spc="600" dirty="0">
                          <a:solidFill>
                            <a:srgbClr val="000000"/>
                          </a:solidFill>
                          <a:effectLst/>
                          <a:latin typeface="Meiryo UI" panose="020B0604030504040204" pitchFamily="50" charset="-128"/>
                          <a:ea typeface="Meiryo UI" panose="020B0604030504040204" pitchFamily="50" charset="-128"/>
                        </a:rPr>
                        <a:t>Galp</a:t>
                      </a:r>
                    </a:p>
                  </a:txBody>
                  <a:tcPr marL="72000" marR="72000" marT="18000" marB="18000" anchor="ctr"/>
                </a:tc>
                <a:tc>
                  <a:txBody>
                    <a:bodyPr/>
                    <a:lstStyle/>
                    <a:p>
                      <a:pPr algn="l" fontAlgn="ctr"/>
                      <a:r>
                        <a:rPr lang="ja-JP" altLang="en-US" sz="2400" b="0" i="0" u="none" strike="noStrike" spc="600">
                          <a:solidFill>
                            <a:srgbClr val="000000"/>
                          </a:solidFill>
                          <a:effectLst/>
                          <a:latin typeface="Meiryo UI" panose="020B0604030504040204" pitchFamily="50" charset="-128"/>
                          <a:ea typeface="Meiryo UI" panose="020B0604030504040204" pitchFamily="50" charset="-128"/>
                        </a:rPr>
                        <a:t>ポルトガル</a:t>
                      </a:r>
                    </a:p>
                  </a:txBody>
                  <a:tcPr marL="72000" marR="72000" marT="18000" marB="18000" anchor="ctr"/>
                </a:tc>
                <a:extLst>
                  <a:ext uri="{0D108BD9-81ED-4DB2-BD59-A6C34878D82A}">
                    <a16:rowId xmlns:a16="http://schemas.microsoft.com/office/drawing/2014/main" xmlns="" val="1735216975"/>
                  </a:ext>
                </a:extLst>
              </a:tr>
              <a:tr h="270030">
                <a:tc rowSpan="3">
                  <a:txBody>
                    <a:bodyPr/>
                    <a:lstStyle/>
                    <a:p>
                      <a:pPr algn="l" fontAlgn="ctr"/>
                      <a:r>
                        <a:rPr lang="ja-JP" altLang="en-US" sz="2400" b="0" i="0" u="none" strike="noStrike" spc="600" dirty="0" smtClean="0">
                          <a:solidFill>
                            <a:srgbClr val="000000"/>
                          </a:solidFill>
                          <a:effectLst/>
                          <a:latin typeface="Meiryo UI" panose="020B0604030504040204" pitchFamily="50" charset="-128"/>
                          <a:ea typeface="Meiryo UI" panose="020B0604030504040204" pitchFamily="50" charset="-128"/>
                        </a:rPr>
                        <a:t>原料</a:t>
                      </a:r>
                      <a:endParaRPr lang="en-US" altLang="ja-JP" sz="2400" b="0" i="0" u="none" strike="noStrike" spc="600"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2400" b="0" i="0" u="none" strike="noStrike" spc="600" dirty="0" smtClean="0">
                          <a:solidFill>
                            <a:srgbClr val="000000"/>
                          </a:solidFill>
                          <a:effectLst/>
                          <a:latin typeface="Meiryo UI" panose="020B0604030504040204" pitchFamily="50" charset="-128"/>
                          <a:ea typeface="Meiryo UI" panose="020B0604030504040204" pitchFamily="50" charset="-128"/>
                        </a:rPr>
                        <a:t>（鉱業・非鉄金属）</a:t>
                      </a:r>
                    </a:p>
                  </a:txBody>
                  <a:tcPr marL="72000" marR="0" marT="18000" marB="18000" anchor="ctr"/>
                </a:tc>
                <a:tc>
                  <a:txBody>
                    <a:bodyPr/>
                    <a:lstStyle/>
                    <a:p>
                      <a:pPr algn="l" fontAlgn="ctr"/>
                      <a:r>
                        <a:rPr lang="en-US" sz="2400" b="0" i="0" u="none" strike="noStrike" spc="600" dirty="0">
                          <a:solidFill>
                            <a:srgbClr val="000000"/>
                          </a:solidFill>
                          <a:effectLst/>
                          <a:latin typeface="Meiryo UI" panose="020B0604030504040204" pitchFamily="50" charset="-128"/>
                          <a:ea typeface="Meiryo UI" panose="020B0604030504040204" pitchFamily="50" charset="-128"/>
                        </a:rPr>
                        <a:t>BHP</a:t>
                      </a:r>
                    </a:p>
                  </a:txBody>
                  <a:tcPr marL="72000" marR="72000" marT="18000" marB="18000" anchor="ctr"/>
                </a:tc>
                <a:tc>
                  <a:txBody>
                    <a:bodyPr/>
                    <a:lstStyle/>
                    <a:p>
                      <a:pPr algn="l" fontAlgn="ctr"/>
                      <a:r>
                        <a:rPr lang="ja-JP" altLang="en-US" sz="2400" b="0" i="0" u="none" strike="noStrike" spc="600">
                          <a:solidFill>
                            <a:srgbClr val="000000"/>
                          </a:solidFill>
                          <a:effectLst/>
                          <a:latin typeface="Meiryo UI" panose="020B0604030504040204" pitchFamily="50" charset="-128"/>
                          <a:ea typeface="Meiryo UI" panose="020B0604030504040204" pitchFamily="50" charset="-128"/>
                        </a:rPr>
                        <a:t>オーストラリア</a:t>
                      </a:r>
                    </a:p>
                  </a:txBody>
                  <a:tcPr marL="72000" marR="72000" marT="18000" marB="18000" anchor="ctr"/>
                </a:tc>
                <a:extLst>
                  <a:ext uri="{0D108BD9-81ED-4DB2-BD59-A6C34878D82A}">
                    <a16:rowId xmlns:a16="http://schemas.microsoft.com/office/drawing/2014/main" xmlns="" val="1255731127"/>
                  </a:ext>
                </a:extLst>
              </a:tr>
              <a:tr h="270030">
                <a:tc vMerge="1">
                  <a:txBody>
                    <a:bodyPr/>
                    <a:lstStyle/>
                    <a:p>
                      <a:pPr algn="l" fontAlgn="ctr"/>
                      <a:endParaRPr lang="ja-JP" altLang="en-US" sz="2400" b="0" i="0" u="none" strike="noStrike" spc="600" dirty="0" smtClean="0">
                        <a:solidFill>
                          <a:srgbClr val="000000"/>
                        </a:solidFill>
                        <a:effectLst/>
                        <a:latin typeface="Meiryo UI" panose="020B0604030504040204" pitchFamily="50" charset="-128"/>
                        <a:ea typeface="Meiryo UI" panose="020B0604030504040204" pitchFamily="50" charset="-128"/>
                      </a:endParaRPr>
                    </a:p>
                  </a:txBody>
                  <a:tcPr marL="72000" marR="72000" marT="18000" marB="18000" anchor="ctr"/>
                </a:tc>
                <a:tc>
                  <a:txBody>
                    <a:bodyPr/>
                    <a:lstStyle/>
                    <a:p>
                      <a:pPr algn="l" fontAlgn="ctr"/>
                      <a:r>
                        <a:rPr lang="en-US" sz="2400" b="0" i="0" u="none" strike="noStrike" spc="600" dirty="0">
                          <a:solidFill>
                            <a:srgbClr val="000000"/>
                          </a:solidFill>
                          <a:effectLst/>
                          <a:latin typeface="Meiryo UI" panose="020B0604030504040204" pitchFamily="50" charset="-128"/>
                          <a:ea typeface="Meiryo UI" panose="020B0604030504040204" pitchFamily="50" charset="-128"/>
                        </a:rPr>
                        <a:t>Glencore</a:t>
                      </a:r>
                    </a:p>
                  </a:txBody>
                  <a:tcPr marL="72000" marR="72000" marT="18000" marB="18000" anchor="ctr"/>
                </a:tc>
                <a:tc>
                  <a:txBody>
                    <a:bodyPr/>
                    <a:lstStyle/>
                    <a:p>
                      <a:pPr algn="l" fontAlgn="ctr"/>
                      <a:r>
                        <a:rPr lang="ja-JP" altLang="en-US" sz="2400" b="0" i="0" u="none" strike="noStrike" spc="600">
                          <a:solidFill>
                            <a:srgbClr val="000000"/>
                          </a:solidFill>
                          <a:effectLst/>
                          <a:latin typeface="Meiryo UI" panose="020B0604030504040204" pitchFamily="50" charset="-128"/>
                          <a:ea typeface="Meiryo UI" panose="020B0604030504040204" pitchFamily="50" charset="-128"/>
                        </a:rPr>
                        <a:t>スイス</a:t>
                      </a:r>
                    </a:p>
                  </a:txBody>
                  <a:tcPr marL="72000" marR="72000" marT="18000" marB="18000" anchor="ctr"/>
                </a:tc>
                <a:extLst>
                  <a:ext uri="{0D108BD9-81ED-4DB2-BD59-A6C34878D82A}">
                    <a16:rowId xmlns:a16="http://schemas.microsoft.com/office/drawing/2014/main" xmlns="" val="2577080176"/>
                  </a:ext>
                </a:extLst>
              </a:tr>
              <a:tr h="270030">
                <a:tc vMerge="1">
                  <a:txBody>
                    <a:bodyPr/>
                    <a:lstStyle/>
                    <a:p>
                      <a:pPr algn="l" fontAlgn="ctr"/>
                      <a:endParaRPr lang="ja-JP" altLang="en-US" sz="2400" b="0" i="0" u="none" strike="noStrike" spc="600" dirty="0" smtClean="0">
                        <a:solidFill>
                          <a:srgbClr val="000000"/>
                        </a:solidFill>
                        <a:effectLst/>
                        <a:latin typeface="Meiryo UI" panose="020B0604030504040204" pitchFamily="50" charset="-128"/>
                        <a:ea typeface="Meiryo UI" panose="020B0604030504040204" pitchFamily="50" charset="-128"/>
                      </a:endParaRPr>
                    </a:p>
                  </a:txBody>
                  <a:tcPr marL="72000" marR="72000" marT="18000" marB="18000" anchor="ctr"/>
                </a:tc>
                <a:tc>
                  <a:txBody>
                    <a:bodyPr/>
                    <a:lstStyle/>
                    <a:p>
                      <a:pPr algn="l" fontAlgn="ctr"/>
                      <a:r>
                        <a:rPr lang="en-US" sz="2400" b="0" i="0" u="none" strike="noStrike" spc="600" dirty="0" err="1">
                          <a:solidFill>
                            <a:srgbClr val="000000"/>
                          </a:solidFill>
                          <a:effectLst/>
                          <a:latin typeface="Meiryo UI" panose="020B0604030504040204" pitchFamily="50" charset="-128"/>
                          <a:ea typeface="Meiryo UI" panose="020B0604030504040204" pitchFamily="50" charset="-128"/>
                        </a:rPr>
                        <a:t>Norsk</a:t>
                      </a:r>
                      <a:r>
                        <a:rPr lang="en-US" sz="2400" b="0" i="0" u="none" strike="noStrike" spc="600" dirty="0">
                          <a:solidFill>
                            <a:srgbClr val="000000"/>
                          </a:solidFill>
                          <a:effectLst/>
                          <a:latin typeface="Meiryo UI" panose="020B0604030504040204" pitchFamily="50" charset="-128"/>
                          <a:ea typeface="Meiryo UI" panose="020B0604030504040204" pitchFamily="50" charset="-128"/>
                        </a:rPr>
                        <a:t> Hydro ASA</a:t>
                      </a:r>
                    </a:p>
                  </a:txBody>
                  <a:tcPr marL="72000" marR="72000" marT="18000" marB="18000" anchor="ctr"/>
                </a:tc>
                <a:tc>
                  <a:txBody>
                    <a:bodyPr/>
                    <a:lstStyle/>
                    <a:p>
                      <a:pPr algn="l" fontAlgn="ctr"/>
                      <a:r>
                        <a:rPr lang="ja-JP" altLang="en-US" sz="2400" b="0" i="0" u="none" strike="noStrike" spc="600" dirty="0">
                          <a:solidFill>
                            <a:srgbClr val="000000"/>
                          </a:solidFill>
                          <a:effectLst/>
                          <a:latin typeface="Meiryo UI" panose="020B0604030504040204" pitchFamily="50" charset="-128"/>
                          <a:ea typeface="Meiryo UI" panose="020B0604030504040204" pitchFamily="50" charset="-128"/>
                        </a:rPr>
                        <a:t>ノルウェー</a:t>
                      </a:r>
                    </a:p>
                  </a:txBody>
                  <a:tcPr marL="72000" marR="72000" marT="18000" marB="18000" anchor="ctr"/>
                </a:tc>
                <a:extLst>
                  <a:ext uri="{0D108BD9-81ED-4DB2-BD59-A6C34878D82A}">
                    <a16:rowId xmlns:a16="http://schemas.microsoft.com/office/drawing/2014/main" xmlns="" val="3250675287"/>
                  </a:ext>
                </a:extLst>
              </a:tr>
              <a:tr h="270030">
                <a:tc rowSpan="2">
                  <a:txBody>
                    <a:bodyPr/>
                    <a:lstStyle/>
                    <a:p>
                      <a:pPr algn="l" fontAlgn="ctr"/>
                      <a:r>
                        <a:rPr lang="ja-JP" altLang="en-US" sz="2400" b="0" i="0" u="none" strike="noStrike" spc="600" dirty="0" smtClean="0">
                          <a:solidFill>
                            <a:srgbClr val="000000"/>
                          </a:solidFill>
                          <a:effectLst/>
                          <a:latin typeface="Meiryo UI" panose="020B0604030504040204" pitchFamily="50" charset="-128"/>
                          <a:ea typeface="Meiryo UI" panose="020B0604030504040204" pitchFamily="50" charset="-128"/>
                        </a:rPr>
                        <a:t>運輸</a:t>
                      </a:r>
                      <a:endParaRPr lang="ja-JP" altLang="en-US" sz="2400" b="0" i="0" u="none" strike="noStrike" spc="600" dirty="0">
                        <a:solidFill>
                          <a:srgbClr val="000000"/>
                        </a:solidFill>
                        <a:effectLst/>
                        <a:latin typeface="Meiryo UI" panose="020B0604030504040204" pitchFamily="50" charset="-128"/>
                        <a:ea typeface="Meiryo UI" panose="020B0604030504040204" pitchFamily="50" charset="-128"/>
                      </a:endParaRPr>
                    </a:p>
                  </a:txBody>
                  <a:tcPr marL="72000" marR="0" marT="18000" marB="18000" anchor="ctr"/>
                </a:tc>
                <a:tc>
                  <a:txBody>
                    <a:bodyPr/>
                    <a:lstStyle/>
                    <a:p>
                      <a:pPr algn="l" fontAlgn="ctr"/>
                      <a:r>
                        <a:rPr lang="en-US" sz="2400" b="0" i="0" u="none" strike="noStrike" spc="600" dirty="0">
                          <a:solidFill>
                            <a:srgbClr val="000000"/>
                          </a:solidFill>
                          <a:effectLst/>
                          <a:latin typeface="Meiryo UI" panose="020B0604030504040204" pitchFamily="50" charset="-128"/>
                          <a:ea typeface="Meiryo UI" panose="020B0604030504040204" pitchFamily="50" charset="-128"/>
                        </a:rPr>
                        <a:t>JetBlue</a:t>
                      </a:r>
                    </a:p>
                  </a:txBody>
                  <a:tcPr marL="72000" marR="72000" marT="18000" marB="18000" anchor="ctr"/>
                </a:tc>
                <a:tc>
                  <a:txBody>
                    <a:bodyPr/>
                    <a:lstStyle/>
                    <a:p>
                      <a:pPr algn="l" fontAlgn="ctr"/>
                      <a:r>
                        <a:rPr lang="ja-JP" altLang="en-US" sz="2400" b="0" i="0" u="none" strike="noStrike" spc="600" dirty="0">
                          <a:solidFill>
                            <a:srgbClr val="000000"/>
                          </a:solidFill>
                          <a:effectLst/>
                          <a:latin typeface="Meiryo UI" panose="020B0604030504040204" pitchFamily="50" charset="-128"/>
                          <a:ea typeface="Meiryo UI" panose="020B0604030504040204" pitchFamily="50" charset="-128"/>
                        </a:rPr>
                        <a:t>アメリカ</a:t>
                      </a:r>
                    </a:p>
                  </a:txBody>
                  <a:tcPr marL="72000" marR="72000" marT="18000" marB="18000" anchor="ctr"/>
                </a:tc>
                <a:extLst>
                  <a:ext uri="{0D108BD9-81ED-4DB2-BD59-A6C34878D82A}">
                    <a16:rowId xmlns:a16="http://schemas.microsoft.com/office/drawing/2014/main" xmlns="" val="3551986939"/>
                  </a:ext>
                </a:extLst>
              </a:tr>
              <a:tr h="270030">
                <a:tc vMerge="1">
                  <a:txBody>
                    <a:bodyPr/>
                    <a:lstStyle/>
                    <a:p>
                      <a:pPr algn="l" fontAlgn="ctr"/>
                      <a:endParaRPr lang="ja-JP" altLang="en-US" sz="2400" b="0" i="0" u="none" strike="noStrike" spc="600" dirty="0">
                        <a:solidFill>
                          <a:srgbClr val="000000"/>
                        </a:solidFill>
                        <a:effectLst/>
                        <a:latin typeface="Meiryo UI" panose="020B0604030504040204" pitchFamily="50" charset="-128"/>
                        <a:ea typeface="Meiryo UI" panose="020B0604030504040204" pitchFamily="50" charset="-128"/>
                      </a:endParaRPr>
                    </a:p>
                  </a:txBody>
                  <a:tcPr marL="72000" marR="72000" marT="18000" marB="18000" anchor="ctr"/>
                </a:tc>
                <a:tc>
                  <a:txBody>
                    <a:bodyPr/>
                    <a:lstStyle/>
                    <a:p>
                      <a:pPr algn="l" fontAlgn="ctr"/>
                      <a:r>
                        <a:rPr lang="en-US" sz="2400" b="0" i="0" u="none" strike="noStrike" spc="600" dirty="0">
                          <a:solidFill>
                            <a:srgbClr val="000000"/>
                          </a:solidFill>
                          <a:effectLst/>
                          <a:latin typeface="Meiryo UI" panose="020B0604030504040204" pitchFamily="50" charset="-128"/>
                          <a:ea typeface="Meiryo UI" panose="020B0604030504040204" pitchFamily="50" charset="-128"/>
                        </a:rPr>
                        <a:t>Aurizon</a:t>
                      </a:r>
                    </a:p>
                  </a:txBody>
                  <a:tcPr marL="72000" marR="72000" marT="18000" marB="18000" anchor="ctr"/>
                </a:tc>
                <a:tc>
                  <a:txBody>
                    <a:bodyPr/>
                    <a:lstStyle/>
                    <a:p>
                      <a:pPr algn="l" fontAlgn="ctr"/>
                      <a:r>
                        <a:rPr lang="ja-JP" altLang="en-US" sz="2400" b="0" i="0" u="none" strike="noStrike" spc="600" dirty="0">
                          <a:solidFill>
                            <a:srgbClr val="000000"/>
                          </a:solidFill>
                          <a:effectLst/>
                          <a:latin typeface="Meiryo UI" panose="020B0604030504040204" pitchFamily="50" charset="-128"/>
                          <a:ea typeface="Meiryo UI" panose="020B0604030504040204" pitchFamily="50" charset="-128"/>
                        </a:rPr>
                        <a:t>オーストラリア</a:t>
                      </a:r>
                    </a:p>
                  </a:txBody>
                  <a:tcPr marL="72000" marR="72000" marT="18000" marB="18000" anchor="ctr"/>
                </a:tc>
                <a:extLst>
                  <a:ext uri="{0D108BD9-81ED-4DB2-BD59-A6C34878D82A}">
                    <a16:rowId xmlns:a16="http://schemas.microsoft.com/office/drawing/2014/main" xmlns="" val="3406766055"/>
                  </a:ext>
                </a:extLst>
              </a:tr>
              <a:tr h="270030">
                <a:tc>
                  <a:txBody>
                    <a:bodyPr/>
                    <a:lstStyle/>
                    <a:p>
                      <a:pPr algn="l" fontAlgn="ctr"/>
                      <a:r>
                        <a:rPr lang="ja-JP" altLang="en-US" sz="2400" b="0" i="0" u="none" strike="noStrike" dirty="0" smtClean="0">
                          <a:solidFill>
                            <a:srgbClr val="000000"/>
                          </a:solidFill>
                          <a:effectLst/>
                          <a:latin typeface="Meiryo UI" panose="020B0604030504040204" pitchFamily="50" charset="-128"/>
                          <a:ea typeface="Meiryo UI" panose="020B0604030504040204" pitchFamily="50" charset="-128"/>
                        </a:rPr>
                        <a:t>食糧</a:t>
                      </a:r>
                      <a:r>
                        <a:rPr lang="ja-JP" altLang="en-US" sz="1800" b="0" i="0" u="none" strike="noStrike" dirty="0" smtClean="0">
                          <a:solidFill>
                            <a:srgbClr val="000000"/>
                          </a:solidFill>
                          <a:effectLst/>
                          <a:latin typeface="Meiryo UI" panose="020B0604030504040204" pitchFamily="50" charset="-128"/>
                          <a:ea typeface="Meiryo UI" panose="020B0604030504040204" pitchFamily="50" charset="-128"/>
                        </a:rPr>
                        <a:t>（日用消費財）</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0" marT="18000" marB="18000" anchor="ctr"/>
                </a:tc>
                <a:tc>
                  <a:txBody>
                    <a:bodyPr/>
                    <a:lstStyle/>
                    <a:p>
                      <a:pPr algn="l" fontAlgn="ctr"/>
                      <a:r>
                        <a:rPr lang="en-US" sz="2400" b="0" i="0" u="none" strike="noStrike" spc="600" dirty="0">
                          <a:solidFill>
                            <a:srgbClr val="000000"/>
                          </a:solidFill>
                          <a:effectLst/>
                          <a:latin typeface="Meiryo UI" panose="020B0604030504040204" pitchFamily="50" charset="-128"/>
                          <a:ea typeface="Meiryo UI" panose="020B0604030504040204" pitchFamily="50" charset="-128"/>
                        </a:rPr>
                        <a:t>Unilever</a:t>
                      </a:r>
                    </a:p>
                  </a:txBody>
                  <a:tcPr marL="72000" marR="72000" marT="18000" marB="18000" anchor="ctr"/>
                </a:tc>
                <a:tc>
                  <a:txBody>
                    <a:bodyPr/>
                    <a:lstStyle/>
                    <a:p>
                      <a:pPr algn="l" fontAlgn="ctr"/>
                      <a:r>
                        <a:rPr lang="ja-JP" altLang="en-US" sz="2400" b="0" i="0" u="none" strike="noStrike" spc="600" dirty="0">
                          <a:solidFill>
                            <a:srgbClr val="000000"/>
                          </a:solidFill>
                          <a:effectLst/>
                          <a:latin typeface="Meiryo UI" panose="020B0604030504040204" pitchFamily="50" charset="-128"/>
                          <a:ea typeface="Meiryo UI" panose="020B0604030504040204" pitchFamily="50" charset="-128"/>
                        </a:rPr>
                        <a:t>イギリス</a:t>
                      </a:r>
                    </a:p>
                  </a:txBody>
                  <a:tcPr marL="72000" marR="72000" marT="18000" marB="18000" anchor="ctr"/>
                </a:tc>
                <a:extLst>
                  <a:ext uri="{0D108BD9-81ED-4DB2-BD59-A6C34878D82A}">
                    <a16:rowId xmlns:a16="http://schemas.microsoft.com/office/drawing/2014/main" xmlns="" val="2017779310"/>
                  </a:ext>
                </a:extLst>
              </a:tr>
              <a:tr h="270030">
                <a:tc>
                  <a:txBody>
                    <a:bodyPr/>
                    <a:lstStyle/>
                    <a:p>
                      <a:pPr algn="l" fontAlgn="ctr"/>
                      <a:r>
                        <a:rPr lang="ja-JP" altLang="en-US" sz="2400" b="0" i="0" u="none" strike="noStrike" dirty="0" smtClean="0">
                          <a:solidFill>
                            <a:srgbClr val="000000"/>
                          </a:solidFill>
                          <a:effectLst/>
                          <a:latin typeface="Meiryo UI" panose="020B0604030504040204" pitchFamily="50" charset="-128"/>
                          <a:ea typeface="Meiryo UI" panose="020B0604030504040204" pitchFamily="50" charset="-128"/>
                        </a:rPr>
                        <a:t>該当無</a:t>
                      </a:r>
                      <a:r>
                        <a:rPr lang="ja-JP" altLang="en-US" sz="1800" b="0" i="0" u="none" strike="noStrike" dirty="0" smtClean="0">
                          <a:solidFill>
                            <a:srgbClr val="000000"/>
                          </a:solidFill>
                          <a:effectLst/>
                          <a:latin typeface="Meiryo UI" panose="020B0604030504040204" pitchFamily="50" charset="-128"/>
                          <a:ea typeface="Meiryo UI" panose="020B0604030504040204" pitchFamily="50" charset="-128"/>
                        </a:rPr>
                        <a:t>（情報通信）</a:t>
                      </a:r>
                      <a:endParaRPr lang="en-US" sz="28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0" marT="18000" marB="18000" anchor="ctr"/>
                </a:tc>
                <a:tc>
                  <a:txBody>
                    <a:bodyPr/>
                    <a:lstStyle/>
                    <a:p>
                      <a:pPr algn="l" fontAlgn="ctr"/>
                      <a:r>
                        <a:rPr lang="en-US" sz="2400" b="0" i="0" u="none" strike="noStrike" spc="600" dirty="0">
                          <a:solidFill>
                            <a:srgbClr val="000000"/>
                          </a:solidFill>
                          <a:effectLst/>
                          <a:latin typeface="Meiryo UI" panose="020B0604030504040204" pitchFamily="50" charset="-128"/>
                          <a:ea typeface="Meiryo UI" panose="020B0604030504040204" pitchFamily="50" charset="-128"/>
                        </a:rPr>
                        <a:t>Bloomberg LP</a:t>
                      </a:r>
                    </a:p>
                  </a:txBody>
                  <a:tcPr marL="72000" marR="72000" marT="18000" marB="18000" anchor="ctr"/>
                </a:tc>
                <a:tc>
                  <a:txBody>
                    <a:bodyPr/>
                    <a:lstStyle/>
                    <a:p>
                      <a:pPr algn="l" fontAlgn="ctr"/>
                      <a:r>
                        <a:rPr lang="ja-JP" altLang="en-US" sz="2400" b="0" i="0" u="none" strike="noStrike" spc="600" dirty="0">
                          <a:solidFill>
                            <a:srgbClr val="000000"/>
                          </a:solidFill>
                          <a:effectLst/>
                          <a:latin typeface="Meiryo UI" panose="020B0604030504040204" pitchFamily="50" charset="-128"/>
                          <a:ea typeface="Meiryo UI" panose="020B0604030504040204" pitchFamily="50" charset="-128"/>
                        </a:rPr>
                        <a:t>アメリカ</a:t>
                      </a:r>
                    </a:p>
                  </a:txBody>
                  <a:tcPr marL="72000" marR="72000" marT="18000" marB="18000" anchor="ctr"/>
                </a:tc>
                <a:extLst>
                  <a:ext uri="{0D108BD9-81ED-4DB2-BD59-A6C34878D82A}">
                    <a16:rowId xmlns:a16="http://schemas.microsoft.com/office/drawing/2014/main" xmlns="" val="925640525"/>
                  </a:ext>
                </a:extLst>
              </a:tr>
            </a:tbl>
          </a:graphicData>
        </a:graphic>
      </p:graphicFrame>
      <p:grpSp>
        <p:nvGrpSpPr>
          <p:cNvPr id="17" name="グループ化 16"/>
          <p:cNvGrpSpPr/>
          <p:nvPr/>
        </p:nvGrpSpPr>
        <p:grpSpPr>
          <a:xfrm>
            <a:off x="5846566" y="1887230"/>
            <a:ext cx="1434241" cy="4742575"/>
            <a:chOff x="5846566" y="1887230"/>
            <a:chExt cx="1434241" cy="4742575"/>
          </a:xfrm>
        </p:grpSpPr>
        <p:pic>
          <p:nvPicPr>
            <p:cNvPr id="5" name="図 4"/>
            <p:cNvPicPr>
              <a:picLocks noChangeAspect="1"/>
            </p:cNvPicPr>
            <p:nvPr/>
          </p:nvPicPr>
          <p:blipFill>
            <a:blip r:embed="rId2"/>
            <a:stretch>
              <a:fillRect/>
            </a:stretch>
          </p:blipFill>
          <p:spPr>
            <a:xfrm>
              <a:off x="5846566" y="6305805"/>
              <a:ext cx="1434241" cy="324000"/>
            </a:xfrm>
            <a:prstGeom prst="rect">
              <a:avLst/>
            </a:prstGeom>
          </p:spPr>
        </p:pic>
        <p:pic>
          <p:nvPicPr>
            <p:cNvPr id="6" name="図 5"/>
            <p:cNvPicPr>
              <a:picLocks noChangeAspect="1"/>
            </p:cNvPicPr>
            <p:nvPr/>
          </p:nvPicPr>
          <p:blipFill>
            <a:blip r:embed="rId3"/>
            <a:stretch>
              <a:fillRect/>
            </a:stretch>
          </p:blipFill>
          <p:spPr>
            <a:xfrm>
              <a:off x="6488807" y="5114095"/>
              <a:ext cx="792000" cy="329263"/>
            </a:xfrm>
            <a:prstGeom prst="rect">
              <a:avLst/>
            </a:prstGeom>
          </p:spPr>
        </p:pic>
        <p:pic>
          <p:nvPicPr>
            <p:cNvPr id="7" name="図 6"/>
            <p:cNvPicPr>
              <a:picLocks noChangeAspect="1"/>
            </p:cNvPicPr>
            <p:nvPr/>
          </p:nvPicPr>
          <p:blipFill>
            <a:blip r:embed="rId4"/>
            <a:stretch>
              <a:fillRect/>
            </a:stretch>
          </p:blipFill>
          <p:spPr>
            <a:xfrm>
              <a:off x="6200807" y="5906799"/>
              <a:ext cx="1080000" cy="314607"/>
            </a:xfrm>
            <a:prstGeom prst="rect">
              <a:avLst/>
            </a:prstGeom>
          </p:spPr>
        </p:pic>
        <p:pic>
          <p:nvPicPr>
            <p:cNvPr id="8" name="図 7"/>
            <p:cNvPicPr>
              <a:picLocks noChangeAspect="1"/>
            </p:cNvPicPr>
            <p:nvPr/>
          </p:nvPicPr>
          <p:blipFill>
            <a:blip r:embed="rId5"/>
            <a:stretch>
              <a:fillRect/>
            </a:stretch>
          </p:blipFill>
          <p:spPr>
            <a:xfrm>
              <a:off x="6596807" y="1887230"/>
              <a:ext cx="684000" cy="317634"/>
            </a:xfrm>
            <a:prstGeom prst="rect">
              <a:avLst/>
            </a:prstGeom>
          </p:spPr>
        </p:pic>
        <p:pic>
          <p:nvPicPr>
            <p:cNvPr id="9" name="図 8"/>
            <p:cNvPicPr>
              <a:picLocks noChangeAspect="1"/>
            </p:cNvPicPr>
            <p:nvPr/>
          </p:nvPicPr>
          <p:blipFill>
            <a:blip r:embed="rId6"/>
            <a:stretch>
              <a:fillRect/>
            </a:stretch>
          </p:blipFill>
          <p:spPr>
            <a:xfrm>
              <a:off x="6164807" y="5506181"/>
              <a:ext cx="1116000" cy="324981"/>
            </a:xfrm>
            <a:prstGeom prst="rect">
              <a:avLst/>
            </a:prstGeom>
          </p:spPr>
        </p:pic>
        <p:pic>
          <p:nvPicPr>
            <p:cNvPr id="11" name="図 10"/>
            <p:cNvPicPr>
              <a:picLocks noChangeAspect="1"/>
            </p:cNvPicPr>
            <p:nvPr/>
          </p:nvPicPr>
          <p:blipFill>
            <a:blip r:embed="rId7"/>
            <a:stretch>
              <a:fillRect/>
            </a:stretch>
          </p:blipFill>
          <p:spPr>
            <a:xfrm>
              <a:off x="6632807" y="2276872"/>
              <a:ext cx="648000" cy="340911"/>
            </a:xfrm>
            <a:prstGeom prst="rect">
              <a:avLst/>
            </a:prstGeom>
          </p:spPr>
        </p:pic>
        <p:pic>
          <p:nvPicPr>
            <p:cNvPr id="18" name="図 17"/>
            <p:cNvPicPr>
              <a:picLocks noChangeAspect="1"/>
            </p:cNvPicPr>
            <p:nvPr/>
          </p:nvPicPr>
          <p:blipFill>
            <a:blip r:embed="rId8"/>
            <a:stretch>
              <a:fillRect/>
            </a:stretch>
          </p:blipFill>
          <p:spPr>
            <a:xfrm>
              <a:off x="6164807" y="4331835"/>
              <a:ext cx="1116000" cy="283170"/>
            </a:xfrm>
            <a:prstGeom prst="rect">
              <a:avLst/>
            </a:prstGeom>
          </p:spPr>
        </p:pic>
        <p:pic>
          <p:nvPicPr>
            <p:cNvPr id="19" name="図 18"/>
            <p:cNvPicPr>
              <a:picLocks noChangeAspect="1"/>
            </p:cNvPicPr>
            <p:nvPr/>
          </p:nvPicPr>
          <p:blipFill>
            <a:blip r:embed="rId9"/>
            <a:stretch>
              <a:fillRect/>
            </a:stretch>
          </p:blipFill>
          <p:spPr>
            <a:xfrm>
              <a:off x="6128807" y="2708920"/>
              <a:ext cx="1152000" cy="264217"/>
            </a:xfrm>
            <a:prstGeom prst="rect">
              <a:avLst/>
            </a:prstGeom>
          </p:spPr>
        </p:pic>
        <p:grpSp>
          <p:nvGrpSpPr>
            <p:cNvPr id="14" name="グループ化 13"/>
            <p:cNvGrpSpPr/>
            <p:nvPr/>
          </p:nvGrpSpPr>
          <p:grpSpPr>
            <a:xfrm>
              <a:off x="6188644" y="4730194"/>
              <a:ext cx="1092163" cy="301261"/>
              <a:chOff x="6187634" y="5524387"/>
              <a:chExt cx="1092163" cy="301261"/>
            </a:xfrm>
          </p:grpSpPr>
          <p:pic>
            <p:nvPicPr>
              <p:cNvPr id="20" name="図 19"/>
              <p:cNvPicPr>
                <a:picLocks noChangeAspect="1"/>
              </p:cNvPicPr>
              <p:nvPr/>
            </p:nvPicPr>
            <p:blipFill>
              <a:blip r:embed="rId10"/>
              <a:stretch>
                <a:fillRect/>
              </a:stretch>
            </p:blipFill>
            <p:spPr>
              <a:xfrm>
                <a:off x="6523797" y="5524387"/>
                <a:ext cx="756000" cy="301261"/>
              </a:xfrm>
              <a:prstGeom prst="rect">
                <a:avLst/>
              </a:prstGeom>
            </p:spPr>
          </p:pic>
          <p:pic>
            <p:nvPicPr>
              <p:cNvPr id="21" name="図 20"/>
              <p:cNvPicPr>
                <a:picLocks noChangeAspect="1"/>
              </p:cNvPicPr>
              <p:nvPr/>
            </p:nvPicPr>
            <p:blipFill>
              <a:blip r:embed="rId11"/>
              <a:stretch>
                <a:fillRect/>
              </a:stretch>
            </p:blipFill>
            <p:spPr>
              <a:xfrm>
                <a:off x="6187634" y="5531017"/>
                <a:ext cx="283570" cy="288000"/>
              </a:xfrm>
              <a:prstGeom prst="rect">
                <a:avLst/>
              </a:prstGeom>
            </p:spPr>
          </p:pic>
        </p:grpSp>
        <p:pic>
          <p:nvPicPr>
            <p:cNvPr id="22" name="図 21"/>
            <p:cNvPicPr>
              <a:picLocks noChangeAspect="1"/>
            </p:cNvPicPr>
            <p:nvPr/>
          </p:nvPicPr>
          <p:blipFill>
            <a:blip r:embed="rId12"/>
            <a:stretch>
              <a:fillRect/>
            </a:stretch>
          </p:blipFill>
          <p:spPr>
            <a:xfrm>
              <a:off x="6236807" y="3087851"/>
              <a:ext cx="1044000" cy="320987"/>
            </a:xfrm>
            <a:prstGeom prst="rect">
              <a:avLst/>
            </a:prstGeom>
          </p:spPr>
        </p:pic>
        <p:pic>
          <p:nvPicPr>
            <p:cNvPr id="23" name="図 22"/>
            <p:cNvPicPr>
              <a:picLocks noChangeAspect="1"/>
            </p:cNvPicPr>
            <p:nvPr/>
          </p:nvPicPr>
          <p:blipFill>
            <a:blip r:embed="rId13"/>
            <a:stretch>
              <a:fillRect/>
            </a:stretch>
          </p:blipFill>
          <p:spPr>
            <a:xfrm>
              <a:off x="6740807" y="3501008"/>
              <a:ext cx="540000" cy="321968"/>
            </a:xfrm>
            <a:prstGeom prst="rect">
              <a:avLst/>
            </a:prstGeom>
          </p:spPr>
        </p:pic>
        <p:pic>
          <p:nvPicPr>
            <p:cNvPr id="15" name="図 14"/>
            <p:cNvPicPr>
              <a:picLocks noChangeAspect="1"/>
            </p:cNvPicPr>
            <p:nvPr/>
          </p:nvPicPr>
          <p:blipFill>
            <a:blip r:embed="rId14"/>
            <a:stretch>
              <a:fillRect/>
            </a:stretch>
          </p:blipFill>
          <p:spPr>
            <a:xfrm>
              <a:off x="6033120" y="3897088"/>
              <a:ext cx="1247687" cy="324000"/>
            </a:xfrm>
            <a:prstGeom prst="rect">
              <a:avLst/>
            </a:prstGeom>
          </p:spPr>
        </p:pic>
      </p:grpSp>
    </p:spTree>
    <p:extLst>
      <p:ext uri="{BB962C8B-B14F-4D97-AF65-F5344CB8AC3E}">
        <p14:creationId xmlns:p14="http://schemas.microsoft.com/office/powerpoint/2010/main" val="2095785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9"/>
          <p:cNvSpPr>
            <a:spLocks noGrp="1"/>
          </p:cNvSpPr>
          <p:nvPr>
            <p:ph type="body" sz="quarter" idx="10"/>
          </p:nvPr>
        </p:nvSpPr>
        <p:spPr>
          <a:xfrm>
            <a:off x="200472" y="692697"/>
            <a:ext cx="9433048" cy="2736303"/>
          </a:xfrm>
        </p:spPr>
        <p:txBody>
          <a:bodyPr anchor="b"/>
          <a:lstStyle/>
          <a:p>
            <a:pPr algn="ctr"/>
            <a:r>
              <a:rPr kumimoji="1" lang="en-US" altLang="ja-JP" sz="4400" b="1" spc="600" dirty="0"/>
              <a:t>TCFD</a:t>
            </a:r>
            <a:r>
              <a:rPr kumimoji="1" lang="ja-JP" altLang="en-US" sz="4400" b="1" spc="600" dirty="0" err="1"/>
              <a:t>への</a:t>
            </a:r>
            <a:r>
              <a:rPr kumimoji="1" lang="ja-JP" altLang="en-US" sz="4400" b="1" spc="600" dirty="0"/>
              <a:t>対応方法</a:t>
            </a:r>
          </a:p>
        </p:txBody>
      </p:sp>
    </p:spTree>
    <p:extLst>
      <p:ext uri="{BB962C8B-B14F-4D97-AF65-F5344CB8AC3E}">
        <p14:creationId xmlns:p14="http://schemas.microsoft.com/office/powerpoint/2010/main" val="2874150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TCFD</a:t>
            </a:r>
            <a:r>
              <a:rPr lang="ja-JP" altLang="en-US" dirty="0"/>
              <a:t>は今後５年での拡大を見据えている</a:t>
            </a:r>
          </a:p>
        </p:txBody>
      </p:sp>
      <p:sp>
        <p:nvSpPr>
          <p:cNvPr id="3" name="テキスト プレースホルダー 2"/>
          <p:cNvSpPr>
            <a:spLocks noGrp="1"/>
          </p:cNvSpPr>
          <p:nvPr>
            <p:ph type="body" sz="quarter" idx="11"/>
          </p:nvPr>
        </p:nvSpPr>
        <p:spPr>
          <a:xfrm>
            <a:off x="128588" y="765174"/>
            <a:ext cx="9648825" cy="520775"/>
          </a:xfrm>
        </p:spPr>
        <p:txBody>
          <a:bodyPr/>
          <a:lstStyle/>
          <a:p>
            <a:r>
              <a:rPr lang="en-US" altLang="ja-JP" sz="3200" spc="600" dirty="0"/>
              <a:t>TCFD</a:t>
            </a:r>
            <a:r>
              <a:rPr lang="ja-JP" altLang="en-US" sz="3200" spc="600" dirty="0"/>
              <a:t>は</a:t>
            </a:r>
            <a:r>
              <a:rPr lang="en-US" altLang="ja-JP" sz="3200" spc="600" dirty="0"/>
              <a:t>5</a:t>
            </a:r>
            <a:r>
              <a:rPr lang="ja-JP" altLang="en-US" sz="3200" spc="600" dirty="0"/>
              <a:t>年後までの実践パスを提示</a:t>
            </a:r>
          </a:p>
        </p:txBody>
      </p:sp>
      <p:sp>
        <p:nvSpPr>
          <p:cNvPr id="4" name="スライド番号プレースホルダー 3"/>
          <p:cNvSpPr>
            <a:spLocks noGrp="1"/>
          </p:cNvSpPr>
          <p:nvPr>
            <p:ph type="sldNum" sz="quarter" idx="12"/>
          </p:nvPr>
        </p:nvSpPr>
        <p:spPr/>
        <p:txBody>
          <a:bodyPr/>
          <a:lstStyle/>
          <a:p>
            <a:fld id="{E77E49A9-AD1C-4B66-A578-004A08E370AC}" type="slidenum">
              <a:rPr lang="ja-JP" altLang="en-US" smtClean="0"/>
              <a:pPr/>
              <a:t>38</a:t>
            </a:fld>
            <a:endParaRPr lang="ja-JP" altLang="en-US"/>
          </a:p>
        </p:txBody>
      </p:sp>
      <p:grpSp>
        <p:nvGrpSpPr>
          <p:cNvPr id="6" name="Group 27"/>
          <p:cNvGrpSpPr>
            <a:grpSpLocks/>
          </p:cNvGrpSpPr>
          <p:nvPr/>
        </p:nvGrpSpPr>
        <p:grpSpPr>
          <a:xfrm>
            <a:off x="128464" y="1412776"/>
            <a:ext cx="10369152" cy="4828981"/>
            <a:chOff x="214548" y="62760"/>
            <a:chExt cx="10552694" cy="5633149"/>
          </a:xfrm>
        </p:grpSpPr>
        <p:cxnSp>
          <p:nvCxnSpPr>
            <p:cNvPr id="7" name="Straight Connector 28"/>
            <p:cNvCxnSpPr/>
            <p:nvPr/>
          </p:nvCxnSpPr>
          <p:spPr>
            <a:xfrm flipV="1">
              <a:off x="7027949" y="990238"/>
              <a:ext cx="0" cy="39624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37"/>
            <p:cNvSpPr txBox="1"/>
            <p:nvPr/>
          </p:nvSpPr>
          <p:spPr>
            <a:xfrm>
              <a:off x="4378101" y="62760"/>
              <a:ext cx="4410511" cy="647119"/>
            </a:xfrm>
            <a:prstGeom prst="rect">
              <a:avLst/>
            </a:prstGeom>
            <a:noFill/>
          </p:spPr>
          <p:txBody>
            <a:bodyPr wrap="square" rtlCol="0">
              <a:noAutofit/>
            </a:bodyPr>
            <a:lstStyle/>
            <a:p>
              <a:pPr>
                <a:lnSpc>
                  <a:spcPts val="3200"/>
                </a:lnSpc>
              </a:pPr>
              <a:r>
                <a:rPr lang="ja-JP" altLang="en-US" sz="2400" dirty="0">
                  <a:latin typeface="Meiryo UI" panose="020B0604030504040204" pitchFamily="50" charset="-128"/>
                  <a:ea typeface="Meiryo UI" panose="020B0604030504040204" pitchFamily="50" charset="-128"/>
                </a:rPr>
                <a:t>金融システムにおける</a:t>
              </a:r>
              <a:endParaRPr lang="en-US" altLang="ja-JP" sz="2400" dirty="0">
                <a:latin typeface="Meiryo UI" panose="020B0604030504040204" pitchFamily="50" charset="-128"/>
                <a:ea typeface="Meiryo UI" panose="020B0604030504040204" pitchFamily="50" charset="-128"/>
              </a:endParaRPr>
            </a:p>
            <a:p>
              <a:pPr>
                <a:lnSpc>
                  <a:spcPts val="3200"/>
                </a:lnSpc>
              </a:pPr>
              <a:r>
                <a:rPr lang="ja-JP" altLang="en-US" sz="2400" dirty="0">
                  <a:latin typeface="Meiryo UI" panose="020B0604030504040204" pitchFamily="50" charset="-128"/>
                  <a:ea typeface="Meiryo UI" panose="020B0604030504040204" pitchFamily="50" charset="-128"/>
                </a:rPr>
                <a:t>炭素資産・気候関連</a:t>
              </a:r>
              <a:endParaRPr lang="en-US" altLang="ja-JP" sz="2400" dirty="0">
                <a:latin typeface="Meiryo UI" panose="020B0604030504040204" pitchFamily="50" charset="-128"/>
                <a:ea typeface="Meiryo UI" panose="020B0604030504040204" pitchFamily="50" charset="-128"/>
              </a:endParaRPr>
            </a:p>
            <a:p>
              <a:pPr>
                <a:lnSpc>
                  <a:spcPts val="3200"/>
                </a:lnSpc>
              </a:pPr>
              <a:r>
                <a:rPr lang="ja-JP" altLang="en-US" sz="2400" dirty="0">
                  <a:latin typeface="Meiryo UI" panose="020B0604030504040204" pitchFamily="50" charset="-128"/>
                  <a:ea typeface="Meiryo UI" panose="020B0604030504040204" pitchFamily="50" charset="-128"/>
                </a:rPr>
                <a:t>リスクに理解深まる</a:t>
              </a:r>
            </a:p>
          </p:txBody>
        </p:sp>
        <p:grpSp>
          <p:nvGrpSpPr>
            <p:cNvPr id="9" name="Group 30"/>
            <p:cNvGrpSpPr/>
            <p:nvPr/>
          </p:nvGrpSpPr>
          <p:grpSpPr>
            <a:xfrm>
              <a:off x="214548" y="314757"/>
              <a:ext cx="10552694" cy="5381152"/>
              <a:chOff x="214548" y="314757"/>
              <a:chExt cx="10552694" cy="5381152"/>
            </a:xfrm>
          </p:grpSpPr>
          <p:grpSp>
            <p:nvGrpSpPr>
              <p:cNvPr id="16" name="Group 40"/>
              <p:cNvGrpSpPr/>
              <p:nvPr/>
            </p:nvGrpSpPr>
            <p:grpSpPr>
              <a:xfrm>
                <a:off x="214548" y="314757"/>
                <a:ext cx="10552694" cy="5381152"/>
                <a:chOff x="219050" y="314757"/>
                <a:chExt cx="10774096" cy="5747504"/>
              </a:xfrm>
            </p:grpSpPr>
            <p:grpSp>
              <p:nvGrpSpPr>
                <p:cNvPr id="20" name="Group 44"/>
                <p:cNvGrpSpPr/>
                <p:nvPr/>
              </p:nvGrpSpPr>
              <p:grpSpPr>
                <a:xfrm>
                  <a:off x="443509" y="314757"/>
                  <a:ext cx="10549637" cy="5747504"/>
                  <a:chOff x="443509" y="314757"/>
                  <a:chExt cx="10549637" cy="5747504"/>
                </a:xfrm>
              </p:grpSpPr>
              <p:sp>
                <p:nvSpPr>
                  <p:cNvPr id="23" name="Freeform 50"/>
                  <p:cNvSpPr/>
                  <p:nvPr/>
                </p:nvSpPr>
                <p:spPr>
                  <a:xfrm>
                    <a:off x="1355774" y="695766"/>
                    <a:ext cx="7058464" cy="4876800"/>
                  </a:xfrm>
                  <a:custGeom>
                    <a:avLst/>
                    <a:gdLst>
                      <a:gd name="connsiteX0" fmla="*/ 0 w 8004345"/>
                      <a:gd name="connsiteY0" fmla="*/ 2747742 h 2747742"/>
                      <a:gd name="connsiteX1" fmla="*/ 2630658 w 8004345"/>
                      <a:gd name="connsiteY1" fmla="*/ 2297576 h 2747742"/>
                      <a:gd name="connsiteX2" fmla="*/ 5317587 w 8004345"/>
                      <a:gd name="connsiteY2" fmla="*/ 904874 h 2747742"/>
                      <a:gd name="connsiteX3" fmla="*/ 7624689 w 8004345"/>
                      <a:gd name="connsiteY3" fmla="*/ 117084 h 2747742"/>
                      <a:gd name="connsiteX4" fmla="*/ 7976381 w 8004345"/>
                      <a:gd name="connsiteY4" fmla="*/ 18610 h 2747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4345" h="2747742">
                        <a:moveTo>
                          <a:pt x="0" y="2747742"/>
                        </a:moveTo>
                        <a:cubicBezTo>
                          <a:pt x="872197" y="2676231"/>
                          <a:pt x="1744394" y="2604721"/>
                          <a:pt x="2630658" y="2297576"/>
                        </a:cubicBezTo>
                        <a:cubicBezTo>
                          <a:pt x="3516922" y="1990431"/>
                          <a:pt x="4485249" y="1268289"/>
                          <a:pt x="5317587" y="904874"/>
                        </a:cubicBezTo>
                        <a:cubicBezTo>
                          <a:pt x="6149925" y="541459"/>
                          <a:pt x="7181557" y="264795"/>
                          <a:pt x="7624689" y="117084"/>
                        </a:cubicBezTo>
                        <a:cubicBezTo>
                          <a:pt x="8067821" y="-30627"/>
                          <a:pt x="8022101" y="-6009"/>
                          <a:pt x="7976381" y="18610"/>
                        </a:cubicBezTo>
                      </a:path>
                    </a:pathLst>
                  </a:custGeom>
                  <a:noFill/>
                  <a:ln>
                    <a:solidFill>
                      <a:srgbClr val="00A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latin typeface="Meiryo UI" panose="020B0604030504040204" pitchFamily="50" charset="-128"/>
                      <a:ea typeface="Meiryo UI" panose="020B0604030504040204" pitchFamily="50" charset="-128"/>
                    </a:endParaRPr>
                  </a:p>
                </p:txBody>
              </p:sp>
              <p:sp>
                <p:nvSpPr>
                  <p:cNvPr id="24" name="TextBox 11"/>
                  <p:cNvSpPr txBox="1"/>
                  <p:nvPr/>
                </p:nvSpPr>
                <p:spPr>
                  <a:xfrm>
                    <a:off x="989977" y="3903486"/>
                    <a:ext cx="2629392" cy="865842"/>
                  </a:xfrm>
                  <a:prstGeom prst="rect">
                    <a:avLst/>
                  </a:prstGeom>
                  <a:noFill/>
                </p:spPr>
                <p:txBody>
                  <a:bodyPr wrap="square" rtlCol="0">
                    <a:noAutofit/>
                  </a:bodyPr>
                  <a:lstStyle/>
                  <a:p>
                    <a:pPr>
                      <a:lnSpc>
                        <a:spcPts val="3200"/>
                      </a:lnSpc>
                    </a:pPr>
                    <a:r>
                      <a:rPr lang="en-US" altLang="ja-JP" sz="2400" b="1" dirty="0">
                        <a:latin typeface="Meiryo UI" panose="020B0604030504040204" pitchFamily="50" charset="-128"/>
                        <a:ea typeface="Meiryo UI" panose="020B0604030504040204" pitchFamily="50" charset="-128"/>
                      </a:rPr>
                      <a:t>2017.6</a:t>
                    </a:r>
                  </a:p>
                  <a:p>
                    <a:pPr>
                      <a:lnSpc>
                        <a:spcPts val="3200"/>
                      </a:lnSpc>
                    </a:pPr>
                    <a:r>
                      <a:rPr lang="en-US" altLang="ja-JP" sz="2400" b="1" dirty="0">
                        <a:latin typeface="Meiryo UI" panose="020B0604030504040204" pitchFamily="50" charset="-128"/>
                        <a:ea typeface="Meiryo UI" panose="020B0604030504040204" pitchFamily="50" charset="-128"/>
                      </a:rPr>
                      <a:t>TCFD</a:t>
                    </a:r>
                    <a:r>
                      <a:rPr lang="ja-JP" altLang="en-US" sz="2400" b="1" dirty="0">
                        <a:latin typeface="Meiryo UI" panose="020B0604030504040204" pitchFamily="50" charset="-128"/>
                        <a:ea typeface="Meiryo UI" panose="020B0604030504040204" pitchFamily="50" charset="-128"/>
                      </a:rPr>
                      <a:t>最終</a:t>
                    </a:r>
                    <a:endParaRPr lang="en-US" altLang="ja-JP" sz="2400" b="1" dirty="0">
                      <a:latin typeface="Meiryo UI" panose="020B0604030504040204" pitchFamily="50" charset="-128"/>
                      <a:ea typeface="Meiryo UI" panose="020B0604030504040204" pitchFamily="50" charset="-128"/>
                    </a:endParaRPr>
                  </a:p>
                  <a:p>
                    <a:pPr>
                      <a:lnSpc>
                        <a:spcPts val="3200"/>
                      </a:lnSpc>
                    </a:pPr>
                    <a:r>
                      <a:rPr lang="ja-JP" altLang="en-US" sz="2400" b="1" dirty="0">
                        <a:latin typeface="Meiryo UI" panose="020B0604030504040204" pitchFamily="50" charset="-128"/>
                        <a:ea typeface="Meiryo UI" panose="020B0604030504040204" pitchFamily="50" charset="-128"/>
                      </a:rPr>
                      <a:t>報告書の公表</a:t>
                    </a:r>
                  </a:p>
                </p:txBody>
              </p:sp>
              <p:sp>
                <p:nvSpPr>
                  <p:cNvPr id="25" name="TextBox 24"/>
                  <p:cNvSpPr txBox="1"/>
                  <p:nvPr/>
                </p:nvSpPr>
                <p:spPr>
                  <a:xfrm>
                    <a:off x="3256677" y="5011333"/>
                    <a:ext cx="7736469" cy="677642"/>
                  </a:xfrm>
                  <a:prstGeom prst="rect">
                    <a:avLst/>
                  </a:prstGeom>
                  <a:noFill/>
                </p:spPr>
                <p:txBody>
                  <a:bodyPr wrap="square" rtlCol="0">
                    <a:noAutofit/>
                  </a:bodyPr>
                  <a:lstStyle/>
                  <a:p>
                    <a:r>
                      <a:rPr lang="ja-JP" altLang="en-US" sz="2400" spc="-150" dirty="0">
                        <a:latin typeface="Meiryo UI" panose="020B0604030504040204" pitchFamily="50" charset="-128"/>
                        <a:ea typeface="Meiryo UI" panose="020B0604030504040204" pitchFamily="50" charset="-128"/>
                      </a:rPr>
                      <a:t>他の開示枠組みを活用する開示先進企業が本提言を活用</a:t>
                    </a:r>
                  </a:p>
                </p:txBody>
              </p:sp>
              <p:sp>
                <p:nvSpPr>
                  <p:cNvPr id="26" name="TextBox 26"/>
                  <p:cNvSpPr txBox="1"/>
                  <p:nvPr/>
                </p:nvSpPr>
                <p:spPr>
                  <a:xfrm>
                    <a:off x="4460818" y="4288672"/>
                    <a:ext cx="5035918" cy="555369"/>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気候関連課題が事業・投資の主流に</a:t>
                    </a:r>
                  </a:p>
                </p:txBody>
              </p:sp>
              <p:sp>
                <p:nvSpPr>
                  <p:cNvPr id="27" name="TextBox 27"/>
                  <p:cNvSpPr txBox="1"/>
                  <p:nvPr/>
                </p:nvSpPr>
                <p:spPr>
                  <a:xfrm>
                    <a:off x="5905378" y="2857890"/>
                    <a:ext cx="3676137" cy="479996"/>
                  </a:xfrm>
                  <a:prstGeom prst="rect">
                    <a:avLst/>
                  </a:prstGeom>
                  <a:noFill/>
                </p:spPr>
                <p:txBody>
                  <a:bodyPr wrap="square" rtlCol="0">
                    <a:noAutofit/>
                  </a:bodyPr>
                  <a:lstStyle/>
                  <a:p>
                    <a:pPr>
                      <a:lnSpc>
                        <a:spcPts val="3200"/>
                      </a:lnSpc>
                    </a:pPr>
                    <a:r>
                      <a:rPr lang="ja-JP" altLang="en-US" sz="2400" dirty="0">
                        <a:latin typeface="Meiryo UI" panose="020B0604030504040204" pitchFamily="50" charset="-128"/>
                        <a:ea typeface="Meiryo UI" panose="020B0604030504040204" pitchFamily="50" charset="-128"/>
                      </a:rPr>
                      <a:t>透明性が向上、リスクと</a:t>
                    </a:r>
                    <a:endParaRPr lang="en-US" altLang="ja-JP" sz="2400" dirty="0">
                      <a:latin typeface="Meiryo UI" panose="020B0604030504040204" pitchFamily="50" charset="-128"/>
                      <a:ea typeface="Meiryo UI" panose="020B0604030504040204" pitchFamily="50" charset="-128"/>
                    </a:endParaRPr>
                  </a:p>
                  <a:p>
                    <a:pPr>
                      <a:lnSpc>
                        <a:spcPts val="3200"/>
                      </a:lnSpc>
                    </a:pPr>
                    <a:r>
                      <a:rPr lang="ja-JP" altLang="en-US" sz="2400" dirty="0">
                        <a:latin typeface="Meiryo UI" panose="020B0604030504040204" pitchFamily="50" charset="-128"/>
                        <a:ea typeface="Meiryo UI" panose="020B0604030504040204" pitchFamily="50" charset="-128"/>
                      </a:rPr>
                      <a:t>機会への価格付け</a:t>
                    </a:r>
                  </a:p>
                </p:txBody>
              </p:sp>
              <p:sp>
                <p:nvSpPr>
                  <p:cNvPr id="28" name="Pentagon 59"/>
                  <p:cNvSpPr/>
                  <p:nvPr/>
                </p:nvSpPr>
                <p:spPr>
                  <a:xfrm>
                    <a:off x="443509" y="5586714"/>
                    <a:ext cx="9725534" cy="475547"/>
                  </a:xfrm>
                  <a:prstGeom prst="homePlate">
                    <a:avLst/>
                  </a:prstGeom>
                  <a:solidFill>
                    <a:srgbClr val="073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ja-JP" altLang="en-US" sz="2400" b="1" dirty="0">
                        <a:latin typeface="Meiryo UI" panose="020B0604030504040204" pitchFamily="50" charset="-128"/>
                        <a:ea typeface="Meiryo UI" panose="020B0604030504040204" pitchFamily="50" charset="-128"/>
                      </a:rPr>
                      <a:t>今後</a:t>
                    </a:r>
                    <a:r>
                      <a:rPr lang="en-US" altLang="ja-JP" sz="2400" b="1" dirty="0">
                        <a:latin typeface="Meiryo UI" panose="020B0604030504040204" pitchFamily="50" charset="-128"/>
                        <a:ea typeface="Meiryo UI" panose="020B0604030504040204" pitchFamily="50" charset="-128"/>
                      </a:rPr>
                      <a:t>5</a:t>
                    </a:r>
                    <a:r>
                      <a:rPr lang="ja-JP" altLang="en-US" sz="2400" b="1" dirty="0">
                        <a:latin typeface="Meiryo UI" panose="020B0604030504040204" pitchFamily="50" charset="-128"/>
                        <a:ea typeface="Meiryo UI" panose="020B0604030504040204" pitchFamily="50" charset="-128"/>
                      </a:rPr>
                      <a:t>年間</a:t>
                    </a:r>
                    <a:endParaRPr lang="en-US" sz="2400" b="1" dirty="0">
                      <a:latin typeface="Meiryo UI" panose="020B0604030504040204" pitchFamily="50" charset="-128"/>
                      <a:ea typeface="Meiryo UI" panose="020B0604030504040204" pitchFamily="50" charset="-128"/>
                    </a:endParaRPr>
                  </a:p>
                </p:txBody>
              </p:sp>
              <p:sp>
                <p:nvSpPr>
                  <p:cNvPr id="29" name="Pentagon 60"/>
                  <p:cNvSpPr/>
                  <p:nvPr/>
                </p:nvSpPr>
                <p:spPr>
                  <a:xfrm rot="16200000">
                    <a:off x="-2051325" y="2813657"/>
                    <a:ext cx="5486402" cy="488602"/>
                  </a:xfrm>
                  <a:prstGeom prst="homePlate">
                    <a:avLst/>
                  </a:prstGeom>
                  <a:solidFill>
                    <a:srgbClr val="073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algn="ctr">
                      <a:spcBef>
                        <a:spcPts val="0"/>
                      </a:spcBef>
                      <a:spcAft>
                        <a:spcPts val="0"/>
                      </a:spcAft>
                    </a:pPr>
                    <a:r>
                      <a:rPr lang="ja-JP" altLang="en-US" sz="2400" b="1" dirty="0">
                        <a:latin typeface="Meiryo UI" panose="020B0604030504040204" pitchFamily="50" charset="-128"/>
                        <a:ea typeface="Meiryo UI" panose="020B0604030504040204" pitchFamily="50" charset="-128"/>
                      </a:rPr>
                      <a:t>採用数</a:t>
                    </a:r>
                    <a:endParaRPr lang="en-US" sz="2400" b="1" dirty="0">
                      <a:effectLst/>
                      <a:latin typeface="Meiryo UI" panose="020B0604030504040204" pitchFamily="50" charset="-128"/>
                      <a:ea typeface="Meiryo UI" panose="020B0604030504040204" pitchFamily="50" charset="-128"/>
                    </a:endParaRPr>
                  </a:p>
                </p:txBody>
              </p:sp>
              <p:cxnSp>
                <p:nvCxnSpPr>
                  <p:cNvPr id="30" name="Straight Connector 61"/>
                  <p:cNvCxnSpPr/>
                  <p:nvPr/>
                </p:nvCxnSpPr>
                <p:spPr>
                  <a:xfrm>
                    <a:off x="1355774" y="5140901"/>
                    <a:ext cx="0" cy="390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62"/>
                  <p:cNvCxnSpPr/>
                  <p:nvPr/>
                </p:nvCxnSpPr>
                <p:spPr>
                  <a:xfrm flipV="1">
                    <a:off x="3309209" y="5014819"/>
                    <a:ext cx="0" cy="290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63"/>
                  <p:cNvCxnSpPr>
                    <a:endCxn id="12" idx="4"/>
                  </p:cNvCxnSpPr>
                  <p:nvPr/>
                </p:nvCxnSpPr>
                <p:spPr>
                  <a:xfrm flipV="1">
                    <a:off x="4562684" y="3996238"/>
                    <a:ext cx="0" cy="339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64"/>
                  <p:cNvCxnSpPr/>
                  <p:nvPr/>
                </p:nvCxnSpPr>
                <p:spPr>
                  <a:xfrm flipV="1">
                    <a:off x="6080174" y="2258285"/>
                    <a:ext cx="0" cy="58599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7"/>
                <p:cNvSpPr txBox="1"/>
                <p:nvPr/>
              </p:nvSpPr>
              <p:spPr>
                <a:xfrm>
                  <a:off x="219050" y="3019084"/>
                  <a:ext cx="4070113" cy="525528"/>
                </a:xfrm>
                <a:prstGeom prst="rect">
                  <a:avLst/>
                </a:prstGeom>
                <a:noFill/>
              </p:spPr>
              <p:txBody>
                <a:bodyPr wrap="square" rtlCol="0">
                  <a:noAutofit/>
                </a:bodyPr>
                <a:lstStyle/>
                <a:p>
                  <a:pPr algn="r">
                    <a:lnSpc>
                      <a:spcPts val="3200"/>
                    </a:lnSpc>
                  </a:pPr>
                  <a:r>
                    <a:rPr lang="ja-JP" altLang="en-US" sz="2400" dirty="0">
                      <a:latin typeface="Meiryo UI" panose="020B0604030504040204" pitchFamily="50" charset="-128"/>
                      <a:ea typeface="Meiryo UI" panose="020B0604030504040204" pitchFamily="50" charset="-128"/>
                    </a:rPr>
                    <a:t>財務報告に</a:t>
                  </a:r>
                  <a:endParaRPr lang="en-US" altLang="ja-JP" sz="2400" dirty="0">
                    <a:latin typeface="Meiryo UI" panose="020B0604030504040204" pitchFamily="50" charset="-128"/>
                    <a:ea typeface="Meiryo UI" panose="020B0604030504040204" pitchFamily="50" charset="-128"/>
                  </a:endParaRPr>
                </a:p>
                <a:p>
                  <a:pPr algn="r">
                    <a:lnSpc>
                      <a:spcPts val="3200"/>
                    </a:lnSpc>
                  </a:pPr>
                  <a:r>
                    <a:rPr lang="ja-JP" altLang="en-US" sz="2400" dirty="0">
                      <a:latin typeface="Meiryo UI" panose="020B0604030504040204" pitchFamily="50" charset="-128"/>
                      <a:ea typeface="Meiryo UI" panose="020B0604030504040204" pitchFamily="50" charset="-128"/>
                    </a:rPr>
                    <a:t>開示を開始</a:t>
                  </a:r>
                </a:p>
              </p:txBody>
            </p:sp>
            <p:cxnSp>
              <p:nvCxnSpPr>
                <p:cNvPr id="22" name="Straight Connector 48"/>
                <p:cNvCxnSpPr/>
                <p:nvPr/>
              </p:nvCxnSpPr>
              <p:spPr>
                <a:xfrm flipH="1" flipV="1">
                  <a:off x="4091025" y="4006390"/>
                  <a:ext cx="2" cy="40104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7" name="Straight Connector 41"/>
              <p:cNvCxnSpPr/>
              <p:nvPr/>
            </p:nvCxnSpPr>
            <p:spPr>
              <a:xfrm>
                <a:off x="5011350" y="2677734"/>
                <a:ext cx="0" cy="425967"/>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42"/>
              <p:cNvSpPr/>
              <p:nvPr/>
            </p:nvSpPr>
            <p:spPr bwMode="gray">
              <a:xfrm>
                <a:off x="4975228" y="3058404"/>
                <a:ext cx="93249" cy="93249"/>
              </a:xfrm>
              <a:prstGeom prst="ellipse">
                <a:avLst/>
              </a:prstGeom>
              <a:solidFill>
                <a:schemeClr val="bg1"/>
              </a:solidFill>
              <a:ln w="12700">
                <a:solidFill>
                  <a:schemeClr val="accent4"/>
                </a:solidFill>
                <a:miter lim="800000"/>
              </a:ln>
              <a:effectLst/>
            </p:spPr>
            <p:style>
              <a:lnRef idx="1">
                <a:schemeClr val="accent1"/>
              </a:lnRef>
              <a:fillRef idx="3">
                <a:schemeClr val="accent1"/>
              </a:fillRef>
              <a:effectRef idx="2">
                <a:schemeClr val="accent1"/>
              </a:effectRef>
              <a:fontRef idx="minor">
                <a:schemeClr val="lt1"/>
              </a:fontRef>
            </p:style>
            <p:txBody>
              <a:bodyPr wrap="square" lIns="0" rIns="0" anchor="ctr"/>
              <a:lstStyle/>
              <a:p>
                <a:endParaRPr lang="en-US" sz="2400" b="1" dirty="0">
                  <a:latin typeface="Meiryo UI" panose="020B0604030504040204" pitchFamily="50" charset="-128"/>
                  <a:ea typeface="Meiryo UI" panose="020B0604030504040204" pitchFamily="50" charset="-128"/>
                </a:endParaRPr>
              </a:p>
            </p:txBody>
          </p:sp>
          <p:sp>
            <p:nvSpPr>
              <p:cNvPr id="19" name="TextBox 45"/>
              <p:cNvSpPr txBox="1"/>
              <p:nvPr/>
            </p:nvSpPr>
            <p:spPr>
              <a:xfrm>
                <a:off x="1786229" y="1826748"/>
                <a:ext cx="3924513" cy="547026"/>
              </a:xfrm>
              <a:prstGeom prst="rect">
                <a:avLst/>
              </a:prstGeom>
              <a:noFill/>
            </p:spPr>
            <p:txBody>
              <a:bodyPr wrap="square" rtlCol="0">
                <a:noAutofit/>
              </a:bodyPr>
              <a:lstStyle/>
              <a:p>
                <a:pPr>
                  <a:lnSpc>
                    <a:spcPts val="3200"/>
                  </a:lnSpc>
                </a:pPr>
                <a:r>
                  <a:rPr lang="ja-JP" altLang="en-US" sz="2400" dirty="0">
                    <a:latin typeface="Meiryo UI" panose="020B0604030504040204" pitchFamily="50" charset="-128"/>
                    <a:ea typeface="Meiryo UI" panose="020B0604030504040204" pitchFamily="50" charset="-128"/>
                  </a:rPr>
                  <a:t>開示がさらに広まり、</a:t>
                </a:r>
                <a:endParaRPr lang="en-US" altLang="ja-JP" sz="2400" dirty="0">
                  <a:latin typeface="Meiryo UI" panose="020B0604030504040204" pitchFamily="50" charset="-128"/>
                  <a:ea typeface="Meiryo UI" panose="020B0604030504040204" pitchFamily="50" charset="-128"/>
                </a:endParaRPr>
              </a:p>
              <a:p>
                <a:pPr>
                  <a:lnSpc>
                    <a:spcPts val="3200"/>
                  </a:lnSpc>
                </a:pPr>
                <a:r>
                  <a:rPr lang="ja-JP" altLang="en-US" sz="2400" dirty="0">
                    <a:latin typeface="Meiryo UI" panose="020B0604030504040204" pitchFamily="50" charset="-128"/>
                    <a:ea typeface="Meiryo UI" panose="020B0604030504040204" pitchFamily="50" charset="-128"/>
                  </a:rPr>
                  <a:t>指標やシナリオも使いやすく</a:t>
                </a:r>
              </a:p>
            </p:txBody>
          </p:sp>
        </p:grpSp>
        <p:sp>
          <p:nvSpPr>
            <p:cNvPr id="10" name="Oval 31"/>
            <p:cNvSpPr/>
            <p:nvPr/>
          </p:nvSpPr>
          <p:spPr bwMode="gray">
            <a:xfrm>
              <a:off x="1288956" y="5167861"/>
              <a:ext cx="93249" cy="93249"/>
            </a:xfrm>
            <a:prstGeom prst="ellipse">
              <a:avLst/>
            </a:prstGeom>
            <a:solidFill>
              <a:schemeClr val="bg1"/>
            </a:solidFill>
            <a:ln w="12700">
              <a:solidFill>
                <a:schemeClr val="accent4"/>
              </a:solidFill>
              <a:miter lim="800000"/>
            </a:ln>
            <a:effectLst/>
          </p:spPr>
          <p:style>
            <a:lnRef idx="1">
              <a:schemeClr val="accent1"/>
            </a:lnRef>
            <a:fillRef idx="3">
              <a:schemeClr val="accent1"/>
            </a:fillRef>
            <a:effectRef idx="2">
              <a:schemeClr val="accent1"/>
            </a:effectRef>
            <a:fontRef idx="minor">
              <a:schemeClr val="lt1"/>
            </a:fontRef>
          </p:style>
          <p:txBody>
            <a:bodyPr wrap="square" lIns="0" rIns="0" anchor="ctr"/>
            <a:lstStyle/>
            <a:p>
              <a:endParaRPr lang="en-US" sz="2400" b="1" dirty="0">
                <a:latin typeface="Meiryo UI" panose="020B0604030504040204" pitchFamily="50" charset="-128"/>
                <a:ea typeface="Meiryo UI" panose="020B0604030504040204" pitchFamily="50" charset="-128"/>
              </a:endParaRPr>
            </a:p>
          </p:txBody>
        </p:sp>
        <p:sp>
          <p:nvSpPr>
            <p:cNvPr id="11" name="Oval 32"/>
            <p:cNvSpPr/>
            <p:nvPr/>
          </p:nvSpPr>
          <p:spPr bwMode="gray">
            <a:xfrm>
              <a:off x="3960336" y="4099935"/>
              <a:ext cx="93249" cy="93249"/>
            </a:xfrm>
            <a:prstGeom prst="ellipse">
              <a:avLst/>
            </a:prstGeom>
            <a:solidFill>
              <a:schemeClr val="bg1"/>
            </a:solidFill>
            <a:ln w="12700">
              <a:solidFill>
                <a:schemeClr val="accent4"/>
              </a:solidFill>
              <a:miter lim="800000"/>
            </a:ln>
            <a:effectLst/>
          </p:spPr>
          <p:style>
            <a:lnRef idx="1">
              <a:schemeClr val="accent1"/>
            </a:lnRef>
            <a:fillRef idx="3">
              <a:schemeClr val="accent1"/>
            </a:fillRef>
            <a:effectRef idx="2">
              <a:schemeClr val="accent1"/>
            </a:effectRef>
            <a:fontRef idx="minor">
              <a:schemeClr val="lt1"/>
            </a:fontRef>
          </p:style>
          <p:txBody>
            <a:bodyPr wrap="square" lIns="0" rIns="0" anchor="ctr"/>
            <a:lstStyle/>
            <a:p>
              <a:endParaRPr lang="en-US" sz="2400" b="1" dirty="0">
                <a:latin typeface="Meiryo UI" panose="020B0604030504040204" pitchFamily="50" charset="-128"/>
                <a:ea typeface="Meiryo UI" panose="020B0604030504040204" pitchFamily="50" charset="-128"/>
              </a:endParaRPr>
            </a:p>
          </p:txBody>
        </p:sp>
        <p:sp>
          <p:nvSpPr>
            <p:cNvPr id="12" name="Oval 33"/>
            <p:cNvSpPr/>
            <p:nvPr/>
          </p:nvSpPr>
          <p:spPr bwMode="gray">
            <a:xfrm>
              <a:off x="4422299" y="3668327"/>
              <a:ext cx="93249" cy="93249"/>
            </a:xfrm>
            <a:prstGeom prst="ellipse">
              <a:avLst/>
            </a:prstGeom>
            <a:solidFill>
              <a:schemeClr val="bg1"/>
            </a:solidFill>
            <a:ln w="12700">
              <a:solidFill>
                <a:schemeClr val="accent4"/>
              </a:solidFill>
              <a:miter lim="800000"/>
            </a:ln>
            <a:effectLst/>
          </p:spPr>
          <p:style>
            <a:lnRef idx="1">
              <a:schemeClr val="accent1"/>
            </a:lnRef>
            <a:fillRef idx="3">
              <a:schemeClr val="accent1"/>
            </a:fillRef>
            <a:effectRef idx="2">
              <a:schemeClr val="accent1"/>
            </a:effectRef>
            <a:fontRef idx="minor">
              <a:schemeClr val="lt1"/>
            </a:fontRef>
          </p:style>
          <p:txBody>
            <a:bodyPr wrap="square" lIns="0" rIns="0" anchor="ctr"/>
            <a:lstStyle/>
            <a:p>
              <a:endParaRPr lang="en-US" sz="2400" b="1" dirty="0">
                <a:latin typeface="Meiryo UI" panose="020B0604030504040204" pitchFamily="50" charset="-128"/>
                <a:ea typeface="Meiryo UI" panose="020B0604030504040204" pitchFamily="50" charset="-128"/>
              </a:endParaRPr>
            </a:p>
          </p:txBody>
        </p:sp>
        <p:sp>
          <p:nvSpPr>
            <p:cNvPr id="13" name="Oval 34"/>
            <p:cNvSpPr/>
            <p:nvPr/>
          </p:nvSpPr>
          <p:spPr bwMode="gray">
            <a:xfrm>
              <a:off x="5906356" y="2090261"/>
              <a:ext cx="93249" cy="93249"/>
            </a:xfrm>
            <a:prstGeom prst="ellipse">
              <a:avLst/>
            </a:prstGeom>
            <a:solidFill>
              <a:schemeClr val="bg1"/>
            </a:solidFill>
            <a:ln w="12700">
              <a:solidFill>
                <a:schemeClr val="accent4"/>
              </a:solidFill>
              <a:miter lim="800000"/>
            </a:ln>
            <a:effectLst/>
          </p:spPr>
          <p:style>
            <a:lnRef idx="1">
              <a:schemeClr val="accent1"/>
            </a:lnRef>
            <a:fillRef idx="3">
              <a:schemeClr val="accent1"/>
            </a:fillRef>
            <a:effectRef idx="2">
              <a:schemeClr val="accent1"/>
            </a:effectRef>
            <a:fontRef idx="minor">
              <a:schemeClr val="lt1"/>
            </a:fontRef>
          </p:style>
          <p:txBody>
            <a:bodyPr wrap="square" lIns="0" rIns="0" anchor="ctr"/>
            <a:lstStyle/>
            <a:p>
              <a:endParaRPr lang="en-US" sz="2400" b="1" dirty="0">
                <a:latin typeface="Meiryo UI" panose="020B0604030504040204" pitchFamily="50" charset="-128"/>
                <a:ea typeface="Meiryo UI" panose="020B0604030504040204" pitchFamily="50" charset="-128"/>
              </a:endParaRPr>
            </a:p>
          </p:txBody>
        </p:sp>
        <p:sp>
          <p:nvSpPr>
            <p:cNvPr id="14" name="Oval 35"/>
            <p:cNvSpPr/>
            <p:nvPr/>
          </p:nvSpPr>
          <p:spPr bwMode="gray">
            <a:xfrm>
              <a:off x="6980090" y="1340006"/>
              <a:ext cx="93249" cy="93249"/>
            </a:xfrm>
            <a:prstGeom prst="ellipse">
              <a:avLst/>
            </a:prstGeom>
            <a:solidFill>
              <a:schemeClr val="bg1"/>
            </a:solidFill>
            <a:ln w="12700">
              <a:solidFill>
                <a:schemeClr val="accent4"/>
              </a:solidFill>
              <a:miter lim="800000"/>
            </a:ln>
            <a:effectLst/>
          </p:spPr>
          <p:style>
            <a:lnRef idx="1">
              <a:schemeClr val="accent1"/>
            </a:lnRef>
            <a:fillRef idx="3">
              <a:schemeClr val="accent1"/>
            </a:fillRef>
            <a:effectRef idx="2">
              <a:schemeClr val="accent1"/>
            </a:effectRef>
            <a:fontRef idx="minor">
              <a:schemeClr val="lt1"/>
            </a:fontRef>
          </p:style>
          <p:txBody>
            <a:bodyPr wrap="square" lIns="0" rIns="0" anchor="ctr"/>
            <a:lstStyle/>
            <a:p>
              <a:endParaRPr lang="en-US" sz="2400" b="1" dirty="0">
                <a:latin typeface="Meiryo UI" panose="020B0604030504040204" pitchFamily="50" charset="-128"/>
                <a:ea typeface="Meiryo UI" panose="020B0604030504040204" pitchFamily="50" charset="-128"/>
              </a:endParaRPr>
            </a:p>
          </p:txBody>
        </p:sp>
        <p:sp>
          <p:nvSpPr>
            <p:cNvPr id="15" name="Oval 36"/>
            <p:cNvSpPr/>
            <p:nvPr/>
          </p:nvSpPr>
          <p:spPr bwMode="gray">
            <a:xfrm>
              <a:off x="3189755" y="4658470"/>
              <a:ext cx="93249" cy="93249"/>
            </a:xfrm>
            <a:prstGeom prst="ellipse">
              <a:avLst/>
            </a:prstGeom>
            <a:solidFill>
              <a:schemeClr val="bg1"/>
            </a:solidFill>
            <a:ln w="12700">
              <a:solidFill>
                <a:schemeClr val="accent4"/>
              </a:solidFill>
              <a:miter lim="800000"/>
            </a:ln>
            <a:effectLst/>
          </p:spPr>
          <p:style>
            <a:lnRef idx="1">
              <a:schemeClr val="accent1"/>
            </a:lnRef>
            <a:fillRef idx="3">
              <a:schemeClr val="accent1"/>
            </a:fillRef>
            <a:effectRef idx="2">
              <a:schemeClr val="accent1"/>
            </a:effectRef>
            <a:fontRef idx="minor">
              <a:schemeClr val="lt1"/>
            </a:fontRef>
          </p:style>
          <p:txBody>
            <a:bodyPr wrap="square" lIns="0" rIns="0" anchor="ctr"/>
            <a:lstStyle/>
            <a:p>
              <a:endParaRPr lang="en-US" sz="2400"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966095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pc="300" dirty="0"/>
              <a:t>TCFD</a:t>
            </a:r>
            <a:r>
              <a:rPr lang="ja-JP" altLang="en-US" spc="300" dirty="0"/>
              <a:t>へ対応しないと複数のリスクが想定</a:t>
            </a:r>
          </a:p>
        </p:txBody>
      </p:sp>
      <p:sp>
        <p:nvSpPr>
          <p:cNvPr id="3" name="テキスト プレースホルダー 2"/>
          <p:cNvSpPr>
            <a:spLocks noGrp="1"/>
          </p:cNvSpPr>
          <p:nvPr>
            <p:ph type="body" sz="quarter" idx="11"/>
          </p:nvPr>
        </p:nvSpPr>
        <p:spPr>
          <a:xfrm>
            <a:off x="128588" y="765175"/>
            <a:ext cx="9648825" cy="575593"/>
          </a:xfrm>
        </p:spPr>
        <p:txBody>
          <a:bodyPr/>
          <a:lstStyle/>
          <a:p>
            <a:r>
              <a:rPr lang="ja-JP" altLang="en-US" sz="3200" spc="600" dirty="0"/>
              <a:t>対応しない場合以下のリスクが想定される</a:t>
            </a:r>
            <a:endParaRPr lang="en-US" altLang="ja-JP" sz="3200" spc="600" dirty="0"/>
          </a:p>
        </p:txBody>
      </p:sp>
      <p:sp>
        <p:nvSpPr>
          <p:cNvPr id="4" name="スライド番号プレースホルダー 3"/>
          <p:cNvSpPr>
            <a:spLocks noGrp="1"/>
          </p:cNvSpPr>
          <p:nvPr>
            <p:ph type="sldNum" sz="quarter" idx="12"/>
          </p:nvPr>
        </p:nvSpPr>
        <p:spPr/>
        <p:txBody>
          <a:bodyPr/>
          <a:lstStyle/>
          <a:p>
            <a:fld id="{BDFA821F-5B8F-40E7-880D-F42062A68A54}" type="slidenum">
              <a:rPr lang="en-US" altLang="ja-JP" smtClean="0"/>
              <a:pPr/>
              <a:t>39</a:t>
            </a:fld>
            <a:endParaRPr lang="en-US" altLang="ja-JP" dirty="0"/>
          </a:p>
        </p:txBody>
      </p:sp>
      <p:sp>
        <p:nvSpPr>
          <p:cNvPr id="6" name="Rectangle 4"/>
          <p:cNvSpPr>
            <a:spLocks noChangeArrowheads="1"/>
          </p:cNvSpPr>
          <p:nvPr/>
        </p:nvSpPr>
        <p:spPr bwMode="auto">
          <a:xfrm>
            <a:off x="632520" y="1772816"/>
            <a:ext cx="9073008" cy="31620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marL="285750" indent="-285750" algn="l">
              <a:lnSpc>
                <a:spcPts val="2800"/>
              </a:lnSpc>
              <a:spcBef>
                <a:spcPct val="50000"/>
              </a:spcBef>
              <a:buFont typeface="Wingdings" panose="05000000000000000000" pitchFamily="2" charset="2"/>
              <a:buChar char="n"/>
            </a:pPr>
            <a:r>
              <a:rPr lang="ja-JP" altLang="en-US" sz="2400" spc="300" dirty="0">
                <a:latin typeface="Meiryo UI" panose="020B0604030504040204" pitchFamily="50" charset="-128"/>
                <a:ea typeface="Meiryo UI" panose="020B0604030504040204" pitchFamily="50" charset="-128"/>
                <a:cs typeface="Segoe UI" panose="020B0502040204020203" pitchFamily="34" charset="0"/>
              </a:rPr>
              <a:t>企業が気候関連リスクを適切に評価・管理できていないと、</a:t>
            </a:r>
            <a:r>
              <a:rPr lang="en-US" altLang="ja-JP" sz="2400" spc="300" dirty="0">
                <a:latin typeface="Meiryo UI" panose="020B0604030504040204" pitchFamily="50" charset="-128"/>
                <a:ea typeface="Meiryo UI" panose="020B0604030504040204" pitchFamily="50" charset="-128"/>
                <a:cs typeface="Segoe UI" panose="020B0502040204020203" pitchFamily="34" charset="0"/>
              </a:rPr>
              <a:t/>
            </a:r>
            <a:br>
              <a:rPr lang="en-US" altLang="ja-JP" sz="2400" spc="300" dirty="0">
                <a:latin typeface="Meiryo UI" panose="020B0604030504040204" pitchFamily="50" charset="-128"/>
                <a:ea typeface="Meiryo UI" panose="020B0604030504040204" pitchFamily="50" charset="-128"/>
                <a:cs typeface="Segoe UI" panose="020B0502040204020203" pitchFamily="34" charset="0"/>
              </a:rPr>
            </a:br>
            <a:r>
              <a:rPr lang="ja-JP" altLang="en-US" sz="2400" spc="300" dirty="0">
                <a:solidFill>
                  <a:srgbClr val="FF0000"/>
                </a:solidFill>
                <a:latin typeface="Meiryo UI" panose="020B0604030504040204" pitchFamily="50" charset="-128"/>
                <a:ea typeface="Meiryo UI" panose="020B0604030504040204" pitchFamily="50" charset="-128"/>
                <a:cs typeface="Segoe UI" panose="020B0502040204020203" pitchFamily="34" charset="0"/>
              </a:rPr>
              <a:t>金融機関による投資が減少する</a:t>
            </a:r>
            <a:endParaRPr lang="en-US" altLang="ja-JP" sz="2400" spc="300" dirty="0">
              <a:latin typeface="Meiryo UI" panose="020B0604030504040204" pitchFamily="50" charset="-128"/>
              <a:ea typeface="Meiryo UI" panose="020B0604030504040204" pitchFamily="50" charset="-128"/>
              <a:cs typeface="Segoe UI" panose="020B0502040204020203" pitchFamily="34" charset="0"/>
            </a:endParaRPr>
          </a:p>
          <a:p>
            <a:pPr marL="285750" indent="-285750" algn="l">
              <a:lnSpc>
                <a:spcPts val="2800"/>
              </a:lnSpc>
              <a:spcBef>
                <a:spcPct val="50000"/>
              </a:spcBef>
              <a:buFont typeface="Wingdings" panose="05000000000000000000" pitchFamily="2" charset="2"/>
              <a:buChar char="n"/>
            </a:pPr>
            <a:r>
              <a:rPr lang="ja-JP" altLang="en-US" sz="2400" spc="300" dirty="0">
                <a:solidFill>
                  <a:srgbClr val="FF0000"/>
                </a:solidFill>
                <a:latin typeface="Meiryo UI" panose="020B0604030504040204" pitchFamily="50" charset="-128"/>
                <a:ea typeface="Meiryo UI" panose="020B0604030504040204" pitchFamily="50" charset="-128"/>
                <a:cs typeface="Segoe UI" panose="020B0502040204020203" pitchFamily="34" charset="0"/>
              </a:rPr>
              <a:t>既存の開示要件</a:t>
            </a:r>
            <a:r>
              <a:rPr lang="ja-JP" altLang="en-US" sz="2400" spc="300" dirty="0">
                <a:latin typeface="Meiryo UI" panose="020B0604030504040204" pitchFamily="50" charset="-128"/>
                <a:ea typeface="Meiryo UI" panose="020B0604030504040204" pitchFamily="50" charset="-128"/>
                <a:cs typeface="Segoe UI" panose="020B0502040204020203" pitchFamily="34" charset="0"/>
              </a:rPr>
              <a:t>（重要性の高い情報を報告する義務）を</a:t>
            </a:r>
            <a:r>
              <a:rPr lang="en-US" altLang="ja-JP" sz="2400" spc="300" dirty="0">
                <a:latin typeface="Meiryo UI" panose="020B0604030504040204" pitchFamily="50" charset="-128"/>
                <a:ea typeface="Meiryo UI" panose="020B0604030504040204" pitchFamily="50" charset="-128"/>
                <a:cs typeface="Segoe UI" panose="020B0502040204020203" pitchFamily="34" charset="0"/>
              </a:rPr>
              <a:t/>
            </a:r>
            <a:br>
              <a:rPr lang="en-US" altLang="ja-JP" sz="2400" spc="300" dirty="0">
                <a:latin typeface="Meiryo UI" panose="020B0604030504040204" pitchFamily="50" charset="-128"/>
                <a:ea typeface="Meiryo UI" panose="020B0604030504040204" pitchFamily="50" charset="-128"/>
                <a:cs typeface="Segoe UI" panose="020B0502040204020203" pitchFamily="34" charset="0"/>
              </a:rPr>
            </a:br>
            <a:r>
              <a:rPr lang="ja-JP" altLang="en-US" sz="2400" spc="300" dirty="0">
                <a:solidFill>
                  <a:srgbClr val="FF0000"/>
                </a:solidFill>
                <a:latin typeface="Meiryo UI" panose="020B0604030504040204" pitchFamily="50" charset="-128"/>
                <a:ea typeface="Meiryo UI" panose="020B0604030504040204" pitchFamily="50" charset="-128"/>
                <a:cs typeface="Segoe UI" panose="020B0502040204020203" pitchFamily="34" charset="0"/>
              </a:rPr>
              <a:t>履行していないと、訴訟のリスクがある</a:t>
            </a:r>
            <a:endParaRPr lang="en-US" altLang="ja-JP" sz="2400" spc="300" dirty="0">
              <a:solidFill>
                <a:srgbClr val="FF0000"/>
              </a:solidFill>
              <a:latin typeface="Meiryo UI" panose="020B0604030504040204" pitchFamily="50" charset="-128"/>
              <a:ea typeface="Meiryo UI" panose="020B0604030504040204" pitchFamily="50" charset="-128"/>
              <a:cs typeface="Segoe UI" panose="020B0502040204020203" pitchFamily="34" charset="0"/>
            </a:endParaRPr>
          </a:p>
          <a:p>
            <a:pPr marL="285750" indent="-285750">
              <a:lnSpc>
                <a:spcPts val="2800"/>
              </a:lnSpc>
              <a:spcBef>
                <a:spcPct val="50000"/>
              </a:spcBef>
              <a:buFont typeface="Wingdings" panose="05000000000000000000" pitchFamily="2" charset="2"/>
              <a:buChar char="n"/>
            </a:pPr>
            <a:r>
              <a:rPr lang="ja-JP" altLang="en-US" sz="2400" spc="300" dirty="0">
                <a:latin typeface="Meiryo UI" panose="020B0604030504040204" pitchFamily="50" charset="-128"/>
                <a:ea typeface="Meiryo UI" panose="020B0604030504040204" pitchFamily="50" charset="-128"/>
                <a:cs typeface="Segoe UI" panose="020B0502040204020203" pitchFamily="34" charset="0"/>
              </a:rPr>
              <a:t>情報開示枠組みを活用していないことによる、</a:t>
            </a:r>
            <a:r>
              <a:rPr lang="ja-JP" altLang="en-US" sz="2400" spc="300" dirty="0">
                <a:solidFill>
                  <a:srgbClr val="FF0000"/>
                </a:solidFill>
                <a:latin typeface="Meiryo UI" panose="020B0604030504040204" pitchFamily="50" charset="-128"/>
                <a:ea typeface="Meiryo UI" panose="020B0604030504040204" pitchFamily="50" charset="-128"/>
                <a:cs typeface="Segoe UI" panose="020B0502040204020203" pitchFamily="34" charset="0"/>
              </a:rPr>
              <a:t>環境評価・環境ブランドの低下</a:t>
            </a:r>
            <a:endParaRPr lang="en-US" altLang="ja-JP" sz="2400" spc="300" dirty="0">
              <a:latin typeface="Meiryo UI" panose="020B0604030504040204" pitchFamily="50" charset="-128"/>
              <a:ea typeface="Meiryo UI" panose="020B0604030504040204" pitchFamily="50" charset="-128"/>
              <a:cs typeface="Segoe UI" panose="020B0502040204020203" pitchFamily="34" charset="0"/>
            </a:endParaRPr>
          </a:p>
          <a:p>
            <a:pPr marL="285750" indent="-285750" algn="l">
              <a:lnSpc>
                <a:spcPts val="2800"/>
              </a:lnSpc>
              <a:spcBef>
                <a:spcPct val="50000"/>
              </a:spcBef>
              <a:buFont typeface="Wingdings" panose="05000000000000000000" pitchFamily="2" charset="2"/>
              <a:buChar char="n"/>
            </a:pPr>
            <a:endParaRPr lang="ja-JP" altLang="en-US" sz="2400" spc="300" dirty="0">
              <a:latin typeface="Meiryo UI" panose="020B0604030504040204" pitchFamily="50" charset="-128"/>
              <a:ea typeface="Meiryo UI" panose="020B0604030504040204" pitchFamily="50" charset="-128"/>
              <a:cs typeface="Segoe UI" panose="020B0502040204020203" pitchFamily="34" charset="0"/>
            </a:endParaRPr>
          </a:p>
        </p:txBody>
      </p:sp>
      <p:sp>
        <p:nvSpPr>
          <p:cNvPr id="8" name="Rectangle 4"/>
          <p:cNvSpPr>
            <a:spLocks noChangeArrowheads="1"/>
          </p:cNvSpPr>
          <p:nvPr/>
        </p:nvSpPr>
        <p:spPr bwMode="auto">
          <a:xfrm>
            <a:off x="153492" y="1412776"/>
            <a:ext cx="4079428" cy="4638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spcBef>
                <a:spcPct val="50000"/>
              </a:spcBef>
            </a:pPr>
            <a:r>
              <a:rPr lang="ja-JP" altLang="en-US" sz="2400" b="1" spc="600" dirty="0">
                <a:latin typeface="Meiryo UI" panose="020B0604030504040204" pitchFamily="50" charset="-128"/>
                <a:ea typeface="Meiryo UI" panose="020B0604030504040204" pitchFamily="50" charset="-128"/>
                <a:cs typeface="Segoe UI" panose="020B0502040204020203" pitchFamily="34" charset="0"/>
              </a:rPr>
              <a:t>短期的には・・・・</a:t>
            </a:r>
          </a:p>
        </p:txBody>
      </p:sp>
      <p:sp>
        <p:nvSpPr>
          <p:cNvPr id="9" name="Rectangle 4"/>
          <p:cNvSpPr>
            <a:spLocks noChangeArrowheads="1"/>
          </p:cNvSpPr>
          <p:nvPr/>
        </p:nvSpPr>
        <p:spPr bwMode="auto">
          <a:xfrm>
            <a:off x="632520" y="4738833"/>
            <a:ext cx="9073008" cy="207454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marL="285750" indent="-285750" algn="l">
              <a:lnSpc>
                <a:spcPts val="2800"/>
              </a:lnSpc>
              <a:spcBef>
                <a:spcPct val="50000"/>
              </a:spcBef>
              <a:buFont typeface="Wingdings" panose="05000000000000000000" pitchFamily="2" charset="2"/>
              <a:buChar char="n"/>
            </a:pPr>
            <a:r>
              <a:rPr lang="ja-JP" altLang="en-US" sz="2400" spc="300" dirty="0">
                <a:latin typeface="Meiryo UI" panose="020B0604030504040204" pitchFamily="50" charset="-128"/>
                <a:ea typeface="Meiryo UI" panose="020B0604030504040204" pitchFamily="50" charset="-128"/>
                <a:cs typeface="Segoe UI" panose="020B0502040204020203" pitchFamily="34" charset="0"/>
              </a:rPr>
              <a:t>企業における気候関連リスクと機会に関する認識・理解が足りず、</a:t>
            </a:r>
            <a:r>
              <a:rPr lang="ja-JP" altLang="en-US" sz="2400" spc="300" dirty="0">
                <a:solidFill>
                  <a:srgbClr val="FF0000"/>
                </a:solidFill>
                <a:latin typeface="Meiryo UI" panose="020B0604030504040204" pitchFamily="50" charset="-128"/>
                <a:ea typeface="Meiryo UI" panose="020B0604030504040204" pitchFamily="50" charset="-128"/>
                <a:cs typeface="Segoe UI" panose="020B0502040204020203" pitchFamily="34" charset="0"/>
              </a:rPr>
              <a:t>リスク管理ができていない、突発的な気候関連リスクに脆弱な組織</a:t>
            </a:r>
            <a:r>
              <a:rPr lang="ja-JP" altLang="en-US" sz="2400" spc="300" dirty="0">
                <a:latin typeface="Meiryo UI" panose="020B0604030504040204" pitchFamily="50" charset="-128"/>
                <a:ea typeface="Meiryo UI" panose="020B0604030504040204" pitchFamily="50" charset="-128"/>
                <a:cs typeface="Segoe UI" panose="020B0502040204020203" pitchFamily="34" charset="0"/>
              </a:rPr>
              <a:t>になる</a:t>
            </a:r>
            <a:endParaRPr lang="en-US" altLang="ja-JP" sz="2400" spc="300" dirty="0">
              <a:latin typeface="Meiryo UI" panose="020B0604030504040204" pitchFamily="50" charset="-128"/>
              <a:ea typeface="Meiryo UI" panose="020B0604030504040204" pitchFamily="50" charset="-128"/>
              <a:cs typeface="Segoe UI" panose="020B0502040204020203" pitchFamily="34" charset="0"/>
            </a:endParaRPr>
          </a:p>
          <a:p>
            <a:pPr marL="285750" indent="-285750" algn="l">
              <a:lnSpc>
                <a:spcPts val="2800"/>
              </a:lnSpc>
              <a:spcBef>
                <a:spcPct val="50000"/>
              </a:spcBef>
              <a:buFont typeface="Wingdings" panose="05000000000000000000" pitchFamily="2" charset="2"/>
              <a:buChar char="n"/>
            </a:pPr>
            <a:r>
              <a:rPr lang="ja-JP" altLang="en-US" sz="2400" spc="300" dirty="0">
                <a:latin typeface="Meiryo UI" panose="020B0604030504040204" pitchFamily="50" charset="-128"/>
                <a:ea typeface="Meiryo UI" panose="020B0604030504040204" pitchFamily="50" charset="-128"/>
                <a:cs typeface="Segoe UI" panose="020B0502040204020203" pitchFamily="34" charset="0"/>
              </a:rPr>
              <a:t>同時に気候関連のリスクの誤認識、機会の損失から、</a:t>
            </a:r>
            <a:r>
              <a:rPr lang="ja-JP" altLang="en-US" sz="2400" spc="300" dirty="0">
                <a:solidFill>
                  <a:srgbClr val="FF0000"/>
                </a:solidFill>
                <a:latin typeface="Meiryo UI" panose="020B0604030504040204" pitchFamily="50" charset="-128"/>
                <a:ea typeface="Meiryo UI" panose="020B0604030504040204" pitchFamily="50" charset="-128"/>
                <a:cs typeface="Segoe UI" panose="020B0502040204020203" pitchFamily="34" charset="0"/>
              </a:rPr>
              <a:t>企業経営に財務的な損失を与える</a:t>
            </a:r>
            <a:r>
              <a:rPr lang="ja-JP" altLang="en-US" sz="2400" spc="300" dirty="0">
                <a:latin typeface="Meiryo UI" panose="020B0604030504040204" pitchFamily="50" charset="-128"/>
                <a:ea typeface="Meiryo UI" panose="020B0604030504040204" pitchFamily="50" charset="-128"/>
                <a:cs typeface="Segoe UI" panose="020B0502040204020203" pitchFamily="34" charset="0"/>
              </a:rPr>
              <a:t>可能性がある</a:t>
            </a:r>
            <a:endParaRPr lang="en-US" altLang="ja-JP" sz="2400" spc="300" dirty="0">
              <a:latin typeface="Meiryo UI" panose="020B0604030504040204" pitchFamily="50" charset="-128"/>
              <a:ea typeface="Meiryo UI" panose="020B0604030504040204" pitchFamily="50" charset="-128"/>
              <a:cs typeface="Segoe UI" panose="020B0502040204020203" pitchFamily="34" charset="0"/>
            </a:endParaRPr>
          </a:p>
        </p:txBody>
      </p:sp>
      <p:sp>
        <p:nvSpPr>
          <p:cNvPr id="10" name="Rectangle 4"/>
          <p:cNvSpPr>
            <a:spLocks noChangeArrowheads="1"/>
          </p:cNvSpPr>
          <p:nvPr/>
        </p:nvSpPr>
        <p:spPr bwMode="auto">
          <a:xfrm>
            <a:off x="153492" y="4365104"/>
            <a:ext cx="4079428" cy="4638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spcBef>
                <a:spcPct val="50000"/>
              </a:spcBef>
            </a:pPr>
            <a:r>
              <a:rPr lang="ja-JP" altLang="en-US" sz="2400" b="1" spc="600" dirty="0">
                <a:latin typeface="Meiryo UI" panose="020B0604030504040204" pitchFamily="50" charset="-128"/>
                <a:ea typeface="Meiryo UI" panose="020B0604030504040204" pitchFamily="50" charset="-128"/>
                <a:cs typeface="Segoe UI" panose="020B0502040204020203" pitchFamily="34" charset="0"/>
              </a:rPr>
              <a:t>中長期的には・・・・</a:t>
            </a:r>
          </a:p>
        </p:txBody>
      </p:sp>
    </p:spTree>
    <p:extLst>
      <p:ext uri="{BB962C8B-B14F-4D97-AF65-F5344CB8AC3E}">
        <p14:creationId xmlns:p14="http://schemas.microsoft.com/office/powerpoint/2010/main" val="397977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zh-TW" sz="4000" spc="600" dirty="0"/>
              <a:t>TCFD</a:t>
            </a:r>
            <a:r>
              <a:rPr lang="zh-TW" altLang="en-US" sz="4000" spc="600" dirty="0"/>
              <a:t>提言</a:t>
            </a:r>
            <a:r>
              <a:rPr lang="en-US" altLang="zh-TW" sz="4000" spc="600" dirty="0"/>
              <a:t>(</a:t>
            </a:r>
            <a:r>
              <a:rPr lang="ja-JP" altLang="en-US" sz="4000" spc="600" dirty="0"/>
              <a:t>最終報告</a:t>
            </a:r>
            <a:r>
              <a:rPr lang="ja-JP" altLang="en-US" spc="600" dirty="0"/>
              <a:t>書</a:t>
            </a:r>
            <a:r>
              <a:rPr lang="en-US" altLang="zh-TW" sz="4000" spc="600" dirty="0"/>
              <a:t>)</a:t>
            </a:r>
            <a:r>
              <a:rPr lang="ja-JP" altLang="en-US" sz="4000" spc="600" dirty="0"/>
              <a:t>の概要</a:t>
            </a:r>
          </a:p>
        </p:txBody>
      </p:sp>
      <p:sp>
        <p:nvSpPr>
          <p:cNvPr id="4" name="テキスト プレースホルダー 3"/>
          <p:cNvSpPr>
            <a:spLocks noGrp="1"/>
          </p:cNvSpPr>
          <p:nvPr>
            <p:ph type="body" sz="quarter" idx="11"/>
          </p:nvPr>
        </p:nvSpPr>
        <p:spPr>
          <a:xfrm>
            <a:off x="128588" y="765175"/>
            <a:ext cx="9648825" cy="461130"/>
          </a:xfrm>
        </p:spPr>
        <p:txBody>
          <a:bodyPr/>
          <a:lstStyle/>
          <a:p>
            <a:r>
              <a:rPr lang="ja-JP" altLang="en-US" sz="2400" spc="80" dirty="0"/>
              <a:t>公表された</a:t>
            </a:r>
            <a:r>
              <a:rPr lang="en-US" altLang="ja-JP" sz="2400" spc="80" dirty="0"/>
              <a:t>TCFD</a:t>
            </a:r>
            <a:r>
              <a:rPr lang="ja-JP" altLang="en-US" sz="2400" spc="80" dirty="0"/>
              <a:t>提言（最終報告書）の特徴は以下</a:t>
            </a:r>
            <a:r>
              <a:rPr lang="en-US" altLang="ja-JP" sz="2400" spc="80" dirty="0"/>
              <a:t>4</a:t>
            </a:r>
            <a:r>
              <a:rPr lang="ja-JP" altLang="en-US" sz="2400" spc="80" dirty="0"/>
              <a:t>点に集約できる</a:t>
            </a:r>
          </a:p>
        </p:txBody>
      </p:sp>
      <p:sp>
        <p:nvSpPr>
          <p:cNvPr id="3" name="テキスト ボックス 2"/>
          <p:cNvSpPr txBox="1"/>
          <p:nvPr/>
        </p:nvSpPr>
        <p:spPr>
          <a:xfrm>
            <a:off x="-93154" y="2297095"/>
            <a:ext cx="9648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6" name="四角形: 角を丸くする 5"/>
          <p:cNvSpPr/>
          <p:nvPr/>
        </p:nvSpPr>
        <p:spPr bwMode="auto">
          <a:xfrm>
            <a:off x="99102" y="1372118"/>
            <a:ext cx="2045586" cy="1150294"/>
          </a:xfrm>
          <a:prstGeom prst="round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sng" strike="noStrike" kern="0" cap="none" spc="3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提言の対象</a:t>
            </a:r>
          </a:p>
        </p:txBody>
      </p:sp>
      <p:sp>
        <p:nvSpPr>
          <p:cNvPr id="35" name="正方形/長方形 34"/>
          <p:cNvSpPr/>
          <p:nvPr/>
        </p:nvSpPr>
        <p:spPr bwMode="auto">
          <a:xfrm>
            <a:off x="2454135" y="1238715"/>
            <a:ext cx="7212285" cy="1427712"/>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457200" lvl="0" indent="-457200">
              <a:lnSpc>
                <a:spcPts val="2700"/>
              </a:lnSpc>
              <a:buFont typeface="Wingdings" panose="05000000000000000000" pitchFamily="2" charset="2"/>
              <a:buChar char="ü"/>
              <a:defRPr/>
            </a:pPr>
            <a:r>
              <a:rPr kumimoji="0" lang="ja-JP" altLang="en-US" sz="2400" b="1" u="sng" kern="0" spc="80" dirty="0">
                <a:solidFill>
                  <a:sysClr val="windowText" lastClr="000000"/>
                </a:solidFill>
                <a:latin typeface="Meiryo UI" panose="020B0604030504040204" pitchFamily="50" charset="-128"/>
                <a:ea typeface="Meiryo UI" panose="020B0604030504040204" pitchFamily="50" charset="-128"/>
              </a:rPr>
              <a:t>社債または株式を発行している全ての組織体</a:t>
            </a:r>
            <a:r>
              <a:rPr kumimoji="0" lang="ja-JP" altLang="en-US" sz="2400" b="1" i="0" u="sng" strike="noStrike" kern="0" cap="none" spc="8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（企業から投資家まで）</a:t>
            </a:r>
            <a:endParaRPr kumimoji="0" lang="en-US" altLang="ja-JP" sz="2400" b="1" i="0" u="sng" strike="noStrike" kern="0" cap="none" spc="8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457200" lvl="0" indent="-457200" fontAlgn="auto">
              <a:lnSpc>
                <a:spcPts val="2700"/>
              </a:lnSpc>
              <a:spcBef>
                <a:spcPts val="0"/>
              </a:spcBef>
              <a:spcAft>
                <a:spcPts val="0"/>
              </a:spcAft>
              <a:buFont typeface="Wingdings" panose="05000000000000000000" pitchFamily="2" charset="2"/>
              <a:buChar char="ü"/>
              <a:defRPr/>
            </a:pPr>
            <a:r>
              <a:rPr kumimoji="0" lang="en-US" altLang="ja-JP" sz="2400" b="0" i="0" u="none" strike="noStrike" kern="0" cap="none" spc="8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4</a:t>
            </a:r>
            <a:r>
              <a:rPr kumimoji="0" lang="ja-JP" altLang="en-US" sz="2400" b="0" i="0" u="none" strike="noStrike" kern="0" cap="none" spc="80" normalizeH="0" baseline="0" noProof="0" dirty="0" err="1">
                <a:ln>
                  <a:noFill/>
                </a:ln>
                <a:solidFill>
                  <a:sysClr val="windowText" lastClr="000000"/>
                </a:solidFill>
                <a:effectLst/>
                <a:uLnTx/>
                <a:uFillTx/>
                <a:latin typeface="Meiryo UI" panose="020B0604030504040204" pitchFamily="50" charset="-128"/>
                <a:ea typeface="Meiryo UI" panose="020B0604030504040204" pitchFamily="50" charset="-128"/>
                <a:cs typeface="+mn-cs"/>
              </a:rPr>
              <a:t>つの</a:t>
            </a:r>
            <a:r>
              <a:rPr kumimoji="0" lang="ja-JP" altLang="en-US" sz="2400" b="0" i="0" u="none" strike="noStrike" kern="0" cap="none" spc="8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金融セクター及び</a:t>
            </a:r>
            <a:r>
              <a:rPr kumimoji="0" lang="en-US" altLang="ja-JP" sz="2400" b="0" i="0" u="none" strike="noStrike" kern="0" cap="none" spc="8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4</a:t>
            </a:r>
            <a:r>
              <a:rPr kumimoji="0" lang="ja-JP" altLang="en-US" sz="2400" b="0" i="0" u="none" strike="noStrike" kern="0" cap="none" spc="80" normalizeH="0" baseline="0" noProof="0" dirty="0" err="1">
                <a:ln>
                  <a:noFill/>
                </a:ln>
                <a:solidFill>
                  <a:sysClr val="windowText" lastClr="000000"/>
                </a:solidFill>
                <a:effectLst/>
                <a:uLnTx/>
                <a:uFillTx/>
                <a:latin typeface="Meiryo UI" panose="020B0604030504040204" pitchFamily="50" charset="-128"/>
                <a:ea typeface="Meiryo UI" panose="020B0604030504040204" pitchFamily="50" charset="-128"/>
                <a:cs typeface="+mn-cs"/>
              </a:rPr>
              <a:t>つの</a:t>
            </a:r>
            <a:r>
              <a:rPr kumimoji="0" lang="ja-JP" altLang="en-US" sz="2400" b="0" i="0" u="none" strike="noStrike" kern="0" cap="none" spc="8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非金融セクター</a:t>
            </a:r>
            <a:r>
              <a:rPr kumimoji="1" lang="ja-JP" altLang="en-US" sz="2400" b="0" i="0" u="none" strike="noStrike" kern="0" cap="none" spc="8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に対しては、「</a:t>
            </a:r>
            <a:r>
              <a:rPr lang="ja-JP" altLang="en-US" sz="2400" kern="0" spc="80" dirty="0">
                <a:solidFill>
                  <a:prstClr val="black"/>
                </a:solidFill>
                <a:latin typeface="Meiryo UI" panose="020B0604030504040204" pitchFamily="50" charset="-128"/>
                <a:ea typeface="Meiryo UI" panose="020B0604030504040204" pitchFamily="50" charset="-128"/>
              </a:rPr>
              <a:t>補助ガイダンス」</a:t>
            </a:r>
            <a:r>
              <a:rPr kumimoji="1" lang="ja-JP" altLang="en-US" sz="2400" b="0" i="0" u="none" strike="noStrike" kern="0" cap="none" spc="8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により詳しく提言</a:t>
            </a:r>
          </a:p>
        </p:txBody>
      </p:sp>
      <p:sp>
        <p:nvSpPr>
          <p:cNvPr id="33" name="四角形: 角を丸くする 32"/>
          <p:cNvSpPr/>
          <p:nvPr/>
        </p:nvSpPr>
        <p:spPr bwMode="auto">
          <a:xfrm>
            <a:off x="99102" y="2666427"/>
            <a:ext cx="2045586" cy="667120"/>
          </a:xfrm>
          <a:prstGeom prst="round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1" i="0" u="sng" strike="noStrike" kern="0" cap="none" spc="60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開示媒体</a:t>
            </a:r>
            <a:endParaRPr kumimoji="1" lang="ja-JP" altLang="en-US" sz="2400" b="1" i="0" u="sng" strike="noStrike" kern="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正方形/長方形 35"/>
          <p:cNvSpPr/>
          <p:nvPr/>
        </p:nvSpPr>
        <p:spPr bwMode="auto">
          <a:xfrm>
            <a:off x="2437002" y="2666891"/>
            <a:ext cx="7118426" cy="847411"/>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457200" marR="0" lvl="0" indent="-457200" algn="l" defTabSz="914400" rtl="0" eaLnBrk="1" fontAlgn="base" latinLnBrk="0" hangingPunct="1">
              <a:lnSpc>
                <a:spcPts val="3000"/>
              </a:lnSpc>
              <a:spcBef>
                <a:spcPct val="0"/>
              </a:spcBef>
              <a:spcAft>
                <a:spcPct val="0"/>
              </a:spcAft>
              <a:buClrTx/>
              <a:buSzTx/>
              <a:buFont typeface="Wingdings" panose="05000000000000000000" pitchFamily="2" charset="2"/>
              <a:buChar char="ü"/>
              <a:tabLst/>
              <a:defRPr/>
            </a:pPr>
            <a:r>
              <a:rPr kumimoji="1" lang="ja-JP" altLang="en-US" sz="2400" b="1" i="0" u="sng" strike="noStrike" kern="0" cap="none" spc="8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一般的な年次財務報告等に盛り込む</a:t>
            </a:r>
            <a:endParaRPr kumimoji="1" lang="en-US" altLang="ja-JP" sz="2400" b="1" i="0" u="sng" strike="noStrike" kern="0" cap="none" spc="8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四角形: 角を丸くする 33"/>
          <p:cNvSpPr/>
          <p:nvPr/>
        </p:nvSpPr>
        <p:spPr bwMode="auto">
          <a:xfrm>
            <a:off x="99102" y="3495885"/>
            <a:ext cx="2045586" cy="762269"/>
          </a:xfrm>
          <a:prstGeom prst="round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400" b="1" i="0" u="sng" strike="noStrike" kern="0" cap="none" spc="30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4</a:t>
            </a:r>
            <a:r>
              <a:rPr kumimoji="0" lang="ja-JP" altLang="en-US" sz="2400" b="1" i="0" u="sng" strike="noStrike" kern="0" cap="none" spc="300" normalizeH="0" baseline="0" noProof="0" dirty="0" err="1">
                <a:ln>
                  <a:noFill/>
                </a:ln>
                <a:solidFill>
                  <a:sysClr val="windowText" lastClr="000000"/>
                </a:solidFill>
                <a:effectLst/>
                <a:uLnTx/>
                <a:uFillTx/>
                <a:latin typeface="Meiryo UI" panose="020B0604030504040204" pitchFamily="50" charset="-128"/>
                <a:ea typeface="Meiryo UI" panose="020B0604030504040204" pitchFamily="50" charset="-128"/>
                <a:cs typeface="+mn-cs"/>
              </a:rPr>
              <a:t>つの</a:t>
            </a:r>
            <a:r>
              <a:rPr kumimoji="0" lang="en-US" altLang="ja-JP" sz="2400" b="1" i="0" u="sng" strike="noStrike" kern="0" cap="none" spc="30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r>
            <a:br>
              <a:rPr kumimoji="0" lang="en-US" altLang="ja-JP" sz="2400" b="1" i="0" u="sng" strike="noStrike" kern="0" cap="none" spc="30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br>
            <a:r>
              <a:rPr kumimoji="0" lang="ja-JP" altLang="en-US" sz="2400" b="1" i="0" u="sng" strike="noStrike" kern="0" cap="none" spc="30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基礎項目</a:t>
            </a:r>
            <a:endParaRPr kumimoji="1" lang="ja-JP" altLang="en-US" sz="2400" b="1" i="0" u="sng" strike="noStrike" kern="0" cap="none" spc="3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9" name="グループ化 8"/>
          <p:cNvGrpSpPr/>
          <p:nvPr/>
        </p:nvGrpSpPr>
        <p:grpSpPr>
          <a:xfrm>
            <a:off x="2496653" y="3575498"/>
            <a:ext cx="7084416" cy="660797"/>
            <a:chOff x="2787043" y="4200691"/>
            <a:chExt cx="5175405" cy="729958"/>
          </a:xfrm>
        </p:grpSpPr>
        <p:sp>
          <p:nvSpPr>
            <p:cNvPr id="38" name="正方形/長方形 37"/>
            <p:cNvSpPr/>
            <p:nvPr/>
          </p:nvSpPr>
          <p:spPr bwMode="auto">
            <a:xfrm>
              <a:off x="2787043" y="4200691"/>
              <a:ext cx="1204504" cy="729958"/>
            </a:xfrm>
            <a:prstGeom prst="rect">
              <a:avLst/>
            </a:prstGeom>
            <a:solidFill>
              <a:schemeClr val="bg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1" i="0" u="none" strike="noStrike" kern="0" cap="none" spc="30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ガバナンス</a:t>
              </a:r>
              <a:endParaRPr kumimoji="1" lang="ja-JP" altLang="en-US" sz="2400" b="1" i="0" u="none" strike="noStrike" kern="0" cap="none" spc="30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39" name="正方形/長方形 38"/>
            <p:cNvSpPr/>
            <p:nvPr/>
          </p:nvSpPr>
          <p:spPr bwMode="auto">
            <a:xfrm>
              <a:off x="5434311" y="4200691"/>
              <a:ext cx="1204504" cy="729958"/>
            </a:xfrm>
            <a:prstGeom prst="rect">
              <a:avLst/>
            </a:prstGeom>
            <a:solidFill>
              <a:schemeClr val="bg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0" cap="none" spc="30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リスク管理</a:t>
              </a:r>
            </a:p>
          </p:txBody>
        </p:sp>
        <p:sp>
          <p:nvSpPr>
            <p:cNvPr id="40" name="正方形/長方形 39"/>
            <p:cNvSpPr/>
            <p:nvPr/>
          </p:nvSpPr>
          <p:spPr bwMode="auto">
            <a:xfrm>
              <a:off x="4110677" y="4200691"/>
              <a:ext cx="1204504" cy="729958"/>
            </a:xfrm>
            <a:prstGeom prst="rect">
              <a:avLst/>
            </a:prstGeom>
            <a:solidFill>
              <a:schemeClr val="bg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0" cap="none" spc="30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戦略</a:t>
              </a:r>
            </a:p>
          </p:txBody>
        </p:sp>
        <p:sp>
          <p:nvSpPr>
            <p:cNvPr id="41" name="正方形/長方形 40"/>
            <p:cNvSpPr/>
            <p:nvPr/>
          </p:nvSpPr>
          <p:spPr bwMode="auto">
            <a:xfrm>
              <a:off x="6757944" y="4200691"/>
              <a:ext cx="1204504" cy="729958"/>
            </a:xfrm>
            <a:prstGeom prst="rect">
              <a:avLst/>
            </a:prstGeom>
            <a:solidFill>
              <a:schemeClr val="bg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1" i="0" u="none" strike="noStrike" kern="0" cap="none" spc="30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指標と目標</a:t>
              </a:r>
              <a:endParaRPr kumimoji="1" lang="ja-JP" altLang="en-US" sz="2400" b="1" i="0" u="none" strike="noStrike" kern="0" cap="none" spc="30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grpSp>
      <p:sp>
        <p:nvSpPr>
          <p:cNvPr id="42" name="四角形: 角を丸くする 41"/>
          <p:cNvSpPr/>
          <p:nvPr/>
        </p:nvSpPr>
        <p:spPr bwMode="auto">
          <a:xfrm>
            <a:off x="99102" y="4418103"/>
            <a:ext cx="2045586" cy="1963226"/>
          </a:xfrm>
          <a:prstGeom prst="round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1" i="0" u="sng" strike="noStrike" kern="0" cap="none" spc="3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開示の姿勢・</a:t>
            </a:r>
            <a:endParaRPr kumimoji="0" lang="en-US" altLang="ja-JP" sz="2400" b="1" i="0" u="sng" strike="noStrike" kern="0" cap="none" spc="3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1" i="0" u="sng" strike="noStrike" kern="0" cap="none" spc="3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考え方</a:t>
            </a:r>
            <a:endParaRPr kumimoji="1" lang="ja-JP" altLang="en-US" sz="2400" b="1" i="0" u="sng" strike="noStrike" kern="0" cap="none" spc="3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正方形/長方形 42"/>
          <p:cNvSpPr/>
          <p:nvPr/>
        </p:nvSpPr>
        <p:spPr bwMode="auto">
          <a:xfrm>
            <a:off x="2456422" y="5052895"/>
            <a:ext cx="7428098" cy="847411"/>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108000" bIns="46800" numCol="1" rtlCol="0" anchor="ctr" anchorCtr="0" compatLnSpc="1">
            <a:prstTxWarp prst="textNoShape">
              <a:avLst/>
            </a:prstTxWarp>
          </a:bodyPr>
          <a:lstStyle/>
          <a:p>
            <a:pPr marL="457200" marR="0" lvl="0" indent="-457200" algn="l" defTabSz="914400" rtl="0" eaLnBrk="1" fontAlgn="base" latinLnBrk="0" hangingPunct="1">
              <a:lnSpc>
                <a:spcPts val="3000"/>
              </a:lnSpc>
              <a:spcBef>
                <a:spcPct val="0"/>
              </a:spcBef>
              <a:spcAft>
                <a:spcPct val="0"/>
              </a:spcAft>
              <a:buClrTx/>
              <a:buSzTx/>
              <a:buFont typeface="Wingdings" panose="05000000000000000000" pitchFamily="2" charset="2"/>
              <a:buChar char="ü"/>
              <a:tabLst/>
              <a:defRPr/>
            </a:pPr>
            <a:r>
              <a:rPr kumimoji="1" lang="ja-JP" altLang="en-US" sz="2400" b="0" i="0" u="none" strike="noStrike" kern="0" cap="none" spc="8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「戦略」及び「指標と目標」においては「重要性の原則」に基づき開示</a:t>
            </a:r>
            <a:endParaRPr kumimoji="1" lang="en-US" altLang="ja-JP" sz="2400" b="0" i="0" u="none" strike="noStrike" kern="0" cap="none" spc="8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57200" marR="0" lvl="0" indent="-457200" algn="l" defTabSz="914400" rtl="0" eaLnBrk="1" fontAlgn="base" latinLnBrk="0" hangingPunct="1">
              <a:lnSpc>
                <a:spcPts val="3000"/>
              </a:lnSpc>
              <a:spcBef>
                <a:spcPct val="0"/>
              </a:spcBef>
              <a:spcAft>
                <a:spcPct val="0"/>
              </a:spcAft>
              <a:buClrTx/>
              <a:buSzTx/>
              <a:buFont typeface="Wingdings" panose="05000000000000000000" pitchFamily="2" charset="2"/>
              <a:buChar char="ü"/>
              <a:tabLst/>
              <a:defRPr/>
            </a:pPr>
            <a:r>
              <a:rPr kumimoji="1" lang="ja-JP" altLang="en-US" sz="2400" b="0" i="0" u="none" strike="noStrike" kern="0" cap="none" spc="5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過去トレンドに基づくのではなく、</a:t>
            </a:r>
            <a:r>
              <a:rPr kumimoji="1" lang="ja-JP" altLang="en-US" sz="2400" b="1" i="0" u="sng" strike="noStrike" kern="0" cap="none" spc="5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将来起こり得る変化への対応力</a:t>
            </a:r>
            <a:r>
              <a:rPr kumimoji="0" lang="ja-JP" altLang="en-US" sz="2400" b="1" i="0" u="sng" strike="noStrike" kern="0" cap="none" spc="5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重視、気候関連シナリオ分析の活用</a:t>
            </a:r>
            <a:r>
              <a:rPr kumimoji="0" lang="ja-JP" altLang="en-US" sz="2400" b="0" i="0" u="none" strike="noStrike" kern="0" cap="none" spc="5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を提言</a:t>
            </a:r>
            <a:endParaRPr kumimoji="0" lang="en-US" altLang="ja-JP" sz="2400" b="0" i="0" u="none" strike="noStrike" kern="0" cap="none" spc="5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457200" marR="0" lvl="0" indent="-457200" algn="l" defTabSz="914400" rtl="0" eaLnBrk="1" fontAlgn="base" latinLnBrk="0" hangingPunct="1">
              <a:lnSpc>
                <a:spcPts val="3000"/>
              </a:lnSpc>
              <a:spcBef>
                <a:spcPct val="0"/>
              </a:spcBef>
              <a:spcAft>
                <a:spcPct val="0"/>
              </a:spcAft>
              <a:buClrTx/>
              <a:buSzTx/>
              <a:buFont typeface="Wingdings" panose="05000000000000000000" pitchFamily="2" charset="2"/>
              <a:buChar char="ü"/>
              <a:tabLst/>
              <a:defRPr/>
            </a:pPr>
            <a:r>
              <a:rPr kumimoji="0" lang="ja-JP" altLang="en-US" sz="2400" b="0" i="0" u="none" strike="noStrike" kern="0" cap="none" spc="8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シナリオ分析に特化した「技術的補足書」を策定</a:t>
            </a:r>
            <a:endParaRPr kumimoji="0" lang="en-US" altLang="ja-JP" sz="2400" b="0" i="0" u="none" strike="noStrike" kern="0" cap="none" spc="8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graphicFrame>
        <p:nvGraphicFramePr>
          <p:cNvPr id="37" name="表 36"/>
          <p:cNvGraphicFramePr>
            <a:graphicFrameLocks noGrp="1"/>
          </p:cNvGraphicFramePr>
          <p:nvPr>
            <p:extLst/>
          </p:nvPr>
        </p:nvGraphicFramePr>
        <p:xfrm>
          <a:off x="149892" y="6525344"/>
          <a:ext cx="9495112" cy="304800"/>
        </p:xfrm>
        <a:graphic>
          <a:graphicData uri="http://schemas.openxmlformats.org/drawingml/2006/table">
            <a:tbl>
              <a:tblPr firstRow="1" bandRow="1">
                <a:tableStyleId>{5940675A-B579-460E-94D1-54222C63F5DA}</a:tableStyleId>
              </a:tblPr>
              <a:tblGrid>
                <a:gridCol w="452148">
                  <a:extLst>
                    <a:ext uri="{9D8B030D-6E8A-4147-A177-3AD203B41FA5}">
                      <a16:colId xmlns:a16="http://schemas.microsoft.com/office/drawing/2014/main" xmlns="" val="20000"/>
                    </a:ext>
                  </a:extLst>
                </a:gridCol>
                <a:gridCol w="9042964">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latin typeface="Segoe UI" panose="020B0502040204020203" pitchFamily="34" charset="0"/>
                          <a:ea typeface="メイリオ" panose="020B0604030504040204" pitchFamily="50" charset="-128"/>
                        </a:rPr>
                        <a:t>, </a:t>
                      </a:r>
                      <a:r>
                        <a:rPr kumimoji="1" lang="ja-JP" altLang="en-US" sz="1000" baseline="0" dirty="0">
                          <a:latin typeface="Segoe UI" panose="020B0502040204020203" pitchFamily="34" charset="0"/>
                          <a:ea typeface="メイリオ" panose="020B0604030504040204" pitchFamily="50" charset="-128"/>
                        </a:rPr>
                        <a:t>気候関連財務情報開示タスクフォースによる提言（最終版）</a:t>
                      </a:r>
                      <a:r>
                        <a:rPr kumimoji="1" lang="en-US" altLang="ja-JP" sz="1000" baseline="0" dirty="0">
                          <a:latin typeface="Segoe UI" panose="020B0502040204020203" pitchFamily="34" charset="0"/>
                          <a:ea typeface="メイリオ" panose="020B0604030504040204" pitchFamily="50" charset="-128"/>
                        </a:rPr>
                        <a:t>, 2017, 13</a:t>
                      </a:r>
                      <a:r>
                        <a:rPr kumimoji="1" lang="ja-JP" altLang="en-US" sz="1000" baseline="0" dirty="0">
                          <a:latin typeface="Segoe UI" panose="020B0502040204020203" pitchFamily="34" charset="0"/>
                          <a:ea typeface="メイリオ" panose="020B0604030504040204" pitchFamily="50" charset="-128"/>
                        </a:rPr>
                        <a:t>～</a:t>
                      </a:r>
                      <a:r>
                        <a:rPr kumimoji="1" lang="en-US" altLang="ja-JP" sz="1000" baseline="0" dirty="0">
                          <a:latin typeface="Segoe UI" panose="020B0502040204020203" pitchFamily="34" charset="0"/>
                          <a:ea typeface="メイリオ" panose="020B0604030504040204" pitchFamily="50" charset="-128"/>
                        </a:rPr>
                        <a:t>23</a:t>
                      </a:r>
                      <a:r>
                        <a:rPr kumimoji="1" lang="ja-JP" altLang="en-US" sz="1000" baseline="0" dirty="0">
                          <a:latin typeface="Segoe UI" panose="020B0502040204020203" pitchFamily="34" charset="0"/>
                          <a:ea typeface="メイリオ" panose="020B0604030504040204" pitchFamily="50" charset="-128"/>
                        </a:rPr>
                        <a:t>ページ</a:t>
                      </a:r>
                      <a:endParaRPr kumimoji="1" lang="en-US" altLang="ja-JP" sz="1000" baseline="0" dirty="0">
                        <a:latin typeface="Segoe UI" panose="020B0502040204020203" pitchFamily="34" charset="0"/>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aseline="0" dirty="0">
                          <a:solidFill>
                            <a:schemeClr val="tx1"/>
                          </a:solidFill>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solidFill>
                            <a:schemeClr val="tx1"/>
                          </a:solidFill>
                          <a:latin typeface="Segoe UI" panose="020B0502040204020203" pitchFamily="34" charset="0"/>
                          <a:ea typeface="メイリオ" panose="020B0604030504040204" pitchFamily="50" charset="-128"/>
                        </a:rPr>
                        <a:t>, </a:t>
                      </a:r>
                      <a:r>
                        <a:rPr lang="ja-JP" altLang="en-US" sz="1000" dirty="0">
                          <a:latin typeface="Segoe UI" panose="020B0502040204020203" pitchFamily="34" charset="0"/>
                          <a:ea typeface="メイリオ" panose="020B0604030504040204" pitchFamily="50" charset="-128"/>
                          <a:cs typeface="Segoe UI" panose="020B0502040204020203" pitchFamily="34" charset="0"/>
                        </a:rPr>
                        <a:t>気候関連財務情報開示タスクフォースによる提言概要</a:t>
                      </a:r>
                      <a:r>
                        <a:rPr lang="en-US" altLang="ja-JP" sz="1000" dirty="0">
                          <a:latin typeface="Segoe UI" panose="020B0502040204020203" pitchFamily="34" charset="0"/>
                          <a:ea typeface="メイリオ" panose="020B0604030504040204" pitchFamily="50" charset="-128"/>
                          <a:cs typeface="Segoe UI" panose="020B0502040204020203" pitchFamily="34" charset="0"/>
                        </a:rPr>
                        <a:t>, 2017, 3</a:t>
                      </a:r>
                      <a:r>
                        <a:rPr lang="ja-JP" altLang="en-US" sz="1000" dirty="0">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latin typeface="Segoe UI" panose="020B0502040204020203" pitchFamily="34" charset="0"/>
                          <a:ea typeface="メイリオ" panose="020B0604030504040204" pitchFamily="50" charset="-128"/>
                          <a:cs typeface="Segoe UI" panose="020B0502040204020203" pitchFamily="34" charset="0"/>
                        </a:rPr>
                        <a:t>10</a:t>
                      </a:r>
                      <a:r>
                        <a:rPr lang="ja-JP" altLang="en-US" sz="1000" dirty="0">
                          <a:latin typeface="Segoe UI" panose="020B0502040204020203" pitchFamily="34" charset="0"/>
                          <a:ea typeface="メイリオ" panose="020B0604030504040204" pitchFamily="50" charset="-128"/>
                          <a:cs typeface="Segoe UI" panose="020B0502040204020203" pitchFamily="34" charset="0"/>
                        </a:rPr>
                        <a:t>ページ</a:t>
                      </a:r>
                      <a:r>
                        <a:rPr kumimoji="1" lang="ja-JP" altLang="en-US" sz="1000" baseline="0" dirty="0">
                          <a:latin typeface="Segoe UI" panose="020B0502040204020203" pitchFamily="34" charset="0"/>
                          <a:ea typeface="メイリオ" panose="020B0604030504040204" pitchFamily="50" charset="-128"/>
                        </a:rPr>
                        <a:t>を基に環境省作成</a:t>
                      </a:r>
                      <a:endParaRPr kumimoji="1" lang="en-US" altLang="ja-JP" sz="1000" baseline="0" dirty="0">
                        <a:solidFill>
                          <a:srgbClr val="FF0000"/>
                        </a:solidFill>
                        <a:latin typeface="Segoe UI" panose="020B0502040204020203" pitchFamily="34" charset="0"/>
                        <a:ea typeface="メイリオ" panose="020B0604030504040204" pitchFamily="50" charset="-128"/>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44" name="スライド番号プレースホルダー 1"/>
          <p:cNvSpPr txBox="1">
            <a:spLocks/>
          </p:cNvSpPr>
          <p:nvPr/>
        </p:nvSpPr>
        <p:spPr bwMode="auto">
          <a:xfrm>
            <a:off x="7615570" y="6453336"/>
            <a:ext cx="2311400" cy="3651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bodyPr>
          <a:lstStyle>
            <a:defPPr>
              <a:defRPr lang="ja-JP"/>
            </a:defPPr>
            <a:lvl1pPr marL="0" algn="r" defTabSz="914400" rtl="0" eaLnBrk="0" latinLnBrk="0" hangingPunct="0">
              <a:spcBef>
                <a:spcPct val="20000"/>
              </a:spcBef>
              <a:buFont typeface="Arial" pitchFamily="34" charset="0"/>
              <a:buChar char="•"/>
              <a:defRPr kumimoji="1" sz="3200" kern="1200">
                <a:solidFill>
                  <a:schemeClr val="tx1"/>
                </a:solidFill>
                <a:latin typeface="Calibri" pitchFamily="34" charset="0"/>
                <a:ea typeface="ＭＳ Ｐゴシック" pitchFamily="50" charset="-128"/>
                <a:cs typeface="+mn-cs"/>
              </a:defRPr>
            </a:lvl1pPr>
            <a:lvl2pPr marL="742969" indent="-285757" algn="l" defTabSz="914400" rtl="0" eaLnBrk="0" latinLnBrk="0" hangingPunct="0">
              <a:spcBef>
                <a:spcPct val="20000"/>
              </a:spcBef>
              <a:buFont typeface="Arial" pitchFamily="34" charset="0"/>
              <a:buChar char="–"/>
              <a:defRPr kumimoji="1" sz="2800" kern="1200">
                <a:solidFill>
                  <a:schemeClr val="tx1"/>
                </a:solidFill>
                <a:latin typeface="Calibri" pitchFamily="34" charset="0"/>
                <a:ea typeface="ＭＳ Ｐゴシック" pitchFamily="50" charset="-128"/>
                <a:cs typeface="+mn-cs"/>
              </a:defRPr>
            </a:lvl2pPr>
            <a:lvl3pPr marL="1143028" indent="-228606" algn="l" defTabSz="914400" rtl="0" eaLnBrk="0" latinLnBrk="0" hangingPunct="0">
              <a:spcBef>
                <a:spcPct val="20000"/>
              </a:spcBef>
              <a:buFont typeface="Arial" pitchFamily="34" charset="0"/>
              <a:buChar char="•"/>
              <a:defRPr kumimoji="1" sz="2400" kern="1200">
                <a:solidFill>
                  <a:schemeClr val="tx1"/>
                </a:solidFill>
                <a:latin typeface="Calibri" pitchFamily="34" charset="0"/>
                <a:ea typeface="ＭＳ Ｐゴシック" pitchFamily="50" charset="-128"/>
                <a:cs typeface="+mn-cs"/>
              </a:defRPr>
            </a:lvl3pPr>
            <a:lvl4pPr marL="1600240" indent="-228606" algn="l" defTabSz="914400" rtl="0" eaLnBrk="0" latinLnBrk="0" hangingPunct="0">
              <a:spcBef>
                <a:spcPct val="20000"/>
              </a:spcBef>
              <a:buFont typeface="Arial" pitchFamily="34" charset="0"/>
              <a:buChar char="–"/>
              <a:defRPr kumimoji="1" sz="2000" kern="1200">
                <a:solidFill>
                  <a:schemeClr val="tx1"/>
                </a:solidFill>
                <a:latin typeface="Calibri" pitchFamily="34" charset="0"/>
                <a:ea typeface="ＭＳ Ｐゴシック" pitchFamily="50" charset="-128"/>
                <a:cs typeface="+mn-cs"/>
              </a:defRPr>
            </a:lvl4pPr>
            <a:lvl5pPr marL="2057452" indent="-228606" algn="l" defTabSz="914400" rtl="0" eaLnBrk="0" latinLnBrk="0" hangingPunct="0">
              <a:spcBef>
                <a:spcPct val="20000"/>
              </a:spcBef>
              <a:buFont typeface="Arial" pitchFamily="34" charset="0"/>
              <a:buChar char="»"/>
              <a:defRPr kumimoji="1" sz="2000" kern="1200">
                <a:solidFill>
                  <a:schemeClr val="tx1"/>
                </a:solidFill>
                <a:latin typeface="Calibri" pitchFamily="34" charset="0"/>
                <a:ea typeface="ＭＳ Ｐゴシック" pitchFamily="50" charset="-128"/>
                <a:cs typeface="+mn-cs"/>
              </a:defRPr>
            </a:lvl5pPr>
            <a:lvl6pPr marL="2514663" indent="-228606"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ＭＳ Ｐゴシック" pitchFamily="50" charset="-128"/>
                <a:cs typeface="+mn-cs"/>
              </a:defRPr>
            </a:lvl6pPr>
            <a:lvl7pPr marL="2971874" indent="-228606"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ＭＳ Ｐゴシック" pitchFamily="50" charset="-128"/>
                <a:cs typeface="+mn-cs"/>
              </a:defRPr>
            </a:lvl7pPr>
            <a:lvl8pPr marL="3429086" indent="-228606"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ＭＳ Ｐゴシック" pitchFamily="50" charset="-128"/>
                <a:cs typeface="+mn-cs"/>
              </a:defRPr>
            </a:lvl8pPr>
            <a:lvl9pPr marL="3886297" indent="-228606"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D2AD65-C4F5-4DA5-9A5B-A3A959E32AC4}" type="slidenum">
              <a:rPr kumimoji="1" lang="ja-JP" altLang="en-US" sz="3200"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3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bwMode="auto">
          <a:xfrm flipV="1">
            <a:off x="2453215" y="2697129"/>
            <a:ext cx="7324198" cy="538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flipV="1">
            <a:off x="2496653" y="3390832"/>
            <a:ext cx="7324198" cy="538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flipV="1">
            <a:off x="2451332" y="4412891"/>
            <a:ext cx="7324198" cy="538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60269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pc="600" dirty="0"/>
              <a:t>対応する際には、留意点が存在</a:t>
            </a:r>
          </a:p>
        </p:txBody>
      </p:sp>
      <p:sp>
        <p:nvSpPr>
          <p:cNvPr id="3" name="テキスト プレースホルダー 2"/>
          <p:cNvSpPr>
            <a:spLocks noGrp="1"/>
          </p:cNvSpPr>
          <p:nvPr>
            <p:ph type="body" sz="quarter" idx="11"/>
          </p:nvPr>
        </p:nvSpPr>
        <p:spPr>
          <a:xfrm>
            <a:off x="128588" y="765174"/>
            <a:ext cx="9648825" cy="1605558"/>
          </a:xfrm>
        </p:spPr>
        <p:txBody>
          <a:bodyPr/>
          <a:lstStyle/>
          <a:p>
            <a:r>
              <a:rPr lang="ja-JP" altLang="en-US" sz="2400" spc="300" dirty="0"/>
              <a:t>開示方法、財務影響等の評価、シナリオ分析の実施方法等がまだ明確ではなく、この５年で明確化されていく可能性</a:t>
            </a:r>
            <a:endParaRPr lang="en-US" altLang="ja-JP" sz="2400" spc="300" dirty="0"/>
          </a:p>
          <a:p>
            <a:r>
              <a:rPr lang="ja-JP" altLang="en-US" sz="2400" spc="300" dirty="0"/>
              <a:t>ただし、すでに</a:t>
            </a:r>
            <a:r>
              <a:rPr lang="en-US" altLang="ja-JP" sz="2400" spc="300" dirty="0"/>
              <a:t>TCFD</a:t>
            </a:r>
            <a:r>
              <a:rPr lang="ja-JP" altLang="en-US" sz="2400" spc="300" dirty="0"/>
              <a:t>に対応している企業もあり、先行して実施する必要がある</a:t>
            </a:r>
          </a:p>
        </p:txBody>
      </p:sp>
      <p:sp>
        <p:nvSpPr>
          <p:cNvPr id="4" name="スライド番号プレースホルダー 3"/>
          <p:cNvSpPr>
            <a:spLocks noGrp="1"/>
          </p:cNvSpPr>
          <p:nvPr>
            <p:ph type="sldNum" sz="quarter" idx="12"/>
          </p:nvPr>
        </p:nvSpPr>
        <p:spPr/>
        <p:txBody>
          <a:bodyPr/>
          <a:lstStyle/>
          <a:p>
            <a:fld id="{BDFA821F-5B8F-40E7-880D-F42062A68A54}" type="slidenum">
              <a:rPr lang="en-US" altLang="ja-JP" smtClean="0"/>
              <a:pPr/>
              <a:t>40</a:t>
            </a:fld>
            <a:endParaRPr lang="en-US" altLang="ja-JP" dirty="0"/>
          </a:p>
        </p:txBody>
      </p:sp>
      <p:sp>
        <p:nvSpPr>
          <p:cNvPr id="7" name="Rectangle 4"/>
          <p:cNvSpPr>
            <a:spLocks noChangeArrowheads="1"/>
          </p:cNvSpPr>
          <p:nvPr/>
        </p:nvSpPr>
        <p:spPr bwMode="auto">
          <a:xfrm>
            <a:off x="254745" y="3125839"/>
            <a:ext cx="3132000" cy="25202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oAutofit/>
          </a:bodyPr>
          <a:lstStyle/>
          <a:p>
            <a:pPr>
              <a:lnSpc>
                <a:spcPts val="2800"/>
              </a:lnSpc>
              <a:spcBef>
                <a:spcPct val="50000"/>
              </a:spcBef>
            </a:pPr>
            <a:r>
              <a:rPr lang="ja-JP" altLang="en-US" sz="2000" spc="300" dirty="0">
                <a:latin typeface="Meiryo UI" panose="020B0604030504040204" pitchFamily="50" charset="-128"/>
                <a:ea typeface="Meiryo UI" panose="020B0604030504040204" pitchFamily="50" charset="-128"/>
              </a:rPr>
              <a:t>日本の開示制度における、有価証券報告書への</a:t>
            </a:r>
            <a:r>
              <a:rPr lang="en-US" altLang="ja-JP" sz="2000" spc="300" dirty="0">
                <a:latin typeface="Meiryo UI" panose="020B0604030504040204" pitchFamily="50" charset="-128"/>
                <a:ea typeface="Meiryo UI" panose="020B0604030504040204" pitchFamily="50" charset="-128"/>
              </a:rPr>
              <a:t>TCFD</a:t>
            </a:r>
            <a:r>
              <a:rPr lang="ja-JP" altLang="en-US" sz="2000" spc="300" dirty="0">
                <a:latin typeface="Meiryo UI" panose="020B0604030504040204" pitchFamily="50" charset="-128"/>
                <a:ea typeface="Meiryo UI" panose="020B0604030504040204" pitchFamily="50" charset="-128"/>
              </a:rPr>
              <a:t>の開示項目に対する対応方法については、現段階では明確ではなく、各企業が開示媒体も含め判断する必要がある</a:t>
            </a:r>
            <a:endParaRPr lang="en-US" altLang="ja-JP" sz="2000" spc="300" dirty="0">
              <a:latin typeface="Meiryo UI" panose="020B0604030504040204" pitchFamily="50" charset="-128"/>
              <a:ea typeface="Meiryo UI" panose="020B0604030504040204" pitchFamily="50" charset="-128"/>
            </a:endParaRPr>
          </a:p>
        </p:txBody>
      </p:sp>
      <p:sp>
        <p:nvSpPr>
          <p:cNvPr id="9" name="Rectangle 4"/>
          <p:cNvSpPr>
            <a:spLocks noChangeArrowheads="1"/>
          </p:cNvSpPr>
          <p:nvPr/>
        </p:nvSpPr>
        <p:spPr bwMode="auto">
          <a:xfrm>
            <a:off x="3432242" y="3106766"/>
            <a:ext cx="3132000" cy="25202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oAutofit/>
          </a:bodyPr>
          <a:lstStyle/>
          <a:p>
            <a:pPr>
              <a:lnSpc>
                <a:spcPts val="2800"/>
              </a:lnSpc>
            </a:pPr>
            <a:r>
              <a:rPr lang="ja-JP" altLang="en-US" sz="2000" spc="300" dirty="0">
                <a:latin typeface="Meiryo UI" panose="020B0604030504040204" pitchFamily="50" charset="-128"/>
                <a:ea typeface="Meiryo UI" panose="020B0604030504040204" pitchFamily="50" charset="-128"/>
              </a:rPr>
              <a:t>財務的な影響等を、有価証券報告書へ記載する場合は、既存の会計制度を踏まえ、気候関連リスク、機会の資産計上方法等に考慮する必要がある</a:t>
            </a:r>
          </a:p>
        </p:txBody>
      </p:sp>
      <p:sp>
        <p:nvSpPr>
          <p:cNvPr id="12" name="Rectangle 4"/>
          <p:cNvSpPr>
            <a:spLocks noChangeArrowheads="1"/>
          </p:cNvSpPr>
          <p:nvPr/>
        </p:nvSpPr>
        <p:spPr bwMode="auto">
          <a:xfrm>
            <a:off x="6610155" y="3064198"/>
            <a:ext cx="3132000" cy="25202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oAutofit/>
          </a:bodyPr>
          <a:lstStyle/>
          <a:p>
            <a:pPr>
              <a:lnSpc>
                <a:spcPts val="2800"/>
              </a:lnSpc>
            </a:pPr>
            <a:r>
              <a:rPr lang="ja-JP" altLang="en-US" sz="2000" dirty="0">
                <a:latin typeface="Meiryo UI" panose="020B0604030504040204" pitchFamily="50" charset="-128"/>
                <a:ea typeface="Meiryo UI" panose="020B0604030504040204" pitchFamily="50" charset="-128"/>
              </a:rPr>
              <a:t>シナリオ分析の実施においては、</a:t>
            </a:r>
            <a:r>
              <a:rPr lang="ja-JP" altLang="en-US" sz="2000" b="1" u="sng" dirty="0">
                <a:solidFill>
                  <a:srgbClr val="C00000"/>
                </a:solidFill>
                <a:latin typeface="Meiryo UI" panose="020B0604030504040204" pitchFamily="50" charset="-128"/>
                <a:ea typeface="Meiryo UI" panose="020B0604030504040204" pitchFamily="50" charset="-128"/>
              </a:rPr>
              <a:t>社内の体制整備（経営層、営業、経理、環境部門の巻き込み）</a:t>
            </a:r>
            <a:r>
              <a:rPr lang="ja-JP" altLang="en-US" sz="2000" dirty="0">
                <a:latin typeface="Meiryo UI" panose="020B0604030504040204" pitchFamily="50" charset="-128"/>
                <a:ea typeface="Meiryo UI" panose="020B0604030504040204" pitchFamily="50" charset="-128"/>
              </a:rPr>
              <a:t>に加え、適切な実施のためにも</a:t>
            </a:r>
            <a:r>
              <a:rPr lang="ja-JP" altLang="en-US" sz="2000" b="1" u="sng" dirty="0">
                <a:solidFill>
                  <a:srgbClr val="C00000"/>
                </a:solidFill>
                <a:latin typeface="Meiryo UI" panose="020B0604030504040204" pitchFamily="50" charset="-128"/>
                <a:ea typeface="Meiryo UI" panose="020B0604030504040204" pitchFamily="50" charset="-128"/>
              </a:rPr>
              <a:t>社内外のシナリオプランニングの専門家</a:t>
            </a:r>
            <a:r>
              <a:rPr lang="ja-JP" altLang="en-US" sz="2000" dirty="0">
                <a:latin typeface="Meiryo UI" panose="020B0604030504040204" pitchFamily="50" charset="-128"/>
                <a:ea typeface="Meiryo UI" panose="020B0604030504040204" pitchFamily="50" charset="-128"/>
              </a:rPr>
              <a:t>と検討を行うことが重要</a:t>
            </a:r>
          </a:p>
        </p:txBody>
      </p:sp>
      <p:sp>
        <p:nvSpPr>
          <p:cNvPr id="13" name="二等辺三角形 12"/>
          <p:cNvSpPr/>
          <p:nvPr/>
        </p:nvSpPr>
        <p:spPr>
          <a:xfrm rot="10800000">
            <a:off x="7185631" y="5661247"/>
            <a:ext cx="1944216" cy="216024"/>
          </a:xfrm>
          <a:prstGeom prst="triangle">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Rectangle 4"/>
          <p:cNvSpPr>
            <a:spLocks noChangeArrowheads="1"/>
          </p:cNvSpPr>
          <p:nvPr/>
        </p:nvSpPr>
        <p:spPr bwMode="auto">
          <a:xfrm>
            <a:off x="6681536" y="5979037"/>
            <a:ext cx="3096000" cy="402291"/>
          </a:xfrm>
          <a:prstGeom prst="rect">
            <a:avLst/>
          </a:prstGeom>
          <a:solidFill>
            <a:schemeClr val="bg1">
              <a:lumMod val="75000"/>
            </a:schemeClr>
          </a:solidFill>
          <a:ln w="9525">
            <a:noFill/>
            <a:miter lim="800000"/>
            <a:headEnd/>
            <a:tailEnd/>
          </a:ln>
          <a:effectLst/>
          <a:extLst/>
        </p:spPr>
        <p:txBody>
          <a:bodyPr wrap="square" lIns="90000" tIns="46800" rIns="90000" bIns="46800">
            <a:spAutoFit/>
          </a:bodyPr>
          <a:lstStyle/>
          <a:p>
            <a:pPr algn="ctr">
              <a:spcBef>
                <a:spcPct val="50000"/>
              </a:spcBef>
            </a:pPr>
            <a:r>
              <a:rPr lang="ja-JP" altLang="en-US" sz="2000" b="1" dirty="0">
                <a:latin typeface="Meiryo UI" panose="020B0604030504040204" pitchFamily="50" charset="-128"/>
                <a:ea typeface="Meiryo UI" panose="020B0604030504040204" pitchFamily="50" charset="-128"/>
                <a:cs typeface="Segoe UI" panose="020B0502040204020203" pitchFamily="34" charset="0"/>
              </a:rPr>
              <a:t>環境省にて実証的に支援</a:t>
            </a:r>
          </a:p>
        </p:txBody>
      </p:sp>
      <p:sp>
        <p:nvSpPr>
          <p:cNvPr id="15" name="四角形: 角を丸くする 14"/>
          <p:cNvSpPr/>
          <p:nvPr/>
        </p:nvSpPr>
        <p:spPr bwMode="auto">
          <a:xfrm>
            <a:off x="259228" y="2519510"/>
            <a:ext cx="3096000" cy="540000"/>
          </a:xfrm>
          <a:prstGeom prst="round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none" lIns="90000" tIns="46800" rIns="90000" bIns="46800" numCol="1" rtlCol="0" anchor="ctr" anchorCtr="0" compatLnSpc="1">
            <a:prstTxWarp prst="textNoShape">
              <a:avLst/>
            </a:prstTxWarp>
          </a:bodyPr>
          <a:lstStyle/>
          <a:p>
            <a:pPr algn="ctr">
              <a:spcBef>
                <a:spcPct val="50000"/>
              </a:spcBef>
            </a:pPr>
            <a:r>
              <a:rPr lang="ja-JP" altLang="en-US" sz="2800" b="1" u="sng" spc="600" dirty="0">
                <a:solidFill>
                  <a:prstClr val="black"/>
                </a:solidFill>
                <a:latin typeface="Meiryo UI" panose="020B0604030504040204" pitchFamily="50" charset="-128"/>
                <a:ea typeface="Meiryo UI" panose="020B0604030504040204" pitchFamily="50" charset="-128"/>
                <a:cs typeface="Segoe UI" panose="020B0502040204020203" pitchFamily="34" charset="0"/>
              </a:rPr>
              <a:t>開示方法</a:t>
            </a:r>
          </a:p>
        </p:txBody>
      </p:sp>
      <p:sp>
        <p:nvSpPr>
          <p:cNvPr id="16" name="四角形: 角を丸くする 15"/>
          <p:cNvSpPr/>
          <p:nvPr/>
        </p:nvSpPr>
        <p:spPr bwMode="auto">
          <a:xfrm>
            <a:off x="3450242" y="2522319"/>
            <a:ext cx="3096000" cy="540000"/>
          </a:xfrm>
          <a:prstGeom prst="round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none" lIns="90000" tIns="46800" rIns="90000" bIns="46800" numCol="1" rtlCol="0" anchor="ctr" anchorCtr="0" compatLnSpc="1">
            <a:prstTxWarp prst="textNoShape">
              <a:avLst/>
            </a:prstTxWarp>
          </a:bodyPr>
          <a:lstStyle/>
          <a:p>
            <a:pPr algn="ctr">
              <a:spcBef>
                <a:spcPct val="50000"/>
              </a:spcBef>
            </a:pPr>
            <a:r>
              <a:rPr lang="ja-JP" altLang="en-US" sz="2800" b="1" u="sng" spc="100" dirty="0">
                <a:solidFill>
                  <a:prstClr val="black"/>
                </a:solidFill>
                <a:latin typeface="Meiryo UI" panose="020B0604030504040204" pitchFamily="50" charset="-128"/>
                <a:ea typeface="Meiryo UI" panose="020B0604030504040204" pitchFamily="50" charset="-128"/>
                <a:cs typeface="Segoe UI" panose="020B0502040204020203" pitchFamily="34" charset="0"/>
              </a:rPr>
              <a:t>財務影響等の評価</a:t>
            </a:r>
          </a:p>
        </p:txBody>
      </p:sp>
      <p:sp>
        <p:nvSpPr>
          <p:cNvPr id="17" name="四角形: 角を丸くする 16"/>
          <p:cNvSpPr/>
          <p:nvPr/>
        </p:nvSpPr>
        <p:spPr bwMode="auto">
          <a:xfrm>
            <a:off x="6621949" y="2517055"/>
            <a:ext cx="3096000" cy="540000"/>
          </a:xfrm>
          <a:prstGeom prst="round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none" lIns="90000" tIns="46800" rIns="90000" bIns="46800" numCol="1" rtlCol="0" anchor="ctr" anchorCtr="0" compatLnSpc="1">
            <a:prstTxWarp prst="textNoShape">
              <a:avLst/>
            </a:prstTxWarp>
          </a:bodyPr>
          <a:lstStyle/>
          <a:p>
            <a:pPr lvl="0" algn="ctr">
              <a:spcBef>
                <a:spcPct val="50000"/>
              </a:spcBef>
            </a:pPr>
            <a:r>
              <a:rPr lang="ja-JP" altLang="en-US" sz="2800" b="1" u="sng" spc="600" dirty="0">
                <a:solidFill>
                  <a:prstClr val="black"/>
                </a:solidFill>
                <a:latin typeface="Meiryo UI" panose="020B0604030504040204" pitchFamily="50" charset="-128"/>
                <a:ea typeface="Meiryo UI" panose="020B0604030504040204" pitchFamily="50" charset="-128"/>
                <a:cs typeface="Segoe UI" panose="020B0502040204020203" pitchFamily="34" charset="0"/>
              </a:rPr>
              <a:t>シナリオ分析</a:t>
            </a:r>
          </a:p>
        </p:txBody>
      </p:sp>
    </p:spTree>
    <p:extLst>
      <p:ext uri="{BB962C8B-B14F-4D97-AF65-F5344CB8AC3E}">
        <p14:creationId xmlns:p14="http://schemas.microsoft.com/office/powerpoint/2010/main" val="975408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p:cNvSpPr>
            <a:spLocks noGrp="1"/>
          </p:cNvSpPr>
          <p:nvPr>
            <p:ph type="title"/>
          </p:nvPr>
        </p:nvSpPr>
        <p:spPr/>
        <p:txBody>
          <a:bodyPr/>
          <a:lstStyle/>
          <a:p>
            <a:r>
              <a:rPr lang="ja-JP" altLang="en-US" sz="3600" dirty="0"/>
              <a:t>シナリオプランニング支援対象企業の募集について</a:t>
            </a:r>
          </a:p>
        </p:txBody>
      </p:sp>
      <p:sp>
        <p:nvSpPr>
          <p:cNvPr id="2" name="テキスト プレースホルダー 1"/>
          <p:cNvSpPr>
            <a:spLocks noGrp="1"/>
          </p:cNvSpPr>
          <p:nvPr>
            <p:ph type="body" sz="quarter" idx="11"/>
          </p:nvPr>
        </p:nvSpPr>
        <p:spPr>
          <a:xfrm>
            <a:off x="128588" y="765174"/>
            <a:ext cx="9648825" cy="1079650"/>
          </a:xfrm>
        </p:spPr>
        <p:txBody>
          <a:bodyPr/>
          <a:lstStyle/>
          <a:p>
            <a:r>
              <a:rPr lang="en-US" altLang="ja-JP" sz="1800" dirty="0"/>
              <a:t>TCFD</a:t>
            </a:r>
            <a:r>
              <a:rPr lang="ja-JP" altLang="en-US" sz="1800" dirty="0"/>
              <a:t>に沿った気候リスク・チャンスのシナリオプランニングの支援を希望する企業を最大</a:t>
            </a:r>
            <a:r>
              <a:rPr lang="en-US" altLang="ja-JP" sz="1800" dirty="0"/>
              <a:t>6</a:t>
            </a:r>
            <a:r>
              <a:rPr lang="ja-JP" altLang="en-US" sz="1800" dirty="0"/>
              <a:t>社募集</a:t>
            </a:r>
            <a:endParaRPr lang="en-US" altLang="ja-JP" sz="1800" dirty="0"/>
          </a:p>
          <a:p>
            <a:r>
              <a:rPr lang="ja-JP" altLang="en-US" sz="1800" dirty="0"/>
              <a:t>募集期間は、６月２７日～７月１７日</a:t>
            </a:r>
            <a:endParaRPr lang="en-US" altLang="ja-JP" sz="1800" dirty="0"/>
          </a:p>
          <a:p>
            <a:r>
              <a:rPr lang="ja-JP" altLang="en-US" sz="1800" dirty="0"/>
              <a:t>詳細は募集</a:t>
            </a:r>
            <a:r>
              <a:rPr lang="en-US" altLang="ja-JP" sz="1800" dirty="0"/>
              <a:t>HP</a:t>
            </a:r>
            <a:r>
              <a:rPr lang="ja-JP" altLang="en-US" sz="1800" dirty="0"/>
              <a:t>を参照のこと</a:t>
            </a:r>
            <a:endParaRPr lang="en-US" altLang="ja-JP" sz="1800" dirty="0"/>
          </a:p>
        </p:txBody>
      </p:sp>
      <p:sp>
        <p:nvSpPr>
          <p:cNvPr id="8" name="スライド番号プレースホルダー 7"/>
          <p:cNvSpPr>
            <a:spLocks noGrp="1"/>
          </p:cNvSpPr>
          <p:nvPr>
            <p:ph type="sldNum" sz="quarter" idx="12"/>
          </p:nvPr>
        </p:nvSpPr>
        <p:spPr/>
        <p:txBody>
          <a:bodyPr/>
          <a:lstStyle/>
          <a:p>
            <a:fld id="{E77E49A9-AD1C-4B66-A578-004A08E370AC}" type="slidenum">
              <a:rPr lang="ja-JP" altLang="en-US" smtClean="0"/>
              <a:pPr/>
              <a:t>41</a:t>
            </a:fld>
            <a:endParaRPr lang="ja-JP" altLang="en-US" dirty="0"/>
          </a:p>
        </p:txBody>
      </p:sp>
      <p:sp>
        <p:nvSpPr>
          <p:cNvPr id="6" name="テキスト ボックス 5"/>
          <p:cNvSpPr txBox="1"/>
          <p:nvPr/>
        </p:nvSpPr>
        <p:spPr>
          <a:xfrm>
            <a:off x="128464" y="1872481"/>
            <a:ext cx="9634000" cy="4868887"/>
          </a:xfrm>
          <a:prstGeom prst="rect">
            <a:avLst/>
          </a:prstGeom>
          <a:noFill/>
          <a:ln>
            <a:noFill/>
          </a:ln>
        </p:spPr>
        <p:txBody>
          <a:bodyPr wrap="square" lIns="36000" tIns="36000" rIns="36000" bIns="36000" rtlCol="0" anchor="t" anchorCtr="0">
            <a:noAutofit/>
          </a:bodyPr>
          <a:lstStyle/>
          <a:p>
            <a:pPr>
              <a:lnSpc>
                <a:spcPts val="2600"/>
              </a:lnSpc>
              <a:spcBef>
                <a:spcPts val="0"/>
              </a:spcBef>
              <a:buSzPct val="100000"/>
            </a:pPr>
            <a:r>
              <a:rPr kumimoji="1" lang="ja-JP" altLang="en-US" sz="2400" spc="600" baseline="0" dirty="0">
                <a:latin typeface="Meiryo UI" panose="020B0604030504040204" pitchFamily="50" charset="-128"/>
                <a:ea typeface="Meiryo UI" panose="020B0604030504040204" pitchFamily="50" charset="-128"/>
              </a:rPr>
              <a:t>（募集対象）</a:t>
            </a:r>
            <a:endParaRPr kumimoji="1" lang="en-US" altLang="ja-JP" sz="2400" spc="600" baseline="0" dirty="0">
              <a:latin typeface="Meiryo UI" panose="020B0604030504040204" pitchFamily="50" charset="-128"/>
              <a:ea typeface="Meiryo UI" panose="020B0604030504040204" pitchFamily="50" charset="-128"/>
            </a:endParaRPr>
          </a:p>
          <a:p>
            <a:pPr marL="342900" indent="-342900">
              <a:lnSpc>
                <a:spcPts val="3200"/>
              </a:lnSpc>
              <a:spcBef>
                <a:spcPts val="0"/>
              </a:spcBef>
              <a:buSzPct val="100000"/>
              <a:buFont typeface="Arial" panose="020B0604020202020204" pitchFamily="34" charset="0"/>
              <a:buChar char="•"/>
            </a:pPr>
            <a:r>
              <a:rPr lang="en-US" altLang="ja-JP" sz="2400" dirty="0">
                <a:latin typeface="Meiryo UI" panose="020B0604030504040204" pitchFamily="50" charset="-128"/>
                <a:ea typeface="Meiryo UI" panose="020B0604030504040204" pitchFamily="50" charset="-128"/>
              </a:rPr>
              <a:t>TCFD</a:t>
            </a:r>
            <a:r>
              <a:rPr lang="ja-JP" altLang="en-US" sz="2400" dirty="0">
                <a:latin typeface="Meiryo UI" panose="020B0604030504040204" pitchFamily="50" charset="-128"/>
                <a:ea typeface="Meiryo UI" panose="020B0604030504040204" pitchFamily="50" charset="-128"/>
              </a:rPr>
              <a:t>に沿った気候リスク・チャンスのシナリオプランニング支援を希望する企業</a:t>
            </a:r>
            <a:endParaRPr lang="en-US" altLang="ja-JP" sz="2400" dirty="0">
              <a:latin typeface="Meiryo UI" panose="020B0604030504040204" pitchFamily="50" charset="-128"/>
              <a:ea typeface="Meiryo UI" panose="020B0604030504040204" pitchFamily="50" charset="-128"/>
            </a:endParaRPr>
          </a:p>
          <a:p>
            <a:pPr marL="342900" indent="-342900">
              <a:lnSpc>
                <a:spcPts val="3200"/>
              </a:lnSpc>
              <a:spcBef>
                <a:spcPts val="0"/>
              </a:spcBef>
              <a:buSzPct val="100000"/>
              <a:buFont typeface="Arial" panose="020B0604020202020204" pitchFamily="34" charset="0"/>
              <a:buChar char="•"/>
            </a:pPr>
            <a:r>
              <a:rPr lang="ja-JP" altLang="en-US" sz="2400" dirty="0">
                <a:latin typeface="Meiryo UI" panose="020B0604030504040204" pitchFamily="50" charset="-128"/>
                <a:ea typeface="Meiryo UI" panose="020B0604030504040204" pitchFamily="50" charset="-128"/>
              </a:rPr>
              <a:t>気候変動に関するシナリオプランニングに着手していない企業</a:t>
            </a:r>
            <a:endParaRPr lang="en-US" altLang="ja-JP" sz="2400" dirty="0">
              <a:latin typeface="Meiryo UI" panose="020B0604030504040204" pitchFamily="50" charset="-128"/>
              <a:ea typeface="Meiryo UI" panose="020B0604030504040204" pitchFamily="50" charset="-128"/>
            </a:endParaRPr>
          </a:p>
          <a:p>
            <a:pPr marL="342900" indent="-342900">
              <a:lnSpc>
                <a:spcPts val="3200"/>
              </a:lnSpc>
              <a:spcBef>
                <a:spcPts val="0"/>
              </a:spcBef>
              <a:buSzPct val="100000"/>
              <a:buFont typeface="Arial" panose="020B0604020202020204" pitchFamily="34" charset="0"/>
              <a:buChar char="•"/>
            </a:pP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回程度のテレビ会議等での面談打ち合わせ・</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回の社内共同勉強会（企業の環境・</a:t>
            </a:r>
            <a:r>
              <a:rPr lang="en-US" altLang="ja-JP" sz="2400" dirty="0">
                <a:latin typeface="Meiryo UI" panose="020B0604030504040204" pitchFamily="50" charset="-128"/>
                <a:ea typeface="Meiryo UI" panose="020B0604030504040204" pitchFamily="50" charset="-128"/>
              </a:rPr>
              <a:t>CSR</a:t>
            </a:r>
            <a:r>
              <a:rPr lang="ja-JP" altLang="en-US" sz="2400" dirty="0">
                <a:latin typeface="Meiryo UI" panose="020B0604030504040204" pitchFamily="50" charset="-128"/>
                <a:ea typeface="Meiryo UI" panose="020B0604030504040204" pitchFamily="50" charset="-128"/>
              </a:rPr>
              <a:t>部門、他部門、経営陣参加）が開催できる企業であること</a:t>
            </a:r>
            <a:endParaRPr lang="en-US" altLang="ja-JP" sz="2400" dirty="0">
              <a:latin typeface="Meiryo UI" panose="020B0604030504040204" pitchFamily="50" charset="-128"/>
              <a:ea typeface="Meiryo UI" panose="020B0604030504040204" pitchFamily="50" charset="-128"/>
            </a:endParaRPr>
          </a:p>
          <a:p>
            <a:pPr marL="342900" indent="-342900">
              <a:lnSpc>
                <a:spcPts val="3200"/>
              </a:lnSpc>
              <a:spcBef>
                <a:spcPts val="0"/>
              </a:spcBef>
              <a:spcAft>
                <a:spcPts val="1200"/>
              </a:spcAft>
              <a:buSzPct val="100000"/>
              <a:buFont typeface="Arial" panose="020B0604020202020204" pitchFamily="34" charset="0"/>
              <a:buChar char="•"/>
            </a:pPr>
            <a:r>
              <a:rPr lang="ja-JP" altLang="en-US" sz="2400" dirty="0">
                <a:latin typeface="Meiryo UI" panose="020B0604030504040204" pitchFamily="50" charset="-128"/>
                <a:ea typeface="Meiryo UI" panose="020B0604030504040204" pitchFamily="50" charset="-128"/>
              </a:rPr>
              <a:t>支援内容について、環境省</a:t>
            </a:r>
            <a:r>
              <a:rPr lang="en-US" altLang="ja-JP" sz="2400" dirty="0">
                <a:latin typeface="Meiryo UI" panose="020B0604030504040204" pitchFamily="50" charset="-128"/>
                <a:ea typeface="Meiryo UI" panose="020B0604030504040204" pitchFamily="50" charset="-128"/>
              </a:rPr>
              <a:t>WEB</a:t>
            </a:r>
            <a:r>
              <a:rPr lang="ja-JP" altLang="en-US" sz="2400" dirty="0">
                <a:latin typeface="Meiryo UI" panose="020B0604030504040204" pitchFamily="50" charset="-128"/>
                <a:ea typeface="Meiryo UI" panose="020B0604030504040204" pitchFamily="50" charset="-128"/>
              </a:rPr>
              <a:t>サイトへの掲載や、本事業の推進への協力が可能である企業であること</a:t>
            </a:r>
            <a:endParaRPr lang="en-US" altLang="ja-JP" sz="2400" dirty="0">
              <a:latin typeface="Meiryo UI" panose="020B0604030504040204" pitchFamily="50" charset="-128"/>
              <a:ea typeface="Meiryo UI" panose="020B0604030504040204" pitchFamily="50" charset="-128"/>
            </a:endParaRPr>
          </a:p>
          <a:p>
            <a:pPr>
              <a:lnSpc>
                <a:spcPts val="2600"/>
              </a:lnSpc>
              <a:spcBef>
                <a:spcPts val="0"/>
              </a:spcBef>
              <a:buSzPct val="100000"/>
            </a:pPr>
            <a:r>
              <a:rPr lang="ja-JP" altLang="en-US" sz="2400" spc="600" dirty="0">
                <a:latin typeface="Meiryo UI" panose="020B0604030504040204" pitchFamily="50" charset="-128"/>
                <a:ea typeface="Meiryo UI" panose="020B0604030504040204" pitchFamily="50" charset="-128"/>
              </a:rPr>
              <a:t>（支援内容）</a:t>
            </a:r>
            <a:endParaRPr lang="en-US" altLang="ja-JP" sz="2400" spc="600" dirty="0">
              <a:latin typeface="Meiryo UI" panose="020B0604030504040204" pitchFamily="50" charset="-128"/>
              <a:ea typeface="Meiryo UI" panose="020B0604030504040204" pitchFamily="50" charset="-128"/>
            </a:endParaRPr>
          </a:p>
          <a:p>
            <a:pPr marL="342900" indent="-342900">
              <a:lnSpc>
                <a:spcPts val="3200"/>
              </a:lnSpc>
              <a:spcBef>
                <a:spcPts val="0"/>
              </a:spcBef>
              <a:spcAft>
                <a:spcPts val="1200"/>
              </a:spcAft>
              <a:buSzPct val="100000"/>
              <a:buFont typeface="Arial" panose="020B0604020202020204" pitchFamily="34" charset="0"/>
              <a:buChar char="•"/>
            </a:pP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目標に沿った事業経営や事業活動を指向する企業に対して、具体的なリスクとチャンスの特定、シナリオ分析を行い、脱炭素経営を支援します</a:t>
            </a:r>
            <a:endParaRPr lang="en-US" altLang="ja-JP" sz="2400" u="sng" dirty="0">
              <a:latin typeface="Meiryo UI" panose="020B0604030504040204" pitchFamily="50" charset="-128"/>
              <a:ea typeface="Meiryo UI" panose="020B0604030504040204" pitchFamily="50" charset="-128"/>
            </a:endParaRPr>
          </a:p>
          <a:p>
            <a:pPr>
              <a:lnSpc>
                <a:spcPts val="2600"/>
              </a:lnSpc>
              <a:spcBef>
                <a:spcPts val="0"/>
              </a:spcBef>
              <a:buSzPct val="100000"/>
            </a:pPr>
            <a:r>
              <a:rPr lang="ja-JP" altLang="en-US" sz="2400" spc="600" dirty="0">
                <a:latin typeface="Meiryo UI" panose="020B0604030504040204" pitchFamily="50" charset="-128"/>
                <a:ea typeface="Meiryo UI" panose="020B0604030504040204" pitchFamily="50" charset="-128"/>
              </a:rPr>
              <a:t>（支援件数）</a:t>
            </a:r>
            <a:endParaRPr lang="en-US" altLang="ja-JP" sz="2400" spc="600" dirty="0">
              <a:latin typeface="Meiryo UI" panose="020B0604030504040204" pitchFamily="50" charset="-128"/>
              <a:ea typeface="Meiryo UI" panose="020B0604030504040204" pitchFamily="50" charset="-128"/>
            </a:endParaRPr>
          </a:p>
          <a:p>
            <a:pPr marL="342900" indent="-342900">
              <a:lnSpc>
                <a:spcPts val="2600"/>
              </a:lnSpc>
              <a:spcBef>
                <a:spcPts val="0"/>
              </a:spcBef>
              <a:buSzPct val="100000"/>
              <a:buFont typeface="Arial" panose="020B0604020202020204" pitchFamily="34" charset="0"/>
              <a:buChar char="•"/>
            </a:pPr>
            <a:r>
              <a:rPr lang="ja-JP" altLang="en-US" sz="2400" dirty="0">
                <a:latin typeface="Meiryo UI" panose="020B0604030504040204" pitchFamily="50" charset="-128"/>
                <a:ea typeface="Meiryo UI" panose="020B0604030504040204" pitchFamily="50" charset="-128"/>
              </a:rPr>
              <a:t>最大６社</a:t>
            </a: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0916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0"/>
          </p:nvPr>
        </p:nvSpPr>
        <p:spPr>
          <a:xfrm>
            <a:off x="200472" y="692697"/>
            <a:ext cx="9433048" cy="2736303"/>
          </a:xfrm>
        </p:spPr>
        <p:txBody>
          <a:bodyPr anchor="b"/>
          <a:lstStyle/>
          <a:p>
            <a:pPr algn="ctr"/>
            <a:r>
              <a:rPr lang="ja-JP" altLang="en-US" sz="4400" b="1" spc="600" dirty="0" smtClean="0"/>
              <a:t>事例</a:t>
            </a:r>
            <a:endParaRPr kumimoji="1" lang="ja-JP" altLang="en-US" sz="4400" b="1" spc="600" dirty="0"/>
          </a:p>
        </p:txBody>
      </p:sp>
    </p:spTree>
    <p:extLst>
      <p:ext uri="{BB962C8B-B14F-4D97-AF65-F5344CB8AC3E}">
        <p14:creationId xmlns:p14="http://schemas.microsoft.com/office/powerpoint/2010/main" val="432308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p:txBody>
          <a:bodyPr/>
          <a:lstStyle/>
          <a:p>
            <a:r>
              <a:rPr lang="en-US" altLang="ja-JP" sz="3600" spc="300" dirty="0"/>
              <a:t>TCFD</a:t>
            </a:r>
            <a:r>
              <a:rPr lang="ja-JP" altLang="en-US" sz="3600" spc="300" dirty="0"/>
              <a:t>対応事例：</a:t>
            </a:r>
            <a:r>
              <a:rPr lang="en-US" altLang="ja-JP" sz="3600" spc="300" dirty="0" smtClean="0"/>
              <a:t>BHP</a:t>
            </a:r>
            <a:r>
              <a:rPr lang="en-US" altLang="ja-JP" sz="3600" spc="300" dirty="0"/>
              <a:t> </a:t>
            </a:r>
            <a:r>
              <a:rPr lang="en-US" altLang="ja-JP" sz="3600" spc="300" dirty="0" smtClean="0"/>
              <a:t>Billiton</a:t>
            </a:r>
            <a:r>
              <a:rPr lang="ja-JP" altLang="en-US" sz="3600" spc="300" dirty="0" smtClean="0"/>
              <a:t>（</a:t>
            </a:r>
            <a:r>
              <a:rPr lang="en-US" altLang="ja-JP" sz="3600" spc="300" dirty="0"/>
              <a:t>1/6</a:t>
            </a:r>
            <a:r>
              <a:rPr lang="ja-JP" altLang="en-US" sz="3600" spc="300" dirty="0"/>
              <a:t>）</a:t>
            </a:r>
          </a:p>
        </p:txBody>
      </p:sp>
      <p:sp>
        <p:nvSpPr>
          <p:cNvPr id="3" name="テキスト プレースホルダー 2"/>
          <p:cNvSpPr>
            <a:spLocks noGrp="1"/>
          </p:cNvSpPr>
          <p:nvPr>
            <p:ph type="body" sz="quarter" idx="11"/>
          </p:nvPr>
        </p:nvSpPr>
        <p:spPr>
          <a:xfrm>
            <a:off x="128588" y="765175"/>
            <a:ext cx="9648825" cy="863625"/>
          </a:xfrm>
        </p:spPr>
        <p:txBody>
          <a:bodyPr/>
          <a:lstStyle/>
          <a:p>
            <a:r>
              <a:rPr lang="ja-JP" altLang="en-US" sz="2600" dirty="0" smtClean="0"/>
              <a:t>世界最大の鉱業会社</a:t>
            </a:r>
            <a:r>
              <a:rPr lang="en-US" altLang="ja-JP" sz="2600" dirty="0" smtClean="0"/>
              <a:t>BHP</a:t>
            </a:r>
            <a:r>
              <a:rPr lang="ja-JP" altLang="en-US" sz="2600" dirty="0"/>
              <a:t> </a:t>
            </a:r>
            <a:r>
              <a:rPr lang="en-US" altLang="ja-JP" sz="2600" dirty="0" smtClean="0"/>
              <a:t>Billiton</a:t>
            </a:r>
            <a:r>
              <a:rPr lang="ja-JP" altLang="en-US" sz="2600" dirty="0" smtClean="0"/>
              <a:t>では、</a:t>
            </a:r>
            <a:r>
              <a:rPr lang="en-US" altLang="ja-JP" sz="2600" dirty="0" smtClean="0"/>
              <a:t>TCFD</a:t>
            </a:r>
            <a:r>
              <a:rPr lang="ja-JP" altLang="en-US" sz="2600" dirty="0" smtClean="0"/>
              <a:t>に沿った開示を実施している</a:t>
            </a:r>
            <a:endParaRPr lang="en-US" altLang="ja-JP" sz="2600" dirty="0"/>
          </a:p>
        </p:txBody>
      </p:sp>
      <p:sp>
        <p:nvSpPr>
          <p:cNvPr id="4" name="スライド番号プレースホルダー 3"/>
          <p:cNvSpPr>
            <a:spLocks noGrp="1"/>
          </p:cNvSpPr>
          <p:nvPr>
            <p:ph type="sldNum" sz="quarter" idx="12"/>
          </p:nvPr>
        </p:nvSpPr>
        <p:spPr/>
        <p:txBody>
          <a:bodyPr/>
          <a:lstStyle/>
          <a:p>
            <a:fld id="{E77E49A9-AD1C-4B66-A578-004A08E370AC}" type="slidenum">
              <a:rPr lang="ja-JP" altLang="en-US" smtClean="0"/>
              <a:pPr/>
              <a:t>43</a:t>
            </a:fld>
            <a:endParaRPr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339348904"/>
              </p:ext>
            </p:extLst>
          </p:nvPr>
        </p:nvGraphicFramePr>
        <p:xfrm>
          <a:off x="273050" y="6682321"/>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000" baseline="0" dirty="0">
                          <a:solidFill>
                            <a:schemeClr val="tx1"/>
                          </a:solidFill>
                          <a:latin typeface="Segoe UI" panose="020B0502040204020203" pitchFamily="34" charset="0"/>
                          <a:ea typeface="メイリオ" panose="020B0604030504040204" pitchFamily="50" charset="-128"/>
                        </a:rPr>
                        <a:t>BHP</a:t>
                      </a:r>
                      <a:r>
                        <a:rPr kumimoji="1" lang="ja-JP" altLang="en-US" sz="1000" baseline="0" dirty="0">
                          <a:solidFill>
                            <a:schemeClr val="tx1"/>
                          </a:solidFill>
                          <a:latin typeface="Segoe UI" panose="020B0502040204020203" pitchFamily="34" charset="0"/>
                          <a:ea typeface="メイリオ" panose="020B0604030504040204" pitchFamily="50" charset="-128"/>
                        </a:rPr>
                        <a:t>ウェブサイト、</a:t>
                      </a:r>
                      <a:r>
                        <a:rPr kumimoji="1" lang="en-US" altLang="ja-JP" sz="1000" baseline="0" dirty="0">
                          <a:solidFill>
                            <a:schemeClr val="tx1"/>
                          </a:solidFill>
                          <a:latin typeface="Segoe UI" panose="020B0502040204020203" pitchFamily="34" charset="0"/>
                          <a:ea typeface="メイリオ" panose="020B0604030504040204" pitchFamily="50" charset="-128"/>
                        </a:rPr>
                        <a:t>BHP</a:t>
                      </a:r>
                      <a:r>
                        <a:rPr kumimoji="1" lang="ja-JP" altLang="en-US" sz="1000" baseline="0" dirty="0">
                          <a:solidFill>
                            <a:schemeClr val="tx1"/>
                          </a:solidFill>
                          <a:latin typeface="Segoe UI" panose="020B0502040204020203" pitchFamily="34" charset="0"/>
                          <a:ea typeface="メイリオ" panose="020B0604030504040204" pitchFamily="50" charset="-128"/>
                        </a:rPr>
                        <a:t>アニュアルレポート</a:t>
                      </a:r>
                      <a:r>
                        <a:rPr kumimoji="1" lang="en-US" altLang="ja-JP" sz="1000" baseline="0" dirty="0">
                          <a:solidFill>
                            <a:schemeClr val="tx1"/>
                          </a:solidFill>
                          <a:latin typeface="Segoe UI" panose="020B0502040204020203" pitchFamily="34" charset="0"/>
                          <a:ea typeface="メイリオ" panose="020B0604030504040204" pitchFamily="50" charset="-128"/>
                        </a:rPr>
                        <a:t>2017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11" name="テキスト ボックス 10"/>
          <p:cNvSpPr txBox="1"/>
          <p:nvPr/>
        </p:nvSpPr>
        <p:spPr>
          <a:xfrm>
            <a:off x="3062754" y="1525943"/>
            <a:ext cx="3780491" cy="553998"/>
          </a:xfrm>
          <a:prstGeom prst="rect">
            <a:avLst/>
          </a:prstGeom>
          <a:noFill/>
        </p:spPr>
        <p:txBody>
          <a:bodyPr wrap="square" rtlCol="0">
            <a:spAutoFit/>
          </a:bodyPr>
          <a:lstStyle/>
          <a:p>
            <a:pPr algn="ctr"/>
            <a:r>
              <a:rPr lang="ja-JP" altLang="en-US" sz="3000" b="1" u="sng" spc="600" dirty="0">
                <a:latin typeface="Meiryo UI" panose="020B0604030504040204" pitchFamily="50" charset="-128"/>
                <a:ea typeface="Meiryo UI" panose="020B0604030504040204" pitchFamily="50" charset="-128"/>
              </a:rPr>
              <a:t>会社概要</a:t>
            </a:r>
            <a:endParaRPr lang="en-US" altLang="ja-JP" sz="3000" b="1" u="sng" spc="600" dirty="0">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413384874"/>
              </p:ext>
            </p:extLst>
          </p:nvPr>
        </p:nvGraphicFramePr>
        <p:xfrm>
          <a:off x="632520" y="2090171"/>
          <a:ext cx="8676964" cy="3931920"/>
        </p:xfrm>
        <a:graphic>
          <a:graphicData uri="http://schemas.openxmlformats.org/drawingml/2006/table">
            <a:tbl>
              <a:tblPr firstRow="1" bandRow="1">
                <a:tableStyleId>{5940675A-B579-460E-94D1-54222C63F5DA}</a:tableStyleId>
              </a:tblPr>
              <a:tblGrid>
                <a:gridCol w="2268252">
                  <a:extLst>
                    <a:ext uri="{9D8B030D-6E8A-4147-A177-3AD203B41FA5}">
                      <a16:colId xmlns:a16="http://schemas.microsoft.com/office/drawing/2014/main" xmlns="" val="426640551"/>
                    </a:ext>
                  </a:extLst>
                </a:gridCol>
                <a:gridCol w="6408712">
                  <a:extLst>
                    <a:ext uri="{9D8B030D-6E8A-4147-A177-3AD203B41FA5}">
                      <a16:colId xmlns:a16="http://schemas.microsoft.com/office/drawing/2014/main" xmlns="" val="2342325623"/>
                    </a:ext>
                  </a:extLst>
                </a:gridCol>
              </a:tblGrid>
              <a:tr h="370840">
                <a:tc>
                  <a:txBody>
                    <a:bodyPr/>
                    <a:lstStyle/>
                    <a:p>
                      <a:pPr algn="ctr"/>
                      <a:r>
                        <a:rPr kumimoji="1" lang="ja-JP" altLang="en-US" sz="2400" spc="600" dirty="0">
                          <a:latin typeface="Meiryo UI" panose="020B0604030504040204" pitchFamily="50" charset="-128"/>
                          <a:ea typeface="Meiryo UI" panose="020B0604030504040204" pitchFamily="50" charset="-128"/>
                        </a:rPr>
                        <a:t>会社名</a:t>
                      </a:r>
                    </a:p>
                  </a:txBody>
                  <a:tcPr anchor="ctr"/>
                </a:tc>
                <a:tc>
                  <a:txBody>
                    <a:bodyPr/>
                    <a:lstStyle/>
                    <a:p>
                      <a:r>
                        <a:rPr kumimoji="1" lang="en-US" altLang="ja-JP" sz="2400" spc="300" dirty="0">
                          <a:latin typeface="Meiryo UI" panose="020B0604030504040204" pitchFamily="50" charset="-128"/>
                          <a:ea typeface="Meiryo UI" panose="020B0604030504040204" pitchFamily="50" charset="-128"/>
                        </a:rPr>
                        <a:t>BHP Billiton</a:t>
                      </a:r>
                      <a:endParaRPr kumimoji="1" lang="ja-JP" altLang="en-US" sz="2400" spc="3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3410125599"/>
                  </a:ext>
                </a:extLst>
              </a:tr>
              <a:tr h="370840">
                <a:tc>
                  <a:txBody>
                    <a:bodyPr/>
                    <a:lstStyle/>
                    <a:p>
                      <a:pPr algn="ctr"/>
                      <a:r>
                        <a:rPr kumimoji="1" lang="ja-JP" altLang="en-US" sz="2400" spc="600" dirty="0">
                          <a:latin typeface="Meiryo UI" panose="020B0604030504040204" pitchFamily="50" charset="-128"/>
                          <a:ea typeface="Meiryo UI" panose="020B0604030504040204" pitchFamily="50" charset="-128"/>
                        </a:rPr>
                        <a:t>業種</a:t>
                      </a:r>
                    </a:p>
                  </a:txBody>
                  <a:tcPr anchor="ctr"/>
                </a:tc>
                <a:tc>
                  <a:txBody>
                    <a:bodyPr/>
                    <a:lstStyle/>
                    <a:p>
                      <a:r>
                        <a:rPr kumimoji="1" lang="ja-JP" altLang="en-US" sz="2400" spc="300" dirty="0" smtClean="0">
                          <a:latin typeface="Meiryo UI" panose="020B0604030504040204" pitchFamily="50" charset="-128"/>
                          <a:ea typeface="Meiryo UI" panose="020B0604030504040204" pitchFamily="50" charset="-128"/>
                        </a:rPr>
                        <a:t>鉱業（原料・建築物）</a:t>
                      </a:r>
                    </a:p>
                  </a:txBody>
                  <a:tcPr anchor="ctr"/>
                </a:tc>
                <a:extLst>
                  <a:ext uri="{0D108BD9-81ED-4DB2-BD59-A6C34878D82A}">
                    <a16:rowId xmlns:a16="http://schemas.microsoft.com/office/drawing/2014/main" xmlns="" val="349891883"/>
                  </a:ext>
                </a:extLst>
              </a:tr>
              <a:tr h="370840">
                <a:tc>
                  <a:txBody>
                    <a:bodyPr/>
                    <a:lstStyle/>
                    <a:p>
                      <a:pPr algn="ctr"/>
                      <a:r>
                        <a:rPr kumimoji="1" lang="ja-JP" altLang="en-US" sz="2400" spc="600" dirty="0">
                          <a:latin typeface="Meiryo UI" panose="020B0604030504040204" pitchFamily="50" charset="-128"/>
                          <a:ea typeface="Meiryo UI" panose="020B0604030504040204" pitchFamily="50" charset="-128"/>
                        </a:rPr>
                        <a:t>事業内容</a:t>
                      </a:r>
                    </a:p>
                  </a:txBody>
                  <a:tcPr anchor="ctr"/>
                </a:tc>
                <a:tc>
                  <a:txBody>
                    <a:bodyPr/>
                    <a:lstStyle/>
                    <a:p>
                      <a:r>
                        <a:rPr kumimoji="1" lang="ja-JP" altLang="en-US" sz="2400" spc="300" dirty="0">
                          <a:latin typeface="Meiryo UI" panose="020B0604030504040204" pitchFamily="50" charset="-128"/>
                          <a:ea typeface="Meiryo UI" panose="020B0604030504040204" pitchFamily="50" charset="-128"/>
                        </a:rPr>
                        <a:t>鉄鉱石、ダイヤモンド、石油、石炭、銀等の鉱業事業を行う総合鉱業会社</a:t>
                      </a:r>
                    </a:p>
                  </a:txBody>
                  <a:tcPr anchor="ctr"/>
                </a:tc>
                <a:extLst>
                  <a:ext uri="{0D108BD9-81ED-4DB2-BD59-A6C34878D82A}">
                    <a16:rowId xmlns:a16="http://schemas.microsoft.com/office/drawing/2014/main" xmlns="" val="1428966959"/>
                  </a:ext>
                </a:extLst>
              </a:tr>
              <a:tr h="370840">
                <a:tc>
                  <a:txBody>
                    <a:bodyPr/>
                    <a:lstStyle/>
                    <a:p>
                      <a:pPr algn="ctr"/>
                      <a:r>
                        <a:rPr kumimoji="1" lang="ja-JP" altLang="en-US" sz="2400" spc="600" dirty="0">
                          <a:latin typeface="Meiryo UI" panose="020B0604030504040204" pitchFamily="50" charset="-128"/>
                          <a:ea typeface="Meiryo UI" panose="020B0604030504040204" pitchFamily="50" charset="-128"/>
                        </a:rPr>
                        <a:t>創業</a:t>
                      </a:r>
                    </a:p>
                  </a:txBody>
                  <a:tcPr anchor="ctr"/>
                </a:tc>
                <a:tc>
                  <a:txBody>
                    <a:bodyPr/>
                    <a:lstStyle/>
                    <a:p>
                      <a:r>
                        <a:rPr kumimoji="1" lang="en-US" altLang="ja-JP" sz="2400" spc="300" dirty="0">
                          <a:latin typeface="Meiryo UI" panose="020B0604030504040204" pitchFamily="50" charset="-128"/>
                          <a:ea typeface="Meiryo UI" panose="020B0604030504040204" pitchFamily="50" charset="-128"/>
                        </a:rPr>
                        <a:t>2001</a:t>
                      </a:r>
                      <a:r>
                        <a:rPr kumimoji="1" lang="ja-JP" altLang="en-US" sz="2400" spc="300" dirty="0">
                          <a:latin typeface="Meiryo UI" panose="020B0604030504040204" pitchFamily="50" charset="-128"/>
                          <a:ea typeface="Meiryo UI" panose="020B0604030504040204" pitchFamily="50" charset="-128"/>
                        </a:rPr>
                        <a:t>年（豪</a:t>
                      </a:r>
                      <a:r>
                        <a:rPr kumimoji="1" lang="en-US" altLang="ja-JP" sz="2400" spc="300" dirty="0">
                          <a:latin typeface="Meiryo UI" panose="020B0604030504040204" pitchFamily="50" charset="-128"/>
                          <a:ea typeface="Meiryo UI" panose="020B0604030504040204" pitchFamily="50" charset="-128"/>
                        </a:rPr>
                        <a:t>BHP</a:t>
                      </a:r>
                      <a:r>
                        <a:rPr kumimoji="1" lang="ja-JP" altLang="en-US" sz="2400" spc="300" dirty="0">
                          <a:latin typeface="Meiryo UI" panose="020B0604030504040204" pitchFamily="50" charset="-128"/>
                          <a:ea typeface="Meiryo UI" panose="020B0604030504040204" pitchFamily="50" charset="-128"/>
                        </a:rPr>
                        <a:t>社と英</a:t>
                      </a:r>
                      <a:r>
                        <a:rPr kumimoji="1" lang="en-US" altLang="ja-JP" sz="2400" spc="300" dirty="0">
                          <a:latin typeface="Meiryo UI" panose="020B0604030504040204" pitchFamily="50" charset="-128"/>
                          <a:ea typeface="Meiryo UI" panose="020B0604030504040204" pitchFamily="50" charset="-128"/>
                        </a:rPr>
                        <a:t>Billiton</a:t>
                      </a:r>
                      <a:r>
                        <a:rPr kumimoji="1" lang="ja-JP" altLang="en-US" sz="2400" spc="300" dirty="0">
                          <a:latin typeface="Meiryo UI" panose="020B0604030504040204" pitchFamily="50" charset="-128"/>
                          <a:ea typeface="Meiryo UI" panose="020B0604030504040204" pitchFamily="50" charset="-128"/>
                        </a:rPr>
                        <a:t>社の合併により誕生）</a:t>
                      </a:r>
                    </a:p>
                  </a:txBody>
                  <a:tcPr anchor="ctr"/>
                </a:tc>
                <a:extLst>
                  <a:ext uri="{0D108BD9-81ED-4DB2-BD59-A6C34878D82A}">
                    <a16:rowId xmlns:a16="http://schemas.microsoft.com/office/drawing/2014/main" xmlns="" val="721414009"/>
                  </a:ext>
                </a:extLst>
              </a:tr>
              <a:tr h="370840">
                <a:tc>
                  <a:txBody>
                    <a:bodyPr/>
                    <a:lstStyle/>
                    <a:p>
                      <a:pPr algn="ctr"/>
                      <a:r>
                        <a:rPr kumimoji="1" lang="ja-JP" altLang="en-US" sz="2400" spc="600" dirty="0">
                          <a:latin typeface="Meiryo UI" panose="020B0604030504040204" pitchFamily="50" charset="-128"/>
                          <a:ea typeface="Meiryo UI" panose="020B0604030504040204" pitchFamily="50" charset="-128"/>
                        </a:rPr>
                        <a:t>本社所在地</a:t>
                      </a:r>
                    </a:p>
                  </a:txBody>
                  <a:tcPr anchor="ctr"/>
                </a:tc>
                <a:tc>
                  <a:txBody>
                    <a:bodyPr/>
                    <a:lstStyle/>
                    <a:p>
                      <a:r>
                        <a:rPr kumimoji="1" lang="ja-JP" altLang="en-US" sz="2400" spc="300" dirty="0">
                          <a:latin typeface="Meiryo UI" panose="020B0604030504040204" pitchFamily="50" charset="-128"/>
                          <a:ea typeface="Meiryo UI" panose="020B0604030504040204" pitchFamily="50" charset="-128"/>
                        </a:rPr>
                        <a:t>オーストラリア・メルボルン</a:t>
                      </a:r>
                    </a:p>
                  </a:txBody>
                  <a:tcPr anchor="ctr"/>
                </a:tc>
                <a:extLst>
                  <a:ext uri="{0D108BD9-81ED-4DB2-BD59-A6C34878D82A}">
                    <a16:rowId xmlns:a16="http://schemas.microsoft.com/office/drawing/2014/main" xmlns="" val="1806691190"/>
                  </a:ext>
                </a:extLst>
              </a:tr>
              <a:tr h="370840">
                <a:tc>
                  <a:txBody>
                    <a:bodyPr/>
                    <a:lstStyle/>
                    <a:p>
                      <a:pPr algn="ctr"/>
                      <a:r>
                        <a:rPr kumimoji="1" lang="ja-JP" altLang="en-US" sz="2400" spc="600" dirty="0">
                          <a:latin typeface="Meiryo UI" panose="020B0604030504040204" pitchFamily="50" charset="-128"/>
                          <a:ea typeface="Meiryo UI" panose="020B0604030504040204" pitchFamily="50" charset="-128"/>
                        </a:rPr>
                        <a:t>売上</a:t>
                      </a:r>
                    </a:p>
                  </a:txBody>
                  <a:tcPr anchor="ctr"/>
                </a:tc>
                <a:tc>
                  <a:txBody>
                    <a:bodyPr/>
                    <a:lstStyle/>
                    <a:p>
                      <a:r>
                        <a:rPr kumimoji="1" lang="ja-JP" altLang="en-US" sz="2400" spc="300" dirty="0">
                          <a:latin typeface="Meiryo UI" panose="020B0604030504040204" pitchFamily="50" charset="-128"/>
                          <a:ea typeface="Meiryo UI" panose="020B0604030504040204" pitchFamily="50" charset="-128"/>
                        </a:rPr>
                        <a:t>約</a:t>
                      </a:r>
                      <a:r>
                        <a:rPr kumimoji="1" lang="en-US" altLang="ja-JP" sz="2400" spc="300" dirty="0">
                          <a:latin typeface="Meiryo UI" panose="020B0604030504040204" pitchFamily="50" charset="-128"/>
                          <a:ea typeface="Meiryo UI" panose="020B0604030504040204" pitchFamily="50" charset="-128"/>
                        </a:rPr>
                        <a:t>383</a:t>
                      </a:r>
                      <a:r>
                        <a:rPr kumimoji="1" lang="ja-JP" altLang="en-US" sz="2400" spc="300" dirty="0">
                          <a:latin typeface="Meiryo UI" panose="020B0604030504040204" pitchFamily="50" charset="-128"/>
                          <a:ea typeface="Meiryo UI" panose="020B0604030504040204" pitchFamily="50" charset="-128"/>
                        </a:rPr>
                        <a:t>億ドル（</a:t>
                      </a:r>
                      <a:r>
                        <a:rPr kumimoji="1" lang="en-US" altLang="ja-JP" sz="2400" spc="300" dirty="0">
                          <a:latin typeface="Meiryo UI" panose="020B0604030504040204" pitchFamily="50" charset="-128"/>
                          <a:ea typeface="Meiryo UI" panose="020B0604030504040204" pitchFamily="50" charset="-128"/>
                        </a:rPr>
                        <a:t>2017</a:t>
                      </a:r>
                      <a:r>
                        <a:rPr kumimoji="1" lang="ja-JP" altLang="en-US" sz="2400" spc="300" dirty="0">
                          <a:latin typeface="Meiryo UI" panose="020B0604030504040204" pitchFamily="50" charset="-128"/>
                          <a:ea typeface="Meiryo UI" panose="020B0604030504040204" pitchFamily="50" charset="-128"/>
                        </a:rPr>
                        <a:t>年現在）</a:t>
                      </a:r>
                    </a:p>
                  </a:txBody>
                  <a:tcPr anchor="ctr"/>
                </a:tc>
                <a:extLst>
                  <a:ext uri="{0D108BD9-81ED-4DB2-BD59-A6C34878D82A}">
                    <a16:rowId xmlns:a16="http://schemas.microsoft.com/office/drawing/2014/main" xmlns="" val="2697413079"/>
                  </a:ext>
                </a:extLst>
              </a:tr>
              <a:tr h="370840">
                <a:tc>
                  <a:txBody>
                    <a:bodyPr/>
                    <a:lstStyle/>
                    <a:p>
                      <a:pPr algn="ctr"/>
                      <a:r>
                        <a:rPr kumimoji="1" lang="ja-JP" altLang="en-US" sz="2400" spc="600" dirty="0">
                          <a:latin typeface="Meiryo UI" panose="020B0604030504040204" pitchFamily="50" charset="-128"/>
                          <a:ea typeface="Meiryo UI" panose="020B0604030504040204" pitchFamily="50" charset="-128"/>
                        </a:rPr>
                        <a:t>従業員</a:t>
                      </a:r>
                    </a:p>
                  </a:txBody>
                  <a:tcPr anchor="ctr"/>
                </a:tc>
                <a:tc>
                  <a:txBody>
                    <a:bodyPr/>
                    <a:lstStyle/>
                    <a:p>
                      <a:r>
                        <a:rPr kumimoji="1" lang="ja-JP" altLang="en-US" sz="2400" spc="300" dirty="0">
                          <a:latin typeface="Meiryo UI" panose="020B0604030504040204" pitchFamily="50" charset="-128"/>
                          <a:ea typeface="Meiryo UI" panose="020B0604030504040204" pitchFamily="50" charset="-128"/>
                        </a:rPr>
                        <a:t>約</a:t>
                      </a:r>
                      <a:r>
                        <a:rPr kumimoji="1" lang="en-US" altLang="ja-JP" sz="2400" spc="300" dirty="0">
                          <a:latin typeface="Meiryo UI" panose="020B0604030504040204" pitchFamily="50" charset="-128"/>
                          <a:ea typeface="Meiryo UI" panose="020B0604030504040204" pitchFamily="50" charset="-128"/>
                        </a:rPr>
                        <a:t>65,000</a:t>
                      </a:r>
                      <a:r>
                        <a:rPr kumimoji="1" lang="ja-JP" altLang="en-US" sz="2400" spc="300" dirty="0">
                          <a:latin typeface="Meiryo UI" panose="020B0604030504040204" pitchFamily="50" charset="-128"/>
                          <a:ea typeface="Meiryo UI" panose="020B0604030504040204" pitchFamily="50" charset="-128"/>
                        </a:rPr>
                        <a:t>名（</a:t>
                      </a:r>
                      <a:r>
                        <a:rPr kumimoji="1" lang="en-US" altLang="ja-JP" sz="2400" spc="300" dirty="0">
                          <a:latin typeface="Meiryo UI" panose="020B0604030504040204" pitchFamily="50" charset="-128"/>
                          <a:ea typeface="Meiryo UI" panose="020B0604030504040204" pitchFamily="50" charset="-128"/>
                        </a:rPr>
                        <a:t>2017</a:t>
                      </a:r>
                      <a:r>
                        <a:rPr kumimoji="1" lang="ja-JP" altLang="en-US" sz="2400" spc="300" dirty="0">
                          <a:latin typeface="Meiryo UI" panose="020B0604030504040204" pitchFamily="50" charset="-128"/>
                          <a:ea typeface="Meiryo UI" panose="020B0604030504040204" pitchFamily="50" charset="-128"/>
                        </a:rPr>
                        <a:t>年現在）</a:t>
                      </a:r>
                    </a:p>
                  </a:txBody>
                  <a:tcPr anchor="ctr"/>
                </a:tc>
                <a:extLst>
                  <a:ext uri="{0D108BD9-81ED-4DB2-BD59-A6C34878D82A}">
                    <a16:rowId xmlns:a16="http://schemas.microsoft.com/office/drawing/2014/main" xmlns="" val="2621748553"/>
                  </a:ext>
                </a:extLst>
              </a:tr>
            </a:tbl>
          </a:graphicData>
        </a:graphic>
      </p:graphicFrame>
      <p:pic>
        <p:nvPicPr>
          <p:cNvPr id="13" name="図 12"/>
          <p:cNvPicPr>
            <a:picLocks noChangeAspect="1"/>
          </p:cNvPicPr>
          <p:nvPr/>
        </p:nvPicPr>
        <p:blipFill>
          <a:blip r:embed="rId2"/>
          <a:stretch>
            <a:fillRect/>
          </a:stretch>
        </p:blipFill>
        <p:spPr>
          <a:xfrm>
            <a:off x="7905328" y="2168896"/>
            <a:ext cx="1223701" cy="324000"/>
          </a:xfrm>
          <a:prstGeom prst="rect">
            <a:avLst/>
          </a:prstGeom>
        </p:spPr>
      </p:pic>
    </p:spTree>
    <p:extLst>
      <p:ext uri="{BB962C8B-B14F-4D97-AF65-F5344CB8AC3E}">
        <p14:creationId xmlns:p14="http://schemas.microsoft.com/office/powerpoint/2010/main" val="3491617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b="8001"/>
          <a:stretch/>
        </p:blipFill>
        <p:spPr>
          <a:xfrm>
            <a:off x="1462492" y="1701408"/>
            <a:ext cx="6981016" cy="4967952"/>
          </a:xfrm>
          <a:prstGeom prst="rect">
            <a:avLst/>
          </a:prstGeom>
        </p:spPr>
      </p:pic>
      <p:sp>
        <p:nvSpPr>
          <p:cNvPr id="6" name="タイトル 1"/>
          <p:cNvSpPr>
            <a:spLocks noGrp="1"/>
          </p:cNvSpPr>
          <p:nvPr>
            <p:ph type="title"/>
          </p:nvPr>
        </p:nvSpPr>
        <p:spPr/>
        <p:txBody>
          <a:bodyPr/>
          <a:lstStyle/>
          <a:p>
            <a:r>
              <a:rPr lang="en-US" altLang="ja-JP" sz="3600" spc="300" dirty="0"/>
              <a:t>TCFD</a:t>
            </a:r>
            <a:r>
              <a:rPr lang="ja-JP" altLang="en-US" sz="3600" spc="300" dirty="0"/>
              <a:t>対応事例：</a:t>
            </a:r>
            <a:r>
              <a:rPr lang="en-US" altLang="ja-JP" sz="3600" spc="300" dirty="0"/>
              <a:t>BHP Billiton</a:t>
            </a:r>
            <a:r>
              <a:rPr lang="ja-JP" altLang="en-US" sz="3600" spc="300" dirty="0" smtClean="0"/>
              <a:t>（</a:t>
            </a:r>
            <a:r>
              <a:rPr lang="en-US" altLang="ja-JP" sz="3600" spc="300" dirty="0" smtClean="0"/>
              <a:t>2/6</a:t>
            </a:r>
            <a:r>
              <a:rPr lang="ja-JP" altLang="en-US" sz="3600" spc="300" dirty="0"/>
              <a:t>）</a:t>
            </a:r>
          </a:p>
        </p:txBody>
      </p:sp>
      <p:sp>
        <p:nvSpPr>
          <p:cNvPr id="3" name="テキスト プレースホルダー 2"/>
          <p:cNvSpPr>
            <a:spLocks noGrp="1"/>
          </p:cNvSpPr>
          <p:nvPr>
            <p:ph type="body" sz="quarter" idx="11"/>
          </p:nvPr>
        </p:nvSpPr>
        <p:spPr>
          <a:xfrm>
            <a:off x="128588" y="765174"/>
            <a:ext cx="9648825" cy="908849"/>
          </a:xfrm>
        </p:spPr>
        <p:txBody>
          <a:bodyPr/>
          <a:lstStyle/>
          <a:p>
            <a:r>
              <a:rPr lang="en-US" altLang="ja-JP" sz="2400" spc="300" dirty="0"/>
              <a:t>BHP</a:t>
            </a:r>
            <a:r>
              <a:rPr lang="ja-JP" altLang="en-US" sz="2400" spc="300" dirty="0"/>
              <a:t>は</a:t>
            </a:r>
            <a:r>
              <a:rPr lang="en-US" altLang="ja-JP" sz="2400" spc="300" dirty="0"/>
              <a:t>TCFD</a:t>
            </a:r>
            <a:r>
              <a:rPr lang="ja-JP" altLang="en-US" sz="2400" spc="300" dirty="0"/>
              <a:t>の提言事項に対する自社の情報開示対応状況について、アニュアルレポートにて解説している</a:t>
            </a:r>
          </a:p>
        </p:txBody>
      </p:sp>
      <p:sp>
        <p:nvSpPr>
          <p:cNvPr id="4" name="スライド番号プレースホルダー 3"/>
          <p:cNvSpPr>
            <a:spLocks noGrp="1"/>
          </p:cNvSpPr>
          <p:nvPr>
            <p:ph type="sldNum" sz="quarter" idx="12"/>
          </p:nvPr>
        </p:nvSpPr>
        <p:spPr/>
        <p:txBody>
          <a:bodyPr/>
          <a:lstStyle/>
          <a:p>
            <a:fld id="{E77E49A9-AD1C-4B66-A578-004A08E370AC}" type="slidenum">
              <a:rPr lang="ja-JP" altLang="en-US" smtClean="0"/>
              <a:pPr/>
              <a:t>44</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751957865"/>
              </p:ext>
            </p:extLst>
          </p:nvPr>
        </p:nvGraphicFramePr>
        <p:xfrm>
          <a:off x="273050" y="6682321"/>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000" baseline="0" dirty="0">
                          <a:solidFill>
                            <a:schemeClr val="tx1"/>
                          </a:solidFill>
                          <a:latin typeface="Segoe UI" panose="020B0502040204020203" pitchFamily="34" charset="0"/>
                          <a:ea typeface="メイリオ" panose="020B0604030504040204" pitchFamily="50" charset="-128"/>
                        </a:rPr>
                        <a:t>BHP</a:t>
                      </a:r>
                      <a:r>
                        <a:rPr kumimoji="1" lang="ja-JP" altLang="en-US" sz="1000" baseline="0" dirty="0">
                          <a:solidFill>
                            <a:schemeClr val="tx1"/>
                          </a:solidFill>
                          <a:latin typeface="Segoe UI" panose="020B0502040204020203" pitchFamily="34" charset="0"/>
                          <a:ea typeface="メイリオ" panose="020B0604030504040204" pitchFamily="50" charset="-128"/>
                        </a:rPr>
                        <a:t>アニュアルレポート</a:t>
                      </a:r>
                      <a:r>
                        <a:rPr kumimoji="1" lang="en-US" altLang="ja-JP" sz="1000" baseline="0" dirty="0">
                          <a:solidFill>
                            <a:schemeClr val="tx1"/>
                          </a:solidFill>
                          <a:latin typeface="Segoe UI" panose="020B0502040204020203" pitchFamily="34" charset="0"/>
                          <a:ea typeface="メイリオ" panose="020B0604030504040204" pitchFamily="50" charset="-128"/>
                        </a:rPr>
                        <a:t>2017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8" name="四角形吹き出し 7"/>
          <p:cNvSpPr/>
          <p:nvPr/>
        </p:nvSpPr>
        <p:spPr>
          <a:xfrm>
            <a:off x="118893" y="2276872"/>
            <a:ext cx="1881779" cy="1008112"/>
          </a:xfrm>
          <a:prstGeom prst="wedgeRoundRectCallout">
            <a:avLst>
              <a:gd name="adj1" fmla="val 26486"/>
              <a:gd name="adj2" fmla="val -83269"/>
              <a:gd name="adj3" fmla="val 16667"/>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latin typeface="Meiryo UI" panose="020B0604030504040204" pitchFamily="50" charset="-128"/>
                <a:ea typeface="Meiryo UI" panose="020B0604030504040204" pitchFamily="50" charset="-128"/>
              </a:rPr>
              <a:t>TCFD</a:t>
            </a:r>
          </a:p>
          <a:p>
            <a:pPr algn="ctr"/>
            <a:r>
              <a:rPr lang="ja-JP" altLang="en-US" sz="2400" dirty="0">
                <a:solidFill>
                  <a:schemeClr val="tx1"/>
                </a:solidFill>
                <a:latin typeface="Meiryo UI" panose="020B0604030504040204" pitchFamily="50" charset="-128"/>
                <a:ea typeface="Meiryo UI" panose="020B0604030504040204" pitchFamily="50" charset="-128"/>
              </a:rPr>
              <a:t>提言事項</a:t>
            </a:r>
          </a:p>
        </p:txBody>
      </p:sp>
      <p:sp>
        <p:nvSpPr>
          <p:cNvPr id="9" name="四角形吹き出し 8"/>
          <p:cNvSpPr/>
          <p:nvPr/>
        </p:nvSpPr>
        <p:spPr>
          <a:xfrm>
            <a:off x="3656856" y="2306600"/>
            <a:ext cx="3024336" cy="1122400"/>
          </a:xfrm>
          <a:prstGeom prst="wedgeRoundRectCallout">
            <a:avLst>
              <a:gd name="adj1" fmla="val 9577"/>
              <a:gd name="adj2" fmla="val -87955"/>
              <a:gd name="adj3" fmla="val 16667"/>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eiryo UI" panose="020B0604030504040204" pitchFamily="50" charset="-128"/>
                <a:ea typeface="Meiryo UI" panose="020B0604030504040204" pitchFamily="50" charset="-128"/>
              </a:rPr>
              <a:t>自社の</a:t>
            </a:r>
            <a:endParaRPr lang="en-US" altLang="ja-JP" sz="2400" dirty="0">
              <a:solidFill>
                <a:schemeClr val="tx1"/>
              </a:solidFill>
              <a:latin typeface="Meiryo UI" panose="020B0604030504040204" pitchFamily="50" charset="-128"/>
              <a:ea typeface="Meiryo UI" panose="020B0604030504040204" pitchFamily="50" charset="-128"/>
            </a:endParaRPr>
          </a:p>
          <a:p>
            <a:pPr algn="ctr"/>
            <a:r>
              <a:rPr lang="ja-JP" altLang="en-US" sz="2400" dirty="0">
                <a:solidFill>
                  <a:schemeClr val="tx1"/>
                </a:solidFill>
                <a:latin typeface="Meiryo UI" panose="020B0604030504040204" pitchFamily="50" charset="-128"/>
                <a:ea typeface="Meiryo UI" panose="020B0604030504040204" pitchFamily="50" charset="-128"/>
              </a:rPr>
              <a:t>対応状況</a:t>
            </a:r>
            <a:endParaRPr lang="en-US" altLang="ja-JP" sz="2400" dirty="0">
              <a:solidFill>
                <a:schemeClr val="tx1"/>
              </a:solidFill>
              <a:latin typeface="Meiryo UI" panose="020B0604030504040204" pitchFamily="50" charset="-128"/>
              <a:ea typeface="Meiryo UI" panose="020B0604030504040204" pitchFamily="50" charset="-128"/>
            </a:endParaRPr>
          </a:p>
          <a:p>
            <a:pPr algn="ctr"/>
            <a:r>
              <a:rPr lang="ja-JP" altLang="en-US" sz="2400" dirty="0">
                <a:solidFill>
                  <a:schemeClr val="tx1"/>
                </a:solidFill>
                <a:latin typeface="Meiryo UI" panose="020B0604030504040204" pitchFamily="50" charset="-128"/>
                <a:ea typeface="Meiryo UI" panose="020B0604030504040204" pitchFamily="50" charset="-128"/>
              </a:rPr>
              <a:t>（開示情報の種類）</a:t>
            </a:r>
          </a:p>
        </p:txBody>
      </p:sp>
      <p:sp>
        <p:nvSpPr>
          <p:cNvPr id="10" name="四角形吹き出し 9"/>
          <p:cNvSpPr/>
          <p:nvPr/>
        </p:nvSpPr>
        <p:spPr>
          <a:xfrm>
            <a:off x="7545288" y="2306600"/>
            <a:ext cx="2232123" cy="1266416"/>
          </a:xfrm>
          <a:prstGeom prst="wedgeRoundRectCallout">
            <a:avLst>
              <a:gd name="adj1" fmla="val -24565"/>
              <a:gd name="adj2" fmla="val -77431"/>
              <a:gd name="adj3" fmla="val 16667"/>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eiryo UI" panose="020B0604030504040204" pitchFamily="50" charset="-128"/>
                <a:ea typeface="Meiryo UI" panose="020B0604030504040204" pitchFamily="50" charset="-128"/>
              </a:rPr>
              <a:t>参照先</a:t>
            </a:r>
            <a:endParaRPr lang="en-US" altLang="ja-JP" sz="2400" dirty="0">
              <a:solidFill>
                <a:schemeClr val="tx1"/>
              </a:solidFill>
              <a:latin typeface="Meiryo UI" panose="020B0604030504040204" pitchFamily="50" charset="-128"/>
              <a:ea typeface="Meiryo UI" panose="020B0604030504040204" pitchFamily="50" charset="-128"/>
            </a:endParaRPr>
          </a:p>
          <a:p>
            <a:pPr algn="ctr"/>
            <a:r>
              <a:rPr lang="ja-JP" altLang="en-US" sz="2400" dirty="0">
                <a:solidFill>
                  <a:schemeClr val="tx1"/>
                </a:solidFill>
                <a:latin typeface="Meiryo UI" panose="020B0604030504040204" pitchFamily="50" charset="-128"/>
                <a:ea typeface="Meiryo UI" panose="020B0604030504040204" pitchFamily="50" charset="-128"/>
              </a:rPr>
              <a:t>（アニュアル</a:t>
            </a:r>
            <a:endParaRPr lang="en-US" altLang="ja-JP" sz="2400" dirty="0">
              <a:solidFill>
                <a:schemeClr val="tx1"/>
              </a:solidFill>
              <a:latin typeface="Meiryo UI" panose="020B0604030504040204" pitchFamily="50" charset="-128"/>
              <a:ea typeface="Meiryo UI" panose="020B0604030504040204" pitchFamily="50" charset="-128"/>
            </a:endParaRPr>
          </a:p>
          <a:p>
            <a:pPr algn="ctr"/>
            <a:r>
              <a:rPr lang="ja-JP" altLang="en-US" sz="2400" dirty="0">
                <a:solidFill>
                  <a:schemeClr val="tx1"/>
                </a:solidFill>
                <a:latin typeface="Meiryo UI" panose="020B0604030504040204" pitchFamily="50" charset="-128"/>
                <a:ea typeface="Meiryo UI" panose="020B0604030504040204" pitchFamily="50" charset="-128"/>
              </a:rPr>
              <a:t>レポート上）</a:t>
            </a:r>
            <a:endParaRPr lang="en-US" altLang="ja-JP" sz="2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62000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p:cNvSpPr/>
          <p:nvPr/>
        </p:nvSpPr>
        <p:spPr bwMode="auto">
          <a:xfrm>
            <a:off x="5622704" y="4941168"/>
            <a:ext cx="4283296" cy="72008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342900" lvl="0" indent="-342900" fontAlgn="auto">
              <a:lnSpc>
                <a:spcPts val="2000"/>
              </a:lnSpc>
              <a:spcBef>
                <a:spcPts val="0"/>
              </a:spcBef>
              <a:spcAft>
                <a:spcPts val="0"/>
              </a:spcAft>
              <a:buFont typeface="Wingdings" panose="05000000000000000000" pitchFamily="2" charset="2"/>
              <a:buChar char="ü"/>
              <a:defRPr/>
            </a:pPr>
            <a:r>
              <a:rPr lang="ja-JP" altLang="en-US" sz="1900" dirty="0">
                <a:latin typeface="Meiryo UI" panose="020B0604030504040204" pitchFamily="50" charset="-128"/>
                <a:ea typeface="Meiryo UI" panose="020B0604030504040204" pitchFamily="50" charset="-128"/>
              </a:rPr>
              <a:t>サステナビリティリスク</a:t>
            </a:r>
          </a:p>
          <a:p>
            <a:pPr marL="342900" lvl="0" indent="-342900" fontAlgn="auto">
              <a:lnSpc>
                <a:spcPts val="2000"/>
              </a:lnSpc>
              <a:spcBef>
                <a:spcPts val="0"/>
              </a:spcBef>
              <a:spcAft>
                <a:spcPts val="0"/>
              </a:spcAft>
              <a:buFont typeface="Wingdings" panose="05000000000000000000" pitchFamily="2" charset="2"/>
              <a:buChar char="ü"/>
              <a:defRPr/>
            </a:pPr>
            <a:r>
              <a:rPr lang="ja-JP" altLang="en-US" sz="1900" dirty="0">
                <a:latin typeface="Meiryo UI" panose="020B0604030504040204" pitchFamily="50" charset="-128"/>
                <a:ea typeface="Meiryo UI" panose="020B0604030504040204" pitchFamily="50" charset="-128"/>
              </a:rPr>
              <a:t>組織運営上のリスク</a:t>
            </a:r>
          </a:p>
          <a:p>
            <a:pPr marL="342900" lvl="0" indent="-342900" fontAlgn="auto">
              <a:lnSpc>
                <a:spcPts val="2000"/>
              </a:lnSpc>
              <a:spcBef>
                <a:spcPts val="0"/>
              </a:spcBef>
              <a:spcAft>
                <a:spcPts val="0"/>
              </a:spcAft>
              <a:buFont typeface="Wingdings" panose="05000000000000000000" pitchFamily="2" charset="2"/>
              <a:buChar char="ü"/>
              <a:defRPr/>
            </a:pPr>
            <a:r>
              <a:rPr lang="ja-JP" altLang="en-US" sz="1900" dirty="0">
                <a:latin typeface="Meiryo UI" panose="020B0604030504040204" pitchFamily="50" charset="-128"/>
                <a:ea typeface="Meiryo UI" panose="020B0604030504040204" pitchFamily="50" charset="-128"/>
              </a:rPr>
              <a:t>気候変動が我が社の各事業分野に及ぶ影響の評価</a:t>
            </a:r>
          </a:p>
        </p:txBody>
      </p:sp>
      <p:sp>
        <p:nvSpPr>
          <p:cNvPr id="2" name="タイトル 1"/>
          <p:cNvSpPr>
            <a:spLocks noGrp="1"/>
          </p:cNvSpPr>
          <p:nvPr>
            <p:ph type="title"/>
          </p:nvPr>
        </p:nvSpPr>
        <p:spPr/>
        <p:txBody>
          <a:bodyPr/>
          <a:lstStyle/>
          <a:p>
            <a:r>
              <a:rPr lang="en-US" altLang="ja-JP" sz="3600" spc="300" dirty="0"/>
              <a:t>TCFD</a:t>
            </a:r>
            <a:r>
              <a:rPr lang="ja-JP" altLang="en-US" sz="3600" spc="300" dirty="0"/>
              <a:t>対応事例：</a:t>
            </a:r>
            <a:r>
              <a:rPr lang="en-US" altLang="ja-JP" sz="3600" spc="300" dirty="0"/>
              <a:t>BHP Billiton</a:t>
            </a:r>
            <a:r>
              <a:rPr lang="ja-JP" altLang="en-US" sz="3600" spc="300" dirty="0" smtClean="0"/>
              <a:t>（</a:t>
            </a:r>
            <a:r>
              <a:rPr lang="en-US" altLang="ja-JP" sz="3600" spc="300" dirty="0" smtClean="0"/>
              <a:t>3/6</a:t>
            </a:r>
            <a:r>
              <a:rPr lang="ja-JP" altLang="en-US" sz="3600" spc="300" dirty="0"/>
              <a:t>）</a:t>
            </a:r>
          </a:p>
        </p:txBody>
      </p:sp>
      <p:sp>
        <p:nvSpPr>
          <p:cNvPr id="3" name="テキスト プレースホルダー 2"/>
          <p:cNvSpPr>
            <a:spLocks noGrp="1"/>
          </p:cNvSpPr>
          <p:nvPr>
            <p:ph type="body" sz="quarter" idx="11"/>
          </p:nvPr>
        </p:nvSpPr>
        <p:spPr>
          <a:xfrm>
            <a:off x="128588" y="765175"/>
            <a:ext cx="9648825" cy="396000"/>
          </a:xfrm>
        </p:spPr>
        <p:txBody>
          <a:bodyPr/>
          <a:lstStyle/>
          <a:p>
            <a:r>
              <a:rPr lang="en-US" altLang="ja-JP" sz="1800" dirty="0"/>
              <a:t>BHP</a:t>
            </a:r>
            <a:r>
              <a:rPr lang="ja-JP" altLang="en-US" sz="1800" dirty="0"/>
              <a:t>は</a:t>
            </a:r>
            <a:r>
              <a:rPr lang="en-US" altLang="ja-JP" sz="1800" dirty="0"/>
              <a:t>TCFD</a:t>
            </a:r>
            <a:r>
              <a:rPr lang="ja-JP" altLang="en-US" sz="1800" dirty="0"/>
              <a:t>が提言している「ガバナンス」、「戦略」領域について、下記のように情報を開示している</a:t>
            </a:r>
          </a:p>
        </p:txBody>
      </p:sp>
      <p:graphicFrame>
        <p:nvGraphicFramePr>
          <p:cNvPr id="7" name="表 6"/>
          <p:cNvGraphicFramePr>
            <a:graphicFrameLocks noGrp="1"/>
          </p:cNvGraphicFramePr>
          <p:nvPr>
            <p:extLst>
              <p:ext uri="{D42A27DB-BD31-4B8C-83A1-F6EECF244321}">
                <p14:modId xmlns:p14="http://schemas.microsoft.com/office/powerpoint/2010/main" val="70335867"/>
              </p:ext>
            </p:extLst>
          </p:nvPr>
        </p:nvGraphicFramePr>
        <p:xfrm>
          <a:off x="273050" y="6682321"/>
          <a:ext cx="8846267" cy="203063"/>
        </p:xfrm>
        <a:graphic>
          <a:graphicData uri="http://schemas.openxmlformats.org/drawingml/2006/table">
            <a:tbl>
              <a:tblPr firstRow="1" bandRow="1">
                <a:tableStyleId>{5940675A-B579-460E-94D1-54222C63F5DA}</a:tableStyleId>
              </a:tblPr>
              <a:tblGrid>
                <a:gridCol w="421251">
                  <a:extLst>
                    <a:ext uri="{9D8B030D-6E8A-4147-A177-3AD203B41FA5}">
                      <a16:colId xmlns:a16="http://schemas.microsoft.com/office/drawing/2014/main" xmlns="" val="20000"/>
                    </a:ext>
                  </a:extLst>
                </a:gridCol>
                <a:gridCol w="8425016">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000" baseline="0" dirty="0">
                          <a:solidFill>
                            <a:schemeClr val="tx1"/>
                          </a:solidFill>
                          <a:latin typeface="Segoe UI" panose="020B0502040204020203" pitchFamily="34" charset="0"/>
                          <a:ea typeface="メイリオ" panose="020B0604030504040204" pitchFamily="50" charset="-128"/>
                        </a:rPr>
                        <a:t>BHP</a:t>
                      </a:r>
                      <a:r>
                        <a:rPr kumimoji="1" lang="ja-JP" altLang="en-US" sz="1000" baseline="0" dirty="0">
                          <a:solidFill>
                            <a:schemeClr val="tx1"/>
                          </a:solidFill>
                          <a:latin typeface="Segoe UI" panose="020B0502040204020203" pitchFamily="34" charset="0"/>
                          <a:ea typeface="メイリオ" panose="020B0604030504040204" pitchFamily="50" charset="-128"/>
                        </a:rPr>
                        <a:t>アニュアルレポート</a:t>
                      </a:r>
                      <a:r>
                        <a:rPr kumimoji="1" lang="en-US" altLang="ja-JP" sz="1000" baseline="0" dirty="0">
                          <a:solidFill>
                            <a:schemeClr val="tx1"/>
                          </a:solidFill>
                          <a:latin typeface="Segoe UI" panose="020B0502040204020203" pitchFamily="34" charset="0"/>
                          <a:ea typeface="メイリオ" panose="020B0604030504040204" pitchFamily="50" charset="-128"/>
                        </a:rPr>
                        <a:t>2017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23" name="四角形: 角を丸くする 22"/>
          <p:cNvSpPr/>
          <p:nvPr/>
        </p:nvSpPr>
        <p:spPr bwMode="auto">
          <a:xfrm>
            <a:off x="128517" y="1665237"/>
            <a:ext cx="1068608" cy="209476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lvl="0" algn="ctr" fontAlgn="auto">
              <a:lnSpc>
                <a:spcPts val="2000"/>
              </a:lnSpc>
              <a:spcBef>
                <a:spcPts val="0"/>
              </a:spcBef>
              <a:spcAft>
                <a:spcPts val="0"/>
              </a:spcAft>
            </a:pPr>
            <a:r>
              <a:rPr lang="ja-JP" altLang="en-US" sz="1900" b="1" u="sng" spc="300" dirty="0">
                <a:solidFill>
                  <a:prstClr val="black"/>
                </a:solidFill>
                <a:latin typeface="Meiryo UI" panose="020B0604030504040204" pitchFamily="50" charset="-128"/>
                <a:ea typeface="Meiryo UI" panose="020B0604030504040204" pitchFamily="50" charset="-128"/>
              </a:rPr>
              <a:t>ガバナンス</a:t>
            </a:r>
          </a:p>
        </p:txBody>
      </p:sp>
      <p:sp>
        <p:nvSpPr>
          <p:cNvPr id="24" name="四角形: 角を丸くする 23"/>
          <p:cNvSpPr/>
          <p:nvPr/>
        </p:nvSpPr>
        <p:spPr bwMode="auto">
          <a:xfrm>
            <a:off x="128517" y="3842757"/>
            <a:ext cx="1068608" cy="2826331"/>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lvl="0" algn="ctr" fontAlgn="auto">
              <a:lnSpc>
                <a:spcPts val="2000"/>
              </a:lnSpc>
              <a:spcBef>
                <a:spcPts val="0"/>
              </a:spcBef>
              <a:spcAft>
                <a:spcPts val="0"/>
              </a:spcAft>
            </a:pPr>
            <a:r>
              <a:rPr lang="ja-JP" altLang="en-US" sz="1900" b="1" u="sng" spc="300" smtClean="0">
                <a:solidFill>
                  <a:prstClr val="black"/>
                </a:solidFill>
                <a:latin typeface="Meiryo UI" panose="020B0604030504040204" pitchFamily="50" charset="-128"/>
                <a:ea typeface="Meiryo UI" panose="020B0604030504040204" pitchFamily="50" charset="-128"/>
              </a:rPr>
              <a:t>戦略</a:t>
            </a:r>
            <a:endParaRPr lang="ja-JP" altLang="en-US" sz="1900" b="1" u="sng" spc="300" dirty="0">
              <a:solidFill>
                <a:prstClr val="black"/>
              </a:solidFill>
              <a:latin typeface="Meiryo UI" panose="020B0604030504040204" pitchFamily="50" charset="-128"/>
              <a:ea typeface="Meiryo UI" panose="020B0604030504040204" pitchFamily="50" charset="-128"/>
            </a:endParaRPr>
          </a:p>
        </p:txBody>
      </p:sp>
      <p:sp>
        <p:nvSpPr>
          <p:cNvPr id="25" name="四角形: 角を丸くする 24"/>
          <p:cNvSpPr/>
          <p:nvPr/>
        </p:nvSpPr>
        <p:spPr bwMode="auto">
          <a:xfrm>
            <a:off x="1235017" y="1665235"/>
            <a:ext cx="4320294" cy="999863"/>
          </a:xfrm>
          <a:prstGeom prst="roundRect">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lvl="0" fontAlgn="auto">
              <a:lnSpc>
                <a:spcPts val="2000"/>
              </a:lnSpc>
              <a:spcBef>
                <a:spcPts val="0"/>
              </a:spcBef>
              <a:spcAft>
                <a:spcPts val="0"/>
              </a:spcAft>
            </a:pPr>
            <a:r>
              <a:rPr lang="en-US" altLang="ja-JP" sz="1900" dirty="0">
                <a:solidFill>
                  <a:prstClr val="black"/>
                </a:solidFill>
                <a:latin typeface="Meiryo UI" panose="020B0604030504040204" pitchFamily="50" charset="-128"/>
                <a:ea typeface="Meiryo UI" panose="020B0604030504040204" pitchFamily="50" charset="-128"/>
              </a:rPr>
              <a:t>a. </a:t>
            </a:r>
            <a:r>
              <a:rPr lang="ja-JP" altLang="en-US" sz="1900" dirty="0">
                <a:solidFill>
                  <a:prstClr val="black"/>
                </a:solidFill>
                <a:latin typeface="Meiryo UI" panose="020B0604030504040204" pitchFamily="50" charset="-128"/>
                <a:ea typeface="Meiryo UI" panose="020B0604030504040204" pitchFamily="50" charset="-128"/>
              </a:rPr>
              <a:t>気候関連のリスクと機会に関すると取締役会の監督内容について説明すること</a:t>
            </a:r>
          </a:p>
        </p:txBody>
      </p:sp>
      <p:sp>
        <p:nvSpPr>
          <p:cNvPr id="26" name="四角形: 角を丸くする 25"/>
          <p:cNvSpPr/>
          <p:nvPr/>
        </p:nvSpPr>
        <p:spPr bwMode="auto">
          <a:xfrm>
            <a:off x="1235017" y="2695719"/>
            <a:ext cx="4320294" cy="1064287"/>
          </a:xfrm>
          <a:prstGeom prst="roundRect">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nSpc>
                <a:spcPts val="2100"/>
              </a:lnSpc>
            </a:pPr>
            <a:r>
              <a:rPr lang="en-US" altLang="ja-JP" sz="1900" dirty="0">
                <a:latin typeface="Meiryo UI" panose="020B0604030504040204" pitchFamily="50" charset="-128"/>
                <a:ea typeface="Meiryo UI" panose="020B0604030504040204" pitchFamily="50" charset="-128"/>
              </a:rPr>
              <a:t>b. </a:t>
            </a:r>
            <a:r>
              <a:rPr lang="ja-JP" altLang="en-US" sz="1900" dirty="0">
                <a:latin typeface="Meiryo UI" panose="020B0604030504040204" pitchFamily="50" charset="-128"/>
                <a:ea typeface="Meiryo UI" panose="020B0604030504040204" pitchFamily="50" charset="-128"/>
              </a:rPr>
              <a:t>気候関連リスクと機会の評価と管理における経営陣の役割を説明すること</a:t>
            </a:r>
          </a:p>
        </p:txBody>
      </p:sp>
      <p:sp>
        <p:nvSpPr>
          <p:cNvPr id="28" name="四角形: 角を丸くする 27"/>
          <p:cNvSpPr/>
          <p:nvPr/>
        </p:nvSpPr>
        <p:spPr bwMode="auto">
          <a:xfrm>
            <a:off x="1235017" y="3933144"/>
            <a:ext cx="4320294" cy="792000"/>
          </a:xfrm>
          <a:prstGeom prst="roundRect">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lvl="0" fontAlgn="auto">
              <a:lnSpc>
                <a:spcPts val="2000"/>
              </a:lnSpc>
              <a:spcBef>
                <a:spcPts val="0"/>
              </a:spcBef>
              <a:spcAft>
                <a:spcPts val="0"/>
              </a:spcAft>
            </a:pPr>
            <a:r>
              <a:rPr lang="en-US" altLang="ja-JP" sz="1900" dirty="0">
                <a:solidFill>
                  <a:prstClr val="black"/>
                </a:solidFill>
                <a:latin typeface="Meiryo UI" panose="020B0604030504040204" pitchFamily="50" charset="-128"/>
                <a:ea typeface="Meiryo UI" panose="020B0604030504040204" pitchFamily="50" charset="-128"/>
              </a:rPr>
              <a:t>a. </a:t>
            </a:r>
            <a:r>
              <a:rPr lang="ja-JP" altLang="en-US" sz="1900" dirty="0">
                <a:solidFill>
                  <a:prstClr val="black"/>
                </a:solidFill>
                <a:latin typeface="Meiryo UI" panose="020B0604030504040204" pitchFamily="50" charset="-128"/>
                <a:ea typeface="Meiryo UI" panose="020B0604030504040204" pitchFamily="50" charset="-128"/>
              </a:rPr>
              <a:t>自社が特定している気候関連のリスクと機会を短期・中期・長期的な観点で説明すること</a:t>
            </a:r>
          </a:p>
        </p:txBody>
      </p:sp>
      <p:sp>
        <p:nvSpPr>
          <p:cNvPr id="29" name="四角形: 角を丸くする 28"/>
          <p:cNvSpPr/>
          <p:nvPr/>
        </p:nvSpPr>
        <p:spPr bwMode="auto">
          <a:xfrm>
            <a:off x="1235017" y="4797239"/>
            <a:ext cx="4320294" cy="905155"/>
          </a:xfrm>
          <a:prstGeom prst="roundRect">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lvl="0" fontAlgn="auto">
              <a:lnSpc>
                <a:spcPts val="2000"/>
              </a:lnSpc>
              <a:spcBef>
                <a:spcPts val="0"/>
              </a:spcBef>
              <a:spcAft>
                <a:spcPts val="0"/>
              </a:spcAft>
            </a:pPr>
            <a:r>
              <a:rPr lang="en-US" altLang="ja-JP" sz="1900" dirty="0">
                <a:solidFill>
                  <a:prstClr val="black"/>
                </a:solidFill>
                <a:latin typeface="Meiryo UI" panose="020B0604030504040204" pitchFamily="50" charset="-128"/>
                <a:ea typeface="Meiryo UI" panose="020B0604030504040204" pitchFamily="50" charset="-128"/>
              </a:rPr>
              <a:t>b. </a:t>
            </a:r>
            <a:r>
              <a:rPr lang="ja-JP" altLang="en-US" sz="1900" dirty="0">
                <a:solidFill>
                  <a:prstClr val="black"/>
                </a:solidFill>
                <a:latin typeface="Meiryo UI" panose="020B0604030504040204" pitchFamily="50" charset="-128"/>
                <a:ea typeface="Meiryo UI" panose="020B0604030504040204" pitchFamily="50" charset="-128"/>
              </a:rPr>
              <a:t>気候関連のリスクと機会が自社のビジネス、戦略、財務計画に及ぶ影響を説明すること</a:t>
            </a:r>
          </a:p>
        </p:txBody>
      </p:sp>
      <p:sp>
        <p:nvSpPr>
          <p:cNvPr id="30" name="四角形: 角を丸くする 29"/>
          <p:cNvSpPr/>
          <p:nvPr/>
        </p:nvSpPr>
        <p:spPr bwMode="auto">
          <a:xfrm>
            <a:off x="1235017" y="5805352"/>
            <a:ext cx="4320294" cy="792000"/>
          </a:xfrm>
          <a:prstGeom prst="roundRect">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lvl="0" fontAlgn="auto">
              <a:lnSpc>
                <a:spcPts val="2000"/>
              </a:lnSpc>
              <a:spcBef>
                <a:spcPts val="0"/>
              </a:spcBef>
              <a:spcAft>
                <a:spcPts val="0"/>
              </a:spcAft>
            </a:pPr>
            <a:r>
              <a:rPr lang="en-US" altLang="ja-JP" sz="1900" dirty="0">
                <a:solidFill>
                  <a:prstClr val="black"/>
                </a:solidFill>
                <a:latin typeface="Meiryo UI" panose="020B0604030504040204" pitchFamily="50" charset="-128"/>
                <a:ea typeface="Meiryo UI" panose="020B0604030504040204" pitchFamily="50" charset="-128"/>
              </a:rPr>
              <a:t>c. 2℃</a:t>
            </a:r>
            <a:r>
              <a:rPr lang="ja-JP" altLang="en-US" sz="1900" dirty="0">
                <a:solidFill>
                  <a:prstClr val="black"/>
                </a:solidFill>
                <a:latin typeface="Meiryo UI" panose="020B0604030504040204" pitchFamily="50" charset="-128"/>
                <a:ea typeface="Meiryo UI" panose="020B0604030504040204" pitchFamily="50" charset="-128"/>
              </a:rPr>
              <a:t>以下のシナリオを含む様々な気候関連シナリオを考慮し、組織の戦略のリジリエンスを説明すること</a:t>
            </a:r>
          </a:p>
        </p:txBody>
      </p:sp>
      <p:sp>
        <p:nvSpPr>
          <p:cNvPr id="31" name="正方形/長方形 30"/>
          <p:cNvSpPr/>
          <p:nvPr/>
        </p:nvSpPr>
        <p:spPr bwMode="auto">
          <a:xfrm>
            <a:off x="5565907" y="1829029"/>
            <a:ext cx="4312797" cy="72008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342900" indent="-342900">
              <a:lnSpc>
                <a:spcPts val="2000"/>
              </a:lnSpc>
              <a:buFont typeface="Wingdings" panose="05000000000000000000" pitchFamily="2" charset="2"/>
              <a:buChar char="ü"/>
            </a:pPr>
            <a:r>
              <a:rPr lang="ja-JP" altLang="en-US" sz="1900" dirty="0">
                <a:latin typeface="Meiryo UI" panose="020B0604030504040204" pitchFamily="50" charset="-128"/>
                <a:ea typeface="Meiryo UI" panose="020B0604030504040204" pitchFamily="50" charset="-128"/>
              </a:rPr>
              <a:t>理事会メンバーの気候変動に関するスキルと経験、貢献内容</a:t>
            </a:r>
          </a:p>
          <a:p>
            <a:pPr marL="342900" indent="-342900">
              <a:lnSpc>
                <a:spcPts val="2000"/>
              </a:lnSpc>
              <a:buFont typeface="Wingdings" panose="05000000000000000000" pitchFamily="2" charset="2"/>
              <a:buChar char="ü"/>
            </a:pPr>
            <a:r>
              <a:rPr lang="ja-JP" altLang="en-US" sz="1900" dirty="0">
                <a:latin typeface="Meiryo UI" panose="020B0604030504040204" pitchFamily="50" charset="-128"/>
                <a:ea typeface="Meiryo UI" panose="020B0604030504040204" pitchFamily="50" charset="-128"/>
              </a:rPr>
              <a:t>サステナビリティ委員会の役割とフォーカス分野</a:t>
            </a:r>
          </a:p>
        </p:txBody>
      </p:sp>
      <p:sp>
        <p:nvSpPr>
          <p:cNvPr id="32" name="正方形/長方形 31"/>
          <p:cNvSpPr/>
          <p:nvPr/>
        </p:nvSpPr>
        <p:spPr bwMode="auto">
          <a:xfrm>
            <a:off x="5595408" y="2924944"/>
            <a:ext cx="4283296" cy="72008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342900" indent="-342900">
              <a:lnSpc>
                <a:spcPts val="2000"/>
              </a:lnSpc>
              <a:buFont typeface="Wingdings" panose="05000000000000000000" pitchFamily="2" charset="2"/>
              <a:buChar char="ü"/>
            </a:pPr>
            <a:r>
              <a:rPr lang="ja-JP" altLang="en-US" sz="1900" dirty="0">
                <a:latin typeface="Meiryo UI" panose="020B0604030504040204" pitchFamily="50" charset="-128"/>
                <a:ea typeface="Meiryo UI" panose="020B0604030504040204" pitchFamily="50" charset="-128"/>
              </a:rPr>
              <a:t>気候変動における我が社の戦略</a:t>
            </a:r>
          </a:p>
          <a:p>
            <a:pPr marL="342900" indent="-342900">
              <a:lnSpc>
                <a:spcPts val="2000"/>
              </a:lnSpc>
              <a:buFont typeface="Wingdings" panose="05000000000000000000" pitchFamily="2" charset="2"/>
              <a:buChar char="ü"/>
            </a:pPr>
            <a:r>
              <a:rPr lang="ja-JP" altLang="en-US" sz="1900" dirty="0">
                <a:latin typeface="Meiryo UI" panose="020B0604030504040204" pitchFamily="50" charset="-128"/>
                <a:ea typeface="Meiryo UI" panose="020B0604030504040204" pitchFamily="50" charset="-128"/>
              </a:rPr>
              <a:t>サステナビリティ委員会の役割とフォーカス分野</a:t>
            </a:r>
          </a:p>
          <a:p>
            <a:pPr marL="342900" indent="-342900">
              <a:lnSpc>
                <a:spcPts val="2000"/>
              </a:lnSpc>
              <a:buFont typeface="Wingdings" panose="05000000000000000000" pitchFamily="2" charset="2"/>
              <a:buChar char="ü"/>
            </a:pPr>
            <a:r>
              <a:rPr lang="en-US" altLang="ja-JP" sz="1900" dirty="0">
                <a:latin typeface="Meiryo UI" panose="020B0604030504040204" pitchFamily="50" charset="-128"/>
                <a:ea typeface="Meiryo UI" panose="020B0604030504040204" pitchFamily="50" charset="-128"/>
              </a:rPr>
              <a:t>CEO</a:t>
            </a:r>
            <a:r>
              <a:rPr lang="ja-JP" altLang="en-US" sz="1900" dirty="0">
                <a:latin typeface="Meiryo UI" panose="020B0604030504040204" pitchFamily="50" charset="-128"/>
                <a:ea typeface="Meiryo UI" panose="020B0604030504040204" pitchFamily="50" charset="-128"/>
              </a:rPr>
              <a:t>のパフォーマンス及び金銭的報酬</a:t>
            </a:r>
          </a:p>
        </p:txBody>
      </p:sp>
      <p:sp>
        <p:nvSpPr>
          <p:cNvPr id="33" name="正方形/長方形 32"/>
          <p:cNvSpPr/>
          <p:nvPr/>
        </p:nvSpPr>
        <p:spPr bwMode="auto">
          <a:xfrm>
            <a:off x="5606350" y="3888344"/>
            <a:ext cx="4747250" cy="720080"/>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342900" indent="-342900">
              <a:lnSpc>
                <a:spcPts val="2000"/>
              </a:lnSpc>
              <a:buFont typeface="Wingdings" panose="05000000000000000000" pitchFamily="2" charset="2"/>
              <a:buChar char="ü"/>
            </a:pPr>
            <a:r>
              <a:rPr lang="ja-JP" altLang="en-US" sz="1900" dirty="0">
                <a:latin typeface="Meiryo UI" panose="020B0604030504040204" pitchFamily="50" charset="-128"/>
                <a:ea typeface="Meiryo UI" panose="020B0604030504040204" pitchFamily="50" charset="-128"/>
              </a:rPr>
              <a:t>サステナビリティリスク</a:t>
            </a:r>
          </a:p>
          <a:p>
            <a:pPr marL="342900" indent="-342900">
              <a:lnSpc>
                <a:spcPts val="2000"/>
              </a:lnSpc>
              <a:buFont typeface="Wingdings" panose="05000000000000000000" pitchFamily="2" charset="2"/>
              <a:buChar char="ü"/>
            </a:pPr>
            <a:r>
              <a:rPr lang="ja-JP" altLang="en-US" sz="1900" dirty="0">
                <a:latin typeface="Meiryo UI" panose="020B0604030504040204" pitchFamily="50" charset="-128"/>
                <a:ea typeface="Meiryo UI" panose="020B0604030504040204" pitchFamily="50" charset="-128"/>
              </a:rPr>
              <a:t>組織運営上のリスク</a:t>
            </a:r>
          </a:p>
          <a:p>
            <a:pPr marL="342900" indent="-342900">
              <a:lnSpc>
                <a:spcPts val="2000"/>
              </a:lnSpc>
              <a:buFont typeface="Wingdings" panose="05000000000000000000" pitchFamily="2" charset="2"/>
              <a:buChar char="ü"/>
            </a:pPr>
            <a:r>
              <a:rPr lang="ja-JP" altLang="en-US" sz="1900" dirty="0">
                <a:latin typeface="Meiryo UI" panose="020B0604030504040204" pitchFamily="50" charset="-128"/>
                <a:ea typeface="Meiryo UI" panose="020B0604030504040204" pitchFamily="50" charset="-128"/>
              </a:rPr>
              <a:t>気候変動に対する自社の対応方針</a:t>
            </a:r>
          </a:p>
        </p:txBody>
      </p:sp>
      <p:sp>
        <p:nvSpPr>
          <p:cNvPr id="36" name="正方形/長方形 35"/>
          <p:cNvSpPr/>
          <p:nvPr/>
        </p:nvSpPr>
        <p:spPr bwMode="auto">
          <a:xfrm>
            <a:off x="5608538" y="5810636"/>
            <a:ext cx="4297462" cy="72008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342900" lvl="0" indent="-342900" fontAlgn="auto">
              <a:lnSpc>
                <a:spcPts val="2000"/>
              </a:lnSpc>
              <a:spcBef>
                <a:spcPts val="0"/>
              </a:spcBef>
              <a:spcAft>
                <a:spcPts val="0"/>
              </a:spcAft>
              <a:buFont typeface="Wingdings" panose="05000000000000000000" pitchFamily="2" charset="2"/>
              <a:buChar char="ü"/>
              <a:defRPr/>
            </a:pPr>
            <a:r>
              <a:rPr lang="ja-JP" altLang="en-US" sz="1900" dirty="0">
                <a:latin typeface="Meiryo UI" panose="020B0604030504040204" pitchFamily="50" charset="-128"/>
                <a:ea typeface="Meiryo UI" panose="020B0604030504040204" pitchFamily="50" charset="-128"/>
              </a:rPr>
              <a:t>気候変動が我が社の各事業分野に及ぶ影響の評価</a:t>
            </a:r>
          </a:p>
        </p:txBody>
      </p:sp>
      <p:sp>
        <p:nvSpPr>
          <p:cNvPr id="37" name="正方形/長方形 36"/>
          <p:cNvSpPr/>
          <p:nvPr/>
        </p:nvSpPr>
        <p:spPr>
          <a:xfrm>
            <a:off x="344417" y="1295560"/>
            <a:ext cx="697627" cy="348813"/>
          </a:xfrm>
          <a:prstGeom prst="rect">
            <a:avLst/>
          </a:prstGeom>
        </p:spPr>
        <p:txBody>
          <a:bodyPr wrap="none">
            <a:spAutoFit/>
          </a:bodyPr>
          <a:lstStyle/>
          <a:p>
            <a:pPr lvl="0" algn="ctr" fontAlgn="auto">
              <a:lnSpc>
                <a:spcPts val="2000"/>
              </a:lnSpc>
              <a:spcBef>
                <a:spcPts val="0"/>
              </a:spcBef>
              <a:spcAft>
                <a:spcPts val="0"/>
              </a:spcAft>
            </a:pPr>
            <a:r>
              <a:rPr lang="ja-JP" altLang="en-US" sz="2000" b="1" u="sng" dirty="0">
                <a:latin typeface="Meiryo UI" panose="020B0604030504040204" pitchFamily="50" charset="-128"/>
                <a:ea typeface="Meiryo UI" panose="020B0604030504040204" pitchFamily="50" charset="-128"/>
              </a:rPr>
              <a:t>領域</a:t>
            </a:r>
          </a:p>
        </p:txBody>
      </p:sp>
      <p:sp>
        <p:nvSpPr>
          <p:cNvPr id="38" name="正方形/長方形 37"/>
          <p:cNvSpPr/>
          <p:nvPr/>
        </p:nvSpPr>
        <p:spPr>
          <a:xfrm>
            <a:off x="6267254" y="1301982"/>
            <a:ext cx="2852063" cy="348813"/>
          </a:xfrm>
          <a:prstGeom prst="rect">
            <a:avLst/>
          </a:prstGeom>
        </p:spPr>
        <p:txBody>
          <a:bodyPr wrap="none">
            <a:spAutoFit/>
          </a:bodyPr>
          <a:lstStyle/>
          <a:p>
            <a:pPr algn="ctr">
              <a:lnSpc>
                <a:spcPts val="2000"/>
              </a:lnSpc>
            </a:pPr>
            <a:r>
              <a:rPr lang="en-US" altLang="ja-JP" sz="2000" b="1" u="sng" dirty="0">
                <a:latin typeface="Meiryo UI" panose="020B0604030504040204" pitchFamily="50" charset="-128"/>
                <a:ea typeface="Meiryo UI" panose="020B0604030504040204" pitchFamily="50" charset="-128"/>
              </a:rPr>
              <a:t>BHP</a:t>
            </a:r>
            <a:r>
              <a:rPr lang="ja-JP" altLang="en-US" sz="2000" b="1" u="sng" dirty="0" err="1">
                <a:latin typeface="Meiryo UI" panose="020B0604030504040204" pitchFamily="50" charset="-128"/>
                <a:ea typeface="Meiryo UI" panose="020B0604030504040204" pitchFamily="50" charset="-128"/>
              </a:rPr>
              <a:t>が開</a:t>
            </a:r>
            <a:r>
              <a:rPr lang="ja-JP" altLang="en-US" sz="2000" b="1" u="sng" dirty="0">
                <a:latin typeface="Meiryo UI" panose="020B0604030504040204" pitchFamily="50" charset="-128"/>
                <a:ea typeface="Meiryo UI" panose="020B0604030504040204" pitchFamily="50" charset="-128"/>
              </a:rPr>
              <a:t>示している情報</a:t>
            </a:r>
          </a:p>
        </p:txBody>
      </p:sp>
      <p:sp>
        <p:nvSpPr>
          <p:cNvPr id="39" name="正方形/長方形 38"/>
          <p:cNvSpPr/>
          <p:nvPr/>
        </p:nvSpPr>
        <p:spPr>
          <a:xfrm>
            <a:off x="2363787" y="1299309"/>
            <a:ext cx="1910138" cy="348813"/>
          </a:xfrm>
          <a:prstGeom prst="rect">
            <a:avLst/>
          </a:prstGeom>
        </p:spPr>
        <p:txBody>
          <a:bodyPr wrap="none">
            <a:spAutoFit/>
          </a:bodyPr>
          <a:lstStyle/>
          <a:p>
            <a:pPr algn="ctr">
              <a:lnSpc>
                <a:spcPts val="2000"/>
              </a:lnSpc>
            </a:pPr>
            <a:r>
              <a:rPr lang="en-US" altLang="ja-JP" sz="2000" b="1" u="sng" dirty="0">
                <a:latin typeface="Meiryo UI" panose="020B0604030504040204" pitchFamily="50" charset="-128"/>
                <a:ea typeface="Meiryo UI" panose="020B0604030504040204" pitchFamily="50" charset="-128"/>
              </a:rPr>
              <a:t>TCFD</a:t>
            </a:r>
            <a:r>
              <a:rPr lang="ja-JP" altLang="en-US" sz="2000" b="1" u="sng" dirty="0">
                <a:latin typeface="Meiryo UI" panose="020B0604030504040204" pitchFamily="50" charset="-128"/>
                <a:ea typeface="Meiryo UI" panose="020B0604030504040204" pitchFamily="50" charset="-128"/>
              </a:rPr>
              <a:t>提言事項</a:t>
            </a:r>
          </a:p>
        </p:txBody>
      </p:sp>
      <p:cxnSp>
        <p:nvCxnSpPr>
          <p:cNvPr id="40" name="直線コネクタ 39"/>
          <p:cNvCxnSpPr/>
          <p:nvPr/>
        </p:nvCxnSpPr>
        <p:spPr bwMode="auto">
          <a:xfrm flipV="1">
            <a:off x="5745017" y="2695272"/>
            <a:ext cx="4032325"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線コネクタ 40"/>
          <p:cNvCxnSpPr/>
          <p:nvPr/>
        </p:nvCxnSpPr>
        <p:spPr bwMode="auto">
          <a:xfrm flipV="1">
            <a:off x="5745017" y="3789040"/>
            <a:ext cx="4032325"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コネクタ 42"/>
          <p:cNvCxnSpPr/>
          <p:nvPr/>
        </p:nvCxnSpPr>
        <p:spPr bwMode="auto">
          <a:xfrm flipV="1">
            <a:off x="5745017" y="4697848"/>
            <a:ext cx="4032325"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コネクタ 43"/>
          <p:cNvCxnSpPr/>
          <p:nvPr/>
        </p:nvCxnSpPr>
        <p:spPr bwMode="auto">
          <a:xfrm flipV="1">
            <a:off x="5745017" y="5805264"/>
            <a:ext cx="4032325"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スライド番号プレースホルダー 3"/>
          <p:cNvSpPr>
            <a:spLocks noGrp="1"/>
          </p:cNvSpPr>
          <p:nvPr>
            <p:ph type="sldNum" sz="quarter" idx="12"/>
          </p:nvPr>
        </p:nvSpPr>
        <p:spPr>
          <a:xfrm>
            <a:off x="8681864" y="6341325"/>
            <a:ext cx="1224136" cy="548679"/>
          </a:xfrm>
        </p:spPr>
        <p:txBody>
          <a:bodyPr/>
          <a:lstStyle/>
          <a:p>
            <a:fld id="{E77E49A9-AD1C-4B66-A578-004A08E370AC}" type="slidenum">
              <a:rPr lang="ja-JP" altLang="en-US" smtClean="0"/>
              <a:pPr/>
              <a:t>45</a:t>
            </a:fld>
            <a:endParaRPr lang="ja-JP" altLang="en-US" dirty="0"/>
          </a:p>
        </p:txBody>
      </p:sp>
    </p:spTree>
    <p:extLst>
      <p:ext uri="{BB962C8B-B14F-4D97-AF65-F5344CB8AC3E}">
        <p14:creationId xmlns:p14="http://schemas.microsoft.com/office/powerpoint/2010/main" val="2357123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p:txBody>
          <a:bodyPr/>
          <a:lstStyle/>
          <a:p>
            <a:r>
              <a:rPr lang="en-US" altLang="ja-JP" sz="3600" spc="300" dirty="0"/>
              <a:t>TCFD</a:t>
            </a:r>
            <a:r>
              <a:rPr lang="ja-JP" altLang="en-US" sz="3600" spc="300" dirty="0"/>
              <a:t>対応事例：</a:t>
            </a:r>
            <a:r>
              <a:rPr lang="en-US" altLang="ja-JP" sz="3600" spc="300" dirty="0"/>
              <a:t>BHP Billiton</a:t>
            </a:r>
            <a:r>
              <a:rPr lang="ja-JP" altLang="en-US" sz="3600" spc="300" dirty="0" smtClean="0"/>
              <a:t>（</a:t>
            </a:r>
            <a:r>
              <a:rPr lang="en-US" altLang="ja-JP" sz="3600" spc="300" dirty="0" smtClean="0"/>
              <a:t>4/6</a:t>
            </a:r>
            <a:r>
              <a:rPr lang="ja-JP" altLang="en-US" sz="3600" spc="300" dirty="0"/>
              <a:t>）</a:t>
            </a:r>
          </a:p>
        </p:txBody>
      </p:sp>
      <p:sp>
        <p:nvSpPr>
          <p:cNvPr id="7" name="テキスト プレースホルダー 2"/>
          <p:cNvSpPr>
            <a:spLocks noGrp="1"/>
          </p:cNvSpPr>
          <p:nvPr>
            <p:ph type="body" sz="quarter" idx="11"/>
          </p:nvPr>
        </p:nvSpPr>
        <p:spPr>
          <a:xfrm>
            <a:off x="128588" y="765174"/>
            <a:ext cx="9648825" cy="684000"/>
          </a:xfrm>
        </p:spPr>
        <p:txBody>
          <a:bodyPr/>
          <a:lstStyle/>
          <a:p>
            <a:r>
              <a:rPr lang="en-US" altLang="ja-JP" spc="600" dirty="0"/>
              <a:t>BHP</a:t>
            </a:r>
            <a:r>
              <a:rPr lang="ja-JP" altLang="en-US" spc="600" dirty="0"/>
              <a:t>は</a:t>
            </a:r>
            <a:r>
              <a:rPr lang="en-US" altLang="ja-JP" spc="600" dirty="0"/>
              <a:t>TCFD</a:t>
            </a:r>
            <a:r>
              <a:rPr lang="ja-JP" altLang="en-US" spc="600" dirty="0"/>
              <a:t>が提言している「リスク管理」、「指標と目標」領域について、下記のように情報を開示している</a:t>
            </a:r>
          </a:p>
        </p:txBody>
      </p:sp>
      <p:graphicFrame>
        <p:nvGraphicFramePr>
          <p:cNvPr id="9" name="表 8"/>
          <p:cNvGraphicFramePr>
            <a:graphicFrameLocks noGrp="1"/>
          </p:cNvGraphicFramePr>
          <p:nvPr>
            <p:extLst>
              <p:ext uri="{D42A27DB-BD31-4B8C-83A1-F6EECF244321}">
                <p14:modId xmlns:p14="http://schemas.microsoft.com/office/powerpoint/2010/main" val="3593664248"/>
              </p:ext>
            </p:extLst>
          </p:nvPr>
        </p:nvGraphicFramePr>
        <p:xfrm>
          <a:off x="273050" y="6682321"/>
          <a:ext cx="8846338" cy="203063"/>
        </p:xfrm>
        <a:graphic>
          <a:graphicData uri="http://schemas.openxmlformats.org/drawingml/2006/table">
            <a:tbl>
              <a:tblPr firstRow="1" bandRow="1">
                <a:tableStyleId>{5940675A-B579-460E-94D1-54222C63F5DA}</a:tableStyleId>
              </a:tblPr>
              <a:tblGrid>
                <a:gridCol w="421254">
                  <a:extLst>
                    <a:ext uri="{9D8B030D-6E8A-4147-A177-3AD203B41FA5}">
                      <a16:colId xmlns:a16="http://schemas.microsoft.com/office/drawing/2014/main" xmlns="" val="20000"/>
                    </a:ext>
                  </a:extLst>
                </a:gridCol>
                <a:gridCol w="8425084">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000" baseline="0" dirty="0">
                          <a:solidFill>
                            <a:schemeClr val="tx1"/>
                          </a:solidFill>
                          <a:latin typeface="Segoe UI" panose="020B0502040204020203" pitchFamily="34" charset="0"/>
                          <a:ea typeface="メイリオ" panose="020B0604030504040204" pitchFamily="50" charset="-128"/>
                        </a:rPr>
                        <a:t>BHP</a:t>
                      </a:r>
                      <a:r>
                        <a:rPr kumimoji="1" lang="ja-JP" altLang="en-US" sz="1000" baseline="0" dirty="0">
                          <a:solidFill>
                            <a:schemeClr val="tx1"/>
                          </a:solidFill>
                          <a:latin typeface="Segoe UI" panose="020B0502040204020203" pitchFamily="34" charset="0"/>
                          <a:ea typeface="メイリオ" panose="020B0604030504040204" pitchFamily="50" charset="-128"/>
                        </a:rPr>
                        <a:t>アニュアルレポート</a:t>
                      </a:r>
                      <a:r>
                        <a:rPr kumimoji="1" lang="en-US" altLang="ja-JP" sz="1000" baseline="0" dirty="0">
                          <a:solidFill>
                            <a:schemeClr val="tx1"/>
                          </a:solidFill>
                          <a:latin typeface="Segoe UI" panose="020B0502040204020203" pitchFamily="34" charset="0"/>
                          <a:ea typeface="メイリオ" panose="020B0604030504040204" pitchFamily="50" charset="-128"/>
                        </a:rPr>
                        <a:t>2017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8" name="四角形: 角を丸くする 7"/>
          <p:cNvSpPr/>
          <p:nvPr/>
        </p:nvSpPr>
        <p:spPr bwMode="auto">
          <a:xfrm>
            <a:off x="128588" y="1844825"/>
            <a:ext cx="1068608" cy="2354922"/>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lvl="0" algn="ctr" fontAlgn="auto">
              <a:lnSpc>
                <a:spcPts val="2000"/>
              </a:lnSpc>
              <a:spcBef>
                <a:spcPts val="0"/>
              </a:spcBef>
              <a:spcAft>
                <a:spcPts val="0"/>
              </a:spcAft>
            </a:pPr>
            <a:r>
              <a:rPr lang="ja-JP" altLang="en-US" sz="1900" b="1" u="sng" spc="300" dirty="0">
                <a:solidFill>
                  <a:prstClr val="black"/>
                </a:solidFill>
                <a:latin typeface="Meiryo UI" panose="020B0604030504040204" pitchFamily="50" charset="-128"/>
                <a:ea typeface="Meiryo UI" panose="020B0604030504040204" pitchFamily="50" charset="-128"/>
              </a:rPr>
              <a:t>リスク管理</a:t>
            </a:r>
          </a:p>
        </p:txBody>
      </p:sp>
      <p:sp>
        <p:nvSpPr>
          <p:cNvPr id="10" name="四角形: 角を丸くする 9"/>
          <p:cNvSpPr/>
          <p:nvPr/>
        </p:nvSpPr>
        <p:spPr bwMode="auto">
          <a:xfrm>
            <a:off x="128588" y="4284716"/>
            <a:ext cx="1068608" cy="2363012"/>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lvl="0" algn="ctr" fontAlgn="auto">
              <a:lnSpc>
                <a:spcPts val="2000"/>
              </a:lnSpc>
              <a:spcBef>
                <a:spcPts val="0"/>
              </a:spcBef>
              <a:spcAft>
                <a:spcPts val="0"/>
              </a:spcAft>
            </a:pPr>
            <a:r>
              <a:rPr lang="ja-JP" altLang="en-US" sz="1900" b="1" u="sng" spc="300">
                <a:solidFill>
                  <a:prstClr val="black"/>
                </a:solidFill>
                <a:latin typeface="Meiryo UI" panose="020B0604030504040204" pitchFamily="50" charset="-128"/>
                <a:ea typeface="Meiryo UI" panose="020B0604030504040204" pitchFamily="50" charset="-128"/>
              </a:rPr>
              <a:t>指標と目標</a:t>
            </a:r>
            <a:endParaRPr lang="ja-JP" altLang="en-US" sz="1900" b="1" u="sng" spc="300" dirty="0">
              <a:solidFill>
                <a:prstClr val="black"/>
              </a:solidFill>
              <a:latin typeface="Meiryo UI" panose="020B0604030504040204" pitchFamily="50" charset="-128"/>
              <a:ea typeface="Meiryo UI" panose="020B0604030504040204" pitchFamily="50" charset="-128"/>
            </a:endParaRPr>
          </a:p>
        </p:txBody>
      </p:sp>
      <p:sp>
        <p:nvSpPr>
          <p:cNvPr id="11" name="四角形: 角を丸くする 10"/>
          <p:cNvSpPr/>
          <p:nvPr/>
        </p:nvSpPr>
        <p:spPr bwMode="auto">
          <a:xfrm>
            <a:off x="1235088" y="1844824"/>
            <a:ext cx="4320294" cy="720080"/>
          </a:xfrm>
          <a:prstGeom prst="roundRect">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lvl="0" fontAlgn="auto">
              <a:lnSpc>
                <a:spcPts val="2000"/>
              </a:lnSpc>
              <a:spcBef>
                <a:spcPts val="0"/>
              </a:spcBef>
              <a:spcAft>
                <a:spcPts val="0"/>
              </a:spcAft>
            </a:pPr>
            <a:r>
              <a:rPr lang="en-US" altLang="ja-JP" sz="1900" dirty="0">
                <a:solidFill>
                  <a:prstClr val="black"/>
                </a:solidFill>
                <a:latin typeface="Meiryo UI" panose="020B0604030504040204" pitchFamily="50" charset="-128"/>
                <a:ea typeface="Meiryo UI" panose="020B0604030504040204" pitchFamily="50" charset="-128"/>
              </a:rPr>
              <a:t>a. </a:t>
            </a:r>
            <a:r>
              <a:rPr lang="ja-JP" altLang="en-US" sz="1900" dirty="0">
                <a:solidFill>
                  <a:prstClr val="black"/>
                </a:solidFill>
                <a:latin typeface="Meiryo UI" panose="020B0604030504040204" pitchFamily="50" charset="-128"/>
                <a:ea typeface="Meiryo UI" panose="020B0604030504040204" pitchFamily="50" charset="-128"/>
              </a:rPr>
              <a:t>気候関連のリスクを特定し、それを評価するための組織のプロセスの記述すること</a:t>
            </a:r>
          </a:p>
        </p:txBody>
      </p:sp>
      <p:sp>
        <p:nvSpPr>
          <p:cNvPr id="12" name="四角形: 角を丸くする 11"/>
          <p:cNvSpPr/>
          <p:nvPr/>
        </p:nvSpPr>
        <p:spPr bwMode="auto">
          <a:xfrm>
            <a:off x="1235088" y="2623660"/>
            <a:ext cx="4320294" cy="720080"/>
          </a:xfrm>
          <a:prstGeom prst="roundRect">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lvl="0" fontAlgn="auto">
              <a:lnSpc>
                <a:spcPts val="2000"/>
              </a:lnSpc>
              <a:spcBef>
                <a:spcPts val="0"/>
              </a:spcBef>
              <a:spcAft>
                <a:spcPts val="0"/>
              </a:spcAft>
            </a:pPr>
            <a:r>
              <a:rPr lang="en-US" altLang="ja-JP" sz="1900" dirty="0">
                <a:solidFill>
                  <a:prstClr val="black"/>
                </a:solidFill>
                <a:latin typeface="Meiryo UI" panose="020B0604030504040204" pitchFamily="50" charset="-128"/>
                <a:ea typeface="Meiryo UI" panose="020B0604030504040204" pitchFamily="50" charset="-128"/>
              </a:rPr>
              <a:t>b. </a:t>
            </a:r>
            <a:r>
              <a:rPr lang="ja-JP" altLang="en-US" sz="1900" dirty="0">
                <a:solidFill>
                  <a:prstClr val="black"/>
                </a:solidFill>
                <a:latin typeface="Meiryo UI" panose="020B0604030504040204" pitchFamily="50" charset="-128"/>
                <a:ea typeface="Meiryo UI" panose="020B0604030504040204" pitchFamily="50" charset="-128"/>
              </a:rPr>
              <a:t>気候関連リスクを管理するための組織のプロセスを説明すること</a:t>
            </a:r>
          </a:p>
        </p:txBody>
      </p:sp>
      <p:sp>
        <p:nvSpPr>
          <p:cNvPr id="13" name="四角形: 角を丸くする 12"/>
          <p:cNvSpPr/>
          <p:nvPr/>
        </p:nvSpPr>
        <p:spPr bwMode="auto">
          <a:xfrm>
            <a:off x="1257489" y="3383496"/>
            <a:ext cx="4320294" cy="792000"/>
          </a:xfrm>
          <a:prstGeom prst="roundRect">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lvl="0" fontAlgn="auto">
              <a:lnSpc>
                <a:spcPts val="2000"/>
              </a:lnSpc>
              <a:spcBef>
                <a:spcPts val="0"/>
              </a:spcBef>
              <a:spcAft>
                <a:spcPts val="0"/>
              </a:spcAft>
            </a:pPr>
            <a:r>
              <a:rPr lang="en-US" altLang="ja-JP" sz="1900" dirty="0">
                <a:solidFill>
                  <a:prstClr val="black"/>
                </a:solidFill>
                <a:latin typeface="Meiryo UI" panose="020B0604030504040204" pitchFamily="50" charset="-128"/>
                <a:ea typeface="Meiryo UI" panose="020B0604030504040204" pitchFamily="50" charset="-128"/>
              </a:rPr>
              <a:t>c. </a:t>
            </a:r>
            <a:r>
              <a:rPr lang="ja-JP" altLang="en-US" sz="1900" dirty="0">
                <a:solidFill>
                  <a:prstClr val="black"/>
                </a:solidFill>
                <a:latin typeface="Meiryo UI" panose="020B0604030504040204" pitchFamily="50" charset="-128"/>
                <a:ea typeface="Meiryo UI" panose="020B0604030504040204" pitchFamily="50" charset="-128"/>
              </a:rPr>
              <a:t>気候関連リスクの特定、評価、管理するプロセスが、組織の全体的なリスク管理とどのように統合されているか記述すること</a:t>
            </a:r>
          </a:p>
        </p:txBody>
      </p:sp>
      <p:sp>
        <p:nvSpPr>
          <p:cNvPr id="14" name="四角形: 角を丸くする 13"/>
          <p:cNvSpPr/>
          <p:nvPr/>
        </p:nvSpPr>
        <p:spPr bwMode="auto">
          <a:xfrm>
            <a:off x="1235088" y="4221088"/>
            <a:ext cx="4320294" cy="792000"/>
          </a:xfrm>
          <a:prstGeom prst="roundRect">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lvl="0" fontAlgn="auto">
              <a:lnSpc>
                <a:spcPts val="2000"/>
              </a:lnSpc>
              <a:spcBef>
                <a:spcPts val="0"/>
              </a:spcBef>
              <a:spcAft>
                <a:spcPts val="0"/>
              </a:spcAft>
            </a:pPr>
            <a:r>
              <a:rPr lang="en-US" altLang="ja-JP" sz="1900" dirty="0">
                <a:solidFill>
                  <a:prstClr val="black"/>
                </a:solidFill>
                <a:latin typeface="Meiryo UI" panose="020B0604030504040204" pitchFamily="50" charset="-128"/>
                <a:ea typeface="Meiryo UI" panose="020B0604030504040204" pitchFamily="50" charset="-128"/>
              </a:rPr>
              <a:t>a. </a:t>
            </a:r>
            <a:r>
              <a:rPr lang="ja-JP" altLang="en-US" sz="1900" dirty="0">
                <a:solidFill>
                  <a:prstClr val="black"/>
                </a:solidFill>
                <a:latin typeface="Meiryo UI" panose="020B0604030504040204" pitchFamily="50" charset="-128"/>
                <a:ea typeface="Meiryo UI" panose="020B0604030504040204" pitchFamily="50" charset="-128"/>
              </a:rPr>
              <a:t>気候関連のリスクと機会を評価するために、戦略とリスク管理プロセスに沿って組織が使用している指標を開示すること</a:t>
            </a:r>
          </a:p>
        </p:txBody>
      </p:sp>
      <p:sp>
        <p:nvSpPr>
          <p:cNvPr id="15" name="四角形: 角を丸くする 14"/>
          <p:cNvSpPr/>
          <p:nvPr/>
        </p:nvSpPr>
        <p:spPr bwMode="auto">
          <a:xfrm>
            <a:off x="1235088" y="5052932"/>
            <a:ext cx="4320294" cy="792000"/>
          </a:xfrm>
          <a:prstGeom prst="roundRect">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lvl="0" fontAlgn="auto">
              <a:lnSpc>
                <a:spcPts val="2000"/>
              </a:lnSpc>
              <a:spcBef>
                <a:spcPts val="0"/>
              </a:spcBef>
              <a:spcAft>
                <a:spcPts val="0"/>
              </a:spcAft>
            </a:pPr>
            <a:r>
              <a:rPr lang="en-US" altLang="ja-JP" sz="1900" dirty="0">
                <a:solidFill>
                  <a:prstClr val="black"/>
                </a:solidFill>
                <a:latin typeface="Meiryo UI" panose="020B0604030504040204" pitchFamily="50" charset="-128"/>
                <a:ea typeface="Meiryo UI" panose="020B0604030504040204" pitchFamily="50" charset="-128"/>
              </a:rPr>
              <a:t>b. Scope1, Scope2, </a:t>
            </a:r>
            <a:r>
              <a:rPr lang="ja-JP" altLang="en-US" sz="1900" dirty="0">
                <a:solidFill>
                  <a:prstClr val="black"/>
                </a:solidFill>
                <a:latin typeface="Meiryo UI" panose="020B0604030504040204" pitchFamily="50" charset="-128"/>
                <a:ea typeface="Meiryo UI" panose="020B0604030504040204" pitchFamily="50" charset="-128"/>
              </a:rPr>
              <a:t>可能であれば</a:t>
            </a:r>
            <a:r>
              <a:rPr lang="en-US" altLang="ja-JP" sz="1900" dirty="0">
                <a:solidFill>
                  <a:prstClr val="black"/>
                </a:solidFill>
                <a:latin typeface="Meiryo UI" panose="020B0604030504040204" pitchFamily="50" charset="-128"/>
                <a:ea typeface="Meiryo UI" panose="020B0604030504040204" pitchFamily="50" charset="-128"/>
              </a:rPr>
              <a:t>Scope3</a:t>
            </a:r>
            <a:r>
              <a:rPr lang="ja-JP" altLang="en-US" sz="1900" dirty="0">
                <a:solidFill>
                  <a:prstClr val="black"/>
                </a:solidFill>
                <a:latin typeface="Meiryo UI" panose="020B0604030504040204" pitchFamily="50" charset="-128"/>
                <a:ea typeface="Meiryo UI" panose="020B0604030504040204" pitchFamily="50" charset="-128"/>
              </a:rPr>
              <a:t>の</a:t>
            </a:r>
            <a:r>
              <a:rPr lang="en-US" altLang="ja-JP" sz="1900" dirty="0">
                <a:solidFill>
                  <a:prstClr val="black"/>
                </a:solidFill>
                <a:latin typeface="Meiryo UI" panose="020B0604030504040204" pitchFamily="50" charset="-128"/>
                <a:ea typeface="Meiryo UI" panose="020B0604030504040204" pitchFamily="50" charset="-128"/>
              </a:rPr>
              <a:t>GHG</a:t>
            </a:r>
            <a:r>
              <a:rPr lang="ja-JP" altLang="en-US" sz="1900" dirty="0">
                <a:solidFill>
                  <a:prstClr val="black"/>
                </a:solidFill>
                <a:latin typeface="Meiryo UI" panose="020B0604030504040204" pitchFamily="50" charset="-128"/>
                <a:ea typeface="Meiryo UI" panose="020B0604030504040204" pitchFamily="50" charset="-128"/>
              </a:rPr>
              <a:t>排出量及び関連リスクを開示すること</a:t>
            </a:r>
          </a:p>
        </p:txBody>
      </p:sp>
      <p:sp>
        <p:nvSpPr>
          <p:cNvPr id="16" name="四角形: 角を丸くする 15"/>
          <p:cNvSpPr/>
          <p:nvPr/>
        </p:nvSpPr>
        <p:spPr bwMode="auto">
          <a:xfrm>
            <a:off x="1235088" y="5877360"/>
            <a:ext cx="4320294" cy="792000"/>
          </a:xfrm>
          <a:prstGeom prst="roundRect">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lvl="0" fontAlgn="auto">
              <a:lnSpc>
                <a:spcPts val="2000"/>
              </a:lnSpc>
              <a:spcBef>
                <a:spcPts val="0"/>
              </a:spcBef>
              <a:spcAft>
                <a:spcPts val="0"/>
              </a:spcAft>
            </a:pPr>
            <a:r>
              <a:rPr lang="en-US" altLang="ja-JP" sz="1900" dirty="0">
                <a:solidFill>
                  <a:prstClr val="black"/>
                </a:solidFill>
                <a:latin typeface="Meiryo UI" panose="020B0604030504040204" pitchFamily="50" charset="-128"/>
                <a:ea typeface="Meiryo UI" panose="020B0604030504040204" pitchFamily="50" charset="-128"/>
              </a:rPr>
              <a:t>c. </a:t>
            </a:r>
            <a:r>
              <a:rPr lang="ja-JP" altLang="en-US" sz="1900" dirty="0">
                <a:solidFill>
                  <a:prstClr val="black"/>
                </a:solidFill>
                <a:latin typeface="Meiryo UI" panose="020B0604030504040204" pitchFamily="50" charset="-128"/>
                <a:ea typeface="Meiryo UI" panose="020B0604030504040204" pitchFamily="50" charset="-128"/>
              </a:rPr>
              <a:t>気候関連リスクと機会、目標に対するパフォーマンス管理を実施するために組織が設定した目標を記述すること</a:t>
            </a:r>
          </a:p>
        </p:txBody>
      </p:sp>
      <p:sp>
        <p:nvSpPr>
          <p:cNvPr id="17" name="正方形/長方形 16"/>
          <p:cNvSpPr/>
          <p:nvPr/>
        </p:nvSpPr>
        <p:spPr bwMode="auto">
          <a:xfrm>
            <a:off x="5601072" y="1844824"/>
            <a:ext cx="3845037" cy="72008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342900" indent="-342900">
              <a:lnSpc>
                <a:spcPts val="2000"/>
              </a:lnSpc>
              <a:buFont typeface="Wingdings" panose="05000000000000000000" pitchFamily="2" charset="2"/>
              <a:buChar char="ü"/>
            </a:pPr>
            <a:r>
              <a:rPr lang="ja-JP" altLang="en-US" sz="2000" spc="300" dirty="0">
                <a:latin typeface="Meiryo UI" panose="020B0604030504040204" pitchFamily="50" charset="-128"/>
                <a:ea typeface="Meiryo UI" panose="020B0604030504040204" pitchFamily="50" charset="-128"/>
              </a:rPr>
              <a:t>経営パフォーマンス及びリスク</a:t>
            </a:r>
          </a:p>
        </p:txBody>
      </p:sp>
      <p:sp>
        <p:nvSpPr>
          <p:cNvPr id="18" name="正方形/長方形 17"/>
          <p:cNvSpPr/>
          <p:nvPr/>
        </p:nvSpPr>
        <p:spPr bwMode="auto">
          <a:xfrm>
            <a:off x="5601072" y="2636912"/>
            <a:ext cx="3845037" cy="72008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342900" indent="-342900">
              <a:lnSpc>
                <a:spcPts val="2000"/>
              </a:lnSpc>
              <a:buFont typeface="Wingdings" panose="05000000000000000000" pitchFamily="2" charset="2"/>
              <a:buChar char="ü"/>
            </a:pPr>
            <a:r>
              <a:rPr lang="ja-JP" altLang="en-US" sz="2000" spc="300" dirty="0">
                <a:latin typeface="Meiryo UI" panose="020B0604030504040204" pitchFamily="50" charset="-128"/>
                <a:ea typeface="Meiryo UI" panose="020B0604030504040204" pitchFamily="50" charset="-128"/>
              </a:rPr>
              <a:t>経営パフォーマンス及びリスク</a:t>
            </a:r>
            <a:endParaRPr lang="en-US" altLang="ja-JP" sz="2000" spc="300" dirty="0">
              <a:latin typeface="Meiryo UI" panose="020B0604030504040204" pitchFamily="50" charset="-128"/>
              <a:ea typeface="Meiryo UI" panose="020B0604030504040204" pitchFamily="50" charset="-128"/>
            </a:endParaRPr>
          </a:p>
          <a:p>
            <a:pPr marL="342900" indent="-342900">
              <a:lnSpc>
                <a:spcPts val="2000"/>
              </a:lnSpc>
              <a:buFont typeface="Wingdings" panose="05000000000000000000" pitchFamily="2" charset="2"/>
              <a:buChar char="ü"/>
            </a:pPr>
            <a:r>
              <a:rPr lang="ja-JP" altLang="en-US" sz="2000" spc="300" dirty="0">
                <a:latin typeface="Meiryo UI" panose="020B0604030504040204" pitchFamily="50" charset="-128"/>
                <a:ea typeface="Meiryo UI" panose="020B0604030504040204" pitchFamily="50" charset="-128"/>
              </a:rPr>
              <a:t>サステナビリティリスク</a:t>
            </a:r>
            <a:endParaRPr kumimoji="1" lang="ja-JP" altLang="en-US" sz="2000" b="0" i="0" u="none" strike="noStrike" cap="none" spc="300" normalizeH="0" baseline="0" dirty="0">
              <a:ln>
                <a:noFill/>
              </a:ln>
              <a:solidFill>
                <a:schemeClr val="tx1"/>
              </a:solidFill>
              <a:effectLst/>
              <a:latin typeface="Arial" charset="0"/>
              <a:ea typeface="HGPｺﾞｼｯｸM" pitchFamily="50" charset="-128"/>
            </a:endParaRPr>
          </a:p>
        </p:txBody>
      </p:sp>
      <p:sp>
        <p:nvSpPr>
          <p:cNvPr id="19" name="正方形/長方形 18"/>
          <p:cNvSpPr/>
          <p:nvPr/>
        </p:nvSpPr>
        <p:spPr bwMode="auto">
          <a:xfrm>
            <a:off x="5601072" y="3514260"/>
            <a:ext cx="3845037" cy="72008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342900" indent="-342900">
              <a:lnSpc>
                <a:spcPts val="2000"/>
              </a:lnSpc>
              <a:buFont typeface="Wingdings" panose="05000000000000000000" pitchFamily="2" charset="2"/>
              <a:buChar char="ü"/>
            </a:pPr>
            <a:r>
              <a:rPr lang="ja-JP" altLang="en-US" sz="2000" spc="300" dirty="0">
                <a:latin typeface="Meiryo UI" panose="020B0604030504040204" pitchFamily="50" charset="-128"/>
                <a:ea typeface="Meiryo UI" panose="020B0604030504040204" pitchFamily="50" charset="-128"/>
              </a:rPr>
              <a:t>経営パフォーマンス及びリスク</a:t>
            </a:r>
            <a:endParaRPr lang="en-US" altLang="ja-JP" sz="2000" spc="300" dirty="0">
              <a:latin typeface="Meiryo UI" panose="020B0604030504040204" pitchFamily="50" charset="-128"/>
              <a:ea typeface="Meiryo UI" panose="020B0604030504040204" pitchFamily="50" charset="-128"/>
            </a:endParaRPr>
          </a:p>
          <a:p>
            <a:pPr marL="342900" lvl="0" indent="-342900" fontAlgn="auto">
              <a:lnSpc>
                <a:spcPts val="2000"/>
              </a:lnSpc>
              <a:spcBef>
                <a:spcPts val="0"/>
              </a:spcBef>
              <a:spcAft>
                <a:spcPts val="0"/>
              </a:spcAft>
              <a:buFont typeface="Wingdings" panose="05000000000000000000" pitchFamily="2" charset="2"/>
              <a:buChar char="ü"/>
              <a:defRPr/>
            </a:pPr>
            <a:r>
              <a:rPr lang="ja-JP" altLang="en-US" sz="2000" spc="300" dirty="0">
                <a:latin typeface="Meiryo UI" panose="020B0604030504040204" pitchFamily="50" charset="-128"/>
                <a:ea typeface="Meiryo UI" panose="020B0604030504040204" pitchFamily="50" charset="-128"/>
              </a:rPr>
              <a:t>サステナビリティリスク</a:t>
            </a:r>
          </a:p>
          <a:p>
            <a:pPr marL="342900" lvl="0" indent="-342900" fontAlgn="auto">
              <a:lnSpc>
                <a:spcPts val="2000"/>
              </a:lnSpc>
              <a:spcBef>
                <a:spcPts val="0"/>
              </a:spcBef>
              <a:spcAft>
                <a:spcPts val="0"/>
              </a:spcAft>
              <a:buFont typeface="Wingdings" panose="05000000000000000000" pitchFamily="2" charset="2"/>
              <a:buChar char="ü"/>
              <a:defRPr/>
            </a:pPr>
            <a:r>
              <a:rPr lang="ja-JP" altLang="en-US" sz="2000" dirty="0">
                <a:latin typeface="Meiryo UI" panose="020B0604030504040204" pitchFamily="50" charset="-128"/>
                <a:ea typeface="Meiryo UI" panose="020B0604030504040204" pitchFamily="50" charset="-128"/>
              </a:rPr>
              <a:t>サステナビリティ</a:t>
            </a:r>
            <a:r>
              <a:rPr lang="en-US" altLang="ja-JP" sz="2000" dirty="0">
                <a:latin typeface="Meiryo UI" panose="020B0604030504040204" pitchFamily="50" charset="-128"/>
                <a:ea typeface="Meiryo UI" panose="020B0604030504040204" pitchFamily="50" charset="-128"/>
              </a:rPr>
              <a:t>KPI</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GHG</a:t>
            </a:r>
            <a:r>
              <a:rPr lang="ja-JP" altLang="en-US" sz="2000" dirty="0">
                <a:latin typeface="Meiryo UI" panose="020B0604030504040204" pitchFamily="50" charset="-128"/>
                <a:ea typeface="Meiryo UI" panose="020B0604030504040204" pitchFamily="50" charset="-128"/>
              </a:rPr>
              <a:t>排出量等）</a:t>
            </a:r>
          </a:p>
        </p:txBody>
      </p:sp>
      <p:sp>
        <p:nvSpPr>
          <p:cNvPr id="20" name="正方形/長方形 19"/>
          <p:cNvSpPr/>
          <p:nvPr/>
        </p:nvSpPr>
        <p:spPr bwMode="auto">
          <a:xfrm>
            <a:off x="5608609" y="4293096"/>
            <a:ext cx="3845037" cy="72008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342900" lvl="0" indent="-342900" fontAlgn="auto">
              <a:lnSpc>
                <a:spcPts val="2000"/>
              </a:lnSpc>
              <a:spcBef>
                <a:spcPts val="0"/>
              </a:spcBef>
              <a:spcAft>
                <a:spcPts val="0"/>
              </a:spcAft>
              <a:buFont typeface="Wingdings" panose="05000000000000000000" pitchFamily="2" charset="2"/>
              <a:buChar char="ü"/>
              <a:defRPr/>
            </a:pPr>
            <a:r>
              <a:rPr lang="ja-JP" altLang="en-US" sz="2000" dirty="0">
                <a:latin typeface="Meiryo UI" panose="020B0604030504040204" pitchFamily="50" charset="-128"/>
                <a:ea typeface="Meiryo UI" panose="020B0604030504040204" pitchFamily="50" charset="-128"/>
              </a:rPr>
              <a:t>サステナビリティ</a:t>
            </a:r>
            <a:r>
              <a:rPr lang="en-US" altLang="ja-JP" sz="2000" dirty="0">
                <a:latin typeface="Meiryo UI" panose="020B0604030504040204" pitchFamily="50" charset="-128"/>
                <a:ea typeface="Meiryo UI" panose="020B0604030504040204" pitchFamily="50" charset="-128"/>
              </a:rPr>
              <a:t>KPI</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GHG</a:t>
            </a:r>
            <a:r>
              <a:rPr lang="ja-JP" altLang="en-US" sz="2000" dirty="0">
                <a:latin typeface="Meiryo UI" panose="020B0604030504040204" pitchFamily="50" charset="-128"/>
                <a:ea typeface="Meiryo UI" panose="020B0604030504040204" pitchFamily="50" charset="-128"/>
              </a:rPr>
              <a:t>排出量等）</a:t>
            </a:r>
          </a:p>
        </p:txBody>
      </p:sp>
      <p:sp>
        <p:nvSpPr>
          <p:cNvPr id="21" name="正方形/長方形 20"/>
          <p:cNvSpPr/>
          <p:nvPr/>
        </p:nvSpPr>
        <p:spPr bwMode="auto">
          <a:xfrm>
            <a:off x="5608609" y="5157192"/>
            <a:ext cx="4277085" cy="72008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342900" indent="-342900">
              <a:lnSpc>
                <a:spcPts val="2000"/>
              </a:lnSpc>
              <a:buFont typeface="Wingdings" panose="05000000000000000000" pitchFamily="2" charset="2"/>
              <a:buChar char="ü"/>
            </a:pPr>
            <a:r>
              <a:rPr lang="en-US" altLang="ja-JP" sz="2000" spc="300" dirty="0">
                <a:latin typeface="Meiryo UI" panose="020B0604030504040204" pitchFamily="50" charset="-128"/>
                <a:ea typeface="Meiryo UI" panose="020B0604030504040204" pitchFamily="50" charset="-128"/>
              </a:rPr>
              <a:t>GHG</a:t>
            </a:r>
            <a:r>
              <a:rPr lang="ja-JP" altLang="en-US" sz="2000" spc="300" dirty="0">
                <a:latin typeface="Meiryo UI" panose="020B0604030504040204" pitchFamily="50" charset="-128"/>
                <a:ea typeface="Meiryo UI" panose="020B0604030504040204" pitchFamily="50" charset="-128"/>
              </a:rPr>
              <a:t>排出削減量</a:t>
            </a:r>
            <a:endParaRPr lang="en-US" altLang="ja-JP" sz="2000" spc="300" dirty="0">
              <a:latin typeface="Meiryo UI" panose="020B0604030504040204" pitchFamily="50" charset="-128"/>
              <a:ea typeface="Meiryo UI" panose="020B0604030504040204" pitchFamily="50" charset="-128"/>
            </a:endParaRPr>
          </a:p>
          <a:p>
            <a:pPr marL="342900" indent="-342900">
              <a:lnSpc>
                <a:spcPts val="2000"/>
              </a:lnSpc>
              <a:buFont typeface="Wingdings" panose="05000000000000000000" pitchFamily="2" charset="2"/>
              <a:buChar char="ü"/>
            </a:pPr>
            <a:r>
              <a:rPr lang="ja-JP" altLang="en-US" sz="2000" spc="-150" dirty="0">
                <a:latin typeface="Meiryo UI" panose="020B0604030504040204" pitchFamily="50" charset="-128"/>
                <a:ea typeface="Meiryo UI" panose="020B0604030504040204" pitchFamily="50" charset="-128"/>
              </a:rPr>
              <a:t>低炭素排出のために導入したテクノロジー</a:t>
            </a:r>
            <a:endParaRPr kumimoji="1" lang="ja-JP" altLang="en-US" sz="2000" b="0" i="0" u="none" strike="noStrike" cap="none" spc="-150" normalizeH="0" baseline="0" dirty="0">
              <a:ln>
                <a:noFill/>
              </a:ln>
              <a:solidFill>
                <a:schemeClr val="tx1"/>
              </a:solidFill>
              <a:effectLst/>
              <a:latin typeface="Arial" charset="0"/>
              <a:ea typeface="HGPｺﾞｼｯｸM" pitchFamily="50" charset="-128"/>
            </a:endParaRPr>
          </a:p>
        </p:txBody>
      </p:sp>
      <p:sp>
        <p:nvSpPr>
          <p:cNvPr id="22" name="正方形/長方形 21"/>
          <p:cNvSpPr/>
          <p:nvPr/>
        </p:nvSpPr>
        <p:spPr bwMode="auto">
          <a:xfrm>
            <a:off x="5608609" y="5949280"/>
            <a:ext cx="3845037" cy="72008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342900" lvl="0" indent="-342900" fontAlgn="auto">
              <a:lnSpc>
                <a:spcPts val="2000"/>
              </a:lnSpc>
              <a:spcBef>
                <a:spcPts val="0"/>
              </a:spcBef>
              <a:spcAft>
                <a:spcPts val="0"/>
              </a:spcAft>
              <a:buFont typeface="Wingdings" panose="05000000000000000000" pitchFamily="2" charset="2"/>
              <a:buChar char="ü"/>
              <a:defRPr/>
            </a:pPr>
            <a:r>
              <a:rPr lang="ja-JP" altLang="en-US" sz="2000" dirty="0">
                <a:latin typeface="Meiryo UI" panose="020B0604030504040204" pitchFamily="50" charset="-128"/>
                <a:ea typeface="Meiryo UI" panose="020B0604030504040204" pitchFamily="50" charset="-128"/>
              </a:rPr>
              <a:t>サステナビリティ</a:t>
            </a:r>
            <a:r>
              <a:rPr lang="en-US" altLang="ja-JP" sz="2000" dirty="0">
                <a:latin typeface="Meiryo UI" panose="020B0604030504040204" pitchFamily="50" charset="-128"/>
                <a:ea typeface="Meiryo UI" panose="020B0604030504040204" pitchFamily="50" charset="-128"/>
              </a:rPr>
              <a:t>KPI</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GHG</a:t>
            </a:r>
            <a:r>
              <a:rPr lang="ja-JP" altLang="en-US" sz="2000" dirty="0">
                <a:latin typeface="Meiryo UI" panose="020B0604030504040204" pitchFamily="50" charset="-128"/>
                <a:ea typeface="Meiryo UI" panose="020B0604030504040204" pitchFamily="50" charset="-128"/>
              </a:rPr>
              <a:t>排出量等）</a:t>
            </a:r>
          </a:p>
          <a:p>
            <a:pPr marL="342900" indent="-342900">
              <a:lnSpc>
                <a:spcPts val="2100"/>
              </a:lnSpc>
              <a:buFont typeface="Wingdings" panose="05000000000000000000" pitchFamily="2" charset="2"/>
              <a:buChar char="ü"/>
            </a:pPr>
            <a:r>
              <a:rPr lang="en-US" altLang="ja-JP" sz="2000" dirty="0">
                <a:latin typeface="Meiryo UI" panose="020B0604030504040204" pitchFamily="50" charset="-128"/>
                <a:ea typeface="Meiryo UI" panose="020B0604030504040204" pitchFamily="50" charset="-128"/>
              </a:rPr>
              <a:t>CEO</a:t>
            </a:r>
            <a:r>
              <a:rPr lang="ja-JP" altLang="en-US" sz="2000" dirty="0">
                <a:latin typeface="Meiryo UI" panose="020B0604030504040204" pitchFamily="50" charset="-128"/>
                <a:ea typeface="Meiryo UI" panose="020B0604030504040204" pitchFamily="50" charset="-128"/>
              </a:rPr>
              <a:t>のパフォーマンス及び金銭的報酬</a:t>
            </a:r>
          </a:p>
        </p:txBody>
      </p:sp>
      <p:sp>
        <p:nvSpPr>
          <p:cNvPr id="3" name="正方形/長方形 2"/>
          <p:cNvSpPr/>
          <p:nvPr/>
        </p:nvSpPr>
        <p:spPr>
          <a:xfrm>
            <a:off x="344488" y="1475148"/>
            <a:ext cx="697627" cy="348813"/>
          </a:xfrm>
          <a:prstGeom prst="rect">
            <a:avLst/>
          </a:prstGeom>
        </p:spPr>
        <p:txBody>
          <a:bodyPr wrap="none">
            <a:spAutoFit/>
          </a:bodyPr>
          <a:lstStyle/>
          <a:p>
            <a:pPr lvl="0" algn="ctr" fontAlgn="auto">
              <a:lnSpc>
                <a:spcPts val="2000"/>
              </a:lnSpc>
              <a:spcBef>
                <a:spcPts val="0"/>
              </a:spcBef>
              <a:spcAft>
                <a:spcPts val="0"/>
              </a:spcAft>
            </a:pPr>
            <a:r>
              <a:rPr lang="ja-JP" altLang="en-US" sz="2000" b="1" u="sng" dirty="0">
                <a:latin typeface="Meiryo UI" panose="020B0604030504040204" pitchFamily="50" charset="-128"/>
                <a:ea typeface="Meiryo UI" panose="020B0604030504040204" pitchFamily="50" charset="-128"/>
              </a:rPr>
              <a:t>領域</a:t>
            </a:r>
          </a:p>
        </p:txBody>
      </p:sp>
      <p:sp>
        <p:nvSpPr>
          <p:cNvPr id="23" name="正方形/長方形 22"/>
          <p:cNvSpPr/>
          <p:nvPr/>
        </p:nvSpPr>
        <p:spPr>
          <a:xfrm>
            <a:off x="6267325" y="1481570"/>
            <a:ext cx="2852063" cy="348813"/>
          </a:xfrm>
          <a:prstGeom prst="rect">
            <a:avLst/>
          </a:prstGeom>
        </p:spPr>
        <p:txBody>
          <a:bodyPr wrap="none">
            <a:spAutoFit/>
          </a:bodyPr>
          <a:lstStyle/>
          <a:p>
            <a:pPr algn="ctr">
              <a:lnSpc>
                <a:spcPts val="2000"/>
              </a:lnSpc>
            </a:pPr>
            <a:r>
              <a:rPr lang="en-US" altLang="ja-JP" sz="2000" b="1" u="sng" dirty="0">
                <a:latin typeface="Meiryo UI" panose="020B0604030504040204" pitchFamily="50" charset="-128"/>
                <a:ea typeface="Meiryo UI" panose="020B0604030504040204" pitchFamily="50" charset="-128"/>
              </a:rPr>
              <a:t>BHP</a:t>
            </a:r>
            <a:r>
              <a:rPr lang="ja-JP" altLang="en-US" sz="2000" b="1" u="sng" dirty="0" err="1">
                <a:latin typeface="Meiryo UI" panose="020B0604030504040204" pitchFamily="50" charset="-128"/>
                <a:ea typeface="Meiryo UI" panose="020B0604030504040204" pitchFamily="50" charset="-128"/>
              </a:rPr>
              <a:t>が開</a:t>
            </a:r>
            <a:r>
              <a:rPr lang="ja-JP" altLang="en-US" sz="2000" b="1" u="sng" dirty="0">
                <a:latin typeface="Meiryo UI" panose="020B0604030504040204" pitchFamily="50" charset="-128"/>
                <a:ea typeface="Meiryo UI" panose="020B0604030504040204" pitchFamily="50" charset="-128"/>
              </a:rPr>
              <a:t>示している情報</a:t>
            </a:r>
          </a:p>
        </p:txBody>
      </p:sp>
      <p:sp>
        <p:nvSpPr>
          <p:cNvPr id="24" name="正方形/長方形 23"/>
          <p:cNvSpPr/>
          <p:nvPr/>
        </p:nvSpPr>
        <p:spPr>
          <a:xfrm>
            <a:off x="2363858" y="1478897"/>
            <a:ext cx="1910138" cy="348813"/>
          </a:xfrm>
          <a:prstGeom prst="rect">
            <a:avLst/>
          </a:prstGeom>
        </p:spPr>
        <p:txBody>
          <a:bodyPr wrap="none">
            <a:spAutoFit/>
          </a:bodyPr>
          <a:lstStyle/>
          <a:p>
            <a:pPr algn="ctr">
              <a:lnSpc>
                <a:spcPts val="2000"/>
              </a:lnSpc>
            </a:pPr>
            <a:r>
              <a:rPr lang="en-US" altLang="ja-JP" sz="2000" b="1" u="sng" dirty="0">
                <a:latin typeface="Meiryo UI" panose="020B0604030504040204" pitchFamily="50" charset="-128"/>
                <a:ea typeface="Meiryo UI" panose="020B0604030504040204" pitchFamily="50" charset="-128"/>
              </a:rPr>
              <a:t>TCFD</a:t>
            </a:r>
            <a:r>
              <a:rPr lang="ja-JP" altLang="en-US" sz="2000" b="1" u="sng" dirty="0">
                <a:latin typeface="Meiryo UI" panose="020B0604030504040204" pitchFamily="50" charset="-128"/>
                <a:ea typeface="Meiryo UI" panose="020B0604030504040204" pitchFamily="50" charset="-128"/>
              </a:rPr>
              <a:t>提言事項</a:t>
            </a:r>
          </a:p>
        </p:txBody>
      </p:sp>
      <p:cxnSp>
        <p:nvCxnSpPr>
          <p:cNvPr id="26" name="直線コネクタ 25"/>
          <p:cNvCxnSpPr/>
          <p:nvPr/>
        </p:nvCxnSpPr>
        <p:spPr bwMode="auto">
          <a:xfrm flipV="1">
            <a:off x="5745088" y="2506148"/>
            <a:ext cx="4032325"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flipV="1">
            <a:off x="5745088" y="3343740"/>
            <a:ext cx="4032325"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flipV="1">
            <a:off x="5745088" y="4284716"/>
            <a:ext cx="4032325"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線コネクタ 28"/>
          <p:cNvCxnSpPr/>
          <p:nvPr/>
        </p:nvCxnSpPr>
        <p:spPr bwMode="auto">
          <a:xfrm flipV="1">
            <a:off x="5745088" y="5013088"/>
            <a:ext cx="4032325"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flipV="1">
            <a:off x="5745088" y="5839793"/>
            <a:ext cx="4032325"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スライド番号プレースホルダー 3"/>
          <p:cNvSpPr>
            <a:spLocks noGrp="1"/>
          </p:cNvSpPr>
          <p:nvPr>
            <p:ph type="sldNum" sz="quarter" idx="12"/>
          </p:nvPr>
        </p:nvSpPr>
        <p:spPr/>
        <p:txBody>
          <a:bodyPr/>
          <a:lstStyle/>
          <a:p>
            <a:fld id="{E77E49A9-AD1C-4B66-A578-004A08E370AC}" type="slidenum">
              <a:rPr lang="ja-JP" altLang="en-US" smtClean="0"/>
              <a:pPr/>
              <a:t>46</a:t>
            </a:fld>
            <a:endParaRPr lang="ja-JP" altLang="en-US" dirty="0"/>
          </a:p>
        </p:txBody>
      </p:sp>
    </p:spTree>
    <p:extLst>
      <p:ext uri="{BB962C8B-B14F-4D97-AF65-F5344CB8AC3E}">
        <p14:creationId xmlns:p14="http://schemas.microsoft.com/office/powerpoint/2010/main" val="2336611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spc="300" dirty="0"/>
              <a:t>TCFD</a:t>
            </a:r>
            <a:r>
              <a:rPr lang="ja-JP" altLang="en-US" sz="3600" spc="300" dirty="0"/>
              <a:t>対応事例：</a:t>
            </a:r>
            <a:r>
              <a:rPr lang="en-US" altLang="ja-JP" sz="3600" spc="300" dirty="0"/>
              <a:t>BHP Billiton</a:t>
            </a:r>
            <a:r>
              <a:rPr lang="ja-JP" altLang="en-US" sz="3600" spc="300" dirty="0" smtClean="0"/>
              <a:t>（</a:t>
            </a:r>
            <a:r>
              <a:rPr lang="en-US" altLang="ja-JP" sz="3600" spc="300" dirty="0" smtClean="0"/>
              <a:t>5/6</a:t>
            </a:r>
            <a:r>
              <a:rPr lang="ja-JP" altLang="en-US" sz="3600" spc="300" dirty="0"/>
              <a:t>）</a:t>
            </a:r>
          </a:p>
        </p:txBody>
      </p:sp>
      <p:sp>
        <p:nvSpPr>
          <p:cNvPr id="3" name="テキスト プレースホルダー 2"/>
          <p:cNvSpPr>
            <a:spLocks noGrp="1"/>
          </p:cNvSpPr>
          <p:nvPr>
            <p:ph type="body" sz="quarter" idx="11"/>
          </p:nvPr>
        </p:nvSpPr>
        <p:spPr>
          <a:xfrm>
            <a:off x="128588" y="764704"/>
            <a:ext cx="9648825" cy="1182108"/>
          </a:xfrm>
        </p:spPr>
        <p:txBody>
          <a:bodyPr/>
          <a:lstStyle/>
          <a:p>
            <a:r>
              <a:rPr lang="ja-JP" altLang="en-US" sz="2400" dirty="0"/>
              <a:t>気候関連リスクと機会の評価・管理に関連するスキルを保有する人材を取締役及びサステナビリティ委員会メンバーに含めており、気候変動におけるガバナンス実施情報について開示している</a:t>
            </a:r>
            <a:endParaRPr lang="en-US" altLang="ja-JP" sz="2400" dirty="0"/>
          </a:p>
        </p:txBody>
      </p:sp>
      <p:sp>
        <p:nvSpPr>
          <p:cNvPr id="4" name="スライド番号プレースホルダー 3"/>
          <p:cNvSpPr>
            <a:spLocks noGrp="1"/>
          </p:cNvSpPr>
          <p:nvPr>
            <p:ph type="sldNum" sz="quarter" idx="12"/>
          </p:nvPr>
        </p:nvSpPr>
        <p:spPr/>
        <p:txBody>
          <a:bodyPr/>
          <a:lstStyle/>
          <a:p>
            <a:fld id="{E77E49A9-AD1C-4B66-A578-004A08E370AC}" type="slidenum">
              <a:rPr lang="ja-JP" altLang="en-US" smtClean="0"/>
              <a:pPr/>
              <a:t>47</a:t>
            </a:fld>
            <a:endParaRPr lang="ja-JP" altLang="en-US"/>
          </a:p>
        </p:txBody>
      </p:sp>
      <p:pic>
        <p:nvPicPr>
          <p:cNvPr id="7" name="図 6"/>
          <p:cNvPicPr>
            <a:picLocks noChangeAspect="1"/>
          </p:cNvPicPr>
          <p:nvPr/>
        </p:nvPicPr>
        <p:blipFill>
          <a:blip r:embed="rId2"/>
          <a:stretch>
            <a:fillRect/>
          </a:stretch>
        </p:blipFill>
        <p:spPr>
          <a:xfrm>
            <a:off x="3800872" y="2061208"/>
            <a:ext cx="2688041" cy="3240000"/>
          </a:xfrm>
          <a:prstGeom prst="rect">
            <a:avLst/>
          </a:prstGeom>
        </p:spPr>
      </p:pic>
      <p:pic>
        <p:nvPicPr>
          <p:cNvPr id="8" name="図 7"/>
          <p:cNvPicPr>
            <a:picLocks noChangeAspect="1"/>
          </p:cNvPicPr>
          <p:nvPr/>
        </p:nvPicPr>
        <p:blipFill>
          <a:blip r:embed="rId3"/>
          <a:stretch>
            <a:fillRect/>
          </a:stretch>
        </p:blipFill>
        <p:spPr>
          <a:xfrm>
            <a:off x="6728296" y="2061208"/>
            <a:ext cx="2689200" cy="2142525"/>
          </a:xfrm>
          <a:prstGeom prst="rect">
            <a:avLst/>
          </a:prstGeom>
        </p:spPr>
      </p:pic>
      <p:pic>
        <p:nvPicPr>
          <p:cNvPr id="9" name="図 8"/>
          <p:cNvPicPr>
            <a:picLocks noChangeAspect="1"/>
          </p:cNvPicPr>
          <p:nvPr/>
        </p:nvPicPr>
        <p:blipFill>
          <a:blip r:embed="rId4"/>
          <a:stretch>
            <a:fillRect/>
          </a:stretch>
        </p:blipFill>
        <p:spPr>
          <a:xfrm>
            <a:off x="992560" y="4884824"/>
            <a:ext cx="4788000" cy="1784536"/>
          </a:xfrm>
          <a:prstGeom prst="rect">
            <a:avLst/>
          </a:prstGeom>
        </p:spPr>
      </p:pic>
      <p:grpSp>
        <p:nvGrpSpPr>
          <p:cNvPr id="12" name="グループ化 11"/>
          <p:cNvGrpSpPr/>
          <p:nvPr/>
        </p:nvGrpSpPr>
        <p:grpSpPr>
          <a:xfrm>
            <a:off x="560512" y="2135138"/>
            <a:ext cx="2808312" cy="2374342"/>
            <a:chOff x="-303584" y="1888663"/>
            <a:chExt cx="2808312" cy="2374342"/>
          </a:xfrm>
        </p:grpSpPr>
        <p:pic>
          <p:nvPicPr>
            <p:cNvPr id="10" name="図 9"/>
            <p:cNvPicPr>
              <a:picLocks noChangeAspect="1"/>
            </p:cNvPicPr>
            <p:nvPr/>
          </p:nvPicPr>
          <p:blipFill>
            <a:blip r:embed="rId5"/>
            <a:stretch>
              <a:fillRect/>
            </a:stretch>
          </p:blipFill>
          <p:spPr>
            <a:xfrm>
              <a:off x="-303584" y="1888663"/>
              <a:ext cx="2689200" cy="2374342"/>
            </a:xfrm>
            <a:prstGeom prst="rect">
              <a:avLst/>
            </a:prstGeom>
          </p:spPr>
        </p:pic>
        <p:sp>
          <p:nvSpPr>
            <p:cNvPr id="11" name="正方形/長方形 10"/>
            <p:cNvSpPr/>
            <p:nvPr/>
          </p:nvSpPr>
          <p:spPr>
            <a:xfrm>
              <a:off x="2144688" y="2132856"/>
              <a:ext cx="360040" cy="2130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四角形吹き出し 4"/>
          <p:cNvSpPr/>
          <p:nvPr/>
        </p:nvSpPr>
        <p:spPr>
          <a:xfrm>
            <a:off x="345037" y="3356992"/>
            <a:ext cx="2987800" cy="1512168"/>
          </a:xfrm>
          <a:prstGeom prst="wedgeRoundRectCallout">
            <a:avLst>
              <a:gd name="adj1" fmla="val -9745"/>
              <a:gd name="adj2" fmla="val -90451"/>
              <a:gd name="adj3" fmla="val 16667"/>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Meiryo UI" panose="020B0604030504040204" pitchFamily="50" charset="-128"/>
                <a:ea typeface="Meiryo UI" panose="020B0604030504040204" pitchFamily="50" charset="-128"/>
              </a:rPr>
              <a:t>取締役メンバーの気候変動に関するスキルと経験、貢献内容を記載</a:t>
            </a:r>
          </a:p>
        </p:txBody>
      </p:sp>
      <p:sp>
        <p:nvSpPr>
          <p:cNvPr id="13" name="四角形吹き出し 12"/>
          <p:cNvSpPr/>
          <p:nvPr/>
        </p:nvSpPr>
        <p:spPr>
          <a:xfrm>
            <a:off x="3513114" y="3406352"/>
            <a:ext cx="2987800" cy="1462808"/>
          </a:xfrm>
          <a:prstGeom prst="wedgeRoundRectCallout">
            <a:avLst>
              <a:gd name="adj1" fmla="val -11519"/>
              <a:gd name="adj2" fmla="val -90452"/>
              <a:gd name="adj3" fmla="val 16667"/>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Meiryo UI" panose="020B0604030504040204" pitchFamily="50" charset="-128"/>
                <a:ea typeface="Meiryo UI" panose="020B0604030504040204" pitchFamily="50" charset="-128"/>
              </a:rPr>
              <a:t>サステナビリティ委員会の役割とフォーカス分野について記載</a:t>
            </a:r>
          </a:p>
        </p:txBody>
      </p:sp>
      <p:sp>
        <p:nvSpPr>
          <p:cNvPr id="14" name="四角形吹き出し 13"/>
          <p:cNvSpPr/>
          <p:nvPr/>
        </p:nvSpPr>
        <p:spPr>
          <a:xfrm>
            <a:off x="6681192" y="3627669"/>
            <a:ext cx="2987800" cy="1241491"/>
          </a:xfrm>
          <a:prstGeom prst="wedgeRoundRectCallout">
            <a:avLst>
              <a:gd name="adj1" fmla="val -25712"/>
              <a:gd name="adj2" fmla="val -87619"/>
              <a:gd name="adj3" fmla="val 16667"/>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Meiryo UI" panose="020B0604030504040204" pitchFamily="50" charset="-128"/>
                <a:ea typeface="Meiryo UI" panose="020B0604030504040204" pitchFamily="50" charset="-128"/>
              </a:rPr>
              <a:t>自社の気候変動戦略について説明</a:t>
            </a:r>
          </a:p>
        </p:txBody>
      </p:sp>
      <p:sp>
        <p:nvSpPr>
          <p:cNvPr id="15" name="四角形吹き出し 14"/>
          <p:cNvSpPr/>
          <p:nvPr/>
        </p:nvSpPr>
        <p:spPr>
          <a:xfrm>
            <a:off x="5961112" y="4954129"/>
            <a:ext cx="3132880" cy="1931255"/>
          </a:xfrm>
          <a:prstGeom prst="wedgeRoundRectCallout">
            <a:avLst>
              <a:gd name="adj1" fmla="val -58978"/>
              <a:gd name="adj2" fmla="val 17405"/>
              <a:gd name="adj3" fmla="val 16667"/>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lang="ja-JP" altLang="en-US" sz="2400" dirty="0">
                <a:solidFill>
                  <a:schemeClr val="tx1"/>
                </a:solidFill>
                <a:latin typeface="Meiryo UI" panose="020B0604030504040204" pitchFamily="50" charset="-128"/>
                <a:ea typeface="Meiryo UI" panose="020B0604030504040204" pitchFamily="50" charset="-128"/>
              </a:rPr>
              <a:t>リスク管理を含む</a:t>
            </a:r>
            <a:r>
              <a:rPr lang="en-US" altLang="ja-JP" sz="2400" dirty="0">
                <a:solidFill>
                  <a:schemeClr val="tx1"/>
                </a:solidFill>
                <a:latin typeface="Meiryo UI" panose="020B0604030504040204" pitchFamily="50" charset="-128"/>
                <a:ea typeface="Meiryo UI" panose="020B0604030504040204" pitchFamily="50" charset="-128"/>
              </a:rPr>
              <a:t>CEO</a:t>
            </a:r>
            <a:r>
              <a:rPr lang="ja-JP" altLang="en-US" sz="2400" dirty="0">
                <a:solidFill>
                  <a:schemeClr val="tx1"/>
                </a:solidFill>
                <a:latin typeface="Meiryo UI" panose="020B0604030504040204" pitchFamily="50" charset="-128"/>
                <a:ea typeface="Meiryo UI" panose="020B0604030504040204" pitchFamily="50" charset="-128"/>
              </a:rPr>
              <a:t>のパフォーマンス達成度と、それに応じて支給された金銭的報酬について記載</a:t>
            </a:r>
          </a:p>
        </p:txBody>
      </p:sp>
      <p:graphicFrame>
        <p:nvGraphicFramePr>
          <p:cNvPr id="16" name="表 15"/>
          <p:cNvGraphicFramePr>
            <a:graphicFrameLocks noGrp="1"/>
          </p:cNvGraphicFramePr>
          <p:nvPr>
            <p:extLst>
              <p:ext uri="{D42A27DB-BD31-4B8C-83A1-F6EECF244321}">
                <p14:modId xmlns:p14="http://schemas.microsoft.com/office/powerpoint/2010/main" val="3147282884"/>
              </p:ext>
            </p:extLst>
          </p:nvPr>
        </p:nvGraphicFramePr>
        <p:xfrm>
          <a:off x="273050" y="6682321"/>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000" baseline="0" dirty="0">
                          <a:solidFill>
                            <a:schemeClr val="tx1"/>
                          </a:solidFill>
                          <a:latin typeface="Segoe UI" panose="020B0502040204020203" pitchFamily="34" charset="0"/>
                          <a:ea typeface="メイリオ" panose="020B0604030504040204" pitchFamily="50" charset="-128"/>
                        </a:rPr>
                        <a:t>BHP</a:t>
                      </a:r>
                      <a:r>
                        <a:rPr kumimoji="1" lang="ja-JP" altLang="en-US" sz="1000" baseline="0" dirty="0">
                          <a:solidFill>
                            <a:schemeClr val="tx1"/>
                          </a:solidFill>
                          <a:latin typeface="Segoe UI" panose="020B0502040204020203" pitchFamily="34" charset="0"/>
                          <a:ea typeface="メイリオ" panose="020B0604030504040204" pitchFamily="50" charset="-128"/>
                        </a:rPr>
                        <a:t>アニュアルレポート</a:t>
                      </a:r>
                      <a:r>
                        <a:rPr kumimoji="1" lang="en-US" altLang="ja-JP" sz="1000" baseline="0" dirty="0">
                          <a:solidFill>
                            <a:schemeClr val="tx1"/>
                          </a:solidFill>
                          <a:latin typeface="Segoe UI" panose="020B0502040204020203" pitchFamily="34" charset="0"/>
                          <a:ea typeface="メイリオ" panose="020B0604030504040204" pitchFamily="50" charset="-128"/>
                        </a:rPr>
                        <a:t>2017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831235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spc="300" dirty="0"/>
              <a:t>TCFD</a:t>
            </a:r>
            <a:r>
              <a:rPr lang="ja-JP" altLang="en-US" sz="3600" spc="300" dirty="0"/>
              <a:t>対応事例：</a:t>
            </a:r>
            <a:r>
              <a:rPr lang="en-US" altLang="ja-JP" sz="3600" spc="300" dirty="0"/>
              <a:t>BHP Billiton</a:t>
            </a:r>
            <a:r>
              <a:rPr lang="ja-JP" altLang="en-US" sz="3600" spc="300" dirty="0" smtClean="0"/>
              <a:t>（</a:t>
            </a:r>
            <a:r>
              <a:rPr lang="en-US" altLang="ja-JP" sz="3600" spc="300" dirty="0" smtClean="0"/>
              <a:t>6/6</a:t>
            </a:r>
            <a:r>
              <a:rPr lang="ja-JP" altLang="en-US" sz="3600" spc="300" dirty="0"/>
              <a:t>）</a:t>
            </a:r>
            <a:endParaRPr lang="ja-JP" altLang="en-US" sz="3600" spc="600" dirty="0"/>
          </a:p>
        </p:txBody>
      </p:sp>
      <p:sp>
        <p:nvSpPr>
          <p:cNvPr id="3" name="テキスト プレースホルダー 2"/>
          <p:cNvSpPr>
            <a:spLocks noGrp="1"/>
          </p:cNvSpPr>
          <p:nvPr>
            <p:ph type="body" sz="quarter" idx="11"/>
          </p:nvPr>
        </p:nvSpPr>
        <p:spPr>
          <a:xfrm>
            <a:off x="128588" y="765174"/>
            <a:ext cx="9648825" cy="764235"/>
          </a:xfrm>
        </p:spPr>
        <p:txBody>
          <a:bodyPr/>
          <a:lstStyle/>
          <a:p>
            <a:r>
              <a:rPr lang="ja-JP" altLang="en-US" spc="150" dirty="0"/>
              <a:t>各国の協調度合と技術向上度合により</a:t>
            </a:r>
            <a:r>
              <a:rPr lang="en-US" altLang="ja-JP" spc="150" dirty="0"/>
              <a:t>4</a:t>
            </a:r>
            <a:r>
              <a:rPr lang="ja-JP" altLang="en-US" spc="150" dirty="0" err="1"/>
              <a:t>つの</a:t>
            </a:r>
            <a:r>
              <a:rPr lang="ja-JP" altLang="en-US" spc="150" dirty="0"/>
              <a:t>シナリオを設定</a:t>
            </a:r>
            <a:endParaRPr lang="en-US" altLang="ja-JP" spc="150" dirty="0"/>
          </a:p>
          <a:p>
            <a:r>
              <a:rPr lang="en-US" altLang="ja-JP" spc="150" dirty="0"/>
              <a:t>4</a:t>
            </a:r>
            <a:r>
              <a:rPr lang="ja-JP" altLang="en-US" spc="150" dirty="0" err="1"/>
              <a:t>つの</a:t>
            </a:r>
            <a:r>
              <a:rPr lang="ja-JP" altLang="en-US" spc="150" dirty="0"/>
              <a:t>シナリオでは、</a:t>
            </a:r>
            <a:r>
              <a:rPr lang="en-US" altLang="ja-JP" spc="150" dirty="0"/>
              <a:t>2</a:t>
            </a:r>
            <a:r>
              <a:rPr lang="ja-JP" altLang="en-US" spc="150" dirty="0"/>
              <a:t>℃目標に沿ったシナリオ（</a:t>
            </a:r>
            <a:r>
              <a:rPr lang="en-US" altLang="ja-JP" spc="150" dirty="0"/>
              <a:t>Global Accord</a:t>
            </a:r>
            <a:r>
              <a:rPr lang="ja-JP" altLang="en-US" spc="150" dirty="0"/>
              <a:t>シナリオ）も採用</a:t>
            </a:r>
          </a:p>
        </p:txBody>
      </p:sp>
      <p:sp>
        <p:nvSpPr>
          <p:cNvPr id="4" name="スライド番号プレースホルダー 3"/>
          <p:cNvSpPr>
            <a:spLocks noGrp="1"/>
          </p:cNvSpPr>
          <p:nvPr>
            <p:ph type="sldNum" sz="quarter" idx="12"/>
          </p:nvPr>
        </p:nvSpPr>
        <p:spPr/>
        <p:txBody>
          <a:bodyPr/>
          <a:lstStyle/>
          <a:p>
            <a:fld id="{E77E49A9-AD1C-4B66-A578-004A08E370AC}" type="slidenum">
              <a:rPr lang="ja-JP" altLang="en-US" smtClean="0"/>
              <a:pPr/>
              <a:t>48</a:t>
            </a:fld>
            <a:endParaRPr lang="ja-JP" altLang="en-US"/>
          </a:p>
        </p:txBody>
      </p:sp>
      <p:pic>
        <p:nvPicPr>
          <p:cNvPr id="6" name="図 5"/>
          <p:cNvPicPr>
            <a:picLocks noChangeAspect="1"/>
          </p:cNvPicPr>
          <p:nvPr/>
        </p:nvPicPr>
        <p:blipFill>
          <a:blip r:embed="rId2"/>
          <a:stretch>
            <a:fillRect/>
          </a:stretch>
        </p:blipFill>
        <p:spPr>
          <a:xfrm>
            <a:off x="6213528" y="1556794"/>
            <a:ext cx="3492000" cy="4681860"/>
          </a:xfrm>
          <a:prstGeom prst="rect">
            <a:avLst/>
          </a:prstGeom>
          <a:ln>
            <a:noFill/>
          </a:ln>
        </p:spPr>
      </p:pic>
      <p:sp>
        <p:nvSpPr>
          <p:cNvPr id="7" name="四角形: 角を丸くする 6"/>
          <p:cNvSpPr/>
          <p:nvPr/>
        </p:nvSpPr>
        <p:spPr>
          <a:xfrm>
            <a:off x="128464" y="1632241"/>
            <a:ext cx="432048" cy="2448272"/>
          </a:xfrm>
          <a:prstGeom prst="roundRect">
            <a:avLst/>
          </a:prstGeom>
          <a:solidFill>
            <a:schemeClr val="bg1">
              <a:lumMod val="95000"/>
            </a:schemeClr>
          </a:solidFill>
          <a:ln>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a:solidFill>
                  <a:schemeClr val="tx1"/>
                </a:solidFill>
                <a:latin typeface="Meiryo UI" panose="020B0604030504040204" pitchFamily="50" charset="-128"/>
                <a:ea typeface="Meiryo UI" panose="020B0604030504040204" pitchFamily="50" charset="-128"/>
              </a:rPr>
              <a:t>特</a:t>
            </a:r>
            <a:endParaRPr lang="en-US" altLang="ja-JP" sz="2200" b="1" dirty="0">
              <a:solidFill>
                <a:schemeClr val="tx1"/>
              </a:solidFill>
              <a:latin typeface="Meiryo UI" panose="020B0604030504040204" pitchFamily="50" charset="-128"/>
              <a:ea typeface="Meiryo UI" panose="020B0604030504040204" pitchFamily="50" charset="-128"/>
            </a:endParaRPr>
          </a:p>
          <a:p>
            <a:pPr algn="ctr"/>
            <a:r>
              <a:rPr lang="ja-JP" altLang="en-US" sz="2200" b="1" dirty="0">
                <a:solidFill>
                  <a:schemeClr val="tx1"/>
                </a:solidFill>
                <a:latin typeface="Meiryo UI" panose="020B0604030504040204" pitchFamily="50" charset="-128"/>
                <a:ea typeface="Meiryo UI" panose="020B0604030504040204" pitchFamily="50" charset="-128"/>
              </a:rPr>
              <a:t>徴</a:t>
            </a:r>
            <a:endParaRPr kumimoji="1" lang="en-US" altLang="ja-JP" sz="2200" b="1" dirty="0">
              <a:solidFill>
                <a:schemeClr val="tx1"/>
              </a:solidFill>
              <a:latin typeface="Meiryo UI" panose="020B0604030504040204" pitchFamily="50" charset="-128"/>
              <a:ea typeface="Meiryo UI" panose="020B0604030504040204" pitchFamily="50" charset="-128"/>
            </a:endParaRPr>
          </a:p>
        </p:txBody>
      </p:sp>
      <p:sp>
        <p:nvSpPr>
          <p:cNvPr id="8" name="四角形: 角を丸くする 7"/>
          <p:cNvSpPr/>
          <p:nvPr/>
        </p:nvSpPr>
        <p:spPr>
          <a:xfrm>
            <a:off x="128464" y="4152522"/>
            <a:ext cx="432048" cy="2339326"/>
          </a:xfrm>
          <a:prstGeom prst="roundRect">
            <a:avLst/>
          </a:prstGeom>
          <a:solidFill>
            <a:schemeClr val="bg1">
              <a:lumMod val="95000"/>
            </a:schemeClr>
          </a:solidFill>
          <a:ln>
            <a:solidFill>
              <a:schemeClr val="dk1">
                <a:shade val="95000"/>
                <a:satMod val="10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1" dirty="0">
                <a:solidFill>
                  <a:schemeClr val="tx1"/>
                </a:solidFill>
                <a:latin typeface="Meiryo UI" panose="020B0604030504040204" pitchFamily="50" charset="-128"/>
                <a:ea typeface="Meiryo UI" panose="020B0604030504040204" pitchFamily="50" charset="-128"/>
              </a:rPr>
              <a:t>シ</a:t>
            </a:r>
            <a:endParaRPr kumimoji="1" lang="en-US" altLang="ja-JP" sz="2200" b="1" dirty="0">
              <a:solidFill>
                <a:schemeClr val="tx1"/>
              </a:solidFill>
              <a:latin typeface="Meiryo UI" panose="020B0604030504040204" pitchFamily="50" charset="-128"/>
              <a:ea typeface="Meiryo UI" panose="020B0604030504040204" pitchFamily="50" charset="-128"/>
            </a:endParaRPr>
          </a:p>
          <a:p>
            <a:pPr algn="ctr"/>
            <a:r>
              <a:rPr kumimoji="1" lang="ja-JP" altLang="en-US" sz="2200" b="1" dirty="0">
                <a:solidFill>
                  <a:schemeClr val="tx1"/>
                </a:solidFill>
                <a:latin typeface="Meiryo UI" panose="020B0604030504040204" pitchFamily="50" charset="-128"/>
                <a:ea typeface="Meiryo UI" panose="020B0604030504040204" pitchFamily="50" charset="-128"/>
              </a:rPr>
              <a:t>ナ</a:t>
            </a:r>
            <a:endParaRPr kumimoji="1" lang="en-US" altLang="ja-JP" sz="2200" b="1" dirty="0">
              <a:solidFill>
                <a:schemeClr val="tx1"/>
              </a:solidFill>
              <a:latin typeface="Meiryo UI" panose="020B0604030504040204" pitchFamily="50" charset="-128"/>
              <a:ea typeface="Meiryo UI" panose="020B0604030504040204" pitchFamily="50" charset="-128"/>
            </a:endParaRPr>
          </a:p>
          <a:p>
            <a:pPr algn="ctr"/>
            <a:r>
              <a:rPr kumimoji="1" lang="ja-JP" altLang="en-US" sz="2200" b="1" dirty="0">
                <a:solidFill>
                  <a:schemeClr val="tx1"/>
                </a:solidFill>
                <a:latin typeface="Meiryo UI" panose="020B0604030504040204" pitchFamily="50" charset="-128"/>
                <a:ea typeface="Meiryo UI" panose="020B0604030504040204" pitchFamily="50" charset="-128"/>
              </a:rPr>
              <a:t>リ</a:t>
            </a:r>
            <a:endParaRPr kumimoji="1" lang="en-US" altLang="ja-JP" sz="2200" b="1" dirty="0">
              <a:solidFill>
                <a:schemeClr val="tx1"/>
              </a:solidFill>
              <a:latin typeface="Meiryo UI" panose="020B0604030504040204" pitchFamily="50" charset="-128"/>
              <a:ea typeface="Meiryo UI" panose="020B0604030504040204" pitchFamily="50" charset="-128"/>
            </a:endParaRPr>
          </a:p>
          <a:p>
            <a:pPr algn="ctr"/>
            <a:r>
              <a:rPr kumimoji="1" lang="ja-JP" altLang="en-US" sz="2200" b="1" dirty="0">
                <a:solidFill>
                  <a:schemeClr val="tx1"/>
                </a:solidFill>
                <a:latin typeface="Meiryo UI" panose="020B0604030504040204" pitchFamily="50" charset="-128"/>
                <a:ea typeface="Meiryo UI" panose="020B0604030504040204" pitchFamily="50" charset="-128"/>
              </a:rPr>
              <a:t>オ</a:t>
            </a:r>
          </a:p>
        </p:txBody>
      </p:sp>
      <p:sp>
        <p:nvSpPr>
          <p:cNvPr id="9" name="正方形/長方形 8"/>
          <p:cNvSpPr/>
          <p:nvPr/>
        </p:nvSpPr>
        <p:spPr>
          <a:xfrm>
            <a:off x="632520" y="1628800"/>
            <a:ext cx="5466449"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342900" indent="-342900">
              <a:lnSpc>
                <a:spcPts val="2000"/>
              </a:lnSpc>
              <a:buFont typeface="Wingdings" panose="05000000000000000000" pitchFamily="2" charset="2"/>
              <a:buChar char="ü"/>
            </a:pPr>
            <a:r>
              <a:rPr kumimoji="1" lang="ja-JP" altLang="en-US" sz="1850" spc="120" dirty="0">
                <a:solidFill>
                  <a:schemeClr val="tx1"/>
                </a:solidFill>
                <a:latin typeface="Meiryo UI" panose="020B0604030504040204" pitchFamily="50" charset="-128"/>
                <a:ea typeface="Meiryo UI" panose="020B0604030504040204" pitchFamily="50" charset="-128"/>
              </a:rPr>
              <a:t>シナリオ分析レポートを発行、</a:t>
            </a:r>
            <a:r>
              <a:rPr kumimoji="1" lang="en-US" altLang="ja-JP" sz="1850" spc="120" dirty="0">
                <a:solidFill>
                  <a:schemeClr val="tx1"/>
                </a:solidFill>
                <a:latin typeface="Meiryo UI" panose="020B0604030504040204" pitchFamily="50" charset="-128"/>
                <a:ea typeface="Meiryo UI" panose="020B0604030504040204" pitchFamily="50" charset="-128"/>
              </a:rPr>
              <a:t>TCFD</a:t>
            </a:r>
            <a:r>
              <a:rPr kumimoji="1" lang="ja-JP" altLang="en-US" sz="1850" spc="120" dirty="0" err="1">
                <a:solidFill>
                  <a:schemeClr val="tx1"/>
                </a:solidFill>
                <a:latin typeface="Meiryo UI" panose="020B0604030504040204" pitchFamily="50" charset="-128"/>
                <a:ea typeface="Meiryo UI" panose="020B0604030504040204" pitchFamily="50" charset="-128"/>
              </a:rPr>
              <a:t>への</a:t>
            </a:r>
            <a:r>
              <a:rPr kumimoji="1" lang="ja-JP" altLang="en-US" sz="1850" spc="120" dirty="0">
                <a:solidFill>
                  <a:schemeClr val="tx1"/>
                </a:solidFill>
                <a:latin typeface="Meiryo UI" panose="020B0604030504040204" pitchFamily="50" charset="-128"/>
                <a:ea typeface="Meiryo UI" panose="020B0604030504040204" pitchFamily="50" charset="-128"/>
              </a:rPr>
              <a:t>言及あり</a:t>
            </a:r>
            <a:endParaRPr kumimoji="1" lang="en-US" altLang="ja-JP" sz="1850" spc="120" dirty="0">
              <a:solidFill>
                <a:schemeClr val="tx1"/>
              </a:solidFill>
              <a:latin typeface="Meiryo UI" panose="020B0604030504040204" pitchFamily="50" charset="-128"/>
              <a:ea typeface="Meiryo UI" panose="020B0604030504040204" pitchFamily="50" charset="-128"/>
            </a:endParaRPr>
          </a:p>
          <a:p>
            <a:pPr marL="342900" indent="-342900">
              <a:lnSpc>
                <a:spcPts val="2000"/>
              </a:lnSpc>
              <a:buFont typeface="Wingdings" panose="05000000000000000000" pitchFamily="2" charset="2"/>
              <a:buChar char="ü"/>
            </a:pPr>
            <a:r>
              <a:rPr lang="en-US" altLang="ja-JP" sz="1850" spc="120" dirty="0">
                <a:solidFill>
                  <a:schemeClr val="tx1"/>
                </a:solidFill>
                <a:latin typeface="Meiryo UI" panose="020B0604030504040204" pitchFamily="50" charset="-128"/>
                <a:ea typeface="Meiryo UI" panose="020B0604030504040204" pitchFamily="50" charset="-128"/>
              </a:rPr>
              <a:t>TCFD</a:t>
            </a:r>
            <a:r>
              <a:rPr lang="ja-JP" altLang="en-US" sz="1850" spc="120" dirty="0">
                <a:solidFill>
                  <a:schemeClr val="tx1"/>
                </a:solidFill>
                <a:latin typeface="Meiryo UI" panose="020B0604030504040204" pitchFamily="50" charset="-128"/>
                <a:ea typeface="Meiryo UI" panose="020B0604030504040204" pitchFamily="50" charset="-128"/>
              </a:rPr>
              <a:t>が推奨している</a:t>
            </a:r>
            <a:r>
              <a:rPr lang="en-US" altLang="ja-JP" sz="1850" spc="120" dirty="0">
                <a:solidFill>
                  <a:schemeClr val="tx1"/>
                </a:solidFill>
                <a:latin typeface="Meiryo UI" panose="020B0604030504040204" pitchFamily="50" charset="-128"/>
                <a:ea typeface="Meiryo UI" panose="020B0604030504040204" pitchFamily="50" charset="-128"/>
              </a:rPr>
              <a:t>2℃</a:t>
            </a:r>
            <a:r>
              <a:rPr lang="ja-JP" altLang="en-US" sz="1850" spc="120" dirty="0">
                <a:solidFill>
                  <a:schemeClr val="tx1"/>
                </a:solidFill>
                <a:latin typeface="Meiryo UI" panose="020B0604030504040204" pitchFamily="50" charset="-128"/>
                <a:ea typeface="Meiryo UI" panose="020B0604030504040204" pitchFamily="50" charset="-128"/>
              </a:rPr>
              <a:t>シナリオ（</a:t>
            </a:r>
            <a:r>
              <a:rPr lang="en-US" altLang="ja-JP" sz="1850" spc="120" dirty="0">
                <a:solidFill>
                  <a:schemeClr val="tx1"/>
                </a:solidFill>
                <a:latin typeface="Meiryo UI" panose="020B0604030504040204" pitchFamily="50" charset="-128"/>
                <a:ea typeface="Meiryo UI" panose="020B0604030504040204" pitchFamily="50" charset="-128"/>
              </a:rPr>
              <a:t>Global Accord</a:t>
            </a:r>
            <a:r>
              <a:rPr lang="ja-JP" altLang="en-US" sz="1850" spc="120" dirty="0">
                <a:solidFill>
                  <a:schemeClr val="tx1"/>
                </a:solidFill>
                <a:latin typeface="Meiryo UI" panose="020B0604030504040204" pitchFamily="50" charset="-128"/>
                <a:ea typeface="Meiryo UI" panose="020B0604030504040204" pitchFamily="50" charset="-128"/>
              </a:rPr>
              <a:t>）を含む４つのシナリオを使い、異なる事象を考慮して分析</a:t>
            </a:r>
            <a:endParaRPr lang="en-US" altLang="ja-JP" sz="1850" spc="120" dirty="0">
              <a:solidFill>
                <a:schemeClr val="tx1"/>
              </a:solidFill>
              <a:latin typeface="Meiryo UI" panose="020B0604030504040204" pitchFamily="50" charset="-128"/>
              <a:ea typeface="Meiryo UI" panose="020B0604030504040204" pitchFamily="50" charset="-128"/>
            </a:endParaRPr>
          </a:p>
          <a:p>
            <a:pPr marL="342900" indent="-342900">
              <a:lnSpc>
                <a:spcPts val="2000"/>
              </a:lnSpc>
              <a:buFont typeface="Wingdings" panose="05000000000000000000" pitchFamily="2" charset="2"/>
              <a:buChar char="ü"/>
            </a:pPr>
            <a:r>
              <a:rPr lang="en-US" altLang="ja-JP" sz="1850" spc="120" dirty="0">
                <a:solidFill>
                  <a:schemeClr val="tx1"/>
                </a:solidFill>
                <a:latin typeface="Meiryo UI" panose="020B0604030504040204" pitchFamily="50" charset="-128"/>
                <a:ea typeface="Meiryo UI" panose="020B0604030504040204" pitchFamily="50" charset="-128"/>
              </a:rPr>
              <a:t>Global Accord </a:t>
            </a:r>
            <a:r>
              <a:rPr lang="ja-JP" altLang="en-US" sz="1850" spc="120" dirty="0">
                <a:solidFill>
                  <a:schemeClr val="tx1"/>
                </a:solidFill>
                <a:latin typeface="Meiryo UI" panose="020B0604030504040204" pitchFamily="50" charset="-128"/>
                <a:ea typeface="Meiryo UI" panose="020B0604030504040204" pitchFamily="50" charset="-128"/>
              </a:rPr>
              <a:t>シナリオに合わせて、ショックイベントによって脱炭素が大幅に進行するケースも想定</a:t>
            </a:r>
            <a:endParaRPr lang="en-US" altLang="ja-JP" sz="1850" spc="120" dirty="0">
              <a:solidFill>
                <a:schemeClr val="tx1"/>
              </a:solidFill>
              <a:latin typeface="Meiryo UI" panose="020B0604030504040204" pitchFamily="50" charset="-128"/>
              <a:ea typeface="Meiryo UI" panose="020B0604030504040204" pitchFamily="50" charset="-128"/>
            </a:endParaRPr>
          </a:p>
          <a:p>
            <a:pPr marL="342900" indent="-342900">
              <a:lnSpc>
                <a:spcPts val="2000"/>
              </a:lnSpc>
              <a:buFont typeface="Wingdings" panose="05000000000000000000" pitchFamily="2" charset="2"/>
              <a:buChar char="ü"/>
            </a:pPr>
            <a:r>
              <a:rPr lang="ja-JP" altLang="en-US" sz="1850" spc="120" dirty="0">
                <a:solidFill>
                  <a:schemeClr val="tx1"/>
                </a:solidFill>
                <a:latin typeface="Meiryo UI" panose="020B0604030504040204" pitchFamily="50" charset="-128"/>
                <a:ea typeface="Meiryo UI" panose="020B0604030504040204" pitchFamily="50" charset="-128"/>
              </a:rPr>
              <a:t>自社製品において厳しい環境制約や排出コストの影響等はあるものの、</a:t>
            </a:r>
            <a:r>
              <a:rPr lang="en-US" altLang="ja-JP" sz="1850" spc="120" dirty="0">
                <a:solidFill>
                  <a:schemeClr val="tx1"/>
                </a:solidFill>
                <a:latin typeface="Meiryo UI" panose="020B0604030504040204" pitchFamily="50" charset="-128"/>
                <a:ea typeface="Meiryo UI" panose="020B0604030504040204" pitchFamily="50" charset="-128"/>
              </a:rPr>
              <a:t>BHP</a:t>
            </a:r>
            <a:r>
              <a:rPr lang="ja-JP" altLang="en-US" sz="1850" spc="120" dirty="0">
                <a:solidFill>
                  <a:schemeClr val="tx1"/>
                </a:solidFill>
                <a:latin typeface="Meiryo UI" panose="020B0604030504040204" pitchFamily="50" charset="-128"/>
                <a:ea typeface="Meiryo UI" panose="020B0604030504040204" pitchFamily="50" charset="-128"/>
              </a:rPr>
              <a:t>のシナリオは引き続き魅力的であると評価</a:t>
            </a:r>
            <a:endParaRPr kumimoji="1" lang="en-US" altLang="ja-JP" sz="1850" spc="12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632520" y="4149081"/>
            <a:ext cx="5466449" cy="2339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342900" indent="-342900">
              <a:lnSpc>
                <a:spcPts val="2000"/>
              </a:lnSpc>
              <a:buFont typeface="Wingdings" panose="05000000000000000000" pitchFamily="2" charset="2"/>
              <a:buChar char="ü"/>
            </a:pPr>
            <a:r>
              <a:rPr lang="en-US" altLang="ja-JP" sz="1850" spc="130" dirty="0">
                <a:solidFill>
                  <a:schemeClr val="tx1"/>
                </a:solidFill>
                <a:latin typeface="Meiryo UI" panose="020B0604030504040204" pitchFamily="50" charset="-128"/>
                <a:ea typeface="Meiryo UI" panose="020B0604030504040204" pitchFamily="50" charset="-128"/>
              </a:rPr>
              <a:t>A New Gear</a:t>
            </a:r>
            <a:r>
              <a:rPr lang="ja-JP" altLang="en-US" sz="1850" spc="130" dirty="0">
                <a:solidFill>
                  <a:schemeClr val="tx1"/>
                </a:solidFill>
                <a:latin typeface="Meiryo UI" panose="020B0604030504040204" pitchFamily="50" charset="-128"/>
                <a:ea typeface="Meiryo UI" panose="020B0604030504040204" pitchFamily="50" charset="-128"/>
              </a:rPr>
              <a:t>：イノベーションが先進国経済に段階的発展をもたらすシナリオ</a:t>
            </a:r>
          </a:p>
          <a:p>
            <a:pPr marL="342900" indent="-342900">
              <a:lnSpc>
                <a:spcPts val="2000"/>
              </a:lnSpc>
              <a:buFont typeface="Wingdings" panose="05000000000000000000" pitchFamily="2" charset="2"/>
              <a:buChar char="ü"/>
            </a:pPr>
            <a:r>
              <a:rPr lang="en-US" altLang="ja-JP" sz="1850" spc="130" dirty="0">
                <a:solidFill>
                  <a:schemeClr val="tx1"/>
                </a:solidFill>
                <a:latin typeface="Meiryo UI" panose="020B0604030504040204" pitchFamily="50" charset="-128"/>
                <a:ea typeface="Meiryo UI" panose="020B0604030504040204" pitchFamily="50" charset="-128"/>
              </a:rPr>
              <a:t>Closed Doors</a:t>
            </a:r>
            <a:r>
              <a:rPr lang="ja-JP" altLang="en-US" sz="1850" spc="130" dirty="0">
                <a:solidFill>
                  <a:schemeClr val="tx1"/>
                </a:solidFill>
                <a:latin typeface="Meiryo UI" panose="020B0604030504040204" pitchFamily="50" charset="-128"/>
                <a:ea typeface="Meiryo UI" panose="020B0604030504040204" pitchFamily="50" charset="-128"/>
              </a:rPr>
              <a:t>：ナショナリズムや保護貿易主義から低成長の経済政策となるシナリオ</a:t>
            </a:r>
          </a:p>
          <a:p>
            <a:pPr marL="342900" indent="-342900">
              <a:lnSpc>
                <a:spcPts val="2000"/>
              </a:lnSpc>
              <a:buFont typeface="Wingdings" panose="05000000000000000000" pitchFamily="2" charset="2"/>
              <a:buChar char="ü"/>
            </a:pPr>
            <a:r>
              <a:rPr lang="en-US" altLang="ja-JP" sz="1850" spc="130" dirty="0">
                <a:solidFill>
                  <a:schemeClr val="tx1"/>
                </a:solidFill>
                <a:latin typeface="Meiryo UI" panose="020B0604030504040204" pitchFamily="50" charset="-128"/>
                <a:ea typeface="Meiryo UI" panose="020B0604030504040204" pitchFamily="50" charset="-128"/>
              </a:rPr>
              <a:t>Global Accord</a:t>
            </a:r>
            <a:r>
              <a:rPr lang="ja-JP" altLang="en-US" sz="1850" spc="130" dirty="0">
                <a:solidFill>
                  <a:schemeClr val="tx1"/>
                </a:solidFill>
                <a:latin typeface="Meiryo UI" panose="020B0604030504040204" pitchFamily="50" charset="-128"/>
                <a:ea typeface="Meiryo UI" panose="020B0604030504040204" pitchFamily="50" charset="-128"/>
              </a:rPr>
              <a:t>：</a:t>
            </a:r>
            <a:r>
              <a:rPr lang="en-US" altLang="ja-JP" sz="1850" spc="130" dirty="0">
                <a:solidFill>
                  <a:schemeClr val="tx1"/>
                </a:solidFill>
                <a:latin typeface="Meiryo UI" panose="020B0604030504040204" pitchFamily="50" charset="-128"/>
                <a:ea typeface="Meiryo UI" panose="020B0604030504040204" pitchFamily="50" charset="-128"/>
              </a:rPr>
              <a:t>2℃</a:t>
            </a:r>
            <a:r>
              <a:rPr lang="ja-JP" altLang="en-US" sz="1850" spc="130" dirty="0">
                <a:solidFill>
                  <a:schemeClr val="tx1"/>
                </a:solidFill>
                <a:latin typeface="Meiryo UI" panose="020B0604030504040204" pitchFamily="50" charset="-128"/>
                <a:ea typeface="Meiryo UI" panose="020B0604030504040204" pitchFamily="50" charset="-128"/>
              </a:rPr>
              <a:t>目標に向けて各国が協調しつつ技術開発が進み、世界の活動が気候変動の抑制へ収斂していくシナリオ</a:t>
            </a:r>
            <a:endParaRPr lang="en-US" altLang="ja-JP" sz="1850" spc="130" dirty="0">
              <a:solidFill>
                <a:schemeClr val="tx1"/>
              </a:solidFill>
              <a:latin typeface="Meiryo UI" panose="020B0604030504040204" pitchFamily="50" charset="-128"/>
              <a:ea typeface="Meiryo UI" panose="020B0604030504040204" pitchFamily="50" charset="-128"/>
            </a:endParaRPr>
          </a:p>
          <a:p>
            <a:pPr marL="342900" indent="-342900">
              <a:lnSpc>
                <a:spcPts val="2000"/>
              </a:lnSpc>
              <a:buFont typeface="Wingdings" panose="05000000000000000000" pitchFamily="2" charset="2"/>
              <a:buChar char="ü"/>
            </a:pPr>
            <a:r>
              <a:rPr lang="en-US" altLang="ja-JP" sz="1850" spc="130" dirty="0">
                <a:solidFill>
                  <a:schemeClr val="tx1"/>
                </a:solidFill>
                <a:latin typeface="Meiryo UI" panose="020B0604030504040204" pitchFamily="50" charset="-128"/>
                <a:ea typeface="Meiryo UI" panose="020B0604030504040204" pitchFamily="50" charset="-128"/>
              </a:rPr>
              <a:t>Two Giants</a:t>
            </a:r>
            <a:r>
              <a:rPr lang="ja-JP" altLang="en-US" sz="1850" spc="130" dirty="0">
                <a:solidFill>
                  <a:schemeClr val="tx1"/>
                </a:solidFill>
                <a:latin typeface="Meiryo UI" panose="020B0604030504040204" pitchFamily="50" charset="-128"/>
                <a:ea typeface="Meiryo UI" panose="020B0604030504040204" pitchFamily="50" charset="-128"/>
              </a:rPr>
              <a:t>：米中を基軸にテクノロジーが成長を実現させるシナリオ</a:t>
            </a:r>
            <a:endParaRPr kumimoji="1" lang="ja-JP" altLang="en-US" sz="1850" spc="130"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632520" y="5193280"/>
            <a:ext cx="5436000" cy="75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吹き出し 13"/>
          <p:cNvSpPr/>
          <p:nvPr/>
        </p:nvSpPr>
        <p:spPr>
          <a:xfrm>
            <a:off x="5529064" y="6309320"/>
            <a:ext cx="2376264" cy="432048"/>
          </a:xfrm>
          <a:prstGeom prst="wedgeRoundRectCallout">
            <a:avLst>
              <a:gd name="adj1" fmla="val -38154"/>
              <a:gd name="adj2" fmla="val -195152"/>
              <a:gd name="adj3" fmla="val 16667"/>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en-US" altLang="ja-JP" dirty="0">
                <a:solidFill>
                  <a:schemeClr val="tx1"/>
                </a:solidFill>
                <a:latin typeface="Meiryo UI" panose="020B0604030504040204" pitchFamily="50" charset="-128"/>
                <a:ea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rPr>
              <a:t>℃シナリオ</a:t>
            </a:r>
          </a:p>
        </p:txBody>
      </p:sp>
      <p:graphicFrame>
        <p:nvGraphicFramePr>
          <p:cNvPr id="13" name="表 12"/>
          <p:cNvGraphicFramePr>
            <a:graphicFrameLocks noGrp="1"/>
          </p:cNvGraphicFramePr>
          <p:nvPr>
            <p:extLst>
              <p:ext uri="{D42A27DB-BD31-4B8C-83A1-F6EECF244321}">
                <p14:modId xmlns:p14="http://schemas.microsoft.com/office/powerpoint/2010/main" val="3598931145"/>
              </p:ext>
            </p:extLst>
          </p:nvPr>
        </p:nvGraphicFramePr>
        <p:xfrm>
          <a:off x="273050" y="6682321"/>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en-US" altLang="ja-JP" sz="1000" baseline="0" dirty="0">
                          <a:solidFill>
                            <a:schemeClr val="tx1"/>
                          </a:solidFill>
                          <a:latin typeface="Segoe UI" panose="020B0502040204020203" pitchFamily="34" charset="0"/>
                          <a:ea typeface="メイリオ" panose="020B0604030504040204" pitchFamily="50" charset="-128"/>
                        </a:rPr>
                        <a:t>BHP Portfolio Analysis 2015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cxnSp>
        <p:nvCxnSpPr>
          <p:cNvPr id="15" name="直線コネクタ 14"/>
          <p:cNvCxnSpPr/>
          <p:nvPr/>
        </p:nvCxnSpPr>
        <p:spPr bwMode="auto">
          <a:xfrm>
            <a:off x="632520" y="4077072"/>
            <a:ext cx="5581008"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73470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spc="300" dirty="0"/>
              <a:t>TCFD</a:t>
            </a:r>
            <a:r>
              <a:rPr lang="ja-JP" altLang="en-US" sz="3200" spc="300" dirty="0"/>
              <a:t>は、気候変動の財務影響の開示を求めている</a:t>
            </a:r>
          </a:p>
        </p:txBody>
      </p:sp>
      <p:sp>
        <p:nvSpPr>
          <p:cNvPr id="3" name="テキスト プレースホルダー 2"/>
          <p:cNvSpPr>
            <a:spLocks noGrp="1"/>
          </p:cNvSpPr>
          <p:nvPr>
            <p:ph type="body" sz="quarter" idx="11"/>
          </p:nvPr>
        </p:nvSpPr>
        <p:spPr>
          <a:xfrm>
            <a:off x="128588" y="765175"/>
            <a:ext cx="9648825" cy="534686"/>
          </a:xfrm>
        </p:spPr>
        <p:txBody>
          <a:bodyPr/>
          <a:lstStyle/>
          <a:p>
            <a:pPr lvl="0"/>
            <a:r>
              <a:rPr lang="en-US" altLang="ja-JP" sz="2600" spc="100" dirty="0"/>
              <a:t>TCFD</a:t>
            </a:r>
            <a:r>
              <a:rPr lang="ja-JP" altLang="en-US" sz="2600" spc="100" dirty="0"/>
              <a:t>は、気候変動の財務影響への把握を求めている</a:t>
            </a:r>
          </a:p>
        </p:txBody>
      </p:sp>
      <p:sp>
        <p:nvSpPr>
          <p:cNvPr id="4" name="スライド番号プレースホルダー 3"/>
          <p:cNvSpPr>
            <a:spLocks noGrp="1"/>
          </p:cNvSpPr>
          <p:nvPr>
            <p:ph type="sldNum" sz="quarter" idx="12"/>
          </p:nvPr>
        </p:nvSpPr>
        <p:spPr/>
        <p:txBody>
          <a:bodyPr/>
          <a:lstStyle/>
          <a:p>
            <a:fld id="{BDFA821F-5B8F-40E7-880D-F42062A68A54}" type="slidenum">
              <a:rPr lang="en-US" altLang="ja-JP" smtClean="0"/>
              <a:pPr/>
              <a:t>5</a:t>
            </a:fld>
            <a:endParaRPr lang="en-US" altLang="ja-JP" dirty="0"/>
          </a:p>
        </p:txBody>
      </p:sp>
      <p:graphicFrame>
        <p:nvGraphicFramePr>
          <p:cNvPr id="13" name="表 12"/>
          <p:cNvGraphicFramePr>
            <a:graphicFrameLocks noGrp="1"/>
          </p:cNvGraphicFramePr>
          <p:nvPr>
            <p:extLst/>
          </p:nvPr>
        </p:nvGraphicFramePr>
        <p:xfrm>
          <a:off x="125737" y="6516688"/>
          <a:ext cx="9075735" cy="304800"/>
        </p:xfrm>
        <a:graphic>
          <a:graphicData uri="http://schemas.openxmlformats.org/drawingml/2006/table">
            <a:tbl>
              <a:tblPr firstRow="1" bandRow="1">
                <a:tableStyleId>{5940675A-B579-460E-94D1-54222C63F5DA}</a:tableStyleId>
              </a:tblPr>
              <a:tblGrid>
                <a:gridCol w="432178">
                  <a:extLst>
                    <a:ext uri="{9D8B030D-6E8A-4147-A177-3AD203B41FA5}">
                      <a16:colId xmlns:a16="http://schemas.microsoft.com/office/drawing/2014/main" xmlns="" val="20000"/>
                    </a:ext>
                  </a:extLst>
                </a:gridCol>
                <a:gridCol w="8643557">
                  <a:extLst>
                    <a:ext uri="{9D8B030D-6E8A-4147-A177-3AD203B41FA5}">
                      <a16:colId xmlns:a16="http://schemas.microsoft.com/office/drawing/2014/main" xmlns="" val="20001"/>
                    </a:ext>
                  </a:extLst>
                </a:gridCol>
              </a:tblGrid>
              <a:tr h="202998">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solidFill>
                            <a:schemeClr val="tx1"/>
                          </a:solidFill>
                          <a:latin typeface="Segoe UI" panose="020B0502040204020203" pitchFamily="34" charset="0"/>
                          <a:ea typeface="メイリオ" panose="020B0604030504040204" pitchFamily="50" charset="-128"/>
                        </a:rPr>
                        <a:t>金融庁　金融安定理事会による「気候関連財務情報開示タスクフォースによる最終報告書」に関する説明会　資料　気候関連財務情報開示タスクフォース（</a:t>
                      </a:r>
                      <a:r>
                        <a:rPr kumimoji="1" lang="en-US" altLang="ja-JP" sz="1000" baseline="0" dirty="0">
                          <a:solidFill>
                            <a:schemeClr val="tx1"/>
                          </a:solidFill>
                          <a:latin typeface="Segoe UI" panose="020B0502040204020203" pitchFamily="34" charset="0"/>
                          <a:ea typeface="メイリオ" panose="020B0604030504040204" pitchFamily="50" charset="-128"/>
                        </a:rPr>
                        <a:t>TCFD</a:t>
                      </a:r>
                      <a:r>
                        <a:rPr kumimoji="1" lang="ja-JP" altLang="en-US" sz="1000" baseline="0" dirty="0">
                          <a:solidFill>
                            <a:schemeClr val="tx1"/>
                          </a:solidFill>
                          <a:latin typeface="Segoe UI" panose="020B0502040204020203" pitchFamily="34" charset="0"/>
                          <a:ea typeface="メイリオ" panose="020B0604030504040204" pitchFamily="50" charset="-128"/>
                        </a:rPr>
                        <a:t>）による報告書について　</a:t>
                      </a:r>
                      <a:r>
                        <a:rPr kumimoji="1" lang="en-US" altLang="ja-JP" sz="1000" baseline="0" dirty="0">
                          <a:solidFill>
                            <a:schemeClr val="tx1"/>
                          </a:solidFill>
                          <a:latin typeface="Segoe UI" panose="020B0502040204020203" pitchFamily="34" charset="0"/>
                          <a:ea typeface="メイリオ" panose="020B0604030504040204" pitchFamily="50" charset="-128"/>
                        </a:rPr>
                        <a:t>9</a:t>
                      </a:r>
                      <a:r>
                        <a:rPr kumimoji="1" lang="ja-JP" altLang="en-US" sz="1000" baseline="0" dirty="0">
                          <a:solidFill>
                            <a:schemeClr val="tx1"/>
                          </a:solidFill>
                          <a:latin typeface="Segoe UI" panose="020B0502040204020203" pitchFamily="34" charset="0"/>
                          <a:ea typeface="メイリオ" panose="020B0604030504040204" pitchFamily="50" charset="-128"/>
                        </a:rPr>
                        <a:t>ページから環境省作成</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pSp>
        <p:nvGrpSpPr>
          <p:cNvPr id="40" name="グループ化 39"/>
          <p:cNvGrpSpPr/>
          <p:nvPr/>
        </p:nvGrpSpPr>
        <p:grpSpPr>
          <a:xfrm>
            <a:off x="2478155" y="1365324"/>
            <a:ext cx="4918714" cy="3647119"/>
            <a:chOff x="2972764" y="2605418"/>
            <a:chExt cx="3392425" cy="2739107"/>
          </a:xfrm>
        </p:grpSpPr>
        <p:sp>
          <p:nvSpPr>
            <p:cNvPr id="15" name="四角形: 角を丸くする 14"/>
            <p:cNvSpPr/>
            <p:nvPr/>
          </p:nvSpPr>
          <p:spPr bwMode="auto">
            <a:xfrm>
              <a:off x="2972764" y="2613009"/>
              <a:ext cx="1700420" cy="360000"/>
            </a:xfrm>
            <a:prstGeom prst="roundRect">
              <a:avLst/>
            </a:prstGeom>
            <a:solidFill>
              <a:schemeClr val="accent2">
                <a:lumMod val="20000"/>
                <a:lumOff val="80000"/>
              </a:schemeClr>
            </a:solidFill>
            <a:ln>
              <a:solidFill>
                <a:srgbClr val="FF0000"/>
              </a:solid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300" normalizeH="0" noProof="0" dirty="0">
                  <a:ln>
                    <a:noFill/>
                  </a:ln>
                  <a:solidFill>
                    <a:schemeClr val="tx1"/>
                  </a:solidFill>
                  <a:effectLst/>
                  <a:uLnTx/>
                  <a:uFillTx/>
                  <a:latin typeface="Meiryo UI" panose="020B0604030504040204" pitchFamily="50" charset="-128"/>
                  <a:ea typeface="Meiryo UI" panose="020B0604030504040204" pitchFamily="50" charset="-128"/>
                </a:rPr>
                <a:t>気候関連リスク</a:t>
              </a:r>
              <a:endParaRPr kumimoji="0" lang="en-US" altLang="ja-JP" sz="2400" b="0" i="0" u="none" strike="noStrike" kern="0" cap="none" spc="300" normalizeH="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16" name="四角形: 角を丸くする 15"/>
            <p:cNvSpPr/>
            <p:nvPr/>
          </p:nvSpPr>
          <p:spPr bwMode="auto">
            <a:xfrm>
              <a:off x="4779294" y="2605418"/>
              <a:ext cx="1585895" cy="360000"/>
            </a:xfrm>
            <a:prstGeom prst="roundRect">
              <a:avLst/>
            </a:prstGeom>
            <a:solidFill>
              <a:schemeClr val="accent1">
                <a:lumMod val="20000"/>
                <a:lumOff val="80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300" normalizeH="0" noProof="0" dirty="0">
                  <a:ln>
                    <a:noFill/>
                  </a:ln>
                  <a:solidFill>
                    <a:schemeClr val="tx1"/>
                  </a:solidFill>
                  <a:effectLst/>
                  <a:uLnTx/>
                  <a:uFillTx/>
                  <a:latin typeface="Meiryo UI" panose="020B0604030504040204" pitchFamily="50" charset="-128"/>
                  <a:ea typeface="Meiryo UI" panose="020B0604030504040204" pitchFamily="50" charset="-128"/>
                </a:rPr>
                <a:t>気候関連機会</a:t>
              </a:r>
              <a:endParaRPr kumimoji="0" lang="en-US" altLang="ja-JP" sz="2400" b="0" i="0" u="none" strike="noStrike" kern="0" cap="none" spc="300" normalizeH="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17" name="正方形/長方形 16"/>
            <p:cNvSpPr/>
            <p:nvPr/>
          </p:nvSpPr>
          <p:spPr bwMode="auto">
            <a:xfrm>
              <a:off x="3020968" y="4209388"/>
              <a:ext cx="3304431" cy="360000"/>
            </a:xfrm>
            <a:prstGeom prst="rect">
              <a:avLst/>
            </a:prstGeom>
            <a:solidFill>
              <a:schemeClr val="bg1"/>
            </a:solidFill>
            <a:ln w="38100">
              <a:solidFill>
                <a:srgbClr val="C00000"/>
              </a:solid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1" i="0" u="sng" strike="noStrike" kern="0" cap="none" spc="300" normalizeH="0" noProof="0" dirty="0">
                  <a:ln>
                    <a:noFill/>
                  </a:ln>
                  <a:solidFill>
                    <a:srgbClr val="C00000"/>
                  </a:solidFill>
                  <a:effectLst/>
                  <a:uLnTx/>
                  <a:uFillTx/>
                  <a:latin typeface="Meiryo UI" panose="020B0604030504040204" pitchFamily="50" charset="-128"/>
                  <a:ea typeface="Meiryo UI" panose="020B0604030504040204" pitchFamily="50" charset="-128"/>
                </a:rPr>
                <a:t>財務上の影響の把握</a:t>
              </a:r>
              <a:endParaRPr kumimoji="0" lang="en-US" altLang="ja-JP" sz="2800" b="1" i="0" u="sng" strike="noStrike" kern="0" cap="none" spc="300" normalizeH="0" noProof="0" dirty="0">
                <a:ln>
                  <a:noFill/>
                </a:ln>
                <a:solidFill>
                  <a:srgbClr val="C00000"/>
                </a:solidFill>
                <a:effectLst/>
                <a:uLnTx/>
                <a:uFillTx/>
                <a:latin typeface="Meiryo UI" panose="020B0604030504040204" pitchFamily="50" charset="-128"/>
                <a:ea typeface="Meiryo UI" panose="020B0604030504040204" pitchFamily="50" charset="-128"/>
              </a:endParaRPr>
            </a:p>
          </p:txBody>
        </p:sp>
        <p:cxnSp>
          <p:nvCxnSpPr>
            <p:cNvPr id="25" name="直線矢印コネクタ 24"/>
            <p:cNvCxnSpPr/>
            <p:nvPr/>
          </p:nvCxnSpPr>
          <p:spPr bwMode="auto">
            <a:xfrm>
              <a:off x="3703449" y="2958555"/>
              <a:ext cx="3372" cy="324446"/>
            </a:xfrm>
            <a:prstGeom prst="straightConnector1">
              <a:avLst/>
            </a:prstGeom>
            <a:solidFill>
              <a:schemeClr val="bg1"/>
            </a:solidFill>
            <a:ln w="9525"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矢印コネクタ 25"/>
            <p:cNvCxnSpPr/>
            <p:nvPr/>
          </p:nvCxnSpPr>
          <p:spPr bwMode="auto">
            <a:xfrm>
              <a:off x="5593270" y="2988344"/>
              <a:ext cx="3226" cy="297409"/>
            </a:xfrm>
            <a:prstGeom prst="straightConnector1">
              <a:avLst/>
            </a:prstGeom>
            <a:solidFill>
              <a:schemeClr val="bg1"/>
            </a:solidFill>
            <a:ln w="9525"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正方形/長方形 27"/>
            <p:cNvSpPr/>
            <p:nvPr/>
          </p:nvSpPr>
          <p:spPr bwMode="auto">
            <a:xfrm>
              <a:off x="3020968" y="3290021"/>
              <a:ext cx="3304431" cy="703045"/>
            </a:xfrm>
            <a:prstGeom prst="rect">
              <a:avLst/>
            </a:prstGeom>
            <a:solidFill>
              <a:schemeClr val="bg1"/>
            </a:solidFill>
            <a:ln w="38100">
              <a:solidFill>
                <a:srgbClr val="C00000"/>
              </a:solid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1" u="sng" kern="0" spc="300" dirty="0">
                  <a:solidFill>
                    <a:srgbClr val="C00000"/>
                  </a:solidFill>
                  <a:latin typeface="Meiryo UI" panose="020B0604030504040204" pitchFamily="50" charset="-128"/>
                  <a:ea typeface="Meiryo UI" panose="020B0604030504040204" pitchFamily="50" charset="-128"/>
                </a:rPr>
                <a:t>経営戦略</a:t>
              </a:r>
              <a:endParaRPr kumimoji="0" lang="en-US" altLang="ja-JP" sz="2800" b="1" i="0" u="sng" strike="noStrike" kern="0" cap="none" spc="300" normalizeH="0" noProof="0" dirty="0">
                <a:ln>
                  <a:noFill/>
                </a:ln>
                <a:solidFill>
                  <a:srgbClr val="C000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1" i="0" u="sng" strike="noStrike" kern="0" cap="none" spc="300" normalizeH="0" noProof="0" dirty="0">
                  <a:ln>
                    <a:noFill/>
                  </a:ln>
                  <a:solidFill>
                    <a:srgbClr val="C00000"/>
                  </a:solidFill>
                  <a:effectLst/>
                  <a:uLnTx/>
                  <a:uFillTx/>
                  <a:latin typeface="Meiryo UI" panose="020B0604030504040204" pitchFamily="50" charset="-128"/>
                  <a:ea typeface="Meiryo UI" panose="020B0604030504040204" pitchFamily="50" charset="-128"/>
                </a:rPr>
                <a:t>リスク管理への反映</a:t>
              </a:r>
              <a:endParaRPr kumimoji="0" lang="en-US" altLang="ja-JP" sz="2800" b="1" i="0" u="sng" strike="noStrike" kern="0" cap="none" spc="300" normalizeH="0" noProof="0" dirty="0">
                <a:ln>
                  <a:noFill/>
                </a:ln>
                <a:solidFill>
                  <a:srgbClr val="C00000"/>
                </a:solidFill>
                <a:effectLst/>
                <a:uLnTx/>
                <a:uFillTx/>
                <a:latin typeface="Meiryo UI" panose="020B0604030504040204" pitchFamily="50" charset="-128"/>
                <a:ea typeface="Meiryo UI" panose="020B0604030504040204" pitchFamily="50" charset="-128"/>
              </a:endParaRPr>
            </a:p>
          </p:txBody>
        </p:sp>
        <p:cxnSp>
          <p:nvCxnSpPr>
            <p:cNvPr id="29" name="直線矢印コネクタ 28"/>
            <p:cNvCxnSpPr/>
            <p:nvPr/>
          </p:nvCxnSpPr>
          <p:spPr bwMode="auto">
            <a:xfrm>
              <a:off x="4678140" y="3966053"/>
              <a:ext cx="0" cy="243335"/>
            </a:xfrm>
            <a:prstGeom prst="straightConnector1">
              <a:avLst/>
            </a:prstGeom>
            <a:solidFill>
              <a:schemeClr val="bg1"/>
            </a:solidFill>
            <a:ln w="9525"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正方形/長方形 29"/>
            <p:cNvSpPr/>
            <p:nvPr/>
          </p:nvSpPr>
          <p:spPr bwMode="auto">
            <a:xfrm>
              <a:off x="2991091" y="4912433"/>
              <a:ext cx="3374098" cy="432092"/>
            </a:xfrm>
            <a:prstGeom prst="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30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rPr>
                <a:t>財務報告</a:t>
              </a:r>
              <a:r>
                <a:rPr kumimoji="0" lang="ja-JP" altLang="en-US" sz="2400" kern="0" spc="300" dirty="0">
                  <a:solidFill>
                    <a:sysClr val="windowText" lastClr="000000"/>
                  </a:solidFill>
                  <a:latin typeface="Meiryo UI" panose="020B0604030504040204" pitchFamily="50" charset="-128"/>
                  <a:ea typeface="Meiryo UI" panose="020B0604030504040204" pitchFamily="50" charset="-128"/>
                </a:rPr>
                <a:t>書等での開示</a:t>
              </a:r>
              <a:endParaRPr kumimoji="0" lang="en-US" altLang="ja-JP" sz="2400" b="0" i="0" u="none" strike="noStrike" kern="0" cap="none" spc="30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cxnSp>
          <p:nvCxnSpPr>
            <p:cNvPr id="31" name="直線矢印コネクタ 30"/>
            <p:cNvCxnSpPr>
              <a:stCxn id="17" idx="2"/>
              <a:endCxn id="30" idx="0"/>
            </p:cNvCxnSpPr>
            <p:nvPr/>
          </p:nvCxnSpPr>
          <p:spPr bwMode="auto">
            <a:xfrm>
              <a:off x="4673184" y="4569388"/>
              <a:ext cx="4956" cy="343045"/>
            </a:xfrm>
            <a:prstGeom prst="straightConnector1">
              <a:avLst/>
            </a:prstGeom>
            <a:solidFill>
              <a:schemeClr val="bg1"/>
            </a:solidFill>
            <a:ln w="9525"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3" name="正方形/長方形 52"/>
          <p:cNvSpPr/>
          <p:nvPr/>
        </p:nvSpPr>
        <p:spPr>
          <a:xfrm>
            <a:off x="488504" y="5129897"/>
            <a:ext cx="9073008" cy="1323439"/>
          </a:xfrm>
          <a:prstGeom prst="rect">
            <a:avLst/>
          </a:prstGeom>
          <a:ln>
            <a:solidFill>
              <a:schemeClr val="bg1">
                <a:lumMod val="75000"/>
              </a:schemeClr>
            </a:solidFill>
          </a:ln>
        </p:spPr>
        <p:txBody>
          <a:bodyPr wrap="square">
            <a:spAutoFit/>
          </a:bodyPr>
          <a:lstStyle/>
          <a:p>
            <a:pPr lvl="0">
              <a:lnSpc>
                <a:spcPts val="3200"/>
              </a:lnSpc>
              <a:spcBef>
                <a:spcPts val="600"/>
              </a:spcBef>
              <a:defRPr/>
            </a:pPr>
            <a:r>
              <a:rPr lang="en-US" altLang="ja-JP" sz="2400" u="sng" spc="100" dirty="0">
                <a:solidFill>
                  <a:srgbClr val="C00000"/>
                </a:solidFill>
                <a:latin typeface="Meiryo UI" pitchFamily="50" charset="-128"/>
                <a:ea typeface="Meiryo UI" pitchFamily="50" charset="-128"/>
                <a:cs typeface="Meiryo UI" pitchFamily="50" charset="-128"/>
              </a:rPr>
              <a:t>TCFD</a:t>
            </a:r>
            <a:r>
              <a:rPr lang="ja-JP" altLang="en-US" sz="2400" u="sng" spc="100" dirty="0">
                <a:solidFill>
                  <a:srgbClr val="C00000"/>
                </a:solidFill>
                <a:latin typeface="Meiryo UI" pitchFamily="50" charset="-128"/>
                <a:ea typeface="Meiryo UI" pitchFamily="50" charset="-128"/>
                <a:cs typeface="Meiryo UI" pitchFamily="50" charset="-128"/>
              </a:rPr>
              <a:t>は、全ての企業に対し</a:t>
            </a:r>
            <a:r>
              <a:rPr lang="ja-JP" altLang="en-US" sz="2400" spc="100" dirty="0">
                <a:solidFill>
                  <a:prstClr val="black"/>
                </a:solidFill>
                <a:latin typeface="Meiryo UI" pitchFamily="50" charset="-128"/>
                <a:ea typeface="Meiryo UI" pitchFamily="50" charset="-128"/>
                <a:cs typeface="Meiryo UI" pitchFamily="50" charset="-128"/>
              </a:rPr>
              <a:t>、①</a:t>
            </a:r>
            <a:r>
              <a:rPr lang="en-US" altLang="ja-JP" sz="2400" spc="100" dirty="0">
                <a:solidFill>
                  <a:prstClr val="black"/>
                </a:solidFill>
                <a:latin typeface="Meiryo UI" pitchFamily="50" charset="-128"/>
                <a:ea typeface="Meiryo UI" pitchFamily="50" charset="-128"/>
                <a:cs typeface="Meiryo UI" pitchFamily="50" charset="-128"/>
              </a:rPr>
              <a:t>2℃</a:t>
            </a:r>
            <a:r>
              <a:rPr lang="ja-JP" altLang="en-US" sz="2400" spc="100" dirty="0">
                <a:solidFill>
                  <a:prstClr val="black"/>
                </a:solidFill>
                <a:latin typeface="Meiryo UI" pitchFamily="50" charset="-128"/>
                <a:ea typeface="Meiryo UI" pitchFamily="50" charset="-128"/>
                <a:cs typeface="Meiryo UI" pitchFamily="50" charset="-128"/>
              </a:rPr>
              <a:t>目標等の気候シナリオを用いて、②</a:t>
            </a:r>
            <a:r>
              <a:rPr lang="ja-JP" altLang="en-US" sz="2400" u="sng" spc="100" dirty="0">
                <a:solidFill>
                  <a:srgbClr val="C00000"/>
                </a:solidFill>
                <a:latin typeface="Meiryo UI" pitchFamily="50" charset="-128"/>
                <a:ea typeface="Meiryo UI" pitchFamily="50" charset="-128"/>
                <a:cs typeface="Meiryo UI" pitchFamily="50" charset="-128"/>
              </a:rPr>
              <a:t>自社の気候関連リスク・機会を評価</a:t>
            </a:r>
            <a:r>
              <a:rPr lang="ja-JP" altLang="en-US" sz="2400" spc="100" dirty="0">
                <a:solidFill>
                  <a:prstClr val="black"/>
                </a:solidFill>
                <a:latin typeface="Meiryo UI" pitchFamily="50" charset="-128"/>
                <a:ea typeface="Meiryo UI" pitchFamily="50" charset="-128"/>
                <a:cs typeface="Meiryo UI" pitchFamily="50" charset="-128"/>
              </a:rPr>
              <a:t>し、③</a:t>
            </a:r>
            <a:r>
              <a:rPr lang="ja-JP" altLang="en-US" sz="2400" u="sng" spc="100" dirty="0">
                <a:solidFill>
                  <a:srgbClr val="C00000"/>
                </a:solidFill>
                <a:latin typeface="Meiryo UI" pitchFamily="50" charset="-128"/>
                <a:ea typeface="Meiryo UI" pitchFamily="50" charset="-128"/>
                <a:cs typeface="Meiryo UI" pitchFamily="50" charset="-128"/>
              </a:rPr>
              <a:t>経営戦略・リスク管理へ反映</a:t>
            </a:r>
            <a:r>
              <a:rPr lang="ja-JP" altLang="en-US" sz="2400" spc="100" dirty="0">
                <a:solidFill>
                  <a:prstClr val="black"/>
                </a:solidFill>
                <a:latin typeface="Meiryo UI" pitchFamily="50" charset="-128"/>
                <a:ea typeface="Meiryo UI" pitchFamily="50" charset="-128"/>
                <a:cs typeface="Meiryo UI" pitchFamily="50" charset="-128"/>
              </a:rPr>
              <a:t>、④その</a:t>
            </a:r>
            <a:r>
              <a:rPr lang="ja-JP" altLang="en-US" sz="2400" u="sng" spc="100" dirty="0">
                <a:solidFill>
                  <a:srgbClr val="C00000"/>
                </a:solidFill>
                <a:latin typeface="Meiryo UI" pitchFamily="50" charset="-128"/>
                <a:ea typeface="Meiryo UI" pitchFamily="50" charset="-128"/>
                <a:cs typeface="Meiryo UI" pitchFamily="50" charset="-128"/>
              </a:rPr>
              <a:t>財務上の影響を把握、開示</a:t>
            </a:r>
            <a:r>
              <a:rPr lang="ja-JP" altLang="en-US" sz="2400" spc="100" dirty="0">
                <a:solidFill>
                  <a:prstClr val="black"/>
                </a:solidFill>
                <a:latin typeface="Meiryo UI" pitchFamily="50" charset="-128"/>
                <a:ea typeface="Meiryo UI" pitchFamily="50" charset="-128"/>
                <a:cs typeface="Meiryo UI" pitchFamily="50" charset="-128"/>
              </a:rPr>
              <a:t>することを求めている</a:t>
            </a:r>
            <a:endParaRPr lang="en-US" altLang="ja-JP" sz="2400" spc="10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7106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spc="300" dirty="0">
                <a:solidFill>
                  <a:prstClr val="black"/>
                </a:solidFill>
              </a:rPr>
              <a:t>4</a:t>
            </a:r>
            <a:r>
              <a:rPr lang="ja-JP" altLang="en-US" sz="3200" spc="300" dirty="0" err="1">
                <a:solidFill>
                  <a:prstClr val="black"/>
                </a:solidFill>
              </a:rPr>
              <a:t>つの</a:t>
            </a:r>
            <a:r>
              <a:rPr lang="ja-JP" altLang="en-US" sz="3200" spc="300" dirty="0">
                <a:solidFill>
                  <a:prstClr val="black"/>
                </a:solidFill>
              </a:rPr>
              <a:t>基礎項目のうち、最上位は「ガバナンス」</a:t>
            </a:r>
            <a:endParaRPr lang="ja-JP" altLang="en-US" sz="4000" spc="300" dirty="0"/>
          </a:p>
        </p:txBody>
      </p:sp>
      <p:sp>
        <p:nvSpPr>
          <p:cNvPr id="12" name="テキスト プレースホルダー 11"/>
          <p:cNvSpPr>
            <a:spLocks noGrp="1"/>
          </p:cNvSpPr>
          <p:nvPr>
            <p:ph type="body" sz="quarter" idx="11"/>
          </p:nvPr>
        </p:nvSpPr>
        <p:spPr>
          <a:xfrm>
            <a:off x="128588" y="765175"/>
            <a:ext cx="9648825" cy="805390"/>
          </a:xfrm>
        </p:spPr>
        <p:txBody>
          <a:bodyPr/>
          <a:lstStyle/>
          <a:p>
            <a:r>
              <a:rPr lang="ja-JP" altLang="en-US" sz="2200" spc="150" dirty="0"/>
              <a:t>提言された４つの開示基礎項目のうち最上位に位置するのは「ガバナンス」</a:t>
            </a:r>
          </a:p>
          <a:p>
            <a:r>
              <a:rPr lang="ja-JP" altLang="en-US" sz="2200" spc="150" dirty="0"/>
              <a:t>各基礎項目で「気候関連リスクと機会」の考え方に基づく説明を求める</a:t>
            </a:r>
            <a:endParaRPr kumimoji="1" lang="ja-JP" altLang="en-US" sz="2200" spc="150" dirty="0"/>
          </a:p>
        </p:txBody>
      </p:sp>
      <p:sp>
        <p:nvSpPr>
          <p:cNvPr id="4" name="スライド番号プレースホルダー 3"/>
          <p:cNvSpPr>
            <a:spLocks noGrp="1"/>
          </p:cNvSpPr>
          <p:nvPr>
            <p:ph type="sldNum" sz="quarter" idx="12"/>
          </p:nvPr>
        </p:nvSpPr>
        <p:spPr/>
        <p:txBody>
          <a:bodyPr/>
          <a:lstStyle/>
          <a:p>
            <a:fld id="{BDFA821F-5B8F-40E7-880D-F42062A68A54}" type="slidenum">
              <a:rPr lang="en-US" altLang="ja-JP" smtClean="0"/>
              <a:pPr/>
              <a:t>6</a:t>
            </a:fld>
            <a:endParaRPr lang="en-US" altLang="ja-JP" dirty="0"/>
          </a:p>
        </p:txBody>
      </p:sp>
      <p:graphicFrame>
        <p:nvGraphicFramePr>
          <p:cNvPr id="24" name="表 23"/>
          <p:cNvGraphicFramePr>
            <a:graphicFrameLocks noGrp="1"/>
          </p:cNvGraphicFramePr>
          <p:nvPr>
            <p:extLst/>
          </p:nvPr>
        </p:nvGraphicFramePr>
        <p:xfrm>
          <a:off x="128464" y="6682321"/>
          <a:ext cx="9777536" cy="203063"/>
        </p:xfrm>
        <a:graphic>
          <a:graphicData uri="http://schemas.openxmlformats.org/drawingml/2006/table">
            <a:tbl>
              <a:tblPr firstRow="1" bandRow="1">
                <a:tableStyleId>{5940675A-B579-460E-94D1-54222C63F5DA}</a:tableStyleId>
              </a:tblPr>
              <a:tblGrid>
                <a:gridCol w="465597">
                  <a:extLst>
                    <a:ext uri="{9D8B030D-6E8A-4147-A177-3AD203B41FA5}">
                      <a16:colId xmlns:a16="http://schemas.microsoft.com/office/drawing/2014/main" xmlns="" val="20000"/>
                    </a:ext>
                  </a:extLst>
                </a:gridCol>
                <a:gridCol w="9311939">
                  <a:extLst>
                    <a:ext uri="{9D8B030D-6E8A-4147-A177-3AD203B41FA5}">
                      <a16:colId xmlns:a16="http://schemas.microsoft.com/office/drawing/2014/main" xmlns="" val="20001"/>
                    </a:ext>
                  </a:extLst>
                </a:gridCol>
              </a:tblGrid>
              <a:tr h="203063">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latin typeface="Segoe UI" panose="020B0502040204020203" pitchFamily="34" charset="0"/>
                          <a:ea typeface="メイリオ" panose="020B0604030504040204" pitchFamily="50" charset="-128"/>
                        </a:rPr>
                        <a:t>, </a:t>
                      </a:r>
                      <a:r>
                        <a:rPr kumimoji="1" lang="ja-JP" altLang="en-US" sz="1000" baseline="0" dirty="0">
                          <a:latin typeface="Segoe UI" panose="020B0502040204020203" pitchFamily="34" charset="0"/>
                          <a:ea typeface="メイリオ" panose="020B0604030504040204" pitchFamily="50" charset="-128"/>
                        </a:rPr>
                        <a:t>気候関連財務情報開示タスクフォースによる提言（最終版）</a:t>
                      </a:r>
                      <a:r>
                        <a:rPr kumimoji="1" lang="en-US" altLang="ja-JP" sz="1000" baseline="0" dirty="0">
                          <a:latin typeface="Segoe UI" panose="020B0502040204020203" pitchFamily="34" charset="0"/>
                          <a:ea typeface="メイリオ" panose="020B0604030504040204" pitchFamily="50" charset="-128"/>
                        </a:rPr>
                        <a:t>, 2017, 14</a:t>
                      </a:r>
                      <a:r>
                        <a:rPr kumimoji="1" lang="ja-JP" altLang="en-US" sz="1000" baseline="0" dirty="0">
                          <a:latin typeface="Segoe UI" panose="020B0502040204020203" pitchFamily="34" charset="0"/>
                          <a:ea typeface="メイリオ" panose="020B0604030504040204" pitchFamily="50" charset="-128"/>
                        </a:rPr>
                        <a:t>ページを基に環境省作成</a:t>
                      </a:r>
                      <a:endParaRPr kumimoji="1" lang="en-US" altLang="ja-JP" sz="1000" baseline="0" dirty="0">
                        <a:solidFill>
                          <a:srgbClr val="FF0000"/>
                        </a:solidFill>
                        <a:latin typeface="Segoe UI" panose="020B0502040204020203" pitchFamily="34" charset="0"/>
                        <a:ea typeface="メイリオ" panose="020B0604030504040204" pitchFamily="50" charset="-128"/>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pSp>
        <p:nvGrpSpPr>
          <p:cNvPr id="6" name="グループ化 5"/>
          <p:cNvGrpSpPr>
            <a:grpSpLocks noChangeAspect="1"/>
          </p:cNvGrpSpPr>
          <p:nvPr/>
        </p:nvGrpSpPr>
        <p:grpSpPr>
          <a:xfrm>
            <a:off x="-10217" y="1556793"/>
            <a:ext cx="877162" cy="4752494"/>
            <a:chOff x="138604" y="1568010"/>
            <a:chExt cx="824154" cy="4465287"/>
          </a:xfrm>
        </p:grpSpPr>
        <p:sp>
          <p:nvSpPr>
            <p:cNvPr id="3" name="上矢印 2"/>
            <p:cNvSpPr/>
            <p:nvPr/>
          </p:nvSpPr>
          <p:spPr>
            <a:xfrm>
              <a:off x="268904" y="1974367"/>
              <a:ext cx="202947" cy="4058930"/>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38604" y="1568010"/>
              <a:ext cx="824154" cy="34701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最上位</a:t>
              </a:r>
            </a:p>
          </p:txBody>
        </p:sp>
      </p:grpSp>
      <p:sp>
        <p:nvSpPr>
          <p:cNvPr id="35" name="正方形/長方形 34"/>
          <p:cNvSpPr/>
          <p:nvPr/>
        </p:nvSpPr>
        <p:spPr>
          <a:xfrm>
            <a:off x="4752528" y="1700808"/>
            <a:ext cx="5352747" cy="387286"/>
          </a:xfrm>
          <a:prstGeom prst="rect">
            <a:avLst/>
          </a:prstGeom>
          <a:ln>
            <a:noFill/>
          </a:ln>
        </p:spPr>
        <p:txBody>
          <a:bodyPr wrap="none">
            <a:spAutoFit/>
          </a:bodyPr>
          <a:lstStyle/>
          <a:p>
            <a:pPr marL="342900" lvl="0" indent="-342900" fontAlgn="auto">
              <a:lnSpc>
                <a:spcPts val="2300"/>
              </a:lnSpc>
              <a:spcBef>
                <a:spcPts val="0"/>
              </a:spcBef>
              <a:spcAft>
                <a:spcPts val="0"/>
              </a:spcAft>
              <a:buFont typeface="Wingdings" panose="05000000000000000000" pitchFamily="2" charset="2"/>
              <a:buChar char="ü"/>
            </a:pPr>
            <a:r>
              <a:rPr lang="ja-JP" altLang="en-US" sz="2000" spc="150" dirty="0">
                <a:solidFill>
                  <a:prstClr val="black"/>
                </a:solidFill>
                <a:latin typeface="Meiryo UI" panose="020B0604030504040204" pitchFamily="50" charset="-128"/>
                <a:ea typeface="Meiryo UI" panose="020B0604030504040204" pitchFamily="50" charset="-128"/>
              </a:rPr>
              <a:t>リスクと機会に対する取締役会の監督体制</a:t>
            </a:r>
          </a:p>
        </p:txBody>
      </p:sp>
      <p:sp>
        <p:nvSpPr>
          <p:cNvPr id="36" name="正方形/長方形 35"/>
          <p:cNvSpPr/>
          <p:nvPr/>
        </p:nvSpPr>
        <p:spPr>
          <a:xfrm>
            <a:off x="4744603" y="2026682"/>
            <a:ext cx="5032567" cy="682238"/>
          </a:xfrm>
          <a:prstGeom prst="rect">
            <a:avLst/>
          </a:prstGeom>
          <a:ln>
            <a:noFill/>
          </a:ln>
        </p:spPr>
        <p:txBody>
          <a:bodyPr wrap="square">
            <a:spAutoFit/>
          </a:bodyPr>
          <a:lstStyle/>
          <a:p>
            <a:pPr marL="342900" lvl="0" indent="-342900" fontAlgn="auto">
              <a:lnSpc>
                <a:spcPts val="2300"/>
              </a:lnSpc>
              <a:spcBef>
                <a:spcPts val="0"/>
              </a:spcBef>
              <a:spcAft>
                <a:spcPts val="0"/>
              </a:spcAft>
              <a:buFont typeface="Wingdings" panose="05000000000000000000" pitchFamily="2" charset="2"/>
              <a:buChar char="ü"/>
            </a:pPr>
            <a:r>
              <a:rPr lang="ja-JP" altLang="en-US" sz="2000" spc="300" dirty="0">
                <a:solidFill>
                  <a:prstClr val="black"/>
                </a:solidFill>
                <a:latin typeface="Meiryo UI" panose="020B0604030504040204" pitchFamily="50" charset="-128"/>
                <a:ea typeface="Meiryo UI" panose="020B0604030504040204" pitchFamily="50" charset="-128"/>
              </a:rPr>
              <a:t>リスクと機会を評価・管理する上での経営者の役割</a:t>
            </a:r>
          </a:p>
        </p:txBody>
      </p:sp>
      <p:sp>
        <p:nvSpPr>
          <p:cNvPr id="37" name="正方形/長方形 36"/>
          <p:cNvSpPr/>
          <p:nvPr/>
        </p:nvSpPr>
        <p:spPr>
          <a:xfrm>
            <a:off x="4747306" y="2814496"/>
            <a:ext cx="4314001" cy="387286"/>
          </a:xfrm>
          <a:prstGeom prst="rect">
            <a:avLst/>
          </a:prstGeom>
          <a:ln>
            <a:noFill/>
          </a:ln>
        </p:spPr>
        <p:txBody>
          <a:bodyPr wrap="none">
            <a:spAutoFit/>
          </a:bodyPr>
          <a:lstStyle/>
          <a:p>
            <a:pPr marL="342900" lvl="0" indent="-342900" fontAlgn="auto">
              <a:lnSpc>
                <a:spcPts val="2300"/>
              </a:lnSpc>
              <a:spcBef>
                <a:spcPts val="0"/>
              </a:spcBef>
              <a:spcAft>
                <a:spcPts val="0"/>
              </a:spcAft>
              <a:buFont typeface="Wingdings" panose="05000000000000000000" pitchFamily="2" charset="2"/>
              <a:buChar char="ü"/>
            </a:pPr>
            <a:r>
              <a:rPr lang="ja-JP" altLang="en-US" sz="2000" spc="300" dirty="0">
                <a:solidFill>
                  <a:prstClr val="black"/>
                </a:solidFill>
                <a:latin typeface="Meiryo UI" panose="020B0604030504040204" pitchFamily="50" charset="-128"/>
                <a:ea typeface="Meiryo UI" panose="020B0604030504040204" pitchFamily="50" charset="-128"/>
              </a:rPr>
              <a:t>短期・中期・長期のリスクと機会</a:t>
            </a:r>
          </a:p>
        </p:txBody>
      </p:sp>
      <p:sp>
        <p:nvSpPr>
          <p:cNvPr id="38" name="正方形/長方形 37"/>
          <p:cNvSpPr/>
          <p:nvPr/>
        </p:nvSpPr>
        <p:spPr>
          <a:xfrm>
            <a:off x="4750336" y="3185730"/>
            <a:ext cx="4273927" cy="387286"/>
          </a:xfrm>
          <a:prstGeom prst="rect">
            <a:avLst/>
          </a:prstGeom>
          <a:ln>
            <a:noFill/>
          </a:ln>
        </p:spPr>
        <p:txBody>
          <a:bodyPr wrap="none">
            <a:spAutoFit/>
          </a:bodyPr>
          <a:lstStyle/>
          <a:p>
            <a:pPr marL="342900" lvl="0" indent="-342900" fontAlgn="auto">
              <a:lnSpc>
                <a:spcPts val="2300"/>
              </a:lnSpc>
              <a:spcBef>
                <a:spcPts val="0"/>
              </a:spcBef>
              <a:spcAft>
                <a:spcPts val="0"/>
              </a:spcAft>
              <a:buFont typeface="Wingdings" panose="05000000000000000000" pitchFamily="2" charset="2"/>
              <a:buChar char="ü"/>
            </a:pPr>
            <a:r>
              <a:rPr lang="ja-JP" altLang="en-US" sz="2000" spc="300" dirty="0">
                <a:solidFill>
                  <a:prstClr val="black"/>
                </a:solidFill>
                <a:latin typeface="Meiryo UI" panose="020B0604030504040204" pitchFamily="50" charset="-128"/>
                <a:ea typeface="Meiryo UI" panose="020B0604030504040204" pitchFamily="50" charset="-128"/>
              </a:rPr>
              <a:t>事業・戦略・財務に及ぼす影響</a:t>
            </a:r>
          </a:p>
        </p:txBody>
      </p:sp>
      <p:sp>
        <p:nvSpPr>
          <p:cNvPr id="39" name="正方形/長方形 38"/>
          <p:cNvSpPr/>
          <p:nvPr/>
        </p:nvSpPr>
        <p:spPr>
          <a:xfrm>
            <a:off x="4750337" y="3535397"/>
            <a:ext cx="5026834" cy="682238"/>
          </a:xfrm>
          <a:prstGeom prst="rect">
            <a:avLst/>
          </a:prstGeom>
          <a:ln>
            <a:noFill/>
          </a:ln>
        </p:spPr>
        <p:txBody>
          <a:bodyPr wrap="square">
            <a:spAutoFit/>
          </a:bodyPr>
          <a:lstStyle/>
          <a:p>
            <a:pPr marL="342900" lvl="0" indent="-342900" fontAlgn="auto">
              <a:lnSpc>
                <a:spcPts val="2300"/>
              </a:lnSpc>
              <a:spcBef>
                <a:spcPts val="0"/>
              </a:spcBef>
              <a:spcAft>
                <a:spcPts val="0"/>
              </a:spcAft>
              <a:buFont typeface="Wingdings" panose="05000000000000000000" pitchFamily="2" charset="2"/>
              <a:buChar char="ü"/>
            </a:pPr>
            <a:r>
              <a:rPr lang="en-US" altLang="ja-JP" sz="2000" spc="300" dirty="0">
                <a:solidFill>
                  <a:prstClr val="black"/>
                </a:solidFill>
                <a:latin typeface="Meiryo UI" panose="020B0604030504040204" pitchFamily="50" charset="-128"/>
                <a:ea typeface="Meiryo UI" panose="020B0604030504040204" pitchFamily="50" charset="-128"/>
              </a:rPr>
              <a:t>2℃</a:t>
            </a:r>
            <a:r>
              <a:rPr lang="ja-JP" altLang="en-US" sz="2000" spc="300" dirty="0">
                <a:solidFill>
                  <a:prstClr val="black"/>
                </a:solidFill>
                <a:latin typeface="Meiryo UI" panose="020B0604030504040204" pitchFamily="50" charset="-128"/>
                <a:ea typeface="Meiryo UI" panose="020B0604030504040204" pitchFamily="50" charset="-128"/>
              </a:rPr>
              <a:t>目標等の様々な気候シナリオを考慮した組織戦略の強靭性</a:t>
            </a:r>
          </a:p>
        </p:txBody>
      </p:sp>
      <p:sp>
        <p:nvSpPr>
          <p:cNvPr id="40" name="正方形/長方形 39"/>
          <p:cNvSpPr/>
          <p:nvPr/>
        </p:nvSpPr>
        <p:spPr>
          <a:xfrm>
            <a:off x="4744603" y="4265850"/>
            <a:ext cx="3708066" cy="387286"/>
          </a:xfrm>
          <a:prstGeom prst="rect">
            <a:avLst/>
          </a:prstGeom>
          <a:ln>
            <a:noFill/>
          </a:ln>
        </p:spPr>
        <p:txBody>
          <a:bodyPr wrap="none">
            <a:spAutoFit/>
          </a:bodyPr>
          <a:lstStyle/>
          <a:p>
            <a:pPr marL="342900" lvl="0" indent="-342900" fontAlgn="auto">
              <a:lnSpc>
                <a:spcPts val="2300"/>
              </a:lnSpc>
              <a:spcBef>
                <a:spcPts val="0"/>
              </a:spcBef>
              <a:spcAft>
                <a:spcPts val="0"/>
              </a:spcAft>
              <a:buFont typeface="Wingdings" panose="05000000000000000000" pitchFamily="2" charset="2"/>
              <a:buChar char="ü"/>
            </a:pPr>
            <a:r>
              <a:rPr lang="ja-JP" altLang="en-US" sz="2000" spc="300" dirty="0">
                <a:solidFill>
                  <a:prstClr val="black"/>
                </a:solidFill>
                <a:latin typeface="Meiryo UI" panose="020B0604030504040204" pitchFamily="50" charset="-128"/>
                <a:ea typeface="Meiryo UI" panose="020B0604030504040204" pitchFamily="50" charset="-128"/>
              </a:rPr>
              <a:t>リスク識別・評価のプロセス</a:t>
            </a:r>
          </a:p>
        </p:txBody>
      </p:sp>
      <p:sp>
        <p:nvSpPr>
          <p:cNvPr id="41" name="正方形/長方形 40"/>
          <p:cNvSpPr/>
          <p:nvPr/>
        </p:nvSpPr>
        <p:spPr>
          <a:xfrm>
            <a:off x="4752528" y="4608374"/>
            <a:ext cx="2951449" cy="387286"/>
          </a:xfrm>
          <a:prstGeom prst="rect">
            <a:avLst/>
          </a:prstGeom>
          <a:ln>
            <a:noFill/>
          </a:ln>
        </p:spPr>
        <p:txBody>
          <a:bodyPr wrap="none">
            <a:spAutoFit/>
          </a:bodyPr>
          <a:lstStyle/>
          <a:p>
            <a:pPr marL="342900" lvl="0" indent="-342900" fontAlgn="auto">
              <a:lnSpc>
                <a:spcPts val="2300"/>
              </a:lnSpc>
              <a:spcBef>
                <a:spcPts val="0"/>
              </a:spcBef>
              <a:spcAft>
                <a:spcPts val="0"/>
              </a:spcAft>
              <a:buFont typeface="Wingdings" panose="05000000000000000000" pitchFamily="2" charset="2"/>
              <a:buChar char="ü"/>
            </a:pPr>
            <a:r>
              <a:rPr lang="ja-JP" altLang="en-US" sz="2000" spc="300" dirty="0">
                <a:solidFill>
                  <a:prstClr val="black"/>
                </a:solidFill>
                <a:latin typeface="Meiryo UI" panose="020B0604030504040204" pitchFamily="50" charset="-128"/>
                <a:ea typeface="Meiryo UI" panose="020B0604030504040204" pitchFamily="50" charset="-128"/>
              </a:rPr>
              <a:t>リスク管理のプロセス</a:t>
            </a:r>
          </a:p>
        </p:txBody>
      </p:sp>
      <p:sp>
        <p:nvSpPr>
          <p:cNvPr id="42" name="正方形/長方形 41"/>
          <p:cNvSpPr/>
          <p:nvPr/>
        </p:nvSpPr>
        <p:spPr>
          <a:xfrm>
            <a:off x="4742401" y="4985930"/>
            <a:ext cx="4867038" cy="387286"/>
          </a:xfrm>
          <a:prstGeom prst="rect">
            <a:avLst/>
          </a:prstGeom>
          <a:ln>
            <a:noFill/>
          </a:ln>
        </p:spPr>
        <p:txBody>
          <a:bodyPr wrap="none">
            <a:spAutoFit/>
          </a:bodyPr>
          <a:lstStyle/>
          <a:p>
            <a:pPr marL="342900" lvl="0" indent="-342900" fontAlgn="auto">
              <a:lnSpc>
                <a:spcPts val="2300"/>
              </a:lnSpc>
              <a:spcBef>
                <a:spcPts val="0"/>
              </a:spcBef>
              <a:spcAft>
                <a:spcPts val="0"/>
              </a:spcAft>
              <a:buFont typeface="Wingdings" panose="05000000000000000000" pitchFamily="2" charset="2"/>
              <a:buChar char="ü"/>
            </a:pPr>
            <a:r>
              <a:rPr lang="ja-JP" altLang="en-US" sz="2000" spc="300" dirty="0">
                <a:solidFill>
                  <a:prstClr val="black"/>
                </a:solidFill>
                <a:latin typeface="Meiryo UI" panose="020B0604030504040204" pitchFamily="50" charset="-128"/>
                <a:ea typeface="Meiryo UI" panose="020B0604030504040204" pitchFamily="50" charset="-128"/>
              </a:rPr>
              <a:t>組織全体のリスク管理への統合状況</a:t>
            </a:r>
          </a:p>
        </p:txBody>
      </p:sp>
      <p:sp>
        <p:nvSpPr>
          <p:cNvPr id="43" name="正方形/長方形 42"/>
          <p:cNvSpPr/>
          <p:nvPr/>
        </p:nvSpPr>
        <p:spPr>
          <a:xfrm>
            <a:off x="4742401" y="5326561"/>
            <a:ext cx="5370060" cy="387286"/>
          </a:xfrm>
          <a:prstGeom prst="rect">
            <a:avLst/>
          </a:prstGeom>
          <a:ln>
            <a:noFill/>
          </a:ln>
        </p:spPr>
        <p:txBody>
          <a:bodyPr wrap="none">
            <a:spAutoFit/>
          </a:bodyPr>
          <a:lstStyle/>
          <a:p>
            <a:pPr marL="342900" lvl="0" indent="-342900" fontAlgn="auto">
              <a:lnSpc>
                <a:spcPts val="2300"/>
              </a:lnSpc>
              <a:spcBef>
                <a:spcPts val="0"/>
              </a:spcBef>
              <a:spcAft>
                <a:spcPts val="0"/>
              </a:spcAft>
              <a:buFont typeface="Wingdings" panose="05000000000000000000" pitchFamily="2" charset="2"/>
              <a:buChar char="ü"/>
            </a:pPr>
            <a:r>
              <a:rPr lang="ja-JP" altLang="en-US" sz="2000" spc="110" dirty="0">
                <a:solidFill>
                  <a:prstClr val="black"/>
                </a:solidFill>
                <a:latin typeface="Meiryo UI" panose="020B0604030504040204" pitchFamily="50" charset="-128"/>
                <a:ea typeface="Meiryo UI" panose="020B0604030504040204" pitchFamily="50" charset="-128"/>
              </a:rPr>
              <a:t>組織が戦略・リスク管理に即して用いる指標</a:t>
            </a:r>
          </a:p>
        </p:txBody>
      </p:sp>
      <p:sp>
        <p:nvSpPr>
          <p:cNvPr id="44" name="正方形/長方形 43"/>
          <p:cNvSpPr/>
          <p:nvPr/>
        </p:nvSpPr>
        <p:spPr>
          <a:xfrm>
            <a:off x="4752434" y="6102189"/>
            <a:ext cx="4358886" cy="387286"/>
          </a:xfrm>
          <a:prstGeom prst="rect">
            <a:avLst/>
          </a:prstGeom>
          <a:ln>
            <a:noFill/>
          </a:ln>
        </p:spPr>
        <p:txBody>
          <a:bodyPr wrap="none">
            <a:spAutoFit/>
          </a:bodyPr>
          <a:lstStyle/>
          <a:p>
            <a:pPr marL="285750" indent="-285750">
              <a:lnSpc>
                <a:spcPts val="2300"/>
              </a:lnSpc>
              <a:buFont typeface="Wingdings" panose="05000000000000000000" pitchFamily="2" charset="2"/>
              <a:buChar char="ü"/>
            </a:pPr>
            <a:r>
              <a:rPr lang="ja-JP" altLang="en-US" sz="2000" spc="150" dirty="0">
                <a:latin typeface="Meiryo UI" panose="020B0604030504040204" pitchFamily="50" charset="-128"/>
                <a:ea typeface="Meiryo UI" panose="020B0604030504040204" pitchFamily="50" charset="-128"/>
              </a:rPr>
              <a:t>リスクと機会の管理上の目標と実績</a:t>
            </a:r>
          </a:p>
        </p:txBody>
      </p:sp>
      <p:sp>
        <p:nvSpPr>
          <p:cNvPr id="45" name="正方形/長方形 44"/>
          <p:cNvSpPr/>
          <p:nvPr/>
        </p:nvSpPr>
        <p:spPr>
          <a:xfrm>
            <a:off x="4750202" y="5706010"/>
            <a:ext cx="5359159" cy="387286"/>
          </a:xfrm>
          <a:prstGeom prst="rect">
            <a:avLst/>
          </a:prstGeom>
          <a:ln>
            <a:noFill/>
          </a:ln>
        </p:spPr>
        <p:txBody>
          <a:bodyPr wrap="none">
            <a:spAutoFit/>
          </a:bodyPr>
          <a:lstStyle/>
          <a:p>
            <a:pPr marL="285750" indent="-285750">
              <a:lnSpc>
                <a:spcPts val="2300"/>
              </a:lnSpc>
              <a:buFont typeface="Wingdings" panose="05000000000000000000" pitchFamily="2" charset="2"/>
              <a:buChar char="ü"/>
            </a:pPr>
            <a:r>
              <a:rPr lang="ja-JP" altLang="en-US" sz="2000" spc="150" dirty="0">
                <a:latin typeface="Meiryo UI" panose="020B0604030504040204" pitchFamily="50" charset="-128"/>
                <a:ea typeface="Meiryo UI" panose="020B0604030504040204" pitchFamily="50" charset="-128"/>
              </a:rPr>
              <a:t>温室効果ガス排出量（スコープ１、２、</a:t>
            </a:r>
            <a:r>
              <a:rPr lang="en-US" altLang="ja-JP" sz="2000" spc="150" dirty="0">
                <a:latin typeface="Meiryo UI" panose="020B0604030504040204" pitchFamily="50" charset="-128"/>
                <a:ea typeface="Meiryo UI" panose="020B0604030504040204" pitchFamily="50" charset="-128"/>
              </a:rPr>
              <a:t>3</a:t>
            </a:r>
            <a:r>
              <a:rPr lang="ja-JP" altLang="en-US" sz="2000" spc="150" dirty="0">
                <a:latin typeface="Meiryo UI" panose="020B0604030504040204" pitchFamily="50" charset="-128"/>
                <a:ea typeface="Meiryo UI" panose="020B0604030504040204" pitchFamily="50" charset="-128"/>
              </a:rPr>
              <a:t>）</a:t>
            </a:r>
          </a:p>
        </p:txBody>
      </p:sp>
      <p:sp>
        <p:nvSpPr>
          <p:cNvPr id="46" name="正方形/長方形 45"/>
          <p:cNvSpPr/>
          <p:nvPr/>
        </p:nvSpPr>
        <p:spPr>
          <a:xfrm>
            <a:off x="1712640" y="1869901"/>
            <a:ext cx="2956162" cy="810478"/>
          </a:xfrm>
          <a:prstGeom prst="rect">
            <a:avLst/>
          </a:prstGeom>
          <a:ln>
            <a:noFill/>
          </a:ln>
        </p:spPr>
        <p:txBody>
          <a:bodyPr wrap="square">
            <a:spAutoFit/>
          </a:bodyPr>
          <a:lstStyle/>
          <a:p>
            <a:pPr lvl="0" fontAlgn="auto">
              <a:lnSpc>
                <a:spcPts val="2800"/>
              </a:lnSpc>
              <a:spcBef>
                <a:spcPts val="0"/>
              </a:spcBef>
              <a:spcAft>
                <a:spcPts val="0"/>
              </a:spcAft>
              <a:defRPr/>
            </a:pPr>
            <a:r>
              <a:rPr lang="ja-JP" altLang="en-US" sz="2000" b="1" spc="170" dirty="0">
                <a:solidFill>
                  <a:prstClr val="black"/>
                </a:solidFill>
                <a:latin typeface="Meiryo UI" panose="020B0604030504040204" pitchFamily="50" charset="-128"/>
                <a:ea typeface="Meiryo UI" panose="020B0604030504040204" pitchFamily="50" charset="-128"/>
              </a:rPr>
              <a:t>気候関連リスクと機会に関する組織の</a:t>
            </a:r>
            <a:r>
              <a:rPr lang="ja-JP" altLang="en-US" sz="2000" b="1" u="sng" spc="170" dirty="0">
                <a:solidFill>
                  <a:srgbClr val="C00000"/>
                </a:solidFill>
                <a:latin typeface="Meiryo UI" panose="020B0604030504040204" pitchFamily="50" charset="-128"/>
                <a:ea typeface="Meiryo UI" panose="020B0604030504040204" pitchFamily="50" charset="-128"/>
              </a:rPr>
              <a:t>ガバナンス</a:t>
            </a:r>
            <a:endParaRPr lang="ja-JP" altLang="en-US" sz="2000" b="1" spc="170" dirty="0">
              <a:solidFill>
                <a:srgbClr val="C00000"/>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1709612" y="2924944"/>
            <a:ext cx="2959189" cy="1130694"/>
          </a:xfrm>
          <a:prstGeom prst="rect">
            <a:avLst/>
          </a:prstGeom>
        </p:spPr>
        <p:txBody>
          <a:bodyPr wrap="square">
            <a:spAutoFit/>
          </a:bodyPr>
          <a:lstStyle/>
          <a:p>
            <a:pPr lvl="0" fontAlgn="auto">
              <a:lnSpc>
                <a:spcPts val="2800"/>
              </a:lnSpc>
              <a:spcBef>
                <a:spcPts val="0"/>
              </a:spcBef>
              <a:spcAft>
                <a:spcPts val="0"/>
              </a:spcAft>
            </a:pPr>
            <a:r>
              <a:rPr lang="ja-JP" altLang="en-US" sz="2000" b="1" spc="300" dirty="0">
                <a:solidFill>
                  <a:prstClr val="black"/>
                </a:solidFill>
                <a:latin typeface="Meiryo UI" panose="020B0604030504040204" pitchFamily="50" charset="-128"/>
                <a:ea typeface="Meiryo UI" panose="020B0604030504040204" pitchFamily="50" charset="-128"/>
              </a:rPr>
              <a:t>組織の</a:t>
            </a:r>
            <a:r>
              <a:rPr lang="ja-JP" altLang="en-US" sz="2000" b="1" u="sng" spc="300" dirty="0">
                <a:solidFill>
                  <a:srgbClr val="C00000"/>
                </a:solidFill>
                <a:latin typeface="Meiryo UI" panose="020B0604030504040204" pitchFamily="50" charset="-128"/>
                <a:ea typeface="Meiryo UI" panose="020B0604030504040204" pitchFamily="50" charset="-128"/>
              </a:rPr>
              <a:t>事業・戦略・財務への影響</a:t>
            </a:r>
            <a:r>
              <a:rPr lang="ja-JP" altLang="en-US" sz="2000" b="1" spc="300" dirty="0">
                <a:solidFill>
                  <a:prstClr val="black"/>
                </a:solidFill>
                <a:latin typeface="Meiryo UI" panose="020B0604030504040204" pitchFamily="50" charset="-128"/>
                <a:ea typeface="Meiryo UI" panose="020B0604030504040204" pitchFamily="50" charset="-128"/>
              </a:rPr>
              <a:t>（重要情報である場合）</a:t>
            </a:r>
          </a:p>
        </p:txBody>
      </p:sp>
      <p:sp>
        <p:nvSpPr>
          <p:cNvPr id="48" name="正方形/長方形 47"/>
          <p:cNvSpPr/>
          <p:nvPr/>
        </p:nvSpPr>
        <p:spPr>
          <a:xfrm>
            <a:off x="1732925" y="4437112"/>
            <a:ext cx="2967683" cy="810478"/>
          </a:xfrm>
          <a:prstGeom prst="rect">
            <a:avLst/>
          </a:prstGeom>
        </p:spPr>
        <p:txBody>
          <a:bodyPr wrap="square">
            <a:spAutoFit/>
          </a:bodyPr>
          <a:lstStyle/>
          <a:p>
            <a:pPr lvl="0" fontAlgn="auto">
              <a:lnSpc>
                <a:spcPts val="2800"/>
              </a:lnSpc>
              <a:spcBef>
                <a:spcPts val="0"/>
              </a:spcBef>
              <a:spcAft>
                <a:spcPts val="0"/>
              </a:spcAft>
            </a:pPr>
            <a:r>
              <a:rPr lang="ja-JP" altLang="en-US" sz="2000" b="1" spc="300" dirty="0">
                <a:solidFill>
                  <a:prstClr val="black"/>
                </a:solidFill>
                <a:latin typeface="Meiryo UI" panose="020B0604030504040204" pitchFamily="50" charset="-128"/>
                <a:ea typeface="Meiryo UI" panose="020B0604030504040204" pitchFamily="50" charset="-128"/>
              </a:rPr>
              <a:t>気候関連</a:t>
            </a:r>
            <a:r>
              <a:rPr lang="ja-JP" altLang="en-US" sz="2000" b="1" u="sng" spc="300" dirty="0">
                <a:solidFill>
                  <a:srgbClr val="C00000"/>
                </a:solidFill>
                <a:latin typeface="Meiryo UI" panose="020B0604030504040204" pitchFamily="50" charset="-128"/>
                <a:ea typeface="Meiryo UI" panose="020B0604030504040204" pitchFamily="50" charset="-128"/>
              </a:rPr>
              <a:t>リスクの識別・評価・管理</a:t>
            </a:r>
            <a:r>
              <a:rPr lang="ja-JP" altLang="en-US" sz="2000" b="1" spc="300" dirty="0">
                <a:solidFill>
                  <a:prstClr val="black"/>
                </a:solidFill>
                <a:latin typeface="Meiryo UI" panose="020B0604030504040204" pitchFamily="50" charset="-128"/>
                <a:ea typeface="Meiryo UI" panose="020B0604030504040204" pitchFamily="50" charset="-128"/>
              </a:rPr>
              <a:t>の状況</a:t>
            </a:r>
          </a:p>
        </p:txBody>
      </p:sp>
      <p:sp>
        <p:nvSpPr>
          <p:cNvPr id="49" name="正方形/長方形 48"/>
          <p:cNvSpPr/>
          <p:nvPr/>
        </p:nvSpPr>
        <p:spPr>
          <a:xfrm>
            <a:off x="1725063" y="5355793"/>
            <a:ext cx="2975545" cy="1169551"/>
          </a:xfrm>
          <a:prstGeom prst="rect">
            <a:avLst/>
          </a:prstGeom>
        </p:spPr>
        <p:txBody>
          <a:bodyPr wrap="square">
            <a:spAutoFit/>
          </a:bodyPr>
          <a:lstStyle/>
          <a:p>
            <a:pPr lvl="0" fontAlgn="auto">
              <a:lnSpc>
                <a:spcPts val="2800"/>
              </a:lnSpc>
              <a:spcBef>
                <a:spcPts val="0"/>
              </a:spcBef>
              <a:spcAft>
                <a:spcPts val="0"/>
              </a:spcAft>
            </a:pPr>
            <a:r>
              <a:rPr lang="ja-JP" altLang="en-US" sz="2000" b="1" dirty="0">
                <a:solidFill>
                  <a:prstClr val="black"/>
                </a:solidFill>
                <a:latin typeface="Meiryo UI" panose="020B0604030504040204" pitchFamily="50" charset="-128"/>
                <a:ea typeface="Meiryo UI" panose="020B0604030504040204" pitchFamily="50" charset="-128"/>
              </a:rPr>
              <a:t>気候関連</a:t>
            </a:r>
            <a:r>
              <a:rPr lang="ja-JP" altLang="en-US" sz="2000" b="1" u="sng" dirty="0">
                <a:solidFill>
                  <a:srgbClr val="C00000"/>
                </a:solidFill>
                <a:latin typeface="Meiryo UI" panose="020B0604030504040204" pitchFamily="50" charset="-128"/>
                <a:ea typeface="Meiryo UI" panose="020B0604030504040204" pitchFamily="50" charset="-128"/>
              </a:rPr>
              <a:t>リスクと機会の評価・管理</a:t>
            </a:r>
            <a:r>
              <a:rPr lang="ja-JP" altLang="en-US" sz="2000" b="1" dirty="0">
                <a:solidFill>
                  <a:prstClr val="black"/>
                </a:solidFill>
                <a:latin typeface="Meiryo UI" panose="020B0604030504040204" pitchFamily="50" charset="-128"/>
                <a:ea typeface="Meiryo UI" panose="020B0604030504040204" pitchFamily="50" charset="-128"/>
              </a:rPr>
              <a:t>に用いる指標と目標</a:t>
            </a:r>
            <a:r>
              <a:rPr lang="en-US" altLang="ja-JP" sz="2000" b="1" dirty="0">
                <a:solidFill>
                  <a:prstClr val="black"/>
                </a:solidFill>
                <a:latin typeface="Meiryo UI" panose="020B0604030504040204" pitchFamily="50" charset="-128"/>
                <a:ea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rPr>
              <a:t>重要情報である場合</a:t>
            </a:r>
            <a:r>
              <a:rPr lang="en-US" altLang="ja-JP" sz="2000" b="1" dirty="0">
                <a:solidFill>
                  <a:prstClr val="black"/>
                </a:solidFill>
                <a:latin typeface="Meiryo UI" panose="020B0604030504040204" pitchFamily="50" charset="-128"/>
                <a:ea typeface="Meiryo UI" panose="020B0604030504040204" pitchFamily="50" charset="-128"/>
              </a:rPr>
              <a:t>)</a:t>
            </a:r>
            <a:endParaRPr lang="ja-JP" altLang="en-US" sz="2000" b="1" dirty="0">
              <a:solidFill>
                <a:prstClr val="black"/>
              </a:solidFill>
              <a:latin typeface="Meiryo UI" panose="020B0604030504040204" pitchFamily="50" charset="-128"/>
              <a:ea typeface="Meiryo UI" panose="020B0604030504040204" pitchFamily="50" charset="-128"/>
            </a:endParaRPr>
          </a:p>
        </p:txBody>
      </p:sp>
      <p:sp>
        <p:nvSpPr>
          <p:cNvPr id="50" name="四角形: 角を丸くする 49"/>
          <p:cNvSpPr/>
          <p:nvPr/>
        </p:nvSpPr>
        <p:spPr bwMode="auto">
          <a:xfrm>
            <a:off x="500470" y="1912805"/>
            <a:ext cx="1152004" cy="864000"/>
          </a:xfrm>
          <a:prstGeom prst="round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sng" strike="noStrike" kern="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ガバナンス</a:t>
            </a:r>
          </a:p>
        </p:txBody>
      </p:sp>
      <p:sp>
        <p:nvSpPr>
          <p:cNvPr id="51" name="四角形: 角を丸くする 50"/>
          <p:cNvSpPr/>
          <p:nvPr/>
        </p:nvSpPr>
        <p:spPr bwMode="auto">
          <a:xfrm>
            <a:off x="500470" y="3099799"/>
            <a:ext cx="1152004" cy="864000"/>
          </a:xfrm>
          <a:prstGeom prst="round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none" lIns="90000" tIns="46800" rIns="90000" bIns="46800" numCol="1" rtlCol="0" anchor="ctr" anchorCtr="0" compatLnSpc="1">
            <a:prstTxWarp prst="textNoShape">
              <a:avLst/>
            </a:prstTxWarp>
          </a:bodyPr>
          <a:lstStyle/>
          <a:p>
            <a:pPr algn="ctr" fontAlgn="auto">
              <a:lnSpc>
                <a:spcPts val="2300"/>
              </a:lnSpc>
              <a:spcBef>
                <a:spcPts val="0"/>
              </a:spcBef>
              <a:spcAft>
                <a:spcPts val="0"/>
              </a:spcAft>
              <a:defRPr/>
            </a:pPr>
            <a:r>
              <a:rPr lang="ja-JP" altLang="en-US" sz="2000" b="1" u="sng" spc="600" dirty="0">
                <a:latin typeface="Meiryo UI" panose="020B0604030504040204" pitchFamily="50" charset="-128"/>
                <a:ea typeface="Meiryo UI" panose="020B0604030504040204" pitchFamily="50" charset="-128"/>
              </a:rPr>
              <a:t>戦略</a:t>
            </a:r>
            <a:endParaRPr lang="ja-JP" altLang="en-US" sz="2000" b="1" u="sng" spc="600" dirty="0">
              <a:solidFill>
                <a:schemeClr val="lt1"/>
              </a:solidFill>
              <a:latin typeface="Meiryo UI" panose="020B0604030504040204" pitchFamily="50" charset="-128"/>
              <a:ea typeface="Meiryo UI" panose="020B0604030504040204" pitchFamily="50" charset="-128"/>
            </a:endParaRPr>
          </a:p>
        </p:txBody>
      </p:sp>
      <p:sp>
        <p:nvSpPr>
          <p:cNvPr id="52" name="四角形: 角を丸くする 51"/>
          <p:cNvSpPr/>
          <p:nvPr/>
        </p:nvSpPr>
        <p:spPr bwMode="auto">
          <a:xfrm>
            <a:off x="488504" y="4365200"/>
            <a:ext cx="1152004" cy="864000"/>
          </a:xfrm>
          <a:prstGeom prst="round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none" lIns="90000" tIns="46800" rIns="90000" bIns="46800" numCol="1" rtlCol="0" anchor="ctr" anchorCtr="0" compatLnSpc="1">
            <a:prstTxWarp prst="textNoShape">
              <a:avLst/>
            </a:prstTxWarp>
          </a:bodyPr>
          <a:lstStyle/>
          <a:p>
            <a:pPr algn="ctr" fontAlgn="auto">
              <a:lnSpc>
                <a:spcPts val="2300"/>
              </a:lnSpc>
              <a:spcBef>
                <a:spcPts val="0"/>
              </a:spcBef>
              <a:spcAft>
                <a:spcPts val="0"/>
              </a:spcAft>
              <a:defRPr/>
            </a:pPr>
            <a:r>
              <a:rPr lang="ja-JP" altLang="en-US" sz="2000" b="1" u="sng" spc="600" dirty="0">
                <a:latin typeface="Meiryo UI" panose="020B0604030504040204" pitchFamily="50" charset="-128"/>
                <a:ea typeface="Meiryo UI" panose="020B0604030504040204" pitchFamily="50" charset="-128"/>
              </a:rPr>
              <a:t>リスク</a:t>
            </a:r>
            <a:endParaRPr lang="en-US" altLang="ja-JP" sz="2000" b="1" u="sng" spc="600" dirty="0">
              <a:latin typeface="Meiryo UI" panose="020B0604030504040204" pitchFamily="50" charset="-128"/>
              <a:ea typeface="Meiryo UI" panose="020B0604030504040204" pitchFamily="50" charset="-128"/>
            </a:endParaRPr>
          </a:p>
          <a:p>
            <a:pPr algn="ctr" fontAlgn="auto">
              <a:lnSpc>
                <a:spcPts val="2300"/>
              </a:lnSpc>
              <a:spcBef>
                <a:spcPts val="0"/>
              </a:spcBef>
              <a:spcAft>
                <a:spcPts val="0"/>
              </a:spcAft>
              <a:defRPr/>
            </a:pPr>
            <a:r>
              <a:rPr lang="ja-JP" altLang="en-US" sz="2000" b="1" u="sng" spc="600" dirty="0">
                <a:latin typeface="Meiryo UI" panose="020B0604030504040204" pitchFamily="50" charset="-128"/>
                <a:ea typeface="Meiryo UI" panose="020B0604030504040204" pitchFamily="50" charset="-128"/>
              </a:rPr>
              <a:t>管理</a:t>
            </a:r>
            <a:endParaRPr lang="ja-JP" altLang="en-US" sz="2000" b="1" u="sng" spc="600" dirty="0">
              <a:solidFill>
                <a:schemeClr val="lt1"/>
              </a:solidFill>
              <a:latin typeface="Meiryo UI" panose="020B0604030504040204" pitchFamily="50" charset="-128"/>
              <a:ea typeface="Meiryo UI" panose="020B0604030504040204" pitchFamily="50" charset="-128"/>
            </a:endParaRPr>
          </a:p>
        </p:txBody>
      </p:sp>
      <p:sp>
        <p:nvSpPr>
          <p:cNvPr id="53" name="四角形: 角を丸くする 52"/>
          <p:cNvSpPr/>
          <p:nvPr/>
        </p:nvSpPr>
        <p:spPr bwMode="auto">
          <a:xfrm>
            <a:off x="500470" y="5531739"/>
            <a:ext cx="1152004" cy="864000"/>
          </a:xfrm>
          <a:prstGeom prst="roundRect">
            <a:avLst/>
          </a:prstGeom>
          <a:solidFill>
            <a:schemeClr val="bg1">
              <a:lumMod val="95000"/>
            </a:schemeClr>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none" lIns="90000" tIns="46800" rIns="90000" bIns="46800" numCol="1" rtlCol="0" anchor="ctr" anchorCtr="0" compatLnSpc="1">
            <a:prstTxWarp prst="textNoShape">
              <a:avLst/>
            </a:prstTxWarp>
          </a:bodyPr>
          <a:lstStyle/>
          <a:p>
            <a:pPr algn="ctr" fontAlgn="auto">
              <a:lnSpc>
                <a:spcPts val="2300"/>
              </a:lnSpc>
              <a:spcBef>
                <a:spcPts val="0"/>
              </a:spcBef>
              <a:spcAft>
                <a:spcPts val="0"/>
              </a:spcAft>
              <a:defRPr/>
            </a:pPr>
            <a:r>
              <a:rPr lang="ja-JP" altLang="en-US" sz="2000" b="1" u="sng" spc="600" dirty="0">
                <a:latin typeface="Meiryo UI" panose="020B0604030504040204" pitchFamily="50" charset="-128"/>
                <a:ea typeface="Meiryo UI" panose="020B0604030504040204" pitchFamily="50" charset="-128"/>
              </a:rPr>
              <a:t>指標と</a:t>
            </a:r>
            <a:endParaRPr lang="en-US" altLang="ja-JP" sz="2000" b="1" u="sng" spc="600" dirty="0">
              <a:latin typeface="Meiryo UI" panose="020B0604030504040204" pitchFamily="50" charset="-128"/>
              <a:ea typeface="Meiryo UI" panose="020B0604030504040204" pitchFamily="50" charset="-128"/>
            </a:endParaRPr>
          </a:p>
          <a:p>
            <a:pPr algn="ctr" fontAlgn="auto">
              <a:lnSpc>
                <a:spcPts val="2300"/>
              </a:lnSpc>
              <a:spcBef>
                <a:spcPts val="0"/>
              </a:spcBef>
              <a:spcAft>
                <a:spcPts val="0"/>
              </a:spcAft>
              <a:defRPr/>
            </a:pPr>
            <a:r>
              <a:rPr lang="ja-JP" altLang="en-US" sz="2000" b="1" u="sng" spc="600" dirty="0">
                <a:latin typeface="Meiryo UI" panose="020B0604030504040204" pitchFamily="50" charset="-128"/>
                <a:ea typeface="Meiryo UI" panose="020B0604030504040204" pitchFamily="50" charset="-128"/>
              </a:rPr>
              <a:t>目標</a:t>
            </a:r>
            <a:endParaRPr lang="ja-JP" altLang="en-US" sz="2000" b="1" u="sng" spc="600" dirty="0">
              <a:solidFill>
                <a:schemeClr val="lt1"/>
              </a:solidFill>
              <a:latin typeface="Meiryo UI" panose="020B0604030504040204" pitchFamily="50" charset="-128"/>
              <a:ea typeface="Meiryo UI" panose="020B0604030504040204" pitchFamily="50" charset="-128"/>
            </a:endParaRPr>
          </a:p>
        </p:txBody>
      </p:sp>
      <p:cxnSp>
        <p:nvCxnSpPr>
          <p:cNvPr id="54" name="直線コネクタ 53"/>
          <p:cNvCxnSpPr/>
          <p:nvPr/>
        </p:nvCxnSpPr>
        <p:spPr bwMode="auto">
          <a:xfrm>
            <a:off x="1787181" y="2780928"/>
            <a:ext cx="7992000"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コネクタ 54"/>
          <p:cNvCxnSpPr/>
          <p:nvPr/>
        </p:nvCxnSpPr>
        <p:spPr bwMode="auto">
          <a:xfrm>
            <a:off x="1786938" y="4207053"/>
            <a:ext cx="7992000"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p:cNvCxnSpPr/>
          <p:nvPr/>
        </p:nvCxnSpPr>
        <p:spPr bwMode="auto">
          <a:xfrm>
            <a:off x="1825974" y="5373216"/>
            <a:ext cx="7992000" cy="0"/>
          </a:xfrm>
          <a:prstGeom prst="line">
            <a:avLst/>
          </a:prstGeom>
          <a:solidFill>
            <a:schemeClr val="bg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5834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00472" y="3542860"/>
            <a:ext cx="9504363" cy="3126227"/>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ｃ</a:t>
            </a:r>
          </a:p>
        </p:txBody>
      </p:sp>
      <p:sp>
        <p:nvSpPr>
          <p:cNvPr id="2" name="タイトル 1"/>
          <p:cNvSpPr>
            <a:spLocks noGrp="1"/>
          </p:cNvSpPr>
          <p:nvPr>
            <p:ph type="title" idx="4294967295"/>
          </p:nvPr>
        </p:nvSpPr>
        <p:spPr>
          <a:xfrm>
            <a:off x="0" y="6350"/>
            <a:ext cx="9906000" cy="398463"/>
          </a:xfrm>
        </p:spPr>
        <p:txBody>
          <a:bodyPr/>
          <a:lstStyle/>
          <a:p>
            <a:r>
              <a:rPr lang="ja-JP" altLang="en-US" sz="4400" spc="600" dirty="0"/>
              <a:t>目次</a:t>
            </a:r>
          </a:p>
        </p:txBody>
      </p:sp>
      <p:sp>
        <p:nvSpPr>
          <p:cNvPr id="8" name="正方形/長方形 7"/>
          <p:cNvSpPr/>
          <p:nvPr/>
        </p:nvSpPr>
        <p:spPr>
          <a:xfrm>
            <a:off x="283054" y="2348880"/>
            <a:ext cx="5390025" cy="79208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latin typeface="Meiryo UI" panose="020B0604030504040204" pitchFamily="50" charset="-128"/>
                <a:ea typeface="Meiryo UI" panose="020B0604030504040204" pitchFamily="50" charset="-128"/>
              </a:rPr>
              <a:t>TCFD</a:t>
            </a:r>
            <a:r>
              <a:rPr kumimoji="1" lang="ja-JP" altLang="en-US" sz="2400" dirty="0">
                <a:solidFill>
                  <a:schemeClr val="tx1"/>
                </a:solidFill>
                <a:latin typeface="Meiryo UI" panose="020B0604030504040204" pitchFamily="50" charset="-128"/>
                <a:ea typeface="Meiryo UI" panose="020B0604030504040204" pitchFamily="50" charset="-128"/>
              </a:rPr>
              <a:t>の開示項目は何か・・・・・・・・・・・</a:t>
            </a:r>
          </a:p>
        </p:txBody>
      </p:sp>
      <p:sp>
        <p:nvSpPr>
          <p:cNvPr id="9" name="正方形/長方形 8"/>
          <p:cNvSpPr/>
          <p:nvPr/>
        </p:nvSpPr>
        <p:spPr>
          <a:xfrm>
            <a:off x="283054" y="908720"/>
            <a:ext cx="5534042" cy="79208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latin typeface="Meiryo UI" panose="020B0604030504040204" pitchFamily="50" charset="-128"/>
                <a:ea typeface="Meiryo UI" panose="020B0604030504040204" pitchFamily="50" charset="-128"/>
              </a:rPr>
              <a:t>TCFD</a:t>
            </a:r>
            <a:r>
              <a:rPr kumimoji="1" lang="ja-JP" altLang="en-US" sz="2400" dirty="0">
                <a:solidFill>
                  <a:schemeClr val="tx1"/>
                </a:solidFill>
                <a:latin typeface="Meiryo UI" panose="020B0604030504040204" pitchFamily="50" charset="-128"/>
                <a:ea typeface="Meiryo UI" panose="020B0604030504040204" pitchFamily="50" charset="-128"/>
              </a:rPr>
              <a:t>とは何か・・・・・・・・・・・・・・・・・・・</a:t>
            </a:r>
          </a:p>
        </p:txBody>
      </p:sp>
      <p:sp>
        <p:nvSpPr>
          <p:cNvPr id="12" name="正方形/長方形 11"/>
          <p:cNvSpPr/>
          <p:nvPr/>
        </p:nvSpPr>
        <p:spPr>
          <a:xfrm>
            <a:off x="283055" y="4437112"/>
            <a:ext cx="5390024" cy="79208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a:solidFill>
                  <a:schemeClr val="tx1"/>
                </a:solidFill>
                <a:latin typeface="Meiryo UI" panose="020B0604030504040204" pitchFamily="50" charset="-128"/>
                <a:ea typeface="Meiryo UI" panose="020B0604030504040204" pitchFamily="50" charset="-128"/>
              </a:rPr>
              <a:t>TCFD</a:t>
            </a:r>
            <a:r>
              <a:rPr lang="ja-JP" altLang="en-US" sz="2400" dirty="0" err="1">
                <a:solidFill>
                  <a:schemeClr val="tx1"/>
                </a:solidFill>
                <a:latin typeface="Meiryo UI" panose="020B0604030504040204" pitchFamily="50" charset="-128"/>
                <a:ea typeface="Meiryo UI" panose="020B0604030504040204" pitchFamily="50" charset="-128"/>
              </a:rPr>
              <a:t>への</a:t>
            </a:r>
            <a:r>
              <a:rPr lang="ja-JP" altLang="en-US" sz="2400" dirty="0">
                <a:solidFill>
                  <a:schemeClr val="tx1"/>
                </a:solidFill>
                <a:latin typeface="Meiryo UI" panose="020B0604030504040204" pitchFamily="50" charset="-128"/>
                <a:ea typeface="Meiryo UI" panose="020B0604030504040204" pitchFamily="50" charset="-128"/>
              </a:rPr>
              <a:t>対応方法・・・・・・・・・・・・・・</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459002" y="1073721"/>
            <a:ext cx="1247457" cy="461665"/>
          </a:xfrm>
          <a:prstGeom prst="rect">
            <a:avLst/>
          </a:prstGeom>
          <a:noFill/>
        </p:spPr>
        <p:txBody>
          <a:bodyPr wrap="none" rtlCol="0">
            <a:spAutoFit/>
          </a:bodyPr>
          <a:lstStyle/>
          <a:p>
            <a:r>
              <a:rPr kumimoji="1" lang="en-US" altLang="ja-JP" sz="2400" dirty="0" smtClean="0">
                <a:latin typeface="Meiryo UI" panose="020B0604030504040204" pitchFamily="50" charset="-128"/>
                <a:ea typeface="Meiryo UI" panose="020B0604030504040204" pitchFamily="50" charset="-128"/>
              </a:rPr>
              <a:t>P8</a:t>
            </a:r>
            <a:r>
              <a:rPr kumimoji="1" lang="ja-JP" altLang="en-US" sz="2400" dirty="0" smtClean="0">
                <a:latin typeface="Meiryo UI" panose="020B0604030504040204" pitchFamily="50" charset="-128"/>
                <a:ea typeface="Meiryo UI" panose="020B0604030504040204" pitchFamily="50" charset="-128"/>
              </a:rPr>
              <a:t>～</a:t>
            </a:r>
            <a:r>
              <a:rPr kumimoji="1" lang="en-US" altLang="ja-JP" sz="2400" dirty="0" smtClean="0">
                <a:latin typeface="Meiryo UI" panose="020B0604030504040204" pitchFamily="50" charset="-128"/>
                <a:ea typeface="Meiryo UI" panose="020B0604030504040204" pitchFamily="50" charset="-128"/>
              </a:rPr>
              <a:t>11</a:t>
            </a:r>
            <a:endParaRPr lang="en-US" altLang="ja-JP" sz="24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459002" y="4623519"/>
            <a:ext cx="1438214" cy="461665"/>
          </a:xfrm>
          <a:prstGeom prst="rect">
            <a:avLst/>
          </a:prstGeom>
          <a:noFill/>
        </p:spPr>
        <p:txBody>
          <a:bodyPr wrap="none" rtlCol="0">
            <a:spAutoFit/>
          </a:bodyPr>
          <a:lstStyle/>
          <a:p>
            <a:r>
              <a:rPr kumimoji="1" lang="en-US" altLang="ja-JP" sz="2400" dirty="0" smtClean="0">
                <a:latin typeface="Meiryo UI" panose="020B0604030504040204" pitchFamily="50" charset="-128"/>
                <a:ea typeface="Meiryo UI" panose="020B0604030504040204" pitchFamily="50" charset="-128"/>
              </a:rPr>
              <a:t>P37</a:t>
            </a:r>
            <a:r>
              <a:rPr kumimoji="1" lang="ja-JP" altLang="en-US" sz="2400"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40</a:t>
            </a:r>
            <a:endParaRPr kumimoji="1" lang="ja-JP" altLang="en-US" sz="24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34603" y="3356992"/>
            <a:ext cx="1723549" cy="461665"/>
          </a:xfrm>
          <a:prstGeom prst="rect">
            <a:avLst/>
          </a:prstGeom>
          <a:solidFill>
            <a:schemeClr val="bg1"/>
          </a:solidFill>
        </p:spPr>
        <p:txBody>
          <a:bodyPr wrap="none" rtlCol="0">
            <a:spAutoFit/>
          </a:bodyPr>
          <a:lstStyle/>
          <a:p>
            <a:r>
              <a:rPr kumimoji="1" lang="ja-JP" altLang="en-US" sz="2400" i="1" dirty="0">
                <a:latin typeface="Meiryo UI" panose="020B0604030504040204" pitchFamily="50" charset="-128"/>
                <a:ea typeface="Meiryo UI" panose="020B0604030504040204" pitchFamily="50" charset="-128"/>
              </a:rPr>
              <a:t>企業対応編</a:t>
            </a:r>
          </a:p>
        </p:txBody>
      </p:sp>
      <p:sp>
        <p:nvSpPr>
          <p:cNvPr id="19" name="正方形/長方形 18"/>
          <p:cNvSpPr/>
          <p:nvPr/>
        </p:nvSpPr>
        <p:spPr>
          <a:xfrm>
            <a:off x="283054" y="5157192"/>
            <a:ext cx="5061769" cy="79208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Meiryo UI" panose="020B0604030504040204" pitchFamily="50" charset="-128"/>
                <a:ea typeface="Meiryo UI" panose="020B0604030504040204" pitchFamily="50" charset="-128"/>
              </a:rPr>
              <a:t>環境省における脱炭素経営支援</a:t>
            </a:r>
            <a:endParaRPr lang="en-US" altLang="ja-JP" sz="2400" dirty="0">
              <a:solidFill>
                <a:schemeClr val="tx1"/>
              </a:solidFill>
              <a:latin typeface="Meiryo UI" panose="020B0604030504040204" pitchFamily="50" charset="-128"/>
              <a:ea typeface="Meiryo UI" panose="020B0604030504040204" pitchFamily="50" charset="-128"/>
            </a:endParaRPr>
          </a:p>
          <a:p>
            <a:r>
              <a:rPr lang="ja-JP" altLang="en-US" sz="2400" dirty="0">
                <a:solidFill>
                  <a:schemeClr val="tx1"/>
                </a:solidFill>
                <a:latin typeface="Meiryo UI" panose="020B0604030504040204" pitchFamily="50" charset="-128"/>
                <a:ea typeface="Meiryo UI" panose="020B0604030504040204" pitchFamily="50" charset="-128"/>
              </a:rPr>
              <a:t>（シナリオプランニングの支援）のご案内</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5459002" y="2535287"/>
            <a:ext cx="1438214" cy="461665"/>
          </a:xfrm>
          <a:prstGeom prst="rect">
            <a:avLst/>
          </a:prstGeom>
          <a:noFill/>
        </p:spPr>
        <p:txBody>
          <a:bodyPr wrap="none" rtlCol="0">
            <a:spAutoFit/>
          </a:bodyPr>
          <a:lstStyle/>
          <a:p>
            <a:r>
              <a:rPr kumimoji="1" lang="en-US" altLang="ja-JP" sz="2400" dirty="0" smtClean="0">
                <a:latin typeface="Meiryo UI" panose="020B0604030504040204" pitchFamily="50" charset="-128"/>
                <a:ea typeface="Meiryo UI" panose="020B0604030504040204" pitchFamily="50" charset="-128"/>
              </a:rPr>
              <a:t>P19</a:t>
            </a:r>
            <a:r>
              <a:rPr kumimoji="1" lang="ja-JP" altLang="en-US" sz="2400" dirty="0" smtClean="0">
                <a:latin typeface="Meiryo UI" panose="020B0604030504040204" pitchFamily="50" charset="-128"/>
                <a:ea typeface="Meiryo UI" panose="020B0604030504040204" pitchFamily="50" charset="-128"/>
              </a:rPr>
              <a:t>～</a:t>
            </a:r>
            <a:r>
              <a:rPr kumimoji="1" lang="en-US" altLang="ja-JP" sz="2400" dirty="0" smtClean="0">
                <a:latin typeface="Meiryo UI" panose="020B0604030504040204" pitchFamily="50" charset="-128"/>
                <a:ea typeface="Meiryo UI" panose="020B0604030504040204" pitchFamily="50" charset="-128"/>
              </a:rPr>
              <a:t>33</a:t>
            </a:r>
            <a:endParaRPr kumimoji="1" lang="ja-JP" altLang="en-US" sz="24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5459002" y="5307360"/>
            <a:ext cx="748923" cy="461665"/>
          </a:xfrm>
          <a:prstGeom prst="rect">
            <a:avLst/>
          </a:prstGeom>
          <a:noFill/>
        </p:spPr>
        <p:txBody>
          <a:bodyPr wrap="none" rtlCol="0">
            <a:spAutoFit/>
          </a:bodyPr>
          <a:lstStyle/>
          <a:p>
            <a:r>
              <a:rPr kumimoji="1" lang="en-US" altLang="ja-JP" sz="2400" dirty="0" smtClean="0">
                <a:latin typeface="Meiryo UI" panose="020B0604030504040204" pitchFamily="50" charset="-128"/>
                <a:ea typeface="Meiryo UI" panose="020B0604030504040204" pitchFamily="50" charset="-128"/>
              </a:rPr>
              <a:t>P41</a:t>
            </a:r>
            <a:endParaRPr kumimoji="1" lang="ja-JP" altLang="en-US" sz="2400" dirty="0">
              <a:latin typeface="Meiryo UI" panose="020B0604030504040204" pitchFamily="50" charset="-128"/>
              <a:ea typeface="Meiryo UI" panose="020B0604030504040204" pitchFamily="50" charset="-128"/>
            </a:endParaRPr>
          </a:p>
        </p:txBody>
      </p:sp>
      <p:sp>
        <p:nvSpPr>
          <p:cNvPr id="18" name="正方形/長方形 17"/>
          <p:cNvSpPr/>
          <p:nvPr/>
        </p:nvSpPr>
        <p:spPr>
          <a:xfrm>
            <a:off x="283055" y="5949280"/>
            <a:ext cx="5390024" cy="79208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smtClean="0">
                <a:solidFill>
                  <a:schemeClr val="tx1"/>
                </a:solidFill>
                <a:latin typeface="Meiryo UI" panose="020B0604030504040204" pitchFamily="50" charset="-128"/>
                <a:ea typeface="Meiryo UI" panose="020B0604030504040204" pitchFamily="50" charset="-128"/>
              </a:rPr>
              <a:t>事例・・</a:t>
            </a:r>
            <a:r>
              <a:rPr lang="ja-JP" altLang="en-US" sz="2400" dirty="0">
                <a:solidFill>
                  <a:schemeClr val="tx1"/>
                </a:solidFill>
                <a:latin typeface="Meiryo UI" panose="020B0604030504040204" pitchFamily="50" charset="-128"/>
                <a:ea typeface="Meiryo UI" panose="020B0604030504040204" pitchFamily="50" charset="-128"/>
              </a:rPr>
              <a:t>・・・・・・・・・・・・・・</a:t>
            </a:r>
            <a:r>
              <a:rPr lang="ja-JP" altLang="en-US" sz="2400">
                <a:solidFill>
                  <a:schemeClr val="tx1"/>
                </a:solidFill>
                <a:latin typeface="Meiryo UI" panose="020B0604030504040204" pitchFamily="50" charset="-128"/>
                <a:ea typeface="Meiryo UI" panose="020B0604030504040204" pitchFamily="50" charset="-128"/>
              </a:rPr>
              <a:t>・</a:t>
            </a:r>
            <a:r>
              <a:rPr lang="ja-JP" altLang="en-US" sz="2400" smtClean="0">
                <a:solidFill>
                  <a:schemeClr val="tx1"/>
                </a:solidFill>
                <a:latin typeface="Meiryo UI" panose="020B0604030504040204" pitchFamily="50" charset="-128"/>
                <a:ea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rPr>
              <a:t>・・・・・・・</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5459002" y="6099448"/>
            <a:ext cx="1438214" cy="461665"/>
          </a:xfrm>
          <a:prstGeom prst="rect">
            <a:avLst/>
          </a:prstGeom>
          <a:noFill/>
        </p:spPr>
        <p:txBody>
          <a:bodyPr wrap="none" rtlCol="0">
            <a:spAutoFit/>
          </a:bodyPr>
          <a:lstStyle/>
          <a:p>
            <a:r>
              <a:rPr kumimoji="1" lang="en-US" altLang="ja-JP" sz="2400" dirty="0" smtClean="0">
                <a:latin typeface="Meiryo UI" panose="020B0604030504040204" pitchFamily="50" charset="-128"/>
                <a:ea typeface="Meiryo UI" panose="020B0604030504040204" pitchFamily="50" charset="-128"/>
              </a:rPr>
              <a:t>P42</a:t>
            </a:r>
            <a:r>
              <a:rPr kumimoji="1" lang="ja-JP" altLang="en-US" sz="2400" dirty="0" smtClean="0">
                <a:latin typeface="Meiryo UI" panose="020B0604030504040204" pitchFamily="50" charset="-128"/>
                <a:ea typeface="Meiryo UI" panose="020B0604030504040204" pitchFamily="50" charset="-128"/>
              </a:rPr>
              <a:t>～</a:t>
            </a:r>
            <a:r>
              <a:rPr kumimoji="1" lang="en-US" altLang="ja-JP" sz="2400" dirty="0" smtClean="0">
                <a:latin typeface="Meiryo UI" panose="020B0604030504040204" pitchFamily="50" charset="-128"/>
                <a:ea typeface="Meiryo UI" panose="020B0604030504040204" pitchFamily="50" charset="-128"/>
              </a:rPr>
              <a:t>48</a:t>
            </a:r>
            <a:endParaRPr kumimoji="1" lang="ja-JP" altLang="en-US" sz="2400" dirty="0">
              <a:latin typeface="Meiryo UI" panose="020B0604030504040204" pitchFamily="50" charset="-128"/>
              <a:ea typeface="Meiryo UI" panose="020B0604030504040204" pitchFamily="50" charset="-128"/>
            </a:endParaRPr>
          </a:p>
        </p:txBody>
      </p:sp>
      <p:sp>
        <p:nvSpPr>
          <p:cNvPr id="23" name="正方形/長方形 22"/>
          <p:cNvSpPr/>
          <p:nvPr/>
        </p:nvSpPr>
        <p:spPr>
          <a:xfrm>
            <a:off x="204384" y="749660"/>
            <a:ext cx="9504363" cy="2457163"/>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ｃ</a:t>
            </a:r>
          </a:p>
        </p:txBody>
      </p:sp>
      <p:sp>
        <p:nvSpPr>
          <p:cNvPr id="21" name="テキスト ボックス 20"/>
          <p:cNvSpPr txBox="1"/>
          <p:nvPr/>
        </p:nvSpPr>
        <p:spPr>
          <a:xfrm>
            <a:off x="234603" y="548680"/>
            <a:ext cx="1107996" cy="461665"/>
          </a:xfrm>
          <a:prstGeom prst="rect">
            <a:avLst/>
          </a:prstGeom>
          <a:solidFill>
            <a:schemeClr val="bg1"/>
          </a:solidFill>
        </p:spPr>
        <p:txBody>
          <a:bodyPr wrap="none" rtlCol="0">
            <a:spAutoFit/>
          </a:bodyPr>
          <a:lstStyle/>
          <a:p>
            <a:r>
              <a:rPr kumimoji="1" lang="ja-JP" altLang="en-US" sz="2400" i="1" dirty="0">
                <a:latin typeface="Meiryo UI" panose="020B0604030504040204" pitchFamily="50" charset="-128"/>
                <a:ea typeface="Meiryo UI" panose="020B0604030504040204" pitchFamily="50" charset="-128"/>
              </a:rPr>
              <a:t>理解編</a:t>
            </a:r>
          </a:p>
        </p:txBody>
      </p:sp>
      <p:sp>
        <p:nvSpPr>
          <p:cNvPr id="28" name="正方形/長方形 27"/>
          <p:cNvSpPr/>
          <p:nvPr/>
        </p:nvSpPr>
        <p:spPr>
          <a:xfrm>
            <a:off x="244171" y="1658417"/>
            <a:ext cx="5534042" cy="79208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latin typeface="Meiryo UI" panose="020B0604030504040204" pitchFamily="50" charset="-128"/>
                <a:ea typeface="Meiryo UI" panose="020B0604030504040204" pitchFamily="50" charset="-128"/>
              </a:rPr>
              <a:t>TCFD</a:t>
            </a:r>
            <a:r>
              <a:rPr kumimoji="1" lang="ja-JP" altLang="en-US" sz="2400" dirty="0">
                <a:solidFill>
                  <a:schemeClr val="tx1"/>
                </a:solidFill>
                <a:latin typeface="Meiryo UI" panose="020B0604030504040204" pitchFamily="50" charset="-128"/>
                <a:ea typeface="Meiryo UI" panose="020B0604030504040204" pitchFamily="50" charset="-128"/>
              </a:rPr>
              <a:t>は何を求めているか・・・・・・・・・・・</a:t>
            </a:r>
          </a:p>
        </p:txBody>
      </p:sp>
      <p:sp>
        <p:nvSpPr>
          <p:cNvPr id="29" name="テキスト ボックス 28"/>
          <p:cNvSpPr txBox="1"/>
          <p:nvPr/>
        </p:nvSpPr>
        <p:spPr>
          <a:xfrm>
            <a:off x="5459002" y="1823418"/>
            <a:ext cx="1438214" cy="461665"/>
          </a:xfrm>
          <a:prstGeom prst="rect">
            <a:avLst/>
          </a:prstGeom>
          <a:noFill/>
        </p:spPr>
        <p:txBody>
          <a:bodyPr wrap="none" rtlCol="0">
            <a:spAutoFit/>
          </a:bodyPr>
          <a:lstStyle/>
          <a:p>
            <a:r>
              <a:rPr kumimoji="1" lang="en-US" altLang="ja-JP" sz="2400" dirty="0" smtClean="0">
                <a:latin typeface="Meiryo UI" panose="020B0604030504040204" pitchFamily="50" charset="-128"/>
                <a:ea typeface="Meiryo UI" panose="020B0604030504040204" pitchFamily="50" charset="-128"/>
              </a:rPr>
              <a:t>P12</a:t>
            </a:r>
            <a:r>
              <a:rPr kumimoji="1" lang="ja-JP" altLang="en-US" sz="2400" dirty="0" smtClean="0">
                <a:latin typeface="Meiryo UI" panose="020B0604030504040204" pitchFamily="50" charset="-128"/>
                <a:ea typeface="Meiryo UI" panose="020B0604030504040204" pitchFamily="50" charset="-128"/>
              </a:rPr>
              <a:t>～</a:t>
            </a:r>
            <a:r>
              <a:rPr kumimoji="1" lang="en-US" altLang="ja-JP" sz="2400" dirty="0" smtClean="0">
                <a:latin typeface="Meiryo UI" panose="020B0604030504040204" pitchFamily="50" charset="-128"/>
                <a:ea typeface="Meiryo UI" panose="020B0604030504040204" pitchFamily="50" charset="-128"/>
              </a:rPr>
              <a:t>18</a:t>
            </a:r>
            <a:endParaRPr kumimoji="1" lang="ja-JP" altLang="en-US" sz="2400" dirty="0">
              <a:latin typeface="Meiryo UI" panose="020B0604030504040204" pitchFamily="50" charset="-128"/>
              <a:ea typeface="Meiryo UI" panose="020B0604030504040204" pitchFamily="50" charset="-128"/>
            </a:endParaRPr>
          </a:p>
        </p:txBody>
      </p:sp>
      <p:sp>
        <p:nvSpPr>
          <p:cNvPr id="30" name="正方形/長方形 29"/>
          <p:cNvSpPr/>
          <p:nvPr/>
        </p:nvSpPr>
        <p:spPr>
          <a:xfrm>
            <a:off x="281158" y="3753270"/>
            <a:ext cx="5390024" cy="79208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a:solidFill>
                  <a:schemeClr val="tx1"/>
                </a:solidFill>
                <a:latin typeface="Meiryo UI" panose="020B0604030504040204" pitchFamily="50" charset="-128"/>
                <a:ea typeface="Meiryo UI" panose="020B0604030504040204" pitchFamily="50" charset="-128"/>
              </a:rPr>
              <a:t>TCFD</a:t>
            </a:r>
            <a:r>
              <a:rPr lang="ja-JP" altLang="en-US" sz="2400" dirty="0" err="1">
                <a:solidFill>
                  <a:schemeClr val="tx1"/>
                </a:solidFill>
                <a:latin typeface="Meiryo UI" panose="020B0604030504040204" pitchFamily="50" charset="-128"/>
                <a:ea typeface="Meiryo UI" panose="020B0604030504040204" pitchFamily="50" charset="-128"/>
              </a:rPr>
              <a:t>への</a:t>
            </a:r>
            <a:r>
              <a:rPr lang="ja-JP" altLang="en-US" sz="2400" dirty="0">
                <a:solidFill>
                  <a:schemeClr val="tx1"/>
                </a:solidFill>
                <a:latin typeface="Meiryo UI" panose="020B0604030504040204" pitchFamily="50" charset="-128"/>
                <a:ea typeface="Meiryo UI" panose="020B0604030504040204" pitchFamily="50" charset="-128"/>
              </a:rPr>
              <a:t>対応状況・・・・・・・・・・・・・・</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5459002" y="3889208"/>
            <a:ext cx="1438214" cy="461665"/>
          </a:xfrm>
          <a:prstGeom prst="rect">
            <a:avLst/>
          </a:prstGeom>
          <a:noFill/>
        </p:spPr>
        <p:txBody>
          <a:bodyPr wrap="none" rtlCol="0">
            <a:spAutoFit/>
          </a:bodyPr>
          <a:lstStyle/>
          <a:p>
            <a:r>
              <a:rPr kumimoji="1" lang="en-US" altLang="ja-JP" sz="2400" dirty="0" smtClean="0">
                <a:latin typeface="Meiryo UI" panose="020B0604030504040204" pitchFamily="50" charset="-128"/>
                <a:ea typeface="Meiryo UI" panose="020B0604030504040204" pitchFamily="50" charset="-128"/>
              </a:rPr>
              <a:t>P3</a:t>
            </a:r>
            <a:r>
              <a:rPr lang="en-US" altLang="ja-JP" sz="2400" dirty="0">
                <a:latin typeface="Meiryo UI" panose="020B0604030504040204" pitchFamily="50" charset="-128"/>
                <a:ea typeface="Meiryo UI" panose="020B0604030504040204" pitchFamily="50" charset="-128"/>
              </a:rPr>
              <a:t>4</a:t>
            </a:r>
            <a:r>
              <a:rPr kumimoji="1" lang="ja-JP" altLang="en-US" sz="2400"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36</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3639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0"/>
          </p:nvPr>
        </p:nvSpPr>
        <p:spPr>
          <a:xfrm>
            <a:off x="200472" y="692697"/>
            <a:ext cx="9433048" cy="2808311"/>
          </a:xfrm>
        </p:spPr>
        <p:txBody>
          <a:bodyPr anchor="b"/>
          <a:lstStyle/>
          <a:p>
            <a:pPr algn="ctr"/>
            <a:r>
              <a:rPr lang="en-US" altLang="ja-JP" sz="4400" b="1" spc="600" dirty="0"/>
              <a:t>TCFD</a:t>
            </a:r>
            <a:r>
              <a:rPr lang="ja-JP" altLang="en-US" sz="4400" b="1" spc="600" dirty="0"/>
              <a:t>とは何か</a:t>
            </a:r>
          </a:p>
        </p:txBody>
      </p:sp>
    </p:spTree>
    <p:extLst>
      <p:ext uri="{BB962C8B-B14F-4D97-AF65-F5344CB8AC3E}">
        <p14:creationId xmlns:p14="http://schemas.microsoft.com/office/powerpoint/2010/main" val="4256486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spc="300" dirty="0"/>
              <a:t>気候関連財務情報開示ﾀｽｸﾌｫｰｽ</a:t>
            </a:r>
            <a:r>
              <a:rPr lang="en-US" altLang="ja-JP" sz="3600" spc="300" dirty="0"/>
              <a:t>(TCFD)</a:t>
            </a:r>
            <a:endParaRPr lang="ja-JP" altLang="en-US" sz="3600" spc="300" dirty="0"/>
          </a:p>
        </p:txBody>
      </p:sp>
      <p:sp>
        <p:nvSpPr>
          <p:cNvPr id="3" name="テキスト プレースホルダー 2"/>
          <p:cNvSpPr>
            <a:spLocks noGrp="1"/>
          </p:cNvSpPr>
          <p:nvPr>
            <p:ph type="body" sz="quarter" idx="11"/>
          </p:nvPr>
        </p:nvSpPr>
        <p:spPr>
          <a:xfrm>
            <a:off x="128588" y="765173"/>
            <a:ext cx="9648825" cy="1631330"/>
          </a:xfrm>
        </p:spPr>
        <p:txBody>
          <a:bodyPr/>
          <a:lstStyle/>
          <a:p>
            <a:r>
              <a:rPr lang="ja-JP" altLang="en-US" sz="2400" spc="300" dirty="0"/>
              <a:t>各国の中央銀行総裁および財務大臣からなる金融安定理事会</a:t>
            </a:r>
            <a:r>
              <a:rPr lang="en-US" altLang="ja-JP" sz="2400" spc="300" dirty="0"/>
              <a:t>(FSB)</a:t>
            </a:r>
            <a:r>
              <a:rPr lang="ja-JP" altLang="en-US" sz="2400" spc="300" dirty="0"/>
              <a:t>の下部組織</a:t>
            </a:r>
          </a:p>
          <a:p>
            <a:r>
              <a:rPr lang="ja-JP" altLang="en-US" sz="2400" spc="300" dirty="0"/>
              <a:t>投資家に適切な投資判断を促すための、効率的な気候関連財務情報開示を企業へ促す民間主導のタスクフォース</a:t>
            </a:r>
          </a:p>
          <a:p>
            <a:endParaRPr lang="en-US" altLang="ja-JP" sz="2400" spc="300" dirty="0"/>
          </a:p>
        </p:txBody>
      </p:sp>
      <p:sp>
        <p:nvSpPr>
          <p:cNvPr id="9" name="スライド番号プレースホルダー 3"/>
          <p:cNvSpPr>
            <a:spLocks noGrp="1"/>
          </p:cNvSpPr>
          <p:nvPr>
            <p:ph type="sldNum" sz="quarter" idx="12"/>
          </p:nvPr>
        </p:nvSpPr>
        <p:spPr/>
        <p:txBody>
          <a:bodyPr/>
          <a:lstStyle/>
          <a:p>
            <a:fld id="{BDFA821F-5B8F-40E7-880D-F42062A68A54}" type="slidenum">
              <a:rPr lang="en-US" altLang="ja-JP" smtClean="0"/>
              <a:pPr/>
              <a:t>9</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1170023169"/>
              </p:ext>
            </p:extLst>
          </p:nvPr>
        </p:nvGraphicFramePr>
        <p:xfrm>
          <a:off x="145557" y="6682386"/>
          <a:ext cx="9774402" cy="202998"/>
        </p:xfrm>
        <a:graphic>
          <a:graphicData uri="http://schemas.openxmlformats.org/drawingml/2006/table">
            <a:tbl>
              <a:tblPr firstRow="1" bandRow="1">
                <a:tableStyleId>{5940675A-B579-460E-94D1-54222C63F5DA}</a:tableStyleId>
              </a:tblPr>
              <a:tblGrid>
                <a:gridCol w="465448">
                  <a:extLst>
                    <a:ext uri="{9D8B030D-6E8A-4147-A177-3AD203B41FA5}">
                      <a16:colId xmlns:a16="http://schemas.microsoft.com/office/drawing/2014/main" xmlns="" val="20000"/>
                    </a:ext>
                  </a:extLst>
                </a:gridCol>
                <a:gridCol w="9308954">
                  <a:extLst>
                    <a:ext uri="{9D8B030D-6E8A-4147-A177-3AD203B41FA5}">
                      <a16:colId xmlns:a16="http://schemas.microsoft.com/office/drawing/2014/main" xmlns="" val="20001"/>
                    </a:ext>
                  </a:extLst>
                </a:gridCol>
              </a:tblGrid>
              <a:tr h="202998">
                <a:tc>
                  <a:txBody>
                    <a:bodyPr/>
                    <a:lstStyle/>
                    <a:p>
                      <a:r>
                        <a:rPr kumimoji="1" lang="ja-JP" altLang="en-US" sz="1000" baseline="0" dirty="0">
                          <a:latin typeface="Segoe UI" panose="020B0502040204020203" pitchFamily="34" charset="0"/>
                          <a:ea typeface="メイリオ" panose="020B0604030504040204" pitchFamily="50" charset="-128"/>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00" baseline="0" dirty="0">
                          <a:solidFill>
                            <a:schemeClr val="tx1"/>
                          </a:solidFill>
                          <a:latin typeface="Segoe UI" panose="020B0502040204020203" pitchFamily="34" charset="0"/>
                          <a:ea typeface="メイリオ" panose="020B0604030504040204" pitchFamily="50" charset="-128"/>
                        </a:rPr>
                        <a:t>気候関連財務情報開示タスクフォース </a:t>
                      </a:r>
                      <a:r>
                        <a:rPr kumimoji="1" lang="en-US" altLang="ja-JP" sz="1000" baseline="0" dirty="0">
                          <a:solidFill>
                            <a:schemeClr val="tx1"/>
                          </a:solidFill>
                          <a:latin typeface="Segoe UI" panose="020B0502040204020203" pitchFamily="34" charset="0"/>
                          <a:ea typeface="メイリオ" panose="020B0604030504040204" pitchFamily="50" charset="-128"/>
                        </a:rPr>
                        <a:t>, </a:t>
                      </a:r>
                      <a:r>
                        <a:rPr lang="ja-JP" altLang="en-US" sz="1000" dirty="0">
                          <a:latin typeface="Segoe UI" panose="020B0502040204020203" pitchFamily="34" charset="0"/>
                          <a:ea typeface="メイリオ" panose="020B0604030504040204" pitchFamily="50" charset="-128"/>
                          <a:cs typeface="Segoe UI" panose="020B0502040204020203" pitchFamily="34" charset="0"/>
                        </a:rPr>
                        <a:t>気候関連財務情報開示タスクフォースによる提言（最終版）</a:t>
                      </a:r>
                      <a:r>
                        <a:rPr lang="en-US" altLang="ja-JP" sz="1000" dirty="0">
                          <a:latin typeface="Segoe UI" panose="020B0502040204020203" pitchFamily="34" charset="0"/>
                          <a:ea typeface="メイリオ" panose="020B0604030504040204" pitchFamily="50" charset="-128"/>
                          <a:cs typeface="Segoe UI" panose="020B0502040204020203" pitchFamily="34" charset="0"/>
                        </a:rPr>
                        <a:t>, 2017, iv</a:t>
                      </a:r>
                      <a:r>
                        <a:rPr lang="ja-JP" altLang="en-US" sz="1000" dirty="0">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latin typeface="Segoe UI" panose="020B0502040204020203" pitchFamily="34" charset="0"/>
                          <a:ea typeface="メイリオ" panose="020B0604030504040204" pitchFamily="50" charset="-128"/>
                          <a:cs typeface="Segoe UI" panose="020B0502040204020203" pitchFamily="34" charset="0"/>
                        </a:rPr>
                        <a:t>v</a:t>
                      </a:r>
                      <a:r>
                        <a:rPr lang="ja-JP" altLang="en-US" sz="1000" dirty="0">
                          <a:latin typeface="Segoe UI" panose="020B0502040204020203" pitchFamily="34" charset="0"/>
                          <a:ea typeface="メイリオ" panose="020B0604030504040204" pitchFamily="50" charset="-128"/>
                          <a:cs typeface="Segoe UI" panose="020B0502040204020203" pitchFamily="34" charset="0"/>
                        </a:rPr>
                        <a:t>ページ</a:t>
                      </a:r>
                      <a:r>
                        <a:rPr kumimoji="1" lang="ja-JP" altLang="en-US" sz="1000" baseline="0" dirty="0">
                          <a:solidFill>
                            <a:schemeClr val="tx1"/>
                          </a:solidFill>
                          <a:latin typeface="Segoe UI" panose="020B0502040204020203" pitchFamily="34" charset="0"/>
                          <a:ea typeface="メイリオ" panose="020B0604030504040204" pitchFamily="50" charset="-128"/>
                        </a:rPr>
                        <a:t>を基に環境省作成</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6566" y="2726443"/>
            <a:ext cx="2162938" cy="3075267"/>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2" name="テキスト ボックス 11"/>
          <p:cNvSpPr txBox="1"/>
          <p:nvPr/>
        </p:nvSpPr>
        <p:spPr>
          <a:xfrm>
            <a:off x="144016" y="2545726"/>
            <a:ext cx="7041232" cy="3763594"/>
          </a:xfrm>
          <a:prstGeom prst="rect">
            <a:avLst/>
          </a:prstGeom>
          <a:noFill/>
          <a:ln w="28575">
            <a:noFill/>
          </a:ln>
        </p:spPr>
        <p:txBody>
          <a:bodyPr vert="horz" lIns="91440" tIns="45720" rIns="91440" bIns="45720" rtlCol="0">
            <a:noAutofit/>
          </a:bodyPr>
          <a:lstStyle>
            <a:lvl1pPr marL="316531" indent="-316531" defTabSz="914400" eaLnBrk="1" latinLnBrk="0" hangingPunct="1">
              <a:lnSpc>
                <a:spcPts val="2600"/>
              </a:lnSpc>
              <a:spcBef>
                <a:spcPct val="20000"/>
              </a:spcBef>
              <a:spcAft>
                <a:spcPts val="300"/>
              </a:spcAft>
              <a:buFont typeface="Wingdings" panose="05000000000000000000" pitchFamily="2" charset="2"/>
              <a:buChar char="l"/>
              <a:defRPr sz="2400" spc="-90">
                <a:solidFill>
                  <a:prstClr val="black"/>
                </a:solidFill>
                <a:latin typeface="Meiryo UI" pitchFamily="50" charset="-128"/>
                <a:ea typeface="Meiryo UI" pitchFamily="50" charset="-128"/>
                <a:cs typeface="Meiryo UI" pitchFamily="50" charset="-128"/>
              </a:defRPr>
            </a:lvl1pPr>
            <a:lvl2pPr marL="742950" indent="-285750" defTabSz="914400" eaLnBrk="1" latinLnBrk="0" hangingPunct="1">
              <a:spcBef>
                <a:spcPct val="20000"/>
              </a:spcBef>
              <a:buFont typeface="Arial" panose="020B0604020202020204" pitchFamily="34" charset="0"/>
              <a:buChar char="–"/>
              <a:defRPr sz="1292">
                <a:latin typeface="Segoe UI" panose="020B0502040204020203" pitchFamily="34" charset="0"/>
                <a:ea typeface="メイリオ" panose="020B0604030504040204" pitchFamily="50" charset="-128"/>
                <a:cs typeface="Segoe UI" panose="020B0502040204020203" pitchFamily="34" charset="0"/>
              </a:defRPr>
            </a:lvl2pPr>
            <a:lvl3pPr marL="1143000" indent="-228600" defTabSz="914400" eaLnBrk="1" latinLnBrk="0" hangingPunct="1">
              <a:spcBef>
                <a:spcPct val="20000"/>
              </a:spcBef>
              <a:buFont typeface="Arial" panose="020B0604020202020204" pitchFamily="34" charset="0"/>
              <a:buChar char="•"/>
              <a:defRPr sz="2400">
                <a:latin typeface="+mn-lt"/>
                <a:ea typeface="+mn-ea"/>
              </a:defRPr>
            </a:lvl3pPr>
            <a:lvl4pPr marL="1600200" indent="-228600" defTabSz="914400" eaLnBrk="1" latinLnBrk="0" hangingPunct="1">
              <a:spcBef>
                <a:spcPct val="20000"/>
              </a:spcBef>
              <a:buFont typeface="Arial" panose="020B0604020202020204" pitchFamily="34" charset="0"/>
              <a:buChar char="–"/>
              <a:defRPr sz="2000">
                <a:latin typeface="+mn-lt"/>
                <a:ea typeface="+mn-ea"/>
              </a:defRPr>
            </a:lvl4pPr>
            <a:lvl5pPr marL="2057400" indent="-228600" defTabSz="914400" eaLnBrk="1" latinLnBrk="0" hangingPunct="1">
              <a:spcBef>
                <a:spcPct val="20000"/>
              </a:spcBef>
              <a:buFont typeface="Arial" panose="020B0604020202020204" pitchFamily="34" charset="0"/>
              <a:buChar char="»"/>
              <a:defRPr sz="2000">
                <a:latin typeface="+mn-lt"/>
                <a:ea typeface="+mn-ea"/>
              </a:defRPr>
            </a:lvl5pPr>
            <a:lvl6pPr marL="2514600" indent="-228600" defTabSz="914400">
              <a:spcBef>
                <a:spcPct val="20000"/>
              </a:spcBef>
              <a:buFont typeface="Arial" panose="020B0604020202020204" pitchFamily="34" charset="0"/>
              <a:buChar char="•"/>
              <a:defRPr sz="2000">
                <a:latin typeface="+mn-lt"/>
                <a:ea typeface="+mn-ea"/>
              </a:defRPr>
            </a:lvl6pPr>
            <a:lvl7pPr marL="2971800" indent="-228600" defTabSz="914400">
              <a:spcBef>
                <a:spcPct val="20000"/>
              </a:spcBef>
              <a:buFont typeface="Arial" panose="020B0604020202020204" pitchFamily="34" charset="0"/>
              <a:buChar char="•"/>
              <a:defRPr sz="2000">
                <a:latin typeface="+mn-lt"/>
                <a:ea typeface="+mn-ea"/>
              </a:defRPr>
            </a:lvl7pPr>
            <a:lvl8pPr marL="3429000" indent="-228600" defTabSz="914400">
              <a:spcBef>
                <a:spcPct val="20000"/>
              </a:spcBef>
              <a:buFont typeface="Arial" panose="020B0604020202020204" pitchFamily="34" charset="0"/>
              <a:buChar char="•"/>
              <a:defRPr sz="2000">
                <a:latin typeface="+mn-lt"/>
                <a:ea typeface="+mn-ea"/>
              </a:defRPr>
            </a:lvl8pPr>
            <a:lvl9pPr marL="3886200" indent="-228600" defTabSz="914400">
              <a:spcBef>
                <a:spcPct val="20000"/>
              </a:spcBef>
              <a:buFont typeface="Arial" panose="020B0604020202020204" pitchFamily="34" charset="0"/>
              <a:buChar char="•"/>
              <a:defRPr sz="2000">
                <a:latin typeface="+mn-lt"/>
                <a:ea typeface="+mn-ea"/>
              </a:defRPr>
            </a:lvl9pPr>
          </a:lstStyle>
          <a:p>
            <a:r>
              <a:rPr lang="ja-JP" altLang="en-US" spc="80" dirty="0"/>
              <a:t>Ｇ</a:t>
            </a:r>
            <a:r>
              <a:rPr lang="en-US" altLang="ja-JP" spc="80" dirty="0"/>
              <a:t>20</a:t>
            </a:r>
            <a:r>
              <a:rPr lang="ja-JP" altLang="en-US" spc="80" dirty="0"/>
              <a:t>の財務大臣・中央銀行総裁が、金融安定理事会（</a:t>
            </a:r>
            <a:r>
              <a:rPr lang="en-US" altLang="ja-JP" spc="80" dirty="0"/>
              <a:t>FSB</a:t>
            </a:r>
            <a:r>
              <a:rPr lang="ja-JP" altLang="en-US" spc="80" dirty="0"/>
              <a:t>）に対し、金融セクターが気候関連課題をどのように考慮すべきか検討するよう要請</a:t>
            </a:r>
            <a:endParaRPr lang="en-US" altLang="ja-JP" spc="80" dirty="0"/>
          </a:p>
          <a:p>
            <a:r>
              <a:rPr lang="en-US" altLang="ja-JP" spc="80" dirty="0"/>
              <a:t>FSB</a:t>
            </a:r>
            <a:r>
              <a:rPr lang="ja-JP" altLang="en-US" spc="80" dirty="0"/>
              <a:t>は</a:t>
            </a:r>
            <a:r>
              <a:rPr lang="en-US" altLang="ja-JP" spc="80" dirty="0"/>
              <a:t>COP21</a:t>
            </a:r>
            <a:r>
              <a:rPr lang="ja-JP" altLang="en-US" spc="80" dirty="0"/>
              <a:t>の開催期間中に、民間主導による気候関連財務情報開示タスクフォース （</a:t>
            </a:r>
            <a:r>
              <a:rPr lang="en-US" altLang="ja-JP" spc="80" dirty="0"/>
              <a:t>TCFD</a:t>
            </a:r>
            <a:r>
              <a:rPr lang="ja-JP" altLang="en-US" spc="80" dirty="0"/>
              <a:t>）を設置</a:t>
            </a:r>
            <a:endParaRPr lang="en-US" altLang="ja-JP" spc="80" dirty="0"/>
          </a:p>
          <a:p>
            <a:r>
              <a:rPr lang="ja-JP" altLang="en-US" b="1" u="sng" spc="80" dirty="0">
                <a:solidFill>
                  <a:srgbClr val="FF0000"/>
                </a:solidFill>
              </a:rPr>
              <a:t>投資家に適切な投資判断を促すため</a:t>
            </a:r>
            <a:r>
              <a:rPr lang="ja-JP" altLang="en-US" spc="80" dirty="0">
                <a:solidFill>
                  <a:srgbClr val="FF0000"/>
                </a:solidFill>
              </a:rPr>
              <a:t>の一貫性、比較可能性、信頼性、明確性をもつ、効率的な</a:t>
            </a:r>
            <a:r>
              <a:rPr lang="zh-TW" altLang="en-US" b="1" u="sng" spc="80" dirty="0">
                <a:solidFill>
                  <a:srgbClr val="FF0000"/>
                </a:solidFill>
              </a:rPr>
              <a:t>気候関連財務</a:t>
            </a:r>
            <a:r>
              <a:rPr lang="ja-JP" altLang="en-US" b="1" u="sng" spc="80" dirty="0">
                <a:solidFill>
                  <a:srgbClr val="FF0000"/>
                </a:solidFill>
              </a:rPr>
              <a:t>情報開示を企業へ促すことを目的とする</a:t>
            </a:r>
            <a:endParaRPr lang="en-US" altLang="ja-JP" b="1" u="sng" spc="80" dirty="0">
              <a:solidFill>
                <a:srgbClr val="FF0000"/>
              </a:solidFill>
            </a:endParaRPr>
          </a:p>
          <a:p>
            <a:r>
              <a:rPr lang="en-US" altLang="ja-JP" spc="80" dirty="0"/>
              <a:t>2017</a:t>
            </a:r>
            <a:r>
              <a:rPr lang="ja-JP" altLang="en-US" spc="80" dirty="0"/>
              <a:t>年</a:t>
            </a:r>
            <a:r>
              <a:rPr lang="en-US" altLang="ja-JP" spc="80" dirty="0"/>
              <a:t>6</a:t>
            </a:r>
            <a:r>
              <a:rPr lang="ja-JP" altLang="en-US" spc="80" dirty="0"/>
              <a:t>月に自主的な情報開示のあり方に関する提言</a:t>
            </a:r>
            <a:r>
              <a:rPr lang="en-US" altLang="ja-JP" spc="80" dirty="0"/>
              <a:t>(</a:t>
            </a:r>
            <a:r>
              <a:rPr lang="en-US" altLang="ja-JP" spc="80" dirty="0" smtClean="0"/>
              <a:t>TCFD</a:t>
            </a:r>
            <a:r>
              <a:rPr lang="ja-JP" altLang="en-US" spc="80" dirty="0" smtClean="0"/>
              <a:t>最終報告書</a:t>
            </a:r>
            <a:r>
              <a:rPr lang="en-US" altLang="ja-JP" spc="80" dirty="0"/>
              <a:t>)</a:t>
            </a:r>
            <a:r>
              <a:rPr lang="ja-JP" altLang="en-US" spc="80" dirty="0"/>
              <a:t>を公表</a:t>
            </a:r>
            <a:endParaRPr lang="en-US" altLang="ja-JP" spc="80" dirty="0"/>
          </a:p>
        </p:txBody>
      </p:sp>
      <p:sp>
        <p:nvSpPr>
          <p:cNvPr id="8" name="正方形/長方形 7"/>
          <p:cNvSpPr/>
          <p:nvPr/>
        </p:nvSpPr>
        <p:spPr bwMode="auto">
          <a:xfrm>
            <a:off x="8913440" y="44624"/>
            <a:ext cx="927666" cy="526771"/>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latin typeface="+mn-ea"/>
                <a:ea typeface="+mn-ea"/>
              </a:rPr>
              <a:t>再掲</a:t>
            </a:r>
            <a:endParaRPr kumimoji="1" lang="ja-JP" altLang="en-US" sz="2400" b="0" i="0" u="none" strike="noStrike" cap="none" normalizeH="0" baseline="0" dirty="0">
              <a:ln>
                <a:noFill/>
              </a:ln>
              <a:solidFill>
                <a:schemeClr val="tx1"/>
              </a:solidFill>
              <a:effectLst/>
              <a:latin typeface="+mn-ea"/>
              <a:ea typeface="+mn-ea"/>
            </a:endParaRPr>
          </a:p>
        </p:txBody>
      </p:sp>
    </p:spTree>
    <p:extLst>
      <p:ext uri="{BB962C8B-B14F-4D97-AF65-F5344CB8AC3E}">
        <p14:creationId xmlns:p14="http://schemas.microsoft.com/office/powerpoint/2010/main" val="37360878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脱炭素標準フォーマット_201805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6955</Words>
  <Application>Microsoft Office PowerPoint</Application>
  <PresentationFormat>A4 210 x 297 mm</PresentationFormat>
  <Paragraphs>752</Paragraphs>
  <Slides>48</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48</vt:i4>
      </vt:variant>
    </vt:vector>
  </HeadingPairs>
  <TitlesOfParts>
    <vt:vector size="60" baseType="lpstr">
      <vt:lpstr>HGPｺﾞｼｯｸE</vt:lpstr>
      <vt:lpstr>HGPｺﾞｼｯｸM</vt:lpstr>
      <vt:lpstr>Meiryo UI</vt:lpstr>
      <vt:lpstr>ＭＳ Ｐゴシック</vt:lpstr>
      <vt:lpstr>メイリオ</vt:lpstr>
      <vt:lpstr>Arial</vt:lpstr>
      <vt:lpstr>Calibri</vt:lpstr>
      <vt:lpstr>Segoe UI</vt:lpstr>
      <vt:lpstr>Times New Roman</vt:lpstr>
      <vt:lpstr>Wingdings</vt:lpstr>
      <vt:lpstr>Wingdings 2</vt:lpstr>
      <vt:lpstr>脱炭素標準フォーマット_20180530</vt:lpstr>
      <vt:lpstr>【参考資料】気候関連財務情報開示タスクフォース(TCFD)の概要</vt:lpstr>
      <vt:lpstr>気候関連財務情報開示タスクフォース(TCFD)</vt:lpstr>
      <vt:lpstr>TCFD提言（最終報告書）</vt:lpstr>
      <vt:lpstr>TCFD提言(最終報告書)の概要</vt:lpstr>
      <vt:lpstr>TCFDは、気候変動の財務影響の開示を求めている</vt:lpstr>
      <vt:lpstr>4つの基礎項目のうち、最上位は「ガバナンス」</vt:lpstr>
      <vt:lpstr>目次</vt:lpstr>
      <vt:lpstr>PowerPoint プレゼンテーション</vt:lpstr>
      <vt:lpstr>気候関連財務情報開示ﾀｽｸﾌｫｰｽ(TCFD)</vt:lpstr>
      <vt:lpstr>気候変動対応が企業価値を左右する</vt:lpstr>
      <vt:lpstr>TCFDとは、気候変動特化の開示方法</vt:lpstr>
      <vt:lpstr>PowerPoint プレゼンテーション</vt:lpstr>
      <vt:lpstr>気候変動の財務影響の開示を求めている</vt:lpstr>
      <vt:lpstr>TCFDによる気候変動のリスクと機会の全体像</vt:lpstr>
      <vt:lpstr>TCFD提言 ：金融セクター向け</vt:lpstr>
      <vt:lpstr>TCFD提言 ：非金融セクター向け（1/2）</vt:lpstr>
      <vt:lpstr>TCFD提言 ：非金融セクター向け（2/2）</vt:lpstr>
      <vt:lpstr>TCFD提言を実施することによるメリット</vt:lpstr>
      <vt:lpstr>PowerPoint プレゼンテーション</vt:lpstr>
      <vt:lpstr>4つの基礎項目のうち、最上位は「ガバナンス」</vt:lpstr>
      <vt:lpstr>4つの基礎項目①：ガバナンス＝経営陣の関与</vt:lpstr>
      <vt:lpstr>4つの基礎項目②：戦略</vt:lpstr>
      <vt:lpstr>4つの基礎項目③：リスク管理</vt:lpstr>
      <vt:lpstr>4つの基礎項目④：指標と目標</vt:lpstr>
      <vt:lpstr>戦略＝財務影響把握（シナリオ分析）を推奨</vt:lpstr>
      <vt:lpstr>気候関連リスクとは？</vt:lpstr>
      <vt:lpstr>気候関連機会とは？</vt:lpstr>
      <vt:lpstr>気候対策による経営改革の機会①：資源の効率性</vt:lpstr>
      <vt:lpstr>気候対策による経営改革の機会②：エネルギー源</vt:lpstr>
      <vt:lpstr>気候対策による経営改革の機会③：製品／サービス</vt:lpstr>
      <vt:lpstr>気候対策による経営改革の機会④：市場</vt:lpstr>
      <vt:lpstr>気候対策による経営改革の機会⑤：レジリエンス</vt:lpstr>
      <vt:lpstr>シナリオ分析：不確実性が高い場合に有効</vt:lpstr>
      <vt:lpstr>PowerPoint プレゼンテーション</vt:lpstr>
      <vt:lpstr>TCFDは世界のスタンダートになりつつある</vt:lpstr>
      <vt:lpstr>TCFD対応企業リスト</vt:lpstr>
      <vt:lpstr>PowerPoint プレゼンテーション</vt:lpstr>
      <vt:lpstr>TCFDは今後５年での拡大を見据えている</vt:lpstr>
      <vt:lpstr>TCFDへ対応しないと複数のリスクが想定</vt:lpstr>
      <vt:lpstr>対応する際には、留意点が存在</vt:lpstr>
      <vt:lpstr>シナリオプランニング支援対象企業の募集について</vt:lpstr>
      <vt:lpstr>PowerPoint プレゼンテーション</vt:lpstr>
      <vt:lpstr>TCFD対応事例：BHP Billiton（1/6）</vt:lpstr>
      <vt:lpstr>TCFD対応事例：BHP Billiton（2/6）</vt:lpstr>
      <vt:lpstr>TCFD対応事例：BHP Billiton（3/6）</vt:lpstr>
      <vt:lpstr>TCFD対応事例：BHP Billiton（4/6）</vt:lpstr>
      <vt:lpstr>TCFD対応事例：BHP Billiton（5/6）</vt:lpstr>
      <vt:lpstr>TCFD対応事例：BHP Billiton（6/6）</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2018-06-25T10:12:46Z</dcterms:created>
  <dcterms:modified xsi:type="dcterms:W3CDTF">2018-06-26T17:27:38Z</dcterms:modified>
</cp:coreProperties>
</file>