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518336" r:id="rId1"/>
  </p:sldMasterIdLst>
  <p:notesMasterIdLst>
    <p:notesMasterId r:id="rId10"/>
  </p:notesMasterIdLst>
  <p:sldIdLst>
    <p:sldId id="1615" r:id="rId2"/>
    <p:sldId id="1627" r:id="rId3"/>
    <p:sldId id="1618" r:id="rId4"/>
    <p:sldId id="1622" r:id="rId5"/>
    <p:sldId id="1626" r:id="rId6"/>
    <p:sldId id="1608" r:id="rId7"/>
    <p:sldId id="1620" r:id="rId8"/>
    <p:sldId id="1621" r:id="rId9"/>
  </p:sldIdLst>
  <p:sldSz cx="9906000" cy="6858000" type="A4"/>
  <p:notesSz cx="6735763" cy="9866313"/>
  <p:custDataLst>
    <p:tags r:id="rId11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682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364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04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7291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4109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0936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197757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4579" algn="l" defTabSz="913643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4201" userDrawn="1">
          <p15:clr>
            <a:srgbClr val="A4A3A4"/>
          </p15:clr>
        </p15:guide>
        <p15:guide id="5" orient="horz" pos="482" userDrawn="1">
          <p15:clr>
            <a:srgbClr val="A4A3A4"/>
          </p15:clr>
        </p15:guide>
        <p15:guide id="6" pos="81" userDrawn="1">
          <p15:clr>
            <a:srgbClr val="A4A3A4"/>
          </p15:clr>
        </p15:guide>
        <p15:guide id="7" pos="6159" userDrawn="1">
          <p15:clr>
            <a:srgbClr val="A4A3A4"/>
          </p15:clr>
        </p15:guide>
        <p15:guide id="8" pos="3029" userDrawn="1">
          <p15:clr>
            <a:srgbClr val="A4A3A4"/>
          </p15:clr>
        </p15:guide>
        <p15:guide id="9" pos="321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787B"/>
    <a:srgbClr val="99FF66"/>
    <a:srgbClr val="CCFF66"/>
    <a:srgbClr val="FF33CC"/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86396" autoAdjust="0"/>
  </p:normalViewPr>
  <p:slideViewPr>
    <p:cSldViewPr>
      <p:cViewPr varScale="1">
        <p:scale>
          <a:sx n="84" d="100"/>
          <a:sy n="84" d="100"/>
        </p:scale>
        <p:origin x="1440" y="78"/>
      </p:cViewPr>
      <p:guideLst>
        <p:guide orient="horz" pos="663"/>
        <p:guide pos="3120"/>
        <p:guide orient="horz" pos="4201"/>
        <p:guide orient="horz" pos="482"/>
        <p:guide pos="81"/>
        <p:guide pos="6159"/>
        <p:guide pos="3029"/>
        <p:guide pos="3211"/>
      </p:guideLst>
    </p:cSldViewPr>
  </p:slideViewPr>
  <p:outlineViewPr>
    <p:cViewPr>
      <p:scale>
        <a:sx n="33" d="100"/>
        <a:sy n="33" d="100"/>
      </p:scale>
      <p:origin x="0" y="62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193" cy="493237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001" y="0"/>
            <a:ext cx="2920193" cy="493237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3963B432-8712-4894-AE08-8C09004C0B2D}" type="datetimeFigureOut">
              <a:rPr lang="ja-JP" altLang="en-US"/>
              <a:pPr>
                <a:defRPr/>
              </a:pPr>
              <a:t>2018/6/27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10" rIns="91419" bIns="4571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2320" y="4686538"/>
            <a:ext cx="5391124" cy="4440708"/>
          </a:xfrm>
          <a:prstGeom prst="rect">
            <a:avLst/>
          </a:prstGeom>
        </p:spPr>
        <p:txBody>
          <a:bodyPr vert="horz" lIns="91419" tIns="45710" rIns="91419" bIns="4571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501"/>
            <a:ext cx="2920193" cy="493236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001" y="9371501"/>
            <a:ext cx="2920193" cy="493236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D09F5C6A-B8FB-4F29-BDBC-4B21B0EFE66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6320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82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64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46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729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4109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0936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7757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4579" algn="l" defTabSz="913643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/>
          <p:cNvSpPr>
            <a:spLocks noGrp="1"/>
          </p:cNvSpPr>
          <p:nvPr>
            <p:ph type="body" sz="quarter" idx="10"/>
          </p:nvPr>
        </p:nvSpPr>
        <p:spPr>
          <a:xfrm>
            <a:off x="-28315" y="908720"/>
            <a:ext cx="9934315" cy="3744416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7983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200472" y="692697"/>
            <a:ext cx="9433048" cy="3416320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kumimoji="1" lang="ja-JP" altLang="en-US" dirty="0"/>
              <a:t>マスター テキストの書式設定</a:t>
            </a:r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en-US" altLang="ja-JP" dirty="0"/>
          </a:p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33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はじめに・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オブジェクト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7384371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" name="think-cell Slide" r:id="rId4" imgW="528" imgH="528" progId="TCLayout.ActiveDocument.1">
                  <p:embed/>
                </p:oleObj>
              </mc:Choice>
              <mc:Fallback>
                <p:oleObj name="think-cell Slide" r:id="rId4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"/>
          <p:cNvSpPr>
            <a:spLocks noGrp="1"/>
          </p:cNvSpPr>
          <p:nvPr>
            <p:ph type="title"/>
          </p:nvPr>
        </p:nvSpPr>
        <p:spPr>
          <a:xfrm>
            <a:off x="0" y="6201"/>
            <a:ext cx="9906000" cy="398463"/>
          </a:xfrm>
        </p:spPr>
        <p:txBody>
          <a:bodyPr/>
          <a:lstStyle>
            <a:lvl1pPr algn="l">
              <a:defRPr>
                <a:latin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テキスト プレースホルダー 4"/>
          <p:cNvSpPr>
            <a:spLocks noGrp="1"/>
          </p:cNvSpPr>
          <p:nvPr>
            <p:ph type="body" sz="quarter" idx="11"/>
          </p:nvPr>
        </p:nvSpPr>
        <p:spPr>
          <a:xfrm>
            <a:off x="128588" y="765174"/>
            <a:ext cx="9648825" cy="1007641"/>
          </a:xfrm>
          <a:prstGeom prst="rect">
            <a:avLst/>
          </a:prstGeom>
          <a:gradFill>
            <a:gsLst>
              <a:gs pos="0">
                <a:srgbClr val="CCFF99"/>
              </a:gs>
              <a:gs pos="100000">
                <a:srgbClr val="CCFF66"/>
              </a:gs>
            </a:gsLst>
            <a:lin ang="16200000" scaled="1"/>
          </a:gradFill>
          <a:ln w="28575">
            <a:solidFill>
              <a:srgbClr val="009900"/>
            </a:solidFill>
          </a:ln>
        </p:spPr>
        <p:txBody>
          <a:bodyPr/>
          <a:lstStyle>
            <a:lvl1pPr marL="342900" indent="-342900">
              <a:buFont typeface="Wingdings" panose="05000000000000000000" pitchFamily="2" charset="2"/>
              <a:buChar char="n"/>
              <a:defRPr sz="2000">
                <a:latin typeface="Meiryo UI" panose="020B0604030504040204" pitchFamily="50" charset="-128"/>
                <a:cs typeface="Meiryo UI" panose="020B0604030504040204" pitchFamily="50" charset="-128"/>
              </a:defRPr>
            </a:lvl1pPr>
            <a:lvl2pPr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</p:txBody>
      </p:sp>
      <p:sp>
        <p:nvSpPr>
          <p:cNvPr id="8" name="ページ番号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7416" y="6309320"/>
            <a:ext cx="1224136" cy="548679"/>
          </a:xfrm>
          <a:prstGeom prst="rect">
            <a:avLst/>
          </a:prstGeom>
          <a:ln/>
        </p:spPr>
        <p:txBody>
          <a:bodyPr/>
          <a:lstStyle>
            <a:lvl1pPr algn="r">
              <a:defRPr sz="3600" baseline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289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437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051047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" name="think-cell Slide" r:id="rId8" imgW="528" imgH="528" progId="TCLayout.ActiveDocument.1">
                  <p:embed/>
                </p:oleObj>
              </mc:Choice>
              <mc:Fallback>
                <p:oleObj name="think-cell Slide" r:id="rId8" imgW="528" imgH="52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タイトル"/>
          <p:cNvSpPr>
            <a:spLocks noGrp="1" noChangeArrowheads="1"/>
          </p:cNvSpPr>
          <p:nvPr>
            <p:ph type="title"/>
          </p:nvPr>
        </p:nvSpPr>
        <p:spPr bwMode="auto">
          <a:xfrm>
            <a:off x="0" y="6201"/>
            <a:ext cx="9906000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979" y="693068"/>
            <a:ext cx="9651434" cy="107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364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8337" r:id="rId1"/>
    <p:sldLayoutId id="2147518338" r:id="rId2"/>
    <p:sldLayoutId id="2147518339" r:id="rId3"/>
    <p:sldLayoutId id="2147518340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HGPｺﾞｼｯｸE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kumimoji="1" sz="16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44608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80803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Times New Roman" pitchFamily="18" charset="0"/>
          <a:ea typeface="+mn-ea"/>
        </a:defRPr>
      </a:lvl3pPr>
      <a:lvl4pPr marL="1163638" indent="-17621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Arial" charset="0"/>
        <a:buChar char="»"/>
        <a:defRPr kumimoji="1" sz="1600">
          <a:solidFill>
            <a:schemeClr val="tx1"/>
          </a:solidFill>
          <a:latin typeface="Times New Roman" pitchFamily="18" charset="0"/>
          <a:ea typeface="+mn-ea"/>
        </a:defRPr>
      </a:lvl4pPr>
      <a:lvl5pPr marL="15255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5pPr>
      <a:lvl6pPr marL="19827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6pPr>
      <a:lvl7pPr marL="24399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7pPr>
      <a:lvl8pPr marL="28971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8pPr>
      <a:lvl9pPr marL="3354388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w"/>
        <a:defRPr kumimoji="1" sz="1600">
          <a:solidFill>
            <a:schemeClr val="tx1"/>
          </a:solidFill>
          <a:latin typeface="Times New Roman" pitchFamily="18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-28315" y="1556792"/>
            <a:ext cx="9934315" cy="3744416"/>
          </a:xfrm>
        </p:spPr>
        <p:txBody>
          <a:bodyPr/>
          <a:lstStyle/>
          <a:p>
            <a:r>
              <a:rPr lang="ja-JP" altLang="en-US" sz="4400" b="1" i="1" dirty="0" smtClean="0"/>
              <a:t>脱炭素経営の</a:t>
            </a:r>
            <a:r>
              <a:rPr lang="ja-JP" altLang="en-US" sz="4400" b="1" i="1" dirty="0"/>
              <a:t>支援</a:t>
            </a:r>
            <a:endParaRPr kumimoji="1" lang="en-US" altLang="ja-JP" sz="4400" b="1" i="1" dirty="0" smtClean="0"/>
          </a:p>
          <a:p>
            <a:r>
              <a:rPr lang="ja-JP" altLang="en-US" sz="4000" b="1" i="1" dirty="0" smtClean="0"/>
              <a:t>～</a:t>
            </a:r>
            <a:r>
              <a:rPr lang="en-US" altLang="ja-JP" sz="4000" b="1" dirty="0" smtClean="0"/>
              <a:t>TCFD</a:t>
            </a:r>
            <a:r>
              <a:rPr lang="ja-JP" altLang="ja-JP" sz="4000" b="1" i="1" dirty="0"/>
              <a:t>に沿った気候リスク・チャンス</a:t>
            </a:r>
            <a:r>
              <a:rPr lang="ja-JP" altLang="ja-JP" sz="4000" b="1" i="1" dirty="0" smtClean="0"/>
              <a:t>の</a:t>
            </a:r>
            <a:endParaRPr lang="en-US" altLang="ja-JP" sz="4000" b="1" i="1" dirty="0" smtClean="0"/>
          </a:p>
          <a:p>
            <a:r>
              <a:rPr lang="ja-JP" altLang="ja-JP" sz="4000" b="1" i="1" dirty="0" smtClean="0"/>
              <a:t>シナリオプランニング支援</a:t>
            </a:r>
            <a:r>
              <a:rPr lang="ja-JP" altLang="en-US" sz="4000" b="1" i="1" dirty="0" smtClean="0"/>
              <a:t>～</a:t>
            </a:r>
            <a:endParaRPr lang="en-US" altLang="ja-JP" sz="4000" b="1" i="1" dirty="0" smtClean="0"/>
          </a:p>
          <a:p>
            <a:r>
              <a:rPr lang="ja-JP" altLang="en-US" sz="4400" b="1" i="1" dirty="0"/>
              <a:t>公募概要</a:t>
            </a:r>
            <a:endParaRPr lang="en-US" altLang="ja-JP" sz="4400" b="1" i="1" dirty="0"/>
          </a:p>
          <a:p>
            <a:endParaRPr kumimoji="1" lang="ja-JP" altLang="en-US" sz="4000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7905328" y="476672"/>
            <a:ext cx="136815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400" dirty="0" smtClean="0">
                <a:latin typeface="+mn-ea"/>
                <a:ea typeface="+mn-ea"/>
              </a:rPr>
              <a:t>資料</a:t>
            </a:r>
            <a:r>
              <a:rPr lang="en-US" altLang="ja-JP" sz="2400" dirty="0" smtClean="0">
                <a:latin typeface="+mn-ea"/>
                <a:ea typeface="+mn-ea"/>
              </a:rPr>
              <a:t>7-1</a:t>
            </a:r>
            <a:endParaRPr kumimoji="1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330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spc="300" dirty="0"/>
              <a:t>TCFD</a:t>
            </a:r>
            <a:r>
              <a:rPr lang="ja-JP" altLang="en-US" sz="3200" spc="300" dirty="0"/>
              <a:t>は、気候変動の財務影響の開示を求めている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128588" y="765175"/>
            <a:ext cx="9648825" cy="534686"/>
          </a:xfrm>
        </p:spPr>
        <p:txBody>
          <a:bodyPr/>
          <a:lstStyle/>
          <a:p>
            <a:pPr lvl="0"/>
            <a:r>
              <a:rPr lang="en-US" altLang="ja-JP" sz="2600" spc="100" dirty="0"/>
              <a:t>TCFD</a:t>
            </a:r>
            <a:r>
              <a:rPr lang="ja-JP" altLang="en-US" sz="2600" spc="100" dirty="0"/>
              <a:t>は、気候変動の財務影響への把握を求めている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821F-5B8F-40E7-880D-F42062A68A54}" type="slidenum">
              <a:rPr lang="en-US" altLang="ja-JP" smtClean="0"/>
              <a:pPr/>
              <a:t>2</a:t>
            </a:fld>
            <a:endParaRPr lang="en-US" altLang="ja-JP" dirty="0"/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125737" y="6516688"/>
          <a:ext cx="9075735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1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435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2998"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出所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金融庁　金融安定理事会による「気候関連財務情報開示タスクフォースによる最終報告書」に関する説明会　資料　気候関連財務情報開示タスクフォース（</a:t>
                      </a:r>
                      <a:r>
                        <a:rPr kumimoji="1" lang="en-US" altLang="ja-JP" sz="1000" baseline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TCFD</a:t>
                      </a: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）による報告書について　</a:t>
                      </a:r>
                      <a:r>
                        <a:rPr kumimoji="1" lang="en-US" altLang="ja-JP" sz="1000" baseline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1000" baseline="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ea typeface="メイリオ" panose="020B0604030504040204" pitchFamily="50" charset="-128"/>
                        </a:rPr>
                        <a:t>ページから環境省作成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pSp>
        <p:nvGrpSpPr>
          <p:cNvPr id="40" name="グループ化 39"/>
          <p:cNvGrpSpPr/>
          <p:nvPr/>
        </p:nvGrpSpPr>
        <p:grpSpPr>
          <a:xfrm>
            <a:off x="2478155" y="1365324"/>
            <a:ext cx="4918714" cy="3647119"/>
            <a:chOff x="2972764" y="2605418"/>
            <a:chExt cx="3392425" cy="2739107"/>
          </a:xfrm>
        </p:grpSpPr>
        <p:sp>
          <p:nvSpPr>
            <p:cNvPr id="15" name="四角形: 角を丸くする 14"/>
            <p:cNvSpPr/>
            <p:nvPr/>
          </p:nvSpPr>
          <p:spPr bwMode="auto">
            <a:xfrm>
              <a:off x="2972764" y="2613009"/>
              <a:ext cx="1700420" cy="360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FF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400" b="0" i="0" u="none" strike="noStrike" kern="0" cap="none" spc="30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気候関連リスク</a:t>
              </a:r>
              <a:endParaRPr kumimoji="0" lang="en-US" altLang="ja-JP" sz="2400" b="0" i="0" u="none" strike="noStrike" kern="0" cap="none" spc="30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6" name="四角形: 角を丸くする 15"/>
            <p:cNvSpPr/>
            <p:nvPr/>
          </p:nvSpPr>
          <p:spPr bwMode="auto">
            <a:xfrm>
              <a:off x="4779294" y="2605418"/>
              <a:ext cx="1585895" cy="3600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400" b="0" i="0" u="none" strike="noStrike" kern="0" cap="none" spc="300" normalizeH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気候関連機会</a:t>
              </a:r>
              <a:endParaRPr kumimoji="0" lang="en-US" altLang="ja-JP" sz="2400" b="0" i="0" u="none" strike="noStrike" kern="0" cap="none" spc="30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6"/>
            <p:cNvSpPr/>
            <p:nvPr/>
          </p:nvSpPr>
          <p:spPr bwMode="auto">
            <a:xfrm>
              <a:off x="3020968" y="4209388"/>
              <a:ext cx="3304431" cy="360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sng" strike="noStrike" kern="0" cap="none" spc="300" normalizeH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財務上の影響の把握</a:t>
              </a:r>
              <a:endParaRPr kumimoji="0" lang="en-US" altLang="ja-JP" sz="2800" b="1" i="0" u="sng" strike="noStrike" kern="0" cap="none" spc="30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5" name="直線矢印コネクタ 24"/>
            <p:cNvCxnSpPr/>
            <p:nvPr/>
          </p:nvCxnSpPr>
          <p:spPr bwMode="auto">
            <a:xfrm>
              <a:off x="3703449" y="2958555"/>
              <a:ext cx="3372" cy="324446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直線矢印コネクタ 25"/>
            <p:cNvCxnSpPr/>
            <p:nvPr/>
          </p:nvCxnSpPr>
          <p:spPr bwMode="auto">
            <a:xfrm>
              <a:off x="5593270" y="2988344"/>
              <a:ext cx="3226" cy="297409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正方形/長方形 27"/>
            <p:cNvSpPr/>
            <p:nvPr/>
          </p:nvSpPr>
          <p:spPr bwMode="auto">
            <a:xfrm>
              <a:off x="3020968" y="3290021"/>
              <a:ext cx="3304431" cy="70304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u="sng" kern="0" spc="300" dirty="0">
                  <a:solidFill>
                    <a:srgbClr val="C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経営戦略</a:t>
              </a:r>
              <a:endParaRPr kumimoji="0" lang="en-US" altLang="ja-JP" sz="2800" b="1" i="0" u="sng" strike="noStrike" kern="0" cap="none" spc="30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800" b="1" i="0" u="sng" strike="noStrike" kern="0" cap="none" spc="300" normalizeH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リスク管理への反映</a:t>
              </a:r>
              <a:endParaRPr kumimoji="0" lang="en-US" altLang="ja-JP" sz="2800" b="1" i="0" u="sng" strike="noStrike" kern="0" cap="none" spc="30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9" name="直線矢印コネクタ 28"/>
            <p:cNvCxnSpPr/>
            <p:nvPr/>
          </p:nvCxnSpPr>
          <p:spPr bwMode="auto">
            <a:xfrm>
              <a:off x="4678140" y="3966053"/>
              <a:ext cx="0" cy="243335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正方形/長方形 29"/>
            <p:cNvSpPr/>
            <p:nvPr/>
          </p:nvSpPr>
          <p:spPr bwMode="auto">
            <a:xfrm>
              <a:off x="2991091" y="4912433"/>
              <a:ext cx="3374098" cy="4320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headEnd type="none" w="med" len="med"/>
              <a:tailEnd type="none" w="med" len="med"/>
            </a:ln>
            <a:extLst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400" b="0" i="0" u="none" strike="noStrike" kern="0" cap="none" spc="300" normalizeH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財務報告</a:t>
              </a:r>
              <a:r>
                <a:rPr kumimoji="0" lang="ja-JP" altLang="en-US" sz="2400" kern="0" spc="300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書等での開示</a:t>
              </a:r>
              <a:endParaRPr kumimoji="0" lang="en-US" altLang="ja-JP" sz="2400" b="0" i="0" u="none" strike="noStrike" kern="0" cap="none" spc="300" normalizeH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1" name="直線矢印コネクタ 30"/>
            <p:cNvCxnSpPr>
              <a:stCxn id="17" idx="2"/>
              <a:endCxn id="30" idx="0"/>
            </p:cNvCxnSpPr>
            <p:nvPr/>
          </p:nvCxnSpPr>
          <p:spPr bwMode="auto">
            <a:xfrm>
              <a:off x="4673184" y="4569388"/>
              <a:ext cx="4956" cy="343045"/>
            </a:xfrm>
            <a:prstGeom prst="straightConnector1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正方形/長方形 52"/>
          <p:cNvSpPr/>
          <p:nvPr/>
        </p:nvSpPr>
        <p:spPr>
          <a:xfrm>
            <a:off x="488504" y="5129897"/>
            <a:ext cx="9073008" cy="132343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  <a:spcBef>
                <a:spcPts val="600"/>
              </a:spcBef>
              <a:defRPr/>
            </a:pPr>
            <a:r>
              <a:rPr lang="en-US" altLang="ja-JP" sz="2400" u="sng" spc="100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TCFD</a:t>
            </a:r>
            <a:r>
              <a:rPr lang="ja-JP" altLang="en-US" sz="2400" u="sng" spc="100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は、全ての企業に対し</a:t>
            </a:r>
            <a:r>
              <a:rPr lang="ja-JP" altLang="en-US" sz="2400" spc="1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、①</a:t>
            </a:r>
            <a:r>
              <a:rPr lang="en-US" altLang="ja-JP" sz="2400" spc="1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2℃</a:t>
            </a:r>
            <a:r>
              <a:rPr lang="ja-JP" altLang="en-US" sz="2400" spc="1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目標等の気候シナリオを用いて、②</a:t>
            </a:r>
            <a:r>
              <a:rPr lang="ja-JP" altLang="en-US" sz="2400" u="sng" spc="100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自社の気候関連リスク・機会を評価</a:t>
            </a:r>
            <a:r>
              <a:rPr lang="ja-JP" altLang="en-US" sz="2400" spc="1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し、③</a:t>
            </a:r>
            <a:r>
              <a:rPr lang="ja-JP" altLang="en-US" sz="2400" u="sng" spc="100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経営戦略・リスク管理へ反映</a:t>
            </a:r>
            <a:r>
              <a:rPr lang="ja-JP" altLang="en-US" sz="2400" spc="1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、④その</a:t>
            </a:r>
            <a:r>
              <a:rPr lang="ja-JP" altLang="en-US" sz="2400" u="sng" spc="100" dirty="0">
                <a:solidFill>
                  <a:srgbClr val="C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財務上の影響を把握、開示</a:t>
            </a:r>
            <a:r>
              <a:rPr lang="ja-JP" altLang="en-US" sz="2400" spc="1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することを求めている</a:t>
            </a:r>
            <a:endParaRPr lang="en-US" altLang="ja-JP" sz="2400" spc="1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966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 bwMode="auto">
          <a:xfrm>
            <a:off x="128588" y="5013176"/>
            <a:ext cx="9648949" cy="1701362"/>
          </a:xfrm>
          <a:prstGeom prst="roundRect">
            <a:avLst>
              <a:gd name="adj" fmla="val 10795"/>
            </a:avLst>
          </a:prstGeom>
          <a:solidFill>
            <a:schemeClr val="bg1"/>
          </a:solidFill>
          <a:ln w="19050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TCFD</a:t>
            </a:r>
            <a:r>
              <a:rPr lang="ja-JP" altLang="en-US" dirty="0" smtClean="0"/>
              <a:t>に沿ったシナリオプランニング支援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気候変動の経営インパクト・財務影響を把握できます。</a:t>
            </a:r>
            <a:endParaRPr kumimoji="1" lang="ja-JP" altLang="en-US" dirty="0"/>
          </a:p>
        </p:txBody>
      </p:sp>
      <p:sp>
        <p:nvSpPr>
          <p:cNvPr id="19" name="Freeform 324"/>
          <p:cNvSpPr>
            <a:spLocks noChangeAspect="1" noEditPoints="1"/>
          </p:cNvSpPr>
          <p:nvPr/>
        </p:nvSpPr>
        <p:spPr bwMode="gray">
          <a:xfrm>
            <a:off x="8282611" y="3245627"/>
            <a:ext cx="558821" cy="759437"/>
          </a:xfrm>
          <a:custGeom>
            <a:avLst/>
            <a:gdLst>
              <a:gd name="T0" fmla="*/ 90 w 235"/>
              <a:gd name="T1" fmla="*/ 215 h 320"/>
              <a:gd name="T2" fmla="*/ 107 w 235"/>
              <a:gd name="T3" fmla="*/ 224 h 320"/>
              <a:gd name="T4" fmla="*/ 96 w 235"/>
              <a:gd name="T5" fmla="*/ 234 h 320"/>
              <a:gd name="T6" fmla="*/ 92 w 235"/>
              <a:gd name="T7" fmla="*/ 276 h 320"/>
              <a:gd name="T8" fmla="*/ 106 w 235"/>
              <a:gd name="T9" fmla="*/ 270 h 320"/>
              <a:gd name="T10" fmla="*/ 92 w 235"/>
              <a:gd name="T11" fmla="*/ 257 h 320"/>
              <a:gd name="T12" fmla="*/ 87 w 235"/>
              <a:gd name="T13" fmla="*/ 270 h 320"/>
              <a:gd name="T14" fmla="*/ 58 w 235"/>
              <a:gd name="T15" fmla="*/ 233 h 320"/>
              <a:gd name="T16" fmla="*/ 61 w 235"/>
              <a:gd name="T17" fmla="*/ 216 h 320"/>
              <a:gd name="T18" fmla="*/ 44 w 235"/>
              <a:gd name="T19" fmla="*/ 228 h 320"/>
              <a:gd name="T20" fmla="*/ 63 w 235"/>
              <a:gd name="T21" fmla="*/ 185 h 320"/>
              <a:gd name="T22" fmla="*/ 58 w 235"/>
              <a:gd name="T23" fmla="*/ 171 h 320"/>
              <a:gd name="T24" fmla="*/ 43 w 235"/>
              <a:gd name="T25" fmla="*/ 181 h 320"/>
              <a:gd name="T26" fmla="*/ 96 w 235"/>
              <a:gd name="T27" fmla="*/ 192 h 320"/>
              <a:gd name="T28" fmla="*/ 106 w 235"/>
              <a:gd name="T29" fmla="*/ 177 h 320"/>
              <a:gd name="T30" fmla="*/ 86 w 235"/>
              <a:gd name="T31" fmla="*/ 181 h 320"/>
              <a:gd name="T32" fmla="*/ 92 w 235"/>
              <a:gd name="T33" fmla="*/ 148 h 320"/>
              <a:gd name="T34" fmla="*/ 107 w 235"/>
              <a:gd name="T35" fmla="*/ 138 h 320"/>
              <a:gd name="T36" fmla="*/ 98 w 235"/>
              <a:gd name="T37" fmla="*/ 128 h 320"/>
              <a:gd name="T38" fmla="*/ 87 w 235"/>
              <a:gd name="T39" fmla="*/ 142 h 320"/>
              <a:gd name="T40" fmla="*/ 58 w 235"/>
              <a:gd name="T41" fmla="*/ 148 h 320"/>
              <a:gd name="T42" fmla="*/ 61 w 235"/>
              <a:gd name="T43" fmla="*/ 131 h 320"/>
              <a:gd name="T44" fmla="*/ 52 w 235"/>
              <a:gd name="T45" fmla="*/ 128 h 320"/>
              <a:gd name="T46" fmla="*/ 43 w 235"/>
              <a:gd name="T47" fmla="*/ 138 h 320"/>
              <a:gd name="T48" fmla="*/ 54 w 235"/>
              <a:gd name="T49" fmla="*/ 106 h 320"/>
              <a:gd name="T50" fmla="*/ 61 w 235"/>
              <a:gd name="T51" fmla="*/ 88 h 320"/>
              <a:gd name="T52" fmla="*/ 48 w 235"/>
              <a:gd name="T53" fmla="*/ 87 h 320"/>
              <a:gd name="T54" fmla="*/ 46 w 235"/>
              <a:gd name="T55" fmla="*/ 103 h 320"/>
              <a:gd name="T56" fmla="*/ 100 w 235"/>
              <a:gd name="T57" fmla="*/ 105 h 320"/>
              <a:gd name="T58" fmla="*/ 104 w 235"/>
              <a:gd name="T59" fmla="*/ 88 h 320"/>
              <a:gd name="T60" fmla="*/ 86 w 235"/>
              <a:gd name="T61" fmla="*/ 96 h 320"/>
              <a:gd name="T62" fmla="*/ 100 w 235"/>
              <a:gd name="T63" fmla="*/ 63 h 320"/>
              <a:gd name="T64" fmla="*/ 106 w 235"/>
              <a:gd name="T65" fmla="*/ 49 h 320"/>
              <a:gd name="T66" fmla="*/ 87 w 235"/>
              <a:gd name="T67" fmla="*/ 49 h 320"/>
              <a:gd name="T68" fmla="*/ 50 w 235"/>
              <a:gd name="T69" fmla="*/ 63 h 320"/>
              <a:gd name="T70" fmla="*/ 63 w 235"/>
              <a:gd name="T71" fmla="*/ 49 h 320"/>
              <a:gd name="T72" fmla="*/ 43 w 235"/>
              <a:gd name="T73" fmla="*/ 53 h 320"/>
              <a:gd name="T74" fmla="*/ 182 w 235"/>
              <a:gd name="T75" fmla="*/ 234 h 320"/>
              <a:gd name="T76" fmla="*/ 191 w 235"/>
              <a:gd name="T77" fmla="*/ 220 h 320"/>
              <a:gd name="T78" fmla="*/ 184 w 235"/>
              <a:gd name="T79" fmla="*/ 213 h 320"/>
              <a:gd name="T80" fmla="*/ 174 w 235"/>
              <a:gd name="T81" fmla="*/ 216 h 320"/>
              <a:gd name="T82" fmla="*/ 174 w 235"/>
              <a:gd name="T83" fmla="*/ 231 h 320"/>
              <a:gd name="T84" fmla="*/ 186 w 235"/>
              <a:gd name="T85" fmla="*/ 191 h 320"/>
              <a:gd name="T86" fmla="*/ 191 w 235"/>
              <a:gd name="T87" fmla="*/ 177 h 320"/>
              <a:gd name="T88" fmla="*/ 174 w 235"/>
              <a:gd name="T89" fmla="*/ 173 h 320"/>
              <a:gd name="T90" fmla="*/ 174 w 235"/>
              <a:gd name="T91" fmla="*/ 189 h 320"/>
              <a:gd name="T92" fmla="*/ 186 w 235"/>
              <a:gd name="T93" fmla="*/ 148 h 320"/>
              <a:gd name="T94" fmla="*/ 189 w 235"/>
              <a:gd name="T95" fmla="*/ 131 h 320"/>
              <a:gd name="T96" fmla="*/ 174 w 235"/>
              <a:gd name="T97" fmla="*/ 131 h 320"/>
              <a:gd name="T98" fmla="*/ 235 w 235"/>
              <a:gd name="T99" fmla="*/ 96 h 320"/>
              <a:gd name="T100" fmla="*/ 0 w 235"/>
              <a:gd name="T101" fmla="*/ 309 h 320"/>
              <a:gd name="T102" fmla="*/ 150 w 235"/>
              <a:gd name="T103" fmla="*/ 10 h 320"/>
              <a:gd name="T104" fmla="*/ 22 w 235"/>
              <a:gd name="T105" fmla="*/ 298 h 320"/>
              <a:gd name="T106" fmla="*/ 64 w 235"/>
              <a:gd name="T107" fmla="*/ 266 h 320"/>
              <a:gd name="T108" fmla="*/ 22 w 235"/>
              <a:gd name="T109" fmla="*/ 21 h 320"/>
              <a:gd name="T110" fmla="*/ 150 w 235"/>
              <a:gd name="T111" fmla="*/ 298 h 320"/>
              <a:gd name="T112" fmla="*/ 192 w 235"/>
              <a:gd name="T113" fmla="*/ 266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5" h="320">
                <a:moveTo>
                  <a:pt x="87" y="228"/>
                </a:moveTo>
                <a:cubicBezTo>
                  <a:pt x="86" y="226"/>
                  <a:pt x="86" y="225"/>
                  <a:pt x="86" y="224"/>
                </a:cubicBezTo>
                <a:cubicBezTo>
                  <a:pt x="86" y="221"/>
                  <a:pt x="87" y="218"/>
                  <a:pt x="89" y="216"/>
                </a:cubicBezTo>
                <a:cubicBezTo>
                  <a:pt x="89" y="216"/>
                  <a:pt x="90" y="215"/>
                  <a:pt x="90" y="215"/>
                </a:cubicBezTo>
                <a:cubicBezTo>
                  <a:pt x="91" y="214"/>
                  <a:pt x="92" y="214"/>
                  <a:pt x="92" y="214"/>
                </a:cubicBezTo>
                <a:cubicBezTo>
                  <a:pt x="93" y="214"/>
                  <a:pt x="94" y="213"/>
                  <a:pt x="94" y="213"/>
                </a:cubicBezTo>
                <a:cubicBezTo>
                  <a:pt x="98" y="212"/>
                  <a:pt x="101" y="214"/>
                  <a:pt x="104" y="216"/>
                </a:cubicBezTo>
                <a:cubicBezTo>
                  <a:pt x="106" y="218"/>
                  <a:pt x="107" y="221"/>
                  <a:pt x="107" y="224"/>
                </a:cubicBezTo>
                <a:cubicBezTo>
                  <a:pt x="107" y="225"/>
                  <a:pt x="107" y="226"/>
                  <a:pt x="106" y="228"/>
                </a:cubicBezTo>
                <a:cubicBezTo>
                  <a:pt x="106" y="229"/>
                  <a:pt x="105" y="230"/>
                  <a:pt x="104" y="231"/>
                </a:cubicBezTo>
                <a:cubicBezTo>
                  <a:pt x="103" y="232"/>
                  <a:pt x="102" y="233"/>
                  <a:pt x="100" y="233"/>
                </a:cubicBezTo>
                <a:cubicBezTo>
                  <a:pt x="99" y="234"/>
                  <a:pt x="98" y="234"/>
                  <a:pt x="96" y="234"/>
                </a:cubicBezTo>
                <a:cubicBezTo>
                  <a:pt x="93" y="234"/>
                  <a:pt x="91" y="233"/>
                  <a:pt x="89" y="231"/>
                </a:cubicBezTo>
                <a:cubicBezTo>
                  <a:pt x="88" y="230"/>
                  <a:pt x="87" y="229"/>
                  <a:pt x="87" y="228"/>
                </a:cubicBezTo>
                <a:close/>
                <a:moveTo>
                  <a:pt x="89" y="274"/>
                </a:moveTo>
                <a:cubicBezTo>
                  <a:pt x="90" y="275"/>
                  <a:pt x="91" y="276"/>
                  <a:pt x="92" y="276"/>
                </a:cubicBezTo>
                <a:cubicBezTo>
                  <a:pt x="94" y="277"/>
                  <a:pt x="95" y="277"/>
                  <a:pt x="96" y="277"/>
                </a:cubicBezTo>
                <a:cubicBezTo>
                  <a:pt x="98" y="277"/>
                  <a:pt x="99" y="277"/>
                  <a:pt x="100" y="276"/>
                </a:cubicBezTo>
                <a:cubicBezTo>
                  <a:pt x="102" y="276"/>
                  <a:pt x="103" y="275"/>
                  <a:pt x="104" y="274"/>
                </a:cubicBezTo>
                <a:cubicBezTo>
                  <a:pt x="105" y="273"/>
                  <a:pt x="106" y="272"/>
                  <a:pt x="106" y="270"/>
                </a:cubicBezTo>
                <a:cubicBezTo>
                  <a:pt x="107" y="269"/>
                  <a:pt x="107" y="268"/>
                  <a:pt x="107" y="266"/>
                </a:cubicBezTo>
                <a:cubicBezTo>
                  <a:pt x="107" y="265"/>
                  <a:pt x="107" y="264"/>
                  <a:pt x="106" y="262"/>
                </a:cubicBezTo>
                <a:cubicBezTo>
                  <a:pt x="106" y="261"/>
                  <a:pt x="105" y="260"/>
                  <a:pt x="104" y="259"/>
                </a:cubicBezTo>
                <a:cubicBezTo>
                  <a:pt x="101" y="256"/>
                  <a:pt x="96" y="255"/>
                  <a:pt x="92" y="257"/>
                </a:cubicBezTo>
                <a:cubicBezTo>
                  <a:pt x="91" y="257"/>
                  <a:pt x="90" y="258"/>
                  <a:pt x="89" y="259"/>
                </a:cubicBezTo>
                <a:cubicBezTo>
                  <a:pt x="88" y="260"/>
                  <a:pt x="87" y="261"/>
                  <a:pt x="87" y="262"/>
                </a:cubicBezTo>
                <a:cubicBezTo>
                  <a:pt x="86" y="264"/>
                  <a:pt x="86" y="265"/>
                  <a:pt x="86" y="266"/>
                </a:cubicBezTo>
                <a:cubicBezTo>
                  <a:pt x="86" y="268"/>
                  <a:pt x="86" y="269"/>
                  <a:pt x="87" y="270"/>
                </a:cubicBezTo>
                <a:cubicBezTo>
                  <a:pt x="87" y="272"/>
                  <a:pt x="88" y="273"/>
                  <a:pt x="89" y="274"/>
                </a:cubicBezTo>
                <a:close/>
                <a:moveTo>
                  <a:pt x="46" y="231"/>
                </a:moveTo>
                <a:cubicBezTo>
                  <a:pt x="48" y="233"/>
                  <a:pt x="51" y="234"/>
                  <a:pt x="54" y="234"/>
                </a:cubicBezTo>
                <a:cubicBezTo>
                  <a:pt x="55" y="234"/>
                  <a:pt x="56" y="234"/>
                  <a:pt x="58" y="233"/>
                </a:cubicBezTo>
                <a:cubicBezTo>
                  <a:pt x="59" y="233"/>
                  <a:pt x="60" y="232"/>
                  <a:pt x="61" y="231"/>
                </a:cubicBezTo>
                <a:cubicBezTo>
                  <a:pt x="62" y="230"/>
                  <a:pt x="63" y="229"/>
                  <a:pt x="63" y="228"/>
                </a:cubicBezTo>
                <a:cubicBezTo>
                  <a:pt x="64" y="226"/>
                  <a:pt x="64" y="225"/>
                  <a:pt x="64" y="224"/>
                </a:cubicBezTo>
                <a:cubicBezTo>
                  <a:pt x="64" y="221"/>
                  <a:pt x="63" y="218"/>
                  <a:pt x="61" y="216"/>
                </a:cubicBezTo>
                <a:cubicBezTo>
                  <a:pt x="60" y="215"/>
                  <a:pt x="59" y="214"/>
                  <a:pt x="58" y="214"/>
                </a:cubicBezTo>
                <a:cubicBezTo>
                  <a:pt x="54" y="212"/>
                  <a:pt x="49" y="213"/>
                  <a:pt x="46" y="216"/>
                </a:cubicBezTo>
                <a:cubicBezTo>
                  <a:pt x="44" y="218"/>
                  <a:pt x="43" y="221"/>
                  <a:pt x="43" y="224"/>
                </a:cubicBezTo>
                <a:cubicBezTo>
                  <a:pt x="43" y="225"/>
                  <a:pt x="43" y="226"/>
                  <a:pt x="44" y="228"/>
                </a:cubicBezTo>
                <a:cubicBezTo>
                  <a:pt x="44" y="229"/>
                  <a:pt x="45" y="230"/>
                  <a:pt x="46" y="231"/>
                </a:cubicBezTo>
                <a:close/>
                <a:moveTo>
                  <a:pt x="54" y="192"/>
                </a:moveTo>
                <a:cubicBezTo>
                  <a:pt x="57" y="192"/>
                  <a:pt x="59" y="191"/>
                  <a:pt x="61" y="189"/>
                </a:cubicBezTo>
                <a:cubicBezTo>
                  <a:pt x="62" y="188"/>
                  <a:pt x="63" y="186"/>
                  <a:pt x="63" y="185"/>
                </a:cubicBezTo>
                <a:cubicBezTo>
                  <a:pt x="64" y="184"/>
                  <a:pt x="64" y="182"/>
                  <a:pt x="64" y="181"/>
                </a:cubicBezTo>
                <a:cubicBezTo>
                  <a:pt x="64" y="180"/>
                  <a:pt x="64" y="178"/>
                  <a:pt x="63" y="177"/>
                </a:cubicBezTo>
                <a:cubicBezTo>
                  <a:pt x="63" y="176"/>
                  <a:pt x="62" y="174"/>
                  <a:pt x="61" y="173"/>
                </a:cubicBezTo>
                <a:cubicBezTo>
                  <a:pt x="60" y="172"/>
                  <a:pt x="59" y="172"/>
                  <a:pt x="58" y="171"/>
                </a:cubicBezTo>
                <a:cubicBezTo>
                  <a:pt x="55" y="170"/>
                  <a:pt x="52" y="170"/>
                  <a:pt x="50" y="171"/>
                </a:cubicBezTo>
                <a:cubicBezTo>
                  <a:pt x="48" y="172"/>
                  <a:pt x="47" y="172"/>
                  <a:pt x="46" y="173"/>
                </a:cubicBezTo>
                <a:cubicBezTo>
                  <a:pt x="45" y="174"/>
                  <a:pt x="44" y="176"/>
                  <a:pt x="44" y="177"/>
                </a:cubicBezTo>
                <a:cubicBezTo>
                  <a:pt x="43" y="178"/>
                  <a:pt x="43" y="180"/>
                  <a:pt x="43" y="181"/>
                </a:cubicBezTo>
                <a:cubicBezTo>
                  <a:pt x="43" y="184"/>
                  <a:pt x="44" y="187"/>
                  <a:pt x="46" y="189"/>
                </a:cubicBezTo>
                <a:cubicBezTo>
                  <a:pt x="48" y="191"/>
                  <a:pt x="51" y="192"/>
                  <a:pt x="54" y="192"/>
                </a:cubicBezTo>
                <a:close/>
                <a:moveTo>
                  <a:pt x="92" y="191"/>
                </a:moveTo>
                <a:cubicBezTo>
                  <a:pt x="94" y="191"/>
                  <a:pt x="95" y="192"/>
                  <a:pt x="96" y="192"/>
                </a:cubicBezTo>
                <a:cubicBezTo>
                  <a:pt x="99" y="192"/>
                  <a:pt x="102" y="191"/>
                  <a:pt x="104" y="189"/>
                </a:cubicBezTo>
                <a:cubicBezTo>
                  <a:pt x="105" y="188"/>
                  <a:pt x="106" y="186"/>
                  <a:pt x="106" y="185"/>
                </a:cubicBezTo>
                <a:cubicBezTo>
                  <a:pt x="107" y="184"/>
                  <a:pt x="107" y="182"/>
                  <a:pt x="107" y="181"/>
                </a:cubicBezTo>
                <a:cubicBezTo>
                  <a:pt x="107" y="180"/>
                  <a:pt x="107" y="178"/>
                  <a:pt x="106" y="177"/>
                </a:cubicBezTo>
                <a:cubicBezTo>
                  <a:pt x="106" y="176"/>
                  <a:pt x="105" y="174"/>
                  <a:pt x="104" y="173"/>
                </a:cubicBezTo>
                <a:cubicBezTo>
                  <a:pt x="100" y="169"/>
                  <a:pt x="93" y="169"/>
                  <a:pt x="89" y="173"/>
                </a:cubicBezTo>
                <a:cubicBezTo>
                  <a:pt x="88" y="174"/>
                  <a:pt x="87" y="176"/>
                  <a:pt x="87" y="177"/>
                </a:cubicBezTo>
                <a:cubicBezTo>
                  <a:pt x="86" y="178"/>
                  <a:pt x="86" y="180"/>
                  <a:pt x="86" y="181"/>
                </a:cubicBezTo>
                <a:cubicBezTo>
                  <a:pt x="86" y="184"/>
                  <a:pt x="87" y="187"/>
                  <a:pt x="89" y="189"/>
                </a:cubicBezTo>
                <a:cubicBezTo>
                  <a:pt x="90" y="190"/>
                  <a:pt x="91" y="190"/>
                  <a:pt x="92" y="191"/>
                </a:cubicBezTo>
                <a:close/>
                <a:moveTo>
                  <a:pt x="89" y="146"/>
                </a:moveTo>
                <a:cubicBezTo>
                  <a:pt x="90" y="147"/>
                  <a:pt x="91" y="148"/>
                  <a:pt x="92" y="148"/>
                </a:cubicBezTo>
                <a:cubicBezTo>
                  <a:pt x="94" y="149"/>
                  <a:pt x="95" y="149"/>
                  <a:pt x="96" y="149"/>
                </a:cubicBezTo>
                <a:cubicBezTo>
                  <a:pt x="98" y="149"/>
                  <a:pt x="99" y="149"/>
                  <a:pt x="100" y="148"/>
                </a:cubicBezTo>
                <a:cubicBezTo>
                  <a:pt x="102" y="148"/>
                  <a:pt x="103" y="147"/>
                  <a:pt x="104" y="146"/>
                </a:cubicBezTo>
                <a:cubicBezTo>
                  <a:pt x="106" y="144"/>
                  <a:pt x="107" y="141"/>
                  <a:pt x="107" y="138"/>
                </a:cubicBezTo>
                <a:cubicBezTo>
                  <a:pt x="107" y="136"/>
                  <a:pt x="106" y="133"/>
                  <a:pt x="104" y="131"/>
                </a:cubicBezTo>
                <a:cubicBezTo>
                  <a:pt x="103" y="130"/>
                  <a:pt x="103" y="130"/>
                  <a:pt x="102" y="129"/>
                </a:cubicBezTo>
                <a:cubicBezTo>
                  <a:pt x="102" y="129"/>
                  <a:pt x="101" y="129"/>
                  <a:pt x="100" y="129"/>
                </a:cubicBezTo>
                <a:cubicBezTo>
                  <a:pt x="100" y="128"/>
                  <a:pt x="99" y="128"/>
                  <a:pt x="98" y="128"/>
                </a:cubicBezTo>
                <a:cubicBezTo>
                  <a:pt x="96" y="127"/>
                  <a:pt x="94" y="128"/>
                  <a:pt x="92" y="129"/>
                </a:cubicBezTo>
                <a:cubicBezTo>
                  <a:pt x="91" y="129"/>
                  <a:pt x="90" y="130"/>
                  <a:pt x="89" y="131"/>
                </a:cubicBezTo>
                <a:cubicBezTo>
                  <a:pt x="87" y="133"/>
                  <a:pt x="86" y="136"/>
                  <a:pt x="86" y="138"/>
                </a:cubicBezTo>
                <a:cubicBezTo>
                  <a:pt x="86" y="140"/>
                  <a:pt x="86" y="141"/>
                  <a:pt x="87" y="142"/>
                </a:cubicBezTo>
                <a:cubicBezTo>
                  <a:pt x="87" y="144"/>
                  <a:pt x="88" y="145"/>
                  <a:pt x="89" y="146"/>
                </a:cubicBezTo>
                <a:close/>
                <a:moveTo>
                  <a:pt x="50" y="148"/>
                </a:moveTo>
                <a:cubicBezTo>
                  <a:pt x="51" y="149"/>
                  <a:pt x="52" y="149"/>
                  <a:pt x="54" y="149"/>
                </a:cubicBezTo>
                <a:cubicBezTo>
                  <a:pt x="55" y="149"/>
                  <a:pt x="56" y="149"/>
                  <a:pt x="58" y="148"/>
                </a:cubicBezTo>
                <a:cubicBezTo>
                  <a:pt x="59" y="148"/>
                  <a:pt x="60" y="147"/>
                  <a:pt x="61" y="146"/>
                </a:cubicBezTo>
                <a:cubicBezTo>
                  <a:pt x="62" y="145"/>
                  <a:pt x="63" y="144"/>
                  <a:pt x="63" y="142"/>
                </a:cubicBezTo>
                <a:cubicBezTo>
                  <a:pt x="64" y="141"/>
                  <a:pt x="64" y="140"/>
                  <a:pt x="64" y="138"/>
                </a:cubicBezTo>
                <a:cubicBezTo>
                  <a:pt x="64" y="136"/>
                  <a:pt x="63" y="133"/>
                  <a:pt x="61" y="131"/>
                </a:cubicBezTo>
                <a:cubicBezTo>
                  <a:pt x="61" y="130"/>
                  <a:pt x="60" y="130"/>
                  <a:pt x="60" y="129"/>
                </a:cubicBezTo>
                <a:cubicBezTo>
                  <a:pt x="59" y="129"/>
                  <a:pt x="58" y="129"/>
                  <a:pt x="58" y="129"/>
                </a:cubicBezTo>
                <a:cubicBezTo>
                  <a:pt x="57" y="128"/>
                  <a:pt x="56" y="128"/>
                  <a:pt x="56" y="128"/>
                </a:cubicBezTo>
                <a:cubicBezTo>
                  <a:pt x="54" y="128"/>
                  <a:pt x="53" y="128"/>
                  <a:pt x="52" y="128"/>
                </a:cubicBezTo>
                <a:cubicBezTo>
                  <a:pt x="51" y="128"/>
                  <a:pt x="50" y="128"/>
                  <a:pt x="50" y="129"/>
                </a:cubicBezTo>
                <a:cubicBezTo>
                  <a:pt x="49" y="129"/>
                  <a:pt x="48" y="129"/>
                  <a:pt x="48" y="129"/>
                </a:cubicBezTo>
                <a:cubicBezTo>
                  <a:pt x="47" y="130"/>
                  <a:pt x="47" y="130"/>
                  <a:pt x="46" y="131"/>
                </a:cubicBezTo>
                <a:cubicBezTo>
                  <a:pt x="44" y="133"/>
                  <a:pt x="43" y="136"/>
                  <a:pt x="43" y="138"/>
                </a:cubicBezTo>
                <a:cubicBezTo>
                  <a:pt x="43" y="141"/>
                  <a:pt x="44" y="144"/>
                  <a:pt x="46" y="146"/>
                </a:cubicBezTo>
                <a:cubicBezTo>
                  <a:pt x="47" y="147"/>
                  <a:pt x="48" y="148"/>
                  <a:pt x="50" y="148"/>
                </a:cubicBezTo>
                <a:close/>
                <a:moveTo>
                  <a:pt x="50" y="105"/>
                </a:moveTo>
                <a:cubicBezTo>
                  <a:pt x="51" y="106"/>
                  <a:pt x="52" y="106"/>
                  <a:pt x="54" y="106"/>
                </a:cubicBezTo>
                <a:cubicBezTo>
                  <a:pt x="57" y="106"/>
                  <a:pt x="59" y="105"/>
                  <a:pt x="61" y="103"/>
                </a:cubicBezTo>
                <a:cubicBezTo>
                  <a:pt x="63" y="101"/>
                  <a:pt x="64" y="99"/>
                  <a:pt x="64" y="96"/>
                </a:cubicBezTo>
                <a:cubicBezTo>
                  <a:pt x="64" y="94"/>
                  <a:pt x="64" y="93"/>
                  <a:pt x="63" y="92"/>
                </a:cubicBezTo>
                <a:cubicBezTo>
                  <a:pt x="63" y="90"/>
                  <a:pt x="62" y="89"/>
                  <a:pt x="61" y="88"/>
                </a:cubicBezTo>
                <a:cubicBezTo>
                  <a:pt x="60" y="87"/>
                  <a:pt x="59" y="86"/>
                  <a:pt x="58" y="86"/>
                </a:cubicBezTo>
                <a:cubicBezTo>
                  <a:pt x="56" y="85"/>
                  <a:pt x="54" y="85"/>
                  <a:pt x="52" y="85"/>
                </a:cubicBezTo>
                <a:cubicBezTo>
                  <a:pt x="51" y="85"/>
                  <a:pt x="50" y="86"/>
                  <a:pt x="50" y="86"/>
                </a:cubicBezTo>
                <a:cubicBezTo>
                  <a:pt x="49" y="86"/>
                  <a:pt x="48" y="86"/>
                  <a:pt x="48" y="87"/>
                </a:cubicBezTo>
                <a:cubicBezTo>
                  <a:pt x="47" y="87"/>
                  <a:pt x="47" y="88"/>
                  <a:pt x="46" y="88"/>
                </a:cubicBezTo>
                <a:cubicBezTo>
                  <a:pt x="45" y="89"/>
                  <a:pt x="44" y="90"/>
                  <a:pt x="44" y="92"/>
                </a:cubicBezTo>
                <a:cubicBezTo>
                  <a:pt x="43" y="93"/>
                  <a:pt x="43" y="94"/>
                  <a:pt x="43" y="96"/>
                </a:cubicBezTo>
                <a:cubicBezTo>
                  <a:pt x="43" y="99"/>
                  <a:pt x="44" y="101"/>
                  <a:pt x="46" y="103"/>
                </a:cubicBezTo>
                <a:cubicBezTo>
                  <a:pt x="47" y="104"/>
                  <a:pt x="48" y="105"/>
                  <a:pt x="50" y="105"/>
                </a:cubicBezTo>
                <a:close/>
                <a:moveTo>
                  <a:pt x="92" y="105"/>
                </a:moveTo>
                <a:cubicBezTo>
                  <a:pt x="94" y="106"/>
                  <a:pt x="95" y="106"/>
                  <a:pt x="96" y="106"/>
                </a:cubicBezTo>
                <a:cubicBezTo>
                  <a:pt x="98" y="106"/>
                  <a:pt x="99" y="106"/>
                  <a:pt x="100" y="105"/>
                </a:cubicBezTo>
                <a:cubicBezTo>
                  <a:pt x="102" y="105"/>
                  <a:pt x="103" y="104"/>
                  <a:pt x="104" y="103"/>
                </a:cubicBezTo>
                <a:cubicBezTo>
                  <a:pt x="106" y="101"/>
                  <a:pt x="107" y="99"/>
                  <a:pt x="107" y="96"/>
                </a:cubicBezTo>
                <a:cubicBezTo>
                  <a:pt x="107" y="94"/>
                  <a:pt x="107" y="93"/>
                  <a:pt x="106" y="92"/>
                </a:cubicBezTo>
                <a:cubicBezTo>
                  <a:pt x="106" y="90"/>
                  <a:pt x="105" y="89"/>
                  <a:pt x="104" y="88"/>
                </a:cubicBezTo>
                <a:cubicBezTo>
                  <a:pt x="101" y="85"/>
                  <a:pt x="96" y="84"/>
                  <a:pt x="92" y="86"/>
                </a:cubicBezTo>
                <a:cubicBezTo>
                  <a:pt x="91" y="86"/>
                  <a:pt x="90" y="87"/>
                  <a:pt x="89" y="88"/>
                </a:cubicBezTo>
                <a:cubicBezTo>
                  <a:pt x="88" y="89"/>
                  <a:pt x="87" y="90"/>
                  <a:pt x="87" y="92"/>
                </a:cubicBezTo>
                <a:cubicBezTo>
                  <a:pt x="86" y="93"/>
                  <a:pt x="86" y="94"/>
                  <a:pt x="86" y="96"/>
                </a:cubicBezTo>
                <a:cubicBezTo>
                  <a:pt x="86" y="99"/>
                  <a:pt x="87" y="101"/>
                  <a:pt x="89" y="103"/>
                </a:cubicBezTo>
                <a:cubicBezTo>
                  <a:pt x="90" y="104"/>
                  <a:pt x="91" y="105"/>
                  <a:pt x="92" y="105"/>
                </a:cubicBezTo>
                <a:close/>
                <a:moveTo>
                  <a:pt x="96" y="64"/>
                </a:moveTo>
                <a:cubicBezTo>
                  <a:pt x="98" y="64"/>
                  <a:pt x="99" y="63"/>
                  <a:pt x="100" y="63"/>
                </a:cubicBezTo>
                <a:cubicBezTo>
                  <a:pt x="102" y="62"/>
                  <a:pt x="103" y="62"/>
                  <a:pt x="104" y="61"/>
                </a:cubicBezTo>
                <a:cubicBezTo>
                  <a:pt x="105" y="59"/>
                  <a:pt x="106" y="58"/>
                  <a:pt x="106" y="57"/>
                </a:cubicBezTo>
                <a:cubicBezTo>
                  <a:pt x="107" y="56"/>
                  <a:pt x="107" y="54"/>
                  <a:pt x="107" y="53"/>
                </a:cubicBezTo>
                <a:cubicBezTo>
                  <a:pt x="107" y="52"/>
                  <a:pt x="107" y="50"/>
                  <a:pt x="106" y="49"/>
                </a:cubicBezTo>
                <a:cubicBezTo>
                  <a:pt x="106" y="48"/>
                  <a:pt x="105" y="46"/>
                  <a:pt x="104" y="45"/>
                </a:cubicBezTo>
                <a:cubicBezTo>
                  <a:pt x="103" y="44"/>
                  <a:pt x="102" y="44"/>
                  <a:pt x="100" y="43"/>
                </a:cubicBezTo>
                <a:cubicBezTo>
                  <a:pt x="97" y="41"/>
                  <a:pt x="92" y="42"/>
                  <a:pt x="89" y="45"/>
                </a:cubicBezTo>
                <a:cubicBezTo>
                  <a:pt x="88" y="46"/>
                  <a:pt x="87" y="48"/>
                  <a:pt x="87" y="49"/>
                </a:cubicBezTo>
                <a:cubicBezTo>
                  <a:pt x="86" y="50"/>
                  <a:pt x="86" y="52"/>
                  <a:pt x="86" y="53"/>
                </a:cubicBezTo>
                <a:cubicBezTo>
                  <a:pt x="86" y="56"/>
                  <a:pt x="87" y="59"/>
                  <a:pt x="89" y="61"/>
                </a:cubicBezTo>
                <a:cubicBezTo>
                  <a:pt x="91" y="63"/>
                  <a:pt x="93" y="64"/>
                  <a:pt x="96" y="64"/>
                </a:cubicBezTo>
                <a:close/>
                <a:moveTo>
                  <a:pt x="50" y="63"/>
                </a:moveTo>
                <a:cubicBezTo>
                  <a:pt x="51" y="63"/>
                  <a:pt x="52" y="64"/>
                  <a:pt x="54" y="64"/>
                </a:cubicBezTo>
                <a:cubicBezTo>
                  <a:pt x="57" y="64"/>
                  <a:pt x="59" y="63"/>
                  <a:pt x="61" y="61"/>
                </a:cubicBezTo>
                <a:cubicBezTo>
                  <a:pt x="63" y="59"/>
                  <a:pt x="64" y="56"/>
                  <a:pt x="64" y="53"/>
                </a:cubicBezTo>
                <a:cubicBezTo>
                  <a:pt x="64" y="52"/>
                  <a:pt x="64" y="50"/>
                  <a:pt x="63" y="49"/>
                </a:cubicBezTo>
                <a:cubicBezTo>
                  <a:pt x="63" y="48"/>
                  <a:pt x="62" y="46"/>
                  <a:pt x="61" y="45"/>
                </a:cubicBezTo>
                <a:cubicBezTo>
                  <a:pt x="57" y="41"/>
                  <a:pt x="50" y="41"/>
                  <a:pt x="46" y="45"/>
                </a:cubicBezTo>
                <a:cubicBezTo>
                  <a:pt x="45" y="46"/>
                  <a:pt x="44" y="48"/>
                  <a:pt x="44" y="49"/>
                </a:cubicBezTo>
                <a:cubicBezTo>
                  <a:pt x="43" y="50"/>
                  <a:pt x="43" y="52"/>
                  <a:pt x="43" y="53"/>
                </a:cubicBezTo>
                <a:cubicBezTo>
                  <a:pt x="43" y="56"/>
                  <a:pt x="44" y="59"/>
                  <a:pt x="46" y="61"/>
                </a:cubicBezTo>
                <a:cubicBezTo>
                  <a:pt x="47" y="62"/>
                  <a:pt x="48" y="62"/>
                  <a:pt x="50" y="63"/>
                </a:cubicBezTo>
                <a:close/>
                <a:moveTo>
                  <a:pt x="174" y="231"/>
                </a:moveTo>
                <a:cubicBezTo>
                  <a:pt x="176" y="233"/>
                  <a:pt x="179" y="234"/>
                  <a:pt x="182" y="234"/>
                </a:cubicBezTo>
                <a:cubicBezTo>
                  <a:pt x="184" y="234"/>
                  <a:pt x="187" y="233"/>
                  <a:pt x="189" y="231"/>
                </a:cubicBezTo>
                <a:cubicBezTo>
                  <a:pt x="190" y="230"/>
                  <a:pt x="191" y="229"/>
                  <a:pt x="191" y="228"/>
                </a:cubicBezTo>
                <a:cubicBezTo>
                  <a:pt x="192" y="226"/>
                  <a:pt x="192" y="225"/>
                  <a:pt x="192" y="224"/>
                </a:cubicBezTo>
                <a:cubicBezTo>
                  <a:pt x="192" y="222"/>
                  <a:pt x="192" y="221"/>
                  <a:pt x="191" y="220"/>
                </a:cubicBezTo>
                <a:cubicBezTo>
                  <a:pt x="191" y="218"/>
                  <a:pt x="190" y="217"/>
                  <a:pt x="189" y="216"/>
                </a:cubicBezTo>
                <a:cubicBezTo>
                  <a:pt x="189" y="216"/>
                  <a:pt x="188" y="215"/>
                  <a:pt x="188" y="215"/>
                </a:cubicBezTo>
                <a:cubicBezTo>
                  <a:pt x="187" y="214"/>
                  <a:pt x="186" y="214"/>
                  <a:pt x="186" y="214"/>
                </a:cubicBezTo>
                <a:cubicBezTo>
                  <a:pt x="185" y="214"/>
                  <a:pt x="184" y="213"/>
                  <a:pt x="184" y="213"/>
                </a:cubicBezTo>
                <a:cubicBezTo>
                  <a:pt x="182" y="213"/>
                  <a:pt x="181" y="213"/>
                  <a:pt x="180" y="213"/>
                </a:cubicBezTo>
                <a:cubicBezTo>
                  <a:pt x="179" y="213"/>
                  <a:pt x="178" y="214"/>
                  <a:pt x="178" y="214"/>
                </a:cubicBezTo>
                <a:cubicBezTo>
                  <a:pt x="177" y="214"/>
                  <a:pt x="176" y="214"/>
                  <a:pt x="176" y="215"/>
                </a:cubicBezTo>
                <a:cubicBezTo>
                  <a:pt x="175" y="215"/>
                  <a:pt x="175" y="216"/>
                  <a:pt x="174" y="216"/>
                </a:cubicBezTo>
                <a:cubicBezTo>
                  <a:pt x="173" y="217"/>
                  <a:pt x="172" y="218"/>
                  <a:pt x="172" y="220"/>
                </a:cubicBezTo>
                <a:cubicBezTo>
                  <a:pt x="171" y="221"/>
                  <a:pt x="171" y="222"/>
                  <a:pt x="171" y="224"/>
                </a:cubicBezTo>
                <a:cubicBezTo>
                  <a:pt x="171" y="225"/>
                  <a:pt x="171" y="226"/>
                  <a:pt x="172" y="228"/>
                </a:cubicBezTo>
                <a:cubicBezTo>
                  <a:pt x="172" y="229"/>
                  <a:pt x="173" y="230"/>
                  <a:pt x="174" y="231"/>
                </a:cubicBezTo>
                <a:close/>
                <a:moveTo>
                  <a:pt x="174" y="189"/>
                </a:moveTo>
                <a:cubicBezTo>
                  <a:pt x="175" y="190"/>
                  <a:pt x="176" y="190"/>
                  <a:pt x="178" y="191"/>
                </a:cubicBezTo>
                <a:cubicBezTo>
                  <a:pt x="179" y="191"/>
                  <a:pt x="180" y="192"/>
                  <a:pt x="182" y="192"/>
                </a:cubicBezTo>
                <a:cubicBezTo>
                  <a:pt x="183" y="192"/>
                  <a:pt x="184" y="191"/>
                  <a:pt x="186" y="191"/>
                </a:cubicBezTo>
                <a:cubicBezTo>
                  <a:pt x="187" y="190"/>
                  <a:pt x="188" y="190"/>
                  <a:pt x="189" y="189"/>
                </a:cubicBezTo>
                <a:cubicBezTo>
                  <a:pt x="190" y="188"/>
                  <a:pt x="191" y="186"/>
                  <a:pt x="191" y="185"/>
                </a:cubicBezTo>
                <a:cubicBezTo>
                  <a:pt x="192" y="184"/>
                  <a:pt x="192" y="182"/>
                  <a:pt x="192" y="181"/>
                </a:cubicBezTo>
                <a:cubicBezTo>
                  <a:pt x="192" y="180"/>
                  <a:pt x="192" y="178"/>
                  <a:pt x="191" y="177"/>
                </a:cubicBezTo>
                <a:cubicBezTo>
                  <a:pt x="191" y="176"/>
                  <a:pt x="190" y="174"/>
                  <a:pt x="189" y="173"/>
                </a:cubicBezTo>
                <a:cubicBezTo>
                  <a:pt x="188" y="172"/>
                  <a:pt x="187" y="172"/>
                  <a:pt x="186" y="171"/>
                </a:cubicBezTo>
                <a:cubicBezTo>
                  <a:pt x="183" y="170"/>
                  <a:pt x="180" y="170"/>
                  <a:pt x="178" y="171"/>
                </a:cubicBezTo>
                <a:cubicBezTo>
                  <a:pt x="176" y="172"/>
                  <a:pt x="175" y="172"/>
                  <a:pt x="174" y="173"/>
                </a:cubicBezTo>
                <a:cubicBezTo>
                  <a:pt x="173" y="174"/>
                  <a:pt x="172" y="176"/>
                  <a:pt x="172" y="177"/>
                </a:cubicBezTo>
                <a:cubicBezTo>
                  <a:pt x="171" y="178"/>
                  <a:pt x="171" y="180"/>
                  <a:pt x="171" y="181"/>
                </a:cubicBezTo>
                <a:cubicBezTo>
                  <a:pt x="171" y="182"/>
                  <a:pt x="171" y="184"/>
                  <a:pt x="172" y="185"/>
                </a:cubicBezTo>
                <a:cubicBezTo>
                  <a:pt x="172" y="186"/>
                  <a:pt x="173" y="188"/>
                  <a:pt x="174" y="189"/>
                </a:cubicBezTo>
                <a:close/>
                <a:moveTo>
                  <a:pt x="174" y="146"/>
                </a:moveTo>
                <a:cubicBezTo>
                  <a:pt x="175" y="147"/>
                  <a:pt x="176" y="148"/>
                  <a:pt x="178" y="148"/>
                </a:cubicBezTo>
                <a:cubicBezTo>
                  <a:pt x="179" y="149"/>
                  <a:pt x="180" y="149"/>
                  <a:pt x="182" y="149"/>
                </a:cubicBezTo>
                <a:cubicBezTo>
                  <a:pt x="183" y="149"/>
                  <a:pt x="184" y="149"/>
                  <a:pt x="186" y="148"/>
                </a:cubicBezTo>
                <a:cubicBezTo>
                  <a:pt x="187" y="148"/>
                  <a:pt x="188" y="147"/>
                  <a:pt x="189" y="146"/>
                </a:cubicBezTo>
                <a:cubicBezTo>
                  <a:pt x="190" y="145"/>
                  <a:pt x="191" y="144"/>
                  <a:pt x="191" y="142"/>
                </a:cubicBezTo>
                <a:cubicBezTo>
                  <a:pt x="192" y="141"/>
                  <a:pt x="192" y="140"/>
                  <a:pt x="192" y="138"/>
                </a:cubicBezTo>
                <a:cubicBezTo>
                  <a:pt x="192" y="136"/>
                  <a:pt x="191" y="133"/>
                  <a:pt x="189" y="131"/>
                </a:cubicBezTo>
                <a:cubicBezTo>
                  <a:pt x="187" y="128"/>
                  <a:pt x="183" y="127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7" y="129"/>
                  <a:pt x="176" y="129"/>
                  <a:pt x="176" y="129"/>
                </a:cubicBezTo>
                <a:cubicBezTo>
                  <a:pt x="175" y="130"/>
                  <a:pt x="175" y="130"/>
                  <a:pt x="174" y="131"/>
                </a:cubicBezTo>
                <a:cubicBezTo>
                  <a:pt x="172" y="133"/>
                  <a:pt x="171" y="136"/>
                  <a:pt x="171" y="138"/>
                </a:cubicBezTo>
                <a:cubicBezTo>
                  <a:pt x="171" y="140"/>
                  <a:pt x="171" y="141"/>
                  <a:pt x="172" y="142"/>
                </a:cubicBezTo>
                <a:cubicBezTo>
                  <a:pt x="172" y="144"/>
                  <a:pt x="173" y="145"/>
                  <a:pt x="174" y="146"/>
                </a:cubicBezTo>
                <a:close/>
                <a:moveTo>
                  <a:pt x="235" y="96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45" y="0"/>
                  <a:pt x="150" y="4"/>
                  <a:pt x="150" y="10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224" y="85"/>
                  <a:pt x="224" y="85"/>
                  <a:pt x="224" y="85"/>
                </a:cubicBezTo>
                <a:cubicBezTo>
                  <a:pt x="230" y="85"/>
                  <a:pt x="235" y="90"/>
                  <a:pt x="235" y="96"/>
                </a:cubicBezTo>
                <a:close/>
                <a:moveTo>
                  <a:pt x="22" y="298"/>
                </a:moveTo>
                <a:cubicBezTo>
                  <a:pt x="43" y="298"/>
                  <a:pt x="43" y="298"/>
                  <a:pt x="43" y="298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43" y="260"/>
                  <a:pt x="48" y="256"/>
                  <a:pt x="54" y="256"/>
                </a:cubicBezTo>
                <a:cubicBezTo>
                  <a:pt x="60" y="256"/>
                  <a:pt x="64" y="260"/>
                  <a:pt x="64" y="266"/>
                </a:cubicBezTo>
                <a:cubicBezTo>
                  <a:pt x="64" y="298"/>
                  <a:pt x="64" y="298"/>
                  <a:pt x="64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22" y="21"/>
                  <a:pt x="22" y="21"/>
                  <a:pt x="22" y="21"/>
                </a:cubicBezTo>
                <a:lnTo>
                  <a:pt x="22" y="298"/>
                </a:lnTo>
                <a:close/>
                <a:moveTo>
                  <a:pt x="214" y="106"/>
                </a:moveTo>
                <a:cubicBezTo>
                  <a:pt x="150" y="106"/>
                  <a:pt x="150" y="106"/>
                  <a:pt x="150" y="106"/>
                </a:cubicBezTo>
                <a:cubicBezTo>
                  <a:pt x="150" y="298"/>
                  <a:pt x="150" y="298"/>
                  <a:pt x="150" y="298"/>
                </a:cubicBezTo>
                <a:cubicBezTo>
                  <a:pt x="171" y="298"/>
                  <a:pt x="171" y="298"/>
                  <a:pt x="171" y="298"/>
                </a:cubicBezTo>
                <a:cubicBezTo>
                  <a:pt x="171" y="266"/>
                  <a:pt x="171" y="266"/>
                  <a:pt x="171" y="266"/>
                </a:cubicBezTo>
                <a:cubicBezTo>
                  <a:pt x="171" y="260"/>
                  <a:pt x="176" y="256"/>
                  <a:pt x="182" y="256"/>
                </a:cubicBezTo>
                <a:cubicBezTo>
                  <a:pt x="188" y="256"/>
                  <a:pt x="192" y="260"/>
                  <a:pt x="192" y="266"/>
                </a:cubicBezTo>
                <a:cubicBezTo>
                  <a:pt x="192" y="298"/>
                  <a:pt x="192" y="298"/>
                  <a:pt x="19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106"/>
                </a:lnTo>
                <a:close/>
              </a:path>
            </a:pathLst>
          </a:custGeom>
          <a:solidFill>
            <a:srgbClr val="86BC25"/>
          </a:solidFill>
          <a:ln>
            <a:solidFill>
              <a:sysClr val="window" lastClr="FFFFFF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  <a:cs typeface="Arial" charset="0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07738" y="3239806"/>
            <a:ext cx="774701" cy="762306"/>
          </a:xfrm>
          <a:prstGeom prst="rect">
            <a:avLst/>
          </a:prstGeom>
        </p:spPr>
      </p:pic>
      <p:cxnSp>
        <p:nvCxnSpPr>
          <p:cNvPr id="6" name="直線矢印コネクタ 5"/>
          <p:cNvCxnSpPr/>
          <p:nvPr/>
        </p:nvCxnSpPr>
        <p:spPr bwMode="auto">
          <a:xfrm flipV="1">
            <a:off x="1424032" y="4319926"/>
            <a:ext cx="7524000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テキスト ボックス 16"/>
          <p:cNvSpPr txBox="1"/>
          <p:nvPr/>
        </p:nvSpPr>
        <p:spPr>
          <a:xfrm>
            <a:off x="1136576" y="4374396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6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月</a:t>
            </a:r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27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日～</a:t>
            </a:r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7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月</a:t>
            </a:r>
            <a:r>
              <a:rPr kumimoji="1" lang="en-US" altLang="ja-JP" dirty="0" smtClean="0">
                <a:solidFill>
                  <a:srgbClr val="C00000"/>
                </a:solidFill>
                <a:latin typeface="+mn-lt"/>
                <a:ea typeface="+mn-ea"/>
              </a:rPr>
              <a:t>17</a:t>
            </a:r>
            <a:r>
              <a:rPr kumimoji="1" lang="ja-JP" altLang="en-US" dirty="0" smtClean="0">
                <a:solidFill>
                  <a:srgbClr val="C00000"/>
                </a:solidFill>
                <a:latin typeface="+mn-lt"/>
                <a:ea typeface="+mn-ea"/>
              </a:rPr>
              <a:t>日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21314" y="4365104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lt"/>
                <a:ea typeface="+mn-ea"/>
              </a:rPr>
              <a:t>7</a:t>
            </a:r>
            <a:r>
              <a:rPr kumimoji="1" lang="ja-JP" altLang="en-US" dirty="0" smtClean="0">
                <a:latin typeface="+mn-lt"/>
                <a:ea typeface="+mn-ea"/>
              </a:rPr>
              <a:t>月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939920" y="436510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+mn-lt"/>
                <a:ea typeface="+mn-ea"/>
              </a:rPr>
              <a:t>11</a:t>
            </a:r>
            <a:r>
              <a:rPr kumimoji="1" lang="ja-JP" altLang="en-US" dirty="0" smtClean="0">
                <a:latin typeface="+mn-lt"/>
                <a:ea typeface="+mn-ea"/>
              </a:rPr>
              <a:t>月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859708" y="4365104"/>
            <a:ext cx="123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+mn-lt"/>
                <a:ea typeface="+mn-ea"/>
              </a:rPr>
              <a:t>7</a:t>
            </a:r>
            <a:r>
              <a:rPr kumimoji="1" lang="ja-JP" altLang="en-US" dirty="0" smtClean="0">
                <a:latin typeface="+mn-lt"/>
                <a:ea typeface="+mn-ea"/>
              </a:rPr>
              <a:t>月下旬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736976" y="4365104"/>
            <a:ext cx="1237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latin typeface="+mn-lt"/>
                <a:ea typeface="+mn-ea"/>
              </a:rPr>
              <a:t>8</a:t>
            </a:r>
            <a:r>
              <a:rPr kumimoji="1" lang="ja-JP" altLang="en-US" dirty="0" smtClean="0">
                <a:latin typeface="+mn-lt"/>
                <a:ea typeface="+mn-ea"/>
              </a:rPr>
              <a:t>月</a:t>
            </a:r>
          </a:p>
        </p:txBody>
      </p:sp>
      <p:cxnSp>
        <p:nvCxnSpPr>
          <p:cNvPr id="5" name="直線矢印コネクタ 4"/>
          <p:cNvCxnSpPr>
            <a:stCxn id="29" idx="0"/>
            <a:endCxn id="23" idx="2"/>
          </p:cNvCxnSpPr>
          <p:nvPr/>
        </p:nvCxnSpPr>
        <p:spPr bwMode="auto">
          <a:xfrm flipV="1">
            <a:off x="3555430" y="4734436"/>
            <a:ext cx="922932" cy="350748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テキスト ボックス 28"/>
          <p:cNvSpPr txBox="1"/>
          <p:nvPr/>
        </p:nvSpPr>
        <p:spPr>
          <a:xfrm>
            <a:off x="2864768" y="5085184"/>
            <a:ext cx="138132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lt"/>
                <a:ea typeface="+mn-ea"/>
              </a:rPr>
              <a:t>合同勉強会</a:t>
            </a:r>
            <a:endParaRPr kumimoji="1" lang="ja-JP" altLang="en-US" dirty="0" smtClean="0">
              <a:latin typeface="+mn-lt"/>
              <a:ea typeface="+mn-ea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 flipV="1">
            <a:off x="5189942" y="4725224"/>
            <a:ext cx="0" cy="720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直線矢印コネクタ 32"/>
          <p:cNvCxnSpPr/>
          <p:nvPr/>
        </p:nvCxnSpPr>
        <p:spPr bwMode="auto">
          <a:xfrm flipV="1">
            <a:off x="5734814" y="4725224"/>
            <a:ext cx="0" cy="720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直線矢印コネクタ 33"/>
          <p:cNvCxnSpPr/>
          <p:nvPr/>
        </p:nvCxnSpPr>
        <p:spPr bwMode="auto">
          <a:xfrm flipV="1">
            <a:off x="6279686" y="4725224"/>
            <a:ext cx="0" cy="720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直線矢印コネクタ 34"/>
          <p:cNvCxnSpPr/>
          <p:nvPr/>
        </p:nvCxnSpPr>
        <p:spPr bwMode="auto">
          <a:xfrm flipV="1">
            <a:off x="6824558" y="4725224"/>
            <a:ext cx="0" cy="720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直線矢印コネクタ 35"/>
          <p:cNvCxnSpPr/>
          <p:nvPr/>
        </p:nvCxnSpPr>
        <p:spPr bwMode="auto">
          <a:xfrm flipV="1">
            <a:off x="7337010" y="4725224"/>
            <a:ext cx="0" cy="720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直線矢印コネクタ 36"/>
          <p:cNvCxnSpPr/>
          <p:nvPr/>
        </p:nvCxnSpPr>
        <p:spPr bwMode="auto">
          <a:xfrm flipV="1">
            <a:off x="8337376" y="4725224"/>
            <a:ext cx="0" cy="720000"/>
          </a:xfrm>
          <a:prstGeom prst="straightConnector1">
            <a:avLst/>
          </a:prstGeom>
          <a:solidFill>
            <a:schemeClr val="bg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テキスト ボックス 37"/>
          <p:cNvSpPr txBox="1"/>
          <p:nvPr/>
        </p:nvSpPr>
        <p:spPr>
          <a:xfrm>
            <a:off x="4953000" y="5085184"/>
            <a:ext cx="261959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+mn-lt"/>
                <a:ea typeface="+mn-ea"/>
              </a:rPr>
              <a:t>支援面談（全</a:t>
            </a:r>
            <a:r>
              <a:rPr lang="en-US" altLang="ja-JP" dirty="0" smtClean="0">
                <a:latin typeface="+mn-lt"/>
                <a:ea typeface="+mn-ea"/>
              </a:rPr>
              <a:t>5</a:t>
            </a:r>
            <a:r>
              <a:rPr lang="ja-JP" altLang="en-US" dirty="0" smtClean="0">
                <a:latin typeface="+mn-lt"/>
                <a:ea typeface="+mn-ea"/>
              </a:rPr>
              <a:t>回）</a:t>
            </a:r>
            <a:endParaRPr kumimoji="1" lang="ja-JP" altLang="en-US" dirty="0" smtClean="0">
              <a:latin typeface="+mn-lt"/>
              <a:ea typeface="+mn-ea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999925" y="5085184"/>
            <a:ext cx="138132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latin typeface="+mn-lt"/>
                <a:ea typeface="+mn-ea"/>
              </a:rPr>
              <a:t>社内</a:t>
            </a:r>
            <a:r>
              <a:rPr lang="ja-JP" altLang="en-US" dirty="0" smtClean="0">
                <a:latin typeface="+mn-lt"/>
                <a:ea typeface="+mn-ea"/>
              </a:rPr>
              <a:t>勉強会</a:t>
            </a:r>
            <a:endParaRPr kumimoji="1" lang="ja-JP" altLang="en-US" dirty="0" smtClean="0">
              <a:latin typeface="+mn-lt"/>
              <a:ea typeface="+mn-ea"/>
            </a:endParaRPr>
          </a:p>
        </p:txBody>
      </p:sp>
      <p:sp>
        <p:nvSpPr>
          <p:cNvPr id="40" name="四角形吹き出し 39"/>
          <p:cNvSpPr/>
          <p:nvPr/>
        </p:nvSpPr>
        <p:spPr bwMode="auto">
          <a:xfrm>
            <a:off x="5189942" y="1380838"/>
            <a:ext cx="4526210" cy="1638393"/>
          </a:xfrm>
          <a:prstGeom prst="wedgeRectCallout">
            <a:avLst>
              <a:gd name="adj1" fmla="val 35892"/>
              <a:gd name="adj2" fmla="val 67189"/>
            </a:avLst>
          </a:pr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0" bIns="46800" numCol="1" rtlCol="0" anchor="ctr" anchorCtr="0" compatLnSpc="1">
            <a:prstTxWarp prst="textNoShape">
              <a:avLst/>
            </a:prstTxWarp>
          </a:bodyPr>
          <a:lstStyle/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気候変動の財務影響が概ねわかる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シナリオ分析手法のさわりが概ね理解できる（細かいチューニングは必要）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気候変動経営を進める、ネクストステップがわかる</a:t>
            </a:r>
            <a:endParaRPr kumimoji="1" lang="ja-JP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433201" y="980728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>
                <a:latin typeface="+mn-lt"/>
                <a:ea typeface="+mn-ea"/>
              </a:rPr>
              <a:t>支援を受けた後の変化・得られるメリット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29669" y="4008845"/>
            <a:ext cx="866947" cy="380480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>
              <a:spcBef>
                <a:spcPts val="0"/>
              </a:spcBef>
              <a:buSzPct val="100000"/>
            </a:pPr>
            <a:r>
              <a:rPr lang="ja-JP" altLang="en-US" sz="2000" dirty="0" smtClean="0">
                <a:solidFill>
                  <a:prstClr val="black"/>
                </a:solidFill>
                <a:latin typeface="+mn-ea"/>
                <a:ea typeface="+mn-ea"/>
                <a:cs typeface="Arial" charset="0"/>
              </a:rPr>
              <a:t>企業</a:t>
            </a:r>
            <a:endParaRPr lang="en-US" altLang="ja-JP" sz="2000" dirty="0" smtClean="0">
              <a:solidFill>
                <a:prstClr val="black"/>
              </a:solidFill>
              <a:latin typeface="+mn-ea"/>
              <a:ea typeface="+mn-ea"/>
              <a:cs typeface="Arial" charset="0"/>
            </a:endParaRPr>
          </a:p>
        </p:txBody>
      </p:sp>
      <p:sp>
        <p:nvSpPr>
          <p:cNvPr id="43" name="四角形吹き出し 42"/>
          <p:cNvSpPr/>
          <p:nvPr/>
        </p:nvSpPr>
        <p:spPr bwMode="auto">
          <a:xfrm>
            <a:off x="83850" y="1385834"/>
            <a:ext cx="4914106" cy="1633397"/>
          </a:xfrm>
          <a:prstGeom prst="wedgeRectCallout">
            <a:avLst>
              <a:gd name="adj1" fmla="val -32852"/>
              <a:gd name="adj2" fmla="val 67025"/>
            </a:avLst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000" tIns="46800" rIns="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（気候変動が問題だというけど・・・・）</a:t>
            </a:r>
            <a:endParaRPr lang="en-US" altLang="ja-JP" sz="2000" dirty="0" smtClean="0"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ja-JP" altLang="en-US" sz="2000" dirty="0" smtClean="0">
                <a:latin typeface="+mn-ea"/>
                <a:ea typeface="+mn-ea"/>
              </a:rPr>
              <a:t>気候変動の自社の影響が分からない</a:t>
            </a:r>
            <a:endParaRPr lang="en-US" altLang="ja-JP" sz="2000" dirty="0" smtClean="0"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TCFD</a:t>
            </a:r>
            <a:r>
              <a:rPr lang="ja-JP" altLang="en-US" sz="2000" dirty="0" smtClean="0">
                <a:latin typeface="+mn-ea"/>
                <a:ea typeface="+mn-ea"/>
              </a:rPr>
              <a:t>に対応するべきと</a:t>
            </a:r>
            <a:r>
              <a:rPr lang="ja-JP" altLang="en-US" sz="2000" dirty="0">
                <a:latin typeface="+mn-ea"/>
                <a:ea typeface="+mn-ea"/>
              </a:rPr>
              <a:t>聞</a:t>
            </a:r>
            <a:r>
              <a:rPr lang="ja-JP" altLang="en-US" sz="2000" dirty="0" smtClean="0">
                <a:latin typeface="+mn-ea"/>
                <a:ea typeface="+mn-ea"/>
              </a:rPr>
              <a:t>くが、シナリオ分析が難しい</a:t>
            </a:r>
            <a:endParaRPr lang="en-US" altLang="ja-JP" sz="2000" dirty="0" smtClean="0">
              <a:latin typeface="+mn-ea"/>
              <a:ea typeface="+mn-ea"/>
            </a:endParaRPr>
          </a:p>
          <a:p>
            <a:pPr marL="285750" marR="0" indent="-2857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1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rPr>
              <a:t>経営層が気候変動について理解してくれない</a:t>
            </a:r>
            <a:endParaRPr kumimoji="1" lang="en-US" altLang="ja-JP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77589" y="980728"/>
            <a:ext cx="3959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n-lt"/>
                <a:ea typeface="+mn-ea"/>
              </a:rPr>
              <a:t>現状の課題</a:t>
            </a:r>
            <a:endParaRPr kumimoji="1" lang="ja-JP" altLang="en-US" sz="2000" dirty="0" smtClean="0">
              <a:latin typeface="+mn-lt"/>
              <a:ea typeface="+mn-ea"/>
            </a:endParaRPr>
          </a:p>
        </p:txBody>
      </p:sp>
      <p:sp>
        <p:nvSpPr>
          <p:cNvPr id="22" name="爆発 1 21"/>
          <p:cNvSpPr/>
          <p:nvPr/>
        </p:nvSpPr>
        <p:spPr bwMode="gray">
          <a:xfrm>
            <a:off x="1469476" y="3468934"/>
            <a:ext cx="1395292" cy="995008"/>
          </a:xfrm>
          <a:prstGeom prst="irregularSeal1">
            <a:avLst/>
          </a:prstGeom>
          <a:solidFill>
            <a:srgbClr val="FFFF00"/>
          </a:solidFill>
          <a:ln w="1905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lnSpc>
                <a:spcPts val="2400"/>
              </a:lnSpc>
              <a:buFont typeface="Wingdings 2" pitchFamily="18" charset="2"/>
              <a:buNone/>
            </a:pPr>
            <a:r>
              <a:rPr lang="ja-JP" altLang="en-US" sz="2400" dirty="0">
                <a:solidFill>
                  <a:prstClr val="black"/>
                </a:solidFill>
                <a:latin typeface="+mn-ea"/>
                <a:ea typeface="+mn-ea"/>
                <a:cs typeface="Arial" charset="0"/>
              </a:rPr>
              <a:t>応募</a:t>
            </a:r>
            <a:endParaRPr lang="ja-JP" altLang="en-US" sz="2400" dirty="0" smtClean="0">
              <a:solidFill>
                <a:prstClr val="black"/>
              </a:solidFill>
              <a:latin typeface="+mn-ea"/>
              <a:ea typeface="+mn-ea"/>
              <a:cs typeface="Arial" charset="0"/>
            </a:endParaRPr>
          </a:p>
        </p:txBody>
      </p:sp>
      <p:sp>
        <p:nvSpPr>
          <p:cNvPr id="30" name="爆発 1 29"/>
          <p:cNvSpPr/>
          <p:nvPr/>
        </p:nvSpPr>
        <p:spPr bwMode="gray">
          <a:xfrm>
            <a:off x="2981644" y="3455830"/>
            <a:ext cx="1395292" cy="995008"/>
          </a:xfrm>
          <a:prstGeom prst="irregularSeal1">
            <a:avLst/>
          </a:prstGeom>
          <a:solidFill>
            <a:schemeClr val="accent6"/>
          </a:solidFill>
          <a:ln w="19050" algn="ctr">
            <a:solidFill>
              <a:srgbClr val="BBBCBC"/>
            </a:solidFill>
            <a:miter lim="800000"/>
            <a:headEnd/>
            <a:tailEnd/>
          </a:ln>
        </p:spPr>
        <p:txBody>
          <a:bodyPr wrap="square" lIns="36000" tIns="36000" rIns="36000" bIns="36000" rtlCol="0" anchor="ctr"/>
          <a:lstStyle/>
          <a:p>
            <a:pPr algn="ctr">
              <a:lnSpc>
                <a:spcPts val="2400"/>
              </a:lnSpc>
              <a:buFont typeface="Wingdings 2" pitchFamily="18" charset="2"/>
              <a:buNone/>
            </a:pPr>
            <a:r>
              <a:rPr lang="ja-JP" altLang="en-US" sz="2400" dirty="0" smtClean="0">
                <a:solidFill>
                  <a:prstClr val="black"/>
                </a:solidFill>
                <a:latin typeface="+mn-ea"/>
                <a:ea typeface="+mn-ea"/>
                <a:cs typeface="Arial" charset="0"/>
              </a:rPr>
              <a:t>採択</a:t>
            </a:r>
          </a:p>
        </p:txBody>
      </p:sp>
      <p:grpSp>
        <p:nvGrpSpPr>
          <p:cNvPr id="52" name="グループ化 51"/>
          <p:cNvGrpSpPr/>
          <p:nvPr/>
        </p:nvGrpSpPr>
        <p:grpSpPr>
          <a:xfrm>
            <a:off x="59307" y="5469962"/>
            <a:ext cx="1005261" cy="1100560"/>
            <a:chOff x="1142765" y="5144088"/>
            <a:chExt cx="1005261" cy="1100560"/>
          </a:xfrm>
        </p:grpSpPr>
        <p:pic>
          <p:nvPicPr>
            <p:cNvPr id="50" name="図 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56620" y="5144088"/>
              <a:ext cx="774701" cy="762306"/>
            </a:xfrm>
            <a:prstGeom prst="rect">
              <a:avLst/>
            </a:prstGeom>
          </p:spPr>
        </p:pic>
        <p:sp>
          <p:nvSpPr>
            <p:cNvPr id="51" name="テキスト ボックス 50"/>
            <p:cNvSpPr txBox="1"/>
            <p:nvPr/>
          </p:nvSpPr>
          <p:spPr>
            <a:xfrm>
              <a:off x="1142765" y="5864168"/>
              <a:ext cx="1005261" cy="380480"/>
            </a:xfrm>
            <a:prstGeom prst="rect">
              <a:avLst/>
            </a:prstGeom>
            <a:noFill/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>
                <a:spcBef>
                  <a:spcPts val="0"/>
                </a:spcBef>
                <a:buSzPct val="100000"/>
              </a:pPr>
              <a:r>
                <a:rPr lang="ja-JP" altLang="en-US" sz="2000" dirty="0">
                  <a:solidFill>
                    <a:prstClr val="black"/>
                  </a:solidFill>
                  <a:latin typeface="+mn-ea"/>
                  <a:ea typeface="+mn-ea"/>
                  <a:cs typeface="Arial" charset="0"/>
                </a:rPr>
                <a:t>専門家</a:t>
              </a:r>
              <a:endParaRPr lang="en-US" altLang="ja-JP" sz="2000" dirty="0" smtClean="0">
                <a:solidFill>
                  <a:prstClr val="black"/>
                </a:solidFill>
                <a:latin typeface="+mn-ea"/>
                <a:ea typeface="+mn-ea"/>
                <a:cs typeface="Arial" charset="0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843755" y="5179258"/>
            <a:ext cx="1732981" cy="770022"/>
            <a:chOff x="766702" y="5008420"/>
            <a:chExt cx="1732981" cy="770022"/>
          </a:xfrm>
        </p:grpSpPr>
        <p:sp>
          <p:nvSpPr>
            <p:cNvPr id="54" name="右矢印 53"/>
            <p:cNvSpPr/>
            <p:nvPr/>
          </p:nvSpPr>
          <p:spPr bwMode="gray">
            <a:xfrm rot="20510891">
              <a:off x="766702" y="5258534"/>
              <a:ext cx="1732981" cy="352262"/>
            </a:xfrm>
            <a:prstGeom prst="rightArrow">
              <a:avLst>
                <a:gd name="adj1" fmla="val 50000"/>
                <a:gd name="adj2" fmla="val 59914"/>
              </a:avLst>
            </a:prstGeom>
            <a:solidFill>
              <a:schemeClr val="tx1">
                <a:lumMod val="50000"/>
                <a:lumOff val="50000"/>
              </a:schemeClr>
            </a:solidFill>
            <a:ln w="12700" algn="ctr">
              <a:noFill/>
              <a:miter lim="800000"/>
              <a:headEnd/>
              <a:tailEnd/>
            </a:ln>
          </p:spPr>
          <p:txBody>
            <a:bodyPr wrap="square" lIns="36000" tIns="36000" rIns="36000" bIns="36000" rtlCol="0" anchor="ctr"/>
            <a:lstStyle/>
            <a:p>
              <a:pPr algn="ctr">
                <a:buFont typeface="Wingdings 2" pitchFamily="18" charset="2"/>
                <a:buNone/>
              </a:pPr>
              <a:endParaRPr lang="ja-JP" altLang="en-US" sz="1200" dirty="0" smtClean="0">
                <a:solidFill>
                  <a:prstClr val="black"/>
                </a:solidFill>
                <a:latin typeface="+mn-ea"/>
                <a:ea typeface="+mn-ea"/>
                <a:cs typeface="Arial" charset="0"/>
              </a:endParaRPr>
            </a:p>
          </p:txBody>
        </p:sp>
        <p:sp>
          <p:nvSpPr>
            <p:cNvPr id="56" name="雲 55"/>
            <p:cNvSpPr/>
            <p:nvPr/>
          </p:nvSpPr>
          <p:spPr bwMode="auto">
            <a:xfrm>
              <a:off x="1103402" y="5008420"/>
              <a:ext cx="1010113" cy="770022"/>
            </a:xfrm>
            <a:prstGeom prst="cloud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支援</a:t>
              </a:r>
            </a:p>
          </p:txBody>
        </p:sp>
      </p:grpSp>
      <p:sp>
        <p:nvSpPr>
          <p:cNvPr id="58" name="スライド番号プレースホルダー 57"/>
          <p:cNvSpPr>
            <a:spLocks noGrp="1"/>
          </p:cNvSpPr>
          <p:nvPr>
            <p:ph type="sldNum" sz="quarter" idx="12"/>
          </p:nvPr>
        </p:nvSpPr>
        <p:spPr>
          <a:xfrm>
            <a:off x="8697416" y="6282490"/>
            <a:ext cx="1224136" cy="548679"/>
          </a:xfrm>
        </p:spPr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3</a:t>
            </a:fld>
            <a:endParaRPr lang="en-US" altLang="ja-JP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17878" y="5445224"/>
            <a:ext cx="178460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300" dirty="0" smtClean="0">
                <a:latin typeface="+mn-lt"/>
                <a:ea typeface="+mn-ea"/>
              </a:rPr>
              <a:t>TCFD</a:t>
            </a:r>
            <a:r>
              <a:rPr kumimoji="1" lang="ja-JP" altLang="en-US" sz="1300" dirty="0" smtClean="0">
                <a:latin typeface="+mn-lt"/>
                <a:ea typeface="+mn-ea"/>
              </a:rPr>
              <a:t>の概要解説</a:t>
            </a:r>
            <a:endParaRPr kumimoji="1" lang="en-US" altLang="ja-JP" sz="1300" dirty="0" smtClean="0">
              <a:latin typeface="+mn-lt"/>
              <a:ea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+mn-lt"/>
                <a:ea typeface="+mn-ea"/>
              </a:rPr>
              <a:t>シナリオ分析の概要解説</a:t>
            </a:r>
            <a:endParaRPr lang="en-US" altLang="ja-JP" sz="1300" dirty="0" smtClean="0">
              <a:latin typeface="+mn-lt"/>
              <a:ea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300" dirty="0" smtClean="0">
                <a:latin typeface="+mn-lt"/>
                <a:ea typeface="+mn-ea"/>
              </a:rPr>
              <a:t>支援面談の実施について説明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160912" y="5445224"/>
            <a:ext cx="362771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300" dirty="0">
                <a:latin typeface="+mn-lt"/>
                <a:ea typeface="+mn-ea"/>
              </a:rPr>
              <a:t>現状</a:t>
            </a:r>
            <a:r>
              <a:rPr lang="ja-JP" altLang="en-US" sz="1300" dirty="0" smtClean="0">
                <a:latin typeface="+mn-lt"/>
                <a:ea typeface="+mn-ea"/>
              </a:rPr>
              <a:t>の事業戦略に関するヒアリング</a:t>
            </a:r>
            <a:endParaRPr lang="en-US" altLang="ja-JP" sz="1300" dirty="0" smtClean="0">
              <a:latin typeface="+mn-lt"/>
              <a:ea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300" dirty="0" smtClean="0">
                <a:latin typeface="+mn-lt"/>
                <a:ea typeface="+mn-ea"/>
              </a:rPr>
              <a:t>リスク・機会の重要度決定に向けたディスカッション</a:t>
            </a:r>
            <a:endParaRPr kumimoji="1" lang="en-US" altLang="ja-JP" sz="1300" dirty="0" smtClean="0">
              <a:latin typeface="+mn-lt"/>
              <a:ea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+mn-lt"/>
                <a:ea typeface="+mn-ea"/>
              </a:rPr>
              <a:t>シナリオに関する情報提供</a:t>
            </a:r>
            <a:endParaRPr lang="en-US" altLang="ja-JP" sz="1300" dirty="0" smtClean="0">
              <a:latin typeface="+mn-lt"/>
              <a:ea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300" dirty="0" smtClean="0">
                <a:latin typeface="+mn-lt"/>
                <a:ea typeface="+mn-ea"/>
              </a:rPr>
              <a:t>シナリオ分析結果についてディスカッション</a:t>
            </a:r>
            <a:endParaRPr kumimoji="1" lang="en-US" altLang="ja-JP" sz="1300" dirty="0" smtClean="0">
              <a:latin typeface="+mn-lt"/>
              <a:ea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+mn-lt"/>
                <a:ea typeface="+mn-ea"/>
              </a:rPr>
              <a:t>検討体制についてディスカッション</a:t>
            </a:r>
            <a:endParaRPr kumimoji="1" lang="ja-JP" altLang="en-US" sz="1300" dirty="0" smtClean="0">
              <a:latin typeface="+mn-lt"/>
              <a:ea typeface="+mn-ea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617296" y="5445224"/>
            <a:ext cx="23071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300" dirty="0" smtClean="0">
                <a:latin typeface="+mn-lt"/>
                <a:ea typeface="+mn-ea"/>
              </a:rPr>
              <a:t>リスク・機会についての報告、　ディスカッション</a:t>
            </a:r>
            <a:endParaRPr kumimoji="1" lang="en-US" altLang="ja-JP" sz="1300" dirty="0" smtClean="0">
              <a:latin typeface="+mn-lt"/>
              <a:ea typeface="+mn-ea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300" dirty="0" smtClean="0">
                <a:latin typeface="+mn-lt"/>
                <a:ea typeface="+mn-ea"/>
              </a:rPr>
              <a:t>シナリオ分析についての報告、ディスカッション</a:t>
            </a:r>
            <a:endParaRPr kumimoji="1" lang="ja-JP" altLang="en-US" sz="1300" dirty="0" smtClean="0">
              <a:latin typeface="+mn-lt"/>
              <a:ea typeface="+mn-ea"/>
            </a:endParaRPr>
          </a:p>
        </p:txBody>
      </p:sp>
      <p:sp>
        <p:nvSpPr>
          <p:cNvPr id="49" name="Freeform 324"/>
          <p:cNvSpPr>
            <a:spLocks noChangeAspect="1" noEditPoints="1"/>
          </p:cNvSpPr>
          <p:nvPr/>
        </p:nvSpPr>
        <p:spPr bwMode="gray">
          <a:xfrm>
            <a:off x="114245" y="3076111"/>
            <a:ext cx="558821" cy="759437"/>
          </a:xfrm>
          <a:custGeom>
            <a:avLst/>
            <a:gdLst>
              <a:gd name="T0" fmla="*/ 90 w 235"/>
              <a:gd name="T1" fmla="*/ 215 h 320"/>
              <a:gd name="T2" fmla="*/ 107 w 235"/>
              <a:gd name="T3" fmla="*/ 224 h 320"/>
              <a:gd name="T4" fmla="*/ 96 w 235"/>
              <a:gd name="T5" fmla="*/ 234 h 320"/>
              <a:gd name="T6" fmla="*/ 92 w 235"/>
              <a:gd name="T7" fmla="*/ 276 h 320"/>
              <a:gd name="T8" fmla="*/ 106 w 235"/>
              <a:gd name="T9" fmla="*/ 270 h 320"/>
              <a:gd name="T10" fmla="*/ 92 w 235"/>
              <a:gd name="T11" fmla="*/ 257 h 320"/>
              <a:gd name="T12" fmla="*/ 87 w 235"/>
              <a:gd name="T13" fmla="*/ 270 h 320"/>
              <a:gd name="T14" fmla="*/ 58 w 235"/>
              <a:gd name="T15" fmla="*/ 233 h 320"/>
              <a:gd name="T16" fmla="*/ 61 w 235"/>
              <a:gd name="T17" fmla="*/ 216 h 320"/>
              <a:gd name="T18" fmla="*/ 44 w 235"/>
              <a:gd name="T19" fmla="*/ 228 h 320"/>
              <a:gd name="T20" fmla="*/ 63 w 235"/>
              <a:gd name="T21" fmla="*/ 185 h 320"/>
              <a:gd name="T22" fmla="*/ 58 w 235"/>
              <a:gd name="T23" fmla="*/ 171 h 320"/>
              <a:gd name="T24" fmla="*/ 43 w 235"/>
              <a:gd name="T25" fmla="*/ 181 h 320"/>
              <a:gd name="T26" fmla="*/ 96 w 235"/>
              <a:gd name="T27" fmla="*/ 192 h 320"/>
              <a:gd name="T28" fmla="*/ 106 w 235"/>
              <a:gd name="T29" fmla="*/ 177 h 320"/>
              <a:gd name="T30" fmla="*/ 86 w 235"/>
              <a:gd name="T31" fmla="*/ 181 h 320"/>
              <a:gd name="T32" fmla="*/ 92 w 235"/>
              <a:gd name="T33" fmla="*/ 148 h 320"/>
              <a:gd name="T34" fmla="*/ 107 w 235"/>
              <a:gd name="T35" fmla="*/ 138 h 320"/>
              <a:gd name="T36" fmla="*/ 98 w 235"/>
              <a:gd name="T37" fmla="*/ 128 h 320"/>
              <a:gd name="T38" fmla="*/ 87 w 235"/>
              <a:gd name="T39" fmla="*/ 142 h 320"/>
              <a:gd name="T40" fmla="*/ 58 w 235"/>
              <a:gd name="T41" fmla="*/ 148 h 320"/>
              <a:gd name="T42" fmla="*/ 61 w 235"/>
              <a:gd name="T43" fmla="*/ 131 h 320"/>
              <a:gd name="T44" fmla="*/ 52 w 235"/>
              <a:gd name="T45" fmla="*/ 128 h 320"/>
              <a:gd name="T46" fmla="*/ 43 w 235"/>
              <a:gd name="T47" fmla="*/ 138 h 320"/>
              <a:gd name="T48" fmla="*/ 54 w 235"/>
              <a:gd name="T49" fmla="*/ 106 h 320"/>
              <a:gd name="T50" fmla="*/ 61 w 235"/>
              <a:gd name="T51" fmla="*/ 88 h 320"/>
              <a:gd name="T52" fmla="*/ 48 w 235"/>
              <a:gd name="T53" fmla="*/ 87 h 320"/>
              <a:gd name="T54" fmla="*/ 46 w 235"/>
              <a:gd name="T55" fmla="*/ 103 h 320"/>
              <a:gd name="T56" fmla="*/ 100 w 235"/>
              <a:gd name="T57" fmla="*/ 105 h 320"/>
              <a:gd name="T58" fmla="*/ 104 w 235"/>
              <a:gd name="T59" fmla="*/ 88 h 320"/>
              <a:gd name="T60" fmla="*/ 86 w 235"/>
              <a:gd name="T61" fmla="*/ 96 h 320"/>
              <a:gd name="T62" fmla="*/ 100 w 235"/>
              <a:gd name="T63" fmla="*/ 63 h 320"/>
              <a:gd name="T64" fmla="*/ 106 w 235"/>
              <a:gd name="T65" fmla="*/ 49 h 320"/>
              <a:gd name="T66" fmla="*/ 87 w 235"/>
              <a:gd name="T67" fmla="*/ 49 h 320"/>
              <a:gd name="T68" fmla="*/ 50 w 235"/>
              <a:gd name="T69" fmla="*/ 63 h 320"/>
              <a:gd name="T70" fmla="*/ 63 w 235"/>
              <a:gd name="T71" fmla="*/ 49 h 320"/>
              <a:gd name="T72" fmla="*/ 43 w 235"/>
              <a:gd name="T73" fmla="*/ 53 h 320"/>
              <a:gd name="T74" fmla="*/ 182 w 235"/>
              <a:gd name="T75" fmla="*/ 234 h 320"/>
              <a:gd name="T76" fmla="*/ 191 w 235"/>
              <a:gd name="T77" fmla="*/ 220 h 320"/>
              <a:gd name="T78" fmla="*/ 184 w 235"/>
              <a:gd name="T79" fmla="*/ 213 h 320"/>
              <a:gd name="T80" fmla="*/ 174 w 235"/>
              <a:gd name="T81" fmla="*/ 216 h 320"/>
              <a:gd name="T82" fmla="*/ 174 w 235"/>
              <a:gd name="T83" fmla="*/ 231 h 320"/>
              <a:gd name="T84" fmla="*/ 186 w 235"/>
              <a:gd name="T85" fmla="*/ 191 h 320"/>
              <a:gd name="T86" fmla="*/ 191 w 235"/>
              <a:gd name="T87" fmla="*/ 177 h 320"/>
              <a:gd name="T88" fmla="*/ 174 w 235"/>
              <a:gd name="T89" fmla="*/ 173 h 320"/>
              <a:gd name="T90" fmla="*/ 174 w 235"/>
              <a:gd name="T91" fmla="*/ 189 h 320"/>
              <a:gd name="T92" fmla="*/ 186 w 235"/>
              <a:gd name="T93" fmla="*/ 148 h 320"/>
              <a:gd name="T94" fmla="*/ 189 w 235"/>
              <a:gd name="T95" fmla="*/ 131 h 320"/>
              <a:gd name="T96" fmla="*/ 174 w 235"/>
              <a:gd name="T97" fmla="*/ 131 h 320"/>
              <a:gd name="T98" fmla="*/ 235 w 235"/>
              <a:gd name="T99" fmla="*/ 96 h 320"/>
              <a:gd name="T100" fmla="*/ 0 w 235"/>
              <a:gd name="T101" fmla="*/ 309 h 320"/>
              <a:gd name="T102" fmla="*/ 150 w 235"/>
              <a:gd name="T103" fmla="*/ 10 h 320"/>
              <a:gd name="T104" fmla="*/ 22 w 235"/>
              <a:gd name="T105" fmla="*/ 298 h 320"/>
              <a:gd name="T106" fmla="*/ 64 w 235"/>
              <a:gd name="T107" fmla="*/ 266 h 320"/>
              <a:gd name="T108" fmla="*/ 22 w 235"/>
              <a:gd name="T109" fmla="*/ 21 h 320"/>
              <a:gd name="T110" fmla="*/ 150 w 235"/>
              <a:gd name="T111" fmla="*/ 298 h 320"/>
              <a:gd name="T112" fmla="*/ 192 w 235"/>
              <a:gd name="T113" fmla="*/ 266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5" h="320">
                <a:moveTo>
                  <a:pt x="87" y="228"/>
                </a:moveTo>
                <a:cubicBezTo>
                  <a:pt x="86" y="226"/>
                  <a:pt x="86" y="225"/>
                  <a:pt x="86" y="224"/>
                </a:cubicBezTo>
                <a:cubicBezTo>
                  <a:pt x="86" y="221"/>
                  <a:pt x="87" y="218"/>
                  <a:pt x="89" y="216"/>
                </a:cubicBezTo>
                <a:cubicBezTo>
                  <a:pt x="89" y="216"/>
                  <a:pt x="90" y="215"/>
                  <a:pt x="90" y="215"/>
                </a:cubicBezTo>
                <a:cubicBezTo>
                  <a:pt x="91" y="214"/>
                  <a:pt x="92" y="214"/>
                  <a:pt x="92" y="214"/>
                </a:cubicBezTo>
                <a:cubicBezTo>
                  <a:pt x="93" y="214"/>
                  <a:pt x="94" y="213"/>
                  <a:pt x="94" y="213"/>
                </a:cubicBezTo>
                <a:cubicBezTo>
                  <a:pt x="98" y="212"/>
                  <a:pt x="101" y="214"/>
                  <a:pt x="104" y="216"/>
                </a:cubicBezTo>
                <a:cubicBezTo>
                  <a:pt x="106" y="218"/>
                  <a:pt x="107" y="221"/>
                  <a:pt x="107" y="224"/>
                </a:cubicBezTo>
                <a:cubicBezTo>
                  <a:pt x="107" y="225"/>
                  <a:pt x="107" y="226"/>
                  <a:pt x="106" y="228"/>
                </a:cubicBezTo>
                <a:cubicBezTo>
                  <a:pt x="106" y="229"/>
                  <a:pt x="105" y="230"/>
                  <a:pt x="104" y="231"/>
                </a:cubicBezTo>
                <a:cubicBezTo>
                  <a:pt x="103" y="232"/>
                  <a:pt x="102" y="233"/>
                  <a:pt x="100" y="233"/>
                </a:cubicBezTo>
                <a:cubicBezTo>
                  <a:pt x="99" y="234"/>
                  <a:pt x="98" y="234"/>
                  <a:pt x="96" y="234"/>
                </a:cubicBezTo>
                <a:cubicBezTo>
                  <a:pt x="93" y="234"/>
                  <a:pt x="91" y="233"/>
                  <a:pt x="89" y="231"/>
                </a:cubicBezTo>
                <a:cubicBezTo>
                  <a:pt x="88" y="230"/>
                  <a:pt x="87" y="229"/>
                  <a:pt x="87" y="228"/>
                </a:cubicBezTo>
                <a:close/>
                <a:moveTo>
                  <a:pt x="89" y="274"/>
                </a:moveTo>
                <a:cubicBezTo>
                  <a:pt x="90" y="275"/>
                  <a:pt x="91" y="276"/>
                  <a:pt x="92" y="276"/>
                </a:cubicBezTo>
                <a:cubicBezTo>
                  <a:pt x="94" y="277"/>
                  <a:pt x="95" y="277"/>
                  <a:pt x="96" y="277"/>
                </a:cubicBezTo>
                <a:cubicBezTo>
                  <a:pt x="98" y="277"/>
                  <a:pt x="99" y="277"/>
                  <a:pt x="100" y="276"/>
                </a:cubicBezTo>
                <a:cubicBezTo>
                  <a:pt x="102" y="276"/>
                  <a:pt x="103" y="275"/>
                  <a:pt x="104" y="274"/>
                </a:cubicBezTo>
                <a:cubicBezTo>
                  <a:pt x="105" y="273"/>
                  <a:pt x="106" y="272"/>
                  <a:pt x="106" y="270"/>
                </a:cubicBezTo>
                <a:cubicBezTo>
                  <a:pt x="107" y="269"/>
                  <a:pt x="107" y="268"/>
                  <a:pt x="107" y="266"/>
                </a:cubicBezTo>
                <a:cubicBezTo>
                  <a:pt x="107" y="265"/>
                  <a:pt x="107" y="264"/>
                  <a:pt x="106" y="262"/>
                </a:cubicBezTo>
                <a:cubicBezTo>
                  <a:pt x="106" y="261"/>
                  <a:pt x="105" y="260"/>
                  <a:pt x="104" y="259"/>
                </a:cubicBezTo>
                <a:cubicBezTo>
                  <a:pt x="101" y="256"/>
                  <a:pt x="96" y="255"/>
                  <a:pt x="92" y="257"/>
                </a:cubicBezTo>
                <a:cubicBezTo>
                  <a:pt x="91" y="257"/>
                  <a:pt x="90" y="258"/>
                  <a:pt x="89" y="259"/>
                </a:cubicBezTo>
                <a:cubicBezTo>
                  <a:pt x="88" y="260"/>
                  <a:pt x="87" y="261"/>
                  <a:pt x="87" y="262"/>
                </a:cubicBezTo>
                <a:cubicBezTo>
                  <a:pt x="86" y="264"/>
                  <a:pt x="86" y="265"/>
                  <a:pt x="86" y="266"/>
                </a:cubicBezTo>
                <a:cubicBezTo>
                  <a:pt x="86" y="268"/>
                  <a:pt x="86" y="269"/>
                  <a:pt x="87" y="270"/>
                </a:cubicBezTo>
                <a:cubicBezTo>
                  <a:pt x="87" y="272"/>
                  <a:pt x="88" y="273"/>
                  <a:pt x="89" y="274"/>
                </a:cubicBezTo>
                <a:close/>
                <a:moveTo>
                  <a:pt x="46" y="231"/>
                </a:moveTo>
                <a:cubicBezTo>
                  <a:pt x="48" y="233"/>
                  <a:pt x="51" y="234"/>
                  <a:pt x="54" y="234"/>
                </a:cubicBezTo>
                <a:cubicBezTo>
                  <a:pt x="55" y="234"/>
                  <a:pt x="56" y="234"/>
                  <a:pt x="58" y="233"/>
                </a:cubicBezTo>
                <a:cubicBezTo>
                  <a:pt x="59" y="233"/>
                  <a:pt x="60" y="232"/>
                  <a:pt x="61" y="231"/>
                </a:cubicBezTo>
                <a:cubicBezTo>
                  <a:pt x="62" y="230"/>
                  <a:pt x="63" y="229"/>
                  <a:pt x="63" y="228"/>
                </a:cubicBezTo>
                <a:cubicBezTo>
                  <a:pt x="64" y="226"/>
                  <a:pt x="64" y="225"/>
                  <a:pt x="64" y="224"/>
                </a:cubicBezTo>
                <a:cubicBezTo>
                  <a:pt x="64" y="221"/>
                  <a:pt x="63" y="218"/>
                  <a:pt x="61" y="216"/>
                </a:cubicBezTo>
                <a:cubicBezTo>
                  <a:pt x="60" y="215"/>
                  <a:pt x="59" y="214"/>
                  <a:pt x="58" y="214"/>
                </a:cubicBezTo>
                <a:cubicBezTo>
                  <a:pt x="54" y="212"/>
                  <a:pt x="49" y="213"/>
                  <a:pt x="46" y="216"/>
                </a:cubicBezTo>
                <a:cubicBezTo>
                  <a:pt x="44" y="218"/>
                  <a:pt x="43" y="221"/>
                  <a:pt x="43" y="224"/>
                </a:cubicBezTo>
                <a:cubicBezTo>
                  <a:pt x="43" y="225"/>
                  <a:pt x="43" y="226"/>
                  <a:pt x="44" y="228"/>
                </a:cubicBezTo>
                <a:cubicBezTo>
                  <a:pt x="44" y="229"/>
                  <a:pt x="45" y="230"/>
                  <a:pt x="46" y="231"/>
                </a:cubicBezTo>
                <a:close/>
                <a:moveTo>
                  <a:pt x="54" y="192"/>
                </a:moveTo>
                <a:cubicBezTo>
                  <a:pt x="57" y="192"/>
                  <a:pt x="59" y="191"/>
                  <a:pt x="61" y="189"/>
                </a:cubicBezTo>
                <a:cubicBezTo>
                  <a:pt x="62" y="188"/>
                  <a:pt x="63" y="186"/>
                  <a:pt x="63" y="185"/>
                </a:cubicBezTo>
                <a:cubicBezTo>
                  <a:pt x="64" y="184"/>
                  <a:pt x="64" y="182"/>
                  <a:pt x="64" y="181"/>
                </a:cubicBezTo>
                <a:cubicBezTo>
                  <a:pt x="64" y="180"/>
                  <a:pt x="64" y="178"/>
                  <a:pt x="63" y="177"/>
                </a:cubicBezTo>
                <a:cubicBezTo>
                  <a:pt x="63" y="176"/>
                  <a:pt x="62" y="174"/>
                  <a:pt x="61" y="173"/>
                </a:cubicBezTo>
                <a:cubicBezTo>
                  <a:pt x="60" y="172"/>
                  <a:pt x="59" y="172"/>
                  <a:pt x="58" y="171"/>
                </a:cubicBezTo>
                <a:cubicBezTo>
                  <a:pt x="55" y="170"/>
                  <a:pt x="52" y="170"/>
                  <a:pt x="50" y="171"/>
                </a:cubicBezTo>
                <a:cubicBezTo>
                  <a:pt x="48" y="172"/>
                  <a:pt x="47" y="172"/>
                  <a:pt x="46" y="173"/>
                </a:cubicBezTo>
                <a:cubicBezTo>
                  <a:pt x="45" y="174"/>
                  <a:pt x="44" y="176"/>
                  <a:pt x="44" y="177"/>
                </a:cubicBezTo>
                <a:cubicBezTo>
                  <a:pt x="43" y="178"/>
                  <a:pt x="43" y="180"/>
                  <a:pt x="43" y="181"/>
                </a:cubicBezTo>
                <a:cubicBezTo>
                  <a:pt x="43" y="184"/>
                  <a:pt x="44" y="187"/>
                  <a:pt x="46" y="189"/>
                </a:cubicBezTo>
                <a:cubicBezTo>
                  <a:pt x="48" y="191"/>
                  <a:pt x="51" y="192"/>
                  <a:pt x="54" y="192"/>
                </a:cubicBezTo>
                <a:close/>
                <a:moveTo>
                  <a:pt x="92" y="191"/>
                </a:moveTo>
                <a:cubicBezTo>
                  <a:pt x="94" y="191"/>
                  <a:pt x="95" y="192"/>
                  <a:pt x="96" y="192"/>
                </a:cubicBezTo>
                <a:cubicBezTo>
                  <a:pt x="99" y="192"/>
                  <a:pt x="102" y="191"/>
                  <a:pt x="104" y="189"/>
                </a:cubicBezTo>
                <a:cubicBezTo>
                  <a:pt x="105" y="188"/>
                  <a:pt x="106" y="186"/>
                  <a:pt x="106" y="185"/>
                </a:cubicBezTo>
                <a:cubicBezTo>
                  <a:pt x="107" y="184"/>
                  <a:pt x="107" y="182"/>
                  <a:pt x="107" y="181"/>
                </a:cubicBezTo>
                <a:cubicBezTo>
                  <a:pt x="107" y="180"/>
                  <a:pt x="107" y="178"/>
                  <a:pt x="106" y="177"/>
                </a:cubicBezTo>
                <a:cubicBezTo>
                  <a:pt x="106" y="176"/>
                  <a:pt x="105" y="174"/>
                  <a:pt x="104" y="173"/>
                </a:cubicBezTo>
                <a:cubicBezTo>
                  <a:pt x="100" y="169"/>
                  <a:pt x="93" y="169"/>
                  <a:pt x="89" y="173"/>
                </a:cubicBezTo>
                <a:cubicBezTo>
                  <a:pt x="88" y="174"/>
                  <a:pt x="87" y="176"/>
                  <a:pt x="87" y="177"/>
                </a:cubicBezTo>
                <a:cubicBezTo>
                  <a:pt x="86" y="178"/>
                  <a:pt x="86" y="180"/>
                  <a:pt x="86" y="181"/>
                </a:cubicBezTo>
                <a:cubicBezTo>
                  <a:pt x="86" y="184"/>
                  <a:pt x="87" y="187"/>
                  <a:pt x="89" y="189"/>
                </a:cubicBezTo>
                <a:cubicBezTo>
                  <a:pt x="90" y="190"/>
                  <a:pt x="91" y="190"/>
                  <a:pt x="92" y="191"/>
                </a:cubicBezTo>
                <a:close/>
                <a:moveTo>
                  <a:pt x="89" y="146"/>
                </a:moveTo>
                <a:cubicBezTo>
                  <a:pt x="90" y="147"/>
                  <a:pt x="91" y="148"/>
                  <a:pt x="92" y="148"/>
                </a:cubicBezTo>
                <a:cubicBezTo>
                  <a:pt x="94" y="149"/>
                  <a:pt x="95" y="149"/>
                  <a:pt x="96" y="149"/>
                </a:cubicBezTo>
                <a:cubicBezTo>
                  <a:pt x="98" y="149"/>
                  <a:pt x="99" y="149"/>
                  <a:pt x="100" y="148"/>
                </a:cubicBezTo>
                <a:cubicBezTo>
                  <a:pt x="102" y="148"/>
                  <a:pt x="103" y="147"/>
                  <a:pt x="104" y="146"/>
                </a:cubicBezTo>
                <a:cubicBezTo>
                  <a:pt x="106" y="144"/>
                  <a:pt x="107" y="141"/>
                  <a:pt x="107" y="138"/>
                </a:cubicBezTo>
                <a:cubicBezTo>
                  <a:pt x="107" y="136"/>
                  <a:pt x="106" y="133"/>
                  <a:pt x="104" y="131"/>
                </a:cubicBezTo>
                <a:cubicBezTo>
                  <a:pt x="103" y="130"/>
                  <a:pt x="103" y="130"/>
                  <a:pt x="102" y="129"/>
                </a:cubicBezTo>
                <a:cubicBezTo>
                  <a:pt x="102" y="129"/>
                  <a:pt x="101" y="129"/>
                  <a:pt x="100" y="129"/>
                </a:cubicBezTo>
                <a:cubicBezTo>
                  <a:pt x="100" y="128"/>
                  <a:pt x="99" y="128"/>
                  <a:pt x="98" y="128"/>
                </a:cubicBezTo>
                <a:cubicBezTo>
                  <a:pt x="96" y="127"/>
                  <a:pt x="94" y="128"/>
                  <a:pt x="92" y="129"/>
                </a:cubicBezTo>
                <a:cubicBezTo>
                  <a:pt x="91" y="129"/>
                  <a:pt x="90" y="130"/>
                  <a:pt x="89" y="131"/>
                </a:cubicBezTo>
                <a:cubicBezTo>
                  <a:pt x="87" y="133"/>
                  <a:pt x="86" y="136"/>
                  <a:pt x="86" y="138"/>
                </a:cubicBezTo>
                <a:cubicBezTo>
                  <a:pt x="86" y="140"/>
                  <a:pt x="86" y="141"/>
                  <a:pt x="87" y="142"/>
                </a:cubicBezTo>
                <a:cubicBezTo>
                  <a:pt x="87" y="144"/>
                  <a:pt x="88" y="145"/>
                  <a:pt x="89" y="146"/>
                </a:cubicBezTo>
                <a:close/>
                <a:moveTo>
                  <a:pt x="50" y="148"/>
                </a:moveTo>
                <a:cubicBezTo>
                  <a:pt x="51" y="149"/>
                  <a:pt x="52" y="149"/>
                  <a:pt x="54" y="149"/>
                </a:cubicBezTo>
                <a:cubicBezTo>
                  <a:pt x="55" y="149"/>
                  <a:pt x="56" y="149"/>
                  <a:pt x="58" y="148"/>
                </a:cubicBezTo>
                <a:cubicBezTo>
                  <a:pt x="59" y="148"/>
                  <a:pt x="60" y="147"/>
                  <a:pt x="61" y="146"/>
                </a:cubicBezTo>
                <a:cubicBezTo>
                  <a:pt x="62" y="145"/>
                  <a:pt x="63" y="144"/>
                  <a:pt x="63" y="142"/>
                </a:cubicBezTo>
                <a:cubicBezTo>
                  <a:pt x="64" y="141"/>
                  <a:pt x="64" y="140"/>
                  <a:pt x="64" y="138"/>
                </a:cubicBezTo>
                <a:cubicBezTo>
                  <a:pt x="64" y="136"/>
                  <a:pt x="63" y="133"/>
                  <a:pt x="61" y="131"/>
                </a:cubicBezTo>
                <a:cubicBezTo>
                  <a:pt x="61" y="130"/>
                  <a:pt x="60" y="130"/>
                  <a:pt x="60" y="129"/>
                </a:cubicBezTo>
                <a:cubicBezTo>
                  <a:pt x="59" y="129"/>
                  <a:pt x="58" y="129"/>
                  <a:pt x="58" y="129"/>
                </a:cubicBezTo>
                <a:cubicBezTo>
                  <a:pt x="57" y="128"/>
                  <a:pt x="56" y="128"/>
                  <a:pt x="56" y="128"/>
                </a:cubicBezTo>
                <a:cubicBezTo>
                  <a:pt x="54" y="128"/>
                  <a:pt x="53" y="128"/>
                  <a:pt x="52" y="128"/>
                </a:cubicBezTo>
                <a:cubicBezTo>
                  <a:pt x="51" y="128"/>
                  <a:pt x="50" y="128"/>
                  <a:pt x="50" y="129"/>
                </a:cubicBezTo>
                <a:cubicBezTo>
                  <a:pt x="49" y="129"/>
                  <a:pt x="48" y="129"/>
                  <a:pt x="48" y="129"/>
                </a:cubicBezTo>
                <a:cubicBezTo>
                  <a:pt x="47" y="130"/>
                  <a:pt x="47" y="130"/>
                  <a:pt x="46" y="131"/>
                </a:cubicBezTo>
                <a:cubicBezTo>
                  <a:pt x="44" y="133"/>
                  <a:pt x="43" y="136"/>
                  <a:pt x="43" y="138"/>
                </a:cubicBezTo>
                <a:cubicBezTo>
                  <a:pt x="43" y="141"/>
                  <a:pt x="44" y="144"/>
                  <a:pt x="46" y="146"/>
                </a:cubicBezTo>
                <a:cubicBezTo>
                  <a:pt x="47" y="147"/>
                  <a:pt x="48" y="148"/>
                  <a:pt x="50" y="148"/>
                </a:cubicBezTo>
                <a:close/>
                <a:moveTo>
                  <a:pt x="50" y="105"/>
                </a:moveTo>
                <a:cubicBezTo>
                  <a:pt x="51" y="106"/>
                  <a:pt x="52" y="106"/>
                  <a:pt x="54" y="106"/>
                </a:cubicBezTo>
                <a:cubicBezTo>
                  <a:pt x="57" y="106"/>
                  <a:pt x="59" y="105"/>
                  <a:pt x="61" y="103"/>
                </a:cubicBezTo>
                <a:cubicBezTo>
                  <a:pt x="63" y="101"/>
                  <a:pt x="64" y="99"/>
                  <a:pt x="64" y="96"/>
                </a:cubicBezTo>
                <a:cubicBezTo>
                  <a:pt x="64" y="94"/>
                  <a:pt x="64" y="93"/>
                  <a:pt x="63" y="92"/>
                </a:cubicBezTo>
                <a:cubicBezTo>
                  <a:pt x="63" y="90"/>
                  <a:pt x="62" y="89"/>
                  <a:pt x="61" y="88"/>
                </a:cubicBezTo>
                <a:cubicBezTo>
                  <a:pt x="60" y="87"/>
                  <a:pt x="59" y="86"/>
                  <a:pt x="58" y="86"/>
                </a:cubicBezTo>
                <a:cubicBezTo>
                  <a:pt x="56" y="85"/>
                  <a:pt x="54" y="85"/>
                  <a:pt x="52" y="85"/>
                </a:cubicBezTo>
                <a:cubicBezTo>
                  <a:pt x="51" y="85"/>
                  <a:pt x="50" y="86"/>
                  <a:pt x="50" y="86"/>
                </a:cubicBezTo>
                <a:cubicBezTo>
                  <a:pt x="49" y="86"/>
                  <a:pt x="48" y="86"/>
                  <a:pt x="48" y="87"/>
                </a:cubicBezTo>
                <a:cubicBezTo>
                  <a:pt x="47" y="87"/>
                  <a:pt x="47" y="88"/>
                  <a:pt x="46" y="88"/>
                </a:cubicBezTo>
                <a:cubicBezTo>
                  <a:pt x="45" y="89"/>
                  <a:pt x="44" y="90"/>
                  <a:pt x="44" y="92"/>
                </a:cubicBezTo>
                <a:cubicBezTo>
                  <a:pt x="43" y="93"/>
                  <a:pt x="43" y="94"/>
                  <a:pt x="43" y="96"/>
                </a:cubicBezTo>
                <a:cubicBezTo>
                  <a:pt x="43" y="99"/>
                  <a:pt x="44" y="101"/>
                  <a:pt x="46" y="103"/>
                </a:cubicBezTo>
                <a:cubicBezTo>
                  <a:pt x="47" y="104"/>
                  <a:pt x="48" y="105"/>
                  <a:pt x="50" y="105"/>
                </a:cubicBezTo>
                <a:close/>
                <a:moveTo>
                  <a:pt x="92" y="105"/>
                </a:moveTo>
                <a:cubicBezTo>
                  <a:pt x="94" y="106"/>
                  <a:pt x="95" y="106"/>
                  <a:pt x="96" y="106"/>
                </a:cubicBezTo>
                <a:cubicBezTo>
                  <a:pt x="98" y="106"/>
                  <a:pt x="99" y="106"/>
                  <a:pt x="100" y="105"/>
                </a:cubicBezTo>
                <a:cubicBezTo>
                  <a:pt x="102" y="105"/>
                  <a:pt x="103" y="104"/>
                  <a:pt x="104" y="103"/>
                </a:cubicBezTo>
                <a:cubicBezTo>
                  <a:pt x="106" y="101"/>
                  <a:pt x="107" y="99"/>
                  <a:pt x="107" y="96"/>
                </a:cubicBezTo>
                <a:cubicBezTo>
                  <a:pt x="107" y="94"/>
                  <a:pt x="107" y="93"/>
                  <a:pt x="106" y="92"/>
                </a:cubicBezTo>
                <a:cubicBezTo>
                  <a:pt x="106" y="90"/>
                  <a:pt x="105" y="89"/>
                  <a:pt x="104" y="88"/>
                </a:cubicBezTo>
                <a:cubicBezTo>
                  <a:pt x="101" y="85"/>
                  <a:pt x="96" y="84"/>
                  <a:pt x="92" y="86"/>
                </a:cubicBezTo>
                <a:cubicBezTo>
                  <a:pt x="91" y="86"/>
                  <a:pt x="90" y="87"/>
                  <a:pt x="89" y="88"/>
                </a:cubicBezTo>
                <a:cubicBezTo>
                  <a:pt x="88" y="89"/>
                  <a:pt x="87" y="90"/>
                  <a:pt x="87" y="92"/>
                </a:cubicBezTo>
                <a:cubicBezTo>
                  <a:pt x="86" y="93"/>
                  <a:pt x="86" y="94"/>
                  <a:pt x="86" y="96"/>
                </a:cubicBezTo>
                <a:cubicBezTo>
                  <a:pt x="86" y="99"/>
                  <a:pt x="87" y="101"/>
                  <a:pt x="89" y="103"/>
                </a:cubicBezTo>
                <a:cubicBezTo>
                  <a:pt x="90" y="104"/>
                  <a:pt x="91" y="105"/>
                  <a:pt x="92" y="105"/>
                </a:cubicBezTo>
                <a:close/>
                <a:moveTo>
                  <a:pt x="96" y="64"/>
                </a:moveTo>
                <a:cubicBezTo>
                  <a:pt x="98" y="64"/>
                  <a:pt x="99" y="63"/>
                  <a:pt x="100" y="63"/>
                </a:cubicBezTo>
                <a:cubicBezTo>
                  <a:pt x="102" y="62"/>
                  <a:pt x="103" y="62"/>
                  <a:pt x="104" y="61"/>
                </a:cubicBezTo>
                <a:cubicBezTo>
                  <a:pt x="105" y="59"/>
                  <a:pt x="106" y="58"/>
                  <a:pt x="106" y="57"/>
                </a:cubicBezTo>
                <a:cubicBezTo>
                  <a:pt x="107" y="56"/>
                  <a:pt x="107" y="54"/>
                  <a:pt x="107" y="53"/>
                </a:cubicBezTo>
                <a:cubicBezTo>
                  <a:pt x="107" y="52"/>
                  <a:pt x="107" y="50"/>
                  <a:pt x="106" y="49"/>
                </a:cubicBezTo>
                <a:cubicBezTo>
                  <a:pt x="106" y="48"/>
                  <a:pt x="105" y="46"/>
                  <a:pt x="104" y="45"/>
                </a:cubicBezTo>
                <a:cubicBezTo>
                  <a:pt x="103" y="44"/>
                  <a:pt x="102" y="44"/>
                  <a:pt x="100" y="43"/>
                </a:cubicBezTo>
                <a:cubicBezTo>
                  <a:pt x="97" y="41"/>
                  <a:pt x="92" y="42"/>
                  <a:pt x="89" y="45"/>
                </a:cubicBezTo>
                <a:cubicBezTo>
                  <a:pt x="88" y="46"/>
                  <a:pt x="87" y="48"/>
                  <a:pt x="87" y="49"/>
                </a:cubicBezTo>
                <a:cubicBezTo>
                  <a:pt x="86" y="50"/>
                  <a:pt x="86" y="52"/>
                  <a:pt x="86" y="53"/>
                </a:cubicBezTo>
                <a:cubicBezTo>
                  <a:pt x="86" y="56"/>
                  <a:pt x="87" y="59"/>
                  <a:pt x="89" y="61"/>
                </a:cubicBezTo>
                <a:cubicBezTo>
                  <a:pt x="91" y="63"/>
                  <a:pt x="93" y="64"/>
                  <a:pt x="96" y="64"/>
                </a:cubicBezTo>
                <a:close/>
                <a:moveTo>
                  <a:pt x="50" y="63"/>
                </a:moveTo>
                <a:cubicBezTo>
                  <a:pt x="51" y="63"/>
                  <a:pt x="52" y="64"/>
                  <a:pt x="54" y="64"/>
                </a:cubicBezTo>
                <a:cubicBezTo>
                  <a:pt x="57" y="64"/>
                  <a:pt x="59" y="63"/>
                  <a:pt x="61" y="61"/>
                </a:cubicBezTo>
                <a:cubicBezTo>
                  <a:pt x="63" y="59"/>
                  <a:pt x="64" y="56"/>
                  <a:pt x="64" y="53"/>
                </a:cubicBezTo>
                <a:cubicBezTo>
                  <a:pt x="64" y="52"/>
                  <a:pt x="64" y="50"/>
                  <a:pt x="63" y="49"/>
                </a:cubicBezTo>
                <a:cubicBezTo>
                  <a:pt x="63" y="48"/>
                  <a:pt x="62" y="46"/>
                  <a:pt x="61" y="45"/>
                </a:cubicBezTo>
                <a:cubicBezTo>
                  <a:pt x="57" y="41"/>
                  <a:pt x="50" y="41"/>
                  <a:pt x="46" y="45"/>
                </a:cubicBezTo>
                <a:cubicBezTo>
                  <a:pt x="45" y="46"/>
                  <a:pt x="44" y="48"/>
                  <a:pt x="44" y="49"/>
                </a:cubicBezTo>
                <a:cubicBezTo>
                  <a:pt x="43" y="50"/>
                  <a:pt x="43" y="52"/>
                  <a:pt x="43" y="53"/>
                </a:cubicBezTo>
                <a:cubicBezTo>
                  <a:pt x="43" y="56"/>
                  <a:pt x="44" y="59"/>
                  <a:pt x="46" y="61"/>
                </a:cubicBezTo>
                <a:cubicBezTo>
                  <a:pt x="47" y="62"/>
                  <a:pt x="48" y="62"/>
                  <a:pt x="50" y="63"/>
                </a:cubicBezTo>
                <a:close/>
                <a:moveTo>
                  <a:pt x="174" y="231"/>
                </a:moveTo>
                <a:cubicBezTo>
                  <a:pt x="176" y="233"/>
                  <a:pt x="179" y="234"/>
                  <a:pt x="182" y="234"/>
                </a:cubicBezTo>
                <a:cubicBezTo>
                  <a:pt x="184" y="234"/>
                  <a:pt x="187" y="233"/>
                  <a:pt x="189" y="231"/>
                </a:cubicBezTo>
                <a:cubicBezTo>
                  <a:pt x="190" y="230"/>
                  <a:pt x="191" y="229"/>
                  <a:pt x="191" y="228"/>
                </a:cubicBezTo>
                <a:cubicBezTo>
                  <a:pt x="192" y="226"/>
                  <a:pt x="192" y="225"/>
                  <a:pt x="192" y="224"/>
                </a:cubicBezTo>
                <a:cubicBezTo>
                  <a:pt x="192" y="222"/>
                  <a:pt x="192" y="221"/>
                  <a:pt x="191" y="220"/>
                </a:cubicBezTo>
                <a:cubicBezTo>
                  <a:pt x="191" y="218"/>
                  <a:pt x="190" y="217"/>
                  <a:pt x="189" y="216"/>
                </a:cubicBezTo>
                <a:cubicBezTo>
                  <a:pt x="189" y="216"/>
                  <a:pt x="188" y="215"/>
                  <a:pt x="188" y="215"/>
                </a:cubicBezTo>
                <a:cubicBezTo>
                  <a:pt x="187" y="214"/>
                  <a:pt x="186" y="214"/>
                  <a:pt x="186" y="214"/>
                </a:cubicBezTo>
                <a:cubicBezTo>
                  <a:pt x="185" y="214"/>
                  <a:pt x="184" y="213"/>
                  <a:pt x="184" y="213"/>
                </a:cubicBezTo>
                <a:cubicBezTo>
                  <a:pt x="182" y="213"/>
                  <a:pt x="181" y="213"/>
                  <a:pt x="180" y="213"/>
                </a:cubicBezTo>
                <a:cubicBezTo>
                  <a:pt x="179" y="213"/>
                  <a:pt x="178" y="214"/>
                  <a:pt x="178" y="214"/>
                </a:cubicBezTo>
                <a:cubicBezTo>
                  <a:pt x="177" y="214"/>
                  <a:pt x="176" y="214"/>
                  <a:pt x="176" y="215"/>
                </a:cubicBezTo>
                <a:cubicBezTo>
                  <a:pt x="175" y="215"/>
                  <a:pt x="175" y="216"/>
                  <a:pt x="174" y="216"/>
                </a:cubicBezTo>
                <a:cubicBezTo>
                  <a:pt x="173" y="217"/>
                  <a:pt x="172" y="218"/>
                  <a:pt x="172" y="220"/>
                </a:cubicBezTo>
                <a:cubicBezTo>
                  <a:pt x="171" y="221"/>
                  <a:pt x="171" y="222"/>
                  <a:pt x="171" y="224"/>
                </a:cubicBezTo>
                <a:cubicBezTo>
                  <a:pt x="171" y="225"/>
                  <a:pt x="171" y="226"/>
                  <a:pt x="172" y="228"/>
                </a:cubicBezTo>
                <a:cubicBezTo>
                  <a:pt x="172" y="229"/>
                  <a:pt x="173" y="230"/>
                  <a:pt x="174" y="231"/>
                </a:cubicBezTo>
                <a:close/>
                <a:moveTo>
                  <a:pt x="174" y="189"/>
                </a:moveTo>
                <a:cubicBezTo>
                  <a:pt x="175" y="190"/>
                  <a:pt x="176" y="190"/>
                  <a:pt x="178" y="191"/>
                </a:cubicBezTo>
                <a:cubicBezTo>
                  <a:pt x="179" y="191"/>
                  <a:pt x="180" y="192"/>
                  <a:pt x="182" y="192"/>
                </a:cubicBezTo>
                <a:cubicBezTo>
                  <a:pt x="183" y="192"/>
                  <a:pt x="184" y="191"/>
                  <a:pt x="186" y="191"/>
                </a:cubicBezTo>
                <a:cubicBezTo>
                  <a:pt x="187" y="190"/>
                  <a:pt x="188" y="190"/>
                  <a:pt x="189" y="189"/>
                </a:cubicBezTo>
                <a:cubicBezTo>
                  <a:pt x="190" y="188"/>
                  <a:pt x="191" y="186"/>
                  <a:pt x="191" y="185"/>
                </a:cubicBezTo>
                <a:cubicBezTo>
                  <a:pt x="192" y="184"/>
                  <a:pt x="192" y="182"/>
                  <a:pt x="192" y="181"/>
                </a:cubicBezTo>
                <a:cubicBezTo>
                  <a:pt x="192" y="180"/>
                  <a:pt x="192" y="178"/>
                  <a:pt x="191" y="177"/>
                </a:cubicBezTo>
                <a:cubicBezTo>
                  <a:pt x="191" y="176"/>
                  <a:pt x="190" y="174"/>
                  <a:pt x="189" y="173"/>
                </a:cubicBezTo>
                <a:cubicBezTo>
                  <a:pt x="188" y="172"/>
                  <a:pt x="187" y="172"/>
                  <a:pt x="186" y="171"/>
                </a:cubicBezTo>
                <a:cubicBezTo>
                  <a:pt x="183" y="170"/>
                  <a:pt x="180" y="170"/>
                  <a:pt x="178" y="171"/>
                </a:cubicBezTo>
                <a:cubicBezTo>
                  <a:pt x="176" y="172"/>
                  <a:pt x="175" y="172"/>
                  <a:pt x="174" y="173"/>
                </a:cubicBezTo>
                <a:cubicBezTo>
                  <a:pt x="173" y="174"/>
                  <a:pt x="172" y="176"/>
                  <a:pt x="172" y="177"/>
                </a:cubicBezTo>
                <a:cubicBezTo>
                  <a:pt x="171" y="178"/>
                  <a:pt x="171" y="180"/>
                  <a:pt x="171" y="181"/>
                </a:cubicBezTo>
                <a:cubicBezTo>
                  <a:pt x="171" y="182"/>
                  <a:pt x="171" y="184"/>
                  <a:pt x="172" y="185"/>
                </a:cubicBezTo>
                <a:cubicBezTo>
                  <a:pt x="172" y="186"/>
                  <a:pt x="173" y="188"/>
                  <a:pt x="174" y="189"/>
                </a:cubicBezTo>
                <a:close/>
                <a:moveTo>
                  <a:pt x="174" y="146"/>
                </a:moveTo>
                <a:cubicBezTo>
                  <a:pt x="175" y="147"/>
                  <a:pt x="176" y="148"/>
                  <a:pt x="178" y="148"/>
                </a:cubicBezTo>
                <a:cubicBezTo>
                  <a:pt x="179" y="149"/>
                  <a:pt x="180" y="149"/>
                  <a:pt x="182" y="149"/>
                </a:cubicBezTo>
                <a:cubicBezTo>
                  <a:pt x="183" y="149"/>
                  <a:pt x="184" y="149"/>
                  <a:pt x="186" y="148"/>
                </a:cubicBezTo>
                <a:cubicBezTo>
                  <a:pt x="187" y="148"/>
                  <a:pt x="188" y="147"/>
                  <a:pt x="189" y="146"/>
                </a:cubicBezTo>
                <a:cubicBezTo>
                  <a:pt x="190" y="145"/>
                  <a:pt x="191" y="144"/>
                  <a:pt x="191" y="142"/>
                </a:cubicBezTo>
                <a:cubicBezTo>
                  <a:pt x="192" y="141"/>
                  <a:pt x="192" y="140"/>
                  <a:pt x="192" y="138"/>
                </a:cubicBezTo>
                <a:cubicBezTo>
                  <a:pt x="192" y="136"/>
                  <a:pt x="191" y="133"/>
                  <a:pt x="189" y="131"/>
                </a:cubicBezTo>
                <a:cubicBezTo>
                  <a:pt x="187" y="128"/>
                  <a:pt x="183" y="127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7" y="129"/>
                  <a:pt x="176" y="129"/>
                  <a:pt x="176" y="129"/>
                </a:cubicBezTo>
                <a:cubicBezTo>
                  <a:pt x="175" y="130"/>
                  <a:pt x="175" y="130"/>
                  <a:pt x="174" y="131"/>
                </a:cubicBezTo>
                <a:cubicBezTo>
                  <a:pt x="172" y="133"/>
                  <a:pt x="171" y="136"/>
                  <a:pt x="171" y="138"/>
                </a:cubicBezTo>
                <a:cubicBezTo>
                  <a:pt x="171" y="140"/>
                  <a:pt x="171" y="141"/>
                  <a:pt x="172" y="142"/>
                </a:cubicBezTo>
                <a:cubicBezTo>
                  <a:pt x="172" y="144"/>
                  <a:pt x="173" y="145"/>
                  <a:pt x="174" y="146"/>
                </a:cubicBezTo>
                <a:close/>
                <a:moveTo>
                  <a:pt x="235" y="96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45" y="0"/>
                  <a:pt x="150" y="4"/>
                  <a:pt x="150" y="10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224" y="85"/>
                  <a:pt x="224" y="85"/>
                  <a:pt x="224" y="85"/>
                </a:cubicBezTo>
                <a:cubicBezTo>
                  <a:pt x="230" y="85"/>
                  <a:pt x="235" y="90"/>
                  <a:pt x="235" y="96"/>
                </a:cubicBezTo>
                <a:close/>
                <a:moveTo>
                  <a:pt x="22" y="298"/>
                </a:moveTo>
                <a:cubicBezTo>
                  <a:pt x="43" y="298"/>
                  <a:pt x="43" y="298"/>
                  <a:pt x="43" y="298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43" y="260"/>
                  <a:pt x="48" y="256"/>
                  <a:pt x="54" y="256"/>
                </a:cubicBezTo>
                <a:cubicBezTo>
                  <a:pt x="60" y="256"/>
                  <a:pt x="64" y="260"/>
                  <a:pt x="64" y="266"/>
                </a:cubicBezTo>
                <a:cubicBezTo>
                  <a:pt x="64" y="298"/>
                  <a:pt x="64" y="298"/>
                  <a:pt x="64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22" y="21"/>
                  <a:pt x="22" y="21"/>
                  <a:pt x="22" y="21"/>
                </a:cubicBezTo>
                <a:lnTo>
                  <a:pt x="22" y="298"/>
                </a:lnTo>
                <a:close/>
                <a:moveTo>
                  <a:pt x="214" y="106"/>
                </a:moveTo>
                <a:cubicBezTo>
                  <a:pt x="150" y="106"/>
                  <a:pt x="150" y="106"/>
                  <a:pt x="150" y="106"/>
                </a:cubicBezTo>
                <a:cubicBezTo>
                  <a:pt x="150" y="298"/>
                  <a:pt x="150" y="298"/>
                  <a:pt x="150" y="298"/>
                </a:cubicBezTo>
                <a:cubicBezTo>
                  <a:pt x="171" y="298"/>
                  <a:pt x="171" y="298"/>
                  <a:pt x="171" y="298"/>
                </a:cubicBezTo>
                <a:cubicBezTo>
                  <a:pt x="171" y="266"/>
                  <a:pt x="171" y="266"/>
                  <a:pt x="171" y="266"/>
                </a:cubicBezTo>
                <a:cubicBezTo>
                  <a:pt x="171" y="260"/>
                  <a:pt x="176" y="256"/>
                  <a:pt x="182" y="256"/>
                </a:cubicBezTo>
                <a:cubicBezTo>
                  <a:pt x="188" y="256"/>
                  <a:pt x="192" y="260"/>
                  <a:pt x="192" y="266"/>
                </a:cubicBezTo>
                <a:cubicBezTo>
                  <a:pt x="192" y="298"/>
                  <a:pt x="192" y="298"/>
                  <a:pt x="19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106"/>
                </a:lnTo>
                <a:close/>
              </a:path>
            </a:pathLst>
          </a:custGeom>
          <a:solidFill>
            <a:srgbClr val="FFC000"/>
          </a:solidFill>
          <a:ln>
            <a:solidFill>
              <a:sysClr val="window" lastClr="FFFFFF"/>
            </a:solidFill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ea"/>
              <a:ea typeface="+mn-ea"/>
              <a:cs typeface="Arial" charset="0"/>
            </a:endParaRPr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75792" y="3239806"/>
            <a:ext cx="774701" cy="76230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54677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 bwMode="auto">
          <a:xfrm>
            <a:off x="2247836" y="908720"/>
            <a:ext cx="7523585" cy="5400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+mn-ea"/>
                <a:ea typeface="+mn-ea"/>
              </a:rPr>
              <a:t>シナリオプランニング支援アウトプットイメージ（</a:t>
            </a:r>
            <a:r>
              <a:rPr kumimoji="1" lang="en-US" altLang="ja-JP" dirty="0" smtClean="0">
                <a:latin typeface="+mn-ea"/>
                <a:ea typeface="+mn-ea"/>
              </a:rPr>
              <a:t>1/2</a:t>
            </a:r>
            <a:r>
              <a:rPr kumimoji="1" lang="ja-JP" altLang="en-US" dirty="0" smtClean="0">
                <a:latin typeface="+mn-ea"/>
                <a:ea typeface="+mn-ea"/>
              </a:rPr>
              <a:t>）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>
                <a:latin typeface="+mn-ea"/>
                <a:ea typeface="+mn-ea"/>
              </a:rPr>
              <a:pPr>
                <a:defRPr/>
              </a:pPr>
              <a:t>4</a:t>
            </a:fld>
            <a:endParaRPr lang="en-US" altLang="ja-JP" dirty="0">
              <a:latin typeface="+mn-ea"/>
              <a:ea typeface="+mn-ea"/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2080201" y="1260223"/>
            <a:ext cx="7691220" cy="5028513"/>
            <a:chOff x="848540" y="1330173"/>
            <a:chExt cx="8094924" cy="4429142"/>
          </a:xfrm>
        </p:grpSpPr>
        <p:sp>
          <p:nvSpPr>
            <p:cNvPr id="3" name="正方形/長方形 2"/>
            <p:cNvSpPr/>
            <p:nvPr/>
          </p:nvSpPr>
          <p:spPr bwMode="auto">
            <a:xfrm>
              <a:off x="4190059" y="1538572"/>
              <a:ext cx="2232248" cy="10801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オプション</a:t>
              </a:r>
              <a:r>
                <a:rPr lang="ja-JP" altLang="en-US" sz="2400" dirty="0" smtClean="0">
                  <a:latin typeface="+mn-ea"/>
                  <a:ea typeface="+mn-ea"/>
                </a:rPr>
                <a:t>③</a:t>
              </a:r>
              <a:endParaRPr lang="en-US" altLang="ja-JP" sz="2400" dirty="0"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他企業巻き込み</a:t>
              </a:r>
              <a:endParaRPr lang="en-US" altLang="ja-JP" sz="2400" b="1" dirty="0" smtClean="0">
                <a:solidFill>
                  <a:srgbClr val="FF0000"/>
                </a:solidFill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失敗ケース</a:t>
              </a:r>
              <a:endParaRPr lang="en-US" altLang="ja-JP" sz="2400" b="1" dirty="0" smtClean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7" name="正方形/長方形 6"/>
            <p:cNvSpPr/>
            <p:nvPr/>
          </p:nvSpPr>
          <p:spPr bwMode="auto">
            <a:xfrm>
              <a:off x="4190059" y="2834716"/>
              <a:ext cx="2232248" cy="10801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squar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dirty="0" smtClean="0">
                  <a:latin typeface="+mn-ea"/>
                  <a:ea typeface="+mn-ea"/>
                </a:rPr>
                <a:t>現状の</a:t>
              </a:r>
              <a:endParaRPr lang="en-US" altLang="ja-JP" sz="2400" dirty="0" smtClean="0"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dirty="0" smtClean="0">
                  <a:latin typeface="+mn-ea"/>
                  <a:ea typeface="+mn-ea"/>
                </a:rPr>
                <a:t>経営</a:t>
              </a:r>
              <a:r>
                <a:rPr lang="ja-JP" altLang="en-US" sz="2400" dirty="0">
                  <a:latin typeface="+mn-ea"/>
                  <a:ea typeface="+mn-ea"/>
                </a:rPr>
                <a:t>計画</a:t>
              </a:r>
              <a:endParaRPr lang="en-US" altLang="ja-JP" sz="2400" dirty="0" smtClean="0">
                <a:latin typeface="+mn-ea"/>
                <a:ea typeface="+mn-ea"/>
              </a:endParaRPr>
            </a:p>
          </p:txBody>
        </p:sp>
        <p:sp>
          <p:nvSpPr>
            <p:cNvPr id="15" name="正方形/長方形 14"/>
            <p:cNvSpPr/>
            <p:nvPr/>
          </p:nvSpPr>
          <p:spPr bwMode="auto">
            <a:xfrm>
              <a:off x="4190059" y="4130860"/>
              <a:ext cx="2232248" cy="10801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（会社が想定する）</a:t>
              </a:r>
              <a:endPara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現状の</a:t>
              </a:r>
              <a:endPara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dirty="0">
                  <a:latin typeface="+mn-ea"/>
                  <a:ea typeface="+mn-ea"/>
                </a:rPr>
                <a:t>外部</a:t>
              </a: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シナリオ</a:t>
              </a:r>
            </a:p>
          </p:txBody>
        </p:sp>
        <p:sp>
          <p:nvSpPr>
            <p:cNvPr id="6" name="正方形/長方形 5"/>
            <p:cNvSpPr/>
            <p:nvPr/>
          </p:nvSpPr>
          <p:spPr bwMode="auto">
            <a:xfrm>
              <a:off x="6627220" y="1538573"/>
              <a:ext cx="2232248" cy="108011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オプション②</a:t>
              </a:r>
              <a:endParaRPr lang="en-US" altLang="ja-JP" sz="2400" dirty="0" smtClean="0"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リスク・チャンス</a:t>
              </a:r>
              <a:endParaRPr lang="en-US" altLang="ja-JP" sz="2400" b="1" dirty="0" smtClean="0">
                <a:solidFill>
                  <a:srgbClr val="FF0000"/>
                </a:solidFill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獲得ケース</a:t>
              </a:r>
              <a:endParaRPr lang="en-US" altLang="ja-JP" sz="2000" b="1" dirty="0" smtClean="0">
                <a:solidFill>
                  <a:srgbClr val="FF0000"/>
                </a:solidFill>
                <a:latin typeface="+mn-ea"/>
                <a:ea typeface="+mn-ea"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6626469" y="2834716"/>
              <a:ext cx="2232248" cy="10801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オプション</a:t>
              </a:r>
              <a:r>
                <a:rPr lang="ja-JP" altLang="en-US" sz="2400" dirty="0" smtClean="0">
                  <a:latin typeface="+mn-ea"/>
                  <a:ea typeface="+mn-ea"/>
                </a:rPr>
                <a:t>①</a:t>
              </a:r>
              <a:endParaRPr lang="en-US" altLang="ja-JP" sz="2400" dirty="0" smtClean="0"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4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+mn-ea"/>
                  <a:ea typeface="+mn-ea"/>
                </a:rPr>
                <a:t>2</a:t>
              </a:r>
              <a:r>
                <a:rPr kumimoji="1" lang="en-US" altLang="ja-JP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ea"/>
                  <a:ea typeface="+mn-ea"/>
                </a:rPr>
                <a:t>℃</a:t>
              </a:r>
              <a:r>
                <a:rPr kumimoji="1" lang="ja-JP" altLang="en-US" sz="24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+mn-ea"/>
                  <a:ea typeface="+mn-ea"/>
                </a:rPr>
                <a:t>シナリオ</a:t>
              </a:r>
              <a:endParaRPr kumimoji="1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b="1" dirty="0" smtClean="0">
                  <a:solidFill>
                    <a:srgbClr val="FF0000"/>
                  </a:solidFill>
                  <a:latin typeface="+mn-ea"/>
                  <a:ea typeface="+mn-ea"/>
                </a:rPr>
                <a:t>未対応ケース</a:t>
              </a:r>
              <a:endParaRPr kumimoji="1" lang="ja-JP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16" name="正方形/長方形 15"/>
            <p:cNvSpPr/>
            <p:nvPr/>
          </p:nvSpPr>
          <p:spPr bwMode="auto">
            <a:xfrm>
              <a:off x="6626469" y="4130860"/>
              <a:ext cx="2232248" cy="108012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36000" tIns="46800" rIns="72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IEA ETP 2</a:t>
              </a:r>
              <a:r>
                <a:rPr kumimoji="1" lang="en-US" altLang="ja-JP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DS</a:t>
              </a:r>
              <a:r>
                <a:rPr kumimoji="1" lang="ja-JP" altLang="en-US" sz="24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シナリオ</a:t>
              </a:r>
              <a:endParaRPr lang="en-US" altLang="ja-JP" sz="2400" dirty="0"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2400" baseline="0" dirty="0" smtClean="0">
                  <a:latin typeface="+mn-ea"/>
                  <a:ea typeface="+mn-ea"/>
                </a:rPr>
                <a:t>（</a:t>
              </a:r>
              <a:r>
                <a:rPr lang="en-US" altLang="ja-JP" sz="2400" baseline="0" dirty="0" smtClean="0">
                  <a:latin typeface="+mn-ea"/>
                  <a:ea typeface="+mn-ea"/>
                </a:rPr>
                <a:t>2℃</a:t>
              </a:r>
              <a:r>
                <a:rPr lang="ja-JP" altLang="en-US" sz="2400" baseline="0" dirty="0" smtClean="0">
                  <a:latin typeface="+mn-ea"/>
                  <a:ea typeface="+mn-ea"/>
                </a:rPr>
                <a:t>シナリオ）</a:t>
              </a:r>
              <a:endParaRPr kumimoji="1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1753649" y="1538572"/>
              <a:ext cx="2232248" cy="108012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リスク・チャンス獲得</a:t>
              </a:r>
              <a:endPara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再エネ導入</a:t>
              </a:r>
              <a:r>
                <a:rPr kumimoji="1" lang="en-US" altLang="ja-JP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80</a:t>
              </a: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％</a:t>
              </a:r>
              <a:endParaRPr kumimoji="1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1753649" y="2834716"/>
              <a:ext cx="2232248" cy="1080120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2400" dirty="0">
                  <a:latin typeface="+mn-ea"/>
                  <a:ea typeface="+mn-ea"/>
                </a:rPr>
                <a:t>現状</a:t>
              </a:r>
              <a:r>
                <a:rPr lang="ja-JP" altLang="en-US" sz="2400" dirty="0" smtClean="0">
                  <a:latin typeface="+mn-ea"/>
                  <a:ea typeface="+mn-ea"/>
                </a:rPr>
                <a:t>の経営方針</a:t>
              </a:r>
              <a:endParaRPr lang="en-US" altLang="ja-JP" sz="2400" dirty="0" smtClean="0">
                <a:latin typeface="+mn-ea"/>
                <a:ea typeface="+mn-ea"/>
              </a:endParaRPr>
            </a:p>
            <a:p>
              <a:pPr algn="ctr"/>
              <a:r>
                <a:rPr lang="ja-JP" altLang="en-US" sz="2400" dirty="0" smtClean="0">
                  <a:latin typeface="+mn-ea"/>
                  <a:ea typeface="+mn-ea"/>
                </a:rPr>
                <a:t>再エネ導入</a:t>
              </a:r>
              <a:r>
                <a:rPr lang="en-US" altLang="ja-JP" sz="2400" dirty="0" smtClean="0">
                  <a:latin typeface="+mn-ea"/>
                  <a:ea typeface="+mn-ea"/>
                </a:rPr>
                <a:t>20</a:t>
              </a:r>
              <a:r>
                <a:rPr lang="ja-JP" altLang="en-US" sz="2400" dirty="0" smtClean="0">
                  <a:latin typeface="+mn-ea"/>
                  <a:ea typeface="+mn-ea"/>
                </a:rPr>
                <a:t>％</a:t>
              </a:r>
              <a:endParaRPr lang="ja-JP" altLang="en-US" sz="2400" dirty="0">
                <a:latin typeface="+mn-ea"/>
                <a:ea typeface="+mn-ea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753649" y="4130860"/>
              <a:ext cx="2232248" cy="1080120"/>
              <a:chOff x="992560" y="4221088"/>
              <a:chExt cx="2243233" cy="1152128"/>
            </a:xfrm>
            <a:solidFill>
              <a:schemeClr val="bg1">
                <a:lumMod val="95000"/>
              </a:schemeClr>
            </a:solidFill>
          </p:grpSpPr>
          <p:sp>
            <p:nvSpPr>
              <p:cNvPr id="18" name="直角三角形 17"/>
              <p:cNvSpPr/>
              <p:nvPr/>
            </p:nvSpPr>
            <p:spPr bwMode="auto">
              <a:xfrm rot="16200000">
                <a:off x="1579609" y="3717032"/>
                <a:ext cx="1080120" cy="2232248"/>
              </a:xfrm>
              <a:prstGeom prst="rtTriangl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endParaRPr>
              </a:p>
            </p:txBody>
          </p:sp>
          <p:sp>
            <p:nvSpPr>
              <p:cNvPr id="19" name="直角三角形 18"/>
              <p:cNvSpPr/>
              <p:nvPr/>
            </p:nvSpPr>
            <p:spPr bwMode="auto">
              <a:xfrm rot="5400000">
                <a:off x="1568624" y="3645024"/>
                <a:ext cx="1080120" cy="2232248"/>
              </a:xfrm>
              <a:prstGeom prst="rtTriangle">
                <a:avLst/>
              </a:prstGeom>
              <a:grp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0000" tIns="46800" rIns="90000" bIns="4680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endParaRPr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2725879" y="4748297"/>
              <a:ext cx="1079618" cy="406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 smtClean="0">
                  <a:latin typeface="+mn-ea"/>
                  <a:ea typeface="+mn-ea"/>
                </a:rPr>
                <a:t>社会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931446" y="4289576"/>
              <a:ext cx="1079618" cy="406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400" dirty="0">
                  <a:latin typeface="+mn-ea"/>
                  <a:ea typeface="+mn-ea"/>
                </a:rPr>
                <a:t>会社</a:t>
              </a:r>
              <a:endParaRPr kumimoji="1" lang="ja-JP" altLang="en-US" sz="2400" dirty="0" smtClean="0">
                <a:latin typeface="+mn-ea"/>
                <a:ea typeface="+mn-ea"/>
              </a:endParaRPr>
            </a:p>
          </p:txBody>
        </p:sp>
        <p:cxnSp>
          <p:nvCxnSpPr>
            <p:cNvPr id="24" name="直線コネクタ 23"/>
            <p:cNvCxnSpPr/>
            <p:nvPr/>
          </p:nvCxnSpPr>
          <p:spPr bwMode="auto">
            <a:xfrm>
              <a:off x="4087978" y="1412776"/>
              <a:ext cx="0" cy="392400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コネクタ 24"/>
            <p:cNvCxnSpPr/>
            <p:nvPr/>
          </p:nvCxnSpPr>
          <p:spPr bwMode="auto">
            <a:xfrm>
              <a:off x="6524388" y="1412776"/>
              <a:ext cx="0" cy="392400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直線コネクタ 25"/>
            <p:cNvCxnSpPr/>
            <p:nvPr/>
          </p:nvCxnSpPr>
          <p:spPr bwMode="auto">
            <a:xfrm>
              <a:off x="1743464" y="2726704"/>
              <a:ext cx="7200000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9" name="直線コネクタ 28"/>
            <p:cNvCxnSpPr/>
            <p:nvPr/>
          </p:nvCxnSpPr>
          <p:spPr bwMode="auto">
            <a:xfrm>
              <a:off x="1706559" y="4022848"/>
              <a:ext cx="7200000" cy="0"/>
            </a:xfrm>
            <a:prstGeom prst="line">
              <a:avLst/>
            </a:prstGeom>
            <a:solidFill>
              <a:schemeClr val="bg1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右矢印 37"/>
            <p:cNvSpPr/>
            <p:nvPr/>
          </p:nvSpPr>
          <p:spPr bwMode="auto">
            <a:xfrm>
              <a:off x="4190059" y="5354996"/>
              <a:ext cx="4716500" cy="36004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39" name="右矢印 38"/>
            <p:cNvSpPr/>
            <p:nvPr/>
          </p:nvSpPr>
          <p:spPr bwMode="auto">
            <a:xfrm rot="16200000">
              <a:off x="-24448" y="2364679"/>
              <a:ext cx="2884817" cy="815805"/>
            </a:xfrm>
            <a:prstGeom prst="rightArrow">
              <a:avLst>
                <a:gd name="adj1" fmla="val 50000"/>
                <a:gd name="adj2" fmla="val 43014"/>
              </a:avLst>
            </a:prstGeom>
            <a:solidFill>
              <a:schemeClr val="bg1">
                <a:lumMod val="6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ea"/>
                  <a:ea typeface="+mn-ea"/>
                </a:rPr>
                <a:t>リスク・チャンスをシナリオへ</a:t>
              </a: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4026569" y="5352678"/>
              <a:ext cx="4867396" cy="4066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dirty="0" smtClean="0">
                  <a:latin typeface="+mn-ea"/>
                  <a:ea typeface="+mn-ea"/>
                </a:rPr>
                <a:t>気候変動の影響をシナリオへ</a:t>
              </a: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 rot="5400000">
              <a:off x="845277" y="2573322"/>
              <a:ext cx="406637" cy="40011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endParaRPr lang="en-US" altLang="ja-JP" dirty="0" smtClean="0">
                <a:latin typeface="+mn-ea"/>
                <a:ea typeface="+mn-ea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460358" y="723889"/>
            <a:ext cx="710322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latin typeface="+mn-ea"/>
                <a:ea typeface="+mn-ea"/>
              </a:rPr>
              <a:t>自社のリスク・チャンスの把握と、シナリオ選定結果イメージ</a:t>
            </a:r>
            <a:endParaRPr kumimoji="1" lang="ja-JP" altLang="en-US" sz="2400" dirty="0" smtClean="0">
              <a:latin typeface="+mn-ea"/>
              <a:ea typeface="+mn-ea"/>
            </a:endParaRPr>
          </a:p>
        </p:txBody>
      </p:sp>
      <p:cxnSp>
        <p:nvCxnSpPr>
          <p:cNvPr id="28" name="直線コネクタ 27"/>
          <p:cNvCxnSpPr/>
          <p:nvPr/>
        </p:nvCxnSpPr>
        <p:spPr bwMode="auto">
          <a:xfrm flipV="1">
            <a:off x="2115947" y="908720"/>
            <a:ext cx="117716" cy="82463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直線コネクタ 53"/>
          <p:cNvCxnSpPr/>
          <p:nvPr/>
        </p:nvCxnSpPr>
        <p:spPr bwMode="auto">
          <a:xfrm>
            <a:off x="2115947" y="4769086"/>
            <a:ext cx="136216" cy="1540234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グループ化 22"/>
          <p:cNvGrpSpPr/>
          <p:nvPr/>
        </p:nvGrpSpPr>
        <p:grpSpPr>
          <a:xfrm>
            <a:off x="56456" y="1281281"/>
            <a:ext cx="2088331" cy="4740007"/>
            <a:chOff x="56456" y="932219"/>
            <a:chExt cx="2088331" cy="4740007"/>
          </a:xfrm>
        </p:grpSpPr>
        <p:sp>
          <p:nvSpPr>
            <p:cNvPr id="5" name="角丸四角形 4"/>
            <p:cNvSpPr/>
            <p:nvPr/>
          </p:nvSpPr>
          <p:spPr bwMode="auto">
            <a:xfrm>
              <a:off x="165383" y="2010394"/>
              <a:ext cx="1979404" cy="5313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リスク・</a:t>
              </a:r>
              <a:r>
                <a:rPr lang="ja-JP" altLang="en-US" sz="1400" dirty="0" smtClean="0">
                  <a:latin typeface="+mn-ea"/>
                  <a:ea typeface="+mn-ea"/>
                </a:rPr>
                <a:t>チャンスを</a:t>
              </a:r>
              <a:endParaRPr lang="en-US" altLang="ja-JP" sz="1400" dirty="0" smtClean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 smtClean="0">
                  <a:latin typeface="+mn-ea"/>
                  <a:ea typeface="+mn-ea"/>
                </a:rPr>
                <a:t>網羅的に把握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30" name="角丸四角形 29"/>
            <p:cNvSpPr/>
            <p:nvPr/>
          </p:nvSpPr>
          <p:spPr bwMode="auto">
            <a:xfrm>
              <a:off x="165383" y="1384292"/>
              <a:ext cx="1979404" cy="5313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気候変動の影響</a:t>
              </a:r>
              <a:r>
                <a:rPr lang="ja-JP" altLang="en-US" sz="1400" dirty="0" smtClean="0">
                  <a:latin typeface="+mn-ea"/>
                  <a:ea typeface="+mn-ea"/>
                </a:rPr>
                <a:t>が</a:t>
              </a:r>
              <a:endParaRPr lang="en-US" altLang="ja-JP" sz="1400" dirty="0" smtClean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 smtClean="0">
                  <a:latin typeface="+mn-ea"/>
                  <a:ea typeface="+mn-ea"/>
                </a:rPr>
                <a:t>大きい事業</a:t>
              </a:r>
              <a:r>
                <a:rPr lang="ja-JP" altLang="en-US" sz="1400" dirty="0">
                  <a:latin typeface="+mn-ea"/>
                  <a:ea typeface="+mn-ea"/>
                </a:rPr>
                <a:t>領域の特定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32" name="角丸四角形 31"/>
            <p:cNvSpPr/>
            <p:nvPr/>
          </p:nvSpPr>
          <p:spPr bwMode="auto">
            <a:xfrm>
              <a:off x="165383" y="2636496"/>
              <a:ext cx="1979404" cy="5313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 smtClean="0">
                  <a:latin typeface="+mn-ea"/>
                  <a:ea typeface="+mn-ea"/>
                </a:rPr>
                <a:t>重要度決定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36" name="角丸四角形 35"/>
            <p:cNvSpPr/>
            <p:nvPr/>
          </p:nvSpPr>
          <p:spPr bwMode="auto">
            <a:xfrm>
              <a:off x="165383" y="3262598"/>
              <a:ext cx="1979404" cy="5313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気候変動シナリオ</a:t>
              </a:r>
              <a:r>
                <a:rPr lang="ja-JP" altLang="en-US" sz="1400" dirty="0" smtClean="0">
                  <a:latin typeface="+mn-ea"/>
                  <a:ea typeface="+mn-ea"/>
                </a:rPr>
                <a:t>の</a:t>
              </a:r>
              <a:endParaRPr lang="en-US" altLang="ja-JP" sz="1400" dirty="0" smtClean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 smtClean="0">
                  <a:latin typeface="+mn-ea"/>
                  <a:ea typeface="+mn-ea"/>
                </a:rPr>
                <a:t>範囲・選定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37" name="角丸四角形 36"/>
            <p:cNvSpPr/>
            <p:nvPr/>
          </p:nvSpPr>
          <p:spPr bwMode="auto">
            <a:xfrm>
              <a:off x="165383" y="3888700"/>
              <a:ext cx="1979404" cy="5313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各種パラメータの設定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2" name="角丸四角形 41"/>
            <p:cNvSpPr/>
            <p:nvPr/>
          </p:nvSpPr>
          <p:spPr bwMode="auto">
            <a:xfrm>
              <a:off x="165383" y="4514802"/>
              <a:ext cx="1979404" cy="53132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 smtClean="0">
                  <a:latin typeface="+mn-ea"/>
                  <a:ea typeface="+mn-ea"/>
                </a:rPr>
                <a:t>シナリオプランニング</a:t>
              </a:r>
              <a:endParaRPr lang="en-US" altLang="ja-JP" sz="1400" dirty="0" smtClean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 smtClean="0">
                  <a:latin typeface="+mn-ea"/>
                  <a:ea typeface="+mn-ea"/>
                </a:rPr>
                <a:t>（</a:t>
              </a:r>
              <a:r>
                <a:rPr lang="ja-JP" altLang="en-US" sz="1400" dirty="0">
                  <a:latin typeface="+mn-ea"/>
                  <a:ea typeface="+mn-ea"/>
                </a:rPr>
                <a:t>シュミレーション）の実施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6" name="角丸四角形 45"/>
            <p:cNvSpPr/>
            <p:nvPr/>
          </p:nvSpPr>
          <p:spPr bwMode="auto">
            <a:xfrm>
              <a:off x="165383" y="5140902"/>
              <a:ext cx="1979404" cy="53132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 smtClean="0">
                  <a:latin typeface="+mn-ea"/>
                  <a:ea typeface="+mn-ea"/>
                </a:rPr>
                <a:t>事業への影響を評価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7" name="正方形/長方形 46"/>
            <p:cNvSpPr/>
            <p:nvPr/>
          </p:nvSpPr>
          <p:spPr bwMode="auto">
            <a:xfrm>
              <a:off x="56456" y="1340792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1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8" name="正方形/長方形 47"/>
            <p:cNvSpPr/>
            <p:nvPr/>
          </p:nvSpPr>
          <p:spPr bwMode="auto">
            <a:xfrm>
              <a:off x="56456" y="1964861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2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9" name="正方形/長方形 48"/>
            <p:cNvSpPr/>
            <p:nvPr/>
          </p:nvSpPr>
          <p:spPr bwMode="auto">
            <a:xfrm>
              <a:off x="56456" y="2588930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>
                  <a:latin typeface="+mn-ea"/>
                  <a:ea typeface="+mn-ea"/>
                </a:rPr>
                <a:t>3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50" name="正方形/長方形 49"/>
            <p:cNvSpPr/>
            <p:nvPr/>
          </p:nvSpPr>
          <p:spPr bwMode="auto">
            <a:xfrm>
              <a:off x="56456" y="3212999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4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51" name="正方形/長方形 50"/>
            <p:cNvSpPr/>
            <p:nvPr/>
          </p:nvSpPr>
          <p:spPr bwMode="auto">
            <a:xfrm>
              <a:off x="56456" y="3837068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>
                  <a:latin typeface="+mn-ea"/>
                  <a:ea typeface="+mn-ea"/>
                </a:rPr>
                <a:t>5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52" name="正方形/長方形 51"/>
            <p:cNvSpPr/>
            <p:nvPr/>
          </p:nvSpPr>
          <p:spPr bwMode="auto">
            <a:xfrm>
              <a:off x="56456" y="4461137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6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53" name="正方形/長方形 52"/>
            <p:cNvSpPr/>
            <p:nvPr/>
          </p:nvSpPr>
          <p:spPr bwMode="auto">
            <a:xfrm>
              <a:off x="56456" y="5085208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7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28936" y="932219"/>
              <a:ext cx="1547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u="sng" dirty="0" smtClean="0">
                  <a:latin typeface="+mn-ea"/>
                  <a:ea typeface="+mn-ea"/>
                </a:rPr>
                <a:t>支援のステップ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74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4231871" y="3781378"/>
            <a:ext cx="3294683" cy="1243932"/>
            <a:chOff x="4038934" y="2947485"/>
            <a:chExt cx="3294683" cy="1243932"/>
          </a:xfrm>
        </p:grpSpPr>
        <p:cxnSp>
          <p:nvCxnSpPr>
            <p:cNvPr id="16" name="直線コネクタ 15"/>
            <p:cNvCxnSpPr/>
            <p:nvPr/>
          </p:nvCxnSpPr>
          <p:spPr bwMode="auto">
            <a:xfrm flipV="1">
              <a:off x="4160912" y="2947485"/>
              <a:ext cx="3172705" cy="1243932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accent6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" name="正方形/長方形 18"/>
            <p:cNvSpPr/>
            <p:nvPr/>
          </p:nvSpPr>
          <p:spPr bwMode="auto">
            <a:xfrm rot="20267973">
              <a:off x="4038934" y="3808763"/>
              <a:ext cx="825530" cy="2494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accent6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M" pitchFamily="50" charset="-128"/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695766" y="4077072"/>
            <a:ext cx="4740046" cy="919793"/>
            <a:chOff x="2695766" y="4077072"/>
            <a:chExt cx="4740046" cy="919793"/>
          </a:xfrm>
        </p:grpSpPr>
        <p:sp>
          <p:nvSpPr>
            <p:cNvPr id="73" name="フリーフォーム 72"/>
            <p:cNvSpPr/>
            <p:nvPr/>
          </p:nvSpPr>
          <p:spPr bwMode="auto">
            <a:xfrm>
              <a:off x="2695766" y="4298801"/>
              <a:ext cx="4740046" cy="642367"/>
            </a:xfrm>
            <a:custGeom>
              <a:avLst/>
              <a:gdLst>
                <a:gd name="connsiteX0" fmla="*/ 0 w 3713755"/>
                <a:gd name="connsiteY0" fmla="*/ 290511 h 573211"/>
                <a:gd name="connsiteX1" fmla="*/ 539496 w 3713755"/>
                <a:gd name="connsiteY1" fmla="*/ 564831 h 573211"/>
                <a:gd name="connsiteX2" fmla="*/ 2304288 w 3713755"/>
                <a:gd name="connsiteY2" fmla="*/ 7047 h 573211"/>
                <a:gd name="connsiteX3" fmla="*/ 3584448 w 3713755"/>
                <a:gd name="connsiteY3" fmla="*/ 235647 h 573211"/>
                <a:gd name="connsiteX4" fmla="*/ 3602736 w 3713755"/>
                <a:gd name="connsiteY4" fmla="*/ 244791 h 573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13755" h="573211">
                  <a:moveTo>
                    <a:pt x="0" y="290511"/>
                  </a:moveTo>
                  <a:cubicBezTo>
                    <a:pt x="77724" y="451293"/>
                    <a:pt x="155448" y="612075"/>
                    <a:pt x="539496" y="564831"/>
                  </a:cubicBezTo>
                  <a:cubicBezTo>
                    <a:pt x="923544" y="517587"/>
                    <a:pt x="1796796" y="61911"/>
                    <a:pt x="2304288" y="7047"/>
                  </a:cubicBezTo>
                  <a:cubicBezTo>
                    <a:pt x="2811780" y="-47817"/>
                    <a:pt x="3584448" y="235647"/>
                    <a:pt x="3584448" y="235647"/>
                  </a:cubicBezTo>
                  <a:cubicBezTo>
                    <a:pt x="3800856" y="275271"/>
                    <a:pt x="3701796" y="260031"/>
                    <a:pt x="3602736" y="244791"/>
                  </a:cubicBezTo>
                </a:path>
              </a:pathLst>
            </a:custGeom>
            <a:noFill/>
            <a:ln w="28575" cap="flat" cmpd="sng" algn="ctr">
              <a:solidFill>
                <a:srgbClr val="FF0000"/>
              </a:solidFill>
              <a:prstDash val="lg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 bwMode="auto">
            <a:xfrm>
              <a:off x="2698900" y="4077072"/>
              <a:ext cx="1684256" cy="91979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M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シナリオプランニング支援</a:t>
            </a:r>
            <a:r>
              <a:rPr kumimoji="1" lang="ja-JP" altLang="en-US" dirty="0" smtClean="0"/>
              <a:t>のアウトプットイメージ（</a:t>
            </a:r>
            <a:r>
              <a:rPr kumimoji="1" lang="en-US" altLang="ja-JP" dirty="0" smtClean="0"/>
              <a:t>2/2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cxnSp>
        <p:nvCxnSpPr>
          <p:cNvPr id="23" name="直線矢印コネクタ 22"/>
          <p:cNvCxnSpPr/>
          <p:nvPr/>
        </p:nvCxnSpPr>
        <p:spPr bwMode="auto">
          <a:xfrm flipV="1">
            <a:off x="2698900" y="1938768"/>
            <a:ext cx="0" cy="4176404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3" name="グループ化 32"/>
          <p:cNvGrpSpPr/>
          <p:nvPr/>
        </p:nvGrpSpPr>
        <p:grpSpPr>
          <a:xfrm>
            <a:off x="2492363" y="3033471"/>
            <a:ext cx="4820674" cy="1506752"/>
            <a:chOff x="1348098" y="2772356"/>
            <a:chExt cx="3671349" cy="1376726"/>
          </a:xfrm>
        </p:grpSpPr>
        <p:sp>
          <p:nvSpPr>
            <p:cNvPr id="26" name="円弧 25"/>
            <p:cNvSpPr/>
            <p:nvPr/>
          </p:nvSpPr>
          <p:spPr bwMode="auto">
            <a:xfrm rot="8984902">
              <a:off x="1348098" y="2772356"/>
              <a:ext cx="2880320" cy="1368152"/>
            </a:xfrm>
            <a:prstGeom prst="arc">
              <a:avLst>
                <a:gd name="adj1" fmla="val 12266533"/>
                <a:gd name="adj2" fmla="val 53495"/>
              </a:avLst>
            </a:prstGeom>
            <a:noFill/>
            <a:ln w="28575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M" pitchFamily="50" charset="-128"/>
              </a:endParaRPr>
            </a:p>
          </p:txBody>
        </p:sp>
        <p:sp>
          <p:nvSpPr>
            <p:cNvPr id="32" name="正方形/長方形 31"/>
            <p:cNvSpPr/>
            <p:nvPr/>
          </p:nvSpPr>
          <p:spPr bwMode="auto">
            <a:xfrm rot="20061987">
              <a:off x="2801774" y="3333466"/>
              <a:ext cx="1444662" cy="47017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HGPｺﾞｼｯｸM" pitchFamily="50" charset="-128"/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 bwMode="auto">
            <a:xfrm flipV="1">
              <a:off x="2908336" y="3140969"/>
              <a:ext cx="2111111" cy="1008113"/>
            </a:xfrm>
            <a:prstGeom prst="line">
              <a:avLst/>
            </a:prstGeom>
            <a:solidFill>
              <a:schemeClr val="bg1"/>
            </a:solidFill>
            <a:ln w="2857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テキスト ボックス 33"/>
          <p:cNvSpPr txBox="1"/>
          <p:nvPr/>
        </p:nvSpPr>
        <p:spPr>
          <a:xfrm>
            <a:off x="6927740" y="2858327"/>
            <a:ext cx="2262812" cy="461665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lang="ja-JP" altLang="en-US" sz="2400" b="1" dirty="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現状の事業</a:t>
            </a:r>
            <a:r>
              <a:rPr lang="ja-JP" altLang="en-US" sz="2400" b="1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計画</a:t>
            </a:r>
            <a:endParaRPr lang="en-US" altLang="ja-JP" sz="2400" b="1" dirty="0" smtClean="0">
              <a:solidFill>
                <a:schemeClr val="bg1">
                  <a:lumMod val="5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5459145" y="1276351"/>
            <a:ext cx="3852253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ja-JP" altLang="en-US" sz="2400" b="1" dirty="0" smtClean="0">
                <a:solidFill>
                  <a:schemeClr val="accent3"/>
                </a:solidFill>
                <a:latin typeface="+mn-ea"/>
                <a:ea typeface="+mn-ea"/>
              </a:rPr>
              <a:t>オプション②</a:t>
            </a:r>
            <a:endParaRPr kumimoji="1" lang="en-US" altLang="ja-JP" sz="2400" b="1" dirty="0" smtClean="0">
              <a:solidFill>
                <a:schemeClr val="accent3"/>
              </a:solidFill>
              <a:latin typeface="+mn-ea"/>
              <a:ea typeface="+mn-ea"/>
            </a:endParaRPr>
          </a:p>
          <a:p>
            <a:r>
              <a:rPr lang="ja-JP" altLang="en-US" sz="2400" b="1" dirty="0" smtClean="0">
                <a:solidFill>
                  <a:schemeClr val="accent3"/>
                </a:solidFill>
                <a:latin typeface="+mn-ea"/>
                <a:ea typeface="+mn-ea"/>
              </a:rPr>
              <a:t>（リスク・チャンス獲得ケース）</a:t>
            </a:r>
            <a:endParaRPr kumimoji="1" lang="ja-JP" altLang="en-US" sz="2400" b="1" dirty="0" smtClean="0">
              <a:solidFill>
                <a:schemeClr val="accent3"/>
              </a:solidFill>
              <a:latin typeface="+mn-ea"/>
              <a:ea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344095" y="5593633"/>
            <a:ext cx="3581068" cy="707886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r>
              <a:rPr kumimoji="1" lang="ja-JP" altLang="en-US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ea typeface="+mn-ea"/>
              </a:rPr>
              <a:t>オプション③</a:t>
            </a:r>
            <a:endParaRPr kumimoji="1" lang="en-US" altLang="ja-JP" sz="2000" dirty="0" smtClean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ea typeface="+mn-ea"/>
            </a:endParaRPr>
          </a:p>
          <a:p>
            <a:r>
              <a:rPr lang="ja-JP" altLang="en-US" sz="200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  <a:ea typeface="+mn-ea"/>
              </a:rPr>
              <a:t>（他企業巻き込み失敗ケース）</a:t>
            </a:r>
            <a:endParaRPr kumimoji="1" lang="ja-JP" altLang="en-US" sz="2000" dirty="0" smtClean="0">
              <a:solidFill>
                <a:schemeClr val="accent6">
                  <a:lumMod val="40000"/>
                  <a:lumOff val="60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752089" y="5230837"/>
            <a:ext cx="4019332" cy="83099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  <a:ea typeface="+mn-ea"/>
              </a:rPr>
              <a:t>オプション①</a:t>
            </a:r>
            <a:endParaRPr kumimoji="1" lang="en-US" altLang="ja-JP" sz="24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ja-JP" altLang="en-US" sz="2400" b="1" dirty="0" smtClean="0">
                <a:solidFill>
                  <a:srgbClr val="FF0000"/>
                </a:solidFill>
                <a:latin typeface="+mn-ea"/>
                <a:ea typeface="+mn-ea"/>
              </a:rPr>
              <a:t>（</a:t>
            </a:r>
            <a:r>
              <a:rPr kumimoji="1" lang="en-US" altLang="ja-JP" sz="2400" b="1" dirty="0" smtClean="0">
                <a:solidFill>
                  <a:srgbClr val="FF0000"/>
                </a:solidFill>
                <a:latin typeface="+mn-ea"/>
                <a:ea typeface="+mn-ea"/>
              </a:rPr>
              <a:t>2</a:t>
            </a:r>
            <a:r>
              <a:rPr kumimoji="1" lang="ja-JP" altLang="en-US" sz="2400" b="1" dirty="0" smtClean="0">
                <a:solidFill>
                  <a:srgbClr val="FF0000"/>
                </a:solidFill>
                <a:latin typeface="+mn-ea"/>
                <a:ea typeface="+mn-ea"/>
              </a:rPr>
              <a:t>℃シナリオ未対応ケース）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2419468" y="1615172"/>
            <a:ext cx="1512805" cy="707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n-ea"/>
                <a:ea typeface="+mn-ea"/>
              </a:rPr>
              <a:t>単年収益</a:t>
            </a:r>
            <a:endParaRPr kumimoji="1" lang="en-US" altLang="ja-JP" dirty="0" smtClean="0">
              <a:latin typeface="+mn-ea"/>
              <a:ea typeface="+mn-ea"/>
            </a:endParaRPr>
          </a:p>
          <a:p>
            <a:pPr algn="ctr"/>
            <a:r>
              <a:rPr lang="ja-JP" altLang="en-US" dirty="0" smtClean="0">
                <a:latin typeface="+mn-ea"/>
                <a:ea typeface="+mn-ea"/>
              </a:rPr>
              <a:t>（円）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822752" y="5075674"/>
            <a:ext cx="1120879" cy="404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+mn-ea"/>
                <a:ea typeface="+mn-ea"/>
              </a:rPr>
              <a:t>年度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957585" y="4996865"/>
            <a:ext cx="786508" cy="37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ea"/>
                <a:ea typeface="+mn-ea"/>
              </a:rPr>
              <a:t>2040</a:t>
            </a:r>
            <a:endParaRPr kumimoji="1" lang="ja-JP" altLang="en-US" sz="1600" dirty="0" smtClean="0">
              <a:latin typeface="+mn-ea"/>
              <a:ea typeface="+mn-ea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5966059" y="4996865"/>
            <a:ext cx="786508" cy="37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ea"/>
                <a:ea typeface="+mn-ea"/>
              </a:rPr>
              <a:t>2035</a:t>
            </a:r>
            <a:endParaRPr kumimoji="1" lang="ja-JP" altLang="en-US" sz="1600" dirty="0" smtClean="0">
              <a:latin typeface="+mn-ea"/>
              <a:ea typeface="+mn-ea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74533" y="4996865"/>
            <a:ext cx="786508" cy="37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ea"/>
                <a:ea typeface="+mn-ea"/>
              </a:rPr>
              <a:t>2030</a:t>
            </a:r>
            <a:endParaRPr kumimoji="1" lang="ja-JP" altLang="en-US" sz="1600" dirty="0" smtClean="0">
              <a:latin typeface="+mn-ea"/>
              <a:ea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991483" y="4996865"/>
            <a:ext cx="786508" cy="37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ea"/>
                <a:ea typeface="+mn-ea"/>
              </a:rPr>
              <a:t>2020</a:t>
            </a:r>
            <a:endParaRPr kumimoji="1" lang="ja-JP" altLang="en-US" sz="1600" dirty="0" smtClean="0">
              <a:latin typeface="+mn-ea"/>
              <a:ea typeface="+mn-ea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6357" y="1268760"/>
            <a:ext cx="2088331" cy="4740007"/>
            <a:chOff x="-1599728" y="932219"/>
            <a:chExt cx="2088331" cy="4740007"/>
          </a:xfrm>
        </p:grpSpPr>
        <p:sp>
          <p:nvSpPr>
            <p:cNvPr id="29" name="角丸四角形 28"/>
            <p:cNvSpPr/>
            <p:nvPr/>
          </p:nvSpPr>
          <p:spPr bwMode="auto">
            <a:xfrm>
              <a:off x="-1490801" y="2010394"/>
              <a:ext cx="1979404" cy="53132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リスク・チャンスを</a:t>
              </a:r>
              <a:endParaRPr lang="en-US" altLang="ja-JP" sz="1400" dirty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網羅的に把握</a:t>
              </a:r>
            </a:p>
          </p:txBody>
        </p:sp>
        <p:sp>
          <p:nvSpPr>
            <p:cNvPr id="30" name="角丸四角形 29"/>
            <p:cNvSpPr/>
            <p:nvPr/>
          </p:nvSpPr>
          <p:spPr bwMode="auto">
            <a:xfrm>
              <a:off x="-1490801" y="1384292"/>
              <a:ext cx="1979404" cy="53132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気候変動の影響が</a:t>
              </a:r>
              <a:endParaRPr lang="en-US" altLang="ja-JP" sz="1400" dirty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大きい事業領域の特定</a:t>
              </a:r>
            </a:p>
          </p:txBody>
        </p:sp>
        <p:sp>
          <p:nvSpPr>
            <p:cNvPr id="31" name="角丸四角形 30"/>
            <p:cNvSpPr/>
            <p:nvPr/>
          </p:nvSpPr>
          <p:spPr bwMode="auto">
            <a:xfrm>
              <a:off x="-1490801" y="2636496"/>
              <a:ext cx="1979404" cy="53132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重要度決定</a:t>
              </a:r>
            </a:p>
          </p:txBody>
        </p:sp>
        <p:sp>
          <p:nvSpPr>
            <p:cNvPr id="35" name="角丸四角形 34"/>
            <p:cNvSpPr/>
            <p:nvPr/>
          </p:nvSpPr>
          <p:spPr bwMode="auto">
            <a:xfrm>
              <a:off x="-1490801" y="3262598"/>
              <a:ext cx="1979404" cy="53132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気候変動シナリオの</a:t>
              </a:r>
              <a:endParaRPr lang="en-US" altLang="ja-JP" sz="1400" dirty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範囲・選定</a:t>
              </a:r>
            </a:p>
          </p:txBody>
        </p:sp>
        <p:sp>
          <p:nvSpPr>
            <p:cNvPr id="36" name="角丸四角形 35"/>
            <p:cNvSpPr/>
            <p:nvPr/>
          </p:nvSpPr>
          <p:spPr bwMode="auto">
            <a:xfrm>
              <a:off x="-1490801" y="3888700"/>
              <a:ext cx="1979404" cy="531324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各種パラメータの設定</a:t>
              </a:r>
            </a:p>
          </p:txBody>
        </p:sp>
        <p:sp>
          <p:nvSpPr>
            <p:cNvPr id="37" name="角丸四角形 36"/>
            <p:cNvSpPr/>
            <p:nvPr/>
          </p:nvSpPr>
          <p:spPr bwMode="auto">
            <a:xfrm>
              <a:off x="-1490801" y="4514802"/>
              <a:ext cx="1979404" cy="5313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シナリオプランニング</a:t>
              </a:r>
              <a:endParaRPr lang="en-US" altLang="ja-JP" sz="1400" dirty="0">
                <a:latin typeface="+mn-ea"/>
                <a:ea typeface="+mn-ea"/>
              </a:endParaRPr>
            </a:p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（シュミレーション）の実施</a:t>
              </a:r>
            </a:p>
          </p:txBody>
        </p:sp>
        <p:sp>
          <p:nvSpPr>
            <p:cNvPr id="38" name="角丸四角形 37"/>
            <p:cNvSpPr/>
            <p:nvPr/>
          </p:nvSpPr>
          <p:spPr bwMode="auto">
            <a:xfrm>
              <a:off x="-1490801" y="5140902"/>
              <a:ext cx="1979404" cy="53132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46800" rIns="0" bIns="4680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ja-JP" altLang="en-US" sz="1400" dirty="0">
                  <a:latin typeface="+mn-ea"/>
                  <a:ea typeface="+mn-ea"/>
                </a:rPr>
                <a:t>事業への影響を評価</a:t>
              </a:r>
            </a:p>
          </p:txBody>
        </p:sp>
        <p:sp>
          <p:nvSpPr>
            <p:cNvPr id="39" name="正方形/長方形 38"/>
            <p:cNvSpPr/>
            <p:nvPr/>
          </p:nvSpPr>
          <p:spPr bwMode="auto">
            <a:xfrm>
              <a:off x="-1599728" y="1340792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1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0" name="正方形/長方形 39"/>
            <p:cNvSpPr/>
            <p:nvPr/>
          </p:nvSpPr>
          <p:spPr bwMode="auto">
            <a:xfrm>
              <a:off x="-1599728" y="1964861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2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1" name="正方形/長方形 40"/>
            <p:cNvSpPr/>
            <p:nvPr/>
          </p:nvSpPr>
          <p:spPr bwMode="auto">
            <a:xfrm>
              <a:off x="-1599728" y="2588930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>
                  <a:latin typeface="+mn-ea"/>
                  <a:ea typeface="+mn-ea"/>
                </a:rPr>
                <a:t>3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2" name="正方形/長方形 41"/>
            <p:cNvSpPr/>
            <p:nvPr/>
          </p:nvSpPr>
          <p:spPr bwMode="auto">
            <a:xfrm>
              <a:off x="-1599728" y="3212999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4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3" name="正方形/長方形 42"/>
            <p:cNvSpPr/>
            <p:nvPr/>
          </p:nvSpPr>
          <p:spPr bwMode="auto">
            <a:xfrm>
              <a:off x="-1599728" y="3837068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 smtClean="0">
                  <a:latin typeface="+mn-ea"/>
                  <a:ea typeface="+mn-ea"/>
                </a:rPr>
                <a:t>5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4" name="正方形/長方形 43"/>
            <p:cNvSpPr/>
            <p:nvPr/>
          </p:nvSpPr>
          <p:spPr bwMode="auto">
            <a:xfrm>
              <a:off x="-1599728" y="4461137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6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5" name="正方形/長方形 44"/>
            <p:cNvSpPr/>
            <p:nvPr/>
          </p:nvSpPr>
          <p:spPr bwMode="auto">
            <a:xfrm>
              <a:off x="-1599728" y="5085208"/>
              <a:ext cx="216000" cy="216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vert="horz" wrap="none" lIns="90000" tIns="46800" rIns="90000" bIns="4680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400" dirty="0">
                  <a:latin typeface="+mn-ea"/>
                  <a:ea typeface="+mn-ea"/>
                </a:rPr>
                <a:t>7</a:t>
              </a:r>
              <a:endPara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ea typeface="+mn-ea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-1239589" y="932219"/>
              <a:ext cx="1547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u="sng" dirty="0" smtClean="0">
                  <a:latin typeface="+mn-ea"/>
                  <a:ea typeface="+mn-ea"/>
                </a:rPr>
                <a:t>支援のステップ</a:t>
              </a:r>
            </a:p>
          </p:txBody>
        </p:sp>
      </p:grpSp>
      <p:sp>
        <p:nvSpPr>
          <p:cNvPr id="48" name="正方形/長方形 47"/>
          <p:cNvSpPr/>
          <p:nvPr/>
        </p:nvSpPr>
        <p:spPr bwMode="auto">
          <a:xfrm>
            <a:off x="2382303" y="980728"/>
            <a:ext cx="7389118" cy="540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+mn-ea"/>
              <a:ea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68566" y="765175"/>
            <a:ext cx="583264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>
                <a:latin typeface="+mn-lt"/>
                <a:ea typeface="+mn-ea"/>
              </a:rPr>
              <a:t>シナリオプランニング結果イメージ</a:t>
            </a:r>
            <a:endParaRPr lang="en-US" altLang="ja-JP" sz="2400" dirty="0" smtClean="0">
              <a:latin typeface="+mn-lt"/>
              <a:ea typeface="+mn-ea"/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 flipV="1">
            <a:off x="2144688" y="980729"/>
            <a:ext cx="237615" cy="390738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直線コネクタ 50"/>
          <p:cNvCxnSpPr/>
          <p:nvPr/>
        </p:nvCxnSpPr>
        <p:spPr bwMode="auto">
          <a:xfrm>
            <a:off x="2144688" y="6008767"/>
            <a:ext cx="237615" cy="37256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矢印コネクタ 8"/>
          <p:cNvCxnSpPr/>
          <p:nvPr/>
        </p:nvCxnSpPr>
        <p:spPr bwMode="auto">
          <a:xfrm flipV="1">
            <a:off x="4329202" y="4991607"/>
            <a:ext cx="286809" cy="646142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直線矢印コネクタ 49"/>
          <p:cNvCxnSpPr>
            <a:stCxn id="79" idx="1"/>
          </p:cNvCxnSpPr>
          <p:nvPr/>
        </p:nvCxnSpPr>
        <p:spPr bwMode="auto">
          <a:xfrm flipH="1" flipV="1">
            <a:off x="6910406" y="4549280"/>
            <a:ext cx="47179" cy="63285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テキスト ボックス 11"/>
          <p:cNvSpPr txBox="1"/>
          <p:nvPr/>
        </p:nvSpPr>
        <p:spPr>
          <a:xfrm>
            <a:off x="7644990" y="3599139"/>
            <a:ext cx="14654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  <a:latin typeface="+mn-lt"/>
                <a:ea typeface="+mn-ea"/>
              </a:rPr>
              <a:t>XX</a:t>
            </a:r>
            <a:r>
              <a:rPr kumimoji="1" lang="ja-JP" altLang="en-US" sz="2400" dirty="0" smtClean="0">
                <a:solidFill>
                  <a:srgbClr val="FF0000"/>
                </a:solidFill>
                <a:latin typeface="+mn-lt"/>
                <a:ea typeface="+mn-ea"/>
              </a:rPr>
              <a:t>億円の</a:t>
            </a:r>
            <a:endParaRPr kumimoji="1" lang="en-US" altLang="ja-JP" sz="2400" dirty="0" smtClean="0">
              <a:solidFill>
                <a:srgbClr val="FF0000"/>
              </a:solidFill>
              <a:latin typeface="+mn-lt"/>
              <a:ea typeface="+mn-ea"/>
            </a:endParaRPr>
          </a:p>
          <a:p>
            <a:r>
              <a:rPr kumimoji="1" lang="ja-JP" altLang="en-US" sz="2400" dirty="0" smtClean="0">
                <a:solidFill>
                  <a:srgbClr val="FF0000"/>
                </a:solidFill>
                <a:latin typeface="+mn-lt"/>
                <a:ea typeface="+mn-ea"/>
              </a:rPr>
              <a:t>財務影響</a:t>
            </a:r>
          </a:p>
        </p:txBody>
      </p:sp>
      <p:sp>
        <p:nvSpPr>
          <p:cNvPr id="67" name="フリーフォーム 66"/>
          <p:cNvSpPr/>
          <p:nvPr/>
        </p:nvSpPr>
        <p:spPr bwMode="auto">
          <a:xfrm>
            <a:off x="2708512" y="2285840"/>
            <a:ext cx="4552118" cy="3540795"/>
          </a:xfrm>
          <a:custGeom>
            <a:avLst/>
            <a:gdLst>
              <a:gd name="connsiteX0" fmla="*/ 0 w 3017520"/>
              <a:gd name="connsiteY0" fmla="*/ 1828800 h 2798729"/>
              <a:gd name="connsiteX1" fmla="*/ 475488 w 3017520"/>
              <a:gd name="connsiteY1" fmla="*/ 2798064 h 2798729"/>
              <a:gd name="connsiteX2" fmla="*/ 1508760 w 3017520"/>
              <a:gd name="connsiteY2" fmla="*/ 1700784 h 2798729"/>
              <a:gd name="connsiteX3" fmla="*/ 3017520 w 3017520"/>
              <a:gd name="connsiteY3" fmla="*/ 0 h 2798729"/>
              <a:gd name="connsiteX4" fmla="*/ 3017520 w 3017520"/>
              <a:gd name="connsiteY4" fmla="*/ 0 h 2798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7520" h="2798729">
                <a:moveTo>
                  <a:pt x="0" y="1828800"/>
                </a:moveTo>
                <a:cubicBezTo>
                  <a:pt x="112014" y="2324100"/>
                  <a:pt x="224028" y="2819400"/>
                  <a:pt x="475488" y="2798064"/>
                </a:cubicBezTo>
                <a:cubicBezTo>
                  <a:pt x="726948" y="2776728"/>
                  <a:pt x="1085088" y="2167128"/>
                  <a:pt x="1508760" y="1700784"/>
                </a:cubicBezTo>
                <a:cubicBezTo>
                  <a:pt x="1932432" y="1234440"/>
                  <a:pt x="3017520" y="0"/>
                  <a:pt x="3017520" y="0"/>
                </a:cubicBezTo>
                <a:lnTo>
                  <a:pt x="3017520" y="0"/>
                </a:lnTo>
              </a:path>
            </a:pathLst>
          </a:custGeom>
          <a:noFill/>
          <a:ln w="2857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983008" y="4996865"/>
            <a:ext cx="786508" cy="37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+mn-ea"/>
                <a:ea typeface="+mn-ea"/>
              </a:rPr>
              <a:t>2025</a:t>
            </a:r>
            <a:endParaRPr kumimoji="1" lang="ja-JP" altLang="en-US" sz="1600" dirty="0" smtClean="0">
              <a:latin typeface="+mn-ea"/>
              <a:ea typeface="+mn-ea"/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2419468" y="5047304"/>
            <a:ext cx="6012000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下矢印 9"/>
          <p:cNvSpPr/>
          <p:nvPr/>
        </p:nvSpPr>
        <p:spPr bwMode="auto">
          <a:xfrm>
            <a:off x="7123359" y="3546179"/>
            <a:ext cx="333252" cy="83037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HGPｺﾞｼｯｸM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923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シナリオプランニング支援の応募概要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6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908720"/>
            <a:ext cx="9648824" cy="5612681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kumimoji="1" lang="en-US" altLang="ja-JP" sz="2400" baseline="0" dirty="0" smtClean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応募</a:t>
            </a:r>
            <a:r>
              <a:rPr kumimoji="1" lang="ja-JP" altLang="en-US" sz="2400" baseline="0" dirty="0" smtClean="0">
                <a:latin typeface="+mn-ea"/>
                <a:ea typeface="+mn-ea"/>
              </a:rPr>
              <a:t>対象</a:t>
            </a:r>
            <a:r>
              <a:rPr kumimoji="1" lang="en-US" altLang="ja-JP" sz="2400" baseline="0" dirty="0" smtClean="0">
                <a:latin typeface="+mn-ea"/>
                <a:ea typeface="+mn-ea"/>
              </a:rPr>
              <a:t>】</a:t>
            </a:r>
          </a:p>
          <a:p>
            <a:pPr marL="612000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ja-JP" sz="2400" dirty="0" smtClean="0">
                <a:latin typeface="+mn-ea"/>
                <a:ea typeface="+mn-ea"/>
              </a:rPr>
              <a:t>TCFD</a:t>
            </a:r>
            <a:r>
              <a:rPr lang="ja-JP" altLang="en-US" sz="2400" dirty="0" smtClean="0">
                <a:latin typeface="+mn-ea"/>
                <a:ea typeface="+mn-ea"/>
              </a:rPr>
              <a:t>に沿った気候変動のリスク・チャンスのシナリオ分析を実施した経験がないが、シナリオ分析の実施を検討している企業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612000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latin typeface="+mn-ea"/>
                <a:ea typeface="+mn-ea"/>
              </a:rPr>
              <a:t>環境省</a:t>
            </a:r>
            <a:r>
              <a:rPr lang="en-US" altLang="ja-JP" sz="2400" dirty="0" smtClean="0">
                <a:latin typeface="+mn-ea"/>
                <a:ea typeface="+mn-ea"/>
              </a:rPr>
              <a:t>HP</a:t>
            </a:r>
            <a:r>
              <a:rPr lang="ja-JP" altLang="en-US" sz="2400" dirty="0" err="1" smtClean="0">
                <a:latin typeface="+mn-ea"/>
                <a:ea typeface="+mn-ea"/>
              </a:rPr>
              <a:t>へ</a:t>
            </a:r>
            <a:r>
              <a:rPr lang="ja-JP" altLang="en-US" sz="2400" dirty="0" err="1">
                <a:latin typeface="+mn-ea"/>
                <a:ea typeface="+mn-ea"/>
              </a:rPr>
              <a:t>の</a:t>
            </a:r>
            <a:r>
              <a:rPr lang="ja-JP" altLang="en-US" sz="2400" dirty="0">
                <a:latin typeface="+mn-ea"/>
                <a:ea typeface="+mn-ea"/>
              </a:rPr>
              <a:t>掲載や、本事業</a:t>
            </a:r>
            <a:r>
              <a:rPr lang="ja-JP" altLang="en-US" sz="2400" dirty="0" smtClean="0">
                <a:latin typeface="+mn-ea"/>
                <a:ea typeface="+mn-ea"/>
              </a:rPr>
              <a:t>の成果を踏まえた</a:t>
            </a:r>
            <a:r>
              <a:rPr lang="en-US" altLang="ja-JP" sz="2400" dirty="0" smtClean="0">
                <a:latin typeface="+mn-ea"/>
                <a:ea typeface="+mn-ea"/>
              </a:rPr>
              <a:t>TCFD</a:t>
            </a:r>
            <a:r>
              <a:rPr lang="ja-JP" altLang="en-US" sz="2400" dirty="0">
                <a:latin typeface="+mn-ea"/>
                <a:ea typeface="+mn-ea"/>
              </a:rPr>
              <a:t>のフレームワークに沿ったシナリオプランニングの横展開の際に、情報提供などの協力が可能である</a:t>
            </a:r>
            <a:r>
              <a:rPr lang="ja-JP" altLang="en-US" sz="2400" dirty="0" smtClean="0">
                <a:latin typeface="+mn-ea"/>
                <a:ea typeface="+mn-ea"/>
              </a:rPr>
              <a:t>企業</a:t>
            </a:r>
            <a:endParaRPr kumimoji="1"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募集企業数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r>
              <a:rPr lang="ja-JP" altLang="en-US" sz="2400" dirty="0" smtClean="0">
                <a:latin typeface="+mn-ea"/>
                <a:ea typeface="+mn-ea"/>
              </a:rPr>
              <a:t>　</a:t>
            </a:r>
            <a:r>
              <a:rPr lang="en-US" altLang="ja-JP" sz="2400" dirty="0" smtClean="0">
                <a:latin typeface="+mn-ea"/>
                <a:ea typeface="+mn-ea"/>
              </a:rPr>
              <a:t>6</a:t>
            </a:r>
            <a:r>
              <a:rPr lang="ja-JP" altLang="en-US" sz="2400" dirty="0" smtClean="0">
                <a:latin typeface="+mn-ea"/>
                <a:ea typeface="+mn-ea"/>
              </a:rPr>
              <a:t>社程度</a:t>
            </a:r>
            <a:endParaRPr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ja-JP" sz="2400" dirty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募集期間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r>
              <a:rPr lang="ja-JP" altLang="en-US" sz="2400" dirty="0" smtClean="0">
                <a:latin typeface="+mn-ea"/>
                <a:ea typeface="+mn-ea"/>
              </a:rPr>
              <a:t>　平成</a:t>
            </a:r>
            <a:r>
              <a:rPr lang="en-US" altLang="ja-JP" sz="2400" dirty="0" smtClean="0">
                <a:latin typeface="+mn-ea"/>
                <a:ea typeface="+mn-ea"/>
              </a:rPr>
              <a:t>30</a:t>
            </a:r>
            <a:r>
              <a:rPr lang="ja-JP" altLang="en-US" sz="2400" dirty="0" smtClean="0">
                <a:latin typeface="+mn-ea"/>
                <a:ea typeface="+mn-ea"/>
              </a:rPr>
              <a:t>年</a:t>
            </a:r>
            <a:r>
              <a:rPr lang="en-US" altLang="ja-JP" sz="2400" dirty="0" smtClean="0">
                <a:latin typeface="+mn-ea"/>
                <a:ea typeface="+mn-ea"/>
              </a:rPr>
              <a:t>6</a:t>
            </a:r>
            <a:r>
              <a:rPr lang="ja-JP" altLang="en-US" sz="2400" dirty="0" smtClean="0">
                <a:latin typeface="+mn-ea"/>
                <a:ea typeface="+mn-ea"/>
              </a:rPr>
              <a:t>月</a:t>
            </a:r>
            <a:r>
              <a:rPr lang="en-US" altLang="ja-JP" sz="2400" dirty="0" smtClean="0">
                <a:latin typeface="+mn-ea"/>
                <a:ea typeface="+mn-ea"/>
              </a:rPr>
              <a:t>27</a:t>
            </a:r>
            <a:r>
              <a:rPr lang="ja-JP" altLang="en-US" sz="2400" dirty="0" smtClean="0">
                <a:latin typeface="+mn-ea"/>
                <a:ea typeface="+mn-ea"/>
              </a:rPr>
              <a:t>日（水）～平成</a:t>
            </a:r>
            <a:r>
              <a:rPr lang="en-US" altLang="ja-JP" sz="2400" dirty="0" smtClean="0">
                <a:latin typeface="+mn-ea"/>
                <a:ea typeface="+mn-ea"/>
              </a:rPr>
              <a:t>30</a:t>
            </a:r>
            <a:r>
              <a:rPr lang="ja-JP" altLang="en-US" sz="2400" dirty="0" smtClean="0">
                <a:latin typeface="+mn-ea"/>
                <a:ea typeface="+mn-ea"/>
              </a:rPr>
              <a:t>年</a:t>
            </a:r>
            <a:r>
              <a:rPr lang="en-US" altLang="ja-JP" sz="2400" dirty="0" smtClean="0">
                <a:latin typeface="+mn-ea"/>
                <a:ea typeface="+mn-ea"/>
              </a:rPr>
              <a:t>7</a:t>
            </a:r>
            <a:r>
              <a:rPr lang="ja-JP" altLang="en-US" sz="2400" dirty="0" smtClean="0">
                <a:latin typeface="+mn-ea"/>
                <a:ea typeface="+mn-ea"/>
              </a:rPr>
              <a:t>月</a:t>
            </a:r>
            <a:r>
              <a:rPr lang="en-US" altLang="ja-JP" sz="2400" dirty="0" smtClean="0">
                <a:latin typeface="+mn-ea"/>
                <a:ea typeface="+mn-ea"/>
              </a:rPr>
              <a:t>17</a:t>
            </a:r>
            <a:r>
              <a:rPr lang="ja-JP" altLang="en-US" sz="2400" dirty="0" smtClean="0">
                <a:latin typeface="+mn-ea"/>
                <a:ea typeface="+mn-ea"/>
              </a:rPr>
              <a:t>日（火）</a:t>
            </a:r>
            <a:endParaRPr lang="en-US" altLang="ja-JP" sz="2400" dirty="0" smtClean="0">
              <a:latin typeface="+mn-ea"/>
              <a:ea typeface="+mn-ea"/>
            </a:endParaRPr>
          </a:p>
          <a:p>
            <a:pPr>
              <a:spcBef>
                <a:spcPts val="0"/>
              </a:spcBef>
              <a:buSzPct val="100000"/>
            </a:pPr>
            <a:endParaRPr lang="en-US" altLang="ja-JP" sz="2400" dirty="0">
              <a:latin typeface="+mn-ea"/>
              <a:ea typeface="+mn-ea"/>
            </a:endParaRPr>
          </a:p>
          <a:p>
            <a:r>
              <a:rPr lang="en-US" altLang="ja-JP" sz="2400" dirty="0" smtClean="0">
                <a:latin typeface="+mn-ea"/>
                <a:ea typeface="+mn-ea"/>
              </a:rPr>
              <a:t>【</a:t>
            </a:r>
            <a:r>
              <a:rPr lang="ja-JP" altLang="en-US" sz="2400" dirty="0" smtClean="0">
                <a:latin typeface="+mn-ea"/>
                <a:ea typeface="+mn-ea"/>
              </a:rPr>
              <a:t>応募先、連絡先</a:t>
            </a:r>
            <a:r>
              <a:rPr lang="en-US" altLang="ja-JP" sz="2400" dirty="0" smtClean="0">
                <a:latin typeface="+mn-ea"/>
                <a:ea typeface="+mn-ea"/>
              </a:rPr>
              <a:t>】</a:t>
            </a:r>
            <a:endParaRPr lang="en-US" altLang="ja-JP" sz="2400" dirty="0">
              <a:latin typeface="+mn-ea"/>
              <a:ea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ja-JP" sz="2400" dirty="0">
                <a:latin typeface="+mn-ea"/>
                <a:ea typeface="+mn-ea"/>
              </a:rPr>
              <a:t>TCFD</a:t>
            </a:r>
            <a:r>
              <a:rPr lang="ja-JP" altLang="en-US" sz="2400" dirty="0">
                <a:latin typeface="+mn-ea"/>
                <a:ea typeface="+mn-ea"/>
              </a:rPr>
              <a:t>に沿った気候リスク・チャンスのシナリオプランニング支援事務局</a:t>
            </a:r>
            <a:r>
              <a:rPr lang="en-US" altLang="ja-JP" sz="2400" dirty="0">
                <a:latin typeface="+mn-ea"/>
                <a:ea typeface="+mn-ea"/>
              </a:rPr>
              <a:t/>
            </a:r>
            <a:br>
              <a:rPr lang="en-US" altLang="ja-JP" sz="2400" dirty="0">
                <a:latin typeface="+mn-ea"/>
                <a:ea typeface="+mn-ea"/>
              </a:rPr>
            </a:br>
            <a:r>
              <a:rPr lang="ja-JP" altLang="en-US" sz="2400" dirty="0">
                <a:latin typeface="+mn-ea"/>
                <a:ea typeface="+mn-ea"/>
              </a:rPr>
              <a:t>（デロイト トーマツ コンサルティング合同会社内）</a:t>
            </a:r>
            <a:endParaRPr lang="en-US" altLang="ja-JP" sz="2400" dirty="0">
              <a:latin typeface="+mn-ea"/>
              <a:ea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400" dirty="0">
                <a:latin typeface="+mn-ea"/>
                <a:ea typeface="+mn-ea"/>
              </a:rPr>
              <a:t>メール：</a:t>
            </a:r>
            <a:r>
              <a:rPr lang="en-US" altLang="ja-JP" sz="2400" dirty="0" smtClean="0">
                <a:latin typeface="+mn-ea"/>
                <a:ea typeface="+mn-ea"/>
              </a:rPr>
              <a:t>scplan@tohmatsu.co.jp</a:t>
            </a:r>
            <a:endParaRPr lang="en-US" altLang="ja-JP" sz="2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735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シナリオプランニング</a:t>
            </a:r>
            <a:r>
              <a:rPr lang="ja-JP" altLang="en-US" dirty="0"/>
              <a:t>支援</a:t>
            </a:r>
            <a:r>
              <a:rPr lang="ja-JP" altLang="en-US" dirty="0" smtClean="0"/>
              <a:t>の支援内容（</a:t>
            </a:r>
            <a:r>
              <a:rPr lang="en-US" altLang="ja-JP" dirty="0" smtClean="0"/>
              <a:t>1/2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7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748065"/>
            <a:ext cx="96488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buSzPct val="100000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（選定後の流れ）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実務的な支援面談・打ち合わせを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実施（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45720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応募企業の環境・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CSR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担当、他部門、経営層を含む社内共同勉強会を開催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400" b="1" dirty="0" smtClean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sz="2400" b="1" dirty="0" smtClean="0">
                <a:latin typeface="+mn-ea"/>
                <a:ea typeface="+mn-ea"/>
              </a:rPr>
              <a:t>合同勉強会の実施（</a:t>
            </a:r>
            <a:r>
              <a:rPr lang="en-US" altLang="ja-JP" sz="2400" b="1" dirty="0" smtClean="0">
                <a:latin typeface="+mn-ea"/>
                <a:ea typeface="+mn-ea"/>
              </a:rPr>
              <a:t>1</a:t>
            </a:r>
            <a:r>
              <a:rPr lang="ja-JP" altLang="en-US" sz="2400" b="1" dirty="0" smtClean="0">
                <a:latin typeface="+mn-ea"/>
                <a:ea typeface="+mn-ea"/>
              </a:rPr>
              <a:t>回）</a:t>
            </a:r>
            <a:endParaRPr lang="en-US" altLang="ja-JP" sz="2400" b="1" dirty="0" smtClean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en-US" altLang="ja-JP" sz="2400" dirty="0">
                <a:latin typeface="+mn-ea"/>
                <a:ea typeface="+mn-ea"/>
              </a:rPr>
              <a:t>TCFD</a:t>
            </a:r>
            <a:r>
              <a:rPr lang="ja-JP" altLang="en-US" sz="2400" dirty="0">
                <a:latin typeface="+mn-ea"/>
                <a:ea typeface="+mn-ea"/>
              </a:rPr>
              <a:t>の</a:t>
            </a:r>
            <a:r>
              <a:rPr lang="ja-JP" altLang="en-US" sz="2400" dirty="0" smtClean="0">
                <a:latin typeface="+mn-ea"/>
                <a:ea typeface="+mn-ea"/>
              </a:rPr>
              <a:t>概要解説</a:t>
            </a:r>
            <a:endParaRPr lang="ja-JP" altLang="en-US" sz="2400" dirty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シナリオプランニングの</a:t>
            </a:r>
            <a:r>
              <a:rPr lang="ja-JP" altLang="en-US" sz="2400" dirty="0" smtClean="0">
                <a:latin typeface="+mn-ea"/>
                <a:ea typeface="+mn-ea"/>
              </a:rPr>
              <a:t>概要解説</a:t>
            </a:r>
            <a:endParaRPr lang="ja-JP" altLang="en-US" sz="2400" dirty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支援面談のスケジュール、実施項目の説明</a:t>
            </a: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第</a:t>
            </a:r>
            <a:r>
              <a:rPr lang="en-US" altLang="ja-JP" sz="2400" dirty="0">
                <a:latin typeface="+mn-ea"/>
                <a:ea typeface="+mn-ea"/>
              </a:rPr>
              <a:t>1</a:t>
            </a:r>
            <a:r>
              <a:rPr lang="ja-JP" altLang="en-US" sz="2400" dirty="0">
                <a:latin typeface="+mn-ea"/>
                <a:ea typeface="+mn-ea"/>
              </a:rPr>
              <a:t>回面談に向けた事前準備事項の提示</a:t>
            </a:r>
          </a:p>
          <a:p>
            <a:pPr marL="342900" indent="-342900">
              <a:buFont typeface="+mj-lt"/>
              <a:buAutoNum type="arabicPeriod"/>
            </a:pPr>
            <a:endParaRPr lang="en-US" altLang="ja-JP" sz="2400" dirty="0" smtClean="0">
              <a:latin typeface="+mn-ea"/>
              <a:ea typeface="+mn-ea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kumimoji="1" lang="ja-JP" altLang="en-US" sz="2400" b="1" dirty="0" smtClean="0">
                <a:latin typeface="+mn-ea"/>
                <a:ea typeface="+mn-ea"/>
              </a:rPr>
              <a:t>シナリオプランニングの支援面談実施（</a:t>
            </a:r>
            <a:r>
              <a:rPr kumimoji="1" lang="en-US" altLang="ja-JP" sz="2400" b="1" dirty="0" smtClean="0">
                <a:latin typeface="+mn-ea"/>
                <a:ea typeface="+mn-ea"/>
              </a:rPr>
              <a:t>5</a:t>
            </a:r>
            <a:r>
              <a:rPr kumimoji="1" lang="ja-JP" altLang="en-US" sz="2400" b="1" dirty="0" smtClean="0">
                <a:latin typeface="+mn-ea"/>
                <a:ea typeface="+mn-ea"/>
              </a:rPr>
              <a:t>回）</a:t>
            </a:r>
            <a:endParaRPr kumimoji="1" lang="en-US" altLang="ja-JP" sz="2400" b="1" dirty="0" smtClean="0">
              <a:latin typeface="+mn-ea"/>
              <a:ea typeface="+mn-ea"/>
            </a:endParaRPr>
          </a:p>
          <a:p>
            <a:r>
              <a:rPr lang="ja-JP" altLang="en-US" sz="2400" dirty="0" smtClean="0">
                <a:latin typeface="+mn-ea"/>
                <a:ea typeface="+mn-ea"/>
              </a:rPr>
              <a:t>　　＜</a:t>
            </a:r>
            <a:r>
              <a:rPr lang="en-US" altLang="ja-JP" sz="2400" dirty="0" smtClean="0">
                <a:latin typeface="+mn-ea"/>
                <a:ea typeface="+mn-ea"/>
              </a:rPr>
              <a:t>1</a:t>
            </a:r>
            <a:r>
              <a:rPr lang="ja-JP" altLang="en-US" sz="2400" dirty="0" smtClean="0">
                <a:latin typeface="+mn-ea"/>
                <a:ea typeface="+mn-ea"/>
              </a:rPr>
              <a:t>回目＞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en-US" altLang="ja-JP" sz="2400" dirty="0">
                <a:latin typeface="+mn-ea"/>
                <a:ea typeface="+mn-ea"/>
              </a:rPr>
              <a:t>TCFD</a:t>
            </a:r>
            <a:r>
              <a:rPr lang="ja-JP" altLang="en-US" sz="2400" dirty="0" err="1">
                <a:latin typeface="+mn-ea"/>
                <a:ea typeface="+mn-ea"/>
              </a:rPr>
              <a:t>、</a:t>
            </a:r>
            <a:r>
              <a:rPr lang="ja-JP" altLang="en-US" sz="2400" dirty="0">
                <a:latin typeface="+mn-ea"/>
                <a:ea typeface="+mn-ea"/>
              </a:rPr>
              <a:t>シナリオ</a:t>
            </a:r>
            <a:r>
              <a:rPr lang="ja-JP" altLang="en-US" sz="2400" dirty="0" smtClean="0">
                <a:latin typeface="+mn-ea"/>
                <a:ea typeface="+mn-ea"/>
              </a:rPr>
              <a:t>分析に関する</a:t>
            </a:r>
            <a:r>
              <a:rPr lang="ja-JP" altLang="en-US" sz="2400" dirty="0">
                <a:latin typeface="+mn-ea"/>
                <a:ea typeface="+mn-ea"/>
              </a:rPr>
              <a:t>質疑応答</a:t>
            </a: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現状の事業戦略に関するヒアリング</a:t>
            </a: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リスク・機会に関する情報</a:t>
            </a:r>
            <a:r>
              <a:rPr lang="ja-JP" altLang="en-US" sz="2400" dirty="0" smtClean="0">
                <a:latin typeface="+mn-ea"/>
                <a:ea typeface="+mn-ea"/>
              </a:rPr>
              <a:t>提供</a:t>
            </a:r>
            <a:endParaRPr lang="en-US" altLang="ja-JP" sz="2400" dirty="0" smtClean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4315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シナリオプランニング支援の</a:t>
            </a:r>
            <a:r>
              <a:rPr lang="ja-JP" altLang="en-US" dirty="0" smtClean="0"/>
              <a:t>支援内容（</a:t>
            </a:r>
            <a:r>
              <a:rPr lang="en-US" altLang="ja-JP" dirty="0"/>
              <a:t>2</a:t>
            </a:r>
            <a:r>
              <a:rPr lang="en-US" altLang="ja-JP" dirty="0" smtClean="0"/>
              <a:t>/2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FA821F-5B8F-40E7-880D-F42062A68A54}" type="slidenum">
              <a:rPr lang="en-US" altLang="ja-JP" smtClean="0"/>
              <a:pPr>
                <a:defRPr/>
              </a:pPr>
              <a:t>8</a:t>
            </a:fld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7175" y="487065"/>
            <a:ext cx="964882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100"/>
            <a:r>
              <a:rPr lang="ja-JP" altLang="en-US" sz="2400" dirty="0">
                <a:latin typeface="+mn-ea"/>
                <a:ea typeface="+mn-ea"/>
              </a:rPr>
              <a:t>＜</a:t>
            </a:r>
            <a:r>
              <a:rPr lang="en-US" altLang="ja-JP" sz="2400" dirty="0">
                <a:latin typeface="+mn-ea"/>
                <a:ea typeface="+mn-ea"/>
              </a:rPr>
              <a:t>2</a:t>
            </a:r>
            <a:r>
              <a:rPr lang="ja-JP" altLang="en-US" sz="2400" dirty="0">
                <a:latin typeface="+mn-ea"/>
                <a:ea typeface="+mn-ea"/>
              </a:rPr>
              <a:t>回目＞</a:t>
            </a:r>
            <a:endParaRPr lang="en-US" altLang="ja-JP" sz="2400" dirty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リスク・機会の重要度決定に向けたディスカッション</a:t>
            </a: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シナリオに関する情報</a:t>
            </a:r>
            <a:r>
              <a:rPr lang="ja-JP" altLang="en-US" sz="2400" dirty="0" smtClean="0">
                <a:latin typeface="+mn-ea"/>
                <a:ea typeface="+mn-ea"/>
              </a:rPr>
              <a:t>提供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341100"/>
            <a:r>
              <a:rPr lang="ja-JP" altLang="en-US" sz="2400" dirty="0" smtClean="0">
                <a:latin typeface="+mn-ea"/>
                <a:ea typeface="+mn-ea"/>
              </a:rPr>
              <a:t>＜</a:t>
            </a:r>
            <a:r>
              <a:rPr lang="en-US" altLang="ja-JP" sz="2400" dirty="0">
                <a:latin typeface="+mn-ea"/>
                <a:ea typeface="+mn-ea"/>
              </a:rPr>
              <a:t>3</a:t>
            </a:r>
            <a:r>
              <a:rPr lang="ja-JP" altLang="en-US" sz="2400" dirty="0">
                <a:latin typeface="+mn-ea"/>
                <a:ea typeface="+mn-ea"/>
              </a:rPr>
              <a:t>回目＞</a:t>
            </a:r>
            <a:endParaRPr lang="en-US" altLang="ja-JP" sz="2400" dirty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シナリオ決定に向けたディスカッション</a:t>
            </a: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シナリオとリスク・機会との対応関係についてのディスカッション</a:t>
            </a:r>
            <a:endParaRPr lang="en-US" altLang="ja-JP" sz="2400" dirty="0">
              <a:latin typeface="+mn-ea"/>
              <a:ea typeface="+mn-ea"/>
            </a:endParaRPr>
          </a:p>
          <a:p>
            <a:r>
              <a:rPr lang="ja-JP" altLang="en-US" sz="2100" dirty="0">
                <a:latin typeface="+mn-ea"/>
                <a:ea typeface="+mn-ea"/>
              </a:rPr>
              <a:t>　　</a:t>
            </a:r>
            <a:r>
              <a:rPr lang="ja-JP" altLang="en-US" sz="2400" dirty="0">
                <a:latin typeface="+mn-ea"/>
                <a:ea typeface="+mn-ea"/>
              </a:rPr>
              <a:t>＜</a:t>
            </a:r>
            <a:r>
              <a:rPr lang="en-US" altLang="ja-JP" sz="2400" dirty="0">
                <a:latin typeface="+mn-ea"/>
                <a:ea typeface="+mn-ea"/>
              </a:rPr>
              <a:t>4</a:t>
            </a:r>
            <a:r>
              <a:rPr lang="ja-JP" altLang="en-US" sz="2400" dirty="0">
                <a:latin typeface="+mn-ea"/>
                <a:ea typeface="+mn-ea"/>
              </a:rPr>
              <a:t>回目</a:t>
            </a:r>
            <a:r>
              <a:rPr lang="ja-JP" altLang="en-US" sz="2400" dirty="0" smtClean="0">
                <a:latin typeface="+mn-ea"/>
                <a:ea typeface="+mn-ea"/>
              </a:rPr>
              <a:t>＞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シナリオ分析結果についてのディスカッション（１）</a:t>
            </a: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検討体制構築についての情報提供</a:t>
            </a:r>
          </a:p>
          <a:p>
            <a:pPr marL="341100"/>
            <a:r>
              <a:rPr lang="ja-JP" altLang="en-US" sz="2400" dirty="0" smtClean="0">
                <a:latin typeface="+mn-ea"/>
                <a:ea typeface="+mn-ea"/>
              </a:rPr>
              <a:t>＜</a:t>
            </a:r>
            <a:r>
              <a:rPr lang="en-US" altLang="ja-JP" sz="2400" dirty="0">
                <a:latin typeface="+mn-ea"/>
                <a:ea typeface="+mn-ea"/>
              </a:rPr>
              <a:t>5</a:t>
            </a:r>
            <a:r>
              <a:rPr lang="ja-JP" altLang="en-US" sz="2400" dirty="0" smtClean="0">
                <a:latin typeface="+mn-ea"/>
                <a:ea typeface="+mn-ea"/>
              </a:rPr>
              <a:t>回目＞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シナリオ分析結果についてのディスカッション（２）</a:t>
            </a:r>
          </a:p>
          <a:p>
            <a:pPr marL="684000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検討体制についての</a:t>
            </a:r>
            <a:r>
              <a:rPr lang="ja-JP" altLang="en-US" sz="2400" dirty="0" smtClean="0">
                <a:latin typeface="+mn-ea"/>
                <a:ea typeface="+mn-ea"/>
              </a:rPr>
              <a:t>ディスカッション</a:t>
            </a:r>
            <a:endParaRPr lang="en-US" altLang="ja-JP" sz="2400" dirty="0" smtClean="0">
              <a:latin typeface="+mn-ea"/>
              <a:ea typeface="+mn-ea"/>
            </a:endParaRPr>
          </a:p>
          <a:p>
            <a:pPr marL="341100"/>
            <a:endParaRPr lang="en-US" altLang="ja-JP" sz="2400" dirty="0" smtClean="0">
              <a:latin typeface="+mn-ea"/>
              <a:ea typeface="+mn-ea"/>
            </a:endParaRPr>
          </a:p>
          <a:p>
            <a:pPr marL="457200" lvl="0" indent="-457200">
              <a:buFont typeface="+mj-lt"/>
              <a:buAutoNum type="arabicPeriod" startAt="3"/>
            </a:pPr>
            <a:r>
              <a:rPr lang="ja-JP" altLang="en-US" sz="2400" b="1" dirty="0" smtClean="0">
                <a:solidFill>
                  <a:prstClr val="black"/>
                </a:solidFill>
                <a:latin typeface="+mn-ea"/>
                <a:ea typeface="+mn-ea"/>
              </a:rPr>
              <a:t>社内合同勉強会実施（</a:t>
            </a:r>
            <a:r>
              <a:rPr lang="en-US" altLang="ja-JP" sz="2400" b="1" dirty="0" smtClean="0">
                <a:solidFill>
                  <a:prstClr val="black"/>
                </a:solidFill>
                <a:latin typeface="+mn-ea"/>
                <a:ea typeface="+mn-ea"/>
              </a:rPr>
              <a:t>1</a:t>
            </a:r>
            <a:r>
              <a:rPr lang="ja-JP" altLang="en-US" sz="2400" b="1" dirty="0" smtClean="0">
                <a:solidFill>
                  <a:prstClr val="black"/>
                </a:solidFill>
                <a:latin typeface="+mn-ea"/>
                <a:ea typeface="+mn-ea"/>
              </a:rPr>
              <a:t>回</a:t>
            </a:r>
            <a:r>
              <a:rPr lang="ja-JP" altLang="en-US" sz="2400" b="1" dirty="0">
                <a:solidFill>
                  <a:prstClr val="black"/>
                </a:solidFill>
                <a:latin typeface="+mn-ea"/>
                <a:ea typeface="+mn-ea"/>
              </a:rPr>
              <a:t>）</a:t>
            </a:r>
            <a:endParaRPr lang="en-US" altLang="ja-JP" sz="2400" b="1" dirty="0">
              <a:solidFill>
                <a:prstClr val="black"/>
              </a:solidFill>
              <a:latin typeface="+mn-ea"/>
              <a:ea typeface="+mn-ea"/>
            </a:endParaRPr>
          </a:p>
          <a:p>
            <a:pPr marL="684000" lvl="1" indent="-342900">
              <a:buFont typeface="Wingdings" panose="05000000000000000000" pitchFamily="2" charset="2"/>
              <a:buChar char="ü"/>
            </a:pPr>
            <a:r>
              <a:rPr lang="ja-JP" altLang="en-US" sz="2400" dirty="0" smtClean="0">
                <a:latin typeface="+mn-ea"/>
                <a:ea typeface="+mn-ea"/>
              </a:rPr>
              <a:t>リスク</a:t>
            </a:r>
            <a:r>
              <a:rPr lang="ja-JP" altLang="en-US" sz="2400" dirty="0">
                <a:latin typeface="+mn-ea"/>
                <a:ea typeface="+mn-ea"/>
              </a:rPr>
              <a:t>・機会についての報告、ディスカッション</a:t>
            </a:r>
          </a:p>
          <a:p>
            <a:pPr marL="684000" lvl="1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シナリオ分析結果についての報告、ディスカッション</a:t>
            </a:r>
          </a:p>
          <a:p>
            <a:pPr marL="684000" lvl="1" indent="-342900">
              <a:buFont typeface="Wingdings" panose="05000000000000000000" pitchFamily="2" charset="2"/>
              <a:buChar char="ü"/>
            </a:pPr>
            <a:r>
              <a:rPr lang="ja-JP" altLang="en-US" sz="2400" dirty="0">
                <a:latin typeface="+mn-ea"/>
                <a:ea typeface="+mn-ea"/>
              </a:rPr>
              <a:t>今後の検討体制に関する報告、ディスカッション　</a:t>
            </a:r>
            <a:endParaRPr lang="en-US" altLang="ja-JP" sz="24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8906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49&quot;/&gt;&lt;CPresentation id=&quot;1&quot;&gt;&lt;m_precDefaultNumber&gt;&lt;m_bNumberIsYear val=&quot;1&quot;/&gt;&lt;m_chMinusSymbol&gt;-&lt;/m_chMinusSymbol&gt;&lt;m_chDecimalSymbol17909&gt;.&lt;/m_chDecimalSymbol17909&gt;&lt;m_nGroupingDigits17909 val=&quot;2147483647&quot;/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2147483647&quot;/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脱炭素標準フォーマット_2018053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ｺﾞｼｯｸM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latin typeface="+mn-lt"/>
            <a:ea typeface="+mn-ea"/>
          </a:defRPr>
        </a:defPPr>
      </a:lstStyle>
    </a:txDef>
  </a:objectDefaults>
  <a:extraClrSchemeLst>
    <a:extraClrScheme>
      <a:clrScheme name="20120112_提案書テンプレート_Ver.1.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6699FF"/>
        </a:accent1>
        <a:accent2>
          <a:srgbClr val="FF3300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E72D00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0112_提案書テンプレート_Ver.1.2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DDDD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E78A"/>
        </a:accent6>
        <a:hlink>
          <a:srgbClr val="00CC66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2C3F69BF-BED2-47E7-831B-306E119A6110}" vid="{99DBAA63-6530-4082-A8D0-31C85018A1A6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787</Words>
  <Application>Microsoft Office PowerPoint</Application>
  <PresentationFormat>A4 210 x 297 mm</PresentationFormat>
  <Paragraphs>185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21" baseType="lpstr">
      <vt:lpstr>HGPｺﾞｼｯｸE</vt:lpstr>
      <vt:lpstr>HGPｺﾞｼｯｸM</vt:lpstr>
      <vt:lpstr>Meiryo UI</vt:lpstr>
      <vt:lpstr>ＭＳ Ｐゴシック</vt:lpstr>
      <vt:lpstr>メイリオ</vt:lpstr>
      <vt:lpstr>Arial</vt:lpstr>
      <vt:lpstr>Calibri</vt:lpstr>
      <vt:lpstr>Segoe UI</vt:lpstr>
      <vt:lpstr>Times New Roman</vt:lpstr>
      <vt:lpstr>Wingdings</vt:lpstr>
      <vt:lpstr>Wingdings 2</vt:lpstr>
      <vt:lpstr>脱炭素標準フォーマット_20180530</vt:lpstr>
      <vt:lpstr>think-cell Slide</vt:lpstr>
      <vt:lpstr>PowerPoint プレゼンテーション</vt:lpstr>
      <vt:lpstr>TCFDは、気候変動の財務影響の開示を求めている</vt:lpstr>
      <vt:lpstr>TCFDに沿ったシナリオプランニング支援 気候変動の経営インパクト・財務影響を把握できます。</vt:lpstr>
      <vt:lpstr>シナリオプランニング支援アウトプットイメージ（1/2）</vt:lpstr>
      <vt:lpstr>シナリオプランニング支援のアウトプットイメージ（2/2）</vt:lpstr>
      <vt:lpstr>シナリオプランニング支援の応募概要</vt:lpstr>
      <vt:lpstr>シナリオプランニング支援の支援内容（1/2）</vt:lpstr>
      <vt:lpstr>シナリオプランニング支援の支援内容（2/2）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2018-06-25T10:07:37Z</dcterms:created>
  <dcterms:modified xsi:type="dcterms:W3CDTF">2018-06-26T16:37:56Z</dcterms:modified>
</cp:coreProperties>
</file>