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518301" r:id="rId1"/>
  </p:sldMasterIdLst>
  <p:notesMasterIdLst>
    <p:notesMasterId r:id="rId10"/>
  </p:notesMasterIdLst>
  <p:sldIdLst>
    <p:sldId id="1297" r:id="rId2"/>
    <p:sldId id="1302" r:id="rId3"/>
    <p:sldId id="1300" r:id="rId4"/>
    <p:sldId id="1304" r:id="rId5"/>
    <p:sldId id="1288" r:id="rId6"/>
    <p:sldId id="1284" r:id="rId7"/>
    <p:sldId id="1298" r:id="rId8"/>
    <p:sldId id="1299" r:id="rId9"/>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682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364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046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7291"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4109" algn="l" defTabSz="913643" rtl="0" eaLnBrk="1" latinLnBrk="0" hangingPunct="1">
      <a:defRPr kumimoji="1" kern="1200">
        <a:solidFill>
          <a:schemeClr val="tx1"/>
        </a:solidFill>
        <a:latin typeface="Calibri" pitchFamily="34" charset="0"/>
        <a:ea typeface="ＭＳ Ｐゴシック" pitchFamily="50" charset="-128"/>
        <a:cs typeface="+mn-cs"/>
      </a:defRPr>
    </a:lvl6pPr>
    <a:lvl7pPr marL="2740936" algn="l" defTabSz="913643" rtl="0" eaLnBrk="1" latinLnBrk="0" hangingPunct="1">
      <a:defRPr kumimoji="1" kern="1200">
        <a:solidFill>
          <a:schemeClr val="tx1"/>
        </a:solidFill>
        <a:latin typeface="Calibri" pitchFamily="34" charset="0"/>
        <a:ea typeface="ＭＳ Ｐゴシック" pitchFamily="50" charset="-128"/>
        <a:cs typeface="+mn-cs"/>
      </a:defRPr>
    </a:lvl7pPr>
    <a:lvl8pPr marL="3197757" algn="l" defTabSz="913643" rtl="0" eaLnBrk="1" latinLnBrk="0" hangingPunct="1">
      <a:defRPr kumimoji="1" kern="1200">
        <a:solidFill>
          <a:schemeClr val="tx1"/>
        </a:solidFill>
        <a:latin typeface="Calibri" pitchFamily="34" charset="0"/>
        <a:ea typeface="ＭＳ Ｐゴシック" pitchFamily="50" charset="-128"/>
        <a:cs typeface="+mn-cs"/>
      </a:defRPr>
    </a:lvl8pPr>
    <a:lvl9pPr marL="3654579" algn="l" defTabSz="913643"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D9D9D9"/>
    <a:srgbClr val="CBCBCB"/>
    <a:srgbClr val="E7E7E7"/>
    <a:srgbClr val="FF33CC"/>
    <a:srgbClr val="CCEC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98" autoAdjust="0"/>
    <p:restoredTop sz="86396" autoAdjust="0"/>
  </p:normalViewPr>
  <p:slideViewPr>
    <p:cSldViewPr>
      <p:cViewPr varScale="1">
        <p:scale>
          <a:sx n="113" d="100"/>
          <a:sy n="113" d="100"/>
        </p:scale>
        <p:origin x="1302" y="9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301D7D-4EA2-5440-BB55-9401E7767974}" type="doc">
      <dgm:prSet loTypeId="urn:microsoft.com/office/officeart/2005/8/layout/chevron1" loCatId="" qsTypeId="urn:microsoft.com/office/officeart/2005/8/quickstyle/simple1" qsCatId="simple" csTypeId="urn:microsoft.com/office/officeart/2005/8/colors/accent0_2" csCatId="mainScheme" phldr="1"/>
      <dgm:spPr/>
    </dgm:pt>
    <dgm:pt modelId="{9230C890-EE0F-D048-B70F-1EF49A9DE865}">
      <dgm:prSet phldrT="[テキスト]" custT="1"/>
      <dgm:spPr>
        <a:xfrm>
          <a:off x="4111" y="340473"/>
          <a:ext cx="1529432" cy="611772"/>
        </a:xfrm>
        <a:solidFill>
          <a:srgbClr val="4E67C8">
            <a:lumMod val="75000"/>
          </a:srgbClr>
        </a:solidFill>
        <a:ln w="25400" cap="flat" cmpd="sng" algn="ctr">
          <a:solidFill>
            <a:srgbClr val="212745">
              <a:shade val="80000"/>
              <a:hueOff val="0"/>
              <a:satOff val="0"/>
              <a:lumOff val="0"/>
              <a:alphaOff val="0"/>
            </a:srgbClr>
          </a:solidFill>
          <a:prstDash val="solid"/>
        </a:ln>
        <a:effectLst/>
      </dgm:spPr>
      <dgm:t>
        <a:bodyPr/>
        <a:lstStyle/>
        <a:p>
          <a:pPr>
            <a:lnSpc>
              <a:spcPct val="100000"/>
            </a:lnSpc>
            <a:spcAft>
              <a:spcPts val="0"/>
            </a:spcAft>
          </a:pPr>
          <a:r>
            <a:rPr kumimoji="1" lang="ja-JP" altLang="en-US" sz="2000" b="1" dirty="0" smtClean="0">
              <a:solidFill>
                <a:sysClr val="window" lastClr="FFFFFF"/>
              </a:solidFill>
              <a:latin typeface="ＭＳ Ｐゴシック" panose="020B0600070205080204" pitchFamily="50" charset="-128"/>
              <a:ea typeface="ＭＳ Ｐゴシック" panose="020B0600070205080204" pitchFamily="50" charset="-128"/>
              <a:cs typeface="+mn-cs"/>
            </a:rPr>
            <a:t>素材</a:t>
          </a:r>
          <a:endParaRPr kumimoji="1" lang="en-US" altLang="ja-JP" sz="2000" b="1" dirty="0" smtClean="0">
            <a:solidFill>
              <a:sysClr val="window" lastClr="FFFFFF"/>
            </a:solidFill>
            <a:latin typeface="ＭＳ Ｐゴシック" panose="020B0600070205080204" pitchFamily="50" charset="-128"/>
            <a:ea typeface="ＭＳ Ｐゴシック" panose="020B0600070205080204" pitchFamily="50" charset="-128"/>
            <a:cs typeface="+mn-cs"/>
          </a:endParaRPr>
        </a:p>
        <a:p>
          <a:pPr>
            <a:lnSpc>
              <a:spcPct val="100000"/>
            </a:lnSpc>
            <a:spcAft>
              <a:spcPts val="0"/>
            </a:spcAft>
          </a:pPr>
          <a:r>
            <a:rPr kumimoji="1" lang="ja-JP" altLang="en-US" sz="2000" b="1" dirty="0" smtClean="0">
              <a:solidFill>
                <a:sysClr val="window" lastClr="FFFFFF"/>
              </a:solidFill>
              <a:latin typeface="ＭＳ Ｐゴシック" panose="020B0600070205080204" pitchFamily="50" charset="-128"/>
              <a:ea typeface="ＭＳ Ｐゴシック" panose="020B0600070205080204" pitchFamily="50" charset="-128"/>
              <a:cs typeface="+mn-cs"/>
            </a:rPr>
            <a:t>製造</a:t>
          </a:r>
          <a:endParaRPr kumimoji="1" lang="ja-JP" altLang="en-US" sz="2000" b="1" dirty="0">
            <a:solidFill>
              <a:sysClr val="window" lastClr="FFFFFF"/>
            </a:solidFill>
            <a:latin typeface="ＭＳ Ｐゴシック" panose="020B0600070205080204" pitchFamily="50" charset="-128"/>
            <a:ea typeface="ＭＳ Ｐゴシック" panose="020B0600070205080204" pitchFamily="50" charset="-128"/>
            <a:cs typeface="+mn-cs"/>
          </a:endParaRPr>
        </a:p>
      </dgm:t>
    </dgm:pt>
    <dgm:pt modelId="{847AEDB3-F4F3-C748-A012-51DB5DE406D6}" type="parTrans" cxnId="{465C1EEC-14EB-6A46-8D24-1B19966F10C4}">
      <dgm:prSet/>
      <dgm:spPr/>
      <dgm:t>
        <a:bodyPr/>
        <a:lstStyle/>
        <a:p>
          <a:endParaRPr kumimoji="1" lang="ja-JP" altLang="en-US" sz="2000" b="1"/>
        </a:p>
      </dgm:t>
    </dgm:pt>
    <dgm:pt modelId="{18DFBFE3-D1B8-BC49-9D47-061915853571}" type="sibTrans" cxnId="{465C1EEC-14EB-6A46-8D24-1B19966F10C4}">
      <dgm:prSet/>
      <dgm:spPr/>
      <dgm:t>
        <a:bodyPr/>
        <a:lstStyle/>
        <a:p>
          <a:endParaRPr kumimoji="1" lang="ja-JP" altLang="en-US" sz="2000" b="1"/>
        </a:p>
      </dgm:t>
    </dgm:pt>
    <dgm:pt modelId="{773D5464-4D29-CA4E-B0EE-7C9897B68419}">
      <dgm:prSet phldrT="[テキスト]" custT="1"/>
      <dgm:spPr>
        <a:xfrm>
          <a:off x="1380600" y="340473"/>
          <a:ext cx="1529432" cy="611772"/>
        </a:xfrm>
        <a:solidFill>
          <a:srgbClr val="4E67C8">
            <a:lumMod val="75000"/>
          </a:srgbClr>
        </a:solidFill>
        <a:ln w="25400" cap="flat" cmpd="sng" algn="ctr">
          <a:solidFill>
            <a:srgbClr val="212745">
              <a:shade val="80000"/>
              <a:hueOff val="0"/>
              <a:satOff val="0"/>
              <a:lumOff val="0"/>
              <a:alphaOff val="0"/>
            </a:srgbClr>
          </a:solidFill>
          <a:prstDash val="solid"/>
        </a:ln>
        <a:effectLst/>
      </dgm:spPr>
      <dgm:t>
        <a:bodyPr/>
        <a:lstStyle/>
        <a:p>
          <a:pPr>
            <a:lnSpc>
              <a:spcPct val="100000"/>
            </a:lnSpc>
            <a:spcAft>
              <a:spcPts val="0"/>
            </a:spcAft>
          </a:pPr>
          <a:r>
            <a:rPr kumimoji="1" lang="ja-JP" altLang="en-US" sz="2000" b="1" dirty="0" smtClean="0">
              <a:solidFill>
                <a:sysClr val="window" lastClr="FFFFFF"/>
              </a:solidFill>
              <a:latin typeface="ＭＳ Ｐゴシック" panose="020B0600070205080204" pitchFamily="50" charset="-128"/>
              <a:ea typeface="ＭＳ Ｐゴシック" panose="020B0600070205080204" pitchFamily="50" charset="-128"/>
              <a:cs typeface="+mn-cs"/>
            </a:rPr>
            <a:t>部品</a:t>
          </a:r>
          <a:endParaRPr kumimoji="1" lang="en-US" altLang="ja-JP" sz="2000" b="1" dirty="0" smtClean="0">
            <a:solidFill>
              <a:sysClr val="window" lastClr="FFFFFF"/>
            </a:solidFill>
            <a:latin typeface="ＭＳ Ｐゴシック" panose="020B0600070205080204" pitchFamily="50" charset="-128"/>
            <a:ea typeface="ＭＳ Ｐゴシック" panose="020B0600070205080204" pitchFamily="50" charset="-128"/>
            <a:cs typeface="+mn-cs"/>
          </a:endParaRPr>
        </a:p>
        <a:p>
          <a:pPr>
            <a:lnSpc>
              <a:spcPct val="100000"/>
            </a:lnSpc>
            <a:spcAft>
              <a:spcPts val="0"/>
            </a:spcAft>
          </a:pPr>
          <a:r>
            <a:rPr kumimoji="1" lang="ja-JP" altLang="en-US" sz="2000" b="1" dirty="0" smtClean="0">
              <a:solidFill>
                <a:sysClr val="window" lastClr="FFFFFF"/>
              </a:solidFill>
              <a:latin typeface="ＭＳ Ｐゴシック" panose="020B0600070205080204" pitchFamily="50" charset="-128"/>
              <a:ea typeface="ＭＳ Ｐゴシック" panose="020B0600070205080204" pitchFamily="50" charset="-128"/>
              <a:cs typeface="+mn-cs"/>
            </a:rPr>
            <a:t>製造</a:t>
          </a:r>
          <a:endParaRPr kumimoji="1" lang="ja-JP" altLang="en-US" sz="2000" b="1" dirty="0">
            <a:solidFill>
              <a:sysClr val="window" lastClr="FFFFFF"/>
            </a:solidFill>
            <a:latin typeface="ＭＳ Ｐゴシック" panose="020B0600070205080204" pitchFamily="50" charset="-128"/>
            <a:ea typeface="ＭＳ Ｐゴシック" panose="020B0600070205080204" pitchFamily="50" charset="-128"/>
            <a:cs typeface="+mn-cs"/>
          </a:endParaRPr>
        </a:p>
      </dgm:t>
    </dgm:pt>
    <dgm:pt modelId="{9185F282-8D84-6D42-AC03-29EABB7F407A}" type="parTrans" cxnId="{9BF3890D-E29C-6445-8059-7EA690202454}">
      <dgm:prSet/>
      <dgm:spPr/>
      <dgm:t>
        <a:bodyPr/>
        <a:lstStyle/>
        <a:p>
          <a:endParaRPr kumimoji="1" lang="ja-JP" altLang="en-US" sz="2000" b="1"/>
        </a:p>
      </dgm:t>
    </dgm:pt>
    <dgm:pt modelId="{A702675C-E6C4-1C4C-94FE-FF2497C319CA}" type="sibTrans" cxnId="{9BF3890D-E29C-6445-8059-7EA690202454}">
      <dgm:prSet/>
      <dgm:spPr/>
      <dgm:t>
        <a:bodyPr/>
        <a:lstStyle/>
        <a:p>
          <a:endParaRPr kumimoji="1" lang="ja-JP" altLang="en-US" sz="2000" b="1"/>
        </a:p>
      </dgm:t>
    </dgm:pt>
    <dgm:pt modelId="{19C2EC43-CEC8-1B47-AE02-613E52A5BBA7}">
      <dgm:prSet phldrT="[テキスト]" custT="1"/>
      <dgm:spPr>
        <a:xfrm>
          <a:off x="2757089" y="340473"/>
          <a:ext cx="1529432" cy="611772"/>
        </a:xfrm>
        <a:solidFill>
          <a:srgbClr val="FFFF99"/>
        </a:solidFill>
        <a:ln w="25400" cap="flat" cmpd="sng" algn="ctr">
          <a:solidFill>
            <a:srgbClr val="212745">
              <a:shade val="80000"/>
              <a:hueOff val="0"/>
              <a:satOff val="0"/>
              <a:lumOff val="0"/>
              <a:alphaOff val="0"/>
            </a:srgbClr>
          </a:solidFill>
          <a:prstDash val="solid"/>
        </a:ln>
        <a:effectLst/>
      </dgm:spPr>
      <dgm:t>
        <a:bodyPr/>
        <a:lstStyle/>
        <a:p>
          <a:pPr>
            <a:lnSpc>
              <a:spcPct val="100000"/>
            </a:lnSpc>
            <a:spcAft>
              <a:spcPts val="0"/>
            </a:spcAft>
          </a:pPr>
          <a:r>
            <a:rPr kumimoji="1" lang="ja-JP" altLang="en-US" sz="2000" b="1" dirty="0" smtClean="0">
              <a:solidFill>
                <a:srgbClr val="212745">
                  <a:hueOff val="0"/>
                  <a:satOff val="0"/>
                  <a:lumOff val="0"/>
                  <a:alphaOff val="0"/>
                </a:srgbClr>
              </a:solidFill>
              <a:latin typeface="ＭＳ Ｐゴシック" panose="020B0600070205080204" pitchFamily="50" charset="-128"/>
              <a:ea typeface="ＭＳ Ｐゴシック" panose="020B0600070205080204" pitchFamily="50" charset="-128"/>
              <a:cs typeface="+mn-cs"/>
            </a:rPr>
            <a:t>製品</a:t>
          </a:r>
          <a:endParaRPr kumimoji="1" lang="en-US" altLang="ja-JP" sz="2000" b="1" dirty="0" smtClean="0">
            <a:solidFill>
              <a:srgbClr val="212745">
                <a:hueOff val="0"/>
                <a:satOff val="0"/>
                <a:lumOff val="0"/>
                <a:alphaOff val="0"/>
              </a:srgbClr>
            </a:solidFill>
            <a:latin typeface="ＭＳ Ｐゴシック" panose="020B0600070205080204" pitchFamily="50" charset="-128"/>
            <a:ea typeface="ＭＳ Ｐゴシック" panose="020B0600070205080204" pitchFamily="50" charset="-128"/>
            <a:cs typeface="+mn-cs"/>
          </a:endParaRPr>
        </a:p>
        <a:p>
          <a:pPr>
            <a:lnSpc>
              <a:spcPct val="100000"/>
            </a:lnSpc>
            <a:spcAft>
              <a:spcPts val="0"/>
            </a:spcAft>
          </a:pPr>
          <a:r>
            <a:rPr kumimoji="1" lang="ja-JP" altLang="en-US" sz="2000" b="1" dirty="0" smtClean="0">
              <a:solidFill>
                <a:srgbClr val="212745">
                  <a:hueOff val="0"/>
                  <a:satOff val="0"/>
                  <a:lumOff val="0"/>
                  <a:alphaOff val="0"/>
                </a:srgbClr>
              </a:solidFill>
              <a:latin typeface="ＭＳ Ｐゴシック" panose="020B0600070205080204" pitchFamily="50" charset="-128"/>
              <a:ea typeface="ＭＳ Ｐゴシック" panose="020B0600070205080204" pitchFamily="50" charset="-128"/>
              <a:cs typeface="+mn-cs"/>
            </a:rPr>
            <a:t>製造</a:t>
          </a:r>
          <a:endParaRPr kumimoji="1" lang="ja-JP" altLang="en-US" sz="2000" b="1" dirty="0">
            <a:solidFill>
              <a:srgbClr val="212745">
                <a:hueOff val="0"/>
                <a:satOff val="0"/>
                <a:lumOff val="0"/>
                <a:alphaOff val="0"/>
              </a:srgbClr>
            </a:solidFill>
            <a:latin typeface="ＭＳ Ｐゴシック" panose="020B0600070205080204" pitchFamily="50" charset="-128"/>
            <a:ea typeface="ＭＳ Ｐゴシック" panose="020B0600070205080204" pitchFamily="50" charset="-128"/>
            <a:cs typeface="+mn-cs"/>
          </a:endParaRPr>
        </a:p>
      </dgm:t>
    </dgm:pt>
    <dgm:pt modelId="{D2056EC5-7D1D-5340-9BEE-78150DE34454}" type="parTrans" cxnId="{12E979F6-DE00-4A48-9423-88908BC1C875}">
      <dgm:prSet/>
      <dgm:spPr/>
      <dgm:t>
        <a:bodyPr/>
        <a:lstStyle/>
        <a:p>
          <a:endParaRPr kumimoji="1" lang="ja-JP" altLang="en-US" sz="2000" b="1"/>
        </a:p>
      </dgm:t>
    </dgm:pt>
    <dgm:pt modelId="{CB92DEB3-3417-6F43-8796-B7CA2F99DA07}" type="sibTrans" cxnId="{12E979F6-DE00-4A48-9423-88908BC1C875}">
      <dgm:prSet/>
      <dgm:spPr/>
      <dgm:t>
        <a:bodyPr/>
        <a:lstStyle/>
        <a:p>
          <a:endParaRPr kumimoji="1" lang="ja-JP" altLang="en-US" sz="2000" b="1"/>
        </a:p>
      </dgm:t>
    </dgm:pt>
    <dgm:pt modelId="{34E3A83A-0086-6044-B85E-D2707EC115D7}">
      <dgm:prSet phldrT="[テキスト]" custT="1"/>
      <dgm:spPr>
        <a:xfrm>
          <a:off x="5510067" y="340473"/>
          <a:ext cx="1529432" cy="611772"/>
        </a:xfrm>
        <a:solidFill>
          <a:srgbClr val="4E67C8">
            <a:lumMod val="75000"/>
          </a:srgbClr>
        </a:solidFill>
        <a:ln w="25400" cap="flat" cmpd="sng" algn="ctr">
          <a:solidFill>
            <a:srgbClr val="212745">
              <a:shade val="80000"/>
              <a:hueOff val="0"/>
              <a:satOff val="0"/>
              <a:lumOff val="0"/>
              <a:alphaOff val="0"/>
            </a:srgbClr>
          </a:solidFill>
          <a:prstDash val="solid"/>
        </a:ln>
        <a:effectLst/>
      </dgm:spPr>
      <dgm:t>
        <a:bodyPr/>
        <a:lstStyle/>
        <a:p>
          <a:r>
            <a:rPr kumimoji="1" lang="ja-JP" altLang="en-US" sz="2000" b="1" dirty="0" smtClean="0">
              <a:solidFill>
                <a:sysClr val="window" lastClr="FFFFFF"/>
              </a:solidFill>
              <a:latin typeface="ＭＳ Ｐゴシック" panose="020B0600070205080204" pitchFamily="50" charset="-128"/>
              <a:ea typeface="ＭＳ Ｐゴシック" panose="020B0600070205080204" pitchFamily="50" charset="-128"/>
              <a:cs typeface="+mn-cs"/>
            </a:rPr>
            <a:t>使用</a:t>
          </a:r>
          <a:endParaRPr kumimoji="1" lang="ja-JP" altLang="en-US" sz="2000" b="1" dirty="0">
            <a:solidFill>
              <a:sysClr val="window" lastClr="FFFFFF"/>
            </a:solidFill>
            <a:latin typeface="ＭＳ Ｐゴシック" panose="020B0600070205080204" pitchFamily="50" charset="-128"/>
            <a:ea typeface="ＭＳ Ｐゴシック" panose="020B0600070205080204" pitchFamily="50" charset="-128"/>
            <a:cs typeface="+mn-cs"/>
          </a:endParaRPr>
        </a:p>
      </dgm:t>
    </dgm:pt>
    <dgm:pt modelId="{58CB3B24-D0B0-F341-B851-A66A067DE4C2}" type="parTrans" cxnId="{489E5589-F8DA-AC4E-BD1A-9FEEBB8AFE7D}">
      <dgm:prSet/>
      <dgm:spPr/>
      <dgm:t>
        <a:bodyPr/>
        <a:lstStyle/>
        <a:p>
          <a:endParaRPr kumimoji="1" lang="ja-JP" altLang="en-US" sz="2000" b="1"/>
        </a:p>
      </dgm:t>
    </dgm:pt>
    <dgm:pt modelId="{4DAF981D-33DF-8A4B-9D91-F7B61FE368A1}" type="sibTrans" cxnId="{489E5589-F8DA-AC4E-BD1A-9FEEBB8AFE7D}">
      <dgm:prSet/>
      <dgm:spPr/>
      <dgm:t>
        <a:bodyPr/>
        <a:lstStyle/>
        <a:p>
          <a:endParaRPr kumimoji="1" lang="ja-JP" altLang="en-US" sz="2000" b="1"/>
        </a:p>
      </dgm:t>
    </dgm:pt>
    <dgm:pt modelId="{4D965CD0-2FFB-CA40-9BC5-536BA389CC64}">
      <dgm:prSet phldrT="[テキスト]" custT="1"/>
      <dgm:spPr>
        <a:xfrm>
          <a:off x="6886556" y="340473"/>
          <a:ext cx="1529432" cy="611772"/>
        </a:xfrm>
        <a:solidFill>
          <a:srgbClr val="4E67C8">
            <a:lumMod val="75000"/>
          </a:srgbClr>
        </a:solidFill>
        <a:ln w="25400" cap="flat" cmpd="sng" algn="ctr">
          <a:solidFill>
            <a:srgbClr val="212745">
              <a:shade val="80000"/>
              <a:hueOff val="0"/>
              <a:satOff val="0"/>
              <a:lumOff val="0"/>
              <a:alphaOff val="0"/>
            </a:srgbClr>
          </a:solidFill>
          <a:prstDash val="solid"/>
        </a:ln>
        <a:effectLst/>
      </dgm:spPr>
      <dgm:t>
        <a:bodyPr/>
        <a:lstStyle/>
        <a:p>
          <a:r>
            <a:rPr kumimoji="1" lang="ja-JP" altLang="en-US" sz="2000" b="1" dirty="0" smtClean="0">
              <a:solidFill>
                <a:sysClr val="window" lastClr="FFFFFF"/>
              </a:solidFill>
              <a:latin typeface="ＭＳ Ｐゴシック" panose="020B0600070205080204" pitchFamily="50" charset="-128"/>
              <a:ea typeface="ＭＳ Ｐゴシック" panose="020B0600070205080204" pitchFamily="50" charset="-128"/>
              <a:cs typeface="+mn-cs"/>
            </a:rPr>
            <a:t>廃棄</a:t>
          </a:r>
          <a:endParaRPr kumimoji="1" lang="ja-JP" altLang="en-US" sz="2000" b="1" dirty="0">
            <a:solidFill>
              <a:sysClr val="window" lastClr="FFFFFF"/>
            </a:solidFill>
            <a:latin typeface="ＭＳ Ｐゴシック" panose="020B0600070205080204" pitchFamily="50" charset="-128"/>
            <a:ea typeface="ＭＳ Ｐゴシック" panose="020B0600070205080204" pitchFamily="50" charset="-128"/>
            <a:cs typeface="+mn-cs"/>
          </a:endParaRPr>
        </a:p>
      </dgm:t>
    </dgm:pt>
    <dgm:pt modelId="{A4E83604-6929-CD4C-83EF-6108FF2843A7}" type="parTrans" cxnId="{7D9DE519-0713-6140-810A-1BAD382C6076}">
      <dgm:prSet/>
      <dgm:spPr/>
      <dgm:t>
        <a:bodyPr/>
        <a:lstStyle/>
        <a:p>
          <a:endParaRPr kumimoji="1" lang="ja-JP" altLang="en-US" sz="2000" b="1"/>
        </a:p>
      </dgm:t>
    </dgm:pt>
    <dgm:pt modelId="{3231C028-6C69-4C40-9C98-1877CDA93834}" type="sibTrans" cxnId="{7D9DE519-0713-6140-810A-1BAD382C6076}">
      <dgm:prSet/>
      <dgm:spPr/>
      <dgm:t>
        <a:bodyPr/>
        <a:lstStyle/>
        <a:p>
          <a:endParaRPr kumimoji="1" lang="ja-JP" altLang="en-US" sz="2000" b="1"/>
        </a:p>
      </dgm:t>
    </dgm:pt>
    <dgm:pt modelId="{2C78FE98-620F-3F46-8212-8B286DC8A150}">
      <dgm:prSet phldrT="[テキスト]" custT="1"/>
      <dgm:spPr>
        <a:xfrm>
          <a:off x="4133578" y="340473"/>
          <a:ext cx="1529432" cy="611772"/>
        </a:xfrm>
        <a:solidFill>
          <a:srgbClr val="4E67C8">
            <a:lumMod val="75000"/>
          </a:srgbClr>
        </a:solidFill>
        <a:ln w="25400" cap="flat" cmpd="sng" algn="ctr">
          <a:solidFill>
            <a:srgbClr val="212745">
              <a:shade val="80000"/>
              <a:hueOff val="0"/>
              <a:satOff val="0"/>
              <a:lumOff val="0"/>
              <a:alphaOff val="0"/>
            </a:srgbClr>
          </a:solidFill>
          <a:prstDash val="solid"/>
        </a:ln>
        <a:effectLst/>
      </dgm:spPr>
      <dgm:t>
        <a:bodyPr/>
        <a:lstStyle/>
        <a:p>
          <a:r>
            <a:rPr kumimoji="1" lang="ja-JP" altLang="en-US" sz="2000" b="1" dirty="0" smtClean="0">
              <a:solidFill>
                <a:sysClr val="window" lastClr="FFFFFF"/>
              </a:solidFill>
              <a:latin typeface="ＭＳ Ｐゴシック" panose="020B0600070205080204" pitchFamily="50" charset="-128"/>
              <a:ea typeface="ＭＳ Ｐゴシック" panose="020B0600070205080204" pitchFamily="50" charset="-128"/>
              <a:cs typeface="+mn-cs"/>
            </a:rPr>
            <a:t>輸送</a:t>
          </a:r>
          <a:endParaRPr kumimoji="1" lang="ja-JP" altLang="en-US" sz="2000" b="1" dirty="0">
            <a:solidFill>
              <a:sysClr val="window" lastClr="FFFFFF"/>
            </a:solidFill>
            <a:latin typeface="ＭＳ Ｐゴシック" panose="020B0600070205080204" pitchFamily="50" charset="-128"/>
            <a:ea typeface="ＭＳ Ｐゴシック" panose="020B0600070205080204" pitchFamily="50" charset="-128"/>
            <a:cs typeface="+mn-cs"/>
          </a:endParaRPr>
        </a:p>
      </dgm:t>
    </dgm:pt>
    <dgm:pt modelId="{DAAB3AB8-DA1F-7943-BBE3-AED623DF8891}" type="sibTrans" cxnId="{7506D846-6C7C-EE45-9E44-79FE5450098D}">
      <dgm:prSet/>
      <dgm:spPr/>
      <dgm:t>
        <a:bodyPr/>
        <a:lstStyle/>
        <a:p>
          <a:endParaRPr kumimoji="1" lang="ja-JP" altLang="en-US" sz="2000" b="1"/>
        </a:p>
      </dgm:t>
    </dgm:pt>
    <dgm:pt modelId="{FDE94681-039F-D249-88A6-C4E30101D508}" type="parTrans" cxnId="{7506D846-6C7C-EE45-9E44-79FE5450098D}">
      <dgm:prSet/>
      <dgm:spPr/>
      <dgm:t>
        <a:bodyPr/>
        <a:lstStyle/>
        <a:p>
          <a:endParaRPr kumimoji="1" lang="ja-JP" altLang="en-US" sz="2000" b="1"/>
        </a:p>
      </dgm:t>
    </dgm:pt>
    <dgm:pt modelId="{3F66BB36-AEF5-B546-B44F-CB6592966983}" type="pres">
      <dgm:prSet presAssocID="{6C301D7D-4EA2-5440-BB55-9401E7767974}" presName="Name0" presStyleCnt="0">
        <dgm:presLayoutVars>
          <dgm:dir/>
          <dgm:animLvl val="lvl"/>
          <dgm:resizeHandles val="exact"/>
        </dgm:presLayoutVars>
      </dgm:prSet>
      <dgm:spPr/>
    </dgm:pt>
    <dgm:pt modelId="{A968C5DF-5A79-0F48-9273-3212002A910D}" type="pres">
      <dgm:prSet presAssocID="{9230C890-EE0F-D048-B70F-1EF49A9DE865}" presName="parTxOnly" presStyleLbl="node1" presStyleIdx="0" presStyleCnt="6">
        <dgm:presLayoutVars>
          <dgm:chMax val="0"/>
          <dgm:chPref val="0"/>
          <dgm:bulletEnabled val="1"/>
        </dgm:presLayoutVars>
      </dgm:prSet>
      <dgm:spPr>
        <a:prstGeom prst="chevron">
          <a:avLst/>
        </a:prstGeom>
      </dgm:spPr>
      <dgm:t>
        <a:bodyPr/>
        <a:lstStyle/>
        <a:p>
          <a:endParaRPr kumimoji="1" lang="ja-JP" altLang="en-US"/>
        </a:p>
      </dgm:t>
    </dgm:pt>
    <dgm:pt modelId="{99FACC8B-1EC7-3D44-AAF2-AB873619074E}" type="pres">
      <dgm:prSet presAssocID="{18DFBFE3-D1B8-BC49-9D47-061915853571}" presName="parTxOnlySpace" presStyleCnt="0"/>
      <dgm:spPr/>
    </dgm:pt>
    <dgm:pt modelId="{C5EA8B3D-F12C-D741-B78E-34DEF2997FFE}" type="pres">
      <dgm:prSet presAssocID="{773D5464-4D29-CA4E-B0EE-7C9897B68419}" presName="parTxOnly" presStyleLbl="node1" presStyleIdx="1" presStyleCnt="6">
        <dgm:presLayoutVars>
          <dgm:chMax val="0"/>
          <dgm:chPref val="0"/>
          <dgm:bulletEnabled val="1"/>
        </dgm:presLayoutVars>
      </dgm:prSet>
      <dgm:spPr>
        <a:prstGeom prst="chevron">
          <a:avLst/>
        </a:prstGeom>
      </dgm:spPr>
      <dgm:t>
        <a:bodyPr/>
        <a:lstStyle/>
        <a:p>
          <a:endParaRPr kumimoji="1" lang="ja-JP" altLang="en-US"/>
        </a:p>
      </dgm:t>
    </dgm:pt>
    <dgm:pt modelId="{C2E2E9CE-73C0-1443-BE4A-A29381397D42}" type="pres">
      <dgm:prSet presAssocID="{A702675C-E6C4-1C4C-94FE-FF2497C319CA}" presName="parTxOnlySpace" presStyleCnt="0"/>
      <dgm:spPr/>
    </dgm:pt>
    <dgm:pt modelId="{457C09D6-EFA8-5B45-82BC-64A10226DCDF}" type="pres">
      <dgm:prSet presAssocID="{19C2EC43-CEC8-1B47-AE02-613E52A5BBA7}" presName="parTxOnly" presStyleLbl="node1" presStyleIdx="2" presStyleCnt="6">
        <dgm:presLayoutVars>
          <dgm:chMax val="0"/>
          <dgm:chPref val="0"/>
          <dgm:bulletEnabled val="1"/>
        </dgm:presLayoutVars>
      </dgm:prSet>
      <dgm:spPr>
        <a:prstGeom prst="chevron">
          <a:avLst/>
        </a:prstGeom>
      </dgm:spPr>
      <dgm:t>
        <a:bodyPr/>
        <a:lstStyle/>
        <a:p>
          <a:endParaRPr kumimoji="1" lang="ja-JP" altLang="en-US"/>
        </a:p>
      </dgm:t>
    </dgm:pt>
    <dgm:pt modelId="{39BC1820-4508-CB4D-A805-E8A33B5A5BD0}" type="pres">
      <dgm:prSet presAssocID="{CB92DEB3-3417-6F43-8796-B7CA2F99DA07}" presName="parTxOnlySpace" presStyleCnt="0"/>
      <dgm:spPr/>
    </dgm:pt>
    <dgm:pt modelId="{4FD7399A-2973-6B4E-BDD0-38D1E264E019}" type="pres">
      <dgm:prSet presAssocID="{2C78FE98-620F-3F46-8212-8B286DC8A150}" presName="parTxOnly" presStyleLbl="node1" presStyleIdx="3" presStyleCnt="6">
        <dgm:presLayoutVars>
          <dgm:chMax val="0"/>
          <dgm:chPref val="0"/>
          <dgm:bulletEnabled val="1"/>
        </dgm:presLayoutVars>
      </dgm:prSet>
      <dgm:spPr>
        <a:prstGeom prst="chevron">
          <a:avLst/>
        </a:prstGeom>
      </dgm:spPr>
      <dgm:t>
        <a:bodyPr/>
        <a:lstStyle/>
        <a:p>
          <a:endParaRPr kumimoji="1" lang="ja-JP" altLang="en-US"/>
        </a:p>
      </dgm:t>
    </dgm:pt>
    <dgm:pt modelId="{3E90B4E3-388A-B441-802D-60AFC3775037}" type="pres">
      <dgm:prSet presAssocID="{DAAB3AB8-DA1F-7943-BBE3-AED623DF8891}" presName="parTxOnlySpace" presStyleCnt="0"/>
      <dgm:spPr/>
    </dgm:pt>
    <dgm:pt modelId="{4FF935BD-B193-F54D-989B-A2626F535623}" type="pres">
      <dgm:prSet presAssocID="{34E3A83A-0086-6044-B85E-D2707EC115D7}" presName="parTxOnly" presStyleLbl="node1" presStyleIdx="4" presStyleCnt="6">
        <dgm:presLayoutVars>
          <dgm:chMax val="0"/>
          <dgm:chPref val="0"/>
          <dgm:bulletEnabled val="1"/>
        </dgm:presLayoutVars>
      </dgm:prSet>
      <dgm:spPr>
        <a:prstGeom prst="chevron">
          <a:avLst/>
        </a:prstGeom>
      </dgm:spPr>
      <dgm:t>
        <a:bodyPr/>
        <a:lstStyle/>
        <a:p>
          <a:endParaRPr kumimoji="1" lang="ja-JP" altLang="en-US"/>
        </a:p>
      </dgm:t>
    </dgm:pt>
    <dgm:pt modelId="{901CC2AB-D40A-DA49-A67E-9117547E8C62}" type="pres">
      <dgm:prSet presAssocID="{4DAF981D-33DF-8A4B-9D91-F7B61FE368A1}" presName="parTxOnlySpace" presStyleCnt="0"/>
      <dgm:spPr/>
    </dgm:pt>
    <dgm:pt modelId="{E9CE8FBF-DDA9-7342-B6E8-256645614767}" type="pres">
      <dgm:prSet presAssocID="{4D965CD0-2FFB-CA40-9BC5-536BA389CC64}" presName="parTxOnly" presStyleLbl="node1" presStyleIdx="5" presStyleCnt="6">
        <dgm:presLayoutVars>
          <dgm:chMax val="0"/>
          <dgm:chPref val="0"/>
          <dgm:bulletEnabled val="1"/>
        </dgm:presLayoutVars>
      </dgm:prSet>
      <dgm:spPr>
        <a:prstGeom prst="chevron">
          <a:avLst/>
        </a:prstGeom>
      </dgm:spPr>
      <dgm:t>
        <a:bodyPr/>
        <a:lstStyle/>
        <a:p>
          <a:endParaRPr kumimoji="1" lang="ja-JP" altLang="en-US"/>
        </a:p>
      </dgm:t>
    </dgm:pt>
  </dgm:ptLst>
  <dgm:cxnLst>
    <dgm:cxn modelId="{06E1B49F-60F1-438C-8CEA-88B476C9CED2}" type="presOf" srcId="{2C78FE98-620F-3F46-8212-8B286DC8A150}" destId="{4FD7399A-2973-6B4E-BDD0-38D1E264E019}" srcOrd="0" destOrd="0" presId="urn:microsoft.com/office/officeart/2005/8/layout/chevron1"/>
    <dgm:cxn modelId="{BA6FC31B-CE7C-406B-A7A5-3668031ACF39}" type="presOf" srcId="{9230C890-EE0F-D048-B70F-1EF49A9DE865}" destId="{A968C5DF-5A79-0F48-9273-3212002A910D}" srcOrd="0" destOrd="0" presId="urn:microsoft.com/office/officeart/2005/8/layout/chevron1"/>
    <dgm:cxn modelId="{7D9DE519-0713-6140-810A-1BAD382C6076}" srcId="{6C301D7D-4EA2-5440-BB55-9401E7767974}" destId="{4D965CD0-2FFB-CA40-9BC5-536BA389CC64}" srcOrd="5" destOrd="0" parTransId="{A4E83604-6929-CD4C-83EF-6108FF2843A7}" sibTransId="{3231C028-6C69-4C40-9C98-1877CDA93834}"/>
    <dgm:cxn modelId="{7506D846-6C7C-EE45-9E44-79FE5450098D}" srcId="{6C301D7D-4EA2-5440-BB55-9401E7767974}" destId="{2C78FE98-620F-3F46-8212-8B286DC8A150}" srcOrd="3" destOrd="0" parTransId="{FDE94681-039F-D249-88A6-C4E30101D508}" sibTransId="{DAAB3AB8-DA1F-7943-BBE3-AED623DF8891}"/>
    <dgm:cxn modelId="{12E979F6-DE00-4A48-9423-88908BC1C875}" srcId="{6C301D7D-4EA2-5440-BB55-9401E7767974}" destId="{19C2EC43-CEC8-1B47-AE02-613E52A5BBA7}" srcOrd="2" destOrd="0" parTransId="{D2056EC5-7D1D-5340-9BEE-78150DE34454}" sibTransId="{CB92DEB3-3417-6F43-8796-B7CA2F99DA07}"/>
    <dgm:cxn modelId="{B92B878A-AF29-4C0B-9547-DC3AD2953AFA}" type="presOf" srcId="{34E3A83A-0086-6044-B85E-D2707EC115D7}" destId="{4FF935BD-B193-F54D-989B-A2626F535623}" srcOrd="0" destOrd="0" presId="urn:microsoft.com/office/officeart/2005/8/layout/chevron1"/>
    <dgm:cxn modelId="{A6229258-3E8F-4268-821E-3B146212CA19}" type="presOf" srcId="{19C2EC43-CEC8-1B47-AE02-613E52A5BBA7}" destId="{457C09D6-EFA8-5B45-82BC-64A10226DCDF}" srcOrd="0" destOrd="0" presId="urn:microsoft.com/office/officeart/2005/8/layout/chevron1"/>
    <dgm:cxn modelId="{489E5589-F8DA-AC4E-BD1A-9FEEBB8AFE7D}" srcId="{6C301D7D-4EA2-5440-BB55-9401E7767974}" destId="{34E3A83A-0086-6044-B85E-D2707EC115D7}" srcOrd="4" destOrd="0" parTransId="{58CB3B24-D0B0-F341-B851-A66A067DE4C2}" sibTransId="{4DAF981D-33DF-8A4B-9D91-F7B61FE368A1}"/>
    <dgm:cxn modelId="{465C1EEC-14EB-6A46-8D24-1B19966F10C4}" srcId="{6C301D7D-4EA2-5440-BB55-9401E7767974}" destId="{9230C890-EE0F-D048-B70F-1EF49A9DE865}" srcOrd="0" destOrd="0" parTransId="{847AEDB3-F4F3-C748-A012-51DB5DE406D6}" sibTransId="{18DFBFE3-D1B8-BC49-9D47-061915853571}"/>
    <dgm:cxn modelId="{068A84B0-6620-4E64-B31E-C8A8C835EFAE}" type="presOf" srcId="{773D5464-4D29-CA4E-B0EE-7C9897B68419}" destId="{C5EA8B3D-F12C-D741-B78E-34DEF2997FFE}" srcOrd="0" destOrd="0" presId="urn:microsoft.com/office/officeart/2005/8/layout/chevron1"/>
    <dgm:cxn modelId="{9BF3890D-E29C-6445-8059-7EA690202454}" srcId="{6C301D7D-4EA2-5440-BB55-9401E7767974}" destId="{773D5464-4D29-CA4E-B0EE-7C9897B68419}" srcOrd="1" destOrd="0" parTransId="{9185F282-8D84-6D42-AC03-29EABB7F407A}" sibTransId="{A702675C-E6C4-1C4C-94FE-FF2497C319CA}"/>
    <dgm:cxn modelId="{30C76A87-14D6-4D4B-9305-27606C1AF702}" type="presOf" srcId="{6C301D7D-4EA2-5440-BB55-9401E7767974}" destId="{3F66BB36-AEF5-B546-B44F-CB6592966983}" srcOrd="0" destOrd="0" presId="urn:microsoft.com/office/officeart/2005/8/layout/chevron1"/>
    <dgm:cxn modelId="{555D6CDD-7249-4FB7-A23D-B4D5E3D5E7D3}" type="presOf" srcId="{4D965CD0-2FFB-CA40-9BC5-536BA389CC64}" destId="{E9CE8FBF-DDA9-7342-B6E8-256645614767}" srcOrd="0" destOrd="0" presId="urn:microsoft.com/office/officeart/2005/8/layout/chevron1"/>
    <dgm:cxn modelId="{790035F3-CDB6-48AB-BA9E-8031B583B950}" type="presParOf" srcId="{3F66BB36-AEF5-B546-B44F-CB6592966983}" destId="{A968C5DF-5A79-0F48-9273-3212002A910D}" srcOrd="0" destOrd="0" presId="urn:microsoft.com/office/officeart/2005/8/layout/chevron1"/>
    <dgm:cxn modelId="{1FBD2460-FB6A-4A59-95F6-6CBA78956FEA}" type="presParOf" srcId="{3F66BB36-AEF5-B546-B44F-CB6592966983}" destId="{99FACC8B-1EC7-3D44-AAF2-AB873619074E}" srcOrd="1" destOrd="0" presId="urn:microsoft.com/office/officeart/2005/8/layout/chevron1"/>
    <dgm:cxn modelId="{1A158BD9-8887-4367-A2EA-0F3054CCF561}" type="presParOf" srcId="{3F66BB36-AEF5-B546-B44F-CB6592966983}" destId="{C5EA8B3D-F12C-D741-B78E-34DEF2997FFE}" srcOrd="2" destOrd="0" presId="urn:microsoft.com/office/officeart/2005/8/layout/chevron1"/>
    <dgm:cxn modelId="{5315E611-7679-4043-9655-51B3518C135A}" type="presParOf" srcId="{3F66BB36-AEF5-B546-B44F-CB6592966983}" destId="{C2E2E9CE-73C0-1443-BE4A-A29381397D42}" srcOrd="3" destOrd="0" presId="urn:microsoft.com/office/officeart/2005/8/layout/chevron1"/>
    <dgm:cxn modelId="{3767D7A0-1C39-4397-B058-0F18A0EBEF85}" type="presParOf" srcId="{3F66BB36-AEF5-B546-B44F-CB6592966983}" destId="{457C09D6-EFA8-5B45-82BC-64A10226DCDF}" srcOrd="4" destOrd="0" presId="urn:microsoft.com/office/officeart/2005/8/layout/chevron1"/>
    <dgm:cxn modelId="{02DBC747-B311-46CF-97C9-06EC09E909D7}" type="presParOf" srcId="{3F66BB36-AEF5-B546-B44F-CB6592966983}" destId="{39BC1820-4508-CB4D-A805-E8A33B5A5BD0}" srcOrd="5" destOrd="0" presId="urn:microsoft.com/office/officeart/2005/8/layout/chevron1"/>
    <dgm:cxn modelId="{B700E9EB-3469-4A30-B4DA-32DBD133133A}" type="presParOf" srcId="{3F66BB36-AEF5-B546-B44F-CB6592966983}" destId="{4FD7399A-2973-6B4E-BDD0-38D1E264E019}" srcOrd="6" destOrd="0" presId="urn:microsoft.com/office/officeart/2005/8/layout/chevron1"/>
    <dgm:cxn modelId="{0F674822-CF4E-47A8-8AE0-156BF59EB6D7}" type="presParOf" srcId="{3F66BB36-AEF5-B546-B44F-CB6592966983}" destId="{3E90B4E3-388A-B441-802D-60AFC3775037}" srcOrd="7" destOrd="0" presId="urn:microsoft.com/office/officeart/2005/8/layout/chevron1"/>
    <dgm:cxn modelId="{E79424E0-F8E8-4DD4-87F0-0462D3DFC99C}" type="presParOf" srcId="{3F66BB36-AEF5-B546-B44F-CB6592966983}" destId="{4FF935BD-B193-F54D-989B-A2626F535623}" srcOrd="8" destOrd="0" presId="urn:microsoft.com/office/officeart/2005/8/layout/chevron1"/>
    <dgm:cxn modelId="{73F7D681-0CD0-48B4-89C6-CD25919D26B7}" type="presParOf" srcId="{3F66BB36-AEF5-B546-B44F-CB6592966983}" destId="{901CC2AB-D40A-DA49-A67E-9117547E8C62}" srcOrd="9" destOrd="0" presId="urn:microsoft.com/office/officeart/2005/8/layout/chevron1"/>
    <dgm:cxn modelId="{E397ED18-8255-4DE3-96B5-EA5E9AA51717}" type="presParOf" srcId="{3F66BB36-AEF5-B546-B44F-CB6592966983}" destId="{E9CE8FBF-DDA9-7342-B6E8-256645614767}" srcOrd="10" destOrd="0" presId="urn:microsoft.com/office/officeart/2005/8/layout/chevron1"/>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8C5DF-5A79-0F48-9273-3212002A910D}">
      <dsp:nvSpPr>
        <dsp:cNvPr id="0" name=""/>
        <dsp:cNvSpPr/>
      </dsp:nvSpPr>
      <dsp:spPr>
        <a:xfrm>
          <a:off x="4111" y="340473"/>
          <a:ext cx="1529432" cy="611772"/>
        </a:xfrm>
        <a:prstGeom prst="chevron">
          <a:avLst/>
        </a:prstGeom>
        <a:solidFill>
          <a:srgbClr val="4E67C8">
            <a:lumMod val="75000"/>
          </a:srgbClr>
        </a:solidFill>
        <a:ln w="25400" cap="flat" cmpd="sng" algn="ctr">
          <a:solidFill>
            <a:srgbClr val="212745">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100000"/>
            </a:lnSpc>
            <a:spcBef>
              <a:spcPct val="0"/>
            </a:spcBef>
            <a:spcAft>
              <a:spcPts val="0"/>
            </a:spcAft>
          </a:pPr>
          <a:r>
            <a:rPr kumimoji="1" lang="ja-JP" altLang="en-US" sz="2000" b="1" kern="1200" dirty="0" smtClean="0">
              <a:solidFill>
                <a:sysClr val="window" lastClr="FFFFFF"/>
              </a:solidFill>
              <a:latin typeface="ＭＳ Ｐゴシック" panose="020B0600070205080204" pitchFamily="50" charset="-128"/>
              <a:ea typeface="ＭＳ Ｐゴシック" panose="020B0600070205080204" pitchFamily="50" charset="-128"/>
              <a:cs typeface="+mn-cs"/>
            </a:rPr>
            <a:t>素材</a:t>
          </a:r>
          <a:endParaRPr kumimoji="1" lang="en-US" altLang="ja-JP" sz="2000" b="1" kern="1200" dirty="0" smtClean="0">
            <a:solidFill>
              <a:sysClr val="window" lastClr="FFFFFF"/>
            </a:solidFill>
            <a:latin typeface="ＭＳ Ｐゴシック" panose="020B0600070205080204" pitchFamily="50" charset="-128"/>
            <a:ea typeface="ＭＳ Ｐゴシック" panose="020B0600070205080204" pitchFamily="50" charset="-128"/>
            <a:cs typeface="+mn-cs"/>
          </a:endParaRPr>
        </a:p>
        <a:p>
          <a:pPr lvl="0" algn="ctr" defTabSz="889000">
            <a:lnSpc>
              <a:spcPct val="100000"/>
            </a:lnSpc>
            <a:spcBef>
              <a:spcPct val="0"/>
            </a:spcBef>
            <a:spcAft>
              <a:spcPts val="0"/>
            </a:spcAft>
          </a:pPr>
          <a:r>
            <a:rPr kumimoji="1" lang="ja-JP" altLang="en-US" sz="2000" b="1" kern="1200" dirty="0" smtClean="0">
              <a:solidFill>
                <a:sysClr val="window" lastClr="FFFFFF"/>
              </a:solidFill>
              <a:latin typeface="ＭＳ Ｐゴシック" panose="020B0600070205080204" pitchFamily="50" charset="-128"/>
              <a:ea typeface="ＭＳ Ｐゴシック" panose="020B0600070205080204" pitchFamily="50" charset="-128"/>
              <a:cs typeface="+mn-cs"/>
            </a:rPr>
            <a:t>製造</a:t>
          </a:r>
          <a:endParaRPr kumimoji="1" lang="ja-JP" altLang="en-US" sz="2000" b="1" kern="1200" dirty="0">
            <a:solidFill>
              <a:sysClr val="window" lastClr="FFFFFF"/>
            </a:solidFill>
            <a:latin typeface="ＭＳ Ｐゴシック" panose="020B0600070205080204" pitchFamily="50" charset="-128"/>
            <a:ea typeface="ＭＳ Ｐゴシック" panose="020B0600070205080204" pitchFamily="50" charset="-128"/>
            <a:cs typeface="+mn-cs"/>
          </a:endParaRPr>
        </a:p>
      </dsp:txBody>
      <dsp:txXfrm>
        <a:off x="309997" y="340473"/>
        <a:ext cx="917660" cy="611772"/>
      </dsp:txXfrm>
    </dsp:sp>
    <dsp:sp modelId="{C5EA8B3D-F12C-D741-B78E-34DEF2997FFE}">
      <dsp:nvSpPr>
        <dsp:cNvPr id="0" name=""/>
        <dsp:cNvSpPr/>
      </dsp:nvSpPr>
      <dsp:spPr>
        <a:xfrm>
          <a:off x="1380600" y="340473"/>
          <a:ext cx="1529432" cy="611772"/>
        </a:xfrm>
        <a:prstGeom prst="chevron">
          <a:avLst/>
        </a:prstGeom>
        <a:solidFill>
          <a:srgbClr val="4E67C8">
            <a:lumMod val="75000"/>
          </a:srgbClr>
        </a:solidFill>
        <a:ln w="25400" cap="flat" cmpd="sng" algn="ctr">
          <a:solidFill>
            <a:srgbClr val="212745">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100000"/>
            </a:lnSpc>
            <a:spcBef>
              <a:spcPct val="0"/>
            </a:spcBef>
            <a:spcAft>
              <a:spcPts val="0"/>
            </a:spcAft>
          </a:pPr>
          <a:r>
            <a:rPr kumimoji="1" lang="ja-JP" altLang="en-US" sz="2000" b="1" kern="1200" dirty="0" smtClean="0">
              <a:solidFill>
                <a:sysClr val="window" lastClr="FFFFFF"/>
              </a:solidFill>
              <a:latin typeface="ＭＳ Ｐゴシック" panose="020B0600070205080204" pitchFamily="50" charset="-128"/>
              <a:ea typeface="ＭＳ Ｐゴシック" panose="020B0600070205080204" pitchFamily="50" charset="-128"/>
              <a:cs typeface="+mn-cs"/>
            </a:rPr>
            <a:t>部品</a:t>
          </a:r>
          <a:endParaRPr kumimoji="1" lang="en-US" altLang="ja-JP" sz="2000" b="1" kern="1200" dirty="0" smtClean="0">
            <a:solidFill>
              <a:sysClr val="window" lastClr="FFFFFF"/>
            </a:solidFill>
            <a:latin typeface="ＭＳ Ｐゴシック" panose="020B0600070205080204" pitchFamily="50" charset="-128"/>
            <a:ea typeface="ＭＳ Ｐゴシック" panose="020B0600070205080204" pitchFamily="50" charset="-128"/>
            <a:cs typeface="+mn-cs"/>
          </a:endParaRPr>
        </a:p>
        <a:p>
          <a:pPr lvl="0" algn="ctr" defTabSz="889000">
            <a:lnSpc>
              <a:spcPct val="100000"/>
            </a:lnSpc>
            <a:spcBef>
              <a:spcPct val="0"/>
            </a:spcBef>
            <a:spcAft>
              <a:spcPts val="0"/>
            </a:spcAft>
          </a:pPr>
          <a:r>
            <a:rPr kumimoji="1" lang="ja-JP" altLang="en-US" sz="2000" b="1" kern="1200" dirty="0" smtClean="0">
              <a:solidFill>
                <a:sysClr val="window" lastClr="FFFFFF"/>
              </a:solidFill>
              <a:latin typeface="ＭＳ Ｐゴシック" panose="020B0600070205080204" pitchFamily="50" charset="-128"/>
              <a:ea typeface="ＭＳ Ｐゴシック" panose="020B0600070205080204" pitchFamily="50" charset="-128"/>
              <a:cs typeface="+mn-cs"/>
            </a:rPr>
            <a:t>製造</a:t>
          </a:r>
          <a:endParaRPr kumimoji="1" lang="ja-JP" altLang="en-US" sz="2000" b="1" kern="1200" dirty="0">
            <a:solidFill>
              <a:sysClr val="window" lastClr="FFFFFF"/>
            </a:solidFill>
            <a:latin typeface="ＭＳ Ｐゴシック" panose="020B0600070205080204" pitchFamily="50" charset="-128"/>
            <a:ea typeface="ＭＳ Ｐゴシック" panose="020B0600070205080204" pitchFamily="50" charset="-128"/>
            <a:cs typeface="+mn-cs"/>
          </a:endParaRPr>
        </a:p>
      </dsp:txBody>
      <dsp:txXfrm>
        <a:off x="1686486" y="340473"/>
        <a:ext cx="917660" cy="611772"/>
      </dsp:txXfrm>
    </dsp:sp>
    <dsp:sp modelId="{457C09D6-EFA8-5B45-82BC-64A10226DCDF}">
      <dsp:nvSpPr>
        <dsp:cNvPr id="0" name=""/>
        <dsp:cNvSpPr/>
      </dsp:nvSpPr>
      <dsp:spPr>
        <a:xfrm>
          <a:off x="2757089" y="340473"/>
          <a:ext cx="1529432" cy="611772"/>
        </a:xfrm>
        <a:prstGeom prst="chevron">
          <a:avLst/>
        </a:prstGeom>
        <a:solidFill>
          <a:srgbClr val="FFFF99"/>
        </a:solidFill>
        <a:ln w="25400" cap="flat" cmpd="sng" algn="ctr">
          <a:solidFill>
            <a:srgbClr val="212745">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100000"/>
            </a:lnSpc>
            <a:spcBef>
              <a:spcPct val="0"/>
            </a:spcBef>
            <a:spcAft>
              <a:spcPts val="0"/>
            </a:spcAft>
          </a:pPr>
          <a:r>
            <a:rPr kumimoji="1" lang="ja-JP" altLang="en-US" sz="2000" b="1" kern="1200" dirty="0" smtClean="0">
              <a:solidFill>
                <a:srgbClr val="212745">
                  <a:hueOff val="0"/>
                  <a:satOff val="0"/>
                  <a:lumOff val="0"/>
                  <a:alphaOff val="0"/>
                </a:srgbClr>
              </a:solidFill>
              <a:latin typeface="ＭＳ Ｐゴシック" panose="020B0600070205080204" pitchFamily="50" charset="-128"/>
              <a:ea typeface="ＭＳ Ｐゴシック" panose="020B0600070205080204" pitchFamily="50" charset="-128"/>
              <a:cs typeface="+mn-cs"/>
            </a:rPr>
            <a:t>製品</a:t>
          </a:r>
          <a:endParaRPr kumimoji="1" lang="en-US" altLang="ja-JP" sz="2000" b="1" kern="1200" dirty="0" smtClean="0">
            <a:solidFill>
              <a:srgbClr val="212745">
                <a:hueOff val="0"/>
                <a:satOff val="0"/>
                <a:lumOff val="0"/>
                <a:alphaOff val="0"/>
              </a:srgbClr>
            </a:solidFill>
            <a:latin typeface="ＭＳ Ｐゴシック" panose="020B0600070205080204" pitchFamily="50" charset="-128"/>
            <a:ea typeface="ＭＳ Ｐゴシック" panose="020B0600070205080204" pitchFamily="50" charset="-128"/>
            <a:cs typeface="+mn-cs"/>
          </a:endParaRPr>
        </a:p>
        <a:p>
          <a:pPr lvl="0" algn="ctr" defTabSz="889000">
            <a:lnSpc>
              <a:spcPct val="100000"/>
            </a:lnSpc>
            <a:spcBef>
              <a:spcPct val="0"/>
            </a:spcBef>
            <a:spcAft>
              <a:spcPts val="0"/>
            </a:spcAft>
          </a:pPr>
          <a:r>
            <a:rPr kumimoji="1" lang="ja-JP" altLang="en-US" sz="2000" b="1" kern="1200" dirty="0" smtClean="0">
              <a:solidFill>
                <a:srgbClr val="212745">
                  <a:hueOff val="0"/>
                  <a:satOff val="0"/>
                  <a:lumOff val="0"/>
                  <a:alphaOff val="0"/>
                </a:srgbClr>
              </a:solidFill>
              <a:latin typeface="ＭＳ Ｐゴシック" panose="020B0600070205080204" pitchFamily="50" charset="-128"/>
              <a:ea typeface="ＭＳ Ｐゴシック" panose="020B0600070205080204" pitchFamily="50" charset="-128"/>
              <a:cs typeface="+mn-cs"/>
            </a:rPr>
            <a:t>製造</a:t>
          </a:r>
          <a:endParaRPr kumimoji="1" lang="ja-JP" altLang="en-US" sz="2000" b="1" kern="1200" dirty="0">
            <a:solidFill>
              <a:srgbClr val="212745">
                <a:hueOff val="0"/>
                <a:satOff val="0"/>
                <a:lumOff val="0"/>
                <a:alphaOff val="0"/>
              </a:srgbClr>
            </a:solidFill>
            <a:latin typeface="ＭＳ Ｐゴシック" panose="020B0600070205080204" pitchFamily="50" charset="-128"/>
            <a:ea typeface="ＭＳ Ｐゴシック" panose="020B0600070205080204" pitchFamily="50" charset="-128"/>
            <a:cs typeface="+mn-cs"/>
          </a:endParaRPr>
        </a:p>
      </dsp:txBody>
      <dsp:txXfrm>
        <a:off x="3062975" y="340473"/>
        <a:ext cx="917660" cy="611772"/>
      </dsp:txXfrm>
    </dsp:sp>
    <dsp:sp modelId="{4FD7399A-2973-6B4E-BDD0-38D1E264E019}">
      <dsp:nvSpPr>
        <dsp:cNvPr id="0" name=""/>
        <dsp:cNvSpPr/>
      </dsp:nvSpPr>
      <dsp:spPr>
        <a:xfrm>
          <a:off x="4133578" y="340473"/>
          <a:ext cx="1529432" cy="611772"/>
        </a:xfrm>
        <a:prstGeom prst="chevron">
          <a:avLst/>
        </a:prstGeom>
        <a:solidFill>
          <a:srgbClr val="4E67C8">
            <a:lumMod val="75000"/>
          </a:srgbClr>
        </a:solidFill>
        <a:ln w="25400" cap="flat" cmpd="sng" algn="ctr">
          <a:solidFill>
            <a:srgbClr val="212745">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b="1" kern="1200" dirty="0" smtClean="0">
              <a:solidFill>
                <a:sysClr val="window" lastClr="FFFFFF"/>
              </a:solidFill>
              <a:latin typeface="ＭＳ Ｐゴシック" panose="020B0600070205080204" pitchFamily="50" charset="-128"/>
              <a:ea typeface="ＭＳ Ｐゴシック" panose="020B0600070205080204" pitchFamily="50" charset="-128"/>
              <a:cs typeface="+mn-cs"/>
            </a:rPr>
            <a:t>輸送</a:t>
          </a:r>
          <a:endParaRPr kumimoji="1" lang="ja-JP" altLang="en-US" sz="2000" b="1" kern="1200" dirty="0">
            <a:solidFill>
              <a:sysClr val="window" lastClr="FFFFFF"/>
            </a:solidFill>
            <a:latin typeface="ＭＳ Ｐゴシック" panose="020B0600070205080204" pitchFamily="50" charset="-128"/>
            <a:ea typeface="ＭＳ Ｐゴシック" panose="020B0600070205080204" pitchFamily="50" charset="-128"/>
            <a:cs typeface="+mn-cs"/>
          </a:endParaRPr>
        </a:p>
      </dsp:txBody>
      <dsp:txXfrm>
        <a:off x="4439464" y="340473"/>
        <a:ext cx="917660" cy="611772"/>
      </dsp:txXfrm>
    </dsp:sp>
    <dsp:sp modelId="{4FF935BD-B193-F54D-989B-A2626F535623}">
      <dsp:nvSpPr>
        <dsp:cNvPr id="0" name=""/>
        <dsp:cNvSpPr/>
      </dsp:nvSpPr>
      <dsp:spPr>
        <a:xfrm>
          <a:off x="5510067" y="340473"/>
          <a:ext cx="1529432" cy="611772"/>
        </a:xfrm>
        <a:prstGeom prst="chevron">
          <a:avLst/>
        </a:prstGeom>
        <a:solidFill>
          <a:srgbClr val="4E67C8">
            <a:lumMod val="75000"/>
          </a:srgbClr>
        </a:solidFill>
        <a:ln w="25400" cap="flat" cmpd="sng" algn="ctr">
          <a:solidFill>
            <a:srgbClr val="212745">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b="1" kern="1200" dirty="0" smtClean="0">
              <a:solidFill>
                <a:sysClr val="window" lastClr="FFFFFF"/>
              </a:solidFill>
              <a:latin typeface="ＭＳ Ｐゴシック" panose="020B0600070205080204" pitchFamily="50" charset="-128"/>
              <a:ea typeface="ＭＳ Ｐゴシック" panose="020B0600070205080204" pitchFamily="50" charset="-128"/>
              <a:cs typeface="+mn-cs"/>
            </a:rPr>
            <a:t>使用</a:t>
          </a:r>
          <a:endParaRPr kumimoji="1" lang="ja-JP" altLang="en-US" sz="2000" b="1" kern="1200" dirty="0">
            <a:solidFill>
              <a:sysClr val="window" lastClr="FFFFFF"/>
            </a:solidFill>
            <a:latin typeface="ＭＳ Ｐゴシック" panose="020B0600070205080204" pitchFamily="50" charset="-128"/>
            <a:ea typeface="ＭＳ Ｐゴシック" panose="020B0600070205080204" pitchFamily="50" charset="-128"/>
            <a:cs typeface="+mn-cs"/>
          </a:endParaRPr>
        </a:p>
      </dsp:txBody>
      <dsp:txXfrm>
        <a:off x="5815953" y="340473"/>
        <a:ext cx="917660" cy="611772"/>
      </dsp:txXfrm>
    </dsp:sp>
    <dsp:sp modelId="{E9CE8FBF-DDA9-7342-B6E8-256645614767}">
      <dsp:nvSpPr>
        <dsp:cNvPr id="0" name=""/>
        <dsp:cNvSpPr/>
      </dsp:nvSpPr>
      <dsp:spPr>
        <a:xfrm>
          <a:off x="6886556" y="340473"/>
          <a:ext cx="1529432" cy="611772"/>
        </a:xfrm>
        <a:prstGeom prst="chevron">
          <a:avLst/>
        </a:prstGeom>
        <a:solidFill>
          <a:srgbClr val="4E67C8">
            <a:lumMod val="75000"/>
          </a:srgbClr>
        </a:solidFill>
        <a:ln w="25400" cap="flat" cmpd="sng" algn="ctr">
          <a:solidFill>
            <a:srgbClr val="212745">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b="1" kern="1200" dirty="0" smtClean="0">
              <a:solidFill>
                <a:sysClr val="window" lastClr="FFFFFF"/>
              </a:solidFill>
              <a:latin typeface="ＭＳ Ｐゴシック" panose="020B0600070205080204" pitchFamily="50" charset="-128"/>
              <a:ea typeface="ＭＳ Ｐゴシック" panose="020B0600070205080204" pitchFamily="50" charset="-128"/>
              <a:cs typeface="+mn-cs"/>
            </a:rPr>
            <a:t>廃棄</a:t>
          </a:r>
          <a:endParaRPr kumimoji="1" lang="ja-JP" altLang="en-US" sz="2000" b="1" kern="1200" dirty="0">
            <a:solidFill>
              <a:sysClr val="window" lastClr="FFFFFF"/>
            </a:solidFill>
            <a:latin typeface="ＭＳ Ｐゴシック" panose="020B0600070205080204" pitchFamily="50" charset="-128"/>
            <a:ea typeface="ＭＳ Ｐゴシック" panose="020B0600070205080204" pitchFamily="50" charset="-128"/>
            <a:cs typeface="+mn-cs"/>
          </a:endParaRPr>
        </a:p>
      </dsp:txBody>
      <dsp:txXfrm>
        <a:off x="7192442" y="340473"/>
        <a:ext cx="917660" cy="61177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0193" cy="493237"/>
          </a:xfrm>
          <a:prstGeom prst="rect">
            <a:avLst/>
          </a:prstGeom>
        </p:spPr>
        <p:txBody>
          <a:bodyPr vert="horz" lIns="91419" tIns="45710" rIns="91419" bIns="45710" rtlCol="0"/>
          <a:lstStyle>
            <a:lvl1pPr algn="l" fontAlgn="auto">
              <a:spcBef>
                <a:spcPts val="0"/>
              </a:spcBef>
              <a:spcAft>
                <a:spcPts val="0"/>
              </a:spcAft>
              <a:defRPr sz="11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001" y="0"/>
            <a:ext cx="2920193" cy="493237"/>
          </a:xfrm>
          <a:prstGeom prst="rect">
            <a:avLst/>
          </a:prstGeom>
        </p:spPr>
        <p:txBody>
          <a:bodyPr vert="horz" lIns="91419" tIns="45710" rIns="91419" bIns="45710" rtlCol="0"/>
          <a:lstStyle>
            <a:lvl1pPr algn="r" fontAlgn="auto">
              <a:spcBef>
                <a:spcPts val="0"/>
              </a:spcBef>
              <a:spcAft>
                <a:spcPts val="0"/>
              </a:spcAft>
              <a:defRPr sz="1100">
                <a:latin typeface="+mn-lt"/>
                <a:ea typeface="+mn-ea"/>
              </a:defRPr>
            </a:lvl1pPr>
          </a:lstStyle>
          <a:p>
            <a:pPr>
              <a:defRPr/>
            </a:pPr>
            <a:fld id="{3963B432-8712-4894-AE08-8C09004C0B2D}" type="datetimeFigureOut">
              <a:rPr lang="ja-JP" altLang="en-US"/>
              <a:pPr>
                <a:defRPr/>
              </a:pPr>
              <a:t>2018/6/26</a:t>
            </a:fld>
            <a:endParaRPr lang="ja-JP" altLang="en-US" dirty="0"/>
          </a:p>
        </p:txBody>
      </p:sp>
      <p:sp>
        <p:nvSpPr>
          <p:cNvPr id="4" name="スライド イメージ プレースホルダー 3"/>
          <p:cNvSpPr>
            <a:spLocks noGrp="1" noRot="1" noChangeAspect="1"/>
          </p:cNvSpPr>
          <p:nvPr>
            <p:ph type="sldImg" idx="2"/>
          </p:nvPr>
        </p:nvSpPr>
        <p:spPr>
          <a:xfrm>
            <a:off x="695325" y="739775"/>
            <a:ext cx="5345113" cy="3702050"/>
          </a:xfrm>
          <a:prstGeom prst="rect">
            <a:avLst/>
          </a:prstGeom>
          <a:noFill/>
          <a:ln w="12700">
            <a:solidFill>
              <a:prstClr val="black"/>
            </a:solidFill>
          </a:ln>
        </p:spPr>
        <p:txBody>
          <a:bodyPr vert="horz" lIns="91419" tIns="45710" rIns="91419" bIns="45710" rtlCol="0" anchor="ctr"/>
          <a:lstStyle/>
          <a:p>
            <a:pPr lvl="0"/>
            <a:endParaRPr lang="ja-JP" altLang="en-US" noProof="0" dirty="0"/>
          </a:p>
        </p:txBody>
      </p:sp>
      <p:sp>
        <p:nvSpPr>
          <p:cNvPr id="5" name="ノート プレースホルダー 4"/>
          <p:cNvSpPr>
            <a:spLocks noGrp="1"/>
          </p:cNvSpPr>
          <p:nvPr>
            <p:ph type="body" sz="quarter" idx="3"/>
          </p:nvPr>
        </p:nvSpPr>
        <p:spPr>
          <a:xfrm>
            <a:off x="672320" y="4686538"/>
            <a:ext cx="5391124" cy="4440708"/>
          </a:xfrm>
          <a:prstGeom prst="rect">
            <a:avLst/>
          </a:prstGeom>
        </p:spPr>
        <p:txBody>
          <a:bodyPr vert="horz" lIns="91419" tIns="45710" rIns="91419" bIns="4571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501"/>
            <a:ext cx="2920193" cy="493236"/>
          </a:xfrm>
          <a:prstGeom prst="rect">
            <a:avLst/>
          </a:prstGeom>
        </p:spPr>
        <p:txBody>
          <a:bodyPr vert="horz" lIns="91419" tIns="45710" rIns="91419" bIns="45710" rtlCol="0" anchor="b"/>
          <a:lstStyle>
            <a:lvl1pPr algn="l" fontAlgn="auto">
              <a:spcBef>
                <a:spcPts val="0"/>
              </a:spcBef>
              <a:spcAft>
                <a:spcPts val="0"/>
              </a:spcAft>
              <a:defRPr sz="11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001" y="9371501"/>
            <a:ext cx="2920193" cy="493236"/>
          </a:xfrm>
          <a:prstGeom prst="rect">
            <a:avLst/>
          </a:prstGeom>
        </p:spPr>
        <p:txBody>
          <a:bodyPr vert="horz" lIns="91419" tIns="45710" rIns="91419" bIns="45710" rtlCol="0" anchor="b"/>
          <a:lstStyle>
            <a:lvl1pPr algn="r" fontAlgn="auto">
              <a:spcBef>
                <a:spcPts val="0"/>
              </a:spcBef>
              <a:spcAft>
                <a:spcPts val="0"/>
              </a:spcAft>
              <a:defRPr sz="1100">
                <a:latin typeface="+mn-lt"/>
                <a:ea typeface="+mn-ea"/>
              </a:defRPr>
            </a:lvl1pPr>
          </a:lstStyle>
          <a:p>
            <a:pPr>
              <a:defRPr/>
            </a:pPr>
            <a:fld id="{D09F5C6A-B8FB-4F29-BDBC-4B21B0EFE666}" type="slidenum">
              <a:rPr lang="ja-JP" altLang="en-US"/>
              <a:pPr>
                <a:defRPr/>
              </a:pPr>
              <a:t>‹#›</a:t>
            </a:fld>
            <a:endParaRPr lang="ja-JP" altLang="en-US" dirty="0"/>
          </a:p>
        </p:txBody>
      </p:sp>
    </p:spTree>
    <p:extLst>
      <p:ext uri="{BB962C8B-B14F-4D97-AF65-F5344CB8AC3E}">
        <p14:creationId xmlns:p14="http://schemas.microsoft.com/office/powerpoint/2010/main" val="2106320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820" algn="l" rtl="0" eaLnBrk="0" fontAlgn="base" hangingPunct="0">
      <a:spcBef>
        <a:spcPct val="30000"/>
      </a:spcBef>
      <a:spcAft>
        <a:spcPct val="0"/>
      </a:spcAft>
      <a:defRPr kumimoji="1" sz="1200" kern="1200">
        <a:solidFill>
          <a:schemeClr val="tx1"/>
        </a:solidFill>
        <a:latin typeface="+mn-lt"/>
        <a:ea typeface="+mn-ea"/>
        <a:cs typeface="+mn-cs"/>
      </a:defRPr>
    </a:lvl2pPr>
    <a:lvl3pPr marL="913643" algn="l" rtl="0" eaLnBrk="0" fontAlgn="base" hangingPunct="0">
      <a:spcBef>
        <a:spcPct val="30000"/>
      </a:spcBef>
      <a:spcAft>
        <a:spcPct val="0"/>
      </a:spcAft>
      <a:defRPr kumimoji="1" sz="1200" kern="1200">
        <a:solidFill>
          <a:schemeClr val="tx1"/>
        </a:solidFill>
        <a:latin typeface="+mn-lt"/>
        <a:ea typeface="+mn-ea"/>
        <a:cs typeface="+mn-cs"/>
      </a:defRPr>
    </a:lvl3pPr>
    <a:lvl4pPr marL="1370463" algn="l" rtl="0" eaLnBrk="0" fontAlgn="base" hangingPunct="0">
      <a:spcBef>
        <a:spcPct val="30000"/>
      </a:spcBef>
      <a:spcAft>
        <a:spcPct val="0"/>
      </a:spcAft>
      <a:defRPr kumimoji="1" sz="1200" kern="1200">
        <a:solidFill>
          <a:schemeClr val="tx1"/>
        </a:solidFill>
        <a:latin typeface="+mn-lt"/>
        <a:ea typeface="+mn-ea"/>
        <a:cs typeface="+mn-cs"/>
      </a:defRPr>
    </a:lvl4pPr>
    <a:lvl5pPr marL="1827291" algn="l" rtl="0" eaLnBrk="0" fontAlgn="base" hangingPunct="0">
      <a:spcBef>
        <a:spcPct val="30000"/>
      </a:spcBef>
      <a:spcAft>
        <a:spcPct val="0"/>
      </a:spcAft>
      <a:defRPr kumimoji="1" sz="1200" kern="1200">
        <a:solidFill>
          <a:schemeClr val="tx1"/>
        </a:solidFill>
        <a:latin typeface="+mn-lt"/>
        <a:ea typeface="+mn-ea"/>
        <a:cs typeface="+mn-cs"/>
      </a:defRPr>
    </a:lvl5pPr>
    <a:lvl6pPr marL="2284109" algn="l" defTabSz="913643" rtl="0" eaLnBrk="1" latinLnBrk="0" hangingPunct="1">
      <a:defRPr kumimoji="1" sz="1200" kern="1200">
        <a:solidFill>
          <a:schemeClr val="tx1"/>
        </a:solidFill>
        <a:latin typeface="+mn-lt"/>
        <a:ea typeface="+mn-ea"/>
        <a:cs typeface="+mn-cs"/>
      </a:defRPr>
    </a:lvl6pPr>
    <a:lvl7pPr marL="2740936" algn="l" defTabSz="913643" rtl="0" eaLnBrk="1" latinLnBrk="0" hangingPunct="1">
      <a:defRPr kumimoji="1" sz="1200" kern="1200">
        <a:solidFill>
          <a:schemeClr val="tx1"/>
        </a:solidFill>
        <a:latin typeface="+mn-lt"/>
        <a:ea typeface="+mn-ea"/>
        <a:cs typeface="+mn-cs"/>
      </a:defRPr>
    </a:lvl7pPr>
    <a:lvl8pPr marL="3197757" algn="l" defTabSz="913643" rtl="0" eaLnBrk="1" latinLnBrk="0" hangingPunct="1">
      <a:defRPr kumimoji="1" sz="1200" kern="1200">
        <a:solidFill>
          <a:schemeClr val="tx1"/>
        </a:solidFill>
        <a:latin typeface="+mn-lt"/>
        <a:ea typeface="+mn-ea"/>
        <a:cs typeface="+mn-cs"/>
      </a:defRPr>
    </a:lvl8pPr>
    <a:lvl9pPr marL="3654579" algn="l" defTabSz="91364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6</a:t>
            </a:fld>
            <a:endParaRPr lang="en-US" altLang="ja-JP"/>
          </a:p>
        </p:txBody>
      </p:sp>
    </p:spTree>
    <p:extLst>
      <p:ext uri="{BB962C8B-B14F-4D97-AF65-F5344CB8AC3E}">
        <p14:creationId xmlns:p14="http://schemas.microsoft.com/office/powerpoint/2010/main" val="1734114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7</a:t>
            </a:fld>
            <a:endParaRPr lang="en-US" altLang="ja-JP"/>
          </a:p>
        </p:txBody>
      </p:sp>
    </p:spTree>
    <p:extLst>
      <p:ext uri="{BB962C8B-B14F-4D97-AF65-F5344CB8AC3E}">
        <p14:creationId xmlns:p14="http://schemas.microsoft.com/office/powerpoint/2010/main" val="4024975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8</a:t>
            </a:fld>
            <a:endParaRPr lang="en-US" altLang="ja-JP"/>
          </a:p>
        </p:txBody>
      </p:sp>
    </p:spTree>
    <p:extLst>
      <p:ext uri="{BB962C8B-B14F-4D97-AF65-F5344CB8AC3E}">
        <p14:creationId xmlns:p14="http://schemas.microsoft.com/office/powerpoint/2010/main" val="2992043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8315" y="908720"/>
            <a:ext cx="9934315" cy="3744416"/>
          </a:xfrm>
        </p:spPr>
        <p:txBody>
          <a:bodyPr/>
          <a:lstStyle>
            <a:lvl1pPr algn="ctr">
              <a:defRPr sz="4800"/>
            </a:lvl1pPr>
          </a:lstStyle>
          <a:p>
            <a:pPr lvl="0"/>
            <a:r>
              <a:rPr kumimoji="1" lang="ja-JP" altLang="en-US" dirty="0"/>
              <a:t>マスター テキストの書式設定</a:t>
            </a:r>
          </a:p>
        </p:txBody>
      </p:sp>
    </p:spTree>
    <p:extLst>
      <p:ext uri="{BB962C8B-B14F-4D97-AF65-F5344CB8AC3E}">
        <p14:creationId xmlns:p14="http://schemas.microsoft.com/office/powerpoint/2010/main" val="16527237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p:nvPr>
        </p:nvSpPr>
        <p:spPr>
          <a:xfrm>
            <a:off x="200472" y="692697"/>
            <a:ext cx="9433048" cy="3416320"/>
          </a:xfrm>
        </p:spPr>
        <p:txBody>
          <a:bodyPr/>
          <a:lstStyle>
            <a:lvl1pPr>
              <a:defRPr sz="2800"/>
            </a:lvl1pPr>
          </a:lstStyle>
          <a:p>
            <a:pPr lvl="0"/>
            <a:r>
              <a:rPr kumimoji="1" lang="ja-JP" altLang="en-US" dirty="0"/>
              <a:t>マスター テキストの書式設定</a:t>
            </a:r>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ja-JP" altLang="en-US" dirty="0"/>
          </a:p>
        </p:txBody>
      </p:sp>
    </p:spTree>
    <p:extLst>
      <p:ext uri="{BB962C8B-B14F-4D97-AF65-F5344CB8AC3E}">
        <p14:creationId xmlns:p14="http://schemas.microsoft.com/office/powerpoint/2010/main" val="673306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a:xfrm>
            <a:off x="0" y="6201"/>
            <a:ext cx="9906000" cy="398463"/>
          </a:xfrm>
        </p:spPr>
        <p:txBody>
          <a:bodyPr/>
          <a:lstStyle>
            <a:lvl1pPr>
              <a:defRPr>
                <a:latin typeface="Meiryo UI" panose="020B0604030504040204" pitchFamily="50" charset="-128"/>
                <a:cs typeface="Meiryo UI" panose="020B0604030504040204" pitchFamily="50" charset="-128"/>
              </a:defRPr>
            </a:lvl1pPr>
          </a:lstStyle>
          <a:p>
            <a:r>
              <a:rPr lang="ja-JP" altLang="en-US" dirty="0"/>
              <a:t>マスター タイトルの書式設定</a:t>
            </a:r>
          </a:p>
        </p:txBody>
      </p:sp>
      <p:sp>
        <p:nvSpPr>
          <p:cNvPr id="7" name="テキスト プレースホルダー 4"/>
          <p:cNvSpPr>
            <a:spLocks noGrp="1"/>
          </p:cNvSpPr>
          <p:nvPr>
            <p:ph type="body" sz="quarter" idx="11"/>
          </p:nvPr>
        </p:nvSpPr>
        <p:spPr>
          <a:xfrm>
            <a:off x="128588" y="765174"/>
            <a:ext cx="9648825" cy="1007641"/>
          </a:xfrm>
          <a:prstGeom prst="rect">
            <a:avLst/>
          </a:prstGeom>
          <a:gradFill>
            <a:gsLst>
              <a:gs pos="0">
                <a:srgbClr val="CCFF99"/>
              </a:gs>
              <a:gs pos="100000">
                <a:srgbClr val="CCFF66"/>
              </a:gs>
            </a:gsLst>
            <a:lin ang="16200000" scaled="1"/>
          </a:gradFill>
          <a:ln w="28575">
            <a:solidFill>
              <a:srgbClr val="009900"/>
            </a:solidFill>
          </a:ln>
        </p:spPr>
        <p:txBody>
          <a:bodyPr/>
          <a:lstStyle>
            <a:lvl1pPr marL="342900" indent="-342900">
              <a:buFont typeface="Wingdings" panose="05000000000000000000" pitchFamily="2" charset="2"/>
              <a:buChar char="n"/>
              <a:defRPr sz="2000">
                <a:latin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8" name="ページ番号"/>
          <p:cNvSpPr>
            <a:spLocks noGrp="1" noChangeArrowheads="1"/>
          </p:cNvSpPr>
          <p:nvPr>
            <p:ph type="sldNum" sz="quarter" idx="12"/>
          </p:nvPr>
        </p:nvSpPr>
        <p:spPr>
          <a:xfrm>
            <a:off x="8697416" y="6309320"/>
            <a:ext cx="1224136" cy="548679"/>
          </a:xfrm>
          <a:prstGeom prst="rect">
            <a:avLst/>
          </a:prstGeom>
          <a:ln/>
        </p:spPr>
        <p:txBody>
          <a:bodyPr/>
          <a:lstStyle>
            <a:lvl1pPr algn="r">
              <a:defRPr sz="3600" baseline="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BDFA821F-5B8F-40E7-880D-F42062A68A54}" type="slidenum">
              <a:rPr lang="en-US" altLang="ja-JP" smtClean="0"/>
              <a:pPr>
                <a:defRPr/>
              </a:pPr>
              <a:t>‹#›</a:t>
            </a:fld>
            <a:endParaRPr lang="en-US" altLang="ja-JP" dirty="0"/>
          </a:p>
        </p:txBody>
      </p:sp>
    </p:spTree>
    <p:extLst>
      <p:ext uri="{BB962C8B-B14F-4D97-AF65-F5344CB8AC3E}">
        <p14:creationId xmlns:p14="http://schemas.microsoft.com/office/powerpoint/2010/main" val="15400678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17972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6201"/>
            <a:ext cx="9906000"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79" y="693068"/>
            <a:ext cx="9651434"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Tree>
    <p:extLst>
      <p:ext uri="{BB962C8B-B14F-4D97-AF65-F5344CB8AC3E}">
        <p14:creationId xmlns:p14="http://schemas.microsoft.com/office/powerpoint/2010/main" val="1872481108"/>
      </p:ext>
    </p:extLst>
  </p:cSld>
  <p:clrMap bg1="lt1" tx1="dk1" bg2="lt2" tx2="dk2" accent1="accent1" accent2="accent2" accent3="accent3" accent4="accent4" accent5="accent5" accent6="accent6" hlink="hlink" folHlink="folHlink"/>
  <p:sldLayoutIdLst>
    <p:sldLayoutId id="2147518302" r:id="rId1"/>
    <p:sldLayoutId id="2147518303" r:id="rId2"/>
    <p:sldLayoutId id="2147518304" r:id="rId3"/>
    <p:sldLayoutId id="2147518305" r:id="rId4"/>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2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scm@mizuho-ir.co.jp"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WMF"/><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scm@mizuho-ir.co.jp"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0"/>
          </p:nvPr>
        </p:nvSpPr>
        <p:spPr>
          <a:xfrm>
            <a:off x="0" y="1556792"/>
            <a:ext cx="9906000" cy="3744416"/>
          </a:xfrm>
        </p:spPr>
        <p:txBody>
          <a:bodyPr anchor="ctr"/>
          <a:lstStyle/>
          <a:p>
            <a:r>
              <a:rPr lang="ja-JP" altLang="en-US" b="1" dirty="0"/>
              <a:t>下流段階での排出</a:t>
            </a:r>
            <a:r>
              <a:rPr lang="ja-JP" altLang="en-US" b="1" dirty="0" smtClean="0"/>
              <a:t>削減に貢献する</a:t>
            </a:r>
            <a:endParaRPr lang="en-US" altLang="ja-JP" b="1" dirty="0" smtClean="0"/>
          </a:p>
          <a:p>
            <a:r>
              <a:rPr lang="ja-JP" altLang="en-US" b="1" dirty="0" smtClean="0"/>
              <a:t>製品の製造企業認定</a:t>
            </a:r>
            <a:endParaRPr lang="en-US" altLang="ja-JP" b="1" dirty="0" smtClean="0"/>
          </a:p>
          <a:p>
            <a:r>
              <a:rPr kumimoji="1" lang="ja-JP" altLang="en-US" b="1" dirty="0" smtClean="0"/>
              <a:t>事業</a:t>
            </a:r>
            <a:r>
              <a:rPr kumimoji="1" lang="ja-JP" altLang="en-US" b="1" dirty="0"/>
              <a:t>概要</a:t>
            </a:r>
          </a:p>
        </p:txBody>
      </p:sp>
      <p:sp>
        <p:nvSpPr>
          <p:cNvPr id="3" name="正方形/長方形 2"/>
          <p:cNvSpPr/>
          <p:nvPr/>
        </p:nvSpPr>
        <p:spPr bwMode="auto">
          <a:xfrm>
            <a:off x="7905328" y="476672"/>
            <a:ext cx="1368152" cy="57606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400" dirty="0" smtClean="0">
                <a:latin typeface="+mn-ea"/>
                <a:ea typeface="+mn-ea"/>
              </a:rPr>
              <a:t>資料</a:t>
            </a:r>
            <a:r>
              <a:rPr lang="en-US" altLang="ja-JP" sz="2400" dirty="0">
                <a:latin typeface="+mn-ea"/>
                <a:ea typeface="+mn-ea"/>
              </a:rPr>
              <a:t>4</a:t>
            </a:r>
            <a:r>
              <a:rPr lang="en-US" altLang="ja-JP" sz="2400" dirty="0" smtClean="0">
                <a:latin typeface="+mn-ea"/>
                <a:ea typeface="+mn-ea"/>
              </a:rPr>
              <a:t>-1</a:t>
            </a:r>
            <a:endParaRPr kumimoji="1" lang="ja-JP" altLang="en-US" sz="2400" b="0" i="0" u="none" strike="noStrike" cap="none" normalizeH="0" baseline="0" dirty="0" smtClean="0">
              <a:ln>
                <a:noFill/>
              </a:ln>
              <a:solidFill>
                <a:schemeClr val="tx1"/>
              </a:solidFill>
              <a:effectLst/>
              <a:latin typeface="+mn-ea"/>
              <a:ea typeface="+mn-ea"/>
            </a:endParaRPr>
          </a:p>
        </p:txBody>
      </p:sp>
    </p:spTree>
    <p:extLst>
      <p:ext uri="{BB962C8B-B14F-4D97-AF65-F5344CB8AC3E}">
        <p14:creationId xmlns:p14="http://schemas.microsoft.com/office/powerpoint/2010/main" val="1058062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2</a:t>
            </a:fld>
            <a:endParaRPr lang="en-US" altLang="ja-JP" dirty="0"/>
          </a:p>
        </p:txBody>
      </p:sp>
      <p:sp>
        <p:nvSpPr>
          <p:cNvPr id="5" name="テキスト プレースホルダー 1"/>
          <p:cNvSpPr>
            <a:spLocks noGrp="1"/>
          </p:cNvSpPr>
          <p:nvPr>
            <p:ph type="body" sz="quarter" idx="4294967295"/>
          </p:nvPr>
        </p:nvSpPr>
        <p:spPr>
          <a:xfrm>
            <a:off x="200472" y="692696"/>
            <a:ext cx="9433048" cy="5184575"/>
          </a:xfrm>
          <a:prstGeom prst="rect">
            <a:avLst/>
          </a:prstGeom>
        </p:spPr>
        <p:txBody>
          <a:bodyPr/>
          <a:lstStyle/>
          <a:p>
            <a:pPr marL="457200" indent="-457200">
              <a:buFont typeface="Wingdings" panose="05000000000000000000" pitchFamily="2" charset="2"/>
              <a:buChar char="u"/>
            </a:pPr>
            <a:r>
              <a:rPr lang="ja-JP" altLang="en-US" sz="3200" dirty="0" smtClean="0"/>
              <a:t>本事業による企業認定は、本年度は、公募</a:t>
            </a:r>
            <a:r>
              <a:rPr lang="ja-JP" altLang="en-US" sz="3200" dirty="0"/>
              <a:t>による募集は実施せず、過去のサプライチェーン排出量算定支援事業の参加者等</a:t>
            </a:r>
            <a:r>
              <a:rPr lang="ja-JP" altLang="en-US" sz="3200" dirty="0" smtClean="0"/>
              <a:t>から試行的に選定する</a:t>
            </a:r>
            <a:r>
              <a:rPr lang="ja-JP" altLang="en-US" sz="3200" dirty="0"/>
              <a:t>予定</a:t>
            </a:r>
            <a:r>
              <a:rPr lang="ja-JP" altLang="en-US" sz="3200" dirty="0" smtClean="0"/>
              <a:t>です</a:t>
            </a:r>
            <a:r>
              <a:rPr lang="ja-JP" altLang="en-US" sz="3200" dirty="0"/>
              <a:t>。</a:t>
            </a:r>
            <a:endParaRPr lang="en-US" altLang="ja-JP" sz="3200" dirty="0" smtClean="0"/>
          </a:p>
          <a:p>
            <a:pPr marL="457200" indent="-457200">
              <a:buFont typeface="Wingdings" panose="05000000000000000000" pitchFamily="2" charset="2"/>
              <a:buChar char="u"/>
            </a:pPr>
            <a:endParaRPr lang="en-US" altLang="ja-JP" sz="3200" dirty="0" smtClean="0"/>
          </a:p>
          <a:p>
            <a:pPr marL="457200" indent="-457200">
              <a:buFont typeface="Wingdings" panose="05000000000000000000" pitchFamily="2" charset="2"/>
              <a:buChar char="u"/>
            </a:pPr>
            <a:r>
              <a:rPr lang="ja-JP" altLang="en-US" sz="3200" dirty="0" smtClean="0"/>
              <a:t>ただし、本事業に興味のある企業がありましたら、積極的に、下記の</a:t>
            </a:r>
            <a:r>
              <a:rPr lang="ja-JP" altLang="en-US" sz="3200" dirty="0"/>
              <a:t>連絡先</a:t>
            </a:r>
            <a:r>
              <a:rPr lang="ja-JP" altLang="en-US" sz="3200" dirty="0" smtClean="0"/>
              <a:t>までご</a:t>
            </a:r>
            <a:r>
              <a:rPr lang="ja-JP" altLang="en-US" sz="3200" dirty="0"/>
              <a:t>連絡</a:t>
            </a:r>
            <a:r>
              <a:rPr lang="ja-JP" altLang="en-US" sz="3200" dirty="0" smtClean="0"/>
              <a:t>ください。</a:t>
            </a:r>
            <a:r>
              <a:rPr lang="en-US" altLang="ja-JP" sz="3200" dirty="0"/>
              <a:t/>
            </a:r>
            <a:br>
              <a:rPr lang="en-US" altLang="ja-JP" sz="3200" dirty="0"/>
            </a:br>
            <a:r>
              <a:rPr lang="en-US" altLang="ja-JP" sz="3200" dirty="0" smtClean="0"/>
              <a:t/>
            </a:r>
            <a:br>
              <a:rPr lang="en-US" altLang="ja-JP" sz="3200" dirty="0" smtClean="0"/>
            </a:br>
            <a:r>
              <a:rPr lang="ja-JP" altLang="en-US" sz="3200" kern="1200" dirty="0" smtClean="0">
                <a:latin typeface="+mj-ea"/>
                <a:cs typeface="Segoe UI" panose="020B0502040204020203" pitchFamily="34" charset="0"/>
              </a:rPr>
              <a:t>中長期</a:t>
            </a:r>
            <a:r>
              <a:rPr lang="ja-JP" altLang="en-US" sz="3200" kern="1200" dirty="0">
                <a:latin typeface="+mj-ea"/>
                <a:cs typeface="Segoe UI" panose="020B0502040204020203" pitchFamily="34" charset="0"/>
              </a:rPr>
              <a:t>排出削減目標設定・排出量算定支援事務局（みずほ情報総研株式会社</a:t>
            </a:r>
            <a:r>
              <a:rPr lang="ja-JP" altLang="en-US" sz="3200" kern="1200" dirty="0" smtClean="0">
                <a:latin typeface="+mj-ea"/>
                <a:cs typeface="Segoe UI" panose="020B0502040204020203" pitchFamily="34" charset="0"/>
              </a:rPr>
              <a:t>）</a:t>
            </a:r>
            <a:r>
              <a:rPr lang="en-US" altLang="ja-JP" sz="3200" kern="1200" dirty="0">
                <a:latin typeface="+mj-ea"/>
                <a:cs typeface="Segoe UI" panose="020B0502040204020203" pitchFamily="34" charset="0"/>
              </a:rPr>
              <a:t/>
            </a:r>
            <a:br>
              <a:rPr lang="en-US" altLang="ja-JP" sz="3200" kern="1200" dirty="0">
                <a:latin typeface="+mj-ea"/>
                <a:cs typeface="Segoe UI" panose="020B0502040204020203" pitchFamily="34" charset="0"/>
              </a:rPr>
            </a:br>
            <a:r>
              <a:rPr lang="en-US" altLang="ja-JP" sz="3200" kern="1200" dirty="0" smtClean="0">
                <a:latin typeface="+mj-ea"/>
                <a:cs typeface="Segoe UI" panose="020B0502040204020203" pitchFamily="34" charset="0"/>
              </a:rPr>
              <a:t/>
            </a:r>
            <a:br>
              <a:rPr lang="en-US" altLang="ja-JP" sz="3200" kern="1200" dirty="0" smtClean="0">
                <a:latin typeface="+mj-ea"/>
                <a:cs typeface="Segoe UI" panose="020B0502040204020203" pitchFamily="34" charset="0"/>
              </a:rPr>
            </a:br>
            <a:r>
              <a:rPr lang="ja-JP" altLang="en-US" sz="3200" kern="1200" dirty="0" smtClean="0">
                <a:latin typeface="+mj-ea"/>
                <a:cs typeface="Segoe UI" panose="020B0502040204020203" pitchFamily="34" charset="0"/>
              </a:rPr>
              <a:t>メール</a:t>
            </a:r>
            <a:r>
              <a:rPr lang="ja-JP" altLang="en-US" sz="3200" kern="1200" dirty="0">
                <a:latin typeface="+mj-ea"/>
                <a:cs typeface="Segoe UI" panose="020B0502040204020203" pitchFamily="34" charset="0"/>
              </a:rPr>
              <a:t>：</a:t>
            </a:r>
            <a:r>
              <a:rPr lang="en-US" altLang="ja-JP" sz="3200" kern="1200" dirty="0">
                <a:latin typeface="+mj-ea"/>
                <a:cs typeface="Segoe UI" panose="020B0502040204020203" pitchFamily="34" charset="0"/>
                <a:hlinkClick r:id="rId2"/>
              </a:rPr>
              <a:t>scm@mizuho-ir.co.jp</a:t>
            </a:r>
            <a:endParaRPr lang="en-US" altLang="ja-JP" sz="3200" kern="1200" dirty="0">
              <a:latin typeface="+mj-ea"/>
              <a:cs typeface="Segoe UI" panose="020B0502040204020203" pitchFamily="34" charset="0"/>
            </a:endParaRPr>
          </a:p>
          <a:p>
            <a:endParaRPr lang="en-US" altLang="ja-JP" sz="3200" dirty="0"/>
          </a:p>
        </p:txBody>
      </p:sp>
    </p:spTree>
    <p:extLst>
      <p:ext uri="{BB962C8B-B14F-4D97-AF65-F5344CB8AC3E}">
        <p14:creationId xmlns:p14="http://schemas.microsoft.com/office/powerpoint/2010/main" val="2236636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1"/>
          <p:cNvSpPr txBox="1">
            <a:spLocks/>
          </p:cNvSpPr>
          <p:nvPr/>
        </p:nvSpPr>
        <p:spPr bwMode="auto">
          <a:xfrm>
            <a:off x="128588" y="1848828"/>
            <a:ext cx="9648824" cy="500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eaLnBrk="0" fontAlgn="base" hangingPunct="0">
              <a:spcBef>
                <a:spcPct val="0"/>
              </a:spcBef>
              <a:spcAft>
                <a:spcPct val="0"/>
              </a:spcAft>
              <a:defRPr kumimoji="1" sz="4000" b="1" cap="all">
                <a:solidFill>
                  <a:srgbClr val="140078"/>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2pPr>
            <a:lvl3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3pPr>
            <a:lvl4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4pPr>
            <a:lvl5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5pPr>
            <a:lvl6pPr marL="4572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6pPr>
            <a:lvl7pPr marL="9144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7pPr>
            <a:lvl8pPr marL="13716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8pPr>
            <a:lvl9pPr marL="18288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9pPr>
          </a:lstStyle>
          <a:p>
            <a:pPr lvl="0">
              <a:defRPr/>
            </a:pPr>
            <a:endParaRPr lang="ja-JP" altLang="en-US" sz="2400" b="0" kern="0" dirty="0">
              <a:solidFill>
                <a:schemeClr val="tx1"/>
              </a:solidFill>
            </a:endParaRPr>
          </a:p>
        </p:txBody>
      </p:sp>
      <p:sp>
        <p:nvSpPr>
          <p:cNvPr id="2" name="タイトル 1"/>
          <p:cNvSpPr>
            <a:spLocks noGrp="1"/>
          </p:cNvSpPr>
          <p:nvPr>
            <p:ph type="title"/>
          </p:nvPr>
        </p:nvSpPr>
        <p:spPr/>
        <p:txBody>
          <a:bodyPr/>
          <a:lstStyle/>
          <a:p>
            <a:r>
              <a:rPr lang="ja-JP" altLang="en-US" sz="3000" dirty="0"/>
              <a:t>下流段階での排出</a:t>
            </a:r>
            <a:r>
              <a:rPr lang="ja-JP" altLang="en-US" sz="3000" dirty="0" smtClean="0"/>
              <a:t>削減に貢献する製品の</a:t>
            </a:r>
            <a:r>
              <a:rPr lang="ja-JP" altLang="en-US" sz="3000" dirty="0"/>
              <a:t>製造企業</a:t>
            </a:r>
            <a:r>
              <a:rPr lang="ja-JP" altLang="en-US" sz="3000" dirty="0" smtClean="0"/>
              <a:t>認定とは</a:t>
            </a:r>
            <a:endParaRPr kumimoji="1" lang="ja-JP" altLang="en-US" sz="3000" dirty="0"/>
          </a:p>
        </p:txBody>
      </p:sp>
      <p:sp>
        <p:nvSpPr>
          <p:cNvPr id="3" name="テキスト プレースホルダー 2"/>
          <p:cNvSpPr>
            <a:spLocks noGrp="1"/>
          </p:cNvSpPr>
          <p:nvPr>
            <p:ph type="body" sz="quarter" idx="11"/>
          </p:nvPr>
        </p:nvSpPr>
        <p:spPr>
          <a:xfrm>
            <a:off x="128588" y="765175"/>
            <a:ext cx="9648825" cy="824456"/>
          </a:xfrm>
        </p:spPr>
        <p:txBody>
          <a:bodyPr/>
          <a:lstStyle/>
          <a:p>
            <a:r>
              <a:rPr kumimoji="1" lang="ja-JP" altLang="en-US" sz="2400" dirty="0" smtClean="0"/>
              <a:t>省エネ性能を向上する等の対策により、製品の輸送、使用、廃棄といった、サプライチェーンの下流における</a:t>
            </a:r>
            <a:r>
              <a:rPr lang="ja-JP" altLang="en-US" sz="2400" dirty="0" smtClean="0">
                <a:latin typeface="+mn-ea"/>
                <a:cs typeface="Segoe UI" panose="020B0502040204020203" pitchFamily="34" charset="0"/>
              </a:rPr>
              <a:t>排出量</a:t>
            </a:r>
            <a:r>
              <a:rPr lang="ja-JP" altLang="en-US" sz="2400" dirty="0" smtClean="0">
                <a:latin typeface="+mn-ea"/>
                <a:cs typeface="Segoe UI" panose="020B0502040204020203" pitchFamily="34" charset="0"/>
              </a:rPr>
              <a:t>を</a:t>
            </a:r>
            <a:r>
              <a:rPr lang="ja-JP" altLang="en-US" sz="2400" dirty="0" err="1" smtClean="0">
                <a:latin typeface="+mn-ea"/>
                <a:cs typeface="Segoe UI" panose="020B0502040204020203" pitchFamily="34" charset="0"/>
              </a:rPr>
              <a:t>の</a:t>
            </a:r>
            <a:r>
              <a:rPr lang="ja-JP" altLang="en-US" sz="2400" dirty="0" smtClean="0">
                <a:latin typeface="+mn-ea"/>
                <a:cs typeface="Segoe UI" panose="020B0502040204020203" pitchFamily="34" charset="0"/>
              </a:rPr>
              <a:t>削減に貢献</a:t>
            </a:r>
            <a:r>
              <a:rPr lang="ja-JP" altLang="en-US" sz="2400" dirty="0" smtClean="0">
                <a:latin typeface="+mn-ea"/>
                <a:cs typeface="Segoe UI" panose="020B0502040204020203" pitchFamily="34" charset="0"/>
              </a:rPr>
              <a:t>できる。</a:t>
            </a:r>
            <a:endParaRPr lang="ja-JP" altLang="en-US" sz="2400" dirty="0">
              <a:latin typeface="+mn-ea"/>
            </a:endParaRP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3</a:t>
            </a:fld>
            <a:endParaRPr lang="en-US" altLang="ja-JP" dirty="0"/>
          </a:p>
        </p:txBody>
      </p:sp>
      <p:graphicFrame>
        <p:nvGraphicFramePr>
          <p:cNvPr id="5" name="コンテンツ プレースホルダー 4"/>
          <p:cNvGraphicFramePr>
            <a:graphicFrameLocks/>
          </p:cNvGraphicFramePr>
          <p:nvPr>
            <p:extLst>
              <p:ext uri="{D42A27DB-BD31-4B8C-83A1-F6EECF244321}">
                <p14:modId xmlns:p14="http://schemas.microsoft.com/office/powerpoint/2010/main" val="1348094051"/>
              </p:ext>
            </p:extLst>
          </p:nvPr>
        </p:nvGraphicFramePr>
        <p:xfrm>
          <a:off x="637167" y="1700808"/>
          <a:ext cx="8420100" cy="1292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2" name="グループ化 11"/>
          <p:cNvGrpSpPr/>
          <p:nvPr/>
        </p:nvGrpSpPr>
        <p:grpSpPr>
          <a:xfrm>
            <a:off x="2936776" y="2491151"/>
            <a:ext cx="1434006" cy="1222457"/>
            <a:chOff x="4523569" y="1919098"/>
            <a:chExt cx="1344575" cy="1440160"/>
          </a:xfrm>
        </p:grpSpPr>
        <p:pic>
          <p:nvPicPr>
            <p:cNvPr id="13" name="図 12" descr="MC900428957.WMF"/>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23569" y="1919098"/>
              <a:ext cx="1063221" cy="1109786"/>
            </a:xfrm>
            <a:prstGeom prst="rect">
              <a:avLst/>
            </a:prstGeom>
          </p:spPr>
        </p:pic>
        <p:pic>
          <p:nvPicPr>
            <p:cNvPr id="14" name="図 13" descr="MC900428957.WMF"/>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64246" y="2105456"/>
              <a:ext cx="1063221" cy="1109786"/>
            </a:xfrm>
            <a:prstGeom prst="rect">
              <a:avLst/>
            </a:prstGeom>
          </p:spPr>
        </p:pic>
        <p:pic>
          <p:nvPicPr>
            <p:cNvPr id="15" name="図 14" descr="MC900428957.WMF"/>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04923" y="2249472"/>
              <a:ext cx="1063221" cy="1109786"/>
            </a:xfrm>
            <a:prstGeom prst="rect">
              <a:avLst/>
            </a:prstGeom>
          </p:spPr>
        </p:pic>
      </p:grpSp>
      <p:sp>
        <p:nvSpPr>
          <p:cNvPr id="8" name="角丸四角形 7"/>
          <p:cNvSpPr/>
          <p:nvPr/>
        </p:nvSpPr>
        <p:spPr bwMode="auto">
          <a:xfrm>
            <a:off x="4845741" y="1889846"/>
            <a:ext cx="4427740" cy="992504"/>
          </a:xfrm>
          <a:prstGeom prst="roundRect">
            <a:avLst/>
          </a:prstGeom>
          <a:noFill/>
          <a:ln w="38100" cap="sq" cmpd="sng" algn="ctr">
            <a:solidFill>
              <a:srgbClr val="008000"/>
            </a:solidFill>
            <a:prstDash val="solid"/>
            <a:round/>
            <a:headEnd type="none" w="sm" len="sm"/>
            <a:tailEnd type="none" w="sm" len="sm"/>
          </a:ln>
          <a:effectLst/>
        </p:spPr>
        <p:txBody>
          <a:bodyPr vert="horz" wrap="square" lIns="99060" tIns="49530" rIns="99060" bIns="49530" numCol="1" rtlCol="0" anchor="t" anchorCtr="0" compatLnSpc="1">
            <a:prstTxWarp prst="textNoShape">
              <a:avLst/>
            </a:prstTxWarp>
          </a:bodyPr>
          <a:lstStyle/>
          <a:p>
            <a:pPr eaLnBrk="0" hangingPunct="0">
              <a:defRPr/>
            </a:pPr>
            <a:endParaRPr lang="ja-JP" altLang="en-US" sz="2600" b="1" dirty="0">
              <a:solidFill>
                <a:prstClr val="black"/>
              </a:solidFill>
              <a:effectLst>
                <a:outerShdw blurRad="38100" dist="38100" dir="2700000" algn="tl">
                  <a:srgbClr val="000000">
                    <a:alpha val="43137"/>
                  </a:srgbClr>
                </a:outerShdw>
              </a:effectLst>
              <a:latin typeface="+mn-ea"/>
              <a:ea typeface="+mn-ea"/>
              <a:cs typeface="Meiryo UI" panose="020B0604030504040204" pitchFamily="50" charset="-128"/>
            </a:endParaRPr>
          </a:p>
        </p:txBody>
      </p:sp>
      <p:sp>
        <p:nvSpPr>
          <p:cNvPr id="11" name="テキスト ボックス 10"/>
          <p:cNvSpPr txBox="1"/>
          <p:nvPr/>
        </p:nvSpPr>
        <p:spPr>
          <a:xfrm>
            <a:off x="4953000" y="3030744"/>
            <a:ext cx="4680520" cy="459036"/>
          </a:xfrm>
          <a:prstGeom prst="rect">
            <a:avLst/>
          </a:prstGeom>
          <a:noFill/>
        </p:spPr>
        <p:txBody>
          <a:bodyPr wrap="square" rtlCol="0">
            <a:spAutoFit/>
          </a:bodyPr>
          <a:lstStyle/>
          <a:p>
            <a:pPr fontAlgn="auto">
              <a:spcBef>
                <a:spcPts val="0"/>
              </a:spcBef>
              <a:spcAft>
                <a:spcPts val="0"/>
              </a:spcAft>
              <a:defRPr/>
            </a:pPr>
            <a:r>
              <a:rPr lang="ja-JP" altLang="en-US" sz="2383" dirty="0" smtClean="0">
                <a:solidFill>
                  <a:srgbClr val="008000"/>
                </a:solidFill>
                <a:latin typeface="+mn-ea"/>
                <a:ea typeface="+mn-ea"/>
                <a:cs typeface="Meiryo UI" panose="020B0604030504040204" pitchFamily="50" charset="-128"/>
              </a:rPr>
              <a:t>サプライチェーンの下流（下流段階）</a:t>
            </a:r>
            <a:endParaRPr lang="ja-JP" altLang="en-US" sz="2383" dirty="0">
              <a:solidFill>
                <a:srgbClr val="008000"/>
              </a:solidFill>
              <a:latin typeface="+mn-ea"/>
              <a:ea typeface="+mn-ea"/>
              <a:cs typeface="Meiryo UI" panose="020B0604030504040204" pitchFamily="50" charset="-128"/>
            </a:endParaRPr>
          </a:p>
        </p:txBody>
      </p:sp>
      <p:sp>
        <p:nvSpPr>
          <p:cNvPr id="18" name="テキスト ボックス 17"/>
          <p:cNvSpPr txBox="1"/>
          <p:nvPr/>
        </p:nvSpPr>
        <p:spPr>
          <a:xfrm>
            <a:off x="128588" y="3645024"/>
            <a:ext cx="9684245" cy="2462213"/>
          </a:xfrm>
          <a:prstGeom prst="rect">
            <a:avLst/>
          </a:prstGeom>
          <a:noFill/>
        </p:spPr>
        <p:txBody>
          <a:bodyPr wrap="square" rtlCol="0">
            <a:spAutoFit/>
          </a:bodyPr>
          <a:lstStyle/>
          <a:p>
            <a:r>
              <a:rPr lang="ja-JP" altLang="en-US" sz="2400" dirty="0" smtClean="0">
                <a:latin typeface="+mn-lt"/>
                <a:ea typeface="+mn-ea"/>
              </a:rPr>
              <a:t>例えば、</a:t>
            </a:r>
            <a:r>
              <a:rPr lang="en-US" altLang="ja-JP" sz="2400" dirty="0" smtClean="0">
                <a:latin typeface="+mn-lt"/>
                <a:ea typeface="+mn-ea"/>
              </a:rPr>
              <a:t>PC</a:t>
            </a:r>
            <a:r>
              <a:rPr lang="ja-JP" altLang="en-US" sz="2400" dirty="0">
                <a:latin typeface="+mn-lt"/>
                <a:ea typeface="+mn-ea"/>
              </a:rPr>
              <a:t>を製造している</a:t>
            </a:r>
            <a:r>
              <a:rPr lang="ja-JP" altLang="en-US" sz="2400" dirty="0" smtClean="0">
                <a:latin typeface="+mn-lt"/>
                <a:ea typeface="+mn-ea"/>
              </a:rPr>
              <a:t>メーカーにおいて、製品の下流段階（輸送、使用、廃棄）の排出削減に</a:t>
            </a:r>
            <a:r>
              <a:rPr lang="ja-JP" altLang="en-US" sz="2400" dirty="0">
                <a:latin typeface="+mn-lt"/>
                <a:ea typeface="+mn-ea"/>
              </a:rPr>
              <a:t>貢献</a:t>
            </a:r>
            <a:r>
              <a:rPr lang="ja-JP" altLang="en-US" sz="2400" dirty="0" smtClean="0">
                <a:latin typeface="+mn-lt"/>
                <a:ea typeface="+mn-ea"/>
              </a:rPr>
              <a:t>する対策として</a:t>
            </a:r>
            <a:r>
              <a:rPr lang="ja-JP" altLang="en-US" sz="2400" dirty="0">
                <a:latin typeface="+mn-lt"/>
                <a:ea typeface="+mn-ea"/>
              </a:rPr>
              <a:t>、</a:t>
            </a:r>
          </a:p>
          <a:p>
            <a:pPr marL="542925" indent="-285750">
              <a:spcBef>
                <a:spcPts val="600"/>
              </a:spcBef>
              <a:buFont typeface="Wingdings" panose="05000000000000000000" pitchFamily="2" charset="2"/>
              <a:buChar char="l"/>
            </a:pPr>
            <a:r>
              <a:rPr lang="en-US" altLang="ja-JP" sz="2400" dirty="0">
                <a:latin typeface="+mn-lt"/>
                <a:ea typeface="+mn-ea"/>
              </a:rPr>
              <a:t>PC</a:t>
            </a:r>
            <a:r>
              <a:rPr lang="ja-JP" altLang="en-US" sz="2400" dirty="0">
                <a:latin typeface="+mn-lt"/>
                <a:ea typeface="+mn-ea"/>
              </a:rPr>
              <a:t>を軽量化　⇒　</a:t>
            </a:r>
            <a:r>
              <a:rPr lang="ja-JP" altLang="en-US" sz="2400" dirty="0" smtClean="0">
                <a:latin typeface="+mn-lt"/>
                <a:ea typeface="+mn-ea"/>
              </a:rPr>
              <a:t>“輸送”におけるトラックの燃料消費量を</a:t>
            </a:r>
            <a:r>
              <a:rPr lang="ja-JP" altLang="en-US" sz="2400" dirty="0">
                <a:latin typeface="+mn-lt"/>
                <a:ea typeface="+mn-ea"/>
              </a:rPr>
              <a:t>削減</a:t>
            </a:r>
          </a:p>
          <a:p>
            <a:pPr marL="542925" indent="-285750">
              <a:buFont typeface="Wingdings" panose="05000000000000000000" pitchFamily="2" charset="2"/>
              <a:buChar char="l"/>
            </a:pPr>
            <a:r>
              <a:rPr kumimoji="1" lang="en-US" altLang="ja-JP" sz="2400" dirty="0" smtClean="0">
                <a:latin typeface="+mn-lt"/>
                <a:ea typeface="+mn-ea"/>
              </a:rPr>
              <a:t>PC</a:t>
            </a:r>
            <a:r>
              <a:rPr kumimoji="1" lang="ja-JP" altLang="en-US" sz="2400" dirty="0" smtClean="0">
                <a:latin typeface="+mn-lt"/>
                <a:ea typeface="+mn-ea"/>
              </a:rPr>
              <a:t>の</a:t>
            </a:r>
            <a:r>
              <a:rPr lang="ja-JP" altLang="en-US" sz="2400" dirty="0" smtClean="0">
                <a:latin typeface="+mn-lt"/>
                <a:ea typeface="+mn-ea"/>
              </a:rPr>
              <a:t>省エネ性能を向上　⇒　“使用”における電力消費量を削減</a:t>
            </a:r>
            <a:endParaRPr lang="en-US" altLang="ja-JP" sz="2400" dirty="0" smtClean="0">
              <a:latin typeface="+mn-lt"/>
              <a:ea typeface="+mn-ea"/>
            </a:endParaRPr>
          </a:p>
          <a:p>
            <a:pPr marL="542925" indent="-285750">
              <a:spcAft>
                <a:spcPts val="600"/>
              </a:spcAft>
              <a:buFont typeface="Wingdings" panose="05000000000000000000" pitchFamily="2" charset="2"/>
              <a:buChar char="l"/>
            </a:pPr>
            <a:r>
              <a:rPr kumimoji="1" lang="en-US" altLang="ja-JP" sz="2400" dirty="0" smtClean="0">
                <a:latin typeface="+mn-lt"/>
                <a:ea typeface="+mn-ea"/>
              </a:rPr>
              <a:t>PC</a:t>
            </a:r>
            <a:r>
              <a:rPr kumimoji="1" lang="ja-JP" altLang="en-US" sz="2400" dirty="0" smtClean="0">
                <a:latin typeface="+mn-lt"/>
                <a:ea typeface="+mn-ea"/>
              </a:rPr>
              <a:t>の梱包材の削減　⇒　“廃棄”における廃棄物燃焼による排出を削減</a:t>
            </a:r>
            <a:endParaRPr kumimoji="1" lang="en-US" altLang="ja-JP" sz="2400" dirty="0" smtClean="0">
              <a:latin typeface="+mn-lt"/>
              <a:ea typeface="+mn-ea"/>
            </a:endParaRPr>
          </a:p>
          <a:p>
            <a:r>
              <a:rPr lang="ja-JP" altLang="en-US" sz="2400" dirty="0" smtClean="0">
                <a:latin typeface="+mn-lt"/>
                <a:ea typeface="+mn-ea"/>
              </a:rPr>
              <a:t>・・・などがある。</a:t>
            </a:r>
            <a:endParaRPr kumimoji="1" lang="en-US" altLang="ja-JP" sz="2400" dirty="0" smtClean="0">
              <a:latin typeface="+mn-lt"/>
              <a:ea typeface="+mn-ea"/>
            </a:endParaRPr>
          </a:p>
        </p:txBody>
      </p:sp>
      <p:sp>
        <p:nvSpPr>
          <p:cNvPr id="20" name="右矢印 19"/>
          <p:cNvSpPr/>
          <p:nvPr/>
        </p:nvSpPr>
        <p:spPr bwMode="auto">
          <a:xfrm>
            <a:off x="236538" y="6082998"/>
            <a:ext cx="791964" cy="576064"/>
          </a:xfrm>
          <a:prstGeom prst="rightArrow">
            <a:avLst/>
          </a:prstGeom>
          <a:ln>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21" name="角丸四角形 20"/>
          <p:cNvSpPr/>
          <p:nvPr/>
        </p:nvSpPr>
        <p:spPr bwMode="auto">
          <a:xfrm>
            <a:off x="1136576" y="6126766"/>
            <a:ext cx="8352927" cy="513191"/>
          </a:xfrm>
          <a:prstGeom prst="roundRect">
            <a:avLst/>
          </a:prstGeom>
          <a:solidFill>
            <a:srgbClr val="FFFF99"/>
          </a:solidFill>
          <a:ln w="9525" cap="flat" cmpd="sng" algn="ctr">
            <a:solidFill>
              <a:schemeClr val="tx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normAutofit/>
          </a:bodyPr>
          <a:lstStyle/>
          <a:p>
            <a:r>
              <a:rPr kumimoji="1" lang="ja-JP" altLang="en-US" sz="2400" b="0" i="0" u="none" strike="noStrike" cap="none" normalizeH="0" baseline="0" dirty="0" smtClean="0">
                <a:ln>
                  <a:noFill/>
                </a:ln>
                <a:solidFill>
                  <a:schemeClr val="tx1"/>
                </a:solidFill>
                <a:effectLst/>
                <a:latin typeface="+mn-ea"/>
                <a:ea typeface="+mn-ea"/>
              </a:rPr>
              <a:t>下流段階での排出削減に貢献する製品を製造する企業を認定する</a:t>
            </a:r>
          </a:p>
        </p:txBody>
      </p:sp>
    </p:spTree>
    <p:extLst>
      <p:ext uri="{BB962C8B-B14F-4D97-AF65-F5344CB8AC3E}">
        <p14:creationId xmlns:p14="http://schemas.microsoft.com/office/powerpoint/2010/main" val="4248050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削減貢献量とは</a:t>
            </a:r>
            <a:endParaRPr kumimoji="1" lang="ja-JP" altLang="en-US" dirty="0"/>
          </a:p>
        </p:txBody>
      </p:sp>
      <p:sp>
        <p:nvSpPr>
          <p:cNvPr id="3" name="テキスト プレースホルダー 2"/>
          <p:cNvSpPr>
            <a:spLocks noGrp="1"/>
          </p:cNvSpPr>
          <p:nvPr>
            <p:ph type="body" sz="quarter" idx="11"/>
          </p:nvPr>
        </p:nvSpPr>
        <p:spPr>
          <a:xfrm>
            <a:off x="128588" y="765174"/>
            <a:ext cx="9648825" cy="1727722"/>
          </a:xfrm>
        </p:spPr>
        <p:txBody>
          <a:bodyPr/>
          <a:lstStyle/>
          <a:p>
            <a:r>
              <a:rPr lang="ja-JP" altLang="en-US" sz="2400" dirty="0"/>
              <a:t>削減貢献量は、従来使用されていた製品・サービスを自社製品・サービスで代替することによる、サプライチェーン上の「削減量」を定量化する考え方。</a:t>
            </a:r>
            <a:endParaRPr lang="en-US" altLang="ja-JP" sz="2400" dirty="0"/>
          </a:p>
          <a:p>
            <a:r>
              <a:rPr lang="ja-JP" altLang="en-US" sz="2400" dirty="0"/>
              <a:t>企業は、自社の製品・サービスによる他者の削減への貢献を削減量と</a:t>
            </a:r>
            <a:r>
              <a:rPr lang="ja-JP" altLang="en-US" sz="2400" dirty="0" smtClean="0"/>
              <a:t>して  アピール</a:t>
            </a:r>
            <a:r>
              <a:rPr lang="ja-JP" altLang="en-US" sz="2400" dirty="0"/>
              <a:t>することができる。</a:t>
            </a:r>
            <a:endParaRPr lang="en-US" altLang="ja-JP" sz="2400"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4</a:t>
            </a:fld>
            <a:endParaRPr lang="en-US" altLang="ja-JP" dirty="0"/>
          </a:p>
        </p:txBody>
      </p:sp>
      <p:grpSp>
        <p:nvGrpSpPr>
          <p:cNvPr id="5" name="グループ化 4"/>
          <p:cNvGrpSpPr/>
          <p:nvPr/>
        </p:nvGrpSpPr>
        <p:grpSpPr>
          <a:xfrm>
            <a:off x="344488" y="2708920"/>
            <a:ext cx="7644054" cy="3933056"/>
            <a:chOff x="387452" y="1113309"/>
            <a:chExt cx="7158159" cy="3629026"/>
          </a:xfrm>
        </p:grpSpPr>
        <p:sp>
          <p:nvSpPr>
            <p:cNvPr id="6" name="Oval 24"/>
            <p:cNvSpPr>
              <a:spLocks noChangeArrowheads="1"/>
            </p:cNvSpPr>
            <p:nvPr/>
          </p:nvSpPr>
          <p:spPr bwMode="auto">
            <a:xfrm>
              <a:off x="3996645" y="2407122"/>
              <a:ext cx="1895475" cy="849313"/>
            </a:xfrm>
            <a:prstGeom prst="ellipse">
              <a:avLst/>
            </a:prstGeom>
            <a:solidFill>
              <a:srgbClr val="FF9999"/>
            </a:solidFill>
            <a:ln w="9525" algn="ctr">
              <a:solidFill>
                <a:schemeClr val="accent2"/>
              </a:solidFill>
              <a:round/>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Arc 25"/>
            <p:cNvSpPr>
              <a:spLocks/>
            </p:cNvSpPr>
            <p:nvPr/>
          </p:nvSpPr>
          <p:spPr bwMode="auto">
            <a:xfrm flipV="1">
              <a:off x="2140858" y="1113309"/>
              <a:ext cx="4235450" cy="1843088"/>
            </a:xfrm>
            <a:custGeom>
              <a:avLst/>
              <a:gdLst>
                <a:gd name="T0" fmla="*/ 0 w 20435"/>
                <a:gd name="T1" fmla="*/ 0 h 21600"/>
                <a:gd name="T2" fmla="*/ 188879465 w 20435"/>
                <a:gd name="T3" fmla="*/ 9012711 h 21600"/>
                <a:gd name="T4" fmla="*/ 0 w 20435"/>
                <a:gd name="T5" fmla="*/ 13331127 h 21600"/>
                <a:gd name="T6" fmla="*/ 0 60000 65536"/>
                <a:gd name="T7" fmla="*/ 0 60000 65536"/>
                <a:gd name="T8" fmla="*/ 0 60000 65536"/>
                <a:gd name="T9" fmla="*/ 0 w 20435"/>
                <a:gd name="T10" fmla="*/ 0 h 21600"/>
                <a:gd name="T11" fmla="*/ 20435 w 20435"/>
                <a:gd name="T12" fmla="*/ 21600 h 21600"/>
              </a:gdLst>
              <a:ahLst/>
              <a:cxnLst>
                <a:cxn ang="T6">
                  <a:pos x="T0" y="T1"/>
                </a:cxn>
                <a:cxn ang="T7">
                  <a:pos x="T2" y="T3"/>
                </a:cxn>
                <a:cxn ang="T8">
                  <a:pos x="T4" y="T5"/>
                </a:cxn>
              </a:cxnLst>
              <a:rect l="T9" t="T10" r="T11" b="T12"/>
              <a:pathLst>
                <a:path w="20435" h="21600" fill="none" extrusionOk="0">
                  <a:moveTo>
                    <a:pt x="-1" y="0"/>
                  </a:moveTo>
                  <a:cubicBezTo>
                    <a:pt x="9232" y="0"/>
                    <a:pt x="17444" y="5868"/>
                    <a:pt x="20435" y="14602"/>
                  </a:cubicBezTo>
                </a:path>
                <a:path w="20435" h="21600" stroke="0" extrusionOk="0">
                  <a:moveTo>
                    <a:pt x="-1" y="0"/>
                  </a:moveTo>
                  <a:cubicBezTo>
                    <a:pt x="9232" y="0"/>
                    <a:pt x="17444" y="5868"/>
                    <a:pt x="20435" y="14602"/>
                  </a:cubicBezTo>
                  <a:lnTo>
                    <a:pt x="0" y="21600"/>
                  </a:lnTo>
                  <a:close/>
                </a:path>
              </a:pathLst>
            </a:custGeom>
            <a:noFill/>
            <a:ln w="38100">
              <a:solidFill>
                <a:schemeClr val="accent2"/>
              </a:solidFill>
              <a:round/>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Arc 26"/>
            <p:cNvSpPr>
              <a:spLocks/>
            </p:cNvSpPr>
            <p:nvPr/>
          </p:nvSpPr>
          <p:spPr bwMode="auto">
            <a:xfrm rot="20002387">
              <a:off x="2772683" y="2899247"/>
              <a:ext cx="4497387" cy="1843088"/>
            </a:xfrm>
            <a:custGeom>
              <a:avLst/>
              <a:gdLst>
                <a:gd name="T0" fmla="*/ 0 w 20435"/>
                <a:gd name="T1" fmla="*/ 0 h 21600"/>
                <a:gd name="T2" fmla="*/ 226157545 w 20435"/>
                <a:gd name="T3" fmla="*/ 9012711 h 21600"/>
                <a:gd name="T4" fmla="*/ 0 w 20435"/>
                <a:gd name="T5" fmla="*/ 13331127 h 21600"/>
                <a:gd name="T6" fmla="*/ 0 60000 65536"/>
                <a:gd name="T7" fmla="*/ 0 60000 65536"/>
                <a:gd name="T8" fmla="*/ 0 60000 65536"/>
                <a:gd name="T9" fmla="*/ 0 w 20435"/>
                <a:gd name="T10" fmla="*/ 0 h 21600"/>
                <a:gd name="T11" fmla="*/ 20435 w 20435"/>
                <a:gd name="T12" fmla="*/ 21600 h 21600"/>
              </a:gdLst>
              <a:ahLst/>
              <a:cxnLst>
                <a:cxn ang="T6">
                  <a:pos x="T0" y="T1"/>
                </a:cxn>
                <a:cxn ang="T7">
                  <a:pos x="T2" y="T3"/>
                </a:cxn>
                <a:cxn ang="T8">
                  <a:pos x="T4" y="T5"/>
                </a:cxn>
              </a:cxnLst>
              <a:rect l="T9" t="T10" r="T11" b="T12"/>
              <a:pathLst>
                <a:path w="20435" h="21600" fill="none" extrusionOk="0">
                  <a:moveTo>
                    <a:pt x="-1" y="0"/>
                  </a:moveTo>
                  <a:cubicBezTo>
                    <a:pt x="9232" y="0"/>
                    <a:pt x="17444" y="5868"/>
                    <a:pt x="20435" y="14602"/>
                  </a:cubicBezTo>
                </a:path>
                <a:path w="20435" h="21600" stroke="0" extrusionOk="0">
                  <a:moveTo>
                    <a:pt x="-1" y="0"/>
                  </a:moveTo>
                  <a:cubicBezTo>
                    <a:pt x="9232" y="0"/>
                    <a:pt x="17444" y="5868"/>
                    <a:pt x="20435" y="14602"/>
                  </a:cubicBezTo>
                  <a:lnTo>
                    <a:pt x="0" y="21600"/>
                  </a:lnTo>
                  <a:close/>
                </a:path>
              </a:pathLst>
            </a:custGeom>
            <a:noFill/>
            <a:ln w="38100">
              <a:solidFill>
                <a:schemeClr val="accent2"/>
              </a:solidFill>
              <a:round/>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AutoShape 27"/>
            <p:cNvSpPr>
              <a:spLocks noChangeArrowheads="1"/>
            </p:cNvSpPr>
            <p:nvPr/>
          </p:nvSpPr>
          <p:spPr bwMode="auto">
            <a:xfrm>
              <a:off x="4504645" y="1667347"/>
              <a:ext cx="366712" cy="992188"/>
            </a:xfrm>
            <a:prstGeom prst="cube">
              <a:avLst>
                <a:gd name="adj" fmla="val 25000"/>
              </a:avLst>
            </a:prstGeom>
            <a:solidFill>
              <a:srgbClr val="FFFF66"/>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AutoShape 28"/>
            <p:cNvSpPr>
              <a:spLocks noChangeArrowheads="1"/>
            </p:cNvSpPr>
            <p:nvPr/>
          </p:nvSpPr>
          <p:spPr bwMode="auto">
            <a:xfrm>
              <a:off x="3321958" y="2434109"/>
              <a:ext cx="366712" cy="506413"/>
            </a:xfrm>
            <a:prstGeom prst="cube">
              <a:avLst>
                <a:gd name="adj" fmla="val 25000"/>
              </a:avLst>
            </a:prstGeom>
            <a:solidFill>
              <a:srgbClr val="FFFF66"/>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AutoShape 29"/>
            <p:cNvSpPr>
              <a:spLocks noChangeArrowheads="1"/>
            </p:cNvSpPr>
            <p:nvPr/>
          </p:nvSpPr>
          <p:spPr bwMode="auto">
            <a:xfrm>
              <a:off x="2240870" y="2549997"/>
              <a:ext cx="366712" cy="508000"/>
            </a:xfrm>
            <a:prstGeom prst="cube">
              <a:avLst>
                <a:gd name="adj" fmla="val 25000"/>
              </a:avLst>
            </a:prstGeom>
            <a:solidFill>
              <a:srgbClr val="FFFF66"/>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AutoShape 30"/>
            <p:cNvSpPr>
              <a:spLocks noChangeArrowheads="1"/>
            </p:cNvSpPr>
            <p:nvPr/>
          </p:nvSpPr>
          <p:spPr bwMode="auto">
            <a:xfrm>
              <a:off x="2763158" y="2678584"/>
              <a:ext cx="366712" cy="341313"/>
            </a:xfrm>
            <a:prstGeom prst="cube">
              <a:avLst>
                <a:gd name="adj" fmla="val 25000"/>
              </a:avLst>
            </a:prstGeom>
            <a:solidFill>
              <a:srgbClr val="FFFF66"/>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32"/>
            <p:cNvSpPr>
              <a:spLocks noChangeArrowheads="1"/>
            </p:cNvSpPr>
            <p:nvPr/>
          </p:nvSpPr>
          <p:spPr bwMode="auto">
            <a:xfrm>
              <a:off x="5474608" y="1780059"/>
              <a:ext cx="366712" cy="506413"/>
            </a:xfrm>
            <a:prstGeom prst="cube">
              <a:avLst>
                <a:gd name="adj" fmla="val 25000"/>
              </a:avLst>
            </a:prstGeom>
            <a:solidFill>
              <a:srgbClr val="FFFF66"/>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Text Box 33"/>
            <p:cNvSpPr txBox="1">
              <a:spLocks noChangeArrowheads="1"/>
            </p:cNvSpPr>
            <p:nvPr/>
          </p:nvSpPr>
          <p:spPr bwMode="auto">
            <a:xfrm rot="20538937">
              <a:off x="3715548" y="2213176"/>
              <a:ext cx="646331" cy="535531"/>
            </a:xfrm>
            <a:prstGeom prst="rect">
              <a:avLst/>
            </a:prstGeom>
            <a:noFill/>
            <a:ln w="9525" algn="ctr">
              <a:noFill/>
              <a:miter lim="800000"/>
              <a:headEnd/>
              <a:tailEnd/>
            </a:ln>
          </p:spPr>
          <p:txBody>
            <a:bodyPr wrap="none">
              <a:spAutoFit/>
            </a:bodyPr>
            <a:lstStyle/>
            <a:p>
              <a:r>
                <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5" name="AutoShape 35"/>
            <p:cNvSpPr>
              <a:spLocks noChangeArrowheads="1"/>
            </p:cNvSpPr>
            <p:nvPr/>
          </p:nvSpPr>
          <p:spPr bwMode="auto">
            <a:xfrm>
              <a:off x="4972958" y="2661122"/>
              <a:ext cx="366712" cy="48418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36"/>
            <p:cNvSpPr>
              <a:spLocks noChangeArrowheads="1"/>
            </p:cNvSpPr>
            <p:nvPr/>
          </p:nvSpPr>
          <p:spPr bwMode="auto">
            <a:xfrm>
              <a:off x="3793445" y="3223097"/>
              <a:ext cx="366712" cy="263525"/>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AutoShape 37"/>
            <p:cNvSpPr>
              <a:spLocks noChangeArrowheads="1"/>
            </p:cNvSpPr>
            <p:nvPr/>
          </p:nvSpPr>
          <p:spPr bwMode="auto">
            <a:xfrm>
              <a:off x="2826658" y="3362797"/>
              <a:ext cx="368300" cy="508000"/>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AutoShape 38"/>
            <p:cNvSpPr>
              <a:spLocks noChangeArrowheads="1"/>
            </p:cNvSpPr>
            <p:nvPr/>
          </p:nvSpPr>
          <p:spPr bwMode="auto">
            <a:xfrm>
              <a:off x="3277508" y="3324697"/>
              <a:ext cx="366712" cy="341313"/>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AutoShape 39"/>
            <p:cNvSpPr>
              <a:spLocks noChangeArrowheads="1"/>
            </p:cNvSpPr>
            <p:nvPr/>
          </p:nvSpPr>
          <p:spPr bwMode="auto">
            <a:xfrm>
              <a:off x="5995308" y="1559397"/>
              <a:ext cx="366712" cy="341313"/>
            </a:xfrm>
            <a:prstGeom prst="cube">
              <a:avLst>
                <a:gd name="adj" fmla="val 25000"/>
              </a:avLst>
            </a:prstGeom>
            <a:solidFill>
              <a:srgbClr val="FFFF66"/>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41"/>
            <p:cNvSpPr>
              <a:spLocks noChangeArrowheads="1"/>
            </p:cNvSpPr>
            <p:nvPr/>
          </p:nvSpPr>
          <p:spPr bwMode="auto">
            <a:xfrm>
              <a:off x="6023883" y="2669059"/>
              <a:ext cx="368300" cy="341313"/>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AutoShape 42"/>
            <p:cNvSpPr>
              <a:spLocks noChangeArrowheads="1"/>
            </p:cNvSpPr>
            <p:nvPr/>
          </p:nvSpPr>
          <p:spPr bwMode="auto">
            <a:xfrm>
              <a:off x="6655708" y="2719859"/>
              <a:ext cx="368300" cy="341313"/>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43"/>
            <p:cNvSpPr txBox="1">
              <a:spLocks noChangeArrowheads="1"/>
            </p:cNvSpPr>
            <p:nvPr/>
          </p:nvSpPr>
          <p:spPr bwMode="auto">
            <a:xfrm rot="1284568">
              <a:off x="6899280" y="2584651"/>
              <a:ext cx="646331" cy="535531"/>
            </a:xfrm>
            <a:prstGeom prst="rect">
              <a:avLst/>
            </a:prstGeom>
            <a:noFill/>
            <a:ln w="9525" algn="ctr">
              <a:noFill/>
              <a:miter lim="800000"/>
              <a:headEnd/>
              <a:tailEnd/>
            </a:ln>
          </p:spPr>
          <p:txBody>
            <a:bodyPr wrap="none">
              <a:spAutoFit/>
            </a:bodyPr>
            <a:lstStyle/>
            <a:p>
              <a:r>
                <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3" name="Text Box 44"/>
            <p:cNvSpPr txBox="1">
              <a:spLocks noChangeArrowheads="1"/>
            </p:cNvSpPr>
            <p:nvPr/>
          </p:nvSpPr>
          <p:spPr bwMode="auto">
            <a:xfrm>
              <a:off x="824937" y="3655108"/>
              <a:ext cx="1614275" cy="830997"/>
            </a:xfrm>
            <a:prstGeom prst="rect">
              <a:avLst/>
            </a:prstGeom>
            <a:solidFill>
              <a:srgbClr val="CCECFF"/>
            </a:solidFill>
            <a:ln w="9525" algn="ctr">
              <a:noFill/>
              <a:miter lim="800000"/>
              <a:headEnd/>
              <a:tailEnd/>
            </a:ln>
          </p:spPr>
          <p:txBody>
            <a:bodyPr wrap="none" lIns="54000" rIns="54000">
              <a:spAutoFit/>
            </a:bodyPr>
            <a:lstStyle/>
            <a:p>
              <a:pPr>
                <a:spcAft>
                  <a:spcPts val="0"/>
                </a:spcAft>
              </a:pP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社の</a:t>
              </a:r>
            </a:p>
            <a:p>
              <a:pPr>
                <a:spcAft>
                  <a:spcPts val="0"/>
                </a:spcAft>
              </a:pP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バリューチェーン</a:t>
              </a:r>
            </a:p>
          </p:txBody>
        </p:sp>
        <p:sp>
          <p:nvSpPr>
            <p:cNvPr id="24" name="Text Box 45"/>
            <p:cNvSpPr txBox="1">
              <a:spLocks noChangeArrowheads="1"/>
            </p:cNvSpPr>
            <p:nvPr/>
          </p:nvSpPr>
          <p:spPr bwMode="auto">
            <a:xfrm>
              <a:off x="387452" y="2480601"/>
              <a:ext cx="1614275" cy="830997"/>
            </a:xfrm>
            <a:prstGeom prst="rect">
              <a:avLst/>
            </a:prstGeom>
            <a:solidFill>
              <a:srgbClr val="FFFF00"/>
            </a:solidFill>
            <a:ln w="9525" algn="ctr">
              <a:noFill/>
              <a:miter lim="800000"/>
              <a:headEnd/>
              <a:tailEnd/>
            </a:ln>
          </p:spPr>
          <p:txBody>
            <a:bodyPr wrap="none" lIns="54000" rIns="54000">
              <a:spAutoFit/>
            </a:bodyPr>
            <a:lstStyle/>
            <a:p>
              <a:pPr>
                <a:spcAft>
                  <a:spcPts val="0"/>
                </a:spcAft>
              </a:pP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社の</a:t>
              </a:r>
            </a:p>
            <a:p>
              <a:pPr>
                <a:spcAft>
                  <a:spcPts val="0"/>
                </a:spcAft>
              </a:pP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バリューチェーン</a:t>
              </a:r>
            </a:p>
          </p:txBody>
        </p:sp>
        <p:sp>
          <p:nvSpPr>
            <p:cNvPr id="25" name="Text Box 46"/>
            <p:cNvSpPr txBox="1">
              <a:spLocks noChangeArrowheads="1"/>
            </p:cNvSpPr>
            <p:nvPr/>
          </p:nvSpPr>
          <p:spPr bwMode="auto">
            <a:xfrm>
              <a:off x="2039957" y="2144652"/>
              <a:ext cx="628697" cy="420243"/>
            </a:xfrm>
            <a:prstGeom prst="rect">
              <a:avLst/>
            </a:prstGeom>
            <a:noFill/>
            <a:ln w="9525" algn="ctr">
              <a:noFill/>
              <a:miter lim="800000"/>
              <a:headEnd/>
              <a:tailEnd/>
            </a:ln>
          </p:spPr>
          <p:txBody>
            <a:bodyPr wrap="none" anchor="ctr" anchorCtr="1">
              <a:spAutoFit/>
            </a:bodyPr>
            <a:lstStyle/>
            <a:p>
              <a:pPr algn="ct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C-1</a:t>
              </a:r>
            </a:p>
          </p:txBody>
        </p:sp>
        <p:sp>
          <p:nvSpPr>
            <p:cNvPr id="26" name="Text Box 47"/>
            <p:cNvSpPr txBox="1">
              <a:spLocks noChangeArrowheads="1"/>
            </p:cNvSpPr>
            <p:nvPr/>
          </p:nvSpPr>
          <p:spPr bwMode="auto">
            <a:xfrm>
              <a:off x="2596400" y="2317823"/>
              <a:ext cx="628697" cy="420243"/>
            </a:xfrm>
            <a:prstGeom prst="rect">
              <a:avLst/>
            </a:prstGeom>
            <a:noFill/>
            <a:ln w="9525" algn="ctr">
              <a:noFill/>
              <a:miter lim="800000"/>
              <a:headEnd/>
              <a:tailEnd/>
            </a:ln>
          </p:spPr>
          <p:txBody>
            <a:bodyPr wrap="none" anchor="ctr" anchorCtr="1">
              <a:spAutoFit/>
            </a:bodyPr>
            <a:lstStyle/>
            <a:p>
              <a:pPr algn="ct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C-2</a:t>
              </a:r>
            </a:p>
          </p:txBody>
        </p:sp>
        <p:sp>
          <p:nvSpPr>
            <p:cNvPr id="27" name="Text Box 48"/>
            <p:cNvSpPr txBox="1">
              <a:spLocks noChangeArrowheads="1"/>
            </p:cNvSpPr>
            <p:nvPr/>
          </p:nvSpPr>
          <p:spPr bwMode="auto">
            <a:xfrm>
              <a:off x="3083095" y="2095205"/>
              <a:ext cx="628697" cy="420243"/>
            </a:xfrm>
            <a:prstGeom prst="rect">
              <a:avLst/>
            </a:prstGeom>
            <a:noFill/>
            <a:ln w="9525" algn="ctr">
              <a:noFill/>
              <a:miter lim="800000"/>
              <a:headEnd/>
              <a:tailEnd/>
            </a:ln>
          </p:spPr>
          <p:txBody>
            <a:bodyPr wrap="none" anchor="ctr" anchorCtr="1">
              <a:spAutoFit/>
            </a:bodyPr>
            <a:lstStyle/>
            <a:p>
              <a:pPr algn="ct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C-3</a:t>
              </a:r>
            </a:p>
          </p:txBody>
        </p:sp>
        <p:sp>
          <p:nvSpPr>
            <p:cNvPr id="28" name="Text Box 49"/>
            <p:cNvSpPr txBox="1">
              <a:spLocks noChangeArrowheads="1"/>
            </p:cNvSpPr>
            <p:nvPr/>
          </p:nvSpPr>
          <p:spPr bwMode="auto">
            <a:xfrm>
              <a:off x="2689250" y="3930720"/>
              <a:ext cx="1072681" cy="766760"/>
            </a:xfrm>
            <a:prstGeom prst="rect">
              <a:avLst/>
            </a:prstGeom>
            <a:noFill/>
            <a:ln w="9525" algn="ctr">
              <a:noFill/>
              <a:miter lim="800000"/>
              <a:headEnd/>
              <a:tailEnd/>
            </a:ln>
          </p:spPr>
          <p:txBody>
            <a:bodyPr wrap="square" anchor="ctr" anchorCtr="1">
              <a:spAutoFit/>
            </a:bodyPr>
            <a:lstStyle/>
            <a:p>
              <a:pPr algn="ctr">
                <a:spcAft>
                  <a:spcPts val="0"/>
                </a:spcAft>
              </a:pP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カテゴリ</a:t>
              </a: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p>
            <a:p>
              <a:pPr algn="ctr">
                <a:spcAft>
                  <a:spcPts val="0"/>
                </a:spcAft>
              </a:pP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(C-1)</a:t>
              </a:r>
            </a:p>
          </p:txBody>
        </p:sp>
        <p:sp>
          <p:nvSpPr>
            <p:cNvPr id="29" name="Text Box 50"/>
            <p:cNvSpPr txBox="1">
              <a:spLocks noChangeArrowheads="1"/>
            </p:cNvSpPr>
            <p:nvPr/>
          </p:nvSpPr>
          <p:spPr bwMode="auto">
            <a:xfrm>
              <a:off x="3314063" y="3577610"/>
              <a:ext cx="628697" cy="420243"/>
            </a:xfrm>
            <a:prstGeom prst="rect">
              <a:avLst/>
            </a:prstGeom>
            <a:noFill/>
            <a:ln w="9525" algn="ctr">
              <a:noFill/>
              <a:miter lim="800000"/>
              <a:headEnd/>
              <a:tailEnd/>
            </a:ln>
          </p:spPr>
          <p:txBody>
            <a:bodyPr wrap="none" anchor="ctr" anchorCtr="1">
              <a:spAutoFit/>
            </a:bodyPr>
            <a:lstStyle/>
            <a:p>
              <a:pPr algn="ct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C-2</a:t>
              </a:r>
            </a:p>
          </p:txBody>
        </p:sp>
        <p:sp>
          <p:nvSpPr>
            <p:cNvPr id="30" name="Text Box 51"/>
            <p:cNvSpPr txBox="1">
              <a:spLocks noChangeArrowheads="1"/>
            </p:cNvSpPr>
            <p:nvPr/>
          </p:nvSpPr>
          <p:spPr bwMode="auto">
            <a:xfrm>
              <a:off x="3845808" y="3399150"/>
              <a:ext cx="628697" cy="420243"/>
            </a:xfrm>
            <a:prstGeom prst="rect">
              <a:avLst/>
            </a:prstGeom>
            <a:noFill/>
            <a:ln w="9525" algn="ctr">
              <a:noFill/>
              <a:miter lim="800000"/>
              <a:headEnd/>
              <a:tailEnd/>
            </a:ln>
          </p:spPr>
          <p:txBody>
            <a:bodyPr wrap="none" anchor="ctr" anchorCtr="1">
              <a:spAutoFit/>
            </a:bodyPr>
            <a:lstStyle/>
            <a:p>
              <a:pPr algn="ct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C-3</a:t>
              </a:r>
            </a:p>
          </p:txBody>
        </p:sp>
        <p:sp>
          <p:nvSpPr>
            <p:cNvPr id="31" name="Text Box 53"/>
            <p:cNvSpPr txBox="1">
              <a:spLocks noChangeArrowheads="1"/>
            </p:cNvSpPr>
            <p:nvPr/>
          </p:nvSpPr>
          <p:spPr bwMode="auto">
            <a:xfrm>
              <a:off x="2296683" y="1325323"/>
              <a:ext cx="2321469" cy="907941"/>
            </a:xfrm>
            <a:prstGeom prst="rect">
              <a:avLst/>
            </a:prstGeom>
            <a:noFill/>
            <a:ln w="9525" algn="ctr">
              <a:noFill/>
              <a:miter lim="800000"/>
              <a:headEnd/>
              <a:tailEnd/>
            </a:ln>
          </p:spPr>
          <p:txBody>
            <a:bodyPr wrap="none" anchor="ctr" anchorCtr="1">
              <a:spAutoFit/>
            </a:bodyPr>
            <a:lstStyle/>
            <a:p>
              <a:pPr algn="r">
                <a:spcAft>
                  <a:spcPts val="600"/>
                </a:spcAft>
              </a:pP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C-11</a:t>
              </a:r>
            </a:p>
            <a:p>
              <a:pPr algn="r">
                <a:spcAft>
                  <a:spcPts val="600"/>
                </a:spcAft>
              </a:pP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販売した製品の使用</a:t>
              </a:r>
            </a:p>
          </p:txBody>
        </p:sp>
        <p:sp>
          <p:nvSpPr>
            <p:cNvPr id="32" name="Text Box 54"/>
            <p:cNvSpPr txBox="1">
              <a:spLocks noChangeArrowheads="1"/>
            </p:cNvSpPr>
            <p:nvPr/>
          </p:nvSpPr>
          <p:spPr bwMode="auto">
            <a:xfrm>
              <a:off x="4676093" y="3131641"/>
              <a:ext cx="2321469" cy="907941"/>
            </a:xfrm>
            <a:prstGeom prst="rect">
              <a:avLst/>
            </a:prstGeom>
            <a:noFill/>
            <a:ln w="9525" algn="ctr">
              <a:noFill/>
              <a:miter lim="800000"/>
              <a:headEnd/>
              <a:tailEnd/>
            </a:ln>
          </p:spPr>
          <p:txBody>
            <a:bodyPr wrap="none" anchor="ctr" anchorCtr="1">
              <a:spAutoFit/>
            </a:bodyPr>
            <a:lstStyle/>
            <a:p>
              <a:pPr>
                <a:spcAft>
                  <a:spcPts val="600"/>
                </a:spcAft>
              </a:pP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C-11</a:t>
              </a:r>
            </a:p>
            <a:p>
              <a:pPr>
                <a:spcAft>
                  <a:spcPts val="600"/>
                </a:spcAft>
              </a:pPr>
              <a:r>
                <a:rPr lang="ja-JP" altLang="en-US"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販売した製品の使用</a:t>
              </a:r>
            </a:p>
          </p:txBody>
        </p:sp>
        <p:sp>
          <p:nvSpPr>
            <p:cNvPr id="33" name="Text Box 55"/>
            <p:cNvSpPr txBox="1">
              <a:spLocks noChangeArrowheads="1"/>
            </p:cNvSpPr>
            <p:nvPr/>
          </p:nvSpPr>
          <p:spPr bwMode="auto">
            <a:xfrm>
              <a:off x="5770568" y="2916011"/>
              <a:ext cx="787395" cy="420243"/>
            </a:xfrm>
            <a:prstGeom prst="rect">
              <a:avLst/>
            </a:prstGeom>
            <a:noFill/>
            <a:ln w="9525" algn="ctr">
              <a:noFill/>
              <a:miter lim="800000"/>
              <a:headEnd/>
              <a:tailEnd/>
            </a:ln>
          </p:spPr>
          <p:txBody>
            <a:bodyPr wrap="none" anchor="ctr" anchorCtr="1">
              <a:spAutoFit/>
            </a:bodyPr>
            <a:lstStyle/>
            <a:p>
              <a:pPr algn="ct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C-12</a:t>
              </a:r>
            </a:p>
          </p:txBody>
        </p:sp>
        <p:sp>
          <p:nvSpPr>
            <p:cNvPr id="34" name="Text Box 56"/>
            <p:cNvSpPr txBox="1">
              <a:spLocks noChangeArrowheads="1"/>
            </p:cNvSpPr>
            <p:nvPr/>
          </p:nvSpPr>
          <p:spPr bwMode="auto">
            <a:xfrm>
              <a:off x="6440578" y="2967797"/>
              <a:ext cx="787395" cy="420243"/>
            </a:xfrm>
            <a:prstGeom prst="rect">
              <a:avLst/>
            </a:prstGeom>
            <a:noFill/>
            <a:ln w="9525" algn="ctr">
              <a:noFill/>
              <a:miter lim="800000"/>
              <a:headEnd/>
              <a:tailEnd/>
            </a:ln>
          </p:spPr>
          <p:txBody>
            <a:bodyPr wrap="none" anchor="ctr" anchorCtr="1">
              <a:spAutoFit/>
            </a:bodyPr>
            <a:lstStyle/>
            <a:p>
              <a:pPr algn="ct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C-13</a:t>
              </a:r>
            </a:p>
          </p:txBody>
        </p:sp>
        <p:sp>
          <p:nvSpPr>
            <p:cNvPr id="35" name="Text Box 57"/>
            <p:cNvSpPr txBox="1">
              <a:spLocks noChangeArrowheads="1"/>
            </p:cNvSpPr>
            <p:nvPr/>
          </p:nvSpPr>
          <p:spPr bwMode="auto">
            <a:xfrm>
              <a:off x="5285697" y="1483337"/>
              <a:ext cx="787395" cy="420243"/>
            </a:xfrm>
            <a:prstGeom prst="rect">
              <a:avLst/>
            </a:prstGeom>
            <a:noFill/>
            <a:ln w="9525" algn="ctr">
              <a:noFill/>
              <a:miter lim="800000"/>
              <a:headEnd/>
              <a:tailEnd/>
            </a:ln>
          </p:spPr>
          <p:txBody>
            <a:bodyPr wrap="none" anchor="ctr" anchorCtr="1">
              <a:spAutoFit/>
            </a:bodyPr>
            <a:lstStyle/>
            <a:p>
              <a:pPr algn="ct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C-12</a:t>
              </a:r>
            </a:p>
          </p:txBody>
        </p:sp>
        <p:sp>
          <p:nvSpPr>
            <p:cNvPr id="36" name="Text Box 58"/>
            <p:cNvSpPr txBox="1">
              <a:spLocks noChangeArrowheads="1"/>
            </p:cNvSpPr>
            <p:nvPr/>
          </p:nvSpPr>
          <p:spPr bwMode="auto">
            <a:xfrm>
              <a:off x="5821887" y="1251862"/>
              <a:ext cx="787395" cy="420243"/>
            </a:xfrm>
            <a:prstGeom prst="rect">
              <a:avLst/>
            </a:prstGeom>
            <a:noFill/>
            <a:ln w="9525" algn="ctr">
              <a:noFill/>
              <a:miter lim="800000"/>
              <a:headEnd/>
              <a:tailEnd/>
            </a:ln>
          </p:spPr>
          <p:txBody>
            <a:bodyPr wrap="none" anchor="ctr" anchorCtr="1">
              <a:spAutoFit/>
            </a:bodyPr>
            <a:lstStyle/>
            <a:p>
              <a:pPr algn="ctr"/>
              <a:r>
                <a:rPr lang="en-US" altLang="ja-JP" sz="2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C-13</a:t>
              </a:r>
            </a:p>
          </p:txBody>
        </p:sp>
        <p:sp>
          <p:nvSpPr>
            <p:cNvPr id="37" name="Line 76"/>
            <p:cNvSpPr>
              <a:spLocks noChangeShapeType="1"/>
            </p:cNvSpPr>
            <p:nvPr/>
          </p:nvSpPr>
          <p:spPr bwMode="auto">
            <a:xfrm>
              <a:off x="4518933" y="1746722"/>
              <a:ext cx="454025" cy="525463"/>
            </a:xfrm>
            <a:prstGeom prst="line">
              <a:avLst/>
            </a:prstGeom>
            <a:noFill/>
            <a:ln w="38100">
              <a:solidFill>
                <a:schemeClr val="accent2"/>
              </a:solidFill>
              <a:prstDash val="dash"/>
              <a:round/>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AutoShape 34"/>
            <p:cNvSpPr>
              <a:spLocks noChangeArrowheads="1"/>
            </p:cNvSpPr>
            <p:nvPr/>
          </p:nvSpPr>
          <p:spPr bwMode="auto">
            <a:xfrm>
              <a:off x="4972958" y="2162647"/>
              <a:ext cx="368300" cy="587375"/>
            </a:xfrm>
            <a:prstGeom prst="cube">
              <a:avLst>
                <a:gd name="adj" fmla="val 25000"/>
              </a:avLst>
            </a:prstGeom>
            <a:noFill/>
            <a:ln w="38100">
              <a:solidFill>
                <a:schemeClr val="tx1"/>
              </a:solidFill>
              <a:prstDash val="dashDot"/>
              <a:miter lim="800000"/>
              <a:headEnd/>
              <a:tailEnd/>
            </a:ln>
          </p:spPr>
          <p:txBody>
            <a:bodyPr wrap="none" anchor="ctr"/>
            <a:lstStyle/>
            <a:p>
              <a:endPar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Text Box 81"/>
            <p:cNvSpPr txBox="1">
              <a:spLocks noChangeArrowheads="1"/>
            </p:cNvSpPr>
            <p:nvPr/>
          </p:nvSpPr>
          <p:spPr bwMode="auto">
            <a:xfrm rot="20538937">
              <a:off x="4260855" y="3035501"/>
              <a:ext cx="646331" cy="535531"/>
            </a:xfrm>
            <a:prstGeom prst="rect">
              <a:avLst/>
            </a:prstGeom>
            <a:noFill/>
            <a:ln w="9525" algn="ctr">
              <a:noFill/>
              <a:miter lim="800000"/>
              <a:headEnd/>
              <a:tailEnd/>
            </a:ln>
          </p:spPr>
          <p:txBody>
            <a:bodyPr wrap="none">
              <a:spAutoFit/>
            </a:bodyPr>
            <a:lstStyle/>
            <a:p>
              <a:r>
                <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0" name="Text Box 82"/>
            <p:cNvSpPr txBox="1">
              <a:spLocks noChangeArrowheads="1"/>
            </p:cNvSpPr>
            <p:nvPr/>
          </p:nvSpPr>
          <p:spPr bwMode="auto">
            <a:xfrm rot="21407694">
              <a:off x="5400680" y="2532264"/>
              <a:ext cx="646331" cy="535531"/>
            </a:xfrm>
            <a:prstGeom prst="rect">
              <a:avLst/>
            </a:prstGeom>
            <a:noFill/>
            <a:ln w="9525" algn="ctr">
              <a:noFill/>
              <a:miter lim="800000"/>
              <a:headEnd/>
              <a:tailEnd/>
            </a:ln>
          </p:spPr>
          <p:txBody>
            <a:bodyPr wrap="none">
              <a:spAutoFit/>
            </a:bodyPr>
            <a:lstStyle/>
            <a:p>
              <a:r>
                <a:rPr lang="ja-JP" altLang="en-US" sz="2400" b="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cxnSp>
        <p:nvCxnSpPr>
          <p:cNvPr id="41" name="直線矢印コネクタ 40"/>
          <p:cNvCxnSpPr>
            <a:endCxn id="38" idx="5"/>
          </p:cNvCxnSpPr>
          <p:nvPr/>
        </p:nvCxnSpPr>
        <p:spPr>
          <a:xfrm flipH="1">
            <a:off x="5634558" y="3802709"/>
            <a:ext cx="1513867" cy="31259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42" name="Text Box 58"/>
          <p:cNvSpPr txBox="1">
            <a:spLocks noChangeArrowheads="1"/>
          </p:cNvSpPr>
          <p:nvPr/>
        </p:nvSpPr>
        <p:spPr bwMode="auto">
          <a:xfrm>
            <a:off x="7138656" y="2843020"/>
            <a:ext cx="2642339" cy="1569660"/>
          </a:xfrm>
          <a:prstGeom prst="rect">
            <a:avLst/>
          </a:prstGeom>
          <a:noFill/>
          <a:ln w="9525" algn="ctr">
            <a:noFill/>
            <a:miter lim="800000"/>
            <a:headEnd/>
            <a:tailEnd/>
          </a:ln>
        </p:spPr>
        <p:txBody>
          <a:bodyPr wrap="square" anchor="ctr" anchorCtr="1">
            <a:spAutoFit/>
          </a:bodyPr>
          <a:lstStyle/>
          <a:p>
            <a:pPr algn="ctr"/>
            <a:r>
              <a:rPr lang="ja-JP" altLang="en-US" sz="2000" b="0" dirty="0">
                <a:latin typeface="Meiryo UI" panose="020B0604030504040204" pitchFamily="50" charset="-128"/>
                <a:ea typeface="Meiryo UI" panose="020B0604030504040204" pitchFamily="50" charset="-128"/>
                <a:cs typeface="Meiryo UI" panose="020B0604030504040204" pitchFamily="50" charset="-128"/>
              </a:rPr>
              <a:t>Ａ社の製品が</a:t>
            </a:r>
            <a:r>
              <a:rPr lang="en-US" altLang="ja-JP" sz="2000" b="0" dirty="0">
                <a:latin typeface="Meiryo UI" panose="020B0604030504040204" pitchFamily="50" charset="-128"/>
                <a:ea typeface="Meiryo UI" panose="020B0604030504040204" pitchFamily="50" charset="-128"/>
                <a:cs typeface="Meiryo UI" panose="020B0604030504040204" pitchFamily="50" charset="-128"/>
              </a:rPr>
              <a:t>B</a:t>
            </a:r>
            <a:r>
              <a:rPr lang="ja-JP" altLang="en-US" sz="2000" b="0" dirty="0">
                <a:latin typeface="Meiryo UI" panose="020B0604030504040204" pitchFamily="50" charset="-128"/>
                <a:ea typeface="Meiryo UI" panose="020B0604030504040204" pitchFamily="50" charset="-128"/>
                <a:cs typeface="Meiryo UI" panose="020B0604030504040204" pitchFamily="50" charset="-128"/>
              </a:rPr>
              <a:t>社の製品を代替するとき、</a:t>
            </a:r>
            <a:r>
              <a:rPr lang="en-US" altLang="ja-JP" sz="2000" b="0" dirty="0">
                <a:latin typeface="Meiryo UI" panose="020B0604030504040204" pitchFamily="50" charset="-128"/>
                <a:ea typeface="Meiryo UI" panose="020B0604030504040204" pitchFamily="50" charset="-128"/>
                <a:cs typeface="Meiryo UI" panose="020B0604030504040204" pitchFamily="50" charset="-128"/>
              </a:rPr>
              <a:t>B</a:t>
            </a:r>
            <a:r>
              <a:rPr lang="ja-JP" altLang="en-US" sz="2000" b="0" dirty="0">
                <a:latin typeface="Meiryo UI" panose="020B0604030504040204" pitchFamily="50" charset="-128"/>
                <a:ea typeface="Meiryo UI" panose="020B0604030504040204" pitchFamily="50" charset="-128"/>
                <a:cs typeface="Meiryo UI" panose="020B0604030504040204" pitchFamily="50" charset="-128"/>
              </a:rPr>
              <a:t>社の製品使用時の</a:t>
            </a:r>
            <a:r>
              <a:rPr lang="en-US" altLang="ja-JP" sz="2000" b="0" dirty="0">
                <a:latin typeface="Meiryo UI" panose="020B0604030504040204" pitchFamily="50" charset="-128"/>
                <a:ea typeface="Meiryo UI" panose="020B0604030504040204" pitchFamily="50" charset="-128"/>
                <a:cs typeface="Meiryo UI" panose="020B0604030504040204" pitchFamily="50" charset="-128"/>
              </a:rPr>
              <a:t>GHG</a:t>
            </a:r>
            <a:r>
              <a:rPr lang="ja-JP" altLang="en-US" sz="2000" b="0" dirty="0">
                <a:latin typeface="Meiryo UI" panose="020B0604030504040204" pitchFamily="50" charset="-128"/>
                <a:ea typeface="Meiryo UI" panose="020B0604030504040204" pitchFamily="50" charset="-128"/>
                <a:cs typeface="Meiryo UI" panose="020B0604030504040204" pitchFamily="50" charset="-128"/>
              </a:rPr>
              <a:t>排出が回避された</a:t>
            </a:r>
            <a:endParaRPr lang="en-US" altLang="ja-JP" sz="2000" b="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15948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sz="4000" dirty="0" smtClean="0"/>
              <a:t>対象企業、事業内容</a:t>
            </a:r>
            <a:endParaRPr lang="en-US" altLang="ja-JP" sz="4000" dirty="0"/>
          </a:p>
        </p:txBody>
      </p:sp>
      <p:sp>
        <p:nvSpPr>
          <p:cNvPr id="3" name="テキスト プレースホルダー 2"/>
          <p:cNvSpPr>
            <a:spLocks noGrp="1"/>
          </p:cNvSpPr>
          <p:nvPr>
            <p:ph type="body" sz="quarter" idx="11"/>
          </p:nvPr>
        </p:nvSpPr>
        <p:spPr>
          <a:xfrm>
            <a:off x="128588" y="764703"/>
            <a:ext cx="9648825" cy="1512169"/>
          </a:xfrm>
        </p:spPr>
        <p:txBody>
          <a:bodyPr anchor="ctr"/>
          <a:lstStyle/>
          <a:p>
            <a:r>
              <a:rPr lang="ja-JP" altLang="en-US" sz="2300" dirty="0"/>
              <a:t>製品の輸送、使用、廃棄と</a:t>
            </a:r>
            <a:r>
              <a:rPr lang="ja-JP" altLang="en-US" sz="2300" dirty="0" smtClean="0"/>
              <a:t>いった下流段階において、排出削減に貢献している製品の製造を行っている企業の認定を行うための検討を行う。</a:t>
            </a:r>
            <a:endParaRPr lang="en-US" altLang="ja-JP" sz="2300" dirty="0"/>
          </a:p>
          <a:p>
            <a:r>
              <a:rPr lang="ja-JP" altLang="en-US" sz="2300" dirty="0" smtClean="0"/>
              <a:t>認定に当たっては、製品の下流段階の削減を</a:t>
            </a:r>
            <a:r>
              <a:rPr lang="ja-JP" altLang="en-US" sz="2300" dirty="0"/>
              <a:t>評価</a:t>
            </a:r>
            <a:r>
              <a:rPr lang="ja-JP" altLang="en-US" sz="2300" dirty="0" smtClean="0"/>
              <a:t>する仕組みを認定することを目指す。</a:t>
            </a:r>
            <a:endParaRPr lang="en-US" altLang="ja-JP" sz="2300" dirty="0" smtClean="0"/>
          </a:p>
        </p:txBody>
      </p:sp>
      <p:sp>
        <p:nvSpPr>
          <p:cNvPr id="4" name="スライド番号プレースホルダー 3"/>
          <p:cNvSpPr>
            <a:spLocks noGrp="1"/>
          </p:cNvSpPr>
          <p:nvPr>
            <p:ph type="sldNum" sz="quarter" idx="12"/>
          </p:nvPr>
        </p:nvSpPr>
        <p:spPr/>
        <p:txBody>
          <a:bodyPr/>
          <a:lstStyle/>
          <a:p>
            <a:fld id="{BDFA821F-5B8F-40E7-880D-F42062A68A54}" type="slidenum">
              <a:rPr lang="en-US" altLang="ja-JP" smtClean="0"/>
              <a:pPr/>
              <a:t>5</a:t>
            </a:fld>
            <a:endParaRPr lang="en-US" altLang="ja-JP" dirty="0"/>
          </a:p>
        </p:txBody>
      </p:sp>
      <p:graphicFrame>
        <p:nvGraphicFramePr>
          <p:cNvPr id="40" name="表 39"/>
          <p:cNvGraphicFramePr>
            <a:graphicFrameLocks noGrp="1"/>
          </p:cNvGraphicFramePr>
          <p:nvPr>
            <p:extLst>
              <p:ext uri="{D42A27DB-BD31-4B8C-83A1-F6EECF244321}">
                <p14:modId xmlns:p14="http://schemas.microsoft.com/office/powerpoint/2010/main" val="2963231888"/>
              </p:ext>
            </p:extLst>
          </p:nvPr>
        </p:nvGraphicFramePr>
        <p:xfrm>
          <a:off x="128588" y="2384884"/>
          <a:ext cx="9648949" cy="4345333"/>
        </p:xfrm>
        <a:graphic>
          <a:graphicData uri="http://schemas.openxmlformats.org/drawingml/2006/table">
            <a:tbl>
              <a:tblPr firstCol="1" bandCol="1">
                <a:tableStyleId>{5940675A-B579-460E-94D1-54222C63F5DA}</a:tableStyleId>
              </a:tblPr>
              <a:tblGrid>
                <a:gridCol w="1440160">
                  <a:extLst>
                    <a:ext uri="{9D8B030D-6E8A-4147-A177-3AD203B41FA5}">
                      <a16:colId xmlns:a16="http://schemas.microsoft.com/office/drawing/2014/main" xmlns="" val="20000"/>
                    </a:ext>
                  </a:extLst>
                </a:gridCol>
                <a:gridCol w="8208789">
                  <a:extLst>
                    <a:ext uri="{9D8B030D-6E8A-4147-A177-3AD203B41FA5}">
                      <a16:colId xmlns:a16="http://schemas.microsoft.com/office/drawing/2014/main" xmlns="" val="20001"/>
                    </a:ext>
                  </a:extLst>
                </a:gridCol>
              </a:tblGrid>
              <a:tr h="1389803">
                <a:tc>
                  <a:txBody>
                    <a:bodyPr/>
                    <a:lstStyle/>
                    <a:p>
                      <a:pPr algn="ctr"/>
                      <a:r>
                        <a:rPr kumimoji="1" lang="ja-JP" altLang="en-US" sz="2400" b="1" dirty="0"/>
                        <a:t>対象企業</a:t>
                      </a:r>
                      <a:endParaRPr kumimoji="1" lang="en-US" altLang="ja-JP" sz="24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lang="ja-JP" altLang="en-US" sz="2400" dirty="0" smtClean="0"/>
                        <a:t>製品の輸送、使用、廃棄といった下流段階の</a:t>
                      </a:r>
                      <a:r>
                        <a:rPr kumimoji="1" lang="ja-JP" altLang="en-US" sz="2400" kern="1200" dirty="0" smtClean="0">
                          <a:solidFill>
                            <a:schemeClr val="tx1"/>
                          </a:solidFill>
                          <a:latin typeface="+mj-ea"/>
                          <a:ea typeface="+mn-ea"/>
                          <a:cs typeface="Segoe UI" panose="020B0502040204020203" pitchFamily="34" charset="0"/>
                        </a:rPr>
                        <a:t>排出削減に貢献する製品を製造している企業。</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排出削減について評価する仕組みの構築を行った企業や検討している企業。</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0"/>
                  </a:ext>
                </a:extLst>
              </a:tr>
              <a:tr h="27146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t>事業内容</a:t>
                      </a:r>
                      <a:endParaRPr kumimoji="1" lang="en-US" altLang="ja-JP" sz="2400" b="1" dirty="0" smtClean="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排出削減に貢献する製品を製造している企業において、削減を評価する仕組みの妥当性を確認し、企業認定を行う。</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認定のために</a:t>
                      </a:r>
                      <a:r>
                        <a:rPr kumimoji="1" lang="ja-JP" altLang="en-US" sz="2400" kern="1200" dirty="0" smtClean="0">
                          <a:solidFill>
                            <a:schemeClr val="tx1"/>
                          </a:solidFill>
                          <a:latin typeface="+mj-ea"/>
                          <a:ea typeface="+mn-ea"/>
                          <a:cs typeface="Segoe UI" panose="020B0502040204020203" pitchFamily="34" charset="0"/>
                        </a:rPr>
                        <a:t>以下を検討</a:t>
                      </a:r>
                      <a:r>
                        <a:rPr kumimoji="1" lang="ja-JP" altLang="en-US" sz="2400" kern="1200" dirty="0" smtClean="0">
                          <a:solidFill>
                            <a:schemeClr val="tx1"/>
                          </a:solidFill>
                          <a:latin typeface="+mj-ea"/>
                          <a:ea typeface="+mn-ea"/>
                          <a:cs typeface="Segoe UI" panose="020B0502040204020203" pitchFamily="34" charset="0"/>
                        </a:rPr>
                        <a:t>の上、試行的に認定を開始する。</a:t>
                      </a:r>
                      <a:endParaRPr kumimoji="1" lang="en-US" altLang="ja-JP" sz="2400" kern="1200" dirty="0" smtClean="0">
                        <a:solidFill>
                          <a:schemeClr val="tx1"/>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400" kern="1200" dirty="0" smtClean="0">
                          <a:solidFill>
                            <a:schemeClr val="tx1"/>
                          </a:solidFill>
                          <a:latin typeface="+mj-ea"/>
                          <a:ea typeface="+mn-ea"/>
                          <a:cs typeface="Segoe UI" panose="020B0502040204020203" pitchFamily="34" charset="0"/>
                        </a:rPr>
                        <a:t>認定基準の検討・策定</a:t>
                      </a:r>
                      <a:endParaRPr kumimoji="1" lang="en-US" altLang="ja-JP" sz="2400" kern="1200" dirty="0" smtClean="0">
                        <a:solidFill>
                          <a:schemeClr val="tx1"/>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400" kern="1200" dirty="0" smtClean="0">
                          <a:solidFill>
                            <a:schemeClr val="tx1"/>
                          </a:solidFill>
                          <a:latin typeface="+mj-ea"/>
                          <a:ea typeface="+mn-ea"/>
                          <a:cs typeface="Segoe UI" panose="020B0502040204020203" pitchFamily="34" charset="0"/>
                        </a:rPr>
                        <a:t>認定体制・仕組みの検討</a:t>
                      </a:r>
                      <a:endParaRPr kumimoji="1" lang="en-US" altLang="ja-JP" sz="2400" kern="1200" dirty="0" smtClean="0">
                        <a:solidFill>
                          <a:schemeClr val="tx1"/>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400" kern="1200" dirty="0" smtClean="0">
                          <a:solidFill>
                            <a:schemeClr val="tx1"/>
                          </a:solidFill>
                          <a:latin typeface="+mj-ea"/>
                          <a:ea typeface="+mn-ea"/>
                          <a:cs typeface="Segoe UI" panose="020B0502040204020203" pitchFamily="34" charset="0"/>
                        </a:rPr>
                        <a:t>認定を依頼する外部有識者の選定</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0755680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xmlns="" id="{A7BE8F70-B7A5-4482-8441-C02A654C6678}"/>
              </a:ext>
            </a:extLst>
          </p:cNvPr>
          <p:cNvSpPr>
            <a:spLocks noGrp="1"/>
          </p:cNvSpPr>
          <p:nvPr>
            <p:ph type="title"/>
          </p:nvPr>
        </p:nvSpPr>
        <p:spPr/>
        <p:txBody>
          <a:bodyPr/>
          <a:lstStyle/>
          <a:p>
            <a:r>
              <a:rPr lang="ja-JP" altLang="en-US" sz="4000" dirty="0" smtClean="0"/>
              <a:t>認定</a:t>
            </a:r>
            <a:r>
              <a:rPr lang="ja-JP" altLang="en-US" sz="4000" dirty="0"/>
              <a:t>基準</a:t>
            </a:r>
            <a:r>
              <a:rPr lang="ja-JP" altLang="en-US" sz="4000" dirty="0" smtClean="0"/>
              <a:t>の検討・策定</a:t>
            </a:r>
            <a:endParaRPr lang="ja-JP" altLang="en-US" sz="4000" dirty="0"/>
          </a:p>
        </p:txBody>
      </p:sp>
      <p:sp>
        <p:nvSpPr>
          <p:cNvPr id="10" name="テキスト プレースホルダー 9">
            <a:extLst>
              <a:ext uri="{FF2B5EF4-FFF2-40B4-BE49-F238E27FC236}">
                <a16:creationId xmlns:a16="http://schemas.microsoft.com/office/drawing/2014/main" xmlns="" id="{128C82FB-AFBB-43CE-9680-0FA8BC055F95}"/>
              </a:ext>
            </a:extLst>
          </p:cNvPr>
          <p:cNvSpPr>
            <a:spLocks noGrp="1"/>
          </p:cNvSpPr>
          <p:nvPr>
            <p:ph type="body" sz="quarter" idx="11"/>
          </p:nvPr>
        </p:nvSpPr>
        <p:spPr>
          <a:xfrm>
            <a:off x="128588" y="765175"/>
            <a:ext cx="9648825" cy="1079649"/>
          </a:xfrm>
        </p:spPr>
        <p:txBody>
          <a:bodyPr anchor="ctr"/>
          <a:lstStyle/>
          <a:p>
            <a:r>
              <a:rPr lang="ja-JP" altLang="en-US" sz="2300" dirty="0"/>
              <a:t>認定</a:t>
            </a:r>
            <a:r>
              <a:rPr lang="ja-JP" altLang="en-US" sz="2300" dirty="0" smtClean="0"/>
              <a:t>の基準の検討に当たっては、</a:t>
            </a:r>
            <a:r>
              <a:rPr lang="en-US" altLang="ja-JP" sz="2300" dirty="0" smtClean="0"/>
              <a:t>Scope</a:t>
            </a:r>
            <a:r>
              <a:rPr lang="ja-JP" altLang="en-US" sz="2300" dirty="0" smtClean="0"/>
              <a:t>３の範囲において、どのような取り組みなのか、取り組みを評価するための仕組みを構築しているかを重視し、外部有識者と検討を行う。</a:t>
            </a:r>
            <a:endParaRPr kumimoji="1" lang="ja-JP" altLang="en-US" sz="2300" dirty="0"/>
          </a:p>
        </p:txBody>
      </p:sp>
      <p:sp>
        <p:nvSpPr>
          <p:cNvPr id="14" name="スライド番号プレースホルダー 3">
            <a:extLst>
              <a:ext uri="{FF2B5EF4-FFF2-40B4-BE49-F238E27FC236}">
                <a16:creationId xmlns:a16="http://schemas.microsoft.com/office/drawing/2014/main" xmlns=""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6</a:t>
            </a:fld>
            <a:endParaRPr lang="en-US" altLang="ja-JP" noProof="0" dirty="0"/>
          </a:p>
        </p:txBody>
      </p:sp>
      <p:graphicFrame>
        <p:nvGraphicFramePr>
          <p:cNvPr id="15" name="表 14"/>
          <p:cNvGraphicFramePr>
            <a:graphicFrameLocks noGrp="1"/>
          </p:cNvGraphicFramePr>
          <p:nvPr>
            <p:extLst>
              <p:ext uri="{D42A27DB-BD31-4B8C-83A1-F6EECF244321}">
                <p14:modId xmlns:p14="http://schemas.microsoft.com/office/powerpoint/2010/main" val="3921559453"/>
              </p:ext>
            </p:extLst>
          </p:nvPr>
        </p:nvGraphicFramePr>
        <p:xfrm>
          <a:off x="107695" y="1988840"/>
          <a:ext cx="9648949" cy="3535680"/>
        </p:xfrm>
        <a:graphic>
          <a:graphicData uri="http://schemas.openxmlformats.org/drawingml/2006/table">
            <a:tbl>
              <a:tblPr firstCol="1" bandCol="1">
                <a:tableStyleId>{5940675A-B579-460E-94D1-54222C63F5DA}</a:tableStyleId>
              </a:tblPr>
              <a:tblGrid>
                <a:gridCol w="1440160">
                  <a:extLst>
                    <a:ext uri="{9D8B030D-6E8A-4147-A177-3AD203B41FA5}">
                      <a16:colId xmlns:a16="http://schemas.microsoft.com/office/drawing/2014/main" xmlns="" val="20000"/>
                    </a:ext>
                  </a:extLst>
                </a:gridCol>
                <a:gridCol w="8208789">
                  <a:extLst>
                    <a:ext uri="{9D8B030D-6E8A-4147-A177-3AD203B41FA5}">
                      <a16:colId xmlns:a16="http://schemas.microsoft.com/office/drawing/2014/main" xmlns="" val="20001"/>
                    </a:ext>
                  </a:extLst>
                </a:gridCol>
              </a:tblGrid>
              <a:tr h="3181120">
                <a:tc>
                  <a:txBody>
                    <a:bodyPr/>
                    <a:lstStyle/>
                    <a:p>
                      <a:pPr algn="ctr"/>
                      <a:r>
                        <a:rPr kumimoji="1" lang="ja-JP" altLang="en-US" sz="2400" b="1" dirty="0" smtClean="0"/>
                        <a:t>認定基準の検討</a:t>
                      </a:r>
                      <a:endParaRPr kumimoji="1" lang="en-US" altLang="ja-JP" sz="24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企業を認定する基準として、複数の基準項目を検討し、外部有識者の意見を踏まえて、選定に用いる基準を決定する。</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基準の案は以下の通り。</a:t>
                      </a:r>
                      <a:endParaRPr kumimoji="1" lang="en-US" altLang="ja-JP" sz="2400" kern="1200" dirty="0" smtClean="0">
                        <a:solidFill>
                          <a:schemeClr val="tx1"/>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en-US" altLang="ja-JP" sz="2400" kern="1200" dirty="0" smtClean="0">
                          <a:solidFill>
                            <a:schemeClr val="tx1"/>
                          </a:solidFill>
                          <a:latin typeface="+mj-ea"/>
                          <a:ea typeface="+mn-ea"/>
                          <a:cs typeface="Segoe UI" panose="020B0502040204020203" pitchFamily="34" charset="0"/>
                        </a:rPr>
                        <a:t>Scope</a:t>
                      </a:r>
                      <a:r>
                        <a:rPr kumimoji="1" lang="ja-JP" altLang="en-US" sz="2400" kern="1200" dirty="0" smtClean="0">
                          <a:solidFill>
                            <a:schemeClr val="tx1"/>
                          </a:solidFill>
                          <a:latin typeface="+mj-ea"/>
                          <a:ea typeface="+mn-ea"/>
                          <a:cs typeface="Segoe UI" panose="020B0502040204020203" pitchFamily="34" charset="0"/>
                        </a:rPr>
                        <a:t>３の範囲における削減目標、削減対策を具体的に設定している。</a:t>
                      </a:r>
                      <a:endParaRPr kumimoji="1" lang="en-US" altLang="ja-JP" sz="2400" kern="1200" dirty="0" smtClean="0">
                        <a:solidFill>
                          <a:schemeClr val="tx1"/>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en-US" altLang="ja-JP" sz="2400" kern="1200" dirty="0" smtClean="0">
                          <a:solidFill>
                            <a:schemeClr val="tx1"/>
                          </a:solidFill>
                          <a:latin typeface="+mj-ea"/>
                          <a:ea typeface="+mn-ea"/>
                          <a:cs typeface="Segoe UI" panose="020B0502040204020203" pitchFamily="34" charset="0"/>
                        </a:rPr>
                        <a:t>Scope</a:t>
                      </a:r>
                      <a:r>
                        <a:rPr kumimoji="1" lang="ja-JP" altLang="en-US" sz="2400" kern="1200" dirty="0" smtClean="0">
                          <a:solidFill>
                            <a:schemeClr val="tx1"/>
                          </a:solidFill>
                          <a:latin typeface="+mj-ea"/>
                          <a:ea typeface="+mn-ea"/>
                          <a:cs typeface="Segoe UI" panose="020B0502040204020203" pitchFamily="34" charset="0"/>
                        </a:rPr>
                        <a:t>３の範囲の重要な排出源について削減対策を促進する取り組みを実施している。</a:t>
                      </a:r>
                      <a:endParaRPr kumimoji="1" lang="en-US" altLang="ja-JP" sz="2400" kern="1200" dirty="0" smtClean="0">
                        <a:solidFill>
                          <a:schemeClr val="tx1"/>
                        </a:solidFill>
                        <a:latin typeface="+mj-ea"/>
                        <a:ea typeface="+mn-ea"/>
                        <a:cs typeface="Segoe UI" panose="020B0502040204020203" pitchFamily="34" charset="0"/>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400" kern="1200" dirty="0" smtClean="0">
                          <a:solidFill>
                            <a:schemeClr val="tx1"/>
                          </a:solidFill>
                          <a:latin typeface="+mj-ea"/>
                          <a:ea typeface="+mn-ea"/>
                          <a:cs typeface="Segoe UI" panose="020B0502040204020203" pitchFamily="34" charset="0"/>
                        </a:rPr>
                        <a:t>削減対策の効果を</a:t>
                      </a:r>
                      <a:r>
                        <a:rPr kumimoji="1" lang="en-US" altLang="ja-JP" sz="2400" kern="1200" dirty="0" smtClean="0">
                          <a:solidFill>
                            <a:schemeClr val="tx1"/>
                          </a:solidFill>
                          <a:latin typeface="+mj-ea"/>
                          <a:ea typeface="+mn-ea"/>
                          <a:cs typeface="Segoe UI" panose="020B0502040204020203" pitchFamily="34" charset="0"/>
                        </a:rPr>
                        <a:t>Scope</a:t>
                      </a:r>
                      <a:r>
                        <a:rPr kumimoji="1" lang="ja-JP" altLang="en-US" sz="2400" kern="1200" dirty="0" smtClean="0">
                          <a:solidFill>
                            <a:schemeClr val="tx1"/>
                          </a:solidFill>
                          <a:latin typeface="+mj-ea"/>
                          <a:ea typeface="+mn-ea"/>
                          <a:cs typeface="Segoe UI" panose="020B0502040204020203" pitchFamily="34" charset="0"/>
                        </a:rPr>
                        <a:t>３の算定結果に反映し、経年の削減効果をモニタリングしている。</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1781850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xmlns="" id="{A7BE8F70-B7A5-4482-8441-C02A654C6678}"/>
              </a:ext>
            </a:extLst>
          </p:cNvPr>
          <p:cNvSpPr>
            <a:spLocks noGrp="1"/>
          </p:cNvSpPr>
          <p:nvPr>
            <p:ph type="title"/>
          </p:nvPr>
        </p:nvSpPr>
        <p:spPr/>
        <p:txBody>
          <a:bodyPr/>
          <a:lstStyle/>
          <a:p>
            <a:r>
              <a:rPr lang="ja-JP" altLang="en-US" sz="4000" dirty="0" smtClean="0"/>
              <a:t>認定体制・スケジュール</a:t>
            </a:r>
            <a:endParaRPr lang="ja-JP" altLang="en-US" sz="4000" dirty="0"/>
          </a:p>
        </p:txBody>
      </p:sp>
      <p:sp>
        <p:nvSpPr>
          <p:cNvPr id="10" name="テキスト プレースホルダー 9">
            <a:extLst>
              <a:ext uri="{FF2B5EF4-FFF2-40B4-BE49-F238E27FC236}">
                <a16:creationId xmlns:a16="http://schemas.microsoft.com/office/drawing/2014/main" xmlns="" id="{128C82FB-AFBB-43CE-9680-0FA8BC055F95}"/>
              </a:ext>
            </a:extLst>
          </p:cNvPr>
          <p:cNvSpPr>
            <a:spLocks noGrp="1"/>
          </p:cNvSpPr>
          <p:nvPr>
            <p:ph type="body" sz="quarter" idx="11"/>
          </p:nvPr>
        </p:nvSpPr>
        <p:spPr>
          <a:xfrm>
            <a:off x="128588" y="765175"/>
            <a:ext cx="9648825" cy="1655713"/>
          </a:xfrm>
        </p:spPr>
        <p:txBody>
          <a:bodyPr anchor="ctr"/>
          <a:lstStyle/>
          <a:p>
            <a:r>
              <a:rPr lang="ja-JP" altLang="en-US" sz="2300" dirty="0" smtClean="0"/>
              <a:t>認定に当たっては有識者によるパネル審査を行うことを想定。</a:t>
            </a:r>
            <a:endParaRPr lang="en-US" altLang="ja-JP" sz="2300" dirty="0" smtClean="0"/>
          </a:p>
          <a:p>
            <a:r>
              <a:rPr lang="ja-JP" altLang="en-US" sz="2300" dirty="0" smtClean="0"/>
              <a:t>候補</a:t>
            </a:r>
            <a:r>
              <a:rPr lang="ja-JP" altLang="en-US" sz="2300" dirty="0"/>
              <a:t>企業</a:t>
            </a:r>
            <a:r>
              <a:rPr lang="ja-JP" altLang="en-US" sz="2300" dirty="0" smtClean="0"/>
              <a:t>は公募による募集は実施せず、過去のサプライチェーン排出量算定支援事業の参加者等から選定。</a:t>
            </a:r>
            <a:endParaRPr lang="en-US" altLang="ja-JP" sz="2300" dirty="0" smtClean="0"/>
          </a:p>
          <a:p>
            <a:r>
              <a:rPr kumimoji="1" lang="en-US" altLang="ja-JP" sz="2300" dirty="0"/>
              <a:t>5</a:t>
            </a:r>
            <a:r>
              <a:rPr kumimoji="1" lang="ja-JP" altLang="en-US" sz="2300" dirty="0" smtClean="0"/>
              <a:t>社程度の認定を行うことを目指す。</a:t>
            </a:r>
            <a:endParaRPr kumimoji="1" lang="ja-JP" altLang="en-US" sz="2300" dirty="0"/>
          </a:p>
        </p:txBody>
      </p:sp>
      <p:sp>
        <p:nvSpPr>
          <p:cNvPr id="14" name="スライド番号プレースホルダー 3">
            <a:extLst>
              <a:ext uri="{FF2B5EF4-FFF2-40B4-BE49-F238E27FC236}">
                <a16:creationId xmlns:a16="http://schemas.microsoft.com/office/drawing/2014/main" xmlns=""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7</a:t>
            </a:fld>
            <a:endParaRPr lang="en-US" altLang="ja-JP" noProof="0" dirty="0"/>
          </a:p>
        </p:txBody>
      </p:sp>
      <p:graphicFrame>
        <p:nvGraphicFramePr>
          <p:cNvPr id="15" name="表 14"/>
          <p:cNvGraphicFramePr>
            <a:graphicFrameLocks noGrp="1"/>
          </p:cNvGraphicFramePr>
          <p:nvPr>
            <p:extLst>
              <p:ext uri="{D42A27DB-BD31-4B8C-83A1-F6EECF244321}">
                <p14:modId xmlns:p14="http://schemas.microsoft.com/office/powerpoint/2010/main" val="347186634"/>
              </p:ext>
            </p:extLst>
          </p:nvPr>
        </p:nvGraphicFramePr>
        <p:xfrm>
          <a:off x="124526" y="2952547"/>
          <a:ext cx="9648949" cy="3257162"/>
        </p:xfrm>
        <a:graphic>
          <a:graphicData uri="http://schemas.openxmlformats.org/drawingml/2006/table">
            <a:tbl>
              <a:tblPr firstCol="1" bandCol="1">
                <a:tableStyleId>{5940675A-B579-460E-94D1-54222C63F5DA}</a:tableStyleId>
              </a:tblPr>
              <a:tblGrid>
                <a:gridCol w="1440160">
                  <a:extLst>
                    <a:ext uri="{9D8B030D-6E8A-4147-A177-3AD203B41FA5}">
                      <a16:colId xmlns:a16="http://schemas.microsoft.com/office/drawing/2014/main" xmlns="" val="20000"/>
                    </a:ext>
                  </a:extLst>
                </a:gridCol>
                <a:gridCol w="8208789">
                  <a:extLst>
                    <a:ext uri="{9D8B030D-6E8A-4147-A177-3AD203B41FA5}">
                      <a16:colId xmlns:a16="http://schemas.microsoft.com/office/drawing/2014/main" xmlns="" val="20001"/>
                    </a:ext>
                  </a:extLst>
                </a:gridCol>
              </a:tblGrid>
              <a:tr h="1728192">
                <a:tc>
                  <a:txBody>
                    <a:bodyPr/>
                    <a:lstStyle/>
                    <a:p>
                      <a:pPr algn="ctr"/>
                      <a:r>
                        <a:rPr kumimoji="1" lang="ja-JP" altLang="en-US" sz="2400" b="1" dirty="0" smtClean="0"/>
                        <a:t>認定体制</a:t>
                      </a:r>
                      <a:endParaRPr kumimoji="1" lang="en-US" altLang="ja-JP" sz="24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候補企業の選定は、本年度もしくは過去の支援事業の参加企業の中から基準を満たすと思われる企業に声掛けを行う。</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認定に当たっては複数の有識者によるパネル審査形式（</a:t>
                      </a:r>
                      <a:r>
                        <a:rPr kumimoji="1" lang="en-US" altLang="ja-JP" sz="2400" kern="1200" dirty="0" smtClean="0">
                          <a:solidFill>
                            <a:schemeClr val="tx1"/>
                          </a:solidFill>
                          <a:latin typeface="+mj-ea"/>
                          <a:ea typeface="+mn-ea"/>
                          <a:cs typeface="Segoe UI" panose="020B0502040204020203" pitchFamily="34" charset="0"/>
                        </a:rPr>
                        <a:t>1</a:t>
                      </a:r>
                      <a:r>
                        <a:rPr kumimoji="1" lang="ja-JP" altLang="en-US" sz="2400" kern="1200" dirty="0" smtClean="0">
                          <a:solidFill>
                            <a:schemeClr val="tx1"/>
                          </a:solidFill>
                          <a:latin typeface="+mj-ea"/>
                          <a:ea typeface="+mn-ea"/>
                          <a:cs typeface="Segoe UI" panose="020B0502040204020203" pitchFamily="34" charset="0"/>
                        </a:rPr>
                        <a:t>－</a:t>
                      </a:r>
                      <a:r>
                        <a:rPr kumimoji="1" lang="en-US" altLang="ja-JP" sz="2400" kern="1200" dirty="0" smtClean="0">
                          <a:solidFill>
                            <a:schemeClr val="tx1"/>
                          </a:solidFill>
                          <a:latin typeface="+mj-ea"/>
                          <a:ea typeface="+mn-ea"/>
                          <a:cs typeface="Segoe UI" panose="020B0502040204020203" pitchFamily="34" charset="0"/>
                        </a:rPr>
                        <a:t>2</a:t>
                      </a:r>
                      <a:r>
                        <a:rPr kumimoji="1" lang="ja-JP" altLang="en-US" sz="2400" kern="1200" dirty="0" smtClean="0">
                          <a:solidFill>
                            <a:schemeClr val="tx1"/>
                          </a:solidFill>
                          <a:latin typeface="+mj-ea"/>
                          <a:ea typeface="+mn-ea"/>
                          <a:cs typeface="Segoe UI" panose="020B0502040204020203" pitchFamily="34" charset="0"/>
                        </a:rPr>
                        <a:t>回を想定。</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0"/>
                  </a:ext>
                </a:extLst>
              </a:tr>
              <a:tr h="1528970">
                <a:tc>
                  <a:txBody>
                    <a:bodyPr/>
                    <a:lstStyle/>
                    <a:p>
                      <a:pPr algn="ctr"/>
                      <a:r>
                        <a:rPr kumimoji="1" lang="ja-JP" altLang="en-US" sz="2000" b="1" dirty="0" smtClean="0"/>
                        <a:t>スケジュール</a:t>
                      </a:r>
                      <a:endParaRPr kumimoji="1" lang="en-US" altLang="ja-JP" sz="20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認定基準の検討：</a:t>
                      </a:r>
                      <a:r>
                        <a:rPr kumimoji="1" lang="en-US" altLang="ja-JP" sz="2400" kern="1200" dirty="0" smtClean="0">
                          <a:solidFill>
                            <a:schemeClr val="tx1"/>
                          </a:solidFill>
                          <a:latin typeface="+mj-ea"/>
                          <a:ea typeface="+mn-ea"/>
                          <a:cs typeface="Segoe UI" panose="020B0502040204020203" pitchFamily="34" charset="0"/>
                        </a:rPr>
                        <a:t>7</a:t>
                      </a:r>
                      <a:r>
                        <a:rPr kumimoji="1" lang="ja-JP" altLang="en-US" sz="2400" kern="1200" dirty="0" smtClean="0">
                          <a:solidFill>
                            <a:schemeClr val="tx1"/>
                          </a:solidFill>
                          <a:latin typeface="+mj-ea"/>
                          <a:ea typeface="+mn-ea"/>
                          <a:cs typeface="Segoe UI" panose="020B0502040204020203" pitchFamily="34" charset="0"/>
                        </a:rPr>
                        <a:t>月～</a:t>
                      </a:r>
                      <a:r>
                        <a:rPr kumimoji="1" lang="en-US" altLang="ja-JP" sz="2400" kern="1200" dirty="0" smtClean="0">
                          <a:solidFill>
                            <a:schemeClr val="tx1"/>
                          </a:solidFill>
                          <a:latin typeface="+mj-ea"/>
                          <a:ea typeface="+mn-ea"/>
                          <a:cs typeface="Segoe UI" panose="020B0502040204020203" pitchFamily="34" charset="0"/>
                        </a:rPr>
                        <a:t>8</a:t>
                      </a:r>
                      <a:r>
                        <a:rPr kumimoji="1" lang="ja-JP" altLang="en-US" sz="2400" kern="1200" dirty="0" smtClean="0">
                          <a:solidFill>
                            <a:schemeClr val="tx1"/>
                          </a:solidFill>
                          <a:latin typeface="+mj-ea"/>
                          <a:ea typeface="+mn-ea"/>
                          <a:cs typeface="Segoe UI" panose="020B0502040204020203" pitchFamily="34" charset="0"/>
                        </a:rPr>
                        <a:t>月頃</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認定候補企業の選定：</a:t>
                      </a:r>
                      <a:r>
                        <a:rPr kumimoji="1" lang="en-US" altLang="ja-JP" sz="2400" kern="1200" dirty="0" smtClean="0">
                          <a:solidFill>
                            <a:schemeClr val="tx1"/>
                          </a:solidFill>
                          <a:latin typeface="+mj-ea"/>
                          <a:ea typeface="+mn-ea"/>
                          <a:cs typeface="Segoe UI" panose="020B0502040204020203" pitchFamily="34" charset="0"/>
                        </a:rPr>
                        <a:t>9</a:t>
                      </a:r>
                      <a:r>
                        <a:rPr kumimoji="1" lang="ja-JP" altLang="en-US" sz="2400" kern="1200" dirty="0" smtClean="0">
                          <a:solidFill>
                            <a:schemeClr val="tx1"/>
                          </a:solidFill>
                          <a:latin typeface="+mj-ea"/>
                          <a:ea typeface="+mn-ea"/>
                          <a:cs typeface="Segoe UI" panose="020B0502040204020203" pitchFamily="34" charset="0"/>
                        </a:rPr>
                        <a:t>月～</a:t>
                      </a:r>
                      <a:r>
                        <a:rPr kumimoji="1" lang="en-US" altLang="ja-JP" sz="2400" kern="1200" dirty="0" smtClean="0">
                          <a:solidFill>
                            <a:schemeClr val="tx1"/>
                          </a:solidFill>
                          <a:latin typeface="+mj-ea"/>
                          <a:ea typeface="+mn-ea"/>
                          <a:cs typeface="Segoe UI" panose="020B0502040204020203" pitchFamily="34" charset="0"/>
                        </a:rPr>
                        <a:t>11</a:t>
                      </a:r>
                      <a:r>
                        <a:rPr kumimoji="1" lang="ja-JP" altLang="en-US" sz="2400" kern="1200" dirty="0" smtClean="0">
                          <a:solidFill>
                            <a:schemeClr val="tx1"/>
                          </a:solidFill>
                          <a:latin typeface="+mj-ea"/>
                          <a:ea typeface="+mn-ea"/>
                          <a:cs typeface="Segoe UI" panose="020B0502040204020203" pitchFamily="34" charset="0"/>
                        </a:rPr>
                        <a:t>月頃</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認定審査：</a:t>
                      </a:r>
                      <a:r>
                        <a:rPr kumimoji="1" lang="en-US" altLang="ja-JP" sz="2400" kern="1200" dirty="0" smtClean="0">
                          <a:solidFill>
                            <a:schemeClr val="tx1"/>
                          </a:solidFill>
                          <a:latin typeface="+mj-ea"/>
                          <a:ea typeface="+mn-ea"/>
                          <a:cs typeface="Segoe UI" panose="020B0502040204020203" pitchFamily="34" charset="0"/>
                        </a:rPr>
                        <a:t>12</a:t>
                      </a:r>
                      <a:r>
                        <a:rPr kumimoji="1" lang="ja-JP" altLang="en-US" sz="2400" kern="1200" dirty="0" smtClean="0">
                          <a:solidFill>
                            <a:schemeClr val="tx1"/>
                          </a:solidFill>
                          <a:latin typeface="+mj-ea"/>
                          <a:ea typeface="+mn-ea"/>
                          <a:cs typeface="Segoe UI" panose="020B0502040204020203" pitchFamily="34" charset="0"/>
                        </a:rPr>
                        <a:t>～</a:t>
                      </a:r>
                      <a:r>
                        <a:rPr kumimoji="1" lang="en-US" altLang="ja-JP" sz="2400" kern="1200" dirty="0" smtClean="0">
                          <a:solidFill>
                            <a:schemeClr val="tx1"/>
                          </a:solidFill>
                          <a:latin typeface="+mj-ea"/>
                          <a:ea typeface="+mn-ea"/>
                          <a:cs typeface="Segoe UI" panose="020B0502040204020203" pitchFamily="34" charset="0"/>
                        </a:rPr>
                        <a:t>1</a:t>
                      </a:r>
                      <a:r>
                        <a:rPr kumimoji="1" lang="ja-JP" altLang="en-US" sz="2400" kern="1200" dirty="0" smtClean="0">
                          <a:solidFill>
                            <a:schemeClr val="tx1"/>
                          </a:solidFill>
                          <a:latin typeface="+mj-ea"/>
                          <a:ea typeface="+mn-ea"/>
                          <a:cs typeface="Segoe UI" panose="020B0502040204020203" pitchFamily="34" charset="0"/>
                        </a:rPr>
                        <a:t>月頃</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34665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xmlns="" id="{A7BE8F70-B7A5-4482-8441-C02A654C6678}"/>
              </a:ext>
            </a:extLst>
          </p:cNvPr>
          <p:cNvSpPr>
            <a:spLocks noGrp="1"/>
          </p:cNvSpPr>
          <p:nvPr>
            <p:ph type="title"/>
          </p:nvPr>
        </p:nvSpPr>
        <p:spPr/>
        <p:txBody>
          <a:bodyPr/>
          <a:lstStyle/>
          <a:p>
            <a:r>
              <a:rPr lang="ja-JP" altLang="en-US" sz="4000" dirty="0"/>
              <a:t>連絡先</a:t>
            </a:r>
          </a:p>
        </p:txBody>
      </p:sp>
      <p:sp>
        <p:nvSpPr>
          <p:cNvPr id="10" name="テキスト プレースホルダー 9">
            <a:extLst>
              <a:ext uri="{FF2B5EF4-FFF2-40B4-BE49-F238E27FC236}">
                <a16:creationId xmlns:a16="http://schemas.microsoft.com/office/drawing/2014/main" xmlns="" id="{128C82FB-AFBB-43CE-9680-0FA8BC055F95}"/>
              </a:ext>
            </a:extLst>
          </p:cNvPr>
          <p:cNvSpPr>
            <a:spLocks noGrp="1"/>
          </p:cNvSpPr>
          <p:nvPr>
            <p:ph type="body" sz="quarter" idx="11"/>
          </p:nvPr>
        </p:nvSpPr>
        <p:spPr>
          <a:xfrm>
            <a:off x="128588" y="765175"/>
            <a:ext cx="9648825" cy="503585"/>
          </a:xfrm>
        </p:spPr>
        <p:txBody>
          <a:bodyPr anchor="ctr"/>
          <a:lstStyle/>
          <a:p>
            <a:r>
              <a:rPr lang="ja-JP" altLang="en-US" sz="2300" dirty="0"/>
              <a:t>本件</a:t>
            </a:r>
            <a:r>
              <a:rPr lang="ja-JP" altLang="en-US" sz="2300" dirty="0" smtClean="0"/>
              <a:t>に関する連絡先は以下の通り</a:t>
            </a:r>
            <a:r>
              <a:rPr kumimoji="1" lang="ja-JP" altLang="en-US" sz="2300" dirty="0" smtClean="0"/>
              <a:t>。</a:t>
            </a:r>
            <a:endParaRPr kumimoji="1" lang="ja-JP" altLang="en-US" sz="2300" dirty="0"/>
          </a:p>
        </p:txBody>
      </p:sp>
      <p:sp>
        <p:nvSpPr>
          <p:cNvPr id="14" name="スライド番号プレースホルダー 3">
            <a:extLst>
              <a:ext uri="{FF2B5EF4-FFF2-40B4-BE49-F238E27FC236}">
                <a16:creationId xmlns:a16="http://schemas.microsoft.com/office/drawing/2014/main" xmlns=""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8</a:t>
            </a:fld>
            <a:endParaRPr lang="en-US" altLang="ja-JP" noProof="0" dirty="0"/>
          </a:p>
        </p:txBody>
      </p:sp>
      <p:graphicFrame>
        <p:nvGraphicFramePr>
          <p:cNvPr id="7" name="表 6"/>
          <p:cNvGraphicFramePr>
            <a:graphicFrameLocks noGrp="1"/>
          </p:cNvGraphicFramePr>
          <p:nvPr>
            <p:extLst>
              <p:ext uri="{D42A27DB-BD31-4B8C-83A1-F6EECF244321}">
                <p14:modId xmlns:p14="http://schemas.microsoft.com/office/powerpoint/2010/main" val="4135537636"/>
              </p:ext>
            </p:extLst>
          </p:nvPr>
        </p:nvGraphicFramePr>
        <p:xfrm>
          <a:off x="128464" y="1425514"/>
          <a:ext cx="9648949" cy="2016224"/>
        </p:xfrm>
        <a:graphic>
          <a:graphicData uri="http://schemas.openxmlformats.org/drawingml/2006/table">
            <a:tbl>
              <a:tblPr firstCol="1" bandCol="1">
                <a:tableStyleId>{5940675A-B579-460E-94D1-54222C63F5DA}</a:tableStyleId>
              </a:tblPr>
              <a:tblGrid>
                <a:gridCol w="1440160">
                  <a:extLst>
                    <a:ext uri="{9D8B030D-6E8A-4147-A177-3AD203B41FA5}">
                      <a16:colId xmlns:a16="http://schemas.microsoft.com/office/drawing/2014/main" xmlns="" val="20000"/>
                    </a:ext>
                  </a:extLst>
                </a:gridCol>
                <a:gridCol w="8208789">
                  <a:extLst>
                    <a:ext uri="{9D8B030D-6E8A-4147-A177-3AD203B41FA5}">
                      <a16:colId xmlns:a16="http://schemas.microsoft.com/office/drawing/2014/main" xmlns="" val="20001"/>
                    </a:ext>
                  </a:extLst>
                </a:gridCol>
              </a:tblGrid>
              <a:tr h="2016224">
                <a:tc>
                  <a:txBody>
                    <a:bodyPr/>
                    <a:lstStyle/>
                    <a:p>
                      <a:pPr algn="ctr"/>
                      <a:r>
                        <a:rPr kumimoji="1" lang="ja-JP" altLang="en-US" sz="2000" b="1" dirty="0" smtClean="0"/>
                        <a:t>連絡先</a:t>
                      </a:r>
                      <a:endParaRPr kumimoji="1" lang="en-US" altLang="ja-JP" sz="20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D9D9D9"/>
                    </a:solidFill>
                  </a:tcPr>
                </a:tc>
                <a:tc>
                  <a:txBody>
                    <a:bodyPr/>
                    <a:lstStyle/>
                    <a:p>
                      <a:pPr marL="0"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en-US" altLang="ja-JP" sz="2400" kern="1200" dirty="0" smtClean="0">
                          <a:solidFill>
                            <a:schemeClr val="tx1"/>
                          </a:solidFill>
                          <a:latin typeface="+mj-ea"/>
                          <a:ea typeface="+mn-ea"/>
                          <a:cs typeface="Segoe UI" panose="020B0502040204020203" pitchFamily="34" charset="0"/>
                        </a:rPr>
                        <a:t>【</a:t>
                      </a:r>
                      <a:r>
                        <a:rPr kumimoji="1" lang="ja-JP" altLang="en-US" sz="2400" kern="1200" dirty="0" smtClean="0">
                          <a:solidFill>
                            <a:schemeClr val="tx1"/>
                          </a:solidFill>
                          <a:latin typeface="+mj-ea"/>
                          <a:ea typeface="+mn-ea"/>
                          <a:cs typeface="Segoe UI" panose="020B0502040204020203" pitchFamily="34" charset="0"/>
                        </a:rPr>
                        <a:t>下流段階での</a:t>
                      </a:r>
                      <a:r>
                        <a:rPr lang="ja-JP" altLang="en-US" sz="2400" dirty="0" smtClean="0"/>
                        <a:t>排出</a:t>
                      </a:r>
                      <a:r>
                        <a:rPr lang="ja-JP" altLang="en-US" sz="2400" dirty="0" smtClean="0"/>
                        <a:t>削減に貢献する製品の製造企業認定</a:t>
                      </a:r>
                      <a:r>
                        <a:rPr kumimoji="1" lang="ja-JP" altLang="en-US" sz="2400" kern="1200" dirty="0" smtClean="0">
                          <a:solidFill>
                            <a:schemeClr val="tx1"/>
                          </a:solidFill>
                          <a:latin typeface="+mj-ea"/>
                          <a:ea typeface="+mn-ea"/>
                          <a:cs typeface="Segoe UI" panose="020B0502040204020203" pitchFamily="34" charset="0"/>
                        </a:rPr>
                        <a:t>窓口</a:t>
                      </a:r>
                      <a:r>
                        <a:rPr kumimoji="1" lang="en-US" altLang="ja-JP" sz="2400" kern="1200" dirty="0" smtClean="0">
                          <a:solidFill>
                            <a:schemeClr val="tx1"/>
                          </a:solidFill>
                          <a:latin typeface="+mj-ea"/>
                          <a:ea typeface="+mn-ea"/>
                          <a:cs typeface="Segoe UI" panose="020B0502040204020203" pitchFamily="34" charset="0"/>
                        </a:rPr>
                        <a:t>】</a:t>
                      </a: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中長期排出削減目標設定・排出量算定支援事務局（みずほ情報総研株式会社）</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メール：</a:t>
                      </a:r>
                      <a:r>
                        <a:rPr kumimoji="1" lang="en-US" altLang="ja-JP" sz="2400" kern="1200" dirty="0" smtClean="0">
                          <a:solidFill>
                            <a:schemeClr val="tx1"/>
                          </a:solidFill>
                          <a:latin typeface="+mj-ea"/>
                          <a:ea typeface="+mn-ea"/>
                          <a:cs typeface="Segoe UI" panose="020B0502040204020203" pitchFamily="34" charset="0"/>
                          <a:hlinkClick r:id="rId3"/>
                        </a:rPr>
                        <a:t>scm@mizuho-ir.co.jp</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465359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脱炭素標準フォーマット_2018053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854</Words>
  <Application>Microsoft Office PowerPoint</Application>
  <PresentationFormat>A4 210 x 297 mm</PresentationFormat>
  <Paragraphs>99</Paragraphs>
  <Slides>8</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HGPｺﾞｼｯｸE</vt:lpstr>
      <vt:lpstr>HGPｺﾞｼｯｸM</vt:lpstr>
      <vt:lpstr>Meiryo UI</vt:lpstr>
      <vt:lpstr>ＭＳ Ｐゴシック</vt:lpstr>
      <vt:lpstr>Arial</vt:lpstr>
      <vt:lpstr>Calibri</vt:lpstr>
      <vt:lpstr>Segoe UI</vt:lpstr>
      <vt:lpstr>Times New Roman</vt:lpstr>
      <vt:lpstr>Wingdings</vt:lpstr>
      <vt:lpstr>脱炭素標準フォーマット_20180530</vt:lpstr>
      <vt:lpstr>PowerPoint プレゼンテーション</vt:lpstr>
      <vt:lpstr>PowerPoint プレゼンテーション</vt:lpstr>
      <vt:lpstr>下流段階での排出削減に貢献する製品の製造企業認定とは</vt:lpstr>
      <vt:lpstr>削減貢献量とは</vt:lpstr>
      <vt:lpstr>対象企業、事業内容</vt:lpstr>
      <vt:lpstr>認定基準の検討・策定</vt:lpstr>
      <vt:lpstr>認定体制・スケジュール</vt:lpstr>
      <vt:lpstr>連絡先</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2018-06-21T11:19:17Z</dcterms:created>
  <dcterms:modified xsi:type="dcterms:W3CDTF">2018-06-26T15:16:03Z</dcterms:modified>
</cp:coreProperties>
</file>