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43463" cy="42845038"/>
  <p:notesSz cx="6735763" cy="9866313"/>
  <p:defaultTextStyle>
    <a:defPPr>
      <a:defRPr lang="ja-JP"/>
    </a:defPPr>
    <a:lvl1pPr marL="0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1pPr>
    <a:lvl2pPr marL="793235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2pPr>
    <a:lvl3pPr marL="1586471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3pPr>
    <a:lvl4pPr marL="2379706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4pPr>
    <a:lvl5pPr marL="3172942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5pPr>
    <a:lvl6pPr marL="3966178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6pPr>
    <a:lvl7pPr marL="4759414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7pPr>
    <a:lvl8pPr marL="5552649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8pPr>
    <a:lvl9pPr marL="6345885" algn="l" defTabSz="1586471" rtl="0" eaLnBrk="1" latinLnBrk="0" hangingPunct="1">
      <a:defRPr kumimoji="1" sz="3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95">
          <p15:clr>
            <a:srgbClr val="A4A3A4"/>
          </p15:clr>
        </p15:guide>
        <p15:guide id="2" pos="95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ya Isumi" initials="AI" lastIdx="1" clrIdx="0">
    <p:extLst>
      <p:ext uri="{19B8F6BF-5375-455C-9EA6-DF929625EA0E}">
        <p15:presenceInfo xmlns:p15="http://schemas.microsoft.com/office/powerpoint/2012/main" userId="0fafaf102dcd0975" providerId="Windows Live"/>
      </p:ext>
    </p:extLst>
  </p:cmAuthor>
  <p:cmAuthor id="2" name="sasaki shusaku" initials="" lastIdx="0" clrIdx="1"/>
  <p:cmAuthor id="3" name="佐々木周作" initials="佐々木周作" lastIdx="0" clrIdx="2">
    <p:extLst>
      <p:ext uri="{19B8F6BF-5375-455C-9EA6-DF929625EA0E}">
        <p15:presenceInfo xmlns:p15="http://schemas.microsoft.com/office/powerpoint/2012/main" userId="佐々木周作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B3"/>
    <a:srgbClr val="0066FF"/>
    <a:srgbClr val="FFF5CC"/>
    <a:srgbClr val="FFFF99"/>
    <a:srgbClr val="FFFF66"/>
    <a:srgbClr val="EE6000"/>
    <a:srgbClr val="FF6600"/>
    <a:srgbClr val="13D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020" autoAdjust="0"/>
    <p:restoredTop sz="94109" autoAdjust="0"/>
  </p:normalViewPr>
  <p:slideViewPr>
    <p:cSldViewPr>
      <p:cViewPr varScale="1">
        <p:scale>
          <a:sx n="11" d="100"/>
          <a:sy n="11" d="100"/>
        </p:scale>
        <p:origin x="2156" y="168"/>
      </p:cViewPr>
      <p:guideLst>
        <p:guide orient="horz" pos="13495"/>
        <p:guide pos="95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268263" y="13309735"/>
            <a:ext cx="25706944" cy="9183914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536523" y="24278855"/>
            <a:ext cx="21170423" cy="109492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93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586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3797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172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966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759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552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345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4631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4855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12086887" y="9273177"/>
            <a:ext cx="3748930" cy="197682246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4848" y="9273177"/>
            <a:ext cx="10747979" cy="197682246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358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076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025" y="27531908"/>
            <a:ext cx="25706944" cy="8509500"/>
          </a:xfrm>
        </p:spPr>
        <p:txBody>
          <a:bodyPr anchor="t"/>
          <a:lstStyle>
            <a:lvl1pPr algn="l">
              <a:defRPr sz="7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389025" y="18159558"/>
            <a:ext cx="25706944" cy="9372349"/>
          </a:xfrm>
        </p:spPr>
        <p:txBody>
          <a:bodyPr anchor="b"/>
          <a:lstStyle>
            <a:lvl1pPr marL="0" indent="0">
              <a:buNone/>
              <a:defRPr sz="3500">
                <a:solidFill>
                  <a:schemeClr val="tx1">
                    <a:tint val="75000"/>
                  </a:schemeClr>
                </a:solidFill>
              </a:defRPr>
            </a:lvl1pPr>
            <a:lvl2pPr marL="793235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586471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3pPr>
            <a:lvl4pPr marL="237970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3172942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966178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759414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5552649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634588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63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4851" y="54062111"/>
            <a:ext cx="7245829" cy="152893312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584734" y="54062111"/>
            <a:ext cx="7251080" cy="152893312"/>
          </a:xfrm>
        </p:spPr>
        <p:txBody>
          <a:bodyPr/>
          <a:lstStyle>
            <a:lvl1pPr>
              <a:defRPr sz="4900"/>
            </a:lvl1pPr>
            <a:lvl2pPr>
              <a:defRPr sz="4100"/>
            </a:lvl2pPr>
            <a:lvl3pPr>
              <a:defRPr sz="35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38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2176" y="1715789"/>
            <a:ext cx="27219118" cy="714084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2169" y="9590547"/>
            <a:ext cx="13362784" cy="3996884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93235" indent="0">
              <a:buNone/>
              <a:defRPr sz="3500" b="1"/>
            </a:lvl2pPr>
            <a:lvl3pPr marL="1586471" indent="0">
              <a:buNone/>
              <a:defRPr sz="3100" b="1"/>
            </a:lvl3pPr>
            <a:lvl4pPr marL="2379706" indent="0">
              <a:buNone/>
              <a:defRPr sz="2800" b="1"/>
            </a:lvl4pPr>
            <a:lvl5pPr marL="3172942" indent="0">
              <a:buNone/>
              <a:defRPr sz="2800" b="1"/>
            </a:lvl5pPr>
            <a:lvl6pPr marL="3966178" indent="0">
              <a:buNone/>
              <a:defRPr sz="2800" b="1"/>
            </a:lvl6pPr>
            <a:lvl7pPr marL="4759414" indent="0">
              <a:buNone/>
              <a:defRPr sz="2800" b="1"/>
            </a:lvl7pPr>
            <a:lvl8pPr marL="5552649" indent="0">
              <a:buNone/>
              <a:defRPr sz="2800" b="1"/>
            </a:lvl8pPr>
            <a:lvl9pPr marL="6345885" indent="0">
              <a:buNone/>
              <a:defRPr sz="2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512169" y="13587431"/>
            <a:ext cx="13362784" cy="24685489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5363259" y="9590547"/>
            <a:ext cx="13368028" cy="3996884"/>
          </a:xfrm>
        </p:spPr>
        <p:txBody>
          <a:bodyPr anchor="b"/>
          <a:lstStyle>
            <a:lvl1pPr marL="0" indent="0">
              <a:buNone/>
              <a:defRPr sz="4100" b="1"/>
            </a:lvl1pPr>
            <a:lvl2pPr marL="793235" indent="0">
              <a:buNone/>
              <a:defRPr sz="3500" b="1"/>
            </a:lvl2pPr>
            <a:lvl3pPr marL="1586471" indent="0">
              <a:buNone/>
              <a:defRPr sz="3100" b="1"/>
            </a:lvl3pPr>
            <a:lvl4pPr marL="2379706" indent="0">
              <a:buNone/>
              <a:defRPr sz="2800" b="1"/>
            </a:lvl4pPr>
            <a:lvl5pPr marL="3172942" indent="0">
              <a:buNone/>
              <a:defRPr sz="2800" b="1"/>
            </a:lvl5pPr>
            <a:lvl6pPr marL="3966178" indent="0">
              <a:buNone/>
              <a:defRPr sz="2800" b="1"/>
            </a:lvl6pPr>
            <a:lvl7pPr marL="4759414" indent="0">
              <a:buNone/>
              <a:defRPr sz="2800" b="1"/>
            </a:lvl7pPr>
            <a:lvl8pPr marL="5552649" indent="0">
              <a:buNone/>
              <a:defRPr sz="2800" b="1"/>
            </a:lvl8pPr>
            <a:lvl9pPr marL="6345885" indent="0">
              <a:buNone/>
              <a:defRPr sz="28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5363259" y="13587431"/>
            <a:ext cx="13368028" cy="24685489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665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101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5476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12175" y="1705867"/>
            <a:ext cx="9949890" cy="7259854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1824355" y="1705870"/>
            <a:ext cx="16906936" cy="36567053"/>
          </a:xfrm>
        </p:spPr>
        <p:txBody>
          <a:bodyPr/>
          <a:lstStyle>
            <a:lvl1pPr>
              <a:defRPr sz="5500"/>
            </a:lvl1pPr>
            <a:lvl2pPr>
              <a:defRPr sz="4900"/>
            </a:lvl2pPr>
            <a:lvl3pPr>
              <a:defRPr sz="4100"/>
            </a:lvl3pPr>
            <a:lvl4pPr>
              <a:defRPr sz="3500"/>
            </a:lvl4pPr>
            <a:lvl5pPr>
              <a:defRPr sz="3500"/>
            </a:lvl5pPr>
            <a:lvl6pPr>
              <a:defRPr sz="3500"/>
            </a:lvl6pPr>
            <a:lvl7pPr>
              <a:defRPr sz="3500"/>
            </a:lvl7pPr>
            <a:lvl8pPr>
              <a:defRPr sz="3500"/>
            </a:lvl8pPr>
            <a:lvl9pPr>
              <a:defRPr sz="3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512175" y="8965725"/>
            <a:ext cx="9949890" cy="29307199"/>
          </a:xfrm>
        </p:spPr>
        <p:txBody>
          <a:bodyPr/>
          <a:lstStyle>
            <a:lvl1pPr marL="0" indent="0">
              <a:buNone/>
              <a:defRPr sz="2400"/>
            </a:lvl1pPr>
            <a:lvl2pPr marL="793235" indent="0">
              <a:buNone/>
              <a:defRPr sz="2100"/>
            </a:lvl2pPr>
            <a:lvl3pPr marL="1586471" indent="0">
              <a:buNone/>
              <a:defRPr sz="1700"/>
            </a:lvl3pPr>
            <a:lvl4pPr marL="2379706" indent="0">
              <a:buNone/>
              <a:defRPr sz="1600"/>
            </a:lvl4pPr>
            <a:lvl5pPr marL="3172942" indent="0">
              <a:buNone/>
              <a:defRPr sz="1600"/>
            </a:lvl5pPr>
            <a:lvl6pPr marL="3966178" indent="0">
              <a:buNone/>
              <a:defRPr sz="1600"/>
            </a:lvl6pPr>
            <a:lvl7pPr marL="4759414" indent="0">
              <a:buNone/>
              <a:defRPr sz="1600"/>
            </a:lvl7pPr>
            <a:lvl8pPr marL="5552649" indent="0">
              <a:buNone/>
              <a:defRPr sz="1600"/>
            </a:lvl8pPr>
            <a:lvl9pPr marL="6345885" indent="0">
              <a:buNone/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310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27933" y="29991528"/>
            <a:ext cx="18146079" cy="3540669"/>
          </a:xfrm>
        </p:spPr>
        <p:txBody>
          <a:bodyPr anchor="b"/>
          <a:lstStyle>
            <a:lvl1pPr algn="l">
              <a:defRPr sz="35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927933" y="3828284"/>
            <a:ext cx="18146079" cy="25707023"/>
          </a:xfrm>
        </p:spPr>
        <p:txBody>
          <a:bodyPr/>
          <a:lstStyle>
            <a:lvl1pPr marL="0" indent="0">
              <a:buNone/>
              <a:defRPr sz="5500"/>
            </a:lvl1pPr>
            <a:lvl2pPr marL="793235" indent="0">
              <a:buNone/>
              <a:defRPr sz="4900"/>
            </a:lvl2pPr>
            <a:lvl3pPr marL="1586471" indent="0">
              <a:buNone/>
              <a:defRPr sz="4100"/>
            </a:lvl3pPr>
            <a:lvl4pPr marL="2379706" indent="0">
              <a:buNone/>
              <a:defRPr sz="3500"/>
            </a:lvl4pPr>
            <a:lvl5pPr marL="3172942" indent="0">
              <a:buNone/>
              <a:defRPr sz="3500"/>
            </a:lvl5pPr>
            <a:lvl6pPr marL="3966178" indent="0">
              <a:buNone/>
              <a:defRPr sz="3500"/>
            </a:lvl6pPr>
            <a:lvl7pPr marL="4759414" indent="0">
              <a:buNone/>
              <a:defRPr sz="3500"/>
            </a:lvl7pPr>
            <a:lvl8pPr marL="5552649" indent="0">
              <a:buNone/>
              <a:defRPr sz="3500"/>
            </a:lvl8pPr>
            <a:lvl9pPr marL="6345885" indent="0">
              <a:buNone/>
              <a:defRPr sz="3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5927933" y="33532197"/>
            <a:ext cx="18146079" cy="5028339"/>
          </a:xfrm>
        </p:spPr>
        <p:txBody>
          <a:bodyPr/>
          <a:lstStyle>
            <a:lvl1pPr marL="0" indent="0">
              <a:buNone/>
              <a:defRPr sz="2400"/>
            </a:lvl1pPr>
            <a:lvl2pPr marL="793235" indent="0">
              <a:buNone/>
              <a:defRPr sz="2100"/>
            </a:lvl2pPr>
            <a:lvl3pPr marL="1586471" indent="0">
              <a:buNone/>
              <a:defRPr sz="1700"/>
            </a:lvl3pPr>
            <a:lvl4pPr marL="2379706" indent="0">
              <a:buNone/>
              <a:defRPr sz="1600"/>
            </a:lvl4pPr>
            <a:lvl5pPr marL="3172942" indent="0">
              <a:buNone/>
              <a:defRPr sz="1600"/>
            </a:lvl5pPr>
            <a:lvl6pPr marL="3966178" indent="0">
              <a:buNone/>
              <a:defRPr sz="1600"/>
            </a:lvl6pPr>
            <a:lvl7pPr marL="4759414" indent="0">
              <a:buNone/>
              <a:defRPr sz="1600"/>
            </a:lvl7pPr>
            <a:lvl8pPr marL="5552649" indent="0">
              <a:buNone/>
              <a:defRPr sz="1600"/>
            </a:lvl8pPr>
            <a:lvl9pPr marL="6345885" indent="0">
              <a:buNone/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7290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512176" y="1715789"/>
            <a:ext cx="27219118" cy="7140840"/>
          </a:xfrm>
          <a:prstGeom prst="rect">
            <a:avLst/>
          </a:prstGeom>
        </p:spPr>
        <p:txBody>
          <a:bodyPr vert="horz" lIns="158647" tIns="79324" rIns="158647" bIns="79324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512176" y="9997179"/>
            <a:ext cx="27219118" cy="28275745"/>
          </a:xfrm>
          <a:prstGeom prst="rect">
            <a:avLst/>
          </a:prstGeom>
        </p:spPr>
        <p:txBody>
          <a:bodyPr vert="horz" lIns="158647" tIns="79324" rIns="158647" bIns="79324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512178" y="39711007"/>
            <a:ext cx="7056808" cy="2281102"/>
          </a:xfrm>
          <a:prstGeom prst="rect">
            <a:avLst/>
          </a:prstGeom>
        </p:spPr>
        <p:txBody>
          <a:bodyPr vert="horz" lIns="158647" tIns="79324" rIns="158647" bIns="79324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26497-2C66-4513-8A92-421A6B173733}" type="datetimeFigureOut">
              <a:rPr kumimoji="1" lang="ja-JP" altLang="en-US" smtClean="0"/>
              <a:pPr/>
              <a:t>2021/8/18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333187" y="39711007"/>
            <a:ext cx="9577096" cy="2281102"/>
          </a:xfrm>
          <a:prstGeom prst="rect">
            <a:avLst/>
          </a:prstGeom>
        </p:spPr>
        <p:txBody>
          <a:bodyPr vert="horz" lIns="158647" tIns="79324" rIns="158647" bIns="79324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1674483" y="39711007"/>
            <a:ext cx="7056808" cy="2281102"/>
          </a:xfrm>
          <a:prstGeom prst="rect">
            <a:avLst/>
          </a:prstGeom>
        </p:spPr>
        <p:txBody>
          <a:bodyPr vert="horz" lIns="158647" tIns="79324" rIns="158647" bIns="79324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F716A-E476-48FC-99F2-361464E6B4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6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586471" rtl="0" eaLnBrk="1" latinLnBrk="0" hangingPunct="1">
        <a:spcBef>
          <a:spcPct val="0"/>
        </a:spcBef>
        <a:buNone/>
        <a:defRPr kumimoji="1" sz="7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94927" indent="-594927" algn="l" defTabSz="1586471" rtl="0" eaLnBrk="1" latinLnBrk="0" hangingPunct="1">
        <a:spcBef>
          <a:spcPct val="20000"/>
        </a:spcBef>
        <a:buFont typeface="Arial" pitchFamily="34" charset="0"/>
        <a:buChar char="•"/>
        <a:defRPr kumimoji="1" sz="5500" kern="1200">
          <a:solidFill>
            <a:schemeClr val="tx1"/>
          </a:solidFill>
          <a:latin typeface="+mn-lt"/>
          <a:ea typeface="+mn-ea"/>
          <a:cs typeface="+mn-cs"/>
        </a:defRPr>
      </a:lvl1pPr>
      <a:lvl2pPr marL="1289008" indent="-495772" algn="l" defTabSz="1586471" rtl="0" eaLnBrk="1" latinLnBrk="0" hangingPunct="1">
        <a:spcBef>
          <a:spcPct val="20000"/>
        </a:spcBef>
        <a:buFont typeface="Arial" pitchFamily="34" charset="0"/>
        <a:buChar char="–"/>
        <a:defRPr kumimoji="1" sz="4900" kern="1200">
          <a:solidFill>
            <a:schemeClr val="tx1"/>
          </a:solidFill>
          <a:latin typeface="+mn-lt"/>
          <a:ea typeface="+mn-ea"/>
          <a:cs typeface="+mn-cs"/>
        </a:defRPr>
      </a:lvl2pPr>
      <a:lvl3pPr marL="1983089" indent="-396618" algn="l" defTabSz="1586471" rtl="0" eaLnBrk="1" latinLnBrk="0" hangingPunct="1">
        <a:spcBef>
          <a:spcPct val="20000"/>
        </a:spcBef>
        <a:buFont typeface="Arial" pitchFamily="34" charset="0"/>
        <a:buChar char="•"/>
        <a:defRPr kumimoji="1" sz="4100" kern="1200">
          <a:solidFill>
            <a:schemeClr val="tx1"/>
          </a:solidFill>
          <a:latin typeface="+mn-lt"/>
          <a:ea typeface="+mn-ea"/>
          <a:cs typeface="+mn-cs"/>
        </a:defRPr>
      </a:lvl3pPr>
      <a:lvl4pPr marL="2776324" indent="-396618" algn="l" defTabSz="1586471" rtl="0" eaLnBrk="1" latinLnBrk="0" hangingPunct="1">
        <a:spcBef>
          <a:spcPct val="20000"/>
        </a:spcBef>
        <a:buFont typeface="Arial" pitchFamily="34" charset="0"/>
        <a:buChar char="–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4pPr>
      <a:lvl5pPr marL="3569561" indent="-396618" algn="l" defTabSz="1586471" rtl="0" eaLnBrk="1" latinLnBrk="0" hangingPunct="1">
        <a:spcBef>
          <a:spcPct val="20000"/>
        </a:spcBef>
        <a:buFont typeface="Arial" pitchFamily="34" charset="0"/>
        <a:buChar char="»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5pPr>
      <a:lvl6pPr marL="4362796" indent="-396618" algn="l" defTabSz="1586471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6pPr>
      <a:lvl7pPr marL="5156032" indent="-396618" algn="l" defTabSz="1586471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7pPr>
      <a:lvl8pPr marL="5949267" indent="-396618" algn="l" defTabSz="1586471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8pPr>
      <a:lvl9pPr marL="6742503" indent="-396618" algn="l" defTabSz="1586471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793235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586471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379706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72942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66178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759414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552649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345885" algn="l" defTabSz="1586471" rtl="0" eaLnBrk="1" latinLnBrk="0" hangingPunct="1"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3031F843-3FCC-4815-9450-134AB70EF11C}"/>
              </a:ext>
            </a:extLst>
          </p:cNvPr>
          <p:cNvSpPr/>
          <p:nvPr/>
        </p:nvSpPr>
        <p:spPr>
          <a:xfrm>
            <a:off x="456365" y="5986159"/>
            <a:ext cx="29223611" cy="2093070"/>
          </a:xfrm>
          <a:prstGeom prst="rect">
            <a:avLst/>
          </a:prstGeom>
          <a:solidFill>
            <a:srgbClr val="FFEBB3"/>
          </a:solidFill>
          <a:ln>
            <a:solidFill>
              <a:srgbClr val="FFEB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正方形/長方形 69">
            <a:extLst>
              <a:ext uri="{FF2B5EF4-FFF2-40B4-BE49-F238E27FC236}">
                <a16:creationId xmlns:a16="http://schemas.microsoft.com/office/drawing/2014/main" id="{7F51D190-4C1D-434F-9969-3DB047C9C64C}"/>
              </a:ext>
            </a:extLst>
          </p:cNvPr>
          <p:cNvSpPr/>
          <p:nvPr/>
        </p:nvSpPr>
        <p:spPr>
          <a:xfrm>
            <a:off x="443588" y="8208738"/>
            <a:ext cx="29235123" cy="7468748"/>
          </a:xfrm>
          <a:prstGeom prst="rect">
            <a:avLst/>
          </a:prstGeom>
          <a:solidFill>
            <a:srgbClr val="FFEBB3"/>
          </a:solidFill>
          <a:ln>
            <a:solidFill>
              <a:srgbClr val="FFEB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306531" y="252167"/>
            <a:ext cx="29547343" cy="244800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58409" y="716315"/>
            <a:ext cx="2875761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5400" b="1" dirty="0">
                <a:solidFill>
                  <a:srgbClr val="FFFF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/>
              </a:rPr>
              <a:t>「（プロジェクト名）●●●●●●●●●●●●●●●●●●●●●●●● 」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764250" y="1928267"/>
            <a:ext cx="288029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応募代表者：（組織名）●●●●●●　（氏名）●●●●●●</a:t>
            </a:r>
            <a:endParaRPr lang="en-US" altLang="ja-JP" sz="3600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306531" y="2830738"/>
            <a:ext cx="29523280" cy="13047165"/>
          </a:xfrm>
          <a:prstGeom prst="rect">
            <a:avLst/>
          </a:prstGeom>
          <a:noFill/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330594" y="2863837"/>
            <a:ext cx="29523280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kumimoji="1" lang="ja-JP" altLang="en-US" sz="4800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27" name="テキスト ボックス 126"/>
          <p:cNvSpPr txBox="1"/>
          <p:nvPr/>
        </p:nvSpPr>
        <p:spPr>
          <a:xfrm>
            <a:off x="14944725" y="34604429"/>
            <a:ext cx="14830004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10253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800" dirty="0">
                <a:solidFill>
                  <a:srgbClr val="FFFFFF"/>
                </a:solidFill>
              </a:rPr>
              <a:t>  </a:t>
            </a:r>
            <a:endParaRPr kumimoji="1" lang="ja-JP" altLang="en-US" sz="4800" dirty="0">
              <a:solidFill>
                <a:srgbClr val="FFFFFF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17850" y="2967067"/>
            <a:ext cx="29523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ヒラギノ角ゴ Pro W3"/>
              </a:rPr>
              <a:t>本プロジェクトの</a:t>
            </a:r>
            <a:r>
              <a:rPr lang="ja-JP" altLang="en-US" sz="3600" b="1" dirty="0">
                <a:solidFill>
                  <a:srgbClr val="FFFFFF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ヒラギノ角ゴ Pro W3"/>
              </a:rPr>
              <a:t>概要</a:t>
            </a:r>
            <a:endParaRPr kumimoji="1" lang="ja-JP" altLang="en-US" sz="3600" b="1" dirty="0">
              <a:solidFill>
                <a:srgbClr val="FFFFFF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ヒラギノ角ゴ Pro W3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330594" y="16085675"/>
            <a:ext cx="14458420" cy="26507197"/>
          </a:xfrm>
          <a:prstGeom prst="rect">
            <a:avLst/>
          </a:prstGeom>
          <a:noFill/>
          <a:ln w="76200" cmpd="sng">
            <a:solidFill>
              <a:srgbClr val="10253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14972404" y="16085674"/>
            <a:ext cx="14868726" cy="26507197"/>
          </a:xfrm>
          <a:prstGeom prst="rect">
            <a:avLst/>
          </a:prstGeom>
          <a:noFill/>
          <a:ln w="76200" cmpd="sng"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ja-JP" altLang="en-US" dirty="0"/>
          </a:p>
        </p:txBody>
      </p:sp>
      <p:sp>
        <p:nvSpPr>
          <p:cNvPr id="114" name="テキスト ボックス 113"/>
          <p:cNvSpPr txBox="1"/>
          <p:nvPr/>
        </p:nvSpPr>
        <p:spPr>
          <a:xfrm>
            <a:off x="291495" y="16028284"/>
            <a:ext cx="14478310" cy="8396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800" dirty="0">
                <a:solidFill>
                  <a:schemeClr val="bg1"/>
                </a:solidFill>
                <a:latin typeface="ヒラギノ角ゴ Pro W3"/>
                <a:ea typeface="ヒラギノ角ゴ Pro W3"/>
                <a:cs typeface="ヒラギノ角ゴ Pro W3"/>
              </a:rPr>
              <a:t>  </a:t>
            </a:r>
            <a:endParaRPr kumimoji="1" lang="ja-JP" altLang="en-US" sz="4800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14901425" y="34772931"/>
            <a:ext cx="14860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結論・考察</a:t>
            </a:r>
          </a:p>
        </p:txBody>
      </p:sp>
      <p:sp>
        <p:nvSpPr>
          <p:cNvPr id="85" name="正方形/長方形 84"/>
          <p:cNvSpPr/>
          <p:nvPr/>
        </p:nvSpPr>
        <p:spPr>
          <a:xfrm>
            <a:off x="455100" y="3791561"/>
            <a:ext cx="29223611" cy="2093070"/>
          </a:xfrm>
          <a:prstGeom prst="rect">
            <a:avLst/>
          </a:prstGeom>
          <a:solidFill>
            <a:srgbClr val="FFEBB3"/>
          </a:solidFill>
          <a:ln>
            <a:solidFill>
              <a:srgbClr val="FFEBB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831981" y="4471477"/>
            <a:ext cx="1515268" cy="844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課題</a:t>
            </a:r>
            <a:endParaRPr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831981" y="6606657"/>
            <a:ext cx="1515268" cy="8540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方法</a:t>
            </a:r>
            <a:endParaRPr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14954070" y="16028587"/>
            <a:ext cx="14894214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10253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800" dirty="0">
                <a:solidFill>
                  <a:srgbClr val="FFFFFF"/>
                </a:solidFill>
              </a:rPr>
              <a:t>  </a:t>
            </a:r>
            <a:endParaRPr kumimoji="1" lang="ja-JP" altLang="en-US" sz="4800" dirty="0">
              <a:solidFill>
                <a:srgbClr val="FFFFFF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14971547" y="16158095"/>
            <a:ext cx="14860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結果指標</a:t>
            </a:r>
            <a:endParaRPr lang="en-US" altLang="ja-JP" sz="3600" b="1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292117" y="16134296"/>
            <a:ext cx="14446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参加者の特徴</a:t>
            </a:r>
          </a:p>
        </p:txBody>
      </p:sp>
      <p:sp>
        <p:nvSpPr>
          <p:cNvPr id="117" name="テキスト ボックス 116">
            <a:extLst>
              <a:ext uri="{FF2B5EF4-FFF2-40B4-BE49-F238E27FC236}">
                <a16:creationId xmlns:a16="http://schemas.microsoft.com/office/drawing/2014/main" id="{313759A3-C199-44A1-BFF9-0DC81CA42A56}"/>
              </a:ext>
            </a:extLst>
          </p:cNvPr>
          <p:cNvSpPr txBox="1"/>
          <p:nvPr/>
        </p:nvSpPr>
        <p:spPr>
          <a:xfrm>
            <a:off x="474988" y="17188278"/>
            <a:ext cx="14120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（参加者の数・年齢や性別などの特徴・参加者の募集方法などを説明する）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例文）〇月〇日に〇〇経由で呼びかけ，〇月〇日に締め切った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など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E1F31C29-2B6C-4BC5-B6FA-FFA57B2D6049}"/>
              </a:ext>
            </a:extLst>
          </p:cNvPr>
          <p:cNvSpPr/>
          <p:nvPr/>
        </p:nvSpPr>
        <p:spPr>
          <a:xfrm>
            <a:off x="15409763" y="1889121"/>
            <a:ext cx="80329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実施フィールド：●●●県　●●●市</a:t>
            </a:r>
            <a:endParaRPr lang="ja-JP" altLang="en-US" sz="3600" dirty="0"/>
          </a:p>
        </p:txBody>
      </p:sp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C3895086-1B8E-4718-9B74-BCAFD09E85E7}"/>
              </a:ext>
            </a:extLst>
          </p:cNvPr>
          <p:cNvSpPr txBox="1"/>
          <p:nvPr/>
        </p:nvSpPr>
        <p:spPr>
          <a:xfrm>
            <a:off x="2724130" y="3999333"/>
            <a:ext cx="26663278" cy="1676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（本プロジェクトで解決したい社会的課題を簡潔に紹介する）●●●●●●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●●●●●●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  <a:endParaRPr lang="ja-JP" altLang="en-US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4A475511-20D1-433D-9BC7-FA5B93B04FC1}"/>
              </a:ext>
            </a:extLst>
          </p:cNvPr>
          <p:cNvSpPr txBox="1"/>
          <p:nvPr/>
        </p:nvSpPr>
        <p:spPr>
          <a:xfrm>
            <a:off x="2724130" y="6194276"/>
            <a:ext cx="26663278" cy="16766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例文）●●●を向上させることを目的に、ナッジとして、行動科学の●●●を活用した●●●を開発した。など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例文）ランダム化比較試験を手法を使い、●●●の効果を測定した。など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DA0AF390-6F0D-423F-AFB9-170FC5B30698}"/>
              </a:ext>
            </a:extLst>
          </p:cNvPr>
          <p:cNvSpPr txBox="1"/>
          <p:nvPr/>
        </p:nvSpPr>
        <p:spPr>
          <a:xfrm>
            <a:off x="831981" y="8753278"/>
            <a:ext cx="1515268" cy="8442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結果</a:t>
            </a:r>
            <a:endParaRPr lang="en-US" altLang="ja-JP" sz="3600" b="1" dirty="0"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CFFE710F-8F2C-4C9E-B008-29A446714F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5641" y="8786169"/>
            <a:ext cx="12386089" cy="6534314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04F1C23-E8B4-4E46-915D-8790C9E7127D}"/>
              </a:ext>
            </a:extLst>
          </p:cNvPr>
          <p:cNvSpPr txBox="1"/>
          <p:nvPr/>
        </p:nvSpPr>
        <p:spPr>
          <a:xfrm>
            <a:off x="4045507" y="11378401"/>
            <a:ext cx="976635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主な結果を簡潔に表す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グラフや表などを</a:t>
            </a:r>
            <a:r>
              <a:rPr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掲載する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BAC06DB-1F20-48FB-BAE7-7B3ADF0FC32F}"/>
              </a:ext>
            </a:extLst>
          </p:cNvPr>
          <p:cNvSpPr txBox="1"/>
          <p:nvPr/>
        </p:nvSpPr>
        <p:spPr>
          <a:xfrm>
            <a:off x="15510122" y="8814322"/>
            <a:ext cx="13653169" cy="58316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例文）介入群の●●●は、統制群に比べ、●●％高くなることが分かった。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例文）●●●は、●●●●●●●●●●●●●●●●●●●●だった。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例文）●●●は、●●●●●●●●●●●●●●●●●●●●だった。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例文）以上から、 ●●●●●●●●●●●●●●●●●●●。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80" name="図 79">
            <a:extLst>
              <a:ext uri="{FF2B5EF4-FFF2-40B4-BE49-F238E27FC236}">
                <a16:creationId xmlns:a16="http://schemas.microsoft.com/office/drawing/2014/main" id="{ED0BC2C7-A486-4382-9239-9E9DB011A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282" y="19718104"/>
            <a:ext cx="14093921" cy="5497441"/>
          </a:xfrm>
          <a:prstGeom prst="rect">
            <a:avLst/>
          </a:prstGeom>
        </p:spPr>
      </p:pic>
      <p:sp>
        <p:nvSpPr>
          <p:cNvPr id="84" name="テキスト ボックス 83">
            <a:extLst>
              <a:ext uri="{FF2B5EF4-FFF2-40B4-BE49-F238E27FC236}">
                <a16:creationId xmlns:a16="http://schemas.microsoft.com/office/drawing/2014/main" id="{B1B89674-0C31-4C8D-9A84-F9B8649CDCAF}"/>
              </a:ext>
            </a:extLst>
          </p:cNvPr>
          <p:cNvSpPr txBox="1"/>
          <p:nvPr/>
        </p:nvSpPr>
        <p:spPr>
          <a:xfrm>
            <a:off x="2727529" y="22082656"/>
            <a:ext cx="9766356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参加者数・特徴を整理した表を掲載する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90CC210C-C255-4E53-83F9-32B8702FF40E}"/>
              </a:ext>
            </a:extLst>
          </p:cNvPr>
          <p:cNvSpPr txBox="1"/>
          <p:nvPr/>
        </p:nvSpPr>
        <p:spPr>
          <a:xfrm>
            <a:off x="290873" y="25427693"/>
            <a:ext cx="14478310" cy="8396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800" dirty="0">
                <a:solidFill>
                  <a:schemeClr val="bg1"/>
                </a:solidFill>
                <a:latin typeface="ヒラギノ角ゴ Pro W3"/>
                <a:ea typeface="ヒラギノ角ゴ Pro W3"/>
                <a:cs typeface="ヒラギノ角ゴ Pro W3"/>
              </a:rPr>
              <a:t>  </a:t>
            </a:r>
            <a:endParaRPr kumimoji="1" lang="ja-JP" altLang="en-US" sz="4800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A3F43F52-87BE-465B-BA5B-A2FE97F0F553}"/>
              </a:ext>
            </a:extLst>
          </p:cNvPr>
          <p:cNvSpPr txBox="1"/>
          <p:nvPr/>
        </p:nvSpPr>
        <p:spPr>
          <a:xfrm>
            <a:off x="291495" y="25533705"/>
            <a:ext cx="14446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ナッジの内容</a:t>
            </a:r>
            <a:endParaRPr kumimoji="1" lang="ja-JP" altLang="en-US" sz="3600" b="1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sp>
        <p:nvSpPr>
          <p:cNvPr id="95" name="テキスト ボックス 94">
            <a:extLst>
              <a:ext uri="{FF2B5EF4-FFF2-40B4-BE49-F238E27FC236}">
                <a16:creationId xmlns:a16="http://schemas.microsoft.com/office/drawing/2014/main" id="{45F385FB-9645-4417-8EA6-CDB282736A6B}"/>
              </a:ext>
            </a:extLst>
          </p:cNvPr>
          <p:cNvSpPr txBox="1"/>
          <p:nvPr/>
        </p:nvSpPr>
        <p:spPr>
          <a:xfrm>
            <a:off x="474988" y="26475145"/>
            <a:ext cx="14120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（ナッジの内容や、使用した行動科学の理論を説明する）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●●●●●●●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pic>
        <p:nvPicPr>
          <p:cNvPr id="96" name="図 95">
            <a:extLst>
              <a:ext uri="{FF2B5EF4-FFF2-40B4-BE49-F238E27FC236}">
                <a16:creationId xmlns:a16="http://schemas.microsoft.com/office/drawing/2014/main" id="{ADFE2D2C-E56F-4371-8BBE-D1B271ABFC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9645" y="27839053"/>
            <a:ext cx="14093921" cy="6534314"/>
          </a:xfrm>
          <a:prstGeom prst="rect">
            <a:avLst/>
          </a:prstGeom>
        </p:spPr>
      </p:pic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C4B414D8-622A-4F29-9284-49D5F8127F78}"/>
              </a:ext>
            </a:extLst>
          </p:cNvPr>
          <p:cNvSpPr txBox="1"/>
          <p:nvPr/>
        </p:nvSpPr>
        <p:spPr>
          <a:xfrm>
            <a:off x="2584017" y="30644121"/>
            <a:ext cx="976635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ナッジとして提供した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実際の</a:t>
            </a:r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メッセージや</a:t>
            </a:r>
            <a:r>
              <a:rPr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資材を掲載する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C3138CFB-3460-42E9-A019-AED018A5E43D}"/>
              </a:ext>
            </a:extLst>
          </p:cNvPr>
          <p:cNvSpPr txBox="1"/>
          <p:nvPr/>
        </p:nvSpPr>
        <p:spPr>
          <a:xfrm>
            <a:off x="285449" y="34608321"/>
            <a:ext cx="14478310" cy="839680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800" dirty="0">
                <a:solidFill>
                  <a:schemeClr val="bg1"/>
                </a:solidFill>
                <a:latin typeface="ヒラギノ角ゴ Pro W3"/>
                <a:ea typeface="ヒラギノ角ゴ Pro W3"/>
                <a:cs typeface="ヒラギノ角ゴ Pro W3"/>
              </a:rPr>
              <a:t>  </a:t>
            </a:r>
            <a:endParaRPr kumimoji="1" lang="ja-JP" altLang="en-US" sz="4800" dirty="0">
              <a:solidFill>
                <a:schemeClr val="bg1"/>
              </a:solidFill>
              <a:latin typeface="ヒラギノ角ゴ Pro W3"/>
              <a:ea typeface="ヒラギノ角ゴ Pro W3"/>
              <a:cs typeface="ヒラギノ角ゴ Pro W3"/>
            </a:endParaRPr>
          </a:p>
        </p:txBody>
      </p:sp>
      <p:sp>
        <p:nvSpPr>
          <p:cNvPr id="104" name="テキスト ボックス 103">
            <a:extLst>
              <a:ext uri="{FF2B5EF4-FFF2-40B4-BE49-F238E27FC236}">
                <a16:creationId xmlns:a16="http://schemas.microsoft.com/office/drawing/2014/main" id="{9B61E4DD-4EF7-4761-AD4F-BF7AF49004A3}"/>
              </a:ext>
            </a:extLst>
          </p:cNvPr>
          <p:cNvSpPr txBox="1"/>
          <p:nvPr/>
        </p:nvSpPr>
        <p:spPr>
          <a:xfrm>
            <a:off x="286071" y="34714333"/>
            <a:ext cx="144465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ナッジの提供方法</a:t>
            </a:r>
            <a:endParaRPr kumimoji="1" lang="ja-JP" altLang="en-US" sz="3600" b="1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pic>
        <p:nvPicPr>
          <p:cNvPr id="107" name="図 106">
            <a:extLst>
              <a:ext uri="{FF2B5EF4-FFF2-40B4-BE49-F238E27FC236}">
                <a16:creationId xmlns:a16="http://schemas.microsoft.com/office/drawing/2014/main" id="{19258082-A692-443E-92A7-2A78F9CCE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21730" y="24538297"/>
            <a:ext cx="14541497" cy="9835070"/>
          </a:xfrm>
          <a:prstGeom prst="rect">
            <a:avLst/>
          </a:prstGeom>
        </p:spPr>
      </p:pic>
      <p:sp>
        <p:nvSpPr>
          <p:cNvPr id="109" name="テキスト ボックス 108">
            <a:extLst>
              <a:ext uri="{FF2B5EF4-FFF2-40B4-BE49-F238E27FC236}">
                <a16:creationId xmlns:a16="http://schemas.microsoft.com/office/drawing/2014/main" id="{41115719-3B25-4F91-9CEC-0A46091B0AC2}"/>
              </a:ext>
            </a:extLst>
          </p:cNvPr>
          <p:cNvSpPr txBox="1"/>
          <p:nvPr/>
        </p:nvSpPr>
        <p:spPr>
          <a:xfrm>
            <a:off x="17509300" y="28855667"/>
            <a:ext cx="976635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詳細</a:t>
            </a:r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結果を簡潔に表す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グラフや表などを</a:t>
            </a:r>
            <a:r>
              <a:rPr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掲載する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0" name="テキスト ボックス 109">
            <a:extLst>
              <a:ext uri="{FF2B5EF4-FFF2-40B4-BE49-F238E27FC236}">
                <a16:creationId xmlns:a16="http://schemas.microsoft.com/office/drawing/2014/main" id="{CF880676-72A4-42FC-92B1-956B0DEA99B0}"/>
              </a:ext>
            </a:extLst>
          </p:cNvPr>
          <p:cNvSpPr txBox="1"/>
          <p:nvPr/>
        </p:nvSpPr>
        <p:spPr>
          <a:xfrm>
            <a:off x="15139009" y="17106316"/>
            <a:ext cx="141207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（結果指標を紹介する。結果指標の選択理由や、どのように結果指標を記録したか、などを説明する）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●●●●●●●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  <a:p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11" name="テキスト ボックス 110">
            <a:extLst>
              <a:ext uri="{FF2B5EF4-FFF2-40B4-BE49-F238E27FC236}">
                <a16:creationId xmlns:a16="http://schemas.microsoft.com/office/drawing/2014/main" id="{2B300356-7950-426C-8CB8-925159B87FEB}"/>
              </a:ext>
            </a:extLst>
          </p:cNvPr>
          <p:cNvSpPr txBox="1"/>
          <p:nvPr/>
        </p:nvSpPr>
        <p:spPr>
          <a:xfrm>
            <a:off x="14934042" y="20423234"/>
            <a:ext cx="14894214" cy="830997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rgbClr val="10253F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4800" dirty="0">
                <a:solidFill>
                  <a:srgbClr val="FFFFFF"/>
                </a:solidFill>
              </a:rPr>
              <a:t>  </a:t>
            </a:r>
            <a:endParaRPr kumimoji="1" lang="ja-JP" altLang="en-US" sz="4800" dirty="0">
              <a:solidFill>
                <a:srgbClr val="FFFFFF"/>
              </a:solidFill>
            </a:endParaRPr>
          </a:p>
        </p:txBody>
      </p:sp>
      <p:sp>
        <p:nvSpPr>
          <p:cNvPr id="118" name="テキスト ボックス 117">
            <a:extLst>
              <a:ext uri="{FF2B5EF4-FFF2-40B4-BE49-F238E27FC236}">
                <a16:creationId xmlns:a16="http://schemas.microsoft.com/office/drawing/2014/main" id="{010010DC-B3D6-4941-B076-1393A4699E06}"/>
              </a:ext>
            </a:extLst>
          </p:cNvPr>
          <p:cNvSpPr txBox="1"/>
          <p:nvPr/>
        </p:nvSpPr>
        <p:spPr>
          <a:xfrm>
            <a:off x="14951519" y="20552742"/>
            <a:ext cx="14860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>
                <a:solidFill>
                  <a:srgbClr val="FFFFFF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ヒラギノ角ゴ Pro W3"/>
              </a:rPr>
              <a:t>詳細結果</a:t>
            </a:r>
            <a:endParaRPr lang="en-US" altLang="ja-JP" sz="3600" b="1" dirty="0">
              <a:solidFill>
                <a:srgbClr val="FFFFFF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ヒラギノ角ゴ Pro W3"/>
            </a:endParaRPr>
          </a:p>
        </p:txBody>
      </p:sp>
      <p:sp>
        <p:nvSpPr>
          <p:cNvPr id="119" name="テキスト ボックス 118">
            <a:extLst>
              <a:ext uri="{FF2B5EF4-FFF2-40B4-BE49-F238E27FC236}">
                <a16:creationId xmlns:a16="http://schemas.microsoft.com/office/drawing/2014/main" id="{2676334C-90C7-4CF5-88B3-1A679AECB279}"/>
              </a:ext>
            </a:extLst>
          </p:cNvPr>
          <p:cNvSpPr txBox="1"/>
          <p:nvPr/>
        </p:nvSpPr>
        <p:spPr>
          <a:xfrm>
            <a:off x="525385" y="35682955"/>
            <a:ext cx="14120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（ナッジの提供方法や提供場所を説明する）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（ランダム化比較試験の場合は、グループ分けを解説する）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pic>
        <p:nvPicPr>
          <p:cNvPr id="122" name="図 121">
            <a:extLst>
              <a:ext uri="{FF2B5EF4-FFF2-40B4-BE49-F238E27FC236}">
                <a16:creationId xmlns:a16="http://schemas.microsoft.com/office/drawing/2014/main" id="{21B4143A-8CCC-48D0-882B-DDB6064B6E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4988" y="36918241"/>
            <a:ext cx="14093921" cy="5462607"/>
          </a:xfrm>
          <a:prstGeom prst="rect">
            <a:avLst/>
          </a:prstGeom>
        </p:spPr>
      </p:pic>
      <p:sp>
        <p:nvSpPr>
          <p:cNvPr id="124" name="テキスト ボックス 123">
            <a:extLst>
              <a:ext uri="{FF2B5EF4-FFF2-40B4-BE49-F238E27FC236}">
                <a16:creationId xmlns:a16="http://schemas.microsoft.com/office/drawing/2014/main" id="{995A5D7F-AF77-4521-9922-8FA9B712C08E}"/>
              </a:ext>
            </a:extLst>
          </p:cNvPr>
          <p:cNvSpPr txBox="1"/>
          <p:nvPr/>
        </p:nvSpPr>
        <p:spPr>
          <a:xfrm>
            <a:off x="2584017" y="39049379"/>
            <a:ext cx="976635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ナッジの提供方法や場所、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algn="ctr"/>
            <a:r>
              <a:rPr lang="ja-JP" altLang="en-US" sz="3600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グループ分けに関する図を掲載する</a:t>
            </a:r>
            <a:endParaRPr kumimoji="1" lang="en-US" altLang="ja-JP" sz="3600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5" name="テキスト ボックス 124">
            <a:extLst>
              <a:ext uri="{FF2B5EF4-FFF2-40B4-BE49-F238E27FC236}">
                <a16:creationId xmlns:a16="http://schemas.microsoft.com/office/drawing/2014/main" id="{1A82F2BA-CA7F-452B-9396-78F637A602F7}"/>
              </a:ext>
            </a:extLst>
          </p:cNvPr>
          <p:cNvSpPr txBox="1"/>
          <p:nvPr/>
        </p:nvSpPr>
        <p:spPr>
          <a:xfrm>
            <a:off x="15121730" y="21469626"/>
            <a:ext cx="14541497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例文）●●●は、●●●●●●●●●●●●●●●●●●●●だった。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例文）●●●は、●●●●●●●●●●●●●●●●●●●●だった。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●●●●●●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  <p:sp>
        <p:nvSpPr>
          <p:cNvPr id="126" name="テキスト ボックス 125">
            <a:extLst>
              <a:ext uri="{FF2B5EF4-FFF2-40B4-BE49-F238E27FC236}">
                <a16:creationId xmlns:a16="http://schemas.microsoft.com/office/drawing/2014/main" id="{0F787D37-DF6C-43D8-987F-3602375FD6B4}"/>
              </a:ext>
            </a:extLst>
          </p:cNvPr>
          <p:cNvSpPr txBox="1"/>
          <p:nvPr/>
        </p:nvSpPr>
        <p:spPr>
          <a:xfrm>
            <a:off x="15161638" y="35678770"/>
            <a:ext cx="144055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（結論や考察を展開する）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（本プロジェクトの限界点や、困っている点などがあれば、紹介する）</a:t>
            </a:r>
            <a:endParaRPr lang="en-US" altLang="ja-JP" sz="36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ja-JP" altLang="en-US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●●●●●●●</a:t>
            </a:r>
            <a:r>
              <a:rPr lang="en-US" altLang="ja-JP" sz="36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8763951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11058</TotalTime>
  <Words>549</Words>
  <Application>Microsoft Office PowerPoint</Application>
  <PresentationFormat>ユーザー設定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ヒラギノ角ゴ Pro W3</vt:lpstr>
      <vt:lpstr>メイリオ</vt:lpstr>
      <vt:lpstr>游ゴシック</vt:lpstr>
      <vt:lpstr>Arial</vt:lpstr>
      <vt:lpstr>Calibri</vt:lpstr>
      <vt:lpstr>Office ​​テーマ</vt:lpstr>
      <vt:lpstr>PowerPoint プレゼンテーション</vt:lpstr>
    </vt:vector>
  </TitlesOfParts>
  <Company>Osaka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a-isumi</dc:creator>
  <cp:lastModifiedBy>池本</cp:lastModifiedBy>
  <cp:revision>872</cp:revision>
  <cp:lastPrinted>2017-12-03T07:23:29Z</cp:lastPrinted>
  <dcterms:created xsi:type="dcterms:W3CDTF">2012-09-04T05:28:35Z</dcterms:created>
  <dcterms:modified xsi:type="dcterms:W3CDTF">2021-08-18T04:05:14Z</dcterms:modified>
</cp:coreProperties>
</file>