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71" r:id="rId6"/>
    <p:sldId id="26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37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47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11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11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87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7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32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24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0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3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84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C26D-CA47-44D5-A9F4-8573DAE0D334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8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24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重視すべき部門・分野の把握</a:t>
            </a:r>
            <a:endParaRPr lang="en-US" altLang="ja-JP" sz="24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050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氏名：</a:t>
            </a:r>
            <a:endParaRPr lang="en-US" altLang="ja-JP" sz="1050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455789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1">
              <a:defRPr/>
            </a:pP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令和５年度山口県地域脱炭素ステップアップ講座（第２回）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2109A2C-2EEB-4F66-A42A-10B49057B349}"/>
              </a:ext>
            </a:extLst>
          </p:cNvPr>
          <p:cNvSpPr/>
          <p:nvPr/>
        </p:nvSpPr>
        <p:spPr>
          <a:xfrm>
            <a:off x="942535" y="1614961"/>
            <a:ext cx="28351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5E504E9-D55B-4C85-905B-88A6FD04746F}"/>
              </a:ext>
            </a:extLst>
          </p:cNvPr>
          <p:cNvSpPr/>
          <p:nvPr/>
        </p:nvSpPr>
        <p:spPr>
          <a:xfrm>
            <a:off x="443801" y="1380565"/>
            <a:ext cx="4226672" cy="2264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排出量の多い部門・分野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5915A9C-2B24-46AE-96A8-DB2923EC1F66}"/>
              </a:ext>
            </a:extLst>
          </p:cNvPr>
          <p:cNvSpPr/>
          <p:nvPr/>
        </p:nvSpPr>
        <p:spPr>
          <a:xfrm>
            <a:off x="942535" y="1982160"/>
            <a:ext cx="28351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527F2F1-08B1-4C41-865D-508CD03FF01D}"/>
              </a:ext>
            </a:extLst>
          </p:cNvPr>
          <p:cNvSpPr/>
          <p:nvPr/>
        </p:nvSpPr>
        <p:spPr>
          <a:xfrm>
            <a:off x="942535" y="2357311"/>
            <a:ext cx="28351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DDB9739-31F8-4E99-8C77-BE5DB1E309E2}"/>
              </a:ext>
            </a:extLst>
          </p:cNvPr>
          <p:cNvSpPr/>
          <p:nvPr/>
        </p:nvSpPr>
        <p:spPr>
          <a:xfrm>
            <a:off x="5418846" y="1614961"/>
            <a:ext cx="28351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E9BC109-355E-4F36-833E-272484894DFE}"/>
              </a:ext>
            </a:extLst>
          </p:cNvPr>
          <p:cNvSpPr/>
          <p:nvPr/>
        </p:nvSpPr>
        <p:spPr>
          <a:xfrm>
            <a:off x="5431157" y="1380565"/>
            <a:ext cx="2835122" cy="2264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全国と比較して排出量の多い部門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B0B1CD7-EBE5-4AE8-B713-F5CD9265AAC7}"/>
              </a:ext>
            </a:extLst>
          </p:cNvPr>
          <p:cNvSpPr/>
          <p:nvPr/>
        </p:nvSpPr>
        <p:spPr>
          <a:xfrm>
            <a:off x="5418846" y="1982160"/>
            <a:ext cx="28351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54DE04C-5F63-4A70-AE52-EF7A0ADCB2A5}"/>
              </a:ext>
            </a:extLst>
          </p:cNvPr>
          <p:cNvSpPr/>
          <p:nvPr/>
        </p:nvSpPr>
        <p:spPr>
          <a:xfrm>
            <a:off x="5418846" y="2357311"/>
            <a:ext cx="28351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E13A071-C677-469E-A985-4D0B50FCB8D8}"/>
              </a:ext>
            </a:extLst>
          </p:cNvPr>
          <p:cNvSpPr/>
          <p:nvPr/>
        </p:nvSpPr>
        <p:spPr>
          <a:xfrm>
            <a:off x="443802" y="1614961"/>
            <a:ext cx="498734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１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1695AAA-B343-46B1-A484-27B887411986}"/>
              </a:ext>
            </a:extLst>
          </p:cNvPr>
          <p:cNvSpPr/>
          <p:nvPr/>
        </p:nvSpPr>
        <p:spPr>
          <a:xfrm>
            <a:off x="443802" y="1982160"/>
            <a:ext cx="498734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２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8313D7A-A00B-4A14-B649-C47F24E520A6}"/>
              </a:ext>
            </a:extLst>
          </p:cNvPr>
          <p:cNvSpPr/>
          <p:nvPr/>
        </p:nvSpPr>
        <p:spPr>
          <a:xfrm>
            <a:off x="443802" y="2357311"/>
            <a:ext cx="498734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３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E1036D5E-AB6E-4493-8C3D-4B19AF2DDAD8}"/>
              </a:ext>
            </a:extLst>
          </p:cNvPr>
          <p:cNvSpPr/>
          <p:nvPr/>
        </p:nvSpPr>
        <p:spPr>
          <a:xfrm>
            <a:off x="3777657" y="1614961"/>
            <a:ext cx="892817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％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47770CB-6833-4522-BEF8-14593416ED1B}"/>
              </a:ext>
            </a:extLst>
          </p:cNvPr>
          <p:cNvSpPr/>
          <p:nvPr/>
        </p:nvSpPr>
        <p:spPr>
          <a:xfrm>
            <a:off x="3777657" y="1982160"/>
            <a:ext cx="892817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％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F6D3653-228C-4DF2-9D38-0EDEA9A05F6C}"/>
              </a:ext>
            </a:extLst>
          </p:cNvPr>
          <p:cNvSpPr/>
          <p:nvPr/>
        </p:nvSpPr>
        <p:spPr>
          <a:xfrm>
            <a:off x="3777657" y="2357311"/>
            <a:ext cx="892817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％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57848" y="983218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ワーク①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58" name="表 6">
            <a:extLst>
              <a:ext uri="{FF2B5EF4-FFF2-40B4-BE49-F238E27FC236}">
                <a16:creationId xmlns:a16="http://schemas.microsoft.com/office/drawing/2014/main" id="{02434489-097B-4F7E-9D09-6E4B96926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617563"/>
              </p:ext>
            </p:extLst>
          </p:nvPr>
        </p:nvGraphicFramePr>
        <p:xfrm>
          <a:off x="443800" y="3429000"/>
          <a:ext cx="6666246" cy="261114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50616">
                  <a:extLst>
                    <a:ext uri="{9D8B030D-6E8A-4147-A177-3AD203B41FA5}">
                      <a16:colId xmlns:a16="http://schemas.microsoft.com/office/drawing/2014/main" val="4193089316"/>
                    </a:ext>
                  </a:extLst>
                </a:gridCol>
                <a:gridCol w="5015630">
                  <a:extLst>
                    <a:ext uri="{9D8B030D-6E8A-4147-A177-3AD203B41FA5}">
                      <a16:colId xmlns:a16="http://schemas.microsoft.com/office/drawing/2014/main" val="1762210154"/>
                    </a:ext>
                  </a:extLst>
                </a:gridCol>
              </a:tblGrid>
              <a:tr h="652786">
                <a:tc>
                  <a:txBody>
                    <a:bodyPr/>
                    <a:lstStyle/>
                    <a:p>
                      <a:r>
                        <a:rPr kumimoji="1" lang="ja-JP" altLang="en-US" sz="1500" b="0" dirty="0">
                          <a:solidFill>
                            <a:sysClr val="windowText" lastClr="000000"/>
                          </a:solidFill>
                        </a:rPr>
                        <a:t>産業部門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695991"/>
                  </a:ext>
                </a:extLst>
              </a:tr>
              <a:tr h="652786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業務その他部門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dirty="0"/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155487"/>
                  </a:ext>
                </a:extLst>
              </a:tr>
              <a:tr h="652786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家庭部門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dirty="0"/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463024"/>
                  </a:ext>
                </a:extLst>
              </a:tr>
              <a:tr h="652786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運輸部門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dirty="0"/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217014"/>
                  </a:ext>
                </a:extLst>
              </a:tr>
            </a:tbl>
          </a:graphicData>
        </a:graphic>
      </p:graphicFrame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8FFCC86-67CC-4E5E-886D-EDEE417B7457}"/>
              </a:ext>
            </a:extLst>
          </p:cNvPr>
          <p:cNvSpPr/>
          <p:nvPr/>
        </p:nvSpPr>
        <p:spPr>
          <a:xfrm>
            <a:off x="257848" y="2799274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ワーク②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B90FC997-DA6D-46F0-89A1-45B8D898308D}"/>
              </a:ext>
            </a:extLst>
          </p:cNvPr>
          <p:cNvSpPr/>
          <p:nvPr/>
        </p:nvSpPr>
        <p:spPr>
          <a:xfrm>
            <a:off x="443800" y="3190223"/>
            <a:ext cx="1648770" cy="2264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部門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8A193BD-D4F9-4C2D-AA84-D080DC54A0E5}"/>
              </a:ext>
            </a:extLst>
          </p:cNvPr>
          <p:cNvSpPr/>
          <p:nvPr/>
        </p:nvSpPr>
        <p:spPr>
          <a:xfrm>
            <a:off x="2092569" y="3190223"/>
            <a:ext cx="5017477" cy="2264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区域の特徴・特性に照らし合わせた主要な要因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3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24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排出要因の体系的な整理</a:t>
            </a:r>
            <a:endParaRPr lang="en-US" altLang="ja-JP" sz="24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050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氏名：</a:t>
            </a:r>
            <a:endParaRPr lang="en-US" altLang="ja-JP" sz="1050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20905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1">
              <a:defRPr/>
            </a:pP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令和５年度山口県地域脱炭素ステップアップ講座（第２回）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25D3CCE-5944-4EB4-A105-2548A4C89616}"/>
              </a:ext>
            </a:extLst>
          </p:cNvPr>
          <p:cNvSpPr/>
          <p:nvPr/>
        </p:nvSpPr>
        <p:spPr>
          <a:xfrm>
            <a:off x="301966" y="1456310"/>
            <a:ext cx="2066442" cy="3727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排出量の多い部門・分野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C13B6D6-A0E6-4393-9A24-9F77CDAE1F16}"/>
              </a:ext>
            </a:extLst>
          </p:cNvPr>
          <p:cNvSpPr/>
          <p:nvPr/>
        </p:nvSpPr>
        <p:spPr>
          <a:xfrm>
            <a:off x="309917" y="4082955"/>
            <a:ext cx="2094656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家庭部門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802D910-337E-4FFC-BD68-37771E4ECFAB}"/>
              </a:ext>
            </a:extLst>
          </p:cNvPr>
          <p:cNvSpPr/>
          <p:nvPr/>
        </p:nvSpPr>
        <p:spPr>
          <a:xfrm>
            <a:off x="310025" y="2982265"/>
            <a:ext cx="2094548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業務その他部門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C715E6C-DC6E-42D8-89A0-C8E72F023A6F}"/>
              </a:ext>
            </a:extLst>
          </p:cNvPr>
          <p:cNvSpPr/>
          <p:nvPr/>
        </p:nvSpPr>
        <p:spPr>
          <a:xfrm>
            <a:off x="313507" y="1888892"/>
            <a:ext cx="2078754" cy="109613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産業部門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055ACFC-DCFD-44AF-B53C-3BAD9AEFDA5D}"/>
              </a:ext>
            </a:extLst>
          </p:cNvPr>
          <p:cNvSpPr/>
          <p:nvPr/>
        </p:nvSpPr>
        <p:spPr>
          <a:xfrm>
            <a:off x="2394165" y="188889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424A6F8-91ED-4F24-83F0-7ED12903A60E}"/>
              </a:ext>
            </a:extLst>
          </p:cNvPr>
          <p:cNvSpPr/>
          <p:nvPr/>
        </p:nvSpPr>
        <p:spPr>
          <a:xfrm>
            <a:off x="2404681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活動量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8C69261-9EF8-41CE-B9C0-E871807CC9DC}"/>
              </a:ext>
            </a:extLst>
          </p:cNvPr>
          <p:cNvSpPr/>
          <p:nvPr/>
        </p:nvSpPr>
        <p:spPr>
          <a:xfrm>
            <a:off x="4491493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エネルギー消費原単位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3730E58-08B3-4542-928A-E040EE618961}"/>
              </a:ext>
            </a:extLst>
          </p:cNvPr>
          <p:cNvSpPr/>
          <p:nvPr/>
        </p:nvSpPr>
        <p:spPr>
          <a:xfrm>
            <a:off x="6586149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排出係数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DCD4A28-C41D-4CF0-9A18-7E237C6488BF}"/>
              </a:ext>
            </a:extLst>
          </p:cNvPr>
          <p:cNvSpPr/>
          <p:nvPr/>
        </p:nvSpPr>
        <p:spPr>
          <a:xfrm>
            <a:off x="257848" y="982120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ワーク③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C89A65-0970-4552-8550-22200AB0B628}"/>
              </a:ext>
            </a:extLst>
          </p:cNvPr>
          <p:cNvSpPr/>
          <p:nvPr/>
        </p:nvSpPr>
        <p:spPr>
          <a:xfrm>
            <a:off x="2392262" y="1053668"/>
            <a:ext cx="6260330" cy="3727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</a:rPr>
              <a:t>対策・施策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1E4AA79-7277-42BB-B2AF-A52F522C5C13}"/>
              </a:ext>
            </a:extLst>
          </p:cNvPr>
          <p:cNvSpPr/>
          <p:nvPr/>
        </p:nvSpPr>
        <p:spPr>
          <a:xfrm>
            <a:off x="309917" y="5166142"/>
            <a:ext cx="2094656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運輸部門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C49A8CD-F1DD-49A6-BF0B-BAAFFACAFA57}"/>
              </a:ext>
            </a:extLst>
          </p:cNvPr>
          <p:cNvSpPr/>
          <p:nvPr/>
        </p:nvSpPr>
        <p:spPr>
          <a:xfrm>
            <a:off x="2394165" y="297935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3B21904-EF2A-48BD-85A5-D3C2E237FCC7}"/>
              </a:ext>
            </a:extLst>
          </p:cNvPr>
          <p:cNvSpPr/>
          <p:nvPr/>
        </p:nvSpPr>
        <p:spPr>
          <a:xfrm>
            <a:off x="2399367" y="407152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8F7465F-9F6C-4678-A7A0-958F42F0EF14}"/>
              </a:ext>
            </a:extLst>
          </p:cNvPr>
          <p:cNvSpPr/>
          <p:nvPr/>
        </p:nvSpPr>
        <p:spPr>
          <a:xfrm>
            <a:off x="2399368" y="5168907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E87DA9F-3539-4724-A177-5E95AF1974E7}"/>
              </a:ext>
            </a:extLst>
          </p:cNvPr>
          <p:cNvSpPr/>
          <p:nvPr/>
        </p:nvSpPr>
        <p:spPr>
          <a:xfrm>
            <a:off x="4471123" y="1890274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0FA392-6B44-4E18-978D-7B0E7CDFCD9D}"/>
              </a:ext>
            </a:extLst>
          </p:cNvPr>
          <p:cNvSpPr/>
          <p:nvPr/>
        </p:nvSpPr>
        <p:spPr>
          <a:xfrm>
            <a:off x="4472807" y="2978894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4ABC527-D700-485D-A8A6-FAE805A8897D}"/>
              </a:ext>
            </a:extLst>
          </p:cNvPr>
          <p:cNvSpPr/>
          <p:nvPr/>
        </p:nvSpPr>
        <p:spPr>
          <a:xfrm>
            <a:off x="4472776" y="4068345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9C80B9F-CF1A-4440-9604-13BDF740156C}"/>
              </a:ext>
            </a:extLst>
          </p:cNvPr>
          <p:cNvSpPr/>
          <p:nvPr/>
        </p:nvSpPr>
        <p:spPr>
          <a:xfrm>
            <a:off x="4479074" y="5162481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9F1CF3F-B01B-49B4-8E92-00561545F20F}"/>
              </a:ext>
            </a:extLst>
          </p:cNvPr>
          <p:cNvSpPr/>
          <p:nvPr/>
        </p:nvSpPr>
        <p:spPr>
          <a:xfrm>
            <a:off x="6562296" y="5163974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F2B5AAD-E452-42B8-8973-CD0F3D8A0DB4}"/>
              </a:ext>
            </a:extLst>
          </p:cNvPr>
          <p:cNvSpPr/>
          <p:nvPr/>
        </p:nvSpPr>
        <p:spPr>
          <a:xfrm>
            <a:off x="6549984" y="406901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A0C9358-F9C7-49D6-A882-701EE8050E40}"/>
              </a:ext>
            </a:extLst>
          </p:cNvPr>
          <p:cNvSpPr/>
          <p:nvPr/>
        </p:nvSpPr>
        <p:spPr>
          <a:xfrm>
            <a:off x="6549108" y="297935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89BAB94-1D51-4380-9A53-0798295EAB1A}"/>
              </a:ext>
            </a:extLst>
          </p:cNvPr>
          <p:cNvSpPr/>
          <p:nvPr/>
        </p:nvSpPr>
        <p:spPr>
          <a:xfrm>
            <a:off x="6549108" y="188889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185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24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排出要因の体系的な整理</a:t>
            </a:r>
            <a:endParaRPr lang="en-US" altLang="ja-JP" sz="24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050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グループ：</a:t>
            </a:r>
            <a:endParaRPr lang="en-US" altLang="ja-JP" sz="1050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20905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1">
              <a:defRPr/>
            </a:pP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令和５年度山口県地域脱炭素ステップアップ講座（第２回）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25D3CCE-5944-4EB4-A105-2548A4C89616}"/>
              </a:ext>
            </a:extLst>
          </p:cNvPr>
          <p:cNvSpPr/>
          <p:nvPr/>
        </p:nvSpPr>
        <p:spPr>
          <a:xfrm>
            <a:off x="301966" y="1456310"/>
            <a:ext cx="2066442" cy="3727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排出量の多い部門・分野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C13B6D6-A0E6-4393-9A24-9F77CDAE1F16}"/>
              </a:ext>
            </a:extLst>
          </p:cNvPr>
          <p:cNvSpPr/>
          <p:nvPr/>
        </p:nvSpPr>
        <p:spPr>
          <a:xfrm>
            <a:off x="309917" y="4082955"/>
            <a:ext cx="2094656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家庭部門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802D910-337E-4FFC-BD68-37771E4ECFAB}"/>
              </a:ext>
            </a:extLst>
          </p:cNvPr>
          <p:cNvSpPr/>
          <p:nvPr/>
        </p:nvSpPr>
        <p:spPr>
          <a:xfrm>
            <a:off x="310025" y="2982265"/>
            <a:ext cx="2094548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業務その他部門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C715E6C-DC6E-42D8-89A0-C8E72F023A6F}"/>
              </a:ext>
            </a:extLst>
          </p:cNvPr>
          <p:cNvSpPr/>
          <p:nvPr/>
        </p:nvSpPr>
        <p:spPr>
          <a:xfrm>
            <a:off x="313507" y="1888892"/>
            <a:ext cx="2078754" cy="109613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産業部門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055ACFC-DCFD-44AF-B53C-3BAD9AEFDA5D}"/>
              </a:ext>
            </a:extLst>
          </p:cNvPr>
          <p:cNvSpPr/>
          <p:nvPr/>
        </p:nvSpPr>
        <p:spPr>
          <a:xfrm>
            <a:off x="2394165" y="188889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424A6F8-91ED-4F24-83F0-7ED12903A60E}"/>
              </a:ext>
            </a:extLst>
          </p:cNvPr>
          <p:cNvSpPr/>
          <p:nvPr/>
        </p:nvSpPr>
        <p:spPr>
          <a:xfrm>
            <a:off x="2404681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活動量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8C69261-9EF8-41CE-B9C0-E871807CC9DC}"/>
              </a:ext>
            </a:extLst>
          </p:cNvPr>
          <p:cNvSpPr/>
          <p:nvPr/>
        </p:nvSpPr>
        <p:spPr>
          <a:xfrm>
            <a:off x="4491493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エネルギー消費原単位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3730E58-08B3-4542-928A-E040EE618961}"/>
              </a:ext>
            </a:extLst>
          </p:cNvPr>
          <p:cNvSpPr/>
          <p:nvPr/>
        </p:nvSpPr>
        <p:spPr>
          <a:xfrm>
            <a:off x="6586149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8" b="1" dirty="0">
                <a:solidFill>
                  <a:srgbClr val="006666"/>
                </a:solidFill>
              </a:rPr>
              <a:t>排出係数</a:t>
            </a:r>
            <a:endParaRPr kumimoji="1" lang="en-US" altLang="ja-JP" sz="1108" b="1" dirty="0">
              <a:solidFill>
                <a:srgbClr val="006666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DCD4A28-C41D-4CF0-9A18-7E237C6488BF}"/>
              </a:ext>
            </a:extLst>
          </p:cNvPr>
          <p:cNvSpPr/>
          <p:nvPr/>
        </p:nvSpPr>
        <p:spPr>
          <a:xfrm>
            <a:off x="257848" y="982120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ワーク④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C89A65-0970-4552-8550-22200AB0B628}"/>
              </a:ext>
            </a:extLst>
          </p:cNvPr>
          <p:cNvSpPr/>
          <p:nvPr/>
        </p:nvSpPr>
        <p:spPr>
          <a:xfrm>
            <a:off x="2392262" y="1053668"/>
            <a:ext cx="6260330" cy="3727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</a:rPr>
              <a:t>対策・施策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1E4AA79-7277-42BB-B2AF-A52F522C5C13}"/>
              </a:ext>
            </a:extLst>
          </p:cNvPr>
          <p:cNvSpPr/>
          <p:nvPr/>
        </p:nvSpPr>
        <p:spPr>
          <a:xfrm>
            <a:off x="309917" y="5166142"/>
            <a:ext cx="2094656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運輸部門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C49A8CD-F1DD-49A6-BF0B-BAAFFACAFA57}"/>
              </a:ext>
            </a:extLst>
          </p:cNvPr>
          <p:cNvSpPr/>
          <p:nvPr/>
        </p:nvSpPr>
        <p:spPr>
          <a:xfrm>
            <a:off x="2394165" y="297935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3B21904-EF2A-48BD-85A5-D3C2E237FCC7}"/>
              </a:ext>
            </a:extLst>
          </p:cNvPr>
          <p:cNvSpPr/>
          <p:nvPr/>
        </p:nvSpPr>
        <p:spPr>
          <a:xfrm>
            <a:off x="2399367" y="407152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8F7465F-9F6C-4678-A7A0-958F42F0EF14}"/>
              </a:ext>
            </a:extLst>
          </p:cNvPr>
          <p:cNvSpPr/>
          <p:nvPr/>
        </p:nvSpPr>
        <p:spPr>
          <a:xfrm>
            <a:off x="2399368" y="5168907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E87DA9F-3539-4724-A177-5E95AF1974E7}"/>
              </a:ext>
            </a:extLst>
          </p:cNvPr>
          <p:cNvSpPr/>
          <p:nvPr/>
        </p:nvSpPr>
        <p:spPr>
          <a:xfrm>
            <a:off x="4471123" y="1886742"/>
            <a:ext cx="2078754" cy="110485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0FA392-6B44-4E18-978D-7B0E7CDFCD9D}"/>
              </a:ext>
            </a:extLst>
          </p:cNvPr>
          <p:cNvSpPr/>
          <p:nvPr/>
        </p:nvSpPr>
        <p:spPr>
          <a:xfrm>
            <a:off x="4472807" y="2986845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4ABC527-D700-485D-A8A6-FAE805A8897D}"/>
              </a:ext>
            </a:extLst>
          </p:cNvPr>
          <p:cNvSpPr/>
          <p:nvPr/>
        </p:nvSpPr>
        <p:spPr>
          <a:xfrm>
            <a:off x="4472776" y="4076296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9C80B9F-CF1A-4440-9604-13BDF740156C}"/>
              </a:ext>
            </a:extLst>
          </p:cNvPr>
          <p:cNvSpPr/>
          <p:nvPr/>
        </p:nvSpPr>
        <p:spPr>
          <a:xfrm>
            <a:off x="4479074" y="517043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9F1CF3F-B01B-49B4-8E92-00561545F20F}"/>
              </a:ext>
            </a:extLst>
          </p:cNvPr>
          <p:cNvSpPr/>
          <p:nvPr/>
        </p:nvSpPr>
        <p:spPr>
          <a:xfrm>
            <a:off x="6562296" y="5171925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F2B5AAD-E452-42B8-8973-CD0F3D8A0DB4}"/>
              </a:ext>
            </a:extLst>
          </p:cNvPr>
          <p:cNvSpPr/>
          <p:nvPr/>
        </p:nvSpPr>
        <p:spPr>
          <a:xfrm>
            <a:off x="6549984" y="407696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A0C9358-F9C7-49D6-A882-701EE8050E40}"/>
              </a:ext>
            </a:extLst>
          </p:cNvPr>
          <p:cNvSpPr/>
          <p:nvPr/>
        </p:nvSpPr>
        <p:spPr>
          <a:xfrm>
            <a:off x="6549108" y="2987304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89BAB94-1D51-4380-9A53-0798295EAB1A}"/>
              </a:ext>
            </a:extLst>
          </p:cNvPr>
          <p:cNvSpPr/>
          <p:nvPr/>
        </p:nvSpPr>
        <p:spPr>
          <a:xfrm>
            <a:off x="6549108" y="1885154"/>
            <a:ext cx="2078754" cy="110506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040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20905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1">
              <a:defRPr/>
            </a:pP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令和５年度山口県地域脱炭素ステップアップ講座（第２回）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5C1A2A8B-5F63-4D24-A010-5581CB0FC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490"/>
            <a:ext cx="9083033" cy="6194067"/>
          </a:xfrm>
          <a:prstGeom prst="rect">
            <a:avLst/>
          </a:prstGeom>
        </p:spPr>
      </p:pic>
      <p:sp>
        <p:nvSpPr>
          <p:cNvPr id="40" name="矢印: 下 39">
            <a:extLst>
              <a:ext uri="{FF2B5EF4-FFF2-40B4-BE49-F238E27FC236}">
                <a16:creationId xmlns:a16="http://schemas.microsoft.com/office/drawing/2014/main" id="{355D5E00-151A-4CAA-AEB5-C27B06B12066}"/>
              </a:ext>
            </a:extLst>
          </p:cNvPr>
          <p:cNvSpPr/>
          <p:nvPr/>
        </p:nvSpPr>
        <p:spPr>
          <a:xfrm>
            <a:off x="1004328" y="2153892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D47A6934-C76E-4D52-B61C-9C816F018D26}"/>
              </a:ext>
            </a:extLst>
          </p:cNvPr>
          <p:cNvSpPr/>
          <p:nvPr/>
        </p:nvSpPr>
        <p:spPr>
          <a:xfrm>
            <a:off x="3074712" y="2153893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972FC98F-DE3B-44D7-B55B-778E026CC733}"/>
              </a:ext>
            </a:extLst>
          </p:cNvPr>
          <p:cNvSpPr/>
          <p:nvPr/>
        </p:nvSpPr>
        <p:spPr>
          <a:xfrm>
            <a:off x="5145096" y="2153894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EAB0A937-03D6-4584-8826-A54929CE9584}"/>
              </a:ext>
            </a:extLst>
          </p:cNvPr>
          <p:cNvSpPr/>
          <p:nvPr/>
        </p:nvSpPr>
        <p:spPr>
          <a:xfrm>
            <a:off x="7298409" y="2153894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18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DPRJTB_x003d_P_x306e__x5834__x5408__x306e__xff7a__xff9d__xff84__xff9b__xff70__xff97__xff70__x540d_ xmlns="8a62ebb6-b711-4ab7-b33d-9110d61cbdd9" xsi:nil="true"/>
    <_x4eba__x6570_ xmlns="8a62ebb6-b711-4ab7-b33d-9110d61cbdd9" xsi:nil="true"/>
    <GDPR_x65e5__x672c__x4ee5__x5916__x306e__x7b2c__x4e09__x56fd__x79fb__x8ee2__x304c__x3042__x308b__x5834__x5408__x306e__x56fd__x540d_ xmlns="8a62ebb6-b711-4ab7-b33d-9110d61cbdd9" xsi:nil="true"/>
    <Archive_x4e88__x5b9a__x65e5_ xmlns="8a62ebb6-b711-4ab7-b33d-9110d61cbdd9" xsi:nil="true"/>
    <TaxCatchAll xmlns="b36b396b-ce71-4894-a1f2-4205d8faa0e3" xsi:nil="true"/>
    <GDPR_x5bfe__x8c61__x6570_ xmlns="8a62ebb6-b711-4ab7-b33d-9110d61cbdd9" xsi:nil="true"/>
    <GDPRJTB_x306e__x5f79__x5272_ xmlns="8a62ebb6-b711-4ab7-b33d-9110d61cbdd9" xsi:nil="true"/>
    <_x8fd4__x5374_or_x5ec3__x68c4__x65e5_ xmlns="8a62ebb6-b711-4ab7-b33d-9110d61cbdd9" xsi:nil="true"/>
    <_Flow_SignoffStatus xmlns="8a62ebb6-b711-4ab7-b33d-9110d61cbdd9" xsi:nil="true"/>
    <_x60c5__x5831__x533a__x5206_ xmlns="8a62ebb6-b711-4ab7-b33d-9110d61cbdd9" xsi:nil="true"/>
    <_x6301__x51fa__x8005_ xmlns="8a62ebb6-b711-4ab7-b33d-9110d61cbdd9" xsi:nil="true"/>
    <_x6301__x51fa__x65e5_ xmlns="8a62ebb6-b711-4ab7-b33d-9110d61cbdd9" xsi:nil="true"/>
    <_x8cac__x4efb__x8005_ xmlns="8a62ebb6-b711-4ab7-b33d-9110d61cbdd9">
      <UserInfo>
        <DisplayName/>
        <AccountId xsi:nil="true"/>
        <AccountType/>
      </UserInfo>
    </_x8cac__x4efb__x8005_>
    <_x6301__x51fa__x5a92__x4f53_ xmlns="8a62ebb6-b711-4ab7-b33d-9110d61cbdd9" xsi:nil="true"/>
    <lcf76f155ced4ddcb4097134ff3c332f xmlns="8a62ebb6-b711-4ab7-b33d-9110d61cbdd9">
      <Terms xmlns="http://schemas.microsoft.com/office/infopath/2007/PartnerControls"/>
    </lcf76f155ced4ddcb4097134ff3c332f>
    <_x6570__x5024_ xmlns="8a62ebb6-b711-4ab7-b33d-9110d61cbdd9" xsi:nil="true"/>
    <Project xmlns="8a62ebb6-b711-4ab7-b33d-9110d61cbdd9" xsi:nil="true"/>
    <_x4f5c__x6210__x65e5_ xmlns="8a62ebb6-b711-4ab7-b33d-9110d61cbdd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A42AEB0EB1814181AA5A207BB7CD16" ma:contentTypeVersion="36" ma:contentTypeDescription="新しいドキュメントを作成します。" ma:contentTypeScope="" ma:versionID="8bf6c454b605d0888af2c96c1316f24e">
  <xsd:schema xmlns:xsd="http://www.w3.org/2001/XMLSchema" xmlns:xs="http://www.w3.org/2001/XMLSchema" xmlns:p="http://schemas.microsoft.com/office/2006/metadata/properties" xmlns:ns2="8a62ebb6-b711-4ab7-b33d-9110d61cbdd9" xmlns:ns3="cd910eac-860b-4774-900b-10edfc4b71b2" xmlns:ns4="b36b396b-ce71-4894-a1f2-4205d8faa0e3" targetNamespace="http://schemas.microsoft.com/office/2006/metadata/properties" ma:root="true" ma:fieldsID="8cd26ad7b168937d0b6c6693750c03e7" ns2:_="" ns3:_="" ns4:_="">
    <xsd:import namespace="8a62ebb6-b711-4ab7-b33d-9110d61cbdd9"/>
    <xsd:import namespace="cd910eac-860b-4774-900b-10edfc4b71b2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oject" minOccurs="0"/>
                <xsd:element ref="ns2:MediaLengthInSeconds" minOccurs="0"/>
                <xsd:element ref="ns2:_Flow_SignoffStatus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4c__x3042__x308b__x5834__x5408__x306e__x56fd__x540d_" minOccurs="0"/>
                <xsd:element ref="ns2:GDPRJTB_x306e__x5f79__x5272_" minOccurs="0"/>
                <xsd:element ref="ns2:GDPRJTB_x003d_P_x306e__x5834__x5408__x306e__xff7a__xff9d__xff84__xff9b__xff70__xff97__xff70__x540d_" minOccurs="0"/>
                <xsd:element ref="ns2:lcf76f155ced4ddcb4097134ff3c332f" minOccurs="0"/>
                <xsd:element ref="ns4:TaxCatchAll" minOccurs="0"/>
                <xsd:element ref="ns2:_x4f5c__x6210__x65e5_" minOccurs="0"/>
                <xsd:element ref="ns2:_x8cac__x4efb__x8005_" minOccurs="0"/>
                <xsd:element ref="ns2:Archive_x4e88__x5b9a__x65e5_" minOccurs="0"/>
                <xsd:element ref="ns2:MediaServiceObjectDetectorVersions" minOccurs="0"/>
                <xsd:element ref="ns2:_x6570__x5024_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2ebb6-b711-4ab7-b33d-9110d61cb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" ma:index="20" nillable="true" ma:displayName="Project " ma:description="SESPP事務局" ma:format="Dropdown" ma:internalName="Projec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出発日" ma:format="DateOnly" ma:internalName="_x627f__x8a8d__x306e__x72b6__x614b_">
      <xsd:simpleType>
        <xsd:restriction base="dms:DateTime"/>
      </xsd:simpleType>
    </xsd:element>
    <xsd:element name="_x60c5__x5831__x533a__x5206_" ma:index="23" nillable="true" ma:displayName="情報区分" ma:format="Dropdown" ma:internalName="_x60c5__x5831__x533a__x5206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氏名のみ"/>
                    <xsd:enumeration value="連絡先（住所・TEL・メアド））"/>
                    <xsd:enumeration value="パスポート・口座"/>
                    <xsd:enumeration value="アレルギー等"/>
                    <xsd:enumeration value="マイナンバー"/>
                    <xsd:enumeration value="印刷済"/>
                    <xsd:enumeration value="セットアップ済"/>
                  </xsd:restriction>
                </xsd:simpleType>
              </xsd:element>
            </xsd:sequence>
          </xsd:extension>
        </xsd:complexContent>
      </xsd:complexType>
    </xsd:element>
    <xsd:element name="_x4eba__x6570_" ma:index="24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5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6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7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8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29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4c__x3042__x308b__x5834__x5408__x306e__x56fd__x540d_" ma:index="30" nillable="true" ma:displayName="GDPR 日本以外の第三国移転がある場合の国名" ma:description="対象がある場合のみ記入" ma:format="Dropdown" ma:internalName="GDPR_x65e5__x672c__x4ee5__x5916__x306e__x7b2c__x4e09__x56fd__x79fb__x8ee2__x304c__x3042__x308b__x5834__x5408__x306e__x56fd__x540d_">
      <xsd:simpleType>
        <xsd:restriction base="dms:Text">
          <xsd:maxLength value="255"/>
        </xsd:restriction>
      </xsd:simpleType>
    </xsd:element>
    <xsd:element name="GDPRJTB_x306e__x5f79__x5272_" ma:index="31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003d_P_x306e__x5834__x5408__x306e__xff7a__xff9d__xff84__xff9b__xff70__xff97__xff70__x540d_" ma:index="32" nillable="true" ma:displayName="GDPR JTB=Pの場合のｺﾝﾄﾛｰﾗｰ名" ma:description="対象がある場合のみ記入" ma:format="Dropdown" ma:internalName="GDPRJTB_x003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4f5c__x6210__x65e5_" ma:index="36" nillable="true" ma:displayName="作成日" ma:format="Dropdown" ma:internalName="_x4f5c__x6210__x65e5_">
      <xsd:simpleType>
        <xsd:restriction base="dms:Text">
          <xsd:maxLength value="255"/>
        </xsd:restriction>
      </xsd:simpleType>
    </xsd:element>
    <xsd:element name="_x8cac__x4efb__x8005_" ma:index="37" nillable="true" ma:displayName="管理者" ma:format="Dropdown" ma:list="UserInfo" ma:SharePointGroup="0" ma:internalName="_x8cac__x4efb__x8005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_x4e88__x5b9a__x65e5_" ma:index="38" nillable="true" ma:displayName="Archive予定日" ma:format="DateOnly" ma:internalName="Archive_x4e88__x5b9a__x65e5_">
      <xsd:simpleType>
        <xsd:restriction base="dms:DateTim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x6570__x5024_" ma:index="40" nillable="true" ma:displayName="数値" ma:format="Dropdown" ma:internalName="_x6570__x5024_" ma:percentage="FALSE">
      <xsd:simpleType>
        <xsd:restriction base="dms:Number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10eac-860b-4774-900b-10edfc4b7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35" nillable="true" ma:displayName="Taxonomy Catch All Column" ma:hidden="true" ma:list="{52269072-2F2F-4DD1-8FD4-D7A54CDD6844}" ma:internalName="TaxCatchAll" ma:showField="CatchAllData" ma:web="{cd910eac-860b-4774-900b-10edfc4b71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7D6B9E-0574-49D6-A899-D127D4942CBB}">
  <ds:schemaRefs>
    <ds:schemaRef ds:uri="http://schemas.microsoft.com/office/2006/metadata/properties"/>
    <ds:schemaRef ds:uri="http://schemas.microsoft.com/office/infopath/2007/PartnerControls"/>
    <ds:schemaRef ds:uri="8a62ebb6-b711-4ab7-b33d-9110d61cbdd9"/>
    <ds:schemaRef ds:uri="b36b396b-ce71-4894-a1f2-4205d8faa0e3"/>
  </ds:schemaRefs>
</ds:datastoreItem>
</file>

<file path=customXml/itemProps2.xml><?xml version="1.0" encoding="utf-8"?>
<ds:datastoreItem xmlns:ds="http://schemas.openxmlformats.org/officeDocument/2006/customXml" ds:itemID="{058DAACA-AD80-4C87-91E3-B950F27A0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2ebb6-b711-4ab7-b33d-9110d61cbdd9"/>
    <ds:schemaRef ds:uri="cd910eac-860b-4774-900b-10edfc4b71b2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81FDD1-DC81-4DCF-9F23-53498AE4C2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画面に合わせる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（ワークショップ）ワークシート</dc:title>
  <dc:subject/>
  <dc:creator/>
  <cp:keywords/>
  <dc:description/>
  <cp:lastModifiedBy>江本 敏子</cp:lastModifiedBy>
  <cp:revision>3</cp:revision>
  <dcterms:modified xsi:type="dcterms:W3CDTF">2024-04-26T08:28:22Z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0x01010076A42AEB0EB1814181AA5A207BB7CD16</vt:lpwstr>
  </property>
</Properties>
</file>