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8"/>
  </p:notesMasterIdLst>
  <p:sldIdLst>
    <p:sldId id="265" r:id="rId5"/>
    <p:sldId id="258" r:id="rId6"/>
    <p:sldId id="264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2E4A9-6DCC-4003-B248-36B101BAD8AA}" v="2" dt="2023-11-09T07:58:06.662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2508" autoAdjust="0"/>
  </p:normalViewPr>
  <p:slideViewPr>
    <p:cSldViewPr snapToGrid="0">
      <p:cViewPr varScale="1">
        <p:scale>
          <a:sx n="100" d="100"/>
          <a:sy n="100" d="100"/>
        </p:scale>
        <p:origin x="1624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F2CE0-EA62-42B3-95B3-44A3E1C12F21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C7A2E-7C4C-4B48-8D86-5A9A2FB0F1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78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C7A2E-7C4C-4B48-8D86-5A9A2FB0F1C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56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37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5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89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9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69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7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30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1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18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60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9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2E43A-7318-44C7-97AF-66300D3940B6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A86CF-1D5F-4517-956A-CE241C583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17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区域の将来像・地域課題の整理</a:t>
            </a:r>
            <a:endParaRPr kumimoji="0" lang="en-US" altLang="ja-JP" sz="26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79335" y="801140"/>
            <a:ext cx="1064291" cy="39960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1463" b="1" kern="0" dirty="0">
                <a:latin typeface="Calibri" panose="020F0502020204030204"/>
                <a:ea typeface="游ゴシック" panose="020B0400000000000000" pitchFamily="50" charset="-128"/>
              </a:rPr>
              <a:t>ワーク①</a:t>
            </a:r>
            <a:endParaRPr kumimoji="0" lang="en-US" altLang="ja-JP" sz="1463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480785" y="249614"/>
            <a:ext cx="1512907" cy="35994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</a:t>
            </a: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名</a:t>
            </a:r>
            <a:r>
              <a:rPr kumimoji="0" lang="ja-JP" altLang="en-US" sz="1138" b="1" ker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：　</a:t>
            </a:r>
            <a:endParaRPr kumimoji="0" lang="en-US" altLang="ja-JP" sz="160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99097" y="6595859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令和５年度岡山県地域脱炭素ステップアップ講座（第２回）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50D9A1-4E50-F856-B9B8-37BFC7406B36}"/>
              </a:ext>
            </a:extLst>
          </p:cNvPr>
          <p:cNvSpPr/>
          <p:nvPr/>
        </p:nvSpPr>
        <p:spPr>
          <a:xfrm>
            <a:off x="1533938" y="801140"/>
            <a:ext cx="1570209" cy="3944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市町村</a:t>
            </a: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名：　</a:t>
            </a:r>
            <a:endParaRPr kumimoji="0" lang="en-US" altLang="ja-JP" sz="1138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D9B4AFD-ECF9-C461-D187-B632B9A53199}"/>
              </a:ext>
            </a:extLst>
          </p:cNvPr>
          <p:cNvGraphicFramePr>
            <a:graphicFrameLocks noGrp="1"/>
          </p:cNvGraphicFramePr>
          <p:nvPr/>
        </p:nvGraphicFramePr>
        <p:xfrm>
          <a:off x="480781" y="3254898"/>
          <a:ext cx="871622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225">
                  <a:extLst>
                    <a:ext uri="{9D8B030D-6E8A-4147-A177-3AD203B41FA5}">
                      <a16:colId xmlns:a16="http://schemas.microsoft.com/office/drawing/2014/main" val="1058274884"/>
                    </a:ext>
                  </a:extLst>
                </a:gridCol>
              </a:tblGrid>
              <a:tr h="322837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地域課題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06631"/>
                  </a:ext>
                </a:extLst>
              </a:tr>
              <a:tr h="724201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883849"/>
                  </a:ext>
                </a:extLst>
              </a:tr>
              <a:tr h="724201">
                <a:tc>
                  <a:txBody>
                    <a:bodyPr/>
                    <a:lstStyle/>
                    <a:p>
                      <a:endParaRPr kumimoji="1" lang="en-US" altLang="ja-JP" sz="1300" dirty="0"/>
                    </a:p>
                    <a:p>
                      <a:endParaRPr kumimoji="1" lang="en-US" altLang="ja-JP" sz="1300" dirty="0"/>
                    </a:p>
                    <a:p>
                      <a:endParaRPr kumimoji="1" lang="en-US" altLang="ja-JP" sz="1300" dirty="0"/>
                    </a:p>
                    <a:p>
                      <a:endParaRPr kumimoji="1" lang="en-US" altLang="ja-JP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40817"/>
                  </a:ext>
                </a:extLst>
              </a:tr>
            </a:tbl>
          </a:graphicData>
        </a:graphic>
      </p:graphicFrame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F2E98FD1-C972-BA9D-505E-DFCD7E9D8BC1}"/>
              </a:ext>
            </a:extLst>
          </p:cNvPr>
          <p:cNvGraphicFramePr>
            <a:graphicFrameLocks noGrp="1"/>
          </p:cNvGraphicFramePr>
          <p:nvPr/>
        </p:nvGraphicFramePr>
        <p:xfrm>
          <a:off x="480785" y="1257686"/>
          <a:ext cx="8716226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031">
                  <a:extLst>
                    <a:ext uri="{9D8B030D-6E8A-4147-A177-3AD203B41FA5}">
                      <a16:colId xmlns:a16="http://schemas.microsoft.com/office/drawing/2014/main" val="2283515486"/>
                    </a:ext>
                  </a:extLst>
                </a:gridCol>
                <a:gridCol w="3510195">
                  <a:extLst>
                    <a:ext uri="{9D8B030D-6E8A-4147-A177-3AD203B41FA5}">
                      <a16:colId xmlns:a16="http://schemas.microsoft.com/office/drawing/2014/main" val="2253669556"/>
                    </a:ext>
                  </a:extLst>
                </a:gridCol>
              </a:tblGrid>
              <a:tr h="311100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区域の将来像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384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タイトル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キーワード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0908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345060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10274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596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178180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F7351E8-89CC-16C9-795D-6C93AE94D0BC}"/>
              </a:ext>
            </a:extLst>
          </p:cNvPr>
          <p:cNvGraphicFramePr>
            <a:graphicFrameLocks noGrp="1"/>
          </p:cNvGraphicFramePr>
          <p:nvPr/>
        </p:nvGraphicFramePr>
        <p:xfrm>
          <a:off x="480781" y="5465042"/>
          <a:ext cx="8716225" cy="1130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2681">
                  <a:extLst>
                    <a:ext uri="{9D8B030D-6E8A-4147-A177-3AD203B41FA5}">
                      <a16:colId xmlns:a16="http://schemas.microsoft.com/office/drawing/2014/main" val="1216165987"/>
                    </a:ext>
                  </a:extLst>
                </a:gridCol>
                <a:gridCol w="4353544">
                  <a:extLst>
                    <a:ext uri="{9D8B030D-6E8A-4147-A177-3AD203B41FA5}">
                      <a16:colId xmlns:a16="http://schemas.microsoft.com/office/drawing/2014/main" val="2993257166"/>
                    </a:ext>
                  </a:extLst>
                </a:gridCol>
              </a:tblGrid>
              <a:tr h="363424">
                <a:tc>
                  <a:txBody>
                    <a:bodyPr/>
                    <a:lstStyle/>
                    <a:p>
                      <a:r>
                        <a:rPr lang="ja-JP" altLang="en-US" sz="1600" b="0" dirty="0">
                          <a:solidFill>
                            <a:schemeClr val="tx1"/>
                          </a:solidFill>
                        </a:rPr>
                        <a:t>地域の強み（名産品など）</a:t>
                      </a:r>
                      <a:endParaRPr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>
                          <a:solidFill>
                            <a:schemeClr val="tx1"/>
                          </a:solidFill>
                        </a:rPr>
                        <a:t>力を入れたい取り組み</a:t>
                      </a:r>
                      <a:endParaRPr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82963"/>
                  </a:ext>
                </a:extLst>
              </a:tr>
              <a:tr h="767393">
                <a:tc>
                  <a:txBody>
                    <a:bodyPr/>
                    <a:lstStyle/>
                    <a:p>
                      <a:endParaRPr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72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区域の</a:t>
            </a:r>
            <a:r>
              <a:rPr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特徴</a:t>
            </a:r>
            <a:r>
              <a:rPr kumimoji="0"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をグループでまとめる</a:t>
            </a:r>
            <a:endParaRPr kumimoji="0" lang="en-US" altLang="ja-JP" sz="26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80785" y="249614"/>
            <a:ext cx="1512907" cy="35994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</a:t>
            </a: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名：</a:t>
            </a:r>
            <a:endParaRPr kumimoji="0" lang="en-US" altLang="ja-JP" sz="1138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令和５年度岡山県地域脱炭素ステップアップ講座（第２回）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79335" y="846006"/>
            <a:ext cx="1064291" cy="39960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1463" b="1" kern="0" dirty="0">
                <a:latin typeface="Calibri" panose="020F0502020204030204"/>
                <a:ea typeface="游ゴシック" panose="020B0400000000000000" pitchFamily="50" charset="-128"/>
              </a:rPr>
              <a:t>ワーク</a:t>
            </a:r>
            <a:r>
              <a:rPr lang="ja-JP" altLang="en-US" sz="1463" b="1" kern="0" dirty="0">
                <a:latin typeface="Calibri" panose="020F0502020204030204"/>
                <a:ea typeface="游ゴシック" panose="020B0400000000000000" pitchFamily="50" charset="-128"/>
              </a:rPr>
              <a:t>②</a:t>
            </a:r>
            <a:endParaRPr kumimoji="0" lang="en-US" altLang="ja-JP" sz="1463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graphicFrame>
        <p:nvGraphicFramePr>
          <p:cNvPr id="58" name="表 6">
            <a:extLst>
              <a:ext uri="{FF2B5EF4-FFF2-40B4-BE49-F238E27FC236}">
                <a16:creationId xmlns:a16="http://schemas.microsoft.com/office/drawing/2014/main" id="{02434489-097B-4F7E-9D09-6E4B96926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78573"/>
              </p:ext>
            </p:extLst>
          </p:nvPr>
        </p:nvGraphicFramePr>
        <p:xfrm>
          <a:off x="480785" y="1397669"/>
          <a:ext cx="8594976" cy="501143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21472">
                  <a:extLst>
                    <a:ext uri="{9D8B030D-6E8A-4147-A177-3AD203B41FA5}">
                      <a16:colId xmlns:a16="http://schemas.microsoft.com/office/drawing/2014/main" val="4193089316"/>
                    </a:ext>
                  </a:extLst>
                </a:gridCol>
                <a:gridCol w="3186752">
                  <a:extLst>
                    <a:ext uri="{9D8B030D-6E8A-4147-A177-3AD203B41FA5}">
                      <a16:colId xmlns:a16="http://schemas.microsoft.com/office/drawing/2014/main" val="1762210154"/>
                    </a:ext>
                  </a:extLst>
                </a:gridCol>
                <a:gridCol w="3186752">
                  <a:extLst>
                    <a:ext uri="{9D8B030D-6E8A-4147-A177-3AD203B41FA5}">
                      <a16:colId xmlns:a16="http://schemas.microsoft.com/office/drawing/2014/main" val="3345280466"/>
                    </a:ext>
                  </a:extLst>
                </a:gridCol>
              </a:tblGrid>
              <a:tr h="370171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</a:rPr>
                        <a:t>区域の特徴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</a:rPr>
                        <a:t>強み</a:t>
                      </a: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</a:rPr>
                        <a:t>/</a:t>
                      </a: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</a:rPr>
                        <a:t>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68141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</a:rPr>
                        <a:t>気候</a:t>
                      </a:r>
                      <a:r>
                        <a:rPr kumimoji="1" lang="en-US" altLang="ja-JP" sz="1600" b="0" dirty="0">
                          <a:solidFill>
                            <a:sysClr val="windowText" lastClr="000000"/>
                          </a:solidFill>
                        </a:rPr>
                        <a:t>/</a:t>
                      </a:r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</a:rPr>
                        <a:t>地形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695991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再エネ資源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155487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人口動態／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ライフスタイル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463024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都市構造／インフラ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217014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産業構造</a:t>
                      </a:r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297838"/>
                  </a:ext>
                </a:extLst>
              </a:tr>
              <a:tr h="773544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温室効果ガス排出量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248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グループで対策・施策を検討する</a:t>
            </a:r>
            <a:endParaRPr kumimoji="0" lang="en-US" altLang="ja-JP" sz="26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79335" y="891726"/>
            <a:ext cx="1064291" cy="39960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>
              <a:defRPr/>
            </a:pPr>
            <a:r>
              <a:rPr kumimoji="0" lang="ja-JP" altLang="en-US" sz="1463" b="1" kern="0" dirty="0">
                <a:latin typeface="Calibri" panose="020F0502020204030204"/>
                <a:ea typeface="游ゴシック" panose="020B0400000000000000" pitchFamily="50" charset="-128"/>
              </a:rPr>
              <a:t>ワーク③</a:t>
            </a:r>
            <a:endParaRPr kumimoji="0" lang="en-US" altLang="ja-JP" sz="1463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480785" y="249614"/>
            <a:ext cx="1512907" cy="35994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</a:t>
            </a: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名：</a:t>
            </a:r>
            <a:endParaRPr kumimoji="0" lang="en-US" altLang="ja-JP" sz="1138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令和５年度岡山県地域脱炭素ステップアップ講座（第２回）</a:t>
            </a:r>
          </a:p>
        </p:txBody>
      </p:sp>
      <p:graphicFrame>
        <p:nvGraphicFramePr>
          <p:cNvPr id="11" name="表 6">
            <a:extLst>
              <a:ext uri="{FF2B5EF4-FFF2-40B4-BE49-F238E27FC236}">
                <a16:creationId xmlns:a16="http://schemas.microsoft.com/office/drawing/2014/main" id="{16D7A632-997B-4828-9E94-FD2897CCD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66246"/>
              </p:ext>
            </p:extLst>
          </p:nvPr>
        </p:nvGraphicFramePr>
        <p:xfrm>
          <a:off x="279335" y="1597103"/>
          <a:ext cx="9046114" cy="4799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587">
                  <a:extLst>
                    <a:ext uri="{9D8B030D-6E8A-4147-A177-3AD203B41FA5}">
                      <a16:colId xmlns:a16="http://schemas.microsoft.com/office/drawing/2014/main" val="4276908267"/>
                    </a:ext>
                  </a:extLst>
                </a:gridCol>
                <a:gridCol w="2462251">
                  <a:extLst>
                    <a:ext uri="{9D8B030D-6E8A-4147-A177-3AD203B41FA5}">
                      <a16:colId xmlns:a16="http://schemas.microsoft.com/office/drawing/2014/main" val="4193089316"/>
                    </a:ext>
                  </a:extLst>
                </a:gridCol>
                <a:gridCol w="3620957">
                  <a:extLst>
                    <a:ext uri="{9D8B030D-6E8A-4147-A177-3AD203B41FA5}">
                      <a16:colId xmlns:a16="http://schemas.microsoft.com/office/drawing/2014/main" val="1762210154"/>
                    </a:ext>
                  </a:extLst>
                </a:gridCol>
                <a:gridCol w="2357319">
                  <a:extLst>
                    <a:ext uri="{9D8B030D-6E8A-4147-A177-3AD203B41FA5}">
                      <a16:colId xmlns:a16="http://schemas.microsoft.com/office/drawing/2014/main" val="1359098236"/>
                    </a:ext>
                  </a:extLst>
                </a:gridCol>
              </a:tblGrid>
              <a:tr h="88988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地域課題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伸ばしたい分野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対策・施策案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庁内の関連する課</a:t>
                      </a:r>
                      <a:endParaRPr kumimoji="1" lang="en-US" altLang="ja-JP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庁外の関連する人々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297838"/>
                  </a:ext>
                </a:extLst>
              </a:tr>
              <a:tr h="97737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920645"/>
                  </a:ext>
                </a:extLst>
              </a:tr>
              <a:tr h="97737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874288"/>
                  </a:ext>
                </a:extLst>
              </a:tr>
              <a:tr h="97737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742134"/>
                  </a:ext>
                </a:extLst>
              </a:tr>
              <a:tr h="97737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82548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F9061C-59D6-05B8-238A-F79300A506C7}"/>
              </a:ext>
            </a:extLst>
          </p:cNvPr>
          <p:cNvGraphicFramePr>
            <a:graphicFrameLocks noGrp="1"/>
          </p:cNvGraphicFramePr>
          <p:nvPr/>
        </p:nvGraphicFramePr>
        <p:xfrm>
          <a:off x="1613549" y="895667"/>
          <a:ext cx="7711900" cy="559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1900">
                  <a:extLst>
                    <a:ext uri="{9D8B030D-6E8A-4147-A177-3AD203B41FA5}">
                      <a16:colId xmlns:a16="http://schemas.microsoft.com/office/drawing/2014/main" val="234333370"/>
                    </a:ext>
                  </a:extLst>
                </a:gridCol>
              </a:tblGrid>
              <a:tr h="559211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区域の将来像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295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72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bfa7f4-861a-40dc-a097-543c32b18d48" xsi:nil="true"/>
    <lcf76f155ced4ddcb4097134ff3c332f xmlns="79c3ef84-3228-4465-be97-6fda9766fb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905E9E236AA9644BEBCA4E413AE870E" ma:contentTypeVersion="12" ma:contentTypeDescription="新しいドキュメントを作成します。" ma:contentTypeScope="" ma:versionID="136527abbe0e8030b41187a646e6ecf4">
  <xsd:schema xmlns:xsd="http://www.w3.org/2001/XMLSchema" xmlns:xs="http://www.w3.org/2001/XMLSchema" xmlns:p="http://schemas.microsoft.com/office/2006/metadata/properties" xmlns:ns2="79c3ef84-3228-4465-be97-6fda9766fbcb" xmlns:ns3="6abfa7f4-861a-40dc-a097-543c32b18d48" targetNamespace="http://schemas.microsoft.com/office/2006/metadata/properties" ma:root="true" ma:fieldsID="9b4ac2f1e79f6a9bd6f3739073243648" ns2:_="" ns3:_="">
    <xsd:import namespace="79c3ef84-3228-4465-be97-6fda9766fbcb"/>
    <xsd:import namespace="6abfa7f4-861a-40dc-a097-543c32b1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c3ef84-3228-4465-be97-6fda9766fb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4ac27ce4-19da-4e96-8573-37de5a1659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fa7f4-861a-40dc-a097-543c32b18d4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0086cd8-ef7d-4630-8264-e9688e9ad670}" ma:internalName="TaxCatchAll" ma:showField="CatchAllData" ma:web="6abfa7f4-861a-40dc-a097-543c32b1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AA4CDE-9309-4D70-A9CF-2ECE57C8E577}">
  <ds:schemaRefs>
    <ds:schemaRef ds:uri="http://schemas.openxmlformats.org/package/2006/metadata/core-properties"/>
    <ds:schemaRef ds:uri="6abfa7f4-861a-40dc-a097-543c32b18d48"/>
    <ds:schemaRef ds:uri="79c3ef84-3228-4465-be97-6fda9766fbcb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01169FB-56F9-4A6D-8CAB-FBCE85B065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9892D8-1784-4DAD-BC01-775B7CECFF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c3ef84-3228-4465-be97-6fda9766fbcb"/>
    <ds:schemaRef ds:uri="6abfa7f4-861a-40dc-a097-543c32b1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Macintosh PowerPoint</Application>
  <PresentationFormat>A4 210 x 297 mm</PresentationFormat>
  <Paragraphs>43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revision>1</cp:revision>
  <dcterms:modified xsi:type="dcterms:W3CDTF">2024-04-25T10:00:30Z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0x0101003905E9E236AA9644BEBCA4E413AE870E</vt:lpwstr>
  </property>
</Properties>
</file>