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2"/>
  </p:notesMasterIdLst>
  <p:sldIdLst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885A1-7B13-4CD0-A2FE-1CB536C05DF5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7CD5E-F21D-4D67-B7FF-4F849DF67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726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84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60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74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07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250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5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16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37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44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842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73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35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79335" y="149979"/>
            <a:ext cx="9339072" cy="559210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kumimoji="0" lang="ja-JP" altLang="en-US" sz="20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 事前準備シート</a:t>
            </a:r>
            <a:endParaRPr kumimoji="0" lang="en-US" altLang="ja-JP" sz="20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37077E-364D-447E-8271-DA16E66DCC2B}"/>
              </a:ext>
            </a:extLst>
          </p:cNvPr>
          <p:cNvSpPr/>
          <p:nvPr/>
        </p:nvSpPr>
        <p:spPr>
          <a:xfrm>
            <a:off x="5923643" y="220539"/>
            <a:ext cx="3613693" cy="42384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lang="ja-JP" altLang="en-US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グループＡ</a:t>
            </a:r>
            <a:endParaRPr lang="en-US" altLang="ja-JP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B7B1672-3E2D-45C5-B699-7DD0A1289B98}"/>
              </a:ext>
            </a:extLst>
          </p:cNvPr>
          <p:cNvSpPr txBox="1">
            <a:spLocks/>
          </p:cNvSpPr>
          <p:nvPr/>
        </p:nvSpPr>
        <p:spPr>
          <a:xfrm>
            <a:off x="279335" y="6440724"/>
            <a:ext cx="3789190" cy="33532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90576">
              <a:defRPr/>
            </a:pP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令和５年度三重県地域脱炭素ステップアップ講座（第３回）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6DBE893-02FD-F9C6-90C1-97BEF144B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52544"/>
              </p:ext>
            </p:extLst>
          </p:nvPr>
        </p:nvGraphicFramePr>
        <p:xfrm>
          <a:off x="366737" y="1730911"/>
          <a:ext cx="9259680" cy="2510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936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2529848313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2054800170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1389388503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3046784325"/>
                    </a:ext>
                  </a:extLst>
                </a:gridCol>
              </a:tblGrid>
              <a:tr h="405543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まちの特色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520012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気候・地理条件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再エネ賦存状況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人口動態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都市構造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産業構造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  <a:tr h="158461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・温暖で雨が多い地域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・森林面積が広い</a:t>
                      </a: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u="none" dirty="0"/>
                        <a:t>・太陽光発電・陸上風力発電の導入ポテンシャルが高い。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u="none" dirty="0"/>
                        <a:t>・公共施設への太陽光発電設備の導入率が低い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u="none" dirty="0"/>
                        <a:t>・人口１万人程度のまち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u="none" dirty="0"/>
                        <a:t>・人口減少傾向強い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u="none" dirty="0"/>
                        <a:t>・家庭部門の</a:t>
                      </a:r>
                      <a:r>
                        <a:rPr kumimoji="1" lang="en-US" altLang="ja-JP" sz="1100" u="none" dirty="0"/>
                        <a:t>CO2</a:t>
                      </a:r>
                      <a:r>
                        <a:rPr kumimoji="1" lang="ja-JP" altLang="en-US" sz="1100" u="none" dirty="0"/>
                        <a:t>排出量の割合が高い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u="none" dirty="0"/>
                        <a:t>・世帯数　</a:t>
                      </a:r>
                      <a:r>
                        <a:rPr kumimoji="1" lang="en-US" altLang="ja-JP" sz="1100" u="none" dirty="0"/>
                        <a:t>5000</a:t>
                      </a:r>
                      <a:r>
                        <a:rPr kumimoji="1" lang="ja-JP" altLang="en-US" sz="1100" u="none" dirty="0"/>
                        <a:t>世帯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u="none" dirty="0"/>
                        <a:t>・高齢化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・戸建住宅多い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・徒歩のみの生活が困難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・基幹的公共交通での人口カバー率が低い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（車での移動が多い）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・充電ステーション数少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</a:t>
                      </a:r>
                      <a:r>
                        <a:rPr lang="ja-JP" altLang="en-US" sz="1100" dirty="0"/>
                        <a:t>農林水産業（特に水産業）、および食品加工を行う食品製造業がメイン産業</a:t>
                      </a:r>
                      <a:endParaRPr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・特定事業所の排出量割合が高い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563664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0B10AC5-E75E-8C29-7F1F-4E49286D0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964711"/>
              </p:ext>
            </p:extLst>
          </p:nvPr>
        </p:nvGraphicFramePr>
        <p:xfrm>
          <a:off x="366737" y="919727"/>
          <a:ext cx="9259680" cy="771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9680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3074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目指すべきまちのビジョン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4365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自然資源の地産地消と〇〇と脱炭素の調和が図られたまち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4DEE28FB-3060-5FB4-CB2D-41D65B9E6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664803"/>
              </p:ext>
            </p:extLst>
          </p:nvPr>
        </p:nvGraphicFramePr>
        <p:xfrm>
          <a:off x="366737" y="4241078"/>
          <a:ext cx="9259680" cy="2204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9680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9385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「目指すべきまちのビジョン」実現に向けて現在自市町村で実施している施策、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または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やりたい施策を２つ記載してください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100" u="sng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</a:rPr>
                        <a:t>やりたい施策の検討においては、「各取組主体の取組事例集」「目指す姿の事例」をご参考にしてください。</a:t>
                      </a:r>
                      <a:endParaRPr kumimoji="1" lang="en-US" altLang="ja-JP" sz="11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1265947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・</a:t>
                      </a:r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・</a:t>
                      </a:r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56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79335" y="149979"/>
            <a:ext cx="9339072" cy="559210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kumimoji="0" lang="ja-JP" altLang="en-US" sz="20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 事前準備シート</a:t>
            </a:r>
            <a:endParaRPr kumimoji="0" lang="en-US" altLang="ja-JP" sz="20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37077E-364D-447E-8271-DA16E66DCC2B}"/>
              </a:ext>
            </a:extLst>
          </p:cNvPr>
          <p:cNvSpPr/>
          <p:nvPr/>
        </p:nvSpPr>
        <p:spPr>
          <a:xfrm>
            <a:off x="5923643" y="220539"/>
            <a:ext cx="3613693" cy="42384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lang="ja-JP" altLang="en-US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グループＢ</a:t>
            </a:r>
            <a:endParaRPr lang="en-US" altLang="ja-JP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B7B1672-3E2D-45C5-B699-7DD0A1289B98}"/>
              </a:ext>
            </a:extLst>
          </p:cNvPr>
          <p:cNvSpPr txBox="1">
            <a:spLocks/>
          </p:cNvSpPr>
          <p:nvPr/>
        </p:nvSpPr>
        <p:spPr>
          <a:xfrm>
            <a:off x="279335" y="6440724"/>
            <a:ext cx="3789190" cy="33532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90576">
              <a:defRPr/>
            </a:pP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令和５年度三重県地域脱炭素ステップアップ講座（第３回）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6DBE893-02FD-F9C6-90C1-97BEF144B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529628"/>
              </p:ext>
            </p:extLst>
          </p:nvPr>
        </p:nvGraphicFramePr>
        <p:xfrm>
          <a:off x="366737" y="1730910"/>
          <a:ext cx="9259680" cy="2460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936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2529848313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2054800170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1389388503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3046784325"/>
                    </a:ext>
                  </a:extLst>
                </a:gridCol>
              </a:tblGrid>
              <a:tr h="452436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まちの特色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58014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気候・地理条件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再エネ賦存状況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人口動態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都市構造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産業構造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  <a:tr h="142751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・温和な気候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・森林面積が広い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・太陽光発電の導入ポテンシャルが高い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u="none" dirty="0"/>
                        <a:t>・公共施設への太陽光発電設備の導入率が低い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・人口３万人のまち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u="none" dirty="0"/>
                        <a:t>・家庭部門の</a:t>
                      </a:r>
                      <a:r>
                        <a:rPr kumimoji="1" lang="en-US" altLang="ja-JP" sz="1100" u="none" dirty="0"/>
                        <a:t>CO2</a:t>
                      </a:r>
                      <a:r>
                        <a:rPr kumimoji="1" lang="ja-JP" altLang="en-US" sz="1100" u="none" dirty="0"/>
                        <a:t>排出量の割合が低い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u="none" dirty="0"/>
                        <a:t>・世帯数　</a:t>
                      </a:r>
                      <a:r>
                        <a:rPr kumimoji="1" lang="en-US" altLang="ja-JP" sz="1100" u="none" dirty="0"/>
                        <a:t>12000</a:t>
                      </a:r>
                      <a:r>
                        <a:rPr kumimoji="1" lang="ja-JP" altLang="en-US" sz="1100" u="none" dirty="0"/>
                        <a:t>世帯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・戸建住宅多い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・徒歩のみの生活が困難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・基幹的公共交通での人口カバー率が低い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（車での移動が多い）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・充電ステーション数少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・製造業（特に、輸送機器・電子部品・生産用機械の製造）がメイン産業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・特定事業所の排出量割合高い</a:t>
                      </a: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563664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0B10AC5-E75E-8C29-7F1F-4E49286D0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516102"/>
              </p:ext>
            </p:extLst>
          </p:nvPr>
        </p:nvGraphicFramePr>
        <p:xfrm>
          <a:off x="366737" y="919727"/>
          <a:ext cx="9259680" cy="771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9680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3074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目指すべきまちのビジョン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4365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産業発展と〇〇と脱炭素の調和が図られたまち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4DEE28FB-3060-5FB4-CB2D-41D65B9E6932}"/>
              </a:ext>
            </a:extLst>
          </p:cNvPr>
          <p:cNvGraphicFramePr>
            <a:graphicFrameLocks noGrp="1"/>
          </p:cNvGraphicFramePr>
          <p:nvPr/>
        </p:nvGraphicFramePr>
        <p:xfrm>
          <a:off x="366737" y="4241078"/>
          <a:ext cx="9259680" cy="2204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9680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9385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「目指すべきまちのビジョン」実現に向けて現在自市町村で実施している施策、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または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やりたい施策を２つ記載してください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100" u="sng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</a:rPr>
                        <a:t>やりたい施策の検討においては、「各取組主体の取組事例集」「目指す姿の事例」をご参考にしてください。</a:t>
                      </a:r>
                      <a:endParaRPr kumimoji="1" lang="en-US" altLang="ja-JP" sz="11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1265947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・</a:t>
                      </a:r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・</a:t>
                      </a:r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84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79335" y="149979"/>
            <a:ext cx="9339072" cy="559210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kumimoji="0" lang="ja-JP" altLang="en-US" sz="20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 事前準備シート</a:t>
            </a:r>
            <a:endParaRPr kumimoji="0" lang="en-US" altLang="ja-JP" sz="20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37077E-364D-447E-8271-DA16E66DCC2B}"/>
              </a:ext>
            </a:extLst>
          </p:cNvPr>
          <p:cNvSpPr/>
          <p:nvPr/>
        </p:nvSpPr>
        <p:spPr>
          <a:xfrm>
            <a:off x="5923643" y="220539"/>
            <a:ext cx="3613693" cy="42384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lang="ja-JP" altLang="en-US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グループＣ</a:t>
            </a:r>
            <a:endParaRPr lang="en-US" altLang="ja-JP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B7B1672-3E2D-45C5-B699-7DD0A1289B98}"/>
              </a:ext>
            </a:extLst>
          </p:cNvPr>
          <p:cNvSpPr txBox="1">
            <a:spLocks/>
          </p:cNvSpPr>
          <p:nvPr/>
        </p:nvSpPr>
        <p:spPr>
          <a:xfrm>
            <a:off x="279335" y="6440724"/>
            <a:ext cx="3789190" cy="33532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90576">
              <a:defRPr/>
            </a:pP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令和５年度三重県地域脱炭素ステップアップ講座（第３回）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6DBE893-02FD-F9C6-90C1-97BEF144B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509033"/>
              </p:ext>
            </p:extLst>
          </p:nvPr>
        </p:nvGraphicFramePr>
        <p:xfrm>
          <a:off x="366737" y="1730910"/>
          <a:ext cx="9259680" cy="2632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936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2529848313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2054800170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1389388503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3046784325"/>
                    </a:ext>
                  </a:extLst>
                </a:gridCol>
              </a:tblGrid>
              <a:tr h="452436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まちの特色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58014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気候・地理条件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再エネ賦存状況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人口動態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都市構造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産業構造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  <a:tr h="142751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・温暖で雨が多い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・国立公園や世界遺産等があり、観光名所となっている</a:t>
                      </a: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・太陽光発電・陸上風力発電の導入ポテンシャルが高い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・公共施設の太陽光発電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100" dirty="0"/>
                        <a:t>    </a:t>
                      </a:r>
                      <a:r>
                        <a:rPr kumimoji="1" lang="ja-JP" altLang="en-US" sz="1100" dirty="0"/>
                        <a:t>設備導入率低い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・人口４万人規模のまち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・家庭部門の</a:t>
                      </a:r>
                      <a:r>
                        <a:rPr kumimoji="1" lang="en-US" altLang="ja-JP" sz="1100" dirty="0"/>
                        <a:t>CO2</a:t>
                      </a:r>
                      <a:r>
                        <a:rPr kumimoji="1" lang="ja-JP" altLang="en-US" sz="1100" dirty="0"/>
                        <a:t>排出量の割合　高い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・世帯数　</a:t>
                      </a:r>
                      <a:r>
                        <a:rPr kumimoji="1" lang="en-US" altLang="ja-JP" sz="1100" dirty="0"/>
                        <a:t>19000</a:t>
                      </a:r>
                      <a:r>
                        <a:rPr kumimoji="1" lang="ja-JP" altLang="en-US" sz="1100" dirty="0"/>
                        <a:t>世帯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・高齢化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・戸建住宅多い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・徒歩のみの生活が困難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・運輸部門の</a:t>
                      </a:r>
                      <a:r>
                        <a:rPr kumimoji="1" lang="en-US" altLang="ja-JP" sz="1100" u="none" dirty="0"/>
                        <a:t>CO2</a:t>
                      </a:r>
                      <a:r>
                        <a:rPr kumimoji="1" lang="ja-JP" altLang="en-US" sz="1100" u="none" dirty="0"/>
                        <a:t>排出量の割合　高い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・基幹的公共交通での人口カバー率が低い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（車での移動が多い）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・充電ステーション数少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・製造業（特に食品製造業）、卸売業・小売業、観光業、宿泊・飲食サービス業、医療福祉業が主な産業</a:t>
                      </a: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563664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0B10AC5-E75E-8C29-7F1F-4E49286D0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741408"/>
              </p:ext>
            </p:extLst>
          </p:nvPr>
        </p:nvGraphicFramePr>
        <p:xfrm>
          <a:off x="366737" y="919727"/>
          <a:ext cx="9259680" cy="771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9680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3074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目指すべきまちのビジョン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4365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観光と〇〇と脱炭素の調和が図られたまち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4DEE28FB-3060-5FB4-CB2D-41D65B9E6932}"/>
              </a:ext>
            </a:extLst>
          </p:cNvPr>
          <p:cNvGraphicFramePr>
            <a:graphicFrameLocks noGrp="1"/>
          </p:cNvGraphicFramePr>
          <p:nvPr/>
        </p:nvGraphicFramePr>
        <p:xfrm>
          <a:off x="366737" y="4241078"/>
          <a:ext cx="9259680" cy="2204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9680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9385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「目指すべきまちのビジョン」実現に向けて現在自市町村で実施している施策、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または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やりたい施策を２つ記載してください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100" u="sng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</a:rPr>
                        <a:t>やりたい施策の検討においては、「各取組主体の取組事例集」「目指す姿の事例」をご参考にしてください。</a:t>
                      </a:r>
                      <a:endParaRPr kumimoji="1" lang="en-US" altLang="ja-JP" sz="11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1265947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・</a:t>
                      </a:r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・</a:t>
                      </a:r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678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79335" y="149979"/>
            <a:ext cx="9339072" cy="559210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kumimoji="0" lang="ja-JP" altLang="en-US" sz="20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 事前準備シート</a:t>
            </a:r>
            <a:endParaRPr kumimoji="0" lang="en-US" altLang="ja-JP" sz="20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37077E-364D-447E-8271-DA16E66DCC2B}"/>
              </a:ext>
            </a:extLst>
          </p:cNvPr>
          <p:cNvSpPr/>
          <p:nvPr/>
        </p:nvSpPr>
        <p:spPr>
          <a:xfrm>
            <a:off x="5923643" y="220539"/>
            <a:ext cx="3613693" cy="42384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lang="ja-JP" altLang="en-US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グループＤ</a:t>
            </a:r>
            <a:endParaRPr lang="en-US" altLang="ja-JP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B7B1672-3E2D-45C5-B699-7DD0A1289B98}"/>
              </a:ext>
            </a:extLst>
          </p:cNvPr>
          <p:cNvSpPr txBox="1">
            <a:spLocks/>
          </p:cNvSpPr>
          <p:nvPr/>
        </p:nvSpPr>
        <p:spPr>
          <a:xfrm>
            <a:off x="279335" y="6440724"/>
            <a:ext cx="3789190" cy="33532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90576">
              <a:defRPr/>
            </a:pP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令和５年度三重県地域脱炭素ステップアップ講座（第３回）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6DBE893-02FD-F9C6-90C1-97BEF144B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623833"/>
              </p:ext>
            </p:extLst>
          </p:nvPr>
        </p:nvGraphicFramePr>
        <p:xfrm>
          <a:off x="366737" y="1730910"/>
          <a:ext cx="9259680" cy="2465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936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2529848313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2054800170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1389388503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3046784325"/>
                    </a:ext>
                  </a:extLst>
                </a:gridCol>
              </a:tblGrid>
              <a:tr h="452436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まちの特色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58014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気候・地理条件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再エネ賦存状況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人口動態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都市構造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産業構造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  <a:tr h="142751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・内陸盆地気候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　夏冬の寒暖差が激しい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・大規模なサーキットがある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・港湾部にコンビナートがある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・太陽光発電の導入ポテンシャルが高い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・公共施設への太陽光発電設備の導入率が低い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・人口</a:t>
                      </a:r>
                      <a:r>
                        <a:rPr kumimoji="1" lang="en-US" altLang="ja-JP" sz="1100" dirty="0"/>
                        <a:t>20</a:t>
                      </a:r>
                      <a:r>
                        <a:rPr kumimoji="1" lang="ja-JP" altLang="en-US" sz="1100" dirty="0"/>
                        <a:t>万人規模のまち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・家庭部門の</a:t>
                      </a:r>
                      <a:r>
                        <a:rPr kumimoji="1" lang="en-US" altLang="ja-JP" sz="1100" dirty="0"/>
                        <a:t>CO2</a:t>
                      </a:r>
                      <a:r>
                        <a:rPr kumimoji="1" lang="ja-JP" altLang="en-US" sz="1100" dirty="0"/>
                        <a:t>排出量割合　低い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・世帯数　</a:t>
                      </a:r>
                      <a:r>
                        <a:rPr kumimoji="1" lang="en-US" altLang="ja-JP" sz="1100" dirty="0"/>
                        <a:t>85000</a:t>
                      </a:r>
                      <a:r>
                        <a:rPr kumimoji="1" lang="ja-JP" altLang="en-US" sz="1100" dirty="0"/>
                        <a:t>世帯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・集合住宅多い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・徒歩のみの生活が困難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・基幹的公共交通での人口カバー率が低い</a:t>
                      </a:r>
                      <a:endParaRPr kumimoji="1" lang="en-US" altLang="ja-JP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（車での移動が多い）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・製造業（特に輸送用機械・化学製品・電気製品・金属製品）がメイン産業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・卸売業・小売業盛ん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・特定事業所の排出量割合高い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563664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0B10AC5-E75E-8C29-7F1F-4E49286D0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557872"/>
              </p:ext>
            </p:extLst>
          </p:nvPr>
        </p:nvGraphicFramePr>
        <p:xfrm>
          <a:off x="366737" y="919727"/>
          <a:ext cx="9259680" cy="771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9680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3074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目指すべきまちのビジョン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4365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産業発展と〇〇と脱炭素の調和が図られたまち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4DEE28FB-3060-5FB4-CB2D-41D65B9E6932}"/>
              </a:ext>
            </a:extLst>
          </p:cNvPr>
          <p:cNvGraphicFramePr>
            <a:graphicFrameLocks noGrp="1"/>
          </p:cNvGraphicFramePr>
          <p:nvPr/>
        </p:nvGraphicFramePr>
        <p:xfrm>
          <a:off x="366737" y="4241078"/>
          <a:ext cx="9259680" cy="2204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9680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9385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「目指すべきまちのビジョン」実現に向けて現在自市町村で実施している施策、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または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やりたい施策を２つ記載してください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100" u="sng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</a:rPr>
                        <a:t>やりたい施策の検討においては、「各取組主体の取組事例集」「目指す姿の事例」をご参考にしてください。</a:t>
                      </a:r>
                      <a:endParaRPr kumimoji="1" lang="en-US" altLang="ja-JP" sz="11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1265947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・</a:t>
                      </a:r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・</a:t>
                      </a:r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308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79335" y="149979"/>
            <a:ext cx="9339072" cy="559210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kumimoji="0" lang="ja-JP" altLang="en-US" sz="20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 事前準備シート</a:t>
            </a:r>
            <a:endParaRPr kumimoji="0" lang="en-US" altLang="ja-JP" sz="20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37077E-364D-447E-8271-DA16E66DCC2B}"/>
              </a:ext>
            </a:extLst>
          </p:cNvPr>
          <p:cNvSpPr/>
          <p:nvPr/>
        </p:nvSpPr>
        <p:spPr>
          <a:xfrm>
            <a:off x="5923643" y="220539"/>
            <a:ext cx="3613693" cy="42384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lang="ja-JP" altLang="en-US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グループＥ</a:t>
            </a:r>
            <a:endParaRPr lang="en-US" altLang="ja-JP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B7B1672-3E2D-45C5-B699-7DD0A1289B98}"/>
              </a:ext>
            </a:extLst>
          </p:cNvPr>
          <p:cNvSpPr txBox="1">
            <a:spLocks/>
          </p:cNvSpPr>
          <p:nvPr/>
        </p:nvSpPr>
        <p:spPr>
          <a:xfrm>
            <a:off x="279335" y="6440724"/>
            <a:ext cx="3789190" cy="33532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90576">
              <a:defRPr/>
            </a:pP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令和５年度三重県地域脱炭素ステップアップ講座（第３回）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6DBE893-02FD-F9C6-90C1-97BEF144B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380968"/>
              </p:ext>
            </p:extLst>
          </p:nvPr>
        </p:nvGraphicFramePr>
        <p:xfrm>
          <a:off x="366737" y="1730910"/>
          <a:ext cx="9259680" cy="2460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936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2529848313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2054800170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1389388503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3046784325"/>
                    </a:ext>
                  </a:extLst>
                </a:gridCol>
              </a:tblGrid>
              <a:tr h="452436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まちの特色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58014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気候・地理条件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再エネ賦存状況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人口動態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都市構造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産業構造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  <a:tr h="142751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・温暖で雨が多い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・太陽光発電の導入ポテンシャルが高い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・公共施設の太陽光発電設備導入率が低い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・人口</a:t>
                      </a:r>
                      <a:r>
                        <a:rPr kumimoji="1" lang="en-US" altLang="ja-JP" sz="1100" dirty="0"/>
                        <a:t>2.5</a:t>
                      </a:r>
                      <a:r>
                        <a:rPr kumimoji="1" lang="ja-JP" altLang="en-US" sz="1100" dirty="0"/>
                        <a:t>万人規模のまち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・世帯数　</a:t>
                      </a:r>
                      <a:r>
                        <a:rPr kumimoji="1" lang="en-US" altLang="ja-JP" sz="1100" dirty="0"/>
                        <a:t>10000</a:t>
                      </a:r>
                      <a:r>
                        <a:rPr kumimoji="1" lang="ja-JP" altLang="en-US" sz="1100" dirty="0"/>
                        <a:t>世帯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・ベッドタウン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・運輸部門の</a:t>
                      </a:r>
                      <a:r>
                        <a:rPr kumimoji="1" lang="en-US" altLang="ja-JP" sz="1100" u="none" dirty="0"/>
                        <a:t>CO2</a:t>
                      </a:r>
                      <a:r>
                        <a:rPr kumimoji="1" lang="ja-JP" altLang="en-US" sz="1100" u="none" dirty="0"/>
                        <a:t>排出量の割合　高い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・移動に車が必要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・充電ステーション数少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・製造業（特に輸送用機械・生産用機械・プラスチック製品・金属製品）がメイン産業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</a:t>
                      </a:r>
                      <a:r>
                        <a:rPr kumimoji="1" lang="en-US" altLang="ja-JP" sz="1100" dirty="0"/>
                        <a:t>CO2</a:t>
                      </a:r>
                      <a:r>
                        <a:rPr kumimoji="1" lang="ja-JP" altLang="en-US" sz="1100" dirty="0"/>
                        <a:t>排出量は、中小企業の割合が高い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563664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0B10AC5-E75E-8C29-7F1F-4E49286D0A67}"/>
              </a:ext>
            </a:extLst>
          </p:cNvPr>
          <p:cNvGraphicFramePr>
            <a:graphicFrameLocks noGrp="1"/>
          </p:cNvGraphicFramePr>
          <p:nvPr/>
        </p:nvGraphicFramePr>
        <p:xfrm>
          <a:off x="366737" y="919727"/>
          <a:ext cx="9259680" cy="771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9680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3074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目指すべきまちのビジョン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4365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自然資源の地産地消と〇〇と脱炭素の調和が図られたまち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4DEE28FB-3060-5FB4-CB2D-41D65B9E6932}"/>
              </a:ext>
            </a:extLst>
          </p:cNvPr>
          <p:cNvGraphicFramePr>
            <a:graphicFrameLocks noGrp="1"/>
          </p:cNvGraphicFramePr>
          <p:nvPr/>
        </p:nvGraphicFramePr>
        <p:xfrm>
          <a:off x="366737" y="4241078"/>
          <a:ext cx="9259680" cy="2204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9680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9385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「目指すべきまちのビジョン」実現に向けて現在自市町村で実施している施策、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または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やりたい施策を２つ記載してください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100" u="sng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</a:rPr>
                        <a:t>やりたい施策の検討においては、「各取組主体の取組事例集」「目指す姿の事例」をご参考にしてください。</a:t>
                      </a:r>
                      <a:endParaRPr kumimoji="1" lang="en-US" altLang="ja-JP" sz="11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1265947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・</a:t>
                      </a:r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・</a:t>
                      </a:r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997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79335" y="149979"/>
            <a:ext cx="9339072" cy="559210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kumimoji="0" lang="ja-JP" altLang="en-US" sz="20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 事前準備シート</a:t>
            </a:r>
            <a:endParaRPr kumimoji="0" lang="en-US" altLang="ja-JP" sz="20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37077E-364D-447E-8271-DA16E66DCC2B}"/>
              </a:ext>
            </a:extLst>
          </p:cNvPr>
          <p:cNvSpPr/>
          <p:nvPr/>
        </p:nvSpPr>
        <p:spPr>
          <a:xfrm>
            <a:off x="5923643" y="220539"/>
            <a:ext cx="3613693" cy="42384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lang="ja-JP" altLang="en-US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グループＦ</a:t>
            </a:r>
            <a:endParaRPr lang="en-US" altLang="ja-JP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B7B1672-3E2D-45C5-B699-7DD0A1289B98}"/>
              </a:ext>
            </a:extLst>
          </p:cNvPr>
          <p:cNvSpPr txBox="1">
            <a:spLocks/>
          </p:cNvSpPr>
          <p:nvPr/>
        </p:nvSpPr>
        <p:spPr>
          <a:xfrm>
            <a:off x="279335" y="6440724"/>
            <a:ext cx="3789190" cy="33532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90576">
              <a:defRPr/>
            </a:pP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令和５年度三重県地域脱炭素ステップアップ講座（第３回）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6DBE893-02FD-F9C6-90C1-97BEF144B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224833"/>
              </p:ext>
            </p:extLst>
          </p:nvPr>
        </p:nvGraphicFramePr>
        <p:xfrm>
          <a:off x="366737" y="1730910"/>
          <a:ext cx="9259680" cy="2460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936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2529848313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2054800170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1389388503"/>
                    </a:ext>
                  </a:extLst>
                </a:gridCol>
                <a:gridCol w="1851936">
                  <a:extLst>
                    <a:ext uri="{9D8B030D-6E8A-4147-A177-3AD203B41FA5}">
                      <a16:colId xmlns:a16="http://schemas.microsoft.com/office/drawing/2014/main" val="3046784325"/>
                    </a:ext>
                  </a:extLst>
                </a:gridCol>
              </a:tblGrid>
              <a:tr h="452436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まちの特色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58014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気候・地理条件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再エネ賦存状況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人口動態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都市構造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産業構造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  <a:tr h="142751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・温暖で雨が多い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・森林面積が広い</a:t>
                      </a: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・太陽光発電・陸上風力発電の導入ポテンシャルが高い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・公共施設の太陽光発電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100" dirty="0"/>
                        <a:t>    </a:t>
                      </a:r>
                      <a:r>
                        <a:rPr kumimoji="1" lang="ja-JP" altLang="en-US" sz="1100" dirty="0"/>
                        <a:t>設備導入率低い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・人口５万人規模のまち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・家庭部門の</a:t>
                      </a:r>
                      <a:r>
                        <a:rPr kumimoji="1" lang="en-US" altLang="ja-JP" sz="1100" dirty="0"/>
                        <a:t>CO2</a:t>
                      </a:r>
                      <a:r>
                        <a:rPr kumimoji="1" lang="ja-JP" altLang="en-US" sz="1100" dirty="0"/>
                        <a:t>排出量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　の割合　高い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・世帯数　</a:t>
                      </a:r>
                      <a:r>
                        <a:rPr kumimoji="1" lang="en-US" altLang="ja-JP" sz="1100" dirty="0"/>
                        <a:t>20000</a:t>
                      </a:r>
                      <a:r>
                        <a:rPr kumimoji="1" lang="ja-JP" altLang="en-US" sz="1100" dirty="0"/>
                        <a:t>世帯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・移動に車が必要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u="none" dirty="0"/>
                        <a:t>・運輸部門の</a:t>
                      </a:r>
                      <a:r>
                        <a:rPr kumimoji="1" lang="en-US" altLang="ja-JP" sz="1100" u="none" dirty="0"/>
                        <a:t>CO2</a:t>
                      </a:r>
                      <a:r>
                        <a:rPr kumimoji="1" lang="ja-JP" altLang="en-US" sz="1100" u="none" dirty="0"/>
                        <a:t>排出量の割合　高い</a:t>
                      </a:r>
                      <a:endParaRPr kumimoji="1" lang="en-US" altLang="ja-JP" sz="110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・充電ステーション数少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・戸建住宅多い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/>
                        <a:t>・卸売業・小売業、金融業・保険業、製造業（特に非鉄金属）がメイン産業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・</a:t>
                      </a:r>
                      <a:r>
                        <a:rPr kumimoji="1" lang="en-US" altLang="ja-JP" sz="1100" dirty="0"/>
                        <a:t>CO2</a:t>
                      </a:r>
                      <a:r>
                        <a:rPr kumimoji="1" lang="ja-JP" altLang="en-US" sz="1100" dirty="0"/>
                        <a:t>排出量は、中小企業の割合が高い</a:t>
                      </a:r>
                      <a:endParaRPr kumimoji="1" lang="en-US" altLang="ja-JP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563664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0B10AC5-E75E-8C29-7F1F-4E49286D0A67}"/>
              </a:ext>
            </a:extLst>
          </p:cNvPr>
          <p:cNvGraphicFramePr>
            <a:graphicFrameLocks noGrp="1"/>
          </p:cNvGraphicFramePr>
          <p:nvPr/>
        </p:nvGraphicFramePr>
        <p:xfrm>
          <a:off x="366737" y="919727"/>
          <a:ext cx="9259680" cy="771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9680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3074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目指すべきまちのビジョン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4365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自然資源の地産地消と〇〇と脱炭素の調和が図られたまち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4DEE28FB-3060-5FB4-CB2D-41D65B9E6932}"/>
              </a:ext>
            </a:extLst>
          </p:cNvPr>
          <p:cNvGraphicFramePr>
            <a:graphicFrameLocks noGrp="1"/>
          </p:cNvGraphicFramePr>
          <p:nvPr/>
        </p:nvGraphicFramePr>
        <p:xfrm>
          <a:off x="366737" y="4241078"/>
          <a:ext cx="9259680" cy="2204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9680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9385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「目指すべきまちのビジョン」実現に向けて現在自市町村で実施している施策、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または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やりたい施策を２つ記載してください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100" u="sng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100" u="sng" dirty="0">
                          <a:solidFill>
                            <a:schemeClr val="tx1"/>
                          </a:solidFill>
                        </a:rPr>
                        <a:t>やりたい施策の検討においては、「各取組主体の取組事例集」「目指す姿の事例」をご参考にしてください。</a:t>
                      </a:r>
                      <a:endParaRPr kumimoji="1" lang="en-US" altLang="ja-JP" sz="11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1265947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・</a:t>
                      </a:r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・</a:t>
                      </a:r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945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79335" y="149979"/>
            <a:ext cx="9339072" cy="559210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kumimoji="0" lang="ja-JP" altLang="en-US" sz="20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 事前準備シート</a:t>
            </a:r>
            <a:r>
              <a:rPr lang="ja-JP" altLang="en-US" sz="20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②</a:t>
            </a:r>
            <a:endParaRPr kumimoji="0" lang="en-US" altLang="ja-JP" sz="20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37077E-364D-447E-8271-DA16E66DCC2B}"/>
              </a:ext>
            </a:extLst>
          </p:cNvPr>
          <p:cNvSpPr/>
          <p:nvPr/>
        </p:nvSpPr>
        <p:spPr>
          <a:xfrm>
            <a:off x="5923643" y="220539"/>
            <a:ext cx="3613693" cy="42384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lang="ja-JP" altLang="en-US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</a:t>
            </a:r>
            <a:endParaRPr lang="en-US" altLang="ja-JP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B7B1672-3E2D-45C5-B699-7DD0A1289B98}"/>
              </a:ext>
            </a:extLst>
          </p:cNvPr>
          <p:cNvSpPr txBox="1">
            <a:spLocks/>
          </p:cNvSpPr>
          <p:nvPr/>
        </p:nvSpPr>
        <p:spPr>
          <a:xfrm>
            <a:off x="279335" y="6440724"/>
            <a:ext cx="3789190" cy="33532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90576">
              <a:defRPr/>
            </a:pP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令和５年度三重県地域脱炭素ステップアップ講座（第３回）</a:t>
            </a:r>
          </a:p>
        </p:txBody>
      </p:sp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4FDFD97C-A520-8362-A62F-B5AC0F984776}"/>
              </a:ext>
            </a:extLst>
          </p:cNvPr>
          <p:cNvGraphicFramePr>
            <a:graphicFrameLocks noGrp="1"/>
          </p:cNvGraphicFramePr>
          <p:nvPr/>
        </p:nvGraphicFramePr>
        <p:xfrm>
          <a:off x="279335" y="876932"/>
          <a:ext cx="4292665" cy="5563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2665">
                  <a:extLst>
                    <a:ext uri="{9D8B030D-6E8A-4147-A177-3AD203B41FA5}">
                      <a16:colId xmlns:a16="http://schemas.microsoft.com/office/drawing/2014/main" val="428200373"/>
                    </a:ext>
                  </a:extLst>
                </a:gridCol>
              </a:tblGrid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①人的・組織的課題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696190"/>
                  </a:ext>
                </a:extLst>
              </a:tr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②経済的課題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334625"/>
                  </a:ext>
                </a:extLst>
              </a:tr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③設備・技術的課題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138759"/>
                  </a:ext>
                </a:extLst>
              </a:tr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④その他課題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843100"/>
                  </a:ext>
                </a:extLst>
              </a:tr>
            </a:tbl>
          </a:graphicData>
        </a:graphic>
      </p:graphicFrame>
      <p:graphicFrame>
        <p:nvGraphicFramePr>
          <p:cNvPr id="3" name="表 7">
            <a:extLst>
              <a:ext uri="{FF2B5EF4-FFF2-40B4-BE49-F238E27FC236}">
                <a16:creationId xmlns:a16="http://schemas.microsoft.com/office/drawing/2014/main" id="{554A18FC-0245-41F2-0919-D3DC43C696EE}"/>
              </a:ext>
            </a:extLst>
          </p:cNvPr>
          <p:cNvGraphicFramePr>
            <a:graphicFrameLocks noGrp="1"/>
          </p:cNvGraphicFramePr>
          <p:nvPr/>
        </p:nvGraphicFramePr>
        <p:xfrm>
          <a:off x="5325742" y="876932"/>
          <a:ext cx="4292665" cy="5563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2665">
                  <a:extLst>
                    <a:ext uri="{9D8B030D-6E8A-4147-A177-3AD203B41FA5}">
                      <a16:colId xmlns:a16="http://schemas.microsoft.com/office/drawing/2014/main" val="428200373"/>
                    </a:ext>
                  </a:extLst>
                </a:gridCol>
              </a:tblGrid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①に対する解決策・進め方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696190"/>
                  </a:ext>
                </a:extLst>
              </a:tr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②に対する解決策・進め方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334625"/>
                  </a:ext>
                </a:extLst>
              </a:tr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③に対する解決策・進め方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138759"/>
                  </a:ext>
                </a:extLst>
              </a:tr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④に対する解決策・進め方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843100"/>
                  </a:ext>
                </a:extLst>
              </a:tr>
            </a:tbl>
          </a:graphicData>
        </a:graphic>
      </p:graphicFrame>
      <p:sp>
        <p:nvSpPr>
          <p:cNvPr id="6" name="矢印: 右 5">
            <a:extLst>
              <a:ext uri="{FF2B5EF4-FFF2-40B4-BE49-F238E27FC236}">
                <a16:creationId xmlns:a16="http://schemas.microsoft.com/office/drawing/2014/main" id="{3F7E329A-8BB8-78B4-2209-240869AF9BF9}"/>
              </a:ext>
            </a:extLst>
          </p:cNvPr>
          <p:cNvSpPr/>
          <p:nvPr/>
        </p:nvSpPr>
        <p:spPr>
          <a:xfrm>
            <a:off x="4682671" y="2526714"/>
            <a:ext cx="532400" cy="2264228"/>
          </a:xfrm>
          <a:prstGeom prst="rightArrow">
            <a:avLst>
              <a:gd name="adj1" fmla="val 57692"/>
              <a:gd name="adj2" fmla="val 74536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5FD6C19-35CB-F65D-5672-19577B9687C2}"/>
              </a:ext>
            </a:extLst>
          </p:cNvPr>
          <p:cNvSpPr/>
          <p:nvPr/>
        </p:nvSpPr>
        <p:spPr>
          <a:xfrm>
            <a:off x="6176674" y="1960880"/>
            <a:ext cx="2590800" cy="3159760"/>
          </a:xfrm>
          <a:prstGeom prst="rect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講座当日検討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600D1A6-7B25-6D4A-52F6-05FDD5BD34FC}"/>
              </a:ext>
            </a:extLst>
          </p:cNvPr>
          <p:cNvSpPr/>
          <p:nvPr/>
        </p:nvSpPr>
        <p:spPr>
          <a:xfrm>
            <a:off x="287593" y="876932"/>
            <a:ext cx="4284407" cy="5563792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04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6A42AEB0EB1814181AA5A207BB7CD16" ma:contentTypeVersion="36" ma:contentTypeDescription="新しいドキュメントを作成します。" ma:contentTypeScope="" ma:versionID="8bf6c454b605d0888af2c96c1316f24e">
  <xsd:schema xmlns:xsd="http://www.w3.org/2001/XMLSchema" xmlns:xs="http://www.w3.org/2001/XMLSchema" xmlns:p="http://schemas.microsoft.com/office/2006/metadata/properties" xmlns:ns2="8a62ebb6-b711-4ab7-b33d-9110d61cbdd9" xmlns:ns3="cd910eac-860b-4774-900b-10edfc4b71b2" xmlns:ns4="b36b396b-ce71-4894-a1f2-4205d8faa0e3" targetNamespace="http://schemas.microsoft.com/office/2006/metadata/properties" ma:root="true" ma:fieldsID="8cd26ad7b168937d0b6c6693750c03e7" ns2:_="" ns3:_="" ns4:_="">
    <xsd:import namespace="8a62ebb6-b711-4ab7-b33d-9110d61cbdd9"/>
    <xsd:import namespace="cd910eac-860b-4774-900b-10edfc4b71b2"/>
    <xsd:import namespace="b36b396b-ce71-4894-a1f2-4205d8faa0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Project" minOccurs="0"/>
                <xsd:element ref="ns2:MediaLengthInSeconds" minOccurs="0"/>
                <xsd:element ref="ns2:_Flow_SignoffStatus" minOccurs="0"/>
                <xsd:element ref="ns2:_x60c5__x5831__x533a__x5206_" minOccurs="0"/>
                <xsd:element ref="ns2:_x4eba__x6570_" minOccurs="0"/>
                <xsd:element ref="ns2:_x6301__x51fa__x5a92__x4f53_" minOccurs="0"/>
                <xsd:element ref="ns2:_x6301__x51fa__x8005_" minOccurs="0"/>
                <xsd:element ref="ns2:_x6301__x51fa__x65e5_" minOccurs="0"/>
                <xsd:element ref="ns2:_x8fd4__x5374_or_x5ec3__x68c4__x65e5_" minOccurs="0"/>
                <xsd:element ref="ns2:GDPR_x5bfe__x8c61__x6570_" minOccurs="0"/>
                <xsd:element ref="ns2:GDPR_x65e5__x672c__x4ee5__x5916__x306e__x7b2c__x4e09__x56fd__x79fb__x8ee2__x304c__x3042__x308b__x5834__x5408__x306e__x56fd__x540d_" minOccurs="0"/>
                <xsd:element ref="ns2:GDPRJTB_x306e__x5f79__x5272_" minOccurs="0"/>
                <xsd:element ref="ns2:GDPRJTB_x003d_P_x306e__x5834__x5408__x306e__xff7a__xff9d__xff84__xff9b__xff70__xff97__xff70__x540d_" minOccurs="0"/>
                <xsd:element ref="ns2:lcf76f155ced4ddcb4097134ff3c332f" minOccurs="0"/>
                <xsd:element ref="ns4:TaxCatchAll" minOccurs="0"/>
                <xsd:element ref="ns2:_x4f5c__x6210__x65e5_" minOccurs="0"/>
                <xsd:element ref="ns2:_x8cac__x4efb__x8005_" minOccurs="0"/>
                <xsd:element ref="ns2:Archive_x4e88__x5b9a__x65e5_" minOccurs="0"/>
                <xsd:element ref="ns2:MediaServiceObjectDetectorVersions" minOccurs="0"/>
                <xsd:element ref="ns2:_x6570__x5024_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62ebb6-b711-4ab7-b33d-9110d61cbd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roject" ma:index="20" nillable="true" ma:displayName="Project " ma:description="SESPP事務局" ma:format="Dropdown" ma:internalName="Projec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Flow_SignoffStatus" ma:index="22" nillable="true" ma:displayName="出発日" ma:format="DateOnly" ma:internalName="_x627f__x8a8d__x306e__x72b6__x614b_">
      <xsd:simpleType>
        <xsd:restriction base="dms:DateTime"/>
      </xsd:simpleType>
    </xsd:element>
    <xsd:element name="_x60c5__x5831__x533a__x5206_" ma:index="23" nillable="true" ma:displayName="情報区分" ma:format="Dropdown" ma:internalName="_x60c5__x5831__x533a__x5206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氏名のみ"/>
                    <xsd:enumeration value="連絡先（住所・TEL・メアド））"/>
                    <xsd:enumeration value="パスポート・口座"/>
                    <xsd:enumeration value="アレルギー等"/>
                    <xsd:enumeration value="マイナンバー"/>
                    <xsd:enumeration value="印刷済"/>
                    <xsd:enumeration value="セットアップ済"/>
                  </xsd:restriction>
                </xsd:simpleType>
              </xsd:element>
            </xsd:sequence>
          </xsd:extension>
        </xsd:complexContent>
      </xsd:complexType>
    </xsd:element>
    <xsd:element name="_x4eba__x6570_" ma:index="24" nillable="true" ma:displayName="人数" ma:format="Dropdown" ma:internalName="_x4eba__x6570_" ma:percentage="FALSE">
      <xsd:simpleType>
        <xsd:restriction base="dms:Number"/>
      </xsd:simpleType>
    </xsd:element>
    <xsd:element name="_x6301__x51fa__x5a92__x4f53_" ma:index="25" nillable="true" ma:displayName="持出媒体" ma:description="100名以上or要配慮個人情報のみ管理記入（PCごと持出の場合は記入不要）" ma:format="Dropdown" ma:internalName="_x6301__x51fa__x5a92__x4f53_">
      <xsd:simpleType>
        <xsd:restriction base="dms:Choice">
          <xsd:enumeration value="紙"/>
          <xsd:enumeration value="記憶媒体（USB等にDL）"/>
          <xsd:enumeration value="選択肢 3"/>
        </xsd:restriction>
      </xsd:simpleType>
    </xsd:element>
    <xsd:element name="_x6301__x51fa__x8005_" ma:index="26" nillable="true" ma:displayName="持出者" ma:description="100名以上or要配慮個人情報のみ管理記入（PCごと持出の場合は記入不要）" ma:format="Dropdown" ma:internalName="_x6301__x51fa__x8005_">
      <xsd:simpleType>
        <xsd:restriction base="dms:Text">
          <xsd:maxLength value="255"/>
        </xsd:restriction>
      </xsd:simpleType>
    </xsd:element>
    <xsd:element name="_x6301__x51fa__x65e5_" ma:index="27" nillable="true" ma:displayName="持出日" ma:description="100名以上or要配慮個人情報のみ管理記入（PCごと持出の場合は記入不要）" ma:format="DateOnly" ma:internalName="_x6301__x51fa__x65e5_">
      <xsd:simpleType>
        <xsd:restriction base="dms:DateTime"/>
      </xsd:simpleType>
    </xsd:element>
    <xsd:element name="_x8fd4__x5374_or_x5ec3__x68c4__x65e5_" ma:index="28" nillable="true" ma:displayName="返却or廃棄日" ma:description="100名以上or要配慮個人情報のみ管理記入（PCごと持出の場合は記入不要）" ma:format="DateOnly" ma:internalName="_x8fd4__x5374_or_x5ec3__x68c4__x65e5_">
      <xsd:simpleType>
        <xsd:restriction base="dms:DateTime"/>
      </xsd:simpleType>
    </xsd:element>
    <xsd:element name="GDPR_x5bfe__x8c61__x6570_" ma:index="29" nillable="true" ma:displayName="GDPR対象数" ma:description="対象がある場合のみ記入" ma:format="Dropdown" ma:internalName="GDPR_x5bfe__x8c61__x6570_" ma:percentage="FALSE">
      <xsd:simpleType>
        <xsd:restriction base="dms:Number"/>
      </xsd:simpleType>
    </xsd:element>
    <xsd:element name="GDPR_x65e5__x672c__x4ee5__x5916__x306e__x7b2c__x4e09__x56fd__x79fb__x8ee2__x304c__x3042__x308b__x5834__x5408__x306e__x56fd__x540d_" ma:index="30" nillable="true" ma:displayName="GDPR 日本以外の第三国移転がある場合の国名" ma:description="対象がある場合のみ記入" ma:format="Dropdown" ma:internalName="GDPR_x65e5__x672c__x4ee5__x5916__x306e__x7b2c__x4e09__x56fd__x79fb__x8ee2__x304c__x3042__x308b__x5834__x5408__x306e__x56fd__x540d_">
      <xsd:simpleType>
        <xsd:restriction base="dms:Text">
          <xsd:maxLength value="255"/>
        </xsd:restriction>
      </xsd:simpleType>
    </xsd:element>
    <xsd:element name="GDPRJTB_x306e__x5f79__x5272_" ma:index="31" nillable="true" ma:displayName="GDPR JTBの役割" ma:description="対象がある場合のみ記入" ma:format="Dropdown" ma:internalName="GDPRJTB_x306e__x5f79__x5272_">
      <xsd:simpleType>
        <xsd:restriction base="dms:Choice">
          <xsd:enumeration value="ｺﾝﾄﾛｰﾗｰ"/>
          <xsd:enumeration value="ﾌﾟﾛｾｯｻｰ"/>
          <xsd:enumeration value="選択肢 3"/>
        </xsd:restriction>
      </xsd:simpleType>
    </xsd:element>
    <xsd:element name="GDPRJTB_x003d_P_x306e__x5834__x5408__x306e__xff7a__xff9d__xff84__xff9b__xff70__xff97__xff70__x540d_" ma:index="32" nillable="true" ma:displayName="GDPR JTB=Pの場合のｺﾝﾄﾛｰﾗｰ名" ma:description="対象がある場合のみ記入" ma:format="Dropdown" ma:internalName="GDPRJTB_x003d_P_x306e__x5834__x5408__x306e__xff7a__xff9d__xff84__xff9b__xff70__xff97__xff70__x540d_">
      <xsd:simpleType>
        <xsd:restriction base="dms:Text">
          <xsd:maxLength value="255"/>
        </xsd:restriction>
      </xsd:simpleType>
    </xsd:element>
    <xsd:element name="lcf76f155ced4ddcb4097134ff3c332f" ma:index="34" nillable="true" ma:taxonomy="true" ma:internalName="lcf76f155ced4ddcb4097134ff3c332f" ma:taxonomyFieldName="MediaServiceImageTags" ma:displayName="画像タグ" ma:readOnly="false" ma:fieldId="{5cf76f15-5ced-4ddc-b409-7134ff3c332f}" ma:taxonomyMulti="true" ma:sspId="08c8fdf5-0e4d-4d1b-afea-4d142c4803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4f5c__x6210__x65e5_" ma:index="36" nillable="true" ma:displayName="作成日" ma:format="Dropdown" ma:internalName="_x4f5c__x6210__x65e5_">
      <xsd:simpleType>
        <xsd:restriction base="dms:Text">
          <xsd:maxLength value="255"/>
        </xsd:restriction>
      </xsd:simpleType>
    </xsd:element>
    <xsd:element name="_x8cac__x4efb__x8005_" ma:index="37" nillable="true" ma:displayName="管理者" ma:format="Dropdown" ma:list="UserInfo" ma:SharePointGroup="0" ma:internalName="_x8cac__x4efb__x8005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rchive_x4e88__x5b9a__x65e5_" ma:index="38" nillable="true" ma:displayName="Archive予定日" ma:format="DateOnly" ma:internalName="Archive_x4e88__x5b9a__x65e5_">
      <xsd:simpleType>
        <xsd:restriction base="dms:DateTime"/>
      </xsd:simpleType>
    </xsd:element>
    <xsd:element name="MediaServiceObjectDetectorVersions" ma:index="3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x6570__x5024_" ma:index="40" nillable="true" ma:displayName="数値" ma:format="Dropdown" ma:internalName="_x6570__x5024_" ma:percentage="FALSE">
      <xsd:simpleType>
        <xsd:restriction base="dms:Number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10eac-860b-4774-900b-10edfc4b71b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6b396b-ce71-4894-a1f2-4205d8faa0e3" elementFormDefault="qualified">
    <xsd:import namespace="http://schemas.microsoft.com/office/2006/documentManagement/types"/>
    <xsd:import namespace="http://schemas.microsoft.com/office/infopath/2007/PartnerControls"/>
    <xsd:element name="TaxCatchAll" ma:index="35" nillable="true" ma:displayName="Taxonomy Catch All Column" ma:hidden="true" ma:list="{52269072-2F2F-4DD1-8FD4-D7A54CDD6844}" ma:internalName="TaxCatchAll" ma:showField="CatchAllData" ma:web="{cd910eac-860b-4774-900b-10edfc4b71b2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36b396b-ce71-4894-a1f2-4205d8faa0e3" xsi:nil="true"/>
    <lcf76f155ced4ddcb4097134ff3c332f xmlns="8a62ebb6-b711-4ab7-b33d-9110d61cbdd9">
      <Terms xmlns="http://schemas.microsoft.com/office/infopath/2007/PartnerControls"/>
    </lcf76f155ced4ddcb4097134ff3c332f>
    <GDPRJTB_x003d_P_x306e__x5834__x5408__x306e__xff7a__xff9d__xff84__xff9b__xff70__xff97__xff70__x540d_ xmlns="8a62ebb6-b711-4ab7-b33d-9110d61cbdd9" xsi:nil="true"/>
    <_x4eba__x6570_ xmlns="8a62ebb6-b711-4ab7-b33d-9110d61cbdd9" xsi:nil="true"/>
    <GDPR_x65e5__x672c__x4ee5__x5916__x306e__x7b2c__x4e09__x56fd__x79fb__x8ee2__x304c__x3042__x308b__x5834__x5408__x306e__x56fd__x540d_ xmlns="8a62ebb6-b711-4ab7-b33d-9110d61cbdd9" xsi:nil="true"/>
    <Archive_x4e88__x5b9a__x65e5_ xmlns="8a62ebb6-b711-4ab7-b33d-9110d61cbdd9" xsi:nil="true"/>
    <GDPR_x5bfe__x8c61__x6570_ xmlns="8a62ebb6-b711-4ab7-b33d-9110d61cbdd9" xsi:nil="true"/>
    <GDPRJTB_x306e__x5f79__x5272_ xmlns="8a62ebb6-b711-4ab7-b33d-9110d61cbdd9" xsi:nil="true"/>
    <_x8fd4__x5374_or_x5ec3__x68c4__x65e5_ xmlns="8a62ebb6-b711-4ab7-b33d-9110d61cbdd9" xsi:nil="true"/>
    <_Flow_SignoffStatus xmlns="8a62ebb6-b711-4ab7-b33d-9110d61cbdd9" xsi:nil="true"/>
    <_x60c5__x5831__x533a__x5206_ xmlns="8a62ebb6-b711-4ab7-b33d-9110d61cbdd9" xsi:nil="true"/>
    <_x6301__x51fa__x8005_ xmlns="8a62ebb6-b711-4ab7-b33d-9110d61cbdd9" xsi:nil="true"/>
    <_x6301__x51fa__x65e5_ xmlns="8a62ebb6-b711-4ab7-b33d-9110d61cbdd9" xsi:nil="true"/>
    <_x8cac__x4efb__x8005_ xmlns="8a62ebb6-b711-4ab7-b33d-9110d61cbdd9">
      <UserInfo>
        <DisplayName/>
        <AccountId xsi:nil="true"/>
        <AccountType/>
      </UserInfo>
    </_x8cac__x4efb__x8005_>
    <_x6301__x51fa__x5a92__x4f53_ xmlns="8a62ebb6-b711-4ab7-b33d-9110d61cbdd9" xsi:nil="true"/>
    <_x6570__x5024_ xmlns="8a62ebb6-b711-4ab7-b33d-9110d61cbdd9" xsi:nil="true"/>
    <Project xmlns="8a62ebb6-b711-4ab7-b33d-9110d61cbdd9" xsi:nil="true"/>
    <_x4f5c__x6210__x65e5_ xmlns="8a62ebb6-b711-4ab7-b33d-9110d61cbdd9" xsi:nil="true"/>
  </documentManagement>
</p:properties>
</file>

<file path=customXml/itemProps1.xml><?xml version="1.0" encoding="utf-8"?>
<ds:datastoreItem xmlns:ds="http://schemas.openxmlformats.org/officeDocument/2006/customXml" ds:itemID="{B4393E9C-835E-45F9-8624-E9EEA752A6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62ebb6-b711-4ab7-b33d-9110d61cbdd9"/>
    <ds:schemaRef ds:uri="cd910eac-860b-4774-900b-10edfc4b71b2"/>
    <ds:schemaRef ds:uri="b36b396b-ce71-4894-a1f2-4205d8faa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163EB3-BDF8-4EE7-877C-BB7A67B45B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E6640D-D7B2-4E9E-A54A-9712A2D99540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6abfa7f4-861a-40dc-a097-543c32b18d48"/>
    <ds:schemaRef ds:uri="79c3ef84-3228-4465-be97-6fda9766fbcb"/>
    <ds:schemaRef ds:uri="http://www.w3.org/XML/1998/namespace"/>
    <ds:schemaRef ds:uri="b36b396b-ce71-4894-a1f2-4205d8faa0e3"/>
    <ds:schemaRef ds:uri="8a62ebb6-b711-4ab7-b33d-9110d61cbdd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1377</Words>
  <Application>Microsoft Macintosh PowerPoint</Application>
  <PresentationFormat>A4 210 x 297 mm</PresentationFormat>
  <Paragraphs>217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（ワークショップ）事前課題シート</dc:title>
  <dc:subject/>
  <dc:creator/>
  <cp:keywords/>
  <dc:description/>
  <cp:revision>1</cp:revision>
  <dcterms:modified xsi:type="dcterms:W3CDTF">2024-04-25T09:18:31Z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0x01010076A42AEB0EB1814181AA5A207BB7CD16</vt:lpwstr>
  </property>
  <property fmtid="{D5CDD505-2E9C-101B-9397-08002B2CF9AE}" pid="3" name="_AdHocReviewCycleID">
    <vt:i4>1203063154</vt:i4>
  </property>
  <property fmtid="{D5CDD505-2E9C-101B-9397-08002B2CF9AE}" pid="4" name="_NewReviewCycle">
    <vt:lpwstr/>
  </property>
</Properties>
</file>