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1"/>
  </p:notesMasterIdLst>
  <p:handoutMasterIdLst>
    <p:handoutMasterId r:id="rId12"/>
  </p:handoutMasterIdLst>
  <p:sldIdLst>
    <p:sldId id="256" r:id="rId2"/>
    <p:sldId id="266" r:id="rId3"/>
    <p:sldId id="259" r:id="rId4"/>
    <p:sldId id="260" r:id="rId5"/>
    <p:sldId id="262" r:id="rId6"/>
    <p:sldId id="264" r:id="rId7"/>
    <p:sldId id="263" r:id="rId8"/>
    <p:sldId id="267" r:id="rId9"/>
    <p:sldId id="268" r:id="rId10"/>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横山 皓己（HIROKI YOKOYAMA）" initials="皓横" lastIdx="6" clrIdx="0">
    <p:extLst>
      <p:ext uri="{19B8F6BF-5375-455C-9EA6-DF929625EA0E}">
        <p15:presenceInfo xmlns:p15="http://schemas.microsoft.com/office/powerpoint/2012/main" userId="S::YOKOYA37@moe.go.jp::efe8c2a2-2b55-45eb-b6d4-885342b52436" providerId="AD"/>
      </p:ext>
    </p:extLst>
  </p:cmAuthor>
  <p:cmAuthor id="2" name="河合 潤（JUN KAWAI）" initials="潤河" lastIdx="6" clrIdx="1">
    <p:extLst>
      <p:ext uri="{19B8F6BF-5375-455C-9EA6-DF929625EA0E}">
        <p15:presenceInfo xmlns:p15="http://schemas.microsoft.com/office/powerpoint/2012/main" userId="S::KAWAI23@moe.go.jp::0326a8ab-7a77-4022-b155-57427cccb12c" providerId="AD"/>
      </p:ext>
    </p:extLst>
  </p:cmAuthor>
  <p:cmAuthor id="3" name="佐々木 真二郎（SHINJIRO SASAKI）" initials="真佐" lastIdx="1" clrIdx="2">
    <p:extLst>
      <p:ext uri="{19B8F6BF-5375-455C-9EA6-DF929625EA0E}">
        <p15:presenceInfo xmlns:p15="http://schemas.microsoft.com/office/powerpoint/2012/main" userId="S::SASAKI17@moe.go.jp::47c24de1-6782-4109-a446-811dc18ed02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44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52" autoAdjust="0"/>
    <p:restoredTop sz="95678" autoAdjust="0"/>
  </p:normalViewPr>
  <p:slideViewPr>
    <p:cSldViewPr snapToGrid="0" snapToObjects="1">
      <p:cViewPr varScale="1">
        <p:scale>
          <a:sx n="95" d="100"/>
          <a:sy n="95" d="100"/>
        </p:scale>
        <p:origin x="1524" y="306"/>
      </p:cViewPr>
      <p:guideLst>
        <p:guide orient="horz" pos="2160"/>
        <p:guide pos="312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F713B1EE-2578-0E99-FFA8-734B4BE54FE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2F414449-3AD5-6282-848E-F53F3B42B2E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6970C95-435B-4107-8BF7-30468FB5CB4D}" type="datetimeFigureOut">
              <a:rPr kumimoji="1" lang="ja-JP" altLang="en-US" smtClean="0"/>
              <a:t>2025/4/18</a:t>
            </a:fld>
            <a:endParaRPr kumimoji="1" lang="ja-JP" altLang="en-US"/>
          </a:p>
        </p:txBody>
      </p:sp>
      <p:sp>
        <p:nvSpPr>
          <p:cNvPr id="4" name="フッター プレースホルダー 3">
            <a:extLst>
              <a:ext uri="{FF2B5EF4-FFF2-40B4-BE49-F238E27FC236}">
                <a16:creationId xmlns:a16="http://schemas.microsoft.com/office/drawing/2014/main" id="{DE396BA0-58BA-F563-DAC7-404A222DAD3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C7298755-E155-2B5A-D617-58DB357ED5F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8BAEEBC-5C54-4959-A107-1A37E84F1EDE}" type="slidenum">
              <a:rPr kumimoji="1" lang="ja-JP" altLang="en-US" smtClean="0"/>
              <a:t>‹#›</a:t>
            </a:fld>
            <a:endParaRPr kumimoji="1" lang="ja-JP" altLang="en-US"/>
          </a:p>
        </p:txBody>
      </p:sp>
    </p:spTree>
    <p:extLst>
      <p:ext uri="{BB962C8B-B14F-4D97-AF65-F5344CB8AC3E}">
        <p14:creationId xmlns:p14="http://schemas.microsoft.com/office/powerpoint/2010/main" val="41407545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0C23BE-7377-A34D-9138-EAF9D49A0E1B}" type="datetimeFigureOut">
              <a:rPr kumimoji="1" lang="ja-JP" altLang="en-US" smtClean="0"/>
              <a:t>2025/4/18</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5C6817-AF3F-404B-A5CF-1DF12FD8D706}" type="slidenum">
              <a:rPr kumimoji="1" lang="ja-JP" altLang="en-US" smtClean="0"/>
              <a:t>‹#›</a:t>
            </a:fld>
            <a:endParaRPr kumimoji="1" lang="ja-JP" altLang="en-US"/>
          </a:p>
        </p:txBody>
      </p:sp>
    </p:spTree>
    <p:extLst>
      <p:ext uri="{BB962C8B-B14F-4D97-AF65-F5344CB8AC3E}">
        <p14:creationId xmlns:p14="http://schemas.microsoft.com/office/powerpoint/2010/main" val="7717898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BA5C6817-AF3F-404B-A5CF-1DF12FD8D706}" type="slidenum">
              <a:rPr kumimoji="1" lang="ja-JP" altLang="en-US" smtClean="0"/>
              <a:t>2</a:t>
            </a:fld>
            <a:endParaRPr kumimoji="1" lang="ja-JP" altLang="en-US"/>
          </a:p>
        </p:txBody>
      </p:sp>
    </p:spTree>
    <p:extLst>
      <p:ext uri="{BB962C8B-B14F-4D97-AF65-F5344CB8AC3E}">
        <p14:creationId xmlns:p14="http://schemas.microsoft.com/office/powerpoint/2010/main" val="17875914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07CA2AD-0C5F-D44E-84B9-AF4D063E5BC3}"/>
              </a:ext>
            </a:extLst>
          </p:cNvPr>
          <p:cNvSpPr txBox="1">
            <a:spLocks/>
          </p:cNvSpPr>
          <p:nvPr userDrawn="1"/>
        </p:nvSpPr>
        <p:spPr>
          <a:xfrm>
            <a:off x="814576" y="145106"/>
            <a:ext cx="4140777" cy="248971"/>
          </a:xfrm>
          <a:prstGeom prst="rect">
            <a:avLst/>
          </a:prstGeom>
        </p:spPr>
        <p:txBody>
          <a:bodyPr lIns="72000" tIns="72000"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sz="1400" dirty="0">
                <a:solidFill>
                  <a:schemeClr val="tx1"/>
                </a:solidFill>
                <a:latin typeface="+mn-ea"/>
                <a:ea typeface="+mn-ea"/>
              </a:rPr>
              <a:t>エグゼクティブサマリー（要約）</a:t>
            </a:r>
            <a:endParaRPr lang="en-US" dirty="0">
              <a:solidFill>
                <a:schemeClr val="tx1"/>
              </a:solidFill>
              <a:latin typeface="+mn-ea"/>
              <a:ea typeface="+mn-ea"/>
            </a:endParaRPr>
          </a:p>
        </p:txBody>
      </p:sp>
    </p:spTree>
    <p:extLst>
      <p:ext uri="{BB962C8B-B14F-4D97-AF65-F5344CB8AC3E}">
        <p14:creationId xmlns:p14="http://schemas.microsoft.com/office/powerpoint/2010/main" val="567895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基礎情報">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1B02EFC8-3603-7143-B025-44A10F079488}"/>
              </a:ext>
            </a:extLst>
          </p:cNvPr>
          <p:cNvSpPr txBox="1">
            <a:spLocks/>
          </p:cNvSpPr>
          <p:nvPr userDrawn="1"/>
        </p:nvSpPr>
        <p:spPr>
          <a:xfrm>
            <a:off x="814576" y="145106"/>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spc="600">
                <a:solidFill>
                  <a:schemeClr val="tx1"/>
                </a:solidFill>
                <a:latin typeface="+mn-ea"/>
                <a:ea typeface="+mn-ea"/>
              </a:rPr>
              <a:t>基礎情報</a:t>
            </a:r>
            <a:endParaRPr lang="en-US" dirty="0">
              <a:solidFill>
                <a:schemeClr val="tx1"/>
              </a:solidFill>
              <a:latin typeface="+mn-ea"/>
              <a:ea typeface="+mn-ea"/>
            </a:endParaRPr>
          </a:p>
        </p:txBody>
      </p:sp>
    </p:spTree>
    <p:extLst>
      <p:ext uri="{BB962C8B-B14F-4D97-AF65-F5344CB8AC3E}">
        <p14:creationId xmlns:p14="http://schemas.microsoft.com/office/powerpoint/2010/main" val="2023940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プロフィール">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CFA5F0A-49B0-D24E-A70B-90EB45B3D8C9}"/>
              </a:ext>
            </a:extLst>
          </p:cNvPr>
          <p:cNvSpPr txBox="1">
            <a:spLocks/>
          </p:cNvSpPr>
          <p:nvPr userDrawn="1"/>
        </p:nvSpPr>
        <p:spPr>
          <a:xfrm>
            <a:off x="814576" y="145106"/>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a:solidFill>
                  <a:schemeClr val="tx1"/>
                </a:solidFill>
                <a:latin typeface="+mn-ea"/>
                <a:ea typeface="+mn-ea"/>
              </a:rPr>
              <a:t>プロフィール</a:t>
            </a:r>
            <a:endParaRPr lang="en-US" dirty="0">
              <a:solidFill>
                <a:schemeClr val="tx1"/>
              </a:solidFill>
              <a:latin typeface="+mn-ea"/>
              <a:ea typeface="+mn-ea"/>
            </a:endParaRPr>
          </a:p>
        </p:txBody>
      </p:sp>
    </p:spTree>
    <p:extLst>
      <p:ext uri="{BB962C8B-B14F-4D97-AF65-F5344CB8AC3E}">
        <p14:creationId xmlns:p14="http://schemas.microsoft.com/office/powerpoint/2010/main" val="927122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取組紹介">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FD150FE-859F-D14F-89DB-97FE9FCD078B}"/>
              </a:ext>
            </a:extLst>
          </p:cNvPr>
          <p:cNvSpPr txBox="1">
            <a:spLocks/>
          </p:cNvSpPr>
          <p:nvPr userDrawn="1"/>
        </p:nvSpPr>
        <p:spPr>
          <a:xfrm>
            <a:off x="812223" y="153199"/>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a:solidFill>
                  <a:schemeClr val="tx1"/>
                </a:solidFill>
                <a:latin typeface="+mn-ea"/>
                <a:ea typeface="+mn-ea"/>
              </a:rPr>
              <a:t>取組紹介</a:t>
            </a:r>
            <a:endParaRPr lang="en-US" dirty="0">
              <a:solidFill>
                <a:schemeClr val="tx1"/>
              </a:solidFill>
              <a:latin typeface="+mn-ea"/>
              <a:ea typeface="+mn-ea"/>
            </a:endParaRPr>
          </a:p>
        </p:txBody>
      </p:sp>
    </p:spTree>
    <p:extLst>
      <p:ext uri="{BB962C8B-B14F-4D97-AF65-F5344CB8AC3E}">
        <p14:creationId xmlns:p14="http://schemas.microsoft.com/office/powerpoint/2010/main" val="3675144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取組実績">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FD150FE-859F-D14F-89DB-97FE9FCD078B}"/>
              </a:ext>
            </a:extLst>
          </p:cNvPr>
          <p:cNvSpPr txBox="1">
            <a:spLocks/>
          </p:cNvSpPr>
          <p:nvPr userDrawn="1"/>
        </p:nvSpPr>
        <p:spPr>
          <a:xfrm>
            <a:off x="814576" y="145106"/>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a:solidFill>
                  <a:schemeClr val="tx1"/>
                </a:solidFill>
                <a:latin typeface="+mn-ea"/>
                <a:ea typeface="+mn-ea"/>
              </a:rPr>
              <a:t>取組実績</a:t>
            </a:r>
            <a:endParaRPr lang="en-US" dirty="0">
              <a:solidFill>
                <a:schemeClr val="tx1"/>
              </a:solidFill>
              <a:latin typeface="+mn-ea"/>
              <a:ea typeface="+mn-ea"/>
            </a:endParaRPr>
          </a:p>
        </p:txBody>
      </p:sp>
    </p:spTree>
    <p:extLst>
      <p:ext uri="{BB962C8B-B14F-4D97-AF65-F5344CB8AC3E}">
        <p14:creationId xmlns:p14="http://schemas.microsoft.com/office/powerpoint/2010/main" val="208458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取組評価">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FD150FE-859F-D14F-89DB-97FE9FCD078B}"/>
              </a:ext>
            </a:extLst>
          </p:cNvPr>
          <p:cNvSpPr txBox="1">
            <a:spLocks/>
          </p:cNvSpPr>
          <p:nvPr userDrawn="1"/>
        </p:nvSpPr>
        <p:spPr>
          <a:xfrm>
            <a:off x="814576" y="145885"/>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a:solidFill>
                  <a:schemeClr val="tx1"/>
                </a:solidFill>
                <a:latin typeface="+mn-ea"/>
                <a:ea typeface="+mn-ea"/>
              </a:rPr>
              <a:t>取組評価</a:t>
            </a:r>
            <a:endParaRPr lang="en-US" dirty="0">
              <a:solidFill>
                <a:schemeClr val="tx1"/>
              </a:solidFill>
              <a:latin typeface="+mn-ea"/>
              <a:ea typeface="+mn-ea"/>
            </a:endParaRPr>
          </a:p>
        </p:txBody>
      </p:sp>
    </p:spTree>
    <p:extLst>
      <p:ext uri="{BB962C8B-B14F-4D97-AF65-F5344CB8AC3E}">
        <p14:creationId xmlns:p14="http://schemas.microsoft.com/office/powerpoint/2010/main" val="1430409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今後の展望">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FD150FE-859F-D14F-89DB-97FE9FCD078B}"/>
              </a:ext>
            </a:extLst>
          </p:cNvPr>
          <p:cNvSpPr txBox="1">
            <a:spLocks/>
          </p:cNvSpPr>
          <p:nvPr userDrawn="1"/>
        </p:nvSpPr>
        <p:spPr>
          <a:xfrm>
            <a:off x="814576" y="145885"/>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a:solidFill>
                  <a:schemeClr val="tx1"/>
                </a:solidFill>
                <a:latin typeface="+mn-ea"/>
                <a:ea typeface="+mn-ea"/>
              </a:rPr>
              <a:t>今後の展望</a:t>
            </a:r>
            <a:endParaRPr lang="en-US" dirty="0">
              <a:solidFill>
                <a:schemeClr val="tx1"/>
              </a:solidFill>
              <a:latin typeface="+mn-ea"/>
              <a:ea typeface="+mn-ea"/>
            </a:endParaRPr>
          </a:p>
        </p:txBody>
      </p:sp>
    </p:spTree>
    <p:extLst>
      <p:ext uri="{BB962C8B-B14F-4D97-AF65-F5344CB8AC3E}">
        <p14:creationId xmlns:p14="http://schemas.microsoft.com/office/powerpoint/2010/main" val="1200233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誓約事項および確認事項">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FD150FE-859F-D14F-89DB-97FE9FCD078B}"/>
              </a:ext>
            </a:extLst>
          </p:cNvPr>
          <p:cNvSpPr txBox="1">
            <a:spLocks/>
          </p:cNvSpPr>
          <p:nvPr userDrawn="1"/>
        </p:nvSpPr>
        <p:spPr>
          <a:xfrm>
            <a:off x="814576" y="145885"/>
            <a:ext cx="750294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endParaRPr lang="en-US" dirty="0">
              <a:solidFill>
                <a:schemeClr val="tx1"/>
              </a:solidFill>
              <a:latin typeface="+mn-ea"/>
              <a:ea typeface="+mn-ea"/>
            </a:endParaRPr>
          </a:p>
        </p:txBody>
      </p:sp>
      <p:sp>
        <p:nvSpPr>
          <p:cNvPr id="3" name="Title 1">
            <a:extLst>
              <a:ext uri="{FF2B5EF4-FFF2-40B4-BE49-F238E27FC236}">
                <a16:creationId xmlns:a16="http://schemas.microsoft.com/office/drawing/2014/main" id="{669335CA-4248-C52D-B31B-4B64E717A118}"/>
              </a:ext>
            </a:extLst>
          </p:cNvPr>
          <p:cNvSpPr txBox="1">
            <a:spLocks/>
          </p:cNvSpPr>
          <p:nvPr userDrawn="1"/>
        </p:nvSpPr>
        <p:spPr>
          <a:xfrm>
            <a:off x="814576" y="145885"/>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a:solidFill>
                  <a:schemeClr val="tx1"/>
                </a:solidFill>
                <a:latin typeface="+mn-ea"/>
                <a:ea typeface="+mn-ea"/>
              </a:rPr>
              <a:t>誓約事項および確認事項</a:t>
            </a:r>
            <a:endParaRPr lang="en-US" dirty="0">
              <a:solidFill>
                <a:schemeClr val="tx1"/>
              </a:solidFill>
              <a:latin typeface="+mn-ea"/>
              <a:ea typeface="+mn-ea"/>
            </a:endParaRPr>
          </a:p>
        </p:txBody>
      </p:sp>
    </p:spTree>
    <p:extLst>
      <p:ext uri="{BB962C8B-B14F-4D97-AF65-F5344CB8AC3E}">
        <p14:creationId xmlns:p14="http://schemas.microsoft.com/office/powerpoint/2010/main" val="2012156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アンケート・補足">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FD150FE-859F-D14F-89DB-97FE9FCD078B}"/>
              </a:ext>
            </a:extLst>
          </p:cNvPr>
          <p:cNvSpPr txBox="1">
            <a:spLocks/>
          </p:cNvSpPr>
          <p:nvPr userDrawn="1"/>
        </p:nvSpPr>
        <p:spPr>
          <a:xfrm>
            <a:off x="814576" y="145885"/>
            <a:ext cx="750294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endParaRPr lang="en-US" dirty="0">
              <a:solidFill>
                <a:schemeClr val="tx1"/>
              </a:solidFill>
              <a:latin typeface="+mn-ea"/>
              <a:ea typeface="+mn-ea"/>
            </a:endParaRPr>
          </a:p>
        </p:txBody>
      </p:sp>
    </p:spTree>
    <p:extLst>
      <p:ext uri="{BB962C8B-B14F-4D97-AF65-F5344CB8AC3E}">
        <p14:creationId xmlns:p14="http://schemas.microsoft.com/office/powerpoint/2010/main" val="2228090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sv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D6A84349-BAAE-D041-A2A1-B398E0295828}"/>
              </a:ext>
            </a:extLst>
          </p:cNvPr>
          <p:cNvSpPr/>
          <p:nvPr userDrawn="1"/>
        </p:nvSpPr>
        <p:spPr>
          <a:xfrm>
            <a:off x="0" y="408627"/>
            <a:ext cx="9906000" cy="84407"/>
          </a:xfrm>
          <a:prstGeom prst="rect">
            <a:avLst/>
          </a:prstGeom>
          <a:solidFill>
            <a:srgbClr val="0064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50" b="1" spc="600" dirty="0">
              <a:solidFill>
                <a:schemeClr val="bg1"/>
              </a:solidFill>
            </a:endParaRPr>
          </a:p>
        </p:txBody>
      </p:sp>
      <p:sp>
        <p:nvSpPr>
          <p:cNvPr id="10" name="スライド番号プレースホルダー 4">
            <a:extLst>
              <a:ext uri="{FF2B5EF4-FFF2-40B4-BE49-F238E27FC236}">
                <a16:creationId xmlns:a16="http://schemas.microsoft.com/office/drawing/2014/main" id="{7539101F-7FCD-D145-9450-2D10D84275EF}"/>
              </a:ext>
            </a:extLst>
          </p:cNvPr>
          <p:cNvSpPr txBox="1">
            <a:spLocks/>
          </p:cNvSpPr>
          <p:nvPr userDrawn="1"/>
        </p:nvSpPr>
        <p:spPr>
          <a:xfrm>
            <a:off x="9262539" y="6492875"/>
            <a:ext cx="572347"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3BDFE4E-C919-8F4B-9A94-A02D2C319B5C}" type="slidenum">
              <a:rPr kumimoji="1" lang="ja-JP" altLang="en-US" smtClean="0"/>
              <a:pPr/>
              <a:t>‹#›</a:t>
            </a:fld>
            <a:endParaRPr kumimoji="1" lang="ja-JP" altLang="en-US"/>
          </a:p>
        </p:txBody>
      </p:sp>
      <p:pic>
        <p:nvPicPr>
          <p:cNvPr id="3" name="グラフィックス 2">
            <a:extLst>
              <a:ext uri="{FF2B5EF4-FFF2-40B4-BE49-F238E27FC236}">
                <a16:creationId xmlns:a16="http://schemas.microsoft.com/office/drawing/2014/main" id="{B1118CBD-DEE2-DC49-B058-734686C82961}"/>
              </a:ext>
            </a:extLst>
          </p:cNvPr>
          <p:cNvPicPr>
            <a:picLocks noChangeAspect="1"/>
          </p:cNvPicPr>
          <p:nvPr userDrawn="1"/>
        </p:nvPicPr>
        <p:blipFill>
          <a:blip r:embed="rId11">
            <a:extLst>
              <a:ext uri="{96DAC541-7B7A-43D3-8B79-37D633B846F1}">
                <asvg:svgBlip xmlns:asvg="http://schemas.microsoft.com/office/drawing/2016/SVG/main" r:embed="rId12"/>
              </a:ext>
            </a:extLst>
          </a:blip>
          <a:stretch>
            <a:fillRect/>
          </a:stretch>
        </p:blipFill>
        <p:spPr>
          <a:xfrm>
            <a:off x="173461" y="80374"/>
            <a:ext cx="499399" cy="268134"/>
          </a:xfrm>
          <a:prstGeom prst="rect">
            <a:avLst/>
          </a:prstGeom>
        </p:spPr>
      </p:pic>
      <p:sp>
        <p:nvSpPr>
          <p:cNvPr id="4" name="Title 1">
            <a:extLst>
              <a:ext uri="{FF2B5EF4-FFF2-40B4-BE49-F238E27FC236}">
                <a16:creationId xmlns:a16="http://schemas.microsoft.com/office/drawing/2014/main" id="{D2321433-B09D-DF40-86CA-A2E24FC2B4A3}"/>
              </a:ext>
            </a:extLst>
          </p:cNvPr>
          <p:cNvSpPr txBox="1">
            <a:spLocks/>
          </p:cNvSpPr>
          <p:nvPr userDrawn="1"/>
        </p:nvSpPr>
        <p:spPr>
          <a:xfrm>
            <a:off x="7819053" y="139633"/>
            <a:ext cx="2015833" cy="248971"/>
          </a:xfrm>
          <a:prstGeom prst="rect">
            <a:avLst/>
          </a:prstGeom>
        </p:spPr>
        <p:txBody>
          <a:bodyPr tIns="72000" bIns="72000"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pPr algn="r"/>
            <a:r>
              <a:rPr lang="ja-JP" altLang="en-US" sz="900" b="1" spc="0" dirty="0">
                <a:solidFill>
                  <a:schemeClr val="tx1"/>
                </a:solidFill>
                <a:latin typeface="+mn-ea"/>
                <a:ea typeface="+mn-ea"/>
              </a:rPr>
              <a:t>第</a:t>
            </a:r>
            <a:r>
              <a:rPr lang="en-US" altLang="ja-JP" sz="900" b="1" spc="0" dirty="0">
                <a:solidFill>
                  <a:schemeClr val="tx1"/>
                </a:solidFill>
                <a:latin typeface="+mn-ea"/>
                <a:ea typeface="+mn-ea"/>
              </a:rPr>
              <a:t>13</a:t>
            </a:r>
            <a:r>
              <a:rPr lang="ja-JP" altLang="en-US" sz="900" b="1" spc="0" dirty="0">
                <a:solidFill>
                  <a:schemeClr val="tx1"/>
                </a:solidFill>
                <a:latin typeface="+mn-ea"/>
                <a:ea typeface="+mn-ea"/>
              </a:rPr>
              <a:t>回グッドライフアワード</a:t>
            </a:r>
            <a:endParaRPr lang="en-US" sz="900" b="1" spc="0" dirty="0">
              <a:solidFill>
                <a:schemeClr val="tx1"/>
              </a:solidFill>
              <a:latin typeface="+mn-ea"/>
              <a:ea typeface="+mn-ea"/>
            </a:endParaRPr>
          </a:p>
        </p:txBody>
      </p:sp>
    </p:spTree>
    <p:extLst>
      <p:ext uri="{BB962C8B-B14F-4D97-AF65-F5344CB8AC3E}">
        <p14:creationId xmlns:p14="http://schemas.microsoft.com/office/powerpoint/2010/main" val="1936364583"/>
      </p:ext>
    </p:extLst>
  </p:cSld>
  <p:clrMap bg1="lt1" tx1="dk1" bg2="lt2" tx2="dk2" accent1="accent1" accent2="accent2" accent3="accent3" accent4="accent4" accent5="accent5" accent6="accent6" hlink="hlink" folHlink="folHlink"/>
  <p:sldLayoutIdLst>
    <p:sldLayoutId id="2147483661" r:id="rId1"/>
    <p:sldLayoutId id="2147483668" r:id="rId2"/>
    <p:sldLayoutId id="2147483667" r:id="rId3"/>
    <p:sldLayoutId id="2147483669" r:id="rId4"/>
    <p:sldLayoutId id="2147483670" r:id="rId5"/>
    <p:sldLayoutId id="2147483671" r:id="rId6"/>
    <p:sldLayoutId id="2147483672" r:id="rId7"/>
    <p:sldLayoutId id="2147483673" r:id="rId8"/>
    <p:sldLayoutId id="2147483674" r:id="rId9"/>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2B2D0F7-07B5-BB41-B0A6-BC7DFA991043}"/>
              </a:ext>
            </a:extLst>
          </p:cNvPr>
          <p:cNvSpPr/>
          <p:nvPr/>
        </p:nvSpPr>
        <p:spPr>
          <a:xfrm>
            <a:off x="322134" y="2209195"/>
            <a:ext cx="3041793" cy="2219501"/>
          </a:xfrm>
          <a:prstGeom prst="rect">
            <a:avLst/>
          </a:prstGeom>
          <a:solidFill>
            <a:schemeClr val="bg1"/>
          </a:solidFill>
          <a:ln>
            <a:solidFill>
              <a:schemeClr val="bg1">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244"/>
              </a:spcBef>
              <a:spcAft>
                <a:spcPts val="244"/>
              </a:spcAft>
            </a:pPr>
            <a:r>
              <a:rPr lang="ja-JP" altLang="en-US" sz="1050">
                <a:solidFill>
                  <a:schemeClr val="tx1"/>
                </a:solidFill>
                <a:latin typeface="+mn-ea"/>
              </a:rPr>
              <a:t>キービジュアル</a:t>
            </a:r>
            <a:endParaRPr lang="en-US" altLang="ja-JP" sz="1050" dirty="0">
              <a:solidFill>
                <a:schemeClr val="tx1"/>
              </a:solidFill>
              <a:latin typeface="+mn-ea"/>
            </a:endParaRPr>
          </a:p>
          <a:p>
            <a:pPr algn="ctr">
              <a:spcBef>
                <a:spcPts val="244"/>
              </a:spcBef>
              <a:spcAft>
                <a:spcPts val="244"/>
              </a:spcAft>
            </a:pPr>
            <a:r>
              <a:rPr lang="ja-JP" altLang="en-US" sz="900">
                <a:solidFill>
                  <a:schemeClr val="tx1"/>
                </a:solidFill>
                <a:latin typeface="+mn-ea"/>
              </a:rPr>
              <a:t>（取組を象徴するイメージ画像）</a:t>
            </a:r>
          </a:p>
        </p:txBody>
      </p:sp>
      <p:sp>
        <p:nvSpPr>
          <p:cNvPr id="13" name="正方形/長方形 12">
            <a:extLst>
              <a:ext uri="{FF2B5EF4-FFF2-40B4-BE49-F238E27FC236}">
                <a16:creationId xmlns:a16="http://schemas.microsoft.com/office/drawing/2014/main" id="{E233D059-2281-CF42-99FF-8DC780E3D4B6}"/>
              </a:ext>
            </a:extLst>
          </p:cNvPr>
          <p:cNvSpPr/>
          <p:nvPr/>
        </p:nvSpPr>
        <p:spPr>
          <a:xfrm>
            <a:off x="3543650" y="2468328"/>
            <a:ext cx="6053504" cy="81545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tlCol="0" anchor="t"/>
          <a:lstStyle/>
          <a:p>
            <a:pPr>
              <a:lnSpc>
                <a:spcPts val="1300"/>
              </a:lnSpc>
            </a:pPr>
            <a:endParaRPr lang="ja-JP" altLang="en-US" sz="900">
              <a:solidFill>
                <a:schemeClr val="tx1"/>
              </a:solidFill>
            </a:endParaRPr>
          </a:p>
        </p:txBody>
      </p:sp>
      <p:grpSp>
        <p:nvGrpSpPr>
          <p:cNvPr id="2" name="グループ化 1">
            <a:extLst>
              <a:ext uri="{FF2B5EF4-FFF2-40B4-BE49-F238E27FC236}">
                <a16:creationId xmlns:a16="http://schemas.microsoft.com/office/drawing/2014/main" id="{C93315B5-FB6F-88E4-49BC-37C31F30F812}"/>
              </a:ext>
            </a:extLst>
          </p:cNvPr>
          <p:cNvGrpSpPr/>
          <p:nvPr/>
        </p:nvGrpSpPr>
        <p:grpSpPr>
          <a:xfrm>
            <a:off x="315589" y="4537432"/>
            <a:ext cx="9281564" cy="2156331"/>
            <a:chOff x="315589" y="4416588"/>
            <a:chExt cx="9281564" cy="2279737"/>
          </a:xfrm>
        </p:grpSpPr>
        <p:sp>
          <p:nvSpPr>
            <p:cNvPr id="25" name="正方形/長方形 24">
              <a:extLst>
                <a:ext uri="{FF2B5EF4-FFF2-40B4-BE49-F238E27FC236}">
                  <a16:creationId xmlns:a16="http://schemas.microsoft.com/office/drawing/2014/main" id="{2FF40C63-4FD5-6949-A48C-18EAEB0E8010}"/>
                </a:ext>
              </a:extLst>
            </p:cNvPr>
            <p:cNvSpPr/>
            <p:nvPr/>
          </p:nvSpPr>
          <p:spPr>
            <a:xfrm>
              <a:off x="315589" y="6345797"/>
              <a:ext cx="909361" cy="350528"/>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ja-JP" altLang="en-US" sz="950">
                  <a:solidFill>
                    <a:schemeClr val="tx1"/>
                  </a:solidFill>
                  <a:latin typeface="+mn-ea"/>
                </a:rPr>
                <a:t>展望の要旨</a:t>
              </a:r>
              <a:endParaRPr lang="ja-JP" altLang="en-US" sz="813">
                <a:solidFill>
                  <a:schemeClr val="bg2">
                    <a:lumMod val="75000"/>
                  </a:schemeClr>
                </a:solidFill>
              </a:endParaRPr>
            </a:p>
          </p:txBody>
        </p:sp>
        <p:sp>
          <p:nvSpPr>
            <p:cNvPr id="29" name="正方形/長方形 28">
              <a:extLst>
                <a:ext uri="{FF2B5EF4-FFF2-40B4-BE49-F238E27FC236}">
                  <a16:creationId xmlns:a16="http://schemas.microsoft.com/office/drawing/2014/main" id="{64CF0174-EE58-3349-9E68-119B1620A1BA}"/>
                </a:ext>
              </a:extLst>
            </p:cNvPr>
            <p:cNvSpPr/>
            <p:nvPr/>
          </p:nvSpPr>
          <p:spPr>
            <a:xfrm>
              <a:off x="686780" y="4416588"/>
              <a:ext cx="1357680" cy="304183"/>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r>
                <a:rPr lang="ja-JP" altLang="en-US" sz="950">
                  <a:solidFill>
                    <a:schemeClr val="tx1"/>
                  </a:solidFill>
                  <a:latin typeface="+mn-ea"/>
                </a:rPr>
                <a:t>環境への貢献</a:t>
              </a:r>
              <a:endParaRPr lang="ja-JP" altLang="en-US" sz="813" dirty="0">
                <a:solidFill>
                  <a:schemeClr val="bg2">
                    <a:lumMod val="75000"/>
                  </a:schemeClr>
                </a:solidFill>
              </a:endParaRPr>
            </a:p>
          </p:txBody>
        </p:sp>
        <p:sp>
          <p:nvSpPr>
            <p:cNvPr id="30" name="正方形/長方形 29">
              <a:extLst>
                <a:ext uri="{FF2B5EF4-FFF2-40B4-BE49-F238E27FC236}">
                  <a16:creationId xmlns:a16="http://schemas.microsoft.com/office/drawing/2014/main" id="{D7F928B4-A569-A147-AE81-1C45C16E2A3E}"/>
                </a:ext>
              </a:extLst>
            </p:cNvPr>
            <p:cNvSpPr/>
            <p:nvPr/>
          </p:nvSpPr>
          <p:spPr>
            <a:xfrm>
              <a:off x="686781" y="4720771"/>
              <a:ext cx="1357679" cy="304183"/>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r>
                <a:rPr lang="ja-JP" altLang="en-US" sz="950">
                  <a:solidFill>
                    <a:schemeClr val="tx1"/>
                  </a:solidFill>
                  <a:latin typeface="+mn-ea"/>
                </a:rPr>
                <a:t>社会・経済への貢献</a:t>
              </a:r>
              <a:endParaRPr lang="ja-JP" altLang="en-US" sz="813" dirty="0">
                <a:solidFill>
                  <a:schemeClr val="bg2">
                    <a:lumMod val="75000"/>
                  </a:schemeClr>
                </a:solidFill>
              </a:endParaRPr>
            </a:p>
          </p:txBody>
        </p:sp>
        <p:sp>
          <p:nvSpPr>
            <p:cNvPr id="31" name="正方形/長方形 30">
              <a:extLst>
                <a:ext uri="{FF2B5EF4-FFF2-40B4-BE49-F238E27FC236}">
                  <a16:creationId xmlns:a16="http://schemas.microsoft.com/office/drawing/2014/main" id="{2BA1A2C9-40AC-1542-AD9B-C2B7E2A854C7}"/>
                </a:ext>
              </a:extLst>
            </p:cNvPr>
            <p:cNvSpPr/>
            <p:nvPr/>
          </p:nvSpPr>
          <p:spPr>
            <a:xfrm>
              <a:off x="686781" y="5024953"/>
              <a:ext cx="1357679" cy="304183"/>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r>
                <a:rPr lang="ja-JP" altLang="en-US" sz="950">
                  <a:solidFill>
                    <a:schemeClr val="tx1"/>
                  </a:solidFill>
                  <a:latin typeface="+mn-ea"/>
                </a:rPr>
                <a:t>地域資源の活用</a:t>
              </a:r>
              <a:endParaRPr lang="ja-JP" altLang="en-US" sz="813" dirty="0">
                <a:solidFill>
                  <a:schemeClr val="bg2">
                    <a:lumMod val="75000"/>
                  </a:schemeClr>
                </a:solidFill>
              </a:endParaRPr>
            </a:p>
          </p:txBody>
        </p:sp>
        <p:sp>
          <p:nvSpPr>
            <p:cNvPr id="32" name="正方形/長方形 31">
              <a:extLst>
                <a:ext uri="{FF2B5EF4-FFF2-40B4-BE49-F238E27FC236}">
                  <a16:creationId xmlns:a16="http://schemas.microsoft.com/office/drawing/2014/main" id="{1AAD4845-05B0-2D43-A772-BD34AF02C690}"/>
                </a:ext>
              </a:extLst>
            </p:cNvPr>
            <p:cNvSpPr/>
            <p:nvPr/>
          </p:nvSpPr>
          <p:spPr>
            <a:xfrm>
              <a:off x="686781" y="5329136"/>
              <a:ext cx="1357679" cy="304183"/>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r>
                <a:rPr lang="ja-JP" altLang="en-US" sz="950">
                  <a:solidFill>
                    <a:schemeClr val="tx1"/>
                  </a:solidFill>
                  <a:latin typeface="+mn-ea"/>
                </a:rPr>
                <a:t>普及・汎用性</a:t>
              </a:r>
              <a:endParaRPr lang="ja-JP" altLang="en-US" sz="813" dirty="0">
                <a:solidFill>
                  <a:schemeClr val="bg2">
                    <a:lumMod val="75000"/>
                  </a:schemeClr>
                </a:solidFill>
              </a:endParaRPr>
            </a:p>
          </p:txBody>
        </p:sp>
        <p:sp>
          <p:nvSpPr>
            <p:cNvPr id="33" name="正方形/長方形 32">
              <a:extLst>
                <a:ext uri="{FF2B5EF4-FFF2-40B4-BE49-F238E27FC236}">
                  <a16:creationId xmlns:a16="http://schemas.microsoft.com/office/drawing/2014/main" id="{C2A6144B-50F2-4E47-B472-0F8B02FB6E35}"/>
                </a:ext>
              </a:extLst>
            </p:cNvPr>
            <p:cNvSpPr/>
            <p:nvPr/>
          </p:nvSpPr>
          <p:spPr>
            <a:xfrm>
              <a:off x="686781" y="5633319"/>
              <a:ext cx="1357679" cy="304183"/>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r>
                <a:rPr lang="ja-JP" altLang="en-US" sz="950">
                  <a:solidFill>
                    <a:schemeClr val="tx1"/>
                  </a:solidFill>
                  <a:latin typeface="+mn-ea"/>
                </a:rPr>
                <a:t>革新・ユニーク性</a:t>
              </a:r>
              <a:endParaRPr lang="ja-JP" altLang="en-US" sz="813" dirty="0">
                <a:solidFill>
                  <a:schemeClr val="bg2">
                    <a:lumMod val="75000"/>
                  </a:schemeClr>
                </a:solidFill>
              </a:endParaRPr>
            </a:p>
          </p:txBody>
        </p:sp>
        <p:sp>
          <p:nvSpPr>
            <p:cNvPr id="37" name="正方形/長方形 36">
              <a:extLst>
                <a:ext uri="{FF2B5EF4-FFF2-40B4-BE49-F238E27FC236}">
                  <a16:creationId xmlns:a16="http://schemas.microsoft.com/office/drawing/2014/main" id="{69ACF642-78AE-744B-864E-B62F63857CE7}"/>
                </a:ext>
              </a:extLst>
            </p:cNvPr>
            <p:cNvSpPr/>
            <p:nvPr/>
          </p:nvSpPr>
          <p:spPr>
            <a:xfrm>
              <a:off x="686780" y="5937501"/>
              <a:ext cx="1357679" cy="304183"/>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r>
                <a:rPr lang="ja-JP" altLang="en-US" sz="950">
                  <a:solidFill>
                    <a:schemeClr val="tx1"/>
                  </a:solidFill>
                  <a:latin typeface="+mn-ea"/>
                </a:rPr>
                <a:t>継続性</a:t>
              </a:r>
              <a:endParaRPr lang="ja-JP" altLang="en-US" sz="813" dirty="0">
                <a:solidFill>
                  <a:schemeClr val="bg2">
                    <a:lumMod val="75000"/>
                  </a:schemeClr>
                </a:solidFill>
              </a:endParaRPr>
            </a:p>
          </p:txBody>
        </p:sp>
        <p:sp>
          <p:nvSpPr>
            <p:cNvPr id="28" name="正方形/長方形 27">
              <a:extLst>
                <a:ext uri="{FF2B5EF4-FFF2-40B4-BE49-F238E27FC236}">
                  <a16:creationId xmlns:a16="http://schemas.microsoft.com/office/drawing/2014/main" id="{4566F92B-64D3-E346-8627-0DDF4E61F91C}"/>
                </a:ext>
              </a:extLst>
            </p:cNvPr>
            <p:cNvSpPr/>
            <p:nvPr/>
          </p:nvSpPr>
          <p:spPr>
            <a:xfrm>
              <a:off x="315589" y="4416589"/>
              <a:ext cx="371192" cy="1825096"/>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050" spc="300">
                  <a:solidFill>
                    <a:schemeClr val="tx1"/>
                  </a:solidFill>
                </a:rPr>
                <a:t>取組評価の要旨</a:t>
              </a:r>
            </a:p>
          </p:txBody>
        </p:sp>
        <p:sp>
          <p:nvSpPr>
            <p:cNvPr id="34" name="正方形/長方形 33">
              <a:extLst>
                <a:ext uri="{FF2B5EF4-FFF2-40B4-BE49-F238E27FC236}">
                  <a16:creationId xmlns:a16="http://schemas.microsoft.com/office/drawing/2014/main" id="{298D4FD0-B78B-B641-B7F8-295D31BFD6BC}"/>
                </a:ext>
              </a:extLst>
            </p:cNvPr>
            <p:cNvSpPr/>
            <p:nvPr/>
          </p:nvSpPr>
          <p:spPr>
            <a:xfrm>
              <a:off x="2044460" y="4416588"/>
              <a:ext cx="7552692" cy="30418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endParaRPr lang="ja-JP" altLang="en-US" sz="900" dirty="0">
                <a:solidFill>
                  <a:schemeClr val="tx1"/>
                </a:solidFill>
              </a:endParaRPr>
            </a:p>
          </p:txBody>
        </p:sp>
        <p:sp>
          <p:nvSpPr>
            <p:cNvPr id="35" name="正方形/長方形 34">
              <a:extLst>
                <a:ext uri="{FF2B5EF4-FFF2-40B4-BE49-F238E27FC236}">
                  <a16:creationId xmlns:a16="http://schemas.microsoft.com/office/drawing/2014/main" id="{27D842D0-77F5-2445-9D60-4BA2153EC2CD}"/>
                </a:ext>
              </a:extLst>
            </p:cNvPr>
            <p:cNvSpPr/>
            <p:nvPr/>
          </p:nvSpPr>
          <p:spPr>
            <a:xfrm>
              <a:off x="2044460" y="4720771"/>
              <a:ext cx="7552692" cy="30418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endParaRPr lang="ja-JP" altLang="en-US" sz="900" dirty="0">
                <a:solidFill>
                  <a:schemeClr val="tx1"/>
                </a:solidFill>
              </a:endParaRPr>
            </a:p>
          </p:txBody>
        </p:sp>
        <p:sp>
          <p:nvSpPr>
            <p:cNvPr id="36" name="正方形/長方形 35">
              <a:extLst>
                <a:ext uri="{FF2B5EF4-FFF2-40B4-BE49-F238E27FC236}">
                  <a16:creationId xmlns:a16="http://schemas.microsoft.com/office/drawing/2014/main" id="{74ADA043-A641-6543-9D37-B2002A0A2FBB}"/>
                </a:ext>
              </a:extLst>
            </p:cNvPr>
            <p:cNvSpPr/>
            <p:nvPr/>
          </p:nvSpPr>
          <p:spPr>
            <a:xfrm>
              <a:off x="2044461" y="5024953"/>
              <a:ext cx="7552692" cy="30418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endParaRPr lang="ja-JP" altLang="en-US" sz="900" dirty="0">
                <a:solidFill>
                  <a:schemeClr val="tx1"/>
                </a:solidFill>
              </a:endParaRPr>
            </a:p>
          </p:txBody>
        </p:sp>
        <p:sp>
          <p:nvSpPr>
            <p:cNvPr id="38" name="正方形/長方形 37">
              <a:extLst>
                <a:ext uri="{FF2B5EF4-FFF2-40B4-BE49-F238E27FC236}">
                  <a16:creationId xmlns:a16="http://schemas.microsoft.com/office/drawing/2014/main" id="{99C61342-73D5-DE4A-8280-007E26023A1E}"/>
                </a:ext>
              </a:extLst>
            </p:cNvPr>
            <p:cNvSpPr/>
            <p:nvPr/>
          </p:nvSpPr>
          <p:spPr>
            <a:xfrm>
              <a:off x="2044461" y="5329136"/>
              <a:ext cx="7552691" cy="30418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endParaRPr lang="ja-JP" altLang="en-US" sz="900" dirty="0">
                <a:solidFill>
                  <a:schemeClr val="tx1"/>
                </a:solidFill>
              </a:endParaRPr>
            </a:p>
          </p:txBody>
        </p:sp>
        <p:sp>
          <p:nvSpPr>
            <p:cNvPr id="39" name="正方形/長方形 38">
              <a:extLst>
                <a:ext uri="{FF2B5EF4-FFF2-40B4-BE49-F238E27FC236}">
                  <a16:creationId xmlns:a16="http://schemas.microsoft.com/office/drawing/2014/main" id="{531DA69C-9B3B-2645-A1AC-0DA455093A95}"/>
                </a:ext>
              </a:extLst>
            </p:cNvPr>
            <p:cNvSpPr/>
            <p:nvPr/>
          </p:nvSpPr>
          <p:spPr>
            <a:xfrm>
              <a:off x="2044460" y="5633319"/>
              <a:ext cx="7552691" cy="30418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endParaRPr lang="ja-JP" altLang="en-US" sz="900" dirty="0">
                <a:solidFill>
                  <a:schemeClr val="tx1"/>
                </a:solidFill>
              </a:endParaRPr>
            </a:p>
          </p:txBody>
        </p:sp>
        <p:sp>
          <p:nvSpPr>
            <p:cNvPr id="41" name="正方形/長方形 40">
              <a:extLst>
                <a:ext uri="{FF2B5EF4-FFF2-40B4-BE49-F238E27FC236}">
                  <a16:creationId xmlns:a16="http://schemas.microsoft.com/office/drawing/2014/main" id="{1C880B1A-FBB9-4E4F-8840-61BC366159FD}"/>
                </a:ext>
              </a:extLst>
            </p:cNvPr>
            <p:cNvSpPr/>
            <p:nvPr/>
          </p:nvSpPr>
          <p:spPr>
            <a:xfrm>
              <a:off x="2044460" y="5937501"/>
              <a:ext cx="7552692" cy="30418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endParaRPr lang="ja-JP" altLang="en-US" sz="900" dirty="0">
                <a:solidFill>
                  <a:schemeClr val="tx1"/>
                </a:solidFill>
              </a:endParaRPr>
            </a:p>
          </p:txBody>
        </p:sp>
        <p:sp>
          <p:nvSpPr>
            <p:cNvPr id="43" name="正方形/長方形 42">
              <a:extLst>
                <a:ext uri="{FF2B5EF4-FFF2-40B4-BE49-F238E27FC236}">
                  <a16:creationId xmlns:a16="http://schemas.microsoft.com/office/drawing/2014/main" id="{8F2513F8-CC95-C54F-9FAE-7FA3CC07317A}"/>
                </a:ext>
              </a:extLst>
            </p:cNvPr>
            <p:cNvSpPr/>
            <p:nvPr/>
          </p:nvSpPr>
          <p:spPr>
            <a:xfrm>
              <a:off x="1224951" y="6345797"/>
              <a:ext cx="8372200" cy="35052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endParaRPr lang="ja-JP" altLang="en-US" sz="900">
                <a:solidFill>
                  <a:schemeClr val="tx1"/>
                </a:solidFill>
              </a:endParaRPr>
            </a:p>
          </p:txBody>
        </p:sp>
      </p:grpSp>
      <p:sp>
        <p:nvSpPr>
          <p:cNvPr id="44" name="正方形/長方形 43">
            <a:extLst>
              <a:ext uri="{FF2B5EF4-FFF2-40B4-BE49-F238E27FC236}">
                <a16:creationId xmlns:a16="http://schemas.microsoft.com/office/drawing/2014/main" id="{46157B24-CE8A-C44A-9DDD-7FC8365EBC37}"/>
              </a:ext>
            </a:extLst>
          </p:cNvPr>
          <p:cNvSpPr/>
          <p:nvPr/>
        </p:nvSpPr>
        <p:spPr>
          <a:xfrm>
            <a:off x="3543650" y="2203743"/>
            <a:ext cx="6053504" cy="264584"/>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t"/>
          <a:lstStyle/>
          <a:p>
            <a:r>
              <a:rPr lang="ja-JP" altLang="en-US" sz="950">
                <a:solidFill>
                  <a:schemeClr val="tx1"/>
                </a:solidFill>
                <a:latin typeface="+mn-ea"/>
              </a:rPr>
              <a:t>取組の要旨</a:t>
            </a:r>
            <a:endParaRPr lang="ja-JP" altLang="en-US" sz="813">
              <a:solidFill>
                <a:schemeClr val="bg2">
                  <a:lumMod val="75000"/>
                </a:schemeClr>
              </a:solidFill>
            </a:endParaRPr>
          </a:p>
        </p:txBody>
      </p:sp>
      <p:sp>
        <p:nvSpPr>
          <p:cNvPr id="47" name="正方形/長方形 46">
            <a:extLst>
              <a:ext uri="{FF2B5EF4-FFF2-40B4-BE49-F238E27FC236}">
                <a16:creationId xmlns:a16="http://schemas.microsoft.com/office/drawing/2014/main" id="{E45D38B5-D366-0E47-B634-B2D5828BA592}"/>
              </a:ext>
            </a:extLst>
          </p:cNvPr>
          <p:cNvSpPr/>
          <p:nvPr/>
        </p:nvSpPr>
        <p:spPr>
          <a:xfrm>
            <a:off x="3543650" y="3558965"/>
            <a:ext cx="6053504" cy="86973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tlCol="0" anchor="t"/>
          <a:lstStyle/>
          <a:p>
            <a:pPr>
              <a:lnSpc>
                <a:spcPts val="1300"/>
              </a:lnSpc>
            </a:pPr>
            <a:endParaRPr lang="ja-JP" altLang="en-US" sz="900">
              <a:solidFill>
                <a:schemeClr val="tx1"/>
              </a:solidFill>
            </a:endParaRPr>
          </a:p>
        </p:txBody>
      </p:sp>
      <p:sp>
        <p:nvSpPr>
          <p:cNvPr id="48" name="正方形/長方形 47">
            <a:extLst>
              <a:ext uri="{FF2B5EF4-FFF2-40B4-BE49-F238E27FC236}">
                <a16:creationId xmlns:a16="http://schemas.microsoft.com/office/drawing/2014/main" id="{1387F725-5E21-EE4C-9480-AE4CCE4511F4}"/>
              </a:ext>
            </a:extLst>
          </p:cNvPr>
          <p:cNvSpPr/>
          <p:nvPr/>
        </p:nvSpPr>
        <p:spPr>
          <a:xfrm>
            <a:off x="3543650" y="3283783"/>
            <a:ext cx="6053504" cy="275181"/>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t"/>
          <a:lstStyle/>
          <a:p>
            <a:r>
              <a:rPr lang="ja-JP" altLang="en-US" sz="950">
                <a:solidFill>
                  <a:schemeClr val="tx1"/>
                </a:solidFill>
                <a:latin typeface="+mn-ea"/>
              </a:rPr>
              <a:t>実績の要旨</a:t>
            </a:r>
            <a:endParaRPr lang="ja-JP" altLang="en-US" sz="813">
              <a:solidFill>
                <a:schemeClr val="bg2">
                  <a:lumMod val="75000"/>
                </a:schemeClr>
              </a:solidFill>
            </a:endParaRPr>
          </a:p>
        </p:txBody>
      </p:sp>
      <p:sp>
        <p:nvSpPr>
          <p:cNvPr id="5" name="正方形/長方形 4">
            <a:extLst>
              <a:ext uri="{FF2B5EF4-FFF2-40B4-BE49-F238E27FC236}">
                <a16:creationId xmlns:a16="http://schemas.microsoft.com/office/drawing/2014/main" id="{86D05C9A-13A2-0496-1DD0-8B4AE80A3C2A}"/>
              </a:ext>
            </a:extLst>
          </p:cNvPr>
          <p:cNvSpPr/>
          <p:nvPr/>
        </p:nvSpPr>
        <p:spPr>
          <a:xfrm>
            <a:off x="1792225" y="590400"/>
            <a:ext cx="5713740" cy="432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dirty="0">
              <a:solidFill>
                <a:schemeClr val="tx1"/>
              </a:solidFill>
              <a:latin typeface="+mn-ea"/>
            </a:endParaRPr>
          </a:p>
        </p:txBody>
      </p:sp>
      <p:sp>
        <p:nvSpPr>
          <p:cNvPr id="9" name="正方形/長方形 8">
            <a:extLst>
              <a:ext uri="{FF2B5EF4-FFF2-40B4-BE49-F238E27FC236}">
                <a16:creationId xmlns:a16="http://schemas.microsoft.com/office/drawing/2014/main" id="{C8CB0D35-88F4-928F-EF27-B4E0EFF9ADEE}"/>
              </a:ext>
            </a:extLst>
          </p:cNvPr>
          <p:cNvSpPr/>
          <p:nvPr/>
        </p:nvSpPr>
        <p:spPr>
          <a:xfrm>
            <a:off x="322133" y="590400"/>
            <a:ext cx="1485281" cy="432000"/>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lstStyle/>
          <a:p>
            <a:pPr algn="ctr"/>
            <a:r>
              <a:rPr lang="ja-JP" altLang="en-US" sz="1100" dirty="0">
                <a:solidFill>
                  <a:schemeClr val="tx1"/>
                </a:solidFill>
                <a:latin typeface="+mn-ea"/>
              </a:rPr>
              <a:t>取組名称</a:t>
            </a:r>
          </a:p>
        </p:txBody>
      </p:sp>
      <p:sp>
        <p:nvSpPr>
          <p:cNvPr id="14" name="正方形/長方形 13">
            <a:extLst>
              <a:ext uri="{FF2B5EF4-FFF2-40B4-BE49-F238E27FC236}">
                <a16:creationId xmlns:a16="http://schemas.microsoft.com/office/drawing/2014/main" id="{25E571B1-ADFE-36E2-AD79-3609DF054FC4}"/>
              </a:ext>
            </a:extLst>
          </p:cNvPr>
          <p:cNvSpPr/>
          <p:nvPr/>
        </p:nvSpPr>
        <p:spPr>
          <a:xfrm>
            <a:off x="1228107" y="1431807"/>
            <a:ext cx="8369047" cy="270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61200" rtlCol="0" anchor="ctr" anchorCtr="0"/>
          <a:lstStyle/>
          <a:p>
            <a:r>
              <a:rPr lang="ja-JP" altLang="en-US" sz="700" dirty="0">
                <a:solidFill>
                  <a:schemeClr val="tx1"/>
                </a:solidFill>
                <a:latin typeface="+mn-ea"/>
              </a:rPr>
              <a:t>企業　／　学校　／　</a:t>
            </a:r>
            <a:r>
              <a:rPr lang="en-US" altLang="ja-JP" sz="700" dirty="0">
                <a:solidFill>
                  <a:schemeClr val="tx1"/>
                </a:solidFill>
                <a:latin typeface="+mn-ea"/>
              </a:rPr>
              <a:t>NPO</a:t>
            </a:r>
            <a:r>
              <a:rPr lang="ja-JP" altLang="en-US" sz="700" dirty="0">
                <a:solidFill>
                  <a:schemeClr val="tx1"/>
                </a:solidFill>
                <a:latin typeface="+mn-ea"/>
              </a:rPr>
              <a:t>・任意団体　／　自治体　／　地域コミュニティ　／　個人　／ ユース部門</a:t>
            </a:r>
            <a:r>
              <a:rPr lang="ja-JP" altLang="en-US" sz="600" dirty="0">
                <a:solidFill>
                  <a:schemeClr val="tx1"/>
                </a:solidFill>
                <a:latin typeface="+mn-ea"/>
              </a:rPr>
              <a:t>（概ね</a:t>
            </a:r>
            <a:r>
              <a:rPr lang="en-US" altLang="ja-JP" sz="600" dirty="0">
                <a:solidFill>
                  <a:schemeClr val="tx1"/>
                </a:solidFill>
                <a:latin typeface="+mn-ea"/>
              </a:rPr>
              <a:t>30</a:t>
            </a:r>
            <a:r>
              <a:rPr lang="ja-JP" altLang="en-US" sz="600" dirty="0">
                <a:solidFill>
                  <a:schemeClr val="tx1"/>
                </a:solidFill>
                <a:latin typeface="+mn-ea"/>
              </a:rPr>
              <a:t>代以下の次世代を担う若手が中心となって実施する取組はこちらにもチェックしてください） ／ その他</a:t>
            </a:r>
            <a:endParaRPr lang="en-US" altLang="ja-JP" sz="600" dirty="0">
              <a:solidFill>
                <a:schemeClr val="tx1"/>
              </a:solidFill>
              <a:latin typeface="+mn-ea"/>
            </a:endParaRPr>
          </a:p>
        </p:txBody>
      </p:sp>
      <p:sp>
        <p:nvSpPr>
          <p:cNvPr id="15" name="正方形/長方形 14">
            <a:extLst>
              <a:ext uri="{FF2B5EF4-FFF2-40B4-BE49-F238E27FC236}">
                <a16:creationId xmlns:a16="http://schemas.microsoft.com/office/drawing/2014/main" id="{ABDF27D0-00F4-79E9-1471-E4524735D867}"/>
              </a:ext>
            </a:extLst>
          </p:cNvPr>
          <p:cNvSpPr/>
          <p:nvPr/>
        </p:nvSpPr>
        <p:spPr>
          <a:xfrm>
            <a:off x="322133" y="1431807"/>
            <a:ext cx="905974" cy="270293"/>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rtlCol="0" anchor="t"/>
          <a:lstStyle/>
          <a:p>
            <a:pPr algn="ctr"/>
            <a:r>
              <a:rPr lang="ja-JP" altLang="en-US" sz="700" dirty="0">
                <a:solidFill>
                  <a:schemeClr val="tx1"/>
                </a:solidFill>
                <a:latin typeface="+mn-ea"/>
              </a:rPr>
              <a:t>取組主体の種別</a:t>
            </a:r>
            <a:endParaRPr lang="ja-JP" altLang="en-US" sz="700" dirty="0">
              <a:solidFill>
                <a:schemeClr val="bg2">
                  <a:lumMod val="75000"/>
                </a:schemeClr>
              </a:solidFill>
            </a:endParaRPr>
          </a:p>
        </p:txBody>
      </p:sp>
      <p:sp>
        <p:nvSpPr>
          <p:cNvPr id="17" name="正方形/長方形 16">
            <a:extLst>
              <a:ext uri="{FF2B5EF4-FFF2-40B4-BE49-F238E27FC236}">
                <a16:creationId xmlns:a16="http://schemas.microsoft.com/office/drawing/2014/main" id="{E564DAA5-2457-EFDE-B4C1-C52E9D581B2A}"/>
              </a:ext>
            </a:extLst>
          </p:cNvPr>
          <p:cNvSpPr/>
          <p:nvPr/>
        </p:nvSpPr>
        <p:spPr>
          <a:xfrm>
            <a:off x="7505965" y="590400"/>
            <a:ext cx="813862" cy="432000"/>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lstStyle/>
          <a:p>
            <a:pPr algn="ctr"/>
            <a:r>
              <a:rPr lang="ja-JP" altLang="en-US" sz="950" dirty="0">
                <a:solidFill>
                  <a:schemeClr val="tx1"/>
                </a:solidFill>
                <a:latin typeface="+mn-ea"/>
              </a:rPr>
              <a:t>団体設立後の経過年数</a:t>
            </a:r>
          </a:p>
        </p:txBody>
      </p:sp>
      <p:sp>
        <p:nvSpPr>
          <p:cNvPr id="18" name="正方形/長方形 17">
            <a:extLst>
              <a:ext uri="{FF2B5EF4-FFF2-40B4-BE49-F238E27FC236}">
                <a16:creationId xmlns:a16="http://schemas.microsoft.com/office/drawing/2014/main" id="{A85EE887-01CC-BBEA-8C51-BC6B12B32C9C}"/>
              </a:ext>
            </a:extLst>
          </p:cNvPr>
          <p:cNvSpPr/>
          <p:nvPr/>
        </p:nvSpPr>
        <p:spPr>
          <a:xfrm>
            <a:off x="5188387" y="1008000"/>
            <a:ext cx="813863" cy="432000"/>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lstStyle/>
          <a:p>
            <a:pPr algn="ctr"/>
            <a:r>
              <a:rPr lang="ja-JP" altLang="en-US" sz="950">
                <a:solidFill>
                  <a:schemeClr val="tx1"/>
                </a:solidFill>
                <a:latin typeface="+mn-ea"/>
              </a:rPr>
              <a:t>活動地域</a:t>
            </a:r>
          </a:p>
        </p:txBody>
      </p:sp>
      <p:sp>
        <p:nvSpPr>
          <p:cNvPr id="22" name="正方形/長方形 21">
            <a:extLst>
              <a:ext uri="{FF2B5EF4-FFF2-40B4-BE49-F238E27FC236}">
                <a16:creationId xmlns:a16="http://schemas.microsoft.com/office/drawing/2014/main" id="{5F86D955-6B4E-4311-AF33-ED4780E9D5E2}"/>
              </a:ext>
            </a:extLst>
          </p:cNvPr>
          <p:cNvSpPr/>
          <p:nvPr/>
        </p:nvSpPr>
        <p:spPr>
          <a:xfrm>
            <a:off x="322132" y="1008000"/>
            <a:ext cx="1486800" cy="432000"/>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lstStyle/>
          <a:p>
            <a:pPr algn="ctr"/>
            <a:r>
              <a:rPr lang="ja-JP" altLang="en-US" sz="1100">
                <a:solidFill>
                  <a:schemeClr val="tx1"/>
                </a:solidFill>
                <a:latin typeface="+mn-ea"/>
              </a:rPr>
              <a:t>応募取組主体名称</a:t>
            </a:r>
          </a:p>
        </p:txBody>
      </p:sp>
      <p:sp>
        <p:nvSpPr>
          <p:cNvPr id="23" name="正方形/長方形 22">
            <a:extLst>
              <a:ext uri="{FF2B5EF4-FFF2-40B4-BE49-F238E27FC236}">
                <a16:creationId xmlns:a16="http://schemas.microsoft.com/office/drawing/2014/main" id="{2874256D-E78A-7E91-F748-636ECC53E524}"/>
              </a:ext>
            </a:extLst>
          </p:cNvPr>
          <p:cNvSpPr/>
          <p:nvPr/>
        </p:nvSpPr>
        <p:spPr>
          <a:xfrm>
            <a:off x="5993853" y="1008000"/>
            <a:ext cx="1512112" cy="432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a:solidFill>
                <a:schemeClr val="tx1"/>
              </a:solidFill>
              <a:latin typeface="+mn-ea"/>
            </a:endParaRPr>
          </a:p>
        </p:txBody>
      </p:sp>
      <p:sp>
        <p:nvSpPr>
          <p:cNvPr id="27" name="正方形/長方形 26">
            <a:extLst>
              <a:ext uri="{FF2B5EF4-FFF2-40B4-BE49-F238E27FC236}">
                <a16:creationId xmlns:a16="http://schemas.microsoft.com/office/drawing/2014/main" id="{65EFA3BD-3FE7-46EF-D661-E578DD2D82E7}"/>
              </a:ext>
            </a:extLst>
          </p:cNvPr>
          <p:cNvSpPr/>
          <p:nvPr/>
        </p:nvSpPr>
        <p:spPr>
          <a:xfrm>
            <a:off x="1806547" y="1008000"/>
            <a:ext cx="3382707" cy="432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a:solidFill>
                <a:schemeClr val="tx1"/>
              </a:solidFill>
              <a:latin typeface="+mn-ea"/>
            </a:endParaRPr>
          </a:p>
        </p:txBody>
      </p:sp>
      <p:sp>
        <p:nvSpPr>
          <p:cNvPr id="45" name="正方形/長方形 44">
            <a:extLst>
              <a:ext uri="{FF2B5EF4-FFF2-40B4-BE49-F238E27FC236}">
                <a16:creationId xmlns:a16="http://schemas.microsoft.com/office/drawing/2014/main" id="{05BA2A80-3138-2F40-A631-A5A4BAD9D22C}"/>
              </a:ext>
            </a:extLst>
          </p:cNvPr>
          <p:cNvSpPr/>
          <p:nvPr/>
        </p:nvSpPr>
        <p:spPr>
          <a:xfrm>
            <a:off x="7505965" y="1008000"/>
            <a:ext cx="813862" cy="432000"/>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lstStyle/>
          <a:p>
            <a:pPr algn="ctr"/>
            <a:r>
              <a:rPr lang="ja-JP" altLang="en-US" sz="950" dirty="0">
                <a:solidFill>
                  <a:schemeClr val="tx1"/>
                </a:solidFill>
                <a:latin typeface="+mn-ea"/>
              </a:rPr>
              <a:t>応募取組の活動年数</a:t>
            </a:r>
          </a:p>
        </p:txBody>
      </p:sp>
      <p:sp>
        <p:nvSpPr>
          <p:cNvPr id="50" name="正方形/長方形 49">
            <a:extLst>
              <a:ext uri="{FF2B5EF4-FFF2-40B4-BE49-F238E27FC236}">
                <a16:creationId xmlns:a16="http://schemas.microsoft.com/office/drawing/2014/main" id="{72380E1B-5C79-5A86-0C47-5EE2792087D5}"/>
              </a:ext>
            </a:extLst>
          </p:cNvPr>
          <p:cNvSpPr/>
          <p:nvPr/>
        </p:nvSpPr>
        <p:spPr>
          <a:xfrm>
            <a:off x="1228106" y="1701807"/>
            <a:ext cx="8369048" cy="40351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57600" rtlCol="0" anchor="ctr" anchorCtr="0"/>
          <a:lstStyle/>
          <a:p>
            <a:pPr>
              <a:lnSpc>
                <a:spcPts val="900"/>
              </a:lnSpc>
            </a:pPr>
            <a:r>
              <a:rPr lang="ja-JP" altLang="en-US" sz="700" dirty="0">
                <a:solidFill>
                  <a:schemeClr val="tx1"/>
                </a:solidFill>
                <a:latin typeface="+mn-ea"/>
              </a:rPr>
              <a:t>サステナブルデザイン賞 ／ 子どもエンパワーメント賞 ／ 環境と福祉賞 ／ 環境地域ブランディング賞 ／ 環境ひとづくり賞 ／ 環境社会イノベーション賞 ／ 地球と人への想いやり賞 ／ </a:t>
            </a:r>
            <a:endParaRPr lang="en-US" altLang="ja-JP" sz="700" dirty="0">
              <a:solidFill>
                <a:schemeClr val="tx1"/>
              </a:solidFill>
              <a:latin typeface="+mn-ea"/>
            </a:endParaRPr>
          </a:p>
          <a:p>
            <a:pPr>
              <a:lnSpc>
                <a:spcPts val="1100"/>
              </a:lnSpc>
            </a:pPr>
            <a:r>
              <a:rPr lang="en-US" altLang="ja-JP" sz="700" dirty="0">
                <a:solidFill>
                  <a:schemeClr val="tx1"/>
                </a:solidFill>
                <a:latin typeface="+mn-ea"/>
              </a:rPr>
              <a:t>SDGs</a:t>
            </a:r>
            <a:r>
              <a:rPr lang="ja-JP" altLang="en-US" sz="700" dirty="0">
                <a:solidFill>
                  <a:schemeClr val="tx1"/>
                </a:solidFill>
                <a:latin typeface="+mn-ea"/>
              </a:rPr>
              <a:t>ビジネス賞 ／ </a:t>
            </a:r>
            <a:r>
              <a:rPr lang="en-US" altLang="ja-JP" sz="700" dirty="0">
                <a:solidFill>
                  <a:schemeClr val="tx1"/>
                </a:solidFill>
                <a:latin typeface="+mn-ea"/>
              </a:rPr>
              <a:t>EXPO2025 </a:t>
            </a:r>
            <a:r>
              <a:rPr lang="ja-JP" altLang="en-US" sz="700" dirty="0">
                <a:solidFill>
                  <a:schemeClr val="tx1"/>
                </a:solidFill>
                <a:latin typeface="+mn-ea"/>
              </a:rPr>
              <a:t>いのち動的平衡賞</a:t>
            </a:r>
            <a:endParaRPr lang="en-US" altLang="ja-JP" sz="700" dirty="0">
              <a:solidFill>
                <a:schemeClr val="tx1"/>
              </a:solidFill>
              <a:latin typeface="+mn-ea"/>
            </a:endParaRPr>
          </a:p>
        </p:txBody>
      </p:sp>
      <p:sp>
        <p:nvSpPr>
          <p:cNvPr id="52" name="正方形/長方形 51">
            <a:extLst>
              <a:ext uri="{FF2B5EF4-FFF2-40B4-BE49-F238E27FC236}">
                <a16:creationId xmlns:a16="http://schemas.microsoft.com/office/drawing/2014/main" id="{9A4D4412-6F10-EF76-90DB-468F565200FD}"/>
              </a:ext>
            </a:extLst>
          </p:cNvPr>
          <p:cNvSpPr/>
          <p:nvPr/>
        </p:nvSpPr>
        <p:spPr>
          <a:xfrm>
            <a:off x="8310597" y="590400"/>
            <a:ext cx="1285200" cy="432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dirty="0">
              <a:solidFill>
                <a:schemeClr val="tx1"/>
              </a:solidFill>
              <a:latin typeface="+mn-ea"/>
            </a:endParaRPr>
          </a:p>
        </p:txBody>
      </p:sp>
      <p:sp>
        <p:nvSpPr>
          <p:cNvPr id="53" name="正方形/長方形 52">
            <a:extLst>
              <a:ext uri="{FF2B5EF4-FFF2-40B4-BE49-F238E27FC236}">
                <a16:creationId xmlns:a16="http://schemas.microsoft.com/office/drawing/2014/main" id="{7987A822-EBEC-D751-A8D7-09D329205D09}"/>
              </a:ext>
            </a:extLst>
          </p:cNvPr>
          <p:cNvSpPr/>
          <p:nvPr/>
        </p:nvSpPr>
        <p:spPr>
          <a:xfrm>
            <a:off x="8310564" y="1008000"/>
            <a:ext cx="1286590" cy="432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a:solidFill>
                <a:schemeClr val="tx1"/>
              </a:solidFill>
              <a:latin typeface="+mn-ea"/>
            </a:endParaRPr>
          </a:p>
        </p:txBody>
      </p:sp>
      <p:sp>
        <p:nvSpPr>
          <p:cNvPr id="51" name="正方形/長方形 50">
            <a:extLst>
              <a:ext uri="{FF2B5EF4-FFF2-40B4-BE49-F238E27FC236}">
                <a16:creationId xmlns:a16="http://schemas.microsoft.com/office/drawing/2014/main" id="{3C81245A-B42E-93FE-57E4-838AF9449E7C}"/>
              </a:ext>
            </a:extLst>
          </p:cNvPr>
          <p:cNvSpPr/>
          <p:nvPr/>
        </p:nvSpPr>
        <p:spPr>
          <a:xfrm>
            <a:off x="322136" y="1701807"/>
            <a:ext cx="905972" cy="403515"/>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08000" tIns="36000" rtlCol="0" anchor="ctr" anchorCtr="0"/>
          <a:lstStyle/>
          <a:p>
            <a:pPr algn="ctr"/>
            <a:r>
              <a:rPr lang="ja-JP" altLang="en-US" sz="700" dirty="0">
                <a:solidFill>
                  <a:schemeClr val="tx1"/>
                </a:solidFill>
                <a:latin typeface="+mn-ea"/>
              </a:rPr>
              <a:t>応募取組に関連する</a:t>
            </a:r>
            <a:endParaRPr lang="en-US" altLang="ja-JP" sz="700" dirty="0">
              <a:solidFill>
                <a:schemeClr val="tx1"/>
              </a:solidFill>
              <a:latin typeface="+mn-ea"/>
            </a:endParaRPr>
          </a:p>
          <a:p>
            <a:pPr algn="ctr"/>
            <a:r>
              <a:rPr lang="ja-JP" altLang="en-US" sz="700" dirty="0">
                <a:solidFill>
                  <a:schemeClr val="tx1"/>
                </a:solidFill>
                <a:latin typeface="+mn-ea"/>
              </a:rPr>
              <a:t>実行委員会特別賞</a:t>
            </a:r>
            <a:endParaRPr lang="ja-JP" altLang="en-US" sz="700" dirty="0">
              <a:solidFill>
                <a:schemeClr val="bg2">
                  <a:lumMod val="75000"/>
                </a:schemeClr>
              </a:solidFill>
            </a:endParaRPr>
          </a:p>
        </p:txBody>
      </p:sp>
    </p:spTree>
    <p:extLst>
      <p:ext uri="{BB962C8B-B14F-4D97-AF65-F5344CB8AC3E}">
        <p14:creationId xmlns:p14="http://schemas.microsoft.com/office/powerpoint/2010/main" val="1861254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テキスト ボックス 68">
            <a:extLst>
              <a:ext uri="{FF2B5EF4-FFF2-40B4-BE49-F238E27FC236}">
                <a16:creationId xmlns:a16="http://schemas.microsoft.com/office/drawing/2014/main" id="{0F31AE68-979D-8A49-B35D-B61CB53F098A}"/>
              </a:ext>
            </a:extLst>
          </p:cNvPr>
          <p:cNvSpPr txBox="1"/>
          <p:nvPr/>
        </p:nvSpPr>
        <p:spPr>
          <a:xfrm>
            <a:off x="169200" y="624996"/>
            <a:ext cx="998991" cy="246221"/>
          </a:xfrm>
          <a:prstGeom prst="rect">
            <a:avLst/>
          </a:prstGeom>
          <a:noFill/>
        </p:spPr>
        <p:txBody>
          <a:bodyPr wrap="none" rtlCol="0">
            <a:spAutoFit/>
          </a:bodyPr>
          <a:lstStyle/>
          <a:p>
            <a:pPr marL="171450" indent="-171450">
              <a:spcBef>
                <a:spcPts val="244"/>
              </a:spcBef>
              <a:spcAft>
                <a:spcPts val="244"/>
              </a:spcAft>
              <a:buFont typeface="Wingdings" pitchFamily="2" charset="2"/>
              <a:buChar char="n"/>
            </a:pPr>
            <a:r>
              <a:rPr lang="ja-JP" altLang="en-US" sz="1000" b="1">
                <a:latin typeface="+mn-ea"/>
                <a:cs typeface="Arial" panose="020B0604020202020204" pitchFamily="34" charset="0"/>
              </a:rPr>
              <a:t>応募者情報</a:t>
            </a:r>
          </a:p>
        </p:txBody>
      </p:sp>
      <p:sp>
        <p:nvSpPr>
          <p:cNvPr id="36" name="正方形/長方形 35">
            <a:extLst>
              <a:ext uri="{FF2B5EF4-FFF2-40B4-BE49-F238E27FC236}">
                <a16:creationId xmlns:a16="http://schemas.microsoft.com/office/drawing/2014/main" id="{035C7DC6-D9A9-694B-A7ED-158CA2B960FF}"/>
              </a:ext>
            </a:extLst>
          </p:cNvPr>
          <p:cNvSpPr/>
          <p:nvPr/>
        </p:nvSpPr>
        <p:spPr>
          <a:xfrm>
            <a:off x="791763" y="1119094"/>
            <a:ext cx="4035959" cy="216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0000" bIns="72000" rtlCol="0" anchor="ctr"/>
          <a:lstStyle/>
          <a:p>
            <a:r>
              <a:rPr lang="ja-JP" altLang="en-US" sz="700">
                <a:solidFill>
                  <a:schemeClr val="tx1"/>
                </a:solidFill>
                <a:latin typeface="+mn-ea"/>
              </a:rPr>
              <a:t>（フリガナ）　</a:t>
            </a:r>
          </a:p>
        </p:txBody>
      </p:sp>
      <p:sp>
        <p:nvSpPr>
          <p:cNvPr id="37" name="正方形/長方形 36">
            <a:extLst>
              <a:ext uri="{FF2B5EF4-FFF2-40B4-BE49-F238E27FC236}">
                <a16:creationId xmlns:a16="http://schemas.microsoft.com/office/drawing/2014/main" id="{798E6D66-5F34-4B4F-9FDF-C53FB04FD32A}"/>
              </a:ext>
            </a:extLst>
          </p:cNvPr>
          <p:cNvSpPr/>
          <p:nvPr/>
        </p:nvSpPr>
        <p:spPr>
          <a:xfrm>
            <a:off x="791763" y="1332131"/>
            <a:ext cx="4035959" cy="684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400">
              <a:solidFill>
                <a:schemeClr val="tx1"/>
              </a:solidFill>
              <a:latin typeface="+mn-ea"/>
            </a:endParaRPr>
          </a:p>
        </p:txBody>
      </p:sp>
      <p:sp>
        <p:nvSpPr>
          <p:cNvPr id="76" name="正方形/長方形 75">
            <a:extLst>
              <a:ext uri="{FF2B5EF4-FFF2-40B4-BE49-F238E27FC236}">
                <a16:creationId xmlns:a16="http://schemas.microsoft.com/office/drawing/2014/main" id="{844264DC-2949-BF4C-8F98-AD42E23A10E4}"/>
              </a:ext>
            </a:extLst>
          </p:cNvPr>
          <p:cNvSpPr/>
          <p:nvPr/>
        </p:nvSpPr>
        <p:spPr>
          <a:xfrm>
            <a:off x="266571" y="1118798"/>
            <a:ext cx="525192" cy="896686"/>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bIns="72000" rtlCol="0" anchor="ctr"/>
          <a:lstStyle/>
          <a:p>
            <a:pPr algn="ctr"/>
            <a:r>
              <a:rPr lang="ja-JP" altLang="en-US" sz="800">
                <a:solidFill>
                  <a:schemeClr val="tx1"/>
                </a:solidFill>
              </a:rPr>
              <a:t>名称</a:t>
            </a:r>
            <a:endParaRPr lang="ja-JP" altLang="en-US" sz="800" dirty="0">
              <a:solidFill>
                <a:schemeClr val="tx1"/>
              </a:solidFill>
            </a:endParaRPr>
          </a:p>
        </p:txBody>
      </p:sp>
      <p:sp>
        <p:nvSpPr>
          <p:cNvPr id="101" name="正方形/長方形 100">
            <a:extLst>
              <a:ext uri="{FF2B5EF4-FFF2-40B4-BE49-F238E27FC236}">
                <a16:creationId xmlns:a16="http://schemas.microsoft.com/office/drawing/2014/main" id="{DADF3ED7-7BC5-6747-8254-442FE19EF344}"/>
              </a:ext>
            </a:extLst>
          </p:cNvPr>
          <p:cNvSpPr/>
          <p:nvPr/>
        </p:nvSpPr>
        <p:spPr>
          <a:xfrm>
            <a:off x="791763" y="2231329"/>
            <a:ext cx="4035959" cy="216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0000" bIns="72000" rtlCol="0" anchor="ctr"/>
          <a:lstStyle/>
          <a:p>
            <a:r>
              <a:rPr lang="ja-JP" altLang="en-US" sz="700">
                <a:solidFill>
                  <a:schemeClr val="tx1"/>
                </a:solidFill>
              </a:rPr>
              <a:t>（フリガナ）　</a:t>
            </a:r>
          </a:p>
        </p:txBody>
      </p:sp>
      <p:sp>
        <p:nvSpPr>
          <p:cNvPr id="102" name="正方形/長方形 101">
            <a:extLst>
              <a:ext uri="{FF2B5EF4-FFF2-40B4-BE49-F238E27FC236}">
                <a16:creationId xmlns:a16="http://schemas.microsoft.com/office/drawing/2014/main" id="{92D5E91E-DB2C-5747-AD32-A33A79EDAEE4}"/>
              </a:ext>
            </a:extLst>
          </p:cNvPr>
          <p:cNvSpPr/>
          <p:nvPr/>
        </p:nvSpPr>
        <p:spPr>
          <a:xfrm>
            <a:off x="791763" y="2444119"/>
            <a:ext cx="4035959" cy="52560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400">
              <a:solidFill>
                <a:schemeClr val="tx1"/>
              </a:solidFill>
              <a:latin typeface="+mn-ea"/>
            </a:endParaRPr>
          </a:p>
        </p:txBody>
      </p:sp>
      <p:sp>
        <p:nvSpPr>
          <p:cNvPr id="103" name="正方形/長方形 102">
            <a:extLst>
              <a:ext uri="{FF2B5EF4-FFF2-40B4-BE49-F238E27FC236}">
                <a16:creationId xmlns:a16="http://schemas.microsoft.com/office/drawing/2014/main" id="{6722414B-19E7-7242-85AB-4EF6BFDF995A}"/>
              </a:ext>
            </a:extLst>
          </p:cNvPr>
          <p:cNvSpPr/>
          <p:nvPr/>
        </p:nvSpPr>
        <p:spPr>
          <a:xfrm>
            <a:off x="266571" y="2230623"/>
            <a:ext cx="525192" cy="942864"/>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bIns="72000" rtlCol="0" anchor="ctr"/>
          <a:lstStyle/>
          <a:p>
            <a:pPr algn="ctr"/>
            <a:r>
              <a:rPr lang="ja-JP" altLang="en-US" sz="800">
                <a:solidFill>
                  <a:schemeClr val="tx1"/>
                </a:solidFill>
              </a:rPr>
              <a:t>氏名</a:t>
            </a:r>
            <a:endParaRPr lang="ja-JP" altLang="en-US" sz="800" dirty="0">
              <a:solidFill>
                <a:schemeClr val="tx1"/>
              </a:solidFill>
            </a:endParaRPr>
          </a:p>
        </p:txBody>
      </p:sp>
      <p:sp>
        <p:nvSpPr>
          <p:cNvPr id="105" name="正方形/長方形 104">
            <a:extLst>
              <a:ext uri="{FF2B5EF4-FFF2-40B4-BE49-F238E27FC236}">
                <a16:creationId xmlns:a16="http://schemas.microsoft.com/office/drawing/2014/main" id="{11798919-C127-EE4C-867E-305263B24853}"/>
              </a:ext>
            </a:extLst>
          </p:cNvPr>
          <p:cNvSpPr/>
          <p:nvPr/>
        </p:nvSpPr>
        <p:spPr>
          <a:xfrm>
            <a:off x="791763" y="2960927"/>
            <a:ext cx="4035959" cy="216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0000" bIns="72000" rtlCol="0" anchor="ctr"/>
          <a:lstStyle/>
          <a:p>
            <a:r>
              <a:rPr lang="ja-JP" altLang="en-US" sz="700">
                <a:solidFill>
                  <a:schemeClr val="tx1"/>
                </a:solidFill>
                <a:latin typeface="+mn-ea"/>
              </a:rPr>
              <a:t>（肩書）　</a:t>
            </a:r>
          </a:p>
        </p:txBody>
      </p:sp>
      <p:sp>
        <p:nvSpPr>
          <p:cNvPr id="109" name="正方形/長方形 108">
            <a:extLst>
              <a:ext uri="{FF2B5EF4-FFF2-40B4-BE49-F238E27FC236}">
                <a16:creationId xmlns:a16="http://schemas.microsoft.com/office/drawing/2014/main" id="{40CB5FA8-B162-2749-9053-DDDA33A2F3F8}"/>
              </a:ext>
            </a:extLst>
          </p:cNvPr>
          <p:cNvSpPr/>
          <p:nvPr/>
        </p:nvSpPr>
        <p:spPr>
          <a:xfrm>
            <a:off x="266570" y="3174163"/>
            <a:ext cx="4561151" cy="216000"/>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ja-JP" altLang="en-US" sz="900">
                <a:solidFill>
                  <a:schemeClr val="tx1"/>
                </a:solidFill>
              </a:rPr>
              <a:t>住所（主たる事務所等）</a:t>
            </a:r>
          </a:p>
        </p:txBody>
      </p:sp>
      <p:sp>
        <p:nvSpPr>
          <p:cNvPr id="110" name="正方形/長方形 109">
            <a:extLst>
              <a:ext uri="{FF2B5EF4-FFF2-40B4-BE49-F238E27FC236}">
                <a16:creationId xmlns:a16="http://schemas.microsoft.com/office/drawing/2014/main" id="{3E430BE6-3B2D-5F44-B914-31EAD260A76B}"/>
              </a:ext>
            </a:extLst>
          </p:cNvPr>
          <p:cNvSpPr/>
          <p:nvPr/>
        </p:nvSpPr>
        <p:spPr>
          <a:xfrm>
            <a:off x="266570" y="3389332"/>
            <a:ext cx="4561151" cy="66260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100">
              <a:solidFill>
                <a:schemeClr val="tx1"/>
              </a:solidFill>
              <a:latin typeface="+mn-ea"/>
            </a:endParaRPr>
          </a:p>
        </p:txBody>
      </p:sp>
      <p:sp>
        <p:nvSpPr>
          <p:cNvPr id="111" name="正方形/長方形 110">
            <a:extLst>
              <a:ext uri="{FF2B5EF4-FFF2-40B4-BE49-F238E27FC236}">
                <a16:creationId xmlns:a16="http://schemas.microsoft.com/office/drawing/2014/main" id="{9187C139-7024-9042-BE1C-579EF56A45DD}"/>
              </a:ext>
            </a:extLst>
          </p:cNvPr>
          <p:cNvSpPr/>
          <p:nvPr/>
        </p:nvSpPr>
        <p:spPr>
          <a:xfrm>
            <a:off x="266570" y="2015300"/>
            <a:ext cx="4561151" cy="216000"/>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ja-JP" altLang="en-US" sz="900">
                <a:solidFill>
                  <a:schemeClr val="tx1"/>
                </a:solidFill>
              </a:rPr>
              <a:t>代表者</a:t>
            </a:r>
          </a:p>
        </p:txBody>
      </p:sp>
      <p:sp>
        <p:nvSpPr>
          <p:cNvPr id="112" name="正方形/長方形 111">
            <a:extLst>
              <a:ext uri="{FF2B5EF4-FFF2-40B4-BE49-F238E27FC236}">
                <a16:creationId xmlns:a16="http://schemas.microsoft.com/office/drawing/2014/main" id="{925DDCC8-4674-2D4D-9A96-6EE4C71F830F}"/>
              </a:ext>
            </a:extLst>
          </p:cNvPr>
          <p:cNvSpPr/>
          <p:nvPr/>
        </p:nvSpPr>
        <p:spPr>
          <a:xfrm>
            <a:off x="266570" y="904316"/>
            <a:ext cx="4561151" cy="216000"/>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ja-JP" altLang="en-US" sz="900">
                <a:solidFill>
                  <a:schemeClr val="tx1"/>
                </a:solidFill>
              </a:rPr>
              <a:t>応募主体名称（法人名称・団体名称・個人名称など）</a:t>
            </a:r>
          </a:p>
        </p:txBody>
      </p:sp>
      <p:sp>
        <p:nvSpPr>
          <p:cNvPr id="98" name="テキスト ボックス 97">
            <a:extLst>
              <a:ext uri="{FF2B5EF4-FFF2-40B4-BE49-F238E27FC236}">
                <a16:creationId xmlns:a16="http://schemas.microsoft.com/office/drawing/2014/main" id="{5790D784-A185-A64F-9B16-BF2BB1B49AD0}"/>
              </a:ext>
            </a:extLst>
          </p:cNvPr>
          <p:cNvSpPr txBox="1"/>
          <p:nvPr/>
        </p:nvSpPr>
        <p:spPr>
          <a:xfrm>
            <a:off x="169200" y="4256693"/>
            <a:ext cx="742511" cy="246221"/>
          </a:xfrm>
          <a:prstGeom prst="rect">
            <a:avLst/>
          </a:prstGeom>
          <a:noFill/>
        </p:spPr>
        <p:txBody>
          <a:bodyPr wrap="none" rtlCol="0">
            <a:spAutoFit/>
          </a:bodyPr>
          <a:lstStyle/>
          <a:p>
            <a:pPr marL="171450" indent="-171450">
              <a:spcBef>
                <a:spcPts val="244"/>
              </a:spcBef>
              <a:spcAft>
                <a:spcPts val="244"/>
              </a:spcAft>
              <a:buFont typeface="Wingdings" pitchFamily="2" charset="2"/>
              <a:buChar char="n"/>
            </a:pPr>
            <a:r>
              <a:rPr lang="ja-JP" altLang="en-US" sz="1000" b="1">
                <a:latin typeface="+mn-ea"/>
                <a:cs typeface="Arial" panose="020B0604020202020204" pitchFamily="34" charset="0"/>
              </a:rPr>
              <a:t>連絡先</a:t>
            </a:r>
          </a:p>
        </p:txBody>
      </p:sp>
      <p:sp>
        <p:nvSpPr>
          <p:cNvPr id="46" name="正方形/長方形 45">
            <a:extLst>
              <a:ext uri="{FF2B5EF4-FFF2-40B4-BE49-F238E27FC236}">
                <a16:creationId xmlns:a16="http://schemas.microsoft.com/office/drawing/2014/main" id="{40C51797-123B-8C48-BCBF-7FFDA2C18712}"/>
              </a:ext>
            </a:extLst>
          </p:cNvPr>
          <p:cNvSpPr/>
          <p:nvPr/>
        </p:nvSpPr>
        <p:spPr>
          <a:xfrm>
            <a:off x="266571" y="5854770"/>
            <a:ext cx="1050384" cy="335885"/>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r>
              <a:rPr lang="ja-JP" altLang="en-US" sz="900">
                <a:solidFill>
                  <a:schemeClr val="tx1"/>
                </a:solidFill>
                <a:latin typeface="+mn-ea"/>
              </a:rPr>
              <a:t>メールアドレス</a:t>
            </a:r>
            <a:endParaRPr lang="ja-JP" altLang="en-US" sz="900">
              <a:solidFill>
                <a:schemeClr val="bg2">
                  <a:lumMod val="75000"/>
                </a:schemeClr>
              </a:solidFill>
              <a:latin typeface="+mn-ea"/>
            </a:endParaRPr>
          </a:p>
        </p:txBody>
      </p:sp>
      <p:sp>
        <p:nvSpPr>
          <p:cNvPr id="47" name="正方形/長方形 46">
            <a:extLst>
              <a:ext uri="{FF2B5EF4-FFF2-40B4-BE49-F238E27FC236}">
                <a16:creationId xmlns:a16="http://schemas.microsoft.com/office/drawing/2014/main" id="{41150D1D-7551-F848-8F26-B011199C4F3C}"/>
              </a:ext>
            </a:extLst>
          </p:cNvPr>
          <p:cNvSpPr/>
          <p:nvPr/>
        </p:nvSpPr>
        <p:spPr>
          <a:xfrm>
            <a:off x="1316955" y="5854770"/>
            <a:ext cx="3510765" cy="33588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100">
              <a:solidFill>
                <a:schemeClr val="tx1"/>
              </a:solidFill>
              <a:latin typeface="+mn-ea"/>
            </a:endParaRPr>
          </a:p>
        </p:txBody>
      </p:sp>
      <p:sp>
        <p:nvSpPr>
          <p:cNvPr id="113" name="正方形/長方形 112">
            <a:extLst>
              <a:ext uri="{FF2B5EF4-FFF2-40B4-BE49-F238E27FC236}">
                <a16:creationId xmlns:a16="http://schemas.microsoft.com/office/drawing/2014/main" id="{5E1448F4-22D3-384E-AC18-ADE31CCC4F34}"/>
              </a:ext>
            </a:extLst>
          </p:cNvPr>
          <p:cNvSpPr/>
          <p:nvPr/>
        </p:nvSpPr>
        <p:spPr>
          <a:xfrm>
            <a:off x="791763" y="4778505"/>
            <a:ext cx="4035959" cy="24110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0000" bIns="72000" rtlCol="0" anchor="ctr"/>
          <a:lstStyle/>
          <a:p>
            <a:r>
              <a:rPr lang="ja-JP" altLang="en-US" sz="700">
                <a:solidFill>
                  <a:schemeClr val="tx1"/>
                </a:solidFill>
              </a:rPr>
              <a:t>（フリガナ）　</a:t>
            </a:r>
          </a:p>
        </p:txBody>
      </p:sp>
      <p:sp>
        <p:nvSpPr>
          <p:cNvPr id="114" name="正方形/長方形 113">
            <a:extLst>
              <a:ext uri="{FF2B5EF4-FFF2-40B4-BE49-F238E27FC236}">
                <a16:creationId xmlns:a16="http://schemas.microsoft.com/office/drawing/2014/main" id="{70518AD3-D178-FD4C-8FBB-263F2288E197}"/>
              </a:ext>
            </a:extLst>
          </p:cNvPr>
          <p:cNvSpPr/>
          <p:nvPr/>
        </p:nvSpPr>
        <p:spPr>
          <a:xfrm>
            <a:off x="791763" y="5014772"/>
            <a:ext cx="4035959" cy="59906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400">
              <a:solidFill>
                <a:schemeClr val="tx1"/>
              </a:solidFill>
              <a:latin typeface="+mn-ea"/>
            </a:endParaRPr>
          </a:p>
        </p:txBody>
      </p:sp>
      <p:sp>
        <p:nvSpPr>
          <p:cNvPr id="115" name="正方形/長方形 114">
            <a:extLst>
              <a:ext uri="{FF2B5EF4-FFF2-40B4-BE49-F238E27FC236}">
                <a16:creationId xmlns:a16="http://schemas.microsoft.com/office/drawing/2014/main" id="{7BF4AC97-B566-1944-AB88-8A9E3EA9FE9E}"/>
              </a:ext>
            </a:extLst>
          </p:cNvPr>
          <p:cNvSpPr/>
          <p:nvPr/>
        </p:nvSpPr>
        <p:spPr>
          <a:xfrm>
            <a:off x="266571" y="4778505"/>
            <a:ext cx="525192" cy="1076504"/>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bIns="72000" rtlCol="0" anchor="ctr"/>
          <a:lstStyle/>
          <a:p>
            <a:pPr algn="ctr"/>
            <a:r>
              <a:rPr lang="ja-JP" altLang="en-US" sz="800">
                <a:solidFill>
                  <a:schemeClr val="tx1"/>
                </a:solidFill>
              </a:rPr>
              <a:t>氏名</a:t>
            </a:r>
            <a:endParaRPr lang="ja-JP" altLang="en-US" sz="800" dirty="0">
              <a:solidFill>
                <a:schemeClr val="tx1"/>
              </a:solidFill>
            </a:endParaRPr>
          </a:p>
        </p:txBody>
      </p:sp>
      <p:sp>
        <p:nvSpPr>
          <p:cNvPr id="116" name="正方形/長方形 115">
            <a:extLst>
              <a:ext uri="{FF2B5EF4-FFF2-40B4-BE49-F238E27FC236}">
                <a16:creationId xmlns:a16="http://schemas.microsoft.com/office/drawing/2014/main" id="{643231E3-EB2B-4544-90CC-139C2AADAC16}"/>
              </a:ext>
            </a:extLst>
          </p:cNvPr>
          <p:cNvSpPr/>
          <p:nvPr/>
        </p:nvSpPr>
        <p:spPr>
          <a:xfrm>
            <a:off x="791763" y="5613906"/>
            <a:ext cx="4035959" cy="24110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0000" bIns="72000" rtlCol="0" anchor="ctr"/>
          <a:lstStyle/>
          <a:p>
            <a:r>
              <a:rPr lang="ja-JP" altLang="en-US" sz="700">
                <a:solidFill>
                  <a:schemeClr val="tx1"/>
                </a:solidFill>
                <a:latin typeface="+mn-ea"/>
              </a:rPr>
              <a:t>（肩書）　</a:t>
            </a:r>
          </a:p>
        </p:txBody>
      </p:sp>
      <p:sp>
        <p:nvSpPr>
          <p:cNvPr id="117" name="正方形/長方形 116">
            <a:extLst>
              <a:ext uri="{FF2B5EF4-FFF2-40B4-BE49-F238E27FC236}">
                <a16:creationId xmlns:a16="http://schemas.microsoft.com/office/drawing/2014/main" id="{EF568042-EFBF-1349-B309-E2BAE3955537}"/>
              </a:ext>
            </a:extLst>
          </p:cNvPr>
          <p:cNvSpPr/>
          <p:nvPr/>
        </p:nvSpPr>
        <p:spPr>
          <a:xfrm>
            <a:off x="266570" y="4537575"/>
            <a:ext cx="4561151" cy="241103"/>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ja-JP" altLang="en-US" sz="900">
                <a:solidFill>
                  <a:schemeClr val="tx1"/>
                </a:solidFill>
              </a:rPr>
              <a:t>担当者</a:t>
            </a:r>
          </a:p>
        </p:txBody>
      </p:sp>
      <p:sp>
        <p:nvSpPr>
          <p:cNvPr id="118" name="正方形/長方形 117">
            <a:extLst>
              <a:ext uri="{FF2B5EF4-FFF2-40B4-BE49-F238E27FC236}">
                <a16:creationId xmlns:a16="http://schemas.microsoft.com/office/drawing/2014/main" id="{4F72E08F-E11F-1348-BFDB-137EEC0C25F8}"/>
              </a:ext>
            </a:extLst>
          </p:cNvPr>
          <p:cNvSpPr/>
          <p:nvPr/>
        </p:nvSpPr>
        <p:spPr>
          <a:xfrm>
            <a:off x="266571" y="6190655"/>
            <a:ext cx="1050384" cy="335885"/>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r>
              <a:rPr lang="ja-JP" altLang="en-US" sz="900">
                <a:solidFill>
                  <a:schemeClr val="tx1"/>
                </a:solidFill>
                <a:latin typeface="+mn-ea"/>
              </a:rPr>
              <a:t>電話番号</a:t>
            </a:r>
          </a:p>
        </p:txBody>
      </p:sp>
      <p:sp>
        <p:nvSpPr>
          <p:cNvPr id="119" name="正方形/長方形 118">
            <a:extLst>
              <a:ext uri="{FF2B5EF4-FFF2-40B4-BE49-F238E27FC236}">
                <a16:creationId xmlns:a16="http://schemas.microsoft.com/office/drawing/2014/main" id="{E57C4533-7B7A-D244-AFFC-DDD83CF8EECF}"/>
              </a:ext>
            </a:extLst>
          </p:cNvPr>
          <p:cNvSpPr/>
          <p:nvPr/>
        </p:nvSpPr>
        <p:spPr>
          <a:xfrm>
            <a:off x="1316955" y="6190655"/>
            <a:ext cx="3510765" cy="33588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100">
              <a:solidFill>
                <a:schemeClr val="tx1"/>
              </a:solidFill>
              <a:latin typeface="+mn-ea"/>
            </a:endParaRPr>
          </a:p>
        </p:txBody>
      </p:sp>
      <p:sp>
        <p:nvSpPr>
          <p:cNvPr id="121" name="テキスト ボックス 120">
            <a:extLst>
              <a:ext uri="{FF2B5EF4-FFF2-40B4-BE49-F238E27FC236}">
                <a16:creationId xmlns:a16="http://schemas.microsoft.com/office/drawing/2014/main" id="{8EACBF4B-B687-CA40-A8A5-DE6EDC14D18F}"/>
              </a:ext>
            </a:extLst>
          </p:cNvPr>
          <p:cNvSpPr txBox="1"/>
          <p:nvPr/>
        </p:nvSpPr>
        <p:spPr>
          <a:xfrm>
            <a:off x="5035668" y="624996"/>
            <a:ext cx="2666114" cy="246221"/>
          </a:xfrm>
          <a:prstGeom prst="rect">
            <a:avLst/>
          </a:prstGeom>
          <a:noFill/>
        </p:spPr>
        <p:txBody>
          <a:bodyPr wrap="none" rtlCol="0">
            <a:spAutoFit/>
          </a:bodyPr>
          <a:lstStyle/>
          <a:p>
            <a:pPr marL="171450" indent="-171450">
              <a:spcBef>
                <a:spcPts val="244"/>
              </a:spcBef>
              <a:spcAft>
                <a:spcPts val="244"/>
              </a:spcAft>
              <a:buFont typeface="Wingdings" pitchFamily="2" charset="2"/>
              <a:buChar char="n"/>
            </a:pPr>
            <a:r>
              <a:rPr lang="ja-JP" altLang="en-US" sz="1000" b="1" dirty="0">
                <a:latin typeface="+mn-ea"/>
                <a:cs typeface="Arial" panose="020B0604020202020204" pitchFamily="34" charset="0"/>
              </a:rPr>
              <a:t>取組のカテゴリー</a:t>
            </a:r>
            <a:r>
              <a:rPr lang="ja-JP" altLang="en-US" sz="1000" dirty="0">
                <a:latin typeface="+mn-ea"/>
              </a:rPr>
              <a:t> </a:t>
            </a:r>
            <a:r>
              <a:rPr lang="ja-JP" altLang="en-US" sz="800" dirty="0">
                <a:latin typeface="+mn-ea"/>
              </a:rPr>
              <a:t>（以下より選択） </a:t>
            </a:r>
            <a:r>
              <a:rPr lang="en-US" altLang="ja-JP" sz="800" dirty="0">
                <a:latin typeface="+mn-ea"/>
              </a:rPr>
              <a:t>※</a:t>
            </a:r>
            <a:r>
              <a:rPr lang="ja-JP" altLang="en-US" sz="800" dirty="0">
                <a:latin typeface="+mn-ea"/>
              </a:rPr>
              <a:t>複数可</a:t>
            </a:r>
            <a:endParaRPr lang="ja-JP" altLang="en-US" sz="800" b="1" dirty="0">
              <a:latin typeface="+mn-ea"/>
              <a:cs typeface="Arial" panose="020B0604020202020204" pitchFamily="34" charset="0"/>
            </a:endParaRPr>
          </a:p>
        </p:txBody>
      </p:sp>
      <p:sp>
        <p:nvSpPr>
          <p:cNvPr id="122" name="正方形/長方形 121">
            <a:extLst>
              <a:ext uri="{FF2B5EF4-FFF2-40B4-BE49-F238E27FC236}">
                <a16:creationId xmlns:a16="http://schemas.microsoft.com/office/drawing/2014/main" id="{ED181FB8-7A15-D44B-9C8E-B27EB5B01AB5}"/>
              </a:ext>
            </a:extLst>
          </p:cNvPr>
          <p:cNvSpPr/>
          <p:nvPr/>
        </p:nvSpPr>
        <p:spPr>
          <a:xfrm>
            <a:off x="5128091" y="912065"/>
            <a:ext cx="4511338" cy="110800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24000" tIns="72000" bIns="72000" rtlCol="0" anchor="ctr"/>
          <a:lstStyle/>
          <a:p>
            <a:pPr>
              <a:lnSpc>
                <a:spcPct val="150000"/>
              </a:lnSpc>
              <a:spcBef>
                <a:spcPts val="244"/>
              </a:spcBef>
              <a:spcAft>
                <a:spcPts val="244"/>
              </a:spcAft>
            </a:pPr>
            <a:r>
              <a:rPr lang="ja-JP" altLang="en-US" sz="1000">
                <a:solidFill>
                  <a:schemeClr val="tx1"/>
                </a:solidFill>
                <a:latin typeface="+mn-ea"/>
                <a:cs typeface="Arial" panose="020B0604020202020204" pitchFamily="34" charset="0"/>
              </a:rPr>
              <a:t>教育　／　買物　／　食事　／　住居　／　仕事　／　</a:t>
            </a:r>
            <a:endParaRPr lang="en-US" altLang="ja-JP" sz="1000" dirty="0">
              <a:solidFill>
                <a:schemeClr val="tx1"/>
              </a:solidFill>
              <a:latin typeface="+mn-ea"/>
              <a:cs typeface="Arial" panose="020B0604020202020204" pitchFamily="34" charset="0"/>
            </a:endParaRPr>
          </a:p>
          <a:p>
            <a:pPr>
              <a:lnSpc>
                <a:spcPct val="150000"/>
              </a:lnSpc>
              <a:spcBef>
                <a:spcPts val="244"/>
              </a:spcBef>
              <a:spcAft>
                <a:spcPts val="244"/>
              </a:spcAft>
            </a:pPr>
            <a:r>
              <a:rPr lang="ja-JP" altLang="en-US" sz="1000">
                <a:solidFill>
                  <a:schemeClr val="tx1"/>
                </a:solidFill>
                <a:latin typeface="+mn-ea"/>
                <a:cs typeface="Arial" panose="020B0604020202020204" pitchFamily="34" charset="0"/>
              </a:rPr>
              <a:t>交通　／　旅行　／　医療福祉　／　その他　</a:t>
            </a:r>
          </a:p>
        </p:txBody>
      </p:sp>
      <p:sp>
        <p:nvSpPr>
          <p:cNvPr id="72" name="テキスト ボックス 71">
            <a:extLst>
              <a:ext uri="{FF2B5EF4-FFF2-40B4-BE49-F238E27FC236}">
                <a16:creationId xmlns:a16="http://schemas.microsoft.com/office/drawing/2014/main" id="{A7A6DAC3-C20E-F14B-8753-3684DC0F7E46}"/>
              </a:ext>
            </a:extLst>
          </p:cNvPr>
          <p:cNvSpPr txBox="1"/>
          <p:nvPr/>
        </p:nvSpPr>
        <p:spPr>
          <a:xfrm>
            <a:off x="5035668" y="2111506"/>
            <a:ext cx="698881" cy="279512"/>
          </a:xfrm>
          <a:prstGeom prst="rect">
            <a:avLst/>
          </a:prstGeom>
          <a:noFill/>
        </p:spPr>
        <p:txBody>
          <a:bodyPr wrap="none" rtlCol="0">
            <a:spAutoFit/>
          </a:bodyPr>
          <a:lstStyle/>
          <a:p>
            <a:pPr marL="171450" indent="-171450">
              <a:spcBef>
                <a:spcPts val="244"/>
              </a:spcBef>
              <a:spcAft>
                <a:spcPts val="244"/>
              </a:spcAft>
              <a:buFont typeface="Wingdings" pitchFamily="2" charset="2"/>
              <a:buChar char="n"/>
            </a:pPr>
            <a:r>
              <a:rPr lang="en-US" altLang="ja-JP" sz="1000" b="1" dirty="0">
                <a:latin typeface="Yu Gothic" panose="020B0400000000000000" pitchFamily="34" charset="-128"/>
                <a:ea typeface="Yu Gothic" panose="020B0400000000000000" pitchFamily="34" charset="-128"/>
                <a:cs typeface="Arial" panose="020B0604020202020204" pitchFamily="34" charset="0"/>
              </a:rPr>
              <a:t>URL</a:t>
            </a:r>
            <a:endParaRPr lang="ja-JP" altLang="en-US" sz="1000">
              <a:latin typeface="Yu Gothic" panose="020B0400000000000000" pitchFamily="34" charset="-128"/>
              <a:ea typeface="Yu Gothic" panose="020B0400000000000000" pitchFamily="34" charset="-128"/>
              <a:cs typeface="Arial" panose="020B0604020202020204" pitchFamily="34" charset="0"/>
            </a:endParaRPr>
          </a:p>
        </p:txBody>
      </p:sp>
      <p:sp>
        <p:nvSpPr>
          <p:cNvPr id="123" name="正方形/長方形 122">
            <a:extLst>
              <a:ext uri="{FF2B5EF4-FFF2-40B4-BE49-F238E27FC236}">
                <a16:creationId xmlns:a16="http://schemas.microsoft.com/office/drawing/2014/main" id="{99994D11-C9EC-5547-B5CA-C791F3CE4E74}"/>
              </a:ext>
            </a:extLst>
          </p:cNvPr>
          <p:cNvSpPr/>
          <p:nvPr/>
        </p:nvSpPr>
        <p:spPr>
          <a:xfrm>
            <a:off x="5128092" y="2343151"/>
            <a:ext cx="4511338" cy="216000"/>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en-US" altLang="ja-JP" sz="900" dirty="0">
                <a:solidFill>
                  <a:schemeClr val="tx1"/>
                </a:solidFill>
                <a:latin typeface="+mn-ea"/>
              </a:rPr>
              <a:t>WEB</a:t>
            </a:r>
            <a:r>
              <a:rPr lang="ja-JP" altLang="en-US" sz="900">
                <a:solidFill>
                  <a:schemeClr val="tx1"/>
                </a:solidFill>
                <a:latin typeface="+mn-ea"/>
              </a:rPr>
              <a:t>サイト</a:t>
            </a:r>
            <a:endParaRPr lang="ja-JP" altLang="en-US" sz="900">
              <a:solidFill>
                <a:schemeClr val="bg2">
                  <a:lumMod val="75000"/>
                </a:schemeClr>
              </a:solidFill>
              <a:latin typeface="+mn-ea"/>
            </a:endParaRPr>
          </a:p>
        </p:txBody>
      </p:sp>
      <p:sp>
        <p:nvSpPr>
          <p:cNvPr id="124" name="正方形/長方形 123">
            <a:extLst>
              <a:ext uri="{FF2B5EF4-FFF2-40B4-BE49-F238E27FC236}">
                <a16:creationId xmlns:a16="http://schemas.microsoft.com/office/drawing/2014/main" id="{1E1B86F7-C96E-4E40-AAB3-0A491E067988}"/>
              </a:ext>
            </a:extLst>
          </p:cNvPr>
          <p:cNvSpPr/>
          <p:nvPr/>
        </p:nvSpPr>
        <p:spPr>
          <a:xfrm>
            <a:off x="5128092" y="2558000"/>
            <a:ext cx="4511338" cy="66260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900">
              <a:solidFill>
                <a:schemeClr val="tx1"/>
              </a:solidFill>
              <a:latin typeface="+mn-ea"/>
            </a:endParaRPr>
          </a:p>
        </p:txBody>
      </p:sp>
      <p:sp>
        <p:nvSpPr>
          <p:cNvPr id="125" name="正方形/長方形 124">
            <a:extLst>
              <a:ext uri="{FF2B5EF4-FFF2-40B4-BE49-F238E27FC236}">
                <a16:creationId xmlns:a16="http://schemas.microsoft.com/office/drawing/2014/main" id="{00C4BA1E-B244-7644-BFFD-CFFA26615F38}"/>
              </a:ext>
            </a:extLst>
          </p:cNvPr>
          <p:cNvSpPr/>
          <p:nvPr/>
        </p:nvSpPr>
        <p:spPr>
          <a:xfrm>
            <a:off x="5128092" y="3218271"/>
            <a:ext cx="4511338" cy="216000"/>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en-US" altLang="ja-JP" sz="900" dirty="0">
                <a:solidFill>
                  <a:schemeClr val="tx1"/>
                </a:solidFill>
                <a:latin typeface="+mn-ea"/>
              </a:rPr>
              <a:t>SNS</a:t>
            </a:r>
            <a:r>
              <a:rPr lang="ja-JP" altLang="en-US" sz="900">
                <a:solidFill>
                  <a:schemeClr val="tx1"/>
                </a:solidFill>
                <a:latin typeface="+mn-ea"/>
              </a:rPr>
              <a:t>（</a:t>
            </a:r>
            <a:r>
              <a:rPr lang="en-US" altLang="ja-JP" sz="900" dirty="0">
                <a:solidFill>
                  <a:schemeClr val="tx1"/>
                </a:solidFill>
                <a:latin typeface="+mn-ea"/>
              </a:rPr>
              <a:t>Facebook</a:t>
            </a:r>
            <a:r>
              <a:rPr lang="ja-JP" altLang="en-US" sz="900">
                <a:solidFill>
                  <a:schemeClr val="tx1"/>
                </a:solidFill>
                <a:latin typeface="+mn-ea"/>
              </a:rPr>
              <a:t>、</a:t>
            </a:r>
            <a:r>
              <a:rPr lang="en-US" altLang="ja-JP" sz="900" dirty="0">
                <a:solidFill>
                  <a:schemeClr val="tx1"/>
                </a:solidFill>
                <a:latin typeface="+mn-ea"/>
              </a:rPr>
              <a:t>Twitter</a:t>
            </a:r>
            <a:r>
              <a:rPr lang="ja-JP" altLang="en-US" sz="900">
                <a:solidFill>
                  <a:schemeClr val="tx1"/>
                </a:solidFill>
                <a:latin typeface="+mn-ea"/>
              </a:rPr>
              <a:t>、</a:t>
            </a:r>
            <a:r>
              <a:rPr lang="en-US" altLang="ja-JP" sz="900" dirty="0">
                <a:solidFill>
                  <a:schemeClr val="tx1"/>
                </a:solidFill>
                <a:latin typeface="+mn-ea"/>
              </a:rPr>
              <a:t>Instagram</a:t>
            </a:r>
            <a:r>
              <a:rPr lang="ja-JP" altLang="en-US" sz="900">
                <a:solidFill>
                  <a:schemeClr val="tx1"/>
                </a:solidFill>
                <a:latin typeface="+mn-ea"/>
              </a:rPr>
              <a:t>など）</a:t>
            </a:r>
            <a:endParaRPr lang="ja-JP" altLang="en-US" sz="900" dirty="0">
              <a:solidFill>
                <a:schemeClr val="tx1"/>
              </a:solidFill>
              <a:latin typeface="+mn-ea"/>
            </a:endParaRPr>
          </a:p>
        </p:txBody>
      </p:sp>
      <p:sp>
        <p:nvSpPr>
          <p:cNvPr id="126" name="正方形/長方形 125">
            <a:extLst>
              <a:ext uri="{FF2B5EF4-FFF2-40B4-BE49-F238E27FC236}">
                <a16:creationId xmlns:a16="http://schemas.microsoft.com/office/drawing/2014/main" id="{24C8F85F-BA55-0A49-966E-999C9CFFD777}"/>
              </a:ext>
            </a:extLst>
          </p:cNvPr>
          <p:cNvSpPr/>
          <p:nvPr/>
        </p:nvSpPr>
        <p:spPr>
          <a:xfrm>
            <a:off x="5128092" y="3433120"/>
            <a:ext cx="4511338" cy="66260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spcBef>
                <a:spcPts val="100"/>
              </a:spcBef>
              <a:spcAft>
                <a:spcPts val="100"/>
              </a:spcAft>
            </a:pPr>
            <a:endParaRPr lang="ja-JP" altLang="en-US" sz="900">
              <a:solidFill>
                <a:schemeClr val="tx1"/>
              </a:solidFill>
              <a:latin typeface="+mn-ea"/>
            </a:endParaRPr>
          </a:p>
        </p:txBody>
      </p:sp>
      <p:sp>
        <p:nvSpPr>
          <p:cNvPr id="127" name="テキスト ボックス 126">
            <a:extLst>
              <a:ext uri="{FF2B5EF4-FFF2-40B4-BE49-F238E27FC236}">
                <a16:creationId xmlns:a16="http://schemas.microsoft.com/office/drawing/2014/main" id="{BE051D8B-346E-7046-9313-D45650B36537}"/>
              </a:ext>
            </a:extLst>
          </p:cNvPr>
          <p:cNvSpPr txBox="1"/>
          <p:nvPr/>
        </p:nvSpPr>
        <p:spPr>
          <a:xfrm>
            <a:off x="5035668" y="4223633"/>
            <a:ext cx="4051109" cy="246221"/>
          </a:xfrm>
          <a:prstGeom prst="rect">
            <a:avLst/>
          </a:prstGeom>
          <a:noFill/>
        </p:spPr>
        <p:txBody>
          <a:bodyPr wrap="none" rtlCol="0">
            <a:spAutoFit/>
          </a:bodyPr>
          <a:lstStyle/>
          <a:p>
            <a:pPr marL="171450" indent="-171450">
              <a:spcBef>
                <a:spcPts val="244"/>
              </a:spcBef>
              <a:spcAft>
                <a:spcPts val="244"/>
              </a:spcAft>
              <a:buFont typeface="Wingdings" pitchFamily="2" charset="2"/>
              <a:buChar char="n"/>
            </a:pPr>
            <a:r>
              <a:rPr lang="ja-JP" altLang="en-US" sz="1000" b="1" dirty="0">
                <a:latin typeface="+mn-ea"/>
                <a:cs typeface="Arial" panose="020B0604020202020204" pitchFamily="34" charset="0"/>
              </a:rPr>
              <a:t>過去のグッドライフアワード受賞歴</a:t>
            </a:r>
            <a:r>
              <a:rPr lang="ja-JP" altLang="en-US" sz="800" dirty="0">
                <a:latin typeface="+mn-ea"/>
              </a:rPr>
              <a:t>（受賞した回と賞名をすべて記入）</a:t>
            </a:r>
          </a:p>
        </p:txBody>
      </p:sp>
      <p:sp>
        <p:nvSpPr>
          <p:cNvPr id="129" name="正方形/長方形 128">
            <a:extLst>
              <a:ext uri="{FF2B5EF4-FFF2-40B4-BE49-F238E27FC236}">
                <a16:creationId xmlns:a16="http://schemas.microsoft.com/office/drawing/2014/main" id="{92641F5F-AA24-0947-ACCA-B50A90F39C6F}"/>
              </a:ext>
            </a:extLst>
          </p:cNvPr>
          <p:cNvSpPr/>
          <p:nvPr/>
        </p:nvSpPr>
        <p:spPr>
          <a:xfrm>
            <a:off x="5128092" y="4469854"/>
            <a:ext cx="4511338" cy="80620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900">
              <a:solidFill>
                <a:schemeClr val="tx1"/>
              </a:solidFill>
              <a:latin typeface="+mn-ea"/>
            </a:endParaRPr>
          </a:p>
        </p:txBody>
      </p:sp>
      <p:sp>
        <p:nvSpPr>
          <p:cNvPr id="34" name="テキスト ボックス 33">
            <a:extLst>
              <a:ext uri="{FF2B5EF4-FFF2-40B4-BE49-F238E27FC236}">
                <a16:creationId xmlns:a16="http://schemas.microsoft.com/office/drawing/2014/main" id="{48E91A87-8786-1481-5613-240282FCC3CF}"/>
              </a:ext>
            </a:extLst>
          </p:cNvPr>
          <p:cNvSpPr txBox="1"/>
          <p:nvPr/>
        </p:nvSpPr>
        <p:spPr>
          <a:xfrm>
            <a:off x="5035668" y="5378670"/>
            <a:ext cx="1768433" cy="246221"/>
          </a:xfrm>
          <a:prstGeom prst="rect">
            <a:avLst/>
          </a:prstGeom>
          <a:noFill/>
        </p:spPr>
        <p:txBody>
          <a:bodyPr wrap="none" rtlCol="0">
            <a:spAutoFit/>
          </a:bodyPr>
          <a:lstStyle/>
          <a:p>
            <a:pPr marL="171450" indent="-171450">
              <a:spcBef>
                <a:spcPts val="244"/>
              </a:spcBef>
              <a:spcAft>
                <a:spcPts val="244"/>
              </a:spcAft>
              <a:buFont typeface="Wingdings" pitchFamily="2" charset="2"/>
              <a:buChar char="n"/>
            </a:pPr>
            <a:r>
              <a:rPr lang="ja-JP" altLang="en-US" sz="1000" b="1">
                <a:latin typeface="+mn-ea"/>
                <a:cs typeface="Arial" panose="020B0604020202020204" pitchFamily="34" charset="0"/>
              </a:rPr>
              <a:t>メッセージ動画（任意）</a:t>
            </a:r>
            <a:endParaRPr lang="ja-JP" altLang="en-US" sz="1000">
              <a:latin typeface="+mn-ea"/>
              <a:cs typeface="Arial" panose="020B0604020202020204" pitchFamily="34" charset="0"/>
            </a:endParaRPr>
          </a:p>
        </p:txBody>
      </p:sp>
      <p:sp>
        <p:nvSpPr>
          <p:cNvPr id="35" name="正方形/長方形 34">
            <a:extLst>
              <a:ext uri="{FF2B5EF4-FFF2-40B4-BE49-F238E27FC236}">
                <a16:creationId xmlns:a16="http://schemas.microsoft.com/office/drawing/2014/main" id="{5A927785-2BBA-C7F2-6A25-75E72A19C5D0}"/>
              </a:ext>
            </a:extLst>
          </p:cNvPr>
          <p:cNvSpPr/>
          <p:nvPr/>
        </p:nvSpPr>
        <p:spPr>
          <a:xfrm>
            <a:off x="5128092" y="5650191"/>
            <a:ext cx="4511338" cy="216000"/>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en-US" altLang="ja-JP" sz="900" dirty="0">
                <a:solidFill>
                  <a:schemeClr val="tx1"/>
                </a:solidFill>
                <a:latin typeface="+mn-ea"/>
              </a:rPr>
              <a:t>YouTube URL</a:t>
            </a:r>
            <a:endParaRPr lang="ja-JP" altLang="en-US" sz="900">
              <a:solidFill>
                <a:schemeClr val="bg2">
                  <a:lumMod val="75000"/>
                </a:schemeClr>
              </a:solidFill>
              <a:latin typeface="+mn-ea"/>
            </a:endParaRPr>
          </a:p>
        </p:txBody>
      </p:sp>
      <p:sp>
        <p:nvSpPr>
          <p:cNvPr id="38" name="正方形/長方形 37">
            <a:extLst>
              <a:ext uri="{FF2B5EF4-FFF2-40B4-BE49-F238E27FC236}">
                <a16:creationId xmlns:a16="http://schemas.microsoft.com/office/drawing/2014/main" id="{19EA4C29-0B65-D225-4231-B213164488BB}"/>
              </a:ext>
            </a:extLst>
          </p:cNvPr>
          <p:cNvSpPr/>
          <p:nvPr/>
        </p:nvSpPr>
        <p:spPr>
          <a:xfrm>
            <a:off x="5128092" y="5865040"/>
            <a:ext cx="4511338" cy="66260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900">
              <a:solidFill>
                <a:schemeClr val="tx1"/>
              </a:solidFill>
              <a:latin typeface="+mn-ea"/>
            </a:endParaRPr>
          </a:p>
        </p:txBody>
      </p:sp>
    </p:spTree>
    <p:extLst>
      <p:ext uri="{BB962C8B-B14F-4D97-AF65-F5344CB8AC3E}">
        <p14:creationId xmlns:p14="http://schemas.microsoft.com/office/powerpoint/2010/main" val="1767124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E5995AA-4AC3-4541-876C-A32381CDD141}"/>
              </a:ext>
            </a:extLst>
          </p:cNvPr>
          <p:cNvSpPr txBox="1"/>
          <p:nvPr/>
        </p:nvSpPr>
        <p:spPr>
          <a:xfrm>
            <a:off x="338204" y="676406"/>
            <a:ext cx="9219156" cy="461665"/>
          </a:xfrm>
          <a:prstGeom prst="rect">
            <a:avLst/>
          </a:prstGeom>
          <a:noFill/>
        </p:spPr>
        <p:txBody>
          <a:bodyPr wrap="square" rtlCol="0">
            <a:spAutoFit/>
          </a:bodyPr>
          <a:lstStyle/>
          <a:p>
            <a:r>
              <a:rPr kumimoji="1" lang="ja-JP" altLang="en-US" sz="1200" dirty="0">
                <a:solidFill>
                  <a:schemeClr val="bg2">
                    <a:lumMod val="75000"/>
                  </a:schemeClr>
                </a:solidFill>
              </a:rPr>
              <a:t>応募主体のプロフィールについて、</a:t>
            </a:r>
            <a:r>
              <a:rPr kumimoji="1" lang="ja-JP" altLang="en-US" sz="1200" u="sng" dirty="0">
                <a:solidFill>
                  <a:schemeClr val="bg2">
                    <a:lumMod val="75000"/>
                  </a:schemeClr>
                </a:solidFill>
              </a:rPr>
              <a:t>１枚で</a:t>
            </a:r>
            <a:r>
              <a:rPr kumimoji="1" lang="ja-JP" altLang="en-US" sz="1200" dirty="0">
                <a:solidFill>
                  <a:schemeClr val="bg2">
                    <a:lumMod val="75000"/>
                  </a:schemeClr>
                </a:solidFill>
              </a:rPr>
              <a:t>、自由に記述してください。 </a:t>
            </a:r>
            <a:endParaRPr kumimoji="1" lang="en-US" altLang="ja-JP" sz="1200" dirty="0">
              <a:solidFill>
                <a:schemeClr val="bg2">
                  <a:lumMod val="75000"/>
                </a:schemeClr>
              </a:solidFill>
            </a:endParaRPr>
          </a:p>
          <a:p>
            <a:r>
              <a:rPr kumimoji="1" lang="ja-JP" altLang="en-US" sz="1200" dirty="0">
                <a:solidFill>
                  <a:schemeClr val="bg2">
                    <a:lumMod val="75000"/>
                  </a:schemeClr>
                </a:solidFill>
              </a:rPr>
              <a:t>情報項目例：①概要情報、②沿革（取組を始めるに至った背景やきっかけ）、③受賞歴、④その他など</a:t>
            </a:r>
          </a:p>
        </p:txBody>
      </p:sp>
    </p:spTree>
    <p:extLst>
      <p:ext uri="{BB962C8B-B14F-4D97-AF65-F5344CB8AC3E}">
        <p14:creationId xmlns:p14="http://schemas.microsoft.com/office/powerpoint/2010/main" val="862116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BEA4C5C1-4AC4-4846-88B1-9E3C1E678BFC}"/>
              </a:ext>
            </a:extLst>
          </p:cNvPr>
          <p:cNvSpPr txBox="1"/>
          <p:nvPr/>
        </p:nvSpPr>
        <p:spPr>
          <a:xfrm>
            <a:off x="338204" y="676406"/>
            <a:ext cx="9219156" cy="276999"/>
          </a:xfrm>
          <a:prstGeom prst="rect">
            <a:avLst/>
          </a:prstGeom>
          <a:noFill/>
        </p:spPr>
        <p:txBody>
          <a:bodyPr wrap="square" rtlCol="0">
            <a:spAutoFit/>
          </a:bodyPr>
          <a:lstStyle/>
          <a:p>
            <a:r>
              <a:rPr kumimoji="1" lang="ja-JP" altLang="en-US" sz="1200">
                <a:solidFill>
                  <a:schemeClr val="bg2">
                    <a:lumMod val="75000"/>
                  </a:schemeClr>
                </a:solidFill>
              </a:rPr>
              <a:t>取組内容について、</a:t>
            </a:r>
            <a:r>
              <a:rPr kumimoji="1" lang="ja-JP" altLang="en-US" sz="1200" u="sng">
                <a:solidFill>
                  <a:schemeClr val="bg2">
                    <a:lumMod val="75000"/>
                  </a:schemeClr>
                </a:solidFill>
              </a:rPr>
              <a:t>３枚以内で</a:t>
            </a:r>
            <a:r>
              <a:rPr kumimoji="1" lang="ja-JP" altLang="en-US" sz="1200">
                <a:solidFill>
                  <a:schemeClr val="bg2">
                    <a:lumMod val="75000"/>
                  </a:schemeClr>
                </a:solidFill>
              </a:rPr>
              <a:t>、自由に記述してください。現場の様子が伝わる写真等の活用を歓迎します。</a:t>
            </a:r>
          </a:p>
        </p:txBody>
      </p:sp>
    </p:spTree>
    <p:extLst>
      <p:ext uri="{BB962C8B-B14F-4D97-AF65-F5344CB8AC3E}">
        <p14:creationId xmlns:p14="http://schemas.microsoft.com/office/powerpoint/2010/main" val="497597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EDCD47B5-1411-DC44-B988-D136DCC78169}"/>
              </a:ext>
            </a:extLst>
          </p:cNvPr>
          <p:cNvSpPr txBox="1"/>
          <p:nvPr/>
        </p:nvSpPr>
        <p:spPr>
          <a:xfrm>
            <a:off x="338204" y="676406"/>
            <a:ext cx="9219156" cy="276999"/>
          </a:xfrm>
          <a:prstGeom prst="rect">
            <a:avLst/>
          </a:prstGeom>
          <a:noFill/>
        </p:spPr>
        <p:txBody>
          <a:bodyPr wrap="square" rtlCol="0">
            <a:spAutoFit/>
          </a:bodyPr>
          <a:lstStyle/>
          <a:p>
            <a:r>
              <a:rPr kumimoji="1" lang="ja-JP" altLang="en-US" sz="1200">
                <a:solidFill>
                  <a:schemeClr val="bg2">
                    <a:lumMod val="75000"/>
                  </a:schemeClr>
                </a:solidFill>
              </a:rPr>
              <a:t>取組実績について、</a:t>
            </a:r>
            <a:r>
              <a:rPr kumimoji="1" lang="ja-JP" altLang="en-US" sz="1200" u="sng">
                <a:solidFill>
                  <a:schemeClr val="bg2">
                    <a:lumMod val="75000"/>
                  </a:schemeClr>
                </a:solidFill>
              </a:rPr>
              <a:t>３枚以内で</a:t>
            </a:r>
            <a:r>
              <a:rPr kumimoji="1" lang="ja-JP" altLang="en-US" sz="1200">
                <a:solidFill>
                  <a:schemeClr val="bg2">
                    <a:lumMod val="75000"/>
                  </a:schemeClr>
                </a:solidFill>
              </a:rPr>
              <a:t>、自由に記述してください。現場の様子が伝わる写真等の活用を歓迎します。</a:t>
            </a:r>
          </a:p>
        </p:txBody>
      </p:sp>
    </p:spTree>
    <p:extLst>
      <p:ext uri="{BB962C8B-B14F-4D97-AF65-F5344CB8AC3E}">
        <p14:creationId xmlns:p14="http://schemas.microsoft.com/office/powerpoint/2010/main" val="3265007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892C5D2A-4251-BD42-85F1-52496D06D335}"/>
              </a:ext>
            </a:extLst>
          </p:cNvPr>
          <p:cNvSpPr txBox="1"/>
          <p:nvPr/>
        </p:nvSpPr>
        <p:spPr>
          <a:xfrm>
            <a:off x="338204" y="676406"/>
            <a:ext cx="9219156" cy="461665"/>
          </a:xfrm>
          <a:prstGeom prst="rect">
            <a:avLst/>
          </a:prstGeom>
          <a:noFill/>
        </p:spPr>
        <p:txBody>
          <a:bodyPr wrap="square" rtlCol="0">
            <a:spAutoFit/>
          </a:bodyPr>
          <a:lstStyle/>
          <a:p>
            <a:r>
              <a:rPr kumimoji="1" lang="ja-JP" altLang="en-US" sz="1200">
                <a:solidFill>
                  <a:schemeClr val="bg2">
                    <a:lumMod val="75000"/>
                  </a:schemeClr>
                </a:solidFill>
              </a:rPr>
              <a:t>取組の評価について、「①環境への貢献、②社会・経済への貢献、③地域資源の活用、④普及・汎用性、⑤革新・ユニーク性、⑥継続性」の観点から、</a:t>
            </a:r>
            <a:r>
              <a:rPr kumimoji="1" lang="ja-JP" altLang="en-US" sz="1200" u="sng">
                <a:solidFill>
                  <a:schemeClr val="bg2">
                    <a:lumMod val="75000"/>
                  </a:schemeClr>
                </a:solidFill>
              </a:rPr>
              <a:t>１枚で</a:t>
            </a:r>
            <a:r>
              <a:rPr kumimoji="1" lang="ja-JP" altLang="en-US" sz="1200">
                <a:solidFill>
                  <a:schemeClr val="bg2">
                    <a:lumMod val="75000"/>
                  </a:schemeClr>
                </a:solidFill>
              </a:rPr>
              <a:t>、自由に記述してください。</a:t>
            </a:r>
          </a:p>
        </p:txBody>
      </p:sp>
    </p:spTree>
    <p:extLst>
      <p:ext uri="{BB962C8B-B14F-4D97-AF65-F5344CB8AC3E}">
        <p14:creationId xmlns:p14="http://schemas.microsoft.com/office/powerpoint/2010/main" val="6570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A135FF67-8309-4343-9529-2FF25730477F}"/>
              </a:ext>
            </a:extLst>
          </p:cNvPr>
          <p:cNvSpPr txBox="1"/>
          <p:nvPr/>
        </p:nvSpPr>
        <p:spPr>
          <a:xfrm>
            <a:off x="338204" y="676406"/>
            <a:ext cx="9219156" cy="276999"/>
          </a:xfrm>
          <a:prstGeom prst="rect">
            <a:avLst/>
          </a:prstGeom>
          <a:noFill/>
        </p:spPr>
        <p:txBody>
          <a:bodyPr wrap="square" rtlCol="0">
            <a:spAutoFit/>
          </a:bodyPr>
          <a:lstStyle/>
          <a:p>
            <a:r>
              <a:rPr kumimoji="1" lang="ja-JP" altLang="en-US" sz="1200" dirty="0">
                <a:solidFill>
                  <a:schemeClr val="bg2">
                    <a:lumMod val="75000"/>
                  </a:schemeClr>
                </a:solidFill>
              </a:rPr>
              <a:t>今後の展望について、</a:t>
            </a:r>
            <a:r>
              <a:rPr kumimoji="1" lang="ja-JP" altLang="en-US" sz="1200" u="sng" dirty="0">
                <a:solidFill>
                  <a:schemeClr val="bg2">
                    <a:lumMod val="75000"/>
                  </a:schemeClr>
                </a:solidFill>
              </a:rPr>
              <a:t>１枚で</a:t>
            </a:r>
            <a:r>
              <a:rPr kumimoji="1" lang="ja-JP" altLang="en-US" sz="1200" dirty="0">
                <a:solidFill>
                  <a:schemeClr val="bg2">
                    <a:lumMod val="75000"/>
                  </a:schemeClr>
                </a:solidFill>
              </a:rPr>
              <a:t>、自由に記述してください。</a:t>
            </a:r>
          </a:p>
        </p:txBody>
      </p:sp>
    </p:spTree>
    <p:extLst>
      <p:ext uri="{BB962C8B-B14F-4D97-AF65-F5344CB8AC3E}">
        <p14:creationId xmlns:p14="http://schemas.microsoft.com/office/powerpoint/2010/main" val="908227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1502A3A9-AF37-4BF0-18BE-0D40759DAB84}"/>
              </a:ext>
            </a:extLst>
          </p:cNvPr>
          <p:cNvSpPr txBox="1"/>
          <p:nvPr/>
        </p:nvSpPr>
        <p:spPr>
          <a:xfrm>
            <a:off x="745724" y="816769"/>
            <a:ext cx="7377290" cy="619400"/>
          </a:xfrm>
          <a:prstGeom prst="rect">
            <a:avLst/>
          </a:prstGeom>
          <a:noFill/>
        </p:spPr>
        <p:txBody>
          <a:bodyPr wrap="square">
            <a:spAutoFit/>
          </a:bodyPr>
          <a:lstStyle/>
          <a:p>
            <a:pPr>
              <a:lnSpc>
                <a:spcPct val="150000"/>
              </a:lnSpc>
            </a:pPr>
            <a:r>
              <a:rPr lang="ja-JP" altLang="en-US" sz="1200" b="1"/>
              <a:t>グッドライフアワード</a:t>
            </a:r>
            <a:r>
              <a:rPr lang="ja-JP" altLang="en-US" sz="1200" b="1" dirty="0"/>
              <a:t>の応募に</a:t>
            </a:r>
            <a:r>
              <a:rPr lang="ja-JP" altLang="en-US" sz="1200" b="1"/>
              <a:t>あたり、以下に記載する「誓約事項」及び「確認事項」を一読の上、</a:t>
            </a:r>
            <a:endParaRPr lang="en-US" altLang="ja-JP" sz="1200" b="1" dirty="0"/>
          </a:p>
          <a:p>
            <a:pPr>
              <a:lnSpc>
                <a:spcPct val="150000"/>
              </a:lnSpc>
            </a:pPr>
            <a:r>
              <a:rPr lang="ja-JP" altLang="en-US" sz="1200" b="1"/>
              <a:t>承諾</a:t>
            </a:r>
            <a:r>
              <a:rPr lang="ja-JP" altLang="en-US" sz="1200" b="1" dirty="0"/>
              <a:t>いただける</a:t>
            </a:r>
            <a:r>
              <a:rPr lang="ja-JP" altLang="en-US" sz="1200" b="1"/>
              <a:t>場合は、「承諾する」の「□」 の上に「■」を</a:t>
            </a:r>
            <a:r>
              <a:rPr lang="ja-JP" altLang="en-US" sz="1200" b="1" dirty="0"/>
              <a:t>重ねてください。</a:t>
            </a:r>
          </a:p>
        </p:txBody>
      </p:sp>
      <p:sp>
        <p:nvSpPr>
          <p:cNvPr id="14" name="テキスト ボックス 13">
            <a:extLst>
              <a:ext uri="{FF2B5EF4-FFF2-40B4-BE49-F238E27FC236}">
                <a16:creationId xmlns:a16="http://schemas.microsoft.com/office/drawing/2014/main" id="{74863C84-5049-7AA9-F3CE-C82DBC5ABEF8}"/>
              </a:ext>
            </a:extLst>
          </p:cNvPr>
          <p:cNvSpPr txBox="1"/>
          <p:nvPr/>
        </p:nvSpPr>
        <p:spPr>
          <a:xfrm>
            <a:off x="745724" y="1601976"/>
            <a:ext cx="7377290" cy="276967"/>
          </a:xfrm>
          <a:prstGeom prst="rect">
            <a:avLst/>
          </a:prstGeom>
          <a:noFill/>
        </p:spPr>
        <p:txBody>
          <a:bodyPr wrap="square">
            <a:spAutoFit/>
          </a:bodyPr>
          <a:lstStyle/>
          <a:p>
            <a:r>
              <a:rPr kumimoji="0" lang="en-US" altLang="ja-JP" sz="120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 </a:t>
            </a:r>
            <a:r>
              <a:rPr kumimoji="0" lang="ja-JP" altLang="en-US" sz="120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　</a:t>
            </a:r>
            <a:r>
              <a:rPr kumimoji="0" lang="ja-JP" altLang="ja-JP" sz="120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承諾</a:t>
            </a:r>
            <a:r>
              <a:rPr kumimoji="0" lang="ja-JP" altLang="ja-JP" sz="120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する　</a:t>
            </a:r>
            <a:r>
              <a:rPr kumimoji="0" lang="ja-JP" altLang="en-US" sz="120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endParaRPr kumimoji="0" lang="en-US" altLang="ja-JP" sz="120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 name="テキスト ボックス 2">
            <a:extLst>
              <a:ext uri="{FF2B5EF4-FFF2-40B4-BE49-F238E27FC236}">
                <a16:creationId xmlns:a16="http://schemas.microsoft.com/office/drawing/2014/main" id="{51281E85-6F67-AB23-4842-D4D20BE0A438}"/>
              </a:ext>
            </a:extLst>
          </p:cNvPr>
          <p:cNvSpPr txBox="1"/>
          <p:nvPr/>
        </p:nvSpPr>
        <p:spPr>
          <a:xfrm>
            <a:off x="6569809" y="1146979"/>
            <a:ext cx="339568" cy="307777"/>
          </a:xfrm>
          <a:prstGeom prst="rect">
            <a:avLst/>
          </a:prstGeom>
          <a:noFill/>
        </p:spPr>
        <p:txBody>
          <a:bodyPr wrap="square" rtlCol="0">
            <a:spAutoFit/>
          </a:bodyPr>
          <a:lstStyle/>
          <a:p>
            <a:pPr algn="ctr"/>
            <a:r>
              <a:rPr kumimoji="1" lang="ja-JP" altLang="en-US" sz="1400" b="1" dirty="0"/>
              <a:t>■</a:t>
            </a:r>
          </a:p>
        </p:txBody>
      </p:sp>
      <p:sp>
        <p:nvSpPr>
          <p:cNvPr id="5" name="テキスト ボックス 4">
            <a:extLst>
              <a:ext uri="{FF2B5EF4-FFF2-40B4-BE49-F238E27FC236}">
                <a16:creationId xmlns:a16="http://schemas.microsoft.com/office/drawing/2014/main" id="{12632567-AC21-C821-B855-9AD09C9BBA98}"/>
              </a:ext>
            </a:extLst>
          </p:cNvPr>
          <p:cNvSpPr txBox="1"/>
          <p:nvPr/>
        </p:nvSpPr>
        <p:spPr>
          <a:xfrm>
            <a:off x="4213861" y="2029140"/>
            <a:ext cx="5388470" cy="4036685"/>
          </a:xfrm>
          <a:prstGeom prst="rect">
            <a:avLst/>
          </a:prstGeom>
          <a:noFill/>
          <a:ln>
            <a:noFill/>
          </a:ln>
        </p:spPr>
        <p:txBody>
          <a:bodyPr wrap="square" lIns="90000" tIns="180000" rtlCol="0">
            <a:noAutofit/>
          </a:bodyPr>
          <a:lstStyle/>
          <a:p>
            <a:pPr>
              <a:lnSpc>
                <a:spcPct val="150000"/>
              </a:lnSpc>
              <a:spcBef>
                <a:spcPts val="100"/>
              </a:spcBef>
              <a:spcAft>
                <a:spcPts val="100"/>
              </a:spcAft>
            </a:pPr>
            <a:r>
              <a:rPr lang="en-US" altLang="ja-JP" sz="1050" b="1" dirty="0">
                <a:latin typeface="+mj-ea"/>
                <a:ea typeface="+mj-ea"/>
              </a:rPr>
              <a:t>【</a:t>
            </a:r>
            <a:r>
              <a:rPr lang="ja-JP" altLang="en-US" sz="1050" b="1" dirty="0">
                <a:latin typeface="+mj-ea"/>
                <a:ea typeface="+mj-ea"/>
              </a:rPr>
              <a:t>確認事項</a:t>
            </a:r>
            <a:r>
              <a:rPr lang="en-US" altLang="ja-JP" sz="1050" b="1" dirty="0">
                <a:latin typeface="+mj-ea"/>
                <a:ea typeface="+mj-ea"/>
              </a:rPr>
              <a:t>】</a:t>
            </a:r>
          </a:p>
          <a:p>
            <a:pPr>
              <a:lnSpc>
                <a:spcPct val="150000"/>
              </a:lnSpc>
              <a:spcBef>
                <a:spcPts val="100"/>
              </a:spcBef>
              <a:spcAft>
                <a:spcPts val="100"/>
              </a:spcAft>
            </a:pPr>
            <a:endParaRPr lang="en-US" altLang="ja-JP" sz="900" b="1" dirty="0">
              <a:latin typeface="+mj-ea"/>
              <a:ea typeface="+mj-ea"/>
            </a:endParaRPr>
          </a:p>
          <a:p>
            <a:pPr>
              <a:lnSpc>
                <a:spcPct val="150000"/>
              </a:lnSpc>
              <a:spcBef>
                <a:spcPts val="100"/>
              </a:spcBef>
              <a:spcAft>
                <a:spcPts val="100"/>
              </a:spcAft>
            </a:pPr>
            <a:r>
              <a:rPr lang="ja-JP" altLang="en-US" sz="800" b="1" dirty="0">
                <a:latin typeface="+mj-ea"/>
                <a:ea typeface="+mj-ea"/>
              </a:rPr>
              <a:t>■ 受賞候補となった際の追加資料提出について</a:t>
            </a:r>
            <a:endParaRPr lang="en-US" altLang="ja-JP" sz="800" b="1" dirty="0">
              <a:latin typeface="+mj-ea"/>
              <a:ea typeface="+mj-ea"/>
            </a:endParaRPr>
          </a:p>
          <a:p>
            <a:pPr>
              <a:lnSpc>
                <a:spcPct val="150000"/>
              </a:lnSpc>
              <a:spcBef>
                <a:spcPts val="100"/>
              </a:spcBef>
              <a:spcAft>
                <a:spcPts val="100"/>
              </a:spcAft>
            </a:pPr>
            <a:r>
              <a:rPr lang="ja-JP" altLang="en-US" sz="800" dirty="0">
                <a:latin typeface="+mj-ea"/>
                <a:ea typeface="+mj-ea"/>
              </a:rPr>
              <a:t>審査通過によって受賞候補に選定された場合、環境省が貴取組の事業性を確認するために追加資料（ビジネスモデル・決算書等）の提出を</a:t>
            </a:r>
            <a:r>
              <a:rPr lang="en-US" altLang="ja-JP" sz="800" dirty="0">
                <a:latin typeface="+mj-ea"/>
                <a:ea typeface="+mj-ea"/>
              </a:rPr>
              <a:t>10</a:t>
            </a:r>
            <a:r>
              <a:rPr lang="ja-JP" altLang="en-US" sz="800" dirty="0">
                <a:latin typeface="+mj-ea"/>
                <a:ea typeface="+mj-ea"/>
              </a:rPr>
              <a:t>月下旬ごろに依頼させていただきます。依頼から提出まで１週間程度の短期対応が予想されますので、予めご了承ください。環境省より連絡があった際には、速やかに提出のご協力をお願いします。</a:t>
            </a:r>
          </a:p>
          <a:p>
            <a:pPr>
              <a:lnSpc>
                <a:spcPct val="150000"/>
              </a:lnSpc>
              <a:spcBef>
                <a:spcPts val="100"/>
              </a:spcBef>
              <a:spcAft>
                <a:spcPts val="100"/>
              </a:spcAft>
            </a:pPr>
            <a:endParaRPr lang="en-US" altLang="ja-JP" sz="600" b="1" dirty="0">
              <a:latin typeface="+mj-ea"/>
              <a:ea typeface="+mj-ea"/>
            </a:endParaRPr>
          </a:p>
          <a:p>
            <a:pPr>
              <a:lnSpc>
                <a:spcPct val="150000"/>
              </a:lnSpc>
              <a:spcBef>
                <a:spcPts val="100"/>
              </a:spcBef>
              <a:spcAft>
                <a:spcPts val="100"/>
              </a:spcAft>
            </a:pPr>
            <a:r>
              <a:rPr lang="ja-JP" altLang="en-US" sz="800" b="1" dirty="0">
                <a:latin typeface="+mj-ea"/>
                <a:ea typeface="+mj-ea"/>
              </a:rPr>
              <a:t>■ 受賞の取り消し措置について </a:t>
            </a:r>
          </a:p>
          <a:p>
            <a:pPr>
              <a:lnSpc>
                <a:spcPct val="150000"/>
              </a:lnSpc>
              <a:spcBef>
                <a:spcPts val="100"/>
              </a:spcBef>
              <a:spcAft>
                <a:spcPts val="100"/>
              </a:spcAft>
            </a:pPr>
            <a:r>
              <a:rPr lang="ja-JP" altLang="en-US" sz="800" dirty="0">
                <a:latin typeface="+mj-ea"/>
                <a:ea typeface="+mj-ea"/>
              </a:rPr>
              <a:t>受賞後に、当該案件がグッドライフアワードの受賞取組として適切でない事実が判明した場合、事務局は当該案件に対して「受賞の取消措置」を講じます。受賞取組として適切でない取組とは以下を指します。</a:t>
            </a:r>
          </a:p>
          <a:p>
            <a:pPr marL="177800" indent="-177800">
              <a:lnSpc>
                <a:spcPct val="150000"/>
              </a:lnSpc>
              <a:spcBef>
                <a:spcPts val="100"/>
              </a:spcBef>
              <a:spcAft>
                <a:spcPts val="100"/>
              </a:spcAft>
              <a:buFont typeface="+mj-ea"/>
              <a:buAutoNum type="circleNumDbPlain"/>
            </a:pPr>
            <a:r>
              <a:rPr lang="ja-JP" altLang="en-US" sz="800" dirty="0">
                <a:latin typeface="+mj-ea"/>
                <a:ea typeface="+mj-ea"/>
              </a:rPr>
              <a:t>虚偽の事実や不正が存在すると事務局が判断した場合</a:t>
            </a:r>
          </a:p>
          <a:p>
            <a:pPr marL="177800" indent="-177800">
              <a:lnSpc>
                <a:spcPct val="150000"/>
              </a:lnSpc>
              <a:spcBef>
                <a:spcPts val="100"/>
              </a:spcBef>
              <a:spcAft>
                <a:spcPts val="100"/>
              </a:spcAft>
              <a:buFont typeface="+mj-ea"/>
              <a:buAutoNum type="circleNumDbPlain"/>
            </a:pPr>
            <a:r>
              <a:rPr lang="ja-JP" altLang="en-US" sz="800" dirty="0">
                <a:latin typeface="+mj-ea"/>
                <a:ea typeface="+mj-ea"/>
              </a:rPr>
              <a:t>公序良俗に反する内容、政治目的、宗教勧誘、特定の商品の広告目的（例：お買い得、○○円（値段）、お得等）などの宣伝又は勧誘を意図する場合</a:t>
            </a:r>
          </a:p>
          <a:p>
            <a:pPr marL="177800" indent="-177800">
              <a:lnSpc>
                <a:spcPct val="150000"/>
              </a:lnSpc>
              <a:spcBef>
                <a:spcPts val="100"/>
              </a:spcBef>
              <a:spcAft>
                <a:spcPts val="100"/>
              </a:spcAft>
              <a:buFont typeface="+mj-ea"/>
              <a:buAutoNum type="circleNumDbPlain"/>
            </a:pPr>
            <a:r>
              <a:rPr lang="ja-JP" altLang="en-US" sz="800" dirty="0">
                <a:latin typeface="+mj-ea"/>
                <a:ea typeface="+mj-ea"/>
              </a:rPr>
              <a:t>その他、環境省として当該案件を表彰することが不適切であると判断する特段の事由がある場合</a:t>
            </a:r>
          </a:p>
          <a:p>
            <a:pPr>
              <a:lnSpc>
                <a:spcPct val="150000"/>
              </a:lnSpc>
              <a:spcBef>
                <a:spcPts val="100"/>
              </a:spcBef>
              <a:spcAft>
                <a:spcPts val="100"/>
              </a:spcAft>
            </a:pPr>
            <a:endParaRPr lang="ja-JP" altLang="en-US" sz="600" dirty="0">
              <a:latin typeface="+mj-ea"/>
              <a:ea typeface="+mj-ea"/>
            </a:endParaRPr>
          </a:p>
          <a:p>
            <a:pPr>
              <a:lnSpc>
                <a:spcPct val="150000"/>
              </a:lnSpc>
              <a:spcBef>
                <a:spcPts val="100"/>
              </a:spcBef>
              <a:spcAft>
                <a:spcPts val="100"/>
              </a:spcAft>
            </a:pPr>
            <a:r>
              <a:rPr lang="ja-JP" altLang="en-US" sz="800" dirty="0">
                <a:latin typeface="+mj-ea"/>
                <a:ea typeface="+mj-ea"/>
              </a:rPr>
              <a:t>■ </a:t>
            </a:r>
            <a:r>
              <a:rPr lang="ja-JP" altLang="en-US" sz="800" b="1" dirty="0">
                <a:latin typeface="+mj-ea"/>
                <a:ea typeface="+mj-ea"/>
              </a:rPr>
              <a:t>その他注意事項</a:t>
            </a:r>
          </a:p>
          <a:p>
            <a:pPr marL="171450" indent="-171450">
              <a:lnSpc>
                <a:spcPct val="150000"/>
              </a:lnSpc>
              <a:spcBef>
                <a:spcPts val="100"/>
              </a:spcBef>
              <a:spcAft>
                <a:spcPts val="100"/>
              </a:spcAft>
              <a:buFont typeface="Arial" panose="020B0604020202020204" pitchFamily="34" charset="0"/>
              <a:buChar char="•"/>
            </a:pPr>
            <a:r>
              <a:rPr lang="ja-JP" altLang="en-US" sz="800" dirty="0">
                <a:latin typeface="+mj-ea"/>
                <a:ea typeface="+mj-ea"/>
              </a:rPr>
              <a:t>応募シートに記載いただいた内容については、環境省が行う広報活動等に使用することがございますので、予めご了承ください。（個人情報については公表・使用はいたしません。）</a:t>
            </a:r>
            <a:endParaRPr lang="en-US" altLang="ja-JP" sz="800" dirty="0">
              <a:latin typeface="+mj-ea"/>
              <a:ea typeface="+mj-ea"/>
            </a:endParaRPr>
          </a:p>
          <a:p>
            <a:pPr marL="171450" indent="-171450">
              <a:lnSpc>
                <a:spcPct val="150000"/>
              </a:lnSpc>
              <a:spcBef>
                <a:spcPts val="100"/>
              </a:spcBef>
              <a:spcAft>
                <a:spcPts val="100"/>
              </a:spcAft>
              <a:buFont typeface="Arial" panose="020B0604020202020204" pitchFamily="34" charset="0"/>
              <a:buChar char="•"/>
            </a:pPr>
            <a:r>
              <a:rPr lang="ja-JP" altLang="en-US" sz="800" dirty="0">
                <a:latin typeface="+mj-ea"/>
                <a:ea typeface="+mj-ea"/>
              </a:rPr>
              <a:t>応募にあたり、応募シートへ記載した内容が開示請求を受けた場合は、行政機関の保有する情報の公開に関する法律（平成</a:t>
            </a:r>
            <a:r>
              <a:rPr lang="en-US" altLang="ja-JP" sz="800" dirty="0">
                <a:latin typeface="+mj-ea"/>
                <a:ea typeface="+mj-ea"/>
              </a:rPr>
              <a:t>11</a:t>
            </a:r>
            <a:r>
              <a:rPr lang="ja-JP" altLang="en-US" sz="800" dirty="0">
                <a:latin typeface="+mj-ea"/>
                <a:ea typeface="+mj-ea"/>
              </a:rPr>
              <a:t>年法律第</a:t>
            </a:r>
            <a:r>
              <a:rPr lang="en-US" altLang="ja-JP" sz="800" dirty="0">
                <a:latin typeface="+mj-ea"/>
                <a:ea typeface="+mj-ea"/>
              </a:rPr>
              <a:t>42</a:t>
            </a:r>
            <a:r>
              <a:rPr lang="ja-JP" altLang="en-US" sz="800" dirty="0">
                <a:latin typeface="+mj-ea"/>
                <a:ea typeface="+mj-ea"/>
              </a:rPr>
              <a:t>号）等関係諸法令に基づき、公開させていただくことがありますので、予めご了承ください。</a:t>
            </a:r>
          </a:p>
          <a:p>
            <a:pPr marL="171450" indent="-171450">
              <a:lnSpc>
                <a:spcPct val="150000"/>
              </a:lnSpc>
              <a:spcBef>
                <a:spcPts val="100"/>
              </a:spcBef>
              <a:spcAft>
                <a:spcPts val="100"/>
              </a:spcAft>
              <a:buFont typeface="Arial" panose="020B0604020202020204" pitchFamily="34" charset="0"/>
              <a:buChar char="•"/>
            </a:pPr>
            <a:r>
              <a:rPr lang="ja-JP" altLang="en-US" sz="800" dirty="0">
                <a:latin typeface="+mj-ea"/>
                <a:ea typeface="+mj-ea"/>
              </a:rPr>
              <a:t>提出いただいた応募シートについては返却しませんので、予めご了承ください。</a:t>
            </a:r>
          </a:p>
        </p:txBody>
      </p:sp>
      <p:sp>
        <p:nvSpPr>
          <p:cNvPr id="8" name="テキスト ボックス 7">
            <a:extLst>
              <a:ext uri="{FF2B5EF4-FFF2-40B4-BE49-F238E27FC236}">
                <a16:creationId xmlns:a16="http://schemas.microsoft.com/office/drawing/2014/main" id="{AEF45AA8-DC63-0DD5-B68A-0DD8B7AB5DA6}"/>
              </a:ext>
            </a:extLst>
          </p:cNvPr>
          <p:cNvSpPr txBox="1"/>
          <p:nvPr/>
        </p:nvSpPr>
        <p:spPr>
          <a:xfrm>
            <a:off x="303671" y="2029140"/>
            <a:ext cx="3826369" cy="4036685"/>
          </a:xfrm>
          <a:prstGeom prst="rect">
            <a:avLst/>
          </a:prstGeom>
          <a:noFill/>
          <a:ln>
            <a:noFill/>
          </a:ln>
        </p:spPr>
        <p:txBody>
          <a:bodyPr wrap="square" lIns="90000" tIns="180000" rtlCol="0">
            <a:noAutofit/>
          </a:bodyPr>
          <a:lstStyle/>
          <a:p>
            <a:pPr>
              <a:lnSpc>
                <a:spcPct val="150000"/>
              </a:lnSpc>
              <a:spcBef>
                <a:spcPts val="100"/>
              </a:spcBef>
              <a:spcAft>
                <a:spcPts val="100"/>
              </a:spcAft>
            </a:pPr>
            <a:r>
              <a:rPr lang="en-US" altLang="ja-JP" sz="1050" b="1" dirty="0">
                <a:latin typeface="+mj-ea"/>
                <a:ea typeface="+mj-ea"/>
              </a:rPr>
              <a:t>【</a:t>
            </a:r>
            <a:r>
              <a:rPr lang="ja-JP" altLang="en-US" sz="1050" b="1" dirty="0">
                <a:latin typeface="+mj-ea"/>
                <a:ea typeface="+mj-ea"/>
              </a:rPr>
              <a:t>誓約事項</a:t>
            </a:r>
            <a:r>
              <a:rPr lang="en-US" altLang="ja-JP" sz="1050" b="1" dirty="0">
                <a:latin typeface="+mj-ea"/>
                <a:ea typeface="+mj-ea"/>
              </a:rPr>
              <a:t>】</a:t>
            </a:r>
          </a:p>
          <a:p>
            <a:pPr>
              <a:lnSpc>
                <a:spcPct val="150000"/>
              </a:lnSpc>
              <a:spcBef>
                <a:spcPts val="100"/>
              </a:spcBef>
              <a:spcAft>
                <a:spcPts val="100"/>
              </a:spcAft>
            </a:pPr>
            <a:endParaRPr lang="en-US" altLang="ja-JP" sz="700" dirty="0">
              <a:latin typeface="+mj-ea"/>
              <a:ea typeface="+mj-ea"/>
            </a:endParaRPr>
          </a:p>
          <a:p>
            <a:pPr>
              <a:lnSpc>
                <a:spcPct val="150000"/>
              </a:lnSpc>
              <a:spcBef>
                <a:spcPts val="100"/>
              </a:spcBef>
              <a:spcAft>
                <a:spcPts val="100"/>
              </a:spcAft>
            </a:pPr>
            <a:r>
              <a:rPr lang="en-US" altLang="ja-JP" sz="800" b="1" dirty="0">
                <a:latin typeface="+mj-ea"/>
                <a:ea typeface="+mj-ea"/>
              </a:rPr>
              <a:t>■</a:t>
            </a:r>
            <a:r>
              <a:rPr lang="ja-JP" altLang="en-US" sz="800" b="1" dirty="0">
                <a:latin typeface="+mj-ea"/>
                <a:ea typeface="+mj-ea"/>
              </a:rPr>
              <a:t>応募フォームの記載内容について</a:t>
            </a:r>
          </a:p>
          <a:p>
            <a:pPr>
              <a:lnSpc>
                <a:spcPct val="150000"/>
              </a:lnSpc>
              <a:spcBef>
                <a:spcPts val="100"/>
              </a:spcBef>
              <a:spcAft>
                <a:spcPts val="100"/>
              </a:spcAft>
            </a:pPr>
            <a:r>
              <a:rPr lang="ja-JP" altLang="en-US" sz="800" dirty="0">
                <a:latin typeface="+mj-ea"/>
                <a:ea typeface="+mj-ea"/>
              </a:rPr>
              <a:t>当該取組の記載内容について、虚偽の事実や不正がないことを誓約します。</a:t>
            </a:r>
          </a:p>
          <a:p>
            <a:pPr>
              <a:lnSpc>
                <a:spcPct val="150000"/>
              </a:lnSpc>
              <a:spcBef>
                <a:spcPts val="100"/>
              </a:spcBef>
              <a:spcAft>
                <a:spcPts val="100"/>
              </a:spcAft>
            </a:pPr>
            <a:endParaRPr lang="ja-JP" altLang="en-US" sz="600" dirty="0">
              <a:latin typeface="+mj-ea"/>
              <a:ea typeface="+mj-ea"/>
            </a:endParaRPr>
          </a:p>
          <a:p>
            <a:pPr>
              <a:lnSpc>
                <a:spcPct val="150000"/>
              </a:lnSpc>
              <a:spcBef>
                <a:spcPts val="100"/>
              </a:spcBef>
              <a:spcAft>
                <a:spcPts val="100"/>
              </a:spcAft>
            </a:pPr>
            <a:r>
              <a:rPr lang="ja-JP" altLang="en-US" sz="800" b="1" dirty="0">
                <a:latin typeface="+mj-ea"/>
                <a:ea typeface="+mj-ea"/>
              </a:rPr>
              <a:t>■ 法令遵守の誓約 </a:t>
            </a:r>
          </a:p>
          <a:p>
            <a:pPr>
              <a:lnSpc>
                <a:spcPct val="150000"/>
              </a:lnSpc>
              <a:spcBef>
                <a:spcPts val="100"/>
              </a:spcBef>
              <a:spcAft>
                <a:spcPts val="100"/>
              </a:spcAft>
            </a:pPr>
            <a:r>
              <a:rPr lang="ja-JP" altLang="en-US" sz="800" dirty="0">
                <a:latin typeface="+mj-ea"/>
                <a:ea typeface="+mj-ea"/>
              </a:rPr>
              <a:t>グッドライフアワードに応募するにあたり、私たちは次に掲げる関係法令等を遵守していることを誓約します。</a:t>
            </a:r>
          </a:p>
          <a:p>
            <a:pPr marL="179388" indent="-179388">
              <a:lnSpc>
                <a:spcPct val="150000"/>
              </a:lnSpc>
              <a:spcBef>
                <a:spcPts val="100"/>
              </a:spcBef>
              <a:spcAft>
                <a:spcPts val="100"/>
              </a:spcAft>
              <a:buFont typeface="+mj-ea"/>
              <a:buAutoNum type="circleNumDbPlain"/>
            </a:pPr>
            <a:r>
              <a:rPr lang="ja-JP" altLang="en-US" sz="800" dirty="0">
                <a:latin typeface="+mj-ea"/>
                <a:ea typeface="+mj-ea"/>
              </a:rPr>
              <a:t>労働基準法（昭和</a:t>
            </a:r>
            <a:r>
              <a:rPr lang="en-US" altLang="ja-JP" sz="800" dirty="0">
                <a:latin typeface="+mj-ea"/>
                <a:ea typeface="+mj-ea"/>
              </a:rPr>
              <a:t>22</a:t>
            </a:r>
            <a:r>
              <a:rPr lang="ja-JP" altLang="en-US" sz="800" dirty="0">
                <a:latin typeface="+mj-ea"/>
                <a:ea typeface="+mj-ea"/>
              </a:rPr>
              <a:t>年法律第</a:t>
            </a:r>
            <a:r>
              <a:rPr lang="en-US" altLang="ja-JP" sz="800" dirty="0">
                <a:latin typeface="+mj-ea"/>
                <a:ea typeface="+mj-ea"/>
              </a:rPr>
              <a:t>49</a:t>
            </a:r>
            <a:r>
              <a:rPr lang="ja-JP" altLang="en-US" sz="800" dirty="0">
                <a:latin typeface="+mj-ea"/>
                <a:ea typeface="+mj-ea"/>
              </a:rPr>
              <a:t>号）、最低賃金法（昭和</a:t>
            </a:r>
            <a:r>
              <a:rPr lang="en-US" altLang="ja-JP" sz="800" dirty="0">
                <a:latin typeface="+mj-ea"/>
                <a:ea typeface="+mj-ea"/>
              </a:rPr>
              <a:t>34</a:t>
            </a:r>
            <a:r>
              <a:rPr lang="ja-JP" altLang="en-US" sz="800" dirty="0">
                <a:latin typeface="+mj-ea"/>
                <a:ea typeface="+mj-ea"/>
              </a:rPr>
              <a:t>年法律第</a:t>
            </a:r>
            <a:r>
              <a:rPr lang="en-US" altLang="ja-JP" sz="800" dirty="0">
                <a:latin typeface="+mj-ea"/>
                <a:ea typeface="+mj-ea"/>
              </a:rPr>
              <a:t>137</a:t>
            </a:r>
            <a:r>
              <a:rPr lang="ja-JP" altLang="en-US" sz="800" dirty="0">
                <a:latin typeface="+mj-ea"/>
                <a:ea typeface="+mj-ea"/>
              </a:rPr>
              <a:t>号）及び労働安全衛生法（昭和</a:t>
            </a:r>
            <a:r>
              <a:rPr lang="en-US" altLang="ja-JP" sz="800" dirty="0">
                <a:latin typeface="+mj-ea"/>
                <a:ea typeface="+mj-ea"/>
              </a:rPr>
              <a:t>47</a:t>
            </a:r>
            <a:r>
              <a:rPr lang="ja-JP" altLang="en-US" sz="800" dirty="0">
                <a:latin typeface="+mj-ea"/>
                <a:ea typeface="+mj-ea"/>
              </a:rPr>
              <a:t>年法律第</a:t>
            </a:r>
            <a:r>
              <a:rPr lang="en-US" altLang="ja-JP" sz="800" dirty="0">
                <a:latin typeface="+mj-ea"/>
                <a:ea typeface="+mj-ea"/>
              </a:rPr>
              <a:t>57</a:t>
            </a:r>
            <a:r>
              <a:rPr lang="ja-JP" altLang="en-US" sz="800" dirty="0">
                <a:latin typeface="+mj-ea"/>
                <a:ea typeface="+mj-ea"/>
              </a:rPr>
              <a:t>号）等労働関係諸法令</a:t>
            </a:r>
          </a:p>
          <a:p>
            <a:pPr marL="179388" indent="-179388">
              <a:lnSpc>
                <a:spcPct val="150000"/>
              </a:lnSpc>
              <a:spcBef>
                <a:spcPts val="100"/>
              </a:spcBef>
              <a:spcAft>
                <a:spcPts val="100"/>
              </a:spcAft>
              <a:buFont typeface="+mj-ea"/>
              <a:buAutoNum type="circleNumDbPlain"/>
            </a:pPr>
            <a:r>
              <a:rPr lang="ja-JP" altLang="en-US" sz="800" dirty="0">
                <a:latin typeface="+mj-ea"/>
                <a:ea typeface="+mj-ea"/>
              </a:rPr>
              <a:t>消費者安全法（平成</a:t>
            </a:r>
            <a:r>
              <a:rPr lang="en-US" altLang="ja-JP" sz="800" dirty="0">
                <a:latin typeface="+mj-ea"/>
                <a:ea typeface="+mj-ea"/>
              </a:rPr>
              <a:t>21</a:t>
            </a:r>
            <a:r>
              <a:rPr lang="ja-JP" altLang="en-US" sz="800" dirty="0">
                <a:latin typeface="+mj-ea"/>
                <a:ea typeface="+mj-ea"/>
              </a:rPr>
              <a:t>年法律第</a:t>
            </a:r>
            <a:r>
              <a:rPr lang="en-US" altLang="ja-JP" sz="800" dirty="0">
                <a:latin typeface="+mj-ea"/>
                <a:ea typeface="+mj-ea"/>
              </a:rPr>
              <a:t>50</a:t>
            </a:r>
            <a:r>
              <a:rPr lang="ja-JP" altLang="en-US" sz="800" dirty="0">
                <a:latin typeface="+mj-ea"/>
                <a:ea typeface="+mj-ea"/>
              </a:rPr>
              <a:t>号）、消費者契約法（平成</a:t>
            </a:r>
            <a:r>
              <a:rPr lang="en-US" altLang="ja-JP" sz="800" dirty="0">
                <a:latin typeface="+mj-ea"/>
                <a:ea typeface="+mj-ea"/>
              </a:rPr>
              <a:t>12</a:t>
            </a:r>
            <a:r>
              <a:rPr lang="ja-JP" altLang="en-US" sz="800" dirty="0">
                <a:latin typeface="+mj-ea"/>
                <a:ea typeface="+mj-ea"/>
              </a:rPr>
              <a:t>年法律第</a:t>
            </a:r>
            <a:r>
              <a:rPr lang="en-US" altLang="ja-JP" sz="800" dirty="0">
                <a:latin typeface="+mj-ea"/>
                <a:ea typeface="+mj-ea"/>
              </a:rPr>
              <a:t>61</a:t>
            </a:r>
            <a:r>
              <a:rPr lang="ja-JP" altLang="en-US" sz="800" dirty="0">
                <a:latin typeface="+mj-ea"/>
                <a:ea typeface="+mj-ea"/>
              </a:rPr>
              <a:t>号）、特定商取引法（昭和</a:t>
            </a:r>
            <a:r>
              <a:rPr lang="en-US" altLang="ja-JP" sz="800" dirty="0">
                <a:latin typeface="+mj-ea"/>
                <a:ea typeface="+mj-ea"/>
              </a:rPr>
              <a:t>51</a:t>
            </a:r>
            <a:r>
              <a:rPr lang="ja-JP" altLang="en-US" sz="800" dirty="0">
                <a:latin typeface="+mj-ea"/>
                <a:ea typeface="+mj-ea"/>
              </a:rPr>
              <a:t>年法律第</a:t>
            </a:r>
            <a:r>
              <a:rPr lang="en-US" altLang="ja-JP" sz="800" dirty="0">
                <a:latin typeface="+mj-ea"/>
                <a:ea typeface="+mj-ea"/>
              </a:rPr>
              <a:t>57</a:t>
            </a:r>
            <a:r>
              <a:rPr lang="ja-JP" altLang="en-US" sz="800" dirty="0">
                <a:latin typeface="+mj-ea"/>
                <a:ea typeface="+mj-ea"/>
              </a:rPr>
              <a:t>号）、預託等取引に関する法律（昭和</a:t>
            </a:r>
            <a:r>
              <a:rPr lang="en-US" altLang="ja-JP" sz="800" dirty="0">
                <a:latin typeface="+mj-ea"/>
                <a:ea typeface="+mj-ea"/>
              </a:rPr>
              <a:t>61</a:t>
            </a:r>
            <a:r>
              <a:rPr lang="ja-JP" altLang="en-US" sz="800" dirty="0">
                <a:latin typeface="+mj-ea"/>
                <a:ea typeface="+mj-ea"/>
              </a:rPr>
              <a:t>年法律第</a:t>
            </a:r>
            <a:r>
              <a:rPr lang="en-US" altLang="ja-JP" sz="800" dirty="0">
                <a:latin typeface="+mj-ea"/>
                <a:ea typeface="+mj-ea"/>
              </a:rPr>
              <a:t>62</a:t>
            </a:r>
            <a:r>
              <a:rPr lang="ja-JP" altLang="en-US" sz="800" dirty="0">
                <a:latin typeface="+mj-ea"/>
                <a:ea typeface="+mj-ea"/>
              </a:rPr>
              <a:t>号）等消費者関係諸法令</a:t>
            </a:r>
          </a:p>
          <a:p>
            <a:pPr marL="179388" indent="-179388">
              <a:lnSpc>
                <a:spcPct val="150000"/>
              </a:lnSpc>
              <a:spcBef>
                <a:spcPts val="100"/>
              </a:spcBef>
              <a:spcAft>
                <a:spcPts val="100"/>
              </a:spcAft>
              <a:buFont typeface="+mj-ea"/>
              <a:buAutoNum type="circleNumDbPlain"/>
            </a:pPr>
            <a:r>
              <a:rPr lang="ja-JP" altLang="en-US" sz="800" dirty="0">
                <a:latin typeface="+mj-ea"/>
                <a:ea typeface="+mj-ea"/>
              </a:rPr>
              <a:t>その他、取組にあたり必要とされる関係諸法令</a:t>
            </a:r>
          </a:p>
          <a:p>
            <a:pPr>
              <a:lnSpc>
                <a:spcPct val="150000"/>
              </a:lnSpc>
              <a:spcBef>
                <a:spcPts val="100"/>
              </a:spcBef>
              <a:spcAft>
                <a:spcPts val="100"/>
              </a:spcAft>
            </a:pPr>
            <a:endParaRPr lang="ja-JP" altLang="en-US" sz="600" dirty="0">
              <a:latin typeface="+mj-ea"/>
              <a:ea typeface="+mj-ea"/>
            </a:endParaRPr>
          </a:p>
          <a:p>
            <a:pPr>
              <a:lnSpc>
                <a:spcPct val="150000"/>
              </a:lnSpc>
              <a:spcBef>
                <a:spcPts val="100"/>
              </a:spcBef>
              <a:spcAft>
                <a:spcPts val="100"/>
              </a:spcAft>
            </a:pPr>
            <a:r>
              <a:rPr lang="ja-JP" altLang="en-US" sz="800" b="1" dirty="0">
                <a:latin typeface="+mj-ea"/>
                <a:ea typeface="+mj-ea"/>
              </a:rPr>
              <a:t>■暴力団及び反社会的組織排除に関する誓約	</a:t>
            </a:r>
          </a:p>
          <a:p>
            <a:pPr>
              <a:lnSpc>
                <a:spcPct val="150000"/>
              </a:lnSpc>
              <a:spcBef>
                <a:spcPts val="100"/>
              </a:spcBef>
              <a:spcAft>
                <a:spcPts val="100"/>
              </a:spcAft>
            </a:pPr>
            <a:r>
              <a:rPr lang="ja-JP" altLang="en-US" sz="800" dirty="0">
                <a:latin typeface="+mj-ea"/>
                <a:ea typeface="+mj-ea"/>
              </a:rPr>
              <a:t>グッドライフアワードに応募するにあたり、私たちは暴力団及び反社会的組織のいずれにも該当せず、それらと密接な関係を有するものではないこと、また、将来においてもこれらに該当することはないことを誓約します。</a:t>
            </a:r>
          </a:p>
          <a:p>
            <a:pPr>
              <a:lnSpc>
                <a:spcPct val="150000"/>
              </a:lnSpc>
              <a:spcBef>
                <a:spcPts val="100"/>
              </a:spcBef>
              <a:spcAft>
                <a:spcPts val="100"/>
              </a:spcAft>
            </a:pPr>
            <a:r>
              <a:rPr lang="ja-JP" altLang="en-US" sz="800" dirty="0">
                <a:latin typeface="+mj-ea"/>
                <a:ea typeface="+mj-ea"/>
              </a:rPr>
              <a:t>この誓約が虚偽であり、又はこの誓約に違反した場合は受賞を取り消すこととし、それによる不利益を被ることとなっても、異議は一切申し立てません。</a:t>
            </a:r>
          </a:p>
          <a:p>
            <a:pPr>
              <a:lnSpc>
                <a:spcPct val="150000"/>
              </a:lnSpc>
              <a:spcBef>
                <a:spcPts val="100"/>
              </a:spcBef>
              <a:spcAft>
                <a:spcPts val="100"/>
              </a:spcAft>
            </a:pPr>
            <a:endParaRPr lang="ja-JP" altLang="en-US" sz="700" dirty="0">
              <a:latin typeface="+mj-ea"/>
              <a:ea typeface="+mj-ea"/>
            </a:endParaRPr>
          </a:p>
        </p:txBody>
      </p:sp>
      <p:sp>
        <p:nvSpPr>
          <p:cNvPr id="10" name="テキスト ボックス 9">
            <a:extLst>
              <a:ext uri="{FF2B5EF4-FFF2-40B4-BE49-F238E27FC236}">
                <a16:creationId xmlns:a16="http://schemas.microsoft.com/office/drawing/2014/main" id="{30DA7F1C-A9C1-70D9-E3F9-0F384BBB7C78}"/>
              </a:ext>
            </a:extLst>
          </p:cNvPr>
          <p:cNvSpPr txBox="1"/>
          <p:nvPr/>
        </p:nvSpPr>
        <p:spPr>
          <a:xfrm>
            <a:off x="6897185" y="1183669"/>
            <a:ext cx="2637260" cy="215444"/>
          </a:xfrm>
          <a:prstGeom prst="rect">
            <a:avLst/>
          </a:prstGeom>
          <a:noFill/>
        </p:spPr>
        <p:txBody>
          <a:bodyPr wrap="none" rtlCol="0">
            <a:spAutoFit/>
          </a:bodyPr>
          <a:lstStyle/>
          <a:p>
            <a:r>
              <a:rPr kumimoji="1" lang="ja-JP" altLang="en-US" sz="800">
                <a:solidFill>
                  <a:srgbClr val="FF0000"/>
                </a:solidFill>
              </a:rPr>
              <a:t>←この■を選択してドラッグ＆ドロップしてください</a:t>
            </a:r>
          </a:p>
        </p:txBody>
      </p:sp>
    </p:spTree>
    <p:extLst>
      <p:ext uri="{BB962C8B-B14F-4D97-AF65-F5344CB8AC3E}">
        <p14:creationId xmlns:p14="http://schemas.microsoft.com/office/powerpoint/2010/main" val="873612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a:extLst>
              <a:ext uri="{FF2B5EF4-FFF2-40B4-BE49-F238E27FC236}">
                <a16:creationId xmlns:a16="http://schemas.microsoft.com/office/drawing/2014/main" id="{73EC8C22-6583-D249-937F-1E7080B10A0A}"/>
              </a:ext>
            </a:extLst>
          </p:cNvPr>
          <p:cNvGrpSpPr/>
          <p:nvPr/>
        </p:nvGrpSpPr>
        <p:grpSpPr>
          <a:xfrm>
            <a:off x="970439" y="1256723"/>
            <a:ext cx="7581829" cy="4201685"/>
            <a:chOff x="970439" y="1256723"/>
            <a:chExt cx="7581829" cy="3506401"/>
          </a:xfrm>
        </p:grpSpPr>
        <p:sp>
          <p:nvSpPr>
            <p:cNvPr id="44" name="テキスト ボックス 43">
              <a:extLst>
                <a:ext uri="{FF2B5EF4-FFF2-40B4-BE49-F238E27FC236}">
                  <a16:creationId xmlns:a16="http://schemas.microsoft.com/office/drawing/2014/main" id="{4B340122-AA58-5B48-B4CF-E89B5F3B55DC}"/>
                </a:ext>
              </a:extLst>
            </p:cNvPr>
            <p:cNvSpPr txBox="1"/>
            <p:nvPr/>
          </p:nvSpPr>
          <p:spPr>
            <a:xfrm>
              <a:off x="970439" y="1256723"/>
              <a:ext cx="6226384" cy="276999"/>
            </a:xfrm>
            <a:prstGeom prst="rect">
              <a:avLst/>
            </a:prstGeom>
            <a:noFill/>
          </p:spPr>
          <p:txBody>
            <a:bodyPr wrap="none" rtlCol="0">
              <a:spAutoFit/>
            </a:bodyPr>
            <a:lstStyle/>
            <a:p>
              <a:pPr>
                <a:spcBef>
                  <a:spcPts val="244"/>
                </a:spcBef>
                <a:spcAft>
                  <a:spcPts val="244"/>
                </a:spcAft>
              </a:pPr>
              <a:r>
                <a:rPr lang="ja-JP" altLang="en-US" sz="1000" b="1" dirty="0">
                  <a:latin typeface="Yu Gothic" panose="020B0400000000000000" pitchFamily="34" charset="-128"/>
                  <a:ea typeface="Yu Gothic" panose="020B0400000000000000" pitchFamily="34" charset="-128"/>
                  <a:cs typeface="Arial" panose="020B0604020202020204" pitchFamily="34" charset="0"/>
                </a:rPr>
                <a:t>■</a:t>
              </a:r>
              <a:r>
                <a:rPr lang="en-US" altLang="ja-JP" sz="1000" b="1" dirty="0">
                  <a:latin typeface="Yu Gothic" panose="020B0400000000000000" pitchFamily="34" charset="-128"/>
                  <a:ea typeface="Yu Gothic" panose="020B0400000000000000" pitchFamily="34" charset="-128"/>
                  <a:cs typeface="Arial" panose="020B0604020202020204" pitchFamily="34" charset="0"/>
                </a:rPr>
                <a:t> </a:t>
              </a:r>
              <a:r>
                <a:rPr lang="ja-JP" altLang="en-US" sz="1200" b="1" dirty="0">
                  <a:latin typeface="Yu Gothic" panose="020B0400000000000000" pitchFamily="34" charset="-128"/>
                  <a:ea typeface="Yu Gothic" panose="020B0400000000000000" pitchFamily="34" charset="-128"/>
                  <a:cs typeface="Arial" panose="020B0604020202020204" pitchFamily="34" charset="0"/>
                </a:rPr>
                <a:t>グッドライフアワードを最初に知ったきっかけを教えてください。</a:t>
              </a:r>
              <a:r>
                <a:rPr lang="ja-JP" altLang="en-US" sz="800" dirty="0">
                  <a:latin typeface="Yu Gothic" panose="020B0400000000000000" pitchFamily="34" charset="-128"/>
                  <a:ea typeface="Yu Gothic" panose="020B0400000000000000" pitchFamily="34" charset="-128"/>
                  <a:cs typeface="Arial" panose="020B0604020202020204" pitchFamily="34" charset="0"/>
                </a:rPr>
                <a:t>（以下より選択）</a:t>
              </a:r>
              <a:r>
                <a:rPr lang="en-US" altLang="ja-JP" sz="800" dirty="0">
                  <a:latin typeface="Yu Gothic" panose="020B0400000000000000" pitchFamily="34" charset="-128"/>
                  <a:ea typeface="Yu Gothic" panose="020B0400000000000000" pitchFamily="34" charset="-128"/>
                  <a:cs typeface="Arial" panose="020B0604020202020204" pitchFamily="34" charset="0"/>
                </a:rPr>
                <a:t> ※</a:t>
              </a:r>
              <a:r>
                <a:rPr lang="ja-JP" altLang="en-US" sz="800" dirty="0">
                  <a:latin typeface="Yu Gothic" panose="020B0400000000000000" pitchFamily="34" charset="-128"/>
                  <a:ea typeface="Yu Gothic" panose="020B0400000000000000" pitchFamily="34" charset="-128"/>
                  <a:cs typeface="Arial" panose="020B0604020202020204" pitchFamily="34" charset="0"/>
                </a:rPr>
                <a:t>複数可</a:t>
              </a:r>
            </a:p>
          </p:txBody>
        </p:sp>
        <p:sp>
          <p:nvSpPr>
            <p:cNvPr id="45" name="テキスト ボックス 44">
              <a:extLst>
                <a:ext uri="{FF2B5EF4-FFF2-40B4-BE49-F238E27FC236}">
                  <a16:creationId xmlns:a16="http://schemas.microsoft.com/office/drawing/2014/main" id="{7E2ECCB4-3B62-6347-8914-7D7FB53C2956}"/>
                </a:ext>
              </a:extLst>
            </p:cNvPr>
            <p:cNvSpPr txBox="1"/>
            <p:nvPr/>
          </p:nvSpPr>
          <p:spPr>
            <a:xfrm>
              <a:off x="1512470" y="1608322"/>
              <a:ext cx="1543471" cy="312073"/>
            </a:xfrm>
            <a:prstGeom prst="rect">
              <a:avLst/>
            </a:prstGeom>
            <a:noFill/>
          </p:spPr>
          <p:txBody>
            <a:bodyPr wrap="square" rtlCol="0">
              <a:spAutoFit/>
            </a:bodyPr>
            <a:lstStyle/>
            <a:p>
              <a:pPr>
                <a:lnSpc>
                  <a:spcPct val="150000"/>
                </a:lnSpc>
                <a:spcBef>
                  <a:spcPts val="244"/>
                </a:spcBef>
                <a:spcAft>
                  <a:spcPts val="244"/>
                </a:spcAft>
              </a:pPr>
              <a:r>
                <a:rPr lang="ja-JP" altLang="en-US" sz="1050" dirty="0">
                  <a:latin typeface="+mn-ea"/>
                  <a:cs typeface="Arial" panose="020B0604020202020204" pitchFamily="34" charset="0"/>
                </a:rPr>
                <a:t>□　 </a:t>
              </a:r>
              <a:r>
                <a:rPr lang="en-US" altLang="ja-JP" sz="1050" dirty="0">
                  <a:latin typeface="+mn-ea"/>
                  <a:cs typeface="Arial" panose="020B0604020202020204" pitchFamily="34" charset="0"/>
                </a:rPr>
                <a:t>Facebook</a:t>
              </a:r>
            </a:p>
          </p:txBody>
        </p:sp>
        <p:sp>
          <p:nvSpPr>
            <p:cNvPr id="46" name="テキスト ボックス 45">
              <a:extLst>
                <a:ext uri="{FF2B5EF4-FFF2-40B4-BE49-F238E27FC236}">
                  <a16:creationId xmlns:a16="http://schemas.microsoft.com/office/drawing/2014/main" id="{D9877D56-30C6-604B-B50C-161BFA5BEA46}"/>
                </a:ext>
              </a:extLst>
            </p:cNvPr>
            <p:cNvSpPr txBox="1"/>
            <p:nvPr/>
          </p:nvSpPr>
          <p:spPr>
            <a:xfrm>
              <a:off x="3327006" y="1654021"/>
              <a:ext cx="5225261" cy="765081"/>
            </a:xfrm>
            <a:prstGeom prst="rect">
              <a:avLst/>
            </a:prstGeom>
            <a:noFill/>
          </p:spPr>
          <p:txBody>
            <a:bodyPr wrap="square" rtlCol="0">
              <a:spAutoFit/>
            </a:bodyPr>
            <a:lstStyle/>
            <a:p>
              <a:pPr marL="228600" indent="-228600">
                <a:lnSpc>
                  <a:spcPts val="1000"/>
                </a:lnSpc>
                <a:spcBef>
                  <a:spcPts val="244"/>
                </a:spcBef>
                <a:spcAft>
                  <a:spcPts val="244"/>
                </a:spcAft>
                <a:buAutoNum type="alphaLcPeriod"/>
              </a:pPr>
              <a:r>
                <a:rPr lang="ja-JP" altLang="en-US" sz="1050" dirty="0">
                  <a:latin typeface="Yu Gothic" panose="020B0400000000000000" pitchFamily="34" charset="-128"/>
                  <a:ea typeface="Yu Gothic" panose="020B0400000000000000" pitchFamily="34" charset="-128"/>
                  <a:cs typeface="Arial" panose="020B0604020202020204" pitchFamily="34" charset="0"/>
                </a:rPr>
                <a:t>グッドライフアワード</a:t>
              </a:r>
              <a:r>
                <a:rPr lang="en-US" altLang="ja-JP" sz="1050" dirty="0">
                  <a:latin typeface="Yu Gothic" panose="020B0400000000000000" pitchFamily="34" charset="-128"/>
                  <a:ea typeface="Yu Gothic" panose="020B0400000000000000" pitchFamily="34" charset="-128"/>
                  <a:cs typeface="Arial" panose="020B0604020202020204" pitchFamily="34" charset="0"/>
                </a:rPr>
                <a:t>Facebook</a:t>
              </a:r>
              <a:r>
                <a:rPr lang="ja-JP" altLang="en-US" sz="1050" dirty="0">
                  <a:latin typeface="Yu Gothic" panose="020B0400000000000000" pitchFamily="34" charset="-128"/>
                  <a:ea typeface="Yu Gothic" panose="020B0400000000000000" pitchFamily="34" charset="-128"/>
                  <a:cs typeface="Arial" panose="020B0604020202020204" pitchFamily="34" charset="0"/>
                </a:rPr>
                <a:t>ページ</a:t>
              </a:r>
              <a:endParaRPr lang="en-US" altLang="ja-JP" sz="1050" dirty="0">
                <a:latin typeface="Yu Gothic" panose="020B0400000000000000" pitchFamily="34" charset="-128"/>
                <a:ea typeface="Yu Gothic" panose="020B0400000000000000" pitchFamily="34" charset="-128"/>
                <a:cs typeface="Arial" panose="020B0604020202020204" pitchFamily="34" charset="0"/>
              </a:endParaRPr>
            </a:p>
            <a:p>
              <a:pPr marL="228600" indent="-228600">
                <a:lnSpc>
                  <a:spcPts val="1000"/>
                </a:lnSpc>
                <a:spcBef>
                  <a:spcPts val="244"/>
                </a:spcBef>
                <a:spcAft>
                  <a:spcPts val="244"/>
                </a:spcAft>
                <a:buFontTx/>
                <a:buAutoNum type="alphaLcPeriod"/>
              </a:pPr>
              <a:r>
                <a:rPr lang="en-US" altLang="ja-JP" sz="1050" dirty="0">
                  <a:latin typeface="Yu Gothic" panose="020B0400000000000000" pitchFamily="34" charset="-128"/>
                  <a:ea typeface="Yu Gothic" panose="020B0400000000000000" pitchFamily="34" charset="-128"/>
                  <a:cs typeface="Arial" panose="020B0604020202020204" pitchFamily="34" charset="0"/>
                </a:rPr>
                <a:t>INSPIRE Facebook</a:t>
              </a:r>
              <a:r>
                <a:rPr lang="ja-JP" altLang="en-US" sz="1050" dirty="0">
                  <a:latin typeface="Yu Gothic" panose="020B0400000000000000" pitchFamily="34" charset="-128"/>
                  <a:ea typeface="Yu Gothic" panose="020B0400000000000000" pitchFamily="34" charset="-128"/>
                  <a:cs typeface="Arial" panose="020B0604020202020204" pitchFamily="34" charset="0"/>
                </a:rPr>
                <a:t>ページ</a:t>
              </a:r>
              <a:endParaRPr lang="en-US" altLang="ja-JP" sz="1050" dirty="0">
                <a:latin typeface="Yu Gothic" panose="020B0400000000000000" pitchFamily="34" charset="-128"/>
                <a:ea typeface="Yu Gothic" panose="020B0400000000000000" pitchFamily="34" charset="-128"/>
                <a:cs typeface="Arial" panose="020B0604020202020204" pitchFamily="34" charset="0"/>
              </a:endParaRPr>
            </a:p>
            <a:p>
              <a:pPr marL="228600" indent="-228600">
                <a:lnSpc>
                  <a:spcPts val="1000"/>
                </a:lnSpc>
                <a:spcBef>
                  <a:spcPts val="244"/>
                </a:spcBef>
                <a:spcAft>
                  <a:spcPts val="244"/>
                </a:spcAft>
                <a:buFontTx/>
                <a:buAutoNum type="alphaLcPeriod"/>
              </a:pPr>
              <a:r>
                <a:rPr lang="ja-JP" altLang="en-US" sz="1050" dirty="0">
                  <a:latin typeface="Yu Gothic" panose="020B0400000000000000" pitchFamily="34" charset="-128"/>
                  <a:ea typeface="Yu Gothic" panose="020B0400000000000000" pitchFamily="34" charset="-128"/>
                  <a:cs typeface="Arial" panose="020B0604020202020204" pitchFamily="34" charset="0"/>
                </a:rPr>
                <a:t>友達からのシェア記事</a:t>
              </a:r>
              <a:endParaRPr lang="en-US" altLang="ja-JP" sz="1050" dirty="0">
                <a:latin typeface="Yu Gothic" panose="020B0400000000000000" pitchFamily="34" charset="-128"/>
                <a:ea typeface="Yu Gothic" panose="020B0400000000000000" pitchFamily="34" charset="-128"/>
                <a:cs typeface="Arial" panose="020B0604020202020204" pitchFamily="34" charset="0"/>
              </a:endParaRPr>
            </a:p>
            <a:p>
              <a:pPr marL="228600" indent="-228600">
                <a:lnSpc>
                  <a:spcPts val="1000"/>
                </a:lnSpc>
                <a:spcBef>
                  <a:spcPts val="244"/>
                </a:spcBef>
                <a:spcAft>
                  <a:spcPts val="244"/>
                </a:spcAft>
                <a:buFontTx/>
                <a:buAutoNum type="alphaLcPeriod"/>
              </a:pPr>
              <a:r>
                <a:rPr lang="ja-JP" altLang="en-US" sz="1050" dirty="0">
                  <a:latin typeface="Yu Gothic" panose="020B0400000000000000" pitchFamily="34" charset="-128"/>
                  <a:ea typeface="Yu Gothic" panose="020B0400000000000000" pitchFamily="34" charset="-128"/>
                  <a:cs typeface="Arial" panose="020B0604020202020204" pitchFamily="34" charset="0"/>
                </a:rPr>
                <a:t>その他（　　　　　　　　　　　　）</a:t>
              </a:r>
              <a:endParaRPr lang="en-US" altLang="ja-JP" sz="1050" dirty="0">
                <a:latin typeface="Yu Gothic" panose="020B0400000000000000" pitchFamily="34" charset="-128"/>
                <a:ea typeface="Yu Gothic" panose="020B0400000000000000" pitchFamily="34" charset="-128"/>
                <a:cs typeface="Arial" panose="020B0604020202020204" pitchFamily="34" charset="0"/>
              </a:endParaRPr>
            </a:p>
          </p:txBody>
        </p:sp>
        <p:sp>
          <p:nvSpPr>
            <p:cNvPr id="50" name="テキスト ボックス 49">
              <a:extLst>
                <a:ext uri="{FF2B5EF4-FFF2-40B4-BE49-F238E27FC236}">
                  <a16:creationId xmlns:a16="http://schemas.microsoft.com/office/drawing/2014/main" id="{6C608653-10D2-C04E-81F5-F404606C585C}"/>
                </a:ext>
              </a:extLst>
            </p:cNvPr>
            <p:cNvSpPr txBox="1"/>
            <p:nvPr/>
          </p:nvSpPr>
          <p:spPr>
            <a:xfrm>
              <a:off x="1512470" y="2425356"/>
              <a:ext cx="1951317" cy="312073"/>
            </a:xfrm>
            <a:prstGeom prst="rect">
              <a:avLst/>
            </a:prstGeom>
            <a:noFill/>
          </p:spPr>
          <p:txBody>
            <a:bodyPr wrap="square" rtlCol="0">
              <a:spAutoFit/>
            </a:bodyPr>
            <a:lstStyle/>
            <a:p>
              <a:pPr>
                <a:lnSpc>
                  <a:spcPct val="150000"/>
                </a:lnSpc>
                <a:spcBef>
                  <a:spcPts val="244"/>
                </a:spcBef>
                <a:spcAft>
                  <a:spcPts val="244"/>
                </a:spcAft>
              </a:pPr>
              <a:r>
                <a:rPr lang="ja-JP" altLang="en-US" sz="1050" dirty="0">
                  <a:latin typeface="+mn-ea"/>
                  <a:cs typeface="Arial" panose="020B0604020202020204" pitchFamily="34" charset="0"/>
                </a:rPr>
                <a:t>□　 メールマガジン</a:t>
              </a:r>
              <a:endParaRPr lang="en-US" altLang="ja-JP" sz="1050" dirty="0">
                <a:latin typeface="+mn-ea"/>
                <a:cs typeface="Arial" panose="020B0604020202020204" pitchFamily="34" charset="0"/>
              </a:endParaRPr>
            </a:p>
          </p:txBody>
        </p:sp>
        <p:sp>
          <p:nvSpPr>
            <p:cNvPr id="51" name="テキスト ボックス 50">
              <a:extLst>
                <a:ext uri="{FF2B5EF4-FFF2-40B4-BE49-F238E27FC236}">
                  <a16:creationId xmlns:a16="http://schemas.microsoft.com/office/drawing/2014/main" id="{2878BE02-413A-D340-BD84-0E12933C496F}"/>
                </a:ext>
              </a:extLst>
            </p:cNvPr>
            <p:cNvSpPr txBox="1"/>
            <p:nvPr/>
          </p:nvSpPr>
          <p:spPr>
            <a:xfrm>
              <a:off x="3305052" y="2456831"/>
              <a:ext cx="5247216" cy="585545"/>
            </a:xfrm>
            <a:prstGeom prst="rect">
              <a:avLst/>
            </a:prstGeom>
            <a:noFill/>
          </p:spPr>
          <p:txBody>
            <a:bodyPr wrap="square" rtlCol="0">
              <a:spAutoFit/>
            </a:bodyPr>
            <a:lstStyle/>
            <a:p>
              <a:pPr marL="228600" indent="-228600">
                <a:lnSpc>
                  <a:spcPts val="1000"/>
                </a:lnSpc>
                <a:spcBef>
                  <a:spcPts val="244"/>
                </a:spcBef>
                <a:spcAft>
                  <a:spcPts val="244"/>
                </a:spcAft>
                <a:buAutoNum type="alphaLcPeriod"/>
              </a:pPr>
              <a:r>
                <a:rPr lang="en-US" altLang="ja-JP" sz="1050" dirty="0">
                  <a:latin typeface="+mn-ea"/>
                  <a:cs typeface="Arial" panose="020B0604020202020204" pitchFamily="34" charset="0"/>
                </a:rPr>
                <a:t>BBT</a:t>
              </a:r>
            </a:p>
            <a:p>
              <a:pPr marL="228600" indent="-228600">
                <a:lnSpc>
                  <a:spcPts val="1000"/>
                </a:lnSpc>
                <a:spcBef>
                  <a:spcPts val="244"/>
                </a:spcBef>
                <a:spcAft>
                  <a:spcPts val="244"/>
                </a:spcAft>
                <a:buFontTx/>
                <a:buAutoNum type="alphaLcPeriod"/>
              </a:pPr>
              <a:r>
                <a:rPr lang="ja-JP" altLang="en-US" sz="1050" dirty="0">
                  <a:latin typeface="+mn-ea"/>
                  <a:cs typeface="Arial" panose="020B0604020202020204" pitchFamily="34" charset="0"/>
                </a:rPr>
                <a:t>オルタナ</a:t>
              </a:r>
              <a:endParaRPr lang="en-US" altLang="ja-JP" sz="1050" dirty="0">
                <a:latin typeface="+mn-ea"/>
                <a:cs typeface="Arial" panose="020B0604020202020204" pitchFamily="34" charset="0"/>
              </a:endParaRPr>
            </a:p>
            <a:p>
              <a:pPr marL="228600" indent="-228600">
                <a:lnSpc>
                  <a:spcPts val="1000"/>
                </a:lnSpc>
                <a:spcBef>
                  <a:spcPts val="244"/>
                </a:spcBef>
                <a:spcAft>
                  <a:spcPts val="244"/>
                </a:spcAft>
                <a:buFontTx/>
                <a:buAutoNum type="alphaLcPeriod"/>
              </a:pPr>
              <a:r>
                <a:rPr lang="ja-JP" altLang="en-US" sz="1050" dirty="0">
                  <a:latin typeface="+mn-ea"/>
                  <a:cs typeface="Arial" panose="020B0604020202020204" pitchFamily="34" charset="0"/>
                </a:rPr>
                <a:t>その他（　　　　　　　　　　　　）</a:t>
              </a:r>
              <a:endParaRPr lang="en-US" altLang="ja-JP" sz="1050" dirty="0">
                <a:latin typeface="+mn-ea"/>
                <a:cs typeface="Arial" panose="020B0604020202020204" pitchFamily="34" charset="0"/>
              </a:endParaRPr>
            </a:p>
          </p:txBody>
        </p:sp>
        <p:sp>
          <p:nvSpPr>
            <p:cNvPr id="52" name="テキスト ボックス 51">
              <a:extLst>
                <a:ext uri="{FF2B5EF4-FFF2-40B4-BE49-F238E27FC236}">
                  <a16:creationId xmlns:a16="http://schemas.microsoft.com/office/drawing/2014/main" id="{636B5312-E815-4447-8707-BCEC551BC06D}"/>
                </a:ext>
              </a:extLst>
            </p:cNvPr>
            <p:cNvSpPr txBox="1"/>
            <p:nvPr/>
          </p:nvSpPr>
          <p:spPr>
            <a:xfrm>
              <a:off x="1512470" y="2935568"/>
              <a:ext cx="1543471" cy="312073"/>
            </a:xfrm>
            <a:prstGeom prst="rect">
              <a:avLst/>
            </a:prstGeom>
            <a:noFill/>
          </p:spPr>
          <p:txBody>
            <a:bodyPr wrap="square" rtlCol="0">
              <a:spAutoFit/>
            </a:bodyPr>
            <a:lstStyle/>
            <a:p>
              <a:pPr>
                <a:lnSpc>
                  <a:spcPct val="150000"/>
                </a:lnSpc>
                <a:spcBef>
                  <a:spcPts val="244"/>
                </a:spcBef>
                <a:spcAft>
                  <a:spcPts val="244"/>
                </a:spcAft>
              </a:pPr>
              <a:r>
                <a:rPr lang="ja-JP" altLang="en-US" sz="1050">
                  <a:latin typeface="+mn-ea"/>
                  <a:cs typeface="Arial" panose="020B0604020202020204" pitchFamily="34" charset="0"/>
                </a:rPr>
                <a:t>□　 </a:t>
              </a:r>
              <a:r>
                <a:rPr lang="en-US" altLang="ja-JP" sz="1050" dirty="0">
                  <a:latin typeface="+mn-ea"/>
                  <a:cs typeface="Arial" panose="020B0604020202020204" pitchFamily="34" charset="0"/>
                </a:rPr>
                <a:t>WEB</a:t>
              </a:r>
              <a:r>
                <a:rPr lang="ja-JP" altLang="en-US" sz="1050">
                  <a:latin typeface="+mn-ea"/>
                  <a:cs typeface="Arial" panose="020B0604020202020204" pitchFamily="34" charset="0"/>
                </a:rPr>
                <a:t>検索</a:t>
              </a:r>
              <a:endParaRPr lang="en-US" altLang="ja-JP" sz="1050" dirty="0">
                <a:latin typeface="+mn-ea"/>
                <a:cs typeface="Arial" panose="020B0604020202020204" pitchFamily="34" charset="0"/>
              </a:endParaRPr>
            </a:p>
          </p:txBody>
        </p:sp>
        <p:sp>
          <p:nvSpPr>
            <p:cNvPr id="53" name="テキスト ボックス 52">
              <a:extLst>
                <a:ext uri="{FF2B5EF4-FFF2-40B4-BE49-F238E27FC236}">
                  <a16:creationId xmlns:a16="http://schemas.microsoft.com/office/drawing/2014/main" id="{A5545662-7731-7A48-B5F7-1F7ADB355A6E}"/>
                </a:ext>
              </a:extLst>
            </p:cNvPr>
            <p:cNvSpPr txBox="1"/>
            <p:nvPr/>
          </p:nvSpPr>
          <p:spPr>
            <a:xfrm>
              <a:off x="3179636" y="2935568"/>
              <a:ext cx="5358607" cy="312073"/>
            </a:xfrm>
            <a:prstGeom prst="rect">
              <a:avLst/>
            </a:prstGeom>
            <a:noFill/>
          </p:spPr>
          <p:txBody>
            <a:bodyPr wrap="square" rtlCol="0">
              <a:spAutoFit/>
            </a:bodyPr>
            <a:lstStyle/>
            <a:p>
              <a:pPr>
                <a:lnSpc>
                  <a:spcPct val="150000"/>
                </a:lnSpc>
                <a:spcBef>
                  <a:spcPts val="244"/>
                </a:spcBef>
                <a:spcAft>
                  <a:spcPts val="244"/>
                </a:spcAft>
              </a:pPr>
              <a:r>
                <a:rPr lang="ja-JP" altLang="en-US" sz="1050" dirty="0">
                  <a:latin typeface="+mn-ea"/>
                  <a:cs typeface="Arial" panose="020B0604020202020204" pitchFamily="34" charset="0"/>
                </a:rPr>
                <a:t>（検索ワード　　　　　　　　　　　　　）</a:t>
              </a:r>
              <a:endParaRPr lang="en-US" altLang="ja-JP" sz="1050" dirty="0">
                <a:latin typeface="+mn-ea"/>
                <a:cs typeface="Arial" panose="020B0604020202020204" pitchFamily="34" charset="0"/>
              </a:endParaRPr>
            </a:p>
          </p:txBody>
        </p:sp>
        <p:sp>
          <p:nvSpPr>
            <p:cNvPr id="55" name="テキスト ボックス 54">
              <a:extLst>
                <a:ext uri="{FF2B5EF4-FFF2-40B4-BE49-F238E27FC236}">
                  <a16:creationId xmlns:a16="http://schemas.microsoft.com/office/drawing/2014/main" id="{1C620B37-CD1B-9B4F-B087-8CC903D1553F}"/>
                </a:ext>
              </a:extLst>
            </p:cNvPr>
            <p:cNvSpPr txBox="1"/>
            <p:nvPr/>
          </p:nvSpPr>
          <p:spPr>
            <a:xfrm>
              <a:off x="1512470" y="3531824"/>
              <a:ext cx="1543471" cy="312073"/>
            </a:xfrm>
            <a:prstGeom prst="rect">
              <a:avLst/>
            </a:prstGeom>
            <a:noFill/>
          </p:spPr>
          <p:txBody>
            <a:bodyPr wrap="square" rtlCol="0">
              <a:spAutoFit/>
            </a:bodyPr>
            <a:lstStyle/>
            <a:p>
              <a:pPr>
                <a:lnSpc>
                  <a:spcPct val="150000"/>
                </a:lnSpc>
                <a:spcBef>
                  <a:spcPts val="244"/>
                </a:spcBef>
                <a:spcAft>
                  <a:spcPts val="244"/>
                </a:spcAft>
              </a:pPr>
              <a:r>
                <a:rPr lang="ja-JP" altLang="en-US" sz="1050">
                  <a:latin typeface="+mn-ea"/>
                  <a:cs typeface="Arial" panose="020B0604020202020204" pitchFamily="34" charset="0"/>
                </a:rPr>
                <a:t>□　 ポスター</a:t>
              </a:r>
              <a:endParaRPr lang="en-US" altLang="ja-JP" sz="1050" dirty="0">
                <a:latin typeface="+mn-ea"/>
                <a:cs typeface="Arial" panose="020B0604020202020204" pitchFamily="34" charset="0"/>
              </a:endParaRPr>
            </a:p>
          </p:txBody>
        </p:sp>
        <p:sp>
          <p:nvSpPr>
            <p:cNvPr id="56" name="テキスト ボックス 55">
              <a:extLst>
                <a:ext uri="{FF2B5EF4-FFF2-40B4-BE49-F238E27FC236}">
                  <a16:creationId xmlns:a16="http://schemas.microsoft.com/office/drawing/2014/main" id="{AC091E72-425D-234A-BB16-BC68265CBC0D}"/>
                </a:ext>
              </a:extLst>
            </p:cNvPr>
            <p:cNvSpPr txBox="1"/>
            <p:nvPr/>
          </p:nvSpPr>
          <p:spPr>
            <a:xfrm>
              <a:off x="3179636" y="3531824"/>
              <a:ext cx="5358608" cy="312073"/>
            </a:xfrm>
            <a:prstGeom prst="rect">
              <a:avLst/>
            </a:prstGeom>
            <a:noFill/>
          </p:spPr>
          <p:txBody>
            <a:bodyPr wrap="square" rtlCol="0">
              <a:spAutoFit/>
            </a:bodyPr>
            <a:lstStyle/>
            <a:p>
              <a:pPr>
                <a:lnSpc>
                  <a:spcPct val="150000"/>
                </a:lnSpc>
                <a:spcBef>
                  <a:spcPts val="244"/>
                </a:spcBef>
                <a:spcAft>
                  <a:spcPts val="244"/>
                </a:spcAft>
              </a:pPr>
              <a:r>
                <a:rPr lang="ja-JP" altLang="en-US" sz="1050">
                  <a:latin typeface="+mn-ea"/>
                  <a:cs typeface="Arial" panose="020B0604020202020204" pitchFamily="34" charset="0"/>
                </a:rPr>
                <a:t>（設置場所　　　　　　　　　　　　　　）</a:t>
              </a:r>
              <a:endParaRPr lang="en-US" altLang="ja-JP" sz="1050" dirty="0">
                <a:latin typeface="+mn-ea"/>
                <a:cs typeface="Arial" panose="020B0604020202020204" pitchFamily="34" charset="0"/>
              </a:endParaRPr>
            </a:p>
          </p:txBody>
        </p:sp>
        <p:sp>
          <p:nvSpPr>
            <p:cNvPr id="57" name="テキスト ボックス 56">
              <a:extLst>
                <a:ext uri="{FF2B5EF4-FFF2-40B4-BE49-F238E27FC236}">
                  <a16:creationId xmlns:a16="http://schemas.microsoft.com/office/drawing/2014/main" id="{B483E4B4-19E2-BD43-ABBB-E9E6B610BDC5}"/>
                </a:ext>
              </a:extLst>
            </p:cNvPr>
            <p:cNvSpPr txBox="1"/>
            <p:nvPr/>
          </p:nvSpPr>
          <p:spPr>
            <a:xfrm>
              <a:off x="1512470" y="3829951"/>
              <a:ext cx="1543471" cy="312073"/>
            </a:xfrm>
            <a:prstGeom prst="rect">
              <a:avLst/>
            </a:prstGeom>
            <a:noFill/>
          </p:spPr>
          <p:txBody>
            <a:bodyPr wrap="square" rtlCol="0">
              <a:spAutoFit/>
            </a:bodyPr>
            <a:lstStyle/>
            <a:p>
              <a:pPr>
                <a:lnSpc>
                  <a:spcPct val="150000"/>
                </a:lnSpc>
                <a:spcBef>
                  <a:spcPts val="244"/>
                </a:spcBef>
                <a:spcAft>
                  <a:spcPts val="244"/>
                </a:spcAft>
              </a:pPr>
              <a:r>
                <a:rPr lang="ja-JP" altLang="en-US" sz="1050">
                  <a:latin typeface="+mn-ea"/>
                  <a:cs typeface="Arial" panose="020B0604020202020204" pitchFamily="34" charset="0"/>
                </a:rPr>
                <a:t>□　 チラシ</a:t>
              </a:r>
              <a:endParaRPr lang="en-US" altLang="ja-JP" sz="1050" dirty="0">
                <a:latin typeface="+mn-ea"/>
                <a:cs typeface="Arial" panose="020B0604020202020204" pitchFamily="34" charset="0"/>
              </a:endParaRPr>
            </a:p>
          </p:txBody>
        </p:sp>
        <p:sp>
          <p:nvSpPr>
            <p:cNvPr id="58" name="テキスト ボックス 57">
              <a:extLst>
                <a:ext uri="{FF2B5EF4-FFF2-40B4-BE49-F238E27FC236}">
                  <a16:creationId xmlns:a16="http://schemas.microsoft.com/office/drawing/2014/main" id="{9CAE99B3-425B-A746-8B14-5E06B8AAA90F}"/>
                </a:ext>
              </a:extLst>
            </p:cNvPr>
            <p:cNvSpPr txBox="1"/>
            <p:nvPr/>
          </p:nvSpPr>
          <p:spPr>
            <a:xfrm>
              <a:off x="3179636" y="3829951"/>
              <a:ext cx="5358610" cy="312073"/>
            </a:xfrm>
            <a:prstGeom prst="rect">
              <a:avLst/>
            </a:prstGeom>
            <a:noFill/>
          </p:spPr>
          <p:txBody>
            <a:bodyPr wrap="square" rtlCol="0">
              <a:spAutoFit/>
            </a:bodyPr>
            <a:lstStyle/>
            <a:p>
              <a:pPr>
                <a:lnSpc>
                  <a:spcPct val="150000"/>
                </a:lnSpc>
                <a:spcBef>
                  <a:spcPts val="244"/>
                </a:spcBef>
                <a:spcAft>
                  <a:spcPts val="244"/>
                </a:spcAft>
              </a:pPr>
              <a:r>
                <a:rPr lang="ja-JP" altLang="en-US" sz="1050">
                  <a:latin typeface="+mn-ea"/>
                  <a:cs typeface="Arial" panose="020B0604020202020204" pitchFamily="34" charset="0"/>
                </a:rPr>
                <a:t>（設置場所　　　　　　　　　　　　　　）</a:t>
              </a:r>
              <a:endParaRPr lang="en-US" altLang="ja-JP" sz="1050" dirty="0">
                <a:latin typeface="+mn-ea"/>
                <a:cs typeface="Arial" panose="020B0604020202020204" pitchFamily="34" charset="0"/>
              </a:endParaRPr>
            </a:p>
          </p:txBody>
        </p:sp>
        <p:sp>
          <p:nvSpPr>
            <p:cNvPr id="61" name="テキスト ボックス 60">
              <a:extLst>
                <a:ext uri="{FF2B5EF4-FFF2-40B4-BE49-F238E27FC236}">
                  <a16:creationId xmlns:a16="http://schemas.microsoft.com/office/drawing/2014/main" id="{A5EBC63B-D81F-4546-9980-5269E392E34E}"/>
                </a:ext>
              </a:extLst>
            </p:cNvPr>
            <p:cNvSpPr txBox="1"/>
            <p:nvPr/>
          </p:nvSpPr>
          <p:spPr>
            <a:xfrm>
              <a:off x="1512470" y="4130610"/>
              <a:ext cx="1543471" cy="312073"/>
            </a:xfrm>
            <a:prstGeom prst="rect">
              <a:avLst/>
            </a:prstGeom>
            <a:noFill/>
          </p:spPr>
          <p:txBody>
            <a:bodyPr wrap="square" rtlCol="0">
              <a:spAutoFit/>
            </a:bodyPr>
            <a:lstStyle/>
            <a:p>
              <a:pPr>
                <a:lnSpc>
                  <a:spcPct val="150000"/>
                </a:lnSpc>
                <a:spcBef>
                  <a:spcPts val="244"/>
                </a:spcBef>
                <a:spcAft>
                  <a:spcPts val="244"/>
                </a:spcAft>
              </a:pPr>
              <a:r>
                <a:rPr lang="ja-JP" altLang="en-US" sz="1050">
                  <a:latin typeface="+mn-ea"/>
                  <a:cs typeface="Arial" panose="020B0604020202020204" pitchFamily="34" charset="0"/>
                </a:rPr>
                <a:t>□　 口コミ</a:t>
              </a:r>
              <a:endParaRPr lang="en-US" altLang="ja-JP" sz="1050" dirty="0">
                <a:latin typeface="+mn-ea"/>
                <a:cs typeface="Arial" panose="020B0604020202020204" pitchFamily="34" charset="0"/>
              </a:endParaRPr>
            </a:p>
          </p:txBody>
        </p:sp>
        <p:sp>
          <p:nvSpPr>
            <p:cNvPr id="62" name="テキスト ボックス 61">
              <a:extLst>
                <a:ext uri="{FF2B5EF4-FFF2-40B4-BE49-F238E27FC236}">
                  <a16:creationId xmlns:a16="http://schemas.microsoft.com/office/drawing/2014/main" id="{E6D8760C-805C-8A4A-AB5B-FE5C5D7EB0BF}"/>
                </a:ext>
              </a:extLst>
            </p:cNvPr>
            <p:cNvSpPr txBox="1"/>
            <p:nvPr/>
          </p:nvSpPr>
          <p:spPr>
            <a:xfrm>
              <a:off x="3297108" y="4177579"/>
              <a:ext cx="3931631" cy="585545"/>
            </a:xfrm>
            <a:prstGeom prst="rect">
              <a:avLst/>
            </a:prstGeom>
            <a:noFill/>
          </p:spPr>
          <p:txBody>
            <a:bodyPr wrap="square" rtlCol="0">
              <a:spAutoFit/>
            </a:bodyPr>
            <a:lstStyle/>
            <a:p>
              <a:pPr marL="228600" indent="-228600">
                <a:lnSpc>
                  <a:spcPts val="1000"/>
                </a:lnSpc>
                <a:spcBef>
                  <a:spcPts val="244"/>
                </a:spcBef>
                <a:spcAft>
                  <a:spcPts val="244"/>
                </a:spcAft>
                <a:buAutoNum type="alphaLcPeriod"/>
              </a:pPr>
              <a:r>
                <a:rPr lang="ja-JP" altLang="en-US" sz="1050" dirty="0">
                  <a:latin typeface="+mn-ea"/>
                  <a:cs typeface="Arial" panose="020B0604020202020204" pitchFamily="34" charset="0"/>
                </a:rPr>
                <a:t>実行委員および関係者からの口コミ</a:t>
              </a:r>
              <a:endParaRPr lang="en-US" altLang="ja-JP" sz="1050" dirty="0">
                <a:latin typeface="+mn-ea"/>
                <a:cs typeface="Arial" panose="020B0604020202020204" pitchFamily="34" charset="0"/>
              </a:endParaRPr>
            </a:p>
            <a:p>
              <a:pPr marL="228600" indent="-228600">
                <a:lnSpc>
                  <a:spcPts val="1000"/>
                </a:lnSpc>
                <a:spcBef>
                  <a:spcPts val="244"/>
                </a:spcBef>
                <a:spcAft>
                  <a:spcPts val="244"/>
                </a:spcAft>
                <a:buFontTx/>
                <a:buAutoNum type="alphaLcPeriod"/>
              </a:pPr>
              <a:r>
                <a:rPr lang="ja-JP" altLang="en-US" sz="1050" dirty="0">
                  <a:latin typeface="+mn-ea"/>
                  <a:cs typeface="Arial" panose="020B0604020202020204" pitchFamily="34" charset="0"/>
                </a:rPr>
                <a:t>過去の受賞者からの口コミ</a:t>
              </a:r>
              <a:endParaRPr lang="en-US" altLang="ja-JP" sz="1050" dirty="0">
                <a:latin typeface="+mn-ea"/>
                <a:cs typeface="Arial" panose="020B0604020202020204" pitchFamily="34" charset="0"/>
              </a:endParaRPr>
            </a:p>
            <a:p>
              <a:pPr marL="228600" indent="-228600">
                <a:lnSpc>
                  <a:spcPts val="1000"/>
                </a:lnSpc>
                <a:spcBef>
                  <a:spcPts val="244"/>
                </a:spcBef>
                <a:spcAft>
                  <a:spcPts val="244"/>
                </a:spcAft>
                <a:buFontTx/>
                <a:buAutoNum type="alphaLcPeriod"/>
              </a:pPr>
              <a:r>
                <a:rPr lang="ja-JP" altLang="en-US" sz="1050" dirty="0">
                  <a:latin typeface="+mn-ea"/>
                  <a:cs typeface="Arial" panose="020B0604020202020204" pitchFamily="34" charset="0"/>
                </a:rPr>
                <a:t>知人等からの口コミ</a:t>
              </a:r>
              <a:endParaRPr lang="en-US" altLang="ja-JP" sz="1050" dirty="0">
                <a:latin typeface="+mn-ea"/>
                <a:cs typeface="Arial" panose="020B0604020202020204" pitchFamily="34" charset="0"/>
              </a:endParaRPr>
            </a:p>
          </p:txBody>
        </p:sp>
        <p:sp>
          <p:nvSpPr>
            <p:cNvPr id="17" name="テキスト ボックス 53">
              <a:extLst>
                <a:ext uri="{FF2B5EF4-FFF2-40B4-BE49-F238E27FC236}">
                  <a16:creationId xmlns:a16="http://schemas.microsoft.com/office/drawing/2014/main" id="{8615A764-55FE-984F-93DB-D6FF5E005F03}"/>
                </a:ext>
              </a:extLst>
            </p:cNvPr>
            <p:cNvSpPr txBox="1"/>
            <p:nvPr/>
          </p:nvSpPr>
          <p:spPr>
            <a:xfrm>
              <a:off x="1512470" y="3244245"/>
              <a:ext cx="3339583" cy="312073"/>
            </a:xfrm>
            <a:prstGeom prst="rect">
              <a:avLst/>
            </a:prstGeom>
            <a:noFill/>
          </p:spPr>
          <p:txBody>
            <a:bodyPr wrap="square" rtlCol="0">
              <a:spAutoFit/>
            </a:bodyPr>
            <a:lstStyle/>
            <a:p>
              <a:pPr>
                <a:lnSpc>
                  <a:spcPct val="150000"/>
                </a:lnSpc>
                <a:spcBef>
                  <a:spcPts val="244"/>
                </a:spcBef>
                <a:spcAft>
                  <a:spcPts val="244"/>
                </a:spcAft>
              </a:pPr>
              <a:r>
                <a:rPr lang="ja-JP" altLang="en-US" sz="1050">
                  <a:latin typeface="Yu Gothic" panose="020B0400000000000000" pitchFamily="34" charset="-128"/>
                  <a:ea typeface="Yu Gothic" panose="020B0400000000000000" pitchFamily="34" charset="-128"/>
                  <a:cs typeface="Arial" panose="020B0604020202020204" pitchFamily="34" charset="0"/>
                </a:rPr>
                <a:t>□　 イベント</a:t>
              </a:r>
              <a:endParaRPr lang="en-US" altLang="ja-JP" sz="1050" dirty="0">
                <a:latin typeface="Yu Gothic" panose="020B0400000000000000" pitchFamily="34" charset="-128"/>
                <a:ea typeface="Yu Gothic" panose="020B0400000000000000" pitchFamily="34" charset="-128"/>
                <a:cs typeface="Arial" panose="020B0604020202020204" pitchFamily="34" charset="0"/>
              </a:endParaRPr>
            </a:p>
          </p:txBody>
        </p:sp>
        <p:sp>
          <p:nvSpPr>
            <p:cNvPr id="18" name="テキスト ボックス 24">
              <a:extLst>
                <a:ext uri="{FF2B5EF4-FFF2-40B4-BE49-F238E27FC236}">
                  <a16:creationId xmlns:a16="http://schemas.microsoft.com/office/drawing/2014/main" id="{A1383925-64DA-6947-BEAB-31F9C9B09650}"/>
                </a:ext>
              </a:extLst>
            </p:cNvPr>
            <p:cNvSpPr txBox="1"/>
            <p:nvPr/>
          </p:nvSpPr>
          <p:spPr>
            <a:xfrm>
              <a:off x="3179636" y="3234018"/>
              <a:ext cx="3931631" cy="312073"/>
            </a:xfrm>
            <a:prstGeom prst="rect">
              <a:avLst/>
            </a:prstGeom>
            <a:noFill/>
          </p:spPr>
          <p:txBody>
            <a:bodyPr wrap="square" rtlCol="0">
              <a:spAutoFit/>
            </a:bodyPr>
            <a:lstStyle/>
            <a:p>
              <a:pPr>
                <a:lnSpc>
                  <a:spcPct val="150000"/>
                </a:lnSpc>
                <a:spcBef>
                  <a:spcPts val="244"/>
                </a:spcBef>
                <a:spcAft>
                  <a:spcPts val="244"/>
                </a:spcAft>
              </a:pPr>
              <a:r>
                <a:rPr lang="ja-JP" altLang="en-US" sz="1050">
                  <a:latin typeface="Yu Gothic" panose="020B0400000000000000" pitchFamily="34" charset="-128"/>
                  <a:ea typeface="Yu Gothic" panose="020B0400000000000000" pitchFamily="34" charset="-128"/>
                  <a:cs typeface="Arial" panose="020B0604020202020204" pitchFamily="34" charset="0"/>
                </a:rPr>
                <a:t>（イベント名称　　　　　　　　　　　　）</a:t>
              </a:r>
              <a:endParaRPr lang="en-US" altLang="ja-JP" sz="1050" dirty="0">
                <a:latin typeface="Yu Gothic" panose="020B0400000000000000" pitchFamily="34" charset="-128"/>
                <a:ea typeface="Yu Gothic" panose="020B0400000000000000" pitchFamily="34" charset="-128"/>
                <a:cs typeface="Arial" panose="020B0604020202020204" pitchFamily="34" charset="0"/>
              </a:endParaRPr>
            </a:p>
          </p:txBody>
        </p:sp>
      </p:grpSp>
      <p:sp>
        <p:nvSpPr>
          <p:cNvPr id="3" name="Title 1">
            <a:extLst>
              <a:ext uri="{FF2B5EF4-FFF2-40B4-BE49-F238E27FC236}">
                <a16:creationId xmlns:a16="http://schemas.microsoft.com/office/drawing/2014/main" id="{6979E34A-FF86-A25E-0329-17374D87430A}"/>
              </a:ext>
            </a:extLst>
          </p:cNvPr>
          <p:cNvSpPr txBox="1">
            <a:spLocks/>
          </p:cNvSpPr>
          <p:nvPr/>
        </p:nvSpPr>
        <p:spPr>
          <a:xfrm>
            <a:off x="814576" y="145885"/>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en-US" dirty="0" err="1">
                <a:solidFill>
                  <a:schemeClr val="tx1"/>
                </a:solidFill>
                <a:latin typeface="+mn-ea"/>
                <a:ea typeface="+mn-ea"/>
              </a:rPr>
              <a:t>アンケート</a:t>
            </a:r>
            <a:endParaRPr lang="en-US" dirty="0">
              <a:solidFill>
                <a:schemeClr val="tx1"/>
              </a:solidFill>
              <a:latin typeface="+mn-ea"/>
              <a:ea typeface="+mn-ea"/>
            </a:endParaRPr>
          </a:p>
        </p:txBody>
      </p:sp>
    </p:spTree>
    <p:extLst>
      <p:ext uri="{BB962C8B-B14F-4D97-AF65-F5344CB8AC3E}">
        <p14:creationId xmlns:p14="http://schemas.microsoft.com/office/powerpoint/2010/main" val="11879867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5655</TotalTime>
  <Words>1195</Words>
  <Application>Microsoft Office PowerPoint</Application>
  <PresentationFormat>A4 210 x 297 mm</PresentationFormat>
  <Paragraphs>112</Paragraphs>
  <Slides>9</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vt:i4>
      </vt:variant>
    </vt:vector>
  </HeadingPairs>
  <TitlesOfParts>
    <vt:vector size="15" baseType="lpstr">
      <vt:lpstr>游ゴシック</vt:lpstr>
      <vt:lpstr>游ゴシック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Shugo Yanaka</dc:creator>
  <cp:lastModifiedBy>敦 三浦</cp:lastModifiedBy>
  <cp:revision>295</cp:revision>
  <cp:lastPrinted>2020-04-14T18:06:31Z</cp:lastPrinted>
  <dcterms:created xsi:type="dcterms:W3CDTF">2020-04-13T17:42:24Z</dcterms:created>
  <dcterms:modified xsi:type="dcterms:W3CDTF">2025-04-18T02:53:29Z</dcterms:modified>
</cp:coreProperties>
</file>