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56" r:id="rId2"/>
    <p:sldId id="266" r:id="rId3"/>
    <p:sldId id="259" r:id="rId4"/>
    <p:sldId id="260" r:id="rId5"/>
    <p:sldId id="262" r:id="rId6"/>
    <p:sldId id="264" r:id="rId7"/>
    <p:sldId id="263" r:id="rId8"/>
    <p:sldId id="267" r:id="rId9"/>
    <p:sldId id="268" r:id="rId10"/>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横山 皓己（HIROKI YOKOYAMA）" initials="皓横" lastIdx="2" clrIdx="0">
    <p:extLst>
      <p:ext uri="{19B8F6BF-5375-455C-9EA6-DF929625EA0E}">
        <p15:presenceInfo xmlns:p15="http://schemas.microsoft.com/office/powerpoint/2012/main" userId="S::YOKOYA37@moe.go.jp::efe8c2a2-2b55-45eb-b6d4-885342b524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9663" autoAdjust="0"/>
    <p:restoredTop sz="95827"/>
  </p:normalViewPr>
  <p:slideViewPr>
    <p:cSldViewPr snapToGrid="0" snapToObjects="1">
      <p:cViewPr>
        <p:scale>
          <a:sx n="75" d="100"/>
          <a:sy n="75" d="100"/>
        </p:scale>
        <p:origin x="1656" y="298"/>
      </p:cViewPr>
      <p:guideLst>
        <p:guide orient="horz" pos="2160"/>
        <p:guide pos="312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0C23BE-7377-A34D-9138-EAF9D49A0E1B}" type="datetimeFigureOut">
              <a:rPr kumimoji="1" lang="ja-JP" altLang="en-US" smtClean="0"/>
              <a:t>2023/6/7</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5C6817-AF3F-404B-A5CF-1DF12FD8D706}" type="slidenum">
              <a:rPr kumimoji="1" lang="ja-JP" altLang="en-US" smtClean="0"/>
              <a:t>‹#›</a:t>
            </a:fld>
            <a:endParaRPr kumimoji="1" lang="ja-JP" altLang="en-US"/>
          </a:p>
        </p:txBody>
      </p:sp>
    </p:spTree>
    <p:extLst>
      <p:ext uri="{BB962C8B-B14F-4D97-AF65-F5344CB8AC3E}">
        <p14:creationId xmlns:p14="http://schemas.microsoft.com/office/powerpoint/2010/main" val="7717898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A5C6817-AF3F-404B-A5CF-1DF12FD8D706}" type="slidenum">
              <a:rPr kumimoji="1" lang="ja-JP" altLang="en-US" smtClean="0"/>
              <a:t>2</a:t>
            </a:fld>
            <a:endParaRPr kumimoji="1" lang="ja-JP" altLang="en-US"/>
          </a:p>
        </p:txBody>
      </p:sp>
    </p:spTree>
    <p:extLst>
      <p:ext uri="{BB962C8B-B14F-4D97-AF65-F5344CB8AC3E}">
        <p14:creationId xmlns:p14="http://schemas.microsoft.com/office/powerpoint/2010/main" val="1787591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07CA2AD-0C5F-D44E-84B9-AF4D063E5BC3}"/>
              </a:ext>
            </a:extLst>
          </p:cNvPr>
          <p:cNvSpPr txBox="1">
            <a:spLocks/>
          </p:cNvSpPr>
          <p:nvPr userDrawn="1"/>
        </p:nvSpPr>
        <p:spPr>
          <a:xfrm>
            <a:off x="814576" y="145106"/>
            <a:ext cx="4140777" cy="248971"/>
          </a:xfrm>
          <a:prstGeom prst="rect">
            <a:avLst/>
          </a:prstGeom>
        </p:spPr>
        <p:txBody>
          <a:bodyPr lIns="72000" tIns="72000" anchor="b"/>
          <a:lstStyle>
            <a:lvl1pPr algn="l" defTabSz="914400" rtl="0" eaLnBrk="1" latinLnBrk="0" hangingPunct="1">
              <a:lnSpc>
                <a:spcPct val="90000"/>
              </a:lnSpc>
              <a:spcBef>
                <a:spcPct val="0"/>
              </a:spcBef>
              <a:buNone/>
              <a:defRPr kumimoji="1" sz="1250" b="1" i="0" kern="1200" spc="300">
                <a:solidFill>
                  <a:schemeClr val="bg1"/>
                </a:solidFill>
                <a:latin typeface="Yu Gothic" panose="020B0400000000000000" pitchFamily="34" charset="-128"/>
                <a:ea typeface="Yu Gothic" panose="020B0400000000000000" pitchFamily="34" charset="-128"/>
                <a:cs typeface="+mj-cs"/>
              </a:defRPr>
            </a:lvl1pPr>
          </a:lstStyle>
          <a:p>
            <a:r>
              <a:rPr lang="ja-JP" altLang="en-US" sz="1400" dirty="0">
                <a:solidFill>
                  <a:schemeClr val="tx1"/>
                </a:solidFill>
                <a:latin typeface="+mn-ea"/>
                <a:ea typeface="+mn-ea"/>
              </a:rPr>
              <a:t>エグゼクティブサマリー（要約）</a:t>
            </a:r>
            <a:endParaRPr lang="en-US" dirty="0">
              <a:solidFill>
                <a:schemeClr val="tx1"/>
              </a:solidFill>
              <a:latin typeface="+mn-ea"/>
              <a:ea typeface="+mn-ea"/>
            </a:endParaRPr>
          </a:p>
        </p:txBody>
      </p:sp>
    </p:spTree>
    <p:extLst>
      <p:ext uri="{BB962C8B-B14F-4D97-AF65-F5344CB8AC3E}">
        <p14:creationId xmlns:p14="http://schemas.microsoft.com/office/powerpoint/2010/main" val="567895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基礎情報">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B02EFC8-3603-7143-B025-44A10F079488}"/>
              </a:ext>
            </a:extLst>
          </p:cNvPr>
          <p:cNvSpPr txBox="1">
            <a:spLocks/>
          </p:cNvSpPr>
          <p:nvPr userDrawn="1"/>
        </p:nvSpPr>
        <p:spPr>
          <a:xfrm>
            <a:off x="814576" y="145106"/>
            <a:ext cx="4140777" cy="248971"/>
          </a:xfrm>
          <a:prstGeom prst="rect">
            <a:avLst/>
          </a:prstGeom>
        </p:spPr>
        <p:txBody>
          <a:bodyPr anchor="b"/>
          <a:lstStyle>
            <a:lvl1pPr algn="l" defTabSz="914400" rtl="0" eaLnBrk="1" latinLnBrk="0" hangingPunct="1">
              <a:lnSpc>
                <a:spcPct val="90000"/>
              </a:lnSpc>
              <a:spcBef>
                <a:spcPct val="0"/>
              </a:spcBef>
              <a:buNone/>
              <a:defRPr kumimoji="1" sz="1250" b="1" i="0" kern="1200" spc="300">
                <a:solidFill>
                  <a:schemeClr val="bg1"/>
                </a:solidFill>
                <a:latin typeface="Yu Gothic" panose="020B0400000000000000" pitchFamily="34" charset="-128"/>
                <a:ea typeface="Yu Gothic" panose="020B0400000000000000" pitchFamily="34" charset="-128"/>
                <a:cs typeface="+mj-cs"/>
              </a:defRPr>
            </a:lvl1pPr>
          </a:lstStyle>
          <a:p>
            <a:r>
              <a:rPr lang="ja-JP" altLang="en-US" spc="600">
                <a:solidFill>
                  <a:schemeClr val="tx1"/>
                </a:solidFill>
                <a:latin typeface="+mn-ea"/>
                <a:ea typeface="+mn-ea"/>
              </a:rPr>
              <a:t>基礎情報</a:t>
            </a:r>
            <a:endParaRPr lang="en-US" dirty="0">
              <a:solidFill>
                <a:schemeClr val="tx1"/>
              </a:solidFill>
              <a:latin typeface="+mn-ea"/>
              <a:ea typeface="+mn-ea"/>
            </a:endParaRPr>
          </a:p>
        </p:txBody>
      </p:sp>
    </p:spTree>
    <p:extLst>
      <p:ext uri="{BB962C8B-B14F-4D97-AF65-F5344CB8AC3E}">
        <p14:creationId xmlns:p14="http://schemas.microsoft.com/office/powerpoint/2010/main" val="2023940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プロフィール">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CFA5F0A-49B0-D24E-A70B-90EB45B3D8C9}"/>
              </a:ext>
            </a:extLst>
          </p:cNvPr>
          <p:cNvSpPr txBox="1">
            <a:spLocks/>
          </p:cNvSpPr>
          <p:nvPr userDrawn="1"/>
        </p:nvSpPr>
        <p:spPr>
          <a:xfrm>
            <a:off x="814576" y="145106"/>
            <a:ext cx="4140777" cy="248971"/>
          </a:xfrm>
          <a:prstGeom prst="rect">
            <a:avLst/>
          </a:prstGeom>
        </p:spPr>
        <p:txBody>
          <a:bodyPr anchor="b"/>
          <a:lstStyle>
            <a:lvl1pPr algn="l" defTabSz="914400" rtl="0" eaLnBrk="1" latinLnBrk="0" hangingPunct="1">
              <a:lnSpc>
                <a:spcPct val="90000"/>
              </a:lnSpc>
              <a:spcBef>
                <a:spcPct val="0"/>
              </a:spcBef>
              <a:buNone/>
              <a:defRPr kumimoji="1" sz="1250" b="1" i="0" kern="1200" spc="300">
                <a:solidFill>
                  <a:schemeClr val="bg1"/>
                </a:solidFill>
                <a:latin typeface="Yu Gothic" panose="020B0400000000000000" pitchFamily="34" charset="-128"/>
                <a:ea typeface="Yu Gothic" panose="020B0400000000000000" pitchFamily="34" charset="-128"/>
                <a:cs typeface="+mj-cs"/>
              </a:defRPr>
            </a:lvl1pPr>
          </a:lstStyle>
          <a:p>
            <a:r>
              <a:rPr lang="ja-JP" altLang="en-US">
                <a:solidFill>
                  <a:schemeClr val="tx1"/>
                </a:solidFill>
                <a:latin typeface="+mn-ea"/>
                <a:ea typeface="+mn-ea"/>
              </a:rPr>
              <a:t>プロフィール</a:t>
            </a:r>
            <a:endParaRPr lang="en-US" dirty="0">
              <a:solidFill>
                <a:schemeClr val="tx1"/>
              </a:solidFill>
              <a:latin typeface="+mn-ea"/>
              <a:ea typeface="+mn-ea"/>
            </a:endParaRPr>
          </a:p>
        </p:txBody>
      </p:sp>
    </p:spTree>
    <p:extLst>
      <p:ext uri="{BB962C8B-B14F-4D97-AF65-F5344CB8AC3E}">
        <p14:creationId xmlns:p14="http://schemas.microsoft.com/office/powerpoint/2010/main" val="927122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取組紹介">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FD150FE-859F-D14F-89DB-97FE9FCD078B}"/>
              </a:ext>
            </a:extLst>
          </p:cNvPr>
          <p:cNvSpPr txBox="1">
            <a:spLocks/>
          </p:cNvSpPr>
          <p:nvPr userDrawn="1"/>
        </p:nvSpPr>
        <p:spPr>
          <a:xfrm>
            <a:off x="812223" y="153199"/>
            <a:ext cx="4140777" cy="248971"/>
          </a:xfrm>
          <a:prstGeom prst="rect">
            <a:avLst/>
          </a:prstGeom>
        </p:spPr>
        <p:txBody>
          <a:bodyPr anchor="b"/>
          <a:lstStyle>
            <a:lvl1pPr algn="l" defTabSz="914400" rtl="0" eaLnBrk="1" latinLnBrk="0" hangingPunct="1">
              <a:lnSpc>
                <a:spcPct val="90000"/>
              </a:lnSpc>
              <a:spcBef>
                <a:spcPct val="0"/>
              </a:spcBef>
              <a:buNone/>
              <a:defRPr kumimoji="1" sz="1250" b="1" i="0" kern="1200" spc="300">
                <a:solidFill>
                  <a:schemeClr val="bg1"/>
                </a:solidFill>
                <a:latin typeface="Yu Gothic" panose="020B0400000000000000" pitchFamily="34" charset="-128"/>
                <a:ea typeface="Yu Gothic" panose="020B0400000000000000" pitchFamily="34" charset="-128"/>
                <a:cs typeface="+mj-cs"/>
              </a:defRPr>
            </a:lvl1pPr>
          </a:lstStyle>
          <a:p>
            <a:r>
              <a:rPr lang="ja-JP" altLang="en-US">
                <a:solidFill>
                  <a:schemeClr val="tx1"/>
                </a:solidFill>
                <a:latin typeface="+mn-ea"/>
                <a:ea typeface="+mn-ea"/>
              </a:rPr>
              <a:t>取組紹介</a:t>
            </a:r>
            <a:endParaRPr lang="en-US" dirty="0">
              <a:solidFill>
                <a:schemeClr val="tx1"/>
              </a:solidFill>
              <a:latin typeface="+mn-ea"/>
              <a:ea typeface="+mn-ea"/>
            </a:endParaRPr>
          </a:p>
        </p:txBody>
      </p:sp>
    </p:spTree>
    <p:extLst>
      <p:ext uri="{BB962C8B-B14F-4D97-AF65-F5344CB8AC3E}">
        <p14:creationId xmlns:p14="http://schemas.microsoft.com/office/powerpoint/2010/main" val="3675144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取組実績">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FD150FE-859F-D14F-89DB-97FE9FCD078B}"/>
              </a:ext>
            </a:extLst>
          </p:cNvPr>
          <p:cNvSpPr txBox="1">
            <a:spLocks/>
          </p:cNvSpPr>
          <p:nvPr userDrawn="1"/>
        </p:nvSpPr>
        <p:spPr>
          <a:xfrm>
            <a:off x="814576" y="145106"/>
            <a:ext cx="4140777" cy="248971"/>
          </a:xfrm>
          <a:prstGeom prst="rect">
            <a:avLst/>
          </a:prstGeom>
        </p:spPr>
        <p:txBody>
          <a:bodyPr anchor="b"/>
          <a:lstStyle>
            <a:lvl1pPr algn="l" defTabSz="914400" rtl="0" eaLnBrk="1" latinLnBrk="0" hangingPunct="1">
              <a:lnSpc>
                <a:spcPct val="90000"/>
              </a:lnSpc>
              <a:spcBef>
                <a:spcPct val="0"/>
              </a:spcBef>
              <a:buNone/>
              <a:defRPr kumimoji="1" sz="1250" b="1" i="0" kern="1200" spc="300">
                <a:solidFill>
                  <a:schemeClr val="bg1"/>
                </a:solidFill>
                <a:latin typeface="Yu Gothic" panose="020B0400000000000000" pitchFamily="34" charset="-128"/>
                <a:ea typeface="Yu Gothic" panose="020B0400000000000000" pitchFamily="34" charset="-128"/>
                <a:cs typeface="+mj-cs"/>
              </a:defRPr>
            </a:lvl1pPr>
          </a:lstStyle>
          <a:p>
            <a:r>
              <a:rPr lang="ja-JP" altLang="en-US">
                <a:solidFill>
                  <a:schemeClr val="tx1"/>
                </a:solidFill>
                <a:latin typeface="+mn-ea"/>
                <a:ea typeface="+mn-ea"/>
              </a:rPr>
              <a:t>取組実績</a:t>
            </a:r>
            <a:endParaRPr lang="en-US" dirty="0">
              <a:solidFill>
                <a:schemeClr val="tx1"/>
              </a:solidFill>
              <a:latin typeface="+mn-ea"/>
              <a:ea typeface="+mn-ea"/>
            </a:endParaRPr>
          </a:p>
        </p:txBody>
      </p:sp>
    </p:spTree>
    <p:extLst>
      <p:ext uri="{BB962C8B-B14F-4D97-AF65-F5344CB8AC3E}">
        <p14:creationId xmlns:p14="http://schemas.microsoft.com/office/powerpoint/2010/main" val="208458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取組評価">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FD150FE-859F-D14F-89DB-97FE9FCD078B}"/>
              </a:ext>
            </a:extLst>
          </p:cNvPr>
          <p:cNvSpPr txBox="1">
            <a:spLocks/>
          </p:cNvSpPr>
          <p:nvPr userDrawn="1"/>
        </p:nvSpPr>
        <p:spPr>
          <a:xfrm>
            <a:off x="814576" y="145885"/>
            <a:ext cx="4140777" cy="248971"/>
          </a:xfrm>
          <a:prstGeom prst="rect">
            <a:avLst/>
          </a:prstGeom>
        </p:spPr>
        <p:txBody>
          <a:bodyPr anchor="b"/>
          <a:lstStyle>
            <a:lvl1pPr algn="l" defTabSz="914400" rtl="0" eaLnBrk="1" latinLnBrk="0" hangingPunct="1">
              <a:lnSpc>
                <a:spcPct val="90000"/>
              </a:lnSpc>
              <a:spcBef>
                <a:spcPct val="0"/>
              </a:spcBef>
              <a:buNone/>
              <a:defRPr kumimoji="1" sz="1250" b="1" i="0" kern="1200" spc="300">
                <a:solidFill>
                  <a:schemeClr val="bg1"/>
                </a:solidFill>
                <a:latin typeface="Yu Gothic" panose="020B0400000000000000" pitchFamily="34" charset="-128"/>
                <a:ea typeface="Yu Gothic" panose="020B0400000000000000" pitchFamily="34" charset="-128"/>
                <a:cs typeface="+mj-cs"/>
              </a:defRPr>
            </a:lvl1pPr>
          </a:lstStyle>
          <a:p>
            <a:r>
              <a:rPr lang="ja-JP" altLang="en-US">
                <a:solidFill>
                  <a:schemeClr val="tx1"/>
                </a:solidFill>
                <a:latin typeface="+mn-ea"/>
                <a:ea typeface="+mn-ea"/>
              </a:rPr>
              <a:t>取組評価</a:t>
            </a:r>
            <a:endParaRPr lang="en-US" dirty="0">
              <a:solidFill>
                <a:schemeClr val="tx1"/>
              </a:solidFill>
              <a:latin typeface="+mn-ea"/>
              <a:ea typeface="+mn-ea"/>
            </a:endParaRPr>
          </a:p>
        </p:txBody>
      </p:sp>
    </p:spTree>
    <p:extLst>
      <p:ext uri="{BB962C8B-B14F-4D97-AF65-F5344CB8AC3E}">
        <p14:creationId xmlns:p14="http://schemas.microsoft.com/office/powerpoint/2010/main" val="1430409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今後の展望">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FD150FE-859F-D14F-89DB-97FE9FCD078B}"/>
              </a:ext>
            </a:extLst>
          </p:cNvPr>
          <p:cNvSpPr txBox="1">
            <a:spLocks/>
          </p:cNvSpPr>
          <p:nvPr userDrawn="1"/>
        </p:nvSpPr>
        <p:spPr>
          <a:xfrm>
            <a:off x="814576" y="145885"/>
            <a:ext cx="4140777" cy="248971"/>
          </a:xfrm>
          <a:prstGeom prst="rect">
            <a:avLst/>
          </a:prstGeom>
        </p:spPr>
        <p:txBody>
          <a:bodyPr anchor="b"/>
          <a:lstStyle>
            <a:lvl1pPr algn="l" defTabSz="914400" rtl="0" eaLnBrk="1" latinLnBrk="0" hangingPunct="1">
              <a:lnSpc>
                <a:spcPct val="90000"/>
              </a:lnSpc>
              <a:spcBef>
                <a:spcPct val="0"/>
              </a:spcBef>
              <a:buNone/>
              <a:defRPr kumimoji="1" sz="1250" b="1" i="0" kern="1200" spc="300">
                <a:solidFill>
                  <a:schemeClr val="bg1"/>
                </a:solidFill>
                <a:latin typeface="Yu Gothic" panose="020B0400000000000000" pitchFamily="34" charset="-128"/>
                <a:ea typeface="Yu Gothic" panose="020B0400000000000000" pitchFamily="34" charset="-128"/>
                <a:cs typeface="+mj-cs"/>
              </a:defRPr>
            </a:lvl1pPr>
          </a:lstStyle>
          <a:p>
            <a:r>
              <a:rPr lang="ja-JP" altLang="en-US">
                <a:solidFill>
                  <a:schemeClr val="tx1"/>
                </a:solidFill>
                <a:latin typeface="+mn-ea"/>
                <a:ea typeface="+mn-ea"/>
              </a:rPr>
              <a:t>今後の展望</a:t>
            </a:r>
            <a:endParaRPr lang="en-US" dirty="0">
              <a:solidFill>
                <a:schemeClr val="tx1"/>
              </a:solidFill>
              <a:latin typeface="+mn-ea"/>
              <a:ea typeface="+mn-ea"/>
            </a:endParaRPr>
          </a:p>
        </p:txBody>
      </p:sp>
    </p:spTree>
    <p:extLst>
      <p:ext uri="{BB962C8B-B14F-4D97-AF65-F5344CB8AC3E}">
        <p14:creationId xmlns:p14="http://schemas.microsoft.com/office/powerpoint/2010/main" val="1200233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アンケート・補足">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FD150FE-859F-D14F-89DB-97FE9FCD078B}"/>
              </a:ext>
            </a:extLst>
          </p:cNvPr>
          <p:cNvSpPr txBox="1">
            <a:spLocks/>
          </p:cNvSpPr>
          <p:nvPr userDrawn="1"/>
        </p:nvSpPr>
        <p:spPr>
          <a:xfrm>
            <a:off x="814576" y="145885"/>
            <a:ext cx="7502947" cy="248971"/>
          </a:xfrm>
          <a:prstGeom prst="rect">
            <a:avLst/>
          </a:prstGeom>
        </p:spPr>
        <p:txBody>
          <a:bodyPr anchor="b"/>
          <a:lstStyle>
            <a:lvl1pPr algn="l" defTabSz="914400" rtl="0" eaLnBrk="1" latinLnBrk="0" hangingPunct="1">
              <a:lnSpc>
                <a:spcPct val="90000"/>
              </a:lnSpc>
              <a:spcBef>
                <a:spcPct val="0"/>
              </a:spcBef>
              <a:buNone/>
              <a:defRPr kumimoji="1" sz="1250" b="1" i="0" kern="1200" spc="300">
                <a:solidFill>
                  <a:schemeClr val="bg1"/>
                </a:solidFill>
                <a:latin typeface="Yu Gothic" panose="020B0400000000000000" pitchFamily="34" charset="-128"/>
                <a:ea typeface="Yu Gothic" panose="020B0400000000000000" pitchFamily="34" charset="-128"/>
                <a:cs typeface="+mj-cs"/>
              </a:defRPr>
            </a:lvl1pPr>
          </a:lstStyle>
          <a:p>
            <a:endParaRPr lang="en-US" dirty="0">
              <a:solidFill>
                <a:schemeClr val="tx1"/>
              </a:solidFill>
              <a:latin typeface="+mn-ea"/>
              <a:ea typeface="+mn-ea"/>
            </a:endParaRPr>
          </a:p>
        </p:txBody>
      </p:sp>
    </p:spTree>
    <p:extLst>
      <p:ext uri="{BB962C8B-B14F-4D97-AF65-F5344CB8AC3E}">
        <p14:creationId xmlns:p14="http://schemas.microsoft.com/office/powerpoint/2010/main" val="2012156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sv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D6A84349-BAAE-D041-A2A1-B398E0295828}"/>
              </a:ext>
            </a:extLst>
          </p:cNvPr>
          <p:cNvSpPr/>
          <p:nvPr userDrawn="1"/>
        </p:nvSpPr>
        <p:spPr>
          <a:xfrm>
            <a:off x="0" y="408627"/>
            <a:ext cx="9906000" cy="84407"/>
          </a:xfrm>
          <a:prstGeom prst="rect">
            <a:avLst/>
          </a:prstGeom>
          <a:solidFill>
            <a:srgbClr val="0064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50" b="1" spc="600" dirty="0">
              <a:solidFill>
                <a:schemeClr val="bg1"/>
              </a:solidFill>
            </a:endParaRPr>
          </a:p>
        </p:txBody>
      </p:sp>
      <p:pic>
        <p:nvPicPr>
          <p:cNvPr id="8" name="グラフィックス 7">
            <a:extLst>
              <a:ext uri="{FF2B5EF4-FFF2-40B4-BE49-F238E27FC236}">
                <a16:creationId xmlns:a16="http://schemas.microsoft.com/office/drawing/2014/main" id="{B1118CBD-DEE2-DC49-B058-734686C82961}"/>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173461" y="80374"/>
            <a:ext cx="499399" cy="268134"/>
          </a:xfrm>
          <a:prstGeom prst="rect">
            <a:avLst/>
          </a:prstGeom>
        </p:spPr>
      </p:pic>
      <p:sp>
        <p:nvSpPr>
          <p:cNvPr id="10" name="スライド番号プレースホルダー 4">
            <a:extLst>
              <a:ext uri="{FF2B5EF4-FFF2-40B4-BE49-F238E27FC236}">
                <a16:creationId xmlns:a16="http://schemas.microsoft.com/office/drawing/2014/main" id="{7539101F-7FCD-D145-9450-2D10D84275EF}"/>
              </a:ext>
            </a:extLst>
          </p:cNvPr>
          <p:cNvSpPr txBox="1">
            <a:spLocks/>
          </p:cNvSpPr>
          <p:nvPr userDrawn="1"/>
        </p:nvSpPr>
        <p:spPr>
          <a:xfrm>
            <a:off x="9262539" y="6492875"/>
            <a:ext cx="572347"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3BDFE4E-C919-8F4B-9A94-A02D2C319B5C}" type="slidenum">
              <a:rPr kumimoji="1" lang="ja-JP" altLang="en-US" smtClean="0"/>
              <a:pPr/>
              <a:t>‹#›</a:t>
            </a:fld>
            <a:endParaRPr kumimoji="1" lang="ja-JP" altLang="en-US"/>
          </a:p>
        </p:txBody>
      </p:sp>
      <p:sp>
        <p:nvSpPr>
          <p:cNvPr id="5" name="Title 1">
            <a:extLst>
              <a:ext uri="{FF2B5EF4-FFF2-40B4-BE49-F238E27FC236}">
                <a16:creationId xmlns:a16="http://schemas.microsoft.com/office/drawing/2014/main" id="{D2321433-B09D-DF40-86CA-A2E24FC2B4A3}"/>
              </a:ext>
            </a:extLst>
          </p:cNvPr>
          <p:cNvSpPr txBox="1">
            <a:spLocks/>
          </p:cNvSpPr>
          <p:nvPr userDrawn="1"/>
        </p:nvSpPr>
        <p:spPr>
          <a:xfrm>
            <a:off x="7819053" y="139633"/>
            <a:ext cx="2015833" cy="248971"/>
          </a:xfrm>
          <a:prstGeom prst="rect">
            <a:avLst/>
          </a:prstGeom>
        </p:spPr>
        <p:txBody>
          <a:bodyPr tIns="72000" bIns="72000" anchor="b"/>
          <a:lstStyle>
            <a:lvl1pPr algn="l" defTabSz="914400" rtl="0" eaLnBrk="1" latinLnBrk="0" hangingPunct="1">
              <a:lnSpc>
                <a:spcPct val="90000"/>
              </a:lnSpc>
              <a:spcBef>
                <a:spcPct val="0"/>
              </a:spcBef>
              <a:buNone/>
              <a:defRPr kumimoji="1" sz="1250" b="1" i="0" kern="1200" spc="300">
                <a:solidFill>
                  <a:schemeClr val="bg1"/>
                </a:solidFill>
                <a:latin typeface="Yu Gothic" panose="020B0400000000000000" pitchFamily="34" charset="-128"/>
                <a:ea typeface="Yu Gothic" panose="020B0400000000000000" pitchFamily="34" charset="-128"/>
                <a:cs typeface="+mj-cs"/>
              </a:defRPr>
            </a:lvl1pPr>
          </a:lstStyle>
          <a:p>
            <a:pPr algn="r"/>
            <a:r>
              <a:rPr lang="ja-JP" altLang="en-US" sz="900" b="1" spc="0" dirty="0">
                <a:solidFill>
                  <a:schemeClr val="tx1"/>
                </a:solidFill>
                <a:latin typeface="+mn-ea"/>
                <a:ea typeface="+mn-ea"/>
              </a:rPr>
              <a:t>第</a:t>
            </a:r>
            <a:r>
              <a:rPr lang="en-US" altLang="ja-JP" sz="900" b="1" spc="0" dirty="0">
                <a:solidFill>
                  <a:schemeClr val="tx1"/>
                </a:solidFill>
                <a:latin typeface="+mn-ea"/>
                <a:ea typeface="+mn-ea"/>
              </a:rPr>
              <a:t>11</a:t>
            </a:r>
            <a:r>
              <a:rPr lang="ja-JP" altLang="en-US" sz="900" b="1" spc="0" dirty="0">
                <a:solidFill>
                  <a:schemeClr val="tx1"/>
                </a:solidFill>
                <a:latin typeface="+mn-ea"/>
                <a:ea typeface="+mn-ea"/>
              </a:rPr>
              <a:t>回グッドライフアワード</a:t>
            </a:r>
            <a:endParaRPr lang="en-US" sz="900" b="1" spc="0" dirty="0">
              <a:solidFill>
                <a:schemeClr val="tx1"/>
              </a:solidFill>
              <a:latin typeface="+mn-ea"/>
              <a:ea typeface="+mn-ea"/>
            </a:endParaRPr>
          </a:p>
        </p:txBody>
      </p:sp>
    </p:spTree>
    <p:extLst>
      <p:ext uri="{BB962C8B-B14F-4D97-AF65-F5344CB8AC3E}">
        <p14:creationId xmlns:p14="http://schemas.microsoft.com/office/powerpoint/2010/main" val="1936364583"/>
      </p:ext>
    </p:extLst>
  </p:cSld>
  <p:clrMap bg1="lt1" tx1="dk1" bg2="lt2" tx2="dk2" accent1="accent1" accent2="accent2" accent3="accent3" accent4="accent4" accent5="accent5" accent6="accent6" hlink="hlink" folHlink="folHlink"/>
  <p:sldLayoutIdLst>
    <p:sldLayoutId id="2147483661" r:id="rId1"/>
    <p:sldLayoutId id="2147483668" r:id="rId2"/>
    <p:sldLayoutId id="2147483667" r:id="rId3"/>
    <p:sldLayoutId id="2147483669" r:id="rId4"/>
    <p:sldLayoutId id="2147483670" r:id="rId5"/>
    <p:sldLayoutId id="2147483671" r:id="rId6"/>
    <p:sldLayoutId id="2147483672" r:id="rId7"/>
    <p:sldLayoutId id="2147483673" r:id="rId8"/>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2B2D0F7-07B5-BB41-B0A6-BC7DFA991043}"/>
              </a:ext>
            </a:extLst>
          </p:cNvPr>
          <p:cNvSpPr/>
          <p:nvPr/>
        </p:nvSpPr>
        <p:spPr>
          <a:xfrm>
            <a:off x="322134" y="2209195"/>
            <a:ext cx="3041793" cy="2219501"/>
          </a:xfrm>
          <a:prstGeom prst="rect">
            <a:avLst/>
          </a:prstGeom>
          <a:solidFill>
            <a:schemeClr val="bg1"/>
          </a:solidFill>
          <a:ln>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244"/>
              </a:spcBef>
              <a:spcAft>
                <a:spcPts val="244"/>
              </a:spcAft>
            </a:pPr>
            <a:r>
              <a:rPr lang="ja-JP" altLang="en-US" sz="1050">
                <a:solidFill>
                  <a:schemeClr val="tx1"/>
                </a:solidFill>
                <a:latin typeface="+mn-ea"/>
              </a:rPr>
              <a:t>キービジュアル</a:t>
            </a:r>
            <a:endParaRPr lang="en-US" altLang="ja-JP" sz="1050" dirty="0">
              <a:solidFill>
                <a:schemeClr val="tx1"/>
              </a:solidFill>
              <a:latin typeface="+mn-ea"/>
            </a:endParaRPr>
          </a:p>
          <a:p>
            <a:pPr algn="ctr">
              <a:spcBef>
                <a:spcPts val="244"/>
              </a:spcBef>
              <a:spcAft>
                <a:spcPts val="244"/>
              </a:spcAft>
            </a:pPr>
            <a:r>
              <a:rPr lang="ja-JP" altLang="en-US" sz="900">
                <a:solidFill>
                  <a:schemeClr val="tx1"/>
                </a:solidFill>
                <a:latin typeface="+mn-ea"/>
              </a:rPr>
              <a:t>（取組を象徴するイメージ画像）</a:t>
            </a:r>
          </a:p>
        </p:txBody>
      </p:sp>
      <p:sp>
        <p:nvSpPr>
          <p:cNvPr id="13" name="正方形/長方形 12">
            <a:extLst>
              <a:ext uri="{FF2B5EF4-FFF2-40B4-BE49-F238E27FC236}">
                <a16:creationId xmlns:a16="http://schemas.microsoft.com/office/drawing/2014/main" id="{E233D059-2281-CF42-99FF-8DC780E3D4B6}"/>
              </a:ext>
            </a:extLst>
          </p:cNvPr>
          <p:cNvSpPr/>
          <p:nvPr/>
        </p:nvSpPr>
        <p:spPr>
          <a:xfrm>
            <a:off x="3543650" y="2468328"/>
            <a:ext cx="6053504" cy="81545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tlCol="0" anchor="t"/>
          <a:lstStyle/>
          <a:p>
            <a:pPr>
              <a:lnSpc>
                <a:spcPts val="1300"/>
              </a:lnSpc>
            </a:pPr>
            <a:endParaRPr lang="ja-JP" altLang="en-US" sz="900">
              <a:solidFill>
                <a:schemeClr val="tx1"/>
              </a:solidFill>
            </a:endParaRPr>
          </a:p>
        </p:txBody>
      </p:sp>
      <p:grpSp>
        <p:nvGrpSpPr>
          <p:cNvPr id="2" name="グループ化 1">
            <a:extLst>
              <a:ext uri="{FF2B5EF4-FFF2-40B4-BE49-F238E27FC236}">
                <a16:creationId xmlns:a16="http://schemas.microsoft.com/office/drawing/2014/main" id="{C93315B5-FB6F-88E4-49BC-37C31F30F812}"/>
              </a:ext>
            </a:extLst>
          </p:cNvPr>
          <p:cNvGrpSpPr/>
          <p:nvPr/>
        </p:nvGrpSpPr>
        <p:grpSpPr>
          <a:xfrm>
            <a:off x="315589" y="4537432"/>
            <a:ext cx="9281564" cy="2156331"/>
            <a:chOff x="315589" y="4416588"/>
            <a:chExt cx="9281564" cy="2279737"/>
          </a:xfrm>
        </p:grpSpPr>
        <p:sp>
          <p:nvSpPr>
            <p:cNvPr id="25" name="正方形/長方形 24">
              <a:extLst>
                <a:ext uri="{FF2B5EF4-FFF2-40B4-BE49-F238E27FC236}">
                  <a16:creationId xmlns:a16="http://schemas.microsoft.com/office/drawing/2014/main" id="{2FF40C63-4FD5-6949-A48C-18EAEB0E8010}"/>
                </a:ext>
              </a:extLst>
            </p:cNvPr>
            <p:cNvSpPr/>
            <p:nvPr/>
          </p:nvSpPr>
          <p:spPr>
            <a:xfrm>
              <a:off x="315589" y="6345797"/>
              <a:ext cx="909361" cy="350528"/>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950">
                  <a:solidFill>
                    <a:schemeClr val="tx1"/>
                  </a:solidFill>
                  <a:latin typeface="+mn-ea"/>
                </a:rPr>
                <a:t>展望の要旨</a:t>
              </a:r>
              <a:endParaRPr lang="ja-JP" altLang="en-US" sz="813">
                <a:solidFill>
                  <a:schemeClr val="bg2">
                    <a:lumMod val="75000"/>
                  </a:schemeClr>
                </a:solidFill>
              </a:endParaRPr>
            </a:p>
          </p:txBody>
        </p:sp>
        <p:sp>
          <p:nvSpPr>
            <p:cNvPr id="29" name="正方形/長方形 28">
              <a:extLst>
                <a:ext uri="{FF2B5EF4-FFF2-40B4-BE49-F238E27FC236}">
                  <a16:creationId xmlns:a16="http://schemas.microsoft.com/office/drawing/2014/main" id="{64CF0174-EE58-3349-9E68-119B1620A1BA}"/>
                </a:ext>
              </a:extLst>
            </p:cNvPr>
            <p:cNvSpPr/>
            <p:nvPr/>
          </p:nvSpPr>
          <p:spPr>
            <a:xfrm>
              <a:off x="686780" y="4416588"/>
              <a:ext cx="1357680" cy="304183"/>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r>
                <a:rPr lang="ja-JP" altLang="en-US" sz="950">
                  <a:solidFill>
                    <a:schemeClr val="tx1"/>
                  </a:solidFill>
                  <a:latin typeface="+mn-ea"/>
                </a:rPr>
                <a:t>環境への貢献</a:t>
              </a:r>
              <a:endParaRPr lang="ja-JP" altLang="en-US" sz="813" dirty="0">
                <a:solidFill>
                  <a:schemeClr val="bg2">
                    <a:lumMod val="75000"/>
                  </a:schemeClr>
                </a:solidFill>
              </a:endParaRPr>
            </a:p>
          </p:txBody>
        </p:sp>
        <p:sp>
          <p:nvSpPr>
            <p:cNvPr id="30" name="正方形/長方形 29">
              <a:extLst>
                <a:ext uri="{FF2B5EF4-FFF2-40B4-BE49-F238E27FC236}">
                  <a16:creationId xmlns:a16="http://schemas.microsoft.com/office/drawing/2014/main" id="{D7F928B4-A569-A147-AE81-1C45C16E2A3E}"/>
                </a:ext>
              </a:extLst>
            </p:cNvPr>
            <p:cNvSpPr/>
            <p:nvPr/>
          </p:nvSpPr>
          <p:spPr>
            <a:xfrm>
              <a:off x="686781" y="4720771"/>
              <a:ext cx="1357679" cy="304183"/>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r>
                <a:rPr lang="ja-JP" altLang="en-US" sz="950">
                  <a:solidFill>
                    <a:schemeClr val="tx1"/>
                  </a:solidFill>
                  <a:latin typeface="+mn-ea"/>
                </a:rPr>
                <a:t>社会・経済への貢献</a:t>
              </a:r>
              <a:endParaRPr lang="ja-JP" altLang="en-US" sz="813" dirty="0">
                <a:solidFill>
                  <a:schemeClr val="bg2">
                    <a:lumMod val="75000"/>
                  </a:schemeClr>
                </a:solidFill>
              </a:endParaRPr>
            </a:p>
          </p:txBody>
        </p:sp>
        <p:sp>
          <p:nvSpPr>
            <p:cNvPr id="31" name="正方形/長方形 30">
              <a:extLst>
                <a:ext uri="{FF2B5EF4-FFF2-40B4-BE49-F238E27FC236}">
                  <a16:creationId xmlns:a16="http://schemas.microsoft.com/office/drawing/2014/main" id="{2BA1A2C9-40AC-1542-AD9B-C2B7E2A854C7}"/>
                </a:ext>
              </a:extLst>
            </p:cNvPr>
            <p:cNvSpPr/>
            <p:nvPr/>
          </p:nvSpPr>
          <p:spPr>
            <a:xfrm>
              <a:off x="686781" y="5024953"/>
              <a:ext cx="1357679" cy="304183"/>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r>
                <a:rPr lang="ja-JP" altLang="en-US" sz="950">
                  <a:solidFill>
                    <a:schemeClr val="tx1"/>
                  </a:solidFill>
                  <a:latin typeface="+mn-ea"/>
                </a:rPr>
                <a:t>地域資源の活用</a:t>
              </a:r>
              <a:endParaRPr lang="ja-JP" altLang="en-US" sz="813" dirty="0">
                <a:solidFill>
                  <a:schemeClr val="bg2">
                    <a:lumMod val="75000"/>
                  </a:schemeClr>
                </a:solidFill>
              </a:endParaRPr>
            </a:p>
          </p:txBody>
        </p:sp>
        <p:sp>
          <p:nvSpPr>
            <p:cNvPr id="32" name="正方形/長方形 31">
              <a:extLst>
                <a:ext uri="{FF2B5EF4-FFF2-40B4-BE49-F238E27FC236}">
                  <a16:creationId xmlns:a16="http://schemas.microsoft.com/office/drawing/2014/main" id="{1AAD4845-05B0-2D43-A772-BD34AF02C690}"/>
                </a:ext>
              </a:extLst>
            </p:cNvPr>
            <p:cNvSpPr/>
            <p:nvPr/>
          </p:nvSpPr>
          <p:spPr>
            <a:xfrm>
              <a:off x="686781" y="5329136"/>
              <a:ext cx="1357679" cy="304183"/>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r>
                <a:rPr lang="ja-JP" altLang="en-US" sz="950">
                  <a:solidFill>
                    <a:schemeClr val="tx1"/>
                  </a:solidFill>
                  <a:latin typeface="+mn-ea"/>
                </a:rPr>
                <a:t>普及・汎用性</a:t>
              </a:r>
              <a:endParaRPr lang="ja-JP" altLang="en-US" sz="813" dirty="0">
                <a:solidFill>
                  <a:schemeClr val="bg2">
                    <a:lumMod val="75000"/>
                  </a:schemeClr>
                </a:solidFill>
              </a:endParaRPr>
            </a:p>
          </p:txBody>
        </p:sp>
        <p:sp>
          <p:nvSpPr>
            <p:cNvPr id="33" name="正方形/長方形 32">
              <a:extLst>
                <a:ext uri="{FF2B5EF4-FFF2-40B4-BE49-F238E27FC236}">
                  <a16:creationId xmlns:a16="http://schemas.microsoft.com/office/drawing/2014/main" id="{C2A6144B-50F2-4E47-B472-0F8B02FB6E35}"/>
                </a:ext>
              </a:extLst>
            </p:cNvPr>
            <p:cNvSpPr/>
            <p:nvPr/>
          </p:nvSpPr>
          <p:spPr>
            <a:xfrm>
              <a:off x="686781" y="5633319"/>
              <a:ext cx="1357679" cy="304183"/>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r>
                <a:rPr lang="ja-JP" altLang="en-US" sz="950">
                  <a:solidFill>
                    <a:schemeClr val="tx1"/>
                  </a:solidFill>
                  <a:latin typeface="+mn-ea"/>
                </a:rPr>
                <a:t>革新・ユニーク性</a:t>
              </a:r>
              <a:endParaRPr lang="ja-JP" altLang="en-US" sz="813" dirty="0">
                <a:solidFill>
                  <a:schemeClr val="bg2">
                    <a:lumMod val="75000"/>
                  </a:schemeClr>
                </a:solidFill>
              </a:endParaRPr>
            </a:p>
          </p:txBody>
        </p:sp>
        <p:sp>
          <p:nvSpPr>
            <p:cNvPr id="37" name="正方形/長方形 36">
              <a:extLst>
                <a:ext uri="{FF2B5EF4-FFF2-40B4-BE49-F238E27FC236}">
                  <a16:creationId xmlns:a16="http://schemas.microsoft.com/office/drawing/2014/main" id="{69ACF642-78AE-744B-864E-B62F63857CE7}"/>
                </a:ext>
              </a:extLst>
            </p:cNvPr>
            <p:cNvSpPr/>
            <p:nvPr/>
          </p:nvSpPr>
          <p:spPr>
            <a:xfrm>
              <a:off x="686780" y="5937501"/>
              <a:ext cx="1357679" cy="304183"/>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r>
                <a:rPr lang="ja-JP" altLang="en-US" sz="950">
                  <a:solidFill>
                    <a:schemeClr val="tx1"/>
                  </a:solidFill>
                  <a:latin typeface="+mn-ea"/>
                </a:rPr>
                <a:t>継続性</a:t>
              </a:r>
              <a:endParaRPr lang="ja-JP" altLang="en-US" sz="813" dirty="0">
                <a:solidFill>
                  <a:schemeClr val="bg2">
                    <a:lumMod val="75000"/>
                  </a:schemeClr>
                </a:solidFill>
              </a:endParaRPr>
            </a:p>
          </p:txBody>
        </p:sp>
        <p:sp>
          <p:nvSpPr>
            <p:cNvPr id="28" name="正方形/長方形 27">
              <a:extLst>
                <a:ext uri="{FF2B5EF4-FFF2-40B4-BE49-F238E27FC236}">
                  <a16:creationId xmlns:a16="http://schemas.microsoft.com/office/drawing/2014/main" id="{4566F92B-64D3-E346-8627-0DDF4E61F91C}"/>
                </a:ext>
              </a:extLst>
            </p:cNvPr>
            <p:cNvSpPr/>
            <p:nvPr/>
          </p:nvSpPr>
          <p:spPr>
            <a:xfrm>
              <a:off x="315589" y="4416589"/>
              <a:ext cx="371192" cy="1825096"/>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50" spc="300">
                  <a:solidFill>
                    <a:schemeClr val="tx1"/>
                  </a:solidFill>
                </a:rPr>
                <a:t>取組評価の要旨</a:t>
              </a:r>
            </a:p>
          </p:txBody>
        </p:sp>
        <p:sp>
          <p:nvSpPr>
            <p:cNvPr id="34" name="正方形/長方形 33">
              <a:extLst>
                <a:ext uri="{FF2B5EF4-FFF2-40B4-BE49-F238E27FC236}">
                  <a16:creationId xmlns:a16="http://schemas.microsoft.com/office/drawing/2014/main" id="{298D4FD0-B78B-B641-B7F8-295D31BFD6BC}"/>
                </a:ext>
              </a:extLst>
            </p:cNvPr>
            <p:cNvSpPr/>
            <p:nvPr/>
          </p:nvSpPr>
          <p:spPr>
            <a:xfrm>
              <a:off x="2044460" y="4416588"/>
              <a:ext cx="7552692" cy="30418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endParaRPr lang="ja-JP" altLang="en-US" sz="900" dirty="0">
                <a:solidFill>
                  <a:schemeClr val="tx1"/>
                </a:solidFill>
              </a:endParaRPr>
            </a:p>
          </p:txBody>
        </p:sp>
        <p:sp>
          <p:nvSpPr>
            <p:cNvPr id="35" name="正方形/長方形 34">
              <a:extLst>
                <a:ext uri="{FF2B5EF4-FFF2-40B4-BE49-F238E27FC236}">
                  <a16:creationId xmlns:a16="http://schemas.microsoft.com/office/drawing/2014/main" id="{27D842D0-77F5-2445-9D60-4BA2153EC2CD}"/>
                </a:ext>
              </a:extLst>
            </p:cNvPr>
            <p:cNvSpPr/>
            <p:nvPr/>
          </p:nvSpPr>
          <p:spPr>
            <a:xfrm>
              <a:off x="2044460" y="4720771"/>
              <a:ext cx="7552692" cy="30418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endParaRPr lang="ja-JP" altLang="en-US" sz="900" dirty="0">
                <a:solidFill>
                  <a:schemeClr val="tx1"/>
                </a:solidFill>
              </a:endParaRPr>
            </a:p>
          </p:txBody>
        </p:sp>
        <p:sp>
          <p:nvSpPr>
            <p:cNvPr id="36" name="正方形/長方形 35">
              <a:extLst>
                <a:ext uri="{FF2B5EF4-FFF2-40B4-BE49-F238E27FC236}">
                  <a16:creationId xmlns:a16="http://schemas.microsoft.com/office/drawing/2014/main" id="{74ADA043-A641-6543-9D37-B2002A0A2FBB}"/>
                </a:ext>
              </a:extLst>
            </p:cNvPr>
            <p:cNvSpPr/>
            <p:nvPr/>
          </p:nvSpPr>
          <p:spPr>
            <a:xfrm>
              <a:off x="2044461" y="5024953"/>
              <a:ext cx="7552692" cy="30418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endParaRPr lang="ja-JP" altLang="en-US" sz="900" dirty="0">
                <a:solidFill>
                  <a:schemeClr val="tx1"/>
                </a:solidFill>
              </a:endParaRPr>
            </a:p>
          </p:txBody>
        </p:sp>
        <p:sp>
          <p:nvSpPr>
            <p:cNvPr id="38" name="正方形/長方形 37">
              <a:extLst>
                <a:ext uri="{FF2B5EF4-FFF2-40B4-BE49-F238E27FC236}">
                  <a16:creationId xmlns:a16="http://schemas.microsoft.com/office/drawing/2014/main" id="{99C61342-73D5-DE4A-8280-007E26023A1E}"/>
                </a:ext>
              </a:extLst>
            </p:cNvPr>
            <p:cNvSpPr/>
            <p:nvPr/>
          </p:nvSpPr>
          <p:spPr>
            <a:xfrm>
              <a:off x="2044461" y="5329136"/>
              <a:ext cx="7552691" cy="30418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endParaRPr lang="ja-JP" altLang="en-US" sz="900" dirty="0">
                <a:solidFill>
                  <a:schemeClr val="tx1"/>
                </a:solidFill>
              </a:endParaRPr>
            </a:p>
          </p:txBody>
        </p:sp>
        <p:sp>
          <p:nvSpPr>
            <p:cNvPr id="39" name="正方形/長方形 38">
              <a:extLst>
                <a:ext uri="{FF2B5EF4-FFF2-40B4-BE49-F238E27FC236}">
                  <a16:creationId xmlns:a16="http://schemas.microsoft.com/office/drawing/2014/main" id="{531DA69C-9B3B-2645-A1AC-0DA455093A95}"/>
                </a:ext>
              </a:extLst>
            </p:cNvPr>
            <p:cNvSpPr/>
            <p:nvPr/>
          </p:nvSpPr>
          <p:spPr>
            <a:xfrm>
              <a:off x="2044460" y="5633319"/>
              <a:ext cx="7552691" cy="30418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endParaRPr lang="ja-JP" altLang="en-US" sz="900" dirty="0">
                <a:solidFill>
                  <a:schemeClr val="tx1"/>
                </a:solidFill>
              </a:endParaRPr>
            </a:p>
          </p:txBody>
        </p:sp>
        <p:sp>
          <p:nvSpPr>
            <p:cNvPr id="41" name="正方形/長方形 40">
              <a:extLst>
                <a:ext uri="{FF2B5EF4-FFF2-40B4-BE49-F238E27FC236}">
                  <a16:creationId xmlns:a16="http://schemas.microsoft.com/office/drawing/2014/main" id="{1C880B1A-FBB9-4E4F-8840-61BC366159FD}"/>
                </a:ext>
              </a:extLst>
            </p:cNvPr>
            <p:cNvSpPr/>
            <p:nvPr/>
          </p:nvSpPr>
          <p:spPr>
            <a:xfrm>
              <a:off x="2044460" y="5937501"/>
              <a:ext cx="7552692" cy="30418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endParaRPr lang="ja-JP" altLang="en-US" sz="900" dirty="0">
                <a:solidFill>
                  <a:schemeClr val="tx1"/>
                </a:solidFill>
              </a:endParaRPr>
            </a:p>
          </p:txBody>
        </p:sp>
        <p:sp>
          <p:nvSpPr>
            <p:cNvPr id="43" name="正方形/長方形 42">
              <a:extLst>
                <a:ext uri="{FF2B5EF4-FFF2-40B4-BE49-F238E27FC236}">
                  <a16:creationId xmlns:a16="http://schemas.microsoft.com/office/drawing/2014/main" id="{8F2513F8-CC95-C54F-9FAE-7FA3CC07317A}"/>
                </a:ext>
              </a:extLst>
            </p:cNvPr>
            <p:cNvSpPr/>
            <p:nvPr/>
          </p:nvSpPr>
          <p:spPr>
            <a:xfrm>
              <a:off x="1224951" y="6345797"/>
              <a:ext cx="8372200" cy="35052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endParaRPr lang="ja-JP" altLang="en-US" sz="900">
                <a:solidFill>
                  <a:schemeClr val="tx1"/>
                </a:solidFill>
              </a:endParaRPr>
            </a:p>
          </p:txBody>
        </p:sp>
      </p:grpSp>
      <p:sp>
        <p:nvSpPr>
          <p:cNvPr id="44" name="正方形/長方形 43">
            <a:extLst>
              <a:ext uri="{FF2B5EF4-FFF2-40B4-BE49-F238E27FC236}">
                <a16:creationId xmlns:a16="http://schemas.microsoft.com/office/drawing/2014/main" id="{46157B24-CE8A-C44A-9DDD-7FC8365EBC37}"/>
              </a:ext>
            </a:extLst>
          </p:cNvPr>
          <p:cNvSpPr/>
          <p:nvPr/>
        </p:nvSpPr>
        <p:spPr>
          <a:xfrm>
            <a:off x="3543650" y="2203743"/>
            <a:ext cx="6053504" cy="264584"/>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tlCol="0" anchor="t"/>
          <a:lstStyle/>
          <a:p>
            <a:r>
              <a:rPr lang="ja-JP" altLang="en-US" sz="950">
                <a:solidFill>
                  <a:schemeClr val="tx1"/>
                </a:solidFill>
                <a:latin typeface="+mn-ea"/>
              </a:rPr>
              <a:t>取組の要旨</a:t>
            </a:r>
            <a:endParaRPr lang="ja-JP" altLang="en-US" sz="813">
              <a:solidFill>
                <a:schemeClr val="bg2">
                  <a:lumMod val="75000"/>
                </a:schemeClr>
              </a:solidFill>
            </a:endParaRPr>
          </a:p>
        </p:txBody>
      </p:sp>
      <p:sp>
        <p:nvSpPr>
          <p:cNvPr id="47" name="正方形/長方形 46">
            <a:extLst>
              <a:ext uri="{FF2B5EF4-FFF2-40B4-BE49-F238E27FC236}">
                <a16:creationId xmlns:a16="http://schemas.microsoft.com/office/drawing/2014/main" id="{E45D38B5-D366-0E47-B634-B2D5828BA592}"/>
              </a:ext>
            </a:extLst>
          </p:cNvPr>
          <p:cNvSpPr/>
          <p:nvPr/>
        </p:nvSpPr>
        <p:spPr>
          <a:xfrm>
            <a:off x="3543650" y="3558965"/>
            <a:ext cx="6053504" cy="86973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tlCol="0" anchor="t"/>
          <a:lstStyle/>
          <a:p>
            <a:pPr>
              <a:lnSpc>
                <a:spcPts val="1300"/>
              </a:lnSpc>
            </a:pPr>
            <a:endParaRPr lang="ja-JP" altLang="en-US" sz="900">
              <a:solidFill>
                <a:schemeClr val="tx1"/>
              </a:solidFill>
            </a:endParaRPr>
          </a:p>
        </p:txBody>
      </p:sp>
      <p:sp>
        <p:nvSpPr>
          <p:cNvPr id="48" name="正方形/長方形 47">
            <a:extLst>
              <a:ext uri="{FF2B5EF4-FFF2-40B4-BE49-F238E27FC236}">
                <a16:creationId xmlns:a16="http://schemas.microsoft.com/office/drawing/2014/main" id="{1387F725-5E21-EE4C-9480-AE4CCE4511F4}"/>
              </a:ext>
            </a:extLst>
          </p:cNvPr>
          <p:cNvSpPr/>
          <p:nvPr/>
        </p:nvSpPr>
        <p:spPr>
          <a:xfrm>
            <a:off x="3543650" y="3283783"/>
            <a:ext cx="6053504" cy="275181"/>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tlCol="0" anchor="t"/>
          <a:lstStyle/>
          <a:p>
            <a:r>
              <a:rPr lang="ja-JP" altLang="en-US" sz="950">
                <a:solidFill>
                  <a:schemeClr val="tx1"/>
                </a:solidFill>
                <a:latin typeface="+mn-ea"/>
              </a:rPr>
              <a:t>実績の要旨</a:t>
            </a:r>
            <a:endParaRPr lang="ja-JP" altLang="en-US" sz="813">
              <a:solidFill>
                <a:schemeClr val="bg2">
                  <a:lumMod val="75000"/>
                </a:schemeClr>
              </a:solidFill>
            </a:endParaRPr>
          </a:p>
        </p:txBody>
      </p:sp>
      <p:sp>
        <p:nvSpPr>
          <p:cNvPr id="5" name="正方形/長方形 4">
            <a:extLst>
              <a:ext uri="{FF2B5EF4-FFF2-40B4-BE49-F238E27FC236}">
                <a16:creationId xmlns:a16="http://schemas.microsoft.com/office/drawing/2014/main" id="{86D05C9A-13A2-0496-1DD0-8B4AE80A3C2A}"/>
              </a:ext>
            </a:extLst>
          </p:cNvPr>
          <p:cNvSpPr/>
          <p:nvPr/>
        </p:nvSpPr>
        <p:spPr>
          <a:xfrm>
            <a:off x="1792225" y="590400"/>
            <a:ext cx="5713740" cy="432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dirty="0">
              <a:solidFill>
                <a:schemeClr val="tx1"/>
              </a:solidFill>
              <a:latin typeface="+mn-ea"/>
            </a:endParaRPr>
          </a:p>
        </p:txBody>
      </p:sp>
      <p:sp>
        <p:nvSpPr>
          <p:cNvPr id="9" name="正方形/長方形 8">
            <a:extLst>
              <a:ext uri="{FF2B5EF4-FFF2-40B4-BE49-F238E27FC236}">
                <a16:creationId xmlns:a16="http://schemas.microsoft.com/office/drawing/2014/main" id="{C8CB0D35-88F4-928F-EF27-B4E0EFF9ADEE}"/>
              </a:ext>
            </a:extLst>
          </p:cNvPr>
          <p:cNvSpPr/>
          <p:nvPr/>
        </p:nvSpPr>
        <p:spPr>
          <a:xfrm>
            <a:off x="322133" y="590400"/>
            <a:ext cx="1485281" cy="432000"/>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tlCol="0" anchor="ctr"/>
          <a:lstStyle/>
          <a:p>
            <a:pPr algn="ctr"/>
            <a:r>
              <a:rPr lang="ja-JP" altLang="en-US" sz="1100" dirty="0">
                <a:solidFill>
                  <a:schemeClr val="tx1"/>
                </a:solidFill>
                <a:latin typeface="+mn-ea"/>
              </a:rPr>
              <a:t>取組名称</a:t>
            </a:r>
          </a:p>
        </p:txBody>
      </p:sp>
      <p:sp>
        <p:nvSpPr>
          <p:cNvPr id="14" name="正方形/長方形 13">
            <a:extLst>
              <a:ext uri="{FF2B5EF4-FFF2-40B4-BE49-F238E27FC236}">
                <a16:creationId xmlns:a16="http://schemas.microsoft.com/office/drawing/2014/main" id="{25E571B1-ADFE-36E2-AD79-3609DF054FC4}"/>
              </a:ext>
            </a:extLst>
          </p:cNvPr>
          <p:cNvSpPr/>
          <p:nvPr/>
        </p:nvSpPr>
        <p:spPr>
          <a:xfrm>
            <a:off x="1228107" y="1431807"/>
            <a:ext cx="8369047" cy="270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61200" rtlCol="0" anchor="ctr" anchorCtr="0"/>
          <a:lstStyle/>
          <a:p>
            <a:r>
              <a:rPr lang="ja-JP" altLang="en-US" sz="700" dirty="0">
                <a:solidFill>
                  <a:schemeClr val="tx1"/>
                </a:solidFill>
                <a:latin typeface="+mn-ea"/>
              </a:rPr>
              <a:t>企業　／　学校　／　</a:t>
            </a:r>
            <a:r>
              <a:rPr lang="en-US" altLang="ja-JP" sz="700" dirty="0">
                <a:solidFill>
                  <a:schemeClr val="tx1"/>
                </a:solidFill>
                <a:latin typeface="+mn-ea"/>
              </a:rPr>
              <a:t>NPO</a:t>
            </a:r>
            <a:r>
              <a:rPr lang="ja-JP" altLang="en-US" sz="700" dirty="0">
                <a:solidFill>
                  <a:schemeClr val="tx1"/>
                </a:solidFill>
                <a:latin typeface="+mn-ea"/>
              </a:rPr>
              <a:t>・任意団体　／　自治体　／　地域コミュニティ　／　個人　／ ユース部門</a:t>
            </a:r>
            <a:r>
              <a:rPr lang="ja-JP" altLang="en-US" sz="600" dirty="0">
                <a:solidFill>
                  <a:schemeClr val="tx1"/>
                </a:solidFill>
                <a:latin typeface="+mn-ea"/>
              </a:rPr>
              <a:t>（概ね</a:t>
            </a:r>
            <a:r>
              <a:rPr lang="en-US" altLang="ja-JP" sz="600" dirty="0">
                <a:solidFill>
                  <a:schemeClr val="tx1"/>
                </a:solidFill>
                <a:latin typeface="+mn-ea"/>
              </a:rPr>
              <a:t>30</a:t>
            </a:r>
            <a:r>
              <a:rPr lang="ja-JP" altLang="en-US" sz="600" dirty="0">
                <a:solidFill>
                  <a:schemeClr val="tx1"/>
                </a:solidFill>
                <a:latin typeface="+mn-ea"/>
              </a:rPr>
              <a:t>代以下の次世代を担う若手が中心となって実施する取組はこちらにもチェックしてください） ／ その他</a:t>
            </a:r>
            <a:endParaRPr lang="en-US" altLang="ja-JP" sz="600" dirty="0">
              <a:solidFill>
                <a:schemeClr val="tx1"/>
              </a:solidFill>
              <a:latin typeface="+mn-ea"/>
            </a:endParaRPr>
          </a:p>
        </p:txBody>
      </p:sp>
      <p:sp>
        <p:nvSpPr>
          <p:cNvPr id="15" name="正方形/長方形 14">
            <a:extLst>
              <a:ext uri="{FF2B5EF4-FFF2-40B4-BE49-F238E27FC236}">
                <a16:creationId xmlns:a16="http://schemas.microsoft.com/office/drawing/2014/main" id="{ABDF27D0-00F4-79E9-1471-E4524735D867}"/>
              </a:ext>
            </a:extLst>
          </p:cNvPr>
          <p:cNvSpPr/>
          <p:nvPr/>
        </p:nvSpPr>
        <p:spPr>
          <a:xfrm>
            <a:off x="322133" y="1431807"/>
            <a:ext cx="905974" cy="270293"/>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90000" rtlCol="0" anchor="t"/>
          <a:lstStyle/>
          <a:p>
            <a:pPr algn="ctr"/>
            <a:r>
              <a:rPr lang="ja-JP" altLang="en-US" sz="700" dirty="0">
                <a:solidFill>
                  <a:schemeClr val="tx1"/>
                </a:solidFill>
                <a:latin typeface="+mn-ea"/>
              </a:rPr>
              <a:t>取組主体の種別</a:t>
            </a:r>
            <a:endParaRPr lang="ja-JP" altLang="en-US" sz="700" dirty="0">
              <a:solidFill>
                <a:schemeClr val="bg2">
                  <a:lumMod val="75000"/>
                </a:schemeClr>
              </a:solidFill>
            </a:endParaRPr>
          </a:p>
        </p:txBody>
      </p:sp>
      <p:sp>
        <p:nvSpPr>
          <p:cNvPr id="17" name="正方形/長方形 16">
            <a:extLst>
              <a:ext uri="{FF2B5EF4-FFF2-40B4-BE49-F238E27FC236}">
                <a16:creationId xmlns:a16="http://schemas.microsoft.com/office/drawing/2014/main" id="{E564DAA5-2457-EFDE-B4C1-C52E9D581B2A}"/>
              </a:ext>
            </a:extLst>
          </p:cNvPr>
          <p:cNvSpPr/>
          <p:nvPr/>
        </p:nvSpPr>
        <p:spPr>
          <a:xfrm>
            <a:off x="7505965" y="590400"/>
            <a:ext cx="813862" cy="432000"/>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tlCol="0" anchor="ctr"/>
          <a:lstStyle/>
          <a:p>
            <a:pPr algn="ctr"/>
            <a:r>
              <a:rPr lang="ja-JP" altLang="en-US" sz="950" dirty="0">
                <a:solidFill>
                  <a:schemeClr val="tx1"/>
                </a:solidFill>
                <a:latin typeface="+mn-ea"/>
              </a:rPr>
              <a:t>団体設立後の経過年数</a:t>
            </a:r>
          </a:p>
        </p:txBody>
      </p:sp>
      <p:sp>
        <p:nvSpPr>
          <p:cNvPr id="18" name="正方形/長方形 17">
            <a:extLst>
              <a:ext uri="{FF2B5EF4-FFF2-40B4-BE49-F238E27FC236}">
                <a16:creationId xmlns:a16="http://schemas.microsoft.com/office/drawing/2014/main" id="{A85EE887-01CC-BBEA-8C51-BC6B12B32C9C}"/>
              </a:ext>
            </a:extLst>
          </p:cNvPr>
          <p:cNvSpPr/>
          <p:nvPr/>
        </p:nvSpPr>
        <p:spPr>
          <a:xfrm>
            <a:off x="5188387" y="1008000"/>
            <a:ext cx="813863" cy="432000"/>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tlCol="0" anchor="ctr"/>
          <a:lstStyle/>
          <a:p>
            <a:pPr algn="ctr"/>
            <a:r>
              <a:rPr lang="ja-JP" altLang="en-US" sz="950">
                <a:solidFill>
                  <a:schemeClr val="tx1"/>
                </a:solidFill>
                <a:latin typeface="+mn-ea"/>
              </a:rPr>
              <a:t>活動地域</a:t>
            </a:r>
          </a:p>
        </p:txBody>
      </p:sp>
      <p:sp>
        <p:nvSpPr>
          <p:cNvPr id="22" name="正方形/長方形 21">
            <a:extLst>
              <a:ext uri="{FF2B5EF4-FFF2-40B4-BE49-F238E27FC236}">
                <a16:creationId xmlns:a16="http://schemas.microsoft.com/office/drawing/2014/main" id="{5F86D955-6B4E-4311-AF33-ED4780E9D5E2}"/>
              </a:ext>
            </a:extLst>
          </p:cNvPr>
          <p:cNvSpPr/>
          <p:nvPr/>
        </p:nvSpPr>
        <p:spPr>
          <a:xfrm>
            <a:off x="322132" y="1008000"/>
            <a:ext cx="1486800" cy="432000"/>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tlCol="0" anchor="ctr"/>
          <a:lstStyle/>
          <a:p>
            <a:pPr algn="ctr"/>
            <a:r>
              <a:rPr lang="ja-JP" altLang="en-US" sz="1100">
                <a:solidFill>
                  <a:schemeClr val="tx1"/>
                </a:solidFill>
                <a:latin typeface="+mn-ea"/>
              </a:rPr>
              <a:t>応募取組主体名称</a:t>
            </a:r>
          </a:p>
        </p:txBody>
      </p:sp>
      <p:sp>
        <p:nvSpPr>
          <p:cNvPr id="23" name="正方形/長方形 22">
            <a:extLst>
              <a:ext uri="{FF2B5EF4-FFF2-40B4-BE49-F238E27FC236}">
                <a16:creationId xmlns:a16="http://schemas.microsoft.com/office/drawing/2014/main" id="{2874256D-E78A-7E91-F748-636ECC53E524}"/>
              </a:ext>
            </a:extLst>
          </p:cNvPr>
          <p:cNvSpPr/>
          <p:nvPr/>
        </p:nvSpPr>
        <p:spPr>
          <a:xfrm>
            <a:off x="5993853" y="1008000"/>
            <a:ext cx="1512112" cy="432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a:solidFill>
                <a:schemeClr val="tx1"/>
              </a:solidFill>
              <a:latin typeface="+mn-ea"/>
            </a:endParaRPr>
          </a:p>
        </p:txBody>
      </p:sp>
      <p:sp>
        <p:nvSpPr>
          <p:cNvPr id="27" name="正方形/長方形 26">
            <a:extLst>
              <a:ext uri="{FF2B5EF4-FFF2-40B4-BE49-F238E27FC236}">
                <a16:creationId xmlns:a16="http://schemas.microsoft.com/office/drawing/2014/main" id="{65EFA3BD-3FE7-46EF-D661-E578DD2D82E7}"/>
              </a:ext>
            </a:extLst>
          </p:cNvPr>
          <p:cNvSpPr/>
          <p:nvPr/>
        </p:nvSpPr>
        <p:spPr>
          <a:xfrm>
            <a:off x="1806547" y="1008000"/>
            <a:ext cx="3382707" cy="432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a:solidFill>
                <a:schemeClr val="tx1"/>
              </a:solidFill>
              <a:latin typeface="+mn-ea"/>
            </a:endParaRPr>
          </a:p>
        </p:txBody>
      </p:sp>
      <p:sp>
        <p:nvSpPr>
          <p:cNvPr id="45" name="正方形/長方形 44">
            <a:extLst>
              <a:ext uri="{FF2B5EF4-FFF2-40B4-BE49-F238E27FC236}">
                <a16:creationId xmlns:a16="http://schemas.microsoft.com/office/drawing/2014/main" id="{05BA2A80-3138-2F40-A631-A5A4BAD9D22C}"/>
              </a:ext>
            </a:extLst>
          </p:cNvPr>
          <p:cNvSpPr/>
          <p:nvPr/>
        </p:nvSpPr>
        <p:spPr>
          <a:xfrm>
            <a:off x="7505965" y="1008000"/>
            <a:ext cx="813862" cy="432000"/>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tlCol="0" anchor="ctr"/>
          <a:lstStyle/>
          <a:p>
            <a:pPr algn="ctr"/>
            <a:r>
              <a:rPr lang="ja-JP" altLang="en-US" sz="950" dirty="0">
                <a:solidFill>
                  <a:schemeClr val="tx1"/>
                </a:solidFill>
                <a:latin typeface="+mn-ea"/>
              </a:rPr>
              <a:t>応募取組の活動年数</a:t>
            </a:r>
          </a:p>
        </p:txBody>
      </p:sp>
      <p:sp>
        <p:nvSpPr>
          <p:cNvPr id="50" name="正方形/長方形 49">
            <a:extLst>
              <a:ext uri="{FF2B5EF4-FFF2-40B4-BE49-F238E27FC236}">
                <a16:creationId xmlns:a16="http://schemas.microsoft.com/office/drawing/2014/main" id="{72380E1B-5C79-5A86-0C47-5EE2792087D5}"/>
              </a:ext>
            </a:extLst>
          </p:cNvPr>
          <p:cNvSpPr/>
          <p:nvPr/>
        </p:nvSpPr>
        <p:spPr>
          <a:xfrm>
            <a:off x="1228106" y="1701807"/>
            <a:ext cx="8369048" cy="40351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57600" rtlCol="0" anchor="ctr" anchorCtr="0"/>
          <a:lstStyle/>
          <a:p>
            <a:pPr>
              <a:lnSpc>
                <a:spcPts val="900"/>
              </a:lnSpc>
            </a:pPr>
            <a:r>
              <a:rPr lang="ja-JP" altLang="en-US" sz="700" dirty="0">
                <a:solidFill>
                  <a:schemeClr val="tx1"/>
                </a:solidFill>
                <a:latin typeface="+mn-ea"/>
              </a:rPr>
              <a:t>サステナブルデザイン賞 ／ 子どもエンパワーメント賞 ／ 環境と福祉賞 ／ 環境地域ブランディング賞 ／ 環境ひとづくり賞 ／ 環境社会イノベーション賞 ／ 地球と人への想いやり賞 ／ </a:t>
            </a:r>
            <a:endParaRPr lang="en-US" altLang="ja-JP" sz="700" dirty="0">
              <a:solidFill>
                <a:schemeClr val="tx1"/>
              </a:solidFill>
              <a:latin typeface="+mn-ea"/>
            </a:endParaRPr>
          </a:p>
          <a:p>
            <a:pPr>
              <a:lnSpc>
                <a:spcPts val="1100"/>
              </a:lnSpc>
            </a:pPr>
            <a:r>
              <a:rPr lang="en-US" altLang="ja-JP" sz="700" dirty="0">
                <a:solidFill>
                  <a:schemeClr val="tx1"/>
                </a:solidFill>
                <a:latin typeface="+mn-ea"/>
              </a:rPr>
              <a:t>SDGs</a:t>
            </a:r>
            <a:r>
              <a:rPr lang="ja-JP" altLang="en-US" sz="700" dirty="0">
                <a:solidFill>
                  <a:schemeClr val="tx1"/>
                </a:solidFill>
                <a:latin typeface="+mn-ea"/>
              </a:rPr>
              <a:t>ビジネス賞 ／ </a:t>
            </a:r>
            <a:r>
              <a:rPr lang="en-US" altLang="ja-JP" sz="700" dirty="0">
                <a:solidFill>
                  <a:schemeClr val="tx1"/>
                </a:solidFill>
                <a:latin typeface="+mn-ea"/>
              </a:rPr>
              <a:t>EXPO2025 </a:t>
            </a:r>
            <a:r>
              <a:rPr lang="ja-JP" altLang="en-US" sz="700" dirty="0">
                <a:solidFill>
                  <a:schemeClr val="tx1"/>
                </a:solidFill>
                <a:latin typeface="+mn-ea"/>
              </a:rPr>
              <a:t>いのち動的平衡賞</a:t>
            </a:r>
            <a:endParaRPr lang="en-US" altLang="ja-JP" sz="700" dirty="0">
              <a:solidFill>
                <a:schemeClr val="tx1"/>
              </a:solidFill>
              <a:latin typeface="+mn-ea"/>
            </a:endParaRPr>
          </a:p>
        </p:txBody>
      </p:sp>
      <p:sp>
        <p:nvSpPr>
          <p:cNvPr id="52" name="正方形/長方形 51">
            <a:extLst>
              <a:ext uri="{FF2B5EF4-FFF2-40B4-BE49-F238E27FC236}">
                <a16:creationId xmlns:a16="http://schemas.microsoft.com/office/drawing/2014/main" id="{9A4D4412-6F10-EF76-90DB-468F565200FD}"/>
              </a:ext>
            </a:extLst>
          </p:cNvPr>
          <p:cNvSpPr/>
          <p:nvPr/>
        </p:nvSpPr>
        <p:spPr>
          <a:xfrm>
            <a:off x="8310597" y="590400"/>
            <a:ext cx="1285200" cy="432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dirty="0">
              <a:solidFill>
                <a:schemeClr val="tx1"/>
              </a:solidFill>
              <a:latin typeface="+mn-ea"/>
            </a:endParaRPr>
          </a:p>
        </p:txBody>
      </p:sp>
      <p:sp>
        <p:nvSpPr>
          <p:cNvPr id="53" name="正方形/長方形 52">
            <a:extLst>
              <a:ext uri="{FF2B5EF4-FFF2-40B4-BE49-F238E27FC236}">
                <a16:creationId xmlns:a16="http://schemas.microsoft.com/office/drawing/2014/main" id="{7987A822-EBEC-D751-A8D7-09D329205D09}"/>
              </a:ext>
            </a:extLst>
          </p:cNvPr>
          <p:cNvSpPr/>
          <p:nvPr/>
        </p:nvSpPr>
        <p:spPr>
          <a:xfrm>
            <a:off x="8310564" y="1008000"/>
            <a:ext cx="1286590" cy="432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a:solidFill>
                <a:schemeClr val="tx1"/>
              </a:solidFill>
              <a:latin typeface="+mn-ea"/>
            </a:endParaRPr>
          </a:p>
        </p:txBody>
      </p:sp>
      <p:sp>
        <p:nvSpPr>
          <p:cNvPr id="51" name="正方形/長方形 50">
            <a:extLst>
              <a:ext uri="{FF2B5EF4-FFF2-40B4-BE49-F238E27FC236}">
                <a16:creationId xmlns:a16="http://schemas.microsoft.com/office/drawing/2014/main" id="{3C81245A-B42E-93FE-57E4-838AF9449E7C}"/>
              </a:ext>
            </a:extLst>
          </p:cNvPr>
          <p:cNvSpPr/>
          <p:nvPr/>
        </p:nvSpPr>
        <p:spPr>
          <a:xfrm>
            <a:off x="322136" y="1701807"/>
            <a:ext cx="905972" cy="403515"/>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08000" tIns="36000" rtlCol="0" anchor="ctr" anchorCtr="0"/>
          <a:lstStyle/>
          <a:p>
            <a:pPr algn="ctr"/>
            <a:r>
              <a:rPr lang="ja-JP" altLang="en-US" sz="700" dirty="0">
                <a:solidFill>
                  <a:schemeClr val="tx1"/>
                </a:solidFill>
                <a:latin typeface="+mn-ea"/>
              </a:rPr>
              <a:t>応募取組に関連する</a:t>
            </a:r>
            <a:endParaRPr lang="en-US" altLang="ja-JP" sz="700" dirty="0">
              <a:solidFill>
                <a:schemeClr val="tx1"/>
              </a:solidFill>
              <a:latin typeface="+mn-ea"/>
            </a:endParaRPr>
          </a:p>
          <a:p>
            <a:pPr algn="ctr"/>
            <a:r>
              <a:rPr lang="ja-JP" altLang="en-US" sz="700" dirty="0">
                <a:solidFill>
                  <a:schemeClr val="tx1"/>
                </a:solidFill>
                <a:latin typeface="+mn-ea"/>
              </a:rPr>
              <a:t>実行委員会特別賞</a:t>
            </a:r>
            <a:endParaRPr lang="ja-JP" altLang="en-US" sz="700" dirty="0">
              <a:solidFill>
                <a:schemeClr val="bg2">
                  <a:lumMod val="75000"/>
                </a:schemeClr>
              </a:solidFill>
            </a:endParaRPr>
          </a:p>
        </p:txBody>
      </p:sp>
    </p:spTree>
    <p:extLst>
      <p:ext uri="{BB962C8B-B14F-4D97-AF65-F5344CB8AC3E}">
        <p14:creationId xmlns:p14="http://schemas.microsoft.com/office/powerpoint/2010/main" val="1861254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テキスト ボックス 68">
            <a:extLst>
              <a:ext uri="{FF2B5EF4-FFF2-40B4-BE49-F238E27FC236}">
                <a16:creationId xmlns:a16="http://schemas.microsoft.com/office/drawing/2014/main" id="{0F31AE68-979D-8A49-B35D-B61CB53F098A}"/>
              </a:ext>
            </a:extLst>
          </p:cNvPr>
          <p:cNvSpPr txBox="1"/>
          <p:nvPr/>
        </p:nvSpPr>
        <p:spPr>
          <a:xfrm>
            <a:off x="169200" y="624996"/>
            <a:ext cx="998991" cy="246221"/>
          </a:xfrm>
          <a:prstGeom prst="rect">
            <a:avLst/>
          </a:prstGeom>
          <a:noFill/>
        </p:spPr>
        <p:txBody>
          <a:bodyPr wrap="none" rtlCol="0">
            <a:spAutoFit/>
          </a:bodyPr>
          <a:lstStyle/>
          <a:p>
            <a:pPr marL="171450" indent="-171450">
              <a:spcBef>
                <a:spcPts val="244"/>
              </a:spcBef>
              <a:spcAft>
                <a:spcPts val="244"/>
              </a:spcAft>
              <a:buFont typeface="Wingdings" pitchFamily="2" charset="2"/>
              <a:buChar char="n"/>
            </a:pPr>
            <a:r>
              <a:rPr lang="ja-JP" altLang="en-US" sz="1000" b="1">
                <a:latin typeface="+mn-ea"/>
                <a:cs typeface="Arial" panose="020B0604020202020204" pitchFamily="34" charset="0"/>
              </a:rPr>
              <a:t>応募者情報</a:t>
            </a:r>
          </a:p>
        </p:txBody>
      </p:sp>
      <p:sp>
        <p:nvSpPr>
          <p:cNvPr id="36" name="正方形/長方形 35">
            <a:extLst>
              <a:ext uri="{FF2B5EF4-FFF2-40B4-BE49-F238E27FC236}">
                <a16:creationId xmlns:a16="http://schemas.microsoft.com/office/drawing/2014/main" id="{035C7DC6-D9A9-694B-A7ED-158CA2B960FF}"/>
              </a:ext>
            </a:extLst>
          </p:cNvPr>
          <p:cNvSpPr/>
          <p:nvPr/>
        </p:nvSpPr>
        <p:spPr>
          <a:xfrm>
            <a:off x="791763" y="1119094"/>
            <a:ext cx="4035959" cy="216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90000" bIns="72000" rtlCol="0" anchor="ctr"/>
          <a:lstStyle/>
          <a:p>
            <a:r>
              <a:rPr lang="ja-JP" altLang="en-US" sz="700">
                <a:solidFill>
                  <a:schemeClr val="tx1"/>
                </a:solidFill>
                <a:latin typeface="+mn-ea"/>
              </a:rPr>
              <a:t>（フリガナ）　</a:t>
            </a:r>
          </a:p>
        </p:txBody>
      </p:sp>
      <p:sp>
        <p:nvSpPr>
          <p:cNvPr id="37" name="正方形/長方形 36">
            <a:extLst>
              <a:ext uri="{FF2B5EF4-FFF2-40B4-BE49-F238E27FC236}">
                <a16:creationId xmlns:a16="http://schemas.microsoft.com/office/drawing/2014/main" id="{798E6D66-5F34-4B4F-9FDF-C53FB04FD32A}"/>
              </a:ext>
            </a:extLst>
          </p:cNvPr>
          <p:cNvSpPr/>
          <p:nvPr/>
        </p:nvSpPr>
        <p:spPr>
          <a:xfrm>
            <a:off x="791763" y="1332131"/>
            <a:ext cx="4035959" cy="684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endParaRPr lang="ja-JP" altLang="en-US" sz="1400">
              <a:solidFill>
                <a:schemeClr val="tx1"/>
              </a:solidFill>
              <a:latin typeface="+mn-ea"/>
            </a:endParaRPr>
          </a:p>
        </p:txBody>
      </p:sp>
      <p:sp>
        <p:nvSpPr>
          <p:cNvPr id="76" name="正方形/長方形 75">
            <a:extLst>
              <a:ext uri="{FF2B5EF4-FFF2-40B4-BE49-F238E27FC236}">
                <a16:creationId xmlns:a16="http://schemas.microsoft.com/office/drawing/2014/main" id="{844264DC-2949-BF4C-8F98-AD42E23A10E4}"/>
              </a:ext>
            </a:extLst>
          </p:cNvPr>
          <p:cNvSpPr/>
          <p:nvPr/>
        </p:nvSpPr>
        <p:spPr>
          <a:xfrm>
            <a:off x="266571" y="1118798"/>
            <a:ext cx="525192" cy="89668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bIns="72000" rtlCol="0" anchor="ctr"/>
          <a:lstStyle/>
          <a:p>
            <a:pPr algn="ctr"/>
            <a:r>
              <a:rPr lang="ja-JP" altLang="en-US" sz="800">
                <a:solidFill>
                  <a:schemeClr val="tx1"/>
                </a:solidFill>
              </a:rPr>
              <a:t>名称</a:t>
            </a:r>
            <a:endParaRPr lang="ja-JP" altLang="en-US" sz="800" dirty="0">
              <a:solidFill>
                <a:schemeClr val="tx1"/>
              </a:solidFill>
            </a:endParaRPr>
          </a:p>
        </p:txBody>
      </p:sp>
      <p:sp>
        <p:nvSpPr>
          <p:cNvPr id="101" name="正方形/長方形 100">
            <a:extLst>
              <a:ext uri="{FF2B5EF4-FFF2-40B4-BE49-F238E27FC236}">
                <a16:creationId xmlns:a16="http://schemas.microsoft.com/office/drawing/2014/main" id="{DADF3ED7-7BC5-6747-8254-442FE19EF344}"/>
              </a:ext>
            </a:extLst>
          </p:cNvPr>
          <p:cNvSpPr/>
          <p:nvPr/>
        </p:nvSpPr>
        <p:spPr>
          <a:xfrm>
            <a:off x="791763" y="2231329"/>
            <a:ext cx="4035959" cy="216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90000" bIns="72000" rtlCol="0" anchor="ctr"/>
          <a:lstStyle/>
          <a:p>
            <a:r>
              <a:rPr lang="ja-JP" altLang="en-US" sz="700">
                <a:solidFill>
                  <a:schemeClr val="tx1"/>
                </a:solidFill>
              </a:rPr>
              <a:t>（フリガナ）　</a:t>
            </a:r>
          </a:p>
        </p:txBody>
      </p:sp>
      <p:sp>
        <p:nvSpPr>
          <p:cNvPr id="102" name="正方形/長方形 101">
            <a:extLst>
              <a:ext uri="{FF2B5EF4-FFF2-40B4-BE49-F238E27FC236}">
                <a16:creationId xmlns:a16="http://schemas.microsoft.com/office/drawing/2014/main" id="{92D5E91E-DB2C-5747-AD32-A33A79EDAEE4}"/>
              </a:ext>
            </a:extLst>
          </p:cNvPr>
          <p:cNvSpPr/>
          <p:nvPr/>
        </p:nvSpPr>
        <p:spPr>
          <a:xfrm>
            <a:off x="791763" y="2444119"/>
            <a:ext cx="4035959" cy="52560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endParaRPr lang="ja-JP" altLang="en-US" sz="1400">
              <a:solidFill>
                <a:schemeClr val="tx1"/>
              </a:solidFill>
              <a:latin typeface="+mn-ea"/>
            </a:endParaRPr>
          </a:p>
        </p:txBody>
      </p:sp>
      <p:sp>
        <p:nvSpPr>
          <p:cNvPr id="103" name="正方形/長方形 102">
            <a:extLst>
              <a:ext uri="{FF2B5EF4-FFF2-40B4-BE49-F238E27FC236}">
                <a16:creationId xmlns:a16="http://schemas.microsoft.com/office/drawing/2014/main" id="{6722414B-19E7-7242-85AB-4EF6BFDF995A}"/>
              </a:ext>
            </a:extLst>
          </p:cNvPr>
          <p:cNvSpPr/>
          <p:nvPr/>
        </p:nvSpPr>
        <p:spPr>
          <a:xfrm>
            <a:off x="266571" y="2230623"/>
            <a:ext cx="525192" cy="94286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bIns="72000" rtlCol="0" anchor="ctr"/>
          <a:lstStyle/>
          <a:p>
            <a:pPr algn="ctr"/>
            <a:r>
              <a:rPr lang="ja-JP" altLang="en-US" sz="800">
                <a:solidFill>
                  <a:schemeClr val="tx1"/>
                </a:solidFill>
              </a:rPr>
              <a:t>氏名</a:t>
            </a:r>
            <a:endParaRPr lang="ja-JP" altLang="en-US" sz="800" dirty="0">
              <a:solidFill>
                <a:schemeClr val="tx1"/>
              </a:solidFill>
            </a:endParaRPr>
          </a:p>
        </p:txBody>
      </p:sp>
      <p:sp>
        <p:nvSpPr>
          <p:cNvPr id="105" name="正方形/長方形 104">
            <a:extLst>
              <a:ext uri="{FF2B5EF4-FFF2-40B4-BE49-F238E27FC236}">
                <a16:creationId xmlns:a16="http://schemas.microsoft.com/office/drawing/2014/main" id="{11798919-C127-EE4C-867E-305263B24853}"/>
              </a:ext>
            </a:extLst>
          </p:cNvPr>
          <p:cNvSpPr/>
          <p:nvPr/>
        </p:nvSpPr>
        <p:spPr>
          <a:xfrm>
            <a:off x="791763" y="2960927"/>
            <a:ext cx="4035959" cy="216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90000" bIns="72000" rtlCol="0" anchor="ctr"/>
          <a:lstStyle/>
          <a:p>
            <a:r>
              <a:rPr lang="ja-JP" altLang="en-US" sz="700">
                <a:solidFill>
                  <a:schemeClr val="tx1"/>
                </a:solidFill>
                <a:latin typeface="+mn-ea"/>
              </a:rPr>
              <a:t>（肩書）　</a:t>
            </a:r>
          </a:p>
        </p:txBody>
      </p:sp>
      <p:sp>
        <p:nvSpPr>
          <p:cNvPr id="109" name="正方形/長方形 108">
            <a:extLst>
              <a:ext uri="{FF2B5EF4-FFF2-40B4-BE49-F238E27FC236}">
                <a16:creationId xmlns:a16="http://schemas.microsoft.com/office/drawing/2014/main" id="{40CB5FA8-B162-2749-9053-DDDA33A2F3F8}"/>
              </a:ext>
            </a:extLst>
          </p:cNvPr>
          <p:cNvSpPr/>
          <p:nvPr/>
        </p:nvSpPr>
        <p:spPr>
          <a:xfrm>
            <a:off x="266570" y="3174163"/>
            <a:ext cx="4561151" cy="216000"/>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90000" bIns="72000" rtlCol="0" anchor="ctr"/>
          <a:lstStyle/>
          <a:p>
            <a:r>
              <a:rPr lang="ja-JP" altLang="en-US" sz="900">
                <a:solidFill>
                  <a:schemeClr val="tx1"/>
                </a:solidFill>
              </a:rPr>
              <a:t>住所（主たる事務所等）</a:t>
            </a:r>
          </a:p>
        </p:txBody>
      </p:sp>
      <p:sp>
        <p:nvSpPr>
          <p:cNvPr id="110" name="正方形/長方形 109">
            <a:extLst>
              <a:ext uri="{FF2B5EF4-FFF2-40B4-BE49-F238E27FC236}">
                <a16:creationId xmlns:a16="http://schemas.microsoft.com/office/drawing/2014/main" id="{3E430BE6-3B2D-5F44-B914-31EAD260A76B}"/>
              </a:ext>
            </a:extLst>
          </p:cNvPr>
          <p:cNvSpPr/>
          <p:nvPr/>
        </p:nvSpPr>
        <p:spPr>
          <a:xfrm>
            <a:off x="266570" y="3389332"/>
            <a:ext cx="4561151" cy="66260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endParaRPr lang="ja-JP" altLang="en-US" sz="1100">
              <a:solidFill>
                <a:schemeClr val="tx1"/>
              </a:solidFill>
              <a:latin typeface="+mn-ea"/>
            </a:endParaRPr>
          </a:p>
        </p:txBody>
      </p:sp>
      <p:sp>
        <p:nvSpPr>
          <p:cNvPr id="111" name="正方形/長方形 110">
            <a:extLst>
              <a:ext uri="{FF2B5EF4-FFF2-40B4-BE49-F238E27FC236}">
                <a16:creationId xmlns:a16="http://schemas.microsoft.com/office/drawing/2014/main" id="{9187C139-7024-9042-BE1C-579EF56A45DD}"/>
              </a:ext>
            </a:extLst>
          </p:cNvPr>
          <p:cNvSpPr/>
          <p:nvPr/>
        </p:nvSpPr>
        <p:spPr>
          <a:xfrm>
            <a:off x="266570" y="2015300"/>
            <a:ext cx="4561151" cy="216000"/>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90000" bIns="72000" rtlCol="0" anchor="ctr"/>
          <a:lstStyle/>
          <a:p>
            <a:r>
              <a:rPr lang="ja-JP" altLang="en-US" sz="900">
                <a:solidFill>
                  <a:schemeClr val="tx1"/>
                </a:solidFill>
              </a:rPr>
              <a:t>代表者</a:t>
            </a:r>
          </a:p>
        </p:txBody>
      </p:sp>
      <p:sp>
        <p:nvSpPr>
          <p:cNvPr id="112" name="正方形/長方形 111">
            <a:extLst>
              <a:ext uri="{FF2B5EF4-FFF2-40B4-BE49-F238E27FC236}">
                <a16:creationId xmlns:a16="http://schemas.microsoft.com/office/drawing/2014/main" id="{925DDCC8-4674-2D4D-9A96-6EE4C71F830F}"/>
              </a:ext>
            </a:extLst>
          </p:cNvPr>
          <p:cNvSpPr/>
          <p:nvPr/>
        </p:nvSpPr>
        <p:spPr>
          <a:xfrm>
            <a:off x="266570" y="904316"/>
            <a:ext cx="4561151" cy="216000"/>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90000" bIns="72000" rtlCol="0" anchor="ctr"/>
          <a:lstStyle/>
          <a:p>
            <a:r>
              <a:rPr lang="ja-JP" altLang="en-US" sz="900">
                <a:solidFill>
                  <a:schemeClr val="tx1"/>
                </a:solidFill>
              </a:rPr>
              <a:t>応募主体名称（法人名称・団体名称・個人名称など）</a:t>
            </a:r>
          </a:p>
        </p:txBody>
      </p:sp>
      <p:sp>
        <p:nvSpPr>
          <p:cNvPr id="98" name="テキスト ボックス 97">
            <a:extLst>
              <a:ext uri="{FF2B5EF4-FFF2-40B4-BE49-F238E27FC236}">
                <a16:creationId xmlns:a16="http://schemas.microsoft.com/office/drawing/2014/main" id="{5790D784-A185-A64F-9B16-BF2BB1B49AD0}"/>
              </a:ext>
            </a:extLst>
          </p:cNvPr>
          <p:cNvSpPr txBox="1"/>
          <p:nvPr/>
        </p:nvSpPr>
        <p:spPr>
          <a:xfrm>
            <a:off x="169200" y="4256693"/>
            <a:ext cx="742511" cy="246221"/>
          </a:xfrm>
          <a:prstGeom prst="rect">
            <a:avLst/>
          </a:prstGeom>
          <a:noFill/>
        </p:spPr>
        <p:txBody>
          <a:bodyPr wrap="none" rtlCol="0">
            <a:spAutoFit/>
          </a:bodyPr>
          <a:lstStyle/>
          <a:p>
            <a:pPr marL="171450" indent="-171450">
              <a:spcBef>
                <a:spcPts val="244"/>
              </a:spcBef>
              <a:spcAft>
                <a:spcPts val="244"/>
              </a:spcAft>
              <a:buFont typeface="Wingdings" pitchFamily="2" charset="2"/>
              <a:buChar char="n"/>
            </a:pPr>
            <a:r>
              <a:rPr lang="ja-JP" altLang="en-US" sz="1000" b="1">
                <a:latin typeface="+mn-ea"/>
                <a:cs typeface="Arial" panose="020B0604020202020204" pitchFamily="34" charset="0"/>
              </a:rPr>
              <a:t>連絡先</a:t>
            </a:r>
          </a:p>
        </p:txBody>
      </p:sp>
      <p:sp>
        <p:nvSpPr>
          <p:cNvPr id="46" name="正方形/長方形 45">
            <a:extLst>
              <a:ext uri="{FF2B5EF4-FFF2-40B4-BE49-F238E27FC236}">
                <a16:creationId xmlns:a16="http://schemas.microsoft.com/office/drawing/2014/main" id="{40C51797-123B-8C48-BCBF-7FFDA2C18712}"/>
              </a:ext>
            </a:extLst>
          </p:cNvPr>
          <p:cNvSpPr/>
          <p:nvPr/>
        </p:nvSpPr>
        <p:spPr>
          <a:xfrm>
            <a:off x="266571" y="5854770"/>
            <a:ext cx="1050384" cy="335885"/>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r>
              <a:rPr lang="ja-JP" altLang="en-US" sz="900">
                <a:solidFill>
                  <a:schemeClr val="tx1"/>
                </a:solidFill>
                <a:latin typeface="+mn-ea"/>
              </a:rPr>
              <a:t>メールアドレス</a:t>
            </a:r>
            <a:endParaRPr lang="ja-JP" altLang="en-US" sz="900">
              <a:solidFill>
                <a:schemeClr val="bg2">
                  <a:lumMod val="75000"/>
                </a:schemeClr>
              </a:solidFill>
              <a:latin typeface="+mn-ea"/>
            </a:endParaRPr>
          </a:p>
        </p:txBody>
      </p:sp>
      <p:sp>
        <p:nvSpPr>
          <p:cNvPr id="47" name="正方形/長方形 46">
            <a:extLst>
              <a:ext uri="{FF2B5EF4-FFF2-40B4-BE49-F238E27FC236}">
                <a16:creationId xmlns:a16="http://schemas.microsoft.com/office/drawing/2014/main" id="{41150D1D-7551-F848-8F26-B011199C4F3C}"/>
              </a:ext>
            </a:extLst>
          </p:cNvPr>
          <p:cNvSpPr/>
          <p:nvPr/>
        </p:nvSpPr>
        <p:spPr>
          <a:xfrm>
            <a:off x="1316955" y="5854770"/>
            <a:ext cx="3510765" cy="33588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endParaRPr lang="ja-JP" altLang="en-US" sz="1100">
              <a:solidFill>
                <a:schemeClr val="tx1"/>
              </a:solidFill>
              <a:latin typeface="+mn-ea"/>
            </a:endParaRPr>
          </a:p>
        </p:txBody>
      </p:sp>
      <p:sp>
        <p:nvSpPr>
          <p:cNvPr id="113" name="正方形/長方形 112">
            <a:extLst>
              <a:ext uri="{FF2B5EF4-FFF2-40B4-BE49-F238E27FC236}">
                <a16:creationId xmlns:a16="http://schemas.microsoft.com/office/drawing/2014/main" id="{5E1448F4-22D3-384E-AC18-ADE31CCC4F34}"/>
              </a:ext>
            </a:extLst>
          </p:cNvPr>
          <p:cNvSpPr/>
          <p:nvPr/>
        </p:nvSpPr>
        <p:spPr>
          <a:xfrm>
            <a:off x="791763" y="4778505"/>
            <a:ext cx="4035959" cy="24110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90000" bIns="72000" rtlCol="0" anchor="ctr"/>
          <a:lstStyle/>
          <a:p>
            <a:r>
              <a:rPr lang="ja-JP" altLang="en-US" sz="700">
                <a:solidFill>
                  <a:schemeClr val="tx1"/>
                </a:solidFill>
              </a:rPr>
              <a:t>（フリガナ）　</a:t>
            </a:r>
          </a:p>
        </p:txBody>
      </p:sp>
      <p:sp>
        <p:nvSpPr>
          <p:cNvPr id="114" name="正方形/長方形 113">
            <a:extLst>
              <a:ext uri="{FF2B5EF4-FFF2-40B4-BE49-F238E27FC236}">
                <a16:creationId xmlns:a16="http://schemas.microsoft.com/office/drawing/2014/main" id="{70518AD3-D178-FD4C-8FBB-263F2288E197}"/>
              </a:ext>
            </a:extLst>
          </p:cNvPr>
          <p:cNvSpPr/>
          <p:nvPr/>
        </p:nvSpPr>
        <p:spPr>
          <a:xfrm>
            <a:off x="791763" y="5014772"/>
            <a:ext cx="4035959" cy="59906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endParaRPr lang="ja-JP" altLang="en-US" sz="1400">
              <a:solidFill>
                <a:schemeClr val="tx1"/>
              </a:solidFill>
              <a:latin typeface="+mn-ea"/>
            </a:endParaRPr>
          </a:p>
        </p:txBody>
      </p:sp>
      <p:sp>
        <p:nvSpPr>
          <p:cNvPr id="115" name="正方形/長方形 114">
            <a:extLst>
              <a:ext uri="{FF2B5EF4-FFF2-40B4-BE49-F238E27FC236}">
                <a16:creationId xmlns:a16="http://schemas.microsoft.com/office/drawing/2014/main" id="{7BF4AC97-B566-1944-AB88-8A9E3EA9FE9E}"/>
              </a:ext>
            </a:extLst>
          </p:cNvPr>
          <p:cNvSpPr/>
          <p:nvPr/>
        </p:nvSpPr>
        <p:spPr>
          <a:xfrm>
            <a:off x="266571" y="4778505"/>
            <a:ext cx="525192" cy="107650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bIns="72000" rtlCol="0" anchor="ctr"/>
          <a:lstStyle/>
          <a:p>
            <a:pPr algn="ctr"/>
            <a:r>
              <a:rPr lang="ja-JP" altLang="en-US" sz="800">
                <a:solidFill>
                  <a:schemeClr val="tx1"/>
                </a:solidFill>
              </a:rPr>
              <a:t>氏名</a:t>
            </a:r>
            <a:endParaRPr lang="ja-JP" altLang="en-US" sz="800" dirty="0">
              <a:solidFill>
                <a:schemeClr val="tx1"/>
              </a:solidFill>
            </a:endParaRPr>
          </a:p>
        </p:txBody>
      </p:sp>
      <p:sp>
        <p:nvSpPr>
          <p:cNvPr id="116" name="正方形/長方形 115">
            <a:extLst>
              <a:ext uri="{FF2B5EF4-FFF2-40B4-BE49-F238E27FC236}">
                <a16:creationId xmlns:a16="http://schemas.microsoft.com/office/drawing/2014/main" id="{643231E3-EB2B-4544-90CC-139C2AADAC16}"/>
              </a:ext>
            </a:extLst>
          </p:cNvPr>
          <p:cNvSpPr/>
          <p:nvPr/>
        </p:nvSpPr>
        <p:spPr>
          <a:xfrm>
            <a:off x="791763" y="5613906"/>
            <a:ext cx="4035959" cy="24110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90000" bIns="72000" rtlCol="0" anchor="ctr"/>
          <a:lstStyle/>
          <a:p>
            <a:r>
              <a:rPr lang="ja-JP" altLang="en-US" sz="700">
                <a:solidFill>
                  <a:schemeClr val="tx1"/>
                </a:solidFill>
                <a:latin typeface="+mn-ea"/>
              </a:rPr>
              <a:t>（肩書）　</a:t>
            </a:r>
          </a:p>
        </p:txBody>
      </p:sp>
      <p:sp>
        <p:nvSpPr>
          <p:cNvPr id="117" name="正方形/長方形 116">
            <a:extLst>
              <a:ext uri="{FF2B5EF4-FFF2-40B4-BE49-F238E27FC236}">
                <a16:creationId xmlns:a16="http://schemas.microsoft.com/office/drawing/2014/main" id="{EF568042-EFBF-1349-B309-E2BAE3955537}"/>
              </a:ext>
            </a:extLst>
          </p:cNvPr>
          <p:cNvSpPr/>
          <p:nvPr/>
        </p:nvSpPr>
        <p:spPr>
          <a:xfrm>
            <a:off x="266570" y="4537575"/>
            <a:ext cx="4561151" cy="241103"/>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90000" bIns="72000" rtlCol="0" anchor="ctr"/>
          <a:lstStyle/>
          <a:p>
            <a:r>
              <a:rPr lang="ja-JP" altLang="en-US" sz="900">
                <a:solidFill>
                  <a:schemeClr val="tx1"/>
                </a:solidFill>
              </a:rPr>
              <a:t>担当者</a:t>
            </a:r>
          </a:p>
        </p:txBody>
      </p:sp>
      <p:sp>
        <p:nvSpPr>
          <p:cNvPr id="118" name="正方形/長方形 117">
            <a:extLst>
              <a:ext uri="{FF2B5EF4-FFF2-40B4-BE49-F238E27FC236}">
                <a16:creationId xmlns:a16="http://schemas.microsoft.com/office/drawing/2014/main" id="{4F72E08F-E11F-1348-BFDB-137EEC0C25F8}"/>
              </a:ext>
            </a:extLst>
          </p:cNvPr>
          <p:cNvSpPr/>
          <p:nvPr/>
        </p:nvSpPr>
        <p:spPr>
          <a:xfrm>
            <a:off x="266571" y="6190655"/>
            <a:ext cx="1050384" cy="335885"/>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r>
              <a:rPr lang="ja-JP" altLang="en-US" sz="900">
                <a:solidFill>
                  <a:schemeClr val="tx1"/>
                </a:solidFill>
                <a:latin typeface="+mn-ea"/>
              </a:rPr>
              <a:t>電話番号</a:t>
            </a:r>
          </a:p>
        </p:txBody>
      </p:sp>
      <p:sp>
        <p:nvSpPr>
          <p:cNvPr id="119" name="正方形/長方形 118">
            <a:extLst>
              <a:ext uri="{FF2B5EF4-FFF2-40B4-BE49-F238E27FC236}">
                <a16:creationId xmlns:a16="http://schemas.microsoft.com/office/drawing/2014/main" id="{E57C4533-7B7A-D244-AFFC-DDD83CF8EECF}"/>
              </a:ext>
            </a:extLst>
          </p:cNvPr>
          <p:cNvSpPr/>
          <p:nvPr/>
        </p:nvSpPr>
        <p:spPr>
          <a:xfrm>
            <a:off x="1316955" y="6190655"/>
            <a:ext cx="3510765" cy="33588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endParaRPr lang="ja-JP" altLang="en-US" sz="1100">
              <a:solidFill>
                <a:schemeClr val="tx1"/>
              </a:solidFill>
              <a:latin typeface="+mn-ea"/>
            </a:endParaRPr>
          </a:p>
        </p:txBody>
      </p:sp>
      <p:sp>
        <p:nvSpPr>
          <p:cNvPr id="121" name="テキスト ボックス 120">
            <a:extLst>
              <a:ext uri="{FF2B5EF4-FFF2-40B4-BE49-F238E27FC236}">
                <a16:creationId xmlns:a16="http://schemas.microsoft.com/office/drawing/2014/main" id="{8EACBF4B-B687-CA40-A8A5-DE6EDC14D18F}"/>
              </a:ext>
            </a:extLst>
          </p:cNvPr>
          <p:cNvSpPr txBox="1"/>
          <p:nvPr/>
        </p:nvSpPr>
        <p:spPr>
          <a:xfrm>
            <a:off x="5035668" y="624996"/>
            <a:ext cx="2666114" cy="246221"/>
          </a:xfrm>
          <a:prstGeom prst="rect">
            <a:avLst/>
          </a:prstGeom>
          <a:noFill/>
        </p:spPr>
        <p:txBody>
          <a:bodyPr wrap="none" rtlCol="0">
            <a:spAutoFit/>
          </a:bodyPr>
          <a:lstStyle/>
          <a:p>
            <a:pPr marL="171450" indent="-171450">
              <a:spcBef>
                <a:spcPts val="244"/>
              </a:spcBef>
              <a:spcAft>
                <a:spcPts val="244"/>
              </a:spcAft>
              <a:buFont typeface="Wingdings" pitchFamily="2" charset="2"/>
              <a:buChar char="n"/>
            </a:pPr>
            <a:r>
              <a:rPr lang="ja-JP" altLang="en-US" sz="1000" b="1" dirty="0">
                <a:latin typeface="+mn-ea"/>
                <a:cs typeface="Arial" panose="020B0604020202020204" pitchFamily="34" charset="0"/>
              </a:rPr>
              <a:t>取組のカテゴリー</a:t>
            </a:r>
            <a:r>
              <a:rPr lang="ja-JP" altLang="en-US" sz="1000" dirty="0">
                <a:latin typeface="+mn-ea"/>
              </a:rPr>
              <a:t> </a:t>
            </a:r>
            <a:r>
              <a:rPr lang="ja-JP" altLang="en-US" sz="800" dirty="0">
                <a:latin typeface="+mn-ea"/>
              </a:rPr>
              <a:t>（以下より選択） </a:t>
            </a:r>
            <a:r>
              <a:rPr lang="en-US" altLang="ja-JP" sz="800" dirty="0">
                <a:latin typeface="+mn-ea"/>
              </a:rPr>
              <a:t>※</a:t>
            </a:r>
            <a:r>
              <a:rPr lang="ja-JP" altLang="en-US" sz="800" dirty="0">
                <a:latin typeface="+mn-ea"/>
              </a:rPr>
              <a:t>複数可</a:t>
            </a:r>
            <a:endParaRPr lang="ja-JP" altLang="en-US" sz="800" b="1" dirty="0">
              <a:latin typeface="+mn-ea"/>
              <a:cs typeface="Arial" panose="020B0604020202020204" pitchFamily="34" charset="0"/>
            </a:endParaRPr>
          </a:p>
        </p:txBody>
      </p:sp>
      <p:sp>
        <p:nvSpPr>
          <p:cNvPr id="122" name="正方形/長方形 121">
            <a:extLst>
              <a:ext uri="{FF2B5EF4-FFF2-40B4-BE49-F238E27FC236}">
                <a16:creationId xmlns:a16="http://schemas.microsoft.com/office/drawing/2014/main" id="{ED181FB8-7A15-D44B-9C8E-B27EB5B01AB5}"/>
              </a:ext>
            </a:extLst>
          </p:cNvPr>
          <p:cNvSpPr/>
          <p:nvPr/>
        </p:nvSpPr>
        <p:spPr>
          <a:xfrm>
            <a:off x="5128091" y="912065"/>
            <a:ext cx="4511338" cy="110800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24000" tIns="72000" bIns="72000" rtlCol="0" anchor="ctr"/>
          <a:lstStyle/>
          <a:p>
            <a:pPr>
              <a:lnSpc>
                <a:spcPct val="150000"/>
              </a:lnSpc>
              <a:spcBef>
                <a:spcPts val="244"/>
              </a:spcBef>
              <a:spcAft>
                <a:spcPts val="244"/>
              </a:spcAft>
            </a:pPr>
            <a:r>
              <a:rPr lang="ja-JP" altLang="en-US" sz="1000">
                <a:solidFill>
                  <a:schemeClr val="tx1"/>
                </a:solidFill>
                <a:latin typeface="+mn-ea"/>
                <a:cs typeface="Arial" panose="020B0604020202020204" pitchFamily="34" charset="0"/>
              </a:rPr>
              <a:t>教育　／　買物　／　食事　／　住居　／　仕事　／　</a:t>
            </a:r>
            <a:endParaRPr lang="en-US" altLang="ja-JP" sz="1000" dirty="0">
              <a:solidFill>
                <a:schemeClr val="tx1"/>
              </a:solidFill>
              <a:latin typeface="+mn-ea"/>
              <a:cs typeface="Arial" panose="020B0604020202020204" pitchFamily="34" charset="0"/>
            </a:endParaRPr>
          </a:p>
          <a:p>
            <a:pPr>
              <a:lnSpc>
                <a:spcPct val="150000"/>
              </a:lnSpc>
              <a:spcBef>
                <a:spcPts val="244"/>
              </a:spcBef>
              <a:spcAft>
                <a:spcPts val="244"/>
              </a:spcAft>
            </a:pPr>
            <a:r>
              <a:rPr lang="ja-JP" altLang="en-US" sz="1000">
                <a:solidFill>
                  <a:schemeClr val="tx1"/>
                </a:solidFill>
                <a:latin typeface="+mn-ea"/>
                <a:cs typeface="Arial" panose="020B0604020202020204" pitchFamily="34" charset="0"/>
              </a:rPr>
              <a:t>交通　／　旅行　／　医療福祉　／　その他　</a:t>
            </a:r>
          </a:p>
        </p:txBody>
      </p:sp>
      <p:sp>
        <p:nvSpPr>
          <p:cNvPr id="72" name="テキスト ボックス 71">
            <a:extLst>
              <a:ext uri="{FF2B5EF4-FFF2-40B4-BE49-F238E27FC236}">
                <a16:creationId xmlns:a16="http://schemas.microsoft.com/office/drawing/2014/main" id="{A7A6DAC3-C20E-F14B-8753-3684DC0F7E46}"/>
              </a:ext>
            </a:extLst>
          </p:cNvPr>
          <p:cNvSpPr txBox="1"/>
          <p:nvPr/>
        </p:nvSpPr>
        <p:spPr>
          <a:xfrm>
            <a:off x="5035668" y="2111506"/>
            <a:ext cx="698881" cy="279512"/>
          </a:xfrm>
          <a:prstGeom prst="rect">
            <a:avLst/>
          </a:prstGeom>
          <a:noFill/>
        </p:spPr>
        <p:txBody>
          <a:bodyPr wrap="none" rtlCol="0">
            <a:spAutoFit/>
          </a:bodyPr>
          <a:lstStyle/>
          <a:p>
            <a:pPr marL="171450" indent="-171450">
              <a:spcBef>
                <a:spcPts val="244"/>
              </a:spcBef>
              <a:spcAft>
                <a:spcPts val="244"/>
              </a:spcAft>
              <a:buFont typeface="Wingdings" pitchFamily="2" charset="2"/>
              <a:buChar char="n"/>
            </a:pPr>
            <a:r>
              <a:rPr lang="en-US" altLang="ja-JP" sz="1000" b="1" dirty="0">
                <a:latin typeface="Yu Gothic" panose="020B0400000000000000" pitchFamily="34" charset="-128"/>
                <a:ea typeface="Yu Gothic" panose="020B0400000000000000" pitchFamily="34" charset="-128"/>
                <a:cs typeface="Arial" panose="020B0604020202020204" pitchFamily="34" charset="0"/>
              </a:rPr>
              <a:t>URL</a:t>
            </a:r>
            <a:endParaRPr lang="ja-JP" altLang="en-US" sz="1000">
              <a:latin typeface="Yu Gothic" panose="020B0400000000000000" pitchFamily="34" charset="-128"/>
              <a:ea typeface="Yu Gothic" panose="020B0400000000000000" pitchFamily="34" charset="-128"/>
              <a:cs typeface="Arial" panose="020B0604020202020204" pitchFamily="34" charset="0"/>
            </a:endParaRPr>
          </a:p>
        </p:txBody>
      </p:sp>
      <p:sp>
        <p:nvSpPr>
          <p:cNvPr id="123" name="正方形/長方形 122">
            <a:extLst>
              <a:ext uri="{FF2B5EF4-FFF2-40B4-BE49-F238E27FC236}">
                <a16:creationId xmlns:a16="http://schemas.microsoft.com/office/drawing/2014/main" id="{99994D11-C9EC-5547-B5CA-C791F3CE4E74}"/>
              </a:ext>
            </a:extLst>
          </p:cNvPr>
          <p:cNvSpPr/>
          <p:nvPr/>
        </p:nvSpPr>
        <p:spPr>
          <a:xfrm>
            <a:off x="5128092" y="2343151"/>
            <a:ext cx="4511338" cy="216000"/>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90000" bIns="72000" rtlCol="0" anchor="ctr"/>
          <a:lstStyle/>
          <a:p>
            <a:r>
              <a:rPr lang="en-US" altLang="ja-JP" sz="900" dirty="0">
                <a:solidFill>
                  <a:schemeClr val="tx1"/>
                </a:solidFill>
                <a:latin typeface="+mn-ea"/>
              </a:rPr>
              <a:t>WEB</a:t>
            </a:r>
            <a:r>
              <a:rPr lang="ja-JP" altLang="en-US" sz="900">
                <a:solidFill>
                  <a:schemeClr val="tx1"/>
                </a:solidFill>
                <a:latin typeface="+mn-ea"/>
              </a:rPr>
              <a:t>サイト</a:t>
            </a:r>
            <a:endParaRPr lang="ja-JP" altLang="en-US" sz="900">
              <a:solidFill>
                <a:schemeClr val="bg2">
                  <a:lumMod val="75000"/>
                </a:schemeClr>
              </a:solidFill>
              <a:latin typeface="+mn-ea"/>
            </a:endParaRPr>
          </a:p>
        </p:txBody>
      </p:sp>
      <p:sp>
        <p:nvSpPr>
          <p:cNvPr id="124" name="正方形/長方形 123">
            <a:extLst>
              <a:ext uri="{FF2B5EF4-FFF2-40B4-BE49-F238E27FC236}">
                <a16:creationId xmlns:a16="http://schemas.microsoft.com/office/drawing/2014/main" id="{1E1B86F7-C96E-4E40-AAB3-0A491E067988}"/>
              </a:ext>
            </a:extLst>
          </p:cNvPr>
          <p:cNvSpPr/>
          <p:nvPr/>
        </p:nvSpPr>
        <p:spPr>
          <a:xfrm>
            <a:off x="5128092" y="2558000"/>
            <a:ext cx="4511338" cy="66260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endParaRPr lang="ja-JP" altLang="en-US" sz="900">
              <a:solidFill>
                <a:schemeClr val="tx1"/>
              </a:solidFill>
              <a:latin typeface="+mn-ea"/>
            </a:endParaRPr>
          </a:p>
        </p:txBody>
      </p:sp>
      <p:sp>
        <p:nvSpPr>
          <p:cNvPr id="125" name="正方形/長方形 124">
            <a:extLst>
              <a:ext uri="{FF2B5EF4-FFF2-40B4-BE49-F238E27FC236}">
                <a16:creationId xmlns:a16="http://schemas.microsoft.com/office/drawing/2014/main" id="{00C4BA1E-B244-7644-BFFD-CFFA26615F38}"/>
              </a:ext>
            </a:extLst>
          </p:cNvPr>
          <p:cNvSpPr/>
          <p:nvPr/>
        </p:nvSpPr>
        <p:spPr>
          <a:xfrm>
            <a:off x="5128092" y="3218271"/>
            <a:ext cx="4511338" cy="216000"/>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90000" bIns="72000" rtlCol="0" anchor="ctr"/>
          <a:lstStyle/>
          <a:p>
            <a:r>
              <a:rPr lang="en-US" altLang="ja-JP" sz="900" dirty="0">
                <a:solidFill>
                  <a:schemeClr val="tx1"/>
                </a:solidFill>
                <a:latin typeface="+mn-ea"/>
              </a:rPr>
              <a:t>SNS</a:t>
            </a:r>
            <a:r>
              <a:rPr lang="ja-JP" altLang="en-US" sz="900">
                <a:solidFill>
                  <a:schemeClr val="tx1"/>
                </a:solidFill>
                <a:latin typeface="+mn-ea"/>
              </a:rPr>
              <a:t>（</a:t>
            </a:r>
            <a:r>
              <a:rPr lang="en-US" altLang="ja-JP" sz="900" dirty="0">
                <a:solidFill>
                  <a:schemeClr val="tx1"/>
                </a:solidFill>
                <a:latin typeface="+mn-ea"/>
              </a:rPr>
              <a:t>Facebook</a:t>
            </a:r>
            <a:r>
              <a:rPr lang="ja-JP" altLang="en-US" sz="900">
                <a:solidFill>
                  <a:schemeClr val="tx1"/>
                </a:solidFill>
                <a:latin typeface="+mn-ea"/>
              </a:rPr>
              <a:t>、</a:t>
            </a:r>
            <a:r>
              <a:rPr lang="en-US" altLang="ja-JP" sz="900" dirty="0">
                <a:solidFill>
                  <a:schemeClr val="tx1"/>
                </a:solidFill>
                <a:latin typeface="+mn-ea"/>
              </a:rPr>
              <a:t>Twitter</a:t>
            </a:r>
            <a:r>
              <a:rPr lang="ja-JP" altLang="en-US" sz="900">
                <a:solidFill>
                  <a:schemeClr val="tx1"/>
                </a:solidFill>
                <a:latin typeface="+mn-ea"/>
              </a:rPr>
              <a:t>、</a:t>
            </a:r>
            <a:r>
              <a:rPr lang="en-US" altLang="ja-JP" sz="900" dirty="0">
                <a:solidFill>
                  <a:schemeClr val="tx1"/>
                </a:solidFill>
                <a:latin typeface="+mn-ea"/>
              </a:rPr>
              <a:t>Instagram</a:t>
            </a:r>
            <a:r>
              <a:rPr lang="ja-JP" altLang="en-US" sz="900">
                <a:solidFill>
                  <a:schemeClr val="tx1"/>
                </a:solidFill>
                <a:latin typeface="+mn-ea"/>
              </a:rPr>
              <a:t>など）</a:t>
            </a:r>
            <a:endParaRPr lang="ja-JP" altLang="en-US" sz="900" dirty="0">
              <a:solidFill>
                <a:schemeClr val="tx1"/>
              </a:solidFill>
              <a:latin typeface="+mn-ea"/>
            </a:endParaRPr>
          </a:p>
        </p:txBody>
      </p:sp>
      <p:sp>
        <p:nvSpPr>
          <p:cNvPr id="126" name="正方形/長方形 125">
            <a:extLst>
              <a:ext uri="{FF2B5EF4-FFF2-40B4-BE49-F238E27FC236}">
                <a16:creationId xmlns:a16="http://schemas.microsoft.com/office/drawing/2014/main" id="{24C8F85F-BA55-0A49-966E-999C9CFFD777}"/>
              </a:ext>
            </a:extLst>
          </p:cNvPr>
          <p:cNvSpPr/>
          <p:nvPr/>
        </p:nvSpPr>
        <p:spPr>
          <a:xfrm>
            <a:off x="5128092" y="3433120"/>
            <a:ext cx="4511338" cy="66260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pPr>
              <a:spcBef>
                <a:spcPts val="100"/>
              </a:spcBef>
              <a:spcAft>
                <a:spcPts val="100"/>
              </a:spcAft>
            </a:pPr>
            <a:endParaRPr lang="ja-JP" altLang="en-US" sz="900">
              <a:solidFill>
                <a:schemeClr val="tx1"/>
              </a:solidFill>
              <a:latin typeface="+mn-ea"/>
            </a:endParaRPr>
          </a:p>
        </p:txBody>
      </p:sp>
      <p:sp>
        <p:nvSpPr>
          <p:cNvPr id="127" name="テキスト ボックス 126">
            <a:extLst>
              <a:ext uri="{FF2B5EF4-FFF2-40B4-BE49-F238E27FC236}">
                <a16:creationId xmlns:a16="http://schemas.microsoft.com/office/drawing/2014/main" id="{BE051D8B-346E-7046-9313-D45650B36537}"/>
              </a:ext>
            </a:extLst>
          </p:cNvPr>
          <p:cNvSpPr txBox="1"/>
          <p:nvPr/>
        </p:nvSpPr>
        <p:spPr>
          <a:xfrm>
            <a:off x="5035668" y="4223633"/>
            <a:ext cx="4051109" cy="246221"/>
          </a:xfrm>
          <a:prstGeom prst="rect">
            <a:avLst/>
          </a:prstGeom>
          <a:noFill/>
        </p:spPr>
        <p:txBody>
          <a:bodyPr wrap="none" rtlCol="0">
            <a:spAutoFit/>
          </a:bodyPr>
          <a:lstStyle/>
          <a:p>
            <a:pPr marL="171450" indent="-171450">
              <a:spcBef>
                <a:spcPts val="244"/>
              </a:spcBef>
              <a:spcAft>
                <a:spcPts val="244"/>
              </a:spcAft>
              <a:buFont typeface="Wingdings" pitchFamily="2" charset="2"/>
              <a:buChar char="n"/>
            </a:pPr>
            <a:r>
              <a:rPr lang="ja-JP" altLang="en-US" sz="1000" b="1" dirty="0">
                <a:latin typeface="+mn-ea"/>
                <a:cs typeface="Arial" panose="020B0604020202020204" pitchFamily="34" charset="0"/>
              </a:rPr>
              <a:t>過去のグッドライフアワード受賞歴</a:t>
            </a:r>
            <a:r>
              <a:rPr lang="ja-JP" altLang="en-US" sz="800" dirty="0">
                <a:latin typeface="+mn-ea"/>
              </a:rPr>
              <a:t>（受賞した回と賞名をすべて記入）</a:t>
            </a:r>
          </a:p>
        </p:txBody>
      </p:sp>
      <p:sp>
        <p:nvSpPr>
          <p:cNvPr id="129" name="正方形/長方形 128">
            <a:extLst>
              <a:ext uri="{FF2B5EF4-FFF2-40B4-BE49-F238E27FC236}">
                <a16:creationId xmlns:a16="http://schemas.microsoft.com/office/drawing/2014/main" id="{92641F5F-AA24-0947-ACCA-B50A90F39C6F}"/>
              </a:ext>
            </a:extLst>
          </p:cNvPr>
          <p:cNvSpPr/>
          <p:nvPr/>
        </p:nvSpPr>
        <p:spPr>
          <a:xfrm>
            <a:off x="5128092" y="4469854"/>
            <a:ext cx="4511338" cy="80620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endParaRPr lang="ja-JP" altLang="en-US" sz="900">
              <a:solidFill>
                <a:schemeClr val="tx1"/>
              </a:solidFill>
              <a:latin typeface="+mn-ea"/>
            </a:endParaRPr>
          </a:p>
        </p:txBody>
      </p:sp>
      <p:sp>
        <p:nvSpPr>
          <p:cNvPr id="34" name="テキスト ボックス 33">
            <a:extLst>
              <a:ext uri="{FF2B5EF4-FFF2-40B4-BE49-F238E27FC236}">
                <a16:creationId xmlns:a16="http://schemas.microsoft.com/office/drawing/2014/main" id="{48E91A87-8786-1481-5613-240282FCC3CF}"/>
              </a:ext>
            </a:extLst>
          </p:cNvPr>
          <p:cNvSpPr txBox="1"/>
          <p:nvPr/>
        </p:nvSpPr>
        <p:spPr>
          <a:xfrm>
            <a:off x="5035668" y="5378670"/>
            <a:ext cx="1768433" cy="246221"/>
          </a:xfrm>
          <a:prstGeom prst="rect">
            <a:avLst/>
          </a:prstGeom>
          <a:noFill/>
        </p:spPr>
        <p:txBody>
          <a:bodyPr wrap="none" rtlCol="0">
            <a:spAutoFit/>
          </a:bodyPr>
          <a:lstStyle/>
          <a:p>
            <a:pPr marL="171450" indent="-171450">
              <a:spcBef>
                <a:spcPts val="244"/>
              </a:spcBef>
              <a:spcAft>
                <a:spcPts val="244"/>
              </a:spcAft>
              <a:buFont typeface="Wingdings" pitchFamily="2" charset="2"/>
              <a:buChar char="n"/>
            </a:pPr>
            <a:r>
              <a:rPr lang="ja-JP" altLang="en-US" sz="1000" b="1">
                <a:latin typeface="+mn-ea"/>
                <a:cs typeface="Arial" panose="020B0604020202020204" pitchFamily="34" charset="0"/>
              </a:rPr>
              <a:t>メッセージ動画（任意）</a:t>
            </a:r>
            <a:endParaRPr lang="ja-JP" altLang="en-US" sz="1000">
              <a:latin typeface="+mn-ea"/>
              <a:cs typeface="Arial" panose="020B0604020202020204" pitchFamily="34" charset="0"/>
            </a:endParaRPr>
          </a:p>
        </p:txBody>
      </p:sp>
      <p:sp>
        <p:nvSpPr>
          <p:cNvPr id="35" name="正方形/長方形 34">
            <a:extLst>
              <a:ext uri="{FF2B5EF4-FFF2-40B4-BE49-F238E27FC236}">
                <a16:creationId xmlns:a16="http://schemas.microsoft.com/office/drawing/2014/main" id="{5A927785-2BBA-C7F2-6A25-75E72A19C5D0}"/>
              </a:ext>
            </a:extLst>
          </p:cNvPr>
          <p:cNvSpPr/>
          <p:nvPr/>
        </p:nvSpPr>
        <p:spPr>
          <a:xfrm>
            <a:off x="5128092" y="5650191"/>
            <a:ext cx="4511338" cy="216000"/>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90000" bIns="72000" rtlCol="0" anchor="ctr"/>
          <a:lstStyle/>
          <a:p>
            <a:r>
              <a:rPr lang="en-US" altLang="ja-JP" sz="900" dirty="0">
                <a:solidFill>
                  <a:schemeClr val="tx1"/>
                </a:solidFill>
                <a:latin typeface="+mn-ea"/>
              </a:rPr>
              <a:t>YouTube URL</a:t>
            </a:r>
            <a:endParaRPr lang="ja-JP" altLang="en-US" sz="900">
              <a:solidFill>
                <a:schemeClr val="bg2">
                  <a:lumMod val="75000"/>
                </a:schemeClr>
              </a:solidFill>
              <a:latin typeface="+mn-ea"/>
            </a:endParaRPr>
          </a:p>
        </p:txBody>
      </p:sp>
      <p:sp>
        <p:nvSpPr>
          <p:cNvPr id="38" name="正方形/長方形 37">
            <a:extLst>
              <a:ext uri="{FF2B5EF4-FFF2-40B4-BE49-F238E27FC236}">
                <a16:creationId xmlns:a16="http://schemas.microsoft.com/office/drawing/2014/main" id="{19EA4C29-0B65-D225-4231-B213164488BB}"/>
              </a:ext>
            </a:extLst>
          </p:cNvPr>
          <p:cNvSpPr/>
          <p:nvPr/>
        </p:nvSpPr>
        <p:spPr>
          <a:xfrm>
            <a:off x="5128092" y="5865040"/>
            <a:ext cx="4511338" cy="66260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endParaRPr lang="ja-JP" altLang="en-US" sz="900">
              <a:solidFill>
                <a:schemeClr val="tx1"/>
              </a:solidFill>
              <a:latin typeface="+mn-ea"/>
            </a:endParaRPr>
          </a:p>
        </p:txBody>
      </p:sp>
    </p:spTree>
    <p:extLst>
      <p:ext uri="{BB962C8B-B14F-4D97-AF65-F5344CB8AC3E}">
        <p14:creationId xmlns:p14="http://schemas.microsoft.com/office/powerpoint/2010/main" val="1767124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E5995AA-4AC3-4541-876C-A32381CDD141}"/>
              </a:ext>
            </a:extLst>
          </p:cNvPr>
          <p:cNvSpPr txBox="1"/>
          <p:nvPr/>
        </p:nvSpPr>
        <p:spPr>
          <a:xfrm>
            <a:off x="338204" y="676406"/>
            <a:ext cx="9219156" cy="461665"/>
          </a:xfrm>
          <a:prstGeom prst="rect">
            <a:avLst/>
          </a:prstGeom>
          <a:noFill/>
        </p:spPr>
        <p:txBody>
          <a:bodyPr wrap="square" rtlCol="0">
            <a:spAutoFit/>
          </a:bodyPr>
          <a:lstStyle/>
          <a:p>
            <a:r>
              <a:rPr kumimoji="1" lang="ja-JP" altLang="en-US" sz="1200" dirty="0">
                <a:solidFill>
                  <a:schemeClr val="bg2">
                    <a:lumMod val="75000"/>
                  </a:schemeClr>
                </a:solidFill>
              </a:rPr>
              <a:t>応募主体のプロフィールについて、</a:t>
            </a:r>
            <a:r>
              <a:rPr kumimoji="1" lang="ja-JP" altLang="en-US" sz="1200" u="sng" dirty="0">
                <a:solidFill>
                  <a:schemeClr val="bg2">
                    <a:lumMod val="75000"/>
                  </a:schemeClr>
                </a:solidFill>
              </a:rPr>
              <a:t>１枚で</a:t>
            </a:r>
            <a:r>
              <a:rPr kumimoji="1" lang="ja-JP" altLang="en-US" sz="1200" dirty="0">
                <a:solidFill>
                  <a:schemeClr val="bg2">
                    <a:lumMod val="75000"/>
                  </a:schemeClr>
                </a:solidFill>
              </a:rPr>
              <a:t>、自由に記述してください。 </a:t>
            </a:r>
            <a:endParaRPr kumimoji="1" lang="en-US" altLang="ja-JP" sz="1200" dirty="0">
              <a:solidFill>
                <a:schemeClr val="bg2">
                  <a:lumMod val="75000"/>
                </a:schemeClr>
              </a:solidFill>
            </a:endParaRPr>
          </a:p>
          <a:p>
            <a:r>
              <a:rPr kumimoji="1" lang="ja-JP" altLang="en-US" sz="1200" dirty="0">
                <a:solidFill>
                  <a:schemeClr val="bg2">
                    <a:lumMod val="75000"/>
                  </a:schemeClr>
                </a:solidFill>
              </a:rPr>
              <a:t>情報項目例：①概要情報、②沿革（取組を始めるに至った背景やきっかけ）、③受賞歴、④その他など</a:t>
            </a:r>
          </a:p>
        </p:txBody>
      </p:sp>
    </p:spTree>
    <p:extLst>
      <p:ext uri="{BB962C8B-B14F-4D97-AF65-F5344CB8AC3E}">
        <p14:creationId xmlns:p14="http://schemas.microsoft.com/office/powerpoint/2010/main" val="862116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BEA4C5C1-4AC4-4846-88B1-9E3C1E678BFC}"/>
              </a:ext>
            </a:extLst>
          </p:cNvPr>
          <p:cNvSpPr txBox="1"/>
          <p:nvPr/>
        </p:nvSpPr>
        <p:spPr>
          <a:xfrm>
            <a:off x="338204" y="676406"/>
            <a:ext cx="9219156" cy="276999"/>
          </a:xfrm>
          <a:prstGeom prst="rect">
            <a:avLst/>
          </a:prstGeom>
          <a:noFill/>
        </p:spPr>
        <p:txBody>
          <a:bodyPr wrap="square" rtlCol="0">
            <a:spAutoFit/>
          </a:bodyPr>
          <a:lstStyle/>
          <a:p>
            <a:r>
              <a:rPr kumimoji="1" lang="ja-JP" altLang="en-US" sz="1200">
                <a:solidFill>
                  <a:schemeClr val="bg2">
                    <a:lumMod val="75000"/>
                  </a:schemeClr>
                </a:solidFill>
              </a:rPr>
              <a:t>取組内容について、</a:t>
            </a:r>
            <a:r>
              <a:rPr kumimoji="1" lang="ja-JP" altLang="en-US" sz="1200" u="sng">
                <a:solidFill>
                  <a:schemeClr val="bg2">
                    <a:lumMod val="75000"/>
                  </a:schemeClr>
                </a:solidFill>
              </a:rPr>
              <a:t>３枚以内で</a:t>
            </a:r>
            <a:r>
              <a:rPr kumimoji="1" lang="ja-JP" altLang="en-US" sz="1200">
                <a:solidFill>
                  <a:schemeClr val="bg2">
                    <a:lumMod val="75000"/>
                  </a:schemeClr>
                </a:solidFill>
              </a:rPr>
              <a:t>、自由に記述してください。現場の様子が伝わる写真等の活用を歓迎します。</a:t>
            </a:r>
          </a:p>
        </p:txBody>
      </p:sp>
    </p:spTree>
    <p:extLst>
      <p:ext uri="{BB962C8B-B14F-4D97-AF65-F5344CB8AC3E}">
        <p14:creationId xmlns:p14="http://schemas.microsoft.com/office/powerpoint/2010/main" val="497597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EDCD47B5-1411-DC44-B988-D136DCC78169}"/>
              </a:ext>
            </a:extLst>
          </p:cNvPr>
          <p:cNvSpPr txBox="1"/>
          <p:nvPr/>
        </p:nvSpPr>
        <p:spPr>
          <a:xfrm>
            <a:off x="338204" y="676406"/>
            <a:ext cx="9219156" cy="276999"/>
          </a:xfrm>
          <a:prstGeom prst="rect">
            <a:avLst/>
          </a:prstGeom>
          <a:noFill/>
        </p:spPr>
        <p:txBody>
          <a:bodyPr wrap="square" rtlCol="0">
            <a:spAutoFit/>
          </a:bodyPr>
          <a:lstStyle/>
          <a:p>
            <a:r>
              <a:rPr kumimoji="1" lang="ja-JP" altLang="en-US" sz="1200">
                <a:solidFill>
                  <a:schemeClr val="bg2">
                    <a:lumMod val="75000"/>
                  </a:schemeClr>
                </a:solidFill>
              </a:rPr>
              <a:t>取組実績について、</a:t>
            </a:r>
            <a:r>
              <a:rPr kumimoji="1" lang="ja-JP" altLang="en-US" sz="1200" u="sng">
                <a:solidFill>
                  <a:schemeClr val="bg2">
                    <a:lumMod val="75000"/>
                  </a:schemeClr>
                </a:solidFill>
              </a:rPr>
              <a:t>３枚以内で</a:t>
            </a:r>
            <a:r>
              <a:rPr kumimoji="1" lang="ja-JP" altLang="en-US" sz="1200">
                <a:solidFill>
                  <a:schemeClr val="bg2">
                    <a:lumMod val="75000"/>
                  </a:schemeClr>
                </a:solidFill>
              </a:rPr>
              <a:t>、自由に記述してください。現場の様子が伝わる写真等の活用を歓迎します。</a:t>
            </a:r>
          </a:p>
        </p:txBody>
      </p:sp>
    </p:spTree>
    <p:extLst>
      <p:ext uri="{BB962C8B-B14F-4D97-AF65-F5344CB8AC3E}">
        <p14:creationId xmlns:p14="http://schemas.microsoft.com/office/powerpoint/2010/main" val="3265007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892C5D2A-4251-BD42-85F1-52496D06D335}"/>
              </a:ext>
            </a:extLst>
          </p:cNvPr>
          <p:cNvSpPr txBox="1"/>
          <p:nvPr/>
        </p:nvSpPr>
        <p:spPr>
          <a:xfrm>
            <a:off x="338204" y="676406"/>
            <a:ext cx="9219156" cy="461665"/>
          </a:xfrm>
          <a:prstGeom prst="rect">
            <a:avLst/>
          </a:prstGeom>
          <a:noFill/>
        </p:spPr>
        <p:txBody>
          <a:bodyPr wrap="square" rtlCol="0">
            <a:spAutoFit/>
          </a:bodyPr>
          <a:lstStyle/>
          <a:p>
            <a:r>
              <a:rPr kumimoji="1" lang="ja-JP" altLang="en-US" sz="1200">
                <a:solidFill>
                  <a:schemeClr val="bg2">
                    <a:lumMod val="75000"/>
                  </a:schemeClr>
                </a:solidFill>
              </a:rPr>
              <a:t>取組の評価について、「①環境への貢献、②社会・経済への貢献、③地域資源の活用、④普及・汎用性、⑤革新・ユニーク性、⑥継続性」の観点から、</a:t>
            </a:r>
            <a:r>
              <a:rPr kumimoji="1" lang="ja-JP" altLang="en-US" sz="1200" u="sng">
                <a:solidFill>
                  <a:schemeClr val="bg2">
                    <a:lumMod val="75000"/>
                  </a:schemeClr>
                </a:solidFill>
              </a:rPr>
              <a:t>１枚で</a:t>
            </a:r>
            <a:r>
              <a:rPr kumimoji="1" lang="ja-JP" altLang="en-US" sz="1200">
                <a:solidFill>
                  <a:schemeClr val="bg2">
                    <a:lumMod val="75000"/>
                  </a:schemeClr>
                </a:solidFill>
              </a:rPr>
              <a:t>、自由に記述してください。</a:t>
            </a:r>
          </a:p>
        </p:txBody>
      </p:sp>
    </p:spTree>
    <p:extLst>
      <p:ext uri="{BB962C8B-B14F-4D97-AF65-F5344CB8AC3E}">
        <p14:creationId xmlns:p14="http://schemas.microsoft.com/office/powerpoint/2010/main" val="6570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A135FF67-8309-4343-9529-2FF25730477F}"/>
              </a:ext>
            </a:extLst>
          </p:cNvPr>
          <p:cNvSpPr txBox="1"/>
          <p:nvPr/>
        </p:nvSpPr>
        <p:spPr>
          <a:xfrm>
            <a:off x="338204" y="676406"/>
            <a:ext cx="9219156" cy="276999"/>
          </a:xfrm>
          <a:prstGeom prst="rect">
            <a:avLst/>
          </a:prstGeom>
          <a:noFill/>
        </p:spPr>
        <p:txBody>
          <a:bodyPr wrap="square" rtlCol="0">
            <a:spAutoFit/>
          </a:bodyPr>
          <a:lstStyle/>
          <a:p>
            <a:r>
              <a:rPr kumimoji="1" lang="ja-JP" altLang="en-US" sz="1200" dirty="0">
                <a:solidFill>
                  <a:schemeClr val="bg2">
                    <a:lumMod val="75000"/>
                  </a:schemeClr>
                </a:solidFill>
              </a:rPr>
              <a:t>今後の展望について、</a:t>
            </a:r>
            <a:r>
              <a:rPr kumimoji="1" lang="ja-JP" altLang="en-US" sz="1200" u="sng" dirty="0">
                <a:solidFill>
                  <a:schemeClr val="bg2">
                    <a:lumMod val="75000"/>
                  </a:schemeClr>
                </a:solidFill>
              </a:rPr>
              <a:t>１枚で</a:t>
            </a:r>
            <a:r>
              <a:rPr kumimoji="1" lang="ja-JP" altLang="en-US" sz="1200" dirty="0">
                <a:solidFill>
                  <a:schemeClr val="bg2">
                    <a:lumMod val="75000"/>
                  </a:schemeClr>
                </a:solidFill>
              </a:rPr>
              <a:t>、自由に記述してください。</a:t>
            </a:r>
          </a:p>
        </p:txBody>
      </p:sp>
    </p:spTree>
    <p:extLst>
      <p:ext uri="{BB962C8B-B14F-4D97-AF65-F5344CB8AC3E}">
        <p14:creationId xmlns:p14="http://schemas.microsoft.com/office/powerpoint/2010/main" val="908227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9BF89BA-C13B-38E5-E33A-8718F99EAB27}"/>
              </a:ext>
            </a:extLst>
          </p:cNvPr>
          <p:cNvSpPr txBox="1"/>
          <p:nvPr/>
        </p:nvSpPr>
        <p:spPr>
          <a:xfrm>
            <a:off x="823031" y="1120901"/>
            <a:ext cx="8924730" cy="1173783"/>
          </a:xfrm>
          <a:prstGeom prst="rect">
            <a:avLst/>
          </a:prstGeom>
          <a:noFill/>
        </p:spPr>
        <p:txBody>
          <a:bodyPr wrap="square">
            <a:spAutoFit/>
          </a:bodyPr>
          <a:lstStyle/>
          <a:p>
            <a:pPr>
              <a:lnSpc>
                <a:spcPct val="150000"/>
              </a:lnSpc>
            </a:pPr>
            <a:r>
              <a:rPr lang="ja-JP" altLang="en-US" sz="1200"/>
              <a:t>グッドライフアワード</a:t>
            </a:r>
            <a:r>
              <a:rPr lang="ja-JP" altLang="en-US" sz="1200" dirty="0"/>
              <a:t>に募集するにあたり、私たちは暴力団及び反社会的組織のいずれにも該当せず、</a:t>
            </a:r>
            <a:endParaRPr lang="en-US" altLang="ja-JP" sz="1200" dirty="0"/>
          </a:p>
          <a:p>
            <a:pPr>
              <a:lnSpc>
                <a:spcPct val="150000"/>
              </a:lnSpc>
            </a:pPr>
            <a:r>
              <a:rPr lang="ja-JP" altLang="en-US" sz="1200" dirty="0"/>
              <a:t>それらと密接な関係を有するものではないこと、また、将来においてもこれらに該当することはないことを誓約します。</a:t>
            </a:r>
          </a:p>
          <a:p>
            <a:pPr>
              <a:lnSpc>
                <a:spcPct val="150000"/>
              </a:lnSpc>
            </a:pPr>
            <a:r>
              <a:rPr lang="ja-JP" altLang="en-US" sz="1200" dirty="0"/>
              <a:t>この誓約が虚偽であり、又はこの誓約に違反した場合は受賞を取り消すこととし、それによる不利益を被ることとなっても、　　</a:t>
            </a:r>
            <a:endParaRPr lang="en-US" altLang="ja-JP" sz="1200" dirty="0"/>
          </a:p>
          <a:p>
            <a:pPr>
              <a:lnSpc>
                <a:spcPct val="150000"/>
              </a:lnSpc>
            </a:pPr>
            <a:r>
              <a:rPr lang="ja-JP" altLang="en-US" sz="1200" dirty="0"/>
              <a:t>異議は一切申し立てません。</a:t>
            </a:r>
          </a:p>
        </p:txBody>
      </p:sp>
      <p:sp>
        <p:nvSpPr>
          <p:cNvPr id="7" name="テキスト ボックス 6">
            <a:extLst>
              <a:ext uri="{FF2B5EF4-FFF2-40B4-BE49-F238E27FC236}">
                <a16:creationId xmlns:a16="http://schemas.microsoft.com/office/drawing/2014/main" id="{1502A3A9-AF37-4BF0-18BE-0D40759DAB84}"/>
              </a:ext>
            </a:extLst>
          </p:cNvPr>
          <p:cNvSpPr txBox="1"/>
          <p:nvPr/>
        </p:nvSpPr>
        <p:spPr>
          <a:xfrm>
            <a:off x="428408" y="807553"/>
            <a:ext cx="7288008" cy="276999"/>
          </a:xfrm>
          <a:prstGeom prst="rect">
            <a:avLst/>
          </a:prstGeom>
          <a:noFill/>
        </p:spPr>
        <p:txBody>
          <a:bodyPr wrap="square">
            <a:spAutoFit/>
          </a:bodyPr>
          <a:lstStyle/>
          <a:p>
            <a:r>
              <a:rPr lang="ja-JP" altLang="en-US" sz="1200" b="1" dirty="0"/>
              <a:t>■暴力団及び反社会的組織排除に関する誓約</a:t>
            </a:r>
            <a:r>
              <a:rPr lang="en-US" altLang="ja-JP" sz="1200" b="1" dirty="0"/>
              <a:t>	</a:t>
            </a:r>
            <a:endParaRPr lang="ja-JP" altLang="en-US" sz="1200" b="1" dirty="0"/>
          </a:p>
        </p:txBody>
      </p:sp>
      <p:sp>
        <p:nvSpPr>
          <p:cNvPr id="11" name="テキスト ボックス 10">
            <a:extLst>
              <a:ext uri="{FF2B5EF4-FFF2-40B4-BE49-F238E27FC236}">
                <a16:creationId xmlns:a16="http://schemas.microsoft.com/office/drawing/2014/main" id="{2FA456E6-811A-AB37-476D-F422A7568842}"/>
              </a:ext>
            </a:extLst>
          </p:cNvPr>
          <p:cNvSpPr txBox="1"/>
          <p:nvPr/>
        </p:nvSpPr>
        <p:spPr>
          <a:xfrm>
            <a:off x="823031" y="3693406"/>
            <a:ext cx="8873413" cy="1727781"/>
          </a:xfrm>
          <a:prstGeom prst="rect">
            <a:avLst/>
          </a:prstGeom>
          <a:noFill/>
        </p:spPr>
        <p:txBody>
          <a:bodyPr wrap="square">
            <a:spAutoFit/>
          </a:bodyPr>
          <a:lstStyle/>
          <a:p>
            <a:pPr>
              <a:lnSpc>
                <a:spcPct val="150000"/>
              </a:lnSpc>
            </a:pPr>
            <a:r>
              <a:rPr lang="ja-JP" altLang="en-US" sz="1200" dirty="0"/>
              <a:t>受賞後に、当該案件がグッドライフアワードの受賞取組として適切でない事実が判明した場合、事務局は当該案件に対して</a:t>
            </a:r>
            <a:endParaRPr lang="en-US" altLang="ja-JP" sz="1200" dirty="0"/>
          </a:p>
          <a:p>
            <a:pPr>
              <a:lnSpc>
                <a:spcPct val="150000"/>
              </a:lnSpc>
            </a:pPr>
            <a:r>
              <a:rPr lang="ja-JP" altLang="en-US" sz="1200" dirty="0"/>
              <a:t>「受賞の取消措置」を講じます。受賞取組として適切でない取組とは以下を指します。</a:t>
            </a:r>
          </a:p>
          <a:p>
            <a:pPr>
              <a:lnSpc>
                <a:spcPct val="150000"/>
              </a:lnSpc>
            </a:pPr>
            <a:r>
              <a:rPr lang="ja-JP" altLang="en-US" sz="1200" dirty="0"/>
              <a:t>　①　虚偽の事実や不正が存在すると事務局が判断した場合</a:t>
            </a:r>
          </a:p>
          <a:p>
            <a:pPr>
              <a:lnSpc>
                <a:spcPct val="150000"/>
              </a:lnSpc>
            </a:pPr>
            <a:r>
              <a:rPr lang="ja-JP" altLang="en-US" sz="1200" dirty="0"/>
              <a:t>　②　公序良俗に反する内容、政治目的、宗教勧誘、特定の商品の広告目的（例：お買い得、○○円（値段）、お得等）などの</a:t>
            </a:r>
            <a:endParaRPr lang="en-US" altLang="ja-JP" sz="1200" dirty="0"/>
          </a:p>
          <a:p>
            <a:pPr>
              <a:lnSpc>
                <a:spcPct val="150000"/>
              </a:lnSpc>
            </a:pPr>
            <a:r>
              <a:rPr lang="en-US" altLang="ja-JP" sz="1200" dirty="0"/>
              <a:t>	</a:t>
            </a:r>
            <a:r>
              <a:rPr lang="ja-JP" altLang="en-US" sz="1200" dirty="0"/>
              <a:t>宣伝又は勧誘を意図する場合</a:t>
            </a:r>
          </a:p>
          <a:p>
            <a:pPr>
              <a:lnSpc>
                <a:spcPct val="150000"/>
              </a:lnSpc>
            </a:pPr>
            <a:r>
              <a:rPr lang="ja-JP" altLang="en-US" sz="1200" dirty="0"/>
              <a:t>　③　その他、環境省として当該案件を表彰することが不適切であると判断する特段の事由がある場合</a:t>
            </a:r>
          </a:p>
        </p:txBody>
      </p:sp>
      <p:sp>
        <p:nvSpPr>
          <p:cNvPr id="12" name="テキスト ボックス 11">
            <a:extLst>
              <a:ext uri="{FF2B5EF4-FFF2-40B4-BE49-F238E27FC236}">
                <a16:creationId xmlns:a16="http://schemas.microsoft.com/office/drawing/2014/main" id="{5AA49C65-1CC6-1844-4E6B-8C429220BA78}"/>
              </a:ext>
            </a:extLst>
          </p:cNvPr>
          <p:cNvSpPr txBox="1"/>
          <p:nvPr/>
        </p:nvSpPr>
        <p:spPr>
          <a:xfrm>
            <a:off x="428408" y="3403992"/>
            <a:ext cx="7288008" cy="276999"/>
          </a:xfrm>
          <a:prstGeom prst="rect">
            <a:avLst/>
          </a:prstGeom>
          <a:noFill/>
        </p:spPr>
        <p:txBody>
          <a:bodyPr wrap="square">
            <a:spAutoFit/>
          </a:bodyPr>
          <a:lstStyle/>
          <a:p>
            <a:r>
              <a:rPr lang="ja-JP" altLang="en-US" sz="1200" b="1" dirty="0"/>
              <a:t>■受賞の取り消し措置について </a:t>
            </a:r>
          </a:p>
        </p:txBody>
      </p:sp>
      <p:sp>
        <p:nvSpPr>
          <p:cNvPr id="13" name="テキスト ボックス 12">
            <a:extLst>
              <a:ext uri="{FF2B5EF4-FFF2-40B4-BE49-F238E27FC236}">
                <a16:creationId xmlns:a16="http://schemas.microsoft.com/office/drawing/2014/main" id="{E3B06440-AB47-8B47-3836-4F613F96C6ED}"/>
              </a:ext>
            </a:extLst>
          </p:cNvPr>
          <p:cNvSpPr txBox="1"/>
          <p:nvPr/>
        </p:nvSpPr>
        <p:spPr>
          <a:xfrm>
            <a:off x="767045" y="83861"/>
            <a:ext cx="7907693" cy="276999"/>
          </a:xfrm>
          <a:prstGeom prst="rect">
            <a:avLst/>
          </a:prstGeom>
          <a:noFill/>
        </p:spPr>
        <p:txBody>
          <a:bodyPr wrap="square">
            <a:spAutoFit/>
          </a:bodyPr>
          <a:lstStyle/>
          <a:p>
            <a:r>
              <a:rPr lang="ja-JP" altLang="en-US" sz="1200" b="1" dirty="0"/>
              <a:t>暴力団及び反社会的組織排除に関する誓約書／受賞の取り消し措置について </a:t>
            </a:r>
            <a:endParaRPr lang="en-US" altLang="ja-JP" sz="1200" b="1" dirty="0"/>
          </a:p>
        </p:txBody>
      </p:sp>
      <p:sp>
        <p:nvSpPr>
          <p:cNvPr id="4" name="テキスト ボックス 3">
            <a:extLst>
              <a:ext uri="{FF2B5EF4-FFF2-40B4-BE49-F238E27FC236}">
                <a16:creationId xmlns:a16="http://schemas.microsoft.com/office/drawing/2014/main" id="{9E387E23-B8DA-41A8-51D8-8589A8816DB6}"/>
              </a:ext>
            </a:extLst>
          </p:cNvPr>
          <p:cNvSpPr txBox="1"/>
          <p:nvPr/>
        </p:nvSpPr>
        <p:spPr>
          <a:xfrm>
            <a:off x="656947" y="5793322"/>
            <a:ext cx="9090813" cy="923330"/>
          </a:xfrm>
          <a:prstGeom prst="rect">
            <a:avLst/>
          </a:prstGeom>
          <a:noFill/>
        </p:spPr>
        <p:txBody>
          <a:bodyPr wrap="square">
            <a:spAutoFit/>
          </a:bodyPr>
          <a:lstStyle/>
          <a:p>
            <a:r>
              <a:rPr kumimoji="0" lang="en-US" altLang="ja-JP" sz="120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0" lang="ja-JP" altLang="en-US" sz="120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0" lang="en-US" altLang="ja-JP" sz="120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0" lang="ja-JP" altLang="ja-JP" sz="120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承諾する　</a:t>
            </a:r>
            <a:r>
              <a:rPr kumimoji="0" lang="ja-JP" altLang="en-US" sz="120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0" lang="en-US" altLang="ja-JP" sz="1200" i="0" u="none" strike="noStrike" kern="1200" cap="none" spc="0" normalizeH="0" baseline="0" noProof="0" dirty="0">
              <a:ln>
                <a:noFill/>
              </a:ln>
              <a:solidFill>
                <a:prstClr val="black"/>
              </a:solidFill>
              <a:effectLst/>
              <a:highlight>
                <a:srgbClr val="FFFF00"/>
              </a:highlight>
              <a:uLnTx/>
              <a:uFillTx/>
              <a:latin typeface="Calibri" panose="020F0502020204030204"/>
              <a:ea typeface="游ゴシック" panose="020B0400000000000000" pitchFamily="50" charset="-128"/>
              <a:cs typeface="+mn-cs"/>
            </a:endParaRPr>
          </a:p>
          <a:p>
            <a:r>
              <a:rPr lang="en-US" altLang="ja-JP" sz="1200" dirty="0">
                <a:solidFill>
                  <a:prstClr val="black"/>
                </a:solidFill>
                <a:latin typeface="Calibri" panose="020F0502020204030204"/>
                <a:ea typeface="游ゴシック" panose="020B0400000000000000" pitchFamily="50" charset="-128"/>
              </a:rPr>
              <a:t>     </a:t>
            </a:r>
          </a:p>
          <a:p>
            <a:r>
              <a:rPr lang="en-US" altLang="ja-JP" sz="1200" dirty="0">
                <a:solidFill>
                  <a:prstClr val="black"/>
                </a:solidFill>
                <a:latin typeface="Calibri" panose="020F0502020204030204"/>
                <a:ea typeface="游ゴシック" panose="020B0400000000000000" pitchFamily="50" charset="-128"/>
              </a:rPr>
              <a:t>    </a:t>
            </a:r>
            <a:r>
              <a:rPr lang="ja-JP" altLang="en-US" sz="1200" dirty="0">
                <a:solidFill>
                  <a:prstClr val="black"/>
                </a:solidFill>
                <a:latin typeface="Calibri" panose="020F0502020204030204"/>
                <a:ea typeface="游ゴシック" panose="020B0400000000000000" pitchFamily="50" charset="-128"/>
              </a:rPr>
              <a:t>＊</a:t>
            </a:r>
            <a:r>
              <a:rPr lang="ja-JP" altLang="en-US" sz="1200" dirty="0"/>
              <a:t>承諾する場合は「承諾する」の「□」の上に「          」を重ねてください</a:t>
            </a:r>
          </a:p>
          <a:p>
            <a:endParaRPr lang="ja-JP" altLang="en-US" dirty="0"/>
          </a:p>
        </p:txBody>
      </p:sp>
      <p:sp>
        <p:nvSpPr>
          <p:cNvPr id="10" name="テキスト ボックス 9">
            <a:extLst>
              <a:ext uri="{FF2B5EF4-FFF2-40B4-BE49-F238E27FC236}">
                <a16:creationId xmlns:a16="http://schemas.microsoft.com/office/drawing/2014/main" id="{682D6E14-EAA0-6956-F2FD-98D58603D14A}"/>
              </a:ext>
            </a:extLst>
          </p:cNvPr>
          <p:cNvSpPr txBox="1"/>
          <p:nvPr/>
        </p:nvSpPr>
        <p:spPr>
          <a:xfrm>
            <a:off x="4253826" y="6164580"/>
            <a:ext cx="339568" cy="276999"/>
          </a:xfrm>
          <a:prstGeom prst="rect">
            <a:avLst/>
          </a:prstGeom>
          <a:noFill/>
        </p:spPr>
        <p:txBody>
          <a:bodyPr wrap="square" rtlCol="0">
            <a:spAutoFit/>
          </a:bodyPr>
          <a:lstStyle/>
          <a:p>
            <a:pPr algn="ctr"/>
            <a:r>
              <a:rPr kumimoji="1" lang="ja-JP" altLang="en-US" sz="1200" b="1" dirty="0"/>
              <a:t>■</a:t>
            </a:r>
          </a:p>
        </p:txBody>
      </p:sp>
      <p:sp>
        <p:nvSpPr>
          <p:cNvPr id="14" name="テキスト ボックス 13">
            <a:extLst>
              <a:ext uri="{FF2B5EF4-FFF2-40B4-BE49-F238E27FC236}">
                <a16:creationId xmlns:a16="http://schemas.microsoft.com/office/drawing/2014/main" id="{74863C84-5049-7AA9-F3CE-C82DBC5ABEF8}"/>
              </a:ext>
            </a:extLst>
          </p:cNvPr>
          <p:cNvSpPr txBox="1"/>
          <p:nvPr/>
        </p:nvSpPr>
        <p:spPr>
          <a:xfrm>
            <a:off x="656947" y="2411006"/>
            <a:ext cx="9090813" cy="923330"/>
          </a:xfrm>
          <a:prstGeom prst="rect">
            <a:avLst/>
          </a:prstGeom>
          <a:noFill/>
        </p:spPr>
        <p:txBody>
          <a:bodyPr wrap="square">
            <a:spAutoFit/>
          </a:bodyPr>
          <a:lstStyle/>
          <a:p>
            <a:r>
              <a:rPr kumimoji="0" lang="en-US" altLang="ja-JP" sz="120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0" lang="ja-JP" altLang="en-US" sz="120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0" lang="en-US" altLang="ja-JP" sz="120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0" lang="ja-JP" altLang="ja-JP" sz="120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承諾する　</a:t>
            </a:r>
            <a:r>
              <a:rPr kumimoji="0" lang="ja-JP" altLang="en-US" sz="120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0" lang="en-US" altLang="ja-JP" sz="120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r>
              <a:rPr lang="en-US" altLang="ja-JP" sz="1200" dirty="0">
                <a:solidFill>
                  <a:prstClr val="black"/>
                </a:solidFill>
                <a:latin typeface="Calibri" panose="020F0502020204030204"/>
                <a:ea typeface="游ゴシック" panose="020B0400000000000000" pitchFamily="50" charset="-128"/>
              </a:rPr>
              <a:t>     </a:t>
            </a:r>
          </a:p>
          <a:p>
            <a:r>
              <a:rPr lang="en-US" altLang="ja-JP" sz="1200" dirty="0">
                <a:solidFill>
                  <a:prstClr val="black"/>
                </a:solidFill>
                <a:latin typeface="Calibri" panose="020F0502020204030204"/>
                <a:ea typeface="游ゴシック" panose="020B0400000000000000" pitchFamily="50" charset="-128"/>
              </a:rPr>
              <a:t>    </a:t>
            </a:r>
            <a:r>
              <a:rPr lang="ja-JP" altLang="en-US" sz="1200" dirty="0">
                <a:solidFill>
                  <a:prstClr val="black"/>
                </a:solidFill>
                <a:latin typeface="Calibri" panose="020F0502020204030204"/>
                <a:ea typeface="游ゴシック" panose="020B0400000000000000" pitchFamily="50" charset="-128"/>
              </a:rPr>
              <a:t>＊</a:t>
            </a:r>
            <a:r>
              <a:rPr lang="ja-JP" altLang="en-US" sz="1200" dirty="0"/>
              <a:t>承諾する場合は「承諾する」の「□」の上に「         」を重ねてください</a:t>
            </a:r>
          </a:p>
          <a:p>
            <a:endParaRPr lang="ja-JP" altLang="en-US" dirty="0"/>
          </a:p>
        </p:txBody>
      </p:sp>
      <p:sp>
        <p:nvSpPr>
          <p:cNvPr id="15" name="テキスト ボックス 14">
            <a:extLst>
              <a:ext uri="{FF2B5EF4-FFF2-40B4-BE49-F238E27FC236}">
                <a16:creationId xmlns:a16="http://schemas.microsoft.com/office/drawing/2014/main" id="{AB33D28A-12C0-9721-CB25-1D26C893B248}"/>
              </a:ext>
            </a:extLst>
          </p:cNvPr>
          <p:cNvSpPr txBox="1"/>
          <p:nvPr/>
        </p:nvSpPr>
        <p:spPr>
          <a:xfrm>
            <a:off x="4233948" y="2782264"/>
            <a:ext cx="339568" cy="276999"/>
          </a:xfrm>
          <a:prstGeom prst="rect">
            <a:avLst/>
          </a:prstGeom>
          <a:noFill/>
        </p:spPr>
        <p:txBody>
          <a:bodyPr wrap="square" rtlCol="0">
            <a:spAutoFit/>
          </a:bodyPr>
          <a:lstStyle/>
          <a:p>
            <a:pPr algn="ctr"/>
            <a:r>
              <a:rPr kumimoji="1" lang="ja-JP" altLang="en-US" sz="1200" b="1" dirty="0"/>
              <a:t>■</a:t>
            </a:r>
          </a:p>
        </p:txBody>
      </p:sp>
    </p:spTree>
    <p:extLst>
      <p:ext uri="{BB962C8B-B14F-4D97-AF65-F5344CB8AC3E}">
        <p14:creationId xmlns:p14="http://schemas.microsoft.com/office/powerpoint/2010/main" val="873612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73EC8C22-6583-D249-937F-1E7080B10A0A}"/>
              </a:ext>
            </a:extLst>
          </p:cNvPr>
          <p:cNvGrpSpPr/>
          <p:nvPr/>
        </p:nvGrpSpPr>
        <p:grpSpPr>
          <a:xfrm>
            <a:off x="970439" y="1256723"/>
            <a:ext cx="7581829" cy="4201685"/>
            <a:chOff x="970439" y="1256723"/>
            <a:chExt cx="7581829" cy="3506401"/>
          </a:xfrm>
        </p:grpSpPr>
        <p:sp>
          <p:nvSpPr>
            <p:cNvPr id="44" name="テキスト ボックス 43">
              <a:extLst>
                <a:ext uri="{FF2B5EF4-FFF2-40B4-BE49-F238E27FC236}">
                  <a16:creationId xmlns:a16="http://schemas.microsoft.com/office/drawing/2014/main" id="{4B340122-AA58-5B48-B4CF-E89B5F3B55DC}"/>
                </a:ext>
              </a:extLst>
            </p:cNvPr>
            <p:cNvSpPr txBox="1"/>
            <p:nvPr/>
          </p:nvSpPr>
          <p:spPr>
            <a:xfrm>
              <a:off x="970439" y="1256723"/>
              <a:ext cx="6226384" cy="276999"/>
            </a:xfrm>
            <a:prstGeom prst="rect">
              <a:avLst/>
            </a:prstGeom>
            <a:noFill/>
          </p:spPr>
          <p:txBody>
            <a:bodyPr wrap="none" rtlCol="0">
              <a:spAutoFit/>
            </a:bodyPr>
            <a:lstStyle/>
            <a:p>
              <a:pPr>
                <a:spcBef>
                  <a:spcPts val="244"/>
                </a:spcBef>
                <a:spcAft>
                  <a:spcPts val="244"/>
                </a:spcAft>
              </a:pPr>
              <a:r>
                <a:rPr lang="ja-JP" altLang="en-US" sz="1000" b="1" dirty="0">
                  <a:latin typeface="Yu Gothic" panose="020B0400000000000000" pitchFamily="34" charset="-128"/>
                  <a:ea typeface="Yu Gothic" panose="020B0400000000000000" pitchFamily="34" charset="-128"/>
                  <a:cs typeface="Arial" panose="020B0604020202020204" pitchFamily="34" charset="0"/>
                </a:rPr>
                <a:t>■</a:t>
              </a:r>
              <a:r>
                <a:rPr lang="en-US" altLang="ja-JP" sz="1000" b="1" dirty="0">
                  <a:latin typeface="Yu Gothic" panose="020B0400000000000000" pitchFamily="34" charset="-128"/>
                  <a:ea typeface="Yu Gothic" panose="020B0400000000000000" pitchFamily="34" charset="-128"/>
                  <a:cs typeface="Arial" panose="020B0604020202020204" pitchFamily="34" charset="0"/>
                </a:rPr>
                <a:t> </a:t>
              </a:r>
              <a:r>
                <a:rPr lang="ja-JP" altLang="en-US" sz="1200" b="1" dirty="0">
                  <a:latin typeface="Yu Gothic" panose="020B0400000000000000" pitchFamily="34" charset="-128"/>
                  <a:ea typeface="Yu Gothic" panose="020B0400000000000000" pitchFamily="34" charset="-128"/>
                  <a:cs typeface="Arial" panose="020B0604020202020204" pitchFamily="34" charset="0"/>
                </a:rPr>
                <a:t>グッドライフアワードを最初に知ったきっかけを教えてください。</a:t>
              </a:r>
              <a:r>
                <a:rPr lang="ja-JP" altLang="en-US" sz="800" dirty="0">
                  <a:latin typeface="Yu Gothic" panose="020B0400000000000000" pitchFamily="34" charset="-128"/>
                  <a:ea typeface="Yu Gothic" panose="020B0400000000000000" pitchFamily="34" charset="-128"/>
                  <a:cs typeface="Arial" panose="020B0604020202020204" pitchFamily="34" charset="0"/>
                </a:rPr>
                <a:t>（以下より選択）</a:t>
              </a:r>
              <a:r>
                <a:rPr lang="en-US" altLang="ja-JP" sz="800" dirty="0">
                  <a:latin typeface="Yu Gothic" panose="020B0400000000000000" pitchFamily="34" charset="-128"/>
                  <a:ea typeface="Yu Gothic" panose="020B0400000000000000" pitchFamily="34" charset="-128"/>
                  <a:cs typeface="Arial" panose="020B0604020202020204" pitchFamily="34" charset="0"/>
                </a:rPr>
                <a:t> ※</a:t>
              </a:r>
              <a:r>
                <a:rPr lang="ja-JP" altLang="en-US" sz="800" dirty="0">
                  <a:latin typeface="Yu Gothic" panose="020B0400000000000000" pitchFamily="34" charset="-128"/>
                  <a:ea typeface="Yu Gothic" panose="020B0400000000000000" pitchFamily="34" charset="-128"/>
                  <a:cs typeface="Arial" panose="020B0604020202020204" pitchFamily="34" charset="0"/>
                </a:rPr>
                <a:t>複数可</a:t>
              </a:r>
            </a:p>
          </p:txBody>
        </p:sp>
        <p:sp>
          <p:nvSpPr>
            <p:cNvPr id="45" name="テキスト ボックス 44">
              <a:extLst>
                <a:ext uri="{FF2B5EF4-FFF2-40B4-BE49-F238E27FC236}">
                  <a16:creationId xmlns:a16="http://schemas.microsoft.com/office/drawing/2014/main" id="{7E2ECCB4-3B62-6347-8914-7D7FB53C2956}"/>
                </a:ext>
              </a:extLst>
            </p:cNvPr>
            <p:cNvSpPr txBox="1"/>
            <p:nvPr/>
          </p:nvSpPr>
          <p:spPr>
            <a:xfrm>
              <a:off x="1512470" y="1608322"/>
              <a:ext cx="1543471" cy="312073"/>
            </a:xfrm>
            <a:prstGeom prst="rect">
              <a:avLst/>
            </a:prstGeom>
            <a:noFill/>
          </p:spPr>
          <p:txBody>
            <a:bodyPr wrap="square" rtlCol="0">
              <a:spAutoFit/>
            </a:bodyPr>
            <a:lstStyle/>
            <a:p>
              <a:pPr>
                <a:lnSpc>
                  <a:spcPct val="150000"/>
                </a:lnSpc>
                <a:spcBef>
                  <a:spcPts val="244"/>
                </a:spcBef>
                <a:spcAft>
                  <a:spcPts val="244"/>
                </a:spcAft>
              </a:pPr>
              <a:r>
                <a:rPr lang="ja-JP" altLang="en-US" sz="1050" dirty="0">
                  <a:latin typeface="+mn-ea"/>
                  <a:cs typeface="Arial" panose="020B0604020202020204" pitchFamily="34" charset="0"/>
                </a:rPr>
                <a:t>□　 </a:t>
              </a:r>
              <a:r>
                <a:rPr lang="en-US" altLang="ja-JP" sz="1050" dirty="0">
                  <a:latin typeface="+mn-ea"/>
                  <a:cs typeface="Arial" panose="020B0604020202020204" pitchFamily="34" charset="0"/>
                </a:rPr>
                <a:t>Facebook</a:t>
              </a:r>
            </a:p>
          </p:txBody>
        </p:sp>
        <p:sp>
          <p:nvSpPr>
            <p:cNvPr id="46" name="テキスト ボックス 45">
              <a:extLst>
                <a:ext uri="{FF2B5EF4-FFF2-40B4-BE49-F238E27FC236}">
                  <a16:creationId xmlns:a16="http://schemas.microsoft.com/office/drawing/2014/main" id="{D9877D56-30C6-604B-B50C-161BFA5BEA46}"/>
                </a:ext>
              </a:extLst>
            </p:cNvPr>
            <p:cNvSpPr txBox="1"/>
            <p:nvPr/>
          </p:nvSpPr>
          <p:spPr>
            <a:xfrm>
              <a:off x="3327006" y="1654021"/>
              <a:ext cx="5225261" cy="765081"/>
            </a:xfrm>
            <a:prstGeom prst="rect">
              <a:avLst/>
            </a:prstGeom>
            <a:noFill/>
          </p:spPr>
          <p:txBody>
            <a:bodyPr wrap="square" rtlCol="0">
              <a:spAutoFit/>
            </a:bodyPr>
            <a:lstStyle/>
            <a:p>
              <a:pPr marL="228600" indent="-228600">
                <a:lnSpc>
                  <a:spcPts val="1000"/>
                </a:lnSpc>
                <a:spcBef>
                  <a:spcPts val="244"/>
                </a:spcBef>
                <a:spcAft>
                  <a:spcPts val="244"/>
                </a:spcAft>
                <a:buAutoNum type="alphaLcPeriod"/>
              </a:pPr>
              <a:r>
                <a:rPr lang="ja-JP" altLang="en-US" sz="1050" dirty="0">
                  <a:latin typeface="Yu Gothic" panose="020B0400000000000000" pitchFamily="34" charset="-128"/>
                  <a:ea typeface="Yu Gothic" panose="020B0400000000000000" pitchFamily="34" charset="-128"/>
                  <a:cs typeface="Arial" panose="020B0604020202020204" pitchFamily="34" charset="0"/>
                </a:rPr>
                <a:t>グッドライフアワード</a:t>
              </a:r>
              <a:r>
                <a:rPr lang="en-US" altLang="ja-JP" sz="1050" dirty="0">
                  <a:latin typeface="Yu Gothic" panose="020B0400000000000000" pitchFamily="34" charset="-128"/>
                  <a:ea typeface="Yu Gothic" panose="020B0400000000000000" pitchFamily="34" charset="-128"/>
                  <a:cs typeface="Arial" panose="020B0604020202020204" pitchFamily="34" charset="0"/>
                </a:rPr>
                <a:t>Facebook</a:t>
              </a:r>
              <a:r>
                <a:rPr lang="ja-JP" altLang="en-US" sz="1050" dirty="0">
                  <a:latin typeface="Yu Gothic" panose="020B0400000000000000" pitchFamily="34" charset="-128"/>
                  <a:ea typeface="Yu Gothic" panose="020B0400000000000000" pitchFamily="34" charset="-128"/>
                  <a:cs typeface="Arial" panose="020B0604020202020204" pitchFamily="34" charset="0"/>
                </a:rPr>
                <a:t>ページ</a:t>
              </a:r>
              <a:endParaRPr lang="en-US" altLang="ja-JP" sz="1050" dirty="0">
                <a:latin typeface="Yu Gothic" panose="020B0400000000000000" pitchFamily="34" charset="-128"/>
                <a:ea typeface="Yu Gothic" panose="020B0400000000000000" pitchFamily="34" charset="-128"/>
                <a:cs typeface="Arial" panose="020B0604020202020204" pitchFamily="34" charset="0"/>
              </a:endParaRPr>
            </a:p>
            <a:p>
              <a:pPr marL="228600" indent="-228600">
                <a:lnSpc>
                  <a:spcPts val="1000"/>
                </a:lnSpc>
                <a:spcBef>
                  <a:spcPts val="244"/>
                </a:spcBef>
                <a:spcAft>
                  <a:spcPts val="244"/>
                </a:spcAft>
                <a:buFontTx/>
                <a:buAutoNum type="alphaLcPeriod"/>
              </a:pPr>
              <a:r>
                <a:rPr lang="en-US" altLang="ja-JP" sz="1050" dirty="0">
                  <a:latin typeface="Yu Gothic" panose="020B0400000000000000" pitchFamily="34" charset="-128"/>
                  <a:ea typeface="Yu Gothic" panose="020B0400000000000000" pitchFamily="34" charset="-128"/>
                  <a:cs typeface="Arial" panose="020B0604020202020204" pitchFamily="34" charset="0"/>
                </a:rPr>
                <a:t>INSPIRE Facebook</a:t>
              </a:r>
              <a:r>
                <a:rPr lang="ja-JP" altLang="en-US" sz="1050" dirty="0">
                  <a:latin typeface="Yu Gothic" panose="020B0400000000000000" pitchFamily="34" charset="-128"/>
                  <a:ea typeface="Yu Gothic" panose="020B0400000000000000" pitchFamily="34" charset="-128"/>
                  <a:cs typeface="Arial" panose="020B0604020202020204" pitchFamily="34" charset="0"/>
                </a:rPr>
                <a:t>ページ</a:t>
              </a:r>
              <a:endParaRPr lang="en-US" altLang="ja-JP" sz="1050" dirty="0">
                <a:latin typeface="Yu Gothic" panose="020B0400000000000000" pitchFamily="34" charset="-128"/>
                <a:ea typeface="Yu Gothic" panose="020B0400000000000000" pitchFamily="34" charset="-128"/>
                <a:cs typeface="Arial" panose="020B0604020202020204" pitchFamily="34" charset="0"/>
              </a:endParaRPr>
            </a:p>
            <a:p>
              <a:pPr marL="228600" indent="-228600">
                <a:lnSpc>
                  <a:spcPts val="1000"/>
                </a:lnSpc>
                <a:spcBef>
                  <a:spcPts val="244"/>
                </a:spcBef>
                <a:spcAft>
                  <a:spcPts val="244"/>
                </a:spcAft>
                <a:buFontTx/>
                <a:buAutoNum type="alphaLcPeriod"/>
              </a:pPr>
              <a:r>
                <a:rPr lang="ja-JP" altLang="en-US" sz="1050" dirty="0">
                  <a:latin typeface="Yu Gothic" panose="020B0400000000000000" pitchFamily="34" charset="-128"/>
                  <a:ea typeface="Yu Gothic" panose="020B0400000000000000" pitchFamily="34" charset="-128"/>
                  <a:cs typeface="Arial" panose="020B0604020202020204" pitchFamily="34" charset="0"/>
                </a:rPr>
                <a:t>友達からのシェア記事</a:t>
              </a:r>
              <a:endParaRPr lang="en-US" altLang="ja-JP" sz="1050" dirty="0">
                <a:latin typeface="Yu Gothic" panose="020B0400000000000000" pitchFamily="34" charset="-128"/>
                <a:ea typeface="Yu Gothic" panose="020B0400000000000000" pitchFamily="34" charset="-128"/>
                <a:cs typeface="Arial" panose="020B0604020202020204" pitchFamily="34" charset="0"/>
              </a:endParaRPr>
            </a:p>
            <a:p>
              <a:pPr marL="228600" indent="-228600">
                <a:lnSpc>
                  <a:spcPts val="1000"/>
                </a:lnSpc>
                <a:spcBef>
                  <a:spcPts val="244"/>
                </a:spcBef>
                <a:spcAft>
                  <a:spcPts val="244"/>
                </a:spcAft>
                <a:buFontTx/>
                <a:buAutoNum type="alphaLcPeriod"/>
              </a:pPr>
              <a:r>
                <a:rPr lang="ja-JP" altLang="en-US" sz="1050" dirty="0">
                  <a:latin typeface="Yu Gothic" panose="020B0400000000000000" pitchFamily="34" charset="-128"/>
                  <a:ea typeface="Yu Gothic" panose="020B0400000000000000" pitchFamily="34" charset="-128"/>
                  <a:cs typeface="Arial" panose="020B0604020202020204" pitchFamily="34" charset="0"/>
                </a:rPr>
                <a:t>その他（　　　　　　　　　　　　）</a:t>
              </a:r>
              <a:endParaRPr lang="en-US" altLang="ja-JP" sz="1050" dirty="0">
                <a:latin typeface="Yu Gothic" panose="020B0400000000000000" pitchFamily="34" charset="-128"/>
                <a:ea typeface="Yu Gothic" panose="020B0400000000000000" pitchFamily="34" charset="-128"/>
                <a:cs typeface="Arial" panose="020B0604020202020204" pitchFamily="34" charset="0"/>
              </a:endParaRPr>
            </a:p>
          </p:txBody>
        </p:sp>
        <p:sp>
          <p:nvSpPr>
            <p:cNvPr id="50" name="テキスト ボックス 49">
              <a:extLst>
                <a:ext uri="{FF2B5EF4-FFF2-40B4-BE49-F238E27FC236}">
                  <a16:creationId xmlns:a16="http://schemas.microsoft.com/office/drawing/2014/main" id="{6C608653-10D2-C04E-81F5-F404606C585C}"/>
                </a:ext>
              </a:extLst>
            </p:cNvPr>
            <p:cNvSpPr txBox="1"/>
            <p:nvPr/>
          </p:nvSpPr>
          <p:spPr>
            <a:xfrm>
              <a:off x="1512470" y="2425356"/>
              <a:ext cx="1951317" cy="312073"/>
            </a:xfrm>
            <a:prstGeom prst="rect">
              <a:avLst/>
            </a:prstGeom>
            <a:noFill/>
          </p:spPr>
          <p:txBody>
            <a:bodyPr wrap="square" rtlCol="0">
              <a:spAutoFit/>
            </a:bodyPr>
            <a:lstStyle/>
            <a:p>
              <a:pPr>
                <a:lnSpc>
                  <a:spcPct val="150000"/>
                </a:lnSpc>
                <a:spcBef>
                  <a:spcPts val="244"/>
                </a:spcBef>
                <a:spcAft>
                  <a:spcPts val="244"/>
                </a:spcAft>
              </a:pPr>
              <a:r>
                <a:rPr lang="ja-JP" altLang="en-US" sz="1050" dirty="0">
                  <a:latin typeface="+mn-ea"/>
                  <a:cs typeface="Arial" panose="020B0604020202020204" pitchFamily="34" charset="0"/>
                </a:rPr>
                <a:t>□　 メールマガジン</a:t>
              </a:r>
              <a:endParaRPr lang="en-US" altLang="ja-JP" sz="1050" dirty="0">
                <a:latin typeface="+mn-ea"/>
                <a:cs typeface="Arial" panose="020B0604020202020204" pitchFamily="34" charset="0"/>
              </a:endParaRPr>
            </a:p>
          </p:txBody>
        </p:sp>
        <p:sp>
          <p:nvSpPr>
            <p:cNvPr id="51" name="テキスト ボックス 50">
              <a:extLst>
                <a:ext uri="{FF2B5EF4-FFF2-40B4-BE49-F238E27FC236}">
                  <a16:creationId xmlns:a16="http://schemas.microsoft.com/office/drawing/2014/main" id="{2878BE02-413A-D340-BD84-0E12933C496F}"/>
                </a:ext>
              </a:extLst>
            </p:cNvPr>
            <p:cNvSpPr txBox="1"/>
            <p:nvPr/>
          </p:nvSpPr>
          <p:spPr>
            <a:xfrm>
              <a:off x="3305052" y="2456831"/>
              <a:ext cx="5247216" cy="585545"/>
            </a:xfrm>
            <a:prstGeom prst="rect">
              <a:avLst/>
            </a:prstGeom>
            <a:noFill/>
          </p:spPr>
          <p:txBody>
            <a:bodyPr wrap="square" rtlCol="0">
              <a:spAutoFit/>
            </a:bodyPr>
            <a:lstStyle/>
            <a:p>
              <a:pPr marL="228600" indent="-228600">
                <a:lnSpc>
                  <a:spcPts val="1000"/>
                </a:lnSpc>
                <a:spcBef>
                  <a:spcPts val="244"/>
                </a:spcBef>
                <a:spcAft>
                  <a:spcPts val="244"/>
                </a:spcAft>
                <a:buAutoNum type="alphaLcPeriod"/>
              </a:pPr>
              <a:r>
                <a:rPr lang="en-US" altLang="ja-JP" sz="1050" dirty="0">
                  <a:latin typeface="+mn-ea"/>
                  <a:cs typeface="Arial" panose="020B0604020202020204" pitchFamily="34" charset="0"/>
                </a:rPr>
                <a:t>BBT</a:t>
              </a:r>
            </a:p>
            <a:p>
              <a:pPr marL="228600" indent="-228600">
                <a:lnSpc>
                  <a:spcPts val="1000"/>
                </a:lnSpc>
                <a:spcBef>
                  <a:spcPts val="244"/>
                </a:spcBef>
                <a:spcAft>
                  <a:spcPts val="244"/>
                </a:spcAft>
                <a:buFontTx/>
                <a:buAutoNum type="alphaLcPeriod"/>
              </a:pPr>
              <a:r>
                <a:rPr lang="ja-JP" altLang="en-US" sz="1050" dirty="0">
                  <a:latin typeface="+mn-ea"/>
                  <a:cs typeface="Arial" panose="020B0604020202020204" pitchFamily="34" charset="0"/>
                </a:rPr>
                <a:t>オルタナ</a:t>
              </a:r>
              <a:endParaRPr lang="en-US" altLang="ja-JP" sz="1050" dirty="0">
                <a:latin typeface="+mn-ea"/>
                <a:cs typeface="Arial" panose="020B0604020202020204" pitchFamily="34" charset="0"/>
              </a:endParaRPr>
            </a:p>
            <a:p>
              <a:pPr marL="228600" indent="-228600">
                <a:lnSpc>
                  <a:spcPts val="1000"/>
                </a:lnSpc>
                <a:spcBef>
                  <a:spcPts val="244"/>
                </a:spcBef>
                <a:spcAft>
                  <a:spcPts val="244"/>
                </a:spcAft>
                <a:buFontTx/>
                <a:buAutoNum type="alphaLcPeriod"/>
              </a:pPr>
              <a:r>
                <a:rPr lang="ja-JP" altLang="en-US" sz="1050" dirty="0">
                  <a:latin typeface="+mn-ea"/>
                  <a:cs typeface="Arial" panose="020B0604020202020204" pitchFamily="34" charset="0"/>
                </a:rPr>
                <a:t>その他（　　　　　　　　　　　　）</a:t>
              </a:r>
              <a:endParaRPr lang="en-US" altLang="ja-JP" sz="1050" dirty="0">
                <a:latin typeface="+mn-ea"/>
                <a:cs typeface="Arial" panose="020B0604020202020204" pitchFamily="34" charset="0"/>
              </a:endParaRPr>
            </a:p>
          </p:txBody>
        </p:sp>
        <p:sp>
          <p:nvSpPr>
            <p:cNvPr id="52" name="テキスト ボックス 51">
              <a:extLst>
                <a:ext uri="{FF2B5EF4-FFF2-40B4-BE49-F238E27FC236}">
                  <a16:creationId xmlns:a16="http://schemas.microsoft.com/office/drawing/2014/main" id="{636B5312-E815-4447-8707-BCEC551BC06D}"/>
                </a:ext>
              </a:extLst>
            </p:cNvPr>
            <p:cNvSpPr txBox="1"/>
            <p:nvPr/>
          </p:nvSpPr>
          <p:spPr>
            <a:xfrm>
              <a:off x="1512470" y="2935568"/>
              <a:ext cx="1543471" cy="312073"/>
            </a:xfrm>
            <a:prstGeom prst="rect">
              <a:avLst/>
            </a:prstGeom>
            <a:noFill/>
          </p:spPr>
          <p:txBody>
            <a:bodyPr wrap="square" rtlCol="0">
              <a:spAutoFit/>
            </a:bodyPr>
            <a:lstStyle/>
            <a:p>
              <a:pPr>
                <a:lnSpc>
                  <a:spcPct val="150000"/>
                </a:lnSpc>
                <a:spcBef>
                  <a:spcPts val="244"/>
                </a:spcBef>
                <a:spcAft>
                  <a:spcPts val="244"/>
                </a:spcAft>
              </a:pPr>
              <a:r>
                <a:rPr lang="ja-JP" altLang="en-US" sz="1050">
                  <a:latin typeface="+mn-ea"/>
                  <a:cs typeface="Arial" panose="020B0604020202020204" pitchFamily="34" charset="0"/>
                </a:rPr>
                <a:t>□　 </a:t>
              </a:r>
              <a:r>
                <a:rPr lang="en-US" altLang="ja-JP" sz="1050" dirty="0">
                  <a:latin typeface="+mn-ea"/>
                  <a:cs typeface="Arial" panose="020B0604020202020204" pitchFamily="34" charset="0"/>
                </a:rPr>
                <a:t>WEB</a:t>
              </a:r>
              <a:r>
                <a:rPr lang="ja-JP" altLang="en-US" sz="1050">
                  <a:latin typeface="+mn-ea"/>
                  <a:cs typeface="Arial" panose="020B0604020202020204" pitchFamily="34" charset="0"/>
                </a:rPr>
                <a:t>検索</a:t>
              </a:r>
              <a:endParaRPr lang="en-US" altLang="ja-JP" sz="1050" dirty="0">
                <a:latin typeface="+mn-ea"/>
                <a:cs typeface="Arial" panose="020B0604020202020204" pitchFamily="34" charset="0"/>
              </a:endParaRPr>
            </a:p>
          </p:txBody>
        </p:sp>
        <p:sp>
          <p:nvSpPr>
            <p:cNvPr id="53" name="テキスト ボックス 52">
              <a:extLst>
                <a:ext uri="{FF2B5EF4-FFF2-40B4-BE49-F238E27FC236}">
                  <a16:creationId xmlns:a16="http://schemas.microsoft.com/office/drawing/2014/main" id="{A5545662-7731-7A48-B5F7-1F7ADB355A6E}"/>
                </a:ext>
              </a:extLst>
            </p:cNvPr>
            <p:cNvSpPr txBox="1"/>
            <p:nvPr/>
          </p:nvSpPr>
          <p:spPr>
            <a:xfrm>
              <a:off x="3179636" y="2935568"/>
              <a:ext cx="5358607" cy="312073"/>
            </a:xfrm>
            <a:prstGeom prst="rect">
              <a:avLst/>
            </a:prstGeom>
            <a:noFill/>
          </p:spPr>
          <p:txBody>
            <a:bodyPr wrap="square" rtlCol="0">
              <a:spAutoFit/>
            </a:bodyPr>
            <a:lstStyle/>
            <a:p>
              <a:pPr>
                <a:lnSpc>
                  <a:spcPct val="150000"/>
                </a:lnSpc>
                <a:spcBef>
                  <a:spcPts val="244"/>
                </a:spcBef>
                <a:spcAft>
                  <a:spcPts val="244"/>
                </a:spcAft>
              </a:pPr>
              <a:r>
                <a:rPr lang="ja-JP" altLang="en-US" sz="1050" dirty="0">
                  <a:latin typeface="+mn-ea"/>
                  <a:cs typeface="Arial" panose="020B0604020202020204" pitchFamily="34" charset="0"/>
                </a:rPr>
                <a:t>（検索ワード　　　　　　　　　　　　　）</a:t>
              </a:r>
              <a:endParaRPr lang="en-US" altLang="ja-JP" sz="1050" dirty="0">
                <a:latin typeface="+mn-ea"/>
                <a:cs typeface="Arial" panose="020B0604020202020204" pitchFamily="34" charset="0"/>
              </a:endParaRPr>
            </a:p>
          </p:txBody>
        </p:sp>
        <p:sp>
          <p:nvSpPr>
            <p:cNvPr id="55" name="テキスト ボックス 54">
              <a:extLst>
                <a:ext uri="{FF2B5EF4-FFF2-40B4-BE49-F238E27FC236}">
                  <a16:creationId xmlns:a16="http://schemas.microsoft.com/office/drawing/2014/main" id="{1C620B37-CD1B-9B4F-B087-8CC903D1553F}"/>
                </a:ext>
              </a:extLst>
            </p:cNvPr>
            <p:cNvSpPr txBox="1"/>
            <p:nvPr/>
          </p:nvSpPr>
          <p:spPr>
            <a:xfrm>
              <a:off x="1512470" y="3531824"/>
              <a:ext cx="1543471" cy="312073"/>
            </a:xfrm>
            <a:prstGeom prst="rect">
              <a:avLst/>
            </a:prstGeom>
            <a:noFill/>
          </p:spPr>
          <p:txBody>
            <a:bodyPr wrap="square" rtlCol="0">
              <a:spAutoFit/>
            </a:bodyPr>
            <a:lstStyle/>
            <a:p>
              <a:pPr>
                <a:lnSpc>
                  <a:spcPct val="150000"/>
                </a:lnSpc>
                <a:spcBef>
                  <a:spcPts val="244"/>
                </a:spcBef>
                <a:spcAft>
                  <a:spcPts val="244"/>
                </a:spcAft>
              </a:pPr>
              <a:r>
                <a:rPr lang="ja-JP" altLang="en-US" sz="1050">
                  <a:latin typeface="+mn-ea"/>
                  <a:cs typeface="Arial" panose="020B0604020202020204" pitchFamily="34" charset="0"/>
                </a:rPr>
                <a:t>□　 ポスター</a:t>
              </a:r>
              <a:endParaRPr lang="en-US" altLang="ja-JP" sz="1050" dirty="0">
                <a:latin typeface="+mn-ea"/>
                <a:cs typeface="Arial" panose="020B0604020202020204" pitchFamily="34" charset="0"/>
              </a:endParaRPr>
            </a:p>
          </p:txBody>
        </p:sp>
        <p:sp>
          <p:nvSpPr>
            <p:cNvPr id="56" name="テキスト ボックス 55">
              <a:extLst>
                <a:ext uri="{FF2B5EF4-FFF2-40B4-BE49-F238E27FC236}">
                  <a16:creationId xmlns:a16="http://schemas.microsoft.com/office/drawing/2014/main" id="{AC091E72-425D-234A-BB16-BC68265CBC0D}"/>
                </a:ext>
              </a:extLst>
            </p:cNvPr>
            <p:cNvSpPr txBox="1"/>
            <p:nvPr/>
          </p:nvSpPr>
          <p:spPr>
            <a:xfrm>
              <a:off x="3179636" y="3531824"/>
              <a:ext cx="5358608" cy="312073"/>
            </a:xfrm>
            <a:prstGeom prst="rect">
              <a:avLst/>
            </a:prstGeom>
            <a:noFill/>
          </p:spPr>
          <p:txBody>
            <a:bodyPr wrap="square" rtlCol="0">
              <a:spAutoFit/>
            </a:bodyPr>
            <a:lstStyle/>
            <a:p>
              <a:pPr>
                <a:lnSpc>
                  <a:spcPct val="150000"/>
                </a:lnSpc>
                <a:spcBef>
                  <a:spcPts val="244"/>
                </a:spcBef>
                <a:spcAft>
                  <a:spcPts val="244"/>
                </a:spcAft>
              </a:pPr>
              <a:r>
                <a:rPr lang="ja-JP" altLang="en-US" sz="1050">
                  <a:latin typeface="+mn-ea"/>
                  <a:cs typeface="Arial" panose="020B0604020202020204" pitchFamily="34" charset="0"/>
                </a:rPr>
                <a:t>（設置場所　　　　　　　　　　　　　　）</a:t>
              </a:r>
              <a:endParaRPr lang="en-US" altLang="ja-JP" sz="1050" dirty="0">
                <a:latin typeface="+mn-ea"/>
                <a:cs typeface="Arial" panose="020B0604020202020204" pitchFamily="34" charset="0"/>
              </a:endParaRPr>
            </a:p>
          </p:txBody>
        </p:sp>
        <p:sp>
          <p:nvSpPr>
            <p:cNvPr id="57" name="テキスト ボックス 56">
              <a:extLst>
                <a:ext uri="{FF2B5EF4-FFF2-40B4-BE49-F238E27FC236}">
                  <a16:creationId xmlns:a16="http://schemas.microsoft.com/office/drawing/2014/main" id="{B483E4B4-19E2-BD43-ABBB-E9E6B610BDC5}"/>
                </a:ext>
              </a:extLst>
            </p:cNvPr>
            <p:cNvSpPr txBox="1"/>
            <p:nvPr/>
          </p:nvSpPr>
          <p:spPr>
            <a:xfrm>
              <a:off x="1512470" y="3829951"/>
              <a:ext cx="1543471" cy="312073"/>
            </a:xfrm>
            <a:prstGeom prst="rect">
              <a:avLst/>
            </a:prstGeom>
            <a:noFill/>
          </p:spPr>
          <p:txBody>
            <a:bodyPr wrap="square" rtlCol="0">
              <a:spAutoFit/>
            </a:bodyPr>
            <a:lstStyle/>
            <a:p>
              <a:pPr>
                <a:lnSpc>
                  <a:spcPct val="150000"/>
                </a:lnSpc>
                <a:spcBef>
                  <a:spcPts val="244"/>
                </a:spcBef>
                <a:spcAft>
                  <a:spcPts val="244"/>
                </a:spcAft>
              </a:pPr>
              <a:r>
                <a:rPr lang="ja-JP" altLang="en-US" sz="1050">
                  <a:latin typeface="+mn-ea"/>
                  <a:cs typeface="Arial" panose="020B0604020202020204" pitchFamily="34" charset="0"/>
                </a:rPr>
                <a:t>□　 チラシ</a:t>
              </a:r>
              <a:endParaRPr lang="en-US" altLang="ja-JP" sz="1050" dirty="0">
                <a:latin typeface="+mn-ea"/>
                <a:cs typeface="Arial" panose="020B0604020202020204" pitchFamily="34" charset="0"/>
              </a:endParaRPr>
            </a:p>
          </p:txBody>
        </p:sp>
        <p:sp>
          <p:nvSpPr>
            <p:cNvPr id="58" name="テキスト ボックス 57">
              <a:extLst>
                <a:ext uri="{FF2B5EF4-FFF2-40B4-BE49-F238E27FC236}">
                  <a16:creationId xmlns:a16="http://schemas.microsoft.com/office/drawing/2014/main" id="{9CAE99B3-425B-A746-8B14-5E06B8AAA90F}"/>
                </a:ext>
              </a:extLst>
            </p:cNvPr>
            <p:cNvSpPr txBox="1"/>
            <p:nvPr/>
          </p:nvSpPr>
          <p:spPr>
            <a:xfrm>
              <a:off x="3179636" y="3829951"/>
              <a:ext cx="5358610" cy="312073"/>
            </a:xfrm>
            <a:prstGeom prst="rect">
              <a:avLst/>
            </a:prstGeom>
            <a:noFill/>
          </p:spPr>
          <p:txBody>
            <a:bodyPr wrap="square" rtlCol="0">
              <a:spAutoFit/>
            </a:bodyPr>
            <a:lstStyle/>
            <a:p>
              <a:pPr>
                <a:lnSpc>
                  <a:spcPct val="150000"/>
                </a:lnSpc>
                <a:spcBef>
                  <a:spcPts val="244"/>
                </a:spcBef>
                <a:spcAft>
                  <a:spcPts val="244"/>
                </a:spcAft>
              </a:pPr>
              <a:r>
                <a:rPr lang="ja-JP" altLang="en-US" sz="1050">
                  <a:latin typeface="+mn-ea"/>
                  <a:cs typeface="Arial" panose="020B0604020202020204" pitchFamily="34" charset="0"/>
                </a:rPr>
                <a:t>（設置場所　　　　　　　　　　　　　　）</a:t>
              </a:r>
              <a:endParaRPr lang="en-US" altLang="ja-JP" sz="1050" dirty="0">
                <a:latin typeface="+mn-ea"/>
                <a:cs typeface="Arial" panose="020B0604020202020204" pitchFamily="34" charset="0"/>
              </a:endParaRPr>
            </a:p>
          </p:txBody>
        </p:sp>
        <p:sp>
          <p:nvSpPr>
            <p:cNvPr id="61" name="テキスト ボックス 60">
              <a:extLst>
                <a:ext uri="{FF2B5EF4-FFF2-40B4-BE49-F238E27FC236}">
                  <a16:creationId xmlns:a16="http://schemas.microsoft.com/office/drawing/2014/main" id="{A5EBC63B-D81F-4546-9980-5269E392E34E}"/>
                </a:ext>
              </a:extLst>
            </p:cNvPr>
            <p:cNvSpPr txBox="1"/>
            <p:nvPr/>
          </p:nvSpPr>
          <p:spPr>
            <a:xfrm>
              <a:off x="1512470" y="4130610"/>
              <a:ext cx="1543471" cy="312073"/>
            </a:xfrm>
            <a:prstGeom prst="rect">
              <a:avLst/>
            </a:prstGeom>
            <a:noFill/>
          </p:spPr>
          <p:txBody>
            <a:bodyPr wrap="square" rtlCol="0">
              <a:spAutoFit/>
            </a:bodyPr>
            <a:lstStyle/>
            <a:p>
              <a:pPr>
                <a:lnSpc>
                  <a:spcPct val="150000"/>
                </a:lnSpc>
                <a:spcBef>
                  <a:spcPts val="244"/>
                </a:spcBef>
                <a:spcAft>
                  <a:spcPts val="244"/>
                </a:spcAft>
              </a:pPr>
              <a:r>
                <a:rPr lang="ja-JP" altLang="en-US" sz="1050">
                  <a:latin typeface="+mn-ea"/>
                  <a:cs typeface="Arial" panose="020B0604020202020204" pitchFamily="34" charset="0"/>
                </a:rPr>
                <a:t>□　 口コミ</a:t>
              </a:r>
              <a:endParaRPr lang="en-US" altLang="ja-JP" sz="1050" dirty="0">
                <a:latin typeface="+mn-ea"/>
                <a:cs typeface="Arial" panose="020B0604020202020204" pitchFamily="34" charset="0"/>
              </a:endParaRPr>
            </a:p>
          </p:txBody>
        </p:sp>
        <p:sp>
          <p:nvSpPr>
            <p:cNvPr id="62" name="テキスト ボックス 61">
              <a:extLst>
                <a:ext uri="{FF2B5EF4-FFF2-40B4-BE49-F238E27FC236}">
                  <a16:creationId xmlns:a16="http://schemas.microsoft.com/office/drawing/2014/main" id="{E6D8760C-805C-8A4A-AB5B-FE5C5D7EB0BF}"/>
                </a:ext>
              </a:extLst>
            </p:cNvPr>
            <p:cNvSpPr txBox="1"/>
            <p:nvPr/>
          </p:nvSpPr>
          <p:spPr>
            <a:xfrm>
              <a:off x="3297108" y="4177579"/>
              <a:ext cx="3931631" cy="585545"/>
            </a:xfrm>
            <a:prstGeom prst="rect">
              <a:avLst/>
            </a:prstGeom>
            <a:noFill/>
          </p:spPr>
          <p:txBody>
            <a:bodyPr wrap="square" rtlCol="0">
              <a:spAutoFit/>
            </a:bodyPr>
            <a:lstStyle/>
            <a:p>
              <a:pPr marL="228600" indent="-228600">
                <a:lnSpc>
                  <a:spcPts val="1000"/>
                </a:lnSpc>
                <a:spcBef>
                  <a:spcPts val="244"/>
                </a:spcBef>
                <a:spcAft>
                  <a:spcPts val="244"/>
                </a:spcAft>
                <a:buAutoNum type="alphaLcPeriod"/>
              </a:pPr>
              <a:r>
                <a:rPr lang="ja-JP" altLang="en-US" sz="1050" dirty="0">
                  <a:latin typeface="+mn-ea"/>
                  <a:cs typeface="Arial" panose="020B0604020202020204" pitchFamily="34" charset="0"/>
                </a:rPr>
                <a:t>実行委員および関係者からの口コミ</a:t>
              </a:r>
              <a:endParaRPr lang="en-US" altLang="ja-JP" sz="1050" dirty="0">
                <a:latin typeface="+mn-ea"/>
                <a:cs typeface="Arial" panose="020B0604020202020204" pitchFamily="34" charset="0"/>
              </a:endParaRPr>
            </a:p>
            <a:p>
              <a:pPr marL="228600" indent="-228600">
                <a:lnSpc>
                  <a:spcPts val="1000"/>
                </a:lnSpc>
                <a:spcBef>
                  <a:spcPts val="244"/>
                </a:spcBef>
                <a:spcAft>
                  <a:spcPts val="244"/>
                </a:spcAft>
                <a:buFontTx/>
                <a:buAutoNum type="alphaLcPeriod"/>
              </a:pPr>
              <a:r>
                <a:rPr lang="ja-JP" altLang="en-US" sz="1050" dirty="0">
                  <a:latin typeface="+mn-ea"/>
                  <a:cs typeface="Arial" panose="020B0604020202020204" pitchFamily="34" charset="0"/>
                </a:rPr>
                <a:t>過去の受賞者からの口コミ</a:t>
              </a:r>
              <a:endParaRPr lang="en-US" altLang="ja-JP" sz="1050" dirty="0">
                <a:latin typeface="+mn-ea"/>
                <a:cs typeface="Arial" panose="020B0604020202020204" pitchFamily="34" charset="0"/>
              </a:endParaRPr>
            </a:p>
            <a:p>
              <a:pPr marL="228600" indent="-228600">
                <a:lnSpc>
                  <a:spcPts val="1000"/>
                </a:lnSpc>
                <a:spcBef>
                  <a:spcPts val="244"/>
                </a:spcBef>
                <a:spcAft>
                  <a:spcPts val="244"/>
                </a:spcAft>
                <a:buFontTx/>
                <a:buAutoNum type="alphaLcPeriod"/>
              </a:pPr>
              <a:r>
                <a:rPr lang="ja-JP" altLang="en-US" sz="1050" dirty="0">
                  <a:latin typeface="+mn-ea"/>
                  <a:cs typeface="Arial" panose="020B0604020202020204" pitchFamily="34" charset="0"/>
                </a:rPr>
                <a:t>知人等からの口コミ</a:t>
              </a:r>
              <a:endParaRPr lang="en-US" altLang="ja-JP" sz="1050" dirty="0">
                <a:latin typeface="+mn-ea"/>
                <a:cs typeface="Arial" panose="020B0604020202020204" pitchFamily="34" charset="0"/>
              </a:endParaRPr>
            </a:p>
          </p:txBody>
        </p:sp>
        <p:sp>
          <p:nvSpPr>
            <p:cNvPr id="17" name="テキスト ボックス 53">
              <a:extLst>
                <a:ext uri="{FF2B5EF4-FFF2-40B4-BE49-F238E27FC236}">
                  <a16:creationId xmlns:a16="http://schemas.microsoft.com/office/drawing/2014/main" id="{8615A764-55FE-984F-93DB-D6FF5E005F03}"/>
                </a:ext>
              </a:extLst>
            </p:cNvPr>
            <p:cNvSpPr txBox="1"/>
            <p:nvPr/>
          </p:nvSpPr>
          <p:spPr>
            <a:xfrm>
              <a:off x="1512470" y="3244245"/>
              <a:ext cx="3339583" cy="312073"/>
            </a:xfrm>
            <a:prstGeom prst="rect">
              <a:avLst/>
            </a:prstGeom>
            <a:noFill/>
          </p:spPr>
          <p:txBody>
            <a:bodyPr wrap="square" rtlCol="0">
              <a:spAutoFit/>
            </a:bodyPr>
            <a:lstStyle/>
            <a:p>
              <a:pPr>
                <a:lnSpc>
                  <a:spcPct val="150000"/>
                </a:lnSpc>
                <a:spcBef>
                  <a:spcPts val="244"/>
                </a:spcBef>
                <a:spcAft>
                  <a:spcPts val="244"/>
                </a:spcAft>
              </a:pPr>
              <a:r>
                <a:rPr lang="ja-JP" altLang="en-US" sz="1050">
                  <a:latin typeface="Yu Gothic" panose="020B0400000000000000" pitchFamily="34" charset="-128"/>
                  <a:ea typeface="Yu Gothic" panose="020B0400000000000000" pitchFamily="34" charset="-128"/>
                  <a:cs typeface="Arial" panose="020B0604020202020204" pitchFamily="34" charset="0"/>
                </a:rPr>
                <a:t>□　 イベント</a:t>
              </a:r>
              <a:endParaRPr lang="en-US" altLang="ja-JP" sz="1050" dirty="0">
                <a:latin typeface="Yu Gothic" panose="020B0400000000000000" pitchFamily="34" charset="-128"/>
                <a:ea typeface="Yu Gothic" panose="020B0400000000000000" pitchFamily="34" charset="-128"/>
                <a:cs typeface="Arial" panose="020B0604020202020204" pitchFamily="34" charset="0"/>
              </a:endParaRPr>
            </a:p>
          </p:txBody>
        </p:sp>
        <p:sp>
          <p:nvSpPr>
            <p:cNvPr id="18" name="テキスト ボックス 24">
              <a:extLst>
                <a:ext uri="{FF2B5EF4-FFF2-40B4-BE49-F238E27FC236}">
                  <a16:creationId xmlns:a16="http://schemas.microsoft.com/office/drawing/2014/main" id="{A1383925-64DA-6947-BEAB-31F9C9B09650}"/>
                </a:ext>
              </a:extLst>
            </p:cNvPr>
            <p:cNvSpPr txBox="1"/>
            <p:nvPr/>
          </p:nvSpPr>
          <p:spPr>
            <a:xfrm>
              <a:off x="3179636" y="3234018"/>
              <a:ext cx="3931631" cy="312073"/>
            </a:xfrm>
            <a:prstGeom prst="rect">
              <a:avLst/>
            </a:prstGeom>
            <a:noFill/>
          </p:spPr>
          <p:txBody>
            <a:bodyPr wrap="square" rtlCol="0">
              <a:spAutoFit/>
            </a:bodyPr>
            <a:lstStyle/>
            <a:p>
              <a:pPr>
                <a:lnSpc>
                  <a:spcPct val="150000"/>
                </a:lnSpc>
                <a:spcBef>
                  <a:spcPts val="244"/>
                </a:spcBef>
                <a:spcAft>
                  <a:spcPts val="244"/>
                </a:spcAft>
              </a:pPr>
              <a:r>
                <a:rPr lang="ja-JP" altLang="en-US" sz="1050">
                  <a:latin typeface="Yu Gothic" panose="020B0400000000000000" pitchFamily="34" charset="-128"/>
                  <a:ea typeface="Yu Gothic" panose="020B0400000000000000" pitchFamily="34" charset="-128"/>
                  <a:cs typeface="Arial" panose="020B0604020202020204" pitchFamily="34" charset="0"/>
                </a:rPr>
                <a:t>（イベント名称　　　　　　　　　　　　）</a:t>
              </a:r>
              <a:endParaRPr lang="en-US" altLang="ja-JP" sz="1050" dirty="0">
                <a:latin typeface="Yu Gothic" panose="020B0400000000000000" pitchFamily="34" charset="-128"/>
                <a:ea typeface="Yu Gothic" panose="020B0400000000000000" pitchFamily="34" charset="-128"/>
                <a:cs typeface="Arial" panose="020B0604020202020204" pitchFamily="34" charset="0"/>
              </a:endParaRPr>
            </a:p>
          </p:txBody>
        </p:sp>
      </p:grpSp>
      <p:sp>
        <p:nvSpPr>
          <p:cNvPr id="2" name="テキスト ボックス 1">
            <a:extLst>
              <a:ext uri="{FF2B5EF4-FFF2-40B4-BE49-F238E27FC236}">
                <a16:creationId xmlns:a16="http://schemas.microsoft.com/office/drawing/2014/main" id="{F4C3E4E0-E510-5B97-CCC9-4E9A659794BA}"/>
              </a:ext>
            </a:extLst>
          </p:cNvPr>
          <p:cNvSpPr txBox="1"/>
          <p:nvPr/>
        </p:nvSpPr>
        <p:spPr>
          <a:xfrm>
            <a:off x="767045" y="83861"/>
            <a:ext cx="7907693" cy="276999"/>
          </a:xfrm>
          <a:prstGeom prst="rect">
            <a:avLst/>
          </a:prstGeom>
          <a:noFill/>
        </p:spPr>
        <p:txBody>
          <a:bodyPr wrap="square">
            <a:spAutoFit/>
          </a:bodyPr>
          <a:lstStyle/>
          <a:p>
            <a:r>
              <a:rPr lang="ja-JP" altLang="en-US" sz="1200" b="1" dirty="0"/>
              <a:t>ア ン ケ ー ト</a:t>
            </a:r>
            <a:endParaRPr lang="en-US" altLang="ja-JP" sz="1200" b="1" dirty="0"/>
          </a:p>
        </p:txBody>
      </p:sp>
    </p:spTree>
    <p:extLst>
      <p:ext uri="{BB962C8B-B14F-4D97-AF65-F5344CB8AC3E}">
        <p14:creationId xmlns:p14="http://schemas.microsoft.com/office/powerpoint/2010/main" val="11879867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5049</TotalTime>
  <Words>846</Words>
  <Application>Microsoft Office PowerPoint</Application>
  <PresentationFormat>A4 210 x 297 mm</PresentationFormat>
  <Paragraphs>99</Paragraphs>
  <Slides>9</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Yu Gothic</vt:lpstr>
      <vt:lpstr>Yu Gothic</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Shugo Yanaka</dc:creator>
  <cp:lastModifiedBy>藍子 大久保</cp:lastModifiedBy>
  <cp:revision>257</cp:revision>
  <cp:lastPrinted>2020-04-14T18:06:31Z</cp:lastPrinted>
  <dcterms:created xsi:type="dcterms:W3CDTF">2020-04-13T17:42:24Z</dcterms:created>
  <dcterms:modified xsi:type="dcterms:W3CDTF">2023-06-07T08:14:58Z</dcterms:modified>
</cp:coreProperties>
</file>