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Override1.xml" ContentType="application/vnd.openxmlformats-officedocument.themeOverride+xml"/>
  <Override PartName="/ppt/charts/chart7.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charts/chart8.xml" ContentType="application/vnd.openxmlformats-officedocument.drawingml.chart+xml"/>
  <Override PartName="/ppt/notesSlides/notesSlide5.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charts/chart15.xml" ContentType="application/vnd.openxmlformats-officedocument.drawingml.chart+xml"/>
  <Override PartName="/ppt/theme/themeOverride4.xml" ContentType="application/vnd.openxmlformats-officedocument.themeOverride+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notesSlides/notesSlide7.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9" r:id="rId1"/>
  </p:sldMasterIdLst>
  <p:notesMasterIdLst>
    <p:notesMasterId r:id="rId42"/>
  </p:notesMasterIdLst>
  <p:handoutMasterIdLst>
    <p:handoutMasterId r:id="rId43"/>
  </p:handoutMasterIdLst>
  <p:sldIdLst>
    <p:sldId id="1345" r:id="rId2"/>
    <p:sldId id="1346" r:id="rId3"/>
    <p:sldId id="1418" r:id="rId4"/>
    <p:sldId id="1388" r:id="rId5"/>
    <p:sldId id="1415" r:id="rId6"/>
    <p:sldId id="1417" r:id="rId7"/>
    <p:sldId id="1416" r:id="rId8"/>
    <p:sldId id="879" r:id="rId9"/>
    <p:sldId id="1365" r:id="rId10"/>
    <p:sldId id="1405" r:id="rId11"/>
    <p:sldId id="1308" r:id="rId12"/>
    <p:sldId id="1382" r:id="rId13"/>
    <p:sldId id="1309" r:id="rId14"/>
    <p:sldId id="1406" r:id="rId15"/>
    <p:sldId id="1310" r:id="rId16"/>
    <p:sldId id="1401" r:id="rId17"/>
    <p:sldId id="1402" r:id="rId18"/>
    <p:sldId id="1412" r:id="rId19"/>
    <p:sldId id="1413" r:id="rId20"/>
    <p:sldId id="1403" r:id="rId21"/>
    <p:sldId id="1404" r:id="rId22"/>
    <p:sldId id="1414" r:id="rId23"/>
    <p:sldId id="1407" r:id="rId24"/>
    <p:sldId id="1311" r:id="rId25"/>
    <p:sldId id="1384" r:id="rId26"/>
    <p:sldId id="1372" r:id="rId27"/>
    <p:sldId id="1400" r:id="rId28"/>
    <p:sldId id="1408" r:id="rId29"/>
    <p:sldId id="1368" r:id="rId30"/>
    <p:sldId id="1385" r:id="rId31"/>
    <p:sldId id="1409" r:id="rId32"/>
    <p:sldId id="1369" r:id="rId33"/>
    <p:sldId id="1370" r:id="rId34"/>
    <p:sldId id="1371" r:id="rId35"/>
    <p:sldId id="1390" r:id="rId36"/>
    <p:sldId id="1399" r:id="rId37"/>
    <p:sldId id="1391" r:id="rId38"/>
    <p:sldId id="1392" r:id="rId39"/>
    <p:sldId id="1393" r:id="rId40"/>
    <p:sldId id="1398" r:id="rId41"/>
  </p:sldIdLst>
  <p:sldSz cx="9144000" cy="6858000" type="screen4x3"/>
  <p:notesSz cx="6807200" cy="9939338"/>
  <p:defaultTextStyle>
    <a:defPPr>
      <a:defRPr lang="ja-JP"/>
    </a:defPPr>
    <a:lvl1pPr algn="l" rtl="0" fontAlgn="base">
      <a:spcBef>
        <a:spcPct val="0"/>
      </a:spcBef>
      <a:spcAft>
        <a:spcPct val="0"/>
      </a:spcAft>
      <a:defRPr kumimoji="1" sz="2000" kern="1200">
        <a:solidFill>
          <a:schemeClr val="tx1"/>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000" kern="1200">
        <a:solidFill>
          <a:schemeClr val="tx1"/>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000" kern="1200">
        <a:solidFill>
          <a:schemeClr val="tx1"/>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000" kern="1200">
        <a:solidFill>
          <a:schemeClr val="tx1"/>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000" kern="1200">
        <a:solidFill>
          <a:schemeClr val="tx1"/>
        </a:solidFill>
        <a:latin typeface="HGPｺﾞｼｯｸE" pitchFamily="50" charset="-128"/>
        <a:ea typeface="HGPｺﾞｼｯｸE" pitchFamily="50" charset="-128"/>
        <a:cs typeface="+mn-cs"/>
      </a:defRPr>
    </a:lvl5pPr>
    <a:lvl6pPr marL="2286000" algn="l" defTabSz="914400" rtl="0" eaLnBrk="1" latinLnBrk="0" hangingPunct="1">
      <a:defRPr kumimoji="1" sz="2000" kern="1200">
        <a:solidFill>
          <a:schemeClr val="tx1"/>
        </a:solidFill>
        <a:latin typeface="HGPｺﾞｼｯｸE" pitchFamily="50" charset="-128"/>
        <a:ea typeface="HGPｺﾞｼｯｸE" pitchFamily="50" charset="-128"/>
        <a:cs typeface="+mn-cs"/>
      </a:defRPr>
    </a:lvl6pPr>
    <a:lvl7pPr marL="2743200" algn="l" defTabSz="914400" rtl="0" eaLnBrk="1" latinLnBrk="0" hangingPunct="1">
      <a:defRPr kumimoji="1" sz="2000" kern="1200">
        <a:solidFill>
          <a:schemeClr val="tx1"/>
        </a:solidFill>
        <a:latin typeface="HGPｺﾞｼｯｸE" pitchFamily="50" charset="-128"/>
        <a:ea typeface="HGPｺﾞｼｯｸE" pitchFamily="50" charset="-128"/>
        <a:cs typeface="+mn-cs"/>
      </a:defRPr>
    </a:lvl7pPr>
    <a:lvl8pPr marL="3200400" algn="l" defTabSz="914400" rtl="0" eaLnBrk="1" latinLnBrk="0" hangingPunct="1">
      <a:defRPr kumimoji="1" sz="2000" kern="1200">
        <a:solidFill>
          <a:schemeClr val="tx1"/>
        </a:solidFill>
        <a:latin typeface="HGPｺﾞｼｯｸE" pitchFamily="50" charset="-128"/>
        <a:ea typeface="HGPｺﾞｼｯｸE" pitchFamily="50" charset="-128"/>
        <a:cs typeface="+mn-cs"/>
      </a:defRPr>
    </a:lvl8pPr>
    <a:lvl9pPr marL="3657600" algn="l" defTabSz="914400" rtl="0" eaLnBrk="1" latinLnBrk="0" hangingPunct="1">
      <a:defRPr kumimoji="1" sz="2000" kern="1200">
        <a:solidFill>
          <a:schemeClr val="tx1"/>
        </a:solidFill>
        <a:latin typeface="HGPｺﾞｼｯｸE" pitchFamily="50" charset="-128"/>
        <a:ea typeface="HGPｺﾞｼｯｸE"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D1FFFF"/>
    <a:srgbClr val="F79646"/>
    <a:srgbClr val="CC0066"/>
    <a:srgbClr val="A400A4"/>
    <a:srgbClr val="FFFF00"/>
    <a:srgbClr val="FFD1D1"/>
    <a:srgbClr val="75DD75"/>
    <a:srgbClr val="B9D5FF"/>
    <a:srgbClr val="ACEA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4" autoAdjust="0"/>
    <p:restoredTop sz="99697" autoAdjust="0"/>
  </p:normalViewPr>
  <p:slideViewPr>
    <p:cSldViewPr snapToGrid="0">
      <p:cViewPr>
        <p:scale>
          <a:sx n="125" d="100"/>
          <a:sy n="125" d="100"/>
        </p:scale>
        <p:origin x="-100" y="-67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90" d="100"/>
          <a:sy n="90" d="100"/>
        </p:scale>
        <p:origin x="-3756" y="-108"/>
      </p:cViewPr>
      <p:guideLst>
        <p:guide orient="horz" pos="3131"/>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14.xml.rels><?xml version="1.0" encoding="UTF-8" standalone="yes"?>
<Relationships xmlns="http://schemas.openxmlformats.org/package/2006/relationships"><Relationship Id="rId2" Type="http://schemas.openxmlformats.org/officeDocument/2006/relationships/oleObject" Target="file:///\\nvst303\home\USHIRO01\Desktop\&#22320;&#22495;&#32076;&#28168;&#24490;&#29872;&#20998;&#26512;&#33258;&#21205;&#20316;&#25104;&#12484;&#12540;&#12523;\System\Chart_H29_v6.xlsm" TargetMode="External"/><Relationship Id="rId1" Type="http://schemas.openxmlformats.org/officeDocument/2006/relationships/themeOverride" Target="../theme/themeOverride3.xml"/></Relationships>
</file>

<file path=ppt/charts/_rels/chart15.xml.rels><?xml version="1.0" encoding="UTF-8" standalone="yes"?>
<Relationships xmlns="http://schemas.openxmlformats.org/package/2006/relationships"><Relationship Id="rId2" Type="http://schemas.openxmlformats.org/officeDocument/2006/relationships/oleObject" Target="file:///\\nvst303\home\USHIRO01\Desktop\&#22320;&#22495;&#32076;&#28168;&#24490;&#29872;&#20998;&#26512;&#33258;&#21205;&#20316;&#25104;&#12484;&#12540;&#12523;\System\Chart_H29_v6.xlsm" TargetMode="External"/><Relationship Id="rId1" Type="http://schemas.openxmlformats.org/officeDocument/2006/relationships/themeOverride" Target="../theme/themeOverride4.xml"/></Relationships>
</file>

<file path=ppt/charts/_rels/chart16.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nvst303\home\USHIRO01\Desktop\&#22320;&#22495;&#32076;&#28168;&#24490;&#29872;&#20998;&#26512;&#33258;&#21205;&#20316;&#25104;&#12484;&#12540;&#12523;\System\Chart_H29_v6.xlsm" TargetMode="External"/><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2" Type="http://schemas.openxmlformats.org/officeDocument/2006/relationships/oleObject" Target="file:///\\nvst303\home\USHIRO01\Desktop\&#22320;&#22495;&#32076;&#28168;&#24490;&#29872;&#20998;&#26512;&#33258;&#21205;&#20316;&#25104;&#12484;&#12540;&#12523;\System\Chart_H29_v6.xlsm" TargetMode="External"/><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nvst303\home\USHIRO01\Desktop\&#22320;&#22495;&#32076;&#28168;&#24490;&#29872;&#20998;&#26512;&#33258;&#21205;&#20316;&#25104;&#12484;&#12540;&#12523;\System\Chart_H29_v6.xlsm"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156993806121012"/>
          <c:y val="3.9071673525380268E-2"/>
          <c:w val="0.61562007377485695"/>
          <c:h val="0.9426945587562876"/>
        </c:manualLayout>
      </c:layout>
      <c:barChart>
        <c:barDir val="bar"/>
        <c:grouping val="clustered"/>
        <c:varyColors val="0"/>
        <c:ser>
          <c:idx val="0"/>
          <c:order val="0"/>
          <c:spPr>
            <a:solidFill>
              <a:srgbClr val="FFD965"/>
            </a:solidFill>
          </c:spPr>
          <c:invertIfNegative val="0"/>
          <c:cat>
            <c:strRef>
              <c:f>'6'!$C$69:$C$107</c:f>
              <c:strCache>
                <c:ptCount val="39"/>
                <c:pt idx="0">
                  <c:v>農業</c:v>
                </c:pt>
                <c:pt idx="1">
                  <c:v>林業</c:v>
                </c:pt>
                <c:pt idx="2">
                  <c:v>水産業</c:v>
                </c:pt>
                <c:pt idx="3">
                  <c:v>鉱業</c:v>
                </c:pt>
                <c:pt idx="4">
                  <c:v>食料品</c:v>
                </c:pt>
                <c:pt idx="5">
                  <c:v>繊維</c:v>
                </c:pt>
                <c:pt idx="6">
                  <c:v>パルプ・紙</c:v>
                </c:pt>
                <c:pt idx="7">
                  <c:v>化学</c:v>
                </c:pt>
                <c:pt idx="8">
                  <c:v>石油・石炭製品</c:v>
                </c:pt>
                <c:pt idx="9">
                  <c:v>窯業・土石製品</c:v>
                </c:pt>
                <c:pt idx="10">
                  <c:v>鉄鋼</c:v>
                </c:pt>
                <c:pt idx="11">
                  <c:v>非鉄金属</c:v>
                </c:pt>
                <c:pt idx="12">
                  <c:v>金属製品</c:v>
                </c:pt>
                <c:pt idx="13">
                  <c:v>一般機械</c:v>
                </c:pt>
                <c:pt idx="14">
                  <c:v>電気機械</c:v>
                </c:pt>
                <c:pt idx="15">
                  <c:v>輸送用機械</c:v>
                </c:pt>
                <c:pt idx="16">
                  <c:v>精密機械</c:v>
                </c:pt>
                <c:pt idx="17">
                  <c:v>衣服・身回品</c:v>
                </c:pt>
                <c:pt idx="18">
                  <c:v>製材・木製品</c:v>
                </c:pt>
                <c:pt idx="19">
                  <c:v>家具</c:v>
                </c:pt>
                <c:pt idx="20">
                  <c:v>印刷</c:v>
                </c:pt>
                <c:pt idx="21">
                  <c:v>皮革・皮革製品</c:v>
                </c:pt>
                <c:pt idx="22">
                  <c:v>ゴム製品</c:v>
                </c:pt>
                <c:pt idx="23">
                  <c:v>その他の製造業</c:v>
                </c:pt>
                <c:pt idx="24">
                  <c:v>建設業</c:v>
                </c:pt>
                <c:pt idx="25">
                  <c:v>電気業</c:v>
                </c:pt>
                <c:pt idx="26">
                  <c:v>ガス・熱供給業</c:v>
                </c:pt>
                <c:pt idx="27">
                  <c:v>水道・廃棄物処理業</c:v>
                </c:pt>
                <c:pt idx="28">
                  <c:v>卸売業</c:v>
                </c:pt>
                <c:pt idx="29">
                  <c:v>小売業</c:v>
                </c:pt>
                <c:pt idx="30">
                  <c:v>金融・保険業</c:v>
                </c:pt>
                <c:pt idx="31">
                  <c:v>住宅賃貸業</c:v>
                </c:pt>
                <c:pt idx="32">
                  <c:v>その他の不動産業</c:v>
                </c:pt>
                <c:pt idx="33">
                  <c:v>運輸業</c:v>
                </c:pt>
                <c:pt idx="34">
                  <c:v>情報通信業</c:v>
                </c:pt>
                <c:pt idx="35">
                  <c:v>公務</c:v>
                </c:pt>
                <c:pt idx="36">
                  <c:v>公共サービス</c:v>
                </c:pt>
                <c:pt idx="37">
                  <c:v>対事業所サービス</c:v>
                </c:pt>
                <c:pt idx="38">
                  <c:v>対個人サービス</c:v>
                </c:pt>
              </c:strCache>
            </c:strRef>
          </c:cat>
          <c:val>
            <c:numRef>
              <c:f>'6'!$D$69:$D$107</c:f>
              <c:numCache>
                <c:formatCode>#,##0_);[Red]\(#,##0\)</c:formatCode>
                <c:ptCount val="39"/>
                <c:pt idx="0">
                  <c:v>2217.2638188160722</c:v>
                </c:pt>
                <c:pt idx="1">
                  <c:v>472.55550658232511</c:v>
                </c:pt>
                <c:pt idx="2">
                  <c:v>1066.1536346417449</c:v>
                </c:pt>
                <c:pt idx="3">
                  <c:v>172.56732442802542</c:v>
                </c:pt>
                <c:pt idx="4">
                  <c:v>4096.7607568834947</c:v>
                </c:pt>
                <c:pt idx="5">
                  <c:v>52.766189891614296</c:v>
                </c:pt>
                <c:pt idx="6">
                  <c:v>0</c:v>
                </c:pt>
                <c:pt idx="7">
                  <c:v>0</c:v>
                </c:pt>
                <c:pt idx="8">
                  <c:v>549.88744544284179</c:v>
                </c:pt>
                <c:pt idx="9">
                  <c:v>1397.8312852937547</c:v>
                </c:pt>
                <c:pt idx="10">
                  <c:v>0</c:v>
                </c:pt>
                <c:pt idx="11">
                  <c:v>0</c:v>
                </c:pt>
                <c:pt idx="12">
                  <c:v>185.76052250980871</c:v>
                </c:pt>
                <c:pt idx="13">
                  <c:v>0</c:v>
                </c:pt>
                <c:pt idx="14">
                  <c:v>1201.0639930490527</c:v>
                </c:pt>
                <c:pt idx="15">
                  <c:v>424.10629062679141</c:v>
                </c:pt>
                <c:pt idx="16">
                  <c:v>0</c:v>
                </c:pt>
                <c:pt idx="17">
                  <c:v>331.66081182522316</c:v>
                </c:pt>
                <c:pt idx="18">
                  <c:v>507.10670101106041</c:v>
                </c:pt>
                <c:pt idx="19">
                  <c:v>63.310173399029352</c:v>
                </c:pt>
                <c:pt idx="20">
                  <c:v>202.20409629312098</c:v>
                </c:pt>
                <c:pt idx="21">
                  <c:v>0</c:v>
                </c:pt>
                <c:pt idx="22">
                  <c:v>0</c:v>
                </c:pt>
                <c:pt idx="23">
                  <c:v>740.90321391308191</c:v>
                </c:pt>
                <c:pt idx="24">
                  <c:v>21901.298666940424</c:v>
                </c:pt>
                <c:pt idx="25">
                  <c:v>948.04159271114077</c:v>
                </c:pt>
                <c:pt idx="26">
                  <c:v>0</c:v>
                </c:pt>
                <c:pt idx="27">
                  <c:v>2398.5216698779932</c:v>
                </c:pt>
                <c:pt idx="28">
                  <c:v>3335.9761257016989</c:v>
                </c:pt>
                <c:pt idx="29">
                  <c:v>8194.4698002858386</c:v>
                </c:pt>
                <c:pt idx="30">
                  <c:v>3716.9677912168927</c:v>
                </c:pt>
                <c:pt idx="31">
                  <c:v>14720.549830726322</c:v>
                </c:pt>
                <c:pt idx="32">
                  <c:v>1243.7224191048895</c:v>
                </c:pt>
                <c:pt idx="33">
                  <c:v>3930.1798392613637</c:v>
                </c:pt>
                <c:pt idx="34">
                  <c:v>2676.0986375414286</c:v>
                </c:pt>
                <c:pt idx="35">
                  <c:v>9714.117656671744</c:v>
                </c:pt>
                <c:pt idx="36">
                  <c:v>19106.560106588553</c:v>
                </c:pt>
                <c:pt idx="37">
                  <c:v>5972.8561908058919</c:v>
                </c:pt>
                <c:pt idx="38">
                  <c:v>6126.5523837162909</c:v>
                </c:pt>
              </c:numCache>
            </c:numRef>
          </c:val>
          <c:extLst>
            <c:ext xmlns:c16="http://schemas.microsoft.com/office/drawing/2014/chart" uri="{C3380CC4-5D6E-409C-BE32-E72D297353CC}">
              <c16:uniqueId val="{00000000-1673-4231-9008-4DB033874814}"/>
            </c:ext>
          </c:extLst>
        </c:ser>
        <c:dLbls>
          <c:showLegendKey val="0"/>
          <c:showVal val="0"/>
          <c:showCatName val="0"/>
          <c:showSerName val="0"/>
          <c:showPercent val="0"/>
          <c:showBubbleSize val="0"/>
        </c:dLbls>
        <c:gapWidth val="150"/>
        <c:axId val="124765408"/>
        <c:axId val="409600440"/>
      </c:barChart>
      <c:catAx>
        <c:axId val="124765408"/>
        <c:scaling>
          <c:orientation val="maxMin"/>
        </c:scaling>
        <c:delete val="0"/>
        <c:axPos val="l"/>
        <c:numFmt formatCode="General" sourceLinked="1"/>
        <c:majorTickMark val="out"/>
        <c:minorTickMark val="none"/>
        <c:tickLblPos val="nextTo"/>
        <c:txPr>
          <a:bodyPr/>
          <a:lstStyle/>
          <a:p>
            <a:pPr>
              <a:defRPr sz="400"/>
            </a:pPr>
            <a:endParaRPr lang="ja-JP"/>
          </a:p>
        </c:txPr>
        <c:crossAx val="409600440"/>
        <c:crosses val="autoZero"/>
        <c:auto val="1"/>
        <c:lblAlgn val="ctr"/>
        <c:lblOffset val="100"/>
        <c:noMultiLvlLbl val="0"/>
      </c:catAx>
      <c:valAx>
        <c:axId val="409600440"/>
        <c:scaling>
          <c:orientation val="minMax"/>
        </c:scaling>
        <c:delete val="0"/>
        <c:axPos val="t"/>
        <c:majorGridlines>
          <c:spPr>
            <a:ln>
              <a:prstDash val="sysDot"/>
            </a:ln>
          </c:spPr>
        </c:majorGridlines>
        <c:numFmt formatCode="#,##0_);[Red]\(#,##0\)" sourceLinked="1"/>
        <c:majorTickMark val="out"/>
        <c:minorTickMark val="none"/>
        <c:tickLblPos val="nextTo"/>
        <c:txPr>
          <a:bodyPr/>
          <a:lstStyle/>
          <a:p>
            <a:pPr>
              <a:defRPr sz="600"/>
            </a:pPr>
            <a:endParaRPr lang="ja-JP"/>
          </a:p>
        </c:txPr>
        <c:crossAx val="124765408"/>
        <c:crosses val="autoZero"/>
        <c:crossBetween val="between"/>
        <c:dispUnits>
          <c:builtInUnit val="thousan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220985859592773E-2"/>
          <c:y val="4.1051851167739767E-2"/>
          <c:w val="0.93588054089179029"/>
          <c:h val="0.68167144637469101"/>
        </c:manualLayout>
      </c:layout>
      <c:barChart>
        <c:barDir val="col"/>
        <c:grouping val="clustered"/>
        <c:varyColors val="0"/>
        <c:ser>
          <c:idx val="0"/>
          <c:order val="0"/>
          <c:tx>
            <c:strRef>
              <c:f>'17'!$M$5</c:f>
              <c:strCache>
                <c:ptCount val="1"/>
                <c:pt idx="0">
                  <c:v>久慈市</c:v>
                </c:pt>
              </c:strCache>
            </c:strRef>
          </c:tx>
          <c:spPr>
            <a:solidFill>
              <a:srgbClr val="F79646"/>
            </a:solidFill>
            <a:ln w="28575">
              <a:noFill/>
            </a:ln>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'17'!$C$9:$C$30</c:f>
              <c:strCache>
                <c:ptCount val="22"/>
                <c:pt idx="0">
                  <c:v>鉱業</c:v>
                </c:pt>
                <c:pt idx="1">
                  <c:v>食料品</c:v>
                </c:pt>
                <c:pt idx="2">
                  <c:v>繊維</c:v>
                </c:pt>
                <c:pt idx="3">
                  <c:v>パルプ・紙</c:v>
                </c:pt>
                <c:pt idx="4">
                  <c:v>化学</c:v>
                </c:pt>
                <c:pt idx="5">
                  <c:v>石油・石炭製品</c:v>
                </c:pt>
                <c:pt idx="6">
                  <c:v>窯業・土石製品</c:v>
                </c:pt>
                <c:pt idx="7">
                  <c:v>鉄鋼</c:v>
                </c:pt>
                <c:pt idx="8">
                  <c:v>非鉄金属</c:v>
                </c:pt>
                <c:pt idx="9">
                  <c:v>金属製品</c:v>
                </c:pt>
                <c:pt idx="10">
                  <c:v>一般機械</c:v>
                </c:pt>
                <c:pt idx="11">
                  <c:v>電気機械</c:v>
                </c:pt>
                <c:pt idx="12">
                  <c:v>輸送用機械</c:v>
                </c:pt>
                <c:pt idx="13">
                  <c:v>精密機械</c:v>
                </c:pt>
                <c:pt idx="14">
                  <c:v>衣服・身回品</c:v>
                </c:pt>
                <c:pt idx="15">
                  <c:v>製材・木製品</c:v>
                </c:pt>
                <c:pt idx="16">
                  <c:v>家具</c:v>
                </c:pt>
                <c:pt idx="17">
                  <c:v>印刷</c:v>
                </c:pt>
                <c:pt idx="18">
                  <c:v>皮革・皮革製品</c:v>
                </c:pt>
                <c:pt idx="19">
                  <c:v>ゴム製品</c:v>
                </c:pt>
                <c:pt idx="20">
                  <c:v>その他の製造業</c:v>
                </c:pt>
                <c:pt idx="21">
                  <c:v>建設業</c:v>
                </c:pt>
              </c:strCache>
            </c:strRef>
          </c:cat>
          <c:val>
            <c:numRef>
              <c:f>'17'!$M$9:$M$30</c:f>
              <c:numCache>
                <c:formatCode>0.0%</c:formatCode>
                <c:ptCount val="22"/>
                <c:pt idx="0">
                  <c:v>5.4220030501404125E-3</c:v>
                </c:pt>
                <c:pt idx="1">
                  <c:v>0.12871874436914232</c:v>
                </c:pt>
                <c:pt idx="2">
                  <c:v>1.6578946419021938E-3</c:v>
                </c:pt>
                <c:pt idx="3">
                  <c:v>0</c:v>
                </c:pt>
                <c:pt idx="4">
                  <c:v>0</c:v>
                </c:pt>
                <c:pt idx="5">
                  <c:v>1.7277265069196409E-2</c:v>
                </c:pt>
                <c:pt idx="6">
                  <c:v>4.3919354475507953E-2</c:v>
                </c:pt>
                <c:pt idx="7">
                  <c:v>0</c:v>
                </c:pt>
                <c:pt idx="8">
                  <c:v>0</c:v>
                </c:pt>
                <c:pt idx="9">
                  <c:v>5.8365285721512202E-3</c:v>
                </c:pt>
                <c:pt idx="10">
                  <c:v>0</c:v>
                </c:pt>
                <c:pt idx="11">
                  <c:v>3.7736997170874552E-2</c:v>
                </c:pt>
                <c:pt idx="12">
                  <c:v>1.3325266582094339E-2</c:v>
                </c:pt>
                <c:pt idx="13">
                  <c:v>0</c:v>
                </c:pt>
                <c:pt idx="14">
                  <c:v>1.0420663003779885E-2</c:v>
                </c:pt>
                <c:pt idx="15">
                  <c:v>1.5933109519672656E-2</c:v>
                </c:pt>
                <c:pt idx="16">
                  <c:v>1.9891827981468541E-3</c:v>
                </c:pt>
                <c:pt idx="17">
                  <c:v>6.3531797255711349E-3</c:v>
                </c:pt>
                <c:pt idx="18">
                  <c:v>0</c:v>
                </c:pt>
                <c:pt idx="19">
                  <c:v>0</c:v>
                </c:pt>
                <c:pt idx="20">
                  <c:v>2.3278911572689152E-2</c:v>
                </c:pt>
                <c:pt idx="21">
                  <c:v>0.68813089944913097</c:v>
                </c:pt>
              </c:numCache>
            </c:numRef>
          </c:val>
          <c:extLst>
            <c:ext xmlns:c16="http://schemas.microsoft.com/office/drawing/2014/chart" uri="{C3380CC4-5D6E-409C-BE32-E72D297353CC}">
              <c16:uniqueId val="{00000000-E261-4A94-A3EF-BA29B7C83E69}"/>
            </c:ext>
          </c:extLst>
        </c:ser>
        <c:ser>
          <c:idx val="1"/>
          <c:order val="1"/>
          <c:tx>
            <c:strRef>
              <c:f>'17'!$N$5</c:f>
              <c:strCache>
                <c:ptCount val="1"/>
                <c:pt idx="0">
                  <c:v>全国</c:v>
                </c:pt>
              </c:strCache>
            </c:strRef>
          </c:tx>
          <c:spPr>
            <a:solidFill>
              <a:srgbClr val="75DD75"/>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'17'!$C$9:$C$30</c:f>
              <c:strCache>
                <c:ptCount val="22"/>
                <c:pt idx="0">
                  <c:v>鉱業</c:v>
                </c:pt>
                <c:pt idx="1">
                  <c:v>食料品</c:v>
                </c:pt>
                <c:pt idx="2">
                  <c:v>繊維</c:v>
                </c:pt>
                <c:pt idx="3">
                  <c:v>パルプ・紙</c:v>
                </c:pt>
                <c:pt idx="4">
                  <c:v>化学</c:v>
                </c:pt>
                <c:pt idx="5">
                  <c:v>石油・石炭製品</c:v>
                </c:pt>
                <c:pt idx="6">
                  <c:v>窯業・土石製品</c:v>
                </c:pt>
                <c:pt idx="7">
                  <c:v>鉄鋼</c:v>
                </c:pt>
                <c:pt idx="8">
                  <c:v>非鉄金属</c:v>
                </c:pt>
                <c:pt idx="9">
                  <c:v>金属製品</c:v>
                </c:pt>
                <c:pt idx="10">
                  <c:v>一般機械</c:v>
                </c:pt>
                <c:pt idx="11">
                  <c:v>電気機械</c:v>
                </c:pt>
                <c:pt idx="12">
                  <c:v>輸送用機械</c:v>
                </c:pt>
                <c:pt idx="13">
                  <c:v>精密機械</c:v>
                </c:pt>
                <c:pt idx="14">
                  <c:v>衣服・身回品</c:v>
                </c:pt>
                <c:pt idx="15">
                  <c:v>製材・木製品</c:v>
                </c:pt>
                <c:pt idx="16">
                  <c:v>家具</c:v>
                </c:pt>
                <c:pt idx="17">
                  <c:v>印刷</c:v>
                </c:pt>
                <c:pt idx="18">
                  <c:v>皮革・皮革製品</c:v>
                </c:pt>
                <c:pt idx="19">
                  <c:v>ゴム製品</c:v>
                </c:pt>
                <c:pt idx="20">
                  <c:v>その他の製造業</c:v>
                </c:pt>
                <c:pt idx="21">
                  <c:v>建設業</c:v>
                </c:pt>
              </c:strCache>
            </c:strRef>
          </c:cat>
          <c:val>
            <c:numRef>
              <c:f>'17'!$N$9:$N$30</c:f>
              <c:numCache>
                <c:formatCode>0.0%</c:formatCode>
                <c:ptCount val="22"/>
                <c:pt idx="0">
                  <c:v>2.7327727645611133E-3</c:v>
                </c:pt>
                <c:pt idx="1">
                  <c:v>0.10941345365053309</c:v>
                </c:pt>
                <c:pt idx="2">
                  <c:v>4.6879272627836964E-3</c:v>
                </c:pt>
                <c:pt idx="3">
                  <c:v>1.8032198523379821E-2</c:v>
                </c:pt>
                <c:pt idx="4">
                  <c:v>6.3757861635220014E-2</c:v>
                </c:pt>
                <c:pt idx="5">
                  <c:v>4.4249897456931968E-2</c:v>
                </c:pt>
                <c:pt idx="6">
                  <c:v>2.2859413453650553E-2</c:v>
                </c:pt>
                <c:pt idx="7">
                  <c:v>5.435722586819796E-2</c:v>
                </c:pt>
                <c:pt idx="8">
                  <c:v>1.3231473885698659E-2</c:v>
                </c:pt>
                <c:pt idx="9">
                  <c:v>4.0526729559748363E-2</c:v>
                </c:pt>
                <c:pt idx="10">
                  <c:v>8.5651661197703066E-2</c:v>
                </c:pt>
                <c:pt idx="11">
                  <c:v>9.7522730380093084E-2</c:v>
                </c:pt>
                <c:pt idx="12">
                  <c:v>9.9023277276456212E-2</c:v>
                </c:pt>
                <c:pt idx="13">
                  <c:v>1.3138330598851536E-2</c:v>
                </c:pt>
                <c:pt idx="14">
                  <c:v>5.1468074924801814E-3</c:v>
                </c:pt>
                <c:pt idx="15">
                  <c:v>6.8344954881050159E-3</c:v>
                </c:pt>
                <c:pt idx="16">
                  <c:v>5.3048947224500877E-3</c:v>
                </c:pt>
                <c:pt idx="17">
                  <c:v>2.0330017774131827E-2</c:v>
                </c:pt>
                <c:pt idx="18">
                  <c:v>9.767227235438897E-4</c:v>
                </c:pt>
                <c:pt idx="19">
                  <c:v>1.0094510527755007E-2</c:v>
                </c:pt>
                <c:pt idx="20">
                  <c:v>3.9569660924254811E-2</c:v>
                </c:pt>
                <c:pt idx="21">
                  <c:v>0.24255793683346999</c:v>
                </c:pt>
              </c:numCache>
            </c:numRef>
          </c:val>
          <c:extLst>
            <c:ext xmlns:c16="http://schemas.microsoft.com/office/drawing/2014/chart" uri="{C3380CC4-5D6E-409C-BE32-E72D297353CC}">
              <c16:uniqueId val="{00000001-E261-4A94-A3EF-BA29B7C83E69}"/>
            </c:ext>
          </c:extLst>
        </c:ser>
        <c:dLbls>
          <c:showLegendKey val="0"/>
          <c:showVal val="0"/>
          <c:showCatName val="0"/>
          <c:showSerName val="0"/>
          <c:showPercent val="0"/>
          <c:showBubbleSize val="0"/>
        </c:dLbls>
        <c:gapWidth val="49"/>
        <c:axId val="590521376"/>
        <c:axId val="590521768"/>
      </c:barChart>
      <c:catAx>
        <c:axId val="590521376"/>
        <c:scaling>
          <c:orientation val="minMax"/>
        </c:scaling>
        <c:delete val="0"/>
        <c:axPos val="b"/>
        <c:numFmt formatCode="General" sourceLinked="1"/>
        <c:majorTickMark val="out"/>
        <c:minorTickMark val="none"/>
        <c:tickLblPos val="nextTo"/>
        <c:txPr>
          <a:bodyPr rot="-5400000" vert="horz"/>
          <a:lstStyle/>
          <a:p>
            <a:pPr>
              <a:defRPr sz="600"/>
            </a:pPr>
            <a:endParaRPr lang="ja-JP"/>
          </a:p>
        </c:txPr>
        <c:crossAx val="590521768"/>
        <c:crosses val="autoZero"/>
        <c:auto val="1"/>
        <c:lblAlgn val="ctr"/>
        <c:lblOffset val="100"/>
        <c:noMultiLvlLbl val="0"/>
      </c:catAx>
      <c:valAx>
        <c:axId val="590521768"/>
        <c:scaling>
          <c:orientation val="minMax"/>
          <c:min val="0"/>
        </c:scaling>
        <c:delete val="0"/>
        <c:axPos val="l"/>
        <c:majorGridlines>
          <c:spPr>
            <a:ln>
              <a:prstDash val="sysDot"/>
            </a:ln>
          </c:spPr>
        </c:majorGridlines>
        <c:title>
          <c:tx>
            <c:rich>
              <a:bodyPr rot="-5400000" vert="horz"/>
              <a:lstStyle/>
              <a:p>
                <a:pPr>
                  <a:defRPr sz="600" b="0"/>
                </a:pPr>
                <a:r>
                  <a:rPr lang="ja-JP" altLang="en-US" sz="600" b="0"/>
                  <a:t>産業別付加価値構成比（％）</a:t>
                </a:r>
              </a:p>
            </c:rich>
          </c:tx>
          <c:layout>
            <c:manualLayout>
              <c:xMode val="edge"/>
              <c:yMode val="edge"/>
              <c:x val="1.0393112775363362E-2"/>
              <c:y val="7.5697308669749608E-2"/>
            </c:manualLayout>
          </c:layout>
          <c:overlay val="0"/>
        </c:title>
        <c:numFmt formatCode="0%" sourceLinked="0"/>
        <c:majorTickMark val="out"/>
        <c:minorTickMark val="none"/>
        <c:tickLblPos val="nextTo"/>
        <c:txPr>
          <a:bodyPr/>
          <a:lstStyle/>
          <a:p>
            <a:pPr>
              <a:defRPr sz="600"/>
            </a:pPr>
            <a:endParaRPr lang="ja-JP"/>
          </a:p>
        </c:txPr>
        <c:crossAx val="590521376"/>
        <c:crosses val="autoZero"/>
        <c:crossBetween val="between"/>
      </c:valAx>
      <c:spPr>
        <a:noFill/>
        <a:ln>
          <a:solidFill>
            <a:schemeClr val="bg1">
              <a:lumMod val="50000"/>
            </a:schemeClr>
          </a:solidFill>
        </a:ln>
      </c:spPr>
    </c:plotArea>
    <c:legend>
      <c:legendPos val="b"/>
      <c:layout>
        <c:manualLayout>
          <c:xMode val="edge"/>
          <c:yMode val="edge"/>
          <c:x val="0.40607389839521257"/>
          <c:y val="0.93274932412199663"/>
          <c:w val="0.18256632223795691"/>
          <c:h val="6.7250675878003999E-2"/>
        </c:manualLayout>
      </c:layout>
      <c:overlay val="0"/>
      <c:txPr>
        <a:bodyPr/>
        <a:lstStyle/>
        <a:p>
          <a:pPr>
            <a:defRPr sz="700"/>
          </a:pPr>
          <a:endParaRPr lang="ja-JP"/>
        </a:p>
      </c:txPr>
    </c:legend>
    <c:plotVisOnly val="1"/>
    <c:dispBlanksAs val="gap"/>
    <c:showDLblsOverMax val="0"/>
  </c:chart>
  <c:spPr>
    <a:noFill/>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050495365535739E-2"/>
          <c:y val="3.9945572804306592E-2"/>
          <c:w val="0.9361076057607074"/>
          <c:h val="0.6047389251455606"/>
        </c:manualLayout>
      </c:layout>
      <c:barChart>
        <c:barDir val="col"/>
        <c:grouping val="clustered"/>
        <c:varyColors val="0"/>
        <c:ser>
          <c:idx val="0"/>
          <c:order val="0"/>
          <c:tx>
            <c:strRef>
              <c:f>'17'!$J$5</c:f>
              <c:strCache>
                <c:ptCount val="1"/>
                <c:pt idx="0">
                  <c:v>久慈市</c:v>
                </c:pt>
              </c:strCache>
            </c:strRef>
          </c:tx>
          <c:spPr>
            <a:solidFill>
              <a:srgbClr val="F79646"/>
            </a:solidFill>
            <a:ln w="28575">
              <a:noFill/>
            </a:ln>
          </c:spPr>
          <c:invertIfNegative val="0"/>
          <c:dLbls>
            <c:dLbl>
              <c:idx val="0"/>
              <c:layout/>
              <c:tx>
                <c:strRef>
                  <c:f>'17'!$H$9</c:f>
                  <c:strCache>
                    <c:ptCount val="1"/>
                    <c:pt idx="0">
                      <c:v>69.71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{232EDE53-9ECE-4DD0-B532-C461C626BF1C}</c15:txfldGUID>
                      <c15:f>'17'!$H$9</c15:f>
                      <c15:dlblFieldTableCache>
                        <c:ptCount val="1"/>
                        <c:pt idx="0">
                          <c:v>69.71</c:v>
                        </c:pt>
                      </c15:dlblFieldTableCache>
                    </c15:dlblFTEntry>
                  </c15:dlblFieldTable>
                  <c15:showDataLabelsRange val="0"/>
                </c:ext>
                <c:ext xmlns:c16="http://schemas.microsoft.com/office/drawing/2014/chart" uri="{C3380CC4-5D6E-409C-BE32-E72D297353CC}">
                  <c16:uniqueId val="{00000000-AFE4-4C8E-89D7-CF334D819B01}"/>
                </c:ext>
              </c:extLst>
            </c:dLbl>
            <c:dLbl>
              <c:idx val="1"/>
              <c:layout/>
              <c:tx>
                <c:strRef>
                  <c:f>'17'!$H$10</c:f>
                  <c:strCache>
                    <c:ptCount val="1"/>
                    <c:pt idx="0">
                      <c:v>3.66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{C8A1FDD5-54F1-4E77-A9FF-4A0B411BE066}</c15:txfldGUID>
                      <c15:f>'17'!$H$10</c15:f>
                      <c15:dlblFieldTableCache>
                        <c:ptCount val="1"/>
                        <c:pt idx="0">
                          <c:v>3.66</c:v>
                        </c:pt>
                      </c15:dlblFieldTableCache>
                    </c15:dlblFTEntry>
                  </c15:dlblFieldTable>
                  <c15:showDataLabelsRange val="0"/>
                </c:ext>
                <c:ext xmlns:c16="http://schemas.microsoft.com/office/drawing/2014/chart" uri="{C3380CC4-5D6E-409C-BE32-E72D297353CC}">
                  <c16:uniqueId val="{00000001-AFE4-4C8E-89D7-CF334D819B01}"/>
                </c:ext>
              </c:extLst>
            </c:dLbl>
            <c:dLbl>
              <c:idx val="2"/>
              <c:layout/>
              <c:tx>
                <c:strRef>
                  <c:f>'17'!$H$11</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{DF75A5D4-67A7-4F34-90D8-91F5ACDB8485}</c15:txfldGUID>
                      <c15:f>'17'!$H$11</c15:f>
                      <c15:dlblFieldTableCache>
                        <c:ptCount val="1"/>
                        <c:pt idx="0">
                          <c:v>0.00</c:v>
                        </c:pt>
                      </c15:dlblFieldTableCache>
                    </c15:dlblFTEntry>
                  </c15:dlblFieldTable>
                  <c15:showDataLabelsRange val="0"/>
                </c:ext>
                <c:ext xmlns:c16="http://schemas.microsoft.com/office/drawing/2014/chart" uri="{C3380CC4-5D6E-409C-BE32-E72D297353CC}">
                  <c16:uniqueId val="{00000002-AFE4-4C8E-89D7-CF334D819B01}"/>
                </c:ext>
              </c:extLst>
            </c:dLbl>
            <c:dLbl>
              <c:idx val="3"/>
              <c:layout/>
              <c:tx>
                <c:strRef>
                  <c:f>'17'!$H$12</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{D2C02036-38F0-4B11-9E04-A2E01AE53494}</c15:txfldGUID>
                      <c15:f>'17'!$H$12</c15:f>
                      <c15:dlblFieldTableCache>
                        <c:ptCount val="1"/>
                        <c:pt idx="0">
                          <c:v>0.00</c:v>
                        </c:pt>
                      </c15:dlblFieldTableCache>
                    </c15:dlblFTEntry>
                  </c15:dlblFieldTable>
                  <c15:showDataLabelsRange val="0"/>
                </c:ext>
                <c:ext xmlns:c16="http://schemas.microsoft.com/office/drawing/2014/chart" uri="{C3380CC4-5D6E-409C-BE32-E72D297353CC}">
                  <c16:uniqueId val="{00000003-AFE4-4C8E-89D7-CF334D819B01}"/>
                </c:ext>
              </c:extLst>
            </c:dLbl>
            <c:dLbl>
              <c:idx val="4"/>
              <c:layout/>
              <c:tx>
                <c:strRef>
                  <c:f>'17'!$H$13</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{4E970F2A-E48E-45E5-94F2-C4448EC34262}</c15:txfldGUID>
                      <c15:f>'17'!$H$13</c15:f>
                      <c15:dlblFieldTableCache>
                        <c:ptCount val="1"/>
                        <c:pt idx="0">
                          <c:v>0.00</c:v>
                        </c:pt>
                      </c15:dlblFieldTableCache>
                    </c15:dlblFTEntry>
                  </c15:dlblFieldTable>
                  <c15:showDataLabelsRange val="0"/>
                </c:ext>
                <c:ext xmlns:c16="http://schemas.microsoft.com/office/drawing/2014/chart" uri="{C3380CC4-5D6E-409C-BE32-E72D297353CC}">
                  <c16:uniqueId val="{00000004-AFE4-4C8E-89D7-CF334D819B01}"/>
                </c:ext>
              </c:extLst>
            </c:dLbl>
            <c:dLbl>
              <c:idx val="5"/>
              <c:layout>
                <c:manualLayout>
                  <c:x val="-5.7443699944191538E-3"/>
                  <c:y val="0"/>
                </c:manualLayout>
              </c:layout>
              <c:tx>
                <c:strRef>
                  <c:f>'17'!$H$14</c:f>
                  <c:strCache>
                    <c:ptCount val="1"/>
                    <c:pt idx="0">
                      <c:v>64.56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{A6666DB3-C601-474F-BE5F-5EBEFD71A34C}</c15:txfldGUID>
                      <c15:f>'17'!$H$14</c15:f>
                      <c15:dlblFieldTableCache>
                        <c:ptCount val="1"/>
                        <c:pt idx="0">
                          <c:v>64.56</c:v>
                        </c:pt>
                      </c15:dlblFieldTableCache>
                    </c15:dlblFTEntry>
                  </c15:dlblFieldTable>
                  <c15:showDataLabelsRange val="0"/>
                </c:ext>
                <c:ext xmlns:c16="http://schemas.microsoft.com/office/drawing/2014/chart" uri="{C3380CC4-5D6E-409C-BE32-E72D297353CC}">
                  <c16:uniqueId val="{00000005-AFE4-4C8E-89D7-CF334D819B01}"/>
                </c:ext>
              </c:extLst>
            </c:dLbl>
            <c:dLbl>
              <c:idx val="6"/>
              <c:layout/>
              <c:tx>
                <c:strRef>
                  <c:f>'17'!$H$15</c:f>
                  <c:strCache>
                    <c:ptCount val="1"/>
                    <c:pt idx="0">
                      <c:v>8.29</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{6A89F3B4-0DAF-4AC0-8ACA-0CAC6E347387}</c15:txfldGUID>
                      <c15:f>'17'!$H$15</c15:f>
                      <c15:dlblFieldTableCache>
                        <c:ptCount val="1"/>
                        <c:pt idx="0">
                          <c:v>8.29</c:v>
                        </c:pt>
                      </c15:dlblFieldTableCache>
                    </c15:dlblFTEntry>
                  </c15:dlblFieldTable>
                  <c15:showDataLabelsRange val="0"/>
                </c:ext>
                <c:ext xmlns:c16="http://schemas.microsoft.com/office/drawing/2014/chart" uri="{C3380CC4-5D6E-409C-BE32-E72D297353CC}">
                  <c16:uniqueId val="{00000006-AFE4-4C8E-89D7-CF334D819B01}"/>
                </c:ext>
              </c:extLst>
            </c:dLbl>
            <c:dLbl>
              <c:idx val="7"/>
              <c:layout/>
              <c:tx>
                <c:strRef>
                  <c:f>'17'!$H$16</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{FCBC976D-4622-41B3-91EE-D78C5131827C}</c15:txfldGUID>
                      <c15:f>'17'!$H$16</c15:f>
                      <c15:dlblFieldTableCache>
                        <c:ptCount val="1"/>
                        <c:pt idx="0">
                          <c:v>0.00</c:v>
                        </c:pt>
                      </c15:dlblFieldTableCache>
                    </c15:dlblFTEntry>
                  </c15:dlblFieldTable>
                  <c15:showDataLabelsRange val="0"/>
                </c:ext>
                <c:ext xmlns:c16="http://schemas.microsoft.com/office/drawing/2014/chart" uri="{C3380CC4-5D6E-409C-BE32-E72D297353CC}">
                  <c16:uniqueId val="{00000007-AFE4-4C8E-89D7-CF334D819B01}"/>
                </c:ext>
              </c:extLst>
            </c:dLbl>
            <c:dLbl>
              <c:idx val="8"/>
              <c:layout/>
              <c:tx>
                <c:strRef>
                  <c:f>'17'!$H$17</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{97A1A2D9-69B4-46F4-B1E1-56DC157D70C8}</c15:txfldGUID>
                      <c15:f>'17'!$H$17</c15:f>
                      <c15:dlblFieldTableCache>
                        <c:ptCount val="1"/>
                        <c:pt idx="0">
                          <c:v>0.00</c:v>
                        </c:pt>
                      </c15:dlblFieldTableCache>
                    </c15:dlblFTEntry>
                  </c15:dlblFieldTable>
                  <c15:showDataLabelsRange val="0"/>
                </c:ext>
                <c:ext xmlns:c16="http://schemas.microsoft.com/office/drawing/2014/chart" uri="{C3380CC4-5D6E-409C-BE32-E72D297353CC}">
                  <c16:uniqueId val="{00000008-AFE4-4C8E-89D7-CF334D819B01}"/>
                </c:ext>
              </c:extLst>
            </c:dLbl>
            <c:dLbl>
              <c:idx val="9"/>
              <c:layout/>
              <c:tx>
                <c:strRef>
                  <c:f>'17'!$H$18</c:f>
                  <c:strCache>
                    <c:ptCount val="1"/>
                    <c:pt idx="0">
                      <c:v>6.56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{2410A420-F738-43A5-9308-F833274D8E56}</c15:txfldGUID>
                      <c15:f>'17'!$H$18</c15:f>
                      <c15:dlblFieldTableCache>
                        <c:ptCount val="1"/>
                        <c:pt idx="0">
                          <c:v>6.56</c:v>
                        </c:pt>
                      </c15:dlblFieldTableCache>
                    </c15:dlblFTEntry>
                  </c15:dlblFieldTable>
                  <c15:showDataLabelsRange val="0"/>
                </c:ext>
                <c:ext xmlns:c16="http://schemas.microsoft.com/office/drawing/2014/chart" uri="{C3380CC4-5D6E-409C-BE32-E72D297353CC}">
                  <c16:uniqueId val="{00000009-AFE4-4C8E-89D7-CF334D819B01}"/>
                </c:ext>
              </c:extLst>
            </c:dLbl>
            <c:dLbl>
              <c:idx val="10"/>
              <c:layout/>
              <c:tx>
                <c:strRef>
                  <c:f>'17'!$H$19</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{72C21EBB-3ED7-4DDA-9A41-C04C2CF2E190}</c15:txfldGUID>
                      <c15:f>'17'!$H$19</c15:f>
                      <c15:dlblFieldTableCache>
                        <c:ptCount val="1"/>
                        <c:pt idx="0">
                          <c:v>0.00</c:v>
                        </c:pt>
                      </c15:dlblFieldTableCache>
                    </c15:dlblFTEntry>
                  </c15:dlblFieldTable>
                  <c15:showDataLabelsRange val="0"/>
                </c:ext>
                <c:ext xmlns:c16="http://schemas.microsoft.com/office/drawing/2014/chart" uri="{C3380CC4-5D6E-409C-BE32-E72D297353CC}">
                  <c16:uniqueId val="{0000000A-AFE4-4C8E-89D7-CF334D819B01}"/>
                </c:ext>
              </c:extLst>
            </c:dLbl>
            <c:dLbl>
              <c:idx val="11"/>
              <c:layout/>
              <c:tx>
                <c:strRef>
                  <c:f>'17'!$H$20</c:f>
                  <c:strCache>
                    <c:ptCount val="1"/>
                    <c:pt idx="0">
                      <c:v>4.69</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{5AD3B43E-6FBC-47D1-971C-079C7D9B2FA4}</c15:txfldGUID>
                      <c15:f>'17'!$H$20</c15:f>
                      <c15:dlblFieldTableCache>
                        <c:ptCount val="1"/>
                        <c:pt idx="0">
                          <c:v>4.69</c:v>
                        </c:pt>
                      </c15:dlblFieldTableCache>
                    </c15:dlblFTEntry>
                  </c15:dlblFieldTable>
                  <c15:showDataLabelsRange val="0"/>
                </c:ext>
                <c:ext xmlns:c16="http://schemas.microsoft.com/office/drawing/2014/chart" uri="{C3380CC4-5D6E-409C-BE32-E72D297353CC}">
                  <c16:uniqueId val="{0000000B-AFE4-4C8E-89D7-CF334D819B01}"/>
                </c:ext>
              </c:extLst>
            </c:dLbl>
            <c:dLbl>
              <c:idx val="12"/>
              <c:layout/>
              <c:tx>
                <c:strRef>
                  <c:f>'17'!$H$21</c:f>
                  <c:strCache>
                    <c:ptCount val="1"/>
                    <c:pt idx="0">
                      <c:v>1.68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{8714C3DE-B708-4558-8663-64B91A898121}</c15:txfldGUID>
                      <c15:f>'17'!$H$21</c15:f>
                      <c15:dlblFieldTableCache>
                        <c:ptCount val="1"/>
                        <c:pt idx="0">
                          <c:v>1.68</c:v>
                        </c:pt>
                      </c15:dlblFieldTableCache>
                    </c15:dlblFTEntry>
                  </c15:dlblFieldTable>
                  <c15:showDataLabelsRange val="0"/>
                </c:ext>
                <c:ext xmlns:c16="http://schemas.microsoft.com/office/drawing/2014/chart" uri="{C3380CC4-5D6E-409C-BE32-E72D297353CC}">
                  <c16:uniqueId val="{0000000C-AFE4-4C8E-89D7-CF334D819B01}"/>
                </c:ext>
              </c:extLst>
            </c:dLbl>
            <c:dLbl>
              <c:idx val="13"/>
              <c:layout/>
              <c:tx>
                <c:strRef>
                  <c:f>'17'!$H$22</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{A0FB83E1-FE44-4028-956C-846CF396014F}</c15:txfldGUID>
                      <c15:f>'17'!$H$22</c15:f>
                      <c15:dlblFieldTableCache>
                        <c:ptCount val="1"/>
                        <c:pt idx="0">
                          <c:v>0.00</c:v>
                        </c:pt>
                      </c15:dlblFieldTableCache>
                    </c15:dlblFTEntry>
                  </c15:dlblFieldTable>
                  <c15:showDataLabelsRange val="0"/>
                </c:ext>
                <c:ext xmlns:c16="http://schemas.microsoft.com/office/drawing/2014/chart" uri="{C3380CC4-5D6E-409C-BE32-E72D297353CC}">
                  <c16:uniqueId val="{0000000D-AFE4-4C8E-89D7-CF334D819B01}"/>
                </c:ext>
              </c:extLst>
            </c:dLbl>
            <c:dLbl>
              <c:idx val="14"/>
              <c:layout/>
              <c:tx>
                <c:strRef>
                  <c:f>'17'!$H$23</c:f>
                  <c:strCache>
                    <c:ptCount val="1"/>
                    <c:pt idx="0">
                      <c:v>0.75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{8118C34E-21E1-4FC2-84EF-46C593E84EB8}</c15:txfldGUID>
                      <c15:f>'17'!$H$23</c15:f>
                      <c15:dlblFieldTableCache>
                        <c:ptCount val="1"/>
                        <c:pt idx="0">
                          <c:v>0.75</c:v>
                        </c:pt>
                      </c15:dlblFieldTableCache>
                    </c15:dlblFTEntry>
                  </c15:dlblFieldTable>
                  <c15:showDataLabelsRange val="0"/>
                </c:ext>
                <c:ext xmlns:c16="http://schemas.microsoft.com/office/drawing/2014/chart" uri="{C3380CC4-5D6E-409C-BE32-E72D297353CC}">
                  <c16:uniqueId val="{0000000E-AFE4-4C8E-89D7-CF334D819B01}"/>
                </c:ext>
              </c:extLst>
            </c:dLbl>
            <c:dLbl>
              <c:idx val="15"/>
              <c:layout/>
              <c:tx>
                <c:strRef>
                  <c:f>'17'!$H$24</c:f>
                  <c:strCache>
                    <c:ptCount val="1"/>
                    <c:pt idx="0">
                      <c:v>2.90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{5F6A2941-D85B-4E1D-880E-2FEDFDA156AA}</c15:txfldGUID>
                      <c15:f>'17'!$H$24</c15:f>
                      <c15:dlblFieldTableCache>
                        <c:ptCount val="1"/>
                        <c:pt idx="0">
                          <c:v>2.90</c:v>
                        </c:pt>
                      </c15:dlblFieldTableCache>
                    </c15:dlblFTEntry>
                  </c15:dlblFieldTable>
                  <c15:showDataLabelsRange val="0"/>
                </c:ext>
                <c:ext xmlns:c16="http://schemas.microsoft.com/office/drawing/2014/chart" uri="{C3380CC4-5D6E-409C-BE32-E72D297353CC}">
                  <c16:uniqueId val="{0000000F-AFE4-4C8E-89D7-CF334D819B01}"/>
                </c:ext>
              </c:extLst>
            </c:dLbl>
            <c:dLbl>
              <c:idx val="16"/>
              <c:layout/>
              <c:tx>
                <c:strRef>
                  <c:f>'17'!$H$25</c:f>
                  <c:strCache>
                    <c:ptCount val="1"/>
                    <c:pt idx="0">
                      <c:v>1.57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{1CCB659B-79EA-47EA-B693-1FA36A98ED00}</c15:txfldGUID>
                      <c15:f>'17'!$H$25</c15:f>
                      <c15:dlblFieldTableCache>
                        <c:ptCount val="1"/>
                        <c:pt idx="0">
                          <c:v>1.57</c:v>
                        </c:pt>
                      </c15:dlblFieldTableCache>
                    </c15:dlblFTEntry>
                  </c15:dlblFieldTable>
                  <c15:showDataLabelsRange val="0"/>
                </c:ext>
                <c:ext xmlns:c16="http://schemas.microsoft.com/office/drawing/2014/chart" uri="{C3380CC4-5D6E-409C-BE32-E72D297353CC}">
                  <c16:uniqueId val="{00000010-AFE4-4C8E-89D7-CF334D819B01}"/>
                </c:ext>
              </c:extLst>
            </c:dLbl>
            <c:dLbl>
              <c:idx val="17"/>
              <c:layout/>
              <c:tx>
                <c:strRef>
                  <c:f>'17'!$H$26</c:f>
                  <c:strCache>
                    <c:ptCount val="1"/>
                    <c:pt idx="0">
                      <c:v>5.67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{DC8B65C2-E461-4FEE-ABDC-5C32ED32DBA1}</c15:txfldGUID>
                      <c15:f>'17'!$H$26</c15:f>
                      <c15:dlblFieldTableCache>
                        <c:ptCount val="1"/>
                        <c:pt idx="0">
                          <c:v>5.67</c:v>
                        </c:pt>
                      </c15:dlblFieldTableCache>
                    </c15:dlblFTEntry>
                  </c15:dlblFieldTable>
                  <c15:showDataLabelsRange val="0"/>
                </c:ext>
                <c:ext xmlns:c16="http://schemas.microsoft.com/office/drawing/2014/chart" uri="{C3380CC4-5D6E-409C-BE32-E72D297353CC}">
                  <c16:uniqueId val="{00000011-AFE4-4C8E-89D7-CF334D819B01}"/>
                </c:ext>
              </c:extLst>
            </c:dLbl>
            <c:dLbl>
              <c:idx val="18"/>
              <c:layout/>
              <c:tx>
                <c:strRef>
                  <c:f>'17'!$H$27</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{65230381-889F-4891-AB7E-B6CBF016DF39}</c15:txfldGUID>
                      <c15:f>'17'!$H$27</c15:f>
                      <c15:dlblFieldTableCache>
                        <c:ptCount val="1"/>
                        <c:pt idx="0">
                          <c:v>0.00</c:v>
                        </c:pt>
                      </c15:dlblFieldTableCache>
                    </c15:dlblFTEntry>
                  </c15:dlblFieldTable>
                  <c15:showDataLabelsRange val="0"/>
                </c:ext>
                <c:ext xmlns:c16="http://schemas.microsoft.com/office/drawing/2014/chart" uri="{C3380CC4-5D6E-409C-BE32-E72D297353CC}">
                  <c16:uniqueId val="{00000012-AFE4-4C8E-89D7-CF334D819B01}"/>
                </c:ext>
              </c:extLst>
            </c:dLbl>
            <c:dLbl>
              <c:idx val="19"/>
              <c:layout/>
              <c:tx>
                <c:strRef>
                  <c:f>'17'!$H$28</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{D8FBEB52-016A-43FE-8C77-4F969748A8F1}</c15:txfldGUID>
                      <c15:f>'17'!$H$28</c15:f>
                      <c15:dlblFieldTableCache>
                        <c:ptCount val="1"/>
                        <c:pt idx="0">
                          <c:v>0.00</c:v>
                        </c:pt>
                      </c15:dlblFieldTableCache>
                    </c15:dlblFTEntry>
                  </c15:dlblFieldTable>
                  <c15:showDataLabelsRange val="0"/>
                </c:ext>
                <c:ext xmlns:c16="http://schemas.microsoft.com/office/drawing/2014/chart" uri="{C3380CC4-5D6E-409C-BE32-E72D297353CC}">
                  <c16:uniqueId val="{00000013-AFE4-4C8E-89D7-CF334D819B01}"/>
                </c:ext>
              </c:extLst>
            </c:dLbl>
            <c:dLbl>
              <c:idx val="20"/>
              <c:layout/>
              <c:tx>
                <c:strRef>
                  <c:f>'17'!$H$29</c:f>
                  <c:strCache>
                    <c:ptCount val="1"/>
                    <c:pt idx="0">
                      <c:v>8.96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{46C27A92-423B-4CB3-BCA5-111E97E146EB}</c15:txfldGUID>
                      <c15:f>'17'!$H$29</c15:f>
                      <c15:dlblFieldTableCache>
                        <c:ptCount val="1"/>
                        <c:pt idx="0">
                          <c:v>8.96</c:v>
                        </c:pt>
                      </c15:dlblFieldTableCache>
                    </c15:dlblFTEntry>
                  </c15:dlblFieldTable>
                  <c15:showDataLabelsRange val="0"/>
                </c:ext>
                <c:ext xmlns:c16="http://schemas.microsoft.com/office/drawing/2014/chart" uri="{C3380CC4-5D6E-409C-BE32-E72D297353CC}">
                  <c16:uniqueId val="{00000014-AFE4-4C8E-89D7-CF334D819B01}"/>
                </c:ext>
              </c:extLst>
            </c:dLbl>
            <c:dLbl>
              <c:idx val="21"/>
              <c:layout/>
              <c:tx>
                <c:strRef>
                  <c:f>'17'!$H$30</c:f>
                  <c:strCache>
                    <c:ptCount val="1"/>
                    <c:pt idx="0">
                      <c:v>9.92</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{F4902816-58FA-4016-B64E-A11A7D8F53ED}</c15:txfldGUID>
                      <c15:f>'17'!$H$30</c15:f>
                      <c15:dlblFieldTableCache>
                        <c:ptCount val="1"/>
                        <c:pt idx="0">
                          <c:v>9.92</c:v>
                        </c:pt>
                      </c15:dlblFieldTableCache>
                    </c15:dlblFTEntry>
                  </c15:dlblFieldTable>
                  <c15:showDataLabelsRange val="0"/>
                </c:ext>
                <c:ext xmlns:c16="http://schemas.microsoft.com/office/drawing/2014/chart" uri="{C3380CC4-5D6E-409C-BE32-E72D297353CC}">
                  <c16:uniqueId val="{00000015-AFE4-4C8E-89D7-CF334D819B01}"/>
                </c:ext>
              </c:extLst>
            </c:dLbl>
            <c:numFmt formatCode="#,##0.0_);[Red]\(#,##0.0\)" sourceLinked="0"/>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'17'!$C$9:$C$30</c:f>
              <c:strCache>
                <c:ptCount val="22"/>
                <c:pt idx="0">
                  <c:v>鉱業</c:v>
                </c:pt>
                <c:pt idx="1">
                  <c:v>食料品</c:v>
                </c:pt>
                <c:pt idx="2">
                  <c:v>繊維</c:v>
                </c:pt>
                <c:pt idx="3">
                  <c:v>パルプ・紙</c:v>
                </c:pt>
                <c:pt idx="4">
                  <c:v>化学</c:v>
                </c:pt>
                <c:pt idx="5">
                  <c:v>石油・石炭製品</c:v>
                </c:pt>
                <c:pt idx="6">
                  <c:v>窯業・土石製品</c:v>
                </c:pt>
                <c:pt idx="7">
                  <c:v>鉄鋼</c:v>
                </c:pt>
                <c:pt idx="8">
                  <c:v>非鉄金属</c:v>
                </c:pt>
                <c:pt idx="9">
                  <c:v>金属製品</c:v>
                </c:pt>
                <c:pt idx="10">
                  <c:v>一般機械</c:v>
                </c:pt>
                <c:pt idx="11">
                  <c:v>電気機械</c:v>
                </c:pt>
                <c:pt idx="12">
                  <c:v>輸送用機械</c:v>
                </c:pt>
                <c:pt idx="13">
                  <c:v>精密機械</c:v>
                </c:pt>
                <c:pt idx="14">
                  <c:v>衣服・身回品</c:v>
                </c:pt>
                <c:pt idx="15">
                  <c:v>製材・木製品</c:v>
                </c:pt>
                <c:pt idx="16">
                  <c:v>家具</c:v>
                </c:pt>
                <c:pt idx="17">
                  <c:v>印刷</c:v>
                </c:pt>
                <c:pt idx="18">
                  <c:v>皮革・皮革製品</c:v>
                </c:pt>
                <c:pt idx="19">
                  <c:v>ゴム製品</c:v>
                </c:pt>
                <c:pt idx="20">
                  <c:v>その他の製造業</c:v>
                </c:pt>
                <c:pt idx="21">
                  <c:v>建設業</c:v>
                </c:pt>
              </c:strCache>
            </c:strRef>
          </c:cat>
          <c:val>
            <c:numRef>
              <c:f>'17'!$J$9:$J$30</c:f>
              <c:numCache>
                <c:formatCode>#,##0.00_);[Red]\(#,##0.00\)</c:formatCode>
                <c:ptCount val="22"/>
                <c:pt idx="0">
                  <c:v>30</c:v>
                </c:pt>
                <c:pt idx="1">
                  <c:v>3.6638799404591054</c:v>
                </c:pt>
                <c:pt idx="2">
                  <c:v>0</c:v>
                </c:pt>
                <c:pt idx="3">
                  <c:v>0</c:v>
                </c:pt>
                <c:pt idx="4">
                  <c:v>0</c:v>
                </c:pt>
                <c:pt idx="5">
                  <c:v>30</c:v>
                </c:pt>
                <c:pt idx="6">
                  <c:v>8.2864470671445236</c:v>
                </c:pt>
                <c:pt idx="7">
                  <c:v>0</c:v>
                </c:pt>
                <c:pt idx="8">
                  <c:v>0</c:v>
                </c:pt>
                <c:pt idx="9">
                  <c:v>6.5589239978260858</c:v>
                </c:pt>
                <c:pt idx="10">
                  <c:v>0</c:v>
                </c:pt>
                <c:pt idx="11">
                  <c:v>4.6919638229602887</c:v>
                </c:pt>
                <c:pt idx="12">
                  <c:v>1.6830043085215101</c:v>
                </c:pt>
                <c:pt idx="13">
                  <c:v>0</c:v>
                </c:pt>
                <c:pt idx="14">
                  <c:v>0.75418323468186121</c:v>
                </c:pt>
                <c:pt idx="15">
                  <c:v>2.8999877125226186</c:v>
                </c:pt>
                <c:pt idx="16">
                  <c:v>1.5746452421921766</c:v>
                </c:pt>
                <c:pt idx="17">
                  <c:v>5.6729330697767004</c:v>
                </c:pt>
                <c:pt idx="18">
                  <c:v>0</c:v>
                </c:pt>
                <c:pt idx="19">
                  <c:v>0</c:v>
                </c:pt>
                <c:pt idx="20">
                  <c:v>8.9578130089709838</c:v>
                </c:pt>
                <c:pt idx="21">
                  <c:v>9.9198139215373651</c:v>
                </c:pt>
              </c:numCache>
            </c:numRef>
          </c:val>
          <c:extLst>
            <c:ext xmlns:c16="http://schemas.microsoft.com/office/drawing/2014/chart" uri="{C3380CC4-5D6E-409C-BE32-E72D297353CC}">
              <c16:uniqueId val="{00000016-AFE4-4C8E-89D7-CF334D819B01}"/>
            </c:ext>
          </c:extLst>
        </c:ser>
        <c:ser>
          <c:idx val="1"/>
          <c:order val="1"/>
          <c:tx>
            <c:strRef>
              <c:f>'17'!$K$5</c:f>
              <c:strCache>
                <c:ptCount val="1"/>
                <c:pt idx="0">
                  <c:v>全国</c:v>
                </c:pt>
              </c:strCache>
            </c:strRef>
          </c:tx>
          <c:spPr>
            <a:solidFill>
              <a:srgbClr val="75DD75"/>
            </a:solidFill>
          </c:spPr>
          <c:invertIfNegative val="0"/>
          <c:dLbls>
            <c:dLbl>
              <c:idx val="0"/>
              <c:layout/>
              <c:tx>
                <c:strRef>
                  <c:f>'17'!$I$9</c:f>
                  <c:strCache>
                    <c:ptCount val="1"/>
                    <c:pt idx="0">
                      <c:v>18.40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{EE5819EC-960F-4ABF-891F-943741CC8FB0}</c15:txfldGUID>
                      <c15:f>'17'!$I$9</c15:f>
                      <c15:dlblFieldTableCache>
                        <c:ptCount val="1"/>
                        <c:pt idx="0">
                          <c:v>18.40</c:v>
                        </c:pt>
                      </c15:dlblFieldTableCache>
                    </c15:dlblFTEntry>
                  </c15:dlblFieldTable>
                  <c15:showDataLabelsRange val="0"/>
                </c:ext>
                <c:ext xmlns:c16="http://schemas.microsoft.com/office/drawing/2014/chart" uri="{C3380CC4-5D6E-409C-BE32-E72D297353CC}">
                  <c16:uniqueId val="{00000017-AFE4-4C8E-89D7-CF334D819B01}"/>
                </c:ext>
              </c:extLst>
            </c:dLbl>
            <c:dLbl>
              <c:idx val="1"/>
              <c:layout/>
              <c:tx>
                <c:strRef>
                  <c:f>'17'!$I$10</c:f>
                  <c:strCache>
                    <c:ptCount val="1"/>
                    <c:pt idx="0">
                      <c:v>8.70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{3406CB63-C4A8-4CE2-B6C3-8E564FD413C6}</c15:txfldGUID>
                      <c15:f>'17'!$I$10</c15:f>
                      <c15:dlblFieldTableCache>
                        <c:ptCount val="1"/>
                        <c:pt idx="0">
                          <c:v>8.70</c:v>
                        </c:pt>
                      </c15:dlblFieldTableCache>
                    </c15:dlblFTEntry>
                  </c15:dlblFieldTable>
                  <c15:showDataLabelsRange val="0"/>
                </c:ext>
                <c:ext xmlns:c16="http://schemas.microsoft.com/office/drawing/2014/chart" uri="{C3380CC4-5D6E-409C-BE32-E72D297353CC}">
                  <c16:uniqueId val="{00000018-AFE4-4C8E-89D7-CF334D819B01}"/>
                </c:ext>
              </c:extLst>
            </c:dLbl>
            <c:dLbl>
              <c:idx val="2"/>
              <c:layout/>
              <c:tx>
                <c:strRef>
                  <c:f>'17'!$I$11</c:f>
                  <c:strCache>
                    <c:ptCount val="1"/>
                    <c:pt idx="0">
                      <c:v>3.61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{EC772255-A877-4DBF-A8C7-46B87E045C25}</c15:txfldGUID>
                      <c15:f>'17'!$I$11</c15:f>
                      <c15:dlblFieldTableCache>
                        <c:ptCount val="1"/>
                        <c:pt idx="0">
                          <c:v>3.61</c:v>
                        </c:pt>
                      </c15:dlblFieldTableCache>
                    </c15:dlblFTEntry>
                  </c15:dlblFieldTable>
                  <c15:showDataLabelsRange val="0"/>
                </c:ext>
                <c:ext xmlns:c16="http://schemas.microsoft.com/office/drawing/2014/chart" uri="{C3380CC4-5D6E-409C-BE32-E72D297353CC}">
                  <c16:uniqueId val="{00000019-AFE4-4C8E-89D7-CF334D819B01}"/>
                </c:ext>
              </c:extLst>
            </c:dLbl>
            <c:dLbl>
              <c:idx val="3"/>
              <c:layout/>
              <c:tx>
                <c:strRef>
                  <c:f>'17'!$I$12</c:f>
                  <c:strCache>
                    <c:ptCount val="1"/>
                    <c:pt idx="0">
                      <c:v>9.16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{087F7785-5713-4C4E-8F8F-A2019C80F3C4}</c15:txfldGUID>
                      <c15:f>'17'!$I$12</c15:f>
                      <c15:dlblFieldTableCache>
                        <c:ptCount val="1"/>
                        <c:pt idx="0">
                          <c:v>9.16</c:v>
                        </c:pt>
                      </c15:dlblFieldTableCache>
                    </c15:dlblFTEntry>
                  </c15:dlblFieldTable>
                  <c15:showDataLabelsRange val="0"/>
                </c:ext>
                <c:ext xmlns:c16="http://schemas.microsoft.com/office/drawing/2014/chart" uri="{C3380CC4-5D6E-409C-BE32-E72D297353CC}">
                  <c16:uniqueId val="{0000001A-AFE4-4C8E-89D7-CF334D819B01}"/>
                </c:ext>
              </c:extLst>
            </c:dLbl>
            <c:dLbl>
              <c:idx val="4"/>
              <c:layout/>
              <c:tx>
                <c:strRef>
                  <c:f>'17'!$I$13</c:f>
                  <c:strCache>
                    <c:ptCount val="1"/>
                    <c:pt idx="0">
                      <c:v>15.70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{A9AC2423-C49C-4C9C-BF74-970A5C9D0F99}</c15:txfldGUID>
                      <c15:f>'17'!$I$13</c15:f>
                      <c15:dlblFieldTableCache>
                        <c:ptCount val="1"/>
                        <c:pt idx="0">
                          <c:v>15.70</c:v>
                        </c:pt>
                      </c15:dlblFieldTableCache>
                    </c15:dlblFTEntry>
                  </c15:dlblFieldTable>
                  <c15:showDataLabelsRange val="0"/>
                </c:ext>
                <c:ext xmlns:c16="http://schemas.microsoft.com/office/drawing/2014/chart" uri="{C3380CC4-5D6E-409C-BE32-E72D297353CC}">
                  <c16:uniqueId val="{0000001B-AFE4-4C8E-89D7-CF334D819B01}"/>
                </c:ext>
              </c:extLst>
            </c:dLbl>
            <c:dLbl>
              <c:idx val="5"/>
              <c:layout/>
              <c:tx>
                <c:strRef>
                  <c:f>'17'!$I$14</c:f>
                  <c:strCache>
                    <c:ptCount val="1"/>
                    <c:pt idx="0">
                      <c:v>149.55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{5AFBAA10-57F8-4DBE-9AD3-CC17BF083C07}</c15:txfldGUID>
                      <c15:f>'17'!$I$14</c15:f>
                      <c15:dlblFieldTableCache>
                        <c:ptCount val="1"/>
                        <c:pt idx="0">
                          <c:v>149.55</c:v>
                        </c:pt>
                      </c15:dlblFieldTableCache>
                    </c15:dlblFTEntry>
                  </c15:dlblFieldTable>
                  <c15:showDataLabelsRange val="0"/>
                </c:ext>
                <c:ext xmlns:c16="http://schemas.microsoft.com/office/drawing/2014/chart" uri="{C3380CC4-5D6E-409C-BE32-E72D297353CC}">
                  <c16:uniqueId val="{0000001C-AFE4-4C8E-89D7-CF334D819B01}"/>
                </c:ext>
              </c:extLst>
            </c:dLbl>
            <c:dLbl>
              <c:idx val="6"/>
              <c:layout/>
              <c:tx>
                <c:strRef>
                  <c:f>'17'!$I$15</c:f>
                  <c:strCache>
                    <c:ptCount val="1"/>
                    <c:pt idx="0">
                      <c:v>8.58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{D592EBD5-08BE-45F5-96ED-24B8E378863E}</c15:txfldGUID>
                      <c15:f>'17'!$I$15</c15:f>
                      <c15:dlblFieldTableCache>
                        <c:ptCount val="1"/>
                        <c:pt idx="0">
                          <c:v>8.58</c:v>
                        </c:pt>
                      </c15:dlblFieldTableCache>
                    </c15:dlblFTEntry>
                  </c15:dlblFieldTable>
                  <c15:showDataLabelsRange val="0"/>
                </c:ext>
                <c:ext xmlns:c16="http://schemas.microsoft.com/office/drawing/2014/chart" uri="{C3380CC4-5D6E-409C-BE32-E72D297353CC}">
                  <c16:uniqueId val="{0000001D-AFE4-4C8E-89D7-CF334D819B01}"/>
                </c:ext>
              </c:extLst>
            </c:dLbl>
            <c:dLbl>
              <c:idx val="7"/>
              <c:layout/>
              <c:tx>
                <c:strRef>
                  <c:f>'17'!$I$16</c:f>
                  <c:strCache>
                    <c:ptCount val="1"/>
                    <c:pt idx="0">
                      <c:v>25.21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{7D465629-96C7-4DA3-ABB4-64A4B003DA8D}</c15:txfldGUID>
                      <c15:f>'17'!$I$16</c15:f>
                      <c15:dlblFieldTableCache>
                        <c:ptCount val="1"/>
                        <c:pt idx="0">
                          <c:v>25.21</c:v>
                        </c:pt>
                      </c15:dlblFieldTableCache>
                    </c15:dlblFTEntry>
                  </c15:dlblFieldTable>
                  <c15:showDataLabelsRange val="0"/>
                </c:ext>
                <c:ext xmlns:c16="http://schemas.microsoft.com/office/drawing/2014/chart" uri="{C3380CC4-5D6E-409C-BE32-E72D297353CC}">
                  <c16:uniqueId val="{0000001E-AFE4-4C8E-89D7-CF334D819B01}"/>
                </c:ext>
              </c:extLst>
            </c:dLbl>
            <c:dLbl>
              <c:idx val="8"/>
              <c:layout/>
              <c:tx>
                <c:strRef>
                  <c:f>'17'!$I$17</c:f>
                  <c:strCache>
                    <c:ptCount val="1"/>
                    <c:pt idx="0">
                      <c:v>10.35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{BC4210EB-73B2-4BAD-B664-A4CDBE0FC14D}</c15:txfldGUID>
                      <c15:f>'17'!$I$17</c15:f>
                      <c15:dlblFieldTableCache>
                        <c:ptCount val="1"/>
                        <c:pt idx="0">
                          <c:v>10.35</c:v>
                        </c:pt>
                      </c15:dlblFieldTableCache>
                    </c15:dlblFTEntry>
                  </c15:dlblFieldTable>
                  <c15:showDataLabelsRange val="0"/>
                </c:ext>
                <c:ext xmlns:c16="http://schemas.microsoft.com/office/drawing/2014/chart" uri="{C3380CC4-5D6E-409C-BE32-E72D297353CC}">
                  <c16:uniqueId val="{0000001F-AFE4-4C8E-89D7-CF334D819B01}"/>
                </c:ext>
              </c:extLst>
            </c:dLbl>
            <c:dLbl>
              <c:idx val="9"/>
              <c:layout/>
              <c:tx>
                <c:strRef>
                  <c:f>'17'!$I$18</c:f>
                  <c:strCache>
                    <c:ptCount val="1"/>
                    <c:pt idx="0">
                      <c:v>6.13</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{1FC48985-650C-408B-B95E-3C4DF8950E99}</c15:txfldGUID>
                      <c15:f>'17'!$I$18</c15:f>
                      <c15:dlblFieldTableCache>
                        <c:ptCount val="1"/>
                        <c:pt idx="0">
                          <c:v>6.13</c:v>
                        </c:pt>
                      </c15:dlblFieldTableCache>
                    </c15:dlblFTEntry>
                  </c15:dlblFieldTable>
                  <c15:showDataLabelsRange val="0"/>
                </c:ext>
                <c:ext xmlns:c16="http://schemas.microsoft.com/office/drawing/2014/chart" uri="{C3380CC4-5D6E-409C-BE32-E72D297353CC}">
                  <c16:uniqueId val="{00000020-AFE4-4C8E-89D7-CF334D819B01}"/>
                </c:ext>
              </c:extLst>
            </c:dLbl>
            <c:dLbl>
              <c:idx val="10"/>
              <c:layout/>
              <c:tx>
                <c:strRef>
                  <c:f>'17'!$I$19</c:f>
                  <c:strCache>
                    <c:ptCount val="1"/>
                    <c:pt idx="0">
                      <c:v>8.58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{BA7C6137-402B-4335-B378-E4C98A79C728}</c15:txfldGUID>
                      <c15:f>'17'!$I$19</c15:f>
                      <c15:dlblFieldTableCache>
                        <c:ptCount val="1"/>
                        <c:pt idx="0">
                          <c:v>8.58</c:v>
                        </c:pt>
                      </c15:dlblFieldTableCache>
                    </c15:dlblFTEntry>
                  </c15:dlblFieldTable>
                  <c15:showDataLabelsRange val="0"/>
                </c:ext>
                <c:ext xmlns:c16="http://schemas.microsoft.com/office/drawing/2014/chart" uri="{C3380CC4-5D6E-409C-BE32-E72D297353CC}">
                  <c16:uniqueId val="{00000021-AFE4-4C8E-89D7-CF334D819B01}"/>
                </c:ext>
              </c:extLst>
            </c:dLbl>
            <c:dLbl>
              <c:idx val="11"/>
              <c:layout/>
              <c:tx>
                <c:strRef>
                  <c:f>'17'!$I$20</c:f>
                  <c:strCache>
                    <c:ptCount val="1"/>
                    <c:pt idx="0">
                      <c:v>8.41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{69EB6AA0-F519-4F1C-8386-5DF4AEB30169}</c15:txfldGUID>
                      <c15:f>'17'!$I$20</c15:f>
                      <c15:dlblFieldTableCache>
                        <c:ptCount val="1"/>
                        <c:pt idx="0">
                          <c:v>8.41</c:v>
                        </c:pt>
                      </c15:dlblFieldTableCache>
                    </c15:dlblFTEntry>
                  </c15:dlblFieldTable>
                  <c15:showDataLabelsRange val="0"/>
                </c:ext>
                <c:ext xmlns:c16="http://schemas.microsoft.com/office/drawing/2014/chart" uri="{C3380CC4-5D6E-409C-BE32-E72D297353CC}">
                  <c16:uniqueId val="{00000022-AFE4-4C8E-89D7-CF334D819B01}"/>
                </c:ext>
              </c:extLst>
            </c:dLbl>
            <c:dLbl>
              <c:idx val="12"/>
              <c:layout/>
              <c:tx>
                <c:strRef>
                  <c:f>'17'!$I$21</c:f>
                  <c:strCache>
                    <c:ptCount val="1"/>
                    <c:pt idx="0">
                      <c:v>10.74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{E96D28A5-343D-46A8-BD56-5CA27F453126}</c15:txfldGUID>
                      <c15:f>'17'!$I$21</c15:f>
                      <c15:dlblFieldTableCache>
                        <c:ptCount val="1"/>
                        <c:pt idx="0">
                          <c:v>10.74</c:v>
                        </c:pt>
                      </c15:dlblFieldTableCache>
                    </c15:dlblFTEntry>
                  </c15:dlblFieldTable>
                  <c15:showDataLabelsRange val="0"/>
                </c:ext>
                <c:ext xmlns:c16="http://schemas.microsoft.com/office/drawing/2014/chart" uri="{C3380CC4-5D6E-409C-BE32-E72D297353CC}">
                  <c16:uniqueId val="{00000023-AFE4-4C8E-89D7-CF334D819B01}"/>
                </c:ext>
              </c:extLst>
            </c:dLbl>
            <c:dLbl>
              <c:idx val="13"/>
              <c:layout/>
              <c:tx>
                <c:strRef>
                  <c:f>'17'!$I$22</c:f>
                  <c:strCache>
                    <c:ptCount val="1"/>
                    <c:pt idx="0">
                      <c:v>8.61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{7D4ECEB3-21C7-4F88-A242-B01D6AF13219}</c15:txfldGUID>
                      <c15:f>'17'!$I$22</c15:f>
                      <c15:dlblFieldTableCache>
                        <c:ptCount val="1"/>
                        <c:pt idx="0">
                          <c:v>8.61</c:v>
                        </c:pt>
                      </c15:dlblFieldTableCache>
                    </c15:dlblFTEntry>
                  </c15:dlblFieldTable>
                  <c15:showDataLabelsRange val="0"/>
                </c:ext>
                <c:ext xmlns:c16="http://schemas.microsoft.com/office/drawing/2014/chart" uri="{C3380CC4-5D6E-409C-BE32-E72D297353CC}">
                  <c16:uniqueId val="{00000024-AFE4-4C8E-89D7-CF334D819B01}"/>
                </c:ext>
              </c:extLst>
            </c:dLbl>
            <c:dLbl>
              <c:idx val="14"/>
              <c:layout/>
              <c:tx>
                <c:strRef>
                  <c:f>'17'!$I$23</c:f>
                  <c:strCache>
                    <c:ptCount val="1"/>
                    <c:pt idx="0">
                      <c:v>2.08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{2B209BAE-B47F-42C6-BAFC-9FCDBFA0E833}</c15:txfldGUID>
                      <c15:f>'17'!$I$23</c15:f>
                      <c15:dlblFieldTableCache>
                        <c:ptCount val="1"/>
                        <c:pt idx="0">
                          <c:v>2.08</c:v>
                        </c:pt>
                      </c15:dlblFieldTableCache>
                    </c15:dlblFTEntry>
                  </c15:dlblFieldTable>
                  <c15:showDataLabelsRange val="0"/>
                </c:ext>
                <c:ext xmlns:c16="http://schemas.microsoft.com/office/drawing/2014/chart" uri="{C3380CC4-5D6E-409C-BE32-E72D297353CC}">
                  <c16:uniqueId val="{00000025-AFE4-4C8E-89D7-CF334D819B01}"/>
                </c:ext>
              </c:extLst>
            </c:dLbl>
            <c:dLbl>
              <c:idx val="15"/>
              <c:layout/>
              <c:tx>
                <c:strRef>
                  <c:f>'17'!$I$24</c:f>
                  <c:strCache>
                    <c:ptCount val="1"/>
                    <c:pt idx="0">
                      <c:v>6.01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{F852574A-A478-43E3-9B7C-EADB73245970}</c15:txfldGUID>
                      <c15:f>'17'!$I$24</c15:f>
                      <c15:dlblFieldTableCache>
                        <c:ptCount val="1"/>
                        <c:pt idx="0">
                          <c:v>6.01</c:v>
                        </c:pt>
                      </c15:dlblFieldTableCache>
                    </c15:dlblFTEntry>
                  </c15:dlblFieldTable>
                  <c15:showDataLabelsRange val="0"/>
                </c:ext>
                <c:ext xmlns:c16="http://schemas.microsoft.com/office/drawing/2014/chart" uri="{C3380CC4-5D6E-409C-BE32-E72D297353CC}">
                  <c16:uniqueId val="{00000026-AFE4-4C8E-89D7-CF334D819B01}"/>
                </c:ext>
              </c:extLst>
            </c:dLbl>
            <c:dLbl>
              <c:idx val="16"/>
              <c:layout/>
              <c:tx>
                <c:strRef>
                  <c:f>'17'!$I$25</c:f>
                  <c:strCache>
                    <c:ptCount val="1"/>
                    <c:pt idx="0">
                      <c:v>3.86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{3B276E15-26B0-459C-837B-74281051B919}</c15:txfldGUID>
                      <c15:f>'17'!$I$25</c15:f>
                      <c15:dlblFieldTableCache>
                        <c:ptCount val="1"/>
                        <c:pt idx="0">
                          <c:v>3.86</c:v>
                        </c:pt>
                      </c15:dlblFieldTableCache>
                    </c15:dlblFTEntry>
                  </c15:dlblFieldTable>
                  <c15:showDataLabelsRange val="0"/>
                </c:ext>
                <c:ext xmlns:c16="http://schemas.microsoft.com/office/drawing/2014/chart" uri="{C3380CC4-5D6E-409C-BE32-E72D297353CC}">
                  <c16:uniqueId val="{00000027-AFE4-4C8E-89D7-CF334D819B01}"/>
                </c:ext>
              </c:extLst>
            </c:dLbl>
            <c:dLbl>
              <c:idx val="17"/>
              <c:layout/>
              <c:tx>
                <c:strRef>
                  <c:f>'17'!$I$26</c:f>
                  <c:strCache>
                    <c:ptCount val="1"/>
                    <c:pt idx="0">
                      <c:v>5.70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{61E0D9F5-06C7-43E8-A102-A1E2F6F45D53}</c15:txfldGUID>
                      <c15:f>'17'!$I$26</c15:f>
                      <c15:dlblFieldTableCache>
                        <c:ptCount val="1"/>
                        <c:pt idx="0">
                          <c:v>5.70</c:v>
                        </c:pt>
                      </c15:dlblFieldTableCache>
                    </c15:dlblFTEntry>
                  </c15:dlblFieldTable>
                  <c15:showDataLabelsRange val="0"/>
                </c:ext>
                <c:ext xmlns:c16="http://schemas.microsoft.com/office/drawing/2014/chart" uri="{C3380CC4-5D6E-409C-BE32-E72D297353CC}">
                  <c16:uniqueId val="{00000028-AFE4-4C8E-89D7-CF334D819B01}"/>
                </c:ext>
              </c:extLst>
            </c:dLbl>
            <c:dLbl>
              <c:idx val="18"/>
              <c:layout/>
              <c:tx>
                <c:strRef>
                  <c:f>'17'!$I$27</c:f>
                  <c:strCache>
                    <c:ptCount val="1"/>
                    <c:pt idx="0">
                      <c:v>2.83</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{93F34102-B7AA-4C88-B0A0-66A7A42549C7}</c15:txfldGUID>
                      <c15:f>'17'!$I$27</c15:f>
                      <c15:dlblFieldTableCache>
                        <c:ptCount val="1"/>
                        <c:pt idx="0">
                          <c:v>2.83</c:v>
                        </c:pt>
                      </c15:dlblFieldTableCache>
                    </c15:dlblFTEntry>
                  </c15:dlblFieldTable>
                  <c15:showDataLabelsRange val="0"/>
                </c:ext>
                <c:ext xmlns:c16="http://schemas.microsoft.com/office/drawing/2014/chart" uri="{C3380CC4-5D6E-409C-BE32-E72D297353CC}">
                  <c16:uniqueId val="{00000029-AFE4-4C8E-89D7-CF334D819B01}"/>
                </c:ext>
              </c:extLst>
            </c:dLbl>
            <c:dLbl>
              <c:idx val="19"/>
              <c:layout/>
              <c:tx>
                <c:strRef>
                  <c:f>'17'!$I$28</c:f>
                  <c:strCache>
                    <c:ptCount val="1"/>
                    <c:pt idx="0">
                      <c:v>8.01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{542E9EB4-2704-402F-B581-E9686F867D98}</c15:txfldGUID>
                      <c15:f>'17'!$I$28</c15:f>
                      <c15:dlblFieldTableCache>
                        <c:ptCount val="1"/>
                        <c:pt idx="0">
                          <c:v>8.01</c:v>
                        </c:pt>
                      </c15:dlblFieldTableCache>
                    </c15:dlblFTEntry>
                  </c15:dlblFieldTable>
                  <c15:showDataLabelsRange val="0"/>
                </c:ext>
                <c:ext xmlns:c16="http://schemas.microsoft.com/office/drawing/2014/chart" uri="{C3380CC4-5D6E-409C-BE32-E72D297353CC}">
                  <c16:uniqueId val="{0000002A-AFE4-4C8E-89D7-CF334D819B01}"/>
                </c:ext>
              </c:extLst>
            </c:dLbl>
            <c:dLbl>
              <c:idx val="20"/>
              <c:layout/>
              <c:tx>
                <c:strRef>
                  <c:f>'17'!$I$29</c:f>
                  <c:strCache>
                    <c:ptCount val="1"/>
                    <c:pt idx="0">
                      <c:v>6.22</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{5BB122E9-FE74-4777-86A0-7278213F7169}</c15:txfldGUID>
                      <c15:f>'17'!$I$29</c15:f>
                      <c15:dlblFieldTableCache>
                        <c:ptCount val="1"/>
                        <c:pt idx="0">
                          <c:v>6.22</c:v>
                        </c:pt>
                      </c15:dlblFieldTableCache>
                    </c15:dlblFTEntry>
                  </c15:dlblFieldTable>
                  <c15:showDataLabelsRange val="0"/>
                </c:ext>
                <c:ext xmlns:c16="http://schemas.microsoft.com/office/drawing/2014/chart" uri="{C3380CC4-5D6E-409C-BE32-E72D297353CC}">
                  <c16:uniqueId val="{0000002B-AFE4-4C8E-89D7-CF334D819B01}"/>
                </c:ext>
              </c:extLst>
            </c:dLbl>
            <c:dLbl>
              <c:idx val="21"/>
              <c:layout/>
              <c:tx>
                <c:strRef>
                  <c:f>'17'!$I$30</c:f>
                  <c:strCache>
                    <c:ptCount val="1"/>
                    <c:pt idx="0">
                      <c:v>6.54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{0A15D552-22FF-48CA-B0E5-E9158D530E41}</c15:txfldGUID>
                      <c15:f>'17'!$I$30</c15:f>
                      <c15:dlblFieldTableCache>
                        <c:ptCount val="1"/>
                        <c:pt idx="0">
                          <c:v>6.54</c:v>
                        </c:pt>
                      </c15:dlblFieldTableCache>
                    </c15:dlblFTEntry>
                  </c15:dlblFieldTable>
                  <c15:showDataLabelsRange val="0"/>
                </c:ext>
                <c:ext xmlns:c16="http://schemas.microsoft.com/office/drawing/2014/chart" uri="{C3380CC4-5D6E-409C-BE32-E72D297353CC}">
                  <c16:uniqueId val="{0000002C-AFE4-4C8E-89D7-CF334D819B01}"/>
                </c:ext>
              </c:extLst>
            </c:dLbl>
            <c:numFmt formatCode="#,##0.0_);[Red]\(#,##0.0\)" sourceLinked="0"/>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'17'!$C$9:$C$30</c:f>
              <c:strCache>
                <c:ptCount val="22"/>
                <c:pt idx="0">
                  <c:v>鉱業</c:v>
                </c:pt>
                <c:pt idx="1">
                  <c:v>食料品</c:v>
                </c:pt>
                <c:pt idx="2">
                  <c:v>繊維</c:v>
                </c:pt>
                <c:pt idx="3">
                  <c:v>パルプ・紙</c:v>
                </c:pt>
                <c:pt idx="4">
                  <c:v>化学</c:v>
                </c:pt>
                <c:pt idx="5">
                  <c:v>石油・石炭製品</c:v>
                </c:pt>
                <c:pt idx="6">
                  <c:v>窯業・土石製品</c:v>
                </c:pt>
                <c:pt idx="7">
                  <c:v>鉄鋼</c:v>
                </c:pt>
                <c:pt idx="8">
                  <c:v>非鉄金属</c:v>
                </c:pt>
                <c:pt idx="9">
                  <c:v>金属製品</c:v>
                </c:pt>
                <c:pt idx="10">
                  <c:v>一般機械</c:v>
                </c:pt>
                <c:pt idx="11">
                  <c:v>電気機械</c:v>
                </c:pt>
                <c:pt idx="12">
                  <c:v>輸送用機械</c:v>
                </c:pt>
                <c:pt idx="13">
                  <c:v>精密機械</c:v>
                </c:pt>
                <c:pt idx="14">
                  <c:v>衣服・身回品</c:v>
                </c:pt>
                <c:pt idx="15">
                  <c:v>製材・木製品</c:v>
                </c:pt>
                <c:pt idx="16">
                  <c:v>家具</c:v>
                </c:pt>
                <c:pt idx="17">
                  <c:v>印刷</c:v>
                </c:pt>
                <c:pt idx="18">
                  <c:v>皮革・皮革製品</c:v>
                </c:pt>
                <c:pt idx="19">
                  <c:v>ゴム製品</c:v>
                </c:pt>
                <c:pt idx="20">
                  <c:v>その他の製造業</c:v>
                </c:pt>
                <c:pt idx="21">
                  <c:v>建設業</c:v>
                </c:pt>
              </c:strCache>
            </c:strRef>
          </c:cat>
          <c:val>
            <c:numRef>
              <c:f>'17'!$K$9:$K$30</c:f>
              <c:numCache>
                <c:formatCode>#,##0.00_);[Red]\(#,##0.00\)</c:formatCode>
                <c:ptCount val="22"/>
                <c:pt idx="0">
                  <c:v>18.398349269542685</c:v>
                </c:pt>
                <c:pt idx="1">
                  <c:v>8.6951987934781414</c:v>
                </c:pt>
                <c:pt idx="2">
                  <c:v>3.6141506270786636</c:v>
                </c:pt>
                <c:pt idx="3">
                  <c:v>9.1590564090983229</c:v>
                </c:pt>
                <c:pt idx="4">
                  <c:v>15.695340338819282</c:v>
                </c:pt>
                <c:pt idx="5">
                  <c:v>30</c:v>
                </c:pt>
                <c:pt idx="6">
                  <c:v>8.5839699231725621</c:v>
                </c:pt>
                <c:pt idx="7">
                  <c:v>25.214217438566898</c:v>
                </c:pt>
                <c:pt idx="8">
                  <c:v>10.353062999053886</c:v>
                </c:pt>
                <c:pt idx="9">
                  <c:v>6.1258157051372137</c:v>
                </c:pt>
                <c:pt idx="10">
                  <c:v>8.5781368106858782</c:v>
                </c:pt>
                <c:pt idx="11">
                  <c:v>8.4054144678811316</c:v>
                </c:pt>
                <c:pt idx="12">
                  <c:v>10.738288247024439</c:v>
                </c:pt>
                <c:pt idx="13">
                  <c:v>8.614297157303584</c:v>
                </c:pt>
                <c:pt idx="14">
                  <c:v>2.0769337711668974</c:v>
                </c:pt>
                <c:pt idx="15">
                  <c:v>6.0107473456841722</c:v>
                </c:pt>
                <c:pt idx="16">
                  <c:v>3.8609705914503492</c:v>
                </c:pt>
                <c:pt idx="17">
                  <c:v>5.7033219006941156</c:v>
                </c:pt>
                <c:pt idx="18">
                  <c:v>2.8328243044984842</c:v>
                </c:pt>
                <c:pt idx="19">
                  <c:v>8.0122737800965957</c:v>
                </c:pt>
                <c:pt idx="20">
                  <c:v>6.2183712662932509</c:v>
                </c:pt>
                <c:pt idx="21">
                  <c:v>6.5415952888290692</c:v>
                </c:pt>
              </c:numCache>
            </c:numRef>
          </c:val>
          <c:extLst>
            <c:ext xmlns:c16="http://schemas.microsoft.com/office/drawing/2014/chart" uri="{C3380CC4-5D6E-409C-BE32-E72D297353CC}">
              <c16:uniqueId val="{0000002D-AFE4-4C8E-89D7-CF334D819B01}"/>
            </c:ext>
          </c:extLst>
        </c:ser>
        <c:dLbls>
          <c:showLegendKey val="0"/>
          <c:showVal val="0"/>
          <c:showCatName val="0"/>
          <c:showSerName val="0"/>
          <c:showPercent val="0"/>
          <c:showBubbleSize val="0"/>
        </c:dLbls>
        <c:gapWidth val="51"/>
        <c:axId val="590520200"/>
        <c:axId val="590520592"/>
      </c:barChart>
      <c:catAx>
        <c:axId val="590520200"/>
        <c:scaling>
          <c:orientation val="minMax"/>
        </c:scaling>
        <c:delete val="0"/>
        <c:axPos val="b"/>
        <c:numFmt formatCode="General" sourceLinked="1"/>
        <c:majorTickMark val="out"/>
        <c:minorTickMark val="none"/>
        <c:tickLblPos val="nextTo"/>
        <c:txPr>
          <a:bodyPr rot="-5400000" vert="horz"/>
          <a:lstStyle/>
          <a:p>
            <a:pPr>
              <a:defRPr sz="600"/>
            </a:pPr>
            <a:endParaRPr lang="ja-JP"/>
          </a:p>
        </c:txPr>
        <c:crossAx val="590520592"/>
        <c:crosses val="autoZero"/>
        <c:auto val="1"/>
        <c:lblAlgn val="ctr"/>
        <c:lblOffset val="100"/>
        <c:noMultiLvlLbl val="0"/>
      </c:catAx>
      <c:valAx>
        <c:axId val="590520592"/>
        <c:scaling>
          <c:orientation val="minMax"/>
          <c:max val="30"/>
          <c:min val="0"/>
        </c:scaling>
        <c:delete val="0"/>
        <c:axPos val="l"/>
        <c:majorGridlines>
          <c:spPr>
            <a:ln>
              <a:prstDash val="sysDot"/>
            </a:ln>
          </c:spPr>
        </c:majorGridlines>
        <c:title>
          <c:tx>
            <c:rich>
              <a:bodyPr rot="-5400000" vert="horz"/>
              <a:lstStyle/>
              <a:p>
                <a:pPr>
                  <a:defRPr sz="500" b="0" i="0">
                    <a:latin typeface="+mn-ea"/>
                    <a:ea typeface="+mn-ea"/>
                  </a:defRPr>
                </a:pPr>
                <a:r>
                  <a:rPr lang="ja-JP" altLang="en-US" sz="500" b="0" i="0">
                    <a:latin typeface="+mn-ea"/>
                    <a:ea typeface="+mn-ea"/>
                  </a:rPr>
                  <a:t>従業者</a:t>
                </a:r>
                <a:r>
                  <a:rPr lang="en-US" altLang="ja-JP" sz="500" b="0" i="0">
                    <a:latin typeface="+mn-ea"/>
                    <a:ea typeface="+mn-ea"/>
                  </a:rPr>
                  <a:t>1</a:t>
                </a:r>
                <a:r>
                  <a:rPr lang="ja-JP" altLang="en-US" sz="500" b="0" i="0">
                    <a:latin typeface="+mn-ea"/>
                    <a:ea typeface="+mn-ea"/>
                  </a:rPr>
                  <a:t>人当たり付加価値額（百万円／人）</a:t>
                </a:r>
              </a:p>
            </c:rich>
          </c:tx>
          <c:layout>
            <c:manualLayout>
              <c:xMode val="edge"/>
              <c:yMode val="edge"/>
              <c:x val="7.5936367007622503E-3"/>
              <c:y val="5.0466612989512022E-2"/>
            </c:manualLayout>
          </c:layout>
          <c:overlay val="0"/>
        </c:title>
        <c:numFmt formatCode="0_ " sourceLinked="0"/>
        <c:majorTickMark val="out"/>
        <c:minorTickMark val="none"/>
        <c:tickLblPos val="nextTo"/>
        <c:txPr>
          <a:bodyPr/>
          <a:lstStyle/>
          <a:p>
            <a:pPr>
              <a:defRPr sz="700"/>
            </a:pPr>
            <a:endParaRPr lang="ja-JP"/>
          </a:p>
        </c:txPr>
        <c:crossAx val="590520200"/>
        <c:crosses val="autoZero"/>
        <c:crossBetween val="between"/>
      </c:valAx>
      <c:spPr>
        <a:noFill/>
        <a:ln>
          <a:solidFill>
            <a:schemeClr val="bg1">
              <a:lumMod val="50000"/>
            </a:schemeClr>
          </a:solidFill>
        </a:ln>
      </c:spPr>
    </c:plotArea>
    <c:legend>
      <c:legendPos val="b"/>
      <c:layout>
        <c:manualLayout>
          <c:xMode val="edge"/>
          <c:yMode val="edge"/>
          <c:x val="0.41122380362603095"/>
          <c:y val="0.93493978361138563"/>
          <c:w val="0.17945960031240224"/>
          <c:h val="6.5060216388614492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220985859592773E-2"/>
          <c:y val="4.1051851167739767E-2"/>
          <c:w val="0.93588054089179029"/>
          <c:h val="0.5501276471493457"/>
        </c:manualLayout>
      </c:layout>
      <c:barChart>
        <c:barDir val="col"/>
        <c:grouping val="clustered"/>
        <c:varyColors val="0"/>
        <c:ser>
          <c:idx val="0"/>
          <c:order val="0"/>
          <c:tx>
            <c:strRef>
              <c:f>'17'!$M$5</c:f>
              <c:strCache>
                <c:ptCount val="1"/>
                <c:pt idx="0">
                  <c:v>久慈市</c:v>
                </c:pt>
              </c:strCache>
            </c:strRef>
          </c:tx>
          <c:spPr>
            <a:solidFill>
              <a:srgbClr val="F79646"/>
            </a:solidFill>
            <a:ln w="28575">
              <a:noFill/>
            </a:ln>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'17'!$C$31:$C$44</c:f>
              <c:strCache>
                <c:ptCount val="14"/>
                <c:pt idx="0">
                  <c:v>電気業</c:v>
                </c:pt>
                <c:pt idx="1">
                  <c:v>ガス・熱供給業</c:v>
                </c:pt>
                <c:pt idx="2">
                  <c:v>水道・廃棄物処理業</c:v>
                </c:pt>
                <c:pt idx="3">
                  <c:v>卸売業</c:v>
                </c:pt>
                <c:pt idx="4">
                  <c:v>小売業</c:v>
                </c:pt>
                <c:pt idx="5">
                  <c:v>金融・保険業</c:v>
                </c:pt>
                <c:pt idx="6">
                  <c:v>住宅賃貸業</c:v>
                </c:pt>
                <c:pt idx="7">
                  <c:v>その他の不動産業</c:v>
                </c:pt>
                <c:pt idx="8">
                  <c:v>運輸業</c:v>
                </c:pt>
                <c:pt idx="9">
                  <c:v>情報通信業</c:v>
                </c:pt>
                <c:pt idx="10">
                  <c:v>公務</c:v>
                </c:pt>
                <c:pt idx="11">
                  <c:v>公共サービス</c:v>
                </c:pt>
                <c:pt idx="12">
                  <c:v>対事業所サービス</c:v>
                </c:pt>
                <c:pt idx="13">
                  <c:v>対個人サービス</c:v>
                </c:pt>
              </c:strCache>
            </c:strRef>
          </c:cat>
          <c:val>
            <c:numRef>
              <c:f>'17'!$M$31:$M$44</c:f>
              <c:numCache>
                <c:formatCode>0.0%</c:formatCode>
                <c:ptCount val="14"/>
                <c:pt idx="0">
                  <c:v>1.1549565089025502E-2</c:v>
                </c:pt>
                <c:pt idx="1">
                  <c:v>0</c:v>
                </c:pt>
                <c:pt idx="2">
                  <c:v>2.9220112658215957E-2</c:v>
                </c:pt>
                <c:pt idx="3">
                  <c:v>4.0640699411767615E-2</c:v>
                </c:pt>
                <c:pt idx="4">
                  <c:v>9.9829546568524649E-2</c:v>
                </c:pt>
                <c:pt idx="5">
                  <c:v>4.5282149821828571E-2</c:v>
                </c:pt>
                <c:pt idx="6">
                  <c:v>0.17933384961520274</c:v>
                </c:pt>
                <c:pt idx="7">
                  <c:v>1.5151711847424068E-2</c:v>
                </c:pt>
                <c:pt idx="8">
                  <c:v>4.7879616478973805E-2</c:v>
                </c:pt>
                <c:pt idx="9">
                  <c:v>3.2601708233653943E-2</c:v>
                </c:pt>
                <c:pt idx="10">
                  <c:v>0.11834273413821263</c:v>
                </c:pt>
                <c:pt idx="11">
                  <c:v>0.23276664365258426</c:v>
                </c:pt>
                <c:pt idx="12">
                  <c:v>7.2764625385080869E-2</c:v>
                </c:pt>
                <c:pt idx="13">
                  <c:v>7.4637037099505449E-2</c:v>
                </c:pt>
              </c:numCache>
            </c:numRef>
          </c:val>
          <c:extLst>
            <c:ext xmlns:c16="http://schemas.microsoft.com/office/drawing/2014/chart" uri="{C3380CC4-5D6E-409C-BE32-E72D297353CC}">
              <c16:uniqueId val="{00000000-6AD9-4A95-A85D-2941E9187B44}"/>
            </c:ext>
          </c:extLst>
        </c:ser>
        <c:ser>
          <c:idx val="1"/>
          <c:order val="1"/>
          <c:tx>
            <c:strRef>
              <c:f>'17'!$N$5</c:f>
              <c:strCache>
                <c:ptCount val="1"/>
                <c:pt idx="0">
                  <c:v>全国</c:v>
                </c:pt>
              </c:strCache>
            </c:strRef>
          </c:tx>
          <c:spPr>
            <a:solidFill>
              <a:srgbClr val="75DD75"/>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'17'!$C$31:$C$44</c:f>
              <c:strCache>
                <c:ptCount val="14"/>
                <c:pt idx="0">
                  <c:v>電気業</c:v>
                </c:pt>
                <c:pt idx="1">
                  <c:v>ガス・熱供給業</c:v>
                </c:pt>
                <c:pt idx="2">
                  <c:v>水道・廃棄物処理業</c:v>
                </c:pt>
                <c:pt idx="3">
                  <c:v>卸売業</c:v>
                </c:pt>
                <c:pt idx="4">
                  <c:v>小売業</c:v>
                </c:pt>
                <c:pt idx="5">
                  <c:v>金融・保険業</c:v>
                </c:pt>
                <c:pt idx="6">
                  <c:v>住宅賃貸業</c:v>
                </c:pt>
                <c:pt idx="7">
                  <c:v>その他の不動産業</c:v>
                </c:pt>
                <c:pt idx="8">
                  <c:v>運輸業</c:v>
                </c:pt>
                <c:pt idx="9">
                  <c:v>情報通信業</c:v>
                </c:pt>
                <c:pt idx="10">
                  <c:v>公務</c:v>
                </c:pt>
                <c:pt idx="11">
                  <c:v>公共サービス</c:v>
                </c:pt>
                <c:pt idx="12">
                  <c:v>対事業所サービス</c:v>
                </c:pt>
                <c:pt idx="13">
                  <c:v>対個人サービス</c:v>
                </c:pt>
              </c:strCache>
            </c:strRef>
          </c:cat>
          <c:val>
            <c:numRef>
              <c:f>'17'!$N$31:$N$44</c:f>
              <c:numCache>
                <c:formatCode>0.0%</c:formatCode>
                <c:ptCount val="14"/>
                <c:pt idx="0">
                  <c:v>1.05840811155084E-2</c:v>
                </c:pt>
                <c:pt idx="1">
                  <c:v>2.2409383936325541E-3</c:v>
                </c:pt>
                <c:pt idx="2">
                  <c:v>1.866633661666121E-2</c:v>
                </c:pt>
                <c:pt idx="3">
                  <c:v>0.11180520345233169</c:v>
                </c:pt>
                <c:pt idx="4">
                  <c:v>8.2431287410376863E-2</c:v>
                </c:pt>
                <c:pt idx="5">
                  <c:v>6.0917166038835902E-2</c:v>
                </c:pt>
                <c:pt idx="6">
                  <c:v>0.13965831714131133</c:v>
                </c:pt>
                <c:pt idx="7">
                  <c:v>1.9599719602952387E-2</c:v>
                </c:pt>
                <c:pt idx="8">
                  <c:v>6.600531756213382E-2</c:v>
                </c:pt>
                <c:pt idx="9">
                  <c:v>7.4783321820266924E-2</c:v>
                </c:pt>
                <c:pt idx="10">
                  <c:v>8.256343245913407E-2</c:v>
                </c:pt>
                <c:pt idx="11">
                  <c:v>0.15068874226270904</c:v>
                </c:pt>
                <c:pt idx="12">
                  <c:v>9.5217596956466949E-2</c:v>
                </c:pt>
                <c:pt idx="13">
                  <c:v>8.4838539167678848E-2</c:v>
                </c:pt>
              </c:numCache>
            </c:numRef>
          </c:val>
          <c:extLst>
            <c:ext xmlns:c16="http://schemas.microsoft.com/office/drawing/2014/chart" uri="{C3380CC4-5D6E-409C-BE32-E72D297353CC}">
              <c16:uniqueId val="{00000001-6AD9-4A95-A85D-2941E9187B44}"/>
            </c:ext>
          </c:extLst>
        </c:ser>
        <c:dLbls>
          <c:showLegendKey val="0"/>
          <c:showVal val="0"/>
          <c:showCatName val="0"/>
          <c:showSerName val="0"/>
          <c:showPercent val="0"/>
          <c:showBubbleSize val="0"/>
        </c:dLbls>
        <c:gapWidth val="49"/>
        <c:axId val="615549336"/>
        <c:axId val="615549728"/>
      </c:barChart>
      <c:catAx>
        <c:axId val="615549336"/>
        <c:scaling>
          <c:orientation val="minMax"/>
        </c:scaling>
        <c:delete val="0"/>
        <c:axPos val="b"/>
        <c:numFmt formatCode="General" sourceLinked="1"/>
        <c:majorTickMark val="out"/>
        <c:minorTickMark val="none"/>
        <c:tickLblPos val="nextTo"/>
        <c:txPr>
          <a:bodyPr rot="-5400000" vert="horz"/>
          <a:lstStyle/>
          <a:p>
            <a:pPr>
              <a:defRPr sz="700"/>
            </a:pPr>
            <a:endParaRPr lang="ja-JP"/>
          </a:p>
        </c:txPr>
        <c:crossAx val="615549728"/>
        <c:crosses val="autoZero"/>
        <c:auto val="1"/>
        <c:lblAlgn val="ctr"/>
        <c:lblOffset val="100"/>
        <c:noMultiLvlLbl val="0"/>
      </c:catAx>
      <c:valAx>
        <c:axId val="615549728"/>
        <c:scaling>
          <c:orientation val="minMax"/>
          <c:min val="0"/>
        </c:scaling>
        <c:delete val="0"/>
        <c:axPos val="l"/>
        <c:majorGridlines>
          <c:spPr>
            <a:ln>
              <a:prstDash val="sysDot"/>
            </a:ln>
          </c:spPr>
        </c:majorGridlines>
        <c:title>
          <c:tx>
            <c:rich>
              <a:bodyPr rot="-5400000" vert="horz"/>
              <a:lstStyle/>
              <a:p>
                <a:pPr>
                  <a:defRPr sz="600" b="0"/>
                </a:pPr>
                <a:r>
                  <a:rPr lang="ja-JP" altLang="en-US" sz="600" b="0"/>
                  <a:t>産業別付加価値構成比（％）</a:t>
                </a:r>
              </a:p>
            </c:rich>
          </c:tx>
          <c:layout>
            <c:manualLayout>
              <c:xMode val="edge"/>
              <c:yMode val="edge"/>
              <c:x val="6.9094665292345047E-3"/>
              <c:y val="5.8336424222576219E-2"/>
            </c:manualLayout>
          </c:layout>
          <c:overlay val="0"/>
        </c:title>
        <c:numFmt formatCode="0%" sourceLinked="0"/>
        <c:majorTickMark val="out"/>
        <c:minorTickMark val="none"/>
        <c:tickLblPos val="nextTo"/>
        <c:txPr>
          <a:bodyPr/>
          <a:lstStyle/>
          <a:p>
            <a:pPr>
              <a:defRPr sz="500"/>
            </a:pPr>
            <a:endParaRPr lang="ja-JP"/>
          </a:p>
        </c:txPr>
        <c:crossAx val="615549336"/>
        <c:crosses val="autoZero"/>
        <c:crossBetween val="between"/>
      </c:valAx>
      <c:spPr>
        <a:noFill/>
        <a:ln>
          <a:solidFill>
            <a:schemeClr val="bg1">
              <a:lumMod val="50000"/>
            </a:schemeClr>
          </a:solidFill>
        </a:ln>
      </c:spPr>
    </c:plotArea>
    <c:legend>
      <c:legendPos val="b"/>
      <c:layout>
        <c:manualLayout>
          <c:xMode val="edge"/>
          <c:yMode val="edge"/>
          <c:x val="0.40880411109561804"/>
          <c:y val="0.93274932412199663"/>
          <c:w val="0.16619428840302194"/>
          <c:h val="6.7250675878003999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050495365535739E-2"/>
          <c:y val="3.9945572804306592E-2"/>
          <c:w val="0.93605097508119262"/>
          <c:h val="0.54760170603674563"/>
        </c:manualLayout>
      </c:layout>
      <c:barChart>
        <c:barDir val="col"/>
        <c:grouping val="clustered"/>
        <c:varyColors val="0"/>
        <c:ser>
          <c:idx val="0"/>
          <c:order val="0"/>
          <c:tx>
            <c:strRef>
              <c:f>'17'!$J$5</c:f>
              <c:strCache>
                <c:ptCount val="1"/>
                <c:pt idx="0">
                  <c:v>久慈市</c:v>
                </c:pt>
              </c:strCache>
            </c:strRef>
          </c:tx>
          <c:spPr>
            <a:solidFill>
              <a:srgbClr val="F79646"/>
            </a:solidFill>
            <a:ln w="28575">
              <a:noFill/>
            </a:ln>
          </c:spPr>
          <c:invertIfNegative val="0"/>
          <c:dLbls>
            <c:dLbl>
              <c:idx val="0"/>
              <c:layout/>
              <c:tx>
                <c:strRef>
                  <c:f>'17'!$H$31</c:f>
                  <c:strCache>
                    <c:ptCount val="1"/>
                    <c:pt idx="0">
                      <c:v>38.94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{76A0A64A-DE16-4889-8F95-E413466C835F}</c15:txfldGUID>
                      <c15:f>'17'!$H$31</c15:f>
                      <c15:dlblFieldTableCache>
                        <c:ptCount val="1"/>
                        <c:pt idx="0">
                          <c:v>38.94</c:v>
                        </c:pt>
                      </c15:dlblFieldTableCache>
                    </c15:dlblFTEntry>
                  </c15:dlblFieldTable>
                  <c15:showDataLabelsRange val="0"/>
                </c:ext>
                <c:ext xmlns:c16="http://schemas.microsoft.com/office/drawing/2014/chart" uri="{C3380CC4-5D6E-409C-BE32-E72D297353CC}">
                  <c16:uniqueId val="{00000000-3204-4C32-BDFB-8BDBDA566B0B}"/>
                </c:ext>
              </c:extLst>
            </c:dLbl>
            <c:dLbl>
              <c:idx val="1"/>
              <c:layout/>
              <c:tx>
                <c:strRef>
                  <c:f>'17'!$H$32</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{11995D4F-D028-4D0E-A326-53497321BC20}</c15:txfldGUID>
                      <c15:f>'17'!$H$32</c15:f>
                      <c15:dlblFieldTableCache>
                        <c:ptCount val="1"/>
                        <c:pt idx="0">
                          <c:v>0.00</c:v>
                        </c:pt>
                      </c15:dlblFieldTableCache>
                    </c15:dlblFTEntry>
                  </c15:dlblFieldTable>
                  <c15:showDataLabelsRange val="0"/>
                </c:ext>
                <c:ext xmlns:c16="http://schemas.microsoft.com/office/drawing/2014/chart" uri="{C3380CC4-5D6E-409C-BE32-E72D297353CC}">
                  <c16:uniqueId val="{00000001-3204-4C32-BDFB-8BDBDA566B0B}"/>
                </c:ext>
              </c:extLst>
            </c:dLbl>
            <c:dLbl>
              <c:idx val="2"/>
              <c:layout/>
              <c:tx>
                <c:strRef>
                  <c:f>'17'!$H$33</c:f>
                  <c:strCache>
                    <c:ptCount val="1"/>
                    <c:pt idx="0">
                      <c:v>31.65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{CCDA3C2E-7E9B-44DF-8E8D-35CADBC07B8D}</c15:txfldGUID>
                      <c15:f>'17'!$H$33</c15:f>
                      <c15:dlblFieldTableCache>
                        <c:ptCount val="1"/>
                        <c:pt idx="0">
                          <c:v>31.65</c:v>
                        </c:pt>
                      </c15:dlblFieldTableCache>
                    </c15:dlblFTEntry>
                  </c15:dlblFieldTable>
                  <c15:showDataLabelsRange val="0"/>
                </c:ext>
                <c:ext xmlns:c16="http://schemas.microsoft.com/office/drawing/2014/chart" uri="{C3380CC4-5D6E-409C-BE32-E72D297353CC}">
                  <c16:uniqueId val="{00000002-3204-4C32-BDFB-8BDBDA566B0B}"/>
                </c:ext>
              </c:extLst>
            </c:dLbl>
            <c:dLbl>
              <c:idx val="3"/>
              <c:layout/>
              <c:tx>
                <c:strRef>
                  <c:f>'17'!$H$34</c:f>
                  <c:strCache>
                    <c:ptCount val="1"/>
                    <c:pt idx="0">
                      <c:v>7.51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{2818ACED-1526-4401-8003-2A21E46902E5}</c15:txfldGUID>
                      <c15:f>'17'!$H$34</c15:f>
                      <c15:dlblFieldTableCache>
                        <c:ptCount val="1"/>
                        <c:pt idx="0">
                          <c:v>7.51</c:v>
                        </c:pt>
                      </c15:dlblFieldTableCache>
                    </c15:dlblFTEntry>
                  </c15:dlblFieldTable>
                  <c15:showDataLabelsRange val="0"/>
                </c:ext>
                <c:ext xmlns:c16="http://schemas.microsoft.com/office/drawing/2014/chart" uri="{C3380CC4-5D6E-409C-BE32-E72D297353CC}">
                  <c16:uniqueId val="{00000003-3204-4C32-BDFB-8BDBDA566B0B}"/>
                </c:ext>
              </c:extLst>
            </c:dLbl>
            <c:dLbl>
              <c:idx val="4"/>
              <c:layout/>
              <c:tx>
                <c:strRef>
                  <c:f>'17'!$H$35</c:f>
                  <c:strCache>
                    <c:ptCount val="1"/>
                    <c:pt idx="0">
                      <c:v>3.67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{D5630681-53D0-4AF9-884C-E5687E390CB1}</c15:txfldGUID>
                      <c15:f>'17'!$H$35</c15:f>
                      <c15:dlblFieldTableCache>
                        <c:ptCount val="1"/>
                        <c:pt idx="0">
                          <c:v>3.67</c:v>
                        </c:pt>
                      </c15:dlblFieldTableCache>
                    </c15:dlblFTEntry>
                  </c15:dlblFieldTable>
                  <c15:showDataLabelsRange val="0"/>
                </c:ext>
                <c:ext xmlns:c16="http://schemas.microsoft.com/office/drawing/2014/chart" uri="{C3380CC4-5D6E-409C-BE32-E72D297353CC}">
                  <c16:uniqueId val="{00000004-3204-4C32-BDFB-8BDBDA566B0B}"/>
                </c:ext>
              </c:extLst>
            </c:dLbl>
            <c:dLbl>
              <c:idx val="5"/>
              <c:layout/>
              <c:tx>
                <c:strRef>
                  <c:f>'17'!$H$36</c:f>
                  <c:strCache>
                    <c:ptCount val="1"/>
                    <c:pt idx="0">
                      <c:v>14.75</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{337D7695-7F7A-49D0-A009-F0340EC89EB0}</c15:txfldGUID>
                      <c15:f>'17'!$H$36</c15:f>
                      <c15:dlblFieldTableCache>
                        <c:ptCount val="1"/>
                        <c:pt idx="0">
                          <c:v>14.75</c:v>
                        </c:pt>
                      </c15:dlblFieldTableCache>
                    </c15:dlblFTEntry>
                  </c15:dlblFieldTable>
                  <c15:showDataLabelsRange val="0"/>
                </c:ext>
                <c:ext xmlns:c16="http://schemas.microsoft.com/office/drawing/2014/chart" uri="{C3380CC4-5D6E-409C-BE32-E72D297353CC}">
                  <c16:uniqueId val="{00000005-3204-4C32-BDFB-8BDBDA566B0B}"/>
                </c:ext>
              </c:extLst>
            </c:dLbl>
            <c:dLbl>
              <c:idx val="6"/>
              <c:layout/>
              <c:tx>
                <c:strRef>
                  <c:f>'17'!$H$37</c:f>
                  <c:strCache>
                    <c:ptCount val="1"/>
                    <c:pt idx="0">
                      <c:v>220.22</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{D045DAC3-AD11-4B7C-BA45-4163E80FBA70}</c15:txfldGUID>
                      <c15:f>'17'!$H$37</c15:f>
                      <c15:dlblFieldTableCache>
                        <c:ptCount val="1"/>
                        <c:pt idx="0">
                          <c:v>220.22</c:v>
                        </c:pt>
                      </c15:dlblFieldTableCache>
                    </c15:dlblFTEntry>
                  </c15:dlblFieldTable>
                  <c15:showDataLabelsRange val="0"/>
                </c:ext>
                <c:ext xmlns:c16="http://schemas.microsoft.com/office/drawing/2014/chart" uri="{C3380CC4-5D6E-409C-BE32-E72D297353CC}">
                  <c16:uniqueId val="{00000006-3204-4C32-BDFB-8BDBDA566B0B}"/>
                </c:ext>
              </c:extLst>
            </c:dLbl>
            <c:dLbl>
              <c:idx val="7"/>
              <c:layout/>
              <c:tx>
                <c:strRef>
                  <c:f>'17'!$H$38</c:f>
                  <c:strCache>
                    <c:ptCount val="1"/>
                    <c:pt idx="0">
                      <c:v>59.58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{9C6C63AE-730E-44BA-ABFF-4F25BC062C25}</c15:txfldGUID>
                      <c15:f>'17'!$H$38</c15:f>
                      <c15:dlblFieldTableCache>
                        <c:ptCount val="1"/>
                        <c:pt idx="0">
                          <c:v>59.58</c:v>
                        </c:pt>
                      </c15:dlblFieldTableCache>
                    </c15:dlblFTEntry>
                  </c15:dlblFieldTable>
                  <c15:showDataLabelsRange val="0"/>
                </c:ext>
                <c:ext xmlns:c16="http://schemas.microsoft.com/office/drawing/2014/chart" uri="{C3380CC4-5D6E-409C-BE32-E72D297353CC}">
                  <c16:uniqueId val="{00000007-3204-4C32-BDFB-8BDBDA566B0B}"/>
                </c:ext>
              </c:extLst>
            </c:dLbl>
            <c:dLbl>
              <c:idx val="8"/>
              <c:layout/>
              <c:tx>
                <c:strRef>
                  <c:f>'17'!$H$39</c:f>
                  <c:strCache>
                    <c:ptCount val="1"/>
                    <c:pt idx="0">
                      <c:v>6.41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{73EDE62F-7CA3-4C6A-8C7E-9B918C503F49}</c15:txfldGUID>
                      <c15:f>'17'!$H$39</c15:f>
                      <c15:dlblFieldTableCache>
                        <c:ptCount val="1"/>
                        <c:pt idx="0">
                          <c:v>6.41</c:v>
                        </c:pt>
                      </c15:dlblFieldTableCache>
                    </c15:dlblFTEntry>
                  </c15:dlblFieldTable>
                  <c15:showDataLabelsRange val="0"/>
                </c:ext>
                <c:ext xmlns:c16="http://schemas.microsoft.com/office/drawing/2014/chart" uri="{C3380CC4-5D6E-409C-BE32-E72D297353CC}">
                  <c16:uniqueId val="{00000008-3204-4C32-BDFB-8BDBDA566B0B}"/>
                </c:ext>
              </c:extLst>
            </c:dLbl>
            <c:dLbl>
              <c:idx val="9"/>
              <c:layout/>
              <c:tx>
                <c:strRef>
                  <c:f>'17'!$H$40</c:f>
                  <c:strCache>
                    <c:ptCount val="1"/>
                    <c:pt idx="0">
                      <c:v>45.45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{7D216A26-93CF-4365-8545-1B5DC3931546}</c15:txfldGUID>
                      <c15:f>'17'!$H$40</c15:f>
                      <c15:dlblFieldTableCache>
                        <c:ptCount val="1"/>
                        <c:pt idx="0">
                          <c:v>45.45</c:v>
                        </c:pt>
                      </c15:dlblFieldTableCache>
                    </c15:dlblFTEntry>
                  </c15:dlblFieldTable>
                  <c15:showDataLabelsRange val="0"/>
                </c:ext>
                <c:ext xmlns:c16="http://schemas.microsoft.com/office/drawing/2014/chart" uri="{C3380CC4-5D6E-409C-BE32-E72D297353CC}">
                  <c16:uniqueId val="{00000009-3204-4C32-BDFB-8BDBDA566B0B}"/>
                </c:ext>
              </c:extLst>
            </c:dLbl>
            <c:dLbl>
              <c:idx val="10"/>
              <c:layout/>
              <c:tx>
                <c:strRef>
                  <c:f>'17'!$H$41</c:f>
                  <c:strCache>
                    <c:ptCount val="1"/>
                    <c:pt idx="0">
                      <c:v>9.46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{BF2CE733-6672-4A6B-A2A0-2505C1BB8BFC}</c15:txfldGUID>
                      <c15:f>'17'!$H$41</c15:f>
                      <c15:dlblFieldTableCache>
                        <c:ptCount val="1"/>
                        <c:pt idx="0">
                          <c:v>9.46</c:v>
                        </c:pt>
                      </c15:dlblFieldTableCache>
                    </c15:dlblFTEntry>
                  </c15:dlblFieldTable>
                  <c15:showDataLabelsRange val="0"/>
                </c:ext>
                <c:ext xmlns:c16="http://schemas.microsoft.com/office/drawing/2014/chart" uri="{C3380CC4-5D6E-409C-BE32-E72D297353CC}">
                  <c16:uniqueId val="{0000000A-3204-4C32-BDFB-8BDBDA566B0B}"/>
                </c:ext>
              </c:extLst>
            </c:dLbl>
            <c:dLbl>
              <c:idx val="11"/>
              <c:layout/>
              <c:tx>
                <c:strRef>
                  <c:f>'17'!$H$42</c:f>
                  <c:strCache>
                    <c:ptCount val="1"/>
                    <c:pt idx="0">
                      <c:v>4.23</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{A3D17A76-CA6E-46E3-841F-DD75CDB619A9}</c15:txfldGUID>
                      <c15:f>'17'!$H$42</c15:f>
                      <c15:dlblFieldTableCache>
                        <c:ptCount val="1"/>
                        <c:pt idx="0">
                          <c:v>4.23</c:v>
                        </c:pt>
                      </c15:dlblFieldTableCache>
                    </c15:dlblFTEntry>
                  </c15:dlblFieldTable>
                  <c15:showDataLabelsRange val="0"/>
                </c:ext>
                <c:ext xmlns:c16="http://schemas.microsoft.com/office/drawing/2014/chart" uri="{C3380CC4-5D6E-409C-BE32-E72D297353CC}">
                  <c16:uniqueId val="{0000000B-3204-4C32-BDFB-8BDBDA566B0B}"/>
                </c:ext>
              </c:extLst>
            </c:dLbl>
            <c:dLbl>
              <c:idx val="12"/>
              <c:layout/>
              <c:tx>
                <c:strRef>
                  <c:f>'17'!$H$43</c:f>
                  <c:strCache>
                    <c:ptCount val="1"/>
                    <c:pt idx="0">
                      <c:v>3.91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{870D38DB-58EC-41EA-A404-480A8EBB2314}</c15:txfldGUID>
                      <c15:f>'17'!$H$43</c15:f>
                      <c15:dlblFieldTableCache>
                        <c:ptCount val="1"/>
                        <c:pt idx="0">
                          <c:v>3.91</c:v>
                        </c:pt>
                      </c15:dlblFieldTableCache>
                    </c15:dlblFTEntry>
                  </c15:dlblFieldTable>
                  <c15:showDataLabelsRange val="0"/>
                </c:ext>
                <c:ext xmlns:c16="http://schemas.microsoft.com/office/drawing/2014/chart" uri="{C3380CC4-5D6E-409C-BE32-E72D297353CC}">
                  <c16:uniqueId val="{0000000C-3204-4C32-BDFB-8BDBDA566B0B}"/>
                </c:ext>
              </c:extLst>
            </c:dLbl>
            <c:dLbl>
              <c:idx val="13"/>
              <c:layout/>
              <c:tx>
                <c:strRef>
                  <c:f>'17'!$H$44</c:f>
                  <c:strCache>
                    <c:ptCount val="1"/>
                    <c:pt idx="0">
                      <c:v>4.52</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{91209428-4B9E-4684-B975-7D8AC8239CB4}</c15:txfldGUID>
                      <c15:f>'17'!$H$44</c15:f>
                      <c15:dlblFieldTableCache>
                        <c:ptCount val="1"/>
                        <c:pt idx="0">
                          <c:v>4.52</c:v>
                        </c:pt>
                      </c15:dlblFieldTableCache>
                    </c15:dlblFTEntry>
                  </c15:dlblFieldTable>
                  <c15:showDataLabelsRange val="0"/>
                </c:ext>
                <c:ext xmlns:c16="http://schemas.microsoft.com/office/drawing/2014/chart" uri="{C3380CC4-5D6E-409C-BE32-E72D297353CC}">
                  <c16:uniqueId val="{0000000D-3204-4C32-BDFB-8BDBDA566B0B}"/>
                </c:ext>
              </c:extLst>
            </c:dLbl>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'17'!$C$31:$C$44</c:f>
              <c:strCache>
                <c:ptCount val="14"/>
                <c:pt idx="0">
                  <c:v>電気業</c:v>
                </c:pt>
                <c:pt idx="1">
                  <c:v>ガス・熱供給業</c:v>
                </c:pt>
                <c:pt idx="2">
                  <c:v>水道・廃棄物処理業</c:v>
                </c:pt>
                <c:pt idx="3">
                  <c:v>卸売業</c:v>
                </c:pt>
                <c:pt idx="4">
                  <c:v>小売業</c:v>
                </c:pt>
                <c:pt idx="5">
                  <c:v>金融・保険業</c:v>
                </c:pt>
                <c:pt idx="6">
                  <c:v>住宅賃貸業</c:v>
                </c:pt>
                <c:pt idx="7">
                  <c:v>その他の不動産業</c:v>
                </c:pt>
                <c:pt idx="8">
                  <c:v>運輸業</c:v>
                </c:pt>
                <c:pt idx="9">
                  <c:v>情報通信業</c:v>
                </c:pt>
                <c:pt idx="10">
                  <c:v>公務</c:v>
                </c:pt>
                <c:pt idx="11">
                  <c:v>公共サービス</c:v>
                </c:pt>
                <c:pt idx="12">
                  <c:v>対事業所サービス</c:v>
                </c:pt>
                <c:pt idx="13">
                  <c:v>対個人サービス</c:v>
                </c:pt>
              </c:strCache>
            </c:strRef>
          </c:cat>
          <c:val>
            <c:numRef>
              <c:f>'17'!$J$31:$J$44</c:f>
              <c:numCache>
                <c:formatCode>#,##0.00_);[Red]\(#,##0.00\)</c:formatCode>
                <c:ptCount val="14"/>
                <c:pt idx="0">
                  <c:v>30</c:v>
                </c:pt>
                <c:pt idx="1">
                  <c:v>0</c:v>
                </c:pt>
                <c:pt idx="2">
                  <c:v>30</c:v>
                </c:pt>
                <c:pt idx="3">
                  <c:v>7.5129529033505698</c:v>
                </c:pt>
                <c:pt idx="4">
                  <c:v>3.665477687639429</c:v>
                </c:pt>
                <c:pt idx="5">
                  <c:v>14.748238982521077</c:v>
                </c:pt>
                <c:pt idx="6">
                  <c:v>30</c:v>
                </c:pt>
                <c:pt idx="7">
                  <c:v>30</c:v>
                </c:pt>
                <c:pt idx="8">
                  <c:v>6.4122290618643607</c:v>
                </c:pt>
                <c:pt idx="9">
                  <c:v>30</c:v>
                </c:pt>
                <c:pt idx="10">
                  <c:v>9.4602217120908847</c:v>
                </c:pt>
                <c:pt idx="11">
                  <c:v>4.2258864601876622</c:v>
                </c:pt>
                <c:pt idx="12">
                  <c:v>3.9140793612075488</c:v>
                </c:pt>
                <c:pt idx="13">
                  <c:v>4.5158136852948898</c:v>
                </c:pt>
              </c:numCache>
            </c:numRef>
          </c:val>
          <c:extLst>
            <c:ext xmlns:c16="http://schemas.microsoft.com/office/drawing/2014/chart" uri="{C3380CC4-5D6E-409C-BE32-E72D297353CC}">
              <c16:uniqueId val="{0000000E-3204-4C32-BDFB-8BDBDA566B0B}"/>
            </c:ext>
          </c:extLst>
        </c:ser>
        <c:ser>
          <c:idx val="1"/>
          <c:order val="1"/>
          <c:tx>
            <c:strRef>
              <c:f>'17'!$K$5</c:f>
              <c:strCache>
                <c:ptCount val="1"/>
                <c:pt idx="0">
                  <c:v>全国</c:v>
                </c:pt>
              </c:strCache>
            </c:strRef>
          </c:tx>
          <c:spPr>
            <a:solidFill>
              <a:srgbClr val="75DD75"/>
            </a:solidFill>
          </c:spPr>
          <c:invertIfNegative val="0"/>
          <c:dLbls>
            <c:dLbl>
              <c:idx val="0"/>
              <c:layout/>
              <c:tx>
                <c:strRef>
                  <c:f>'17'!$I$31</c:f>
                  <c:strCache>
                    <c:ptCount val="1"/>
                    <c:pt idx="0">
                      <c:v>36.11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{62889E01-76E8-4F3F-9927-EC4B42420A1D}</c15:txfldGUID>
                      <c15:f>'17'!$I$31</c15:f>
                      <c15:dlblFieldTableCache>
                        <c:ptCount val="1"/>
                        <c:pt idx="0">
                          <c:v>36.11</c:v>
                        </c:pt>
                      </c15:dlblFieldTableCache>
                    </c15:dlblFTEntry>
                  </c15:dlblFieldTable>
                  <c15:showDataLabelsRange val="0"/>
                </c:ext>
                <c:ext xmlns:c16="http://schemas.microsoft.com/office/drawing/2014/chart" uri="{C3380CC4-5D6E-409C-BE32-E72D297353CC}">
                  <c16:uniqueId val="{0000000F-3204-4C32-BDFB-8BDBDA566B0B}"/>
                </c:ext>
              </c:extLst>
            </c:dLbl>
            <c:dLbl>
              <c:idx val="1"/>
              <c:layout/>
              <c:tx>
                <c:strRef>
                  <c:f>'17'!$I$32</c:f>
                  <c:strCache>
                    <c:ptCount val="1"/>
                    <c:pt idx="0">
                      <c:v>30.34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{477D5763-6B45-4444-8476-7BF8A702F2CE}</c15:txfldGUID>
                      <c15:f>'17'!$I$32</c15:f>
                      <c15:dlblFieldTableCache>
                        <c:ptCount val="1"/>
                        <c:pt idx="0">
                          <c:v>30.34</c:v>
                        </c:pt>
                      </c15:dlblFieldTableCache>
                    </c15:dlblFTEntry>
                  </c15:dlblFieldTable>
                  <c15:showDataLabelsRange val="0"/>
                </c:ext>
                <c:ext xmlns:c16="http://schemas.microsoft.com/office/drawing/2014/chart" uri="{C3380CC4-5D6E-409C-BE32-E72D297353CC}">
                  <c16:uniqueId val="{00000010-3204-4C32-BDFB-8BDBDA566B0B}"/>
                </c:ext>
              </c:extLst>
            </c:dLbl>
            <c:dLbl>
              <c:idx val="2"/>
              <c:layout/>
              <c:tx>
                <c:strRef>
                  <c:f>'17'!$I$33</c:f>
                  <c:strCache>
                    <c:ptCount val="1"/>
                    <c:pt idx="0">
                      <c:v>30.21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{50229B63-9EC7-4FA4-880A-D08E4358FF05}</c15:txfldGUID>
                      <c15:f>'17'!$I$33</c15:f>
                      <c15:dlblFieldTableCache>
                        <c:ptCount val="1"/>
                        <c:pt idx="0">
                          <c:v>30.21</c:v>
                        </c:pt>
                      </c15:dlblFieldTableCache>
                    </c15:dlblFTEntry>
                  </c15:dlblFieldTable>
                  <c15:showDataLabelsRange val="0"/>
                </c:ext>
                <c:ext xmlns:c16="http://schemas.microsoft.com/office/drawing/2014/chart" uri="{C3380CC4-5D6E-409C-BE32-E72D297353CC}">
                  <c16:uniqueId val="{00000011-3204-4C32-BDFB-8BDBDA566B0B}"/>
                </c:ext>
              </c:extLst>
            </c:dLbl>
            <c:dLbl>
              <c:idx val="3"/>
              <c:layout/>
              <c:tx>
                <c:strRef>
                  <c:f>'17'!$I$34</c:f>
                  <c:strCache>
                    <c:ptCount val="1"/>
                    <c:pt idx="0">
                      <c:v>11.36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{90491D32-8315-4D0B-B322-FB1B8F111B0A}</c15:txfldGUID>
                      <c15:f>'17'!$I$34</c15:f>
                      <c15:dlblFieldTableCache>
                        <c:ptCount val="1"/>
                        <c:pt idx="0">
                          <c:v>11.36</c:v>
                        </c:pt>
                      </c15:dlblFieldTableCache>
                    </c15:dlblFTEntry>
                  </c15:dlblFieldTable>
                  <c15:showDataLabelsRange val="0"/>
                </c:ext>
                <c:ext xmlns:c16="http://schemas.microsoft.com/office/drawing/2014/chart" uri="{C3380CC4-5D6E-409C-BE32-E72D297353CC}">
                  <c16:uniqueId val="{00000012-3204-4C32-BDFB-8BDBDA566B0B}"/>
                </c:ext>
              </c:extLst>
            </c:dLbl>
            <c:dLbl>
              <c:idx val="4"/>
              <c:layout/>
              <c:tx>
                <c:strRef>
                  <c:f>'17'!$I$35</c:f>
                  <c:strCache>
                    <c:ptCount val="1"/>
                    <c:pt idx="0">
                      <c:v>4.44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{34A66D01-6209-4C1D-AB8C-F70D15522FFF}</c15:txfldGUID>
                      <c15:f>'17'!$I$35</c15:f>
                      <c15:dlblFieldTableCache>
                        <c:ptCount val="1"/>
                        <c:pt idx="0">
                          <c:v>4.44</c:v>
                        </c:pt>
                      </c15:dlblFieldTableCache>
                    </c15:dlblFTEntry>
                  </c15:dlblFieldTable>
                  <c15:showDataLabelsRange val="0"/>
                </c:ext>
                <c:ext xmlns:c16="http://schemas.microsoft.com/office/drawing/2014/chart" uri="{C3380CC4-5D6E-409C-BE32-E72D297353CC}">
                  <c16:uniqueId val="{00000013-3204-4C32-BDFB-8BDBDA566B0B}"/>
                </c:ext>
              </c:extLst>
            </c:dLbl>
            <c:dLbl>
              <c:idx val="5"/>
              <c:layout/>
              <c:tx>
                <c:strRef>
                  <c:f>'17'!$I$36</c:f>
                  <c:strCache>
                    <c:ptCount val="1"/>
                    <c:pt idx="0">
                      <c:v>13.71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{342BC5F2-5017-41F5-BEE3-87A3890DB0A2}</c15:txfldGUID>
                      <c15:f>'17'!$I$36</c15:f>
                      <c15:dlblFieldTableCache>
                        <c:ptCount val="1"/>
                        <c:pt idx="0">
                          <c:v>13.71</c:v>
                        </c:pt>
                      </c15:dlblFieldTableCache>
                    </c15:dlblFTEntry>
                  </c15:dlblFieldTable>
                  <c15:showDataLabelsRange val="0"/>
                </c:ext>
                <c:ext xmlns:c16="http://schemas.microsoft.com/office/drawing/2014/chart" uri="{C3380CC4-5D6E-409C-BE32-E72D297353CC}">
                  <c16:uniqueId val="{00000014-3204-4C32-BDFB-8BDBDA566B0B}"/>
                </c:ext>
              </c:extLst>
            </c:dLbl>
            <c:dLbl>
              <c:idx val="6"/>
              <c:layout/>
              <c:tx>
                <c:strRef>
                  <c:f>'17'!$I$37</c:f>
                  <c:strCache>
                    <c:ptCount val="1"/>
                    <c:pt idx="0">
                      <c:v>118.50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{1BDA1625-C480-40C0-8504-E3A61A1DC122}</c15:txfldGUID>
                      <c15:f>'17'!$I$37</c15:f>
                      <c15:dlblFieldTableCache>
                        <c:ptCount val="1"/>
                        <c:pt idx="0">
                          <c:v>118.50</c:v>
                        </c:pt>
                      </c15:dlblFieldTableCache>
                    </c15:dlblFTEntry>
                  </c15:dlblFieldTable>
                  <c15:showDataLabelsRange val="0"/>
                </c:ext>
                <c:ext xmlns:c16="http://schemas.microsoft.com/office/drawing/2014/chart" uri="{C3380CC4-5D6E-409C-BE32-E72D297353CC}">
                  <c16:uniqueId val="{00000015-3204-4C32-BDFB-8BDBDA566B0B}"/>
                </c:ext>
              </c:extLst>
            </c:dLbl>
            <c:dLbl>
              <c:idx val="7"/>
              <c:layout/>
              <c:tx>
                <c:strRef>
                  <c:f>'17'!$I$38</c:f>
                  <c:strCache>
                    <c:ptCount val="1"/>
                    <c:pt idx="0">
                      <c:v>13.36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{28508BC8-45F1-475F-BE57-A9229CE30BF1}</c15:txfldGUID>
                      <c15:f>'17'!$I$38</c15:f>
                      <c15:dlblFieldTableCache>
                        <c:ptCount val="1"/>
                        <c:pt idx="0">
                          <c:v>13.36</c:v>
                        </c:pt>
                      </c15:dlblFieldTableCache>
                    </c15:dlblFTEntry>
                  </c15:dlblFieldTable>
                  <c15:showDataLabelsRange val="0"/>
                </c:ext>
                <c:ext xmlns:c16="http://schemas.microsoft.com/office/drawing/2014/chart" uri="{C3380CC4-5D6E-409C-BE32-E72D297353CC}">
                  <c16:uniqueId val="{00000016-3204-4C32-BDFB-8BDBDA566B0B}"/>
                </c:ext>
              </c:extLst>
            </c:dLbl>
            <c:dLbl>
              <c:idx val="8"/>
              <c:layout/>
              <c:tx>
                <c:strRef>
                  <c:f>'17'!$I$39</c:f>
                  <c:strCache>
                    <c:ptCount val="1"/>
                    <c:pt idx="0">
                      <c:v>7.51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{3663380C-B6FE-4CF3-AF30-06325F1EAF77}</c15:txfldGUID>
                      <c15:f>'17'!$I$39</c15:f>
                      <c15:dlblFieldTableCache>
                        <c:ptCount val="1"/>
                        <c:pt idx="0">
                          <c:v>7.51</c:v>
                        </c:pt>
                      </c15:dlblFieldTableCache>
                    </c15:dlblFTEntry>
                  </c15:dlblFieldTable>
                  <c15:showDataLabelsRange val="0"/>
                </c:ext>
                <c:ext xmlns:c16="http://schemas.microsoft.com/office/drawing/2014/chart" uri="{C3380CC4-5D6E-409C-BE32-E72D297353CC}">
                  <c16:uniqueId val="{00000017-3204-4C32-BDFB-8BDBDA566B0B}"/>
                </c:ext>
              </c:extLst>
            </c:dLbl>
            <c:dLbl>
              <c:idx val="9"/>
              <c:layout/>
              <c:tx>
                <c:strRef>
                  <c:f>'17'!$I$40</c:f>
                  <c:strCache>
                    <c:ptCount val="1"/>
                    <c:pt idx="0">
                      <c:v>14.52</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{0079E95A-D7E8-4407-A8F5-A8DCAE6707EB}</c15:txfldGUID>
                      <c15:f>'17'!$I$40</c15:f>
                      <c15:dlblFieldTableCache>
                        <c:ptCount val="1"/>
                        <c:pt idx="0">
                          <c:v>14.52</c:v>
                        </c:pt>
                      </c15:dlblFieldTableCache>
                    </c15:dlblFTEntry>
                  </c15:dlblFieldTable>
                  <c15:showDataLabelsRange val="0"/>
                </c:ext>
                <c:ext xmlns:c16="http://schemas.microsoft.com/office/drawing/2014/chart" uri="{C3380CC4-5D6E-409C-BE32-E72D297353CC}">
                  <c16:uniqueId val="{00000018-3204-4C32-BDFB-8BDBDA566B0B}"/>
                </c:ext>
              </c:extLst>
            </c:dLbl>
            <c:dLbl>
              <c:idx val="10"/>
              <c:layout/>
              <c:tx>
                <c:strRef>
                  <c:f>'17'!$I$41</c:f>
                  <c:strCache>
                    <c:ptCount val="1"/>
                    <c:pt idx="0">
                      <c:v>13.57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{28E01DFE-4CFF-4AA1-8D55-CC5AB8C39BA3}</c15:txfldGUID>
                      <c15:f>'17'!$I$41</c15:f>
                      <c15:dlblFieldTableCache>
                        <c:ptCount val="1"/>
                        <c:pt idx="0">
                          <c:v>13.57</c:v>
                        </c:pt>
                      </c15:dlblFieldTableCache>
                    </c15:dlblFTEntry>
                  </c15:dlblFieldTable>
                  <c15:showDataLabelsRange val="0"/>
                </c:ext>
                <c:ext xmlns:c16="http://schemas.microsoft.com/office/drawing/2014/chart" uri="{C3380CC4-5D6E-409C-BE32-E72D297353CC}">
                  <c16:uniqueId val="{00000019-3204-4C32-BDFB-8BDBDA566B0B}"/>
                </c:ext>
              </c:extLst>
            </c:dLbl>
            <c:dLbl>
              <c:idx val="11"/>
              <c:layout/>
              <c:tx>
                <c:strRef>
                  <c:f>'17'!$I$42</c:f>
                  <c:strCache>
                    <c:ptCount val="1"/>
                    <c:pt idx="0">
                      <c:v>4.26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{E1FD553C-2A2E-4438-B8A2-FF7F066C4018}</c15:txfldGUID>
                      <c15:f>'17'!$I$42</c15:f>
                      <c15:dlblFieldTableCache>
                        <c:ptCount val="1"/>
                        <c:pt idx="0">
                          <c:v>4.26</c:v>
                        </c:pt>
                      </c15:dlblFieldTableCache>
                    </c15:dlblFTEntry>
                  </c15:dlblFieldTable>
                  <c15:showDataLabelsRange val="0"/>
                </c:ext>
                <c:ext xmlns:c16="http://schemas.microsoft.com/office/drawing/2014/chart" uri="{C3380CC4-5D6E-409C-BE32-E72D297353CC}">
                  <c16:uniqueId val="{0000001A-3204-4C32-BDFB-8BDBDA566B0B}"/>
                </c:ext>
              </c:extLst>
            </c:dLbl>
            <c:dLbl>
              <c:idx val="12"/>
              <c:layout/>
              <c:tx>
                <c:strRef>
                  <c:f>'17'!$I$43</c:f>
                  <c:strCache>
                    <c:ptCount val="1"/>
                    <c:pt idx="0">
                      <c:v>5.71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{1444F77C-5054-4B33-B24C-4694DF2C5291}</c15:txfldGUID>
                      <c15:f>'17'!$I$43</c15:f>
                      <c15:dlblFieldTableCache>
                        <c:ptCount val="1"/>
                        <c:pt idx="0">
                          <c:v>5.71</c:v>
                        </c:pt>
                      </c15:dlblFieldTableCache>
                    </c15:dlblFTEntry>
                  </c15:dlblFieldTable>
                  <c15:showDataLabelsRange val="0"/>
                </c:ext>
                <c:ext xmlns:c16="http://schemas.microsoft.com/office/drawing/2014/chart" uri="{C3380CC4-5D6E-409C-BE32-E72D297353CC}">
                  <c16:uniqueId val="{0000001B-3204-4C32-BDFB-8BDBDA566B0B}"/>
                </c:ext>
              </c:extLst>
            </c:dLbl>
            <c:dLbl>
              <c:idx val="13"/>
              <c:layout/>
              <c:tx>
                <c:strRef>
                  <c:f>'17'!$I$44</c:f>
                  <c:strCache>
                    <c:ptCount val="1"/>
                    <c:pt idx="0">
                      <c:v>5.17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{6BC71D64-7122-4A57-9E8F-37386B1D5BC9}</c15:txfldGUID>
                      <c15:f>'17'!$I$44</c15:f>
                      <c15:dlblFieldTableCache>
                        <c:ptCount val="1"/>
                        <c:pt idx="0">
                          <c:v>5.17</c:v>
                        </c:pt>
                      </c15:dlblFieldTableCache>
                    </c15:dlblFTEntry>
                  </c15:dlblFieldTable>
                  <c15:showDataLabelsRange val="0"/>
                </c:ext>
                <c:ext xmlns:c16="http://schemas.microsoft.com/office/drawing/2014/chart" uri="{C3380CC4-5D6E-409C-BE32-E72D297353CC}">
                  <c16:uniqueId val="{0000001C-3204-4C32-BDFB-8BDBDA566B0B}"/>
                </c:ext>
              </c:extLst>
            </c:dLbl>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'17'!$C$31:$C$44</c:f>
              <c:strCache>
                <c:ptCount val="14"/>
                <c:pt idx="0">
                  <c:v>電気業</c:v>
                </c:pt>
                <c:pt idx="1">
                  <c:v>ガス・熱供給業</c:v>
                </c:pt>
                <c:pt idx="2">
                  <c:v>水道・廃棄物処理業</c:v>
                </c:pt>
                <c:pt idx="3">
                  <c:v>卸売業</c:v>
                </c:pt>
                <c:pt idx="4">
                  <c:v>小売業</c:v>
                </c:pt>
                <c:pt idx="5">
                  <c:v>金融・保険業</c:v>
                </c:pt>
                <c:pt idx="6">
                  <c:v>住宅賃貸業</c:v>
                </c:pt>
                <c:pt idx="7">
                  <c:v>その他の不動産業</c:v>
                </c:pt>
                <c:pt idx="8">
                  <c:v>運輸業</c:v>
                </c:pt>
                <c:pt idx="9">
                  <c:v>情報通信業</c:v>
                </c:pt>
                <c:pt idx="10">
                  <c:v>公務</c:v>
                </c:pt>
                <c:pt idx="11">
                  <c:v>公共サービス</c:v>
                </c:pt>
                <c:pt idx="12">
                  <c:v>対事業所サービス</c:v>
                </c:pt>
                <c:pt idx="13">
                  <c:v>対個人サービス</c:v>
                </c:pt>
              </c:strCache>
            </c:strRef>
          </c:cat>
          <c:val>
            <c:numRef>
              <c:f>'17'!$K$31:$K$44</c:f>
              <c:numCache>
                <c:formatCode>#,##0.00_);[Red]\(#,##0.00\)</c:formatCode>
                <c:ptCount val="14"/>
                <c:pt idx="0">
                  <c:v>30</c:v>
                </c:pt>
                <c:pt idx="1">
                  <c:v>30</c:v>
                </c:pt>
                <c:pt idx="2">
                  <c:v>30</c:v>
                </c:pt>
                <c:pt idx="3">
                  <c:v>11.357831031814872</c:v>
                </c:pt>
                <c:pt idx="4">
                  <c:v>4.4382558629824773</c:v>
                </c:pt>
                <c:pt idx="5">
                  <c:v>13.705815864980206</c:v>
                </c:pt>
                <c:pt idx="6">
                  <c:v>30</c:v>
                </c:pt>
                <c:pt idx="7">
                  <c:v>13.363134372435489</c:v>
                </c:pt>
                <c:pt idx="8">
                  <c:v>7.5085743488179517</c:v>
                </c:pt>
                <c:pt idx="9">
                  <c:v>14.519680905702025</c:v>
                </c:pt>
                <c:pt idx="10">
                  <c:v>13.574582419916979</c:v>
                </c:pt>
                <c:pt idx="11">
                  <c:v>4.2551874898151647</c:v>
                </c:pt>
                <c:pt idx="12">
                  <c:v>5.7134808439360771</c:v>
                </c:pt>
                <c:pt idx="13">
                  <c:v>5.1702427465315521</c:v>
                </c:pt>
              </c:numCache>
            </c:numRef>
          </c:val>
          <c:extLst>
            <c:ext xmlns:c16="http://schemas.microsoft.com/office/drawing/2014/chart" uri="{C3380CC4-5D6E-409C-BE32-E72D297353CC}">
              <c16:uniqueId val="{0000001D-3204-4C32-BDFB-8BDBDA566B0B}"/>
            </c:ext>
          </c:extLst>
        </c:ser>
        <c:dLbls>
          <c:showLegendKey val="0"/>
          <c:showVal val="0"/>
          <c:showCatName val="0"/>
          <c:showSerName val="0"/>
          <c:showPercent val="0"/>
          <c:showBubbleSize val="0"/>
        </c:dLbls>
        <c:gapWidth val="51"/>
        <c:axId val="590522552"/>
        <c:axId val="590522944"/>
      </c:barChart>
      <c:catAx>
        <c:axId val="590522552"/>
        <c:scaling>
          <c:orientation val="minMax"/>
        </c:scaling>
        <c:delete val="0"/>
        <c:axPos val="b"/>
        <c:numFmt formatCode="General" sourceLinked="1"/>
        <c:majorTickMark val="out"/>
        <c:minorTickMark val="none"/>
        <c:tickLblPos val="nextTo"/>
        <c:txPr>
          <a:bodyPr rot="-5400000" vert="horz"/>
          <a:lstStyle/>
          <a:p>
            <a:pPr>
              <a:defRPr sz="700"/>
            </a:pPr>
            <a:endParaRPr lang="ja-JP"/>
          </a:p>
        </c:txPr>
        <c:crossAx val="590522944"/>
        <c:crosses val="autoZero"/>
        <c:auto val="1"/>
        <c:lblAlgn val="ctr"/>
        <c:lblOffset val="100"/>
        <c:noMultiLvlLbl val="0"/>
      </c:catAx>
      <c:valAx>
        <c:axId val="590522944"/>
        <c:scaling>
          <c:orientation val="minMax"/>
          <c:max val="30"/>
          <c:min val="0"/>
        </c:scaling>
        <c:delete val="0"/>
        <c:axPos val="l"/>
        <c:majorGridlines>
          <c:spPr>
            <a:ln>
              <a:prstDash val="sysDot"/>
            </a:ln>
          </c:spPr>
        </c:majorGridlines>
        <c:title>
          <c:tx>
            <c:rich>
              <a:bodyPr rot="-5400000" vert="horz"/>
              <a:lstStyle/>
              <a:p>
                <a:pPr>
                  <a:defRPr sz="500" b="0" i="0">
                    <a:latin typeface="+mn-ea"/>
                    <a:ea typeface="+mn-ea"/>
                  </a:defRPr>
                </a:pPr>
                <a:r>
                  <a:rPr lang="ja-JP" altLang="en-US" sz="500" b="0" i="0">
                    <a:latin typeface="+mn-ea"/>
                    <a:ea typeface="+mn-ea"/>
                  </a:rPr>
                  <a:t>従業者</a:t>
                </a:r>
                <a:r>
                  <a:rPr lang="en-US" altLang="ja-JP" sz="500" b="0" i="0">
                    <a:latin typeface="+mn-ea"/>
                    <a:ea typeface="+mn-ea"/>
                  </a:rPr>
                  <a:t>1</a:t>
                </a:r>
                <a:r>
                  <a:rPr lang="ja-JP" altLang="en-US" sz="500" b="0" i="0">
                    <a:latin typeface="+mn-ea"/>
                    <a:ea typeface="+mn-ea"/>
                  </a:rPr>
                  <a:t>人当たり付加価値額（百万円／人）</a:t>
                </a:r>
              </a:p>
            </c:rich>
          </c:tx>
          <c:layout>
            <c:manualLayout>
              <c:xMode val="edge"/>
              <c:yMode val="edge"/>
              <c:x val="1.2680928181849608E-2"/>
              <c:y val="5.3322944006999183E-2"/>
            </c:manualLayout>
          </c:layout>
          <c:overlay val="0"/>
        </c:title>
        <c:numFmt formatCode="0_ " sourceLinked="0"/>
        <c:majorTickMark val="out"/>
        <c:minorTickMark val="none"/>
        <c:tickLblPos val="nextTo"/>
        <c:txPr>
          <a:bodyPr/>
          <a:lstStyle/>
          <a:p>
            <a:pPr>
              <a:defRPr sz="600"/>
            </a:pPr>
            <a:endParaRPr lang="ja-JP"/>
          </a:p>
        </c:txPr>
        <c:crossAx val="590522552"/>
        <c:crosses val="autoZero"/>
        <c:crossBetween val="between"/>
      </c:valAx>
      <c:spPr>
        <a:noFill/>
        <a:ln>
          <a:solidFill>
            <a:schemeClr val="bg1">
              <a:lumMod val="50000"/>
            </a:schemeClr>
          </a:solidFill>
        </a:ln>
      </c:spPr>
    </c:plotArea>
    <c:legend>
      <c:legendPos val="b"/>
      <c:layout>
        <c:manualLayout>
          <c:xMode val="edge"/>
          <c:yMode val="edge"/>
          <c:x val="0.4033287649613474"/>
          <c:y val="0.93493978361138563"/>
          <c:w val="0.15766969903119402"/>
          <c:h val="6.5060216388614492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3426994939223514E-2"/>
          <c:y val="3.4903247589733441E-2"/>
          <c:w val="0.89457503501129931"/>
          <c:h val="0.8570127492056232"/>
        </c:manualLayout>
      </c:layout>
      <c:scatterChart>
        <c:scatterStyle val="lineMarker"/>
        <c:varyColors val="0"/>
        <c:ser>
          <c:idx val="0"/>
          <c:order val="0"/>
          <c:spPr>
            <a:ln w="28575">
              <a:noFill/>
            </a:ln>
          </c:spPr>
          <c:marker>
            <c:symbol val="circle"/>
            <c:size val="7"/>
            <c:spPr>
              <a:solidFill>
                <a:srgbClr val="FF0000"/>
              </a:solidFill>
              <a:ln w="12700">
                <a:noFill/>
              </a:ln>
            </c:spPr>
          </c:marker>
          <c:dPt>
            <c:idx val="0"/>
            <c:marker>
              <c:symbol val="square"/>
              <c:size val="7"/>
              <c:spPr>
                <a:solidFill>
                  <a:srgbClr val="92D050"/>
                </a:solidFill>
                <a:ln w="12700">
                  <a:noFill/>
                </a:ln>
              </c:spPr>
            </c:marker>
            <c:bubble3D val="0"/>
            <c:extLst>
              <c:ext xmlns:c16="http://schemas.microsoft.com/office/drawing/2014/chart" uri="{C3380CC4-5D6E-409C-BE32-E72D297353CC}">
                <c16:uniqueId val="{00000000-AC37-4A6D-BD05-CCFE8AA368B8}"/>
              </c:ext>
            </c:extLst>
          </c:dPt>
          <c:dPt>
            <c:idx val="1"/>
            <c:marker>
              <c:symbol val="x"/>
              <c:size val="7"/>
              <c:spPr>
                <a:solidFill>
                  <a:srgbClr val="00B050"/>
                </a:solidFill>
                <a:ln w="12700">
                  <a:noFill/>
                </a:ln>
              </c:spPr>
            </c:marker>
            <c:bubble3D val="0"/>
            <c:extLst>
              <c:ext xmlns:c16="http://schemas.microsoft.com/office/drawing/2014/chart" uri="{C3380CC4-5D6E-409C-BE32-E72D297353CC}">
                <c16:uniqueId val="{00000001-AC37-4A6D-BD05-CCFE8AA368B8}"/>
              </c:ext>
            </c:extLst>
          </c:dPt>
          <c:dPt>
            <c:idx val="2"/>
            <c:marker>
              <c:symbol val="x"/>
              <c:size val="7"/>
              <c:spPr>
                <a:solidFill>
                  <a:srgbClr val="00B0F0"/>
                </a:solidFill>
                <a:ln w="12700">
                  <a:noFill/>
                </a:ln>
              </c:spPr>
            </c:marker>
            <c:bubble3D val="0"/>
            <c:extLst>
              <c:ext xmlns:c16="http://schemas.microsoft.com/office/drawing/2014/chart" uri="{C3380CC4-5D6E-409C-BE32-E72D297353CC}">
                <c16:uniqueId val="{00000002-AC37-4A6D-BD05-CCFE8AA368B8}"/>
              </c:ext>
            </c:extLst>
          </c:dPt>
          <c:dPt>
            <c:idx val="3"/>
            <c:marker>
              <c:spPr>
                <a:solidFill>
                  <a:srgbClr val="663300"/>
                </a:solidFill>
                <a:ln w="12700">
                  <a:noFill/>
                </a:ln>
              </c:spPr>
            </c:marker>
            <c:bubble3D val="0"/>
            <c:extLst>
              <c:ext xmlns:c16="http://schemas.microsoft.com/office/drawing/2014/chart" uri="{C3380CC4-5D6E-409C-BE32-E72D297353CC}">
                <c16:uniqueId val="{00000003-AC37-4A6D-BD05-CCFE8AA368B8}"/>
              </c:ext>
            </c:extLst>
          </c:dPt>
          <c:dPt>
            <c:idx val="5"/>
            <c:marker>
              <c:spPr>
                <a:solidFill>
                  <a:srgbClr val="FFC000"/>
                </a:solidFill>
                <a:ln w="12700">
                  <a:noFill/>
                </a:ln>
              </c:spPr>
            </c:marker>
            <c:bubble3D val="0"/>
            <c:extLst>
              <c:ext xmlns:c16="http://schemas.microsoft.com/office/drawing/2014/chart" uri="{C3380CC4-5D6E-409C-BE32-E72D297353CC}">
                <c16:uniqueId val="{00000004-AC37-4A6D-BD05-CCFE8AA368B8}"/>
              </c:ext>
            </c:extLst>
          </c:dPt>
          <c:dPt>
            <c:idx val="6"/>
            <c:marker>
              <c:spPr>
                <a:solidFill>
                  <a:srgbClr val="00B0F0"/>
                </a:solidFill>
                <a:ln w="12700">
                  <a:noFill/>
                </a:ln>
              </c:spPr>
            </c:marker>
            <c:bubble3D val="0"/>
            <c:extLst>
              <c:ext xmlns:c16="http://schemas.microsoft.com/office/drawing/2014/chart" uri="{C3380CC4-5D6E-409C-BE32-E72D297353CC}">
                <c16:uniqueId val="{00000005-AC37-4A6D-BD05-CCFE8AA368B8}"/>
              </c:ext>
            </c:extLst>
          </c:dPt>
          <c:dPt>
            <c:idx val="7"/>
            <c:marker>
              <c:spPr>
                <a:solidFill>
                  <a:srgbClr val="0070C0"/>
                </a:solidFill>
                <a:ln w="12700">
                  <a:noFill/>
                </a:ln>
              </c:spPr>
            </c:marker>
            <c:bubble3D val="0"/>
            <c:extLst>
              <c:ext xmlns:c16="http://schemas.microsoft.com/office/drawing/2014/chart" uri="{C3380CC4-5D6E-409C-BE32-E72D297353CC}">
                <c16:uniqueId val="{00000006-AC37-4A6D-BD05-CCFE8AA368B8}"/>
              </c:ext>
            </c:extLst>
          </c:dPt>
          <c:dPt>
            <c:idx val="8"/>
            <c:marker>
              <c:spPr>
                <a:solidFill>
                  <a:srgbClr val="002060"/>
                </a:solidFill>
                <a:ln w="12700">
                  <a:noFill/>
                </a:ln>
              </c:spPr>
            </c:marker>
            <c:bubble3D val="0"/>
            <c:extLst>
              <c:ext xmlns:c16="http://schemas.microsoft.com/office/drawing/2014/chart" uri="{C3380CC4-5D6E-409C-BE32-E72D297353CC}">
                <c16:uniqueId val="{00000007-AC37-4A6D-BD05-CCFE8AA368B8}"/>
              </c:ext>
            </c:extLst>
          </c:dPt>
          <c:dPt>
            <c:idx val="9"/>
            <c:marker>
              <c:spPr>
                <a:solidFill>
                  <a:srgbClr val="7030A0"/>
                </a:solidFill>
                <a:ln w="12700">
                  <a:noFill/>
                </a:ln>
              </c:spPr>
            </c:marker>
            <c:bubble3D val="0"/>
            <c:extLst>
              <c:ext xmlns:c16="http://schemas.microsoft.com/office/drawing/2014/chart" uri="{C3380CC4-5D6E-409C-BE32-E72D297353CC}">
                <c16:uniqueId val="{00000008-AC37-4A6D-BD05-CCFE8AA368B8}"/>
              </c:ext>
            </c:extLst>
          </c:dPt>
          <c:dPt>
            <c:idx val="10"/>
            <c:marker>
              <c:spPr>
                <a:solidFill>
                  <a:srgbClr val="92D050"/>
                </a:solidFill>
                <a:ln w="19050">
                  <a:noFill/>
                </a:ln>
              </c:spPr>
            </c:marker>
            <c:bubble3D val="0"/>
            <c:extLst>
              <c:ext xmlns:c16="http://schemas.microsoft.com/office/drawing/2014/chart" uri="{C3380CC4-5D6E-409C-BE32-E72D297353CC}">
                <c16:uniqueId val="{00000009-AC37-4A6D-BD05-CCFE8AA368B8}"/>
              </c:ext>
            </c:extLst>
          </c:dPt>
          <c:dPt>
            <c:idx val="11"/>
            <c:marker>
              <c:spPr>
                <a:solidFill>
                  <a:srgbClr val="00B050"/>
                </a:solidFill>
                <a:ln w="19050">
                  <a:noFill/>
                </a:ln>
              </c:spPr>
            </c:marker>
            <c:bubble3D val="0"/>
            <c:extLst>
              <c:ext xmlns:c16="http://schemas.microsoft.com/office/drawing/2014/chart" uri="{C3380CC4-5D6E-409C-BE32-E72D297353CC}">
                <c16:uniqueId val="{0000000A-AC37-4A6D-BD05-CCFE8AA368B8}"/>
              </c:ext>
            </c:extLst>
          </c:dPt>
          <c:dPt>
            <c:idx val="12"/>
            <c:marker>
              <c:spPr>
                <a:noFill/>
                <a:ln w="19050">
                  <a:solidFill>
                    <a:srgbClr val="663300"/>
                  </a:solidFill>
                </a:ln>
              </c:spPr>
            </c:marker>
            <c:bubble3D val="0"/>
            <c:extLst>
              <c:ext xmlns:c16="http://schemas.microsoft.com/office/drawing/2014/chart" uri="{C3380CC4-5D6E-409C-BE32-E72D297353CC}">
                <c16:uniqueId val="{0000000B-AC37-4A6D-BD05-CCFE8AA368B8}"/>
              </c:ext>
            </c:extLst>
          </c:dPt>
          <c:dPt>
            <c:idx val="13"/>
            <c:marker>
              <c:spPr>
                <a:noFill/>
                <a:ln w="19050">
                  <a:solidFill>
                    <a:srgbClr val="FF0000"/>
                  </a:solidFill>
                </a:ln>
              </c:spPr>
            </c:marker>
            <c:bubble3D val="0"/>
            <c:extLst>
              <c:ext xmlns:c16="http://schemas.microsoft.com/office/drawing/2014/chart" uri="{C3380CC4-5D6E-409C-BE32-E72D297353CC}">
                <c16:uniqueId val="{0000000C-AC37-4A6D-BD05-CCFE8AA368B8}"/>
              </c:ext>
            </c:extLst>
          </c:dPt>
          <c:dPt>
            <c:idx val="14"/>
            <c:marker>
              <c:spPr>
                <a:noFill/>
                <a:ln w="19050">
                  <a:solidFill>
                    <a:srgbClr val="FFC000"/>
                  </a:solidFill>
                </a:ln>
              </c:spPr>
            </c:marker>
            <c:bubble3D val="0"/>
            <c:extLst>
              <c:ext xmlns:c16="http://schemas.microsoft.com/office/drawing/2014/chart" uri="{C3380CC4-5D6E-409C-BE32-E72D297353CC}">
                <c16:uniqueId val="{0000000D-AC37-4A6D-BD05-CCFE8AA368B8}"/>
              </c:ext>
            </c:extLst>
          </c:dPt>
          <c:dPt>
            <c:idx val="15"/>
            <c:marker>
              <c:spPr>
                <a:noFill/>
                <a:ln w="19050">
                  <a:solidFill>
                    <a:srgbClr val="00B0F0"/>
                  </a:solidFill>
                </a:ln>
              </c:spPr>
            </c:marker>
            <c:bubble3D val="0"/>
            <c:extLst>
              <c:ext xmlns:c16="http://schemas.microsoft.com/office/drawing/2014/chart" uri="{C3380CC4-5D6E-409C-BE32-E72D297353CC}">
                <c16:uniqueId val="{0000000E-AC37-4A6D-BD05-CCFE8AA368B8}"/>
              </c:ext>
            </c:extLst>
          </c:dPt>
          <c:dPt>
            <c:idx val="16"/>
            <c:marker>
              <c:spPr>
                <a:noFill/>
                <a:ln w="19050">
                  <a:solidFill>
                    <a:srgbClr val="0070C0"/>
                  </a:solidFill>
                </a:ln>
              </c:spPr>
            </c:marker>
            <c:bubble3D val="0"/>
            <c:extLst>
              <c:ext xmlns:c16="http://schemas.microsoft.com/office/drawing/2014/chart" uri="{C3380CC4-5D6E-409C-BE32-E72D297353CC}">
                <c16:uniqueId val="{0000000F-AC37-4A6D-BD05-CCFE8AA368B8}"/>
              </c:ext>
            </c:extLst>
          </c:dPt>
          <c:dPt>
            <c:idx val="17"/>
            <c:marker>
              <c:spPr>
                <a:noFill/>
                <a:ln w="19050">
                  <a:solidFill>
                    <a:srgbClr val="002060"/>
                  </a:solidFill>
                </a:ln>
              </c:spPr>
            </c:marker>
            <c:bubble3D val="0"/>
            <c:extLst>
              <c:ext xmlns:c16="http://schemas.microsoft.com/office/drawing/2014/chart" uri="{C3380CC4-5D6E-409C-BE32-E72D297353CC}">
                <c16:uniqueId val="{00000010-AC37-4A6D-BD05-CCFE8AA368B8}"/>
              </c:ext>
            </c:extLst>
          </c:dPt>
          <c:dPt>
            <c:idx val="18"/>
            <c:marker>
              <c:spPr>
                <a:noFill/>
                <a:ln w="19050">
                  <a:solidFill>
                    <a:srgbClr val="7030A0"/>
                  </a:solidFill>
                </a:ln>
              </c:spPr>
            </c:marker>
            <c:bubble3D val="0"/>
            <c:extLst>
              <c:ext xmlns:c16="http://schemas.microsoft.com/office/drawing/2014/chart" uri="{C3380CC4-5D6E-409C-BE32-E72D297353CC}">
                <c16:uniqueId val="{00000011-AC37-4A6D-BD05-CCFE8AA368B8}"/>
              </c:ext>
            </c:extLst>
          </c:dPt>
          <c:dPt>
            <c:idx val="19"/>
            <c:marker>
              <c:spPr>
                <a:noFill/>
                <a:ln w="19050">
                  <a:solidFill>
                    <a:srgbClr val="92D050"/>
                  </a:solidFill>
                </a:ln>
              </c:spPr>
            </c:marker>
            <c:bubble3D val="0"/>
            <c:extLst>
              <c:ext xmlns:c16="http://schemas.microsoft.com/office/drawing/2014/chart" uri="{C3380CC4-5D6E-409C-BE32-E72D297353CC}">
                <c16:uniqueId val="{00000012-AC37-4A6D-BD05-CCFE8AA368B8}"/>
              </c:ext>
            </c:extLst>
          </c:dPt>
          <c:dPt>
            <c:idx val="20"/>
            <c:marker>
              <c:spPr>
                <a:noFill/>
                <a:ln w="19050">
                  <a:solidFill>
                    <a:srgbClr val="00B050"/>
                  </a:solidFill>
                </a:ln>
              </c:spPr>
            </c:marker>
            <c:bubble3D val="0"/>
            <c:extLst>
              <c:ext xmlns:c16="http://schemas.microsoft.com/office/drawing/2014/chart" uri="{C3380CC4-5D6E-409C-BE32-E72D297353CC}">
                <c16:uniqueId val="{00000013-AC37-4A6D-BD05-CCFE8AA368B8}"/>
              </c:ext>
            </c:extLst>
          </c:dPt>
          <c:dPt>
            <c:idx val="21"/>
            <c:marker>
              <c:symbol val="diamond"/>
              <c:size val="7"/>
              <c:spPr>
                <a:solidFill>
                  <a:srgbClr val="663300"/>
                </a:solidFill>
                <a:ln w="12700">
                  <a:noFill/>
                </a:ln>
              </c:spPr>
            </c:marker>
            <c:bubble3D val="0"/>
            <c:extLst>
              <c:ext xmlns:c16="http://schemas.microsoft.com/office/drawing/2014/chart" uri="{C3380CC4-5D6E-409C-BE32-E72D297353CC}">
                <c16:uniqueId val="{00000014-AC37-4A6D-BD05-CCFE8AA368B8}"/>
              </c:ext>
            </c:extLst>
          </c:dPt>
          <c:dPt>
            <c:idx val="22"/>
            <c:marker>
              <c:symbol val="diamond"/>
              <c:size val="7"/>
            </c:marker>
            <c:bubble3D val="0"/>
            <c:extLst>
              <c:ext xmlns:c16="http://schemas.microsoft.com/office/drawing/2014/chart" uri="{C3380CC4-5D6E-409C-BE32-E72D297353CC}">
                <c16:uniqueId val="{00000015-AC37-4A6D-BD05-CCFE8AA368B8}"/>
              </c:ext>
            </c:extLst>
          </c:dPt>
          <c:dPt>
            <c:idx val="23"/>
            <c:marker>
              <c:symbol val="diamond"/>
              <c:size val="7"/>
              <c:spPr>
                <a:solidFill>
                  <a:srgbClr val="FFC000"/>
                </a:solidFill>
                <a:ln w="12700">
                  <a:noFill/>
                </a:ln>
              </c:spPr>
            </c:marker>
            <c:bubble3D val="0"/>
            <c:extLst>
              <c:ext xmlns:c16="http://schemas.microsoft.com/office/drawing/2014/chart" uri="{C3380CC4-5D6E-409C-BE32-E72D297353CC}">
                <c16:uniqueId val="{00000016-AC37-4A6D-BD05-CCFE8AA368B8}"/>
              </c:ext>
            </c:extLst>
          </c:dPt>
          <c:dPt>
            <c:idx val="24"/>
            <c:marker>
              <c:symbol val="diamond"/>
              <c:size val="7"/>
              <c:spPr>
                <a:solidFill>
                  <a:srgbClr val="00B0F0"/>
                </a:solidFill>
                <a:ln w="12700">
                  <a:noFill/>
                </a:ln>
              </c:spPr>
            </c:marker>
            <c:bubble3D val="0"/>
            <c:extLst>
              <c:ext xmlns:c16="http://schemas.microsoft.com/office/drawing/2014/chart" uri="{C3380CC4-5D6E-409C-BE32-E72D297353CC}">
                <c16:uniqueId val="{00000017-AC37-4A6D-BD05-CCFE8AA368B8}"/>
              </c:ext>
            </c:extLst>
          </c:dPt>
          <c:dPt>
            <c:idx val="25"/>
            <c:marker>
              <c:symbol val="diamond"/>
              <c:size val="7"/>
              <c:spPr>
                <a:solidFill>
                  <a:srgbClr val="0070C0"/>
                </a:solidFill>
                <a:ln w="12700">
                  <a:noFill/>
                </a:ln>
              </c:spPr>
            </c:marker>
            <c:bubble3D val="0"/>
            <c:extLst>
              <c:ext xmlns:c16="http://schemas.microsoft.com/office/drawing/2014/chart" uri="{C3380CC4-5D6E-409C-BE32-E72D297353CC}">
                <c16:uniqueId val="{00000018-AC37-4A6D-BD05-CCFE8AA368B8}"/>
              </c:ext>
            </c:extLst>
          </c:dPt>
          <c:dPt>
            <c:idx val="26"/>
            <c:marker>
              <c:symbol val="diamond"/>
              <c:size val="7"/>
              <c:spPr>
                <a:solidFill>
                  <a:srgbClr val="002060"/>
                </a:solidFill>
                <a:ln w="12700">
                  <a:noFill/>
                </a:ln>
              </c:spPr>
            </c:marker>
            <c:bubble3D val="0"/>
            <c:extLst>
              <c:ext xmlns:c16="http://schemas.microsoft.com/office/drawing/2014/chart" uri="{C3380CC4-5D6E-409C-BE32-E72D297353CC}">
                <c16:uniqueId val="{00000019-AC37-4A6D-BD05-CCFE8AA368B8}"/>
              </c:ext>
            </c:extLst>
          </c:dPt>
          <c:dPt>
            <c:idx val="27"/>
            <c:marker>
              <c:symbol val="diamond"/>
              <c:size val="7"/>
              <c:spPr>
                <a:solidFill>
                  <a:srgbClr val="7030A0"/>
                </a:solidFill>
                <a:ln w="12700">
                  <a:noFill/>
                </a:ln>
              </c:spPr>
            </c:marker>
            <c:bubble3D val="0"/>
            <c:extLst>
              <c:ext xmlns:c16="http://schemas.microsoft.com/office/drawing/2014/chart" uri="{C3380CC4-5D6E-409C-BE32-E72D297353CC}">
                <c16:uniqueId val="{0000001A-AC37-4A6D-BD05-CCFE8AA368B8}"/>
              </c:ext>
            </c:extLst>
          </c:dPt>
          <c:dPt>
            <c:idx val="28"/>
            <c:marker>
              <c:symbol val="diamond"/>
              <c:size val="7"/>
              <c:spPr>
                <a:solidFill>
                  <a:srgbClr val="92D050"/>
                </a:solidFill>
                <a:ln w="12700">
                  <a:noFill/>
                </a:ln>
              </c:spPr>
            </c:marker>
            <c:bubble3D val="0"/>
            <c:extLst>
              <c:ext xmlns:c16="http://schemas.microsoft.com/office/drawing/2014/chart" uri="{C3380CC4-5D6E-409C-BE32-E72D297353CC}">
                <c16:uniqueId val="{0000001B-AC37-4A6D-BD05-CCFE8AA368B8}"/>
              </c:ext>
            </c:extLst>
          </c:dPt>
          <c:dPt>
            <c:idx val="29"/>
            <c:marker>
              <c:symbol val="diamond"/>
              <c:size val="7"/>
              <c:spPr>
                <a:solidFill>
                  <a:srgbClr val="00B050"/>
                </a:solidFill>
                <a:ln w="12700">
                  <a:noFill/>
                </a:ln>
              </c:spPr>
            </c:marker>
            <c:bubble3D val="0"/>
            <c:extLst>
              <c:ext xmlns:c16="http://schemas.microsoft.com/office/drawing/2014/chart" uri="{C3380CC4-5D6E-409C-BE32-E72D297353CC}">
                <c16:uniqueId val="{0000001C-AC37-4A6D-BD05-CCFE8AA368B8}"/>
              </c:ext>
            </c:extLst>
          </c:dPt>
          <c:dPt>
            <c:idx val="30"/>
            <c:marker>
              <c:symbol val="triangle"/>
              <c:size val="7"/>
              <c:spPr>
                <a:solidFill>
                  <a:srgbClr val="663300"/>
                </a:solidFill>
                <a:ln w="12700">
                  <a:noFill/>
                </a:ln>
              </c:spPr>
            </c:marker>
            <c:bubble3D val="0"/>
            <c:extLst>
              <c:ext xmlns:c16="http://schemas.microsoft.com/office/drawing/2014/chart" uri="{C3380CC4-5D6E-409C-BE32-E72D297353CC}">
                <c16:uniqueId val="{0000001D-AC37-4A6D-BD05-CCFE8AA368B8}"/>
              </c:ext>
            </c:extLst>
          </c:dPt>
          <c:dPt>
            <c:idx val="31"/>
            <c:marker>
              <c:symbol val="triangle"/>
              <c:size val="7"/>
            </c:marker>
            <c:bubble3D val="0"/>
            <c:extLst>
              <c:ext xmlns:c16="http://schemas.microsoft.com/office/drawing/2014/chart" uri="{C3380CC4-5D6E-409C-BE32-E72D297353CC}">
                <c16:uniqueId val="{0000001E-AC37-4A6D-BD05-CCFE8AA368B8}"/>
              </c:ext>
            </c:extLst>
          </c:dPt>
          <c:dPt>
            <c:idx val="32"/>
            <c:marker>
              <c:symbol val="triangle"/>
              <c:size val="7"/>
              <c:spPr>
                <a:solidFill>
                  <a:srgbClr val="FFC000"/>
                </a:solidFill>
                <a:ln w="12700">
                  <a:noFill/>
                </a:ln>
              </c:spPr>
            </c:marker>
            <c:bubble3D val="0"/>
            <c:extLst>
              <c:ext xmlns:c16="http://schemas.microsoft.com/office/drawing/2014/chart" uri="{C3380CC4-5D6E-409C-BE32-E72D297353CC}">
                <c16:uniqueId val="{0000001F-AC37-4A6D-BD05-CCFE8AA368B8}"/>
              </c:ext>
            </c:extLst>
          </c:dPt>
          <c:dPt>
            <c:idx val="33"/>
            <c:marker>
              <c:symbol val="triangle"/>
              <c:size val="7"/>
              <c:spPr>
                <a:solidFill>
                  <a:srgbClr val="00B0F0"/>
                </a:solidFill>
                <a:ln w="12700">
                  <a:noFill/>
                </a:ln>
              </c:spPr>
            </c:marker>
            <c:bubble3D val="0"/>
            <c:extLst>
              <c:ext xmlns:c16="http://schemas.microsoft.com/office/drawing/2014/chart" uri="{C3380CC4-5D6E-409C-BE32-E72D297353CC}">
                <c16:uniqueId val="{00000020-AC37-4A6D-BD05-CCFE8AA368B8}"/>
              </c:ext>
            </c:extLst>
          </c:dPt>
          <c:dPt>
            <c:idx val="34"/>
            <c:marker>
              <c:symbol val="triangle"/>
              <c:size val="7"/>
              <c:spPr>
                <a:solidFill>
                  <a:srgbClr val="0070C0"/>
                </a:solidFill>
                <a:ln w="12700">
                  <a:noFill/>
                </a:ln>
              </c:spPr>
            </c:marker>
            <c:bubble3D val="0"/>
            <c:extLst>
              <c:ext xmlns:c16="http://schemas.microsoft.com/office/drawing/2014/chart" uri="{C3380CC4-5D6E-409C-BE32-E72D297353CC}">
                <c16:uniqueId val="{00000021-AC37-4A6D-BD05-CCFE8AA368B8}"/>
              </c:ext>
            </c:extLst>
          </c:dPt>
          <c:dPt>
            <c:idx val="35"/>
            <c:marker>
              <c:symbol val="triangle"/>
              <c:size val="7"/>
              <c:spPr>
                <a:solidFill>
                  <a:srgbClr val="002060"/>
                </a:solidFill>
                <a:ln w="12700">
                  <a:noFill/>
                </a:ln>
              </c:spPr>
            </c:marker>
            <c:bubble3D val="0"/>
            <c:extLst>
              <c:ext xmlns:c16="http://schemas.microsoft.com/office/drawing/2014/chart" uri="{C3380CC4-5D6E-409C-BE32-E72D297353CC}">
                <c16:uniqueId val="{00000022-AC37-4A6D-BD05-CCFE8AA368B8}"/>
              </c:ext>
            </c:extLst>
          </c:dPt>
          <c:dPt>
            <c:idx val="36"/>
            <c:marker>
              <c:symbol val="triangle"/>
              <c:size val="7"/>
              <c:spPr>
                <a:solidFill>
                  <a:srgbClr val="7030A0"/>
                </a:solidFill>
                <a:ln w="12700">
                  <a:noFill/>
                </a:ln>
              </c:spPr>
            </c:marker>
            <c:bubble3D val="0"/>
            <c:extLst>
              <c:ext xmlns:c16="http://schemas.microsoft.com/office/drawing/2014/chart" uri="{C3380CC4-5D6E-409C-BE32-E72D297353CC}">
                <c16:uniqueId val="{00000023-AC37-4A6D-BD05-CCFE8AA368B8}"/>
              </c:ext>
            </c:extLst>
          </c:dPt>
          <c:dPt>
            <c:idx val="37"/>
            <c:marker>
              <c:symbol val="triangle"/>
              <c:size val="7"/>
              <c:spPr>
                <a:solidFill>
                  <a:srgbClr val="92D050"/>
                </a:solidFill>
                <a:ln w="12700">
                  <a:noFill/>
                </a:ln>
              </c:spPr>
            </c:marker>
            <c:bubble3D val="0"/>
            <c:extLst>
              <c:ext xmlns:c16="http://schemas.microsoft.com/office/drawing/2014/chart" uri="{C3380CC4-5D6E-409C-BE32-E72D297353CC}">
                <c16:uniqueId val="{00000024-AC37-4A6D-BD05-CCFE8AA368B8}"/>
              </c:ext>
            </c:extLst>
          </c:dPt>
          <c:dPt>
            <c:idx val="38"/>
            <c:marker>
              <c:symbol val="triangle"/>
              <c:size val="7"/>
              <c:spPr>
                <a:solidFill>
                  <a:srgbClr val="00B050"/>
                </a:solidFill>
                <a:ln w="12700">
                  <a:noFill/>
                </a:ln>
              </c:spPr>
            </c:marker>
            <c:bubble3D val="0"/>
            <c:extLst>
              <c:ext xmlns:c16="http://schemas.microsoft.com/office/drawing/2014/chart" uri="{C3380CC4-5D6E-409C-BE32-E72D297353CC}">
                <c16:uniqueId val="{00000025-AC37-4A6D-BD05-CCFE8AA368B8}"/>
              </c:ext>
            </c:extLst>
          </c:dPt>
          <c:dLbls>
            <c:dLbl>
              <c:idx val="0"/>
              <c:layout>
                <c:manualLayout>
                  <c:x val="-2.0864836780819292E-2"/>
                  <c:y val="-2.4155787251416566E-2"/>
                </c:manualLayout>
              </c:layout>
              <c:tx>
                <c:strRef>
                  <c:f>'20'!$AT$265</c:f>
                  <c:strCache>
                    <c:ptCount val="1"/>
                    <c:pt idx="0">
                      <c:v>農業</c:v>
                    </c:pt>
                  </c:strCache>
                </c:strRef>
              </c:tx>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{9D2B4A7C-CAFA-43E9-9D56-818F4A119769}</c15:txfldGUID>
                      <c15:f>'20'!$AT$265</c15:f>
                      <c15:dlblFieldTableCache>
                        <c:ptCount val="1"/>
                        <c:pt idx="0">
                          <c:v>農業</c:v>
                        </c:pt>
                      </c15:dlblFieldTableCache>
                    </c15:dlblFTEntry>
                  </c15:dlblFieldTable>
                  <c15:showDataLabelsRange val="0"/>
                </c:ext>
                <c:ext xmlns:c16="http://schemas.microsoft.com/office/drawing/2014/chart" uri="{C3380CC4-5D6E-409C-BE32-E72D297353CC}">
                  <c16:uniqueId val="{00000000-AC37-4A6D-BD05-CCFE8AA368B8}"/>
                </c:ext>
              </c:extLst>
            </c:dLbl>
            <c:dLbl>
              <c:idx val="1"/>
              <c:layout>
                <c:manualLayout>
                  <c:x val="-2.0864836780819292E-2"/>
                  <c:y val="-2.1626385444985602E-2"/>
                </c:manualLayout>
              </c:layout>
              <c:tx>
                <c:strRef>
                  <c:f>'20'!$AU$265</c:f>
                  <c:strCache>
                    <c:ptCount val="1"/>
                    <c:pt idx="0">
                      <c:v>林業</c:v>
                    </c:pt>
                  </c:strCache>
                </c:strRef>
              </c:tx>
              <c:spPr>
                <a:noFill/>
                <a:ln>
                  <a:noFill/>
                </a:ln>
                <a:effectLst/>
              </c:spPr>
              <c:txPr>
                <a:bodyPr/>
                <a:lstStyle/>
                <a:p>
                  <a:pPr>
                    <a:defRPr sz="8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{7B9BA59C-DAF8-49E8-969B-5B4997AE2F0A}</c15:txfldGUID>
                      <c15:f>'20'!$AU$265</c15:f>
                      <c15:dlblFieldTableCache>
                        <c:ptCount val="1"/>
                        <c:pt idx="0">
                          <c:v>林業</c:v>
                        </c:pt>
                      </c15:dlblFieldTableCache>
                    </c15:dlblFTEntry>
                  </c15:dlblFieldTable>
                  <c15:showDataLabelsRange val="0"/>
                </c:ext>
                <c:ext xmlns:c16="http://schemas.microsoft.com/office/drawing/2014/chart" uri="{C3380CC4-5D6E-409C-BE32-E72D297353CC}">
                  <c16:uniqueId val="{00000001-AC37-4A6D-BD05-CCFE8AA368B8}"/>
                </c:ext>
              </c:extLst>
            </c:dLbl>
            <c:dLbl>
              <c:idx val="2"/>
              <c:layout>
                <c:manualLayout>
                  <c:x val="-2.6555246811951611E-2"/>
                  <c:y val="2.137344526434241E-2"/>
                </c:manualLayout>
              </c:layout>
              <c:tx>
                <c:strRef>
                  <c:f>'20'!$AV$265</c:f>
                  <c:strCache>
                    <c:ptCount val="1"/>
                    <c:pt idx="0">
                      <c:v>水産業</c:v>
                    </c:pt>
                  </c:strCache>
                </c:strRef>
              </c:tx>
              <c:spPr>
                <a:noFill/>
                <a:ln>
                  <a:noFill/>
                </a:ln>
                <a:effectLst/>
              </c:spPr>
              <c:txPr>
                <a:bodyPr/>
                <a:lstStyle/>
                <a:p>
                  <a:pPr>
                    <a:defRPr sz="6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{CAF9724C-5E1B-48AD-BA2C-B859CAE54672}</c15:txfldGUID>
                      <c15:f>'20'!$AV$265</c15:f>
                      <c15:dlblFieldTableCache>
                        <c:ptCount val="1"/>
                        <c:pt idx="0">
                          <c:v>水産業</c:v>
                        </c:pt>
                      </c15:dlblFieldTableCache>
                    </c15:dlblFTEntry>
                  </c15:dlblFieldTable>
                  <c15:showDataLabelsRange val="0"/>
                </c:ext>
                <c:ext xmlns:c16="http://schemas.microsoft.com/office/drawing/2014/chart" uri="{C3380CC4-5D6E-409C-BE32-E72D297353CC}">
                  <c16:uniqueId val="{00000002-AC37-4A6D-BD05-CCFE8AA368B8}"/>
                </c:ext>
              </c:extLst>
            </c:dLbl>
            <c:dLbl>
              <c:idx val="3"/>
              <c:layout/>
              <c:tx>
                <c:strRef>
                  <c:f>'20'!$AW$265</c:f>
                  <c:strCache>
                    <c:ptCount val="1"/>
                    <c:pt idx="0">
                      <c:v>鉱業</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{B00E6ADE-86D9-460F-B1BD-A4B6104658C9}</c15:txfldGUID>
                      <c15:f>'20'!$AW$265</c15:f>
                      <c15:dlblFieldTableCache>
                        <c:ptCount val="1"/>
                        <c:pt idx="0">
                          <c:v>鉱業</c:v>
                        </c:pt>
                      </c15:dlblFieldTableCache>
                    </c15:dlblFTEntry>
                  </c15:dlblFieldTable>
                  <c15:showDataLabelsRange val="0"/>
                </c:ext>
                <c:ext xmlns:c16="http://schemas.microsoft.com/office/drawing/2014/chart" uri="{C3380CC4-5D6E-409C-BE32-E72D297353CC}">
                  <c16:uniqueId val="{00000003-AC37-4A6D-BD05-CCFE8AA368B8}"/>
                </c:ext>
              </c:extLst>
            </c:dLbl>
            <c:dLbl>
              <c:idx val="4"/>
              <c:layout>
                <c:manualLayout>
                  <c:x val="-2.4026175687004096E-2"/>
                  <c:y val="-2.4155787251416469E-2"/>
                </c:manualLayout>
              </c:layout>
              <c:tx>
                <c:strRef>
                  <c:f>'20'!$AX$265</c:f>
                  <c:strCache>
                    <c:ptCount val="1"/>
                    <c:pt idx="0">
                      <c:v>食料品</c:v>
                    </c:pt>
                  </c:strCache>
                </c:strRef>
              </c:tx>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{0F68A21F-EB13-41C2-987E-598A3E628F61}</c15:txfldGUID>
                      <c15:f>'20'!$AX$265</c15:f>
                      <c15:dlblFieldTableCache>
                        <c:ptCount val="1"/>
                        <c:pt idx="0">
                          <c:v>食料品</c:v>
                        </c:pt>
                      </c15:dlblFieldTableCache>
                    </c15:dlblFTEntry>
                  </c15:dlblFieldTable>
                  <c15:showDataLabelsRange val="0"/>
                </c:ext>
                <c:ext xmlns:c16="http://schemas.microsoft.com/office/drawing/2014/chart" uri="{C3380CC4-5D6E-409C-BE32-E72D297353CC}">
                  <c16:uniqueId val="{00000026-AC37-4A6D-BD05-CCFE8AA368B8}"/>
                </c:ext>
              </c:extLst>
            </c:dLbl>
            <c:dLbl>
              <c:idx val="5"/>
              <c:layout/>
              <c:tx>
                <c:strRef>
                  <c:f>'20'!$AY$265</c:f>
                  <c:strCache>
                    <c:ptCount val="1"/>
                    <c:pt idx="0">
                      <c:v>繊維</c:v>
                    </c:pt>
                  </c:strCache>
                </c:strRef>
              </c:tx>
              <c:dLblPos val="t"/>
              <c:showLegendKey val="0"/>
              <c:showVal val="1"/>
              <c:showCatName val="1"/>
              <c:showSerName val="1"/>
              <c:showPercent val="0"/>
              <c:showBubbleSize val="0"/>
              <c:extLst>
                <c:ext xmlns:c15="http://schemas.microsoft.com/office/drawing/2012/chart" uri="{CE6537A1-D6FC-4f65-9D91-7224C49458BB}">
                  <c15:layout/>
                  <c15:dlblFieldTable>
                    <c15:dlblFTEntry>
                      <c15:txfldGUID>{8407BA0A-6030-42BC-9271-58A76A8F339D}</c15:txfldGUID>
                      <c15:f>'20'!$AY$265</c15:f>
                      <c15:dlblFieldTableCache>
                        <c:ptCount val="1"/>
                        <c:pt idx="0">
                          <c:v>繊維</c:v>
                        </c:pt>
                      </c15:dlblFieldTableCache>
                    </c15:dlblFTEntry>
                  </c15:dlblFieldTable>
                  <c15:showDataLabelsRange val="0"/>
                </c:ext>
                <c:ext xmlns:c16="http://schemas.microsoft.com/office/drawing/2014/chart" uri="{C3380CC4-5D6E-409C-BE32-E72D297353CC}">
                  <c16:uniqueId val="{00000004-AC37-4A6D-BD05-CCFE8AA368B8}"/>
                </c:ext>
              </c:extLst>
            </c:dLbl>
            <c:dLbl>
              <c:idx val="6"/>
              <c:layout/>
              <c:tx>
                <c:strRef>
                  <c:f>'20'!$AZ$265</c:f>
                  <c:strCache>
                    <c:ptCount val="1"/>
                    <c:pt idx="0">
                      <c:v>パルプ・紙</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{36BBD71B-89B3-41AA-8CD2-7E22A7E55016}</c15:txfldGUID>
                      <c15:f>'20'!$AZ$265</c15:f>
                      <c15:dlblFieldTableCache>
                        <c:ptCount val="1"/>
                        <c:pt idx="0">
                          <c:v>パルプ・紙</c:v>
                        </c:pt>
                      </c15:dlblFieldTableCache>
                    </c15:dlblFTEntry>
                  </c15:dlblFieldTable>
                  <c15:showDataLabelsRange val="0"/>
                </c:ext>
                <c:ext xmlns:c16="http://schemas.microsoft.com/office/drawing/2014/chart" uri="{C3380CC4-5D6E-409C-BE32-E72D297353CC}">
                  <c16:uniqueId val="{00000005-AC37-4A6D-BD05-CCFE8AA368B8}"/>
                </c:ext>
              </c:extLst>
            </c:dLbl>
            <c:dLbl>
              <c:idx val="7"/>
              <c:layout/>
              <c:tx>
                <c:strRef>
                  <c:f>'20'!$BA$265</c:f>
                  <c:strCache>
                    <c:ptCount val="1"/>
                    <c:pt idx="0">
                      <c:v>化学</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{51081B87-0D51-4C53-AB85-780C6341136F}</c15:txfldGUID>
                      <c15:f>'20'!$BA$265</c15:f>
                      <c15:dlblFieldTableCache>
                        <c:ptCount val="1"/>
                        <c:pt idx="0">
                          <c:v>化学</c:v>
                        </c:pt>
                      </c15:dlblFieldTableCache>
                    </c15:dlblFTEntry>
                  </c15:dlblFieldTable>
                  <c15:showDataLabelsRange val="0"/>
                </c:ext>
                <c:ext xmlns:c16="http://schemas.microsoft.com/office/drawing/2014/chart" uri="{C3380CC4-5D6E-409C-BE32-E72D297353CC}">
                  <c16:uniqueId val="{00000006-AC37-4A6D-BD05-CCFE8AA368B8}"/>
                </c:ext>
              </c:extLst>
            </c:dLbl>
            <c:dLbl>
              <c:idx val="8"/>
              <c:layout>
                <c:manualLayout>
                  <c:x val="-3.0664987389991641E-2"/>
                  <c:y val="-2.1626385444985512E-2"/>
                </c:manualLayout>
              </c:layout>
              <c:tx>
                <c:strRef>
                  <c:f>'20'!$BB$265</c:f>
                  <c:strCache>
                    <c:ptCount val="1"/>
                    <c:pt idx="0">
                      <c:v>石油・石炭製品</c:v>
                    </c:pt>
                  </c:strCache>
                </c:strRef>
              </c:tx>
              <c:spPr>
                <a:noFill/>
                <a:ln>
                  <a:noFill/>
                </a:ln>
                <a:effectLst/>
              </c:spPr>
              <c:txPr>
                <a:bodyPr/>
                <a:lstStyle/>
                <a:p>
                  <a:pPr>
                    <a:defRPr sz="6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{0B347908-699D-497E-BB21-20E7E1CB620F}</c15:txfldGUID>
                      <c15:f>'20'!$BB$265</c15:f>
                      <c15:dlblFieldTableCache>
                        <c:ptCount val="1"/>
                        <c:pt idx="0">
                          <c:v>石油・石炭製品</c:v>
                        </c:pt>
                      </c15:dlblFieldTableCache>
                    </c15:dlblFTEntry>
                  </c15:dlblFieldTable>
                  <c15:showDataLabelsRange val="0"/>
                </c:ext>
                <c:ext xmlns:c16="http://schemas.microsoft.com/office/drawing/2014/chart" uri="{C3380CC4-5D6E-409C-BE32-E72D297353CC}">
                  <c16:uniqueId val="{00000007-AC37-4A6D-BD05-CCFE8AA368B8}"/>
                </c:ext>
              </c:extLst>
            </c:dLbl>
            <c:dLbl>
              <c:idx val="9"/>
              <c:layout/>
              <c:tx>
                <c:strRef>
                  <c:f>'20'!$BC$265</c:f>
                  <c:strCache>
                    <c:ptCount val="1"/>
                    <c:pt idx="0">
                      <c:v>窯業・土石製品</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{0BE18DE3-B94B-4A28-8A87-75E298AEE4CB}</c15:txfldGUID>
                      <c15:f>'20'!$BC$265</c15:f>
                      <c15:dlblFieldTableCache>
                        <c:ptCount val="1"/>
                        <c:pt idx="0">
                          <c:v>窯業・土石製品</c:v>
                        </c:pt>
                      </c15:dlblFieldTableCache>
                    </c15:dlblFTEntry>
                  </c15:dlblFieldTable>
                  <c15:showDataLabelsRange val="0"/>
                </c:ext>
                <c:ext xmlns:c16="http://schemas.microsoft.com/office/drawing/2014/chart" uri="{C3380CC4-5D6E-409C-BE32-E72D297353CC}">
                  <c16:uniqueId val="{00000008-AC37-4A6D-BD05-CCFE8AA368B8}"/>
                </c:ext>
              </c:extLst>
            </c:dLbl>
            <c:dLbl>
              <c:idx val="10"/>
              <c:layout>
                <c:manualLayout>
                  <c:x val="-3.6039263530505947E-2"/>
                  <c:y val="-3.9205727999681392E-3"/>
                </c:manualLayout>
              </c:layout>
              <c:tx>
                <c:strRef>
                  <c:f>'20'!$BD$265</c:f>
                  <c:strCache>
                    <c:ptCount val="1"/>
                    <c:pt idx="0">
                      <c:v>鉄鋼</c:v>
                    </c:pt>
                  </c:strCache>
                </c:strRef>
              </c:tx>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{012C16E9-6DA6-4C17-946A-DD013BA2AFD6}</c15:txfldGUID>
                      <c15:f>'20'!$BD$265</c15:f>
                      <c15:dlblFieldTableCache>
                        <c:ptCount val="1"/>
                        <c:pt idx="0">
                          <c:v>鉄鋼</c:v>
                        </c:pt>
                      </c15:dlblFieldTableCache>
                    </c15:dlblFTEntry>
                  </c15:dlblFieldTable>
                  <c15:showDataLabelsRange val="0"/>
                </c:ext>
                <c:ext xmlns:c16="http://schemas.microsoft.com/office/drawing/2014/chart" uri="{C3380CC4-5D6E-409C-BE32-E72D297353CC}">
                  <c16:uniqueId val="{00000009-AC37-4A6D-BD05-CCFE8AA368B8}"/>
                </c:ext>
              </c:extLst>
            </c:dLbl>
            <c:dLbl>
              <c:idx val="11"/>
              <c:layout/>
              <c:tx>
                <c:strRef>
                  <c:f>'20'!$BE$265</c:f>
                  <c:strCache>
                    <c:ptCount val="1"/>
                    <c:pt idx="0">
                      <c:v>非鉄金属</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{31690897-0F2E-4135-BA89-9ADC321AAD49}</c15:txfldGUID>
                      <c15:f>'20'!$BE$265</c15:f>
                      <c15:dlblFieldTableCache>
                        <c:ptCount val="1"/>
                        <c:pt idx="0">
                          <c:v>非鉄金属</c:v>
                        </c:pt>
                      </c15:dlblFieldTableCache>
                    </c15:dlblFTEntry>
                  </c15:dlblFieldTable>
                  <c15:showDataLabelsRange val="0"/>
                </c:ext>
                <c:ext xmlns:c16="http://schemas.microsoft.com/office/drawing/2014/chart" uri="{C3380CC4-5D6E-409C-BE32-E72D297353CC}">
                  <c16:uniqueId val="{0000000A-AC37-4A6D-BD05-CCFE8AA368B8}"/>
                </c:ext>
              </c:extLst>
            </c:dLbl>
            <c:dLbl>
              <c:idx val="12"/>
              <c:layout>
                <c:manualLayout>
                  <c:x val="-3.2245656843083982E-2"/>
                  <c:y val="4.6667463328652896E-2"/>
                </c:manualLayout>
              </c:layout>
              <c:tx>
                <c:strRef>
                  <c:f>'20'!$BF$265</c:f>
                  <c:strCache>
                    <c:ptCount val="1"/>
                    <c:pt idx="0">
                      <c:v>金属製品</c:v>
                    </c:pt>
                  </c:strCache>
                </c:strRef>
              </c:tx>
              <c:spPr>
                <a:noFill/>
                <a:ln>
                  <a:noFill/>
                </a:ln>
                <a:effectLst/>
              </c:spPr>
              <c:txPr>
                <a:bodyPr/>
                <a:lstStyle/>
                <a:p>
                  <a:pPr>
                    <a:defRPr sz="6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{A0A284A5-08AF-437A-8A2A-42D81FC1911A}</c15:txfldGUID>
                      <c15:f>'20'!$BF$265</c15:f>
                      <c15:dlblFieldTableCache>
                        <c:ptCount val="1"/>
                        <c:pt idx="0">
                          <c:v>金属製品</c:v>
                        </c:pt>
                      </c15:dlblFieldTableCache>
                    </c15:dlblFTEntry>
                  </c15:dlblFieldTable>
                  <c15:showDataLabelsRange val="0"/>
                </c:ext>
                <c:ext xmlns:c16="http://schemas.microsoft.com/office/drawing/2014/chart" uri="{C3380CC4-5D6E-409C-BE32-E72D297353CC}">
                  <c16:uniqueId val="{0000000B-AC37-4A6D-BD05-CCFE8AA368B8}"/>
                </c:ext>
              </c:extLst>
            </c:dLbl>
            <c:dLbl>
              <c:idx val="13"/>
              <c:layout>
                <c:manualLayout>
                  <c:x val="-3.0981121280610202E-2"/>
                  <c:y val="-1.9982274270805449E-2"/>
                </c:manualLayout>
              </c:layout>
              <c:tx>
                <c:strRef>
                  <c:f>'20'!$BG$265</c:f>
                  <c:strCache>
                    <c:ptCount val="1"/>
                    <c:pt idx="0">
                      <c:v>一般機械</c:v>
                    </c:pt>
                  </c:strCache>
                </c:strRef>
              </c:tx>
              <c:spPr>
                <a:noFill/>
                <a:ln>
                  <a:noFill/>
                </a:ln>
                <a:effectLst/>
              </c:spPr>
              <c:txPr>
                <a:bodyPr/>
                <a:lstStyle/>
                <a:p>
                  <a:pPr>
                    <a:defRPr sz="6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{F18744C5-CB3B-4AD7-BCE1-75F6FA8A37B5}</c15:txfldGUID>
                      <c15:f>'20'!$BG$265</c15:f>
                      <c15:dlblFieldTableCache>
                        <c:ptCount val="1"/>
                        <c:pt idx="0">
                          <c:v>一般機械</c:v>
                        </c:pt>
                      </c15:dlblFieldTableCache>
                    </c15:dlblFTEntry>
                  </c15:dlblFieldTable>
                  <c15:showDataLabelsRange val="0"/>
                </c:ext>
                <c:ext xmlns:c16="http://schemas.microsoft.com/office/drawing/2014/chart" uri="{C3380CC4-5D6E-409C-BE32-E72D297353CC}">
                  <c16:uniqueId val="{0000000C-AC37-4A6D-BD05-CCFE8AA368B8}"/>
                </c:ext>
              </c:extLst>
            </c:dLbl>
            <c:dLbl>
              <c:idx val="14"/>
              <c:layout>
                <c:manualLayout>
                  <c:x val="-3.1613389061847202E-3"/>
                  <c:y val="1.1380316473974049E-3"/>
                </c:manualLayout>
              </c:layout>
              <c:tx>
                <c:strRef>
                  <c:f>'20'!$BH$265</c:f>
                  <c:strCache>
                    <c:ptCount val="1"/>
                    <c:pt idx="0">
                      <c:v>電気機械</c:v>
                    </c:pt>
                  </c:strCache>
                </c:strRef>
              </c:tx>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{E31E4A4D-B0C7-4258-B97A-E3DEDAA63C2F}</c15:txfldGUID>
                      <c15:f>'20'!$BH$265</c15:f>
                      <c15:dlblFieldTableCache>
                        <c:ptCount val="1"/>
                        <c:pt idx="0">
                          <c:v>電気機械</c:v>
                        </c:pt>
                      </c15:dlblFieldTableCache>
                    </c15:dlblFTEntry>
                  </c15:dlblFieldTable>
                  <c15:showDataLabelsRange val="0"/>
                </c:ext>
                <c:ext xmlns:c16="http://schemas.microsoft.com/office/drawing/2014/chart" uri="{C3380CC4-5D6E-409C-BE32-E72D297353CC}">
                  <c16:uniqueId val="{0000000D-AC37-4A6D-BD05-CCFE8AA368B8}"/>
                </c:ext>
              </c:extLst>
            </c:dLbl>
            <c:dLbl>
              <c:idx val="15"/>
              <c:layout/>
              <c:tx>
                <c:strRef>
                  <c:f>'20'!$BI$265</c:f>
                  <c:strCache>
                    <c:ptCount val="1"/>
                    <c:pt idx="0">
                      <c:v>輸送用機械</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{3DD41F4E-B981-489C-B45C-0808557DC2CF}</c15:txfldGUID>
                      <c15:f>'20'!$BI$265</c15:f>
                      <c15:dlblFieldTableCache>
                        <c:ptCount val="1"/>
                        <c:pt idx="0">
                          <c:v>輸送用機械</c:v>
                        </c:pt>
                      </c15:dlblFieldTableCache>
                    </c15:dlblFTEntry>
                  </c15:dlblFieldTable>
                  <c15:showDataLabelsRange val="0"/>
                </c:ext>
                <c:ext xmlns:c16="http://schemas.microsoft.com/office/drawing/2014/chart" uri="{C3380CC4-5D6E-409C-BE32-E72D297353CC}">
                  <c16:uniqueId val="{0000000E-AC37-4A6D-BD05-CCFE8AA368B8}"/>
                </c:ext>
              </c:extLst>
            </c:dLbl>
            <c:dLbl>
              <c:idx val="16"/>
              <c:layout/>
              <c:tx>
                <c:strRef>
                  <c:f>'20'!$BJ$265</c:f>
                  <c:strCache>
                    <c:ptCount val="1"/>
                    <c:pt idx="0">
                      <c:v>精密機械</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{6D75B290-3842-4B56-B9AA-A7AB6BACFCA8}</c15:txfldGUID>
                      <c15:f>'20'!$BJ$265</c15:f>
                      <c15:dlblFieldTableCache>
                        <c:ptCount val="1"/>
                        <c:pt idx="0">
                          <c:v>精密機械</c:v>
                        </c:pt>
                      </c15:dlblFieldTableCache>
                    </c15:dlblFTEntry>
                  </c15:dlblFieldTable>
                  <c15:showDataLabelsRange val="0"/>
                </c:ext>
                <c:ext xmlns:c16="http://schemas.microsoft.com/office/drawing/2014/chart" uri="{C3380CC4-5D6E-409C-BE32-E72D297353CC}">
                  <c16:uniqueId val="{0000000F-AC37-4A6D-BD05-CCFE8AA368B8}"/>
                </c:ext>
              </c:extLst>
            </c:dLbl>
            <c:dLbl>
              <c:idx val="17"/>
              <c:layout>
                <c:manualLayout>
                  <c:x val="-3.2561790733702453E-2"/>
                  <c:y val="-2.1626385444985512E-2"/>
                </c:manualLayout>
              </c:layout>
              <c:tx>
                <c:strRef>
                  <c:f>'20'!$BK$265</c:f>
                  <c:strCache>
                    <c:ptCount val="1"/>
                    <c:pt idx="0">
                      <c:v>衣服・身回品</c:v>
                    </c:pt>
                  </c:strCache>
                </c:strRef>
              </c:tx>
              <c:spPr>
                <a:noFill/>
                <a:ln>
                  <a:noFill/>
                </a:ln>
                <a:effectLst/>
              </c:spPr>
              <c:txPr>
                <a:bodyPr/>
                <a:lstStyle/>
                <a:p>
                  <a:pPr>
                    <a:defRPr sz="6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{9620A30E-ED24-4BF0-A63F-8D676EF609EA}</c15:txfldGUID>
                      <c15:f>'20'!$BK$265</c15:f>
                      <c15:dlblFieldTableCache>
                        <c:ptCount val="1"/>
                        <c:pt idx="0">
                          <c:v>衣服・身回品</c:v>
                        </c:pt>
                      </c15:dlblFieldTableCache>
                    </c15:dlblFTEntry>
                  </c15:dlblFieldTable>
                  <c15:showDataLabelsRange val="0"/>
                </c:ext>
                <c:ext xmlns:c16="http://schemas.microsoft.com/office/drawing/2014/chart" uri="{C3380CC4-5D6E-409C-BE32-E72D297353CC}">
                  <c16:uniqueId val="{00000010-AC37-4A6D-BD05-CCFE8AA368B8}"/>
                </c:ext>
              </c:extLst>
            </c:dLbl>
            <c:dLbl>
              <c:idx val="18"/>
              <c:layout>
                <c:manualLayout>
                  <c:x val="-3.6355397421124841E-2"/>
                  <c:y val="-2.6685189057847617E-2"/>
                </c:manualLayout>
              </c:layout>
              <c:tx>
                <c:strRef>
                  <c:f>'20'!$BL$265</c:f>
                  <c:strCache>
                    <c:ptCount val="1"/>
                    <c:pt idx="0">
                      <c:v>製材・木製品</c:v>
                    </c:pt>
                  </c:strCache>
                </c:strRef>
              </c:tx>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{7312A150-A85E-420F-BB0C-9B23FBED659D}</c15:txfldGUID>
                      <c15:f>'20'!$BL$265</c15:f>
                      <c15:dlblFieldTableCache>
                        <c:ptCount val="1"/>
                        <c:pt idx="0">
                          <c:v>製材・木製品</c:v>
                        </c:pt>
                      </c15:dlblFieldTableCache>
                    </c15:dlblFTEntry>
                  </c15:dlblFieldTable>
                  <c15:showDataLabelsRange val="0"/>
                </c:ext>
                <c:ext xmlns:c16="http://schemas.microsoft.com/office/drawing/2014/chart" uri="{C3380CC4-5D6E-409C-BE32-E72D297353CC}">
                  <c16:uniqueId val="{00000011-AC37-4A6D-BD05-CCFE8AA368B8}"/>
                </c:ext>
              </c:extLst>
            </c:dLbl>
            <c:dLbl>
              <c:idx val="19"/>
              <c:layout>
                <c:manualLayout>
                  <c:x val="-1.9600301218345516E-2"/>
                  <c:y val="2.6432248877205099E-2"/>
                </c:manualLayout>
              </c:layout>
              <c:tx>
                <c:strRef>
                  <c:f>'20'!$BM$265</c:f>
                  <c:strCache>
                    <c:ptCount val="1"/>
                    <c:pt idx="0">
                      <c:v>家具</c:v>
                    </c:pt>
                  </c:strCache>
                </c:strRef>
              </c:tx>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{2A39D9B3-B9BC-4607-B4AB-86A12D54BE53}</c15:txfldGUID>
                      <c15:f>'20'!$BM$265</c15:f>
                      <c15:dlblFieldTableCache>
                        <c:ptCount val="1"/>
                        <c:pt idx="0">
                          <c:v>家具</c:v>
                        </c:pt>
                      </c15:dlblFieldTableCache>
                    </c15:dlblFTEntry>
                  </c15:dlblFieldTable>
                  <c15:showDataLabelsRange val="0"/>
                </c:ext>
                <c:ext xmlns:c16="http://schemas.microsoft.com/office/drawing/2014/chart" uri="{C3380CC4-5D6E-409C-BE32-E72D297353CC}">
                  <c16:uniqueId val="{00000012-AC37-4A6D-BD05-CCFE8AA368B8}"/>
                </c:ext>
              </c:extLst>
            </c:dLbl>
            <c:dLbl>
              <c:idx val="20"/>
              <c:layout>
                <c:manualLayout>
                  <c:x val="-1.8335765655871285E-2"/>
                  <c:y val="-2.2511676077236392E-2"/>
                </c:manualLayout>
              </c:layout>
              <c:tx>
                <c:strRef>
                  <c:f>'20'!$BN$265</c:f>
                  <c:strCache>
                    <c:ptCount val="1"/>
                    <c:pt idx="0">
                      <c:v>印刷</c:v>
                    </c:pt>
                  </c:strCache>
                </c:strRef>
              </c:tx>
              <c:spPr>
                <a:noFill/>
                <a:ln>
                  <a:noFill/>
                </a:ln>
                <a:effectLst/>
              </c:spPr>
              <c:txPr>
                <a:bodyPr/>
                <a:lstStyle/>
                <a:p>
                  <a:pPr>
                    <a:defRPr sz="6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{3750318A-973A-4FC2-B43C-FBC660391C40}</c15:txfldGUID>
                      <c15:f>'20'!$BN$265</c15:f>
                      <c15:dlblFieldTableCache>
                        <c:ptCount val="1"/>
                        <c:pt idx="0">
                          <c:v>印刷</c:v>
                        </c:pt>
                      </c15:dlblFieldTableCache>
                    </c15:dlblFTEntry>
                  </c15:dlblFieldTable>
                  <c15:showDataLabelsRange val="0"/>
                </c:ext>
                <c:ext xmlns:c16="http://schemas.microsoft.com/office/drawing/2014/chart" uri="{C3380CC4-5D6E-409C-BE32-E72D297353CC}">
                  <c16:uniqueId val="{00000013-AC37-4A6D-BD05-CCFE8AA368B8}"/>
                </c:ext>
              </c:extLst>
            </c:dLbl>
            <c:dLbl>
              <c:idx val="21"/>
              <c:layout/>
              <c:tx>
                <c:strRef>
                  <c:f>'20'!$BO$265</c:f>
                  <c:strCache>
                    <c:ptCount val="1"/>
                    <c:pt idx="0">
                      <c:v>皮革・皮革製品</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{A01BD83A-91E8-4602-B391-0DF2A59BD676}</c15:txfldGUID>
                      <c15:f>'20'!$BO$265</c15:f>
                      <c15:dlblFieldTableCache>
                        <c:ptCount val="1"/>
                        <c:pt idx="0">
                          <c:v>皮革・皮革製品</c:v>
                        </c:pt>
                      </c15:dlblFieldTableCache>
                    </c15:dlblFTEntry>
                  </c15:dlblFieldTable>
                  <c15:showDataLabelsRange val="0"/>
                </c:ext>
                <c:ext xmlns:c16="http://schemas.microsoft.com/office/drawing/2014/chart" uri="{C3380CC4-5D6E-409C-BE32-E72D297353CC}">
                  <c16:uniqueId val="{00000014-AC37-4A6D-BD05-CCFE8AA368B8}"/>
                </c:ext>
              </c:extLst>
            </c:dLbl>
            <c:dLbl>
              <c:idx val="22"/>
              <c:layout/>
              <c:tx>
                <c:strRef>
                  <c:f>'20'!$BP$265</c:f>
                  <c:strCache>
                    <c:ptCount val="1"/>
                    <c:pt idx="0">
                      <c:v>ゴム製品</c:v>
                    </c:pt>
                  </c:strCache>
                </c:strRef>
              </c:tx>
              <c:dLblPos val="t"/>
              <c:showLegendKey val="0"/>
              <c:showVal val="1"/>
              <c:showCatName val="0"/>
              <c:showSerName val="0"/>
              <c:showPercent val="0"/>
              <c:showBubbleSize val="0"/>
              <c:extLst>
                <c:ext xmlns:c15="http://schemas.microsoft.com/office/drawing/2012/chart" uri="{CE6537A1-D6FC-4f65-9D91-7224C49458BB}">
                  <c15:layout/>
                  <c15:dlblFieldTable>
                    <c15:dlblFTEntry>
                      <c15:txfldGUID>{E779E4D3-08AE-42D1-AA7F-AB1DFB5D078B}</c15:txfldGUID>
                      <c15:f>'20'!$BP$265</c15:f>
                      <c15:dlblFieldTableCache>
                        <c:ptCount val="1"/>
                        <c:pt idx="0">
                          <c:v>ゴム製品</c:v>
                        </c:pt>
                      </c15:dlblFieldTableCache>
                    </c15:dlblFTEntry>
                  </c15:dlblFieldTable>
                  <c15:showDataLabelsRange val="0"/>
                </c:ext>
                <c:ext xmlns:c16="http://schemas.microsoft.com/office/drawing/2014/chart" uri="{C3380CC4-5D6E-409C-BE32-E72D297353CC}">
                  <c16:uniqueId val="{00000015-AC37-4A6D-BD05-CCFE8AA368B8}"/>
                </c:ext>
              </c:extLst>
            </c:dLbl>
            <c:dLbl>
              <c:idx val="23"/>
              <c:layout>
                <c:manualLayout>
                  <c:x val="-4.1385062728431683E-2"/>
                  <c:y val="-2.4155787251416653E-2"/>
                </c:manualLayout>
              </c:layout>
              <c:tx>
                <c:strRef>
                  <c:f>'20'!$BQ$265</c:f>
                  <c:strCache>
                    <c:ptCount val="1"/>
                    <c:pt idx="0">
                      <c:v>その他の製造業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{C960B0DF-A671-4CFE-B7BD-DECE42A04610}</c15:txfldGUID>
                      <c15:f>'20'!$BQ$265</c15:f>
                      <c15:dlblFieldTableCache>
                        <c:ptCount val="1"/>
                        <c:pt idx="0">
                          <c:v>その他の製造業</c:v>
                        </c:pt>
                      </c15:dlblFieldTableCache>
                    </c15:dlblFTEntry>
                  </c15:dlblFieldTable>
                  <c15:showDataLabelsRange val="0"/>
                </c:ext>
                <c:ext xmlns:c16="http://schemas.microsoft.com/office/drawing/2014/chart" uri="{C3380CC4-5D6E-409C-BE32-E72D297353CC}">
                  <c16:uniqueId val="{00000016-AC37-4A6D-BD05-CCFE8AA368B8}"/>
                </c:ext>
              </c:extLst>
            </c:dLbl>
            <c:dLbl>
              <c:idx val="24"/>
              <c:layout>
                <c:manualLayout>
                  <c:x val="-2.6555246811951611E-2"/>
                  <c:y val="-1.9096983638554367E-2"/>
                </c:manualLayout>
              </c:layout>
              <c:tx>
                <c:strRef>
                  <c:f>'20'!$BR$265</c:f>
                  <c:strCache>
                    <c:ptCount val="1"/>
                    <c:pt idx="0">
                      <c:v>建設業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{38AFA9D7-564B-42A4-B2DB-F9EB8AE4A294}</c15:txfldGUID>
                      <c15:f>'20'!$BR$265</c15:f>
                      <c15:dlblFieldTableCache>
                        <c:ptCount val="1"/>
                        <c:pt idx="0">
                          <c:v>建設業</c:v>
                        </c:pt>
                      </c15:dlblFieldTableCache>
                    </c15:dlblFTEntry>
                  </c15:dlblFieldTable>
                  <c15:showDataLabelsRange val="0"/>
                </c:ext>
                <c:ext xmlns:c16="http://schemas.microsoft.com/office/drawing/2014/chart" uri="{C3380CC4-5D6E-409C-BE32-E72D297353CC}">
                  <c16:uniqueId val="{00000017-AC37-4A6D-BD05-CCFE8AA368B8}"/>
                </c:ext>
              </c:extLst>
            </c:dLbl>
            <c:dLbl>
              <c:idx val="25"/>
              <c:layout/>
              <c:tx>
                <c:strRef>
                  <c:f>'20'!$BS$265</c:f>
                  <c:strCache>
                    <c:ptCount val="1"/>
                    <c:pt idx="0">
                      <c:v>電気業</c:v>
                    </c:pt>
                  </c:strCache>
                </c:strRef>
              </c:tx>
              <c:dLblPos val="t"/>
              <c:showLegendKey val="0"/>
              <c:showVal val="1"/>
              <c:showCatName val="0"/>
              <c:showSerName val="0"/>
              <c:showPercent val="0"/>
              <c:showBubbleSize val="0"/>
              <c:extLst>
                <c:ext xmlns:c15="http://schemas.microsoft.com/office/drawing/2012/chart" uri="{CE6537A1-D6FC-4f65-9D91-7224C49458BB}">
                  <c15:layout/>
                  <c15:dlblFieldTable>
                    <c15:dlblFTEntry>
                      <c15:txfldGUID>{7794AE8E-1D0A-4986-A4CC-3C487F026448}</c15:txfldGUID>
                      <c15:f>'20'!$BS$265</c15:f>
                      <c15:dlblFieldTableCache>
                        <c:ptCount val="1"/>
                        <c:pt idx="0">
                          <c:v>電気業</c:v>
                        </c:pt>
                      </c15:dlblFieldTableCache>
                    </c15:dlblFTEntry>
                  </c15:dlblFieldTable>
                  <c15:showDataLabelsRange val="0"/>
                </c:ext>
                <c:ext xmlns:c16="http://schemas.microsoft.com/office/drawing/2014/chart" uri="{C3380CC4-5D6E-409C-BE32-E72D297353CC}">
                  <c16:uniqueId val="{00000018-AC37-4A6D-BD05-CCFE8AA368B8}"/>
                </c:ext>
              </c:extLst>
            </c:dLbl>
            <c:dLbl>
              <c:idx val="26"/>
              <c:layout/>
              <c:tx>
                <c:strRef>
                  <c:f>'20'!$BT$265</c:f>
                  <c:strCache>
                    <c:ptCount val="1"/>
                    <c:pt idx="0">
                      <c:v>ガス・熱供給業</c:v>
                    </c:pt>
                  </c:strCache>
                </c:strRef>
              </c:tx>
              <c:dLblPos val="t"/>
              <c:showLegendKey val="0"/>
              <c:showVal val="1"/>
              <c:showCatName val="0"/>
              <c:showSerName val="0"/>
              <c:showPercent val="0"/>
              <c:showBubbleSize val="0"/>
              <c:extLst>
                <c:ext xmlns:c15="http://schemas.microsoft.com/office/drawing/2012/chart" uri="{CE6537A1-D6FC-4f65-9D91-7224C49458BB}">
                  <c15:layout/>
                  <c15:dlblFieldTable>
                    <c15:dlblFTEntry>
                      <c15:txfldGUID>{2C68BEDF-44A3-4CD8-9F71-0C1D6D0715F1}</c15:txfldGUID>
                      <c15:f>'20'!$BT$265</c15:f>
                      <c15:dlblFieldTableCache>
                        <c:ptCount val="1"/>
                        <c:pt idx="0">
                          <c:v>ガス・熱供給業</c:v>
                        </c:pt>
                      </c15:dlblFieldTableCache>
                    </c15:dlblFTEntry>
                  </c15:dlblFieldTable>
                  <c15:showDataLabelsRange val="0"/>
                </c:ext>
                <c:ext xmlns:c16="http://schemas.microsoft.com/office/drawing/2014/chart" uri="{C3380CC4-5D6E-409C-BE32-E72D297353CC}">
                  <c16:uniqueId val="{00000019-AC37-4A6D-BD05-CCFE8AA368B8}"/>
                </c:ext>
              </c:extLst>
            </c:dLbl>
            <c:dLbl>
              <c:idx val="27"/>
              <c:layout>
                <c:manualLayout>
                  <c:x val="-2.9400451827517746E-2"/>
                  <c:y val="-1.9096983638554457E-2"/>
                </c:manualLayout>
              </c:layout>
              <c:tx>
                <c:strRef>
                  <c:f>'20'!$BU$265</c:f>
                  <c:strCache>
                    <c:ptCount val="1"/>
                    <c:pt idx="0">
                      <c:v>水道・廃棄物処理業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{0D3CE851-C724-4DC6-BE70-46300C07B1A7}</c15:txfldGUID>
                      <c15:f>'20'!$BU$265</c15:f>
                      <c15:dlblFieldTableCache>
                        <c:ptCount val="1"/>
                        <c:pt idx="0">
                          <c:v>水道・廃棄物処理業</c:v>
                        </c:pt>
                      </c15:dlblFieldTableCache>
                    </c15:dlblFTEntry>
                  </c15:dlblFieldTable>
                  <c15:showDataLabelsRange val="0"/>
                </c:ext>
                <c:ext xmlns:c16="http://schemas.microsoft.com/office/drawing/2014/chart" uri="{C3380CC4-5D6E-409C-BE32-E72D297353CC}">
                  <c16:uniqueId val="{0000001A-AC37-4A6D-BD05-CCFE8AA368B8}"/>
                </c:ext>
              </c:extLst>
            </c:dLbl>
            <c:dLbl>
              <c:idx val="28"/>
              <c:layout>
                <c:manualLayout>
                  <c:x val="-3.9200602436690352E-2"/>
                  <c:y val="-1.6567581832123587E-2"/>
                </c:manualLayout>
              </c:layout>
              <c:tx>
                <c:strRef>
                  <c:f>'20'!$BV$265</c:f>
                  <c:strCache>
                    <c:ptCount val="1"/>
                    <c:pt idx="0">
                      <c:v>卸売業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{0E8A1908-F3C0-4BFC-A630-27472FE2992C}</c15:txfldGUID>
                      <c15:f>'20'!$BV$265</c15:f>
                      <c15:dlblFieldTableCache>
                        <c:ptCount val="1"/>
                        <c:pt idx="0">
                          <c:v>卸売業</c:v>
                        </c:pt>
                      </c15:dlblFieldTableCache>
                    </c15:dlblFTEntry>
                  </c15:dlblFieldTable>
                  <c15:showDataLabelsRange val="0"/>
                </c:ext>
                <c:ext xmlns:c16="http://schemas.microsoft.com/office/drawing/2014/chart" uri="{C3380CC4-5D6E-409C-BE32-E72D297353CC}">
                  <c16:uniqueId val="{0000001B-AC37-4A6D-BD05-CCFE8AA368B8}"/>
                </c:ext>
              </c:extLst>
            </c:dLbl>
            <c:dLbl>
              <c:idx val="29"/>
              <c:layout>
                <c:manualLayout>
                  <c:x val="-2.5290711249477592E-2"/>
                  <c:y val="1.8843844292414959E-2"/>
                </c:manualLayout>
              </c:layout>
              <c:tx>
                <c:strRef>
                  <c:f>'20'!$BW$265</c:f>
                  <c:strCache>
                    <c:ptCount val="1"/>
                    <c:pt idx="0">
                      <c:v>小売業</c:v>
                    </c:pt>
                  </c:strCache>
                </c:strRef>
              </c:tx>
              <c:spPr>
                <a:noFill/>
                <a:ln>
                  <a:noFill/>
                </a:ln>
                <a:effectLst/>
              </c:spPr>
              <c:txPr>
                <a:bodyPr/>
                <a:lstStyle/>
                <a:p>
                  <a:pPr>
                    <a:defRPr sz="600"/>
                  </a:pPr>
                  <a:endParaRPr lang="ja-JP"/>
                </a:p>
              </c:txPr>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{88EBA3A4-7E2F-4EA7-8F44-11DDFF6D3B07}</c15:txfldGUID>
                      <c15:f>'20'!$BW$265</c15:f>
                      <c15:dlblFieldTableCache>
                        <c:ptCount val="1"/>
                        <c:pt idx="0">
                          <c:v>小売業</c:v>
                        </c:pt>
                      </c15:dlblFieldTableCache>
                    </c15:dlblFTEntry>
                  </c15:dlblFieldTable>
                  <c15:showDataLabelsRange val="0"/>
                </c:ext>
                <c:ext xmlns:c16="http://schemas.microsoft.com/office/drawing/2014/chart" uri="{C3380CC4-5D6E-409C-BE32-E72D297353CC}">
                  <c16:uniqueId val="{0000001C-AC37-4A6D-BD05-CCFE8AA368B8}"/>
                </c:ext>
              </c:extLst>
            </c:dLbl>
            <c:dLbl>
              <c:idx val="30"/>
              <c:layout>
                <c:manualLayout>
                  <c:x val="-2.4974577358859211E-2"/>
                  <c:y val="-2.1626385444985512E-2"/>
                </c:manualLayout>
              </c:layout>
              <c:tx>
                <c:strRef>
                  <c:f>'20'!$BX$265</c:f>
                  <c:strCache>
                    <c:ptCount val="1"/>
                    <c:pt idx="0">
                      <c:v>金融・保険業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{4C8C182C-76CF-4720-8D33-CAD2B2AD8020}</c15:txfldGUID>
                      <c15:f>'20'!$BX$265</c15:f>
                      <c15:dlblFieldTableCache>
                        <c:ptCount val="1"/>
                        <c:pt idx="0">
                          <c:v>金融・保険業</c:v>
                        </c:pt>
                      </c15:dlblFieldTableCache>
                    </c15:dlblFTEntry>
                  </c15:dlblFieldTable>
                  <c15:showDataLabelsRange val="0"/>
                </c:ext>
                <c:ext xmlns:c16="http://schemas.microsoft.com/office/drawing/2014/chart" uri="{C3380CC4-5D6E-409C-BE32-E72D297353CC}">
                  <c16:uniqueId val="{0000001D-AC37-4A6D-BD05-CCFE8AA368B8}"/>
                </c:ext>
              </c:extLst>
            </c:dLbl>
            <c:dLbl>
              <c:idx val="31"/>
              <c:layout>
                <c:manualLayout>
                  <c:x val="-4.0455368672951256E-2"/>
                  <c:y val="2.3936591020640132E-2"/>
                </c:manualLayout>
              </c:layout>
              <c:tx>
                <c:strRef>
                  <c:f>'20'!$BY$265</c:f>
                  <c:strCache>
                    <c:ptCount val="1"/>
                    <c:pt idx="0">
                      <c:v>住宅賃貸業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{14865FA2-CE8A-4AF9-80D9-FA1B58848E17}</c15:txfldGUID>
                      <c15:f>'20'!$BY$265</c15:f>
                      <c15:dlblFieldTableCache>
                        <c:ptCount val="1"/>
                        <c:pt idx="0">
                          <c:v>住宅賃貸業</c:v>
                        </c:pt>
                      </c15:dlblFieldTableCache>
                    </c15:dlblFTEntry>
                  </c15:dlblFieldTable>
                  <c15:showDataLabelsRange val="0"/>
                </c:ext>
                <c:ext xmlns:c16="http://schemas.microsoft.com/office/drawing/2014/chart" uri="{C3380CC4-5D6E-409C-BE32-E72D297353CC}">
                  <c16:uniqueId val="{0000001E-AC37-4A6D-BD05-CCFE8AA368B8}"/>
                </c:ext>
              </c:extLst>
            </c:dLbl>
            <c:dLbl>
              <c:idx val="32"/>
              <c:layout>
                <c:manualLayout>
                  <c:x val="-3.3165581572351395E-2"/>
                  <c:y val="-2.1626385444985512E-2"/>
                </c:manualLayout>
              </c:layout>
              <c:tx>
                <c:strRef>
                  <c:f>'20'!$BZ$265</c:f>
                  <c:strCache>
                    <c:ptCount val="1"/>
                    <c:pt idx="0">
                      <c:v>その他の不動産業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{63372632-FE91-4E05-BE2F-F67B7AA667D2}</c15:txfldGUID>
                      <c15:f>'20'!$BZ$265</c15:f>
                      <c15:dlblFieldTableCache>
                        <c:ptCount val="1"/>
                        <c:pt idx="0">
                          <c:v>その他の不動産業</c:v>
                        </c:pt>
                      </c15:dlblFieldTableCache>
                    </c15:dlblFTEntry>
                  </c15:dlblFieldTable>
                  <c15:showDataLabelsRange val="0"/>
                </c:ext>
                <c:ext xmlns:c16="http://schemas.microsoft.com/office/drawing/2014/chart" uri="{C3380CC4-5D6E-409C-BE32-E72D297353CC}">
                  <c16:uniqueId val="{0000001F-AC37-4A6D-BD05-CCFE8AA368B8}"/>
                </c:ext>
              </c:extLst>
            </c:dLbl>
            <c:dLbl>
              <c:idx val="33"/>
              <c:layout>
                <c:manualLayout>
                  <c:x val="-2.529071124947764E-2"/>
                  <c:y val="-2.6685189057847617E-2"/>
                </c:manualLayout>
              </c:layout>
              <c:tx>
                <c:strRef>
                  <c:f>'20'!$CA$265</c:f>
                  <c:strCache>
                    <c:ptCount val="1"/>
                    <c:pt idx="0">
                      <c:v>運輸業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{C6EE1DE9-DB8C-45AB-A2D6-4A5C5E9EE0AD}</c15:txfldGUID>
                      <c15:f>'20'!$CA$265</c15:f>
                      <c15:dlblFieldTableCache>
                        <c:ptCount val="1"/>
                        <c:pt idx="0">
                          <c:v>運輸業</c:v>
                        </c:pt>
                      </c15:dlblFieldTableCache>
                    </c15:dlblFTEntry>
                  </c15:dlblFieldTable>
                  <c15:showDataLabelsRange val="0"/>
                </c:ext>
                <c:ext xmlns:c16="http://schemas.microsoft.com/office/drawing/2014/chart" uri="{C3380CC4-5D6E-409C-BE32-E72D297353CC}">
                  <c16:uniqueId val="{00000020-AC37-4A6D-BD05-CCFE8AA368B8}"/>
                </c:ext>
              </c:extLst>
            </c:dLbl>
            <c:dLbl>
              <c:idx val="34"/>
              <c:layout>
                <c:manualLayout>
                  <c:x val="-3.4142460186794801E-2"/>
                  <c:y val="-2.6685189057847617E-2"/>
                </c:manualLayout>
              </c:layout>
              <c:tx>
                <c:strRef>
                  <c:f>'20'!$CB$265</c:f>
                  <c:strCache>
                    <c:ptCount val="1"/>
                    <c:pt idx="0">
                      <c:v>情報通信業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{4AFB4C6D-7BB7-4006-9BCC-037130F2805B}</c15:txfldGUID>
                      <c15:f>'20'!$CB$265</c15:f>
                      <c15:dlblFieldTableCache>
                        <c:ptCount val="1"/>
                        <c:pt idx="0">
                          <c:v>情報通信業</c:v>
                        </c:pt>
                      </c15:dlblFieldTableCache>
                    </c15:dlblFTEntry>
                  </c15:dlblFieldTable>
                  <c15:showDataLabelsRange val="0"/>
                </c:ext>
                <c:ext xmlns:c16="http://schemas.microsoft.com/office/drawing/2014/chart" uri="{C3380CC4-5D6E-409C-BE32-E72D297353CC}">
                  <c16:uniqueId val="{00000021-AC37-4A6D-BD05-CCFE8AA368B8}"/>
                </c:ext>
              </c:extLst>
            </c:dLbl>
            <c:dLbl>
              <c:idx val="35"/>
              <c:layout>
                <c:manualLayout>
                  <c:x val="-2.2129372343292941E-2"/>
                  <c:y val="2.3902847070773815E-2"/>
                </c:manualLayout>
              </c:layout>
              <c:tx>
                <c:strRef>
                  <c:f>'20'!$CC$265</c:f>
                  <c:strCache>
                    <c:ptCount val="1"/>
                    <c:pt idx="0">
                      <c:v>公務</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{DFBF1167-4F99-4F4E-AEC0-CDD31ACD1F3A}</c15:txfldGUID>
                      <c15:f>'20'!$CC$265</c15:f>
                      <c15:dlblFieldTableCache>
                        <c:ptCount val="1"/>
                        <c:pt idx="0">
                          <c:v>公務</c:v>
                        </c:pt>
                      </c15:dlblFieldTableCache>
                    </c15:dlblFTEntry>
                  </c15:dlblFieldTable>
                  <c15:showDataLabelsRange val="0"/>
                </c:ext>
                <c:ext xmlns:c16="http://schemas.microsoft.com/office/drawing/2014/chart" uri="{C3380CC4-5D6E-409C-BE32-E72D297353CC}">
                  <c16:uniqueId val="{00000022-AC37-4A6D-BD05-CCFE8AA368B8}"/>
                </c:ext>
              </c:extLst>
            </c:dLbl>
            <c:dLbl>
              <c:idx val="36"/>
              <c:layout>
                <c:manualLayout>
                  <c:x val="-2.3447675559604683E-2"/>
                  <c:y val="2.137344526434241E-2"/>
                </c:manualLayout>
              </c:layout>
              <c:tx>
                <c:strRef>
                  <c:f>'20'!$CD$265</c:f>
                  <c:strCache>
                    <c:ptCount val="1"/>
                    <c:pt idx="0">
                      <c:v>公共サービス</c:v>
                    </c:pt>
                  </c:strCache>
                </c:strRef>
              </c:tx>
              <c:spPr>
                <a:noFill/>
                <a:ln>
                  <a:noFill/>
                </a:ln>
                <a:effectLst/>
              </c:spPr>
              <c:txPr>
                <a:bodyPr/>
                <a:lstStyle/>
                <a:p>
                  <a:pPr>
                    <a:defRPr sz="600"/>
                  </a:pPr>
                  <a:endParaRPr lang="ja-JP"/>
                </a:p>
              </c:txPr>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{EF15636B-5490-4222-B2D2-EE68BB5A3E44}</c15:txfldGUID>
                      <c15:f>'20'!$CD$265</c15:f>
                      <c15:dlblFieldTableCache>
                        <c:ptCount val="1"/>
                        <c:pt idx="0">
                          <c:v>公共サービス</c:v>
                        </c:pt>
                      </c15:dlblFieldTableCache>
                    </c15:dlblFTEntry>
                  </c15:dlblFieldTable>
                  <c15:showDataLabelsRange val="0"/>
                </c:ext>
                <c:ext xmlns:c16="http://schemas.microsoft.com/office/drawing/2014/chart" uri="{C3380CC4-5D6E-409C-BE32-E72D297353CC}">
                  <c16:uniqueId val="{00000023-AC37-4A6D-BD05-CCFE8AA368B8}"/>
                </c:ext>
              </c:extLst>
            </c:dLbl>
            <c:dLbl>
              <c:idx val="37"/>
              <c:layout>
                <c:manualLayout>
                  <c:x val="-2.5976746684552212E-2"/>
                  <c:y val="-2.4155787251416566E-2"/>
                </c:manualLayout>
              </c:layout>
              <c:tx>
                <c:strRef>
                  <c:f>'20'!$CE$265</c:f>
                  <c:strCache>
                    <c:ptCount val="1"/>
                    <c:pt idx="0">
                      <c:v>対事業所サービス</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{B3BD4F24-14FB-4862-9E70-564E52E20CF1}</c15:txfldGUID>
                      <c15:f>'20'!$CE$265</c15:f>
                      <c15:dlblFieldTableCache>
                        <c:ptCount val="1"/>
                        <c:pt idx="0">
                          <c:v>対事業所サービス</c:v>
                        </c:pt>
                      </c15:dlblFieldTableCache>
                    </c15:dlblFTEntry>
                  </c15:dlblFieldTable>
                  <c15:showDataLabelsRange val="0"/>
                </c:ext>
                <c:ext xmlns:c16="http://schemas.microsoft.com/office/drawing/2014/chart" uri="{C3380CC4-5D6E-409C-BE32-E72D297353CC}">
                  <c16:uniqueId val="{00000024-AC37-4A6D-BD05-CCFE8AA368B8}"/>
                </c:ext>
              </c:extLst>
            </c:dLbl>
            <c:dLbl>
              <c:idx val="38"/>
              <c:layout>
                <c:manualLayout>
                  <c:x val="-1.3183032163113541E-3"/>
                  <c:y val="4.9196865135084013E-2"/>
                </c:manualLayout>
              </c:layout>
              <c:tx>
                <c:strRef>
                  <c:f>'20'!$CF$265</c:f>
                  <c:strCache>
                    <c:ptCount val="1"/>
                    <c:pt idx="0">
                      <c:v>対個人サービス</c:v>
                    </c:pt>
                  </c:strCache>
                </c:strRef>
              </c:tx>
              <c:spPr>
                <a:noFill/>
                <a:ln>
                  <a:noFill/>
                </a:ln>
                <a:effectLst/>
              </c:spPr>
              <c:txPr>
                <a:bodyPr/>
                <a:lstStyle/>
                <a:p>
                  <a:pPr>
                    <a:defRPr sz="600"/>
                  </a:pPr>
                  <a:endParaRPr lang="ja-JP"/>
                </a:p>
              </c:txPr>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{3E6738F6-3728-4568-B1BB-1C0DB162292C}</c15:txfldGUID>
                      <c15:f>'20'!$CF$265</c15:f>
                      <c15:dlblFieldTableCache>
                        <c:ptCount val="1"/>
                        <c:pt idx="0">
                          <c:v>対個人サービス</c:v>
                        </c:pt>
                      </c15:dlblFieldTableCache>
                    </c15:dlblFTEntry>
                  </c15:dlblFieldTable>
                  <c15:showDataLabelsRange val="0"/>
                </c:ext>
                <c:ext xmlns:c16="http://schemas.microsoft.com/office/drawing/2014/chart" uri="{C3380CC4-5D6E-409C-BE32-E72D297353CC}">
                  <c16:uniqueId val="{00000025-AC37-4A6D-BD05-CCFE8AA368B8}"/>
                </c:ext>
              </c:extLst>
            </c:dLbl>
            <c:spPr>
              <a:noFill/>
              <a:ln>
                <a:noFill/>
              </a:ln>
              <a:effectLst/>
            </c:spPr>
            <c:txPr>
              <a:bodyPr/>
              <a:lstStyle/>
              <a:p>
                <a:pPr>
                  <a:defRPr sz="700"/>
                </a:pPr>
                <a:endParaRPr lang="ja-JP"/>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xVal>
            <c:numRef>
              <c:f>'20'!$AT$266:$CF$266</c:f>
              <c:numCache>
                <c:formatCode>General</c:formatCode>
                <c:ptCount val="39"/>
                <c:pt idx="0">
                  <c:v>1.2352447122730392</c:v>
                </c:pt>
                <c:pt idx="1">
                  <c:v>0.94126067162669969</c:v>
                </c:pt>
                <c:pt idx="2">
                  <c:v>1.0084487085046685</c:v>
                </c:pt>
                <c:pt idx="3">
                  <c:v>0.96960506465385721</c:v>
                </c:pt>
                <c:pt idx="4">
                  <c:v>1.3437653431457577</c:v>
                </c:pt>
                <c:pt idx="5">
                  <c:v>0.92985518006136059</c:v>
                </c:pt>
                <c:pt idx="6">
                  <c:v>0.85039194900906023</c:v>
                </c:pt>
                <c:pt idx="7">
                  <c:v>0.85039194900906023</c:v>
                </c:pt>
                <c:pt idx="8">
                  <c:v>1.0668475182619837</c:v>
                </c:pt>
                <c:pt idx="9">
                  <c:v>1.0801263512292381</c:v>
                </c:pt>
                <c:pt idx="10">
                  <c:v>0.85039194900906023</c:v>
                </c:pt>
                <c:pt idx="11">
                  <c:v>0.85039194900906023</c:v>
                </c:pt>
                <c:pt idx="12">
                  <c:v>0.9513505806466046</c:v>
                </c:pt>
                <c:pt idx="13">
                  <c:v>0.85039194900906023</c:v>
                </c:pt>
                <c:pt idx="14">
                  <c:v>1.0770889709842839</c:v>
                </c:pt>
                <c:pt idx="15">
                  <c:v>0.99067473265632744</c:v>
                </c:pt>
                <c:pt idx="16">
                  <c:v>0.85039194900906023</c:v>
                </c:pt>
                <c:pt idx="17">
                  <c:v>1.053716942956761</c:v>
                </c:pt>
                <c:pt idx="18">
                  <c:v>1.182182354853816</c:v>
                </c:pt>
                <c:pt idx="19">
                  <c:v>1.0640845927420144</c:v>
                </c:pt>
                <c:pt idx="20">
                  <c:v>0.98516558509333152</c:v>
                </c:pt>
                <c:pt idx="21">
                  <c:v>0.85039194900906023</c:v>
                </c:pt>
                <c:pt idx="22">
                  <c:v>0.85039194900906023</c:v>
                </c:pt>
                <c:pt idx="23">
                  <c:v>1.1069937472412263</c:v>
                </c:pt>
                <c:pt idx="24">
                  <c:v>1.0534360889048695</c:v>
                </c:pt>
                <c:pt idx="25">
                  <c:v>1.0097218157769361</c:v>
                </c:pt>
                <c:pt idx="26">
                  <c:v>0.85039194900906023</c:v>
                </c:pt>
                <c:pt idx="27">
                  <c:v>0.98653940779614524</c:v>
                </c:pt>
                <c:pt idx="28">
                  <c:v>0.98498465246278233</c:v>
                </c:pt>
                <c:pt idx="29">
                  <c:v>1.0148573276596258</c:v>
                </c:pt>
                <c:pt idx="30">
                  <c:v>1.0367175079534685</c:v>
                </c:pt>
                <c:pt idx="31">
                  <c:v>0.94410470624571585</c:v>
                </c:pt>
                <c:pt idx="32">
                  <c:v>1.0596794364327804</c:v>
                </c:pt>
                <c:pt idx="33">
                  <c:v>0.97153075928364396</c:v>
                </c:pt>
                <c:pt idx="34">
                  <c:v>1.1856361324839326</c:v>
                </c:pt>
                <c:pt idx="35">
                  <c:v>1.0174405589595714</c:v>
                </c:pt>
                <c:pt idx="36">
                  <c:v>0.97561443385068458</c:v>
                </c:pt>
                <c:pt idx="37">
                  <c:v>1.0394806426222014</c:v>
                </c:pt>
                <c:pt idx="38">
                  <c:v>1.0803179315551297</c:v>
                </c:pt>
              </c:numCache>
            </c:numRef>
          </c:xVal>
          <c:yVal>
            <c:numRef>
              <c:f>'20'!$AT$267:$CF$267</c:f>
              <c:numCache>
                <c:formatCode>General</c:formatCode>
                <c:ptCount val="39"/>
                <c:pt idx="0">
                  <c:v>1.3098442933120944</c:v>
                </c:pt>
                <c:pt idx="1">
                  <c:v>1.0733518291447768</c:v>
                </c:pt>
                <c:pt idx="2">
                  <c:v>0.9579919060126596</c:v>
                </c:pt>
                <c:pt idx="3">
                  <c:v>0.88842240640864256</c:v>
                </c:pt>
                <c:pt idx="4">
                  <c:v>1.1127308659631192</c:v>
                </c:pt>
                <c:pt idx="5">
                  <c:v>0.90638345576611701</c:v>
                </c:pt>
                <c:pt idx="6">
                  <c:v>0.85039194900906023</c:v>
                </c:pt>
                <c:pt idx="7">
                  <c:v>0.85039194900906023</c:v>
                </c:pt>
                <c:pt idx="8">
                  <c:v>1.0333069275020768</c:v>
                </c:pt>
                <c:pt idx="9">
                  <c:v>0.98869692423569833</c:v>
                </c:pt>
                <c:pt idx="10">
                  <c:v>0.85039194900906023</c:v>
                </c:pt>
                <c:pt idx="11">
                  <c:v>0.85039194900906023</c:v>
                </c:pt>
                <c:pt idx="12">
                  <c:v>0.89233086844806431</c:v>
                </c:pt>
                <c:pt idx="13">
                  <c:v>0.85039194900906023</c:v>
                </c:pt>
                <c:pt idx="14">
                  <c:v>0.96790298254764306</c:v>
                </c:pt>
                <c:pt idx="15">
                  <c:v>0.93075756992614334</c:v>
                </c:pt>
                <c:pt idx="16">
                  <c:v>0.85039194900906023</c:v>
                </c:pt>
                <c:pt idx="17">
                  <c:v>0.90229861199948258</c:v>
                </c:pt>
                <c:pt idx="18">
                  <c:v>0.98809526075911436</c:v>
                </c:pt>
                <c:pt idx="19">
                  <c:v>0.87027811962186974</c:v>
                </c:pt>
                <c:pt idx="20">
                  <c:v>0.90964778798347345</c:v>
                </c:pt>
                <c:pt idx="21">
                  <c:v>0.85039194900906023</c:v>
                </c:pt>
                <c:pt idx="22">
                  <c:v>0.85039194900906023</c:v>
                </c:pt>
                <c:pt idx="23">
                  <c:v>0.98175921597819404</c:v>
                </c:pt>
                <c:pt idx="24">
                  <c:v>0.98464684494625765</c:v>
                </c:pt>
                <c:pt idx="25">
                  <c:v>1.0448053198914411</c:v>
                </c:pt>
                <c:pt idx="26">
                  <c:v>0.85039194900906023</c:v>
                </c:pt>
                <c:pt idx="27">
                  <c:v>0.97186421048259697</c:v>
                </c:pt>
                <c:pt idx="28">
                  <c:v>1.2999973878758657</c:v>
                </c:pt>
                <c:pt idx="29">
                  <c:v>1.0004787185840618</c:v>
                </c:pt>
                <c:pt idx="30">
                  <c:v>1.1834022618040687</c:v>
                </c:pt>
                <c:pt idx="31">
                  <c:v>0.85039194900906023</c:v>
                </c:pt>
                <c:pt idx="32">
                  <c:v>1.0838930094349291</c:v>
                </c:pt>
                <c:pt idx="33">
                  <c:v>1.2668831479089075</c:v>
                </c:pt>
                <c:pt idx="34">
                  <c:v>1.2431088772630561</c:v>
                </c:pt>
                <c:pt idx="35">
                  <c:v>0.85039194900906023</c:v>
                </c:pt>
                <c:pt idx="36">
                  <c:v>0.92868448528881586</c:v>
                </c:pt>
                <c:pt idx="37">
                  <c:v>2.0102218553727904</c:v>
                </c:pt>
                <c:pt idx="38">
                  <c:v>0.91390341643837858</c:v>
                </c:pt>
              </c:numCache>
            </c:numRef>
          </c:yVal>
          <c:smooth val="0"/>
          <c:extLst>
            <c:ext xmlns:c16="http://schemas.microsoft.com/office/drawing/2014/chart" uri="{C3380CC4-5D6E-409C-BE32-E72D297353CC}">
              <c16:uniqueId val="{00000027-AC37-4A6D-BD05-CCFE8AA368B8}"/>
            </c:ext>
          </c:extLst>
        </c:ser>
        <c:dLbls>
          <c:showLegendKey val="0"/>
          <c:showVal val="0"/>
          <c:showCatName val="0"/>
          <c:showSerName val="0"/>
          <c:showPercent val="0"/>
          <c:showBubbleSize val="0"/>
        </c:dLbls>
        <c:axId val="615550512"/>
        <c:axId val="615550904"/>
      </c:scatterChart>
      <c:valAx>
        <c:axId val="615550512"/>
        <c:scaling>
          <c:orientation val="minMax"/>
          <c:max val="1.4"/>
          <c:min val="0.60000000000000009"/>
        </c:scaling>
        <c:delete val="0"/>
        <c:axPos val="b"/>
        <c:majorGridlines>
          <c:spPr>
            <a:ln>
              <a:prstDash val="sysDot"/>
            </a:ln>
          </c:spPr>
        </c:majorGridlines>
        <c:title>
          <c:tx>
            <c:rich>
              <a:bodyPr/>
              <a:lstStyle/>
              <a:p>
                <a:pPr>
                  <a:defRPr b="0"/>
                </a:pPr>
                <a:r>
                  <a:rPr lang="ja-JP" altLang="en-US"/>
                  <a:t>影響力係数</a:t>
                </a:r>
              </a:p>
            </c:rich>
          </c:tx>
          <c:layout>
            <c:manualLayout>
              <c:xMode val="edge"/>
              <c:yMode val="edge"/>
              <c:x val="0.48753216154246265"/>
              <c:y val="0.95926338968478153"/>
            </c:manualLayout>
          </c:layout>
          <c:overlay val="0"/>
        </c:title>
        <c:numFmt formatCode="#,##0.00_);\(#,##0.00\)" sourceLinked="0"/>
        <c:majorTickMark val="out"/>
        <c:minorTickMark val="none"/>
        <c:tickLblPos val="nextTo"/>
        <c:crossAx val="615550904"/>
        <c:crosses val="autoZero"/>
        <c:crossBetween val="midCat"/>
      </c:valAx>
      <c:valAx>
        <c:axId val="615550904"/>
        <c:scaling>
          <c:orientation val="minMax"/>
          <c:max val="2.2000000000000002"/>
          <c:min val="0.6"/>
        </c:scaling>
        <c:delete val="0"/>
        <c:axPos val="l"/>
        <c:majorGridlines>
          <c:spPr>
            <a:ln>
              <a:prstDash val="sysDot"/>
            </a:ln>
          </c:spPr>
        </c:majorGridlines>
        <c:title>
          <c:tx>
            <c:rich>
              <a:bodyPr rot="0" vert="wordArtVertRtl"/>
              <a:lstStyle/>
              <a:p>
                <a:pPr>
                  <a:defRPr b="0"/>
                </a:pPr>
                <a:r>
                  <a:rPr lang="ja-JP" altLang="en-US"/>
                  <a:t>感応度係数</a:t>
                </a:r>
              </a:p>
            </c:rich>
          </c:tx>
          <c:layout>
            <c:manualLayout>
              <c:xMode val="edge"/>
              <c:yMode val="edge"/>
              <c:x val="9.8775370128135944E-4"/>
              <c:y val="0.36342185331111398"/>
            </c:manualLayout>
          </c:layout>
          <c:overlay val="0"/>
        </c:title>
        <c:numFmt formatCode="#,##0.0_);\(#,##0.0\)" sourceLinked="0"/>
        <c:majorTickMark val="out"/>
        <c:minorTickMark val="none"/>
        <c:tickLblPos val="nextTo"/>
        <c:crossAx val="615550512"/>
        <c:crosses val="autoZero"/>
        <c:crossBetween val="midCat"/>
      </c:valAx>
      <c:spPr>
        <a:noFill/>
        <a:ln>
          <a:solidFill>
            <a:schemeClr val="bg1">
              <a:lumMod val="50000"/>
            </a:schemeClr>
          </a:solidFill>
        </a:ln>
      </c:spPr>
    </c:plotArea>
    <c:plotVisOnly val="1"/>
    <c:dispBlanksAs val="gap"/>
    <c:showDLblsOverMax val="0"/>
  </c:chart>
  <c:spPr>
    <a:noFill/>
    <a:ln>
      <a:noFill/>
    </a:ln>
  </c:sp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6591666465593738E-2"/>
          <c:y val="4.0204678362573076E-2"/>
          <c:w val="0.91780284040082361"/>
          <c:h val="0.54097826587466047"/>
        </c:manualLayout>
      </c:layout>
      <c:barChart>
        <c:barDir val="col"/>
        <c:grouping val="clustered"/>
        <c:varyColors val="0"/>
        <c:ser>
          <c:idx val="0"/>
          <c:order val="0"/>
          <c:tx>
            <c:strRef>
              <c:f>'21'!$E$138</c:f>
              <c:strCache>
                <c:ptCount val="1"/>
                <c:pt idx="0">
                  <c:v>全域への波及効果</c:v>
                </c:pt>
              </c:strCache>
            </c:strRef>
          </c:tx>
          <c:spPr>
            <a:solidFill>
              <a:srgbClr val="75DD75"/>
            </a:solidFill>
          </c:spPr>
          <c:invertIfNegative val="0"/>
          <c:cat>
            <c:strRef>
              <c:f>'21'!$D$139:$D$177</c:f>
              <c:strCache>
                <c:ptCount val="39"/>
                <c:pt idx="0">
                  <c:v>食料品</c:v>
                </c:pt>
                <c:pt idx="1">
                  <c:v>農業</c:v>
                </c:pt>
                <c:pt idx="2">
                  <c:v>情報通信業</c:v>
                </c:pt>
                <c:pt idx="3">
                  <c:v>製材・木製品</c:v>
                </c:pt>
                <c:pt idx="4">
                  <c:v>その他の製造業</c:v>
                </c:pt>
                <c:pt idx="5">
                  <c:v>対個人サービス</c:v>
                </c:pt>
                <c:pt idx="6">
                  <c:v>窯業・土石製品</c:v>
                </c:pt>
                <c:pt idx="7">
                  <c:v>電気機械</c:v>
                </c:pt>
                <c:pt idx="8">
                  <c:v>石油・石炭製品</c:v>
                </c:pt>
                <c:pt idx="9">
                  <c:v>家具</c:v>
                </c:pt>
                <c:pt idx="10">
                  <c:v>その他の不動産業</c:v>
                </c:pt>
                <c:pt idx="11">
                  <c:v>衣服・身回品</c:v>
                </c:pt>
                <c:pt idx="12">
                  <c:v>建設業</c:v>
                </c:pt>
                <c:pt idx="13">
                  <c:v>対事業所サービス</c:v>
                </c:pt>
                <c:pt idx="14">
                  <c:v>金融・保険業</c:v>
                </c:pt>
                <c:pt idx="15">
                  <c:v>公務</c:v>
                </c:pt>
                <c:pt idx="16">
                  <c:v>小売業</c:v>
                </c:pt>
                <c:pt idx="17">
                  <c:v>電気業</c:v>
                </c:pt>
                <c:pt idx="18">
                  <c:v>水産業</c:v>
                </c:pt>
                <c:pt idx="19">
                  <c:v>輸送用機械</c:v>
                </c:pt>
                <c:pt idx="20">
                  <c:v>水道・廃棄物処理業</c:v>
                </c:pt>
                <c:pt idx="21">
                  <c:v>印刷</c:v>
                </c:pt>
                <c:pt idx="22">
                  <c:v>卸売業</c:v>
                </c:pt>
                <c:pt idx="23">
                  <c:v>公共サービス</c:v>
                </c:pt>
                <c:pt idx="24">
                  <c:v>運輸業</c:v>
                </c:pt>
                <c:pt idx="25">
                  <c:v>鉱業</c:v>
                </c:pt>
                <c:pt idx="26">
                  <c:v>金属製品</c:v>
                </c:pt>
                <c:pt idx="27">
                  <c:v>住宅賃貸業</c:v>
                </c:pt>
                <c:pt idx="28">
                  <c:v>林業</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'21'!$E$139:$E$177</c:f>
              <c:numCache>
                <c:formatCode>0.000_ </c:formatCode>
                <c:ptCount val="39"/>
                <c:pt idx="0">
                  <c:v>2.4770612847500262</c:v>
                </c:pt>
                <c:pt idx="1">
                  <c:v>2.26909728206933</c:v>
                </c:pt>
                <c:pt idx="2">
                  <c:v>2.0375203379267082</c:v>
                </c:pt>
                <c:pt idx="3">
                  <c:v>1.9018614852823794</c:v>
                </c:pt>
                <c:pt idx="4">
                  <c:v>1.9680291216396373</c:v>
                </c:pt>
                <c:pt idx="5">
                  <c:v>1.7650290410879392</c:v>
                </c:pt>
                <c:pt idx="6">
                  <c:v>1.8313071633586779</c:v>
                </c:pt>
                <c:pt idx="7">
                  <c:v>2.2043252707283263</c:v>
                </c:pt>
                <c:pt idx="8">
                  <c:v>2.2123114231196568</c:v>
                </c:pt>
                <c:pt idx="9">
                  <c:v>1.9993101954614201</c:v>
                </c:pt>
                <c:pt idx="10">
                  <c:v>1.5516511198035863</c:v>
                </c:pt>
                <c:pt idx="11">
                  <c:v>1.8902350949566027</c:v>
                </c:pt>
                <c:pt idx="12">
                  <c:v>1.8181502487802517</c:v>
                </c:pt>
                <c:pt idx="13">
                  <c:v>1.6313717273833785</c:v>
                </c:pt>
                <c:pt idx="14">
                  <c:v>1.5330288538720813</c:v>
                </c:pt>
                <c:pt idx="15">
                  <c:v>1.4684367735160251</c:v>
                </c:pt>
                <c:pt idx="16">
                  <c:v>1.4890476507704105</c:v>
                </c:pt>
                <c:pt idx="17">
                  <c:v>1.4079164934296464</c:v>
                </c:pt>
                <c:pt idx="18">
                  <c:v>1.7343901774931056</c:v>
                </c:pt>
                <c:pt idx="19">
                  <c:v>1.9882949339722629</c:v>
                </c:pt>
                <c:pt idx="20">
                  <c:v>1.4052930015146141</c:v>
                </c:pt>
                <c:pt idx="21">
                  <c:v>1.6919512608160083</c:v>
                </c:pt>
                <c:pt idx="22">
                  <c:v>1.3992249143936855</c:v>
                </c:pt>
                <c:pt idx="23">
                  <c:v>1.4292957209372661</c:v>
                </c:pt>
                <c:pt idx="24">
                  <c:v>1.4351671636080039</c:v>
                </c:pt>
                <c:pt idx="25">
                  <c:v>1.4515292610837998</c:v>
                </c:pt>
                <c:pt idx="26">
                  <c:v>1.8161500296483701</c:v>
                </c:pt>
                <c:pt idx="27">
                  <c:v>1.2617990226166305</c:v>
                </c:pt>
                <c:pt idx="28">
                  <c:v>1.1699933693628317</c:v>
                </c:pt>
                <c:pt idx="29">
                  <c:v>1.3784304858912606</c:v>
                </c:pt>
                <c:pt idx="30">
                  <c:v>1</c:v>
                </c:pt>
                <c:pt idx="31">
                  <c:v>1</c:v>
                </c:pt>
                <c:pt idx="32">
                  <c:v>1</c:v>
                </c:pt>
                <c:pt idx="33">
                  <c:v>1</c:v>
                </c:pt>
                <c:pt idx="34">
                  <c:v>1</c:v>
                </c:pt>
                <c:pt idx="35">
                  <c:v>1</c:v>
                </c:pt>
                <c:pt idx="36">
                  <c:v>1</c:v>
                </c:pt>
                <c:pt idx="37">
                  <c:v>1</c:v>
                </c:pt>
                <c:pt idx="38">
                  <c:v>1</c:v>
                </c:pt>
              </c:numCache>
            </c:numRef>
          </c:val>
          <c:extLst>
            <c:ext xmlns:c16="http://schemas.microsoft.com/office/drawing/2014/chart" uri="{C3380CC4-5D6E-409C-BE32-E72D297353CC}">
              <c16:uniqueId val="{00000000-AB8F-4091-A1E6-E5B8331CC5A1}"/>
            </c:ext>
          </c:extLst>
        </c:ser>
        <c:ser>
          <c:idx val="1"/>
          <c:order val="1"/>
          <c:tx>
            <c:strRef>
              <c:f>'21'!$F$138</c:f>
              <c:strCache>
                <c:ptCount val="1"/>
                <c:pt idx="0">
                  <c:v>市内への波及効果</c:v>
                </c:pt>
              </c:strCache>
            </c:strRef>
          </c:tx>
          <c:spPr>
            <a:solidFill>
              <a:srgbClr val="F79646"/>
            </a:solidFill>
          </c:spPr>
          <c:invertIfNegative val="0"/>
          <c:cat>
            <c:strRef>
              <c:f>'21'!$D$139:$D$177</c:f>
              <c:strCache>
                <c:ptCount val="39"/>
                <c:pt idx="0">
                  <c:v>食料品</c:v>
                </c:pt>
                <c:pt idx="1">
                  <c:v>農業</c:v>
                </c:pt>
                <c:pt idx="2">
                  <c:v>情報通信業</c:v>
                </c:pt>
                <c:pt idx="3">
                  <c:v>製材・木製品</c:v>
                </c:pt>
                <c:pt idx="4">
                  <c:v>その他の製造業</c:v>
                </c:pt>
                <c:pt idx="5">
                  <c:v>対個人サービス</c:v>
                </c:pt>
                <c:pt idx="6">
                  <c:v>窯業・土石製品</c:v>
                </c:pt>
                <c:pt idx="7">
                  <c:v>電気機械</c:v>
                </c:pt>
                <c:pt idx="8">
                  <c:v>石油・石炭製品</c:v>
                </c:pt>
                <c:pt idx="9">
                  <c:v>家具</c:v>
                </c:pt>
                <c:pt idx="10">
                  <c:v>その他の不動産業</c:v>
                </c:pt>
                <c:pt idx="11">
                  <c:v>衣服・身回品</c:v>
                </c:pt>
                <c:pt idx="12">
                  <c:v>建設業</c:v>
                </c:pt>
                <c:pt idx="13">
                  <c:v>対事業所サービス</c:v>
                </c:pt>
                <c:pt idx="14">
                  <c:v>金融・保険業</c:v>
                </c:pt>
                <c:pt idx="15">
                  <c:v>公務</c:v>
                </c:pt>
                <c:pt idx="16">
                  <c:v>小売業</c:v>
                </c:pt>
                <c:pt idx="17">
                  <c:v>電気業</c:v>
                </c:pt>
                <c:pt idx="18">
                  <c:v>水産業</c:v>
                </c:pt>
                <c:pt idx="19">
                  <c:v>輸送用機械</c:v>
                </c:pt>
                <c:pt idx="20">
                  <c:v>水道・廃棄物処理業</c:v>
                </c:pt>
                <c:pt idx="21">
                  <c:v>印刷</c:v>
                </c:pt>
                <c:pt idx="22">
                  <c:v>卸売業</c:v>
                </c:pt>
                <c:pt idx="23">
                  <c:v>公共サービス</c:v>
                </c:pt>
                <c:pt idx="24">
                  <c:v>運輸業</c:v>
                </c:pt>
                <c:pt idx="25">
                  <c:v>鉱業</c:v>
                </c:pt>
                <c:pt idx="26">
                  <c:v>金属製品</c:v>
                </c:pt>
                <c:pt idx="27">
                  <c:v>住宅賃貸業</c:v>
                </c:pt>
                <c:pt idx="28">
                  <c:v>林業</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'21'!$F$139:$F$177</c:f>
              <c:numCache>
                <c:formatCode>0.000_ </c:formatCode>
                <c:ptCount val="39"/>
                <c:pt idx="0">
                  <c:v>1.5801717604589423</c:v>
                </c:pt>
                <c:pt idx="1">
                  <c:v>1.4525592742410578</c:v>
                </c:pt>
                <c:pt idx="2">
                  <c:v>1.3942231389484858</c:v>
                </c:pt>
                <c:pt idx="3">
                  <c:v>1.3901617439245308</c:v>
                </c:pt>
                <c:pt idx="4">
                  <c:v>1.3017453287641982</c:v>
                </c:pt>
                <c:pt idx="5">
                  <c:v>1.2703764808850746</c:v>
                </c:pt>
                <c:pt idx="6">
                  <c:v>1.2701511961488834</c:v>
                </c:pt>
                <c:pt idx="7">
                  <c:v>1.2665794546142961</c:v>
                </c:pt>
                <c:pt idx="8">
                  <c:v>1.2545362400304394</c:v>
                </c:pt>
                <c:pt idx="9">
                  <c:v>1.251287237587285</c:v>
                </c:pt>
                <c:pt idx="10">
                  <c:v>1.2461070894045945</c:v>
                </c:pt>
                <c:pt idx="11">
                  <c:v>1.2390956242996305</c:v>
                </c:pt>
                <c:pt idx="12">
                  <c:v>1.2387653600582782</c:v>
                </c:pt>
                <c:pt idx="13">
                  <c:v>1.2223547551614069</c:v>
                </c:pt>
                <c:pt idx="14">
                  <c:v>1.2191055067742922</c:v>
                </c:pt>
                <c:pt idx="15">
                  <c:v>1.1964371959837679</c:v>
                </c:pt>
                <c:pt idx="16">
                  <c:v>1.1933995010679639</c:v>
                </c:pt>
                <c:pt idx="17">
                  <c:v>1.1873605070621127</c:v>
                </c:pt>
                <c:pt idx="18">
                  <c:v>1.1858634241302353</c:v>
                </c:pt>
                <c:pt idx="19">
                  <c:v>1.1649625020682934</c:v>
                </c:pt>
                <c:pt idx="20">
                  <c:v>1.1600996563358039</c:v>
                </c:pt>
                <c:pt idx="21">
                  <c:v>1.1584841392740366</c:v>
                </c:pt>
                <c:pt idx="22">
                  <c:v>1.1582713754646425</c:v>
                </c:pt>
                <c:pt idx="23">
                  <c:v>1.1472526697689729</c:v>
                </c:pt>
                <c:pt idx="24">
                  <c:v>1.1424505610803861</c:v>
                </c:pt>
                <c:pt idx="25">
                  <c:v>1.140186082175064</c:v>
                </c:pt>
                <c:pt idx="26">
                  <c:v>1.1187201169474721</c:v>
                </c:pt>
                <c:pt idx="27">
                  <c:v>1.1101994878312955</c:v>
                </c:pt>
                <c:pt idx="28">
                  <c:v>1.1068551068992674</c:v>
                </c:pt>
                <c:pt idx="29">
                  <c:v>1.093443066041367</c:v>
                </c:pt>
                <c:pt idx="30">
                  <c:v>1</c:v>
                </c:pt>
                <c:pt idx="31">
                  <c:v>1</c:v>
                </c:pt>
                <c:pt idx="32">
                  <c:v>1</c:v>
                </c:pt>
                <c:pt idx="33">
                  <c:v>1</c:v>
                </c:pt>
                <c:pt idx="34">
                  <c:v>1</c:v>
                </c:pt>
                <c:pt idx="35">
                  <c:v>1</c:v>
                </c:pt>
                <c:pt idx="36">
                  <c:v>1</c:v>
                </c:pt>
                <c:pt idx="37">
                  <c:v>1</c:v>
                </c:pt>
                <c:pt idx="38">
                  <c:v>1</c:v>
                </c:pt>
              </c:numCache>
            </c:numRef>
          </c:val>
          <c:extLst>
            <c:ext xmlns:c16="http://schemas.microsoft.com/office/drawing/2014/chart" uri="{C3380CC4-5D6E-409C-BE32-E72D297353CC}">
              <c16:uniqueId val="{00000001-AB8F-4091-A1E6-E5B8331CC5A1}"/>
            </c:ext>
          </c:extLst>
        </c:ser>
        <c:dLbls>
          <c:showLegendKey val="0"/>
          <c:showVal val="0"/>
          <c:showCatName val="0"/>
          <c:showSerName val="0"/>
          <c:showPercent val="0"/>
          <c:showBubbleSize val="0"/>
        </c:dLbls>
        <c:gapWidth val="150"/>
        <c:axId val="615554040"/>
        <c:axId val="615554432"/>
      </c:barChart>
      <c:catAx>
        <c:axId val="615554040"/>
        <c:scaling>
          <c:orientation val="minMax"/>
        </c:scaling>
        <c:delete val="0"/>
        <c:axPos val="b"/>
        <c:numFmt formatCode="General" sourceLinked="1"/>
        <c:majorTickMark val="out"/>
        <c:minorTickMark val="none"/>
        <c:tickLblPos val="nextTo"/>
        <c:txPr>
          <a:bodyPr rot="-5400000" vert="horz"/>
          <a:lstStyle/>
          <a:p>
            <a:pPr>
              <a:defRPr sz="900"/>
            </a:pPr>
            <a:endParaRPr lang="ja-JP"/>
          </a:p>
        </c:txPr>
        <c:crossAx val="615554432"/>
        <c:crosses val="autoZero"/>
        <c:auto val="1"/>
        <c:lblAlgn val="ctr"/>
        <c:lblOffset val="100"/>
        <c:noMultiLvlLbl val="0"/>
      </c:catAx>
      <c:valAx>
        <c:axId val="615554432"/>
        <c:scaling>
          <c:orientation val="minMax"/>
          <c:min val="0"/>
        </c:scaling>
        <c:delete val="0"/>
        <c:axPos val="l"/>
        <c:majorGridlines>
          <c:spPr>
            <a:ln>
              <a:prstDash val="sysDot"/>
            </a:ln>
          </c:spPr>
        </c:majorGridlines>
        <c:title>
          <c:tx>
            <c:rich>
              <a:bodyPr rot="-5400000" vert="horz"/>
              <a:lstStyle/>
              <a:p>
                <a:pPr>
                  <a:defRPr sz="900" b="0"/>
                </a:pPr>
                <a:r>
                  <a:rPr lang="ja-JP" altLang="en-US" sz="900"/>
                  <a:t>生産波及効果（産業計）（百万円）</a:t>
                </a:r>
              </a:p>
            </c:rich>
          </c:tx>
          <c:layout/>
          <c:overlay val="0"/>
        </c:title>
        <c:numFmt formatCode="0.0;0.0" sourceLinked="0"/>
        <c:majorTickMark val="out"/>
        <c:minorTickMark val="none"/>
        <c:tickLblPos val="nextTo"/>
        <c:txPr>
          <a:bodyPr/>
          <a:lstStyle/>
          <a:p>
            <a:pPr>
              <a:defRPr sz="900"/>
            </a:pPr>
            <a:endParaRPr lang="ja-JP"/>
          </a:p>
        </c:txPr>
        <c:crossAx val="615554040"/>
        <c:crosses val="autoZero"/>
        <c:crossBetween val="between"/>
      </c:valAx>
      <c:spPr>
        <a:noFill/>
        <a:ln>
          <a:solidFill>
            <a:schemeClr val="bg1">
              <a:lumMod val="50000"/>
            </a:schemeClr>
          </a:solidFill>
        </a:ln>
      </c:spPr>
    </c:plotArea>
    <c:legend>
      <c:legendPos val="b"/>
      <c:layout/>
      <c:overlay val="0"/>
      <c:txPr>
        <a:bodyPr/>
        <a:lstStyle/>
        <a:p>
          <a:pPr>
            <a:defRPr sz="900"/>
          </a:pPr>
          <a:endParaRPr lang="ja-JP"/>
        </a:p>
      </c:txPr>
    </c:legend>
    <c:plotVisOnly val="1"/>
    <c:dispBlanksAs val="gap"/>
    <c:showDLblsOverMax val="0"/>
  </c:chart>
  <c:spPr>
    <a:noFill/>
    <a:ln>
      <a:noFill/>
    </a:ln>
  </c:sp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0"/>
          <c:w val="1"/>
          <c:h val="1"/>
        </c:manualLayout>
      </c:layout>
      <c:bubbleChart>
        <c:varyColors val="0"/>
        <c:ser>
          <c:idx val="0"/>
          <c:order val="0"/>
          <c:spPr>
            <a:solidFill>
              <a:srgbClr val="F79646"/>
            </a:solidFill>
            <a:ln>
              <a:noFill/>
            </a:ln>
          </c:spPr>
          <c:invertIfNegative val="0"/>
          <c:dLbls>
            <c:dLbl>
              <c:idx val="0"/>
              <c:layout>
                <c:manualLayout>
                  <c:x val="-9.5793583120801148E-2"/>
                  <c:y val="-5.4739446211704033E-2"/>
                </c:manualLayout>
              </c:layout>
              <c:tx>
                <c:strRef>
                  <c:f>'22'!$M$96</c:f>
                  <c:strCache>
                    <c:ptCount val="1"/>
                    <c:pt idx="0">
                      <c:v>39 対個人サービス</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{1AF049D7-F87C-46A6-A537-D821D312E170}</c15:txfldGUID>
                      <c15:f>'22'!$M$96</c15:f>
                      <c15:dlblFieldTableCache>
                        <c:ptCount val="1"/>
                        <c:pt idx="0">
                          <c:v>39 対個人サービス</c:v>
                        </c:pt>
                      </c15:dlblFieldTableCache>
                    </c15:dlblFTEntry>
                  </c15:dlblFieldTable>
                  <c15:showDataLabelsRange val="0"/>
                </c:ext>
                <c:ext xmlns:c16="http://schemas.microsoft.com/office/drawing/2014/chart" uri="{C3380CC4-5D6E-409C-BE32-E72D297353CC}">
                  <c16:uniqueId val="{00000000-0844-418D-A3D5-79715BFBB7A0}"/>
                </c:ext>
              </c:extLst>
            </c:dLbl>
            <c:dLbl>
              <c:idx val="1"/>
              <c:layout>
                <c:manualLayout>
                  <c:x val="-6.4308193623243581E-2"/>
                  <c:y val="-7.8664599995866724E-2"/>
                </c:manualLayout>
              </c:layout>
              <c:tx>
                <c:strRef>
                  <c:f>'22'!$M$97</c:f>
                  <c:strCache>
                    <c:ptCount val="1"/>
                    <c:pt idx="0">
                      <c:v>38 対事業所サービス</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{B0BEA0FE-03C7-488F-85B9-47DA16AAEF3B}</c15:txfldGUID>
                      <c15:f>'22'!$M$97</c15:f>
                      <c15:dlblFieldTableCache>
                        <c:ptCount val="1"/>
                        <c:pt idx="0">
                          <c:v>38 対事業所サービス</c:v>
                        </c:pt>
                      </c15:dlblFieldTableCache>
                    </c15:dlblFTEntry>
                  </c15:dlblFieldTable>
                  <c15:showDataLabelsRange val="0"/>
                </c:ext>
                <c:ext xmlns:c16="http://schemas.microsoft.com/office/drawing/2014/chart" uri="{C3380CC4-5D6E-409C-BE32-E72D297353CC}">
                  <c16:uniqueId val="{00000001-0844-418D-A3D5-79715BFBB7A0}"/>
                </c:ext>
              </c:extLst>
            </c:dLbl>
            <c:dLbl>
              <c:idx val="2"/>
              <c:layout>
                <c:manualLayout>
                  <c:x val="-6.0839397033088924E-2"/>
                  <c:y val="-5.3175553567411757E-2"/>
                </c:manualLayout>
              </c:layout>
              <c:tx>
                <c:strRef>
                  <c:f>'22'!$M$98</c:f>
                  <c:strCache>
                    <c:ptCount val="1"/>
                    <c:pt idx="0">
                      <c:v>37 公共サービス</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{D8988A66-BACC-423F-9794-A93A42FF0B44}</c15:txfldGUID>
                      <c15:f>'22'!$M$98</c15:f>
                      <c15:dlblFieldTableCache>
                        <c:ptCount val="1"/>
                        <c:pt idx="0">
                          <c:v>37 公共サービス</c:v>
                        </c:pt>
                      </c15:dlblFieldTableCache>
                    </c15:dlblFTEntry>
                  </c15:dlblFieldTable>
                  <c15:showDataLabelsRange val="0"/>
                </c:ext>
                <c:ext xmlns:c16="http://schemas.microsoft.com/office/drawing/2014/chart" uri="{C3380CC4-5D6E-409C-BE32-E72D297353CC}">
                  <c16:uniqueId val="{00000002-0844-418D-A3D5-79715BFBB7A0}"/>
                </c:ext>
              </c:extLst>
            </c:dLbl>
            <c:dLbl>
              <c:idx val="3"/>
              <c:layout>
                <c:manualLayout>
                  <c:x val="-3.0704752625982906E-2"/>
                  <c:y val="-3.7805030276727589E-2"/>
                </c:manualLayout>
              </c:layout>
              <c:tx>
                <c:strRef>
                  <c:f>'22'!$M$99</c:f>
                  <c:strCache>
                    <c:ptCount val="1"/>
                    <c:pt idx="0">
                      <c:v>36 公務</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{53E97E31-436C-450B-9270-435172F952F5}</c15:txfldGUID>
                      <c15:f>'22'!$M$99</c15:f>
                      <c15:dlblFieldTableCache>
                        <c:ptCount val="1"/>
                        <c:pt idx="0">
                          <c:v>36 公務</c:v>
                        </c:pt>
                      </c15:dlblFieldTableCache>
                    </c15:dlblFTEntry>
                  </c15:dlblFieldTable>
                  <c15:showDataLabelsRange val="0"/>
                </c:ext>
                <c:ext xmlns:c16="http://schemas.microsoft.com/office/drawing/2014/chart" uri="{C3380CC4-5D6E-409C-BE32-E72D297353CC}">
                  <c16:uniqueId val="{00000003-0844-418D-A3D5-79715BFBB7A0}"/>
                </c:ext>
              </c:extLst>
            </c:dLbl>
            <c:dLbl>
              <c:idx val="4"/>
              <c:layout>
                <c:manualLayout>
                  <c:x val="-1.8821494620736803E-2"/>
                  <c:y val="-3.0841649083061848E-2"/>
                </c:manualLayout>
              </c:layout>
              <c:tx>
                <c:strRef>
                  <c:f>'22'!$M$100</c:f>
                  <c:strCache>
                    <c:ptCount val="1"/>
                    <c:pt idx="0">
                      <c:v>35 情報通信業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{CD8D817D-C27B-4F03-A289-0F047D938C92}</c15:txfldGUID>
                      <c15:f>'22'!$M$100</c15:f>
                      <c15:dlblFieldTableCache>
                        <c:ptCount val="1"/>
                        <c:pt idx="0">
                          <c:v>35 情報通信業</c:v>
                        </c:pt>
                      </c15:dlblFieldTableCache>
                    </c15:dlblFTEntry>
                  </c15:dlblFieldTable>
                  <c15:showDataLabelsRange val="0"/>
                </c:ext>
                <c:ext xmlns:c16="http://schemas.microsoft.com/office/drawing/2014/chart" uri="{C3380CC4-5D6E-409C-BE32-E72D297353CC}">
                  <c16:uniqueId val="{00000004-0844-418D-A3D5-79715BFBB7A0}"/>
                </c:ext>
              </c:extLst>
            </c:dLbl>
            <c:dLbl>
              <c:idx val="5"/>
              <c:layout>
                <c:manualLayout>
                  <c:x val="-1.8715706479969715E-2"/>
                  <c:y val="-2.5245189702285425E-2"/>
                </c:manualLayout>
              </c:layout>
              <c:tx>
                <c:strRef>
                  <c:f>'22'!$M$101</c:f>
                  <c:strCache>
                    <c:ptCount val="1"/>
                    <c:pt idx="0">
                      <c:v>34 運輸業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{280E37C5-A4FB-46D1-8AD7-147C8CA3A9E6}</c15:txfldGUID>
                      <c15:f>'22'!$M$101</c15:f>
                      <c15:dlblFieldTableCache>
                        <c:ptCount val="1"/>
                        <c:pt idx="0">
                          <c:v>34 運輸業</c:v>
                        </c:pt>
                      </c15:dlblFieldTableCache>
                    </c15:dlblFTEntry>
                  </c15:dlblFieldTable>
                  <c15:showDataLabelsRange val="0"/>
                </c:ext>
                <c:ext xmlns:c16="http://schemas.microsoft.com/office/drawing/2014/chart" uri="{C3380CC4-5D6E-409C-BE32-E72D297353CC}">
                  <c16:uniqueId val="{00000005-0844-418D-A3D5-79715BFBB7A0}"/>
                </c:ext>
              </c:extLst>
            </c:dLbl>
            <c:dLbl>
              <c:idx val="6"/>
              <c:layout>
                <c:manualLayout>
                  <c:x val="-1.467307003557286E-2"/>
                  <c:y val="-2.4659425492444941E-2"/>
                </c:manualLayout>
              </c:layout>
              <c:tx>
                <c:strRef>
                  <c:f>'22'!$M$102</c:f>
                  <c:strCache>
                    <c:ptCount val="1"/>
                    <c:pt idx="0">
                      <c:v>33 その他の不動産業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{4BE8DDF4-0710-4B66-9A0F-C5294F270D4D}</c15:txfldGUID>
                      <c15:f>'22'!$M$102</c15:f>
                      <c15:dlblFieldTableCache>
                        <c:ptCount val="1"/>
                        <c:pt idx="0">
                          <c:v>33 その他の不動産業</c:v>
                        </c:pt>
                      </c15:dlblFieldTableCache>
                    </c15:dlblFTEntry>
                  </c15:dlblFieldTable>
                  <c15:showDataLabelsRange val="0"/>
                </c:ext>
                <c:ext xmlns:c16="http://schemas.microsoft.com/office/drawing/2014/chart" uri="{C3380CC4-5D6E-409C-BE32-E72D297353CC}">
                  <c16:uniqueId val="{00000006-0844-418D-A3D5-79715BFBB7A0}"/>
                </c:ext>
              </c:extLst>
            </c:dLbl>
            <c:dLbl>
              <c:idx val="7"/>
              <c:layout>
                <c:manualLayout>
                  <c:x val="3.2552158014345052E-3"/>
                  <c:y val="-2.1000844080493815E-3"/>
                </c:manualLayout>
              </c:layout>
              <c:tx>
                <c:strRef>
                  <c:f>'22'!$M$103</c:f>
                  <c:strCache>
                    <c:ptCount val="1"/>
                    <c:pt idx="0">
                      <c:v>32 住宅賃貸業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{50F19696-D116-4911-BCC7-09ABB860F78E}</c15:txfldGUID>
                      <c15:f>'22'!$M$103</c15:f>
                      <c15:dlblFieldTableCache>
                        <c:ptCount val="1"/>
                        <c:pt idx="0">
                          <c:v>32 住宅賃貸業</c:v>
                        </c:pt>
                      </c15:dlblFieldTableCache>
                    </c15:dlblFTEntry>
                  </c15:dlblFieldTable>
                  <c15:showDataLabelsRange val="0"/>
                </c:ext>
                <c:ext xmlns:c16="http://schemas.microsoft.com/office/drawing/2014/chart" uri="{C3380CC4-5D6E-409C-BE32-E72D297353CC}">
                  <c16:uniqueId val="{00000007-0844-418D-A3D5-79715BFBB7A0}"/>
                </c:ext>
              </c:extLst>
            </c:dLbl>
            <c:dLbl>
              <c:idx val="8"/>
              <c:layout>
                <c:manualLayout>
                  <c:x val="-2.1212623713178082E-3"/>
                  <c:y val="6.2000124000248982E-5"/>
                </c:manualLayout>
              </c:layout>
              <c:tx>
                <c:strRef>
                  <c:f>'22'!$M$104</c:f>
                  <c:strCache>
                    <c:ptCount val="1"/>
                    <c:pt idx="0">
                      <c:v>28 水道・廃棄物処理業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{FFD3E339-E43C-47B7-B7C7-578BAB19442D}</c15:txfldGUID>
                      <c15:f>'22'!$M$104</c15:f>
                      <c15:dlblFieldTableCache>
                        <c:ptCount val="1"/>
                        <c:pt idx="0">
                          <c:v>28 水道・廃棄物処理業</c:v>
                        </c:pt>
                      </c15:dlblFieldTableCache>
                    </c15:dlblFTEntry>
                  </c15:dlblFieldTable>
                  <c15:showDataLabelsRange val="0"/>
                </c:ext>
                <c:ext xmlns:c16="http://schemas.microsoft.com/office/drawing/2014/chart" uri="{C3380CC4-5D6E-409C-BE32-E72D297353CC}">
                  <c16:uniqueId val="{00000008-0844-418D-A3D5-79715BFBB7A0}"/>
                </c:ext>
              </c:extLst>
            </c:dLbl>
            <c:dLbl>
              <c:idx val="9"/>
              <c:layout>
                <c:manualLayout>
                  <c:x val="6.454422985869933E-3"/>
                  <c:y val="1.2499224998449996E-4"/>
                </c:manualLayout>
              </c:layout>
              <c:tx>
                <c:strRef>
                  <c:f>'22'!$M$105</c:f>
                  <c:strCache>
                    <c:ptCount val="1"/>
                    <c:pt idx="0">
                      <c:v>27 ガス・熱供給業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{170B6AB1-4822-48B9-A838-C63F64082858}</c15:txfldGUID>
                      <c15:f>'22'!$M$105</c15:f>
                      <c15:dlblFieldTableCache>
                        <c:ptCount val="1"/>
                        <c:pt idx="0">
                          <c:v>27 ガス・熱供給業</c:v>
                        </c:pt>
                      </c15:dlblFieldTableCache>
                    </c15:dlblFTEntry>
                  </c15:dlblFieldTable>
                  <c15:showDataLabelsRange val="0"/>
                </c:ext>
                <c:ext xmlns:c16="http://schemas.microsoft.com/office/drawing/2014/chart" uri="{C3380CC4-5D6E-409C-BE32-E72D297353CC}">
                  <c16:uniqueId val="{00000009-0844-418D-A3D5-79715BFBB7A0}"/>
                </c:ext>
              </c:extLst>
            </c:dLbl>
            <c:dLbl>
              <c:idx val="10"/>
              <c:layout>
                <c:manualLayout>
                  <c:x val="6.7894318921930263E-3"/>
                  <c:y val="8.6532582754791747E-4"/>
                </c:manualLayout>
              </c:layout>
              <c:tx>
                <c:strRef>
                  <c:f>'22'!$M$106</c:f>
                  <c:strCache>
                    <c:ptCount val="1"/>
                    <c:pt idx="0">
                      <c:v>26 電気業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{1A7AD1AD-AFE8-4D2E-AFAD-C85B854EE5F0}</c15:txfldGUID>
                      <c15:f>'22'!$M$106</c15:f>
                      <c15:dlblFieldTableCache>
                        <c:ptCount val="1"/>
                        <c:pt idx="0">
                          <c:v>26 電気業</c:v>
                        </c:pt>
                      </c15:dlblFieldTableCache>
                    </c15:dlblFTEntry>
                  </c15:dlblFieldTable>
                  <c15:showDataLabelsRange val="0"/>
                </c:ext>
                <c:ext xmlns:c16="http://schemas.microsoft.com/office/drawing/2014/chart" uri="{C3380CC4-5D6E-409C-BE32-E72D297353CC}">
                  <c16:uniqueId val="{0000000A-0844-418D-A3D5-79715BFBB7A0}"/>
                </c:ext>
              </c:extLst>
            </c:dLbl>
            <c:dLbl>
              <c:idx val="11"/>
              <c:layout>
                <c:manualLayout>
                  <c:x val="2.6329381624102402E-3"/>
                  <c:y val="4.2670217693376581E-4"/>
                </c:manualLayout>
              </c:layout>
              <c:tx>
                <c:strRef>
                  <c:f>'22'!$M$107</c:f>
                  <c:strCache>
                    <c:ptCount val="1"/>
                    <c:pt idx="0">
                      <c:v>16 輸送用機械</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{BDFF6E9B-716F-4E9F-B2CC-CC3B8F366300}</c15:txfldGUID>
                      <c15:f>'22'!$M$107</c15:f>
                      <c15:dlblFieldTableCache>
                        <c:ptCount val="1"/>
                        <c:pt idx="0">
                          <c:v>16 輸送用機械</c:v>
                        </c:pt>
                      </c15:dlblFieldTableCache>
                    </c15:dlblFTEntry>
                  </c15:dlblFieldTable>
                  <c15:showDataLabelsRange val="0"/>
                </c:ext>
                <c:ext xmlns:c16="http://schemas.microsoft.com/office/drawing/2014/chart" uri="{C3380CC4-5D6E-409C-BE32-E72D297353CC}">
                  <c16:uniqueId val="{0000000B-0844-418D-A3D5-79715BFBB7A0}"/>
                </c:ext>
              </c:extLst>
            </c:dLbl>
            <c:dLbl>
              <c:idx val="12"/>
              <c:layout>
                <c:manualLayout>
                  <c:x val="-4.0683824738353724E-4"/>
                  <c:y val="-1.2197519556666422E-3"/>
                </c:manualLayout>
              </c:layout>
              <c:tx>
                <c:strRef>
                  <c:f>'22'!$M$108</c:f>
                  <c:strCache>
                    <c:ptCount val="1"/>
                    <c:pt idx="0">
                      <c:v>15 電気機械</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{1D4CA9C6-CDA5-4E37-848E-A076AD4F4594}</c15:txfldGUID>
                      <c15:f>'22'!$M$108</c15:f>
                      <c15:dlblFieldTableCache>
                        <c:ptCount val="1"/>
                        <c:pt idx="0">
                          <c:v>15 電気機械</c:v>
                        </c:pt>
                      </c15:dlblFieldTableCache>
                    </c15:dlblFTEntry>
                  </c15:dlblFieldTable>
                  <c15:showDataLabelsRange val="0"/>
                </c:ext>
                <c:ext xmlns:c16="http://schemas.microsoft.com/office/drawing/2014/chart" uri="{C3380CC4-5D6E-409C-BE32-E72D297353CC}">
                  <c16:uniqueId val="{0000000C-0844-418D-A3D5-79715BFBB7A0}"/>
                </c:ext>
              </c:extLst>
            </c:dLbl>
            <c:dLbl>
              <c:idx val="13"/>
              <c:layout>
                <c:manualLayout>
                  <c:x val="-4.0004239496942984E-3"/>
                  <c:y val="5.8527462727490714E-3"/>
                </c:manualLayout>
              </c:layout>
              <c:tx>
                <c:strRef>
                  <c:f>'22'!$M$109</c:f>
                  <c:strCache>
                    <c:ptCount val="1"/>
                    <c:pt idx="0">
                      <c:v>14 一般機械</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{8391D581-301D-4905-BE33-9255A5E57D83}</c15:txfldGUID>
                      <c15:f>'22'!$M$109</c15:f>
                      <c15:dlblFieldTableCache>
                        <c:ptCount val="1"/>
                        <c:pt idx="0">
                          <c:v>14 一般機械</c:v>
                        </c:pt>
                      </c15:dlblFieldTableCache>
                    </c15:dlblFTEntry>
                  </c15:dlblFieldTable>
                  <c15:showDataLabelsRange val="0"/>
                </c:ext>
                <c:ext xmlns:c16="http://schemas.microsoft.com/office/drawing/2014/chart" uri="{C3380CC4-5D6E-409C-BE32-E72D297353CC}">
                  <c16:uniqueId val="{0000000D-0844-418D-A3D5-79715BFBB7A0}"/>
                </c:ext>
              </c:extLst>
            </c:dLbl>
            <c:dLbl>
              <c:idx val="14"/>
              <c:layout>
                <c:manualLayout>
                  <c:x val="2.0873402184844133E-3"/>
                  <c:y val="4.8029630159202134E-3"/>
                </c:manualLayout>
              </c:layout>
              <c:tx>
                <c:strRef>
                  <c:f>'22'!$M$110</c:f>
                  <c:strCache>
                    <c:ptCount val="1"/>
                    <c:pt idx="0">
                      <c:v>13 金属製品</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{B0711AE6-8599-42FD-8C0F-6B823CCED1A1}</c15:txfldGUID>
                      <c15:f>'22'!$M$110</c15:f>
                      <c15:dlblFieldTableCache>
                        <c:ptCount val="1"/>
                        <c:pt idx="0">
                          <c:v>13 金属製品</c:v>
                        </c:pt>
                      </c15:dlblFieldTableCache>
                    </c15:dlblFTEntry>
                  </c15:dlblFieldTable>
                  <c15:showDataLabelsRange val="0"/>
                </c:ext>
                <c:ext xmlns:c16="http://schemas.microsoft.com/office/drawing/2014/chart" uri="{C3380CC4-5D6E-409C-BE32-E72D297353CC}">
                  <c16:uniqueId val="{0000000E-0844-418D-A3D5-79715BFBB7A0}"/>
                </c:ext>
              </c:extLst>
            </c:dLbl>
            <c:dLbl>
              <c:idx val="15"/>
              <c:layout>
                <c:manualLayout>
                  <c:x val="-2.3627717512526092E-3"/>
                  <c:y val="6.3621344748709856E-3"/>
                </c:manualLayout>
              </c:layout>
              <c:tx>
                <c:strRef>
                  <c:f>'22'!$M$111</c:f>
                  <c:strCache>
                    <c:ptCount val="1"/>
                    <c:pt idx="0">
                      <c:v>10 窯業・土石製品</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{E774A99B-1661-4A05-9CA3-6441AB7808A7}</c15:txfldGUID>
                      <c15:f>'22'!$M$111</c15:f>
                      <c15:dlblFieldTableCache>
                        <c:ptCount val="1"/>
                        <c:pt idx="0">
                          <c:v>10 窯業・土石製品</c:v>
                        </c:pt>
                      </c15:dlblFieldTableCache>
                    </c15:dlblFTEntry>
                  </c15:dlblFieldTable>
                  <c15:showDataLabelsRange val="0"/>
                </c:ext>
                <c:ext xmlns:c16="http://schemas.microsoft.com/office/drawing/2014/chart" uri="{C3380CC4-5D6E-409C-BE32-E72D297353CC}">
                  <c16:uniqueId val="{0000000F-0844-418D-A3D5-79715BFBB7A0}"/>
                </c:ext>
              </c:extLst>
            </c:dLbl>
            <c:dLbl>
              <c:idx val="16"/>
              <c:layout>
                <c:manualLayout>
                  <c:x val="-7.8395385087950738E-3"/>
                  <c:y val="1.993722846861291E-2"/>
                </c:manualLayout>
              </c:layout>
              <c:tx>
                <c:strRef>
                  <c:f>'22'!$M$112</c:f>
                  <c:strCache>
                    <c:ptCount val="1"/>
                    <c:pt idx="0">
                      <c:v>9 石油・石炭製品</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{8EEDF311-03D0-409C-B8A5-10EF73A0D375}</c15:txfldGUID>
                      <c15:f>'22'!$M$112</c15:f>
                      <c15:dlblFieldTableCache>
                        <c:ptCount val="1"/>
                        <c:pt idx="0">
                          <c:v>9 石油・石炭製品</c:v>
                        </c:pt>
                      </c15:dlblFieldTableCache>
                    </c15:dlblFTEntry>
                  </c15:dlblFieldTable>
                  <c15:showDataLabelsRange val="0"/>
                </c:ext>
                <c:ext xmlns:c16="http://schemas.microsoft.com/office/drawing/2014/chart" uri="{C3380CC4-5D6E-409C-BE32-E72D297353CC}">
                  <c16:uniqueId val="{00000010-0844-418D-A3D5-79715BFBB7A0}"/>
                </c:ext>
              </c:extLst>
            </c:dLbl>
            <c:dLbl>
              <c:idx val="17"/>
              <c:layout>
                <c:manualLayout>
                  <c:x val="-2.5536747358801556E-2"/>
                  <c:y val="4.4735254473576104E-2"/>
                </c:manualLayout>
              </c:layout>
              <c:tx>
                <c:strRef>
                  <c:f>'22'!$M$113</c:f>
                  <c:strCache>
                    <c:ptCount val="1"/>
                    <c:pt idx="0">
                      <c:v>12 非鉄金属</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{8D605F6C-EADB-4BAE-835B-B4B936AF7814}</c15:txfldGUID>
                      <c15:f>'22'!$M$113</c15:f>
                      <c15:dlblFieldTableCache>
                        <c:ptCount val="1"/>
                        <c:pt idx="0">
                          <c:v>12 非鉄金属</c:v>
                        </c:pt>
                      </c15:dlblFieldTableCache>
                    </c15:dlblFTEntry>
                  </c15:dlblFieldTable>
                  <c15:showDataLabelsRange val="0"/>
                </c:ext>
                <c:ext xmlns:c16="http://schemas.microsoft.com/office/drawing/2014/chart" uri="{C3380CC4-5D6E-409C-BE32-E72D297353CC}">
                  <c16:uniqueId val="{00000011-0844-418D-A3D5-79715BFBB7A0}"/>
                </c:ext>
              </c:extLst>
            </c:dLbl>
            <c:dLbl>
              <c:idx val="18"/>
              <c:layout>
                <c:manualLayout>
                  <c:x val="-2.9584099660075951E-2"/>
                  <c:y val="4.5063714082317914E-2"/>
                </c:manualLayout>
              </c:layout>
              <c:tx>
                <c:strRef>
                  <c:f>'22'!$M$114</c:f>
                  <c:strCache>
                    <c:ptCount val="1"/>
                    <c:pt idx="0">
                      <c:v>11 鉄鋼</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{C3663A33-75DF-4836-B3EB-3FF8BF487B62}</c15:txfldGUID>
                      <c15:f>'22'!$M$114</c15:f>
                      <c15:dlblFieldTableCache>
                        <c:ptCount val="1"/>
                        <c:pt idx="0">
                          <c:v>11 鉄鋼</c:v>
                        </c:pt>
                      </c15:dlblFieldTableCache>
                    </c15:dlblFTEntry>
                  </c15:dlblFieldTable>
                  <c15:showDataLabelsRange val="0"/>
                </c:ext>
                <c:ext xmlns:c16="http://schemas.microsoft.com/office/drawing/2014/chart" uri="{C3380CC4-5D6E-409C-BE32-E72D297353CC}">
                  <c16:uniqueId val="{00000012-0844-418D-A3D5-79715BFBB7A0}"/>
                </c:ext>
              </c:extLst>
            </c:dLbl>
            <c:dLbl>
              <c:idx val="19"/>
              <c:layout>
                <c:manualLayout>
                  <c:x val="-3.5112847405063513E-2"/>
                  <c:y val="4.7173497013660824E-2"/>
                </c:manualLayout>
              </c:layout>
              <c:tx>
                <c:strRef>
                  <c:f>'22'!$M$115</c:f>
                  <c:strCache>
                    <c:ptCount val="1"/>
                    <c:pt idx="0">
                      <c:v>1 農業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{144A8ADF-10A4-434A-8472-632631F26886}</c15:txfldGUID>
                      <c15:f>'22'!$M$115</c15:f>
                      <c15:dlblFieldTableCache>
                        <c:ptCount val="1"/>
                        <c:pt idx="0">
                          <c:v>1 農業</c:v>
                        </c:pt>
                      </c15:dlblFieldTableCache>
                    </c15:dlblFTEntry>
                  </c15:dlblFieldTable>
                  <c15:showDataLabelsRange val="0"/>
                </c:ext>
                <c:ext xmlns:c16="http://schemas.microsoft.com/office/drawing/2014/chart" uri="{C3380CC4-5D6E-409C-BE32-E72D297353CC}">
                  <c16:uniqueId val="{00000013-0844-418D-A3D5-79715BFBB7A0}"/>
                </c:ext>
              </c:extLst>
            </c:dLbl>
            <c:dLbl>
              <c:idx val="20"/>
              <c:layout>
                <c:manualLayout>
                  <c:x val="-3.7883751962553856E-2"/>
                  <c:y val="4.9144935623204579E-2"/>
                </c:manualLayout>
              </c:layout>
              <c:tx>
                <c:strRef>
                  <c:f>'22'!$M$116</c:f>
                  <c:strCache>
                    <c:ptCount val="1"/>
                    <c:pt idx="0">
                      <c:v>2 林業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{9623B171-3593-4523-89C9-31EA53DAE902}</c15:txfldGUID>
                      <c15:f>'22'!$M$116</c15:f>
                      <c15:dlblFieldTableCache>
                        <c:ptCount val="1"/>
                        <c:pt idx="0">
                          <c:v>2 林業</c:v>
                        </c:pt>
                      </c15:dlblFieldTableCache>
                    </c15:dlblFTEntry>
                  </c15:dlblFieldTable>
                  <c15:showDataLabelsRange val="0"/>
                </c:ext>
                <c:ext xmlns:c16="http://schemas.microsoft.com/office/drawing/2014/chart" uri="{C3380CC4-5D6E-409C-BE32-E72D297353CC}">
                  <c16:uniqueId val="{00000014-0844-418D-A3D5-79715BFBB7A0}"/>
                </c:ext>
              </c:extLst>
            </c:dLbl>
            <c:dLbl>
              <c:idx val="21"/>
              <c:layout>
                <c:manualLayout>
                  <c:x val="-5.4732322271034133E-2"/>
                  <c:y val="3.9411412156157642E-2"/>
                </c:manualLayout>
              </c:layout>
              <c:tx>
                <c:strRef>
                  <c:f>'22'!$M$117</c:f>
                  <c:strCache>
                    <c:ptCount val="1"/>
                    <c:pt idx="0">
                      <c:v>3 水産業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{ED19A2D5-2091-440D-82FA-5129343F8FC8}</c15:txfldGUID>
                      <c15:f>'22'!$M$117</c15:f>
                      <c15:dlblFieldTableCache>
                        <c:ptCount val="1"/>
                        <c:pt idx="0">
                          <c:v>3 水産業</c:v>
                        </c:pt>
                      </c15:dlblFieldTableCache>
                    </c15:dlblFTEntry>
                  </c15:dlblFieldTable>
                  <c15:showDataLabelsRange val="0"/>
                </c:ext>
                <c:ext xmlns:c16="http://schemas.microsoft.com/office/drawing/2014/chart" uri="{C3380CC4-5D6E-409C-BE32-E72D297353CC}">
                  <c16:uniqueId val="{00000015-0844-418D-A3D5-79715BFBB7A0}"/>
                </c:ext>
              </c:extLst>
            </c:dLbl>
            <c:dLbl>
              <c:idx val="22"/>
              <c:layout>
                <c:manualLayout>
                  <c:x val="-5.2208390334276024E-2"/>
                  <c:y val="4.0236876770683688E-2"/>
                </c:manualLayout>
              </c:layout>
              <c:tx>
                <c:strRef>
                  <c:f>'22'!$M$118</c:f>
                  <c:strCache>
                    <c:ptCount val="1"/>
                    <c:pt idx="0">
                      <c:v>4 鉱業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{8C613095-BB29-461C-B903-6331EA3C8905}</c15:txfldGUID>
                      <c15:f>'22'!$M$118</c15:f>
                      <c15:dlblFieldTableCache>
                        <c:ptCount val="1"/>
                        <c:pt idx="0">
                          <c:v>4 鉱業</c:v>
                        </c:pt>
                      </c15:dlblFieldTableCache>
                    </c15:dlblFTEntry>
                  </c15:dlblFieldTable>
                  <c15:showDataLabelsRange val="0"/>
                </c:ext>
                <c:ext xmlns:c16="http://schemas.microsoft.com/office/drawing/2014/chart" uri="{C3380CC4-5D6E-409C-BE32-E72D297353CC}">
                  <c16:uniqueId val="{00000016-0844-418D-A3D5-79715BFBB7A0}"/>
                </c:ext>
              </c:extLst>
            </c:dLbl>
            <c:dLbl>
              <c:idx val="23"/>
              <c:layout>
                <c:manualLayout>
                  <c:x val="-7.7185283225670573E-2"/>
                  <c:y val="4.4783485582384812E-2"/>
                </c:manualLayout>
              </c:layout>
              <c:tx>
                <c:strRef>
                  <c:f>'22'!$M$119</c:f>
                  <c:strCache>
                    <c:ptCount val="1"/>
                    <c:pt idx="0">
                      <c:v>8 化学</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{F68F3B52-5CAD-49A9-AD56-EA95473727E6}</c15:txfldGUID>
                      <c15:f>'22'!$M$119</c15:f>
                      <c15:dlblFieldTableCache>
                        <c:ptCount val="1"/>
                        <c:pt idx="0">
                          <c:v>8 化学</c:v>
                        </c:pt>
                      </c15:dlblFieldTableCache>
                    </c15:dlblFTEntry>
                  </c15:dlblFieldTable>
                  <c15:showDataLabelsRange val="0"/>
                </c:ext>
                <c:ext xmlns:c16="http://schemas.microsoft.com/office/drawing/2014/chart" uri="{C3380CC4-5D6E-409C-BE32-E72D297353CC}">
                  <c16:uniqueId val="{00000017-0844-418D-A3D5-79715BFBB7A0}"/>
                </c:ext>
              </c:extLst>
            </c:dLbl>
            <c:dLbl>
              <c:idx val="24"/>
              <c:layout>
                <c:manualLayout>
                  <c:x val="-8.7098000568985368E-2"/>
                  <c:y val="3.1500397423525471E-2"/>
                </c:manualLayout>
              </c:layout>
              <c:tx>
                <c:strRef>
                  <c:f>'22'!$M$120</c:f>
                  <c:strCache>
                    <c:ptCount val="1"/>
                    <c:pt idx="0">
                      <c:v>7 パルプ・紙</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{5ED0F602-F9C6-46FE-B1D8-74BF59B6CA28}</c15:txfldGUID>
                      <c15:f>'22'!$M$120</c15:f>
                      <c15:dlblFieldTableCache>
                        <c:ptCount val="1"/>
                        <c:pt idx="0">
                          <c:v>7 パルプ・紙</c:v>
                        </c:pt>
                      </c15:dlblFieldTableCache>
                    </c15:dlblFTEntry>
                  </c15:dlblFieldTable>
                  <c15:showDataLabelsRange val="0"/>
                </c:ext>
                <c:ext xmlns:c16="http://schemas.microsoft.com/office/drawing/2014/chart" uri="{C3380CC4-5D6E-409C-BE32-E72D297353CC}">
                  <c16:uniqueId val="{00000018-0844-418D-A3D5-79715BFBB7A0}"/>
                </c:ext>
              </c:extLst>
            </c:dLbl>
            <c:dLbl>
              <c:idx val="25"/>
              <c:layout>
                <c:manualLayout>
                  <c:x val="-8.0978081782438815E-2"/>
                  <c:y val="8.0209586669442862E-3"/>
                </c:manualLayout>
              </c:layout>
              <c:tx>
                <c:strRef>
                  <c:f>'22'!$M$121</c:f>
                  <c:strCache>
                    <c:ptCount val="1"/>
                    <c:pt idx="0">
                      <c:v>6 繊維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{A71637B1-6F6F-4755-B0A0-1C22249BA317}</c15:txfldGUID>
                      <c15:f>'22'!$M$121</c15:f>
                      <c15:dlblFieldTableCache>
                        <c:ptCount val="1"/>
                        <c:pt idx="0">
                          <c:v>6 繊維</c:v>
                        </c:pt>
                      </c15:dlblFieldTableCache>
                    </c15:dlblFTEntry>
                  </c15:dlblFieldTable>
                  <c15:showDataLabelsRange val="0"/>
                </c:ext>
                <c:ext xmlns:c16="http://schemas.microsoft.com/office/drawing/2014/chart" uri="{C3380CC4-5D6E-409C-BE32-E72D297353CC}">
                  <c16:uniqueId val="{00000019-0844-418D-A3D5-79715BFBB7A0}"/>
                </c:ext>
              </c:extLst>
            </c:dLbl>
            <c:dLbl>
              <c:idx val="26"/>
              <c:layout>
                <c:manualLayout>
                  <c:x val="-0.11720153405549671"/>
                  <c:y val="9.2272195219664944E-3"/>
                </c:manualLayout>
              </c:layout>
              <c:tx>
                <c:strRef>
                  <c:f>'22'!$M$122</c:f>
                  <c:strCache>
                    <c:ptCount val="1"/>
                    <c:pt idx="0">
                      <c:v>17 精密機械</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{92B456A7-726B-4291-8BB2-1A9C548C61E9}</c15:txfldGUID>
                      <c15:f>'22'!$M$122</c15:f>
                      <c15:dlblFieldTableCache>
                        <c:ptCount val="1"/>
                        <c:pt idx="0">
                          <c:v>17 精密機械</c:v>
                        </c:pt>
                      </c15:dlblFieldTableCache>
                    </c15:dlblFTEntry>
                  </c15:dlblFieldTable>
                  <c15:showDataLabelsRange val="0"/>
                </c:ext>
                <c:ext xmlns:c16="http://schemas.microsoft.com/office/drawing/2014/chart" uri="{C3380CC4-5D6E-409C-BE32-E72D297353CC}">
                  <c16:uniqueId val="{0000001A-0844-418D-A3D5-79715BFBB7A0}"/>
                </c:ext>
              </c:extLst>
            </c:dLbl>
            <c:dLbl>
              <c:idx val="27"/>
              <c:layout>
                <c:manualLayout>
                  <c:x val="-0.15712177234647021"/>
                  <c:y val="3.3506926821964492E-3"/>
                </c:manualLayout>
              </c:layout>
              <c:tx>
                <c:strRef>
                  <c:f>'22'!$M$123</c:f>
                  <c:strCache>
                    <c:ptCount val="1"/>
                    <c:pt idx="0">
                      <c:v>24 その他の製造業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{97F58110-8216-4CD3-B00A-7827559B13A5}</c15:txfldGUID>
                      <c15:f>'22'!$M$123</c15:f>
                      <c15:dlblFieldTableCache>
                        <c:ptCount val="1"/>
                        <c:pt idx="0">
                          <c:v>24 その他の製造業</c:v>
                        </c:pt>
                      </c15:dlblFieldTableCache>
                    </c15:dlblFTEntry>
                  </c15:dlblFieldTable>
                  <c15:showDataLabelsRange val="0"/>
                </c:ext>
                <c:ext xmlns:c16="http://schemas.microsoft.com/office/drawing/2014/chart" uri="{C3380CC4-5D6E-409C-BE32-E72D297353CC}">
                  <c16:uniqueId val="{0000001B-0844-418D-A3D5-79715BFBB7A0}"/>
                </c:ext>
              </c:extLst>
            </c:dLbl>
            <c:dLbl>
              <c:idx val="28"/>
              <c:layout>
                <c:manualLayout>
                  <c:x val="-0.11918476735239725"/>
                  <c:y val="4.8310496620994434E-3"/>
                </c:manualLayout>
              </c:layout>
              <c:tx>
                <c:strRef>
                  <c:f>'22'!$M$124</c:f>
                  <c:strCache>
                    <c:ptCount val="1"/>
                    <c:pt idx="0">
                      <c:v>23 ゴム製品</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{03BBB4C3-ECD0-4DDD-A81B-107AEC63D1EC}</c15:txfldGUID>
                      <c15:f>'22'!$M$124</c15:f>
                      <c15:dlblFieldTableCache>
                        <c:ptCount val="1"/>
                        <c:pt idx="0">
                          <c:v>23 ゴム製品</c:v>
                        </c:pt>
                      </c15:dlblFieldTableCache>
                    </c15:dlblFTEntry>
                  </c15:dlblFieldTable>
                  <c15:showDataLabelsRange val="0"/>
                </c:ext>
                <c:ext xmlns:c16="http://schemas.microsoft.com/office/drawing/2014/chart" uri="{C3380CC4-5D6E-409C-BE32-E72D297353CC}">
                  <c16:uniqueId val="{0000001C-0844-418D-A3D5-79715BFBB7A0}"/>
                </c:ext>
              </c:extLst>
            </c:dLbl>
            <c:dLbl>
              <c:idx val="29"/>
              <c:layout>
                <c:manualLayout>
                  <c:x val="-0.13858667043935216"/>
                  <c:y val="1.6409491336119245E-3"/>
                </c:manualLayout>
              </c:layout>
              <c:tx>
                <c:strRef>
                  <c:f>'22'!$M$125</c:f>
                  <c:strCache>
                    <c:ptCount val="1"/>
                    <c:pt idx="0">
                      <c:v>22 皮革・皮革製品</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{B1F433BC-F1B5-4233-AE99-53224946BED7}</c15:txfldGUID>
                      <c15:f>'22'!$M$125</c15:f>
                      <c15:dlblFieldTableCache>
                        <c:ptCount val="1"/>
                        <c:pt idx="0">
                          <c:v>22 皮革・皮革製品</c:v>
                        </c:pt>
                      </c15:dlblFieldTableCache>
                    </c15:dlblFTEntry>
                  </c15:dlblFieldTable>
                  <c15:showDataLabelsRange val="0"/>
                </c:ext>
                <c:ext xmlns:c16="http://schemas.microsoft.com/office/drawing/2014/chart" uri="{C3380CC4-5D6E-409C-BE32-E72D297353CC}">
                  <c16:uniqueId val="{0000001D-0844-418D-A3D5-79715BFBB7A0}"/>
                </c:ext>
              </c:extLst>
            </c:dLbl>
            <c:dLbl>
              <c:idx val="30"/>
              <c:layout>
                <c:manualLayout>
                  <c:x val="-0.1083429880943725"/>
                  <c:y val="2.8802602856924423E-3"/>
                </c:manualLayout>
              </c:layout>
              <c:tx>
                <c:strRef>
                  <c:f>'22'!$M$126</c:f>
                  <c:strCache>
                    <c:ptCount val="1"/>
                    <c:pt idx="0">
                      <c:v>21 印刷</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{D2E25CFC-8B42-4EF4-97EE-0371D7A74ABD}</c15:txfldGUID>
                      <c15:f>'22'!$M$126</c15:f>
                      <c15:dlblFieldTableCache>
                        <c:ptCount val="1"/>
                        <c:pt idx="0">
                          <c:v>21 印刷</c:v>
                        </c:pt>
                      </c15:dlblFieldTableCache>
                    </c15:dlblFTEntry>
                  </c15:dlblFieldTable>
                  <c15:showDataLabelsRange val="0"/>
                </c:ext>
                <c:ext xmlns:c16="http://schemas.microsoft.com/office/drawing/2014/chart" uri="{C3380CC4-5D6E-409C-BE32-E72D297353CC}">
                  <c16:uniqueId val="{0000001E-0844-418D-A3D5-79715BFBB7A0}"/>
                </c:ext>
              </c:extLst>
            </c:dLbl>
            <c:dLbl>
              <c:idx val="31"/>
              <c:layout>
                <c:manualLayout>
                  <c:x val="-0.10075761529629197"/>
                  <c:y val="9.4032794252344256E-4"/>
                </c:manualLayout>
              </c:layout>
              <c:tx>
                <c:strRef>
                  <c:f>'22'!$M$127</c:f>
                  <c:strCache>
                    <c:ptCount val="1"/>
                    <c:pt idx="0">
                      <c:v>20 家具</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{C32DCD91-AEF3-4D0C-8C36-714138158000}</c15:txfldGUID>
                      <c15:f>'22'!$M$127</c15:f>
                      <c15:dlblFieldTableCache>
                        <c:ptCount val="1"/>
                        <c:pt idx="0">
                          <c:v>20 家具</c:v>
                        </c:pt>
                      </c15:dlblFieldTableCache>
                    </c15:dlblFTEntry>
                  </c15:dlblFieldTable>
                  <c15:showDataLabelsRange val="0"/>
                </c:ext>
                <c:ext xmlns:c16="http://schemas.microsoft.com/office/drawing/2014/chart" uri="{C3380CC4-5D6E-409C-BE32-E72D297353CC}">
                  <c16:uniqueId val="{0000001F-0844-418D-A3D5-79715BFBB7A0}"/>
                </c:ext>
              </c:extLst>
            </c:dLbl>
            <c:dLbl>
              <c:idx val="32"/>
              <c:layout>
                <c:manualLayout>
                  <c:x val="-0.14155116003706444"/>
                  <c:y val="-2.5440444438898932E-3"/>
                </c:manualLayout>
              </c:layout>
              <c:tx>
                <c:strRef>
                  <c:f>'22'!$M$128</c:f>
                  <c:strCache>
                    <c:ptCount val="1"/>
                    <c:pt idx="0">
                      <c:v>19 製材・木製品</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{D6E3FEC4-638A-4D92-ACF9-16F913F3EFE3}</c15:txfldGUID>
                      <c15:f>'22'!$M$128</c15:f>
                      <c15:dlblFieldTableCache>
                        <c:ptCount val="1"/>
                        <c:pt idx="0">
                          <c:v>19 製材・木製品</c:v>
                        </c:pt>
                      </c15:dlblFieldTableCache>
                    </c15:dlblFTEntry>
                  </c15:dlblFieldTable>
                  <c15:showDataLabelsRange val="0"/>
                </c:ext>
                <c:ext xmlns:c16="http://schemas.microsoft.com/office/drawing/2014/chart" uri="{C3380CC4-5D6E-409C-BE32-E72D297353CC}">
                  <c16:uniqueId val="{00000020-0844-418D-A3D5-79715BFBB7A0}"/>
                </c:ext>
              </c:extLst>
            </c:dLbl>
            <c:dLbl>
              <c:idx val="33"/>
              <c:layout>
                <c:manualLayout>
                  <c:x val="-0.12607823242029723"/>
                  <c:y val="-4.9027901721518906E-3"/>
                </c:manualLayout>
              </c:layout>
              <c:tx>
                <c:strRef>
                  <c:f>'22'!$M$129</c:f>
                  <c:strCache>
                    <c:ptCount val="1"/>
                    <c:pt idx="0">
                      <c:v>18 衣服・身回品</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{D936C528-20E9-449B-9FF0-3C9CE3656552}</c15:txfldGUID>
                      <c15:f>'22'!$M$129</c15:f>
                      <c15:dlblFieldTableCache>
                        <c:ptCount val="1"/>
                        <c:pt idx="0">
                          <c:v>18 衣服・身回品</c:v>
                        </c:pt>
                      </c15:dlblFieldTableCache>
                    </c15:dlblFTEntry>
                  </c15:dlblFieldTable>
                  <c15:showDataLabelsRange val="0"/>
                </c:ext>
                <c:ext xmlns:c16="http://schemas.microsoft.com/office/drawing/2014/chart" uri="{C3380CC4-5D6E-409C-BE32-E72D297353CC}">
                  <c16:uniqueId val="{00000021-0844-418D-A3D5-79715BFBB7A0}"/>
                </c:ext>
              </c:extLst>
            </c:dLbl>
            <c:dLbl>
              <c:idx val="34"/>
              <c:layout>
                <c:manualLayout>
                  <c:x val="-9.3760297509768026E-2"/>
                  <c:y val="-1.2643382772169519E-2"/>
                </c:manualLayout>
              </c:layout>
              <c:tx>
                <c:strRef>
                  <c:f>'22'!$M$130</c:f>
                  <c:strCache>
                    <c:ptCount val="1"/>
                    <c:pt idx="0">
                      <c:v>5 食料品</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{5CF6ED15-4EFD-4A20-A199-BB91D7E25F37}</c15:txfldGUID>
                      <c15:f>'22'!$M$130</c15:f>
                      <c15:dlblFieldTableCache>
                        <c:ptCount val="1"/>
                        <c:pt idx="0">
                          <c:v>5 食料品</c:v>
                        </c:pt>
                      </c15:dlblFieldTableCache>
                    </c15:dlblFTEntry>
                  </c15:dlblFieldTable>
                  <c15:showDataLabelsRange val="0"/>
                </c:ext>
                <c:ext xmlns:c16="http://schemas.microsoft.com/office/drawing/2014/chart" uri="{C3380CC4-5D6E-409C-BE32-E72D297353CC}">
                  <c16:uniqueId val="{00000022-0844-418D-A3D5-79715BFBB7A0}"/>
                </c:ext>
              </c:extLst>
            </c:dLbl>
            <c:dLbl>
              <c:idx val="35"/>
              <c:layout>
                <c:manualLayout>
                  <c:x val="-0.10183853402348396"/>
                  <c:y val="-1.7859839839833143E-2"/>
                </c:manualLayout>
              </c:layout>
              <c:tx>
                <c:strRef>
                  <c:f>'22'!$M$131</c:f>
                  <c:strCache>
                    <c:ptCount val="1"/>
                    <c:pt idx="0">
                      <c:v>25 建設業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{F7C21CA8-531C-4992-AAF2-5AF32BAFEFCB}</c15:txfldGUID>
                      <c15:f>'22'!$M$131</c15:f>
                      <c15:dlblFieldTableCache>
                        <c:ptCount val="1"/>
                        <c:pt idx="0">
                          <c:v>25 建設業</c:v>
                        </c:pt>
                      </c15:dlblFieldTableCache>
                    </c15:dlblFTEntry>
                  </c15:dlblFieldTable>
                  <c15:showDataLabelsRange val="0"/>
                </c:ext>
                <c:ext xmlns:c16="http://schemas.microsoft.com/office/drawing/2014/chart" uri="{C3380CC4-5D6E-409C-BE32-E72D297353CC}">
                  <c16:uniqueId val="{00000023-0844-418D-A3D5-79715BFBB7A0}"/>
                </c:ext>
              </c:extLst>
            </c:dLbl>
            <c:dLbl>
              <c:idx val="36"/>
              <c:layout>
                <c:manualLayout>
                  <c:x val="-0.11546962272994273"/>
                  <c:y val="-2.2322823614256658E-2"/>
                </c:manualLayout>
              </c:layout>
              <c:tx>
                <c:strRef>
                  <c:f>'22'!$M$132</c:f>
                  <c:strCache>
                    <c:ptCount val="1"/>
                    <c:pt idx="0">
                      <c:v>31 金融・保険業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{88A4627A-C1E5-4277-8159-5C85A8E64F28}</c15:txfldGUID>
                      <c15:f>'22'!$M$132</c15:f>
                      <c15:dlblFieldTableCache>
                        <c:ptCount val="1"/>
                        <c:pt idx="0">
                          <c:v>31 金融・保険業</c:v>
                        </c:pt>
                      </c15:dlblFieldTableCache>
                    </c15:dlblFTEntry>
                  </c15:dlblFieldTable>
                  <c15:showDataLabelsRange val="0"/>
                </c:ext>
                <c:ext xmlns:c16="http://schemas.microsoft.com/office/drawing/2014/chart" uri="{C3380CC4-5D6E-409C-BE32-E72D297353CC}">
                  <c16:uniqueId val="{00000024-0844-418D-A3D5-79715BFBB7A0}"/>
                </c:ext>
              </c:extLst>
            </c:dLbl>
            <c:dLbl>
              <c:idx val="37"/>
              <c:layout>
                <c:manualLayout>
                  <c:x val="-9.0990459261260564E-2"/>
                  <c:y val="-3.1398308519731084E-2"/>
                </c:manualLayout>
              </c:layout>
              <c:tx>
                <c:strRef>
                  <c:f>'22'!$M$133</c:f>
                  <c:strCache>
                    <c:ptCount val="1"/>
                    <c:pt idx="0">
                      <c:v>30 小売業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{0901B9CA-7400-4FA3-88FC-01DAF3C408E5}</c15:txfldGUID>
                      <c15:f>'22'!$M$133</c15:f>
                      <c15:dlblFieldTableCache>
                        <c:ptCount val="1"/>
                        <c:pt idx="0">
                          <c:v>30 小売業</c:v>
                        </c:pt>
                      </c15:dlblFieldTableCache>
                    </c15:dlblFTEntry>
                  </c15:dlblFieldTable>
                  <c15:showDataLabelsRange val="0"/>
                </c:ext>
                <c:ext xmlns:c16="http://schemas.microsoft.com/office/drawing/2014/chart" uri="{C3380CC4-5D6E-409C-BE32-E72D297353CC}">
                  <c16:uniqueId val="{00000025-0844-418D-A3D5-79715BFBB7A0}"/>
                </c:ext>
              </c:extLst>
            </c:dLbl>
            <c:dLbl>
              <c:idx val="38"/>
              <c:layout>
                <c:manualLayout>
                  <c:x val="-6.7094480227757894E-2"/>
                  <c:y val="-3.2679717676248485E-2"/>
                </c:manualLayout>
              </c:layout>
              <c:tx>
                <c:strRef>
                  <c:f>'22'!$M$134</c:f>
                  <c:strCache>
                    <c:ptCount val="1"/>
                    <c:pt idx="0">
                      <c:v>29 卸売業</c:v>
                    </c:pt>
                  </c:strCache>
                </c:strRef>
              </c:tx>
              <c:dLblPos val="r"/>
              <c:showLegendKey val="0"/>
              <c:showVal val="0"/>
              <c:showCatName val="0"/>
              <c:showSerName val="1"/>
              <c:showPercent val="0"/>
              <c:showBubbleSize val="0"/>
              <c:extLst>
                <c:ext xmlns:c15="http://schemas.microsoft.com/office/drawing/2012/chart" uri="{CE6537A1-D6FC-4f65-9D91-7224C49458BB}">
                  <c15:layout/>
                  <c15:dlblFieldTable>
                    <c15:dlblFTEntry>
                      <c15:txfldGUID>{F75F3A13-9DD8-438F-BABB-265DEFE8676E}</c15:txfldGUID>
                      <c15:f>'22'!$M$134</c15:f>
                      <c15:dlblFieldTableCache>
                        <c:ptCount val="1"/>
                        <c:pt idx="0">
                          <c:v>29 卸売業</c:v>
                        </c:pt>
                      </c15:dlblFieldTableCache>
                    </c15:dlblFTEntry>
                  </c15:dlblFieldTable>
                  <c15:showDataLabelsRange val="0"/>
                </c:ext>
                <c:ext xmlns:c16="http://schemas.microsoft.com/office/drawing/2014/chart" uri="{C3380CC4-5D6E-409C-BE32-E72D297353CC}">
                  <c16:uniqueId val="{00000026-0844-418D-A3D5-79715BFBB7A0}"/>
                </c:ext>
              </c:extLst>
            </c:dLbl>
            <c:spPr>
              <a:noFill/>
              <a:ln>
                <a:noFill/>
              </a:ln>
              <a:effectLst/>
            </c:spPr>
            <c:txPr>
              <a:bodyPr/>
              <a:lstStyle/>
              <a:p>
                <a:pPr>
                  <a:defRPr sz="800"/>
                </a:pPr>
                <a:endParaRPr lang="ja-JP"/>
              </a:p>
            </c:txPr>
            <c:dLblPos val="b"/>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'22'!$D$96:$D$134</c:f>
              <c:numCache>
                <c:formatCode>0.0_ </c:formatCode>
                <c:ptCount val="39"/>
                <c:pt idx="0">
                  <c:v>-8.7155742747658174</c:v>
                </c:pt>
                <c:pt idx="1">
                  <c:v>7.3773768735128264</c:v>
                </c:pt>
                <c:pt idx="2">
                  <c:v>23.279257835925218</c:v>
                </c:pt>
                <c:pt idx="3">
                  <c:v>38.57821824841853</c:v>
                </c:pt>
                <c:pt idx="4">
                  <c:v>52.878023072483252</c:v>
                </c:pt>
                <c:pt idx="5">
                  <c:v>65.808314874517876</c:v>
                </c:pt>
                <c:pt idx="6">
                  <c:v>77.034205888819443</c:v>
                </c:pt>
                <c:pt idx="7">
                  <c:v>86.264951434806676</c:v>
                </c:pt>
                <c:pt idx="8">
                  <c:v>93.261480051526007</c:v>
                </c:pt>
                <c:pt idx="9">
                  <c:v>97.842585322911773</c:v>
                </c:pt>
                <c:pt idx="10">
                  <c:v>99.889619028778924</c:v>
                </c:pt>
                <c:pt idx="11">
                  <c:v>99.349564071402824</c:v>
                </c:pt>
                <c:pt idx="12">
                  <c:v>96.23640759050167</c:v>
                </c:pt>
                <c:pt idx="13">
                  <c:v>90.630778703665001</c:v>
                </c:pt>
                <c:pt idx="14">
                  <c:v>82.677860254560514</c:v>
                </c:pt>
                <c:pt idx="15">
                  <c:v>72.583628653544253</c:v>
                </c:pt>
                <c:pt idx="16">
                  <c:v>60.609519196826646</c:v>
                </c:pt>
                <c:pt idx="17">
                  <c:v>47.065655029626463</c:v>
                </c:pt>
                <c:pt idx="18">
                  <c:v>32.302815119609761</c:v>
                </c:pt>
                <c:pt idx="19">
                  <c:v>16.703349265883098</c:v>
                </c:pt>
                <c:pt idx="20">
                  <c:v>0.67127544003559647</c:v>
                </c:pt>
                <c:pt idx="21">
                  <c:v>-15.378184067104023</c:v>
                </c:pt>
                <c:pt idx="22">
                  <c:v>-31.029356684694026</c:v>
                </c:pt>
                <c:pt idx="23">
                  <c:v>-45.876885263121402</c:v>
                </c:pt>
                <c:pt idx="24">
                  <c:v>-59.536226611252729</c:v>
                </c:pt>
                <c:pt idx="25">
                  <c:v>-71.653610963093158</c:v>
                </c:pt>
                <c:pt idx="26">
                  <c:v>-81.915204428899159</c:v>
                </c:pt>
                <c:pt idx="27">
                  <c:v>-90.055237128073344</c:v>
                </c:pt>
                <c:pt idx="28">
                  <c:v>-95.86288648946946</c:v>
                </c:pt>
                <c:pt idx="29">
                  <c:v>-99.187737445245176</c:v>
                </c:pt>
                <c:pt idx="30">
                  <c:v>-99.943678102109729</c:v>
                </c:pt>
                <c:pt idx="31">
                  <c:v>-98.11112999412768</c:v>
                </c:pt>
                <c:pt idx="32">
                  <c:v>-93.737555154702548</c:v>
                </c:pt>
                <c:pt idx="33">
                  <c:v>-86.936226874842248</c:v>
                </c:pt>
                <c:pt idx="34">
                  <c:v>-77.883295984421991</c:v>
                </c:pt>
                <c:pt idx="35">
                  <c:v>-66.813228638217751</c:v>
                </c:pt>
                <c:pt idx="36">
                  <c:v>-54.012733765657508</c:v>
                </c:pt>
                <c:pt idx="37">
                  <c:v>-39.813337460150066</c:v>
                </c:pt>
                <c:pt idx="38">
                  <c:v>-24.582796627408531</c:v>
                </c:pt>
              </c:numCache>
            </c:numRef>
          </c:xVal>
          <c:yVal>
            <c:numRef>
              <c:f>'22'!$E$96:$E$134</c:f>
              <c:numCache>
                <c:formatCode>0.0_ </c:formatCode>
                <c:ptCount val="39"/>
                <c:pt idx="0">
                  <c:v>99.619469809174561</c:v>
                </c:pt>
                <c:pt idx="1">
                  <c:v>99.727500271821498</c:v>
                </c:pt>
                <c:pt idx="2">
                  <c:v>97.252640861873331</c:v>
                </c:pt>
                <c:pt idx="3">
                  <c:v>92.258989138063868</c:v>
                </c:pt>
                <c:pt idx="4">
                  <c:v>84.875878056995262</c:v>
                </c:pt>
                <c:pt idx="5">
                  <c:v>75.2945263174974</c:v>
                </c:pt>
                <c:pt idx="6">
                  <c:v>63.763085896770832</c:v>
                </c:pt>
                <c:pt idx="7">
                  <c:v>50.580215044525524</c:v>
                </c:pt>
                <c:pt idx="8">
                  <c:v>36.087343191191209</c:v>
                </c:pt>
                <c:pt idx="9">
                  <c:v>20.659828105014029</c:v>
                </c:pt>
                <c:pt idx="10">
                  <c:v>4.6972343230252633</c:v>
                </c:pt>
                <c:pt idx="11">
                  <c:v>-11.387015360586217</c:v>
                </c:pt>
                <c:pt idx="12">
                  <c:v>-27.176347327682432</c:v>
                </c:pt>
                <c:pt idx="13">
                  <c:v>-42.261826174069931</c:v>
                </c:pt>
                <c:pt idx="14">
                  <c:v>-56.252745921664683</c:v>
                </c:pt>
                <c:pt idx="15">
                  <c:v>-68.786749098095839</c:v>
                </c:pt>
                <c:pt idx="16">
                  <c:v>-79.539211604902789</c:v>
                </c:pt>
                <c:pt idx="17">
                  <c:v>-88.231650311167797</c:v>
                </c:pt>
                <c:pt idx="18">
                  <c:v>-94.638935620326535</c:v>
                </c:pt>
                <c:pt idx="19">
                  <c:v>-98.595122208463863</c:v>
                </c:pt>
                <c:pt idx="20">
                  <c:v>-99.997746921036196</c:v>
                </c:pt>
                <c:pt idx="21">
                  <c:v>-98.810482514752792</c:v>
                </c:pt>
                <c:pt idx="22">
                  <c:v>-95.064078514095087</c:v>
                </c:pt>
                <c:pt idx="23">
                  <c:v>-88.855564814784643</c:v>
                </c:pt>
                <c:pt idx="24">
                  <c:v>-80.345738660451445</c:v>
                </c:pt>
                <c:pt idx="25">
                  <c:v>-69.755000078486816</c:v>
                </c:pt>
                <c:pt idx="26">
                  <c:v>-57.357643635104637</c:v>
                </c:pt>
                <c:pt idx="27">
                  <c:v>-43.474754350156843</c:v>
                </c:pt>
                <c:pt idx="28">
                  <c:v>-28.465891763777474</c:v>
                </c:pt>
                <c:pt idx="29">
                  <c:v>-12.719777533161064</c:v>
                </c:pt>
                <c:pt idx="30">
                  <c:v>3.3557722541724804</c:v>
                </c:pt>
                <c:pt idx="31">
                  <c:v>19.344409302829089</c:v>
                </c:pt>
                <c:pt idx="32">
                  <c:v>34.832036311692988</c:v>
                </c:pt>
                <c:pt idx="33">
                  <c:v>49.417531876510758</c:v>
                </c:pt>
                <c:pt idx="34">
                  <c:v>62.723139323561597</c:v>
                </c:pt>
                <c:pt idx="35">
                  <c:v>74.404250409081072</c:v>
                </c:pt>
                <c:pt idx="36">
                  <c:v>84.158330491759415</c:v>
                </c:pt>
                <c:pt idx="37">
                  <c:v>91.732754021037721</c:v>
                </c:pt>
                <c:pt idx="38">
                  <c:v>96.931347406169238</c:v>
                </c:pt>
              </c:numCache>
            </c:numRef>
          </c:yVal>
          <c:bubbleSize>
            <c:numRef>
              <c:f>'22'!$F$96:$F$134</c:f>
              <c:numCache>
                <c:formatCode>#,##0.0;[Red]\-#,##0.0</c:formatCode>
                <c:ptCount val="39"/>
                <c:pt idx="0">
                  <c:v>10.940867537034389</c:v>
                </c:pt>
                <c:pt idx="1">
                  <c:v>9.8705270574747903</c:v>
                </c:pt>
                <c:pt idx="2">
                  <c:v>27.358769036694493</c:v>
                </c:pt>
                <c:pt idx="3">
                  <c:v>13.751283909740039</c:v>
                </c:pt>
                <c:pt idx="4">
                  <c:v>6.8471865009715485</c:v>
                </c:pt>
                <c:pt idx="5">
                  <c:v>5.3848384613683411</c:v>
                </c:pt>
                <c:pt idx="6">
                  <c:v>1.9290499254485269</c:v>
                </c:pt>
                <c:pt idx="7">
                  <c:v>17.562158214237048</c:v>
                </c:pt>
                <c:pt idx="8">
                  <c:v>3.3514320671774911</c:v>
                </c:pt>
                <c:pt idx="9">
                  <c:v>1E-10</c:v>
                </c:pt>
                <c:pt idx="10">
                  <c:v>1.3077956366095433</c:v>
                </c:pt>
                <c:pt idx="11">
                  <c:v>1.409913667130096</c:v>
                </c:pt>
                <c:pt idx="12">
                  <c:v>3.8492565519673598</c:v>
                </c:pt>
                <c:pt idx="13">
                  <c:v>1E-10</c:v>
                </c:pt>
                <c:pt idx="14">
                  <c:v>0.58259145161541237</c:v>
                </c:pt>
                <c:pt idx="15">
                  <c:v>3.067509678822697</c:v>
                </c:pt>
                <c:pt idx="16">
                  <c:v>1.6243725601336954</c:v>
                </c:pt>
                <c:pt idx="17">
                  <c:v>1E-10</c:v>
                </c:pt>
                <c:pt idx="18">
                  <c:v>1E-10</c:v>
                </c:pt>
                <c:pt idx="19">
                  <c:v>5.8365891093461535</c:v>
                </c:pt>
                <c:pt idx="20">
                  <c:v>0.55234786151541815</c:v>
                </c:pt>
                <c:pt idx="21">
                  <c:v>1.8275573243511196</c:v>
                </c:pt>
                <c:pt idx="22">
                  <c:v>0.27073681633654439</c:v>
                </c:pt>
                <c:pt idx="23">
                  <c:v>1E-10</c:v>
                </c:pt>
                <c:pt idx="24">
                  <c:v>1E-10</c:v>
                </c:pt>
                <c:pt idx="25">
                  <c:v>7.3697688444449877E-2</c:v>
                </c:pt>
                <c:pt idx="26">
                  <c:v>1E-10</c:v>
                </c:pt>
                <c:pt idx="27">
                  <c:v>1.911512365122106</c:v>
                </c:pt>
                <c:pt idx="28">
                  <c:v>1E-10</c:v>
                </c:pt>
                <c:pt idx="29">
                  <c:v>1E-10</c:v>
                </c:pt>
                <c:pt idx="30">
                  <c:v>0.42052463324230521</c:v>
                </c:pt>
                <c:pt idx="31">
                  <c:v>0.18188713228164854</c:v>
                </c:pt>
                <c:pt idx="32">
                  <c:v>1.2939305336831237</c:v>
                </c:pt>
                <c:pt idx="33">
                  <c:v>0.84894607834891367</c:v>
                </c:pt>
                <c:pt idx="34">
                  <c:v>15.3481184116982</c:v>
                </c:pt>
                <c:pt idx="35">
                  <c:v>45.887062844143415</c:v>
                </c:pt>
                <c:pt idx="36">
                  <c:v>5.7148574588231407</c:v>
                </c:pt>
                <c:pt idx="37">
                  <c:v>11.954410076388999</c:v>
                </c:pt>
                <c:pt idx="38">
                  <c:v>4.5593027760483746</c:v>
                </c:pt>
              </c:numCache>
            </c:numRef>
          </c:bubbleSize>
          <c:bubble3D val="0"/>
          <c:extLst>
            <c:ext xmlns:c16="http://schemas.microsoft.com/office/drawing/2014/chart" uri="{C3380CC4-5D6E-409C-BE32-E72D297353CC}">
              <c16:uniqueId val="{00000027-0844-418D-A3D5-79715BFBB7A0}"/>
            </c:ext>
          </c:extLst>
        </c:ser>
        <c:ser>
          <c:idx val="1"/>
          <c:order val="1"/>
          <c:spPr>
            <a:solidFill>
              <a:srgbClr val="75DD75"/>
            </a:solidFill>
            <a:ln>
              <a:noFill/>
            </a:ln>
          </c:spPr>
          <c:invertIfNegative val="0"/>
          <c:xVal>
            <c:numRef>
              <c:f>'22'!$D$96:$D$134</c:f>
              <c:numCache>
                <c:formatCode>0.0_ </c:formatCode>
                <c:ptCount val="39"/>
                <c:pt idx="0">
                  <c:v>-8.7155742747658174</c:v>
                </c:pt>
                <c:pt idx="1">
                  <c:v>7.3773768735128264</c:v>
                </c:pt>
                <c:pt idx="2">
                  <c:v>23.279257835925218</c:v>
                </c:pt>
                <c:pt idx="3">
                  <c:v>38.57821824841853</c:v>
                </c:pt>
                <c:pt idx="4">
                  <c:v>52.878023072483252</c:v>
                </c:pt>
                <c:pt idx="5">
                  <c:v>65.808314874517876</c:v>
                </c:pt>
                <c:pt idx="6">
                  <c:v>77.034205888819443</c:v>
                </c:pt>
                <c:pt idx="7">
                  <c:v>86.264951434806676</c:v>
                </c:pt>
                <c:pt idx="8">
                  <c:v>93.261480051526007</c:v>
                </c:pt>
                <c:pt idx="9">
                  <c:v>97.842585322911773</c:v>
                </c:pt>
                <c:pt idx="10">
                  <c:v>99.889619028778924</c:v>
                </c:pt>
                <c:pt idx="11">
                  <c:v>99.349564071402824</c:v>
                </c:pt>
                <c:pt idx="12">
                  <c:v>96.23640759050167</c:v>
                </c:pt>
                <c:pt idx="13">
                  <c:v>90.630778703665001</c:v>
                </c:pt>
                <c:pt idx="14">
                  <c:v>82.677860254560514</c:v>
                </c:pt>
                <c:pt idx="15">
                  <c:v>72.583628653544253</c:v>
                </c:pt>
                <c:pt idx="16">
                  <c:v>60.609519196826646</c:v>
                </c:pt>
                <c:pt idx="17">
                  <c:v>47.065655029626463</c:v>
                </c:pt>
                <c:pt idx="18">
                  <c:v>32.302815119609761</c:v>
                </c:pt>
                <c:pt idx="19">
                  <c:v>16.703349265883098</c:v>
                </c:pt>
                <c:pt idx="20">
                  <c:v>0.67127544003559647</c:v>
                </c:pt>
                <c:pt idx="21">
                  <c:v>-15.378184067104023</c:v>
                </c:pt>
                <c:pt idx="22">
                  <c:v>-31.029356684694026</c:v>
                </c:pt>
                <c:pt idx="23">
                  <c:v>-45.876885263121402</c:v>
                </c:pt>
                <c:pt idx="24">
                  <c:v>-59.536226611252729</c:v>
                </c:pt>
                <c:pt idx="25">
                  <c:v>-71.653610963093158</c:v>
                </c:pt>
                <c:pt idx="26">
                  <c:v>-81.915204428899159</c:v>
                </c:pt>
                <c:pt idx="27">
                  <c:v>-90.055237128073344</c:v>
                </c:pt>
                <c:pt idx="28">
                  <c:v>-95.86288648946946</c:v>
                </c:pt>
                <c:pt idx="29">
                  <c:v>-99.187737445245176</c:v>
                </c:pt>
                <c:pt idx="30">
                  <c:v>-99.943678102109729</c:v>
                </c:pt>
                <c:pt idx="31">
                  <c:v>-98.11112999412768</c:v>
                </c:pt>
                <c:pt idx="32">
                  <c:v>-93.737555154702548</c:v>
                </c:pt>
                <c:pt idx="33">
                  <c:v>-86.936226874842248</c:v>
                </c:pt>
                <c:pt idx="34">
                  <c:v>-77.883295984421991</c:v>
                </c:pt>
                <c:pt idx="35">
                  <c:v>-66.813228638217751</c:v>
                </c:pt>
                <c:pt idx="36">
                  <c:v>-54.012733765657508</c:v>
                </c:pt>
                <c:pt idx="37">
                  <c:v>-39.813337460150066</c:v>
                </c:pt>
                <c:pt idx="38">
                  <c:v>-24.582796627408531</c:v>
                </c:pt>
              </c:numCache>
            </c:numRef>
          </c:xVal>
          <c:yVal>
            <c:numRef>
              <c:f>'22'!$E$96:$E$134</c:f>
              <c:numCache>
                <c:formatCode>0.0_ </c:formatCode>
                <c:ptCount val="39"/>
                <c:pt idx="0">
                  <c:v>99.619469809174561</c:v>
                </c:pt>
                <c:pt idx="1">
                  <c:v>99.727500271821498</c:v>
                </c:pt>
                <c:pt idx="2">
                  <c:v>97.252640861873331</c:v>
                </c:pt>
                <c:pt idx="3">
                  <c:v>92.258989138063868</c:v>
                </c:pt>
                <c:pt idx="4">
                  <c:v>84.875878056995262</c:v>
                </c:pt>
                <c:pt idx="5">
                  <c:v>75.2945263174974</c:v>
                </c:pt>
                <c:pt idx="6">
                  <c:v>63.763085896770832</c:v>
                </c:pt>
                <c:pt idx="7">
                  <c:v>50.580215044525524</c:v>
                </c:pt>
                <c:pt idx="8">
                  <c:v>36.087343191191209</c:v>
                </c:pt>
                <c:pt idx="9">
                  <c:v>20.659828105014029</c:v>
                </c:pt>
                <c:pt idx="10">
                  <c:v>4.6972343230252633</c:v>
                </c:pt>
                <c:pt idx="11">
                  <c:v>-11.387015360586217</c:v>
                </c:pt>
                <c:pt idx="12">
                  <c:v>-27.176347327682432</c:v>
                </c:pt>
                <c:pt idx="13">
                  <c:v>-42.261826174069931</c:v>
                </c:pt>
                <c:pt idx="14">
                  <c:v>-56.252745921664683</c:v>
                </c:pt>
                <c:pt idx="15">
                  <c:v>-68.786749098095839</c:v>
                </c:pt>
                <c:pt idx="16">
                  <c:v>-79.539211604902789</c:v>
                </c:pt>
                <c:pt idx="17">
                  <c:v>-88.231650311167797</c:v>
                </c:pt>
                <c:pt idx="18">
                  <c:v>-94.638935620326535</c:v>
                </c:pt>
                <c:pt idx="19">
                  <c:v>-98.595122208463863</c:v>
                </c:pt>
                <c:pt idx="20">
                  <c:v>-99.997746921036196</c:v>
                </c:pt>
                <c:pt idx="21">
                  <c:v>-98.810482514752792</c:v>
                </c:pt>
                <c:pt idx="22">
                  <c:v>-95.064078514095087</c:v>
                </c:pt>
                <c:pt idx="23">
                  <c:v>-88.855564814784643</c:v>
                </c:pt>
                <c:pt idx="24">
                  <c:v>-80.345738660451445</c:v>
                </c:pt>
                <c:pt idx="25">
                  <c:v>-69.755000078486816</c:v>
                </c:pt>
                <c:pt idx="26">
                  <c:v>-57.357643635104637</c:v>
                </c:pt>
                <c:pt idx="27">
                  <c:v>-43.474754350156843</c:v>
                </c:pt>
                <c:pt idx="28">
                  <c:v>-28.465891763777474</c:v>
                </c:pt>
                <c:pt idx="29">
                  <c:v>-12.719777533161064</c:v>
                </c:pt>
                <c:pt idx="30">
                  <c:v>3.3557722541724804</c:v>
                </c:pt>
                <c:pt idx="31">
                  <c:v>19.344409302829089</c:v>
                </c:pt>
                <c:pt idx="32">
                  <c:v>34.832036311692988</c:v>
                </c:pt>
                <c:pt idx="33">
                  <c:v>49.417531876510758</c:v>
                </c:pt>
                <c:pt idx="34">
                  <c:v>62.723139323561597</c:v>
                </c:pt>
                <c:pt idx="35">
                  <c:v>74.404250409081072</c:v>
                </c:pt>
                <c:pt idx="36">
                  <c:v>84.158330491759415</c:v>
                </c:pt>
                <c:pt idx="37">
                  <c:v>91.732754021037721</c:v>
                </c:pt>
                <c:pt idx="38">
                  <c:v>96.931347406169238</c:v>
                </c:pt>
              </c:numCache>
            </c:numRef>
          </c:yVal>
          <c:bubbleSize>
            <c:numRef>
              <c:f>'22'!$I$96:$I$134</c:f>
              <c:numCache>
                <c:formatCode>0.0_ </c:formatCode>
                <c:ptCount val="39"/>
                <c:pt idx="0">
                  <c:v>10.940867537034389</c:v>
                </c:pt>
                <c:pt idx="1">
                  <c:v>9.8705270574747903</c:v>
                </c:pt>
                <c:pt idx="2">
                  <c:v>0</c:v>
                </c:pt>
                <c:pt idx="3">
                  <c:v>13.751283909740039</c:v>
                </c:pt>
                <c:pt idx="4">
                  <c:v>6.8471865009715485</c:v>
                </c:pt>
                <c:pt idx="5">
                  <c:v>5.3848384613683411</c:v>
                </c:pt>
                <c:pt idx="6">
                  <c:v>1.9290499254485269</c:v>
                </c:pt>
                <c:pt idx="7">
                  <c:v>0</c:v>
                </c:pt>
                <c:pt idx="8">
                  <c:v>3.3514320671774911</c:v>
                </c:pt>
                <c:pt idx="9">
                  <c:v>1E-10</c:v>
                </c:pt>
                <c:pt idx="10">
                  <c:v>1.3077956366095433</c:v>
                </c:pt>
                <c:pt idx="11">
                  <c:v>1.409913667130096</c:v>
                </c:pt>
                <c:pt idx="12">
                  <c:v>3.8492565519673598</c:v>
                </c:pt>
                <c:pt idx="13">
                  <c:v>1E-10</c:v>
                </c:pt>
                <c:pt idx="14">
                  <c:v>0.58259145161541237</c:v>
                </c:pt>
                <c:pt idx="15">
                  <c:v>0</c:v>
                </c:pt>
                <c:pt idx="16">
                  <c:v>1.6243725601336954</c:v>
                </c:pt>
                <c:pt idx="17">
                  <c:v>1E-10</c:v>
                </c:pt>
                <c:pt idx="18">
                  <c:v>1E-10</c:v>
                </c:pt>
                <c:pt idx="19">
                  <c:v>5.8365891093461535</c:v>
                </c:pt>
                <c:pt idx="20">
                  <c:v>0</c:v>
                </c:pt>
                <c:pt idx="21">
                  <c:v>0</c:v>
                </c:pt>
                <c:pt idx="22">
                  <c:v>0.27073681633654439</c:v>
                </c:pt>
                <c:pt idx="23">
                  <c:v>1E-10</c:v>
                </c:pt>
                <c:pt idx="24">
                  <c:v>1E-10</c:v>
                </c:pt>
                <c:pt idx="25">
                  <c:v>7.3697688444449877E-2</c:v>
                </c:pt>
                <c:pt idx="26">
                  <c:v>1E-10</c:v>
                </c:pt>
                <c:pt idx="27">
                  <c:v>1.911512365122106</c:v>
                </c:pt>
                <c:pt idx="28">
                  <c:v>1E-10</c:v>
                </c:pt>
                <c:pt idx="29">
                  <c:v>1E-10</c:v>
                </c:pt>
                <c:pt idx="30">
                  <c:v>0.42052463324230521</c:v>
                </c:pt>
                <c:pt idx="31">
                  <c:v>0.18188713228164854</c:v>
                </c:pt>
                <c:pt idx="32">
                  <c:v>0</c:v>
                </c:pt>
                <c:pt idx="33">
                  <c:v>0.84894607834891367</c:v>
                </c:pt>
                <c:pt idx="34">
                  <c:v>0</c:v>
                </c:pt>
                <c:pt idx="35">
                  <c:v>0</c:v>
                </c:pt>
                <c:pt idx="36">
                  <c:v>5.7148574588231407</c:v>
                </c:pt>
                <c:pt idx="37">
                  <c:v>11.954410076388999</c:v>
                </c:pt>
                <c:pt idx="38">
                  <c:v>4.5593027760483746</c:v>
                </c:pt>
              </c:numCache>
            </c:numRef>
          </c:bubbleSize>
          <c:bubble3D val="0"/>
          <c:extLst>
            <c:ext xmlns:c16="http://schemas.microsoft.com/office/drawing/2014/chart" uri="{C3380CC4-5D6E-409C-BE32-E72D297353CC}">
              <c16:uniqueId val="{00000028-0844-418D-A3D5-79715BFBB7A0}"/>
            </c:ext>
          </c:extLst>
        </c:ser>
        <c:ser>
          <c:idx val="2"/>
          <c:order val="2"/>
          <c:spPr>
            <a:noFill/>
            <a:ln>
              <a:noFill/>
            </a:ln>
          </c:spPr>
          <c:invertIfNegative val="0"/>
          <c:dLbls>
            <c:numFmt formatCode="#,##0.0_ " sourceLinked="0"/>
            <c:spPr>
              <a:noFill/>
              <a:ln>
                <a:noFill/>
              </a:ln>
              <a:effectLst/>
            </c:spPr>
            <c:txPr>
              <a:bodyPr/>
              <a:lstStyle/>
              <a:p>
                <a:pPr>
                  <a:defRPr b="1"/>
                </a:pPr>
                <a:endParaRPr lang="ja-JP"/>
              </a:p>
            </c:txPr>
            <c:dLblPos val="ctr"/>
            <c:showLegendKey val="0"/>
            <c:showVal val="0"/>
            <c:showCatName val="0"/>
            <c:showSerName val="0"/>
            <c:showPercent val="0"/>
            <c:showBubbleSize val="1"/>
            <c:showLeaderLines val="0"/>
            <c:extLst>
              <c:ext xmlns:c15="http://schemas.microsoft.com/office/drawing/2012/chart" uri="{CE6537A1-D6FC-4f65-9D91-7224C49458BB}">
                <c15:layout/>
                <c15:showLeaderLines val="0"/>
              </c:ext>
            </c:extLst>
          </c:dLbls>
          <c:xVal>
            <c:numRef>
              <c:f>'22'!$D$96:$D$134</c:f>
              <c:numCache>
                <c:formatCode>0.0_ </c:formatCode>
                <c:ptCount val="39"/>
                <c:pt idx="0">
                  <c:v>-8.7155742747658174</c:v>
                </c:pt>
                <c:pt idx="1">
                  <c:v>7.3773768735128264</c:v>
                </c:pt>
                <c:pt idx="2">
                  <c:v>23.279257835925218</c:v>
                </c:pt>
                <c:pt idx="3">
                  <c:v>38.57821824841853</c:v>
                </c:pt>
                <c:pt idx="4">
                  <c:v>52.878023072483252</c:v>
                </c:pt>
                <c:pt idx="5">
                  <c:v>65.808314874517876</c:v>
                </c:pt>
                <c:pt idx="6">
                  <c:v>77.034205888819443</c:v>
                </c:pt>
                <c:pt idx="7">
                  <c:v>86.264951434806676</c:v>
                </c:pt>
                <c:pt idx="8">
                  <c:v>93.261480051526007</c:v>
                </c:pt>
                <c:pt idx="9">
                  <c:v>97.842585322911773</c:v>
                </c:pt>
                <c:pt idx="10">
                  <c:v>99.889619028778924</c:v>
                </c:pt>
                <c:pt idx="11">
                  <c:v>99.349564071402824</c:v>
                </c:pt>
                <c:pt idx="12">
                  <c:v>96.23640759050167</c:v>
                </c:pt>
                <c:pt idx="13">
                  <c:v>90.630778703665001</c:v>
                </c:pt>
                <c:pt idx="14">
                  <c:v>82.677860254560514</c:v>
                </c:pt>
                <c:pt idx="15">
                  <c:v>72.583628653544253</c:v>
                </c:pt>
                <c:pt idx="16">
                  <c:v>60.609519196826646</c:v>
                </c:pt>
                <c:pt idx="17">
                  <c:v>47.065655029626463</c:v>
                </c:pt>
                <c:pt idx="18">
                  <c:v>32.302815119609761</c:v>
                </c:pt>
                <c:pt idx="19">
                  <c:v>16.703349265883098</c:v>
                </c:pt>
                <c:pt idx="20">
                  <c:v>0.67127544003559647</c:v>
                </c:pt>
                <c:pt idx="21">
                  <c:v>-15.378184067104023</c:v>
                </c:pt>
                <c:pt idx="22">
                  <c:v>-31.029356684694026</c:v>
                </c:pt>
                <c:pt idx="23">
                  <c:v>-45.876885263121402</c:v>
                </c:pt>
                <c:pt idx="24">
                  <c:v>-59.536226611252729</c:v>
                </c:pt>
                <c:pt idx="25">
                  <c:v>-71.653610963093158</c:v>
                </c:pt>
                <c:pt idx="26">
                  <c:v>-81.915204428899159</c:v>
                </c:pt>
                <c:pt idx="27">
                  <c:v>-90.055237128073344</c:v>
                </c:pt>
                <c:pt idx="28">
                  <c:v>-95.86288648946946</c:v>
                </c:pt>
                <c:pt idx="29">
                  <c:v>-99.187737445245176</c:v>
                </c:pt>
                <c:pt idx="30">
                  <c:v>-99.943678102109729</c:v>
                </c:pt>
                <c:pt idx="31">
                  <c:v>-98.11112999412768</c:v>
                </c:pt>
                <c:pt idx="32">
                  <c:v>-93.737555154702548</c:v>
                </c:pt>
                <c:pt idx="33">
                  <c:v>-86.936226874842248</c:v>
                </c:pt>
                <c:pt idx="34">
                  <c:v>-77.883295984421991</c:v>
                </c:pt>
                <c:pt idx="35">
                  <c:v>-66.813228638217751</c:v>
                </c:pt>
                <c:pt idx="36">
                  <c:v>-54.012733765657508</c:v>
                </c:pt>
                <c:pt idx="37">
                  <c:v>-39.813337460150066</c:v>
                </c:pt>
                <c:pt idx="38">
                  <c:v>-24.582796627408531</c:v>
                </c:pt>
              </c:numCache>
            </c:numRef>
          </c:xVal>
          <c:yVal>
            <c:numRef>
              <c:f>'22'!$E$96:$E$134</c:f>
              <c:numCache>
                <c:formatCode>0.0_ </c:formatCode>
                <c:ptCount val="39"/>
                <c:pt idx="0">
                  <c:v>99.619469809174561</c:v>
                </c:pt>
                <c:pt idx="1">
                  <c:v>99.727500271821498</c:v>
                </c:pt>
                <c:pt idx="2">
                  <c:v>97.252640861873331</c:v>
                </c:pt>
                <c:pt idx="3">
                  <c:v>92.258989138063868</c:v>
                </c:pt>
                <c:pt idx="4">
                  <c:v>84.875878056995262</c:v>
                </c:pt>
                <c:pt idx="5">
                  <c:v>75.2945263174974</c:v>
                </c:pt>
                <c:pt idx="6">
                  <c:v>63.763085896770832</c:v>
                </c:pt>
                <c:pt idx="7">
                  <c:v>50.580215044525524</c:v>
                </c:pt>
                <c:pt idx="8">
                  <c:v>36.087343191191209</c:v>
                </c:pt>
                <c:pt idx="9">
                  <c:v>20.659828105014029</c:v>
                </c:pt>
                <c:pt idx="10">
                  <c:v>4.6972343230252633</c:v>
                </c:pt>
                <c:pt idx="11">
                  <c:v>-11.387015360586217</c:v>
                </c:pt>
                <c:pt idx="12">
                  <c:v>-27.176347327682432</c:v>
                </c:pt>
                <c:pt idx="13">
                  <c:v>-42.261826174069931</c:v>
                </c:pt>
                <c:pt idx="14">
                  <c:v>-56.252745921664683</c:v>
                </c:pt>
                <c:pt idx="15">
                  <c:v>-68.786749098095839</c:v>
                </c:pt>
                <c:pt idx="16">
                  <c:v>-79.539211604902789</c:v>
                </c:pt>
                <c:pt idx="17">
                  <c:v>-88.231650311167797</c:v>
                </c:pt>
                <c:pt idx="18">
                  <c:v>-94.638935620326535</c:v>
                </c:pt>
                <c:pt idx="19">
                  <c:v>-98.595122208463863</c:v>
                </c:pt>
                <c:pt idx="20">
                  <c:v>-99.997746921036196</c:v>
                </c:pt>
                <c:pt idx="21">
                  <c:v>-98.810482514752792</c:v>
                </c:pt>
                <c:pt idx="22">
                  <c:v>-95.064078514095087</c:v>
                </c:pt>
                <c:pt idx="23">
                  <c:v>-88.855564814784643</c:v>
                </c:pt>
                <c:pt idx="24">
                  <c:v>-80.345738660451445</c:v>
                </c:pt>
                <c:pt idx="25">
                  <c:v>-69.755000078486816</c:v>
                </c:pt>
                <c:pt idx="26">
                  <c:v>-57.357643635104637</c:v>
                </c:pt>
                <c:pt idx="27">
                  <c:v>-43.474754350156843</c:v>
                </c:pt>
                <c:pt idx="28">
                  <c:v>-28.465891763777474</c:v>
                </c:pt>
                <c:pt idx="29">
                  <c:v>-12.719777533161064</c:v>
                </c:pt>
                <c:pt idx="30">
                  <c:v>3.3557722541724804</c:v>
                </c:pt>
                <c:pt idx="31">
                  <c:v>19.344409302829089</c:v>
                </c:pt>
                <c:pt idx="32">
                  <c:v>34.832036311692988</c:v>
                </c:pt>
                <c:pt idx="33">
                  <c:v>49.417531876510758</c:v>
                </c:pt>
                <c:pt idx="34">
                  <c:v>62.723139323561597</c:v>
                </c:pt>
                <c:pt idx="35">
                  <c:v>74.404250409081072</c:v>
                </c:pt>
                <c:pt idx="36">
                  <c:v>84.158330491759415</c:v>
                </c:pt>
                <c:pt idx="37">
                  <c:v>91.732754021037721</c:v>
                </c:pt>
                <c:pt idx="38">
                  <c:v>96.931347406169238</c:v>
                </c:pt>
              </c:numCache>
            </c:numRef>
          </c:yVal>
          <c:bubbleSize>
            <c:numRef>
              <c:f>'22'!$K$96:$K$134</c:f>
              <c:numCache>
                <c:formatCode>#,##0.0;[Red]\-#,##0.0</c:formatCode>
                <c:ptCount val="39"/>
                <c:pt idx="0">
                  <c:v>10.940867537034389</c:v>
                </c:pt>
                <c:pt idx="1">
                  <c:v>9.8705270574747903</c:v>
                </c:pt>
                <c:pt idx="2">
                  <c:v>27.358769036694493</c:v>
                </c:pt>
                <c:pt idx="3">
                  <c:v>13.751283909740039</c:v>
                </c:pt>
                <c:pt idx="4">
                  <c:v>6.8471865009715485</c:v>
                </c:pt>
                <c:pt idx="5">
                  <c:v>5.3848384613683411</c:v>
                </c:pt>
                <c:pt idx="6">
                  <c:v>1.9290499254485269</c:v>
                </c:pt>
                <c:pt idx="7">
                  <c:v>17.562158214237048</c:v>
                </c:pt>
                <c:pt idx="8">
                  <c:v>3.3514320671774911</c:v>
                </c:pt>
                <c:pt idx="9">
                  <c:v>1E-10</c:v>
                </c:pt>
                <c:pt idx="10">
                  <c:v>1.3077956366095433</c:v>
                </c:pt>
                <c:pt idx="11">
                  <c:v>1.409913667130096</c:v>
                </c:pt>
                <c:pt idx="12">
                  <c:v>3.8492565519673598</c:v>
                </c:pt>
                <c:pt idx="13">
                  <c:v>1E-10</c:v>
                </c:pt>
                <c:pt idx="14">
                  <c:v>0.58259145161541237</c:v>
                </c:pt>
                <c:pt idx="15">
                  <c:v>3.067509678822697</c:v>
                </c:pt>
                <c:pt idx="16">
                  <c:v>1.6243725601336954</c:v>
                </c:pt>
                <c:pt idx="17">
                  <c:v>1E-10</c:v>
                </c:pt>
                <c:pt idx="18">
                  <c:v>1E-10</c:v>
                </c:pt>
                <c:pt idx="19">
                  <c:v>5.8365891093461535</c:v>
                </c:pt>
                <c:pt idx="20">
                  <c:v>0.55234786151541815</c:v>
                </c:pt>
                <c:pt idx="21">
                  <c:v>1.8275573243511196</c:v>
                </c:pt>
                <c:pt idx="22">
                  <c:v>0.27073681633654439</c:v>
                </c:pt>
                <c:pt idx="23">
                  <c:v>1E-10</c:v>
                </c:pt>
                <c:pt idx="24">
                  <c:v>1E-10</c:v>
                </c:pt>
                <c:pt idx="25">
                  <c:v>7.3697688444449877E-2</c:v>
                </c:pt>
                <c:pt idx="26">
                  <c:v>1E-10</c:v>
                </c:pt>
                <c:pt idx="27">
                  <c:v>1.911512365122106</c:v>
                </c:pt>
                <c:pt idx="28">
                  <c:v>1E-10</c:v>
                </c:pt>
                <c:pt idx="29">
                  <c:v>1E-10</c:v>
                </c:pt>
                <c:pt idx="30">
                  <c:v>0.42052463324230521</c:v>
                </c:pt>
                <c:pt idx="31">
                  <c:v>0.18188713228164854</c:v>
                </c:pt>
                <c:pt idx="32">
                  <c:v>1.2939305336831237</c:v>
                </c:pt>
                <c:pt idx="33">
                  <c:v>0.84894607834891367</c:v>
                </c:pt>
                <c:pt idx="34">
                  <c:v>15.3481184116982</c:v>
                </c:pt>
                <c:pt idx="35">
                  <c:v>45.887062844143415</c:v>
                </c:pt>
                <c:pt idx="36">
                  <c:v>5.7148574588231407</c:v>
                </c:pt>
                <c:pt idx="37">
                  <c:v>11.954410076388999</c:v>
                </c:pt>
                <c:pt idx="38">
                  <c:v>4.5593027760483746</c:v>
                </c:pt>
              </c:numCache>
            </c:numRef>
          </c:bubbleSize>
          <c:bubble3D val="0"/>
          <c:extLst>
            <c:ext xmlns:c16="http://schemas.microsoft.com/office/drawing/2014/chart" uri="{C3380CC4-5D6E-409C-BE32-E72D297353CC}">
              <c16:uniqueId val="{00000029-0844-418D-A3D5-79715BFBB7A0}"/>
            </c:ext>
          </c:extLst>
        </c:ser>
        <c:dLbls>
          <c:showLegendKey val="0"/>
          <c:showVal val="0"/>
          <c:showCatName val="0"/>
          <c:showSerName val="0"/>
          <c:showPercent val="0"/>
          <c:showBubbleSize val="0"/>
        </c:dLbls>
        <c:bubbleScale val="25"/>
        <c:showNegBubbles val="0"/>
        <c:axId val="615555216"/>
        <c:axId val="615555608"/>
      </c:bubbleChart>
      <c:valAx>
        <c:axId val="615555216"/>
        <c:scaling>
          <c:orientation val="minMax"/>
        </c:scaling>
        <c:delete val="1"/>
        <c:axPos val="b"/>
        <c:numFmt formatCode="0.0_ " sourceLinked="1"/>
        <c:majorTickMark val="out"/>
        <c:minorTickMark val="none"/>
        <c:tickLblPos val="none"/>
        <c:crossAx val="615555608"/>
        <c:crosses val="autoZero"/>
        <c:crossBetween val="midCat"/>
      </c:valAx>
      <c:valAx>
        <c:axId val="615555608"/>
        <c:scaling>
          <c:orientation val="minMax"/>
        </c:scaling>
        <c:delete val="1"/>
        <c:axPos val="l"/>
        <c:numFmt formatCode="0.0_ " sourceLinked="1"/>
        <c:majorTickMark val="out"/>
        <c:minorTickMark val="none"/>
        <c:tickLblPos val="none"/>
        <c:crossAx val="615555216"/>
        <c:crosses val="autoZero"/>
        <c:crossBetween val="midCat"/>
      </c:valAx>
      <c:spPr>
        <a:noFill/>
        <a:ln w="25400">
          <a:noFill/>
        </a:ln>
      </c:spPr>
    </c:plotArea>
    <c:plotVisOnly val="1"/>
    <c:dispBlanksAs val="gap"/>
    <c:showDLblsOverMax val="0"/>
  </c:chart>
  <c:spPr>
    <a:noFill/>
    <a:ln>
      <a:no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'24'!$L$4</c:f>
              <c:strCache>
                <c:ptCount val="1"/>
                <c:pt idx="0">
                  <c:v>久慈市</c:v>
                </c:pt>
              </c:strCache>
            </c:strRef>
          </c:tx>
          <c:spPr>
            <a:solidFill>
              <a:srgbClr val="F7964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'24'!$K$5:$K$43</c:f>
              <c:strCache>
                <c:ptCount val="39"/>
                <c:pt idx="0">
                  <c:v>建設業</c:v>
                </c:pt>
                <c:pt idx="1">
                  <c:v>公共サービス</c:v>
                </c:pt>
                <c:pt idx="2">
                  <c:v>小売業</c:v>
                </c:pt>
                <c:pt idx="3">
                  <c:v>公務</c:v>
                </c:pt>
                <c:pt idx="4">
                  <c:v>対事業所サービス</c:v>
                </c:pt>
                <c:pt idx="5">
                  <c:v>対個人サービス</c:v>
                </c:pt>
                <c:pt idx="6">
                  <c:v>運輸業</c:v>
                </c:pt>
                <c:pt idx="7">
                  <c:v>食料品</c:v>
                </c:pt>
                <c:pt idx="8">
                  <c:v>金融・保険業</c:v>
                </c:pt>
                <c:pt idx="9">
                  <c:v>情報通信業</c:v>
                </c:pt>
                <c:pt idx="10">
                  <c:v>卸売業</c:v>
                </c:pt>
                <c:pt idx="11">
                  <c:v>水道・廃棄物処理業</c:v>
                </c:pt>
                <c:pt idx="12">
                  <c:v>電気機械</c:v>
                </c:pt>
                <c:pt idx="13">
                  <c:v>窯業・土石製品</c:v>
                </c:pt>
                <c:pt idx="14">
                  <c:v>その他の製造業</c:v>
                </c:pt>
                <c:pt idx="15">
                  <c:v>住宅賃貸業</c:v>
                </c:pt>
                <c:pt idx="16">
                  <c:v>農業</c:v>
                </c:pt>
                <c:pt idx="17">
                  <c:v>その他の不動産業</c:v>
                </c:pt>
                <c:pt idx="18">
                  <c:v>電気業</c:v>
                </c:pt>
                <c:pt idx="19">
                  <c:v>水産業</c:v>
                </c:pt>
                <c:pt idx="20">
                  <c:v>製材・木製品</c:v>
                </c:pt>
                <c:pt idx="21">
                  <c:v>衣服・身回品</c:v>
                </c:pt>
                <c:pt idx="22">
                  <c:v>輸送用機械</c:v>
                </c:pt>
                <c:pt idx="23">
                  <c:v>金属製品</c:v>
                </c:pt>
                <c:pt idx="24">
                  <c:v>石油・石炭製品</c:v>
                </c:pt>
                <c:pt idx="25">
                  <c:v>林業</c:v>
                </c:pt>
                <c:pt idx="26">
                  <c:v>印刷</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'24'!$L$5:$L$43</c:f>
              <c:numCache>
                <c:formatCode>0.0%</c:formatCode>
                <c:ptCount val="39"/>
                <c:pt idx="0">
                  <c:v>0.25189951683277878</c:v>
                </c:pt>
                <c:pt idx="1">
                  <c:v>0.22325603198016053</c:v>
                </c:pt>
                <c:pt idx="2">
                  <c:v>8.5069027259737667E-2</c:v>
                </c:pt>
                <c:pt idx="3">
                  <c:v>7.202541076279198E-2</c:v>
                </c:pt>
                <c:pt idx="4">
                  <c:v>5.7592894558043582E-2</c:v>
                </c:pt>
                <c:pt idx="5">
                  <c:v>4.9011795217172652E-2</c:v>
                </c:pt>
                <c:pt idx="6">
                  <c:v>4.0327921946985409E-2</c:v>
                </c:pt>
                <c:pt idx="7">
                  <c:v>3.3571998455196511E-2</c:v>
                </c:pt>
                <c:pt idx="8">
                  <c:v>2.9045612766339882E-2</c:v>
                </c:pt>
                <c:pt idx="9">
                  <c:v>2.4469333924138872E-2</c:v>
                </c:pt>
                <c:pt idx="10">
                  <c:v>2.3645508952537236E-2</c:v>
                </c:pt>
                <c:pt idx="11">
                  <c:v>2.1014577286211436E-2</c:v>
                </c:pt>
                <c:pt idx="12">
                  <c:v>1.3038011903839214E-2</c:v>
                </c:pt>
                <c:pt idx="13">
                  <c:v>9.4769767413754279E-3</c:v>
                </c:pt>
                <c:pt idx="14">
                  <c:v>8.4151932684145142E-3</c:v>
                </c:pt>
                <c:pt idx="15">
                  <c:v>8.3000363432286488E-3</c:v>
                </c:pt>
                <c:pt idx="16">
                  <c:v>8.1144701081592059E-3</c:v>
                </c:pt>
                <c:pt idx="17">
                  <c:v>6.3806134029607544E-3</c:v>
                </c:pt>
                <c:pt idx="18">
                  <c:v>6.2444000725102892E-3</c:v>
                </c:pt>
                <c:pt idx="19">
                  <c:v>6.1709893931537899E-3</c:v>
                </c:pt>
                <c:pt idx="20">
                  <c:v>3.8804667602280189E-3</c:v>
                </c:pt>
                <c:pt idx="21">
                  <c:v>3.6146042838368689E-3</c:v>
                </c:pt>
                <c:pt idx="22">
                  <c:v>3.5640079131864792E-3</c:v>
                </c:pt>
                <c:pt idx="23">
                  <c:v>2.518439062877369E-3</c:v>
                </c:pt>
                <c:pt idx="24">
                  <c:v>2.4082608003296009E-3</c:v>
                </c:pt>
                <c:pt idx="25">
                  <c:v>2.1760650768895538E-3</c:v>
                </c:pt>
                <c:pt idx="26">
                  <c:v>1.7664228668141154E-3</c:v>
                </c:pt>
                <c:pt idx="27">
                  <c:v>1.5274002206944067E-3</c:v>
                </c:pt>
                <c:pt idx="28">
                  <c:v>7.9189241325126523E-4</c:v>
                </c:pt>
                <c:pt idx="29">
                  <c:v>6.8211942615595332E-4</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8806-49EC-B6A6-7EC110E48615}"/>
            </c:ext>
          </c:extLst>
        </c:ser>
        <c:ser>
          <c:idx val="1"/>
          <c:order val="1"/>
          <c:tx>
            <c:strRef>
              <c:f>'24'!$M$4</c:f>
              <c:strCache>
                <c:ptCount val="1"/>
                <c:pt idx="0">
                  <c:v>全国</c:v>
                </c:pt>
              </c:strCache>
            </c:strRef>
          </c:tx>
          <c:spPr>
            <a:solidFill>
              <a:srgbClr val="75DD75"/>
            </a:solidFill>
          </c:spPr>
          <c:invertIfNegative val="0"/>
          <c:cat>
            <c:strRef>
              <c:f>'24'!$K$5:$K$43</c:f>
              <c:strCache>
                <c:ptCount val="39"/>
                <c:pt idx="0">
                  <c:v>建設業</c:v>
                </c:pt>
                <c:pt idx="1">
                  <c:v>公共サービス</c:v>
                </c:pt>
                <c:pt idx="2">
                  <c:v>小売業</c:v>
                </c:pt>
                <c:pt idx="3">
                  <c:v>公務</c:v>
                </c:pt>
                <c:pt idx="4">
                  <c:v>対事業所サービス</c:v>
                </c:pt>
                <c:pt idx="5">
                  <c:v>対個人サービス</c:v>
                </c:pt>
                <c:pt idx="6">
                  <c:v>運輸業</c:v>
                </c:pt>
                <c:pt idx="7">
                  <c:v>食料品</c:v>
                </c:pt>
                <c:pt idx="8">
                  <c:v>金融・保険業</c:v>
                </c:pt>
                <c:pt idx="9">
                  <c:v>情報通信業</c:v>
                </c:pt>
                <c:pt idx="10">
                  <c:v>卸売業</c:v>
                </c:pt>
                <c:pt idx="11">
                  <c:v>水道・廃棄物処理業</c:v>
                </c:pt>
                <c:pt idx="12">
                  <c:v>電気機械</c:v>
                </c:pt>
                <c:pt idx="13">
                  <c:v>窯業・土石製品</c:v>
                </c:pt>
                <c:pt idx="14">
                  <c:v>その他の製造業</c:v>
                </c:pt>
                <c:pt idx="15">
                  <c:v>住宅賃貸業</c:v>
                </c:pt>
                <c:pt idx="16">
                  <c:v>農業</c:v>
                </c:pt>
                <c:pt idx="17">
                  <c:v>その他の不動産業</c:v>
                </c:pt>
                <c:pt idx="18">
                  <c:v>電気業</c:v>
                </c:pt>
                <c:pt idx="19">
                  <c:v>水産業</c:v>
                </c:pt>
                <c:pt idx="20">
                  <c:v>製材・木製品</c:v>
                </c:pt>
                <c:pt idx="21">
                  <c:v>衣服・身回品</c:v>
                </c:pt>
                <c:pt idx="22">
                  <c:v>輸送用機械</c:v>
                </c:pt>
                <c:pt idx="23">
                  <c:v>金属製品</c:v>
                </c:pt>
                <c:pt idx="24">
                  <c:v>石油・石炭製品</c:v>
                </c:pt>
                <c:pt idx="25">
                  <c:v>林業</c:v>
                </c:pt>
                <c:pt idx="26">
                  <c:v>印刷</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'24'!$M$5:$M$43</c:f>
              <c:numCache>
                <c:formatCode>0.0%</c:formatCode>
                <c:ptCount val="39"/>
                <c:pt idx="0">
                  <c:v>8.4819117273374739E-2</c:v>
                </c:pt>
                <c:pt idx="1">
                  <c:v>0.16222575419183244</c:v>
                </c:pt>
                <c:pt idx="2">
                  <c:v>7.9398809003735513E-2</c:v>
                </c:pt>
                <c:pt idx="3">
                  <c:v>5.8477360148744835E-2</c:v>
                </c:pt>
                <c:pt idx="4">
                  <c:v>8.0055718808178022E-2</c:v>
                </c:pt>
                <c:pt idx="5">
                  <c:v>6.8346543268996182E-2</c:v>
                </c:pt>
                <c:pt idx="6">
                  <c:v>5.9541834075579343E-2</c:v>
                </c:pt>
                <c:pt idx="7">
                  <c:v>2.5366697411612744E-2</c:v>
                </c:pt>
                <c:pt idx="8">
                  <c:v>4.0758818902261053E-2</c:v>
                </c:pt>
                <c:pt idx="9">
                  <c:v>5.6959630922137877E-2</c:v>
                </c:pt>
                <c:pt idx="10">
                  <c:v>7.3873895708989917E-2</c:v>
                </c:pt>
                <c:pt idx="11">
                  <c:v>1.4996482938982829E-2</c:v>
                </c:pt>
                <c:pt idx="12">
                  <c:v>2.961818690113167E-2</c:v>
                </c:pt>
                <c:pt idx="13">
                  <c:v>5.0565350023055256E-3</c:v>
                </c:pt>
                <c:pt idx="14">
                  <c:v>1.2489260415884482E-2</c:v>
                </c:pt>
                <c:pt idx="15">
                  <c:v>7.3949574519497274E-3</c:v>
                </c:pt>
                <c:pt idx="16">
                  <c:v>4.3990529509902549E-3</c:v>
                </c:pt>
                <c:pt idx="17">
                  <c:v>1.0563212285916401E-2</c:v>
                </c:pt>
                <c:pt idx="18">
                  <c:v>6.3106230928362496E-3</c:v>
                </c:pt>
                <c:pt idx="19">
                  <c:v>1.0436882320193073E-3</c:v>
                </c:pt>
                <c:pt idx="20">
                  <c:v>1.6134560336157858E-3</c:v>
                </c:pt>
                <c:pt idx="21">
                  <c:v>1.7732958335175326E-3</c:v>
                </c:pt>
                <c:pt idx="22">
                  <c:v>3.1905177322760027E-2</c:v>
                </c:pt>
                <c:pt idx="23">
                  <c:v>1.4587784116485189E-2</c:v>
                </c:pt>
                <c:pt idx="24">
                  <c:v>1.8596889557796123E-3</c:v>
                </c:pt>
                <c:pt idx="25">
                  <c:v>1.7739819068516538E-4</c:v>
                </c:pt>
                <c:pt idx="26">
                  <c:v>5.4609368866978614E-3</c:v>
                </c:pt>
                <c:pt idx="27">
                  <c:v>5.8460687341368881E-4</c:v>
                </c:pt>
                <c:pt idx="28">
                  <c:v>2.0382529344539916E-3</c:v>
                </c:pt>
                <c:pt idx="29">
                  <c:v>1.6451196059905819E-3</c:v>
                </c:pt>
                <c:pt idx="30">
                  <c:v>4.4678914270503516E-3</c:v>
                </c:pt>
                <c:pt idx="31">
                  <c:v>1.0682395101419873E-2</c:v>
                </c:pt>
                <c:pt idx="32">
                  <c:v>7.2913764701156595E-3</c:v>
                </c:pt>
                <c:pt idx="33">
                  <c:v>2.3676701308960328E-3</c:v>
                </c:pt>
                <c:pt idx="34">
                  <c:v>2.3589174314573316E-2</c:v>
                </c:pt>
                <c:pt idx="35">
                  <c:v>3.793468180560494E-3</c:v>
                </c:pt>
                <c:pt idx="36">
                  <c:v>3.4380915040029371E-4</c:v>
                </c:pt>
                <c:pt idx="37">
                  <c:v>2.8593524511988403E-3</c:v>
                </c:pt>
                <c:pt idx="38">
                  <c:v>1.2629670329264383E-3</c:v>
                </c:pt>
              </c:numCache>
            </c:numRef>
          </c:val>
          <c:extLst>
            <c:ext xmlns:c16="http://schemas.microsoft.com/office/drawing/2014/chart" uri="{C3380CC4-5D6E-409C-BE32-E72D297353CC}">
              <c16:uniqueId val="{00000001-8806-49EC-B6A6-7EC110E48615}"/>
            </c:ext>
          </c:extLst>
        </c:ser>
        <c:dLbls>
          <c:showLegendKey val="0"/>
          <c:showVal val="0"/>
          <c:showCatName val="0"/>
          <c:showSerName val="0"/>
          <c:showPercent val="0"/>
          <c:showBubbleSize val="0"/>
        </c:dLbls>
        <c:gapWidth val="150"/>
        <c:axId val="618143752"/>
        <c:axId val="618144144"/>
      </c:barChart>
      <c:catAx>
        <c:axId val="618143752"/>
        <c:scaling>
          <c:orientation val="minMax"/>
        </c:scaling>
        <c:delete val="0"/>
        <c:axPos val="b"/>
        <c:numFmt formatCode="General" sourceLinked="1"/>
        <c:majorTickMark val="out"/>
        <c:minorTickMark val="none"/>
        <c:tickLblPos val="nextTo"/>
        <c:txPr>
          <a:bodyPr rot="-5400000" vert="horz"/>
          <a:lstStyle/>
          <a:p>
            <a:pPr>
              <a:defRPr sz="800"/>
            </a:pPr>
            <a:endParaRPr lang="ja-JP"/>
          </a:p>
        </c:txPr>
        <c:crossAx val="618144144"/>
        <c:crosses val="autoZero"/>
        <c:auto val="1"/>
        <c:lblAlgn val="ctr"/>
        <c:lblOffset val="100"/>
        <c:noMultiLvlLbl val="0"/>
      </c:catAx>
      <c:valAx>
        <c:axId val="618144144"/>
        <c:scaling>
          <c:orientation val="minMax"/>
        </c:scaling>
        <c:delete val="0"/>
        <c:axPos val="l"/>
        <c:majorGridlines>
          <c:spPr>
            <a:ln>
              <a:prstDash val="sysDot"/>
            </a:ln>
          </c:spPr>
        </c:majorGridlines>
        <c:title>
          <c:tx>
            <c:rich>
              <a:bodyPr rot="-5400000" vert="horz"/>
              <a:lstStyle/>
              <a:p>
                <a:pPr>
                  <a:defRPr sz="800" b="0"/>
                </a:pPr>
                <a:r>
                  <a:rPr lang="ja-JP" altLang="en-US" sz="800" b="0"/>
                  <a:t>産業別生産額構成比（％）</a:t>
                </a:r>
              </a:p>
            </c:rich>
          </c:tx>
          <c:layout/>
          <c:overlay val="0"/>
        </c:title>
        <c:numFmt formatCode="0%" sourceLinked="0"/>
        <c:majorTickMark val="out"/>
        <c:minorTickMark val="none"/>
        <c:tickLblPos val="nextTo"/>
        <c:txPr>
          <a:bodyPr/>
          <a:lstStyle/>
          <a:p>
            <a:pPr>
              <a:defRPr sz="700"/>
            </a:pPr>
            <a:endParaRPr lang="ja-JP"/>
          </a:p>
        </c:txPr>
        <c:crossAx val="618143752"/>
        <c:crosses val="autoZero"/>
        <c:crossBetween val="between"/>
      </c:valAx>
      <c:spPr>
        <a:noFill/>
        <a:ln>
          <a:solidFill>
            <a:schemeClr val="bg1">
              <a:lumMod val="50000"/>
            </a:schemeClr>
          </a:solidFill>
        </a:ln>
      </c:spPr>
    </c:plotArea>
    <c:legend>
      <c:legendPos val="b"/>
      <c:layout/>
      <c:overlay val="0"/>
    </c:legend>
    <c:plotVisOnly val="1"/>
    <c:dispBlanksAs val="gap"/>
    <c:showDLblsOverMax val="0"/>
  </c:chart>
  <c:spPr>
    <a:noFill/>
    <a:ln>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'25'!$D$17</c:f>
              <c:strCache>
                <c:ptCount val="1"/>
                <c:pt idx="0">
                  <c:v>久慈市</c:v>
                </c:pt>
              </c:strCache>
            </c:strRef>
          </c:tx>
          <c:spPr>
            <a:solidFill>
              <a:srgbClr val="F79646"/>
            </a:solidFill>
            <a:ln w="28575">
              <a:noFill/>
            </a:ln>
          </c:spPr>
          <c:invertIfNegative val="0"/>
          <c:dLbls>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'25'!$H$20:$I$25</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'25'!$D$20:$D$25</c:f>
              <c:numCache>
                <c:formatCode>0.00_ </c:formatCode>
                <c:ptCount val="6"/>
                <c:pt idx="0">
                  <c:v>0.83348280837058397</c:v>
                </c:pt>
                <c:pt idx="1">
                  <c:v>4.9960069658863366</c:v>
                </c:pt>
                <c:pt idx="2">
                  <c:v>3.6544094707531354</c:v>
                </c:pt>
                <c:pt idx="3">
                  <c:v>3.6265334822445801</c:v>
                </c:pt>
                <c:pt idx="4">
                  <c:v>3.7563834147070487</c:v>
                </c:pt>
                <c:pt idx="5">
                  <c:v>3.738528966749378</c:v>
                </c:pt>
              </c:numCache>
            </c:numRef>
          </c:val>
          <c:extLst>
            <c:ext xmlns:c16="http://schemas.microsoft.com/office/drawing/2014/chart" uri="{C3380CC4-5D6E-409C-BE32-E72D297353CC}">
              <c16:uniqueId val="{00000000-2596-4DF1-B4EB-113D51C83CE5}"/>
            </c:ext>
          </c:extLst>
        </c:ser>
        <c:ser>
          <c:idx val="1"/>
          <c:order val="1"/>
          <c:tx>
            <c:strRef>
              <c:f>'25'!$E$17</c:f>
              <c:strCache>
                <c:ptCount val="1"/>
                <c:pt idx="0">
                  <c:v>全国</c:v>
                </c:pt>
              </c:strCache>
            </c:strRef>
          </c:tx>
          <c:spPr>
            <a:solidFill>
              <a:srgbClr val="75DD75"/>
            </a:solidFill>
          </c:spPr>
          <c:invertIfNegative val="0"/>
          <c:dLbls>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'25'!$H$20:$I$25</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'25'!$E$20:$E$25</c:f>
              <c:numCache>
                <c:formatCode>0.00_ </c:formatCode>
                <c:ptCount val="6"/>
                <c:pt idx="0">
                  <c:v>0.60351496665095383</c:v>
                </c:pt>
                <c:pt idx="1">
                  <c:v>5.3386294039213187</c:v>
                </c:pt>
                <c:pt idx="2">
                  <c:v>4.429505467178978</c:v>
                </c:pt>
                <c:pt idx="3">
                  <c:v>4.4257481643029433</c:v>
                </c:pt>
                <c:pt idx="4">
                  <c:v>4.4790766687453516</c:v>
                </c:pt>
                <c:pt idx="5">
                  <c:v>4.4766902623246425</c:v>
                </c:pt>
              </c:numCache>
            </c:numRef>
          </c:val>
          <c:extLst>
            <c:ext xmlns:c16="http://schemas.microsoft.com/office/drawing/2014/chart" uri="{C3380CC4-5D6E-409C-BE32-E72D297353CC}">
              <c16:uniqueId val="{00000001-2596-4DF1-B4EB-113D51C83CE5}"/>
            </c:ext>
          </c:extLst>
        </c:ser>
        <c:ser>
          <c:idx val="2"/>
          <c:order val="2"/>
          <c:tx>
            <c:strRef>
              <c:f>'25'!$F$17</c:f>
              <c:strCache>
                <c:ptCount val="1"/>
                <c:pt idx="0">
                  <c:v>岩手県</c:v>
                </c:pt>
              </c:strCache>
            </c:strRef>
          </c:tx>
          <c:spPr>
            <a:solidFill>
              <a:srgbClr val="FFD1D1"/>
            </a:solidFill>
          </c:spPr>
          <c:invertIfNegative val="0"/>
          <c:dLbls>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'25'!$H$20:$I$25</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'25'!$F$20:$F$25</c:f>
              <c:numCache>
                <c:formatCode>0.00_ </c:formatCode>
                <c:ptCount val="6"/>
                <c:pt idx="0">
                  <c:v>0.63368443947668396</c:v>
                </c:pt>
                <c:pt idx="1">
                  <c:v>5.7792104774511195</c:v>
                </c:pt>
                <c:pt idx="2">
                  <c:v>3.9750866972164904</c:v>
                </c:pt>
                <c:pt idx="3">
                  <c:v>3.960776332977693</c:v>
                </c:pt>
                <c:pt idx="4">
                  <c:v>4.0343910856470231</c:v>
                </c:pt>
                <c:pt idx="5">
                  <c:v>4.0252875478843722</c:v>
                </c:pt>
              </c:numCache>
            </c:numRef>
          </c:val>
          <c:extLst>
            <c:ext xmlns:c16="http://schemas.microsoft.com/office/drawing/2014/chart" uri="{C3380CC4-5D6E-409C-BE32-E72D297353CC}">
              <c16:uniqueId val="{00000002-2596-4DF1-B4EB-113D51C83CE5}"/>
            </c:ext>
          </c:extLst>
        </c:ser>
        <c:ser>
          <c:idx val="3"/>
          <c:order val="3"/>
          <c:tx>
            <c:strRef>
              <c:f>'25'!$G$17</c:f>
              <c:strCache>
                <c:ptCount val="1"/>
                <c:pt idx="0">
                  <c:v>同規模地域（1万人以上～5万人未満）※地方圏の平均</c:v>
                </c:pt>
              </c:strCache>
            </c:strRef>
          </c:tx>
          <c:spPr>
            <a:solidFill>
              <a:srgbClr val="D9D9D9"/>
            </a:solidFill>
          </c:spPr>
          <c:invertIfNegative val="0"/>
          <c:dLbls>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'25'!$H$20:$I$25</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'25'!$G$20:$G$25</c:f>
              <c:numCache>
                <c:formatCode>0.00_ </c:formatCode>
                <c:ptCount val="6"/>
                <c:pt idx="0">
                  <c:v>0.64691239600602768</c:v>
                </c:pt>
                <c:pt idx="1">
                  <c:v>5.5007594670012407</c:v>
                </c:pt>
                <c:pt idx="2">
                  <c:v>4.3872026735638299</c:v>
                </c:pt>
                <c:pt idx="3">
                  <c:v>4.3588060225145222</c:v>
                </c:pt>
                <c:pt idx="4">
                  <c:v>4.2176520879155035</c:v>
                </c:pt>
                <c:pt idx="5">
                  <c:v>4.1999372187104509</c:v>
                </c:pt>
              </c:numCache>
            </c:numRef>
          </c:val>
          <c:extLst>
            <c:ext xmlns:c16="http://schemas.microsoft.com/office/drawing/2014/chart" uri="{C3380CC4-5D6E-409C-BE32-E72D297353CC}">
              <c16:uniqueId val="{00000003-2596-4DF1-B4EB-113D51C83CE5}"/>
            </c:ext>
          </c:extLst>
        </c:ser>
        <c:dLbls>
          <c:showLegendKey val="0"/>
          <c:showVal val="0"/>
          <c:showCatName val="0"/>
          <c:showSerName val="0"/>
          <c:showPercent val="0"/>
          <c:showBubbleSize val="0"/>
        </c:dLbls>
        <c:gapWidth val="150"/>
        <c:axId val="618144928"/>
        <c:axId val="618145320"/>
      </c:barChart>
      <c:catAx>
        <c:axId val="618144928"/>
        <c:scaling>
          <c:orientation val="minMax"/>
        </c:scaling>
        <c:delete val="0"/>
        <c:axPos val="b"/>
        <c:numFmt formatCode="General" sourceLinked="1"/>
        <c:majorTickMark val="out"/>
        <c:minorTickMark val="none"/>
        <c:tickLblPos val="nextTo"/>
        <c:txPr>
          <a:bodyPr/>
          <a:lstStyle/>
          <a:p>
            <a:pPr>
              <a:defRPr sz="900"/>
            </a:pPr>
            <a:endParaRPr lang="ja-JP"/>
          </a:p>
        </c:txPr>
        <c:crossAx val="618145320"/>
        <c:crosses val="autoZero"/>
        <c:auto val="1"/>
        <c:lblAlgn val="ctr"/>
        <c:lblOffset val="100"/>
        <c:noMultiLvlLbl val="0"/>
      </c:catAx>
      <c:valAx>
        <c:axId val="618145320"/>
        <c:scaling>
          <c:orientation val="minMax"/>
          <c:min val="0"/>
        </c:scaling>
        <c:delete val="0"/>
        <c:axPos val="l"/>
        <c:majorGridlines>
          <c:spPr>
            <a:ln>
              <a:prstDash val="sysDot"/>
            </a:ln>
          </c:spPr>
        </c:majorGridlines>
        <c:title>
          <c:tx>
            <c:rich>
              <a:bodyPr rot="-5400000" vert="horz"/>
              <a:lstStyle/>
              <a:p>
                <a:pPr>
                  <a:defRPr sz="800" b="0" i="0">
                    <a:latin typeface="+mn-ea"/>
                    <a:ea typeface="+mn-ea"/>
                  </a:defRPr>
                </a:pPr>
                <a:r>
                  <a:rPr lang="ja-JP" altLang="en-US" sz="800" b="0" i="0">
                    <a:latin typeface="+mn-ea"/>
                    <a:ea typeface="+mn-ea"/>
                  </a:rPr>
                  <a:t>従業者</a:t>
                </a:r>
                <a:r>
                  <a:rPr lang="en-US" altLang="ja-JP" sz="800" b="0" i="0">
                    <a:latin typeface="+mn-ea"/>
                    <a:ea typeface="+mn-ea"/>
                  </a:rPr>
                  <a:t>1</a:t>
                </a:r>
                <a:r>
                  <a:rPr lang="ja-JP" altLang="en-US" sz="800" b="0" i="0">
                    <a:latin typeface="+mn-ea"/>
                    <a:ea typeface="+mn-ea"/>
                  </a:rPr>
                  <a:t>人当たり雇用者所得（百万円／人）</a:t>
                </a:r>
              </a:p>
            </c:rich>
          </c:tx>
          <c:layout/>
          <c:overlay val="0"/>
        </c:title>
        <c:numFmt formatCode="0_ " sourceLinked="0"/>
        <c:majorTickMark val="out"/>
        <c:minorTickMark val="none"/>
        <c:tickLblPos val="nextTo"/>
        <c:txPr>
          <a:bodyPr/>
          <a:lstStyle/>
          <a:p>
            <a:pPr>
              <a:defRPr sz="800"/>
            </a:pPr>
            <a:endParaRPr lang="ja-JP"/>
          </a:p>
        </c:txPr>
        <c:crossAx val="618144928"/>
        <c:crosses val="autoZero"/>
        <c:crossBetween val="between"/>
      </c:valAx>
      <c:spPr>
        <a:noFill/>
        <a:ln>
          <a:solidFill>
            <a:schemeClr val="bg1">
              <a:lumMod val="50000"/>
            </a:schemeClr>
          </a:solidFill>
        </a:ln>
      </c:spPr>
    </c:plotArea>
    <c:legend>
      <c:legendPos val="b"/>
      <c:layout/>
      <c:overlay val="0"/>
    </c:legend>
    <c:plotVisOnly val="1"/>
    <c:dispBlanksAs val="gap"/>
    <c:showDLblsOverMax val="0"/>
  </c:chart>
  <c:spPr>
    <a:noFill/>
    <a:ln>
      <a:noFill/>
    </a:ln>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F7964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'29'!$C$6:$C$28</c:f>
              <c:strCache>
                <c:ptCount val="23"/>
                <c:pt idx="0">
                  <c:v>農林水産業</c:v>
                </c:pt>
                <c:pt idx="1">
                  <c:v>鉱業</c:v>
                </c:pt>
                <c:pt idx="2">
                  <c:v>食料品</c:v>
                </c:pt>
                <c:pt idx="3">
                  <c:v>繊維工業</c:v>
                </c:pt>
                <c:pt idx="4">
                  <c:v>パルプ・紙</c:v>
                </c:pt>
                <c:pt idx="5">
                  <c:v>化学・石油石炭製品</c:v>
                </c:pt>
                <c:pt idx="6">
                  <c:v>窯業･土石製品</c:v>
                </c:pt>
                <c:pt idx="7">
                  <c:v>鉄鋼･非鉄･金属製品</c:v>
                </c:pt>
                <c:pt idx="8">
                  <c:v>機械製造業</c:v>
                </c:pt>
                <c:pt idx="9">
                  <c:v>木製品･家具</c:v>
                </c:pt>
                <c:pt idx="10">
                  <c:v>印刷</c:v>
                </c:pt>
                <c:pt idx="11">
                  <c:v>その他の製造業</c:v>
                </c:pt>
                <c:pt idx="12">
                  <c:v>建設業</c:v>
                </c:pt>
                <c:pt idx="13">
                  <c:v>電気・ガス・水道業</c:v>
                </c:pt>
                <c:pt idx="14">
                  <c:v>卸売･小売業</c:v>
                </c:pt>
                <c:pt idx="15">
                  <c:v>金融･保険業</c:v>
                </c:pt>
                <c:pt idx="16">
                  <c:v>不動産業</c:v>
                </c:pt>
                <c:pt idx="17">
                  <c:v>運輸業</c:v>
                </c:pt>
                <c:pt idx="18">
                  <c:v>情報通信業</c:v>
                </c:pt>
                <c:pt idx="19">
                  <c:v>公務 </c:v>
                </c:pt>
                <c:pt idx="20">
                  <c:v>公共サービス</c:v>
                </c:pt>
                <c:pt idx="21">
                  <c:v>対事業所サービス</c:v>
                </c:pt>
                <c:pt idx="22">
                  <c:v>対個人サービス</c:v>
                </c:pt>
              </c:strCache>
            </c:strRef>
          </c:cat>
          <c:val>
            <c:numRef>
              <c:f>'29'!$D$6:$D$28</c:f>
              <c:numCache>
                <c:formatCode>#,##0_);[Red]\(#,##0\)</c:formatCode>
                <c:ptCount val="23"/>
                <c:pt idx="0">
                  <c:v>35.403397157827619</c:v>
                </c:pt>
                <c:pt idx="1">
                  <c:v>22.295188275280999</c:v>
                </c:pt>
                <c:pt idx="2">
                  <c:v>115.54548420183916</c:v>
                </c:pt>
                <c:pt idx="3">
                  <c:v>30.393893297898607</c:v>
                </c:pt>
                <c:pt idx="4">
                  <c:v>0</c:v>
                </c:pt>
                <c:pt idx="5">
                  <c:v>29.557382265732464</c:v>
                </c:pt>
                <c:pt idx="6">
                  <c:v>343.74411792324742</c:v>
                </c:pt>
                <c:pt idx="7">
                  <c:v>5.4359709692068652</c:v>
                </c:pt>
                <c:pt idx="8">
                  <c:v>31.853984102564578</c:v>
                </c:pt>
                <c:pt idx="9">
                  <c:v>30.301151902814318</c:v>
                </c:pt>
                <c:pt idx="10">
                  <c:v>0.88398839011380248</c:v>
                </c:pt>
                <c:pt idx="11">
                  <c:v>13.704750068347977</c:v>
                </c:pt>
                <c:pt idx="12">
                  <c:v>59.254234213610282</c:v>
                </c:pt>
                <c:pt idx="13">
                  <c:v>9.8603460320915435</c:v>
                </c:pt>
                <c:pt idx="14">
                  <c:v>108.8815086999338</c:v>
                </c:pt>
                <c:pt idx="15">
                  <c:v>3.548965814169037</c:v>
                </c:pt>
                <c:pt idx="16">
                  <c:v>40.239897147084982</c:v>
                </c:pt>
                <c:pt idx="17">
                  <c:v>15.41311269957087</c:v>
                </c:pt>
                <c:pt idx="18">
                  <c:v>19.14044125439942</c:v>
                </c:pt>
                <c:pt idx="19">
                  <c:v>14.689735605646113</c:v>
                </c:pt>
                <c:pt idx="20">
                  <c:v>138.91393450558192</c:v>
                </c:pt>
                <c:pt idx="21">
                  <c:v>82.070214182196963</c:v>
                </c:pt>
                <c:pt idx="22">
                  <c:v>154.76552788558823</c:v>
                </c:pt>
              </c:numCache>
            </c:numRef>
          </c:val>
          <c:extLst>
            <c:ext xmlns:c16="http://schemas.microsoft.com/office/drawing/2014/chart" uri="{C3380CC4-5D6E-409C-BE32-E72D297353CC}">
              <c16:uniqueId val="{00000000-40CB-4764-BAF4-BBEFB31EA95F}"/>
            </c:ext>
          </c:extLst>
        </c:ser>
        <c:dLbls>
          <c:showLegendKey val="0"/>
          <c:showVal val="0"/>
          <c:showCatName val="0"/>
          <c:showSerName val="0"/>
          <c:showPercent val="0"/>
          <c:showBubbleSize val="0"/>
        </c:dLbls>
        <c:gapWidth val="150"/>
        <c:axId val="618146104"/>
        <c:axId val="618146496"/>
      </c:barChart>
      <c:catAx>
        <c:axId val="618146104"/>
        <c:scaling>
          <c:orientation val="minMax"/>
        </c:scaling>
        <c:delete val="0"/>
        <c:axPos val="b"/>
        <c:numFmt formatCode="General" sourceLinked="1"/>
        <c:majorTickMark val="out"/>
        <c:minorTickMark val="none"/>
        <c:tickLblPos val="nextTo"/>
        <c:txPr>
          <a:bodyPr rot="-5400000" vert="horz"/>
          <a:lstStyle/>
          <a:p>
            <a:pPr>
              <a:defRPr/>
            </a:pPr>
            <a:endParaRPr lang="ja-JP"/>
          </a:p>
        </c:txPr>
        <c:crossAx val="618146496"/>
        <c:crosses val="autoZero"/>
        <c:auto val="1"/>
        <c:lblAlgn val="ctr"/>
        <c:lblOffset val="100"/>
        <c:noMultiLvlLbl val="0"/>
      </c:catAx>
      <c:valAx>
        <c:axId val="618146496"/>
        <c:scaling>
          <c:orientation val="minMax"/>
        </c:scaling>
        <c:delete val="0"/>
        <c:axPos val="l"/>
        <c:majorGridlines>
          <c:spPr>
            <a:ln>
              <a:prstDash val="sysDot"/>
            </a:ln>
          </c:spPr>
        </c:majorGridlines>
        <c:title>
          <c:tx>
            <c:rich>
              <a:bodyPr rot="-5400000" vert="horz"/>
              <a:lstStyle/>
              <a:p>
                <a:pPr>
                  <a:defRPr b="0"/>
                </a:pPr>
                <a:r>
                  <a:rPr lang="ja-JP" b="0"/>
                  <a:t>エネルギー消費量（</a:t>
                </a:r>
                <a:r>
                  <a:rPr lang="en-US" b="0"/>
                  <a:t>TJ/</a:t>
                </a:r>
                <a:r>
                  <a:rPr lang="ja-JP" b="0"/>
                  <a:t>年）</a:t>
                </a:r>
              </a:p>
            </c:rich>
          </c:tx>
          <c:layout/>
          <c:overlay val="0"/>
        </c:title>
        <c:numFmt formatCode="#,##0_);[Red]\(#,##0\)" sourceLinked="1"/>
        <c:majorTickMark val="out"/>
        <c:minorTickMark val="none"/>
        <c:tickLblPos val="nextTo"/>
        <c:crossAx val="618146104"/>
        <c:crosses val="autoZero"/>
        <c:crossBetween val="between"/>
      </c:valAx>
      <c:spPr>
        <a:noFill/>
        <a:ln>
          <a:solidFill>
            <a:schemeClr val="bg1">
              <a:lumMod val="50000"/>
            </a:schemeClr>
          </a:solidFill>
        </a:ln>
      </c:spPr>
    </c:plotArea>
    <c:plotVisOnly val="1"/>
    <c:dispBlanksAs val="gap"/>
    <c:showDLblsOverMax val="0"/>
  </c:chart>
  <c:spPr>
    <a:noFill/>
    <a:ln>
      <a:noFill/>
    </a:ln>
  </c:spPr>
  <c:txPr>
    <a:bodyPr/>
    <a:lstStyle/>
    <a:p>
      <a:pPr>
        <a:defRPr>
          <a:latin typeface="ＭＳ Ｐゴシック" panose="020B0600070205080204" pitchFamily="50" charset="-128"/>
          <a:ea typeface="ＭＳ Ｐゴシック" panose="020B0600070205080204"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289914572021941"/>
          <c:y val="6.8714424951273362E-2"/>
          <c:w val="0.75398358838562651"/>
          <c:h val="0.7713187134503221"/>
        </c:manualLayout>
      </c:layout>
      <c:barChart>
        <c:barDir val="col"/>
        <c:grouping val="clustered"/>
        <c:varyColors val="0"/>
        <c:ser>
          <c:idx val="0"/>
          <c:order val="0"/>
          <c:spPr>
            <a:solidFill>
              <a:srgbClr val="FFD965"/>
            </a:solidFill>
          </c:spPr>
          <c:invertIfNegative val="0"/>
          <c:cat>
            <c:strRef>
              <c:f>'6'!$H$69:$H$71</c:f>
              <c:strCache>
                <c:ptCount val="3"/>
                <c:pt idx="0">
                  <c:v>第１次産業</c:v>
                </c:pt>
                <c:pt idx="1">
                  <c:v>第2次産業</c:v>
                </c:pt>
                <c:pt idx="2">
                  <c:v>第3次産業</c:v>
                </c:pt>
              </c:strCache>
            </c:strRef>
          </c:cat>
          <c:val>
            <c:numRef>
              <c:f>'6'!$I$69:$I$71</c:f>
              <c:numCache>
                <c:formatCode>#,##0_);[Red]\(#,##0\)</c:formatCode>
                <c:ptCount val="3"/>
                <c:pt idx="0">
                  <c:v>1173.103363069378</c:v>
                </c:pt>
                <c:pt idx="1">
                  <c:v>24026.816427117083</c:v>
                </c:pt>
                <c:pt idx="2">
                  <c:v>46063.428722668621</c:v>
                </c:pt>
              </c:numCache>
            </c:numRef>
          </c:val>
          <c:extLst>
            <c:ext xmlns:c16="http://schemas.microsoft.com/office/drawing/2014/chart" uri="{C3380CC4-5D6E-409C-BE32-E72D297353CC}">
              <c16:uniqueId val="{00000000-A378-4C1A-A764-1EA58E84B3F5}"/>
            </c:ext>
          </c:extLst>
        </c:ser>
        <c:dLbls>
          <c:showLegendKey val="0"/>
          <c:showVal val="0"/>
          <c:showCatName val="0"/>
          <c:showSerName val="0"/>
          <c:showPercent val="0"/>
          <c:showBubbleSize val="0"/>
        </c:dLbls>
        <c:gapWidth val="150"/>
        <c:axId val="410403016"/>
        <c:axId val="410049856"/>
      </c:barChart>
      <c:catAx>
        <c:axId val="410403016"/>
        <c:scaling>
          <c:orientation val="minMax"/>
        </c:scaling>
        <c:delete val="0"/>
        <c:axPos val="b"/>
        <c:numFmt formatCode="General" sourceLinked="1"/>
        <c:majorTickMark val="out"/>
        <c:minorTickMark val="none"/>
        <c:tickLblPos val="nextTo"/>
        <c:txPr>
          <a:bodyPr/>
          <a:lstStyle/>
          <a:p>
            <a:pPr>
              <a:defRPr sz="700"/>
            </a:pPr>
            <a:endParaRPr lang="ja-JP"/>
          </a:p>
        </c:txPr>
        <c:crossAx val="410049856"/>
        <c:crosses val="autoZero"/>
        <c:auto val="1"/>
        <c:lblAlgn val="ctr"/>
        <c:lblOffset val="100"/>
        <c:noMultiLvlLbl val="0"/>
      </c:catAx>
      <c:valAx>
        <c:axId val="410049856"/>
        <c:scaling>
          <c:orientation val="minMax"/>
        </c:scaling>
        <c:delete val="0"/>
        <c:axPos val="l"/>
        <c:majorGridlines>
          <c:spPr>
            <a:ln>
              <a:prstDash val="sysDot"/>
            </a:ln>
          </c:spPr>
        </c:majorGridlines>
        <c:title>
          <c:tx>
            <c:rich>
              <a:bodyPr rot="0" vert="wordArtVertRtl"/>
              <a:lstStyle/>
              <a:p>
                <a:pPr>
                  <a:defRPr sz="500" b="0"/>
                </a:pPr>
                <a:r>
                  <a:rPr lang="ja-JP" altLang="en-US" sz="500" b="0"/>
                  <a:t>雇用者所得（十億円）</a:t>
                </a:r>
              </a:p>
            </c:rich>
          </c:tx>
          <c:layout>
            <c:manualLayout>
              <c:xMode val="edge"/>
              <c:yMode val="edge"/>
              <c:x val="0"/>
              <c:y val="0.12226754385965453"/>
            </c:manualLayout>
          </c:layout>
          <c:overlay val="0"/>
        </c:title>
        <c:numFmt formatCode="#,##0_);[Red]\(#,##0\)" sourceLinked="1"/>
        <c:majorTickMark val="out"/>
        <c:minorTickMark val="none"/>
        <c:tickLblPos val="nextTo"/>
        <c:txPr>
          <a:bodyPr/>
          <a:lstStyle/>
          <a:p>
            <a:pPr>
              <a:defRPr sz="700"/>
            </a:pPr>
            <a:endParaRPr lang="ja-JP"/>
          </a:p>
        </c:txPr>
        <c:crossAx val="410403016"/>
        <c:crosses val="autoZero"/>
        <c:crossBetween val="between"/>
        <c:dispUnits>
          <c:builtInUnit val="thousan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760949929284244E-2"/>
          <c:y val="4.6886077094249023E-2"/>
          <c:w val="0.88630951590528029"/>
          <c:h val="0.57912510936132988"/>
        </c:manualLayout>
      </c:layout>
      <c:barChart>
        <c:barDir val="col"/>
        <c:grouping val="clustered"/>
        <c:varyColors val="0"/>
        <c:ser>
          <c:idx val="0"/>
          <c:order val="0"/>
          <c:tx>
            <c:strRef>
              <c:f>'29'!$F$5</c:f>
              <c:strCache>
                <c:ptCount val="1"/>
                <c:pt idx="0">
                  <c:v>久慈市</c:v>
                </c:pt>
              </c:strCache>
            </c:strRef>
          </c:tx>
          <c:spPr>
            <a:solidFill>
              <a:srgbClr val="F7964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'29'!$C$6:$C$28</c:f>
              <c:strCache>
                <c:ptCount val="23"/>
                <c:pt idx="0">
                  <c:v>農林水産業</c:v>
                </c:pt>
                <c:pt idx="1">
                  <c:v>鉱業</c:v>
                </c:pt>
                <c:pt idx="2">
                  <c:v>食料品</c:v>
                </c:pt>
                <c:pt idx="3">
                  <c:v>繊維工業</c:v>
                </c:pt>
                <c:pt idx="4">
                  <c:v>パルプ・紙</c:v>
                </c:pt>
                <c:pt idx="5">
                  <c:v>化学・石油石炭製品</c:v>
                </c:pt>
                <c:pt idx="6">
                  <c:v>窯業･土石製品</c:v>
                </c:pt>
                <c:pt idx="7">
                  <c:v>鉄鋼･非鉄･金属製品</c:v>
                </c:pt>
                <c:pt idx="8">
                  <c:v>機械製造業</c:v>
                </c:pt>
                <c:pt idx="9">
                  <c:v>木製品･家具</c:v>
                </c:pt>
                <c:pt idx="10">
                  <c:v>印刷</c:v>
                </c:pt>
                <c:pt idx="11">
                  <c:v>その他の製造業</c:v>
                </c:pt>
                <c:pt idx="12">
                  <c:v>建設業</c:v>
                </c:pt>
                <c:pt idx="13">
                  <c:v>電気・ガス・水道業</c:v>
                </c:pt>
                <c:pt idx="14">
                  <c:v>卸売･小売業</c:v>
                </c:pt>
                <c:pt idx="15">
                  <c:v>金融･保険業</c:v>
                </c:pt>
                <c:pt idx="16">
                  <c:v>不動産業</c:v>
                </c:pt>
                <c:pt idx="17">
                  <c:v>運輸業</c:v>
                </c:pt>
                <c:pt idx="18">
                  <c:v>情報通信業</c:v>
                </c:pt>
                <c:pt idx="19">
                  <c:v>公務 </c:v>
                </c:pt>
                <c:pt idx="20">
                  <c:v>公共サービス</c:v>
                </c:pt>
                <c:pt idx="21">
                  <c:v>対事業所サービス</c:v>
                </c:pt>
                <c:pt idx="22">
                  <c:v>対個人サービス</c:v>
                </c:pt>
              </c:strCache>
            </c:strRef>
          </c:cat>
          <c:val>
            <c:numRef>
              <c:f>'29'!$F$6:$F$28</c:f>
              <c:numCache>
                <c:formatCode>0.0%</c:formatCode>
                <c:ptCount val="23"/>
                <c:pt idx="0">
                  <c:v>2.7110400755000753E-2</c:v>
                </c:pt>
                <c:pt idx="1">
                  <c:v>1.7072697469017416E-2</c:v>
                </c:pt>
                <c:pt idx="2">
                  <c:v>8.8479768429507388E-2</c:v>
                </c:pt>
                <c:pt idx="3">
                  <c:v>2.327433788733407E-2</c:v>
                </c:pt>
                <c:pt idx="4">
                  <c:v>0</c:v>
                </c:pt>
                <c:pt idx="5">
                  <c:v>2.2633773672072335E-2</c:v>
                </c:pt>
                <c:pt idx="6">
                  <c:v>0.26322447963197942</c:v>
                </c:pt>
                <c:pt idx="7">
                  <c:v>4.1626330606288854E-3</c:v>
                </c:pt>
                <c:pt idx="8">
                  <c:v>2.4392412705881085E-2</c:v>
                </c:pt>
                <c:pt idx="9">
                  <c:v>2.3203320510778246E-2</c:v>
                </c:pt>
                <c:pt idx="10">
                  <c:v>6.7692033654048528E-4</c:v>
                </c:pt>
                <c:pt idx="11">
                  <c:v>1.049450890104456E-2</c:v>
                </c:pt>
                <c:pt idx="12">
                  <c:v>4.5374347235671381E-2</c:v>
                </c:pt>
                <c:pt idx="13">
                  <c:v>7.5506294303138589E-3</c:v>
                </c:pt>
                <c:pt idx="14">
                  <c:v>8.3376782247905401E-2</c:v>
                </c:pt>
                <c:pt idx="15">
                  <c:v>2.7176455711015696E-3</c:v>
                </c:pt>
                <c:pt idx="16">
                  <c:v>3.0813984690062014E-2</c:v>
                </c:pt>
                <c:pt idx="17">
                  <c:v>1.1802699619603334E-2</c:v>
                </c:pt>
                <c:pt idx="18">
                  <c:v>1.4656927715751389E-2</c:v>
                </c:pt>
                <c:pt idx="19">
                  <c:v>1.1248768514464966E-2</c:v>
                </c:pt>
                <c:pt idx="20">
                  <c:v>0.10637432385687302</c:v>
                </c:pt>
                <c:pt idx="21">
                  <c:v>6.2845844612292312E-2</c:v>
                </c:pt>
                <c:pt idx="22">
                  <c:v>0.11851279314617603</c:v>
                </c:pt>
              </c:numCache>
            </c:numRef>
          </c:val>
          <c:extLst>
            <c:ext xmlns:c16="http://schemas.microsoft.com/office/drawing/2014/chart" uri="{C3380CC4-5D6E-409C-BE32-E72D297353CC}">
              <c16:uniqueId val="{00000000-2CE7-4087-B633-82D908E2B604}"/>
            </c:ext>
          </c:extLst>
        </c:ser>
        <c:ser>
          <c:idx val="1"/>
          <c:order val="1"/>
          <c:tx>
            <c:strRef>
              <c:f>'29'!$G$5</c:f>
              <c:strCache>
                <c:ptCount val="1"/>
                <c:pt idx="0">
                  <c:v>全国</c:v>
                </c:pt>
              </c:strCache>
            </c:strRef>
          </c:tx>
          <c:spPr>
            <a:solidFill>
              <a:srgbClr val="75DD75"/>
            </a:solidFill>
          </c:spPr>
          <c:invertIfNegative val="0"/>
          <c:cat>
            <c:strRef>
              <c:f>'29'!$C$6:$C$28</c:f>
              <c:strCache>
                <c:ptCount val="23"/>
                <c:pt idx="0">
                  <c:v>農林水産業</c:v>
                </c:pt>
                <c:pt idx="1">
                  <c:v>鉱業</c:v>
                </c:pt>
                <c:pt idx="2">
                  <c:v>食料品</c:v>
                </c:pt>
                <c:pt idx="3">
                  <c:v>繊維工業</c:v>
                </c:pt>
                <c:pt idx="4">
                  <c:v>パルプ・紙</c:v>
                </c:pt>
                <c:pt idx="5">
                  <c:v>化学・石油石炭製品</c:v>
                </c:pt>
                <c:pt idx="6">
                  <c:v>窯業･土石製品</c:v>
                </c:pt>
                <c:pt idx="7">
                  <c:v>鉄鋼･非鉄･金属製品</c:v>
                </c:pt>
                <c:pt idx="8">
                  <c:v>機械製造業</c:v>
                </c:pt>
                <c:pt idx="9">
                  <c:v>木製品･家具</c:v>
                </c:pt>
                <c:pt idx="10">
                  <c:v>印刷</c:v>
                </c:pt>
                <c:pt idx="11">
                  <c:v>その他の製造業</c:v>
                </c:pt>
                <c:pt idx="12">
                  <c:v>建設業</c:v>
                </c:pt>
                <c:pt idx="13">
                  <c:v>電気・ガス・水道業</c:v>
                </c:pt>
                <c:pt idx="14">
                  <c:v>卸売･小売業</c:v>
                </c:pt>
                <c:pt idx="15">
                  <c:v>金融･保険業</c:v>
                </c:pt>
                <c:pt idx="16">
                  <c:v>不動産業</c:v>
                </c:pt>
                <c:pt idx="17">
                  <c:v>運輸業</c:v>
                </c:pt>
                <c:pt idx="18">
                  <c:v>情報通信業</c:v>
                </c:pt>
                <c:pt idx="19">
                  <c:v>公務 </c:v>
                </c:pt>
                <c:pt idx="20">
                  <c:v>公共サービス</c:v>
                </c:pt>
                <c:pt idx="21">
                  <c:v>対事業所サービス</c:v>
                </c:pt>
                <c:pt idx="22">
                  <c:v>対個人サービス</c:v>
                </c:pt>
              </c:strCache>
            </c:strRef>
          </c:cat>
          <c:val>
            <c:numRef>
              <c:f>'29'!$G$6:$G$28</c:f>
              <c:numCache>
                <c:formatCode>0.0%</c:formatCode>
                <c:ptCount val="23"/>
                <c:pt idx="0">
                  <c:v>6.2035386757861499E-3</c:v>
                </c:pt>
                <c:pt idx="1">
                  <c:v>3.8825674407418991E-3</c:v>
                </c:pt>
                <c:pt idx="2">
                  <c:v>2.9230248953967142E-2</c:v>
                </c:pt>
                <c:pt idx="3">
                  <c:v>1.6229301240415033E-2</c:v>
                </c:pt>
                <c:pt idx="4">
                  <c:v>4.6413308254258705E-2</c:v>
                </c:pt>
                <c:pt idx="5">
                  <c:v>0.1301998900548165</c:v>
                </c:pt>
                <c:pt idx="6">
                  <c:v>6.5731907309295554E-2</c:v>
                </c:pt>
                <c:pt idx="7">
                  <c:v>0.27028231386169643</c:v>
                </c:pt>
                <c:pt idx="8">
                  <c:v>4.7232644343167492E-2</c:v>
                </c:pt>
                <c:pt idx="9">
                  <c:v>2.9573483959675581E-3</c:v>
                </c:pt>
                <c:pt idx="10">
                  <c:v>3.235387955416147E-3</c:v>
                </c:pt>
                <c:pt idx="11">
                  <c:v>1.3268995293069002E-2</c:v>
                </c:pt>
                <c:pt idx="12">
                  <c:v>1.8098937360032184E-2</c:v>
                </c:pt>
                <c:pt idx="13">
                  <c:v>9.1463273153904647E-3</c:v>
                </c:pt>
                <c:pt idx="14">
                  <c:v>6.2458510326415688E-2</c:v>
                </c:pt>
                <c:pt idx="15">
                  <c:v>2.5180021315021625E-3</c:v>
                </c:pt>
                <c:pt idx="16">
                  <c:v>2.8802524467243091E-2</c:v>
                </c:pt>
                <c:pt idx="17">
                  <c:v>1.6221040670175785E-2</c:v>
                </c:pt>
                <c:pt idx="18">
                  <c:v>1.7988076901137014E-2</c:v>
                </c:pt>
                <c:pt idx="19">
                  <c:v>5.8824599669663738E-3</c:v>
                </c:pt>
                <c:pt idx="20">
                  <c:v>6.5442001940360789E-2</c:v>
                </c:pt>
                <c:pt idx="21">
                  <c:v>3.6312133378473624E-2</c:v>
                </c:pt>
                <c:pt idx="22">
                  <c:v>0.10226253376370505</c:v>
                </c:pt>
              </c:numCache>
            </c:numRef>
          </c:val>
          <c:extLst>
            <c:ext xmlns:c16="http://schemas.microsoft.com/office/drawing/2014/chart" uri="{C3380CC4-5D6E-409C-BE32-E72D297353CC}">
              <c16:uniqueId val="{00000001-2CE7-4087-B633-82D908E2B604}"/>
            </c:ext>
          </c:extLst>
        </c:ser>
        <c:dLbls>
          <c:showLegendKey val="0"/>
          <c:showVal val="0"/>
          <c:showCatName val="0"/>
          <c:showSerName val="0"/>
          <c:showPercent val="0"/>
          <c:showBubbleSize val="0"/>
        </c:dLbls>
        <c:gapWidth val="150"/>
        <c:axId val="618147280"/>
        <c:axId val="618147672"/>
      </c:barChart>
      <c:catAx>
        <c:axId val="618147280"/>
        <c:scaling>
          <c:orientation val="minMax"/>
        </c:scaling>
        <c:delete val="0"/>
        <c:axPos val="b"/>
        <c:numFmt formatCode="General" sourceLinked="1"/>
        <c:majorTickMark val="out"/>
        <c:minorTickMark val="none"/>
        <c:tickLblPos val="nextTo"/>
        <c:txPr>
          <a:bodyPr rot="-5400000" vert="horz"/>
          <a:lstStyle/>
          <a:p>
            <a:pPr>
              <a:defRPr sz="900" b="0">
                <a:latin typeface="ＭＳ Ｐゴシック" panose="020B0600070205080204" pitchFamily="50" charset="-128"/>
                <a:ea typeface="ＭＳ Ｐゴシック" panose="020B0600070205080204" pitchFamily="50" charset="-128"/>
              </a:defRPr>
            </a:pPr>
            <a:endParaRPr lang="ja-JP"/>
          </a:p>
        </c:txPr>
        <c:crossAx val="618147672"/>
        <c:crosses val="autoZero"/>
        <c:auto val="1"/>
        <c:lblAlgn val="ctr"/>
        <c:lblOffset val="100"/>
        <c:noMultiLvlLbl val="0"/>
      </c:catAx>
      <c:valAx>
        <c:axId val="618147672"/>
        <c:scaling>
          <c:orientation val="minMax"/>
        </c:scaling>
        <c:delete val="0"/>
        <c:axPos val="l"/>
        <c:majorGridlines>
          <c:spPr>
            <a:ln>
              <a:prstDash val="sysDot"/>
            </a:ln>
          </c:spPr>
        </c:majorGridlines>
        <c:title>
          <c:tx>
            <c:rich>
              <a:bodyPr rot="-5400000" vert="horz"/>
              <a:lstStyle/>
              <a:p>
                <a:pPr>
                  <a:defRPr sz="900" b="0"/>
                </a:pPr>
                <a:r>
                  <a:rPr lang="ja-JP" altLang="en-US" sz="900" b="0"/>
                  <a:t>エネルギー消費量構成比</a:t>
                </a:r>
              </a:p>
            </c:rich>
          </c:tx>
          <c:layout/>
          <c:overlay val="0"/>
        </c:title>
        <c:numFmt formatCode="0%" sourceLinked="0"/>
        <c:majorTickMark val="out"/>
        <c:minorTickMark val="none"/>
        <c:tickLblPos val="nextTo"/>
        <c:txPr>
          <a:bodyPr/>
          <a:lstStyle/>
          <a:p>
            <a:pPr>
              <a:defRPr sz="800"/>
            </a:pPr>
            <a:endParaRPr lang="ja-JP"/>
          </a:p>
        </c:txPr>
        <c:crossAx val="618147280"/>
        <c:crosses val="autoZero"/>
        <c:crossBetween val="between"/>
      </c:valAx>
      <c:spPr>
        <a:noFill/>
        <a:ln>
          <a:solidFill>
            <a:schemeClr val="bg1">
              <a:lumMod val="50000"/>
            </a:schemeClr>
          </a:solidFill>
        </a:ln>
      </c:spPr>
    </c:plotArea>
    <c:legend>
      <c:legendPos val="b"/>
      <c:layout>
        <c:manualLayout>
          <c:xMode val="edge"/>
          <c:yMode val="edge"/>
          <c:x val="0.42569053504321541"/>
          <c:y val="0.92363563450926689"/>
          <c:w val="0.14861879441225287"/>
          <c:h val="7.6364365490740632E-2"/>
        </c:manualLayout>
      </c:layout>
      <c:overlay val="0"/>
      <c:txPr>
        <a:bodyPr/>
        <a:lstStyle/>
        <a:p>
          <a:pPr>
            <a:defRPr sz="900"/>
          </a:pPr>
          <a:endParaRPr lang="ja-JP"/>
        </a:p>
      </c:txPr>
    </c:legend>
    <c:plotVisOnly val="1"/>
    <c:dispBlanksAs val="gap"/>
    <c:showDLblsOverMax val="0"/>
  </c:chart>
  <c:spPr>
    <a:noFill/>
    <a:ln>
      <a:noFill/>
    </a:ln>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'32'!$AC$8</c:f>
              <c:strCache>
                <c:ptCount val="1"/>
                <c:pt idx="0">
                  <c:v>久慈市</c:v>
                </c:pt>
              </c:strCache>
            </c:strRef>
          </c:tx>
          <c:spPr>
            <a:solidFill>
              <a:srgbClr val="F79646"/>
            </a:solidFill>
          </c:spPr>
          <c:invertIfNegative val="0"/>
          <c:dLbls>
            <c:numFmt formatCode="#,##0.0_);[Red]\(#,##0.0\)" sourceLinked="0"/>
            <c:spPr>
              <a:noFill/>
            </c:spPr>
            <c:txPr>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'32'!$AA$84:$AB$89</c:f>
              <c:multiLvlStrCache>
                <c:ptCount val="6"/>
                <c:lvl>
                  <c:pt idx="2">
                    <c:v>住宅賃貸業を含む</c:v>
                  </c:pt>
                  <c:pt idx="3">
                    <c:v>住宅賃貸業を含まない</c:v>
                  </c:pt>
                  <c:pt idx="4">
                    <c:v>住宅賃貸業を含む</c:v>
                  </c:pt>
                  <c:pt idx="5">
                    <c:v>住宅賃貸業を含まない</c:v>
                  </c:pt>
                </c:lvl>
                <c:lvl>
                  <c:pt idx="0">
                    <c:v>第1次産業</c:v>
                  </c:pt>
                  <c:pt idx="1">
                    <c:v>第2次産業</c:v>
                  </c:pt>
                  <c:pt idx="2">
                    <c:v>第3次産業</c:v>
                  </c:pt>
                  <c:pt idx="4">
                    <c:v>全産業</c:v>
                  </c:pt>
                </c:lvl>
              </c:multiLvlStrCache>
            </c:multiLvlStrRef>
          </c:cat>
          <c:val>
            <c:numRef>
              <c:f>'32'!$AC$84:$AC$89</c:f>
              <c:numCache>
                <c:formatCode>#,##0.0;[Red]\-#,##0.0</c:formatCode>
                <c:ptCount val="6"/>
                <c:pt idx="0">
                  <c:v>106.09075008525572</c:v>
                </c:pt>
                <c:pt idx="1">
                  <c:v>46.601198714257109</c:v>
                </c:pt>
                <c:pt idx="2">
                  <c:v>114.65761477864781</c:v>
                </c:pt>
                <c:pt idx="3">
                  <c:v>139.712859760192</c:v>
                </c:pt>
                <c:pt idx="4">
                  <c:v>90.104957786446704</c:v>
                </c:pt>
                <c:pt idx="5">
                  <c:v>78.832593062071282</c:v>
                </c:pt>
              </c:numCache>
            </c:numRef>
          </c:val>
          <c:extLst>
            <c:ext xmlns:c16="http://schemas.microsoft.com/office/drawing/2014/chart" uri="{C3380CC4-5D6E-409C-BE32-E72D297353CC}">
              <c16:uniqueId val="{00000000-7972-4BB4-B12D-911A2BF11E36}"/>
            </c:ext>
          </c:extLst>
        </c:ser>
        <c:ser>
          <c:idx val="1"/>
          <c:order val="1"/>
          <c:tx>
            <c:strRef>
              <c:f>'32'!$AD$8</c:f>
              <c:strCache>
                <c:ptCount val="1"/>
                <c:pt idx="0">
                  <c:v>全国</c:v>
                </c:pt>
              </c:strCache>
            </c:strRef>
          </c:tx>
          <c:spPr>
            <a:solidFill>
              <a:srgbClr val="75DD75"/>
            </a:solidFill>
          </c:spPr>
          <c:invertIfNegative val="0"/>
          <c:dLbls>
            <c:numFmt formatCode="#,##0.0_);[Red]\(#,##0.0\)" sourceLinked="0"/>
            <c:spPr>
              <a:noFill/>
              <a:ln>
                <a:noFill/>
              </a:ln>
              <a:effectLst/>
            </c:spPr>
            <c:txPr>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'32'!$AA$84:$AB$89</c:f>
              <c:multiLvlStrCache>
                <c:ptCount val="6"/>
                <c:lvl>
                  <c:pt idx="2">
                    <c:v>住宅賃貸業を含む</c:v>
                  </c:pt>
                  <c:pt idx="3">
                    <c:v>住宅賃貸業を含まない</c:v>
                  </c:pt>
                  <c:pt idx="4">
                    <c:v>住宅賃貸業を含む</c:v>
                  </c:pt>
                  <c:pt idx="5">
                    <c:v>住宅賃貸業を含まない</c:v>
                  </c:pt>
                </c:lvl>
                <c:lvl>
                  <c:pt idx="0">
                    <c:v>第1次産業</c:v>
                  </c:pt>
                  <c:pt idx="1">
                    <c:v>第2次産業</c:v>
                  </c:pt>
                  <c:pt idx="2">
                    <c:v>第3次産業</c:v>
                  </c:pt>
                  <c:pt idx="4">
                    <c:v>全産業</c:v>
                  </c:pt>
                </c:lvl>
              </c:multiLvlStrCache>
            </c:multiLvlStrRef>
          </c:cat>
          <c:val>
            <c:numRef>
              <c:f>'32'!$AD$84:$AD$89</c:f>
              <c:numCache>
                <c:formatCode>#,##0.0;[Red]\-#,##0.0</c:formatCode>
                <c:ptCount val="6"/>
                <c:pt idx="0">
                  <c:v>128.91017253349787</c:v>
                </c:pt>
                <c:pt idx="1">
                  <c:v>25.436584364598669</c:v>
                </c:pt>
                <c:pt idx="2">
                  <c:v>122.90325022724947</c:v>
                </c:pt>
                <c:pt idx="3">
                  <c:v>142.85399937717114</c:v>
                </c:pt>
                <c:pt idx="4">
                  <c:v>66.826276280547887</c:v>
                </c:pt>
                <c:pt idx="5">
                  <c:v>59.902695763661157</c:v>
                </c:pt>
              </c:numCache>
            </c:numRef>
          </c:val>
          <c:extLst>
            <c:ext xmlns:c16="http://schemas.microsoft.com/office/drawing/2014/chart" uri="{C3380CC4-5D6E-409C-BE32-E72D297353CC}">
              <c16:uniqueId val="{00000001-7972-4BB4-B12D-911A2BF11E36}"/>
            </c:ext>
          </c:extLst>
        </c:ser>
        <c:ser>
          <c:idx val="2"/>
          <c:order val="2"/>
          <c:tx>
            <c:strRef>
              <c:f>'32'!$AE$8</c:f>
              <c:strCache>
                <c:ptCount val="1"/>
                <c:pt idx="0">
                  <c:v>岩手県</c:v>
                </c:pt>
              </c:strCache>
            </c:strRef>
          </c:tx>
          <c:spPr>
            <a:solidFill>
              <a:srgbClr val="FFD1D1"/>
            </a:solidFill>
          </c:spPr>
          <c:invertIfNegative val="0"/>
          <c:dLbls>
            <c:numFmt formatCode="#,##0.0_);[Red]\(#,##0.0\)" sourceLinked="0"/>
            <c:spPr>
              <a:noFill/>
              <a:ln>
                <a:noFill/>
              </a:ln>
              <a:effectLst/>
            </c:spPr>
            <c:txPr>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'32'!$AA$84:$AB$89</c:f>
              <c:multiLvlStrCache>
                <c:ptCount val="6"/>
                <c:lvl>
                  <c:pt idx="2">
                    <c:v>住宅賃貸業を含む</c:v>
                  </c:pt>
                  <c:pt idx="3">
                    <c:v>住宅賃貸業を含まない</c:v>
                  </c:pt>
                  <c:pt idx="4">
                    <c:v>住宅賃貸業を含む</c:v>
                  </c:pt>
                  <c:pt idx="5">
                    <c:v>住宅賃貸業を含まない</c:v>
                  </c:pt>
                </c:lvl>
                <c:lvl>
                  <c:pt idx="0">
                    <c:v>第1次産業</c:v>
                  </c:pt>
                  <c:pt idx="1">
                    <c:v>第2次産業</c:v>
                  </c:pt>
                  <c:pt idx="2">
                    <c:v>第3次産業</c:v>
                  </c:pt>
                  <c:pt idx="4">
                    <c:v>全産業</c:v>
                  </c:pt>
                </c:lvl>
              </c:multiLvlStrCache>
            </c:multiLvlStrRef>
          </c:cat>
          <c:val>
            <c:numRef>
              <c:f>'32'!$AE$84:$AE$89</c:f>
              <c:numCache>
                <c:formatCode>#,##0.0;[Red]\-#,##0.0</c:formatCode>
                <c:ptCount val="6"/>
                <c:pt idx="0">
                  <c:v>107.01222011009877</c:v>
                </c:pt>
                <c:pt idx="1">
                  <c:v>41.185602799348793</c:v>
                </c:pt>
                <c:pt idx="2">
                  <c:v>112.17632387448639</c:v>
                </c:pt>
                <c:pt idx="3">
                  <c:v>132.6958974853988</c:v>
                </c:pt>
                <c:pt idx="4">
                  <c:v>81.712937661297701</c:v>
                </c:pt>
                <c:pt idx="5">
                  <c:v>73.029748191827878</c:v>
                </c:pt>
              </c:numCache>
            </c:numRef>
          </c:val>
          <c:extLst>
            <c:ext xmlns:c16="http://schemas.microsoft.com/office/drawing/2014/chart" uri="{C3380CC4-5D6E-409C-BE32-E72D297353CC}">
              <c16:uniqueId val="{00000002-7972-4BB4-B12D-911A2BF11E36}"/>
            </c:ext>
          </c:extLst>
        </c:ser>
        <c:ser>
          <c:idx val="3"/>
          <c:order val="3"/>
          <c:tx>
            <c:strRef>
              <c:f>'32'!$AF$8</c:f>
              <c:strCache>
                <c:ptCount val="1"/>
                <c:pt idx="0">
                  <c:v>同規模地域（1万人以上～5万人未満）※地方圏の平均</c:v>
                </c:pt>
              </c:strCache>
            </c:strRef>
          </c:tx>
          <c:spPr>
            <a:solidFill>
              <a:srgbClr val="D9D9D9"/>
            </a:solidFill>
          </c:spPr>
          <c:invertIfNegative val="0"/>
          <c:dLbls>
            <c:numFmt formatCode="#,##0.0_);[Red]\(#,##0.0\)" sourceLinked="0"/>
            <c:spPr>
              <a:noFill/>
              <a:ln>
                <a:noFill/>
              </a:ln>
              <a:effectLst/>
            </c:spPr>
            <c:txPr>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'32'!$AA$84:$AB$89</c:f>
              <c:multiLvlStrCache>
                <c:ptCount val="6"/>
                <c:lvl>
                  <c:pt idx="2">
                    <c:v>住宅賃貸業を含む</c:v>
                  </c:pt>
                  <c:pt idx="3">
                    <c:v>住宅賃貸業を含まない</c:v>
                  </c:pt>
                  <c:pt idx="4">
                    <c:v>住宅賃貸業を含む</c:v>
                  </c:pt>
                  <c:pt idx="5">
                    <c:v>住宅賃貸業を含まない</c:v>
                  </c:pt>
                </c:lvl>
                <c:lvl>
                  <c:pt idx="0">
                    <c:v>第1次産業</c:v>
                  </c:pt>
                  <c:pt idx="1">
                    <c:v>第2次産業</c:v>
                  </c:pt>
                  <c:pt idx="2">
                    <c:v>第3次産業</c:v>
                  </c:pt>
                  <c:pt idx="4">
                    <c:v>全産業</c:v>
                  </c:pt>
                </c:lvl>
              </c:multiLvlStrCache>
            </c:multiLvlStrRef>
          </c:cat>
          <c:val>
            <c:numRef>
              <c:f>'32'!$AF$84:$AF$89</c:f>
              <c:numCache>
                <c:formatCode>#,##0.0;[Red]\-#,##0.0</c:formatCode>
                <c:ptCount val="6"/>
                <c:pt idx="0">
                  <c:v>112.33480839732655</c:v>
                </c:pt>
                <c:pt idx="1">
                  <c:v>28.274480782256621</c:v>
                </c:pt>
                <c:pt idx="2">
                  <c:v>110.85153515354762</c:v>
                </c:pt>
                <c:pt idx="3">
                  <c:v>131.89161349790189</c:v>
                </c:pt>
                <c:pt idx="4">
                  <c:v>58.234816253031028</c:v>
                </c:pt>
                <c:pt idx="5">
                  <c:v>52.551639777813044</c:v>
                </c:pt>
              </c:numCache>
            </c:numRef>
          </c:val>
          <c:extLst>
            <c:ext xmlns:c16="http://schemas.microsoft.com/office/drawing/2014/chart" uri="{C3380CC4-5D6E-409C-BE32-E72D297353CC}">
              <c16:uniqueId val="{00000003-7972-4BB4-B12D-911A2BF11E36}"/>
            </c:ext>
          </c:extLst>
        </c:ser>
        <c:dLbls>
          <c:showLegendKey val="0"/>
          <c:showVal val="0"/>
          <c:showCatName val="0"/>
          <c:showSerName val="0"/>
          <c:showPercent val="0"/>
          <c:showBubbleSize val="0"/>
        </c:dLbls>
        <c:gapWidth val="150"/>
        <c:axId val="618148456"/>
        <c:axId val="618148848"/>
      </c:barChart>
      <c:catAx>
        <c:axId val="618148456"/>
        <c:scaling>
          <c:orientation val="minMax"/>
        </c:scaling>
        <c:delete val="0"/>
        <c:axPos val="b"/>
        <c:numFmt formatCode="General" sourceLinked="0"/>
        <c:majorTickMark val="out"/>
        <c:minorTickMark val="none"/>
        <c:tickLblPos val="nextTo"/>
        <c:txPr>
          <a:bodyPr/>
          <a:lstStyle/>
          <a:p>
            <a:pPr>
              <a:defRPr sz="900">
                <a:latin typeface="ＭＳ Ｐゴシック" panose="020B0600070205080204" pitchFamily="50" charset="-128"/>
                <a:ea typeface="ＭＳ Ｐゴシック" panose="020B0600070205080204" pitchFamily="50" charset="-128"/>
              </a:defRPr>
            </a:pPr>
            <a:endParaRPr lang="ja-JP"/>
          </a:p>
        </c:txPr>
        <c:crossAx val="618148848"/>
        <c:crosses val="autoZero"/>
        <c:auto val="1"/>
        <c:lblAlgn val="ctr"/>
        <c:lblOffset val="100"/>
        <c:noMultiLvlLbl val="0"/>
      </c:catAx>
      <c:valAx>
        <c:axId val="618148848"/>
        <c:scaling>
          <c:orientation val="minMax"/>
        </c:scaling>
        <c:delete val="0"/>
        <c:axPos val="l"/>
        <c:majorGridlines>
          <c:spPr>
            <a:ln>
              <a:prstDash val="sysDot"/>
            </a:ln>
          </c:spPr>
        </c:majorGridlines>
        <c:title>
          <c:tx>
            <c:rich>
              <a:bodyPr rot="-5400000" vert="horz"/>
              <a:lstStyle/>
              <a:p>
                <a:pPr>
                  <a:defRPr sz="800" b="0" i="0">
                    <a:latin typeface="+mn-ea"/>
                    <a:ea typeface="+mn-ea"/>
                  </a:defRPr>
                </a:pPr>
                <a:r>
                  <a:rPr lang="ja-JP" altLang="en-US" sz="800" b="0" i="0">
                    <a:latin typeface="+mn-ea"/>
                    <a:ea typeface="+mn-ea"/>
                  </a:rPr>
                  <a:t>エネルギー消費量当たり付加価値（百万円</a:t>
                </a:r>
                <a:r>
                  <a:rPr lang="en-US" altLang="ja-JP" sz="800" b="0" i="0">
                    <a:latin typeface="+mn-ea"/>
                    <a:ea typeface="+mn-ea"/>
                  </a:rPr>
                  <a:t>/TJ</a:t>
                </a:r>
                <a:r>
                  <a:rPr lang="ja-JP" altLang="en-US" sz="800" b="0" i="0">
                    <a:latin typeface="+mn-ea"/>
                    <a:ea typeface="+mn-ea"/>
                  </a:rPr>
                  <a:t>）</a:t>
                </a:r>
              </a:p>
            </c:rich>
          </c:tx>
          <c:layout>
            <c:manualLayout>
              <c:xMode val="edge"/>
              <c:yMode val="edge"/>
              <c:x val="1.2195121951219513E-2"/>
              <c:y val="9.3157181571815725E-2"/>
            </c:manualLayout>
          </c:layout>
          <c:overlay val="0"/>
        </c:title>
        <c:numFmt formatCode="#,##0_ ;[Red]\-#,##0\ " sourceLinked="0"/>
        <c:majorTickMark val="out"/>
        <c:minorTickMark val="none"/>
        <c:tickLblPos val="nextTo"/>
        <c:txPr>
          <a:bodyPr/>
          <a:lstStyle/>
          <a:p>
            <a:pPr>
              <a:defRPr sz="800"/>
            </a:pPr>
            <a:endParaRPr lang="ja-JP"/>
          </a:p>
        </c:txPr>
        <c:crossAx val="618148456"/>
        <c:crosses val="autoZero"/>
        <c:crossBetween val="between"/>
      </c:valAx>
      <c:spPr>
        <a:noFill/>
        <a:ln>
          <a:solidFill>
            <a:schemeClr val="bg1">
              <a:lumMod val="50000"/>
            </a:schemeClr>
          </a:solidFill>
        </a:ln>
      </c:spPr>
    </c:plotArea>
    <c:legend>
      <c:legendPos val="b"/>
      <c:layout/>
      <c:overlay val="0"/>
      <c:txPr>
        <a:bodyPr/>
        <a:lstStyle/>
        <a:p>
          <a:pPr>
            <a:defRPr sz="900"/>
          </a:pPr>
          <a:endParaRPr lang="ja-JP"/>
        </a:p>
      </c:txPr>
    </c:legend>
    <c:plotVisOnly val="1"/>
    <c:dispBlanksAs val="gap"/>
    <c:showDLblsOverMax val="0"/>
  </c:chart>
  <c:spPr>
    <a:noFill/>
    <a:ln>
      <a:no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551226551226574E-2"/>
          <c:y val="4.3519135802469106E-2"/>
          <c:w val="0.94136940836940863"/>
          <c:h val="0.68732261782693549"/>
        </c:manualLayout>
      </c:layout>
      <c:barChart>
        <c:barDir val="col"/>
        <c:grouping val="clustered"/>
        <c:varyColors val="0"/>
        <c:ser>
          <c:idx val="0"/>
          <c:order val="0"/>
          <c:tx>
            <c:strRef>
              <c:f>'32'!$AM$91</c:f>
              <c:strCache>
                <c:ptCount val="1"/>
                <c:pt idx="0">
                  <c:v>久慈市</c:v>
                </c:pt>
              </c:strCache>
            </c:strRef>
          </c:tx>
          <c:spPr>
            <a:solidFill>
              <a:srgbClr val="F7964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'32'!$AB$92:$AB$103</c:f>
              <c:strCache>
                <c:ptCount val="12"/>
                <c:pt idx="0">
                  <c:v>鉱業</c:v>
                </c:pt>
                <c:pt idx="1">
                  <c:v>食料品</c:v>
                </c:pt>
                <c:pt idx="2">
                  <c:v>繊維工業</c:v>
                </c:pt>
                <c:pt idx="3">
                  <c:v>パルプ
・紙</c:v>
                </c:pt>
                <c:pt idx="4">
                  <c:v>化学・石油
石炭製品</c:v>
                </c:pt>
                <c:pt idx="5">
                  <c:v>窯業･土石
製品</c:v>
                </c:pt>
                <c:pt idx="6">
                  <c:v>鉄鋼･非鉄･
金属製品</c:v>
                </c:pt>
                <c:pt idx="7">
                  <c:v>機械
製造業</c:v>
                </c:pt>
                <c:pt idx="8">
                  <c:v>木製品
･家具</c:v>
                </c:pt>
                <c:pt idx="9">
                  <c:v>印刷</c:v>
                </c:pt>
                <c:pt idx="10">
                  <c:v>その他の
製造業</c:v>
                </c:pt>
                <c:pt idx="11">
                  <c:v>建設業</c:v>
                </c:pt>
              </c:strCache>
            </c:strRef>
          </c:cat>
          <c:val>
            <c:numRef>
              <c:f>'32'!$AM$92:$AM$103</c:f>
              <c:numCache>
                <c:formatCode>0.0%</c:formatCode>
                <c:ptCount val="12"/>
                <c:pt idx="0">
                  <c:v>5.4220030501404125E-3</c:v>
                </c:pt>
                <c:pt idx="1">
                  <c:v>0.12871874436914232</c:v>
                </c:pt>
                <c:pt idx="2">
                  <c:v>1.2078557645682079E-2</c:v>
                </c:pt>
                <c:pt idx="3">
                  <c:v>0</c:v>
                </c:pt>
                <c:pt idx="4">
                  <c:v>1.7277265069196409E-2</c:v>
                </c:pt>
                <c:pt idx="5">
                  <c:v>4.3919354475507953E-2</c:v>
                </c:pt>
                <c:pt idx="6">
                  <c:v>5.8365285721512202E-3</c:v>
                </c:pt>
                <c:pt idx="7">
                  <c:v>5.1062263752968892E-2</c:v>
                </c:pt>
                <c:pt idx="8">
                  <c:v>1.7922292317819513E-2</c:v>
                </c:pt>
                <c:pt idx="9">
                  <c:v>6.3531797255711349E-3</c:v>
                </c:pt>
                <c:pt idx="10">
                  <c:v>2.3278911572689152E-2</c:v>
                </c:pt>
                <c:pt idx="11">
                  <c:v>0.68813089944913097</c:v>
                </c:pt>
              </c:numCache>
            </c:numRef>
          </c:val>
          <c:extLst>
            <c:ext xmlns:c16="http://schemas.microsoft.com/office/drawing/2014/chart" uri="{C3380CC4-5D6E-409C-BE32-E72D297353CC}">
              <c16:uniqueId val="{00000000-B4A8-4929-867B-B3758234C299}"/>
            </c:ext>
          </c:extLst>
        </c:ser>
        <c:ser>
          <c:idx val="1"/>
          <c:order val="1"/>
          <c:tx>
            <c:strRef>
              <c:f>'32'!$AN$91</c:f>
              <c:strCache>
                <c:ptCount val="1"/>
                <c:pt idx="0">
                  <c:v>全国</c:v>
                </c:pt>
              </c:strCache>
            </c:strRef>
          </c:tx>
          <c:spPr>
            <a:solidFill>
              <a:srgbClr val="75DD75"/>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'32'!$AB$92:$AB$103</c:f>
              <c:strCache>
                <c:ptCount val="12"/>
                <c:pt idx="0">
                  <c:v>鉱業</c:v>
                </c:pt>
                <c:pt idx="1">
                  <c:v>食料品</c:v>
                </c:pt>
                <c:pt idx="2">
                  <c:v>繊維工業</c:v>
                </c:pt>
                <c:pt idx="3">
                  <c:v>パルプ
・紙</c:v>
                </c:pt>
                <c:pt idx="4">
                  <c:v>化学・石油
石炭製品</c:v>
                </c:pt>
                <c:pt idx="5">
                  <c:v>窯業･土石
製品</c:v>
                </c:pt>
                <c:pt idx="6">
                  <c:v>鉄鋼･非鉄･
金属製品</c:v>
                </c:pt>
                <c:pt idx="7">
                  <c:v>機械
製造業</c:v>
                </c:pt>
                <c:pt idx="8">
                  <c:v>木製品
･家具</c:v>
                </c:pt>
                <c:pt idx="9">
                  <c:v>印刷</c:v>
                </c:pt>
                <c:pt idx="10">
                  <c:v>その他の
製造業</c:v>
                </c:pt>
                <c:pt idx="11">
                  <c:v>建設業</c:v>
                </c:pt>
              </c:strCache>
            </c:strRef>
          </c:cat>
          <c:val>
            <c:numRef>
              <c:f>'32'!$AN$92:$AN$103</c:f>
              <c:numCache>
                <c:formatCode>0.0%</c:formatCode>
                <c:ptCount val="12"/>
                <c:pt idx="0">
                  <c:v>2.7327727645611124E-3</c:v>
                </c:pt>
                <c:pt idx="1">
                  <c:v>0.10941345365053311</c:v>
                </c:pt>
                <c:pt idx="2">
                  <c:v>9.8347347552638822E-3</c:v>
                </c:pt>
                <c:pt idx="3">
                  <c:v>1.8032198523379828E-2</c:v>
                </c:pt>
                <c:pt idx="4">
                  <c:v>0.10800775909215196</c:v>
                </c:pt>
                <c:pt idx="5">
                  <c:v>2.2859413453650539E-2</c:v>
                </c:pt>
                <c:pt idx="6">
                  <c:v>0.10811542931364498</c:v>
                </c:pt>
                <c:pt idx="7">
                  <c:v>0.2953359994531039</c:v>
                </c:pt>
                <c:pt idx="8">
                  <c:v>1.2139390210555111E-2</c:v>
                </c:pt>
                <c:pt idx="9">
                  <c:v>2.0330017774131817E-2</c:v>
                </c:pt>
                <c:pt idx="10">
                  <c:v>5.0640894175553668E-2</c:v>
                </c:pt>
                <c:pt idx="11">
                  <c:v>0.2425579368334701</c:v>
                </c:pt>
              </c:numCache>
            </c:numRef>
          </c:val>
          <c:extLst>
            <c:ext xmlns:c16="http://schemas.microsoft.com/office/drawing/2014/chart" uri="{C3380CC4-5D6E-409C-BE32-E72D297353CC}">
              <c16:uniqueId val="{00000001-B4A8-4929-867B-B3758234C299}"/>
            </c:ext>
          </c:extLst>
        </c:ser>
        <c:dLbls>
          <c:showLegendKey val="0"/>
          <c:showVal val="0"/>
          <c:showCatName val="0"/>
          <c:showSerName val="0"/>
          <c:showPercent val="0"/>
          <c:showBubbleSize val="0"/>
        </c:dLbls>
        <c:gapWidth val="54"/>
        <c:axId val="618150808"/>
        <c:axId val="619401440"/>
      </c:barChart>
      <c:catAx>
        <c:axId val="618150808"/>
        <c:scaling>
          <c:orientation val="minMax"/>
        </c:scaling>
        <c:delete val="0"/>
        <c:axPos val="b"/>
        <c:numFmt formatCode="General" sourceLinked="1"/>
        <c:majorTickMark val="out"/>
        <c:minorTickMark val="none"/>
        <c:tickLblPos val="low"/>
        <c:txPr>
          <a:bodyPr/>
          <a:lstStyle/>
          <a:p>
            <a:pPr>
              <a:defRPr sz="700">
                <a:latin typeface="ＭＳ Ｐゴシック" panose="020B0600070205080204" pitchFamily="50" charset="-128"/>
                <a:ea typeface="ＭＳ Ｐゴシック" panose="020B0600070205080204" pitchFamily="50" charset="-128"/>
              </a:defRPr>
            </a:pPr>
            <a:endParaRPr lang="ja-JP"/>
          </a:p>
        </c:txPr>
        <c:crossAx val="619401440"/>
        <c:crosses val="autoZero"/>
        <c:auto val="1"/>
        <c:lblAlgn val="ctr"/>
        <c:lblOffset val="100"/>
        <c:noMultiLvlLbl val="0"/>
      </c:catAx>
      <c:valAx>
        <c:axId val="619401440"/>
        <c:scaling>
          <c:orientation val="minMax"/>
          <c:min val="0"/>
        </c:scaling>
        <c:delete val="0"/>
        <c:axPos val="l"/>
        <c:majorGridlines>
          <c:spPr>
            <a:ln>
              <a:prstDash val="sysDot"/>
            </a:ln>
          </c:spPr>
        </c:majorGridlines>
        <c:title>
          <c:tx>
            <c:rich>
              <a:bodyPr rot="-5400000" vert="horz"/>
              <a:lstStyle/>
              <a:p>
                <a:pPr>
                  <a:defRPr sz="700" b="0" i="0">
                    <a:latin typeface="+mn-ea"/>
                    <a:ea typeface="+mn-ea"/>
                  </a:defRPr>
                </a:pPr>
                <a:r>
                  <a:rPr lang="ja-JP" altLang="en-US" sz="700" b="0" i="0">
                    <a:latin typeface="+mn-ea"/>
                    <a:ea typeface="+mn-ea"/>
                  </a:rPr>
                  <a:t>付加価値構成比（％</a:t>
                </a:r>
                <a:r>
                  <a:rPr lang="en-US" altLang="ja-JP" sz="700" b="0" i="0">
                    <a:latin typeface="+mn-ea"/>
                    <a:ea typeface="+mn-ea"/>
                  </a:rPr>
                  <a:t>J</a:t>
                </a:r>
                <a:r>
                  <a:rPr lang="ja-JP" altLang="en-US" sz="700" b="0" i="0">
                    <a:latin typeface="+mn-ea"/>
                    <a:ea typeface="+mn-ea"/>
                  </a:rPr>
                  <a:t>）</a:t>
                </a:r>
              </a:p>
            </c:rich>
          </c:tx>
          <c:layout/>
          <c:overlay val="0"/>
        </c:title>
        <c:numFmt formatCode="0%" sourceLinked="0"/>
        <c:majorTickMark val="out"/>
        <c:minorTickMark val="none"/>
        <c:tickLblPos val="nextTo"/>
        <c:txPr>
          <a:bodyPr/>
          <a:lstStyle/>
          <a:p>
            <a:pPr>
              <a:defRPr sz="600"/>
            </a:pPr>
            <a:endParaRPr lang="ja-JP"/>
          </a:p>
        </c:txPr>
        <c:crossAx val="618150808"/>
        <c:crosses val="autoZero"/>
        <c:crossBetween val="between"/>
      </c:valAx>
      <c:spPr>
        <a:noFill/>
        <a:ln>
          <a:solidFill>
            <a:schemeClr val="bg1">
              <a:lumMod val="50000"/>
            </a:schemeClr>
          </a:solidFill>
        </a:ln>
      </c:spPr>
    </c:plotArea>
    <c:legend>
      <c:legendPos val="b"/>
      <c:layout>
        <c:manualLayout>
          <c:xMode val="edge"/>
          <c:yMode val="edge"/>
          <c:x val="0.40716652348224802"/>
          <c:y val="0.92519969135803026"/>
          <c:w val="0.18293928980527249"/>
          <c:h val="7.0880555555555558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551226551226574E-2"/>
          <c:y val="4.3519135802469106E-2"/>
          <c:w val="0.94136940836940863"/>
          <c:h val="0.67488261353814682"/>
        </c:manualLayout>
      </c:layout>
      <c:barChart>
        <c:barDir val="col"/>
        <c:grouping val="clustered"/>
        <c:varyColors val="0"/>
        <c:ser>
          <c:idx val="0"/>
          <c:order val="0"/>
          <c:tx>
            <c:strRef>
              <c:f>'32'!$AH$91</c:f>
              <c:strCache>
                <c:ptCount val="1"/>
                <c:pt idx="0">
                  <c:v>久慈市</c:v>
                </c:pt>
              </c:strCache>
            </c:strRef>
          </c:tx>
          <c:spPr>
            <a:solidFill>
              <a:srgbClr val="F79646"/>
            </a:solidFill>
          </c:spPr>
          <c:invertIfNegative val="0"/>
          <c:dLbls>
            <c:dLbl>
              <c:idx val="0"/>
              <c:layout/>
              <c:tx>
                <c:strRef>
                  <c:f>'32'!$AC$92</c:f>
                  <c:strCache>
                    <c:ptCount val="1"/>
                    <c:pt idx="0">
                      <c:v>7.74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{251E6045-F1EE-4A01-9F5A-A83C2183F59D}</c15:txfldGUID>
                      <c15:f>'32'!$AC$92</c15:f>
                      <c15:dlblFieldTableCache>
                        <c:ptCount val="1"/>
                        <c:pt idx="0">
                          <c:v>7.74</c:v>
                        </c:pt>
                      </c15:dlblFieldTableCache>
                    </c15:dlblFTEntry>
                  </c15:dlblFieldTable>
                  <c15:showDataLabelsRange val="0"/>
                </c:ext>
                <c:ext xmlns:c16="http://schemas.microsoft.com/office/drawing/2014/chart" uri="{C3380CC4-5D6E-409C-BE32-E72D297353CC}">
                  <c16:uniqueId val="{00000000-B657-4309-8BA1-5D1922AD19F3}"/>
                </c:ext>
              </c:extLst>
            </c:dLbl>
            <c:dLbl>
              <c:idx val="1"/>
              <c:layout/>
              <c:tx>
                <c:strRef>
                  <c:f>'32'!$AC$93</c:f>
                  <c:strCache>
                    <c:ptCount val="1"/>
                    <c:pt idx="0">
                      <c:v>35.46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{D8B7943D-31EA-44CC-9C59-F4676F536519}</c15:txfldGUID>
                      <c15:f>'32'!$AC$93</c15:f>
                      <c15:dlblFieldTableCache>
                        <c:ptCount val="1"/>
                        <c:pt idx="0">
                          <c:v>35.46</c:v>
                        </c:pt>
                      </c15:dlblFieldTableCache>
                    </c15:dlblFTEntry>
                  </c15:dlblFieldTable>
                  <c15:showDataLabelsRange val="0"/>
                </c:ext>
                <c:ext xmlns:c16="http://schemas.microsoft.com/office/drawing/2014/chart" uri="{C3380CC4-5D6E-409C-BE32-E72D297353CC}">
                  <c16:uniqueId val="{00000001-B657-4309-8BA1-5D1922AD19F3}"/>
                </c:ext>
              </c:extLst>
            </c:dLbl>
            <c:dLbl>
              <c:idx val="2"/>
              <c:layout/>
              <c:tx>
                <c:strRef>
                  <c:f>'32'!$AC$94</c:f>
                  <c:strCache>
                    <c:ptCount val="1"/>
                    <c:pt idx="0">
                      <c:v>12.65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{9AC7E9DA-9EF6-4BA4-BE69-3491F316F720}</c15:txfldGUID>
                      <c15:f>'32'!$AC$94</c15:f>
                      <c15:dlblFieldTableCache>
                        <c:ptCount val="1"/>
                        <c:pt idx="0">
                          <c:v>12.65</c:v>
                        </c:pt>
                      </c15:dlblFieldTableCache>
                    </c15:dlblFTEntry>
                  </c15:dlblFieldTable>
                  <c15:showDataLabelsRange val="0"/>
                </c:ext>
                <c:ext xmlns:c16="http://schemas.microsoft.com/office/drawing/2014/chart" uri="{C3380CC4-5D6E-409C-BE32-E72D297353CC}">
                  <c16:uniqueId val="{00000002-B657-4309-8BA1-5D1922AD19F3}"/>
                </c:ext>
              </c:extLst>
            </c:dLbl>
            <c:dLbl>
              <c:idx val="3"/>
              <c:layout/>
              <c:tx>
                <c:strRef>
                  <c:f>'32'!$AC$95</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{5BC6C0AF-BA90-4881-A18A-9BB6AC849921}</c15:txfldGUID>
                      <c15:f>'32'!$AC$95</c15:f>
                      <c15:dlblFieldTableCache>
                        <c:ptCount val="1"/>
                        <c:pt idx="0">
                          <c:v>0.00</c:v>
                        </c:pt>
                      </c15:dlblFieldTableCache>
                    </c15:dlblFTEntry>
                  </c15:dlblFieldTable>
                  <c15:showDataLabelsRange val="0"/>
                </c:ext>
                <c:ext xmlns:c16="http://schemas.microsoft.com/office/drawing/2014/chart" uri="{C3380CC4-5D6E-409C-BE32-E72D297353CC}">
                  <c16:uniqueId val="{00000003-B657-4309-8BA1-5D1922AD19F3}"/>
                </c:ext>
              </c:extLst>
            </c:dLbl>
            <c:dLbl>
              <c:idx val="4"/>
              <c:layout/>
              <c:tx>
                <c:strRef>
                  <c:f>'32'!$AC$96</c:f>
                  <c:strCache>
                    <c:ptCount val="1"/>
                    <c:pt idx="0">
                      <c:v>18.60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{8E4FFB65-2984-4D36-9BD9-3F84E7E1DA28}</c15:txfldGUID>
                      <c15:f>'32'!$AC$96</c15:f>
                      <c15:dlblFieldTableCache>
                        <c:ptCount val="1"/>
                        <c:pt idx="0">
                          <c:v>18.60</c:v>
                        </c:pt>
                      </c15:dlblFieldTableCache>
                    </c15:dlblFTEntry>
                  </c15:dlblFieldTable>
                  <c15:showDataLabelsRange val="0"/>
                </c:ext>
                <c:ext xmlns:c16="http://schemas.microsoft.com/office/drawing/2014/chart" uri="{C3380CC4-5D6E-409C-BE32-E72D297353CC}">
                  <c16:uniqueId val="{00000004-B657-4309-8BA1-5D1922AD19F3}"/>
                </c:ext>
              </c:extLst>
            </c:dLbl>
            <c:dLbl>
              <c:idx val="5"/>
              <c:layout/>
              <c:tx>
                <c:strRef>
                  <c:f>'32'!$AC$97</c:f>
                  <c:strCache>
                    <c:ptCount val="1"/>
                    <c:pt idx="0">
                      <c:v>4.07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{38EC0EDE-4F4A-419A-8607-B8189667ADC0}</c15:txfldGUID>
                      <c15:f>'32'!$AC$97</c15:f>
                      <c15:dlblFieldTableCache>
                        <c:ptCount val="1"/>
                        <c:pt idx="0">
                          <c:v>4.07</c:v>
                        </c:pt>
                      </c15:dlblFieldTableCache>
                    </c15:dlblFTEntry>
                  </c15:dlblFieldTable>
                  <c15:showDataLabelsRange val="0"/>
                </c:ext>
                <c:ext xmlns:c16="http://schemas.microsoft.com/office/drawing/2014/chart" uri="{C3380CC4-5D6E-409C-BE32-E72D297353CC}">
                  <c16:uniqueId val="{00000005-B657-4309-8BA1-5D1922AD19F3}"/>
                </c:ext>
              </c:extLst>
            </c:dLbl>
            <c:dLbl>
              <c:idx val="6"/>
              <c:layout/>
              <c:tx>
                <c:strRef>
                  <c:f>'32'!$AC$98</c:f>
                  <c:strCache>
                    <c:ptCount val="1"/>
                    <c:pt idx="0">
                      <c:v>34.17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{92C4A2D6-D362-4D49-BD14-0EB5DA3C0F4B}</c15:txfldGUID>
                      <c15:f>'32'!$AC$98</c15:f>
                      <c15:dlblFieldTableCache>
                        <c:ptCount val="1"/>
                        <c:pt idx="0">
                          <c:v>34.17</c:v>
                        </c:pt>
                      </c15:dlblFieldTableCache>
                    </c15:dlblFTEntry>
                  </c15:dlblFieldTable>
                  <c15:showDataLabelsRange val="0"/>
                </c:ext>
                <c:ext xmlns:c16="http://schemas.microsoft.com/office/drawing/2014/chart" uri="{C3380CC4-5D6E-409C-BE32-E72D297353CC}">
                  <c16:uniqueId val="{00000006-B657-4309-8BA1-5D1922AD19F3}"/>
                </c:ext>
              </c:extLst>
            </c:dLbl>
            <c:dLbl>
              <c:idx val="7"/>
              <c:layout/>
              <c:tx>
                <c:strRef>
                  <c:f>'32'!$AC$99</c:f>
                  <c:strCache>
                    <c:ptCount val="1"/>
                    <c:pt idx="0">
                      <c:v>51.02</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{D4E1EACB-41EA-42AE-AA4D-9354CD5E979C}</c15:txfldGUID>
                      <c15:f>'32'!$AC$99</c15:f>
                      <c15:dlblFieldTableCache>
                        <c:ptCount val="1"/>
                        <c:pt idx="0">
                          <c:v>51.02</c:v>
                        </c:pt>
                      </c15:dlblFieldTableCache>
                    </c15:dlblFTEntry>
                  </c15:dlblFieldTable>
                  <c15:showDataLabelsRange val="0"/>
                </c:ext>
                <c:ext xmlns:c16="http://schemas.microsoft.com/office/drawing/2014/chart" uri="{C3380CC4-5D6E-409C-BE32-E72D297353CC}">
                  <c16:uniqueId val="{00000007-B657-4309-8BA1-5D1922AD19F3}"/>
                </c:ext>
              </c:extLst>
            </c:dLbl>
            <c:dLbl>
              <c:idx val="8"/>
              <c:layout/>
              <c:tx>
                <c:strRef>
                  <c:f>'32'!$AC$100</c:f>
                  <c:strCache>
                    <c:ptCount val="1"/>
                    <c:pt idx="0">
                      <c:v>18.82</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{8A05BCCB-469A-4089-BEC9-5581A9B975BF}</c15:txfldGUID>
                      <c15:f>'32'!$AC$100</c15:f>
                      <c15:dlblFieldTableCache>
                        <c:ptCount val="1"/>
                        <c:pt idx="0">
                          <c:v>18.82</c:v>
                        </c:pt>
                      </c15:dlblFieldTableCache>
                    </c15:dlblFTEntry>
                  </c15:dlblFieldTable>
                  <c15:showDataLabelsRange val="0"/>
                </c:ext>
                <c:ext xmlns:c16="http://schemas.microsoft.com/office/drawing/2014/chart" uri="{C3380CC4-5D6E-409C-BE32-E72D297353CC}">
                  <c16:uniqueId val="{00000008-B657-4309-8BA1-5D1922AD19F3}"/>
                </c:ext>
              </c:extLst>
            </c:dLbl>
            <c:dLbl>
              <c:idx val="9"/>
              <c:layout/>
              <c:tx>
                <c:strRef>
                  <c:f>'32'!$AC$101</c:f>
                  <c:strCache>
                    <c:ptCount val="1"/>
                    <c:pt idx="0">
                      <c:v>228.74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{81F2372A-B09A-4762-AB79-1186307C5776}</c15:txfldGUID>
                      <c15:f>'32'!$AC$101</c15:f>
                      <c15:dlblFieldTableCache>
                        <c:ptCount val="1"/>
                        <c:pt idx="0">
                          <c:v>228.74</c:v>
                        </c:pt>
                      </c15:dlblFieldTableCache>
                    </c15:dlblFTEntry>
                  </c15:dlblFieldTable>
                  <c15:showDataLabelsRange val="0"/>
                </c:ext>
                <c:ext xmlns:c16="http://schemas.microsoft.com/office/drawing/2014/chart" uri="{C3380CC4-5D6E-409C-BE32-E72D297353CC}">
                  <c16:uniqueId val="{00000009-B657-4309-8BA1-5D1922AD19F3}"/>
                </c:ext>
              </c:extLst>
            </c:dLbl>
            <c:dLbl>
              <c:idx val="10"/>
              <c:layout/>
              <c:tx>
                <c:strRef>
                  <c:f>'32'!$AC$102</c:f>
                  <c:strCache>
                    <c:ptCount val="1"/>
                    <c:pt idx="0">
                      <c:v>54.06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{5360170F-F064-4940-9A73-86604F4E702F}</c15:txfldGUID>
                      <c15:f>'32'!$AC$102</c15:f>
                      <c15:dlblFieldTableCache>
                        <c:ptCount val="1"/>
                        <c:pt idx="0">
                          <c:v>54.06</c:v>
                        </c:pt>
                      </c15:dlblFieldTableCache>
                    </c15:dlblFTEntry>
                  </c15:dlblFieldTable>
                  <c15:showDataLabelsRange val="0"/>
                </c:ext>
                <c:ext xmlns:c16="http://schemas.microsoft.com/office/drawing/2014/chart" uri="{C3380CC4-5D6E-409C-BE32-E72D297353CC}">
                  <c16:uniqueId val="{0000000A-B657-4309-8BA1-5D1922AD19F3}"/>
                </c:ext>
              </c:extLst>
            </c:dLbl>
            <c:dLbl>
              <c:idx val="11"/>
              <c:layout/>
              <c:tx>
                <c:strRef>
                  <c:f>'32'!$AC$103</c:f>
                  <c:strCache>
                    <c:ptCount val="1"/>
                    <c:pt idx="0">
                      <c:v>369.62</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{D63C9225-D3B3-43CB-A56D-6074662F744C}</c15:txfldGUID>
                      <c15:f>'32'!$AC$103</c15:f>
                      <c15:dlblFieldTableCache>
                        <c:ptCount val="1"/>
                        <c:pt idx="0">
                          <c:v>369.62</c:v>
                        </c:pt>
                      </c15:dlblFieldTableCache>
                    </c15:dlblFTEntry>
                  </c15:dlblFieldTable>
                  <c15:showDataLabelsRange val="0"/>
                </c:ext>
                <c:ext xmlns:c16="http://schemas.microsoft.com/office/drawing/2014/chart" uri="{C3380CC4-5D6E-409C-BE32-E72D297353CC}">
                  <c16:uniqueId val="{0000000B-B657-4309-8BA1-5D1922AD19F3}"/>
                </c:ext>
              </c:extLst>
            </c:dLbl>
            <c:numFmt formatCode="#,##0.00;[Red]\-#,##0.00;" sourceLinked="0"/>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'32'!$AB$92:$AB$103</c:f>
              <c:strCache>
                <c:ptCount val="12"/>
                <c:pt idx="0">
                  <c:v>鉱業</c:v>
                </c:pt>
                <c:pt idx="1">
                  <c:v>食料品</c:v>
                </c:pt>
                <c:pt idx="2">
                  <c:v>繊維工業</c:v>
                </c:pt>
                <c:pt idx="3">
                  <c:v>パルプ
・紙</c:v>
                </c:pt>
                <c:pt idx="4">
                  <c:v>化学・石油
石炭製品</c:v>
                </c:pt>
                <c:pt idx="5">
                  <c:v>窯業･土石
製品</c:v>
                </c:pt>
                <c:pt idx="6">
                  <c:v>鉄鋼･非鉄･
金属製品</c:v>
                </c:pt>
                <c:pt idx="7">
                  <c:v>機械
製造業</c:v>
                </c:pt>
                <c:pt idx="8">
                  <c:v>木製品
･家具</c:v>
                </c:pt>
                <c:pt idx="9">
                  <c:v>印刷</c:v>
                </c:pt>
                <c:pt idx="10">
                  <c:v>その他の
製造業</c:v>
                </c:pt>
                <c:pt idx="11">
                  <c:v>建設業</c:v>
                </c:pt>
              </c:strCache>
            </c:strRef>
          </c:cat>
          <c:val>
            <c:numRef>
              <c:f>'32'!$AH$92:$AH$103</c:f>
              <c:numCache>
                <c:formatCode>#,##0_);[Red]\(#,##0\)</c:formatCode>
                <c:ptCount val="12"/>
                <c:pt idx="0">
                  <c:v>7.7401151449056531</c:v>
                </c:pt>
                <c:pt idx="1">
                  <c:v>35.455827505358151</c:v>
                </c:pt>
                <c:pt idx="2">
                  <c:v>12.648165799259953</c:v>
                </c:pt>
                <c:pt idx="3">
                  <c:v>0</c:v>
                </c:pt>
                <c:pt idx="4">
                  <c:v>18.604064476993866</c:v>
                </c:pt>
                <c:pt idx="5">
                  <c:v>4.0664878681818442</c:v>
                </c:pt>
                <c:pt idx="6">
                  <c:v>34.172464047745287</c:v>
                </c:pt>
                <c:pt idx="7">
                  <c:v>51.019372598512753</c:v>
                </c:pt>
                <c:pt idx="8">
                  <c:v>18.824923759981232</c:v>
                </c:pt>
                <c:pt idx="9">
                  <c:v>200</c:v>
                </c:pt>
                <c:pt idx="10">
                  <c:v>54.061782244701178</c:v>
                </c:pt>
                <c:pt idx="11">
                  <c:v>200</c:v>
                </c:pt>
              </c:numCache>
            </c:numRef>
          </c:val>
          <c:extLst>
            <c:ext xmlns:c16="http://schemas.microsoft.com/office/drawing/2014/chart" uri="{C3380CC4-5D6E-409C-BE32-E72D297353CC}">
              <c16:uniqueId val="{0000000C-B657-4309-8BA1-5D1922AD19F3}"/>
            </c:ext>
          </c:extLst>
        </c:ser>
        <c:ser>
          <c:idx val="1"/>
          <c:order val="1"/>
          <c:tx>
            <c:strRef>
              <c:f>'32'!$AI$91</c:f>
              <c:strCache>
                <c:ptCount val="1"/>
                <c:pt idx="0">
                  <c:v>全国</c:v>
                </c:pt>
              </c:strCache>
            </c:strRef>
          </c:tx>
          <c:spPr>
            <a:solidFill>
              <a:srgbClr val="75DD75"/>
            </a:solidFill>
          </c:spPr>
          <c:invertIfNegative val="0"/>
          <c:dLbls>
            <c:dLbl>
              <c:idx val="0"/>
              <c:layout/>
              <c:tx>
                <c:strRef>
                  <c:f>'32'!$AD$92</c:f>
                  <c:strCache>
                    <c:ptCount val="1"/>
                    <c:pt idx="0">
                      <c:v>11.58</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{B4851207-5BE2-4B3B-8D18-B4A308E6D02C}</c15:txfldGUID>
                      <c15:f>'32'!$AD$92</c15:f>
                      <c15:dlblFieldTableCache>
                        <c:ptCount val="1"/>
                        <c:pt idx="0">
                          <c:v>11.58</c:v>
                        </c:pt>
                      </c15:dlblFieldTableCache>
                    </c15:dlblFTEntry>
                  </c15:dlblFieldTable>
                  <c15:showDataLabelsRange val="0"/>
                </c:ext>
                <c:ext xmlns:c16="http://schemas.microsoft.com/office/drawing/2014/chart" uri="{C3380CC4-5D6E-409C-BE32-E72D297353CC}">
                  <c16:uniqueId val="{0000000D-B657-4309-8BA1-5D1922AD19F3}"/>
                </c:ext>
              </c:extLst>
            </c:dLbl>
            <c:dLbl>
              <c:idx val="1"/>
              <c:layout/>
              <c:tx>
                <c:strRef>
                  <c:f>'32'!$AD$93</c:f>
                  <c:strCache>
                    <c:ptCount val="1"/>
                    <c:pt idx="0">
                      <c:v>61.58</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{47EC11F8-90D8-458A-AB4A-1ED21818B2B2}</c15:txfldGUID>
                      <c15:f>'32'!$AD$93</c15:f>
                      <c15:dlblFieldTableCache>
                        <c:ptCount val="1"/>
                        <c:pt idx="0">
                          <c:v>61.58</c:v>
                        </c:pt>
                      </c15:dlblFieldTableCache>
                    </c15:dlblFTEntry>
                  </c15:dlblFieldTable>
                  <c15:showDataLabelsRange val="0"/>
                </c:ext>
                <c:ext xmlns:c16="http://schemas.microsoft.com/office/drawing/2014/chart" uri="{C3380CC4-5D6E-409C-BE32-E72D297353CC}">
                  <c16:uniqueId val="{0000000E-B657-4309-8BA1-5D1922AD19F3}"/>
                </c:ext>
              </c:extLst>
            </c:dLbl>
            <c:dLbl>
              <c:idx val="2"/>
              <c:layout/>
              <c:tx>
                <c:strRef>
                  <c:f>'32'!$AD$94</c:f>
                  <c:strCache>
                    <c:ptCount val="1"/>
                    <c:pt idx="0">
                      <c:v>9.97</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{2D134E8A-B2A2-4802-9EE1-8B31C8D302B8}</c15:txfldGUID>
                      <c15:f>'32'!$AD$94</c15:f>
                      <c15:dlblFieldTableCache>
                        <c:ptCount val="1"/>
                        <c:pt idx="0">
                          <c:v>9.97</c:v>
                        </c:pt>
                      </c15:dlblFieldTableCache>
                    </c15:dlblFTEntry>
                  </c15:dlblFieldTable>
                  <c15:showDataLabelsRange val="0"/>
                </c:ext>
                <c:ext xmlns:c16="http://schemas.microsoft.com/office/drawing/2014/chart" uri="{C3380CC4-5D6E-409C-BE32-E72D297353CC}">
                  <c16:uniqueId val="{0000000F-B657-4309-8BA1-5D1922AD19F3}"/>
                </c:ext>
              </c:extLst>
            </c:dLbl>
            <c:dLbl>
              <c:idx val="3"/>
              <c:layout/>
              <c:tx>
                <c:strRef>
                  <c:f>'32'!$AD$95</c:f>
                  <c:strCache>
                    <c:ptCount val="1"/>
                    <c:pt idx="0">
                      <c:v>6.39</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{6DFF6CA6-0466-4516-BAC6-D59A29F3CC64}</c15:txfldGUID>
                      <c15:f>'32'!$AD$95</c15:f>
                      <c15:dlblFieldTableCache>
                        <c:ptCount val="1"/>
                        <c:pt idx="0">
                          <c:v>6.39</c:v>
                        </c:pt>
                      </c15:dlblFieldTableCache>
                    </c15:dlblFTEntry>
                  </c15:dlblFieldTable>
                  <c15:showDataLabelsRange val="0"/>
                </c:ext>
                <c:ext xmlns:c16="http://schemas.microsoft.com/office/drawing/2014/chart" uri="{C3380CC4-5D6E-409C-BE32-E72D297353CC}">
                  <c16:uniqueId val="{00000010-B657-4309-8BA1-5D1922AD19F3}"/>
                </c:ext>
              </c:extLst>
            </c:dLbl>
            <c:dLbl>
              <c:idx val="4"/>
              <c:layout/>
              <c:tx>
                <c:strRef>
                  <c:f>'32'!$AD$96</c:f>
                  <c:strCache>
                    <c:ptCount val="1"/>
                    <c:pt idx="0">
                      <c:v>13.65</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{B25580E3-D824-456C-A225-C788ECA52629}</c15:txfldGUID>
                      <c15:f>'32'!$AD$96</c15:f>
                      <c15:dlblFieldTableCache>
                        <c:ptCount val="1"/>
                        <c:pt idx="0">
                          <c:v>13.65</c:v>
                        </c:pt>
                      </c15:dlblFieldTableCache>
                    </c15:dlblFTEntry>
                  </c15:dlblFieldTable>
                  <c15:showDataLabelsRange val="0"/>
                </c:ext>
                <c:ext xmlns:c16="http://schemas.microsoft.com/office/drawing/2014/chart" uri="{C3380CC4-5D6E-409C-BE32-E72D297353CC}">
                  <c16:uniqueId val="{00000011-B657-4309-8BA1-5D1922AD19F3}"/>
                </c:ext>
              </c:extLst>
            </c:dLbl>
            <c:dLbl>
              <c:idx val="5"/>
              <c:layout/>
              <c:tx>
                <c:strRef>
                  <c:f>'32'!$AD$97</c:f>
                  <c:strCache>
                    <c:ptCount val="1"/>
                    <c:pt idx="0">
                      <c:v>5.72</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{552DDAFA-7B82-461E-A707-768873F0E270}</c15:txfldGUID>
                      <c15:f>'32'!$AD$97</c15:f>
                      <c15:dlblFieldTableCache>
                        <c:ptCount val="1"/>
                        <c:pt idx="0">
                          <c:v>5.72</c:v>
                        </c:pt>
                      </c15:dlblFieldTableCache>
                    </c15:dlblFTEntry>
                  </c15:dlblFieldTable>
                  <c15:showDataLabelsRange val="0"/>
                </c:ext>
                <c:ext xmlns:c16="http://schemas.microsoft.com/office/drawing/2014/chart" uri="{C3380CC4-5D6E-409C-BE32-E72D297353CC}">
                  <c16:uniqueId val="{00000012-B657-4309-8BA1-5D1922AD19F3}"/>
                </c:ext>
              </c:extLst>
            </c:dLbl>
            <c:dLbl>
              <c:idx val="6"/>
              <c:layout/>
              <c:tx>
                <c:strRef>
                  <c:f>'32'!$AD$98</c:f>
                  <c:strCache>
                    <c:ptCount val="1"/>
                    <c:pt idx="0">
                      <c:v>6.58</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{44145912-02DD-446A-B1CF-C4E28CB066CE}</c15:txfldGUID>
                      <c15:f>'32'!$AD$98</c15:f>
                      <c15:dlblFieldTableCache>
                        <c:ptCount val="1"/>
                        <c:pt idx="0">
                          <c:v>6.58</c:v>
                        </c:pt>
                      </c15:dlblFieldTableCache>
                    </c15:dlblFTEntry>
                  </c15:dlblFieldTable>
                  <c15:showDataLabelsRange val="0"/>
                </c:ext>
                <c:ext xmlns:c16="http://schemas.microsoft.com/office/drawing/2014/chart" uri="{C3380CC4-5D6E-409C-BE32-E72D297353CC}">
                  <c16:uniqueId val="{00000013-B657-4309-8BA1-5D1922AD19F3}"/>
                </c:ext>
              </c:extLst>
            </c:dLbl>
            <c:dLbl>
              <c:idx val="7"/>
              <c:layout/>
              <c:tx>
                <c:strRef>
                  <c:f>'32'!$AD$99</c:f>
                  <c:strCache>
                    <c:ptCount val="1"/>
                    <c:pt idx="0">
                      <c:v>102.87</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{9D2302F8-44CB-4720-A4BF-C74B80F8AF94}</c15:txfldGUID>
                      <c15:f>'32'!$AD$99</c15:f>
                      <c15:dlblFieldTableCache>
                        <c:ptCount val="1"/>
                        <c:pt idx="0">
                          <c:v>102.87</c:v>
                        </c:pt>
                      </c15:dlblFieldTableCache>
                    </c15:dlblFTEntry>
                  </c15:dlblFieldTable>
                  <c15:showDataLabelsRange val="0"/>
                </c:ext>
                <c:ext xmlns:c16="http://schemas.microsoft.com/office/drawing/2014/chart" uri="{C3380CC4-5D6E-409C-BE32-E72D297353CC}">
                  <c16:uniqueId val="{00000014-B657-4309-8BA1-5D1922AD19F3}"/>
                </c:ext>
              </c:extLst>
            </c:dLbl>
            <c:dLbl>
              <c:idx val="8"/>
              <c:layout/>
              <c:tx>
                <c:strRef>
                  <c:f>'32'!$AD$100</c:f>
                  <c:strCache>
                    <c:ptCount val="1"/>
                    <c:pt idx="0">
                      <c:v>67.53</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{8AE211C5-D44F-4C54-A6EE-39A79EA630AD}</c15:txfldGUID>
                      <c15:f>'32'!$AD$100</c15:f>
                      <c15:dlblFieldTableCache>
                        <c:ptCount val="1"/>
                        <c:pt idx="0">
                          <c:v>67.53</c:v>
                        </c:pt>
                      </c15:dlblFieldTableCache>
                    </c15:dlblFTEntry>
                  </c15:dlblFieldTable>
                  <c15:showDataLabelsRange val="0"/>
                </c:ext>
                <c:ext xmlns:c16="http://schemas.microsoft.com/office/drawing/2014/chart" uri="{C3380CC4-5D6E-409C-BE32-E72D297353CC}">
                  <c16:uniqueId val="{00000015-B657-4309-8BA1-5D1922AD19F3}"/>
                </c:ext>
              </c:extLst>
            </c:dLbl>
            <c:dLbl>
              <c:idx val="9"/>
              <c:layout/>
              <c:tx>
                <c:strRef>
                  <c:f>'32'!$AD$101</c:f>
                  <c:strCache>
                    <c:ptCount val="1"/>
                    <c:pt idx="0">
                      <c:v>103.37</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{D75AD3C4-A1AA-4446-89E8-3021CD06EF20}</c15:txfldGUID>
                      <c15:f>'32'!$AD$101</c15:f>
                      <c15:dlblFieldTableCache>
                        <c:ptCount val="1"/>
                        <c:pt idx="0">
                          <c:v>103.37</c:v>
                        </c:pt>
                      </c15:dlblFieldTableCache>
                    </c15:dlblFTEntry>
                  </c15:dlblFieldTable>
                  <c15:showDataLabelsRange val="0"/>
                </c:ext>
                <c:ext xmlns:c16="http://schemas.microsoft.com/office/drawing/2014/chart" uri="{C3380CC4-5D6E-409C-BE32-E72D297353CC}">
                  <c16:uniqueId val="{00000016-B657-4309-8BA1-5D1922AD19F3}"/>
                </c:ext>
              </c:extLst>
            </c:dLbl>
            <c:dLbl>
              <c:idx val="10"/>
              <c:layout/>
              <c:tx>
                <c:strRef>
                  <c:f>'32'!$AD$102</c:f>
                  <c:strCache>
                    <c:ptCount val="1"/>
                    <c:pt idx="0">
                      <c:v>62.79</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{C7A67507-C852-47DA-8C32-9CB390E2C2F6}</c15:txfldGUID>
                      <c15:f>'32'!$AD$102</c15:f>
                      <c15:dlblFieldTableCache>
                        <c:ptCount val="1"/>
                        <c:pt idx="0">
                          <c:v>62.79</c:v>
                        </c:pt>
                      </c15:dlblFieldTableCache>
                    </c15:dlblFTEntry>
                  </c15:dlblFieldTable>
                  <c15:showDataLabelsRange val="0"/>
                </c:ext>
                <c:ext xmlns:c16="http://schemas.microsoft.com/office/drawing/2014/chart" uri="{C3380CC4-5D6E-409C-BE32-E72D297353CC}">
                  <c16:uniqueId val="{00000017-B657-4309-8BA1-5D1922AD19F3}"/>
                </c:ext>
              </c:extLst>
            </c:dLbl>
            <c:dLbl>
              <c:idx val="11"/>
              <c:layout/>
              <c:tx>
                <c:strRef>
                  <c:f>'32'!$AD$103</c:f>
                  <c:strCache>
                    <c:ptCount val="1"/>
                    <c:pt idx="0">
                      <c:v>220.48</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{2442DC0B-AC5A-4BED-BD63-4CE7E9C891A9}</c15:txfldGUID>
                      <c15:f>'32'!$AD$103</c15:f>
                      <c15:dlblFieldTableCache>
                        <c:ptCount val="1"/>
                        <c:pt idx="0">
                          <c:v>220.48</c:v>
                        </c:pt>
                      </c15:dlblFieldTableCache>
                    </c15:dlblFTEntry>
                  </c15:dlblFieldTable>
                  <c15:showDataLabelsRange val="0"/>
                </c:ext>
                <c:ext xmlns:c16="http://schemas.microsoft.com/office/drawing/2014/chart" uri="{C3380CC4-5D6E-409C-BE32-E72D297353CC}">
                  <c16:uniqueId val="{00000018-B657-4309-8BA1-5D1922AD19F3}"/>
                </c:ext>
              </c:extLst>
            </c:dLbl>
            <c:numFmt formatCode="#,##0.00_);[Red]\(#,##0.00\)" sourceLinked="0"/>
            <c:spPr>
              <a:noFill/>
              <a:ln>
                <a:noFill/>
              </a:ln>
              <a:effectLst/>
            </c:spPr>
            <c:txPr>
              <a:bodyPr/>
              <a:lstStyle/>
              <a:p>
                <a:pPr>
                  <a:defRPr sz="7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'32'!$AB$92:$AB$103</c:f>
              <c:strCache>
                <c:ptCount val="12"/>
                <c:pt idx="0">
                  <c:v>鉱業</c:v>
                </c:pt>
                <c:pt idx="1">
                  <c:v>食料品</c:v>
                </c:pt>
                <c:pt idx="2">
                  <c:v>繊維工業</c:v>
                </c:pt>
                <c:pt idx="3">
                  <c:v>パルプ
・紙</c:v>
                </c:pt>
                <c:pt idx="4">
                  <c:v>化学・石油
石炭製品</c:v>
                </c:pt>
                <c:pt idx="5">
                  <c:v>窯業･土石
製品</c:v>
                </c:pt>
                <c:pt idx="6">
                  <c:v>鉄鋼･非鉄･
金属製品</c:v>
                </c:pt>
                <c:pt idx="7">
                  <c:v>機械
製造業</c:v>
                </c:pt>
                <c:pt idx="8">
                  <c:v>木製品
･家具</c:v>
                </c:pt>
                <c:pt idx="9">
                  <c:v>印刷</c:v>
                </c:pt>
                <c:pt idx="10">
                  <c:v>その他の
製造業</c:v>
                </c:pt>
                <c:pt idx="11">
                  <c:v>建設業</c:v>
                </c:pt>
              </c:strCache>
            </c:strRef>
          </c:cat>
          <c:val>
            <c:numRef>
              <c:f>'32'!$AI$92:$AI$103</c:f>
              <c:numCache>
                <c:formatCode>#,##0_);[Red]\(#,##0\)</c:formatCode>
                <c:ptCount val="12"/>
                <c:pt idx="0">
                  <c:v>11.579461753172074</c:v>
                </c:pt>
                <c:pt idx="1">
                  <c:v>61.58033861119258</c:v>
                </c:pt>
                <c:pt idx="2">
                  <c:v>9.9693464804309642</c:v>
                </c:pt>
                <c:pt idx="3">
                  <c:v>6.3916062814178485</c:v>
                </c:pt>
                <c:pt idx="4">
                  <c:v>13.647345868879249</c:v>
                </c:pt>
                <c:pt idx="5">
                  <c:v>5.7212734909558725</c:v>
                </c:pt>
                <c:pt idx="6">
                  <c:v>6.5807275223014345</c:v>
                </c:pt>
                <c:pt idx="7">
                  <c:v>102.86745312550276</c:v>
                </c:pt>
                <c:pt idx="8">
                  <c:v>67.530231936411511</c:v>
                </c:pt>
                <c:pt idx="9">
                  <c:v>103.37493607870287</c:v>
                </c:pt>
                <c:pt idx="10">
                  <c:v>62.786631749821112</c:v>
                </c:pt>
                <c:pt idx="11">
                  <c:v>200</c:v>
                </c:pt>
              </c:numCache>
            </c:numRef>
          </c:val>
          <c:extLst>
            <c:ext xmlns:c16="http://schemas.microsoft.com/office/drawing/2014/chart" uri="{C3380CC4-5D6E-409C-BE32-E72D297353CC}">
              <c16:uniqueId val="{00000019-B657-4309-8BA1-5D1922AD19F3}"/>
            </c:ext>
          </c:extLst>
        </c:ser>
        <c:dLbls>
          <c:showLegendKey val="0"/>
          <c:showVal val="0"/>
          <c:showCatName val="0"/>
          <c:showSerName val="0"/>
          <c:showPercent val="0"/>
          <c:showBubbleSize val="0"/>
        </c:dLbls>
        <c:gapWidth val="54"/>
        <c:axId val="618149632"/>
        <c:axId val="618150024"/>
      </c:barChart>
      <c:catAx>
        <c:axId val="618149632"/>
        <c:scaling>
          <c:orientation val="minMax"/>
        </c:scaling>
        <c:delete val="0"/>
        <c:axPos val="b"/>
        <c:numFmt formatCode="General" sourceLinked="1"/>
        <c:majorTickMark val="out"/>
        <c:minorTickMark val="none"/>
        <c:tickLblPos val="low"/>
        <c:txPr>
          <a:bodyPr/>
          <a:lstStyle/>
          <a:p>
            <a:pPr>
              <a:defRPr sz="700">
                <a:latin typeface="ＭＳ Ｐゴシック" panose="020B0600070205080204" pitchFamily="50" charset="-128"/>
                <a:ea typeface="ＭＳ Ｐゴシック" panose="020B0600070205080204" pitchFamily="50" charset="-128"/>
              </a:defRPr>
            </a:pPr>
            <a:endParaRPr lang="ja-JP"/>
          </a:p>
        </c:txPr>
        <c:crossAx val="618150024"/>
        <c:crosses val="autoZero"/>
        <c:auto val="1"/>
        <c:lblAlgn val="ctr"/>
        <c:lblOffset val="100"/>
        <c:noMultiLvlLbl val="0"/>
      </c:catAx>
      <c:valAx>
        <c:axId val="618150024"/>
        <c:scaling>
          <c:orientation val="minMax"/>
          <c:max val="200"/>
          <c:min val="0"/>
        </c:scaling>
        <c:delete val="0"/>
        <c:axPos val="l"/>
        <c:majorGridlines>
          <c:spPr>
            <a:ln>
              <a:prstDash val="sysDot"/>
            </a:ln>
          </c:spPr>
        </c:majorGridlines>
        <c:title>
          <c:tx>
            <c:rich>
              <a:bodyPr rot="-5400000" vert="horz"/>
              <a:lstStyle/>
              <a:p>
                <a:pPr>
                  <a:defRPr sz="500" b="0" i="0">
                    <a:latin typeface="+mn-ea"/>
                    <a:ea typeface="+mn-ea"/>
                  </a:defRPr>
                </a:pPr>
                <a:r>
                  <a:rPr lang="ja-JP" altLang="en-US" sz="500" b="0" i="0">
                    <a:latin typeface="+mn-ea"/>
                    <a:ea typeface="+mn-ea"/>
                  </a:rPr>
                  <a:t>エネルギー消費量当たり付加価値（百万円</a:t>
                </a:r>
                <a:r>
                  <a:rPr lang="en-US" altLang="ja-JP" sz="500" b="0" i="0">
                    <a:latin typeface="+mn-ea"/>
                    <a:ea typeface="+mn-ea"/>
                  </a:rPr>
                  <a:t>/TJ</a:t>
                </a:r>
                <a:r>
                  <a:rPr lang="ja-JP" altLang="en-US" sz="500" b="0" i="0">
                    <a:latin typeface="+mn-ea"/>
                    <a:ea typeface="+mn-ea"/>
                  </a:rPr>
                  <a:t>）</a:t>
                </a:r>
              </a:p>
            </c:rich>
          </c:tx>
          <c:layout/>
          <c:overlay val="0"/>
        </c:title>
        <c:numFmt formatCode="#,##0_);[Red]\(#,##0\)" sourceLinked="0"/>
        <c:majorTickMark val="out"/>
        <c:minorTickMark val="none"/>
        <c:tickLblPos val="nextTo"/>
        <c:txPr>
          <a:bodyPr/>
          <a:lstStyle/>
          <a:p>
            <a:pPr>
              <a:defRPr sz="600"/>
            </a:pPr>
            <a:endParaRPr lang="ja-JP"/>
          </a:p>
        </c:txPr>
        <c:crossAx val="618149632"/>
        <c:crosses val="autoZero"/>
        <c:crossBetween val="between"/>
      </c:valAx>
      <c:spPr>
        <a:noFill/>
        <a:ln>
          <a:solidFill>
            <a:schemeClr val="bg1">
              <a:lumMod val="50000"/>
            </a:schemeClr>
          </a:solidFill>
        </a:ln>
      </c:spPr>
    </c:plotArea>
    <c:legend>
      <c:legendPos val="b"/>
      <c:layout>
        <c:manualLayout>
          <c:xMode val="edge"/>
          <c:yMode val="edge"/>
          <c:x val="0.40625730240549829"/>
          <c:y val="0.92911944444444461"/>
          <c:w val="0.19294072164948456"/>
          <c:h val="7.0880555555555558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551226551226574E-2"/>
          <c:y val="4.3519135802469106E-2"/>
          <c:w val="0.94136940836940863"/>
          <c:h val="0.6709454810207337"/>
        </c:manualLayout>
      </c:layout>
      <c:barChart>
        <c:barDir val="col"/>
        <c:grouping val="clustered"/>
        <c:varyColors val="0"/>
        <c:ser>
          <c:idx val="0"/>
          <c:order val="0"/>
          <c:tx>
            <c:strRef>
              <c:f>'32'!$AM$91</c:f>
              <c:strCache>
                <c:ptCount val="1"/>
                <c:pt idx="0">
                  <c:v>久慈市</c:v>
                </c:pt>
              </c:strCache>
            </c:strRef>
          </c:tx>
          <c:spPr>
            <a:solidFill>
              <a:srgbClr val="F7964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'32'!$AB$106:$AB$115</c:f>
              <c:strCache>
                <c:ptCount val="10"/>
                <c:pt idx="0">
                  <c:v>電気・ガス
・水道業</c:v>
                </c:pt>
                <c:pt idx="1">
                  <c:v>卸売･
小売業</c:v>
                </c:pt>
                <c:pt idx="2">
                  <c:v>金融･
保険業</c:v>
                </c:pt>
                <c:pt idx="3">
                  <c:v>不動産業</c:v>
                </c:pt>
                <c:pt idx="4">
                  <c:v>運輸業</c:v>
                </c:pt>
                <c:pt idx="5">
                  <c:v>情報
通信業</c:v>
                </c:pt>
                <c:pt idx="6">
                  <c:v>公務 </c:v>
                </c:pt>
                <c:pt idx="7">
                  <c:v>公共
サービス</c:v>
                </c:pt>
                <c:pt idx="8">
                  <c:v>対事業所
サービス</c:v>
                </c:pt>
                <c:pt idx="9">
                  <c:v>対個人
サービス</c:v>
                </c:pt>
              </c:strCache>
            </c:strRef>
          </c:cat>
          <c:val>
            <c:numRef>
              <c:f>'32'!$AM$106:$AM$115</c:f>
              <c:numCache>
                <c:formatCode>0.0%</c:formatCode>
                <c:ptCount val="10"/>
                <c:pt idx="0">
                  <c:v>4.9678761245514035E-2</c:v>
                </c:pt>
                <c:pt idx="1">
                  <c:v>0.17116612634069039</c:v>
                </c:pt>
                <c:pt idx="2">
                  <c:v>5.5177309068488431E-2</c:v>
                </c:pt>
                <c:pt idx="3">
                  <c:v>1.8462698675118596E-2</c:v>
                </c:pt>
                <c:pt idx="4">
                  <c:v>5.8342380097587562E-2</c:v>
                </c:pt>
                <c:pt idx="5">
                  <c:v>3.9725908298237377E-2</c:v>
                </c:pt>
                <c:pt idx="6">
                  <c:v>0.14420325985508675</c:v>
                </c:pt>
                <c:pt idx="7">
                  <c:v>0.28363134454058292</c:v>
                </c:pt>
                <c:pt idx="8">
                  <c:v>8.8665318230760085E-2</c:v>
                </c:pt>
                <c:pt idx="9">
                  <c:v>9.0946893647933846E-2</c:v>
                </c:pt>
              </c:numCache>
            </c:numRef>
          </c:val>
          <c:extLst>
            <c:ext xmlns:c16="http://schemas.microsoft.com/office/drawing/2014/chart" uri="{C3380CC4-5D6E-409C-BE32-E72D297353CC}">
              <c16:uniqueId val="{00000000-8E3D-4160-82CA-D93C87BF2686}"/>
            </c:ext>
          </c:extLst>
        </c:ser>
        <c:ser>
          <c:idx val="1"/>
          <c:order val="1"/>
          <c:tx>
            <c:strRef>
              <c:f>'32'!$AN$91</c:f>
              <c:strCache>
                <c:ptCount val="1"/>
                <c:pt idx="0">
                  <c:v>全国</c:v>
                </c:pt>
              </c:strCache>
            </c:strRef>
          </c:tx>
          <c:spPr>
            <a:solidFill>
              <a:srgbClr val="75DD75"/>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'32'!$AB$106:$AB$115</c:f>
              <c:strCache>
                <c:ptCount val="10"/>
                <c:pt idx="0">
                  <c:v>電気・ガス
・水道業</c:v>
                </c:pt>
                <c:pt idx="1">
                  <c:v>卸売･
小売業</c:v>
                </c:pt>
                <c:pt idx="2">
                  <c:v>金融･
保険業</c:v>
                </c:pt>
                <c:pt idx="3">
                  <c:v>不動産業</c:v>
                </c:pt>
                <c:pt idx="4">
                  <c:v>運輸業</c:v>
                </c:pt>
                <c:pt idx="5">
                  <c:v>情報
通信業</c:v>
                </c:pt>
                <c:pt idx="6">
                  <c:v>公務 </c:v>
                </c:pt>
                <c:pt idx="7">
                  <c:v>公共
サービス</c:v>
                </c:pt>
                <c:pt idx="8">
                  <c:v>対事業所
サービス</c:v>
                </c:pt>
                <c:pt idx="9">
                  <c:v>対個人
サービス</c:v>
                </c:pt>
              </c:strCache>
            </c:strRef>
          </c:cat>
          <c:val>
            <c:numRef>
              <c:f>'32'!$AN$106:$AN$115</c:f>
              <c:numCache>
                <c:formatCode>0.0%</c:formatCode>
                <c:ptCount val="10"/>
                <c:pt idx="0">
                  <c:v>3.660331325708252E-2</c:v>
                </c:pt>
                <c:pt idx="1">
                  <c:v>0.22576668634409508</c:v>
                </c:pt>
                <c:pt idx="2">
                  <c:v>7.0805782461247496E-2</c:v>
                </c:pt>
                <c:pt idx="3">
                  <c:v>2.2781320484005486E-2</c:v>
                </c:pt>
                <c:pt idx="4">
                  <c:v>7.6719888013347795E-2</c:v>
                </c:pt>
                <c:pt idx="5">
                  <c:v>8.6922816027908356E-2</c:v>
                </c:pt>
                <c:pt idx="6">
                  <c:v>9.5965863451829558E-2</c:v>
                </c:pt>
                <c:pt idx="7">
                  <c:v>0.17514987971059362</c:v>
                </c:pt>
                <c:pt idx="8">
                  <c:v>0.11067416452505698</c:v>
                </c:pt>
                <c:pt idx="9">
                  <c:v>9.8610285724833074E-2</c:v>
                </c:pt>
              </c:numCache>
            </c:numRef>
          </c:val>
          <c:extLst>
            <c:ext xmlns:c16="http://schemas.microsoft.com/office/drawing/2014/chart" uri="{C3380CC4-5D6E-409C-BE32-E72D297353CC}">
              <c16:uniqueId val="{00000001-8E3D-4160-82CA-D93C87BF2686}"/>
            </c:ext>
          </c:extLst>
        </c:ser>
        <c:dLbls>
          <c:showLegendKey val="0"/>
          <c:showVal val="0"/>
          <c:showCatName val="0"/>
          <c:showSerName val="0"/>
          <c:showPercent val="0"/>
          <c:showBubbleSize val="0"/>
        </c:dLbls>
        <c:gapWidth val="54"/>
        <c:axId val="619403400"/>
        <c:axId val="619403792"/>
      </c:barChart>
      <c:catAx>
        <c:axId val="619403400"/>
        <c:scaling>
          <c:orientation val="minMax"/>
        </c:scaling>
        <c:delete val="0"/>
        <c:axPos val="b"/>
        <c:numFmt formatCode="General" sourceLinked="1"/>
        <c:majorTickMark val="out"/>
        <c:minorTickMark val="none"/>
        <c:tickLblPos val="low"/>
        <c:txPr>
          <a:bodyPr/>
          <a:lstStyle/>
          <a:p>
            <a:pPr>
              <a:defRPr sz="800">
                <a:latin typeface="ＭＳ Ｐゴシック" panose="020B0600070205080204" pitchFamily="50" charset="-128"/>
                <a:ea typeface="ＭＳ Ｐゴシック" panose="020B0600070205080204" pitchFamily="50" charset="-128"/>
              </a:defRPr>
            </a:pPr>
            <a:endParaRPr lang="ja-JP"/>
          </a:p>
        </c:txPr>
        <c:crossAx val="619403792"/>
        <c:crosses val="autoZero"/>
        <c:auto val="1"/>
        <c:lblAlgn val="ctr"/>
        <c:lblOffset val="100"/>
        <c:noMultiLvlLbl val="0"/>
      </c:catAx>
      <c:valAx>
        <c:axId val="619403792"/>
        <c:scaling>
          <c:orientation val="minMax"/>
        </c:scaling>
        <c:delete val="0"/>
        <c:axPos val="l"/>
        <c:majorGridlines>
          <c:spPr>
            <a:ln>
              <a:prstDash val="sysDot"/>
            </a:ln>
          </c:spPr>
        </c:majorGridlines>
        <c:title>
          <c:tx>
            <c:rich>
              <a:bodyPr rot="-5400000" vert="horz"/>
              <a:lstStyle/>
              <a:p>
                <a:pPr>
                  <a:defRPr sz="800" b="0" i="0">
                    <a:latin typeface="+mn-ea"/>
                    <a:ea typeface="+mn-ea"/>
                  </a:defRPr>
                </a:pPr>
                <a:r>
                  <a:rPr lang="ja-JP" altLang="en-US" sz="800" b="0" i="0">
                    <a:latin typeface="+mn-ea"/>
                    <a:ea typeface="+mn-ea"/>
                  </a:rPr>
                  <a:t>付加価値構成比（％）</a:t>
                </a:r>
              </a:p>
            </c:rich>
          </c:tx>
          <c:layout/>
          <c:overlay val="0"/>
        </c:title>
        <c:numFmt formatCode="0%" sourceLinked="0"/>
        <c:majorTickMark val="out"/>
        <c:minorTickMark val="none"/>
        <c:tickLblPos val="nextTo"/>
        <c:txPr>
          <a:bodyPr/>
          <a:lstStyle/>
          <a:p>
            <a:pPr>
              <a:defRPr sz="700"/>
            </a:pPr>
            <a:endParaRPr lang="ja-JP"/>
          </a:p>
        </c:txPr>
        <c:crossAx val="619403400"/>
        <c:crosses val="autoZero"/>
        <c:crossBetween val="between"/>
      </c:valAx>
      <c:spPr>
        <a:noFill/>
        <a:ln>
          <a:solidFill>
            <a:schemeClr val="bg1">
              <a:lumMod val="50000"/>
            </a:schemeClr>
          </a:solidFill>
        </a:ln>
      </c:spPr>
    </c:plotArea>
    <c:legend>
      <c:legendPos val="b"/>
      <c:layout>
        <c:manualLayout>
          <c:xMode val="edge"/>
          <c:yMode val="edge"/>
          <c:x val="0.40716652348224813"/>
          <c:y val="0.92519969135803071"/>
          <c:w val="0.18293928980527263"/>
          <c:h val="7.0880555555555558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551226551226574E-2"/>
          <c:y val="4.3519135802469106E-2"/>
          <c:w val="0.94136940836940863"/>
          <c:h val="0.67716520045133677"/>
        </c:manualLayout>
      </c:layout>
      <c:barChart>
        <c:barDir val="col"/>
        <c:grouping val="clustered"/>
        <c:varyColors val="0"/>
        <c:ser>
          <c:idx val="0"/>
          <c:order val="0"/>
          <c:tx>
            <c:strRef>
              <c:f>'32'!$AH$91</c:f>
              <c:strCache>
                <c:ptCount val="1"/>
                <c:pt idx="0">
                  <c:v>久慈市</c:v>
                </c:pt>
              </c:strCache>
            </c:strRef>
          </c:tx>
          <c:spPr>
            <a:solidFill>
              <a:srgbClr val="F79646"/>
            </a:solidFill>
          </c:spPr>
          <c:invertIfNegative val="0"/>
          <c:dLbls>
            <c:dLbl>
              <c:idx val="0"/>
              <c:layout/>
              <c:tx>
                <c:strRef>
                  <c:f>'32'!$AC$106</c:f>
                  <c:strCache>
                    <c:ptCount val="1"/>
                    <c:pt idx="0">
                      <c:v>339.4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{1B0D8184-8A36-4ECC-8DB3-FD5789C14A1D}</c15:txfldGUID>
                      <c15:f>'32'!$AC$106</c15:f>
                      <c15:dlblFieldTableCache>
                        <c:ptCount val="1"/>
                        <c:pt idx="0">
                          <c:v>339.4</c:v>
                        </c:pt>
                      </c15:dlblFieldTableCache>
                    </c15:dlblFTEntry>
                  </c15:dlblFieldTable>
                  <c15:showDataLabelsRange val="0"/>
                </c:ext>
                <c:ext xmlns:c16="http://schemas.microsoft.com/office/drawing/2014/chart" uri="{C3380CC4-5D6E-409C-BE32-E72D297353CC}">
                  <c16:uniqueId val="{00000000-4968-473A-BB19-527F1AC04F17}"/>
                </c:ext>
              </c:extLst>
            </c:dLbl>
            <c:dLbl>
              <c:idx val="1"/>
              <c:layout/>
              <c:tx>
                <c:strRef>
                  <c:f>'32'!$AC$107</c:f>
                  <c:strCache>
                    <c:ptCount val="1"/>
                    <c:pt idx="0">
                      <c:v>105.9</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{AA7C8C5B-20C5-4EA9-82CD-892865599280}</c15:txfldGUID>
                      <c15:f>'32'!$AC$107</c15:f>
                      <c15:dlblFieldTableCache>
                        <c:ptCount val="1"/>
                        <c:pt idx="0">
                          <c:v>105.9</c:v>
                        </c:pt>
                      </c15:dlblFieldTableCache>
                    </c15:dlblFTEntry>
                  </c15:dlblFieldTable>
                  <c15:showDataLabelsRange val="0"/>
                </c:ext>
                <c:ext xmlns:c16="http://schemas.microsoft.com/office/drawing/2014/chart" uri="{C3380CC4-5D6E-409C-BE32-E72D297353CC}">
                  <c16:uniqueId val="{00000001-4968-473A-BB19-527F1AC04F17}"/>
                </c:ext>
              </c:extLst>
            </c:dLbl>
            <c:dLbl>
              <c:idx val="2"/>
              <c:layout/>
              <c:tx>
                <c:strRef>
                  <c:f>'32'!$AC$108</c:f>
                  <c:strCache>
                    <c:ptCount val="1"/>
                    <c:pt idx="0">
                      <c:v>1,047.3</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{262B8815-2F7D-4B3B-9C90-6883D72C5467}</c15:txfldGUID>
                      <c15:f>'32'!$AC$108</c15:f>
                      <c15:dlblFieldTableCache>
                        <c:ptCount val="1"/>
                        <c:pt idx="0">
                          <c:v>1,047.3</c:v>
                        </c:pt>
                      </c15:dlblFieldTableCache>
                    </c15:dlblFTEntry>
                  </c15:dlblFieldTable>
                  <c15:showDataLabelsRange val="0"/>
                </c:ext>
                <c:ext xmlns:c16="http://schemas.microsoft.com/office/drawing/2014/chart" uri="{C3380CC4-5D6E-409C-BE32-E72D297353CC}">
                  <c16:uniqueId val="{00000002-4968-473A-BB19-527F1AC04F17}"/>
                </c:ext>
              </c:extLst>
            </c:dLbl>
            <c:dLbl>
              <c:idx val="3"/>
              <c:layout/>
              <c:tx>
                <c:strRef>
                  <c:f>'32'!$AC$109</c:f>
                  <c:strCache>
                    <c:ptCount val="1"/>
                    <c:pt idx="0">
                      <c:v>30.9</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{FEAB61A2-7161-4CF4-A36D-3EDC3A2EE590}</c15:txfldGUID>
                      <c15:f>'32'!$AC$109</c15:f>
                      <c15:dlblFieldTableCache>
                        <c:ptCount val="1"/>
                        <c:pt idx="0">
                          <c:v>30.9</c:v>
                        </c:pt>
                      </c15:dlblFieldTableCache>
                    </c15:dlblFTEntry>
                  </c15:dlblFieldTable>
                  <c15:showDataLabelsRange val="0"/>
                </c:ext>
                <c:ext xmlns:c16="http://schemas.microsoft.com/office/drawing/2014/chart" uri="{C3380CC4-5D6E-409C-BE32-E72D297353CC}">
                  <c16:uniqueId val="{00000003-4968-473A-BB19-527F1AC04F17}"/>
                </c:ext>
              </c:extLst>
            </c:dLbl>
            <c:dLbl>
              <c:idx val="4"/>
              <c:layout/>
              <c:tx>
                <c:strRef>
                  <c:f>'32'!$AC$110</c:f>
                  <c:strCache>
                    <c:ptCount val="1"/>
                    <c:pt idx="0">
                      <c:v>255.0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{84B32DDE-3C84-429E-B319-10A9755E2BEC}</c15:txfldGUID>
                      <c15:f>'32'!$AC$110</c15:f>
                      <c15:dlblFieldTableCache>
                        <c:ptCount val="1"/>
                        <c:pt idx="0">
                          <c:v>255.0</c:v>
                        </c:pt>
                      </c15:dlblFieldTableCache>
                    </c15:dlblFTEntry>
                  </c15:dlblFieldTable>
                  <c15:showDataLabelsRange val="0"/>
                </c:ext>
                <c:ext xmlns:c16="http://schemas.microsoft.com/office/drawing/2014/chart" uri="{C3380CC4-5D6E-409C-BE32-E72D297353CC}">
                  <c16:uniqueId val="{00000004-4968-473A-BB19-527F1AC04F17}"/>
                </c:ext>
              </c:extLst>
            </c:dLbl>
            <c:dLbl>
              <c:idx val="5"/>
              <c:layout/>
              <c:tx>
                <c:strRef>
                  <c:f>'32'!$AC$111</c:f>
                  <c:strCache>
                    <c:ptCount val="1"/>
                    <c:pt idx="0">
                      <c:v>139.8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{0C1BF14B-1DE7-45A3-B205-C2480674C03B}</c15:txfldGUID>
                      <c15:f>'32'!$AC$111</c15:f>
                      <c15:dlblFieldTableCache>
                        <c:ptCount val="1"/>
                        <c:pt idx="0">
                          <c:v>139.8</c:v>
                        </c:pt>
                      </c15:dlblFieldTableCache>
                    </c15:dlblFTEntry>
                  </c15:dlblFieldTable>
                  <c15:showDataLabelsRange val="0"/>
                </c:ext>
                <c:ext xmlns:c16="http://schemas.microsoft.com/office/drawing/2014/chart" uri="{C3380CC4-5D6E-409C-BE32-E72D297353CC}">
                  <c16:uniqueId val="{00000005-4968-473A-BB19-527F1AC04F17}"/>
                </c:ext>
              </c:extLst>
            </c:dLbl>
            <c:dLbl>
              <c:idx val="6"/>
              <c:layout/>
              <c:tx>
                <c:strRef>
                  <c:f>'32'!$AC$112</c:f>
                  <c:strCache>
                    <c:ptCount val="1"/>
                    <c:pt idx="0">
                      <c:v>661.3</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{DEC7AE2B-A657-4EB1-B185-3C1E00891606}</c15:txfldGUID>
                      <c15:f>'32'!$AC$112</c15:f>
                      <c15:dlblFieldTableCache>
                        <c:ptCount val="1"/>
                        <c:pt idx="0">
                          <c:v>661.3</c:v>
                        </c:pt>
                      </c15:dlblFieldTableCache>
                    </c15:dlblFTEntry>
                  </c15:dlblFieldTable>
                  <c15:showDataLabelsRange val="0"/>
                </c:ext>
                <c:ext xmlns:c16="http://schemas.microsoft.com/office/drawing/2014/chart" uri="{C3380CC4-5D6E-409C-BE32-E72D297353CC}">
                  <c16:uniqueId val="{00000006-4968-473A-BB19-527F1AC04F17}"/>
                </c:ext>
              </c:extLst>
            </c:dLbl>
            <c:dLbl>
              <c:idx val="7"/>
              <c:layout/>
              <c:tx>
                <c:strRef>
                  <c:f>'32'!$AC$113</c:f>
                  <c:strCache>
                    <c:ptCount val="1"/>
                    <c:pt idx="0">
                      <c:v>137.5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{4DCECECC-0CB9-421F-93F1-911BFD26E9EA}</c15:txfldGUID>
                      <c15:f>'32'!$AC$113</c15:f>
                      <c15:dlblFieldTableCache>
                        <c:ptCount val="1"/>
                        <c:pt idx="0">
                          <c:v>137.5</c:v>
                        </c:pt>
                      </c15:dlblFieldTableCache>
                    </c15:dlblFTEntry>
                  </c15:dlblFieldTable>
                  <c15:showDataLabelsRange val="0"/>
                </c:ext>
                <c:ext xmlns:c16="http://schemas.microsoft.com/office/drawing/2014/chart" uri="{C3380CC4-5D6E-409C-BE32-E72D297353CC}">
                  <c16:uniqueId val="{00000007-4968-473A-BB19-527F1AC04F17}"/>
                </c:ext>
              </c:extLst>
            </c:dLbl>
            <c:dLbl>
              <c:idx val="8"/>
              <c:layout/>
              <c:tx>
                <c:strRef>
                  <c:f>'32'!$AC$114</c:f>
                  <c:strCache>
                    <c:ptCount val="1"/>
                    <c:pt idx="0">
                      <c:v>72.8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{91E4F2FF-51B6-46D5-AF8D-BD75294D167F}</c15:txfldGUID>
                      <c15:f>'32'!$AC$114</c15:f>
                      <c15:dlblFieldTableCache>
                        <c:ptCount val="1"/>
                        <c:pt idx="0">
                          <c:v>72.8</c:v>
                        </c:pt>
                      </c15:dlblFieldTableCache>
                    </c15:dlblFTEntry>
                  </c15:dlblFieldTable>
                  <c15:showDataLabelsRange val="0"/>
                </c:ext>
                <c:ext xmlns:c16="http://schemas.microsoft.com/office/drawing/2014/chart" uri="{C3380CC4-5D6E-409C-BE32-E72D297353CC}">
                  <c16:uniqueId val="{00000008-4968-473A-BB19-527F1AC04F17}"/>
                </c:ext>
              </c:extLst>
            </c:dLbl>
            <c:dLbl>
              <c:idx val="9"/>
              <c:layout/>
              <c:tx>
                <c:strRef>
                  <c:f>'32'!$AC$115</c:f>
                  <c:strCache>
                    <c:ptCount val="1"/>
                    <c:pt idx="0">
                      <c:v>39.6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{CBB39186-31A3-49BE-BD73-5FB7D20EE5F9}</c15:txfldGUID>
                      <c15:f>'32'!$AC$115</c15:f>
                      <c15:dlblFieldTableCache>
                        <c:ptCount val="1"/>
                        <c:pt idx="0">
                          <c:v>39.6</c:v>
                        </c:pt>
                      </c15:dlblFieldTableCache>
                    </c15:dlblFTEntry>
                  </c15:dlblFieldTable>
                  <c15:showDataLabelsRange val="0"/>
                </c:ext>
                <c:ext xmlns:c16="http://schemas.microsoft.com/office/drawing/2014/chart" uri="{C3380CC4-5D6E-409C-BE32-E72D297353CC}">
                  <c16:uniqueId val="{00000009-4968-473A-BB19-527F1AC04F17}"/>
                </c:ext>
              </c:extLst>
            </c:dLbl>
            <c:dLbl>
              <c:idx val="11"/>
              <c:tx>
                <c:strRef>
                  <c:f>'32'!$AC$103</c:f>
                  <c:strCache>
                    <c:ptCount val="1"/>
                    <c:pt idx="0">
                      <c:v>369.62</c:v>
                    </c:pt>
                  </c:strCache>
                </c:strRef>
              </c:tx>
              <c:dLblPos val="outEnd"/>
              <c:showLegendKey val="0"/>
              <c:showVal val="1"/>
              <c:showCatName val="0"/>
              <c:showSerName val="0"/>
              <c:showPercent val="0"/>
              <c:showBubbleSize val="0"/>
              <c:extLst>
                <c:ext xmlns:c15="http://schemas.microsoft.com/office/drawing/2012/chart" uri="{CE6537A1-D6FC-4f65-9D91-7224C49458BB}">
                  <c15:dlblFieldTable>
                    <c15:dlblFTEntry>
                      <c15:txfldGUID>{73FADC33-3A17-4E74-BA77-45A292EE5B92}</c15:txfldGUID>
                      <c15:f>'32'!$AC$103</c15:f>
                      <c15:dlblFieldTableCache>
                        <c:ptCount val="1"/>
                        <c:pt idx="0">
                          <c:v>369.62</c:v>
                        </c:pt>
                      </c15:dlblFieldTableCache>
                    </c15:dlblFTEntry>
                  </c15:dlblFieldTable>
                  <c15:showDataLabelsRange val="0"/>
                </c:ext>
                <c:ext xmlns:c16="http://schemas.microsoft.com/office/drawing/2014/chart" uri="{C3380CC4-5D6E-409C-BE32-E72D297353CC}">
                  <c16:uniqueId val="{0000000A-4968-473A-BB19-527F1AC04F17}"/>
                </c:ext>
              </c:extLst>
            </c:dLbl>
            <c:spPr>
              <a:noFill/>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'32'!$AB$106:$AB$115</c:f>
              <c:strCache>
                <c:ptCount val="10"/>
                <c:pt idx="0">
                  <c:v>電気・ガス
・水道業</c:v>
                </c:pt>
                <c:pt idx="1">
                  <c:v>卸売･
小売業</c:v>
                </c:pt>
                <c:pt idx="2">
                  <c:v>金融･
保険業</c:v>
                </c:pt>
                <c:pt idx="3">
                  <c:v>不動産業</c:v>
                </c:pt>
                <c:pt idx="4">
                  <c:v>運輸業</c:v>
                </c:pt>
                <c:pt idx="5">
                  <c:v>情報
通信業</c:v>
                </c:pt>
                <c:pt idx="6">
                  <c:v>公務 </c:v>
                </c:pt>
                <c:pt idx="7">
                  <c:v>公共
サービス</c:v>
                </c:pt>
                <c:pt idx="8">
                  <c:v>対事業所
サービス</c:v>
                </c:pt>
                <c:pt idx="9">
                  <c:v>対個人
サービス</c:v>
                </c:pt>
              </c:strCache>
            </c:strRef>
          </c:cat>
          <c:val>
            <c:numRef>
              <c:f>'32'!$AH$106:$AH$115</c:f>
              <c:numCache>
                <c:formatCode>#,##0_);[Red]\(#,##0\)</c:formatCode>
                <c:ptCount val="10"/>
                <c:pt idx="0">
                  <c:v>339.39612785366643</c:v>
                </c:pt>
                <c:pt idx="1">
                  <c:v>105.89902788511367</c:v>
                </c:pt>
                <c:pt idx="2">
                  <c:v>400</c:v>
                </c:pt>
                <c:pt idx="3">
                  <c:v>30.907693788551008</c:v>
                </c:pt>
                <c:pt idx="4">
                  <c:v>254.98936625376049</c:v>
                </c:pt>
                <c:pt idx="5">
                  <c:v>139.81384242781388</c:v>
                </c:pt>
                <c:pt idx="6">
                  <c:v>400</c:v>
                </c:pt>
                <c:pt idx="7">
                  <c:v>137.54242995558377</c:v>
                </c:pt>
                <c:pt idx="8">
                  <c:v>72.777392508639878</c:v>
                </c:pt>
                <c:pt idx="9">
                  <c:v>39.586027117391403</c:v>
                </c:pt>
              </c:numCache>
            </c:numRef>
          </c:val>
          <c:extLst>
            <c:ext xmlns:c16="http://schemas.microsoft.com/office/drawing/2014/chart" uri="{C3380CC4-5D6E-409C-BE32-E72D297353CC}">
              <c16:uniqueId val="{0000000B-4968-473A-BB19-527F1AC04F17}"/>
            </c:ext>
          </c:extLst>
        </c:ser>
        <c:ser>
          <c:idx val="1"/>
          <c:order val="1"/>
          <c:tx>
            <c:strRef>
              <c:f>'32'!$AI$91</c:f>
              <c:strCache>
                <c:ptCount val="1"/>
                <c:pt idx="0">
                  <c:v>全国</c:v>
                </c:pt>
              </c:strCache>
            </c:strRef>
          </c:tx>
          <c:spPr>
            <a:solidFill>
              <a:srgbClr val="75DD75"/>
            </a:solidFill>
          </c:spPr>
          <c:invertIfNegative val="0"/>
          <c:dLbls>
            <c:dLbl>
              <c:idx val="0"/>
              <c:layout/>
              <c:tx>
                <c:strRef>
                  <c:f>'32'!$AD$106</c:f>
                  <c:strCache>
                    <c:ptCount val="1"/>
                    <c:pt idx="0">
                      <c:v>170.7</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{549FC1CF-0BB7-40DF-9AAE-C1B98FF80E6B}</c15:txfldGUID>
                      <c15:f>'32'!$AD$106</c15:f>
                      <c15:dlblFieldTableCache>
                        <c:ptCount val="1"/>
                        <c:pt idx="0">
                          <c:v>170.7</c:v>
                        </c:pt>
                      </c15:dlblFieldTableCache>
                    </c15:dlblFTEntry>
                  </c15:dlblFieldTable>
                  <c15:showDataLabelsRange val="0"/>
                </c:ext>
                <c:ext xmlns:c16="http://schemas.microsoft.com/office/drawing/2014/chart" uri="{C3380CC4-5D6E-409C-BE32-E72D297353CC}">
                  <c16:uniqueId val="{0000000C-4968-473A-BB19-527F1AC04F17}"/>
                </c:ext>
              </c:extLst>
            </c:dLbl>
            <c:dLbl>
              <c:idx val="1"/>
              <c:layout/>
              <c:tx>
                <c:strRef>
                  <c:f>'32'!$AD$107</c:f>
                  <c:strCache>
                    <c:ptCount val="1"/>
                    <c:pt idx="0">
                      <c:v>154.2</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{AA02A0C3-8E2B-4DBD-BF93-49126F1B4F7A}</c15:txfldGUID>
                      <c15:f>'32'!$AD$107</c15:f>
                      <c15:dlblFieldTableCache>
                        <c:ptCount val="1"/>
                        <c:pt idx="0">
                          <c:v>154.2</c:v>
                        </c:pt>
                      </c15:dlblFieldTableCache>
                    </c15:dlblFTEntry>
                  </c15:dlblFieldTable>
                  <c15:showDataLabelsRange val="0"/>
                </c:ext>
                <c:ext xmlns:c16="http://schemas.microsoft.com/office/drawing/2014/chart" uri="{C3380CC4-5D6E-409C-BE32-E72D297353CC}">
                  <c16:uniqueId val="{0000000D-4968-473A-BB19-527F1AC04F17}"/>
                </c:ext>
              </c:extLst>
            </c:dLbl>
            <c:dLbl>
              <c:idx val="2"/>
              <c:layout/>
              <c:tx>
                <c:strRef>
                  <c:f>'32'!$AD$108</c:f>
                  <c:strCache>
                    <c:ptCount val="1"/>
                    <c:pt idx="0">
                      <c:v>1,199.4</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{4E1E0848-FDBF-4800-95C6-EA7DF96D2A3B}</c15:txfldGUID>
                      <c15:f>'32'!$AD$108</c15:f>
                      <c15:dlblFieldTableCache>
                        <c:ptCount val="1"/>
                        <c:pt idx="0">
                          <c:v>1,199.4</c:v>
                        </c:pt>
                      </c15:dlblFieldTableCache>
                    </c15:dlblFTEntry>
                  </c15:dlblFieldTable>
                  <c15:showDataLabelsRange val="0"/>
                </c:ext>
                <c:ext xmlns:c16="http://schemas.microsoft.com/office/drawing/2014/chart" uri="{C3380CC4-5D6E-409C-BE32-E72D297353CC}">
                  <c16:uniqueId val="{0000000E-4968-473A-BB19-527F1AC04F17}"/>
                </c:ext>
              </c:extLst>
            </c:dLbl>
            <c:dLbl>
              <c:idx val="3"/>
              <c:layout/>
              <c:tx>
                <c:strRef>
                  <c:f>'32'!$AD$109</c:f>
                  <c:strCache>
                    <c:ptCount val="1"/>
                    <c:pt idx="0">
                      <c:v>33.7</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{4FFC32F1-C388-4D30-B149-466C90BBAE8D}</c15:txfldGUID>
                      <c15:f>'32'!$AD$109</c15:f>
                      <c15:dlblFieldTableCache>
                        <c:ptCount val="1"/>
                        <c:pt idx="0">
                          <c:v>33.7</c:v>
                        </c:pt>
                      </c15:dlblFieldTableCache>
                    </c15:dlblFTEntry>
                  </c15:dlblFieldTable>
                  <c15:showDataLabelsRange val="0"/>
                </c:ext>
                <c:ext xmlns:c16="http://schemas.microsoft.com/office/drawing/2014/chart" uri="{C3380CC4-5D6E-409C-BE32-E72D297353CC}">
                  <c16:uniqueId val="{0000000F-4968-473A-BB19-527F1AC04F17}"/>
                </c:ext>
              </c:extLst>
            </c:dLbl>
            <c:dLbl>
              <c:idx val="4"/>
              <c:layout/>
              <c:tx>
                <c:strRef>
                  <c:f>'32'!$AD$110</c:f>
                  <c:strCache>
                    <c:ptCount val="1"/>
                    <c:pt idx="0">
                      <c:v>201.7</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{8328C7B0-ED4B-4BE5-B7DC-82B189FF1758}</c15:txfldGUID>
                      <c15:f>'32'!$AD$110</c15:f>
                      <c15:dlblFieldTableCache>
                        <c:ptCount val="1"/>
                        <c:pt idx="0">
                          <c:v>201.7</c:v>
                        </c:pt>
                      </c15:dlblFieldTableCache>
                    </c15:dlblFTEntry>
                  </c15:dlblFieldTable>
                  <c15:showDataLabelsRange val="0"/>
                </c:ext>
                <c:ext xmlns:c16="http://schemas.microsoft.com/office/drawing/2014/chart" uri="{C3380CC4-5D6E-409C-BE32-E72D297353CC}">
                  <c16:uniqueId val="{00000010-4968-473A-BB19-527F1AC04F17}"/>
                </c:ext>
              </c:extLst>
            </c:dLbl>
            <c:dLbl>
              <c:idx val="5"/>
              <c:layout/>
              <c:tx>
                <c:strRef>
                  <c:f>'32'!$AD$111</c:f>
                  <c:strCache>
                    <c:ptCount val="1"/>
                    <c:pt idx="0">
                      <c:v>206.1</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{67C10778-7BA7-45EA-A6D1-7F1F5F53F387}</c15:txfldGUID>
                      <c15:f>'32'!$AD$111</c15:f>
                      <c15:dlblFieldTableCache>
                        <c:ptCount val="1"/>
                        <c:pt idx="0">
                          <c:v>206.1</c:v>
                        </c:pt>
                      </c15:dlblFieldTableCache>
                    </c15:dlblFTEntry>
                  </c15:dlblFieldTable>
                  <c15:showDataLabelsRange val="0"/>
                </c:ext>
                <c:ext xmlns:c16="http://schemas.microsoft.com/office/drawing/2014/chart" uri="{C3380CC4-5D6E-409C-BE32-E72D297353CC}">
                  <c16:uniqueId val="{00000011-4968-473A-BB19-527F1AC04F17}"/>
                </c:ext>
              </c:extLst>
            </c:dLbl>
            <c:dLbl>
              <c:idx val="6"/>
              <c:layout/>
              <c:tx>
                <c:strRef>
                  <c:f>'32'!$AD$112</c:f>
                  <c:strCache>
                    <c:ptCount val="1"/>
                    <c:pt idx="0">
                      <c:v>695.8</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{ED37277C-6A54-4C66-9C6B-CBEF976D9157}</c15:txfldGUID>
                      <c15:f>'32'!$AD$112</c15:f>
                      <c15:dlblFieldTableCache>
                        <c:ptCount val="1"/>
                        <c:pt idx="0">
                          <c:v>695.8</c:v>
                        </c:pt>
                      </c15:dlblFieldTableCache>
                    </c15:dlblFTEntry>
                  </c15:dlblFieldTable>
                  <c15:showDataLabelsRange val="0"/>
                </c:ext>
                <c:ext xmlns:c16="http://schemas.microsoft.com/office/drawing/2014/chart" uri="{C3380CC4-5D6E-409C-BE32-E72D297353CC}">
                  <c16:uniqueId val="{00000012-4968-473A-BB19-527F1AC04F17}"/>
                </c:ext>
              </c:extLst>
            </c:dLbl>
            <c:dLbl>
              <c:idx val="7"/>
              <c:layout/>
              <c:tx>
                <c:strRef>
                  <c:f>'32'!$AD$113</c:f>
                  <c:strCache>
                    <c:ptCount val="1"/>
                    <c:pt idx="0">
                      <c:v>114.2</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{940A27EC-5800-49A5-9D12-1FFBC3B9A10F}</c15:txfldGUID>
                      <c15:f>'32'!$AD$113</c15:f>
                      <c15:dlblFieldTableCache>
                        <c:ptCount val="1"/>
                        <c:pt idx="0">
                          <c:v>114.2</c:v>
                        </c:pt>
                      </c15:dlblFieldTableCache>
                    </c15:dlblFTEntry>
                  </c15:dlblFieldTable>
                  <c15:showDataLabelsRange val="0"/>
                </c:ext>
                <c:ext xmlns:c16="http://schemas.microsoft.com/office/drawing/2014/chart" uri="{C3380CC4-5D6E-409C-BE32-E72D297353CC}">
                  <c16:uniqueId val="{00000013-4968-473A-BB19-527F1AC04F17}"/>
                </c:ext>
              </c:extLst>
            </c:dLbl>
            <c:dLbl>
              <c:idx val="8"/>
              <c:layout/>
              <c:tx>
                <c:strRef>
                  <c:f>'32'!$AD$114</c:f>
                  <c:strCache>
                    <c:ptCount val="1"/>
                    <c:pt idx="0">
                      <c:v>130.0</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{26D55758-7BFB-4A40-9535-037F3DED328E}</c15:txfldGUID>
                      <c15:f>'32'!$AD$114</c15:f>
                      <c15:dlblFieldTableCache>
                        <c:ptCount val="1"/>
                        <c:pt idx="0">
                          <c:v>130.0</c:v>
                        </c:pt>
                      </c15:dlblFieldTableCache>
                    </c15:dlblFTEntry>
                  </c15:dlblFieldTable>
                  <c15:showDataLabelsRange val="0"/>
                </c:ext>
                <c:ext xmlns:c16="http://schemas.microsoft.com/office/drawing/2014/chart" uri="{C3380CC4-5D6E-409C-BE32-E72D297353CC}">
                  <c16:uniqueId val="{00000014-4968-473A-BB19-527F1AC04F17}"/>
                </c:ext>
              </c:extLst>
            </c:dLbl>
            <c:dLbl>
              <c:idx val="9"/>
              <c:layout/>
              <c:tx>
                <c:strRef>
                  <c:f>'32'!$AD$115</c:f>
                  <c:strCache>
                    <c:ptCount val="1"/>
                    <c:pt idx="0">
                      <c:v>41.1</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{C4D8E4C3-1597-4127-9C44-1E6F9AFB7D8B}</c15:txfldGUID>
                      <c15:f>'32'!$AD$115</c15:f>
                      <c15:dlblFieldTableCache>
                        <c:ptCount val="1"/>
                        <c:pt idx="0">
                          <c:v>41.1</c:v>
                        </c:pt>
                      </c15:dlblFieldTableCache>
                    </c15:dlblFTEntry>
                  </c15:dlblFieldTable>
                  <c15:showDataLabelsRange val="0"/>
                </c:ext>
                <c:ext xmlns:c16="http://schemas.microsoft.com/office/drawing/2014/chart" uri="{C3380CC4-5D6E-409C-BE32-E72D297353CC}">
                  <c16:uniqueId val="{00000015-4968-473A-BB19-527F1AC04F17}"/>
                </c:ext>
              </c:extLst>
            </c:dLbl>
            <c:dLbl>
              <c:idx val="11"/>
              <c:tx>
                <c:strRef>
                  <c:f>'32'!$AD$103</c:f>
                  <c:strCache>
                    <c:ptCount val="1"/>
                    <c:pt idx="0">
                      <c:v>220.48</c:v>
                    </c:pt>
                  </c:strCache>
                </c:strRef>
              </c:tx>
              <c:dLblPos val="outEnd"/>
              <c:showLegendKey val="0"/>
              <c:showVal val="1"/>
              <c:showCatName val="0"/>
              <c:showSerName val="0"/>
              <c:showPercent val="0"/>
              <c:showBubbleSize val="0"/>
              <c:extLst>
                <c:ext xmlns:c15="http://schemas.microsoft.com/office/drawing/2012/chart" uri="{CE6537A1-D6FC-4f65-9D91-7224C49458BB}">
                  <c15:dlblFieldTable>
                    <c15:dlblFTEntry>
                      <c15:txfldGUID>{1A6DA0A3-9771-4089-B0DD-6777E45DB72A}</c15:txfldGUID>
                      <c15:f>'32'!$AD$103</c15:f>
                      <c15:dlblFieldTableCache>
                        <c:ptCount val="1"/>
                        <c:pt idx="0">
                          <c:v>220.48</c:v>
                        </c:pt>
                      </c15:dlblFieldTableCache>
                    </c15:dlblFTEntry>
                  </c15:dlblFieldTable>
                  <c15:showDataLabelsRange val="0"/>
                </c:ext>
                <c:ext xmlns:c16="http://schemas.microsoft.com/office/drawing/2014/chart" uri="{C3380CC4-5D6E-409C-BE32-E72D297353CC}">
                  <c16:uniqueId val="{00000016-4968-473A-BB19-527F1AC04F17}"/>
                </c:ext>
              </c:extLst>
            </c:dLbl>
            <c:spPr>
              <a:noFill/>
              <a:ln>
                <a:noFill/>
              </a:ln>
              <a:effectLst/>
            </c:spPr>
            <c:txPr>
              <a:bodyPr/>
              <a:lstStyle/>
              <a:p>
                <a:pPr>
                  <a:defRPr sz="7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'32'!$AB$106:$AB$115</c:f>
              <c:strCache>
                <c:ptCount val="10"/>
                <c:pt idx="0">
                  <c:v>電気・ガス
・水道業</c:v>
                </c:pt>
                <c:pt idx="1">
                  <c:v>卸売･
小売業</c:v>
                </c:pt>
                <c:pt idx="2">
                  <c:v>金融･
保険業</c:v>
                </c:pt>
                <c:pt idx="3">
                  <c:v>不動産業</c:v>
                </c:pt>
                <c:pt idx="4">
                  <c:v>運輸業</c:v>
                </c:pt>
                <c:pt idx="5">
                  <c:v>情報
通信業</c:v>
                </c:pt>
                <c:pt idx="6">
                  <c:v>公務 </c:v>
                </c:pt>
                <c:pt idx="7">
                  <c:v>公共
サービス</c:v>
                </c:pt>
                <c:pt idx="8">
                  <c:v>対事業所
サービス</c:v>
                </c:pt>
                <c:pt idx="9">
                  <c:v>対個人
サービス</c:v>
                </c:pt>
              </c:strCache>
            </c:strRef>
          </c:cat>
          <c:val>
            <c:numRef>
              <c:f>'32'!$AI$106:$AI$115</c:f>
              <c:numCache>
                <c:formatCode>#,##0_);[Red]\(#,##0\)</c:formatCode>
                <c:ptCount val="10"/>
                <c:pt idx="0">
                  <c:v>170.69019188131975</c:v>
                </c:pt>
                <c:pt idx="1">
                  <c:v>154.1711614271924</c:v>
                </c:pt>
                <c:pt idx="2">
                  <c:v>400</c:v>
                </c:pt>
                <c:pt idx="3">
                  <c:v>33.735196693866172</c:v>
                </c:pt>
                <c:pt idx="4">
                  <c:v>201.72705775095179</c:v>
                </c:pt>
                <c:pt idx="5">
                  <c:v>206.10283198621912</c:v>
                </c:pt>
                <c:pt idx="6">
                  <c:v>400</c:v>
                </c:pt>
                <c:pt idx="7">
                  <c:v>114.15322203700964</c:v>
                </c:pt>
                <c:pt idx="8">
                  <c:v>129.99582197631767</c:v>
                </c:pt>
                <c:pt idx="9">
                  <c:v>41.128282631965412</c:v>
                </c:pt>
              </c:numCache>
            </c:numRef>
          </c:val>
          <c:extLst>
            <c:ext xmlns:c16="http://schemas.microsoft.com/office/drawing/2014/chart" uri="{C3380CC4-5D6E-409C-BE32-E72D297353CC}">
              <c16:uniqueId val="{00000017-4968-473A-BB19-527F1AC04F17}"/>
            </c:ext>
          </c:extLst>
        </c:ser>
        <c:dLbls>
          <c:showLegendKey val="0"/>
          <c:showVal val="0"/>
          <c:showCatName val="0"/>
          <c:showSerName val="0"/>
          <c:showPercent val="0"/>
          <c:showBubbleSize val="0"/>
        </c:dLbls>
        <c:gapWidth val="54"/>
        <c:axId val="619402224"/>
        <c:axId val="619402616"/>
      </c:barChart>
      <c:catAx>
        <c:axId val="619402224"/>
        <c:scaling>
          <c:orientation val="minMax"/>
        </c:scaling>
        <c:delete val="0"/>
        <c:axPos val="b"/>
        <c:numFmt formatCode="General" sourceLinked="1"/>
        <c:majorTickMark val="out"/>
        <c:minorTickMark val="none"/>
        <c:tickLblPos val="low"/>
        <c:txPr>
          <a:bodyPr/>
          <a:lstStyle/>
          <a:p>
            <a:pPr>
              <a:defRPr sz="800">
                <a:latin typeface="ＭＳ Ｐゴシック" panose="020B0600070205080204" pitchFamily="50" charset="-128"/>
                <a:ea typeface="ＭＳ Ｐゴシック" panose="020B0600070205080204" pitchFamily="50" charset="-128"/>
              </a:defRPr>
            </a:pPr>
            <a:endParaRPr lang="ja-JP"/>
          </a:p>
        </c:txPr>
        <c:crossAx val="619402616"/>
        <c:crosses val="autoZero"/>
        <c:auto val="1"/>
        <c:lblAlgn val="ctr"/>
        <c:lblOffset val="100"/>
        <c:noMultiLvlLbl val="0"/>
      </c:catAx>
      <c:valAx>
        <c:axId val="619402616"/>
        <c:scaling>
          <c:orientation val="minMax"/>
          <c:max val="400"/>
          <c:min val="0"/>
        </c:scaling>
        <c:delete val="0"/>
        <c:axPos val="l"/>
        <c:majorGridlines>
          <c:spPr>
            <a:ln>
              <a:prstDash val="sysDot"/>
            </a:ln>
          </c:spPr>
        </c:majorGridlines>
        <c:title>
          <c:tx>
            <c:rich>
              <a:bodyPr rot="-5400000" vert="horz"/>
              <a:lstStyle/>
              <a:p>
                <a:pPr>
                  <a:defRPr sz="500" b="0" i="0">
                    <a:latin typeface="+mn-ea"/>
                    <a:ea typeface="+mn-ea"/>
                  </a:defRPr>
                </a:pPr>
                <a:r>
                  <a:rPr lang="ja-JP" altLang="en-US" sz="500" b="0" i="0">
                    <a:latin typeface="+mn-ea"/>
                    <a:ea typeface="+mn-ea"/>
                  </a:rPr>
                  <a:t>エネルギー消費量当たり付加価値（百万円</a:t>
                </a:r>
                <a:r>
                  <a:rPr lang="en-US" altLang="ja-JP" sz="500" b="0" i="0">
                    <a:latin typeface="+mn-ea"/>
                    <a:ea typeface="+mn-ea"/>
                  </a:rPr>
                  <a:t>/TJ</a:t>
                </a:r>
                <a:r>
                  <a:rPr lang="ja-JP" altLang="en-US" sz="500" b="0" i="0">
                    <a:latin typeface="+mn-ea"/>
                    <a:ea typeface="+mn-ea"/>
                  </a:rPr>
                  <a:t>）</a:t>
                </a:r>
              </a:p>
            </c:rich>
          </c:tx>
          <c:layout/>
          <c:overlay val="0"/>
        </c:title>
        <c:numFmt formatCode="#,##0_);[Red]\(#,##0\)" sourceLinked="0"/>
        <c:majorTickMark val="out"/>
        <c:minorTickMark val="none"/>
        <c:tickLblPos val="nextTo"/>
        <c:txPr>
          <a:bodyPr/>
          <a:lstStyle/>
          <a:p>
            <a:pPr>
              <a:defRPr sz="700"/>
            </a:pPr>
            <a:endParaRPr lang="ja-JP"/>
          </a:p>
        </c:txPr>
        <c:crossAx val="619402224"/>
        <c:crosses val="autoZero"/>
        <c:crossBetween val="between"/>
      </c:valAx>
      <c:spPr>
        <a:noFill/>
        <a:ln>
          <a:solidFill>
            <a:schemeClr val="bg1">
              <a:lumMod val="50000"/>
            </a:schemeClr>
          </a:solidFill>
        </a:ln>
      </c:spPr>
    </c:plotArea>
    <c:legend>
      <c:legendPos val="b"/>
      <c:layout>
        <c:manualLayout>
          <c:xMode val="edge"/>
          <c:yMode val="edge"/>
          <c:x val="0.40625730240549829"/>
          <c:y val="0.92911944444444461"/>
          <c:w val="0.19294072164948456"/>
          <c:h val="7.0880555555555558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'36'!$B$6</c:f>
              <c:strCache>
                <c:ptCount val="1"/>
                <c:pt idx="0">
                  <c:v>GRP</c:v>
                </c:pt>
              </c:strCache>
            </c:strRef>
          </c:tx>
          <c:spPr>
            <a:solidFill>
              <a:schemeClr val="accent2"/>
            </a:solidFill>
          </c:spPr>
          <c:invertIfNegative val="0"/>
          <c:dPt>
            <c:idx val="0"/>
            <c:invertIfNegative val="0"/>
            <c:bubble3D val="0"/>
            <c:spPr>
              <a:solidFill>
                <a:srgbClr val="F79646"/>
              </a:solidFill>
            </c:spPr>
            <c:extLst>
              <c:ext xmlns:c16="http://schemas.microsoft.com/office/drawing/2014/chart" uri="{C3380CC4-5D6E-409C-BE32-E72D297353CC}">
                <c16:uniqueId val="{00000001-AAB9-4AC0-B9DB-C3B81780F7D3}"/>
              </c:ext>
            </c:extLst>
          </c:dPt>
          <c:dPt>
            <c:idx val="1"/>
            <c:invertIfNegative val="0"/>
            <c:bubble3D val="0"/>
            <c:spPr>
              <a:solidFill>
                <a:srgbClr val="75DD75"/>
              </a:solidFill>
            </c:spPr>
            <c:extLst>
              <c:ext xmlns:c16="http://schemas.microsoft.com/office/drawing/2014/chart" uri="{C3380CC4-5D6E-409C-BE32-E72D297353CC}">
                <c16:uniqueId val="{00000003-AAB9-4AC0-B9DB-C3B81780F7D3}"/>
              </c:ext>
            </c:extLst>
          </c:dPt>
          <c:dLbls>
            <c:spPr>
              <a:solidFill>
                <a:schemeClr val="bg1"/>
              </a:solidFill>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'36'!$C$2:$D$2</c:f>
              <c:numCache>
                <c:formatCode>General</c:formatCode>
                <c:ptCount val="2"/>
                <c:pt idx="0">
                  <c:v>2010</c:v>
                </c:pt>
                <c:pt idx="1">
                  <c:v>2013</c:v>
                </c:pt>
              </c:numCache>
            </c:numRef>
          </c:cat>
          <c:val>
            <c:numRef>
              <c:f>'36'!$C$6:$D$6</c:f>
              <c:numCache>
                <c:formatCode>#,##0_);[Red]\(#,##0\)</c:formatCode>
                <c:ptCount val="2"/>
                <c:pt idx="0">
                  <c:v>103208.95026324209</c:v>
                </c:pt>
                <c:pt idx="1">
                  <c:v>117667.81447575751</c:v>
                </c:pt>
              </c:numCache>
            </c:numRef>
          </c:val>
          <c:extLst>
            <c:ext xmlns:c16="http://schemas.microsoft.com/office/drawing/2014/chart" uri="{C3380CC4-5D6E-409C-BE32-E72D297353CC}">
              <c16:uniqueId val="{00000004-AAB9-4AC0-B9DB-C3B81780F7D3}"/>
            </c:ext>
          </c:extLst>
        </c:ser>
        <c:dLbls>
          <c:showLegendKey val="0"/>
          <c:showVal val="0"/>
          <c:showCatName val="0"/>
          <c:showSerName val="0"/>
          <c:showPercent val="0"/>
          <c:showBubbleSize val="0"/>
        </c:dLbls>
        <c:gapWidth val="150"/>
        <c:axId val="619405752"/>
        <c:axId val="619406144"/>
      </c:barChart>
      <c:catAx>
        <c:axId val="619405752"/>
        <c:scaling>
          <c:orientation val="minMax"/>
        </c:scaling>
        <c:delete val="0"/>
        <c:axPos val="b"/>
        <c:numFmt formatCode="General" sourceLinked="1"/>
        <c:majorTickMark val="out"/>
        <c:minorTickMark val="none"/>
        <c:tickLblPos val="nextTo"/>
        <c:txPr>
          <a:bodyPr/>
          <a:lstStyle/>
          <a:p>
            <a:pPr>
              <a:defRPr sz="1050"/>
            </a:pPr>
            <a:endParaRPr lang="ja-JP"/>
          </a:p>
        </c:txPr>
        <c:crossAx val="619406144"/>
        <c:crosses val="autoZero"/>
        <c:auto val="1"/>
        <c:lblAlgn val="ctr"/>
        <c:lblOffset val="100"/>
        <c:noMultiLvlLbl val="0"/>
      </c:catAx>
      <c:valAx>
        <c:axId val="619406144"/>
        <c:scaling>
          <c:orientation val="minMax"/>
          <c:min val="0"/>
        </c:scaling>
        <c:delete val="0"/>
        <c:axPos val="l"/>
        <c:majorGridlines>
          <c:spPr>
            <a:ln>
              <a:prstDash val="sysDot"/>
            </a:ln>
          </c:spPr>
        </c:majorGridlines>
        <c:title>
          <c:tx>
            <c:rich>
              <a:bodyPr rot="-5400000" vert="horz"/>
              <a:lstStyle/>
              <a:p>
                <a:pPr>
                  <a:defRPr b="0"/>
                </a:pPr>
                <a:r>
                  <a:rPr lang="ja-JP" altLang="en-US" b="0"/>
                  <a:t>付加価値（億円）</a:t>
                </a:r>
              </a:p>
            </c:rich>
          </c:tx>
          <c:layout/>
          <c:overlay val="0"/>
        </c:title>
        <c:numFmt formatCode="#,##0_);[Red]\(#,##0\)" sourceLinked="1"/>
        <c:majorTickMark val="out"/>
        <c:minorTickMark val="none"/>
        <c:tickLblPos val="nextTo"/>
        <c:crossAx val="619405752"/>
        <c:crosses val="autoZero"/>
        <c:crossBetween val="between"/>
        <c:dispUnits>
          <c:builtInUnit val="hundre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'36'!$B$5</c:f>
              <c:strCache>
                <c:ptCount val="1"/>
                <c:pt idx="0">
                  <c:v>生産額</c:v>
                </c:pt>
              </c:strCache>
            </c:strRef>
          </c:tx>
          <c:spPr>
            <a:solidFill>
              <a:schemeClr val="accent2"/>
            </a:solidFill>
          </c:spPr>
          <c:invertIfNegative val="0"/>
          <c:dPt>
            <c:idx val="0"/>
            <c:invertIfNegative val="0"/>
            <c:bubble3D val="0"/>
            <c:spPr>
              <a:solidFill>
                <a:srgbClr val="F79646"/>
              </a:solidFill>
            </c:spPr>
            <c:extLst>
              <c:ext xmlns:c16="http://schemas.microsoft.com/office/drawing/2014/chart" uri="{C3380CC4-5D6E-409C-BE32-E72D297353CC}">
                <c16:uniqueId val="{00000001-5B41-4A4E-A6B0-CBE0D786E855}"/>
              </c:ext>
            </c:extLst>
          </c:dPt>
          <c:dPt>
            <c:idx val="1"/>
            <c:invertIfNegative val="0"/>
            <c:bubble3D val="0"/>
            <c:spPr>
              <a:solidFill>
                <a:srgbClr val="75DD75"/>
              </a:solidFill>
            </c:spPr>
            <c:extLst>
              <c:ext xmlns:c16="http://schemas.microsoft.com/office/drawing/2014/chart" uri="{C3380CC4-5D6E-409C-BE32-E72D297353CC}">
                <c16:uniqueId val="{00000003-5B41-4A4E-A6B0-CBE0D786E855}"/>
              </c:ext>
            </c:extLst>
          </c:dPt>
          <c:dLbls>
            <c:spPr>
              <a:solidFill>
                <a:schemeClr val="bg1"/>
              </a:solidFill>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'36'!$C$2:$D$2</c:f>
              <c:numCache>
                <c:formatCode>General</c:formatCode>
                <c:ptCount val="2"/>
                <c:pt idx="0">
                  <c:v>2010</c:v>
                </c:pt>
                <c:pt idx="1">
                  <c:v>2013</c:v>
                </c:pt>
              </c:numCache>
            </c:numRef>
          </c:cat>
          <c:val>
            <c:numRef>
              <c:f>'36'!$C$5:$D$5</c:f>
              <c:numCache>
                <c:formatCode>#,##0_);[Red]\(#,##0\)</c:formatCode>
                <c:ptCount val="2"/>
                <c:pt idx="0">
                  <c:v>179608.09979261982</c:v>
                </c:pt>
                <c:pt idx="1">
                  <c:v>205519.03336619941</c:v>
                </c:pt>
              </c:numCache>
            </c:numRef>
          </c:val>
          <c:extLst>
            <c:ext xmlns:c16="http://schemas.microsoft.com/office/drawing/2014/chart" uri="{C3380CC4-5D6E-409C-BE32-E72D297353CC}">
              <c16:uniqueId val="{00000004-5B41-4A4E-A6B0-CBE0D786E855}"/>
            </c:ext>
          </c:extLst>
        </c:ser>
        <c:dLbls>
          <c:showLegendKey val="0"/>
          <c:showVal val="0"/>
          <c:showCatName val="0"/>
          <c:showSerName val="0"/>
          <c:showPercent val="0"/>
          <c:showBubbleSize val="0"/>
        </c:dLbls>
        <c:gapWidth val="150"/>
        <c:axId val="619408104"/>
        <c:axId val="619408496"/>
      </c:barChart>
      <c:catAx>
        <c:axId val="619408104"/>
        <c:scaling>
          <c:orientation val="minMax"/>
        </c:scaling>
        <c:delete val="0"/>
        <c:axPos val="b"/>
        <c:numFmt formatCode="General" sourceLinked="1"/>
        <c:majorTickMark val="out"/>
        <c:minorTickMark val="none"/>
        <c:tickLblPos val="nextTo"/>
        <c:txPr>
          <a:bodyPr/>
          <a:lstStyle/>
          <a:p>
            <a:pPr>
              <a:defRPr sz="1050"/>
            </a:pPr>
            <a:endParaRPr lang="ja-JP"/>
          </a:p>
        </c:txPr>
        <c:crossAx val="619408496"/>
        <c:crosses val="autoZero"/>
        <c:auto val="1"/>
        <c:lblAlgn val="ctr"/>
        <c:lblOffset val="100"/>
        <c:noMultiLvlLbl val="0"/>
      </c:catAx>
      <c:valAx>
        <c:axId val="619408496"/>
        <c:scaling>
          <c:orientation val="minMax"/>
          <c:min val="0"/>
        </c:scaling>
        <c:delete val="0"/>
        <c:axPos val="l"/>
        <c:majorGridlines>
          <c:spPr>
            <a:ln>
              <a:prstDash val="sysDot"/>
            </a:ln>
          </c:spPr>
        </c:majorGridlines>
        <c:title>
          <c:tx>
            <c:rich>
              <a:bodyPr rot="-5400000" vert="horz"/>
              <a:lstStyle/>
              <a:p>
                <a:pPr>
                  <a:defRPr b="0"/>
                </a:pPr>
                <a:r>
                  <a:rPr lang="ja-JP" altLang="en-US" b="0"/>
                  <a:t>生産額（億円）</a:t>
                </a:r>
              </a:p>
            </c:rich>
          </c:tx>
          <c:layout/>
          <c:overlay val="0"/>
        </c:title>
        <c:numFmt formatCode="#,##0_);[Red]\(#,##0\)" sourceLinked="1"/>
        <c:majorTickMark val="out"/>
        <c:minorTickMark val="none"/>
        <c:tickLblPos val="nextTo"/>
        <c:crossAx val="619408104"/>
        <c:crosses val="autoZero"/>
        <c:crossBetween val="between"/>
        <c:dispUnits>
          <c:builtInUnit val="hundre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'36'!$B$4</c:f>
              <c:strCache>
                <c:ptCount val="1"/>
                <c:pt idx="0">
                  <c:v>従業者数</c:v>
                </c:pt>
              </c:strCache>
            </c:strRef>
          </c:tx>
          <c:invertIfNegative val="0"/>
          <c:dPt>
            <c:idx val="0"/>
            <c:invertIfNegative val="0"/>
            <c:bubble3D val="0"/>
            <c:spPr>
              <a:solidFill>
                <a:srgbClr val="F79646"/>
              </a:solidFill>
            </c:spPr>
            <c:extLst>
              <c:ext xmlns:c16="http://schemas.microsoft.com/office/drawing/2014/chart" uri="{C3380CC4-5D6E-409C-BE32-E72D297353CC}">
                <c16:uniqueId val="{00000001-0072-49A7-AE87-07DB931CF0FF}"/>
              </c:ext>
            </c:extLst>
          </c:dPt>
          <c:dPt>
            <c:idx val="1"/>
            <c:invertIfNegative val="0"/>
            <c:bubble3D val="0"/>
            <c:spPr>
              <a:solidFill>
                <a:srgbClr val="75DD75"/>
              </a:solidFill>
            </c:spPr>
            <c:extLst>
              <c:ext xmlns:c16="http://schemas.microsoft.com/office/drawing/2014/chart" uri="{C3380CC4-5D6E-409C-BE32-E72D297353CC}">
                <c16:uniqueId val="{00000003-0072-49A7-AE87-07DB931CF0FF}"/>
              </c:ext>
            </c:extLst>
          </c:dPt>
          <c:dLbls>
            <c:spPr>
              <a:solidFill>
                <a:schemeClr val="bg1"/>
              </a:solidFill>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'36'!$C$2:$D$2</c:f>
              <c:numCache>
                <c:formatCode>General</c:formatCode>
                <c:ptCount val="2"/>
                <c:pt idx="0">
                  <c:v>2010</c:v>
                </c:pt>
                <c:pt idx="1">
                  <c:v>2013</c:v>
                </c:pt>
              </c:numCache>
            </c:numRef>
          </c:cat>
          <c:val>
            <c:numRef>
              <c:f>'36'!$C$4:$D$4</c:f>
              <c:numCache>
                <c:formatCode>#,##0_);[Red]\(#,##0\)</c:formatCode>
                <c:ptCount val="2"/>
                <c:pt idx="0">
                  <c:v>16783</c:v>
                </c:pt>
                <c:pt idx="1">
                  <c:v>18662.961406210768</c:v>
                </c:pt>
              </c:numCache>
            </c:numRef>
          </c:val>
          <c:extLst>
            <c:ext xmlns:c16="http://schemas.microsoft.com/office/drawing/2014/chart" uri="{C3380CC4-5D6E-409C-BE32-E72D297353CC}">
              <c16:uniqueId val="{00000004-0072-49A7-AE87-07DB931CF0FF}"/>
            </c:ext>
          </c:extLst>
        </c:ser>
        <c:dLbls>
          <c:showLegendKey val="0"/>
          <c:showVal val="0"/>
          <c:showCatName val="0"/>
          <c:showSerName val="0"/>
          <c:showPercent val="0"/>
          <c:showBubbleSize val="0"/>
        </c:dLbls>
        <c:gapWidth val="150"/>
        <c:axId val="619404576"/>
        <c:axId val="619404968"/>
      </c:barChart>
      <c:catAx>
        <c:axId val="619404576"/>
        <c:scaling>
          <c:orientation val="minMax"/>
        </c:scaling>
        <c:delete val="0"/>
        <c:axPos val="b"/>
        <c:numFmt formatCode="General" sourceLinked="1"/>
        <c:majorTickMark val="out"/>
        <c:minorTickMark val="none"/>
        <c:tickLblPos val="nextTo"/>
        <c:txPr>
          <a:bodyPr/>
          <a:lstStyle/>
          <a:p>
            <a:pPr>
              <a:defRPr sz="1050"/>
            </a:pPr>
            <a:endParaRPr lang="ja-JP"/>
          </a:p>
        </c:txPr>
        <c:crossAx val="619404968"/>
        <c:crosses val="autoZero"/>
        <c:auto val="1"/>
        <c:lblAlgn val="ctr"/>
        <c:lblOffset val="100"/>
        <c:noMultiLvlLbl val="0"/>
      </c:catAx>
      <c:valAx>
        <c:axId val="619404968"/>
        <c:scaling>
          <c:orientation val="minMax"/>
          <c:min val="0"/>
        </c:scaling>
        <c:delete val="0"/>
        <c:axPos val="l"/>
        <c:majorGridlines>
          <c:spPr>
            <a:ln>
              <a:prstDash val="sysDot"/>
            </a:ln>
          </c:spPr>
        </c:majorGridlines>
        <c:title>
          <c:tx>
            <c:rich>
              <a:bodyPr rot="-5400000" vert="horz"/>
              <a:lstStyle/>
              <a:p>
                <a:pPr>
                  <a:defRPr b="0"/>
                </a:pPr>
                <a:r>
                  <a:rPr lang="ja-JP" altLang="en-US" b="0"/>
                  <a:t>従業者数（人）</a:t>
                </a:r>
              </a:p>
            </c:rich>
          </c:tx>
          <c:layout/>
          <c:overlay val="0"/>
        </c:title>
        <c:numFmt formatCode="#,##0_);[Red]\(#,##0\)" sourceLinked="1"/>
        <c:majorTickMark val="out"/>
        <c:minorTickMark val="none"/>
        <c:tickLblPos val="nextTo"/>
        <c:crossAx val="619404576"/>
        <c:crosses val="autoZero"/>
        <c:crossBetween val="between"/>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'36'!$B$3</c:f>
              <c:strCache>
                <c:ptCount val="1"/>
                <c:pt idx="0">
                  <c:v>人口</c:v>
                </c:pt>
              </c:strCache>
            </c:strRef>
          </c:tx>
          <c:spPr>
            <a:solidFill>
              <a:srgbClr val="75DD75"/>
            </a:solidFill>
          </c:spPr>
          <c:invertIfNegative val="0"/>
          <c:dPt>
            <c:idx val="0"/>
            <c:invertIfNegative val="0"/>
            <c:bubble3D val="0"/>
            <c:spPr>
              <a:solidFill>
                <a:srgbClr val="F79646"/>
              </a:solidFill>
            </c:spPr>
            <c:extLst>
              <c:ext xmlns:c16="http://schemas.microsoft.com/office/drawing/2014/chart" uri="{C3380CC4-5D6E-409C-BE32-E72D297353CC}">
                <c16:uniqueId val="{00000001-5DC8-42F0-954E-7F67C27097BC}"/>
              </c:ext>
            </c:extLst>
          </c:dPt>
          <c:dLbls>
            <c:spPr>
              <a:solidFill>
                <a:schemeClr val="bg1"/>
              </a:solidFill>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'36'!$C$2:$D$2</c:f>
              <c:numCache>
                <c:formatCode>General</c:formatCode>
                <c:ptCount val="2"/>
                <c:pt idx="0">
                  <c:v>2010</c:v>
                </c:pt>
                <c:pt idx="1">
                  <c:v>2013</c:v>
                </c:pt>
              </c:numCache>
            </c:numRef>
          </c:cat>
          <c:val>
            <c:numRef>
              <c:f>'36'!$C$3:$D$3</c:f>
              <c:numCache>
                <c:formatCode>#,##0_);[Red]\(#,##0\)</c:formatCode>
                <c:ptCount val="2"/>
                <c:pt idx="0">
                  <c:v>36872</c:v>
                </c:pt>
                <c:pt idx="1">
                  <c:v>36077.976165586457</c:v>
                </c:pt>
              </c:numCache>
            </c:numRef>
          </c:val>
          <c:extLst>
            <c:ext xmlns:c16="http://schemas.microsoft.com/office/drawing/2014/chart" uri="{C3380CC4-5D6E-409C-BE32-E72D297353CC}">
              <c16:uniqueId val="{00000002-5DC8-42F0-954E-7F67C27097BC}"/>
            </c:ext>
          </c:extLst>
        </c:ser>
        <c:dLbls>
          <c:showLegendKey val="0"/>
          <c:showVal val="0"/>
          <c:showCatName val="0"/>
          <c:showSerName val="0"/>
          <c:showPercent val="0"/>
          <c:showBubbleSize val="0"/>
        </c:dLbls>
        <c:gapWidth val="150"/>
        <c:axId val="619406928"/>
        <c:axId val="619407320"/>
      </c:barChart>
      <c:catAx>
        <c:axId val="619406928"/>
        <c:scaling>
          <c:orientation val="minMax"/>
        </c:scaling>
        <c:delete val="0"/>
        <c:axPos val="b"/>
        <c:numFmt formatCode="General" sourceLinked="1"/>
        <c:majorTickMark val="out"/>
        <c:minorTickMark val="none"/>
        <c:tickLblPos val="nextTo"/>
        <c:txPr>
          <a:bodyPr/>
          <a:lstStyle/>
          <a:p>
            <a:pPr>
              <a:defRPr sz="1050"/>
            </a:pPr>
            <a:endParaRPr lang="ja-JP"/>
          </a:p>
        </c:txPr>
        <c:crossAx val="619407320"/>
        <c:crosses val="autoZero"/>
        <c:auto val="1"/>
        <c:lblAlgn val="ctr"/>
        <c:lblOffset val="100"/>
        <c:noMultiLvlLbl val="0"/>
      </c:catAx>
      <c:valAx>
        <c:axId val="619407320"/>
        <c:scaling>
          <c:orientation val="minMax"/>
          <c:min val="0"/>
        </c:scaling>
        <c:delete val="0"/>
        <c:axPos val="l"/>
        <c:majorGridlines>
          <c:spPr>
            <a:ln>
              <a:prstDash val="sysDot"/>
            </a:ln>
          </c:spPr>
        </c:majorGridlines>
        <c:title>
          <c:tx>
            <c:rich>
              <a:bodyPr rot="-5400000" vert="horz"/>
              <a:lstStyle/>
              <a:p>
                <a:pPr>
                  <a:defRPr b="0"/>
                </a:pPr>
                <a:r>
                  <a:rPr lang="ja-JP" altLang="en-US" b="0"/>
                  <a:t>人口（人）</a:t>
                </a:r>
              </a:p>
            </c:rich>
          </c:tx>
          <c:layout/>
          <c:overlay val="0"/>
        </c:title>
        <c:numFmt formatCode="#,##0_);[Red]\(#,##0\)" sourceLinked="1"/>
        <c:majorTickMark val="out"/>
        <c:minorTickMark val="none"/>
        <c:tickLblPos val="nextTo"/>
        <c:crossAx val="619406928"/>
        <c:crosses val="autoZero"/>
        <c:crossBetween val="between"/>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203675763702871"/>
          <c:y val="6.8714424951273417E-2"/>
          <c:w val="0.76484597646882868"/>
          <c:h val="0.77131871345032232"/>
        </c:manualLayout>
      </c:layout>
      <c:barChart>
        <c:barDir val="col"/>
        <c:grouping val="clustered"/>
        <c:varyColors val="0"/>
        <c:ser>
          <c:idx val="0"/>
          <c:order val="0"/>
          <c:spPr>
            <a:solidFill>
              <a:srgbClr val="FFD965"/>
            </a:solidFill>
          </c:spPr>
          <c:invertIfNegative val="0"/>
          <c:cat>
            <c:strRef>
              <c:f>'6'!$H$69:$H$71</c:f>
              <c:strCache>
                <c:ptCount val="3"/>
                <c:pt idx="0">
                  <c:v>第１次産業</c:v>
                </c:pt>
                <c:pt idx="1">
                  <c:v>第2次産業</c:v>
                </c:pt>
                <c:pt idx="2">
                  <c:v>第3次産業</c:v>
                </c:pt>
              </c:strCache>
            </c:strRef>
          </c:cat>
          <c:val>
            <c:numRef>
              <c:f>'6'!$J$69:$J$71</c:f>
              <c:numCache>
                <c:formatCode>#,##0_);[Red]\(#,##0\)</c:formatCode>
                <c:ptCount val="3"/>
                <c:pt idx="0">
                  <c:v>2582.8695969707646</c:v>
                </c:pt>
                <c:pt idx="1">
                  <c:v>7800.4110443902391</c:v>
                </c:pt>
                <c:pt idx="2">
                  <c:v>36021.185321541423</c:v>
                </c:pt>
              </c:numCache>
            </c:numRef>
          </c:val>
          <c:extLst>
            <c:ext xmlns:c16="http://schemas.microsoft.com/office/drawing/2014/chart" uri="{C3380CC4-5D6E-409C-BE32-E72D297353CC}">
              <c16:uniqueId val="{00000000-4507-4053-818A-7C5ECF54A33E}"/>
            </c:ext>
          </c:extLst>
        </c:ser>
        <c:dLbls>
          <c:showLegendKey val="0"/>
          <c:showVal val="0"/>
          <c:showCatName val="0"/>
          <c:showSerName val="0"/>
          <c:showPercent val="0"/>
          <c:showBubbleSize val="0"/>
        </c:dLbls>
        <c:gapWidth val="150"/>
        <c:axId val="410828920"/>
        <c:axId val="410131992"/>
      </c:barChart>
      <c:catAx>
        <c:axId val="410828920"/>
        <c:scaling>
          <c:orientation val="minMax"/>
        </c:scaling>
        <c:delete val="0"/>
        <c:axPos val="b"/>
        <c:numFmt formatCode="General" sourceLinked="1"/>
        <c:majorTickMark val="out"/>
        <c:minorTickMark val="none"/>
        <c:tickLblPos val="nextTo"/>
        <c:txPr>
          <a:bodyPr/>
          <a:lstStyle/>
          <a:p>
            <a:pPr>
              <a:defRPr sz="700"/>
            </a:pPr>
            <a:endParaRPr lang="ja-JP"/>
          </a:p>
        </c:txPr>
        <c:crossAx val="410131992"/>
        <c:crosses val="autoZero"/>
        <c:auto val="1"/>
        <c:lblAlgn val="ctr"/>
        <c:lblOffset val="100"/>
        <c:noMultiLvlLbl val="0"/>
      </c:catAx>
      <c:valAx>
        <c:axId val="410131992"/>
        <c:scaling>
          <c:orientation val="minMax"/>
        </c:scaling>
        <c:delete val="0"/>
        <c:axPos val="l"/>
        <c:majorGridlines>
          <c:spPr>
            <a:ln>
              <a:prstDash val="sysDot"/>
            </a:ln>
          </c:spPr>
        </c:majorGridlines>
        <c:title>
          <c:tx>
            <c:rich>
              <a:bodyPr rot="0" vert="wordArtVertRtl"/>
              <a:lstStyle/>
              <a:p>
                <a:pPr>
                  <a:defRPr sz="500" b="0"/>
                </a:pPr>
                <a:r>
                  <a:rPr lang="ja-JP" altLang="en-US" sz="500" b="0"/>
                  <a:t>その他所得（十億円）</a:t>
                </a:r>
              </a:p>
            </c:rich>
          </c:tx>
          <c:layout>
            <c:manualLayout>
              <c:xMode val="edge"/>
              <c:yMode val="edge"/>
              <c:x val="0"/>
              <c:y val="0.12226754385965458"/>
            </c:manualLayout>
          </c:layout>
          <c:overlay val="0"/>
        </c:title>
        <c:numFmt formatCode="#,##0_);[Red]\(#,##0\)" sourceLinked="1"/>
        <c:majorTickMark val="out"/>
        <c:minorTickMark val="none"/>
        <c:tickLblPos val="nextTo"/>
        <c:txPr>
          <a:bodyPr/>
          <a:lstStyle/>
          <a:p>
            <a:pPr>
              <a:defRPr sz="700"/>
            </a:pPr>
            <a:endParaRPr lang="ja-JP"/>
          </a:p>
        </c:txPr>
        <c:crossAx val="410828920"/>
        <c:crosses val="autoZero"/>
        <c:crossBetween val="between"/>
        <c:dispUnits>
          <c:builtInUnit val="thousan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699691384730768E-2"/>
          <c:y val="0.10648148148148329"/>
          <c:w val="0.87005818949976788"/>
          <c:h val="0.71112657691982062"/>
        </c:manualLayout>
      </c:layout>
      <c:barChart>
        <c:barDir val="col"/>
        <c:grouping val="stacked"/>
        <c:varyColors val="0"/>
        <c:ser>
          <c:idx val="0"/>
          <c:order val="0"/>
          <c:tx>
            <c:strRef>
              <c:f>'37'!$B$7</c:f>
              <c:strCache>
                <c:ptCount val="1"/>
                <c:pt idx="0">
                  <c:v>0～14歳</c:v>
                </c:pt>
              </c:strCache>
            </c:strRef>
          </c:tx>
          <c:spPr>
            <a:solidFill>
              <a:srgbClr val="C1DAFF"/>
            </a:solidFill>
            <a:ln>
              <a:noFill/>
            </a:ln>
            <a:effectLst/>
          </c:spPr>
          <c:invertIfNegative val="0"/>
          <c:cat>
            <c:strRef>
              <c:f>'37'!$A$8:$A$20</c:f>
              <c:strCache>
                <c:ptCount val="13"/>
                <c:pt idx="0">
                  <c:v>1980年</c:v>
                </c:pt>
                <c:pt idx="1">
                  <c:v>1985年</c:v>
                </c:pt>
                <c:pt idx="2">
                  <c:v>1990年</c:v>
                </c:pt>
                <c:pt idx="3">
                  <c:v>1995年</c:v>
                </c:pt>
                <c:pt idx="4">
                  <c:v>2000年</c:v>
                </c:pt>
                <c:pt idx="5">
                  <c:v>2005年</c:v>
                </c:pt>
                <c:pt idx="6">
                  <c:v>2010年</c:v>
                </c:pt>
                <c:pt idx="7">
                  <c:v>2015年</c:v>
                </c:pt>
                <c:pt idx="8">
                  <c:v>2020年</c:v>
                </c:pt>
                <c:pt idx="9">
                  <c:v>2025年</c:v>
                </c:pt>
                <c:pt idx="10">
                  <c:v>2030年</c:v>
                </c:pt>
                <c:pt idx="11">
                  <c:v>2035年</c:v>
                </c:pt>
                <c:pt idx="12">
                  <c:v>2040年</c:v>
                </c:pt>
              </c:strCache>
            </c:strRef>
          </c:cat>
          <c:val>
            <c:numRef>
              <c:f>'37'!$B$8:$B$20</c:f>
              <c:numCache>
                <c:formatCode>#,##0_);[Red]\(#,##0\)</c:formatCode>
                <c:ptCount val="13"/>
                <c:pt idx="0">
                  <c:v>11637</c:v>
                </c:pt>
                <c:pt idx="1">
                  <c:v>10524</c:v>
                </c:pt>
                <c:pt idx="2">
                  <c:v>9282</c:v>
                </c:pt>
                <c:pt idx="3">
                  <c:v>8070</c:v>
                </c:pt>
                <c:pt idx="4">
                  <c:v>6980.3817665237766</c:v>
                </c:pt>
                <c:pt idx="5">
                  <c:v>6165</c:v>
                </c:pt>
                <c:pt idx="6">
                  <c:v>5211</c:v>
                </c:pt>
                <c:pt idx="7">
                  <c:v>4389</c:v>
                </c:pt>
                <c:pt idx="8">
                  <c:v>3734</c:v>
                </c:pt>
                <c:pt idx="9">
                  <c:v>3228</c:v>
                </c:pt>
                <c:pt idx="10">
                  <c:v>2819</c:v>
                </c:pt>
                <c:pt idx="11">
                  <c:v>2542</c:v>
                </c:pt>
                <c:pt idx="12">
                  <c:v>2332</c:v>
                </c:pt>
              </c:numCache>
            </c:numRef>
          </c:val>
          <c:extLst>
            <c:ext xmlns:c16="http://schemas.microsoft.com/office/drawing/2014/chart" uri="{C3380CC4-5D6E-409C-BE32-E72D297353CC}">
              <c16:uniqueId val="{00000000-8F60-474E-AC94-75F12C544ACE}"/>
            </c:ext>
          </c:extLst>
        </c:ser>
        <c:ser>
          <c:idx val="1"/>
          <c:order val="1"/>
          <c:tx>
            <c:strRef>
              <c:f>'37'!$C$7</c:f>
              <c:strCache>
                <c:ptCount val="1"/>
                <c:pt idx="0">
                  <c:v>15～64歳</c:v>
                </c:pt>
              </c:strCache>
            </c:strRef>
          </c:tx>
          <c:spPr>
            <a:solidFill>
              <a:srgbClr val="FFE1ED"/>
            </a:solidFill>
            <a:ln>
              <a:noFill/>
            </a:ln>
            <a:effectLst/>
          </c:spPr>
          <c:invertIfNegative val="0"/>
          <c:cat>
            <c:strRef>
              <c:f>'37'!$A$8:$A$20</c:f>
              <c:strCache>
                <c:ptCount val="13"/>
                <c:pt idx="0">
                  <c:v>1980年</c:v>
                </c:pt>
                <c:pt idx="1">
                  <c:v>1985年</c:v>
                </c:pt>
                <c:pt idx="2">
                  <c:v>1990年</c:v>
                </c:pt>
                <c:pt idx="3">
                  <c:v>1995年</c:v>
                </c:pt>
                <c:pt idx="4">
                  <c:v>2000年</c:v>
                </c:pt>
                <c:pt idx="5">
                  <c:v>2005年</c:v>
                </c:pt>
                <c:pt idx="6">
                  <c:v>2010年</c:v>
                </c:pt>
                <c:pt idx="7">
                  <c:v>2015年</c:v>
                </c:pt>
                <c:pt idx="8">
                  <c:v>2020年</c:v>
                </c:pt>
                <c:pt idx="9">
                  <c:v>2025年</c:v>
                </c:pt>
                <c:pt idx="10">
                  <c:v>2030年</c:v>
                </c:pt>
                <c:pt idx="11">
                  <c:v>2035年</c:v>
                </c:pt>
                <c:pt idx="12">
                  <c:v>2040年</c:v>
                </c:pt>
              </c:strCache>
            </c:strRef>
          </c:cat>
          <c:val>
            <c:numRef>
              <c:f>'37'!$C$8:$C$20</c:f>
              <c:numCache>
                <c:formatCode>#,##0_);[Red]\(#,##0\)</c:formatCode>
                <c:ptCount val="13"/>
                <c:pt idx="0">
                  <c:v>27937</c:v>
                </c:pt>
                <c:pt idx="1">
                  <c:v>28109</c:v>
                </c:pt>
                <c:pt idx="2">
                  <c:v>27930</c:v>
                </c:pt>
                <c:pt idx="3">
                  <c:v>26225</c:v>
                </c:pt>
                <c:pt idx="4">
                  <c:v>25064.687419001097</c:v>
                </c:pt>
                <c:pt idx="5">
                  <c:v>23686</c:v>
                </c:pt>
                <c:pt idx="6">
                  <c:v>21943</c:v>
                </c:pt>
                <c:pt idx="7">
                  <c:v>20026</c:v>
                </c:pt>
                <c:pt idx="8">
                  <c:v>18176</c:v>
                </c:pt>
                <c:pt idx="9">
                  <c:v>16443</c:v>
                </c:pt>
                <c:pt idx="10">
                  <c:v>14914</c:v>
                </c:pt>
                <c:pt idx="11">
                  <c:v>13309</c:v>
                </c:pt>
                <c:pt idx="12">
                  <c:v>11771</c:v>
                </c:pt>
              </c:numCache>
            </c:numRef>
          </c:val>
          <c:extLst>
            <c:ext xmlns:c16="http://schemas.microsoft.com/office/drawing/2014/chart" uri="{C3380CC4-5D6E-409C-BE32-E72D297353CC}">
              <c16:uniqueId val="{00000001-8F60-474E-AC94-75F12C544ACE}"/>
            </c:ext>
          </c:extLst>
        </c:ser>
        <c:ser>
          <c:idx val="2"/>
          <c:order val="2"/>
          <c:tx>
            <c:strRef>
              <c:f>'37'!$D$7</c:f>
              <c:strCache>
                <c:ptCount val="1"/>
                <c:pt idx="0">
                  <c:v>65歳以上</c:v>
                </c:pt>
              </c:strCache>
            </c:strRef>
          </c:tx>
          <c:spPr>
            <a:solidFill>
              <a:srgbClr val="C7F1C7"/>
            </a:solidFill>
            <a:ln>
              <a:noFill/>
            </a:ln>
            <a:effectLst/>
          </c:spPr>
          <c:invertIfNegative val="0"/>
          <c:cat>
            <c:strRef>
              <c:f>'37'!$A$8:$A$20</c:f>
              <c:strCache>
                <c:ptCount val="13"/>
                <c:pt idx="0">
                  <c:v>1980年</c:v>
                </c:pt>
                <c:pt idx="1">
                  <c:v>1985年</c:v>
                </c:pt>
                <c:pt idx="2">
                  <c:v>1990年</c:v>
                </c:pt>
                <c:pt idx="3">
                  <c:v>1995年</c:v>
                </c:pt>
                <c:pt idx="4">
                  <c:v>2000年</c:v>
                </c:pt>
                <c:pt idx="5">
                  <c:v>2005年</c:v>
                </c:pt>
                <c:pt idx="6">
                  <c:v>2010年</c:v>
                </c:pt>
                <c:pt idx="7">
                  <c:v>2015年</c:v>
                </c:pt>
                <c:pt idx="8">
                  <c:v>2020年</c:v>
                </c:pt>
                <c:pt idx="9">
                  <c:v>2025年</c:v>
                </c:pt>
                <c:pt idx="10">
                  <c:v>2030年</c:v>
                </c:pt>
                <c:pt idx="11">
                  <c:v>2035年</c:v>
                </c:pt>
                <c:pt idx="12">
                  <c:v>2040年</c:v>
                </c:pt>
              </c:strCache>
            </c:strRef>
          </c:cat>
          <c:val>
            <c:numRef>
              <c:f>'37'!$D$8:$D$20</c:f>
              <c:numCache>
                <c:formatCode>#,##0_);[Red]\(#,##0\)</c:formatCode>
                <c:ptCount val="13"/>
                <c:pt idx="0">
                  <c:v>4109</c:v>
                </c:pt>
                <c:pt idx="1">
                  <c:v>4769</c:v>
                </c:pt>
                <c:pt idx="2">
                  <c:v>5546</c:v>
                </c:pt>
                <c:pt idx="3">
                  <c:v>6930</c:v>
                </c:pt>
                <c:pt idx="4">
                  <c:v>8132.9308144751267</c:v>
                </c:pt>
                <c:pt idx="5">
                  <c:v>9290</c:v>
                </c:pt>
                <c:pt idx="6">
                  <c:v>9718</c:v>
                </c:pt>
                <c:pt idx="7">
                  <c:v>10326</c:v>
                </c:pt>
                <c:pt idx="8">
                  <c:v>10804</c:v>
                </c:pt>
                <c:pt idx="9">
                  <c:v>10930</c:v>
                </c:pt>
                <c:pt idx="10">
                  <c:v>10763</c:v>
                </c:pt>
                <c:pt idx="11">
                  <c:v>10578</c:v>
                </c:pt>
                <c:pt idx="12">
                  <c:v>10288</c:v>
                </c:pt>
              </c:numCache>
            </c:numRef>
          </c:val>
          <c:extLst>
            <c:ext xmlns:c16="http://schemas.microsoft.com/office/drawing/2014/chart" uri="{C3380CC4-5D6E-409C-BE32-E72D297353CC}">
              <c16:uniqueId val="{00000002-8F60-474E-AC94-75F12C544ACE}"/>
            </c:ext>
          </c:extLst>
        </c:ser>
        <c:dLbls>
          <c:showLegendKey val="0"/>
          <c:showVal val="0"/>
          <c:showCatName val="0"/>
          <c:showSerName val="0"/>
          <c:showPercent val="0"/>
          <c:showBubbleSize val="0"/>
        </c:dLbls>
        <c:gapWidth val="150"/>
        <c:overlap val="100"/>
        <c:axId val="619372408"/>
        <c:axId val="619372800"/>
      </c:barChart>
      <c:catAx>
        <c:axId val="619372408"/>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650" b="0" i="0" u="none" strike="noStrike" kern="1200" baseline="0">
                <a:solidFill>
                  <a:schemeClr val="tx1"/>
                </a:solidFill>
                <a:latin typeface="ＭＳ Ｐゴシック" pitchFamily="50" charset="-128"/>
                <a:ea typeface="ＭＳ Ｐゴシック" pitchFamily="50" charset="-128"/>
                <a:cs typeface="+mn-cs"/>
              </a:defRPr>
            </a:pPr>
            <a:endParaRPr lang="ja-JP"/>
          </a:p>
        </c:txPr>
        <c:crossAx val="619372800"/>
        <c:crosses val="autoZero"/>
        <c:auto val="1"/>
        <c:lblAlgn val="ctr"/>
        <c:lblOffset val="100"/>
        <c:noMultiLvlLbl val="0"/>
      </c:catAx>
      <c:valAx>
        <c:axId val="619372800"/>
        <c:scaling>
          <c:orientation val="minMax"/>
        </c:scaling>
        <c:delete val="0"/>
        <c:axPos val="l"/>
        <c:majorGridlines>
          <c:spPr>
            <a:ln w="9525" cap="flat" cmpd="sng" algn="ctr">
              <a:solidFill>
                <a:schemeClr val="bg1">
                  <a:lumMod val="50000"/>
                </a:schemeClr>
              </a:solidFill>
              <a:prstDash val="sysDash"/>
              <a:round/>
            </a:ln>
            <a:effectLst/>
          </c:spPr>
        </c:majorGridlines>
        <c:title>
          <c:tx>
            <c:rich>
              <a:bodyPr rot="0" spcFirstLastPara="1" vertOverflow="ellipsis" wrap="square" anchor="ctr" anchorCtr="1"/>
              <a:lstStyle/>
              <a:p>
                <a:pPr>
                  <a:defRPr sz="700" b="0" i="0" u="none" strike="noStrike" kern="1200" baseline="0">
                    <a:solidFill>
                      <a:schemeClr val="tx1"/>
                    </a:solidFill>
                    <a:latin typeface="ＭＳ Ｐゴシック" pitchFamily="50" charset="-128"/>
                    <a:ea typeface="ＭＳ Ｐゴシック" pitchFamily="50" charset="-128"/>
                    <a:cs typeface="+mn-cs"/>
                  </a:defRPr>
                </a:pPr>
                <a:r>
                  <a:rPr lang="ja-JP" altLang="en-US" sz="700">
                    <a:solidFill>
                      <a:schemeClr val="tx1"/>
                    </a:solidFill>
                    <a:latin typeface="ＭＳ Ｐゴシック" pitchFamily="50" charset="-128"/>
                    <a:ea typeface="ＭＳ Ｐゴシック" pitchFamily="50" charset="-128"/>
                  </a:rPr>
                  <a:t>（人）</a:t>
                </a:r>
              </a:p>
            </c:rich>
          </c:tx>
          <c:layout>
            <c:manualLayout>
              <c:xMode val="edge"/>
              <c:yMode val="edge"/>
              <c:x val="8.3333333333333367E-3"/>
              <c:y val="1.8882327209099159E-2"/>
            </c:manualLayout>
          </c:layout>
          <c:overlay val="0"/>
          <c:spPr>
            <a:noFill/>
            <a:ln>
              <a:noFill/>
            </a:ln>
            <a:effectLst/>
          </c:spPr>
        </c:title>
        <c:numFmt formatCode="#,##0_);[Red]\(#,##0\)" sourceLinked="0"/>
        <c:majorTickMark val="out"/>
        <c:minorTickMark val="none"/>
        <c:tickLblPos val="nextTo"/>
        <c:spPr>
          <a:noFill/>
          <a:ln>
            <a:solidFill>
              <a:schemeClr val="bg1">
                <a:lumMod val="50000"/>
              </a:schemeClr>
            </a:solidFill>
            <a:prstDash val="sysDash"/>
          </a:ln>
          <a:effectLst/>
        </c:spPr>
        <c:txPr>
          <a:bodyPr rot="-60000000" spcFirstLastPara="1" vertOverflow="ellipsis" vert="horz" wrap="square" anchor="ctr" anchorCtr="1"/>
          <a:lstStyle/>
          <a:p>
            <a:pPr>
              <a:defRPr sz="750" b="0" i="0" u="none" strike="noStrike" kern="1200" baseline="0">
                <a:solidFill>
                  <a:schemeClr val="tx1"/>
                </a:solidFill>
                <a:latin typeface="ＭＳ Ｐゴシック" pitchFamily="50" charset="-128"/>
                <a:ea typeface="ＭＳ Ｐゴシック" pitchFamily="50" charset="-128"/>
                <a:cs typeface="+mn-cs"/>
              </a:defRPr>
            </a:pPr>
            <a:endParaRPr lang="ja-JP"/>
          </a:p>
        </c:txPr>
        <c:crossAx val="619372408"/>
        <c:crosses val="autoZero"/>
        <c:crossBetween val="between"/>
      </c:valAx>
      <c:spPr>
        <a:noFill/>
        <a:ln>
          <a:solidFill>
            <a:schemeClr val="bg1">
              <a:lumMod val="50000"/>
            </a:schemeClr>
          </a:solidFill>
        </a:ln>
        <a:effectLst/>
      </c:spPr>
    </c:plotArea>
    <c:legend>
      <c:legendPos val="b"/>
      <c:layout>
        <c:manualLayout>
          <c:xMode val="edge"/>
          <c:yMode val="edge"/>
          <c:x val="0.32663101487314083"/>
          <c:y val="0.8821321813939822"/>
          <c:w val="0.34673797025371828"/>
          <c:h val="6.694189268008166E-2"/>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ＭＳ Ｐゴシック" pitchFamily="50" charset="-128"/>
              <a:ea typeface="ＭＳ Ｐゴシック"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69203849518822"/>
          <c:y val="0.12037037037037036"/>
          <c:w val="0.82615353776822453"/>
          <c:h val="0.75334135316420481"/>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A229-467D-970B-E734CC367AF3}"/>
              </c:ext>
            </c:extLst>
          </c:dPt>
          <c:dPt>
            <c:idx val="1"/>
            <c:invertIfNegative val="0"/>
            <c:bubble3D val="0"/>
            <c:spPr>
              <a:solidFill>
                <a:srgbClr val="75DD75"/>
              </a:solidFill>
              <a:ln>
                <a:noFill/>
              </a:ln>
              <a:effectLst/>
            </c:spPr>
            <c:extLst>
              <c:ext xmlns:c16="http://schemas.microsoft.com/office/drawing/2014/chart" uri="{C3380CC4-5D6E-409C-BE32-E72D297353CC}">
                <c16:uniqueId val="{00000003-A229-467D-970B-E734CC367AF3}"/>
              </c:ext>
            </c:extLst>
          </c:dPt>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ＭＳ Ｐゴシック"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'37'!$A$3:$A$4</c:f>
              <c:strCache>
                <c:ptCount val="2"/>
                <c:pt idx="0">
                  <c:v>昼間人口</c:v>
                </c:pt>
                <c:pt idx="1">
                  <c:v>夜間人口</c:v>
                </c:pt>
              </c:strCache>
            </c:strRef>
          </c:cat>
          <c:val>
            <c:numRef>
              <c:f>'37'!$B$3:$B$4</c:f>
              <c:numCache>
                <c:formatCode>#,##0_);[Red]\(#,##0\)</c:formatCode>
                <c:ptCount val="2"/>
                <c:pt idx="0">
                  <c:v>36575.937243563094</c:v>
                </c:pt>
                <c:pt idx="1">
                  <c:v>36077.976165586457</c:v>
                </c:pt>
              </c:numCache>
            </c:numRef>
          </c:val>
          <c:extLst>
            <c:ext xmlns:c16="http://schemas.microsoft.com/office/drawing/2014/chart" uri="{C3380CC4-5D6E-409C-BE32-E72D297353CC}">
              <c16:uniqueId val="{00000004-A229-467D-970B-E734CC367AF3}"/>
            </c:ext>
          </c:extLst>
        </c:ser>
        <c:dLbls>
          <c:showLegendKey val="0"/>
          <c:showVal val="1"/>
          <c:showCatName val="0"/>
          <c:showSerName val="0"/>
          <c:showPercent val="0"/>
          <c:showBubbleSize val="0"/>
        </c:dLbls>
        <c:gapWidth val="100"/>
        <c:axId val="619371232"/>
        <c:axId val="619371624"/>
      </c:barChart>
      <c:catAx>
        <c:axId val="61937123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ea"/>
                <a:ea typeface="+mn-ea"/>
                <a:cs typeface="+mn-cs"/>
              </a:defRPr>
            </a:pPr>
            <a:endParaRPr lang="ja-JP"/>
          </a:p>
        </c:txPr>
        <c:crossAx val="619371624"/>
        <c:crosses val="autoZero"/>
        <c:auto val="1"/>
        <c:lblAlgn val="ctr"/>
        <c:lblOffset val="100"/>
        <c:noMultiLvlLbl val="0"/>
      </c:catAx>
      <c:valAx>
        <c:axId val="619371624"/>
        <c:scaling>
          <c:orientation val="minMax"/>
          <c:min val="0"/>
        </c:scaling>
        <c:delete val="0"/>
        <c:axPos val="l"/>
        <c:majorGridlines>
          <c:spPr>
            <a:ln w="9525" cap="flat" cmpd="sng" algn="ctr">
              <a:solidFill>
                <a:schemeClr val="bg1">
                  <a:lumMod val="50000"/>
                </a:schemeClr>
              </a:solidFill>
              <a:prstDash val="sysDash"/>
              <a:round/>
            </a:ln>
            <a:effectLst/>
          </c:spPr>
        </c:majorGridlines>
        <c:title>
          <c:tx>
            <c:rich>
              <a:bodyPr rot="0" spcFirstLastPara="1" vertOverflow="ellipsis" wrap="square" anchor="ctr" anchorCtr="1"/>
              <a:lstStyle/>
              <a:p>
                <a:pPr>
                  <a:defRPr sz="900" b="0" i="0" u="none" strike="noStrike" kern="1200" baseline="0">
                    <a:ln w="9525">
                      <a:noFill/>
                    </a:ln>
                    <a:solidFill>
                      <a:schemeClr val="tx1"/>
                    </a:solidFill>
                    <a:latin typeface="ＭＳ Ｐゴシック" pitchFamily="50" charset="-128"/>
                    <a:ea typeface="ＭＳ Ｐゴシック" pitchFamily="50" charset="-128"/>
                    <a:cs typeface="+mn-cs"/>
                  </a:defRPr>
                </a:pPr>
                <a:r>
                  <a:rPr lang="ja-JP" altLang="en-US" sz="900" baseline="0">
                    <a:ln w="9525">
                      <a:noFill/>
                    </a:ln>
                    <a:solidFill>
                      <a:schemeClr val="tx1"/>
                    </a:solidFill>
                    <a:latin typeface="ＭＳ Ｐゴシック" pitchFamily="50" charset="-128"/>
                    <a:ea typeface="ＭＳ Ｐゴシック" pitchFamily="50" charset="-128"/>
                  </a:rPr>
                  <a:t>（人）</a:t>
                </a:r>
              </a:p>
            </c:rich>
          </c:tx>
          <c:layout>
            <c:manualLayout>
              <c:xMode val="edge"/>
              <c:yMode val="edge"/>
              <c:x val="1.3888888888889181E-2"/>
              <c:y val="2.3504291693268068E-2"/>
            </c:manualLayout>
          </c:layout>
          <c:overlay val="0"/>
          <c:spPr>
            <a:noFill/>
            <a:ln>
              <a:noFill/>
            </a:ln>
            <a:effectLst/>
          </c:spPr>
        </c:title>
        <c:numFmt formatCode="#,##0_);[Red]\(#,##0\)" sourceLinked="0"/>
        <c:majorTickMark val="out"/>
        <c:minorTickMark val="none"/>
        <c:tickLblPos val="nextTo"/>
        <c:spPr>
          <a:noFill/>
          <a:ln>
            <a:solidFill>
              <a:schemeClr val="bg1">
                <a:lumMod val="65000"/>
              </a:schemeClr>
            </a:solidFill>
            <a:prstDash val="sysDash"/>
          </a:ln>
          <a:effectLst/>
        </c:spPr>
        <c:txPr>
          <a:bodyPr rot="-60000000" spcFirstLastPara="1" vertOverflow="ellipsis" vert="horz" wrap="square" anchor="ctr" anchorCtr="1"/>
          <a:lstStyle/>
          <a:p>
            <a:pPr>
              <a:defRPr sz="1000" b="0" i="0" u="none" strike="noStrike" kern="1200" baseline="0">
                <a:solidFill>
                  <a:schemeClr val="tx1"/>
                </a:solidFill>
                <a:latin typeface="+mn-lt"/>
                <a:ea typeface="ＭＳ Ｐゴシック" pitchFamily="50" charset="-128"/>
                <a:cs typeface="+mn-cs"/>
              </a:defRPr>
            </a:pPr>
            <a:endParaRPr lang="ja-JP"/>
          </a:p>
        </c:txPr>
        <c:crossAx val="619371232"/>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701443569553807E-2"/>
          <c:y val="9.0223826188394765E-2"/>
          <c:w val="0.83287029746282881"/>
          <c:h val="0.81550087489063849"/>
        </c:manualLayout>
      </c:layout>
      <c:barChart>
        <c:barDir val="bar"/>
        <c:grouping val="clustered"/>
        <c:varyColors val="0"/>
        <c:ser>
          <c:idx val="0"/>
          <c:order val="0"/>
          <c:tx>
            <c:strRef>
              <c:f>'38'!$J$4</c:f>
              <c:strCache>
                <c:ptCount val="1"/>
                <c:pt idx="0">
                  <c:v>久慈市</c:v>
                </c:pt>
              </c:strCache>
            </c:strRef>
          </c:tx>
          <c:spPr>
            <a:solidFill>
              <a:srgbClr val="75DD75"/>
            </a:solidFill>
            <a:ln>
              <a:noFill/>
            </a:ln>
            <a:effectLst/>
          </c:spPr>
          <c:invertIfNegative val="0"/>
          <c:cat>
            <c:numRef>
              <c:f>'24'!$A$5:$A$23</c:f>
              <c:numCache>
                <c:formatCode>General</c:formatCode>
                <c:ptCount val="19"/>
              </c:numCache>
            </c:numRef>
          </c:cat>
          <c:val>
            <c:numRef>
              <c:f>'38'!$J$5:$J$23</c:f>
              <c:numCache>
                <c:formatCode>#,##0</c:formatCode>
                <c:ptCount val="19"/>
                <c:pt idx="0">
                  <c:v>358</c:v>
                </c:pt>
                <c:pt idx="1">
                  <c:v>381</c:v>
                </c:pt>
                <c:pt idx="2">
                  <c:v>404</c:v>
                </c:pt>
                <c:pt idx="3">
                  <c:v>392</c:v>
                </c:pt>
                <c:pt idx="4">
                  <c:v>377</c:v>
                </c:pt>
                <c:pt idx="5">
                  <c:v>483</c:v>
                </c:pt>
                <c:pt idx="6">
                  <c:v>508</c:v>
                </c:pt>
                <c:pt idx="7">
                  <c:v>588</c:v>
                </c:pt>
                <c:pt idx="8">
                  <c:v>646</c:v>
                </c:pt>
                <c:pt idx="9">
                  <c:v>626</c:v>
                </c:pt>
                <c:pt idx="10">
                  <c:v>601</c:v>
                </c:pt>
                <c:pt idx="11">
                  <c:v>747</c:v>
                </c:pt>
                <c:pt idx="12">
                  <c:v>885</c:v>
                </c:pt>
                <c:pt idx="13">
                  <c:v>1009</c:v>
                </c:pt>
                <c:pt idx="14">
                  <c:v>1038</c:v>
                </c:pt>
                <c:pt idx="15">
                  <c:v>992</c:v>
                </c:pt>
                <c:pt idx="16">
                  <c:v>1024</c:v>
                </c:pt>
                <c:pt idx="17">
                  <c:v>912</c:v>
                </c:pt>
                <c:pt idx="18">
                  <c:v>1041</c:v>
                </c:pt>
              </c:numCache>
            </c:numRef>
          </c:val>
          <c:extLst>
            <c:ext xmlns:c16="http://schemas.microsoft.com/office/drawing/2014/chart" uri="{C3380CC4-5D6E-409C-BE32-E72D297353CC}">
              <c16:uniqueId val="{00000000-5403-4EE4-B693-F3AADCB6B2ED}"/>
            </c:ext>
          </c:extLst>
        </c:ser>
        <c:dLbls>
          <c:showLegendKey val="0"/>
          <c:showVal val="0"/>
          <c:showCatName val="0"/>
          <c:showSerName val="0"/>
          <c:showPercent val="0"/>
          <c:showBubbleSize val="0"/>
        </c:dLbls>
        <c:gapWidth val="100"/>
        <c:axId val="620107544"/>
        <c:axId val="620107936"/>
      </c:barChart>
      <c:scatterChart>
        <c:scatterStyle val="lineMarker"/>
        <c:varyColors val="0"/>
        <c:ser>
          <c:idx val="1"/>
          <c:order val="1"/>
          <c:tx>
            <c:strRef>
              <c:f>'38'!$M$4</c:f>
              <c:strCache>
                <c:ptCount val="1"/>
                <c:pt idx="0">
                  <c:v>全国</c:v>
                </c:pt>
              </c:strCache>
            </c:strRef>
          </c:tx>
          <c:spPr>
            <a:solidFill>
              <a:srgbClr val="92D050"/>
            </a:solidFill>
            <a:ln w="22225" cap="rnd">
              <a:solidFill>
                <a:srgbClr val="92D050"/>
              </a:solidFill>
              <a:round/>
            </a:ln>
            <a:effectLst/>
          </c:spPr>
          <c:marker>
            <c:symbol val="square"/>
            <c:size val="3"/>
            <c:spPr>
              <a:solidFill>
                <a:srgbClr val="92D050"/>
              </a:solidFill>
              <a:ln w="9525">
                <a:noFill/>
              </a:ln>
              <a:effectLst/>
            </c:spPr>
          </c:marker>
          <c:xVal>
            <c:numRef>
              <c:f>'38'!$M$5:$M$23</c:f>
              <c:numCache>
                <c:formatCode>#,##0</c:formatCode>
                <c:ptCount val="19"/>
                <c:pt idx="0">
                  <c:v>1658.636</c:v>
                </c:pt>
                <c:pt idx="1">
                  <c:v>1746.7550000000001</c:v>
                </c:pt>
                <c:pt idx="2">
                  <c:v>1820.6610000000001</c:v>
                </c:pt>
                <c:pt idx="3">
                  <c:v>1917.761</c:v>
                </c:pt>
                <c:pt idx="4">
                  <c:v>2155.4780000000001</c:v>
                </c:pt>
                <c:pt idx="5">
                  <c:v>2493.5720000000001</c:v>
                </c:pt>
                <c:pt idx="6">
                  <c:v>2657.1959999999999</c:v>
                </c:pt>
                <c:pt idx="7">
                  <c:v>2799.4670000000001</c:v>
                </c:pt>
                <c:pt idx="8">
                  <c:v>2950.587</c:v>
                </c:pt>
                <c:pt idx="9">
                  <c:v>2967.5230000000001</c:v>
                </c:pt>
                <c:pt idx="10">
                  <c:v>3118.2040000000002</c:v>
                </c:pt>
                <c:pt idx="11">
                  <c:v>3484.8649999999998</c:v>
                </c:pt>
                <c:pt idx="12">
                  <c:v>3926.1460000000002</c:v>
                </c:pt>
                <c:pt idx="13">
                  <c:v>4540.2629999999999</c:v>
                </c:pt>
                <c:pt idx="14">
                  <c:v>3981.3980000000001</c:v>
                </c:pt>
                <c:pt idx="15">
                  <c:v>3511.779</c:v>
                </c:pt>
                <c:pt idx="16">
                  <c:v>3087.5970000000002</c:v>
                </c:pt>
                <c:pt idx="17">
                  <c:v>2964.511</c:v>
                </c:pt>
                <c:pt idx="18">
                  <c:v>3910.268</c:v>
                </c:pt>
              </c:numCache>
            </c:numRef>
          </c:xVal>
          <c:yVal>
            <c:numRef>
              <c:f>'38'!$K$5:$K$23</c:f>
              <c:numCache>
                <c:formatCode>#,##0</c:formatCode>
                <c:ptCount val="19"/>
                <c:pt idx="0">
                  <c:v>0.5</c:v>
                </c:pt>
                <c:pt idx="1">
                  <c:v>1.5</c:v>
                </c:pt>
                <c:pt idx="2">
                  <c:v>2.5</c:v>
                </c:pt>
                <c:pt idx="3">
                  <c:v>3.5</c:v>
                </c:pt>
                <c:pt idx="4">
                  <c:v>4.5</c:v>
                </c:pt>
                <c:pt idx="5">
                  <c:v>5.5</c:v>
                </c:pt>
                <c:pt idx="6">
                  <c:v>6.5</c:v>
                </c:pt>
                <c:pt idx="7">
                  <c:v>7.5</c:v>
                </c:pt>
                <c:pt idx="8">
                  <c:v>8.5</c:v>
                </c:pt>
                <c:pt idx="9">
                  <c:v>9.5</c:v>
                </c:pt>
                <c:pt idx="10">
                  <c:v>10.5</c:v>
                </c:pt>
                <c:pt idx="11">
                  <c:v>11.5</c:v>
                </c:pt>
                <c:pt idx="12">
                  <c:v>12.5</c:v>
                </c:pt>
                <c:pt idx="13">
                  <c:v>13.5</c:v>
                </c:pt>
                <c:pt idx="14">
                  <c:v>14.5</c:v>
                </c:pt>
                <c:pt idx="15">
                  <c:v>15.5</c:v>
                </c:pt>
                <c:pt idx="16">
                  <c:v>16.5</c:v>
                </c:pt>
                <c:pt idx="17">
                  <c:v>17.5</c:v>
                </c:pt>
                <c:pt idx="18">
                  <c:v>18.5</c:v>
                </c:pt>
              </c:numCache>
            </c:numRef>
          </c:yVal>
          <c:smooth val="0"/>
          <c:extLst>
            <c:ext xmlns:c16="http://schemas.microsoft.com/office/drawing/2014/chart" uri="{C3380CC4-5D6E-409C-BE32-E72D297353CC}">
              <c16:uniqueId val="{00000001-5403-4EE4-B693-F3AADCB6B2ED}"/>
            </c:ext>
          </c:extLst>
        </c:ser>
        <c:dLbls>
          <c:showLegendKey val="0"/>
          <c:showVal val="0"/>
          <c:showCatName val="0"/>
          <c:showSerName val="0"/>
          <c:showPercent val="0"/>
          <c:showBubbleSize val="0"/>
        </c:dLbls>
        <c:axId val="620108720"/>
        <c:axId val="620108328"/>
      </c:scatterChart>
      <c:catAx>
        <c:axId val="620107544"/>
        <c:scaling>
          <c:orientation val="minMax"/>
        </c:scaling>
        <c:delete val="1"/>
        <c:axPos val="l"/>
        <c:numFmt formatCode="General" sourceLinked="1"/>
        <c:majorTickMark val="out"/>
        <c:minorTickMark val="none"/>
        <c:tickLblPos val="none"/>
        <c:crossAx val="620107936"/>
        <c:crosses val="autoZero"/>
        <c:auto val="1"/>
        <c:lblAlgn val="ctr"/>
        <c:lblOffset val="100"/>
        <c:noMultiLvlLbl val="0"/>
      </c:catAx>
      <c:valAx>
        <c:axId val="620107936"/>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620107544"/>
        <c:crosses val="autoZero"/>
        <c:crossBetween val="between"/>
      </c:valAx>
      <c:valAx>
        <c:axId val="620108328"/>
        <c:scaling>
          <c:orientation val="minMax"/>
          <c:max val="19"/>
          <c:min val="0"/>
        </c:scaling>
        <c:delete val="1"/>
        <c:axPos val="r"/>
        <c:numFmt formatCode="#,##0;#,##0" sourceLinked="0"/>
        <c:majorTickMark val="out"/>
        <c:minorTickMark val="none"/>
        <c:tickLblPos val="none"/>
        <c:crossAx val="620108720"/>
        <c:crosses val="max"/>
        <c:crossBetween val="midCat"/>
      </c:valAx>
      <c:valAx>
        <c:axId val="620108720"/>
        <c:scaling>
          <c:orientation val="minMax"/>
        </c:scaling>
        <c:delete val="0"/>
        <c:axPos val="t"/>
        <c:numFmt formatCode="#,##0;#,##0" sourceLinked="0"/>
        <c:majorTickMark val="out"/>
        <c:minorTickMark val="none"/>
        <c:tickLblPos val="nextTo"/>
        <c:spPr>
          <a:noFill/>
          <a:ln w="12700" cap="flat" cmpd="sng" algn="ctr">
            <a:solidFill>
              <a:schemeClr val="bg1">
                <a:lumMod val="50000"/>
              </a:schemeClr>
            </a:solidFill>
            <a:round/>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620108328"/>
        <c:crosses val="max"/>
        <c:crossBetween val="midCat"/>
      </c:valAx>
      <c:spPr>
        <a:noFill/>
        <a:ln w="12700">
          <a:solidFill>
            <a:schemeClr val="bg1">
              <a:lumMod val="50000"/>
            </a:schemeClr>
          </a:solidFill>
        </a:ln>
        <a:effectLst/>
      </c:spPr>
    </c:plotArea>
    <c:legend>
      <c:legendPos val="b"/>
      <c:layout>
        <c:manualLayout>
          <c:xMode val="edge"/>
          <c:yMode val="edge"/>
          <c:x val="0.54856749172269137"/>
          <c:y val="0.10249398135577882"/>
          <c:w val="0.35232755559801132"/>
          <c:h val="0.10156104624853179"/>
        </c:manualLayout>
      </c:layout>
      <c:overlay val="1"/>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701443569553807E-2"/>
          <c:y val="9.0223826188394765E-2"/>
          <c:w val="0.83287029746282881"/>
          <c:h val="0.81550087489063849"/>
        </c:manualLayout>
      </c:layout>
      <c:barChart>
        <c:barDir val="bar"/>
        <c:grouping val="clustered"/>
        <c:varyColors val="0"/>
        <c:ser>
          <c:idx val="0"/>
          <c:order val="0"/>
          <c:tx>
            <c:strRef>
              <c:f>'38'!$I$4</c:f>
              <c:strCache>
                <c:ptCount val="1"/>
                <c:pt idx="0">
                  <c:v>久慈市</c:v>
                </c:pt>
              </c:strCache>
            </c:strRef>
          </c:tx>
          <c:spPr>
            <a:solidFill>
              <a:srgbClr val="F79646"/>
            </a:solidFill>
            <a:ln>
              <a:noFill/>
            </a:ln>
            <a:effectLst/>
          </c:spPr>
          <c:invertIfNegative val="0"/>
          <c:cat>
            <c:strRef>
              <c:f>'38'!$A$27:$A$45</c:f>
              <c:strCache>
                <c:ptCount val="19"/>
                <c:pt idx="0">
                  <c:v>0～4歳</c:v>
                </c:pt>
                <c:pt idx="1">
                  <c:v>5～9歳</c:v>
                </c:pt>
                <c:pt idx="2">
                  <c:v>10～14歳</c:v>
                </c:pt>
                <c:pt idx="3">
                  <c:v>15～19歳</c:v>
                </c:pt>
                <c:pt idx="4">
                  <c:v>20～24歳</c:v>
                </c:pt>
                <c:pt idx="5">
                  <c:v>25～29歳</c:v>
                </c:pt>
                <c:pt idx="6">
                  <c:v>30～34歳</c:v>
                </c:pt>
                <c:pt idx="7">
                  <c:v>35～39歳</c:v>
                </c:pt>
                <c:pt idx="8">
                  <c:v>40～44歳</c:v>
                </c:pt>
                <c:pt idx="9">
                  <c:v>45～49歳</c:v>
                </c:pt>
                <c:pt idx="10">
                  <c:v>50～54歳</c:v>
                </c:pt>
                <c:pt idx="11">
                  <c:v>55～59歳</c:v>
                </c:pt>
                <c:pt idx="12">
                  <c:v>60～64歳</c:v>
                </c:pt>
                <c:pt idx="13">
                  <c:v>65～69歳</c:v>
                </c:pt>
                <c:pt idx="14">
                  <c:v>70～74歳</c:v>
                </c:pt>
                <c:pt idx="15">
                  <c:v>75～79歳</c:v>
                </c:pt>
                <c:pt idx="16">
                  <c:v>80～84歳</c:v>
                </c:pt>
                <c:pt idx="17">
                  <c:v>85～89歳</c:v>
                </c:pt>
                <c:pt idx="18">
                  <c:v>90歳以上</c:v>
                </c:pt>
              </c:strCache>
            </c:strRef>
          </c:cat>
          <c:val>
            <c:numRef>
              <c:f>'38'!$I$5:$I$23</c:f>
              <c:numCache>
                <c:formatCode>#,##0</c:formatCode>
                <c:ptCount val="19"/>
                <c:pt idx="0">
                  <c:v>-377</c:v>
                </c:pt>
                <c:pt idx="1">
                  <c:v>-395</c:v>
                </c:pt>
                <c:pt idx="2">
                  <c:v>-417</c:v>
                </c:pt>
                <c:pt idx="3">
                  <c:v>-398</c:v>
                </c:pt>
                <c:pt idx="4">
                  <c:v>-361</c:v>
                </c:pt>
                <c:pt idx="5">
                  <c:v>-477</c:v>
                </c:pt>
                <c:pt idx="6">
                  <c:v>-565</c:v>
                </c:pt>
                <c:pt idx="7">
                  <c:v>-643</c:v>
                </c:pt>
                <c:pt idx="8">
                  <c:v>-702</c:v>
                </c:pt>
                <c:pt idx="9">
                  <c:v>-635</c:v>
                </c:pt>
                <c:pt idx="10">
                  <c:v>-589</c:v>
                </c:pt>
                <c:pt idx="11">
                  <c:v>-729</c:v>
                </c:pt>
                <c:pt idx="12">
                  <c:v>-819</c:v>
                </c:pt>
                <c:pt idx="13">
                  <c:v>-952</c:v>
                </c:pt>
                <c:pt idx="14">
                  <c:v>-893</c:v>
                </c:pt>
                <c:pt idx="15">
                  <c:v>-810</c:v>
                </c:pt>
                <c:pt idx="16">
                  <c:v>-713</c:v>
                </c:pt>
                <c:pt idx="17">
                  <c:v>-533</c:v>
                </c:pt>
                <c:pt idx="18">
                  <c:v>-371</c:v>
                </c:pt>
              </c:numCache>
            </c:numRef>
          </c:val>
          <c:extLst>
            <c:ext xmlns:c16="http://schemas.microsoft.com/office/drawing/2014/chart" uri="{C3380CC4-5D6E-409C-BE32-E72D297353CC}">
              <c16:uniqueId val="{00000000-25EF-457E-ACAE-94F2B56A0041}"/>
            </c:ext>
          </c:extLst>
        </c:ser>
        <c:dLbls>
          <c:showLegendKey val="0"/>
          <c:showVal val="0"/>
          <c:showCatName val="0"/>
          <c:showSerName val="0"/>
          <c:showPercent val="0"/>
          <c:showBubbleSize val="0"/>
        </c:dLbls>
        <c:gapWidth val="100"/>
        <c:axId val="619378680"/>
        <c:axId val="620105976"/>
      </c:barChart>
      <c:scatterChart>
        <c:scatterStyle val="lineMarker"/>
        <c:varyColors val="0"/>
        <c:ser>
          <c:idx val="1"/>
          <c:order val="1"/>
          <c:tx>
            <c:strRef>
              <c:f>'38'!$L$4</c:f>
              <c:strCache>
                <c:ptCount val="1"/>
                <c:pt idx="0">
                  <c:v>全国</c:v>
                </c:pt>
              </c:strCache>
            </c:strRef>
          </c:tx>
          <c:spPr>
            <a:solidFill>
              <a:srgbClr val="92D050"/>
            </a:solidFill>
            <a:ln w="22225" cap="rnd">
              <a:solidFill>
                <a:srgbClr val="92D050"/>
              </a:solidFill>
              <a:round/>
            </a:ln>
            <a:effectLst/>
          </c:spPr>
          <c:marker>
            <c:symbol val="square"/>
            <c:size val="3"/>
            <c:spPr>
              <a:solidFill>
                <a:srgbClr val="92D050"/>
              </a:solidFill>
              <a:ln w="9525">
                <a:noFill/>
              </a:ln>
              <a:effectLst/>
            </c:spPr>
          </c:marker>
          <c:xVal>
            <c:numRef>
              <c:f>'38'!$L$5:$L$23</c:f>
              <c:numCache>
                <c:formatCode>#,##0</c:formatCode>
                <c:ptCount val="19"/>
                <c:pt idx="0">
                  <c:v>-1748.2929999999999</c:v>
                </c:pt>
                <c:pt idx="1">
                  <c:v>-1840.049</c:v>
                </c:pt>
                <c:pt idx="2">
                  <c:v>-1917.4259999999999</c:v>
                </c:pt>
                <c:pt idx="3">
                  <c:v>-2015.5329999999999</c:v>
                </c:pt>
                <c:pt idx="4">
                  <c:v>-2255.7800000000002</c:v>
                </c:pt>
                <c:pt idx="5">
                  <c:v>-2618.2399999999998</c:v>
                </c:pt>
                <c:pt idx="6">
                  <c:v>-2779.7</c:v>
                </c:pt>
                <c:pt idx="7">
                  <c:v>-2933.1039999999998</c:v>
                </c:pt>
                <c:pt idx="8">
                  <c:v>-3085.6280000000002</c:v>
                </c:pt>
                <c:pt idx="9">
                  <c:v>-3120.07</c:v>
                </c:pt>
                <c:pt idx="10">
                  <c:v>-3214.5839999999998</c:v>
                </c:pt>
                <c:pt idx="11">
                  <c:v>-3512.0590000000002</c:v>
                </c:pt>
                <c:pt idx="12">
                  <c:v>-3860.4319999999998</c:v>
                </c:pt>
                <c:pt idx="13">
                  <c:v>-4324.3010000000004</c:v>
                </c:pt>
                <c:pt idx="14">
                  <c:v>-3602.2069999999999</c:v>
                </c:pt>
                <c:pt idx="15">
                  <c:v>-2956.2220000000002</c:v>
                </c:pt>
                <c:pt idx="16">
                  <c:v>-2308.422</c:v>
                </c:pt>
                <c:pt idx="17">
                  <c:v>-1844.0509999999999</c:v>
                </c:pt>
                <c:pt idx="18">
                  <c:v>-1647.0830000000001</c:v>
                </c:pt>
              </c:numCache>
            </c:numRef>
          </c:xVal>
          <c:yVal>
            <c:numRef>
              <c:f>'38'!$K$5:$K$23</c:f>
              <c:numCache>
                <c:formatCode>#,##0</c:formatCode>
                <c:ptCount val="19"/>
                <c:pt idx="0">
                  <c:v>0.5</c:v>
                </c:pt>
                <c:pt idx="1">
                  <c:v>1.5</c:v>
                </c:pt>
                <c:pt idx="2">
                  <c:v>2.5</c:v>
                </c:pt>
                <c:pt idx="3">
                  <c:v>3.5</c:v>
                </c:pt>
                <c:pt idx="4">
                  <c:v>4.5</c:v>
                </c:pt>
                <c:pt idx="5">
                  <c:v>5.5</c:v>
                </c:pt>
                <c:pt idx="6">
                  <c:v>6.5</c:v>
                </c:pt>
                <c:pt idx="7">
                  <c:v>7.5</c:v>
                </c:pt>
                <c:pt idx="8">
                  <c:v>8.5</c:v>
                </c:pt>
                <c:pt idx="9">
                  <c:v>9.5</c:v>
                </c:pt>
                <c:pt idx="10">
                  <c:v>10.5</c:v>
                </c:pt>
                <c:pt idx="11">
                  <c:v>11.5</c:v>
                </c:pt>
                <c:pt idx="12">
                  <c:v>12.5</c:v>
                </c:pt>
                <c:pt idx="13">
                  <c:v>13.5</c:v>
                </c:pt>
                <c:pt idx="14">
                  <c:v>14.5</c:v>
                </c:pt>
                <c:pt idx="15">
                  <c:v>15.5</c:v>
                </c:pt>
                <c:pt idx="16">
                  <c:v>16.5</c:v>
                </c:pt>
                <c:pt idx="17">
                  <c:v>17.5</c:v>
                </c:pt>
                <c:pt idx="18">
                  <c:v>18.5</c:v>
                </c:pt>
              </c:numCache>
            </c:numRef>
          </c:yVal>
          <c:smooth val="0"/>
          <c:extLst>
            <c:ext xmlns:c16="http://schemas.microsoft.com/office/drawing/2014/chart" uri="{C3380CC4-5D6E-409C-BE32-E72D297353CC}">
              <c16:uniqueId val="{00000001-25EF-457E-ACAE-94F2B56A0041}"/>
            </c:ext>
          </c:extLst>
        </c:ser>
        <c:dLbls>
          <c:showLegendKey val="0"/>
          <c:showVal val="0"/>
          <c:showCatName val="0"/>
          <c:showSerName val="0"/>
          <c:showPercent val="0"/>
          <c:showBubbleSize val="0"/>
        </c:dLbls>
        <c:axId val="620106760"/>
        <c:axId val="620106368"/>
      </c:scatterChart>
      <c:catAx>
        <c:axId val="619378680"/>
        <c:scaling>
          <c:orientation val="minMax"/>
        </c:scaling>
        <c:delete val="0"/>
        <c:axPos val="l"/>
        <c:numFmt formatCode="General" sourceLinked="1"/>
        <c:majorTickMark val="out"/>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620105976"/>
        <c:crosses val="autoZero"/>
        <c:auto val="1"/>
        <c:lblAlgn val="ctr"/>
        <c:lblOffset val="100"/>
        <c:noMultiLvlLbl val="0"/>
      </c:catAx>
      <c:valAx>
        <c:axId val="620105976"/>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619378680"/>
        <c:crosses val="autoZero"/>
        <c:crossBetween val="between"/>
      </c:valAx>
      <c:valAx>
        <c:axId val="620106368"/>
        <c:scaling>
          <c:orientation val="minMax"/>
          <c:max val="19"/>
          <c:min val="0"/>
        </c:scaling>
        <c:delete val="1"/>
        <c:axPos val="r"/>
        <c:numFmt formatCode="#,##0;#,##0" sourceLinked="0"/>
        <c:majorTickMark val="out"/>
        <c:minorTickMark val="none"/>
        <c:tickLblPos val="none"/>
        <c:crossAx val="620106760"/>
        <c:crosses val="max"/>
        <c:crossBetween val="midCat"/>
      </c:valAx>
      <c:valAx>
        <c:axId val="620106760"/>
        <c:scaling>
          <c:orientation val="minMax"/>
        </c:scaling>
        <c:delete val="0"/>
        <c:axPos val="t"/>
        <c:numFmt formatCode="#,##0;#,##0" sourceLinked="0"/>
        <c:majorTickMark val="out"/>
        <c:minorTickMark val="none"/>
        <c:tickLblPos val="nextTo"/>
        <c:spPr>
          <a:noFill/>
          <a:ln w="12700" cap="flat" cmpd="sng" algn="ctr">
            <a:solidFill>
              <a:schemeClr val="bg1">
                <a:lumMod val="50000"/>
              </a:schemeClr>
            </a:solidFill>
            <a:round/>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620106368"/>
        <c:crosses val="max"/>
        <c:crossBetween val="midCat"/>
        <c:majorUnit val="2000"/>
        <c:minorUnit val="400"/>
      </c:valAx>
      <c:spPr>
        <a:noFill/>
        <a:ln w="12700">
          <a:solidFill>
            <a:schemeClr val="bg1">
              <a:lumMod val="50000"/>
            </a:schemeClr>
          </a:solidFill>
        </a:ln>
        <a:effectLst/>
      </c:spPr>
    </c:plotArea>
    <c:legend>
      <c:legendPos val="b"/>
      <c:layout>
        <c:manualLayout>
          <c:xMode val="edge"/>
          <c:yMode val="edge"/>
          <c:x val="6.3085744607517804E-3"/>
          <c:y val="0.11168938365462938"/>
          <c:w val="0.36412719043202935"/>
          <c:h val="0.10156104624853179"/>
        </c:manualLayout>
      </c:layout>
      <c:overlay val="1"/>
      <c:spPr>
        <a:noFill/>
        <a:ln>
          <a:noFill/>
        </a:ln>
        <a:effectLst/>
      </c:spPr>
      <c:txPr>
        <a:bodyPr rot="0" spcFirstLastPara="1" vertOverflow="ellipsis" vert="horz" wrap="square" anchor="t" anchorCtr="0"/>
        <a:lstStyle/>
        <a:p>
          <a:pPr>
            <a:defRPr sz="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701443569553807E-2"/>
          <c:y val="9.0223826188394765E-2"/>
          <c:w val="0.83287029746282881"/>
          <c:h val="0.81550087489063849"/>
        </c:manualLayout>
      </c:layout>
      <c:barChart>
        <c:barDir val="bar"/>
        <c:grouping val="clustered"/>
        <c:varyColors val="0"/>
        <c:ser>
          <c:idx val="0"/>
          <c:order val="0"/>
          <c:tx>
            <c:strRef>
              <c:f>'38'!$C$4</c:f>
              <c:strCache>
                <c:ptCount val="1"/>
                <c:pt idx="0">
                  <c:v>久慈市</c:v>
                </c:pt>
              </c:strCache>
            </c:strRef>
          </c:tx>
          <c:spPr>
            <a:solidFill>
              <a:srgbClr val="75DD75"/>
            </a:solidFill>
            <a:ln>
              <a:noFill/>
            </a:ln>
            <a:effectLst/>
          </c:spPr>
          <c:invertIfNegative val="0"/>
          <c:cat>
            <c:numRef>
              <c:f>'24'!$A$5:$A$23</c:f>
              <c:numCache>
                <c:formatCode>General</c:formatCode>
                <c:ptCount val="19"/>
              </c:numCache>
            </c:numRef>
          </c:cat>
          <c:val>
            <c:numRef>
              <c:f>'38'!$C$5:$C$23</c:f>
              <c:numCache>
                <c:formatCode>#,##0</c:formatCode>
                <c:ptCount val="19"/>
                <c:pt idx="0">
                  <c:v>699</c:v>
                </c:pt>
                <c:pt idx="1">
                  <c:v>836</c:v>
                </c:pt>
                <c:pt idx="2">
                  <c:v>965</c:v>
                </c:pt>
                <c:pt idx="3">
                  <c:v>887</c:v>
                </c:pt>
                <c:pt idx="4">
                  <c:v>657</c:v>
                </c:pt>
                <c:pt idx="5">
                  <c:v>899</c:v>
                </c:pt>
                <c:pt idx="6">
                  <c:v>1042</c:v>
                </c:pt>
                <c:pt idx="7">
                  <c:v>1153</c:v>
                </c:pt>
                <c:pt idx="8">
                  <c:v>1196</c:v>
                </c:pt>
                <c:pt idx="9">
                  <c:v>1187</c:v>
                </c:pt>
                <c:pt idx="10">
                  <c:v>1331</c:v>
                </c:pt>
                <c:pt idx="11">
                  <c:v>1459</c:v>
                </c:pt>
                <c:pt idx="12">
                  <c:v>1378</c:v>
                </c:pt>
                <c:pt idx="13">
                  <c:v>1195</c:v>
                </c:pt>
                <c:pt idx="14">
                  <c:v>1337</c:v>
                </c:pt>
                <c:pt idx="15">
                  <c:v>1250</c:v>
                </c:pt>
                <c:pt idx="16">
                  <c:v>1056</c:v>
                </c:pt>
                <c:pt idx="17">
                  <c:v>604</c:v>
                </c:pt>
                <c:pt idx="18">
                  <c:v>359</c:v>
                </c:pt>
              </c:numCache>
            </c:numRef>
          </c:val>
          <c:extLst>
            <c:ext xmlns:c16="http://schemas.microsoft.com/office/drawing/2014/chart" uri="{C3380CC4-5D6E-409C-BE32-E72D297353CC}">
              <c16:uniqueId val="{00000000-3EAF-45EB-AC00-049CF2D5D970}"/>
            </c:ext>
          </c:extLst>
        </c:ser>
        <c:dLbls>
          <c:showLegendKey val="0"/>
          <c:showVal val="0"/>
          <c:showCatName val="0"/>
          <c:showSerName val="0"/>
          <c:showPercent val="0"/>
          <c:showBubbleSize val="0"/>
        </c:dLbls>
        <c:gapWidth val="100"/>
        <c:axId val="619376720"/>
        <c:axId val="619377112"/>
      </c:barChart>
      <c:scatterChart>
        <c:scatterStyle val="lineMarker"/>
        <c:varyColors val="0"/>
        <c:ser>
          <c:idx val="1"/>
          <c:order val="1"/>
          <c:tx>
            <c:strRef>
              <c:f>'38'!$F$4</c:f>
              <c:strCache>
                <c:ptCount val="1"/>
                <c:pt idx="0">
                  <c:v>全国</c:v>
                </c:pt>
              </c:strCache>
            </c:strRef>
          </c:tx>
          <c:spPr>
            <a:solidFill>
              <a:srgbClr val="92D050"/>
            </a:solidFill>
            <a:ln w="22225" cap="rnd">
              <a:solidFill>
                <a:srgbClr val="92D050"/>
              </a:solidFill>
              <a:round/>
            </a:ln>
            <a:effectLst/>
          </c:spPr>
          <c:marker>
            <c:symbol val="square"/>
            <c:size val="3"/>
            <c:spPr>
              <a:solidFill>
                <a:srgbClr val="92D050"/>
              </a:solidFill>
              <a:ln w="9525">
                <a:noFill/>
              </a:ln>
              <a:effectLst/>
            </c:spPr>
          </c:marker>
          <c:xVal>
            <c:numRef>
              <c:f>'38'!$F$5:$F$23</c:f>
              <c:numCache>
                <c:formatCode>#,##0</c:formatCode>
                <c:ptCount val="19"/>
                <c:pt idx="0">
                  <c:v>2591.4490000000001</c:v>
                </c:pt>
                <c:pt idx="1">
                  <c:v>2731.2829999999999</c:v>
                </c:pt>
                <c:pt idx="2">
                  <c:v>2894.8</c:v>
                </c:pt>
                <c:pt idx="3">
                  <c:v>2965.7629999999999</c:v>
                </c:pt>
                <c:pt idx="4">
                  <c:v>3197.4079999999999</c:v>
                </c:pt>
                <c:pt idx="5">
                  <c:v>3635.6959999999999</c:v>
                </c:pt>
                <c:pt idx="6">
                  <c:v>4147.4690000000001</c:v>
                </c:pt>
                <c:pt idx="7">
                  <c:v>4861.5519999999997</c:v>
                </c:pt>
                <c:pt idx="8">
                  <c:v>4362.8010000000004</c:v>
                </c:pt>
                <c:pt idx="9">
                  <c:v>4023.9630000000002</c:v>
                </c:pt>
                <c:pt idx="10">
                  <c:v>3852.7950000000001</c:v>
                </c:pt>
                <c:pt idx="11">
                  <c:v>4398.3860000000004</c:v>
                </c:pt>
                <c:pt idx="12">
                  <c:v>5147.0330000000004</c:v>
                </c:pt>
                <c:pt idx="13">
                  <c:v>4318.4359999999997</c:v>
                </c:pt>
                <c:pt idx="14">
                  <c:v>3768.9920000000002</c:v>
                </c:pt>
                <c:pt idx="15">
                  <c:v>3390.8939999999998</c:v>
                </c:pt>
                <c:pt idx="16">
                  <c:v>2670.9270000000001</c:v>
                </c:pt>
                <c:pt idx="17">
                  <c:v>1703.7829999999999</c:v>
                </c:pt>
                <c:pt idx="18">
                  <c:v>1065.345</c:v>
                </c:pt>
              </c:numCache>
            </c:numRef>
          </c:xVal>
          <c:yVal>
            <c:numRef>
              <c:f>'38'!$D$5:$D$23</c:f>
              <c:numCache>
                <c:formatCode>#,##0</c:formatCode>
                <c:ptCount val="19"/>
                <c:pt idx="0">
                  <c:v>0.5</c:v>
                </c:pt>
                <c:pt idx="1">
                  <c:v>1.5</c:v>
                </c:pt>
                <c:pt idx="2">
                  <c:v>2.5</c:v>
                </c:pt>
                <c:pt idx="3">
                  <c:v>3.5</c:v>
                </c:pt>
                <c:pt idx="4">
                  <c:v>4.5</c:v>
                </c:pt>
                <c:pt idx="5">
                  <c:v>5.5</c:v>
                </c:pt>
                <c:pt idx="6">
                  <c:v>6.5</c:v>
                </c:pt>
                <c:pt idx="7">
                  <c:v>7.5</c:v>
                </c:pt>
                <c:pt idx="8">
                  <c:v>8.5</c:v>
                </c:pt>
                <c:pt idx="9">
                  <c:v>9.5</c:v>
                </c:pt>
                <c:pt idx="10">
                  <c:v>10.5</c:v>
                </c:pt>
                <c:pt idx="11">
                  <c:v>11.5</c:v>
                </c:pt>
                <c:pt idx="12">
                  <c:v>12.5</c:v>
                </c:pt>
                <c:pt idx="13">
                  <c:v>13.5</c:v>
                </c:pt>
                <c:pt idx="14">
                  <c:v>14.5</c:v>
                </c:pt>
                <c:pt idx="15">
                  <c:v>15.5</c:v>
                </c:pt>
                <c:pt idx="16">
                  <c:v>16.5</c:v>
                </c:pt>
                <c:pt idx="17">
                  <c:v>17.5</c:v>
                </c:pt>
                <c:pt idx="18">
                  <c:v>18.5</c:v>
                </c:pt>
              </c:numCache>
            </c:numRef>
          </c:yVal>
          <c:smooth val="0"/>
          <c:extLst>
            <c:ext xmlns:c16="http://schemas.microsoft.com/office/drawing/2014/chart" uri="{C3380CC4-5D6E-409C-BE32-E72D297353CC}">
              <c16:uniqueId val="{00000001-3EAF-45EB-AC00-049CF2D5D970}"/>
            </c:ext>
          </c:extLst>
        </c:ser>
        <c:dLbls>
          <c:showLegendKey val="0"/>
          <c:showVal val="0"/>
          <c:showCatName val="0"/>
          <c:showSerName val="0"/>
          <c:showPercent val="0"/>
          <c:showBubbleSize val="0"/>
        </c:dLbls>
        <c:axId val="619377896"/>
        <c:axId val="619377504"/>
      </c:scatterChart>
      <c:catAx>
        <c:axId val="619376720"/>
        <c:scaling>
          <c:orientation val="minMax"/>
        </c:scaling>
        <c:delete val="1"/>
        <c:axPos val="l"/>
        <c:numFmt formatCode="General" sourceLinked="1"/>
        <c:majorTickMark val="out"/>
        <c:minorTickMark val="none"/>
        <c:tickLblPos val="none"/>
        <c:crossAx val="619377112"/>
        <c:crosses val="autoZero"/>
        <c:auto val="1"/>
        <c:lblAlgn val="ctr"/>
        <c:lblOffset val="100"/>
        <c:noMultiLvlLbl val="0"/>
      </c:catAx>
      <c:valAx>
        <c:axId val="619377112"/>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619376720"/>
        <c:crosses val="autoZero"/>
        <c:crossBetween val="between"/>
      </c:valAx>
      <c:valAx>
        <c:axId val="619377504"/>
        <c:scaling>
          <c:orientation val="minMax"/>
          <c:max val="19"/>
          <c:min val="0"/>
        </c:scaling>
        <c:delete val="1"/>
        <c:axPos val="r"/>
        <c:numFmt formatCode="#,##0;#,##0" sourceLinked="0"/>
        <c:majorTickMark val="out"/>
        <c:minorTickMark val="none"/>
        <c:tickLblPos val="none"/>
        <c:crossAx val="619377896"/>
        <c:crosses val="max"/>
        <c:crossBetween val="midCat"/>
      </c:valAx>
      <c:valAx>
        <c:axId val="619377896"/>
        <c:scaling>
          <c:orientation val="minMax"/>
        </c:scaling>
        <c:delete val="0"/>
        <c:axPos val="t"/>
        <c:numFmt formatCode="#,##0;#,##0" sourceLinked="0"/>
        <c:majorTickMark val="out"/>
        <c:minorTickMark val="none"/>
        <c:tickLblPos val="nextTo"/>
        <c:spPr>
          <a:noFill/>
          <a:ln w="12700" cap="flat" cmpd="sng" algn="ctr">
            <a:solidFill>
              <a:schemeClr val="bg1">
                <a:lumMod val="50000"/>
              </a:schemeClr>
            </a:solidFill>
            <a:round/>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619377504"/>
        <c:crosses val="max"/>
        <c:crossBetween val="midCat"/>
      </c:valAx>
      <c:spPr>
        <a:noFill/>
        <a:ln w="12700">
          <a:solidFill>
            <a:schemeClr val="bg1">
              <a:lumMod val="50000"/>
            </a:schemeClr>
          </a:solidFill>
        </a:ln>
        <a:effectLst/>
      </c:spPr>
    </c:plotArea>
    <c:legend>
      <c:legendPos val="b"/>
      <c:layout>
        <c:manualLayout>
          <c:xMode val="edge"/>
          <c:yMode val="edge"/>
          <c:x val="0.54856749172269137"/>
          <c:y val="0.10249398135577882"/>
          <c:w val="0.35232755559801132"/>
          <c:h val="0.10156104624853179"/>
        </c:manualLayout>
      </c:layout>
      <c:overlay val="1"/>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701443569553807E-2"/>
          <c:y val="9.0223826188394765E-2"/>
          <c:w val="0.83287029746282881"/>
          <c:h val="0.81550087489063849"/>
        </c:manualLayout>
      </c:layout>
      <c:barChart>
        <c:barDir val="bar"/>
        <c:grouping val="clustered"/>
        <c:varyColors val="0"/>
        <c:ser>
          <c:idx val="0"/>
          <c:order val="0"/>
          <c:tx>
            <c:strRef>
              <c:f>'38'!$B$4</c:f>
              <c:strCache>
                <c:ptCount val="1"/>
                <c:pt idx="0">
                  <c:v>久慈市</c:v>
                </c:pt>
              </c:strCache>
            </c:strRef>
          </c:tx>
          <c:spPr>
            <a:solidFill>
              <a:srgbClr val="F79646"/>
            </a:solidFill>
            <a:ln>
              <a:noFill/>
            </a:ln>
            <a:effectLst/>
          </c:spPr>
          <c:invertIfNegative val="0"/>
          <c:cat>
            <c:strRef>
              <c:f>'38'!$A$5:$A$23</c:f>
              <c:strCache>
                <c:ptCount val="19"/>
                <c:pt idx="0">
                  <c:v>0～4歳</c:v>
                </c:pt>
                <c:pt idx="1">
                  <c:v>5～9歳</c:v>
                </c:pt>
                <c:pt idx="2">
                  <c:v>10～14歳</c:v>
                </c:pt>
                <c:pt idx="3">
                  <c:v>15～19歳</c:v>
                </c:pt>
                <c:pt idx="4">
                  <c:v>20～24歳</c:v>
                </c:pt>
                <c:pt idx="5">
                  <c:v>25～29歳</c:v>
                </c:pt>
                <c:pt idx="6">
                  <c:v>30～34歳</c:v>
                </c:pt>
                <c:pt idx="7">
                  <c:v>35～39歳</c:v>
                </c:pt>
                <c:pt idx="8">
                  <c:v>40～44歳</c:v>
                </c:pt>
                <c:pt idx="9">
                  <c:v>45～49歳</c:v>
                </c:pt>
                <c:pt idx="10">
                  <c:v>50～54歳</c:v>
                </c:pt>
                <c:pt idx="11">
                  <c:v>55～59歳</c:v>
                </c:pt>
                <c:pt idx="12">
                  <c:v>60～64歳</c:v>
                </c:pt>
                <c:pt idx="13">
                  <c:v>65～69歳</c:v>
                </c:pt>
                <c:pt idx="14">
                  <c:v>70～74歳</c:v>
                </c:pt>
                <c:pt idx="15">
                  <c:v>75～79歳</c:v>
                </c:pt>
                <c:pt idx="16">
                  <c:v>80～84歳</c:v>
                </c:pt>
                <c:pt idx="17">
                  <c:v>85～89歳</c:v>
                </c:pt>
                <c:pt idx="18">
                  <c:v>90歳以上</c:v>
                </c:pt>
              </c:strCache>
            </c:strRef>
          </c:cat>
          <c:val>
            <c:numRef>
              <c:f>'38'!$B$5:$B$23</c:f>
              <c:numCache>
                <c:formatCode>#,##0</c:formatCode>
                <c:ptCount val="19"/>
                <c:pt idx="0">
                  <c:v>-794</c:v>
                </c:pt>
                <c:pt idx="1">
                  <c:v>-890</c:v>
                </c:pt>
                <c:pt idx="2">
                  <c:v>-1027</c:v>
                </c:pt>
                <c:pt idx="3">
                  <c:v>-873</c:v>
                </c:pt>
                <c:pt idx="4">
                  <c:v>-564</c:v>
                </c:pt>
                <c:pt idx="5">
                  <c:v>-820</c:v>
                </c:pt>
                <c:pt idx="6">
                  <c:v>-981</c:v>
                </c:pt>
                <c:pt idx="7">
                  <c:v>-1163</c:v>
                </c:pt>
                <c:pt idx="8">
                  <c:v>-1157</c:v>
                </c:pt>
                <c:pt idx="9">
                  <c:v>-1201</c:v>
                </c:pt>
                <c:pt idx="10">
                  <c:v>-1296</c:v>
                </c:pt>
                <c:pt idx="11">
                  <c:v>-1371</c:v>
                </c:pt>
                <c:pt idx="12">
                  <c:v>-1328</c:v>
                </c:pt>
                <c:pt idx="13">
                  <c:v>-1049</c:v>
                </c:pt>
                <c:pt idx="14">
                  <c:v>-1018</c:v>
                </c:pt>
                <c:pt idx="15">
                  <c:v>-888</c:v>
                </c:pt>
                <c:pt idx="16">
                  <c:v>-610</c:v>
                </c:pt>
                <c:pt idx="17">
                  <c:v>-248</c:v>
                </c:pt>
                <c:pt idx="18">
                  <c:v>-104</c:v>
                </c:pt>
              </c:numCache>
            </c:numRef>
          </c:val>
          <c:extLst>
            <c:ext xmlns:c16="http://schemas.microsoft.com/office/drawing/2014/chart" uri="{C3380CC4-5D6E-409C-BE32-E72D297353CC}">
              <c16:uniqueId val="{00000000-3893-4AFC-8B18-0DB965A27DB4}"/>
            </c:ext>
          </c:extLst>
        </c:ser>
        <c:dLbls>
          <c:showLegendKey val="0"/>
          <c:showVal val="0"/>
          <c:showCatName val="0"/>
          <c:showSerName val="0"/>
          <c:showPercent val="0"/>
          <c:showBubbleSize val="0"/>
        </c:dLbls>
        <c:gapWidth val="100"/>
        <c:axId val="619374760"/>
        <c:axId val="619375152"/>
      </c:barChart>
      <c:scatterChart>
        <c:scatterStyle val="lineMarker"/>
        <c:varyColors val="0"/>
        <c:ser>
          <c:idx val="1"/>
          <c:order val="1"/>
          <c:tx>
            <c:strRef>
              <c:f>'38'!$E$4</c:f>
              <c:strCache>
                <c:ptCount val="1"/>
                <c:pt idx="0">
                  <c:v>全国</c:v>
                </c:pt>
              </c:strCache>
            </c:strRef>
          </c:tx>
          <c:spPr>
            <a:solidFill>
              <a:srgbClr val="92D050"/>
            </a:solidFill>
            <a:ln w="22225" cap="rnd">
              <a:solidFill>
                <a:srgbClr val="92D050"/>
              </a:solidFill>
              <a:round/>
            </a:ln>
            <a:effectLst/>
          </c:spPr>
          <c:marker>
            <c:symbol val="square"/>
            <c:size val="3"/>
            <c:spPr>
              <a:solidFill>
                <a:srgbClr val="92D050"/>
              </a:solidFill>
              <a:ln w="9525">
                <a:noFill/>
              </a:ln>
              <a:effectLst/>
            </c:spPr>
          </c:marker>
          <c:xVal>
            <c:numRef>
              <c:f>'38'!$E$5:$E$23</c:f>
              <c:numCache>
                <c:formatCode>#,##0</c:formatCode>
                <c:ptCount val="19"/>
                <c:pt idx="0">
                  <c:v>-2716.6570000000002</c:v>
                </c:pt>
                <c:pt idx="1">
                  <c:v>-2866.1089999999999</c:v>
                </c:pt>
                <c:pt idx="2">
                  <c:v>-3038.538</c:v>
                </c:pt>
                <c:pt idx="3">
                  <c:v>-3127.1579999999999</c:v>
                </c:pt>
                <c:pt idx="4">
                  <c:v>-3327.2829999999999</c:v>
                </c:pt>
                <c:pt idx="5">
                  <c:v>-3755.0520000000001</c:v>
                </c:pt>
                <c:pt idx="6">
                  <c:v>-4273.2269999999999</c:v>
                </c:pt>
                <c:pt idx="7">
                  <c:v>-5002.07</c:v>
                </c:pt>
                <c:pt idx="8">
                  <c:v>-4445.6130000000003</c:v>
                </c:pt>
                <c:pt idx="9">
                  <c:v>-4068.5839999999998</c:v>
                </c:pt>
                <c:pt idx="10">
                  <c:v>-3847.087</c:v>
                </c:pt>
                <c:pt idx="11">
                  <c:v>-4329.6660000000002</c:v>
                </c:pt>
                <c:pt idx="12">
                  <c:v>-4965.1369999999997</c:v>
                </c:pt>
                <c:pt idx="13">
                  <c:v>-3953.326</c:v>
                </c:pt>
                <c:pt idx="14">
                  <c:v>-3249.15</c:v>
                </c:pt>
                <c:pt idx="15">
                  <c:v>-2601.2579999999998</c:v>
                </c:pt>
                <c:pt idx="16">
                  <c:v>-1705.194</c:v>
                </c:pt>
                <c:pt idx="17">
                  <c:v>-750.10199999999998</c:v>
                </c:pt>
                <c:pt idx="18">
                  <c:v>-305.738</c:v>
                </c:pt>
              </c:numCache>
            </c:numRef>
          </c:xVal>
          <c:yVal>
            <c:numRef>
              <c:f>'38'!$D$5:$D$23</c:f>
              <c:numCache>
                <c:formatCode>#,##0</c:formatCode>
                <c:ptCount val="19"/>
                <c:pt idx="0">
                  <c:v>0.5</c:v>
                </c:pt>
                <c:pt idx="1">
                  <c:v>1.5</c:v>
                </c:pt>
                <c:pt idx="2">
                  <c:v>2.5</c:v>
                </c:pt>
                <c:pt idx="3">
                  <c:v>3.5</c:v>
                </c:pt>
                <c:pt idx="4">
                  <c:v>4.5</c:v>
                </c:pt>
                <c:pt idx="5">
                  <c:v>5.5</c:v>
                </c:pt>
                <c:pt idx="6">
                  <c:v>6.5</c:v>
                </c:pt>
                <c:pt idx="7">
                  <c:v>7.5</c:v>
                </c:pt>
                <c:pt idx="8">
                  <c:v>8.5</c:v>
                </c:pt>
                <c:pt idx="9">
                  <c:v>9.5</c:v>
                </c:pt>
                <c:pt idx="10">
                  <c:v>10.5</c:v>
                </c:pt>
                <c:pt idx="11">
                  <c:v>11.5</c:v>
                </c:pt>
                <c:pt idx="12">
                  <c:v>12.5</c:v>
                </c:pt>
                <c:pt idx="13">
                  <c:v>13.5</c:v>
                </c:pt>
                <c:pt idx="14">
                  <c:v>14.5</c:v>
                </c:pt>
                <c:pt idx="15">
                  <c:v>15.5</c:v>
                </c:pt>
                <c:pt idx="16">
                  <c:v>16.5</c:v>
                </c:pt>
                <c:pt idx="17">
                  <c:v>17.5</c:v>
                </c:pt>
                <c:pt idx="18">
                  <c:v>18.5</c:v>
                </c:pt>
              </c:numCache>
            </c:numRef>
          </c:yVal>
          <c:smooth val="0"/>
          <c:extLst>
            <c:ext xmlns:c16="http://schemas.microsoft.com/office/drawing/2014/chart" uri="{C3380CC4-5D6E-409C-BE32-E72D297353CC}">
              <c16:uniqueId val="{00000001-3893-4AFC-8B18-0DB965A27DB4}"/>
            </c:ext>
          </c:extLst>
        </c:ser>
        <c:dLbls>
          <c:showLegendKey val="0"/>
          <c:showVal val="0"/>
          <c:showCatName val="0"/>
          <c:showSerName val="0"/>
          <c:showPercent val="0"/>
          <c:showBubbleSize val="0"/>
        </c:dLbls>
        <c:axId val="619375936"/>
        <c:axId val="619375544"/>
      </c:scatterChart>
      <c:catAx>
        <c:axId val="619374760"/>
        <c:scaling>
          <c:orientation val="minMax"/>
        </c:scaling>
        <c:delete val="0"/>
        <c:axPos val="l"/>
        <c:numFmt formatCode="General" sourceLinked="1"/>
        <c:majorTickMark val="out"/>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619375152"/>
        <c:crosses val="autoZero"/>
        <c:auto val="1"/>
        <c:lblAlgn val="ctr"/>
        <c:lblOffset val="100"/>
        <c:noMultiLvlLbl val="0"/>
      </c:catAx>
      <c:valAx>
        <c:axId val="619375152"/>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619374760"/>
        <c:crosses val="autoZero"/>
        <c:crossBetween val="between"/>
      </c:valAx>
      <c:valAx>
        <c:axId val="619375544"/>
        <c:scaling>
          <c:orientation val="minMax"/>
          <c:max val="19"/>
          <c:min val="0"/>
        </c:scaling>
        <c:delete val="1"/>
        <c:axPos val="r"/>
        <c:numFmt formatCode="#,##0;#,##0" sourceLinked="0"/>
        <c:majorTickMark val="out"/>
        <c:minorTickMark val="none"/>
        <c:tickLblPos val="none"/>
        <c:crossAx val="619375936"/>
        <c:crosses val="max"/>
        <c:crossBetween val="midCat"/>
      </c:valAx>
      <c:valAx>
        <c:axId val="619375936"/>
        <c:scaling>
          <c:orientation val="minMax"/>
        </c:scaling>
        <c:delete val="0"/>
        <c:axPos val="t"/>
        <c:numFmt formatCode="#,##0;#,##0" sourceLinked="0"/>
        <c:majorTickMark val="out"/>
        <c:minorTickMark val="none"/>
        <c:tickLblPos val="nextTo"/>
        <c:spPr>
          <a:noFill/>
          <a:ln w="12700" cap="flat" cmpd="sng" algn="ctr">
            <a:solidFill>
              <a:schemeClr val="bg1">
                <a:lumMod val="50000"/>
              </a:schemeClr>
            </a:solidFill>
            <a:round/>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619375544"/>
        <c:crosses val="max"/>
        <c:crossBetween val="midCat"/>
        <c:majorUnit val="2000"/>
        <c:minorUnit val="400"/>
      </c:valAx>
      <c:spPr>
        <a:noFill/>
        <a:ln w="12700">
          <a:solidFill>
            <a:schemeClr val="bg1">
              <a:lumMod val="50000"/>
            </a:schemeClr>
          </a:solidFill>
        </a:ln>
        <a:effectLst/>
      </c:spPr>
    </c:plotArea>
    <c:legend>
      <c:legendPos val="b"/>
      <c:layout>
        <c:manualLayout>
          <c:xMode val="edge"/>
          <c:yMode val="edge"/>
          <c:x val="6.3085744607517804E-3"/>
          <c:y val="0.11168938365462938"/>
          <c:w val="0.36412719043202935"/>
          <c:h val="0.10156104624853179"/>
        </c:manualLayout>
      </c:layout>
      <c:overlay val="1"/>
      <c:spPr>
        <a:noFill/>
        <a:ln>
          <a:noFill/>
        </a:ln>
        <a:effectLst/>
      </c:spPr>
      <c:txPr>
        <a:bodyPr rot="0" spcFirstLastPara="1" vertOverflow="ellipsis" vert="horz" wrap="square" anchor="t" anchorCtr="0"/>
        <a:lstStyle/>
        <a:p>
          <a:pPr>
            <a:defRPr sz="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99659502021721"/>
          <c:y val="9.9174639000743817E-2"/>
          <c:w val="0.8329703719467495"/>
          <c:h val="0.70479194986620153"/>
        </c:manualLayout>
      </c:layout>
      <c:barChart>
        <c:barDir val="col"/>
        <c:grouping val="stacked"/>
        <c:varyColors val="0"/>
        <c:ser>
          <c:idx val="0"/>
          <c:order val="0"/>
          <c:tx>
            <c:strRef>
              <c:f>'39'!$B$6</c:f>
              <c:strCache>
                <c:ptCount val="1"/>
                <c:pt idx="0">
                  <c:v>第１次産業</c:v>
                </c:pt>
              </c:strCache>
            </c:strRef>
          </c:tx>
          <c:spPr>
            <a:solidFill>
              <a:srgbClr val="C1DAFF"/>
            </a:solidFill>
            <a:ln>
              <a:noFill/>
            </a:ln>
            <a:effectLst/>
          </c:spPr>
          <c:invertIfNegative val="0"/>
          <c:dLbls>
            <c:numFmt formatCode="#,##0_);\(#,##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ＭＳ Ｐゴシック" pitchFamily="50" charset="-128"/>
                    <a:ea typeface="ＭＳ Ｐゴシック"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'39'!$A$7:$A$9</c:f>
              <c:numCache>
                <c:formatCode>General</c:formatCode>
                <c:ptCount val="3"/>
                <c:pt idx="0">
                  <c:v>2000</c:v>
                </c:pt>
                <c:pt idx="1">
                  <c:v>2005</c:v>
                </c:pt>
                <c:pt idx="2">
                  <c:v>2010</c:v>
                </c:pt>
              </c:numCache>
            </c:numRef>
          </c:cat>
          <c:val>
            <c:numRef>
              <c:f>'39'!$B$7:$B$9</c:f>
              <c:numCache>
                <c:formatCode>#,##0_);[Red]\(#,##0\)</c:formatCode>
                <c:ptCount val="3"/>
                <c:pt idx="0">
                  <c:v>2121.4480118286951</c:v>
                </c:pt>
                <c:pt idx="1">
                  <c:v>2162.1855370515254</c:v>
                </c:pt>
                <c:pt idx="2">
                  <c:v>1598.6509996924024</c:v>
                </c:pt>
              </c:numCache>
            </c:numRef>
          </c:val>
          <c:extLst>
            <c:ext xmlns:c16="http://schemas.microsoft.com/office/drawing/2014/chart" uri="{C3380CC4-5D6E-409C-BE32-E72D297353CC}">
              <c16:uniqueId val="{00000000-2B8E-4572-B006-CD13F6A25192}"/>
            </c:ext>
          </c:extLst>
        </c:ser>
        <c:ser>
          <c:idx val="1"/>
          <c:order val="1"/>
          <c:tx>
            <c:strRef>
              <c:f>'39'!$C$6</c:f>
              <c:strCache>
                <c:ptCount val="1"/>
                <c:pt idx="0">
                  <c:v>第２次産業</c:v>
                </c:pt>
              </c:strCache>
            </c:strRef>
          </c:tx>
          <c:spPr>
            <a:solidFill>
              <a:srgbClr val="FFE1E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ＭＳ Ｐゴシック" pitchFamily="50" charset="-128"/>
                    <a:ea typeface="ＭＳ Ｐゴシック"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'39'!$A$7:$A$9</c:f>
              <c:numCache>
                <c:formatCode>General</c:formatCode>
                <c:ptCount val="3"/>
                <c:pt idx="0">
                  <c:v>2000</c:v>
                </c:pt>
                <c:pt idx="1">
                  <c:v>2005</c:v>
                </c:pt>
                <c:pt idx="2">
                  <c:v>2010</c:v>
                </c:pt>
              </c:numCache>
            </c:numRef>
          </c:cat>
          <c:val>
            <c:numRef>
              <c:f>'39'!$C$7:$C$9</c:f>
              <c:numCache>
                <c:formatCode>#,##0_);[Red]\(#,##0\)</c:formatCode>
                <c:ptCount val="3"/>
                <c:pt idx="0">
                  <c:v>6430.3579764482229</c:v>
                </c:pt>
                <c:pt idx="1">
                  <c:v>5207.7152118028389</c:v>
                </c:pt>
                <c:pt idx="2">
                  <c:v>4531.5144878498922</c:v>
                </c:pt>
              </c:numCache>
            </c:numRef>
          </c:val>
          <c:extLst>
            <c:ext xmlns:c16="http://schemas.microsoft.com/office/drawing/2014/chart" uri="{C3380CC4-5D6E-409C-BE32-E72D297353CC}">
              <c16:uniqueId val="{00000001-2B8E-4572-B006-CD13F6A25192}"/>
            </c:ext>
          </c:extLst>
        </c:ser>
        <c:ser>
          <c:idx val="2"/>
          <c:order val="2"/>
          <c:tx>
            <c:strRef>
              <c:f>'39'!$D$6</c:f>
              <c:strCache>
                <c:ptCount val="1"/>
                <c:pt idx="0">
                  <c:v>第３次産業</c:v>
                </c:pt>
              </c:strCache>
            </c:strRef>
          </c:tx>
          <c:spPr>
            <a:solidFill>
              <a:srgbClr val="C7F1C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ＭＳ Ｐゴシック" pitchFamily="50" charset="-128"/>
                    <a:ea typeface="ＭＳ Ｐゴシック"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'39'!$A$7:$A$9</c:f>
              <c:numCache>
                <c:formatCode>General</c:formatCode>
                <c:ptCount val="3"/>
                <c:pt idx="0">
                  <c:v>2000</c:v>
                </c:pt>
                <c:pt idx="1">
                  <c:v>2005</c:v>
                </c:pt>
                <c:pt idx="2">
                  <c:v>2010</c:v>
                </c:pt>
              </c:numCache>
            </c:numRef>
          </c:cat>
          <c:val>
            <c:numRef>
              <c:f>'39'!$D$7:$D$9</c:f>
              <c:numCache>
                <c:formatCode>#,##0_);[Red]\(#,##0\)</c:formatCode>
                <c:ptCount val="3"/>
                <c:pt idx="0">
                  <c:v>10389.194011723082</c:v>
                </c:pt>
                <c:pt idx="1">
                  <c:v>10592.099251145635</c:v>
                </c:pt>
                <c:pt idx="2">
                  <c:v>10151.834512457704</c:v>
                </c:pt>
              </c:numCache>
            </c:numRef>
          </c:val>
          <c:extLst>
            <c:ext xmlns:c16="http://schemas.microsoft.com/office/drawing/2014/chart" uri="{C3380CC4-5D6E-409C-BE32-E72D297353CC}">
              <c16:uniqueId val="{00000002-2B8E-4572-B006-CD13F6A25192}"/>
            </c:ext>
          </c:extLst>
        </c:ser>
        <c:dLbls>
          <c:showLegendKey val="0"/>
          <c:showVal val="1"/>
          <c:showCatName val="0"/>
          <c:showSerName val="0"/>
          <c:showPercent val="0"/>
          <c:showBubbleSize val="0"/>
        </c:dLbls>
        <c:gapWidth val="150"/>
        <c:overlap val="100"/>
        <c:serLines>
          <c:spPr>
            <a:ln w="9525" cap="flat" cmpd="sng" algn="ctr">
              <a:solidFill>
                <a:schemeClr val="bg1">
                  <a:lumMod val="50000"/>
                </a:schemeClr>
              </a:solidFill>
              <a:round/>
            </a:ln>
            <a:effectLst/>
          </c:spPr>
        </c:serLines>
        <c:axId val="620732232"/>
        <c:axId val="620732624"/>
      </c:barChart>
      <c:catAx>
        <c:axId val="62073223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ＭＳ Ｐゴシック" pitchFamily="50" charset="-128"/>
                <a:ea typeface="ＭＳ Ｐゴシック" pitchFamily="50" charset="-128"/>
                <a:cs typeface="+mn-cs"/>
              </a:defRPr>
            </a:pPr>
            <a:endParaRPr lang="ja-JP"/>
          </a:p>
        </c:txPr>
        <c:crossAx val="620732624"/>
        <c:crosses val="autoZero"/>
        <c:auto val="1"/>
        <c:lblAlgn val="ctr"/>
        <c:lblOffset val="100"/>
        <c:noMultiLvlLbl val="0"/>
      </c:catAx>
      <c:valAx>
        <c:axId val="620732624"/>
        <c:scaling>
          <c:orientation val="minMax"/>
        </c:scaling>
        <c:delete val="0"/>
        <c:axPos val="l"/>
        <c:majorGridlines>
          <c:spPr>
            <a:ln w="9525" cap="flat" cmpd="sng" algn="ctr">
              <a:solidFill>
                <a:schemeClr val="bg1">
                  <a:lumMod val="50000"/>
                </a:schemeClr>
              </a:solidFill>
              <a:prstDash val="sysDash"/>
              <a:round/>
            </a:ln>
            <a:effectLst/>
          </c:spPr>
        </c:majorGridlines>
        <c:title>
          <c:tx>
            <c:rich>
              <a:bodyPr rot="0" spcFirstLastPara="1" vertOverflow="ellipsis" wrap="square" anchor="ctr" anchorCtr="1"/>
              <a:lstStyle/>
              <a:p>
                <a:pPr>
                  <a:defRPr sz="900" b="0" i="0" u="none" strike="noStrike" kern="1200" baseline="0">
                    <a:solidFill>
                      <a:schemeClr val="tx1"/>
                    </a:solidFill>
                    <a:latin typeface="ＭＳ Ｐゴシック" pitchFamily="50" charset="-128"/>
                    <a:ea typeface="ＭＳ Ｐゴシック" pitchFamily="50" charset="-128"/>
                    <a:cs typeface="+mn-cs"/>
                  </a:defRPr>
                </a:pPr>
                <a:r>
                  <a:rPr lang="ja-JP" altLang="en-US" sz="900">
                    <a:solidFill>
                      <a:schemeClr val="tx1"/>
                    </a:solidFill>
                    <a:latin typeface="ＭＳ Ｐゴシック" pitchFamily="50" charset="-128"/>
                    <a:ea typeface="ＭＳ Ｐゴシック" pitchFamily="50" charset="-128"/>
                  </a:rPr>
                  <a:t>（人）</a:t>
                </a:r>
              </a:p>
            </c:rich>
          </c:tx>
          <c:layout>
            <c:manualLayout>
              <c:xMode val="edge"/>
              <c:yMode val="edge"/>
              <c:x val="1.5015100939247171E-2"/>
              <c:y val="1.4217024647067403E-2"/>
            </c:manualLayout>
          </c:layout>
          <c:overlay val="0"/>
          <c:spPr>
            <a:noFill/>
            <a:ln>
              <a:noFill/>
            </a:ln>
            <a:effectLst/>
          </c:spPr>
        </c:title>
        <c:numFmt formatCode="#,##0_);\(#,##0\)" sourceLinked="0"/>
        <c:majorTickMark val="out"/>
        <c:minorTickMark val="none"/>
        <c:tickLblPos val="nextTo"/>
        <c:spPr>
          <a:noFill/>
          <a:ln>
            <a:solidFill>
              <a:schemeClr val="bg1">
                <a:lumMod val="50000"/>
              </a:schemeClr>
            </a:solidFill>
            <a:prstDash val="sysDash"/>
          </a:ln>
          <a:effectLst/>
        </c:spPr>
        <c:txPr>
          <a:bodyPr rot="-60000000" spcFirstLastPara="1" vertOverflow="ellipsis" vert="horz" wrap="square" anchor="ctr" anchorCtr="1"/>
          <a:lstStyle/>
          <a:p>
            <a:pPr>
              <a:defRPr sz="1000" b="0" i="0" u="none" strike="noStrike" kern="1200" baseline="0">
                <a:solidFill>
                  <a:schemeClr val="tx1"/>
                </a:solidFill>
                <a:latin typeface="ＭＳ Ｐゴシック" pitchFamily="50" charset="-128"/>
                <a:ea typeface="ＭＳ Ｐゴシック" pitchFamily="50" charset="-128"/>
                <a:cs typeface="+mn-cs"/>
              </a:defRPr>
            </a:pPr>
            <a:endParaRPr lang="ja-JP"/>
          </a:p>
        </c:txPr>
        <c:crossAx val="620732232"/>
        <c:crosses val="autoZero"/>
        <c:crossBetween val="between"/>
      </c:valAx>
      <c:spPr>
        <a:noFill/>
        <a:ln>
          <a:solidFill>
            <a:schemeClr val="bg1">
              <a:lumMod val="50000"/>
            </a:schemeClr>
          </a:solid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ＭＳ Ｐゴシック" pitchFamily="50" charset="-128"/>
              <a:ea typeface="ＭＳ Ｐゴシック"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99659502021721"/>
          <c:y val="9.9174639000743817E-2"/>
          <c:w val="0.8329703719467495"/>
          <c:h val="0.70479194986620153"/>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4990-4A30-8334-7B8F9C4CBF74}"/>
              </c:ext>
            </c:extLst>
          </c:dPt>
          <c:dPt>
            <c:idx val="1"/>
            <c:invertIfNegative val="0"/>
            <c:bubble3D val="0"/>
            <c:spPr>
              <a:solidFill>
                <a:srgbClr val="75DD75"/>
              </a:solidFill>
              <a:ln>
                <a:noFill/>
              </a:ln>
              <a:effectLst/>
            </c:spPr>
            <c:extLst>
              <c:ext xmlns:c16="http://schemas.microsoft.com/office/drawing/2014/chart" uri="{C3380CC4-5D6E-409C-BE32-E72D297353CC}">
                <c16:uniqueId val="{00000003-4990-4A30-8334-7B8F9C4CBF74}"/>
              </c:ext>
            </c:extLst>
          </c:dPt>
          <c:dLbls>
            <c:numFmt formatCode="#,##0_);\(#,##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ＭＳ Ｐゴシック"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'39'!$B$3:$C$3</c:f>
              <c:strCache>
                <c:ptCount val="2"/>
                <c:pt idx="0">
                  <c:v>従業者数</c:v>
                </c:pt>
                <c:pt idx="1">
                  <c:v>就業者数</c:v>
                </c:pt>
              </c:strCache>
            </c:strRef>
          </c:cat>
          <c:val>
            <c:numRef>
              <c:f>'39'!$B$4:$C$4</c:f>
              <c:numCache>
                <c:formatCode>#,##0_);[Red]\(#,##0\)</c:formatCode>
                <c:ptCount val="2"/>
                <c:pt idx="0">
                  <c:v>18662.961406210768</c:v>
                </c:pt>
                <c:pt idx="1">
                  <c:v>18070.820831896992</c:v>
                </c:pt>
              </c:numCache>
            </c:numRef>
          </c:val>
          <c:extLst>
            <c:ext xmlns:c16="http://schemas.microsoft.com/office/drawing/2014/chart" uri="{C3380CC4-5D6E-409C-BE32-E72D297353CC}">
              <c16:uniqueId val="{00000004-4990-4A30-8334-7B8F9C4CBF74}"/>
            </c:ext>
          </c:extLst>
        </c:ser>
        <c:dLbls>
          <c:showLegendKey val="0"/>
          <c:showVal val="1"/>
          <c:showCatName val="0"/>
          <c:showSerName val="0"/>
          <c:showPercent val="0"/>
          <c:showBubbleSize val="0"/>
        </c:dLbls>
        <c:gapWidth val="100"/>
        <c:axId val="620731056"/>
        <c:axId val="620731448"/>
      </c:barChart>
      <c:catAx>
        <c:axId val="620731056"/>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ＭＳ Ｐゴシック" pitchFamily="50" charset="-128"/>
                <a:ea typeface="ＭＳ Ｐゴシック" pitchFamily="50" charset="-128"/>
                <a:cs typeface="+mn-cs"/>
              </a:defRPr>
            </a:pPr>
            <a:endParaRPr lang="ja-JP"/>
          </a:p>
        </c:txPr>
        <c:crossAx val="620731448"/>
        <c:crosses val="autoZero"/>
        <c:auto val="1"/>
        <c:lblAlgn val="ctr"/>
        <c:lblOffset val="100"/>
        <c:noMultiLvlLbl val="0"/>
      </c:catAx>
      <c:valAx>
        <c:axId val="620731448"/>
        <c:scaling>
          <c:orientation val="minMax"/>
          <c:min val="0"/>
        </c:scaling>
        <c:delete val="0"/>
        <c:axPos val="l"/>
        <c:majorGridlines>
          <c:spPr>
            <a:ln w="9525" cap="flat" cmpd="sng" algn="ctr">
              <a:solidFill>
                <a:schemeClr val="bg1">
                  <a:lumMod val="50000"/>
                </a:schemeClr>
              </a:solidFill>
              <a:prstDash val="sysDash"/>
              <a:round/>
            </a:ln>
            <a:effectLst/>
          </c:spPr>
        </c:majorGridlines>
        <c:title>
          <c:tx>
            <c:rich>
              <a:bodyPr rot="0" spcFirstLastPara="1" vertOverflow="ellipsis" wrap="square" anchor="ctr" anchorCtr="1"/>
              <a:lstStyle/>
              <a:p>
                <a:pPr>
                  <a:defRPr sz="900" b="0" i="0" u="none" strike="noStrike" kern="1200" baseline="0">
                    <a:solidFill>
                      <a:schemeClr val="tx1"/>
                    </a:solidFill>
                    <a:latin typeface="ＭＳ Ｐゴシック" pitchFamily="50" charset="-128"/>
                    <a:ea typeface="ＭＳ Ｐゴシック" pitchFamily="50" charset="-128"/>
                    <a:cs typeface="+mn-cs"/>
                  </a:defRPr>
                </a:pPr>
                <a:r>
                  <a:rPr lang="ja-JP" altLang="en-US" sz="900">
                    <a:solidFill>
                      <a:schemeClr val="tx1"/>
                    </a:solidFill>
                    <a:latin typeface="ＭＳ Ｐゴシック" pitchFamily="50" charset="-128"/>
                    <a:ea typeface="ＭＳ Ｐゴシック" pitchFamily="50" charset="-128"/>
                  </a:rPr>
                  <a:t>（人）</a:t>
                </a:r>
              </a:p>
            </c:rich>
          </c:tx>
          <c:layout>
            <c:manualLayout>
              <c:xMode val="edge"/>
              <c:yMode val="edge"/>
              <c:x val="1.5015015015015228E-2"/>
              <c:y val="1.1068762984431508E-2"/>
            </c:manualLayout>
          </c:layout>
          <c:overlay val="0"/>
          <c:spPr>
            <a:noFill/>
            <a:ln>
              <a:noFill/>
            </a:ln>
            <a:effectLst/>
          </c:spPr>
        </c:title>
        <c:numFmt formatCode="#,##0_);\(#,##0\)" sourceLinked="0"/>
        <c:majorTickMark val="out"/>
        <c:minorTickMark val="none"/>
        <c:tickLblPos val="nextTo"/>
        <c:spPr>
          <a:noFill/>
          <a:ln>
            <a:solidFill>
              <a:schemeClr val="bg1">
                <a:lumMod val="50000"/>
                <a:alpha val="98000"/>
              </a:schemeClr>
            </a:solid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ＭＳ Ｐゴシック" pitchFamily="50" charset="-128"/>
                <a:cs typeface="+mn-cs"/>
              </a:defRPr>
            </a:pPr>
            <a:endParaRPr lang="ja-JP"/>
          </a:p>
        </c:txPr>
        <c:crossAx val="620731056"/>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'40'!$A$4:$B$4</c:f>
              <c:strCache>
                <c:ptCount val="2"/>
                <c:pt idx="0">
                  <c:v>就業者数</c:v>
                </c:pt>
                <c:pt idx="1">
                  <c:v>18,071</c:v>
                </c:pt>
              </c:strCache>
            </c:strRef>
          </c:tx>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2146-4B29-BF07-A0524E914324}"/>
              </c:ext>
            </c:extLst>
          </c:dPt>
          <c:dPt>
            <c:idx val="1"/>
            <c:invertIfNegative val="0"/>
            <c:bubble3D val="0"/>
            <c:spPr>
              <a:solidFill>
                <a:srgbClr val="75DD75"/>
              </a:solidFill>
              <a:ln>
                <a:noFill/>
              </a:ln>
              <a:effectLst/>
            </c:spPr>
            <c:extLst>
              <c:ext xmlns:c16="http://schemas.microsoft.com/office/drawing/2014/chart" uri="{C3380CC4-5D6E-409C-BE32-E72D297353CC}">
                <c16:uniqueId val="{00000003-2146-4B29-BF07-A0524E914324}"/>
              </c:ext>
            </c:extLst>
          </c:dPt>
          <c:dPt>
            <c:idx val="2"/>
            <c:invertIfNegative val="0"/>
            <c:bubble3D val="0"/>
            <c:spPr>
              <a:solidFill>
                <a:srgbClr val="FFD1D1"/>
              </a:solidFill>
              <a:ln>
                <a:noFill/>
              </a:ln>
              <a:effectLst/>
            </c:spPr>
            <c:extLst>
              <c:ext xmlns:c16="http://schemas.microsoft.com/office/drawing/2014/chart" uri="{C3380CC4-5D6E-409C-BE32-E72D297353CC}">
                <c16:uniqueId val="{00000005-2146-4B29-BF07-A0524E914324}"/>
              </c:ext>
            </c:extLst>
          </c:dPt>
          <c:dPt>
            <c:idx val="3"/>
            <c:invertIfNegative val="0"/>
            <c:bubble3D val="0"/>
            <c:spPr>
              <a:solidFill>
                <a:srgbClr val="D9D9D9"/>
              </a:solidFill>
              <a:ln>
                <a:noFill/>
              </a:ln>
              <a:effectLst/>
            </c:spPr>
            <c:extLst>
              <c:ext xmlns:c16="http://schemas.microsoft.com/office/drawing/2014/chart" uri="{C3380CC4-5D6E-409C-BE32-E72D297353CC}">
                <c16:uniqueId val="{00000007-2146-4B29-BF07-A0524E914324}"/>
              </c:ext>
            </c:extLst>
          </c:dPt>
          <c:dLbls>
            <c:numFmt formatCode="#,##0.000_);[Red]\(#,##0.0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ＭＳ Ｐゴシック"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'40'!$C$3:$F$3</c:f>
              <c:strCache>
                <c:ptCount val="4"/>
                <c:pt idx="0">
                  <c:v>久慈市</c:v>
                </c:pt>
                <c:pt idx="1">
                  <c:v>全国</c:v>
                </c:pt>
                <c:pt idx="2">
                  <c:v>岩手県</c:v>
                </c:pt>
                <c:pt idx="3">
                  <c:v>同規模地域
（1万人以上～5万人未満）
※地方圏の平均</c:v>
                </c:pt>
              </c:strCache>
            </c:strRef>
          </c:cat>
          <c:val>
            <c:numRef>
              <c:f>'40'!$C$4:$F$4</c:f>
              <c:numCache>
                <c:formatCode>General</c:formatCode>
                <c:ptCount val="4"/>
                <c:pt idx="0" formatCode="0.000_ ">
                  <c:v>0.50088233189571563</c:v>
                </c:pt>
                <c:pt idx="1">
                  <c:v>0.47123883062385291</c:v>
                </c:pt>
                <c:pt idx="2">
                  <c:v>0.50072300031772898</c:v>
                </c:pt>
                <c:pt idx="3">
                  <c:v>0.49697273405798054</c:v>
                </c:pt>
              </c:numCache>
            </c:numRef>
          </c:val>
          <c:extLst>
            <c:ext xmlns:c16="http://schemas.microsoft.com/office/drawing/2014/chart" uri="{C3380CC4-5D6E-409C-BE32-E72D297353CC}">
              <c16:uniqueId val="{00000008-2146-4B29-BF07-A0524E914324}"/>
            </c:ext>
          </c:extLst>
        </c:ser>
        <c:dLbls>
          <c:showLegendKey val="0"/>
          <c:showVal val="1"/>
          <c:showCatName val="0"/>
          <c:showSerName val="0"/>
          <c:showPercent val="0"/>
          <c:showBubbleSize val="0"/>
        </c:dLbls>
        <c:gapWidth val="150"/>
        <c:overlap val="-25"/>
        <c:axId val="620733408"/>
        <c:axId val="620733800"/>
      </c:barChart>
      <c:catAx>
        <c:axId val="620733408"/>
        <c:scaling>
          <c:orientation val="minMax"/>
        </c:scaling>
        <c:delete val="0"/>
        <c:axPos val="b"/>
        <c:numFmt formatCode="General" sourceLinked="0"/>
        <c:majorTickMark val="none"/>
        <c:minorTickMark val="none"/>
        <c:tickLblPos val="nextTo"/>
        <c:spPr>
          <a:noFill/>
          <a:ln w="9525" cap="flat" cmpd="sng" algn="ctr">
            <a:solidFill>
              <a:schemeClr val="bg1">
                <a:lumMod val="50000"/>
              </a:schemeClr>
            </a:solidFill>
            <a:prstDash val="solid"/>
            <a:round/>
          </a:ln>
          <a:effectLst/>
        </c:spPr>
        <c:txPr>
          <a:bodyPr rot="0" spcFirstLastPara="1" vertOverflow="ellipsis" wrap="square" anchor="ctr" anchorCtr="1"/>
          <a:lstStyle/>
          <a:p>
            <a:pPr>
              <a:defRPr sz="1000" b="0" i="0" u="none" strike="noStrike" kern="1200" baseline="0">
                <a:solidFill>
                  <a:sysClr val="windowText" lastClr="000000"/>
                </a:solidFill>
                <a:latin typeface="ＭＳ Ｐゴシック" pitchFamily="50" charset="-128"/>
                <a:ea typeface="ＭＳ Ｐゴシック" pitchFamily="50" charset="-128"/>
                <a:cs typeface="+mn-cs"/>
              </a:defRPr>
            </a:pPr>
            <a:endParaRPr lang="ja-JP"/>
          </a:p>
        </c:txPr>
        <c:crossAx val="620733800"/>
        <c:crosses val="autoZero"/>
        <c:auto val="1"/>
        <c:lblAlgn val="ctr"/>
        <c:lblOffset val="100"/>
        <c:tickLblSkip val="1"/>
        <c:noMultiLvlLbl val="0"/>
      </c:catAx>
      <c:valAx>
        <c:axId val="620733800"/>
        <c:scaling>
          <c:orientation val="minMax"/>
          <c:min val="0"/>
        </c:scaling>
        <c:delete val="0"/>
        <c:axPos val="l"/>
        <c:majorGridlines>
          <c:spPr>
            <a:ln w="9525" cap="flat" cmpd="sng" algn="ctr">
              <a:solidFill>
                <a:schemeClr val="bg1">
                  <a:lumMod val="50000"/>
                </a:schemeClr>
              </a:solidFill>
              <a:prstDash val="sysDash"/>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ＭＳ Ｐゴシック" pitchFamily="50" charset="-128"/>
                    <a:ea typeface="ＭＳ Ｐゴシック" pitchFamily="50" charset="-128"/>
                    <a:cs typeface="+mn-cs"/>
                  </a:defRPr>
                </a:pPr>
                <a:r>
                  <a:rPr lang="ja-JP" altLang="en-US" sz="1200" b="0">
                    <a:solidFill>
                      <a:sysClr val="windowText" lastClr="000000"/>
                    </a:solidFill>
                    <a:latin typeface="ＭＳ Ｐゴシック" pitchFamily="50" charset="-128"/>
                    <a:ea typeface="ＭＳ Ｐゴシック" pitchFamily="50" charset="-128"/>
                  </a:rPr>
                  <a:t>夜間人口</a:t>
                </a:r>
                <a:r>
                  <a:rPr lang="en-US" altLang="ja-JP" sz="1200" b="0">
                    <a:solidFill>
                      <a:sysClr val="windowText" lastClr="000000"/>
                    </a:solidFill>
                    <a:latin typeface="ＭＳ Ｐゴシック" pitchFamily="50" charset="-128"/>
                    <a:ea typeface="ＭＳ Ｐゴシック" pitchFamily="50" charset="-128"/>
                  </a:rPr>
                  <a:t>1</a:t>
                </a:r>
                <a:r>
                  <a:rPr lang="ja-JP" altLang="en-US" sz="1200" b="0">
                    <a:solidFill>
                      <a:sysClr val="windowText" lastClr="000000"/>
                    </a:solidFill>
                    <a:latin typeface="ＭＳ Ｐゴシック" pitchFamily="50" charset="-128"/>
                    <a:ea typeface="ＭＳ Ｐゴシック" pitchFamily="50" charset="-128"/>
                  </a:rPr>
                  <a:t>人当たり就業者数</a:t>
                </a:r>
                <a:r>
                  <a:rPr lang="en-US" altLang="ja-JP" sz="1200" b="0">
                    <a:solidFill>
                      <a:sysClr val="windowText" lastClr="000000"/>
                    </a:solidFill>
                    <a:latin typeface="ＭＳ Ｐゴシック" pitchFamily="50" charset="-128"/>
                    <a:ea typeface="ＭＳ Ｐゴシック" pitchFamily="50" charset="-128"/>
                  </a:rPr>
                  <a:t>(</a:t>
                </a:r>
                <a:r>
                  <a:rPr lang="ja-JP" altLang="en-US" sz="1200" b="0">
                    <a:solidFill>
                      <a:sysClr val="windowText" lastClr="000000"/>
                    </a:solidFill>
                    <a:latin typeface="ＭＳ Ｐゴシック" pitchFamily="50" charset="-128"/>
                    <a:ea typeface="ＭＳ Ｐゴシック" pitchFamily="50" charset="-128"/>
                  </a:rPr>
                  <a:t>職住比</a:t>
                </a:r>
                <a:r>
                  <a:rPr lang="en-US" altLang="ja-JP" sz="1200" b="0">
                    <a:solidFill>
                      <a:sysClr val="windowText" lastClr="000000"/>
                    </a:solidFill>
                    <a:latin typeface="ＭＳ Ｐゴシック" pitchFamily="50" charset="-128"/>
                    <a:ea typeface="ＭＳ Ｐゴシック" pitchFamily="50" charset="-128"/>
                  </a:rPr>
                  <a:t>)</a:t>
                </a:r>
                <a:endParaRPr lang="ja-JP" altLang="en-US" sz="1200" b="0">
                  <a:solidFill>
                    <a:sysClr val="windowText" lastClr="000000"/>
                  </a:solidFill>
                  <a:latin typeface="ＭＳ Ｐゴシック" pitchFamily="50" charset="-128"/>
                  <a:ea typeface="ＭＳ Ｐゴシック" pitchFamily="50" charset="-128"/>
                </a:endParaRPr>
              </a:p>
            </c:rich>
          </c:tx>
          <c:layout/>
          <c:overlay val="0"/>
          <c:spPr>
            <a:noFill/>
            <a:ln>
              <a:noFill/>
            </a:ln>
            <a:effectLst/>
          </c:spPr>
        </c:title>
        <c:numFmt formatCode="0.00_ "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ＭＳ Ｐゴシック" pitchFamily="50" charset="-128"/>
                <a:cs typeface="+mn-cs"/>
              </a:defRPr>
            </a:pPr>
            <a:endParaRPr lang="ja-JP"/>
          </a:p>
        </c:txPr>
        <c:crossAx val="620733408"/>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71717942218202"/>
          <c:y val="6.023456455947919E-2"/>
          <c:w val="0.74161168566292324"/>
          <c:h val="0.90354224753330303"/>
        </c:manualLayout>
      </c:layout>
      <c:barChart>
        <c:barDir val="bar"/>
        <c:grouping val="clustered"/>
        <c:varyColors val="0"/>
        <c:ser>
          <c:idx val="0"/>
          <c:order val="0"/>
          <c:spPr>
            <a:solidFill>
              <a:srgbClr val="FFD965"/>
            </a:solidFill>
          </c:spPr>
          <c:invertIfNegative val="0"/>
          <c:cat>
            <c:strRef>
              <c:f>'6'!$W$69:$W$107</c:f>
              <c:strCache>
                <c:ptCount val="39"/>
                <c:pt idx="0">
                  <c:v>建設業</c:v>
                </c:pt>
                <c:pt idx="1">
                  <c:v>食料品</c:v>
                </c:pt>
                <c:pt idx="2">
                  <c:v>公共サービス</c:v>
                </c:pt>
                <c:pt idx="3">
                  <c:v>水産業</c:v>
                </c:pt>
                <c:pt idx="4">
                  <c:v>林業</c:v>
                </c:pt>
                <c:pt idx="5">
                  <c:v>住宅賃貸業</c:v>
                </c:pt>
                <c:pt idx="6">
                  <c:v>窯業・土石製品</c:v>
                </c:pt>
                <c:pt idx="7">
                  <c:v>製材・木製品</c:v>
                </c:pt>
                <c:pt idx="8">
                  <c:v>ガス・熱供給業</c:v>
                </c:pt>
                <c:pt idx="9">
                  <c:v>皮革・皮革製品</c:v>
                </c:pt>
                <c:pt idx="10">
                  <c:v>その他の不動産業</c:v>
                </c:pt>
                <c:pt idx="11">
                  <c:v>繊維</c:v>
                </c:pt>
                <c:pt idx="12">
                  <c:v>小売業</c:v>
                </c:pt>
                <c:pt idx="13">
                  <c:v>水道・廃棄物処理業</c:v>
                </c:pt>
                <c:pt idx="14">
                  <c:v>家具</c:v>
                </c:pt>
                <c:pt idx="15">
                  <c:v>ゴム製品</c:v>
                </c:pt>
                <c:pt idx="16">
                  <c:v>衣服・身回品</c:v>
                </c:pt>
                <c:pt idx="17">
                  <c:v>電気業</c:v>
                </c:pt>
                <c:pt idx="18">
                  <c:v>精密機械</c:v>
                </c:pt>
                <c:pt idx="19">
                  <c:v>印刷</c:v>
                </c:pt>
                <c:pt idx="20">
                  <c:v>その他の製造業</c:v>
                </c:pt>
                <c:pt idx="21">
                  <c:v>非鉄金属</c:v>
                </c:pt>
                <c:pt idx="22">
                  <c:v>公務</c:v>
                </c:pt>
                <c:pt idx="23">
                  <c:v>鉱業</c:v>
                </c:pt>
                <c:pt idx="24">
                  <c:v>パルプ・紙</c:v>
                </c:pt>
                <c:pt idx="25">
                  <c:v>対個人サービス</c:v>
                </c:pt>
                <c:pt idx="26">
                  <c:v>運輸業</c:v>
                </c:pt>
                <c:pt idx="27">
                  <c:v>農業</c:v>
                </c:pt>
                <c:pt idx="28">
                  <c:v>電気機械</c:v>
                </c:pt>
                <c:pt idx="29">
                  <c:v>鉄鋼</c:v>
                </c:pt>
                <c:pt idx="30">
                  <c:v>輸送用機械</c:v>
                </c:pt>
                <c:pt idx="31">
                  <c:v>一般機械</c:v>
                </c:pt>
                <c:pt idx="32">
                  <c:v>対事業所サービス</c:v>
                </c:pt>
                <c:pt idx="33">
                  <c:v>化学</c:v>
                </c:pt>
                <c:pt idx="34">
                  <c:v>金融・保険業</c:v>
                </c:pt>
                <c:pt idx="35">
                  <c:v>金属製品</c:v>
                </c:pt>
                <c:pt idx="36">
                  <c:v>情報通信業</c:v>
                </c:pt>
                <c:pt idx="37">
                  <c:v>石油・石炭製品</c:v>
                </c:pt>
                <c:pt idx="38">
                  <c:v>卸売業</c:v>
                </c:pt>
              </c:strCache>
            </c:strRef>
          </c:cat>
          <c:val>
            <c:numRef>
              <c:f>'6'!$Y$69:$Y$107</c:f>
              <c:numCache>
                <c:formatCode>#,##0_);[Red]\(#,##0\)</c:formatCode>
                <c:ptCount val="39"/>
                <c:pt idx="0">
                  <c:v>21568.300752992975</c:v>
                </c:pt>
                <c:pt idx="1">
                  <c:v>3002.7014768727231</c:v>
                </c:pt>
                <c:pt idx="2">
                  <c:v>2853.4325729039178</c:v>
                </c:pt>
                <c:pt idx="3">
                  <c:v>1111.8419135844683</c:v>
                </c:pt>
                <c:pt idx="4">
                  <c:v>506.41912912364899</c:v>
                </c:pt>
                <c:pt idx="5">
                  <c:v>356.01218186819824</c:v>
                </c:pt>
                <c:pt idx="6">
                  <c:v>301.72369275139226</c:v>
                </c:pt>
                <c:pt idx="7">
                  <c:v>138.6992489702659</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91ED-42DC-B08F-A68FA8E5A2BE}"/>
            </c:ext>
          </c:extLst>
        </c:ser>
        <c:ser>
          <c:idx val="1"/>
          <c:order val="1"/>
          <c:invertIfNegative val="0"/>
          <c:cat>
            <c:strRef>
              <c:f>'6'!$W$69:$W$107</c:f>
              <c:strCache>
                <c:ptCount val="39"/>
                <c:pt idx="0">
                  <c:v>建設業</c:v>
                </c:pt>
                <c:pt idx="1">
                  <c:v>食料品</c:v>
                </c:pt>
                <c:pt idx="2">
                  <c:v>公共サービス</c:v>
                </c:pt>
                <c:pt idx="3">
                  <c:v>水産業</c:v>
                </c:pt>
                <c:pt idx="4">
                  <c:v>林業</c:v>
                </c:pt>
                <c:pt idx="5">
                  <c:v>住宅賃貸業</c:v>
                </c:pt>
                <c:pt idx="6">
                  <c:v>窯業・土石製品</c:v>
                </c:pt>
                <c:pt idx="7">
                  <c:v>製材・木製品</c:v>
                </c:pt>
                <c:pt idx="8">
                  <c:v>ガス・熱供給業</c:v>
                </c:pt>
                <c:pt idx="9">
                  <c:v>皮革・皮革製品</c:v>
                </c:pt>
                <c:pt idx="10">
                  <c:v>その他の不動産業</c:v>
                </c:pt>
                <c:pt idx="11">
                  <c:v>繊維</c:v>
                </c:pt>
                <c:pt idx="12">
                  <c:v>小売業</c:v>
                </c:pt>
                <c:pt idx="13">
                  <c:v>水道・廃棄物処理業</c:v>
                </c:pt>
                <c:pt idx="14">
                  <c:v>家具</c:v>
                </c:pt>
                <c:pt idx="15">
                  <c:v>ゴム製品</c:v>
                </c:pt>
                <c:pt idx="16">
                  <c:v>衣服・身回品</c:v>
                </c:pt>
                <c:pt idx="17">
                  <c:v>電気業</c:v>
                </c:pt>
                <c:pt idx="18">
                  <c:v>精密機械</c:v>
                </c:pt>
                <c:pt idx="19">
                  <c:v>印刷</c:v>
                </c:pt>
                <c:pt idx="20">
                  <c:v>その他の製造業</c:v>
                </c:pt>
                <c:pt idx="21">
                  <c:v>非鉄金属</c:v>
                </c:pt>
                <c:pt idx="22">
                  <c:v>公務</c:v>
                </c:pt>
                <c:pt idx="23">
                  <c:v>鉱業</c:v>
                </c:pt>
                <c:pt idx="24">
                  <c:v>パルプ・紙</c:v>
                </c:pt>
                <c:pt idx="25">
                  <c:v>対個人サービス</c:v>
                </c:pt>
                <c:pt idx="26">
                  <c:v>運輸業</c:v>
                </c:pt>
                <c:pt idx="27">
                  <c:v>農業</c:v>
                </c:pt>
                <c:pt idx="28">
                  <c:v>電気機械</c:v>
                </c:pt>
                <c:pt idx="29">
                  <c:v>鉄鋼</c:v>
                </c:pt>
                <c:pt idx="30">
                  <c:v>輸送用機械</c:v>
                </c:pt>
                <c:pt idx="31">
                  <c:v>一般機械</c:v>
                </c:pt>
                <c:pt idx="32">
                  <c:v>対事業所サービス</c:v>
                </c:pt>
                <c:pt idx="33">
                  <c:v>化学</c:v>
                </c:pt>
                <c:pt idx="34">
                  <c:v>金融・保険業</c:v>
                </c:pt>
                <c:pt idx="35">
                  <c:v>金属製品</c:v>
                </c:pt>
                <c:pt idx="36">
                  <c:v>情報通信業</c:v>
                </c:pt>
                <c:pt idx="37">
                  <c:v>石油・石炭製品</c:v>
                </c:pt>
                <c:pt idx="38">
                  <c:v>卸売業</c:v>
                </c:pt>
              </c:strCache>
            </c:strRef>
          </c:cat>
          <c:val>
            <c:numRef>
              <c:f>'6'!$Z$69:$Z$107</c:f>
              <c:numCache>
                <c:formatCode>#,##0_);[Red]\(#,##0\)</c:formatCode>
                <c:ptCount val="3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1-91ED-42DC-B08F-A68FA8E5A2BE}"/>
            </c:ext>
          </c:extLst>
        </c:ser>
        <c:ser>
          <c:idx val="2"/>
          <c:order val="2"/>
          <c:spPr>
            <a:solidFill>
              <a:schemeClr val="bg1">
                <a:lumMod val="65000"/>
              </a:schemeClr>
            </a:solidFill>
          </c:spPr>
          <c:invertIfNegative val="0"/>
          <c:cat>
            <c:strRef>
              <c:f>'6'!$W$69:$W$107</c:f>
              <c:strCache>
                <c:ptCount val="39"/>
                <c:pt idx="0">
                  <c:v>建設業</c:v>
                </c:pt>
                <c:pt idx="1">
                  <c:v>食料品</c:v>
                </c:pt>
                <c:pt idx="2">
                  <c:v>公共サービス</c:v>
                </c:pt>
                <c:pt idx="3">
                  <c:v>水産業</c:v>
                </c:pt>
                <c:pt idx="4">
                  <c:v>林業</c:v>
                </c:pt>
                <c:pt idx="5">
                  <c:v>住宅賃貸業</c:v>
                </c:pt>
                <c:pt idx="6">
                  <c:v>窯業・土石製品</c:v>
                </c:pt>
                <c:pt idx="7">
                  <c:v>製材・木製品</c:v>
                </c:pt>
                <c:pt idx="8">
                  <c:v>ガス・熱供給業</c:v>
                </c:pt>
                <c:pt idx="9">
                  <c:v>皮革・皮革製品</c:v>
                </c:pt>
                <c:pt idx="10">
                  <c:v>その他の不動産業</c:v>
                </c:pt>
                <c:pt idx="11">
                  <c:v>繊維</c:v>
                </c:pt>
                <c:pt idx="12">
                  <c:v>小売業</c:v>
                </c:pt>
                <c:pt idx="13">
                  <c:v>水道・廃棄物処理業</c:v>
                </c:pt>
                <c:pt idx="14">
                  <c:v>家具</c:v>
                </c:pt>
                <c:pt idx="15">
                  <c:v>ゴム製品</c:v>
                </c:pt>
                <c:pt idx="16">
                  <c:v>衣服・身回品</c:v>
                </c:pt>
                <c:pt idx="17">
                  <c:v>電気業</c:v>
                </c:pt>
                <c:pt idx="18">
                  <c:v>精密機械</c:v>
                </c:pt>
                <c:pt idx="19">
                  <c:v>印刷</c:v>
                </c:pt>
                <c:pt idx="20">
                  <c:v>その他の製造業</c:v>
                </c:pt>
                <c:pt idx="21">
                  <c:v>非鉄金属</c:v>
                </c:pt>
                <c:pt idx="22">
                  <c:v>公務</c:v>
                </c:pt>
                <c:pt idx="23">
                  <c:v>鉱業</c:v>
                </c:pt>
                <c:pt idx="24">
                  <c:v>パルプ・紙</c:v>
                </c:pt>
                <c:pt idx="25">
                  <c:v>対個人サービス</c:v>
                </c:pt>
                <c:pt idx="26">
                  <c:v>運輸業</c:v>
                </c:pt>
                <c:pt idx="27">
                  <c:v>農業</c:v>
                </c:pt>
                <c:pt idx="28">
                  <c:v>電気機械</c:v>
                </c:pt>
                <c:pt idx="29">
                  <c:v>鉄鋼</c:v>
                </c:pt>
                <c:pt idx="30">
                  <c:v>輸送用機械</c:v>
                </c:pt>
                <c:pt idx="31">
                  <c:v>一般機械</c:v>
                </c:pt>
                <c:pt idx="32">
                  <c:v>対事業所サービス</c:v>
                </c:pt>
                <c:pt idx="33">
                  <c:v>化学</c:v>
                </c:pt>
                <c:pt idx="34">
                  <c:v>金融・保険業</c:v>
                </c:pt>
                <c:pt idx="35">
                  <c:v>金属製品</c:v>
                </c:pt>
                <c:pt idx="36">
                  <c:v>情報通信業</c:v>
                </c:pt>
                <c:pt idx="37">
                  <c:v>石油・石炭製品</c:v>
                </c:pt>
                <c:pt idx="38">
                  <c:v>卸売業</c:v>
                </c:pt>
              </c:strCache>
            </c:strRef>
          </c:cat>
          <c:val>
            <c:numRef>
              <c:f>'6'!$AA$69:$AA$107</c:f>
              <c:numCache>
                <c:formatCode>#,##0_);[Red]\(#,##0\)</c:formatCode>
                <c:ptCount val="39"/>
                <c:pt idx="0">
                  <c:v>0</c:v>
                </c:pt>
                <c:pt idx="1">
                  <c:v>0</c:v>
                </c:pt>
                <c:pt idx="2">
                  <c:v>0</c:v>
                </c:pt>
                <c:pt idx="3">
                  <c:v>0</c:v>
                </c:pt>
                <c:pt idx="4">
                  <c:v>0</c:v>
                </c:pt>
                <c:pt idx="5">
                  <c:v>0</c:v>
                </c:pt>
                <c:pt idx="6">
                  <c:v>0</c:v>
                </c:pt>
                <c:pt idx="7">
                  <c:v>0</c:v>
                </c:pt>
                <c:pt idx="8">
                  <c:v>-221.55171175312455</c:v>
                </c:pt>
                <c:pt idx="9">
                  <c:v>-221.83219927894297</c:v>
                </c:pt>
                <c:pt idx="10">
                  <c:v>-291.7446457656481</c:v>
                </c:pt>
                <c:pt idx="11">
                  <c:v>-295.11838237427702</c:v>
                </c:pt>
                <c:pt idx="12">
                  <c:v>-298.3780541676756</c:v>
                </c:pt>
                <c:pt idx="13">
                  <c:v>-407.77336088552431</c:v>
                </c:pt>
                <c:pt idx="14">
                  <c:v>-415.12504054161445</c:v>
                </c:pt>
                <c:pt idx="15">
                  <c:v>-452.94130560566219</c:v>
                </c:pt>
                <c:pt idx="16">
                  <c:v>-536.36700305504246</c:v>
                </c:pt>
                <c:pt idx="17">
                  <c:v>-592.67672300367258</c:v>
                </c:pt>
                <c:pt idx="18">
                  <c:v>-683.32431658920359</c:v>
                </c:pt>
                <c:pt idx="19">
                  <c:v>-700.95193599038146</c:v>
                </c:pt>
                <c:pt idx="20">
                  <c:v>-701.47037923159701</c:v>
                </c:pt>
                <c:pt idx="21">
                  <c:v>-797.99623142155156</c:v>
                </c:pt>
                <c:pt idx="22">
                  <c:v>-841.50375599109498</c:v>
                </c:pt>
                <c:pt idx="23">
                  <c:v>-890.47577365296456</c:v>
                </c:pt>
                <c:pt idx="24">
                  <c:v>-1049.7453267986393</c:v>
                </c:pt>
                <c:pt idx="25">
                  <c:v>-1159.0329353652151</c:v>
                </c:pt>
                <c:pt idx="26">
                  <c:v>-1199.4100110039376</c:v>
                </c:pt>
                <c:pt idx="27">
                  <c:v>-1311.0220176192072</c:v>
                </c:pt>
                <c:pt idx="28">
                  <c:v>-1980.5961559492778</c:v>
                </c:pt>
                <c:pt idx="29">
                  <c:v>-1994.7114284716708</c:v>
                </c:pt>
                <c:pt idx="30">
                  <c:v>-2020.6694989716354</c:v>
                </c:pt>
                <c:pt idx="31">
                  <c:v>-2721.1332434070823</c:v>
                </c:pt>
                <c:pt idx="32">
                  <c:v>-3095.6833659046761</c:v>
                </c:pt>
                <c:pt idx="33">
                  <c:v>-3267.207000769467</c:v>
                </c:pt>
                <c:pt idx="34">
                  <c:v>-3529.5062229896739</c:v>
                </c:pt>
                <c:pt idx="35">
                  <c:v>-3761.1334905303906</c:v>
                </c:pt>
                <c:pt idx="36">
                  <c:v>-4474.7796318975088</c:v>
                </c:pt>
                <c:pt idx="37">
                  <c:v>-4666.7849879218429</c:v>
                </c:pt>
                <c:pt idx="38">
                  <c:v>-7781.4668505126801</c:v>
                </c:pt>
              </c:numCache>
            </c:numRef>
          </c:val>
          <c:extLst>
            <c:ext xmlns:c16="http://schemas.microsoft.com/office/drawing/2014/chart" uri="{C3380CC4-5D6E-409C-BE32-E72D297353CC}">
              <c16:uniqueId val="{00000002-91ED-42DC-B08F-A68FA8E5A2BE}"/>
            </c:ext>
          </c:extLst>
        </c:ser>
        <c:dLbls>
          <c:showLegendKey val="0"/>
          <c:showVal val="0"/>
          <c:showCatName val="0"/>
          <c:showSerName val="0"/>
          <c:showPercent val="0"/>
          <c:showBubbleSize val="0"/>
        </c:dLbls>
        <c:gapWidth val="76"/>
        <c:overlap val="80"/>
        <c:axId val="565302272"/>
        <c:axId val="410815120"/>
      </c:barChart>
      <c:catAx>
        <c:axId val="565302272"/>
        <c:scaling>
          <c:orientation val="maxMin"/>
        </c:scaling>
        <c:delete val="0"/>
        <c:axPos val="l"/>
        <c:numFmt formatCode="General" sourceLinked="1"/>
        <c:majorTickMark val="out"/>
        <c:minorTickMark val="none"/>
        <c:tickLblPos val="nextTo"/>
        <c:spPr>
          <a:ln>
            <a:noFill/>
          </a:ln>
        </c:spPr>
        <c:txPr>
          <a:bodyPr/>
          <a:lstStyle/>
          <a:p>
            <a:pPr>
              <a:defRPr sz="450"/>
            </a:pPr>
            <a:endParaRPr lang="ja-JP"/>
          </a:p>
        </c:txPr>
        <c:crossAx val="410815120"/>
        <c:crosses val="autoZero"/>
        <c:auto val="1"/>
        <c:lblAlgn val="ctr"/>
        <c:lblOffset val="100"/>
        <c:noMultiLvlLbl val="0"/>
      </c:catAx>
      <c:valAx>
        <c:axId val="410815120"/>
        <c:scaling>
          <c:orientation val="minMax"/>
        </c:scaling>
        <c:delete val="0"/>
        <c:axPos val="t"/>
        <c:majorGridlines>
          <c:spPr>
            <a:ln>
              <a:prstDash val="sysDot"/>
            </a:ln>
          </c:spPr>
        </c:majorGridlines>
        <c:numFmt formatCode="#,##0_ ;[Red]\-#,##0\ " sourceLinked="0"/>
        <c:majorTickMark val="out"/>
        <c:minorTickMark val="none"/>
        <c:tickLblPos val="nextTo"/>
        <c:txPr>
          <a:bodyPr/>
          <a:lstStyle/>
          <a:p>
            <a:pPr>
              <a:defRPr sz="500"/>
            </a:pPr>
            <a:endParaRPr lang="ja-JP"/>
          </a:p>
        </c:txPr>
        <c:crossAx val="565302272"/>
        <c:crosses val="autoZero"/>
        <c:crossBetween val="between"/>
        <c:dispUnits>
          <c:builtInUnit val="thousan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'11'!$L$4</c:f>
              <c:strCache>
                <c:ptCount val="1"/>
                <c:pt idx="0">
                  <c:v>久慈市</c:v>
                </c:pt>
              </c:strCache>
            </c:strRef>
          </c:tx>
          <c:spPr>
            <a:solidFill>
              <a:srgbClr val="FF996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'11'!$K$5:$K$43</c:f>
              <c:strCache>
                <c:ptCount val="39"/>
                <c:pt idx="0">
                  <c:v>建設業</c:v>
                </c:pt>
                <c:pt idx="1">
                  <c:v>公共サービス</c:v>
                </c:pt>
                <c:pt idx="2">
                  <c:v>住宅賃貸業</c:v>
                </c:pt>
                <c:pt idx="3">
                  <c:v>食料品</c:v>
                </c:pt>
                <c:pt idx="4">
                  <c:v>公務</c:v>
                </c:pt>
                <c:pt idx="5">
                  <c:v>小売業</c:v>
                </c:pt>
                <c:pt idx="6">
                  <c:v>対個人サービス</c:v>
                </c:pt>
                <c:pt idx="7">
                  <c:v>対事業所サービス</c:v>
                </c:pt>
                <c:pt idx="8">
                  <c:v>情報通信業</c:v>
                </c:pt>
                <c:pt idx="9">
                  <c:v>農業</c:v>
                </c:pt>
                <c:pt idx="10">
                  <c:v>金融・保険業</c:v>
                </c:pt>
                <c:pt idx="11">
                  <c:v>運輸業</c:v>
                </c:pt>
                <c:pt idx="12">
                  <c:v>卸売業</c:v>
                </c:pt>
                <c:pt idx="13">
                  <c:v>電気機械</c:v>
                </c:pt>
                <c:pt idx="14">
                  <c:v>水道・廃棄物処理業</c:v>
                </c:pt>
                <c:pt idx="15">
                  <c:v>窯業・土石製品</c:v>
                </c:pt>
                <c:pt idx="16">
                  <c:v>その他の不動産業</c:v>
                </c:pt>
                <c:pt idx="17">
                  <c:v>その他の製造業</c:v>
                </c:pt>
                <c:pt idx="18">
                  <c:v>水産業</c:v>
                </c:pt>
                <c:pt idx="19">
                  <c:v>石油・石炭製品</c:v>
                </c:pt>
                <c:pt idx="20">
                  <c:v>輸送用機械</c:v>
                </c:pt>
                <c:pt idx="21">
                  <c:v>電気業</c:v>
                </c:pt>
                <c:pt idx="22">
                  <c:v>製材・木製品</c:v>
                </c:pt>
                <c:pt idx="23">
                  <c:v>衣服・身回品</c:v>
                </c:pt>
                <c:pt idx="24">
                  <c:v>金属製品</c:v>
                </c:pt>
                <c:pt idx="25">
                  <c:v>林業</c:v>
                </c:pt>
                <c:pt idx="26">
                  <c:v>印刷</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'11'!$L$5:$L$43</c:f>
              <c:numCache>
                <c:formatCode>0.0%</c:formatCode>
                <c:ptCount val="39"/>
                <c:pt idx="0">
                  <c:v>0.22327403011078104</c:v>
                </c:pt>
                <c:pt idx="1">
                  <c:v>0.13312036646234071</c:v>
                </c:pt>
                <c:pt idx="2">
                  <c:v>8.5452709301840263E-2</c:v>
                </c:pt>
                <c:pt idx="3">
                  <c:v>7.4679790773200583E-2</c:v>
                </c:pt>
                <c:pt idx="4">
                  <c:v>6.6910026212694512E-2</c:v>
                </c:pt>
                <c:pt idx="5">
                  <c:v>5.8166924399105688E-2</c:v>
                </c:pt>
                <c:pt idx="6">
                  <c:v>5.3235300681565852E-2</c:v>
                </c:pt>
                <c:pt idx="7">
                  <c:v>4.8027313557315231E-2</c:v>
                </c:pt>
                <c:pt idx="8">
                  <c:v>3.3316556568125953E-2</c:v>
                </c:pt>
                <c:pt idx="9">
                  <c:v>2.8399263142437809E-2</c:v>
                </c:pt>
                <c:pt idx="10">
                  <c:v>2.7806949873300794E-2</c:v>
                </c:pt>
                <c:pt idx="11">
                  <c:v>2.6201166739498474E-2</c:v>
                </c:pt>
                <c:pt idx="12">
                  <c:v>2.2184333496374931E-2</c:v>
                </c:pt>
                <c:pt idx="13">
                  <c:v>1.872944071855695E-2</c:v>
                </c:pt>
                <c:pt idx="14">
                  <c:v>1.630716149392265E-2</c:v>
                </c:pt>
                <c:pt idx="15">
                  <c:v>1.4925671985605949E-2</c:v>
                </c:pt>
                <c:pt idx="16">
                  <c:v>9.3862349090134793E-3</c:v>
                </c:pt>
                <c:pt idx="17">
                  <c:v>9.3009018863772167E-3</c:v>
                </c:pt>
                <c:pt idx="18">
                  <c:v>8.892399377408166E-3</c:v>
                </c:pt>
                <c:pt idx="19">
                  <c:v>7.9037572993998269E-3</c:v>
                </c:pt>
                <c:pt idx="20">
                  <c:v>6.8602583616568175E-3</c:v>
                </c:pt>
                <c:pt idx="21">
                  <c:v>6.3633796597285346E-3</c:v>
                </c:pt>
                <c:pt idx="22">
                  <c:v>6.2959158209817141E-3</c:v>
                </c:pt>
                <c:pt idx="23">
                  <c:v>4.1307418804186298E-3</c:v>
                </c:pt>
                <c:pt idx="24">
                  <c:v>2.8347323460661427E-3</c:v>
                </c:pt>
                <c:pt idx="25">
                  <c:v>2.6875752209832055E-3</c:v>
                </c:pt>
                <c:pt idx="26">
                  <c:v>2.0461590654380071E-3</c:v>
                </c:pt>
                <c:pt idx="27">
                  <c:v>1.31733208307835E-3</c:v>
                </c:pt>
                <c:pt idx="28">
                  <c:v>8.8501356444956178E-4</c:v>
                </c:pt>
                <c:pt idx="29">
                  <c:v>3.5859300833287463E-4</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6946-49B4-B078-30832293E460}"/>
            </c:ext>
          </c:extLst>
        </c:ser>
        <c:ser>
          <c:idx val="1"/>
          <c:order val="1"/>
          <c:tx>
            <c:strRef>
              <c:f>'11'!$M$4</c:f>
              <c:strCache>
                <c:ptCount val="1"/>
                <c:pt idx="0">
                  <c:v>全国</c:v>
                </c:pt>
              </c:strCache>
            </c:strRef>
          </c:tx>
          <c:spPr>
            <a:solidFill>
              <a:srgbClr val="75DD75"/>
            </a:solidFill>
          </c:spPr>
          <c:invertIfNegative val="0"/>
          <c:cat>
            <c:strRef>
              <c:f>'11'!$K$5:$K$43</c:f>
              <c:strCache>
                <c:ptCount val="39"/>
                <c:pt idx="0">
                  <c:v>建設業</c:v>
                </c:pt>
                <c:pt idx="1">
                  <c:v>公共サービス</c:v>
                </c:pt>
                <c:pt idx="2">
                  <c:v>住宅賃貸業</c:v>
                </c:pt>
                <c:pt idx="3">
                  <c:v>食料品</c:v>
                </c:pt>
                <c:pt idx="4">
                  <c:v>公務</c:v>
                </c:pt>
                <c:pt idx="5">
                  <c:v>小売業</c:v>
                </c:pt>
                <c:pt idx="6">
                  <c:v>対個人サービス</c:v>
                </c:pt>
                <c:pt idx="7">
                  <c:v>対事業所サービス</c:v>
                </c:pt>
                <c:pt idx="8">
                  <c:v>情報通信業</c:v>
                </c:pt>
                <c:pt idx="9">
                  <c:v>農業</c:v>
                </c:pt>
                <c:pt idx="10">
                  <c:v>金融・保険業</c:v>
                </c:pt>
                <c:pt idx="11">
                  <c:v>運輸業</c:v>
                </c:pt>
                <c:pt idx="12">
                  <c:v>卸売業</c:v>
                </c:pt>
                <c:pt idx="13">
                  <c:v>電気機械</c:v>
                </c:pt>
                <c:pt idx="14">
                  <c:v>水道・廃棄物処理業</c:v>
                </c:pt>
                <c:pt idx="15">
                  <c:v>窯業・土石製品</c:v>
                </c:pt>
                <c:pt idx="16">
                  <c:v>その他の不動産業</c:v>
                </c:pt>
                <c:pt idx="17">
                  <c:v>その他の製造業</c:v>
                </c:pt>
                <c:pt idx="18">
                  <c:v>水産業</c:v>
                </c:pt>
                <c:pt idx="19">
                  <c:v>石油・石炭製品</c:v>
                </c:pt>
                <c:pt idx="20">
                  <c:v>輸送用機械</c:v>
                </c:pt>
                <c:pt idx="21">
                  <c:v>電気業</c:v>
                </c:pt>
                <c:pt idx="22">
                  <c:v>製材・木製品</c:v>
                </c:pt>
                <c:pt idx="23">
                  <c:v>衣服・身回品</c:v>
                </c:pt>
                <c:pt idx="24">
                  <c:v>金属製品</c:v>
                </c:pt>
                <c:pt idx="25">
                  <c:v>林業</c:v>
                </c:pt>
                <c:pt idx="26">
                  <c:v>印刷</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'11'!$M$5:$M$43</c:f>
              <c:numCache>
                <c:formatCode>0.0%</c:formatCode>
                <c:ptCount val="39"/>
                <c:pt idx="0">
                  <c:v>6.9321537140356729E-2</c:v>
                </c:pt>
                <c:pt idx="1">
                  <c:v>8.9156833659531573E-2</c:v>
                </c:pt>
                <c:pt idx="2">
                  <c:v>6.7002405483462785E-2</c:v>
                </c:pt>
                <c:pt idx="3">
                  <c:v>4.138631694798612E-2</c:v>
                </c:pt>
                <c:pt idx="4">
                  <c:v>4.8290760553294725E-2</c:v>
                </c:pt>
                <c:pt idx="5">
                  <c:v>4.8620618230223671E-2</c:v>
                </c:pt>
                <c:pt idx="6">
                  <c:v>6.2850561471888861E-2</c:v>
                </c:pt>
                <c:pt idx="7">
                  <c:v>5.7278467536917795E-2</c:v>
                </c:pt>
                <c:pt idx="8">
                  <c:v>5.4304640688075979E-2</c:v>
                </c:pt>
                <c:pt idx="9">
                  <c:v>1.0832308156459055E-2</c:v>
                </c:pt>
                <c:pt idx="10">
                  <c:v>3.7933195415794825E-2</c:v>
                </c:pt>
                <c:pt idx="11">
                  <c:v>3.8175527288246927E-2</c:v>
                </c:pt>
                <c:pt idx="12">
                  <c:v>6.1858487462871002E-2</c:v>
                </c:pt>
                <c:pt idx="13">
                  <c:v>3.819010623119086E-2</c:v>
                </c:pt>
                <c:pt idx="14">
                  <c:v>1.1108629634724247E-2</c:v>
                </c:pt>
                <c:pt idx="15">
                  <c:v>6.4814283972297656E-3</c:v>
                </c:pt>
                <c:pt idx="16">
                  <c:v>1.2397806105227484E-2</c:v>
                </c:pt>
                <c:pt idx="17">
                  <c:v>1.5631062320476716E-2</c:v>
                </c:pt>
                <c:pt idx="18">
                  <c:v>1.6178136101989997E-3</c:v>
                </c:pt>
                <c:pt idx="19">
                  <c:v>2.499828794540962E-2</c:v>
                </c:pt>
                <c:pt idx="20">
                  <c:v>5.6196958273096266E-2</c:v>
                </c:pt>
                <c:pt idx="21">
                  <c:v>9.284650762224728E-3</c:v>
                </c:pt>
                <c:pt idx="22">
                  <c:v>2.2968702736421418E-3</c:v>
                </c:pt>
                <c:pt idx="23">
                  <c:v>1.8560830316061512E-3</c:v>
                </c:pt>
                <c:pt idx="24">
                  <c:v>1.3989377155909703E-2</c:v>
                </c:pt>
                <c:pt idx="25">
                  <c:v>2.1166318523993912E-4</c:v>
                </c:pt>
                <c:pt idx="26">
                  <c:v>5.6084143872888676E-3</c:v>
                </c:pt>
                <c:pt idx="27">
                  <c:v>6.2168047009310203E-4</c:v>
                </c:pt>
                <c:pt idx="28">
                  <c:v>2.0320593633694557E-3</c:v>
                </c:pt>
                <c:pt idx="29">
                  <c:v>1.8223434441084119E-3</c:v>
                </c:pt>
                <c:pt idx="30">
                  <c:v>7.8146612881186631E-3</c:v>
                </c:pt>
                <c:pt idx="31">
                  <c:v>2.5545703066948332E-2</c:v>
                </c:pt>
                <c:pt idx="32">
                  <c:v>3.1518880965742999E-2</c:v>
                </c:pt>
                <c:pt idx="33">
                  <c:v>7.0864523394892085E-3</c:v>
                </c:pt>
                <c:pt idx="34">
                  <c:v>2.7213509357161349E-2</c:v>
                </c:pt>
                <c:pt idx="35">
                  <c:v>3.9848975507462614E-3</c:v>
                </c:pt>
                <c:pt idx="36">
                  <c:v>3.1027898160136355E-4</c:v>
                </c:pt>
                <c:pt idx="37">
                  <c:v>3.4195739788745799E-3</c:v>
                </c:pt>
                <c:pt idx="38">
                  <c:v>1.7491478451704657E-3</c:v>
                </c:pt>
              </c:numCache>
            </c:numRef>
          </c:val>
          <c:extLst>
            <c:ext xmlns:c16="http://schemas.microsoft.com/office/drawing/2014/chart" uri="{C3380CC4-5D6E-409C-BE32-E72D297353CC}">
              <c16:uniqueId val="{00000001-6946-49B4-B078-30832293E460}"/>
            </c:ext>
          </c:extLst>
        </c:ser>
        <c:dLbls>
          <c:showLegendKey val="0"/>
          <c:showVal val="0"/>
          <c:showCatName val="0"/>
          <c:showSerName val="0"/>
          <c:showPercent val="0"/>
          <c:showBubbleSize val="0"/>
        </c:dLbls>
        <c:gapWidth val="150"/>
        <c:axId val="410729616"/>
        <c:axId val="410730008"/>
      </c:barChart>
      <c:catAx>
        <c:axId val="410729616"/>
        <c:scaling>
          <c:orientation val="minMax"/>
        </c:scaling>
        <c:delete val="0"/>
        <c:axPos val="b"/>
        <c:numFmt formatCode="General" sourceLinked="1"/>
        <c:majorTickMark val="out"/>
        <c:minorTickMark val="none"/>
        <c:tickLblPos val="nextTo"/>
        <c:txPr>
          <a:bodyPr rot="-5400000" vert="horz"/>
          <a:lstStyle/>
          <a:p>
            <a:pPr>
              <a:defRPr/>
            </a:pPr>
            <a:endParaRPr lang="ja-JP"/>
          </a:p>
        </c:txPr>
        <c:crossAx val="410730008"/>
        <c:crosses val="autoZero"/>
        <c:auto val="1"/>
        <c:lblAlgn val="ctr"/>
        <c:lblOffset val="100"/>
        <c:noMultiLvlLbl val="0"/>
      </c:catAx>
      <c:valAx>
        <c:axId val="410730008"/>
        <c:scaling>
          <c:orientation val="minMax"/>
        </c:scaling>
        <c:delete val="0"/>
        <c:axPos val="l"/>
        <c:majorGridlines>
          <c:spPr>
            <a:ln>
              <a:prstDash val="sysDot"/>
            </a:ln>
          </c:spPr>
        </c:majorGridlines>
        <c:title>
          <c:tx>
            <c:rich>
              <a:bodyPr rot="-5400000" vert="horz"/>
              <a:lstStyle/>
              <a:p>
                <a:pPr>
                  <a:defRPr b="0"/>
                </a:pPr>
                <a:r>
                  <a:rPr lang="ja-JP" altLang="en-US" b="0"/>
                  <a:t>産業別生産額構成比（％）</a:t>
                </a:r>
              </a:p>
            </c:rich>
          </c:tx>
          <c:layout/>
          <c:overlay val="0"/>
        </c:title>
        <c:numFmt formatCode="0%" sourceLinked="0"/>
        <c:majorTickMark val="out"/>
        <c:minorTickMark val="none"/>
        <c:tickLblPos val="nextTo"/>
        <c:crossAx val="410729616"/>
        <c:crosses val="autoZero"/>
        <c:crossBetween val="between"/>
      </c:valAx>
      <c:spPr>
        <a:noFill/>
        <a:ln>
          <a:solidFill>
            <a:schemeClr val="bg1">
              <a:lumMod val="50000"/>
            </a:schemeClr>
          </a:solidFill>
        </a:ln>
      </c:spPr>
    </c:plotArea>
    <c:legend>
      <c:legendPos val="b"/>
      <c:layout/>
      <c:overlay val="0"/>
    </c:legend>
    <c:plotVisOnly val="1"/>
    <c:dispBlanksAs val="gap"/>
    <c:showDLblsOverMax val="0"/>
  </c:chart>
  <c:spPr>
    <a:noFill/>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4382768361581922E-2"/>
          <c:y val="3.0596271524121296E-2"/>
          <c:w val="0.92067156308851861"/>
          <c:h val="0.66797152777778612"/>
        </c:manualLayout>
      </c:layout>
      <c:barChart>
        <c:barDir val="col"/>
        <c:grouping val="clustered"/>
        <c:varyColors val="0"/>
        <c:ser>
          <c:idx val="0"/>
          <c:order val="0"/>
          <c:spPr>
            <a:solidFill>
              <a:srgbClr val="75DD75"/>
            </a:solidFill>
            <a:ln w="28575">
              <a:noFill/>
            </a:ln>
          </c:spPr>
          <c:invertIfNegative val="0"/>
          <c:dLbls>
            <c:numFmt formatCode="0.00;[Red]\-0.00;" sourceLinked="0"/>
            <c:spPr>
              <a:noFill/>
              <a:ln>
                <a:noFill/>
              </a:ln>
              <a:effectLst/>
            </c:spPr>
            <c:txPr>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'12'!$M$5:$M$43</c:f>
              <c:strCache>
                <c:ptCount val="39"/>
                <c:pt idx="0">
                  <c:v>林業</c:v>
                </c:pt>
                <c:pt idx="1">
                  <c:v>水産業</c:v>
                </c:pt>
                <c:pt idx="2">
                  <c:v>建設業</c:v>
                </c:pt>
                <c:pt idx="3">
                  <c:v>窯業・土石製品</c:v>
                </c:pt>
                <c:pt idx="4">
                  <c:v>農業</c:v>
                </c:pt>
                <c:pt idx="5">
                  <c:v>製材・木製品</c:v>
                </c:pt>
                <c:pt idx="6">
                  <c:v>食料品</c:v>
                </c:pt>
                <c:pt idx="7">
                  <c:v>公共サービス</c:v>
                </c:pt>
                <c:pt idx="8">
                  <c:v>水道・廃棄物処理業</c:v>
                </c:pt>
                <c:pt idx="9">
                  <c:v>公務</c:v>
                </c:pt>
                <c:pt idx="10">
                  <c:v>住宅賃貸業</c:v>
                </c:pt>
                <c:pt idx="11">
                  <c:v>小売業</c:v>
                </c:pt>
                <c:pt idx="12">
                  <c:v>対事業所サービス</c:v>
                </c:pt>
                <c:pt idx="13">
                  <c:v>対個人サービス</c:v>
                </c:pt>
                <c:pt idx="14">
                  <c:v>その他の不動産業</c:v>
                </c:pt>
                <c:pt idx="15">
                  <c:v>金融・保険業</c:v>
                </c:pt>
                <c:pt idx="16">
                  <c:v>運輸業</c:v>
                </c:pt>
                <c:pt idx="17">
                  <c:v>衣服・身回品</c:v>
                </c:pt>
                <c:pt idx="18">
                  <c:v>電気業</c:v>
                </c:pt>
                <c:pt idx="19">
                  <c:v>情報通信業</c:v>
                </c:pt>
                <c:pt idx="20">
                  <c:v>その他の製造業</c:v>
                </c:pt>
                <c:pt idx="21">
                  <c:v>電気機械</c:v>
                </c:pt>
                <c:pt idx="22">
                  <c:v>印刷</c:v>
                </c:pt>
                <c:pt idx="23">
                  <c:v>卸売業</c:v>
                </c:pt>
                <c:pt idx="24">
                  <c:v>家具</c:v>
                </c:pt>
                <c:pt idx="25">
                  <c:v>石油・石炭製品</c:v>
                </c:pt>
                <c:pt idx="26">
                  <c:v>繊維</c:v>
                </c:pt>
                <c:pt idx="27">
                  <c:v>金属製品</c:v>
                </c:pt>
                <c:pt idx="28">
                  <c:v>輸送用機械</c:v>
                </c:pt>
                <c:pt idx="29">
                  <c:v>鉱業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'12'!$P$5:$P$43</c:f>
              <c:numCache>
                <c:formatCode>0.000_ </c:formatCode>
                <c:ptCount val="39"/>
                <c:pt idx="0">
                  <c:v>0</c:v>
                </c:pt>
                <c:pt idx="1">
                  <c:v>0</c:v>
                </c:pt>
                <c:pt idx="2">
                  <c:v>0</c:v>
                </c:pt>
                <c:pt idx="3">
                  <c:v>0</c:v>
                </c:pt>
                <c:pt idx="4">
                  <c:v>0</c:v>
                </c:pt>
                <c:pt idx="5">
                  <c:v>0</c:v>
                </c:pt>
                <c:pt idx="6">
                  <c:v>0</c:v>
                </c:pt>
                <c:pt idx="7">
                  <c:v>0</c:v>
                </c:pt>
                <c:pt idx="8">
                  <c:v>0</c:v>
                </c:pt>
                <c:pt idx="9">
                  <c:v>0</c:v>
                </c:pt>
                <c:pt idx="10">
                  <c:v>0</c:v>
                </c:pt>
                <c:pt idx="11">
                  <c:v>0</c:v>
                </c:pt>
                <c:pt idx="12">
                  <c:v>0.86719877334391227</c:v>
                </c:pt>
                <c:pt idx="13">
                  <c:v>0.8560743975476548</c:v>
                </c:pt>
                <c:pt idx="14">
                  <c:v>0.76876299635658651</c:v>
                </c:pt>
                <c:pt idx="15">
                  <c:v>0.73967630156439768</c:v>
                </c:pt>
                <c:pt idx="16">
                  <c:v>0.73338151752525327</c:v>
                </c:pt>
                <c:pt idx="17">
                  <c:v>0.73180323026248184</c:v>
                </c:pt>
                <c:pt idx="18">
                  <c:v>0.6959341601557032</c:v>
                </c:pt>
                <c:pt idx="19">
                  <c:v>0.61561635144572435</c:v>
                </c:pt>
                <c:pt idx="20">
                  <c:v>0.5837121539188832</c:v>
                </c:pt>
                <c:pt idx="21">
                  <c:v>0.52385578337912275</c:v>
                </c:pt>
                <c:pt idx="22">
                  <c:v>0.36978486176574782</c:v>
                </c:pt>
                <c:pt idx="23">
                  <c:v>0.36225994051901683</c:v>
                </c:pt>
                <c:pt idx="24">
                  <c:v>0.35812636221404037</c:v>
                </c:pt>
                <c:pt idx="25">
                  <c:v>0.29291702959594601</c:v>
                </c:pt>
                <c:pt idx="26">
                  <c:v>0.20973420188014089</c:v>
                </c:pt>
                <c:pt idx="27">
                  <c:v>0.20608327004238353</c:v>
                </c:pt>
                <c:pt idx="28">
                  <c:v>0.17225085805825363</c:v>
                </c:pt>
                <c:pt idx="29">
                  <c:v>4.3233964310498828E-2</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0681-460C-9CA0-E84D14113415}"/>
            </c:ext>
          </c:extLst>
        </c:ser>
        <c:ser>
          <c:idx val="1"/>
          <c:order val="1"/>
          <c:spPr>
            <a:solidFill>
              <a:srgbClr val="FF9966"/>
            </a:solidFill>
            <a:ln w="28575">
              <a:noFill/>
            </a:ln>
          </c:spPr>
          <c:invertIfNegative val="0"/>
          <c:dLbls>
            <c:numFmt formatCode="0.00;[Red]\-0.00;" sourceLinked="0"/>
            <c:spPr>
              <a:noFill/>
              <a:ln>
                <a:noFill/>
              </a:ln>
              <a:effectLst/>
            </c:spPr>
            <c:txPr>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'12'!$M$5:$M$43</c:f>
              <c:strCache>
                <c:ptCount val="39"/>
                <c:pt idx="0">
                  <c:v>林業</c:v>
                </c:pt>
                <c:pt idx="1">
                  <c:v>水産業</c:v>
                </c:pt>
                <c:pt idx="2">
                  <c:v>建設業</c:v>
                </c:pt>
                <c:pt idx="3">
                  <c:v>窯業・土石製品</c:v>
                </c:pt>
                <c:pt idx="4">
                  <c:v>農業</c:v>
                </c:pt>
                <c:pt idx="5">
                  <c:v>製材・木製品</c:v>
                </c:pt>
                <c:pt idx="6">
                  <c:v>食料品</c:v>
                </c:pt>
                <c:pt idx="7">
                  <c:v>公共サービス</c:v>
                </c:pt>
                <c:pt idx="8">
                  <c:v>水道・廃棄物処理業</c:v>
                </c:pt>
                <c:pt idx="9">
                  <c:v>公務</c:v>
                </c:pt>
                <c:pt idx="10">
                  <c:v>住宅賃貸業</c:v>
                </c:pt>
                <c:pt idx="11">
                  <c:v>小売業</c:v>
                </c:pt>
                <c:pt idx="12">
                  <c:v>対事業所サービス</c:v>
                </c:pt>
                <c:pt idx="13">
                  <c:v>対個人サービス</c:v>
                </c:pt>
                <c:pt idx="14">
                  <c:v>その他の不動産業</c:v>
                </c:pt>
                <c:pt idx="15">
                  <c:v>金融・保険業</c:v>
                </c:pt>
                <c:pt idx="16">
                  <c:v>運輸業</c:v>
                </c:pt>
                <c:pt idx="17">
                  <c:v>衣服・身回品</c:v>
                </c:pt>
                <c:pt idx="18">
                  <c:v>電気業</c:v>
                </c:pt>
                <c:pt idx="19">
                  <c:v>情報通信業</c:v>
                </c:pt>
                <c:pt idx="20">
                  <c:v>その他の製造業</c:v>
                </c:pt>
                <c:pt idx="21">
                  <c:v>電気機械</c:v>
                </c:pt>
                <c:pt idx="22">
                  <c:v>印刷</c:v>
                </c:pt>
                <c:pt idx="23">
                  <c:v>卸売業</c:v>
                </c:pt>
                <c:pt idx="24">
                  <c:v>家具</c:v>
                </c:pt>
                <c:pt idx="25">
                  <c:v>石油・石炭製品</c:v>
                </c:pt>
                <c:pt idx="26">
                  <c:v>繊維</c:v>
                </c:pt>
                <c:pt idx="27">
                  <c:v>金属製品</c:v>
                </c:pt>
                <c:pt idx="28">
                  <c:v>輸送用機械</c:v>
                </c:pt>
                <c:pt idx="29">
                  <c:v>鉱業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'12'!$R$5:$R$43</c:f>
              <c:numCache>
                <c:formatCode>0.000_ </c:formatCode>
                <c:ptCount val="39"/>
                <c:pt idx="0">
                  <c:v>7.7180894167282412</c:v>
                </c:pt>
                <c:pt idx="1">
                  <c:v>4.9531047225007949</c:v>
                </c:pt>
                <c:pt idx="2">
                  <c:v>3.2705132952313738</c:v>
                </c:pt>
                <c:pt idx="3">
                  <c:v>2.5661612181026783</c:v>
                </c:pt>
                <c:pt idx="4">
                  <c:v>2.1637285469028682</c:v>
                </c:pt>
                <c:pt idx="5">
                  <c:v>1.8654662562425504</c:v>
                </c:pt>
                <c:pt idx="6">
                  <c:v>1.6250945179013583</c:v>
                </c:pt>
                <c:pt idx="7">
                  <c:v>1.5157713375136053</c:v>
                </c:pt>
                <c:pt idx="8">
                  <c:v>1.4906091278812337</c:v>
                </c:pt>
                <c:pt idx="9">
                  <c:v>1.4069318016699155</c:v>
                </c:pt>
                <c:pt idx="10">
                  <c:v>1.295034486096341</c:v>
                </c:pt>
                <c:pt idx="11">
                  <c:v>1.2149382309029131</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1-0681-460C-9CA0-E84D14113415}"/>
            </c:ext>
          </c:extLst>
        </c:ser>
        <c:ser>
          <c:idx val="2"/>
          <c:order val="2"/>
          <c:tx>
            <c:strRef>
              <c:f>'12'!$Q$4</c:f>
              <c:strCache>
                <c:ptCount val="1"/>
                <c:pt idx="0">
                  <c:v>ゼロ</c:v>
                </c:pt>
              </c:strCache>
            </c:strRef>
          </c:tx>
          <c:invertIfNegative val="0"/>
          <c:dLbls>
            <c:numFmt formatCode="#,##0.00;[Red]\-#,##0.0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'12'!$M$5:$M$43</c:f>
              <c:strCache>
                <c:ptCount val="39"/>
                <c:pt idx="0">
                  <c:v>林業</c:v>
                </c:pt>
                <c:pt idx="1">
                  <c:v>水産業</c:v>
                </c:pt>
                <c:pt idx="2">
                  <c:v>建設業</c:v>
                </c:pt>
                <c:pt idx="3">
                  <c:v>窯業・土石製品</c:v>
                </c:pt>
                <c:pt idx="4">
                  <c:v>農業</c:v>
                </c:pt>
                <c:pt idx="5">
                  <c:v>製材・木製品</c:v>
                </c:pt>
                <c:pt idx="6">
                  <c:v>食料品</c:v>
                </c:pt>
                <c:pt idx="7">
                  <c:v>公共サービス</c:v>
                </c:pt>
                <c:pt idx="8">
                  <c:v>水道・廃棄物処理業</c:v>
                </c:pt>
                <c:pt idx="9">
                  <c:v>公務</c:v>
                </c:pt>
                <c:pt idx="10">
                  <c:v>住宅賃貸業</c:v>
                </c:pt>
                <c:pt idx="11">
                  <c:v>小売業</c:v>
                </c:pt>
                <c:pt idx="12">
                  <c:v>対事業所サービス</c:v>
                </c:pt>
                <c:pt idx="13">
                  <c:v>対個人サービス</c:v>
                </c:pt>
                <c:pt idx="14">
                  <c:v>その他の不動産業</c:v>
                </c:pt>
                <c:pt idx="15">
                  <c:v>金融・保険業</c:v>
                </c:pt>
                <c:pt idx="16">
                  <c:v>運輸業</c:v>
                </c:pt>
                <c:pt idx="17">
                  <c:v>衣服・身回品</c:v>
                </c:pt>
                <c:pt idx="18">
                  <c:v>電気業</c:v>
                </c:pt>
                <c:pt idx="19">
                  <c:v>情報通信業</c:v>
                </c:pt>
                <c:pt idx="20">
                  <c:v>その他の製造業</c:v>
                </c:pt>
                <c:pt idx="21">
                  <c:v>電気機械</c:v>
                </c:pt>
                <c:pt idx="22">
                  <c:v>印刷</c:v>
                </c:pt>
                <c:pt idx="23">
                  <c:v>卸売業</c:v>
                </c:pt>
                <c:pt idx="24">
                  <c:v>家具</c:v>
                </c:pt>
                <c:pt idx="25">
                  <c:v>石油・石炭製品</c:v>
                </c:pt>
                <c:pt idx="26">
                  <c:v>繊維</c:v>
                </c:pt>
                <c:pt idx="27">
                  <c:v>金属製品</c:v>
                </c:pt>
                <c:pt idx="28">
                  <c:v>輸送用機械</c:v>
                </c:pt>
                <c:pt idx="29">
                  <c:v>鉱業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'12'!$Q$5:$Q$43</c:f>
              <c:numCache>
                <c:formatCode>General</c:formatCode>
                <c:ptCount val="3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1E-10</c:v>
                </c:pt>
                <c:pt idx="31">
                  <c:v>1E-10</c:v>
                </c:pt>
                <c:pt idx="32">
                  <c:v>1E-10</c:v>
                </c:pt>
                <c:pt idx="33">
                  <c:v>1E-10</c:v>
                </c:pt>
                <c:pt idx="34">
                  <c:v>1E-10</c:v>
                </c:pt>
                <c:pt idx="35">
                  <c:v>1E-10</c:v>
                </c:pt>
                <c:pt idx="36">
                  <c:v>1E-10</c:v>
                </c:pt>
                <c:pt idx="37">
                  <c:v>1E-10</c:v>
                </c:pt>
                <c:pt idx="38">
                  <c:v>1E-10</c:v>
                </c:pt>
              </c:numCache>
            </c:numRef>
          </c:val>
          <c:extLst>
            <c:ext xmlns:c16="http://schemas.microsoft.com/office/drawing/2014/chart" uri="{C3380CC4-5D6E-409C-BE32-E72D297353CC}">
              <c16:uniqueId val="{00000002-0681-460C-9CA0-E84D14113415}"/>
            </c:ext>
          </c:extLst>
        </c:ser>
        <c:dLbls>
          <c:showLegendKey val="0"/>
          <c:showVal val="0"/>
          <c:showCatName val="0"/>
          <c:showSerName val="0"/>
          <c:showPercent val="0"/>
          <c:showBubbleSize val="0"/>
        </c:dLbls>
        <c:gapWidth val="150"/>
        <c:overlap val="100"/>
        <c:axId val="410726088"/>
        <c:axId val="410730792"/>
      </c:barChart>
      <c:catAx>
        <c:axId val="410726088"/>
        <c:scaling>
          <c:orientation val="minMax"/>
        </c:scaling>
        <c:delete val="0"/>
        <c:axPos val="b"/>
        <c:numFmt formatCode="General" sourceLinked="1"/>
        <c:majorTickMark val="out"/>
        <c:minorTickMark val="none"/>
        <c:tickLblPos val="nextTo"/>
        <c:txPr>
          <a:bodyPr rot="-5400000" vert="horz"/>
          <a:lstStyle/>
          <a:p>
            <a:pPr>
              <a:defRPr sz="900"/>
            </a:pPr>
            <a:endParaRPr lang="ja-JP"/>
          </a:p>
        </c:txPr>
        <c:crossAx val="410730792"/>
        <c:crosses val="autoZero"/>
        <c:auto val="1"/>
        <c:lblAlgn val="ctr"/>
        <c:lblOffset val="100"/>
        <c:noMultiLvlLbl val="0"/>
      </c:catAx>
      <c:valAx>
        <c:axId val="410730792"/>
        <c:scaling>
          <c:orientation val="minMax"/>
          <c:min val="0"/>
        </c:scaling>
        <c:delete val="0"/>
        <c:axPos val="l"/>
        <c:majorGridlines>
          <c:spPr>
            <a:ln>
              <a:prstDash val="sysDot"/>
            </a:ln>
          </c:spPr>
        </c:majorGridlines>
        <c:title>
          <c:tx>
            <c:rich>
              <a:bodyPr rot="-5400000" vert="horz"/>
              <a:lstStyle/>
              <a:p>
                <a:pPr>
                  <a:defRPr b="0"/>
                </a:pPr>
                <a:r>
                  <a:rPr lang="ja-JP" altLang="en-US" b="0"/>
                  <a:t>修正特化係数</a:t>
                </a:r>
              </a:p>
            </c:rich>
          </c:tx>
          <c:layout/>
          <c:overlay val="0"/>
        </c:title>
        <c:numFmt formatCode="0" sourceLinked="0"/>
        <c:majorTickMark val="out"/>
        <c:minorTickMark val="none"/>
        <c:tickLblPos val="nextTo"/>
        <c:txPr>
          <a:bodyPr/>
          <a:lstStyle/>
          <a:p>
            <a:pPr>
              <a:defRPr sz="900"/>
            </a:pPr>
            <a:endParaRPr lang="ja-JP"/>
          </a:p>
        </c:txPr>
        <c:crossAx val="410726088"/>
        <c:crosses val="autoZero"/>
        <c:crossBetween val="between"/>
        <c:majorUnit val="1"/>
      </c:valAx>
      <c:spPr>
        <a:noFill/>
        <a:ln>
          <a:solidFill>
            <a:schemeClr val="bg1">
              <a:lumMod val="50000"/>
            </a:schemeClr>
          </a:solidFill>
        </a:ln>
      </c:spPr>
    </c:plotArea>
    <c:plotVisOnly val="1"/>
    <c:dispBlanksAs val="gap"/>
    <c:showDLblsOverMax val="0"/>
  </c:chart>
  <c:spPr>
    <a:noFill/>
    <a:ln>
      <a:noFill/>
    </a:ln>
  </c:spPr>
  <c:txPr>
    <a:bodyPr/>
    <a:lstStyle/>
    <a:p>
      <a:pPr>
        <a:defRPr sz="900"/>
      </a:pPr>
      <a:endParaRPr lang="ja-JP"/>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6403800804549865E-2"/>
          <c:y val="3.0596271524121296E-2"/>
          <c:w val="0.92066005456142774"/>
          <c:h val="0.66797152777778634"/>
        </c:manualLayout>
      </c:layout>
      <c:barChart>
        <c:barDir val="col"/>
        <c:grouping val="clustered"/>
        <c:varyColors val="0"/>
        <c:ser>
          <c:idx val="0"/>
          <c:order val="0"/>
          <c:tx>
            <c:strRef>
              <c:f>'13'!$M$4</c:f>
              <c:strCache>
                <c:ptCount val="1"/>
                <c:pt idx="0">
                  <c:v>純移輸出&gt;0</c:v>
                </c:pt>
              </c:strCache>
            </c:strRef>
          </c:tx>
          <c:spPr>
            <a:solidFill>
              <a:srgbClr val="FF9966"/>
            </a:solidFill>
            <a:ln w="28575">
              <a:noFill/>
            </a:ln>
          </c:spPr>
          <c:invertIfNegative val="0"/>
          <c:dLbls>
            <c:numFmt formatCode="#,###;;"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'13'!$K$5:$K$43</c:f>
              <c:strCache>
                <c:ptCount val="39"/>
                <c:pt idx="0">
                  <c:v>建設業</c:v>
                </c:pt>
                <c:pt idx="1">
                  <c:v>食料品</c:v>
                </c:pt>
                <c:pt idx="2">
                  <c:v>公共サービス</c:v>
                </c:pt>
                <c:pt idx="3">
                  <c:v>水産業</c:v>
                </c:pt>
                <c:pt idx="4">
                  <c:v>林業</c:v>
                </c:pt>
                <c:pt idx="5">
                  <c:v>住宅賃貸業</c:v>
                </c:pt>
                <c:pt idx="6">
                  <c:v>窯業・土石製品</c:v>
                </c:pt>
                <c:pt idx="7">
                  <c:v>製材・木製品</c:v>
                </c:pt>
                <c:pt idx="8">
                  <c:v>ガス・熱供給業</c:v>
                </c:pt>
                <c:pt idx="9">
                  <c:v>皮革・皮革製品</c:v>
                </c:pt>
                <c:pt idx="10">
                  <c:v>その他の不動産業</c:v>
                </c:pt>
                <c:pt idx="11">
                  <c:v>繊維</c:v>
                </c:pt>
                <c:pt idx="12">
                  <c:v>小売業</c:v>
                </c:pt>
                <c:pt idx="13">
                  <c:v>水道・廃棄物処理業</c:v>
                </c:pt>
                <c:pt idx="14">
                  <c:v>家具</c:v>
                </c:pt>
                <c:pt idx="15">
                  <c:v>ゴム製品</c:v>
                </c:pt>
                <c:pt idx="16">
                  <c:v>衣服・身回品</c:v>
                </c:pt>
                <c:pt idx="17">
                  <c:v>電気業</c:v>
                </c:pt>
                <c:pt idx="18">
                  <c:v>精密機械</c:v>
                </c:pt>
                <c:pt idx="19">
                  <c:v>印刷</c:v>
                </c:pt>
                <c:pt idx="20">
                  <c:v>その他の製造業</c:v>
                </c:pt>
                <c:pt idx="21">
                  <c:v>非鉄金属</c:v>
                </c:pt>
                <c:pt idx="22">
                  <c:v>公務</c:v>
                </c:pt>
                <c:pt idx="23">
                  <c:v>鉱業</c:v>
                </c:pt>
                <c:pt idx="24">
                  <c:v>パルプ・紙</c:v>
                </c:pt>
                <c:pt idx="25">
                  <c:v>対個人サービス</c:v>
                </c:pt>
                <c:pt idx="26">
                  <c:v>運輸業</c:v>
                </c:pt>
                <c:pt idx="27">
                  <c:v>農業</c:v>
                </c:pt>
                <c:pt idx="28">
                  <c:v>電気機械</c:v>
                </c:pt>
                <c:pt idx="29">
                  <c:v>鉄鋼</c:v>
                </c:pt>
                <c:pt idx="30">
                  <c:v>輸送用機械</c:v>
                </c:pt>
                <c:pt idx="31">
                  <c:v>一般機械</c:v>
                </c:pt>
                <c:pt idx="32">
                  <c:v>対事業所サービス</c:v>
                </c:pt>
                <c:pt idx="33">
                  <c:v>化学</c:v>
                </c:pt>
                <c:pt idx="34">
                  <c:v>金融・保険業</c:v>
                </c:pt>
                <c:pt idx="35">
                  <c:v>金属製品</c:v>
                </c:pt>
                <c:pt idx="36">
                  <c:v>情報通信業</c:v>
                </c:pt>
                <c:pt idx="37">
                  <c:v>石油・石炭製品</c:v>
                </c:pt>
                <c:pt idx="38">
                  <c:v>卸売業</c:v>
                </c:pt>
              </c:strCache>
            </c:strRef>
          </c:cat>
          <c:val>
            <c:numRef>
              <c:f>'13'!$M$5:$M$43</c:f>
              <c:numCache>
                <c:formatCode>#,##0_);[Red]\(#,##0\)</c:formatCode>
                <c:ptCount val="39"/>
                <c:pt idx="0">
                  <c:v>21568.300752992975</c:v>
                </c:pt>
                <c:pt idx="1">
                  <c:v>3002.7014768727231</c:v>
                </c:pt>
                <c:pt idx="2">
                  <c:v>2853.4325729039178</c:v>
                </c:pt>
                <c:pt idx="3">
                  <c:v>1111.8419135844683</c:v>
                </c:pt>
                <c:pt idx="4">
                  <c:v>506.41912912364899</c:v>
                </c:pt>
                <c:pt idx="5">
                  <c:v>356.01218186819824</c:v>
                </c:pt>
                <c:pt idx="6">
                  <c:v>301.72369275139226</c:v>
                </c:pt>
                <c:pt idx="7">
                  <c:v>138.6992489702659</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802F-4F89-B48B-9086C0E3896F}"/>
            </c:ext>
          </c:extLst>
        </c:ser>
        <c:ser>
          <c:idx val="1"/>
          <c:order val="1"/>
          <c:tx>
            <c:strRef>
              <c:f>'13'!$O$4</c:f>
              <c:strCache>
                <c:ptCount val="1"/>
                <c:pt idx="0">
                  <c:v>純移輸出&lt;0</c:v>
                </c:pt>
              </c:strCache>
            </c:strRef>
          </c:tx>
          <c:spPr>
            <a:solidFill>
              <a:srgbClr val="75DD75"/>
            </a:solidFill>
            <a:ln w="28575">
              <a:noFill/>
            </a:ln>
          </c:spPr>
          <c:invertIfNegative val="0"/>
          <c:dLbls>
            <c:numFmt formatCode=";[Red]\-#,###;"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'13'!$K$5:$K$43</c:f>
              <c:strCache>
                <c:ptCount val="39"/>
                <c:pt idx="0">
                  <c:v>建設業</c:v>
                </c:pt>
                <c:pt idx="1">
                  <c:v>食料品</c:v>
                </c:pt>
                <c:pt idx="2">
                  <c:v>公共サービス</c:v>
                </c:pt>
                <c:pt idx="3">
                  <c:v>水産業</c:v>
                </c:pt>
                <c:pt idx="4">
                  <c:v>林業</c:v>
                </c:pt>
                <c:pt idx="5">
                  <c:v>住宅賃貸業</c:v>
                </c:pt>
                <c:pt idx="6">
                  <c:v>窯業・土石製品</c:v>
                </c:pt>
                <c:pt idx="7">
                  <c:v>製材・木製品</c:v>
                </c:pt>
                <c:pt idx="8">
                  <c:v>ガス・熱供給業</c:v>
                </c:pt>
                <c:pt idx="9">
                  <c:v>皮革・皮革製品</c:v>
                </c:pt>
                <c:pt idx="10">
                  <c:v>その他の不動産業</c:v>
                </c:pt>
                <c:pt idx="11">
                  <c:v>繊維</c:v>
                </c:pt>
                <c:pt idx="12">
                  <c:v>小売業</c:v>
                </c:pt>
                <c:pt idx="13">
                  <c:v>水道・廃棄物処理業</c:v>
                </c:pt>
                <c:pt idx="14">
                  <c:v>家具</c:v>
                </c:pt>
                <c:pt idx="15">
                  <c:v>ゴム製品</c:v>
                </c:pt>
                <c:pt idx="16">
                  <c:v>衣服・身回品</c:v>
                </c:pt>
                <c:pt idx="17">
                  <c:v>電気業</c:v>
                </c:pt>
                <c:pt idx="18">
                  <c:v>精密機械</c:v>
                </c:pt>
                <c:pt idx="19">
                  <c:v>印刷</c:v>
                </c:pt>
                <c:pt idx="20">
                  <c:v>その他の製造業</c:v>
                </c:pt>
                <c:pt idx="21">
                  <c:v>非鉄金属</c:v>
                </c:pt>
                <c:pt idx="22">
                  <c:v>公務</c:v>
                </c:pt>
                <c:pt idx="23">
                  <c:v>鉱業</c:v>
                </c:pt>
                <c:pt idx="24">
                  <c:v>パルプ・紙</c:v>
                </c:pt>
                <c:pt idx="25">
                  <c:v>対個人サービス</c:v>
                </c:pt>
                <c:pt idx="26">
                  <c:v>運輸業</c:v>
                </c:pt>
                <c:pt idx="27">
                  <c:v>農業</c:v>
                </c:pt>
                <c:pt idx="28">
                  <c:v>電気機械</c:v>
                </c:pt>
                <c:pt idx="29">
                  <c:v>鉄鋼</c:v>
                </c:pt>
                <c:pt idx="30">
                  <c:v>輸送用機械</c:v>
                </c:pt>
                <c:pt idx="31">
                  <c:v>一般機械</c:v>
                </c:pt>
                <c:pt idx="32">
                  <c:v>対事業所サービス</c:v>
                </c:pt>
                <c:pt idx="33">
                  <c:v>化学</c:v>
                </c:pt>
                <c:pt idx="34">
                  <c:v>金融・保険業</c:v>
                </c:pt>
                <c:pt idx="35">
                  <c:v>金属製品</c:v>
                </c:pt>
                <c:pt idx="36">
                  <c:v>情報通信業</c:v>
                </c:pt>
                <c:pt idx="37">
                  <c:v>石油・石炭製品</c:v>
                </c:pt>
                <c:pt idx="38">
                  <c:v>卸売業</c:v>
                </c:pt>
              </c:strCache>
            </c:strRef>
          </c:cat>
          <c:val>
            <c:numRef>
              <c:f>'13'!$O$5:$O$43</c:f>
              <c:numCache>
                <c:formatCode>#,##0_);[Red]\(#,##0\)</c:formatCode>
                <c:ptCount val="39"/>
                <c:pt idx="0">
                  <c:v>0</c:v>
                </c:pt>
                <c:pt idx="1">
                  <c:v>0</c:v>
                </c:pt>
                <c:pt idx="2">
                  <c:v>0</c:v>
                </c:pt>
                <c:pt idx="3">
                  <c:v>0</c:v>
                </c:pt>
                <c:pt idx="4">
                  <c:v>0</c:v>
                </c:pt>
                <c:pt idx="5">
                  <c:v>0</c:v>
                </c:pt>
                <c:pt idx="6">
                  <c:v>0</c:v>
                </c:pt>
                <c:pt idx="7">
                  <c:v>0</c:v>
                </c:pt>
                <c:pt idx="8">
                  <c:v>-221.55171175312455</c:v>
                </c:pt>
                <c:pt idx="9">
                  <c:v>-221.83219927894297</c:v>
                </c:pt>
                <c:pt idx="10">
                  <c:v>-291.7446457656481</c:v>
                </c:pt>
                <c:pt idx="11">
                  <c:v>-295.11838237427702</c:v>
                </c:pt>
                <c:pt idx="12">
                  <c:v>-298.3780541676756</c:v>
                </c:pt>
                <c:pt idx="13">
                  <c:v>-407.77336088552431</c:v>
                </c:pt>
                <c:pt idx="14">
                  <c:v>-415.12504054161445</c:v>
                </c:pt>
                <c:pt idx="15">
                  <c:v>-452.94130560566219</c:v>
                </c:pt>
                <c:pt idx="16">
                  <c:v>-536.36700305504246</c:v>
                </c:pt>
                <c:pt idx="17">
                  <c:v>-592.67672300367258</c:v>
                </c:pt>
                <c:pt idx="18">
                  <c:v>-683.32431658920359</c:v>
                </c:pt>
                <c:pt idx="19">
                  <c:v>-700.95193599038146</c:v>
                </c:pt>
                <c:pt idx="20">
                  <c:v>-701.47037923159701</c:v>
                </c:pt>
                <c:pt idx="21">
                  <c:v>-797.99623142155156</c:v>
                </c:pt>
                <c:pt idx="22">
                  <c:v>-841.50375599109498</c:v>
                </c:pt>
                <c:pt idx="23">
                  <c:v>-890.47577365296456</c:v>
                </c:pt>
                <c:pt idx="24">
                  <c:v>-1049.7453267986393</c:v>
                </c:pt>
                <c:pt idx="25">
                  <c:v>-1159.0329353652151</c:v>
                </c:pt>
                <c:pt idx="26">
                  <c:v>-1199.4100110039376</c:v>
                </c:pt>
                <c:pt idx="27">
                  <c:v>-1311.0220176192072</c:v>
                </c:pt>
                <c:pt idx="28">
                  <c:v>-1980.5961559492778</c:v>
                </c:pt>
                <c:pt idx="29">
                  <c:v>-1994.7114284716708</c:v>
                </c:pt>
                <c:pt idx="30">
                  <c:v>-2020.6694989716354</c:v>
                </c:pt>
                <c:pt idx="31">
                  <c:v>-2721.1332434070823</c:v>
                </c:pt>
                <c:pt idx="32">
                  <c:v>-3095.6833659046761</c:v>
                </c:pt>
                <c:pt idx="33">
                  <c:v>-3267.207000769467</c:v>
                </c:pt>
                <c:pt idx="34">
                  <c:v>-3529.5062229896739</c:v>
                </c:pt>
                <c:pt idx="35">
                  <c:v>-3761.1334905303906</c:v>
                </c:pt>
                <c:pt idx="36">
                  <c:v>-4474.7796318975088</c:v>
                </c:pt>
                <c:pt idx="37">
                  <c:v>-4666.7849879218429</c:v>
                </c:pt>
                <c:pt idx="38">
                  <c:v>-7781.4668505126801</c:v>
                </c:pt>
              </c:numCache>
            </c:numRef>
          </c:val>
          <c:extLst>
            <c:ext xmlns:c16="http://schemas.microsoft.com/office/drawing/2014/chart" uri="{C3380CC4-5D6E-409C-BE32-E72D297353CC}">
              <c16:uniqueId val="{00000001-802F-4F89-B48B-9086C0E3896F}"/>
            </c:ext>
          </c:extLst>
        </c:ser>
        <c:dLbls>
          <c:showLegendKey val="0"/>
          <c:showVal val="0"/>
          <c:showCatName val="0"/>
          <c:showSerName val="0"/>
          <c:showPercent val="0"/>
          <c:showBubbleSize val="0"/>
        </c:dLbls>
        <c:gapWidth val="150"/>
        <c:overlap val="100"/>
        <c:axId val="410732360"/>
        <c:axId val="590515888"/>
      </c:barChart>
      <c:catAx>
        <c:axId val="410732360"/>
        <c:scaling>
          <c:orientation val="minMax"/>
        </c:scaling>
        <c:delete val="0"/>
        <c:axPos val="b"/>
        <c:numFmt formatCode="General" sourceLinked="1"/>
        <c:majorTickMark val="out"/>
        <c:minorTickMark val="none"/>
        <c:tickLblPos val="low"/>
        <c:txPr>
          <a:bodyPr rot="-5400000" vert="horz"/>
          <a:lstStyle/>
          <a:p>
            <a:pPr>
              <a:defRPr sz="900"/>
            </a:pPr>
            <a:endParaRPr lang="ja-JP"/>
          </a:p>
        </c:txPr>
        <c:crossAx val="590515888"/>
        <c:crosses val="autoZero"/>
        <c:auto val="1"/>
        <c:lblAlgn val="ctr"/>
        <c:lblOffset val="100"/>
        <c:noMultiLvlLbl val="0"/>
      </c:catAx>
      <c:valAx>
        <c:axId val="590515888"/>
        <c:scaling>
          <c:orientation val="minMax"/>
        </c:scaling>
        <c:delete val="0"/>
        <c:axPos val="l"/>
        <c:majorGridlines>
          <c:spPr>
            <a:ln>
              <a:prstDash val="sysDot"/>
            </a:ln>
          </c:spPr>
        </c:majorGridlines>
        <c:title>
          <c:tx>
            <c:rich>
              <a:bodyPr rot="-5400000" vert="horz"/>
              <a:lstStyle/>
              <a:p>
                <a:pPr>
                  <a:defRPr b="0"/>
                </a:pPr>
                <a:r>
                  <a:rPr lang="ja-JP" altLang="en-US" b="0"/>
                  <a:t>純移輸出（億円）</a:t>
                </a:r>
              </a:p>
            </c:rich>
          </c:tx>
          <c:layout/>
          <c:overlay val="0"/>
        </c:title>
        <c:numFmt formatCode="#,##0_);[Red]\-#,##0" sourceLinked="0"/>
        <c:majorTickMark val="out"/>
        <c:minorTickMark val="none"/>
        <c:tickLblPos val="nextTo"/>
        <c:txPr>
          <a:bodyPr/>
          <a:lstStyle/>
          <a:p>
            <a:pPr>
              <a:defRPr sz="900"/>
            </a:pPr>
            <a:endParaRPr lang="ja-JP"/>
          </a:p>
        </c:txPr>
        <c:crossAx val="410732360"/>
        <c:crosses val="autoZero"/>
        <c:crossBetween val="between"/>
        <c:dispUnits>
          <c:builtInUnit val="hundreds"/>
        </c:dispUnits>
      </c:valAx>
      <c:spPr>
        <a:noFill/>
        <a:ln>
          <a:solidFill>
            <a:schemeClr val="bg1">
              <a:lumMod val="50000"/>
            </a:schemeClr>
          </a:solidFill>
        </a:ln>
      </c:spPr>
    </c:plotArea>
    <c:plotVisOnly val="1"/>
    <c:dispBlanksAs val="gap"/>
    <c:showDLblsOverMax val="0"/>
  </c:chart>
  <c:spPr>
    <a:noFill/>
    <a:ln>
      <a:noFill/>
    </a:ln>
  </c:spPr>
  <c:txPr>
    <a:bodyPr/>
    <a:lstStyle/>
    <a:p>
      <a:pPr>
        <a:defRPr sz="900"/>
      </a:pPr>
      <a:endParaRPr lang="ja-JP"/>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'15'!$L$4</c:f>
              <c:strCache>
                <c:ptCount val="1"/>
                <c:pt idx="0">
                  <c:v>久慈市</c:v>
                </c:pt>
              </c:strCache>
            </c:strRef>
          </c:tx>
          <c:spPr>
            <a:solidFill>
              <a:srgbClr val="FF996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'15'!$K$5:$K$43</c:f>
              <c:strCache>
                <c:ptCount val="39"/>
                <c:pt idx="0">
                  <c:v>建設業</c:v>
                </c:pt>
                <c:pt idx="1">
                  <c:v>公共サービス</c:v>
                </c:pt>
                <c:pt idx="2">
                  <c:v>住宅賃貸業</c:v>
                </c:pt>
                <c:pt idx="3">
                  <c:v>公務</c:v>
                </c:pt>
                <c:pt idx="4">
                  <c:v>小売業</c:v>
                </c:pt>
                <c:pt idx="5">
                  <c:v>対個人サービス</c:v>
                </c:pt>
                <c:pt idx="6">
                  <c:v>対事業所サービス</c:v>
                </c:pt>
                <c:pt idx="7">
                  <c:v>食料品</c:v>
                </c:pt>
                <c:pt idx="8">
                  <c:v>運輸業</c:v>
                </c:pt>
                <c:pt idx="9">
                  <c:v>金融・保険業</c:v>
                </c:pt>
                <c:pt idx="10">
                  <c:v>卸売業</c:v>
                </c:pt>
                <c:pt idx="11">
                  <c:v>情報通信業</c:v>
                </c:pt>
                <c:pt idx="12">
                  <c:v>水道・廃棄物処理業</c:v>
                </c:pt>
                <c:pt idx="13">
                  <c:v>農業</c:v>
                </c:pt>
                <c:pt idx="14">
                  <c:v>窯業・土石製品</c:v>
                </c:pt>
                <c:pt idx="15">
                  <c:v>その他の不動産業</c:v>
                </c:pt>
                <c:pt idx="16">
                  <c:v>電気機械</c:v>
                </c:pt>
                <c:pt idx="17">
                  <c:v>水産業</c:v>
                </c:pt>
                <c:pt idx="18">
                  <c:v>電気業</c:v>
                </c:pt>
                <c:pt idx="19">
                  <c:v>その他の製造業</c:v>
                </c:pt>
                <c:pt idx="20">
                  <c:v>石油・石炭製品</c:v>
                </c:pt>
                <c:pt idx="21">
                  <c:v>製材・木製品</c:v>
                </c:pt>
                <c:pt idx="22">
                  <c:v>林業</c:v>
                </c:pt>
                <c:pt idx="23">
                  <c:v>輸送用機械</c:v>
                </c:pt>
                <c:pt idx="24">
                  <c:v>衣服・身回品</c:v>
                </c:pt>
                <c:pt idx="25">
                  <c:v>印刷</c:v>
                </c:pt>
                <c:pt idx="26">
                  <c:v>金属製品</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'15'!$L$5:$L$43</c:f>
              <c:numCache>
                <c:formatCode>0.0%</c:formatCode>
                <c:ptCount val="39"/>
                <c:pt idx="0">
                  <c:v>0.18612820136514588</c:v>
                </c:pt>
                <c:pt idx="1">
                  <c:v>0.16237711384131279</c:v>
                </c:pt>
                <c:pt idx="2">
                  <c:v>0.12510260257922204</c:v>
                </c:pt>
                <c:pt idx="3">
                  <c:v>8.2555435400502766E-2</c:v>
                </c:pt>
                <c:pt idx="4">
                  <c:v>6.9640707076905062E-2</c:v>
                </c:pt>
                <c:pt idx="5">
                  <c:v>5.2066509529490004E-2</c:v>
                </c:pt>
                <c:pt idx="6">
                  <c:v>5.0760322331273075E-2</c:v>
                </c:pt>
                <c:pt idx="7">
                  <c:v>3.4816324031645279E-2</c:v>
                </c:pt>
                <c:pt idx="8">
                  <c:v>3.3400635991850412E-2</c:v>
                </c:pt>
                <c:pt idx="9">
                  <c:v>3.1588653258981705E-2</c:v>
                </c:pt>
                <c:pt idx="10">
                  <c:v>2.8350795334853376E-2</c:v>
                </c:pt>
                <c:pt idx="11">
                  <c:v>2.2742826060500775E-2</c:v>
                </c:pt>
                <c:pt idx="12">
                  <c:v>2.0383838015213141E-2</c:v>
                </c:pt>
                <c:pt idx="13">
                  <c:v>1.8843418046766591E-2</c:v>
                </c:pt>
                <c:pt idx="14">
                  <c:v>1.1879470112719248E-2</c:v>
                </c:pt>
                <c:pt idx="15">
                  <c:v>1.0569775810369343E-2</c:v>
                </c:pt>
                <c:pt idx="16">
                  <c:v>1.0207243148010551E-2</c:v>
                </c:pt>
                <c:pt idx="17">
                  <c:v>9.0607073768791627E-3</c:v>
                </c:pt>
                <c:pt idx="18">
                  <c:v>8.0569321095571196E-3</c:v>
                </c:pt>
                <c:pt idx="19">
                  <c:v>6.2965664588401637E-3</c:v>
                </c:pt>
                <c:pt idx="20">
                  <c:v>4.6732188227744491E-3</c:v>
                </c:pt>
                <c:pt idx="21">
                  <c:v>4.309646637615904E-3</c:v>
                </c:pt>
                <c:pt idx="22">
                  <c:v>4.0160132886608788E-3</c:v>
                </c:pt>
                <c:pt idx="23">
                  <c:v>3.6042675944675407E-3</c:v>
                </c:pt>
                <c:pt idx="24">
                  <c:v>2.8186196310593793E-3</c:v>
                </c:pt>
                <c:pt idx="25">
                  <c:v>1.7184316475494666E-3</c:v>
                </c:pt>
                <c:pt idx="26">
                  <c:v>1.5786859247571049E-3</c:v>
                </c:pt>
                <c:pt idx="27">
                  <c:v>1.4665635220375284E-3</c:v>
                </c:pt>
                <c:pt idx="28">
                  <c:v>5.3804155096356292E-4</c:v>
                </c:pt>
                <c:pt idx="29">
                  <c:v>4.4843350007563399E-4</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FE0D-4AF4-B03B-126CBABA15F7}"/>
            </c:ext>
          </c:extLst>
        </c:ser>
        <c:ser>
          <c:idx val="1"/>
          <c:order val="1"/>
          <c:tx>
            <c:strRef>
              <c:f>'15'!$M$4</c:f>
              <c:strCache>
                <c:ptCount val="1"/>
                <c:pt idx="0">
                  <c:v>全国</c:v>
                </c:pt>
              </c:strCache>
            </c:strRef>
          </c:tx>
          <c:spPr>
            <a:solidFill>
              <a:srgbClr val="75DD75"/>
            </a:solidFill>
          </c:spPr>
          <c:invertIfNegative val="0"/>
          <c:cat>
            <c:strRef>
              <c:f>'15'!$K$5:$K$43</c:f>
              <c:strCache>
                <c:ptCount val="39"/>
                <c:pt idx="0">
                  <c:v>建設業</c:v>
                </c:pt>
                <c:pt idx="1">
                  <c:v>公共サービス</c:v>
                </c:pt>
                <c:pt idx="2">
                  <c:v>住宅賃貸業</c:v>
                </c:pt>
                <c:pt idx="3">
                  <c:v>公務</c:v>
                </c:pt>
                <c:pt idx="4">
                  <c:v>小売業</c:v>
                </c:pt>
                <c:pt idx="5">
                  <c:v>対個人サービス</c:v>
                </c:pt>
                <c:pt idx="6">
                  <c:v>対事業所サービス</c:v>
                </c:pt>
                <c:pt idx="7">
                  <c:v>食料品</c:v>
                </c:pt>
                <c:pt idx="8">
                  <c:v>運輸業</c:v>
                </c:pt>
                <c:pt idx="9">
                  <c:v>金融・保険業</c:v>
                </c:pt>
                <c:pt idx="10">
                  <c:v>卸売業</c:v>
                </c:pt>
                <c:pt idx="11">
                  <c:v>情報通信業</c:v>
                </c:pt>
                <c:pt idx="12">
                  <c:v>水道・廃棄物処理業</c:v>
                </c:pt>
                <c:pt idx="13">
                  <c:v>農業</c:v>
                </c:pt>
                <c:pt idx="14">
                  <c:v>窯業・土石製品</c:v>
                </c:pt>
                <c:pt idx="15">
                  <c:v>その他の不動産業</c:v>
                </c:pt>
                <c:pt idx="16">
                  <c:v>電気機械</c:v>
                </c:pt>
                <c:pt idx="17">
                  <c:v>水産業</c:v>
                </c:pt>
                <c:pt idx="18">
                  <c:v>電気業</c:v>
                </c:pt>
                <c:pt idx="19">
                  <c:v>その他の製造業</c:v>
                </c:pt>
                <c:pt idx="20">
                  <c:v>石油・石炭製品</c:v>
                </c:pt>
                <c:pt idx="21">
                  <c:v>製材・木製品</c:v>
                </c:pt>
                <c:pt idx="22">
                  <c:v>林業</c:v>
                </c:pt>
                <c:pt idx="23">
                  <c:v>輸送用機械</c:v>
                </c:pt>
                <c:pt idx="24">
                  <c:v>衣服・身回品</c:v>
                </c:pt>
                <c:pt idx="25">
                  <c:v>印刷</c:v>
                </c:pt>
                <c:pt idx="26">
                  <c:v>金属製品</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'15'!$M$5:$M$43</c:f>
              <c:numCache>
                <c:formatCode>0.0%</c:formatCode>
                <c:ptCount val="39"/>
                <c:pt idx="0">
                  <c:v>5.9713439610329391E-2</c:v>
                </c:pt>
                <c:pt idx="1">
                  <c:v>0.11178859265900695</c:v>
                </c:pt>
                <c:pt idx="2">
                  <c:v>0.1036056608604133</c:v>
                </c:pt>
                <c:pt idx="3">
                  <c:v>6.124976412380366E-2</c:v>
                </c:pt>
                <c:pt idx="4">
                  <c:v>6.1151732188533592E-2</c:v>
                </c:pt>
                <c:pt idx="5">
                  <c:v>6.2937554288339553E-2</c:v>
                </c:pt>
                <c:pt idx="6">
                  <c:v>7.0637268586255339E-2</c:v>
                </c:pt>
                <c:pt idx="7">
                  <c:v>2.6935641613757104E-2</c:v>
                </c:pt>
                <c:pt idx="8">
                  <c:v>4.8966110191681983E-2</c:v>
                </c:pt>
                <c:pt idx="9">
                  <c:v>4.5191459945855238E-2</c:v>
                </c:pt>
                <c:pt idx="10">
                  <c:v>8.2942800890197108E-2</c:v>
                </c:pt>
                <c:pt idx="11">
                  <c:v>5.5478081342524257E-2</c:v>
                </c:pt>
                <c:pt idx="12">
                  <c:v>1.3847640302405245E-2</c:v>
                </c:pt>
                <c:pt idx="13">
                  <c:v>1.0149671203834264E-2</c:v>
                </c:pt>
                <c:pt idx="14">
                  <c:v>5.6275800438114476E-3</c:v>
                </c:pt>
                <c:pt idx="15">
                  <c:v>1.4540071395017617E-2</c:v>
                </c:pt>
                <c:pt idx="16">
                  <c:v>2.4008357538035274E-2</c:v>
                </c:pt>
                <c:pt idx="17">
                  <c:v>1.4862567010402545E-3</c:v>
                </c:pt>
                <c:pt idx="18">
                  <c:v>7.851811055856547E-3</c:v>
                </c:pt>
                <c:pt idx="19">
                  <c:v>9.741345052847834E-3</c:v>
                </c:pt>
                <c:pt idx="20">
                  <c:v>1.0893535845713743E-2</c:v>
                </c:pt>
                <c:pt idx="21">
                  <c:v>1.6825309405406903E-3</c:v>
                </c:pt>
                <c:pt idx="22">
                  <c:v>3.3091037377725694E-4</c:v>
                </c:pt>
                <c:pt idx="23">
                  <c:v>2.437776543145731E-2</c:v>
                </c:pt>
                <c:pt idx="24">
                  <c:v>1.2670522449208016E-3</c:v>
                </c:pt>
                <c:pt idx="25">
                  <c:v>5.0048879227811375E-3</c:v>
                </c:pt>
                <c:pt idx="26">
                  <c:v>9.9769582878322695E-3</c:v>
                </c:pt>
                <c:pt idx="27">
                  <c:v>6.7275993346450522E-4</c:v>
                </c:pt>
                <c:pt idx="28">
                  <c:v>1.3059705024851926E-3</c:v>
                </c:pt>
                <c:pt idx="29">
                  <c:v>1.1540841135041508E-3</c:v>
                </c:pt>
                <c:pt idx="30">
                  <c:v>4.4392057898586627E-3</c:v>
                </c:pt>
                <c:pt idx="31">
                  <c:v>1.5696048829159981E-2</c:v>
                </c:pt>
                <c:pt idx="32">
                  <c:v>1.3381779902317282E-2</c:v>
                </c:pt>
                <c:pt idx="33">
                  <c:v>3.2573529736599147E-3</c:v>
                </c:pt>
                <c:pt idx="34">
                  <c:v>2.1085911948388939E-2</c:v>
                </c:pt>
                <c:pt idx="35">
                  <c:v>3.2344227570408977E-3</c:v>
                </c:pt>
                <c:pt idx="36">
                  <c:v>2.4045172106001601E-4</c:v>
                </c:pt>
                <c:pt idx="37">
                  <c:v>2.4850885222064481E-3</c:v>
                </c:pt>
                <c:pt idx="38">
                  <c:v>1.6624423662849367E-3</c:v>
                </c:pt>
              </c:numCache>
            </c:numRef>
          </c:val>
          <c:extLst>
            <c:ext xmlns:c16="http://schemas.microsoft.com/office/drawing/2014/chart" uri="{C3380CC4-5D6E-409C-BE32-E72D297353CC}">
              <c16:uniqueId val="{00000001-FE0D-4AF4-B03B-126CBABA15F7}"/>
            </c:ext>
          </c:extLst>
        </c:ser>
        <c:dLbls>
          <c:showLegendKey val="0"/>
          <c:showVal val="0"/>
          <c:showCatName val="0"/>
          <c:showSerName val="0"/>
          <c:showPercent val="0"/>
          <c:showBubbleSize val="0"/>
        </c:dLbls>
        <c:gapWidth val="150"/>
        <c:axId val="590517848"/>
        <c:axId val="590518240"/>
      </c:barChart>
      <c:catAx>
        <c:axId val="590517848"/>
        <c:scaling>
          <c:orientation val="minMax"/>
        </c:scaling>
        <c:delete val="0"/>
        <c:axPos val="b"/>
        <c:numFmt formatCode="General" sourceLinked="1"/>
        <c:majorTickMark val="out"/>
        <c:minorTickMark val="none"/>
        <c:tickLblPos val="nextTo"/>
        <c:txPr>
          <a:bodyPr rot="-5400000" vert="horz"/>
          <a:lstStyle/>
          <a:p>
            <a:pPr>
              <a:defRPr/>
            </a:pPr>
            <a:endParaRPr lang="ja-JP"/>
          </a:p>
        </c:txPr>
        <c:crossAx val="590518240"/>
        <c:crosses val="autoZero"/>
        <c:auto val="1"/>
        <c:lblAlgn val="ctr"/>
        <c:lblOffset val="100"/>
        <c:noMultiLvlLbl val="0"/>
      </c:catAx>
      <c:valAx>
        <c:axId val="590518240"/>
        <c:scaling>
          <c:orientation val="minMax"/>
        </c:scaling>
        <c:delete val="0"/>
        <c:axPos val="l"/>
        <c:majorGridlines>
          <c:spPr>
            <a:ln>
              <a:prstDash val="sysDot"/>
            </a:ln>
          </c:spPr>
        </c:majorGridlines>
        <c:title>
          <c:tx>
            <c:rich>
              <a:bodyPr rot="-5400000" vert="horz"/>
              <a:lstStyle/>
              <a:p>
                <a:pPr>
                  <a:defRPr b="0"/>
                </a:pPr>
                <a:r>
                  <a:rPr lang="ja-JP" altLang="en-US" b="0"/>
                  <a:t>産業別生産額構成比（％）</a:t>
                </a:r>
              </a:p>
            </c:rich>
          </c:tx>
          <c:layout/>
          <c:overlay val="0"/>
        </c:title>
        <c:numFmt formatCode="0%" sourceLinked="0"/>
        <c:majorTickMark val="out"/>
        <c:minorTickMark val="none"/>
        <c:tickLblPos val="nextTo"/>
        <c:txPr>
          <a:bodyPr/>
          <a:lstStyle/>
          <a:p>
            <a:pPr>
              <a:defRPr sz="900"/>
            </a:pPr>
            <a:endParaRPr lang="ja-JP"/>
          </a:p>
        </c:txPr>
        <c:crossAx val="590517848"/>
        <c:crosses val="autoZero"/>
        <c:crossBetween val="between"/>
      </c:valAx>
      <c:spPr>
        <a:noFill/>
        <a:ln>
          <a:solidFill>
            <a:schemeClr val="bg1">
              <a:lumMod val="50000"/>
            </a:schemeClr>
          </a:solidFill>
        </a:ln>
      </c:spPr>
    </c:plotArea>
    <c:legend>
      <c:legendPos val="b"/>
      <c:layout/>
      <c:overlay val="0"/>
    </c:legend>
    <c:plotVisOnly val="1"/>
    <c:dispBlanksAs val="gap"/>
    <c:showDLblsOverMax val="0"/>
  </c:chart>
  <c:spPr>
    <a:noFill/>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'16'!$D$19</c:f>
              <c:strCache>
                <c:ptCount val="1"/>
                <c:pt idx="0">
                  <c:v>久慈市</c:v>
                </c:pt>
              </c:strCache>
            </c:strRef>
          </c:tx>
          <c:spPr>
            <a:solidFill>
              <a:srgbClr val="F79646"/>
            </a:solidFill>
            <a:ln w="28575">
              <a:noFill/>
            </a:ln>
          </c:spPr>
          <c:invertIfNegative val="0"/>
          <c:dLbls>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'16'!$H$22:$I$27</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'16'!$D$22:$D$27</c:f>
              <c:numCache>
                <c:formatCode>0.00_ </c:formatCode>
                <c:ptCount val="6"/>
                <c:pt idx="0">
                  <c:v>2.320357108373289</c:v>
                </c:pt>
                <c:pt idx="1">
                  <c:v>6.6002165042437717</c:v>
                </c:pt>
                <c:pt idx="2">
                  <c:v>6.7160768079350941</c:v>
                </c:pt>
                <c:pt idx="3">
                  <c:v>5.5419674548521414</c:v>
                </c:pt>
                <c:pt idx="4">
                  <c:v>6.3048844132849853</c:v>
                </c:pt>
                <c:pt idx="5">
                  <c:v>5.5359553814955538</c:v>
                </c:pt>
              </c:numCache>
            </c:numRef>
          </c:val>
          <c:extLst>
            <c:ext xmlns:c16="http://schemas.microsoft.com/office/drawing/2014/chart" uri="{C3380CC4-5D6E-409C-BE32-E72D297353CC}">
              <c16:uniqueId val="{00000000-9AE1-4747-B735-42C270745704}"/>
            </c:ext>
          </c:extLst>
        </c:ser>
        <c:ser>
          <c:idx val="1"/>
          <c:order val="1"/>
          <c:tx>
            <c:strRef>
              <c:f>'16'!$E$19</c:f>
              <c:strCache>
                <c:ptCount val="1"/>
                <c:pt idx="0">
                  <c:v>全国</c:v>
                </c:pt>
              </c:strCache>
            </c:strRef>
          </c:tx>
          <c:spPr>
            <a:solidFill>
              <a:srgbClr val="75DD75"/>
            </a:solidFill>
            <a:ln>
              <a:noFill/>
            </a:ln>
          </c:spPr>
          <c:invertIfNegative val="0"/>
          <c:dLbls>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'16'!$H$22:$I$27</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'16'!$E$22:$E$27</c:f>
              <c:numCache>
                <c:formatCode>0.00_ </c:formatCode>
                <c:ptCount val="6"/>
                <c:pt idx="0">
                  <c:v>2.2530114361544715</c:v>
                </c:pt>
                <c:pt idx="1">
                  <c:v>8.4031273834768658</c:v>
                </c:pt>
                <c:pt idx="2">
                  <c:v>7.9998520944964007</c:v>
                </c:pt>
                <c:pt idx="3">
                  <c:v>6.9481140836265123</c:v>
                </c:pt>
                <c:pt idx="4">
                  <c:v>7.8529261201073872</c:v>
                </c:pt>
                <c:pt idx="5">
                  <c:v>7.0879833780487429</c:v>
                </c:pt>
              </c:numCache>
            </c:numRef>
          </c:val>
          <c:extLst>
            <c:ext xmlns:c16="http://schemas.microsoft.com/office/drawing/2014/chart" uri="{C3380CC4-5D6E-409C-BE32-E72D297353CC}">
              <c16:uniqueId val="{00000001-9AE1-4747-B735-42C270745704}"/>
            </c:ext>
          </c:extLst>
        </c:ser>
        <c:ser>
          <c:idx val="2"/>
          <c:order val="2"/>
          <c:tx>
            <c:strRef>
              <c:f>'16'!$F$19</c:f>
              <c:strCache>
                <c:ptCount val="1"/>
                <c:pt idx="0">
                  <c:v>岩手県</c:v>
                </c:pt>
              </c:strCache>
            </c:strRef>
          </c:tx>
          <c:spPr>
            <a:solidFill>
              <a:srgbClr val="FFD1D1"/>
            </a:solidFill>
          </c:spPr>
          <c:invertIfNegative val="0"/>
          <c:dLbls>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'16'!$H$22:$I$27</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'16'!$F$22:$F$27</c:f>
              <c:numCache>
                <c:formatCode>0.00_ </c:formatCode>
                <c:ptCount val="6"/>
                <c:pt idx="0">
                  <c:v>2.2177606259250071</c:v>
                </c:pt>
                <c:pt idx="1">
                  <c:v>7.9413204571887537</c:v>
                </c:pt>
                <c:pt idx="2">
                  <c:v>6.9854216717368223</c:v>
                </c:pt>
                <c:pt idx="3">
                  <c:v>5.9497508820415419</c:v>
                </c:pt>
                <c:pt idx="4">
                  <c:v>6.6923618768492386</c:v>
                </c:pt>
                <c:pt idx="5">
                  <c:v>6.0108170126719465</c:v>
                </c:pt>
              </c:numCache>
            </c:numRef>
          </c:val>
          <c:extLst>
            <c:ext xmlns:c16="http://schemas.microsoft.com/office/drawing/2014/chart" uri="{C3380CC4-5D6E-409C-BE32-E72D297353CC}">
              <c16:uniqueId val="{00000002-9AE1-4747-B735-42C270745704}"/>
            </c:ext>
          </c:extLst>
        </c:ser>
        <c:ser>
          <c:idx val="3"/>
          <c:order val="3"/>
          <c:tx>
            <c:strRef>
              <c:f>'16'!$G$19</c:f>
              <c:strCache>
                <c:ptCount val="1"/>
                <c:pt idx="0">
                  <c:v>同規模地域（1万人以上～5万人未満）※地方圏の平均</c:v>
                </c:pt>
              </c:strCache>
            </c:strRef>
          </c:tx>
          <c:spPr>
            <a:solidFill>
              <a:srgbClr val="D9D9D9"/>
            </a:solidFill>
          </c:spPr>
          <c:invertIfNegative val="0"/>
          <c:dLbls>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'16'!$H$22:$I$27</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'16'!$G$22:$G$27</c:f>
              <c:numCache>
                <c:formatCode>0.00_ </c:formatCode>
                <c:ptCount val="6"/>
                <c:pt idx="0">
                  <c:v>2.4085463246074164</c:v>
                </c:pt>
                <c:pt idx="1">
                  <c:v>8.5355006671084954</c:v>
                </c:pt>
                <c:pt idx="2">
                  <c:v>6.6778071294346146</c:v>
                </c:pt>
                <c:pt idx="3">
                  <c:v>5.6381499722681978</c:v>
                </c:pt>
                <c:pt idx="4">
                  <c:v>6.6408279116550526</c:v>
                </c:pt>
                <c:pt idx="5">
                  <c:v>6.0093597287695646</c:v>
                </c:pt>
              </c:numCache>
            </c:numRef>
          </c:val>
          <c:extLst>
            <c:ext xmlns:c16="http://schemas.microsoft.com/office/drawing/2014/chart" uri="{C3380CC4-5D6E-409C-BE32-E72D297353CC}">
              <c16:uniqueId val="{00000003-9AE1-4747-B735-42C270745704}"/>
            </c:ext>
          </c:extLst>
        </c:ser>
        <c:dLbls>
          <c:showLegendKey val="0"/>
          <c:showVal val="0"/>
          <c:showCatName val="0"/>
          <c:showSerName val="0"/>
          <c:showPercent val="0"/>
          <c:showBubbleSize val="0"/>
        </c:dLbls>
        <c:gapWidth val="150"/>
        <c:axId val="590519024"/>
        <c:axId val="590519416"/>
      </c:barChart>
      <c:catAx>
        <c:axId val="590519024"/>
        <c:scaling>
          <c:orientation val="minMax"/>
        </c:scaling>
        <c:delete val="0"/>
        <c:axPos val="b"/>
        <c:numFmt formatCode="General" sourceLinked="1"/>
        <c:majorTickMark val="out"/>
        <c:minorTickMark val="none"/>
        <c:tickLblPos val="nextTo"/>
        <c:crossAx val="590519416"/>
        <c:crosses val="autoZero"/>
        <c:auto val="1"/>
        <c:lblAlgn val="ctr"/>
        <c:lblOffset val="100"/>
        <c:noMultiLvlLbl val="0"/>
      </c:catAx>
      <c:valAx>
        <c:axId val="590519416"/>
        <c:scaling>
          <c:orientation val="minMax"/>
          <c:min val="0"/>
        </c:scaling>
        <c:delete val="0"/>
        <c:axPos val="l"/>
        <c:majorGridlines>
          <c:spPr>
            <a:ln>
              <a:prstDash val="sysDot"/>
            </a:ln>
          </c:spPr>
        </c:majorGridlines>
        <c:title>
          <c:tx>
            <c:rich>
              <a:bodyPr rot="-5400000" vert="horz"/>
              <a:lstStyle/>
              <a:p>
                <a:pPr>
                  <a:defRPr b="0" i="0">
                    <a:latin typeface="+mn-ea"/>
                    <a:ea typeface="+mn-ea"/>
                  </a:defRPr>
                </a:pPr>
                <a:r>
                  <a:rPr lang="ja-JP" altLang="en-US" b="0" i="0">
                    <a:latin typeface="+mn-ea"/>
                    <a:ea typeface="+mn-ea"/>
                  </a:rPr>
                  <a:t>従業者</a:t>
                </a:r>
                <a:r>
                  <a:rPr lang="en-US" altLang="ja-JP" b="0" i="0">
                    <a:latin typeface="+mn-ea"/>
                    <a:ea typeface="+mn-ea"/>
                  </a:rPr>
                  <a:t>1</a:t>
                </a:r>
                <a:r>
                  <a:rPr lang="ja-JP" altLang="en-US" b="0" i="0">
                    <a:latin typeface="+mn-ea"/>
                    <a:ea typeface="+mn-ea"/>
                  </a:rPr>
                  <a:t>人当たり付加価値額（百万円／人）</a:t>
                </a:r>
              </a:p>
            </c:rich>
          </c:tx>
          <c:layout/>
          <c:overlay val="0"/>
        </c:title>
        <c:numFmt formatCode="0_ " sourceLinked="0"/>
        <c:majorTickMark val="out"/>
        <c:minorTickMark val="none"/>
        <c:tickLblPos val="nextTo"/>
        <c:crossAx val="590519024"/>
        <c:crosses val="autoZero"/>
        <c:crossBetween val="between"/>
      </c:valAx>
      <c:spPr>
        <a:noFill/>
        <a:ln>
          <a:solidFill>
            <a:schemeClr val="bg1">
              <a:lumMod val="50000"/>
            </a:schemeClr>
          </a:solidFill>
        </a:ln>
      </c:spPr>
    </c:plotArea>
    <c:legend>
      <c:legendPos val="b"/>
      <c:layout/>
      <c:overlay val="0"/>
    </c:legend>
    <c:plotVisOnly val="1"/>
    <c:dispBlanksAs val="gap"/>
    <c:showDLblsOverMax val="0"/>
  </c:chart>
  <c:spPr>
    <a:noFill/>
    <a:ln>
      <a:no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6" y="3"/>
            <a:ext cx="2951163" cy="496887"/>
          </a:xfrm>
          <a:prstGeom prst="rect">
            <a:avLst/>
          </a:prstGeom>
          <a:noFill/>
          <a:ln w="9525">
            <a:noFill/>
            <a:miter lim="800000"/>
            <a:headEnd/>
            <a:tailEnd/>
          </a:ln>
        </p:spPr>
        <p:txBody>
          <a:bodyPr vert="horz" wrap="square" lIns="92130" tIns="46066" rIns="92130" bIns="46066" numCol="1" anchor="t" anchorCtr="0" compatLnSpc="1">
            <a:prstTxWarp prst="textNoShape">
              <a:avLst/>
            </a:prstTxWarp>
          </a:bodyPr>
          <a:lstStyle>
            <a:lvl1pPr defTabSz="921042">
              <a:defRPr sz="1200">
                <a:latin typeface="Arial" charset="0"/>
                <a:ea typeface="ＭＳ Ｐゴシック" charset="-128"/>
              </a:defRPr>
            </a:lvl1pPr>
          </a:lstStyle>
          <a:p>
            <a:pPr>
              <a:defRPr/>
            </a:pPr>
            <a:endParaRPr lang="en-US" altLang="ja-JP"/>
          </a:p>
        </p:txBody>
      </p:sp>
      <p:sp>
        <p:nvSpPr>
          <p:cNvPr id="36867" name="Rectangle 3"/>
          <p:cNvSpPr>
            <a:spLocks noGrp="1" noChangeArrowheads="1"/>
          </p:cNvSpPr>
          <p:nvPr>
            <p:ph type="dt" sz="quarter" idx="1"/>
          </p:nvPr>
        </p:nvSpPr>
        <p:spPr bwMode="auto">
          <a:xfrm>
            <a:off x="3854465" y="3"/>
            <a:ext cx="2951163" cy="496887"/>
          </a:xfrm>
          <a:prstGeom prst="rect">
            <a:avLst/>
          </a:prstGeom>
          <a:noFill/>
          <a:ln w="9525">
            <a:noFill/>
            <a:miter lim="800000"/>
            <a:headEnd/>
            <a:tailEnd/>
          </a:ln>
        </p:spPr>
        <p:txBody>
          <a:bodyPr vert="horz" wrap="square" lIns="92130" tIns="46066" rIns="92130" bIns="46066" numCol="1" anchor="t" anchorCtr="0" compatLnSpc="1">
            <a:prstTxWarp prst="textNoShape">
              <a:avLst/>
            </a:prstTxWarp>
          </a:bodyPr>
          <a:lstStyle>
            <a:lvl1pPr algn="r" defTabSz="921042">
              <a:defRPr sz="1200">
                <a:latin typeface="Arial" charset="0"/>
                <a:ea typeface="ＭＳ Ｐゴシック" charset="-128"/>
              </a:defRPr>
            </a:lvl1pPr>
          </a:lstStyle>
          <a:p>
            <a:pPr>
              <a:defRPr/>
            </a:pPr>
            <a:endParaRPr lang="en-US" altLang="ja-JP"/>
          </a:p>
        </p:txBody>
      </p:sp>
      <p:sp>
        <p:nvSpPr>
          <p:cNvPr id="36868" name="Rectangle 4"/>
          <p:cNvSpPr>
            <a:spLocks noGrp="1" noChangeArrowheads="1"/>
          </p:cNvSpPr>
          <p:nvPr>
            <p:ph type="ftr" sz="quarter" idx="2"/>
          </p:nvPr>
        </p:nvSpPr>
        <p:spPr bwMode="auto">
          <a:xfrm>
            <a:off x="16" y="9440871"/>
            <a:ext cx="2951163" cy="496886"/>
          </a:xfrm>
          <a:prstGeom prst="rect">
            <a:avLst/>
          </a:prstGeom>
          <a:noFill/>
          <a:ln w="9525">
            <a:noFill/>
            <a:miter lim="800000"/>
            <a:headEnd/>
            <a:tailEnd/>
          </a:ln>
        </p:spPr>
        <p:txBody>
          <a:bodyPr vert="horz" wrap="square" lIns="92130" tIns="46066" rIns="92130" bIns="46066" numCol="1" anchor="b" anchorCtr="0" compatLnSpc="1">
            <a:prstTxWarp prst="textNoShape">
              <a:avLst/>
            </a:prstTxWarp>
          </a:bodyPr>
          <a:lstStyle>
            <a:lvl1pPr defTabSz="921042">
              <a:defRPr sz="1200">
                <a:latin typeface="Arial" charset="0"/>
                <a:ea typeface="ＭＳ Ｐゴシック" charset="-128"/>
              </a:defRPr>
            </a:lvl1pPr>
          </a:lstStyle>
          <a:p>
            <a:pPr>
              <a:defRPr/>
            </a:pPr>
            <a:endParaRPr lang="en-US" altLang="ja-JP"/>
          </a:p>
        </p:txBody>
      </p:sp>
      <p:sp>
        <p:nvSpPr>
          <p:cNvPr id="36869" name="Rectangle 5"/>
          <p:cNvSpPr>
            <a:spLocks noGrp="1" noChangeArrowheads="1"/>
          </p:cNvSpPr>
          <p:nvPr>
            <p:ph type="sldNum" sz="quarter" idx="3"/>
          </p:nvPr>
        </p:nvSpPr>
        <p:spPr bwMode="auto">
          <a:xfrm>
            <a:off x="3854465" y="9440871"/>
            <a:ext cx="2951163" cy="496886"/>
          </a:xfrm>
          <a:prstGeom prst="rect">
            <a:avLst/>
          </a:prstGeom>
          <a:noFill/>
          <a:ln w="9525">
            <a:noFill/>
            <a:miter lim="800000"/>
            <a:headEnd/>
            <a:tailEnd/>
          </a:ln>
        </p:spPr>
        <p:txBody>
          <a:bodyPr vert="horz" wrap="square" lIns="92130" tIns="46066" rIns="92130" bIns="46066" numCol="1" anchor="b" anchorCtr="0" compatLnSpc="1">
            <a:prstTxWarp prst="textNoShape">
              <a:avLst/>
            </a:prstTxWarp>
          </a:bodyPr>
          <a:lstStyle>
            <a:lvl1pPr algn="r" defTabSz="921042">
              <a:defRPr sz="1200">
                <a:latin typeface="Arial" charset="0"/>
                <a:ea typeface="ＭＳ Ｐゴシック" charset="-128"/>
              </a:defRPr>
            </a:lvl1pPr>
          </a:lstStyle>
          <a:p>
            <a:pPr>
              <a:defRPr/>
            </a:pPr>
            <a:fld id="{4D50D208-1B19-45DE-ABFD-9787C11CBF72}" type="slidenum">
              <a:rPr lang="en-US" altLang="ja-JP"/>
              <a:pPr>
                <a:defRPr/>
              </a:pPr>
              <a:t>‹#›</a:t>
            </a:fld>
            <a:endParaRPr lang="en-US" altLang="ja-JP"/>
          </a:p>
        </p:txBody>
      </p:sp>
    </p:spTree>
    <p:extLst>
      <p:ext uri="{BB962C8B-B14F-4D97-AF65-F5344CB8AC3E}">
        <p14:creationId xmlns:p14="http://schemas.microsoft.com/office/powerpoint/2010/main" val="106082414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16" y="3"/>
            <a:ext cx="2951163" cy="496887"/>
          </a:xfrm>
          <a:prstGeom prst="rect">
            <a:avLst/>
          </a:prstGeom>
          <a:noFill/>
          <a:ln w="9525">
            <a:noFill/>
            <a:miter lim="800000"/>
            <a:headEnd/>
            <a:tailEnd/>
          </a:ln>
        </p:spPr>
        <p:txBody>
          <a:bodyPr vert="horz" wrap="square" lIns="92130" tIns="46066" rIns="92130" bIns="46066" numCol="1" anchor="t" anchorCtr="0" compatLnSpc="1">
            <a:prstTxWarp prst="textNoShape">
              <a:avLst/>
            </a:prstTxWarp>
          </a:bodyPr>
          <a:lstStyle>
            <a:lvl1pPr defTabSz="921042">
              <a:defRPr sz="1200">
                <a:latin typeface="Arial" charset="0"/>
                <a:ea typeface="ＭＳ Ｐゴシック" charset="-128"/>
              </a:defRPr>
            </a:lvl1pPr>
          </a:lstStyle>
          <a:p>
            <a:pPr>
              <a:defRPr/>
            </a:pPr>
            <a:endParaRPr lang="en-US" altLang="ja-JP"/>
          </a:p>
        </p:txBody>
      </p:sp>
      <p:sp>
        <p:nvSpPr>
          <p:cNvPr id="34819" name="Rectangle 3"/>
          <p:cNvSpPr>
            <a:spLocks noGrp="1" noChangeArrowheads="1"/>
          </p:cNvSpPr>
          <p:nvPr>
            <p:ph type="dt" idx="1"/>
          </p:nvPr>
        </p:nvSpPr>
        <p:spPr bwMode="auto">
          <a:xfrm>
            <a:off x="3854465" y="3"/>
            <a:ext cx="2951163" cy="496887"/>
          </a:xfrm>
          <a:prstGeom prst="rect">
            <a:avLst/>
          </a:prstGeom>
          <a:noFill/>
          <a:ln w="9525">
            <a:noFill/>
            <a:miter lim="800000"/>
            <a:headEnd/>
            <a:tailEnd/>
          </a:ln>
        </p:spPr>
        <p:txBody>
          <a:bodyPr vert="horz" wrap="square" lIns="92130" tIns="46066" rIns="92130" bIns="46066" numCol="1" anchor="t" anchorCtr="0" compatLnSpc="1">
            <a:prstTxWarp prst="textNoShape">
              <a:avLst/>
            </a:prstTxWarp>
          </a:bodyPr>
          <a:lstStyle>
            <a:lvl1pPr algn="r" defTabSz="921042">
              <a:defRPr sz="1200">
                <a:latin typeface="Arial" charset="0"/>
                <a:ea typeface="ＭＳ Ｐゴシック" charset="-128"/>
              </a:defRPr>
            </a:lvl1pPr>
          </a:lstStyle>
          <a:p>
            <a:pPr>
              <a:defRPr/>
            </a:pPr>
            <a:endParaRPr lang="en-US" altLang="ja-JP"/>
          </a:p>
        </p:txBody>
      </p:sp>
      <p:sp>
        <p:nvSpPr>
          <p:cNvPr id="5124"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2630" y="4721237"/>
            <a:ext cx="5445125" cy="4471988"/>
          </a:xfrm>
          <a:prstGeom prst="rect">
            <a:avLst/>
          </a:prstGeom>
          <a:noFill/>
          <a:ln w="9525">
            <a:noFill/>
            <a:miter lim="800000"/>
            <a:headEnd/>
            <a:tailEnd/>
          </a:ln>
        </p:spPr>
        <p:txBody>
          <a:bodyPr vert="horz" wrap="square" lIns="92130" tIns="46066" rIns="92130" bIns="4606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4822" name="Rectangle 6"/>
          <p:cNvSpPr>
            <a:spLocks noGrp="1" noChangeArrowheads="1"/>
          </p:cNvSpPr>
          <p:nvPr>
            <p:ph type="ftr" sz="quarter" idx="4"/>
          </p:nvPr>
        </p:nvSpPr>
        <p:spPr bwMode="auto">
          <a:xfrm>
            <a:off x="16" y="9440871"/>
            <a:ext cx="2951163" cy="496886"/>
          </a:xfrm>
          <a:prstGeom prst="rect">
            <a:avLst/>
          </a:prstGeom>
          <a:noFill/>
          <a:ln w="9525">
            <a:noFill/>
            <a:miter lim="800000"/>
            <a:headEnd/>
            <a:tailEnd/>
          </a:ln>
        </p:spPr>
        <p:txBody>
          <a:bodyPr vert="horz" wrap="square" lIns="92130" tIns="46066" rIns="92130" bIns="46066" numCol="1" anchor="b" anchorCtr="0" compatLnSpc="1">
            <a:prstTxWarp prst="textNoShape">
              <a:avLst/>
            </a:prstTxWarp>
          </a:bodyPr>
          <a:lstStyle>
            <a:lvl1pPr defTabSz="921042">
              <a:defRPr sz="1200">
                <a:latin typeface="Arial" charset="0"/>
                <a:ea typeface="ＭＳ Ｐゴシック" charset="-128"/>
              </a:defRPr>
            </a:lvl1pPr>
          </a:lstStyle>
          <a:p>
            <a:pPr>
              <a:defRPr/>
            </a:pPr>
            <a:endParaRPr lang="en-US" altLang="ja-JP"/>
          </a:p>
        </p:txBody>
      </p:sp>
      <p:sp>
        <p:nvSpPr>
          <p:cNvPr id="34823" name="Rectangle 7"/>
          <p:cNvSpPr>
            <a:spLocks noGrp="1" noChangeArrowheads="1"/>
          </p:cNvSpPr>
          <p:nvPr>
            <p:ph type="sldNum" sz="quarter" idx="5"/>
          </p:nvPr>
        </p:nvSpPr>
        <p:spPr bwMode="auto">
          <a:xfrm>
            <a:off x="3854465" y="9440871"/>
            <a:ext cx="2951163" cy="496886"/>
          </a:xfrm>
          <a:prstGeom prst="rect">
            <a:avLst/>
          </a:prstGeom>
          <a:noFill/>
          <a:ln w="9525">
            <a:noFill/>
            <a:miter lim="800000"/>
            <a:headEnd/>
            <a:tailEnd/>
          </a:ln>
        </p:spPr>
        <p:txBody>
          <a:bodyPr vert="horz" wrap="square" lIns="92130" tIns="46066" rIns="92130" bIns="46066" numCol="1" anchor="b" anchorCtr="0" compatLnSpc="1">
            <a:prstTxWarp prst="textNoShape">
              <a:avLst/>
            </a:prstTxWarp>
          </a:bodyPr>
          <a:lstStyle>
            <a:lvl1pPr algn="r" defTabSz="921042">
              <a:defRPr sz="1200">
                <a:latin typeface="Arial" charset="0"/>
                <a:ea typeface="ＭＳ Ｐゴシック" charset="-128"/>
              </a:defRPr>
            </a:lvl1pPr>
          </a:lstStyle>
          <a:p>
            <a:pPr>
              <a:defRPr/>
            </a:pPr>
            <a:fld id="{D361620E-6F95-41EB-B32D-1E8CFB5BE0F5}" type="slidenum">
              <a:rPr lang="en-US" altLang="ja-JP"/>
              <a:pPr>
                <a:defRPr/>
              </a:pPr>
              <a:t>‹#›</a:t>
            </a:fld>
            <a:endParaRPr lang="en-US" altLang="ja-JP"/>
          </a:p>
        </p:txBody>
      </p:sp>
    </p:spTree>
    <p:extLst>
      <p:ext uri="{BB962C8B-B14F-4D97-AF65-F5344CB8AC3E}">
        <p14:creationId xmlns:p14="http://schemas.microsoft.com/office/powerpoint/2010/main" val="204869905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p:txBody>
          <a:bodyPr/>
          <a:lstStyle/>
          <a:p>
            <a:pPr eaLnBrk="1" hangingPunct="1"/>
            <a:endParaRPr lang="ja-JP" altLang="ja-JP" dirty="0"/>
          </a:p>
        </p:txBody>
      </p:sp>
    </p:spTree>
    <p:extLst>
      <p:ext uri="{BB962C8B-B14F-4D97-AF65-F5344CB8AC3E}">
        <p14:creationId xmlns:p14="http://schemas.microsoft.com/office/powerpoint/2010/main" val="2402875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extLst>
      <p:ext uri="{BB962C8B-B14F-4D97-AF65-F5344CB8AC3E}">
        <p14:creationId xmlns:p14="http://schemas.microsoft.com/office/powerpoint/2010/main" val="1909816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extLst>
      <p:ext uri="{BB962C8B-B14F-4D97-AF65-F5344CB8AC3E}">
        <p14:creationId xmlns:p14="http://schemas.microsoft.com/office/powerpoint/2010/main" val="1392534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spect="1" noChangeArrowheads="1" noTextEdit="1"/>
          </p:cNvSpPr>
          <p:nvPr>
            <p:ph type="sldImg"/>
          </p:nvPr>
        </p:nvSpPr>
        <p:spPr>
          <a:xfrm>
            <a:off x="920750" y="746125"/>
            <a:ext cx="4968875" cy="3727450"/>
          </a:xfrm>
          <a:ln/>
        </p:spPr>
      </p:sp>
      <p:sp>
        <p:nvSpPr>
          <p:cNvPr id="8194"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27750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039362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039362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extLst>
      <p:ext uri="{BB962C8B-B14F-4D97-AF65-F5344CB8AC3E}">
        <p14:creationId xmlns:p14="http://schemas.microsoft.com/office/powerpoint/2010/main" val="1708628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1450" y="1"/>
            <a:ext cx="7772400" cy="493058"/>
          </a:xfrm>
        </p:spPr>
        <p:txBody>
          <a:bodyPr/>
          <a:lstStyle/>
          <a:p>
            <a:r>
              <a:rPr lang="ja-JP" altLang="en-US"/>
              <a:t>マスタ タイトルの書式設定</a:t>
            </a:r>
          </a:p>
        </p:txBody>
      </p:sp>
      <p:sp>
        <p:nvSpPr>
          <p:cNvPr id="4" name="Rectangle 6"/>
          <p:cNvSpPr>
            <a:spLocks noGrp="1" noChangeArrowheads="1"/>
          </p:cNvSpPr>
          <p:nvPr>
            <p:ph type="sldNum" sz="quarter" idx="4"/>
          </p:nvPr>
        </p:nvSpPr>
        <p:spPr>
          <a:xfrm>
            <a:off x="8496000" y="6582147"/>
            <a:ext cx="648000" cy="252000"/>
          </a:xfrm>
          <a:prstGeom prst="rect">
            <a:avLst/>
          </a:prstGeom>
          <a:noFill/>
          <a:ln/>
        </p:spPr>
        <p:txBody>
          <a:bodyPr/>
          <a:lstStyle>
            <a:lvl1pPr algn="ctr">
              <a:defRPr sz="1200" b="1">
                <a:solidFill>
                  <a:srgbClr val="44546A"/>
                </a:solidFill>
                <a:latin typeface="Meiryo UI" pitchFamily="50" charset="-128"/>
                <a:ea typeface="Meiryo UI" pitchFamily="50" charset="-128"/>
              </a:defRPr>
            </a:lvl1pPr>
          </a:lstStyle>
          <a:p>
            <a:pPr>
              <a:defRPr/>
            </a:pPr>
            <a:fld id="{20DC7313-58E3-4F6B-88A3-0F915AD38F14}"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3" name="Rectangle 6"/>
          <p:cNvSpPr>
            <a:spLocks noGrp="1" noChangeArrowheads="1"/>
          </p:cNvSpPr>
          <p:nvPr>
            <p:ph type="sldNum" sz="quarter" idx="4"/>
          </p:nvPr>
        </p:nvSpPr>
        <p:spPr>
          <a:xfrm>
            <a:off x="8496000" y="6582147"/>
            <a:ext cx="648000" cy="252000"/>
          </a:xfrm>
          <a:prstGeom prst="rect">
            <a:avLst/>
          </a:prstGeom>
          <a:noFill/>
          <a:ln/>
        </p:spPr>
        <p:txBody>
          <a:bodyPr/>
          <a:lstStyle>
            <a:lvl1pPr algn="ctr">
              <a:defRPr sz="1200" b="1">
                <a:solidFill>
                  <a:srgbClr val="44546A"/>
                </a:solidFill>
                <a:latin typeface="Meiryo UI" pitchFamily="50" charset="-128"/>
                <a:ea typeface="Meiryo UI" pitchFamily="50" charset="-128"/>
              </a:defRPr>
            </a:lvl1pPr>
          </a:lstStyle>
          <a:p>
            <a:pPr>
              <a:defRPr/>
            </a:pPr>
            <a:fld id="{20DC7313-58E3-4F6B-88A3-0F915AD38F14}"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38639"/>
            <a:ext cx="9144000" cy="499841"/>
          </a:xfrm>
          <a:noFill/>
          <a:ln w="9525">
            <a:noFill/>
            <a:miter lim="800000"/>
            <a:headEnd/>
            <a:tailEnd/>
          </a:ln>
        </p:spPr>
        <p:txBody>
          <a:bodyPr vert="horz" wrap="square" lIns="91440" tIns="45720" rIns="91440" bIns="45720" numCol="1" anchor="b" anchorCtr="0" compatLnSpc="1">
            <a:prstTxWarp prst="textNoShape">
              <a:avLst/>
            </a:prstTxWarp>
          </a:bodyPr>
          <a:lstStyle>
            <a:lvl1pPr>
              <a:defRPr kumimoji="1" lang="ja-JP" altLang="en-US" sz="2400" b="1" dirty="0">
                <a:solidFill>
                  <a:schemeClr val="tx2"/>
                </a:solidFill>
                <a:latin typeface="Meiryo UI" pitchFamily="50" charset="-128"/>
                <a:ea typeface="Meiryo UI" pitchFamily="50" charset="-128"/>
                <a:cs typeface="+mj-cs"/>
              </a:defRPr>
            </a:lvl1pPr>
          </a:lstStyle>
          <a:p>
            <a:pPr lvl="0" algn="l" rtl="0" eaLnBrk="0" fontAlgn="base" hangingPunct="0">
              <a:spcBef>
                <a:spcPct val="0"/>
              </a:spcBef>
              <a:spcAft>
                <a:spcPct val="0"/>
              </a:spcAft>
            </a:pPr>
            <a:r>
              <a:rPr lang="ja-JP" altLang="en-US" dirty="0"/>
              <a:t>マスタ タイトルの書式設定</a:t>
            </a:r>
          </a:p>
        </p:txBody>
      </p:sp>
      <p:sp>
        <p:nvSpPr>
          <p:cNvPr id="3" name="コンテンツ プレースホルダ 2"/>
          <p:cNvSpPr>
            <a:spLocks noGrp="1"/>
          </p:cNvSpPr>
          <p:nvPr>
            <p:ph idx="1"/>
          </p:nvPr>
        </p:nvSpPr>
        <p:spPr>
          <a:xfrm>
            <a:off x="64746" y="901627"/>
            <a:ext cx="9038769" cy="1223612"/>
          </a:xfrm>
          <a:prstGeom prst="rect">
            <a:avLst/>
          </a:prstGeom>
          <a:ln w="28575">
            <a:solidFill>
              <a:srgbClr val="002060"/>
            </a:solidFill>
          </a:ln>
        </p:spPr>
        <p:txBody>
          <a:bodyPr/>
          <a:lstStyle>
            <a:lvl1pPr marL="180000" indent="-180000">
              <a:spcBef>
                <a:spcPts val="300"/>
              </a:spcBef>
              <a:buClr>
                <a:schemeClr val="accent2"/>
              </a:buClr>
              <a:buFont typeface="Wingdings" pitchFamily="2" charset="2"/>
              <a:buChar char="n"/>
              <a:defRPr sz="1400">
                <a:solidFill>
                  <a:schemeClr val="tx1"/>
                </a:solidFill>
                <a:latin typeface="Meiryo UI" pitchFamily="50" charset="-128"/>
                <a:ea typeface="Meiryo UI" pitchFamily="50" charset="-128"/>
              </a:defRPr>
            </a:lvl1pPr>
            <a:lvl2pPr marL="446088" indent="-180000">
              <a:spcBef>
                <a:spcPts val="300"/>
              </a:spcBef>
              <a:buClr>
                <a:schemeClr val="accent2"/>
              </a:buClr>
              <a:buFont typeface="Wingdings" pitchFamily="2" charset="2"/>
              <a:buChar char="l"/>
              <a:tabLst>
                <a:tab pos="265113" algn="l"/>
              </a:tabLst>
              <a:defRPr sz="1200">
                <a:solidFill>
                  <a:schemeClr val="tx1"/>
                </a:solidFill>
                <a:latin typeface="Meiryo UI" pitchFamily="50" charset="-128"/>
                <a:ea typeface="Meiryo UI" pitchFamily="50" charset="-128"/>
              </a:defRPr>
            </a:lvl2pPr>
            <a:lvl3pPr marL="712788" indent="-180000">
              <a:spcBef>
                <a:spcPts val="300"/>
              </a:spcBef>
              <a:buClr>
                <a:schemeClr val="accent2"/>
              </a:buClr>
              <a:buFont typeface="Wingdings" pitchFamily="2" charset="2"/>
              <a:buChar char="p"/>
              <a:tabLst>
                <a:tab pos="265113" algn="l"/>
              </a:tabLst>
              <a:defRPr sz="1200">
                <a:solidFill>
                  <a:schemeClr val="tx1"/>
                </a:solidFill>
                <a:latin typeface="Meiryo UI" pitchFamily="50" charset="-128"/>
                <a:ea typeface="Meiryo UI" pitchFamily="50" charset="-128"/>
              </a:defRPr>
            </a:lvl3pPr>
            <a:lvl4pPr marL="989013" indent="-180000">
              <a:spcBef>
                <a:spcPts val="300"/>
              </a:spcBef>
              <a:buClr>
                <a:schemeClr val="accent2"/>
              </a:buClr>
              <a:buFont typeface="Verdana" pitchFamily="34" charset="0"/>
              <a:buChar char="▪"/>
              <a:tabLst>
                <a:tab pos="265113" algn="l"/>
              </a:tabLst>
              <a:defRPr sz="1200">
                <a:solidFill>
                  <a:schemeClr val="tx1"/>
                </a:solidFill>
                <a:latin typeface="Meiryo UI" pitchFamily="50" charset="-128"/>
                <a:ea typeface="Meiryo UI" pitchFamily="50" charset="-128"/>
              </a:defRPr>
            </a:lvl4pPr>
            <a:lvl5pPr marL="1169988" indent="-180000">
              <a:spcBef>
                <a:spcPts val="300"/>
              </a:spcBef>
              <a:buClr>
                <a:schemeClr val="accent2"/>
              </a:buClr>
              <a:buFont typeface="Verdana" pitchFamily="34" charset="0"/>
              <a:buChar char="›"/>
              <a:tabLst>
                <a:tab pos="265113" algn="l"/>
              </a:tabLst>
              <a:defRPr sz="1200">
                <a:solidFill>
                  <a:schemeClr val="tx1"/>
                </a:solidFill>
                <a:latin typeface="Meiryo UI" pitchFamily="50" charset="-128"/>
                <a:ea typeface="Meiryo UI" pitchFamily="50" charset="-128"/>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Rectangle 6"/>
          <p:cNvSpPr>
            <a:spLocks noGrp="1" noChangeArrowheads="1"/>
          </p:cNvSpPr>
          <p:nvPr>
            <p:ph type="sldNum" sz="quarter" idx="4"/>
          </p:nvPr>
        </p:nvSpPr>
        <p:spPr>
          <a:xfrm>
            <a:off x="8496000" y="6582147"/>
            <a:ext cx="648000" cy="252000"/>
          </a:xfrm>
          <a:prstGeom prst="rect">
            <a:avLst/>
          </a:prstGeom>
          <a:noFill/>
          <a:ln/>
        </p:spPr>
        <p:txBody>
          <a:bodyPr/>
          <a:lstStyle>
            <a:lvl1pPr algn="ctr">
              <a:defRPr sz="1200" b="1">
                <a:solidFill>
                  <a:srgbClr val="44546A"/>
                </a:solidFill>
                <a:latin typeface="Meiryo UI" pitchFamily="50" charset="-128"/>
                <a:ea typeface="Meiryo UI" pitchFamily="50" charset="-128"/>
              </a:defRPr>
            </a:lvl1pPr>
          </a:lstStyle>
          <a:p>
            <a:pPr>
              <a:defRPr/>
            </a:pPr>
            <a:fld id="{20DC7313-58E3-4F6B-88A3-0F915AD38F14}"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8750" y="66675"/>
            <a:ext cx="8100000" cy="47120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133124" name="AutoShape 4"/>
          <p:cNvSpPr>
            <a:spLocks noChangeArrowheads="1"/>
          </p:cNvSpPr>
          <p:nvPr/>
        </p:nvSpPr>
        <p:spPr bwMode="auto">
          <a:xfrm>
            <a:off x="152400" y="49922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008080"/>
          </a:solidFill>
          <a:ln w="9525">
            <a:solidFill>
              <a:srgbClr val="008080"/>
            </a:solidFill>
            <a:round/>
            <a:headEnd/>
            <a:tailEnd/>
          </a:ln>
        </p:spPr>
        <p:txBody>
          <a:bodyPr/>
          <a:lstStyle/>
          <a:p>
            <a:pPr>
              <a:defRPr/>
            </a:pPr>
            <a:endParaRPr kumimoji="0" lang="ja-JP" altLang="en-US" sz="2400" b="1">
              <a:latin typeface="Meiryo UI" pitchFamily="50" charset="-128"/>
              <a:ea typeface="Meiryo UI" pitchFamily="50" charset="-128"/>
            </a:endParaRPr>
          </a:p>
        </p:txBody>
      </p:sp>
      <p:sp>
        <p:nvSpPr>
          <p:cNvPr id="8" name="Rectangle 6"/>
          <p:cNvSpPr>
            <a:spLocks noGrp="1" noChangeArrowheads="1"/>
          </p:cNvSpPr>
          <p:nvPr>
            <p:ph type="sldNum" sz="quarter" idx="4"/>
          </p:nvPr>
        </p:nvSpPr>
        <p:spPr>
          <a:xfrm>
            <a:off x="8496000" y="6582147"/>
            <a:ext cx="648000" cy="252000"/>
          </a:xfrm>
          <a:prstGeom prst="rect">
            <a:avLst/>
          </a:prstGeom>
          <a:noFill/>
          <a:ln/>
        </p:spPr>
        <p:txBody>
          <a:bodyPr/>
          <a:lstStyle>
            <a:lvl1pPr algn="ctr">
              <a:defRPr sz="1200" b="1">
                <a:solidFill>
                  <a:srgbClr val="44546A"/>
                </a:solidFill>
                <a:latin typeface="Meiryo UI" pitchFamily="50" charset="-128"/>
                <a:ea typeface="Meiryo UI" pitchFamily="50" charset="-128"/>
              </a:defRPr>
            </a:lvl1pPr>
          </a:lstStyle>
          <a:p>
            <a:pPr>
              <a:defRPr/>
            </a:pPr>
            <a:fld id="{20DC7313-58E3-4F6B-88A3-0F915AD38F14}" type="slidenum">
              <a:rPr lang="en-US" altLang="ja-JP" smtClean="0"/>
              <a:pPr>
                <a:defRPr/>
              </a:pPr>
              <a:t>‹#›</a:t>
            </a:fld>
            <a:endParaRPr lang="en-US" altLang="ja-JP" dirty="0"/>
          </a:p>
        </p:txBody>
      </p:sp>
      <p:pic>
        <p:nvPicPr>
          <p:cNvPr id="5" name="Picture 3" descr="\\Vmi-fs12\共通\ロゴマーク\新ロゴ（20130401以降）\和文\グループマーク＋社名ロゴ.jpg"/>
          <p:cNvPicPr>
            <a:picLocks noChangeAspect="1" noChangeArrowheads="1"/>
          </p:cNvPicPr>
          <p:nvPr/>
        </p:nvPicPr>
        <p:blipFill>
          <a:blip r:embed="rId5" cstate="print">
            <a:clrChange>
              <a:clrFrom>
                <a:srgbClr val="FFFFFE"/>
              </a:clrFrom>
              <a:clrTo>
                <a:srgbClr val="FFFFFE">
                  <a:alpha val="0"/>
                </a:srgbClr>
              </a:clrTo>
            </a:clrChange>
          </a:blip>
          <a:srcRect/>
          <a:stretch>
            <a:fillRect/>
          </a:stretch>
        </p:blipFill>
        <p:spPr bwMode="auto">
          <a:xfrm>
            <a:off x="1044847" y="6554739"/>
            <a:ext cx="1505742" cy="303261"/>
          </a:xfrm>
          <a:prstGeom prst="rect">
            <a:avLst/>
          </a:prstGeom>
          <a:noFill/>
        </p:spPr>
      </p:pic>
      <p:cxnSp>
        <p:nvCxnSpPr>
          <p:cNvPr id="9" name="直線コネクタ 8"/>
          <p:cNvCxnSpPr/>
          <p:nvPr/>
        </p:nvCxnSpPr>
        <p:spPr bwMode="auto">
          <a:xfrm>
            <a:off x="152400" y="6547102"/>
            <a:ext cx="8928000" cy="0"/>
          </a:xfrm>
          <a:prstGeom prst="line">
            <a:avLst/>
          </a:prstGeom>
          <a:solidFill>
            <a:schemeClr val="accent2"/>
          </a:solidFill>
          <a:ln w="9525">
            <a:solidFill>
              <a:srgbClr val="009999"/>
            </a:solidFill>
            <a:round/>
            <a:headEnd/>
            <a:tailEnd/>
          </a:ln>
        </p:spPr>
      </p:cxnSp>
      <p:pic>
        <p:nvPicPr>
          <p:cNvPr id="7" name="Picture 5" descr="環境省：Ministry of the Environment"/>
          <p:cNvPicPr>
            <a:picLocks noChangeAspect="1" noChangeArrowheads="1"/>
          </p:cNvPicPr>
          <p:nvPr userDrawn="1"/>
        </p:nvPicPr>
        <p:blipFill>
          <a:blip r:embed="rId6" cstate="print"/>
          <a:srcRect/>
          <a:stretch>
            <a:fillRect/>
          </a:stretch>
        </p:blipFill>
        <p:spPr bwMode="auto">
          <a:xfrm>
            <a:off x="14631" y="6529864"/>
            <a:ext cx="883444" cy="328136"/>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hf hdr="0" ftr="0" dt="0"/>
  <p:txStyles>
    <p:titleStyle>
      <a:lvl1pPr algn="l" rtl="0" eaLnBrk="0" fontAlgn="base" hangingPunct="0">
        <a:spcBef>
          <a:spcPct val="0"/>
        </a:spcBef>
        <a:spcAft>
          <a:spcPct val="0"/>
        </a:spcAft>
        <a:defRPr kumimoji="1" sz="2400" b="1">
          <a:solidFill>
            <a:srgbClr val="44546A"/>
          </a:solidFill>
          <a:latin typeface="Meiryo UI" pitchFamily="50" charset="-128"/>
          <a:ea typeface="Meiryo UI" pitchFamily="50" charset="-128"/>
          <a:cs typeface="+mj-cs"/>
        </a:defRPr>
      </a:lvl1pPr>
      <a:lvl2pPr algn="l" rtl="0" eaLnBrk="0" fontAlgn="base" hangingPunct="0">
        <a:spcBef>
          <a:spcPct val="0"/>
        </a:spcBef>
        <a:spcAft>
          <a:spcPct val="0"/>
        </a:spcAft>
        <a:defRPr kumimoji="1" sz="2400" b="1">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b="1">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b="1">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b="1">
          <a:solidFill>
            <a:schemeClr val="tx2"/>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b="1">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2800" b="1">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2800" b="1">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2800" b="1">
          <a:solidFill>
            <a:schemeClr val="tx2"/>
          </a:solidFill>
          <a:latin typeface="Tahoma" pitchFamily="34" charset="0"/>
          <a:ea typeface="ＭＳ Ｐゴシック" pitchFamily="50" charset="-128"/>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chemeClr val="accent2"/>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chemeClr val="accent2"/>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chemeClr val="accent2"/>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1.xml"/><Relationship Id="rId5" Type="http://schemas.openxmlformats.org/officeDocument/2006/relationships/chart" Target="../charts/chart29.xml"/><Relationship Id="rId4" Type="http://schemas.openxmlformats.org/officeDocument/2006/relationships/chart" Target="../charts/chart28.xml"/></Relationships>
</file>

<file path=ppt/slides/_rels/slide37.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1.xml"/><Relationship Id="rId5" Type="http://schemas.openxmlformats.org/officeDocument/2006/relationships/chart" Target="../charts/chart35.xml"/><Relationship Id="rId4" Type="http://schemas.openxmlformats.org/officeDocument/2006/relationships/chart" Target="../charts/chart34.xml"/></Relationships>
</file>

<file path=ppt/slides/_rels/slide39.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chart" Target="../charts/chart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Visio___1.vsdx"/></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idx="4294967295"/>
          </p:nvPr>
        </p:nvSpPr>
        <p:spPr>
          <a:xfrm>
            <a:off x="0" y="1790700"/>
            <a:ext cx="9144000" cy="1584000"/>
          </a:xfrm>
          <a:solidFill>
            <a:srgbClr val="008080"/>
          </a:solidFill>
        </p:spPr>
        <p:txBody>
          <a:bodyPr wrap="square" rtlCol="0" anchor="ctr" anchorCtr="0">
            <a:noAutofit/>
          </a:bodyPr>
          <a:lstStyle/>
          <a:p>
            <a:pPr algn="ctr">
              <a:spcAft>
                <a:spcPts val="600"/>
              </a:spcAft>
            </a:pPr>
            <a:r>
              <a:rPr lang="ja-JP" altLang="en-US" sz="4800" kern="1200" smtClean="0">
                <a:solidFill>
                  <a:schemeClr val="bg1"/>
                </a:solidFill>
              </a:rPr>
              <a:t>久慈市の地域経済循環分析</a:t>
            </a:r>
            <a:endParaRPr lang="en-US" altLang="ja-JP" sz="4800" kern="1200" dirty="0">
              <a:solidFill>
                <a:schemeClr val="bg1"/>
              </a:solidFill>
              <a:latin typeface="Meiryo UI" pitchFamily="50" charset="-128"/>
              <a:ea typeface="Meiryo UI" pitchFamily="50" charset="-128"/>
              <a:cs typeface="+mn-cs"/>
            </a:endParaRPr>
          </a:p>
        </p:txBody>
      </p:sp>
      <p:pic>
        <p:nvPicPr>
          <p:cNvPr id="10" name="Picture 3" descr="\\Vmi-fs12\共通\ロゴマーク\新ロゴ（20130401以降）\和文\グループマーク＋社名ロゴ.jpg"/>
          <p:cNvPicPr>
            <a:picLocks noChangeAspect="1" noChangeArrowheads="1"/>
          </p:cNvPicPr>
          <p:nvPr/>
        </p:nvPicPr>
        <p:blipFill>
          <a:blip r:embed="rId3" cstate="print">
            <a:clrChange>
              <a:clrFrom>
                <a:srgbClr val="FFFFFE"/>
              </a:clrFrom>
              <a:clrTo>
                <a:srgbClr val="FFFFFE">
                  <a:alpha val="0"/>
                </a:srgbClr>
              </a:clrTo>
            </a:clrChange>
          </a:blip>
          <a:srcRect/>
          <a:stretch>
            <a:fillRect/>
          </a:stretch>
        </p:blipFill>
        <p:spPr bwMode="auto">
          <a:xfrm>
            <a:off x="4942346" y="5379916"/>
            <a:ext cx="2681190" cy="540000"/>
          </a:xfrm>
          <a:prstGeom prst="rect">
            <a:avLst/>
          </a:prstGeom>
          <a:noFill/>
        </p:spPr>
      </p:pic>
      <p:sp>
        <p:nvSpPr>
          <p:cNvPr id="7" name="タイトル 4"/>
          <p:cNvSpPr txBox="1">
            <a:spLocks/>
          </p:cNvSpPr>
          <p:nvPr/>
        </p:nvSpPr>
        <p:spPr bwMode="auto">
          <a:xfrm>
            <a:off x="3235474" y="4656118"/>
            <a:ext cx="2629161" cy="523540"/>
          </a:xfrm>
          <a:prstGeom prst="rect">
            <a:avLst/>
          </a:prstGeom>
          <a:noFill/>
          <a:ln w="9525">
            <a:noFill/>
            <a:miter lim="800000"/>
            <a:headEnd/>
            <a:tailEnd/>
          </a:ln>
        </p:spPr>
        <p:txBody>
          <a:bodyPr anchor="b"/>
          <a:lstStyle/>
          <a:p>
            <a:pPr algn="ctr" eaLnBrk="0" hangingPunct="0"/>
            <a:r>
              <a:rPr lang="en-US" altLang="ja-JP" sz="1800" b="1" smtClean="0">
                <a:solidFill>
                  <a:srgbClr val="44546A"/>
                </a:solidFill>
                <a:latin typeface="Meiryo UI" pitchFamily="50" charset="-128"/>
                <a:ea typeface="Meiryo UI" pitchFamily="50" charset="-128"/>
              </a:rPr>
              <a:t>2017</a:t>
            </a:r>
            <a:r>
              <a:rPr lang="ja-JP" altLang="en-US" sz="1800" b="1" smtClean="0">
                <a:solidFill>
                  <a:srgbClr val="44546A"/>
                </a:solidFill>
                <a:latin typeface="Meiryo UI" pitchFamily="50" charset="-128"/>
                <a:ea typeface="Meiryo UI" pitchFamily="50" charset="-128"/>
              </a:rPr>
              <a:t>年</a:t>
            </a:r>
            <a:r>
              <a:rPr lang="en-US" altLang="ja-JP" sz="1800" b="1" smtClean="0">
                <a:solidFill>
                  <a:srgbClr val="44546A"/>
                </a:solidFill>
                <a:latin typeface="Meiryo UI" pitchFamily="50" charset="-128"/>
                <a:ea typeface="Meiryo UI" pitchFamily="50" charset="-128"/>
              </a:rPr>
              <a:t>7</a:t>
            </a:r>
            <a:r>
              <a:rPr lang="ja-JP" altLang="en-US" sz="1800" b="1" smtClean="0">
                <a:solidFill>
                  <a:srgbClr val="44546A"/>
                </a:solidFill>
                <a:latin typeface="Meiryo UI" pitchFamily="50" charset="-128"/>
                <a:ea typeface="Meiryo UI" pitchFamily="50" charset="-128"/>
              </a:rPr>
              <a:t>月</a:t>
            </a:r>
            <a:r>
              <a:rPr lang="en-US" altLang="ja-JP" sz="1800" b="1" smtClean="0">
                <a:solidFill>
                  <a:srgbClr val="44546A"/>
                </a:solidFill>
                <a:latin typeface="Meiryo UI" pitchFamily="50" charset="-128"/>
                <a:ea typeface="Meiryo UI" pitchFamily="50" charset="-128"/>
              </a:rPr>
              <a:t>6</a:t>
            </a:r>
            <a:r>
              <a:rPr lang="ja-JP" altLang="en-US" sz="1800" b="1" smtClean="0">
                <a:solidFill>
                  <a:srgbClr val="44546A"/>
                </a:solidFill>
                <a:latin typeface="Meiryo UI" pitchFamily="50" charset="-128"/>
                <a:ea typeface="Meiryo UI" pitchFamily="50" charset="-128"/>
              </a:rPr>
              <a:t>日</a:t>
            </a:r>
            <a:endParaRPr lang="en-US" altLang="ja-JP" sz="1800" b="1" dirty="0">
              <a:solidFill>
                <a:srgbClr val="44546A"/>
              </a:solidFill>
              <a:latin typeface="Meiryo UI" pitchFamily="50" charset="-128"/>
              <a:ea typeface="Meiryo UI" pitchFamily="50" charset="-128"/>
            </a:endParaRPr>
          </a:p>
        </p:txBody>
      </p:sp>
      <p:sp>
        <p:nvSpPr>
          <p:cNvPr id="8" name="テキスト ボックス 7"/>
          <p:cNvSpPr txBox="1"/>
          <p:nvPr/>
        </p:nvSpPr>
        <p:spPr>
          <a:xfrm>
            <a:off x="3122971" y="3464911"/>
            <a:ext cx="2898058" cy="584775"/>
          </a:xfrm>
          <a:prstGeom prst="rect">
            <a:avLst/>
          </a:prstGeom>
          <a:noFill/>
        </p:spPr>
        <p:txBody>
          <a:bodyPr wrap="square" rtlCol="0">
            <a:spAutoFit/>
          </a:bodyPr>
          <a:lstStyle/>
          <a:p>
            <a:pPr algn="ctr"/>
            <a:r>
              <a:rPr kumimoji="1" lang="en-US" altLang="ja-JP" sz="3200" b="1" dirty="0">
                <a:solidFill>
                  <a:srgbClr val="44546A"/>
                </a:solidFill>
                <a:latin typeface="Meiryo UI" pitchFamily="50" charset="-128"/>
                <a:ea typeface="Meiryo UI" pitchFamily="50" charset="-128"/>
              </a:rPr>
              <a:t>【2013</a:t>
            </a:r>
            <a:r>
              <a:rPr kumimoji="1" lang="ja-JP" altLang="en-US" sz="3200" b="1" dirty="0">
                <a:solidFill>
                  <a:srgbClr val="44546A"/>
                </a:solidFill>
                <a:latin typeface="Meiryo UI" pitchFamily="50" charset="-128"/>
                <a:ea typeface="Meiryo UI" pitchFamily="50" charset="-128"/>
              </a:rPr>
              <a:t>年版</a:t>
            </a:r>
            <a:r>
              <a:rPr kumimoji="1" lang="en-US" altLang="ja-JP" sz="3200" b="1" dirty="0">
                <a:solidFill>
                  <a:srgbClr val="44546A"/>
                </a:solidFill>
                <a:latin typeface="Meiryo UI" pitchFamily="50" charset="-128"/>
                <a:ea typeface="Meiryo UI" pitchFamily="50" charset="-128"/>
              </a:rPr>
              <a:t>】</a:t>
            </a:r>
            <a:endParaRPr kumimoji="1" lang="ja-JP" altLang="en-US" sz="3200" b="1" dirty="0">
              <a:solidFill>
                <a:srgbClr val="44546A"/>
              </a:solidFill>
              <a:latin typeface="Meiryo UI" pitchFamily="50" charset="-128"/>
              <a:ea typeface="Meiryo UI" pitchFamily="50" charset="-128"/>
            </a:endParaRPr>
          </a:p>
        </p:txBody>
      </p:sp>
      <p:pic>
        <p:nvPicPr>
          <p:cNvPr id="61445" name="Picture 5" descr="環境省：Ministry of the Environment"/>
          <p:cNvPicPr>
            <a:picLocks noChangeAspect="1" noChangeArrowheads="1"/>
          </p:cNvPicPr>
          <p:nvPr/>
        </p:nvPicPr>
        <p:blipFill>
          <a:blip r:embed="rId4" cstate="print"/>
          <a:srcRect/>
          <a:stretch>
            <a:fillRect/>
          </a:stretch>
        </p:blipFill>
        <p:spPr bwMode="auto">
          <a:xfrm>
            <a:off x="2553005" y="5330658"/>
            <a:ext cx="1689815" cy="627647"/>
          </a:xfrm>
          <a:prstGeom prst="rect">
            <a:avLst/>
          </a:prstGeom>
          <a:noFill/>
        </p:spPr>
      </p:pic>
      <p:sp>
        <p:nvSpPr>
          <p:cNvPr id="9" name="テキスト ボックス 8"/>
          <p:cNvSpPr txBox="1"/>
          <p:nvPr/>
        </p:nvSpPr>
        <p:spPr>
          <a:xfrm>
            <a:off x="3402000" y="4078914"/>
            <a:ext cx="2340000" cy="461665"/>
          </a:xfrm>
          <a:prstGeom prst="rect">
            <a:avLst/>
          </a:prstGeom>
          <a:noFill/>
        </p:spPr>
        <p:txBody>
          <a:bodyPr wrap="square" rtlCol="0">
            <a:spAutoFit/>
          </a:bodyPr>
          <a:lstStyle/>
          <a:p>
            <a:pPr algn="ctr"/>
            <a:r>
              <a:rPr kumimoji="1" lang="en-US" altLang="ja-JP" sz="2400" b="1" dirty="0" smtClean="0">
                <a:solidFill>
                  <a:srgbClr val="44546A"/>
                </a:solidFill>
                <a:latin typeface="Meiryo UI" pitchFamily="50" charset="-128"/>
                <a:ea typeface="Meiryo UI" pitchFamily="50" charset="-128"/>
              </a:rPr>
              <a:t>Ver1.0</a:t>
            </a:r>
            <a:endParaRPr kumimoji="1" lang="ja-JP" altLang="en-US" sz="2400" b="1" dirty="0">
              <a:solidFill>
                <a:srgbClr val="44546A"/>
              </a:solidFill>
              <a:latin typeface="Meiryo UI" pitchFamily="50" charset="-128"/>
              <a:ea typeface="Meiryo UI"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0" y="2160000"/>
            <a:ext cx="9144000" cy="707886"/>
          </a:xfrm>
          <a:solidFill>
            <a:srgbClr val="D3F9EB"/>
          </a:solidFill>
        </p:spPr>
        <p:txBody>
          <a:bodyPr wrap="square" rtlCol="0">
            <a:spAutoFit/>
          </a:bodyPr>
          <a:lstStyle/>
          <a:p>
            <a:pPr algn="ctr"/>
            <a:r>
              <a:rPr lang="ja-JP" altLang="en-US" sz="4000">
                <a:solidFill>
                  <a:schemeClr val="tx1">
                    <a:lumMod val="75000"/>
                    <a:lumOff val="25000"/>
                  </a:schemeClr>
                </a:solidFill>
                <a:latin typeface="Meiryo UI" pitchFamily="50" charset="-128"/>
                <a:ea typeface="Meiryo UI" pitchFamily="50" charset="-128"/>
              </a:rPr>
              <a:t>２－１．売上（生産額）の分析</a:t>
            </a:r>
            <a:endParaRPr lang="en-US" altLang="ja-JP" sz="4000" dirty="0">
              <a:solidFill>
                <a:schemeClr val="tx1">
                  <a:lumMod val="75000"/>
                  <a:lumOff val="25000"/>
                </a:schemeClr>
              </a:solidFill>
              <a:latin typeface="Meiryo UI" pitchFamily="50" charset="-128"/>
              <a:ea typeface="Meiryo UI" pitchFamily="50" charset="-128"/>
            </a:endParaRPr>
          </a:p>
        </p:txBody>
      </p:sp>
      <p:sp>
        <p:nvSpPr>
          <p:cNvPr id="5"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10</a:t>
            </a:fld>
            <a:endParaRPr lang="en-US" altLang="ja-JP" b="1" dirty="0">
              <a:latin typeface="Meiryo UI" pitchFamily="50" charset="-128"/>
              <a:ea typeface="Meiryo UI"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a:extLst>
              <a:ext uri="{FF2B5EF4-FFF2-40B4-BE49-F238E27FC236}">
                <a16:creationId xmlns:a16="http://schemas.microsoft.com/office/drawing/2014/main" id="{00000000-0008-0000-0C00-000003000000}"/>
              </a:ext>
            </a:extLst>
          </p:cNvPr>
          <p:cNvGraphicFramePr>
            <a:graphicFrameLocks/>
          </p:cNvGraphicFramePr>
          <p:nvPr>
            <p:extLst>
              <p:ext uri="{D42A27DB-BD31-4B8C-83A1-F6EECF244321}">
                <p14:modId xmlns:p14="http://schemas.microsoft.com/office/powerpoint/2010/main" val="306953667"/>
              </p:ext>
            </p:extLst>
          </p:nvPr>
        </p:nvGraphicFramePr>
        <p:xfrm>
          <a:off x="91440" y="3035808"/>
          <a:ext cx="7978396" cy="3386059"/>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（１）地域の中で規模の大きい産業は何か：売上</a:t>
            </a:r>
          </a:p>
        </p:txBody>
      </p:sp>
      <p:sp>
        <p:nvSpPr>
          <p:cNvPr id="16" name="正方形/長方形 15"/>
          <p:cNvSpPr/>
          <p:nvPr/>
        </p:nvSpPr>
        <p:spPr>
          <a:xfrm>
            <a:off x="6024716" y="6546019"/>
            <a:ext cx="2347759" cy="215444"/>
          </a:xfrm>
          <a:prstGeom prst="rect">
            <a:avLst/>
          </a:prstGeom>
        </p:spPr>
        <p:txBody>
          <a:bodyPr wrap="square">
            <a:spAutoFit/>
          </a:bodyPr>
          <a:lstStyle/>
          <a:p>
            <a:r>
              <a:rPr lang="ja-JP" altLang="en-US" sz="800" b="1" dirty="0" smtClean="0">
                <a:latin typeface="Meiryo UI" pitchFamily="50" charset="-128"/>
                <a:ea typeface="Meiryo UI" pitchFamily="50" charset="-128"/>
              </a:rPr>
              <a:t>出典：</a:t>
            </a:r>
            <a:r>
              <a:rPr lang="ja-JP" altLang="en-US" sz="800" b="1" dirty="0">
                <a:latin typeface="Meiryo UI" pitchFamily="50" charset="-128"/>
                <a:ea typeface="Meiryo UI" pitchFamily="50" charset="-128"/>
              </a:rPr>
              <a:t>「地域経済循環分析用データ」より作成</a:t>
            </a:r>
          </a:p>
        </p:txBody>
      </p:sp>
      <p:sp>
        <p:nvSpPr>
          <p:cNvPr id="25" name="テキスト ボックス 24"/>
          <p:cNvSpPr txBox="1">
            <a:spLocks noChangeArrowheads="1"/>
          </p:cNvSpPr>
          <p:nvPr/>
        </p:nvSpPr>
        <p:spPr bwMode="auto">
          <a:xfrm>
            <a:off x="252000" y="2618077"/>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産業別生産額</a:t>
            </a:r>
          </a:p>
        </p:txBody>
      </p:sp>
      <p:sp>
        <p:nvSpPr>
          <p:cNvPr id="32" name="正方形/長方形 31"/>
          <p:cNvSpPr/>
          <p:nvPr/>
        </p:nvSpPr>
        <p:spPr bwMode="auto">
          <a:xfrm>
            <a:off x="252000" y="1961782"/>
            <a:ext cx="8640000" cy="545682"/>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生産額が最も大きい産業は建設業であり、次いで公共サービス、住宅賃貸業、食料品が「稼ぐ力」の大きなウェイトを占めている。</a:t>
            </a:r>
            <a:endParaRPr lang="en-US" altLang="ja-JP" sz="1200" b="1" dirty="0">
              <a:latin typeface="Meiryo UI" pitchFamily="50" charset="-128"/>
              <a:ea typeface="Meiryo UI" pitchFamily="50" charset="-128"/>
            </a:endParaRPr>
          </a:p>
        </p:txBody>
      </p:sp>
      <p:sp>
        <p:nvSpPr>
          <p:cNvPr id="24" name="右矢印 23"/>
          <p:cNvSpPr/>
          <p:nvPr/>
        </p:nvSpPr>
        <p:spPr bwMode="auto">
          <a:xfrm flipH="1">
            <a:off x="1403113" y="3395160"/>
            <a:ext cx="1944000" cy="252000"/>
          </a:xfrm>
          <a:prstGeom prst="rightArrow">
            <a:avLst>
              <a:gd name="adj1" fmla="val 50000"/>
              <a:gd name="adj2" fmla="val 81750"/>
            </a:avLst>
          </a:prstGeom>
          <a:solidFill>
            <a:srgbClr val="F79646"/>
          </a:solidFill>
          <a:ln w="38100" cap="flat" cmpd="sng" algn="ctr">
            <a:noFill/>
            <a:prstDash val="solid"/>
            <a:round/>
            <a:headEnd type="none" w="med" len="med"/>
            <a:tailEnd type="none" w="med" len="med"/>
          </a:ln>
          <a:effectLst/>
        </p:spPr>
        <p:txBody>
          <a:bodyPr vert="horz" wrap="none" lIns="36000" tIns="45720" rIns="3600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b="1" dirty="0">
              <a:latin typeface="Meiryo UI" pitchFamily="50" charset="-128"/>
              <a:ea typeface="Meiryo UI" pitchFamily="50" charset="-128"/>
            </a:endParaRPr>
          </a:p>
        </p:txBody>
      </p:sp>
      <p:sp>
        <p:nvSpPr>
          <p:cNvPr id="27" name="テキスト ボックス 26"/>
          <p:cNvSpPr txBox="1"/>
          <p:nvPr/>
        </p:nvSpPr>
        <p:spPr>
          <a:xfrm>
            <a:off x="1727113" y="3023290"/>
            <a:ext cx="1620000" cy="381515"/>
          </a:xfrm>
          <a:prstGeom prst="rect">
            <a:avLst/>
          </a:prstGeom>
          <a:solidFill>
            <a:srgbClr val="F79646"/>
          </a:solidFill>
        </p:spPr>
        <p:txBody>
          <a:bodyPr wrap="square" rtlCol="0">
            <a:spAutoFit/>
          </a:bodyPr>
          <a:lstStyle/>
          <a:p>
            <a:pPr algn="ctr">
              <a:lnSpc>
                <a:spcPts val="1100"/>
              </a:lnSpc>
            </a:pPr>
            <a:r>
              <a:rPr lang="ja-JP" altLang="en-US" sz="1100" b="1" dirty="0">
                <a:solidFill>
                  <a:schemeClr val="bg1"/>
                </a:solidFill>
                <a:latin typeface="Meiryo UI" pitchFamily="50" charset="-128"/>
                <a:ea typeface="Meiryo UI" pitchFamily="50" charset="-128"/>
              </a:rPr>
              <a:t>地域の中で規模が</a:t>
            </a:r>
            <a:endParaRPr lang="en-US" altLang="ja-JP" sz="1100" b="1" dirty="0">
              <a:solidFill>
                <a:schemeClr val="bg1"/>
              </a:solidFill>
              <a:latin typeface="Meiryo UI" pitchFamily="50" charset="-128"/>
              <a:ea typeface="Meiryo UI" pitchFamily="50" charset="-128"/>
            </a:endParaRPr>
          </a:p>
          <a:p>
            <a:pPr algn="ctr">
              <a:lnSpc>
                <a:spcPts val="1100"/>
              </a:lnSpc>
            </a:pPr>
            <a:r>
              <a:rPr lang="ja-JP" altLang="en-US" sz="1100" b="1" dirty="0">
                <a:solidFill>
                  <a:schemeClr val="bg1"/>
                </a:solidFill>
                <a:latin typeface="Meiryo UI" pitchFamily="50" charset="-128"/>
                <a:ea typeface="Meiryo UI" pitchFamily="50" charset="-128"/>
              </a:rPr>
              <a:t>大きい</a:t>
            </a:r>
            <a:r>
              <a:rPr kumimoji="1" lang="ja-JP" altLang="en-US" sz="1100" b="1" dirty="0">
                <a:solidFill>
                  <a:schemeClr val="bg1"/>
                </a:solidFill>
                <a:latin typeface="Meiryo UI" pitchFamily="50" charset="-128"/>
                <a:ea typeface="Meiryo UI" pitchFamily="50" charset="-128"/>
              </a:rPr>
              <a:t>産業</a:t>
            </a:r>
          </a:p>
        </p:txBody>
      </p:sp>
      <p:sp>
        <p:nvSpPr>
          <p:cNvPr id="14"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11</a:t>
            </a:fld>
            <a:endParaRPr lang="en-US" altLang="ja-JP" b="1" dirty="0">
              <a:latin typeface="Meiryo UI" pitchFamily="50" charset="-128"/>
              <a:ea typeface="Meiryo UI" pitchFamily="50" charset="-128"/>
            </a:endParaRPr>
          </a:p>
        </p:txBody>
      </p:sp>
      <p:sp>
        <p:nvSpPr>
          <p:cNvPr id="12" name="テキスト ボックス 11"/>
          <p:cNvSpPr txBox="1"/>
          <p:nvPr/>
        </p:nvSpPr>
        <p:spPr>
          <a:xfrm>
            <a:off x="803564" y="814612"/>
            <a:ext cx="8280000" cy="852173"/>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生産額が大きい産業は、域内にとどまらず域外へも販売している可能性が高く、域外から所得を獲得できる地域にとって強みのある産業である。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ここではまず、産業別生産額より、地域の中で規模の大きい産業が何かを把握する（下図）。</a:t>
            </a:r>
          </a:p>
        </p:txBody>
      </p:sp>
      <p:sp>
        <p:nvSpPr>
          <p:cNvPr id="17" name="テキスト ボックス 16"/>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4" name="テキスト ボックス 3"/>
          <p:cNvSpPr txBox="1"/>
          <p:nvPr/>
        </p:nvSpPr>
        <p:spPr>
          <a:xfrm>
            <a:off x="5712208" y="3171730"/>
            <a:ext cx="2212848" cy="338554"/>
          </a:xfrm>
          <a:prstGeom prst="rect">
            <a:avLst/>
          </a:prstGeom>
          <a:solidFill>
            <a:schemeClr val="bg1"/>
          </a:solidFill>
          <a:ln w="19050">
            <a:solidFill>
              <a:schemeClr val="bg1">
                <a:lumMod val="50000"/>
              </a:schemeClr>
            </a:solidFill>
          </a:ln>
        </p:spPr>
        <p:txBody>
          <a:bodyPr wrap="square" rtlCol="0">
            <a:normAutofit/>
          </a:bodyPr>
          <a:lstStyle/>
          <a:p>
            <a:pPr algn="ctr"/>
            <a:r>
              <a:rPr kumimoji="1" lang="ja-JP" altLang="en-US" sz="1600" smtClean="0">
                <a:latin typeface="ＭＳ Ｐゴシック" panose="020B0600070205080204" pitchFamily="50" charset="-128"/>
                <a:ea typeface="ＭＳ Ｐゴシック" panose="020B0600070205080204" pitchFamily="50" charset="-128"/>
              </a:rPr>
              <a:t>生産額 </a:t>
            </a:r>
            <a:r>
              <a:rPr kumimoji="1" lang="en-US" altLang="ja-JP" sz="1600" smtClean="0">
                <a:latin typeface="ＭＳ Ｐゴシック" panose="020B0600070205080204" pitchFamily="50" charset="-128"/>
                <a:ea typeface="ＭＳ Ｐゴシック" panose="020B0600070205080204" pitchFamily="50" charset="-128"/>
              </a:rPr>
              <a:t>2,055 </a:t>
            </a:r>
            <a:r>
              <a:rPr kumimoji="1" lang="ja-JP" altLang="en-US" sz="1600" smtClean="0">
                <a:latin typeface="ＭＳ Ｐゴシック" panose="020B0600070205080204" pitchFamily="50" charset="-128"/>
                <a:ea typeface="ＭＳ Ｐゴシック" panose="020B0600070205080204" pitchFamily="50" charset="-128"/>
              </a:rPr>
              <a:t>億円</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5" name="テキスト ボックス 2"/>
          <p:cNvSpPr txBox="1"/>
          <p:nvPr/>
        </p:nvSpPr>
        <p:spPr>
          <a:xfrm>
            <a:off x="4943213" y="3187118"/>
            <a:ext cx="723275" cy="307777"/>
          </a:xfrm>
          <a:prstGeom prst="rect">
            <a:avLst/>
          </a:prstGeom>
          <a:noFill/>
        </p:spPr>
        <p:txBody>
          <a:bodyPr wrap="none" rtlCol="0">
            <a:spAutoFit/>
          </a:bodyPr>
          <a:lstStyle/>
          <a:p>
            <a:r>
              <a:rPr lang="ja-JP" altLang="en-US" sz="1400" b="1" smtClean="0">
                <a:latin typeface="Meiryo UI" pitchFamily="50" charset="-128"/>
                <a:ea typeface="Meiryo UI" pitchFamily="50" charset="-128"/>
              </a:rPr>
              <a:t>久慈市</a:t>
            </a:r>
            <a:endParaRPr kumimoji="1" lang="ja-JP" altLang="en-US" sz="1800"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a:extLst>
              <a:ext uri="{FF2B5EF4-FFF2-40B4-BE49-F238E27FC236}">
                <a16:creationId xmlns:a16="http://schemas.microsoft.com/office/drawing/2014/main" id="{00000000-0008-0000-0D00-000003000000}"/>
              </a:ext>
            </a:extLst>
          </p:cNvPr>
          <p:cNvGraphicFramePr>
            <a:graphicFrameLocks/>
          </p:cNvGraphicFramePr>
          <p:nvPr>
            <p:extLst>
              <p:ext uri="{D42A27DB-BD31-4B8C-83A1-F6EECF244321}">
                <p14:modId xmlns:p14="http://schemas.microsoft.com/office/powerpoint/2010/main" val="75599373"/>
              </p:ext>
            </p:extLst>
          </p:nvPr>
        </p:nvGraphicFramePr>
        <p:xfrm>
          <a:off x="164592" y="2834640"/>
          <a:ext cx="7982281" cy="3491450"/>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（２）地域の中で得意な産業は何か：売上</a:t>
            </a:r>
            <a:endParaRPr kumimoji="1" lang="ja-JP" altLang="en-US" dirty="0">
              <a:latin typeface="Meiryo UI" pitchFamily="50" charset="-128"/>
              <a:ea typeface="Meiryo UI" pitchFamily="50" charset="-128"/>
            </a:endParaRPr>
          </a:p>
        </p:txBody>
      </p:sp>
      <p:sp>
        <p:nvSpPr>
          <p:cNvPr id="5" name="テキスト ボックス 4"/>
          <p:cNvSpPr txBox="1">
            <a:spLocks noChangeArrowheads="1"/>
          </p:cNvSpPr>
          <p:nvPr/>
        </p:nvSpPr>
        <p:spPr bwMode="auto">
          <a:xfrm>
            <a:off x="252000" y="2419861"/>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産業別修正特化係数（生産額ベース）</a:t>
            </a:r>
          </a:p>
        </p:txBody>
      </p:sp>
      <p:sp>
        <p:nvSpPr>
          <p:cNvPr id="7" name="正方形/長方形 6"/>
          <p:cNvSpPr/>
          <p:nvPr/>
        </p:nvSpPr>
        <p:spPr bwMode="auto">
          <a:xfrm>
            <a:off x="252000" y="1881535"/>
            <a:ext cx="8640000" cy="432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全国と比較して得意としている産業は林業、水産業、建設業、窯業・土石製品、農業、製材・木製品等である。</a:t>
            </a:r>
            <a:endParaRPr lang="en-US" altLang="ja-JP" sz="1200" b="1" dirty="0">
              <a:latin typeface="Meiryo UI" pitchFamily="50" charset="-128"/>
              <a:ea typeface="Meiryo UI" pitchFamily="50" charset="-128"/>
            </a:endParaRPr>
          </a:p>
        </p:txBody>
      </p:sp>
      <p:sp>
        <p:nvSpPr>
          <p:cNvPr id="12"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12</a:t>
            </a:fld>
            <a:endParaRPr lang="en-US" altLang="ja-JP" b="1" dirty="0">
              <a:latin typeface="Meiryo UI" pitchFamily="50" charset="-128"/>
              <a:ea typeface="Meiryo UI" pitchFamily="50" charset="-128"/>
            </a:endParaRPr>
          </a:p>
        </p:txBody>
      </p:sp>
      <p:sp>
        <p:nvSpPr>
          <p:cNvPr id="13" name="テキスト ボックス 12"/>
          <p:cNvSpPr txBox="1"/>
          <p:nvPr/>
        </p:nvSpPr>
        <p:spPr>
          <a:xfrm>
            <a:off x="812796" y="742492"/>
            <a:ext cx="8280000" cy="937082"/>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全産業の生産額に占める当該産業の生産額の割合が全国平均と比較して高い産業は、当該地域にとって比較優位な産業であり、得意な産業である。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ここでは、修正特化係数を用いて、全国平均と比較して地域で得意な産業が何かを把握する（下図）。</a:t>
            </a:r>
            <a:endParaRPr lang="en-US" altLang="ja-JP" sz="1200" b="1" dirty="0">
              <a:latin typeface="Meiryo UI" pitchFamily="50" charset="-128"/>
              <a:ea typeface="Meiryo UI" pitchFamily="50" charset="-128"/>
            </a:endParaRPr>
          </a:p>
        </p:txBody>
      </p:sp>
      <p:sp>
        <p:nvSpPr>
          <p:cNvPr id="14" name="テキスト ボックス 13"/>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cxnSp>
        <p:nvCxnSpPr>
          <p:cNvPr id="18" name="直線コネクタ 17">
            <a:extLst>
              <a:ext uri="{FF2B5EF4-FFF2-40B4-BE49-F238E27FC236}">
                <a16:creationId xmlns:a16="http://schemas.microsoft.com/office/drawing/2014/main" id="{55DA3C53-0D57-492B-A422-0AB6179E6E34}"/>
              </a:ext>
            </a:extLst>
          </p:cNvPr>
          <p:cNvCxnSpPr/>
          <p:nvPr/>
        </p:nvCxnSpPr>
        <p:spPr>
          <a:xfrm>
            <a:off x="2854860" y="2936385"/>
            <a:ext cx="0" cy="2332189"/>
          </a:xfrm>
          <a:prstGeom prst="line">
            <a:avLst/>
          </a:prstGeom>
          <a:noFill/>
          <a:ln w="12700" cap="flat" cmpd="sng" algn="ctr">
            <a:solidFill>
              <a:schemeClr val="bg1">
                <a:lumMod val="50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19" name="テキスト ボックス 8">
            <a:extLst>
              <a:ext uri="{FF2B5EF4-FFF2-40B4-BE49-F238E27FC236}">
                <a16:creationId xmlns:a16="http://schemas.microsoft.com/office/drawing/2014/main" id="{AC428027-E8CE-4CDC-B76D-A3C27A1A1AB1}"/>
              </a:ext>
            </a:extLst>
          </p:cNvPr>
          <p:cNvSpPr txBox="1"/>
          <p:nvPr/>
        </p:nvSpPr>
        <p:spPr>
          <a:xfrm>
            <a:off x="2946300" y="3375297"/>
            <a:ext cx="822960" cy="402336"/>
          </a:xfrm>
          <a:prstGeom prst="rect">
            <a:avLst/>
          </a:prstGeom>
          <a:solidFill>
            <a:srgbClr val="75DD75"/>
          </a:solidFill>
          <a:ln w="9525" cmpd="sng">
            <a:solidFill>
              <a:sysClr val="window" lastClr="FFFFFF">
                <a:shade val="50000"/>
              </a:sysClr>
            </a:solidFill>
          </a:ln>
          <a:effectLst/>
        </p:spPr>
        <p:style>
          <a:lnRef idx="0">
            <a:scrgbClr r="0" g="0" b="0"/>
          </a:lnRef>
          <a:fillRef idx="0">
            <a:scrgbClr r="0" g="0" b="0"/>
          </a:fillRef>
          <a:effectRef idx="0">
            <a:scrgbClr r="0" g="0" b="0"/>
          </a:effectRef>
          <a:fontRef idx="minor">
            <a:schemeClr val="dk1"/>
          </a:fontRef>
        </p:style>
        <p:txBody>
          <a:bodyPr wrap="non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dirty="0">
                <a:solidFill>
                  <a:schemeClr val="bg1"/>
                </a:solidFill>
              </a:rPr>
              <a:t>全国平均より</a:t>
            </a:r>
            <a:endParaRPr kumimoji="1" lang="en-US" altLang="ja-JP" sz="1100" b="1" dirty="0">
              <a:solidFill>
                <a:schemeClr val="bg1"/>
              </a:solidFill>
            </a:endParaRPr>
          </a:p>
          <a:p>
            <a:pPr algn="ctr"/>
            <a:r>
              <a:rPr kumimoji="1" lang="ja-JP" altLang="en-US" sz="1100" b="1" dirty="0">
                <a:solidFill>
                  <a:schemeClr val="bg1"/>
                </a:solidFill>
              </a:rPr>
              <a:t>低い産業</a:t>
            </a:r>
          </a:p>
        </p:txBody>
      </p:sp>
      <p:sp>
        <p:nvSpPr>
          <p:cNvPr id="20" name="テキスト ボックス 3">
            <a:extLst>
              <a:ext uri="{FF2B5EF4-FFF2-40B4-BE49-F238E27FC236}">
                <a16:creationId xmlns:a16="http://schemas.microsoft.com/office/drawing/2014/main" id="{815AB7DA-DAC6-49C4-B257-05959AFA062F}"/>
              </a:ext>
            </a:extLst>
          </p:cNvPr>
          <p:cNvSpPr txBox="1"/>
          <p:nvPr/>
        </p:nvSpPr>
        <p:spPr>
          <a:xfrm>
            <a:off x="1940460" y="3375297"/>
            <a:ext cx="822960" cy="402336"/>
          </a:xfrm>
          <a:prstGeom prst="rect">
            <a:avLst/>
          </a:prstGeom>
          <a:solidFill>
            <a:srgbClr val="F79646"/>
          </a:solidFill>
          <a:ln w="9525" cmpd="sng">
            <a:solidFill>
              <a:sysClr val="window" lastClr="FFFFFF">
                <a:shade val="50000"/>
              </a:sysClr>
            </a:solidFill>
          </a:ln>
          <a:effectLst/>
        </p:spPr>
        <p:style>
          <a:lnRef idx="0">
            <a:scrgbClr r="0" g="0" b="0"/>
          </a:lnRef>
          <a:fillRef idx="0">
            <a:scrgbClr r="0" g="0" b="0"/>
          </a:fillRef>
          <a:effectRef idx="0">
            <a:scrgbClr r="0" g="0" b="0"/>
          </a:effectRef>
          <a:fontRef idx="minor">
            <a:schemeClr val="dk1"/>
          </a:fontRef>
        </p:style>
        <p:txBody>
          <a:bodyPr wrap="non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dirty="0">
                <a:solidFill>
                  <a:sysClr val="window" lastClr="FFFFFF"/>
                </a:solidFill>
              </a:rPr>
              <a:t>全国平均より</a:t>
            </a:r>
            <a:endParaRPr kumimoji="1" lang="en-US" altLang="ja-JP" sz="1100" b="1" dirty="0">
              <a:solidFill>
                <a:sysClr val="window" lastClr="FFFFFF"/>
              </a:solidFill>
            </a:endParaRPr>
          </a:p>
          <a:p>
            <a:pPr algn="ctr"/>
            <a:r>
              <a:rPr kumimoji="1" lang="ja-JP" altLang="en-US" sz="1100" b="1" dirty="0">
                <a:solidFill>
                  <a:sysClr val="window" lastClr="FFFFFF"/>
                </a:solidFill>
              </a:rPr>
              <a:t>高い産業</a:t>
            </a:r>
          </a:p>
        </p:txBody>
      </p:sp>
      <p:sp>
        <p:nvSpPr>
          <p:cNvPr id="21" name="右矢印 9">
            <a:extLst>
              <a:ext uri="{FF2B5EF4-FFF2-40B4-BE49-F238E27FC236}">
                <a16:creationId xmlns:a16="http://schemas.microsoft.com/office/drawing/2014/main" id="{683C219C-7D2C-4D51-A025-24F2B32B37B8}"/>
              </a:ext>
            </a:extLst>
          </p:cNvPr>
          <p:cNvSpPr/>
          <p:nvPr/>
        </p:nvSpPr>
        <p:spPr>
          <a:xfrm>
            <a:off x="2946300" y="2936385"/>
            <a:ext cx="950976" cy="347472"/>
          </a:xfrm>
          <a:prstGeom prst="rightArrow">
            <a:avLst>
              <a:gd name="adj1" fmla="val 50000"/>
              <a:gd name="adj2" fmla="val 86635"/>
            </a:avLst>
          </a:prstGeom>
          <a:solidFill>
            <a:srgbClr val="75DD75"/>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22" name="右矢印 10">
            <a:extLst>
              <a:ext uri="{FF2B5EF4-FFF2-40B4-BE49-F238E27FC236}">
                <a16:creationId xmlns:a16="http://schemas.microsoft.com/office/drawing/2014/main" id="{76E3962E-733E-4441-9AD7-1B554B0ED84C}"/>
              </a:ext>
            </a:extLst>
          </p:cNvPr>
          <p:cNvSpPr/>
          <p:nvPr/>
        </p:nvSpPr>
        <p:spPr>
          <a:xfrm rot="10800000">
            <a:off x="1812444" y="2936385"/>
            <a:ext cx="950976" cy="347472"/>
          </a:xfrm>
          <a:prstGeom prst="rightArrow">
            <a:avLst>
              <a:gd name="adj1" fmla="val 50000"/>
              <a:gd name="adj2" fmla="val 86635"/>
            </a:avLst>
          </a:prstGeom>
          <a:solidFill>
            <a:srgbClr val="F79646"/>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23" name="テキスト ボックス 10">
            <a:extLst>
              <a:ext uri="{FF2B5EF4-FFF2-40B4-BE49-F238E27FC236}">
                <a16:creationId xmlns:a16="http://schemas.microsoft.com/office/drawing/2014/main" id="{02BEF01E-7D3C-47EE-B8E7-59A4E9FDE8AC}"/>
              </a:ext>
            </a:extLst>
          </p:cNvPr>
          <p:cNvSpPr txBox="1"/>
          <p:nvPr/>
        </p:nvSpPr>
        <p:spPr>
          <a:xfrm>
            <a:off x="4548950" y="4763221"/>
            <a:ext cx="3348000" cy="246221"/>
          </a:xfrm>
          <a:prstGeom prst="rect">
            <a:avLst/>
          </a:prstGeom>
          <a:no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ja-JP" altLang="en-US" sz="1000" b="1" dirty="0">
                <a:solidFill>
                  <a:srgbClr val="F79646"/>
                </a:solidFill>
              </a:rPr>
              <a:t>１以上は全国平均より高い（集積している）産業を意味する</a:t>
            </a:r>
          </a:p>
        </p:txBody>
      </p:sp>
      <p:cxnSp>
        <p:nvCxnSpPr>
          <p:cNvPr id="24" name="直線コネクタ 23">
            <a:extLst>
              <a:ext uri="{FF2B5EF4-FFF2-40B4-BE49-F238E27FC236}">
                <a16:creationId xmlns:a16="http://schemas.microsoft.com/office/drawing/2014/main" id="{B4C86DAF-776D-4D99-8B61-15497EABEEFE}"/>
              </a:ext>
            </a:extLst>
          </p:cNvPr>
          <p:cNvCxnSpPr>
            <a:cxnSpLocks/>
          </p:cNvCxnSpPr>
          <p:nvPr/>
        </p:nvCxnSpPr>
        <p:spPr>
          <a:xfrm flipV="1">
            <a:off x="593611" y="5009442"/>
            <a:ext cx="7349059" cy="27424"/>
          </a:xfrm>
          <a:prstGeom prst="line">
            <a:avLst/>
          </a:prstGeom>
          <a:noFill/>
          <a:ln w="6350" cap="flat" cmpd="sng" algn="ctr">
            <a:solidFill>
              <a:srgbClr val="FFC000"/>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a:extLst>
              <a:ext uri="{FF2B5EF4-FFF2-40B4-BE49-F238E27FC236}">
                <a16:creationId xmlns:a16="http://schemas.microsoft.com/office/drawing/2014/main" id="{00000000-0008-0000-0E00-000004000000}"/>
              </a:ext>
            </a:extLst>
          </p:cNvPr>
          <p:cNvGraphicFramePr>
            <a:graphicFrameLocks/>
          </p:cNvGraphicFramePr>
          <p:nvPr>
            <p:extLst>
              <p:ext uri="{D42A27DB-BD31-4B8C-83A1-F6EECF244321}">
                <p14:modId xmlns:p14="http://schemas.microsoft.com/office/powerpoint/2010/main" val="3513897322"/>
              </p:ext>
            </p:extLst>
          </p:nvPr>
        </p:nvGraphicFramePr>
        <p:xfrm>
          <a:off x="155448" y="3328416"/>
          <a:ext cx="7799154" cy="3125965"/>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（３）域外から所得を獲得している産業は何か：売上</a:t>
            </a:r>
            <a:endParaRPr kumimoji="1" lang="ja-JP" altLang="en-US" dirty="0">
              <a:latin typeface="Meiryo UI" pitchFamily="50" charset="-128"/>
              <a:ea typeface="Meiryo UI" pitchFamily="50" charset="-128"/>
            </a:endParaRPr>
          </a:p>
        </p:txBody>
      </p:sp>
      <p:cxnSp>
        <p:nvCxnSpPr>
          <p:cNvPr id="35" name="直線コネクタ 34"/>
          <p:cNvCxnSpPr/>
          <p:nvPr/>
        </p:nvCxnSpPr>
        <p:spPr bwMode="auto">
          <a:xfrm>
            <a:off x="2219149" y="3393091"/>
            <a:ext cx="0" cy="1993052"/>
          </a:xfrm>
          <a:prstGeom prst="line">
            <a:avLst/>
          </a:prstGeom>
          <a:noFill/>
          <a:ln w="12700" cap="flat" cmpd="sng" algn="ctr">
            <a:solidFill>
              <a:schemeClr val="bg1">
                <a:lumMod val="65000"/>
              </a:schemeClr>
            </a:solidFill>
            <a:prstDash val="solid"/>
            <a:round/>
            <a:headEnd type="none" w="med" len="med"/>
            <a:tailEnd type="none" w="med" len="med"/>
          </a:ln>
          <a:effectLst/>
        </p:spPr>
      </p:cxnSp>
      <p:sp>
        <p:nvSpPr>
          <p:cNvPr id="1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13</a:t>
            </a:fld>
            <a:endParaRPr lang="en-US" altLang="ja-JP" b="1" dirty="0">
              <a:latin typeface="Meiryo UI" pitchFamily="50" charset="-128"/>
              <a:ea typeface="Meiryo UI" pitchFamily="50" charset="-128"/>
            </a:endParaRPr>
          </a:p>
        </p:txBody>
      </p:sp>
      <p:sp>
        <p:nvSpPr>
          <p:cNvPr id="15" name="テキスト ボックス 14"/>
          <p:cNvSpPr txBox="1"/>
          <p:nvPr/>
        </p:nvSpPr>
        <p:spPr>
          <a:xfrm>
            <a:off x="774504" y="748958"/>
            <a:ext cx="8280000" cy="1340684"/>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域内の経済循環の流れを太くするためには、地域が個性や強みを生かして生産・販売を行い、域外からの所得を獲得することが重要である。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純移輸出額がプラスとなっている産業は、モノやサービスの購入に関して、域外への支払い額よりも域外からの受取り額の方が多く、域外から所得を獲得できる強みのある産業である。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ここでは、産業別純移輸出額を用いて、域外から所得を獲得している産業が何かを把握する。</a:t>
            </a:r>
            <a:endParaRPr lang="en-US" altLang="ja-JP" sz="1200" b="1" dirty="0">
              <a:latin typeface="Meiryo UI" pitchFamily="50" charset="-128"/>
              <a:ea typeface="Meiryo UI" pitchFamily="50" charset="-128"/>
            </a:endParaRPr>
          </a:p>
        </p:txBody>
      </p:sp>
      <p:sp>
        <p:nvSpPr>
          <p:cNvPr id="18" name="テキスト ボックス 17"/>
          <p:cNvSpPr txBox="1">
            <a:spLocks noChangeArrowheads="1"/>
          </p:cNvSpPr>
          <p:nvPr/>
        </p:nvSpPr>
        <p:spPr bwMode="auto">
          <a:xfrm>
            <a:off x="252000" y="2858873"/>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産業別純移輸出額</a:t>
            </a:r>
          </a:p>
        </p:txBody>
      </p:sp>
      <p:sp>
        <p:nvSpPr>
          <p:cNvPr id="19" name="正方形/長方形 18"/>
          <p:cNvSpPr/>
          <p:nvPr/>
        </p:nvSpPr>
        <p:spPr bwMode="auto">
          <a:xfrm>
            <a:off x="252000" y="2205832"/>
            <a:ext cx="8640000" cy="592222"/>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域外から所得を獲得している産業は建設業、食料品、公共サービス、水産業、林業、住宅賃貸業等である。これらは、域内での生産額が大きい産業であり、地域で強みのある産業といえる。</a:t>
            </a:r>
            <a:endParaRPr lang="ja-JP" altLang="en-US" sz="1200" b="1" dirty="0">
              <a:latin typeface="Meiryo UI" pitchFamily="50" charset="-128"/>
              <a:ea typeface="Meiryo UI" pitchFamily="50" charset="-128"/>
            </a:endParaRPr>
          </a:p>
        </p:txBody>
      </p:sp>
      <p:sp>
        <p:nvSpPr>
          <p:cNvPr id="22" name="テキスト ボックス 21"/>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36" name="右矢印 35"/>
          <p:cNvSpPr/>
          <p:nvPr/>
        </p:nvSpPr>
        <p:spPr bwMode="auto">
          <a:xfrm>
            <a:off x="2310589" y="3431972"/>
            <a:ext cx="648000" cy="288000"/>
          </a:xfrm>
          <a:prstGeom prst="rightArrow">
            <a:avLst>
              <a:gd name="adj1" fmla="val 50000"/>
              <a:gd name="adj2" fmla="val 81750"/>
            </a:avLst>
          </a:prstGeom>
          <a:solidFill>
            <a:srgbClr val="75DD75"/>
          </a:solidFill>
          <a:ln w="38100" cap="flat" cmpd="sng" algn="ctr">
            <a:noFill/>
            <a:prstDash val="solid"/>
            <a:round/>
            <a:headEnd type="none" w="med" len="med"/>
            <a:tailEnd type="none" w="med" len="med"/>
          </a:ln>
          <a:effectLst/>
        </p:spPr>
        <p:txBody>
          <a:bodyPr vert="horz" wrap="none" lIns="36000" tIns="45720" rIns="3600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b="1" dirty="0">
              <a:latin typeface="Meiryo UI" pitchFamily="50" charset="-128"/>
              <a:ea typeface="Meiryo UI" pitchFamily="50" charset="-128"/>
            </a:endParaRPr>
          </a:p>
        </p:txBody>
      </p:sp>
      <p:sp>
        <p:nvSpPr>
          <p:cNvPr id="37" name="テキスト ボックス 36"/>
          <p:cNvSpPr txBox="1"/>
          <p:nvPr/>
        </p:nvSpPr>
        <p:spPr>
          <a:xfrm>
            <a:off x="2310589" y="3111718"/>
            <a:ext cx="1116000" cy="323165"/>
          </a:xfrm>
          <a:prstGeom prst="rect">
            <a:avLst/>
          </a:prstGeom>
          <a:solidFill>
            <a:srgbClr val="75DD75"/>
          </a:solidFill>
        </p:spPr>
        <p:txBody>
          <a:bodyPr wrap="square" rtlCol="0">
            <a:spAutoFit/>
          </a:bodyPr>
          <a:lstStyle/>
          <a:p>
            <a:pPr algn="ctr">
              <a:lnSpc>
                <a:spcPts val="900"/>
              </a:lnSpc>
            </a:pPr>
            <a:r>
              <a:rPr kumimoji="1" lang="ja-JP" altLang="en-US" sz="900" b="1" dirty="0">
                <a:solidFill>
                  <a:schemeClr val="bg1"/>
                </a:solidFill>
                <a:latin typeface="Meiryo UI" pitchFamily="50" charset="-128"/>
                <a:ea typeface="Meiryo UI" pitchFamily="50" charset="-128"/>
              </a:rPr>
              <a:t>域外に所得が</a:t>
            </a:r>
            <a:endParaRPr kumimoji="1" lang="en-US" altLang="ja-JP" sz="900" b="1" dirty="0">
              <a:solidFill>
                <a:schemeClr val="bg1"/>
              </a:solidFill>
              <a:latin typeface="Meiryo UI" pitchFamily="50" charset="-128"/>
              <a:ea typeface="Meiryo UI" pitchFamily="50" charset="-128"/>
            </a:endParaRPr>
          </a:p>
          <a:p>
            <a:pPr algn="ctr">
              <a:lnSpc>
                <a:spcPts val="900"/>
              </a:lnSpc>
            </a:pPr>
            <a:r>
              <a:rPr kumimoji="1" lang="ja-JP" altLang="en-US" sz="900" b="1" dirty="0">
                <a:solidFill>
                  <a:schemeClr val="bg1"/>
                </a:solidFill>
                <a:latin typeface="Meiryo UI" pitchFamily="50" charset="-128"/>
                <a:ea typeface="Meiryo UI" pitchFamily="50" charset="-128"/>
              </a:rPr>
              <a:t>流出している産業</a:t>
            </a:r>
          </a:p>
        </p:txBody>
      </p:sp>
      <p:sp>
        <p:nvSpPr>
          <p:cNvPr id="38" name="右矢印 37"/>
          <p:cNvSpPr/>
          <p:nvPr/>
        </p:nvSpPr>
        <p:spPr bwMode="auto">
          <a:xfrm flipH="1">
            <a:off x="1479709" y="3431972"/>
            <a:ext cx="648000" cy="288000"/>
          </a:xfrm>
          <a:prstGeom prst="rightArrow">
            <a:avLst>
              <a:gd name="adj1" fmla="val 50000"/>
              <a:gd name="adj2" fmla="val 81750"/>
            </a:avLst>
          </a:prstGeom>
          <a:solidFill>
            <a:srgbClr val="F79646"/>
          </a:solidFill>
          <a:ln w="38100" cap="flat" cmpd="sng" algn="ctr">
            <a:noFill/>
            <a:prstDash val="solid"/>
            <a:round/>
            <a:headEnd type="none" w="med" len="med"/>
            <a:tailEnd type="none" w="med" len="med"/>
          </a:ln>
          <a:effectLst/>
        </p:spPr>
        <p:txBody>
          <a:bodyPr vert="horz" wrap="none" lIns="36000" tIns="45720" rIns="3600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b="1" dirty="0">
              <a:latin typeface="Meiryo UI" pitchFamily="50" charset="-128"/>
              <a:ea typeface="Meiryo UI" pitchFamily="50" charset="-128"/>
            </a:endParaRPr>
          </a:p>
        </p:txBody>
      </p:sp>
      <p:sp>
        <p:nvSpPr>
          <p:cNvPr id="39" name="テキスト ボックス 38"/>
          <p:cNvSpPr txBox="1"/>
          <p:nvPr/>
        </p:nvSpPr>
        <p:spPr>
          <a:xfrm>
            <a:off x="1011709" y="3104344"/>
            <a:ext cx="1116000" cy="323165"/>
          </a:xfrm>
          <a:prstGeom prst="rect">
            <a:avLst/>
          </a:prstGeom>
          <a:solidFill>
            <a:srgbClr val="F79646"/>
          </a:solidFill>
        </p:spPr>
        <p:txBody>
          <a:bodyPr wrap="square" rtlCol="0">
            <a:spAutoFit/>
          </a:bodyPr>
          <a:lstStyle/>
          <a:p>
            <a:pPr algn="ctr">
              <a:lnSpc>
                <a:spcPts val="900"/>
              </a:lnSpc>
            </a:pPr>
            <a:r>
              <a:rPr kumimoji="1" lang="ja-JP" altLang="en-US" sz="900" b="1" dirty="0">
                <a:solidFill>
                  <a:schemeClr val="bg1"/>
                </a:solidFill>
                <a:latin typeface="Meiryo UI" pitchFamily="50" charset="-128"/>
                <a:ea typeface="Meiryo UI" pitchFamily="50" charset="-128"/>
              </a:rPr>
              <a:t>域外から所得</a:t>
            </a:r>
            <a:r>
              <a:rPr lang="ja-JP" altLang="en-US" sz="900" b="1" dirty="0">
                <a:solidFill>
                  <a:schemeClr val="bg1"/>
                </a:solidFill>
                <a:latin typeface="Meiryo UI" pitchFamily="50" charset="-128"/>
                <a:ea typeface="Meiryo UI" pitchFamily="50" charset="-128"/>
              </a:rPr>
              <a:t>を</a:t>
            </a:r>
            <a:endParaRPr kumimoji="1" lang="en-US" altLang="ja-JP" sz="900" b="1" dirty="0">
              <a:solidFill>
                <a:schemeClr val="bg1"/>
              </a:solidFill>
              <a:latin typeface="Meiryo UI" pitchFamily="50" charset="-128"/>
              <a:ea typeface="Meiryo UI" pitchFamily="50" charset="-128"/>
            </a:endParaRPr>
          </a:p>
          <a:p>
            <a:pPr algn="ctr">
              <a:lnSpc>
                <a:spcPts val="900"/>
              </a:lnSpc>
            </a:pPr>
            <a:r>
              <a:rPr lang="ja-JP" altLang="en-US" sz="900" b="1" dirty="0">
                <a:solidFill>
                  <a:schemeClr val="bg1"/>
                </a:solidFill>
                <a:latin typeface="Meiryo UI" pitchFamily="50" charset="-128"/>
                <a:ea typeface="Meiryo UI" pitchFamily="50" charset="-128"/>
              </a:rPr>
              <a:t>獲得</a:t>
            </a:r>
            <a:r>
              <a:rPr kumimoji="1" lang="ja-JP" altLang="en-US" sz="900" b="1" dirty="0">
                <a:solidFill>
                  <a:schemeClr val="bg1"/>
                </a:solidFill>
                <a:latin typeface="Meiryo UI" pitchFamily="50" charset="-128"/>
                <a:ea typeface="Meiryo UI" pitchFamily="50" charset="-128"/>
              </a:rPr>
              <a:t>している産業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0" y="2160000"/>
            <a:ext cx="9144000" cy="707886"/>
          </a:xfrm>
          <a:solidFill>
            <a:srgbClr val="D3F9EB"/>
          </a:solidFill>
        </p:spPr>
        <p:txBody>
          <a:bodyPr wrap="square" rtlCol="0">
            <a:spAutoFit/>
          </a:bodyPr>
          <a:lstStyle/>
          <a:p>
            <a:pPr algn="ctr"/>
            <a:r>
              <a:rPr lang="ja-JP" altLang="ja-JP" sz="4000" kern="1200">
                <a:solidFill>
                  <a:schemeClr val="tx1">
                    <a:lumMod val="75000"/>
                    <a:lumOff val="25000"/>
                  </a:schemeClr>
                </a:solidFill>
                <a:latin typeface="Meiryo UI" pitchFamily="50" charset="-128"/>
                <a:ea typeface="Meiryo UI" pitchFamily="50" charset="-128"/>
                <a:cs typeface="+mn-cs"/>
              </a:rPr>
              <a:t>２－２．粗利益（付加価値）の分析</a:t>
            </a:r>
            <a:endParaRPr lang="en-US" altLang="ja-JP" sz="4000" kern="1200">
              <a:solidFill>
                <a:schemeClr val="tx1">
                  <a:lumMod val="75000"/>
                  <a:lumOff val="25000"/>
                </a:schemeClr>
              </a:solidFill>
              <a:latin typeface="Meiryo UI" pitchFamily="50" charset="-128"/>
              <a:ea typeface="Meiryo UI" pitchFamily="50" charset="-128"/>
              <a:cs typeface="+mn-cs"/>
            </a:endParaRPr>
          </a:p>
        </p:txBody>
      </p:sp>
      <p:sp>
        <p:nvSpPr>
          <p:cNvPr id="5"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14</a:t>
            </a:fld>
            <a:endParaRPr lang="en-US" altLang="ja-JP" b="1" dirty="0">
              <a:latin typeface="Meiryo UI" pitchFamily="50" charset="-128"/>
              <a:ea typeface="Meiryo UI"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a:extLst>
              <a:ext uri="{FF2B5EF4-FFF2-40B4-BE49-F238E27FC236}">
                <a16:creationId xmlns:a16="http://schemas.microsoft.com/office/drawing/2014/main" id="{00000000-0008-0000-0F00-000003000000}"/>
              </a:ext>
            </a:extLst>
          </p:cNvPr>
          <p:cNvGraphicFramePr>
            <a:graphicFrameLocks/>
          </p:cNvGraphicFramePr>
          <p:nvPr>
            <p:extLst>
              <p:ext uri="{D42A27DB-BD31-4B8C-83A1-F6EECF244321}">
                <p14:modId xmlns:p14="http://schemas.microsoft.com/office/powerpoint/2010/main" val="611731006"/>
              </p:ext>
            </p:extLst>
          </p:nvPr>
        </p:nvGraphicFramePr>
        <p:xfrm>
          <a:off x="91440" y="2999232"/>
          <a:ext cx="8048246" cy="3386060"/>
        </p:xfrm>
        <a:graphic>
          <a:graphicData uri="http://schemas.openxmlformats.org/drawingml/2006/chart">
            <c:chart xmlns:c="http://schemas.openxmlformats.org/drawingml/2006/chart" xmlns:r="http://schemas.openxmlformats.org/officeDocument/2006/relationships" r:id="rId3"/>
          </a:graphicData>
        </a:graphic>
      </p:graphicFrame>
      <p:sp>
        <p:nvSpPr>
          <p:cNvPr id="12" name="タイトル 11"/>
          <p:cNvSpPr>
            <a:spLocks noGrp="1"/>
          </p:cNvSpPr>
          <p:nvPr>
            <p:ph type="ctrTitle"/>
          </p:nvPr>
        </p:nvSpPr>
        <p:spPr>
          <a:xfrm>
            <a:off x="0" y="1"/>
            <a:ext cx="9144000" cy="493058"/>
          </a:xfrm>
        </p:spPr>
        <p:txBody>
          <a:bodyPr/>
          <a:lstStyle/>
          <a:p>
            <a:r>
              <a:rPr lang="ja-JP" altLang="en-US" dirty="0">
                <a:latin typeface="Meiryo UI" pitchFamily="50" charset="-128"/>
                <a:ea typeface="Meiryo UI" pitchFamily="50" charset="-128"/>
              </a:rPr>
              <a:t>（１）地域で所得（付加価値）を稼いでいる産業は何か：粗利益</a:t>
            </a:r>
          </a:p>
        </p:txBody>
      </p:sp>
      <p:sp>
        <p:nvSpPr>
          <p:cNvPr id="18" name="正方形/長方形 17"/>
          <p:cNvSpPr/>
          <p:nvPr/>
        </p:nvSpPr>
        <p:spPr>
          <a:xfrm>
            <a:off x="6022181" y="6546019"/>
            <a:ext cx="2350294" cy="215444"/>
          </a:xfrm>
          <a:prstGeom prst="rect">
            <a:avLst/>
          </a:prstGeom>
        </p:spPr>
        <p:txBody>
          <a:bodyPr wrap="square">
            <a:spAutoFit/>
          </a:bodyPr>
          <a:lstStyle/>
          <a:p>
            <a:r>
              <a:rPr lang="ja-JP" altLang="en-US" sz="800" b="1" dirty="0" smtClean="0">
                <a:latin typeface="Meiryo UI" pitchFamily="50" charset="-128"/>
                <a:ea typeface="Meiryo UI" pitchFamily="50" charset="-128"/>
              </a:rPr>
              <a:t>出典：</a:t>
            </a:r>
            <a:r>
              <a:rPr lang="ja-JP" altLang="en-US" sz="800" b="1" dirty="0">
                <a:latin typeface="Meiryo UI" pitchFamily="50" charset="-128"/>
                <a:ea typeface="Meiryo UI" pitchFamily="50" charset="-128"/>
              </a:rPr>
              <a:t>「地域経済循環分析用データ」より作成</a:t>
            </a:r>
          </a:p>
        </p:txBody>
      </p:sp>
      <p:sp>
        <p:nvSpPr>
          <p:cNvPr id="26" name="テキスト ボックス 25"/>
          <p:cNvSpPr txBox="1">
            <a:spLocks noChangeArrowheads="1"/>
          </p:cNvSpPr>
          <p:nvPr/>
        </p:nvSpPr>
        <p:spPr bwMode="auto">
          <a:xfrm>
            <a:off x="252000" y="2462985"/>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産業別付加価値額</a:t>
            </a:r>
          </a:p>
        </p:txBody>
      </p:sp>
      <p:sp>
        <p:nvSpPr>
          <p:cNvPr id="20" name="テキスト ボックス 19"/>
          <p:cNvSpPr txBox="1"/>
          <p:nvPr/>
        </p:nvSpPr>
        <p:spPr>
          <a:xfrm>
            <a:off x="1410021" y="2868255"/>
            <a:ext cx="1728000" cy="460382"/>
          </a:xfrm>
          <a:prstGeom prst="rect">
            <a:avLst/>
          </a:prstGeom>
          <a:solidFill>
            <a:srgbClr val="F79646"/>
          </a:solidFill>
        </p:spPr>
        <p:txBody>
          <a:bodyPr wrap="square" rtlCol="0">
            <a:spAutoFit/>
          </a:bodyPr>
          <a:lstStyle/>
          <a:p>
            <a:pPr algn="ctr">
              <a:lnSpc>
                <a:spcPts val="1400"/>
              </a:lnSpc>
            </a:pPr>
            <a:r>
              <a:rPr lang="ja-JP" altLang="en-US" sz="1200" b="1" dirty="0">
                <a:solidFill>
                  <a:schemeClr val="bg1"/>
                </a:solidFill>
                <a:latin typeface="Meiryo UI" pitchFamily="50" charset="-128"/>
                <a:ea typeface="Meiryo UI" pitchFamily="50" charset="-128"/>
              </a:rPr>
              <a:t>地域の中で所得を</a:t>
            </a:r>
            <a:endParaRPr lang="en-US" altLang="ja-JP" sz="1200" b="1" dirty="0">
              <a:solidFill>
                <a:schemeClr val="bg1"/>
              </a:solidFill>
              <a:latin typeface="Meiryo UI" pitchFamily="50" charset="-128"/>
              <a:ea typeface="Meiryo UI" pitchFamily="50" charset="-128"/>
            </a:endParaRPr>
          </a:p>
          <a:p>
            <a:pPr algn="ctr">
              <a:lnSpc>
                <a:spcPts val="1400"/>
              </a:lnSpc>
            </a:pPr>
            <a:r>
              <a:rPr lang="ja-JP" altLang="en-US" sz="1200" b="1" dirty="0">
                <a:solidFill>
                  <a:schemeClr val="bg1"/>
                </a:solidFill>
                <a:latin typeface="Meiryo UI" pitchFamily="50" charset="-128"/>
                <a:ea typeface="Meiryo UI" pitchFamily="50" charset="-128"/>
              </a:rPr>
              <a:t>稼いでいる</a:t>
            </a:r>
            <a:r>
              <a:rPr kumimoji="1" lang="ja-JP" altLang="en-US" sz="1200" b="1" dirty="0">
                <a:solidFill>
                  <a:schemeClr val="bg1"/>
                </a:solidFill>
                <a:latin typeface="Meiryo UI" pitchFamily="50" charset="-128"/>
                <a:ea typeface="Meiryo UI" pitchFamily="50" charset="-128"/>
              </a:rPr>
              <a:t>産業</a:t>
            </a:r>
          </a:p>
        </p:txBody>
      </p:sp>
      <p:sp>
        <p:nvSpPr>
          <p:cNvPr id="21" name="右矢印 20"/>
          <p:cNvSpPr/>
          <p:nvPr/>
        </p:nvSpPr>
        <p:spPr bwMode="auto">
          <a:xfrm flipH="1">
            <a:off x="1211383" y="3365488"/>
            <a:ext cx="1944000" cy="252000"/>
          </a:xfrm>
          <a:prstGeom prst="rightArrow">
            <a:avLst>
              <a:gd name="adj1" fmla="val 50000"/>
              <a:gd name="adj2" fmla="val 81750"/>
            </a:avLst>
          </a:prstGeom>
          <a:solidFill>
            <a:srgbClr val="F79646"/>
          </a:solidFill>
          <a:ln w="38100" cap="flat" cmpd="sng" algn="ctr">
            <a:noFill/>
            <a:prstDash val="solid"/>
            <a:round/>
            <a:headEnd type="none" w="med" len="med"/>
            <a:tailEnd type="none" w="med" len="med"/>
          </a:ln>
          <a:effectLst/>
        </p:spPr>
        <p:txBody>
          <a:bodyPr vert="horz" wrap="none" lIns="36000" tIns="45720" rIns="3600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b="1" dirty="0">
              <a:latin typeface="Meiryo UI" pitchFamily="50" charset="-128"/>
              <a:ea typeface="Meiryo UI" pitchFamily="50" charset="-128"/>
            </a:endParaRPr>
          </a:p>
        </p:txBody>
      </p:sp>
      <p:sp>
        <p:nvSpPr>
          <p:cNvPr id="25"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15</a:t>
            </a:fld>
            <a:endParaRPr lang="en-US" altLang="ja-JP" b="1" dirty="0">
              <a:latin typeface="Meiryo UI" pitchFamily="50" charset="-128"/>
              <a:ea typeface="Meiryo UI" pitchFamily="50" charset="-128"/>
            </a:endParaRPr>
          </a:p>
        </p:txBody>
      </p:sp>
      <p:sp>
        <p:nvSpPr>
          <p:cNvPr id="14" name="テキスト ボックス 13"/>
          <p:cNvSpPr txBox="1"/>
          <p:nvPr/>
        </p:nvSpPr>
        <p:spPr>
          <a:xfrm>
            <a:off x="820109" y="785808"/>
            <a:ext cx="8280000" cy="763221"/>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付加価値が地域住民の所得や地方税収の源泉となることから、付加価値の大きい産業は地域において中心的な産業と言える。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ここでは、産業別付加価値額により、地域の中で所得を稼いでいる産業が何かを把握する（下図）。</a:t>
            </a:r>
            <a:endParaRPr lang="en-US" altLang="ja-JP" sz="1200" b="1" dirty="0">
              <a:latin typeface="Meiryo UI" pitchFamily="50" charset="-128"/>
              <a:ea typeface="Meiryo UI" pitchFamily="50" charset="-128"/>
            </a:endParaRPr>
          </a:p>
        </p:txBody>
      </p:sp>
      <p:sp>
        <p:nvSpPr>
          <p:cNvPr id="16" name="正方形/長方形 15"/>
          <p:cNvSpPr/>
          <p:nvPr/>
        </p:nvSpPr>
        <p:spPr bwMode="auto">
          <a:xfrm>
            <a:off x="252000" y="1816337"/>
            <a:ext cx="8640000" cy="504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付加価値を最も生み出しているのは建設業であり、次いで公共サービス、住宅賃貸業、公務である。</a:t>
            </a:r>
            <a:endParaRPr lang="ja-JP" altLang="en-US" sz="1200" b="1" dirty="0">
              <a:latin typeface="Meiryo UI" pitchFamily="50" charset="-128"/>
              <a:ea typeface="Meiryo UI" pitchFamily="50" charset="-128"/>
            </a:endParaRPr>
          </a:p>
        </p:txBody>
      </p:sp>
      <p:sp>
        <p:nvSpPr>
          <p:cNvPr id="22" name="テキスト ボックス 21"/>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2" name="テキスト ボックス 1"/>
          <p:cNvSpPr txBox="1"/>
          <p:nvPr/>
        </p:nvSpPr>
        <p:spPr>
          <a:xfrm>
            <a:off x="5306570" y="3133852"/>
            <a:ext cx="2688336" cy="338554"/>
          </a:xfrm>
          <a:prstGeom prst="rect">
            <a:avLst/>
          </a:prstGeom>
          <a:solidFill>
            <a:schemeClr val="bg1"/>
          </a:solidFill>
          <a:ln w="19050">
            <a:solidFill>
              <a:schemeClr val="bg1">
                <a:lumMod val="50000"/>
              </a:schemeClr>
            </a:solidFill>
          </a:ln>
        </p:spPr>
        <p:txBody>
          <a:bodyPr wrap="square" rtlCol="0">
            <a:normAutofit/>
          </a:bodyPr>
          <a:lstStyle/>
          <a:p>
            <a:pPr algn="ctr"/>
            <a:r>
              <a:rPr kumimoji="1" lang="zh-TW" altLang="en-US" sz="1600" smtClean="0">
                <a:latin typeface="ＭＳ ゴシック" panose="020B0609070205080204" pitchFamily="49" charset="-128"/>
                <a:ea typeface="ＭＳ ゴシック" panose="020B0609070205080204" pitchFamily="49" charset="-128"/>
              </a:rPr>
              <a:t>付加価値額 </a:t>
            </a:r>
            <a:r>
              <a:rPr kumimoji="1" lang="en-US" altLang="zh-TW" sz="1600" smtClean="0">
                <a:latin typeface="ＭＳ ゴシック" panose="020B0609070205080204" pitchFamily="49" charset="-128"/>
                <a:ea typeface="ＭＳ ゴシック" panose="020B0609070205080204" pitchFamily="49" charset="-128"/>
              </a:rPr>
              <a:t>1,177 </a:t>
            </a:r>
            <a:r>
              <a:rPr kumimoji="1" lang="zh-TW" altLang="en-US" sz="1600" smtClean="0">
                <a:latin typeface="ＭＳ ゴシック" panose="020B0609070205080204" pitchFamily="49" charset="-128"/>
                <a:ea typeface="ＭＳ ゴシック" panose="020B0609070205080204" pitchFamily="49" charset="-128"/>
              </a:rPr>
              <a:t>億円</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4537575" y="3149241"/>
            <a:ext cx="723275" cy="307777"/>
          </a:xfrm>
          <a:prstGeom prst="rect">
            <a:avLst/>
          </a:prstGeom>
          <a:noFill/>
        </p:spPr>
        <p:txBody>
          <a:bodyPr wrap="none" rtlCol="0">
            <a:spAutoFit/>
          </a:bodyPr>
          <a:lstStyle/>
          <a:p>
            <a:r>
              <a:rPr lang="ja-JP" altLang="en-US" sz="1400" b="1" smtClean="0">
                <a:latin typeface="Meiryo UI" pitchFamily="50" charset="-128"/>
                <a:ea typeface="Meiryo UI" pitchFamily="50" charset="-128"/>
              </a:rPr>
              <a:t>久慈市</a:t>
            </a:r>
            <a:endParaRPr kumimoji="1" lang="ja-JP" altLang="en-US" sz="1400"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a:extLst>
              <a:ext uri="{FF2B5EF4-FFF2-40B4-BE49-F238E27FC236}">
                <a16:creationId xmlns:a16="http://schemas.microsoft.com/office/drawing/2014/main" id="{00000000-0008-0000-1000-000009000000}"/>
              </a:ext>
            </a:extLst>
          </p:cNvPr>
          <p:cNvGraphicFramePr>
            <a:graphicFrameLocks/>
          </p:cNvGraphicFramePr>
          <p:nvPr>
            <p:extLst>
              <p:ext uri="{D42A27DB-BD31-4B8C-83A1-F6EECF244321}">
                <p14:modId xmlns:p14="http://schemas.microsoft.com/office/powerpoint/2010/main" val="731173937"/>
              </p:ext>
            </p:extLst>
          </p:nvPr>
        </p:nvGraphicFramePr>
        <p:xfrm>
          <a:off x="0" y="3063240"/>
          <a:ext cx="8214360" cy="3220869"/>
        </p:xfrm>
        <a:graphic>
          <a:graphicData uri="http://schemas.openxmlformats.org/drawingml/2006/chart">
            <c:chart xmlns:c="http://schemas.openxmlformats.org/drawingml/2006/chart" xmlns:r="http://schemas.openxmlformats.org/officeDocument/2006/relationships" r:id="rId3"/>
          </a:graphicData>
        </a:graphic>
      </p:graphicFrame>
      <p:sp>
        <p:nvSpPr>
          <p:cNvPr id="25" name="タイトル 24"/>
          <p:cNvSpPr>
            <a:spLocks noGrp="1"/>
          </p:cNvSpPr>
          <p:nvPr>
            <p:ph type="ctrTitle"/>
          </p:nvPr>
        </p:nvSpPr>
        <p:spPr>
          <a:xfrm>
            <a:off x="0" y="1"/>
            <a:ext cx="9144000" cy="493058"/>
          </a:xfrm>
          <a:noFill/>
          <a:ln w="9525">
            <a:noFill/>
            <a:miter lim="800000"/>
            <a:headEnd/>
            <a:tailEnd/>
          </a:ln>
        </p:spPr>
        <p:txBody>
          <a:bodyPr vert="horz" wrap="square" lIns="0" tIns="45720" rIns="0" bIns="45720" numCol="1" anchor="b" anchorCtr="0" compatLnSpc="1">
            <a:prstTxWarp prst="textNoShape">
              <a:avLst/>
            </a:prstTxWarp>
          </a:bodyPr>
          <a:lstStyle/>
          <a:p>
            <a:r>
              <a:rPr lang="ja-JP" altLang="en-US" sz="2300" dirty="0">
                <a:latin typeface="Meiryo UI" pitchFamily="50" charset="-128"/>
                <a:ea typeface="Meiryo UI" pitchFamily="50" charset="-128"/>
              </a:rPr>
              <a:t>（２）地域の産業の稼ぐ力（</a:t>
            </a:r>
            <a:r>
              <a:rPr lang="en-US" altLang="ja-JP" sz="2300" dirty="0">
                <a:latin typeface="Meiryo UI" pitchFamily="50" charset="-128"/>
                <a:ea typeface="Meiryo UI" pitchFamily="50" charset="-128"/>
              </a:rPr>
              <a:t>1</a:t>
            </a:r>
            <a:r>
              <a:rPr lang="ja-JP" altLang="en-US" sz="2300" dirty="0">
                <a:latin typeface="Meiryo UI" pitchFamily="50" charset="-128"/>
                <a:ea typeface="Meiryo UI" pitchFamily="50" charset="-128"/>
              </a:rPr>
              <a:t>人当たり付加価値額）：第</a:t>
            </a:r>
            <a:r>
              <a:rPr lang="en-US" altLang="ja-JP" sz="2300" dirty="0">
                <a:latin typeface="Meiryo UI" pitchFamily="50" charset="-128"/>
                <a:ea typeface="Meiryo UI" pitchFamily="50" charset="-128"/>
              </a:rPr>
              <a:t>1</a:t>
            </a:r>
            <a:r>
              <a:rPr lang="ja-JP" altLang="en-US" sz="2300" dirty="0">
                <a:latin typeface="Meiryo UI" pitchFamily="50" charset="-128"/>
                <a:ea typeface="Meiryo UI" pitchFamily="50" charset="-128"/>
              </a:rPr>
              <a:t>次・</a:t>
            </a:r>
            <a:r>
              <a:rPr lang="en-US" altLang="ja-JP" sz="2300" dirty="0">
                <a:latin typeface="Meiryo UI" pitchFamily="50" charset="-128"/>
                <a:ea typeface="Meiryo UI" pitchFamily="50" charset="-128"/>
              </a:rPr>
              <a:t>2</a:t>
            </a:r>
            <a:r>
              <a:rPr lang="ja-JP" altLang="en-US" sz="2300" dirty="0">
                <a:latin typeface="Meiryo UI" pitchFamily="50" charset="-128"/>
                <a:ea typeface="Meiryo UI" pitchFamily="50" charset="-128"/>
              </a:rPr>
              <a:t>次・</a:t>
            </a:r>
            <a:r>
              <a:rPr lang="en-US" altLang="ja-JP" sz="2300" dirty="0">
                <a:latin typeface="Meiryo UI" pitchFamily="50" charset="-128"/>
                <a:ea typeface="Meiryo UI" pitchFamily="50" charset="-128"/>
              </a:rPr>
              <a:t>3</a:t>
            </a:r>
            <a:r>
              <a:rPr lang="ja-JP" altLang="en-US" sz="2300" dirty="0">
                <a:latin typeface="Meiryo UI" pitchFamily="50" charset="-128"/>
                <a:ea typeface="Meiryo UI" pitchFamily="50" charset="-128"/>
              </a:rPr>
              <a:t>次</a:t>
            </a:r>
          </a:p>
        </p:txBody>
      </p:sp>
      <p:sp>
        <p:nvSpPr>
          <p:cNvPr id="10" name="テキスト ボックス 9"/>
          <p:cNvSpPr txBox="1">
            <a:spLocks noChangeArrowheads="1"/>
          </p:cNvSpPr>
          <p:nvPr/>
        </p:nvSpPr>
        <p:spPr bwMode="auto">
          <a:xfrm>
            <a:off x="287184" y="2729853"/>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従業者１人当たり付加価値額（労働生産性）</a:t>
            </a:r>
          </a:p>
        </p:txBody>
      </p:sp>
      <p:sp>
        <p:nvSpPr>
          <p:cNvPr id="20" name="正方形/長方形 19"/>
          <p:cNvSpPr/>
          <p:nvPr/>
        </p:nvSpPr>
        <p:spPr bwMode="auto">
          <a:xfrm>
            <a:off x="287184" y="2072151"/>
            <a:ext cx="8640000" cy="576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全産業の労働生産性を見ると全国、県、人口同規模地域のいずれと比較しても低い。産業別には、人口同規模地域と比較するとどの産業でも労働生産性は低い水準である。</a:t>
            </a:r>
            <a:endParaRPr lang="ja-JP" altLang="en-US" sz="1200" b="1" dirty="0">
              <a:latin typeface="Meiryo UI" pitchFamily="50" charset="-128"/>
              <a:ea typeface="Meiryo UI" pitchFamily="50" charset="-128"/>
            </a:endParaRPr>
          </a:p>
        </p:txBody>
      </p:sp>
      <p:sp>
        <p:nvSpPr>
          <p:cNvPr id="13" name="正方形/長方形 12"/>
          <p:cNvSpPr/>
          <p:nvPr/>
        </p:nvSpPr>
        <p:spPr>
          <a:xfrm>
            <a:off x="4019550" y="6246672"/>
            <a:ext cx="4912921" cy="215444"/>
          </a:xfrm>
          <a:prstGeom prst="rect">
            <a:avLst/>
          </a:prstGeom>
        </p:spPr>
        <p:txBody>
          <a:bodyPr wrap="square">
            <a:spAutoFit/>
          </a:bodyPr>
          <a:lstStyle/>
          <a:p>
            <a:r>
              <a:rPr lang="ja-JP" altLang="en-US" sz="700" b="1" dirty="0" smtClean="0">
                <a:latin typeface="Meiryo UI" pitchFamily="50" charset="-128"/>
                <a:ea typeface="Meiryo UI" pitchFamily="50" charset="-128"/>
              </a:rPr>
              <a:t>出典：</a:t>
            </a:r>
            <a:r>
              <a:rPr lang="ja-JP" altLang="en-US" sz="700" b="1" dirty="0">
                <a:latin typeface="Meiryo UI" pitchFamily="50" charset="-128"/>
                <a:ea typeface="Meiryo UI" pitchFamily="50" charset="-128"/>
              </a:rPr>
              <a:t>「地域経済循環分析用データ</a:t>
            </a:r>
            <a:r>
              <a:rPr lang="ja-JP" altLang="en-US" sz="700" b="1" dirty="0" smtClean="0">
                <a:latin typeface="Meiryo UI" pitchFamily="50" charset="-128"/>
                <a:ea typeface="Meiryo UI" pitchFamily="50" charset="-128"/>
              </a:rPr>
              <a:t>」、総務省</a:t>
            </a:r>
            <a:r>
              <a:rPr lang="ja-JP" altLang="en-US" sz="700" b="1" dirty="0">
                <a:latin typeface="Meiryo UI" pitchFamily="50" charset="-128"/>
                <a:ea typeface="Meiryo UI" pitchFamily="50" charset="-128"/>
              </a:rPr>
              <a:t>統計局「平成</a:t>
            </a:r>
            <a:r>
              <a:rPr lang="en-US" altLang="ja-JP" sz="700" b="1" dirty="0">
                <a:latin typeface="Meiryo UI" pitchFamily="50" charset="-128"/>
                <a:ea typeface="Meiryo UI" pitchFamily="50" charset="-128"/>
              </a:rPr>
              <a:t>22</a:t>
            </a:r>
            <a:r>
              <a:rPr lang="ja-JP" altLang="en-US" sz="700" b="1" dirty="0">
                <a:latin typeface="Meiryo UI" pitchFamily="50" charset="-128"/>
                <a:ea typeface="Meiryo UI" pitchFamily="50" charset="-128"/>
              </a:rPr>
              <a:t>年国勢調査</a:t>
            </a:r>
            <a:r>
              <a:rPr lang="ja-JP" altLang="en-US" sz="800" b="1" dirty="0">
                <a:latin typeface="Meiryo UI" pitchFamily="50" charset="-128"/>
                <a:ea typeface="Meiryo UI" pitchFamily="50" charset="-128"/>
              </a:rPr>
              <a:t>」</a:t>
            </a:r>
            <a:r>
              <a:rPr lang="en-US" altLang="ja-JP" sz="500" b="1" dirty="0">
                <a:latin typeface="Meiryo UI" pitchFamily="50" charset="-128"/>
                <a:ea typeface="Meiryo UI" pitchFamily="50" charset="-128"/>
              </a:rPr>
              <a:t>(http://www.stat.go.jp/data/kokusei/2010/)</a:t>
            </a:r>
            <a:r>
              <a:rPr lang="ja-JP" altLang="en-US" sz="700" b="1" dirty="0">
                <a:latin typeface="Meiryo UI" pitchFamily="50" charset="-128"/>
                <a:ea typeface="Meiryo UI" pitchFamily="50" charset="-128"/>
              </a:rPr>
              <a:t>より</a:t>
            </a:r>
            <a:r>
              <a:rPr lang="ja-JP" altLang="en-US" sz="700" b="1" dirty="0" smtClean="0">
                <a:latin typeface="Meiryo UI" pitchFamily="50" charset="-128"/>
                <a:ea typeface="Meiryo UI" pitchFamily="50" charset="-128"/>
              </a:rPr>
              <a:t>作成</a:t>
            </a:r>
            <a:endParaRPr lang="ja-JP" altLang="en-US" sz="700" b="1" dirty="0">
              <a:latin typeface="Meiryo UI" pitchFamily="50" charset="-128"/>
              <a:ea typeface="Meiryo UI" pitchFamily="50" charset="-128"/>
            </a:endParaRPr>
          </a:p>
        </p:txBody>
      </p:sp>
      <p:sp>
        <p:nvSpPr>
          <p:cNvPr id="14" name="正方形/長方形 13"/>
          <p:cNvSpPr/>
          <p:nvPr/>
        </p:nvSpPr>
        <p:spPr>
          <a:xfrm>
            <a:off x="2516429" y="6541568"/>
            <a:ext cx="5897526" cy="307777"/>
          </a:xfrm>
          <a:prstGeom prst="rect">
            <a:avLst/>
          </a:prstGeom>
        </p:spPr>
        <p:txBody>
          <a:bodyPr wrap="square">
            <a:spAutoFit/>
          </a:bodyPr>
          <a:lstStyle/>
          <a:p>
            <a:pPr marL="180975" indent="-180975" algn="just">
              <a:spcBef>
                <a:spcPts val="300"/>
              </a:spcBef>
              <a:spcAft>
                <a:spcPts val="400"/>
              </a:spcAft>
              <a:buClr>
                <a:srgbClr val="002060"/>
              </a:buClr>
              <a:defRPr/>
            </a:pPr>
            <a:r>
              <a:rPr lang="ja-JP" altLang="en-US" sz="700" b="1" dirty="0">
                <a:latin typeface="Meiryo UI" pitchFamily="50" charset="-128"/>
                <a:ea typeface="Meiryo UI" pitchFamily="50" charset="-128"/>
              </a:rPr>
              <a:t>注）</a:t>
            </a:r>
            <a:r>
              <a:rPr lang="en-US" altLang="ja-JP" sz="700" b="1" dirty="0">
                <a:latin typeface="Meiryo UI" pitchFamily="50" charset="-128"/>
                <a:ea typeface="Meiryo UI" pitchFamily="50" charset="-128"/>
              </a:rPr>
              <a:t>	GDP</a:t>
            </a:r>
            <a:r>
              <a:rPr lang="ja-JP" altLang="en-US" sz="700" b="1" dirty="0">
                <a:latin typeface="Meiryo UI" pitchFamily="50" charset="-128"/>
                <a:ea typeface="Meiryo UI" pitchFamily="50" charset="-128"/>
              </a:rPr>
              <a:t>統計の不動産業には帰属家賃が含まれており、地域経済循環分析用データの産業分類では第</a:t>
            </a:r>
            <a:r>
              <a:rPr lang="en-US" altLang="ja-JP" sz="700" b="1" dirty="0">
                <a:latin typeface="Meiryo UI" pitchFamily="50" charset="-128"/>
                <a:ea typeface="Meiryo UI" pitchFamily="50" charset="-128"/>
              </a:rPr>
              <a:t>3</a:t>
            </a:r>
            <a:r>
              <a:rPr lang="ja-JP" altLang="en-US" sz="700" b="1" dirty="0">
                <a:latin typeface="Meiryo UI" pitchFamily="50" charset="-128"/>
                <a:ea typeface="Meiryo UI" pitchFamily="50" charset="-128"/>
              </a:rPr>
              <a:t>次産業の住宅賃貸業に帰属家賃が含まれている。帰属家賃は、実際には家賃の受払いを伴わないものであるため、これを含む場合と含まない場合の</a:t>
            </a:r>
            <a:r>
              <a:rPr lang="en-US" altLang="ja-JP" sz="700" b="1" dirty="0">
                <a:latin typeface="Meiryo UI" pitchFamily="50" charset="-128"/>
                <a:ea typeface="Meiryo UI" pitchFamily="50" charset="-128"/>
              </a:rPr>
              <a:t>2</a:t>
            </a:r>
            <a:r>
              <a:rPr lang="ja-JP" altLang="en-US" sz="700" b="1" dirty="0">
                <a:latin typeface="Meiryo UI" pitchFamily="50" charset="-128"/>
                <a:ea typeface="Meiryo UI" pitchFamily="50" charset="-128"/>
              </a:rPr>
              <a:t>パターンで労働生産性を作成している。</a:t>
            </a:r>
          </a:p>
        </p:txBody>
      </p:sp>
      <p:sp>
        <p:nvSpPr>
          <p:cNvPr id="21"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16</a:t>
            </a:fld>
            <a:endParaRPr lang="en-US" altLang="ja-JP" b="1" dirty="0">
              <a:latin typeface="Meiryo UI" pitchFamily="50" charset="-128"/>
              <a:ea typeface="Meiryo UI" pitchFamily="50" charset="-128"/>
            </a:endParaRPr>
          </a:p>
        </p:txBody>
      </p:sp>
      <p:sp>
        <p:nvSpPr>
          <p:cNvPr id="15" name="Rectangle 3"/>
          <p:cNvSpPr>
            <a:spLocks noChangeArrowheads="1"/>
          </p:cNvSpPr>
          <p:nvPr/>
        </p:nvSpPr>
        <p:spPr bwMode="auto">
          <a:xfrm>
            <a:off x="761989" y="781584"/>
            <a:ext cx="8280000" cy="1105222"/>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我が国の今後の労働力不足克服のためには、稼ぐ力（</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人当たり付加価値額）の向上が重要である。我が国の雇用の</a:t>
            </a:r>
            <a:r>
              <a:rPr lang="en-US" altLang="ja-JP" sz="1200" b="1" dirty="0">
                <a:latin typeface="Meiryo UI" pitchFamily="50" charset="-128"/>
                <a:ea typeface="Meiryo UI" pitchFamily="50" charset="-128"/>
              </a:rPr>
              <a:t>7</a:t>
            </a:r>
            <a:r>
              <a:rPr lang="ja-JP" altLang="en-US" sz="1200" b="1" dirty="0">
                <a:latin typeface="Meiryo UI" pitchFamily="50" charset="-128"/>
                <a:ea typeface="Meiryo UI" pitchFamily="50" charset="-128"/>
              </a:rPr>
              <a:t>割を担うサービス業の</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人当たり付加価値額の向上は、長年指摘されており課題となっている。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ここでは、産業別（第</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次・</a:t>
            </a:r>
            <a:r>
              <a:rPr lang="en-US" altLang="ja-JP" sz="1200" b="1" dirty="0">
                <a:latin typeface="Meiryo UI" pitchFamily="50" charset="-128"/>
                <a:ea typeface="Meiryo UI" pitchFamily="50" charset="-128"/>
              </a:rPr>
              <a:t>2</a:t>
            </a:r>
            <a:r>
              <a:rPr lang="ja-JP" altLang="en-US" sz="1200" b="1" dirty="0">
                <a:latin typeface="Meiryo UI" pitchFamily="50" charset="-128"/>
                <a:ea typeface="Meiryo UI" pitchFamily="50" charset="-128"/>
              </a:rPr>
              <a:t>次・</a:t>
            </a:r>
            <a:r>
              <a:rPr lang="en-US" altLang="ja-JP" sz="1200" b="1" dirty="0">
                <a:latin typeface="Meiryo UI" pitchFamily="50" charset="-128"/>
                <a:ea typeface="Meiryo UI" pitchFamily="50" charset="-128"/>
              </a:rPr>
              <a:t>3</a:t>
            </a:r>
            <a:r>
              <a:rPr lang="ja-JP" altLang="en-US" sz="1200" b="1" dirty="0">
                <a:latin typeface="Meiryo UI" pitchFamily="50" charset="-128"/>
                <a:ea typeface="Meiryo UI" pitchFamily="50" charset="-128"/>
              </a:rPr>
              <a:t>次産業別）の従業者</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人当たりの付加価値額を全国や県と比較することで、</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人当たり付加価値額の高い産業、低い産業を把握する。</a:t>
            </a:r>
            <a:endParaRPr lang="en-US" altLang="ja-JP" sz="1200" b="1" dirty="0">
              <a:latin typeface="Meiryo UI" pitchFamily="50" charset="-128"/>
              <a:ea typeface="Meiryo UI" pitchFamily="50" charset="-128"/>
            </a:endParaRPr>
          </a:p>
        </p:txBody>
      </p:sp>
      <p:sp>
        <p:nvSpPr>
          <p:cNvPr id="18" name="テキスト ボックス 17"/>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a:extLst>
              <a:ext uri="{FF2B5EF4-FFF2-40B4-BE49-F238E27FC236}">
                <a16:creationId xmlns:a16="http://schemas.microsoft.com/office/drawing/2014/main" id="{00000000-0008-0000-1100-000015000000}"/>
              </a:ext>
            </a:extLst>
          </p:cNvPr>
          <p:cNvGraphicFramePr>
            <a:graphicFrameLocks/>
          </p:cNvGraphicFramePr>
          <p:nvPr>
            <p:extLst>
              <p:ext uri="{D42A27DB-BD31-4B8C-83A1-F6EECF244321}">
                <p14:modId xmlns:p14="http://schemas.microsoft.com/office/powerpoint/2010/main" val="602293389"/>
              </p:ext>
            </p:extLst>
          </p:nvPr>
        </p:nvGraphicFramePr>
        <p:xfrm>
          <a:off x="100584" y="4636008"/>
          <a:ext cx="8210151" cy="179051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a:extLst>
              <a:ext uri="{FF2B5EF4-FFF2-40B4-BE49-F238E27FC236}">
                <a16:creationId xmlns:a16="http://schemas.microsoft.com/office/drawing/2014/main" id="{00000000-0008-0000-1100-000014000000}"/>
              </a:ext>
            </a:extLst>
          </p:cNvPr>
          <p:cNvGraphicFramePr>
            <a:graphicFrameLocks/>
          </p:cNvGraphicFramePr>
          <p:nvPr>
            <p:extLst>
              <p:ext uri="{D42A27DB-BD31-4B8C-83A1-F6EECF244321}">
                <p14:modId xmlns:p14="http://schemas.microsoft.com/office/powerpoint/2010/main" val="141063358"/>
              </p:ext>
            </p:extLst>
          </p:nvPr>
        </p:nvGraphicFramePr>
        <p:xfrm>
          <a:off x="164592" y="2788920"/>
          <a:ext cx="8159533" cy="1732641"/>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ctrTitle"/>
          </p:nvPr>
        </p:nvSpPr>
        <p:spPr>
          <a:xfrm>
            <a:off x="0" y="1"/>
            <a:ext cx="9144000" cy="493058"/>
          </a:xfrm>
        </p:spPr>
        <p:txBody>
          <a:bodyPr/>
          <a:lstStyle/>
          <a:p>
            <a:r>
              <a:rPr lang="ja-JP" altLang="en-US" dirty="0">
                <a:latin typeface="Meiryo UI" pitchFamily="50" charset="-128"/>
                <a:ea typeface="Meiryo UI" pitchFamily="50" charset="-128"/>
              </a:rPr>
              <a:t>（２）地域の産業の稼ぐ力（</a:t>
            </a:r>
            <a:r>
              <a:rPr lang="en-US" altLang="ja-JP" dirty="0">
                <a:latin typeface="Meiryo UI" pitchFamily="50" charset="-128"/>
                <a:ea typeface="Meiryo UI" pitchFamily="50" charset="-128"/>
              </a:rPr>
              <a:t>1</a:t>
            </a:r>
            <a:r>
              <a:rPr lang="ja-JP" altLang="en-US" dirty="0">
                <a:latin typeface="Meiryo UI" pitchFamily="50" charset="-128"/>
                <a:ea typeface="Meiryo UI" pitchFamily="50" charset="-128"/>
              </a:rPr>
              <a:t>人当たり付加価値額） ：第</a:t>
            </a:r>
            <a:r>
              <a:rPr lang="en-US" altLang="ja-JP" dirty="0">
                <a:latin typeface="Meiryo UI" pitchFamily="50" charset="-128"/>
                <a:ea typeface="Meiryo UI" pitchFamily="50" charset="-128"/>
              </a:rPr>
              <a:t>2</a:t>
            </a:r>
            <a:r>
              <a:rPr lang="ja-JP" altLang="en-US" dirty="0">
                <a:latin typeface="Meiryo UI" pitchFamily="50" charset="-128"/>
                <a:ea typeface="Meiryo UI" pitchFamily="50" charset="-128"/>
              </a:rPr>
              <a:t>次産業</a:t>
            </a:r>
            <a:endParaRPr kumimoji="1" lang="ja-JP" altLang="en-US" dirty="0">
              <a:latin typeface="Meiryo UI" pitchFamily="50" charset="-128"/>
              <a:ea typeface="Meiryo UI" pitchFamily="50" charset="-128"/>
            </a:endParaRPr>
          </a:p>
        </p:txBody>
      </p:sp>
      <p:sp>
        <p:nvSpPr>
          <p:cNvPr id="9" name="正方形/長方形 8"/>
          <p:cNvSpPr/>
          <p:nvPr/>
        </p:nvSpPr>
        <p:spPr bwMode="auto">
          <a:xfrm>
            <a:off x="218604" y="1851448"/>
            <a:ext cx="8640000" cy="360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久慈市では、第２次産業のうち建設業の付加価値構成比が最も高く、労働生産性も全国より高い。</a:t>
            </a:r>
            <a:endParaRPr lang="ja-JP" altLang="en-US" sz="1200" b="1" dirty="0">
              <a:latin typeface="Meiryo UI" pitchFamily="50" charset="-128"/>
              <a:ea typeface="Meiryo UI" pitchFamily="50" charset="-128"/>
            </a:endParaRPr>
          </a:p>
        </p:txBody>
      </p:sp>
      <p:sp>
        <p:nvSpPr>
          <p:cNvPr id="11" name="正方形/長方形 10"/>
          <p:cNvSpPr/>
          <p:nvPr/>
        </p:nvSpPr>
        <p:spPr>
          <a:xfrm>
            <a:off x="218604" y="2272616"/>
            <a:ext cx="8640000" cy="252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200" b="1" dirty="0">
                <a:solidFill>
                  <a:schemeClr val="bg1"/>
                </a:solidFill>
                <a:latin typeface="Meiryo UI" pitchFamily="50" charset="-128"/>
                <a:ea typeface="Meiryo UI" pitchFamily="50" charset="-128"/>
              </a:rPr>
              <a:t>第</a:t>
            </a:r>
            <a:r>
              <a:rPr lang="en-US" altLang="ja-JP" sz="1200" b="1" dirty="0">
                <a:solidFill>
                  <a:schemeClr val="bg1"/>
                </a:solidFill>
                <a:latin typeface="Meiryo UI" pitchFamily="50" charset="-128"/>
                <a:ea typeface="Meiryo UI" pitchFamily="50" charset="-128"/>
              </a:rPr>
              <a:t>2</a:t>
            </a:r>
            <a:r>
              <a:rPr lang="ja-JP" altLang="en-US" sz="1200" b="1" dirty="0">
                <a:solidFill>
                  <a:schemeClr val="bg1"/>
                </a:solidFill>
                <a:latin typeface="Meiryo UI" pitchFamily="50" charset="-128"/>
                <a:ea typeface="Meiryo UI" pitchFamily="50" charset="-128"/>
              </a:rPr>
              <a:t>次産業の</a:t>
            </a:r>
            <a:r>
              <a:rPr lang="ja-JP" altLang="en-US" sz="1200" b="1">
                <a:solidFill>
                  <a:schemeClr val="bg1"/>
                </a:solidFill>
                <a:latin typeface="Meiryo UI" pitchFamily="50" charset="-128"/>
                <a:ea typeface="Meiryo UI" pitchFamily="50" charset="-128"/>
              </a:rPr>
              <a:t>産業別労働生産性</a:t>
            </a:r>
            <a:r>
              <a:rPr lang="ja-JP" altLang="en-US" sz="1200" b="1" dirty="0">
                <a:solidFill>
                  <a:schemeClr val="bg1"/>
                </a:solidFill>
                <a:latin typeface="Meiryo UI" pitchFamily="50" charset="-128"/>
                <a:ea typeface="Meiryo UI" pitchFamily="50" charset="-128"/>
              </a:rPr>
              <a:t>及び付加価値の構成比</a:t>
            </a:r>
          </a:p>
        </p:txBody>
      </p:sp>
      <p:sp>
        <p:nvSpPr>
          <p:cNvPr id="14" name="テキスト ボックス 13"/>
          <p:cNvSpPr txBox="1"/>
          <p:nvPr/>
        </p:nvSpPr>
        <p:spPr>
          <a:xfrm>
            <a:off x="460855" y="2559778"/>
            <a:ext cx="1152000"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労働生産性</a:t>
            </a:r>
          </a:p>
        </p:txBody>
      </p:sp>
      <p:sp>
        <p:nvSpPr>
          <p:cNvPr id="15" name="テキスト ボックス 14"/>
          <p:cNvSpPr txBox="1"/>
          <p:nvPr/>
        </p:nvSpPr>
        <p:spPr>
          <a:xfrm>
            <a:off x="460855" y="4435838"/>
            <a:ext cx="1143001"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付加価値構成比</a:t>
            </a:r>
          </a:p>
        </p:txBody>
      </p:sp>
      <p:sp>
        <p:nvSpPr>
          <p:cNvPr id="18"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17</a:t>
            </a:fld>
            <a:endParaRPr lang="en-US" altLang="ja-JP" b="1" dirty="0">
              <a:latin typeface="Meiryo UI" pitchFamily="50" charset="-128"/>
              <a:ea typeface="Meiryo UI" pitchFamily="50" charset="-128"/>
            </a:endParaRPr>
          </a:p>
        </p:txBody>
      </p:sp>
      <p:sp>
        <p:nvSpPr>
          <p:cNvPr id="19" name="Rectangle 3"/>
          <p:cNvSpPr>
            <a:spLocks noChangeArrowheads="1"/>
          </p:cNvSpPr>
          <p:nvPr/>
        </p:nvSpPr>
        <p:spPr bwMode="auto">
          <a:xfrm>
            <a:off x="820109" y="757383"/>
            <a:ext cx="8280000" cy="100148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我が国の今後の労働力不足克服のためには、</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人当たり付加価値額の向上が重要である。我が国の雇用の</a:t>
            </a:r>
            <a:r>
              <a:rPr lang="en-US" altLang="ja-JP" sz="1200" b="1" dirty="0">
                <a:latin typeface="Meiryo UI" pitchFamily="50" charset="-128"/>
                <a:ea typeface="Meiryo UI" pitchFamily="50" charset="-128"/>
              </a:rPr>
              <a:t>7</a:t>
            </a:r>
            <a:r>
              <a:rPr lang="ja-JP" altLang="en-US" sz="1200" b="1" dirty="0">
                <a:latin typeface="Meiryo UI" pitchFamily="50" charset="-128"/>
                <a:ea typeface="Meiryo UI" pitchFamily="50" charset="-128"/>
              </a:rPr>
              <a:t>割を担うサービス業の</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人当たり付加価値額の向上は、長年指摘されており課題となっている。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ここでは、第</a:t>
            </a:r>
            <a:r>
              <a:rPr lang="en-US" altLang="ja-JP" sz="1200" b="1" dirty="0">
                <a:latin typeface="Meiryo UI" pitchFamily="50" charset="-128"/>
                <a:ea typeface="Meiryo UI" pitchFamily="50" charset="-128"/>
              </a:rPr>
              <a:t>2</a:t>
            </a:r>
            <a:r>
              <a:rPr lang="ja-JP" altLang="en-US" sz="1200" b="1" dirty="0">
                <a:latin typeface="Meiryo UI" pitchFamily="50" charset="-128"/>
                <a:ea typeface="Meiryo UI" pitchFamily="50" charset="-128"/>
              </a:rPr>
              <a:t>次産業の従業者</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人当たりの付加価値額を全国や県と比較することで、</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人当たり付加価値額の高い産業、低い産業を把握する。</a:t>
            </a:r>
            <a:endParaRPr lang="en-US" altLang="ja-JP" sz="1200" b="1" dirty="0">
              <a:latin typeface="Meiryo UI" pitchFamily="50" charset="-128"/>
              <a:ea typeface="Meiryo UI" pitchFamily="50" charset="-128"/>
            </a:endParaRPr>
          </a:p>
        </p:txBody>
      </p:sp>
      <p:sp>
        <p:nvSpPr>
          <p:cNvPr id="20" name="テキスト ボックス 19"/>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a:extLst>
              <a:ext uri="{FF2B5EF4-FFF2-40B4-BE49-F238E27FC236}">
                <a16:creationId xmlns:a16="http://schemas.microsoft.com/office/drawing/2014/main" id="{00000000-0008-0000-1100-000017000000}"/>
              </a:ext>
            </a:extLst>
          </p:cNvPr>
          <p:cNvGraphicFramePr>
            <a:graphicFrameLocks/>
          </p:cNvGraphicFramePr>
          <p:nvPr>
            <p:extLst>
              <p:ext uri="{D42A27DB-BD31-4B8C-83A1-F6EECF244321}">
                <p14:modId xmlns:p14="http://schemas.microsoft.com/office/powerpoint/2010/main" val="3267353896"/>
              </p:ext>
            </p:extLst>
          </p:nvPr>
        </p:nvGraphicFramePr>
        <p:xfrm>
          <a:off x="0" y="4599432"/>
          <a:ext cx="8265015" cy="18859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a:extLst>
              <a:ext uri="{FF2B5EF4-FFF2-40B4-BE49-F238E27FC236}">
                <a16:creationId xmlns:a16="http://schemas.microsoft.com/office/drawing/2014/main" id="{00000000-0008-0000-1100-000016000000}"/>
              </a:ext>
            </a:extLst>
          </p:cNvPr>
          <p:cNvGraphicFramePr>
            <a:graphicFrameLocks/>
          </p:cNvGraphicFramePr>
          <p:nvPr>
            <p:extLst>
              <p:ext uri="{D42A27DB-BD31-4B8C-83A1-F6EECF244321}">
                <p14:modId xmlns:p14="http://schemas.microsoft.com/office/powerpoint/2010/main" val="2329187737"/>
              </p:ext>
            </p:extLst>
          </p:nvPr>
        </p:nvGraphicFramePr>
        <p:xfrm>
          <a:off x="0" y="2743200"/>
          <a:ext cx="8255871" cy="1699078"/>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ctrTitle"/>
          </p:nvPr>
        </p:nvSpPr>
        <p:spPr>
          <a:xfrm>
            <a:off x="0" y="0"/>
            <a:ext cx="9144000" cy="493058"/>
          </a:xfrm>
        </p:spPr>
        <p:txBody>
          <a:bodyPr/>
          <a:lstStyle/>
          <a:p>
            <a:r>
              <a:rPr lang="ja-JP" altLang="en-US" dirty="0">
                <a:latin typeface="Meiryo UI" pitchFamily="50" charset="-128"/>
                <a:ea typeface="Meiryo UI" pitchFamily="50" charset="-128"/>
              </a:rPr>
              <a:t>（２）地域の産業の稼ぐ力（</a:t>
            </a:r>
            <a:r>
              <a:rPr lang="en-US" altLang="ja-JP" dirty="0">
                <a:latin typeface="Meiryo UI" pitchFamily="50" charset="-128"/>
                <a:ea typeface="Meiryo UI" pitchFamily="50" charset="-128"/>
              </a:rPr>
              <a:t>1</a:t>
            </a:r>
            <a:r>
              <a:rPr lang="ja-JP" altLang="en-US" dirty="0">
                <a:latin typeface="Meiryo UI" pitchFamily="50" charset="-128"/>
                <a:ea typeface="Meiryo UI" pitchFamily="50" charset="-128"/>
              </a:rPr>
              <a:t>人当たり付加価値額） ：第</a:t>
            </a:r>
            <a:r>
              <a:rPr lang="en-US" altLang="ja-JP" dirty="0">
                <a:latin typeface="Meiryo UI" pitchFamily="50" charset="-128"/>
                <a:ea typeface="Meiryo UI" pitchFamily="50" charset="-128"/>
              </a:rPr>
              <a:t>3</a:t>
            </a:r>
            <a:r>
              <a:rPr lang="ja-JP" altLang="en-US" dirty="0">
                <a:latin typeface="Meiryo UI" pitchFamily="50" charset="-128"/>
                <a:ea typeface="Meiryo UI" pitchFamily="50" charset="-128"/>
              </a:rPr>
              <a:t>次産業</a:t>
            </a:r>
            <a:endParaRPr kumimoji="1" lang="ja-JP" altLang="en-US" dirty="0">
              <a:latin typeface="Meiryo UI" pitchFamily="50" charset="-128"/>
              <a:ea typeface="Meiryo UI" pitchFamily="50" charset="-128"/>
            </a:endParaRPr>
          </a:p>
        </p:txBody>
      </p:sp>
      <p:sp>
        <p:nvSpPr>
          <p:cNvPr id="9" name="正方形/長方形 8"/>
          <p:cNvSpPr/>
          <p:nvPr/>
        </p:nvSpPr>
        <p:spPr bwMode="auto">
          <a:xfrm>
            <a:off x="282104" y="1888023"/>
            <a:ext cx="8640000" cy="360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久慈市では、第３次産業のうち公共サービスの付加価値構成比が最も高いが、労働生産性は全国よりも低い。</a:t>
            </a:r>
            <a:endParaRPr lang="ja-JP" altLang="en-US" sz="1200" b="1" dirty="0">
              <a:latin typeface="Meiryo UI" pitchFamily="50" charset="-128"/>
              <a:ea typeface="Meiryo UI" pitchFamily="50" charset="-128"/>
            </a:endParaRPr>
          </a:p>
        </p:txBody>
      </p:sp>
      <p:sp>
        <p:nvSpPr>
          <p:cNvPr id="11" name="正方形/長方形 10"/>
          <p:cNvSpPr/>
          <p:nvPr/>
        </p:nvSpPr>
        <p:spPr>
          <a:xfrm>
            <a:off x="282104" y="2294561"/>
            <a:ext cx="8640000" cy="252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200" b="1" dirty="0">
                <a:solidFill>
                  <a:schemeClr val="bg1"/>
                </a:solidFill>
                <a:latin typeface="Meiryo UI" pitchFamily="50" charset="-128"/>
                <a:ea typeface="Meiryo UI" pitchFamily="50" charset="-128"/>
              </a:rPr>
              <a:t>第</a:t>
            </a:r>
            <a:r>
              <a:rPr lang="en-US" altLang="ja-JP" sz="1200" b="1" dirty="0">
                <a:solidFill>
                  <a:schemeClr val="bg1"/>
                </a:solidFill>
                <a:latin typeface="Meiryo UI" pitchFamily="50" charset="-128"/>
                <a:ea typeface="Meiryo UI" pitchFamily="50" charset="-128"/>
              </a:rPr>
              <a:t>3</a:t>
            </a:r>
            <a:r>
              <a:rPr lang="ja-JP" altLang="en-US" sz="1200" b="1" dirty="0">
                <a:solidFill>
                  <a:schemeClr val="bg1"/>
                </a:solidFill>
                <a:latin typeface="Meiryo UI" pitchFamily="50" charset="-128"/>
                <a:ea typeface="Meiryo UI" pitchFamily="50" charset="-128"/>
              </a:rPr>
              <a:t>次産業の産業別労働生産性及び付加価値の構成比</a:t>
            </a:r>
          </a:p>
        </p:txBody>
      </p:sp>
      <p:sp>
        <p:nvSpPr>
          <p:cNvPr id="14" name="テキスト ボックス 13"/>
          <p:cNvSpPr txBox="1"/>
          <p:nvPr/>
        </p:nvSpPr>
        <p:spPr>
          <a:xfrm>
            <a:off x="445831" y="2571663"/>
            <a:ext cx="1152000"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労働生産性</a:t>
            </a:r>
          </a:p>
        </p:txBody>
      </p:sp>
      <p:sp>
        <p:nvSpPr>
          <p:cNvPr id="15" name="テキスト ボックス 14"/>
          <p:cNvSpPr txBox="1"/>
          <p:nvPr/>
        </p:nvSpPr>
        <p:spPr>
          <a:xfrm>
            <a:off x="445831" y="4507523"/>
            <a:ext cx="1143001"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付加価値構成比</a:t>
            </a:r>
          </a:p>
        </p:txBody>
      </p:sp>
      <p:sp>
        <p:nvSpPr>
          <p:cNvPr id="19"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18</a:t>
            </a:fld>
            <a:endParaRPr lang="en-US" altLang="ja-JP" b="1" dirty="0">
              <a:latin typeface="Meiryo UI" pitchFamily="50" charset="-128"/>
              <a:ea typeface="Meiryo UI" pitchFamily="50" charset="-128"/>
            </a:endParaRPr>
          </a:p>
        </p:txBody>
      </p:sp>
      <p:sp>
        <p:nvSpPr>
          <p:cNvPr id="17" name="Rectangle 3"/>
          <p:cNvSpPr>
            <a:spLocks noChangeArrowheads="1"/>
          </p:cNvSpPr>
          <p:nvPr/>
        </p:nvSpPr>
        <p:spPr bwMode="auto">
          <a:xfrm>
            <a:off x="820109" y="739695"/>
            <a:ext cx="8280000" cy="1058518"/>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我が国の今後の労働力不足克服のためには、</a:t>
            </a:r>
            <a:r>
              <a:rPr lang="en-US" altLang="ja-JP" sz="1200" b="1">
                <a:latin typeface="Meiryo UI" pitchFamily="50" charset="-128"/>
                <a:ea typeface="Meiryo UI" pitchFamily="50" charset="-128"/>
              </a:rPr>
              <a:t>1</a:t>
            </a:r>
            <a:r>
              <a:rPr lang="ja-JP" altLang="en-US" sz="1200" b="1">
                <a:latin typeface="Meiryo UI" pitchFamily="50" charset="-128"/>
                <a:ea typeface="Meiryo UI" pitchFamily="50" charset="-128"/>
              </a:rPr>
              <a:t>人当たり付加価値額の向上が重要である。我が国の雇用の</a:t>
            </a:r>
            <a:r>
              <a:rPr lang="en-US" altLang="ja-JP" sz="1200" b="1">
                <a:latin typeface="Meiryo UI" pitchFamily="50" charset="-128"/>
                <a:ea typeface="Meiryo UI" pitchFamily="50" charset="-128"/>
              </a:rPr>
              <a:t>7</a:t>
            </a:r>
            <a:r>
              <a:rPr lang="ja-JP" altLang="en-US" sz="1200" b="1">
                <a:latin typeface="Meiryo UI" pitchFamily="50" charset="-128"/>
                <a:ea typeface="Meiryo UI" pitchFamily="50" charset="-128"/>
              </a:rPr>
              <a:t>割を担うサービス業の</a:t>
            </a:r>
            <a:r>
              <a:rPr lang="en-US" altLang="ja-JP" sz="1200" b="1">
                <a:latin typeface="Meiryo UI" pitchFamily="50" charset="-128"/>
                <a:ea typeface="Meiryo UI" pitchFamily="50" charset="-128"/>
              </a:rPr>
              <a:t>1</a:t>
            </a:r>
            <a:r>
              <a:rPr lang="ja-JP" altLang="en-US" sz="1200" b="1">
                <a:latin typeface="Meiryo UI" pitchFamily="50" charset="-128"/>
                <a:ea typeface="Meiryo UI" pitchFamily="50" charset="-128"/>
              </a:rPr>
              <a:t>人当たり付加価値額の向上は、長年指摘されており課題となっている。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ここでは、第</a:t>
            </a:r>
            <a:r>
              <a:rPr lang="en-US" altLang="ja-JP" sz="1200" b="1">
                <a:latin typeface="Meiryo UI" pitchFamily="50" charset="-128"/>
                <a:ea typeface="Meiryo UI" pitchFamily="50" charset="-128"/>
              </a:rPr>
              <a:t>3</a:t>
            </a:r>
            <a:r>
              <a:rPr lang="ja-JP" altLang="en-US" sz="1200" b="1">
                <a:latin typeface="Meiryo UI" pitchFamily="50" charset="-128"/>
                <a:ea typeface="Meiryo UI" pitchFamily="50" charset="-128"/>
              </a:rPr>
              <a:t>次産業の従業者</a:t>
            </a:r>
            <a:r>
              <a:rPr lang="en-US" altLang="ja-JP" sz="1200" b="1">
                <a:latin typeface="Meiryo UI" pitchFamily="50" charset="-128"/>
                <a:ea typeface="Meiryo UI" pitchFamily="50" charset="-128"/>
              </a:rPr>
              <a:t>1</a:t>
            </a:r>
            <a:r>
              <a:rPr lang="ja-JP" altLang="en-US" sz="1200" b="1">
                <a:latin typeface="Meiryo UI" pitchFamily="50" charset="-128"/>
                <a:ea typeface="Meiryo UI" pitchFamily="50" charset="-128"/>
              </a:rPr>
              <a:t>人当たりの付加価値額を全国や県と比較することで、</a:t>
            </a:r>
            <a:r>
              <a:rPr lang="en-US" altLang="ja-JP" sz="1200" b="1">
                <a:latin typeface="Meiryo UI" pitchFamily="50" charset="-128"/>
                <a:ea typeface="Meiryo UI" pitchFamily="50" charset="-128"/>
              </a:rPr>
              <a:t>1</a:t>
            </a:r>
            <a:r>
              <a:rPr lang="ja-JP" altLang="en-US" sz="1200" b="1">
                <a:latin typeface="Meiryo UI" pitchFamily="50" charset="-128"/>
                <a:ea typeface="Meiryo UI" pitchFamily="50" charset="-128"/>
              </a:rPr>
              <a:t>人当たり付加価値額の高い産業、低い産業を把握する。</a:t>
            </a:r>
            <a:endParaRPr lang="ja-JP" altLang="en-US" sz="1200" b="1" dirty="0">
              <a:latin typeface="Meiryo UI" pitchFamily="50" charset="-128"/>
              <a:ea typeface="Meiryo UI" pitchFamily="50" charset="-128"/>
            </a:endParaRPr>
          </a:p>
        </p:txBody>
      </p:sp>
      <p:sp>
        <p:nvSpPr>
          <p:cNvPr id="20" name="テキスト ボックス 19"/>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idx="4294967295"/>
          </p:nvPr>
        </p:nvSpPr>
        <p:spPr>
          <a:xfrm>
            <a:off x="0" y="2160000"/>
            <a:ext cx="9144000" cy="707886"/>
          </a:xfrm>
          <a:solidFill>
            <a:srgbClr val="D3F9EB"/>
          </a:solidFill>
        </p:spPr>
        <p:txBody>
          <a:bodyPr wrap="square" rtlCol="0">
            <a:spAutoFit/>
          </a:bodyPr>
          <a:lstStyle/>
          <a:p>
            <a:pPr algn="ctr"/>
            <a:r>
              <a:rPr lang="ja-JP" altLang="en-US" sz="4000">
                <a:solidFill>
                  <a:schemeClr val="tx1">
                    <a:lumMod val="75000"/>
                    <a:lumOff val="25000"/>
                  </a:schemeClr>
                </a:solidFill>
                <a:latin typeface="Meiryo UI" pitchFamily="50" charset="-128"/>
                <a:ea typeface="Meiryo UI" pitchFamily="50" charset="-128"/>
              </a:rPr>
              <a:t>２－３．産業構造の分析</a:t>
            </a:r>
            <a:endParaRPr lang="en-US" altLang="ja-JP" sz="4000" dirty="0">
              <a:solidFill>
                <a:schemeClr val="tx1">
                  <a:lumMod val="75000"/>
                  <a:lumOff val="25000"/>
                </a:schemeClr>
              </a:solidFill>
              <a:latin typeface="Meiryo UI" pitchFamily="50" charset="-128"/>
              <a:ea typeface="Meiryo UI" pitchFamily="50" charset="-128"/>
            </a:endParaRPr>
          </a:p>
        </p:txBody>
      </p:sp>
      <p:sp>
        <p:nvSpPr>
          <p:cNvPr id="6"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19</a:t>
            </a:fld>
            <a:endParaRPr lang="en-US" altLang="ja-JP" b="1" dirty="0">
              <a:latin typeface="Meiryo UI" pitchFamily="50" charset="-128"/>
              <a:ea typeface="Meiryo UI"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7977" y="0"/>
            <a:ext cx="8836269" cy="619125"/>
          </a:xfrm>
        </p:spPr>
        <p:txBody>
          <a:bodyPr/>
          <a:lstStyle/>
          <a:p>
            <a:r>
              <a:rPr lang="ja-JP" altLang="en-US" sz="3200" dirty="0">
                <a:latin typeface="Meiryo UI" pitchFamily="50" charset="-128"/>
                <a:ea typeface="Meiryo UI" pitchFamily="50" charset="-128"/>
              </a:rPr>
              <a:t>目次</a:t>
            </a:r>
            <a:endParaRPr kumimoji="1" lang="ja-JP" altLang="en-US" sz="3200" dirty="0">
              <a:latin typeface="Meiryo UI" pitchFamily="50" charset="-128"/>
              <a:ea typeface="Meiryo UI" pitchFamily="50" charset="-128"/>
            </a:endParaRPr>
          </a:p>
        </p:txBody>
      </p:sp>
      <p:sp>
        <p:nvSpPr>
          <p:cNvPr id="4" name="テキスト ボックス 3"/>
          <p:cNvSpPr txBox="1"/>
          <p:nvPr/>
        </p:nvSpPr>
        <p:spPr>
          <a:xfrm>
            <a:off x="0" y="738062"/>
            <a:ext cx="4835454" cy="5760000"/>
          </a:xfrm>
          <a:prstGeom prst="rect">
            <a:avLst/>
          </a:prstGeom>
          <a:noFill/>
        </p:spPr>
        <p:txBody>
          <a:bodyPr wrap="square" rtlCol="0">
            <a:noAutofit/>
          </a:bodyPr>
          <a:lstStyle/>
          <a:p>
            <a:pPr>
              <a:spcAft>
                <a:spcPts val="600"/>
              </a:spcAft>
            </a:pPr>
            <a:r>
              <a:rPr lang="ja-JP" altLang="en-US" b="1" dirty="0">
                <a:solidFill>
                  <a:srgbClr val="44546A"/>
                </a:solidFill>
                <a:latin typeface="Meiryo UI" pitchFamily="50" charset="-128"/>
                <a:ea typeface="Meiryo UI" pitchFamily="50" charset="-128"/>
              </a:rPr>
              <a:t>１．地域の所得循環構造</a:t>
            </a:r>
            <a:endParaRPr lang="en-US" altLang="ja-JP" b="1" dirty="0">
              <a:solidFill>
                <a:srgbClr val="44546A"/>
              </a:solidFill>
              <a:latin typeface="Meiryo UI" pitchFamily="50" charset="-128"/>
              <a:ea typeface="Meiryo UI" pitchFamily="50" charset="-128"/>
            </a:endParaRPr>
          </a:p>
          <a:p>
            <a:pPr>
              <a:spcAft>
                <a:spcPts val="600"/>
              </a:spcAft>
            </a:pPr>
            <a:endParaRPr lang="en-US" altLang="ja-JP" sz="1000" b="1" dirty="0">
              <a:solidFill>
                <a:srgbClr val="44546A"/>
              </a:solidFill>
              <a:latin typeface="Meiryo UI" pitchFamily="50" charset="-128"/>
              <a:ea typeface="Meiryo UI" pitchFamily="50" charset="-128"/>
            </a:endParaRPr>
          </a:p>
          <a:p>
            <a:pPr>
              <a:spcAft>
                <a:spcPts val="600"/>
              </a:spcAft>
            </a:pPr>
            <a:r>
              <a:rPr lang="ja-JP" altLang="en-US" b="1" dirty="0">
                <a:solidFill>
                  <a:srgbClr val="44546A"/>
                </a:solidFill>
                <a:latin typeface="Meiryo UI" pitchFamily="50" charset="-128"/>
                <a:ea typeface="Meiryo UI" pitchFamily="50" charset="-128"/>
              </a:rPr>
              <a:t>２．地域の経済</a:t>
            </a:r>
            <a:endParaRPr lang="en-US" altLang="ja-JP" b="1" dirty="0">
              <a:solidFill>
                <a:srgbClr val="44546A"/>
              </a:solidFill>
              <a:latin typeface="Meiryo UI" pitchFamily="50" charset="-128"/>
              <a:ea typeface="Meiryo UI" pitchFamily="50" charset="-128"/>
            </a:endParaRPr>
          </a:p>
          <a:p>
            <a:pPr>
              <a:spcAft>
                <a:spcPts val="600"/>
              </a:spcAft>
            </a:pPr>
            <a:r>
              <a:rPr lang="ja-JP" altLang="en-US" sz="1600" b="1" dirty="0">
                <a:solidFill>
                  <a:srgbClr val="44546A"/>
                </a:solidFill>
                <a:latin typeface="Meiryo UI" pitchFamily="50" charset="-128"/>
                <a:ea typeface="Meiryo UI" pitchFamily="50" charset="-128"/>
              </a:rPr>
              <a:t>２－１．売上（生産額）の分析</a:t>
            </a:r>
            <a:endParaRPr lang="en-US" altLang="ja-JP" sz="16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（１）地域の中で規模の大きい産業は何か：</a:t>
            </a:r>
            <a:r>
              <a:rPr lang="ja-JP" altLang="en-US" sz="1400" b="1" dirty="0" smtClean="0">
                <a:solidFill>
                  <a:srgbClr val="44546A"/>
                </a:solidFill>
                <a:latin typeface="Meiryo UI" pitchFamily="50" charset="-128"/>
                <a:ea typeface="Meiryo UI" pitchFamily="50" charset="-128"/>
              </a:rPr>
              <a:t>売上</a:t>
            </a:r>
            <a:endParaRPr lang="en-US" altLang="ja-JP" sz="1400" b="1" dirty="0" smtClean="0">
              <a:solidFill>
                <a:srgbClr val="44546A"/>
              </a:solidFill>
              <a:latin typeface="Meiryo UI" pitchFamily="50" charset="-128"/>
              <a:ea typeface="Meiryo UI" pitchFamily="50" charset="-128"/>
            </a:endParaRPr>
          </a:p>
          <a:p>
            <a:pPr>
              <a:spcAft>
                <a:spcPts val="600"/>
              </a:spcAft>
            </a:pPr>
            <a:r>
              <a:rPr lang="ja-JP" altLang="en-US" sz="1400" b="1" dirty="0" smtClean="0">
                <a:solidFill>
                  <a:srgbClr val="44546A"/>
                </a:solidFill>
                <a:latin typeface="Meiryo UI" pitchFamily="50" charset="-128"/>
                <a:ea typeface="Meiryo UI" pitchFamily="50" charset="-128"/>
              </a:rPr>
              <a:t>（２）地域の中で得意な産業は何か：売上</a:t>
            </a:r>
            <a:endParaRPr lang="ja-JP" altLang="en-US" sz="1400" b="1" dirty="0">
              <a:solidFill>
                <a:srgbClr val="44546A"/>
              </a:solidFill>
              <a:latin typeface="Meiryo UI" pitchFamily="50" charset="-128"/>
              <a:ea typeface="Meiryo UI" pitchFamily="50" charset="-128"/>
            </a:endParaRPr>
          </a:p>
          <a:p>
            <a:pPr>
              <a:spcAft>
                <a:spcPts val="600"/>
              </a:spcAft>
            </a:pPr>
            <a:r>
              <a:rPr lang="ja-JP" altLang="en-US" sz="1400" b="1" dirty="0" smtClean="0">
                <a:solidFill>
                  <a:srgbClr val="44546A"/>
                </a:solidFill>
                <a:latin typeface="Meiryo UI" pitchFamily="50" charset="-128"/>
                <a:ea typeface="Meiryo UI" pitchFamily="50" charset="-128"/>
              </a:rPr>
              <a:t>（３）</a:t>
            </a:r>
            <a:r>
              <a:rPr lang="ja-JP" altLang="en-US" sz="1400" b="1" dirty="0">
                <a:solidFill>
                  <a:srgbClr val="44546A"/>
                </a:solidFill>
                <a:latin typeface="Meiryo UI" pitchFamily="50" charset="-128"/>
                <a:ea typeface="Meiryo UI" pitchFamily="50" charset="-128"/>
              </a:rPr>
              <a:t>域外から所得を獲得している産業は何か：売上</a:t>
            </a:r>
          </a:p>
          <a:p>
            <a:pPr>
              <a:spcAft>
                <a:spcPts val="600"/>
              </a:spcAft>
            </a:pPr>
            <a:r>
              <a:rPr lang="ja-JP" altLang="en-US" sz="1600" b="1" dirty="0">
                <a:solidFill>
                  <a:srgbClr val="44546A"/>
                </a:solidFill>
                <a:latin typeface="Meiryo UI" pitchFamily="50" charset="-128"/>
                <a:ea typeface="Meiryo UI" pitchFamily="50" charset="-128"/>
              </a:rPr>
              <a:t>２－２．粗利益（付加価値）の分析</a:t>
            </a:r>
            <a:endParaRPr lang="en-US" altLang="ja-JP" sz="16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（１）地域で所得を稼いでいる産業は何か：粗</a:t>
            </a:r>
            <a:r>
              <a:rPr lang="ja-JP" altLang="en-US" sz="1400" b="1" dirty="0" smtClean="0">
                <a:solidFill>
                  <a:srgbClr val="44546A"/>
                </a:solidFill>
                <a:latin typeface="Meiryo UI" pitchFamily="50" charset="-128"/>
                <a:ea typeface="Meiryo UI" pitchFamily="50" charset="-128"/>
              </a:rPr>
              <a:t>利益</a:t>
            </a:r>
            <a:endParaRPr lang="ja-JP" altLang="en-US" sz="14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（２）地域の産業の稼ぐ力（</a:t>
            </a:r>
            <a:r>
              <a:rPr lang="en-US" altLang="ja-JP" sz="1400" b="1" dirty="0">
                <a:solidFill>
                  <a:srgbClr val="44546A"/>
                </a:solidFill>
                <a:latin typeface="Meiryo UI" pitchFamily="50" charset="-128"/>
                <a:ea typeface="Meiryo UI" pitchFamily="50" charset="-128"/>
              </a:rPr>
              <a:t>1</a:t>
            </a:r>
            <a:r>
              <a:rPr lang="ja-JP" altLang="en-US" sz="1400" b="1" dirty="0">
                <a:solidFill>
                  <a:srgbClr val="44546A"/>
                </a:solidFill>
                <a:latin typeface="Meiryo UI" pitchFamily="50" charset="-128"/>
                <a:ea typeface="Meiryo UI" pitchFamily="50" charset="-128"/>
              </a:rPr>
              <a:t>人当たり付加価値額）</a:t>
            </a:r>
            <a:endParaRPr lang="en-US" altLang="ja-JP" sz="1400" b="1" dirty="0">
              <a:solidFill>
                <a:srgbClr val="44546A"/>
              </a:solidFill>
              <a:latin typeface="Meiryo UI" pitchFamily="50" charset="-128"/>
              <a:ea typeface="Meiryo UI" pitchFamily="50" charset="-128"/>
            </a:endParaRPr>
          </a:p>
          <a:p>
            <a:pPr>
              <a:spcAft>
                <a:spcPts val="600"/>
              </a:spcAft>
            </a:pPr>
            <a:r>
              <a:rPr lang="ja-JP" altLang="en-US" sz="1600" b="1" dirty="0">
                <a:solidFill>
                  <a:srgbClr val="44546A"/>
                </a:solidFill>
                <a:latin typeface="Meiryo UI" pitchFamily="50" charset="-128"/>
                <a:ea typeface="Meiryo UI" pitchFamily="50" charset="-128"/>
              </a:rPr>
              <a:t>２－３．産業構造の分析</a:t>
            </a:r>
            <a:endParaRPr lang="en-US" altLang="ja-JP" sz="16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（１）地域の産業構造について①：影響力係数と感応度係数</a:t>
            </a:r>
            <a:endParaRPr lang="en-US" altLang="ja-JP" sz="14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（２）地域の産業構造について②：生産誘発額</a:t>
            </a:r>
          </a:p>
          <a:p>
            <a:pPr>
              <a:spcAft>
                <a:spcPts val="600"/>
              </a:spcAft>
            </a:pPr>
            <a:r>
              <a:rPr lang="ja-JP" altLang="en-US" sz="1400" b="1" dirty="0">
                <a:solidFill>
                  <a:srgbClr val="44546A"/>
                </a:solidFill>
                <a:latin typeface="Meiryo UI" pitchFamily="50" charset="-128"/>
                <a:ea typeface="Meiryo UI" pitchFamily="50" charset="-128"/>
              </a:rPr>
              <a:t>（３）地域の取引構造について</a:t>
            </a:r>
          </a:p>
          <a:p>
            <a:pPr>
              <a:spcAft>
                <a:spcPts val="600"/>
              </a:spcAft>
            </a:pPr>
            <a:r>
              <a:rPr lang="ja-JP" altLang="en-US" sz="1600" b="1" dirty="0">
                <a:solidFill>
                  <a:srgbClr val="44546A"/>
                </a:solidFill>
                <a:latin typeface="Meiryo UI" pitchFamily="50" charset="-128"/>
                <a:ea typeface="Meiryo UI" pitchFamily="50" charset="-128"/>
              </a:rPr>
              <a:t>２－４．賃金・人件費（雇用者所得）の分析</a:t>
            </a:r>
            <a:endParaRPr lang="en-US" altLang="ja-JP" sz="16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（１）住民の生活を支えている産業は何か：賃金・人件費</a:t>
            </a:r>
            <a:endParaRPr lang="en-US" altLang="ja-JP" sz="14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（２）地域の産業の</a:t>
            </a:r>
            <a:r>
              <a:rPr lang="en-US" altLang="ja-JP" sz="1400" b="1" dirty="0">
                <a:solidFill>
                  <a:srgbClr val="44546A"/>
                </a:solidFill>
                <a:latin typeface="Meiryo UI" pitchFamily="50" charset="-128"/>
                <a:ea typeface="Meiryo UI" pitchFamily="50" charset="-128"/>
              </a:rPr>
              <a:t>1</a:t>
            </a:r>
            <a:r>
              <a:rPr lang="ja-JP" altLang="en-US" sz="1400" b="1" dirty="0">
                <a:solidFill>
                  <a:srgbClr val="44546A"/>
                </a:solidFill>
                <a:latin typeface="Meiryo UI" pitchFamily="50" charset="-128"/>
                <a:ea typeface="Meiryo UI" pitchFamily="50" charset="-128"/>
              </a:rPr>
              <a:t>人当たり雇用者所得</a:t>
            </a:r>
            <a:endParaRPr lang="en-US" altLang="ja-JP" sz="1400" b="1" dirty="0">
              <a:solidFill>
                <a:srgbClr val="44546A"/>
              </a:solidFill>
              <a:latin typeface="Meiryo UI" pitchFamily="50" charset="-128"/>
              <a:ea typeface="Meiryo UI" pitchFamily="50" charset="-128"/>
            </a:endParaRPr>
          </a:p>
        </p:txBody>
      </p:sp>
      <p:sp>
        <p:nvSpPr>
          <p:cNvPr id="5" name="テキスト ボックス 4"/>
          <p:cNvSpPr txBox="1"/>
          <p:nvPr/>
        </p:nvSpPr>
        <p:spPr>
          <a:xfrm>
            <a:off x="5004000" y="738062"/>
            <a:ext cx="4140000" cy="5760000"/>
          </a:xfrm>
          <a:prstGeom prst="rect">
            <a:avLst/>
          </a:prstGeom>
          <a:noFill/>
        </p:spPr>
        <p:txBody>
          <a:bodyPr wrap="square" rtlCol="0">
            <a:noAutofit/>
          </a:bodyPr>
          <a:lstStyle/>
          <a:p>
            <a:pPr>
              <a:spcAft>
                <a:spcPts val="600"/>
              </a:spcAft>
            </a:pPr>
            <a:r>
              <a:rPr lang="ja-JP" altLang="en-US" b="1" dirty="0">
                <a:solidFill>
                  <a:srgbClr val="44546A"/>
                </a:solidFill>
                <a:latin typeface="Meiryo UI" pitchFamily="50" charset="-128"/>
                <a:ea typeface="Meiryo UI" pitchFamily="50" charset="-128"/>
              </a:rPr>
              <a:t>３．地域のエネルギー消費</a:t>
            </a:r>
            <a:endParaRPr lang="en-US" altLang="ja-JP" b="1" dirty="0">
              <a:solidFill>
                <a:srgbClr val="44546A"/>
              </a:solidFill>
              <a:latin typeface="Meiryo UI" pitchFamily="50" charset="-128"/>
              <a:ea typeface="Meiryo UI" pitchFamily="50" charset="-128"/>
            </a:endParaRPr>
          </a:p>
          <a:p>
            <a:pPr>
              <a:spcAft>
                <a:spcPts val="600"/>
              </a:spcAft>
            </a:pPr>
            <a:r>
              <a:rPr lang="ja-JP" altLang="en-US" sz="1600" b="1" dirty="0">
                <a:solidFill>
                  <a:srgbClr val="44546A"/>
                </a:solidFill>
                <a:latin typeface="Meiryo UI" pitchFamily="50" charset="-128"/>
                <a:ea typeface="Meiryo UI" pitchFamily="50" charset="-128"/>
              </a:rPr>
              <a:t>３－１．エネルギー消費量の分析</a:t>
            </a:r>
            <a:endParaRPr lang="en-US" altLang="ja-JP" sz="16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（１）産業別エネルギー消費量</a:t>
            </a:r>
          </a:p>
          <a:p>
            <a:pPr>
              <a:spcAft>
                <a:spcPts val="600"/>
              </a:spcAft>
            </a:pPr>
            <a:r>
              <a:rPr lang="ja-JP" altLang="en-US" sz="1400" b="1" dirty="0">
                <a:solidFill>
                  <a:srgbClr val="44546A"/>
                </a:solidFill>
                <a:latin typeface="Meiryo UI" pitchFamily="50" charset="-128"/>
                <a:ea typeface="Meiryo UI" pitchFamily="50" charset="-128"/>
              </a:rPr>
              <a:t>（２）産業別エネルギー消費量構成比</a:t>
            </a:r>
            <a:endParaRPr lang="en-US" altLang="ja-JP" sz="1400" b="1" dirty="0">
              <a:solidFill>
                <a:srgbClr val="44546A"/>
              </a:solidFill>
              <a:latin typeface="Meiryo UI" pitchFamily="50" charset="-128"/>
              <a:ea typeface="Meiryo UI" pitchFamily="50" charset="-128"/>
            </a:endParaRPr>
          </a:p>
          <a:p>
            <a:pPr>
              <a:spcAft>
                <a:spcPts val="600"/>
              </a:spcAft>
            </a:pPr>
            <a:r>
              <a:rPr lang="ja-JP" altLang="en-US" sz="1600" b="1" dirty="0">
                <a:solidFill>
                  <a:srgbClr val="44546A"/>
                </a:solidFill>
                <a:latin typeface="Meiryo UI" pitchFamily="50" charset="-128"/>
                <a:ea typeface="Meiryo UI" pitchFamily="50" charset="-128"/>
              </a:rPr>
              <a:t>３－２．エネルギー生産性の分析</a:t>
            </a:r>
          </a:p>
          <a:p>
            <a:pPr>
              <a:spcAft>
                <a:spcPts val="600"/>
              </a:spcAft>
            </a:pPr>
            <a:r>
              <a:rPr lang="ja-JP" altLang="en-US" sz="1400" b="1" dirty="0">
                <a:solidFill>
                  <a:srgbClr val="44546A"/>
                </a:solidFill>
                <a:latin typeface="Meiryo UI" pitchFamily="50" charset="-128"/>
                <a:ea typeface="Meiryo UI" pitchFamily="50" charset="-128"/>
              </a:rPr>
              <a:t>（１）エネルギー生産性①：第</a:t>
            </a:r>
            <a:r>
              <a:rPr lang="en-US" altLang="ja-JP" sz="1400" b="1" dirty="0">
                <a:solidFill>
                  <a:srgbClr val="44546A"/>
                </a:solidFill>
                <a:latin typeface="Meiryo UI" pitchFamily="50" charset="-128"/>
                <a:ea typeface="Meiryo UI" pitchFamily="50" charset="-128"/>
              </a:rPr>
              <a:t>1</a:t>
            </a:r>
            <a:r>
              <a:rPr lang="ja-JP" altLang="en-US" sz="1400" b="1" dirty="0">
                <a:solidFill>
                  <a:srgbClr val="44546A"/>
                </a:solidFill>
                <a:latin typeface="Meiryo UI" pitchFamily="50" charset="-128"/>
                <a:ea typeface="Meiryo UI" pitchFamily="50" charset="-128"/>
              </a:rPr>
              <a:t>次・</a:t>
            </a:r>
            <a:r>
              <a:rPr lang="en-US" altLang="ja-JP" sz="1400" b="1" dirty="0">
                <a:solidFill>
                  <a:srgbClr val="44546A"/>
                </a:solidFill>
                <a:latin typeface="Meiryo UI" pitchFamily="50" charset="-128"/>
                <a:ea typeface="Meiryo UI" pitchFamily="50" charset="-128"/>
              </a:rPr>
              <a:t>2</a:t>
            </a:r>
            <a:r>
              <a:rPr lang="ja-JP" altLang="en-US" sz="1400" b="1" dirty="0">
                <a:solidFill>
                  <a:srgbClr val="44546A"/>
                </a:solidFill>
                <a:latin typeface="Meiryo UI" pitchFamily="50" charset="-128"/>
                <a:ea typeface="Meiryo UI" pitchFamily="50" charset="-128"/>
              </a:rPr>
              <a:t>次・</a:t>
            </a:r>
            <a:r>
              <a:rPr lang="en-US" altLang="ja-JP" sz="1400" b="1" dirty="0">
                <a:solidFill>
                  <a:srgbClr val="44546A"/>
                </a:solidFill>
                <a:latin typeface="Meiryo UI" pitchFamily="50" charset="-128"/>
                <a:ea typeface="Meiryo UI" pitchFamily="50" charset="-128"/>
              </a:rPr>
              <a:t>3</a:t>
            </a:r>
            <a:r>
              <a:rPr lang="ja-JP" altLang="en-US" sz="1400" b="1" dirty="0">
                <a:solidFill>
                  <a:srgbClr val="44546A"/>
                </a:solidFill>
                <a:latin typeface="Meiryo UI" pitchFamily="50" charset="-128"/>
                <a:ea typeface="Meiryo UI" pitchFamily="50" charset="-128"/>
              </a:rPr>
              <a:t>次別</a:t>
            </a:r>
          </a:p>
          <a:p>
            <a:pPr>
              <a:spcAft>
                <a:spcPts val="600"/>
              </a:spcAft>
            </a:pPr>
            <a:r>
              <a:rPr lang="ja-JP" altLang="en-US" sz="1400" b="1" dirty="0">
                <a:solidFill>
                  <a:srgbClr val="44546A"/>
                </a:solidFill>
                <a:latin typeface="Meiryo UI" pitchFamily="50" charset="-128"/>
                <a:ea typeface="Meiryo UI" pitchFamily="50" charset="-128"/>
              </a:rPr>
              <a:t>（２）エネルギー生産性②：第</a:t>
            </a:r>
            <a:r>
              <a:rPr lang="en-US" altLang="ja-JP" sz="1400" b="1" dirty="0">
                <a:solidFill>
                  <a:srgbClr val="44546A"/>
                </a:solidFill>
                <a:latin typeface="Meiryo UI" pitchFamily="50" charset="-128"/>
                <a:ea typeface="Meiryo UI" pitchFamily="50" charset="-128"/>
              </a:rPr>
              <a:t>2</a:t>
            </a:r>
            <a:r>
              <a:rPr lang="ja-JP" altLang="en-US" sz="1400" b="1" dirty="0">
                <a:solidFill>
                  <a:srgbClr val="44546A"/>
                </a:solidFill>
                <a:latin typeface="Meiryo UI" pitchFamily="50" charset="-128"/>
                <a:ea typeface="Meiryo UI" pitchFamily="50" charset="-128"/>
              </a:rPr>
              <a:t>次産業</a:t>
            </a:r>
          </a:p>
          <a:p>
            <a:pPr>
              <a:spcAft>
                <a:spcPts val="600"/>
              </a:spcAft>
            </a:pPr>
            <a:r>
              <a:rPr lang="ja-JP" altLang="en-US" sz="1400" b="1" dirty="0">
                <a:solidFill>
                  <a:srgbClr val="44546A"/>
                </a:solidFill>
                <a:latin typeface="Meiryo UI" pitchFamily="50" charset="-128"/>
                <a:ea typeface="Meiryo UI" pitchFamily="50" charset="-128"/>
              </a:rPr>
              <a:t>（３）エネルギー生産性③：第</a:t>
            </a:r>
            <a:r>
              <a:rPr lang="en-US" altLang="ja-JP" sz="1400" b="1" dirty="0">
                <a:solidFill>
                  <a:srgbClr val="44546A"/>
                </a:solidFill>
                <a:latin typeface="Meiryo UI" pitchFamily="50" charset="-128"/>
                <a:ea typeface="Meiryo UI" pitchFamily="50" charset="-128"/>
              </a:rPr>
              <a:t>3</a:t>
            </a:r>
            <a:r>
              <a:rPr lang="ja-JP" altLang="en-US" sz="1400" b="1" dirty="0">
                <a:solidFill>
                  <a:srgbClr val="44546A"/>
                </a:solidFill>
                <a:latin typeface="Meiryo UI" pitchFamily="50" charset="-128"/>
                <a:ea typeface="Meiryo UI" pitchFamily="50" charset="-128"/>
              </a:rPr>
              <a:t>次産業</a:t>
            </a:r>
            <a:endParaRPr lang="en-US" altLang="ja-JP" sz="1400" b="1" dirty="0">
              <a:solidFill>
                <a:srgbClr val="44546A"/>
              </a:solidFill>
              <a:latin typeface="Meiryo UI" pitchFamily="50" charset="-128"/>
              <a:ea typeface="Meiryo UI" pitchFamily="50" charset="-128"/>
            </a:endParaRPr>
          </a:p>
          <a:p>
            <a:pPr>
              <a:spcAft>
                <a:spcPts val="600"/>
              </a:spcAft>
            </a:pPr>
            <a:endParaRPr lang="en-US" altLang="ja-JP" sz="1000" b="1" dirty="0">
              <a:solidFill>
                <a:srgbClr val="44546A"/>
              </a:solidFill>
              <a:latin typeface="Meiryo UI" pitchFamily="50" charset="-128"/>
              <a:ea typeface="Meiryo UI" pitchFamily="50" charset="-128"/>
            </a:endParaRPr>
          </a:p>
          <a:p>
            <a:pPr>
              <a:spcAft>
                <a:spcPts val="600"/>
              </a:spcAft>
            </a:pPr>
            <a:r>
              <a:rPr lang="ja-JP" altLang="en-US" b="1" dirty="0">
                <a:solidFill>
                  <a:srgbClr val="44546A"/>
                </a:solidFill>
                <a:latin typeface="Meiryo UI" pitchFamily="50" charset="-128"/>
                <a:ea typeface="Meiryo UI" pitchFamily="50" charset="-128"/>
              </a:rPr>
              <a:t>４．地域の概況</a:t>
            </a:r>
            <a:endParaRPr lang="en-US" altLang="ja-JP" b="1" dirty="0">
              <a:solidFill>
                <a:srgbClr val="44546A"/>
              </a:solidFill>
              <a:latin typeface="Meiryo UI" pitchFamily="50" charset="-128"/>
              <a:ea typeface="Meiryo UI" pitchFamily="50" charset="-128"/>
            </a:endParaRPr>
          </a:p>
          <a:p>
            <a:pPr>
              <a:spcAft>
                <a:spcPts val="600"/>
              </a:spcAft>
            </a:pPr>
            <a:r>
              <a:rPr lang="ja-JP" altLang="en-US" sz="1400" b="1" dirty="0" smtClean="0">
                <a:solidFill>
                  <a:srgbClr val="44546A"/>
                </a:solidFill>
                <a:latin typeface="Meiryo UI" pitchFamily="50" charset="-128"/>
                <a:ea typeface="Meiryo UI" pitchFamily="50" charset="-128"/>
              </a:rPr>
              <a:t>（１）基礎的な指標の推移（</a:t>
            </a:r>
            <a:r>
              <a:rPr lang="en-US" altLang="ja-JP" sz="1400" b="1" dirty="0" smtClean="0">
                <a:solidFill>
                  <a:srgbClr val="44546A"/>
                </a:solidFill>
                <a:latin typeface="Meiryo UI" pitchFamily="50" charset="-128"/>
                <a:ea typeface="Meiryo UI" pitchFamily="50" charset="-128"/>
              </a:rPr>
              <a:t>2010</a:t>
            </a:r>
            <a:r>
              <a:rPr lang="ja-JP" altLang="en-US" sz="1400" b="1" dirty="0" smtClean="0">
                <a:solidFill>
                  <a:srgbClr val="44546A"/>
                </a:solidFill>
                <a:latin typeface="Meiryo UI" pitchFamily="50" charset="-128"/>
                <a:ea typeface="Meiryo UI" pitchFamily="50" charset="-128"/>
              </a:rPr>
              <a:t>年、</a:t>
            </a:r>
            <a:r>
              <a:rPr lang="en-US" altLang="ja-JP" sz="1400" b="1" dirty="0" smtClean="0">
                <a:solidFill>
                  <a:srgbClr val="44546A"/>
                </a:solidFill>
                <a:latin typeface="Meiryo UI" pitchFamily="50" charset="-128"/>
                <a:ea typeface="Meiryo UI" pitchFamily="50" charset="-128"/>
              </a:rPr>
              <a:t>2013</a:t>
            </a:r>
            <a:r>
              <a:rPr lang="ja-JP" altLang="en-US" sz="1400" b="1" dirty="0" smtClean="0">
                <a:solidFill>
                  <a:srgbClr val="44546A"/>
                </a:solidFill>
                <a:latin typeface="Meiryo UI" pitchFamily="50" charset="-128"/>
                <a:ea typeface="Meiryo UI" pitchFamily="50" charset="-128"/>
              </a:rPr>
              <a:t>年）</a:t>
            </a:r>
          </a:p>
          <a:p>
            <a:pPr>
              <a:spcAft>
                <a:spcPts val="600"/>
              </a:spcAft>
            </a:pPr>
            <a:r>
              <a:rPr lang="ja-JP" altLang="en-US" sz="1400" b="1" dirty="0" smtClean="0">
                <a:solidFill>
                  <a:srgbClr val="44546A"/>
                </a:solidFill>
                <a:latin typeface="Meiryo UI" pitchFamily="50" charset="-128"/>
                <a:ea typeface="Meiryo UI" pitchFamily="50" charset="-128"/>
              </a:rPr>
              <a:t>（２）人口①現在の人口規模と将来動向</a:t>
            </a:r>
          </a:p>
          <a:p>
            <a:pPr>
              <a:spcAft>
                <a:spcPts val="600"/>
              </a:spcAft>
            </a:pPr>
            <a:r>
              <a:rPr lang="ja-JP" altLang="en-US" sz="1400" b="1" dirty="0" smtClean="0">
                <a:solidFill>
                  <a:srgbClr val="44546A"/>
                </a:solidFill>
                <a:latin typeface="Meiryo UI" pitchFamily="50" charset="-128"/>
                <a:ea typeface="Meiryo UI" pitchFamily="50" charset="-128"/>
              </a:rPr>
              <a:t>（３）人口②現在と将来の年齢別の人口構成</a:t>
            </a:r>
          </a:p>
          <a:p>
            <a:pPr>
              <a:spcAft>
                <a:spcPts val="600"/>
              </a:spcAft>
            </a:pPr>
            <a:r>
              <a:rPr lang="ja-JP" altLang="en-US" sz="1400" b="1" dirty="0" smtClean="0">
                <a:solidFill>
                  <a:srgbClr val="44546A"/>
                </a:solidFill>
                <a:latin typeface="Meiryo UI" pitchFamily="50" charset="-128"/>
                <a:ea typeface="Meiryo UI" pitchFamily="50" charset="-128"/>
              </a:rPr>
              <a:t>（４）就業者の規模</a:t>
            </a:r>
          </a:p>
          <a:p>
            <a:pPr>
              <a:spcAft>
                <a:spcPts val="600"/>
              </a:spcAft>
            </a:pPr>
            <a:r>
              <a:rPr lang="ja-JP" altLang="en-US" sz="1400" b="1" dirty="0" smtClean="0">
                <a:solidFill>
                  <a:srgbClr val="44546A"/>
                </a:solidFill>
                <a:latin typeface="Meiryo UI" pitchFamily="50" charset="-128"/>
                <a:ea typeface="Meiryo UI" pitchFamily="50" charset="-128"/>
              </a:rPr>
              <a:t>（５）夜間人口</a:t>
            </a:r>
            <a:r>
              <a:rPr lang="en-US" altLang="ja-JP" sz="1400" b="1" dirty="0" smtClean="0">
                <a:solidFill>
                  <a:srgbClr val="44546A"/>
                </a:solidFill>
                <a:latin typeface="Meiryo UI" pitchFamily="50" charset="-128"/>
                <a:ea typeface="Meiryo UI" pitchFamily="50" charset="-128"/>
              </a:rPr>
              <a:t>1</a:t>
            </a:r>
            <a:r>
              <a:rPr lang="ja-JP" altLang="en-US" sz="1400" b="1" dirty="0" smtClean="0">
                <a:solidFill>
                  <a:srgbClr val="44546A"/>
                </a:solidFill>
                <a:latin typeface="Meiryo UI" pitchFamily="50" charset="-128"/>
                <a:ea typeface="Meiryo UI" pitchFamily="50" charset="-128"/>
              </a:rPr>
              <a:t>人当たり就業者数（職住比）</a:t>
            </a:r>
            <a:endParaRPr lang="ja-JP" altLang="en-US" sz="1400" b="1" dirty="0">
              <a:solidFill>
                <a:srgbClr val="44546A"/>
              </a:solidFill>
              <a:latin typeface="Meiryo UI" pitchFamily="50" charset="-128"/>
              <a:ea typeface="Meiryo UI" pitchFamily="50" charset="-128"/>
            </a:endParaRPr>
          </a:p>
        </p:txBody>
      </p:sp>
      <p:sp>
        <p:nvSpPr>
          <p:cNvPr id="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a:t>
            </a:fld>
            <a:endParaRPr lang="en-US" altLang="ja-JP" b="1" dirty="0">
              <a:latin typeface="Meiryo UI" pitchFamily="50" charset="-128"/>
              <a:ea typeface="Meiryo UI" pitchFamily="50"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a:extLst>
              <a:ext uri="{FF2B5EF4-FFF2-40B4-BE49-F238E27FC236}">
                <a16:creationId xmlns:a16="http://schemas.microsoft.com/office/drawing/2014/main" id="{00000000-0008-0000-1200-000004000000}"/>
              </a:ext>
            </a:extLst>
          </p:cNvPr>
          <p:cNvGraphicFramePr>
            <a:graphicFrameLocks/>
          </p:cNvGraphicFramePr>
          <p:nvPr>
            <p:extLst>
              <p:ext uri="{D42A27DB-BD31-4B8C-83A1-F6EECF244321}">
                <p14:modId xmlns:p14="http://schemas.microsoft.com/office/powerpoint/2010/main" val="1808496476"/>
              </p:ext>
            </p:extLst>
          </p:nvPr>
        </p:nvGraphicFramePr>
        <p:xfrm>
          <a:off x="448056" y="2569464"/>
          <a:ext cx="7112777" cy="3827720"/>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9144000" cy="493058"/>
          </a:xfrm>
        </p:spPr>
        <p:txBody>
          <a:bodyPr/>
          <a:lstStyle/>
          <a:p>
            <a:r>
              <a:rPr lang="ja-JP" altLang="en-US" dirty="0">
                <a:latin typeface="Meiryo UI" pitchFamily="50" charset="-128"/>
                <a:ea typeface="Meiryo UI" pitchFamily="50" charset="-128"/>
              </a:rPr>
              <a:t>（１）地域の産業構造について①：影響力係数と感応度係数</a:t>
            </a:r>
            <a:endParaRPr kumimoji="1" lang="ja-JP" altLang="en-US" dirty="0">
              <a:latin typeface="Meiryo UI" pitchFamily="50" charset="-128"/>
              <a:ea typeface="Meiryo UI" pitchFamily="50" charset="-128"/>
            </a:endParaRPr>
          </a:p>
        </p:txBody>
      </p:sp>
      <p:sp>
        <p:nvSpPr>
          <p:cNvPr id="20" name="正方形/長方形 19"/>
          <p:cNvSpPr/>
          <p:nvPr/>
        </p:nvSpPr>
        <p:spPr>
          <a:xfrm>
            <a:off x="6261811" y="6565619"/>
            <a:ext cx="2582844" cy="215444"/>
          </a:xfrm>
          <a:prstGeom prst="rect">
            <a:avLst/>
          </a:prstGeom>
        </p:spPr>
        <p:txBody>
          <a:bodyPr wrap="square">
            <a:spAutoFit/>
          </a:bodyPr>
          <a:lstStyle/>
          <a:p>
            <a:r>
              <a:rPr lang="ja-JP" altLang="en-US" sz="800" b="1" dirty="0" smtClean="0">
                <a:latin typeface="Meiryo UI" pitchFamily="50" charset="-128"/>
                <a:ea typeface="Meiryo UI" pitchFamily="50" charset="-128"/>
              </a:rPr>
              <a:t>出典：</a:t>
            </a:r>
            <a:r>
              <a:rPr lang="ja-JP" altLang="en-US" sz="800" b="1" dirty="0">
                <a:latin typeface="Meiryo UI" pitchFamily="50" charset="-128"/>
                <a:ea typeface="Meiryo UI" pitchFamily="50" charset="-128"/>
              </a:rPr>
              <a:t>「地域経済循環分析用データ」より作成</a:t>
            </a:r>
          </a:p>
        </p:txBody>
      </p:sp>
      <p:sp>
        <p:nvSpPr>
          <p:cNvPr id="23" name="正方形/長方形 22"/>
          <p:cNvSpPr/>
          <p:nvPr/>
        </p:nvSpPr>
        <p:spPr>
          <a:xfrm>
            <a:off x="225500" y="2212556"/>
            <a:ext cx="8640000" cy="3096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影響力係数と感応度係数</a:t>
            </a:r>
          </a:p>
        </p:txBody>
      </p:sp>
      <p:sp>
        <p:nvSpPr>
          <p:cNvPr id="27" name="四角形吹き出し 26"/>
          <p:cNvSpPr/>
          <p:nvPr/>
        </p:nvSpPr>
        <p:spPr bwMode="auto">
          <a:xfrm>
            <a:off x="1074344" y="2725437"/>
            <a:ext cx="1440000" cy="1118255"/>
          </a:xfrm>
          <a:prstGeom prst="wedgeRectCallout">
            <a:avLst>
              <a:gd name="adj1" fmla="val 47086"/>
              <a:gd name="adj2" fmla="val 63765"/>
            </a:avLst>
          </a:prstGeom>
          <a:solidFill>
            <a:schemeClr val="bg1"/>
          </a:solidFill>
          <a:ln w="19050" cap="flat" cmpd="sng" algn="ctr">
            <a:solidFill>
              <a:srgbClr val="CC0066"/>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just">
              <a:lnSpc>
                <a:spcPts val="1000"/>
              </a:lnSpc>
            </a:pPr>
            <a:r>
              <a:rPr lang="ja-JP" altLang="en-US" sz="1000" b="1" u="sng" dirty="0">
                <a:latin typeface="Meiryo UI" pitchFamily="50" charset="-128"/>
                <a:ea typeface="Meiryo UI" pitchFamily="50" charset="-128"/>
              </a:rPr>
              <a:t>第</a:t>
            </a:r>
            <a:r>
              <a:rPr lang="en-US" altLang="ja-JP" sz="1000" b="1" u="sng" dirty="0">
                <a:latin typeface="Meiryo UI" pitchFamily="50" charset="-128"/>
                <a:ea typeface="Meiryo UI" pitchFamily="50" charset="-128"/>
              </a:rPr>
              <a:t>Ⅱ</a:t>
            </a:r>
            <a:r>
              <a:rPr lang="ja-JP" altLang="en-US" sz="1000" b="1" u="sng" dirty="0">
                <a:latin typeface="Meiryo UI" pitchFamily="50" charset="-128"/>
                <a:ea typeface="Meiryo UI" pitchFamily="50" charset="-128"/>
              </a:rPr>
              <a:t>象限</a:t>
            </a:r>
            <a:endParaRPr lang="en-US" altLang="ja-JP"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他産業へ与える影響力は小さいが、他産業から受ける感応度は大きい産業</a:t>
            </a:r>
            <a:endParaRPr lang="en-US" altLang="ja-JP" sz="1000" b="1" dirty="0">
              <a:latin typeface="Meiryo UI" pitchFamily="50" charset="-128"/>
              <a:ea typeface="Meiryo UI" pitchFamily="50" charset="-128"/>
            </a:endParaRPr>
          </a:p>
          <a:p>
            <a:pPr algn="just">
              <a:lnSpc>
                <a:spcPts val="1000"/>
              </a:lnSpc>
            </a:pPr>
            <a:endParaRPr lang="en-US" altLang="ja-JP"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商業、サービス業など他産業部門へのサービス提供部門が含まれる。</a:t>
            </a:r>
            <a:endParaRPr lang="en-US" altLang="ja-JP" sz="1000" b="1" dirty="0">
              <a:latin typeface="Meiryo UI" pitchFamily="50" charset="-128"/>
              <a:ea typeface="Meiryo UI" pitchFamily="50" charset="-128"/>
            </a:endParaRPr>
          </a:p>
        </p:txBody>
      </p:sp>
      <p:sp>
        <p:nvSpPr>
          <p:cNvPr id="28" name="四角形吹き出し 27"/>
          <p:cNvSpPr/>
          <p:nvPr/>
        </p:nvSpPr>
        <p:spPr bwMode="auto">
          <a:xfrm>
            <a:off x="133384" y="5618008"/>
            <a:ext cx="1899095" cy="861774"/>
          </a:xfrm>
          <a:prstGeom prst="wedgeRectCallout">
            <a:avLst>
              <a:gd name="adj1" fmla="val 56711"/>
              <a:gd name="adj2" fmla="val -39536"/>
            </a:avLst>
          </a:prstGeom>
          <a:solidFill>
            <a:schemeClr val="bg1"/>
          </a:solidFill>
          <a:ln w="19050" cap="flat" cmpd="sng" algn="ctr">
            <a:solidFill>
              <a:srgbClr val="CC0066"/>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just">
              <a:lnSpc>
                <a:spcPts val="1000"/>
              </a:lnSpc>
            </a:pPr>
            <a:r>
              <a:rPr lang="ja-JP" altLang="en-US" sz="1000" b="1" u="sng" dirty="0">
                <a:latin typeface="Meiryo UI" pitchFamily="50" charset="-128"/>
                <a:ea typeface="Meiryo UI" pitchFamily="50" charset="-128"/>
              </a:rPr>
              <a:t>第</a:t>
            </a:r>
            <a:r>
              <a:rPr lang="en-US" altLang="ja-JP" sz="1000" b="1" u="sng" dirty="0">
                <a:latin typeface="Meiryo UI" pitchFamily="50" charset="-128"/>
                <a:ea typeface="Meiryo UI" pitchFamily="50" charset="-128"/>
              </a:rPr>
              <a:t>Ⅲ</a:t>
            </a:r>
            <a:r>
              <a:rPr lang="ja-JP" altLang="en-US" sz="1000" b="1" u="sng" dirty="0">
                <a:latin typeface="Meiryo UI" pitchFamily="50" charset="-128"/>
                <a:ea typeface="Meiryo UI" pitchFamily="50" charset="-128"/>
              </a:rPr>
              <a:t>象限</a:t>
            </a:r>
          </a:p>
          <a:p>
            <a:pPr algn="just">
              <a:lnSpc>
                <a:spcPts val="1000"/>
              </a:lnSpc>
            </a:pPr>
            <a:r>
              <a:rPr lang="ja-JP" altLang="en-US" sz="1000" b="1" dirty="0">
                <a:latin typeface="Meiryo UI" pitchFamily="50" charset="-128"/>
                <a:ea typeface="Meiryo UI" pitchFamily="50" charset="-128"/>
              </a:rPr>
              <a:t>他産業へ与える影響力と他産業から受ける感応度ともに小さい産業</a:t>
            </a:r>
            <a:endParaRPr lang="en-US" altLang="ja-JP" sz="1000" b="1" dirty="0">
              <a:latin typeface="Meiryo UI" pitchFamily="50" charset="-128"/>
              <a:ea typeface="Meiryo UI" pitchFamily="50" charset="-128"/>
            </a:endParaRPr>
          </a:p>
          <a:p>
            <a:pPr algn="just">
              <a:lnSpc>
                <a:spcPts val="1000"/>
              </a:lnSpc>
            </a:pPr>
            <a:endParaRPr lang="en-US" altLang="ja-JP"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一般的には、農業、電力・ガスなどの独立型の産業部門が含まれる。</a:t>
            </a:r>
          </a:p>
        </p:txBody>
      </p:sp>
      <p:sp>
        <p:nvSpPr>
          <p:cNvPr id="30" name="四角形吹き出し 29"/>
          <p:cNvSpPr/>
          <p:nvPr/>
        </p:nvSpPr>
        <p:spPr bwMode="auto">
          <a:xfrm>
            <a:off x="6688393" y="5188255"/>
            <a:ext cx="2131142" cy="861774"/>
          </a:xfrm>
          <a:prstGeom prst="wedgeRectCallout">
            <a:avLst>
              <a:gd name="adj1" fmla="val -67528"/>
              <a:gd name="adj2" fmla="val 16266"/>
            </a:avLst>
          </a:prstGeom>
          <a:solidFill>
            <a:schemeClr val="bg1"/>
          </a:solidFill>
          <a:ln w="19050" cap="flat" cmpd="sng" algn="ctr">
            <a:solidFill>
              <a:srgbClr val="CC0066"/>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just">
              <a:lnSpc>
                <a:spcPts val="1000"/>
              </a:lnSpc>
            </a:pPr>
            <a:r>
              <a:rPr lang="ja-JP" altLang="en-US" sz="1000" b="1" u="sng" dirty="0">
                <a:latin typeface="Meiryo UI" pitchFamily="50" charset="-128"/>
                <a:ea typeface="Meiryo UI" pitchFamily="50" charset="-128"/>
              </a:rPr>
              <a:t>第</a:t>
            </a:r>
            <a:r>
              <a:rPr lang="en-US" altLang="ja-JP" sz="1000" b="1" u="sng" dirty="0">
                <a:latin typeface="Meiryo UI" pitchFamily="50" charset="-128"/>
                <a:ea typeface="Meiryo UI" pitchFamily="50" charset="-128"/>
              </a:rPr>
              <a:t>Ⅳ</a:t>
            </a:r>
            <a:r>
              <a:rPr lang="ja-JP" altLang="en-US" sz="1000" b="1" u="sng" dirty="0">
                <a:latin typeface="Meiryo UI" pitchFamily="50" charset="-128"/>
                <a:ea typeface="Meiryo UI" pitchFamily="50" charset="-128"/>
              </a:rPr>
              <a:t>象限</a:t>
            </a:r>
            <a:endParaRPr lang="ja-JP" altLang="en-US"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他産業へ与える影響力が大きいが、他産業から受ける感応度は小さい産業</a:t>
            </a:r>
            <a:endParaRPr lang="en-US" altLang="ja-JP" sz="1000" b="1" dirty="0">
              <a:latin typeface="Meiryo UI" pitchFamily="50" charset="-128"/>
              <a:ea typeface="Meiryo UI" pitchFamily="50" charset="-128"/>
            </a:endParaRPr>
          </a:p>
          <a:p>
            <a:pPr algn="just">
              <a:lnSpc>
                <a:spcPts val="1000"/>
              </a:lnSpc>
            </a:pPr>
            <a:endParaRPr lang="en-US" altLang="ja-JP"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一般的には、自動車などの最終財の製造部門が含まれる。</a:t>
            </a:r>
          </a:p>
        </p:txBody>
      </p:sp>
      <p:sp>
        <p:nvSpPr>
          <p:cNvPr id="31" name="テキスト ボックス 30"/>
          <p:cNvSpPr txBox="1"/>
          <p:nvPr/>
        </p:nvSpPr>
        <p:spPr>
          <a:xfrm>
            <a:off x="6967433" y="2247312"/>
            <a:ext cx="1828801" cy="612934"/>
          </a:xfrm>
          <a:prstGeom prst="roundRect">
            <a:avLst/>
          </a:prstGeom>
          <a:solidFill>
            <a:srgbClr val="D3F9EB"/>
          </a:solid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ja-JP" altLang="en-US" sz="1000" b="1" dirty="0">
                <a:latin typeface="Meiryo UI" pitchFamily="50" charset="-128"/>
                <a:ea typeface="Meiryo UI" pitchFamily="50" charset="-128"/>
              </a:rPr>
              <a:t>影響力係数と感応度係数がともに高い産業は、地域にとって核となる産業である。</a:t>
            </a:r>
            <a:endParaRPr kumimoji="1" lang="ja-JP" altLang="en-US" sz="1000" b="1" dirty="0">
              <a:latin typeface="Meiryo UI" pitchFamily="50" charset="-128"/>
              <a:ea typeface="Meiryo UI" pitchFamily="50" charset="-128"/>
            </a:endParaRPr>
          </a:p>
        </p:txBody>
      </p:sp>
      <p:sp>
        <p:nvSpPr>
          <p:cNvPr id="32"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20</a:t>
            </a:fld>
            <a:endParaRPr lang="en-US" altLang="ja-JP" b="1" dirty="0">
              <a:latin typeface="Meiryo UI" pitchFamily="50" charset="-128"/>
              <a:ea typeface="Meiryo UI" pitchFamily="50" charset="-128"/>
            </a:endParaRPr>
          </a:p>
        </p:txBody>
      </p:sp>
      <p:sp>
        <p:nvSpPr>
          <p:cNvPr id="17" name="Rectangle 3"/>
          <p:cNvSpPr>
            <a:spLocks noChangeArrowheads="1"/>
          </p:cNvSpPr>
          <p:nvPr/>
        </p:nvSpPr>
        <p:spPr bwMode="auto">
          <a:xfrm>
            <a:off x="820109" y="807466"/>
            <a:ext cx="8280000" cy="1161143"/>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消費や投資の増加によって他産業に大きな影響を与える産業は何か、また、逆に影響を受ける産業は何かを、影響力係数と感応度係数から把握する。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影響力係数は、当該産業の消費や投資の増加が、全産業（調達先）に与える影響の強さを表す。</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感応度係数は、全産業（販売先）の消費や投資の増加が、当該産業に及ぼす影響の強さを表す。</a:t>
            </a:r>
            <a:endParaRPr lang="ja-JP" altLang="en-US" sz="1200" b="1" dirty="0">
              <a:latin typeface="Meiryo UI" pitchFamily="50" charset="-128"/>
              <a:ea typeface="Meiryo UI" pitchFamily="50" charset="-128"/>
            </a:endParaRPr>
          </a:p>
        </p:txBody>
      </p:sp>
      <p:sp>
        <p:nvSpPr>
          <p:cNvPr id="18" name="テキスト ボックス 17"/>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cxnSp>
        <p:nvCxnSpPr>
          <p:cNvPr id="19" name="直線コネクタ 1"/>
          <p:cNvCxnSpPr/>
          <p:nvPr/>
        </p:nvCxnSpPr>
        <p:spPr bwMode="auto">
          <a:xfrm>
            <a:off x="965246" y="5158288"/>
            <a:ext cx="6362913" cy="0"/>
          </a:xfrm>
          <a:prstGeom prst="line">
            <a:avLst/>
          </a:prstGeom>
          <a:ln w="19050">
            <a:solidFill>
              <a:schemeClr val="bg1">
                <a:lumMod val="50000"/>
              </a:schemeClr>
            </a:solidFill>
            <a:prstDash val="lg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1" name="直線コネクタ 2"/>
          <p:cNvCxnSpPr/>
          <p:nvPr/>
        </p:nvCxnSpPr>
        <p:spPr bwMode="auto">
          <a:xfrm>
            <a:off x="4146702" y="2697984"/>
            <a:ext cx="0" cy="3280405"/>
          </a:xfrm>
          <a:prstGeom prst="line">
            <a:avLst/>
          </a:prstGeom>
          <a:noFill/>
          <a:ln w="19050" cap="flat" cmpd="sng" algn="ctr">
            <a:solidFill>
              <a:schemeClr val="bg1">
                <a:lumMod val="50000"/>
              </a:schemeClr>
            </a:solidFill>
            <a:prstDash val="lgDash"/>
            <a:round/>
            <a:headEnd type="none" w="med" len="med"/>
            <a:tailEnd type="none" w="med" len="med"/>
          </a:ln>
          <a:effectLst/>
        </p:spPr>
      </p:cxnSp>
      <p:sp>
        <p:nvSpPr>
          <p:cNvPr id="26" name="正方形/長方形 25"/>
          <p:cNvSpPr/>
          <p:nvPr/>
        </p:nvSpPr>
        <p:spPr bwMode="auto">
          <a:xfrm>
            <a:off x="4433011" y="2846381"/>
            <a:ext cx="2459736" cy="913784"/>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地域の核となる産業は、農業、食料品、石油・石炭製品、電気業、小売業、金融・保険業、その他の不動産業、情報通信業、対事業所サービス等である。</a:t>
            </a:r>
            <a:endParaRPr lang="en-US" altLang="ja-JP" sz="1200" b="1" dirty="0">
              <a:latin typeface="Meiryo UI" pitchFamily="50" charset="-128"/>
              <a:ea typeface="Meiryo UI" pitchFamily="50" charset="-128"/>
            </a:endParaRPr>
          </a:p>
        </p:txBody>
      </p:sp>
      <p:sp>
        <p:nvSpPr>
          <p:cNvPr id="29" name="四角形吹き出し 28"/>
          <p:cNvSpPr/>
          <p:nvPr/>
        </p:nvSpPr>
        <p:spPr bwMode="auto">
          <a:xfrm>
            <a:off x="6666270" y="3901028"/>
            <a:ext cx="2146957" cy="1118255"/>
          </a:xfrm>
          <a:prstGeom prst="wedgeRectCallout">
            <a:avLst>
              <a:gd name="adj1" fmla="val -73198"/>
              <a:gd name="adj2" fmla="val 41951"/>
            </a:avLst>
          </a:prstGeom>
          <a:solidFill>
            <a:schemeClr val="bg1"/>
          </a:solidFill>
          <a:ln w="19050" cap="flat" cmpd="sng" algn="ctr">
            <a:solidFill>
              <a:srgbClr val="CC0066"/>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just">
              <a:lnSpc>
                <a:spcPts val="1000"/>
              </a:lnSpc>
            </a:pPr>
            <a:r>
              <a:rPr lang="ja-JP" altLang="en-US" sz="1000" b="1" u="sng" dirty="0">
                <a:latin typeface="Meiryo UI" pitchFamily="50" charset="-128"/>
                <a:ea typeface="Meiryo UI" pitchFamily="50" charset="-128"/>
              </a:rPr>
              <a:t>第</a:t>
            </a:r>
            <a:r>
              <a:rPr lang="en-US" altLang="ja-JP" sz="1000" b="1" u="sng" dirty="0">
                <a:latin typeface="Meiryo UI" pitchFamily="50" charset="-128"/>
                <a:ea typeface="Meiryo UI" pitchFamily="50" charset="-128"/>
              </a:rPr>
              <a:t>Ⅰ</a:t>
            </a:r>
            <a:r>
              <a:rPr lang="ja-JP" altLang="en-US" sz="1000" b="1" u="sng" dirty="0">
                <a:latin typeface="Meiryo UI" pitchFamily="50" charset="-128"/>
                <a:ea typeface="Meiryo UI" pitchFamily="50" charset="-128"/>
              </a:rPr>
              <a:t>象限</a:t>
            </a:r>
            <a:endParaRPr lang="ja-JP" altLang="en-US"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他産業へ与える影響力が大きく、同時に他産業から受ける感応度も大きい産業で</a:t>
            </a:r>
            <a:r>
              <a:rPr lang="ja-JP" altLang="en-US" sz="1000" b="1" dirty="0">
                <a:solidFill>
                  <a:srgbClr val="FF0000"/>
                </a:solidFill>
                <a:latin typeface="Meiryo UI" pitchFamily="50" charset="-128"/>
                <a:ea typeface="Meiryo UI" pitchFamily="50" charset="-128"/>
              </a:rPr>
              <a:t>地域の取引の核となっている産業</a:t>
            </a:r>
            <a:endParaRPr lang="en-US" altLang="ja-JP" sz="1000" b="1" dirty="0">
              <a:solidFill>
                <a:srgbClr val="FF0000"/>
              </a:solidFill>
              <a:latin typeface="Meiryo UI" pitchFamily="50" charset="-128"/>
              <a:ea typeface="Meiryo UI" pitchFamily="50" charset="-128"/>
            </a:endParaRPr>
          </a:p>
          <a:p>
            <a:pPr algn="just">
              <a:lnSpc>
                <a:spcPts val="1000"/>
              </a:lnSpc>
            </a:pPr>
            <a:endParaRPr lang="en-US" altLang="ja-JP"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一般的には、基礎資材などの原材料製造業部門がこれに該当し、鉄鋼、パルプ・紙・木製品、化学製品等が含まれる。</a:t>
            </a:r>
            <a:endParaRPr lang="en-US" altLang="ja-JP" sz="1000" b="1" dirty="0">
              <a:latin typeface="Meiryo UI" pitchFamily="50" charset="-128"/>
              <a:ea typeface="Meiryo UI" pitchFamily="50"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a:extLst>
              <a:ext uri="{FF2B5EF4-FFF2-40B4-BE49-F238E27FC236}">
                <a16:creationId xmlns:a16="http://schemas.microsoft.com/office/drawing/2014/main" id="{00000000-0008-0000-1300-000004000000}"/>
              </a:ext>
            </a:extLst>
          </p:cNvPr>
          <p:cNvGraphicFramePr>
            <a:graphicFrameLocks/>
          </p:cNvGraphicFramePr>
          <p:nvPr>
            <p:extLst>
              <p:ext uri="{D42A27DB-BD31-4B8C-83A1-F6EECF244321}">
                <p14:modId xmlns:p14="http://schemas.microsoft.com/office/powerpoint/2010/main" val="3963472804"/>
              </p:ext>
            </p:extLst>
          </p:nvPr>
        </p:nvGraphicFramePr>
        <p:xfrm>
          <a:off x="64008" y="2889504"/>
          <a:ext cx="8029360" cy="3396279"/>
        </p:xfrm>
        <a:graphic>
          <a:graphicData uri="http://schemas.openxmlformats.org/drawingml/2006/chart">
            <c:chart xmlns:c="http://schemas.openxmlformats.org/drawingml/2006/chart" xmlns:r="http://schemas.openxmlformats.org/officeDocument/2006/relationships" r:id="rId3"/>
          </a:graphicData>
        </a:graphic>
      </p:graphicFrame>
      <p:sp>
        <p:nvSpPr>
          <p:cNvPr id="13" name="タイトル 12"/>
          <p:cNvSpPr>
            <a:spLocks noGrp="1"/>
          </p:cNvSpPr>
          <p:nvPr>
            <p:ph type="ctrTitle"/>
          </p:nvPr>
        </p:nvSpPr>
        <p:spPr>
          <a:xfrm>
            <a:off x="-19050" y="1"/>
            <a:ext cx="9163050" cy="493058"/>
          </a:xfrm>
        </p:spPr>
        <p:txBody>
          <a:bodyPr/>
          <a:lstStyle/>
          <a:p>
            <a:r>
              <a:rPr lang="ja-JP" altLang="en-US" dirty="0">
                <a:latin typeface="Meiryo UI" pitchFamily="50" charset="-128"/>
                <a:ea typeface="Meiryo UI" pitchFamily="50" charset="-128"/>
              </a:rPr>
              <a:t>（２）地域の産業構造について②：生産誘発額</a:t>
            </a:r>
            <a:endParaRPr kumimoji="1" lang="ja-JP" altLang="en-US" dirty="0">
              <a:latin typeface="Meiryo UI" pitchFamily="50" charset="-128"/>
              <a:ea typeface="Meiryo UI" pitchFamily="50" charset="-128"/>
            </a:endParaRPr>
          </a:p>
        </p:txBody>
      </p:sp>
      <p:sp>
        <p:nvSpPr>
          <p:cNvPr id="18" name="正方形/長方形 17"/>
          <p:cNvSpPr/>
          <p:nvPr/>
        </p:nvSpPr>
        <p:spPr>
          <a:xfrm>
            <a:off x="252000" y="2448707"/>
            <a:ext cx="8640000" cy="3096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生産誘発額</a:t>
            </a:r>
          </a:p>
        </p:txBody>
      </p:sp>
      <p:sp>
        <p:nvSpPr>
          <p:cNvPr id="20" name="正方形/長方形 19"/>
          <p:cNvSpPr/>
          <p:nvPr/>
        </p:nvSpPr>
        <p:spPr bwMode="auto">
          <a:xfrm>
            <a:off x="252000" y="1777007"/>
            <a:ext cx="8640000" cy="576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各産業の消費や投資が</a:t>
            </a:r>
            <a:r>
              <a:rPr lang="en-US" altLang="ja-JP" sz="1200" b="1" smtClean="0">
                <a:latin typeface="Meiryo UI" pitchFamily="50" charset="-128"/>
                <a:ea typeface="Meiryo UI" pitchFamily="50" charset="-128"/>
              </a:rPr>
              <a:t>100</a:t>
            </a:r>
            <a:r>
              <a:rPr lang="ja-JP" altLang="en-US" sz="1200" b="1" smtClean="0">
                <a:latin typeface="Meiryo UI" pitchFamily="50" charset="-128"/>
                <a:ea typeface="Meiryo UI" pitchFamily="50" charset="-128"/>
              </a:rPr>
              <a:t>万円増加したときの域内への生産誘発効果（全産業合計値）は食料品、農業、情報通信業等で高く、影響力係数が大きい産業ほど域内への波及効果が高い。</a:t>
            </a:r>
            <a:endParaRPr lang="ja-JP" altLang="en-US" sz="1200" b="1" dirty="0">
              <a:latin typeface="Meiryo UI" pitchFamily="50" charset="-128"/>
              <a:ea typeface="Meiryo UI" pitchFamily="50" charset="-128"/>
            </a:endParaRPr>
          </a:p>
        </p:txBody>
      </p:sp>
      <p:sp>
        <p:nvSpPr>
          <p:cNvPr id="21" name="テキスト ボックス 20"/>
          <p:cNvSpPr txBox="1"/>
          <p:nvPr/>
        </p:nvSpPr>
        <p:spPr>
          <a:xfrm>
            <a:off x="389740" y="6318985"/>
            <a:ext cx="2560793" cy="215444"/>
          </a:xfrm>
          <a:prstGeom prst="rect">
            <a:avLst/>
          </a:prstGeom>
          <a:noFill/>
        </p:spPr>
        <p:txBody>
          <a:bodyPr wrap="square" rtlCol="0">
            <a:spAutoFit/>
          </a:bodyPr>
          <a:lstStyle/>
          <a:p>
            <a:r>
              <a:rPr lang="ja-JP" altLang="ja-JP" sz="800" b="1" dirty="0">
                <a:latin typeface="Meiryo UI" pitchFamily="50" charset="-128"/>
                <a:ea typeface="Meiryo UI" pitchFamily="50" charset="-128"/>
              </a:rPr>
              <a:t>注）全域とは当該地域を含む全国を意味する。</a:t>
            </a:r>
            <a:endParaRPr kumimoji="1" lang="ja-JP" altLang="en-US" sz="800" b="1" dirty="0">
              <a:latin typeface="Meiryo UI" pitchFamily="50" charset="-128"/>
              <a:ea typeface="Meiryo UI" pitchFamily="50" charset="-128"/>
            </a:endParaRPr>
          </a:p>
        </p:txBody>
      </p:sp>
      <p:sp>
        <p:nvSpPr>
          <p:cNvPr id="22" name="正方形/長方形 21"/>
          <p:cNvSpPr/>
          <p:nvPr/>
        </p:nvSpPr>
        <p:spPr>
          <a:xfrm>
            <a:off x="6493704" y="6310275"/>
            <a:ext cx="2186279" cy="215444"/>
          </a:xfrm>
          <a:prstGeom prst="rect">
            <a:avLst/>
          </a:prstGeom>
        </p:spPr>
        <p:txBody>
          <a:bodyPr wrap="square">
            <a:spAutoFit/>
          </a:bodyPr>
          <a:lstStyle/>
          <a:p>
            <a:r>
              <a:rPr lang="ja-JP" altLang="en-US" sz="800" b="1" dirty="0" smtClean="0">
                <a:latin typeface="Meiryo UI" pitchFamily="50" charset="-128"/>
                <a:ea typeface="Meiryo UI" pitchFamily="50" charset="-128"/>
              </a:rPr>
              <a:t>出典：</a:t>
            </a:r>
            <a:r>
              <a:rPr lang="ja-JP" altLang="en-US" sz="800" b="1" dirty="0">
                <a:latin typeface="Meiryo UI" pitchFamily="50" charset="-128"/>
                <a:ea typeface="Meiryo UI" pitchFamily="50" charset="-128"/>
              </a:rPr>
              <a:t>「地域経済循環分析用データ」より作成</a:t>
            </a:r>
          </a:p>
        </p:txBody>
      </p:sp>
      <p:sp>
        <p:nvSpPr>
          <p:cNvPr id="25"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21</a:t>
            </a:fld>
            <a:endParaRPr lang="en-US" altLang="ja-JP" b="1" dirty="0">
              <a:latin typeface="Meiryo UI" pitchFamily="50" charset="-128"/>
              <a:ea typeface="Meiryo UI" pitchFamily="50" charset="-128"/>
            </a:endParaRPr>
          </a:p>
        </p:txBody>
      </p:sp>
      <p:sp>
        <p:nvSpPr>
          <p:cNvPr id="14" name="Rectangle 3"/>
          <p:cNvSpPr>
            <a:spLocks noChangeArrowheads="1"/>
          </p:cNvSpPr>
          <p:nvPr/>
        </p:nvSpPr>
        <p:spPr bwMode="auto">
          <a:xfrm>
            <a:off x="820109" y="778891"/>
            <a:ext cx="8280000" cy="725714"/>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地域の産業間や地域内外の取引構造を分析することで、地元への波及効果を把握する。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ここでは、消費や投資の増加によって直接間接的に生じる生産誘発額を把握する。</a:t>
            </a:r>
            <a:endParaRPr lang="ja-JP" altLang="en-US" sz="1200" b="1" dirty="0">
              <a:latin typeface="Meiryo UI" pitchFamily="50" charset="-128"/>
              <a:ea typeface="Meiryo UI" pitchFamily="50" charset="-128"/>
            </a:endParaRPr>
          </a:p>
        </p:txBody>
      </p:sp>
      <p:sp>
        <p:nvSpPr>
          <p:cNvPr id="15" name="テキスト ボックス 14"/>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a:extLst>
              <a:ext uri="{FF2B5EF4-FFF2-40B4-BE49-F238E27FC236}">
                <a16:creationId xmlns:a16="http://schemas.microsoft.com/office/drawing/2014/main" id="{00000000-0008-0000-1400-000010000000}"/>
              </a:ext>
            </a:extLst>
          </p:cNvPr>
          <p:cNvGraphicFramePr>
            <a:graphicFrameLocks/>
          </p:cNvGraphicFramePr>
          <p:nvPr>
            <p:extLst>
              <p:ext uri="{D42A27DB-BD31-4B8C-83A1-F6EECF244321}">
                <p14:modId xmlns:p14="http://schemas.microsoft.com/office/powerpoint/2010/main" val="2776497990"/>
              </p:ext>
            </p:extLst>
          </p:nvPr>
        </p:nvGraphicFramePr>
        <p:xfrm>
          <a:off x="466344" y="1856232"/>
          <a:ext cx="6106847" cy="4889710"/>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kumimoji="1" lang="ja-JP" altLang="en-US" dirty="0">
                <a:latin typeface="Meiryo UI" pitchFamily="50" charset="-128"/>
                <a:ea typeface="Meiryo UI" pitchFamily="50" charset="-128"/>
              </a:rPr>
              <a:t>（３）地域の取引構造について</a:t>
            </a:r>
          </a:p>
        </p:txBody>
      </p:sp>
      <p:sp>
        <p:nvSpPr>
          <p:cNvPr id="12" name="正方形/長方形 11"/>
          <p:cNvSpPr/>
          <p:nvPr/>
        </p:nvSpPr>
        <p:spPr>
          <a:xfrm>
            <a:off x="252000" y="1812955"/>
            <a:ext cx="8640000" cy="3096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産業間取引構造</a:t>
            </a:r>
          </a:p>
        </p:txBody>
      </p:sp>
      <p:sp>
        <p:nvSpPr>
          <p:cNvPr id="20"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22</a:t>
            </a:fld>
            <a:endParaRPr lang="en-US" altLang="ja-JP" b="1" dirty="0">
              <a:latin typeface="Meiryo UI" pitchFamily="50" charset="-128"/>
              <a:ea typeface="Meiryo UI" pitchFamily="50" charset="-128"/>
            </a:endParaRPr>
          </a:p>
        </p:txBody>
      </p:sp>
      <p:grpSp>
        <p:nvGrpSpPr>
          <p:cNvPr id="65" name="グループ化 64"/>
          <p:cNvGrpSpPr/>
          <p:nvPr/>
        </p:nvGrpSpPr>
        <p:grpSpPr>
          <a:xfrm>
            <a:off x="53340" y="2093118"/>
            <a:ext cx="718722" cy="4421981"/>
            <a:chOff x="53340" y="2093118"/>
            <a:chExt cx="718722" cy="4421981"/>
          </a:xfrm>
        </p:grpSpPr>
        <p:sp>
          <p:nvSpPr>
            <p:cNvPr id="66" name="下矢印 65"/>
            <p:cNvSpPr/>
            <p:nvPr/>
          </p:nvSpPr>
          <p:spPr bwMode="auto">
            <a:xfrm flipV="1">
              <a:off x="232701" y="2093118"/>
              <a:ext cx="360000" cy="4421981"/>
            </a:xfrm>
            <a:prstGeom prst="downArrow">
              <a:avLst/>
            </a:prstGeom>
            <a:solidFill>
              <a:schemeClr val="tx1">
                <a:lumMod val="50000"/>
                <a:lumOff val="50000"/>
              </a:schemeClr>
            </a:solidFill>
            <a:ln w="38100" cap="flat" cmpd="sng" algn="ctr">
              <a:noFill/>
              <a:prstDash val="solid"/>
              <a:round/>
              <a:headEnd type="none" w="med" len="med"/>
              <a:tailEnd type="none" w="med" len="med"/>
            </a:ln>
            <a:effectLst/>
          </p:spPr>
          <p:txBody>
            <a:bodyPr vert="horz" wrap="none" lIns="36000" tIns="45720" rIns="3600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dirty="0"/>
            </a:p>
          </p:txBody>
        </p:sp>
        <p:sp>
          <p:nvSpPr>
            <p:cNvPr id="67" name="テキスト ボックス 66"/>
            <p:cNvSpPr txBox="1"/>
            <p:nvPr/>
          </p:nvSpPr>
          <p:spPr>
            <a:xfrm>
              <a:off x="53340" y="2514066"/>
              <a:ext cx="718722" cy="23083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ctr"/>
              <a:r>
                <a:rPr lang="ja-JP" altLang="en-US" sz="900" b="1" dirty="0">
                  <a:latin typeface="Meiryo UI" pitchFamily="50" charset="-128"/>
                  <a:ea typeface="Meiryo UI" pitchFamily="50" charset="-128"/>
                </a:rPr>
                <a:t>川下産業</a:t>
              </a:r>
            </a:p>
          </p:txBody>
        </p:sp>
        <p:sp>
          <p:nvSpPr>
            <p:cNvPr id="68" name="テキスト ボックス 67"/>
            <p:cNvSpPr txBox="1"/>
            <p:nvPr/>
          </p:nvSpPr>
          <p:spPr>
            <a:xfrm>
              <a:off x="53340" y="4088658"/>
              <a:ext cx="718722" cy="23083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ctr"/>
              <a:r>
                <a:rPr lang="ja-JP" altLang="en-US" sz="900" b="1" dirty="0">
                  <a:latin typeface="Meiryo UI" pitchFamily="50" charset="-128"/>
                  <a:ea typeface="Meiryo UI" pitchFamily="50" charset="-128"/>
                </a:rPr>
                <a:t>川中産業</a:t>
              </a:r>
            </a:p>
          </p:txBody>
        </p:sp>
        <p:sp>
          <p:nvSpPr>
            <p:cNvPr id="69" name="テキスト ボックス 68"/>
            <p:cNvSpPr txBox="1"/>
            <p:nvPr/>
          </p:nvSpPr>
          <p:spPr>
            <a:xfrm>
              <a:off x="53340" y="5650786"/>
              <a:ext cx="718722" cy="25576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ctr"/>
              <a:r>
                <a:rPr lang="ja-JP" altLang="en-US" sz="900" b="1">
                  <a:latin typeface="Meiryo UI" pitchFamily="50" charset="-128"/>
                  <a:ea typeface="Meiryo UI" pitchFamily="50" charset="-128"/>
                </a:rPr>
                <a:t>川上産業</a:t>
              </a:r>
              <a:endParaRPr lang="ja-JP" altLang="en-US" sz="900" b="1" dirty="0">
                <a:latin typeface="Meiryo UI" pitchFamily="50" charset="-128"/>
                <a:ea typeface="Meiryo UI" pitchFamily="50" charset="-128"/>
              </a:endParaRPr>
            </a:p>
          </p:txBody>
        </p:sp>
      </p:grpSp>
      <p:sp>
        <p:nvSpPr>
          <p:cNvPr id="17" name="Rectangle 3"/>
          <p:cNvSpPr>
            <a:spLocks noChangeArrowheads="1"/>
          </p:cNvSpPr>
          <p:nvPr/>
        </p:nvSpPr>
        <p:spPr bwMode="auto">
          <a:xfrm>
            <a:off x="820109" y="769316"/>
            <a:ext cx="8280000" cy="92076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影響力係数や感応度係数、生産誘発額の数値は、産業間の取引構造に依存している。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当該地域の産業間取引額について、取引構造を図化することで、どの産業間の取引額が多いかを把握する。これにより、影響力係数や感応度係数、生産誘発額の数値の背景・要因について分析する。</a:t>
            </a:r>
            <a:endParaRPr lang="ja-JP" altLang="en-US" sz="1200" b="1" dirty="0">
              <a:latin typeface="Meiryo UI" pitchFamily="50" charset="-128"/>
              <a:ea typeface="Meiryo UI" pitchFamily="50" charset="-128"/>
            </a:endParaRPr>
          </a:p>
        </p:txBody>
      </p:sp>
      <p:sp>
        <p:nvSpPr>
          <p:cNvPr id="18" name="テキスト ボックス 17"/>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cxnSp>
        <p:nvCxnSpPr>
          <p:cNvPr id="3" name="直線コネクタ 2"/>
          <p:cNvCxnSpPr/>
          <p:nvPr/>
        </p:nvCxnSpPr>
        <p:spPr bwMode="auto">
          <a:xfrm>
            <a:off x="3432099" y="2677923"/>
            <a:ext cx="413882" cy="24515"/>
          </a:xfrm>
          <a:prstGeom prst="line">
            <a:avLst/>
          </a:prstGeom>
          <a:noFill/>
          <a:ln w="9525" cap="flat" cmpd="sng" algn="ctr">
            <a:solidFill>
              <a:srgbClr val="757575"/>
            </a:solidFill>
            <a:prstDash val="solid"/>
            <a:round/>
            <a:headEnd type="none" w="med" len="med"/>
            <a:tailEnd type="arrow" w="sm" len="sm"/>
          </a:ln>
          <a:effectLst/>
        </p:spPr>
      </p:cxnSp>
      <p:cxnSp>
        <p:nvCxnSpPr>
          <p:cNvPr id="4" name="直線コネクタ 3"/>
          <p:cNvCxnSpPr/>
          <p:nvPr/>
        </p:nvCxnSpPr>
        <p:spPr bwMode="auto">
          <a:xfrm>
            <a:off x="3755030" y="2681781"/>
            <a:ext cx="91797" cy="11439"/>
          </a:xfrm>
          <a:prstGeom prst="line">
            <a:avLst/>
          </a:prstGeom>
          <a:noFill/>
          <a:ln w="9525" cap="flat" cmpd="sng" algn="ctr">
            <a:solidFill>
              <a:srgbClr val="757575"/>
            </a:solidFill>
            <a:prstDash val="solid"/>
            <a:round/>
            <a:headEnd type="none" w="med" len="med"/>
            <a:tailEnd type="arrow" w="sm" len="sm"/>
          </a:ln>
          <a:effectLst/>
        </p:spPr>
      </p:cxnSp>
      <p:cxnSp>
        <p:nvCxnSpPr>
          <p:cNvPr id="5" name="直線コネクタ 4"/>
          <p:cNvCxnSpPr/>
          <p:nvPr/>
        </p:nvCxnSpPr>
        <p:spPr bwMode="auto">
          <a:xfrm>
            <a:off x="3754103" y="2687649"/>
            <a:ext cx="442806" cy="84869"/>
          </a:xfrm>
          <a:prstGeom prst="line">
            <a:avLst/>
          </a:prstGeom>
          <a:noFill/>
          <a:ln w="9525" cap="flat" cmpd="sng" algn="ctr">
            <a:solidFill>
              <a:srgbClr val="757575"/>
            </a:solidFill>
            <a:prstDash val="solid"/>
            <a:round/>
            <a:headEnd type="none" w="med" len="med"/>
            <a:tailEnd type="arrow" w="sm" len="sm"/>
          </a:ln>
          <a:effectLst/>
        </p:spPr>
      </p:cxnSp>
      <p:cxnSp>
        <p:nvCxnSpPr>
          <p:cNvPr id="6" name="直線コネクタ 5"/>
          <p:cNvCxnSpPr/>
          <p:nvPr/>
        </p:nvCxnSpPr>
        <p:spPr bwMode="auto">
          <a:xfrm>
            <a:off x="3752774" y="2693521"/>
            <a:ext cx="763033" cy="199419"/>
          </a:xfrm>
          <a:prstGeom prst="line">
            <a:avLst/>
          </a:prstGeom>
          <a:noFill/>
          <a:ln w="9525" cap="flat" cmpd="sng" algn="ctr">
            <a:solidFill>
              <a:srgbClr val="757575"/>
            </a:solidFill>
            <a:prstDash val="solid"/>
            <a:round/>
            <a:headEnd type="none" w="med" len="med"/>
            <a:tailEnd type="arrow" w="sm" len="sm"/>
          </a:ln>
          <a:effectLst/>
        </p:spPr>
      </p:cxnSp>
      <p:cxnSp>
        <p:nvCxnSpPr>
          <p:cNvPr id="7" name="直線コネクタ 6"/>
          <p:cNvCxnSpPr/>
          <p:nvPr/>
        </p:nvCxnSpPr>
        <p:spPr bwMode="auto">
          <a:xfrm flipH="1">
            <a:off x="2033347" y="2700372"/>
            <a:ext cx="1545686" cy="537145"/>
          </a:xfrm>
          <a:prstGeom prst="line">
            <a:avLst/>
          </a:prstGeom>
          <a:noFill/>
          <a:ln w="9525" cap="flat" cmpd="sng" algn="ctr">
            <a:solidFill>
              <a:srgbClr val="757575"/>
            </a:solidFill>
            <a:prstDash val="solid"/>
            <a:round/>
            <a:headEnd type="none" w="med" len="med"/>
            <a:tailEnd type="arrow" w="sm" len="sm"/>
          </a:ln>
          <a:effectLst/>
        </p:spPr>
      </p:cxnSp>
      <p:cxnSp>
        <p:nvCxnSpPr>
          <p:cNvPr id="8" name="直線コネクタ 7"/>
          <p:cNvCxnSpPr/>
          <p:nvPr/>
        </p:nvCxnSpPr>
        <p:spPr bwMode="auto">
          <a:xfrm flipH="1">
            <a:off x="2329448" y="2694500"/>
            <a:ext cx="1247765" cy="341011"/>
          </a:xfrm>
          <a:prstGeom prst="line">
            <a:avLst/>
          </a:prstGeom>
          <a:noFill/>
          <a:ln w="12700" cap="flat" cmpd="sng" algn="ctr">
            <a:solidFill>
              <a:srgbClr val="FF0000"/>
            </a:solidFill>
            <a:prstDash val="solid"/>
            <a:round/>
            <a:headEnd type="none" w="med" len="med"/>
            <a:tailEnd type="arrow" w="sm" len="sm"/>
          </a:ln>
          <a:effectLst/>
        </p:spPr>
      </p:cxnSp>
      <p:cxnSp>
        <p:nvCxnSpPr>
          <p:cNvPr id="9" name="直線コネクタ 8"/>
          <p:cNvCxnSpPr/>
          <p:nvPr/>
        </p:nvCxnSpPr>
        <p:spPr bwMode="auto">
          <a:xfrm flipH="1">
            <a:off x="2485928" y="2688627"/>
            <a:ext cx="1089887" cy="221317"/>
          </a:xfrm>
          <a:prstGeom prst="line">
            <a:avLst/>
          </a:prstGeom>
          <a:noFill/>
          <a:ln w="9525" cap="flat" cmpd="sng" algn="ctr">
            <a:solidFill>
              <a:srgbClr val="757575"/>
            </a:solidFill>
            <a:prstDash val="solid"/>
            <a:round/>
            <a:headEnd type="none" w="med" len="med"/>
            <a:tailEnd type="arrow" w="sm" len="sm"/>
          </a:ln>
          <a:effectLst/>
        </p:spPr>
      </p:cxnSp>
      <p:cxnSp>
        <p:nvCxnSpPr>
          <p:cNvPr id="10" name="直線コネクタ 9"/>
          <p:cNvCxnSpPr/>
          <p:nvPr/>
        </p:nvCxnSpPr>
        <p:spPr bwMode="auto">
          <a:xfrm flipH="1">
            <a:off x="2802066" y="2682759"/>
            <a:ext cx="772756" cy="104823"/>
          </a:xfrm>
          <a:prstGeom prst="line">
            <a:avLst/>
          </a:prstGeom>
          <a:noFill/>
          <a:ln w="9525" cap="flat" cmpd="sng" algn="ctr">
            <a:solidFill>
              <a:srgbClr val="757575"/>
            </a:solidFill>
            <a:prstDash val="solid"/>
            <a:round/>
            <a:headEnd type="none" w="med" len="med"/>
            <a:tailEnd type="arrow" w="sm" len="sm"/>
          </a:ln>
          <a:effectLst/>
        </p:spPr>
      </p:cxnSp>
      <p:cxnSp>
        <p:nvCxnSpPr>
          <p:cNvPr id="11" name="直線コネクタ 10"/>
          <p:cNvCxnSpPr/>
          <p:nvPr/>
        </p:nvCxnSpPr>
        <p:spPr bwMode="auto">
          <a:xfrm flipH="1" flipV="1">
            <a:off x="3752774" y="2693521"/>
            <a:ext cx="763033" cy="199419"/>
          </a:xfrm>
          <a:prstGeom prst="line">
            <a:avLst/>
          </a:prstGeom>
          <a:noFill/>
          <a:ln w="9525" cap="flat" cmpd="sng" algn="ctr">
            <a:solidFill>
              <a:srgbClr val="757575"/>
            </a:solidFill>
            <a:prstDash val="solid"/>
            <a:round/>
            <a:headEnd type="none" w="med" len="med"/>
            <a:tailEnd type="arrow" w="sm" len="sm"/>
          </a:ln>
          <a:effectLst/>
        </p:spPr>
      </p:cxnSp>
      <p:cxnSp>
        <p:nvCxnSpPr>
          <p:cNvPr id="13" name="直線コネクタ 12"/>
          <p:cNvCxnSpPr/>
          <p:nvPr/>
        </p:nvCxnSpPr>
        <p:spPr bwMode="auto">
          <a:xfrm flipH="1">
            <a:off x="2335417" y="2918049"/>
            <a:ext cx="2178052" cy="152576"/>
          </a:xfrm>
          <a:prstGeom prst="line">
            <a:avLst/>
          </a:prstGeom>
          <a:noFill/>
          <a:ln w="9525" cap="flat" cmpd="sng" algn="ctr">
            <a:solidFill>
              <a:srgbClr val="757575"/>
            </a:solidFill>
            <a:prstDash val="solid"/>
            <a:round/>
            <a:headEnd type="none" w="med" len="med"/>
            <a:tailEnd type="arrow" w="sm" len="sm"/>
          </a:ln>
          <a:effectLst/>
        </p:spPr>
      </p:cxnSp>
      <p:cxnSp>
        <p:nvCxnSpPr>
          <p:cNvPr id="14" name="直線コネクタ 13"/>
          <p:cNvCxnSpPr/>
          <p:nvPr/>
        </p:nvCxnSpPr>
        <p:spPr bwMode="auto">
          <a:xfrm flipH="1" flipV="1">
            <a:off x="2802789" y="2806689"/>
            <a:ext cx="1710626" cy="101323"/>
          </a:xfrm>
          <a:prstGeom prst="line">
            <a:avLst/>
          </a:prstGeom>
          <a:noFill/>
          <a:ln w="9525" cap="flat" cmpd="sng" algn="ctr">
            <a:solidFill>
              <a:srgbClr val="757575"/>
            </a:solidFill>
            <a:prstDash val="solid"/>
            <a:round/>
            <a:headEnd type="none" w="med" len="med"/>
            <a:tailEnd type="arrow" w="sm" len="sm"/>
          </a:ln>
          <a:effectLst/>
        </p:spPr>
      </p:cxnSp>
      <p:cxnSp>
        <p:nvCxnSpPr>
          <p:cNvPr id="19" name="直線コネクタ 18"/>
          <p:cNvCxnSpPr/>
          <p:nvPr/>
        </p:nvCxnSpPr>
        <p:spPr bwMode="auto">
          <a:xfrm flipH="1">
            <a:off x="2335857" y="3069158"/>
            <a:ext cx="2448003" cy="13158"/>
          </a:xfrm>
          <a:prstGeom prst="line">
            <a:avLst/>
          </a:prstGeom>
          <a:noFill/>
          <a:ln w="9525" cap="flat" cmpd="sng" algn="ctr">
            <a:solidFill>
              <a:srgbClr val="757575"/>
            </a:solidFill>
            <a:prstDash val="solid"/>
            <a:round/>
            <a:headEnd type="none" w="med" len="med"/>
            <a:tailEnd type="arrow" w="sm" len="sm"/>
          </a:ln>
          <a:effectLst/>
        </p:spPr>
      </p:cxnSp>
      <p:cxnSp>
        <p:nvCxnSpPr>
          <p:cNvPr id="21" name="直線コネクタ 20"/>
          <p:cNvCxnSpPr/>
          <p:nvPr/>
        </p:nvCxnSpPr>
        <p:spPr bwMode="auto">
          <a:xfrm flipH="1" flipV="1">
            <a:off x="4381055" y="2858948"/>
            <a:ext cx="987093" cy="811871"/>
          </a:xfrm>
          <a:prstGeom prst="line">
            <a:avLst/>
          </a:prstGeom>
          <a:noFill/>
          <a:ln w="9525" cap="flat" cmpd="sng" algn="ctr">
            <a:solidFill>
              <a:srgbClr val="757575"/>
            </a:solidFill>
            <a:prstDash val="solid"/>
            <a:round/>
            <a:headEnd type="none" w="med" len="med"/>
            <a:tailEnd type="arrow" w="sm" len="sm"/>
          </a:ln>
          <a:effectLst/>
        </p:spPr>
      </p:cxnSp>
      <p:cxnSp>
        <p:nvCxnSpPr>
          <p:cNvPr id="22" name="直線コネクタ 21"/>
          <p:cNvCxnSpPr/>
          <p:nvPr/>
        </p:nvCxnSpPr>
        <p:spPr bwMode="auto">
          <a:xfrm flipH="1" flipV="1">
            <a:off x="2316802" y="3164188"/>
            <a:ext cx="3101845" cy="1547309"/>
          </a:xfrm>
          <a:prstGeom prst="line">
            <a:avLst/>
          </a:prstGeom>
          <a:noFill/>
          <a:ln w="9525" cap="flat" cmpd="sng" algn="ctr">
            <a:solidFill>
              <a:srgbClr val="757575"/>
            </a:solidFill>
            <a:prstDash val="solid"/>
            <a:round/>
            <a:headEnd type="none" w="med" len="med"/>
            <a:tailEnd type="arrow" w="sm" len="sm"/>
          </a:ln>
          <a:effectLst/>
        </p:spPr>
      </p:cxnSp>
      <p:cxnSp>
        <p:nvCxnSpPr>
          <p:cNvPr id="23" name="直線コネクタ 22"/>
          <p:cNvCxnSpPr/>
          <p:nvPr/>
        </p:nvCxnSpPr>
        <p:spPr bwMode="auto">
          <a:xfrm flipH="1" flipV="1">
            <a:off x="2303112" y="3187201"/>
            <a:ext cx="2868615" cy="2007502"/>
          </a:xfrm>
          <a:prstGeom prst="line">
            <a:avLst/>
          </a:prstGeom>
          <a:noFill/>
          <a:ln w="12700" cap="flat" cmpd="sng" algn="ctr">
            <a:solidFill>
              <a:srgbClr val="FF0000"/>
            </a:solidFill>
            <a:prstDash val="solid"/>
            <a:round/>
            <a:headEnd type="none" w="med" len="med"/>
            <a:tailEnd type="arrow" w="sm" len="sm"/>
          </a:ln>
          <a:effectLst/>
        </p:spPr>
      </p:cxnSp>
      <p:cxnSp>
        <p:nvCxnSpPr>
          <p:cNvPr id="24" name="直線コネクタ 23"/>
          <p:cNvCxnSpPr/>
          <p:nvPr/>
        </p:nvCxnSpPr>
        <p:spPr bwMode="auto">
          <a:xfrm flipH="1" flipV="1">
            <a:off x="2294598" y="3198414"/>
            <a:ext cx="2654151" cy="2183003"/>
          </a:xfrm>
          <a:prstGeom prst="line">
            <a:avLst/>
          </a:prstGeom>
          <a:noFill/>
          <a:ln w="12700" cap="flat" cmpd="sng" algn="ctr">
            <a:solidFill>
              <a:srgbClr val="FF0000"/>
            </a:solidFill>
            <a:prstDash val="solid"/>
            <a:round/>
            <a:headEnd type="none" w="med" len="med"/>
            <a:tailEnd type="arrow" w="sm" len="sm"/>
          </a:ln>
          <a:effectLst/>
        </p:spPr>
      </p:cxnSp>
      <p:cxnSp>
        <p:nvCxnSpPr>
          <p:cNvPr id="25" name="直線コネクタ 24"/>
          <p:cNvCxnSpPr/>
          <p:nvPr/>
        </p:nvCxnSpPr>
        <p:spPr bwMode="auto">
          <a:xfrm flipH="1" flipV="1">
            <a:off x="2284887" y="3209296"/>
            <a:ext cx="2431658" cy="2352247"/>
          </a:xfrm>
          <a:prstGeom prst="line">
            <a:avLst/>
          </a:prstGeom>
          <a:noFill/>
          <a:ln w="12700" cap="flat" cmpd="sng" algn="ctr">
            <a:solidFill>
              <a:srgbClr val="FF0000"/>
            </a:solidFill>
            <a:prstDash val="solid"/>
            <a:round/>
            <a:headEnd type="none" w="med" len="med"/>
            <a:tailEnd type="arrow" w="sm" len="sm"/>
          </a:ln>
          <a:effectLst/>
        </p:spPr>
      </p:cxnSp>
      <p:cxnSp>
        <p:nvCxnSpPr>
          <p:cNvPr id="26" name="直線コネクタ 25"/>
          <p:cNvCxnSpPr/>
          <p:nvPr/>
        </p:nvCxnSpPr>
        <p:spPr bwMode="auto">
          <a:xfrm flipH="1" flipV="1">
            <a:off x="2273931" y="3219715"/>
            <a:ext cx="2190472" cy="2504822"/>
          </a:xfrm>
          <a:prstGeom prst="line">
            <a:avLst/>
          </a:prstGeom>
          <a:noFill/>
          <a:ln w="9525" cap="flat" cmpd="sng" algn="ctr">
            <a:solidFill>
              <a:srgbClr val="757575"/>
            </a:solidFill>
            <a:prstDash val="solid"/>
            <a:round/>
            <a:headEnd type="none" w="med" len="med"/>
            <a:tailEnd type="arrow" w="sm" len="sm"/>
          </a:ln>
          <a:effectLst/>
        </p:spPr>
      </p:cxnSp>
      <p:cxnSp>
        <p:nvCxnSpPr>
          <p:cNvPr id="27" name="直線コネクタ 26"/>
          <p:cNvCxnSpPr/>
          <p:nvPr/>
        </p:nvCxnSpPr>
        <p:spPr bwMode="auto">
          <a:xfrm flipH="1" flipV="1">
            <a:off x="2261702" y="3229510"/>
            <a:ext cx="1903043" cy="2598774"/>
          </a:xfrm>
          <a:prstGeom prst="line">
            <a:avLst/>
          </a:prstGeom>
          <a:noFill/>
          <a:ln w="9525" cap="flat" cmpd="sng" algn="ctr">
            <a:solidFill>
              <a:srgbClr val="757575"/>
            </a:solidFill>
            <a:prstDash val="solid"/>
            <a:round/>
            <a:headEnd type="none" w="med" len="med"/>
            <a:tailEnd type="arrow" w="sm" len="sm"/>
          </a:ln>
          <a:effectLst/>
        </p:spPr>
      </p:cxnSp>
      <p:cxnSp>
        <p:nvCxnSpPr>
          <p:cNvPr id="28" name="直線コネクタ 27"/>
          <p:cNvCxnSpPr/>
          <p:nvPr/>
        </p:nvCxnSpPr>
        <p:spPr bwMode="auto">
          <a:xfrm flipH="1" flipV="1">
            <a:off x="1994372" y="3362566"/>
            <a:ext cx="1817317" cy="2481706"/>
          </a:xfrm>
          <a:prstGeom prst="line">
            <a:avLst/>
          </a:prstGeom>
          <a:noFill/>
          <a:ln w="12700" cap="flat" cmpd="sng" algn="ctr">
            <a:solidFill>
              <a:srgbClr val="FF0000"/>
            </a:solidFill>
            <a:prstDash val="solid"/>
            <a:round/>
            <a:headEnd type="none" w="med" len="med"/>
            <a:tailEnd type="arrow" w="sm" len="sm"/>
          </a:ln>
          <a:effectLst/>
        </p:spPr>
      </p:cxnSp>
      <p:cxnSp>
        <p:nvCxnSpPr>
          <p:cNvPr id="29" name="直線コネクタ 28"/>
          <p:cNvCxnSpPr/>
          <p:nvPr/>
        </p:nvCxnSpPr>
        <p:spPr bwMode="auto">
          <a:xfrm flipH="1" flipV="1">
            <a:off x="1977220" y="3372874"/>
            <a:ext cx="1204266" cy="2491931"/>
          </a:xfrm>
          <a:prstGeom prst="line">
            <a:avLst/>
          </a:prstGeom>
          <a:noFill/>
          <a:ln w="12700" cap="flat" cmpd="sng" algn="ctr">
            <a:solidFill>
              <a:srgbClr val="FF0000"/>
            </a:solidFill>
            <a:prstDash val="solid"/>
            <a:round/>
            <a:headEnd type="none" w="med" len="med"/>
            <a:tailEnd type="arrow" w="sm" len="sm"/>
          </a:ln>
          <a:effectLst/>
        </p:spPr>
      </p:cxnSp>
      <p:cxnSp>
        <p:nvCxnSpPr>
          <p:cNvPr id="30" name="直線コネクタ 29"/>
          <p:cNvCxnSpPr/>
          <p:nvPr/>
        </p:nvCxnSpPr>
        <p:spPr bwMode="auto">
          <a:xfrm flipH="1" flipV="1">
            <a:off x="2200840" y="3258531"/>
            <a:ext cx="675670" cy="2562131"/>
          </a:xfrm>
          <a:prstGeom prst="line">
            <a:avLst/>
          </a:prstGeom>
          <a:noFill/>
          <a:ln w="12700" cap="flat" cmpd="sng" algn="ctr">
            <a:solidFill>
              <a:srgbClr val="FF0000"/>
            </a:solidFill>
            <a:prstDash val="solid"/>
            <a:round/>
            <a:headEnd type="none" w="med" len="med"/>
            <a:tailEnd type="arrow" w="sm" len="sm"/>
          </a:ln>
          <a:effectLst/>
        </p:spPr>
      </p:cxnSp>
      <p:cxnSp>
        <p:nvCxnSpPr>
          <p:cNvPr id="31" name="直線コネクタ 30"/>
          <p:cNvCxnSpPr/>
          <p:nvPr/>
        </p:nvCxnSpPr>
        <p:spPr bwMode="auto">
          <a:xfrm flipV="1">
            <a:off x="2586157" y="2840444"/>
            <a:ext cx="1342279" cy="2892303"/>
          </a:xfrm>
          <a:prstGeom prst="line">
            <a:avLst/>
          </a:prstGeom>
          <a:noFill/>
          <a:ln w="9525" cap="flat" cmpd="sng" algn="ctr">
            <a:solidFill>
              <a:srgbClr val="757575"/>
            </a:solidFill>
            <a:prstDash val="solid"/>
            <a:round/>
            <a:headEnd type="none" w="med" len="med"/>
            <a:tailEnd type="arrow" w="sm" len="sm"/>
          </a:ln>
          <a:effectLst/>
        </p:spPr>
      </p:cxnSp>
      <p:cxnSp>
        <p:nvCxnSpPr>
          <p:cNvPr id="71680" name="直線コネクタ 71679"/>
          <p:cNvCxnSpPr/>
          <p:nvPr/>
        </p:nvCxnSpPr>
        <p:spPr bwMode="auto">
          <a:xfrm flipV="1">
            <a:off x="1692770" y="3259265"/>
            <a:ext cx="418523" cy="1699607"/>
          </a:xfrm>
          <a:prstGeom prst="line">
            <a:avLst/>
          </a:prstGeom>
          <a:noFill/>
          <a:ln w="12700" cap="flat" cmpd="sng" algn="ctr">
            <a:solidFill>
              <a:srgbClr val="FF0000"/>
            </a:solidFill>
            <a:prstDash val="solid"/>
            <a:round/>
            <a:headEnd type="none" w="med" len="med"/>
            <a:tailEnd type="arrow" w="sm" len="sm"/>
          </a:ln>
          <a:effectLst/>
        </p:spPr>
      </p:cxnSp>
      <p:cxnSp>
        <p:nvCxnSpPr>
          <p:cNvPr id="71681" name="直線コネクタ 71680"/>
          <p:cNvCxnSpPr/>
          <p:nvPr/>
        </p:nvCxnSpPr>
        <p:spPr bwMode="auto">
          <a:xfrm flipV="1">
            <a:off x="1633101" y="3221395"/>
            <a:ext cx="404171" cy="475640"/>
          </a:xfrm>
          <a:prstGeom prst="line">
            <a:avLst/>
          </a:prstGeom>
          <a:noFill/>
          <a:ln w="12700" cap="flat" cmpd="sng" algn="ctr">
            <a:solidFill>
              <a:srgbClr val="FF0000"/>
            </a:solidFill>
            <a:prstDash val="solid"/>
            <a:round/>
            <a:headEnd type="none" w="med" len="med"/>
            <a:tailEnd type="arrow" w="sm" len="sm"/>
          </a:ln>
          <a:effectLst/>
        </p:spPr>
      </p:cxnSp>
      <p:cxnSp>
        <p:nvCxnSpPr>
          <p:cNvPr id="71682" name="直線コネクタ 71681"/>
          <p:cNvCxnSpPr/>
          <p:nvPr/>
        </p:nvCxnSpPr>
        <p:spPr bwMode="auto">
          <a:xfrm flipV="1">
            <a:off x="2030598" y="2709618"/>
            <a:ext cx="1219315" cy="520789"/>
          </a:xfrm>
          <a:prstGeom prst="line">
            <a:avLst/>
          </a:prstGeom>
          <a:noFill/>
          <a:ln w="9525" cap="flat" cmpd="sng" algn="ctr">
            <a:solidFill>
              <a:srgbClr val="757575"/>
            </a:solidFill>
            <a:prstDash val="solid"/>
            <a:round/>
            <a:headEnd type="none" w="med" len="med"/>
            <a:tailEnd type="arrow" w="sm" len="sm"/>
          </a:ln>
          <a:effectLst/>
        </p:spPr>
      </p:cxnSp>
      <p:cxnSp>
        <p:nvCxnSpPr>
          <p:cNvPr id="71683" name="直線コネクタ 71682"/>
          <p:cNvCxnSpPr/>
          <p:nvPr/>
        </p:nvCxnSpPr>
        <p:spPr bwMode="auto">
          <a:xfrm>
            <a:off x="1994372" y="3362566"/>
            <a:ext cx="1817317" cy="2481706"/>
          </a:xfrm>
          <a:prstGeom prst="line">
            <a:avLst/>
          </a:prstGeom>
          <a:noFill/>
          <a:ln w="9525" cap="flat" cmpd="sng" algn="ctr">
            <a:solidFill>
              <a:srgbClr val="757575"/>
            </a:solidFill>
            <a:prstDash val="solid"/>
            <a:round/>
            <a:headEnd type="none" w="med" len="med"/>
            <a:tailEnd type="arrow" w="sm" len="sm"/>
          </a:ln>
          <a:effectLst/>
        </p:spPr>
      </p:cxnSp>
      <p:cxnSp>
        <p:nvCxnSpPr>
          <p:cNvPr id="71684" name="直線コネクタ 71683"/>
          <p:cNvCxnSpPr/>
          <p:nvPr/>
        </p:nvCxnSpPr>
        <p:spPr bwMode="auto">
          <a:xfrm>
            <a:off x="2334469" y="3105701"/>
            <a:ext cx="2820176" cy="351434"/>
          </a:xfrm>
          <a:prstGeom prst="line">
            <a:avLst/>
          </a:prstGeom>
          <a:noFill/>
          <a:ln w="9525" cap="flat" cmpd="sng" algn="ctr">
            <a:solidFill>
              <a:srgbClr val="757575"/>
            </a:solidFill>
            <a:prstDash val="solid"/>
            <a:round/>
            <a:headEnd type="none" w="med" len="med"/>
            <a:tailEnd type="arrow" w="sm" len="sm"/>
          </a:ln>
          <a:effectLst/>
        </p:spPr>
      </p:cxnSp>
      <p:cxnSp>
        <p:nvCxnSpPr>
          <p:cNvPr id="71686" name="直線コネクタ 71685"/>
          <p:cNvCxnSpPr/>
          <p:nvPr/>
        </p:nvCxnSpPr>
        <p:spPr bwMode="auto">
          <a:xfrm flipV="1">
            <a:off x="2487195" y="2799609"/>
            <a:ext cx="1708094" cy="119655"/>
          </a:xfrm>
          <a:prstGeom prst="line">
            <a:avLst/>
          </a:prstGeom>
          <a:noFill/>
          <a:ln w="9525" cap="flat" cmpd="sng" algn="ctr">
            <a:solidFill>
              <a:srgbClr val="757575"/>
            </a:solidFill>
            <a:prstDash val="solid"/>
            <a:round/>
            <a:headEnd type="none" w="med" len="med"/>
            <a:tailEnd type="arrow" w="sm" len="sm"/>
          </a:ln>
          <a:effectLst/>
        </p:spPr>
      </p:cxnSp>
      <p:cxnSp>
        <p:nvCxnSpPr>
          <p:cNvPr id="71687" name="直線コネクタ 71686"/>
          <p:cNvCxnSpPr/>
          <p:nvPr/>
        </p:nvCxnSpPr>
        <p:spPr bwMode="auto">
          <a:xfrm>
            <a:off x="2486082" y="2937894"/>
            <a:ext cx="2669757" cy="511688"/>
          </a:xfrm>
          <a:prstGeom prst="line">
            <a:avLst/>
          </a:prstGeom>
          <a:noFill/>
          <a:ln w="9525" cap="flat" cmpd="sng" algn="ctr">
            <a:solidFill>
              <a:srgbClr val="757575"/>
            </a:solidFill>
            <a:prstDash val="solid"/>
            <a:round/>
            <a:headEnd type="none" w="med" len="med"/>
            <a:tailEnd type="arrow" w="sm" len="sm"/>
          </a:ln>
          <a:effectLst/>
        </p:spPr>
      </p:cxnSp>
      <p:cxnSp>
        <p:nvCxnSpPr>
          <p:cNvPr id="71688" name="直線コネクタ 71687"/>
          <p:cNvCxnSpPr/>
          <p:nvPr/>
        </p:nvCxnSpPr>
        <p:spPr bwMode="auto">
          <a:xfrm flipH="1">
            <a:off x="2309337" y="2961900"/>
            <a:ext cx="44246" cy="26996"/>
          </a:xfrm>
          <a:prstGeom prst="line">
            <a:avLst/>
          </a:prstGeom>
          <a:noFill/>
          <a:ln w="9525" cap="flat" cmpd="sng" algn="ctr">
            <a:solidFill>
              <a:srgbClr val="757575"/>
            </a:solidFill>
            <a:prstDash val="solid"/>
            <a:round/>
            <a:headEnd type="none" w="med" len="med"/>
            <a:tailEnd type="arrow" w="sm" len="sm"/>
          </a:ln>
          <a:effectLst/>
        </p:spPr>
      </p:cxnSp>
      <p:cxnSp>
        <p:nvCxnSpPr>
          <p:cNvPr id="71689" name="直線コネクタ 71688"/>
          <p:cNvCxnSpPr/>
          <p:nvPr/>
        </p:nvCxnSpPr>
        <p:spPr bwMode="auto">
          <a:xfrm flipV="1">
            <a:off x="3079503" y="2685075"/>
            <a:ext cx="163638" cy="22197"/>
          </a:xfrm>
          <a:prstGeom prst="line">
            <a:avLst/>
          </a:prstGeom>
          <a:noFill/>
          <a:ln w="9525" cap="flat" cmpd="sng" algn="ctr">
            <a:solidFill>
              <a:srgbClr val="757575"/>
            </a:solidFill>
            <a:prstDash val="solid"/>
            <a:round/>
            <a:headEnd type="none" w="med" len="med"/>
            <a:tailEnd type="arrow" w="sm" len="sm"/>
          </a:ln>
          <a:effectLst/>
        </p:spPr>
      </p:cxnSp>
      <p:cxnSp>
        <p:nvCxnSpPr>
          <p:cNvPr id="71690" name="直線コネクタ 71689"/>
          <p:cNvCxnSpPr/>
          <p:nvPr/>
        </p:nvCxnSpPr>
        <p:spPr bwMode="auto">
          <a:xfrm flipV="1">
            <a:off x="3080099" y="2711651"/>
            <a:ext cx="765634" cy="4115"/>
          </a:xfrm>
          <a:prstGeom prst="line">
            <a:avLst/>
          </a:prstGeom>
          <a:noFill/>
          <a:ln w="9525" cap="flat" cmpd="sng" algn="ctr">
            <a:solidFill>
              <a:srgbClr val="757575"/>
            </a:solidFill>
            <a:prstDash val="solid"/>
            <a:round/>
            <a:headEnd type="none" w="med" len="med"/>
            <a:tailEnd type="arrow" w="sm" len="sm"/>
          </a:ln>
          <a:effectLst/>
        </p:spPr>
      </p:cxnSp>
      <p:cxnSp>
        <p:nvCxnSpPr>
          <p:cNvPr id="71691" name="直線コネクタ 71690"/>
          <p:cNvCxnSpPr/>
          <p:nvPr/>
        </p:nvCxnSpPr>
        <p:spPr bwMode="auto">
          <a:xfrm flipH="1">
            <a:off x="2027271" y="2746205"/>
            <a:ext cx="928459" cy="477121"/>
          </a:xfrm>
          <a:prstGeom prst="line">
            <a:avLst/>
          </a:prstGeom>
          <a:noFill/>
          <a:ln w="9525" cap="flat" cmpd="sng" algn="ctr">
            <a:solidFill>
              <a:srgbClr val="757575"/>
            </a:solidFill>
            <a:prstDash val="solid"/>
            <a:round/>
            <a:headEnd type="none" w="med" len="med"/>
            <a:tailEnd type="arrow" w="sm" len="sm"/>
          </a:ln>
          <a:effectLst/>
        </p:spPr>
      </p:cxnSp>
      <p:cxnSp>
        <p:nvCxnSpPr>
          <p:cNvPr id="71692" name="直線コネクタ 71691"/>
          <p:cNvCxnSpPr/>
          <p:nvPr/>
        </p:nvCxnSpPr>
        <p:spPr bwMode="auto">
          <a:xfrm flipH="1">
            <a:off x="2321294" y="2741974"/>
            <a:ext cx="632449" cy="270130"/>
          </a:xfrm>
          <a:prstGeom prst="line">
            <a:avLst/>
          </a:prstGeom>
          <a:noFill/>
          <a:ln w="12700" cap="flat" cmpd="sng" algn="ctr">
            <a:solidFill>
              <a:srgbClr val="FF0000"/>
            </a:solidFill>
            <a:prstDash val="solid"/>
            <a:round/>
            <a:headEnd type="none" w="med" len="med"/>
            <a:tailEnd type="arrow" w="sm" len="sm"/>
          </a:ln>
          <a:effectLst/>
        </p:spPr>
      </p:cxnSp>
      <p:sp>
        <p:nvSpPr>
          <p:cNvPr id="16" name="正方形/長方形 15"/>
          <p:cNvSpPr/>
          <p:nvPr/>
        </p:nvSpPr>
        <p:spPr bwMode="auto">
          <a:xfrm>
            <a:off x="6988985" y="2438400"/>
            <a:ext cx="2082240" cy="2101291"/>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dirty="0">
                <a:latin typeface="Meiryo UI" pitchFamily="50" charset="-128"/>
                <a:ea typeface="Meiryo UI" pitchFamily="50" charset="-128"/>
              </a:rPr>
              <a:t>＜コメントを埋めてください＞</a:t>
            </a:r>
            <a:endParaRPr lang="en-US" altLang="ja-JP" sz="1200" b="1" dirty="0">
              <a:latin typeface="Meiryo UI" pitchFamily="50" charset="-128"/>
              <a:ea typeface="Meiryo UI" pitchFamily="50" charset="-128"/>
            </a:endParaRPr>
          </a:p>
        </p:txBody>
      </p:sp>
      <p:pic>
        <p:nvPicPr>
          <p:cNvPr id="71685" name="Picture 5"/>
          <p:cNvPicPr>
            <a:picLocks noChangeAspect="1" noChangeArrowheads="1"/>
          </p:cNvPicPr>
          <p:nvPr/>
        </p:nvPicPr>
        <p:blipFill>
          <a:blip r:embed="rId3" cstate="print"/>
          <a:srcRect/>
          <a:stretch>
            <a:fillRect/>
          </a:stretch>
        </p:blipFill>
        <p:spPr bwMode="auto">
          <a:xfrm>
            <a:off x="6496055" y="5084064"/>
            <a:ext cx="2587897" cy="1376541"/>
          </a:xfrm>
          <a:prstGeom prst="rect">
            <a:avLst/>
          </a:prstGeom>
          <a:noFill/>
          <a:ln w="9525">
            <a:noFill/>
            <a:miter lim="800000"/>
            <a:headEnd/>
            <a:tailEnd/>
          </a:ln>
          <a:effectLst/>
        </p:spPr>
      </p:pic>
      <p:sp>
        <p:nvSpPr>
          <p:cNvPr id="64" name="テキスト ボックス 63"/>
          <p:cNvSpPr txBox="1"/>
          <p:nvPr/>
        </p:nvSpPr>
        <p:spPr>
          <a:xfrm>
            <a:off x="960058" y="2303444"/>
            <a:ext cx="718722" cy="21544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ctr"/>
            <a:r>
              <a:rPr lang="ja-JP" altLang="en-US" sz="800" b="1" dirty="0">
                <a:latin typeface="Meiryo UI" pitchFamily="50" charset="-128"/>
                <a:ea typeface="Meiryo UI" pitchFamily="50" charset="-128"/>
              </a:rPr>
              <a:t>単位：</a:t>
            </a:r>
            <a:r>
              <a:rPr lang="en-US" altLang="ja-JP" sz="800" b="1" dirty="0">
                <a:latin typeface="Meiryo UI" pitchFamily="50" charset="-128"/>
                <a:ea typeface="Meiryo UI" pitchFamily="50" charset="-128"/>
              </a:rPr>
              <a:t>10</a:t>
            </a:r>
            <a:r>
              <a:rPr lang="ja-JP" altLang="en-US" sz="800" b="1" dirty="0">
                <a:latin typeface="Meiryo UI" pitchFamily="50" charset="-128"/>
                <a:ea typeface="Meiryo UI" pitchFamily="50" charset="-128"/>
              </a:rPr>
              <a:t>億円</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idx="4294967295"/>
          </p:nvPr>
        </p:nvSpPr>
        <p:spPr>
          <a:xfrm>
            <a:off x="0" y="2159998"/>
            <a:ext cx="9144000" cy="709200"/>
          </a:xfrm>
          <a:solidFill>
            <a:srgbClr val="D3F9EB"/>
          </a:solidFill>
        </p:spPr>
        <p:txBody>
          <a:bodyPr wrap="square" rtlCol="0" anchor="ctr">
            <a:noAutofit/>
          </a:bodyPr>
          <a:lstStyle/>
          <a:p>
            <a:pPr algn="ctr"/>
            <a:r>
              <a:rPr lang="ja-JP" altLang="ja-JP" sz="3200" kern="1200">
                <a:solidFill>
                  <a:schemeClr val="tx1">
                    <a:lumMod val="75000"/>
                    <a:lumOff val="25000"/>
                  </a:schemeClr>
                </a:solidFill>
                <a:latin typeface="Meiryo UI" pitchFamily="50" charset="-128"/>
                <a:ea typeface="Meiryo UI" pitchFamily="50" charset="-128"/>
                <a:cs typeface="+mn-cs"/>
              </a:rPr>
              <a:t>２－４．賃金・人件費（雇用者所得）の分析</a:t>
            </a:r>
            <a:endParaRPr lang="ja-JP" altLang="en-US" sz="3200" kern="1200" dirty="0">
              <a:solidFill>
                <a:schemeClr val="tx1">
                  <a:lumMod val="75000"/>
                  <a:lumOff val="25000"/>
                </a:schemeClr>
              </a:solidFill>
              <a:latin typeface="Meiryo UI" pitchFamily="50" charset="-128"/>
              <a:ea typeface="Meiryo UI" pitchFamily="50" charset="-128"/>
              <a:cs typeface="+mn-cs"/>
            </a:endParaRPr>
          </a:p>
        </p:txBody>
      </p:sp>
      <p:sp>
        <p:nvSpPr>
          <p:cNvPr id="6"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23</a:t>
            </a:fld>
            <a:endParaRPr lang="en-US" altLang="ja-JP" b="1" dirty="0">
              <a:latin typeface="Meiryo UI" pitchFamily="50" charset="-128"/>
              <a:ea typeface="Meiryo UI" pitchFamily="50"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a:extLst>
              <a:ext uri="{FF2B5EF4-FFF2-40B4-BE49-F238E27FC236}">
                <a16:creationId xmlns:a16="http://schemas.microsoft.com/office/drawing/2014/main" id="{00000000-0008-0000-1500-000003000000}"/>
              </a:ext>
            </a:extLst>
          </p:cNvPr>
          <p:cNvGraphicFramePr>
            <a:graphicFrameLocks/>
          </p:cNvGraphicFramePr>
          <p:nvPr>
            <p:extLst>
              <p:ext uri="{D42A27DB-BD31-4B8C-83A1-F6EECF244321}">
                <p14:modId xmlns:p14="http://schemas.microsoft.com/office/powerpoint/2010/main" val="2690891570"/>
              </p:ext>
            </p:extLst>
          </p:nvPr>
        </p:nvGraphicFramePr>
        <p:xfrm>
          <a:off x="54864" y="3035808"/>
          <a:ext cx="8048247" cy="3386059"/>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（１）住民の生活を支えている産業は何か：賃金・人件費</a:t>
            </a:r>
            <a:endParaRPr kumimoji="1" lang="ja-JP" altLang="en-US" dirty="0">
              <a:latin typeface="Meiryo UI" pitchFamily="50" charset="-128"/>
              <a:ea typeface="Meiryo UI" pitchFamily="50" charset="-128"/>
            </a:endParaRPr>
          </a:p>
        </p:txBody>
      </p:sp>
      <p:sp>
        <p:nvSpPr>
          <p:cNvPr id="19" name="正方形/長方形 18"/>
          <p:cNvSpPr/>
          <p:nvPr/>
        </p:nvSpPr>
        <p:spPr>
          <a:xfrm>
            <a:off x="6324663" y="6534824"/>
            <a:ext cx="2464594" cy="215444"/>
          </a:xfrm>
          <a:prstGeom prst="rect">
            <a:avLst/>
          </a:prstGeom>
        </p:spPr>
        <p:txBody>
          <a:bodyPr wrap="square">
            <a:spAutoFit/>
          </a:bodyPr>
          <a:lstStyle/>
          <a:p>
            <a:r>
              <a:rPr lang="ja-JP" altLang="en-US" sz="800" b="1" dirty="0" smtClean="0">
                <a:latin typeface="Meiryo UI" pitchFamily="50" charset="-128"/>
                <a:ea typeface="Meiryo UI" pitchFamily="50" charset="-128"/>
              </a:rPr>
              <a:t>出典：</a:t>
            </a:r>
            <a:r>
              <a:rPr lang="ja-JP" altLang="en-US" sz="800" b="1" dirty="0">
                <a:latin typeface="Meiryo UI" pitchFamily="50" charset="-128"/>
                <a:ea typeface="Meiryo UI" pitchFamily="50" charset="-128"/>
              </a:rPr>
              <a:t>「地域経済循環分析用データ」より作成</a:t>
            </a:r>
          </a:p>
        </p:txBody>
      </p:sp>
      <p:sp>
        <p:nvSpPr>
          <p:cNvPr id="26" name="正方形/長方形 25"/>
          <p:cNvSpPr/>
          <p:nvPr/>
        </p:nvSpPr>
        <p:spPr bwMode="auto">
          <a:xfrm>
            <a:off x="193947" y="1948499"/>
            <a:ext cx="8640000" cy="504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住民の生活を支える雇用者所得への寄与が大きい産業は、建設業、公共サービス、小売業、公務、対事業所サービスである。</a:t>
            </a:r>
            <a:endParaRPr lang="ja-JP" altLang="en-US" sz="1200" b="1" dirty="0">
              <a:latin typeface="Meiryo UI" pitchFamily="50" charset="-128"/>
              <a:ea typeface="Meiryo UI" pitchFamily="50" charset="-128"/>
            </a:endParaRPr>
          </a:p>
        </p:txBody>
      </p:sp>
      <p:sp>
        <p:nvSpPr>
          <p:cNvPr id="17" name="テキスト ボックス 16"/>
          <p:cNvSpPr txBox="1">
            <a:spLocks noChangeArrowheads="1"/>
          </p:cNvSpPr>
          <p:nvPr/>
        </p:nvSpPr>
        <p:spPr bwMode="auto">
          <a:xfrm>
            <a:off x="193947" y="2566223"/>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産業別雇用者所得</a:t>
            </a:r>
          </a:p>
        </p:txBody>
      </p:sp>
      <p:sp>
        <p:nvSpPr>
          <p:cNvPr id="21" name="テキスト ボックス 20"/>
          <p:cNvSpPr txBox="1"/>
          <p:nvPr/>
        </p:nvSpPr>
        <p:spPr>
          <a:xfrm>
            <a:off x="1380761" y="2949546"/>
            <a:ext cx="1728000" cy="451406"/>
          </a:xfrm>
          <a:prstGeom prst="rect">
            <a:avLst/>
          </a:prstGeom>
          <a:solidFill>
            <a:srgbClr val="F79646"/>
          </a:solidFill>
        </p:spPr>
        <p:txBody>
          <a:bodyPr wrap="square" rtlCol="0">
            <a:spAutoFit/>
          </a:bodyPr>
          <a:lstStyle/>
          <a:p>
            <a:pPr algn="ctr">
              <a:lnSpc>
                <a:spcPts val="1400"/>
              </a:lnSpc>
            </a:pPr>
            <a:r>
              <a:rPr lang="ja-JP" altLang="en-US" sz="1200" b="1" dirty="0">
                <a:solidFill>
                  <a:schemeClr val="bg1"/>
                </a:solidFill>
                <a:latin typeface="Meiryo UI" pitchFamily="50" charset="-128"/>
                <a:ea typeface="Meiryo UI" pitchFamily="50" charset="-128"/>
              </a:rPr>
              <a:t>住民の生活を</a:t>
            </a:r>
            <a:endParaRPr lang="en-US" altLang="ja-JP" sz="1200" b="1" dirty="0">
              <a:solidFill>
                <a:schemeClr val="bg1"/>
              </a:solidFill>
              <a:latin typeface="Meiryo UI" pitchFamily="50" charset="-128"/>
              <a:ea typeface="Meiryo UI" pitchFamily="50" charset="-128"/>
            </a:endParaRPr>
          </a:p>
          <a:p>
            <a:pPr algn="ctr">
              <a:lnSpc>
                <a:spcPts val="1400"/>
              </a:lnSpc>
            </a:pPr>
            <a:r>
              <a:rPr lang="ja-JP" altLang="en-US" sz="1200" b="1" dirty="0">
                <a:solidFill>
                  <a:schemeClr val="bg1"/>
                </a:solidFill>
                <a:latin typeface="Meiryo UI" pitchFamily="50" charset="-128"/>
                <a:ea typeface="Meiryo UI" pitchFamily="50" charset="-128"/>
              </a:rPr>
              <a:t>支えている</a:t>
            </a:r>
            <a:r>
              <a:rPr kumimoji="1" lang="ja-JP" altLang="en-US" sz="1200" b="1" dirty="0">
                <a:solidFill>
                  <a:schemeClr val="bg1"/>
                </a:solidFill>
                <a:latin typeface="Meiryo UI" pitchFamily="50" charset="-128"/>
                <a:ea typeface="Meiryo UI" pitchFamily="50" charset="-128"/>
              </a:rPr>
              <a:t>産業</a:t>
            </a:r>
          </a:p>
        </p:txBody>
      </p:sp>
      <p:sp>
        <p:nvSpPr>
          <p:cNvPr id="22" name="右矢印 21"/>
          <p:cNvSpPr/>
          <p:nvPr/>
        </p:nvSpPr>
        <p:spPr bwMode="auto">
          <a:xfrm flipH="1">
            <a:off x="1182123" y="3446779"/>
            <a:ext cx="1944000" cy="252000"/>
          </a:xfrm>
          <a:prstGeom prst="rightArrow">
            <a:avLst>
              <a:gd name="adj1" fmla="val 50000"/>
              <a:gd name="adj2" fmla="val 81750"/>
            </a:avLst>
          </a:prstGeom>
          <a:solidFill>
            <a:srgbClr val="F79646"/>
          </a:solidFill>
          <a:ln w="38100" cap="flat" cmpd="sng" algn="ctr">
            <a:noFill/>
            <a:prstDash val="solid"/>
            <a:round/>
            <a:headEnd type="none" w="med" len="med"/>
            <a:tailEnd type="none" w="med" len="med"/>
          </a:ln>
          <a:effectLst/>
        </p:spPr>
        <p:txBody>
          <a:bodyPr vert="horz" wrap="none" lIns="36000" tIns="45720" rIns="3600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b="1" dirty="0">
              <a:latin typeface="Meiryo UI" pitchFamily="50" charset="-128"/>
              <a:ea typeface="Meiryo UI" pitchFamily="50" charset="-128"/>
            </a:endParaRPr>
          </a:p>
        </p:txBody>
      </p:sp>
      <p:sp>
        <p:nvSpPr>
          <p:cNvPr id="23"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24</a:t>
            </a:fld>
            <a:endParaRPr lang="en-US" altLang="ja-JP" b="1" dirty="0">
              <a:latin typeface="Meiryo UI" pitchFamily="50" charset="-128"/>
              <a:ea typeface="Meiryo UI" pitchFamily="50" charset="-128"/>
            </a:endParaRPr>
          </a:p>
        </p:txBody>
      </p:sp>
      <p:sp>
        <p:nvSpPr>
          <p:cNvPr id="14" name="Rectangle 3"/>
          <p:cNvSpPr>
            <a:spLocks noChangeArrowheads="1"/>
          </p:cNvSpPr>
          <p:nvPr/>
        </p:nvSpPr>
        <p:spPr bwMode="auto">
          <a:xfrm>
            <a:off x="820109" y="784910"/>
            <a:ext cx="8280000" cy="92076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地域で生み出された付加価値は雇用者所得とその他所得（＝営業余剰（営業利益、利子、賃料等）＋固定資本減耗＋間接税）に分配され、雇用者所得が地域住民の生活を直接支えている。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ここでは、地域の雇用者所得を産業別に分析し、住民の生活を支えている産業は何かを把握する（下図）。</a:t>
            </a:r>
            <a:endParaRPr lang="ja-JP" altLang="en-US" sz="1200" b="1" dirty="0">
              <a:latin typeface="Meiryo UI" pitchFamily="50" charset="-128"/>
              <a:ea typeface="Meiryo UI" pitchFamily="50" charset="-128"/>
            </a:endParaRPr>
          </a:p>
        </p:txBody>
      </p:sp>
      <p:sp>
        <p:nvSpPr>
          <p:cNvPr id="15" name="テキスト ボックス 14"/>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3" name="テキスト ボックス 2"/>
          <p:cNvSpPr txBox="1"/>
          <p:nvPr/>
        </p:nvSpPr>
        <p:spPr>
          <a:xfrm>
            <a:off x="5334003" y="3170428"/>
            <a:ext cx="2624328" cy="338554"/>
          </a:xfrm>
          <a:prstGeom prst="rect">
            <a:avLst/>
          </a:prstGeom>
          <a:solidFill>
            <a:schemeClr val="bg1"/>
          </a:solidFill>
          <a:ln w="19050">
            <a:solidFill>
              <a:schemeClr val="bg1">
                <a:lumMod val="50000"/>
              </a:schemeClr>
            </a:solidFill>
          </a:ln>
        </p:spPr>
        <p:txBody>
          <a:bodyPr wrap="square" rtlCol="0">
            <a:normAutofit/>
          </a:bodyPr>
          <a:lstStyle/>
          <a:p>
            <a:pPr algn="ctr"/>
            <a:r>
              <a:rPr lang="zh-TW" altLang="en-US" sz="1600" smtClean="0">
                <a:latin typeface="ＭＳ Ｐゴシック" panose="020B0600070205080204" pitchFamily="50" charset="-128"/>
                <a:ea typeface="ＭＳ Ｐゴシック" panose="020B0600070205080204" pitchFamily="50" charset="-128"/>
              </a:rPr>
              <a:t>雇用者所得 </a:t>
            </a:r>
            <a:r>
              <a:rPr lang="en-US" altLang="zh-TW" sz="1600" smtClean="0">
                <a:latin typeface="ＭＳ Ｐゴシック" panose="020B0600070205080204" pitchFamily="50" charset="-128"/>
                <a:ea typeface="ＭＳ Ｐゴシック" panose="020B0600070205080204" pitchFamily="50" charset="-128"/>
              </a:rPr>
              <a:t>713 </a:t>
            </a:r>
            <a:r>
              <a:rPr lang="zh-TW" altLang="en-US" sz="1600" smtClean="0">
                <a:latin typeface="ＭＳ Ｐゴシック" panose="020B0600070205080204" pitchFamily="50" charset="-128"/>
                <a:ea typeface="ＭＳ Ｐゴシック" panose="020B0600070205080204" pitchFamily="50" charset="-128"/>
              </a:rPr>
              <a:t>億円</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4" name="テキスト ボックス 3"/>
          <p:cNvSpPr txBox="1"/>
          <p:nvPr/>
        </p:nvSpPr>
        <p:spPr>
          <a:xfrm>
            <a:off x="4565008" y="3185817"/>
            <a:ext cx="723275" cy="307777"/>
          </a:xfrm>
          <a:prstGeom prst="rect">
            <a:avLst/>
          </a:prstGeom>
          <a:noFill/>
          <a:ln>
            <a:noFill/>
          </a:ln>
        </p:spPr>
        <p:txBody>
          <a:bodyPr wrap="none" rtlCol="0">
            <a:spAutoFit/>
          </a:bodyPr>
          <a:lstStyle/>
          <a:p>
            <a:r>
              <a:rPr lang="ja-JP" altLang="en-US" sz="1400" b="1" smtClean="0">
                <a:latin typeface="Meiryo UI" pitchFamily="50" charset="-128"/>
                <a:ea typeface="Meiryo UI" pitchFamily="50" charset="-128"/>
              </a:rPr>
              <a:t>久慈市</a:t>
            </a:r>
            <a:endParaRPr kumimoji="1" lang="ja-JP" altLang="en-US" sz="1400"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00000000-0008-0000-1600-000005000000}"/>
              </a:ext>
            </a:extLst>
          </p:cNvPr>
          <p:cNvGraphicFramePr>
            <a:graphicFrameLocks/>
          </p:cNvGraphicFramePr>
          <p:nvPr>
            <p:extLst>
              <p:ext uri="{D42A27DB-BD31-4B8C-83A1-F6EECF244321}">
                <p14:modId xmlns:p14="http://schemas.microsoft.com/office/powerpoint/2010/main" val="381309295"/>
              </p:ext>
            </p:extLst>
          </p:nvPr>
        </p:nvGraphicFramePr>
        <p:xfrm>
          <a:off x="91440" y="3264408"/>
          <a:ext cx="8189976" cy="3175150"/>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（２）地域の産業の</a:t>
            </a:r>
            <a:r>
              <a:rPr lang="en-US" altLang="ja-JP" dirty="0">
                <a:latin typeface="Meiryo UI" pitchFamily="50" charset="-128"/>
                <a:ea typeface="Meiryo UI" pitchFamily="50" charset="-128"/>
              </a:rPr>
              <a:t>1</a:t>
            </a:r>
            <a:r>
              <a:rPr lang="ja-JP" altLang="en-US" dirty="0">
                <a:latin typeface="Meiryo UI" pitchFamily="50" charset="-128"/>
                <a:ea typeface="Meiryo UI" pitchFamily="50" charset="-128"/>
              </a:rPr>
              <a:t>人当たり雇用者</a:t>
            </a:r>
            <a:r>
              <a:rPr lang="ja-JP" altLang="en-US" dirty="0" smtClean="0">
                <a:latin typeface="Meiryo UI" pitchFamily="50" charset="-128"/>
                <a:ea typeface="Meiryo UI" pitchFamily="50" charset="-128"/>
              </a:rPr>
              <a:t>所得</a:t>
            </a:r>
            <a:endParaRPr kumimoji="1" lang="ja-JP" altLang="en-US" dirty="0">
              <a:latin typeface="Meiryo UI" pitchFamily="50" charset="-128"/>
              <a:ea typeface="Meiryo UI" pitchFamily="50" charset="-128"/>
            </a:endParaRPr>
          </a:p>
        </p:txBody>
      </p:sp>
      <p:sp>
        <p:nvSpPr>
          <p:cNvPr id="6" name="正方形/長方形 5"/>
          <p:cNvSpPr/>
          <p:nvPr/>
        </p:nvSpPr>
        <p:spPr bwMode="auto">
          <a:xfrm>
            <a:off x="184355" y="2220983"/>
            <a:ext cx="8640000" cy="5146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の従業者数１人当たりの雇用者所得は、全産業では全国、県、人口同規模地域のいずれと比較しても低い。産業別には、人口同規模地域と比較すると第１次産業では高い水準であるが、第２次産業と第３次産業では低い水準である。</a:t>
            </a:r>
            <a:endParaRPr lang="ja-JP" altLang="en-US" sz="1200" b="1" dirty="0">
              <a:latin typeface="Meiryo UI" pitchFamily="50" charset="-128"/>
              <a:ea typeface="Meiryo UI" pitchFamily="50" charset="-128"/>
            </a:endParaRPr>
          </a:p>
        </p:txBody>
      </p:sp>
      <p:sp>
        <p:nvSpPr>
          <p:cNvPr id="7" name="テキスト ボックス 6"/>
          <p:cNvSpPr txBox="1">
            <a:spLocks noChangeArrowheads="1"/>
          </p:cNvSpPr>
          <p:nvPr/>
        </p:nvSpPr>
        <p:spPr bwMode="auto">
          <a:xfrm>
            <a:off x="184355" y="2853823"/>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産業別従業者１人当たりの雇用者所得</a:t>
            </a:r>
          </a:p>
        </p:txBody>
      </p:sp>
      <p:sp>
        <p:nvSpPr>
          <p:cNvPr id="10" name="正方形/長方形 9"/>
          <p:cNvSpPr/>
          <p:nvPr/>
        </p:nvSpPr>
        <p:spPr>
          <a:xfrm>
            <a:off x="2538373" y="6541568"/>
            <a:ext cx="5926787" cy="307777"/>
          </a:xfrm>
          <a:prstGeom prst="rect">
            <a:avLst/>
          </a:prstGeom>
        </p:spPr>
        <p:txBody>
          <a:bodyPr wrap="square">
            <a:spAutoFit/>
          </a:bodyPr>
          <a:lstStyle/>
          <a:p>
            <a:pPr marL="180975" indent="-180975" algn="just">
              <a:spcBef>
                <a:spcPts val="300"/>
              </a:spcBef>
              <a:spcAft>
                <a:spcPts val="400"/>
              </a:spcAft>
              <a:buClr>
                <a:srgbClr val="002060"/>
              </a:buClr>
              <a:defRPr/>
            </a:pPr>
            <a:r>
              <a:rPr lang="ja-JP" altLang="en-US" sz="700" b="1" dirty="0">
                <a:latin typeface="Meiryo UI" pitchFamily="50" charset="-128"/>
                <a:ea typeface="Meiryo UI" pitchFamily="50" charset="-128"/>
              </a:rPr>
              <a:t>注）</a:t>
            </a:r>
            <a:r>
              <a:rPr lang="en-US" altLang="ja-JP" sz="700" b="1" dirty="0">
                <a:latin typeface="Meiryo UI" pitchFamily="50" charset="-128"/>
                <a:ea typeface="Meiryo UI" pitchFamily="50" charset="-128"/>
              </a:rPr>
              <a:t>	GDP</a:t>
            </a:r>
            <a:r>
              <a:rPr lang="ja-JP" altLang="en-US" sz="700" b="1" dirty="0">
                <a:latin typeface="Meiryo UI" pitchFamily="50" charset="-128"/>
                <a:ea typeface="Meiryo UI" pitchFamily="50" charset="-128"/>
              </a:rPr>
              <a:t>統計の不動産業には帰属家賃が含まれており、地域経済循環分析用データの産業分類では第</a:t>
            </a:r>
            <a:r>
              <a:rPr lang="en-US" altLang="ja-JP" sz="700" b="1" dirty="0">
                <a:latin typeface="Meiryo UI" pitchFamily="50" charset="-128"/>
                <a:ea typeface="Meiryo UI" pitchFamily="50" charset="-128"/>
              </a:rPr>
              <a:t>3</a:t>
            </a:r>
            <a:r>
              <a:rPr lang="ja-JP" altLang="en-US" sz="700" b="1" dirty="0">
                <a:latin typeface="Meiryo UI" pitchFamily="50" charset="-128"/>
                <a:ea typeface="Meiryo UI" pitchFamily="50" charset="-128"/>
              </a:rPr>
              <a:t>次産業の住宅賃貸業に帰属家賃が含まれている。帰属家賃は、実際には家賃の受払いを伴わないものであるため、これを含む場合と含まない場合の</a:t>
            </a:r>
            <a:r>
              <a:rPr lang="en-US" altLang="ja-JP" sz="700" b="1" dirty="0">
                <a:latin typeface="Meiryo UI" pitchFamily="50" charset="-128"/>
                <a:ea typeface="Meiryo UI" pitchFamily="50" charset="-128"/>
              </a:rPr>
              <a:t>2</a:t>
            </a:r>
            <a:r>
              <a:rPr lang="ja-JP" altLang="en-US" sz="700" b="1" dirty="0">
                <a:latin typeface="Meiryo UI" pitchFamily="50" charset="-128"/>
                <a:ea typeface="Meiryo UI" pitchFamily="50" charset="-128"/>
              </a:rPr>
              <a:t>パターンで労働生産性を作成している。</a:t>
            </a:r>
          </a:p>
        </p:txBody>
      </p:sp>
      <p:sp>
        <p:nvSpPr>
          <p:cNvPr id="14"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25</a:t>
            </a:fld>
            <a:endParaRPr lang="en-US" altLang="ja-JP" b="1" dirty="0">
              <a:latin typeface="Meiryo UI" pitchFamily="50" charset="-128"/>
              <a:ea typeface="Meiryo UI" pitchFamily="50" charset="-128"/>
            </a:endParaRPr>
          </a:p>
        </p:txBody>
      </p:sp>
      <p:sp>
        <p:nvSpPr>
          <p:cNvPr id="15" name="Rectangle 3"/>
          <p:cNvSpPr>
            <a:spLocks noChangeArrowheads="1"/>
          </p:cNvSpPr>
          <p:nvPr/>
        </p:nvSpPr>
        <p:spPr bwMode="auto">
          <a:xfrm>
            <a:off x="820109" y="802915"/>
            <a:ext cx="8280000" cy="1052883"/>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地域で生み出された付加価値は雇用者所得とその他所得（＝営業余剰（営業利益、利子、賃料等）＋固定資本減耗＋間接税）に分配され、雇用者所得が地域住民の生活を直接支えている。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ここでは、労働生産性（従業者</a:t>
            </a:r>
            <a:r>
              <a:rPr lang="en-US" altLang="ja-JP" sz="1200" b="1">
                <a:latin typeface="Meiryo UI" pitchFamily="50" charset="-128"/>
                <a:ea typeface="Meiryo UI" pitchFamily="50" charset="-128"/>
              </a:rPr>
              <a:t>1</a:t>
            </a:r>
            <a:r>
              <a:rPr lang="ja-JP" altLang="en-US" sz="1200" b="1">
                <a:latin typeface="Meiryo UI" pitchFamily="50" charset="-128"/>
                <a:ea typeface="Meiryo UI" pitchFamily="50" charset="-128"/>
              </a:rPr>
              <a:t>人当たり付加価値額）における付加価値額を雇用者所得に変更し、産業別従業者</a:t>
            </a:r>
            <a:r>
              <a:rPr lang="en-US" altLang="ja-JP" sz="1200" b="1">
                <a:latin typeface="Meiryo UI" pitchFamily="50" charset="-128"/>
                <a:ea typeface="Meiryo UI" pitchFamily="50" charset="-128"/>
              </a:rPr>
              <a:t>1</a:t>
            </a:r>
            <a:r>
              <a:rPr lang="ja-JP" altLang="en-US" sz="1200" b="1">
                <a:latin typeface="Meiryo UI" pitchFamily="50" charset="-128"/>
                <a:ea typeface="Meiryo UI" pitchFamily="50" charset="-128"/>
              </a:rPr>
              <a:t>人当たりの雇用者所得について、全国や県と比較し、地域の雇用者所得の水準を把握する（下図）。</a:t>
            </a:r>
            <a:endParaRPr lang="ja-JP" altLang="en-US" sz="1200" b="1" dirty="0">
              <a:latin typeface="Meiryo UI" pitchFamily="50" charset="-128"/>
              <a:ea typeface="Meiryo UI" pitchFamily="50" charset="-128"/>
            </a:endParaRPr>
          </a:p>
        </p:txBody>
      </p:sp>
      <p:sp>
        <p:nvSpPr>
          <p:cNvPr id="16" name="テキスト ボックス 15"/>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txBox="1">
            <a:spLocks noGrp="1"/>
          </p:cNvSpPr>
          <p:nvPr>
            <p:ph type="ctrTitle"/>
          </p:nvPr>
        </p:nvSpPr>
        <p:spPr>
          <a:xfrm>
            <a:off x="0" y="2160000"/>
            <a:ext cx="9144000" cy="707886"/>
          </a:xfrm>
          <a:prstGeom prst="rect">
            <a:avLst/>
          </a:prstGeom>
          <a:solidFill>
            <a:srgbClr val="008080"/>
          </a:solidFill>
        </p:spPr>
        <p:txBody>
          <a:bodyPr wrap="square" rtlCol="0">
            <a:spAutoFit/>
          </a:bodyPr>
          <a:lstStyle/>
          <a:p>
            <a:pPr algn="ctr"/>
            <a:r>
              <a:rPr lang="ja-JP" altLang="en-US" sz="4000">
                <a:solidFill>
                  <a:schemeClr val="bg1"/>
                </a:solidFill>
                <a:latin typeface="Meiryo UI" pitchFamily="50" charset="-128"/>
                <a:ea typeface="Meiryo UI" pitchFamily="50" charset="-128"/>
              </a:rPr>
              <a:t>３．地域のエネルギー消費</a:t>
            </a:r>
            <a:endParaRPr lang="en-US" altLang="ja-JP" sz="4000" dirty="0">
              <a:solidFill>
                <a:schemeClr val="bg1"/>
              </a:solidFill>
              <a:latin typeface="Meiryo UI" pitchFamily="50" charset="-128"/>
              <a:ea typeface="Meiryo UI" pitchFamily="50" charset="-128"/>
            </a:endParaRPr>
          </a:p>
        </p:txBody>
      </p:sp>
      <p:sp>
        <p:nvSpPr>
          <p:cNvPr id="9" name="テキスト プレースホルダ 8"/>
          <p:cNvSpPr>
            <a:spLocks noGrp="1"/>
          </p:cNvSpPr>
          <p:nvPr>
            <p:ph type="body" idx="4294967295"/>
          </p:nvPr>
        </p:nvSpPr>
        <p:spPr>
          <a:xfrm>
            <a:off x="1944000" y="2844800"/>
            <a:ext cx="7200000" cy="1508105"/>
          </a:xfrm>
          <a:prstGeom prst="rect">
            <a:avLst/>
          </a:prstGeom>
          <a:noFill/>
        </p:spPr>
        <p:txBody>
          <a:bodyPr wrap="square" rtlCol="0" anchor="ctr">
            <a:noAutofit/>
          </a:bodyPr>
          <a:lstStyle/>
          <a:p>
            <a:pPr>
              <a:spcBef>
                <a:spcPct val="0"/>
              </a:spcBef>
              <a:spcAft>
                <a:spcPts val="1200"/>
              </a:spcAft>
              <a:buNone/>
            </a:pPr>
            <a:r>
              <a:rPr lang="ja-JP" altLang="ja-JP" sz="2400" b="1" kern="1200" dirty="0">
                <a:solidFill>
                  <a:schemeClr val="tx1">
                    <a:lumMod val="75000"/>
                    <a:lumOff val="25000"/>
                  </a:schemeClr>
                </a:solidFill>
                <a:latin typeface="Meiryo UI" pitchFamily="50" charset="-128"/>
                <a:ea typeface="Meiryo UI" pitchFamily="50" charset="-128"/>
              </a:rPr>
              <a:t>３－１． 産業別エネルギー</a:t>
            </a:r>
            <a:r>
              <a:rPr lang="ja-JP" altLang="ja-JP" sz="2400" b="1" kern="1200" dirty="0" smtClean="0">
                <a:solidFill>
                  <a:schemeClr val="tx1">
                    <a:lumMod val="75000"/>
                    <a:lumOff val="25000"/>
                  </a:schemeClr>
                </a:solidFill>
                <a:latin typeface="Meiryo UI" pitchFamily="50" charset="-128"/>
                <a:ea typeface="Meiryo UI" pitchFamily="50" charset="-128"/>
              </a:rPr>
              <a:t>消費量</a:t>
            </a:r>
            <a:r>
              <a:rPr lang="ja-JP" altLang="en-US" sz="2400" b="1" kern="1200" dirty="0" smtClean="0">
                <a:solidFill>
                  <a:schemeClr val="tx1">
                    <a:lumMod val="75000"/>
                    <a:lumOff val="25000"/>
                  </a:schemeClr>
                </a:solidFill>
                <a:latin typeface="Meiryo UI" pitchFamily="50" charset="-128"/>
                <a:ea typeface="Meiryo UI" pitchFamily="50" charset="-128"/>
              </a:rPr>
              <a:t>の分析</a:t>
            </a:r>
            <a:endParaRPr lang="ja-JP" altLang="ja-JP" sz="2400" b="1" kern="1200" dirty="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ja-JP" sz="2400" b="1" kern="1200" dirty="0">
                <a:solidFill>
                  <a:schemeClr val="tx1">
                    <a:lumMod val="75000"/>
                    <a:lumOff val="25000"/>
                  </a:schemeClr>
                </a:solidFill>
                <a:latin typeface="Meiryo UI" pitchFamily="50" charset="-128"/>
                <a:ea typeface="Meiryo UI" pitchFamily="50" charset="-128"/>
              </a:rPr>
              <a:t>３－２． 産業別エネルギー</a:t>
            </a:r>
            <a:r>
              <a:rPr lang="ja-JP" altLang="ja-JP" sz="2400" b="1" kern="1200" dirty="0" smtClean="0">
                <a:solidFill>
                  <a:schemeClr val="tx1">
                    <a:lumMod val="75000"/>
                    <a:lumOff val="25000"/>
                  </a:schemeClr>
                </a:solidFill>
                <a:latin typeface="Meiryo UI" pitchFamily="50" charset="-128"/>
                <a:ea typeface="Meiryo UI" pitchFamily="50" charset="-128"/>
              </a:rPr>
              <a:t>生産性</a:t>
            </a:r>
            <a:r>
              <a:rPr lang="ja-JP" altLang="en-US" sz="2400" b="1" kern="1200" dirty="0" smtClean="0">
                <a:solidFill>
                  <a:schemeClr val="tx1">
                    <a:lumMod val="75000"/>
                    <a:lumOff val="25000"/>
                  </a:schemeClr>
                </a:solidFill>
                <a:latin typeface="Meiryo UI" pitchFamily="50" charset="-128"/>
                <a:ea typeface="Meiryo UI" pitchFamily="50" charset="-128"/>
              </a:rPr>
              <a:t>の分析</a:t>
            </a:r>
            <a:endParaRPr lang="ja-JP" altLang="en-US" sz="2400" b="1" kern="1200" dirty="0">
              <a:solidFill>
                <a:schemeClr val="tx1">
                  <a:lumMod val="75000"/>
                  <a:lumOff val="25000"/>
                </a:schemeClr>
              </a:solidFill>
              <a:latin typeface="Meiryo UI" pitchFamily="50" charset="-128"/>
              <a:ea typeface="Meiryo UI" pitchFamily="50" charset="-128"/>
            </a:endParaRPr>
          </a:p>
        </p:txBody>
      </p:sp>
      <p:sp>
        <p:nvSpPr>
          <p:cNvPr id="10"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26</a:t>
            </a:fld>
            <a:endParaRPr lang="en-US" altLang="ja-JP" b="1" dirty="0">
              <a:latin typeface="Meiryo UI" pitchFamily="50" charset="-128"/>
              <a:ea typeface="Meiryo UI" pitchFamily="50"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7943850" cy="493058"/>
          </a:xfrm>
        </p:spPr>
        <p:txBody>
          <a:bodyPr/>
          <a:lstStyle/>
          <a:p>
            <a:r>
              <a:rPr kumimoji="1" lang="ja-JP" altLang="en-US" dirty="0">
                <a:latin typeface="Meiryo UI" pitchFamily="50" charset="-128"/>
                <a:ea typeface="Meiryo UI" pitchFamily="50" charset="-128"/>
              </a:rPr>
              <a:t>エネルギーの分析における</a:t>
            </a:r>
            <a:r>
              <a:rPr kumimoji="1" lang="en-US" altLang="ja-JP" dirty="0">
                <a:latin typeface="Meiryo UI" pitchFamily="50" charset="-128"/>
                <a:ea typeface="Meiryo UI" pitchFamily="50" charset="-128"/>
              </a:rPr>
              <a:t>23</a:t>
            </a:r>
            <a:r>
              <a:rPr kumimoji="1" lang="ja-JP" altLang="en-US" dirty="0">
                <a:latin typeface="Meiryo UI" pitchFamily="50" charset="-128"/>
                <a:ea typeface="Meiryo UI" pitchFamily="50" charset="-128"/>
              </a:rPr>
              <a:t>産業について</a:t>
            </a:r>
          </a:p>
        </p:txBody>
      </p:sp>
      <p:sp>
        <p:nvSpPr>
          <p:cNvPr id="5" name="テキスト ボックス 4"/>
          <p:cNvSpPr txBox="1"/>
          <p:nvPr/>
        </p:nvSpPr>
        <p:spPr>
          <a:xfrm>
            <a:off x="0" y="638098"/>
            <a:ext cx="9144000" cy="276999"/>
          </a:xfrm>
          <a:prstGeom prst="rect">
            <a:avLst/>
          </a:prstGeom>
          <a:noFill/>
          <a:ln w="28575">
            <a:noFill/>
            <a:prstDash val="sysDash"/>
          </a:ln>
        </p:spPr>
        <p:txBody>
          <a:bodyPr wrap="square" rtlCol="0">
            <a:spAutoFit/>
          </a:bodyPr>
          <a:lstStyle/>
          <a:p>
            <a:pPr marL="180975" indent="-180975" algn="just">
              <a:spcBef>
                <a:spcPts val="300"/>
              </a:spcBef>
              <a:spcAft>
                <a:spcPts val="400"/>
              </a:spcAft>
              <a:buClr>
                <a:srgbClr val="002060"/>
              </a:buClr>
            </a:pPr>
            <a:r>
              <a:rPr lang="ja-JP" altLang="en-US" sz="1200" b="1" dirty="0">
                <a:latin typeface="Meiryo UI" pitchFamily="50" charset="-128"/>
                <a:ea typeface="Meiryo UI" pitchFamily="50" charset="-128"/>
              </a:rPr>
              <a:t>以降のエネルギーの分析における産業分類は、地域経済循環分析用データと都道府県エネバラの産業分類の共通産業分類である</a:t>
            </a:r>
            <a:r>
              <a:rPr lang="en-US" altLang="ja-JP" sz="1200" b="1" dirty="0">
                <a:latin typeface="Meiryo UI" pitchFamily="50" charset="-128"/>
                <a:ea typeface="Meiryo UI" pitchFamily="50" charset="-128"/>
              </a:rPr>
              <a:t>23</a:t>
            </a:r>
            <a:r>
              <a:rPr lang="ja-JP" altLang="en-US" sz="1200" b="1" dirty="0">
                <a:latin typeface="Meiryo UI" pitchFamily="50" charset="-128"/>
                <a:ea typeface="Meiryo UI" pitchFamily="50" charset="-128"/>
              </a:rPr>
              <a:t>産業とした。</a:t>
            </a:r>
            <a:endParaRPr lang="en-US" altLang="ja-JP" sz="1200" b="1" dirty="0">
              <a:latin typeface="Meiryo UI" pitchFamily="50" charset="-128"/>
              <a:ea typeface="Meiryo UI" pitchFamily="50" charset="-128"/>
            </a:endParaRPr>
          </a:p>
        </p:txBody>
      </p:sp>
      <p:sp>
        <p:nvSpPr>
          <p:cNvPr id="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27</a:t>
            </a:fld>
            <a:endParaRPr lang="en-US" altLang="ja-JP" b="1" dirty="0">
              <a:latin typeface="Meiryo UI" pitchFamily="50" charset="-128"/>
              <a:ea typeface="Meiryo UI" pitchFamily="50" charset="-128"/>
            </a:endParaRPr>
          </a:p>
        </p:txBody>
      </p:sp>
      <p:graphicFrame>
        <p:nvGraphicFramePr>
          <p:cNvPr id="10" name="表 9"/>
          <p:cNvGraphicFramePr>
            <a:graphicFrameLocks noGrp="1"/>
          </p:cNvGraphicFramePr>
          <p:nvPr/>
        </p:nvGraphicFramePr>
        <p:xfrm>
          <a:off x="159731" y="951340"/>
          <a:ext cx="8847108" cy="5486473"/>
        </p:xfrm>
        <a:graphic>
          <a:graphicData uri="http://schemas.openxmlformats.org/drawingml/2006/table">
            <a:tbl>
              <a:tblPr/>
              <a:tblGrid>
                <a:gridCol w="899449">
                  <a:extLst>
                    <a:ext uri="{9D8B030D-6E8A-4147-A177-3AD203B41FA5}">
                      <a16:colId xmlns:a16="http://schemas.microsoft.com/office/drawing/2014/main" val="20000"/>
                    </a:ext>
                  </a:extLst>
                </a:gridCol>
                <a:gridCol w="2634996">
                  <a:extLst>
                    <a:ext uri="{9D8B030D-6E8A-4147-A177-3AD203B41FA5}">
                      <a16:colId xmlns:a16="http://schemas.microsoft.com/office/drawing/2014/main" val="20001"/>
                    </a:ext>
                  </a:extLst>
                </a:gridCol>
                <a:gridCol w="2553005">
                  <a:extLst>
                    <a:ext uri="{9D8B030D-6E8A-4147-A177-3AD203B41FA5}">
                      <a16:colId xmlns:a16="http://schemas.microsoft.com/office/drawing/2014/main" val="20002"/>
                    </a:ext>
                  </a:extLst>
                </a:gridCol>
                <a:gridCol w="2759658">
                  <a:extLst>
                    <a:ext uri="{9D8B030D-6E8A-4147-A177-3AD203B41FA5}">
                      <a16:colId xmlns:a16="http://schemas.microsoft.com/office/drawing/2014/main" val="20003"/>
                    </a:ext>
                  </a:extLst>
                </a:gridCol>
              </a:tblGrid>
              <a:tr h="186266">
                <a:tc>
                  <a:txBody>
                    <a:bodyPr/>
                    <a:lstStyle/>
                    <a:p>
                      <a:pPr algn="ctr" fontAlgn="auto">
                        <a:lnSpc>
                          <a:spcPts val="1100"/>
                        </a:lnSpc>
                        <a:spcAft>
                          <a:spcPts val="0"/>
                        </a:spcAft>
                      </a:pPr>
                      <a:r>
                        <a:rPr lang="en-US" sz="800" dirty="0">
                          <a:solidFill>
                            <a:srgbClr val="000000"/>
                          </a:solidFill>
                          <a:latin typeface="HGP創英角ｺﾞｼｯｸUB" pitchFamily="50" charset="-128"/>
                          <a:ea typeface="HGP創英角ｺﾞｼｯｸUB" pitchFamily="50" charset="-128"/>
                          <a:cs typeface="Times New Roman"/>
                        </a:rPr>
                        <a:t>No.</a:t>
                      </a:r>
                      <a:endParaRPr lang="ja-JP" sz="800" dirty="0">
                        <a:latin typeface="HGP創英角ｺﾞｼｯｸUB" pitchFamily="50" charset="-128"/>
                        <a:ea typeface="HGP創英角ｺﾞｼｯｸUB" pitchFamily="50" charset="-128"/>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auto">
                        <a:lnSpc>
                          <a:spcPts val="1100"/>
                        </a:lnSpc>
                        <a:spcAft>
                          <a:spcPts val="0"/>
                        </a:spcAft>
                      </a:pPr>
                      <a:r>
                        <a:rPr lang="ja-JP" sz="800" dirty="0">
                          <a:solidFill>
                            <a:srgbClr val="000000"/>
                          </a:solidFill>
                          <a:latin typeface="HGP創英角ｺﾞｼｯｸUB" pitchFamily="50" charset="-128"/>
                          <a:ea typeface="HGP創英角ｺﾞｼｯｸUB" pitchFamily="50" charset="-128"/>
                          <a:cs typeface="Times New Roman"/>
                        </a:rPr>
                        <a:t>本データの産業分類</a:t>
                      </a:r>
                      <a:endParaRPr lang="ja-JP" sz="800" dirty="0">
                        <a:latin typeface="HGP創英角ｺﾞｼｯｸUB" pitchFamily="50" charset="-128"/>
                        <a:ea typeface="HGP創英角ｺﾞｼｯｸUB" pitchFamily="50" charset="-128"/>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auto">
                        <a:lnSpc>
                          <a:spcPts val="1100"/>
                        </a:lnSpc>
                        <a:spcAft>
                          <a:spcPts val="0"/>
                        </a:spcAft>
                      </a:pPr>
                      <a:r>
                        <a:rPr lang="ja-JP" sz="800" dirty="0">
                          <a:solidFill>
                            <a:srgbClr val="000000"/>
                          </a:solidFill>
                          <a:latin typeface="HGP創英角ｺﾞｼｯｸUB" pitchFamily="50" charset="-128"/>
                          <a:ea typeface="HGP創英角ｺﾞｼｯｸUB" pitchFamily="50" charset="-128"/>
                          <a:cs typeface="Times New Roman"/>
                        </a:rPr>
                        <a:t>①地域経済循環分析用データの産業分類</a:t>
                      </a:r>
                      <a:endParaRPr lang="ja-JP" sz="800" dirty="0">
                        <a:latin typeface="HGP創英角ｺﾞｼｯｸUB" pitchFamily="50" charset="-128"/>
                        <a:ea typeface="HGP創英角ｺﾞｼｯｸUB" pitchFamily="50" charset="-128"/>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auto">
                        <a:lnSpc>
                          <a:spcPts val="1100"/>
                        </a:lnSpc>
                        <a:spcAft>
                          <a:spcPts val="0"/>
                        </a:spcAft>
                      </a:pPr>
                      <a:r>
                        <a:rPr lang="ja-JP" sz="800" dirty="0">
                          <a:solidFill>
                            <a:srgbClr val="000000"/>
                          </a:solidFill>
                          <a:latin typeface="HGP創英角ｺﾞｼｯｸUB" pitchFamily="50" charset="-128"/>
                          <a:ea typeface="HGP創英角ｺﾞｼｯｸUB" pitchFamily="50" charset="-128"/>
                          <a:cs typeface="Times New Roman"/>
                        </a:rPr>
                        <a:t>②都道府県別エネルギー消費統計の産業分類</a:t>
                      </a:r>
                      <a:endParaRPr lang="ja-JP" sz="800" dirty="0">
                        <a:latin typeface="HGP創英角ｺﾞｼｯｸUB" pitchFamily="50" charset="-128"/>
                        <a:ea typeface="HGP創英角ｺﾞｼｯｸUB" pitchFamily="50" charset="-128"/>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18279">
                <a:tc rowSpan="3">
                  <a:txBody>
                    <a:bodyPr/>
                    <a:lstStyle/>
                    <a:p>
                      <a:pPr algn="ctr" fontAlgn="auto">
                        <a:lnSpc>
                          <a:spcPts val="1100"/>
                        </a:lnSpc>
                        <a:spcAft>
                          <a:spcPts val="0"/>
                        </a:spcAft>
                      </a:pPr>
                      <a:r>
                        <a:rPr lang="en-US" sz="800" dirty="0">
                          <a:solidFill>
                            <a:srgbClr val="000000"/>
                          </a:solidFill>
                          <a:latin typeface="Meiryo UI"/>
                          <a:ea typeface="ＭＳ Ｐ明朝"/>
                          <a:cs typeface="Times New Roman"/>
                        </a:rPr>
                        <a:t>1</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rowSpan="3">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農林水産業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農業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rowSpan="3">
                  <a:txBody>
                    <a:bodyPr/>
                    <a:lstStyle/>
                    <a:p>
                      <a:pPr algn="l" fontAlgn="auto">
                        <a:lnSpc>
                          <a:spcPts val="900"/>
                        </a:lnSpc>
                        <a:spcAft>
                          <a:spcPts val="0"/>
                        </a:spcAft>
                      </a:pPr>
                      <a:r>
                        <a:rPr lang="ja-JP" sz="800" dirty="0">
                          <a:solidFill>
                            <a:srgbClr val="000000"/>
                          </a:solidFill>
                          <a:latin typeface="Times New Roman"/>
                          <a:ea typeface="Meiryo UI"/>
                          <a:cs typeface="Times New Roman"/>
                        </a:rPr>
                        <a:t>農林水産業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extLst>
                  <a:ext uri="{0D108BD9-81ED-4DB2-BD59-A6C34878D82A}">
                    <a16:rowId xmlns:a16="http://schemas.microsoft.com/office/drawing/2014/main" val="10001"/>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林業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vMerge="1">
                  <a:txBody>
                    <a:bodyPr/>
                    <a:lstStyle/>
                    <a:p>
                      <a:endParaRPr kumimoji="1" lang="ja-JP" altLang="en-US"/>
                    </a:p>
                  </a:txBody>
                  <a:tcPr/>
                </a:tc>
                <a:extLst>
                  <a:ext uri="{0D108BD9-81ED-4DB2-BD59-A6C34878D82A}">
                    <a16:rowId xmlns:a16="http://schemas.microsoft.com/office/drawing/2014/main" val="10002"/>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水産業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vMerge="1">
                  <a:txBody>
                    <a:bodyPr/>
                    <a:lstStyle/>
                    <a:p>
                      <a:endParaRPr kumimoji="1" lang="ja-JP" altLang="en-US"/>
                    </a:p>
                  </a:txBody>
                  <a:tcPr/>
                </a:tc>
                <a:extLst>
                  <a:ext uri="{0D108BD9-81ED-4DB2-BD59-A6C34878D82A}">
                    <a16:rowId xmlns:a16="http://schemas.microsoft.com/office/drawing/2014/main" val="10003"/>
                  </a:ext>
                </a:extLst>
              </a:tr>
              <a:tr h="132341">
                <a:tc>
                  <a:txBody>
                    <a:bodyPr/>
                    <a:lstStyle/>
                    <a:p>
                      <a:pPr algn="ctr" fontAlgn="auto">
                        <a:lnSpc>
                          <a:spcPts val="1100"/>
                        </a:lnSpc>
                        <a:spcAft>
                          <a:spcPts val="0"/>
                        </a:spcAft>
                      </a:pPr>
                      <a:r>
                        <a:rPr lang="en-US" sz="800" dirty="0">
                          <a:solidFill>
                            <a:srgbClr val="000000"/>
                          </a:solidFill>
                          <a:latin typeface="Meiryo UI"/>
                          <a:ea typeface="ＭＳ Ｐ明朝"/>
                          <a:cs typeface="Times New Roman"/>
                        </a:rPr>
                        <a:t>2</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鉱業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a:solidFill>
                            <a:srgbClr val="000000"/>
                          </a:solidFill>
                          <a:latin typeface="Times New Roman"/>
                          <a:ea typeface="Meiryo UI"/>
                          <a:cs typeface="Times New Roman"/>
                        </a:rPr>
                        <a:t>鉱業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a:solidFill>
                            <a:srgbClr val="000000"/>
                          </a:solidFill>
                          <a:latin typeface="Times New Roman"/>
                          <a:ea typeface="Meiryo UI"/>
                          <a:cs typeface="Times New Roman"/>
                        </a:rPr>
                        <a:t>鉱業他</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32341">
                <a:tc>
                  <a:txBody>
                    <a:bodyPr/>
                    <a:lstStyle/>
                    <a:p>
                      <a:pPr algn="ctr" fontAlgn="auto">
                        <a:lnSpc>
                          <a:spcPts val="1100"/>
                        </a:lnSpc>
                        <a:spcAft>
                          <a:spcPts val="0"/>
                        </a:spcAft>
                      </a:pPr>
                      <a:r>
                        <a:rPr lang="en-US" sz="800" dirty="0">
                          <a:solidFill>
                            <a:srgbClr val="000000"/>
                          </a:solidFill>
                          <a:latin typeface="Meiryo UI"/>
                          <a:ea typeface="ＭＳ Ｐ明朝"/>
                          <a:cs typeface="Times New Roman"/>
                        </a:rPr>
                        <a:t>3</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食料品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食料品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a:solidFill>
                            <a:srgbClr val="000000"/>
                          </a:solidFill>
                          <a:latin typeface="Times New Roman"/>
                          <a:ea typeface="Meiryo UI"/>
                          <a:cs typeface="Times New Roman"/>
                        </a:rPr>
                        <a:t>食品飲料製造業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4</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繊維工業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繊維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l" fontAlgn="auto">
                        <a:lnSpc>
                          <a:spcPts val="900"/>
                        </a:lnSpc>
                        <a:spcAft>
                          <a:spcPts val="0"/>
                        </a:spcAft>
                      </a:pPr>
                      <a:r>
                        <a:rPr lang="ja-JP" sz="800">
                          <a:solidFill>
                            <a:srgbClr val="000000"/>
                          </a:solidFill>
                          <a:latin typeface="Times New Roman"/>
                          <a:ea typeface="Meiryo UI"/>
                          <a:cs typeface="Times New Roman"/>
                        </a:rPr>
                        <a:t>繊維工業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衣服・身回品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7"/>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5</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パルプ・紙</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パルプ・紙</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a:solidFill>
                            <a:srgbClr val="000000"/>
                          </a:solidFill>
                          <a:latin typeface="Times New Roman"/>
                          <a:ea typeface="Meiryo UI"/>
                          <a:cs typeface="Times New Roman"/>
                        </a:rPr>
                        <a:t>パルプ･紙･紙加工品製造業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6</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化学・石油石炭製品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化学</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l" fontAlgn="auto">
                        <a:lnSpc>
                          <a:spcPts val="900"/>
                        </a:lnSpc>
                        <a:spcAft>
                          <a:spcPts val="0"/>
                        </a:spcAft>
                      </a:pPr>
                      <a:r>
                        <a:rPr lang="ja-JP" sz="800">
                          <a:solidFill>
                            <a:srgbClr val="000000"/>
                          </a:solidFill>
                          <a:latin typeface="Times New Roman"/>
                          <a:ea typeface="Meiryo UI"/>
                          <a:cs typeface="Times New Roman"/>
                        </a:rPr>
                        <a:t>化学工業</a:t>
                      </a:r>
                      <a:r>
                        <a:rPr lang="en-US" sz="800">
                          <a:solidFill>
                            <a:srgbClr val="000000"/>
                          </a:solidFill>
                          <a:latin typeface="Times New Roman"/>
                          <a:ea typeface="Meiryo UI"/>
                          <a:cs typeface="Times New Roman"/>
                        </a:rPr>
                        <a:t> (</a:t>
                      </a:r>
                      <a:r>
                        <a:rPr lang="ja-JP" sz="800">
                          <a:solidFill>
                            <a:srgbClr val="000000"/>
                          </a:solidFill>
                          <a:latin typeface="Times New Roman"/>
                          <a:ea typeface="Meiryo UI"/>
                          <a:cs typeface="Times New Roman"/>
                        </a:rPr>
                        <a:t>含 石油石炭製品</a:t>
                      </a:r>
                      <a:r>
                        <a:rPr lang="en-US" sz="800">
                          <a:solidFill>
                            <a:srgbClr val="000000"/>
                          </a:solidFill>
                          <a:latin typeface="Times New Roman"/>
                          <a:ea typeface="Meiryo UI"/>
                          <a:cs typeface="Times New Roman"/>
                        </a:rPr>
                        <a:t>)</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9"/>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石油・石炭製品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10"/>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7</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窯業・土石製品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窯業・土石製品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a:solidFill>
                            <a:srgbClr val="000000"/>
                          </a:solidFill>
                          <a:latin typeface="Times New Roman"/>
                          <a:ea typeface="Meiryo UI"/>
                          <a:cs typeface="Times New Roman"/>
                        </a:rPr>
                        <a:t>窯業･土石製品製造業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1"/>
                  </a:ext>
                </a:extLst>
              </a:tr>
              <a:tr h="118279">
                <a:tc rowSpan="3">
                  <a:txBody>
                    <a:bodyPr/>
                    <a:lstStyle/>
                    <a:p>
                      <a:pPr algn="ctr" fontAlgn="auto">
                        <a:lnSpc>
                          <a:spcPts val="1100"/>
                        </a:lnSpc>
                        <a:spcAft>
                          <a:spcPts val="0"/>
                        </a:spcAft>
                      </a:pPr>
                      <a:r>
                        <a:rPr lang="en-US" sz="800">
                          <a:solidFill>
                            <a:srgbClr val="000000"/>
                          </a:solidFill>
                          <a:latin typeface="Meiryo UI"/>
                          <a:ea typeface="ＭＳ Ｐ明朝"/>
                          <a:cs typeface="Times New Roman"/>
                        </a:rPr>
                        <a:t>8</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3">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鉄鋼･非鉄･金属製品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鉄鋼</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3">
                  <a:txBody>
                    <a:bodyPr/>
                    <a:lstStyle/>
                    <a:p>
                      <a:pPr algn="l" fontAlgn="auto">
                        <a:lnSpc>
                          <a:spcPts val="900"/>
                        </a:lnSpc>
                        <a:spcAft>
                          <a:spcPts val="0"/>
                        </a:spcAft>
                      </a:pPr>
                      <a:r>
                        <a:rPr lang="ja-JP" sz="800">
                          <a:solidFill>
                            <a:srgbClr val="000000"/>
                          </a:solidFill>
                          <a:latin typeface="Times New Roman"/>
                          <a:ea typeface="Meiryo UI"/>
                          <a:cs typeface="Times New Roman"/>
                        </a:rPr>
                        <a:t>鉄鋼･非鉄･金属製品製造業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2"/>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非鉄金属</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13"/>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金属製品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14"/>
                  </a:ext>
                </a:extLst>
              </a:tr>
              <a:tr h="118279">
                <a:tc rowSpan="4">
                  <a:txBody>
                    <a:bodyPr/>
                    <a:lstStyle/>
                    <a:p>
                      <a:pPr algn="ctr" fontAlgn="auto">
                        <a:lnSpc>
                          <a:spcPts val="1100"/>
                        </a:lnSpc>
                        <a:spcAft>
                          <a:spcPts val="0"/>
                        </a:spcAft>
                      </a:pPr>
                      <a:r>
                        <a:rPr lang="en-US" sz="800">
                          <a:solidFill>
                            <a:srgbClr val="000000"/>
                          </a:solidFill>
                          <a:latin typeface="Meiryo UI"/>
                          <a:ea typeface="ＭＳ Ｐ明朝"/>
                          <a:cs typeface="Times New Roman"/>
                        </a:rPr>
                        <a:t>9</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4">
                  <a:txBody>
                    <a:bodyPr/>
                    <a:lstStyle/>
                    <a:p>
                      <a:pPr algn="just" fontAlgn="auto">
                        <a:lnSpc>
                          <a:spcPts val="1100"/>
                        </a:lnSpc>
                        <a:spcAft>
                          <a:spcPts val="0"/>
                        </a:spcAft>
                      </a:pPr>
                      <a:r>
                        <a:rPr lang="ja-JP" sz="800">
                          <a:solidFill>
                            <a:srgbClr val="000000"/>
                          </a:solidFill>
                          <a:latin typeface="Times New Roman"/>
                          <a:ea typeface="Meiryo UI"/>
                          <a:cs typeface="Times New Roman"/>
                        </a:rPr>
                        <a:t>機械製造業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一般機械</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4">
                  <a:txBody>
                    <a:bodyPr/>
                    <a:lstStyle/>
                    <a:p>
                      <a:pPr algn="l" fontAlgn="auto">
                        <a:lnSpc>
                          <a:spcPts val="900"/>
                        </a:lnSpc>
                        <a:spcAft>
                          <a:spcPts val="0"/>
                        </a:spcAft>
                      </a:pPr>
                      <a:r>
                        <a:rPr lang="ja-JP" sz="800" dirty="0">
                          <a:solidFill>
                            <a:srgbClr val="000000"/>
                          </a:solidFill>
                          <a:latin typeface="Times New Roman"/>
                          <a:ea typeface="Meiryo UI"/>
                          <a:cs typeface="Times New Roman"/>
                        </a:rPr>
                        <a:t>機械製造業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5"/>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電気機械</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16"/>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輸送用機械</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17"/>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精密機械</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18"/>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10</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木製品･家具</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製材・木製品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l" fontAlgn="auto">
                        <a:lnSpc>
                          <a:spcPts val="900"/>
                        </a:lnSpc>
                        <a:spcAft>
                          <a:spcPts val="0"/>
                        </a:spcAft>
                      </a:pPr>
                      <a:r>
                        <a:rPr lang="ja-JP" sz="800" dirty="0">
                          <a:solidFill>
                            <a:srgbClr val="000000"/>
                          </a:solidFill>
                          <a:latin typeface="Times New Roman"/>
                          <a:ea typeface="Meiryo UI"/>
                          <a:cs typeface="Times New Roman"/>
                        </a:rPr>
                        <a:t>木製品･家具他工業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9"/>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家具</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20"/>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11</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fontAlgn="auto">
                        <a:lnSpc>
                          <a:spcPts val="1100"/>
                        </a:lnSpc>
                        <a:spcAft>
                          <a:spcPts val="0"/>
                        </a:spcAft>
                      </a:pPr>
                      <a:r>
                        <a:rPr lang="ja-JP" sz="800">
                          <a:solidFill>
                            <a:srgbClr val="000000"/>
                          </a:solidFill>
                          <a:latin typeface="Times New Roman"/>
                          <a:ea typeface="Meiryo UI"/>
                          <a:cs typeface="Times New Roman"/>
                        </a:rPr>
                        <a:t>印刷</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印刷</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印刷･同関連業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1"/>
                  </a:ext>
                </a:extLst>
              </a:tr>
              <a:tr h="118279">
                <a:tc rowSpan="3">
                  <a:txBody>
                    <a:bodyPr/>
                    <a:lstStyle/>
                    <a:p>
                      <a:pPr algn="ctr" fontAlgn="auto">
                        <a:lnSpc>
                          <a:spcPts val="1100"/>
                        </a:lnSpc>
                        <a:spcAft>
                          <a:spcPts val="0"/>
                        </a:spcAft>
                      </a:pPr>
                      <a:r>
                        <a:rPr lang="en-US" sz="800">
                          <a:solidFill>
                            <a:srgbClr val="000000"/>
                          </a:solidFill>
                          <a:latin typeface="Meiryo UI"/>
                          <a:ea typeface="ＭＳ Ｐ明朝"/>
                          <a:cs typeface="Times New Roman"/>
                        </a:rPr>
                        <a:t>12</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3">
                  <a:txBody>
                    <a:bodyPr/>
                    <a:lstStyle/>
                    <a:p>
                      <a:pPr algn="just" fontAlgn="auto">
                        <a:lnSpc>
                          <a:spcPts val="1100"/>
                        </a:lnSpc>
                        <a:spcAft>
                          <a:spcPts val="0"/>
                        </a:spcAft>
                      </a:pPr>
                      <a:r>
                        <a:rPr lang="ja-JP" sz="800">
                          <a:solidFill>
                            <a:srgbClr val="000000"/>
                          </a:solidFill>
                          <a:latin typeface="Times New Roman"/>
                          <a:ea typeface="Meiryo UI"/>
                          <a:cs typeface="Times New Roman"/>
                        </a:rPr>
                        <a:t>その他の製造業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皮革・皮革製品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l" fontAlgn="auto">
                        <a:lnSpc>
                          <a:spcPts val="900"/>
                        </a:lnSpc>
                        <a:spcAft>
                          <a:spcPts val="0"/>
                        </a:spcAft>
                      </a:pPr>
                      <a:r>
                        <a:rPr lang="ja-JP" sz="800" dirty="0">
                          <a:solidFill>
                            <a:srgbClr val="000000"/>
                          </a:solidFill>
                          <a:latin typeface="Times New Roman"/>
                          <a:ea typeface="Meiryo UI"/>
                          <a:cs typeface="Times New Roman"/>
                        </a:rPr>
                        <a:t>プラスチック･ゴム･皮革製品製造業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2"/>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800" dirty="0">
                          <a:solidFill>
                            <a:srgbClr val="000000"/>
                          </a:solidFill>
                          <a:latin typeface="Times New Roman"/>
                          <a:ea typeface="Meiryo UI"/>
                          <a:cs typeface="Times New Roman"/>
                        </a:rPr>
                        <a:t>ゴム製品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23"/>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800" dirty="0">
                          <a:solidFill>
                            <a:srgbClr val="000000"/>
                          </a:solidFill>
                          <a:latin typeface="Times New Roman"/>
                          <a:ea typeface="Meiryo UI"/>
                          <a:cs typeface="Times New Roman"/>
                        </a:rPr>
                        <a:t>その他の製造業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lnSpc>
                          <a:spcPts val="900"/>
                        </a:lnSpc>
                        <a:spcAft>
                          <a:spcPts val="0"/>
                        </a:spcAft>
                      </a:pPr>
                      <a:r>
                        <a:rPr lang="ja-JP" sz="800" dirty="0">
                          <a:solidFill>
                            <a:srgbClr val="000000"/>
                          </a:solidFill>
                          <a:latin typeface="Times New Roman"/>
                          <a:ea typeface="Meiryo UI"/>
                          <a:cs typeface="Times New Roman"/>
                        </a:rPr>
                        <a:t>他製造業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4"/>
                  </a:ext>
                </a:extLst>
              </a:tr>
              <a:tr h="132341">
                <a:tc>
                  <a:txBody>
                    <a:bodyPr/>
                    <a:lstStyle/>
                    <a:p>
                      <a:pPr algn="ctr" fontAlgn="auto">
                        <a:lnSpc>
                          <a:spcPts val="1100"/>
                        </a:lnSpc>
                        <a:spcAft>
                          <a:spcPts val="0"/>
                        </a:spcAft>
                      </a:pPr>
                      <a:r>
                        <a:rPr lang="en-US" sz="800" dirty="0">
                          <a:solidFill>
                            <a:srgbClr val="000000"/>
                          </a:solidFill>
                          <a:latin typeface="Meiryo UI"/>
                          <a:ea typeface="ＭＳ Ｐ明朝"/>
                          <a:cs typeface="Times New Roman"/>
                        </a:rPr>
                        <a:t>13</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建設業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建設業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建設業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5"/>
                  </a:ext>
                </a:extLst>
              </a:tr>
              <a:tr h="118279">
                <a:tc rowSpan="3">
                  <a:txBody>
                    <a:bodyPr/>
                    <a:lstStyle/>
                    <a:p>
                      <a:pPr algn="ctr" fontAlgn="auto">
                        <a:lnSpc>
                          <a:spcPts val="1100"/>
                        </a:lnSpc>
                        <a:spcAft>
                          <a:spcPts val="0"/>
                        </a:spcAft>
                      </a:pPr>
                      <a:r>
                        <a:rPr lang="en-US" sz="800" dirty="0">
                          <a:solidFill>
                            <a:srgbClr val="000000"/>
                          </a:solidFill>
                          <a:latin typeface="Meiryo UI"/>
                          <a:ea typeface="ＭＳ Ｐ明朝"/>
                          <a:cs typeface="Times New Roman"/>
                        </a:rPr>
                        <a:t>14</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3">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電気・ガス・水道業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電気業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3">
                  <a:txBody>
                    <a:bodyPr/>
                    <a:lstStyle/>
                    <a:p>
                      <a:pPr algn="l" fontAlgn="auto">
                        <a:lnSpc>
                          <a:spcPts val="900"/>
                        </a:lnSpc>
                        <a:spcAft>
                          <a:spcPts val="0"/>
                        </a:spcAft>
                      </a:pPr>
                      <a:r>
                        <a:rPr lang="ja-JP" sz="800" dirty="0">
                          <a:solidFill>
                            <a:srgbClr val="000000"/>
                          </a:solidFill>
                          <a:latin typeface="Times New Roman"/>
                          <a:ea typeface="Meiryo UI"/>
                          <a:cs typeface="Times New Roman"/>
                        </a:rPr>
                        <a:t>電気ガス熱供給水道業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26"/>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ガス・熱供給業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vMerge="1">
                  <a:txBody>
                    <a:bodyPr/>
                    <a:lstStyle/>
                    <a:p>
                      <a:endParaRPr kumimoji="1" lang="ja-JP" altLang="en-US"/>
                    </a:p>
                  </a:txBody>
                  <a:tcPr/>
                </a:tc>
                <a:extLst>
                  <a:ext uri="{0D108BD9-81ED-4DB2-BD59-A6C34878D82A}">
                    <a16:rowId xmlns:a16="http://schemas.microsoft.com/office/drawing/2014/main" val="10027"/>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水道・廃棄物処理業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vMerge="1">
                  <a:txBody>
                    <a:bodyPr/>
                    <a:lstStyle/>
                    <a:p>
                      <a:endParaRPr kumimoji="1" lang="ja-JP" altLang="en-US"/>
                    </a:p>
                  </a:txBody>
                  <a:tcPr/>
                </a:tc>
                <a:extLst>
                  <a:ext uri="{0D108BD9-81ED-4DB2-BD59-A6C34878D82A}">
                    <a16:rowId xmlns:a16="http://schemas.microsoft.com/office/drawing/2014/main" val="10028"/>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15</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卸売･小売業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卸売業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l" fontAlgn="auto">
                        <a:lnSpc>
                          <a:spcPts val="900"/>
                        </a:lnSpc>
                        <a:spcAft>
                          <a:spcPts val="0"/>
                        </a:spcAft>
                      </a:pPr>
                      <a:r>
                        <a:rPr lang="ja-JP" sz="800" dirty="0">
                          <a:solidFill>
                            <a:srgbClr val="000000"/>
                          </a:solidFill>
                          <a:latin typeface="Times New Roman"/>
                          <a:ea typeface="Meiryo UI"/>
                          <a:cs typeface="Times New Roman"/>
                        </a:rPr>
                        <a:t>卸売業･小売業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29"/>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小売業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vMerge="1">
                  <a:txBody>
                    <a:bodyPr/>
                    <a:lstStyle/>
                    <a:p>
                      <a:endParaRPr kumimoji="1" lang="ja-JP" altLang="en-US"/>
                    </a:p>
                  </a:txBody>
                  <a:tcPr/>
                </a:tc>
                <a:extLst>
                  <a:ext uri="{0D108BD9-81ED-4DB2-BD59-A6C34878D82A}">
                    <a16:rowId xmlns:a16="http://schemas.microsoft.com/office/drawing/2014/main" val="10030"/>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16</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just" fontAlgn="auto">
                        <a:lnSpc>
                          <a:spcPts val="1100"/>
                        </a:lnSpc>
                        <a:spcAft>
                          <a:spcPts val="0"/>
                        </a:spcAft>
                      </a:pPr>
                      <a:r>
                        <a:rPr lang="ja-JP" sz="800">
                          <a:solidFill>
                            <a:srgbClr val="000000"/>
                          </a:solidFill>
                          <a:latin typeface="Times New Roman"/>
                          <a:ea typeface="Meiryo UI"/>
                          <a:cs typeface="Times New Roman"/>
                        </a:rPr>
                        <a:t>金融･保険業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chemeClr val="tx1"/>
                          </a:solidFill>
                          <a:latin typeface="Times New Roman"/>
                          <a:ea typeface="Meiryo UI"/>
                          <a:cs typeface="Times New Roman"/>
                        </a:rPr>
                        <a:t>金融・保険業</a:t>
                      </a:r>
                      <a:endParaRPr lang="ja-JP" sz="800" dirty="0">
                        <a:solidFill>
                          <a:schemeClr val="tx1"/>
                        </a:solidFill>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金融業･保険業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1"/>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17</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just" fontAlgn="auto">
                        <a:lnSpc>
                          <a:spcPts val="1100"/>
                        </a:lnSpc>
                        <a:spcAft>
                          <a:spcPts val="0"/>
                        </a:spcAft>
                      </a:pPr>
                      <a:r>
                        <a:rPr lang="ja-JP" sz="800">
                          <a:solidFill>
                            <a:srgbClr val="000000"/>
                          </a:solidFill>
                          <a:latin typeface="Times New Roman"/>
                          <a:ea typeface="Meiryo UI"/>
                          <a:cs typeface="Times New Roman"/>
                        </a:rPr>
                        <a:t>不動産業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chemeClr val="tx1"/>
                          </a:solidFill>
                          <a:latin typeface="Times New Roman"/>
                          <a:ea typeface="Meiryo UI"/>
                          <a:cs typeface="Times New Roman"/>
                        </a:rPr>
                        <a:t>住宅賃貸業</a:t>
                      </a:r>
                      <a:endParaRPr lang="ja-JP" sz="800" dirty="0">
                        <a:solidFill>
                          <a:schemeClr val="tx1"/>
                        </a:solidFill>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l" fontAlgn="auto">
                        <a:lnSpc>
                          <a:spcPts val="900"/>
                        </a:lnSpc>
                        <a:spcAft>
                          <a:spcPts val="0"/>
                        </a:spcAft>
                      </a:pPr>
                      <a:r>
                        <a:rPr lang="ja-JP" sz="800" dirty="0">
                          <a:solidFill>
                            <a:srgbClr val="000000"/>
                          </a:solidFill>
                          <a:latin typeface="Times New Roman"/>
                          <a:ea typeface="Meiryo UI"/>
                          <a:cs typeface="Times New Roman"/>
                        </a:rPr>
                        <a:t>不動産業･物品賃貸業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2"/>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chemeClr val="tx1"/>
                          </a:solidFill>
                          <a:latin typeface="Times New Roman"/>
                          <a:ea typeface="Meiryo UI"/>
                          <a:cs typeface="Times New Roman"/>
                        </a:rPr>
                        <a:t>その他の不動産業</a:t>
                      </a:r>
                      <a:endParaRPr lang="ja-JP" sz="800" dirty="0">
                        <a:solidFill>
                          <a:schemeClr val="tx1"/>
                        </a:solidFill>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vMerge="1">
                  <a:txBody>
                    <a:bodyPr/>
                    <a:lstStyle/>
                    <a:p>
                      <a:endParaRPr kumimoji="1" lang="ja-JP" altLang="en-US"/>
                    </a:p>
                  </a:txBody>
                  <a:tcPr/>
                </a:tc>
                <a:extLst>
                  <a:ext uri="{0D108BD9-81ED-4DB2-BD59-A6C34878D82A}">
                    <a16:rowId xmlns:a16="http://schemas.microsoft.com/office/drawing/2014/main" val="10033"/>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18</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1100"/>
                        </a:lnSpc>
                        <a:spcAft>
                          <a:spcPts val="0"/>
                        </a:spcAft>
                      </a:pPr>
                      <a:r>
                        <a:rPr lang="ja-JP" sz="800">
                          <a:solidFill>
                            <a:srgbClr val="000000"/>
                          </a:solidFill>
                          <a:latin typeface="Times New Roman"/>
                          <a:ea typeface="Meiryo UI"/>
                          <a:cs typeface="Times New Roman"/>
                        </a:rPr>
                        <a:t>運輸業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運輸業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運輸業･郵便業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4"/>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19</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1100"/>
                        </a:lnSpc>
                        <a:spcAft>
                          <a:spcPts val="0"/>
                        </a:spcAft>
                      </a:pPr>
                      <a:r>
                        <a:rPr lang="ja-JP" sz="800">
                          <a:solidFill>
                            <a:srgbClr val="000000"/>
                          </a:solidFill>
                          <a:latin typeface="Times New Roman"/>
                          <a:ea typeface="Meiryo UI"/>
                          <a:cs typeface="Times New Roman"/>
                        </a:rPr>
                        <a:t>情報通信業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情報通信業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情報通信業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5"/>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20</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1100"/>
                        </a:lnSpc>
                        <a:spcAft>
                          <a:spcPts val="0"/>
                        </a:spcAft>
                      </a:pPr>
                      <a:r>
                        <a:rPr lang="ja-JP" sz="800">
                          <a:solidFill>
                            <a:srgbClr val="000000"/>
                          </a:solidFill>
                          <a:latin typeface="Times New Roman"/>
                          <a:ea typeface="Meiryo UI"/>
                          <a:cs typeface="Times New Roman"/>
                        </a:rPr>
                        <a:t>公務 </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a:solidFill>
                            <a:srgbClr val="000000"/>
                          </a:solidFill>
                          <a:latin typeface="Times New Roman"/>
                          <a:ea typeface="Meiryo UI"/>
                          <a:cs typeface="Times New Roman"/>
                        </a:rPr>
                        <a:t>公務</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公務 </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6"/>
                  </a:ext>
                </a:extLst>
              </a:tr>
              <a:tr h="118279">
                <a:tc rowSpan="3">
                  <a:txBody>
                    <a:bodyPr/>
                    <a:lstStyle/>
                    <a:p>
                      <a:pPr algn="ctr" fontAlgn="auto">
                        <a:lnSpc>
                          <a:spcPts val="1100"/>
                        </a:lnSpc>
                        <a:spcAft>
                          <a:spcPts val="0"/>
                        </a:spcAft>
                      </a:pPr>
                      <a:r>
                        <a:rPr lang="en-US" sz="800">
                          <a:solidFill>
                            <a:srgbClr val="000000"/>
                          </a:solidFill>
                          <a:latin typeface="Meiryo UI"/>
                          <a:ea typeface="ＭＳ Ｐ明朝"/>
                          <a:cs typeface="Times New Roman"/>
                        </a:rPr>
                        <a:t>21</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3">
                  <a:txBody>
                    <a:bodyPr/>
                    <a:lstStyle/>
                    <a:p>
                      <a:pPr algn="l" fontAlgn="auto">
                        <a:lnSpc>
                          <a:spcPts val="1100"/>
                        </a:lnSpc>
                        <a:spcAft>
                          <a:spcPts val="0"/>
                        </a:spcAft>
                      </a:pPr>
                      <a:r>
                        <a:rPr lang="ja-JP" sz="800">
                          <a:solidFill>
                            <a:srgbClr val="000000"/>
                          </a:solidFill>
                          <a:latin typeface="Times New Roman"/>
                          <a:ea typeface="Meiryo UI"/>
                          <a:cs typeface="Times New Roman"/>
                        </a:rPr>
                        <a:t>公共サービス</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3">
                  <a:txBody>
                    <a:bodyPr/>
                    <a:lstStyle/>
                    <a:p>
                      <a:pPr algn="l" fontAlgn="auto">
                        <a:lnSpc>
                          <a:spcPts val="900"/>
                        </a:lnSpc>
                        <a:spcAft>
                          <a:spcPts val="0"/>
                        </a:spcAft>
                      </a:pPr>
                      <a:r>
                        <a:rPr lang="ja-JP" sz="800" dirty="0">
                          <a:solidFill>
                            <a:srgbClr val="000000"/>
                          </a:solidFill>
                          <a:latin typeface="Times New Roman"/>
                          <a:ea typeface="Meiryo UI"/>
                          <a:cs typeface="Times New Roman"/>
                        </a:rPr>
                        <a:t>公共サービス</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学術研究･専門･技術サービス業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7"/>
                  </a:ext>
                </a:extLst>
              </a:tr>
              <a:tr h="1182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医療･福祉</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8"/>
                  </a:ext>
                </a:extLst>
              </a:tr>
              <a:tr h="1182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教育･学習支援業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9"/>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22</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l" fontAlgn="auto">
                        <a:lnSpc>
                          <a:spcPts val="1100"/>
                        </a:lnSpc>
                        <a:spcAft>
                          <a:spcPts val="0"/>
                        </a:spcAft>
                      </a:pPr>
                      <a:r>
                        <a:rPr lang="ja-JP" sz="800">
                          <a:solidFill>
                            <a:srgbClr val="000000"/>
                          </a:solidFill>
                          <a:latin typeface="Times New Roman"/>
                          <a:ea typeface="Meiryo UI"/>
                          <a:cs typeface="Times New Roman"/>
                        </a:rPr>
                        <a:t>対事業所サービス</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l" fontAlgn="auto">
                        <a:lnSpc>
                          <a:spcPts val="900"/>
                        </a:lnSpc>
                        <a:spcAft>
                          <a:spcPts val="0"/>
                        </a:spcAft>
                      </a:pPr>
                      <a:r>
                        <a:rPr lang="ja-JP" sz="800" dirty="0">
                          <a:solidFill>
                            <a:srgbClr val="000000"/>
                          </a:solidFill>
                          <a:latin typeface="Times New Roman"/>
                          <a:ea typeface="Meiryo UI"/>
                          <a:cs typeface="Times New Roman"/>
                        </a:rPr>
                        <a:t>対事業所サービス</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複合サービス事業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40"/>
                  </a:ext>
                </a:extLst>
              </a:tr>
              <a:tr h="1182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他サービス業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41"/>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23</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l" fontAlgn="auto">
                        <a:lnSpc>
                          <a:spcPts val="1100"/>
                        </a:lnSpc>
                        <a:spcAft>
                          <a:spcPts val="0"/>
                        </a:spcAft>
                      </a:pPr>
                      <a:r>
                        <a:rPr lang="ja-JP" sz="800" dirty="0">
                          <a:solidFill>
                            <a:srgbClr val="000000"/>
                          </a:solidFill>
                          <a:latin typeface="Times New Roman"/>
                          <a:ea typeface="Meiryo UI"/>
                          <a:cs typeface="Times New Roman"/>
                        </a:rPr>
                        <a:t>対個人サービス</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l" fontAlgn="auto">
                        <a:lnSpc>
                          <a:spcPts val="900"/>
                        </a:lnSpc>
                        <a:spcAft>
                          <a:spcPts val="0"/>
                        </a:spcAft>
                      </a:pPr>
                      <a:r>
                        <a:rPr lang="ja-JP" sz="800" dirty="0">
                          <a:solidFill>
                            <a:srgbClr val="000000"/>
                          </a:solidFill>
                          <a:latin typeface="Times New Roman"/>
                          <a:ea typeface="Meiryo UI"/>
                          <a:cs typeface="Times New Roman"/>
                        </a:rPr>
                        <a:t>対個人サービス</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宿泊業･飲食サービス業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42"/>
                  </a:ext>
                </a:extLst>
              </a:tr>
              <a:tr h="1182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生活関連サービス業･娯楽業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43"/>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0" y="2221555"/>
            <a:ext cx="9144000" cy="646331"/>
          </a:xfrm>
          <a:solidFill>
            <a:srgbClr val="D3F9EB"/>
          </a:solidFill>
        </p:spPr>
        <p:txBody>
          <a:bodyPr wrap="square" rtlCol="0">
            <a:spAutoFit/>
          </a:bodyPr>
          <a:lstStyle/>
          <a:p>
            <a:pPr algn="ctr"/>
            <a:r>
              <a:rPr lang="ja-JP" altLang="ja-JP" sz="3600" kern="1200" dirty="0">
                <a:solidFill>
                  <a:schemeClr val="tx1">
                    <a:lumMod val="75000"/>
                    <a:lumOff val="25000"/>
                  </a:schemeClr>
                </a:solidFill>
                <a:latin typeface="Meiryo UI" pitchFamily="50" charset="-128"/>
                <a:ea typeface="Meiryo UI" pitchFamily="50" charset="-128"/>
                <a:cs typeface="+mn-cs"/>
              </a:rPr>
              <a:t>３－１．産業別エネルギー</a:t>
            </a:r>
            <a:r>
              <a:rPr lang="ja-JP" altLang="ja-JP" sz="3600" kern="1200" dirty="0" smtClean="0">
                <a:solidFill>
                  <a:schemeClr val="tx1">
                    <a:lumMod val="75000"/>
                    <a:lumOff val="25000"/>
                  </a:schemeClr>
                </a:solidFill>
                <a:latin typeface="Meiryo UI" pitchFamily="50" charset="-128"/>
                <a:ea typeface="Meiryo UI" pitchFamily="50" charset="-128"/>
                <a:cs typeface="+mn-cs"/>
              </a:rPr>
              <a:t>消費量</a:t>
            </a:r>
            <a:r>
              <a:rPr lang="ja-JP" altLang="en-US" sz="3600" kern="1200" dirty="0" smtClean="0">
                <a:solidFill>
                  <a:schemeClr val="tx1">
                    <a:lumMod val="75000"/>
                    <a:lumOff val="25000"/>
                  </a:schemeClr>
                </a:solidFill>
                <a:latin typeface="Meiryo UI" pitchFamily="50" charset="-128"/>
                <a:ea typeface="Meiryo UI" pitchFamily="50" charset="-128"/>
                <a:cs typeface="+mn-cs"/>
              </a:rPr>
              <a:t>の分析</a:t>
            </a:r>
            <a:endParaRPr lang="en-US" altLang="ja-JP" sz="3600" kern="1200" dirty="0">
              <a:solidFill>
                <a:schemeClr val="tx1">
                  <a:lumMod val="75000"/>
                  <a:lumOff val="25000"/>
                </a:schemeClr>
              </a:solidFill>
              <a:latin typeface="Meiryo UI" pitchFamily="50" charset="-128"/>
              <a:ea typeface="Meiryo UI" pitchFamily="50" charset="-128"/>
              <a:cs typeface="+mn-cs"/>
            </a:endParaRPr>
          </a:p>
        </p:txBody>
      </p:sp>
      <p:sp>
        <p:nvSpPr>
          <p:cNvPr id="5"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28</a:t>
            </a:fld>
            <a:endParaRPr lang="en-US" altLang="ja-JP" b="1" dirty="0">
              <a:latin typeface="Meiryo UI" pitchFamily="50" charset="-128"/>
              <a:ea typeface="Meiryo UI" pitchFamily="50"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00000000-0008-0000-1700-000003000000}"/>
              </a:ext>
            </a:extLst>
          </p:cNvPr>
          <p:cNvGraphicFramePr>
            <a:graphicFrameLocks/>
          </p:cNvGraphicFramePr>
          <p:nvPr>
            <p:extLst>
              <p:ext uri="{D42A27DB-BD31-4B8C-83A1-F6EECF244321}">
                <p14:modId xmlns:p14="http://schemas.microsoft.com/office/powerpoint/2010/main" val="1900740471"/>
              </p:ext>
            </p:extLst>
          </p:nvPr>
        </p:nvGraphicFramePr>
        <p:xfrm>
          <a:off x="155448" y="2953512"/>
          <a:ext cx="8056786" cy="3497673"/>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kumimoji="1" lang="ja-JP" altLang="en-US" dirty="0">
                <a:latin typeface="Meiryo UI" pitchFamily="50" charset="-128"/>
                <a:ea typeface="Meiryo UI" pitchFamily="50" charset="-128"/>
              </a:rPr>
              <a:t>（１）産業別</a:t>
            </a:r>
            <a:r>
              <a:rPr lang="ja-JP" altLang="en-US" dirty="0">
                <a:latin typeface="Meiryo UI" pitchFamily="50" charset="-128"/>
                <a:ea typeface="Meiryo UI" pitchFamily="50" charset="-128"/>
              </a:rPr>
              <a:t>エネルギー消費量</a:t>
            </a:r>
            <a:endParaRPr kumimoji="1" lang="ja-JP" altLang="en-US" dirty="0">
              <a:latin typeface="Meiryo UI" pitchFamily="50" charset="-128"/>
              <a:ea typeface="Meiryo UI" pitchFamily="50" charset="-128"/>
            </a:endParaRPr>
          </a:p>
        </p:txBody>
      </p:sp>
      <p:sp>
        <p:nvSpPr>
          <p:cNvPr id="6" name="正方形/長方形 5"/>
          <p:cNvSpPr/>
          <p:nvPr/>
        </p:nvSpPr>
        <p:spPr>
          <a:xfrm>
            <a:off x="3111500" y="6556384"/>
            <a:ext cx="5511250" cy="200055"/>
          </a:xfrm>
          <a:prstGeom prst="rect">
            <a:avLst/>
          </a:prstGeom>
        </p:spPr>
        <p:txBody>
          <a:bodyPr wrap="square">
            <a:spAutoFit/>
          </a:bodyPr>
          <a:lstStyle/>
          <a:p>
            <a:r>
              <a:rPr lang="ja-JP" altLang="en-US" sz="700" b="1" smtClean="0">
                <a:latin typeface="Meiryo UI" pitchFamily="50" charset="-128"/>
                <a:ea typeface="Meiryo UI" pitchFamily="50" charset="-128"/>
              </a:rPr>
              <a:t>出典</a:t>
            </a:r>
            <a:r>
              <a:rPr lang="ja-JP" altLang="en-US" sz="700" b="1">
                <a:latin typeface="Meiryo UI" pitchFamily="50" charset="-128"/>
                <a:ea typeface="Meiryo UI" pitchFamily="50" charset="-128"/>
              </a:rPr>
              <a:t>： </a:t>
            </a:r>
            <a:r>
              <a:rPr lang="ja-JP" altLang="en-US" sz="700" b="1" smtClean="0">
                <a:latin typeface="Meiryo UI" pitchFamily="50" charset="-128"/>
                <a:ea typeface="Meiryo UI" pitchFamily="50" charset="-128"/>
              </a:rPr>
              <a:t>「</a:t>
            </a:r>
            <a:r>
              <a:rPr lang="ja-JP" altLang="en-US" sz="700" b="1">
                <a:latin typeface="Meiryo UI" pitchFamily="50" charset="-128"/>
                <a:ea typeface="Meiryo UI" pitchFamily="50" charset="-128"/>
              </a:rPr>
              <a:t>地域経済循環分析用データ</a:t>
            </a:r>
            <a:r>
              <a:rPr lang="ja-JP" altLang="en-US" sz="700" b="1" smtClean="0">
                <a:latin typeface="Meiryo UI" pitchFamily="50" charset="-128"/>
                <a:ea typeface="Meiryo UI" pitchFamily="50" charset="-128"/>
              </a:rPr>
              <a:t>」、資源</a:t>
            </a:r>
            <a:r>
              <a:rPr lang="ja-JP" altLang="en-US" sz="700" b="1" dirty="0" smtClean="0">
                <a:latin typeface="Meiryo UI" pitchFamily="50" charset="-128"/>
                <a:ea typeface="Meiryo UI" pitchFamily="50" charset="-128"/>
              </a:rPr>
              <a:t>エネルギー庁 </a:t>
            </a:r>
            <a:r>
              <a:rPr lang="ja-JP" altLang="en-US" sz="700" b="1" dirty="0">
                <a:latin typeface="Meiryo UI" pitchFamily="50" charset="-128"/>
                <a:ea typeface="Meiryo UI" pitchFamily="50" charset="-128"/>
              </a:rPr>
              <a:t>「総合エネルギー統計</a:t>
            </a:r>
            <a:r>
              <a:rPr lang="ja-JP" altLang="en-US" sz="700" b="1" dirty="0" smtClean="0">
                <a:latin typeface="Meiryo UI" pitchFamily="50" charset="-128"/>
                <a:ea typeface="Meiryo UI" pitchFamily="50" charset="-128"/>
              </a:rPr>
              <a:t>」、資源エネルギー庁「</a:t>
            </a:r>
            <a:r>
              <a:rPr lang="ja-JP" altLang="en-US" sz="700" b="1" dirty="0">
                <a:latin typeface="Meiryo UI" pitchFamily="50" charset="-128"/>
                <a:ea typeface="Meiryo UI" pitchFamily="50" charset="-128"/>
              </a:rPr>
              <a:t>都道府県別エネルギー消費</a:t>
            </a:r>
            <a:r>
              <a:rPr lang="ja-JP" altLang="en-US" sz="700" b="1">
                <a:latin typeface="Meiryo UI" pitchFamily="50" charset="-128"/>
                <a:ea typeface="Meiryo UI" pitchFamily="50" charset="-128"/>
              </a:rPr>
              <a:t>統計</a:t>
            </a:r>
            <a:r>
              <a:rPr lang="ja-JP" altLang="en-US" sz="700" b="1" smtClean="0">
                <a:latin typeface="Meiryo UI" pitchFamily="50" charset="-128"/>
                <a:ea typeface="Meiryo UI" pitchFamily="50" charset="-128"/>
              </a:rPr>
              <a:t>」より</a:t>
            </a:r>
            <a:r>
              <a:rPr lang="ja-JP" altLang="en-US" sz="700" b="1" dirty="0">
                <a:latin typeface="Meiryo UI" pitchFamily="50" charset="-128"/>
                <a:ea typeface="Meiryo UI" pitchFamily="50" charset="-128"/>
              </a:rPr>
              <a:t>作成</a:t>
            </a:r>
          </a:p>
        </p:txBody>
      </p:sp>
      <p:sp>
        <p:nvSpPr>
          <p:cNvPr id="7" name="正方形/長方形 6"/>
          <p:cNvSpPr/>
          <p:nvPr/>
        </p:nvSpPr>
        <p:spPr bwMode="auto">
          <a:xfrm>
            <a:off x="232698" y="1904421"/>
            <a:ext cx="8640000" cy="540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久慈市の産業別エネルギー消費量は、窯業･土石製品のエネルギー消費量が最も多く、次いで対個人サービス、公共サービスの順となっている。</a:t>
            </a:r>
            <a:endParaRPr lang="ja-JP" altLang="en-US" sz="1200" b="1" dirty="0">
              <a:latin typeface="Meiryo UI" pitchFamily="50" charset="-128"/>
              <a:ea typeface="Meiryo UI" pitchFamily="50" charset="-128"/>
            </a:endParaRPr>
          </a:p>
        </p:txBody>
      </p:sp>
      <p:sp>
        <p:nvSpPr>
          <p:cNvPr id="11" name="正方形/長方形 10"/>
          <p:cNvSpPr/>
          <p:nvPr/>
        </p:nvSpPr>
        <p:spPr>
          <a:xfrm>
            <a:off x="232698" y="2537679"/>
            <a:ext cx="8640000" cy="3096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産業別エネルギー消費量</a:t>
            </a:r>
          </a:p>
        </p:txBody>
      </p:sp>
      <p:sp>
        <p:nvSpPr>
          <p:cNvPr id="15"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29</a:t>
            </a:fld>
            <a:endParaRPr lang="en-US" altLang="ja-JP" b="1" dirty="0">
              <a:latin typeface="Meiryo UI" pitchFamily="50" charset="-128"/>
              <a:ea typeface="Meiryo UI" pitchFamily="50" charset="-128"/>
            </a:endParaRPr>
          </a:p>
        </p:txBody>
      </p:sp>
      <p:sp>
        <p:nvSpPr>
          <p:cNvPr id="13" name="Rectangle 3"/>
          <p:cNvSpPr>
            <a:spLocks noChangeArrowheads="1"/>
          </p:cNvSpPr>
          <p:nvPr/>
        </p:nvSpPr>
        <p:spPr bwMode="auto">
          <a:xfrm>
            <a:off x="820109" y="800307"/>
            <a:ext cx="8280000" cy="92076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エネルギー消費量は、産業によって生産量１単位当たりのエネルギー消費量が異なるため、必ずしも生産量が多い産業がエネルギー消費量が多いとは限らない。</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ここでは、地域のエネルギー消費量の規模を産業別に把握する（下図）。</a:t>
            </a:r>
            <a:endParaRPr lang="ja-JP" altLang="en-US" sz="1200" b="1" dirty="0">
              <a:latin typeface="Meiryo UI" pitchFamily="50" charset="-128"/>
              <a:ea typeface="Meiryo UI" pitchFamily="50" charset="-128"/>
            </a:endParaRPr>
          </a:p>
        </p:txBody>
      </p:sp>
      <p:sp>
        <p:nvSpPr>
          <p:cNvPr id="16" name="テキスト ボックス 15"/>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4"/>
          </p:nvPr>
        </p:nvSpPr>
        <p:spPr/>
        <p:txBody>
          <a:bodyPr/>
          <a:lstStyle/>
          <a:p>
            <a:pPr>
              <a:defRPr/>
            </a:pPr>
            <a:fld id="{20DC7313-58E3-4F6B-88A3-0F915AD38F14}" type="slidenum">
              <a:rPr lang="en-US" altLang="ja-JP" smtClean="0"/>
              <a:pPr>
                <a:defRPr/>
              </a:pPr>
              <a:t>3</a:t>
            </a:fld>
            <a:endParaRPr lang="en-US" altLang="ja-JP" dirty="0"/>
          </a:p>
        </p:txBody>
      </p:sp>
      <p:sp>
        <p:nvSpPr>
          <p:cNvPr id="3" name="正方形/長方形 2"/>
          <p:cNvSpPr/>
          <p:nvPr/>
        </p:nvSpPr>
        <p:spPr bwMode="auto">
          <a:xfrm>
            <a:off x="432000" y="943304"/>
            <a:ext cx="8280000" cy="830209"/>
          </a:xfrm>
          <a:prstGeom prst="rect">
            <a:avLst/>
          </a:prstGeom>
          <a:noFill/>
          <a:ln w="28575">
            <a:solidFill>
              <a:srgbClr val="CC0066"/>
            </a:solidFill>
            <a:prstDash val="sysDash"/>
          </a:ln>
        </p:spPr>
        <p:txBody>
          <a:bodyPr wrap="square" lIns="108000" tIns="72000" rIns="108000" bIns="72000" rtlCol="0" anchor="t">
            <a:spAutoFit/>
          </a:bodyPr>
          <a:lstStyle/>
          <a:p>
            <a:pPr marL="180975" indent="-180975" algn="just">
              <a:lnSpc>
                <a:spcPct val="150000"/>
              </a:lnSpc>
              <a:spcBef>
                <a:spcPts val="300"/>
              </a:spcBef>
              <a:spcAft>
                <a:spcPts val="0"/>
              </a:spcAft>
              <a:buClr>
                <a:srgbClr val="008080"/>
              </a:buClr>
              <a:buFont typeface="Wingdings" pitchFamily="2" charset="2"/>
              <a:buChar char="n"/>
            </a:pPr>
            <a:r>
              <a:rPr lang="ja-JP" altLang="en-US" sz="1400" b="1" dirty="0" smtClean="0">
                <a:latin typeface="Meiryo UI" pitchFamily="50" charset="-128"/>
                <a:ea typeface="Meiryo UI" pitchFamily="50" charset="-128"/>
              </a:rPr>
              <a:t>本</a:t>
            </a:r>
            <a:r>
              <a:rPr lang="ja-JP" altLang="en-US" sz="1400" b="1" dirty="0">
                <a:latin typeface="Meiryo UI" pitchFamily="50" charset="-128"/>
                <a:ea typeface="Meiryo UI" pitchFamily="50" charset="-128"/>
              </a:rPr>
              <a:t>資料</a:t>
            </a:r>
            <a:r>
              <a:rPr lang="ja-JP" altLang="en-US" sz="1400" b="1" dirty="0" smtClean="0">
                <a:latin typeface="Meiryo UI" pitchFamily="50" charset="-128"/>
                <a:ea typeface="Meiryo UI" pitchFamily="50" charset="-128"/>
              </a:rPr>
              <a:t>は、プログラムによって自動的に作成されたものです。</a:t>
            </a:r>
            <a:endParaRPr lang="en-US" altLang="ja-JP" sz="1400" b="1" dirty="0" smtClean="0">
              <a:latin typeface="Meiryo UI" pitchFamily="50" charset="-128"/>
              <a:ea typeface="Meiryo UI" pitchFamily="50" charset="-128"/>
            </a:endParaRPr>
          </a:p>
          <a:p>
            <a:pPr marL="180975" indent="-180975" algn="just">
              <a:lnSpc>
                <a:spcPct val="150000"/>
              </a:lnSpc>
              <a:spcBef>
                <a:spcPts val="300"/>
              </a:spcBef>
              <a:spcAft>
                <a:spcPts val="0"/>
              </a:spcAft>
              <a:buClr>
                <a:srgbClr val="008080"/>
              </a:buClr>
              <a:buFont typeface="Wingdings" pitchFamily="2" charset="2"/>
              <a:buChar char="n"/>
            </a:pPr>
            <a:r>
              <a:rPr lang="ja-JP" altLang="en-US" sz="1400" b="1" dirty="0" smtClean="0">
                <a:latin typeface="Meiryo UI" pitchFamily="50" charset="-128"/>
                <a:ea typeface="Meiryo UI" pitchFamily="50" charset="-128"/>
              </a:rPr>
              <a:t>御使用される皆様には、各地域の実情に合わせて、より充実したものに加工していただくことが可能です。</a:t>
            </a:r>
            <a:endParaRPr lang="en-US" altLang="ja-JP" sz="1400" b="1" dirty="0">
              <a:latin typeface="Meiryo UI" pitchFamily="50" charset="-128"/>
              <a:ea typeface="Meiryo UI" pitchFamily="50"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a:extLst>
              <a:ext uri="{FF2B5EF4-FFF2-40B4-BE49-F238E27FC236}">
                <a16:creationId xmlns:a16="http://schemas.microsoft.com/office/drawing/2014/main" id="{00000000-0008-0000-1700-000008000000}"/>
              </a:ext>
            </a:extLst>
          </p:cNvPr>
          <p:cNvGraphicFramePr>
            <a:graphicFrameLocks/>
          </p:cNvGraphicFramePr>
          <p:nvPr>
            <p:extLst>
              <p:ext uri="{D42A27DB-BD31-4B8C-83A1-F6EECF244321}">
                <p14:modId xmlns:p14="http://schemas.microsoft.com/office/powerpoint/2010/main" val="1857434379"/>
              </p:ext>
            </p:extLst>
          </p:nvPr>
        </p:nvGraphicFramePr>
        <p:xfrm>
          <a:off x="-91440" y="2889504"/>
          <a:ext cx="8227586" cy="3546977"/>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（２）産業別エネルギー消費量構成比</a:t>
            </a:r>
            <a:endParaRPr kumimoji="1" lang="ja-JP" altLang="en-US" dirty="0">
              <a:latin typeface="Meiryo UI" pitchFamily="50" charset="-128"/>
              <a:ea typeface="Meiryo UI" pitchFamily="50" charset="-128"/>
            </a:endParaRPr>
          </a:p>
        </p:txBody>
      </p:sp>
      <p:sp>
        <p:nvSpPr>
          <p:cNvPr id="4" name="正方形/長方形 3"/>
          <p:cNvSpPr/>
          <p:nvPr/>
        </p:nvSpPr>
        <p:spPr bwMode="auto">
          <a:xfrm>
            <a:off x="283498" y="1911618"/>
            <a:ext cx="8640000" cy="540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久慈市の産業別エネルギー消費量の構成比は、窯業･土石製品のエネルギー消費量の割合が最も多く、次いで対個人サービス、公共サービスの割合が高い。</a:t>
            </a:r>
            <a:endParaRPr lang="ja-JP" altLang="en-US" sz="1200" b="1" dirty="0">
              <a:latin typeface="Meiryo UI" pitchFamily="50" charset="-128"/>
              <a:ea typeface="Meiryo UI" pitchFamily="50" charset="-128"/>
            </a:endParaRPr>
          </a:p>
        </p:txBody>
      </p:sp>
      <p:sp>
        <p:nvSpPr>
          <p:cNvPr id="9" name="正方形/長方形 8"/>
          <p:cNvSpPr/>
          <p:nvPr/>
        </p:nvSpPr>
        <p:spPr>
          <a:xfrm>
            <a:off x="3016250" y="6556384"/>
            <a:ext cx="5606500" cy="200055"/>
          </a:xfrm>
          <a:prstGeom prst="rect">
            <a:avLst/>
          </a:prstGeom>
        </p:spPr>
        <p:txBody>
          <a:bodyPr wrap="square">
            <a:spAutoFit/>
          </a:bodyPr>
          <a:lstStyle/>
          <a:p>
            <a:r>
              <a:rPr lang="ja-JP" altLang="en-US" sz="700" b="1" dirty="0">
                <a:latin typeface="Meiryo UI" pitchFamily="50" charset="-128"/>
                <a:ea typeface="Meiryo UI" pitchFamily="50" charset="-128"/>
              </a:rPr>
              <a:t>出典：資源エネルギー庁 「総合エネルギー統計」、資源エネルギー庁「都道府県別エネルギー消費統計」、 「地域経済循環分析用データ」より作成</a:t>
            </a:r>
          </a:p>
        </p:txBody>
      </p:sp>
      <p:sp>
        <p:nvSpPr>
          <p:cNvPr id="10" name="正方形/長方形 9"/>
          <p:cNvSpPr/>
          <p:nvPr/>
        </p:nvSpPr>
        <p:spPr>
          <a:xfrm>
            <a:off x="283498" y="2522931"/>
            <a:ext cx="8640000" cy="3096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産業別エネルギー消費量構成比</a:t>
            </a:r>
          </a:p>
        </p:txBody>
      </p:sp>
      <p:sp>
        <p:nvSpPr>
          <p:cNvPr id="14"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30</a:t>
            </a:fld>
            <a:endParaRPr lang="en-US" altLang="ja-JP" b="1" dirty="0">
              <a:latin typeface="Meiryo UI" pitchFamily="50" charset="-128"/>
              <a:ea typeface="Meiryo UI" pitchFamily="50" charset="-128"/>
            </a:endParaRPr>
          </a:p>
        </p:txBody>
      </p:sp>
      <p:sp>
        <p:nvSpPr>
          <p:cNvPr id="15" name="Rectangle 3"/>
          <p:cNvSpPr>
            <a:spLocks noChangeArrowheads="1"/>
          </p:cNvSpPr>
          <p:nvPr/>
        </p:nvSpPr>
        <p:spPr bwMode="auto">
          <a:xfrm>
            <a:off x="820109" y="800533"/>
            <a:ext cx="8280000" cy="92076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産業別のエネルギー消費量は、地域が得意とする産業が何かによって異なり、地域の産業構造によるものである。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ここでは、地域のエネルギー消費量の産業別構成比を全国の構成比と比較し、全国平均と比較してどの産業のエネルギー消費量が多いかを把握する（下図）。</a:t>
            </a:r>
            <a:endParaRPr lang="ja-JP" altLang="en-US" sz="1200" b="1" dirty="0">
              <a:latin typeface="Meiryo UI" pitchFamily="50" charset="-128"/>
              <a:ea typeface="Meiryo UI" pitchFamily="50" charset="-128"/>
            </a:endParaRPr>
          </a:p>
        </p:txBody>
      </p:sp>
      <p:sp>
        <p:nvSpPr>
          <p:cNvPr id="16" name="テキスト ボックス 15"/>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idx="4294967295"/>
          </p:nvPr>
        </p:nvSpPr>
        <p:spPr>
          <a:xfrm>
            <a:off x="0" y="2221555"/>
            <a:ext cx="9144000" cy="646331"/>
          </a:xfrm>
          <a:solidFill>
            <a:srgbClr val="D3F9EB"/>
          </a:solidFill>
        </p:spPr>
        <p:txBody>
          <a:bodyPr wrap="square" rtlCol="0">
            <a:spAutoFit/>
          </a:bodyPr>
          <a:lstStyle/>
          <a:p>
            <a:pPr algn="ctr"/>
            <a:r>
              <a:rPr lang="ja-JP" altLang="ja-JP" sz="3600" kern="1200" dirty="0">
                <a:solidFill>
                  <a:schemeClr val="tx1">
                    <a:lumMod val="75000"/>
                    <a:lumOff val="25000"/>
                  </a:schemeClr>
                </a:solidFill>
                <a:latin typeface="Meiryo UI" pitchFamily="50" charset="-128"/>
                <a:ea typeface="Meiryo UI" pitchFamily="50" charset="-128"/>
                <a:cs typeface="+mn-cs"/>
              </a:rPr>
              <a:t>３－２．産業別エネルギー</a:t>
            </a:r>
            <a:r>
              <a:rPr lang="ja-JP" altLang="ja-JP" sz="3600" kern="1200" dirty="0" smtClean="0">
                <a:solidFill>
                  <a:schemeClr val="tx1">
                    <a:lumMod val="75000"/>
                    <a:lumOff val="25000"/>
                  </a:schemeClr>
                </a:solidFill>
                <a:latin typeface="Meiryo UI" pitchFamily="50" charset="-128"/>
                <a:ea typeface="Meiryo UI" pitchFamily="50" charset="-128"/>
                <a:cs typeface="+mn-cs"/>
              </a:rPr>
              <a:t>生産性</a:t>
            </a:r>
            <a:r>
              <a:rPr lang="ja-JP" altLang="en-US" sz="3600" kern="1200" dirty="0" smtClean="0">
                <a:solidFill>
                  <a:schemeClr val="tx1">
                    <a:lumMod val="75000"/>
                    <a:lumOff val="25000"/>
                  </a:schemeClr>
                </a:solidFill>
                <a:latin typeface="Meiryo UI" pitchFamily="50" charset="-128"/>
                <a:ea typeface="Meiryo UI" pitchFamily="50" charset="-128"/>
                <a:cs typeface="+mn-cs"/>
              </a:rPr>
              <a:t>の分析</a:t>
            </a:r>
            <a:endParaRPr lang="ja-JP" altLang="en-US" sz="3600" kern="1200" dirty="0">
              <a:solidFill>
                <a:schemeClr val="tx1">
                  <a:lumMod val="75000"/>
                  <a:lumOff val="25000"/>
                </a:schemeClr>
              </a:solidFill>
              <a:latin typeface="Meiryo UI" pitchFamily="50" charset="-128"/>
              <a:ea typeface="Meiryo UI" pitchFamily="50" charset="-128"/>
              <a:cs typeface="+mn-cs"/>
            </a:endParaRPr>
          </a:p>
        </p:txBody>
      </p:sp>
      <p:sp>
        <p:nvSpPr>
          <p:cNvPr id="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31</a:t>
            </a:fld>
            <a:endParaRPr lang="en-US" altLang="ja-JP" b="1" dirty="0">
              <a:latin typeface="Meiryo UI" pitchFamily="50" charset="-128"/>
              <a:ea typeface="Meiryo UI" pitchFamily="50"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00000000-0008-0000-1800-000002000000}"/>
              </a:ext>
            </a:extLst>
          </p:cNvPr>
          <p:cNvGraphicFramePr>
            <a:graphicFrameLocks/>
          </p:cNvGraphicFramePr>
          <p:nvPr>
            <p:extLst>
              <p:ext uri="{D42A27DB-BD31-4B8C-83A1-F6EECF244321}">
                <p14:modId xmlns:p14="http://schemas.microsoft.com/office/powerpoint/2010/main" val="3147637681"/>
              </p:ext>
            </p:extLst>
          </p:nvPr>
        </p:nvGraphicFramePr>
        <p:xfrm>
          <a:off x="0" y="3072384"/>
          <a:ext cx="8132987" cy="3159215"/>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（１）エネルギー</a:t>
            </a:r>
            <a:r>
              <a:rPr kumimoji="1" lang="ja-JP" altLang="en-US" dirty="0">
                <a:latin typeface="Meiryo UI" pitchFamily="50" charset="-128"/>
                <a:ea typeface="Meiryo UI" pitchFamily="50" charset="-128"/>
              </a:rPr>
              <a:t>生産性①：第</a:t>
            </a:r>
            <a:r>
              <a:rPr kumimoji="1" lang="en-US" altLang="ja-JP" dirty="0">
                <a:latin typeface="Meiryo UI" pitchFamily="50" charset="-128"/>
                <a:ea typeface="Meiryo UI" pitchFamily="50" charset="-128"/>
              </a:rPr>
              <a:t>1</a:t>
            </a:r>
            <a:r>
              <a:rPr kumimoji="1" lang="ja-JP" altLang="en-US" dirty="0">
                <a:latin typeface="Meiryo UI" pitchFamily="50" charset="-128"/>
                <a:ea typeface="Meiryo UI" pitchFamily="50" charset="-128"/>
              </a:rPr>
              <a:t>次・</a:t>
            </a:r>
            <a:r>
              <a:rPr kumimoji="1" lang="en-US" altLang="ja-JP" dirty="0">
                <a:latin typeface="Meiryo UI" pitchFamily="50" charset="-128"/>
                <a:ea typeface="Meiryo UI" pitchFamily="50" charset="-128"/>
              </a:rPr>
              <a:t>2</a:t>
            </a:r>
            <a:r>
              <a:rPr kumimoji="1" lang="ja-JP" altLang="en-US" dirty="0">
                <a:latin typeface="Meiryo UI" pitchFamily="50" charset="-128"/>
                <a:ea typeface="Meiryo UI" pitchFamily="50" charset="-128"/>
              </a:rPr>
              <a:t>次・</a:t>
            </a:r>
            <a:r>
              <a:rPr kumimoji="1" lang="en-US" altLang="ja-JP" dirty="0">
                <a:latin typeface="Meiryo UI" pitchFamily="50" charset="-128"/>
                <a:ea typeface="Meiryo UI" pitchFamily="50" charset="-128"/>
              </a:rPr>
              <a:t>3</a:t>
            </a:r>
            <a:r>
              <a:rPr kumimoji="1" lang="ja-JP" altLang="en-US" dirty="0">
                <a:latin typeface="Meiryo UI" pitchFamily="50" charset="-128"/>
                <a:ea typeface="Meiryo UI" pitchFamily="50" charset="-128"/>
              </a:rPr>
              <a:t>次別</a:t>
            </a:r>
          </a:p>
        </p:txBody>
      </p:sp>
      <p:sp>
        <p:nvSpPr>
          <p:cNvPr id="8" name="正方形/長方形 7"/>
          <p:cNvSpPr/>
          <p:nvPr/>
        </p:nvSpPr>
        <p:spPr bwMode="auto">
          <a:xfrm>
            <a:off x="219998" y="1961531"/>
            <a:ext cx="8640000" cy="612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のエネルギー生産性は、全産業では全国、県、人口同規模地域のいずれと比較しても高い。産業別には、人口同規模地域と比較すると第２次産業と第３次産業では高い水準であるが、第１次産業では低い水準である。</a:t>
            </a:r>
            <a:endParaRPr lang="ja-JP" altLang="en-US" sz="1200" b="1" dirty="0">
              <a:latin typeface="Meiryo UI" pitchFamily="50" charset="-128"/>
              <a:ea typeface="Meiryo UI" pitchFamily="50" charset="-128"/>
            </a:endParaRPr>
          </a:p>
        </p:txBody>
      </p:sp>
      <p:sp>
        <p:nvSpPr>
          <p:cNvPr id="12" name="正方形/長方形 11"/>
          <p:cNvSpPr/>
          <p:nvPr/>
        </p:nvSpPr>
        <p:spPr>
          <a:xfrm>
            <a:off x="219998" y="2699423"/>
            <a:ext cx="8640000" cy="3096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産業別エネルギー生産性</a:t>
            </a:r>
          </a:p>
        </p:txBody>
      </p:sp>
      <p:sp>
        <p:nvSpPr>
          <p:cNvPr id="10" name="正方形/長方形 9"/>
          <p:cNvSpPr/>
          <p:nvPr/>
        </p:nvSpPr>
        <p:spPr>
          <a:xfrm>
            <a:off x="2531057" y="6541568"/>
            <a:ext cx="5903367" cy="307777"/>
          </a:xfrm>
          <a:prstGeom prst="rect">
            <a:avLst/>
          </a:prstGeom>
        </p:spPr>
        <p:txBody>
          <a:bodyPr wrap="square">
            <a:spAutoFit/>
          </a:bodyPr>
          <a:lstStyle/>
          <a:p>
            <a:pPr marL="180975" indent="-180975" algn="just">
              <a:spcBef>
                <a:spcPts val="300"/>
              </a:spcBef>
              <a:spcAft>
                <a:spcPts val="400"/>
              </a:spcAft>
              <a:buClr>
                <a:srgbClr val="002060"/>
              </a:buClr>
              <a:defRPr/>
            </a:pPr>
            <a:r>
              <a:rPr lang="ja-JP" altLang="en-US" sz="700" b="1" dirty="0">
                <a:latin typeface="Meiryo UI" pitchFamily="50" charset="-128"/>
                <a:ea typeface="Meiryo UI" pitchFamily="50" charset="-128"/>
              </a:rPr>
              <a:t>注）</a:t>
            </a:r>
            <a:r>
              <a:rPr lang="en-US" altLang="ja-JP" sz="700" b="1" dirty="0">
                <a:latin typeface="Meiryo UI" pitchFamily="50" charset="-128"/>
                <a:ea typeface="Meiryo UI" pitchFamily="50" charset="-128"/>
              </a:rPr>
              <a:t>	GDP</a:t>
            </a:r>
            <a:r>
              <a:rPr lang="ja-JP" altLang="en-US" sz="700" b="1" dirty="0">
                <a:latin typeface="Meiryo UI" pitchFamily="50" charset="-128"/>
                <a:ea typeface="Meiryo UI" pitchFamily="50" charset="-128"/>
              </a:rPr>
              <a:t>統計の不動産業には帰属家賃が含まれており、地域経済循環分析用データの産業分類では第</a:t>
            </a:r>
            <a:r>
              <a:rPr lang="en-US" altLang="ja-JP" sz="700" b="1" dirty="0">
                <a:latin typeface="Meiryo UI" pitchFamily="50" charset="-128"/>
                <a:ea typeface="Meiryo UI" pitchFamily="50" charset="-128"/>
              </a:rPr>
              <a:t>3</a:t>
            </a:r>
            <a:r>
              <a:rPr lang="ja-JP" altLang="en-US" sz="700" b="1" dirty="0">
                <a:latin typeface="Meiryo UI" pitchFamily="50" charset="-128"/>
                <a:ea typeface="Meiryo UI" pitchFamily="50" charset="-128"/>
              </a:rPr>
              <a:t>次産業の住宅賃貸業に帰属家賃が含まれている。帰属家賃は、実際には家賃の受払いを伴わないものであるため、これを含む場合と含まない場合の</a:t>
            </a:r>
            <a:r>
              <a:rPr lang="en-US" altLang="ja-JP" sz="700" b="1" dirty="0">
                <a:latin typeface="Meiryo UI" pitchFamily="50" charset="-128"/>
                <a:ea typeface="Meiryo UI" pitchFamily="50" charset="-128"/>
              </a:rPr>
              <a:t>2</a:t>
            </a:r>
            <a:r>
              <a:rPr lang="ja-JP" altLang="en-US" sz="700" b="1" dirty="0">
                <a:latin typeface="Meiryo UI" pitchFamily="50" charset="-128"/>
                <a:ea typeface="Meiryo UI" pitchFamily="50" charset="-128"/>
              </a:rPr>
              <a:t>パターンで労働生産性を作成している。</a:t>
            </a:r>
          </a:p>
        </p:txBody>
      </p:sp>
      <p:sp>
        <p:nvSpPr>
          <p:cNvPr id="16"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32</a:t>
            </a:fld>
            <a:endParaRPr lang="en-US" altLang="ja-JP" b="1" dirty="0">
              <a:latin typeface="Meiryo UI" pitchFamily="50" charset="-128"/>
              <a:ea typeface="Meiryo UI" pitchFamily="50" charset="-128"/>
            </a:endParaRPr>
          </a:p>
        </p:txBody>
      </p:sp>
      <p:sp>
        <p:nvSpPr>
          <p:cNvPr id="14" name="Rectangle 3"/>
          <p:cNvSpPr>
            <a:spLocks noChangeArrowheads="1"/>
          </p:cNvSpPr>
          <p:nvPr/>
        </p:nvSpPr>
        <p:spPr bwMode="auto">
          <a:xfrm>
            <a:off x="820109" y="836253"/>
            <a:ext cx="8280000" cy="92076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エネルギー生産性の向上は、企業のコスト削減の観点のみならず、</a:t>
            </a:r>
            <a:r>
              <a:rPr lang="en-US" altLang="ja-JP" sz="1200" b="1">
                <a:latin typeface="Meiryo UI" pitchFamily="50" charset="-128"/>
                <a:ea typeface="Meiryo UI" pitchFamily="50" charset="-128"/>
              </a:rPr>
              <a:t>CO2</a:t>
            </a:r>
            <a:r>
              <a:rPr lang="ja-JP" altLang="en-US" sz="1200" b="1">
                <a:latin typeface="Meiryo UI" pitchFamily="50" charset="-128"/>
                <a:ea typeface="Meiryo UI" pitchFamily="50" charset="-128"/>
              </a:rPr>
              <a:t>排出量を削減するための課題となっている。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ここでは、第１次産業、第２次産業、第３次産業、全産業別のエネルギー生産性を地域、全国、県、同規模地域で比較し、エネルギー生産性の高い産業、低い産業を把握する。</a:t>
            </a:r>
            <a:endParaRPr lang="ja-JP" altLang="en-US" sz="1200" b="1" dirty="0">
              <a:latin typeface="Meiryo UI" pitchFamily="50" charset="-128"/>
              <a:ea typeface="Meiryo UI" pitchFamily="50" charset="-128"/>
            </a:endParaRPr>
          </a:p>
        </p:txBody>
      </p:sp>
      <p:sp>
        <p:nvSpPr>
          <p:cNvPr id="17" name="テキスト ボックス 16"/>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a:extLst>
              <a:ext uri="{FF2B5EF4-FFF2-40B4-BE49-F238E27FC236}">
                <a16:creationId xmlns:a16="http://schemas.microsoft.com/office/drawing/2014/main" id="{00000000-0008-0000-1800-00000C000000}"/>
              </a:ext>
            </a:extLst>
          </p:cNvPr>
          <p:cNvGraphicFramePr>
            <a:graphicFrameLocks/>
          </p:cNvGraphicFramePr>
          <p:nvPr>
            <p:extLst>
              <p:ext uri="{D42A27DB-BD31-4B8C-83A1-F6EECF244321}">
                <p14:modId xmlns:p14="http://schemas.microsoft.com/office/powerpoint/2010/main" val="649420149"/>
              </p:ext>
            </p:extLst>
          </p:nvPr>
        </p:nvGraphicFramePr>
        <p:xfrm>
          <a:off x="118872" y="4581144"/>
          <a:ext cx="8042040" cy="192268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a:extLst>
              <a:ext uri="{FF2B5EF4-FFF2-40B4-BE49-F238E27FC236}">
                <a16:creationId xmlns:a16="http://schemas.microsoft.com/office/drawing/2014/main" id="{00000000-0008-0000-1800-00000B000000}"/>
              </a:ext>
            </a:extLst>
          </p:cNvPr>
          <p:cNvGraphicFramePr>
            <a:graphicFrameLocks/>
          </p:cNvGraphicFramePr>
          <p:nvPr>
            <p:extLst>
              <p:ext uri="{D42A27DB-BD31-4B8C-83A1-F6EECF244321}">
                <p14:modId xmlns:p14="http://schemas.microsoft.com/office/powerpoint/2010/main" val="3002707847"/>
              </p:ext>
            </p:extLst>
          </p:nvPr>
        </p:nvGraphicFramePr>
        <p:xfrm>
          <a:off x="109728" y="2724912"/>
          <a:ext cx="8042040" cy="1754865"/>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（２）エネルギー</a:t>
            </a:r>
            <a:r>
              <a:rPr kumimoji="1" lang="ja-JP" altLang="en-US" dirty="0">
                <a:latin typeface="Meiryo UI" pitchFamily="50" charset="-128"/>
                <a:ea typeface="Meiryo UI" pitchFamily="50" charset="-128"/>
              </a:rPr>
              <a:t>生産性②：第</a:t>
            </a:r>
            <a:r>
              <a:rPr kumimoji="1" lang="en-US" altLang="ja-JP" dirty="0">
                <a:latin typeface="Meiryo UI" pitchFamily="50" charset="-128"/>
                <a:ea typeface="Meiryo UI" pitchFamily="50" charset="-128"/>
              </a:rPr>
              <a:t>2</a:t>
            </a:r>
            <a:r>
              <a:rPr kumimoji="1" lang="ja-JP" altLang="en-US" dirty="0">
                <a:latin typeface="Meiryo UI" pitchFamily="50" charset="-128"/>
                <a:ea typeface="Meiryo UI" pitchFamily="50" charset="-128"/>
              </a:rPr>
              <a:t>次産業</a:t>
            </a:r>
          </a:p>
        </p:txBody>
      </p:sp>
      <p:sp>
        <p:nvSpPr>
          <p:cNvPr id="17" name="正方形/長方形 16"/>
          <p:cNvSpPr/>
          <p:nvPr/>
        </p:nvSpPr>
        <p:spPr>
          <a:xfrm>
            <a:off x="269404" y="2419211"/>
            <a:ext cx="8640000" cy="252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200" b="1" dirty="0">
                <a:solidFill>
                  <a:schemeClr val="bg1"/>
                </a:solidFill>
                <a:latin typeface="Meiryo UI" pitchFamily="50" charset="-128"/>
                <a:ea typeface="Meiryo UI" pitchFamily="50" charset="-128"/>
              </a:rPr>
              <a:t>第</a:t>
            </a:r>
            <a:r>
              <a:rPr lang="en-US" altLang="ja-JP" sz="1200" b="1" dirty="0">
                <a:solidFill>
                  <a:schemeClr val="bg1"/>
                </a:solidFill>
                <a:latin typeface="Meiryo UI" pitchFamily="50" charset="-128"/>
                <a:ea typeface="Meiryo UI" pitchFamily="50" charset="-128"/>
              </a:rPr>
              <a:t>2</a:t>
            </a:r>
            <a:r>
              <a:rPr lang="ja-JP" altLang="en-US" sz="1200" b="1" dirty="0">
                <a:solidFill>
                  <a:schemeClr val="bg1"/>
                </a:solidFill>
                <a:latin typeface="Meiryo UI" pitchFamily="50" charset="-128"/>
                <a:ea typeface="Meiryo UI" pitchFamily="50" charset="-128"/>
              </a:rPr>
              <a:t>次産業の産業別エネルギー生産性及び付加価値の構成比</a:t>
            </a:r>
          </a:p>
        </p:txBody>
      </p:sp>
      <p:sp>
        <p:nvSpPr>
          <p:cNvPr id="23" name="テキスト ボックス 22"/>
          <p:cNvSpPr txBox="1"/>
          <p:nvPr/>
        </p:nvSpPr>
        <p:spPr>
          <a:xfrm>
            <a:off x="540620" y="2718622"/>
            <a:ext cx="1224000"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エネルギー生産性</a:t>
            </a:r>
          </a:p>
        </p:txBody>
      </p:sp>
      <p:sp>
        <p:nvSpPr>
          <p:cNvPr id="24" name="テキスト ボックス 23"/>
          <p:cNvSpPr txBox="1"/>
          <p:nvPr/>
        </p:nvSpPr>
        <p:spPr>
          <a:xfrm>
            <a:off x="540620" y="4483678"/>
            <a:ext cx="1143001"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付加価値構成比</a:t>
            </a:r>
          </a:p>
        </p:txBody>
      </p:sp>
      <p:sp>
        <p:nvSpPr>
          <p:cNvPr id="25" name="正方形/長方形 24"/>
          <p:cNvSpPr/>
          <p:nvPr/>
        </p:nvSpPr>
        <p:spPr bwMode="auto">
          <a:xfrm>
            <a:off x="269404" y="1924902"/>
            <a:ext cx="8640000" cy="432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久慈市では、建設業の付加価値構成比が高く、エネルギー生産性が全国よりも高いため、第２次産業のエネルギー生産性の高さに繋がっている。</a:t>
            </a:r>
            <a:endParaRPr lang="ja-JP" altLang="en-US" sz="1200" b="1" dirty="0">
              <a:latin typeface="Meiryo UI" pitchFamily="50" charset="-128"/>
              <a:ea typeface="Meiryo UI" pitchFamily="50" charset="-128"/>
            </a:endParaRPr>
          </a:p>
        </p:txBody>
      </p:sp>
      <p:sp>
        <p:nvSpPr>
          <p:cNvPr id="20"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33</a:t>
            </a:fld>
            <a:endParaRPr lang="en-US" altLang="ja-JP" b="1" dirty="0">
              <a:latin typeface="Meiryo UI" pitchFamily="50" charset="-128"/>
              <a:ea typeface="Meiryo UI" pitchFamily="50" charset="-128"/>
            </a:endParaRPr>
          </a:p>
        </p:txBody>
      </p:sp>
      <p:sp>
        <p:nvSpPr>
          <p:cNvPr id="15" name="Rectangle 3"/>
          <p:cNvSpPr>
            <a:spLocks noChangeArrowheads="1"/>
          </p:cNvSpPr>
          <p:nvPr/>
        </p:nvSpPr>
        <p:spPr bwMode="auto">
          <a:xfrm>
            <a:off x="820109" y="780072"/>
            <a:ext cx="8280000" cy="1023857"/>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第</a:t>
            </a:r>
            <a:r>
              <a:rPr lang="en-US" altLang="ja-JP" sz="1200" b="1" dirty="0">
                <a:latin typeface="Meiryo UI" pitchFamily="50" charset="-128"/>
                <a:ea typeface="Meiryo UI" pitchFamily="50" charset="-128"/>
              </a:rPr>
              <a:t>2</a:t>
            </a:r>
            <a:r>
              <a:rPr lang="ja-JP" altLang="en-US" sz="1200" b="1" dirty="0">
                <a:latin typeface="Meiryo UI" pitchFamily="50" charset="-128"/>
                <a:ea typeface="Meiryo UI" pitchFamily="50" charset="-128"/>
              </a:rPr>
              <a:t>次産業には、鉄鋼、化学、窯業・土石等（素材系産業）のエネルギーを比較的に多く消費する産業と、食料品、繊維、機械、その他の製造業（非素材系産業）の比較的エネルギーの消費が少ない産業がある。</a:t>
            </a: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ここでは、第</a:t>
            </a:r>
            <a:r>
              <a:rPr lang="en-US" altLang="ja-JP" sz="1200" b="1" dirty="0">
                <a:latin typeface="Meiryo UI" pitchFamily="50" charset="-128"/>
                <a:ea typeface="Meiryo UI" pitchFamily="50" charset="-128"/>
              </a:rPr>
              <a:t>2</a:t>
            </a:r>
            <a:r>
              <a:rPr lang="ja-JP" altLang="en-US" sz="1200" b="1" dirty="0">
                <a:latin typeface="Meiryo UI" pitchFamily="50" charset="-128"/>
                <a:ea typeface="Meiryo UI" pitchFamily="50" charset="-128"/>
              </a:rPr>
              <a:t>次産業の産業別のエネルギー生産性を地域、全国、県、同規模地域で比較し、エネルギー生産性の高い産業、低い産業を把握する。</a:t>
            </a:r>
          </a:p>
        </p:txBody>
      </p:sp>
      <p:sp>
        <p:nvSpPr>
          <p:cNvPr id="16" name="テキスト ボックス 15"/>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グラフ 13">
            <a:extLst>
              <a:ext uri="{FF2B5EF4-FFF2-40B4-BE49-F238E27FC236}">
                <a16:creationId xmlns:a16="http://schemas.microsoft.com/office/drawing/2014/main" id="{00000000-0008-0000-1800-00000E000000}"/>
              </a:ext>
            </a:extLst>
          </p:cNvPr>
          <p:cNvGraphicFramePr>
            <a:graphicFrameLocks/>
          </p:cNvGraphicFramePr>
          <p:nvPr>
            <p:extLst>
              <p:ext uri="{D42A27DB-BD31-4B8C-83A1-F6EECF244321}">
                <p14:modId xmlns:p14="http://schemas.microsoft.com/office/powerpoint/2010/main" val="2633011618"/>
              </p:ext>
            </p:extLst>
          </p:nvPr>
        </p:nvGraphicFramePr>
        <p:xfrm>
          <a:off x="192024" y="4645152"/>
          <a:ext cx="7895736" cy="18139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a:extLst>
              <a:ext uri="{FF2B5EF4-FFF2-40B4-BE49-F238E27FC236}">
                <a16:creationId xmlns:a16="http://schemas.microsoft.com/office/drawing/2014/main" id="{00000000-0008-0000-1800-00000D000000}"/>
              </a:ext>
            </a:extLst>
          </p:cNvPr>
          <p:cNvGraphicFramePr>
            <a:graphicFrameLocks/>
          </p:cNvGraphicFramePr>
          <p:nvPr>
            <p:extLst>
              <p:ext uri="{D42A27DB-BD31-4B8C-83A1-F6EECF244321}">
                <p14:modId xmlns:p14="http://schemas.microsoft.com/office/powerpoint/2010/main" val="259800063"/>
              </p:ext>
            </p:extLst>
          </p:nvPr>
        </p:nvGraphicFramePr>
        <p:xfrm>
          <a:off x="192024" y="2779776"/>
          <a:ext cx="7946535" cy="1814741"/>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（３）エネルギー</a:t>
            </a:r>
            <a:r>
              <a:rPr kumimoji="1" lang="ja-JP" altLang="en-US" dirty="0">
                <a:latin typeface="Meiryo UI" pitchFamily="50" charset="-128"/>
                <a:ea typeface="Meiryo UI" pitchFamily="50" charset="-128"/>
              </a:rPr>
              <a:t>生産性③：第</a:t>
            </a:r>
            <a:r>
              <a:rPr kumimoji="1" lang="en-US" altLang="ja-JP" dirty="0">
                <a:latin typeface="Meiryo UI" pitchFamily="50" charset="-128"/>
                <a:ea typeface="Meiryo UI" pitchFamily="50" charset="-128"/>
              </a:rPr>
              <a:t>3</a:t>
            </a:r>
            <a:r>
              <a:rPr kumimoji="1" lang="ja-JP" altLang="en-US" dirty="0">
                <a:latin typeface="Meiryo UI" pitchFamily="50" charset="-128"/>
                <a:ea typeface="Meiryo UI" pitchFamily="50" charset="-128"/>
              </a:rPr>
              <a:t>次産業</a:t>
            </a:r>
          </a:p>
        </p:txBody>
      </p:sp>
      <p:sp>
        <p:nvSpPr>
          <p:cNvPr id="13" name="正方形/長方形 12"/>
          <p:cNvSpPr/>
          <p:nvPr/>
        </p:nvSpPr>
        <p:spPr>
          <a:xfrm>
            <a:off x="300600" y="2426585"/>
            <a:ext cx="8640000" cy="252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200" b="1" dirty="0">
                <a:solidFill>
                  <a:schemeClr val="bg1"/>
                </a:solidFill>
                <a:latin typeface="Meiryo UI" pitchFamily="50" charset="-128"/>
                <a:ea typeface="Meiryo UI" pitchFamily="50" charset="-128"/>
              </a:rPr>
              <a:t>第３次産業の産業別エネルギー生産性及び付加価値の構成比</a:t>
            </a:r>
          </a:p>
        </p:txBody>
      </p:sp>
      <p:sp>
        <p:nvSpPr>
          <p:cNvPr id="16" name="正方形/長方形 15"/>
          <p:cNvSpPr/>
          <p:nvPr/>
        </p:nvSpPr>
        <p:spPr>
          <a:xfrm>
            <a:off x="2516426" y="6541568"/>
            <a:ext cx="5917998" cy="307777"/>
          </a:xfrm>
          <a:prstGeom prst="rect">
            <a:avLst/>
          </a:prstGeom>
        </p:spPr>
        <p:txBody>
          <a:bodyPr wrap="square">
            <a:spAutoFit/>
          </a:bodyPr>
          <a:lstStyle/>
          <a:p>
            <a:pPr marL="180975" indent="-180975" algn="just">
              <a:spcBef>
                <a:spcPts val="300"/>
              </a:spcBef>
              <a:spcAft>
                <a:spcPts val="400"/>
              </a:spcAft>
              <a:buClr>
                <a:srgbClr val="002060"/>
              </a:buClr>
              <a:defRPr/>
            </a:pPr>
            <a:r>
              <a:rPr lang="ja-JP" altLang="en-US" sz="700" b="1" dirty="0">
                <a:latin typeface="Meiryo UI" pitchFamily="50" charset="-128"/>
                <a:ea typeface="Meiryo UI" pitchFamily="50" charset="-128"/>
              </a:rPr>
              <a:t>注）</a:t>
            </a:r>
            <a:r>
              <a:rPr lang="en-US" altLang="ja-JP" sz="700" b="1" dirty="0">
                <a:latin typeface="Meiryo UI" pitchFamily="50" charset="-128"/>
                <a:ea typeface="Meiryo UI" pitchFamily="50" charset="-128"/>
              </a:rPr>
              <a:t>	</a:t>
            </a:r>
            <a:r>
              <a:rPr lang="ja-JP" altLang="en-US" sz="700" b="1" dirty="0">
                <a:latin typeface="Meiryo UI" pitchFamily="50" charset="-128"/>
                <a:ea typeface="Meiryo UI" pitchFamily="50" charset="-128"/>
              </a:rPr>
              <a:t>第３次産業のエネルギー消費量は、企業の管理部門等の事務所・ビル、ホテルや百貨店、サービス業等のエネルギー消費量であり、運輸部門の輸送によるエネルギー消費量や、エネルギー転換部門（発電所等）のエネルギー消費量は含まれない。</a:t>
            </a:r>
          </a:p>
        </p:txBody>
      </p:sp>
      <p:sp>
        <p:nvSpPr>
          <p:cNvPr id="17" name="正方形/長方形 16"/>
          <p:cNvSpPr/>
          <p:nvPr/>
        </p:nvSpPr>
        <p:spPr bwMode="auto">
          <a:xfrm>
            <a:off x="300600" y="1814170"/>
            <a:ext cx="8640000" cy="557369"/>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久慈市では、公共サービスの付加価値構成比が高く、エネルギー生産性が全国よりも高いため、第３次産業のエネルギー生産性の高さに繋がっている。</a:t>
            </a:r>
            <a:endParaRPr lang="ja-JP" altLang="en-US" sz="1200" b="1" dirty="0">
              <a:latin typeface="Meiryo UI" pitchFamily="50" charset="-128"/>
              <a:ea typeface="Meiryo UI" pitchFamily="50" charset="-128"/>
            </a:endParaRPr>
          </a:p>
        </p:txBody>
      </p:sp>
      <p:sp>
        <p:nvSpPr>
          <p:cNvPr id="23" name="テキスト ボックス 22"/>
          <p:cNvSpPr txBox="1"/>
          <p:nvPr/>
        </p:nvSpPr>
        <p:spPr>
          <a:xfrm>
            <a:off x="618824" y="2703877"/>
            <a:ext cx="1188000"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エネルギー生産性</a:t>
            </a:r>
          </a:p>
        </p:txBody>
      </p:sp>
      <p:sp>
        <p:nvSpPr>
          <p:cNvPr id="20" name="正方形/長方形 19"/>
          <p:cNvSpPr/>
          <p:nvPr/>
        </p:nvSpPr>
        <p:spPr>
          <a:xfrm>
            <a:off x="277758" y="6373297"/>
            <a:ext cx="1728019" cy="200055"/>
          </a:xfrm>
          <a:prstGeom prst="rect">
            <a:avLst/>
          </a:prstGeom>
        </p:spPr>
        <p:txBody>
          <a:bodyPr wrap="square">
            <a:spAutoFit/>
          </a:bodyPr>
          <a:lstStyle/>
          <a:p>
            <a:pPr marL="180975" indent="-180975" algn="just">
              <a:spcBef>
                <a:spcPts val="300"/>
              </a:spcBef>
              <a:spcAft>
                <a:spcPts val="400"/>
              </a:spcAft>
              <a:buClr>
                <a:srgbClr val="002060"/>
              </a:buClr>
              <a:defRPr/>
            </a:pPr>
            <a:r>
              <a:rPr lang="ja-JP" altLang="en-US" sz="700" b="1" dirty="0">
                <a:latin typeface="Meiryo UI" pitchFamily="50" charset="-128"/>
                <a:ea typeface="Meiryo UI" pitchFamily="50" charset="-128"/>
              </a:rPr>
              <a:t>注）</a:t>
            </a:r>
            <a:r>
              <a:rPr lang="en-US" altLang="ja-JP" sz="700" b="1" dirty="0">
                <a:latin typeface="Meiryo UI" pitchFamily="50" charset="-128"/>
                <a:ea typeface="Meiryo UI" pitchFamily="50" charset="-128"/>
              </a:rPr>
              <a:t> </a:t>
            </a:r>
            <a:r>
              <a:rPr lang="ja-JP" altLang="en-US" sz="700" b="1" dirty="0">
                <a:latin typeface="Meiryo UI" pitchFamily="50" charset="-128"/>
                <a:ea typeface="Meiryo UI" pitchFamily="50" charset="-128"/>
              </a:rPr>
              <a:t>不動産業は住宅賃貸業を含まない</a:t>
            </a:r>
          </a:p>
        </p:txBody>
      </p:sp>
      <p:sp>
        <p:nvSpPr>
          <p:cNvPr id="24"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34</a:t>
            </a:fld>
            <a:endParaRPr lang="en-US" altLang="ja-JP" b="1" dirty="0">
              <a:latin typeface="Meiryo UI" pitchFamily="50" charset="-128"/>
              <a:ea typeface="Meiryo UI" pitchFamily="50" charset="-128"/>
            </a:endParaRPr>
          </a:p>
        </p:txBody>
      </p:sp>
      <p:sp>
        <p:nvSpPr>
          <p:cNvPr id="21" name="テキスト ボックス 20"/>
          <p:cNvSpPr txBox="1"/>
          <p:nvPr/>
        </p:nvSpPr>
        <p:spPr>
          <a:xfrm>
            <a:off x="618824" y="4580148"/>
            <a:ext cx="1143001"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付加価値構成比</a:t>
            </a:r>
          </a:p>
        </p:txBody>
      </p:sp>
      <p:sp>
        <p:nvSpPr>
          <p:cNvPr id="19" name="Rectangle 3"/>
          <p:cNvSpPr>
            <a:spLocks noChangeArrowheads="1"/>
          </p:cNvSpPr>
          <p:nvPr/>
        </p:nvSpPr>
        <p:spPr bwMode="auto">
          <a:xfrm>
            <a:off x="820109" y="736908"/>
            <a:ext cx="8280000" cy="95782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第３次産業は、企業の管理部門等の事務所・ビル、ホテルや百貨店、サービス業等を対象としており、製造業と比較してエネルギー生産性が高い産業が多い。</a:t>
            </a: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ここでは、第３次産業の産業別のエネルギー生産性を地域、全国、県、同規模地域で比較し、エネルギー生産性の高い産業、低い産業を把握する。</a:t>
            </a:r>
          </a:p>
        </p:txBody>
      </p:sp>
      <p:sp>
        <p:nvSpPr>
          <p:cNvPr id="25" name="テキスト ボックス 24"/>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txBox="1">
            <a:spLocks noGrp="1"/>
          </p:cNvSpPr>
          <p:nvPr>
            <p:ph type="ctrTitle"/>
          </p:nvPr>
        </p:nvSpPr>
        <p:spPr>
          <a:xfrm>
            <a:off x="0" y="2160000"/>
            <a:ext cx="9144000" cy="707886"/>
          </a:xfrm>
          <a:prstGeom prst="rect">
            <a:avLst/>
          </a:prstGeom>
          <a:solidFill>
            <a:srgbClr val="008080"/>
          </a:solidFill>
        </p:spPr>
        <p:txBody>
          <a:bodyPr wrap="square" rtlCol="0">
            <a:spAutoFit/>
          </a:bodyPr>
          <a:lstStyle/>
          <a:p>
            <a:pPr algn="ctr"/>
            <a:r>
              <a:rPr lang="ja-JP" altLang="en-US" sz="4000" dirty="0">
                <a:solidFill>
                  <a:schemeClr val="bg1"/>
                </a:solidFill>
                <a:latin typeface="Meiryo UI" pitchFamily="50" charset="-128"/>
                <a:ea typeface="Meiryo UI" pitchFamily="50" charset="-128"/>
              </a:rPr>
              <a:t>４．地域の概況</a:t>
            </a:r>
            <a:endParaRPr lang="en-US" altLang="ja-JP" sz="4000" dirty="0">
              <a:solidFill>
                <a:schemeClr val="bg1"/>
              </a:solidFill>
              <a:latin typeface="Meiryo UI" pitchFamily="50" charset="-128"/>
              <a:ea typeface="Meiryo UI" pitchFamily="50" charset="-128"/>
            </a:endParaRPr>
          </a:p>
        </p:txBody>
      </p:sp>
      <p:sp>
        <p:nvSpPr>
          <p:cNvPr id="9" name="テキスト プレースホルダ 8"/>
          <p:cNvSpPr>
            <a:spLocks noGrp="1"/>
          </p:cNvSpPr>
          <p:nvPr>
            <p:ph type="body" idx="4294967295"/>
          </p:nvPr>
        </p:nvSpPr>
        <p:spPr>
          <a:xfrm>
            <a:off x="1764000" y="2874059"/>
            <a:ext cx="7380000" cy="2808000"/>
          </a:xfrm>
          <a:prstGeom prst="rect">
            <a:avLst/>
          </a:prstGeom>
          <a:noFill/>
        </p:spPr>
        <p:txBody>
          <a:bodyPr wrap="square" lIns="0" rIns="0" rtlCol="0" anchor="ctr">
            <a:noAutofit/>
          </a:bodyPr>
          <a:lstStyle/>
          <a:p>
            <a:pPr>
              <a:spcBef>
                <a:spcPct val="0"/>
              </a:spcBef>
              <a:spcAft>
                <a:spcPts val="1200"/>
              </a:spcAft>
              <a:buNone/>
            </a:pPr>
            <a:r>
              <a:rPr lang="ja-JP" altLang="ja-JP" sz="2400" b="1" kern="1200" dirty="0">
                <a:solidFill>
                  <a:schemeClr val="tx1">
                    <a:lumMod val="75000"/>
                    <a:lumOff val="25000"/>
                  </a:schemeClr>
                </a:solidFill>
                <a:latin typeface="Meiryo UI" pitchFamily="50" charset="-128"/>
                <a:ea typeface="Meiryo UI" pitchFamily="50" charset="-128"/>
              </a:rPr>
              <a:t>（１）</a:t>
            </a:r>
            <a:r>
              <a:rPr lang="ja-JP" altLang="en-US" sz="2400" b="1" kern="1200" dirty="0">
                <a:solidFill>
                  <a:schemeClr val="tx1">
                    <a:lumMod val="75000"/>
                    <a:lumOff val="25000"/>
                  </a:schemeClr>
                </a:solidFill>
                <a:latin typeface="Meiryo UI" pitchFamily="50" charset="-128"/>
                <a:ea typeface="Meiryo UI" pitchFamily="50" charset="-128"/>
              </a:rPr>
              <a:t>基礎的な指標の推移（</a:t>
            </a:r>
            <a:r>
              <a:rPr lang="en-US" altLang="ja-JP" sz="2400" b="1" kern="1200" dirty="0">
                <a:solidFill>
                  <a:schemeClr val="tx1">
                    <a:lumMod val="75000"/>
                    <a:lumOff val="25000"/>
                  </a:schemeClr>
                </a:solidFill>
                <a:latin typeface="Meiryo UI" pitchFamily="50" charset="-128"/>
                <a:ea typeface="Meiryo UI" pitchFamily="50" charset="-128"/>
              </a:rPr>
              <a:t>2010</a:t>
            </a:r>
            <a:r>
              <a:rPr lang="ja-JP" altLang="en-US" sz="2400" b="1" kern="1200" dirty="0">
                <a:solidFill>
                  <a:schemeClr val="tx1">
                    <a:lumMod val="75000"/>
                    <a:lumOff val="25000"/>
                  </a:schemeClr>
                </a:solidFill>
                <a:latin typeface="Meiryo UI" pitchFamily="50" charset="-128"/>
                <a:ea typeface="Meiryo UI" pitchFamily="50" charset="-128"/>
              </a:rPr>
              <a:t>年、</a:t>
            </a:r>
            <a:r>
              <a:rPr lang="en-US" altLang="ja-JP" sz="2400" b="1" kern="1200" dirty="0">
                <a:solidFill>
                  <a:schemeClr val="tx1">
                    <a:lumMod val="75000"/>
                    <a:lumOff val="25000"/>
                  </a:schemeClr>
                </a:solidFill>
                <a:latin typeface="Meiryo UI" pitchFamily="50" charset="-128"/>
                <a:ea typeface="Meiryo UI" pitchFamily="50" charset="-128"/>
              </a:rPr>
              <a:t>2013</a:t>
            </a:r>
            <a:r>
              <a:rPr lang="ja-JP" altLang="en-US" sz="2400" b="1" kern="1200" dirty="0">
                <a:solidFill>
                  <a:schemeClr val="tx1">
                    <a:lumMod val="75000"/>
                    <a:lumOff val="25000"/>
                  </a:schemeClr>
                </a:solidFill>
                <a:latin typeface="Meiryo UI" pitchFamily="50" charset="-128"/>
                <a:ea typeface="Meiryo UI" pitchFamily="50" charset="-128"/>
              </a:rPr>
              <a:t>年）</a:t>
            </a:r>
            <a:endParaRPr lang="ja-JP" altLang="ja-JP" sz="2400" b="1" kern="1200" dirty="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ja-JP" sz="2400" b="1" kern="1200" dirty="0">
                <a:solidFill>
                  <a:schemeClr val="tx1">
                    <a:lumMod val="75000"/>
                    <a:lumOff val="25000"/>
                  </a:schemeClr>
                </a:solidFill>
                <a:latin typeface="Meiryo UI" pitchFamily="50" charset="-128"/>
                <a:ea typeface="Meiryo UI" pitchFamily="50" charset="-128"/>
              </a:rPr>
              <a:t>（２）</a:t>
            </a:r>
            <a:r>
              <a:rPr lang="ja-JP" altLang="en-US" sz="2400" b="1" kern="1200" dirty="0" smtClean="0">
                <a:solidFill>
                  <a:schemeClr val="tx1">
                    <a:lumMod val="75000"/>
                    <a:lumOff val="25000"/>
                  </a:schemeClr>
                </a:solidFill>
                <a:latin typeface="Meiryo UI" pitchFamily="50" charset="-128"/>
                <a:ea typeface="Meiryo UI" pitchFamily="50" charset="-128"/>
              </a:rPr>
              <a:t>人口①現在の人口規模と将来動向</a:t>
            </a:r>
            <a:endParaRPr lang="en-US" altLang="ja-JP" sz="2400" b="1" kern="1200" dirty="0" smtClean="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en-US" sz="2400" b="1" kern="1200" dirty="0" smtClean="0">
                <a:solidFill>
                  <a:schemeClr val="tx1">
                    <a:lumMod val="75000"/>
                    <a:lumOff val="25000"/>
                  </a:schemeClr>
                </a:solidFill>
                <a:latin typeface="Meiryo UI" pitchFamily="50" charset="-128"/>
                <a:ea typeface="Meiryo UI" pitchFamily="50" charset="-128"/>
              </a:rPr>
              <a:t>（３）人口②現在と将来の年齢別の人口構成</a:t>
            </a:r>
            <a:endParaRPr lang="en-US" altLang="ja-JP" sz="2400" b="1" kern="1200" dirty="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ja-JP" sz="2400" b="1" kern="1200" dirty="0" smtClean="0">
                <a:solidFill>
                  <a:schemeClr val="tx1">
                    <a:lumMod val="75000"/>
                    <a:lumOff val="25000"/>
                  </a:schemeClr>
                </a:solidFill>
                <a:latin typeface="Meiryo UI" pitchFamily="50" charset="-128"/>
                <a:ea typeface="Meiryo UI" pitchFamily="50" charset="-128"/>
              </a:rPr>
              <a:t>（</a:t>
            </a:r>
            <a:r>
              <a:rPr lang="ja-JP" altLang="en-US" sz="2400" b="1" kern="1200" dirty="0" smtClean="0">
                <a:solidFill>
                  <a:schemeClr val="tx1">
                    <a:lumMod val="75000"/>
                    <a:lumOff val="25000"/>
                  </a:schemeClr>
                </a:solidFill>
                <a:latin typeface="Meiryo UI" pitchFamily="50" charset="-128"/>
                <a:ea typeface="Meiryo UI" pitchFamily="50" charset="-128"/>
              </a:rPr>
              <a:t>４</a:t>
            </a:r>
            <a:r>
              <a:rPr lang="ja-JP" altLang="ja-JP" sz="2400" b="1" kern="1200" dirty="0" smtClean="0">
                <a:solidFill>
                  <a:schemeClr val="tx1">
                    <a:lumMod val="75000"/>
                    <a:lumOff val="25000"/>
                  </a:schemeClr>
                </a:solidFill>
                <a:latin typeface="Meiryo UI" pitchFamily="50" charset="-128"/>
                <a:ea typeface="Meiryo UI" pitchFamily="50" charset="-128"/>
              </a:rPr>
              <a:t>）就業</a:t>
            </a:r>
            <a:r>
              <a:rPr lang="ja-JP" altLang="en-US" sz="2400" b="1" kern="1200" dirty="0" smtClean="0">
                <a:solidFill>
                  <a:schemeClr val="tx1">
                    <a:lumMod val="75000"/>
                    <a:lumOff val="25000"/>
                  </a:schemeClr>
                </a:solidFill>
                <a:latin typeface="Meiryo UI" pitchFamily="50" charset="-128"/>
                <a:ea typeface="Meiryo UI" pitchFamily="50" charset="-128"/>
              </a:rPr>
              <a:t>者の規模</a:t>
            </a:r>
            <a:endParaRPr lang="en-US" altLang="ja-JP" sz="2400" b="1" kern="1200" dirty="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ja-JP" sz="2400" b="1" kern="1200" dirty="0" smtClean="0">
                <a:solidFill>
                  <a:schemeClr val="tx1">
                    <a:lumMod val="75000"/>
                    <a:lumOff val="25000"/>
                  </a:schemeClr>
                </a:solidFill>
                <a:latin typeface="Meiryo UI" pitchFamily="50" charset="-128"/>
                <a:ea typeface="Meiryo UI" pitchFamily="50" charset="-128"/>
              </a:rPr>
              <a:t>（</a:t>
            </a:r>
            <a:r>
              <a:rPr lang="ja-JP" altLang="en-US" sz="2400" b="1" kern="1200" dirty="0">
                <a:solidFill>
                  <a:schemeClr val="tx1">
                    <a:lumMod val="75000"/>
                    <a:lumOff val="25000"/>
                  </a:schemeClr>
                </a:solidFill>
                <a:latin typeface="Meiryo UI" pitchFamily="50" charset="-128"/>
                <a:ea typeface="Meiryo UI" pitchFamily="50" charset="-128"/>
              </a:rPr>
              <a:t>５</a:t>
            </a:r>
            <a:r>
              <a:rPr lang="ja-JP" altLang="ja-JP" sz="2400" b="1" kern="1200" dirty="0" smtClean="0">
                <a:solidFill>
                  <a:schemeClr val="tx1">
                    <a:lumMod val="75000"/>
                    <a:lumOff val="25000"/>
                  </a:schemeClr>
                </a:solidFill>
                <a:latin typeface="Meiryo UI" pitchFamily="50" charset="-128"/>
                <a:ea typeface="Meiryo UI" pitchFamily="50" charset="-128"/>
              </a:rPr>
              <a:t>）</a:t>
            </a:r>
            <a:r>
              <a:rPr lang="ja-JP" altLang="en-US" sz="2400" b="1" kern="1200" dirty="0" smtClean="0">
                <a:solidFill>
                  <a:schemeClr val="tx1">
                    <a:lumMod val="75000"/>
                    <a:lumOff val="25000"/>
                  </a:schemeClr>
                </a:solidFill>
                <a:latin typeface="Meiryo UI" pitchFamily="50" charset="-128"/>
                <a:ea typeface="Meiryo UI" pitchFamily="50" charset="-128"/>
              </a:rPr>
              <a:t>夜間人口</a:t>
            </a:r>
            <a:r>
              <a:rPr lang="en-US" altLang="ja-JP" sz="2400" b="1" kern="1200" dirty="0" smtClean="0">
                <a:solidFill>
                  <a:schemeClr val="tx1">
                    <a:lumMod val="75000"/>
                    <a:lumOff val="25000"/>
                  </a:schemeClr>
                </a:solidFill>
                <a:latin typeface="Meiryo UI" pitchFamily="50" charset="-128"/>
                <a:ea typeface="Meiryo UI" pitchFamily="50" charset="-128"/>
              </a:rPr>
              <a:t>1</a:t>
            </a:r>
            <a:r>
              <a:rPr lang="ja-JP" altLang="en-US" sz="2400" b="1" kern="1200" dirty="0" smtClean="0">
                <a:solidFill>
                  <a:schemeClr val="tx1">
                    <a:lumMod val="75000"/>
                    <a:lumOff val="25000"/>
                  </a:schemeClr>
                </a:solidFill>
                <a:latin typeface="Meiryo UI" pitchFamily="50" charset="-128"/>
                <a:ea typeface="Meiryo UI" pitchFamily="50" charset="-128"/>
              </a:rPr>
              <a:t>人当たり就業者数（</a:t>
            </a:r>
            <a:r>
              <a:rPr lang="ja-JP" altLang="ja-JP" sz="2400" b="1" kern="1200" dirty="0" smtClean="0">
                <a:solidFill>
                  <a:schemeClr val="tx1">
                    <a:lumMod val="75000"/>
                    <a:lumOff val="25000"/>
                  </a:schemeClr>
                </a:solidFill>
                <a:latin typeface="Meiryo UI" pitchFamily="50" charset="-128"/>
                <a:ea typeface="Meiryo UI" pitchFamily="50" charset="-128"/>
              </a:rPr>
              <a:t>職住比</a:t>
            </a:r>
            <a:r>
              <a:rPr lang="ja-JP" altLang="en-US" sz="2400" b="1" kern="1200" dirty="0" smtClean="0">
                <a:solidFill>
                  <a:schemeClr val="tx1">
                    <a:lumMod val="75000"/>
                    <a:lumOff val="25000"/>
                  </a:schemeClr>
                </a:solidFill>
                <a:latin typeface="Meiryo UI" pitchFamily="50" charset="-128"/>
                <a:ea typeface="Meiryo UI" pitchFamily="50" charset="-128"/>
              </a:rPr>
              <a:t>）</a:t>
            </a:r>
            <a:endParaRPr lang="en-US" altLang="ja-JP" sz="2400" b="1" kern="1200" dirty="0">
              <a:solidFill>
                <a:schemeClr val="tx1">
                  <a:lumMod val="75000"/>
                  <a:lumOff val="25000"/>
                </a:schemeClr>
              </a:solidFill>
              <a:latin typeface="Meiryo UI" pitchFamily="50" charset="-128"/>
              <a:ea typeface="Meiryo UI" pitchFamily="50" charset="-128"/>
            </a:endParaRPr>
          </a:p>
        </p:txBody>
      </p:sp>
      <p:sp>
        <p:nvSpPr>
          <p:cNvPr id="10"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35</a:t>
            </a:fld>
            <a:endParaRPr lang="en-US" altLang="ja-JP" b="1" dirty="0">
              <a:latin typeface="Meiryo UI" pitchFamily="50" charset="-128"/>
              <a:ea typeface="Meiryo UI" pitchFamily="50"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グラフ 39">
            <a:extLst>
              <a:ext uri="{FF2B5EF4-FFF2-40B4-BE49-F238E27FC236}">
                <a16:creationId xmlns:a16="http://schemas.microsoft.com/office/drawing/2014/main" id="{00000000-0008-0000-1900-000003000000}"/>
              </a:ext>
            </a:extLst>
          </p:cNvPr>
          <p:cNvGraphicFramePr>
            <a:graphicFrameLocks/>
          </p:cNvGraphicFramePr>
          <p:nvPr>
            <p:extLst>
              <p:ext uri="{D42A27DB-BD31-4B8C-83A1-F6EECF244321}">
                <p14:modId xmlns:p14="http://schemas.microsoft.com/office/powerpoint/2010/main" val="715756536"/>
              </p:ext>
            </p:extLst>
          </p:nvPr>
        </p:nvGraphicFramePr>
        <p:xfrm>
          <a:off x="4636008" y="4379976"/>
          <a:ext cx="3964943" cy="21894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9" name="グラフ 38">
            <a:extLst>
              <a:ext uri="{FF2B5EF4-FFF2-40B4-BE49-F238E27FC236}">
                <a16:creationId xmlns:a16="http://schemas.microsoft.com/office/drawing/2014/main" id="{00000000-0008-0000-1900-000005000000}"/>
              </a:ext>
            </a:extLst>
          </p:cNvPr>
          <p:cNvGraphicFramePr>
            <a:graphicFrameLocks/>
          </p:cNvGraphicFramePr>
          <p:nvPr>
            <p:extLst>
              <p:ext uri="{D42A27DB-BD31-4B8C-83A1-F6EECF244321}">
                <p14:modId xmlns:p14="http://schemas.microsoft.com/office/powerpoint/2010/main" val="2367204250"/>
              </p:ext>
            </p:extLst>
          </p:nvPr>
        </p:nvGraphicFramePr>
        <p:xfrm>
          <a:off x="0" y="4370832"/>
          <a:ext cx="4042800" cy="21894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 name="グラフ 37">
            <a:extLst>
              <a:ext uri="{FF2B5EF4-FFF2-40B4-BE49-F238E27FC236}">
                <a16:creationId xmlns:a16="http://schemas.microsoft.com/office/drawing/2014/main" id="{00000000-0008-0000-1900-000002000000}"/>
              </a:ext>
            </a:extLst>
          </p:cNvPr>
          <p:cNvGraphicFramePr>
            <a:graphicFrameLocks/>
          </p:cNvGraphicFramePr>
          <p:nvPr>
            <p:extLst>
              <p:ext uri="{D42A27DB-BD31-4B8C-83A1-F6EECF244321}">
                <p14:modId xmlns:p14="http://schemas.microsoft.com/office/powerpoint/2010/main" val="1921636077"/>
              </p:ext>
            </p:extLst>
          </p:nvPr>
        </p:nvGraphicFramePr>
        <p:xfrm>
          <a:off x="4636008" y="1618488"/>
          <a:ext cx="3962996" cy="21894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7" name="グラフ 36">
            <a:extLst>
              <a:ext uri="{FF2B5EF4-FFF2-40B4-BE49-F238E27FC236}">
                <a16:creationId xmlns:a16="http://schemas.microsoft.com/office/drawing/2014/main" id="{00000000-0008-0000-1900-000004000000}"/>
              </a:ext>
            </a:extLst>
          </p:cNvPr>
          <p:cNvGraphicFramePr>
            <a:graphicFrameLocks/>
          </p:cNvGraphicFramePr>
          <p:nvPr>
            <p:extLst>
              <p:ext uri="{D42A27DB-BD31-4B8C-83A1-F6EECF244321}">
                <p14:modId xmlns:p14="http://schemas.microsoft.com/office/powerpoint/2010/main" val="2196253780"/>
              </p:ext>
            </p:extLst>
          </p:nvPr>
        </p:nvGraphicFramePr>
        <p:xfrm>
          <a:off x="0" y="1600200"/>
          <a:ext cx="3964944" cy="2189436"/>
        </p:xfrm>
        <a:graphic>
          <a:graphicData uri="http://schemas.openxmlformats.org/drawingml/2006/chart">
            <c:chart xmlns:c="http://schemas.openxmlformats.org/drawingml/2006/chart" xmlns:r="http://schemas.openxmlformats.org/officeDocument/2006/relationships" r:id="rId5"/>
          </a:graphicData>
        </a:graphic>
      </p:graphicFrame>
      <p:sp>
        <p:nvSpPr>
          <p:cNvPr id="2" name="タイトル 1"/>
          <p:cNvSpPr>
            <a:spLocks noGrp="1"/>
          </p:cNvSpPr>
          <p:nvPr>
            <p:ph type="ctrTitle"/>
          </p:nvPr>
        </p:nvSpPr>
        <p:spPr>
          <a:xfrm>
            <a:off x="0" y="1"/>
            <a:ext cx="7943850" cy="493058"/>
          </a:xfrm>
        </p:spPr>
        <p:txBody>
          <a:bodyPr/>
          <a:lstStyle/>
          <a:p>
            <a:r>
              <a:rPr kumimoji="1" lang="ja-JP" altLang="en-US" dirty="0">
                <a:latin typeface="Meiryo UI" pitchFamily="50" charset="-128"/>
                <a:ea typeface="Meiryo UI" pitchFamily="50" charset="-128"/>
              </a:rPr>
              <a:t>（１）基礎的な指標の推移（</a:t>
            </a:r>
            <a:r>
              <a:rPr kumimoji="1" lang="en-US" altLang="ja-JP" dirty="0">
                <a:latin typeface="Meiryo UI" pitchFamily="50" charset="-128"/>
                <a:ea typeface="Meiryo UI" pitchFamily="50" charset="-128"/>
              </a:rPr>
              <a:t>2010</a:t>
            </a:r>
            <a:r>
              <a:rPr kumimoji="1" lang="ja-JP" altLang="en-US" dirty="0">
                <a:latin typeface="Meiryo UI" pitchFamily="50" charset="-128"/>
                <a:ea typeface="Meiryo UI" pitchFamily="50" charset="-128"/>
              </a:rPr>
              <a:t>年、</a:t>
            </a:r>
            <a:r>
              <a:rPr kumimoji="1" lang="en-US" altLang="ja-JP" dirty="0">
                <a:latin typeface="Meiryo UI" pitchFamily="50" charset="-128"/>
                <a:ea typeface="Meiryo UI" pitchFamily="50" charset="-128"/>
              </a:rPr>
              <a:t>2013</a:t>
            </a:r>
            <a:r>
              <a:rPr lang="ja-JP" altLang="en-US" dirty="0">
                <a:latin typeface="Meiryo UI" pitchFamily="50" charset="-128"/>
                <a:ea typeface="Meiryo UI" pitchFamily="50" charset="-128"/>
              </a:rPr>
              <a:t>年</a:t>
            </a:r>
            <a:r>
              <a:rPr kumimoji="1" lang="ja-JP" altLang="en-US" dirty="0">
                <a:latin typeface="Meiryo UI" pitchFamily="50" charset="-128"/>
                <a:ea typeface="Meiryo UI" pitchFamily="50" charset="-128"/>
              </a:rPr>
              <a:t>）</a:t>
            </a:r>
          </a:p>
        </p:txBody>
      </p:sp>
      <p:sp>
        <p:nvSpPr>
          <p:cNvPr id="4" name="テキスト ボックス 3"/>
          <p:cNvSpPr txBox="1">
            <a:spLocks noChangeArrowheads="1"/>
          </p:cNvSpPr>
          <p:nvPr/>
        </p:nvSpPr>
        <p:spPr bwMode="auto">
          <a:xfrm>
            <a:off x="96632" y="1262785"/>
            <a:ext cx="4392000" cy="307777"/>
          </a:xfrm>
          <a:prstGeom prst="rect">
            <a:avLst/>
          </a:prstGeom>
          <a:solidFill>
            <a:srgbClr val="008080"/>
          </a:solidFill>
          <a:ln w="19050">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①</a:t>
            </a:r>
            <a:r>
              <a:rPr lang="en-US" altLang="ja-JP" sz="1400" b="1" dirty="0">
                <a:solidFill>
                  <a:schemeClr val="bg1"/>
                </a:solidFill>
                <a:latin typeface="Meiryo UI" pitchFamily="50" charset="-128"/>
                <a:ea typeface="Meiryo UI" pitchFamily="50" charset="-128"/>
              </a:rPr>
              <a:t>2010</a:t>
            </a:r>
            <a:r>
              <a:rPr lang="ja-JP" altLang="en-US" sz="1400" b="1" dirty="0">
                <a:solidFill>
                  <a:schemeClr val="bg1"/>
                </a:solidFill>
                <a:latin typeface="Meiryo UI" pitchFamily="50" charset="-128"/>
                <a:ea typeface="Meiryo UI" pitchFamily="50" charset="-128"/>
              </a:rPr>
              <a:t>年と</a:t>
            </a:r>
            <a:r>
              <a:rPr lang="en-US" altLang="ja-JP" sz="1400" b="1" dirty="0">
                <a:solidFill>
                  <a:schemeClr val="bg1"/>
                </a:solidFill>
                <a:latin typeface="Meiryo UI" pitchFamily="50" charset="-128"/>
                <a:ea typeface="Meiryo UI" pitchFamily="50" charset="-128"/>
              </a:rPr>
              <a:t>2013</a:t>
            </a:r>
            <a:r>
              <a:rPr lang="ja-JP" altLang="en-US" sz="1400" b="1" dirty="0">
                <a:solidFill>
                  <a:schemeClr val="bg1"/>
                </a:solidFill>
                <a:latin typeface="Meiryo UI" pitchFamily="50" charset="-128"/>
                <a:ea typeface="Meiryo UI" pitchFamily="50" charset="-128"/>
              </a:rPr>
              <a:t>年の人口</a:t>
            </a:r>
          </a:p>
        </p:txBody>
      </p:sp>
      <p:sp>
        <p:nvSpPr>
          <p:cNvPr id="12" name="テキスト ボックス 11"/>
          <p:cNvSpPr txBox="1">
            <a:spLocks noChangeArrowheads="1"/>
          </p:cNvSpPr>
          <p:nvPr/>
        </p:nvSpPr>
        <p:spPr bwMode="auto">
          <a:xfrm>
            <a:off x="4622912" y="1262785"/>
            <a:ext cx="4392000" cy="307777"/>
          </a:xfrm>
          <a:prstGeom prst="rect">
            <a:avLst/>
          </a:prstGeom>
          <a:solidFill>
            <a:srgbClr val="008080"/>
          </a:solidFill>
          <a:ln w="19050">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②</a:t>
            </a:r>
            <a:r>
              <a:rPr lang="en-US" altLang="ja-JP" sz="1400" b="1" dirty="0">
                <a:solidFill>
                  <a:schemeClr val="bg1"/>
                </a:solidFill>
                <a:latin typeface="Meiryo UI" pitchFamily="50" charset="-128"/>
                <a:ea typeface="Meiryo UI" pitchFamily="50" charset="-128"/>
              </a:rPr>
              <a:t>2010</a:t>
            </a:r>
            <a:r>
              <a:rPr lang="ja-JP" altLang="en-US" sz="1400" b="1" dirty="0">
                <a:solidFill>
                  <a:schemeClr val="bg1"/>
                </a:solidFill>
                <a:latin typeface="Meiryo UI" pitchFamily="50" charset="-128"/>
                <a:ea typeface="Meiryo UI" pitchFamily="50" charset="-128"/>
              </a:rPr>
              <a:t>年と</a:t>
            </a:r>
            <a:r>
              <a:rPr lang="en-US" altLang="ja-JP" sz="1400" b="1" dirty="0">
                <a:solidFill>
                  <a:schemeClr val="bg1"/>
                </a:solidFill>
                <a:latin typeface="Meiryo UI" pitchFamily="50" charset="-128"/>
                <a:ea typeface="Meiryo UI" pitchFamily="50" charset="-128"/>
              </a:rPr>
              <a:t>2013</a:t>
            </a:r>
            <a:r>
              <a:rPr lang="ja-JP" altLang="en-US" sz="1400" b="1" dirty="0">
                <a:solidFill>
                  <a:schemeClr val="bg1"/>
                </a:solidFill>
                <a:latin typeface="Meiryo UI" pitchFamily="50" charset="-128"/>
                <a:ea typeface="Meiryo UI" pitchFamily="50" charset="-128"/>
              </a:rPr>
              <a:t>年の従業者数</a:t>
            </a:r>
          </a:p>
        </p:txBody>
      </p:sp>
      <p:sp>
        <p:nvSpPr>
          <p:cNvPr id="14" name="テキスト ボックス 13"/>
          <p:cNvSpPr txBox="1">
            <a:spLocks noChangeArrowheads="1"/>
          </p:cNvSpPr>
          <p:nvPr/>
        </p:nvSpPr>
        <p:spPr bwMode="auto">
          <a:xfrm>
            <a:off x="96632" y="4008425"/>
            <a:ext cx="4392000" cy="307777"/>
          </a:xfrm>
          <a:prstGeom prst="rect">
            <a:avLst/>
          </a:prstGeom>
          <a:solidFill>
            <a:srgbClr val="008080"/>
          </a:solidFill>
          <a:ln w="19050">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③</a:t>
            </a:r>
            <a:r>
              <a:rPr lang="en-US" altLang="ja-JP" sz="1400" b="1" dirty="0">
                <a:solidFill>
                  <a:schemeClr val="bg1"/>
                </a:solidFill>
                <a:latin typeface="Meiryo UI" pitchFamily="50" charset="-128"/>
                <a:ea typeface="Meiryo UI" pitchFamily="50" charset="-128"/>
              </a:rPr>
              <a:t>2010</a:t>
            </a:r>
            <a:r>
              <a:rPr lang="ja-JP" altLang="en-US" sz="1400" b="1" dirty="0">
                <a:solidFill>
                  <a:schemeClr val="bg1"/>
                </a:solidFill>
                <a:latin typeface="Meiryo UI" pitchFamily="50" charset="-128"/>
                <a:ea typeface="Meiryo UI" pitchFamily="50" charset="-128"/>
              </a:rPr>
              <a:t>年と</a:t>
            </a:r>
            <a:r>
              <a:rPr lang="en-US" altLang="ja-JP" sz="1400" b="1" dirty="0">
                <a:solidFill>
                  <a:schemeClr val="bg1"/>
                </a:solidFill>
                <a:latin typeface="Meiryo UI" pitchFamily="50" charset="-128"/>
                <a:ea typeface="Meiryo UI" pitchFamily="50" charset="-128"/>
              </a:rPr>
              <a:t>2013</a:t>
            </a:r>
            <a:r>
              <a:rPr lang="ja-JP" altLang="en-US" sz="1400" b="1" dirty="0">
                <a:solidFill>
                  <a:schemeClr val="bg1"/>
                </a:solidFill>
                <a:latin typeface="Meiryo UI" pitchFamily="50" charset="-128"/>
                <a:ea typeface="Meiryo UI" pitchFamily="50" charset="-128"/>
              </a:rPr>
              <a:t>年の生産額</a:t>
            </a:r>
          </a:p>
        </p:txBody>
      </p:sp>
      <p:sp>
        <p:nvSpPr>
          <p:cNvPr id="16" name="テキスト ボックス 15"/>
          <p:cNvSpPr txBox="1">
            <a:spLocks noChangeArrowheads="1"/>
          </p:cNvSpPr>
          <p:nvPr/>
        </p:nvSpPr>
        <p:spPr bwMode="auto">
          <a:xfrm>
            <a:off x="4622912" y="4008425"/>
            <a:ext cx="4392000" cy="307777"/>
          </a:xfrm>
          <a:prstGeom prst="rect">
            <a:avLst/>
          </a:prstGeom>
          <a:solidFill>
            <a:srgbClr val="008080"/>
          </a:solidFill>
          <a:ln w="19050">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④</a:t>
            </a:r>
            <a:r>
              <a:rPr lang="en-US" altLang="ja-JP" sz="1400" b="1" dirty="0">
                <a:solidFill>
                  <a:schemeClr val="bg1"/>
                </a:solidFill>
                <a:latin typeface="Meiryo UI" pitchFamily="50" charset="-128"/>
                <a:ea typeface="Meiryo UI" pitchFamily="50" charset="-128"/>
              </a:rPr>
              <a:t>2010</a:t>
            </a:r>
            <a:r>
              <a:rPr lang="ja-JP" altLang="en-US" sz="1400" b="1" dirty="0">
                <a:solidFill>
                  <a:schemeClr val="bg1"/>
                </a:solidFill>
                <a:latin typeface="Meiryo UI" pitchFamily="50" charset="-128"/>
                <a:ea typeface="Meiryo UI" pitchFamily="50" charset="-128"/>
              </a:rPr>
              <a:t>年と</a:t>
            </a:r>
            <a:r>
              <a:rPr lang="en-US" altLang="ja-JP" sz="1400" b="1" dirty="0">
                <a:solidFill>
                  <a:schemeClr val="bg1"/>
                </a:solidFill>
                <a:latin typeface="Meiryo UI" pitchFamily="50" charset="-128"/>
                <a:ea typeface="Meiryo UI" pitchFamily="50" charset="-128"/>
              </a:rPr>
              <a:t>2013</a:t>
            </a:r>
            <a:r>
              <a:rPr lang="ja-JP" altLang="en-US" sz="1400" b="1" dirty="0">
                <a:solidFill>
                  <a:schemeClr val="bg1"/>
                </a:solidFill>
                <a:latin typeface="Meiryo UI" pitchFamily="50" charset="-128"/>
                <a:ea typeface="Meiryo UI" pitchFamily="50" charset="-128"/>
              </a:rPr>
              <a:t>年の付加価値</a:t>
            </a:r>
          </a:p>
        </p:txBody>
      </p:sp>
      <p:sp>
        <p:nvSpPr>
          <p:cNvPr id="18"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36</a:t>
            </a:fld>
            <a:endParaRPr lang="en-US" altLang="ja-JP" b="1" dirty="0">
              <a:latin typeface="Meiryo UI" pitchFamily="50" charset="-128"/>
              <a:ea typeface="Meiryo UI" pitchFamily="50" charset="-128"/>
            </a:endParaRPr>
          </a:p>
        </p:txBody>
      </p:sp>
      <p:sp>
        <p:nvSpPr>
          <p:cNvPr id="28" name="テキスト ボックス 27"/>
          <p:cNvSpPr txBox="1"/>
          <p:nvPr/>
        </p:nvSpPr>
        <p:spPr>
          <a:xfrm>
            <a:off x="814387" y="691499"/>
            <a:ext cx="8280000" cy="501510"/>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地域経済の規模を表す基礎的な指標について、</a:t>
            </a:r>
            <a:r>
              <a:rPr lang="en-US" altLang="ja-JP" sz="1200" b="1" dirty="0">
                <a:latin typeface="Meiryo UI" pitchFamily="50" charset="-128"/>
                <a:ea typeface="Meiryo UI" pitchFamily="50" charset="-128"/>
              </a:rPr>
              <a:t>2010</a:t>
            </a:r>
            <a:r>
              <a:rPr lang="ja-JP" altLang="en-US" sz="1200" b="1" dirty="0">
                <a:latin typeface="Meiryo UI" pitchFamily="50" charset="-128"/>
                <a:ea typeface="Meiryo UI" pitchFamily="50" charset="-128"/>
              </a:rPr>
              <a:t>年と</a:t>
            </a:r>
            <a:r>
              <a:rPr lang="en-US" altLang="ja-JP" sz="1200" b="1" dirty="0">
                <a:latin typeface="Meiryo UI" pitchFamily="50" charset="-128"/>
                <a:ea typeface="Meiryo UI" pitchFamily="50" charset="-128"/>
              </a:rPr>
              <a:t>2013</a:t>
            </a:r>
            <a:r>
              <a:rPr lang="ja-JP" altLang="en-US" sz="1200" b="1" dirty="0">
                <a:latin typeface="Meiryo UI" pitchFamily="50" charset="-128"/>
                <a:ea typeface="Meiryo UI" pitchFamily="50" charset="-128"/>
              </a:rPr>
              <a:t>年の推移を確認し、規模が拡大しているか縮小しているかを把握する。</a:t>
            </a:r>
            <a:endParaRPr lang="en-US" altLang="ja-JP" sz="1200" b="1" dirty="0">
              <a:latin typeface="Meiryo UI" pitchFamily="50" charset="-128"/>
              <a:ea typeface="Meiryo UI" pitchFamily="50" charset="-128"/>
            </a:endParaRPr>
          </a:p>
        </p:txBody>
      </p:sp>
      <p:sp>
        <p:nvSpPr>
          <p:cNvPr id="29" name="テキスト ボックス 28"/>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cxnSp>
        <p:nvCxnSpPr>
          <p:cNvPr id="5" name="直線コネクタ 1"/>
          <p:cNvCxnSpPr/>
          <p:nvPr/>
        </p:nvCxnSpPr>
        <p:spPr bwMode="auto">
          <a:xfrm>
            <a:off x="1277084" y="1870501"/>
            <a:ext cx="1495930" cy="0"/>
          </a:xfrm>
          <a:prstGeom prst="line">
            <a:avLst/>
          </a:prstGeom>
          <a:noFill/>
          <a:ln w="9525" cap="flat" cmpd="sng" algn="ctr">
            <a:solidFill>
              <a:schemeClr val="bg1">
                <a:lumMod val="50000"/>
              </a:schemeClr>
            </a:solidFill>
            <a:prstDash val="dash"/>
            <a:round/>
            <a:headEnd type="none" w="med" len="med"/>
            <a:tailEnd type="none" w="med" len="med"/>
          </a:ln>
          <a:effectLst/>
        </p:spPr>
      </p:cxnSp>
      <p:cxnSp>
        <p:nvCxnSpPr>
          <p:cNvPr id="30" name="直線コネクタ 2"/>
          <p:cNvCxnSpPr/>
          <p:nvPr/>
        </p:nvCxnSpPr>
        <p:spPr bwMode="auto">
          <a:xfrm>
            <a:off x="1875456" y="1904613"/>
            <a:ext cx="1495930" cy="0"/>
          </a:xfrm>
          <a:prstGeom prst="line">
            <a:avLst/>
          </a:prstGeom>
          <a:noFill/>
          <a:ln w="9525" cap="flat" cmpd="sng" algn="ctr">
            <a:solidFill>
              <a:schemeClr val="bg1">
                <a:lumMod val="50000"/>
              </a:schemeClr>
            </a:solidFill>
            <a:prstDash val="dash"/>
            <a:round/>
            <a:headEnd type="none" w="med" len="med"/>
            <a:tailEnd type="none" w="med" len="med"/>
          </a:ln>
          <a:effectLst/>
        </p:spPr>
      </p:cxnSp>
      <p:sp>
        <p:nvSpPr>
          <p:cNvPr id="20" name="テキスト ボックス 19"/>
          <p:cNvSpPr txBox="1"/>
          <p:nvPr/>
        </p:nvSpPr>
        <p:spPr>
          <a:xfrm>
            <a:off x="1784739" y="1531947"/>
            <a:ext cx="1078992" cy="338554"/>
          </a:xfrm>
          <a:prstGeom prst="rect">
            <a:avLst/>
          </a:prstGeom>
          <a:noFill/>
        </p:spPr>
        <p:txBody>
          <a:bodyPr wrap="square" rtlCol="0">
            <a:spAutoFit/>
          </a:bodyPr>
          <a:lstStyle/>
          <a:p>
            <a:pPr algn="ctr"/>
            <a:r>
              <a:rPr kumimoji="1" lang="en-US" altLang="ja-JP" sz="1600" smtClean="0">
                <a:latin typeface="Meiryo UI" pitchFamily="50" charset="-128"/>
                <a:ea typeface="Meiryo UI" pitchFamily="50" charset="-128"/>
                <a:cs typeface="Meiryo UI" pitchFamily="50" charset="-128"/>
              </a:rPr>
              <a:t>-2.2%</a:t>
            </a:r>
            <a:endParaRPr kumimoji="1" lang="ja-JP" altLang="en-US" sz="1600" dirty="0">
              <a:latin typeface="Meiryo UI" pitchFamily="50" charset="-128"/>
              <a:ea typeface="Meiryo UI" pitchFamily="50" charset="-128"/>
              <a:cs typeface="Meiryo UI" pitchFamily="50" charset="-128"/>
            </a:endParaRPr>
          </a:p>
        </p:txBody>
      </p:sp>
      <p:cxnSp>
        <p:nvCxnSpPr>
          <p:cNvPr id="27" name="直線コネクタ 26"/>
          <p:cNvCxnSpPr>
            <a:cxnSpLocks/>
          </p:cNvCxnSpPr>
          <p:nvPr/>
        </p:nvCxnSpPr>
        <p:spPr bwMode="auto">
          <a:xfrm rot="10800000" flipV="1">
            <a:off x="2000537" y="1870501"/>
            <a:ext cx="0" cy="365760"/>
          </a:xfrm>
          <a:prstGeom prst="line">
            <a:avLst/>
          </a:prstGeom>
          <a:noFill/>
          <a:ln w="38100" cap="flat" cmpd="sng" algn="ctr">
            <a:solidFill>
              <a:schemeClr val="tx1"/>
            </a:solidFill>
            <a:prstDash val="solid"/>
            <a:round/>
            <a:headEnd type="none" w="med" len="med"/>
            <a:tailEnd type="arrow" w="med" len="med"/>
          </a:ln>
          <a:effectLst/>
        </p:spPr>
      </p:cxnSp>
      <p:cxnSp>
        <p:nvCxnSpPr>
          <p:cNvPr id="31" name="直線コネクタ 3"/>
          <p:cNvCxnSpPr/>
          <p:nvPr/>
        </p:nvCxnSpPr>
        <p:spPr bwMode="auto">
          <a:xfrm>
            <a:off x="5912800" y="2030815"/>
            <a:ext cx="1494955" cy="0"/>
          </a:xfrm>
          <a:prstGeom prst="line">
            <a:avLst/>
          </a:prstGeom>
          <a:noFill/>
          <a:ln w="9525" cap="flat" cmpd="sng" algn="ctr">
            <a:solidFill>
              <a:schemeClr val="bg1">
                <a:lumMod val="50000"/>
              </a:schemeClr>
            </a:solidFill>
            <a:prstDash val="dash"/>
            <a:round/>
            <a:headEnd type="none" w="med" len="med"/>
            <a:tailEnd type="none" w="med" len="med"/>
          </a:ln>
          <a:effectLst/>
        </p:spPr>
      </p:cxnSp>
      <p:cxnSp>
        <p:nvCxnSpPr>
          <p:cNvPr id="32" name="直線コネクタ 4"/>
          <p:cNvCxnSpPr/>
          <p:nvPr/>
        </p:nvCxnSpPr>
        <p:spPr bwMode="auto">
          <a:xfrm>
            <a:off x="6510782" y="1869289"/>
            <a:ext cx="1494955" cy="0"/>
          </a:xfrm>
          <a:prstGeom prst="line">
            <a:avLst/>
          </a:prstGeom>
          <a:noFill/>
          <a:ln w="9525" cap="flat" cmpd="sng" algn="ctr">
            <a:solidFill>
              <a:schemeClr val="bg1">
                <a:lumMod val="50000"/>
              </a:schemeClr>
            </a:solidFill>
            <a:prstDash val="dash"/>
            <a:round/>
            <a:headEnd type="none" w="med" len="med"/>
            <a:tailEnd type="none" w="med" len="med"/>
          </a:ln>
          <a:effectLst/>
        </p:spPr>
      </p:cxnSp>
      <p:sp>
        <p:nvSpPr>
          <p:cNvPr id="21" name="テキスト ボックス 20"/>
          <p:cNvSpPr txBox="1"/>
          <p:nvPr/>
        </p:nvSpPr>
        <p:spPr>
          <a:xfrm>
            <a:off x="6419772" y="1530735"/>
            <a:ext cx="1078992" cy="338554"/>
          </a:xfrm>
          <a:prstGeom prst="rect">
            <a:avLst/>
          </a:prstGeom>
          <a:noFill/>
        </p:spPr>
        <p:txBody>
          <a:bodyPr wrap="square" rtlCol="0">
            <a:spAutoFit/>
          </a:bodyPr>
          <a:lstStyle/>
          <a:p>
            <a:pPr algn="ctr"/>
            <a:r>
              <a:rPr lang="en-US" altLang="ja-JP" sz="1600" smtClean="0">
                <a:latin typeface="Meiryo UI" pitchFamily="50" charset="-128"/>
                <a:ea typeface="Meiryo UI" pitchFamily="50" charset="-128"/>
                <a:cs typeface="Meiryo UI" pitchFamily="50" charset="-128"/>
              </a:rPr>
              <a:t>+11.2%</a:t>
            </a:r>
            <a:endParaRPr kumimoji="1" lang="ja-JP" altLang="en-US" sz="1600" dirty="0">
              <a:latin typeface="Meiryo UI" pitchFamily="50" charset="-128"/>
              <a:ea typeface="Meiryo UI" pitchFamily="50" charset="-128"/>
              <a:cs typeface="Meiryo UI" pitchFamily="50" charset="-128"/>
            </a:endParaRPr>
          </a:p>
        </p:txBody>
      </p:sp>
      <p:cxnSp>
        <p:nvCxnSpPr>
          <p:cNvPr id="24" name="直線コネクタ 23"/>
          <p:cNvCxnSpPr/>
          <p:nvPr/>
        </p:nvCxnSpPr>
        <p:spPr bwMode="auto">
          <a:xfrm flipV="1">
            <a:off x="6635570" y="1869289"/>
            <a:ext cx="0" cy="365760"/>
          </a:xfrm>
          <a:prstGeom prst="line">
            <a:avLst/>
          </a:prstGeom>
          <a:noFill/>
          <a:ln w="38100" cap="flat" cmpd="sng" algn="ctr">
            <a:solidFill>
              <a:schemeClr val="tx1"/>
            </a:solidFill>
            <a:prstDash val="solid"/>
            <a:round/>
            <a:headEnd type="none" w="med" len="med"/>
            <a:tailEnd type="arrow" w="med" len="med"/>
          </a:ln>
          <a:effectLst/>
        </p:spPr>
      </p:cxnSp>
      <p:cxnSp>
        <p:nvCxnSpPr>
          <p:cNvPr id="33" name="直線コネクタ 5"/>
          <p:cNvCxnSpPr/>
          <p:nvPr/>
        </p:nvCxnSpPr>
        <p:spPr bwMode="auto">
          <a:xfrm>
            <a:off x="1234032" y="4990601"/>
            <a:ext cx="1567052" cy="0"/>
          </a:xfrm>
          <a:prstGeom prst="line">
            <a:avLst/>
          </a:prstGeom>
          <a:noFill/>
          <a:ln w="9525" cap="flat" cmpd="sng" algn="ctr">
            <a:solidFill>
              <a:schemeClr val="bg1">
                <a:lumMod val="50000"/>
              </a:schemeClr>
            </a:solidFill>
            <a:prstDash val="dash"/>
            <a:round/>
            <a:headEnd type="none" w="med" len="med"/>
            <a:tailEnd type="none" w="med" len="med"/>
          </a:ln>
          <a:effectLst/>
        </p:spPr>
      </p:cxnSp>
      <p:cxnSp>
        <p:nvCxnSpPr>
          <p:cNvPr id="34" name="直線コネクタ 6"/>
          <p:cNvCxnSpPr/>
          <p:nvPr/>
        </p:nvCxnSpPr>
        <p:spPr bwMode="auto">
          <a:xfrm>
            <a:off x="1860852" y="4812499"/>
            <a:ext cx="1567052" cy="0"/>
          </a:xfrm>
          <a:prstGeom prst="line">
            <a:avLst/>
          </a:prstGeom>
          <a:noFill/>
          <a:ln w="9525" cap="flat" cmpd="sng" algn="ctr">
            <a:solidFill>
              <a:schemeClr val="bg1">
                <a:lumMod val="50000"/>
              </a:schemeClr>
            </a:solidFill>
            <a:prstDash val="dash"/>
            <a:round/>
            <a:headEnd type="none" w="med" len="med"/>
            <a:tailEnd type="none" w="med" len="med"/>
          </a:ln>
          <a:effectLst/>
        </p:spPr>
      </p:cxnSp>
      <p:sp>
        <p:nvSpPr>
          <p:cNvPr id="22" name="テキスト ボックス 21"/>
          <p:cNvSpPr txBox="1"/>
          <p:nvPr/>
        </p:nvSpPr>
        <p:spPr>
          <a:xfrm>
            <a:off x="1791472" y="4473945"/>
            <a:ext cx="1078992" cy="338554"/>
          </a:xfrm>
          <a:prstGeom prst="rect">
            <a:avLst/>
          </a:prstGeom>
          <a:noFill/>
        </p:spPr>
        <p:txBody>
          <a:bodyPr wrap="square" rtlCol="0">
            <a:spAutoFit/>
          </a:bodyPr>
          <a:lstStyle/>
          <a:p>
            <a:pPr algn="ctr"/>
            <a:r>
              <a:rPr lang="en-US" altLang="ja-JP" sz="1600" smtClean="0">
                <a:latin typeface="Meiryo UI" pitchFamily="50" charset="-128"/>
                <a:ea typeface="Meiryo UI" pitchFamily="50" charset="-128"/>
                <a:cs typeface="Meiryo UI" pitchFamily="50" charset="-128"/>
              </a:rPr>
              <a:t>+14.4%</a:t>
            </a:r>
            <a:endParaRPr kumimoji="1" lang="ja-JP" altLang="en-US" sz="1600" dirty="0">
              <a:latin typeface="Meiryo UI" pitchFamily="50" charset="-128"/>
              <a:ea typeface="Meiryo UI" pitchFamily="50" charset="-128"/>
              <a:cs typeface="Meiryo UI" pitchFamily="50" charset="-128"/>
            </a:endParaRPr>
          </a:p>
        </p:txBody>
      </p:sp>
      <p:cxnSp>
        <p:nvCxnSpPr>
          <p:cNvPr id="26" name="直線コネクタ 25"/>
          <p:cNvCxnSpPr/>
          <p:nvPr/>
        </p:nvCxnSpPr>
        <p:spPr bwMode="auto">
          <a:xfrm flipV="1">
            <a:off x="2007271" y="4812499"/>
            <a:ext cx="0" cy="365760"/>
          </a:xfrm>
          <a:prstGeom prst="line">
            <a:avLst/>
          </a:prstGeom>
          <a:noFill/>
          <a:ln w="38100" cap="flat" cmpd="sng" algn="ctr">
            <a:solidFill>
              <a:schemeClr val="tx1"/>
            </a:solidFill>
            <a:prstDash val="solid"/>
            <a:round/>
            <a:headEnd type="none" w="med" len="med"/>
            <a:tailEnd type="arrow" w="med" len="med"/>
          </a:ln>
          <a:effectLst/>
        </p:spPr>
      </p:cxnSp>
      <p:cxnSp>
        <p:nvCxnSpPr>
          <p:cNvPr id="35" name="直線コネクタ 7"/>
          <p:cNvCxnSpPr/>
          <p:nvPr/>
        </p:nvCxnSpPr>
        <p:spPr bwMode="auto">
          <a:xfrm>
            <a:off x="5858361" y="4967483"/>
            <a:ext cx="1528123" cy="0"/>
          </a:xfrm>
          <a:prstGeom prst="line">
            <a:avLst/>
          </a:prstGeom>
          <a:noFill/>
          <a:ln w="9525" cap="flat" cmpd="sng" algn="ctr">
            <a:solidFill>
              <a:schemeClr val="bg1">
                <a:lumMod val="50000"/>
              </a:schemeClr>
            </a:solidFill>
            <a:prstDash val="dash"/>
            <a:round/>
            <a:headEnd type="none" w="med" len="med"/>
            <a:tailEnd type="none" w="med" len="med"/>
          </a:ln>
          <a:effectLst/>
        </p:spPr>
      </p:cxnSp>
      <p:cxnSp>
        <p:nvCxnSpPr>
          <p:cNvPr id="36" name="直線コネクタ 8"/>
          <p:cNvCxnSpPr/>
          <p:nvPr/>
        </p:nvCxnSpPr>
        <p:spPr bwMode="auto">
          <a:xfrm>
            <a:off x="6469611" y="4790010"/>
            <a:ext cx="1528123" cy="0"/>
          </a:xfrm>
          <a:prstGeom prst="line">
            <a:avLst/>
          </a:prstGeom>
          <a:noFill/>
          <a:ln w="9525" cap="flat" cmpd="sng" algn="ctr">
            <a:solidFill>
              <a:schemeClr val="bg1">
                <a:lumMod val="50000"/>
              </a:schemeClr>
            </a:solidFill>
            <a:prstDash val="dash"/>
            <a:round/>
            <a:headEnd type="none" w="med" len="med"/>
            <a:tailEnd type="none" w="med" len="med"/>
          </a:ln>
          <a:effectLst/>
        </p:spPr>
      </p:cxnSp>
      <p:sp>
        <p:nvSpPr>
          <p:cNvPr id="23" name="テキスト ボックス 22"/>
          <p:cNvSpPr txBox="1"/>
          <p:nvPr/>
        </p:nvSpPr>
        <p:spPr>
          <a:xfrm>
            <a:off x="6388552" y="4451456"/>
            <a:ext cx="1078992" cy="338554"/>
          </a:xfrm>
          <a:prstGeom prst="rect">
            <a:avLst/>
          </a:prstGeom>
          <a:noFill/>
        </p:spPr>
        <p:txBody>
          <a:bodyPr wrap="square" rtlCol="0">
            <a:spAutoFit/>
          </a:bodyPr>
          <a:lstStyle/>
          <a:p>
            <a:pPr algn="ctr"/>
            <a:r>
              <a:rPr lang="en-US" altLang="ja-JP" sz="1600" smtClean="0">
                <a:latin typeface="Meiryo UI" pitchFamily="50" charset="-128"/>
                <a:ea typeface="Meiryo UI" pitchFamily="50" charset="-128"/>
                <a:cs typeface="Meiryo UI" pitchFamily="50" charset="-128"/>
              </a:rPr>
              <a:t>+14.0%</a:t>
            </a:r>
            <a:endParaRPr kumimoji="1" lang="ja-JP" altLang="en-US" sz="1600" dirty="0">
              <a:latin typeface="Meiryo UI" pitchFamily="50" charset="-128"/>
              <a:ea typeface="Meiryo UI" pitchFamily="50" charset="-128"/>
              <a:cs typeface="Meiryo UI" pitchFamily="50" charset="-128"/>
            </a:endParaRPr>
          </a:p>
        </p:txBody>
      </p:sp>
      <p:cxnSp>
        <p:nvCxnSpPr>
          <p:cNvPr id="25" name="直線コネクタ 24"/>
          <p:cNvCxnSpPr/>
          <p:nvPr/>
        </p:nvCxnSpPr>
        <p:spPr bwMode="auto">
          <a:xfrm flipV="1">
            <a:off x="6604350" y="4790010"/>
            <a:ext cx="0" cy="365760"/>
          </a:xfrm>
          <a:prstGeom prst="line">
            <a:avLst/>
          </a:prstGeom>
          <a:noFill/>
          <a:ln w="38100" cap="flat" cmpd="sng" algn="ctr">
            <a:solidFill>
              <a:schemeClr val="tx1"/>
            </a:solidFill>
            <a:prstDash val="solid"/>
            <a:round/>
            <a:headEnd type="none" w="med" len="med"/>
            <a:tailEnd type="arrow" w="med" len="med"/>
          </a:ln>
          <a:effectLst/>
        </p:spPr>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グラフ 24">
            <a:extLst>
              <a:ext uri="{FF2B5EF4-FFF2-40B4-BE49-F238E27FC236}">
                <a16:creationId xmlns:a16="http://schemas.microsoft.com/office/drawing/2014/main" id="{00000000-0008-0000-1A00-000003000000}"/>
              </a:ext>
            </a:extLst>
          </p:cNvPr>
          <p:cNvGraphicFramePr>
            <a:graphicFrameLocks/>
          </p:cNvGraphicFramePr>
          <p:nvPr>
            <p:extLst>
              <p:ext uri="{D42A27DB-BD31-4B8C-83A1-F6EECF244321}">
                <p14:modId xmlns:p14="http://schemas.microsoft.com/office/powerpoint/2010/main" val="1333063766"/>
              </p:ext>
            </p:extLst>
          </p:nvPr>
        </p:nvGraphicFramePr>
        <p:xfrm>
          <a:off x="4645152" y="3227832"/>
          <a:ext cx="4067174" cy="29527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グラフ 22">
            <a:extLst>
              <a:ext uri="{FF2B5EF4-FFF2-40B4-BE49-F238E27FC236}">
                <a16:creationId xmlns:a16="http://schemas.microsoft.com/office/drawing/2014/main" id="{00000000-0008-0000-1A00-000002000000}"/>
              </a:ext>
            </a:extLst>
          </p:cNvPr>
          <p:cNvGraphicFramePr>
            <a:graphicFrameLocks/>
          </p:cNvGraphicFramePr>
          <p:nvPr>
            <p:extLst>
              <p:ext uri="{D42A27DB-BD31-4B8C-83A1-F6EECF244321}">
                <p14:modId xmlns:p14="http://schemas.microsoft.com/office/powerpoint/2010/main" val="1306925776"/>
              </p:ext>
            </p:extLst>
          </p:nvPr>
        </p:nvGraphicFramePr>
        <p:xfrm>
          <a:off x="128016" y="3255264"/>
          <a:ext cx="3905249" cy="2981325"/>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a:t>
            </a:r>
            <a:r>
              <a:rPr lang="ja-JP" altLang="en-US">
                <a:latin typeface="Meiryo UI" pitchFamily="50" charset="-128"/>
                <a:ea typeface="Meiryo UI" pitchFamily="50" charset="-128"/>
              </a:rPr>
              <a:t>２）人口① </a:t>
            </a:r>
            <a:r>
              <a:rPr lang="ja-JP" altLang="en-US" dirty="0">
                <a:latin typeface="Meiryo UI" pitchFamily="50" charset="-128"/>
                <a:ea typeface="Meiryo UI" pitchFamily="50" charset="-128"/>
              </a:rPr>
              <a:t>現在の人口規模と将来動向</a:t>
            </a:r>
            <a:endParaRPr kumimoji="1" lang="ja-JP" altLang="en-US" dirty="0">
              <a:latin typeface="Meiryo UI" pitchFamily="50" charset="-128"/>
              <a:ea typeface="Meiryo UI" pitchFamily="50" charset="-128"/>
            </a:endParaRPr>
          </a:p>
        </p:txBody>
      </p:sp>
      <p:sp>
        <p:nvSpPr>
          <p:cNvPr id="38" name="正方形/長方形 37"/>
          <p:cNvSpPr/>
          <p:nvPr/>
        </p:nvSpPr>
        <p:spPr>
          <a:xfrm>
            <a:off x="166257" y="6099050"/>
            <a:ext cx="4060221" cy="353943"/>
          </a:xfrm>
          <a:prstGeom prst="rect">
            <a:avLst/>
          </a:prstGeom>
        </p:spPr>
        <p:txBody>
          <a:bodyPr wrap="square">
            <a:spAutoFit/>
          </a:bodyPr>
          <a:lstStyle/>
          <a:p>
            <a:r>
              <a:rPr lang="ja-JP" altLang="en-US" sz="700" b="1" dirty="0">
                <a:latin typeface="Meiryo UI" pitchFamily="50" charset="-128"/>
                <a:ea typeface="Meiryo UI" pitchFamily="50" charset="-128"/>
              </a:rPr>
              <a:t>出典</a:t>
            </a:r>
            <a:r>
              <a:rPr lang="ja-JP" altLang="ja-JP" sz="700" b="1" dirty="0">
                <a:latin typeface="Meiryo UI" pitchFamily="50" charset="-128"/>
                <a:ea typeface="Meiryo UI" pitchFamily="50" charset="-128"/>
              </a:rPr>
              <a:t>：</a:t>
            </a:r>
            <a:r>
              <a:rPr lang="ja-JP" altLang="en-US" sz="700" b="1" dirty="0">
                <a:latin typeface="Meiryo UI" pitchFamily="50" charset="-128"/>
                <a:ea typeface="Meiryo UI" pitchFamily="50" charset="-128"/>
              </a:rPr>
              <a:t>総務省統計局「平成</a:t>
            </a:r>
            <a:r>
              <a:rPr lang="en-US" altLang="ja-JP" sz="700" b="1" dirty="0">
                <a:latin typeface="Meiryo UI" pitchFamily="50" charset="-128"/>
                <a:ea typeface="Meiryo UI" pitchFamily="50" charset="-128"/>
              </a:rPr>
              <a:t>22</a:t>
            </a:r>
            <a:r>
              <a:rPr lang="ja-JP" altLang="en-US" sz="700" b="1" dirty="0">
                <a:latin typeface="Meiryo UI" pitchFamily="50" charset="-128"/>
                <a:ea typeface="Meiryo UI" pitchFamily="50" charset="-128"/>
              </a:rPr>
              <a:t>年国勢調査</a:t>
            </a:r>
            <a:r>
              <a:rPr lang="ja-JP" altLang="en-US" sz="800" b="1" dirty="0">
                <a:latin typeface="Meiryo UI" pitchFamily="50" charset="-128"/>
                <a:ea typeface="Meiryo UI" pitchFamily="50" charset="-128"/>
              </a:rPr>
              <a:t>」</a:t>
            </a:r>
            <a:r>
              <a:rPr lang="en-US" altLang="ja-JP" sz="500" b="1" dirty="0">
                <a:latin typeface="Meiryo UI" pitchFamily="50" charset="-128"/>
                <a:ea typeface="Meiryo UI" pitchFamily="50" charset="-128"/>
              </a:rPr>
              <a:t>(http://www.stat.go.jp/data/kokusei/2010/)</a:t>
            </a:r>
            <a:r>
              <a:rPr lang="ja-JP" altLang="en-US" sz="700" b="1" dirty="0">
                <a:latin typeface="Meiryo UI" pitchFamily="50" charset="-128"/>
                <a:ea typeface="Meiryo UI" pitchFamily="50" charset="-128"/>
              </a:rPr>
              <a:t>より作成</a:t>
            </a:r>
          </a:p>
          <a:p>
            <a:endParaRPr lang="ja-JP" altLang="en-US" sz="900" b="1" dirty="0">
              <a:latin typeface="Meiryo UI" pitchFamily="50" charset="-128"/>
              <a:ea typeface="Meiryo UI" pitchFamily="50" charset="-128"/>
            </a:endParaRPr>
          </a:p>
        </p:txBody>
      </p:sp>
      <p:sp>
        <p:nvSpPr>
          <p:cNvPr id="39" name="テキスト ボックス 38"/>
          <p:cNvSpPr txBox="1">
            <a:spLocks noChangeArrowheads="1"/>
          </p:cNvSpPr>
          <p:nvPr/>
        </p:nvSpPr>
        <p:spPr bwMode="auto">
          <a:xfrm>
            <a:off x="4711892" y="2886287"/>
            <a:ext cx="432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②夜間人口の推移（</a:t>
            </a:r>
            <a:r>
              <a:rPr lang="en-US" altLang="ja-JP" sz="1400" b="1" dirty="0">
                <a:solidFill>
                  <a:schemeClr val="bg1"/>
                </a:solidFill>
                <a:latin typeface="Meiryo UI" pitchFamily="50" charset="-128"/>
                <a:ea typeface="Meiryo UI" pitchFamily="50" charset="-128"/>
              </a:rPr>
              <a:t>2015</a:t>
            </a:r>
            <a:r>
              <a:rPr lang="ja-JP" altLang="en-US" sz="1400" b="1" dirty="0">
                <a:solidFill>
                  <a:schemeClr val="bg1"/>
                </a:solidFill>
                <a:latin typeface="Meiryo UI" pitchFamily="50" charset="-128"/>
                <a:ea typeface="Meiryo UI" pitchFamily="50" charset="-128"/>
              </a:rPr>
              <a:t>年以降は推計値）</a:t>
            </a:r>
          </a:p>
        </p:txBody>
      </p:sp>
      <p:sp>
        <p:nvSpPr>
          <p:cNvPr id="41" name="正方形/長方形 40"/>
          <p:cNvSpPr/>
          <p:nvPr/>
        </p:nvSpPr>
        <p:spPr bwMode="auto">
          <a:xfrm>
            <a:off x="111379" y="2170938"/>
            <a:ext cx="4320000" cy="576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昼間人口の方が夜間人口よりも多く、通勤者・通学者が地域内に流入している拠点性が高い地域である。</a:t>
            </a:r>
            <a:endParaRPr lang="en-US" altLang="ja-JP" sz="1200" b="1" dirty="0">
              <a:latin typeface="Meiryo UI" pitchFamily="50" charset="-128"/>
              <a:ea typeface="Meiryo UI" pitchFamily="50" charset="-128"/>
            </a:endParaRPr>
          </a:p>
        </p:txBody>
      </p:sp>
      <p:sp>
        <p:nvSpPr>
          <p:cNvPr id="42" name="正方形/長方形 41"/>
          <p:cNvSpPr/>
          <p:nvPr/>
        </p:nvSpPr>
        <p:spPr bwMode="auto">
          <a:xfrm>
            <a:off x="4711892" y="2178558"/>
            <a:ext cx="4320000" cy="576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夜間人口は</a:t>
            </a:r>
            <a:r>
              <a:rPr lang="en-US" altLang="ja-JP" sz="1200" b="1" smtClean="0">
                <a:latin typeface="Meiryo UI" pitchFamily="50" charset="-128"/>
                <a:ea typeface="Meiryo UI" pitchFamily="50" charset="-128"/>
              </a:rPr>
              <a:t>2010</a:t>
            </a:r>
            <a:r>
              <a:rPr lang="ja-JP" altLang="en-US" sz="1200" b="1" smtClean="0">
                <a:latin typeface="Meiryo UI" pitchFamily="50" charset="-128"/>
                <a:ea typeface="Meiryo UI" pitchFamily="50" charset="-128"/>
              </a:rPr>
              <a:t>年と比較して</a:t>
            </a:r>
            <a:r>
              <a:rPr lang="en-US" altLang="ja-JP" sz="1200" b="1" smtClean="0">
                <a:latin typeface="Meiryo UI" pitchFamily="50" charset="-128"/>
                <a:ea typeface="Meiryo UI" pitchFamily="50" charset="-128"/>
              </a:rPr>
              <a:t>2040</a:t>
            </a:r>
            <a:r>
              <a:rPr lang="ja-JP" altLang="en-US" sz="1200" b="1" smtClean="0">
                <a:latin typeface="Meiryo UI" pitchFamily="50" charset="-128"/>
                <a:ea typeface="Meiryo UI" pitchFamily="50" charset="-128"/>
              </a:rPr>
              <a:t>年には</a:t>
            </a:r>
            <a:r>
              <a:rPr lang="en-US" altLang="ja-JP" sz="1200" b="1" smtClean="0">
                <a:latin typeface="Meiryo UI" pitchFamily="50" charset="-128"/>
                <a:ea typeface="Meiryo UI" pitchFamily="50" charset="-128"/>
              </a:rPr>
              <a:t>33.8%</a:t>
            </a:r>
            <a:r>
              <a:rPr lang="ja-JP" altLang="en-US" sz="1200" b="1" smtClean="0">
                <a:latin typeface="Meiryo UI" pitchFamily="50" charset="-128"/>
                <a:ea typeface="Meiryo UI" pitchFamily="50" charset="-128"/>
              </a:rPr>
              <a:t>減少すると予測されている。</a:t>
            </a:r>
            <a:endParaRPr lang="en-US" altLang="ja-JP" sz="1200" b="1" dirty="0">
              <a:latin typeface="Meiryo UI" pitchFamily="50" charset="-128"/>
              <a:ea typeface="Meiryo UI" pitchFamily="50" charset="-128"/>
            </a:endParaRPr>
          </a:p>
        </p:txBody>
      </p:sp>
      <p:sp>
        <p:nvSpPr>
          <p:cNvPr id="48" name="テキスト ボックス 47"/>
          <p:cNvSpPr txBox="1">
            <a:spLocks noChangeArrowheads="1"/>
          </p:cNvSpPr>
          <p:nvPr/>
        </p:nvSpPr>
        <p:spPr bwMode="auto">
          <a:xfrm>
            <a:off x="111379" y="2894863"/>
            <a:ext cx="432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①夜間人口・昼間人口（</a:t>
            </a:r>
            <a:r>
              <a:rPr lang="en-US" altLang="ja-JP" sz="1400" b="1" dirty="0">
                <a:solidFill>
                  <a:schemeClr val="bg1"/>
                </a:solidFill>
                <a:latin typeface="Meiryo UI" pitchFamily="50" charset="-128"/>
                <a:ea typeface="Meiryo UI" pitchFamily="50" charset="-128"/>
              </a:rPr>
              <a:t>H22</a:t>
            </a:r>
            <a:r>
              <a:rPr lang="ja-JP" altLang="en-US" sz="1400" b="1" dirty="0">
                <a:solidFill>
                  <a:schemeClr val="bg1"/>
                </a:solidFill>
                <a:latin typeface="Meiryo UI" pitchFamily="50" charset="-128"/>
                <a:ea typeface="Meiryo UI" pitchFamily="50" charset="-128"/>
              </a:rPr>
              <a:t>）</a:t>
            </a:r>
          </a:p>
        </p:txBody>
      </p:sp>
      <p:sp>
        <p:nvSpPr>
          <p:cNvPr id="54" name="正方形/長方形 53"/>
          <p:cNvSpPr/>
          <p:nvPr/>
        </p:nvSpPr>
        <p:spPr>
          <a:xfrm>
            <a:off x="4670852" y="5995811"/>
            <a:ext cx="4320000" cy="323165"/>
          </a:xfrm>
          <a:prstGeom prst="rect">
            <a:avLst/>
          </a:prstGeom>
        </p:spPr>
        <p:txBody>
          <a:bodyPr wrap="square">
            <a:spAutoFit/>
          </a:bodyPr>
          <a:lstStyle/>
          <a:p>
            <a:pPr marL="269875" indent="-269875"/>
            <a:r>
              <a:rPr lang="ja-JP" altLang="en-US" sz="700" b="1" dirty="0" smtClean="0">
                <a:latin typeface="Meiryo UI" pitchFamily="50" charset="-128"/>
                <a:ea typeface="Meiryo UI" pitchFamily="50" charset="-128"/>
              </a:rPr>
              <a:t>出典</a:t>
            </a:r>
            <a:r>
              <a:rPr lang="ja-JP" altLang="ja-JP" sz="700" b="1" dirty="0" smtClean="0">
                <a:latin typeface="Meiryo UI" pitchFamily="50" charset="-128"/>
                <a:ea typeface="Meiryo UI" pitchFamily="50" charset="-128"/>
              </a:rPr>
              <a:t>：</a:t>
            </a:r>
            <a:r>
              <a:rPr lang="ja-JP" altLang="en-US" sz="700" b="1" dirty="0">
                <a:latin typeface="Meiryo UI" pitchFamily="50" charset="-128"/>
                <a:ea typeface="Meiryo UI" pitchFamily="50" charset="-128"/>
              </a:rPr>
              <a:t>総務省統計局「平成</a:t>
            </a:r>
            <a:r>
              <a:rPr lang="en-US" altLang="ja-JP" sz="700" b="1" dirty="0">
                <a:latin typeface="Meiryo UI" pitchFamily="50" charset="-128"/>
                <a:ea typeface="Meiryo UI" pitchFamily="50" charset="-128"/>
              </a:rPr>
              <a:t>22</a:t>
            </a:r>
            <a:r>
              <a:rPr lang="ja-JP" altLang="en-US" sz="700" b="1" dirty="0">
                <a:latin typeface="Meiryo UI" pitchFamily="50" charset="-128"/>
                <a:ea typeface="Meiryo UI" pitchFamily="50" charset="-128"/>
              </a:rPr>
              <a:t>年国勢調査</a:t>
            </a:r>
            <a:r>
              <a:rPr lang="ja-JP" altLang="en-US" sz="800" b="1" dirty="0">
                <a:latin typeface="Meiryo UI" pitchFamily="50" charset="-128"/>
                <a:ea typeface="Meiryo UI" pitchFamily="50" charset="-128"/>
              </a:rPr>
              <a:t>」</a:t>
            </a:r>
            <a:r>
              <a:rPr lang="en-US" altLang="ja-JP" sz="500" b="1" dirty="0">
                <a:latin typeface="Meiryo UI" pitchFamily="50" charset="-128"/>
                <a:ea typeface="Meiryo UI" pitchFamily="50" charset="-128"/>
              </a:rPr>
              <a:t>(http://www.stat.go.jp/data/kokusei/2010/)</a:t>
            </a:r>
            <a:r>
              <a:rPr lang="ja-JP" altLang="en-US" sz="700" b="1" dirty="0">
                <a:latin typeface="Meiryo UI" pitchFamily="50" charset="-128"/>
                <a:ea typeface="Meiryo UI" pitchFamily="50" charset="-128"/>
              </a:rPr>
              <a:t>より</a:t>
            </a:r>
            <a:r>
              <a:rPr lang="ja-JP" altLang="en-US" sz="700" b="1" dirty="0" smtClean="0">
                <a:latin typeface="Meiryo UI" pitchFamily="50" charset="-128"/>
                <a:ea typeface="Meiryo UI" pitchFamily="50" charset="-128"/>
              </a:rPr>
              <a:t>作成、</a:t>
            </a:r>
            <a:r>
              <a:rPr lang="ja-JP" altLang="en-US" sz="700" b="1" dirty="0">
                <a:latin typeface="Meiryo UI" pitchFamily="50" charset="-128"/>
                <a:ea typeface="Meiryo UI" pitchFamily="50" charset="-128"/>
              </a:rPr>
              <a:t>国立社会保障・人口問題研究所「日本の地域別将来推計人口（平成</a:t>
            </a:r>
            <a:r>
              <a:rPr lang="en-US" altLang="ja-JP" sz="700" b="1" dirty="0">
                <a:latin typeface="Meiryo UI" pitchFamily="50" charset="-128"/>
                <a:ea typeface="Meiryo UI" pitchFamily="50" charset="-128"/>
              </a:rPr>
              <a:t>25</a:t>
            </a:r>
            <a:r>
              <a:rPr lang="ja-JP" altLang="en-US" sz="700" b="1" dirty="0">
                <a:latin typeface="Meiryo UI" pitchFamily="50" charset="-128"/>
                <a:ea typeface="Meiryo UI" pitchFamily="50" charset="-128"/>
              </a:rPr>
              <a:t>年</a:t>
            </a:r>
            <a:r>
              <a:rPr lang="en-US" altLang="ja-JP" sz="700" b="1" dirty="0">
                <a:latin typeface="Meiryo UI" pitchFamily="50" charset="-128"/>
                <a:ea typeface="Meiryo UI" pitchFamily="50" charset="-128"/>
              </a:rPr>
              <a:t>3</a:t>
            </a:r>
            <a:r>
              <a:rPr lang="ja-JP" altLang="en-US" sz="700" b="1" dirty="0">
                <a:latin typeface="Meiryo UI" pitchFamily="50" charset="-128"/>
                <a:ea typeface="Meiryo UI" pitchFamily="50" charset="-128"/>
              </a:rPr>
              <a:t>月推計）」より作成</a:t>
            </a:r>
          </a:p>
        </p:txBody>
      </p:sp>
      <p:sp>
        <p:nvSpPr>
          <p:cNvPr id="29"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37</a:t>
            </a:fld>
            <a:endParaRPr lang="en-US" altLang="ja-JP" b="1" dirty="0">
              <a:latin typeface="Meiryo UI" pitchFamily="50" charset="-128"/>
              <a:ea typeface="Meiryo UI" pitchFamily="50" charset="-128"/>
            </a:endParaRPr>
          </a:p>
        </p:txBody>
      </p:sp>
      <p:sp>
        <p:nvSpPr>
          <p:cNvPr id="27" name="Rectangle 3"/>
          <p:cNvSpPr>
            <a:spLocks noChangeArrowheads="1"/>
          </p:cNvSpPr>
          <p:nvPr/>
        </p:nvSpPr>
        <p:spPr bwMode="auto">
          <a:xfrm>
            <a:off x="820109" y="809259"/>
            <a:ext cx="8280000" cy="1124083"/>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地域の消費や生産は、地域の人口に大きく影響を受けるため、現在及び将来の人口規模を把握する。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まず夜間人口と昼間人口を比較し、通勤・通学者による流入・流出状況を把握する（下図①）。流入超過の地域は、域外からの通勤者への所得の支払いを通じて雇用者所得が流出している可能性が高い。</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また、将来の推計人口を含めて時系列で人口の推移を確認することで、将来の地域のすがたを把握する（下図②）。</a:t>
            </a:r>
            <a:endParaRPr lang="ja-JP" altLang="en-US" sz="1200" b="1" dirty="0">
              <a:latin typeface="Meiryo UI" pitchFamily="50" charset="-128"/>
              <a:ea typeface="Meiryo UI" pitchFamily="50" charset="-128"/>
            </a:endParaRPr>
          </a:p>
        </p:txBody>
      </p:sp>
      <p:sp>
        <p:nvSpPr>
          <p:cNvPr id="30" name="テキスト ボックス 29"/>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cxnSp>
        <p:nvCxnSpPr>
          <p:cNvPr id="52" name="直線コネクタ 51"/>
          <p:cNvCxnSpPr/>
          <p:nvPr/>
        </p:nvCxnSpPr>
        <p:spPr bwMode="auto">
          <a:xfrm>
            <a:off x="1045415" y="3801304"/>
            <a:ext cx="1613168" cy="0"/>
          </a:xfrm>
          <a:prstGeom prst="line">
            <a:avLst/>
          </a:prstGeom>
          <a:noFill/>
          <a:ln w="15875" cap="flat" cmpd="sng" algn="ctr">
            <a:solidFill>
              <a:schemeClr val="bg1">
                <a:lumMod val="65000"/>
              </a:schemeClr>
            </a:solidFill>
            <a:prstDash val="lgDash"/>
            <a:round/>
            <a:headEnd type="none" w="med" len="med"/>
            <a:tailEnd type="none" w="med" len="med"/>
          </a:ln>
          <a:effectLst/>
        </p:spPr>
      </p:cxnSp>
      <p:cxnSp>
        <p:nvCxnSpPr>
          <p:cNvPr id="50" name="直線コネクタ 49"/>
          <p:cNvCxnSpPr/>
          <p:nvPr/>
        </p:nvCxnSpPr>
        <p:spPr bwMode="auto">
          <a:xfrm>
            <a:off x="2255290" y="3829264"/>
            <a:ext cx="1209876" cy="0"/>
          </a:xfrm>
          <a:prstGeom prst="line">
            <a:avLst/>
          </a:prstGeom>
          <a:noFill/>
          <a:ln w="15875" cap="flat" cmpd="sng" algn="ctr">
            <a:solidFill>
              <a:schemeClr val="bg1">
                <a:lumMod val="65000"/>
              </a:schemeClr>
            </a:solidFill>
            <a:prstDash val="lgDash"/>
            <a:round/>
            <a:headEnd type="none" w="med" len="med"/>
            <a:tailEnd type="none" w="med" len="med"/>
          </a:ln>
          <a:effectLst/>
        </p:spPr>
      </p:cxnSp>
      <p:sp>
        <p:nvSpPr>
          <p:cNvPr id="51" name="テキスト ボックス 50"/>
          <p:cNvSpPr txBox="1"/>
          <p:nvPr/>
        </p:nvSpPr>
        <p:spPr>
          <a:xfrm>
            <a:off x="1813522" y="3493527"/>
            <a:ext cx="883537" cy="307777"/>
          </a:xfrm>
          <a:prstGeom prst="rect">
            <a:avLst/>
          </a:prstGeom>
          <a:noFill/>
        </p:spPr>
        <p:txBody>
          <a:bodyPr wrap="square" rtlCol="0">
            <a:spAutoFit/>
          </a:bodyPr>
          <a:lstStyle/>
          <a:p>
            <a:pPr algn="ctr"/>
            <a:r>
              <a:rPr kumimoji="1" lang="en-US" altLang="ja-JP" sz="1400" b="1" smtClean="0">
                <a:latin typeface="Meiryo UI" pitchFamily="50" charset="-128"/>
                <a:ea typeface="Meiryo UI" pitchFamily="50" charset="-128"/>
              </a:rPr>
              <a:t>+1.4%</a:t>
            </a:r>
            <a:endParaRPr kumimoji="1" lang="ja-JP" altLang="en-US" sz="1400" b="1" dirty="0">
              <a:latin typeface="Meiryo UI" pitchFamily="50" charset="-128"/>
              <a:ea typeface="Meiryo UI" pitchFamily="50" charset="-128"/>
            </a:endParaRPr>
          </a:p>
        </p:txBody>
      </p:sp>
      <p:cxnSp>
        <p:nvCxnSpPr>
          <p:cNvPr id="24" name="直線コネクタ 23"/>
          <p:cNvCxnSpPr/>
          <p:nvPr/>
        </p:nvCxnSpPr>
        <p:spPr bwMode="auto">
          <a:xfrm flipV="1">
            <a:off x="2255290" y="3801304"/>
            <a:ext cx="7620" cy="27960"/>
          </a:xfrm>
          <a:prstGeom prst="line">
            <a:avLst/>
          </a:prstGeom>
          <a:noFill/>
          <a:ln w="19050" cap="flat" cmpd="sng" algn="ctr">
            <a:solidFill>
              <a:schemeClr val="tx1">
                <a:lumMod val="50000"/>
                <a:lumOff val="50000"/>
              </a:schemeClr>
            </a:solidFill>
            <a:prstDash val="solid"/>
            <a:round/>
            <a:headEnd type="none" w="med" len="med"/>
            <a:tailEnd type="arrow" w="med" len="med"/>
          </a:ln>
          <a:effectLst/>
        </p:spPr>
      </p:cxnSp>
      <p:sp>
        <p:nvSpPr>
          <p:cNvPr id="43" name="直線コネクタ 42"/>
          <p:cNvSpPr/>
          <p:nvPr/>
        </p:nvSpPr>
        <p:spPr>
          <a:xfrm>
            <a:off x="6814907" y="4088483"/>
            <a:ext cx="1633236" cy="0"/>
          </a:xfrm>
          <a:prstGeom prst="line">
            <a:avLst/>
          </a:prstGeom>
          <a:ln w="19050">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b="1">
              <a:latin typeface="Meiryo UI" pitchFamily="50" charset="-128"/>
              <a:ea typeface="Meiryo UI" pitchFamily="50" charset="-128"/>
            </a:endParaRPr>
          </a:p>
        </p:txBody>
      </p:sp>
      <p:cxnSp>
        <p:nvCxnSpPr>
          <p:cNvPr id="46" name="直線矢印コネクタ 45"/>
          <p:cNvCxnSpPr/>
          <p:nvPr/>
        </p:nvCxnSpPr>
        <p:spPr bwMode="auto">
          <a:xfrm>
            <a:off x="6814907" y="3843155"/>
            <a:ext cx="1633236" cy="0"/>
          </a:xfrm>
          <a:prstGeom prst="straightConnector1">
            <a:avLst/>
          </a:prstGeom>
          <a:noFill/>
          <a:ln w="19050" cap="flat" cmpd="sng" algn="ctr">
            <a:solidFill>
              <a:srgbClr val="0070C0"/>
            </a:solidFill>
            <a:prstDash val="solid"/>
            <a:round/>
            <a:headEnd type="arrow"/>
            <a:tailEnd type="arrow"/>
          </a:ln>
          <a:effectLst/>
        </p:spPr>
      </p:cxnSp>
      <p:sp>
        <p:nvSpPr>
          <p:cNvPr id="47" name="テキスト ボックス 5"/>
          <p:cNvSpPr txBox="1"/>
          <p:nvPr/>
        </p:nvSpPr>
        <p:spPr>
          <a:xfrm>
            <a:off x="7269888" y="3689266"/>
            <a:ext cx="723275" cy="307777"/>
          </a:xfrm>
          <a:prstGeom prst="rect">
            <a:avLst/>
          </a:prstGeom>
          <a:solidFill>
            <a:srgbClr val="0070C0"/>
          </a:solidFill>
          <a:ln w="9525" cmpd="sng">
            <a:noFill/>
          </a:ln>
          <a:effectLst/>
        </p:spPr>
        <p:style>
          <a:lnRef idx="0">
            <a:scrgbClr r="0" g="0" b="0"/>
          </a:lnRef>
          <a:fillRef idx="0">
            <a:scrgbClr r="0" g="0" b="0"/>
          </a:fillRef>
          <a:effectRef idx="0">
            <a:scrgbClr r="0" g="0" b="0"/>
          </a:effectRef>
          <a:fontRef idx="minor">
            <a:schemeClr val="dk1"/>
          </a:fontRef>
        </p:style>
        <p:txBody>
          <a:bodyPr wrap="non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chemeClr val="bg1"/>
                </a:solidFill>
                <a:latin typeface="Meiryo UI" pitchFamily="50" charset="-128"/>
                <a:ea typeface="Meiryo UI" pitchFamily="50" charset="-128"/>
              </a:rPr>
              <a:t>推計値</a:t>
            </a:r>
          </a:p>
        </p:txBody>
      </p:sp>
      <p:cxnSp>
        <p:nvCxnSpPr>
          <p:cNvPr id="44" name="直線矢印コネクタ 43"/>
          <p:cNvCxnSpPr/>
          <p:nvPr/>
        </p:nvCxnSpPr>
        <p:spPr>
          <a:xfrm>
            <a:off x="8448143" y="4088484"/>
            <a:ext cx="0" cy="524147"/>
          </a:xfrm>
          <a:prstGeom prst="straightConnector1">
            <a:avLst/>
          </a:prstGeom>
          <a:noFill/>
          <a:ln w="19050" cap="flat" cmpd="sng" algn="ctr">
            <a:solidFill>
              <a:schemeClr val="bg1">
                <a:lumMod val="65000"/>
              </a:schemeClr>
            </a:solidFill>
            <a:prstDash val="solid"/>
            <a:headEnd type="arrow"/>
            <a:tailEnd type="arrow"/>
          </a:ln>
          <a:effectLst/>
        </p:spPr>
        <p:style>
          <a:lnRef idx="1">
            <a:schemeClr val="accent1"/>
          </a:lnRef>
          <a:fillRef idx="0">
            <a:schemeClr val="accent1"/>
          </a:fillRef>
          <a:effectRef idx="0">
            <a:schemeClr val="accent1"/>
          </a:effectRef>
          <a:fontRef idx="minor">
            <a:schemeClr val="tx1"/>
          </a:fontRef>
        </p:style>
      </p:cxnSp>
      <p:sp>
        <p:nvSpPr>
          <p:cNvPr id="45" name="テキスト ボックス 12"/>
          <p:cNvSpPr txBox="1"/>
          <p:nvPr/>
        </p:nvSpPr>
        <p:spPr>
          <a:xfrm>
            <a:off x="7418836" y="4088483"/>
            <a:ext cx="1029308" cy="307777"/>
          </a:xfrm>
          <a:prstGeom prst="rect">
            <a:avLst/>
          </a:prstGeom>
          <a:no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400" b="1" smtClean="0">
                <a:latin typeface="Meiryo UI" pitchFamily="50" charset="-128"/>
                <a:ea typeface="Meiryo UI" pitchFamily="50" charset="-128"/>
              </a:rPr>
              <a:t>-33.8%</a:t>
            </a:r>
            <a:endParaRPr kumimoji="1" lang="ja-JP" altLang="en-US" sz="1400" b="1" dirty="0">
              <a:solidFill>
                <a:srgbClr val="002060"/>
              </a:solidFill>
              <a:latin typeface="Meiryo UI" pitchFamily="50" charset="-128"/>
              <a:ea typeface="Meiryo UI" pitchFamily="50" charset="-12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グラフ 37">
            <a:extLst>
              <a:ext uri="{FF2B5EF4-FFF2-40B4-BE49-F238E27FC236}">
                <a16:creationId xmlns:a16="http://schemas.microsoft.com/office/drawing/2014/main" id="{00000000-0008-0000-1B00-000005000000}"/>
              </a:ext>
            </a:extLst>
          </p:cNvPr>
          <p:cNvGraphicFramePr>
            <a:graphicFrameLocks/>
          </p:cNvGraphicFramePr>
          <p:nvPr>
            <p:extLst>
              <p:ext uri="{D42A27DB-BD31-4B8C-83A1-F6EECF244321}">
                <p14:modId xmlns:p14="http://schemas.microsoft.com/office/powerpoint/2010/main" val="4100218381"/>
              </p:ext>
            </p:extLst>
          </p:nvPr>
        </p:nvGraphicFramePr>
        <p:xfrm>
          <a:off x="7004304" y="3383280"/>
          <a:ext cx="2047874" cy="27622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グラフ 35">
            <a:extLst>
              <a:ext uri="{FF2B5EF4-FFF2-40B4-BE49-F238E27FC236}">
                <a16:creationId xmlns:a16="http://schemas.microsoft.com/office/drawing/2014/main" id="{00000000-0008-0000-1B00-000004000000}"/>
              </a:ext>
            </a:extLst>
          </p:cNvPr>
          <p:cNvGraphicFramePr>
            <a:graphicFrameLocks/>
          </p:cNvGraphicFramePr>
          <p:nvPr>
            <p:extLst>
              <p:ext uri="{D42A27DB-BD31-4B8C-83A1-F6EECF244321}">
                <p14:modId xmlns:p14="http://schemas.microsoft.com/office/powerpoint/2010/main" val="844510397"/>
              </p:ext>
            </p:extLst>
          </p:nvPr>
        </p:nvGraphicFramePr>
        <p:xfrm>
          <a:off x="4681728" y="3383280"/>
          <a:ext cx="2228849" cy="27622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5" name="グラフ 34">
            <a:extLst>
              <a:ext uri="{FF2B5EF4-FFF2-40B4-BE49-F238E27FC236}">
                <a16:creationId xmlns:a16="http://schemas.microsoft.com/office/drawing/2014/main" id="{00000000-0008-0000-1B00-000003000000}"/>
              </a:ext>
            </a:extLst>
          </p:cNvPr>
          <p:cNvGraphicFramePr>
            <a:graphicFrameLocks/>
          </p:cNvGraphicFramePr>
          <p:nvPr>
            <p:extLst>
              <p:ext uri="{D42A27DB-BD31-4B8C-83A1-F6EECF244321}">
                <p14:modId xmlns:p14="http://schemas.microsoft.com/office/powerpoint/2010/main" val="880479318"/>
              </p:ext>
            </p:extLst>
          </p:nvPr>
        </p:nvGraphicFramePr>
        <p:xfrm>
          <a:off x="2377440" y="3383280"/>
          <a:ext cx="2047874" cy="27622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グラフ 28">
            <a:extLst>
              <a:ext uri="{FF2B5EF4-FFF2-40B4-BE49-F238E27FC236}">
                <a16:creationId xmlns:a16="http://schemas.microsoft.com/office/drawing/2014/main" id="{00000000-0008-0000-1B00-000002000000}"/>
              </a:ext>
            </a:extLst>
          </p:cNvPr>
          <p:cNvGraphicFramePr>
            <a:graphicFrameLocks/>
          </p:cNvGraphicFramePr>
          <p:nvPr>
            <p:extLst>
              <p:ext uri="{D42A27DB-BD31-4B8C-83A1-F6EECF244321}">
                <p14:modId xmlns:p14="http://schemas.microsoft.com/office/powerpoint/2010/main" val="2924799686"/>
              </p:ext>
            </p:extLst>
          </p:nvPr>
        </p:nvGraphicFramePr>
        <p:xfrm>
          <a:off x="91440" y="3383280"/>
          <a:ext cx="2228849" cy="2762250"/>
        </p:xfrm>
        <a:graphic>
          <a:graphicData uri="http://schemas.openxmlformats.org/drawingml/2006/chart">
            <c:chart xmlns:c="http://schemas.openxmlformats.org/drawingml/2006/chart" xmlns:r="http://schemas.openxmlformats.org/officeDocument/2006/relationships" r:id="rId5"/>
          </a:graphicData>
        </a:graphic>
      </p:graphicFrame>
      <p:sp>
        <p:nvSpPr>
          <p:cNvPr id="2" name="タイトル 1"/>
          <p:cNvSpPr>
            <a:spLocks noGrp="1"/>
          </p:cNvSpPr>
          <p:nvPr>
            <p:ph type="ctrTitle"/>
          </p:nvPr>
        </p:nvSpPr>
        <p:spPr>
          <a:xfrm>
            <a:off x="0" y="1"/>
            <a:ext cx="7943850" cy="493058"/>
          </a:xfrm>
        </p:spPr>
        <p:txBody>
          <a:bodyPr/>
          <a:lstStyle/>
          <a:p>
            <a:r>
              <a:rPr lang="ja-JP" altLang="en-US" dirty="0" smtClean="0">
                <a:latin typeface="Meiryo UI" pitchFamily="50" charset="-128"/>
                <a:ea typeface="Meiryo UI" pitchFamily="50" charset="-128"/>
              </a:rPr>
              <a:t>（</a:t>
            </a:r>
            <a:r>
              <a:rPr lang="ja-JP" altLang="en-US" dirty="0"/>
              <a:t>３</a:t>
            </a:r>
            <a:r>
              <a:rPr lang="ja-JP" altLang="en-US" dirty="0" smtClean="0">
                <a:latin typeface="Meiryo UI" pitchFamily="50" charset="-128"/>
                <a:ea typeface="Meiryo UI" pitchFamily="50" charset="-128"/>
              </a:rPr>
              <a:t>）</a:t>
            </a:r>
            <a:r>
              <a:rPr kumimoji="1" lang="ja-JP" altLang="ja-JP" sz="2400" dirty="0">
                <a:solidFill>
                  <a:srgbClr val="44546A"/>
                </a:solidFill>
                <a:latin typeface="Meiryo UI" pitchFamily="50" charset="-128"/>
                <a:ea typeface="Meiryo UI" pitchFamily="50" charset="-128"/>
              </a:rPr>
              <a:t>人口</a:t>
            </a:r>
            <a:r>
              <a:rPr kumimoji="1" lang="ja-JP" altLang="en-US" sz="2400" dirty="0">
                <a:solidFill>
                  <a:srgbClr val="44546A"/>
                </a:solidFill>
                <a:latin typeface="Meiryo UI" pitchFamily="50" charset="-128"/>
                <a:ea typeface="Meiryo UI" pitchFamily="50" charset="-128"/>
              </a:rPr>
              <a:t>②</a:t>
            </a:r>
            <a:r>
              <a:rPr kumimoji="1" lang="ja-JP" altLang="en-US" dirty="0">
                <a:latin typeface="Meiryo UI" pitchFamily="50" charset="-128"/>
                <a:ea typeface="Meiryo UI" pitchFamily="50" charset="-128"/>
              </a:rPr>
              <a:t>現在と将来の年齢別の人口構成</a:t>
            </a:r>
          </a:p>
        </p:txBody>
      </p:sp>
      <p:sp>
        <p:nvSpPr>
          <p:cNvPr id="50" name="テキスト ボックス 49"/>
          <p:cNvSpPr txBox="1">
            <a:spLocks noChangeArrowheads="1"/>
          </p:cNvSpPr>
          <p:nvPr/>
        </p:nvSpPr>
        <p:spPr bwMode="auto">
          <a:xfrm>
            <a:off x="85520" y="2676835"/>
            <a:ext cx="432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①人口ピラミッド（</a:t>
            </a:r>
            <a:r>
              <a:rPr lang="en-US" altLang="ja-JP" sz="1400" b="1" dirty="0">
                <a:solidFill>
                  <a:schemeClr val="bg1"/>
                </a:solidFill>
                <a:latin typeface="Meiryo UI" pitchFamily="50" charset="-128"/>
                <a:ea typeface="Meiryo UI" pitchFamily="50" charset="-128"/>
              </a:rPr>
              <a:t>2010</a:t>
            </a:r>
            <a:r>
              <a:rPr lang="ja-JP" altLang="en-US" sz="1400" b="1" dirty="0">
                <a:solidFill>
                  <a:schemeClr val="bg1"/>
                </a:solidFill>
                <a:latin typeface="Meiryo UI" pitchFamily="50" charset="-128"/>
                <a:ea typeface="Meiryo UI" pitchFamily="50" charset="-128"/>
              </a:rPr>
              <a:t>年）</a:t>
            </a:r>
          </a:p>
        </p:txBody>
      </p:sp>
      <p:sp>
        <p:nvSpPr>
          <p:cNvPr id="52" name="テキスト ボックス 51"/>
          <p:cNvSpPr txBox="1">
            <a:spLocks noChangeArrowheads="1"/>
          </p:cNvSpPr>
          <p:nvPr/>
        </p:nvSpPr>
        <p:spPr bwMode="auto">
          <a:xfrm>
            <a:off x="4742909" y="2676835"/>
            <a:ext cx="432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②人口ピラミッド（</a:t>
            </a:r>
            <a:r>
              <a:rPr lang="en-US" altLang="ja-JP" sz="1400" b="1" dirty="0">
                <a:solidFill>
                  <a:schemeClr val="bg1"/>
                </a:solidFill>
                <a:latin typeface="Meiryo UI" pitchFamily="50" charset="-128"/>
                <a:ea typeface="Meiryo UI" pitchFamily="50" charset="-128"/>
              </a:rPr>
              <a:t>2040</a:t>
            </a:r>
            <a:r>
              <a:rPr lang="ja-JP" altLang="en-US" sz="1400" b="1" dirty="0">
                <a:solidFill>
                  <a:schemeClr val="bg1"/>
                </a:solidFill>
                <a:latin typeface="Meiryo UI" pitchFamily="50" charset="-128"/>
                <a:ea typeface="Meiryo UI" pitchFamily="50" charset="-128"/>
              </a:rPr>
              <a:t>年、推計値）</a:t>
            </a:r>
          </a:p>
        </p:txBody>
      </p:sp>
      <p:sp>
        <p:nvSpPr>
          <p:cNvPr id="54" name="テキスト ボックス 53"/>
          <p:cNvSpPr txBox="1"/>
          <p:nvPr/>
        </p:nvSpPr>
        <p:spPr>
          <a:xfrm>
            <a:off x="871728" y="3146844"/>
            <a:ext cx="648000" cy="307777"/>
          </a:xfrm>
          <a:prstGeom prst="rect">
            <a:avLst/>
          </a:prstGeom>
          <a:noFill/>
        </p:spPr>
        <p:txBody>
          <a:bodyPr wrap="square" rtlCol="0">
            <a:spAutoFit/>
          </a:bodyPr>
          <a:lstStyle/>
          <a:p>
            <a:pPr algn="ctr"/>
            <a:r>
              <a:rPr kumimoji="1" lang="ja-JP" altLang="en-US" sz="1400" b="1" dirty="0">
                <a:solidFill>
                  <a:schemeClr val="accent6"/>
                </a:solidFill>
                <a:latin typeface="Meiryo UI" pitchFamily="50" charset="-128"/>
                <a:ea typeface="Meiryo UI" pitchFamily="50" charset="-128"/>
              </a:rPr>
              <a:t>男</a:t>
            </a:r>
          </a:p>
        </p:txBody>
      </p:sp>
      <p:sp>
        <p:nvSpPr>
          <p:cNvPr id="55" name="テキスト ボックス 54"/>
          <p:cNvSpPr txBox="1"/>
          <p:nvPr/>
        </p:nvSpPr>
        <p:spPr>
          <a:xfrm>
            <a:off x="3138221" y="3160255"/>
            <a:ext cx="648000" cy="307777"/>
          </a:xfrm>
          <a:prstGeom prst="rect">
            <a:avLst/>
          </a:prstGeom>
          <a:noFill/>
        </p:spPr>
        <p:txBody>
          <a:bodyPr wrap="square" rtlCol="0">
            <a:spAutoFit/>
          </a:bodyPr>
          <a:lstStyle/>
          <a:p>
            <a:pPr algn="ctr"/>
            <a:r>
              <a:rPr lang="ja-JP" altLang="en-US" sz="1400" b="1" dirty="0">
                <a:solidFill>
                  <a:srgbClr val="00B050"/>
                </a:solidFill>
                <a:latin typeface="Meiryo UI" pitchFamily="50" charset="-128"/>
                <a:ea typeface="Meiryo UI" pitchFamily="50" charset="-128"/>
              </a:rPr>
              <a:t>女</a:t>
            </a:r>
            <a:endParaRPr kumimoji="1" lang="ja-JP" altLang="en-US" sz="1400" b="1" dirty="0">
              <a:solidFill>
                <a:srgbClr val="00B050"/>
              </a:solidFill>
              <a:latin typeface="Meiryo UI" pitchFamily="50" charset="-128"/>
              <a:ea typeface="Meiryo UI" pitchFamily="50" charset="-128"/>
            </a:endParaRPr>
          </a:p>
        </p:txBody>
      </p:sp>
      <p:sp>
        <p:nvSpPr>
          <p:cNvPr id="56" name="テキスト ボックス 55"/>
          <p:cNvSpPr txBox="1"/>
          <p:nvPr/>
        </p:nvSpPr>
        <p:spPr>
          <a:xfrm>
            <a:off x="5486518" y="3146844"/>
            <a:ext cx="648000" cy="307777"/>
          </a:xfrm>
          <a:prstGeom prst="rect">
            <a:avLst/>
          </a:prstGeom>
          <a:noFill/>
        </p:spPr>
        <p:txBody>
          <a:bodyPr wrap="square" rtlCol="0">
            <a:spAutoFit/>
          </a:bodyPr>
          <a:lstStyle/>
          <a:p>
            <a:pPr algn="ctr"/>
            <a:r>
              <a:rPr kumimoji="1" lang="ja-JP" altLang="en-US" sz="1400" b="1" dirty="0">
                <a:solidFill>
                  <a:schemeClr val="accent6"/>
                </a:solidFill>
                <a:latin typeface="Meiryo UI" pitchFamily="50" charset="-128"/>
                <a:ea typeface="Meiryo UI" pitchFamily="50" charset="-128"/>
              </a:rPr>
              <a:t>男</a:t>
            </a:r>
          </a:p>
        </p:txBody>
      </p:sp>
      <p:sp>
        <p:nvSpPr>
          <p:cNvPr id="57" name="テキスト ボックス 56"/>
          <p:cNvSpPr txBox="1"/>
          <p:nvPr/>
        </p:nvSpPr>
        <p:spPr>
          <a:xfrm>
            <a:off x="7753011" y="3146844"/>
            <a:ext cx="648000" cy="307777"/>
          </a:xfrm>
          <a:prstGeom prst="rect">
            <a:avLst/>
          </a:prstGeom>
          <a:noFill/>
        </p:spPr>
        <p:txBody>
          <a:bodyPr wrap="square" rtlCol="0">
            <a:spAutoFit/>
          </a:bodyPr>
          <a:lstStyle/>
          <a:p>
            <a:pPr algn="ctr"/>
            <a:r>
              <a:rPr lang="ja-JP" altLang="en-US" sz="1400" b="1" dirty="0">
                <a:solidFill>
                  <a:srgbClr val="00B050"/>
                </a:solidFill>
                <a:latin typeface="Meiryo UI" pitchFamily="50" charset="-128"/>
                <a:ea typeface="Meiryo UI" pitchFamily="50" charset="-128"/>
              </a:rPr>
              <a:t>女</a:t>
            </a:r>
            <a:endParaRPr kumimoji="1" lang="ja-JP" altLang="en-US" sz="1400" b="1" dirty="0">
              <a:solidFill>
                <a:srgbClr val="00B050"/>
              </a:solidFill>
              <a:latin typeface="Meiryo UI" pitchFamily="50" charset="-128"/>
              <a:ea typeface="Meiryo UI" pitchFamily="50" charset="-128"/>
            </a:endParaRPr>
          </a:p>
        </p:txBody>
      </p:sp>
      <p:sp>
        <p:nvSpPr>
          <p:cNvPr id="58" name="正方形/長方形 57"/>
          <p:cNvSpPr/>
          <p:nvPr/>
        </p:nvSpPr>
        <p:spPr>
          <a:xfrm>
            <a:off x="196055" y="6338455"/>
            <a:ext cx="4320000" cy="215444"/>
          </a:xfrm>
          <a:prstGeom prst="rect">
            <a:avLst/>
          </a:prstGeom>
        </p:spPr>
        <p:txBody>
          <a:bodyPr wrap="square">
            <a:spAutoFit/>
          </a:bodyPr>
          <a:lstStyle/>
          <a:p>
            <a:r>
              <a:rPr lang="ja-JP" altLang="en-US" sz="700" b="1" dirty="0">
                <a:latin typeface="Meiryo UI" pitchFamily="50" charset="-128"/>
                <a:ea typeface="Meiryo UI" pitchFamily="50" charset="-128"/>
              </a:rPr>
              <a:t>出典</a:t>
            </a:r>
            <a:r>
              <a:rPr lang="ja-JP" altLang="ja-JP" sz="700" b="1" dirty="0">
                <a:latin typeface="Meiryo UI" pitchFamily="50" charset="-128"/>
                <a:ea typeface="Meiryo UI" pitchFamily="50" charset="-128"/>
              </a:rPr>
              <a:t>：</a:t>
            </a:r>
            <a:r>
              <a:rPr lang="ja-JP" altLang="en-US" sz="700" b="1" dirty="0">
                <a:latin typeface="Meiryo UI" pitchFamily="50" charset="-128"/>
                <a:ea typeface="Meiryo UI" pitchFamily="50" charset="-128"/>
              </a:rPr>
              <a:t>総務省統計局「平成</a:t>
            </a:r>
            <a:r>
              <a:rPr lang="en-US" altLang="ja-JP" sz="700" b="1" dirty="0">
                <a:latin typeface="Meiryo UI" pitchFamily="50" charset="-128"/>
                <a:ea typeface="Meiryo UI" pitchFamily="50" charset="-128"/>
              </a:rPr>
              <a:t>22</a:t>
            </a:r>
            <a:r>
              <a:rPr lang="ja-JP" altLang="en-US" sz="700" b="1" dirty="0">
                <a:latin typeface="Meiryo UI" pitchFamily="50" charset="-128"/>
                <a:ea typeface="Meiryo UI" pitchFamily="50" charset="-128"/>
              </a:rPr>
              <a:t>年国勢調査</a:t>
            </a:r>
            <a:r>
              <a:rPr lang="ja-JP" altLang="en-US" sz="800" b="1" dirty="0">
                <a:latin typeface="Meiryo UI" pitchFamily="50" charset="-128"/>
                <a:ea typeface="Meiryo UI" pitchFamily="50" charset="-128"/>
              </a:rPr>
              <a:t>」</a:t>
            </a:r>
            <a:r>
              <a:rPr lang="en-US" altLang="ja-JP" sz="500" b="1" dirty="0">
                <a:latin typeface="Meiryo UI" pitchFamily="50" charset="-128"/>
                <a:ea typeface="Meiryo UI" pitchFamily="50" charset="-128"/>
              </a:rPr>
              <a:t>(http://www.stat.go.jp/data/kokusei/2010/)</a:t>
            </a:r>
            <a:r>
              <a:rPr lang="ja-JP" altLang="en-US" sz="700" b="1" dirty="0">
                <a:latin typeface="Meiryo UI" pitchFamily="50" charset="-128"/>
                <a:ea typeface="Meiryo UI" pitchFamily="50" charset="-128"/>
              </a:rPr>
              <a:t>より作成</a:t>
            </a:r>
          </a:p>
        </p:txBody>
      </p:sp>
      <p:sp>
        <p:nvSpPr>
          <p:cNvPr id="59" name="正方形/長方形 58"/>
          <p:cNvSpPr/>
          <p:nvPr/>
        </p:nvSpPr>
        <p:spPr>
          <a:xfrm>
            <a:off x="4574179" y="6338455"/>
            <a:ext cx="4569821" cy="200055"/>
          </a:xfrm>
          <a:prstGeom prst="rect">
            <a:avLst/>
          </a:prstGeom>
        </p:spPr>
        <p:txBody>
          <a:bodyPr wrap="square">
            <a:spAutoFit/>
          </a:bodyPr>
          <a:lstStyle/>
          <a:p>
            <a:r>
              <a:rPr lang="ja-JP" altLang="en-US" sz="700" b="1" dirty="0" smtClean="0">
                <a:latin typeface="Meiryo UI" pitchFamily="50" charset="-128"/>
                <a:ea typeface="Meiryo UI" pitchFamily="50" charset="-128"/>
              </a:rPr>
              <a:t>出典</a:t>
            </a:r>
            <a:r>
              <a:rPr lang="ja-JP" altLang="ja-JP" sz="700" b="1" dirty="0" smtClean="0">
                <a:latin typeface="Meiryo UI" pitchFamily="50" charset="-128"/>
                <a:ea typeface="Meiryo UI" pitchFamily="50" charset="-128"/>
              </a:rPr>
              <a:t>：</a:t>
            </a:r>
            <a:r>
              <a:rPr lang="ja-JP" altLang="en-US" sz="700" b="1" dirty="0">
                <a:latin typeface="Meiryo UI" pitchFamily="50" charset="-128"/>
                <a:ea typeface="Meiryo UI" pitchFamily="50" charset="-128"/>
              </a:rPr>
              <a:t>国立社会保障・人口問題研究所「日本の地域別将来推計人口（平成</a:t>
            </a:r>
            <a:r>
              <a:rPr lang="en-US" altLang="ja-JP" sz="700" b="1" dirty="0">
                <a:latin typeface="Meiryo UI" pitchFamily="50" charset="-128"/>
                <a:ea typeface="Meiryo UI" pitchFamily="50" charset="-128"/>
              </a:rPr>
              <a:t>25</a:t>
            </a:r>
            <a:r>
              <a:rPr lang="ja-JP" altLang="en-US" sz="700" b="1" dirty="0">
                <a:latin typeface="Meiryo UI" pitchFamily="50" charset="-128"/>
                <a:ea typeface="Meiryo UI" pitchFamily="50" charset="-128"/>
              </a:rPr>
              <a:t>年</a:t>
            </a:r>
            <a:r>
              <a:rPr lang="en-US" altLang="ja-JP" sz="700" b="1" dirty="0">
                <a:latin typeface="Meiryo UI" pitchFamily="50" charset="-128"/>
                <a:ea typeface="Meiryo UI" pitchFamily="50" charset="-128"/>
              </a:rPr>
              <a:t>3</a:t>
            </a:r>
            <a:r>
              <a:rPr lang="ja-JP" altLang="en-US" sz="700" b="1" dirty="0">
                <a:latin typeface="Meiryo UI" pitchFamily="50" charset="-128"/>
                <a:ea typeface="Meiryo UI" pitchFamily="50" charset="-128"/>
              </a:rPr>
              <a:t>月推計）」より作成</a:t>
            </a:r>
          </a:p>
        </p:txBody>
      </p:sp>
      <p:sp>
        <p:nvSpPr>
          <p:cNvPr id="60" name="テキスト ボックス 59"/>
          <p:cNvSpPr txBox="1"/>
          <p:nvPr/>
        </p:nvSpPr>
        <p:spPr>
          <a:xfrm>
            <a:off x="85520" y="3281581"/>
            <a:ext cx="931293" cy="200055"/>
          </a:xfrm>
          <a:prstGeom prst="rect">
            <a:avLst/>
          </a:prstGeom>
          <a:noFill/>
        </p:spPr>
        <p:txBody>
          <a:bodyPr wrap="square" rtlCol="0">
            <a:spAutoFit/>
          </a:bodyPr>
          <a:lstStyle/>
          <a:p>
            <a:r>
              <a:rPr lang="ja-JP" altLang="en-US" sz="700" b="1" dirty="0">
                <a:latin typeface="Meiryo UI" pitchFamily="50" charset="-128"/>
                <a:ea typeface="Meiryo UI" pitchFamily="50" charset="-128"/>
              </a:rPr>
              <a:t>全国（千人）</a:t>
            </a:r>
            <a:endParaRPr kumimoji="1" lang="ja-JP" altLang="en-US" sz="700" b="1" dirty="0">
              <a:latin typeface="Meiryo UI" pitchFamily="50" charset="-128"/>
              <a:ea typeface="Meiryo UI" pitchFamily="50" charset="-128"/>
            </a:endParaRPr>
          </a:p>
        </p:txBody>
      </p:sp>
      <p:sp>
        <p:nvSpPr>
          <p:cNvPr id="61" name="テキスト ボックス 60"/>
          <p:cNvSpPr txBox="1"/>
          <p:nvPr/>
        </p:nvSpPr>
        <p:spPr>
          <a:xfrm>
            <a:off x="4684560" y="3280352"/>
            <a:ext cx="911568" cy="200055"/>
          </a:xfrm>
          <a:prstGeom prst="rect">
            <a:avLst/>
          </a:prstGeom>
          <a:noFill/>
        </p:spPr>
        <p:txBody>
          <a:bodyPr wrap="square" rtlCol="0">
            <a:spAutoFit/>
          </a:bodyPr>
          <a:lstStyle/>
          <a:p>
            <a:r>
              <a:rPr lang="ja-JP" altLang="en-US" sz="700" b="1" dirty="0">
                <a:latin typeface="Meiryo UI" pitchFamily="50" charset="-128"/>
                <a:ea typeface="Meiryo UI" pitchFamily="50" charset="-128"/>
              </a:rPr>
              <a:t>全国（千人）</a:t>
            </a:r>
            <a:endParaRPr kumimoji="1" lang="ja-JP" altLang="en-US" sz="700" b="1" dirty="0">
              <a:latin typeface="Meiryo UI" pitchFamily="50" charset="-128"/>
              <a:ea typeface="Meiryo UI" pitchFamily="50" charset="-128"/>
            </a:endParaRPr>
          </a:p>
        </p:txBody>
      </p:sp>
      <p:sp>
        <p:nvSpPr>
          <p:cNvPr id="62" name="テキスト ボックス 61"/>
          <p:cNvSpPr txBox="1"/>
          <p:nvPr/>
        </p:nvSpPr>
        <p:spPr>
          <a:xfrm>
            <a:off x="3708806" y="3281581"/>
            <a:ext cx="865613" cy="200055"/>
          </a:xfrm>
          <a:prstGeom prst="rect">
            <a:avLst/>
          </a:prstGeom>
          <a:noFill/>
        </p:spPr>
        <p:txBody>
          <a:bodyPr wrap="square" rtlCol="0">
            <a:spAutoFit/>
          </a:bodyPr>
          <a:lstStyle/>
          <a:p>
            <a:pPr algn="r"/>
            <a:r>
              <a:rPr lang="ja-JP" altLang="en-US" sz="700" b="1" dirty="0">
                <a:latin typeface="Meiryo UI" pitchFamily="50" charset="-128"/>
                <a:ea typeface="Meiryo UI" pitchFamily="50" charset="-128"/>
              </a:rPr>
              <a:t>全国（千人）</a:t>
            </a:r>
            <a:endParaRPr kumimoji="1" lang="ja-JP" altLang="en-US" sz="700" b="1" dirty="0">
              <a:latin typeface="Meiryo UI" pitchFamily="50" charset="-128"/>
              <a:ea typeface="Meiryo UI" pitchFamily="50" charset="-128"/>
            </a:endParaRPr>
          </a:p>
        </p:txBody>
      </p:sp>
      <p:sp>
        <p:nvSpPr>
          <p:cNvPr id="63" name="テキスト ボックス 62"/>
          <p:cNvSpPr txBox="1"/>
          <p:nvPr/>
        </p:nvSpPr>
        <p:spPr>
          <a:xfrm>
            <a:off x="8229600" y="3280352"/>
            <a:ext cx="840618" cy="200055"/>
          </a:xfrm>
          <a:prstGeom prst="rect">
            <a:avLst/>
          </a:prstGeom>
          <a:noFill/>
        </p:spPr>
        <p:txBody>
          <a:bodyPr wrap="square" rtlCol="0">
            <a:spAutoFit/>
          </a:bodyPr>
          <a:lstStyle/>
          <a:p>
            <a:pPr algn="r"/>
            <a:r>
              <a:rPr lang="ja-JP" altLang="en-US" sz="700" b="1" dirty="0">
                <a:latin typeface="Meiryo UI" pitchFamily="50" charset="-128"/>
                <a:ea typeface="Meiryo UI" pitchFamily="50" charset="-128"/>
              </a:rPr>
              <a:t>全国（千人）</a:t>
            </a:r>
            <a:endParaRPr kumimoji="1" lang="ja-JP" altLang="en-US" sz="700" b="1" dirty="0">
              <a:latin typeface="Meiryo UI" pitchFamily="50" charset="-128"/>
              <a:ea typeface="Meiryo UI" pitchFamily="50" charset="-128"/>
            </a:endParaRPr>
          </a:p>
        </p:txBody>
      </p:sp>
      <p:sp>
        <p:nvSpPr>
          <p:cNvPr id="64" name="正方形/長方形 63"/>
          <p:cNvSpPr/>
          <p:nvPr/>
        </p:nvSpPr>
        <p:spPr bwMode="auto">
          <a:xfrm>
            <a:off x="85520" y="2026310"/>
            <a:ext cx="4320000" cy="592804"/>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en-US" altLang="ja-JP" sz="1200" b="1" smtClean="0">
                <a:latin typeface="Meiryo UI" pitchFamily="50" charset="-128"/>
                <a:ea typeface="Meiryo UI" pitchFamily="50" charset="-128"/>
              </a:rPr>
              <a:t>2010</a:t>
            </a:r>
            <a:r>
              <a:rPr lang="ja-JP" altLang="en-US" sz="1200" b="1" smtClean="0">
                <a:latin typeface="Meiryo UI" pitchFamily="50" charset="-128"/>
                <a:ea typeface="Meiryo UI" pitchFamily="50" charset="-128"/>
              </a:rPr>
              <a:t>年では住民の約</a:t>
            </a:r>
            <a:r>
              <a:rPr lang="en-US" altLang="ja-JP" sz="1200" b="1" smtClean="0">
                <a:latin typeface="Meiryo UI" pitchFamily="50" charset="-128"/>
                <a:ea typeface="Meiryo UI" pitchFamily="50" charset="-128"/>
              </a:rPr>
              <a:t>3.8</a:t>
            </a:r>
            <a:r>
              <a:rPr lang="ja-JP" altLang="en-US" sz="1200" b="1" smtClean="0">
                <a:latin typeface="Meiryo UI" pitchFamily="50" charset="-128"/>
                <a:ea typeface="Meiryo UI" pitchFamily="50" charset="-128"/>
              </a:rPr>
              <a:t>人に</a:t>
            </a:r>
            <a:r>
              <a:rPr lang="en-US" altLang="ja-JP" sz="1200" b="1" smtClean="0">
                <a:latin typeface="Meiryo UI" pitchFamily="50" charset="-128"/>
                <a:ea typeface="Meiryo UI" pitchFamily="50" charset="-128"/>
              </a:rPr>
              <a:t>1</a:t>
            </a:r>
            <a:r>
              <a:rPr lang="ja-JP" altLang="en-US" sz="1200" b="1" smtClean="0">
                <a:latin typeface="Meiryo UI" pitchFamily="50" charset="-128"/>
                <a:ea typeface="Meiryo UI" pitchFamily="50" charset="-128"/>
              </a:rPr>
              <a:t>人が高齢者（</a:t>
            </a:r>
            <a:r>
              <a:rPr lang="en-US" altLang="ja-JP" sz="1200" b="1" smtClean="0">
                <a:latin typeface="Meiryo UI" pitchFamily="50" charset="-128"/>
                <a:ea typeface="Meiryo UI" pitchFamily="50" charset="-128"/>
              </a:rPr>
              <a:t>65</a:t>
            </a:r>
            <a:r>
              <a:rPr lang="ja-JP" altLang="en-US" sz="1200" b="1" smtClean="0">
                <a:latin typeface="Meiryo UI" pitchFamily="50" charset="-128"/>
                <a:ea typeface="Meiryo UI" pitchFamily="50" charset="-128"/>
              </a:rPr>
              <a:t>歳以上）である。高齢化率は全国平均より高い。</a:t>
            </a:r>
            <a:endParaRPr lang="en-US" altLang="ja-JP" sz="1200" b="1" dirty="0">
              <a:latin typeface="Meiryo UI" pitchFamily="50" charset="-128"/>
              <a:ea typeface="Meiryo UI" pitchFamily="50" charset="-128"/>
            </a:endParaRPr>
          </a:p>
        </p:txBody>
      </p:sp>
      <p:sp>
        <p:nvSpPr>
          <p:cNvPr id="65" name="正方形/長方形 64"/>
          <p:cNvSpPr/>
          <p:nvPr/>
        </p:nvSpPr>
        <p:spPr bwMode="auto">
          <a:xfrm>
            <a:off x="4742909" y="2042538"/>
            <a:ext cx="4320000" cy="540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高齢化率はさらに上昇し、</a:t>
            </a:r>
            <a:r>
              <a:rPr lang="en-US" altLang="ja-JP" sz="1200" b="1" smtClean="0">
                <a:latin typeface="Meiryo UI" pitchFamily="50" charset="-128"/>
                <a:ea typeface="Meiryo UI" pitchFamily="50" charset="-128"/>
              </a:rPr>
              <a:t>2040</a:t>
            </a:r>
            <a:r>
              <a:rPr lang="ja-JP" altLang="en-US" sz="1200" b="1" smtClean="0">
                <a:latin typeface="Meiryo UI" pitchFamily="50" charset="-128"/>
                <a:ea typeface="Meiryo UI" pitchFamily="50" charset="-128"/>
              </a:rPr>
              <a:t>年には住民の約</a:t>
            </a:r>
            <a:r>
              <a:rPr lang="en-US" altLang="ja-JP" sz="1200" b="1" smtClean="0">
                <a:latin typeface="Meiryo UI" pitchFamily="50" charset="-128"/>
                <a:ea typeface="Meiryo UI" pitchFamily="50" charset="-128"/>
              </a:rPr>
              <a:t>2.4</a:t>
            </a:r>
            <a:r>
              <a:rPr lang="ja-JP" altLang="en-US" sz="1200" b="1" smtClean="0">
                <a:latin typeface="Meiryo UI" pitchFamily="50" charset="-128"/>
                <a:ea typeface="Meiryo UI" pitchFamily="50" charset="-128"/>
              </a:rPr>
              <a:t>人に</a:t>
            </a:r>
            <a:r>
              <a:rPr lang="en-US" altLang="ja-JP" sz="1200" b="1" smtClean="0">
                <a:latin typeface="Meiryo UI" pitchFamily="50" charset="-128"/>
                <a:ea typeface="Meiryo UI" pitchFamily="50" charset="-128"/>
              </a:rPr>
              <a:t>1</a:t>
            </a:r>
            <a:r>
              <a:rPr lang="ja-JP" altLang="en-US" sz="1200" b="1" smtClean="0">
                <a:latin typeface="Meiryo UI" pitchFamily="50" charset="-128"/>
                <a:ea typeface="Meiryo UI" pitchFamily="50" charset="-128"/>
              </a:rPr>
              <a:t>人が高齢者（</a:t>
            </a:r>
            <a:r>
              <a:rPr lang="en-US" altLang="ja-JP" sz="1200" b="1" smtClean="0">
                <a:latin typeface="Meiryo UI" pitchFamily="50" charset="-128"/>
                <a:ea typeface="Meiryo UI" pitchFamily="50" charset="-128"/>
              </a:rPr>
              <a:t>65</a:t>
            </a:r>
            <a:r>
              <a:rPr lang="ja-JP" altLang="en-US" sz="1200" b="1" smtClean="0">
                <a:latin typeface="Meiryo UI" pitchFamily="50" charset="-128"/>
                <a:ea typeface="Meiryo UI" pitchFamily="50" charset="-128"/>
              </a:rPr>
              <a:t>歳以上）となる。高齢化率は全国平均より高い。</a:t>
            </a:r>
            <a:endParaRPr lang="en-US" altLang="ja-JP" sz="1200" b="1" dirty="0">
              <a:latin typeface="Meiryo UI" pitchFamily="50" charset="-128"/>
              <a:ea typeface="Meiryo UI" pitchFamily="50" charset="-128"/>
            </a:endParaRPr>
          </a:p>
        </p:txBody>
      </p:sp>
      <p:sp>
        <p:nvSpPr>
          <p:cNvPr id="66" name="テキスト ボックス 65"/>
          <p:cNvSpPr txBox="1"/>
          <p:nvPr/>
        </p:nvSpPr>
        <p:spPr>
          <a:xfrm>
            <a:off x="85520" y="6093608"/>
            <a:ext cx="1080000" cy="215444"/>
          </a:xfrm>
          <a:prstGeom prst="rect">
            <a:avLst/>
          </a:prstGeom>
          <a:noFill/>
        </p:spPr>
        <p:txBody>
          <a:bodyPr wrap="square" rtlCol="0">
            <a:spAutoFit/>
          </a:bodyPr>
          <a:lstStyle/>
          <a:p>
            <a:r>
              <a:rPr lang="ja-JP" altLang="en-US" sz="800" b="1" smtClean="0">
                <a:latin typeface="Meiryo UI" pitchFamily="50" charset="-128"/>
                <a:ea typeface="Meiryo UI" pitchFamily="50" charset="-128"/>
              </a:rPr>
              <a:t>久慈市（人）</a:t>
            </a:r>
            <a:endParaRPr kumimoji="1" lang="ja-JP" altLang="en-US" sz="700" b="1" dirty="0">
              <a:latin typeface="Meiryo UI" pitchFamily="50" charset="-128"/>
              <a:ea typeface="Meiryo UI" pitchFamily="50" charset="-128"/>
            </a:endParaRPr>
          </a:p>
        </p:txBody>
      </p:sp>
      <p:sp>
        <p:nvSpPr>
          <p:cNvPr id="67" name="テキスト ボックス 66"/>
          <p:cNvSpPr txBox="1"/>
          <p:nvPr/>
        </p:nvSpPr>
        <p:spPr>
          <a:xfrm>
            <a:off x="3390305" y="6093609"/>
            <a:ext cx="1080000" cy="215444"/>
          </a:xfrm>
          <a:prstGeom prst="rect">
            <a:avLst/>
          </a:prstGeom>
          <a:noFill/>
        </p:spPr>
        <p:txBody>
          <a:bodyPr wrap="square" rtlCol="0">
            <a:spAutoFit/>
          </a:bodyPr>
          <a:lstStyle/>
          <a:p>
            <a:pPr algn="r"/>
            <a:r>
              <a:rPr lang="ja-JP" altLang="en-US" sz="800" b="1" smtClean="0">
                <a:latin typeface="Meiryo UI" pitchFamily="50" charset="-128"/>
                <a:ea typeface="Meiryo UI" pitchFamily="50" charset="-128"/>
              </a:rPr>
              <a:t>久慈市（人）</a:t>
            </a:r>
            <a:endParaRPr kumimoji="1" lang="ja-JP" altLang="en-US" sz="700" b="1" dirty="0">
              <a:latin typeface="Meiryo UI" pitchFamily="50" charset="-128"/>
              <a:ea typeface="Meiryo UI" pitchFamily="50" charset="-128"/>
            </a:endParaRPr>
          </a:p>
        </p:txBody>
      </p:sp>
      <p:sp>
        <p:nvSpPr>
          <p:cNvPr id="68" name="テキスト ボックス 67"/>
          <p:cNvSpPr txBox="1"/>
          <p:nvPr/>
        </p:nvSpPr>
        <p:spPr>
          <a:xfrm>
            <a:off x="1460090" y="2969971"/>
            <a:ext cx="2075688" cy="430887"/>
          </a:xfrm>
          <a:prstGeom prst="rect">
            <a:avLst/>
          </a:prstGeom>
          <a:noFill/>
        </p:spPr>
        <p:txBody>
          <a:bodyPr wrap="square" rtlCol="0">
            <a:spAutoFit/>
          </a:bodyPr>
          <a:lstStyle/>
          <a:p>
            <a:pPr algn="ctr">
              <a:tabLst>
                <a:tab pos="0" algn="l"/>
              </a:tabLst>
            </a:pPr>
            <a:r>
              <a:rPr kumimoji="1" lang="ja-JP" altLang="en-US" sz="1100" b="1" smtClean="0">
                <a:latin typeface="Meiryo UI" pitchFamily="50" charset="-128"/>
                <a:ea typeface="Meiryo UI" pitchFamily="50" charset="-128"/>
              </a:rPr>
              <a:t>全国の高齢化率：</a:t>
            </a:r>
            <a:r>
              <a:rPr kumimoji="1" lang="en-US" altLang="ja-JP" sz="1100" b="1" smtClean="0">
                <a:latin typeface="Meiryo UI" pitchFamily="50" charset="-128"/>
                <a:ea typeface="Meiryo UI" pitchFamily="50" charset="-128"/>
              </a:rPr>
              <a:t>23.0%</a:t>
            </a:r>
          </a:p>
          <a:p>
            <a:pPr algn="ctr">
              <a:tabLst>
                <a:tab pos="0" algn="l"/>
              </a:tabLst>
            </a:pPr>
            <a:r>
              <a:rPr kumimoji="1" lang="ja-JP" altLang="en-US" sz="1100" b="1" smtClean="0">
                <a:latin typeface="Meiryo UI" pitchFamily="50" charset="-128"/>
                <a:ea typeface="Meiryo UI" pitchFamily="50" charset="-128"/>
              </a:rPr>
              <a:t>久慈市の高齢化率：</a:t>
            </a:r>
            <a:r>
              <a:rPr kumimoji="1" lang="en-US" altLang="ja-JP" sz="1100" b="1" smtClean="0">
                <a:latin typeface="Meiryo UI" pitchFamily="50" charset="-128"/>
                <a:ea typeface="Meiryo UI" pitchFamily="50" charset="-128"/>
              </a:rPr>
              <a:t>26.4%</a:t>
            </a:r>
            <a:endParaRPr kumimoji="1" lang="ja-JP" altLang="en-US" sz="1100" b="1" dirty="0">
              <a:latin typeface="Meiryo UI" pitchFamily="50" charset="-128"/>
              <a:ea typeface="Meiryo UI" pitchFamily="50" charset="-128"/>
            </a:endParaRPr>
          </a:p>
        </p:txBody>
      </p:sp>
      <p:sp>
        <p:nvSpPr>
          <p:cNvPr id="69" name="テキスト ボックス 68"/>
          <p:cNvSpPr txBox="1"/>
          <p:nvPr/>
        </p:nvSpPr>
        <p:spPr>
          <a:xfrm>
            <a:off x="4751466" y="6093609"/>
            <a:ext cx="1080000" cy="215444"/>
          </a:xfrm>
          <a:prstGeom prst="rect">
            <a:avLst/>
          </a:prstGeom>
          <a:noFill/>
        </p:spPr>
        <p:txBody>
          <a:bodyPr wrap="square" rtlCol="0">
            <a:spAutoFit/>
          </a:bodyPr>
          <a:lstStyle/>
          <a:p>
            <a:r>
              <a:rPr lang="ja-JP" altLang="en-US" sz="800" b="1" smtClean="0">
                <a:latin typeface="Meiryo UI" pitchFamily="50" charset="-128"/>
                <a:ea typeface="Meiryo UI" pitchFamily="50" charset="-128"/>
              </a:rPr>
              <a:t>久慈市（人）</a:t>
            </a:r>
            <a:endParaRPr kumimoji="1" lang="ja-JP" altLang="en-US" sz="700" b="1" dirty="0">
              <a:latin typeface="Meiryo UI" pitchFamily="50" charset="-128"/>
              <a:ea typeface="Meiryo UI" pitchFamily="50" charset="-128"/>
            </a:endParaRPr>
          </a:p>
        </p:txBody>
      </p:sp>
      <p:sp>
        <p:nvSpPr>
          <p:cNvPr id="70" name="テキスト ボックス 69"/>
          <p:cNvSpPr txBox="1"/>
          <p:nvPr/>
        </p:nvSpPr>
        <p:spPr>
          <a:xfrm>
            <a:off x="5988945" y="2962092"/>
            <a:ext cx="2072405" cy="430887"/>
          </a:xfrm>
          <a:prstGeom prst="rect">
            <a:avLst/>
          </a:prstGeom>
          <a:noFill/>
        </p:spPr>
        <p:txBody>
          <a:bodyPr wrap="square" rtlCol="0">
            <a:spAutoFit/>
          </a:bodyPr>
          <a:lstStyle/>
          <a:p>
            <a:pPr algn="ctr"/>
            <a:r>
              <a:rPr kumimoji="1" lang="ja-JP" altLang="en-US" sz="1100" b="1" smtClean="0">
                <a:latin typeface="Meiryo UI" pitchFamily="50" charset="-128"/>
                <a:ea typeface="Meiryo UI" pitchFamily="50" charset="-128"/>
              </a:rPr>
              <a:t>全国の高齢化率：</a:t>
            </a:r>
            <a:r>
              <a:rPr kumimoji="1" lang="en-US" altLang="ja-JP" sz="1100" b="1" smtClean="0">
                <a:latin typeface="Meiryo UI" pitchFamily="50" charset="-128"/>
                <a:ea typeface="Meiryo UI" pitchFamily="50" charset="-128"/>
              </a:rPr>
              <a:t>36.1%</a:t>
            </a:r>
          </a:p>
          <a:p>
            <a:pPr algn="ctr"/>
            <a:r>
              <a:rPr kumimoji="1" lang="ja-JP" altLang="en-US" sz="1100" b="1" smtClean="0">
                <a:latin typeface="Meiryo UI" pitchFamily="50" charset="-128"/>
                <a:ea typeface="Meiryo UI" pitchFamily="50" charset="-128"/>
              </a:rPr>
              <a:t>久慈市の高齢化率：</a:t>
            </a:r>
            <a:r>
              <a:rPr kumimoji="1" lang="en-US" altLang="ja-JP" sz="1100" b="1" smtClean="0">
                <a:latin typeface="Meiryo UI" pitchFamily="50" charset="-128"/>
                <a:ea typeface="Meiryo UI" pitchFamily="50" charset="-128"/>
              </a:rPr>
              <a:t>42.2%</a:t>
            </a:r>
            <a:endParaRPr kumimoji="1" lang="ja-JP" altLang="en-US" sz="1100" b="1" dirty="0">
              <a:latin typeface="Meiryo UI" pitchFamily="50" charset="-128"/>
              <a:ea typeface="Meiryo UI" pitchFamily="50" charset="-128"/>
            </a:endParaRPr>
          </a:p>
        </p:txBody>
      </p:sp>
      <p:sp>
        <p:nvSpPr>
          <p:cNvPr id="71" name="テキスト ボックス 70"/>
          <p:cNvSpPr txBox="1"/>
          <p:nvPr/>
        </p:nvSpPr>
        <p:spPr>
          <a:xfrm>
            <a:off x="8020039" y="6093609"/>
            <a:ext cx="1080000" cy="215444"/>
          </a:xfrm>
          <a:prstGeom prst="rect">
            <a:avLst/>
          </a:prstGeom>
          <a:noFill/>
        </p:spPr>
        <p:txBody>
          <a:bodyPr wrap="square" rtlCol="0">
            <a:spAutoFit/>
          </a:bodyPr>
          <a:lstStyle/>
          <a:p>
            <a:pPr algn="r"/>
            <a:r>
              <a:rPr lang="ja-JP" altLang="en-US" sz="800" b="1" smtClean="0">
                <a:latin typeface="Meiryo UI" pitchFamily="50" charset="-128"/>
                <a:ea typeface="Meiryo UI" pitchFamily="50" charset="-128"/>
              </a:rPr>
              <a:t>久慈市（人）</a:t>
            </a:r>
            <a:endParaRPr kumimoji="1" lang="ja-JP" altLang="en-US" sz="700" b="1" dirty="0">
              <a:latin typeface="Meiryo UI" pitchFamily="50" charset="-128"/>
              <a:ea typeface="Meiryo UI" pitchFamily="50" charset="-128"/>
            </a:endParaRPr>
          </a:p>
        </p:txBody>
      </p:sp>
      <p:sp>
        <p:nvSpPr>
          <p:cNvPr id="3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38</a:t>
            </a:fld>
            <a:endParaRPr lang="en-US" altLang="ja-JP" b="1" dirty="0">
              <a:latin typeface="Meiryo UI" pitchFamily="50" charset="-128"/>
              <a:ea typeface="Meiryo UI" pitchFamily="50" charset="-128"/>
            </a:endParaRPr>
          </a:p>
        </p:txBody>
      </p:sp>
      <p:sp>
        <p:nvSpPr>
          <p:cNvPr id="30" name="Rectangle 3"/>
          <p:cNvSpPr>
            <a:spLocks noChangeArrowheads="1"/>
          </p:cNvSpPr>
          <p:nvPr/>
        </p:nvSpPr>
        <p:spPr bwMode="auto">
          <a:xfrm>
            <a:off x="820109" y="784399"/>
            <a:ext cx="8280000" cy="988489"/>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地域の住民が高齢化すれば、消費するモノやサービスが変化する。また所得の減少により消費が減少するため、従来の業態では商売が成り立たず地域の商店街の衰退等に繋がる可能性がある。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ここでは、人口ピラミッドから現在と将来の年齢別の人口構成を把握する。</a:t>
            </a:r>
            <a:endParaRPr lang="ja-JP" altLang="en-US" sz="1200" b="1" dirty="0">
              <a:latin typeface="Meiryo UI" pitchFamily="50" charset="-128"/>
              <a:ea typeface="Meiryo UI" pitchFamily="50" charset="-128"/>
            </a:endParaRPr>
          </a:p>
        </p:txBody>
      </p:sp>
      <p:sp>
        <p:nvSpPr>
          <p:cNvPr id="31" name="テキスト ボックス 30"/>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グラフ 18">
            <a:extLst>
              <a:ext uri="{FF2B5EF4-FFF2-40B4-BE49-F238E27FC236}">
                <a16:creationId xmlns:a16="http://schemas.microsoft.com/office/drawing/2014/main" id="{00000000-0008-0000-1C00-000003000000}"/>
              </a:ext>
            </a:extLst>
          </p:cNvPr>
          <p:cNvGraphicFramePr>
            <a:graphicFrameLocks/>
          </p:cNvGraphicFramePr>
          <p:nvPr>
            <p:extLst>
              <p:ext uri="{D42A27DB-BD31-4B8C-83A1-F6EECF244321}">
                <p14:modId xmlns:p14="http://schemas.microsoft.com/office/powerpoint/2010/main" val="3407074784"/>
              </p:ext>
            </p:extLst>
          </p:nvPr>
        </p:nvGraphicFramePr>
        <p:xfrm>
          <a:off x="4645152" y="3300984"/>
          <a:ext cx="3973068" cy="3017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グラフ 17">
            <a:extLst>
              <a:ext uri="{FF2B5EF4-FFF2-40B4-BE49-F238E27FC236}">
                <a16:creationId xmlns:a16="http://schemas.microsoft.com/office/drawing/2014/main" id="{00000000-0008-0000-1C00-000002000000}"/>
              </a:ext>
            </a:extLst>
          </p:cNvPr>
          <p:cNvGraphicFramePr>
            <a:graphicFrameLocks/>
          </p:cNvGraphicFramePr>
          <p:nvPr>
            <p:extLst>
              <p:ext uri="{D42A27DB-BD31-4B8C-83A1-F6EECF244321}">
                <p14:modId xmlns:p14="http://schemas.microsoft.com/office/powerpoint/2010/main" val="3257172819"/>
              </p:ext>
            </p:extLst>
          </p:nvPr>
        </p:nvGraphicFramePr>
        <p:xfrm>
          <a:off x="210312" y="3310128"/>
          <a:ext cx="3918204" cy="2816352"/>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ctrTitle"/>
          </p:nvPr>
        </p:nvSpPr>
        <p:spPr>
          <a:xfrm>
            <a:off x="0" y="1"/>
            <a:ext cx="7943850" cy="493058"/>
          </a:xfrm>
        </p:spPr>
        <p:txBody>
          <a:bodyPr/>
          <a:lstStyle/>
          <a:p>
            <a:r>
              <a:rPr lang="ja-JP" altLang="en-US" dirty="0" smtClean="0">
                <a:latin typeface="Meiryo UI" pitchFamily="50" charset="-128"/>
                <a:ea typeface="Meiryo UI" pitchFamily="50" charset="-128"/>
              </a:rPr>
              <a:t>（４）</a:t>
            </a:r>
            <a:r>
              <a:rPr lang="ja-JP" altLang="en-US" dirty="0">
                <a:latin typeface="Meiryo UI" pitchFamily="50" charset="-128"/>
                <a:ea typeface="Meiryo UI" pitchFamily="50" charset="-128"/>
              </a:rPr>
              <a:t>就業者</a:t>
            </a:r>
            <a:r>
              <a:rPr kumimoji="1" lang="ja-JP" altLang="en-US" dirty="0">
                <a:latin typeface="Meiryo UI" pitchFamily="50" charset="-128"/>
                <a:ea typeface="Meiryo UI" pitchFamily="50" charset="-128"/>
              </a:rPr>
              <a:t>の規模</a:t>
            </a:r>
          </a:p>
        </p:txBody>
      </p:sp>
      <p:sp>
        <p:nvSpPr>
          <p:cNvPr id="30" name="テキスト ボックス 29"/>
          <p:cNvSpPr txBox="1">
            <a:spLocks noChangeArrowheads="1"/>
          </p:cNvSpPr>
          <p:nvPr/>
        </p:nvSpPr>
        <p:spPr bwMode="auto">
          <a:xfrm>
            <a:off x="104493" y="2979159"/>
            <a:ext cx="432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①就業者数と従業者数</a:t>
            </a:r>
          </a:p>
        </p:txBody>
      </p:sp>
      <p:sp>
        <p:nvSpPr>
          <p:cNvPr id="33" name="正方形/長方形 32"/>
          <p:cNvSpPr/>
          <p:nvPr/>
        </p:nvSpPr>
        <p:spPr>
          <a:xfrm>
            <a:off x="289865" y="6037185"/>
            <a:ext cx="4142025" cy="461665"/>
          </a:xfrm>
          <a:prstGeom prst="rect">
            <a:avLst/>
          </a:prstGeom>
        </p:spPr>
        <p:txBody>
          <a:bodyPr wrap="square">
            <a:spAutoFit/>
          </a:bodyPr>
          <a:lstStyle/>
          <a:p>
            <a:r>
              <a:rPr lang="ja-JP" altLang="en-US" sz="800" b="1" dirty="0">
                <a:latin typeface="Meiryo UI" pitchFamily="50" charset="-128"/>
                <a:ea typeface="Meiryo UI" pitchFamily="50" charset="-128"/>
              </a:rPr>
              <a:t>注）従業者数は、従業地における就業者の数（域外からの通勤者を含む）である。</a:t>
            </a:r>
            <a:endParaRPr lang="en-US" altLang="ja-JP" sz="800" b="1" dirty="0">
              <a:latin typeface="Meiryo UI" pitchFamily="50" charset="-128"/>
              <a:ea typeface="Meiryo UI" pitchFamily="50" charset="-128"/>
            </a:endParaRPr>
          </a:p>
          <a:p>
            <a:r>
              <a:rPr lang="ja-JP" altLang="en-US" sz="800" b="1" dirty="0">
                <a:latin typeface="Meiryo UI" pitchFamily="50" charset="-128"/>
                <a:ea typeface="Meiryo UI" pitchFamily="50" charset="-128"/>
              </a:rPr>
              <a:t>　　 就業者数は、常住地の住民の就業者の数（域外への通勤者を含む）である。</a:t>
            </a:r>
            <a:endParaRPr lang="en-US" altLang="ja-JP" sz="800" b="1" dirty="0">
              <a:latin typeface="Meiryo UI" pitchFamily="50" charset="-128"/>
              <a:ea typeface="Meiryo UI" pitchFamily="50" charset="-128"/>
            </a:endParaRPr>
          </a:p>
          <a:p>
            <a:r>
              <a:rPr lang="ja-JP" altLang="en-US" sz="700" b="1" dirty="0">
                <a:latin typeface="Meiryo UI" pitchFamily="50" charset="-128"/>
                <a:ea typeface="Meiryo UI" pitchFamily="50" charset="-128"/>
              </a:rPr>
              <a:t>出典</a:t>
            </a:r>
            <a:r>
              <a:rPr lang="ja-JP" altLang="ja-JP" sz="700" b="1" dirty="0">
                <a:latin typeface="Meiryo UI" pitchFamily="50" charset="-128"/>
                <a:ea typeface="Meiryo UI" pitchFamily="50" charset="-128"/>
              </a:rPr>
              <a:t>：</a:t>
            </a:r>
            <a:r>
              <a:rPr lang="ja-JP" altLang="en-US" sz="700" b="1" dirty="0">
                <a:latin typeface="Meiryo UI" pitchFamily="50" charset="-128"/>
                <a:ea typeface="Meiryo UI" pitchFamily="50" charset="-128"/>
              </a:rPr>
              <a:t>総務省統計局「平成</a:t>
            </a:r>
            <a:r>
              <a:rPr lang="en-US" altLang="ja-JP" sz="700" b="1" dirty="0">
                <a:latin typeface="Meiryo UI" pitchFamily="50" charset="-128"/>
                <a:ea typeface="Meiryo UI" pitchFamily="50" charset="-128"/>
              </a:rPr>
              <a:t>22</a:t>
            </a:r>
            <a:r>
              <a:rPr lang="ja-JP" altLang="en-US" sz="700" b="1" dirty="0">
                <a:latin typeface="Meiryo UI" pitchFamily="50" charset="-128"/>
                <a:ea typeface="Meiryo UI" pitchFamily="50" charset="-128"/>
              </a:rPr>
              <a:t>年国勢調査</a:t>
            </a:r>
            <a:r>
              <a:rPr lang="ja-JP" altLang="en-US" sz="800" b="1" dirty="0">
                <a:latin typeface="Meiryo UI" pitchFamily="50" charset="-128"/>
                <a:ea typeface="Meiryo UI" pitchFamily="50" charset="-128"/>
              </a:rPr>
              <a:t>」</a:t>
            </a:r>
            <a:r>
              <a:rPr lang="en-US" altLang="ja-JP" sz="500" b="1" dirty="0">
                <a:latin typeface="Meiryo UI" pitchFamily="50" charset="-128"/>
                <a:ea typeface="Meiryo UI" pitchFamily="50" charset="-128"/>
              </a:rPr>
              <a:t>(http://www.stat.go.jp/data/kokusei/2010/)</a:t>
            </a:r>
            <a:r>
              <a:rPr lang="ja-JP" altLang="en-US" sz="700" b="1" dirty="0">
                <a:latin typeface="Meiryo UI" pitchFamily="50" charset="-128"/>
                <a:ea typeface="Meiryo UI" pitchFamily="50" charset="-128"/>
              </a:rPr>
              <a:t>より作成</a:t>
            </a:r>
          </a:p>
        </p:txBody>
      </p:sp>
      <p:sp>
        <p:nvSpPr>
          <p:cNvPr id="34" name="テキスト ボックス 33"/>
          <p:cNvSpPr txBox="1">
            <a:spLocks noChangeArrowheads="1"/>
          </p:cNvSpPr>
          <p:nvPr/>
        </p:nvSpPr>
        <p:spPr bwMode="auto">
          <a:xfrm>
            <a:off x="4738316" y="2979159"/>
            <a:ext cx="432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②産業別就業者数の推移</a:t>
            </a:r>
          </a:p>
        </p:txBody>
      </p:sp>
      <p:sp>
        <p:nvSpPr>
          <p:cNvPr id="36" name="正方形/長方形 35"/>
          <p:cNvSpPr/>
          <p:nvPr/>
        </p:nvSpPr>
        <p:spPr>
          <a:xfrm>
            <a:off x="4661122" y="6221513"/>
            <a:ext cx="4546378" cy="307777"/>
          </a:xfrm>
          <a:prstGeom prst="rect">
            <a:avLst/>
          </a:prstGeom>
        </p:spPr>
        <p:txBody>
          <a:bodyPr wrap="square">
            <a:spAutoFit/>
          </a:bodyPr>
          <a:lstStyle/>
          <a:p>
            <a:r>
              <a:rPr lang="ja-JP" altLang="en-US" sz="700" b="1" dirty="0">
                <a:latin typeface="Meiryo UI" pitchFamily="50" charset="-128"/>
                <a:ea typeface="Meiryo UI" pitchFamily="50" charset="-128"/>
              </a:rPr>
              <a:t>出典</a:t>
            </a:r>
            <a:r>
              <a:rPr lang="ja-JP" altLang="ja-JP" sz="700" b="1" dirty="0">
                <a:latin typeface="Meiryo UI" pitchFamily="50" charset="-128"/>
                <a:ea typeface="Meiryo UI" pitchFamily="50" charset="-128"/>
              </a:rPr>
              <a:t>：</a:t>
            </a:r>
            <a:r>
              <a:rPr lang="ja-JP" altLang="en-US" sz="700" b="1" dirty="0">
                <a:latin typeface="Meiryo UI" pitchFamily="50" charset="-128"/>
                <a:ea typeface="Meiryo UI" pitchFamily="50" charset="-128"/>
              </a:rPr>
              <a:t>総務省統計局「平成</a:t>
            </a:r>
            <a:r>
              <a:rPr lang="en-US" altLang="ja-JP" sz="700" b="1" dirty="0">
                <a:latin typeface="Meiryo UI" pitchFamily="50" charset="-128"/>
                <a:ea typeface="Meiryo UI" pitchFamily="50" charset="-128"/>
              </a:rPr>
              <a:t>22</a:t>
            </a:r>
            <a:r>
              <a:rPr lang="ja-JP" altLang="en-US" sz="700" b="1" dirty="0">
                <a:latin typeface="Meiryo UI" pitchFamily="50" charset="-128"/>
                <a:ea typeface="Meiryo UI" pitchFamily="50" charset="-128"/>
              </a:rPr>
              <a:t>年国勢調査</a:t>
            </a:r>
            <a:r>
              <a:rPr lang="ja-JP" altLang="en-US" sz="700" b="1" dirty="0" smtClean="0">
                <a:latin typeface="Meiryo UI" pitchFamily="50" charset="-128"/>
                <a:ea typeface="Meiryo UI" pitchFamily="50" charset="-128"/>
              </a:rPr>
              <a:t>」</a:t>
            </a:r>
            <a:r>
              <a:rPr lang="en-US" altLang="ja-JP" sz="500" b="1" dirty="0" smtClean="0">
                <a:latin typeface="Meiryo UI" pitchFamily="50" charset="-128"/>
                <a:ea typeface="Meiryo UI" pitchFamily="50" charset="-128"/>
              </a:rPr>
              <a:t>(http</a:t>
            </a:r>
            <a:r>
              <a:rPr lang="en-US" altLang="ja-JP" sz="500" b="1" dirty="0">
                <a:latin typeface="Meiryo UI" pitchFamily="50" charset="-128"/>
                <a:ea typeface="Meiryo UI" pitchFamily="50" charset="-128"/>
              </a:rPr>
              <a:t>://www.stat.go.jp/data/kokusei/2010/) </a:t>
            </a:r>
            <a:r>
              <a:rPr lang="ja-JP" altLang="en-US" sz="700" b="1" dirty="0" err="1" smtClean="0">
                <a:latin typeface="Meiryo UI" pitchFamily="50" charset="-128"/>
                <a:ea typeface="Meiryo UI" pitchFamily="50" charset="-128"/>
              </a:rPr>
              <a:t>、</a:t>
            </a:r>
            <a:r>
              <a:rPr lang="ja-JP" altLang="en-US" sz="700" b="1" dirty="0" smtClean="0">
                <a:latin typeface="Meiryo UI" pitchFamily="50" charset="-128"/>
                <a:ea typeface="Meiryo UI" pitchFamily="50" charset="-128"/>
              </a:rPr>
              <a:t>「平成</a:t>
            </a:r>
            <a:r>
              <a:rPr lang="en-US" altLang="ja-JP" sz="700" b="1" dirty="0" smtClean="0">
                <a:latin typeface="Meiryo UI" pitchFamily="50" charset="-128"/>
                <a:ea typeface="Meiryo UI" pitchFamily="50" charset="-128"/>
              </a:rPr>
              <a:t>17</a:t>
            </a:r>
            <a:r>
              <a:rPr lang="ja-JP" altLang="en-US" sz="700" b="1" dirty="0" smtClean="0">
                <a:latin typeface="Meiryo UI" pitchFamily="50" charset="-128"/>
                <a:ea typeface="Meiryo UI" pitchFamily="50" charset="-128"/>
              </a:rPr>
              <a:t>年</a:t>
            </a:r>
            <a:r>
              <a:rPr lang="ja-JP" altLang="en-US" sz="700" b="1" dirty="0">
                <a:latin typeface="Meiryo UI" pitchFamily="50" charset="-128"/>
                <a:ea typeface="Meiryo UI" pitchFamily="50" charset="-128"/>
              </a:rPr>
              <a:t>国勢調査」 </a:t>
            </a:r>
            <a:r>
              <a:rPr lang="en-US" altLang="ja-JP" sz="500" b="1" dirty="0" smtClean="0">
                <a:latin typeface="Meiryo UI" pitchFamily="50" charset="-128"/>
                <a:ea typeface="Meiryo UI" pitchFamily="50" charset="-128"/>
              </a:rPr>
              <a:t>(http</a:t>
            </a:r>
            <a:r>
              <a:rPr lang="en-US" altLang="ja-JP" sz="500" b="1" dirty="0">
                <a:latin typeface="Meiryo UI" pitchFamily="50" charset="-128"/>
                <a:ea typeface="Meiryo UI" pitchFamily="50" charset="-128"/>
              </a:rPr>
              <a:t>://www.stat.go.jp/data/kokusei/2005</a:t>
            </a:r>
            <a:r>
              <a:rPr lang="en-US" altLang="ja-JP" sz="500" b="1" dirty="0" smtClean="0">
                <a:latin typeface="Meiryo UI" pitchFamily="50" charset="-128"/>
                <a:ea typeface="Meiryo UI" pitchFamily="50" charset="-128"/>
              </a:rPr>
              <a:t>/)</a:t>
            </a:r>
            <a:r>
              <a:rPr lang="ja-JP" altLang="en-US" sz="500" b="1" dirty="0">
                <a:latin typeface="Meiryo UI" pitchFamily="50" charset="-128"/>
                <a:ea typeface="Meiryo UI" pitchFamily="50" charset="-128"/>
              </a:rPr>
              <a:t> </a:t>
            </a:r>
            <a:r>
              <a:rPr lang="ja-JP" altLang="en-US" sz="700" b="1" dirty="0">
                <a:latin typeface="Meiryo UI" pitchFamily="50" charset="-128"/>
                <a:ea typeface="Meiryo UI" pitchFamily="50" charset="-128"/>
              </a:rPr>
              <a:t>、 </a:t>
            </a:r>
            <a:r>
              <a:rPr lang="ja-JP" altLang="en-US" sz="700" b="1" dirty="0" smtClean="0">
                <a:latin typeface="Meiryo UI" pitchFamily="50" charset="-128"/>
                <a:ea typeface="Meiryo UI" pitchFamily="50" charset="-128"/>
              </a:rPr>
              <a:t>「平成</a:t>
            </a:r>
            <a:r>
              <a:rPr lang="en-US" altLang="ja-JP" sz="700" b="1" dirty="0" smtClean="0">
                <a:latin typeface="Meiryo UI" pitchFamily="50" charset="-128"/>
                <a:ea typeface="Meiryo UI" pitchFamily="50" charset="-128"/>
              </a:rPr>
              <a:t>12</a:t>
            </a:r>
            <a:r>
              <a:rPr lang="ja-JP" altLang="en-US" sz="700" b="1" dirty="0" smtClean="0">
                <a:latin typeface="Meiryo UI" pitchFamily="50" charset="-128"/>
                <a:ea typeface="Meiryo UI" pitchFamily="50" charset="-128"/>
              </a:rPr>
              <a:t>年</a:t>
            </a:r>
            <a:r>
              <a:rPr lang="ja-JP" altLang="en-US" sz="700" b="1" dirty="0">
                <a:latin typeface="Meiryo UI" pitchFamily="50" charset="-128"/>
                <a:ea typeface="Meiryo UI" pitchFamily="50" charset="-128"/>
              </a:rPr>
              <a:t>国勢調査」</a:t>
            </a:r>
            <a:r>
              <a:rPr lang="en-US" altLang="ja-JP" sz="500" b="1" dirty="0" smtClean="0">
                <a:latin typeface="Meiryo UI" pitchFamily="50" charset="-128"/>
                <a:ea typeface="Meiryo UI" pitchFamily="50" charset="-128"/>
              </a:rPr>
              <a:t>(http</a:t>
            </a:r>
            <a:r>
              <a:rPr lang="en-US" altLang="ja-JP" sz="500" b="1" dirty="0">
                <a:latin typeface="Meiryo UI" pitchFamily="50" charset="-128"/>
                <a:ea typeface="Meiryo UI" pitchFamily="50" charset="-128"/>
              </a:rPr>
              <a:t>://www.stat.go.jp/data/kokusei/2000</a:t>
            </a:r>
            <a:r>
              <a:rPr lang="en-US" altLang="ja-JP" sz="500" b="1" dirty="0" smtClean="0">
                <a:latin typeface="Meiryo UI" pitchFamily="50" charset="-128"/>
                <a:ea typeface="Meiryo UI" pitchFamily="50" charset="-128"/>
              </a:rPr>
              <a:t>/)</a:t>
            </a:r>
            <a:r>
              <a:rPr lang="ja-JP" altLang="en-US" sz="700" b="1" dirty="0" smtClean="0">
                <a:latin typeface="Meiryo UI" pitchFamily="50" charset="-128"/>
                <a:ea typeface="Meiryo UI" pitchFamily="50" charset="-128"/>
              </a:rPr>
              <a:t>より</a:t>
            </a:r>
            <a:r>
              <a:rPr lang="ja-JP" altLang="en-US" sz="700" b="1" dirty="0">
                <a:latin typeface="Meiryo UI" pitchFamily="50" charset="-128"/>
                <a:ea typeface="Meiryo UI" pitchFamily="50" charset="-128"/>
              </a:rPr>
              <a:t>作成</a:t>
            </a:r>
          </a:p>
        </p:txBody>
      </p:sp>
      <p:sp>
        <p:nvSpPr>
          <p:cNvPr id="37" name="正方形/長方形 36"/>
          <p:cNvSpPr/>
          <p:nvPr/>
        </p:nvSpPr>
        <p:spPr bwMode="auto">
          <a:xfrm>
            <a:off x="4738316" y="2280165"/>
            <a:ext cx="4320000" cy="576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就業者数は全産業で近年減少傾向にある。産業別には第</a:t>
            </a:r>
            <a:r>
              <a:rPr lang="en-US" altLang="ja-JP" sz="1200" b="1" smtClean="0">
                <a:latin typeface="Meiryo UI" pitchFamily="50" charset="-128"/>
                <a:ea typeface="Meiryo UI" pitchFamily="50" charset="-128"/>
              </a:rPr>
              <a:t>2</a:t>
            </a:r>
            <a:r>
              <a:rPr lang="ja-JP" altLang="en-US" sz="1200" b="1" smtClean="0">
                <a:latin typeface="Meiryo UI" pitchFamily="50" charset="-128"/>
                <a:ea typeface="Meiryo UI" pitchFamily="50" charset="-128"/>
              </a:rPr>
              <a:t>次産業も第</a:t>
            </a:r>
            <a:r>
              <a:rPr lang="en-US" altLang="ja-JP" sz="1200" b="1" smtClean="0">
                <a:latin typeface="Meiryo UI" pitchFamily="50" charset="-128"/>
                <a:ea typeface="Meiryo UI" pitchFamily="50" charset="-128"/>
              </a:rPr>
              <a:t>3</a:t>
            </a:r>
            <a:r>
              <a:rPr lang="ja-JP" altLang="en-US" sz="1200" b="1" smtClean="0">
                <a:latin typeface="Meiryo UI" pitchFamily="50" charset="-128"/>
                <a:ea typeface="Meiryo UI" pitchFamily="50" charset="-128"/>
              </a:rPr>
              <a:t>次産業も減少している。</a:t>
            </a:r>
            <a:endParaRPr lang="en-US" altLang="ja-JP" sz="1200" b="1" dirty="0">
              <a:latin typeface="Meiryo UI" pitchFamily="50" charset="-128"/>
              <a:ea typeface="Meiryo UI" pitchFamily="50" charset="-128"/>
            </a:endParaRPr>
          </a:p>
        </p:txBody>
      </p:sp>
      <p:sp>
        <p:nvSpPr>
          <p:cNvPr id="38" name="正方形/長方形 37"/>
          <p:cNvSpPr/>
          <p:nvPr/>
        </p:nvSpPr>
        <p:spPr bwMode="auto">
          <a:xfrm>
            <a:off x="104493" y="2280165"/>
            <a:ext cx="4320000" cy="576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従業者数が就業者数よりも多く、通勤者が地域内に流入している拠点性の高い地域である。</a:t>
            </a:r>
            <a:endParaRPr lang="en-US" altLang="ja-JP" sz="1200" b="1" dirty="0">
              <a:latin typeface="Meiryo UI" pitchFamily="50" charset="-128"/>
              <a:ea typeface="Meiryo UI" pitchFamily="50" charset="-128"/>
            </a:endParaRPr>
          </a:p>
        </p:txBody>
      </p:sp>
      <p:sp>
        <p:nvSpPr>
          <p:cNvPr id="39" name="テキスト ボックス 38"/>
          <p:cNvSpPr txBox="1"/>
          <p:nvPr/>
        </p:nvSpPr>
        <p:spPr>
          <a:xfrm>
            <a:off x="1009146" y="5818282"/>
            <a:ext cx="1261872" cy="215444"/>
          </a:xfrm>
          <a:prstGeom prst="rect">
            <a:avLst/>
          </a:prstGeom>
          <a:noFill/>
        </p:spPr>
        <p:txBody>
          <a:bodyPr wrap="square" rtlCol="0">
            <a:spAutoFit/>
          </a:bodyPr>
          <a:lstStyle/>
          <a:p>
            <a:pPr algn="ctr"/>
            <a:r>
              <a:rPr kumimoji="1" lang="ja-JP" altLang="en-US" sz="800" dirty="0">
                <a:latin typeface="ＭＳ Ｐゴシック" pitchFamily="50" charset="-128"/>
                <a:ea typeface="ＭＳ Ｐゴシック" pitchFamily="50" charset="-128"/>
              </a:rPr>
              <a:t>（地域内の就業者数）</a:t>
            </a:r>
          </a:p>
        </p:txBody>
      </p:sp>
      <p:sp>
        <p:nvSpPr>
          <p:cNvPr id="40" name="テキスト ボックス 39"/>
          <p:cNvSpPr txBox="1"/>
          <p:nvPr/>
        </p:nvSpPr>
        <p:spPr>
          <a:xfrm>
            <a:off x="2789462" y="5818282"/>
            <a:ext cx="1316736" cy="215444"/>
          </a:xfrm>
          <a:prstGeom prst="rect">
            <a:avLst/>
          </a:prstGeom>
          <a:noFill/>
        </p:spPr>
        <p:txBody>
          <a:bodyPr wrap="square" rtlCol="0">
            <a:spAutoFit/>
          </a:bodyPr>
          <a:lstStyle/>
          <a:p>
            <a:pPr algn="ctr"/>
            <a:r>
              <a:rPr kumimoji="1" lang="ja-JP" altLang="en-US" sz="800" dirty="0">
                <a:latin typeface="ＭＳ Ｐゴシック" pitchFamily="50" charset="-128"/>
                <a:ea typeface="ＭＳ Ｐゴシック" pitchFamily="50" charset="-128"/>
              </a:rPr>
              <a:t>（地域住民の就業者数）</a:t>
            </a:r>
          </a:p>
        </p:txBody>
      </p:sp>
      <p:cxnSp>
        <p:nvCxnSpPr>
          <p:cNvPr id="41" name="直線コネクタ 40"/>
          <p:cNvCxnSpPr/>
          <p:nvPr/>
        </p:nvCxnSpPr>
        <p:spPr bwMode="auto">
          <a:xfrm>
            <a:off x="1138226" y="3717056"/>
            <a:ext cx="1631874" cy="0"/>
          </a:xfrm>
          <a:prstGeom prst="line">
            <a:avLst/>
          </a:prstGeom>
          <a:noFill/>
          <a:ln w="15875" cap="flat" cmpd="sng" algn="ctr">
            <a:solidFill>
              <a:schemeClr val="bg1">
                <a:lumMod val="65000"/>
              </a:schemeClr>
            </a:solidFill>
            <a:prstDash val="lgDash"/>
            <a:round/>
            <a:headEnd type="none" w="med" len="med"/>
            <a:tailEnd type="none" w="med" len="med"/>
          </a:ln>
          <a:effectLst/>
        </p:spPr>
      </p:cxnSp>
      <p:sp>
        <p:nvSpPr>
          <p:cNvPr id="42" name="テキスト ボックス 41"/>
          <p:cNvSpPr txBox="1"/>
          <p:nvPr/>
        </p:nvSpPr>
        <p:spPr>
          <a:xfrm>
            <a:off x="1920377" y="3440057"/>
            <a:ext cx="883511" cy="276999"/>
          </a:xfrm>
          <a:prstGeom prst="rect">
            <a:avLst/>
          </a:prstGeom>
          <a:noFill/>
        </p:spPr>
        <p:txBody>
          <a:bodyPr wrap="square" rtlCol="0">
            <a:spAutoFit/>
          </a:bodyPr>
          <a:lstStyle/>
          <a:p>
            <a:r>
              <a:rPr kumimoji="1" lang="en-US" altLang="ja-JP" sz="1200" b="1" smtClean="0">
                <a:latin typeface="Meiryo UI" pitchFamily="50" charset="-128"/>
                <a:ea typeface="Meiryo UI" pitchFamily="50" charset="-128"/>
              </a:rPr>
              <a:t>+3.3%</a:t>
            </a:r>
            <a:endParaRPr kumimoji="1" lang="ja-JP" altLang="en-US" sz="1200" b="1" dirty="0">
              <a:latin typeface="Meiryo UI" pitchFamily="50" charset="-128"/>
              <a:ea typeface="Meiryo UI" pitchFamily="50" charset="-128"/>
            </a:endParaRPr>
          </a:p>
        </p:txBody>
      </p:sp>
      <p:cxnSp>
        <p:nvCxnSpPr>
          <p:cNvPr id="43" name="直線コネクタ 42"/>
          <p:cNvCxnSpPr/>
          <p:nvPr/>
        </p:nvCxnSpPr>
        <p:spPr bwMode="auto">
          <a:xfrm>
            <a:off x="2362132" y="3775825"/>
            <a:ext cx="1223906" cy="0"/>
          </a:xfrm>
          <a:prstGeom prst="line">
            <a:avLst/>
          </a:prstGeom>
          <a:noFill/>
          <a:ln w="15875" cap="flat" cmpd="sng" algn="ctr">
            <a:solidFill>
              <a:schemeClr val="bg1">
                <a:lumMod val="65000"/>
              </a:schemeClr>
            </a:solidFill>
            <a:prstDash val="lgDash"/>
            <a:round/>
            <a:headEnd type="none" w="med" len="med"/>
            <a:tailEnd type="none" w="med" len="med"/>
          </a:ln>
          <a:effectLst/>
        </p:spPr>
      </p:cxnSp>
      <p:cxnSp>
        <p:nvCxnSpPr>
          <p:cNvPr id="44" name="直線矢印コネクタ 43"/>
          <p:cNvCxnSpPr/>
          <p:nvPr/>
        </p:nvCxnSpPr>
        <p:spPr bwMode="auto">
          <a:xfrm flipV="1">
            <a:off x="2362132" y="3717056"/>
            <a:ext cx="0" cy="58768"/>
          </a:xfrm>
          <a:prstGeom prst="straightConnector1">
            <a:avLst/>
          </a:prstGeom>
          <a:noFill/>
          <a:ln w="12700" cap="flat" cmpd="sng" algn="ctr">
            <a:solidFill>
              <a:schemeClr val="bg1">
                <a:lumMod val="65000"/>
              </a:schemeClr>
            </a:solidFill>
            <a:prstDash val="solid"/>
            <a:round/>
            <a:headEnd type="none" w="med" len="med"/>
            <a:tailEnd type="triangle"/>
          </a:ln>
          <a:effectLst/>
        </p:spPr>
      </p:cxnSp>
      <p:sp>
        <p:nvSpPr>
          <p:cNvPr id="26"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39</a:t>
            </a:fld>
            <a:endParaRPr lang="en-US" altLang="ja-JP" b="1" dirty="0">
              <a:latin typeface="Meiryo UI" pitchFamily="50" charset="-128"/>
              <a:ea typeface="Meiryo UI" pitchFamily="50" charset="-128"/>
            </a:endParaRPr>
          </a:p>
        </p:txBody>
      </p:sp>
      <p:sp>
        <p:nvSpPr>
          <p:cNvPr id="21" name="Rectangle 3"/>
          <p:cNvSpPr>
            <a:spLocks noChangeArrowheads="1"/>
          </p:cNvSpPr>
          <p:nvPr/>
        </p:nvSpPr>
        <p:spPr bwMode="auto">
          <a:xfrm>
            <a:off x="820109" y="807240"/>
            <a:ext cx="8280000" cy="1190171"/>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就業者は生産に従事するとともに、生産活動の対価として得た所得をもとに地域で消費を行うため、就業者の規模は地域の経済循環にとって重要な要素の１つである。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ここでは、地域の就業者の規模を地域内の就業者（従業者）、地域住民の就業者（就業者）別に把握する（下図①）。</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また、就業者数の近年の動向を産業別に把握する（下図②）。</a:t>
            </a:r>
            <a:endParaRPr lang="ja-JP" altLang="en-US" sz="1200" b="1" dirty="0">
              <a:latin typeface="Meiryo UI" pitchFamily="50" charset="-128"/>
              <a:ea typeface="Meiryo UI" pitchFamily="50" charset="-128"/>
            </a:endParaRPr>
          </a:p>
        </p:txBody>
      </p:sp>
      <p:sp>
        <p:nvSpPr>
          <p:cNvPr id="24" name="テキスト ボックス 23"/>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txBox="1">
            <a:spLocks noGrp="1"/>
          </p:cNvSpPr>
          <p:nvPr>
            <p:ph type="ctrTitle"/>
          </p:nvPr>
        </p:nvSpPr>
        <p:spPr>
          <a:xfrm>
            <a:off x="0" y="2160000"/>
            <a:ext cx="9144000" cy="707886"/>
          </a:xfrm>
          <a:prstGeom prst="rect">
            <a:avLst/>
          </a:prstGeom>
          <a:solidFill>
            <a:srgbClr val="008080"/>
          </a:solidFill>
        </p:spPr>
        <p:txBody>
          <a:bodyPr wrap="square" rtlCol="0">
            <a:spAutoFit/>
          </a:bodyPr>
          <a:lstStyle/>
          <a:p>
            <a:pPr algn="ctr"/>
            <a:r>
              <a:rPr lang="ja-JP" altLang="en-US" sz="4000" dirty="0">
                <a:solidFill>
                  <a:schemeClr val="bg1"/>
                </a:solidFill>
                <a:latin typeface="Meiryo UI" pitchFamily="50" charset="-128"/>
                <a:ea typeface="Meiryo UI" pitchFamily="50" charset="-128"/>
              </a:rPr>
              <a:t>１．地域の所得循環構造</a:t>
            </a:r>
            <a:endParaRPr kumimoji="1" lang="en-US" altLang="ja-JP" sz="4000" dirty="0">
              <a:solidFill>
                <a:schemeClr val="bg1"/>
              </a:solidFill>
              <a:latin typeface="Meiryo UI" pitchFamily="50" charset="-128"/>
              <a:ea typeface="Meiryo UI" pitchFamily="50" charset="-128"/>
            </a:endParaRPr>
          </a:p>
        </p:txBody>
      </p:sp>
      <p:sp>
        <p:nvSpPr>
          <p:cNvPr id="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4</a:t>
            </a:fld>
            <a:endParaRPr lang="en-US" altLang="ja-JP" b="1" dirty="0">
              <a:latin typeface="Meiryo UI" pitchFamily="50" charset="-128"/>
              <a:ea typeface="Meiryo UI" pitchFamily="50"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00000000-0008-0000-1D00-000002000000}"/>
              </a:ext>
            </a:extLst>
          </p:cNvPr>
          <p:cNvGraphicFramePr>
            <a:graphicFrameLocks/>
          </p:cNvGraphicFramePr>
          <p:nvPr>
            <p:extLst>
              <p:ext uri="{D42A27DB-BD31-4B8C-83A1-F6EECF244321}">
                <p14:modId xmlns:p14="http://schemas.microsoft.com/office/powerpoint/2010/main" val="4086559822"/>
              </p:ext>
            </p:extLst>
          </p:nvPr>
        </p:nvGraphicFramePr>
        <p:xfrm>
          <a:off x="164592" y="2779776"/>
          <a:ext cx="8081010" cy="3694176"/>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smtClean="0">
                <a:latin typeface="Meiryo UI" pitchFamily="50" charset="-128"/>
                <a:ea typeface="Meiryo UI" pitchFamily="50" charset="-128"/>
              </a:rPr>
              <a:t>（</a:t>
            </a:r>
            <a:r>
              <a:rPr lang="ja-JP" altLang="en-US"/>
              <a:t>５</a:t>
            </a:r>
            <a:r>
              <a:rPr lang="ja-JP" altLang="en-US" smtClean="0">
                <a:latin typeface="Meiryo UI" pitchFamily="50" charset="-128"/>
                <a:ea typeface="Meiryo UI" pitchFamily="50" charset="-128"/>
              </a:rPr>
              <a:t>）</a:t>
            </a:r>
            <a:r>
              <a:rPr lang="ja-JP" altLang="en-US">
                <a:latin typeface="Meiryo UI" pitchFamily="50" charset="-128"/>
                <a:ea typeface="Meiryo UI" pitchFamily="50" charset="-128"/>
              </a:rPr>
              <a:t>夜間</a:t>
            </a:r>
            <a:r>
              <a:rPr lang="ja-JP" altLang="en-US" dirty="0">
                <a:latin typeface="Meiryo UI" pitchFamily="50" charset="-128"/>
                <a:ea typeface="Meiryo UI" pitchFamily="50" charset="-128"/>
              </a:rPr>
              <a:t>人口</a:t>
            </a:r>
            <a:r>
              <a:rPr lang="en-US" altLang="ja-JP" dirty="0">
                <a:latin typeface="Meiryo UI" pitchFamily="50" charset="-128"/>
                <a:ea typeface="Meiryo UI" pitchFamily="50" charset="-128"/>
              </a:rPr>
              <a:t>1</a:t>
            </a:r>
            <a:r>
              <a:rPr lang="ja-JP" altLang="en-US" dirty="0">
                <a:latin typeface="Meiryo UI" pitchFamily="50" charset="-128"/>
                <a:ea typeface="Meiryo UI" pitchFamily="50" charset="-128"/>
              </a:rPr>
              <a:t>人当たり就業者数（職住比）</a:t>
            </a:r>
          </a:p>
        </p:txBody>
      </p:sp>
      <p:sp>
        <p:nvSpPr>
          <p:cNvPr id="15" name="正方形/長方形 14"/>
          <p:cNvSpPr/>
          <p:nvPr/>
        </p:nvSpPr>
        <p:spPr bwMode="auto">
          <a:xfrm>
            <a:off x="216000" y="1901954"/>
            <a:ext cx="8640000" cy="402614"/>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夜間人口</a:t>
            </a:r>
            <a:r>
              <a:rPr lang="en-US" altLang="ja-JP" sz="1200" b="1" smtClean="0">
                <a:latin typeface="Meiryo UI" pitchFamily="50" charset="-128"/>
                <a:ea typeface="Meiryo UI" pitchFamily="50" charset="-128"/>
              </a:rPr>
              <a:t>1</a:t>
            </a:r>
            <a:r>
              <a:rPr lang="ja-JP" altLang="en-US" sz="1200" b="1" smtClean="0">
                <a:latin typeface="Meiryo UI" pitchFamily="50" charset="-128"/>
                <a:ea typeface="Meiryo UI" pitchFamily="50" charset="-128"/>
              </a:rPr>
              <a:t>人当たり就業者数は全国や、県、人口同規模地域と比較すると高い水準であり、地域住民の労働参加が多い地域である。</a:t>
            </a:r>
            <a:endParaRPr lang="en-US" altLang="ja-JP" sz="1200" b="1" dirty="0">
              <a:latin typeface="Meiryo UI" pitchFamily="50" charset="-128"/>
              <a:ea typeface="Meiryo UI" pitchFamily="50" charset="-128"/>
            </a:endParaRPr>
          </a:p>
        </p:txBody>
      </p:sp>
      <p:sp>
        <p:nvSpPr>
          <p:cNvPr id="16" name="テキスト ボックス 15"/>
          <p:cNvSpPr txBox="1">
            <a:spLocks noChangeArrowheads="1"/>
          </p:cNvSpPr>
          <p:nvPr/>
        </p:nvSpPr>
        <p:spPr bwMode="auto">
          <a:xfrm>
            <a:off x="216000" y="2405445"/>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夜間人口</a:t>
            </a:r>
            <a:r>
              <a:rPr lang="en-US" altLang="ja-JP" sz="1400" b="1" dirty="0">
                <a:solidFill>
                  <a:schemeClr val="bg1"/>
                </a:solidFill>
                <a:latin typeface="Meiryo UI" pitchFamily="50" charset="-128"/>
                <a:ea typeface="Meiryo UI" pitchFamily="50" charset="-128"/>
              </a:rPr>
              <a:t>1</a:t>
            </a:r>
            <a:r>
              <a:rPr lang="ja-JP" altLang="en-US" sz="1400" b="1" dirty="0">
                <a:solidFill>
                  <a:schemeClr val="bg1"/>
                </a:solidFill>
                <a:latin typeface="Meiryo UI" pitchFamily="50" charset="-128"/>
                <a:ea typeface="Meiryo UI" pitchFamily="50" charset="-128"/>
              </a:rPr>
              <a:t>人当たり就業者数（職住比）</a:t>
            </a:r>
          </a:p>
        </p:txBody>
      </p:sp>
      <p:sp>
        <p:nvSpPr>
          <p:cNvPr id="18" name="正方形/長方形 17"/>
          <p:cNvSpPr/>
          <p:nvPr/>
        </p:nvSpPr>
        <p:spPr>
          <a:xfrm>
            <a:off x="1224586" y="6345994"/>
            <a:ext cx="5773114" cy="215444"/>
          </a:xfrm>
          <a:prstGeom prst="rect">
            <a:avLst/>
          </a:prstGeom>
        </p:spPr>
        <p:txBody>
          <a:bodyPr wrap="square">
            <a:spAutoFit/>
          </a:bodyPr>
          <a:lstStyle/>
          <a:p>
            <a:r>
              <a:rPr lang="ja-JP" altLang="en-US" sz="700" b="1" dirty="0">
                <a:latin typeface="Meiryo UI" pitchFamily="50" charset="-128"/>
                <a:ea typeface="Meiryo UI" pitchFamily="50" charset="-128"/>
              </a:rPr>
              <a:t>出典</a:t>
            </a:r>
            <a:r>
              <a:rPr lang="ja-JP" altLang="ja-JP" sz="700" b="1" dirty="0">
                <a:latin typeface="Meiryo UI" pitchFamily="50" charset="-128"/>
                <a:ea typeface="Meiryo UI" pitchFamily="50" charset="-128"/>
              </a:rPr>
              <a:t>：</a:t>
            </a:r>
            <a:r>
              <a:rPr lang="ja-JP" altLang="en-US" sz="700" b="1" dirty="0">
                <a:latin typeface="Meiryo UI" pitchFamily="50" charset="-128"/>
                <a:ea typeface="Meiryo UI" pitchFamily="50" charset="-128"/>
              </a:rPr>
              <a:t>総務省統計局「平成</a:t>
            </a:r>
            <a:r>
              <a:rPr lang="en-US" altLang="ja-JP" sz="700" b="1" dirty="0">
                <a:latin typeface="Meiryo UI" pitchFamily="50" charset="-128"/>
                <a:ea typeface="Meiryo UI" pitchFamily="50" charset="-128"/>
              </a:rPr>
              <a:t>22</a:t>
            </a:r>
            <a:r>
              <a:rPr lang="ja-JP" altLang="en-US" sz="700" b="1" dirty="0">
                <a:latin typeface="Meiryo UI" pitchFamily="50" charset="-128"/>
                <a:ea typeface="Meiryo UI" pitchFamily="50" charset="-128"/>
              </a:rPr>
              <a:t>年国勢調査</a:t>
            </a:r>
            <a:r>
              <a:rPr lang="ja-JP" altLang="en-US" sz="800" b="1" dirty="0">
                <a:latin typeface="Meiryo UI" pitchFamily="50" charset="-128"/>
                <a:ea typeface="Meiryo UI" pitchFamily="50" charset="-128"/>
              </a:rPr>
              <a:t>」</a:t>
            </a:r>
            <a:r>
              <a:rPr lang="en-US" altLang="ja-JP" sz="500" b="1" dirty="0">
                <a:latin typeface="Meiryo UI" pitchFamily="50" charset="-128"/>
                <a:ea typeface="Meiryo UI" pitchFamily="50" charset="-128"/>
              </a:rPr>
              <a:t>(http://www.stat.go.jp/data/kokusei/2010/)</a:t>
            </a:r>
            <a:r>
              <a:rPr lang="ja-JP" altLang="en-US" sz="700" b="1" dirty="0">
                <a:latin typeface="Meiryo UI" pitchFamily="50" charset="-128"/>
                <a:ea typeface="Meiryo UI" pitchFamily="50" charset="-128"/>
              </a:rPr>
              <a:t>より作成</a:t>
            </a:r>
          </a:p>
        </p:txBody>
      </p:sp>
      <p:sp>
        <p:nvSpPr>
          <p:cNvPr id="20"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40</a:t>
            </a:fld>
            <a:endParaRPr lang="en-US" altLang="ja-JP" b="1" dirty="0">
              <a:latin typeface="Meiryo UI" pitchFamily="50" charset="-128"/>
              <a:ea typeface="Meiryo UI" pitchFamily="50" charset="-128"/>
            </a:endParaRPr>
          </a:p>
        </p:txBody>
      </p:sp>
      <p:sp>
        <p:nvSpPr>
          <p:cNvPr id="12" name="Rectangle 3"/>
          <p:cNvSpPr>
            <a:spLocks noChangeArrowheads="1"/>
          </p:cNvSpPr>
          <p:nvPr/>
        </p:nvSpPr>
        <p:spPr bwMode="auto">
          <a:xfrm>
            <a:off x="820109" y="750751"/>
            <a:ext cx="8280000" cy="92076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夜間人口</a:t>
            </a:r>
            <a:r>
              <a:rPr lang="en-US" altLang="ja-JP" sz="1200" b="1">
                <a:latin typeface="Meiryo UI" pitchFamily="50" charset="-128"/>
                <a:ea typeface="Meiryo UI" pitchFamily="50" charset="-128"/>
              </a:rPr>
              <a:t>1</a:t>
            </a:r>
            <a:r>
              <a:rPr lang="ja-JP" altLang="en-US" sz="1200" b="1">
                <a:latin typeface="Meiryo UI" pitchFamily="50" charset="-128"/>
                <a:ea typeface="Meiryo UI" pitchFamily="50" charset="-128"/>
              </a:rPr>
              <a:t>人当たり就業者数（職住比）が高い地域ほど、住民の幅広い年齢や性別を問わない労働参加があると考えられ、人口</a:t>
            </a:r>
            <a:r>
              <a:rPr lang="en-US" altLang="ja-JP" sz="1200" b="1">
                <a:latin typeface="Meiryo UI" pitchFamily="50" charset="-128"/>
                <a:ea typeface="Meiryo UI" pitchFamily="50" charset="-128"/>
              </a:rPr>
              <a:t>1</a:t>
            </a:r>
            <a:r>
              <a:rPr lang="ja-JP" altLang="en-US" sz="1200" b="1">
                <a:latin typeface="Meiryo UI" pitchFamily="50" charset="-128"/>
                <a:ea typeface="Meiryo UI" pitchFamily="50" charset="-128"/>
              </a:rPr>
              <a:t>人当たり雇用者所得の底上げにつながっている可能性がある。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ここでは、職住比を全国や県、同規模地域と比較し、地域住民の労働参加の状況を把握する。</a:t>
            </a:r>
            <a:endParaRPr lang="ja-JP" altLang="en-US" sz="1200" b="1" dirty="0">
              <a:latin typeface="Meiryo UI" pitchFamily="50" charset="-128"/>
              <a:ea typeface="Meiryo UI" pitchFamily="50" charset="-128"/>
            </a:endParaRPr>
          </a:p>
        </p:txBody>
      </p:sp>
      <p:sp>
        <p:nvSpPr>
          <p:cNvPr id="13" name="テキスト ボックス 12"/>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latin typeface="Meiryo UI" pitchFamily="50" charset="-128"/>
                <a:ea typeface="Meiryo UI" pitchFamily="50" charset="-128"/>
              </a:rPr>
              <a:t>地域の所得</a:t>
            </a:r>
            <a:r>
              <a:rPr lang="ja-JP" altLang="en-US">
                <a:latin typeface="Meiryo UI" pitchFamily="50" charset="-128"/>
                <a:ea typeface="Meiryo UI" pitchFamily="50" charset="-128"/>
              </a:rPr>
              <a:t>循環構造①</a:t>
            </a:r>
            <a:endParaRPr kumimoji="1" lang="ja-JP" altLang="en-US" dirty="0">
              <a:latin typeface="Meiryo UI" pitchFamily="50" charset="-128"/>
              <a:ea typeface="Meiryo UI" pitchFamily="50" charset="-128"/>
            </a:endParaRPr>
          </a:p>
        </p:txBody>
      </p:sp>
      <p:graphicFrame>
        <p:nvGraphicFramePr>
          <p:cNvPr id="56323" name="Object 3"/>
          <p:cNvGraphicFramePr>
            <a:graphicFrameLocks noChangeAspect="1"/>
          </p:cNvGraphicFramePr>
          <p:nvPr/>
        </p:nvGraphicFramePr>
        <p:xfrm>
          <a:off x="209550" y="1739900"/>
          <a:ext cx="8724900" cy="4851400"/>
        </p:xfrm>
        <a:graphic>
          <a:graphicData uri="http://schemas.openxmlformats.org/presentationml/2006/ole">
            <mc:AlternateContent xmlns:mc="http://schemas.openxmlformats.org/markup-compatibility/2006">
              <mc:Choice xmlns:v="urn:schemas-microsoft-com:vml" Requires="v">
                <p:oleObj spid="_x0000_s56364" name="Visio" r:id="rId4" imgW="6458068" imgH="3524385" progId="Visio.Drawing.15">
                  <p:embed/>
                </p:oleObj>
              </mc:Choice>
              <mc:Fallback>
                <p:oleObj name="Visio" r:id="rId4" imgW="6458068" imgH="3524385" progId="Visio.Drawing.15">
                  <p:embed/>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550" y="1739900"/>
                        <a:ext cx="8724900" cy="485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5</a:t>
            </a:fld>
            <a:endParaRPr lang="en-US" altLang="ja-JP" b="1" dirty="0">
              <a:latin typeface="Meiryo UI" pitchFamily="50" charset="-128"/>
              <a:ea typeface="Meiryo UI" pitchFamily="50" charset="-128"/>
            </a:endParaRPr>
          </a:p>
        </p:txBody>
      </p:sp>
      <p:sp>
        <p:nvSpPr>
          <p:cNvPr id="23" name="テキスト ボックス 22"/>
          <p:cNvSpPr txBox="1"/>
          <p:nvPr/>
        </p:nvSpPr>
        <p:spPr>
          <a:xfrm>
            <a:off x="81000" y="653244"/>
            <a:ext cx="8982000" cy="1096975"/>
          </a:xfrm>
          <a:prstGeom prst="rect">
            <a:avLst/>
          </a:prstGeom>
          <a:noFill/>
          <a:ln w="28575">
            <a:solidFill>
              <a:srgbClr val="CC0066"/>
            </a:solidFill>
            <a:prstDash val="sysDash"/>
          </a:ln>
        </p:spPr>
        <p:txBody>
          <a:bodyPr wrap="square" rtlCol="0" anchor="t">
            <a:noAutofit/>
          </a:bodyPr>
          <a:lstStyle/>
          <a:p>
            <a:pPr marL="180975" indent="-180975" algn="just">
              <a:spcBef>
                <a:spcPts val="300"/>
              </a:spcBef>
              <a:spcAft>
                <a:spcPts val="0"/>
              </a:spcAft>
              <a:buClr>
                <a:srgbClr val="008080"/>
              </a:buClr>
              <a:buFont typeface="Wingdings" pitchFamily="2" charset="2"/>
              <a:buChar char="n"/>
            </a:pPr>
            <a:r>
              <a:rPr lang="ja-JP" altLang="en-US" sz="1200" b="1" dirty="0">
                <a:latin typeface="Meiryo UI" pitchFamily="50" charset="-128"/>
                <a:ea typeface="Meiryo UI" pitchFamily="50" charset="-128"/>
              </a:rPr>
              <a:t>地域経済循環分析は、地域の経済対策を検討するための分析であり、対策は地域の長所を活かして、短所を連鎖的に補うことである。</a:t>
            </a:r>
            <a:endParaRPr lang="en-US" altLang="ja-JP" sz="1200" b="1" dirty="0">
              <a:latin typeface="Meiryo UI" pitchFamily="50" charset="-128"/>
              <a:ea typeface="Meiryo UI" pitchFamily="50" charset="-128"/>
            </a:endParaRPr>
          </a:p>
          <a:p>
            <a:pPr marL="180975" indent="-180975" algn="just">
              <a:spcBef>
                <a:spcPts val="300"/>
              </a:spcBef>
              <a:spcAft>
                <a:spcPts val="0"/>
              </a:spcAft>
              <a:buClr>
                <a:srgbClr val="008080"/>
              </a:buClr>
              <a:buFont typeface="Wingdings" pitchFamily="2" charset="2"/>
              <a:buChar char="n"/>
            </a:pPr>
            <a:r>
              <a:rPr lang="ja-JP" altLang="en-US" sz="1200" b="1" dirty="0">
                <a:latin typeface="Meiryo UI" pitchFamily="50" charset="-128"/>
                <a:ea typeface="Meiryo UI" pitchFamily="50" charset="-128"/>
              </a:rPr>
              <a:t>以下</a:t>
            </a:r>
            <a:r>
              <a:rPr lang="ja-JP" altLang="en-US" sz="1200" b="1" dirty="0" smtClean="0">
                <a:latin typeface="Meiryo UI" pitchFamily="50" charset="-128"/>
                <a:ea typeface="Meiryo UI" pitchFamily="50" charset="-128"/>
              </a:rPr>
              <a:t>の</a:t>
            </a:r>
            <a:r>
              <a:rPr lang="ja-JP" altLang="en-US" sz="1200" b="1" dirty="0">
                <a:latin typeface="Meiryo UI" pitchFamily="50" charset="-128"/>
                <a:ea typeface="Meiryo UI" pitchFamily="50" charset="-128"/>
              </a:rPr>
              <a:t>例</a:t>
            </a:r>
            <a:r>
              <a:rPr lang="ja-JP" altLang="en-US" sz="1200" b="1" dirty="0" smtClean="0">
                <a:latin typeface="Meiryo UI" pitchFamily="50" charset="-128"/>
                <a:ea typeface="Meiryo UI" pitchFamily="50" charset="-128"/>
              </a:rPr>
              <a:t>では</a:t>
            </a:r>
            <a:r>
              <a:rPr lang="ja-JP" altLang="en-US" sz="1200" b="1" dirty="0">
                <a:latin typeface="Meiryo UI" pitchFamily="50" charset="-128"/>
                <a:ea typeface="Meiryo UI" pitchFamily="50" charset="-128"/>
              </a:rPr>
              <a:t>、地域経済循環分析を活用し</a:t>
            </a:r>
            <a:r>
              <a:rPr lang="ja-JP" altLang="en-US" sz="1200" b="1" dirty="0" smtClean="0">
                <a:latin typeface="Meiryo UI" pitchFamily="50" charset="-128"/>
                <a:ea typeface="Meiryo UI" pitchFamily="50" charset="-128"/>
              </a:rPr>
              <a:t>、低炭素政策によって地域</a:t>
            </a:r>
            <a:r>
              <a:rPr lang="ja-JP" altLang="en-US" sz="1200" b="1" dirty="0">
                <a:latin typeface="Meiryo UI" pitchFamily="50" charset="-128"/>
                <a:ea typeface="Meiryo UI" pitchFamily="50" charset="-128"/>
              </a:rPr>
              <a:t>経済循環構造</a:t>
            </a:r>
            <a:r>
              <a:rPr lang="ja-JP" altLang="en-US" sz="1200" b="1" dirty="0" smtClean="0">
                <a:latin typeface="Meiryo UI" pitchFamily="50" charset="-128"/>
                <a:ea typeface="Meiryo UI" pitchFamily="50" charset="-128"/>
              </a:rPr>
              <a:t>を改善することにつ</a:t>
            </a:r>
            <a:r>
              <a:rPr lang="ja-JP" altLang="en-US" sz="1200" b="1" dirty="0">
                <a:latin typeface="Meiryo UI" pitchFamily="50" charset="-128"/>
                <a:ea typeface="Meiryo UI" pitchFamily="50" charset="-128"/>
              </a:rPr>
              <a:t>いて検討する。</a:t>
            </a:r>
            <a:endParaRPr lang="en-US" altLang="ja-JP" sz="1200" b="1" dirty="0">
              <a:latin typeface="Meiryo UI" pitchFamily="50" charset="-128"/>
              <a:ea typeface="Meiryo UI" pitchFamily="50" charset="-128"/>
            </a:endParaRPr>
          </a:p>
          <a:p>
            <a:pPr marL="180975" indent="-180975" algn="just">
              <a:spcBef>
                <a:spcPts val="300"/>
              </a:spcBef>
              <a:spcAft>
                <a:spcPts val="0"/>
              </a:spcAft>
              <a:buClr>
                <a:srgbClr val="008080"/>
              </a:buClr>
              <a:buFont typeface="Wingdings" pitchFamily="2" charset="2"/>
              <a:buChar char="n"/>
            </a:pPr>
            <a:r>
              <a:rPr lang="ja-JP" altLang="en-US" sz="1200" b="1" dirty="0">
                <a:latin typeface="Meiryo UI" pitchFamily="50" charset="-128"/>
                <a:ea typeface="Meiryo UI" pitchFamily="50" charset="-128"/>
              </a:rPr>
              <a:t>対策の考え方は基本的には以下のよう</a:t>
            </a:r>
            <a:r>
              <a:rPr lang="ja-JP" altLang="en-US" sz="1200" b="1" dirty="0" smtClean="0">
                <a:latin typeface="Meiryo UI" pitchFamily="50" charset="-128"/>
                <a:ea typeface="Meiryo UI" pitchFamily="50" charset="-128"/>
              </a:rPr>
              <a:t>な項目</a:t>
            </a:r>
            <a:r>
              <a:rPr lang="ja-JP" altLang="en-US" sz="1200" b="1" dirty="0">
                <a:latin typeface="Meiryo UI" pitchFamily="50" charset="-128"/>
                <a:ea typeface="Meiryo UI" pitchFamily="50" charset="-128"/>
              </a:rPr>
              <a:t>で行う。</a:t>
            </a:r>
            <a:endParaRPr lang="en-US" altLang="ja-JP" sz="1200" b="1" dirty="0">
              <a:latin typeface="Meiryo UI" pitchFamily="50" charset="-128"/>
              <a:ea typeface="Meiryo UI" pitchFamily="50" charset="-128"/>
            </a:endParaRPr>
          </a:p>
        </p:txBody>
      </p:sp>
      <p:sp>
        <p:nvSpPr>
          <p:cNvPr id="24" name="正方形/長方形 23"/>
          <p:cNvSpPr/>
          <p:nvPr/>
        </p:nvSpPr>
        <p:spPr>
          <a:xfrm>
            <a:off x="114300" y="1316304"/>
            <a:ext cx="8815388" cy="448202"/>
          </a:xfrm>
          <a:prstGeom prst="rect">
            <a:avLst/>
          </a:prstGeom>
          <a:noFill/>
          <a:ln w="28575">
            <a:noFill/>
            <a:prstDash val="sysDash"/>
          </a:ln>
        </p:spPr>
        <p:txBody>
          <a:bodyPr wrap="square" rtlCol="0" anchor="ctr">
            <a:noAutofit/>
          </a:bodyPr>
          <a:lstStyle/>
          <a:p>
            <a:pPr marL="180975" indent="-180975" algn="just">
              <a:spcBef>
                <a:spcPts val="300"/>
              </a:spcBef>
              <a:spcAft>
                <a:spcPts val="0"/>
              </a:spcAft>
              <a:buClr>
                <a:srgbClr val="002060"/>
              </a:buClr>
            </a:pPr>
            <a:r>
              <a:rPr lang="ja-JP" altLang="en-US" sz="1200" b="1">
                <a:latin typeface="Meiryo UI" pitchFamily="50" charset="-128"/>
                <a:ea typeface="Meiryo UI" pitchFamily="50" charset="-128"/>
              </a:rPr>
              <a:t>①炭素集約度の改善：再生可能エネルギーの導入等、②エネルギー効率の改善：省エネルギーの促進、③活動量の適正化：公共交通機関を骨格としたコンパクトシティ</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二等辺三角形 25"/>
          <p:cNvSpPr/>
          <p:nvPr/>
        </p:nvSpPr>
        <p:spPr bwMode="auto">
          <a:xfrm>
            <a:off x="305178" y="4434082"/>
            <a:ext cx="6480000" cy="1618432"/>
          </a:xfrm>
          <a:prstGeom prst="triangle">
            <a:avLst/>
          </a:prstGeom>
          <a:solidFill>
            <a:srgbClr val="E1FFE1"/>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27" name="正方形/長方形 26"/>
          <p:cNvSpPr/>
          <p:nvPr/>
        </p:nvSpPr>
        <p:spPr bwMode="auto">
          <a:xfrm>
            <a:off x="305178" y="6049665"/>
            <a:ext cx="6480000" cy="468000"/>
          </a:xfrm>
          <a:prstGeom prst="rect">
            <a:avLst/>
          </a:prstGeom>
          <a:solidFill>
            <a:srgbClr val="E1FFE1"/>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sz="1100"/>
          </a:p>
        </p:txBody>
      </p:sp>
      <p:sp>
        <p:nvSpPr>
          <p:cNvPr id="2" name="タイトル 1"/>
          <p:cNvSpPr>
            <a:spLocks noGrp="1"/>
          </p:cNvSpPr>
          <p:nvPr>
            <p:ph type="ctrTitle"/>
          </p:nvPr>
        </p:nvSpPr>
        <p:spPr/>
        <p:txBody>
          <a:bodyPr/>
          <a:lstStyle/>
          <a:p>
            <a:r>
              <a:rPr lang="ja-JP" altLang="en-US" dirty="0">
                <a:latin typeface="Meiryo UI" pitchFamily="50" charset="-128"/>
                <a:ea typeface="Meiryo UI" pitchFamily="50" charset="-128"/>
              </a:rPr>
              <a:t>地域の所得循環構造②</a:t>
            </a:r>
            <a:endParaRPr kumimoji="1" lang="ja-JP" altLang="en-US" dirty="0">
              <a:latin typeface="Meiryo UI" pitchFamily="50" charset="-128"/>
              <a:ea typeface="Meiryo UI" pitchFamily="50" charset="-128"/>
            </a:endParaRPr>
          </a:p>
        </p:txBody>
      </p:sp>
      <p:sp>
        <p:nvSpPr>
          <p:cNvPr id="5" name="テキスト ボックス 4"/>
          <p:cNvSpPr txBox="1"/>
          <p:nvPr/>
        </p:nvSpPr>
        <p:spPr>
          <a:xfrm>
            <a:off x="2580891" y="6608261"/>
            <a:ext cx="5877233" cy="215444"/>
          </a:xfrm>
          <a:prstGeom prst="rect">
            <a:avLst/>
          </a:prstGeom>
          <a:noFill/>
        </p:spPr>
        <p:txBody>
          <a:bodyPr wrap="square" rtlCol="0">
            <a:spAutoFit/>
          </a:bodyPr>
          <a:lstStyle/>
          <a:p>
            <a:r>
              <a:rPr kumimoji="1" lang="ja-JP" altLang="en-US" sz="800" b="1" dirty="0">
                <a:latin typeface="Meiryo UI" pitchFamily="50" charset="-128"/>
                <a:ea typeface="Meiryo UI" pitchFamily="50" charset="-128"/>
              </a:rPr>
              <a:t>注）</a:t>
            </a:r>
            <a:r>
              <a:rPr lang="zh-TW" altLang="en-US" sz="800" b="1" dirty="0">
                <a:latin typeface="Meiryo UI" pitchFamily="50" charset="-128"/>
                <a:ea typeface="Meiryo UI" pitchFamily="50" charset="-128"/>
              </a:rPr>
              <a:t>消費＝民間消費＋一般政府消費、投資＝総固定資本形成（</a:t>
            </a:r>
            <a:r>
              <a:rPr lang="ja-JP" altLang="en-US" sz="800" b="1" dirty="0">
                <a:latin typeface="Meiryo UI" pitchFamily="50" charset="-128"/>
                <a:ea typeface="Meiryo UI" pitchFamily="50" charset="-128"/>
              </a:rPr>
              <a:t>公的・民間</a:t>
            </a:r>
            <a:r>
              <a:rPr lang="zh-TW" altLang="en-US" sz="800" b="1" dirty="0">
                <a:latin typeface="Meiryo UI" pitchFamily="50" charset="-128"/>
                <a:ea typeface="Meiryo UI" pitchFamily="50" charset="-128"/>
              </a:rPr>
              <a:t>）＋在庫純増</a:t>
            </a:r>
            <a:r>
              <a:rPr lang="ja-JP" altLang="en-US" sz="800" b="1" dirty="0">
                <a:latin typeface="Meiryo UI" pitchFamily="50" charset="-128"/>
                <a:ea typeface="Meiryo UI" pitchFamily="50" charset="-128"/>
              </a:rPr>
              <a:t>（公的・民間）</a:t>
            </a:r>
            <a:endParaRPr kumimoji="1" lang="ja-JP" altLang="en-US" sz="800" b="1" dirty="0">
              <a:latin typeface="Meiryo UI" pitchFamily="50" charset="-128"/>
              <a:ea typeface="Meiryo UI" pitchFamily="50" charset="-128"/>
            </a:endParaRPr>
          </a:p>
        </p:txBody>
      </p:sp>
      <p:sp>
        <p:nvSpPr>
          <p:cNvPr id="21"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6</a:t>
            </a:fld>
            <a:endParaRPr lang="en-US" altLang="ja-JP" b="1" dirty="0">
              <a:latin typeface="Meiryo UI" pitchFamily="50" charset="-128"/>
              <a:ea typeface="Meiryo UI" pitchFamily="50" charset="-128"/>
            </a:endParaRPr>
          </a:p>
        </p:txBody>
      </p:sp>
      <p:sp>
        <p:nvSpPr>
          <p:cNvPr id="25" name="角丸四角形 24"/>
          <p:cNvSpPr/>
          <p:nvPr/>
        </p:nvSpPr>
        <p:spPr bwMode="auto">
          <a:xfrm>
            <a:off x="7106294" y="990601"/>
            <a:ext cx="1984245" cy="5580000"/>
          </a:xfrm>
          <a:prstGeom prst="roundRect">
            <a:avLst>
              <a:gd name="adj" fmla="val 5284"/>
            </a:avLst>
          </a:prstGeom>
          <a:noFill/>
          <a:ln w="28575" cap="flat" cmpd="sng" algn="ctr">
            <a:solidFill>
              <a:schemeClr val="bg1">
                <a:lumMod val="50000"/>
              </a:schemeClr>
            </a:solidFill>
            <a:prstDash val="sysDash"/>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29" name="角丸四角形 28"/>
          <p:cNvSpPr/>
          <p:nvPr/>
        </p:nvSpPr>
        <p:spPr bwMode="auto">
          <a:xfrm>
            <a:off x="70257" y="990601"/>
            <a:ext cx="6949842" cy="5580000"/>
          </a:xfrm>
          <a:prstGeom prst="roundRect">
            <a:avLst>
              <a:gd name="adj" fmla="val 2007"/>
            </a:avLst>
          </a:prstGeom>
          <a:noFill/>
          <a:ln w="2857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31" name="角丸四角形 30"/>
          <p:cNvSpPr/>
          <p:nvPr/>
        </p:nvSpPr>
        <p:spPr bwMode="auto">
          <a:xfrm>
            <a:off x="737687" y="6032305"/>
            <a:ext cx="1368000" cy="216000"/>
          </a:xfrm>
          <a:prstGeom prst="roundRect">
            <a:avLst/>
          </a:prstGeom>
          <a:solidFill>
            <a:schemeClr val="bg1"/>
          </a:solidFill>
          <a:ln w="19050" cap="flat" cmpd="sng" algn="ctr">
            <a:solidFill>
              <a:srgbClr val="00B05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dirty="0">
                <a:latin typeface="HGPｺﾞｼｯｸE" pitchFamily="50" charset="-128"/>
                <a:ea typeface="HGPｺﾞｼｯｸE" pitchFamily="50" charset="-128"/>
              </a:rPr>
              <a:t>自然資本</a:t>
            </a:r>
            <a:r>
              <a:rPr lang="ja-JP" altLang="en-US" sz="1200" dirty="0">
                <a:latin typeface="HGPｺﾞｼｯｸE" pitchFamily="50" charset="-128"/>
                <a:ea typeface="HGPｺﾞｼｯｸE" pitchFamily="50" charset="-128"/>
              </a:rPr>
              <a:t>（</a:t>
            </a:r>
            <a:r>
              <a:rPr kumimoji="1" lang="ja-JP" altLang="en-US" sz="1200" dirty="0">
                <a:latin typeface="HGPｺﾞｼｯｸE" pitchFamily="50" charset="-128"/>
                <a:ea typeface="HGPｺﾞｼｯｸE" pitchFamily="50" charset="-128"/>
              </a:rPr>
              <a:t>環境）</a:t>
            </a:r>
            <a:endParaRPr kumimoji="1" lang="en-US" altLang="ja-JP" sz="1200" dirty="0">
              <a:latin typeface="HGPｺﾞｼｯｸE" pitchFamily="50" charset="-128"/>
              <a:ea typeface="HGPｺﾞｼｯｸE" pitchFamily="50" charset="-128"/>
            </a:endParaRPr>
          </a:p>
        </p:txBody>
      </p:sp>
      <p:sp>
        <p:nvSpPr>
          <p:cNvPr id="32" name="角丸四角形 31"/>
          <p:cNvSpPr/>
          <p:nvPr/>
        </p:nvSpPr>
        <p:spPr bwMode="auto">
          <a:xfrm>
            <a:off x="2258058" y="6032305"/>
            <a:ext cx="1260000" cy="216000"/>
          </a:xfrm>
          <a:prstGeom prst="roundRect">
            <a:avLst/>
          </a:prstGeom>
          <a:solidFill>
            <a:schemeClr val="bg1"/>
          </a:solidFill>
          <a:ln w="19050" cap="flat" cmpd="sng" algn="ctr">
            <a:solidFill>
              <a:srgbClr val="00B05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200" dirty="0">
                <a:latin typeface="HGPｺﾞｼｯｸE" pitchFamily="50" charset="-128"/>
                <a:ea typeface="HGPｺﾞｼｯｸE" pitchFamily="50" charset="-128"/>
              </a:rPr>
              <a:t>人的資本</a:t>
            </a:r>
            <a:endParaRPr lang="en-US" altLang="ja-JP" sz="1050" dirty="0">
              <a:latin typeface="HGPｺﾞｼｯｸE" pitchFamily="50" charset="-128"/>
              <a:ea typeface="HGPｺﾞｼｯｸE" pitchFamily="50" charset="-128"/>
            </a:endParaRPr>
          </a:p>
        </p:txBody>
      </p:sp>
      <p:sp>
        <p:nvSpPr>
          <p:cNvPr id="33" name="角丸四角形 32"/>
          <p:cNvSpPr/>
          <p:nvPr/>
        </p:nvSpPr>
        <p:spPr bwMode="auto">
          <a:xfrm>
            <a:off x="3663113" y="6032305"/>
            <a:ext cx="1260000" cy="216000"/>
          </a:xfrm>
          <a:prstGeom prst="roundRect">
            <a:avLst/>
          </a:prstGeom>
          <a:solidFill>
            <a:schemeClr val="bg1"/>
          </a:solidFill>
          <a:ln w="19050" cap="flat" cmpd="sng" algn="ctr">
            <a:solidFill>
              <a:srgbClr val="00B05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200">
                <a:latin typeface="HGPｺﾞｼｯｸE" pitchFamily="50" charset="-128"/>
                <a:ea typeface="HGPｺﾞｼｯｸE" pitchFamily="50" charset="-128"/>
              </a:rPr>
              <a:t>人工資本</a:t>
            </a:r>
            <a:endParaRPr lang="en-US" altLang="ja-JP" sz="1050">
              <a:latin typeface="HGPｺﾞｼｯｸE" pitchFamily="50" charset="-128"/>
              <a:ea typeface="HGPｺﾞｼｯｸE" pitchFamily="50" charset="-128"/>
            </a:endParaRPr>
          </a:p>
        </p:txBody>
      </p:sp>
      <p:sp>
        <p:nvSpPr>
          <p:cNvPr id="34" name="角丸四角形 33"/>
          <p:cNvSpPr/>
          <p:nvPr/>
        </p:nvSpPr>
        <p:spPr bwMode="auto">
          <a:xfrm>
            <a:off x="5077687" y="6032305"/>
            <a:ext cx="1368000" cy="216000"/>
          </a:xfrm>
          <a:prstGeom prst="roundRect">
            <a:avLst/>
          </a:prstGeom>
          <a:solidFill>
            <a:schemeClr val="bg1"/>
          </a:solidFill>
          <a:ln w="19050" cap="flat" cmpd="sng" algn="ctr">
            <a:solidFill>
              <a:srgbClr val="00B05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200" dirty="0">
                <a:latin typeface="HGPｺﾞｼｯｸE" pitchFamily="50" charset="-128"/>
                <a:ea typeface="HGPｺﾞｼｯｸE" pitchFamily="50" charset="-128"/>
              </a:rPr>
              <a:t>社会関係資本</a:t>
            </a:r>
            <a:endParaRPr lang="en-US" altLang="ja-JP" sz="1200" dirty="0">
              <a:latin typeface="HGPｺﾞｼｯｸE" pitchFamily="50" charset="-128"/>
              <a:ea typeface="HGPｺﾞｼｯｸE" pitchFamily="50" charset="-128"/>
            </a:endParaRPr>
          </a:p>
        </p:txBody>
      </p:sp>
      <p:sp>
        <p:nvSpPr>
          <p:cNvPr id="45" name="テキスト ボックス 43"/>
          <p:cNvSpPr txBox="1"/>
          <p:nvPr/>
        </p:nvSpPr>
        <p:spPr>
          <a:xfrm>
            <a:off x="1899425" y="6289231"/>
            <a:ext cx="329150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200" dirty="0"/>
              <a:t>地域資源ストック：フローを支える基盤</a:t>
            </a:r>
            <a:endParaRPr kumimoji="1" lang="ja-JP" altLang="en-US" sz="1200" dirty="0"/>
          </a:p>
        </p:txBody>
      </p:sp>
      <p:sp>
        <p:nvSpPr>
          <p:cNvPr id="49" name="正方形/長方形 48"/>
          <p:cNvSpPr/>
          <p:nvPr/>
        </p:nvSpPr>
        <p:spPr>
          <a:xfrm>
            <a:off x="7205284" y="5053787"/>
            <a:ext cx="1767215" cy="338554"/>
          </a:xfrm>
          <a:prstGeom prst="rect">
            <a:avLst/>
          </a:prstGeom>
        </p:spPr>
        <p:txBody>
          <a:bodyPr wrap="square" lIns="0" r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77800" indent="-177800" algn="just"/>
            <a:r>
              <a:rPr lang="ja-JP" altLang="en-US" sz="800" dirty="0">
                <a:latin typeface="HGPｺﾞｼｯｸM" pitchFamily="50" charset="-128"/>
                <a:ea typeface="HGPｺﾞｼｯｸM" pitchFamily="50" charset="-128"/>
              </a:rPr>
              <a:t>注）</a:t>
            </a:r>
            <a:r>
              <a:rPr lang="en-US" altLang="ja-JP" sz="800" dirty="0">
                <a:latin typeface="HGPｺﾞｼｯｸM" pitchFamily="50" charset="-128"/>
                <a:ea typeface="HGPｺﾞｼｯｸM" pitchFamily="50" charset="-128"/>
              </a:rPr>
              <a:t>	</a:t>
            </a:r>
            <a:r>
              <a:rPr lang="ja-JP" altLang="en-US" sz="800" dirty="0">
                <a:latin typeface="HGPｺﾞｼｯｸM" pitchFamily="50" charset="-128"/>
                <a:ea typeface="HGPｺﾞｼｯｸM" pitchFamily="50" charset="-128"/>
              </a:rPr>
              <a:t>石炭・原油・天然ガスは、本データベースでは鉱業部門に含まれる。</a:t>
            </a:r>
          </a:p>
        </p:txBody>
      </p:sp>
      <p:sp>
        <p:nvSpPr>
          <p:cNvPr id="56" name="正方形/長方形 55"/>
          <p:cNvSpPr/>
          <p:nvPr/>
        </p:nvSpPr>
        <p:spPr bwMode="auto">
          <a:xfrm>
            <a:off x="129916" y="1311909"/>
            <a:ext cx="2235200" cy="432000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62" name="正方形/長方形 61"/>
          <p:cNvSpPr/>
          <p:nvPr/>
        </p:nvSpPr>
        <p:spPr bwMode="auto">
          <a:xfrm>
            <a:off x="4800600" y="1311907"/>
            <a:ext cx="2143700" cy="432000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58" name="正方形/長方形 57"/>
          <p:cNvSpPr/>
          <p:nvPr/>
        </p:nvSpPr>
        <p:spPr bwMode="auto">
          <a:xfrm>
            <a:off x="4800600" y="1311908"/>
            <a:ext cx="581443" cy="124384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59" name="正方形/長方形 58"/>
          <p:cNvSpPr/>
          <p:nvPr/>
        </p:nvSpPr>
        <p:spPr bwMode="auto">
          <a:xfrm>
            <a:off x="4800600" y="2550148"/>
            <a:ext cx="581443" cy="2023764"/>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61" name="正方形/長方形 60"/>
          <p:cNvSpPr/>
          <p:nvPr/>
        </p:nvSpPr>
        <p:spPr bwMode="auto">
          <a:xfrm>
            <a:off x="4800600" y="4578283"/>
            <a:ext cx="581443" cy="1052573"/>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30" name="テキスト ボックス 23"/>
          <p:cNvSpPr txBox="1"/>
          <p:nvPr/>
        </p:nvSpPr>
        <p:spPr>
          <a:xfrm>
            <a:off x="220542" y="1635841"/>
            <a:ext cx="2044622" cy="201585"/>
          </a:xfrm>
          <a:prstGeom prst="rect">
            <a:avLst/>
          </a:prstGeom>
          <a:solidFill>
            <a:srgbClr val="008080"/>
          </a:solidFill>
          <a:ln>
            <a:solidFill>
              <a:srgbClr val="29527B"/>
            </a:solidFill>
          </a:ln>
        </p:spPr>
        <p:txBody>
          <a:bodyPr wrap="square" tIns="7200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900"/>
              </a:lnSpc>
            </a:pPr>
            <a:r>
              <a:rPr lang="ja-JP" altLang="en-US" sz="1100" dirty="0">
                <a:solidFill>
                  <a:schemeClr val="bg1"/>
                </a:solidFill>
                <a:ea typeface="HGPｺﾞｼｯｸE" pitchFamily="50" charset="-128"/>
              </a:rPr>
              <a:t>産業別付加価値額</a:t>
            </a:r>
            <a:endParaRPr kumimoji="1" lang="ja-JP" altLang="en-US" sz="1100" dirty="0">
              <a:solidFill>
                <a:schemeClr val="bg1"/>
              </a:solidFill>
              <a:ea typeface="HGPｺﾞｼｯｸE" pitchFamily="50" charset="-128"/>
            </a:endParaRPr>
          </a:p>
        </p:txBody>
      </p:sp>
      <p:sp>
        <p:nvSpPr>
          <p:cNvPr id="22" name="テキスト ボックス 9"/>
          <p:cNvSpPr txBox="1"/>
          <p:nvPr/>
        </p:nvSpPr>
        <p:spPr>
          <a:xfrm>
            <a:off x="129916" y="1290107"/>
            <a:ext cx="2232000" cy="251795"/>
          </a:xfrm>
          <a:prstGeom prst="rect">
            <a:avLst/>
          </a:prstGeom>
          <a:solidFill>
            <a:srgbClr val="008080"/>
          </a:solidFill>
          <a:ln>
            <a:solidFill>
              <a:srgbClr val="29527B"/>
            </a:solidFill>
          </a:ln>
        </p:spPr>
        <p:txBody>
          <a:bodyPr wrap="square" t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400" b="0" dirty="0">
                <a:solidFill>
                  <a:schemeClr val="bg1"/>
                </a:solidFill>
                <a:latin typeface="HGPｺﾞｼｯｸE" pitchFamily="50" charset="-128"/>
                <a:ea typeface="HGPｺﾞｼｯｸE" pitchFamily="50" charset="-128"/>
              </a:rPr>
              <a:t>生　産</a:t>
            </a:r>
          </a:p>
        </p:txBody>
      </p:sp>
      <p:sp>
        <p:nvSpPr>
          <p:cNvPr id="24" name="テキスト ボックス 13"/>
          <p:cNvSpPr txBox="1"/>
          <p:nvPr/>
        </p:nvSpPr>
        <p:spPr>
          <a:xfrm>
            <a:off x="4800600" y="1290107"/>
            <a:ext cx="2139268" cy="251795"/>
          </a:xfrm>
          <a:prstGeom prst="rect">
            <a:avLst/>
          </a:prstGeom>
          <a:solidFill>
            <a:srgbClr val="008080"/>
          </a:solidFill>
          <a:ln>
            <a:solidFill>
              <a:srgbClr val="29527B"/>
            </a:solidFill>
          </a:ln>
        </p:spPr>
        <p:txBody>
          <a:bodyPr wrap="square" t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400" b="0">
                <a:solidFill>
                  <a:schemeClr val="bg1"/>
                </a:solidFill>
                <a:latin typeface="HGPｺﾞｼｯｸE" pitchFamily="50" charset="-128"/>
                <a:ea typeface="HGPｺﾞｼｯｸE" pitchFamily="50" charset="-128"/>
              </a:rPr>
              <a:t>支　出</a:t>
            </a:r>
            <a:endParaRPr kumimoji="1" lang="ja-JP" altLang="en-US" sz="1400" b="0">
              <a:solidFill>
                <a:schemeClr val="bg1"/>
              </a:solidFill>
              <a:latin typeface="HGPｺﾞｼｯｸE" pitchFamily="50" charset="-128"/>
              <a:ea typeface="HGPｺﾞｼｯｸE" pitchFamily="50" charset="-128"/>
            </a:endParaRPr>
          </a:p>
        </p:txBody>
      </p:sp>
      <p:sp>
        <p:nvSpPr>
          <p:cNvPr id="47" name="テキスト ボックス 48"/>
          <p:cNvSpPr txBox="1"/>
          <p:nvPr/>
        </p:nvSpPr>
        <p:spPr>
          <a:xfrm>
            <a:off x="7029797" y="642215"/>
            <a:ext cx="827728"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dirty="0">
                <a:latin typeface="HGPｺﾞｼｯｸE" pitchFamily="50" charset="-128"/>
                <a:ea typeface="HGPｺﾞｼｯｸE" pitchFamily="50" charset="-128"/>
              </a:rPr>
              <a:t>地域外</a:t>
            </a:r>
          </a:p>
        </p:txBody>
      </p:sp>
      <p:sp>
        <p:nvSpPr>
          <p:cNvPr id="37" name="テキスト ボックス 31"/>
          <p:cNvSpPr txBox="1"/>
          <p:nvPr/>
        </p:nvSpPr>
        <p:spPr>
          <a:xfrm>
            <a:off x="4840466" y="1769812"/>
            <a:ext cx="504000" cy="190240"/>
          </a:xfrm>
          <a:prstGeom prst="rect">
            <a:avLst/>
          </a:prstGeom>
          <a:solidFill>
            <a:srgbClr val="008080"/>
          </a:solidFill>
          <a:ln>
            <a:solidFill>
              <a:srgbClr val="29527B"/>
            </a:solidFill>
          </a:ln>
        </p:spPr>
        <p:txBody>
          <a:bodyPr wrap="square" tIns="3600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00" dirty="0">
                <a:solidFill>
                  <a:schemeClr val="bg1"/>
                </a:solidFill>
              </a:rPr>
              <a:t>消費</a:t>
            </a:r>
            <a:endParaRPr kumimoji="1" lang="ja-JP" altLang="en-US" sz="1000" dirty="0">
              <a:solidFill>
                <a:schemeClr val="bg1"/>
              </a:solidFill>
            </a:endParaRPr>
          </a:p>
        </p:txBody>
      </p:sp>
      <p:sp>
        <p:nvSpPr>
          <p:cNvPr id="38" name="テキスト ボックス 32"/>
          <p:cNvSpPr txBox="1"/>
          <p:nvPr/>
        </p:nvSpPr>
        <p:spPr>
          <a:xfrm>
            <a:off x="4840466" y="4760183"/>
            <a:ext cx="504000" cy="190240"/>
          </a:xfrm>
          <a:prstGeom prst="rect">
            <a:avLst/>
          </a:prstGeom>
          <a:solidFill>
            <a:srgbClr val="008080"/>
          </a:solidFill>
          <a:ln>
            <a:solidFill>
              <a:srgbClr val="29527B"/>
            </a:solidFill>
          </a:ln>
        </p:spPr>
        <p:txBody>
          <a:bodyPr wrap="square" tIns="3600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00" dirty="0">
                <a:solidFill>
                  <a:schemeClr val="bg1"/>
                </a:solidFill>
              </a:rPr>
              <a:t>投資</a:t>
            </a:r>
            <a:endParaRPr kumimoji="1" lang="ja-JP" altLang="en-US" sz="1000" dirty="0">
              <a:solidFill>
                <a:schemeClr val="bg1"/>
              </a:solidFill>
            </a:endParaRPr>
          </a:p>
        </p:txBody>
      </p:sp>
      <p:sp>
        <p:nvSpPr>
          <p:cNvPr id="41" name="テキスト ボックス 38"/>
          <p:cNvSpPr txBox="1"/>
          <p:nvPr/>
        </p:nvSpPr>
        <p:spPr>
          <a:xfrm>
            <a:off x="4840466" y="2694736"/>
            <a:ext cx="504000" cy="174851"/>
          </a:xfrm>
          <a:prstGeom prst="rect">
            <a:avLst/>
          </a:prstGeom>
          <a:solidFill>
            <a:srgbClr val="008080"/>
          </a:solidFill>
          <a:ln>
            <a:solidFill>
              <a:srgbClr val="29527B"/>
            </a:solidFill>
          </a:ln>
        </p:spPr>
        <p:txBody>
          <a:bodyPr wrap="square" lIns="0" tIns="36000" rIns="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900" dirty="0">
                <a:solidFill>
                  <a:schemeClr val="bg1"/>
                </a:solidFill>
              </a:rPr>
              <a:t>域</a:t>
            </a:r>
            <a:r>
              <a:rPr lang="ja-JP" altLang="en-US" sz="900" dirty="0" smtClean="0">
                <a:solidFill>
                  <a:schemeClr val="bg1"/>
                </a:solidFill>
              </a:rPr>
              <a:t>際収支</a:t>
            </a:r>
            <a:endParaRPr lang="en-US" altLang="ja-JP" sz="900" dirty="0">
              <a:solidFill>
                <a:schemeClr val="bg1"/>
              </a:solidFill>
            </a:endParaRPr>
          </a:p>
        </p:txBody>
      </p:sp>
      <p:sp>
        <p:nvSpPr>
          <p:cNvPr id="39" name="テキスト ボックス 36"/>
          <p:cNvSpPr txBox="1"/>
          <p:nvPr/>
        </p:nvSpPr>
        <p:spPr>
          <a:xfrm>
            <a:off x="4842091" y="2244579"/>
            <a:ext cx="500748"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100" dirty="0"/>
              <a:t>億円</a:t>
            </a:r>
          </a:p>
        </p:txBody>
      </p:sp>
      <p:sp>
        <p:nvSpPr>
          <p:cNvPr id="40" name="テキスト ボックス 37"/>
          <p:cNvSpPr txBox="1"/>
          <p:nvPr/>
        </p:nvSpPr>
        <p:spPr>
          <a:xfrm>
            <a:off x="4842091" y="4311588"/>
            <a:ext cx="500749"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100" dirty="0"/>
              <a:t>億円</a:t>
            </a:r>
          </a:p>
        </p:txBody>
      </p:sp>
      <p:sp>
        <p:nvSpPr>
          <p:cNvPr id="42" name="テキスト ボックス 40"/>
          <p:cNvSpPr txBox="1"/>
          <p:nvPr/>
        </p:nvSpPr>
        <p:spPr>
          <a:xfrm>
            <a:off x="4842091" y="5259126"/>
            <a:ext cx="500748"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100" dirty="0"/>
              <a:t>億円</a:t>
            </a:r>
          </a:p>
        </p:txBody>
      </p:sp>
      <p:sp>
        <p:nvSpPr>
          <p:cNvPr id="64" name="テキスト ボックス 43"/>
          <p:cNvSpPr txBox="1"/>
          <p:nvPr/>
        </p:nvSpPr>
        <p:spPr>
          <a:xfrm>
            <a:off x="851561" y="1868744"/>
            <a:ext cx="1440000"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800" dirty="0"/>
              <a:t>付加価値額</a:t>
            </a:r>
            <a:r>
              <a:rPr lang="en-US" altLang="ja-JP" sz="800" dirty="0"/>
              <a:t>(</a:t>
            </a:r>
            <a:r>
              <a:rPr lang="ja-JP" altLang="en-US" sz="800" dirty="0"/>
              <a:t>十億円</a:t>
            </a:r>
            <a:r>
              <a:rPr lang="en-US" altLang="ja-JP" sz="800" dirty="0"/>
              <a:t>)</a:t>
            </a:r>
            <a:endParaRPr kumimoji="1" lang="ja-JP" altLang="en-US" sz="800" dirty="0"/>
          </a:p>
        </p:txBody>
      </p:sp>
      <p:sp>
        <p:nvSpPr>
          <p:cNvPr id="68" name="テキスト ボックス 43"/>
          <p:cNvSpPr txBox="1"/>
          <p:nvPr/>
        </p:nvSpPr>
        <p:spPr>
          <a:xfrm>
            <a:off x="5544211" y="1544894"/>
            <a:ext cx="1080000"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800" dirty="0"/>
              <a:t>域際収支</a:t>
            </a:r>
            <a:r>
              <a:rPr lang="en-US" altLang="ja-JP" sz="800" dirty="0"/>
              <a:t>(</a:t>
            </a:r>
            <a:r>
              <a:rPr lang="ja-JP" altLang="en-US" sz="800" dirty="0"/>
              <a:t>十億円</a:t>
            </a:r>
            <a:r>
              <a:rPr lang="en-US" altLang="ja-JP" sz="800" dirty="0"/>
              <a:t>)</a:t>
            </a:r>
            <a:endParaRPr kumimoji="1" lang="ja-JP" altLang="en-US" sz="800" dirty="0"/>
          </a:p>
        </p:txBody>
      </p:sp>
      <p:sp>
        <p:nvSpPr>
          <p:cNvPr id="43" name="U ターン矢印 42"/>
          <p:cNvSpPr/>
          <p:nvPr/>
        </p:nvSpPr>
        <p:spPr bwMode="auto">
          <a:xfrm flipH="1">
            <a:off x="1237210" y="1029212"/>
            <a:ext cx="3777525" cy="503646"/>
          </a:xfrm>
          <a:prstGeom prst="uturnArrow">
            <a:avLst>
              <a:gd name="adj1" fmla="val 29226"/>
              <a:gd name="adj2" fmla="val 25000"/>
              <a:gd name="adj3" fmla="val 21223"/>
              <a:gd name="adj4" fmla="val 29375"/>
              <a:gd name="adj5" fmla="val 58039"/>
            </a:avLst>
          </a:prstGeom>
          <a:solidFill>
            <a:srgbClr val="FFD965"/>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sz="1100"/>
          </a:p>
        </p:txBody>
      </p:sp>
      <p:sp>
        <p:nvSpPr>
          <p:cNvPr id="44" name="テキスト ボックス 42"/>
          <p:cNvSpPr txBox="1"/>
          <p:nvPr/>
        </p:nvSpPr>
        <p:spPr>
          <a:xfrm>
            <a:off x="1395806" y="991632"/>
            <a:ext cx="195621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200" dirty="0"/>
              <a:t>フローの経済循環</a:t>
            </a:r>
          </a:p>
        </p:txBody>
      </p:sp>
      <p:sp>
        <p:nvSpPr>
          <p:cNvPr id="46" name="U ターン矢印 45"/>
          <p:cNvSpPr/>
          <p:nvPr/>
        </p:nvSpPr>
        <p:spPr bwMode="auto">
          <a:xfrm flipH="1" flipV="1">
            <a:off x="1304144" y="5517215"/>
            <a:ext cx="3237876" cy="426387"/>
          </a:xfrm>
          <a:prstGeom prst="uturnArrow">
            <a:avLst>
              <a:gd name="adj1" fmla="val 30052"/>
              <a:gd name="adj2" fmla="val 25000"/>
              <a:gd name="adj3" fmla="val 34198"/>
              <a:gd name="adj4" fmla="val 17721"/>
              <a:gd name="adj5" fmla="val 81163"/>
            </a:avLst>
          </a:prstGeom>
          <a:solidFill>
            <a:srgbClr val="FFD965"/>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sz="1100"/>
          </a:p>
        </p:txBody>
      </p:sp>
      <p:sp>
        <p:nvSpPr>
          <p:cNvPr id="57" name="正方形/長方形 56"/>
          <p:cNvSpPr/>
          <p:nvPr/>
        </p:nvSpPr>
        <p:spPr bwMode="auto">
          <a:xfrm>
            <a:off x="2469844" y="1311910"/>
            <a:ext cx="2232000" cy="432000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23" name="テキスト ボックス 10"/>
          <p:cNvSpPr txBox="1"/>
          <p:nvPr/>
        </p:nvSpPr>
        <p:spPr>
          <a:xfrm>
            <a:off x="2469844" y="1290107"/>
            <a:ext cx="2232000" cy="251795"/>
          </a:xfrm>
          <a:prstGeom prst="rect">
            <a:avLst/>
          </a:prstGeom>
          <a:solidFill>
            <a:srgbClr val="008080"/>
          </a:solidFill>
          <a:ln>
            <a:solidFill>
              <a:srgbClr val="29527B"/>
            </a:solidFill>
          </a:ln>
        </p:spPr>
        <p:txBody>
          <a:bodyPr wrap="square" t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400" b="0" dirty="0">
                <a:solidFill>
                  <a:schemeClr val="bg1"/>
                </a:solidFill>
                <a:latin typeface="HGPｺﾞｼｯｸE" pitchFamily="50" charset="-128"/>
                <a:ea typeface="HGPｺﾞｼｯｸE" pitchFamily="50" charset="-128"/>
              </a:rPr>
              <a:t>分　配</a:t>
            </a:r>
            <a:endParaRPr kumimoji="1" lang="ja-JP" altLang="en-US" sz="1400" b="0" dirty="0">
              <a:solidFill>
                <a:schemeClr val="bg1"/>
              </a:solidFill>
              <a:latin typeface="HGPｺﾞｼｯｸE" pitchFamily="50" charset="-128"/>
              <a:ea typeface="HGPｺﾞｼｯｸE" pitchFamily="50" charset="-128"/>
            </a:endParaRPr>
          </a:p>
        </p:txBody>
      </p:sp>
      <p:sp>
        <p:nvSpPr>
          <p:cNvPr id="89" name="正方形/長方形 88"/>
          <p:cNvSpPr/>
          <p:nvPr/>
        </p:nvSpPr>
        <p:spPr>
          <a:xfrm>
            <a:off x="2572608" y="5345329"/>
            <a:ext cx="2052000" cy="296891"/>
          </a:xfrm>
          <a:prstGeom prst="rect">
            <a:avLst/>
          </a:prstGeom>
        </p:spPr>
        <p:txBody>
          <a:bodyPr wrap="square" lIns="72000" rIns="7200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82563" indent="-182563" algn="just"/>
            <a:r>
              <a:rPr lang="ja-JP" altLang="en-US" sz="700" dirty="0">
                <a:latin typeface="HGPｺﾞｼｯｸM" pitchFamily="50" charset="-128"/>
                <a:ea typeface="HGPｺﾞｼｯｸM" pitchFamily="50" charset="-128"/>
              </a:rPr>
              <a:t>注）</a:t>
            </a:r>
            <a:r>
              <a:rPr lang="en-US" altLang="ja-JP" sz="700" dirty="0">
                <a:latin typeface="HGPｺﾞｼｯｸM" pitchFamily="50" charset="-128"/>
                <a:ea typeface="HGPｺﾞｼｯｸM" pitchFamily="50" charset="-128"/>
              </a:rPr>
              <a:t>	</a:t>
            </a:r>
            <a:r>
              <a:rPr lang="ja-JP" altLang="en-US" sz="700" dirty="0">
                <a:latin typeface="HGPｺﾞｼｯｸM" pitchFamily="50" charset="-128"/>
                <a:ea typeface="HGPｺﾞｼｯｸM" pitchFamily="50" charset="-128"/>
              </a:rPr>
              <a:t>その他所得とは雇用者所得以外の所得であり、財産所得、企業所得、税金等が含まれる。</a:t>
            </a:r>
          </a:p>
        </p:txBody>
      </p:sp>
      <p:sp>
        <p:nvSpPr>
          <p:cNvPr id="86" name="民間投資TB3"/>
          <p:cNvSpPr txBox="1"/>
          <p:nvPr/>
        </p:nvSpPr>
        <p:spPr>
          <a:xfrm>
            <a:off x="7198416" y="6117447"/>
            <a:ext cx="1800000" cy="267381"/>
          </a:xfrm>
          <a:prstGeom prst="rect">
            <a:avLst/>
          </a:prstGeom>
          <a:solidFill>
            <a:srgbClr val="A6A6A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100" b="0" i="0" u="none" strike="noStrike" kern="1200" smtClean="0">
                <a:solidFill>
                  <a:schemeClr val="bg1"/>
                </a:solidFill>
                <a:latin typeface="HGSｺﾞｼｯｸE" pitchFamily="50" charset="-128"/>
                <a:ea typeface="HGSｺﾞｼｯｸE" pitchFamily="50" charset="-128"/>
                <a:cs typeface="+mn-cs"/>
              </a:rPr>
              <a:t>（投資の約</a:t>
            </a:r>
            <a:r>
              <a:rPr kumimoji="1" lang="en-US" altLang="ja-JP" sz="1100" b="0" i="0" u="none" strike="noStrike" kern="1200" smtClean="0">
                <a:solidFill>
                  <a:schemeClr val="bg1"/>
                </a:solidFill>
                <a:latin typeface="HGSｺﾞｼｯｸE" pitchFamily="50" charset="-128"/>
                <a:ea typeface="HGSｺﾞｼｯｸE" pitchFamily="50" charset="-128"/>
                <a:cs typeface="+mn-cs"/>
              </a:rPr>
              <a:t>15.2</a:t>
            </a:r>
            <a:r>
              <a:rPr kumimoji="1" lang="ja-JP" altLang="en-US" sz="1100" b="0" i="0" u="none" strike="noStrike" kern="1200" smtClean="0">
                <a:solidFill>
                  <a:schemeClr val="bg1"/>
                </a:solidFill>
                <a:latin typeface="HGSｺﾞｼｯｸE" pitchFamily="50" charset="-128"/>
                <a:ea typeface="HGSｺﾞｼｯｸE" pitchFamily="50" charset="-128"/>
                <a:cs typeface="+mn-cs"/>
              </a:rPr>
              <a:t>％）</a:t>
            </a:r>
            <a:endParaRPr kumimoji="1" lang="en-US" altLang="ja-JP" sz="1100" b="0" i="0" u="none" strike="noStrike" kern="1200" dirty="0">
              <a:solidFill>
                <a:schemeClr val="bg1"/>
              </a:solidFill>
              <a:latin typeface="HGSｺﾞｼｯｸE" pitchFamily="50" charset="-128"/>
              <a:ea typeface="HGSｺﾞｼｯｸE" pitchFamily="50" charset="-128"/>
              <a:cs typeface="+mn-cs"/>
            </a:endParaRPr>
          </a:p>
        </p:txBody>
      </p:sp>
      <p:sp>
        <p:nvSpPr>
          <p:cNvPr id="85" name="民間投資TB2"/>
          <p:cNvSpPr txBox="1"/>
          <p:nvPr/>
        </p:nvSpPr>
        <p:spPr>
          <a:xfrm>
            <a:off x="7198416" y="5856701"/>
            <a:ext cx="1800000" cy="267381"/>
          </a:xfrm>
          <a:prstGeom prst="rect">
            <a:avLst/>
          </a:prstGeom>
          <a:solidFill>
            <a:srgbClr val="A6A6A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400" b="0" i="0" u="none" strike="noStrike" kern="1200" smtClean="0">
                <a:solidFill>
                  <a:schemeClr val="bg1"/>
                </a:solidFill>
                <a:latin typeface="HGSｺﾞｼｯｸE" pitchFamily="50" charset="-128"/>
                <a:ea typeface="HGSｺﾞｼｯｸE" pitchFamily="50" charset="-128"/>
                <a:cs typeface="+mn-cs"/>
              </a:rPr>
              <a:t>約</a:t>
            </a:r>
            <a:r>
              <a:rPr kumimoji="1" lang="en-US" altLang="ja-JP" sz="1400" b="0" i="0" u="none" strike="noStrike" kern="1200" smtClean="0">
                <a:solidFill>
                  <a:schemeClr val="bg1"/>
                </a:solidFill>
                <a:latin typeface="HGSｺﾞｼｯｸE" pitchFamily="50" charset="-128"/>
                <a:ea typeface="HGSｺﾞｼｯｸE" pitchFamily="50" charset="-128"/>
                <a:cs typeface="+mn-cs"/>
              </a:rPr>
              <a:t>45</a:t>
            </a:r>
            <a:r>
              <a:rPr kumimoji="1" lang="ja-JP" altLang="en-US" sz="1400" b="0" i="0" u="none" strike="noStrike" kern="1200" smtClean="0">
                <a:solidFill>
                  <a:schemeClr val="bg1"/>
                </a:solidFill>
                <a:latin typeface="HGSｺﾞｼｯｸE" pitchFamily="50" charset="-128"/>
                <a:ea typeface="HGSｺﾞｼｯｸE" pitchFamily="50" charset="-128"/>
                <a:cs typeface="+mn-cs"/>
              </a:rPr>
              <a:t>億円</a:t>
            </a:r>
            <a:endParaRPr kumimoji="1" lang="en-US" altLang="ja-JP" sz="1400" b="0" i="0" u="none" strike="noStrike" kern="1200" dirty="0">
              <a:solidFill>
                <a:schemeClr val="bg1"/>
              </a:solidFill>
              <a:latin typeface="HGSｺﾞｼｯｸE" pitchFamily="50" charset="-128"/>
              <a:ea typeface="HGSｺﾞｼｯｸE" pitchFamily="50" charset="-128"/>
              <a:cs typeface="+mn-cs"/>
            </a:endParaRPr>
          </a:p>
        </p:txBody>
      </p:sp>
      <p:sp>
        <p:nvSpPr>
          <p:cNvPr id="84" name="民間投資TB1"/>
          <p:cNvSpPr txBox="1"/>
          <p:nvPr/>
        </p:nvSpPr>
        <p:spPr>
          <a:xfrm>
            <a:off x="7198416" y="5584520"/>
            <a:ext cx="1800000" cy="325730"/>
          </a:xfrm>
          <a:prstGeom prst="rect">
            <a:avLst/>
          </a:prstGeom>
          <a:solidFill>
            <a:srgbClr val="A6A6A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400" b="0" i="0" u="none" strike="noStrike" kern="1200" smtClean="0">
                <a:solidFill>
                  <a:schemeClr val="bg1"/>
                </a:solidFill>
                <a:latin typeface="HGSｺﾞｼｯｸE" pitchFamily="50" charset="-128"/>
                <a:ea typeface="HGSｺﾞｼｯｸE" pitchFamily="50" charset="-128"/>
                <a:cs typeface="+mn-cs"/>
              </a:rPr>
              <a:t>民間投資の流出：</a:t>
            </a:r>
            <a:endParaRPr kumimoji="1" lang="ja-JP" altLang="en-US" sz="1400" b="0" i="0" u="none" strike="noStrike" kern="1200" dirty="0">
              <a:solidFill>
                <a:schemeClr val="bg1"/>
              </a:solidFill>
              <a:latin typeface="HGSｺﾞｼｯｸE" pitchFamily="50" charset="-128"/>
              <a:ea typeface="HGSｺﾞｼｯｸE" pitchFamily="50" charset="-128"/>
              <a:cs typeface="+mn-cs"/>
            </a:endParaRPr>
          </a:p>
        </p:txBody>
      </p:sp>
      <p:sp>
        <p:nvSpPr>
          <p:cNvPr id="76" name="所得TB2"/>
          <p:cNvSpPr txBox="1"/>
          <p:nvPr/>
        </p:nvSpPr>
        <p:spPr>
          <a:xfrm>
            <a:off x="7198416" y="2294140"/>
            <a:ext cx="1800000" cy="769441"/>
          </a:xfrm>
          <a:prstGeom prst="rect">
            <a:avLst/>
          </a:prstGeom>
          <a:solidFill>
            <a:srgbClr val="FF9966"/>
          </a:solidFill>
        </p:spPr>
        <p:txBody>
          <a:bodyPr wrap="square" lIns="36000" rIns="3600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kern="1200" smtClean="0">
                <a:solidFill>
                  <a:schemeClr val="bg1"/>
                </a:solidFill>
                <a:latin typeface="HGPｺﾞｼｯｸE" pitchFamily="50" charset="-128"/>
                <a:ea typeface="HGPｺﾞｼｯｸE" pitchFamily="50" charset="-128"/>
                <a:cs typeface="+mn-cs"/>
              </a:rPr>
              <a:t>建設業、食料品、公共サービス、水産業、林業、住宅賃貸業、窯業・土石製品、製材・木製品</a:t>
            </a:r>
            <a:endParaRPr kumimoji="1" lang="ja-JP" altLang="en-US" kern="1200" dirty="0">
              <a:solidFill>
                <a:schemeClr val="bg1"/>
              </a:solidFill>
              <a:latin typeface="HGPｺﾞｼｯｸE" pitchFamily="50" charset="-128"/>
              <a:ea typeface="HGPｺﾞｼｯｸE" pitchFamily="50" charset="-128"/>
              <a:cs typeface="+mn-cs"/>
            </a:endParaRPr>
          </a:p>
        </p:txBody>
      </p:sp>
      <p:sp>
        <p:nvSpPr>
          <p:cNvPr id="71" name="所得TB1"/>
          <p:cNvSpPr txBox="1"/>
          <p:nvPr/>
        </p:nvSpPr>
        <p:spPr>
          <a:xfrm>
            <a:off x="7198416" y="2021764"/>
            <a:ext cx="1800000" cy="325730"/>
          </a:xfrm>
          <a:prstGeom prst="rect">
            <a:avLst/>
          </a:prstGeom>
          <a:solidFill>
            <a:srgbClr val="FF996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ja-JP" altLang="en-US" sz="1400" dirty="0">
                <a:solidFill>
                  <a:schemeClr val="bg1"/>
                </a:solidFill>
                <a:latin typeface="HGSｺﾞｼｯｸE" pitchFamily="50" charset="-128"/>
                <a:ea typeface="HGSｺﾞｼｯｸE" pitchFamily="50" charset="-128"/>
              </a:rPr>
              <a:t>所得の獲得：</a:t>
            </a:r>
            <a:endParaRPr lang="en-US" altLang="ja-JP" sz="1400" dirty="0">
              <a:solidFill>
                <a:schemeClr val="bg1"/>
              </a:solidFill>
              <a:latin typeface="HGSｺﾞｼｯｸE" pitchFamily="50" charset="-128"/>
              <a:ea typeface="HGSｺﾞｼｯｸE" pitchFamily="50" charset="-128"/>
            </a:endParaRPr>
          </a:p>
          <a:p>
            <a:pPr algn="just"/>
            <a:endParaRPr lang="ja-JP" altLang="en-US" sz="1400" dirty="0">
              <a:solidFill>
                <a:schemeClr val="bg1"/>
              </a:solidFill>
              <a:latin typeface="HGSｺﾞｼｯｸE" pitchFamily="50" charset="-128"/>
              <a:ea typeface="HGSｺﾞｼｯｸE" pitchFamily="50" charset="-128"/>
            </a:endParaRPr>
          </a:p>
        </p:txBody>
      </p:sp>
      <p:sp>
        <p:nvSpPr>
          <p:cNvPr id="88" name="民間消費TB3"/>
          <p:cNvSpPr txBox="1"/>
          <p:nvPr/>
        </p:nvSpPr>
        <p:spPr>
          <a:xfrm>
            <a:off x="7198416" y="1610019"/>
            <a:ext cx="1800000" cy="267381"/>
          </a:xfrm>
          <a:prstGeom prst="rect">
            <a:avLst/>
          </a:prstGeom>
          <a:solidFill>
            <a:srgbClr val="FF996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100" b="0" i="0" u="none" strike="noStrike" kern="1200" smtClean="0">
                <a:solidFill>
                  <a:schemeClr val="bg1"/>
                </a:solidFill>
                <a:latin typeface="HGSｺﾞｼｯｸE" pitchFamily="50" charset="-128"/>
                <a:ea typeface="HGSｺﾞｼｯｸE" pitchFamily="50" charset="-128"/>
                <a:cs typeface="+mn-cs"/>
              </a:rPr>
              <a:t>（消費の約</a:t>
            </a:r>
            <a:r>
              <a:rPr kumimoji="1" lang="en-US" altLang="ja-JP" sz="1100" b="0" i="0" u="none" strike="noStrike" kern="1200" smtClean="0">
                <a:solidFill>
                  <a:schemeClr val="bg1"/>
                </a:solidFill>
                <a:latin typeface="HGSｺﾞｼｯｸE" pitchFamily="50" charset="-128"/>
                <a:ea typeface="HGSｺﾞｼｯｸE" pitchFamily="50" charset="-128"/>
                <a:cs typeface="+mn-cs"/>
              </a:rPr>
              <a:t>0.4</a:t>
            </a:r>
            <a:r>
              <a:rPr kumimoji="1" lang="ja-JP" altLang="en-US" sz="1100" b="0" i="0" u="none" strike="noStrike" kern="1200" smtClean="0">
                <a:solidFill>
                  <a:schemeClr val="bg1"/>
                </a:solidFill>
                <a:latin typeface="HGSｺﾞｼｯｸE" pitchFamily="50" charset="-128"/>
                <a:ea typeface="HGSｺﾞｼｯｸE" pitchFamily="50" charset="-128"/>
                <a:cs typeface="+mn-cs"/>
              </a:rPr>
              <a:t>％）</a:t>
            </a:r>
            <a:endParaRPr kumimoji="1" lang="en-US" altLang="ja-JP" sz="1100" b="0" i="0" u="none" strike="noStrike" kern="1200" dirty="0">
              <a:solidFill>
                <a:schemeClr val="bg1"/>
              </a:solidFill>
              <a:latin typeface="HGSｺﾞｼｯｸE" pitchFamily="50" charset="-128"/>
              <a:ea typeface="HGSｺﾞｼｯｸE" pitchFamily="50" charset="-128"/>
              <a:cs typeface="+mn-cs"/>
            </a:endParaRPr>
          </a:p>
        </p:txBody>
      </p:sp>
      <p:sp>
        <p:nvSpPr>
          <p:cNvPr id="87" name="民間消費TB2"/>
          <p:cNvSpPr txBox="1"/>
          <p:nvPr/>
        </p:nvSpPr>
        <p:spPr>
          <a:xfrm>
            <a:off x="7198416" y="1343319"/>
            <a:ext cx="1800000" cy="267381"/>
          </a:xfrm>
          <a:prstGeom prst="rect">
            <a:avLst/>
          </a:prstGeom>
          <a:solidFill>
            <a:srgbClr val="FF996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400" b="0" i="0" u="none" strike="noStrike" kern="1200" smtClean="0">
                <a:solidFill>
                  <a:schemeClr val="bg1"/>
                </a:solidFill>
                <a:latin typeface="HGSｺﾞｼｯｸE" pitchFamily="50" charset="-128"/>
                <a:ea typeface="HGSｺﾞｼｯｸE" pitchFamily="50" charset="-128"/>
                <a:cs typeface="+mn-cs"/>
              </a:rPr>
              <a:t>約</a:t>
            </a:r>
            <a:r>
              <a:rPr kumimoji="1" lang="en-US" altLang="ja-JP" sz="1400" b="0" i="0" u="none" strike="noStrike" kern="1200" smtClean="0">
                <a:solidFill>
                  <a:schemeClr val="bg1"/>
                </a:solidFill>
                <a:latin typeface="HGSｺﾞｼｯｸE" pitchFamily="50" charset="-128"/>
                <a:ea typeface="HGSｺﾞｼｯｸE" pitchFamily="50" charset="-128"/>
                <a:cs typeface="+mn-cs"/>
              </a:rPr>
              <a:t>5</a:t>
            </a:r>
            <a:r>
              <a:rPr kumimoji="1" lang="ja-JP" altLang="en-US" sz="1400" b="0" i="0" u="none" strike="noStrike" kern="1200" smtClean="0">
                <a:solidFill>
                  <a:schemeClr val="bg1"/>
                </a:solidFill>
                <a:latin typeface="HGSｺﾞｼｯｸE" pitchFamily="50" charset="-128"/>
                <a:ea typeface="HGSｺﾞｼｯｸE" pitchFamily="50" charset="-128"/>
                <a:cs typeface="+mn-cs"/>
              </a:rPr>
              <a:t>億円</a:t>
            </a:r>
            <a:endParaRPr kumimoji="1" lang="en-US" altLang="ja-JP" sz="1400" b="0" i="0" u="none" strike="noStrike" kern="1200" dirty="0">
              <a:solidFill>
                <a:schemeClr val="bg1"/>
              </a:solidFill>
              <a:latin typeface="HGSｺﾞｼｯｸE" pitchFamily="50" charset="-128"/>
              <a:ea typeface="HGSｺﾞｼｯｸE" pitchFamily="50" charset="-128"/>
              <a:cs typeface="+mn-cs"/>
            </a:endParaRPr>
          </a:p>
        </p:txBody>
      </p:sp>
      <p:sp>
        <p:nvSpPr>
          <p:cNvPr id="70" name="民間消費TB1"/>
          <p:cNvSpPr txBox="1"/>
          <p:nvPr/>
        </p:nvSpPr>
        <p:spPr>
          <a:xfrm>
            <a:off x="7198416" y="1050670"/>
            <a:ext cx="1800000" cy="307777"/>
          </a:xfrm>
          <a:prstGeom prst="rect">
            <a:avLst/>
          </a:prstGeom>
          <a:solidFill>
            <a:srgbClr val="FF9966"/>
          </a:solidFill>
        </p:spPr>
        <p:txBody>
          <a:bodyPr wrap="square"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ja-JP" altLang="en-US" sz="1400" b="0" i="0" u="none" strike="noStrike" smtClean="0">
                <a:solidFill>
                  <a:schemeClr val="bg1"/>
                </a:solidFill>
                <a:latin typeface="HGSｺﾞｼｯｸE" pitchFamily="50" charset="-128"/>
                <a:ea typeface="HGSｺﾞｼｯｸE" pitchFamily="50" charset="-128"/>
              </a:rPr>
              <a:t>民間消費の流入：</a:t>
            </a:r>
            <a:endParaRPr lang="ja-JP" altLang="en-US" sz="1400" b="0" i="0" u="none" strike="noStrike" dirty="0">
              <a:solidFill>
                <a:schemeClr val="bg1"/>
              </a:solidFill>
              <a:latin typeface="HGSｺﾞｼｯｸE" pitchFamily="50" charset="-128"/>
              <a:ea typeface="HGSｺﾞｼｯｸE" pitchFamily="50" charset="-128"/>
            </a:endParaRPr>
          </a:p>
        </p:txBody>
      </p:sp>
      <p:sp>
        <p:nvSpPr>
          <p:cNvPr id="53" name="投資額TB1"/>
          <p:cNvSpPr txBox="1"/>
          <p:nvPr/>
        </p:nvSpPr>
        <p:spPr>
          <a:xfrm>
            <a:off x="4735850" y="5014998"/>
            <a:ext cx="713232"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100" smtClean="0"/>
              <a:t>299</a:t>
            </a:r>
            <a:endParaRPr kumimoji="1" lang="ja-JP" altLang="en-US" sz="1100" dirty="0"/>
          </a:p>
        </p:txBody>
      </p:sp>
      <p:sp>
        <p:nvSpPr>
          <p:cNvPr id="54" name="域際収支額TB1"/>
          <p:cNvSpPr txBox="1"/>
          <p:nvPr/>
        </p:nvSpPr>
        <p:spPr>
          <a:xfrm>
            <a:off x="4735850" y="2898974"/>
            <a:ext cx="713232"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100" smtClean="0">
                <a:solidFill>
                  <a:srgbClr val="FF0000"/>
                </a:solidFill>
              </a:rPr>
              <a:t>-225</a:t>
            </a:r>
            <a:endParaRPr kumimoji="1" lang="ja-JP" altLang="en-US" sz="1100" dirty="0">
              <a:solidFill>
                <a:srgbClr val="FF0000"/>
              </a:solidFill>
            </a:endParaRPr>
          </a:p>
        </p:txBody>
      </p:sp>
      <p:sp>
        <p:nvSpPr>
          <p:cNvPr id="52" name="消費額TB1"/>
          <p:cNvSpPr txBox="1"/>
          <p:nvPr/>
        </p:nvSpPr>
        <p:spPr>
          <a:xfrm>
            <a:off x="4735850" y="2015028"/>
            <a:ext cx="713232"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100" smtClean="0"/>
              <a:t>1,103</a:t>
            </a:r>
            <a:endParaRPr kumimoji="1" lang="ja-JP" altLang="en-US" sz="1100" dirty="0"/>
          </a:p>
        </p:txBody>
      </p:sp>
      <p:sp>
        <p:nvSpPr>
          <p:cNvPr id="36" name="その他所得TB1"/>
          <p:cNvSpPr txBox="1"/>
          <p:nvPr/>
        </p:nvSpPr>
        <p:spPr>
          <a:xfrm>
            <a:off x="2708328" y="3493707"/>
            <a:ext cx="1858801" cy="188119"/>
          </a:xfrm>
          <a:prstGeom prst="rect">
            <a:avLst/>
          </a:prstGeom>
          <a:solidFill>
            <a:srgbClr val="008080"/>
          </a:solidFill>
          <a:ln>
            <a:solidFill>
              <a:srgbClr val="29527B"/>
            </a:solidFill>
          </a:ln>
        </p:spPr>
        <p:txBody>
          <a:bodyPr wrap="square" tIns="7200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rtl="0" fontAlgn="base">
              <a:lnSpc>
                <a:spcPts val="900"/>
              </a:lnSpc>
              <a:spcBef>
                <a:spcPct val="0"/>
              </a:spcBef>
              <a:spcAft>
                <a:spcPct val="0"/>
              </a:spcAft>
            </a:pPr>
            <a:r>
              <a:rPr kumimoji="1" lang="ja-JP" altLang="en-US" sz="1100" kern="1200" smtClean="0">
                <a:solidFill>
                  <a:schemeClr val="bg1"/>
                </a:solidFill>
                <a:ea typeface="HGPｺﾞｼｯｸE" pitchFamily="50" charset="-128"/>
                <a:cs typeface="+mn-cs"/>
              </a:rPr>
              <a:t>その他所得（</a:t>
            </a:r>
            <a:r>
              <a:rPr kumimoji="1" lang="en-US" altLang="ja-JP" sz="1100" kern="1200" smtClean="0">
                <a:solidFill>
                  <a:schemeClr val="bg1"/>
                </a:solidFill>
                <a:ea typeface="HGPｺﾞｼｯｸE" pitchFamily="50" charset="-128"/>
                <a:cs typeface="+mn-cs"/>
              </a:rPr>
              <a:t>464</a:t>
            </a:r>
            <a:r>
              <a:rPr kumimoji="1" lang="ja-JP" altLang="en-US" sz="1100" kern="1200" smtClean="0">
                <a:solidFill>
                  <a:schemeClr val="bg1"/>
                </a:solidFill>
                <a:ea typeface="HGPｺﾞｼｯｸE" pitchFamily="50" charset="-128"/>
                <a:cs typeface="+mn-cs"/>
              </a:rPr>
              <a:t>億円）</a:t>
            </a:r>
            <a:endParaRPr kumimoji="1" lang="ja-JP" altLang="en-US" sz="1100" kern="1200" dirty="0">
              <a:solidFill>
                <a:schemeClr val="bg1"/>
              </a:solidFill>
              <a:ea typeface="HGPｺﾞｼｯｸE" pitchFamily="50" charset="-128"/>
              <a:cs typeface="+mn-cs"/>
            </a:endParaRPr>
          </a:p>
        </p:txBody>
      </p:sp>
      <p:sp>
        <p:nvSpPr>
          <p:cNvPr id="35" name="雇用者所得TB1"/>
          <p:cNvSpPr txBox="1"/>
          <p:nvPr/>
        </p:nvSpPr>
        <p:spPr>
          <a:xfrm>
            <a:off x="2689278" y="1635841"/>
            <a:ext cx="1858801" cy="188119"/>
          </a:xfrm>
          <a:prstGeom prst="rect">
            <a:avLst/>
          </a:prstGeom>
          <a:solidFill>
            <a:srgbClr val="008080"/>
          </a:solidFill>
          <a:ln>
            <a:solidFill>
              <a:srgbClr val="29527B"/>
            </a:solidFill>
          </a:ln>
        </p:spPr>
        <p:txBody>
          <a:bodyPr wrap="square" tIns="7200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rtl="0" fontAlgn="base">
              <a:lnSpc>
                <a:spcPts val="900"/>
              </a:lnSpc>
              <a:spcBef>
                <a:spcPct val="0"/>
              </a:spcBef>
              <a:spcAft>
                <a:spcPct val="0"/>
              </a:spcAft>
            </a:pPr>
            <a:r>
              <a:rPr kumimoji="1" lang="zh-TW" altLang="en-US" sz="1100" kern="1200" smtClean="0">
                <a:solidFill>
                  <a:schemeClr val="bg1"/>
                </a:solidFill>
                <a:ea typeface="HGPｺﾞｼｯｸE" pitchFamily="50" charset="-128"/>
                <a:cs typeface="+mn-cs"/>
              </a:rPr>
              <a:t>雇用者所得（</a:t>
            </a:r>
            <a:r>
              <a:rPr kumimoji="1" lang="en-US" altLang="zh-TW" sz="1100" kern="1200" smtClean="0">
                <a:solidFill>
                  <a:schemeClr val="bg1"/>
                </a:solidFill>
                <a:ea typeface="HGPｺﾞｼｯｸE" pitchFamily="50" charset="-128"/>
                <a:cs typeface="+mn-cs"/>
              </a:rPr>
              <a:t>713</a:t>
            </a:r>
            <a:r>
              <a:rPr kumimoji="1" lang="zh-TW" altLang="en-US" sz="1100" kern="1200" smtClean="0">
                <a:solidFill>
                  <a:schemeClr val="bg1"/>
                </a:solidFill>
                <a:ea typeface="HGPｺﾞｼｯｸE" pitchFamily="50" charset="-128"/>
                <a:cs typeface="+mn-cs"/>
              </a:rPr>
              <a:t>億円）</a:t>
            </a:r>
            <a:endParaRPr kumimoji="1" lang="ja-JP" altLang="en-US" sz="1100" kern="1200" dirty="0">
              <a:solidFill>
                <a:schemeClr val="bg1"/>
              </a:solidFill>
              <a:ea typeface="HGPｺﾞｼｯｸE" pitchFamily="50" charset="-128"/>
              <a:cs typeface="+mn-cs"/>
            </a:endParaRPr>
          </a:p>
        </p:txBody>
      </p:sp>
      <p:sp>
        <p:nvSpPr>
          <p:cNvPr id="28" name="地域総生産TB1"/>
          <p:cNvSpPr txBox="1"/>
          <p:nvPr/>
        </p:nvSpPr>
        <p:spPr>
          <a:xfrm>
            <a:off x="70257" y="632779"/>
            <a:ext cx="6959540" cy="307777"/>
          </a:xfrm>
          <a:prstGeom prst="rect">
            <a:avLst/>
          </a:prstGeom>
          <a:solidFill>
            <a:srgbClr val="008080"/>
          </a:solidFill>
          <a:ln>
            <a:noFill/>
          </a:ln>
        </p:spPr>
        <p:txBody>
          <a:bodyPr wrap="square" tIns="0" bIns="0"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l" rtl="0" fontAlgn="base">
              <a:spcBef>
                <a:spcPct val="0"/>
              </a:spcBef>
              <a:spcAft>
                <a:spcPct val="0"/>
              </a:spcAft>
            </a:pPr>
            <a:r>
              <a:rPr kumimoji="1" lang="zh-TW" altLang="en-US" sz="2000" kern="1200" smtClean="0">
                <a:solidFill>
                  <a:schemeClr val="bg1"/>
                </a:solidFill>
                <a:latin typeface="HGPｺﾞｼｯｸE" pitchFamily="50" charset="-128"/>
                <a:ea typeface="HGPｺﾞｼｯｸE" pitchFamily="50" charset="-128"/>
                <a:cs typeface="+mn-cs"/>
              </a:rPr>
              <a:t>久慈市総生産（</a:t>
            </a:r>
            <a:r>
              <a:rPr kumimoji="1" lang="en-US" altLang="zh-TW" sz="2000" kern="1200" smtClean="0">
                <a:solidFill>
                  <a:schemeClr val="bg1"/>
                </a:solidFill>
                <a:latin typeface="HGPｺﾞｼｯｸE" pitchFamily="50" charset="-128"/>
                <a:ea typeface="HGPｺﾞｼｯｸE" pitchFamily="50" charset="-128"/>
                <a:cs typeface="+mn-cs"/>
              </a:rPr>
              <a:t>/</a:t>
            </a:r>
            <a:r>
              <a:rPr kumimoji="1" lang="zh-TW" altLang="en-US" sz="2000" kern="1200" smtClean="0">
                <a:solidFill>
                  <a:schemeClr val="bg1"/>
                </a:solidFill>
                <a:latin typeface="HGPｺﾞｼｯｸE" pitchFamily="50" charset="-128"/>
                <a:ea typeface="HGPｺﾞｼｯｸE" pitchFamily="50" charset="-128"/>
                <a:cs typeface="+mn-cs"/>
              </a:rPr>
              <a:t>総所得</a:t>
            </a:r>
            <a:r>
              <a:rPr kumimoji="1" lang="en-US" altLang="zh-TW" sz="2000" kern="1200" smtClean="0">
                <a:solidFill>
                  <a:schemeClr val="bg1"/>
                </a:solidFill>
                <a:latin typeface="HGPｺﾞｼｯｸE" pitchFamily="50" charset="-128"/>
                <a:ea typeface="HGPｺﾞｼｯｸE" pitchFamily="50" charset="-128"/>
                <a:cs typeface="+mn-cs"/>
              </a:rPr>
              <a:t>/</a:t>
            </a:r>
            <a:r>
              <a:rPr kumimoji="1" lang="zh-TW" altLang="en-US" sz="2000" kern="1200" smtClean="0">
                <a:solidFill>
                  <a:schemeClr val="bg1"/>
                </a:solidFill>
                <a:latin typeface="HGPｺﾞｼｯｸE" pitchFamily="50" charset="-128"/>
                <a:ea typeface="HGPｺﾞｼｯｸE" pitchFamily="50" charset="-128"/>
                <a:cs typeface="+mn-cs"/>
              </a:rPr>
              <a:t>総支出）</a:t>
            </a:r>
            <a:r>
              <a:rPr kumimoji="1" lang="en-US" altLang="zh-TW" sz="2000" kern="1200" smtClean="0">
                <a:solidFill>
                  <a:schemeClr val="bg1"/>
                </a:solidFill>
                <a:latin typeface="HGPｺﾞｼｯｸE" pitchFamily="50" charset="-128"/>
                <a:ea typeface="HGPｺﾞｼｯｸE" pitchFamily="50" charset="-128"/>
                <a:cs typeface="+mn-cs"/>
              </a:rPr>
              <a:t>1,177</a:t>
            </a:r>
            <a:r>
              <a:rPr kumimoji="1" lang="zh-TW" altLang="en-US" sz="2000" kern="1200" smtClean="0">
                <a:solidFill>
                  <a:schemeClr val="bg1"/>
                </a:solidFill>
                <a:latin typeface="HGPｺﾞｼｯｸE" pitchFamily="50" charset="-128"/>
                <a:ea typeface="HGPｺﾞｼｯｸE" pitchFamily="50" charset="-128"/>
                <a:cs typeface="+mn-cs"/>
              </a:rPr>
              <a:t>億円</a:t>
            </a:r>
            <a:r>
              <a:rPr kumimoji="1" lang="en-US" altLang="zh-TW" sz="2000" kern="1200" smtClean="0">
                <a:solidFill>
                  <a:schemeClr val="bg1"/>
                </a:solidFill>
                <a:latin typeface="HGPｺﾞｼｯｸE" pitchFamily="50" charset="-128"/>
                <a:ea typeface="HGPｺﾞｼｯｸE" pitchFamily="50" charset="-128"/>
                <a:cs typeface="+mn-cs"/>
              </a:rPr>
              <a:t>【2013</a:t>
            </a:r>
            <a:r>
              <a:rPr kumimoji="1" lang="zh-TW" altLang="en-US" sz="2000" kern="1200" smtClean="0">
                <a:solidFill>
                  <a:schemeClr val="bg1"/>
                </a:solidFill>
                <a:latin typeface="HGPｺﾞｼｯｸE" pitchFamily="50" charset="-128"/>
                <a:ea typeface="HGPｺﾞｼｯｸE" pitchFamily="50" charset="-128"/>
                <a:cs typeface="+mn-cs"/>
              </a:rPr>
              <a:t>年</a:t>
            </a:r>
            <a:r>
              <a:rPr kumimoji="1" lang="en-US" altLang="zh-TW" sz="2000" kern="1200" smtClean="0">
                <a:solidFill>
                  <a:schemeClr val="bg1"/>
                </a:solidFill>
                <a:latin typeface="HGPｺﾞｼｯｸE" pitchFamily="50" charset="-128"/>
                <a:ea typeface="HGPｺﾞｼｯｸE" pitchFamily="50" charset="-128"/>
                <a:cs typeface="+mn-cs"/>
              </a:rPr>
              <a:t>】</a:t>
            </a:r>
            <a:endParaRPr kumimoji="1" lang="ja-JP" altLang="en-US" sz="2000" kern="1200" dirty="0">
              <a:solidFill>
                <a:schemeClr val="bg1"/>
              </a:solidFill>
              <a:latin typeface="HGPｺﾞｼｯｸE" pitchFamily="50" charset="-128"/>
              <a:ea typeface="HGPｺﾞｼｯｸE" pitchFamily="50" charset="-128"/>
              <a:cs typeface="+mn-cs"/>
            </a:endParaRPr>
          </a:p>
        </p:txBody>
      </p:sp>
      <p:sp>
        <p:nvSpPr>
          <p:cNvPr id="95" name="TB8"/>
          <p:cNvSpPr txBox="1"/>
          <p:nvPr/>
        </p:nvSpPr>
        <p:spPr>
          <a:xfrm>
            <a:off x="8747760" y="3232407"/>
            <a:ext cx="365760" cy="400110"/>
          </a:xfrm>
          <a:prstGeom prst="rect">
            <a:avLst/>
          </a:prstGeom>
          <a:noFill/>
        </p:spPr>
        <p:txBody>
          <a:bodyPr wrap="square" rtlCol="0">
            <a:spAutoFit/>
          </a:bodyPr>
          <a:lstStyle/>
          <a:p>
            <a:pPr algn="ctr"/>
            <a:r>
              <a:rPr lang="ja-JP" altLang="en-US" b="1" dirty="0">
                <a:solidFill>
                  <a:schemeClr val="accent6">
                    <a:lumMod val="75000"/>
                  </a:schemeClr>
                </a:solidFill>
                <a:latin typeface="Meiryo UI" pitchFamily="50" charset="-128"/>
                <a:ea typeface="Meiryo UI" pitchFamily="50" charset="-128"/>
              </a:rPr>
              <a:t>⑩</a:t>
            </a:r>
            <a:endParaRPr kumimoji="1" lang="ja-JP" altLang="en-US" b="1" dirty="0">
              <a:solidFill>
                <a:schemeClr val="accent6">
                  <a:lumMod val="75000"/>
                </a:schemeClr>
              </a:solidFill>
              <a:latin typeface="Meiryo UI" pitchFamily="50" charset="-128"/>
              <a:ea typeface="Meiryo UI" pitchFamily="50" charset="-128"/>
            </a:endParaRPr>
          </a:p>
        </p:txBody>
      </p:sp>
      <p:sp>
        <p:nvSpPr>
          <p:cNvPr id="96" name="移輸出額TB1"/>
          <p:cNvSpPr txBox="1"/>
          <p:nvPr/>
        </p:nvSpPr>
        <p:spPr>
          <a:xfrm>
            <a:off x="4735850" y="3468293"/>
            <a:ext cx="713232"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100" smtClean="0"/>
              <a:t>757</a:t>
            </a:r>
            <a:endParaRPr kumimoji="1" lang="ja-JP" altLang="en-US" sz="1100" dirty="0"/>
          </a:p>
        </p:txBody>
      </p:sp>
      <p:sp>
        <p:nvSpPr>
          <p:cNvPr id="97" name="テキスト ボックス 38"/>
          <p:cNvSpPr txBox="1"/>
          <p:nvPr/>
        </p:nvSpPr>
        <p:spPr>
          <a:xfrm>
            <a:off x="4840466" y="3271179"/>
            <a:ext cx="504000" cy="174851"/>
          </a:xfrm>
          <a:prstGeom prst="rect">
            <a:avLst/>
          </a:prstGeom>
          <a:solidFill>
            <a:srgbClr val="008080"/>
          </a:solidFill>
          <a:ln>
            <a:solidFill>
              <a:srgbClr val="29527B"/>
            </a:solidFill>
          </a:ln>
        </p:spPr>
        <p:txBody>
          <a:bodyPr wrap="square" lIns="0" tIns="36000" rIns="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900" dirty="0" smtClean="0">
                <a:solidFill>
                  <a:schemeClr val="bg1"/>
                </a:solidFill>
              </a:rPr>
              <a:t>移</a:t>
            </a:r>
            <a:r>
              <a:rPr lang="ja-JP" altLang="en-US" sz="900" dirty="0">
                <a:solidFill>
                  <a:schemeClr val="bg1"/>
                </a:solidFill>
              </a:rPr>
              <a:t>輸出</a:t>
            </a:r>
            <a:endParaRPr lang="en-US" altLang="ja-JP" sz="900" dirty="0">
              <a:solidFill>
                <a:schemeClr val="bg1"/>
              </a:solidFill>
            </a:endParaRPr>
          </a:p>
        </p:txBody>
      </p:sp>
      <p:sp>
        <p:nvSpPr>
          <p:cNvPr id="98" name="テキスト ボックス 38"/>
          <p:cNvSpPr txBox="1"/>
          <p:nvPr/>
        </p:nvSpPr>
        <p:spPr>
          <a:xfrm>
            <a:off x="4840466" y="3832144"/>
            <a:ext cx="504000" cy="174851"/>
          </a:xfrm>
          <a:prstGeom prst="rect">
            <a:avLst/>
          </a:prstGeom>
          <a:solidFill>
            <a:srgbClr val="008080"/>
          </a:solidFill>
          <a:ln>
            <a:solidFill>
              <a:srgbClr val="29527B"/>
            </a:solidFill>
          </a:ln>
        </p:spPr>
        <p:txBody>
          <a:bodyPr wrap="square" lIns="0" tIns="36000" rIns="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900" dirty="0" smtClean="0">
                <a:solidFill>
                  <a:schemeClr val="bg1"/>
                </a:solidFill>
              </a:rPr>
              <a:t>移輸入</a:t>
            </a:r>
            <a:endParaRPr lang="en-US" altLang="ja-JP" sz="900" dirty="0">
              <a:solidFill>
                <a:schemeClr val="bg1"/>
              </a:solidFill>
            </a:endParaRPr>
          </a:p>
        </p:txBody>
      </p:sp>
      <p:sp>
        <p:nvSpPr>
          <p:cNvPr id="99" name="移輸入額TB1"/>
          <p:cNvSpPr txBox="1"/>
          <p:nvPr/>
        </p:nvSpPr>
        <p:spPr>
          <a:xfrm>
            <a:off x="4735850" y="4026927"/>
            <a:ext cx="713232"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100" smtClean="0"/>
              <a:t>982</a:t>
            </a:r>
            <a:endParaRPr kumimoji="1" lang="ja-JP" altLang="en-US" sz="1100" dirty="0"/>
          </a:p>
        </p:txBody>
      </p:sp>
      <p:graphicFrame>
        <p:nvGraphicFramePr>
          <p:cNvPr id="100" name="グラフ 99">
            <a:extLst>
              <a:ext uri="{FF2B5EF4-FFF2-40B4-BE49-F238E27FC236}">
                <a16:creationId xmlns:a16="http://schemas.microsoft.com/office/drawing/2014/main" id="{00000000-0008-0000-0B00-00002E000000}"/>
              </a:ext>
            </a:extLst>
          </p:cNvPr>
          <p:cNvGraphicFramePr>
            <a:graphicFrameLocks/>
          </p:cNvGraphicFramePr>
          <p:nvPr>
            <p:extLst>
              <p:ext uri="{D42A27DB-BD31-4B8C-83A1-F6EECF244321}">
                <p14:modId xmlns:p14="http://schemas.microsoft.com/office/powerpoint/2010/main" val="2862715399"/>
              </p:ext>
            </p:extLst>
          </p:nvPr>
        </p:nvGraphicFramePr>
        <p:xfrm>
          <a:off x="146304" y="2084832"/>
          <a:ext cx="2244852" cy="34025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1" name="グラフ 100">
            <a:extLst>
              <a:ext uri="{FF2B5EF4-FFF2-40B4-BE49-F238E27FC236}">
                <a16:creationId xmlns:a16="http://schemas.microsoft.com/office/drawing/2014/main" id="{00000000-0008-0000-0B00-00002F000000}"/>
              </a:ext>
            </a:extLst>
          </p:cNvPr>
          <p:cNvGraphicFramePr>
            <a:graphicFrameLocks/>
          </p:cNvGraphicFramePr>
          <p:nvPr>
            <p:extLst>
              <p:ext uri="{D42A27DB-BD31-4B8C-83A1-F6EECF244321}">
                <p14:modId xmlns:p14="http://schemas.microsoft.com/office/powerpoint/2010/main" val="1541962967"/>
              </p:ext>
            </p:extLst>
          </p:nvPr>
        </p:nvGraphicFramePr>
        <p:xfrm>
          <a:off x="2450592" y="1801368"/>
          <a:ext cx="1992376" cy="165836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2" name="グラフ 101">
            <a:extLst>
              <a:ext uri="{FF2B5EF4-FFF2-40B4-BE49-F238E27FC236}">
                <a16:creationId xmlns:a16="http://schemas.microsoft.com/office/drawing/2014/main" id="{00000000-0008-0000-0B00-000030000000}"/>
              </a:ext>
            </a:extLst>
          </p:cNvPr>
          <p:cNvGraphicFramePr>
            <a:graphicFrameLocks/>
          </p:cNvGraphicFramePr>
          <p:nvPr>
            <p:extLst>
              <p:ext uri="{D42A27DB-BD31-4B8C-83A1-F6EECF244321}">
                <p14:modId xmlns:p14="http://schemas.microsoft.com/office/powerpoint/2010/main" val="405833118"/>
              </p:ext>
            </p:extLst>
          </p:nvPr>
        </p:nvGraphicFramePr>
        <p:xfrm>
          <a:off x="2450592" y="3703320"/>
          <a:ext cx="2012188" cy="166471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3" name="グラフ 102">
            <a:extLst>
              <a:ext uri="{FF2B5EF4-FFF2-40B4-BE49-F238E27FC236}">
                <a16:creationId xmlns:a16="http://schemas.microsoft.com/office/drawing/2014/main" id="{00000000-0008-0000-0B00-000031000000}"/>
              </a:ext>
            </a:extLst>
          </p:cNvPr>
          <p:cNvGraphicFramePr>
            <a:graphicFrameLocks/>
          </p:cNvGraphicFramePr>
          <p:nvPr>
            <p:extLst>
              <p:ext uri="{D42A27DB-BD31-4B8C-83A1-F6EECF244321}">
                <p14:modId xmlns:p14="http://schemas.microsoft.com/office/powerpoint/2010/main" val="3191321476"/>
              </p:ext>
            </p:extLst>
          </p:nvPr>
        </p:nvGraphicFramePr>
        <p:xfrm>
          <a:off x="5212080" y="1627632"/>
          <a:ext cx="1770126" cy="3923030"/>
        </p:xfrm>
        <a:graphic>
          <a:graphicData uri="http://schemas.openxmlformats.org/drawingml/2006/chart">
            <c:chart xmlns:c="http://schemas.openxmlformats.org/drawingml/2006/chart" xmlns:r="http://schemas.openxmlformats.org/officeDocument/2006/relationships" r:id="rId6"/>
          </a:graphicData>
        </a:graphic>
      </p:graphicFrame>
      <p:sp>
        <p:nvSpPr>
          <p:cNvPr id="75" name="民間消費流入矢印"/>
          <p:cNvSpPr/>
          <p:nvPr/>
        </p:nvSpPr>
        <p:spPr bwMode="auto">
          <a:xfrm rot="16200000" flipH="1">
            <a:off x="5847230" y="320002"/>
            <a:ext cx="502094" cy="2148096"/>
          </a:xfrm>
          <a:prstGeom prst="bentArrow">
            <a:avLst>
              <a:gd name="adj1" fmla="val 27563"/>
              <a:gd name="adj2" fmla="val 32642"/>
              <a:gd name="adj3" fmla="val 47935"/>
              <a:gd name="adj4" fmla="val 26350"/>
            </a:avLst>
          </a:prstGeom>
          <a:solidFill>
            <a:srgbClr val="F79646"/>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kern="1200">
              <a:solidFill>
                <a:schemeClr val="tx1"/>
              </a:solidFill>
              <a:latin typeface="HGPｺﾞｼｯｸE" pitchFamily="50" charset="-128"/>
              <a:ea typeface="HGPｺﾞｼｯｸE" pitchFamily="50" charset="-128"/>
              <a:cs typeface="+mn-cs"/>
            </a:endParaRPr>
          </a:p>
        </p:txBody>
      </p:sp>
      <p:sp>
        <p:nvSpPr>
          <p:cNvPr id="74" name="所得流入矢印"/>
          <p:cNvSpPr/>
          <p:nvPr/>
        </p:nvSpPr>
        <p:spPr bwMode="auto">
          <a:xfrm>
            <a:off x="6625655" y="1952473"/>
            <a:ext cx="540000" cy="360000"/>
          </a:xfrm>
          <a:prstGeom prst="leftArrow">
            <a:avLst>
              <a:gd name="adj1" fmla="val 56451"/>
              <a:gd name="adj2" fmla="val 70989"/>
            </a:avLst>
          </a:prstGeom>
          <a:solidFill>
            <a:srgbClr val="FF9966"/>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sz="1100"/>
          </a:p>
        </p:txBody>
      </p:sp>
      <p:sp>
        <p:nvSpPr>
          <p:cNvPr id="73" name="民間投資流出矢印"/>
          <p:cNvSpPr/>
          <p:nvPr/>
        </p:nvSpPr>
        <p:spPr bwMode="auto">
          <a:xfrm flipV="1">
            <a:off x="4887638" y="5621313"/>
            <a:ext cx="2300562" cy="374754"/>
          </a:xfrm>
          <a:prstGeom prst="bentArrow">
            <a:avLst>
              <a:gd name="adj1" fmla="val 32705"/>
              <a:gd name="adj2" fmla="val 48372"/>
              <a:gd name="adj3" fmla="val 35764"/>
              <a:gd name="adj4" fmla="val 26594"/>
            </a:avLst>
          </a:prstGeom>
          <a:solidFill>
            <a:schemeClr val="bg1">
              <a:lumMod val="65000"/>
            </a:schemeClr>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kern="1200">
              <a:solidFill>
                <a:schemeClr val="tx1"/>
              </a:solidFill>
              <a:latin typeface="HGPｺﾞｼｯｸE" pitchFamily="50" charset="-128"/>
              <a:ea typeface="HGPｺﾞｼｯｸE" pitchFamily="50" charset="-128"/>
              <a:cs typeface="+mn-cs"/>
            </a:endParaRPr>
          </a:p>
        </p:txBody>
      </p:sp>
      <p:sp>
        <p:nvSpPr>
          <p:cNvPr id="78" name="エネルギー流出矢印"/>
          <p:cNvSpPr/>
          <p:nvPr/>
        </p:nvSpPr>
        <p:spPr bwMode="auto">
          <a:xfrm>
            <a:off x="6629400" y="3591356"/>
            <a:ext cx="540000" cy="360000"/>
          </a:xfrm>
          <a:prstGeom prst="rightArrow">
            <a:avLst>
              <a:gd name="adj1" fmla="val 50000"/>
              <a:gd name="adj2" fmla="val 71182"/>
            </a:avLst>
          </a:prstGeom>
          <a:solidFill>
            <a:schemeClr val="bg1">
              <a:lumMod val="65000"/>
            </a:schemeClr>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sz="1100"/>
          </a:p>
        </p:txBody>
      </p:sp>
      <p:sp>
        <p:nvSpPr>
          <p:cNvPr id="50" name="右矢印 49"/>
          <p:cNvSpPr/>
          <p:nvPr/>
        </p:nvSpPr>
        <p:spPr bwMode="auto">
          <a:xfrm>
            <a:off x="2298963" y="3274475"/>
            <a:ext cx="245687" cy="732558"/>
          </a:xfrm>
          <a:prstGeom prst="rightArrow">
            <a:avLst>
              <a:gd name="adj1" fmla="val 50000"/>
              <a:gd name="adj2" fmla="val 60160"/>
            </a:avLst>
          </a:prstGeom>
          <a:solidFill>
            <a:srgbClr val="FFD965"/>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48" name="右矢印 47"/>
          <p:cNvSpPr/>
          <p:nvPr/>
        </p:nvSpPr>
        <p:spPr bwMode="auto">
          <a:xfrm>
            <a:off x="4621340" y="3274475"/>
            <a:ext cx="252718" cy="732558"/>
          </a:xfrm>
          <a:prstGeom prst="rightArrow">
            <a:avLst>
              <a:gd name="adj1" fmla="val 50000"/>
              <a:gd name="adj2" fmla="val 60160"/>
            </a:avLst>
          </a:prstGeom>
          <a:solidFill>
            <a:srgbClr val="FFD965"/>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55" name="テキスト ボックス 46"/>
          <p:cNvSpPr txBox="1"/>
          <p:nvPr/>
        </p:nvSpPr>
        <p:spPr>
          <a:xfrm>
            <a:off x="4223026" y="5744905"/>
            <a:ext cx="828000" cy="220573"/>
          </a:xfrm>
          <a:prstGeom prst="rect">
            <a:avLst/>
          </a:prstGeom>
          <a:solidFill>
            <a:srgbClr val="FFD965"/>
          </a:solidFill>
          <a:ln w="9525">
            <a:solidFill>
              <a:srgbClr val="29527B"/>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000"/>
              </a:lnSpc>
            </a:pPr>
            <a:r>
              <a:rPr kumimoji="1" lang="ja-JP" altLang="en-US" sz="1000" dirty="0">
                <a:solidFill>
                  <a:schemeClr val="bg1"/>
                </a:solidFill>
                <a:latin typeface="HGPｺﾞｼｯｸE" pitchFamily="50" charset="-128"/>
                <a:ea typeface="HGPｺﾞｼｯｸE" pitchFamily="50" charset="-128"/>
              </a:rPr>
              <a:t>金融機関等</a:t>
            </a:r>
          </a:p>
        </p:txBody>
      </p:sp>
      <p:sp>
        <p:nvSpPr>
          <p:cNvPr id="77" name="エネルギーTB1"/>
          <p:cNvSpPr txBox="1"/>
          <p:nvPr/>
        </p:nvSpPr>
        <p:spPr>
          <a:xfrm>
            <a:off x="7198416" y="3526839"/>
            <a:ext cx="1800000" cy="325730"/>
          </a:xfrm>
          <a:prstGeom prst="rect">
            <a:avLst/>
          </a:prstGeom>
          <a:solidFill>
            <a:srgbClr val="A6A6A6"/>
          </a:solidFill>
        </p:spPr>
        <p:txBody>
          <a:bodyPr wrap="square" lIns="36000"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kumimoji="1" lang="ja-JP" altLang="en-US" sz="1200" smtClean="0">
                <a:solidFill>
                  <a:schemeClr val="bg1"/>
                </a:solidFill>
                <a:latin typeface="HGPｺﾞｼｯｸE" pitchFamily="50" charset="-128"/>
                <a:ea typeface="HGPｺﾞｼｯｸE" pitchFamily="50" charset="-128"/>
              </a:rPr>
              <a:t>エネルギー代金の流出：</a:t>
            </a:r>
            <a:endParaRPr lang="en-US" altLang="ja-JP" sz="1200" dirty="0">
              <a:solidFill>
                <a:schemeClr val="bg1"/>
              </a:solidFill>
              <a:latin typeface="HGPｺﾞｼｯｸE" pitchFamily="50" charset="-128"/>
              <a:ea typeface="HGPｺﾞｼｯｸE" pitchFamily="50" charset="-128"/>
            </a:endParaRPr>
          </a:p>
        </p:txBody>
      </p:sp>
      <p:sp>
        <p:nvSpPr>
          <p:cNvPr id="79" name="エネルギーTB2"/>
          <p:cNvSpPr txBox="1"/>
          <p:nvPr/>
        </p:nvSpPr>
        <p:spPr>
          <a:xfrm>
            <a:off x="7198416" y="3781386"/>
            <a:ext cx="799455" cy="325730"/>
          </a:xfrm>
          <a:prstGeom prst="rect">
            <a:avLst/>
          </a:prstGeom>
          <a:solidFill>
            <a:srgbClr val="A6A6A6"/>
          </a:solidFill>
        </p:spPr>
        <p:txBody>
          <a:bodyPr wrap="square" lIns="36000" rIns="0" rtlCol="0" anchor="ctr" anchorCtr="1">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200" kern="1200" smtClean="0">
                <a:solidFill>
                  <a:schemeClr val="bg1"/>
                </a:solidFill>
                <a:latin typeface="HGPｺﾞｼｯｸE" pitchFamily="50" charset="-128"/>
                <a:ea typeface="HGPｺﾞｼｯｸE" pitchFamily="50" charset="-128"/>
                <a:cs typeface="+mn-cs"/>
              </a:rPr>
              <a:t>約</a:t>
            </a:r>
            <a:r>
              <a:rPr kumimoji="1" lang="en-US" altLang="ja-JP" sz="1200" kern="1200" smtClean="0">
                <a:solidFill>
                  <a:schemeClr val="bg1"/>
                </a:solidFill>
                <a:latin typeface="HGPｺﾞｼｯｸE" pitchFamily="50" charset="-128"/>
                <a:ea typeface="HGPｺﾞｼｯｸE" pitchFamily="50" charset="-128"/>
                <a:cs typeface="+mn-cs"/>
              </a:rPr>
              <a:t>62</a:t>
            </a:r>
            <a:r>
              <a:rPr kumimoji="1" lang="ja-JP" altLang="en-US" sz="1200" kern="1200" smtClean="0">
                <a:solidFill>
                  <a:schemeClr val="bg1"/>
                </a:solidFill>
                <a:latin typeface="HGPｺﾞｼｯｸE" pitchFamily="50" charset="-128"/>
                <a:ea typeface="HGPｺﾞｼｯｸE" pitchFamily="50" charset="-128"/>
                <a:cs typeface="+mn-cs"/>
              </a:rPr>
              <a:t>億円</a:t>
            </a:r>
            <a:endParaRPr kumimoji="1" lang="en-US" altLang="ja-JP" sz="1200" kern="1200" dirty="0">
              <a:solidFill>
                <a:schemeClr val="bg1"/>
              </a:solidFill>
              <a:latin typeface="HGPｺﾞｼｯｸE" pitchFamily="50" charset="-128"/>
              <a:ea typeface="HGPｺﾞｼｯｸE" pitchFamily="50" charset="-128"/>
              <a:cs typeface="+mn-cs"/>
            </a:endParaRPr>
          </a:p>
        </p:txBody>
      </p:sp>
      <p:sp>
        <p:nvSpPr>
          <p:cNvPr id="91" name="エネルギーTB3"/>
          <p:cNvSpPr txBox="1"/>
          <p:nvPr/>
        </p:nvSpPr>
        <p:spPr>
          <a:xfrm>
            <a:off x="7990416" y="3777932"/>
            <a:ext cx="1008000" cy="329184"/>
          </a:xfrm>
          <a:prstGeom prst="rect">
            <a:avLst/>
          </a:prstGeom>
          <a:solidFill>
            <a:srgbClr val="A6A6A6"/>
          </a:solidFill>
        </p:spPr>
        <p:txBody>
          <a:bodyPr wrap="square" lIns="36000" rIns="0" rtlCol="0" anchor="ctr"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r" rtl="0" fontAlgn="base">
              <a:spcBef>
                <a:spcPct val="0"/>
              </a:spcBef>
              <a:spcAft>
                <a:spcPct val="0"/>
              </a:spcAft>
            </a:pPr>
            <a:r>
              <a:rPr kumimoji="1" lang="ja-JP" altLang="en-US" sz="1000" kern="1200" smtClean="0">
                <a:solidFill>
                  <a:schemeClr val="bg1"/>
                </a:solidFill>
                <a:latin typeface="HGPｺﾞｼｯｸE" pitchFamily="50" charset="-128"/>
                <a:ea typeface="HGPｺﾞｼｯｸE" pitchFamily="50" charset="-128"/>
                <a:cs typeface="+mn-cs"/>
              </a:rPr>
              <a:t>（</a:t>
            </a:r>
            <a:r>
              <a:rPr kumimoji="1" lang="en-US" altLang="ja-JP" sz="1000" kern="1200" smtClean="0">
                <a:solidFill>
                  <a:schemeClr val="bg1"/>
                </a:solidFill>
                <a:latin typeface="HGPｺﾞｼｯｸE" pitchFamily="50" charset="-128"/>
                <a:ea typeface="HGPｺﾞｼｯｸE" pitchFamily="50" charset="-128"/>
                <a:cs typeface="+mn-cs"/>
              </a:rPr>
              <a:t>GRP</a:t>
            </a:r>
            <a:r>
              <a:rPr kumimoji="1" lang="ja-JP" altLang="en-US" sz="1000" kern="1200" smtClean="0">
                <a:solidFill>
                  <a:schemeClr val="bg1"/>
                </a:solidFill>
                <a:latin typeface="HGPｺﾞｼｯｸE" pitchFamily="50" charset="-128"/>
                <a:ea typeface="HGPｺﾞｼｯｸE" pitchFamily="50" charset="-128"/>
                <a:cs typeface="+mn-cs"/>
              </a:rPr>
              <a:t>の約</a:t>
            </a:r>
            <a:r>
              <a:rPr kumimoji="1" lang="en-US" altLang="ja-JP" sz="1000" kern="1200" smtClean="0">
                <a:solidFill>
                  <a:schemeClr val="bg1"/>
                </a:solidFill>
                <a:latin typeface="HGPｺﾞｼｯｸE" pitchFamily="50" charset="-128"/>
                <a:ea typeface="HGPｺﾞｼｯｸE" pitchFamily="50" charset="-128"/>
                <a:cs typeface="+mn-cs"/>
              </a:rPr>
              <a:t>5.3</a:t>
            </a:r>
            <a:r>
              <a:rPr kumimoji="1" lang="ja-JP" altLang="en-US" sz="1000" kern="1200" smtClean="0">
                <a:solidFill>
                  <a:schemeClr val="bg1"/>
                </a:solidFill>
                <a:latin typeface="HGPｺﾞｼｯｸE" pitchFamily="50" charset="-128"/>
                <a:ea typeface="HGPｺﾞｼｯｸE" pitchFamily="50" charset="-128"/>
                <a:cs typeface="+mn-cs"/>
              </a:rPr>
              <a:t>％）</a:t>
            </a:r>
            <a:endParaRPr kumimoji="1" lang="en-US" altLang="ja-JP" sz="1000" kern="1200" dirty="0">
              <a:solidFill>
                <a:schemeClr val="bg1"/>
              </a:solidFill>
              <a:latin typeface="HGPｺﾞｼｯｸE" pitchFamily="50" charset="-128"/>
              <a:ea typeface="HGPｺﾞｼｯｸE" pitchFamily="50" charset="-128"/>
              <a:cs typeface="+mn-cs"/>
            </a:endParaRPr>
          </a:p>
        </p:txBody>
      </p:sp>
      <p:sp>
        <p:nvSpPr>
          <p:cNvPr id="80" name="エネルギーTB4"/>
          <p:cNvSpPr txBox="1"/>
          <p:nvPr/>
        </p:nvSpPr>
        <p:spPr>
          <a:xfrm>
            <a:off x="7198416" y="4087172"/>
            <a:ext cx="1800000" cy="325730"/>
          </a:xfrm>
          <a:prstGeom prst="rect">
            <a:avLst/>
          </a:prstGeom>
          <a:solidFill>
            <a:srgbClr val="A6A6A6"/>
          </a:solidFill>
        </p:spPr>
        <p:txBody>
          <a:bodyPr wrap="square" lIns="36000"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000" kern="1200" smtClean="0">
                <a:solidFill>
                  <a:schemeClr val="bg1"/>
                </a:solidFill>
                <a:latin typeface="HGPｺﾞｼｯｸE" pitchFamily="50" charset="-128"/>
                <a:ea typeface="HGPｺﾞｼｯｸE" pitchFamily="50" charset="-128"/>
                <a:cs typeface="+mn-cs"/>
              </a:rPr>
              <a:t>石炭・原油・天然ガス：約</a:t>
            </a:r>
            <a:r>
              <a:rPr kumimoji="1" lang="en-US" altLang="ja-JP" sz="1000" kern="1200" smtClean="0">
                <a:solidFill>
                  <a:schemeClr val="bg1"/>
                </a:solidFill>
                <a:latin typeface="HGPｺﾞｼｯｸE" pitchFamily="50" charset="-128"/>
                <a:ea typeface="HGPｺﾞｼｯｸE" pitchFamily="50" charset="-128"/>
                <a:cs typeface="+mn-cs"/>
              </a:rPr>
              <a:t>8</a:t>
            </a:r>
            <a:r>
              <a:rPr kumimoji="1" lang="ja-JP" altLang="en-US" sz="1000" kern="1200" smtClean="0">
                <a:solidFill>
                  <a:schemeClr val="bg1"/>
                </a:solidFill>
                <a:latin typeface="HGPｺﾞｼｯｸE" pitchFamily="50" charset="-128"/>
                <a:ea typeface="HGPｺﾞｼｯｸE" pitchFamily="50" charset="-128"/>
                <a:cs typeface="+mn-cs"/>
              </a:rPr>
              <a:t>億円</a:t>
            </a:r>
            <a:endParaRPr kumimoji="1" lang="en-US" altLang="ja-JP" sz="1000" kern="1200" dirty="0">
              <a:solidFill>
                <a:schemeClr val="bg1"/>
              </a:solidFill>
              <a:latin typeface="HGPｺﾞｼｯｸE" pitchFamily="50" charset="-128"/>
              <a:ea typeface="HGPｺﾞｼｯｸE" pitchFamily="50" charset="-128"/>
              <a:cs typeface="+mn-cs"/>
            </a:endParaRPr>
          </a:p>
        </p:txBody>
      </p:sp>
      <p:sp>
        <p:nvSpPr>
          <p:cNvPr id="81" name="エネルギーTB5"/>
          <p:cNvSpPr txBox="1"/>
          <p:nvPr/>
        </p:nvSpPr>
        <p:spPr>
          <a:xfrm>
            <a:off x="7198416" y="4304602"/>
            <a:ext cx="1800000" cy="325730"/>
          </a:xfrm>
          <a:prstGeom prst="rect">
            <a:avLst/>
          </a:prstGeom>
          <a:solidFill>
            <a:srgbClr val="A6A6A6"/>
          </a:solidFill>
        </p:spPr>
        <p:txBody>
          <a:bodyPr wrap="square" lIns="36000"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000" kern="1200" smtClean="0">
                <a:solidFill>
                  <a:schemeClr val="bg1"/>
                </a:solidFill>
                <a:latin typeface="HGPｺﾞｼｯｸE" pitchFamily="50" charset="-128"/>
                <a:ea typeface="HGPｺﾞｼｯｸE" pitchFamily="50" charset="-128"/>
                <a:cs typeface="+mn-cs"/>
              </a:rPr>
              <a:t>石油・石炭製品：約</a:t>
            </a:r>
            <a:r>
              <a:rPr kumimoji="1" lang="en-US" altLang="ja-JP" sz="1000" kern="1200" smtClean="0">
                <a:solidFill>
                  <a:schemeClr val="bg1"/>
                </a:solidFill>
                <a:latin typeface="HGPｺﾞｼｯｸE" pitchFamily="50" charset="-128"/>
                <a:ea typeface="HGPｺﾞｼｯｸE" pitchFamily="50" charset="-128"/>
                <a:cs typeface="+mn-cs"/>
              </a:rPr>
              <a:t>47</a:t>
            </a:r>
            <a:r>
              <a:rPr kumimoji="1" lang="ja-JP" altLang="en-US" sz="1000" kern="1200" smtClean="0">
                <a:solidFill>
                  <a:schemeClr val="bg1"/>
                </a:solidFill>
                <a:latin typeface="HGPｺﾞｼｯｸE" pitchFamily="50" charset="-128"/>
                <a:ea typeface="HGPｺﾞｼｯｸE" pitchFamily="50" charset="-128"/>
                <a:cs typeface="+mn-cs"/>
              </a:rPr>
              <a:t>億円</a:t>
            </a:r>
            <a:endParaRPr kumimoji="1" lang="en-US" altLang="ja-JP" sz="1000" kern="1200" dirty="0">
              <a:solidFill>
                <a:schemeClr val="bg1"/>
              </a:solidFill>
              <a:latin typeface="HGPｺﾞｼｯｸE" pitchFamily="50" charset="-128"/>
              <a:ea typeface="HGPｺﾞｼｯｸE" pitchFamily="50" charset="-128"/>
              <a:cs typeface="+mn-cs"/>
            </a:endParaRPr>
          </a:p>
        </p:txBody>
      </p:sp>
      <p:sp>
        <p:nvSpPr>
          <p:cNvPr id="82" name="エネルギーTB6"/>
          <p:cNvSpPr txBox="1"/>
          <p:nvPr/>
        </p:nvSpPr>
        <p:spPr>
          <a:xfrm>
            <a:off x="7198416" y="4536134"/>
            <a:ext cx="1800000" cy="325730"/>
          </a:xfrm>
          <a:prstGeom prst="rect">
            <a:avLst/>
          </a:prstGeom>
          <a:solidFill>
            <a:srgbClr val="A6A6A6"/>
          </a:solidFill>
        </p:spPr>
        <p:txBody>
          <a:bodyPr wrap="square" lIns="36000"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zh-TW" altLang="en-US" sz="1000" kern="1200" smtClean="0">
                <a:solidFill>
                  <a:schemeClr val="bg1"/>
                </a:solidFill>
                <a:latin typeface="HGPｺﾞｼｯｸE" pitchFamily="50" charset="-128"/>
                <a:ea typeface="HGPｺﾞｼｯｸE" pitchFamily="50" charset="-128"/>
                <a:cs typeface="+mn-cs"/>
              </a:rPr>
              <a:t>電気：約</a:t>
            </a:r>
            <a:r>
              <a:rPr kumimoji="1" lang="en-US" altLang="zh-TW" sz="1000" kern="1200" smtClean="0">
                <a:solidFill>
                  <a:schemeClr val="bg1"/>
                </a:solidFill>
                <a:latin typeface="HGPｺﾞｼｯｸE" pitchFamily="50" charset="-128"/>
                <a:ea typeface="HGPｺﾞｼｯｸE" pitchFamily="50" charset="-128"/>
                <a:cs typeface="+mn-cs"/>
              </a:rPr>
              <a:t>6</a:t>
            </a:r>
            <a:r>
              <a:rPr kumimoji="1" lang="zh-TW" altLang="en-US" sz="1000" kern="1200" smtClean="0">
                <a:solidFill>
                  <a:schemeClr val="bg1"/>
                </a:solidFill>
                <a:latin typeface="HGPｺﾞｼｯｸE" pitchFamily="50" charset="-128"/>
                <a:ea typeface="HGPｺﾞｼｯｸE" pitchFamily="50" charset="-128"/>
                <a:cs typeface="+mn-cs"/>
              </a:rPr>
              <a:t>億円</a:t>
            </a:r>
            <a:endParaRPr kumimoji="1" lang="en-US" altLang="ja-JP" sz="1000" kern="1200" dirty="0">
              <a:solidFill>
                <a:schemeClr val="bg1"/>
              </a:solidFill>
              <a:latin typeface="HGPｺﾞｼｯｸE" pitchFamily="50" charset="-128"/>
              <a:ea typeface="HGPｺﾞｼｯｸE" pitchFamily="50" charset="-128"/>
              <a:cs typeface="+mn-cs"/>
            </a:endParaRPr>
          </a:p>
        </p:txBody>
      </p:sp>
      <p:sp>
        <p:nvSpPr>
          <p:cNvPr id="83" name="エネルギーTB7"/>
          <p:cNvSpPr txBox="1"/>
          <p:nvPr/>
        </p:nvSpPr>
        <p:spPr>
          <a:xfrm>
            <a:off x="7198416" y="4767499"/>
            <a:ext cx="1800000" cy="325730"/>
          </a:xfrm>
          <a:prstGeom prst="rect">
            <a:avLst/>
          </a:prstGeom>
          <a:solidFill>
            <a:srgbClr val="A6A6A6"/>
          </a:solidFill>
        </p:spPr>
        <p:txBody>
          <a:bodyPr wrap="square" lIns="36000"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000" b="0" i="0" u="none" strike="noStrike" kern="1200" smtClean="0">
                <a:solidFill>
                  <a:schemeClr val="bg1"/>
                </a:solidFill>
                <a:latin typeface="HGPｺﾞｼｯｸE" pitchFamily="50" charset="-128"/>
                <a:ea typeface="HGPｺﾞｼｯｸE" pitchFamily="50" charset="-128"/>
                <a:cs typeface="+mn-cs"/>
              </a:rPr>
              <a:t>ガス・熱供給：約</a:t>
            </a:r>
            <a:r>
              <a:rPr kumimoji="1" lang="en-US" altLang="ja-JP" sz="1000" b="0" i="0" u="none" strike="noStrike" kern="1200" smtClean="0">
                <a:solidFill>
                  <a:schemeClr val="bg1"/>
                </a:solidFill>
                <a:latin typeface="HGPｺﾞｼｯｸE" pitchFamily="50" charset="-128"/>
                <a:ea typeface="HGPｺﾞｼｯｸE" pitchFamily="50" charset="-128"/>
                <a:cs typeface="+mn-cs"/>
              </a:rPr>
              <a:t>2</a:t>
            </a:r>
            <a:r>
              <a:rPr kumimoji="1" lang="ja-JP" altLang="en-US" sz="1000" b="0" i="0" u="none" strike="noStrike" kern="1200" smtClean="0">
                <a:solidFill>
                  <a:schemeClr val="bg1"/>
                </a:solidFill>
                <a:latin typeface="HGPｺﾞｼｯｸE" pitchFamily="50" charset="-128"/>
                <a:ea typeface="HGPｺﾞｼｯｸE" pitchFamily="50" charset="-128"/>
                <a:cs typeface="+mn-cs"/>
              </a:rPr>
              <a:t>億円</a:t>
            </a:r>
            <a:endParaRPr kumimoji="1" lang="en-US" altLang="ja-JP" sz="1000" b="0" i="0" u="none" strike="noStrike" kern="1200" dirty="0">
              <a:solidFill>
                <a:schemeClr val="bg1"/>
              </a:solidFill>
              <a:latin typeface="HGPｺﾞｼｯｸE" pitchFamily="50" charset="-128"/>
              <a:ea typeface="HGPｺﾞｼｯｸE" pitchFamily="50" charset="-128"/>
              <a:cs typeface="+mn-cs"/>
            </a:endParaRPr>
          </a:p>
        </p:txBody>
      </p:sp>
      <p:sp>
        <p:nvSpPr>
          <p:cNvPr id="7" name="TB1"/>
          <p:cNvSpPr txBox="1"/>
          <p:nvPr/>
        </p:nvSpPr>
        <p:spPr>
          <a:xfrm>
            <a:off x="1811971" y="1840106"/>
            <a:ext cx="365760" cy="400110"/>
          </a:xfrm>
          <a:prstGeom prst="rect">
            <a:avLst/>
          </a:prstGeom>
          <a:noFill/>
        </p:spPr>
        <p:txBody>
          <a:bodyPr wrap="square" rtlCol="0">
            <a:spAutoFit/>
          </a:bodyPr>
          <a:lstStyle/>
          <a:p>
            <a:pPr algn="ctr"/>
            <a:r>
              <a:rPr kumimoji="1" lang="ja-JP" altLang="en-US" b="1" dirty="0">
                <a:solidFill>
                  <a:schemeClr val="accent6">
                    <a:lumMod val="75000"/>
                  </a:schemeClr>
                </a:solidFill>
                <a:latin typeface="Meiryo UI" pitchFamily="50" charset="-128"/>
                <a:ea typeface="Meiryo UI" pitchFamily="50" charset="-128"/>
              </a:rPr>
              <a:t>①</a:t>
            </a:r>
          </a:p>
        </p:txBody>
      </p:sp>
      <p:sp>
        <p:nvSpPr>
          <p:cNvPr id="8" name="TB2"/>
          <p:cNvSpPr txBox="1"/>
          <p:nvPr/>
        </p:nvSpPr>
        <p:spPr>
          <a:xfrm>
            <a:off x="1022220" y="2199425"/>
            <a:ext cx="365760" cy="400110"/>
          </a:xfrm>
          <a:prstGeom prst="rect">
            <a:avLst/>
          </a:prstGeom>
          <a:noFill/>
        </p:spPr>
        <p:txBody>
          <a:bodyPr wrap="square" rtlCol="0">
            <a:spAutoFit/>
          </a:bodyPr>
          <a:lstStyle/>
          <a:p>
            <a:pPr algn="ctr"/>
            <a:r>
              <a:rPr lang="ja-JP" altLang="en-US" b="1" dirty="0">
                <a:solidFill>
                  <a:schemeClr val="accent6">
                    <a:lumMod val="75000"/>
                  </a:schemeClr>
                </a:solidFill>
                <a:latin typeface="Meiryo UI" pitchFamily="50" charset="-128"/>
                <a:ea typeface="Meiryo UI" pitchFamily="50" charset="-128"/>
              </a:rPr>
              <a:t>②</a:t>
            </a:r>
            <a:endParaRPr kumimoji="1" lang="ja-JP" altLang="en-US" b="1" dirty="0">
              <a:solidFill>
                <a:schemeClr val="accent6">
                  <a:lumMod val="75000"/>
                </a:schemeClr>
              </a:solidFill>
              <a:latin typeface="Meiryo UI" pitchFamily="50" charset="-128"/>
              <a:ea typeface="Meiryo UI" pitchFamily="50" charset="-128"/>
            </a:endParaRPr>
          </a:p>
        </p:txBody>
      </p:sp>
      <p:sp>
        <p:nvSpPr>
          <p:cNvPr id="12" name="TB3"/>
          <p:cNvSpPr txBox="1"/>
          <p:nvPr/>
        </p:nvSpPr>
        <p:spPr>
          <a:xfrm>
            <a:off x="1851947" y="4791676"/>
            <a:ext cx="365760" cy="400110"/>
          </a:xfrm>
          <a:prstGeom prst="rect">
            <a:avLst/>
          </a:prstGeom>
          <a:noFill/>
        </p:spPr>
        <p:txBody>
          <a:bodyPr wrap="square" rtlCol="0">
            <a:spAutoFit/>
          </a:bodyPr>
          <a:lstStyle/>
          <a:p>
            <a:pPr algn="ctr"/>
            <a:r>
              <a:rPr lang="ja-JP" altLang="en-US" b="1" dirty="0">
                <a:solidFill>
                  <a:schemeClr val="accent6">
                    <a:lumMod val="75000"/>
                  </a:schemeClr>
                </a:solidFill>
                <a:latin typeface="Meiryo UI" pitchFamily="50" charset="-128"/>
                <a:ea typeface="Meiryo UI" pitchFamily="50" charset="-128"/>
              </a:rPr>
              <a:t>③</a:t>
            </a:r>
            <a:endParaRPr kumimoji="1" lang="ja-JP" altLang="en-US" b="1" dirty="0">
              <a:solidFill>
                <a:schemeClr val="accent6">
                  <a:lumMod val="75000"/>
                </a:schemeClr>
              </a:solidFill>
              <a:latin typeface="Meiryo UI" pitchFamily="50" charset="-128"/>
              <a:ea typeface="Meiryo UI" pitchFamily="50" charset="-128"/>
            </a:endParaRPr>
          </a:p>
        </p:txBody>
      </p:sp>
      <p:sp>
        <p:nvSpPr>
          <p:cNvPr id="60" name="TB4"/>
          <p:cNvSpPr txBox="1"/>
          <p:nvPr/>
        </p:nvSpPr>
        <p:spPr>
          <a:xfrm>
            <a:off x="3994107" y="2168261"/>
            <a:ext cx="365760" cy="400110"/>
          </a:xfrm>
          <a:prstGeom prst="rect">
            <a:avLst/>
          </a:prstGeom>
          <a:noFill/>
        </p:spPr>
        <p:txBody>
          <a:bodyPr wrap="square" rtlCol="0">
            <a:spAutoFit/>
          </a:bodyPr>
          <a:lstStyle/>
          <a:p>
            <a:pPr algn="ctr"/>
            <a:r>
              <a:rPr kumimoji="1" lang="ja-JP" altLang="en-US" b="1" dirty="0">
                <a:solidFill>
                  <a:schemeClr val="accent6">
                    <a:lumMod val="75000"/>
                  </a:schemeClr>
                </a:solidFill>
                <a:latin typeface="Meiryo UI" pitchFamily="50" charset="-128"/>
                <a:ea typeface="Meiryo UI" pitchFamily="50" charset="-128"/>
              </a:rPr>
              <a:t>④</a:t>
            </a:r>
          </a:p>
        </p:txBody>
      </p:sp>
      <p:sp>
        <p:nvSpPr>
          <p:cNvPr id="16" name="TB5"/>
          <p:cNvSpPr txBox="1"/>
          <p:nvPr/>
        </p:nvSpPr>
        <p:spPr>
          <a:xfrm>
            <a:off x="8595360" y="1788147"/>
            <a:ext cx="365760" cy="400110"/>
          </a:xfrm>
          <a:prstGeom prst="rect">
            <a:avLst/>
          </a:prstGeom>
          <a:noFill/>
        </p:spPr>
        <p:txBody>
          <a:bodyPr wrap="square" rtlCol="0">
            <a:spAutoFit/>
          </a:bodyPr>
          <a:lstStyle/>
          <a:p>
            <a:pPr algn="ctr"/>
            <a:r>
              <a:rPr kumimoji="1" lang="ja-JP" altLang="en-US" b="1" dirty="0">
                <a:solidFill>
                  <a:schemeClr val="accent6">
                    <a:lumMod val="75000"/>
                  </a:schemeClr>
                </a:solidFill>
                <a:latin typeface="Meiryo UI" pitchFamily="50" charset="-128"/>
                <a:ea typeface="Meiryo UI" pitchFamily="50" charset="-128"/>
              </a:rPr>
              <a:t>⑤</a:t>
            </a:r>
          </a:p>
        </p:txBody>
      </p:sp>
      <p:sp>
        <p:nvSpPr>
          <p:cNvPr id="17" name="TB6"/>
          <p:cNvSpPr txBox="1"/>
          <p:nvPr/>
        </p:nvSpPr>
        <p:spPr>
          <a:xfrm>
            <a:off x="8595360" y="772832"/>
            <a:ext cx="365760" cy="400110"/>
          </a:xfrm>
          <a:prstGeom prst="rect">
            <a:avLst/>
          </a:prstGeom>
          <a:noFill/>
        </p:spPr>
        <p:txBody>
          <a:bodyPr wrap="square" rtlCol="0">
            <a:spAutoFit/>
          </a:bodyPr>
          <a:lstStyle/>
          <a:p>
            <a:pPr algn="ctr"/>
            <a:r>
              <a:rPr lang="ja-JP" altLang="en-US" b="1" dirty="0">
                <a:solidFill>
                  <a:schemeClr val="accent6">
                    <a:lumMod val="75000"/>
                  </a:schemeClr>
                </a:solidFill>
                <a:latin typeface="Meiryo UI" pitchFamily="50" charset="-128"/>
                <a:ea typeface="Meiryo UI" pitchFamily="50" charset="-128"/>
              </a:rPr>
              <a:t>⑥</a:t>
            </a:r>
            <a:endParaRPr kumimoji="1" lang="ja-JP" altLang="en-US" b="1" dirty="0">
              <a:solidFill>
                <a:schemeClr val="accent6">
                  <a:lumMod val="75000"/>
                </a:schemeClr>
              </a:solidFill>
              <a:latin typeface="Meiryo UI" pitchFamily="50" charset="-128"/>
              <a:ea typeface="Meiryo UI" pitchFamily="50" charset="-128"/>
            </a:endParaRPr>
          </a:p>
        </p:txBody>
      </p:sp>
      <p:sp>
        <p:nvSpPr>
          <p:cNvPr id="18" name="TB7"/>
          <p:cNvSpPr txBox="1"/>
          <p:nvPr/>
        </p:nvSpPr>
        <p:spPr>
          <a:xfrm>
            <a:off x="8595360" y="5320071"/>
            <a:ext cx="365760" cy="400110"/>
          </a:xfrm>
          <a:prstGeom prst="rect">
            <a:avLst/>
          </a:prstGeom>
          <a:noFill/>
        </p:spPr>
        <p:txBody>
          <a:bodyPr wrap="square" rtlCol="0">
            <a:spAutoFit/>
          </a:bodyPr>
          <a:lstStyle/>
          <a:p>
            <a:pPr algn="ctr"/>
            <a:r>
              <a:rPr kumimoji="1" lang="ja-JP" altLang="en-US" b="1" dirty="0">
                <a:solidFill>
                  <a:schemeClr val="accent6">
                    <a:lumMod val="75000"/>
                  </a:schemeClr>
                </a:solidFill>
                <a:latin typeface="Meiryo UI" pitchFamily="50" charset="-128"/>
                <a:ea typeface="Meiryo UI" pitchFamily="50" charset="-128"/>
              </a:rPr>
              <a:t>⑦</a:t>
            </a:r>
          </a:p>
        </p:txBody>
      </p:sp>
      <p:sp>
        <p:nvSpPr>
          <p:cNvPr id="19" name="TB8"/>
          <p:cNvSpPr txBox="1"/>
          <p:nvPr/>
        </p:nvSpPr>
        <p:spPr>
          <a:xfrm>
            <a:off x="8506580" y="3230933"/>
            <a:ext cx="365760" cy="400110"/>
          </a:xfrm>
          <a:prstGeom prst="rect">
            <a:avLst/>
          </a:prstGeom>
          <a:noFill/>
        </p:spPr>
        <p:txBody>
          <a:bodyPr wrap="square" rtlCol="0">
            <a:spAutoFit/>
          </a:bodyPr>
          <a:lstStyle/>
          <a:p>
            <a:pPr algn="ctr"/>
            <a:r>
              <a:rPr kumimoji="1" lang="ja-JP" altLang="en-US" b="1" dirty="0">
                <a:solidFill>
                  <a:schemeClr val="accent6">
                    <a:lumMod val="75000"/>
                  </a:schemeClr>
                </a:solidFill>
                <a:latin typeface="Meiryo UI" pitchFamily="50" charset="-128"/>
                <a:ea typeface="Meiryo UI" pitchFamily="50" charset="-128"/>
              </a:rPr>
              <a:t>⑧</a:t>
            </a:r>
          </a:p>
        </p:txBody>
      </p:sp>
      <p:sp>
        <p:nvSpPr>
          <p:cNvPr id="94" name="TB9"/>
          <p:cNvSpPr txBox="1"/>
          <p:nvPr/>
        </p:nvSpPr>
        <p:spPr>
          <a:xfrm>
            <a:off x="8792870" y="3903560"/>
            <a:ext cx="365760" cy="400110"/>
          </a:xfrm>
          <a:prstGeom prst="rect">
            <a:avLst/>
          </a:prstGeom>
          <a:noFill/>
        </p:spPr>
        <p:txBody>
          <a:bodyPr wrap="square" rtlCol="0">
            <a:spAutoFit/>
          </a:bodyPr>
          <a:lstStyle/>
          <a:p>
            <a:pPr algn="ctr"/>
            <a:r>
              <a:rPr lang="ja-JP" altLang="en-US" b="1" dirty="0">
                <a:solidFill>
                  <a:schemeClr val="accent6">
                    <a:lumMod val="75000"/>
                  </a:schemeClr>
                </a:solidFill>
                <a:latin typeface="Meiryo UI" pitchFamily="50" charset="-128"/>
                <a:ea typeface="Meiryo UI" pitchFamily="50" charset="-128"/>
              </a:rPr>
              <a:t>⑨</a:t>
            </a:r>
            <a:endParaRPr kumimoji="1" lang="ja-JP" altLang="en-US" b="1" dirty="0">
              <a:solidFill>
                <a:schemeClr val="accent6">
                  <a:lumMod val="75000"/>
                </a:schemeClr>
              </a:solidFill>
              <a:latin typeface="Meiryo UI" pitchFamily="50" charset="-128"/>
              <a:ea typeface="Meiryo UI"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7772400" cy="493058"/>
          </a:xfrm>
        </p:spPr>
        <p:txBody>
          <a:bodyPr/>
          <a:lstStyle/>
          <a:p>
            <a:r>
              <a:rPr kumimoji="1" lang="ja-JP" altLang="en-US" dirty="0">
                <a:latin typeface="Meiryo UI" pitchFamily="50" charset="-128"/>
                <a:ea typeface="Meiryo UI" pitchFamily="50" charset="-128"/>
              </a:rPr>
              <a:t>地域の</a:t>
            </a:r>
            <a:r>
              <a:rPr lang="ja-JP" altLang="en-US" dirty="0">
                <a:latin typeface="Meiryo UI" pitchFamily="50" charset="-128"/>
                <a:ea typeface="Meiryo UI" pitchFamily="50" charset="-128"/>
              </a:rPr>
              <a:t>所得</a:t>
            </a:r>
            <a:r>
              <a:rPr lang="ja-JP" altLang="en-US">
                <a:latin typeface="Meiryo UI" pitchFamily="50" charset="-128"/>
                <a:ea typeface="Meiryo UI" pitchFamily="50" charset="-128"/>
              </a:rPr>
              <a:t>循環構造③</a:t>
            </a:r>
            <a:endParaRPr kumimoji="1" lang="ja-JP" altLang="en-US" dirty="0">
              <a:latin typeface="Meiryo UI" pitchFamily="50" charset="-128"/>
              <a:ea typeface="Meiryo UI" pitchFamily="50" charset="-128"/>
            </a:endParaRPr>
          </a:p>
        </p:txBody>
      </p:sp>
      <p:sp>
        <p:nvSpPr>
          <p:cNvPr id="4" name="テキスト ボックス 3"/>
          <p:cNvSpPr txBox="1"/>
          <p:nvPr/>
        </p:nvSpPr>
        <p:spPr>
          <a:xfrm>
            <a:off x="51620" y="1183514"/>
            <a:ext cx="648000" cy="1368000"/>
          </a:xfrm>
          <a:prstGeom prst="rect">
            <a:avLst/>
          </a:prstGeom>
          <a:solidFill>
            <a:srgbClr val="008080"/>
          </a:solidFill>
        </p:spPr>
        <p:txBody>
          <a:bodyPr wrap="square" rtlCol="0" anchor="ctr" anchorCtr="1">
            <a:normAutofit/>
          </a:bodyPr>
          <a:lstStyle/>
          <a:p>
            <a:pPr algn="ctr"/>
            <a:r>
              <a:rPr kumimoji="1" lang="ja-JP" altLang="en-US" sz="1800" b="1" dirty="0">
                <a:solidFill>
                  <a:schemeClr val="bg1"/>
                </a:solidFill>
                <a:latin typeface="Meiryo UI" pitchFamily="50" charset="-128"/>
                <a:ea typeface="Meiryo UI" pitchFamily="50" charset="-128"/>
              </a:rPr>
              <a:t>生</a:t>
            </a:r>
            <a:endParaRPr kumimoji="1" lang="en-US" altLang="ja-JP" sz="1800" b="1" dirty="0">
              <a:solidFill>
                <a:schemeClr val="bg1"/>
              </a:solidFill>
              <a:latin typeface="Meiryo UI" pitchFamily="50" charset="-128"/>
              <a:ea typeface="Meiryo UI" pitchFamily="50" charset="-128"/>
            </a:endParaRPr>
          </a:p>
          <a:p>
            <a:pPr algn="ctr"/>
            <a:r>
              <a:rPr kumimoji="1" lang="ja-JP" altLang="en-US" sz="1800" b="1" dirty="0">
                <a:solidFill>
                  <a:schemeClr val="bg1"/>
                </a:solidFill>
                <a:latin typeface="Meiryo UI" pitchFamily="50" charset="-128"/>
                <a:ea typeface="Meiryo UI" pitchFamily="50" charset="-128"/>
              </a:rPr>
              <a:t>産</a:t>
            </a:r>
          </a:p>
        </p:txBody>
      </p:sp>
      <p:sp>
        <p:nvSpPr>
          <p:cNvPr id="5" name="テキスト ボックス 4"/>
          <p:cNvSpPr txBox="1"/>
          <p:nvPr/>
        </p:nvSpPr>
        <p:spPr>
          <a:xfrm>
            <a:off x="745521" y="1183515"/>
            <a:ext cx="6300000" cy="1368000"/>
          </a:xfrm>
          <a:prstGeom prst="rect">
            <a:avLst/>
          </a:prstGeom>
          <a:noFill/>
          <a:ln w="12700">
            <a:solidFill>
              <a:schemeClr val="tx1"/>
            </a:solidFill>
          </a:ln>
        </p:spPr>
        <p:txBody>
          <a:bodyPr wrap="square" rtlCol="0" anchor="ctr" anchorCtr="1">
            <a:normAutofit/>
          </a:bodyPr>
          <a:lstStyle/>
          <a:p>
            <a:pPr marL="176213" indent="-176213" algn="just">
              <a:spcAft>
                <a:spcPts val="600"/>
              </a:spcAft>
              <a:buFont typeface="+mj-ea"/>
              <a:buAutoNum type="circleNumDbPlain"/>
            </a:pPr>
            <a:r>
              <a:rPr lang="ja-JP" altLang="en-US" sz="1400" b="1" smtClean="0">
                <a:latin typeface="Meiryo UI" pitchFamily="50" charset="-128"/>
                <a:ea typeface="Meiryo UI" pitchFamily="50" charset="-128"/>
              </a:rPr>
              <a:t>久慈市では、建設業が最も付加価値を稼いでいる産業である。</a:t>
            </a:r>
          </a:p>
          <a:p>
            <a:pPr marL="176213" indent="-176213" algn="just">
              <a:spcAft>
                <a:spcPts val="600"/>
              </a:spcAft>
              <a:buFont typeface="+mj-ea"/>
              <a:buAutoNum type="circleNumDbPlain"/>
            </a:pPr>
            <a:r>
              <a:rPr lang="ja-JP" altLang="en-US" sz="1400" b="1" smtClean="0">
                <a:latin typeface="Meiryo UI" pitchFamily="50" charset="-128"/>
                <a:ea typeface="Meiryo UI" pitchFamily="50" charset="-128"/>
              </a:rPr>
              <a:t>製造業では、食料品が最も付加価値を稼いでおり、次いで窯業・土石製品、電気機械が付加価値を稼いでいる産業である。</a:t>
            </a:r>
          </a:p>
          <a:p>
            <a:pPr marL="176213" indent="-176213" algn="just">
              <a:spcAft>
                <a:spcPts val="600"/>
              </a:spcAft>
              <a:buFont typeface="+mj-ea"/>
              <a:buAutoNum type="circleNumDbPlain"/>
            </a:pPr>
            <a:r>
              <a:rPr lang="ja-JP" altLang="en-US" sz="1400" b="1" smtClean="0">
                <a:latin typeface="Meiryo UI" pitchFamily="50" charset="-128"/>
                <a:ea typeface="Meiryo UI" pitchFamily="50" charset="-128"/>
              </a:rPr>
              <a:t>第３次産業では、公共サービスが最も付加価値を稼いでおり、次いで住宅賃貸業、公務が付加価値を稼いでいる産業である。</a:t>
            </a:r>
            <a:endParaRPr lang="en-US" altLang="ja-JP" sz="1400" b="1" dirty="0">
              <a:latin typeface="Meiryo UI" pitchFamily="50" charset="-128"/>
              <a:ea typeface="Meiryo UI" pitchFamily="50" charset="-128"/>
            </a:endParaRPr>
          </a:p>
        </p:txBody>
      </p:sp>
      <p:sp>
        <p:nvSpPr>
          <p:cNvPr id="7" name="角丸四角形 6"/>
          <p:cNvSpPr/>
          <p:nvPr/>
        </p:nvSpPr>
        <p:spPr bwMode="auto">
          <a:xfrm>
            <a:off x="7130845" y="1183515"/>
            <a:ext cx="1956230" cy="1269825"/>
          </a:xfrm>
          <a:prstGeom prst="roundRect">
            <a:avLst/>
          </a:prstGeom>
          <a:solidFill>
            <a:srgbClr val="D3F9EB"/>
          </a:solidFill>
          <a:ln w="1905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noAutofit/>
          </a:bodyPr>
          <a:lstStyle/>
          <a:p>
            <a:pPr algn="just"/>
            <a:r>
              <a:rPr lang="ja-JP" altLang="en-US" sz="1200" b="1" dirty="0">
                <a:latin typeface="Meiryo UI" pitchFamily="50" charset="-128"/>
                <a:ea typeface="Meiryo UI" pitchFamily="50" charset="-128"/>
              </a:rPr>
              <a:t>生産面では</a:t>
            </a:r>
            <a:r>
              <a:rPr lang="ja-JP" altLang="en-US" sz="1200" b="1" dirty="0" smtClean="0">
                <a:latin typeface="Meiryo UI" pitchFamily="50" charset="-128"/>
                <a:ea typeface="Meiryo UI" pitchFamily="50" charset="-128"/>
              </a:rPr>
              <a:t>、域内の</a:t>
            </a:r>
            <a:r>
              <a:rPr lang="ja-JP" altLang="en-US" sz="1200" b="1" dirty="0">
                <a:latin typeface="Meiryo UI" pitchFamily="50" charset="-128"/>
                <a:ea typeface="Meiryo UI" pitchFamily="50" charset="-128"/>
              </a:rPr>
              <a:t>事業所が</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年間</a:t>
            </a:r>
            <a:r>
              <a:rPr lang="ja-JP" altLang="en-US" sz="1200" b="1" dirty="0" smtClean="0">
                <a:latin typeface="Meiryo UI" pitchFamily="50" charset="-128"/>
                <a:ea typeface="Meiryo UI" pitchFamily="50" charset="-128"/>
              </a:rPr>
              <a:t>で域内で</a:t>
            </a:r>
            <a:r>
              <a:rPr lang="ja-JP" altLang="en-US" sz="1200" b="1" dirty="0">
                <a:latin typeface="Meiryo UI" pitchFamily="50" charset="-128"/>
                <a:ea typeface="Meiryo UI" pitchFamily="50" charset="-128"/>
              </a:rPr>
              <a:t>どれだけ付加価値を稼いだか</a:t>
            </a:r>
            <a:endParaRPr kumimoji="1" lang="ja-JP" altLang="en-US" sz="1200" b="1" dirty="0">
              <a:latin typeface="Meiryo UI" pitchFamily="50" charset="-128"/>
              <a:ea typeface="Meiryo UI" pitchFamily="50" charset="-128"/>
            </a:endParaRPr>
          </a:p>
        </p:txBody>
      </p:sp>
      <p:sp>
        <p:nvSpPr>
          <p:cNvPr id="10" name="角丸四角形 9"/>
          <p:cNvSpPr/>
          <p:nvPr/>
        </p:nvSpPr>
        <p:spPr bwMode="auto">
          <a:xfrm>
            <a:off x="7130845" y="2510490"/>
            <a:ext cx="1956230" cy="1019175"/>
          </a:xfrm>
          <a:prstGeom prst="roundRect">
            <a:avLst/>
          </a:prstGeom>
          <a:solidFill>
            <a:srgbClr val="D3F9EB"/>
          </a:solidFill>
          <a:ln w="1905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noAutofit/>
          </a:bodyPr>
          <a:lstStyle/>
          <a:p>
            <a:pPr algn="just"/>
            <a:r>
              <a:rPr lang="ja-JP" altLang="en-US" sz="1200" b="1" dirty="0">
                <a:latin typeface="Meiryo UI" pitchFamily="50" charset="-128"/>
                <a:ea typeface="Meiryo UI" pitchFamily="50" charset="-128"/>
              </a:rPr>
              <a:t>生産面で稼いだ付加価値が、雇用者所得となっているか、その他所得（財産所得や企業所得、財政移転）となっているか</a:t>
            </a:r>
            <a:endParaRPr kumimoji="1" lang="ja-JP" altLang="en-US" sz="1200" b="1" dirty="0">
              <a:latin typeface="Meiryo UI" pitchFamily="50" charset="-128"/>
              <a:ea typeface="Meiryo UI" pitchFamily="50" charset="-128"/>
            </a:endParaRPr>
          </a:p>
        </p:txBody>
      </p:sp>
      <p:sp>
        <p:nvSpPr>
          <p:cNvPr id="11" name="テキスト ボックス 10"/>
          <p:cNvSpPr txBox="1"/>
          <p:nvPr/>
        </p:nvSpPr>
        <p:spPr>
          <a:xfrm>
            <a:off x="51620" y="3530366"/>
            <a:ext cx="648000" cy="1260000"/>
          </a:xfrm>
          <a:prstGeom prst="rect">
            <a:avLst/>
          </a:prstGeom>
          <a:solidFill>
            <a:srgbClr val="008080"/>
          </a:solidFill>
        </p:spPr>
        <p:txBody>
          <a:bodyPr wrap="square" rtlCol="0" anchor="ctr" anchorCtr="1">
            <a:normAutofit/>
          </a:bodyPr>
          <a:lstStyle/>
          <a:p>
            <a:pPr algn="ctr"/>
            <a:r>
              <a:rPr lang="ja-JP" altLang="en-US" sz="1800" b="1" dirty="0">
                <a:solidFill>
                  <a:schemeClr val="bg1"/>
                </a:solidFill>
                <a:latin typeface="Meiryo UI" pitchFamily="50" charset="-128"/>
                <a:ea typeface="Meiryo UI" pitchFamily="50" charset="-128"/>
              </a:rPr>
              <a:t>支</a:t>
            </a:r>
            <a:endParaRPr lang="en-US" altLang="ja-JP" sz="1800" b="1" dirty="0">
              <a:solidFill>
                <a:schemeClr val="bg1"/>
              </a:solidFill>
              <a:latin typeface="Meiryo UI" pitchFamily="50" charset="-128"/>
              <a:ea typeface="Meiryo UI" pitchFamily="50" charset="-128"/>
            </a:endParaRPr>
          </a:p>
          <a:p>
            <a:pPr algn="ctr"/>
            <a:r>
              <a:rPr lang="ja-JP" altLang="en-US" sz="1800" b="1" dirty="0">
                <a:solidFill>
                  <a:schemeClr val="bg1"/>
                </a:solidFill>
                <a:latin typeface="Meiryo UI" pitchFamily="50" charset="-128"/>
                <a:ea typeface="Meiryo UI" pitchFamily="50" charset="-128"/>
              </a:rPr>
              <a:t>出</a:t>
            </a:r>
            <a:endParaRPr lang="en-US" altLang="ja-JP" sz="1800" b="1" dirty="0">
              <a:solidFill>
                <a:schemeClr val="bg1"/>
              </a:solidFill>
              <a:latin typeface="Meiryo UI" pitchFamily="50" charset="-128"/>
              <a:ea typeface="Meiryo UI" pitchFamily="50" charset="-128"/>
            </a:endParaRPr>
          </a:p>
        </p:txBody>
      </p:sp>
      <p:sp>
        <p:nvSpPr>
          <p:cNvPr id="12" name="テキスト ボックス 11"/>
          <p:cNvSpPr txBox="1"/>
          <p:nvPr/>
        </p:nvSpPr>
        <p:spPr>
          <a:xfrm>
            <a:off x="745521" y="3549416"/>
            <a:ext cx="6300000" cy="1260000"/>
          </a:xfrm>
          <a:prstGeom prst="rect">
            <a:avLst/>
          </a:prstGeom>
          <a:noFill/>
          <a:ln w="12700">
            <a:solidFill>
              <a:schemeClr val="tx1"/>
            </a:solidFill>
          </a:ln>
        </p:spPr>
        <p:txBody>
          <a:bodyPr wrap="square" rtlCol="0" anchor="ctr" anchorCtr="1">
            <a:normAutofit/>
          </a:bodyPr>
          <a:lstStyle/>
          <a:p>
            <a:pPr marL="180000" indent="-180000" algn="just">
              <a:spcAft>
                <a:spcPts val="600"/>
              </a:spcAft>
              <a:buFont typeface="+mj-ea"/>
              <a:buAutoNum type="circleNumDbPlain" startAt="5"/>
            </a:pPr>
            <a:r>
              <a:rPr lang="ja-JP" altLang="en-US" sz="1400" b="1" smtClean="0">
                <a:latin typeface="Meiryo UI" pitchFamily="50" charset="-128"/>
                <a:ea typeface="Meiryo UI" pitchFamily="50" charset="-128"/>
              </a:rPr>
              <a:t>久慈市では、建設業、食料品、公共サービスが域外から所得を稼いでいる。</a:t>
            </a:r>
          </a:p>
          <a:p>
            <a:pPr marL="180000" indent="-180000" algn="just">
              <a:spcAft>
                <a:spcPts val="600"/>
              </a:spcAft>
              <a:buFont typeface="+mj-ea"/>
              <a:buAutoNum type="circleNumDbPlain" startAt="5"/>
            </a:pPr>
            <a:r>
              <a:rPr lang="ja-JP" altLang="en-US" sz="1400" b="1" smtClean="0">
                <a:latin typeface="Meiryo UI" pitchFamily="50" charset="-128"/>
                <a:ea typeface="Meiryo UI" pitchFamily="50" charset="-128"/>
              </a:rPr>
              <a:t>消費は域内に流入しており、その規模は地域住民の消費額の</a:t>
            </a:r>
            <a:r>
              <a:rPr lang="en-US" altLang="ja-JP" sz="1400" b="1" smtClean="0">
                <a:latin typeface="Meiryo UI" pitchFamily="50" charset="-128"/>
                <a:ea typeface="Meiryo UI" pitchFamily="50" charset="-128"/>
              </a:rPr>
              <a:t>1</a:t>
            </a:r>
            <a:r>
              <a:rPr lang="ja-JP" altLang="en-US" sz="1400" b="1" smtClean="0">
                <a:latin typeface="Meiryo UI" pitchFamily="50" charset="-128"/>
                <a:ea typeface="Meiryo UI" pitchFamily="50" charset="-128"/>
              </a:rPr>
              <a:t>割未満である。</a:t>
            </a:r>
          </a:p>
          <a:p>
            <a:pPr marL="180000" indent="-180000" algn="just">
              <a:spcAft>
                <a:spcPts val="600"/>
              </a:spcAft>
              <a:buFont typeface="+mj-ea"/>
              <a:buAutoNum type="circleNumDbPlain" startAt="5"/>
            </a:pPr>
            <a:r>
              <a:rPr lang="ja-JP" altLang="en-US" sz="1400" b="1" smtClean="0">
                <a:latin typeface="Meiryo UI" pitchFamily="50" charset="-128"/>
                <a:ea typeface="Meiryo UI" pitchFamily="50" charset="-128"/>
              </a:rPr>
              <a:t>投資は域外に流出しており、その規模は地域住民・事業所の投資額の</a:t>
            </a:r>
            <a:r>
              <a:rPr lang="en-US" altLang="ja-JP" sz="1400" b="1" smtClean="0">
                <a:latin typeface="Meiryo UI" pitchFamily="50" charset="-128"/>
                <a:ea typeface="Meiryo UI" pitchFamily="50" charset="-128"/>
              </a:rPr>
              <a:t>2</a:t>
            </a:r>
            <a:r>
              <a:rPr lang="ja-JP" altLang="en-US" sz="1400" b="1" smtClean="0">
                <a:latin typeface="Meiryo UI" pitchFamily="50" charset="-128"/>
                <a:ea typeface="Meiryo UI" pitchFamily="50" charset="-128"/>
              </a:rPr>
              <a:t>割程度である。</a:t>
            </a:r>
            <a:endParaRPr lang="en-US" altLang="ja-JP" sz="1400" b="1" dirty="0">
              <a:latin typeface="Meiryo UI" pitchFamily="50" charset="-128"/>
              <a:ea typeface="Meiryo UI" pitchFamily="50" charset="-128"/>
            </a:endParaRPr>
          </a:p>
        </p:txBody>
      </p:sp>
      <p:sp>
        <p:nvSpPr>
          <p:cNvPr id="13" name="角丸四角形 12"/>
          <p:cNvSpPr/>
          <p:nvPr/>
        </p:nvSpPr>
        <p:spPr bwMode="auto">
          <a:xfrm>
            <a:off x="7130845" y="3567765"/>
            <a:ext cx="1956230" cy="1260000"/>
          </a:xfrm>
          <a:prstGeom prst="roundRect">
            <a:avLst/>
          </a:prstGeom>
          <a:solidFill>
            <a:srgbClr val="D3F9EB"/>
          </a:solidFill>
          <a:ln w="1905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noAutofit/>
          </a:bodyPr>
          <a:lstStyle/>
          <a:p>
            <a:pPr algn="just"/>
            <a:r>
              <a:rPr lang="ja-JP" altLang="en-US" sz="1200" b="1" dirty="0">
                <a:latin typeface="Meiryo UI" pitchFamily="50" charset="-128"/>
                <a:ea typeface="Meiryo UI" pitchFamily="50" charset="-128"/>
              </a:rPr>
              <a:t>地域内で稼いだ所得が消費、投資にどれだけ支出されているか、</a:t>
            </a:r>
            <a:r>
              <a:rPr lang="ja-JP" altLang="en-US" sz="1200" b="1" dirty="0" smtClean="0">
                <a:latin typeface="Meiryo UI" pitchFamily="50" charset="-128"/>
                <a:ea typeface="Meiryo UI" pitchFamily="50" charset="-128"/>
              </a:rPr>
              <a:t>また域外に</a:t>
            </a:r>
            <a:r>
              <a:rPr lang="ja-JP" altLang="en-US" sz="1200" b="1" dirty="0">
                <a:latin typeface="Meiryo UI" pitchFamily="50" charset="-128"/>
                <a:ea typeface="Meiryo UI" pitchFamily="50" charset="-128"/>
              </a:rPr>
              <a:t>どれだけ支出しているか</a:t>
            </a:r>
            <a:endParaRPr kumimoji="1" lang="ja-JP" altLang="en-US" sz="1200" b="1" dirty="0">
              <a:latin typeface="Meiryo UI" pitchFamily="50" charset="-128"/>
              <a:ea typeface="Meiryo UI" pitchFamily="50" charset="-128"/>
            </a:endParaRPr>
          </a:p>
        </p:txBody>
      </p:sp>
      <p:sp>
        <p:nvSpPr>
          <p:cNvPr id="14" name="テキスト ボックス 13"/>
          <p:cNvSpPr txBox="1"/>
          <p:nvPr/>
        </p:nvSpPr>
        <p:spPr>
          <a:xfrm>
            <a:off x="51620" y="4886977"/>
            <a:ext cx="648000" cy="1620000"/>
          </a:xfrm>
          <a:prstGeom prst="rect">
            <a:avLst/>
          </a:prstGeom>
          <a:solidFill>
            <a:srgbClr val="008080"/>
          </a:solidFill>
        </p:spPr>
        <p:txBody>
          <a:bodyPr vert="eaVert" wrap="square" rtlCol="0" anchor="ctr" anchorCtr="1">
            <a:normAutofit/>
          </a:bodyPr>
          <a:lstStyle/>
          <a:p>
            <a:pPr algn="ctr"/>
            <a:r>
              <a:rPr lang="ja-JP" altLang="en-US" sz="1800" b="1" dirty="0">
                <a:solidFill>
                  <a:schemeClr val="bg1"/>
                </a:solidFill>
                <a:latin typeface="Meiryo UI" pitchFamily="50" charset="-128"/>
                <a:ea typeface="Meiryo UI" pitchFamily="50" charset="-128"/>
              </a:rPr>
              <a:t>エネルギー</a:t>
            </a:r>
            <a:endParaRPr lang="en-US" altLang="ja-JP" sz="1800" b="1" dirty="0">
              <a:solidFill>
                <a:schemeClr val="bg1"/>
              </a:solidFill>
              <a:latin typeface="Meiryo UI" pitchFamily="50" charset="-128"/>
              <a:ea typeface="Meiryo UI" pitchFamily="50" charset="-128"/>
            </a:endParaRPr>
          </a:p>
        </p:txBody>
      </p:sp>
      <p:sp>
        <p:nvSpPr>
          <p:cNvPr id="15" name="テキスト ボックス 14"/>
          <p:cNvSpPr txBox="1"/>
          <p:nvPr/>
        </p:nvSpPr>
        <p:spPr>
          <a:xfrm>
            <a:off x="745521" y="4886977"/>
            <a:ext cx="6300000" cy="1620000"/>
          </a:xfrm>
          <a:prstGeom prst="rect">
            <a:avLst/>
          </a:prstGeom>
          <a:noFill/>
          <a:ln w="12700">
            <a:solidFill>
              <a:schemeClr val="tx1"/>
            </a:solidFill>
          </a:ln>
        </p:spPr>
        <p:txBody>
          <a:bodyPr wrap="square" rtlCol="0" anchor="ctr" anchorCtr="1">
            <a:normAutofit/>
          </a:bodyPr>
          <a:lstStyle/>
          <a:p>
            <a:pPr marL="180000" indent="-180000" algn="just">
              <a:spcAft>
                <a:spcPts val="600"/>
              </a:spcAft>
              <a:buFont typeface="+mj-ea"/>
              <a:buAutoNum type="circleNumDbPlain" startAt="8"/>
            </a:pPr>
            <a:r>
              <a:rPr lang="ja-JP" altLang="en-US" sz="1400" b="1" smtClean="0">
                <a:latin typeface="Meiryo UI" pitchFamily="50" charset="-128"/>
                <a:ea typeface="Meiryo UI" pitchFamily="50" charset="-128"/>
              </a:rPr>
              <a:t>久慈市では、エネルギー代金が</a:t>
            </a:r>
            <a:r>
              <a:rPr lang="en-US" altLang="ja-JP" sz="1400" b="1" smtClean="0">
                <a:latin typeface="Meiryo UI" pitchFamily="50" charset="-128"/>
                <a:ea typeface="Meiryo UI" pitchFamily="50" charset="-128"/>
              </a:rPr>
              <a:t>62</a:t>
            </a:r>
            <a:r>
              <a:rPr lang="ja-JP" altLang="en-US" sz="1400" b="1" smtClean="0">
                <a:latin typeface="Meiryo UI" pitchFamily="50" charset="-128"/>
                <a:ea typeface="Meiryo UI" pitchFamily="50" charset="-128"/>
              </a:rPr>
              <a:t>億円域外に流出しており、その規模は</a:t>
            </a:r>
            <a:r>
              <a:rPr lang="en-US" altLang="ja-JP" sz="1400" b="1" smtClean="0">
                <a:latin typeface="Meiryo UI" pitchFamily="50" charset="-128"/>
                <a:ea typeface="Meiryo UI" pitchFamily="50" charset="-128"/>
              </a:rPr>
              <a:t>GRP</a:t>
            </a:r>
            <a:r>
              <a:rPr lang="ja-JP" altLang="en-US" sz="1400" b="1" smtClean="0">
                <a:latin typeface="Meiryo UI" pitchFamily="50" charset="-128"/>
                <a:ea typeface="Meiryo UI" pitchFamily="50" charset="-128"/>
              </a:rPr>
              <a:t>の約</a:t>
            </a:r>
            <a:r>
              <a:rPr lang="en-US" altLang="ja-JP" sz="1400" b="1" smtClean="0">
                <a:latin typeface="Meiryo UI" pitchFamily="50" charset="-128"/>
                <a:ea typeface="Meiryo UI" pitchFamily="50" charset="-128"/>
              </a:rPr>
              <a:t>5.3</a:t>
            </a:r>
            <a:r>
              <a:rPr lang="ja-JP" altLang="en-US" sz="1400" b="1" smtClean="0">
                <a:latin typeface="Meiryo UI" pitchFamily="50" charset="-128"/>
                <a:ea typeface="Meiryo UI" pitchFamily="50" charset="-128"/>
              </a:rPr>
              <a:t>％である。</a:t>
            </a:r>
          </a:p>
          <a:p>
            <a:pPr marL="180000" indent="-180000" algn="just">
              <a:spcAft>
                <a:spcPts val="600"/>
              </a:spcAft>
              <a:buFont typeface="+mj-ea"/>
              <a:buAutoNum type="circleNumDbPlain" startAt="8"/>
            </a:pPr>
            <a:r>
              <a:rPr lang="ja-JP" altLang="en-US" sz="1400" b="1" smtClean="0">
                <a:latin typeface="Meiryo UI" pitchFamily="50" charset="-128"/>
                <a:ea typeface="Meiryo UI" pitchFamily="50" charset="-128"/>
              </a:rPr>
              <a:t>エネルギー代金の流出では、石油・石炭製品の流出額が最も多く、次いで石炭・原油・天然ガスの流出額が多い。</a:t>
            </a:r>
          </a:p>
          <a:p>
            <a:pPr marL="180000" indent="-180000" algn="just">
              <a:spcAft>
                <a:spcPts val="600"/>
              </a:spcAft>
              <a:buFont typeface="+mj-ea"/>
              <a:buAutoNum type="circleNumDbPlain" startAt="8"/>
            </a:pPr>
            <a:r>
              <a:rPr lang="ja-JP" altLang="en-US" sz="1400" b="1" smtClean="0">
                <a:latin typeface="Meiryo UI" pitchFamily="50" charset="-128"/>
                <a:ea typeface="Meiryo UI" pitchFamily="50" charset="-128"/>
              </a:rPr>
              <a:t>久慈市の再生可能エネルギーのポテンシャルは、地域で使用しているエネルギーの約</a:t>
            </a:r>
            <a:r>
              <a:rPr lang="en-US" altLang="ja-JP" sz="1400" b="1" smtClean="0">
                <a:latin typeface="Meiryo UI" pitchFamily="50" charset="-128"/>
                <a:ea typeface="Meiryo UI" pitchFamily="50" charset="-128"/>
              </a:rPr>
              <a:t>10.66</a:t>
            </a:r>
            <a:r>
              <a:rPr lang="ja-JP" altLang="en-US" sz="1400" b="1" smtClean="0">
                <a:latin typeface="Meiryo UI" pitchFamily="50" charset="-128"/>
                <a:ea typeface="Meiryo UI" pitchFamily="50" charset="-128"/>
              </a:rPr>
              <a:t>倍である。</a:t>
            </a:r>
            <a:endParaRPr lang="en-US" altLang="ja-JP" sz="1400" b="1" dirty="0">
              <a:latin typeface="Meiryo UI" pitchFamily="50" charset="-128"/>
              <a:ea typeface="Meiryo UI" pitchFamily="50" charset="-128"/>
            </a:endParaRPr>
          </a:p>
        </p:txBody>
      </p:sp>
      <p:sp>
        <p:nvSpPr>
          <p:cNvPr id="16" name="角丸四角形 15"/>
          <p:cNvSpPr/>
          <p:nvPr/>
        </p:nvSpPr>
        <p:spPr bwMode="auto">
          <a:xfrm>
            <a:off x="7130845" y="5012977"/>
            <a:ext cx="1956230" cy="1368000"/>
          </a:xfrm>
          <a:prstGeom prst="roundRect">
            <a:avLst/>
          </a:prstGeom>
          <a:solidFill>
            <a:srgbClr val="D3F9EB"/>
          </a:solidFill>
          <a:ln w="1905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noAutofit/>
          </a:bodyPr>
          <a:lstStyle/>
          <a:p>
            <a:pPr algn="just"/>
            <a:r>
              <a:rPr lang="ja-JP" altLang="en-US" sz="1200" b="1" dirty="0">
                <a:latin typeface="Meiryo UI" pitchFamily="50" charset="-128"/>
                <a:ea typeface="Meiryo UI" pitchFamily="50" charset="-128"/>
              </a:rPr>
              <a:t>エネルギー代金の支払いにより、住民の所得がどれだけ流出しているか</a:t>
            </a:r>
            <a:endParaRPr kumimoji="1" lang="ja-JP" altLang="en-US" sz="1200" b="1" dirty="0">
              <a:latin typeface="Meiryo UI" pitchFamily="50" charset="-128"/>
              <a:ea typeface="Meiryo UI" pitchFamily="50" charset="-128"/>
            </a:endParaRPr>
          </a:p>
        </p:txBody>
      </p:sp>
      <p:sp>
        <p:nvSpPr>
          <p:cNvPr id="17" name="テキスト ボックス 16"/>
          <p:cNvSpPr txBox="1"/>
          <p:nvPr/>
        </p:nvSpPr>
        <p:spPr>
          <a:xfrm>
            <a:off x="745520" y="659092"/>
            <a:ext cx="6300000" cy="468000"/>
          </a:xfrm>
          <a:prstGeom prst="rect">
            <a:avLst/>
          </a:prstGeom>
          <a:solidFill>
            <a:srgbClr val="008080"/>
          </a:solidFill>
        </p:spPr>
        <p:txBody>
          <a:bodyPr wrap="square" rtlCol="0" anchor="ctr">
            <a:noAutofit/>
          </a:bodyPr>
          <a:lstStyle/>
          <a:p>
            <a:pPr algn="ctr"/>
            <a:r>
              <a:rPr kumimoji="1" lang="ja-JP" altLang="en-US" b="1" dirty="0">
                <a:solidFill>
                  <a:schemeClr val="bg1"/>
                </a:solidFill>
                <a:latin typeface="Meiryo UI" pitchFamily="50" charset="-128"/>
                <a:ea typeface="Meiryo UI" pitchFamily="50" charset="-128"/>
              </a:rPr>
              <a:t>地域の特徴</a:t>
            </a:r>
          </a:p>
        </p:txBody>
      </p:sp>
      <p:sp>
        <p:nvSpPr>
          <p:cNvPr id="18"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7</a:t>
            </a:fld>
            <a:endParaRPr lang="en-US" altLang="ja-JP" b="1" dirty="0">
              <a:latin typeface="Meiryo UI" pitchFamily="50" charset="-128"/>
              <a:ea typeface="Meiryo UI" pitchFamily="50" charset="-128"/>
            </a:endParaRPr>
          </a:p>
        </p:txBody>
      </p:sp>
      <p:sp>
        <p:nvSpPr>
          <p:cNvPr id="8" name="テキスト ボックス 7"/>
          <p:cNvSpPr txBox="1"/>
          <p:nvPr/>
        </p:nvSpPr>
        <p:spPr>
          <a:xfrm>
            <a:off x="51620" y="2680940"/>
            <a:ext cx="648000" cy="720000"/>
          </a:xfrm>
          <a:prstGeom prst="rect">
            <a:avLst/>
          </a:prstGeom>
          <a:solidFill>
            <a:srgbClr val="008080"/>
          </a:solidFill>
        </p:spPr>
        <p:txBody>
          <a:bodyPr wrap="square" rtlCol="0" anchor="ctr" anchorCtr="1">
            <a:normAutofit/>
          </a:bodyPr>
          <a:lstStyle/>
          <a:p>
            <a:pPr algn="ctr"/>
            <a:r>
              <a:rPr lang="ja-JP" altLang="en-US" sz="1800" b="1" dirty="0">
                <a:solidFill>
                  <a:schemeClr val="bg1"/>
                </a:solidFill>
                <a:latin typeface="Meiryo UI" pitchFamily="50" charset="-128"/>
                <a:ea typeface="Meiryo UI" pitchFamily="50" charset="-128"/>
              </a:rPr>
              <a:t>分</a:t>
            </a:r>
            <a:endParaRPr lang="en-US" altLang="ja-JP" sz="1800" b="1" dirty="0">
              <a:solidFill>
                <a:schemeClr val="bg1"/>
              </a:solidFill>
              <a:latin typeface="Meiryo UI" pitchFamily="50" charset="-128"/>
              <a:ea typeface="Meiryo UI" pitchFamily="50" charset="-128"/>
            </a:endParaRPr>
          </a:p>
          <a:p>
            <a:pPr algn="ctr"/>
            <a:r>
              <a:rPr lang="ja-JP" altLang="en-US" sz="1800" b="1" dirty="0">
                <a:solidFill>
                  <a:schemeClr val="bg1"/>
                </a:solidFill>
                <a:latin typeface="Meiryo UI" pitchFamily="50" charset="-128"/>
                <a:ea typeface="Meiryo UI" pitchFamily="50" charset="-128"/>
              </a:rPr>
              <a:t>配</a:t>
            </a:r>
            <a:endParaRPr kumimoji="1" lang="en-US" altLang="ja-JP" sz="1800" b="1" dirty="0">
              <a:solidFill>
                <a:schemeClr val="bg1"/>
              </a:solidFill>
              <a:latin typeface="Meiryo UI" pitchFamily="50" charset="-128"/>
              <a:ea typeface="Meiryo UI" pitchFamily="50" charset="-128"/>
            </a:endParaRPr>
          </a:p>
        </p:txBody>
      </p:sp>
      <p:sp>
        <p:nvSpPr>
          <p:cNvPr id="44" name="テキスト ボックス 43"/>
          <p:cNvSpPr txBox="1"/>
          <p:nvPr/>
        </p:nvSpPr>
        <p:spPr>
          <a:xfrm>
            <a:off x="745521" y="2680940"/>
            <a:ext cx="6300000" cy="720000"/>
          </a:xfrm>
          <a:prstGeom prst="rect">
            <a:avLst/>
          </a:prstGeom>
          <a:noFill/>
          <a:ln w="12700">
            <a:solidFill>
              <a:schemeClr val="tx1"/>
            </a:solidFill>
          </a:ln>
        </p:spPr>
        <p:txBody>
          <a:bodyPr wrap="square" rtlCol="0" anchor="ctr">
            <a:noAutofit/>
          </a:bodyPr>
          <a:lstStyle/>
          <a:p>
            <a:pPr marL="180000" indent="-180000">
              <a:spcAft>
                <a:spcPts val="600"/>
              </a:spcAft>
              <a:buFont typeface="+mj-ea"/>
              <a:buAutoNum type="circleNumDbPlain" startAt="4"/>
            </a:pPr>
            <a:r>
              <a:rPr lang="ja-JP" altLang="en-US" sz="1400" b="1" smtClean="0">
                <a:latin typeface="Meiryo UI" pitchFamily="50" charset="-128"/>
                <a:ea typeface="Meiryo UI" pitchFamily="50" charset="-128"/>
              </a:rPr>
              <a:t>久慈市では、第</a:t>
            </a:r>
            <a:r>
              <a:rPr lang="en-US" altLang="ja-JP" sz="1400" b="1" smtClean="0">
                <a:latin typeface="Meiryo UI" pitchFamily="50" charset="-128"/>
                <a:ea typeface="Meiryo UI" pitchFamily="50" charset="-128"/>
              </a:rPr>
              <a:t>3</a:t>
            </a:r>
            <a:r>
              <a:rPr lang="ja-JP" altLang="en-US" sz="1400" b="1" smtClean="0">
                <a:latin typeface="Meiryo UI" pitchFamily="50" charset="-128"/>
                <a:ea typeface="Meiryo UI" pitchFamily="50" charset="-128"/>
              </a:rPr>
              <a:t>次産業の雇用者所得への分配が最も大きい。</a:t>
            </a:r>
            <a:endParaRPr lang="ja-JP" altLang="en-US" sz="1400" b="1" dirty="0">
              <a:latin typeface="Meiryo UI" pitchFamily="50" charset="-128"/>
              <a:ea typeface="Meiryo UI"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txBox="1">
            <a:spLocks noGrp="1"/>
          </p:cNvSpPr>
          <p:nvPr>
            <p:ph type="ctrTitle"/>
          </p:nvPr>
        </p:nvSpPr>
        <p:spPr>
          <a:xfrm>
            <a:off x="0" y="2160000"/>
            <a:ext cx="9144000" cy="707886"/>
          </a:xfrm>
          <a:prstGeom prst="rect">
            <a:avLst/>
          </a:prstGeom>
          <a:solidFill>
            <a:srgbClr val="008080"/>
          </a:solidFill>
        </p:spPr>
        <p:txBody>
          <a:bodyPr wrap="square" rtlCol="0">
            <a:spAutoFit/>
          </a:bodyPr>
          <a:lstStyle/>
          <a:p>
            <a:pPr algn="ctr"/>
            <a:r>
              <a:rPr lang="ja-JP" altLang="en-US" sz="4000" dirty="0">
                <a:solidFill>
                  <a:schemeClr val="bg1"/>
                </a:solidFill>
                <a:latin typeface="Meiryo UI" pitchFamily="50" charset="-128"/>
                <a:ea typeface="Meiryo UI" pitchFamily="50" charset="-128"/>
              </a:rPr>
              <a:t>２．地域の経済</a:t>
            </a:r>
            <a:endParaRPr lang="en-US" altLang="ja-JP" sz="4000" dirty="0">
              <a:solidFill>
                <a:schemeClr val="bg1"/>
              </a:solidFill>
              <a:latin typeface="Meiryo UI" pitchFamily="50" charset="-128"/>
              <a:ea typeface="Meiryo UI" pitchFamily="50" charset="-128"/>
            </a:endParaRPr>
          </a:p>
        </p:txBody>
      </p:sp>
      <p:sp>
        <p:nvSpPr>
          <p:cNvPr id="8" name="テキスト プレースホルダ 7"/>
          <p:cNvSpPr>
            <a:spLocks noGrp="1"/>
          </p:cNvSpPr>
          <p:nvPr>
            <p:ph type="body" idx="4294967295"/>
          </p:nvPr>
        </p:nvSpPr>
        <p:spPr>
          <a:xfrm>
            <a:off x="2128440" y="2879118"/>
            <a:ext cx="6840000" cy="2160000"/>
          </a:xfrm>
          <a:prstGeom prst="rect">
            <a:avLst/>
          </a:prstGeom>
          <a:noFill/>
        </p:spPr>
        <p:txBody>
          <a:bodyPr wrap="square" rtlCol="0" anchor="ctr">
            <a:spAutoFit/>
          </a:bodyPr>
          <a:lstStyle/>
          <a:p>
            <a:pPr>
              <a:spcBef>
                <a:spcPct val="0"/>
              </a:spcBef>
              <a:spcAft>
                <a:spcPts val="1200"/>
              </a:spcAft>
              <a:buNone/>
            </a:pPr>
            <a:r>
              <a:rPr lang="ja-JP" altLang="en-US" sz="2400" b="1" kern="1200" dirty="0">
                <a:solidFill>
                  <a:schemeClr val="tx1">
                    <a:lumMod val="75000"/>
                    <a:lumOff val="25000"/>
                  </a:schemeClr>
                </a:solidFill>
                <a:latin typeface="Meiryo UI" pitchFamily="50" charset="-128"/>
                <a:ea typeface="Meiryo UI" pitchFamily="50" charset="-128"/>
              </a:rPr>
              <a:t>２－１．売上（生産額）の分析</a:t>
            </a:r>
            <a:endParaRPr lang="en-US" altLang="ja-JP" sz="2400" b="1" kern="1200" dirty="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en-US" sz="2400" b="1" kern="1200" dirty="0">
                <a:solidFill>
                  <a:schemeClr val="tx1">
                    <a:lumMod val="75000"/>
                    <a:lumOff val="25000"/>
                  </a:schemeClr>
                </a:solidFill>
                <a:latin typeface="Meiryo UI" pitchFamily="50" charset="-128"/>
                <a:ea typeface="Meiryo UI" pitchFamily="50" charset="-128"/>
              </a:rPr>
              <a:t>２－２．粗利益（付加価値）の分析</a:t>
            </a:r>
            <a:endParaRPr lang="en-US" altLang="ja-JP" sz="2400" b="1" kern="1200" dirty="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en-US" sz="2400" b="1" kern="1200" dirty="0">
                <a:solidFill>
                  <a:schemeClr val="tx1">
                    <a:lumMod val="75000"/>
                    <a:lumOff val="25000"/>
                  </a:schemeClr>
                </a:solidFill>
                <a:latin typeface="Meiryo UI" pitchFamily="50" charset="-128"/>
                <a:ea typeface="Meiryo UI" pitchFamily="50" charset="-128"/>
              </a:rPr>
              <a:t>２－３</a:t>
            </a:r>
            <a:r>
              <a:rPr lang="ja-JP" altLang="en-US" sz="2400" b="1" kern="1200" dirty="0" smtClean="0">
                <a:solidFill>
                  <a:schemeClr val="tx1">
                    <a:lumMod val="75000"/>
                    <a:lumOff val="25000"/>
                  </a:schemeClr>
                </a:solidFill>
                <a:latin typeface="Meiryo UI" pitchFamily="50" charset="-128"/>
                <a:ea typeface="Meiryo UI" pitchFamily="50" charset="-128"/>
              </a:rPr>
              <a:t>．産業構造の分析</a:t>
            </a:r>
            <a:endParaRPr lang="en-US" altLang="ja-JP" sz="2400" b="1" kern="1200" dirty="0" smtClean="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en-US" sz="2400" b="1" kern="1200" dirty="0" smtClean="0">
                <a:solidFill>
                  <a:schemeClr val="tx1">
                    <a:lumMod val="75000"/>
                    <a:lumOff val="25000"/>
                  </a:schemeClr>
                </a:solidFill>
                <a:latin typeface="Meiryo UI" pitchFamily="50" charset="-128"/>
                <a:ea typeface="Meiryo UI" pitchFamily="50" charset="-128"/>
              </a:rPr>
              <a:t>２－４．賃金</a:t>
            </a:r>
            <a:r>
              <a:rPr lang="ja-JP" altLang="en-US" sz="2400" b="1" kern="1200" dirty="0">
                <a:solidFill>
                  <a:schemeClr val="tx1">
                    <a:lumMod val="75000"/>
                    <a:lumOff val="25000"/>
                  </a:schemeClr>
                </a:solidFill>
                <a:latin typeface="Meiryo UI" pitchFamily="50" charset="-128"/>
                <a:ea typeface="Meiryo UI" pitchFamily="50" charset="-128"/>
              </a:rPr>
              <a:t>・人件費（雇用者所得）の分析</a:t>
            </a:r>
          </a:p>
        </p:txBody>
      </p:sp>
      <p:sp>
        <p:nvSpPr>
          <p:cNvPr id="9"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8</a:t>
            </a:fld>
            <a:endParaRPr lang="en-US" altLang="ja-JP" b="1" dirty="0">
              <a:latin typeface="Meiryo UI" pitchFamily="50" charset="-128"/>
              <a:ea typeface="Meiryo UI"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184665" y="900374"/>
          <a:ext cx="8774670" cy="5600705"/>
        </p:xfrm>
        <a:graphic>
          <a:graphicData uri="http://schemas.openxmlformats.org/drawingml/2006/table">
            <a:tbl>
              <a:tblPr/>
              <a:tblGrid>
                <a:gridCol w="628891">
                  <a:extLst>
                    <a:ext uri="{9D8B030D-6E8A-4147-A177-3AD203B41FA5}">
                      <a16:colId xmlns:a16="http://schemas.microsoft.com/office/drawing/2014/main" val="20000"/>
                    </a:ext>
                  </a:extLst>
                </a:gridCol>
                <a:gridCol w="541532">
                  <a:extLst>
                    <a:ext uri="{9D8B030D-6E8A-4147-A177-3AD203B41FA5}">
                      <a16:colId xmlns:a16="http://schemas.microsoft.com/office/drawing/2014/main" val="20001"/>
                    </a:ext>
                  </a:extLst>
                </a:gridCol>
                <a:gridCol w="1845705">
                  <a:extLst>
                    <a:ext uri="{9D8B030D-6E8A-4147-A177-3AD203B41FA5}">
                      <a16:colId xmlns:a16="http://schemas.microsoft.com/office/drawing/2014/main" val="20002"/>
                    </a:ext>
                  </a:extLst>
                </a:gridCol>
                <a:gridCol w="5758542">
                  <a:extLst>
                    <a:ext uri="{9D8B030D-6E8A-4147-A177-3AD203B41FA5}">
                      <a16:colId xmlns:a16="http://schemas.microsoft.com/office/drawing/2014/main" val="20003"/>
                    </a:ext>
                  </a:extLst>
                </a:gridCol>
              </a:tblGrid>
              <a:tr h="167186">
                <a:tc>
                  <a:txBody>
                    <a:bodyPr/>
                    <a:lstStyle/>
                    <a:p>
                      <a:pPr algn="ctr">
                        <a:lnSpc>
                          <a:spcPct val="100000"/>
                        </a:lnSpc>
                        <a:spcAft>
                          <a:spcPts val="0"/>
                        </a:spcAft>
                      </a:pPr>
                      <a:r>
                        <a:rPr lang="en-US" sz="1000" kern="100" dirty="0">
                          <a:solidFill>
                            <a:srgbClr val="000000"/>
                          </a:solidFill>
                          <a:latin typeface="HGP創英角ｺﾞｼｯｸUB" pitchFamily="50" charset="-128"/>
                          <a:ea typeface="HGP創英角ｺﾞｼｯｸUB" pitchFamily="50" charset="-128"/>
                          <a:cs typeface="Times New Roman"/>
                        </a:rPr>
                        <a:t>No.</a:t>
                      </a:r>
                      <a:endParaRPr lang="ja-JP" sz="1000" kern="100" dirty="0">
                        <a:latin typeface="HGP創英角ｺﾞｼｯｸUB" pitchFamily="50" charset="-128"/>
                        <a:ea typeface="HGP創英角ｺﾞｼｯｸUB" pitchFamily="50" charset="-128"/>
                        <a:cs typeface="Times New Roman"/>
                      </a:endParaRPr>
                    </a:p>
                  </a:txBody>
                  <a:tcPr marL="46594" marR="46594"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lnSpc>
                          <a:spcPct val="100000"/>
                        </a:lnSpc>
                        <a:spcAft>
                          <a:spcPts val="0"/>
                        </a:spcAft>
                      </a:pPr>
                      <a:r>
                        <a:rPr lang="ja-JP" altLang="en-US" sz="1000" kern="100" dirty="0">
                          <a:solidFill>
                            <a:srgbClr val="000000"/>
                          </a:solidFill>
                          <a:latin typeface="HGP創英角ｺﾞｼｯｸUB" pitchFamily="50" charset="-128"/>
                          <a:ea typeface="HGP創英角ｺﾞｼｯｸUB" pitchFamily="50" charset="-128"/>
                          <a:cs typeface="Times New Roman"/>
                        </a:rPr>
                        <a:t>地域経済循環分析用データ</a:t>
                      </a:r>
                      <a:r>
                        <a:rPr lang="ja-JP" sz="1000" kern="100" dirty="0">
                          <a:solidFill>
                            <a:srgbClr val="000000"/>
                          </a:solidFill>
                          <a:latin typeface="HGP創英角ｺﾞｼｯｸUB" pitchFamily="50" charset="-128"/>
                          <a:ea typeface="HGP創英角ｺﾞｼｯｸUB" pitchFamily="50" charset="-128"/>
                          <a:cs typeface="Times New Roman"/>
                        </a:rPr>
                        <a:t>の</a:t>
                      </a:r>
                      <a:r>
                        <a:rPr lang="en-US" sz="1000" kern="100" dirty="0">
                          <a:solidFill>
                            <a:srgbClr val="000000"/>
                          </a:solidFill>
                          <a:latin typeface="HGP創英角ｺﾞｼｯｸUB" pitchFamily="50" charset="-128"/>
                          <a:ea typeface="HGP創英角ｺﾞｼｯｸUB" pitchFamily="50" charset="-128"/>
                          <a:cs typeface="Times New Roman"/>
                        </a:rPr>
                        <a:t>39</a:t>
                      </a:r>
                      <a:r>
                        <a:rPr lang="ja-JP" sz="1000" kern="100" dirty="0">
                          <a:solidFill>
                            <a:srgbClr val="000000"/>
                          </a:solidFill>
                          <a:latin typeface="HGP創英角ｺﾞｼｯｸUB" pitchFamily="50" charset="-128"/>
                          <a:ea typeface="HGP創英角ｺﾞｼｯｸUB" pitchFamily="50" charset="-128"/>
                          <a:cs typeface="Times New Roman"/>
                        </a:rPr>
                        <a:t>産業</a:t>
                      </a:r>
                      <a:endParaRPr lang="ja-JP" sz="1000" kern="100" dirty="0">
                        <a:latin typeface="HGP創英角ｺﾞｼｯｸUB" pitchFamily="50" charset="-128"/>
                        <a:ea typeface="HGP創英角ｺﾞｼｯｸUB" pitchFamily="50" charset="-128"/>
                        <a:cs typeface="Times New Roman"/>
                      </a:endParaRPr>
                    </a:p>
                  </a:txBody>
                  <a:tcPr marL="46594" marR="46594"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lnSpc>
                          <a:spcPct val="100000"/>
                        </a:lnSpc>
                        <a:spcAft>
                          <a:spcPts val="0"/>
                        </a:spcAft>
                      </a:pPr>
                      <a:r>
                        <a:rPr lang="ja-JP" sz="1000" kern="100" dirty="0">
                          <a:solidFill>
                            <a:srgbClr val="000000"/>
                          </a:solidFill>
                          <a:latin typeface="HGP創英角ｺﾞｼｯｸUB" pitchFamily="50" charset="-128"/>
                          <a:ea typeface="HGP創英角ｺﾞｼｯｸUB" pitchFamily="50" charset="-128"/>
                          <a:cs typeface="Times New Roman"/>
                        </a:rPr>
                        <a:t>内容</a:t>
                      </a:r>
                      <a:endParaRPr lang="ja-JP" sz="1000" kern="100" dirty="0">
                        <a:latin typeface="HGP創英角ｺﾞｼｯｸUB" pitchFamily="50" charset="-128"/>
                        <a:ea typeface="HGP創英角ｺﾞｼｯｸUB" pitchFamily="50" charset="-128"/>
                        <a:cs typeface="Times New Roman"/>
                      </a:endParaRPr>
                    </a:p>
                  </a:txBody>
                  <a:tcPr marL="46594" marR="46594"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農業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米麦生産業、その他の耕種農業、畜産業、</a:t>
                      </a:r>
                      <a:r>
                        <a:rPr lang="ja-JP" altLang="en-US" sz="900" kern="100" dirty="0">
                          <a:solidFill>
                            <a:srgbClr val="000000"/>
                          </a:solidFill>
                          <a:latin typeface="Meiryo UI" pitchFamily="50" charset="-128"/>
                          <a:ea typeface="Meiryo UI" pitchFamily="50" charset="-128"/>
                          <a:cs typeface="Times New Roman"/>
                        </a:rPr>
                        <a:t>獣医業、</a:t>
                      </a:r>
                      <a:r>
                        <a:rPr lang="ja-JP" sz="900" kern="100" dirty="0">
                          <a:solidFill>
                            <a:srgbClr val="000000"/>
                          </a:solidFill>
                          <a:latin typeface="Meiryo UI" pitchFamily="50" charset="-128"/>
                          <a:ea typeface="Meiryo UI" pitchFamily="50" charset="-128"/>
                          <a:cs typeface="Times New Roman"/>
                        </a:rPr>
                        <a:t>農業サービス業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extLst>
                  <a:ext uri="{0D108BD9-81ED-4DB2-BD59-A6C34878D82A}">
                    <a16:rowId xmlns:a16="http://schemas.microsoft.com/office/drawing/2014/main" val="10001"/>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林業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林業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extLst>
                  <a:ext uri="{0D108BD9-81ED-4DB2-BD59-A6C34878D82A}">
                    <a16:rowId xmlns:a16="http://schemas.microsoft.com/office/drawing/2014/main" val="10002"/>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水産業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漁業・水産養殖業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extLst>
                  <a:ext uri="{0D108BD9-81ED-4DB2-BD59-A6C34878D82A}">
                    <a16:rowId xmlns:a16="http://schemas.microsoft.com/office/drawing/2014/main" val="10003"/>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4</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鉱業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石炭・原油・天然ガス鉱業、金属鉱業、採石･砂利採取業、その他の鉱業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5</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0">
                  <a:txBody>
                    <a:bodyPr/>
                    <a:lstStyle/>
                    <a:p>
                      <a:pPr marL="71755" marR="71755" algn="ctr">
                        <a:lnSpc>
                          <a:spcPts val="1000"/>
                        </a:lnSpc>
                        <a:spcAft>
                          <a:spcPts val="0"/>
                        </a:spcAft>
                      </a:pPr>
                      <a:r>
                        <a:rPr lang="ja-JP" sz="900" kern="100" dirty="0">
                          <a:solidFill>
                            <a:srgbClr val="000000"/>
                          </a:solidFill>
                          <a:latin typeface="Meiryo UI" pitchFamily="50" charset="-128"/>
                          <a:ea typeface="Meiryo UI" pitchFamily="50" charset="-128"/>
                          <a:cs typeface="Times New Roman"/>
                        </a:rPr>
                        <a:t>製造業</a:t>
                      </a:r>
                      <a:endParaRPr lang="ja-JP" sz="900" kern="100" dirty="0">
                        <a:latin typeface="Meiryo UI" pitchFamily="50" charset="-128"/>
                        <a:ea typeface="Meiryo UI" pitchFamily="50" charset="-128"/>
                        <a:cs typeface="Times New Roman"/>
                      </a:endParaRPr>
                    </a:p>
                  </a:txBody>
                  <a:tcPr marL="46594" marR="46594"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食料品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畜産食料品製造業、水産食料品製造業、精穀･製粉業、その他の食料品製造業、飲料製造業、たばこ製造業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6</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繊維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製糸業、紡績業、織物･その他の繊維製品製造業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7</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パルプ・紙</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パルプ･紙･紙加工品製造業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8</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化学</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基礎化学製品製造業、化学繊維製造業、その他の化学工業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9</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石油・石炭製品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石油製品製造業、石炭製品製造業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9"/>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10</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窯業・土石製品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窯業･土石製品製造業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0"/>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11</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鉄鋼</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製鉄業、その他の鉄鋼業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1"/>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12</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非鉄金属</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非鉄金属製造業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2"/>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13</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金属製品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金属製品製造業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3"/>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14</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一般機械</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一般機械器具製造業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4"/>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15</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電気機械</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産業用電気機械器具製造業、民生用電気機械器具製造業、その他の電気機械器具製造業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5"/>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16</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輸送用機械</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自動車製造業、船舶製造業、その他の輸送用機械製造業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6"/>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17</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精密機械</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精密機械器具製造業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7"/>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18</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衣服・身回品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衣服・身回品製造業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8"/>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19</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製材・木製品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製材・木製品製造業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9"/>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20</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家具</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家具製造業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0"/>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21</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印刷</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印刷・製版・製本業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1"/>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22</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皮革・皮革製品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皮革・皮革製品・毛皮製造業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2"/>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23</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ゴム製品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ゴム製品製造業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3"/>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24</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その他の製造業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その他の製造業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4"/>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25</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建設業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建築業、土木業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5"/>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26</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電気業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電気業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26"/>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27</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ガス・熱供給業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ガス･熱供給業、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27"/>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28</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水道・廃棄物処理業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上水道業、工業用水道業、廃棄物処理業、（政府）下水道、廃棄物</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28"/>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29</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卸売業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卸売業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29"/>
                  </a:ext>
                </a:extLst>
              </a:tr>
              <a:tr h="139321">
                <a:tc>
                  <a:txBody>
                    <a:bodyPr/>
                    <a:lstStyle/>
                    <a:p>
                      <a:pPr algn="ctr">
                        <a:lnSpc>
                          <a:spcPts val="1000"/>
                        </a:lnSpc>
                        <a:spcAft>
                          <a:spcPts val="0"/>
                        </a:spcAft>
                      </a:pPr>
                      <a:r>
                        <a:rPr lang="en-US" sz="900" kern="100">
                          <a:solidFill>
                            <a:srgbClr val="000000"/>
                          </a:solidFill>
                          <a:latin typeface="Meiryo UI" pitchFamily="50" charset="-128"/>
                          <a:ea typeface="Meiryo UI" pitchFamily="50" charset="-128"/>
                          <a:cs typeface="Times New Roman"/>
                        </a:rPr>
                        <a:t>30</a:t>
                      </a:r>
                      <a:endParaRPr lang="ja-JP" sz="900" kern="10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小売業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小売業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0"/>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31</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金融・保険業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金融業、保険業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1"/>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32</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住宅賃貸業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住宅賃貸業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2"/>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33</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その他の不動産業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不動産仲介業、不動産賃貸業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3"/>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34</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運輸業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鉄道業、道路輸送業、水運業、航空運輸業、その他の運輸業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4"/>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35</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情報通信業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電信・電話業、郵便業、放送業、情報サービス業、映像・文字情報制作業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5"/>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36</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公務</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公務</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6"/>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37</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公共サービス</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教育、研究、医療・保健衛生、その他の公共サービス業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7"/>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38</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対事業所サービス</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広告業、業務用物品賃貸業、自動車・機械修理、その他の対事業所サービス業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8"/>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39</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対個人サービス</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娯楽業、飲食店、旅館、洗濯・理容・美容・浴場業、その他の対個人サービス業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9"/>
                  </a:ext>
                </a:extLst>
              </a:tr>
            </a:tbl>
          </a:graphicData>
        </a:graphic>
      </p:graphicFrame>
      <p:sp>
        <p:nvSpPr>
          <p:cNvPr id="2" name="タイトル 1"/>
          <p:cNvSpPr>
            <a:spLocks noGrp="1"/>
          </p:cNvSpPr>
          <p:nvPr>
            <p:ph type="ctrTitle"/>
          </p:nvPr>
        </p:nvSpPr>
        <p:spPr/>
        <p:txBody>
          <a:bodyPr/>
          <a:lstStyle/>
          <a:p>
            <a:r>
              <a:rPr kumimoji="1" lang="ja-JP" altLang="en-US" dirty="0">
                <a:latin typeface="Meiryo UI" pitchFamily="50" charset="-128"/>
                <a:ea typeface="Meiryo UI" pitchFamily="50" charset="-128"/>
              </a:rPr>
              <a:t>本</a:t>
            </a:r>
            <a:r>
              <a:rPr kumimoji="1" lang="en-US" altLang="ja-JP" dirty="0">
                <a:latin typeface="Meiryo UI" pitchFamily="50" charset="-128"/>
                <a:ea typeface="Meiryo UI" pitchFamily="50" charset="-128"/>
              </a:rPr>
              <a:t>DB</a:t>
            </a:r>
            <a:r>
              <a:rPr kumimoji="1" lang="ja-JP" altLang="en-US" dirty="0">
                <a:latin typeface="Meiryo UI" pitchFamily="50" charset="-128"/>
                <a:ea typeface="Meiryo UI" pitchFamily="50" charset="-128"/>
              </a:rPr>
              <a:t>の</a:t>
            </a:r>
            <a:r>
              <a:rPr kumimoji="1" lang="en-US" altLang="ja-JP" dirty="0">
                <a:latin typeface="Meiryo UI" pitchFamily="50" charset="-128"/>
                <a:ea typeface="Meiryo UI" pitchFamily="50" charset="-128"/>
              </a:rPr>
              <a:t>39</a:t>
            </a:r>
            <a:r>
              <a:rPr kumimoji="1" lang="ja-JP" altLang="en-US" dirty="0">
                <a:latin typeface="Meiryo UI" pitchFamily="50" charset="-128"/>
                <a:ea typeface="Meiryo UI" pitchFamily="50" charset="-128"/>
              </a:rPr>
              <a:t>産業について</a:t>
            </a:r>
          </a:p>
        </p:txBody>
      </p:sp>
      <p:sp>
        <p:nvSpPr>
          <p:cNvPr id="6" name="テキスト ボックス 5"/>
          <p:cNvSpPr txBox="1"/>
          <p:nvPr/>
        </p:nvSpPr>
        <p:spPr>
          <a:xfrm>
            <a:off x="162000" y="603658"/>
            <a:ext cx="8820000" cy="276999"/>
          </a:xfrm>
          <a:prstGeom prst="rect">
            <a:avLst/>
          </a:prstGeom>
          <a:noFill/>
          <a:ln w="28575">
            <a:noFill/>
            <a:prstDash val="sysDash"/>
          </a:ln>
        </p:spPr>
        <p:txBody>
          <a:bodyPr wrap="square" rtlCol="0">
            <a:spAutoFit/>
          </a:bodyPr>
          <a:lstStyle/>
          <a:p>
            <a:pPr marL="180975" indent="-180975" algn="just">
              <a:spcBef>
                <a:spcPts val="300"/>
              </a:spcBef>
              <a:spcAft>
                <a:spcPts val="400"/>
              </a:spcAft>
              <a:buClr>
                <a:srgbClr val="002060"/>
              </a:buClr>
            </a:pPr>
            <a:r>
              <a:rPr lang="ja-JP" altLang="en-US" sz="1200" b="1" dirty="0">
                <a:latin typeface="Meiryo UI" pitchFamily="50" charset="-128"/>
                <a:ea typeface="Meiryo UI" pitchFamily="50" charset="-128"/>
              </a:rPr>
              <a:t>地域経済循環分析用データの産業分類は、</a:t>
            </a:r>
            <a:r>
              <a:rPr lang="en-US" altLang="ja-JP" sz="1200" b="1" dirty="0">
                <a:latin typeface="Meiryo UI" pitchFamily="50" charset="-128"/>
                <a:ea typeface="Meiryo UI" pitchFamily="50" charset="-128"/>
              </a:rPr>
              <a:t>SNA</a:t>
            </a:r>
            <a:r>
              <a:rPr lang="ja-JP" altLang="en-US" sz="1200" b="1" dirty="0">
                <a:latin typeface="Meiryo UI" pitchFamily="50" charset="-128"/>
                <a:ea typeface="Meiryo UI" pitchFamily="50" charset="-128"/>
              </a:rPr>
              <a:t>の産業分類にもとづく以下の</a:t>
            </a:r>
            <a:r>
              <a:rPr lang="en-US" altLang="ja-JP" sz="1200" b="1" dirty="0">
                <a:latin typeface="Meiryo UI" pitchFamily="50" charset="-128"/>
                <a:ea typeface="Meiryo UI" pitchFamily="50" charset="-128"/>
              </a:rPr>
              <a:t>39</a:t>
            </a:r>
            <a:r>
              <a:rPr lang="ja-JP" altLang="en-US" sz="1200" b="1" dirty="0">
                <a:latin typeface="Meiryo UI" pitchFamily="50" charset="-128"/>
                <a:ea typeface="Meiryo UI" pitchFamily="50" charset="-128"/>
              </a:rPr>
              <a:t>産業である。</a:t>
            </a:r>
            <a:endParaRPr lang="en-US" altLang="ja-JP" sz="1200" b="1" dirty="0">
              <a:latin typeface="Meiryo UI" pitchFamily="50" charset="-128"/>
              <a:ea typeface="Meiryo UI" pitchFamily="50" charset="-128"/>
            </a:endParaRPr>
          </a:p>
        </p:txBody>
      </p:sp>
      <p:sp>
        <p:nvSpPr>
          <p:cNvPr id="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9</a:t>
            </a:fld>
            <a:endParaRPr lang="en-US" altLang="ja-JP" b="1" dirty="0">
              <a:latin typeface="Meiryo UI" pitchFamily="50" charset="-128"/>
              <a:ea typeface="Meiryo UI" pitchFamily="50" charset="-128"/>
            </a:endParaRPr>
          </a:p>
        </p:txBody>
      </p:sp>
    </p:spTree>
  </p:cSld>
  <p:clrMapOvr>
    <a:masterClrMapping/>
  </p:clrMapOvr>
</p:sld>
</file>

<file path=ppt/theme/theme1.xml><?xml version="1.0" encoding="utf-8"?>
<a:theme xmlns:a="http://schemas.openxmlformats.org/drawingml/2006/main" name="Profi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folHlink"/>
          </a:solidFill>
          <a:prstDash val="solid"/>
          <a:round/>
          <a:headEnd type="none" w="med" len="med"/>
          <a:tailEnd type="none" w="med" len="med"/>
        </a:ln>
        <a:effectLst/>
      </a:spPr>
      <a:bodyPr vert="horz" wrap="none" lIns="36000" tIns="45720" rIns="3600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sz="1100" dirty="0" smtClean="0"/>
        </a:defPPr>
      </a:lstStyle>
    </a:spDef>
    <a:lnDef>
      <a:spPr bwMode="auto">
        <a:xfrm>
          <a:off x="0" y="0"/>
          <a:ext cx="1" cy="1"/>
        </a:xfrm>
        <a:custGeom>
          <a:avLst/>
          <a:gdLst/>
          <a:ahLst/>
          <a:cxnLst/>
          <a:rect l="0" t="0" r="0" b="0"/>
          <a:pathLst/>
        </a:custGeom>
        <a:noFill/>
        <a:ln w="38100" cap="flat" cmpd="sng" algn="ctr">
          <a:solidFill>
            <a:schemeClr val="folHlink"/>
          </a:solidFill>
          <a:prstDash val="solid"/>
          <a:round/>
          <a:headEnd type="none" w="med" len="med"/>
          <a:tailEnd type="none" w="med" len="med"/>
        </a:ln>
        <a:effectLst/>
      </a:spPr>
      <a:bodyPr vert="horz" wrap="none" lIns="36000" tIns="45720" rIns="3600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HGPｺﾞｼｯｸE" pitchFamily="50" charset="-128"/>
            <a:ea typeface="HGPｺﾞｼｯｸE" pitchFamily="50"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115738</TotalTime>
  <Words>6224</Words>
  <PresentationFormat>画面に合わせる (4:3)</PresentationFormat>
  <Paragraphs>702</Paragraphs>
  <Slides>40</Slides>
  <Notes>7</Notes>
  <HiddenSlides>0</HiddenSlides>
  <MMClips>0</MMClips>
  <ScaleCrop>false</ScaleCrop>
  <HeadingPairs>
    <vt:vector size="8" baseType="variant">
      <vt:variant>
        <vt:lpstr>使用されているフォント</vt:lpstr>
      </vt:variant>
      <vt:variant>
        <vt:i4>14</vt:i4>
      </vt:variant>
      <vt:variant>
        <vt:lpstr>テーマ</vt:lpstr>
      </vt:variant>
      <vt:variant>
        <vt:i4>1</vt:i4>
      </vt:variant>
      <vt:variant>
        <vt:lpstr>埋め込まれた OLE サーバー</vt:lpstr>
      </vt:variant>
      <vt:variant>
        <vt:i4>1</vt:i4>
      </vt:variant>
      <vt:variant>
        <vt:lpstr>スライド タイトル</vt:lpstr>
      </vt:variant>
      <vt:variant>
        <vt:i4>40</vt:i4>
      </vt:variant>
    </vt:vector>
  </HeadingPairs>
  <TitlesOfParts>
    <vt:vector size="56" baseType="lpstr">
      <vt:lpstr>HGPｺﾞｼｯｸE</vt:lpstr>
      <vt:lpstr>HGPｺﾞｼｯｸM</vt:lpstr>
      <vt:lpstr>HGP創英角ｺﾞｼｯｸUB</vt:lpstr>
      <vt:lpstr>HGSｺﾞｼｯｸE</vt:lpstr>
      <vt:lpstr>Meiryo UI</vt:lpstr>
      <vt:lpstr>ＭＳ Ｐゴシック</vt:lpstr>
      <vt:lpstr>ＭＳ Ｐ明朝</vt:lpstr>
      <vt:lpstr>ＭＳ ゴシック</vt:lpstr>
      <vt:lpstr>Arial</vt:lpstr>
      <vt:lpstr>Calibri</vt:lpstr>
      <vt:lpstr>Tahoma</vt:lpstr>
      <vt:lpstr>Times New Roman</vt:lpstr>
      <vt:lpstr>Verdana</vt:lpstr>
      <vt:lpstr>Wingdings</vt:lpstr>
      <vt:lpstr>Profile</vt:lpstr>
      <vt:lpstr>Visio</vt:lpstr>
      <vt:lpstr>久慈市の地域経済循環分析</vt:lpstr>
      <vt:lpstr>目次</vt:lpstr>
      <vt:lpstr>PowerPoint プレゼンテーション</vt:lpstr>
      <vt:lpstr>１．地域の所得循環構造</vt:lpstr>
      <vt:lpstr>地域の所得循環構造①</vt:lpstr>
      <vt:lpstr>地域の所得循環構造②</vt:lpstr>
      <vt:lpstr>地域の所得循環構造③</vt:lpstr>
      <vt:lpstr>２．地域の経済</vt:lpstr>
      <vt:lpstr>本DBの39産業について</vt:lpstr>
      <vt:lpstr>２－１．売上（生産額）の分析</vt:lpstr>
      <vt:lpstr>（１）地域の中で規模の大きい産業は何か：売上</vt:lpstr>
      <vt:lpstr>（２）地域の中で得意な産業は何か：売上</vt:lpstr>
      <vt:lpstr>（３）域外から所得を獲得している産業は何か：売上</vt:lpstr>
      <vt:lpstr>２－２．粗利益（付加価値）の分析</vt:lpstr>
      <vt:lpstr>（１）地域で所得（付加価値）を稼いでいる産業は何か：粗利益</vt:lpstr>
      <vt:lpstr>（２）地域の産業の稼ぐ力（1人当たり付加価値額）：第1次・2次・3次</vt:lpstr>
      <vt:lpstr>（２）地域の産業の稼ぐ力（1人当たり付加価値額） ：第2次産業</vt:lpstr>
      <vt:lpstr>（２）地域の産業の稼ぐ力（1人当たり付加価値額） ：第3次産業</vt:lpstr>
      <vt:lpstr>２－３．産業構造の分析</vt:lpstr>
      <vt:lpstr>（１）地域の産業構造について①：影響力係数と感応度係数</vt:lpstr>
      <vt:lpstr>（２）地域の産業構造について②：生産誘発額</vt:lpstr>
      <vt:lpstr>（３）地域の取引構造について</vt:lpstr>
      <vt:lpstr>２－４．賃金・人件費（雇用者所得）の分析</vt:lpstr>
      <vt:lpstr>（１）住民の生活を支えている産業は何か：賃金・人件費</vt:lpstr>
      <vt:lpstr>（２）地域の産業の1人当たり雇用者所得</vt:lpstr>
      <vt:lpstr>３．地域のエネルギー消費</vt:lpstr>
      <vt:lpstr>エネルギーの分析における23産業について</vt:lpstr>
      <vt:lpstr>３－１．産業別エネルギー消費量の分析</vt:lpstr>
      <vt:lpstr>（１）産業別エネルギー消費量</vt:lpstr>
      <vt:lpstr>（２）産業別エネルギー消費量構成比</vt:lpstr>
      <vt:lpstr>３－２．産業別エネルギー生産性の分析</vt:lpstr>
      <vt:lpstr>（１）エネルギー生産性①：第1次・2次・3次別</vt:lpstr>
      <vt:lpstr>（２）エネルギー生産性②：第2次産業</vt:lpstr>
      <vt:lpstr>（３）エネルギー生産性③：第3次産業</vt:lpstr>
      <vt:lpstr>４．地域の概況</vt:lpstr>
      <vt:lpstr>（１）基礎的な指標の推移（2010年、2013年）</vt:lpstr>
      <vt:lpstr>（２）人口① 現在の人口規模と将来動向</vt:lpstr>
      <vt:lpstr>（３）人口②現在と将来の年齢別の人口構成</vt:lpstr>
      <vt:lpstr>（４）就業者の規模</vt:lpstr>
      <vt:lpstr>（５）夜間人口1人当たり就業者数（職住比）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2015-03-20T05:30:30Z</cp:lastPrinted>
  <dcterms:created xsi:type="dcterms:W3CDTF">2006-02-07T07:02:04Z</dcterms:created>
  <dcterms:modified xsi:type="dcterms:W3CDTF">2017-07-06T10:36:05Z</dcterms:modified>
</cp:coreProperties>
</file>