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7" r:id="rId1"/>
    <p:sldMasterId id="2147483703" r:id="rId2"/>
    <p:sldMasterId id="2147483709" r:id="rId3"/>
  </p:sldMasterIdLst>
  <p:notesMasterIdLst>
    <p:notesMasterId r:id="rId10"/>
  </p:notesMasterIdLst>
  <p:sldIdLst>
    <p:sldId id="297" r:id="rId4"/>
    <p:sldId id="298" r:id="rId5"/>
    <p:sldId id="299" r:id="rId6"/>
    <p:sldId id="300" r:id="rId7"/>
    <p:sldId id="301" r:id="rId8"/>
    <p:sldId id="303" r:id="rId9"/>
  </p:sldIdLst>
  <p:sldSz cx="9906000" cy="6858000" type="A4"/>
  <p:notesSz cx="6735763" cy="9866313"/>
  <p:custDataLst>
    <p:tags r:id="rId1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71" userDrawn="1">
          <p15:clr>
            <a:srgbClr val="A4A3A4"/>
          </p15:clr>
        </p15:guide>
        <p15:guide id="3" orient="horz" pos="17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75BF"/>
    <a:srgbClr val="DDDDDD"/>
    <a:srgbClr val="BFBFBF"/>
    <a:srgbClr val="B3B3B3"/>
    <a:srgbClr val="046A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716" autoAdjust="0"/>
  </p:normalViewPr>
  <p:slideViewPr>
    <p:cSldViewPr snapToGrid="0" showGuides="1">
      <p:cViewPr varScale="1">
        <p:scale>
          <a:sx n="61" d="100"/>
          <a:sy n="61" d="100"/>
        </p:scale>
        <p:origin x="813" y="24"/>
      </p:cViewPr>
      <p:guideLst>
        <p:guide pos="2871"/>
        <p:guide orient="horz" pos="17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4"/>
            <a:ext cx="2918831" cy="495029"/>
          </a:xfrm>
          <a:prstGeom prst="rect">
            <a:avLst/>
          </a:prstGeom>
        </p:spPr>
        <p:txBody>
          <a:bodyPr vert="horz" lIns="91410" tIns="45706" rIns="91410" bIns="457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4"/>
            <a:ext cx="2918831" cy="495029"/>
          </a:xfrm>
          <a:prstGeom prst="rect">
            <a:avLst/>
          </a:prstGeom>
        </p:spPr>
        <p:txBody>
          <a:bodyPr vert="horz" lIns="91410" tIns="45706" rIns="91410" bIns="45706" rtlCol="0"/>
          <a:lstStyle>
            <a:lvl1pPr algn="r">
              <a:defRPr sz="1200"/>
            </a:lvl1pPr>
          </a:lstStyle>
          <a:p>
            <a:fld id="{817C4101-0163-4AB1-9664-E293361E70F7}" type="datetimeFigureOut">
              <a:rPr kumimoji="1" lang="ja-JP" altLang="en-US" smtClean="0"/>
              <a:t>2020/3/17</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10" tIns="45706" rIns="91410" bIns="45706" rtlCol="0" anchor="ctr"/>
          <a:lstStyle/>
          <a:p>
            <a:endParaRPr lang="ja-JP" altLang="en-US"/>
          </a:p>
        </p:txBody>
      </p:sp>
      <p:sp>
        <p:nvSpPr>
          <p:cNvPr id="5" name="ノート プレースホルダー 4"/>
          <p:cNvSpPr>
            <a:spLocks noGrp="1"/>
          </p:cNvSpPr>
          <p:nvPr>
            <p:ph type="body" sz="quarter" idx="3"/>
          </p:nvPr>
        </p:nvSpPr>
        <p:spPr>
          <a:xfrm>
            <a:off x="673577" y="4748166"/>
            <a:ext cx="5388610" cy="3884861"/>
          </a:xfrm>
          <a:prstGeom prst="rect">
            <a:avLst/>
          </a:prstGeom>
        </p:spPr>
        <p:txBody>
          <a:bodyPr vert="horz" lIns="91410" tIns="45706" rIns="91410" bIns="457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286"/>
            <a:ext cx="2918831" cy="495028"/>
          </a:xfrm>
          <a:prstGeom prst="rect">
            <a:avLst/>
          </a:prstGeom>
        </p:spPr>
        <p:txBody>
          <a:bodyPr vert="horz" lIns="91410" tIns="45706" rIns="91410" bIns="457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1286"/>
            <a:ext cx="2918831" cy="495028"/>
          </a:xfrm>
          <a:prstGeom prst="rect">
            <a:avLst/>
          </a:prstGeom>
        </p:spPr>
        <p:txBody>
          <a:bodyPr vert="horz" lIns="91410" tIns="45706" rIns="91410" bIns="45706" rtlCol="0" anchor="b"/>
          <a:lstStyle>
            <a:lvl1pPr algn="r">
              <a:defRPr sz="1200"/>
            </a:lvl1pPr>
          </a:lstStyle>
          <a:p>
            <a:fld id="{611089A0-973A-4683-AFC0-4B2C2226B1AE}" type="slidenum">
              <a:rPr kumimoji="1" lang="ja-JP" altLang="en-US" smtClean="0"/>
              <a:t>‹#›</a:t>
            </a:fld>
            <a:endParaRPr kumimoji="1" lang="ja-JP" altLang="en-US"/>
          </a:p>
        </p:txBody>
      </p:sp>
    </p:spTree>
    <p:extLst>
      <p:ext uri="{BB962C8B-B14F-4D97-AF65-F5344CB8AC3E}">
        <p14:creationId xmlns:p14="http://schemas.microsoft.com/office/powerpoint/2010/main" val="408465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ity.kawasaki.jp/170/page/0000112082.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city.kawasaki.jp/230/cmsfiles/contents/0000016/16930/0507yosan.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ity.kawasaki.jp/170/page/0000112082.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city.kawasaki.jp/230/cmsfiles/contents/0000016/16930/0507yosan.pdf"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ity.kawasaki.jp/170/page/0000112082.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city.kawasaki.jp/230/cmsfiles/contents/0000016/16930/0507yosan.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73268">
              <a:defRPr/>
            </a:pPr>
            <a:fld id="{611089A0-973A-4683-AFC0-4B2C2226B1AE}" type="slidenum">
              <a:rPr kumimoji="1" lang="ja-JP" altLang="en-US">
                <a:solidFill>
                  <a:prstClr val="black"/>
                </a:solidFill>
                <a:latin typeface="游ゴシック" panose="020F0502020204030204"/>
                <a:ea typeface="游ゴシック" panose="020B0400000000000000" pitchFamily="50" charset="-128"/>
              </a:rPr>
              <a:pPr defTabSz="473268">
                <a:defRPr/>
              </a:pPr>
              <a:t>0</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79154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1089A0-973A-4683-AFC0-4B2C2226B1AE}" type="slidenum">
              <a:rPr kumimoji="1" lang="ja-JP" altLang="en-US" smtClean="0"/>
              <a:t>1</a:t>
            </a:fld>
            <a:endParaRPr kumimoji="1" lang="ja-JP" altLang="en-US"/>
          </a:p>
        </p:txBody>
      </p:sp>
    </p:spTree>
    <p:extLst>
      <p:ext uri="{BB962C8B-B14F-4D97-AF65-F5344CB8AC3E}">
        <p14:creationId xmlns:p14="http://schemas.microsoft.com/office/powerpoint/2010/main" val="385816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r>
              <a:rPr lang="en-US" altLang="ja-JP" dirty="0">
                <a:hlinkClick r:id="rId3"/>
              </a:rPr>
              <a:t>http://www.city.kawasaki.jp/170/page/0000112082.html</a:t>
            </a:r>
            <a:endParaRPr lang="en-US" altLang="ja-JP" dirty="0">
              <a:hlinkClick r:id="rId4"/>
            </a:endParaRPr>
          </a:p>
          <a:p>
            <a:r>
              <a:rPr lang="en-US" altLang="ja-JP" dirty="0">
                <a:hlinkClick r:id="rId4"/>
              </a:rPr>
              <a:t>http://www.city.kawasaki.jp/230/cmsfiles/contents/0000016/16930/0507yosan.pdf</a:t>
            </a:r>
            <a:endParaRPr kumimoji="1" lang="ja-JP" altLang="en-US" dirty="0"/>
          </a:p>
        </p:txBody>
      </p:sp>
      <p:sp>
        <p:nvSpPr>
          <p:cNvPr id="4" name="スライド番号プレースホルダー 3"/>
          <p:cNvSpPr>
            <a:spLocks noGrp="1"/>
          </p:cNvSpPr>
          <p:nvPr>
            <p:ph type="sldNum" sz="quarter" idx="10"/>
          </p:nvPr>
        </p:nvSpPr>
        <p:spPr/>
        <p:txBody>
          <a:bodyPr/>
          <a:lstStyle/>
          <a:p>
            <a:fld id="{611089A0-973A-4683-AFC0-4B2C2226B1AE}" type="slidenum">
              <a:rPr kumimoji="1" lang="ja-JP" altLang="en-US" smtClean="0"/>
              <a:t>2</a:t>
            </a:fld>
            <a:endParaRPr kumimoji="1" lang="ja-JP" altLang="en-US"/>
          </a:p>
        </p:txBody>
      </p:sp>
    </p:spTree>
    <p:extLst>
      <p:ext uri="{BB962C8B-B14F-4D97-AF65-F5344CB8AC3E}">
        <p14:creationId xmlns:p14="http://schemas.microsoft.com/office/powerpoint/2010/main" val="2148686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r>
              <a:rPr lang="en-US" altLang="ja-JP" dirty="0">
                <a:hlinkClick r:id="rId3"/>
              </a:rPr>
              <a:t>http://www.city.kawasaki.jp/170/page/0000112082.html</a:t>
            </a:r>
            <a:endParaRPr lang="en-US" altLang="ja-JP" dirty="0">
              <a:hlinkClick r:id="rId4"/>
            </a:endParaRPr>
          </a:p>
          <a:p>
            <a:r>
              <a:rPr lang="en-US" altLang="ja-JP" dirty="0">
                <a:hlinkClick r:id="rId4"/>
              </a:rPr>
              <a:t>http://www.city.kawasaki.jp/230/cmsfiles/contents/0000016/16930/0507yosan.pdf</a:t>
            </a:r>
            <a:endParaRPr kumimoji="1" lang="ja-JP" altLang="en-US" dirty="0"/>
          </a:p>
        </p:txBody>
      </p:sp>
      <p:sp>
        <p:nvSpPr>
          <p:cNvPr id="4" name="スライド番号プレースホルダー 3"/>
          <p:cNvSpPr>
            <a:spLocks noGrp="1"/>
          </p:cNvSpPr>
          <p:nvPr>
            <p:ph type="sldNum" sz="quarter" idx="10"/>
          </p:nvPr>
        </p:nvSpPr>
        <p:spPr/>
        <p:txBody>
          <a:bodyPr/>
          <a:lstStyle/>
          <a:p>
            <a:fld id="{611089A0-973A-4683-AFC0-4B2C2226B1AE}" type="slidenum">
              <a:rPr kumimoji="1" lang="ja-JP" altLang="en-US" smtClean="0"/>
              <a:t>3</a:t>
            </a:fld>
            <a:endParaRPr kumimoji="1" lang="ja-JP" altLang="en-US"/>
          </a:p>
        </p:txBody>
      </p:sp>
    </p:spTree>
    <p:extLst>
      <p:ext uri="{BB962C8B-B14F-4D97-AF65-F5344CB8AC3E}">
        <p14:creationId xmlns:p14="http://schemas.microsoft.com/office/powerpoint/2010/main" val="3165416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r>
              <a:rPr lang="en-US" altLang="ja-JP" dirty="0">
                <a:hlinkClick r:id="rId3"/>
              </a:rPr>
              <a:t>http://www.city.kawasaki.jp/170/page/0000112082.html</a:t>
            </a:r>
            <a:endParaRPr lang="en-US" altLang="ja-JP" dirty="0">
              <a:hlinkClick r:id="rId4"/>
            </a:endParaRPr>
          </a:p>
          <a:p>
            <a:r>
              <a:rPr lang="en-US" altLang="ja-JP" dirty="0">
                <a:hlinkClick r:id="rId4"/>
              </a:rPr>
              <a:t>http://www.city.kawasaki.jp/230/cmsfiles/contents/0000016/16930/0507yosan.pdf</a:t>
            </a:r>
            <a:endParaRPr kumimoji="1" lang="ja-JP" altLang="en-US" dirty="0"/>
          </a:p>
        </p:txBody>
      </p:sp>
      <p:sp>
        <p:nvSpPr>
          <p:cNvPr id="4" name="スライド番号プレースホルダー 3"/>
          <p:cNvSpPr>
            <a:spLocks noGrp="1"/>
          </p:cNvSpPr>
          <p:nvPr>
            <p:ph type="sldNum" sz="quarter" idx="10"/>
          </p:nvPr>
        </p:nvSpPr>
        <p:spPr/>
        <p:txBody>
          <a:bodyPr/>
          <a:lstStyle/>
          <a:p>
            <a:fld id="{611089A0-973A-4683-AFC0-4B2C2226B1AE}" type="slidenum">
              <a:rPr kumimoji="1" lang="ja-JP" altLang="en-US" smtClean="0"/>
              <a:t>4</a:t>
            </a:fld>
            <a:endParaRPr kumimoji="1" lang="ja-JP" altLang="en-US"/>
          </a:p>
        </p:txBody>
      </p:sp>
    </p:spTree>
    <p:extLst>
      <p:ext uri="{BB962C8B-B14F-4D97-AF65-F5344CB8AC3E}">
        <p14:creationId xmlns:p14="http://schemas.microsoft.com/office/powerpoint/2010/main" val="4035146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73268">
              <a:defRPr/>
            </a:pPr>
            <a:fld id="{611089A0-973A-4683-AFC0-4B2C2226B1AE}" type="slidenum">
              <a:rPr kumimoji="1" lang="ja-JP" altLang="en-US">
                <a:solidFill>
                  <a:prstClr val="black"/>
                </a:solidFill>
                <a:latin typeface="游ゴシック" panose="020F0502020204030204"/>
                <a:ea typeface="游ゴシック" panose="020B0400000000000000" pitchFamily="50" charset="-128"/>
              </a:rPr>
              <a:pPr defTabSz="473268">
                <a:defRPr/>
              </a:pPr>
              <a:t>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264272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2"/>
          <p:cNvSpPr>
            <a:spLocks noChangeArrowheads="1"/>
          </p:cNvSpPr>
          <p:nvPr/>
        </p:nvSpPr>
        <p:spPr bwMode="auto">
          <a:xfrm>
            <a:off x="200025" y="188913"/>
            <a:ext cx="766445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
        <p:nvSpPr>
          <p:cNvPr id="144386" name="Rectangle 2"/>
          <p:cNvSpPr>
            <a:spLocks noGrp="1" noChangeArrowheads="1"/>
          </p:cNvSpPr>
          <p:nvPr>
            <p:ph type="ctrTitle"/>
          </p:nvPr>
        </p:nvSpPr>
        <p:spPr>
          <a:xfrm>
            <a:off x="742950" y="2092327"/>
            <a:ext cx="8420100" cy="1470025"/>
          </a:xfrm>
        </p:spPr>
        <p:txBody>
          <a:bodyPr anchor="ctr"/>
          <a:lstStyle>
            <a:lvl1pPr algn="ctr">
              <a:defRPr sz="3323">
                <a:latin typeface="HGPｺﾞｼｯｸE" pitchFamily="50" charset="-128"/>
                <a:ea typeface="HGPｺﾞｼｯｸE" pitchFamily="50" charset="-128"/>
              </a:defRPr>
            </a:lvl1pPr>
          </a:lstStyle>
          <a:p>
            <a:pPr lvl="0"/>
            <a:r>
              <a:rPr lang="ja-JP" altLang="en-US" noProof="0"/>
              <a:t>マスター タイトルの書式設定</a:t>
            </a:r>
          </a:p>
        </p:txBody>
      </p:sp>
      <p:sp>
        <p:nvSpPr>
          <p:cNvPr id="144387" name="Rectangle 3"/>
          <p:cNvSpPr>
            <a:spLocks noGrp="1" noChangeArrowheads="1"/>
          </p:cNvSpPr>
          <p:nvPr>
            <p:ph type="subTitle" idx="1"/>
          </p:nvPr>
        </p:nvSpPr>
        <p:spPr>
          <a:xfrm>
            <a:off x="1443038" y="4398965"/>
            <a:ext cx="6934200" cy="1584325"/>
          </a:xfrm>
        </p:spPr>
        <p:txBody>
          <a:bodyPr/>
          <a:lstStyle>
            <a:lvl1pPr algn="ctr">
              <a:defRPr sz="1292"/>
            </a:lvl1pPr>
          </a:lstStyle>
          <a:p>
            <a:pPr lvl="0"/>
            <a:r>
              <a:rPr lang="ja-JP" altLang="en-US" noProof="0"/>
              <a:t>マスター サブタイトルの書式設定</a:t>
            </a:r>
          </a:p>
        </p:txBody>
      </p:sp>
    </p:spTree>
    <p:extLst>
      <p:ext uri="{BB962C8B-B14F-4D97-AF65-F5344CB8AC3E}">
        <p14:creationId xmlns:p14="http://schemas.microsoft.com/office/powerpoint/2010/main" val="4037772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サブタイトル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64969" y="2924946"/>
            <a:ext cx="5099993" cy="502543"/>
          </a:xfrm>
        </p:spPr>
        <p:txBody>
          <a:bodyPr/>
          <a:lstStyle>
            <a:lvl1pPr algn="r">
              <a:defRPr sz="2215"/>
            </a:lvl1p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pPr>
              <a:defRPr/>
            </a:pPr>
            <a:fld id="{6CA3BC1E-70E0-4B1D-9A33-E974266AAEEF}" type="slidenum">
              <a:rPr lang="en-US" altLang="ja-JP" smtClean="0"/>
              <a:pPr>
                <a:defRPr/>
              </a:pPr>
              <a:t>‹#›</a:t>
            </a:fld>
            <a:endParaRPr lang="en-US" altLang="ja-JP" dirty="0"/>
          </a:p>
        </p:txBody>
      </p:sp>
      <p:cxnSp>
        <p:nvCxnSpPr>
          <p:cNvPr id="4" name="直線コネクタ 3"/>
          <p:cNvCxnSpPr/>
          <p:nvPr userDrawn="1"/>
        </p:nvCxnSpPr>
        <p:spPr>
          <a:xfrm>
            <a:off x="2217683" y="3427489"/>
            <a:ext cx="7556432" cy="1513"/>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03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625" y="548681"/>
            <a:ext cx="8988425" cy="432048"/>
          </a:xfrm>
        </p:spPr>
        <p:txBody>
          <a:bodyPr/>
          <a:lstStyle>
            <a:lvl1pPr>
              <a:defRPr>
                <a:solidFill>
                  <a:schemeClr val="tx1"/>
                </a:solidFill>
              </a:defRPr>
            </a:lvl1pPr>
          </a:lstStyle>
          <a:p>
            <a:r>
              <a:rPr lang="ja-JP" altLang="en-US" dirty="0"/>
              <a:t>マスター タイトルの書式設定</a:t>
            </a:r>
          </a:p>
        </p:txBody>
      </p:sp>
      <p:sp>
        <p:nvSpPr>
          <p:cNvPr id="4" name="Rectangle 6"/>
          <p:cNvSpPr>
            <a:spLocks noGrp="1" noChangeArrowheads="1"/>
          </p:cNvSpPr>
          <p:nvPr>
            <p:ph type="sldNum" sz="quarter" idx="10"/>
          </p:nvPr>
        </p:nvSpPr>
        <p:spPr>
          <a:ln/>
        </p:spPr>
        <p:txBody>
          <a:bodyPr/>
          <a:lstStyle>
            <a:lvl1pPr>
              <a:defRPr>
                <a:latin typeface="Arial" pitchFamily="34" charset="0"/>
                <a:cs typeface="Arial" pitchFamily="34" charset="0"/>
              </a:defRPr>
            </a:lvl1pPr>
          </a:lstStyle>
          <a:p>
            <a:pPr>
              <a:defRPr/>
            </a:pPr>
            <a:fld id="{FAE1CDDE-8ABD-43D3-9A95-58863E587FD6}" type="slidenum">
              <a:rPr lang="en-US" altLang="ja-JP" smtClean="0"/>
              <a:pPr>
                <a:defRPr/>
              </a:pPr>
              <a:t>‹#›</a:t>
            </a:fld>
            <a:endParaRPr lang="en-US" altLang="ja-JP" dirty="0"/>
          </a:p>
        </p:txBody>
      </p:sp>
      <p:cxnSp>
        <p:nvCxnSpPr>
          <p:cNvPr id="6" name="直線コネクタ 5"/>
          <p:cNvCxnSpPr/>
          <p:nvPr userDrawn="1"/>
        </p:nvCxnSpPr>
        <p:spPr>
          <a:xfrm>
            <a:off x="272481" y="980728"/>
            <a:ext cx="9504000" cy="0"/>
          </a:xfrm>
          <a:prstGeom prst="line">
            <a:avLst/>
          </a:prstGeom>
          <a:ln>
            <a:solidFill>
              <a:srgbClr val="0075BF"/>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1"/>
          </p:nvPr>
        </p:nvSpPr>
        <p:spPr>
          <a:xfrm>
            <a:off x="273051" y="1103313"/>
            <a:ext cx="9502775" cy="1194494"/>
          </a:xfrm>
        </p:spPr>
        <p:txBody>
          <a:bodyPr>
            <a:spAutoFit/>
          </a:bodyPr>
          <a:lstStyle>
            <a:lvl1pPr marL="0" indent="0">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Rectangle 6"/>
          <p:cNvSpPr>
            <a:spLocks noChangeArrowheads="1"/>
          </p:cNvSpPr>
          <p:nvPr userDrawn="1"/>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2014115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6CA3BC1E-70E0-4B1D-9A33-E974266AAEEF}" type="slidenum">
              <a:rPr lang="en-US" altLang="ja-JP" smtClean="0"/>
              <a:pPr>
                <a:defRPr/>
              </a:pPr>
              <a:t>‹#›</a:t>
            </a:fld>
            <a:endParaRPr lang="en-US" altLang="ja-JP" dirty="0"/>
          </a:p>
        </p:txBody>
      </p:sp>
      <p:sp>
        <p:nvSpPr>
          <p:cNvPr id="4" name="Rectangle 6"/>
          <p:cNvSpPr>
            <a:spLocks noChangeArrowheads="1"/>
          </p:cNvSpPr>
          <p:nvPr userDrawn="1"/>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131867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サブタイトル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64969" y="2924946"/>
            <a:ext cx="5099993" cy="502543"/>
          </a:xfrm>
        </p:spPr>
        <p:txBody>
          <a:bodyPr/>
          <a:lstStyle>
            <a:lvl1pPr algn="r">
              <a:defRPr sz="2215"/>
            </a:lvl1p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cxnSp>
        <p:nvCxnSpPr>
          <p:cNvPr id="4" name="直線コネクタ 3"/>
          <p:cNvCxnSpPr/>
          <p:nvPr/>
        </p:nvCxnSpPr>
        <p:spPr>
          <a:xfrm>
            <a:off x="2217683" y="3427489"/>
            <a:ext cx="7556432" cy="1513"/>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933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625" y="548681"/>
            <a:ext cx="8988425" cy="432048"/>
          </a:xfrm>
        </p:spPr>
        <p:txBody>
          <a:bodyPr/>
          <a:lstStyle>
            <a:lvl1pPr>
              <a:defRPr>
                <a:solidFill>
                  <a:schemeClr val="tx1"/>
                </a:solidFill>
              </a:defRPr>
            </a:lvl1pPr>
          </a:lstStyle>
          <a:p>
            <a:r>
              <a:rPr lang="ja-JP" altLang="en-US" dirty="0"/>
              <a:t>マスター タイトルの書式設定</a:t>
            </a:r>
          </a:p>
        </p:txBody>
      </p:sp>
      <p:sp>
        <p:nvSpPr>
          <p:cNvPr id="4" name="Rectangle 6"/>
          <p:cNvSpPr>
            <a:spLocks noGrp="1" noChangeArrowheads="1"/>
          </p:cNvSpPr>
          <p:nvPr>
            <p:ph type="sldNum" sz="quarter" idx="10"/>
          </p:nvPr>
        </p:nvSpPr>
        <p:spPr>
          <a:ln/>
        </p:spPr>
        <p:txBody>
          <a:bodyPr/>
          <a:lstStyle>
            <a:lvl1pPr>
              <a:defRPr>
                <a:latin typeface="Arial" pitchFamily="34" charset="0"/>
                <a:cs typeface="Arial" pitchFamily="34" charset="0"/>
              </a:defRPr>
            </a:lvl1pPr>
          </a:lstStyle>
          <a:p>
            <a:fld id="{73341EA1-14A4-4DE8-80FF-080E460AFBF3}" type="slidenum">
              <a:rPr kumimoji="1" lang="ja-JP" altLang="en-US" smtClean="0"/>
              <a:t>‹#›</a:t>
            </a:fld>
            <a:endParaRPr kumimoji="1" lang="ja-JP" altLang="en-US"/>
          </a:p>
        </p:txBody>
      </p:sp>
      <p:cxnSp>
        <p:nvCxnSpPr>
          <p:cNvPr id="6" name="直線コネクタ 5"/>
          <p:cNvCxnSpPr/>
          <p:nvPr/>
        </p:nvCxnSpPr>
        <p:spPr>
          <a:xfrm>
            <a:off x="272481" y="980728"/>
            <a:ext cx="9504000" cy="0"/>
          </a:xfrm>
          <a:prstGeom prst="line">
            <a:avLst/>
          </a:prstGeom>
          <a:ln>
            <a:solidFill>
              <a:srgbClr val="0075BF"/>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1"/>
          </p:nvPr>
        </p:nvSpPr>
        <p:spPr>
          <a:xfrm>
            <a:off x="273051" y="1103313"/>
            <a:ext cx="9502775" cy="1194494"/>
          </a:xfrm>
        </p:spPr>
        <p:txBody>
          <a:bodyPr>
            <a:spAutoFit/>
          </a:bodyPr>
          <a:lstStyle>
            <a:lvl1pPr marL="0" indent="0">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401566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sp>
        <p:nvSpPr>
          <p:cNvPr id="4"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104169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2"/>
          <p:cNvSpPr>
            <a:spLocks noChangeArrowheads="1"/>
          </p:cNvSpPr>
          <p:nvPr/>
        </p:nvSpPr>
        <p:spPr bwMode="auto">
          <a:xfrm>
            <a:off x="200025" y="188913"/>
            <a:ext cx="766445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
        <p:nvSpPr>
          <p:cNvPr id="144386" name="Rectangle 2"/>
          <p:cNvSpPr>
            <a:spLocks noGrp="1" noChangeArrowheads="1"/>
          </p:cNvSpPr>
          <p:nvPr>
            <p:ph type="ctrTitle"/>
          </p:nvPr>
        </p:nvSpPr>
        <p:spPr>
          <a:xfrm>
            <a:off x="742950" y="2092327"/>
            <a:ext cx="8420100" cy="1470025"/>
          </a:xfrm>
        </p:spPr>
        <p:txBody>
          <a:bodyPr anchor="ctr"/>
          <a:lstStyle>
            <a:lvl1pPr algn="ctr">
              <a:defRPr sz="3323">
                <a:latin typeface="HGPｺﾞｼｯｸE" pitchFamily="50" charset="-128"/>
                <a:ea typeface="HGPｺﾞｼｯｸE" pitchFamily="50" charset="-128"/>
              </a:defRPr>
            </a:lvl1pPr>
          </a:lstStyle>
          <a:p>
            <a:pPr lvl="0"/>
            <a:r>
              <a:rPr lang="ja-JP" altLang="en-US" noProof="0"/>
              <a:t>マスター タイトルの書式設定</a:t>
            </a:r>
          </a:p>
        </p:txBody>
      </p:sp>
      <p:sp>
        <p:nvSpPr>
          <p:cNvPr id="144387" name="Rectangle 3"/>
          <p:cNvSpPr>
            <a:spLocks noGrp="1" noChangeArrowheads="1"/>
          </p:cNvSpPr>
          <p:nvPr>
            <p:ph type="subTitle" idx="1"/>
          </p:nvPr>
        </p:nvSpPr>
        <p:spPr>
          <a:xfrm>
            <a:off x="1443038" y="4398965"/>
            <a:ext cx="6934200" cy="1584325"/>
          </a:xfrm>
        </p:spPr>
        <p:txBody>
          <a:bodyPr/>
          <a:lstStyle>
            <a:lvl1pPr algn="ctr">
              <a:defRPr sz="1292"/>
            </a:lvl1pPr>
          </a:lstStyle>
          <a:p>
            <a:pPr lvl="0"/>
            <a:r>
              <a:rPr lang="ja-JP" altLang="en-US" noProof="0"/>
              <a:t>マスター サブタイトルの書式設定</a:t>
            </a:r>
          </a:p>
        </p:txBody>
      </p:sp>
    </p:spTree>
    <p:extLst>
      <p:ext uri="{BB962C8B-B14F-4D97-AF65-F5344CB8AC3E}">
        <p14:creationId xmlns:p14="http://schemas.microsoft.com/office/powerpoint/2010/main" val="216709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サブタイトル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64969" y="2924946"/>
            <a:ext cx="5099993" cy="502543"/>
          </a:xfrm>
        </p:spPr>
        <p:txBody>
          <a:bodyPr/>
          <a:lstStyle>
            <a:lvl1pPr algn="r">
              <a:defRPr sz="2215"/>
            </a:lvl1p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cxnSp>
        <p:nvCxnSpPr>
          <p:cNvPr id="4" name="直線コネクタ 3"/>
          <p:cNvCxnSpPr/>
          <p:nvPr/>
        </p:nvCxnSpPr>
        <p:spPr>
          <a:xfrm>
            <a:off x="2217683" y="3427489"/>
            <a:ext cx="7556432" cy="1513"/>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677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625" y="548681"/>
            <a:ext cx="8988425" cy="432048"/>
          </a:xfrm>
        </p:spPr>
        <p:txBody>
          <a:bodyPr/>
          <a:lstStyle>
            <a:lvl1pPr>
              <a:defRPr>
                <a:solidFill>
                  <a:schemeClr val="tx1"/>
                </a:solidFill>
              </a:defRPr>
            </a:lvl1pPr>
          </a:lstStyle>
          <a:p>
            <a:r>
              <a:rPr lang="ja-JP" altLang="en-US" dirty="0"/>
              <a:t>マスター タイトルの書式設定</a:t>
            </a:r>
          </a:p>
        </p:txBody>
      </p:sp>
      <p:sp>
        <p:nvSpPr>
          <p:cNvPr id="4" name="Rectangle 6"/>
          <p:cNvSpPr>
            <a:spLocks noGrp="1" noChangeArrowheads="1"/>
          </p:cNvSpPr>
          <p:nvPr>
            <p:ph type="sldNum" sz="quarter" idx="10"/>
          </p:nvPr>
        </p:nvSpPr>
        <p:spPr>
          <a:ln/>
        </p:spPr>
        <p:txBody>
          <a:bodyPr/>
          <a:lstStyle>
            <a:lvl1pPr>
              <a:defRPr>
                <a:latin typeface="Arial" pitchFamily="34" charset="0"/>
                <a:cs typeface="Arial" pitchFamily="34" charset="0"/>
              </a:defRPr>
            </a:lvl1pPr>
          </a:lstStyle>
          <a:p>
            <a:fld id="{73341EA1-14A4-4DE8-80FF-080E460AFBF3}" type="slidenum">
              <a:rPr kumimoji="1" lang="ja-JP" altLang="en-US" smtClean="0"/>
              <a:t>‹#›</a:t>
            </a:fld>
            <a:endParaRPr kumimoji="1" lang="ja-JP" altLang="en-US"/>
          </a:p>
        </p:txBody>
      </p:sp>
      <p:cxnSp>
        <p:nvCxnSpPr>
          <p:cNvPr id="6" name="直線コネクタ 5"/>
          <p:cNvCxnSpPr/>
          <p:nvPr/>
        </p:nvCxnSpPr>
        <p:spPr>
          <a:xfrm>
            <a:off x="272481" y="980728"/>
            <a:ext cx="9504000" cy="0"/>
          </a:xfrm>
          <a:prstGeom prst="line">
            <a:avLst/>
          </a:prstGeom>
          <a:ln>
            <a:solidFill>
              <a:srgbClr val="0075BF"/>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1"/>
          </p:nvPr>
        </p:nvSpPr>
        <p:spPr>
          <a:xfrm>
            <a:off x="273051" y="1103313"/>
            <a:ext cx="9502775" cy="1194494"/>
          </a:xfrm>
        </p:spPr>
        <p:txBody>
          <a:bodyPr>
            <a:spAutoFit/>
          </a:bodyPr>
          <a:lstStyle>
            <a:lvl1pPr marL="0" indent="0">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21361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sp>
        <p:nvSpPr>
          <p:cNvPr id="4"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3413145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200025" y="188913"/>
            <a:ext cx="766445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
        <p:nvSpPr>
          <p:cNvPr id="144386" name="Rectangle 2"/>
          <p:cNvSpPr>
            <a:spLocks noGrp="1" noChangeArrowheads="1"/>
          </p:cNvSpPr>
          <p:nvPr>
            <p:ph type="ctrTitle"/>
          </p:nvPr>
        </p:nvSpPr>
        <p:spPr>
          <a:xfrm>
            <a:off x="742950" y="2092327"/>
            <a:ext cx="8420100" cy="1470025"/>
          </a:xfrm>
        </p:spPr>
        <p:txBody>
          <a:bodyPr anchor="ctr"/>
          <a:lstStyle>
            <a:lvl1pPr algn="ctr">
              <a:defRPr sz="3323">
                <a:latin typeface="HGPｺﾞｼｯｸE" pitchFamily="50" charset="-128"/>
                <a:ea typeface="HGPｺﾞｼｯｸE" pitchFamily="50" charset="-128"/>
              </a:defRPr>
            </a:lvl1pPr>
          </a:lstStyle>
          <a:p>
            <a:pPr lvl="0"/>
            <a:r>
              <a:rPr lang="ja-JP" altLang="en-US" noProof="0"/>
              <a:t>マスター タイトルの書式設定</a:t>
            </a:r>
          </a:p>
        </p:txBody>
      </p:sp>
      <p:sp>
        <p:nvSpPr>
          <p:cNvPr id="144387" name="Rectangle 3"/>
          <p:cNvSpPr>
            <a:spLocks noGrp="1" noChangeArrowheads="1"/>
          </p:cNvSpPr>
          <p:nvPr>
            <p:ph type="subTitle" idx="1"/>
          </p:nvPr>
        </p:nvSpPr>
        <p:spPr>
          <a:xfrm>
            <a:off x="1443038" y="4398965"/>
            <a:ext cx="6934200" cy="1584325"/>
          </a:xfrm>
        </p:spPr>
        <p:txBody>
          <a:bodyPr/>
          <a:lstStyle>
            <a:lvl1pPr algn="ctr">
              <a:defRPr sz="1292"/>
            </a:lvl1pPr>
          </a:lstStyle>
          <a:p>
            <a:pPr lvl="0"/>
            <a:r>
              <a:rPr lang="ja-JP" altLang="en-US" noProof="0"/>
              <a:t>マスター サブタイトルの書式設定</a:t>
            </a:r>
          </a:p>
        </p:txBody>
      </p:sp>
    </p:spTree>
    <p:extLst>
      <p:ext uri="{BB962C8B-B14F-4D97-AF65-F5344CB8AC3E}">
        <p14:creationId xmlns:p14="http://schemas.microsoft.com/office/powerpoint/2010/main" val="42022006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ags" Target="../tags/tag3.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正方形/長方形 2" hidden="1"/>
          <p:cNvSpPr/>
          <p:nvPr userDrawn="1">
            <p:custDataLst>
              <p:tags r:id="rId6"/>
            </p:custDataLst>
          </p:nvPr>
        </p:nvSpPr>
        <p:spPr>
          <a:xfrm>
            <a:off x="0" y="0"/>
            <a:ext cx="171979" cy="158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kumimoji="1" lang="ja-JP" altLang="en-US" sz="1846" b="0" i="0" baseline="0" dirty="0">
              <a:solidFill>
                <a:schemeClr val="tx1"/>
              </a:solidFill>
              <a:latin typeface="Arial" panose="020B0604020202020204" pitchFamily="34" charset="0"/>
              <a:ea typeface="HGSｺﾞｼｯｸE" panose="020B0900000000000000" pitchFamily="50" charset="-128"/>
              <a:cs typeface="+mj-cs"/>
              <a:sym typeface="Arial" panose="020B0604020202020204" pitchFamily="34" charset="0"/>
            </a:endParaRPr>
          </a:p>
        </p:txBody>
      </p:sp>
      <p:sp>
        <p:nvSpPr>
          <p:cNvPr id="1026" name="Rectangle 2"/>
          <p:cNvSpPr>
            <a:spLocks noGrp="1" noChangeArrowheads="1"/>
          </p:cNvSpPr>
          <p:nvPr>
            <p:ph type="title"/>
          </p:nvPr>
        </p:nvSpPr>
        <p:spPr bwMode="auto">
          <a:xfrm>
            <a:off x="428625" y="727077"/>
            <a:ext cx="898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446213"/>
            <a:ext cx="8915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3366" name="Rectangle 6"/>
          <p:cNvSpPr>
            <a:spLocks noGrp="1" noChangeArrowheads="1"/>
          </p:cNvSpPr>
          <p:nvPr>
            <p:ph type="sldNum" sz="quarter" idx="4"/>
          </p:nvPr>
        </p:nvSpPr>
        <p:spPr bwMode="auto">
          <a:xfrm>
            <a:off x="4484688" y="6546850"/>
            <a:ext cx="15589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latin typeface="Times New Roman" pitchFamily="18" charset="0"/>
                <a:ea typeface="ＭＳ Ｐゴシック" pitchFamily="50" charset="-128"/>
              </a:defRPr>
            </a:lvl1pPr>
          </a:lstStyle>
          <a:p>
            <a:fld id="{73341EA1-14A4-4DE8-80FF-080E460AFBF3}" type="slidenum">
              <a:rPr kumimoji="1" lang="ja-JP" altLang="en-US" smtClean="0"/>
              <a:t>‹#›</a:t>
            </a:fld>
            <a:endParaRPr kumimoji="1" lang="ja-JP" altLang="en-US"/>
          </a:p>
        </p:txBody>
      </p:sp>
      <p:sp>
        <p:nvSpPr>
          <p:cNvPr id="1029" name="Rectangle 10"/>
          <p:cNvSpPr>
            <a:spLocks noChangeArrowheads="1"/>
          </p:cNvSpPr>
          <p:nvPr/>
        </p:nvSpPr>
        <p:spPr bwMode="auto">
          <a:xfrm>
            <a:off x="194431" y="6533126"/>
            <a:ext cx="9468000" cy="53975"/>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3" name="Rectangle 17"/>
          <p:cNvSpPr>
            <a:spLocks noChangeArrowheads="1"/>
          </p:cNvSpPr>
          <p:nvPr/>
        </p:nvSpPr>
        <p:spPr bwMode="auto">
          <a:xfrm>
            <a:off x="194431" y="188913"/>
            <a:ext cx="946800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Tree>
    <p:extLst>
      <p:ext uri="{BB962C8B-B14F-4D97-AF65-F5344CB8AC3E}">
        <p14:creationId xmlns:p14="http://schemas.microsoft.com/office/powerpoint/2010/main" val="177299794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xStyles>
    <p:titleStyle>
      <a:lvl1pPr algn="l" rtl="0" eaLnBrk="1" fontAlgn="base" hangingPunct="1">
        <a:spcBef>
          <a:spcPct val="0"/>
        </a:spcBef>
        <a:spcAft>
          <a:spcPct val="0"/>
        </a:spcAft>
        <a:defRPr kumimoji="1" sz="1846">
          <a:solidFill>
            <a:schemeClr val="tx1"/>
          </a:solidFill>
          <a:latin typeface="+mj-lt"/>
          <a:ea typeface="+mj-ea"/>
          <a:cs typeface="+mj-cs"/>
        </a:defRPr>
      </a:lvl1pPr>
      <a:lvl2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2pPr>
      <a:lvl3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3pPr>
      <a:lvl4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4pPr>
      <a:lvl5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5pPr>
      <a:lvl6pPr marL="422041"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6pPr>
      <a:lvl7pPr marL="844083"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7pPr>
      <a:lvl8pPr marL="1266124"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8pPr>
      <a:lvl9pPr marL="1688165"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9pPr>
    </p:titleStyle>
    <p:bodyStyle>
      <a:lvl1pPr marL="316531" indent="-316531" algn="l" rtl="0" eaLnBrk="1" fontAlgn="base" hangingPunct="1">
        <a:spcBef>
          <a:spcPct val="20000"/>
        </a:spcBef>
        <a:spcAft>
          <a:spcPct val="0"/>
        </a:spcAft>
        <a:defRPr kumimoji="1" sz="1477" b="1">
          <a:solidFill>
            <a:schemeClr val="tx1"/>
          </a:solidFill>
          <a:latin typeface="メイリオ" pitchFamily="50" charset="-128"/>
          <a:ea typeface="メイリオ" pitchFamily="50" charset="-128"/>
          <a:cs typeface="メイリオ" pitchFamily="50" charset="-128"/>
        </a:defRPr>
      </a:lvl1pPr>
      <a:lvl2pPr marL="411784" indent="-162662"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2pPr>
      <a:lvl3pPr marL="745900" indent="-168524"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3pPr>
      <a:lvl4pPr marL="1074154" indent="-162662" algn="l" rtl="0" eaLnBrk="1" fontAlgn="base" hangingPunct="1">
        <a:lnSpc>
          <a:spcPct val="110000"/>
        </a:lnSpc>
        <a:spcBef>
          <a:spcPct val="0"/>
        </a:spcBef>
        <a:spcAft>
          <a:spcPct val="0"/>
        </a:spcAft>
        <a:buFont typeface="Arial" charset="0"/>
        <a:buChar char="»"/>
        <a:defRPr kumimoji="1" sz="1292">
          <a:solidFill>
            <a:schemeClr val="tx1"/>
          </a:solidFill>
          <a:latin typeface="メイリオ" pitchFamily="50" charset="-128"/>
          <a:ea typeface="メイリオ" pitchFamily="50" charset="-128"/>
          <a:cs typeface="メイリオ" pitchFamily="50" charset="-128"/>
        </a:defRPr>
      </a:lvl4pPr>
      <a:lvl5pPr marL="1408270"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メイリオ" pitchFamily="50" charset="-128"/>
          <a:ea typeface="メイリオ" pitchFamily="50" charset="-128"/>
          <a:cs typeface="メイリオ" pitchFamily="50" charset="-128"/>
        </a:defRPr>
      </a:lvl5pPr>
      <a:lvl6pPr marL="1830312"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6pPr>
      <a:lvl7pPr marL="2252353"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7pPr>
      <a:lvl8pPr marL="2674394"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8pPr>
      <a:lvl9pPr marL="3096436"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正方形/長方形 2" hidden="1"/>
          <p:cNvSpPr/>
          <p:nvPr userDrawn="1">
            <p:custDataLst>
              <p:tags r:id="rId6"/>
            </p:custDataLst>
          </p:nvPr>
        </p:nvSpPr>
        <p:spPr>
          <a:xfrm>
            <a:off x="0" y="0"/>
            <a:ext cx="171979" cy="158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kumimoji="1" lang="ja-JP" altLang="en-US" sz="1846" b="0" i="0" baseline="0" dirty="0">
              <a:solidFill>
                <a:schemeClr val="tx1"/>
              </a:solidFill>
              <a:latin typeface="Arial" panose="020B0604020202020204" pitchFamily="34" charset="0"/>
              <a:ea typeface="HGSｺﾞｼｯｸE" panose="020B0900000000000000" pitchFamily="50" charset="-128"/>
              <a:cs typeface="+mj-cs"/>
              <a:sym typeface="Arial" panose="020B0604020202020204" pitchFamily="34" charset="0"/>
            </a:endParaRPr>
          </a:p>
        </p:txBody>
      </p:sp>
      <p:sp>
        <p:nvSpPr>
          <p:cNvPr id="1026" name="Rectangle 2"/>
          <p:cNvSpPr>
            <a:spLocks noGrp="1" noChangeArrowheads="1"/>
          </p:cNvSpPr>
          <p:nvPr>
            <p:ph type="title"/>
          </p:nvPr>
        </p:nvSpPr>
        <p:spPr bwMode="auto">
          <a:xfrm>
            <a:off x="428625" y="727077"/>
            <a:ext cx="898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446213"/>
            <a:ext cx="8915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3366" name="Rectangle 6"/>
          <p:cNvSpPr>
            <a:spLocks noGrp="1" noChangeArrowheads="1"/>
          </p:cNvSpPr>
          <p:nvPr>
            <p:ph type="sldNum" sz="quarter" idx="4"/>
          </p:nvPr>
        </p:nvSpPr>
        <p:spPr bwMode="auto">
          <a:xfrm>
            <a:off x="4484688" y="6546850"/>
            <a:ext cx="15589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latin typeface="Times New Roman" pitchFamily="18" charset="0"/>
                <a:ea typeface="ＭＳ Ｐゴシック" pitchFamily="50" charset="-128"/>
              </a:defRPr>
            </a:lvl1pPr>
          </a:lstStyle>
          <a:p>
            <a:fld id="{73341EA1-14A4-4DE8-80FF-080E460AFBF3}" type="slidenum">
              <a:rPr kumimoji="1" lang="ja-JP" altLang="en-US" smtClean="0"/>
              <a:t>‹#›</a:t>
            </a:fld>
            <a:endParaRPr kumimoji="1" lang="ja-JP" altLang="en-US"/>
          </a:p>
        </p:txBody>
      </p:sp>
      <p:sp>
        <p:nvSpPr>
          <p:cNvPr id="1029" name="Rectangle 10"/>
          <p:cNvSpPr>
            <a:spLocks noChangeArrowheads="1"/>
          </p:cNvSpPr>
          <p:nvPr/>
        </p:nvSpPr>
        <p:spPr bwMode="auto">
          <a:xfrm>
            <a:off x="194431" y="6533126"/>
            <a:ext cx="9468000" cy="53975"/>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3" name="Rectangle 17"/>
          <p:cNvSpPr>
            <a:spLocks noChangeArrowheads="1"/>
          </p:cNvSpPr>
          <p:nvPr/>
        </p:nvSpPr>
        <p:spPr bwMode="auto">
          <a:xfrm>
            <a:off x="194431" y="188913"/>
            <a:ext cx="946800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Tree>
    <p:extLst>
      <p:ext uri="{BB962C8B-B14F-4D97-AF65-F5344CB8AC3E}">
        <p14:creationId xmlns:p14="http://schemas.microsoft.com/office/powerpoint/2010/main" val="390630171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txStyles>
    <p:titleStyle>
      <a:lvl1pPr algn="l" rtl="0" eaLnBrk="1" fontAlgn="base" hangingPunct="1">
        <a:spcBef>
          <a:spcPct val="0"/>
        </a:spcBef>
        <a:spcAft>
          <a:spcPct val="0"/>
        </a:spcAft>
        <a:defRPr kumimoji="1" sz="1846">
          <a:solidFill>
            <a:schemeClr val="tx1"/>
          </a:solidFill>
          <a:latin typeface="+mj-lt"/>
          <a:ea typeface="+mj-ea"/>
          <a:cs typeface="+mj-cs"/>
        </a:defRPr>
      </a:lvl1pPr>
      <a:lvl2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2pPr>
      <a:lvl3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3pPr>
      <a:lvl4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4pPr>
      <a:lvl5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5pPr>
      <a:lvl6pPr marL="422041"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6pPr>
      <a:lvl7pPr marL="844083"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7pPr>
      <a:lvl8pPr marL="1266124"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8pPr>
      <a:lvl9pPr marL="1688165"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9pPr>
    </p:titleStyle>
    <p:bodyStyle>
      <a:lvl1pPr marL="316531" indent="-316531" algn="l" rtl="0" eaLnBrk="1" fontAlgn="base" hangingPunct="1">
        <a:spcBef>
          <a:spcPct val="20000"/>
        </a:spcBef>
        <a:spcAft>
          <a:spcPct val="0"/>
        </a:spcAft>
        <a:defRPr kumimoji="1" sz="1477" b="1">
          <a:solidFill>
            <a:schemeClr val="tx1"/>
          </a:solidFill>
          <a:latin typeface="メイリオ" pitchFamily="50" charset="-128"/>
          <a:ea typeface="メイリオ" pitchFamily="50" charset="-128"/>
          <a:cs typeface="メイリオ" pitchFamily="50" charset="-128"/>
        </a:defRPr>
      </a:lvl1pPr>
      <a:lvl2pPr marL="411784" indent="-162662"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2pPr>
      <a:lvl3pPr marL="745900" indent="-168524"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3pPr>
      <a:lvl4pPr marL="1074154" indent="-162662" algn="l" rtl="0" eaLnBrk="1" fontAlgn="base" hangingPunct="1">
        <a:lnSpc>
          <a:spcPct val="110000"/>
        </a:lnSpc>
        <a:spcBef>
          <a:spcPct val="0"/>
        </a:spcBef>
        <a:spcAft>
          <a:spcPct val="0"/>
        </a:spcAft>
        <a:buFont typeface="Arial" charset="0"/>
        <a:buChar char="»"/>
        <a:defRPr kumimoji="1" sz="1292">
          <a:solidFill>
            <a:schemeClr val="tx1"/>
          </a:solidFill>
          <a:latin typeface="メイリオ" pitchFamily="50" charset="-128"/>
          <a:ea typeface="メイリオ" pitchFamily="50" charset="-128"/>
          <a:cs typeface="メイリオ" pitchFamily="50" charset="-128"/>
        </a:defRPr>
      </a:lvl4pPr>
      <a:lvl5pPr marL="1408270"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メイリオ" pitchFamily="50" charset="-128"/>
          <a:ea typeface="メイリオ" pitchFamily="50" charset="-128"/>
          <a:cs typeface="メイリオ" pitchFamily="50" charset="-128"/>
        </a:defRPr>
      </a:lvl5pPr>
      <a:lvl6pPr marL="1830312"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6pPr>
      <a:lvl7pPr marL="2252353"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7pPr>
      <a:lvl8pPr marL="2674394"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8pPr>
      <a:lvl9pPr marL="3096436"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5" y="727077"/>
            <a:ext cx="898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446213"/>
            <a:ext cx="8915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3366" name="Rectangle 6"/>
          <p:cNvSpPr>
            <a:spLocks noGrp="1" noChangeArrowheads="1"/>
          </p:cNvSpPr>
          <p:nvPr>
            <p:ph type="sldNum" sz="quarter" idx="4"/>
          </p:nvPr>
        </p:nvSpPr>
        <p:spPr bwMode="auto">
          <a:xfrm>
            <a:off x="4484688" y="6546850"/>
            <a:ext cx="15589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latin typeface="Times New Roman" pitchFamily="18" charset="0"/>
                <a:ea typeface="ＭＳ Ｐゴシック" pitchFamily="50" charset="-128"/>
              </a:defRPr>
            </a:lvl1pPr>
          </a:lstStyle>
          <a:p>
            <a:pPr>
              <a:defRPr/>
            </a:pPr>
            <a:fld id="{6CA3BC1E-70E0-4B1D-9A33-E974266AAEEF}" type="slidenum">
              <a:rPr lang="en-US" altLang="ja-JP"/>
              <a:pPr>
                <a:defRPr/>
              </a:pPr>
              <a:t>‹#›</a:t>
            </a:fld>
            <a:endParaRPr lang="en-US" altLang="ja-JP" dirty="0"/>
          </a:p>
        </p:txBody>
      </p:sp>
      <p:sp>
        <p:nvSpPr>
          <p:cNvPr id="1029" name="Rectangle 10"/>
          <p:cNvSpPr>
            <a:spLocks noChangeArrowheads="1"/>
          </p:cNvSpPr>
          <p:nvPr/>
        </p:nvSpPr>
        <p:spPr bwMode="auto">
          <a:xfrm>
            <a:off x="194431" y="6533126"/>
            <a:ext cx="9468000" cy="53975"/>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3" name="Rectangle 17"/>
          <p:cNvSpPr>
            <a:spLocks noChangeArrowheads="1"/>
          </p:cNvSpPr>
          <p:nvPr/>
        </p:nvSpPr>
        <p:spPr bwMode="auto">
          <a:xfrm>
            <a:off x="194431" y="188913"/>
            <a:ext cx="946800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grpSp>
        <p:nvGrpSpPr>
          <p:cNvPr id="1035" name="Group 19"/>
          <p:cNvGrpSpPr>
            <a:grpSpLocks/>
          </p:cNvGrpSpPr>
          <p:nvPr/>
        </p:nvGrpSpPr>
        <p:grpSpPr bwMode="auto">
          <a:xfrm>
            <a:off x="-2679700" y="3395666"/>
            <a:ext cx="2460625" cy="1497013"/>
            <a:chOff x="-1643" y="2907"/>
            <a:chExt cx="1550" cy="943"/>
          </a:xfrm>
        </p:grpSpPr>
        <p:sp>
          <p:nvSpPr>
            <p:cNvPr id="1036" name="Rectangle 20"/>
            <p:cNvSpPr>
              <a:spLocks noChangeArrowheads="1"/>
            </p:cNvSpPr>
            <p:nvPr userDrawn="1"/>
          </p:nvSpPr>
          <p:spPr bwMode="auto">
            <a:xfrm>
              <a:off x="-1643" y="3278"/>
              <a:ext cx="1550" cy="301"/>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7" name="Rectangle 21"/>
            <p:cNvSpPr>
              <a:spLocks noChangeArrowheads="1"/>
            </p:cNvSpPr>
            <p:nvPr userDrawn="1"/>
          </p:nvSpPr>
          <p:spPr bwMode="auto">
            <a:xfrm>
              <a:off x="-321" y="3657"/>
              <a:ext cx="149" cy="141"/>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8" name="Rectangle 22"/>
            <p:cNvSpPr>
              <a:spLocks noChangeArrowheads="1"/>
            </p:cNvSpPr>
            <p:nvPr userDrawn="1"/>
          </p:nvSpPr>
          <p:spPr bwMode="auto">
            <a:xfrm>
              <a:off x="-1381" y="3683"/>
              <a:ext cx="998" cy="16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65000"/>
                </a:lnSpc>
                <a:spcBef>
                  <a:spcPct val="20000"/>
                </a:spcBef>
                <a:spcAft>
                  <a:spcPct val="20000"/>
                </a:spcAft>
                <a:defRPr/>
              </a:pPr>
              <a:r>
                <a:rPr kumimoji="0" lang="en-GB" altLang="ja-JP" sz="1015" dirty="0">
                  <a:ea typeface="ＭＳ Ｐゴシック" pitchFamily="50" charset="-128"/>
                </a:rPr>
                <a:t>Yellow</a:t>
              </a:r>
            </a:p>
            <a:p>
              <a:pPr algn="r" eaLnBrk="1" hangingPunct="1">
                <a:lnSpc>
                  <a:spcPct val="65000"/>
                </a:lnSpc>
                <a:spcBef>
                  <a:spcPct val="20000"/>
                </a:spcBef>
                <a:spcAft>
                  <a:spcPct val="20000"/>
                </a:spcAft>
                <a:defRPr/>
              </a:pPr>
              <a:r>
                <a:rPr kumimoji="0" lang="en-GB" altLang="ja-JP" sz="1015" dirty="0"/>
                <a:t>RGB= 255,255,153</a:t>
              </a:r>
            </a:p>
          </p:txBody>
        </p:sp>
        <p:grpSp>
          <p:nvGrpSpPr>
            <p:cNvPr id="1039" name="Group 23"/>
            <p:cNvGrpSpPr>
              <a:grpSpLocks/>
            </p:cNvGrpSpPr>
            <p:nvPr userDrawn="1"/>
          </p:nvGrpSpPr>
          <p:grpSpPr bwMode="auto">
            <a:xfrm>
              <a:off x="-1381" y="3105"/>
              <a:ext cx="1209" cy="182"/>
              <a:chOff x="-1379" y="3713"/>
              <a:chExt cx="1209" cy="182"/>
            </a:xfrm>
          </p:grpSpPr>
          <p:sp>
            <p:nvSpPr>
              <p:cNvPr id="1044" name="Rectangle 24"/>
              <p:cNvSpPr>
                <a:spLocks noChangeArrowheads="1"/>
              </p:cNvSpPr>
              <p:nvPr userDrawn="1"/>
            </p:nvSpPr>
            <p:spPr bwMode="auto">
              <a:xfrm>
                <a:off x="-319" y="3713"/>
                <a:ext cx="149" cy="141"/>
              </a:xfrm>
              <a:prstGeom prst="rect">
                <a:avLst/>
              </a:prstGeom>
              <a:solidFill>
                <a:srgbClr val="0075B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45" name="Rectangle 25"/>
              <p:cNvSpPr>
                <a:spLocks noChangeArrowheads="1"/>
              </p:cNvSpPr>
              <p:nvPr userDrawn="1"/>
            </p:nvSpPr>
            <p:spPr bwMode="auto">
              <a:xfrm>
                <a:off x="-1379" y="3728"/>
                <a:ext cx="998" cy="16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65000"/>
                  </a:lnSpc>
                  <a:spcBef>
                    <a:spcPct val="20000"/>
                  </a:spcBef>
                  <a:spcAft>
                    <a:spcPct val="20000"/>
                  </a:spcAft>
                  <a:defRPr/>
                </a:pPr>
                <a:r>
                  <a:rPr kumimoji="0" lang="en-GB" altLang="ja-JP" sz="1015" dirty="0">
                    <a:ea typeface="ＭＳ Ｐゴシック" pitchFamily="50" charset="-128"/>
                  </a:rPr>
                  <a:t>Blue(corporate color)</a:t>
                </a:r>
              </a:p>
              <a:p>
                <a:pPr algn="r" eaLnBrk="1" hangingPunct="1">
                  <a:lnSpc>
                    <a:spcPct val="65000"/>
                  </a:lnSpc>
                  <a:spcBef>
                    <a:spcPct val="20000"/>
                  </a:spcBef>
                  <a:spcAft>
                    <a:spcPct val="20000"/>
                  </a:spcAft>
                  <a:defRPr/>
                </a:pPr>
                <a:r>
                  <a:rPr kumimoji="0" lang="en-GB" altLang="ja-JP" sz="1015" dirty="0"/>
                  <a:t>RGB= 0,117,191</a:t>
                </a:r>
              </a:p>
            </p:txBody>
          </p:sp>
        </p:grpSp>
        <p:grpSp>
          <p:nvGrpSpPr>
            <p:cNvPr id="1040" name="Group 26"/>
            <p:cNvGrpSpPr>
              <a:grpSpLocks/>
            </p:cNvGrpSpPr>
            <p:nvPr userDrawn="1"/>
          </p:nvGrpSpPr>
          <p:grpSpPr bwMode="auto">
            <a:xfrm>
              <a:off x="-1381" y="3381"/>
              <a:ext cx="1209" cy="182"/>
              <a:chOff x="-1379" y="4018"/>
              <a:chExt cx="1209" cy="182"/>
            </a:xfrm>
          </p:grpSpPr>
          <p:sp>
            <p:nvSpPr>
              <p:cNvPr id="1042" name="Rectangle 27"/>
              <p:cNvSpPr>
                <a:spLocks noChangeArrowheads="1"/>
              </p:cNvSpPr>
              <p:nvPr userDrawn="1"/>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43" name="Rectangle 28"/>
              <p:cNvSpPr>
                <a:spLocks noChangeArrowheads="1"/>
              </p:cNvSpPr>
              <p:nvPr userDrawn="1"/>
            </p:nvSpPr>
            <p:spPr bwMode="auto">
              <a:xfrm>
                <a:off x="-1379" y="4033"/>
                <a:ext cx="998" cy="16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65000"/>
                  </a:lnSpc>
                  <a:spcBef>
                    <a:spcPct val="20000"/>
                  </a:spcBef>
                  <a:spcAft>
                    <a:spcPct val="20000"/>
                  </a:spcAft>
                  <a:defRPr/>
                </a:pPr>
                <a:r>
                  <a:rPr kumimoji="0" lang="en-GB" altLang="ja-JP" sz="1015" dirty="0">
                    <a:ea typeface="ＭＳ Ｐゴシック" pitchFamily="50" charset="-128"/>
                  </a:rPr>
                  <a:t>Grey</a:t>
                </a:r>
              </a:p>
              <a:p>
                <a:pPr algn="r" eaLnBrk="1" hangingPunct="1">
                  <a:lnSpc>
                    <a:spcPct val="65000"/>
                  </a:lnSpc>
                  <a:spcBef>
                    <a:spcPct val="20000"/>
                  </a:spcBef>
                  <a:spcAft>
                    <a:spcPct val="20000"/>
                  </a:spcAft>
                  <a:defRPr/>
                </a:pPr>
                <a:r>
                  <a:rPr kumimoji="0" lang="en-GB" altLang="ja-JP" sz="1015" dirty="0"/>
                  <a:t>RGB= 221,221,221</a:t>
                </a:r>
              </a:p>
            </p:txBody>
          </p:sp>
        </p:grpSp>
        <p:sp>
          <p:nvSpPr>
            <p:cNvPr id="1041" name="Rectangle 29"/>
            <p:cNvSpPr>
              <a:spLocks noChangeArrowheads="1"/>
            </p:cNvSpPr>
            <p:nvPr userDrawn="1"/>
          </p:nvSpPr>
          <p:spPr bwMode="auto">
            <a:xfrm>
              <a:off x="-1507" y="2907"/>
              <a:ext cx="1351" cy="9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90000"/>
                </a:lnSpc>
                <a:spcBef>
                  <a:spcPct val="20000"/>
                </a:spcBef>
                <a:spcAft>
                  <a:spcPct val="20000"/>
                </a:spcAft>
                <a:defRPr/>
              </a:pPr>
              <a:r>
                <a:rPr kumimoji="0" lang="en-GB" altLang="ja-JP" sz="1108" b="1" dirty="0">
                  <a:ea typeface="ＭＳ Ｐゴシック" pitchFamily="50" charset="-128"/>
                </a:rPr>
                <a:t>JRI  colour balance</a:t>
              </a:r>
            </a:p>
          </p:txBody>
        </p:sp>
      </p:grpSp>
    </p:spTree>
    <p:extLst>
      <p:ext uri="{BB962C8B-B14F-4D97-AF65-F5344CB8AC3E}">
        <p14:creationId xmlns:p14="http://schemas.microsoft.com/office/powerpoint/2010/main" val="276282317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hf hdr="0" ftr="0" dt="0"/>
  <p:txStyles>
    <p:titleStyle>
      <a:lvl1pPr algn="l" rtl="0" eaLnBrk="1" fontAlgn="base" hangingPunct="1">
        <a:spcBef>
          <a:spcPct val="0"/>
        </a:spcBef>
        <a:spcAft>
          <a:spcPct val="0"/>
        </a:spcAft>
        <a:defRPr kumimoji="1" sz="1846">
          <a:solidFill>
            <a:schemeClr val="tx1"/>
          </a:solidFill>
          <a:latin typeface="+mj-lt"/>
          <a:ea typeface="+mj-ea"/>
          <a:cs typeface="+mj-cs"/>
        </a:defRPr>
      </a:lvl1pPr>
      <a:lvl2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2pPr>
      <a:lvl3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3pPr>
      <a:lvl4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4pPr>
      <a:lvl5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5pPr>
      <a:lvl6pPr marL="422041"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6pPr>
      <a:lvl7pPr marL="844083"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7pPr>
      <a:lvl8pPr marL="1266124"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8pPr>
      <a:lvl9pPr marL="1688165"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9pPr>
    </p:titleStyle>
    <p:bodyStyle>
      <a:lvl1pPr marL="316531" indent="-316531" algn="l" rtl="0" eaLnBrk="1" fontAlgn="base" hangingPunct="1">
        <a:spcBef>
          <a:spcPct val="20000"/>
        </a:spcBef>
        <a:spcAft>
          <a:spcPct val="0"/>
        </a:spcAft>
        <a:defRPr kumimoji="1" sz="1477" b="1">
          <a:solidFill>
            <a:schemeClr val="tx1"/>
          </a:solidFill>
          <a:latin typeface="メイリオ" pitchFamily="50" charset="-128"/>
          <a:ea typeface="メイリオ" pitchFamily="50" charset="-128"/>
          <a:cs typeface="メイリオ" pitchFamily="50" charset="-128"/>
        </a:defRPr>
      </a:lvl1pPr>
      <a:lvl2pPr marL="411784" indent="-162662"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2pPr>
      <a:lvl3pPr marL="745900" indent="-168524"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3pPr>
      <a:lvl4pPr marL="1074154" indent="-162662" algn="l" rtl="0" eaLnBrk="1" fontAlgn="base" hangingPunct="1">
        <a:lnSpc>
          <a:spcPct val="110000"/>
        </a:lnSpc>
        <a:spcBef>
          <a:spcPct val="0"/>
        </a:spcBef>
        <a:spcAft>
          <a:spcPct val="0"/>
        </a:spcAft>
        <a:buFont typeface="Arial" charset="0"/>
        <a:buChar char="»"/>
        <a:defRPr kumimoji="1" sz="1292">
          <a:solidFill>
            <a:schemeClr val="tx1"/>
          </a:solidFill>
          <a:latin typeface="メイリオ" pitchFamily="50" charset="-128"/>
          <a:ea typeface="メイリオ" pitchFamily="50" charset="-128"/>
          <a:cs typeface="メイリオ" pitchFamily="50" charset="-128"/>
        </a:defRPr>
      </a:lvl4pPr>
      <a:lvl5pPr marL="1408270"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メイリオ" pitchFamily="50" charset="-128"/>
          <a:ea typeface="メイリオ" pitchFamily="50" charset="-128"/>
          <a:cs typeface="メイリオ" pitchFamily="50" charset="-128"/>
        </a:defRPr>
      </a:lvl5pPr>
      <a:lvl6pPr marL="1830312"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6pPr>
      <a:lvl7pPr marL="2252353"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7pPr>
      <a:lvl8pPr marL="2674394"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8pPr>
      <a:lvl9pPr marL="3096436"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bwMode="auto">
          <a:xfrm>
            <a:off x="0" y="-1"/>
            <a:ext cx="9906000"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lvl="0"/>
            <a:endParaRPr lang="ja-JP" altLang="en-US" sz="1300" b="1" dirty="0">
              <a:solidFill>
                <a:srgbClr val="FFFFFF"/>
              </a:solidFill>
            </a:endParaRPr>
          </a:p>
        </p:txBody>
      </p:sp>
      <p:sp>
        <p:nvSpPr>
          <p:cNvPr id="21" name="正方形/長方形 20"/>
          <p:cNvSpPr/>
          <p:nvPr/>
        </p:nvSpPr>
        <p:spPr>
          <a:xfrm>
            <a:off x="558103" y="646059"/>
            <a:ext cx="1460425" cy="346245"/>
          </a:xfrm>
          <a:prstGeom prst="rect">
            <a:avLst/>
          </a:prstGeom>
          <a:solidFill>
            <a:srgbClr val="046A38"/>
          </a:solidFill>
          <a:ln>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b="1" dirty="0">
                <a:latin typeface="Calibri" panose="020F0502020204030204" pitchFamily="34" charset="0"/>
                <a:cs typeface="Calibri" panose="020F0502020204030204" pitchFamily="34" charset="0"/>
              </a:rPr>
              <a:t>Illustrative</a:t>
            </a:r>
            <a:endParaRPr kumimoji="1" lang="ja-JP" altLang="en-US" sz="2400" b="1" dirty="0">
              <a:latin typeface="Calibri" panose="020F0502020204030204" pitchFamily="34" charset="0"/>
              <a:cs typeface="Calibri" panose="020F0502020204030204" pitchFamily="34" charset="0"/>
            </a:endParaRPr>
          </a:p>
        </p:txBody>
      </p:sp>
      <p:sp>
        <p:nvSpPr>
          <p:cNvPr id="35" name="正方形/長方形 34"/>
          <p:cNvSpPr/>
          <p:nvPr/>
        </p:nvSpPr>
        <p:spPr>
          <a:xfrm>
            <a:off x="3828288" y="-1"/>
            <a:ext cx="5696712"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脱炭素イノベーションによる地域循環共生圏構築事業</a:t>
            </a:r>
          </a:p>
          <a:p>
            <a:pPr algn="ctr"/>
            <a:r>
              <a:rPr lang="ja-JP" altLang="en-US" sz="1200" b="1" dirty="0">
                <a:solidFill>
                  <a:schemeClr val="bg1"/>
                </a:solidFill>
                <a:latin typeface="メイリオ" panose="020B0604030504040204" pitchFamily="50" charset="-128"/>
                <a:ea typeface="メイリオ" panose="020B0604030504040204" pitchFamily="50" charset="-128"/>
              </a:rPr>
              <a:t>令和元年度 資源循環による環境と産業の効果波及促進事業</a:t>
            </a:r>
          </a:p>
        </p:txBody>
      </p:sp>
      <p:grpSp>
        <p:nvGrpSpPr>
          <p:cNvPr id="4" name="グループ化 3"/>
          <p:cNvGrpSpPr/>
          <p:nvPr/>
        </p:nvGrpSpPr>
        <p:grpSpPr>
          <a:xfrm>
            <a:off x="6607490" y="1045104"/>
            <a:ext cx="2664000" cy="5485386"/>
            <a:chOff x="5409791" y="1709410"/>
            <a:chExt cx="2664000" cy="4512587"/>
          </a:xfrm>
        </p:grpSpPr>
        <p:grpSp>
          <p:nvGrpSpPr>
            <p:cNvPr id="2" name="グループ化 1"/>
            <p:cNvGrpSpPr/>
            <p:nvPr/>
          </p:nvGrpSpPr>
          <p:grpSpPr>
            <a:xfrm>
              <a:off x="5409791" y="1876804"/>
              <a:ext cx="2624400" cy="4345193"/>
              <a:chOff x="5409791" y="1876804"/>
              <a:chExt cx="2624400" cy="4345193"/>
            </a:xfrm>
          </p:grpSpPr>
          <p:sp>
            <p:nvSpPr>
              <p:cNvPr id="47" name="正方形/長方形 46"/>
              <p:cNvSpPr/>
              <p:nvPr/>
            </p:nvSpPr>
            <p:spPr>
              <a:xfrm>
                <a:off x="5409791" y="1876804"/>
                <a:ext cx="2624400" cy="4345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altLang="ja-JP" sz="1600" b="1" u="sng" dirty="0">
                  <a:solidFill>
                    <a:srgbClr val="FF0000"/>
                  </a:solidFill>
                  <a:latin typeface="Meiryo UI" panose="020B0604030504040204" pitchFamily="50" charset="-128"/>
                  <a:ea typeface="Meiryo UI" panose="020B0604030504040204" pitchFamily="50" charset="-128"/>
                </a:endParaRPr>
              </a:p>
              <a:p>
                <a:pPr algn="just"/>
                <a:r>
                  <a:rPr lang="en-US" altLang="ja-JP" sz="1600" b="1" u="sng" dirty="0">
                    <a:solidFill>
                      <a:schemeClr val="tx1"/>
                    </a:solidFill>
                    <a:latin typeface="Meiryo UI" panose="020B0604030504040204" pitchFamily="50" charset="-128"/>
                    <a:ea typeface="Meiryo UI" panose="020B0604030504040204" pitchFamily="50" charset="-128"/>
                  </a:rPr>
                  <a:t>2019</a:t>
                </a:r>
                <a:r>
                  <a:rPr lang="ja-JP" altLang="en-US" sz="1600" b="1" u="sng" dirty="0">
                    <a:solidFill>
                      <a:schemeClr val="tx1"/>
                    </a:solidFill>
                    <a:latin typeface="Meiryo UI" panose="020B0604030504040204" pitchFamily="50" charset="-128"/>
                    <a:ea typeface="Meiryo UI" panose="020B0604030504040204" pitchFamily="50" charset="-128"/>
                  </a:rPr>
                  <a:t>年</a:t>
                </a:r>
                <a:r>
                  <a:rPr lang="ja-JP" altLang="en-US" sz="1600" b="1"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施肥実証実験、島原半島及び諫早市における消化液散布方法等の検討、消化液散布コスト等の試算</a:t>
                </a:r>
              </a:p>
              <a:p>
                <a:pPr algn="just"/>
                <a:endParaRPr kumimoji="1" lang="en-US" altLang="ja-JP" sz="1600" dirty="0">
                  <a:solidFill>
                    <a:schemeClr val="tx1"/>
                  </a:solidFill>
                  <a:latin typeface="Meiryo UI" panose="020B0604030504040204" pitchFamily="50" charset="-128"/>
                  <a:ea typeface="Meiryo UI" panose="020B0604030504040204" pitchFamily="50" charset="-128"/>
                </a:endParaRPr>
              </a:p>
              <a:p>
                <a:pPr algn="just"/>
                <a:r>
                  <a:rPr kumimoji="1" lang="en-US" altLang="ja-JP" sz="1600" b="1" u="sng" dirty="0">
                    <a:solidFill>
                      <a:schemeClr val="tx1"/>
                    </a:solidFill>
                    <a:latin typeface="Meiryo UI" panose="020B0604030504040204" pitchFamily="50" charset="-128"/>
                    <a:ea typeface="Meiryo UI" panose="020B0604030504040204" pitchFamily="50" charset="-128"/>
                  </a:rPr>
                  <a:t>2020</a:t>
                </a:r>
                <a:r>
                  <a:rPr kumimoji="1" lang="ja-JP" altLang="en-US" sz="1600" b="1" u="sng" dirty="0">
                    <a:solidFill>
                      <a:schemeClr val="tx1"/>
                    </a:solidFill>
                    <a:latin typeface="Meiryo UI" panose="020B0604030504040204" pitchFamily="50" charset="-128"/>
                    <a:ea typeface="Meiryo UI" panose="020B0604030504040204" pitchFamily="50" charset="-128"/>
                  </a:rPr>
                  <a:t>年</a:t>
                </a:r>
                <a:r>
                  <a:rPr kumimoji="1" lang="ja-JP" altLang="en-US" sz="1600" b="1"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バイオガス事業に関する連絡調整会議の開催、メタン発酵消化液使用に際しての事業者と耕種農家のマッチング支援</a:t>
                </a:r>
              </a:p>
              <a:p>
                <a:pPr algn="just"/>
                <a:endParaRPr kumimoji="1" lang="en-US" altLang="ja-JP" sz="1600" dirty="0">
                  <a:solidFill>
                    <a:schemeClr val="tx1"/>
                  </a:solidFill>
                  <a:latin typeface="Meiryo UI" panose="020B0604030504040204" pitchFamily="50" charset="-128"/>
                  <a:ea typeface="Meiryo UI" panose="020B0604030504040204" pitchFamily="50" charset="-128"/>
                </a:endParaRPr>
              </a:p>
              <a:p>
                <a:pPr algn="just"/>
                <a:r>
                  <a:rPr lang="en-US" altLang="ja-JP" sz="1600" b="1" u="sng" dirty="0">
                    <a:solidFill>
                      <a:schemeClr val="tx1"/>
                    </a:solidFill>
                    <a:latin typeface="Meiryo UI" panose="020B0604030504040204" pitchFamily="50" charset="-128"/>
                    <a:ea typeface="Meiryo UI" panose="020B0604030504040204" pitchFamily="50" charset="-128"/>
                  </a:rPr>
                  <a:t>2021</a:t>
                </a:r>
                <a:r>
                  <a:rPr lang="ja-JP" altLang="en-US" sz="1600" b="1" u="sng" dirty="0">
                    <a:solidFill>
                      <a:schemeClr val="tx1"/>
                    </a:solidFill>
                    <a:latin typeface="Meiryo UI" panose="020B0604030504040204" pitchFamily="50" charset="-128"/>
                    <a:ea typeface="Meiryo UI" panose="020B0604030504040204" pitchFamily="50" charset="-128"/>
                  </a:rPr>
                  <a:t>年以降</a:t>
                </a:r>
                <a:r>
                  <a:rPr lang="ja-JP" altLang="en-US" sz="1600" b="1"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県内他地域での</a:t>
                </a:r>
                <a:r>
                  <a:rPr kumimoji="1" lang="ja-JP" altLang="en-US" sz="1600" dirty="0">
                    <a:solidFill>
                      <a:schemeClr val="tx1"/>
                    </a:solidFill>
                    <a:latin typeface="Meiryo UI" panose="020B0604030504040204" pitchFamily="50" charset="-128"/>
                    <a:ea typeface="Meiryo UI" panose="020B0604030504040204" pitchFamily="50" charset="-128"/>
                  </a:rPr>
                  <a:t>事業化検討</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just"/>
                <a:endParaRPr kumimoji="1" lang="en-US" altLang="ja-JP" sz="2000" dirty="0">
                  <a:solidFill>
                    <a:schemeClr val="tx1"/>
                  </a:solidFill>
                  <a:latin typeface="Meiryo UI" panose="020B0604030504040204" pitchFamily="50" charset="-128"/>
                  <a:ea typeface="Meiryo UI" panose="020B0604030504040204" pitchFamily="50" charset="-128"/>
                </a:endParaRPr>
              </a:p>
              <a:p>
                <a:pPr algn="just"/>
                <a:r>
                  <a:rPr kumimoji="1" lang="en-US" altLang="ja-JP" sz="1600" b="1" u="sng" dirty="0">
                    <a:solidFill>
                      <a:schemeClr val="tx1"/>
                    </a:solidFill>
                    <a:latin typeface="Meiryo UI" panose="020B0604030504040204" pitchFamily="50" charset="-128"/>
                    <a:ea typeface="Meiryo UI" panose="020B0604030504040204" pitchFamily="50" charset="-128"/>
                  </a:rPr>
                  <a:t>2030</a:t>
                </a:r>
                <a:r>
                  <a:rPr kumimoji="1" lang="ja-JP" altLang="en-US" sz="1600" b="1" u="sng" dirty="0">
                    <a:solidFill>
                      <a:schemeClr val="tx1"/>
                    </a:solidFill>
                    <a:latin typeface="Meiryo UI" panose="020B0604030504040204" pitchFamily="50" charset="-128"/>
                    <a:ea typeface="Meiryo UI" panose="020B0604030504040204" pitchFamily="50" charset="-128"/>
                  </a:rPr>
                  <a:t>年</a:t>
                </a:r>
                <a:r>
                  <a:rPr kumimoji="1" lang="ja-JP" altLang="en-US" sz="1600" b="1"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低炭素化、農業や食品製造業等の地域産業振興、硝酸性窒素等汚染防止を実現</a:t>
                </a:r>
              </a:p>
            </p:txBody>
          </p:sp>
          <p:sp>
            <p:nvSpPr>
              <p:cNvPr id="7" name="正方形/長方形 6"/>
              <p:cNvSpPr/>
              <p:nvPr/>
            </p:nvSpPr>
            <p:spPr>
              <a:xfrm>
                <a:off x="6122452" y="4865540"/>
                <a:ext cx="1130395" cy="494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solidFill>
                    <a:schemeClr val="tx1"/>
                  </a:solidFill>
                </a:endParaRPr>
              </a:p>
            </p:txBody>
          </p:sp>
        </p:grpSp>
        <p:sp>
          <p:nvSpPr>
            <p:cNvPr id="41" name="コンテンツ プレースホルダー 11"/>
            <p:cNvSpPr txBox="1">
              <a:spLocks/>
            </p:cNvSpPr>
            <p:nvPr/>
          </p:nvSpPr>
          <p:spPr>
            <a:xfrm>
              <a:off x="5409791" y="1709410"/>
              <a:ext cx="2664000" cy="216517"/>
            </a:xfrm>
            <a:prstGeom prst="rect">
              <a:avLst/>
            </a:prstGeom>
            <a:solidFill>
              <a:schemeClr val="bg1">
                <a:lumMod val="85000"/>
              </a:schemeClr>
            </a:solidFill>
            <a:ln>
              <a:no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地域循環共生圏実現への主要ステップ</a:t>
              </a:r>
              <a:endParaRPr lang="en-US" altLang="ja-JP" sz="1200" b="1" dirty="0">
                <a:latin typeface="メイリオ" panose="020B0604030504040204" pitchFamily="50" charset="-128"/>
                <a:ea typeface="メイリオ" panose="020B0604030504040204" pitchFamily="50" charset="-128"/>
              </a:endParaRPr>
            </a:p>
          </p:txBody>
        </p:sp>
      </p:grpSp>
      <p:sp>
        <p:nvSpPr>
          <p:cNvPr id="38" name="正方形/長方形 37"/>
          <p:cNvSpPr/>
          <p:nvPr/>
        </p:nvSpPr>
        <p:spPr>
          <a:xfrm>
            <a:off x="6637037" y="1459116"/>
            <a:ext cx="2611787" cy="118341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9" name="グループ化 38"/>
          <p:cNvGrpSpPr/>
          <p:nvPr/>
        </p:nvGrpSpPr>
        <p:grpSpPr>
          <a:xfrm>
            <a:off x="7957946" y="765069"/>
            <a:ext cx="1266599" cy="305093"/>
            <a:chOff x="6098249" y="1438182"/>
            <a:chExt cx="1266599" cy="305093"/>
          </a:xfrm>
        </p:grpSpPr>
        <p:sp>
          <p:nvSpPr>
            <p:cNvPr id="40" name="正方形/長方形 39"/>
            <p:cNvSpPr/>
            <p:nvPr/>
          </p:nvSpPr>
          <p:spPr>
            <a:xfrm>
              <a:off x="7017061" y="1479109"/>
              <a:ext cx="347787" cy="1887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正方形/長方形 41"/>
            <p:cNvSpPr/>
            <p:nvPr/>
          </p:nvSpPr>
          <p:spPr>
            <a:xfrm>
              <a:off x="6098249" y="1438182"/>
              <a:ext cx="1055128" cy="30509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本事業：</a:t>
              </a:r>
            </a:p>
          </p:txBody>
        </p:sp>
      </p:grpSp>
      <p:sp>
        <p:nvSpPr>
          <p:cNvPr id="60" name="コンテンツ プレースホルダー 11"/>
          <p:cNvSpPr txBox="1">
            <a:spLocks/>
          </p:cNvSpPr>
          <p:nvPr/>
        </p:nvSpPr>
        <p:spPr>
          <a:xfrm>
            <a:off x="559864" y="1057636"/>
            <a:ext cx="58680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目指す地域循環共生圏の姿（目標年度：</a:t>
            </a:r>
            <a:r>
              <a:rPr lang="en-US" altLang="ja-JP" sz="1200" b="1" dirty="0">
                <a:latin typeface="メイリオ" panose="020B0604030504040204" pitchFamily="50" charset="-128"/>
                <a:ea typeface="メイリオ" panose="020B0604030504040204" pitchFamily="50" charset="-128"/>
              </a:rPr>
              <a:t>2030</a:t>
            </a:r>
            <a:r>
              <a:rPr lang="ja-JP" altLang="en-US" sz="1200" b="1" dirty="0">
                <a:latin typeface="メイリオ" panose="020B0604030504040204" pitchFamily="50" charset="-128"/>
                <a:ea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endParaRPr>
          </a:p>
        </p:txBody>
      </p:sp>
      <p:sp>
        <p:nvSpPr>
          <p:cNvPr id="63" name="正方形/長方形 62"/>
          <p:cNvSpPr/>
          <p:nvPr/>
        </p:nvSpPr>
        <p:spPr>
          <a:xfrm>
            <a:off x="558101" y="1057636"/>
            <a:ext cx="5868000" cy="549861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67" name="正方形/長方形 66"/>
          <p:cNvSpPr/>
          <p:nvPr/>
        </p:nvSpPr>
        <p:spPr>
          <a:xfrm>
            <a:off x="6603874" y="1045106"/>
            <a:ext cx="2664000" cy="551114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sp>
        <p:nvSpPr>
          <p:cNvPr id="65" name="正方形/長方形 64"/>
          <p:cNvSpPr/>
          <p:nvPr/>
        </p:nvSpPr>
        <p:spPr>
          <a:xfrm>
            <a:off x="449943" y="-1"/>
            <a:ext cx="3338286"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長崎県 ／島原半島地域</a:t>
            </a:r>
            <a:endParaRPr kumimoji="1" lang="en-US" altLang="ja-JP"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諫早市・雲仙市・島原市・南島原市</a:t>
            </a:r>
            <a:r>
              <a:rPr kumimoji="1" lang="en-US" altLang="ja-JP"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0" name="コンテンツ プレースホルダー 11"/>
          <p:cNvSpPr txBox="1">
            <a:spLocks/>
          </p:cNvSpPr>
          <p:nvPr/>
        </p:nvSpPr>
        <p:spPr>
          <a:xfrm>
            <a:off x="559864" y="1057636"/>
            <a:ext cx="58680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目指す地域循環共生圏の姿（目標年度：</a:t>
            </a:r>
            <a:r>
              <a:rPr lang="en-US" altLang="ja-JP" sz="1200" b="1" dirty="0">
                <a:latin typeface="メイリオ" panose="020B0604030504040204" pitchFamily="50" charset="-128"/>
                <a:ea typeface="メイリオ" panose="020B0604030504040204" pitchFamily="50" charset="-128"/>
              </a:rPr>
              <a:t>2030</a:t>
            </a:r>
            <a:r>
              <a:rPr lang="ja-JP" altLang="en-US" sz="1200" b="1" dirty="0">
                <a:latin typeface="メイリオ" panose="020B0604030504040204" pitchFamily="50" charset="-128"/>
                <a:ea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endParaRPr>
          </a:p>
        </p:txBody>
      </p:sp>
      <p:sp>
        <p:nvSpPr>
          <p:cNvPr id="151" name="正方形/長方形 150"/>
          <p:cNvSpPr/>
          <p:nvPr/>
        </p:nvSpPr>
        <p:spPr>
          <a:xfrm>
            <a:off x="558101" y="1057636"/>
            <a:ext cx="5868000" cy="549861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pic>
        <p:nvPicPr>
          <p:cNvPr id="5" name="図 4"/>
          <p:cNvPicPr>
            <a:picLocks noChangeAspect="1"/>
          </p:cNvPicPr>
          <p:nvPr/>
        </p:nvPicPr>
        <p:blipFill>
          <a:blip r:embed="rId3"/>
          <a:stretch>
            <a:fillRect/>
          </a:stretch>
        </p:blipFill>
        <p:spPr>
          <a:xfrm>
            <a:off x="719453" y="1384055"/>
            <a:ext cx="5724640" cy="5102794"/>
          </a:xfrm>
          <a:prstGeom prst="rect">
            <a:avLst/>
          </a:prstGeom>
        </p:spPr>
      </p:pic>
    </p:spTree>
    <p:extLst>
      <p:ext uri="{BB962C8B-B14F-4D97-AF65-F5344CB8AC3E}">
        <p14:creationId xmlns:p14="http://schemas.microsoft.com/office/powerpoint/2010/main" val="3186149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2"/>
          <p:cNvSpPr txBox="1">
            <a:spLocks noChangeArrowheads="1"/>
          </p:cNvSpPr>
          <p:nvPr/>
        </p:nvSpPr>
        <p:spPr bwMode="auto">
          <a:xfrm>
            <a:off x="0" y="-1"/>
            <a:ext cx="9906000"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lvl="0"/>
            <a:endParaRPr lang="ja-JP" altLang="en-US" sz="1300" b="1" dirty="0">
              <a:solidFill>
                <a:srgbClr val="FFFFFF"/>
              </a:solidFill>
            </a:endParaRPr>
          </a:p>
        </p:txBody>
      </p:sp>
      <p:sp>
        <p:nvSpPr>
          <p:cNvPr id="40" name="コンテンツ プレースホルダー 11"/>
          <p:cNvSpPr txBox="1">
            <a:spLocks/>
          </p:cNvSpPr>
          <p:nvPr/>
        </p:nvSpPr>
        <p:spPr>
          <a:xfrm>
            <a:off x="5083433" y="2264785"/>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solidFill>
                  <a:prstClr val="black"/>
                </a:solidFill>
                <a:latin typeface="メイリオ" panose="020B0604030504040204" pitchFamily="50" charset="-128"/>
                <a:ea typeface="メイリオ" panose="020B0604030504040204" pitchFamily="50" charset="-128"/>
              </a:rPr>
              <a:t>3. </a:t>
            </a:r>
            <a:r>
              <a:rPr lang="ja-JP" altLang="en-US" sz="1200" b="1" dirty="0">
                <a:solidFill>
                  <a:prstClr val="black"/>
                </a:solidFill>
                <a:latin typeface="メイリオ" panose="020B0604030504040204" pitchFamily="50" charset="-128"/>
                <a:ea typeface="メイリオ" panose="020B0604030504040204" pitchFamily="50" charset="-128"/>
              </a:rPr>
              <a:t>事業効果（目標年度：</a:t>
            </a:r>
            <a:r>
              <a:rPr lang="en-US" altLang="ja-JP" sz="1200" b="1" dirty="0">
                <a:solidFill>
                  <a:prstClr val="black"/>
                </a:solidFill>
                <a:latin typeface="メイリオ" panose="020B0604030504040204" pitchFamily="50" charset="-128"/>
                <a:ea typeface="メイリオ" panose="020B0604030504040204" pitchFamily="50" charset="-128"/>
              </a:rPr>
              <a:t>2030</a:t>
            </a:r>
            <a:r>
              <a:rPr lang="ja-JP" altLang="en-US" sz="1200" b="1" dirty="0" err="1">
                <a:solidFill>
                  <a:prstClr val="black"/>
                </a:solidFill>
                <a:latin typeface="メイリオ" panose="020B0604030504040204" pitchFamily="50" charset="-128"/>
                <a:ea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rPr>
              <a:t>基準年度：</a:t>
            </a:r>
            <a:r>
              <a:rPr lang="en-US" altLang="ja-JP" sz="1200" b="1" dirty="0">
                <a:solidFill>
                  <a:prstClr val="black"/>
                </a:solidFill>
                <a:latin typeface="メイリオ" panose="020B0604030504040204" pitchFamily="50" charset="-128"/>
                <a:ea typeface="メイリオ" panose="020B0604030504040204" pitchFamily="50" charset="-128"/>
              </a:rPr>
              <a:t>2018</a:t>
            </a:r>
            <a:r>
              <a:rPr lang="ja-JP" altLang="en-US" sz="1200" b="1" dirty="0">
                <a:solidFill>
                  <a:prstClr val="black"/>
                </a:solidFill>
                <a:latin typeface="メイリオ" panose="020B0604030504040204" pitchFamily="50" charset="-128"/>
                <a:ea typeface="メイリオ" panose="020B0604030504040204" pitchFamily="50" charset="-128"/>
              </a:rPr>
              <a:t>）</a:t>
            </a:r>
            <a:endParaRPr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43" name="コンテンツ プレースホルダー 11"/>
          <p:cNvSpPr txBox="1">
            <a:spLocks/>
          </p:cNvSpPr>
          <p:nvPr/>
        </p:nvSpPr>
        <p:spPr>
          <a:xfrm>
            <a:off x="5093878" y="3775486"/>
            <a:ext cx="4248755"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solidFill>
                  <a:prstClr val="black"/>
                </a:solidFill>
                <a:latin typeface="メイリオ" panose="020B0604030504040204" pitchFamily="50" charset="-128"/>
                <a:ea typeface="メイリオ" panose="020B0604030504040204" pitchFamily="50" charset="-128"/>
              </a:rPr>
              <a:t>4. </a:t>
            </a:r>
            <a:r>
              <a:rPr lang="ja-JP" altLang="en-US" sz="1200" b="1" dirty="0">
                <a:solidFill>
                  <a:prstClr val="black"/>
                </a:solidFill>
                <a:latin typeface="メイリオ" panose="020B0604030504040204" pitchFamily="50" charset="-128"/>
                <a:ea typeface="メイリオ" panose="020B0604030504040204" pitchFamily="50" charset="-128"/>
              </a:rPr>
              <a:t>事業体制</a:t>
            </a:r>
            <a:endParaRPr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45" name="コンテンツ プレースホルダー 11"/>
          <p:cNvSpPr txBox="1">
            <a:spLocks/>
          </p:cNvSpPr>
          <p:nvPr/>
        </p:nvSpPr>
        <p:spPr>
          <a:xfrm>
            <a:off x="5083433" y="5106929"/>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solidFill>
                  <a:prstClr val="black"/>
                </a:solidFill>
                <a:latin typeface="メイリオ" panose="020B0604030504040204" pitchFamily="50" charset="-128"/>
                <a:ea typeface="メイリオ" panose="020B0604030504040204" pitchFamily="50" charset="-128"/>
              </a:rPr>
              <a:t>5. </a:t>
            </a:r>
            <a:r>
              <a:rPr lang="ja-JP" altLang="en-US" sz="1200" b="1" dirty="0">
                <a:solidFill>
                  <a:prstClr val="black"/>
                </a:solidFill>
                <a:latin typeface="メイリオ" panose="020B0604030504040204" pitchFamily="50" charset="-128"/>
                <a:ea typeface="メイリオ" panose="020B0604030504040204" pitchFamily="50" charset="-128"/>
              </a:rPr>
              <a:t>事業スケジュール</a:t>
            </a:r>
            <a:endParaRPr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37" name="コンテンツ プレースホルダー 11"/>
          <p:cNvSpPr txBox="1">
            <a:spLocks/>
          </p:cNvSpPr>
          <p:nvPr/>
        </p:nvSpPr>
        <p:spPr>
          <a:xfrm>
            <a:off x="5083433" y="1057636"/>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latin typeface="メイリオ" panose="020B0604030504040204" pitchFamily="50" charset="-128"/>
                <a:ea typeface="メイリオ" panose="020B0604030504040204" pitchFamily="50" charset="-128"/>
              </a:rPr>
              <a:t>2. </a:t>
            </a:r>
            <a:r>
              <a:rPr lang="ja-JP" altLang="en-US" sz="1200" b="1" dirty="0">
                <a:latin typeface="メイリオ" panose="020B0604030504040204" pitchFamily="50" charset="-128"/>
                <a:ea typeface="メイリオ" panose="020B0604030504040204" pitchFamily="50" charset="-128"/>
              </a:rPr>
              <a:t>事業概要</a:t>
            </a:r>
            <a:endParaRPr lang="en-US" altLang="ja-JP" sz="1200" b="1" dirty="0">
              <a:latin typeface="メイリオ" panose="020B0604030504040204" pitchFamily="50" charset="-128"/>
              <a:ea typeface="メイリオ" panose="020B0604030504040204" pitchFamily="50" charset="-128"/>
            </a:endParaRPr>
          </a:p>
        </p:txBody>
      </p:sp>
      <p:sp>
        <p:nvSpPr>
          <p:cNvPr id="8" name="コンテンツ プレースホルダー 11"/>
          <p:cNvSpPr txBox="1">
            <a:spLocks/>
          </p:cNvSpPr>
          <p:nvPr/>
        </p:nvSpPr>
        <p:spPr>
          <a:xfrm>
            <a:off x="559865" y="1057636"/>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latin typeface="メイリオ" panose="020B0604030504040204" pitchFamily="50" charset="-128"/>
                <a:ea typeface="メイリオ" panose="020B0604030504040204" pitchFamily="50" charset="-128"/>
              </a:rPr>
              <a:t>1. </a:t>
            </a:r>
            <a:r>
              <a:rPr lang="ja-JP" altLang="en-US" sz="1200" b="1" dirty="0">
                <a:latin typeface="メイリオ" panose="020B0604030504040204" pitchFamily="50" charset="-128"/>
                <a:ea typeface="メイリオ" panose="020B0604030504040204" pitchFamily="50" charset="-128"/>
              </a:rPr>
              <a:t>事業イメージ（目標年度：</a:t>
            </a:r>
            <a:r>
              <a:rPr lang="en-US" altLang="ja-JP" sz="1200" b="1" dirty="0">
                <a:latin typeface="メイリオ" panose="020B0604030504040204" pitchFamily="50" charset="-128"/>
                <a:ea typeface="メイリオ" panose="020B0604030504040204" pitchFamily="50" charset="-128"/>
              </a:rPr>
              <a:t>2030</a:t>
            </a:r>
            <a:r>
              <a:rPr lang="ja-JP" altLang="en-US" sz="1200" b="1" dirty="0">
                <a:latin typeface="メイリオ" panose="020B0604030504040204" pitchFamily="50" charset="-128"/>
                <a:ea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5081669" y="1309627"/>
            <a:ext cx="4263606" cy="861774"/>
          </a:xfrm>
          <a:prstGeom prst="rect">
            <a:avLst/>
          </a:prstGeom>
          <a:noFill/>
        </p:spPr>
        <p:txBody>
          <a:bodyPr wrap="square" rtlCol="0">
            <a:spAutoFit/>
          </a:bodyPr>
          <a:lstStyle/>
          <a:p>
            <a:pPr defTabSz="914400">
              <a:spcBef>
                <a:spcPts val="600"/>
              </a:spcBef>
              <a:buClr>
                <a:srgbClr val="5ECCF3"/>
              </a:buClr>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目的</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再エネ導入拡大と硝酸性窒素等による地下水汚染改善を目指し、県内各自治体へ展開可能な地域バイオガス発電事業のモデルを形成する。</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600"/>
              </a:spcBef>
              <a:buClr>
                <a:srgbClr val="5ECCF3"/>
              </a:buClr>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手段</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家畜</a:t>
            </a:r>
            <a:r>
              <a:rPr lang="ja-JP" altLang="en-US" sz="800" dirty="0" err="1">
                <a:latin typeface="Meiryo UI" panose="020B0604030504040204" pitchFamily="50" charset="-128"/>
                <a:ea typeface="Meiryo UI" panose="020B0604030504040204" pitchFamily="50" charset="-128"/>
                <a:cs typeface="Meiryo UI" panose="020B0604030504040204" pitchFamily="50" charset="-128"/>
              </a:rPr>
              <a:t>ふん</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尿を利用した地域バイオガス発電プロジェクトの導入、消化液の液肥活用体制づくり</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600"/>
              </a:spcBef>
              <a:buClr>
                <a:srgbClr val="5ECCF3"/>
              </a:buClr>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特徴</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原料性状や地域のポテンシャルを勘案したバイオガスプラント検討を行い、地域のバイオマスの発生状況にマッチした環境形成を目指す。</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5081670" y="2513548"/>
            <a:ext cx="4263607" cy="1154162"/>
          </a:xfrm>
          <a:prstGeom prst="rect">
            <a:avLst/>
          </a:prstGeom>
          <a:noFill/>
        </p:spPr>
        <p:txBody>
          <a:bodyPr wrap="square" rtlCol="0">
            <a:spAutoFit/>
          </a:bodyPr>
          <a:lstStyle/>
          <a:p>
            <a:pPr>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温室効果ガス</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排出削減効果</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1,509</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t-CO2/</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endParaRPr lang="en-US" altLang="zh-TW" sz="9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地域経済付加価値</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】113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百万円</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資源生産性</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「畜産</a:t>
            </a:r>
            <a:r>
              <a:rPr lang="ja-JP" altLang="en-US" sz="900" dirty="0" err="1">
                <a:latin typeface="Meiryo UI" panose="020B0604030504040204" pitchFamily="50" charset="-128"/>
                <a:ea typeface="Meiryo UI" panose="020B0604030504040204" pitchFamily="50" charset="-128"/>
                <a:cs typeface="Meiryo UI" panose="020B0604030504040204" pitchFamily="50" charset="-128"/>
              </a:rPr>
              <a:t>ふん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尿及び動植物性残さ投入量あたりの売上」：</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10,703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/t</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地域課題の解決</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バイオガス発電事業導入を通じて、再生可能エネルギー創出とともに畜産</a:t>
            </a:r>
            <a:r>
              <a:rPr lang="ja-JP" altLang="en-US" sz="900" dirty="0" err="1">
                <a:latin typeface="Meiryo UI" panose="020B0604030504040204" pitchFamily="50" charset="-128"/>
                <a:ea typeface="Meiryo UI" panose="020B0604030504040204" pitchFamily="50" charset="-128"/>
                <a:cs typeface="Meiryo UI" panose="020B0604030504040204" pitchFamily="50" charset="-128"/>
              </a:rPr>
              <a:t>ふん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尿の適正処理が推進され、硝酸性窒素等による地下水汚染の低減への寄与を目指す。関連して原料運搬やプラント運営などでの雇用等の創出を目指す。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58103" y="1057636"/>
            <a:ext cx="4260963" cy="549861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5081671" y="1057636"/>
            <a:ext cx="4260963" cy="113644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9" name="正方形/長方形 38"/>
          <p:cNvSpPr/>
          <p:nvPr/>
        </p:nvSpPr>
        <p:spPr>
          <a:xfrm>
            <a:off x="5081671" y="2266178"/>
            <a:ext cx="4260963" cy="14060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558103" y="646059"/>
            <a:ext cx="1460425" cy="346245"/>
          </a:xfrm>
          <a:prstGeom prst="rect">
            <a:avLst/>
          </a:prstGeom>
          <a:solidFill>
            <a:srgbClr val="046A38"/>
          </a:solidFill>
          <a:ln>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b="1" dirty="0">
                <a:latin typeface="Calibri" panose="020F0502020204030204" pitchFamily="34" charset="0"/>
                <a:cs typeface="Calibri" panose="020F0502020204030204" pitchFamily="34" charset="0"/>
              </a:rPr>
              <a:t>Illustrative</a:t>
            </a:r>
            <a:endParaRPr kumimoji="1" lang="ja-JP" altLang="en-US" sz="2400" b="1" dirty="0">
              <a:latin typeface="Calibri" panose="020F0502020204030204" pitchFamily="34" charset="0"/>
              <a:cs typeface="Calibri" panose="020F0502020204030204" pitchFamily="34" charset="0"/>
            </a:endParaRPr>
          </a:p>
        </p:txBody>
      </p:sp>
      <p:sp>
        <p:nvSpPr>
          <p:cNvPr id="42" name="正方形/長方形 41"/>
          <p:cNvSpPr/>
          <p:nvPr/>
        </p:nvSpPr>
        <p:spPr>
          <a:xfrm>
            <a:off x="5081671" y="3763934"/>
            <a:ext cx="4260963" cy="127089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5081671" y="5106928"/>
            <a:ext cx="4260963" cy="144932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3828288" y="-1"/>
            <a:ext cx="5696712"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脱炭素イノベーションによる地域循環共生圏構築事業</a:t>
            </a:r>
          </a:p>
          <a:p>
            <a:pPr algn="ctr"/>
            <a:r>
              <a:rPr lang="ja-JP" altLang="en-US" sz="1200" b="1" dirty="0">
                <a:solidFill>
                  <a:schemeClr val="bg1"/>
                </a:solidFill>
                <a:latin typeface="メイリオ" panose="020B0604030504040204" pitchFamily="50" charset="-128"/>
                <a:ea typeface="メイリオ" panose="020B0604030504040204" pitchFamily="50" charset="-128"/>
              </a:rPr>
              <a:t>令和元年度 資源循環による環境と産業の効果波及促進事業</a:t>
            </a:r>
          </a:p>
        </p:txBody>
      </p:sp>
      <p:sp>
        <p:nvSpPr>
          <p:cNvPr id="68" name="正方形/長方形 67"/>
          <p:cNvSpPr/>
          <p:nvPr/>
        </p:nvSpPr>
        <p:spPr>
          <a:xfrm>
            <a:off x="2219586" y="3002585"/>
            <a:ext cx="6275070" cy="2251710"/>
          </a:xfrm>
          <a:prstGeom prst="rect">
            <a:avLst/>
          </a:prstGeom>
        </p:spPr>
        <p:txBody>
          <a:bodyPr/>
          <a:lstStyle/>
          <a:p>
            <a:endParaRPr lang="ja-JP" altLang="en-US"/>
          </a:p>
        </p:txBody>
      </p:sp>
      <p:sp>
        <p:nvSpPr>
          <p:cNvPr id="105" name="正方形/長方形 104"/>
          <p:cNvSpPr/>
          <p:nvPr/>
        </p:nvSpPr>
        <p:spPr>
          <a:xfrm>
            <a:off x="4652133" y="6568967"/>
            <a:ext cx="4690501" cy="257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104" name="正方形/長方形 103"/>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sp>
        <p:nvSpPr>
          <p:cNvPr id="106" name="テキスト ボックス 105"/>
          <p:cNvSpPr txBox="1"/>
          <p:nvPr/>
        </p:nvSpPr>
        <p:spPr>
          <a:xfrm>
            <a:off x="6368523" y="4067668"/>
            <a:ext cx="3049601" cy="230832"/>
          </a:xfrm>
          <a:prstGeom prst="rect">
            <a:avLst/>
          </a:prstGeom>
          <a:noFill/>
        </p:spPr>
        <p:txBody>
          <a:bodyPr wrap="square" rtlCol="0">
            <a:spAutoFit/>
          </a:bodyPr>
          <a:lstStyle/>
          <a:p>
            <a:pPr defTabSz="914400">
              <a:spcBef>
                <a:spcPts val="2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代表者</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・コンソ</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シアムの設立・運営</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テキスト ボックス 106"/>
          <p:cNvSpPr txBox="1"/>
          <p:nvPr/>
        </p:nvSpPr>
        <p:spPr>
          <a:xfrm>
            <a:off x="6368523" y="4277681"/>
            <a:ext cx="3049601" cy="394980"/>
          </a:xfrm>
          <a:prstGeom prst="rect">
            <a:avLst/>
          </a:prstGeom>
          <a:noFill/>
        </p:spPr>
        <p:txBody>
          <a:bodyPr wrap="square" rtlCol="0">
            <a:spAutoFit/>
          </a:bodyPr>
          <a:lstStyle/>
          <a:p>
            <a:pPr defTabSz="914400">
              <a:spcBef>
                <a:spcPts val="2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発電事業者</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・原料選定</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調達方針検討</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200"/>
              </a:spcBef>
              <a:buClr>
                <a:srgbClr val="5ECCF3"/>
              </a:buCl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・バイオガス発電事業の導入検討・提案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テキスト ボックス 107"/>
          <p:cNvSpPr txBox="1"/>
          <p:nvPr/>
        </p:nvSpPr>
        <p:spPr>
          <a:xfrm>
            <a:off x="6368523" y="4642462"/>
            <a:ext cx="3049601" cy="394980"/>
          </a:xfrm>
          <a:prstGeom prst="rect">
            <a:avLst/>
          </a:prstGeom>
          <a:noFill/>
        </p:spPr>
        <p:txBody>
          <a:bodyPr wrap="square" rtlCol="0">
            <a:spAutoFit/>
          </a:bodyPr>
          <a:lstStyle/>
          <a:p>
            <a:pPr defTabSz="914400">
              <a:spcBef>
                <a:spcPts val="2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調査支援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・地域課題の分析</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200"/>
              </a:spcBef>
              <a:buClr>
                <a:srgbClr val="5ECCF3"/>
              </a:buCl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・事業可能性調査</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9" name="直線コネクタ 108"/>
          <p:cNvCxnSpPr/>
          <p:nvPr/>
        </p:nvCxnSpPr>
        <p:spPr>
          <a:xfrm>
            <a:off x="5105863" y="4295357"/>
            <a:ext cx="4121158"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a:off x="5105863" y="4646934"/>
            <a:ext cx="4121158"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12" name="テキスト ボックス 111">
            <a:extLst>
              <a:ext uri="{FF2B5EF4-FFF2-40B4-BE49-F238E27FC236}">
                <a16:creationId xmlns:a16="http://schemas.microsoft.com/office/drawing/2014/main" id="{56393D26-45C7-4C84-973C-61F631140D23}"/>
              </a:ext>
            </a:extLst>
          </p:cNvPr>
          <p:cNvSpPr txBox="1"/>
          <p:nvPr/>
        </p:nvSpPr>
        <p:spPr>
          <a:xfrm>
            <a:off x="5105863" y="4058166"/>
            <a:ext cx="897112" cy="230832"/>
          </a:xfrm>
          <a:prstGeom prst="rect">
            <a:avLst/>
          </a:prstGeom>
          <a:noFill/>
        </p:spPr>
        <p:txBody>
          <a:bodyPr wrap="square" rtlCol="0">
            <a:spAutoFit/>
          </a:bodyPr>
          <a:lstStyle/>
          <a:p>
            <a:pPr defTabSz="914400">
              <a:spcBef>
                <a:spcPts val="200"/>
              </a:spcBef>
              <a:buClr>
                <a:srgbClr val="5ECCF3"/>
              </a:buCl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長崎県</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テキスト ボックス 112">
            <a:extLst>
              <a:ext uri="{FF2B5EF4-FFF2-40B4-BE49-F238E27FC236}">
                <a16:creationId xmlns:a16="http://schemas.microsoft.com/office/drawing/2014/main" id="{84B93B58-D64B-44E5-ABEF-D9DB98024D3B}"/>
              </a:ext>
            </a:extLst>
          </p:cNvPr>
          <p:cNvSpPr txBox="1"/>
          <p:nvPr/>
        </p:nvSpPr>
        <p:spPr>
          <a:xfrm>
            <a:off x="5105863" y="4352593"/>
            <a:ext cx="1242540" cy="230832"/>
          </a:xfrm>
          <a:prstGeom prst="rect">
            <a:avLst/>
          </a:prstGeom>
          <a:noFill/>
        </p:spPr>
        <p:txBody>
          <a:bodyPr wrap="square" rtlCol="0">
            <a:spAutoFit/>
          </a:bodyPr>
          <a:lstStyle/>
          <a:p>
            <a:pPr defTabSz="914400">
              <a:spcBef>
                <a:spcPts val="200"/>
              </a:spcBef>
              <a:buClr>
                <a:srgbClr val="5ECCF3"/>
              </a:buCl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株式会社チョープロ</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テキスト ボックス 113">
            <a:extLst>
              <a:ext uri="{FF2B5EF4-FFF2-40B4-BE49-F238E27FC236}">
                <a16:creationId xmlns:a16="http://schemas.microsoft.com/office/drawing/2014/main" id="{76E48F6D-83AB-49AE-AD2D-057DB6F73286}"/>
              </a:ext>
            </a:extLst>
          </p:cNvPr>
          <p:cNvSpPr txBox="1"/>
          <p:nvPr/>
        </p:nvSpPr>
        <p:spPr>
          <a:xfrm>
            <a:off x="5105863" y="4643056"/>
            <a:ext cx="1319020" cy="369332"/>
          </a:xfrm>
          <a:prstGeom prst="rect">
            <a:avLst/>
          </a:prstGeom>
          <a:noFill/>
        </p:spPr>
        <p:txBody>
          <a:bodyPr wrap="square" rtlCol="0">
            <a:spAutoFit/>
          </a:bodyPr>
          <a:lstStyle/>
          <a:p>
            <a:pPr defTabSz="914400">
              <a:spcBef>
                <a:spcPts val="200"/>
              </a:spcBef>
              <a:buClr>
                <a:srgbClr val="5ECCF3"/>
              </a:buCl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パシフィックコンサルタンツ株式会社九州支社</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正方形/長方形 150"/>
          <p:cNvSpPr/>
          <p:nvPr/>
        </p:nvSpPr>
        <p:spPr>
          <a:xfrm>
            <a:off x="3725779" y="573578"/>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手法</a:t>
            </a:r>
            <a:r>
              <a:rPr kumimoji="1" lang="en-US" altLang="ja-JP" sz="1200" b="1" dirty="0">
                <a:solidFill>
                  <a:schemeClr val="tx1"/>
                </a:solidFill>
              </a:rPr>
              <a:t>】</a:t>
            </a:r>
            <a:endParaRPr kumimoji="1" lang="ja-JP" altLang="en-US" sz="1200" b="1" dirty="0">
              <a:solidFill>
                <a:schemeClr val="tx1"/>
              </a:solidFill>
            </a:endParaRPr>
          </a:p>
        </p:txBody>
      </p:sp>
      <p:sp>
        <p:nvSpPr>
          <p:cNvPr id="152" name="正方形/長方形 151"/>
          <p:cNvSpPr/>
          <p:nvPr/>
        </p:nvSpPr>
        <p:spPr>
          <a:xfrm>
            <a:off x="7330651" y="57341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目的</a:t>
            </a:r>
            <a:r>
              <a:rPr kumimoji="1" lang="en-US" altLang="ja-JP" sz="1200" b="1" dirty="0">
                <a:solidFill>
                  <a:schemeClr val="tx1"/>
                </a:solidFill>
              </a:rPr>
              <a:t>】</a:t>
            </a:r>
            <a:endParaRPr kumimoji="1" lang="ja-JP" altLang="en-US" sz="1200" b="1" dirty="0">
              <a:solidFill>
                <a:schemeClr val="tx1"/>
              </a:solidFill>
            </a:endParaRPr>
          </a:p>
        </p:txBody>
      </p:sp>
      <p:sp>
        <p:nvSpPr>
          <p:cNvPr id="153" name="角丸四角形 35">
            <a:extLst>
              <a:ext uri="{FF2B5EF4-FFF2-40B4-BE49-F238E27FC236}">
                <a16:creationId xmlns:a16="http://schemas.microsoft.com/office/drawing/2014/main" id="{96EA033D-BDD2-406E-AB84-C63E53BF616B}"/>
              </a:ext>
            </a:extLst>
          </p:cNvPr>
          <p:cNvSpPr/>
          <p:nvPr/>
        </p:nvSpPr>
        <p:spPr>
          <a:xfrm>
            <a:off x="7435559" y="768137"/>
            <a:ext cx="927310" cy="252000"/>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再エネ拡大</a:t>
            </a:r>
          </a:p>
        </p:txBody>
      </p:sp>
      <p:sp>
        <p:nvSpPr>
          <p:cNvPr id="154" name="角丸四角形 45">
            <a:extLst>
              <a:ext uri="{FF2B5EF4-FFF2-40B4-BE49-F238E27FC236}">
                <a16:creationId xmlns:a16="http://schemas.microsoft.com/office/drawing/2014/main" id="{1B7D78C8-268A-4BDE-B2C3-A8E964A64131}"/>
              </a:ext>
            </a:extLst>
          </p:cNvPr>
          <p:cNvSpPr/>
          <p:nvPr/>
        </p:nvSpPr>
        <p:spPr>
          <a:xfrm>
            <a:off x="5334217" y="769827"/>
            <a:ext cx="927310" cy="252000"/>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メタン発酵</a:t>
            </a:r>
          </a:p>
        </p:txBody>
      </p:sp>
      <p:sp>
        <p:nvSpPr>
          <p:cNvPr id="155" name="角丸四角形 54">
            <a:extLst>
              <a:ext uri="{FF2B5EF4-FFF2-40B4-BE49-F238E27FC236}">
                <a16:creationId xmlns:a16="http://schemas.microsoft.com/office/drawing/2014/main" id="{AD9ACD5F-40F2-4F36-A308-8447C098B2F1}"/>
              </a:ext>
            </a:extLst>
          </p:cNvPr>
          <p:cNvSpPr/>
          <p:nvPr/>
        </p:nvSpPr>
        <p:spPr>
          <a:xfrm>
            <a:off x="3898224" y="769827"/>
            <a:ext cx="1383539" cy="252000"/>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バイオマス資源</a:t>
            </a:r>
          </a:p>
        </p:txBody>
      </p:sp>
      <p:sp>
        <p:nvSpPr>
          <p:cNvPr id="156" name="角丸四角形 55">
            <a:extLst>
              <a:ext uri="{FF2B5EF4-FFF2-40B4-BE49-F238E27FC236}">
                <a16:creationId xmlns:a16="http://schemas.microsoft.com/office/drawing/2014/main" id="{686ABED9-E54F-486D-9EF2-4D574BEA396F}"/>
              </a:ext>
            </a:extLst>
          </p:cNvPr>
          <p:cNvSpPr/>
          <p:nvPr/>
        </p:nvSpPr>
        <p:spPr>
          <a:xfrm>
            <a:off x="8415323" y="768137"/>
            <a:ext cx="927310" cy="252000"/>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環境改善</a:t>
            </a:r>
          </a:p>
        </p:txBody>
      </p:sp>
      <p:sp>
        <p:nvSpPr>
          <p:cNvPr id="157" name="角丸四角形 54">
            <a:extLst>
              <a:ext uri="{FF2B5EF4-FFF2-40B4-BE49-F238E27FC236}">
                <a16:creationId xmlns:a16="http://schemas.microsoft.com/office/drawing/2014/main" id="{AD9ACD5F-40F2-4F36-A308-8447C098B2F1}"/>
              </a:ext>
            </a:extLst>
          </p:cNvPr>
          <p:cNvSpPr/>
          <p:nvPr/>
        </p:nvSpPr>
        <p:spPr>
          <a:xfrm>
            <a:off x="6303495" y="769827"/>
            <a:ext cx="1008000" cy="252000"/>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消化液利用</a:t>
            </a:r>
          </a:p>
        </p:txBody>
      </p:sp>
      <p:sp>
        <p:nvSpPr>
          <p:cNvPr id="158" name="正方形/長方形 157"/>
          <p:cNvSpPr/>
          <p:nvPr/>
        </p:nvSpPr>
        <p:spPr>
          <a:xfrm>
            <a:off x="449943" y="-1"/>
            <a:ext cx="3338286"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長崎県 ／島原半島地域</a:t>
            </a:r>
            <a:endParaRPr kumimoji="1" lang="en-US" altLang="ja-JP"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諫早市・雲仙市・島原市・南島原市</a:t>
            </a:r>
            <a:r>
              <a:rPr kumimoji="1" lang="en-US" altLang="ja-JP"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 name="図 14"/>
          <p:cNvPicPr>
            <a:picLocks noChangeAspect="1"/>
          </p:cNvPicPr>
          <p:nvPr/>
        </p:nvPicPr>
        <p:blipFill>
          <a:blip r:embed="rId3"/>
          <a:stretch>
            <a:fillRect/>
          </a:stretch>
        </p:blipFill>
        <p:spPr>
          <a:xfrm>
            <a:off x="655185" y="1709435"/>
            <a:ext cx="4073145" cy="4402574"/>
          </a:xfrm>
          <a:prstGeom prst="rect">
            <a:avLst/>
          </a:prstGeom>
        </p:spPr>
      </p:pic>
      <p:grpSp>
        <p:nvGrpSpPr>
          <p:cNvPr id="67" name="グループ化 66">
            <a:extLst>
              <a:ext uri="{FF2B5EF4-FFF2-40B4-BE49-F238E27FC236}">
                <a16:creationId xmlns:a16="http://schemas.microsoft.com/office/drawing/2014/main" id="{EE1534F4-C8DF-4EC4-BE89-02834F3B01D6}"/>
              </a:ext>
            </a:extLst>
          </p:cNvPr>
          <p:cNvGrpSpPr/>
          <p:nvPr/>
        </p:nvGrpSpPr>
        <p:grpSpPr>
          <a:xfrm>
            <a:off x="5051932" y="5475738"/>
            <a:ext cx="4424281" cy="1011669"/>
            <a:chOff x="4647573" y="5406793"/>
            <a:chExt cx="4424281" cy="1011669"/>
          </a:xfrm>
        </p:grpSpPr>
        <p:cxnSp>
          <p:nvCxnSpPr>
            <p:cNvPr id="69" name="直線コネクタ 68">
              <a:extLst>
                <a:ext uri="{FF2B5EF4-FFF2-40B4-BE49-F238E27FC236}">
                  <a16:creationId xmlns:a16="http://schemas.microsoft.com/office/drawing/2014/main" id="{8CC727C1-B23B-41FF-94BD-41483B2A68AE}"/>
                </a:ext>
              </a:extLst>
            </p:cNvPr>
            <p:cNvCxnSpPr/>
            <p:nvPr/>
          </p:nvCxnSpPr>
          <p:spPr>
            <a:xfrm>
              <a:off x="4839628" y="5589359"/>
              <a:ext cx="3983046" cy="0"/>
            </a:xfrm>
            <a:prstGeom prst="line">
              <a:avLst/>
            </a:prstGeom>
            <a:ln>
              <a:solidFill>
                <a:srgbClr val="B3B3B3"/>
              </a:solidFill>
            </a:ln>
          </p:spPr>
          <p:style>
            <a:lnRef idx="1">
              <a:schemeClr val="accent1"/>
            </a:lnRef>
            <a:fillRef idx="0">
              <a:schemeClr val="accent1"/>
            </a:fillRef>
            <a:effectRef idx="0">
              <a:schemeClr val="accent1"/>
            </a:effectRef>
            <a:fontRef idx="minor">
              <a:schemeClr val="tx1"/>
            </a:fontRef>
          </p:style>
        </p:cxnSp>
        <p:sp>
          <p:nvSpPr>
            <p:cNvPr id="70" name="正方形/長方形 69">
              <a:extLst>
                <a:ext uri="{FF2B5EF4-FFF2-40B4-BE49-F238E27FC236}">
                  <a16:creationId xmlns:a16="http://schemas.microsoft.com/office/drawing/2014/main" id="{5D71987E-A5BB-4B29-AC3C-4181A8F004FB}"/>
                </a:ext>
              </a:extLst>
            </p:cNvPr>
            <p:cNvSpPr/>
            <p:nvPr/>
          </p:nvSpPr>
          <p:spPr>
            <a:xfrm>
              <a:off x="4700668" y="5445295"/>
              <a:ext cx="652711" cy="106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b="1" dirty="0">
                  <a:solidFill>
                    <a:schemeClr val="tx1"/>
                  </a:solidFill>
                </a:rPr>
                <a:t>令和元年</a:t>
              </a:r>
            </a:p>
          </p:txBody>
        </p:sp>
        <p:sp>
          <p:nvSpPr>
            <p:cNvPr id="71" name="正方形/長方形 70">
              <a:extLst>
                <a:ext uri="{FF2B5EF4-FFF2-40B4-BE49-F238E27FC236}">
                  <a16:creationId xmlns:a16="http://schemas.microsoft.com/office/drawing/2014/main" id="{A3662CEE-F1E4-4233-9CA3-A53332E005B7}"/>
                </a:ext>
              </a:extLst>
            </p:cNvPr>
            <p:cNvSpPr/>
            <p:nvPr/>
          </p:nvSpPr>
          <p:spPr>
            <a:xfrm>
              <a:off x="6128074" y="5436828"/>
              <a:ext cx="656880" cy="106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b="1" dirty="0">
                  <a:solidFill>
                    <a:schemeClr val="tx1"/>
                  </a:solidFill>
                </a:rPr>
                <a:t>令和</a:t>
              </a:r>
              <a:r>
                <a:rPr kumimoji="1" lang="en-US" altLang="ja-JP" sz="900" b="1" dirty="0">
                  <a:solidFill>
                    <a:schemeClr val="tx1"/>
                  </a:solidFill>
                </a:rPr>
                <a:t>2</a:t>
              </a:r>
              <a:r>
                <a:rPr kumimoji="1" lang="ja-JP" altLang="en-US" sz="900" b="1" dirty="0">
                  <a:solidFill>
                    <a:schemeClr val="tx1"/>
                  </a:solidFill>
                </a:rPr>
                <a:t>年</a:t>
              </a:r>
            </a:p>
          </p:txBody>
        </p:sp>
        <p:sp>
          <p:nvSpPr>
            <p:cNvPr id="72" name="正方形/長方形 71">
              <a:extLst>
                <a:ext uri="{FF2B5EF4-FFF2-40B4-BE49-F238E27FC236}">
                  <a16:creationId xmlns:a16="http://schemas.microsoft.com/office/drawing/2014/main" id="{CD4857FD-C634-4DC1-8195-5F22C4C1D491}"/>
                </a:ext>
              </a:extLst>
            </p:cNvPr>
            <p:cNvSpPr/>
            <p:nvPr/>
          </p:nvSpPr>
          <p:spPr>
            <a:xfrm>
              <a:off x="4700668" y="5820239"/>
              <a:ext cx="1436660" cy="484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n"/>
              </a:pPr>
              <a:r>
                <a:rPr kumimoji="1" lang="ja-JP" altLang="en-US" sz="600" dirty="0">
                  <a:solidFill>
                    <a:schemeClr val="tx1"/>
                  </a:solidFill>
                </a:rPr>
                <a:t>消化液の保存・保管・運搬及び散布方法の検討</a:t>
              </a:r>
            </a:p>
            <a:p>
              <a:pPr marL="171450" indent="-171450">
                <a:buFont typeface="Wingdings" panose="05000000000000000000" pitchFamily="2" charset="2"/>
                <a:buChar char="n"/>
              </a:pPr>
              <a:r>
                <a:rPr kumimoji="1" lang="ja-JP" altLang="en-US" sz="600" dirty="0">
                  <a:solidFill>
                    <a:schemeClr val="tx1"/>
                  </a:solidFill>
                </a:rPr>
                <a:t>消化液の液肥実証試験</a:t>
              </a:r>
            </a:p>
            <a:p>
              <a:pPr marL="171450" indent="-171450">
                <a:buFont typeface="Wingdings" panose="05000000000000000000" pitchFamily="2" charset="2"/>
                <a:buChar char="n"/>
              </a:pPr>
              <a:r>
                <a:rPr kumimoji="1" lang="ja-JP" altLang="en-US" sz="600" dirty="0">
                  <a:solidFill>
                    <a:schemeClr val="tx1"/>
                  </a:solidFill>
                </a:rPr>
                <a:t>事業全体の窒素循環量及び</a:t>
              </a:r>
              <a:r>
                <a:rPr kumimoji="1" lang="en-US" altLang="ja-JP" sz="600" dirty="0">
                  <a:solidFill>
                    <a:schemeClr val="tx1"/>
                  </a:solidFill>
                </a:rPr>
                <a:t>CO2</a:t>
              </a:r>
              <a:r>
                <a:rPr kumimoji="1" lang="ja-JP" altLang="en-US" sz="600" dirty="0">
                  <a:solidFill>
                    <a:schemeClr val="tx1"/>
                  </a:solidFill>
                </a:rPr>
                <a:t>排出削減量の試算</a:t>
              </a:r>
            </a:p>
          </p:txBody>
        </p:sp>
        <p:sp>
          <p:nvSpPr>
            <p:cNvPr id="73" name="正方形/長方形 72">
              <a:extLst>
                <a:ext uri="{FF2B5EF4-FFF2-40B4-BE49-F238E27FC236}">
                  <a16:creationId xmlns:a16="http://schemas.microsoft.com/office/drawing/2014/main" id="{87DA7E4B-A1D3-4F9F-B4A8-29C2E0F79B25}"/>
                </a:ext>
              </a:extLst>
            </p:cNvPr>
            <p:cNvSpPr/>
            <p:nvPr/>
          </p:nvSpPr>
          <p:spPr>
            <a:xfrm>
              <a:off x="6174929" y="5811772"/>
              <a:ext cx="1453860" cy="606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n"/>
              </a:pPr>
              <a:r>
                <a:rPr kumimoji="1" lang="ja-JP" altLang="en-US" sz="600" dirty="0">
                  <a:solidFill>
                    <a:schemeClr val="tx1"/>
                  </a:solidFill>
                </a:rPr>
                <a:t>バイオガス事業に関する連絡調整会議の開催</a:t>
              </a:r>
            </a:p>
            <a:p>
              <a:pPr marL="171450" indent="-171450">
                <a:buFont typeface="Wingdings" panose="05000000000000000000" pitchFamily="2" charset="2"/>
                <a:buChar char="n"/>
              </a:pPr>
              <a:r>
                <a:rPr kumimoji="1" lang="ja-JP" altLang="en-US" sz="600" dirty="0">
                  <a:solidFill>
                    <a:schemeClr val="tx1"/>
                  </a:solidFill>
                </a:rPr>
                <a:t>メタン発酵消化液使用に際しての事業者と耕種農家のマッチング支援</a:t>
              </a:r>
            </a:p>
          </p:txBody>
        </p:sp>
        <p:sp>
          <p:nvSpPr>
            <p:cNvPr id="74" name="正方形/長方形 73">
              <a:extLst>
                <a:ext uri="{FF2B5EF4-FFF2-40B4-BE49-F238E27FC236}">
                  <a16:creationId xmlns:a16="http://schemas.microsoft.com/office/drawing/2014/main" id="{10D5BD4D-E15D-4ED8-B877-82C9AB4DC56A}"/>
                </a:ext>
              </a:extLst>
            </p:cNvPr>
            <p:cNvSpPr/>
            <p:nvPr/>
          </p:nvSpPr>
          <p:spPr>
            <a:xfrm>
              <a:off x="7635194" y="5820239"/>
              <a:ext cx="1436660" cy="484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n"/>
              </a:pPr>
              <a:r>
                <a:rPr kumimoji="1" lang="ja-JP" altLang="en-US" sz="600" dirty="0">
                  <a:solidFill>
                    <a:schemeClr val="tx1"/>
                  </a:solidFill>
                </a:rPr>
                <a:t>県内他地域での事業化検討　</a:t>
              </a:r>
            </a:p>
          </p:txBody>
        </p:sp>
        <p:sp>
          <p:nvSpPr>
            <p:cNvPr id="75" name="正方形/長方形 74">
              <a:extLst>
                <a:ext uri="{FF2B5EF4-FFF2-40B4-BE49-F238E27FC236}">
                  <a16:creationId xmlns:a16="http://schemas.microsoft.com/office/drawing/2014/main" id="{560DBB22-879D-488F-865F-D1197EAEBB65}"/>
                </a:ext>
              </a:extLst>
            </p:cNvPr>
            <p:cNvSpPr/>
            <p:nvPr/>
          </p:nvSpPr>
          <p:spPr>
            <a:xfrm>
              <a:off x="7641371" y="5406793"/>
              <a:ext cx="880156" cy="145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b="1" dirty="0">
                  <a:solidFill>
                    <a:schemeClr val="tx1"/>
                  </a:solidFill>
                </a:rPr>
                <a:t>令和</a:t>
              </a:r>
              <a:r>
                <a:rPr kumimoji="1" lang="en-US" altLang="ja-JP" sz="900" b="1" dirty="0">
                  <a:solidFill>
                    <a:schemeClr val="tx1"/>
                  </a:solidFill>
                </a:rPr>
                <a:t>3</a:t>
              </a:r>
              <a:r>
                <a:rPr kumimoji="1" lang="ja-JP" altLang="en-US" sz="900" b="1" dirty="0">
                  <a:solidFill>
                    <a:schemeClr val="tx1"/>
                  </a:solidFill>
                </a:rPr>
                <a:t>年以降</a:t>
              </a:r>
            </a:p>
          </p:txBody>
        </p:sp>
        <p:sp>
          <p:nvSpPr>
            <p:cNvPr id="76" name="正方形/長方形 75">
              <a:extLst>
                <a:ext uri="{FF2B5EF4-FFF2-40B4-BE49-F238E27FC236}">
                  <a16:creationId xmlns:a16="http://schemas.microsoft.com/office/drawing/2014/main" id="{46B4518F-9FDA-4BD6-8B23-83544536A3A0}"/>
                </a:ext>
              </a:extLst>
            </p:cNvPr>
            <p:cNvSpPr/>
            <p:nvPr/>
          </p:nvSpPr>
          <p:spPr>
            <a:xfrm>
              <a:off x="4647573" y="5650993"/>
              <a:ext cx="1542849" cy="127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b="1" dirty="0">
                  <a:solidFill>
                    <a:srgbClr val="0075BF"/>
                  </a:solidFill>
                </a:rPr>
                <a:t>▲ＦＳ調査実施</a:t>
              </a:r>
            </a:p>
          </p:txBody>
        </p:sp>
        <p:sp>
          <p:nvSpPr>
            <p:cNvPr id="77" name="正方形/長方形 76">
              <a:extLst>
                <a:ext uri="{FF2B5EF4-FFF2-40B4-BE49-F238E27FC236}">
                  <a16:creationId xmlns:a16="http://schemas.microsoft.com/office/drawing/2014/main" id="{B6C1AF1B-BA54-4477-926A-91D2FF96292C}"/>
                </a:ext>
              </a:extLst>
            </p:cNvPr>
            <p:cNvSpPr/>
            <p:nvPr/>
          </p:nvSpPr>
          <p:spPr>
            <a:xfrm>
              <a:off x="6128074" y="5645742"/>
              <a:ext cx="1404318" cy="106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b="1" dirty="0">
                  <a:solidFill>
                    <a:srgbClr val="0075BF"/>
                  </a:solidFill>
                </a:rPr>
                <a:t>▲連絡調整会議・マッチング支援</a:t>
              </a:r>
            </a:p>
          </p:txBody>
        </p:sp>
        <p:sp>
          <p:nvSpPr>
            <p:cNvPr id="78" name="正方形/長方形 77">
              <a:extLst>
                <a:ext uri="{FF2B5EF4-FFF2-40B4-BE49-F238E27FC236}">
                  <a16:creationId xmlns:a16="http://schemas.microsoft.com/office/drawing/2014/main" id="{494892D7-23C0-44B1-B8A7-F36081D029AC}"/>
                </a:ext>
              </a:extLst>
            </p:cNvPr>
            <p:cNvSpPr/>
            <p:nvPr/>
          </p:nvSpPr>
          <p:spPr>
            <a:xfrm>
              <a:off x="7641371" y="5654209"/>
              <a:ext cx="1031582" cy="106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b="1" dirty="0">
                  <a:solidFill>
                    <a:srgbClr val="0075BF"/>
                  </a:solidFill>
                </a:rPr>
                <a:t>▲事業化検討</a:t>
              </a:r>
            </a:p>
          </p:txBody>
        </p:sp>
      </p:grpSp>
    </p:spTree>
    <p:extLst>
      <p:ext uri="{BB962C8B-B14F-4D97-AF65-F5344CB8AC3E}">
        <p14:creationId xmlns:p14="http://schemas.microsoft.com/office/powerpoint/2010/main" val="4024379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2"/>
          <p:cNvSpPr txBox="1">
            <a:spLocks noChangeArrowheads="1"/>
          </p:cNvSpPr>
          <p:nvPr/>
        </p:nvSpPr>
        <p:spPr bwMode="auto">
          <a:xfrm>
            <a:off x="0" y="-1"/>
            <a:ext cx="9906000"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lvl="0"/>
            <a:endParaRPr lang="ja-JP" altLang="en-US" sz="1300" b="1" dirty="0">
              <a:solidFill>
                <a:srgbClr val="FFFFFF"/>
              </a:solidFill>
            </a:endParaRPr>
          </a:p>
        </p:txBody>
      </p:sp>
      <p:sp>
        <p:nvSpPr>
          <p:cNvPr id="41" name="正方形/長方形 40"/>
          <p:cNvSpPr/>
          <p:nvPr/>
        </p:nvSpPr>
        <p:spPr>
          <a:xfrm>
            <a:off x="558103" y="646059"/>
            <a:ext cx="1460425" cy="34624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t>別紙</a:t>
            </a:r>
          </a:p>
        </p:txBody>
      </p:sp>
      <p:sp>
        <p:nvSpPr>
          <p:cNvPr id="46" name="正方形/長方形 45"/>
          <p:cNvSpPr/>
          <p:nvPr/>
        </p:nvSpPr>
        <p:spPr>
          <a:xfrm>
            <a:off x="2375614" y="646059"/>
            <a:ext cx="1460425" cy="346245"/>
          </a:xfrm>
          <a:prstGeom prst="rect">
            <a:avLst/>
          </a:prstGeom>
          <a:solidFill>
            <a:srgbClr val="046A38"/>
          </a:solidFill>
          <a:ln>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b="1" dirty="0">
                <a:latin typeface="Calibri" panose="020F0502020204030204" pitchFamily="34" charset="0"/>
                <a:cs typeface="Calibri" panose="020F0502020204030204" pitchFamily="34" charset="0"/>
              </a:rPr>
              <a:t>Illustrative</a:t>
            </a:r>
            <a:endParaRPr kumimoji="1" lang="ja-JP" altLang="en-US" sz="2400" b="1" dirty="0">
              <a:latin typeface="Calibri" panose="020F0502020204030204" pitchFamily="34" charset="0"/>
              <a:cs typeface="Calibri" panose="020F0502020204030204" pitchFamily="34" charset="0"/>
            </a:endParaRPr>
          </a:p>
        </p:txBody>
      </p:sp>
      <p:sp>
        <p:nvSpPr>
          <p:cNvPr id="30" name="コンテンツ プレースホルダー 11"/>
          <p:cNvSpPr txBox="1">
            <a:spLocks/>
          </p:cNvSpPr>
          <p:nvPr/>
        </p:nvSpPr>
        <p:spPr>
          <a:xfrm>
            <a:off x="564541" y="1145529"/>
            <a:ext cx="8778092"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latin typeface="メイリオ" panose="020B0604030504040204" pitchFamily="50" charset="-128"/>
                <a:ea typeface="メイリオ" panose="020B0604030504040204" pitchFamily="50" charset="-128"/>
              </a:rPr>
              <a:t>6. </a:t>
            </a:r>
            <a:r>
              <a:rPr lang="ja-JP" altLang="en-US" sz="1200" b="1" dirty="0">
                <a:latin typeface="メイリオ" panose="020B0604030504040204" pitchFamily="50" charset="-128"/>
                <a:ea typeface="メイリオ" panose="020B0604030504040204" pitchFamily="50" charset="-128"/>
              </a:rPr>
              <a:t>マテリアルフロー</a:t>
            </a:r>
            <a:endParaRPr lang="en-US" altLang="ja-JP" sz="1200" b="1" dirty="0">
              <a:latin typeface="メイリオ" panose="020B0604030504040204" pitchFamily="50" charset="-128"/>
              <a:ea typeface="メイリオ" panose="020B0604030504040204" pitchFamily="50" charset="-128"/>
            </a:endParaRPr>
          </a:p>
        </p:txBody>
      </p:sp>
      <p:sp>
        <p:nvSpPr>
          <p:cNvPr id="65" name="正方形/長方形 64"/>
          <p:cNvSpPr/>
          <p:nvPr/>
        </p:nvSpPr>
        <p:spPr>
          <a:xfrm>
            <a:off x="751568" y="1557107"/>
            <a:ext cx="2431011" cy="43345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pPr>
            <a:r>
              <a:rPr kumimoji="1" lang="ja-JP" altLang="en-US" sz="1292" dirty="0">
                <a:solidFill>
                  <a:prstClr val="black"/>
                </a:solidFill>
                <a:latin typeface="Arial"/>
                <a:ea typeface="メイリオ"/>
              </a:rPr>
              <a:t>事業実施前</a:t>
            </a:r>
            <a:endParaRPr kumimoji="1" lang="en-US" altLang="ja-JP" sz="1292" dirty="0">
              <a:solidFill>
                <a:prstClr val="black"/>
              </a:solidFill>
              <a:latin typeface="Arial"/>
              <a:ea typeface="メイリオ"/>
            </a:endParaRPr>
          </a:p>
        </p:txBody>
      </p:sp>
      <p:sp>
        <p:nvSpPr>
          <p:cNvPr id="43" name="正方形/長方形 42"/>
          <p:cNvSpPr/>
          <p:nvPr/>
        </p:nvSpPr>
        <p:spPr>
          <a:xfrm>
            <a:off x="572941" y="1396190"/>
            <a:ext cx="8769693" cy="492711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buClr>
                <a:srgbClr val="5ECCF3"/>
              </a:buClr>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sp>
        <p:nvSpPr>
          <p:cNvPr id="55" name="正方形/長方形 54"/>
          <p:cNvSpPr/>
          <p:nvPr/>
        </p:nvSpPr>
        <p:spPr>
          <a:xfrm>
            <a:off x="449943" y="-1"/>
            <a:ext cx="3338286"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長崎県 ／島原半島地域</a:t>
            </a:r>
            <a:endParaRPr kumimoji="1" lang="en-US" altLang="ja-JP"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諫早市・雲仙市・島原市・南島原市</a:t>
            </a:r>
            <a:r>
              <a:rPr kumimoji="1" lang="en-US" altLang="ja-JP"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4" name="正方形/長方形 113"/>
          <p:cNvSpPr/>
          <p:nvPr/>
        </p:nvSpPr>
        <p:spPr>
          <a:xfrm>
            <a:off x="1228455" y="2936421"/>
            <a:ext cx="1583944" cy="276880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44083" fontAlgn="base">
              <a:spcBef>
                <a:spcPct val="0"/>
              </a:spcBef>
              <a:spcAft>
                <a:spcPct val="0"/>
              </a:spcAft>
            </a:pPr>
            <a:r>
              <a:rPr kumimoji="1" lang="ja-JP" altLang="en-US" sz="1015" dirty="0">
                <a:solidFill>
                  <a:prstClr val="black"/>
                </a:solidFill>
                <a:latin typeface="Arial"/>
                <a:ea typeface="メイリオ"/>
              </a:rPr>
              <a:t>天然資源等投入量　</a:t>
            </a:r>
          </a:p>
        </p:txBody>
      </p:sp>
      <p:sp>
        <p:nvSpPr>
          <p:cNvPr id="40" name="正方形/長方形 39"/>
          <p:cNvSpPr/>
          <p:nvPr/>
        </p:nvSpPr>
        <p:spPr>
          <a:xfrm>
            <a:off x="3828288" y="-1"/>
            <a:ext cx="5696712"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脱炭素イノベーションによる地域循環共生圏構築事業</a:t>
            </a:r>
          </a:p>
          <a:p>
            <a:pPr algn="ctr"/>
            <a:r>
              <a:rPr lang="ja-JP" altLang="en-US" sz="1200" b="1" dirty="0">
                <a:solidFill>
                  <a:schemeClr val="bg1"/>
                </a:solidFill>
                <a:latin typeface="メイリオ" panose="020B0604030504040204" pitchFamily="50" charset="-128"/>
                <a:ea typeface="メイリオ" panose="020B0604030504040204" pitchFamily="50" charset="-128"/>
              </a:rPr>
              <a:t>令和元年度 資源循環による環境と産業の効果波及促進事業</a:t>
            </a:r>
          </a:p>
        </p:txBody>
      </p:sp>
      <p:sp>
        <p:nvSpPr>
          <p:cNvPr id="33" name="正方形/長方形 32"/>
          <p:cNvSpPr/>
          <p:nvPr/>
        </p:nvSpPr>
        <p:spPr>
          <a:xfrm>
            <a:off x="1347816" y="4847733"/>
            <a:ext cx="1309459" cy="79237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fontAlgn="base">
              <a:spcBef>
                <a:spcPct val="0"/>
              </a:spcBef>
              <a:spcAft>
                <a:spcPct val="0"/>
              </a:spcAft>
            </a:pPr>
            <a:r>
              <a:rPr kumimoji="1" lang="ja-JP" altLang="en-US" sz="969" dirty="0">
                <a:solidFill>
                  <a:prstClr val="black"/>
                </a:solidFill>
                <a:latin typeface="Arial"/>
                <a:ea typeface="メイリオ"/>
              </a:rPr>
              <a:t>動植物性残さ</a:t>
            </a:r>
            <a:endParaRPr kumimoji="1" lang="en-US" altLang="ja-JP" sz="969" dirty="0">
              <a:solidFill>
                <a:prstClr val="black"/>
              </a:solidFill>
              <a:latin typeface="Arial"/>
              <a:ea typeface="メイリオ"/>
            </a:endParaRPr>
          </a:p>
          <a:p>
            <a:pPr algn="ctr" defTabSz="844083" fontAlgn="base">
              <a:spcBef>
                <a:spcPct val="0"/>
              </a:spcBef>
              <a:spcAft>
                <a:spcPct val="0"/>
              </a:spcAft>
            </a:pPr>
            <a:r>
              <a:rPr kumimoji="1" lang="ja-JP" altLang="en-US" sz="969" dirty="0">
                <a:solidFill>
                  <a:prstClr val="black"/>
                </a:solidFill>
                <a:latin typeface="Arial"/>
                <a:ea typeface="メイリオ"/>
              </a:rPr>
              <a:t>（廃菌床）</a:t>
            </a:r>
            <a:endParaRPr kumimoji="1" lang="en-US" altLang="ja-JP" sz="969" dirty="0">
              <a:solidFill>
                <a:prstClr val="black"/>
              </a:solidFill>
              <a:latin typeface="Arial"/>
              <a:ea typeface="メイリオ"/>
            </a:endParaRPr>
          </a:p>
        </p:txBody>
      </p:sp>
      <p:sp>
        <p:nvSpPr>
          <p:cNvPr id="34" name="角丸四角形 33"/>
          <p:cNvSpPr/>
          <p:nvPr/>
        </p:nvSpPr>
        <p:spPr>
          <a:xfrm>
            <a:off x="1461879" y="5323119"/>
            <a:ext cx="1044000" cy="216000"/>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1292" dirty="0">
                <a:solidFill>
                  <a:prstClr val="black"/>
                </a:solidFill>
              </a:rPr>
              <a:t>5,500 </a:t>
            </a:r>
            <a:r>
              <a:rPr kumimoji="1" lang="en-US" altLang="ja-JP" sz="1292" dirty="0">
                <a:solidFill>
                  <a:prstClr val="black"/>
                </a:solidFill>
                <a:latin typeface="Arial"/>
                <a:ea typeface="メイリオ"/>
              </a:rPr>
              <a:t>t/</a:t>
            </a:r>
            <a:r>
              <a:rPr kumimoji="1" lang="ja-JP" altLang="en-US" sz="1292" dirty="0">
                <a:solidFill>
                  <a:prstClr val="black"/>
                </a:solidFill>
                <a:latin typeface="Arial"/>
                <a:ea typeface="メイリオ"/>
              </a:rPr>
              <a:t>年</a:t>
            </a:r>
          </a:p>
        </p:txBody>
      </p:sp>
      <p:sp>
        <p:nvSpPr>
          <p:cNvPr id="59" name="正方形/長方形 58"/>
          <p:cNvSpPr/>
          <p:nvPr/>
        </p:nvSpPr>
        <p:spPr>
          <a:xfrm>
            <a:off x="3881421" y="2936421"/>
            <a:ext cx="1674948" cy="276880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44083" fontAlgn="base">
              <a:spcBef>
                <a:spcPct val="0"/>
              </a:spcBef>
              <a:spcAft>
                <a:spcPct val="0"/>
              </a:spcAft>
            </a:pPr>
            <a:r>
              <a:rPr kumimoji="1" lang="ja-JP" altLang="en-US" sz="1015" dirty="0">
                <a:solidFill>
                  <a:prstClr val="black"/>
                </a:solidFill>
                <a:latin typeface="Arial"/>
                <a:ea typeface="メイリオ"/>
              </a:rPr>
              <a:t>廃棄物排出量</a:t>
            </a:r>
          </a:p>
        </p:txBody>
      </p:sp>
      <p:sp>
        <p:nvSpPr>
          <p:cNvPr id="60" name="正方形/長方形 59"/>
          <p:cNvSpPr/>
          <p:nvPr/>
        </p:nvSpPr>
        <p:spPr>
          <a:xfrm>
            <a:off x="4063305" y="3388022"/>
            <a:ext cx="1349138" cy="58908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fontAlgn="base">
              <a:spcBef>
                <a:spcPct val="0"/>
              </a:spcBef>
              <a:spcAft>
                <a:spcPct val="0"/>
              </a:spcAft>
            </a:pPr>
            <a:r>
              <a:rPr kumimoji="1" lang="ja-JP" altLang="en-US" sz="969" dirty="0">
                <a:solidFill>
                  <a:prstClr val="black"/>
                </a:solidFill>
                <a:latin typeface="Arial"/>
                <a:ea typeface="メイリオ"/>
              </a:rPr>
              <a:t>堆肥</a:t>
            </a:r>
          </a:p>
        </p:txBody>
      </p:sp>
      <p:sp>
        <p:nvSpPr>
          <p:cNvPr id="61" name="正方形/長方形 60"/>
          <p:cNvSpPr/>
          <p:nvPr/>
        </p:nvSpPr>
        <p:spPr>
          <a:xfrm>
            <a:off x="4063305" y="4943998"/>
            <a:ext cx="1349138" cy="5904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fontAlgn="base">
              <a:spcBef>
                <a:spcPct val="0"/>
              </a:spcBef>
              <a:spcAft>
                <a:spcPct val="0"/>
              </a:spcAft>
            </a:pPr>
            <a:r>
              <a:rPr kumimoji="1" lang="ja-JP" altLang="en-US" sz="969" dirty="0">
                <a:solidFill>
                  <a:prstClr val="black"/>
                </a:solidFill>
                <a:latin typeface="Arial"/>
                <a:ea typeface="メイリオ"/>
              </a:rPr>
              <a:t>敷料</a:t>
            </a:r>
            <a:endParaRPr kumimoji="1" lang="en-US" altLang="ja-JP" sz="969" dirty="0">
              <a:solidFill>
                <a:prstClr val="black"/>
              </a:solidFill>
              <a:latin typeface="Arial"/>
              <a:ea typeface="メイリオ"/>
            </a:endParaRPr>
          </a:p>
        </p:txBody>
      </p:sp>
      <p:sp>
        <p:nvSpPr>
          <p:cNvPr id="62" name="角丸四角形 61"/>
          <p:cNvSpPr/>
          <p:nvPr/>
        </p:nvSpPr>
        <p:spPr>
          <a:xfrm>
            <a:off x="4197208" y="3687216"/>
            <a:ext cx="1044000" cy="216000"/>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1292" dirty="0">
                <a:solidFill>
                  <a:prstClr val="black"/>
                </a:solidFill>
                <a:latin typeface="Arial"/>
                <a:ea typeface="メイリオ"/>
              </a:rPr>
              <a:t>25,100 t/</a:t>
            </a:r>
            <a:r>
              <a:rPr kumimoji="1" lang="ja-JP" altLang="en-US" sz="1292" dirty="0">
                <a:solidFill>
                  <a:prstClr val="black"/>
                </a:solidFill>
                <a:latin typeface="Arial"/>
                <a:ea typeface="メイリオ"/>
              </a:rPr>
              <a:t>年</a:t>
            </a:r>
          </a:p>
        </p:txBody>
      </p:sp>
      <p:sp>
        <p:nvSpPr>
          <p:cNvPr id="63" name="角丸四角形 62"/>
          <p:cNvSpPr/>
          <p:nvPr/>
        </p:nvSpPr>
        <p:spPr>
          <a:xfrm>
            <a:off x="4197208" y="5193176"/>
            <a:ext cx="1044000" cy="216000"/>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1292" dirty="0">
                <a:solidFill>
                  <a:prstClr val="black"/>
                </a:solidFill>
              </a:rPr>
              <a:t>5,500</a:t>
            </a:r>
            <a:r>
              <a:rPr kumimoji="1" lang="en-US" altLang="ja-JP" sz="1292" dirty="0">
                <a:solidFill>
                  <a:prstClr val="black"/>
                </a:solidFill>
                <a:latin typeface="Arial"/>
                <a:ea typeface="メイリオ"/>
              </a:rPr>
              <a:t> t/</a:t>
            </a:r>
            <a:r>
              <a:rPr kumimoji="1" lang="ja-JP" altLang="en-US" sz="1292" dirty="0">
                <a:solidFill>
                  <a:prstClr val="black"/>
                </a:solidFill>
                <a:latin typeface="Arial"/>
                <a:ea typeface="メイリオ"/>
              </a:rPr>
              <a:t>年</a:t>
            </a:r>
          </a:p>
        </p:txBody>
      </p:sp>
      <p:sp>
        <p:nvSpPr>
          <p:cNvPr id="53" name="テキスト ボックス 52"/>
          <p:cNvSpPr txBox="1"/>
          <p:nvPr/>
        </p:nvSpPr>
        <p:spPr>
          <a:xfrm>
            <a:off x="773658" y="2202114"/>
            <a:ext cx="2573493" cy="248530"/>
          </a:xfrm>
          <a:prstGeom prst="rect">
            <a:avLst/>
          </a:prstGeom>
          <a:solidFill>
            <a:srgbClr val="FFFF00"/>
          </a:solidFill>
        </p:spPr>
        <p:txBody>
          <a:bodyPr wrap="square" rtlCol="0">
            <a:spAutoFit/>
          </a:bodyPr>
          <a:lstStyle/>
          <a:p>
            <a:pPr algn="ctr" defTabSz="844083" fontAlgn="base" hangingPunct="0">
              <a:spcBef>
                <a:spcPct val="0"/>
              </a:spcBef>
              <a:spcAft>
                <a:spcPct val="0"/>
              </a:spcAft>
            </a:pPr>
            <a:r>
              <a:rPr kumimoji="1" lang="ja-JP" altLang="en-US" sz="1015" dirty="0">
                <a:solidFill>
                  <a:prstClr val="black"/>
                </a:solidFill>
                <a:latin typeface="Arial" charset="0"/>
                <a:ea typeface="メイリオ"/>
                <a:cs typeface="Arial" charset="0"/>
              </a:rPr>
              <a:t>資源投入段階</a:t>
            </a:r>
          </a:p>
        </p:txBody>
      </p:sp>
      <p:sp>
        <p:nvSpPr>
          <p:cNvPr id="54" name="正方形/長方形 53"/>
          <p:cNvSpPr/>
          <p:nvPr/>
        </p:nvSpPr>
        <p:spPr>
          <a:xfrm>
            <a:off x="4059105" y="4146966"/>
            <a:ext cx="1349138" cy="64365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fontAlgn="base">
              <a:spcBef>
                <a:spcPct val="0"/>
              </a:spcBef>
              <a:spcAft>
                <a:spcPct val="0"/>
              </a:spcAft>
            </a:pPr>
            <a:r>
              <a:rPr kumimoji="1" lang="ja-JP" altLang="en-US" sz="900" dirty="0">
                <a:solidFill>
                  <a:prstClr val="black"/>
                </a:solidFill>
                <a:latin typeface="Arial"/>
                <a:ea typeface="メイリオ"/>
              </a:rPr>
              <a:t>水分</a:t>
            </a:r>
            <a:endParaRPr kumimoji="1" lang="en-US" altLang="ja-JP" sz="900" dirty="0">
              <a:solidFill>
                <a:prstClr val="black"/>
              </a:solidFill>
              <a:latin typeface="Arial"/>
              <a:ea typeface="メイリオ"/>
            </a:endParaRPr>
          </a:p>
          <a:p>
            <a:pPr defTabSz="844083" fontAlgn="base">
              <a:spcBef>
                <a:spcPct val="0"/>
              </a:spcBef>
              <a:spcAft>
                <a:spcPct val="0"/>
              </a:spcAft>
            </a:pPr>
            <a:r>
              <a:rPr kumimoji="1" lang="ja-JP" altLang="en-US" sz="900" dirty="0">
                <a:solidFill>
                  <a:prstClr val="black"/>
                </a:solidFill>
                <a:latin typeface="Arial"/>
                <a:ea typeface="メイリオ"/>
              </a:rPr>
              <a:t>（堆肥化過程で蒸発）</a:t>
            </a:r>
            <a:endParaRPr kumimoji="1" lang="en-US" altLang="ja-JP" sz="969" dirty="0">
              <a:solidFill>
                <a:prstClr val="black"/>
              </a:solidFill>
              <a:latin typeface="Arial"/>
              <a:ea typeface="メイリオ"/>
            </a:endParaRPr>
          </a:p>
        </p:txBody>
      </p:sp>
      <p:sp>
        <p:nvSpPr>
          <p:cNvPr id="56" name="角丸四角形 55"/>
          <p:cNvSpPr/>
          <p:nvPr/>
        </p:nvSpPr>
        <p:spPr>
          <a:xfrm>
            <a:off x="4211674" y="4492289"/>
            <a:ext cx="1044000" cy="235485"/>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1292" dirty="0">
                <a:solidFill>
                  <a:prstClr val="black"/>
                </a:solidFill>
                <a:latin typeface="Arial"/>
                <a:ea typeface="メイリオ"/>
              </a:rPr>
              <a:t>24,800t/</a:t>
            </a:r>
            <a:r>
              <a:rPr kumimoji="1" lang="ja-JP" altLang="en-US" sz="1292" dirty="0">
                <a:solidFill>
                  <a:prstClr val="black"/>
                </a:solidFill>
                <a:latin typeface="Arial"/>
                <a:ea typeface="メイリオ"/>
              </a:rPr>
              <a:t>年</a:t>
            </a:r>
            <a:endParaRPr kumimoji="1" lang="en-US" altLang="ja-JP" sz="1292" dirty="0">
              <a:solidFill>
                <a:prstClr val="black"/>
              </a:solidFill>
              <a:latin typeface="Arial"/>
              <a:ea typeface="メイリオ"/>
            </a:endParaRPr>
          </a:p>
        </p:txBody>
      </p:sp>
      <p:sp>
        <p:nvSpPr>
          <p:cNvPr id="57" name="正方形/長方形 56"/>
          <p:cNvSpPr/>
          <p:nvPr/>
        </p:nvSpPr>
        <p:spPr>
          <a:xfrm>
            <a:off x="1347816" y="3655566"/>
            <a:ext cx="1309459" cy="79237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fontAlgn="base">
              <a:spcBef>
                <a:spcPct val="0"/>
              </a:spcBef>
              <a:spcAft>
                <a:spcPct val="0"/>
              </a:spcAft>
            </a:pPr>
            <a:r>
              <a:rPr kumimoji="1" lang="ja-JP" altLang="en-US" sz="969" dirty="0">
                <a:solidFill>
                  <a:prstClr val="black"/>
                </a:solidFill>
              </a:rPr>
              <a:t>畜産</a:t>
            </a:r>
            <a:r>
              <a:rPr kumimoji="1" lang="ja-JP" altLang="en-US" sz="969" dirty="0" err="1">
                <a:solidFill>
                  <a:prstClr val="black"/>
                </a:solidFill>
              </a:rPr>
              <a:t>ふん</a:t>
            </a:r>
            <a:r>
              <a:rPr kumimoji="1" lang="ja-JP" altLang="en-US" sz="969" dirty="0">
                <a:solidFill>
                  <a:prstClr val="black"/>
                </a:solidFill>
              </a:rPr>
              <a:t>尿</a:t>
            </a:r>
          </a:p>
        </p:txBody>
      </p:sp>
      <p:sp>
        <p:nvSpPr>
          <p:cNvPr id="66" name="角丸四角形 65"/>
          <p:cNvSpPr/>
          <p:nvPr/>
        </p:nvSpPr>
        <p:spPr>
          <a:xfrm>
            <a:off x="1461879" y="4164958"/>
            <a:ext cx="1044000" cy="216000"/>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1292">
                <a:solidFill>
                  <a:prstClr val="black"/>
                </a:solidFill>
              </a:rPr>
              <a:t>49,900 t/</a:t>
            </a:r>
            <a:r>
              <a:rPr kumimoji="1" lang="ja-JP" altLang="en-US" sz="1292">
                <a:solidFill>
                  <a:prstClr val="black"/>
                </a:solidFill>
              </a:rPr>
              <a:t>年</a:t>
            </a:r>
            <a:endParaRPr kumimoji="1" lang="ja-JP" altLang="en-US" sz="1292" dirty="0">
              <a:solidFill>
                <a:prstClr val="black"/>
              </a:solidFill>
            </a:endParaRPr>
          </a:p>
        </p:txBody>
      </p:sp>
      <p:cxnSp>
        <p:nvCxnSpPr>
          <p:cNvPr id="14" name="カギ線コネクタ 13"/>
          <p:cNvCxnSpPr>
            <a:stCxn id="57" idx="3"/>
            <a:endCxn id="60" idx="1"/>
          </p:cNvCxnSpPr>
          <p:nvPr/>
        </p:nvCxnSpPr>
        <p:spPr>
          <a:xfrm flipV="1">
            <a:off x="2657275" y="3682565"/>
            <a:ext cx="1406030" cy="369187"/>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78" name="カギ線コネクタ 77"/>
          <p:cNvCxnSpPr>
            <a:stCxn id="57" idx="3"/>
            <a:endCxn id="54" idx="1"/>
          </p:cNvCxnSpPr>
          <p:nvPr/>
        </p:nvCxnSpPr>
        <p:spPr>
          <a:xfrm>
            <a:off x="2657275" y="4051752"/>
            <a:ext cx="1401830" cy="41704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86" name="正方形/長方形 85"/>
          <p:cNvSpPr/>
          <p:nvPr/>
        </p:nvSpPr>
        <p:spPr>
          <a:xfrm>
            <a:off x="6879957" y="3388022"/>
            <a:ext cx="1349138" cy="58908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fontAlgn="base">
              <a:spcBef>
                <a:spcPct val="0"/>
              </a:spcBef>
              <a:spcAft>
                <a:spcPct val="0"/>
              </a:spcAft>
            </a:pPr>
            <a:r>
              <a:rPr kumimoji="1" lang="ja-JP" altLang="en-US" sz="969" dirty="0">
                <a:solidFill>
                  <a:prstClr val="black"/>
                </a:solidFill>
                <a:latin typeface="Arial"/>
                <a:ea typeface="メイリオ"/>
              </a:rPr>
              <a:t>再資源化（堆肥）</a:t>
            </a:r>
          </a:p>
        </p:txBody>
      </p:sp>
      <p:sp>
        <p:nvSpPr>
          <p:cNvPr id="87" name="正方形/長方形 86"/>
          <p:cNvSpPr/>
          <p:nvPr/>
        </p:nvSpPr>
        <p:spPr>
          <a:xfrm>
            <a:off x="6879957" y="4943998"/>
            <a:ext cx="1349138" cy="5904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fontAlgn="base">
              <a:spcBef>
                <a:spcPct val="0"/>
              </a:spcBef>
              <a:spcAft>
                <a:spcPct val="0"/>
              </a:spcAft>
            </a:pPr>
            <a:r>
              <a:rPr kumimoji="1" lang="ja-JP" altLang="en-US" sz="969" dirty="0">
                <a:solidFill>
                  <a:prstClr val="black"/>
                </a:solidFill>
                <a:latin typeface="Arial"/>
                <a:ea typeface="メイリオ"/>
              </a:rPr>
              <a:t>再資源化（敷料）</a:t>
            </a:r>
            <a:endParaRPr kumimoji="1" lang="en-US" altLang="ja-JP" sz="969" dirty="0">
              <a:solidFill>
                <a:prstClr val="black"/>
              </a:solidFill>
              <a:latin typeface="Arial"/>
              <a:ea typeface="メイリオ"/>
            </a:endParaRPr>
          </a:p>
        </p:txBody>
      </p:sp>
      <p:sp>
        <p:nvSpPr>
          <p:cNvPr id="88" name="角丸四角形 87"/>
          <p:cNvSpPr/>
          <p:nvPr/>
        </p:nvSpPr>
        <p:spPr>
          <a:xfrm>
            <a:off x="7013860" y="3687216"/>
            <a:ext cx="1044000" cy="216000"/>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1292" dirty="0">
                <a:solidFill>
                  <a:prstClr val="black"/>
                </a:solidFill>
                <a:latin typeface="Arial"/>
                <a:ea typeface="メイリオ"/>
              </a:rPr>
              <a:t>25,100 t/</a:t>
            </a:r>
            <a:r>
              <a:rPr kumimoji="1" lang="ja-JP" altLang="en-US" sz="1292" dirty="0">
                <a:solidFill>
                  <a:prstClr val="black"/>
                </a:solidFill>
                <a:latin typeface="Arial"/>
                <a:ea typeface="メイリオ"/>
              </a:rPr>
              <a:t>年</a:t>
            </a:r>
          </a:p>
        </p:txBody>
      </p:sp>
      <p:sp>
        <p:nvSpPr>
          <p:cNvPr id="89" name="角丸四角形 88"/>
          <p:cNvSpPr/>
          <p:nvPr/>
        </p:nvSpPr>
        <p:spPr>
          <a:xfrm>
            <a:off x="7013860" y="5233517"/>
            <a:ext cx="1044000" cy="216000"/>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1292" dirty="0">
                <a:solidFill>
                  <a:prstClr val="black"/>
                </a:solidFill>
              </a:rPr>
              <a:t>5,500</a:t>
            </a:r>
            <a:r>
              <a:rPr kumimoji="1" lang="en-US" altLang="ja-JP" sz="1292" dirty="0">
                <a:solidFill>
                  <a:prstClr val="black"/>
                </a:solidFill>
                <a:latin typeface="Arial"/>
                <a:ea typeface="メイリオ"/>
              </a:rPr>
              <a:t> t/</a:t>
            </a:r>
            <a:r>
              <a:rPr kumimoji="1" lang="ja-JP" altLang="en-US" sz="1292" dirty="0">
                <a:solidFill>
                  <a:prstClr val="black"/>
                </a:solidFill>
                <a:latin typeface="Arial"/>
                <a:ea typeface="メイリオ"/>
              </a:rPr>
              <a:t>年</a:t>
            </a:r>
          </a:p>
        </p:txBody>
      </p:sp>
      <p:sp>
        <p:nvSpPr>
          <p:cNvPr id="91" name="正方形/長方形 90"/>
          <p:cNvSpPr/>
          <p:nvPr/>
        </p:nvSpPr>
        <p:spPr>
          <a:xfrm>
            <a:off x="6734201" y="2936421"/>
            <a:ext cx="1674948" cy="276880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44083" fontAlgn="base">
              <a:spcBef>
                <a:spcPct val="0"/>
              </a:spcBef>
              <a:spcAft>
                <a:spcPct val="0"/>
              </a:spcAft>
            </a:pPr>
            <a:r>
              <a:rPr kumimoji="1" lang="ja-JP" altLang="en-US" sz="1015" dirty="0">
                <a:solidFill>
                  <a:prstClr val="black"/>
                </a:solidFill>
                <a:latin typeface="Arial"/>
                <a:ea typeface="メイリオ"/>
              </a:rPr>
              <a:t>循環利用量</a:t>
            </a:r>
          </a:p>
        </p:txBody>
      </p:sp>
      <p:cxnSp>
        <p:nvCxnSpPr>
          <p:cNvPr id="80" name="直線矢印コネクタ 79"/>
          <p:cNvCxnSpPr>
            <a:stCxn id="33" idx="3"/>
            <a:endCxn id="61" idx="1"/>
          </p:cNvCxnSpPr>
          <p:nvPr/>
        </p:nvCxnSpPr>
        <p:spPr>
          <a:xfrm flipV="1">
            <a:off x="2657275" y="5239198"/>
            <a:ext cx="1406030" cy="47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4" name="直線矢印コネクタ 93"/>
          <p:cNvCxnSpPr>
            <a:stCxn id="61" idx="3"/>
            <a:endCxn id="87" idx="1"/>
          </p:cNvCxnSpPr>
          <p:nvPr/>
        </p:nvCxnSpPr>
        <p:spPr>
          <a:xfrm>
            <a:off x="5412443" y="5239198"/>
            <a:ext cx="14675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8" name="直線矢印コネクタ 97"/>
          <p:cNvCxnSpPr>
            <a:stCxn id="60" idx="3"/>
            <a:endCxn id="86" idx="1"/>
          </p:cNvCxnSpPr>
          <p:nvPr/>
        </p:nvCxnSpPr>
        <p:spPr>
          <a:xfrm>
            <a:off x="5412443" y="3682565"/>
            <a:ext cx="14675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3" name="テキスト ボックス 102"/>
          <p:cNvSpPr txBox="1"/>
          <p:nvPr/>
        </p:nvSpPr>
        <p:spPr>
          <a:xfrm>
            <a:off x="3519016" y="2202114"/>
            <a:ext cx="2573493" cy="248530"/>
          </a:xfrm>
          <a:prstGeom prst="rect">
            <a:avLst/>
          </a:prstGeom>
          <a:solidFill>
            <a:srgbClr val="FFFF00"/>
          </a:solidFill>
        </p:spPr>
        <p:txBody>
          <a:bodyPr wrap="square" rtlCol="0">
            <a:spAutoFit/>
          </a:bodyPr>
          <a:lstStyle/>
          <a:p>
            <a:pPr algn="ctr" defTabSz="844083" fontAlgn="base" hangingPunct="0">
              <a:spcBef>
                <a:spcPct val="0"/>
              </a:spcBef>
              <a:spcAft>
                <a:spcPct val="0"/>
              </a:spcAft>
            </a:pPr>
            <a:r>
              <a:rPr kumimoji="1" lang="ja-JP" altLang="en-US" sz="1015" dirty="0">
                <a:solidFill>
                  <a:prstClr val="black"/>
                </a:solidFill>
                <a:latin typeface="Arial" charset="0"/>
                <a:ea typeface="メイリオ"/>
                <a:cs typeface="Arial" charset="0"/>
              </a:rPr>
              <a:t>排出段階</a:t>
            </a:r>
          </a:p>
        </p:txBody>
      </p:sp>
      <p:sp>
        <p:nvSpPr>
          <p:cNvPr id="104" name="テキスト ボックス 103"/>
          <p:cNvSpPr txBox="1"/>
          <p:nvPr/>
        </p:nvSpPr>
        <p:spPr>
          <a:xfrm>
            <a:off x="6264374" y="2202114"/>
            <a:ext cx="2573493" cy="248530"/>
          </a:xfrm>
          <a:prstGeom prst="rect">
            <a:avLst/>
          </a:prstGeom>
          <a:solidFill>
            <a:srgbClr val="FFFF00"/>
          </a:solidFill>
        </p:spPr>
        <p:txBody>
          <a:bodyPr wrap="square" rtlCol="0">
            <a:spAutoFit/>
          </a:bodyPr>
          <a:lstStyle/>
          <a:p>
            <a:pPr algn="ctr" defTabSz="844083" fontAlgn="base" hangingPunct="0">
              <a:spcBef>
                <a:spcPct val="0"/>
              </a:spcBef>
              <a:spcAft>
                <a:spcPct val="0"/>
              </a:spcAft>
            </a:pPr>
            <a:r>
              <a:rPr kumimoji="1" lang="ja-JP" altLang="en-US" sz="1015" dirty="0">
                <a:solidFill>
                  <a:prstClr val="black"/>
                </a:solidFill>
                <a:latin typeface="Arial" charset="0"/>
                <a:cs typeface="Arial" charset="0"/>
              </a:rPr>
              <a:t>処理処分段階</a:t>
            </a:r>
            <a:endParaRPr kumimoji="1" lang="en-US" altLang="ja-JP" sz="1015" dirty="0">
              <a:solidFill>
                <a:prstClr val="black"/>
              </a:solidFill>
              <a:latin typeface="Arial" charset="0"/>
              <a:cs typeface="Arial" charset="0"/>
            </a:endParaRPr>
          </a:p>
        </p:txBody>
      </p:sp>
    </p:spTree>
    <p:extLst>
      <p:ext uri="{BB962C8B-B14F-4D97-AF65-F5344CB8AC3E}">
        <p14:creationId xmlns:p14="http://schemas.microsoft.com/office/powerpoint/2010/main" val="1815523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558103" y="646059"/>
            <a:ext cx="1460425" cy="34624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t>別紙</a:t>
            </a:r>
          </a:p>
        </p:txBody>
      </p:sp>
      <p:sp>
        <p:nvSpPr>
          <p:cNvPr id="46" name="正方形/長方形 45"/>
          <p:cNvSpPr/>
          <p:nvPr/>
        </p:nvSpPr>
        <p:spPr>
          <a:xfrm>
            <a:off x="2375614" y="646059"/>
            <a:ext cx="1460425" cy="346245"/>
          </a:xfrm>
          <a:prstGeom prst="rect">
            <a:avLst/>
          </a:prstGeom>
          <a:solidFill>
            <a:srgbClr val="046A38"/>
          </a:solidFill>
          <a:ln>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b="1" dirty="0">
                <a:latin typeface="Calibri" panose="020F0502020204030204" pitchFamily="34" charset="0"/>
                <a:cs typeface="Calibri" panose="020F0502020204030204" pitchFamily="34" charset="0"/>
              </a:rPr>
              <a:t>Illustrative</a:t>
            </a:r>
            <a:endParaRPr kumimoji="1" lang="ja-JP" altLang="en-US" sz="2400" b="1" dirty="0">
              <a:latin typeface="Calibri" panose="020F0502020204030204" pitchFamily="34" charset="0"/>
              <a:cs typeface="Calibri" panose="020F0502020204030204" pitchFamily="34" charset="0"/>
            </a:endParaRPr>
          </a:p>
        </p:txBody>
      </p:sp>
      <p:sp>
        <p:nvSpPr>
          <p:cNvPr id="30" name="コンテンツ プレースホルダー 11"/>
          <p:cNvSpPr txBox="1">
            <a:spLocks/>
          </p:cNvSpPr>
          <p:nvPr/>
        </p:nvSpPr>
        <p:spPr>
          <a:xfrm>
            <a:off x="564541" y="1145529"/>
            <a:ext cx="8778092"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latin typeface="メイリオ" panose="020B0604030504040204" pitchFamily="50" charset="-128"/>
                <a:ea typeface="メイリオ" panose="020B0604030504040204" pitchFamily="50" charset="-128"/>
              </a:rPr>
              <a:t>6. </a:t>
            </a:r>
            <a:r>
              <a:rPr lang="ja-JP" altLang="en-US" sz="1200" b="1" dirty="0">
                <a:latin typeface="メイリオ" panose="020B0604030504040204" pitchFamily="50" charset="-128"/>
                <a:ea typeface="メイリオ" panose="020B0604030504040204" pitchFamily="50" charset="-128"/>
              </a:rPr>
              <a:t>マテリアルフロー</a:t>
            </a:r>
            <a:endParaRPr lang="en-US" altLang="ja-JP" sz="1200" b="1" dirty="0">
              <a:latin typeface="メイリオ" panose="020B0604030504040204" pitchFamily="50" charset="-128"/>
              <a:ea typeface="メイリオ" panose="020B0604030504040204" pitchFamily="50" charset="-128"/>
            </a:endParaRPr>
          </a:p>
        </p:txBody>
      </p:sp>
      <p:sp>
        <p:nvSpPr>
          <p:cNvPr id="91" name="正方形/長方形 90"/>
          <p:cNvSpPr/>
          <p:nvPr/>
        </p:nvSpPr>
        <p:spPr>
          <a:xfrm>
            <a:off x="3917347" y="4250431"/>
            <a:ext cx="1704900" cy="56078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fontAlgn="base">
              <a:spcBef>
                <a:spcPct val="0"/>
              </a:spcBef>
              <a:spcAft>
                <a:spcPct val="0"/>
              </a:spcAft>
            </a:pPr>
            <a:r>
              <a:rPr kumimoji="1" lang="ja-JP" altLang="en-US" sz="1200" dirty="0">
                <a:solidFill>
                  <a:prstClr val="black"/>
                </a:solidFill>
                <a:latin typeface="Arial"/>
                <a:ea typeface="メイリオ"/>
              </a:rPr>
              <a:t>残渣</a:t>
            </a:r>
            <a:endParaRPr kumimoji="1" lang="en-US" altLang="ja-JP" sz="1200" dirty="0">
              <a:solidFill>
                <a:prstClr val="black"/>
              </a:solidFill>
              <a:latin typeface="Arial"/>
              <a:ea typeface="メイリオ"/>
            </a:endParaRPr>
          </a:p>
        </p:txBody>
      </p:sp>
      <p:sp>
        <p:nvSpPr>
          <p:cNvPr id="92" name="角丸四角形 91"/>
          <p:cNvSpPr/>
          <p:nvPr/>
        </p:nvSpPr>
        <p:spPr>
          <a:xfrm>
            <a:off x="4072677" y="4483884"/>
            <a:ext cx="1440000" cy="241200"/>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1200" dirty="0">
                <a:solidFill>
                  <a:prstClr val="black"/>
                </a:solidFill>
                <a:latin typeface="Arial"/>
                <a:ea typeface="メイリオ"/>
              </a:rPr>
              <a:t>70,600t/</a:t>
            </a:r>
            <a:r>
              <a:rPr kumimoji="1" lang="ja-JP" altLang="en-US" sz="1200" dirty="0">
                <a:solidFill>
                  <a:prstClr val="black"/>
                </a:solidFill>
                <a:latin typeface="Arial"/>
                <a:ea typeface="メイリオ"/>
              </a:rPr>
              <a:t>年</a:t>
            </a:r>
          </a:p>
        </p:txBody>
      </p:sp>
      <p:sp>
        <p:nvSpPr>
          <p:cNvPr id="93" name="正方形/長方形 92"/>
          <p:cNvSpPr/>
          <p:nvPr/>
        </p:nvSpPr>
        <p:spPr>
          <a:xfrm>
            <a:off x="1184382" y="2996772"/>
            <a:ext cx="1583944" cy="205717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44083" fontAlgn="base">
              <a:spcBef>
                <a:spcPct val="0"/>
              </a:spcBef>
              <a:spcAft>
                <a:spcPct val="0"/>
              </a:spcAft>
            </a:pPr>
            <a:r>
              <a:rPr kumimoji="1" lang="ja-JP" altLang="en-US" sz="1015" dirty="0">
                <a:solidFill>
                  <a:prstClr val="black"/>
                </a:solidFill>
                <a:latin typeface="Arial"/>
                <a:ea typeface="メイリオ"/>
              </a:rPr>
              <a:t>天然資源等投入量　</a:t>
            </a:r>
          </a:p>
        </p:txBody>
      </p:sp>
      <p:sp>
        <p:nvSpPr>
          <p:cNvPr id="94" name="正方形/長方形 93"/>
          <p:cNvSpPr/>
          <p:nvPr/>
        </p:nvSpPr>
        <p:spPr>
          <a:xfrm>
            <a:off x="1332318" y="3473416"/>
            <a:ext cx="1309459" cy="58908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fontAlgn="base">
              <a:spcBef>
                <a:spcPct val="0"/>
              </a:spcBef>
              <a:spcAft>
                <a:spcPct val="0"/>
              </a:spcAft>
            </a:pPr>
            <a:r>
              <a:rPr kumimoji="1" lang="ja-JP" altLang="en-US" sz="969" dirty="0">
                <a:solidFill>
                  <a:prstClr val="black"/>
                </a:solidFill>
                <a:latin typeface="Arial"/>
                <a:ea typeface="メイリオ"/>
              </a:rPr>
              <a:t>畜産</a:t>
            </a:r>
            <a:r>
              <a:rPr kumimoji="1" lang="ja-JP" altLang="en-US" sz="969" dirty="0" err="1">
                <a:solidFill>
                  <a:prstClr val="black"/>
                </a:solidFill>
                <a:latin typeface="Arial"/>
                <a:ea typeface="メイリオ"/>
              </a:rPr>
              <a:t>ふん</a:t>
            </a:r>
            <a:r>
              <a:rPr kumimoji="1" lang="ja-JP" altLang="en-US" sz="969" dirty="0">
                <a:solidFill>
                  <a:prstClr val="black"/>
                </a:solidFill>
                <a:latin typeface="Arial"/>
                <a:ea typeface="メイリオ"/>
              </a:rPr>
              <a:t>尿</a:t>
            </a:r>
          </a:p>
        </p:txBody>
      </p:sp>
      <p:sp>
        <p:nvSpPr>
          <p:cNvPr id="95" name="正方形/長方形 94"/>
          <p:cNvSpPr/>
          <p:nvPr/>
        </p:nvSpPr>
        <p:spPr>
          <a:xfrm>
            <a:off x="1332318" y="4171863"/>
            <a:ext cx="1309459" cy="79237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fontAlgn="base">
              <a:spcBef>
                <a:spcPct val="0"/>
              </a:spcBef>
              <a:spcAft>
                <a:spcPct val="0"/>
              </a:spcAft>
            </a:pPr>
            <a:r>
              <a:rPr kumimoji="1" lang="ja-JP" altLang="en-US" sz="969" dirty="0">
                <a:solidFill>
                  <a:prstClr val="black"/>
                </a:solidFill>
                <a:latin typeface="Arial"/>
                <a:ea typeface="メイリオ"/>
              </a:rPr>
              <a:t>動植物性残さ</a:t>
            </a:r>
            <a:endParaRPr kumimoji="1" lang="en-US" altLang="ja-JP" sz="969" dirty="0">
              <a:solidFill>
                <a:prstClr val="black"/>
              </a:solidFill>
              <a:latin typeface="Arial"/>
              <a:ea typeface="メイリオ"/>
            </a:endParaRPr>
          </a:p>
          <a:p>
            <a:pPr algn="ctr" defTabSz="844083" fontAlgn="base">
              <a:spcBef>
                <a:spcPct val="0"/>
              </a:spcBef>
              <a:spcAft>
                <a:spcPct val="0"/>
              </a:spcAft>
            </a:pPr>
            <a:r>
              <a:rPr kumimoji="1" lang="ja-JP" altLang="en-US" sz="969" dirty="0">
                <a:solidFill>
                  <a:prstClr val="black"/>
                </a:solidFill>
                <a:latin typeface="Arial"/>
                <a:ea typeface="メイリオ"/>
              </a:rPr>
              <a:t>（廃菌床）</a:t>
            </a:r>
            <a:endParaRPr kumimoji="1" lang="en-US" altLang="ja-JP" sz="969" dirty="0">
              <a:solidFill>
                <a:prstClr val="black"/>
              </a:solidFill>
              <a:latin typeface="Arial"/>
              <a:ea typeface="メイリオ"/>
            </a:endParaRPr>
          </a:p>
        </p:txBody>
      </p:sp>
      <p:sp>
        <p:nvSpPr>
          <p:cNvPr id="96" name="角丸四角形 95"/>
          <p:cNvSpPr/>
          <p:nvPr/>
        </p:nvSpPr>
        <p:spPr>
          <a:xfrm>
            <a:off x="1446381" y="3808012"/>
            <a:ext cx="1044000" cy="216000"/>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1292" dirty="0">
                <a:solidFill>
                  <a:prstClr val="black"/>
                </a:solidFill>
              </a:rPr>
              <a:t>49,900</a:t>
            </a:r>
            <a:r>
              <a:rPr kumimoji="1" lang="en-US" altLang="ja-JP" sz="1292" dirty="0">
                <a:solidFill>
                  <a:prstClr val="black"/>
                </a:solidFill>
                <a:latin typeface="Arial"/>
                <a:ea typeface="メイリオ"/>
              </a:rPr>
              <a:t> t/</a:t>
            </a:r>
            <a:r>
              <a:rPr kumimoji="1" lang="ja-JP" altLang="en-US" sz="1292" dirty="0">
                <a:solidFill>
                  <a:prstClr val="black"/>
                </a:solidFill>
                <a:latin typeface="Arial"/>
                <a:ea typeface="メイリオ"/>
              </a:rPr>
              <a:t>年</a:t>
            </a:r>
          </a:p>
        </p:txBody>
      </p:sp>
      <p:sp>
        <p:nvSpPr>
          <p:cNvPr id="97" name="角丸四角形 96"/>
          <p:cNvSpPr/>
          <p:nvPr/>
        </p:nvSpPr>
        <p:spPr>
          <a:xfrm>
            <a:off x="1446381" y="4681255"/>
            <a:ext cx="1044000" cy="216000"/>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1292" dirty="0">
                <a:solidFill>
                  <a:prstClr val="black"/>
                </a:solidFill>
              </a:rPr>
              <a:t>5,500 </a:t>
            </a:r>
            <a:r>
              <a:rPr kumimoji="1" lang="en-US" altLang="ja-JP" sz="1292" dirty="0">
                <a:solidFill>
                  <a:prstClr val="black"/>
                </a:solidFill>
                <a:latin typeface="Arial"/>
                <a:ea typeface="メイリオ"/>
              </a:rPr>
              <a:t>t/</a:t>
            </a:r>
            <a:r>
              <a:rPr kumimoji="1" lang="ja-JP" altLang="en-US" sz="1292" dirty="0">
                <a:solidFill>
                  <a:prstClr val="black"/>
                </a:solidFill>
                <a:latin typeface="Arial"/>
                <a:ea typeface="メイリオ"/>
              </a:rPr>
              <a:t>年</a:t>
            </a:r>
          </a:p>
        </p:txBody>
      </p:sp>
      <p:cxnSp>
        <p:nvCxnSpPr>
          <p:cNvPr id="101" name="カギ線コネクタ 100"/>
          <p:cNvCxnSpPr>
            <a:stCxn id="93" idx="3"/>
            <a:endCxn id="91" idx="1"/>
          </p:cNvCxnSpPr>
          <p:nvPr/>
        </p:nvCxnSpPr>
        <p:spPr>
          <a:xfrm>
            <a:off x="2768326" y="4025359"/>
            <a:ext cx="1149021" cy="505465"/>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102" name="正方形/長方形 101"/>
          <p:cNvSpPr/>
          <p:nvPr/>
        </p:nvSpPr>
        <p:spPr>
          <a:xfrm>
            <a:off x="3917347" y="3473414"/>
            <a:ext cx="1704900" cy="54637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fontAlgn="base">
              <a:spcBef>
                <a:spcPct val="0"/>
              </a:spcBef>
              <a:spcAft>
                <a:spcPct val="0"/>
              </a:spcAft>
            </a:pPr>
            <a:r>
              <a:rPr kumimoji="1" lang="ja-JP" altLang="en-US" sz="1200" dirty="0">
                <a:solidFill>
                  <a:prstClr val="black"/>
                </a:solidFill>
                <a:latin typeface="Arial"/>
                <a:ea typeface="メイリオ"/>
              </a:rPr>
              <a:t>バイオガス</a:t>
            </a:r>
            <a:endParaRPr kumimoji="1" lang="en-US" altLang="ja-JP" sz="1200" dirty="0">
              <a:solidFill>
                <a:prstClr val="black"/>
              </a:solidFill>
              <a:latin typeface="Arial"/>
              <a:ea typeface="メイリオ"/>
            </a:endParaRPr>
          </a:p>
        </p:txBody>
      </p:sp>
      <p:sp>
        <p:nvSpPr>
          <p:cNvPr id="103" name="角丸四角形 102"/>
          <p:cNvSpPr/>
          <p:nvPr/>
        </p:nvSpPr>
        <p:spPr>
          <a:xfrm>
            <a:off x="4072677" y="3719708"/>
            <a:ext cx="1440000" cy="241200"/>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1200" dirty="0">
                <a:solidFill>
                  <a:prstClr val="black"/>
                </a:solidFill>
                <a:latin typeface="Arial"/>
                <a:ea typeface="メイリオ"/>
              </a:rPr>
              <a:t>2,643,700 Nm</a:t>
            </a:r>
            <a:r>
              <a:rPr kumimoji="1" lang="en-US" altLang="ja-JP" sz="1200" baseline="30000" dirty="0">
                <a:solidFill>
                  <a:prstClr val="black"/>
                </a:solidFill>
                <a:latin typeface="Arial"/>
                <a:ea typeface="メイリオ"/>
              </a:rPr>
              <a:t>3</a:t>
            </a:r>
            <a:r>
              <a:rPr kumimoji="1" lang="en-US" altLang="ja-JP" sz="1200" dirty="0">
                <a:solidFill>
                  <a:prstClr val="black"/>
                </a:solidFill>
                <a:latin typeface="Arial"/>
                <a:ea typeface="メイリオ"/>
              </a:rPr>
              <a:t>/</a:t>
            </a:r>
            <a:r>
              <a:rPr kumimoji="1" lang="ja-JP" altLang="en-US" sz="1200" dirty="0">
                <a:solidFill>
                  <a:prstClr val="black"/>
                </a:solidFill>
                <a:latin typeface="Arial"/>
                <a:ea typeface="メイリオ"/>
              </a:rPr>
              <a:t>年</a:t>
            </a:r>
          </a:p>
        </p:txBody>
      </p:sp>
      <p:cxnSp>
        <p:nvCxnSpPr>
          <p:cNvPr id="104" name="カギ線コネクタ 103"/>
          <p:cNvCxnSpPr>
            <a:stCxn id="93" idx="3"/>
            <a:endCxn id="102" idx="1"/>
          </p:cNvCxnSpPr>
          <p:nvPr/>
        </p:nvCxnSpPr>
        <p:spPr>
          <a:xfrm flipV="1">
            <a:off x="2768326" y="3746603"/>
            <a:ext cx="1149021" cy="27875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06" name="カギ線コネクタ 105"/>
          <p:cNvCxnSpPr>
            <a:stCxn id="91" idx="3"/>
            <a:endCxn id="114" idx="1"/>
          </p:cNvCxnSpPr>
          <p:nvPr/>
        </p:nvCxnSpPr>
        <p:spPr>
          <a:xfrm>
            <a:off x="5622247" y="4530824"/>
            <a:ext cx="1185413" cy="614644"/>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grpSp>
        <p:nvGrpSpPr>
          <p:cNvPr id="110" name="グループ化 109"/>
          <p:cNvGrpSpPr/>
          <p:nvPr/>
        </p:nvGrpSpPr>
        <p:grpSpPr>
          <a:xfrm>
            <a:off x="6807659" y="3536006"/>
            <a:ext cx="1595216" cy="410904"/>
            <a:chOff x="8175812" y="3944641"/>
            <a:chExt cx="1876160" cy="501275"/>
          </a:xfrm>
        </p:grpSpPr>
        <p:sp>
          <p:nvSpPr>
            <p:cNvPr id="111" name="正方形/長方形 110"/>
            <p:cNvSpPr/>
            <p:nvPr/>
          </p:nvSpPr>
          <p:spPr>
            <a:xfrm>
              <a:off x="8175812" y="3944641"/>
              <a:ext cx="1876160" cy="50127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fontAlgn="base">
                <a:spcBef>
                  <a:spcPct val="0"/>
                </a:spcBef>
                <a:spcAft>
                  <a:spcPct val="0"/>
                </a:spcAft>
              </a:pPr>
              <a:r>
                <a:rPr kumimoji="1" lang="ja-JP" altLang="en-US" sz="923" dirty="0">
                  <a:solidFill>
                    <a:prstClr val="black"/>
                  </a:solidFill>
                  <a:latin typeface="Arial"/>
                  <a:ea typeface="メイリオ"/>
                </a:rPr>
                <a:t>発電電力量</a:t>
              </a:r>
            </a:p>
          </p:txBody>
        </p:sp>
        <p:sp>
          <p:nvSpPr>
            <p:cNvPr id="112" name="角丸四角形 111"/>
            <p:cNvSpPr/>
            <p:nvPr/>
          </p:nvSpPr>
          <p:spPr>
            <a:xfrm>
              <a:off x="8360200" y="4202753"/>
              <a:ext cx="1226767" cy="195739"/>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923" dirty="0">
                  <a:solidFill>
                    <a:prstClr val="black"/>
                  </a:solidFill>
                </a:rPr>
                <a:t>4,730 M</a:t>
              </a:r>
              <a:r>
                <a:rPr kumimoji="1" lang="en-US" altLang="ja-JP" sz="923" dirty="0">
                  <a:solidFill>
                    <a:prstClr val="black"/>
                  </a:solidFill>
                  <a:latin typeface="Arial"/>
                  <a:ea typeface="メイリオ"/>
                </a:rPr>
                <a:t>Wh/</a:t>
              </a:r>
              <a:r>
                <a:rPr kumimoji="1" lang="ja-JP" altLang="en-US" sz="923" dirty="0">
                  <a:solidFill>
                    <a:prstClr val="black"/>
                  </a:solidFill>
                  <a:latin typeface="Arial"/>
                  <a:ea typeface="メイリオ"/>
                </a:rPr>
                <a:t>年</a:t>
              </a:r>
            </a:p>
          </p:txBody>
        </p:sp>
      </p:grpSp>
      <p:grpSp>
        <p:nvGrpSpPr>
          <p:cNvPr id="113" name="グループ化 112"/>
          <p:cNvGrpSpPr/>
          <p:nvPr/>
        </p:nvGrpSpPr>
        <p:grpSpPr>
          <a:xfrm>
            <a:off x="6807660" y="4947952"/>
            <a:ext cx="1595213" cy="395031"/>
            <a:chOff x="8164353" y="5592272"/>
            <a:chExt cx="1876156" cy="481910"/>
          </a:xfrm>
        </p:grpSpPr>
        <p:sp>
          <p:nvSpPr>
            <p:cNvPr id="114" name="正方形/長方形 113"/>
            <p:cNvSpPr/>
            <p:nvPr/>
          </p:nvSpPr>
          <p:spPr>
            <a:xfrm>
              <a:off x="8164353" y="5592272"/>
              <a:ext cx="1876156" cy="48191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fontAlgn="base">
                <a:spcBef>
                  <a:spcPct val="0"/>
                </a:spcBef>
                <a:spcAft>
                  <a:spcPct val="0"/>
                </a:spcAft>
              </a:pPr>
              <a:r>
                <a:rPr kumimoji="1" lang="ja-JP" altLang="en-US" sz="923" dirty="0">
                  <a:solidFill>
                    <a:prstClr val="black"/>
                  </a:solidFill>
                  <a:latin typeface="Arial"/>
                  <a:ea typeface="メイリオ"/>
                </a:rPr>
                <a:t>再生資源（消化液）</a:t>
              </a:r>
              <a:endParaRPr kumimoji="1" lang="en-US" altLang="ja-JP" sz="923" dirty="0">
                <a:solidFill>
                  <a:prstClr val="black"/>
                </a:solidFill>
                <a:latin typeface="Arial"/>
                <a:ea typeface="メイリオ"/>
              </a:endParaRPr>
            </a:p>
          </p:txBody>
        </p:sp>
        <p:sp>
          <p:nvSpPr>
            <p:cNvPr id="115" name="角丸四角形 114"/>
            <p:cNvSpPr/>
            <p:nvPr/>
          </p:nvSpPr>
          <p:spPr>
            <a:xfrm>
              <a:off x="8413818" y="5824250"/>
              <a:ext cx="1097066" cy="214857"/>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923" dirty="0">
                  <a:solidFill>
                    <a:prstClr val="black"/>
                  </a:solidFill>
                  <a:latin typeface="Arial"/>
                  <a:ea typeface="メイリオ"/>
                </a:rPr>
                <a:t>66,100t/</a:t>
              </a:r>
              <a:r>
                <a:rPr kumimoji="1" lang="ja-JP" altLang="en-US" sz="923" dirty="0">
                  <a:solidFill>
                    <a:prstClr val="black"/>
                  </a:solidFill>
                  <a:latin typeface="Arial"/>
                  <a:ea typeface="メイリオ"/>
                </a:rPr>
                <a:t>年</a:t>
              </a:r>
            </a:p>
          </p:txBody>
        </p:sp>
      </p:grpSp>
      <p:grpSp>
        <p:nvGrpSpPr>
          <p:cNvPr id="116" name="グループ化 115"/>
          <p:cNvGrpSpPr/>
          <p:nvPr/>
        </p:nvGrpSpPr>
        <p:grpSpPr>
          <a:xfrm>
            <a:off x="6807658" y="4236469"/>
            <a:ext cx="1595215" cy="395031"/>
            <a:chOff x="8175585" y="4556690"/>
            <a:chExt cx="1876159" cy="481910"/>
          </a:xfrm>
        </p:grpSpPr>
        <p:sp>
          <p:nvSpPr>
            <p:cNvPr id="117" name="正方形/長方形 116"/>
            <p:cNvSpPr/>
            <p:nvPr/>
          </p:nvSpPr>
          <p:spPr>
            <a:xfrm>
              <a:off x="8175585" y="4556690"/>
              <a:ext cx="1876159" cy="48191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fontAlgn="base">
                <a:spcBef>
                  <a:spcPct val="0"/>
                </a:spcBef>
                <a:spcAft>
                  <a:spcPct val="0"/>
                </a:spcAft>
              </a:pPr>
              <a:r>
                <a:rPr kumimoji="1" lang="ja-JP" altLang="en-US" sz="923" dirty="0">
                  <a:solidFill>
                    <a:prstClr val="black"/>
                  </a:solidFill>
                  <a:latin typeface="Arial"/>
                  <a:ea typeface="メイリオ"/>
                </a:rPr>
                <a:t>再生資源（堆肥）</a:t>
              </a:r>
              <a:endParaRPr kumimoji="1" lang="en-US" altLang="ja-JP" sz="923" dirty="0">
                <a:solidFill>
                  <a:prstClr val="black"/>
                </a:solidFill>
                <a:latin typeface="Arial"/>
                <a:ea typeface="メイリオ"/>
              </a:endParaRPr>
            </a:p>
          </p:txBody>
        </p:sp>
        <p:sp>
          <p:nvSpPr>
            <p:cNvPr id="118" name="角丸四角形 117"/>
            <p:cNvSpPr/>
            <p:nvPr/>
          </p:nvSpPr>
          <p:spPr>
            <a:xfrm>
              <a:off x="8420743" y="4770218"/>
              <a:ext cx="1097066" cy="214858"/>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923" dirty="0">
                  <a:solidFill>
                    <a:prstClr val="black"/>
                  </a:solidFill>
                  <a:latin typeface="Arial"/>
                  <a:ea typeface="メイリオ"/>
                </a:rPr>
                <a:t>4,500 t/</a:t>
              </a:r>
              <a:r>
                <a:rPr kumimoji="1" lang="ja-JP" altLang="en-US" sz="923" dirty="0">
                  <a:solidFill>
                    <a:prstClr val="black"/>
                  </a:solidFill>
                  <a:latin typeface="Arial"/>
                  <a:ea typeface="メイリオ"/>
                </a:rPr>
                <a:t>年</a:t>
              </a:r>
            </a:p>
          </p:txBody>
        </p:sp>
      </p:grpSp>
      <p:sp>
        <p:nvSpPr>
          <p:cNvPr id="69" name="正方形/長方形 68"/>
          <p:cNvSpPr/>
          <p:nvPr/>
        </p:nvSpPr>
        <p:spPr>
          <a:xfrm>
            <a:off x="572941" y="1396190"/>
            <a:ext cx="8769693" cy="492711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buClr>
                <a:srgbClr val="5ECCF3"/>
              </a:buClr>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sp>
        <p:nvSpPr>
          <p:cNvPr id="51" name="Rectangle 2"/>
          <p:cNvSpPr txBox="1">
            <a:spLocks noChangeArrowheads="1"/>
          </p:cNvSpPr>
          <p:nvPr/>
        </p:nvSpPr>
        <p:spPr bwMode="auto">
          <a:xfrm>
            <a:off x="0" y="-1"/>
            <a:ext cx="9906000"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lvl="0"/>
            <a:endParaRPr lang="ja-JP" altLang="en-US" sz="1300" b="1" dirty="0">
              <a:solidFill>
                <a:srgbClr val="FFFFFF"/>
              </a:solidFill>
            </a:endParaRPr>
          </a:p>
        </p:txBody>
      </p:sp>
      <p:sp>
        <p:nvSpPr>
          <p:cNvPr id="53" name="正方形/長方形 52"/>
          <p:cNvSpPr/>
          <p:nvPr/>
        </p:nvSpPr>
        <p:spPr>
          <a:xfrm>
            <a:off x="449943" y="-1"/>
            <a:ext cx="3338286"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長崎県 ／島原半島地域</a:t>
            </a:r>
            <a:endParaRPr kumimoji="1" lang="en-US" altLang="ja-JP"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諫早市・雲仙市・島原市・南島原市</a:t>
            </a:r>
            <a:r>
              <a:rPr kumimoji="1" lang="en-US" altLang="ja-JP"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3828288" y="-1"/>
            <a:ext cx="5696712"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脱炭素イノベーションによる地域循環共生圏構築事業</a:t>
            </a:r>
          </a:p>
          <a:p>
            <a:pPr algn="ctr"/>
            <a:r>
              <a:rPr lang="ja-JP" altLang="en-US" sz="1200" b="1" dirty="0">
                <a:solidFill>
                  <a:schemeClr val="bg1"/>
                </a:solidFill>
                <a:latin typeface="メイリオ" panose="020B0604030504040204" pitchFamily="50" charset="-128"/>
                <a:ea typeface="メイリオ" panose="020B0604030504040204" pitchFamily="50" charset="-128"/>
              </a:rPr>
              <a:t>令和元年度 資源循環による環境と産業の効果波及促進事業</a:t>
            </a:r>
          </a:p>
        </p:txBody>
      </p:sp>
      <p:sp>
        <p:nvSpPr>
          <p:cNvPr id="55" name="正方形/長方形 54"/>
          <p:cNvSpPr/>
          <p:nvPr/>
        </p:nvSpPr>
        <p:spPr>
          <a:xfrm>
            <a:off x="751568" y="1557107"/>
            <a:ext cx="2431011" cy="43345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pPr>
            <a:r>
              <a:rPr kumimoji="1" lang="ja-JP" altLang="en-US" sz="1292" dirty="0">
                <a:solidFill>
                  <a:prstClr val="black"/>
                </a:solidFill>
                <a:latin typeface="Arial"/>
                <a:ea typeface="メイリオ"/>
              </a:rPr>
              <a:t>事業実施後</a:t>
            </a:r>
            <a:endParaRPr kumimoji="1" lang="en-US" altLang="ja-JP" sz="1292" dirty="0">
              <a:solidFill>
                <a:prstClr val="black"/>
              </a:solidFill>
              <a:latin typeface="Arial"/>
              <a:ea typeface="メイリオ"/>
            </a:endParaRPr>
          </a:p>
        </p:txBody>
      </p:sp>
      <p:sp>
        <p:nvSpPr>
          <p:cNvPr id="56" name="正方形/長方形 55"/>
          <p:cNvSpPr/>
          <p:nvPr/>
        </p:nvSpPr>
        <p:spPr>
          <a:xfrm>
            <a:off x="1332318" y="5406647"/>
            <a:ext cx="1309459" cy="48034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fontAlgn="base">
              <a:spcBef>
                <a:spcPct val="0"/>
              </a:spcBef>
              <a:spcAft>
                <a:spcPct val="0"/>
              </a:spcAft>
            </a:pPr>
            <a:r>
              <a:rPr kumimoji="1" lang="ja-JP" altLang="en-US" sz="969" dirty="0">
                <a:solidFill>
                  <a:prstClr val="black"/>
                </a:solidFill>
                <a:latin typeface="Arial"/>
                <a:ea typeface="メイリオ"/>
              </a:rPr>
              <a:t>水</a:t>
            </a:r>
          </a:p>
        </p:txBody>
      </p:sp>
      <p:sp>
        <p:nvSpPr>
          <p:cNvPr id="57" name="角丸四角形 56"/>
          <p:cNvSpPr/>
          <p:nvPr/>
        </p:nvSpPr>
        <p:spPr>
          <a:xfrm>
            <a:off x="1462897" y="5607284"/>
            <a:ext cx="1044000" cy="216000"/>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1292" dirty="0">
                <a:solidFill>
                  <a:prstClr val="black"/>
                </a:solidFill>
              </a:rPr>
              <a:t>19,700</a:t>
            </a:r>
            <a:r>
              <a:rPr kumimoji="1" lang="en-US" altLang="ja-JP" sz="1292" dirty="0">
                <a:solidFill>
                  <a:prstClr val="black"/>
                </a:solidFill>
                <a:latin typeface="Arial"/>
                <a:ea typeface="メイリオ"/>
              </a:rPr>
              <a:t> t/</a:t>
            </a:r>
            <a:r>
              <a:rPr kumimoji="1" lang="ja-JP" altLang="en-US" sz="1292" dirty="0">
                <a:solidFill>
                  <a:prstClr val="black"/>
                </a:solidFill>
                <a:latin typeface="Arial"/>
                <a:ea typeface="メイリオ"/>
              </a:rPr>
              <a:t>年</a:t>
            </a:r>
          </a:p>
        </p:txBody>
      </p:sp>
      <p:cxnSp>
        <p:nvCxnSpPr>
          <p:cNvPr id="52" name="カギ線コネクタ 51"/>
          <p:cNvCxnSpPr>
            <a:stCxn id="56" idx="3"/>
          </p:cNvCxnSpPr>
          <p:nvPr/>
        </p:nvCxnSpPr>
        <p:spPr>
          <a:xfrm flipV="1">
            <a:off x="2641777" y="4024012"/>
            <a:ext cx="402429" cy="162280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カギ線コネクタ 84"/>
          <p:cNvCxnSpPr>
            <a:stCxn id="91" idx="3"/>
            <a:endCxn id="117" idx="1"/>
          </p:cNvCxnSpPr>
          <p:nvPr/>
        </p:nvCxnSpPr>
        <p:spPr>
          <a:xfrm flipV="1">
            <a:off x="5622247" y="4433985"/>
            <a:ext cx="1185411" cy="96839"/>
          </a:xfrm>
          <a:prstGeom prst="bentConnector3">
            <a:avLst>
              <a:gd name="adj1" fmla="val 50000"/>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0" name="正方形/長方形 49"/>
          <p:cNvSpPr/>
          <p:nvPr/>
        </p:nvSpPr>
        <p:spPr>
          <a:xfrm>
            <a:off x="3799133" y="2996771"/>
            <a:ext cx="1921225" cy="289022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44083" fontAlgn="base">
              <a:spcBef>
                <a:spcPct val="0"/>
              </a:spcBef>
              <a:spcAft>
                <a:spcPct val="0"/>
              </a:spcAft>
            </a:pPr>
            <a:r>
              <a:rPr kumimoji="1" lang="ja-JP" altLang="en-US" sz="1015" dirty="0">
                <a:solidFill>
                  <a:prstClr val="black"/>
                </a:solidFill>
                <a:latin typeface="Arial"/>
                <a:ea typeface="メイリオ"/>
              </a:rPr>
              <a:t>廃棄物排出量　</a:t>
            </a:r>
          </a:p>
        </p:txBody>
      </p:sp>
      <p:sp>
        <p:nvSpPr>
          <p:cNvPr id="60" name="正方形/長方形 59"/>
          <p:cNvSpPr/>
          <p:nvPr/>
        </p:nvSpPr>
        <p:spPr>
          <a:xfrm>
            <a:off x="6627429" y="2996772"/>
            <a:ext cx="1921225" cy="28902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44083" fontAlgn="base">
              <a:spcBef>
                <a:spcPct val="0"/>
              </a:spcBef>
              <a:spcAft>
                <a:spcPct val="0"/>
              </a:spcAft>
            </a:pPr>
            <a:r>
              <a:rPr kumimoji="1" lang="ja-JP" altLang="en-US" sz="1015" dirty="0">
                <a:solidFill>
                  <a:prstClr val="black"/>
                </a:solidFill>
                <a:latin typeface="Arial"/>
                <a:ea typeface="メイリオ"/>
              </a:rPr>
              <a:t>循環利用量</a:t>
            </a:r>
          </a:p>
        </p:txBody>
      </p:sp>
      <p:sp>
        <p:nvSpPr>
          <p:cNvPr id="66" name="正方形/長方形 65"/>
          <p:cNvSpPr/>
          <p:nvPr/>
        </p:nvSpPr>
        <p:spPr>
          <a:xfrm>
            <a:off x="3917347" y="5057721"/>
            <a:ext cx="1704900" cy="69321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fontAlgn="base">
              <a:spcBef>
                <a:spcPct val="0"/>
              </a:spcBef>
              <a:spcAft>
                <a:spcPct val="0"/>
              </a:spcAft>
            </a:pPr>
            <a:r>
              <a:rPr kumimoji="1" lang="ja-JP" altLang="en-US" sz="1000" dirty="0">
                <a:solidFill>
                  <a:prstClr val="black"/>
                </a:solidFill>
              </a:rPr>
              <a:t>水分（固形残渣の堆肥化過程で蒸発）</a:t>
            </a:r>
          </a:p>
        </p:txBody>
      </p:sp>
      <p:sp>
        <p:nvSpPr>
          <p:cNvPr id="67" name="角丸四角形 66"/>
          <p:cNvSpPr/>
          <p:nvPr/>
        </p:nvSpPr>
        <p:spPr>
          <a:xfrm>
            <a:off x="4072677" y="5438604"/>
            <a:ext cx="1440000" cy="241200"/>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1200" dirty="0">
                <a:solidFill>
                  <a:prstClr val="black"/>
                </a:solidFill>
                <a:latin typeface="Arial"/>
                <a:ea typeface="メイリオ"/>
              </a:rPr>
              <a:t>4,500 t/</a:t>
            </a:r>
            <a:r>
              <a:rPr kumimoji="1" lang="ja-JP" altLang="en-US" sz="1200" dirty="0">
                <a:solidFill>
                  <a:prstClr val="black"/>
                </a:solidFill>
                <a:latin typeface="Arial"/>
                <a:ea typeface="メイリオ"/>
              </a:rPr>
              <a:t>年</a:t>
            </a:r>
          </a:p>
        </p:txBody>
      </p:sp>
      <p:cxnSp>
        <p:nvCxnSpPr>
          <p:cNvPr id="72" name="カギ線コネクタ 71"/>
          <p:cNvCxnSpPr>
            <a:stCxn id="93" idx="3"/>
            <a:endCxn id="66" idx="1"/>
          </p:cNvCxnSpPr>
          <p:nvPr/>
        </p:nvCxnSpPr>
        <p:spPr>
          <a:xfrm>
            <a:off x="2768326" y="4025359"/>
            <a:ext cx="1149021" cy="1378969"/>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3" name="直線矢印コネクタ 22"/>
          <p:cNvCxnSpPr>
            <a:stCxn id="102" idx="3"/>
            <a:endCxn id="111" idx="1"/>
          </p:cNvCxnSpPr>
          <p:nvPr/>
        </p:nvCxnSpPr>
        <p:spPr>
          <a:xfrm flipV="1">
            <a:off x="5622247" y="3741458"/>
            <a:ext cx="1185412" cy="51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6" name="テキスト ボックス 75"/>
          <p:cNvSpPr txBox="1"/>
          <p:nvPr/>
        </p:nvSpPr>
        <p:spPr>
          <a:xfrm>
            <a:off x="773658" y="2202114"/>
            <a:ext cx="2573493" cy="248530"/>
          </a:xfrm>
          <a:prstGeom prst="rect">
            <a:avLst/>
          </a:prstGeom>
          <a:solidFill>
            <a:srgbClr val="FFFF00"/>
          </a:solidFill>
        </p:spPr>
        <p:txBody>
          <a:bodyPr wrap="square" rtlCol="0">
            <a:spAutoFit/>
          </a:bodyPr>
          <a:lstStyle/>
          <a:p>
            <a:pPr algn="ctr" defTabSz="844083" fontAlgn="base" hangingPunct="0">
              <a:spcBef>
                <a:spcPct val="0"/>
              </a:spcBef>
              <a:spcAft>
                <a:spcPct val="0"/>
              </a:spcAft>
            </a:pPr>
            <a:r>
              <a:rPr kumimoji="1" lang="ja-JP" altLang="en-US" sz="1015" dirty="0">
                <a:solidFill>
                  <a:prstClr val="black"/>
                </a:solidFill>
                <a:latin typeface="Arial" charset="0"/>
                <a:ea typeface="メイリオ"/>
                <a:cs typeface="Arial" charset="0"/>
              </a:rPr>
              <a:t>資源投入段階</a:t>
            </a:r>
          </a:p>
        </p:txBody>
      </p:sp>
      <p:sp>
        <p:nvSpPr>
          <p:cNvPr id="77" name="テキスト ボックス 76"/>
          <p:cNvSpPr txBox="1"/>
          <p:nvPr/>
        </p:nvSpPr>
        <p:spPr>
          <a:xfrm>
            <a:off x="3519016" y="2202114"/>
            <a:ext cx="2573493" cy="248530"/>
          </a:xfrm>
          <a:prstGeom prst="rect">
            <a:avLst/>
          </a:prstGeom>
          <a:solidFill>
            <a:srgbClr val="FFFF00"/>
          </a:solidFill>
        </p:spPr>
        <p:txBody>
          <a:bodyPr wrap="square" rtlCol="0">
            <a:spAutoFit/>
          </a:bodyPr>
          <a:lstStyle/>
          <a:p>
            <a:pPr algn="ctr" defTabSz="844083" fontAlgn="base" hangingPunct="0">
              <a:spcBef>
                <a:spcPct val="0"/>
              </a:spcBef>
              <a:spcAft>
                <a:spcPct val="0"/>
              </a:spcAft>
            </a:pPr>
            <a:r>
              <a:rPr kumimoji="1" lang="ja-JP" altLang="en-US" sz="1015" dirty="0">
                <a:solidFill>
                  <a:prstClr val="black"/>
                </a:solidFill>
                <a:latin typeface="Arial" charset="0"/>
                <a:ea typeface="メイリオ"/>
                <a:cs typeface="Arial" charset="0"/>
              </a:rPr>
              <a:t>排出段階</a:t>
            </a:r>
          </a:p>
        </p:txBody>
      </p:sp>
      <p:sp>
        <p:nvSpPr>
          <p:cNvPr id="78" name="テキスト ボックス 77"/>
          <p:cNvSpPr txBox="1"/>
          <p:nvPr/>
        </p:nvSpPr>
        <p:spPr>
          <a:xfrm>
            <a:off x="6264374" y="2202114"/>
            <a:ext cx="2573493" cy="248530"/>
          </a:xfrm>
          <a:prstGeom prst="rect">
            <a:avLst/>
          </a:prstGeom>
          <a:solidFill>
            <a:srgbClr val="FFFF00"/>
          </a:solidFill>
        </p:spPr>
        <p:txBody>
          <a:bodyPr wrap="square" rtlCol="0">
            <a:spAutoFit/>
          </a:bodyPr>
          <a:lstStyle/>
          <a:p>
            <a:pPr algn="ctr" defTabSz="844083" fontAlgn="base" hangingPunct="0">
              <a:spcBef>
                <a:spcPct val="0"/>
              </a:spcBef>
              <a:spcAft>
                <a:spcPct val="0"/>
              </a:spcAft>
            </a:pPr>
            <a:r>
              <a:rPr kumimoji="1" lang="ja-JP" altLang="en-US" sz="1015" dirty="0">
                <a:solidFill>
                  <a:prstClr val="black"/>
                </a:solidFill>
                <a:latin typeface="Arial" charset="0"/>
                <a:cs typeface="Arial" charset="0"/>
              </a:rPr>
              <a:t>処理処分段階</a:t>
            </a:r>
            <a:endParaRPr kumimoji="1" lang="en-US" altLang="ja-JP" sz="1015" dirty="0">
              <a:solidFill>
                <a:prstClr val="black"/>
              </a:solidFill>
              <a:latin typeface="Arial" charset="0"/>
              <a:cs typeface="Arial" charset="0"/>
            </a:endParaRPr>
          </a:p>
        </p:txBody>
      </p:sp>
    </p:spTree>
    <p:extLst>
      <p:ext uri="{BB962C8B-B14F-4D97-AF65-F5344CB8AC3E}">
        <p14:creationId xmlns:p14="http://schemas.microsoft.com/office/powerpoint/2010/main" val="170549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コンテンツ プレースホルダー 11"/>
          <p:cNvSpPr txBox="1">
            <a:spLocks/>
          </p:cNvSpPr>
          <p:nvPr/>
        </p:nvSpPr>
        <p:spPr>
          <a:xfrm>
            <a:off x="581341" y="1049830"/>
            <a:ext cx="8778092"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①自治体の基礎情報</a:t>
            </a:r>
            <a:endParaRPr lang="en-US" altLang="ja-JP" sz="1200" b="1" dirty="0">
              <a:latin typeface="メイリオ" panose="020B0604030504040204" pitchFamily="50" charset="-128"/>
              <a:ea typeface="メイリオ" panose="020B0604030504040204" pitchFamily="50" charset="-128"/>
            </a:endParaRPr>
          </a:p>
        </p:txBody>
      </p:sp>
      <p:sp>
        <p:nvSpPr>
          <p:cNvPr id="29" name="正方形/長方形 28"/>
          <p:cNvSpPr/>
          <p:nvPr/>
        </p:nvSpPr>
        <p:spPr>
          <a:xfrm>
            <a:off x="589741" y="1057638"/>
            <a:ext cx="8769693" cy="271236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buClr>
                <a:srgbClr val="5ECCF3"/>
              </a:buClr>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300"/>
              </a:spcBef>
              <a:buClr>
                <a:srgbClr val="5ECCF3"/>
              </a:buClr>
            </a:pP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規模</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1" defTabSz="914400">
              <a:spcBef>
                <a:spcPts val="300"/>
              </a:spcBef>
              <a:buClr>
                <a:srgbClr val="5ECCF3"/>
              </a:buClr>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defTabSz="914400">
              <a:spcBef>
                <a:spcPts val="300"/>
              </a:spcBef>
              <a:buClr>
                <a:srgbClr val="5ECCF3"/>
              </a:buClr>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defTabSz="914400">
              <a:spcBef>
                <a:spcPts val="300"/>
              </a:spcBef>
              <a:buClr>
                <a:srgbClr val="5ECCF3"/>
              </a:buClr>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defTabSz="914400">
              <a:spcBef>
                <a:spcPts val="300"/>
              </a:spcBef>
              <a:buClr>
                <a:srgbClr val="5ECCF3"/>
              </a:buClr>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defTabSz="914400">
              <a:spcBef>
                <a:spcPts val="300"/>
              </a:spcBef>
              <a:buClr>
                <a:srgbClr val="5ECCF3"/>
              </a:buClr>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1338" indent="-541338" defTabSz="914400">
              <a:spcBef>
                <a:spcPts val="300"/>
              </a:spcBef>
              <a:buClr>
                <a:srgbClr val="5ECCF3"/>
              </a:buClr>
            </a:pP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島原半島は長崎県南東部に位置し、外周</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程の火山性大地。長崎県最高峰の雲仙岳を中心に周囲三方を海に囲まれており、各所に温泉が所在しており、温泉郷として親しまれている。「ユネスコ世界ジオパーク」にも認定されている、豊かな湧水や雄大な自然を持つ地域。本事業では、島原半島（雲仙市・島原市・南島原市）および諫早市の</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市を事業対象地域として検討を実施。</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1338" lvl="1" defTabSz="914400">
              <a:spcBef>
                <a:spcPts val="300"/>
              </a:spcBef>
              <a:buClr>
                <a:srgbClr val="5ECCF3"/>
              </a:buClr>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交通アクセス：福岡市内より車で約</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諫早市</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雲仙市</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島原市</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南島原市</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defTabSz="914400">
              <a:spcBef>
                <a:spcPts val="300"/>
              </a:spcBef>
              <a:buClr>
                <a:srgbClr val="5ECCF3"/>
              </a:buClr>
            </a:pP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農業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米</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・半導体・航空宇宙関連・食品加工業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諫早市</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defTabSz="914400">
              <a:spcBef>
                <a:spcPts val="300"/>
              </a:spcBef>
              <a:buClr>
                <a:srgbClr val="5ECCF3"/>
              </a:buClr>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農業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米・野菜・畜産</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・漁業・観光業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雲仙市・島原市・南島原市</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1" name="正方形/長方形 40"/>
          <p:cNvSpPr/>
          <p:nvPr/>
        </p:nvSpPr>
        <p:spPr>
          <a:xfrm>
            <a:off x="558103" y="646059"/>
            <a:ext cx="1460425" cy="34624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t>別紙</a:t>
            </a:r>
          </a:p>
        </p:txBody>
      </p:sp>
      <p:sp>
        <p:nvSpPr>
          <p:cNvPr id="46" name="正方形/長方形 45"/>
          <p:cNvSpPr/>
          <p:nvPr/>
        </p:nvSpPr>
        <p:spPr>
          <a:xfrm>
            <a:off x="2375614" y="646059"/>
            <a:ext cx="1460425" cy="346245"/>
          </a:xfrm>
          <a:prstGeom prst="rect">
            <a:avLst/>
          </a:prstGeom>
          <a:solidFill>
            <a:srgbClr val="046A38"/>
          </a:solidFill>
          <a:ln>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b="1" dirty="0">
                <a:latin typeface="Calibri" panose="020F0502020204030204" pitchFamily="34" charset="0"/>
                <a:cs typeface="Calibri" panose="020F0502020204030204" pitchFamily="34" charset="0"/>
              </a:rPr>
              <a:t>Illustrative</a:t>
            </a:r>
            <a:endParaRPr kumimoji="1" lang="ja-JP" altLang="en-US" sz="2400" b="1" dirty="0">
              <a:latin typeface="Calibri" panose="020F0502020204030204" pitchFamily="34" charset="0"/>
              <a:cs typeface="Calibri" panose="020F0502020204030204" pitchFamily="34" charset="0"/>
            </a:endParaRPr>
          </a:p>
        </p:txBody>
      </p:sp>
      <p:sp>
        <p:nvSpPr>
          <p:cNvPr id="55" name="コンテンツ プレースホルダー 11"/>
          <p:cNvSpPr txBox="1">
            <a:spLocks/>
          </p:cNvSpPr>
          <p:nvPr/>
        </p:nvSpPr>
        <p:spPr>
          <a:xfrm>
            <a:off x="572941" y="3840170"/>
            <a:ext cx="8778092"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②各主体の参画理由</a:t>
            </a:r>
            <a:endParaRPr lang="en-US" altLang="ja-JP" sz="1200" b="1" dirty="0">
              <a:latin typeface="メイリオ" panose="020B0604030504040204" pitchFamily="50" charset="-128"/>
              <a:ea typeface="メイリオ" panose="020B0604030504040204" pitchFamily="50" charset="-128"/>
            </a:endParaRPr>
          </a:p>
        </p:txBody>
      </p:sp>
      <p:sp>
        <p:nvSpPr>
          <p:cNvPr id="56" name="正方形/長方形 55"/>
          <p:cNvSpPr/>
          <p:nvPr/>
        </p:nvSpPr>
        <p:spPr>
          <a:xfrm>
            <a:off x="581341" y="3840170"/>
            <a:ext cx="8769693" cy="13703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400">
              <a:spcBef>
                <a:spcPts val="300"/>
              </a:spcBef>
              <a:buClr>
                <a:srgbClr val="5ECCF3"/>
              </a:buClr>
              <a:tabLst>
                <a:tab pos="1071563" algn="l"/>
              </a:tabLst>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27063" indent="-627063" algn="just" defTabSz="914400">
              <a:spcBef>
                <a:spcPts val="300"/>
              </a:spcBef>
              <a:buClr>
                <a:srgbClr val="5ECCF3"/>
              </a:buClr>
            </a:pP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長崎県</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硝酸性窒素等による地下水汚染対策として、バイオガス発電事業導入を通じて再生可能エネルギーを導入すると共に家畜ふん尿の適正処理を推進することによる取り組みを拡大し、地域課題の低減を図るため。</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52538" indent="-1252538" algn="just" defTabSz="914400">
              <a:spcBef>
                <a:spcPts val="300"/>
              </a:spcBef>
              <a:buClr>
                <a:srgbClr val="5ECCF3"/>
              </a:buClr>
            </a:pP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株式会社チョープロ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地域資源を活用したバイオガス発電事業を通して、地域産業である農業および畜産業へ貢献することを目的に、従来よりバイオガス発電事業の事業化検討を行っており、検討を加速化するため。</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98738" indent="-2598738" algn="just" defTabSz="914400">
              <a:spcBef>
                <a:spcPts val="300"/>
              </a:spcBef>
              <a:buClr>
                <a:srgbClr val="5ECCF3"/>
              </a:buClr>
            </a:pP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パシフィックコンサルタンツ株式会社九州支社</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バイオガス発電事業導入における各種検討、対象地域における地下水汚染課題の実態把握や対策検討等の経験を活かし、対象地域における課題解決に貢献するため。</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コンテンツ プレースホルダー 11"/>
          <p:cNvSpPr txBox="1">
            <a:spLocks/>
          </p:cNvSpPr>
          <p:nvPr/>
        </p:nvSpPr>
        <p:spPr>
          <a:xfrm>
            <a:off x="581341" y="5280691"/>
            <a:ext cx="8754854"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③過年度事業との関連性</a:t>
            </a:r>
            <a:endParaRPr lang="en-US" altLang="ja-JP" sz="1000" b="1" dirty="0">
              <a:latin typeface="メイリオ" panose="020B0604030504040204" pitchFamily="50" charset="-128"/>
              <a:ea typeface="メイリオ" panose="020B0604030504040204" pitchFamily="50" charset="-128"/>
            </a:endParaRPr>
          </a:p>
        </p:txBody>
      </p:sp>
      <p:sp>
        <p:nvSpPr>
          <p:cNvPr id="27" name="正方形/長方形 26"/>
          <p:cNvSpPr/>
          <p:nvPr/>
        </p:nvSpPr>
        <p:spPr>
          <a:xfrm>
            <a:off x="572941" y="5280692"/>
            <a:ext cx="8769693" cy="128191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400">
              <a:buClr>
                <a:srgbClr val="5ECCF3"/>
              </a:buClr>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年度「島原半島木質バイオマス等利活用事業化計画」（島原三市共同事業）</a:t>
            </a:r>
          </a:p>
          <a:p>
            <a:pPr marL="177800" defTabSz="914400">
              <a:buClr>
                <a:srgbClr val="5ECCF3"/>
              </a:buClr>
              <a:tabLst>
                <a:tab pos="177800" algn="l"/>
              </a:tabLst>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地域の資源を活用した事業について、バイオマスの利用可能量とエネルギー需要量とを把握し、湿潤系バイオマスについての事業化の可能性について検討を行っている。</a:t>
            </a:r>
          </a:p>
          <a:p>
            <a:pPr defTabSz="914400">
              <a:buClr>
                <a:srgbClr val="5ECCF3"/>
              </a:buClr>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年度「地域の多様な課題に応える脱炭素型地域づくりモデル形成事業」</a:t>
            </a:r>
          </a:p>
          <a:p>
            <a:pPr marL="177800" defTabSz="914400">
              <a:buClr>
                <a:srgbClr val="5ECCF3"/>
              </a:buClr>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島原半島内における畜産</a:t>
            </a:r>
            <a:r>
              <a:rPr lang="ja-JP" altLang="en-US" sz="105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ふん</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尿等のバイオマス資源のポテンシャルを把握するとともに酪農家を対象とした食品残渣との組み合わせによる集中型バイオガスプラント、養豚農家を対象とした分散型バイオガスプラントの実現可能性調査を行った。</a:t>
            </a:r>
          </a:p>
        </p:txBody>
      </p:sp>
      <p:sp>
        <p:nvSpPr>
          <p:cNvPr id="47" name="正方形/長方形 46"/>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graphicFrame>
        <p:nvGraphicFramePr>
          <p:cNvPr id="49" name="表 48">
            <a:extLst>
              <a:ext uri="{FF2B5EF4-FFF2-40B4-BE49-F238E27FC236}">
                <a16:creationId xmlns:a16="http://schemas.microsoft.com/office/drawing/2014/main" id="{2C427EE4-4C62-4788-9499-9B34F61C49FE}"/>
              </a:ext>
            </a:extLst>
          </p:cNvPr>
          <p:cNvGraphicFramePr>
            <a:graphicFrameLocks noGrp="1"/>
          </p:cNvGraphicFramePr>
          <p:nvPr>
            <p:extLst>
              <p:ext uri="{D42A27DB-BD31-4B8C-83A1-F6EECF244321}">
                <p14:modId xmlns:p14="http://schemas.microsoft.com/office/powerpoint/2010/main" val="2642397850"/>
              </p:ext>
            </p:extLst>
          </p:nvPr>
        </p:nvGraphicFramePr>
        <p:xfrm>
          <a:off x="1161181" y="1382219"/>
          <a:ext cx="7747269" cy="1143000"/>
        </p:xfrm>
        <a:graphic>
          <a:graphicData uri="http://schemas.openxmlformats.org/drawingml/2006/table">
            <a:tbl>
              <a:tblPr firstRow="1" bandRow="1">
                <a:tableStyleId>{5C22544A-7EE6-4342-B048-85BDC9FD1C3A}</a:tableStyleId>
              </a:tblPr>
              <a:tblGrid>
                <a:gridCol w="1480285">
                  <a:extLst>
                    <a:ext uri="{9D8B030D-6E8A-4147-A177-3AD203B41FA5}">
                      <a16:colId xmlns:a16="http://schemas.microsoft.com/office/drawing/2014/main" val="1052177784"/>
                    </a:ext>
                  </a:extLst>
                </a:gridCol>
                <a:gridCol w="1566746">
                  <a:extLst>
                    <a:ext uri="{9D8B030D-6E8A-4147-A177-3AD203B41FA5}">
                      <a16:colId xmlns:a16="http://schemas.microsoft.com/office/drawing/2014/main" val="1339472452"/>
                    </a:ext>
                  </a:extLst>
                </a:gridCol>
                <a:gridCol w="1566746">
                  <a:extLst>
                    <a:ext uri="{9D8B030D-6E8A-4147-A177-3AD203B41FA5}">
                      <a16:colId xmlns:a16="http://schemas.microsoft.com/office/drawing/2014/main" val="1283567271"/>
                    </a:ext>
                  </a:extLst>
                </a:gridCol>
                <a:gridCol w="1566746">
                  <a:extLst>
                    <a:ext uri="{9D8B030D-6E8A-4147-A177-3AD203B41FA5}">
                      <a16:colId xmlns:a16="http://schemas.microsoft.com/office/drawing/2014/main" val="2055782615"/>
                    </a:ext>
                  </a:extLst>
                </a:gridCol>
                <a:gridCol w="1566746">
                  <a:extLst>
                    <a:ext uri="{9D8B030D-6E8A-4147-A177-3AD203B41FA5}">
                      <a16:colId xmlns:a16="http://schemas.microsoft.com/office/drawing/2014/main" val="1582862735"/>
                    </a:ext>
                  </a:extLst>
                </a:gridCol>
              </a:tblGrid>
              <a:tr h="182443">
                <a:tc>
                  <a:txBody>
                    <a:bodyPr/>
                    <a:lstStyle/>
                    <a:p>
                      <a:endParaRPr kumimoji="1" lang="ja-JP" altLang="en-US" sz="9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900" dirty="0">
                          <a:latin typeface="Meiryo UI" panose="020B0604030504040204" pitchFamily="50" charset="-128"/>
                          <a:ea typeface="Meiryo UI" panose="020B0604030504040204" pitchFamily="50" charset="-128"/>
                        </a:rPr>
                        <a:t>諫早市</a:t>
                      </a:r>
                      <a:endParaRPr kumimoji="1" lang="en-US" altLang="ja-JP" sz="9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900" dirty="0">
                          <a:latin typeface="Meiryo UI" panose="020B0604030504040204" pitchFamily="50" charset="-128"/>
                          <a:ea typeface="Meiryo UI" panose="020B0604030504040204" pitchFamily="50" charset="-128"/>
                        </a:rPr>
                        <a:t>雲仙市</a:t>
                      </a:r>
                      <a:endParaRPr kumimoji="1" lang="en-US" altLang="ja-JP" sz="9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900" dirty="0">
                          <a:latin typeface="Meiryo UI" panose="020B0604030504040204" pitchFamily="50" charset="-128"/>
                          <a:ea typeface="Meiryo UI" panose="020B0604030504040204" pitchFamily="50" charset="-128"/>
                        </a:rPr>
                        <a:t>島原市</a:t>
                      </a:r>
                    </a:p>
                  </a:txBody>
                  <a:tcPr/>
                </a:tc>
                <a:tc>
                  <a:txBody>
                    <a:bodyPr/>
                    <a:lstStyle/>
                    <a:p>
                      <a:pPr algn="ctr"/>
                      <a:r>
                        <a:rPr kumimoji="1" lang="ja-JP" altLang="en-US" sz="900" dirty="0">
                          <a:latin typeface="Meiryo UI" panose="020B0604030504040204" pitchFamily="50" charset="-128"/>
                          <a:ea typeface="Meiryo UI" panose="020B0604030504040204" pitchFamily="50" charset="-128"/>
                        </a:rPr>
                        <a:t>南島原市</a:t>
                      </a:r>
                    </a:p>
                  </a:txBody>
                  <a:tcPr/>
                </a:tc>
                <a:extLst>
                  <a:ext uri="{0D108BD9-81ED-4DB2-BD59-A6C34878D82A}">
                    <a16:rowId xmlns:a16="http://schemas.microsoft.com/office/drawing/2014/main" val="3037377924"/>
                  </a:ext>
                </a:extLst>
              </a:tr>
              <a:tr h="185318">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人口</a:t>
                      </a:r>
                    </a:p>
                  </a:txBody>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135,285</a:t>
                      </a:r>
                      <a:r>
                        <a:rPr kumimoji="1" lang="ja-JP" altLang="en-US" sz="900" dirty="0">
                          <a:solidFill>
                            <a:schemeClr val="tx1"/>
                          </a:solidFill>
                          <a:latin typeface="Meiryo UI" panose="020B0604030504040204" pitchFamily="50" charset="-128"/>
                          <a:ea typeface="Meiryo UI" panose="020B0604030504040204" pitchFamily="50" charset="-128"/>
                        </a:rPr>
                        <a:t>人</a:t>
                      </a:r>
                      <a:r>
                        <a:rPr kumimoji="1" lang="en-US" altLang="ja-JP" sz="900" dirty="0">
                          <a:solidFill>
                            <a:schemeClr val="tx1"/>
                          </a:solidFill>
                          <a:latin typeface="Meiryo UI" panose="020B0604030504040204" pitchFamily="50" charset="-128"/>
                          <a:ea typeface="Meiryo UI" panose="020B0604030504040204" pitchFamily="50" charset="-128"/>
                        </a:rPr>
                        <a:t>(H30.10.31)</a:t>
                      </a:r>
                    </a:p>
                  </a:txBody>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44,134</a:t>
                      </a:r>
                      <a:r>
                        <a:rPr kumimoji="1" lang="ja-JP" altLang="en-US" sz="900" dirty="0">
                          <a:solidFill>
                            <a:schemeClr val="tx1"/>
                          </a:solidFill>
                          <a:latin typeface="Meiryo UI" panose="020B0604030504040204" pitchFamily="50" charset="-128"/>
                          <a:ea typeface="Meiryo UI" panose="020B0604030504040204" pitchFamily="50" charset="-128"/>
                        </a:rPr>
                        <a:t>人</a:t>
                      </a:r>
                      <a:r>
                        <a:rPr kumimoji="1" lang="en-US" altLang="ja-JP" sz="900" dirty="0">
                          <a:solidFill>
                            <a:schemeClr val="tx1"/>
                          </a:solidFill>
                          <a:latin typeface="Meiryo UI" panose="020B0604030504040204" pitchFamily="50" charset="-128"/>
                          <a:ea typeface="Meiryo UI" panose="020B0604030504040204" pitchFamily="50" charset="-128"/>
                        </a:rPr>
                        <a:t>(H30.10.31)</a:t>
                      </a:r>
                    </a:p>
                  </a:txBody>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45,360</a:t>
                      </a:r>
                      <a:r>
                        <a:rPr kumimoji="1" lang="ja-JP" altLang="en-US" sz="900" dirty="0">
                          <a:solidFill>
                            <a:schemeClr val="tx1"/>
                          </a:solidFill>
                          <a:latin typeface="Meiryo UI" panose="020B0604030504040204" pitchFamily="50" charset="-128"/>
                          <a:ea typeface="Meiryo UI" panose="020B0604030504040204" pitchFamily="50" charset="-128"/>
                        </a:rPr>
                        <a:t>人</a:t>
                      </a:r>
                      <a:r>
                        <a:rPr kumimoji="1" lang="en-US" altLang="ja-JP" sz="900" dirty="0">
                          <a:solidFill>
                            <a:schemeClr val="tx1"/>
                          </a:solidFill>
                          <a:latin typeface="Meiryo UI" panose="020B0604030504040204" pitchFamily="50" charset="-128"/>
                          <a:ea typeface="Meiryo UI" panose="020B0604030504040204" pitchFamily="50" charset="-128"/>
                        </a:rPr>
                        <a:t>(H30.10.31)</a:t>
                      </a:r>
                    </a:p>
                  </a:txBody>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46,257</a:t>
                      </a:r>
                      <a:r>
                        <a:rPr kumimoji="1" lang="ja-JP" altLang="en-US" sz="900" dirty="0">
                          <a:solidFill>
                            <a:schemeClr val="tx1"/>
                          </a:solidFill>
                          <a:latin typeface="Meiryo UI" panose="020B0604030504040204" pitchFamily="50" charset="-128"/>
                          <a:ea typeface="Meiryo UI" panose="020B0604030504040204" pitchFamily="50" charset="-128"/>
                        </a:rPr>
                        <a:t>人</a:t>
                      </a:r>
                      <a:r>
                        <a:rPr kumimoji="1" lang="en-US" altLang="ja-JP" sz="900" dirty="0">
                          <a:solidFill>
                            <a:schemeClr val="tx1"/>
                          </a:solidFill>
                          <a:latin typeface="Meiryo UI" panose="020B0604030504040204" pitchFamily="50" charset="-128"/>
                          <a:ea typeface="Meiryo UI" panose="020B0604030504040204" pitchFamily="50" charset="-128"/>
                        </a:rPr>
                        <a:t>(H30.10.31)</a:t>
                      </a:r>
                    </a:p>
                  </a:txBody>
                  <a:tcPr/>
                </a:tc>
                <a:extLst>
                  <a:ext uri="{0D108BD9-81ED-4DB2-BD59-A6C34878D82A}">
                    <a16:rowId xmlns:a16="http://schemas.microsoft.com/office/drawing/2014/main" val="2986195004"/>
                  </a:ext>
                </a:extLst>
              </a:tr>
              <a:tr h="185318">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世帯数</a:t>
                      </a:r>
                    </a:p>
                  </a:txBody>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52,715</a:t>
                      </a:r>
                      <a:r>
                        <a:rPr kumimoji="1" lang="ja-JP" altLang="en-US" sz="900" dirty="0">
                          <a:solidFill>
                            <a:schemeClr val="tx1"/>
                          </a:solidFill>
                          <a:latin typeface="Meiryo UI" panose="020B0604030504040204" pitchFamily="50" charset="-128"/>
                          <a:ea typeface="Meiryo UI" panose="020B0604030504040204" pitchFamily="50" charset="-128"/>
                        </a:rPr>
                        <a:t>世帯</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同上</a:t>
                      </a:r>
                      <a:r>
                        <a:rPr kumimoji="1" lang="en-US" altLang="ja-JP" sz="900" dirty="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17,381</a:t>
                      </a:r>
                      <a:r>
                        <a:rPr kumimoji="1" lang="ja-JP" altLang="en-US" sz="900" dirty="0">
                          <a:solidFill>
                            <a:schemeClr val="tx1"/>
                          </a:solidFill>
                          <a:latin typeface="Meiryo UI" panose="020B0604030504040204" pitchFamily="50" charset="-128"/>
                          <a:ea typeface="Meiryo UI" panose="020B0604030504040204" pitchFamily="50" charset="-128"/>
                        </a:rPr>
                        <a:t>世帯</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同上</a:t>
                      </a:r>
                      <a:r>
                        <a:rPr kumimoji="1" lang="en-US" altLang="ja-JP" sz="900" dirty="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19,688</a:t>
                      </a:r>
                      <a:r>
                        <a:rPr kumimoji="1" lang="ja-JP" altLang="en-US" sz="900" dirty="0">
                          <a:solidFill>
                            <a:schemeClr val="tx1"/>
                          </a:solidFill>
                          <a:latin typeface="Meiryo UI" panose="020B0604030504040204" pitchFamily="50" charset="-128"/>
                          <a:ea typeface="Meiryo UI" panose="020B0604030504040204" pitchFamily="50" charset="-128"/>
                        </a:rPr>
                        <a:t>世帯</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同上</a:t>
                      </a:r>
                      <a:r>
                        <a:rPr kumimoji="1" lang="en-US" altLang="ja-JP" sz="900" dirty="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18,979</a:t>
                      </a:r>
                      <a:r>
                        <a:rPr kumimoji="1" lang="ja-JP" altLang="en-US" sz="900" dirty="0">
                          <a:solidFill>
                            <a:schemeClr val="tx1"/>
                          </a:solidFill>
                          <a:latin typeface="Meiryo UI" panose="020B0604030504040204" pitchFamily="50" charset="-128"/>
                          <a:ea typeface="Meiryo UI" panose="020B0604030504040204" pitchFamily="50" charset="-128"/>
                        </a:rPr>
                        <a:t>世帯</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同上</a:t>
                      </a:r>
                      <a:r>
                        <a:rPr kumimoji="1" lang="en-US" altLang="ja-JP" sz="900" dirty="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990841519"/>
                  </a:ext>
                </a:extLst>
              </a:tr>
              <a:tr h="185318">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面積</a:t>
                      </a:r>
                    </a:p>
                  </a:txBody>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341.79km</a:t>
                      </a:r>
                      <a:r>
                        <a:rPr kumimoji="1" lang="en-US" altLang="ja-JP" sz="900" baseline="30000" dirty="0">
                          <a:solidFill>
                            <a:schemeClr val="tx1"/>
                          </a:solidFill>
                          <a:latin typeface="Meiryo UI" panose="020B0604030504040204" pitchFamily="50" charset="-128"/>
                          <a:ea typeface="Meiryo UI" panose="020B0604030504040204" pitchFamily="50" charset="-128"/>
                        </a:rPr>
                        <a:t>2</a:t>
                      </a:r>
                      <a:r>
                        <a:rPr kumimoji="1" lang="en-US" altLang="ja-JP" sz="900" dirty="0">
                          <a:solidFill>
                            <a:schemeClr val="tx1"/>
                          </a:solidFill>
                          <a:latin typeface="Meiryo UI" panose="020B0604030504040204" pitchFamily="50" charset="-128"/>
                          <a:ea typeface="Meiryo UI" panose="020B0604030504040204" pitchFamily="50" charset="-128"/>
                        </a:rPr>
                        <a:t>(H29.2.28)</a:t>
                      </a:r>
                      <a:endParaRPr kumimoji="1" lang="ja-JP" altLang="en-US" sz="900" baseline="300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214.31km</a:t>
                      </a:r>
                      <a:r>
                        <a:rPr kumimoji="1" lang="en-US" altLang="ja-JP" sz="900" baseline="30000" dirty="0">
                          <a:solidFill>
                            <a:schemeClr val="tx1"/>
                          </a:solidFill>
                          <a:latin typeface="Meiryo UI" panose="020B0604030504040204" pitchFamily="50" charset="-128"/>
                          <a:ea typeface="Meiryo UI" panose="020B0604030504040204" pitchFamily="50" charset="-128"/>
                        </a:rPr>
                        <a:t>2</a:t>
                      </a:r>
                      <a:r>
                        <a:rPr kumimoji="1" lang="en-US" altLang="ja-JP" sz="900" dirty="0">
                          <a:solidFill>
                            <a:schemeClr val="tx1"/>
                          </a:solidFill>
                          <a:latin typeface="Meiryo UI" panose="020B0604030504040204" pitchFamily="50" charset="-128"/>
                          <a:ea typeface="Meiryo UI" panose="020B0604030504040204" pitchFamily="50" charset="-128"/>
                        </a:rPr>
                        <a:t>(H28.10.1)</a:t>
                      </a:r>
                    </a:p>
                  </a:txBody>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82.97km</a:t>
                      </a:r>
                      <a:r>
                        <a:rPr kumimoji="1" lang="en-US" altLang="ja-JP" sz="900" baseline="30000" dirty="0">
                          <a:solidFill>
                            <a:schemeClr val="tx1"/>
                          </a:solidFill>
                          <a:latin typeface="Meiryo UI" panose="020B0604030504040204" pitchFamily="50" charset="-128"/>
                          <a:ea typeface="Meiryo UI" panose="020B0604030504040204" pitchFamily="50" charset="-128"/>
                        </a:rPr>
                        <a:t>2</a:t>
                      </a:r>
                      <a:r>
                        <a:rPr kumimoji="1" lang="en-US" altLang="ja-JP" sz="900" dirty="0">
                          <a:solidFill>
                            <a:schemeClr val="tx1"/>
                          </a:solidFill>
                          <a:latin typeface="Meiryo UI" panose="020B0604030504040204" pitchFamily="50" charset="-128"/>
                          <a:ea typeface="Meiryo UI" panose="020B0604030504040204" pitchFamily="50" charset="-128"/>
                        </a:rPr>
                        <a:t>(H27.3.6)</a:t>
                      </a:r>
                    </a:p>
                  </a:txBody>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170.11km</a:t>
                      </a:r>
                      <a:r>
                        <a:rPr kumimoji="1" lang="en-US" altLang="ja-JP" sz="900" baseline="30000" dirty="0">
                          <a:solidFill>
                            <a:schemeClr val="tx1"/>
                          </a:solidFill>
                          <a:latin typeface="Meiryo UI" panose="020B0604030504040204" pitchFamily="50" charset="-128"/>
                          <a:ea typeface="Meiryo UI" panose="020B0604030504040204" pitchFamily="50" charset="-128"/>
                        </a:rPr>
                        <a:t>2</a:t>
                      </a:r>
                      <a:r>
                        <a:rPr kumimoji="1" lang="en-US" altLang="ja-JP" sz="900" dirty="0">
                          <a:solidFill>
                            <a:schemeClr val="tx1"/>
                          </a:solidFill>
                          <a:latin typeface="Meiryo UI" panose="020B0604030504040204" pitchFamily="50" charset="-128"/>
                          <a:ea typeface="Meiryo UI" panose="020B0604030504040204" pitchFamily="50" charset="-128"/>
                        </a:rPr>
                        <a:t>(H29.12.1)</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16485050"/>
                  </a:ext>
                </a:extLst>
              </a:tr>
              <a:tr h="185318">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予算規模</a:t>
                      </a:r>
                      <a:r>
                        <a:rPr kumimoji="1" lang="en-US" altLang="ja-JP" sz="900" dirty="0">
                          <a:solidFill>
                            <a:schemeClr val="tx1"/>
                          </a:solidFill>
                          <a:latin typeface="Meiryo UI" panose="020B0604030504040204" pitchFamily="50" charset="-128"/>
                          <a:ea typeface="Meiryo UI" panose="020B0604030504040204" pitchFamily="50" charset="-128"/>
                        </a:rPr>
                        <a:t>(H30</a:t>
                      </a:r>
                      <a:r>
                        <a:rPr kumimoji="1" lang="ja-JP" altLang="en-US" sz="900" dirty="0">
                          <a:solidFill>
                            <a:schemeClr val="tx1"/>
                          </a:solidFill>
                          <a:latin typeface="Meiryo UI" panose="020B0604030504040204" pitchFamily="50" charset="-128"/>
                          <a:ea typeface="Meiryo UI" panose="020B0604030504040204" pitchFamily="50" charset="-128"/>
                        </a:rPr>
                        <a:t>一般会計</a:t>
                      </a:r>
                      <a:r>
                        <a:rPr kumimoji="1" lang="en-US" altLang="ja-JP" sz="900" dirty="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604</a:t>
                      </a:r>
                      <a:r>
                        <a:rPr kumimoji="1" lang="ja-JP" altLang="en-US" sz="900" dirty="0">
                          <a:solidFill>
                            <a:schemeClr val="tx1"/>
                          </a:solidFill>
                          <a:latin typeface="Meiryo UI" panose="020B0604030504040204" pitchFamily="50" charset="-128"/>
                          <a:ea typeface="Meiryo UI" panose="020B0604030504040204" pitchFamily="50" charset="-128"/>
                        </a:rPr>
                        <a:t>億円</a:t>
                      </a: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294</a:t>
                      </a:r>
                      <a:r>
                        <a:rPr kumimoji="1" lang="ja-JP" altLang="en-US" sz="900" dirty="0">
                          <a:solidFill>
                            <a:schemeClr val="tx1"/>
                          </a:solidFill>
                          <a:latin typeface="Meiryo UI" panose="020B0604030504040204" pitchFamily="50" charset="-128"/>
                          <a:ea typeface="Meiryo UI" panose="020B0604030504040204" pitchFamily="50" charset="-128"/>
                        </a:rPr>
                        <a:t>億円</a:t>
                      </a: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248</a:t>
                      </a:r>
                      <a:r>
                        <a:rPr kumimoji="1" lang="ja-JP" altLang="en-US" sz="900" dirty="0">
                          <a:solidFill>
                            <a:schemeClr val="tx1"/>
                          </a:solidFill>
                          <a:latin typeface="Meiryo UI" panose="020B0604030504040204" pitchFamily="50" charset="-128"/>
                          <a:ea typeface="Meiryo UI" panose="020B0604030504040204" pitchFamily="50" charset="-128"/>
                        </a:rPr>
                        <a:t>億円</a:t>
                      </a: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300</a:t>
                      </a:r>
                      <a:r>
                        <a:rPr kumimoji="1" lang="ja-JP" altLang="en-US" sz="900" dirty="0">
                          <a:solidFill>
                            <a:schemeClr val="tx1"/>
                          </a:solidFill>
                          <a:latin typeface="Meiryo UI" panose="020B0604030504040204" pitchFamily="50" charset="-128"/>
                          <a:ea typeface="Meiryo UI" panose="020B0604030504040204" pitchFamily="50" charset="-128"/>
                        </a:rPr>
                        <a:t>億円</a:t>
                      </a:r>
                    </a:p>
                  </a:txBody>
                  <a:tcPr anchor="ctr"/>
                </a:tc>
                <a:extLst>
                  <a:ext uri="{0D108BD9-81ED-4DB2-BD59-A6C34878D82A}">
                    <a16:rowId xmlns:a16="http://schemas.microsoft.com/office/drawing/2014/main" val="1376978117"/>
                  </a:ext>
                </a:extLst>
              </a:tr>
            </a:tbl>
          </a:graphicData>
        </a:graphic>
      </p:graphicFrame>
      <p:sp>
        <p:nvSpPr>
          <p:cNvPr id="50" name="正方形/長方形 49"/>
          <p:cNvSpPr/>
          <p:nvPr/>
        </p:nvSpPr>
        <p:spPr>
          <a:xfrm>
            <a:off x="3930991" y="577138"/>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手法</a:t>
            </a:r>
            <a:r>
              <a:rPr kumimoji="1" lang="en-US" altLang="ja-JP" sz="1200" b="1" dirty="0">
                <a:solidFill>
                  <a:schemeClr val="tx1"/>
                </a:solidFill>
              </a:rPr>
              <a:t>】</a:t>
            </a:r>
            <a:endParaRPr kumimoji="1" lang="ja-JP" altLang="en-US" sz="1200" b="1" dirty="0">
              <a:solidFill>
                <a:schemeClr val="tx1"/>
              </a:solidFill>
            </a:endParaRPr>
          </a:p>
        </p:txBody>
      </p:sp>
      <p:sp>
        <p:nvSpPr>
          <p:cNvPr id="51" name="正方形/長方形 50"/>
          <p:cNvSpPr/>
          <p:nvPr/>
        </p:nvSpPr>
        <p:spPr>
          <a:xfrm>
            <a:off x="7535863" y="57697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目的</a:t>
            </a:r>
            <a:r>
              <a:rPr kumimoji="1" lang="en-US" altLang="ja-JP" sz="1200" b="1" dirty="0">
                <a:solidFill>
                  <a:schemeClr val="tx1"/>
                </a:solidFill>
              </a:rPr>
              <a:t>】</a:t>
            </a:r>
            <a:endParaRPr kumimoji="1" lang="ja-JP" altLang="en-US" sz="1200" b="1" dirty="0">
              <a:solidFill>
                <a:schemeClr val="tx1"/>
              </a:solidFill>
            </a:endParaRPr>
          </a:p>
        </p:txBody>
      </p:sp>
      <p:sp>
        <p:nvSpPr>
          <p:cNvPr id="52" name="角丸四角形 35">
            <a:extLst>
              <a:ext uri="{FF2B5EF4-FFF2-40B4-BE49-F238E27FC236}">
                <a16:creationId xmlns:a16="http://schemas.microsoft.com/office/drawing/2014/main" id="{96EA033D-BDD2-406E-AB84-C63E53BF616B}"/>
              </a:ext>
            </a:extLst>
          </p:cNvPr>
          <p:cNvSpPr/>
          <p:nvPr/>
        </p:nvSpPr>
        <p:spPr>
          <a:xfrm>
            <a:off x="7640771" y="771697"/>
            <a:ext cx="927310" cy="252000"/>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再エネ拡大</a:t>
            </a:r>
          </a:p>
        </p:txBody>
      </p:sp>
      <p:sp>
        <p:nvSpPr>
          <p:cNvPr id="53" name="角丸四角形 45">
            <a:extLst>
              <a:ext uri="{FF2B5EF4-FFF2-40B4-BE49-F238E27FC236}">
                <a16:creationId xmlns:a16="http://schemas.microsoft.com/office/drawing/2014/main" id="{1B7D78C8-268A-4BDE-B2C3-A8E964A64131}"/>
              </a:ext>
            </a:extLst>
          </p:cNvPr>
          <p:cNvSpPr/>
          <p:nvPr/>
        </p:nvSpPr>
        <p:spPr>
          <a:xfrm>
            <a:off x="5539429" y="773387"/>
            <a:ext cx="927310" cy="252000"/>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メタン発酵</a:t>
            </a:r>
          </a:p>
        </p:txBody>
      </p:sp>
      <p:sp>
        <p:nvSpPr>
          <p:cNvPr id="54" name="角丸四角形 54">
            <a:extLst>
              <a:ext uri="{FF2B5EF4-FFF2-40B4-BE49-F238E27FC236}">
                <a16:creationId xmlns:a16="http://schemas.microsoft.com/office/drawing/2014/main" id="{AD9ACD5F-40F2-4F36-A308-8447C098B2F1}"/>
              </a:ext>
            </a:extLst>
          </p:cNvPr>
          <p:cNvSpPr/>
          <p:nvPr/>
        </p:nvSpPr>
        <p:spPr>
          <a:xfrm>
            <a:off x="4103436" y="773387"/>
            <a:ext cx="1383539" cy="252000"/>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バイオマス資源</a:t>
            </a:r>
          </a:p>
        </p:txBody>
      </p:sp>
      <p:sp>
        <p:nvSpPr>
          <p:cNvPr id="57" name="角丸四角形 55">
            <a:extLst>
              <a:ext uri="{FF2B5EF4-FFF2-40B4-BE49-F238E27FC236}">
                <a16:creationId xmlns:a16="http://schemas.microsoft.com/office/drawing/2014/main" id="{686ABED9-E54F-486D-9EF2-4D574BEA396F}"/>
              </a:ext>
            </a:extLst>
          </p:cNvPr>
          <p:cNvSpPr/>
          <p:nvPr/>
        </p:nvSpPr>
        <p:spPr>
          <a:xfrm>
            <a:off x="8620535" y="771697"/>
            <a:ext cx="927310" cy="252000"/>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環境改善</a:t>
            </a:r>
          </a:p>
        </p:txBody>
      </p:sp>
      <p:sp>
        <p:nvSpPr>
          <p:cNvPr id="58" name="角丸四角形 54">
            <a:extLst>
              <a:ext uri="{FF2B5EF4-FFF2-40B4-BE49-F238E27FC236}">
                <a16:creationId xmlns:a16="http://schemas.microsoft.com/office/drawing/2014/main" id="{AD9ACD5F-40F2-4F36-A308-8447C098B2F1}"/>
              </a:ext>
            </a:extLst>
          </p:cNvPr>
          <p:cNvSpPr/>
          <p:nvPr/>
        </p:nvSpPr>
        <p:spPr>
          <a:xfrm>
            <a:off x="6508707" y="773387"/>
            <a:ext cx="1008000" cy="252000"/>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消化液利用</a:t>
            </a:r>
          </a:p>
        </p:txBody>
      </p:sp>
      <p:sp>
        <p:nvSpPr>
          <p:cNvPr id="24" name="Rectangle 2"/>
          <p:cNvSpPr txBox="1">
            <a:spLocks noChangeArrowheads="1"/>
          </p:cNvSpPr>
          <p:nvPr/>
        </p:nvSpPr>
        <p:spPr bwMode="auto">
          <a:xfrm>
            <a:off x="0" y="-1"/>
            <a:ext cx="9906000"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lvl="0"/>
            <a:endParaRPr lang="ja-JP" altLang="en-US" sz="1300" b="1" dirty="0">
              <a:solidFill>
                <a:srgbClr val="FFFFFF"/>
              </a:solidFill>
            </a:endParaRPr>
          </a:p>
        </p:txBody>
      </p:sp>
      <p:sp>
        <p:nvSpPr>
          <p:cNvPr id="25" name="正方形/長方形 24"/>
          <p:cNvSpPr/>
          <p:nvPr/>
        </p:nvSpPr>
        <p:spPr>
          <a:xfrm>
            <a:off x="449943" y="-1"/>
            <a:ext cx="3338286"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長崎県 ／島原半島地域</a:t>
            </a:r>
            <a:endParaRPr kumimoji="1" lang="en-US" altLang="ja-JP"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諫早市・雲仙市・島原市・南島原市</a:t>
            </a:r>
            <a:r>
              <a:rPr kumimoji="1" lang="en-US" altLang="ja-JP"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3828288" y="-1"/>
            <a:ext cx="5696712"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脱炭素イノベーションによる地域循環共生圏構築事業</a:t>
            </a:r>
          </a:p>
          <a:p>
            <a:pPr algn="ctr"/>
            <a:r>
              <a:rPr lang="ja-JP" altLang="en-US" sz="1200" b="1" dirty="0">
                <a:solidFill>
                  <a:schemeClr val="bg1"/>
                </a:solidFill>
                <a:latin typeface="メイリオ" panose="020B0604030504040204" pitchFamily="50" charset="-128"/>
                <a:ea typeface="メイリオ" panose="020B0604030504040204" pitchFamily="50" charset="-128"/>
              </a:rPr>
              <a:t>令和元年度 資源循環による環境と産業の効果波及促進事業</a:t>
            </a:r>
          </a:p>
        </p:txBody>
      </p:sp>
    </p:spTree>
    <p:extLst>
      <p:ext uri="{BB962C8B-B14F-4D97-AF65-F5344CB8AC3E}">
        <p14:creationId xmlns:p14="http://schemas.microsoft.com/office/powerpoint/2010/main" val="3891129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graphicFrame>
        <p:nvGraphicFramePr>
          <p:cNvPr id="10" name="表 12">
            <a:extLst>
              <a:ext uri="{FF2B5EF4-FFF2-40B4-BE49-F238E27FC236}">
                <a16:creationId xmlns:a16="http://schemas.microsoft.com/office/drawing/2014/main" id="{990E545B-86E6-4B33-AD8F-D6446DBA2BEB}"/>
              </a:ext>
            </a:extLst>
          </p:cNvPr>
          <p:cNvGraphicFramePr>
            <a:graphicFrameLocks noGrp="1"/>
          </p:cNvGraphicFramePr>
          <p:nvPr>
            <p:extLst>
              <p:ext uri="{D42A27DB-BD31-4B8C-83A1-F6EECF244321}">
                <p14:modId xmlns:p14="http://schemas.microsoft.com/office/powerpoint/2010/main" val="2073685688"/>
              </p:ext>
            </p:extLst>
          </p:nvPr>
        </p:nvGraphicFramePr>
        <p:xfrm>
          <a:off x="209550" y="752165"/>
          <a:ext cx="9382124" cy="576936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19275">
                  <a:extLst>
                    <a:ext uri="{9D8B030D-6E8A-4147-A177-3AD203B41FA5}">
                      <a16:colId xmlns:a16="http://schemas.microsoft.com/office/drawing/2014/main" val="3265526353"/>
                    </a:ext>
                  </a:extLst>
                </a:gridCol>
                <a:gridCol w="2038350">
                  <a:extLst>
                    <a:ext uri="{9D8B030D-6E8A-4147-A177-3AD203B41FA5}">
                      <a16:colId xmlns:a16="http://schemas.microsoft.com/office/drawing/2014/main" val="3371818790"/>
                    </a:ext>
                  </a:extLst>
                </a:gridCol>
                <a:gridCol w="2013397">
                  <a:extLst>
                    <a:ext uri="{9D8B030D-6E8A-4147-A177-3AD203B41FA5}">
                      <a16:colId xmlns:a16="http://schemas.microsoft.com/office/drawing/2014/main" val="1728256747"/>
                    </a:ext>
                  </a:extLst>
                </a:gridCol>
                <a:gridCol w="3511102">
                  <a:extLst>
                    <a:ext uri="{9D8B030D-6E8A-4147-A177-3AD203B41FA5}">
                      <a16:colId xmlns:a16="http://schemas.microsoft.com/office/drawing/2014/main" val="2519243731"/>
                    </a:ext>
                  </a:extLst>
                </a:gridCol>
              </a:tblGrid>
              <a:tr h="231195">
                <a:tc gridSpan="4">
                  <a:txBody>
                    <a:bodyPr/>
                    <a:lstStyle/>
                    <a:p>
                      <a:pPr algn="l"/>
                      <a:r>
                        <a:rPr kumimoji="1" lang="en-US" altLang="ja-JP" sz="1200" b="1" kern="1200" dirty="0">
                          <a:solidFill>
                            <a:schemeClr val="tx1"/>
                          </a:solidFill>
                          <a:latin typeface="メイリオ" panose="020B0604030504040204" pitchFamily="50" charset="-128"/>
                          <a:ea typeface="メイリオ" panose="020B0604030504040204" pitchFamily="50" charset="-128"/>
                          <a:cs typeface="+mn-cs"/>
                        </a:rPr>
                        <a:t>7. </a:t>
                      </a:r>
                      <a:r>
                        <a:rPr kumimoji="1" lang="ja-JP" altLang="en-US" sz="1200" b="1" kern="1200" dirty="0">
                          <a:solidFill>
                            <a:schemeClr val="tx1"/>
                          </a:solidFill>
                          <a:latin typeface="メイリオ" panose="020B0604030504040204" pitchFamily="50" charset="-128"/>
                          <a:ea typeface="メイリオ" panose="020B0604030504040204" pitchFamily="50" charset="-128"/>
                          <a:cs typeface="+mn-cs"/>
                        </a:rPr>
                        <a:t>顕在化した課題と課題解決のアプローチ（今後の対応）について</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kumimoji="1" lang="ja-JP" altLang="en-US" sz="1200"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hMerge="1">
                  <a:txBody>
                    <a:bodyPr/>
                    <a:lstStyle/>
                    <a:p>
                      <a:pPr algn="ctr"/>
                      <a:endParaRPr kumimoji="1" lang="ja-JP" altLang="en-US" sz="1200"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hMerge="1">
                  <a:txBody>
                    <a:bodyPr/>
                    <a:lstStyle/>
                    <a:p>
                      <a:pPr algn="ctr"/>
                      <a:endParaRPr kumimoji="1" lang="ja-JP" altLang="en-US" sz="1200"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700127705"/>
                  </a:ext>
                </a:extLst>
              </a:tr>
              <a:tr h="382537">
                <a:tc>
                  <a:txBody>
                    <a:bodyPr/>
                    <a:lstStyle/>
                    <a:p>
                      <a:pPr algn="ctr"/>
                      <a:r>
                        <a:rPr lang="ja-JP" altLang="en-US" sz="1050" b="1" dirty="0">
                          <a:solidFill>
                            <a:schemeClr val="bg1"/>
                          </a:solidFill>
                          <a:effectLst>
                            <a:outerShdw blurRad="38100" dist="38100" dir="2700000" algn="tl">
                              <a:srgbClr val="000000">
                                <a:alpha val="43137"/>
                              </a:srgbClr>
                            </a:outerShdw>
                          </a:effectLst>
                        </a:rPr>
                        <a:t>業務内容</a:t>
                      </a:r>
                      <a:endParaRPr kumimoji="1" lang="ja-JP" altLang="en-US" sz="105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ja-JP" altLang="en-US" sz="1050" b="1" dirty="0">
                          <a:solidFill>
                            <a:schemeClr val="bg1"/>
                          </a:solidFill>
                          <a:effectLst>
                            <a:outerShdw blurRad="38100" dist="38100" dir="2700000" algn="tl">
                              <a:srgbClr val="000000">
                                <a:alpha val="43137"/>
                              </a:srgbClr>
                            </a:outerShdw>
                          </a:effectLst>
                        </a:rPr>
                        <a:t>成果目標</a:t>
                      </a:r>
                      <a:endParaRPr kumimoji="1" lang="ja-JP" altLang="en-US" sz="105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ja-JP" altLang="en-US" sz="1050" b="1" dirty="0">
                          <a:solidFill>
                            <a:schemeClr val="bg1"/>
                          </a:solidFill>
                          <a:effectLst>
                            <a:outerShdw blurRad="38100" dist="38100" dir="2700000" algn="tl">
                              <a:srgbClr val="000000">
                                <a:alpha val="43137"/>
                              </a:srgbClr>
                            </a:outerShdw>
                          </a:effectLst>
                        </a:rPr>
                        <a:t>事業実施にあたり顕在化した課題</a:t>
                      </a:r>
                      <a:endParaRPr kumimoji="1" lang="ja-JP" altLang="en-US" sz="105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ja-JP" altLang="en-US" sz="1050" b="1" dirty="0">
                          <a:solidFill>
                            <a:schemeClr val="bg1"/>
                          </a:solidFill>
                          <a:effectLst>
                            <a:outerShdw blurRad="38100" dist="38100" dir="2700000" algn="tl">
                              <a:srgbClr val="000000">
                                <a:alpha val="43137"/>
                              </a:srgbClr>
                            </a:outerShdw>
                          </a:effectLst>
                        </a:rPr>
                        <a:t>課題解決のアプローチと</a:t>
                      </a:r>
                      <a:endParaRPr lang="en-US" altLang="ja-JP" sz="1050" b="1" dirty="0">
                        <a:solidFill>
                          <a:schemeClr val="bg1"/>
                        </a:solidFill>
                        <a:effectLst>
                          <a:outerShdw blurRad="38100" dist="38100" dir="2700000" algn="tl">
                            <a:srgbClr val="000000">
                              <a:alpha val="43137"/>
                            </a:srgbClr>
                          </a:outerShdw>
                        </a:effectLst>
                      </a:endParaRPr>
                    </a:p>
                    <a:p>
                      <a:pPr algn="ctr"/>
                      <a:r>
                        <a:rPr kumimoji="1" lang="ja-JP" altLang="en-US" sz="1050" b="1" dirty="0">
                          <a:solidFill>
                            <a:schemeClr val="bg1"/>
                          </a:solidFill>
                          <a:effectLst>
                            <a:outerShdw blurRad="38100" dist="38100" dir="2700000" algn="tl">
                              <a:srgbClr val="000000">
                                <a:alpha val="43137"/>
                              </a:srgbClr>
                            </a:outerShdw>
                          </a:effectLst>
                        </a:rPr>
                        <a:t>今後の展開（</a:t>
                      </a:r>
                      <a:r>
                        <a:rPr kumimoji="1" lang="ja-JP" altLang="en-US" sz="1050" b="1" u="sng" dirty="0">
                          <a:solidFill>
                            <a:srgbClr val="FF0066"/>
                          </a:solidFill>
                          <a:effectLst>
                            <a:outerShdw blurRad="38100" dist="38100" dir="2700000" algn="tl">
                              <a:srgbClr val="000000">
                                <a:alpha val="43137"/>
                              </a:srgbClr>
                            </a:outerShdw>
                          </a:effectLst>
                        </a:rPr>
                        <a:t>スケジュール</a:t>
                      </a:r>
                      <a:r>
                        <a:rPr kumimoji="1" lang="ja-JP" altLang="en-US" sz="1050" b="1" dirty="0">
                          <a:solidFill>
                            <a:schemeClr val="bg1"/>
                          </a:solidFill>
                          <a:effectLst>
                            <a:outerShdw blurRad="38100" dist="38100" dir="2700000" algn="tl">
                              <a:srgbClr val="000000">
                                <a:alpha val="43137"/>
                              </a:srgbClr>
                            </a:outerShdw>
                          </a:effectLst>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51828688"/>
                  </a:ext>
                </a:extLst>
              </a:tr>
              <a:tr h="1413403">
                <a:tc>
                  <a:txBody>
                    <a:bodyPr/>
                    <a:lstStyle/>
                    <a:p>
                      <a:pPr algn="just"/>
                      <a:r>
                        <a:rPr kumimoji="1" lang="ja-JP" altLang="en-US" sz="1050" dirty="0"/>
                        <a:t>①近隣市町における作物栽培状況マッピング</a:t>
                      </a:r>
                      <a:endParaRPr kumimoji="1" lang="en-US" altLang="ja-JP" sz="1050" dirty="0"/>
                    </a:p>
                    <a:p>
                      <a:pPr algn="just"/>
                      <a:r>
                        <a:rPr kumimoji="1" lang="ja-JP" altLang="en-US" sz="1050" dirty="0"/>
                        <a:t>②消化液の利活用試験</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050" dirty="0">
                          <a:solidFill>
                            <a:schemeClr val="tx1"/>
                          </a:solidFill>
                        </a:rPr>
                        <a:t>・島原半島における農作物栽培マップの作成</a:t>
                      </a:r>
                      <a:endParaRPr kumimoji="1" lang="en-US" altLang="ja-JP" sz="1050" dirty="0">
                        <a:solidFill>
                          <a:schemeClr val="tx1"/>
                        </a:solidFill>
                      </a:endParaRPr>
                    </a:p>
                    <a:p>
                      <a:r>
                        <a:rPr kumimoji="1" lang="ja-JP" altLang="en-US" sz="1050" dirty="0">
                          <a:solidFill>
                            <a:schemeClr val="tx1"/>
                          </a:solidFill>
                        </a:rPr>
                        <a:t>・当該地域における主要品目（ダイコン、レタス、バレイショ）での消化液の液肥利用における肥料効果の解明</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t>・各地域の実情に合った農作物が栽培されている。</a:t>
                      </a:r>
                      <a:endParaRPr kumimoji="1" lang="en-US" altLang="ja-JP" sz="1050" dirty="0"/>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t>・消化液の肥料成分は、年次によりバラツキがあったため、原料や製造方法をそろえる等、成分の安定化が必要である。</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t>・消化液は施用量が多いため、速やかに耕うんできない場合は、臭気対策が必要である。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t>・マッピングを基に消化液散布可能対象地域について検討。</a:t>
                      </a:r>
                      <a:endParaRPr kumimoji="1" lang="en-US" altLang="ja-JP" sz="1050" dirty="0"/>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t>・今回の試験では、消化液の運搬、散布方法等を検討しておらず、さらに使いやすさや経営面の検証も行なって、農家が肥料として利用可能かを評価してもらう必要がある。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571226629"/>
                  </a:ext>
                </a:extLst>
              </a:tr>
              <a:tr h="1860309">
                <a:tc>
                  <a:txBody>
                    <a:bodyPr/>
                    <a:lstStyle/>
                    <a:p>
                      <a:pPr marL="0" marR="0" lvl="0" indent="0" algn="just"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③消化液利活用事業の事例調査</a:t>
                      </a:r>
                      <a:endParaRPr kumimoji="1" lang="en-US" altLang="ja-JP" sz="1050" dirty="0">
                        <a:solidFill>
                          <a:schemeClr val="tx1"/>
                        </a:solidFill>
                      </a:endParaRPr>
                    </a:p>
                    <a:p>
                      <a:pPr marL="0" marR="0" lvl="0" indent="0" algn="just"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④～⑥消化液の運搬・散布・保存保管方法の検討</a:t>
                      </a:r>
                      <a:endParaRPr kumimoji="1" lang="en-US" altLang="ja-JP" sz="1050" dirty="0">
                        <a:solidFill>
                          <a:schemeClr val="tx1"/>
                        </a:solidFill>
                      </a:endParaRPr>
                    </a:p>
                    <a:p>
                      <a:pPr marL="0" marR="0" lvl="0" indent="0" algn="just"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⑦消化液利活用事業を含めたバイオガス発電事業の事業性シミュレーション</a:t>
                      </a:r>
                      <a:endParaRPr kumimoji="1" lang="en-US" altLang="ja-JP" sz="1050" dirty="0">
                        <a:solidFill>
                          <a:schemeClr val="tx1"/>
                        </a:solidFill>
                      </a:endParaRPr>
                    </a:p>
                    <a:p>
                      <a:pPr marL="0" marR="0" lvl="0" indent="0" algn="just"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⑧事業全体の窒素循環量及び</a:t>
                      </a:r>
                      <a:r>
                        <a:rPr kumimoji="1" lang="en-US" altLang="ja-JP" sz="1050" dirty="0">
                          <a:solidFill>
                            <a:schemeClr val="tx1"/>
                          </a:solidFill>
                        </a:rPr>
                        <a:t>CO2</a:t>
                      </a:r>
                      <a:r>
                        <a:rPr kumimoji="1" lang="ja-JP" altLang="en-US" sz="1050" dirty="0">
                          <a:solidFill>
                            <a:schemeClr val="tx1"/>
                          </a:solidFill>
                        </a:rPr>
                        <a:t>排出削減量の試算</a:t>
                      </a:r>
                      <a:endParaRPr kumimoji="1" lang="en-US" altLang="ja-JP" sz="1050" dirty="0">
                        <a:solidFill>
                          <a:schemeClr val="tx1"/>
                        </a:solidFill>
                      </a:endParaRPr>
                    </a:p>
                    <a:p>
                      <a:pPr marL="0" marR="0" lvl="0" indent="0" algn="just"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⑨県内各地へのシステム導入のための調査</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rPr>
                        <a:t>・消化液の運搬散布方法等の選定</a:t>
                      </a:r>
                      <a:endParaRPr kumimoji="1" lang="en-US" altLang="ja-JP" sz="1050" dirty="0">
                        <a:solidFill>
                          <a:schemeClr val="tx1"/>
                        </a:solidFill>
                      </a:endParaRPr>
                    </a:p>
                    <a:p>
                      <a:r>
                        <a:rPr kumimoji="1" lang="ja-JP" altLang="en-US" sz="1050" dirty="0">
                          <a:solidFill>
                            <a:schemeClr val="tx1"/>
                          </a:solidFill>
                        </a:rPr>
                        <a:t>・コストシミュレーションを行った上で「消化液の利活用コスト及び「慣行肥料と比較した市場価値」を確認</a:t>
                      </a:r>
                      <a:endParaRPr kumimoji="1" lang="en-US" altLang="ja-JP" sz="1050" dirty="0">
                        <a:solidFill>
                          <a:schemeClr val="tx1"/>
                        </a:solidFill>
                      </a:endParaRPr>
                    </a:p>
                    <a:p>
                      <a:r>
                        <a:rPr kumimoji="1" lang="ja-JP" altLang="en-US" sz="1050" dirty="0">
                          <a:solidFill>
                            <a:schemeClr val="tx1"/>
                          </a:solidFill>
                        </a:rPr>
                        <a:t>・コスト面からみた散布対象作物の検討</a:t>
                      </a:r>
                    </a:p>
                    <a:p>
                      <a:r>
                        <a:rPr kumimoji="1" lang="ja-JP" altLang="en-US" sz="1050" dirty="0">
                          <a:solidFill>
                            <a:schemeClr val="tx1"/>
                          </a:solidFill>
                        </a:rPr>
                        <a:t>・事業による窒素削減効果の確認</a:t>
                      </a:r>
                      <a:endParaRPr kumimoji="1" lang="en-US" altLang="ja-JP" sz="105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rPr>
                        <a:t>・消化液利活用コストが慣行肥料と比較して有利となる作物種が限られる。</a:t>
                      </a:r>
                      <a:endParaRPr kumimoji="1" lang="en-US" altLang="ja-JP" sz="1050" dirty="0">
                        <a:solidFill>
                          <a:schemeClr val="tx1"/>
                        </a:solidFill>
                      </a:endParaRPr>
                    </a:p>
                    <a:p>
                      <a:r>
                        <a:rPr kumimoji="1" lang="ja-JP" altLang="en-US" sz="1050" dirty="0">
                          <a:solidFill>
                            <a:schemeClr val="tx1"/>
                          </a:solidFill>
                        </a:rPr>
                        <a:t>・プラント位置と作物の栽培地の関係によりコストに影響があるため、プラント位置により対応を変える必要がある。</a:t>
                      </a:r>
                      <a:endParaRPr kumimoji="1" lang="en-US" altLang="ja-JP" sz="105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a:t>・散布対象となった作物の耕種農家に確実な参加を促せるよう意識醸成を図る。</a:t>
                      </a:r>
                      <a:endParaRPr kumimoji="1" lang="en-US" altLang="ja-JP" sz="1050" dirty="0"/>
                    </a:p>
                    <a:p>
                      <a:r>
                        <a:rPr kumimoji="1" lang="ja-JP" altLang="en-US" sz="1050" dirty="0"/>
                        <a:t>・半島内や県内他地域への展開の際は都度シミュレーションを行い各地点に適した利用を検討する。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3627162"/>
                  </a:ext>
                </a:extLst>
              </a:tr>
              <a:tr h="858516">
                <a:tc>
                  <a:txBody>
                    <a:bodyPr/>
                    <a:lstStyle/>
                    <a:p>
                      <a:pPr marL="0" marR="0" lvl="0" indent="0" algn="just"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⑩ミニプラントによるメタン発酵実験</a:t>
                      </a:r>
                      <a:endParaRPr kumimoji="1" lang="en-US" altLang="ja-JP" sz="1050" dirty="0">
                        <a:solidFill>
                          <a:schemeClr val="tx1"/>
                        </a:solidFill>
                      </a:endParaRPr>
                    </a:p>
                    <a:p>
                      <a:pPr marL="0" marR="0" lvl="0" indent="0" algn="just"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⑪消化液に関する意見交換会及びメタン発酵・消化液散布に関するアンケート</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050" dirty="0">
                          <a:solidFill>
                            <a:schemeClr val="tx1"/>
                          </a:solidFill>
                        </a:rPr>
                        <a:t>・メタン発酵原料を用いた発酵実験</a:t>
                      </a:r>
                      <a:endParaRPr kumimoji="1" lang="en-US" altLang="ja-JP" sz="1050" dirty="0">
                        <a:solidFill>
                          <a:schemeClr val="tx1"/>
                        </a:solidFill>
                      </a:endParaRPr>
                    </a:p>
                    <a:p>
                      <a:r>
                        <a:rPr kumimoji="1" lang="ja-JP" altLang="en-US" sz="1050" dirty="0">
                          <a:solidFill>
                            <a:schemeClr val="tx1"/>
                          </a:solidFill>
                        </a:rPr>
                        <a:t>・消化液に関する意見交換会の開催とアンケート実施</a:t>
                      </a:r>
                      <a:endParaRPr kumimoji="1" lang="en-US" altLang="ja-JP" sz="105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050" dirty="0">
                          <a:solidFill>
                            <a:schemeClr val="tx1"/>
                          </a:solidFill>
                        </a:rPr>
                        <a:t>・乳用牛ふんと廃菌床ではバイオガスが発生するが、メタン発酵施設の運転には最適な混合比率の投入する必要がある。</a:t>
                      </a:r>
                      <a:endParaRPr kumimoji="1" lang="en-US" altLang="ja-JP" sz="1050" dirty="0">
                        <a:solidFill>
                          <a:schemeClr val="tx1"/>
                        </a:solidFill>
                      </a:endParaRPr>
                    </a:p>
                    <a:p>
                      <a:r>
                        <a:rPr kumimoji="1" lang="ja-JP" altLang="en-US" sz="1050" dirty="0">
                          <a:solidFill>
                            <a:schemeClr val="tx1"/>
                          </a:solidFill>
                        </a:rPr>
                        <a:t>・消化液利用に向けた組織作りが必要で、散布する装置等の準備が必要。</a:t>
                      </a:r>
                      <a:endParaRPr kumimoji="1" lang="en-US" altLang="ja-JP" sz="1050" dirty="0">
                        <a:solidFill>
                          <a:schemeClr val="tx1"/>
                        </a:solidFill>
                      </a:endParaRPr>
                    </a:p>
                    <a:p>
                      <a:r>
                        <a:rPr kumimoji="1" lang="ja-JP" altLang="en-US" sz="1050" dirty="0">
                          <a:solidFill>
                            <a:schemeClr val="tx1"/>
                          </a:solidFill>
                        </a:rPr>
                        <a:t>・液肥の利用実績がないため、取り扱いに経験が必要。</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050" dirty="0"/>
                        <a:t>・ミニプラントでの発酵実験を継続</a:t>
                      </a:r>
                      <a:endParaRPr kumimoji="1" lang="en-US" altLang="ja-JP" sz="1050" dirty="0"/>
                    </a:p>
                    <a:p>
                      <a:r>
                        <a:rPr kumimoji="1" lang="ja-JP" altLang="en-US" sz="1050" dirty="0"/>
                        <a:t>・ミニプラント等で発生した消化液を用いた栽培実験を現地農家と協議</a:t>
                      </a:r>
                      <a:endParaRPr kumimoji="1" lang="en-US" altLang="ja-JP" sz="1050" dirty="0"/>
                    </a:p>
                    <a:p>
                      <a:r>
                        <a:rPr kumimoji="1" lang="ja-JP" altLang="en-US" sz="1050" dirty="0"/>
                        <a:t>・液肥利用に向けた組織作り</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948599626"/>
                  </a:ext>
                </a:extLst>
              </a:tr>
            </a:tbl>
          </a:graphicData>
        </a:graphic>
      </p:graphicFrame>
      <p:sp>
        <p:nvSpPr>
          <p:cNvPr id="11" name="Rectangle 2"/>
          <p:cNvSpPr txBox="1">
            <a:spLocks noChangeArrowheads="1"/>
          </p:cNvSpPr>
          <p:nvPr/>
        </p:nvSpPr>
        <p:spPr bwMode="auto">
          <a:xfrm>
            <a:off x="0" y="-1"/>
            <a:ext cx="9906000"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lvl="0"/>
            <a:endParaRPr lang="ja-JP" altLang="en-US" sz="1300" b="1" dirty="0">
              <a:solidFill>
                <a:srgbClr val="FFFFFF"/>
              </a:solidFill>
            </a:endParaRPr>
          </a:p>
        </p:txBody>
      </p:sp>
      <p:sp>
        <p:nvSpPr>
          <p:cNvPr id="14" name="正方形/長方形 13"/>
          <p:cNvSpPr/>
          <p:nvPr/>
        </p:nvSpPr>
        <p:spPr>
          <a:xfrm>
            <a:off x="449943" y="-1"/>
            <a:ext cx="3338286"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長崎県 ／島原半島地域</a:t>
            </a:r>
            <a:endParaRPr kumimoji="1" lang="en-US" altLang="ja-JP"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諫早市・雲仙市・島原市・南島原市</a:t>
            </a:r>
            <a:r>
              <a:rPr kumimoji="1" lang="en-US" altLang="ja-JP"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3828288" y="-1"/>
            <a:ext cx="5696712"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脱炭素イノベーションによる地域循環共生圏構築事業</a:t>
            </a:r>
          </a:p>
          <a:p>
            <a:pPr algn="ctr"/>
            <a:r>
              <a:rPr lang="ja-JP" altLang="en-US" sz="1200" b="1" dirty="0">
                <a:solidFill>
                  <a:schemeClr val="bg1"/>
                </a:solidFill>
                <a:latin typeface="メイリオ" panose="020B0604030504040204" pitchFamily="50" charset="-128"/>
                <a:ea typeface="メイリオ" panose="020B0604030504040204" pitchFamily="50" charset="-128"/>
              </a:rPr>
              <a:t>令和元年度 資源循環による環境と産業の効果波及促進事業</a:t>
            </a:r>
          </a:p>
        </p:txBody>
      </p:sp>
    </p:spTree>
    <p:extLst>
      <p:ext uri="{BB962C8B-B14F-4D97-AF65-F5344CB8AC3E}">
        <p14:creationId xmlns:p14="http://schemas.microsoft.com/office/powerpoint/2010/main" val="25682603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zyQ91rJTweUe8tONZR2B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4zyQ91rJTweUe8tONZR2BA"/>
</p:tagLst>
</file>

<file path=ppt/theme/theme1.xml><?xml version="1.0" encoding="utf-8"?>
<a:theme xmlns:a="http://schemas.openxmlformats.org/drawingml/2006/main" name="テーマ1">
  <a:themeElements>
    <a:clrScheme name="ユーザー定義 1">
      <a:dk1>
        <a:sysClr val="windowText" lastClr="000000"/>
      </a:dk1>
      <a:lt1>
        <a:sysClr val="window" lastClr="FFFFFF"/>
      </a:lt1>
      <a:dk2>
        <a:srgbClr val="0077C0"/>
      </a:dk2>
      <a:lt2>
        <a:srgbClr val="EEECE1"/>
      </a:lt2>
      <a:accent1>
        <a:srgbClr val="0077C0"/>
      </a:accent1>
      <a:accent2>
        <a:srgbClr val="CC0E00"/>
      </a:accent2>
      <a:accent3>
        <a:srgbClr val="36CC00"/>
      </a:accent3>
      <a:accent4>
        <a:srgbClr val="CC00AA"/>
      </a:accent4>
      <a:accent5>
        <a:srgbClr val="00CCBE"/>
      </a:accent5>
      <a:accent6>
        <a:srgbClr val="CC6D00"/>
      </a:accent6>
      <a:hlink>
        <a:srgbClr val="0000FF"/>
      </a:hlink>
      <a:folHlink>
        <a:srgbClr val="800080"/>
      </a:folHlink>
    </a:clrScheme>
    <a:fontScheme name="ユーザー定義 1">
      <a:majorFont>
        <a:latin typeface="Arial"/>
        <a:ea typeface="HGSｺﾞｼｯｸE"/>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sz="1200"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テーマ1">
  <a:themeElements>
    <a:clrScheme name="ユーザー定義 1">
      <a:dk1>
        <a:sysClr val="windowText" lastClr="000000"/>
      </a:dk1>
      <a:lt1>
        <a:sysClr val="window" lastClr="FFFFFF"/>
      </a:lt1>
      <a:dk2>
        <a:srgbClr val="0077C0"/>
      </a:dk2>
      <a:lt2>
        <a:srgbClr val="EEECE1"/>
      </a:lt2>
      <a:accent1>
        <a:srgbClr val="0077C0"/>
      </a:accent1>
      <a:accent2>
        <a:srgbClr val="CC0E00"/>
      </a:accent2>
      <a:accent3>
        <a:srgbClr val="36CC00"/>
      </a:accent3>
      <a:accent4>
        <a:srgbClr val="CC00AA"/>
      </a:accent4>
      <a:accent5>
        <a:srgbClr val="00CCBE"/>
      </a:accent5>
      <a:accent6>
        <a:srgbClr val="CC6D00"/>
      </a:accent6>
      <a:hlink>
        <a:srgbClr val="0000FF"/>
      </a:hlink>
      <a:folHlink>
        <a:srgbClr val="800080"/>
      </a:folHlink>
    </a:clrScheme>
    <a:fontScheme name="ユーザー定義 1">
      <a:majorFont>
        <a:latin typeface="Arial"/>
        <a:ea typeface="HGSｺﾞｼｯｸE"/>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sz="1200"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テーマ1">
  <a:themeElements>
    <a:clrScheme name="ユーザー定義 1">
      <a:dk1>
        <a:sysClr val="windowText" lastClr="000000"/>
      </a:dk1>
      <a:lt1>
        <a:sysClr val="window" lastClr="FFFFFF"/>
      </a:lt1>
      <a:dk2>
        <a:srgbClr val="0077C0"/>
      </a:dk2>
      <a:lt2>
        <a:srgbClr val="EEECE1"/>
      </a:lt2>
      <a:accent1>
        <a:srgbClr val="0077C0"/>
      </a:accent1>
      <a:accent2>
        <a:srgbClr val="CC0E00"/>
      </a:accent2>
      <a:accent3>
        <a:srgbClr val="36CC00"/>
      </a:accent3>
      <a:accent4>
        <a:srgbClr val="CC00AA"/>
      </a:accent4>
      <a:accent5>
        <a:srgbClr val="00CCBE"/>
      </a:accent5>
      <a:accent6>
        <a:srgbClr val="CC6D00"/>
      </a:accent6>
      <a:hlink>
        <a:srgbClr val="0000FF"/>
      </a:hlink>
      <a:folHlink>
        <a:srgbClr val="800080"/>
      </a:folHlink>
    </a:clrScheme>
    <a:fontScheme name="ユーザー定義 1">
      <a:majorFont>
        <a:latin typeface="Arial"/>
        <a:ea typeface="HGSｺﾞｼｯｸE"/>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sz="1200"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1716</Words>
  <Application>Microsoft Office PowerPoint</Application>
  <PresentationFormat>A4 210 x 297 mm</PresentationFormat>
  <Paragraphs>244</Paragraphs>
  <Slides>6</Slides>
  <Notes>6</Notes>
  <HiddenSlides>0</HiddenSlides>
  <MMClips>0</MMClips>
  <ScaleCrop>false</ScaleCrop>
  <HeadingPairs>
    <vt:vector size="6" baseType="variant">
      <vt:variant>
        <vt:lpstr>使用されているフォント</vt:lpstr>
      </vt:variant>
      <vt:variant>
        <vt:i4>12</vt:i4>
      </vt:variant>
      <vt:variant>
        <vt:lpstr>テーマ</vt:lpstr>
      </vt:variant>
      <vt:variant>
        <vt:i4>3</vt:i4>
      </vt:variant>
      <vt:variant>
        <vt:lpstr>スライド タイトル</vt:lpstr>
      </vt:variant>
      <vt:variant>
        <vt:i4>6</vt:i4>
      </vt:variant>
    </vt:vector>
  </HeadingPairs>
  <TitlesOfParts>
    <vt:vector size="21" baseType="lpstr">
      <vt:lpstr>HGPｺﾞｼｯｸE</vt:lpstr>
      <vt:lpstr>HGPｺﾞｼｯｸM</vt:lpstr>
      <vt:lpstr>HGSｺﾞｼｯｸE</vt:lpstr>
      <vt:lpstr>Meiryo UI</vt:lpstr>
      <vt:lpstr>ＭＳ Ｐゴシック</vt:lpstr>
      <vt:lpstr>メイリオ</vt:lpstr>
      <vt:lpstr>游ゴシック</vt:lpstr>
      <vt:lpstr>Arial</vt:lpstr>
      <vt:lpstr>Calibri</vt:lpstr>
      <vt:lpstr>Times New Roman</vt:lpstr>
      <vt:lpstr>Wingdings</vt:lpstr>
      <vt:lpstr>Wingdings 2</vt:lpstr>
      <vt:lpstr>テーマ1</vt:lpstr>
      <vt:lpstr>1_テーマ1</vt:lpstr>
      <vt:lpstr>2_テーマ1</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佐藤 正浩</dc:creator>
  <cp:lastModifiedBy>錦織 麻呂</cp:lastModifiedBy>
  <cp:revision>4</cp:revision>
  <cp:lastPrinted>2020-03-17T02:10:54Z</cp:lastPrinted>
  <dcterms:modified xsi:type="dcterms:W3CDTF">2020-03-17T09:30:27Z</dcterms:modified>
</cp:coreProperties>
</file>