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7" r:id="rId1"/>
    <p:sldMasterId id="2147483703" r:id="rId2"/>
    <p:sldMasterId id="2147483709" r:id="rId3"/>
  </p:sldMasterIdLst>
  <p:notesMasterIdLst>
    <p:notesMasterId r:id="rId8"/>
  </p:notesMasterIdLst>
  <p:sldIdLst>
    <p:sldId id="292" r:id="rId4"/>
    <p:sldId id="293" r:id="rId5"/>
    <p:sldId id="308" r:id="rId6"/>
    <p:sldId id="313" r:id="rId7"/>
  </p:sldIdLst>
  <p:sldSz cx="9906000" cy="6858000" type="A4"/>
  <p:notesSz cx="6805613" cy="9939338"/>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B3E"/>
    <a:srgbClr val="E6077D"/>
    <a:srgbClr val="00948C"/>
    <a:srgbClr val="72583F"/>
    <a:srgbClr val="002060"/>
    <a:srgbClr val="0075BF"/>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6370" autoAdjust="0"/>
  </p:normalViewPr>
  <p:slideViewPr>
    <p:cSldViewPr snapToGrid="0" showGuides="1">
      <p:cViewPr varScale="1">
        <p:scale>
          <a:sx n="110" d="100"/>
          <a:sy n="110" d="100"/>
        </p:scale>
        <p:origin x="1164" y="108"/>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100" cy="498693"/>
          </a:xfrm>
          <a:prstGeom prst="rect">
            <a:avLst/>
          </a:prstGeom>
        </p:spPr>
        <p:txBody>
          <a:bodyPr vert="horz" lIns="92202" tIns="46103" rIns="92202" bIns="461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4"/>
            <a:ext cx="2949100" cy="498693"/>
          </a:xfrm>
          <a:prstGeom prst="rect">
            <a:avLst/>
          </a:prstGeom>
        </p:spPr>
        <p:txBody>
          <a:bodyPr vert="horz" lIns="92202" tIns="46103" rIns="92202" bIns="46103" rtlCol="0"/>
          <a:lstStyle>
            <a:lvl1pPr algn="r">
              <a:defRPr sz="1200"/>
            </a:lvl1pPr>
          </a:lstStyle>
          <a:p>
            <a:fld id="{817C4101-0163-4AB1-9664-E293361E70F7}" type="datetimeFigureOut">
              <a:rPr kumimoji="1" lang="ja-JP" altLang="en-US" smtClean="0"/>
              <a:t>2020/2/19</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0287" cy="3352800"/>
          </a:xfrm>
          <a:prstGeom prst="rect">
            <a:avLst/>
          </a:prstGeom>
          <a:noFill/>
          <a:ln w="12700">
            <a:solidFill>
              <a:prstClr val="black"/>
            </a:solidFill>
          </a:ln>
        </p:spPr>
        <p:txBody>
          <a:bodyPr vert="horz" lIns="92202" tIns="46103" rIns="92202" bIns="46103" rtlCol="0" anchor="ctr"/>
          <a:lstStyle/>
          <a:p>
            <a:endParaRPr lang="ja-JP" altLang="en-US"/>
          </a:p>
        </p:txBody>
      </p:sp>
      <p:sp>
        <p:nvSpPr>
          <p:cNvPr id="5" name="ノート プレースホルダー 4"/>
          <p:cNvSpPr>
            <a:spLocks noGrp="1"/>
          </p:cNvSpPr>
          <p:nvPr>
            <p:ph type="body" sz="quarter" idx="3"/>
          </p:nvPr>
        </p:nvSpPr>
        <p:spPr>
          <a:xfrm>
            <a:off x="680563" y="4783310"/>
            <a:ext cx="5444490" cy="3913615"/>
          </a:xfrm>
          <a:prstGeom prst="rect">
            <a:avLst/>
          </a:prstGeom>
        </p:spPr>
        <p:txBody>
          <a:bodyPr vert="horz" lIns="92202" tIns="46103" rIns="92202" bIns="461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100" cy="498692"/>
          </a:xfrm>
          <a:prstGeom prst="rect">
            <a:avLst/>
          </a:prstGeom>
        </p:spPr>
        <p:txBody>
          <a:bodyPr vert="horz" lIns="92202" tIns="46103" rIns="92202" bIns="461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100" cy="498692"/>
          </a:xfrm>
          <a:prstGeom prst="rect">
            <a:avLst/>
          </a:prstGeom>
        </p:spPr>
        <p:txBody>
          <a:bodyPr vert="horz" lIns="92202" tIns="46103" rIns="92202" bIns="46103" rtlCol="0" anchor="b"/>
          <a:lstStyle>
            <a:lvl1pPr algn="r">
              <a:defRPr sz="1200"/>
            </a:lvl1pPr>
          </a:lstStyle>
          <a:p>
            <a:fld id="{611089A0-973A-4683-AFC0-4B2C2226B1AE}" type="slidenum">
              <a:rPr kumimoji="1" lang="ja-JP" altLang="en-US" smtClean="0"/>
              <a:t>‹#›</a:t>
            </a:fld>
            <a:endParaRPr kumimoji="1" lang="ja-JP" altLang="en-US"/>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0287"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373">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373">
                <a:defRPr/>
              </a:pPr>
              <a:t>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979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0287"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a:p>
        </p:txBody>
      </p:sp>
    </p:spTree>
    <p:extLst>
      <p:ext uri="{BB962C8B-B14F-4D97-AF65-F5344CB8AC3E}">
        <p14:creationId xmlns:p14="http://schemas.microsoft.com/office/powerpoint/2010/main" val="347609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0287"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a:p>
        </p:txBody>
      </p:sp>
    </p:spTree>
    <p:extLst>
      <p:ext uri="{BB962C8B-B14F-4D97-AF65-F5344CB8AC3E}">
        <p14:creationId xmlns:p14="http://schemas.microsoft.com/office/powerpoint/2010/main" val="40750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096">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61096">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285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295"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59"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71"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583"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5915D4-2F5C-4427-A4BE-692C58D37FC5}"/>
              </a:ext>
            </a:extLst>
          </p:cNvPr>
          <p:cNvPicPr>
            <a:picLocks noChangeAspect="1"/>
          </p:cNvPicPr>
          <p:nvPr/>
        </p:nvPicPr>
        <p:blipFill rotWithShape="1">
          <a:blip r:embed="rId5"/>
          <a:srcRect l="23881" t="23188" r="2780" b="8506"/>
          <a:stretch/>
        </p:blipFill>
        <p:spPr>
          <a:xfrm>
            <a:off x="558102" y="1345305"/>
            <a:ext cx="5808598" cy="3043157"/>
          </a:xfrm>
          <a:prstGeom prst="rect">
            <a:avLst/>
          </a:prstGeom>
        </p:spPr>
      </p:pic>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2289" name="think-cell スライド" r:id="rId6" imgW="528" imgH="528" progId="TCLayout.ActiveDocument.1">
                  <p:embed/>
                </p:oleObj>
              </mc:Choice>
              <mc:Fallback>
                <p:oleObj name="think-cell スライド" r:id="rId6"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41" name="正方形/長方形 40"/>
          <p:cNvSpPr/>
          <p:nvPr/>
        </p:nvSpPr>
        <p:spPr>
          <a:xfrm>
            <a:off x="558103"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1" lang="en-US" altLang="ja-JP" sz="2400" b="1" dirty="0">
                <a:solidFill>
                  <a:prstClr val="white"/>
                </a:solidFill>
                <a:latin typeface="Calibri" panose="020F0502020204030204"/>
                <a:ea typeface="游ゴシック" panose="020B0400000000000000" pitchFamily="50" charset="-128"/>
              </a:rPr>
              <a:t>Illustrative</a:t>
            </a:r>
            <a:endParaRPr kumimoji="1" lang="ja-JP" altLang="en-US" sz="2400" b="1" dirty="0">
              <a:solidFill>
                <a:prstClr val="white"/>
              </a:solidFill>
              <a:latin typeface="Calibri" panose="020F0502020204030204"/>
              <a:ea typeface="游ゴシック" panose="020B0400000000000000" pitchFamily="50" charset="-128"/>
            </a:endParaRPr>
          </a:p>
        </p:txBody>
      </p:sp>
      <p:sp>
        <p:nvSpPr>
          <p:cNvPr id="105" name="正方形/長方形 104"/>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33" name="コンテンツ プレースホルダー 11"/>
          <p:cNvSpPr txBox="1">
            <a:spLocks/>
          </p:cNvSpPr>
          <p:nvPr/>
        </p:nvSpPr>
        <p:spPr>
          <a:xfrm>
            <a:off x="559864" y="105763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92" name="正方形/長方形 91"/>
          <p:cNvSpPr/>
          <p:nvPr/>
        </p:nvSpPr>
        <p:spPr>
          <a:xfrm>
            <a:off x="6621680" y="1308298"/>
            <a:ext cx="2624039"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b="1" u="sng" dirty="0">
                <a:solidFill>
                  <a:srgbClr val="614B3E"/>
                </a:solidFill>
                <a:latin typeface="Meiryo UI" panose="020B0604030504040204" pitchFamily="50" charset="-128"/>
                <a:ea typeface="Meiryo UI" panose="020B0604030504040204" pitchFamily="50" charset="-128"/>
              </a:rPr>
              <a:t>2020</a:t>
            </a:r>
            <a:r>
              <a:rPr lang="ja-JP" altLang="en-US" sz="1600" b="1" u="sng" dirty="0">
                <a:solidFill>
                  <a:srgbClr val="614B3E"/>
                </a:solidFill>
                <a:latin typeface="Meiryo UI" panose="020B0604030504040204" pitchFamily="50" charset="-128"/>
                <a:ea typeface="Meiryo UI" panose="020B0604030504040204" pitchFamily="50" charset="-128"/>
              </a:rPr>
              <a:t>年</a:t>
            </a:r>
            <a:r>
              <a:rPr lang="ja-JP" altLang="en-US" sz="1600" b="1" dirty="0">
                <a:solidFill>
                  <a:srgbClr val="614B3E"/>
                </a:solidFill>
                <a:latin typeface="Meiryo UI" panose="020B0604030504040204" pitchFamily="50" charset="-128"/>
                <a:ea typeface="Meiryo UI" panose="020B0604030504040204" pitchFamily="50" charset="-128"/>
              </a:rPr>
              <a:t>：</a:t>
            </a:r>
            <a:r>
              <a:rPr kumimoji="1" lang="en-US" altLang="ja-JP" sz="1600" dirty="0">
                <a:solidFill>
                  <a:srgbClr val="614B3E"/>
                </a:solidFill>
                <a:latin typeface="メイリオ" panose="020B0604030504040204" pitchFamily="50" charset="-128"/>
                <a:ea typeface="メイリオ" panose="020B0604030504040204" pitchFamily="50" charset="-128"/>
              </a:rPr>
              <a:t>FS</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調査（水素・</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（詳細）  メタノール等の</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製造技術検討、</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地域エネルギー</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会社の設立準</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備・施設整備）</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600" b="1" u="sng" dirty="0">
                <a:solidFill>
                  <a:srgbClr val="614B3E"/>
                </a:solidFill>
                <a:latin typeface="Meiryo UI" panose="020B0604030504040204" pitchFamily="50" charset="-128"/>
                <a:ea typeface="Meiryo UI" panose="020B0604030504040204" pitchFamily="50" charset="-128"/>
              </a:rPr>
              <a:t>2021</a:t>
            </a:r>
            <a:r>
              <a:rPr lang="ja-JP" altLang="en-US" sz="1600" b="1" u="sng" dirty="0">
                <a:solidFill>
                  <a:srgbClr val="614B3E"/>
                </a:solidFill>
                <a:latin typeface="Meiryo UI" panose="020B0604030504040204" pitchFamily="50" charset="-128"/>
                <a:ea typeface="Meiryo UI" panose="020B0604030504040204" pitchFamily="50" charset="-128"/>
              </a:rPr>
              <a:t>年</a:t>
            </a:r>
            <a:r>
              <a:rPr lang="ja-JP" altLang="en-US" sz="1600" b="1" dirty="0">
                <a:solidFill>
                  <a:srgbClr val="614B3E"/>
                </a:solidFill>
                <a:latin typeface="Meiryo UI" panose="020B0604030504040204" pitchFamily="50" charset="-128"/>
                <a:ea typeface="Meiryo UI" panose="020B0604030504040204" pitchFamily="50" charset="-128"/>
              </a:rPr>
              <a:t>：</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地域エネルギー</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会社設立（既存 </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BGP</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からの電力</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供給・循環資源</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　　　　　の域内供給）</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u="sng" dirty="0">
              <a:solidFill>
                <a:srgbClr val="614B3E"/>
              </a:solidFill>
              <a:latin typeface="Meiryo UI" panose="020B0604030504040204" pitchFamily="50" charset="-128"/>
              <a:ea typeface="Meiryo UI" panose="020B0604030504040204" pitchFamily="50" charset="-128"/>
            </a:endParaRPr>
          </a:p>
          <a:p>
            <a:pPr marL="989013" indent="-989013"/>
            <a:r>
              <a:rPr lang="en-US" altLang="ja-JP" sz="1600" b="1" u="sng" dirty="0">
                <a:solidFill>
                  <a:srgbClr val="614B3E"/>
                </a:solidFill>
                <a:latin typeface="Meiryo UI" panose="020B0604030504040204" pitchFamily="50" charset="-128"/>
                <a:ea typeface="Meiryo UI" panose="020B0604030504040204" pitchFamily="50" charset="-128"/>
              </a:rPr>
              <a:t>2022</a:t>
            </a:r>
            <a:r>
              <a:rPr lang="ja-JP" altLang="en-US" sz="1600" b="1" u="sng" dirty="0">
                <a:solidFill>
                  <a:srgbClr val="614B3E"/>
                </a:solidFill>
                <a:latin typeface="Meiryo UI" panose="020B0604030504040204" pitchFamily="50" charset="-128"/>
                <a:ea typeface="Meiryo UI" panose="020B0604030504040204" pitchFamily="50" charset="-128"/>
              </a:rPr>
              <a:t>年</a:t>
            </a:r>
            <a:r>
              <a:rPr kumimoji="1" lang="ja-JP" altLang="en-US" sz="1600" dirty="0">
                <a:solidFill>
                  <a:srgbClr val="614B3E"/>
                </a:solidFill>
                <a:latin typeface="Meiryo UI" panose="020B0604030504040204" pitchFamily="50" charset="-128"/>
                <a:ea typeface="Meiryo UI" panose="020B0604030504040204" pitchFamily="50" charset="-128"/>
              </a:rPr>
              <a:t>：</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パイロットプラ ントの稼働（以降、計画</a:t>
            </a:r>
            <a:r>
              <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12</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施設順次建設）</a:t>
            </a:r>
            <a:endParaRPr kumimoji="1" lang="en-US" altLang="ja-JP"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b="1" u="sng" dirty="0">
              <a:solidFill>
                <a:srgbClr val="614B3E"/>
              </a:solidFill>
              <a:latin typeface="Meiryo UI" panose="020B0604030504040204" pitchFamily="50" charset="-128"/>
              <a:ea typeface="Meiryo UI" panose="020B0604030504040204" pitchFamily="50" charset="-128"/>
            </a:endParaRPr>
          </a:p>
          <a:p>
            <a:r>
              <a:rPr kumimoji="1" lang="en-US" altLang="ja-JP" sz="1600" b="1" u="sng" dirty="0">
                <a:solidFill>
                  <a:srgbClr val="614B3E"/>
                </a:solidFill>
                <a:latin typeface="Meiryo UI" panose="020B0604030504040204" pitchFamily="50" charset="-128"/>
                <a:ea typeface="Meiryo UI" panose="020B0604030504040204" pitchFamily="50" charset="-128"/>
              </a:rPr>
              <a:t>2040</a:t>
            </a:r>
            <a:r>
              <a:rPr kumimoji="1" lang="ja-JP" altLang="en-US" sz="1600" b="1" u="sng" dirty="0">
                <a:solidFill>
                  <a:srgbClr val="614B3E"/>
                </a:solidFill>
                <a:latin typeface="Meiryo UI" panose="020B0604030504040204" pitchFamily="50" charset="-128"/>
                <a:ea typeface="Meiryo UI" panose="020B0604030504040204" pitchFamily="50" charset="-128"/>
              </a:rPr>
              <a:t>年</a:t>
            </a:r>
            <a:r>
              <a:rPr kumimoji="1" lang="ja-JP" altLang="en-US" sz="1600" b="1" dirty="0">
                <a:solidFill>
                  <a:srgbClr val="614B3E"/>
                </a:solidFill>
                <a:latin typeface="Meiryo UI" panose="020B0604030504040204" pitchFamily="50" charset="-128"/>
                <a:ea typeface="Meiryo UI" panose="020B0604030504040204" pitchFamily="50" charset="-128"/>
              </a:rPr>
              <a:t>：</a:t>
            </a:r>
            <a:r>
              <a:rPr kumimoji="1" lang="ja-JP" altLang="en-US" sz="16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地域エネルギー会社を核とする</a:t>
            </a:r>
            <a:r>
              <a:rPr kumimoji="1" lang="ja-JP" altLang="en-US" sz="1600" b="1"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エネルギーの地産地消体制の確立</a:t>
            </a:r>
            <a:endParaRPr kumimoji="1" lang="en-US" altLang="ja-JP" sz="1600" b="1"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コンテンツ プレースホルダー 11"/>
          <p:cNvSpPr txBox="1">
            <a:spLocks/>
          </p:cNvSpPr>
          <p:nvPr/>
        </p:nvSpPr>
        <p:spPr>
          <a:xfrm>
            <a:off x="6605637" y="1045106"/>
            <a:ext cx="266400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957946" y="765069"/>
            <a:ext cx="1266599" cy="305093"/>
            <a:chOff x="6098249" y="1438182"/>
            <a:chExt cx="1266599" cy="305093"/>
          </a:xfrm>
        </p:grpSpPr>
        <p:sp>
          <p:nvSpPr>
            <p:cNvPr id="36" name="正方形/長方形 35"/>
            <p:cNvSpPr/>
            <p:nvPr/>
          </p:nvSpPr>
          <p:spPr>
            <a:xfrm>
              <a:off x="7017061" y="1479109"/>
              <a:ext cx="347787" cy="188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3" name="正方形/長方形 22"/>
          <p:cNvSpPr/>
          <p:nvPr/>
        </p:nvSpPr>
        <p:spPr>
          <a:xfrm>
            <a:off x="6689109" y="1347476"/>
            <a:ext cx="2533568" cy="51667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603874" y="1045106"/>
            <a:ext cx="266400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F9F8FDE-85BE-41DA-B618-7AE05760AD43}"/>
              </a:ext>
            </a:extLst>
          </p:cNvPr>
          <p:cNvSpPr/>
          <p:nvPr/>
        </p:nvSpPr>
        <p:spPr>
          <a:xfrm>
            <a:off x="3828288" y="-1"/>
            <a:ext cx="5696712" cy="56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北オホーツク地域（紋別市・雄武町・興部町・西興部村・滝上町・湧</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別町）における再エネを活用した脱炭素化資源循環システム構築事業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2D4A44D2-8C0F-4557-9506-2EC778192D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22" y="103816"/>
            <a:ext cx="2058159" cy="382991"/>
          </a:xfrm>
          <a:prstGeom prst="rect">
            <a:avLst/>
          </a:prstGeom>
        </p:spPr>
      </p:pic>
      <p:pic>
        <p:nvPicPr>
          <p:cNvPr id="8" name="図 7">
            <a:extLst>
              <a:ext uri="{FF2B5EF4-FFF2-40B4-BE49-F238E27FC236}">
                <a16:creationId xmlns:a16="http://schemas.microsoft.com/office/drawing/2014/main" id="{7BB9F199-9E2A-44D9-B900-4C65066FD4CE}"/>
              </a:ext>
            </a:extLst>
          </p:cNvPr>
          <p:cNvPicPr>
            <a:picLocks noChangeAspect="1"/>
          </p:cNvPicPr>
          <p:nvPr/>
        </p:nvPicPr>
        <p:blipFill>
          <a:blip r:embed="rId8"/>
          <a:stretch>
            <a:fillRect/>
          </a:stretch>
        </p:blipFill>
        <p:spPr>
          <a:xfrm>
            <a:off x="683323" y="4748027"/>
            <a:ext cx="4227330" cy="1664251"/>
          </a:xfrm>
          <a:prstGeom prst="rect">
            <a:avLst/>
          </a:prstGeom>
        </p:spPr>
      </p:pic>
      <p:sp>
        <p:nvSpPr>
          <p:cNvPr id="32" name="正方形/長方形 31">
            <a:extLst>
              <a:ext uri="{FF2B5EF4-FFF2-40B4-BE49-F238E27FC236}">
                <a16:creationId xmlns:a16="http://schemas.microsoft.com/office/drawing/2014/main" id="{AB578D49-397C-43D1-A055-6F225C5637AB}"/>
              </a:ext>
            </a:extLst>
          </p:cNvPr>
          <p:cNvSpPr/>
          <p:nvPr/>
        </p:nvSpPr>
        <p:spPr>
          <a:xfrm>
            <a:off x="628671" y="1373632"/>
            <a:ext cx="5729621" cy="30431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2237FAF7-096C-4B35-9F17-964FF4CC20A0}"/>
              </a:ext>
            </a:extLst>
          </p:cNvPr>
          <p:cNvSpPr/>
          <p:nvPr/>
        </p:nvSpPr>
        <p:spPr>
          <a:xfrm>
            <a:off x="5134527" y="1314177"/>
            <a:ext cx="1241571" cy="2925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rgbClr val="00948C"/>
                </a:solidFill>
              </a:rPr>
              <a:t>2020/FS</a:t>
            </a:r>
            <a:r>
              <a:rPr kumimoji="1" lang="ja-JP" altLang="en-US" sz="1400" dirty="0">
                <a:solidFill>
                  <a:srgbClr val="00948C"/>
                </a:solidFill>
              </a:rPr>
              <a:t>詳細</a:t>
            </a:r>
          </a:p>
        </p:txBody>
      </p:sp>
      <p:sp>
        <p:nvSpPr>
          <p:cNvPr id="38" name="正方形/長方形 37">
            <a:extLst>
              <a:ext uri="{FF2B5EF4-FFF2-40B4-BE49-F238E27FC236}">
                <a16:creationId xmlns:a16="http://schemas.microsoft.com/office/drawing/2014/main" id="{25D1DB31-0315-4890-BB38-E205839662E7}"/>
              </a:ext>
            </a:extLst>
          </p:cNvPr>
          <p:cNvSpPr/>
          <p:nvPr/>
        </p:nvSpPr>
        <p:spPr>
          <a:xfrm>
            <a:off x="4790114" y="2378941"/>
            <a:ext cx="1024292" cy="11444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38">
            <a:extLst>
              <a:ext uri="{FF2B5EF4-FFF2-40B4-BE49-F238E27FC236}">
                <a16:creationId xmlns:a16="http://schemas.microsoft.com/office/drawing/2014/main" id="{97D7DB9C-5B40-418B-BA84-BB496E7DECAB}"/>
              </a:ext>
            </a:extLst>
          </p:cNvPr>
          <p:cNvSpPr/>
          <p:nvPr/>
        </p:nvSpPr>
        <p:spPr>
          <a:xfrm>
            <a:off x="5343787" y="2280755"/>
            <a:ext cx="710122" cy="2925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rgbClr val="00948C"/>
                </a:solidFill>
              </a:rPr>
              <a:t>2021</a:t>
            </a:r>
            <a:r>
              <a:rPr kumimoji="1" lang="ja-JP" altLang="en-US" sz="400" dirty="0">
                <a:solidFill>
                  <a:srgbClr val="00948C"/>
                </a:solidFill>
              </a:rPr>
              <a:t>ころ</a:t>
            </a:r>
            <a:endParaRPr kumimoji="1" lang="ja-JP" altLang="en-US" sz="1400" dirty="0">
              <a:solidFill>
                <a:srgbClr val="00948C"/>
              </a:solidFill>
            </a:endParaRPr>
          </a:p>
        </p:txBody>
      </p:sp>
      <p:pic>
        <p:nvPicPr>
          <p:cNvPr id="11" name="図 10">
            <a:extLst>
              <a:ext uri="{FF2B5EF4-FFF2-40B4-BE49-F238E27FC236}">
                <a16:creationId xmlns:a16="http://schemas.microsoft.com/office/drawing/2014/main" id="{96531017-87AF-43B1-B065-639262EA482E}"/>
              </a:ext>
            </a:extLst>
          </p:cNvPr>
          <p:cNvPicPr>
            <a:picLocks noChangeAspect="1"/>
          </p:cNvPicPr>
          <p:nvPr/>
        </p:nvPicPr>
        <p:blipFill>
          <a:blip r:embed="rId9"/>
          <a:stretch>
            <a:fillRect/>
          </a:stretch>
        </p:blipFill>
        <p:spPr>
          <a:xfrm>
            <a:off x="1624288" y="2406045"/>
            <a:ext cx="1763805" cy="911780"/>
          </a:xfrm>
          <a:prstGeom prst="rect">
            <a:avLst/>
          </a:prstGeom>
        </p:spPr>
      </p:pic>
      <p:sp>
        <p:nvSpPr>
          <p:cNvPr id="40" name="四角形: 角を丸くする 39">
            <a:extLst>
              <a:ext uri="{FF2B5EF4-FFF2-40B4-BE49-F238E27FC236}">
                <a16:creationId xmlns:a16="http://schemas.microsoft.com/office/drawing/2014/main" id="{296F2549-B505-47AC-A4E5-F892C2742741}"/>
              </a:ext>
            </a:extLst>
          </p:cNvPr>
          <p:cNvSpPr/>
          <p:nvPr/>
        </p:nvSpPr>
        <p:spPr>
          <a:xfrm>
            <a:off x="2815525" y="2378941"/>
            <a:ext cx="783352" cy="29256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rgbClr val="00948C"/>
                </a:solidFill>
              </a:rPr>
              <a:t>2022</a:t>
            </a:r>
            <a:r>
              <a:rPr kumimoji="1" lang="ja-JP" altLang="en-US" sz="500" dirty="0">
                <a:solidFill>
                  <a:srgbClr val="00948C"/>
                </a:solidFill>
              </a:rPr>
              <a:t>以降</a:t>
            </a:r>
            <a:endParaRPr kumimoji="1" lang="ja-JP" altLang="en-US" sz="1400" dirty="0">
              <a:solidFill>
                <a:srgbClr val="00948C"/>
              </a:solidFill>
            </a:endParaRPr>
          </a:p>
        </p:txBody>
      </p:sp>
      <p:sp>
        <p:nvSpPr>
          <p:cNvPr id="42" name="コンテンツ プレースホルダー 11">
            <a:extLst>
              <a:ext uri="{FF2B5EF4-FFF2-40B4-BE49-F238E27FC236}">
                <a16:creationId xmlns:a16="http://schemas.microsoft.com/office/drawing/2014/main" id="{2704CE29-74E8-49FF-90D0-48DFF95EEC33}"/>
              </a:ext>
            </a:extLst>
          </p:cNvPr>
          <p:cNvSpPr txBox="1">
            <a:spLocks/>
          </p:cNvSpPr>
          <p:nvPr/>
        </p:nvSpPr>
        <p:spPr>
          <a:xfrm>
            <a:off x="558101" y="4454706"/>
            <a:ext cx="58680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事業対象地域（北オホーツク地域）</a:t>
            </a:r>
            <a:endParaRPr lang="en-US" altLang="ja-JP" sz="1200" b="1"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601BF802-C096-42A5-A020-6D804D69F43E}"/>
              </a:ext>
            </a:extLst>
          </p:cNvPr>
          <p:cNvSpPr/>
          <p:nvPr/>
        </p:nvSpPr>
        <p:spPr>
          <a:xfrm>
            <a:off x="4942575" y="4922990"/>
            <a:ext cx="1415717" cy="1477328"/>
          </a:xfrm>
          <a:prstGeom prst="rect">
            <a:avLst/>
          </a:prstGeom>
        </p:spPr>
        <p:txBody>
          <a:bodyPr wrap="square">
            <a:spAutoFit/>
          </a:bodyPr>
          <a:lstStyle/>
          <a:p>
            <a:r>
              <a:rPr lang="en-US" altLang="ja-JP" b="1" u="sng" dirty="0">
                <a:solidFill>
                  <a:srgbClr val="00948C"/>
                </a:solidFill>
                <a:latin typeface="Meiryo UI" panose="020B0604030504040204" pitchFamily="50" charset="-128"/>
                <a:ea typeface="Meiryo UI" panose="020B0604030504040204" pitchFamily="50" charset="-128"/>
              </a:rPr>
              <a:t>1</a:t>
            </a:r>
            <a:r>
              <a:rPr lang="ja-JP" altLang="en-US" b="1" u="sng" dirty="0">
                <a:solidFill>
                  <a:srgbClr val="00948C"/>
                </a:solidFill>
                <a:latin typeface="Meiryo UI" panose="020B0604030504040204" pitchFamily="50" charset="-128"/>
                <a:ea typeface="Meiryo UI" panose="020B0604030504040204" pitchFamily="50" charset="-128"/>
              </a:rPr>
              <a:t>市</a:t>
            </a:r>
            <a:r>
              <a:rPr lang="en-US" altLang="ja-JP" b="1" u="sng" dirty="0">
                <a:solidFill>
                  <a:srgbClr val="00948C"/>
                </a:solidFill>
                <a:latin typeface="Meiryo UI" panose="020B0604030504040204" pitchFamily="50" charset="-128"/>
                <a:ea typeface="Meiryo UI" panose="020B0604030504040204" pitchFamily="50" charset="-128"/>
              </a:rPr>
              <a:t>4</a:t>
            </a:r>
            <a:r>
              <a:rPr lang="ja-JP" altLang="en-US" b="1" u="sng" dirty="0">
                <a:solidFill>
                  <a:srgbClr val="00948C"/>
                </a:solidFill>
                <a:latin typeface="Meiryo UI" panose="020B0604030504040204" pitchFamily="50" charset="-128"/>
                <a:ea typeface="Meiryo UI" panose="020B0604030504040204" pitchFamily="50" charset="-128"/>
              </a:rPr>
              <a:t>町</a:t>
            </a:r>
            <a:r>
              <a:rPr lang="en-US" altLang="ja-JP" b="1" u="sng" dirty="0">
                <a:solidFill>
                  <a:srgbClr val="00948C"/>
                </a:solidFill>
                <a:latin typeface="Meiryo UI" panose="020B0604030504040204" pitchFamily="50" charset="-128"/>
                <a:ea typeface="Meiryo UI" panose="020B0604030504040204" pitchFamily="50" charset="-128"/>
              </a:rPr>
              <a:t>1</a:t>
            </a:r>
            <a:r>
              <a:rPr lang="ja-JP" altLang="en-US" b="1" u="sng" dirty="0">
                <a:solidFill>
                  <a:srgbClr val="00948C"/>
                </a:solidFill>
                <a:latin typeface="Meiryo UI" panose="020B0604030504040204" pitchFamily="50" charset="-128"/>
                <a:ea typeface="Meiryo UI" panose="020B0604030504040204" pitchFamily="50" charset="-128"/>
              </a:rPr>
              <a:t>村内でエネルギー・循環資源の域内利用を目指す。</a:t>
            </a:r>
            <a:endParaRPr kumimoji="1" lang="en-US" altLang="ja-JP" dirty="0">
              <a:solidFill>
                <a:srgbClr val="00948C"/>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F3EFE692-ACF2-4957-9B7E-7561A87266A8}"/>
              </a:ext>
            </a:extLst>
          </p:cNvPr>
          <p:cNvPicPr>
            <a:picLocks noChangeAspect="1"/>
          </p:cNvPicPr>
          <p:nvPr/>
        </p:nvPicPr>
        <p:blipFill>
          <a:blip r:embed="rId10"/>
          <a:stretch>
            <a:fillRect/>
          </a:stretch>
        </p:blipFill>
        <p:spPr>
          <a:xfrm>
            <a:off x="1561859" y="6338132"/>
            <a:ext cx="2194553" cy="217952"/>
          </a:xfrm>
          <a:prstGeom prst="rect">
            <a:avLst/>
          </a:prstGeom>
        </p:spPr>
      </p:pic>
      <p:sp>
        <p:nvSpPr>
          <p:cNvPr id="34" name="正方形/長方形 33"/>
          <p:cNvSpPr/>
          <p:nvPr/>
        </p:nvSpPr>
        <p:spPr>
          <a:xfrm>
            <a:off x="558101" y="1057636"/>
            <a:ext cx="586800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E1A7468-CA9A-4C89-A9FC-B3EB9A28BC98}"/>
              </a:ext>
            </a:extLst>
          </p:cNvPr>
          <p:cNvSpPr/>
          <p:nvPr/>
        </p:nvSpPr>
        <p:spPr>
          <a:xfrm>
            <a:off x="7120240" y="3246378"/>
            <a:ext cx="467338" cy="276999"/>
          </a:xfrm>
          <a:prstGeom prst="rect">
            <a:avLst/>
          </a:prstGeom>
        </p:spPr>
        <p:txBody>
          <a:bodyPr wrap="square">
            <a:spAutoFit/>
          </a:bodyPr>
          <a:lstStyle/>
          <a:p>
            <a:r>
              <a:rPr lang="ja-JP" altLang="en-US" sz="1200" b="1" dirty="0" err="1">
                <a:solidFill>
                  <a:srgbClr val="614B3E"/>
                </a:solidFill>
                <a:latin typeface="Meiryo UI" panose="020B0604030504040204" pitchFamily="50" charset="-128"/>
                <a:ea typeface="Meiryo UI" panose="020B0604030504040204" pitchFamily="50" charset="-128"/>
                <a:cs typeface="Meiryo UI" panose="020B0604030504040204" pitchFamily="50" charset="-128"/>
              </a:rPr>
              <a:t>ころ</a:t>
            </a:r>
            <a:endParaRPr kumimoji="1" lang="en-US" altLang="ja-JP" dirty="0">
              <a:solidFill>
                <a:srgbClr val="E6077D"/>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C1904E50-1E75-45C0-8B7C-70160432F52E}"/>
              </a:ext>
            </a:extLst>
          </p:cNvPr>
          <p:cNvSpPr/>
          <p:nvPr/>
        </p:nvSpPr>
        <p:spPr>
          <a:xfrm>
            <a:off x="7089920" y="4741781"/>
            <a:ext cx="497658" cy="276999"/>
          </a:xfrm>
          <a:prstGeom prst="rect">
            <a:avLst/>
          </a:prstGeom>
        </p:spPr>
        <p:txBody>
          <a:bodyPr wrap="square">
            <a:spAutoFit/>
          </a:bodyPr>
          <a:lstStyle/>
          <a:p>
            <a:r>
              <a:rPr lang="ja-JP" altLang="en-US" sz="12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以降</a:t>
            </a:r>
            <a:endParaRPr kumimoji="1" lang="en-US" altLang="ja-JP" dirty="0">
              <a:solidFill>
                <a:srgbClr val="E6077D"/>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00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53316"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40" name="コンテンツ プレースホルダー 11"/>
          <p:cNvSpPr txBox="1">
            <a:spLocks/>
          </p:cNvSpPr>
          <p:nvPr/>
        </p:nvSpPr>
        <p:spPr>
          <a:xfrm>
            <a:off x="5083433" y="2264785"/>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solidFill>
                  <a:prstClr val="black"/>
                </a:solidFill>
                <a:latin typeface="メイリオ" panose="020B0604030504040204" pitchFamily="50" charset="-128"/>
                <a:ea typeface="メイリオ" panose="020B0604030504040204" pitchFamily="50" charset="-128"/>
              </a:rPr>
              <a:t>2040</a:t>
            </a:r>
            <a:r>
              <a:rPr lang="ja-JP" altLang="en-US" sz="1200" b="1" dirty="0">
                <a:solidFill>
                  <a:prstClr val="black"/>
                </a:solidFill>
                <a:latin typeface="メイリオ" panose="020B0604030504040204" pitchFamily="50" charset="-128"/>
                <a:ea typeface="メイリオ" panose="020B0604030504040204" pitchFamily="50" charset="-128"/>
              </a:rPr>
              <a:t>、基準年度：</a:t>
            </a:r>
            <a:r>
              <a:rPr lang="en-US" altLang="ja-JP" sz="1200" b="1" dirty="0">
                <a:solidFill>
                  <a:prstClr val="black"/>
                </a:solidFill>
                <a:latin typeface="メイリオ" panose="020B0604030504040204" pitchFamily="50" charset="-128"/>
                <a:ea typeface="メイリオ" panose="020B0604030504040204" pitchFamily="50" charset="-128"/>
              </a:rPr>
              <a:t>2019</a:t>
            </a:r>
            <a:r>
              <a:rPr lang="ja-JP" altLang="en-US" sz="1200" b="1" dirty="0">
                <a:solidFill>
                  <a:prstClr val="black"/>
                </a:solidFill>
                <a:latin typeface="メイリオ" panose="020B0604030504040204" pitchFamily="50" charset="-128"/>
                <a:ea typeface="メイリオ" panose="020B0604030504040204" pitchFamily="50" charset="-128"/>
              </a:rPr>
              <a:t>）</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5083433" y="3818761"/>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5083433" y="5106929"/>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5083433"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8" name="コンテンツ プレースホルダー 11"/>
          <p:cNvSpPr txBox="1">
            <a:spLocks/>
          </p:cNvSpPr>
          <p:nvPr/>
        </p:nvSpPr>
        <p:spPr>
          <a:xfrm>
            <a:off x="559865" y="1057636"/>
            <a:ext cx="425920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a:off x="5143233" y="4384480"/>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43233" y="4659857"/>
            <a:ext cx="4121158"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58103" y="1057636"/>
            <a:ext cx="4260963"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081671" y="1057636"/>
            <a:ext cx="4260963" cy="105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81671" y="2266177"/>
            <a:ext cx="4260963" cy="140153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081671" y="3813812"/>
            <a:ext cx="4260963" cy="11470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081671" y="5106928"/>
            <a:ext cx="4260963"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828288" y="-1"/>
            <a:ext cx="5696712" cy="56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北オホーツク地域（紋別市・雄武町・興部町・西興部村・滝上町・湧</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別町）における再エネを活用した脱炭素化資源循環システム構築事業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36" name="角丸四角形 35"/>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46" name="角丸四角形 45"/>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800" b="1" dirty="0">
                <a:solidFill>
                  <a:schemeClr val="bg1"/>
                </a:solidFill>
                <a:cs typeface="Arial" charset="0"/>
              </a:rPr>
              <a:t>マイクログリット</a:t>
            </a:r>
          </a:p>
        </p:txBody>
      </p:sp>
      <p:sp>
        <p:nvSpPr>
          <p:cNvPr id="55" name="角丸四角形 54"/>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56" name="角丸四角形 55"/>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災害対応</a:t>
            </a:r>
          </a:p>
        </p:txBody>
      </p:sp>
      <p:sp>
        <p:nvSpPr>
          <p:cNvPr id="57" name="角丸四角形 56"/>
          <p:cNvSpPr/>
          <p:nvPr/>
        </p:nvSpPr>
        <p:spPr>
          <a:xfrm>
            <a:off x="6304953"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循環資源</a:t>
            </a:r>
          </a:p>
        </p:txBody>
      </p:sp>
      <p:sp>
        <p:nvSpPr>
          <p:cNvPr id="58" name="正方形/長方形 57"/>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1" name="正方形/長方形 5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pic>
        <p:nvPicPr>
          <p:cNvPr id="21" name="図 20">
            <a:extLst>
              <a:ext uri="{FF2B5EF4-FFF2-40B4-BE49-F238E27FC236}">
                <a16:creationId xmlns:a16="http://schemas.microsoft.com/office/drawing/2014/main" id="{4A78E9C7-7EC6-4A87-ACC1-456B90A4BA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22" y="103816"/>
            <a:ext cx="2058159" cy="382991"/>
          </a:xfrm>
          <a:prstGeom prst="rect">
            <a:avLst/>
          </a:prstGeom>
        </p:spPr>
      </p:pic>
      <p:pic>
        <p:nvPicPr>
          <p:cNvPr id="5" name="図 4">
            <a:extLst>
              <a:ext uri="{FF2B5EF4-FFF2-40B4-BE49-F238E27FC236}">
                <a16:creationId xmlns:a16="http://schemas.microsoft.com/office/drawing/2014/main" id="{FD9EA454-9711-401A-BA89-2F918C14984A}"/>
              </a:ext>
            </a:extLst>
          </p:cNvPr>
          <p:cNvPicPr>
            <a:picLocks noChangeAspect="1"/>
          </p:cNvPicPr>
          <p:nvPr/>
        </p:nvPicPr>
        <p:blipFill>
          <a:blip r:embed="rId7"/>
          <a:stretch>
            <a:fillRect/>
          </a:stretch>
        </p:blipFill>
        <p:spPr>
          <a:xfrm>
            <a:off x="607034" y="2108379"/>
            <a:ext cx="4213794" cy="2197826"/>
          </a:xfrm>
          <a:prstGeom prst="rect">
            <a:avLst/>
          </a:prstGeom>
        </p:spPr>
      </p:pic>
      <p:sp>
        <p:nvSpPr>
          <p:cNvPr id="30" name="テキスト ボックス 29">
            <a:extLst>
              <a:ext uri="{FF2B5EF4-FFF2-40B4-BE49-F238E27FC236}">
                <a16:creationId xmlns:a16="http://schemas.microsoft.com/office/drawing/2014/main" id="{D8A534B9-053B-4365-B918-813BD9829736}"/>
              </a:ext>
            </a:extLst>
          </p:cNvPr>
          <p:cNvSpPr txBox="1"/>
          <p:nvPr/>
        </p:nvSpPr>
        <p:spPr>
          <a:xfrm>
            <a:off x="809199" y="4514914"/>
            <a:ext cx="1707288" cy="230832"/>
          </a:xfrm>
          <a:prstGeom prst="rect">
            <a:avLst/>
          </a:prstGeom>
          <a:solidFill>
            <a:srgbClr val="1CA7A5"/>
          </a:solidFill>
        </p:spPr>
        <p:txBody>
          <a:bodyPr wrap="square" rtlCol="0">
            <a:spAutoFit/>
          </a:bodyPr>
          <a:lstStyle/>
          <a:p>
            <a:r>
              <a:rPr lang="ja-JP" altLang="en-US" sz="900" dirty="0">
                <a:solidFill>
                  <a:schemeClr val="bg1"/>
                </a:solidFill>
                <a:latin typeface="Arial Black" panose="020B0A04020102020204" pitchFamily="34" charset="0"/>
                <a:ea typeface="HG創英角ｺﾞｼｯｸUB" panose="020B0909000000000000" pitchFamily="49" charset="-128"/>
              </a:rPr>
              <a:t>①地域エネルギー会社の設立</a:t>
            </a:r>
            <a:endParaRPr kumimoji="1" lang="ja-JP" altLang="en-US" dirty="0">
              <a:solidFill>
                <a:schemeClr val="bg1"/>
              </a:solidFill>
              <a:latin typeface="Arial Black" panose="020B0A04020102020204" pitchFamily="34" charset="0"/>
              <a:ea typeface="HG創英角ｺﾞｼｯｸUB" panose="020B0909000000000000" pitchFamily="49" charset="-128"/>
            </a:endParaRPr>
          </a:p>
        </p:txBody>
      </p:sp>
      <p:sp>
        <p:nvSpPr>
          <p:cNvPr id="6" name="テキスト ボックス 5">
            <a:extLst>
              <a:ext uri="{FF2B5EF4-FFF2-40B4-BE49-F238E27FC236}">
                <a16:creationId xmlns:a16="http://schemas.microsoft.com/office/drawing/2014/main" id="{EA880092-9C87-4A6A-99B5-E5650AFF88C1}"/>
              </a:ext>
            </a:extLst>
          </p:cNvPr>
          <p:cNvSpPr txBox="1"/>
          <p:nvPr/>
        </p:nvSpPr>
        <p:spPr>
          <a:xfrm>
            <a:off x="740876" y="4791297"/>
            <a:ext cx="1773849" cy="369332"/>
          </a:xfrm>
          <a:prstGeom prst="rect">
            <a:avLst/>
          </a:prstGeom>
          <a:noFill/>
        </p:spPr>
        <p:txBody>
          <a:bodyPr wrap="square" rtlCol="0">
            <a:spAutoFit/>
          </a:bodyPr>
          <a:lstStyle/>
          <a:p>
            <a:r>
              <a:rPr kumimoji="1" lang="ja-JP" altLang="en-US" sz="900" dirty="0">
                <a:solidFill>
                  <a:srgbClr val="614B3E"/>
                </a:solidFill>
                <a:latin typeface="+mn-ea"/>
              </a:rPr>
              <a:t>地域エネルギー・循環資源の供給を行う企業体の設立</a:t>
            </a:r>
            <a:endParaRPr kumimoji="1" lang="ja-JP" altLang="en-US" sz="900" dirty="0">
              <a:solidFill>
                <a:srgbClr val="614B3E"/>
              </a:solidFill>
              <a:latin typeface="+mn-ea"/>
              <a:ea typeface="+mn-ea"/>
            </a:endParaRPr>
          </a:p>
        </p:txBody>
      </p:sp>
      <p:sp>
        <p:nvSpPr>
          <p:cNvPr id="33" name="テキスト ボックス 32">
            <a:extLst>
              <a:ext uri="{FF2B5EF4-FFF2-40B4-BE49-F238E27FC236}">
                <a16:creationId xmlns:a16="http://schemas.microsoft.com/office/drawing/2014/main" id="{AD91462E-9F90-4AD0-9E18-8FBF3572B229}"/>
              </a:ext>
            </a:extLst>
          </p:cNvPr>
          <p:cNvSpPr txBox="1"/>
          <p:nvPr/>
        </p:nvSpPr>
        <p:spPr>
          <a:xfrm>
            <a:off x="2847415" y="4514913"/>
            <a:ext cx="1707288" cy="230832"/>
          </a:xfrm>
          <a:prstGeom prst="rect">
            <a:avLst/>
          </a:prstGeom>
          <a:solidFill>
            <a:srgbClr val="1CA7A5"/>
          </a:solidFill>
        </p:spPr>
        <p:txBody>
          <a:bodyPr wrap="square" rtlCol="0">
            <a:spAutoFit/>
          </a:bodyPr>
          <a:lstStyle/>
          <a:p>
            <a:r>
              <a:rPr lang="ja-JP" altLang="en-US" sz="900" dirty="0">
                <a:solidFill>
                  <a:schemeClr val="bg1"/>
                </a:solidFill>
                <a:latin typeface="Arial Black" panose="020B0A04020102020204" pitchFamily="34" charset="0"/>
                <a:ea typeface="HG創英角ｺﾞｼｯｸUB" panose="020B0909000000000000" pitchFamily="49" charset="-128"/>
              </a:rPr>
              <a:t>②公共施設・車両の脱炭素化</a:t>
            </a:r>
            <a:endParaRPr kumimoji="1" lang="ja-JP" altLang="en-US" dirty="0">
              <a:solidFill>
                <a:schemeClr val="bg1"/>
              </a:solidFill>
              <a:latin typeface="Arial Black" panose="020B0A04020102020204" pitchFamily="34" charset="0"/>
              <a:ea typeface="HG創英角ｺﾞｼｯｸUB" panose="020B0909000000000000" pitchFamily="49" charset="-128"/>
            </a:endParaRPr>
          </a:p>
        </p:txBody>
      </p:sp>
      <p:sp>
        <p:nvSpPr>
          <p:cNvPr id="34" name="テキスト ボックス 33">
            <a:extLst>
              <a:ext uri="{FF2B5EF4-FFF2-40B4-BE49-F238E27FC236}">
                <a16:creationId xmlns:a16="http://schemas.microsoft.com/office/drawing/2014/main" id="{8C3F0C97-41A5-4F88-AD03-DD0237F97C9A}"/>
              </a:ext>
            </a:extLst>
          </p:cNvPr>
          <p:cNvSpPr txBox="1"/>
          <p:nvPr/>
        </p:nvSpPr>
        <p:spPr>
          <a:xfrm>
            <a:off x="2779092" y="4791296"/>
            <a:ext cx="1773849" cy="369332"/>
          </a:xfrm>
          <a:prstGeom prst="rect">
            <a:avLst/>
          </a:prstGeom>
          <a:noFill/>
        </p:spPr>
        <p:txBody>
          <a:bodyPr wrap="square" rtlCol="0">
            <a:spAutoFit/>
          </a:bodyPr>
          <a:lstStyle/>
          <a:p>
            <a:r>
              <a:rPr kumimoji="1" lang="ja-JP" altLang="en-US" sz="900" dirty="0">
                <a:solidFill>
                  <a:srgbClr val="614B3E"/>
                </a:solidFill>
                <a:latin typeface="+mn-ea"/>
              </a:rPr>
              <a:t>既存</a:t>
            </a:r>
            <a:r>
              <a:rPr kumimoji="1" lang="en-US" altLang="ja-JP" sz="900" dirty="0">
                <a:solidFill>
                  <a:srgbClr val="614B3E"/>
                </a:solidFill>
                <a:latin typeface="+mn-ea"/>
              </a:rPr>
              <a:t>FIT</a:t>
            </a:r>
            <a:r>
              <a:rPr kumimoji="1" lang="ja-JP" altLang="en-US" sz="900" dirty="0">
                <a:solidFill>
                  <a:srgbClr val="614B3E"/>
                </a:solidFill>
                <a:latin typeface="+mn-ea"/>
              </a:rPr>
              <a:t>電源を活用した電力の供給（自治体版</a:t>
            </a:r>
            <a:r>
              <a:rPr kumimoji="1" lang="en-US" altLang="ja-JP" sz="900" dirty="0">
                <a:solidFill>
                  <a:srgbClr val="614B3E"/>
                </a:solidFill>
                <a:latin typeface="+mn-ea"/>
              </a:rPr>
              <a:t>RE100</a:t>
            </a:r>
            <a:r>
              <a:rPr kumimoji="1" lang="ja-JP" altLang="en-US" sz="900" dirty="0">
                <a:solidFill>
                  <a:srgbClr val="614B3E"/>
                </a:solidFill>
                <a:latin typeface="+mn-ea"/>
              </a:rPr>
              <a:t>）</a:t>
            </a:r>
            <a:endParaRPr kumimoji="1" lang="ja-JP" altLang="en-US" sz="900" dirty="0">
              <a:solidFill>
                <a:srgbClr val="614B3E"/>
              </a:solidFill>
              <a:latin typeface="+mn-ea"/>
              <a:ea typeface="+mn-ea"/>
            </a:endParaRPr>
          </a:p>
        </p:txBody>
      </p:sp>
      <p:sp>
        <p:nvSpPr>
          <p:cNvPr id="35" name="テキスト ボックス 34">
            <a:extLst>
              <a:ext uri="{FF2B5EF4-FFF2-40B4-BE49-F238E27FC236}">
                <a16:creationId xmlns:a16="http://schemas.microsoft.com/office/drawing/2014/main" id="{C8F6AAA4-1A44-4E3A-92CD-BDA9A4A78DC9}"/>
              </a:ext>
            </a:extLst>
          </p:cNvPr>
          <p:cNvSpPr txBox="1"/>
          <p:nvPr/>
        </p:nvSpPr>
        <p:spPr>
          <a:xfrm>
            <a:off x="809199" y="5233668"/>
            <a:ext cx="1707288" cy="230832"/>
          </a:xfrm>
          <a:prstGeom prst="rect">
            <a:avLst/>
          </a:prstGeom>
          <a:solidFill>
            <a:srgbClr val="1CA7A5"/>
          </a:solidFill>
        </p:spPr>
        <p:txBody>
          <a:bodyPr wrap="square" rtlCol="0">
            <a:spAutoFit/>
          </a:bodyPr>
          <a:lstStyle/>
          <a:p>
            <a:r>
              <a:rPr lang="ja-JP" altLang="en-US" sz="900" dirty="0">
                <a:solidFill>
                  <a:schemeClr val="bg1"/>
                </a:solidFill>
                <a:latin typeface="Arial Black" panose="020B0A04020102020204" pitchFamily="34" charset="0"/>
                <a:ea typeface="HG創英角ｺﾞｼｯｸUB" panose="020B0909000000000000" pitchFamily="49" charset="-128"/>
              </a:rPr>
              <a:t>③再エネ電源の開発</a:t>
            </a:r>
            <a:endParaRPr kumimoji="1" lang="ja-JP" altLang="en-US" dirty="0">
              <a:solidFill>
                <a:schemeClr val="bg1"/>
              </a:solidFill>
              <a:latin typeface="Arial Black" panose="020B0A04020102020204" pitchFamily="34" charset="0"/>
              <a:ea typeface="HG創英角ｺﾞｼｯｸUB" panose="020B0909000000000000" pitchFamily="49" charset="-128"/>
            </a:endParaRPr>
          </a:p>
        </p:txBody>
      </p:sp>
      <p:sp>
        <p:nvSpPr>
          <p:cNvPr id="41" name="テキスト ボックス 40">
            <a:extLst>
              <a:ext uri="{FF2B5EF4-FFF2-40B4-BE49-F238E27FC236}">
                <a16:creationId xmlns:a16="http://schemas.microsoft.com/office/drawing/2014/main" id="{E4D72DF1-5594-490F-A6B2-839542C3A75C}"/>
              </a:ext>
            </a:extLst>
          </p:cNvPr>
          <p:cNvSpPr txBox="1"/>
          <p:nvPr/>
        </p:nvSpPr>
        <p:spPr>
          <a:xfrm>
            <a:off x="740876" y="5510051"/>
            <a:ext cx="1773849" cy="369332"/>
          </a:xfrm>
          <a:prstGeom prst="rect">
            <a:avLst/>
          </a:prstGeom>
          <a:noFill/>
        </p:spPr>
        <p:txBody>
          <a:bodyPr wrap="square" rtlCol="0">
            <a:spAutoFit/>
          </a:bodyPr>
          <a:lstStyle/>
          <a:p>
            <a:r>
              <a:rPr kumimoji="1" lang="en-US" altLang="ja-JP" sz="900" dirty="0">
                <a:solidFill>
                  <a:srgbClr val="614B3E"/>
                </a:solidFill>
                <a:latin typeface="+mn-ea"/>
              </a:rPr>
              <a:t>FIT</a:t>
            </a:r>
            <a:r>
              <a:rPr kumimoji="1" lang="ja-JP" altLang="en-US" sz="900" dirty="0">
                <a:solidFill>
                  <a:srgbClr val="614B3E"/>
                </a:solidFill>
                <a:latin typeface="+mn-ea"/>
              </a:rPr>
              <a:t>電源以外の再エネ電源（</a:t>
            </a:r>
            <a:r>
              <a:rPr kumimoji="1" lang="en-US" altLang="ja-JP" sz="900" dirty="0">
                <a:solidFill>
                  <a:srgbClr val="614B3E"/>
                </a:solidFill>
                <a:latin typeface="+mn-ea"/>
              </a:rPr>
              <a:t>BGP</a:t>
            </a:r>
            <a:r>
              <a:rPr kumimoji="1" lang="ja-JP" altLang="en-US" sz="900" dirty="0">
                <a:solidFill>
                  <a:srgbClr val="614B3E"/>
                </a:solidFill>
                <a:latin typeface="+mn-ea"/>
              </a:rPr>
              <a:t>等）の導入。</a:t>
            </a:r>
            <a:endParaRPr kumimoji="1" lang="ja-JP" altLang="en-US" sz="900" dirty="0">
              <a:solidFill>
                <a:srgbClr val="614B3E"/>
              </a:solidFill>
              <a:latin typeface="+mn-ea"/>
              <a:ea typeface="+mn-ea"/>
            </a:endParaRPr>
          </a:p>
        </p:txBody>
      </p:sp>
      <p:sp>
        <p:nvSpPr>
          <p:cNvPr id="47" name="テキスト ボックス 46">
            <a:extLst>
              <a:ext uri="{FF2B5EF4-FFF2-40B4-BE49-F238E27FC236}">
                <a16:creationId xmlns:a16="http://schemas.microsoft.com/office/drawing/2014/main" id="{EA7D33C7-1ABF-44EE-8DDC-BC4BCCEE5179}"/>
              </a:ext>
            </a:extLst>
          </p:cNvPr>
          <p:cNvSpPr txBox="1"/>
          <p:nvPr/>
        </p:nvSpPr>
        <p:spPr>
          <a:xfrm>
            <a:off x="2847415" y="5242176"/>
            <a:ext cx="1707288" cy="230832"/>
          </a:xfrm>
          <a:prstGeom prst="rect">
            <a:avLst/>
          </a:prstGeom>
          <a:solidFill>
            <a:srgbClr val="1CA7A5"/>
          </a:solidFill>
        </p:spPr>
        <p:txBody>
          <a:bodyPr wrap="square" rtlCol="0">
            <a:spAutoFit/>
          </a:bodyPr>
          <a:lstStyle/>
          <a:p>
            <a:r>
              <a:rPr lang="ja-JP" altLang="en-US" sz="900" dirty="0">
                <a:solidFill>
                  <a:schemeClr val="bg1"/>
                </a:solidFill>
                <a:latin typeface="Arial Black" panose="020B0A04020102020204" pitchFamily="34" charset="0"/>
                <a:ea typeface="HG創英角ｺﾞｼｯｸUB" panose="020B0909000000000000" pitchFamily="49" charset="-128"/>
              </a:rPr>
              <a:t>④循環資源の域内利用</a:t>
            </a:r>
            <a:endParaRPr kumimoji="1" lang="ja-JP" altLang="en-US" dirty="0">
              <a:solidFill>
                <a:schemeClr val="bg1"/>
              </a:solidFill>
              <a:latin typeface="Arial Black" panose="020B0A04020102020204" pitchFamily="34" charset="0"/>
              <a:ea typeface="HG創英角ｺﾞｼｯｸUB" panose="020B0909000000000000" pitchFamily="49" charset="-128"/>
            </a:endParaRPr>
          </a:p>
        </p:txBody>
      </p:sp>
      <p:sp>
        <p:nvSpPr>
          <p:cNvPr id="48" name="テキスト ボックス 47">
            <a:extLst>
              <a:ext uri="{FF2B5EF4-FFF2-40B4-BE49-F238E27FC236}">
                <a16:creationId xmlns:a16="http://schemas.microsoft.com/office/drawing/2014/main" id="{3069B8CF-8964-477E-A608-B6A1C4839B18}"/>
              </a:ext>
            </a:extLst>
          </p:cNvPr>
          <p:cNvSpPr txBox="1"/>
          <p:nvPr/>
        </p:nvSpPr>
        <p:spPr>
          <a:xfrm>
            <a:off x="2779092" y="5518559"/>
            <a:ext cx="1773849" cy="369332"/>
          </a:xfrm>
          <a:prstGeom prst="rect">
            <a:avLst/>
          </a:prstGeom>
          <a:noFill/>
        </p:spPr>
        <p:txBody>
          <a:bodyPr wrap="square" rtlCol="0">
            <a:spAutoFit/>
          </a:bodyPr>
          <a:lstStyle/>
          <a:p>
            <a:r>
              <a:rPr kumimoji="1" lang="ja-JP" altLang="en-US" sz="900" dirty="0">
                <a:solidFill>
                  <a:srgbClr val="614B3E"/>
                </a:solidFill>
                <a:latin typeface="+mn-ea"/>
              </a:rPr>
              <a:t>消化液・敷料・水素・メタノール・ギ酸等の域内供給</a:t>
            </a:r>
            <a:endParaRPr kumimoji="1" lang="ja-JP" altLang="en-US" sz="900" dirty="0">
              <a:solidFill>
                <a:srgbClr val="614B3E"/>
              </a:solidFill>
              <a:latin typeface="+mn-ea"/>
              <a:ea typeface="+mn-ea"/>
            </a:endParaRPr>
          </a:p>
        </p:txBody>
      </p:sp>
      <p:sp>
        <p:nvSpPr>
          <p:cNvPr id="53" name="正方形/長方形 52">
            <a:extLst>
              <a:ext uri="{FF2B5EF4-FFF2-40B4-BE49-F238E27FC236}">
                <a16:creationId xmlns:a16="http://schemas.microsoft.com/office/drawing/2014/main" id="{18CC8637-3436-4B13-BFAD-23593512444C}"/>
              </a:ext>
            </a:extLst>
          </p:cNvPr>
          <p:cNvSpPr/>
          <p:nvPr/>
        </p:nvSpPr>
        <p:spPr>
          <a:xfrm>
            <a:off x="558103" y="5963807"/>
            <a:ext cx="4255337" cy="276999"/>
          </a:xfrm>
          <a:prstGeom prst="rect">
            <a:avLst/>
          </a:prstGeom>
        </p:spPr>
        <p:txBody>
          <a:bodyPr wrap="square">
            <a:spAutoFit/>
          </a:bodyPr>
          <a:lstStyle/>
          <a:p>
            <a:pPr algn="ctr"/>
            <a:r>
              <a:rPr lang="ja-JP" altLang="en-US" sz="1200" b="1" u="sng" dirty="0">
                <a:solidFill>
                  <a:srgbClr val="00948C"/>
                </a:solidFill>
                <a:latin typeface="Meiryo UI" panose="020B0604030504040204" pitchFamily="50" charset="-128"/>
                <a:ea typeface="Meiryo UI" panose="020B0604030504040204" pitchFamily="50" charset="-128"/>
              </a:rPr>
              <a:t>フロントランナー地域を選定し、順次他地域に横展開を実施。</a:t>
            </a:r>
            <a:endParaRPr kumimoji="1" lang="en-US" altLang="ja-JP" dirty="0">
              <a:solidFill>
                <a:srgbClr val="00948C"/>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1867C124-6DEA-4E0F-ABEA-4873D452F6D5}"/>
              </a:ext>
            </a:extLst>
          </p:cNvPr>
          <p:cNvSpPr txBox="1"/>
          <p:nvPr/>
        </p:nvSpPr>
        <p:spPr>
          <a:xfrm>
            <a:off x="565130" y="6249385"/>
            <a:ext cx="4259200" cy="230832"/>
          </a:xfrm>
          <a:prstGeom prst="rect">
            <a:avLst/>
          </a:prstGeom>
          <a:noFill/>
        </p:spPr>
        <p:txBody>
          <a:bodyPr wrap="square" rtlCol="0">
            <a:spAutoFit/>
          </a:bodyPr>
          <a:lstStyle/>
          <a:p>
            <a:pPr algn="ctr"/>
            <a:r>
              <a:rPr kumimoji="1" lang="ja-JP" altLang="en-US" sz="900" dirty="0">
                <a:solidFill>
                  <a:srgbClr val="614B3E"/>
                </a:solidFill>
                <a:latin typeface="+mn-ea"/>
              </a:rPr>
              <a:t>例）　興部町　→　西興部村・雄武町・紋別市・滝上町・湧別町</a:t>
            </a:r>
            <a:endParaRPr kumimoji="1" lang="ja-JP" altLang="en-US" sz="900" dirty="0">
              <a:solidFill>
                <a:srgbClr val="614B3E"/>
              </a:solidFill>
              <a:latin typeface="+mn-ea"/>
              <a:ea typeface="+mn-ea"/>
            </a:endParaRPr>
          </a:p>
        </p:txBody>
      </p:sp>
      <p:sp>
        <p:nvSpPr>
          <p:cNvPr id="60" name="テキスト ボックス 59">
            <a:extLst>
              <a:ext uri="{FF2B5EF4-FFF2-40B4-BE49-F238E27FC236}">
                <a16:creationId xmlns:a16="http://schemas.microsoft.com/office/drawing/2014/main" id="{D6D8E8C0-9CAC-4652-A1E4-AB529A435C92}"/>
              </a:ext>
            </a:extLst>
          </p:cNvPr>
          <p:cNvSpPr txBox="1"/>
          <p:nvPr/>
        </p:nvSpPr>
        <p:spPr>
          <a:xfrm>
            <a:off x="5081669" y="1309628"/>
            <a:ext cx="4263606" cy="800219"/>
          </a:xfrm>
          <a:prstGeom prst="rect">
            <a:avLst/>
          </a:prstGeom>
          <a:noFill/>
        </p:spPr>
        <p:txBody>
          <a:bodyPr wrap="square" rtlCol="0">
            <a:spAutoFit/>
          </a:bodyPr>
          <a:lstStyle/>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再エネを広域で地産地消することによるビジネスモデルの構築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地域エネルギー会社設立と、バイオマス電源の導入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既存</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電源（バイオマス）の活用とバイオマス施設の新設によるバイオガスを活　　　</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用した</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新産業の創出と脱炭素化。</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2DE4630C-6E39-488E-B9A5-5BE5D59F61C9}"/>
              </a:ext>
            </a:extLst>
          </p:cNvPr>
          <p:cNvSpPr txBox="1"/>
          <p:nvPr/>
        </p:nvSpPr>
        <p:spPr>
          <a:xfrm>
            <a:off x="5081670" y="2513547"/>
            <a:ext cx="4263607" cy="1154162"/>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18,404 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7,668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世帯分の排出量）</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25 GWh/</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5,737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世帯分の電力量）</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地域の再生可能エネルギーの地消率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8.4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制度に依存しない、電力系統を活用した事業展開により、基幹産業である第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次産業の基盤強化と、エネルギーの外部依存やバイオマスの有効活用に関する課題などが解決される。</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7B814991-5B4B-49E1-A2D9-C1BA181365B0}"/>
              </a:ext>
            </a:extLst>
          </p:cNvPr>
          <p:cNvSpPr txBox="1"/>
          <p:nvPr/>
        </p:nvSpPr>
        <p:spPr>
          <a:xfrm>
            <a:off x="5223237" y="4156791"/>
            <a:ext cx="4121158"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委員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市町村・北海道・学識経験者・地元ステークホルダーによる協議会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EB4B21FC-004C-4D2F-8D67-7620095D2B9A}"/>
              </a:ext>
            </a:extLst>
          </p:cNvPr>
          <p:cNvSpPr txBox="1"/>
          <p:nvPr/>
        </p:nvSpPr>
        <p:spPr>
          <a:xfrm>
            <a:off x="5223237" y="4432168"/>
            <a:ext cx="4121158"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オブザーバー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電力会社・通信会社・研究機関等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C2EBD43A-FCC0-4120-9F61-CFAC6025A7DC}"/>
              </a:ext>
            </a:extLst>
          </p:cNvPr>
          <p:cNvSpPr txBox="1"/>
          <p:nvPr/>
        </p:nvSpPr>
        <p:spPr>
          <a:xfrm>
            <a:off x="5223237" y="4707545"/>
            <a:ext cx="4121158" cy="230832"/>
          </a:xfrm>
          <a:prstGeom prst="rect">
            <a:avLst/>
          </a:prstGeom>
          <a:noFill/>
        </p:spPr>
        <p:txBody>
          <a:bodyPr wrap="square" rtlCol="0">
            <a:spAutoFit/>
          </a:bodyPr>
          <a:lstStyle/>
          <a:p>
            <a:pPr defTabSz="914400">
              <a:spcBef>
                <a:spcPts val="200"/>
              </a:spcBef>
              <a:buClr>
                <a:srgbClr val="5ECCF3"/>
              </a:buCl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上記メンバーにより「北オホーツク地域循環共生圏構築協議会」を運営。</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矢印コネクタ 8">
            <a:extLst>
              <a:ext uri="{FF2B5EF4-FFF2-40B4-BE49-F238E27FC236}">
                <a16:creationId xmlns:a16="http://schemas.microsoft.com/office/drawing/2014/main" id="{0ACB1F14-6243-4F01-9DF5-E414D196241F}"/>
              </a:ext>
            </a:extLst>
          </p:cNvPr>
          <p:cNvCxnSpPr>
            <a:cxnSpLocks/>
          </p:cNvCxnSpPr>
          <p:nvPr/>
        </p:nvCxnSpPr>
        <p:spPr>
          <a:xfrm>
            <a:off x="5249768" y="5712903"/>
            <a:ext cx="3936177" cy="0"/>
          </a:xfrm>
          <a:prstGeom prst="straightConnector1">
            <a:avLst/>
          </a:prstGeom>
          <a:ln>
            <a:solidFill>
              <a:srgbClr val="00948C"/>
            </a:solidFill>
            <a:tailEnd type="triangle"/>
          </a:ln>
        </p:spPr>
        <p:style>
          <a:lnRef idx="1">
            <a:schemeClr val="dk1"/>
          </a:lnRef>
          <a:fillRef idx="0">
            <a:schemeClr val="dk1"/>
          </a:fillRef>
          <a:effectRef idx="0">
            <a:schemeClr val="dk1"/>
          </a:effectRef>
          <a:fontRef idx="minor">
            <a:schemeClr val="tx1"/>
          </a:fontRef>
        </p:style>
      </p:cxnSp>
      <p:sp>
        <p:nvSpPr>
          <p:cNvPr id="11" name="二等辺三角形 10">
            <a:extLst>
              <a:ext uri="{FF2B5EF4-FFF2-40B4-BE49-F238E27FC236}">
                <a16:creationId xmlns:a16="http://schemas.microsoft.com/office/drawing/2014/main" id="{72CDF204-BF36-4126-AADE-1FD2273DA5DF}"/>
              </a:ext>
            </a:extLst>
          </p:cNvPr>
          <p:cNvSpPr/>
          <p:nvPr/>
        </p:nvSpPr>
        <p:spPr>
          <a:xfrm>
            <a:off x="5339059" y="5758072"/>
            <a:ext cx="100668" cy="86783"/>
          </a:xfrm>
          <a:prstGeom prst="triangle">
            <a:avLst/>
          </a:prstGeom>
          <a:solidFill>
            <a:srgbClr val="0094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52" name="テキスト ボックス 51">
            <a:extLst>
              <a:ext uri="{FF2B5EF4-FFF2-40B4-BE49-F238E27FC236}">
                <a16:creationId xmlns:a16="http://schemas.microsoft.com/office/drawing/2014/main" id="{5459DC96-7F90-435A-A443-358E95EFCC11}"/>
              </a:ext>
            </a:extLst>
          </p:cNvPr>
          <p:cNvSpPr txBox="1"/>
          <p:nvPr/>
        </p:nvSpPr>
        <p:spPr>
          <a:xfrm>
            <a:off x="5147045" y="5484567"/>
            <a:ext cx="3936177" cy="230832"/>
          </a:xfrm>
          <a:prstGeom prst="rect">
            <a:avLst/>
          </a:prstGeom>
          <a:noFill/>
        </p:spPr>
        <p:txBody>
          <a:bodyPr wrap="square" rtlCol="0">
            <a:spAutoFit/>
          </a:bodyPr>
          <a:lstStyle/>
          <a:p>
            <a:pPr defTabSz="914400">
              <a:spcBef>
                <a:spcPts val="200"/>
              </a:spcBef>
              <a:buClr>
                <a:srgbClr val="5ECCF3"/>
              </a:buClr>
            </a:pPr>
            <a:r>
              <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600" b="1" dirty="0" err="1">
                <a:solidFill>
                  <a:srgbClr val="00948C"/>
                </a:solidFill>
                <a:latin typeface="Meiryo UI" panose="020B0604030504040204" pitchFamily="50" charset="-128"/>
                <a:ea typeface="Meiryo UI" panose="020B0604030504040204" pitchFamily="50" charset="-128"/>
                <a:cs typeface="Meiryo UI" panose="020B0604030504040204" pitchFamily="50" charset="-128"/>
              </a:rPr>
              <a:t>ころ</a:t>
            </a:r>
            <a:r>
              <a:rPr lang="ja-JP" altLang="en-US"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5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以降</a:t>
            </a:r>
            <a:endPar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a:extLst>
              <a:ext uri="{FF2B5EF4-FFF2-40B4-BE49-F238E27FC236}">
                <a16:creationId xmlns:a16="http://schemas.microsoft.com/office/drawing/2014/main" id="{6EAE36B4-9F32-4123-92DA-263E8DC7AD41}"/>
              </a:ext>
            </a:extLst>
          </p:cNvPr>
          <p:cNvSpPr txBox="1"/>
          <p:nvPr/>
        </p:nvSpPr>
        <p:spPr>
          <a:xfrm>
            <a:off x="5223237" y="5906655"/>
            <a:ext cx="323165" cy="507831"/>
          </a:xfrm>
          <a:prstGeom prst="rect">
            <a:avLst/>
          </a:prstGeom>
          <a:noFill/>
        </p:spPr>
        <p:txBody>
          <a:bodyPr vert="eaVert" wrap="square" rtlCol="0">
            <a:spAutoFit/>
          </a:bodyPr>
          <a:lstStyle/>
          <a:p>
            <a:pPr defTabSz="914400">
              <a:spcBef>
                <a:spcPts val="200"/>
              </a:spcBef>
              <a:buClr>
                <a:srgbClr val="5ECCF3"/>
              </a:buClr>
            </a:pPr>
            <a:r>
              <a:rPr lang="ja-JP" altLang="en-US"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rPr>
              <a:t>基準年</a:t>
            </a:r>
            <a:endParaRPr lang="en-US" altLang="ja-JP" sz="900" b="1" dirty="0">
              <a:solidFill>
                <a:srgbClr val="00948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二等辺三角形 65">
            <a:extLst>
              <a:ext uri="{FF2B5EF4-FFF2-40B4-BE49-F238E27FC236}">
                <a16:creationId xmlns:a16="http://schemas.microsoft.com/office/drawing/2014/main" id="{D5ADE8DC-88EE-4128-BB42-9B8C5BAD435C}"/>
              </a:ext>
            </a:extLst>
          </p:cNvPr>
          <p:cNvSpPr/>
          <p:nvPr/>
        </p:nvSpPr>
        <p:spPr>
          <a:xfrm>
            <a:off x="5807740" y="5758072"/>
            <a:ext cx="100668" cy="86783"/>
          </a:xfrm>
          <a:prstGeom prst="triangle">
            <a:avLst/>
          </a:prstGeom>
          <a:solidFill>
            <a:srgbClr val="0094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7" name="テキスト ボックス 66">
            <a:extLst>
              <a:ext uri="{FF2B5EF4-FFF2-40B4-BE49-F238E27FC236}">
                <a16:creationId xmlns:a16="http://schemas.microsoft.com/office/drawing/2014/main" id="{30B3398E-7D58-4C06-A3AE-3CF77D30828E}"/>
              </a:ext>
            </a:extLst>
          </p:cNvPr>
          <p:cNvSpPr txBox="1"/>
          <p:nvPr/>
        </p:nvSpPr>
        <p:spPr>
          <a:xfrm>
            <a:off x="5687968" y="5921454"/>
            <a:ext cx="1207781" cy="523220"/>
          </a:xfrm>
          <a:prstGeom prst="rect">
            <a:avLst/>
          </a:prstGeom>
          <a:noFill/>
        </p:spPr>
        <p:txBody>
          <a:bodyPr vert="horz" wrap="square" rtlCol="0">
            <a:spAutoFit/>
          </a:bodyPr>
          <a:lstStyle/>
          <a:p>
            <a:r>
              <a:rPr kumimoji="1" lang="en-US" altLang="ja-JP" sz="700" dirty="0">
                <a:solidFill>
                  <a:srgbClr val="614B3E"/>
                </a:solidFill>
                <a:latin typeface="メイリオ" panose="020B0604030504040204" pitchFamily="50" charset="-128"/>
                <a:ea typeface="メイリオ" panose="020B0604030504040204" pitchFamily="50" charset="-128"/>
              </a:rPr>
              <a:t>FS</a:t>
            </a:r>
            <a:r>
              <a:rPr kumimoji="1" lang="ja-JP" altLang="en-US" sz="7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rPr>
              <a:t>調査（水素  メタノール等の製造技術検討、地域エネルギー会社の設立準準備施設整備）</a:t>
            </a:r>
            <a:endParaRPr kumimoji="1" lang="en-US" altLang="ja-JP" sz="700" dirty="0">
              <a:solidFill>
                <a:srgbClr val="614B3E"/>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68" name="二等辺三角形 67">
            <a:extLst>
              <a:ext uri="{FF2B5EF4-FFF2-40B4-BE49-F238E27FC236}">
                <a16:creationId xmlns:a16="http://schemas.microsoft.com/office/drawing/2014/main" id="{BABE794A-4DA0-4575-8521-0F12ADFC5FE4}"/>
              </a:ext>
            </a:extLst>
          </p:cNvPr>
          <p:cNvSpPr/>
          <p:nvPr/>
        </p:nvSpPr>
        <p:spPr>
          <a:xfrm>
            <a:off x="6899288" y="5752156"/>
            <a:ext cx="100668" cy="86783"/>
          </a:xfrm>
          <a:prstGeom prst="triangle">
            <a:avLst/>
          </a:prstGeom>
          <a:solidFill>
            <a:srgbClr val="0094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9" name="二等辺三角形 68">
            <a:extLst>
              <a:ext uri="{FF2B5EF4-FFF2-40B4-BE49-F238E27FC236}">
                <a16:creationId xmlns:a16="http://schemas.microsoft.com/office/drawing/2014/main" id="{1F52C838-D17F-496D-BA7D-FF7A69FBAA72}"/>
              </a:ext>
            </a:extLst>
          </p:cNvPr>
          <p:cNvSpPr/>
          <p:nvPr/>
        </p:nvSpPr>
        <p:spPr>
          <a:xfrm>
            <a:off x="7920028" y="5752155"/>
            <a:ext cx="100668" cy="86783"/>
          </a:xfrm>
          <a:prstGeom prst="triangle">
            <a:avLst/>
          </a:prstGeom>
          <a:solidFill>
            <a:srgbClr val="0094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70" name="テキスト ボックス 69">
            <a:extLst>
              <a:ext uri="{FF2B5EF4-FFF2-40B4-BE49-F238E27FC236}">
                <a16:creationId xmlns:a16="http://schemas.microsoft.com/office/drawing/2014/main" id="{03FA6D9F-2566-4CF2-8548-29ACDE60FC4B}"/>
              </a:ext>
            </a:extLst>
          </p:cNvPr>
          <p:cNvSpPr txBox="1"/>
          <p:nvPr/>
        </p:nvSpPr>
        <p:spPr>
          <a:xfrm>
            <a:off x="6781842" y="5906655"/>
            <a:ext cx="1207781" cy="630942"/>
          </a:xfrm>
          <a:prstGeom prst="rect">
            <a:avLst/>
          </a:prstGeom>
          <a:noFill/>
        </p:spPr>
        <p:txBody>
          <a:bodyPr vert="horz" wrap="square" rtlCol="0">
            <a:spAutoFit/>
          </a:bodyPr>
          <a:lstStyle/>
          <a:p>
            <a:r>
              <a:rPr kumimoji="1" lang="ja-JP" altLang="en-US" sz="700" dirty="0">
                <a:solidFill>
                  <a:srgbClr val="614B3E"/>
                </a:solidFill>
                <a:latin typeface="メイリオ" panose="020B0604030504040204" pitchFamily="50" charset="-128"/>
                <a:ea typeface="メイリオ" panose="020B0604030504040204" pitchFamily="50" charset="-128"/>
              </a:rPr>
              <a:t>地域エネルギー会社設立（既存 </a:t>
            </a:r>
            <a:r>
              <a:rPr kumimoji="1" lang="en-US" altLang="ja-JP" sz="700" dirty="0">
                <a:solidFill>
                  <a:srgbClr val="614B3E"/>
                </a:solidFill>
                <a:latin typeface="メイリオ" panose="020B0604030504040204" pitchFamily="50" charset="-128"/>
                <a:ea typeface="メイリオ" panose="020B0604030504040204" pitchFamily="50" charset="-128"/>
              </a:rPr>
              <a:t>BGP</a:t>
            </a:r>
            <a:r>
              <a:rPr kumimoji="1" lang="ja-JP" altLang="en-US" sz="700" dirty="0">
                <a:solidFill>
                  <a:srgbClr val="614B3E"/>
                </a:solidFill>
                <a:latin typeface="メイリオ" panose="020B0604030504040204" pitchFamily="50" charset="-128"/>
                <a:ea typeface="メイリオ" panose="020B0604030504040204" pitchFamily="50" charset="-128"/>
              </a:rPr>
              <a:t>からの電力供給・循環資源の域内供給）</a:t>
            </a:r>
          </a:p>
          <a:p>
            <a:endParaRPr kumimoji="1" lang="ja-JP" altLang="en-US" sz="700" dirty="0">
              <a:solidFill>
                <a:srgbClr val="614B3E"/>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C4CF6AF-A2AB-48DB-9A88-E28B0172303A}"/>
              </a:ext>
            </a:extLst>
          </p:cNvPr>
          <p:cNvSpPr/>
          <p:nvPr/>
        </p:nvSpPr>
        <p:spPr>
          <a:xfrm>
            <a:off x="7985770" y="5905885"/>
            <a:ext cx="1278621" cy="415498"/>
          </a:xfrm>
          <a:prstGeom prst="rect">
            <a:avLst/>
          </a:prstGeom>
        </p:spPr>
        <p:txBody>
          <a:bodyPr wrap="square">
            <a:spAutoFit/>
          </a:bodyPr>
          <a:lstStyle/>
          <a:p>
            <a:r>
              <a:rPr lang="ja-JP" altLang="en-US" sz="700" dirty="0">
                <a:solidFill>
                  <a:srgbClr val="614B3E"/>
                </a:solidFill>
              </a:rPr>
              <a:t>パイロットプラ ントの稼働（以降、計画</a:t>
            </a:r>
            <a:r>
              <a:rPr lang="en-US" altLang="ja-JP" sz="700" dirty="0">
                <a:solidFill>
                  <a:srgbClr val="614B3E"/>
                </a:solidFill>
              </a:rPr>
              <a:t>12</a:t>
            </a:r>
            <a:r>
              <a:rPr lang="ja-JP" altLang="en-US" sz="700" dirty="0">
                <a:solidFill>
                  <a:srgbClr val="614B3E"/>
                </a:solidFill>
              </a:rPr>
              <a:t>施設順次建設）</a:t>
            </a:r>
          </a:p>
        </p:txBody>
      </p:sp>
      <p:sp>
        <p:nvSpPr>
          <p:cNvPr id="71" name="正方形/長方形 70">
            <a:extLst>
              <a:ext uri="{FF2B5EF4-FFF2-40B4-BE49-F238E27FC236}">
                <a16:creationId xmlns:a16="http://schemas.microsoft.com/office/drawing/2014/main" id="{5E3815F2-7132-4586-876F-CD841A9B842F}"/>
              </a:ext>
            </a:extLst>
          </p:cNvPr>
          <p:cNvSpPr/>
          <p:nvPr/>
        </p:nvSpPr>
        <p:spPr>
          <a:xfrm>
            <a:off x="565491" y="1401208"/>
            <a:ext cx="4255337" cy="646331"/>
          </a:xfrm>
          <a:prstGeom prst="rect">
            <a:avLst/>
          </a:prstGeom>
        </p:spPr>
        <p:txBody>
          <a:bodyPr wrap="square">
            <a:spAutoFit/>
          </a:bodyPr>
          <a:lstStyle/>
          <a:p>
            <a:r>
              <a:rPr lang="ja-JP" altLang="en-US" sz="1200" b="1" dirty="0">
                <a:solidFill>
                  <a:srgbClr val="E6077D"/>
                </a:solidFill>
                <a:latin typeface="Meiryo UI" panose="020B0604030504040204" pitchFamily="50" charset="-128"/>
                <a:ea typeface="Meiryo UI" panose="020B0604030504040204" pitchFamily="50" charset="-128"/>
              </a:rPr>
              <a:t>既存</a:t>
            </a:r>
            <a:r>
              <a:rPr lang="en-US" altLang="ja-JP" sz="1200" b="1" dirty="0">
                <a:solidFill>
                  <a:srgbClr val="E6077D"/>
                </a:solidFill>
                <a:latin typeface="Meiryo UI" panose="020B0604030504040204" pitchFamily="50" charset="-128"/>
                <a:ea typeface="Meiryo UI" panose="020B0604030504040204" pitchFamily="50" charset="-128"/>
              </a:rPr>
              <a:t>FIT</a:t>
            </a:r>
            <a:r>
              <a:rPr lang="ja-JP" altLang="en-US" sz="1200" b="1" dirty="0">
                <a:solidFill>
                  <a:srgbClr val="E6077D"/>
                </a:solidFill>
                <a:latin typeface="Meiryo UI" panose="020B0604030504040204" pitchFamily="50" charset="-128"/>
                <a:ea typeface="Meiryo UI" panose="020B0604030504040204" pitchFamily="50" charset="-128"/>
              </a:rPr>
              <a:t>電源の活用</a:t>
            </a:r>
            <a:r>
              <a:rPr lang="ja-JP" altLang="en-US" sz="700" b="1" dirty="0">
                <a:solidFill>
                  <a:srgbClr val="614B3E"/>
                </a:solidFill>
                <a:latin typeface="Meiryo UI" panose="020B0604030504040204" pitchFamily="50" charset="-128"/>
                <a:ea typeface="Meiryo UI" panose="020B0604030504040204" pitchFamily="50" charset="-128"/>
              </a:rPr>
              <a:t>（</a:t>
            </a:r>
            <a:r>
              <a:rPr lang="en-US" altLang="ja-JP" sz="700" b="1" dirty="0">
                <a:solidFill>
                  <a:srgbClr val="614B3E"/>
                </a:solidFill>
                <a:latin typeface="Meiryo UI" panose="020B0604030504040204" pitchFamily="50" charset="-128"/>
                <a:ea typeface="Meiryo UI" panose="020B0604030504040204" pitchFamily="50" charset="-128"/>
              </a:rPr>
              <a:t>10</a:t>
            </a:r>
            <a:r>
              <a:rPr lang="ja-JP" altLang="en-US" sz="700" b="1" dirty="0">
                <a:solidFill>
                  <a:srgbClr val="614B3E"/>
                </a:solidFill>
                <a:latin typeface="Meiryo UI" panose="020B0604030504040204" pitchFamily="50" charset="-128"/>
                <a:ea typeface="Meiryo UI" panose="020B0604030504040204" pitchFamily="50" charset="-128"/>
              </a:rPr>
              <a:t>基のバイオマス発電設備）</a:t>
            </a:r>
            <a:r>
              <a:rPr lang="ja-JP" altLang="en-US" sz="1200" b="1" dirty="0">
                <a:solidFill>
                  <a:srgbClr val="614B3E"/>
                </a:solidFill>
                <a:latin typeface="Meiryo UI" panose="020B0604030504040204" pitchFamily="50" charset="-128"/>
                <a:ea typeface="Meiryo UI" panose="020B0604030504040204" pitchFamily="50" charset="-128"/>
              </a:rPr>
              <a:t>及び</a:t>
            </a:r>
            <a:endParaRPr lang="en-US" altLang="ja-JP" sz="1200" b="1" dirty="0">
              <a:solidFill>
                <a:srgbClr val="614B3E"/>
              </a:solidFill>
              <a:latin typeface="Meiryo UI" panose="020B0604030504040204" pitchFamily="50" charset="-128"/>
              <a:ea typeface="Meiryo UI" panose="020B0604030504040204" pitchFamily="50" charset="-128"/>
            </a:endParaRPr>
          </a:p>
          <a:p>
            <a:r>
              <a:rPr lang="ja-JP" altLang="en-US" sz="1200" b="1" dirty="0">
                <a:solidFill>
                  <a:srgbClr val="E6077D"/>
                </a:solidFill>
                <a:latin typeface="Meiryo UI" panose="020B0604030504040204" pitchFamily="50" charset="-128"/>
                <a:ea typeface="Meiryo UI" panose="020B0604030504040204" pitchFamily="50" charset="-128"/>
              </a:rPr>
              <a:t>新規バイオマス施設（再エネ電源）</a:t>
            </a:r>
            <a:r>
              <a:rPr lang="ja-JP" altLang="en-US" sz="1200" b="1" dirty="0">
                <a:solidFill>
                  <a:srgbClr val="614B3E"/>
                </a:solidFill>
                <a:latin typeface="Meiryo UI" panose="020B0604030504040204" pitchFamily="50" charset="-128"/>
                <a:ea typeface="Meiryo UI" panose="020B0604030504040204" pitchFamily="50" charset="-128"/>
              </a:rPr>
              <a:t>導入</a:t>
            </a:r>
            <a:r>
              <a:rPr lang="ja-JP" altLang="en-US"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BGP</a:t>
            </a:r>
            <a:r>
              <a:rPr lang="ja-JP" altLang="en-US"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基、木質ボイラー：</a:t>
            </a:r>
            <a:r>
              <a:rPr lang="en-US" altLang="ja-JP"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基） </a:t>
            </a:r>
            <a:r>
              <a:rPr lang="ja-JP" altLang="en-US" sz="1200" b="1" dirty="0">
                <a:solidFill>
                  <a:srgbClr val="614B3E"/>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域内エネルギー・循環資源供給を目指す。</a:t>
            </a:r>
            <a:endParaRPr kumimoji="1" lang="en-US" altLang="ja-JP" dirty="0">
              <a:solidFill>
                <a:srgbClr val="E6077D"/>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18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2740"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a:stretch>
                        <a:fillRect/>
                      </a:stretch>
                    </p:blipFill>
                    <p:spPr>
                      <a:xfrm>
                        <a:off x="382589" y="1589"/>
                        <a:ext cx="1587" cy="1587"/>
                      </a:xfrm>
                      <a:prstGeom prst="rect">
                        <a:avLst/>
                      </a:prstGeom>
                    </p:spPr>
                  </p:pic>
                </p:oleObj>
              </mc:Fallback>
            </mc:AlternateContent>
          </a:graphicData>
        </a:graphic>
      </p:graphicFrame>
      <p:sp>
        <p:nvSpPr>
          <p:cNvPr id="37" name="コンテンツ プレースホルダー 11"/>
          <p:cNvSpPr txBox="1">
            <a:spLocks/>
          </p:cNvSpPr>
          <p:nvPr/>
        </p:nvSpPr>
        <p:spPr>
          <a:xfrm>
            <a:off x="564541" y="1145529"/>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lvl="0"/>
            <a:endParaRPr lang="ja-JP" altLang="en-US" sz="1300" b="1" dirty="0">
              <a:solidFill>
                <a:srgbClr val="FFFFFF"/>
              </a:solidFill>
            </a:endParaRPr>
          </a:p>
        </p:txBody>
      </p:sp>
      <p:sp>
        <p:nvSpPr>
          <p:cNvPr id="29" name="正方形/長方形 28"/>
          <p:cNvSpPr/>
          <p:nvPr/>
        </p:nvSpPr>
        <p:spPr>
          <a:xfrm>
            <a:off x="560908" y="1144402"/>
            <a:ext cx="8781726" cy="25395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:42,860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22,185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　住民基本台帳</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　　　紋別市：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22,044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雄武町：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4,422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興部町：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3,815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西興部村：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1,114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滝上町：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2,603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　湧別町：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8,862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世帯数 　紋別市：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11,929</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雄武町：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2,218</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興部町：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1,793</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西興部村：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678</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滝上町：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1,417</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湧別町：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4,150</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オホーツク海の中央に位置し</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3,411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㎢の広大な土地を抱える。北オホーツク空の玄関口であるオホーツク紋別空港を抱え、東京（羽田）までは約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時間と好立地。鉄道空白地帯であるが、隣町には高規格道路である旭川紋別道や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線の駅があり札幌や旭川等の大都市へのアクセスも良好。自動車にて札幌市：約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時間、旭川市：約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市町村における産業別生産額は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2,751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億円であり、食料品：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億円、公共サービス：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億円、水産業：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億円となっている。特に農業の生産額が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番目に高く、酪農・畑作を中心に地域の産業を支えている。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また、各市町村において豊富なバイオマス資源を活用した新たな産業の創出に取り組んでいる。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58103" y="646059"/>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46" name="正方形/長方形 45"/>
          <p:cNvSpPr/>
          <p:nvPr/>
        </p:nvSpPr>
        <p:spPr>
          <a:xfrm>
            <a:off x="2375614" y="646059"/>
            <a:ext cx="1460425" cy="346245"/>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b="1" dirty="0">
                <a:latin typeface="Calibri" panose="020F0502020204030204" pitchFamily="34" charset="0"/>
                <a:cs typeface="Calibri" panose="020F0502020204030204" pitchFamily="34" charset="0"/>
              </a:rPr>
              <a:t>Illustrative</a:t>
            </a:r>
            <a:endParaRPr kumimoji="1" lang="ja-JP" altLang="en-US" sz="2400" b="1" dirty="0">
              <a:latin typeface="Calibri" panose="020F0502020204030204" pitchFamily="34" charset="0"/>
              <a:cs typeface="Calibri" panose="020F0502020204030204" pitchFamily="34" charset="0"/>
            </a:endParaRPr>
          </a:p>
        </p:txBody>
      </p:sp>
      <p:sp>
        <p:nvSpPr>
          <p:cNvPr id="55" name="コンテンツ プレースホルダー 11"/>
          <p:cNvSpPr txBox="1">
            <a:spLocks/>
          </p:cNvSpPr>
          <p:nvPr/>
        </p:nvSpPr>
        <p:spPr>
          <a:xfrm>
            <a:off x="564541" y="3822634"/>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560908" y="3822634"/>
            <a:ext cx="8781726" cy="188983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北オホーツク地域の各市町村では、バイオマス資源の活用を積極的に行っている。バイオマス産業都市に認定されている町村が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町村（興部町・滝上町・西興部村）あり、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町（雄武町・湧別町）についても認定に向けて取り組みを行っている。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バイオマス産業都市の認定だけではなく、バイオマス関係施設の稼働も進んでおり、</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基のバイオガスプラント</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基の木質バイオマス発電所、木質ボイラーがすでに稼働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している。さらなるバイオマス資源の活用と産業基盤強化のため、</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施設整備を計画（</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BGP</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基、木質ボイラー</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しかしながら系統制約に伴い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制度が活用できない状況が続いており、ニーズのあるバイオマス施設の整備を進めるためには、</a:t>
            </a:r>
            <a:r>
              <a:rPr lang="en-US" altLang="ja-JP"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200" b="1" dirty="0">
                <a:solidFill>
                  <a:srgbClr val="E6077D"/>
                </a:solidFill>
                <a:latin typeface="Meiryo UI" panose="020B0604030504040204" pitchFamily="50" charset="-128"/>
                <a:ea typeface="Meiryo UI" panose="020B0604030504040204" pitchFamily="50" charset="-128"/>
                <a:cs typeface="Meiryo UI" panose="020B0604030504040204" pitchFamily="50" charset="-128"/>
              </a:rPr>
              <a:t>制度に頼らない、地産地消モデルの構築が共通認識</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であり、この共通課題を解決するため、協議会の設立と並行して施設整備の検討を進めていく。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73601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再エネ拡大</a:t>
            </a:r>
          </a:p>
        </p:txBody>
      </p:sp>
      <p:sp>
        <p:nvSpPr>
          <p:cNvPr id="20" name="角丸四角形 19"/>
          <p:cNvSpPr/>
          <p:nvPr/>
        </p:nvSpPr>
        <p:spPr>
          <a:xfrm>
            <a:off x="5249768"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800" b="1" dirty="0">
                <a:solidFill>
                  <a:schemeClr val="bg1"/>
                </a:solidFill>
                <a:cs typeface="Arial" charset="0"/>
              </a:rPr>
              <a:t>マイクログリット</a:t>
            </a:r>
          </a:p>
        </p:txBody>
      </p:sp>
      <p:sp>
        <p:nvSpPr>
          <p:cNvPr id="21" name="角丸四角形 20"/>
          <p:cNvSpPr/>
          <p:nvPr/>
        </p:nvSpPr>
        <p:spPr>
          <a:xfrm>
            <a:off x="4193125"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22" name="角丸四角形 21"/>
          <p:cNvSpPr/>
          <p:nvPr/>
        </p:nvSpPr>
        <p:spPr>
          <a:xfrm>
            <a:off x="84153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災害対応</a:t>
            </a:r>
          </a:p>
        </p:txBody>
      </p:sp>
      <p:sp>
        <p:nvSpPr>
          <p:cNvPr id="23" name="角丸四角形 22"/>
          <p:cNvSpPr/>
          <p:nvPr/>
        </p:nvSpPr>
        <p:spPr>
          <a:xfrm>
            <a:off x="6304953" y="814260"/>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循環資源</a:t>
            </a:r>
          </a:p>
        </p:txBody>
      </p:sp>
      <p:sp>
        <p:nvSpPr>
          <p:cNvPr id="24" name="正方形/長方形 23"/>
          <p:cNvSpPr/>
          <p:nvPr/>
        </p:nvSpPr>
        <p:spPr>
          <a:xfrm>
            <a:off x="40968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25" name="正方形/長方形 24"/>
          <p:cNvSpPr/>
          <p:nvPr/>
        </p:nvSpPr>
        <p:spPr>
          <a:xfrm>
            <a:off x="72552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26" name="コンテンツ プレースホルダー 11"/>
          <p:cNvSpPr txBox="1">
            <a:spLocks/>
          </p:cNvSpPr>
          <p:nvPr/>
        </p:nvSpPr>
        <p:spPr>
          <a:xfrm>
            <a:off x="564541" y="5869631"/>
            <a:ext cx="8778092"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560908" y="5869631"/>
            <a:ext cx="8781726" cy="6993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本地域は今年度より、地域循環共生圏事業を開始。本年度の基礎調査を踏まえ、順次詳細調査を実施しながら地域循環共生圏構築を目指します。</a:t>
            </a: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8" name="正方形/長方形 27">
            <a:extLst>
              <a:ext uri="{FF2B5EF4-FFF2-40B4-BE49-F238E27FC236}">
                <a16:creationId xmlns:a16="http://schemas.microsoft.com/office/drawing/2014/main" id="{22088691-8334-47CD-85C7-0A0B044EDA07}"/>
              </a:ext>
            </a:extLst>
          </p:cNvPr>
          <p:cNvSpPr/>
          <p:nvPr/>
        </p:nvSpPr>
        <p:spPr>
          <a:xfrm>
            <a:off x="3828288" y="-1"/>
            <a:ext cx="5696712" cy="56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北オホーツク地域（紋別市・雄武町・興部町・西興部村・滝上町・湧</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別町）における再エネを活用した脱炭素化資源循環システム構築事業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7A6E6624-E640-4A4C-9BCB-3A7E95604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22" y="103816"/>
            <a:ext cx="2058159" cy="382991"/>
          </a:xfrm>
          <a:prstGeom prst="rect">
            <a:avLst/>
          </a:prstGeom>
        </p:spPr>
      </p:pic>
    </p:spTree>
    <p:extLst>
      <p:ext uri="{BB962C8B-B14F-4D97-AF65-F5344CB8AC3E}">
        <p14:creationId xmlns:p14="http://schemas.microsoft.com/office/powerpoint/2010/main" val="35938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73761"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384745206"/>
              </p:ext>
            </p:extLst>
          </p:nvPr>
        </p:nvGraphicFramePr>
        <p:xfrm>
          <a:off x="520797" y="672572"/>
          <a:ext cx="9134931" cy="589586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69397">
                  <a:extLst>
                    <a:ext uri="{9D8B030D-6E8A-4147-A177-3AD203B41FA5}">
                      <a16:colId xmlns:a16="http://schemas.microsoft.com/office/drawing/2014/main" val="3265526353"/>
                    </a:ext>
                  </a:extLst>
                </a:gridCol>
                <a:gridCol w="2441197">
                  <a:extLst>
                    <a:ext uri="{9D8B030D-6E8A-4147-A177-3AD203B41FA5}">
                      <a16:colId xmlns:a16="http://schemas.microsoft.com/office/drawing/2014/main" val="3371818790"/>
                    </a:ext>
                  </a:extLst>
                </a:gridCol>
                <a:gridCol w="2457974">
                  <a:extLst>
                    <a:ext uri="{9D8B030D-6E8A-4147-A177-3AD203B41FA5}">
                      <a16:colId xmlns:a16="http://schemas.microsoft.com/office/drawing/2014/main" val="1728256747"/>
                    </a:ext>
                  </a:extLst>
                </a:gridCol>
                <a:gridCol w="2466363">
                  <a:extLst>
                    <a:ext uri="{9D8B030D-6E8A-4147-A177-3AD203B41FA5}">
                      <a16:colId xmlns:a16="http://schemas.microsoft.com/office/drawing/2014/main" val="2519243731"/>
                    </a:ext>
                  </a:extLst>
                </a:gridCol>
              </a:tblGrid>
              <a:tr h="319232">
                <a:tc gridSpan="4">
                  <a:txBody>
                    <a:bodyPr/>
                    <a:lstStyle/>
                    <a:p>
                      <a:pPr algn="l"/>
                      <a:r>
                        <a:rPr kumimoji="1" lang="ja-JP" altLang="en-US" sz="1200" b="1" kern="1200">
                          <a:solidFill>
                            <a:schemeClr val="tx1"/>
                          </a:solidFill>
                          <a:latin typeface="メイリオ" panose="020B0604030504040204" pitchFamily="50" charset="-128"/>
                          <a:ea typeface="メイリオ" panose="020B0604030504040204" pitchFamily="50" charset="-128"/>
                          <a:cs typeface="+mn-cs"/>
                        </a:rPr>
                        <a:t>顕在化</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478849">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869187">
                <a:tc>
                  <a:txBody>
                    <a:bodyPr/>
                    <a:lstStyle/>
                    <a:p>
                      <a:r>
                        <a:rPr kumimoji="1" lang="ja-JP" altLang="en-US" sz="1050" dirty="0"/>
                        <a:t>１．エネルギー生産ポテンシャル調査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各市町村で計画するバイオマス関連施設（バイオガスプラント等）から想定されるエネルギー生産量を試算し、再生可能エネルギーの生産ポテンシャルの調査を実施。</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①計画施設建設にあたり関係者との合意形成や、建設費・オペレーション等の詳細</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①今年度はポテンシャルの調査だが、具体的な建設を目指し、エネルギーの供給方法、地元との合意を含め各市町村において具体的に検討を行う。</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a:t>
                      </a:r>
                      <a:r>
                        <a:rPr kumimoji="1" lang="en-US" altLang="ja-JP" sz="1050" dirty="0"/>
                        <a:t>2020</a:t>
                      </a:r>
                      <a:r>
                        <a:rPr kumimoji="1" lang="ja-JP" altLang="en-US" sz="1050" dirty="0"/>
                        <a:t>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8691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２．エネルギー需要調査（電力・熱使用量）</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公共施設や水産加工場等を対象とし、電力・熱の消費量、ＣＯ２の発生量等の調査を実施する。生産ポテンシャルを上回る場合には、圏域内でのエネルギー融通の可能性を検証。</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①供給する場合には、時間帯別の需給バランスや、供給方法などの詳細検討が必要。</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①自営線による供給、地域新電力による供給など供給方法を施設ごとに検討する。</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a:t>
                      </a:r>
                      <a:r>
                        <a:rPr kumimoji="1" lang="en-US" altLang="ja-JP" sz="1050" dirty="0"/>
                        <a:t>2020</a:t>
                      </a:r>
                      <a:r>
                        <a:rPr kumimoji="1" lang="ja-JP" altLang="en-US" sz="1050" dirty="0"/>
                        <a:t>年度～）</a:t>
                      </a:r>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8691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３．エネルギー需要調査（交通機関調査）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バイオマス資源由来の電気・水素等の利用可能性調査として、バス・タクシー等の公共交通機関の台数調査を実施し、ガソリン代替エネルギー流通の可能性を模索。</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①再エネ由来のエネルギーであり</a:t>
                      </a:r>
                      <a:r>
                        <a:rPr kumimoji="1" lang="en-US" altLang="ja-JP" sz="1050" dirty="0">
                          <a:solidFill>
                            <a:schemeClr val="tx1"/>
                          </a:solidFill>
                        </a:rPr>
                        <a:t>CO</a:t>
                      </a:r>
                      <a:r>
                        <a:rPr kumimoji="1" lang="en-US" altLang="ja-JP" sz="800" dirty="0">
                          <a:solidFill>
                            <a:schemeClr val="tx1"/>
                          </a:solidFill>
                        </a:rPr>
                        <a:t>2</a:t>
                      </a:r>
                      <a:r>
                        <a:rPr kumimoji="1" lang="ja-JP" altLang="en-US" sz="1050" dirty="0">
                          <a:solidFill>
                            <a:schemeClr val="tx1"/>
                          </a:solidFill>
                        </a:rPr>
                        <a:t>の削減に大きく寄与するが、一方で地元業者（ガソリン会社等）の配慮が必要。事業転換等の仕組みが必要。</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①地域のエネルギー転換を見据え、関係事業者との協議を行い、新規事業の設立を目指す。</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a:t>
                      </a:r>
                      <a:r>
                        <a:rPr kumimoji="1" lang="en-US" altLang="ja-JP" sz="1050" dirty="0"/>
                        <a:t>2020</a:t>
                      </a:r>
                      <a:r>
                        <a:rPr kumimoji="1" lang="ja-JP" altLang="en-US" sz="1050" dirty="0"/>
                        <a:t>年度～）</a:t>
                      </a:r>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r h="1337211">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４．循環資源活用ニーズ調査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エネルギー以外に発生する循環資源（消化液・再生敷料等）の需要調査を実施。圏域内での流通の可能性を模索する。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①消化液を耕種農家へ運ぶ手段が現在ない。</a:t>
                      </a:r>
                      <a:endParaRPr kumimoji="1" lang="en-US" altLang="ja-JP" sz="1050" dirty="0">
                        <a:solidFill>
                          <a:schemeClr val="tx1"/>
                        </a:solidFill>
                      </a:endParaRPr>
                    </a:p>
                    <a:p>
                      <a:r>
                        <a:rPr kumimoji="1" lang="ja-JP" altLang="en-US" sz="1050" dirty="0">
                          <a:solidFill>
                            <a:schemeClr val="tx1"/>
                          </a:solidFill>
                        </a:rPr>
                        <a:t>②再生敷料の認知が進んでいない。</a:t>
                      </a:r>
                      <a:endParaRPr kumimoji="1" lang="en-US" altLang="ja-JP" sz="1050" dirty="0">
                        <a:solidFill>
                          <a:schemeClr val="tx1"/>
                        </a:solidFill>
                      </a:endParaRPr>
                    </a:p>
                    <a:p>
                      <a:r>
                        <a:rPr kumimoji="1" lang="ja-JP" altLang="en-US" sz="1050" dirty="0">
                          <a:solidFill>
                            <a:schemeClr val="tx1"/>
                          </a:solidFill>
                        </a:rPr>
                        <a:t>③消化液の水産業利用も想定できるが、法的な課題の整理が必要。</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①詳細な需要量調査を行うとともに、施肥の試験を行うなど、利用促進を図り、潜在的な需要を確認したうえで輸送方法の検討を実施。</a:t>
                      </a:r>
                      <a:endParaRPr kumimoji="1" lang="en-US" altLang="ja-JP" sz="1050" dirty="0"/>
                    </a:p>
                    <a:p>
                      <a:r>
                        <a:rPr kumimoji="1" lang="ja-JP" altLang="en-US" sz="1050" dirty="0"/>
                        <a:t>②試験的に利用してもらうなど実証試験を実施。</a:t>
                      </a:r>
                      <a:endParaRPr kumimoji="1" lang="en-US" altLang="ja-JP" sz="1050" dirty="0"/>
                    </a:p>
                    <a:p>
                      <a:r>
                        <a:rPr kumimoji="1" lang="ja-JP" altLang="en-US" sz="1050" dirty="0"/>
                        <a:t>③昆布等への施肥について調査を実施。</a:t>
                      </a:r>
                      <a:endParaRPr kumimoji="1" lang="en-US" altLang="ja-JP" sz="1050" dirty="0"/>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a:t>
                      </a:r>
                      <a:r>
                        <a:rPr kumimoji="1" lang="en-US" altLang="ja-JP" sz="1050" dirty="0"/>
                        <a:t>2020</a:t>
                      </a:r>
                      <a:r>
                        <a:rPr kumimoji="1" lang="ja-JP" altLang="en-US" sz="1050" dirty="0"/>
                        <a:t>年度～）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024915"/>
                  </a:ext>
                </a:extLst>
              </a:tr>
              <a:tr h="1037506">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５．地域一体型のエネルギー供給システム検討調査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a:solidFill>
                            <a:schemeClr val="tx1"/>
                          </a:solidFill>
                        </a:rPr>
                        <a:t>シュタットベルケ（</a:t>
                      </a:r>
                      <a:r>
                        <a:rPr kumimoji="1" lang="en-US" altLang="ja-JP" sz="1050" dirty="0">
                          <a:solidFill>
                            <a:schemeClr val="tx1"/>
                          </a:solidFill>
                        </a:rPr>
                        <a:t>STADTWERKE</a:t>
                      </a:r>
                      <a:r>
                        <a:rPr kumimoji="1" lang="ja-JP" altLang="en-US" sz="1050" dirty="0">
                          <a:solidFill>
                            <a:schemeClr val="tx1"/>
                          </a:solidFill>
                        </a:rPr>
                        <a:t>）に代表される地域公共サービス会社設立を見据えた、地域一体型のエネルギー供給システム技術的課題や解決方法の検討を実施。</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①エネルギーの供給方法に課題</a:t>
                      </a:r>
                      <a:endParaRPr kumimoji="1" lang="en-US" altLang="ja-JP" sz="1050" dirty="0">
                        <a:solidFill>
                          <a:schemeClr val="tx1"/>
                        </a:solidFill>
                      </a:endParaRPr>
                    </a:p>
                    <a:p>
                      <a:r>
                        <a:rPr kumimoji="1" lang="ja-JP" altLang="en-US" sz="1050" dirty="0">
                          <a:solidFill>
                            <a:schemeClr val="tx1"/>
                          </a:solidFill>
                        </a:rPr>
                        <a:t>・マイクログリット→広域すぎる、過度な投資</a:t>
                      </a:r>
                      <a:endParaRPr kumimoji="1" lang="en-US" altLang="ja-JP" sz="1050" dirty="0">
                        <a:solidFill>
                          <a:schemeClr val="tx1"/>
                        </a:solidFill>
                      </a:endParaRPr>
                    </a:p>
                    <a:p>
                      <a:r>
                        <a:rPr kumimoji="1" lang="ja-JP" altLang="en-US" sz="1050" dirty="0">
                          <a:solidFill>
                            <a:schemeClr val="tx1"/>
                          </a:solidFill>
                        </a:rPr>
                        <a:t>・地域新電力→系統問題。既存</a:t>
                      </a:r>
                      <a:r>
                        <a:rPr kumimoji="1" lang="en-US" altLang="ja-JP" sz="1050" dirty="0">
                          <a:solidFill>
                            <a:schemeClr val="tx1"/>
                          </a:solidFill>
                        </a:rPr>
                        <a:t>FIT</a:t>
                      </a:r>
                      <a:r>
                        <a:rPr kumimoji="1" lang="ja-JP" altLang="en-US" sz="1050" dirty="0">
                          <a:solidFill>
                            <a:schemeClr val="tx1"/>
                          </a:solidFill>
                        </a:rPr>
                        <a:t>施設の活用は可能。</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①電力会社、大学等を引き続き協議会に参画いただき、持続可能な地産地消方法について検討を行う。</a:t>
                      </a:r>
                      <a:endParaRPr kumimoji="1" lang="en-US" altLang="ja-JP" sz="1050" dirty="0"/>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77526831"/>
                  </a:ext>
                </a:extLst>
              </a:tr>
            </a:tbl>
          </a:graphicData>
        </a:graphic>
      </p:graphicFrame>
      <p:sp>
        <p:nvSpPr>
          <p:cNvPr id="2" name="四角形: 角を丸くする 1">
            <a:extLst>
              <a:ext uri="{FF2B5EF4-FFF2-40B4-BE49-F238E27FC236}">
                <a16:creationId xmlns:a16="http://schemas.microsoft.com/office/drawing/2014/main" id="{9BAC109F-1224-4E03-8A64-2009D6B4371B}"/>
              </a:ext>
            </a:extLst>
          </p:cNvPr>
          <p:cNvSpPr/>
          <p:nvPr/>
        </p:nvSpPr>
        <p:spPr>
          <a:xfrm>
            <a:off x="8105775" y="689305"/>
            <a:ext cx="1028749" cy="23462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記入例</a:t>
            </a:r>
          </a:p>
        </p:txBody>
      </p:sp>
      <p:sp>
        <p:nvSpPr>
          <p:cNvPr id="8" name="正方形/長方形 7">
            <a:extLst>
              <a:ext uri="{FF2B5EF4-FFF2-40B4-BE49-F238E27FC236}">
                <a16:creationId xmlns:a16="http://schemas.microsoft.com/office/drawing/2014/main" id="{9FB1B518-A5CD-43EB-AE8B-883DF57AA837}"/>
              </a:ext>
            </a:extLst>
          </p:cNvPr>
          <p:cNvSpPr/>
          <p:nvPr/>
        </p:nvSpPr>
        <p:spPr>
          <a:xfrm>
            <a:off x="3828288" y="-1"/>
            <a:ext cx="5696712" cy="56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北オホーツク地域（紋別市・雄武町・興部町・西興部村・滝上町・湧</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別町）における再エネを活用した脱炭素化資源循環システム構築事業</a:t>
            </a:r>
            <a:endParaRPr lang="ja-JP" altLang="en-US" sz="1400" dirty="0">
              <a:solidFill>
                <a:schemeClr val="bg1"/>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1586B516-0983-4AF1-8297-70AE86812D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22" y="103816"/>
            <a:ext cx="2058159" cy="382991"/>
          </a:xfrm>
          <a:prstGeom prst="rect">
            <a:avLst/>
          </a:prstGeom>
        </p:spPr>
      </p:pic>
    </p:spTree>
    <p:extLst>
      <p:ext uri="{BB962C8B-B14F-4D97-AF65-F5344CB8AC3E}">
        <p14:creationId xmlns:p14="http://schemas.microsoft.com/office/powerpoint/2010/main" val="3650783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1928</Words>
  <Application>Microsoft Office PowerPoint</Application>
  <PresentationFormat>A4 210 x 297 mm</PresentationFormat>
  <Paragraphs>146</Paragraphs>
  <Slides>4</Slides>
  <Notes>4</Notes>
  <HiddenSlides>0</HiddenSlides>
  <MMClips>0</MMClips>
  <ScaleCrop>false</ScaleCrop>
  <HeadingPairs>
    <vt:vector size="8" baseType="variant">
      <vt:variant>
        <vt:lpstr>使用されているフォント</vt:lpstr>
      </vt:variant>
      <vt:variant>
        <vt:i4>12</vt:i4>
      </vt:variant>
      <vt:variant>
        <vt:lpstr>テーマ</vt:lpstr>
      </vt:variant>
      <vt:variant>
        <vt:i4>3</vt:i4>
      </vt:variant>
      <vt:variant>
        <vt:lpstr>埋め込まれた OLE サーバー</vt:lpstr>
      </vt:variant>
      <vt:variant>
        <vt:i4>1</vt:i4>
      </vt:variant>
      <vt:variant>
        <vt:lpstr>スライド タイトル</vt:lpstr>
      </vt:variant>
      <vt:variant>
        <vt:i4>4</vt:i4>
      </vt:variant>
    </vt:vector>
  </HeadingPairs>
  <TitlesOfParts>
    <vt:vector size="20" baseType="lpstr">
      <vt:lpstr>HGPｺﾞｼｯｸE</vt:lpstr>
      <vt:lpstr>HGPｺﾞｼｯｸM</vt:lpstr>
      <vt:lpstr>HGSｺﾞｼｯｸE</vt:lpstr>
      <vt:lpstr>Meiryo UI</vt:lpstr>
      <vt:lpstr>メイリオ</vt:lpstr>
      <vt:lpstr>游ゴシック</vt:lpstr>
      <vt:lpstr>Arial</vt:lpstr>
      <vt:lpstr>Arial Black</vt:lpstr>
      <vt:lpstr>Calibri</vt:lpstr>
      <vt:lpstr>Times New Roman</vt:lpstr>
      <vt:lpstr>Wingdings</vt:lpstr>
      <vt:lpstr>Wingdings 2</vt:lpstr>
      <vt:lpstr>テーマ1</vt:lpstr>
      <vt:lpstr>1_テーマ1</vt:lpstr>
      <vt:lpstr>2_テーマ1</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令和元年度 地域の多様な課題に応える 脱炭素型地域づくりモデル形成事業 PR資料作成テンプレ―ト（第１号事業用）</dc:title>
  <dc:creator>興部北興バイオガスプラント利用組合</dc:creator>
  <cp:lastModifiedBy>堀田 園江</cp:lastModifiedBy>
  <cp:revision>46</cp:revision>
  <cp:lastPrinted>2020-02-18T06:31:24Z</cp:lastPrinted>
  <dcterms:modified xsi:type="dcterms:W3CDTF">2020-02-19T03:06:07Z</dcterms:modified>
</cp:coreProperties>
</file>