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 id="2147483703" r:id="rId2"/>
    <p:sldMasterId id="2147483709" r:id="rId3"/>
  </p:sldMasterIdLst>
  <p:notesMasterIdLst>
    <p:notesMasterId r:id="rId8"/>
  </p:notesMasterIdLst>
  <p:sldIdLst>
    <p:sldId id="298" r:id="rId4"/>
    <p:sldId id="294" r:id="rId5"/>
    <p:sldId id="295" r:id="rId6"/>
    <p:sldId id="296" r:id="rId7"/>
  </p:sldIdLst>
  <p:sldSz cx="9906000" cy="6858000" type="A4"/>
  <p:notesSz cx="6735763" cy="9866313"/>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17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oh Akika" initials="IA" lastIdx="2" clrIdx="0">
    <p:extLst>
      <p:ext uri="{19B8F6BF-5375-455C-9EA6-DF929625EA0E}">
        <p15:presenceInfo xmlns:p15="http://schemas.microsoft.com/office/powerpoint/2012/main" userId="0cdc106386e35b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66"/>
    <a:srgbClr val="FF9999"/>
    <a:srgbClr val="FFCCCC"/>
    <a:srgbClr val="FFCC66"/>
    <a:srgbClr val="FFFF66"/>
    <a:srgbClr val="33CC33"/>
    <a:srgbClr val="FF7C80"/>
    <a:srgbClr val="EAEA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95" autoAdjust="0"/>
    <p:restoredTop sz="94585" autoAdjust="0"/>
  </p:normalViewPr>
  <p:slideViewPr>
    <p:cSldViewPr snapToGrid="0" showGuides="1">
      <p:cViewPr varScale="1">
        <p:scale>
          <a:sx n="104" d="100"/>
          <a:sy n="104" d="100"/>
        </p:scale>
        <p:origin x="1764" y="108"/>
      </p:cViewPr>
      <p:guideLst>
        <p:guide pos="3120"/>
        <p:guide orient="horz" pos="1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tags" Target="tags/tag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8831" cy="495029"/>
          </a:xfrm>
          <a:prstGeom prst="rect">
            <a:avLst/>
          </a:prstGeom>
        </p:spPr>
        <p:txBody>
          <a:bodyPr vert="horz" lIns="91392" tIns="45696" rIns="91392" bIns="4569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3"/>
            <a:ext cx="2918831" cy="495029"/>
          </a:xfrm>
          <a:prstGeom prst="rect">
            <a:avLst/>
          </a:prstGeom>
        </p:spPr>
        <p:txBody>
          <a:bodyPr vert="horz" lIns="91392" tIns="45696" rIns="91392" bIns="45696" rtlCol="0"/>
          <a:lstStyle>
            <a:lvl1pPr algn="r">
              <a:defRPr sz="1200"/>
            </a:lvl1pPr>
          </a:lstStyle>
          <a:p>
            <a:fld id="{817C4101-0163-4AB1-9664-E293361E70F7}" type="datetimeFigureOut">
              <a:rPr kumimoji="1" lang="ja-JP" altLang="en-US" smtClean="0"/>
              <a:t>2020/2/19</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392" tIns="45696" rIns="91392" bIns="45696"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1"/>
          </a:xfrm>
          <a:prstGeom prst="rect">
            <a:avLst/>
          </a:prstGeom>
        </p:spPr>
        <p:txBody>
          <a:bodyPr vert="horz" lIns="91392" tIns="45696" rIns="91392" bIns="4569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7"/>
            <a:ext cx="2918831" cy="495028"/>
          </a:xfrm>
          <a:prstGeom prst="rect">
            <a:avLst/>
          </a:prstGeom>
        </p:spPr>
        <p:txBody>
          <a:bodyPr vert="horz" lIns="91392" tIns="45696" rIns="91392" bIns="4569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1392" tIns="45696" rIns="91392" bIns="45696" rtlCol="0" anchor="b"/>
          <a:lstStyle>
            <a:lvl1pPr algn="r">
              <a:defRPr sz="1200"/>
            </a:lvl1pPr>
          </a:lstStyle>
          <a:p>
            <a:fld id="{611089A0-973A-4683-AFC0-4B2C2226B1AE}" type="slidenum">
              <a:rPr kumimoji="1" lang="ja-JP" altLang="en-US" smtClean="0"/>
              <a:t>‹#›</a:t>
            </a:fld>
            <a:endParaRPr kumimoji="1" lang="ja-JP" altLang="en-US"/>
          </a:p>
        </p:txBody>
      </p:sp>
    </p:spTree>
    <p:extLst>
      <p:ext uri="{BB962C8B-B14F-4D97-AF65-F5344CB8AC3E}">
        <p14:creationId xmlns:p14="http://schemas.microsoft.com/office/powerpoint/2010/main" val="40846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1</a:t>
            </a:fld>
            <a:endParaRPr kumimoji="1" lang="ja-JP" altLang="en-US"/>
          </a:p>
        </p:txBody>
      </p:sp>
    </p:spTree>
    <p:extLst>
      <p:ext uri="{BB962C8B-B14F-4D97-AF65-F5344CB8AC3E}">
        <p14:creationId xmlns:p14="http://schemas.microsoft.com/office/powerpoint/2010/main" val="11618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2</a:t>
            </a:fld>
            <a:endParaRPr kumimoji="1" lang="ja-JP" altLang="en-US"/>
          </a:p>
        </p:txBody>
      </p:sp>
    </p:spTree>
    <p:extLst>
      <p:ext uri="{BB962C8B-B14F-4D97-AF65-F5344CB8AC3E}">
        <p14:creationId xmlns:p14="http://schemas.microsoft.com/office/powerpoint/2010/main" val="70082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7325">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7325">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4091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03777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cxnSp>
        <p:nvCxnSpPr>
          <p:cNvPr id="4" name="直線コネクタ 3"/>
          <p:cNvCxnSpPr/>
          <p:nvPr userDrawn="1"/>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3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pPr>
              <a:defRPr/>
            </a:pPr>
            <a:fld id="{FAE1CDDE-8ABD-43D3-9A95-58863E587FD6}" type="slidenum">
              <a:rPr lang="en-US" altLang="ja-JP" smtClean="0"/>
              <a:pPr>
                <a:defRPr/>
              </a:pPr>
              <a:t>‹#›</a:t>
            </a:fld>
            <a:endParaRPr lang="en-US" altLang="ja-JP" dirty="0"/>
          </a:p>
        </p:txBody>
      </p:sp>
      <p:cxnSp>
        <p:nvCxnSpPr>
          <p:cNvPr id="6" name="直線コネクタ 5"/>
          <p:cNvCxnSpPr/>
          <p:nvPr userDrawn="1"/>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01411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sp>
        <p:nvSpPr>
          <p:cNvPr id="4"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3186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3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17403002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319"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40156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0416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21670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7583"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1361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Tree>
    <p:extLst>
      <p:ext uri="{BB962C8B-B14F-4D97-AF65-F5344CB8AC3E}">
        <p14:creationId xmlns:p14="http://schemas.microsoft.com/office/powerpoint/2010/main" val="34131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20220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7.xml"/><Relationship Id="rId7" Type="http://schemas.openxmlformats.org/officeDocument/2006/relationships/tags" Target="../tags/tag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3.vml"/><Relationship Id="rId5" Type="http://schemas.openxmlformats.org/officeDocument/2006/relationships/theme" Target="../theme/theme2.xml"/><Relationship Id="rId10"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extLst>
              <p:ext uri="{D42A27DB-BD31-4B8C-83A1-F6EECF244321}">
                <p14:modId xmlns:p14="http://schemas.microsoft.com/office/powerpoint/2010/main" val="210814564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295"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r:embed="rId10"/>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1772997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8607"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r:embed="rId10"/>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Tree>
    <p:extLst>
      <p:ext uri="{BB962C8B-B14F-4D97-AF65-F5344CB8AC3E}">
        <p14:creationId xmlns:p14="http://schemas.microsoft.com/office/powerpoint/2010/main" val="39063017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pPr>
              <a:defRPr/>
            </a:pPr>
            <a:fld id="{6CA3BC1E-70E0-4B1D-9A33-E974266AAEEF}" type="slidenum">
              <a:rPr lang="en-US" altLang="ja-JP"/>
              <a:pPr>
                <a:defRPr/>
              </a:pPr>
              <a:t>‹#›</a:t>
            </a:fld>
            <a:endParaRPr lang="en-US" altLang="ja-JP"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grpSp>
        <p:nvGrpSpPr>
          <p:cNvPr id="1035" name="Group 19"/>
          <p:cNvGrpSpPr>
            <a:grpSpLocks/>
          </p:cNvGrpSpPr>
          <p:nvPr/>
        </p:nvGrpSpPr>
        <p:grpSpPr bwMode="auto">
          <a:xfrm>
            <a:off x="-2679700" y="3395666"/>
            <a:ext cx="2460625" cy="1497013"/>
            <a:chOff x="-1643" y="2907"/>
            <a:chExt cx="1550" cy="943"/>
          </a:xfrm>
        </p:grpSpPr>
        <p:sp>
          <p:nvSpPr>
            <p:cNvPr id="1036" name="Rectangle 20"/>
            <p:cNvSpPr>
              <a:spLocks noChangeArrowheads="1"/>
            </p:cNvSpPr>
            <p:nvPr userDrawn="1"/>
          </p:nvSpPr>
          <p:spPr bwMode="auto">
            <a:xfrm>
              <a:off x="-1643" y="3278"/>
              <a:ext cx="1550" cy="301"/>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7" name="Rectangle 21"/>
            <p:cNvSpPr>
              <a:spLocks noChangeArrowheads="1"/>
            </p:cNvSpPr>
            <p:nvPr userDrawn="1"/>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8" name="Rectangle 22"/>
            <p:cNvSpPr>
              <a:spLocks noChangeArrowheads="1"/>
            </p:cNvSpPr>
            <p:nvPr userDrawn="1"/>
          </p:nvSpPr>
          <p:spPr bwMode="auto">
            <a:xfrm>
              <a:off x="-1381" y="368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Yellow</a:t>
              </a:r>
            </a:p>
            <a:p>
              <a:pPr algn="r" eaLnBrk="1" hangingPunct="1">
                <a:lnSpc>
                  <a:spcPct val="65000"/>
                </a:lnSpc>
                <a:spcBef>
                  <a:spcPct val="20000"/>
                </a:spcBef>
                <a:spcAft>
                  <a:spcPct val="20000"/>
                </a:spcAft>
                <a:defRPr/>
              </a:pPr>
              <a:r>
                <a:rPr kumimoji="0" lang="en-GB" altLang="ja-JP" sz="1015" dirty="0"/>
                <a:t>RGB= 255,255,153</a:t>
              </a:r>
            </a:p>
          </p:txBody>
        </p:sp>
        <p:grpSp>
          <p:nvGrpSpPr>
            <p:cNvPr id="1039" name="Group 23"/>
            <p:cNvGrpSpPr>
              <a:grpSpLocks/>
            </p:cNvGrpSpPr>
            <p:nvPr userDrawn="1"/>
          </p:nvGrpSpPr>
          <p:grpSpPr bwMode="auto">
            <a:xfrm>
              <a:off x="-1381" y="3105"/>
              <a:ext cx="1209" cy="182"/>
              <a:chOff x="-1379" y="3713"/>
              <a:chExt cx="1209" cy="182"/>
            </a:xfrm>
          </p:grpSpPr>
          <p:sp>
            <p:nvSpPr>
              <p:cNvPr id="1044" name="Rectangle 24"/>
              <p:cNvSpPr>
                <a:spLocks noChangeArrowheads="1"/>
              </p:cNvSpPr>
              <p:nvPr userDrawn="1"/>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5" name="Rectangle 25"/>
              <p:cNvSpPr>
                <a:spLocks noChangeArrowheads="1"/>
              </p:cNvSpPr>
              <p:nvPr userDrawn="1"/>
            </p:nvSpPr>
            <p:spPr bwMode="auto">
              <a:xfrm>
                <a:off x="-1379" y="3728"/>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Blue(corporate color)</a:t>
                </a:r>
              </a:p>
              <a:p>
                <a:pPr algn="r" eaLnBrk="1" hangingPunct="1">
                  <a:lnSpc>
                    <a:spcPct val="65000"/>
                  </a:lnSpc>
                  <a:spcBef>
                    <a:spcPct val="20000"/>
                  </a:spcBef>
                  <a:spcAft>
                    <a:spcPct val="20000"/>
                  </a:spcAft>
                  <a:defRPr/>
                </a:pPr>
                <a:r>
                  <a:rPr kumimoji="0" lang="en-GB" altLang="ja-JP" sz="1015" dirty="0"/>
                  <a:t>RGB= 0,117,191</a:t>
                </a:r>
              </a:p>
            </p:txBody>
          </p:sp>
        </p:grpSp>
        <p:grpSp>
          <p:nvGrpSpPr>
            <p:cNvPr id="1040" name="Group 26"/>
            <p:cNvGrpSpPr>
              <a:grpSpLocks/>
            </p:cNvGrpSpPr>
            <p:nvPr userDrawn="1"/>
          </p:nvGrpSpPr>
          <p:grpSpPr bwMode="auto">
            <a:xfrm>
              <a:off x="-1381" y="3381"/>
              <a:ext cx="1209" cy="182"/>
              <a:chOff x="-1379" y="4018"/>
              <a:chExt cx="1209" cy="182"/>
            </a:xfrm>
          </p:grpSpPr>
          <p:sp>
            <p:nvSpPr>
              <p:cNvPr id="1042" name="Rectangle 27"/>
              <p:cNvSpPr>
                <a:spLocks noChangeArrowheads="1"/>
              </p:cNvSpPr>
              <p:nvPr userDrawn="1"/>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3" name="Rectangle 28"/>
              <p:cNvSpPr>
                <a:spLocks noChangeArrowheads="1"/>
              </p:cNvSpPr>
              <p:nvPr userDrawn="1"/>
            </p:nvSpPr>
            <p:spPr bwMode="auto">
              <a:xfrm>
                <a:off x="-1379" y="403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Grey</a:t>
                </a:r>
              </a:p>
              <a:p>
                <a:pPr algn="r" eaLnBrk="1" hangingPunct="1">
                  <a:lnSpc>
                    <a:spcPct val="65000"/>
                  </a:lnSpc>
                  <a:spcBef>
                    <a:spcPct val="20000"/>
                  </a:spcBef>
                  <a:spcAft>
                    <a:spcPct val="20000"/>
                  </a:spcAft>
                  <a:defRPr/>
                </a:pPr>
                <a:r>
                  <a:rPr kumimoji="0" lang="en-GB" altLang="ja-JP" sz="1015" dirty="0"/>
                  <a:t>RGB= 221,221,221</a:t>
                </a:r>
              </a:p>
            </p:txBody>
          </p:sp>
        </p:grpSp>
        <p:sp>
          <p:nvSpPr>
            <p:cNvPr id="1041" name="Rectangle 29"/>
            <p:cNvSpPr>
              <a:spLocks noChangeArrowheads="1"/>
            </p:cNvSpPr>
            <p:nvPr userDrawn="1"/>
          </p:nvSpPr>
          <p:spPr bwMode="auto">
            <a:xfrm>
              <a:off x="-1507" y="2907"/>
              <a:ext cx="1351" cy="9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90000"/>
                </a:lnSpc>
                <a:spcBef>
                  <a:spcPct val="20000"/>
                </a:spcBef>
                <a:spcAft>
                  <a:spcPct val="20000"/>
                </a:spcAft>
                <a:defRPr/>
              </a:pPr>
              <a:r>
                <a:rPr kumimoji="0" lang="en-GB" altLang="ja-JP" sz="1108" b="1" dirty="0">
                  <a:ea typeface="ＭＳ Ｐゴシック" pitchFamily="50" charset="-128"/>
                </a:rPr>
                <a:t>JRI  colour balance</a:t>
              </a:r>
            </a:p>
          </p:txBody>
        </p:sp>
      </p:grpSp>
    </p:spTree>
    <p:extLst>
      <p:ext uri="{BB962C8B-B14F-4D97-AF65-F5344CB8AC3E}">
        <p14:creationId xmlns:p14="http://schemas.microsoft.com/office/powerpoint/2010/main" val="2762823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image" Target="../media/image11.png"/><Relationship Id="rId26" Type="http://schemas.microsoft.com/office/2007/relationships/hdphoto" Target="../media/hdphoto7.wdp"/><Relationship Id="rId3" Type="http://schemas.openxmlformats.org/officeDocument/2006/relationships/slideLayout" Target="../slideLayouts/slideLayout1.xml"/><Relationship Id="rId21" Type="http://schemas.openxmlformats.org/officeDocument/2006/relationships/image" Target="../media/image14.png"/><Relationship Id="rId34" Type="http://schemas.microsoft.com/office/2007/relationships/hdphoto" Target="../media/hdphoto1.wdp"/><Relationship Id="rId7" Type="http://schemas.openxmlformats.org/officeDocument/2006/relationships/image" Target="../media/image4.png"/><Relationship Id="rId12" Type="http://schemas.microsoft.com/office/2007/relationships/hdphoto" Target="../media/hdphoto3.wdp"/><Relationship Id="rId17" Type="http://schemas.openxmlformats.org/officeDocument/2006/relationships/image" Target="../media/image10.png"/><Relationship Id="rId25" Type="http://schemas.openxmlformats.org/officeDocument/2006/relationships/image" Target="../media/image17.png"/><Relationship Id="rId33" Type="http://schemas.openxmlformats.org/officeDocument/2006/relationships/image" Target="../media/image3.png"/><Relationship Id="rId2" Type="http://schemas.openxmlformats.org/officeDocument/2006/relationships/tags" Target="../tags/tag8.xml"/><Relationship Id="rId16" Type="http://schemas.microsoft.com/office/2007/relationships/hdphoto" Target="../media/hdphoto5.wdp"/><Relationship Id="rId20" Type="http://schemas.openxmlformats.org/officeDocument/2006/relationships/image" Target="../media/image13.png"/><Relationship Id="rId29" Type="http://schemas.openxmlformats.org/officeDocument/2006/relationships/image" Target="../media/image19.png"/><Relationship Id="rId1" Type="http://schemas.openxmlformats.org/officeDocument/2006/relationships/vmlDrawing" Target="../drawings/vmlDrawing5.vml"/><Relationship Id="rId6" Type="http://schemas.openxmlformats.org/officeDocument/2006/relationships/image" Target="../media/image1.emf"/><Relationship Id="rId11" Type="http://schemas.openxmlformats.org/officeDocument/2006/relationships/image" Target="../media/image7.png"/><Relationship Id="rId24" Type="http://schemas.microsoft.com/office/2007/relationships/hdphoto" Target="../media/hdphoto6.wdp"/><Relationship Id="rId32" Type="http://schemas.openxmlformats.org/officeDocument/2006/relationships/image" Target="../media/image21.png"/><Relationship Id="rId37" Type="http://schemas.microsoft.com/office/2007/relationships/hdphoto" Target="../media/hdphoto10.wdp"/><Relationship Id="rId5" Type="http://schemas.openxmlformats.org/officeDocument/2006/relationships/oleObject" Target="../embeddings/oleObject5.bin"/><Relationship Id="rId15" Type="http://schemas.openxmlformats.org/officeDocument/2006/relationships/image" Target="../media/image9.png"/><Relationship Id="rId23" Type="http://schemas.openxmlformats.org/officeDocument/2006/relationships/image" Target="../media/image16.png"/><Relationship Id="rId28" Type="http://schemas.microsoft.com/office/2007/relationships/hdphoto" Target="../media/hdphoto8.wdp"/><Relationship Id="rId36" Type="http://schemas.openxmlformats.org/officeDocument/2006/relationships/image" Target="../media/image23.png"/><Relationship Id="rId10" Type="http://schemas.microsoft.com/office/2007/relationships/hdphoto" Target="../media/hdphoto2.wdp"/><Relationship Id="rId19" Type="http://schemas.openxmlformats.org/officeDocument/2006/relationships/image" Target="../media/image12.png"/><Relationship Id="rId31" Type="http://schemas.openxmlformats.org/officeDocument/2006/relationships/image" Target="../media/image20.png"/><Relationship Id="rId4" Type="http://schemas.openxmlformats.org/officeDocument/2006/relationships/notesSlide" Target="../notesSlides/notesSlide1.xml"/><Relationship Id="rId9" Type="http://schemas.openxmlformats.org/officeDocument/2006/relationships/image" Target="../media/image6.png"/><Relationship Id="rId14" Type="http://schemas.microsoft.com/office/2007/relationships/hdphoto" Target="../media/hdphoto4.wdp"/><Relationship Id="rId22" Type="http://schemas.openxmlformats.org/officeDocument/2006/relationships/image" Target="../media/image15.png"/><Relationship Id="rId27" Type="http://schemas.openxmlformats.org/officeDocument/2006/relationships/image" Target="../media/image18.png"/><Relationship Id="rId30" Type="http://schemas.microsoft.com/office/2007/relationships/hdphoto" Target="../media/hdphoto9.wdp"/><Relationship Id="rId35"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04992" y="2255158"/>
            <a:ext cx="5730937" cy="4181511"/>
          </a:xfrm>
          <a:prstGeom prst="rect">
            <a:avLst/>
          </a:prstGeom>
        </p:spPr>
      </p:pic>
      <p:sp>
        <p:nvSpPr>
          <p:cNvPr id="2" name="Rectangle 2">
            <a:extLst>
              <a:ext uri="{FF2B5EF4-FFF2-40B4-BE49-F238E27FC236}">
                <a16:creationId xmlns:a16="http://schemas.microsoft.com/office/drawing/2014/main" id="{CA09EE08-CEC1-48FC-9668-DEF2F0C4E738}"/>
              </a:ext>
            </a:extLst>
          </p:cNvPr>
          <p:cNvSpPr txBox="1">
            <a:spLocks noChangeArrowheads="1"/>
          </p:cNvSpPr>
          <p:nvPr/>
        </p:nvSpPr>
        <p:spPr bwMode="auto">
          <a:xfrm>
            <a:off x="381000" y="-1"/>
            <a:ext cx="914400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3" name="正方形/長方形 2">
            <a:extLst>
              <a:ext uri="{FF2B5EF4-FFF2-40B4-BE49-F238E27FC236}">
                <a16:creationId xmlns:a16="http://schemas.microsoft.com/office/drawing/2014/main" id="{684F16FA-CF88-4D2F-99AA-968E03235069}"/>
              </a:ext>
            </a:extLst>
          </p:cNvPr>
          <p:cNvSpPr/>
          <p:nvPr/>
        </p:nvSpPr>
        <p:spPr>
          <a:xfrm>
            <a:off x="558103"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1" lang="en-US" altLang="ja-JP" sz="2400" b="1" dirty="0">
                <a:solidFill>
                  <a:prstClr val="white"/>
                </a:solidFill>
                <a:latin typeface="Calibri" panose="020F0502020204030204"/>
                <a:ea typeface="游ゴシック" panose="020B0400000000000000" pitchFamily="50" charset="-128"/>
              </a:rPr>
              <a:t>Illustrative</a:t>
            </a:r>
            <a:endParaRPr kumimoji="1" lang="ja-JP" altLang="en-US" sz="2400" b="1" dirty="0">
              <a:solidFill>
                <a:prstClr val="white"/>
              </a:solidFill>
              <a:latin typeface="Calibri" panose="020F0502020204030204"/>
              <a:ea typeface="游ゴシック" panose="020B0400000000000000" pitchFamily="50" charset="-128"/>
            </a:endParaRPr>
          </a:p>
        </p:txBody>
      </p:sp>
      <p:sp>
        <p:nvSpPr>
          <p:cNvPr id="4" name="正方形/長方形 3">
            <a:extLst>
              <a:ext uri="{FF2B5EF4-FFF2-40B4-BE49-F238E27FC236}">
                <a16:creationId xmlns:a16="http://schemas.microsoft.com/office/drawing/2014/main" id="{B725E426-4BCB-4AEF-B554-CFA323F513ED}"/>
              </a:ext>
            </a:extLst>
          </p:cNvPr>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6" name="コンテンツ プレースホルダー 11">
            <a:extLst>
              <a:ext uri="{FF2B5EF4-FFF2-40B4-BE49-F238E27FC236}">
                <a16:creationId xmlns:a16="http://schemas.microsoft.com/office/drawing/2014/main" id="{7DCC2D8D-BFA2-43C6-9347-4A18B25F744E}"/>
              </a:ext>
            </a:extLst>
          </p:cNvPr>
          <p:cNvSpPr txBox="1">
            <a:spLocks/>
          </p:cNvSpPr>
          <p:nvPr/>
        </p:nvSpPr>
        <p:spPr>
          <a:xfrm>
            <a:off x="528875" y="1066786"/>
            <a:ext cx="58680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目指す地域循環共生圏の姿（目標年度：</a:t>
            </a:r>
            <a:r>
              <a:rPr lang="en-US" altLang="ja-JP" sz="1200" b="1" dirty="0">
                <a:latin typeface="メイリオ" panose="020B0604030504040204" pitchFamily="50" charset="-128"/>
                <a:ea typeface="メイリオ" panose="020B0604030504040204" pitchFamily="50" charset="-128"/>
              </a:rPr>
              <a:t>2030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E11AF7EF-E1EA-4F40-BA68-DE06FF0700B6}"/>
              </a:ext>
            </a:extLst>
          </p:cNvPr>
          <p:cNvSpPr/>
          <p:nvPr/>
        </p:nvSpPr>
        <p:spPr>
          <a:xfrm>
            <a:off x="534297" y="1045106"/>
            <a:ext cx="5868000"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9A1BF7D-A9A9-429D-B60C-680DEEC4B55E}"/>
              </a:ext>
            </a:extLst>
          </p:cNvPr>
          <p:cNvSpPr/>
          <p:nvPr/>
        </p:nvSpPr>
        <p:spPr>
          <a:xfrm>
            <a:off x="6621680" y="1308298"/>
            <a:ext cx="2624039" cy="523542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b="1" u="sng" dirty="0">
              <a:solidFill>
                <a:schemeClr val="tx1"/>
              </a:solidFill>
              <a:latin typeface="Meiryo UI" panose="020B0604030504040204" pitchFamily="50" charset="-128"/>
              <a:ea typeface="Meiryo UI" panose="020B0604030504040204" pitchFamily="50" charset="-128"/>
            </a:endParaRPr>
          </a:p>
          <a:p>
            <a:r>
              <a:rPr lang="en-US" altLang="ja-JP" sz="1600" b="1" u="sng" dirty="0">
                <a:solidFill>
                  <a:schemeClr val="tx1"/>
                </a:solidFill>
                <a:latin typeface="Meiryo UI" panose="020B0604030504040204" pitchFamily="50" charset="-128"/>
                <a:ea typeface="Meiryo UI" panose="020B0604030504040204" pitchFamily="50" charset="-128"/>
              </a:rPr>
              <a:t>2019</a:t>
            </a:r>
            <a:r>
              <a:rPr lang="ja-JP" altLang="en-US" sz="1600" b="1" u="sng" dirty="0">
                <a:solidFill>
                  <a:schemeClr val="tx1"/>
                </a:solidFill>
                <a:latin typeface="Meiryo UI" panose="020B0604030504040204" pitchFamily="50" charset="-128"/>
                <a:ea typeface="Meiryo UI" panose="020B0604030504040204" pitchFamily="50" charset="-128"/>
              </a:rPr>
              <a:t>年</a:t>
            </a:r>
            <a:r>
              <a:rPr lang="ja-JP" altLang="en-US" sz="1600" b="1"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FS</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調査</a:t>
            </a:r>
            <a:b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br>
            <a:r>
              <a:rPr lang="en-US" altLang="ja-JP" sz="1600" b="1" u="sng" dirty="0">
                <a:solidFill>
                  <a:schemeClr val="tx1"/>
                </a:solidFill>
                <a:latin typeface="Meiryo UI" panose="020B0604030504040204" pitchFamily="50" charset="-128"/>
                <a:ea typeface="Meiryo UI" panose="020B0604030504040204" pitchFamily="50" charset="-128"/>
              </a:rPr>
              <a:t>2020</a:t>
            </a:r>
            <a:r>
              <a:rPr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dirty="0">
                <a:solidFill>
                  <a:schemeClr val="tx1"/>
                </a:solidFill>
                <a:latin typeface="Meiryo UI" panose="020B0604030504040204" pitchFamily="50" charset="-128"/>
                <a:ea typeface="Meiryo UI" panose="020B0604030504040204" pitchFamily="50" charset="-128"/>
              </a:rPr>
              <a:t>：事業構想案決定</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b="1" u="sng" dirty="0">
                <a:solidFill>
                  <a:schemeClr val="tx1"/>
                </a:solidFill>
                <a:latin typeface="Meiryo UI" panose="020B0604030504040204" pitchFamily="50" charset="-128"/>
                <a:ea typeface="Meiryo UI" panose="020B0604030504040204" pitchFamily="50" charset="-128"/>
              </a:rPr>
              <a:t>2022</a:t>
            </a:r>
            <a:r>
              <a:rPr kumimoji="1" lang="ja-JP" altLang="en-US" sz="1600" b="1" u="sng" dirty="0">
                <a:solidFill>
                  <a:schemeClr val="tx1"/>
                </a:solidFill>
                <a:latin typeface="Meiryo UI" panose="020B0604030504040204" pitchFamily="50" charset="-128"/>
                <a:ea typeface="Meiryo UI" panose="020B0604030504040204" pitchFamily="50" charset="-128"/>
              </a:rPr>
              <a:t>～</a:t>
            </a:r>
            <a:r>
              <a:rPr kumimoji="1" lang="en-US" altLang="ja-JP" sz="1600" b="1" u="sng" dirty="0">
                <a:solidFill>
                  <a:schemeClr val="tx1"/>
                </a:solidFill>
                <a:latin typeface="Meiryo UI" panose="020B0604030504040204" pitchFamily="50" charset="-128"/>
                <a:ea typeface="Meiryo UI" panose="020B0604030504040204" pitchFamily="50" charset="-128"/>
              </a:rPr>
              <a:t>2023</a:t>
            </a:r>
            <a:r>
              <a:rPr kumimoji="1"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木質バイオマス発電所・チップ工場稼働</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公共施設向け熱供給事業</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開始</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en-US" altLang="ja-JP" sz="1600" b="1" u="sng" dirty="0">
                <a:solidFill>
                  <a:schemeClr val="tx1"/>
                </a:solidFill>
                <a:latin typeface="Meiryo UI" panose="020B0604030504040204" pitchFamily="50" charset="-128"/>
                <a:ea typeface="Meiryo UI" panose="020B0604030504040204" pitchFamily="50" charset="-128"/>
              </a:rPr>
              <a:t>2024</a:t>
            </a:r>
            <a:r>
              <a:rPr kumimoji="1"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本事業による利益を市の施策に還元</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en-US" altLang="ja-JP" sz="1600" b="1" u="sng" dirty="0">
                <a:solidFill>
                  <a:schemeClr val="tx1"/>
                </a:solidFill>
                <a:latin typeface="Meiryo UI" panose="020B0604030504040204" pitchFamily="50" charset="-128"/>
                <a:ea typeface="Meiryo UI" panose="020B0604030504040204" pitchFamily="50" charset="-128"/>
              </a:rPr>
              <a:t>2026</a:t>
            </a:r>
            <a:r>
              <a:rPr kumimoji="1"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農業用地への排熱供給へ展開</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en-US" altLang="ja-JP" sz="1600" b="1" u="sng" dirty="0">
                <a:solidFill>
                  <a:schemeClr val="tx1"/>
                </a:solidFill>
                <a:latin typeface="Meiryo UI" panose="020B0604030504040204" pitchFamily="50" charset="-128"/>
                <a:ea typeface="Meiryo UI" panose="020B0604030504040204" pitchFamily="50" charset="-128"/>
              </a:rPr>
              <a:t>2030</a:t>
            </a:r>
            <a:r>
              <a:rPr kumimoji="1"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双葉地区を核とした木質バイオマス活用事業による地域循環共生圏が確立</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b="1" dirty="0">
              <a:solidFill>
                <a:srgbClr val="00206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コンテンツ プレースホルダー 11">
            <a:extLst>
              <a:ext uri="{FF2B5EF4-FFF2-40B4-BE49-F238E27FC236}">
                <a16:creationId xmlns:a16="http://schemas.microsoft.com/office/drawing/2014/main" id="{ABA6468E-251A-4596-9C14-A2D06591A3EF}"/>
              </a:ext>
            </a:extLst>
          </p:cNvPr>
          <p:cNvSpPr txBox="1">
            <a:spLocks/>
          </p:cNvSpPr>
          <p:nvPr/>
        </p:nvSpPr>
        <p:spPr>
          <a:xfrm>
            <a:off x="6605637" y="1045106"/>
            <a:ext cx="2664000" cy="252001"/>
          </a:xfrm>
          <a:prstGeom prst="rect">
            <a:avLst/>
          </a:prstGeom>
          <a:solidFill>
            <a:schemeClr val="bg1">
              <a:lumMod val="85000"/>
            </a:schemeClr>
          </a:solidFill>
          <a:ln w="19050">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地域循環共生圏実現への主要ステップ</a:t>
            </a:r>
            <a:endParaRPr lang="en-US" altLang="ja-JP" sz="1200" b="1" dirty="0">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EFA7C8D5-A31E-49DB-B421-A67E35292EE4}"/>
              </a:ext>
            </a:extLst>
          </p:cNvPr>
          <p:cNvGrpSpPr/>
          <p:nvPr/>
        </p:nvGrpSpPr>
        <p:grpSpPr>
          <a:xfrm>
            <a:off x="7957946" y="765069"/>
            <a:ext cx="1266599" cy="305093"/>
            <a:chOff x="6098249" y="1438182"/>
            <a:chExt cx="1266599" cy="305093"/>
          </a:xfrm>
        </p:grpSpPr>
        <p:sp>
          <p:nvSpPr>
            <p:cNvPr id="12" name="正方形/長方形 11">
              <a:extLst>
                <a:ext uri="{FF2B5EF4-FFF2-40B4-BE49-F238E27FC236}">
                  <a16:creationId xmlns:a16="http://schemas.microsoft.com/office/drawing/2014/main" id="{C204FFBC-50DC-4F0B-80AE-3A0E2CDEF551}"/>
                </a:ext>
              </a:extLst>
            </p:cNvPr>
            <p:cNvSpPr/>
            <p:nvPr/>
          </p:nvSpPr>
          <p:spPr>
            <a:xfrm>
              <a:off x="7017061" y="1479109"/>
              <a:ext cx="347787" cy="1887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574EF973-9CFD-499B-8F51-A2F09C26AF96}"/>
                </a:ext>
              </a:extLst>
            </p:cNvPr>
            <p:cNvSpPr/>
            <p:nvPr/>
          </p:nvSpPr>
          <p:spPr>
            <a:xfrm>
              <a:off x="6098249" y="1438182"/>
              <a:ext cx="1055128" cy="3050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本事業：</a:t>
              </a:r>
            </a:p>
          </p:txBody>
        </p:sp>
      </p:grpSp>
      <p:sp>
        <p:nvSpPr>
          <p:cNvPr id="14" name="正方形/長方形 13">
            <a:extLst>
              <a:ext uri="{FF2B5EF4-FFF2-40B4-BE49-F238E27FC236}">
                <a16:creationId xmlns:a16="http://schemas.microsoft.com/office/drawing/2014/main" id="{519B342D-A87D-4346-A3D3-4497D1FCEC70}"/>
              </a:ext>
            </a:extLst>
          </p:cNvPr>
          <p:cNvSpPr/>
          <p:nvPr/>
        </p:nvSpPr>
        <p:spPr>
          <a:xfrm>
            <a:off x="6676644" y="1467532"/>
            <a:ext cx="2496375" cy="7380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8462D97A-BE2F-460E-9F13-8923EC00D2ED}"/>
              </a:ext>
            </a:extLst>
          </p:cNvPr>
          <p:cNvSpPr/>
          <p:nvPr/>
        </p:nvSpPr>
        <p:spPr>
          <a:xfrm>
            <a:off x="6580178" y="1045106"/>
            <a:ext cx="2664000" cy="551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a:off x="643716" y="1483355"/>
            <a:ext cx="5653540" cy="533400"/>
          </a:xfrm>
          <a:prstGeom prst="round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n w="0"/>
                <a:solidFill>
                  <a:schemeClr val="bg1"/>
                </a:solidFill>
                <a:effectLst>
                  <a:outerShdw blurRad="38100" dist="19050" dir="2700000" algn="tl" rotWithShape="0">
                    <a:schemeClr val="dk1">
                      <a:alpha val="40000"/>
                    </a:schemeClr>
                  </a:outerShdw>
                </a:effectLst>
              </a:rPr>
              <a:t>甲斐市バイオマス産業都市構想を軸とした地域循環共生圏の構築</a:t>
            </a:r>
            <a:endParaRPr lang="zh-CN" altLang="en-US" sz="1400" b="1" dirty="0">
              <a:ln w="0"/>
              <a:solidFill>
                <a:schemeClr val="bg1"/>
              </a:solidFill>
              <a:effectLst>
                <a:outerShdw blurRad="38100" dist="19050" dir="2700000" algn="tl" rotWithShape="0">
                  <a:schemeClr val="dk1">
                    <a:alpha val="40000"/>
                  </a:schemeClr>
                </a:outerShdw>
              </a:effectLst>
            </a:endParaRPr>
          </a:p>
        </p:txBody>
      </p:sp>
      <p:sp>
        <p:nvSpPr>
          <p:cNvPr id="80" name="正方形/長方形 79"/>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山梨県 ／甲斐市</a:t>
            </a:r>
          </a:p>
        </p:txBody>
      </p:sp>
      <p:sp>
        <p:nvSpPr>
          <p:cNvPr id="81" name="正方形/長方形 80"/>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バイオマス産業都市推進事業</a:t>
            </a:r>
          </a:p>
        </p:txBody>
      </p:sp>
      <p:pic>
        <p:nvPicPr>
          <p:cNvPr id="82" name="図 81"/>
          <p:cNvPicPr>
            <a:picLocks noChangeAspect="1"/>
          </p:cNvPicPr>
          <p:nvPr/>
        </p:nvPicPr>
        <p:blipFill>
          <a:blip r:embed="rId3" cstate="print">
            <a:extLst>
              <a:ext uri="{BEBA8EAE-BF5A-486C-A8C5-ECC9F3942E4B}">
                <a14:imgProps xmlns:a14="http://schemas.microsoft.com/office/drawing/2010/main">
                  <a14:imgLayer r:embed="rId4">
                    <a14:imgEffect>
                      <a14:backgroundRemoval t="7622" b="92073" l="10000" r="90000"/>
                    </a14:imgEffect>
                  </a14:imgLayer>
                </a14:imgProps>
              </a:ext>
              <a:ext uri="{28A0092B-C50C-407E-A947-70E740481C1C}">
                <a14:useLocalDpi xmlns:a14="http://schemas.microsoft.com/office/drawing/2010/main" val="0"/>
              </a:ext>
            </a:extLst>
          </a:blip>
          <a:stretch>
            <a:fillRect/>
          </a:stretch>
        </p:blipFill>
        <p:spPr>
          <a:xfrm>
            <a:off x="772442" y="-48462"/>
            <a:ext cx="652499" cy="668812"/>
          </a:xfrm>
          <a:prstGeom prst="rect">
            <a:avLst/>
          </a:prstGeom>
        </p:spPr>
      </p:pic>
      <p:sp>
        <p:nvSpPr>
          <p:cNvPr id="93" name="正方形/長方形 92"/>
          <p:cNvSpPr/>
          <p:nvPr/>
        </p:nvSpPr>
        <p:spPr>
          <a:xfrm>
            <a:off x="2505536" y="2258856"/>
            <a:ext cx="1908000" cy="1158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楕円 93"/>
          <p:cNvSpPr/>
          <p:nvPr/>
        </p:nvSpPr>
        <p:spPr>
          <a:xfrm>
            <a:off x="4435246" y="2078568"/>
            <a:ext cx="1035508" cy="4400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2019</a:t>
            </a:r>
            <a:r>
              <a:rPr kumimoji="1" lang="ja-JP" altLang="en-US" sz="1200" dirty="0">
                <a:solidFill>
                  <a:schemeClr val="tx1"/>
                </a:solidFill>
              </a:rPr>
              <a:t>～</a:t>
            </a:r>
            <a:r>
              <a:rPr kumimoji="1" lang="en-US" altLang="ja-JP" sz="1200" dirty="0">
                <a:solidFill>
                  <a:schemeClr val="tx1"/>
                </a:solidFill>
              </a:rPr>
              <a:t>2020</a:t>
            </a:r>
            <a:endParaRPr kumimoji="1" lang="ja-JP" altLang="en-US" sz="1200" dirty="0">
              <a:solidFill>
                <a:schemeClr val="tx1"/>
              </a:solidFill>
            </a:endParaRPr>
          </a:p>
        </p:txBody>
      </p:sp>
      <p:sp>
        <p:nvSpPr>
          <p:cNvPr id="96" name="楕円 95"/>
          <p:cNvSpPr/>
          <p:nvPr/>
        </p:nvSpPr>
        <p:spPr>
          <a:xfrm>
            <a:off x="5506978" y="3261361"/>
            <a:ext cx="1035508" cy="44005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2019</a:t>
            </a:r>
            <a:r>
              <a:rPr kumimoji="1" lang="ja-JP" altLang="en-US" sz="1200" dirty="0">
                <a:solidFill>
                  <a:schemeClr val="tx1"/>
                </a:solidFill>
              </a:rPr>
              <a:t>～</a:t>
            </a:r>
            <a:r>
              <a:rPr kumimoji="1" lang="en-US" altLang="ja-JP" sz="1200" dirty="0">
                <a:solidFill>
                  <a:schemeClr val="tx1"/>
                </a:solidFill>
              </a:rPr>
              <a:t>2020</a:t>
            </a:r>
            <a:endParaRPr kumimoji="1" lang="ja-JP" altLang="en-US" sz="1200" dirty="0">
              <a:solidFill>
                <a:schemeClr val="tx1"/>
              </a:solidFill>
            </a:endParaRPr>
          </a:p>
        </p:txBody>
      </p:sp>
      <p:sp>
        <p:nvSpPr>
          <p:cNvPr id="91" name="正方形/長方形 90"/>
          <p:cNvSpPr/>
          <p:nvPr/>
        </p:nvSpPr>
        <p:spPr>
          <a:xfrm>
            <a:off x="5416376" y="3771900"/>
            <a:ext cx="900000" cy="952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6507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角丸四角形 90"/>
          <p:cNvSpPr/>
          <p:nvPr/>
        </p:nvSpPr>
        <p:spPr>
          <a:xfrm>
            <a:off x="3665839" y="3945811"/>
            <a:ext cx="1065918" cy="1739496"/>
          </a:xfrm>
          <a:prstGeom prst="roundRect">
            <a:avLst>
              <a:gd name="adj" fmla="val 7655"/>
            </a:avLst>
          </a:prstGeom>
          <a:solidFill>
            <a:srgbClr val="DDDD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2091700" y="3105992"/>
            <a:ext cx="1047328" cy="2575441"/>
          </a:xfrm>
          <a:prstGeom prst="roundRect">
            <a:avLst>
              <a:gd name="adj" fmla="val 7655"/>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68680"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40" name="コンテンツ プレースホルダー 11"/>
          <p:cNvSpPr txBox="1">
            <a:spLocks/>
          </p:cNvSpPr>
          <p:nvPr/>
        </p:nvSpPr>
        <p:spPr>
          <a:xfrm>
            <a:off x="5083433" y="2264785"/>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3. </a:t>
            </a:r>
            <a:r>
              <a:rPr lang="ja-JP" altLang="en-US" sz="1200" b="1" dirty="0">
                <a:solidFill>
                  <a:prstClr val="black"/>
                </a:solidFill>
                <a:latin typeface="メイリオ" panose="020B0604030504040204" pitchFamily="50" charset="-128"/>
                <a:ea typeface="メイリオ" panose="020B0604030504040204" pitchFamily="50" charset="-128"/>
              </a:rPr>
              <a:t>事業効果（目標年度：</a:t>
            </a:r>
            <a:r>
              <a:rPr lang="en-US" altLang="ja-JP" sz="1200" b="1" dirty="0">
                <a:solidFill>
                  <a:prstClr val="black"/>
                </a:solidFill>
                <a:latin typeface="メイリオ" panose="020B0604030504040204" pitchFamily="50" charset="-128"/>
                <a:ea typeface="メイリオ" panose="020B0604030504040204" pitchFamily="50" charset="-128"/>
              </a:rPr>
              <a:t>2030</a:t>
            </a:r>
            <a:r>
              <a:rPr lang="ja-JP" altLang="en-US" sz="1200" b="1" dirty="0" err="1">
                <a:solidFill>
                  <a:prstClr val="black"/>
                </a:solidFill>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基準年度：</a:t>
            </a:r>
            <a:r>
              <a:rPr lang="en-US" altLang="ja-JP" sz="1200" b="1" dirty="0">
                <a:solidFill>
                  <a:prstClr val="black"/>
                </a:solidFill>
                <a:latin typeface="メイリオ" panose="020B0604030504040204" pitchFamily="50" charset="-128"/>
                <a:ea typeface="メイリオ" panose="020B0604030504040204" pitchFamily="50" charset="-128"/>
              </a:rPr>
              <a:t>2019</a:t>
            </a:r>
            <a:r>
              <a:rPr lang="ja-JP" altLang="en-US" sz="1200" b="1" dirty="0">
                <a:solidFill>
                  <a:prstClr val="black"/>
                </a:solidFill>
                <a:latin typeface="メイリオ" panose="020B0604030504040204" pitchFamily="50" charset="-128"/>
                <a:ea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3" name="コンテンツ プレースホルダー 11"/>
          <p:cNvSpPr txBox="1">
            <a:spLocks/>
          </p:cNvSpPr>
          <p:nvPr/>
        </p:nvSpPr>
        <p:spPr>
          <a:xfrm>
            <a:off x="5083433" y="3818761"/>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4. </a:t>
            </a:r>
            <a:r>
              <a:rPr lang="ja-JP" altLang="en-US" sz="1200" b="1" dirty="0">
                <a:solidFill>
                  <a:prstClr val="black"/>
                </a:solidFill>
                <a:latin typeface="メイリオ" panose="020B0604030504040204" pitchFamily="50" charset="-128"/>
                <a:ea typeface="メイリオ" panose="020B0604030504040204" pitchFamily="50" charset="-128"/>
              </a:rPr>
              <a:t>事業体制</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5" name="コンテンツ プレースホルダー 11"/>
          <p:cNvSpPr txBox="1">
            <a:spLocks/>
          </p:cNvSpPr>
          <p:nvPr/>
        </p:nvSpPr>
        <p:spPr>
          <a:xfrm>
            <a:off x="5083433" y="5106929"/>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5. </a:t>
            </a:r>
            <a:r>
              <a:rPr lang="ja-JP" altLang="en-US" sz="1200" b="1" dirty="0">
                <a:solidFill>
                  <a:prstClr val="black"/>
                </a:solidFill>
                <a:latin typeface="メイリオ" panose="020B0604030504040204" pitchFamily="50" charset="-128"/>
                <a:ea typeface="メイリオ" panose="020B0604030504040204" pitchFamily="50" charset="-128"/>
              </a:rPr>
              <a:t>事業スケジュール</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37" name="コンテンツ プレースホルダー 11"/>
          <p:cNvSpPr txBox="1">
            <a:spLocks/>
          </p:cNvSpPr>
          <p:nvPr/>
        </p:nvSpPr>
        <p:spPr>
          <a:xfrm>
            <a:off x="5083433"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2. </a:t>
            </a:r>
            <a:r>
              <a:rPr lang="ja-JP" altLang="en-US" sz="1200" b="1" dirty="0">
                <a:latin typeface="メイリオ" panose="020B0604030504040204" pitchFamily="50" charset="-128"/>
                <a:ea typeface="メイリオ" panose="020B0604030504040204" pitchFamily="50" charset="-128"/>
              </a:rPr>
              <a:t>事業概要</a:t>
            </a:r>
            <a:endParaRPr lang="en-US" altLang="ja-JP" sz="1200" b="1" dirty="0">
              <a:latin typeface="メイリオ" panose="020B0604030504040204" pitchFamily="50" charset="-128"/>
              <a:ea typeface="メイリオ" panose="020B0604030504040204" pitchFamily="50" charset="-128"/>
            </a:endParaRPr>
          </a:p>
        </p:txBody>
      </p:sp>
      <p:sp>
        <p:nvSpPr>
          <p:cNvPr id="4" name="Rectangle 2"/>
          <p:cNvSpPr txBox="1">
            <a:spLocks noChangeArrowheads="1"/>
          </p:cNvSpPr>
          <p:nvPr/>
        </p:nvSpPr>
        <p:spPr bwMode="auto">
          <a:xfrm>
            <a:off x="381000" y="-1"/>
            <a:ext cx="914400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8" name="コンテンツ プレースホルダー 11"/>
          <p:cNvSpPr txBox="1">
            <a:spLocks/>
          </p:cNvSpPr>
          <p:nvPr/>
        </p:nvSpPr>
        <p:spPr>
          <a:xfrm>
            <a:off x="559865"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1. </a:t>
            </a:r>
            <a:r>
              <a:rPr lang="ja-JP" altLang="en-US" sz="1200" b="1" dirty="0">
                <a:latin typeface="メイリオ" panose="020B0604030504040204" pitchFamily="50" charset="-128"/>
                <a:ea typeface="メイリオ" panose="020B0604030504040204" pitchFamily="50" charset="-128"/>
              </a:rPr>
              <a:t>事業イメージ（目標年度：</a:t>
            </a:r>
            <a:r>
              <a:rPr lang="en-US" altLang="ja-JP" sz="1200" b="1" dirty="0">
                <a:latin typeface="メイリオ" panose="020B0604030504040204" pitchFamily="50" charset="-128"/>
                <a:ea typeface="メイリオ" panose="020B0604030504040204" pitchFamily="50" charset="-128"/>
              </a:rPr>
              <a:t>2030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cxnSp>
        <p:nvCxnSpPr>
          <p:cNvPr id="27" name="直線コネクタ 26"/>
          <p:cNvCxnSpPr/>
          <p:nvPr/>
        </p:nvCxnSpPr>
        <p:spPr>
          <a:xfrm>
            <a:off x="5143233" y="4384480"/>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143233" y="4659857"/>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558103" y="1057636"/>
            <a:ext cx="4260963"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5081671" y="1057636"/>
            <a:ext cx="4260963" cy="105609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081671" y="2266177"/>
            <a:ext cx="4260963" cy="140153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58102" y="646059"/>
            <a:ext cx="1461600"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42" name="正方形/長方形 41"/>
          <p:cNvSpPr/>
          <p:nvPr/>
        </p:nvSpPr>
        <p:spPr>
          <a:xfrm>
            <a:off x="5081671" y="3813812"/>
            <a:ext cx="4260963" cy="114701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081671" y="5106928"/>
            <a:ext cx="4260963" cy="14493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山梨県 ／甲斐市</a:t>
            </a:r>
          </a:p>
        </p:txBody>
      </p:sp>
      <p:sp>
        <p:nvSpPr>
          <p:cNvPr id="49" name="正方形/長方形 48"/>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バイオマス産業都市推進事業</a:t>
            </a:r>
          </a:p>
        </p:txBody>
      </p:sp>
      <p:sp>
        <p:nvSpPr>
          <p:cNvPr id="36" name="角丸四角形 35"/>
          <p:cNvSpPr/>
          <p:nvPr/>
        </p:nvSpPr>
        <p:spPr>
          <a:xfrm>
            <a:off x="6040346" y="814260"/>
            <a:ext cx="104400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lnSpc>
                <a:spcPts val="2000"/>
              </a:lnSpc>
              <a:spcBef>
                <a:spcPct val="0"/>
              </a:spcBef>
              <a:spcAft>
                <a:spcPct val="0"/>
              </a:spcAft>
              <a:buFont typeface="Wingdings 2" pitchFamily="18" charset="2"/>
              <a:buNone/>
            </a:pPr>
            <a:r>
              <a:rPr kumimoji="1" lang="ja-JP" altLang="en-US" sz="1400" b="1" dirty="0">
                <a:solidFill>
                  <a:schemeClr val="bg1"/>
                </a:solidFill>
                <a:cs typeface="Arial" charset="0"/>
              </a:rPr>
              <a:t>再エネ拡大</a:t>
            </a:r>
          </a:p>
        </p:txBody>
      </p:sp>
      <p:sp>
        <p:nvSpPr>
          <p:cNvPr id="46" name="角丸四角形 45"/>
          <p:cNvSpPr/>
          <p:nvPr/>
        </p:nvSpPr>
        <p:spPr>
          <a:xfrm>
            <a:off x="4963439" y="814260"/>
            <a:ext cx="97200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lnSpc>
                <a:spcPts val="2000"/>
              </a:lnSpc>
              <a:spcBef>
                <a:spcPct val="0"/>
              </a:spcBef>
              <a:spcAft>
                <a:spcPct val="0"/>
              </a:spcAft>
              <a:buFont typeface="Wingdings 2" pitchFamily="18" charset="2"/>
              <a:buNone/>
            </a:pPr>
            <a:r>
              <a:rPr kumimoji="1" lang="ja-JP" altLang="en-US" sz="1400" b="1" dirty="0">
                <a:solidFill>
                  <a:schemeClr val="bg1"/>
                </a:solidFill>
                <a:cs typeface="Arial" charset="0"/>
              </a:rPr>
              <a:t>排熱利用</a:t>
            </a:r>
          </a:p>
        </p:txBody>
      </p:sp>
      <p:sp>
        <p:nvSpPr>
          <p:cNvPr id="55" name="角丸四角形 54"/>
          <p:cNvSpPr/>
          <p:nvPr/>
        </p:nvSpPr>
        <p:spPr>
          <a:xfrm>
            <a:off x="3500285" y="814260"/>
            <a:ext cx="136800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lnSpc>
                <a:spcPts val="2000"/>
              </a:lnSpc>
              <a:spcBef>
                <a:spcPct val="0"/>
              </a:spcBef>
              <a:spcAft>
                <a:spcPct val="0"/>
              </a:spcAft>
            </a:pPr>
            <a:r>
              <a:rPr kumimoji="1" lang="ja-JP" altLang="en-US" sz="1400" b="1" dirty="0">
                <a:solidFill>
                  <a:schemeClr val="bg1"/>
                </a:solidFill>
                <a:cs typeface="Arial" charset="0"/>
              </a:rPr>
              <a:t>再エネ発電所</a:t>
            </a:r>
          </a:p>
        </p:txBody>
      </p:sp>
      <p:sp>
        <p:nvSpPr>
          <p:cNvPr id="56" name="角丸四角形 55"/>
          <p:cNvSpPr/>
          <p:nvPr/>
        </p:nvSpPr>
        <p:spPr>
          <a:xfrm>
            <a:off x="718925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lnSpc>
                <a:spcPts val="2000"/>
              </a:lnSpc>
              <a:spcBef>
                <a:spcPct val="0"/>
              </a:spcBef>
              <a:spcAft>
                <a:spcPct val="0"/>
              </a:spcAft>
              <a:buFont typeface="Wingdings 2" pitchFamily="18" charset="2"/>
              <a:buNone/>
            </a:pPr>
            <a:r>
              <a:rPr kumimoji="1" lang="ja-JP" altLang="en-US" sz="1400" b="1" dirty="0">
                <a:solidFill>
                  <a:schemeClr val="bg1"/>
                </a:solidFill>
              </a:rPr>
              <a:t>産業振興</a:t>
            </a:r>
          </a:p>
        </p:txBody>
      </p:sp>
      <p:sp>
        <p:nvSpPr>
          <p:cNvPr id="58" name="正方形/長方形 57"/>
          <p:cNvSpPr/>
          <p:nvPr/>
        </p:nvSpPr>
        <p:spPr>
          <a:xfrm>
            <a:off x="340399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59" name="正方形/長方形 58"/>
          <p:cNvSpPr/>
          <p:nvPr/>
        </p:nvSpPr>
        <p:spPr>
          <a:xfrm>
            <a:off x="5935439"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51" name="正方形/長方形 5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52" name="角丸四角形 51"/>
          <p:cNvSpPr/>
          <p:nvPr/>
        </p:nvSpPr>
        <p:spPr>
          <a:xfrm>
            <a:off x="8221470" y="814260"/>
            <a:ext cx="111600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lnSpc>
                <a:spcPts val="2000"/>
              </a:lnSpc>
              <a:spcBef>
                <a:spcPct val="0"/>
              </a:spcBef>
              <a:spcAft>
                <a:spcPct val="0"/>
              </a:spcAft>
              <a:buFont typeface="Wingdings 2" pitchFamily="18" charset="2"/>
              <a:buNone/>
            </a:pPr>
            <a:r>
              <a:rPr kumimoji="1" lang="ja-JP" altLang="en-US" sz="1400" b="1" dirty="0">
                <a:solidFill>
                  <a:schemeClr val="bg1"/>
                </a:solidFill>
              </a:rPr>
              <a:t>豊かな生活</a:t>
            </a:r>
          </a:p>
        </p:txBody>
      </p:sp>
      <p:sp>
        <p:nvSpPr>
          <p:cNvPr id="32" name="角丸四角形 31"/>
          <p:cNvSpPr/>
          <p:nvPr/>
        </p:nvSpPr>
        <p:spPr>
          <a:xfrm>
            <a:off x="3665839" y="1753879"/>
            <a:ext cx="1065918" cy="2146101"/>
          </a:xfrm>
          <a:prstGeom prst="roundRect">
            <a:avLst>
              <a:gd name="adj" fmla="val 7655"/>
            </a:avLst>
          </a:prstGeom>
          <a:solidFill>
            <a:srgbClr val="FFCC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2091700" y="1753879"/>
            <a:ext cx="1047328" cy="967129"/>
          </a:xfrm>
          <a:prstGeom prst="roundRect">
            <a:avLst>
              <a:gd name="adj" fmla="val 7655"/>
            </a:avLst>
          </a:prstGeom>
          <a:solidFill>
            <a:srgbClr val="99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646971" y="1753879"/>
            <a:ext cx="1044944" cy="3909707"/>
          </a:xfrm>
          <a:prstGeom prst="roundRect">
            <a:avLst>
              <a:gd name="adj" fmla="val 7655"/>
            </a:avLst>
          </a:prstGeom>
          <a:solidFill>
            <a:srgbClr val="CC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3437" y="2633430"/>
            <a:ext cx="390381" cy="318161"/>
          </a:xfrm>
          <a:prstGeom prst="rect">
            <a:avLst/>
          </a:prstGeom>
        </p:spPr>
      </p:pic>
      <p:pic>
        <p:nvPicPr>
          <p:cNvPr id="54" name="図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8445" y="2975147"/>
            <a:ext cx="335977" cy="330938"/>
          </a:xfrm>
          <a:prstGeom prst="rect">
            <a:avLst/>
          </a:prstGeom>
        </p:spPr>
      </p:pic>
      <p:pic>
        <p:nvPicPr>
          <p:cNvPr id="57" name="図 56"/>
          <p:cNvPicPr>
            <a:picLocks noChangeAspect="1"/>
          </p:cNvPicPr>
          <p:nvPr/>
        </p:nvPicPr>
        <p:blipFill rotWithShape="1">
          <a:blip r:embed="rId9">
            <a:extLst>
              <a:ext uri="{BEBA8EAE-BF5A-486C-A8C5-ECC9F3942E4B}">
                <a14:imgProps xmlns:a14="http://schemas.microsoft.com/office/drawing/2010/main">
                  <a14:imgLayer r:embed="rId10">
                    <a14:imgEffect>
                      <a14:backgroundRemoval t="9742" b="95030" l="5870" r="91555">
                        <a14:foregroundMark x1="33780" y1="9742" x2="33780" y2="9742"/>
                        <a14:foregroundMark x1="12770" y1="72167" x2="12770" y2="72167"/>
                        <a14:foregroundMark x1="8033" y1="78131" x2="8033" y2="78131"/>
                        <a14:foregroundMark x1="92070" y1="75746" x2="92070" y2="75746"/>
                        <a14:foregroundMark x1="90525" y1="89066" x2="90525" y2="89066"/>
                        <a14:foregroundMark x1="81462" y1="92445" x2="81462" y2="92445"/>
                        <a14:foregroundMark x1="90319" y1="90855" x2="90319" y2="90855"/>
                        <a14:foregroundMark x1="88260" y1="91252" x2="88260" y2="91252"/>
                        <a14:foregroundMark x1="36766" y1="89861" x2="36766" y2="89861"/>
                        <a14:foregroundMark x1="23481" y1="90258" x2="23481" y2="90258"/>
                        <a14:foregroundMark x1="18126" y1="93042" x2="18126" y2="93042"/>
                        <a14:foregroundMark x1="13182" y1="22465" x2="13182" y2="22465"/>
                        <a14:foregroundMark x1="16684" y1="21670" x2="16684" y2="21670"/>
                        <a14:foregroundMark x1="19053" y1="24056" x2="19053" y2="24056"/>
                        <a14:foregroundMark x1="14727" y1="31014" x2="14727" y2="31014"/>
                        <a14:foregroundMark x1="12770" y1="34394" x2="12770" y2="34394"/>
                        <a14:foregroundMark x1="9578" y1="38171" x2="9578" y2="38171"/>
                        <a14:foregroundMark x1="86406" y1="20676" x2="86406" y2="20676"/>
                        <a14:foregroundMark x1="86715" y1="26243" x2="86715" y2="26243"/>
                        <a14:foregroundMark x1="82801" y1="37773" x2="82801" y2="37773"/>
                        <a14:foregroundMark x1="90731" y1="40159" x2="90731" y2="40159"/>
                        <a14:foregroundMark x1="13491" y1="44135" x2="13491" y2="44135"/>
                      </a14:backgroundRemoval>
                    </a14:imgEffect>
                  </a14:imgLayer>
                </a14:imgProps>
              </a:ext>
            </a:extLst>
          </a:blip>
          <a:srcRect t="4872"/>
          <a:stretch/>
        </p:blipFill>
        <p:spPr>
          <a:xfrm>
            <a:off x="2230994" y="2015224"/>
            <a:ext cx="810776" cy="515807"/>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テキスト ボックス 60"/>
          <p:cNvSpPr txBox="1"/>
          <p:nvPr/>
        </p:nvSpPr>
        <p:spPr>
          <a:xfrm>
            <a:off x="2121287" y="3153100"/>
            <a:ext cx="992579" cy="369332"/>
          </a:xfrm>
          <a:prstGeom prst="rect">
            <a:avLst/>
          </a:prstGeom>
          <a:noFill/>
        </p:spPr>
        <p:txBody>
          <a:bodyPr wrap="none" rtlCol="0">
            <a:spAutoFit/>
          </a:bodyPr>
          <a:lstStyle/>
          <a:p>
            <a:pPr algn="ctr"/>
            <a:r>
              <a:rPr kumimoji="1" lang="ja-JP" altLang="en-US" sz="900" b="1" dirty="0"/>
              <a:t>木質バイオマス</a:t>
            </a:r>
            <a:endParaRPr kumimoji="1" lang="en-US" altLang="ja-JP" sz="900" b="1" dirty="0"/>
          </a:p>
          <a:p>
            <a:pPr algn="ctr"/>
            <a:r>
              <a:rPr kumimoji="1" lang="ja-JP" altLang="en-US" sz="900" b="1" dirty="0"/>
              <a:t>発電所</a:t>
            </a:r>
          </a:p>
        </p:txBody>
      </p:sp>
      <p:sp>
        <p:nvSpPr>
          <p:cNvPr id="62" name="テキスト ボックス 61"/>
          <p:cNvSpPr txBox="1"/>
          <p:nvPr/>
        </p:nvSpPr>
        <p:spPr>
          <a:xfrm>
            <a:off x="2273952" y="1777938"/>
            <a:ext cx="761747" cy="230832"/>
          </a:xfrm>
          <a:prstGeom prst="rect">
            <a:avLst/>
          </a:prstGeom>
          <a:noFill/>
        </p:spPr>
        <p:txBody>
          <a:bodyPr wrap="none" rtlCol="0">
            <a:spAutoFit/>
          </a:bodyPr>
          <a:lstStyle/>
          <a:p>
            <a:pPr algn="ctr"/>
            <a:r>
              <a:rPr lang="ja-JP" altLang="en-US" sz="900" b="1" dirty="0"/>
              <a:t>チップ工場</a:t>
            </a:r>
            <a:endParaRPr kumimoji="1" lang="ja-JP" altLang="en-US" sz="900" b="1" dirty="0"/>
          </a:p>
        </p:txBody>
      </p:sp>
      <p:sp>
        <p:nvSpPr>
          <p:cNvPr id="63" name="テキスト ボックス 62"/>
          <p:cNvSpPr txBox="1"/>
          <p:nvPr/>
        </p:nvSpPr>
        <p:spPr>
          <a:xfrm>
            <a:off x="733567" y="3459863"/>
            <a:ext cx="895122" cy="415498"/>
          </a:xfrm>
          <a:prstGeom prst="rect">
            <a:avLst/>
          </a:prstGeom>
          <a:noFill/>
        </p:spPr>
        <p:txBody>
          <a:bodyPr wrap="square" rtlCol="0">
            <a:spAutoFit/>
          </a:bodyPr>
          <a:lstStyle/>
          <a:p>
            <a:r>
              <a:rPr lang="ja-JP" altLang="en-US" sz="700" dirty="0"/>
              <a:t>間伐材、林地残材、</a:t>
            </a:r>
            <a:endParaRPr lang="en-US" altLang="ja-JP" sz="700" dirty="0"/>
          </a:p>
          <a:p>
            <a:r>
              <a:rPr kumimoji="1" lang="ja-JP" altLang="en-US" sz="700" dirty="0"/>
              <a:t>風倒木、松くい虫被害木等</a:t>
            </a:r>
          </a:p>
        </p:txBody>
      </p:sp>
      <p:pic>
        <p:nvPicPr>
          <p:cNvPr id="64" name="図 63"/>
          <p:cNvPicPr>
            <a:picLocks noChangeAspect="1"/>
          </p:cNvPicPr>
          <p:nvPr/>
        </p:nvPicPr>
        <p:blipFill>
          <a:blip r:embed="rId11">
            <a:extLst>
              <a:ext uri="{BEBA8EAE-BF5A-486C-A8C5-ECC9F3942E4B}">
                <a14:imgProps xmlns:a14="http://schemas.microsoft.com/office/drawing/2010/main">
                  <a14:imgLayer r:embed="rId12">
                    <a14:imgEffect>
                      <a14:backgroundRemoval t="0" b="97279" l="9827" r="94798">
                        <a14:foregroundMark x1="49711" y1="23129" x2="49711" y2="23129"/>
                      </a14:backgroundRemoval>
                    </a14:imgEffect>
                  </a14:imgLayer>
                </a14:imgProps>
              </a:ext>
            </a:extLst>
          </a:blip>
          <a:stretch>
            <a:fillRect/>
          </a:stretch>
        </p:blipFill>
        <p:spPr>
          <a:xfrm rot="1023918">
            <a:off x="747064" y="5045793"/>
            <a:ext cx="556865" cy="275986"/>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65" name="図 64"/>
          <p:cNvPicPr>
            <a:picLocks noChangeAspect="1"/>
          </p:cNvPicPr>
          <p:nvPr/>
        </p:nvPicPr>
        <p:blipFill>
          <a:blip r:embed="rId13" cstate="hqprint">
            <a:extLst>
              <a:ext uri="{BEBA8EAE-BF5A-486C-A8C5-ECC9F3942E4B}">
                <a14:imgProps xmlns:a14="http://schemas.microsoft.com/office/drawing/2010/main">
                  <a14:imgLayer r:embed="rId14">
                    <a14:imgEffect>
                      <a14:backgroundRemoval t="4045" b="97978" l="669" r="99666">
                        <a14:foregroundMark x1="24582" y1="59101" x2="24582" y2="59101"/>
                        <a14:foregroundMark x1="37124" y1="57978" x2="37124" y2="57978"/>
                        <a14:foregroundMark x1="48328" y1="73483" x2="48328" y2="73483"/>
                        <a14:foregroundMark x1="83946" y1="71685" x2="83946" y2="71685"/>
                      </a14:backgroundRemoval>
                    </a14:imgEffect>
                  </a14:imgLayer>
                </a14:imgProps>
              </a:ext>
              <a:ext uri="{28A0092B-C50C-407E-A947-70E740481C1C}">
                <a14:useLocalDpi xmlns:a14="http://schemas.microsoft.com/office/drawing/2010/main"/>
              </a:ext>
            </a:extLst>
          </a:blip>
          <a:stretch>
            <a:fillRect/>
          </a:stretch>
        </p:blipFill>
        <p:spPr>
          <a:xfrm>
            <a:off x="743736" y="4120474"/>
            <a:ext cx="709552" cy="528011"/>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66" name="テキスト ボックス 65"/>
          <p:cNvSpPr txBox="1"/>
          <p:nvPr/>
        </p:nvSpPr>
        <p:spPr>
          <a:xfrm>
            <a:off x="781547" y="1777938"/>
            <a:ext cx="761747" cy="230832"/>
          </a:xfrm>
          <a:prstGeom prst="rect">
            <a:avLst/>
          </a:prstGeom>
          <a:noFill/>
        </p:spPr>
        <p:txBody>
          <a:bodyPr wrap="none" rtlCol="0">
            <a:spAutoFit/>
          </a:bodyPr>
          <a:lstStyle/>
          <a:p>
            <a:pPr algn="ctr"/>
            <a:r>
              <a:rPr kumimoji="1" lang="ja-JP" altLang="en-US" sz="900" b="1" dirty="0"/>
              <a:t>燃料供給者</a:t>
            </a:r>
          </a:p>
        </p:txBody>
      </p:sp>
      <p:pic>
        <p:nvPicPr>
          <p:cNvPr id="70" name="Picture 2"/>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7463" b="94030" l="556" r="98889"/>
                    </a14:imgEffect>
                  </a14:imgLayer>
                </a14:imgProps>
              </a:ext>
              <a:ext uri="{28A0092B-C50C-407E-A947-70E740481C1C}">
                <a14:useLocalDpi xmlns:a14="http://schemas.microsoft.com/office/drawing/2010/main" val="0"/>
              </a:ext>
            </a:extLst>
          </a:blip>
          <a:srcRect/>
          <a:stretch>
            <a:fillRect/>
          </a:stretch>
        </p:blipFill>
        <p:spPr bwMode="auto">
          <a:xfrm>
            <a:off x="3771096" y="4168665"/>
            <a:ext cx="928086" cy="34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図 7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66437" y="4224147"/>
            <a:ext cx="381503" cy="399480"/>
          </a:xfrm>
          <a:prstGeom prst="rect">
            <a:avLst/>
          </a:prstGeom>
        </p:spPr>
      </p:pic>
      <p:pic>
        <p:nvPicPr>
          <p:cNvPr id="72" name="図 71">
            <a:extLst>
              <a:ext uri="{FF2B5EF4-FFF2-40B4-BE49-F238E27FC236}">
                <a16:creationId xmlns:a16="http://schemas.microsoft.com/office/drawing/2014/main" id="{6E971996-7221-4335-9A9C-7B0980F25F74}"/>
              </a:ext>
            </a:extLst>
          </p:cNvPr>
          <p:cNvPicPr>
            <a:picLocks noChangeAspect="1"/>
          </p:cNvPicPr>
          <p:nvPr/>
        </p:nvPicPr>
        <p:blipFill>
          <a:blip r:embed="rId18"/>
          <a:stretch>
            <a:fillRect/>
          </a:stretch>
        </p:blipFill>
        <p:spPr>
          <a:xfrm>
            <a:off x="728898" y="2567284"/>
            <a:ext cx="850620" cy="564833"/>
          </a:xfrm>
          <a:prstGeom prst="rect">
            <a:avLst/>
          </a:prstGeom>
        </p:spPr>
      </p:pic>
      <p:grpSp>
        <p:nvGrpSpPr>
          <p:cNvPr id="73" name="グループ化 72">
            <a:extLst>
              <a:ext uri="{FF2B5EF4-FFF2-40B4-BE49-F238E27FC236}">
                <a16:creationId xmlns:a16="http://schemas.microsoft.com/office/drawing/2014/main" id="{11689D3D-7CD5-428F-AB73-DC5576949E27}"/>
              </a:ext>
            </a:extLst>
          </p:cNvPr>
          <p:cNvGrpSpPr/>
          <p:nvPr/>
        </p:nvGrpSpPr>
        <p:grpSpPr>
          <a:xfrm>
            <a:off x="1068606" y="4663426"/>
            <a:ext cx="632228" cy="475642"/>
            <a:chOff x="1405858" y="5016923"/>
            <a:chExt cx="1797174" cy="1395222"/>
          </a:xfrm>
        </p:grpSpPr>
        <p:pic>
          <p:nvPicPr>
            <p:cNvPr id="74" name="図 73">
              <a:extLst>
                <a:ext uri="{FF2B5EF4-FFF2-40B4-BE49-F238E27FC236}">
                  <a16:creationId xmlns:a16="http://schemas.microsoft.com/office/drawing/2014/main" id="{C37BE9D5-81A1-42A4-BBBF-75F53A4EA07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92907" y="5907353"/>
              <a:ext cx="576628" cy="504792"/>
            </a:xfrm>
            <a:prstGeom prst="rect">
              <a:avLst/>
            </a:prstGeom>
          </p:spPr>
        </p:pic>
        <p:pic>
          <p:nvPicPr>
            <p:cNvPr id="75" name="図 74">
              <a:extLst>
                <a:ext uri="{FF2B5EF4-FFF2-40B4-BE49-F238E27FC236}">
                  <a16:creationId xmlns:a16="http://schemas.microsoft.com/office/drawing/2014/main" id="{E72DAACC-D5D8-4E36-84E6-928B4440761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64021" y="5907353"/>
              <a:ext cx="377299" cy="500905"/>
            </a:xfrm>
            <a:prstGeom prst="rect">
              <a:avLst/>
            </a:prstGeom>
          </p:spPr>
        </p:pic>
        <p:pic>
          <p:nvPicPr>
            <p:cNvPr id="76" name="図 75">
              <a:extLst>
                <a:ext uri="{FF2B5EF4-FFF2-40B4-BE49-F238E27FC236}">
                  <a16:creationId xmlns:a16="http://schemas.microsoft.com/office/drawing/2014/main" id="{42623CF0-859A-4E65-ADB1-45DF6C5E674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02308" y="5084651"/>
              <a:ext cx="900724" cy="754975"/>
            </a:xfrm>
            <a:prstGeom prst="rect">
              <a:avLst/>
            </a:prstGeom>
          </p:spPr>
        </p:pic>
        <p:pic>
          <p:nvPicPr>
            <p:cNvPr id="77" name="図 76">
              <a:extLst>
                <a:ext uri="{FF2B5EF4-FFF2-40B4-BE49-F238E27FC236}">
                  <a16:creationId xmlns:a16="http://schemas.microsoft.com/office/drawing/2014/main" id="{65CA4E22-F687-4C90-8868-B53E8194CD3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05858" y="5016923"/>
              <a:ext cx="1230528" cy="1031412"/>
            </a:xfrm>
            <a:prstGeom prst="rect">
              <a:avLst/>
            </a:prstGeom>
          </p:spPr>
        </p:pic>
      </p:grpSp>
      <p:pic>
        <p:nvPicPr>
          <p:cNvPr id="78" name="図 77">
            <a:extLst>
              <a:ext uri="{FF2B5EF4-FFF2-40B4-BE49-F238E27FC236}">
                <a16:creationId xmlns:a16="http://schemas.microsoft.com/office/drawing/2014/main" id="{56340638-FA25-48E9-B617-D80FBFDE6ED0}"/>
              </a:ext>
            </a:extLst>
          </p:cNvPr>
          <p:cNvPicPr>
            <a:picLocks noChangeAspect="1"/>
          </p:cNvPicPr>
          <p:nvPr/>
        </p:nvPicPr>
        <p:blipFill>
          <a:blip r:embed="rId23">
            <a:extLst>
              <a:ext uri="{BEBA8EAE-BF5A-486C-A8C5-ECC9F3942E4B}">
                <a14:imgProps xmlns:a14="http://schemas.microsoft.com/office/drawing/2010/main">
                  <a14:imgLayer r:embed="rId2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04938" y="3147727"/>
            <a:ext cx="668087" cy="252789"/>
          </a:xfrm>
          <a:prstGeom prst="rect">
            <a:avLst/>
          </a:prstGeom>
        </p:spPr>
      </p:pic>
      <p:pic>
        <p:nvPicPr>
          <p:cNvPr id="79" name="図 78"/>
          <p:cNvPicPr>
            <a:picLocks noChangeAspect="1"/>
          </p:cNvPicPr>
          <p:nvPr/>
        </p:nvPicPr>
        <p:blipFill>
          <a:blip r:embed="rId25">
            <a:extLst>
              <a:ext uri="{BEBA8EAE-BF5A-486C-A8C5-ECC9F3942E4B}">
                <a14:imgProps xmlns:a14="http://schemas.microsoft.com/office/drawing/2010/main">
                  <a14:imgLayer r:embed="rId26">
                    <a14:imgEffect>
                      <a14:backgroundRemoval t="3235" b="100000" l="9953" r="89731">
                        <a14:backgroundMark x1="22433" y1="19706" x2="22433" y2="19706"/>
                        <a14:backgroundMark x1="22907" y1="14118" x2="22907" y2="14118"/>
                        <a14:backgroundMark x1="24329" y1="20000" x2="24329" y2="20000"/>
                        <a14:backgroundMark x1="23855" y1="14118" x2="23855" y2="14118"/>
                        <a14:backgroundMark x1="24013" y1="22941" x2="24013" y2="22941"/>
                        <a14:backgroundMark x1="22749" y1="22647" x2="22749" y2="22647"/>
                        <a14:backgroundMark x1="21643" y1="26176" x2="21643" y2="26176"/>
                        <a14:backgroundMark x1="22749" y1="30294" x2="22749" y2="30294"/>
                        <a14:backgroundMark x1="24803" y1="25294" x2="24803" y2="25294"/>
                        <a14:backgroundMark x1="24803" y1="30000" x2="24803" y2="30000"/>
                        <a14:backgroundMark x1="25750" y1="28529" x2="25750" y2="28529"/>
                        <a14:backgroundMark x1="24329" y1="33235" x2="24329" y2="33235"/>
                        <a14:backgroundMark x1="22591" y1="33235" x2="22591" y2="33235"/>
                        <a14:backgroundMark x1="25592" y1="36176" x2="25592" y2="36176"/>
                        <a14:backgroundMark x1="22117" y1="40588" x2="22117" y2="40588"/>
                        <a14:backgroundMark x1="24487" y1="40882" x2="24487" y2="40882"/>
                        <a14:backgroundMark x1="22907" y1="44412" x2="22907" y2="44412"/>
                        <a14:backgroundMark x1="24487" y1="44118" x2="24487" y2="44118"/>
                        <a14:backgroundMark x1="22275" y1="49706" x2="22275" y2="49706"/>
                        <a14:backgroundMark x1="24961" y1="50294" x2="24961" y2="50294"/>
                        <a14:backgroundMark x1="22591" y1="54118" x2="22591" y2="54118"/>
                        <a14:backgroundMark x1="24329" y1="54118" x2="24329" y2="54118"/>
                        <a14:backgroundMark x1="22433" y1="58235" x2="22433" y2="58235"/>
                        <a14:backgroundMark x1="24803" y1="58235" x2="24803" y2="58235"/>
                        <a14:backgroundMark x1="22749" y1="62353" x2="22749" y2="62353"/>
                        <a14:backgroundMark x1="24487" y1="62353" x2="24487" y2="62353"/>
                        <a14:backgroundMark x1="21959" y1="68824" x2="21959" y2="68824"/>
                        <a14:backgroundMark x1="24803" y1="68529" x2="24803" y2="68529"/>
                        <a14:backgroundMark x1="27804" y1="65000" x2="27804" y2="65000"/>
                        <a14:backgroundMark x1="27962" y1="56176" x2="27962" y2="56176"/>
                        <a14:backgroundMark x1="29858" y1="44118" x2="29858" y2="44118"/>
                        <a14:backgroundMark x1="33333" y1="45882" x2="33333" y2="45882"/>
                        <a14:backgroundMark x1="75671" y1="20294" x2="75671" y2="20294"/>
                        <a14:backgroundMark x1="77567" y1="19118" x2="77567" y2="19118"/>
                        <a14:backgroundMark x1="76145" y1="22941" x2="76145" y2="22941"/>
                        <a14:backgroundMark x1="77093" y1="22941" x2="77093" y2="22941"/>
                        <a14:backgroundMark x1="75197" y1="26176" x2="75197" y2="26176"/>
                        <a14:backgroundMark x1="75671" y1="30000" x2="75671" y2="30000"/>
                        <a14:backgroundMark x1="78357" y1="26176" x2="78357" y2="26176"/>
                        <a14:backgroundMark x1="77567" y1="30588" x2="77567" y2="30588"/>
                        <a14:backgroundMark x1="75671" y1="33529" x2="75671" y2="33529"/>
                        <a14:backgroundMark x1="77251" y1="33235" x2="77251" y2="33235"/>
                        <a14:backgroundMark x1="75039" y1="36176" x2="75039" y2="36176"/>
                        <a14:backgroundMark x1="75513" y1="41176" x2="75513" y2="41176"/>
                        <a14:backgroundMark x1="77567" y1="40294" x2="77567" y2="40294"/>
                        <a14:backgroundMark x1="75671" y1="44118" x2="75671" y2="44118"/>
                        <a14:backgroundMark x1="77409" y1="44706" x2="77409" y2="44706"/>
                        <a14:backgroundMark x1="78041" y1="50588" x2="78041" y2="50588"/>
                        <a14:backgroundMark x1="75513" y1="50294" x2="75513" y2="50294"/>
                        <a14:backgroundMark x1="75829" y1="53824" x2="75829" y2="53824"/>
                        <a14:backgroundMark x1="77725" y1="53824" x2="77725" y2="53824"/>
                        <a14:backgroundMark x1="71880" y1="55588" x2="71880" y2="55588"/>
                        <a14:backgroundMark x1="75355" y1="58529" x2="75355" y2="58529"/>
                        <a14:backgroundMark x1="75671" y1="61765" x2="75671" y2="61765"/>
                        <a14:backgroundMark x1="77409" y1="58824" x2="77409" y2="58824"/>
                        <a14:backgroundMark x1="78357" y1="62353" x2="78357" y2="62353"/>
                        <a14:backgroundMark x1="71722" y1="65294" x2="71722" y2="65294"/>
                        <a14:backgroundMark x1="75513" y1="67941" x2="75513" y2="67941"/>
                        <a14:backgroundMark x1="78041" y1="67941" x2="78041" y2="67941"/>
                        <a14:backgroundMark x1="71406" y1="44706" x2="71406" y2="44706"/>
                        <a14:backgroundMark x1="70774" y1="44118" x2="70774" y2="44118"/>
                        <a14:backgroundMark x1="70932" y1="46471" x2="70932" y2="46471"/>
                      </a14:backgroundRemoval>
                    </a14:imgEffect>
                  </a14:imgLayer>
                </a14:imgProps>
              </a:ext>
            </a:extLst>
          </a:blip>
          <a:stretch>
            <a:fillRect/>
          </a:stretch>
        </p:blipFill>
        <p:spPr>
          <a:xfrm>
            <a:off x="2200242" y="5041868"/>
            <a:ext cx="754123" cy="575896"/>
          </a:xfrm>
          <a:prstGeom prst="rect">
            <a:avLst/>
          </a:prstGeom>
        </p:spPr>
      </p:pic>
      <p:pic>
        <p:nvPicPr>
          <p:cNvPr id="80" name="図 79"/>
          <p:cNvPicPr>
            <a:picLocks noChangeAspect="1"/>
          </p:cNvPicPr>
          <p:nvPr/>
        </p:nvPicPr>
        <p:blipFill>
          <a:blip r:embed="rId27">
            <a:extLst>
              <a:ext uri="{BEBA8EAE-BF5A-486C-A8C5-ECC9F3942E4B}">
                <a14:imgProps xmlns:a14="http://schemas.microsoft.com/office/drawing/2010/main">
                  <a14:imgLayer r:embed="rId28">
                    <a14:imgEffect>
                      <a14:backgroundRemoval t="0" b="99006" l="208" r="99167"/>
                    </a14:imgEffect>
                  </a14:imgLayer>
                </a14:imgProps>
              </a:ext>
            </a:extLst>
          </a:blip>
          <a:stretch>
            <a:fillRect/>
          </a:stretch>
        </p:blipFill>
        <p:spPr>
          <a:xfrm>
            <a:off x="2075915" y="3463767"/>
            <a:ext cx="954211" cy="775048"/>
          </a:xfrm>
          <a:prstGeom prst="rect">
            <a:avLst/>
          </a:prstGeom>
        </p:spPr>
      </p:pic>
      <p:sp>
        <p:nvSpPr>
          <p:cNvPr id="81" name="テキスト ボックス 80"/>
          <p:cNvSpPr txBox="1"/>
          <p:nvPr/>
        </p:nvSpPr>
        <p:spPr>
          <a:xfrm>
            <a:off x="636164" y="5384018"/>
            <a:ext cx="1082348" cy="200055"/>
          </a:xfrm>
          <a:prstGeom prst="rect">
            <a:avLst/>
          </a:prstGeom>
          <a:noFill/>
        </p:spPr>
        <p:txBody>
          <a:bodyPr wrap="none" rtlCol="0">
            <a:spAutoFit/>
          </a:bodyPr>
          <a:lstStyle/>
          <a:p>
            <a:pPr algn="ctr"/>
            <a:r>
              <a:rPr lang="ja-JP" altLang="en-US" sz="700" dirty="0"/>
              <a:t>果樹、公園等の剪定枝</a:t>
            </a:r>
            <a:endParaRPr kumimoji="1" lang="ja-JP" altLang="en-US" sz="700" dirty="0"/>
          </a:p>
        </p:txBody>
      </p:sp>
      <p:sp>
        <p:nvSpPr>
          <p:cNvPr id="82" name="テキスト ボックス 81"/>
          <p:cNvSpPr txBox="1"/>
          <p:nvPr/>
        </p:nvSpPr>
        <p:spPr>
          <a:xfrm>
            <a:off x="2193956" y="4875681"/>
            <a:ext cx="825867" cy="246221"/>
          </a:xfrm>
          <a:prstGeom prst="rect">
            <a:avLst/>
          </a:prstGeom>
          <a:noFill/>
        </p:spPr>
        <p:txBody>
          <a:bodyPr wrap="none" rtlCol="0">
            <a:spAutoFit/>
          </a:bodyPr>
          <a:lstStyle/>
          <a:p>
            <a:pPr algn="ctr"/>
            <a:r>
              <a:rPr kumimoji="1" lang="ja-JP" altLang="en-US" sz="1000" b="1" dirty="0"/>
              <a:t>送配電会社</a:t>
            </a:r>
          </a:p>
        </p:txBody>
      </p:sp>
      <p:pic>
        <p:nvPicPr>
          <p:cNvPr id="6" name="図 5"/>
          <p:cNvPicPr>
            <a:picLocks noChangeAspect="1"/>
          </p:cNvPicPr>
          <p:nvPr/>
        </p:nvPicPr>
        <p:blipFill>
          <a:blip r:embed="rId29">
            <a:extLst>
              <a:ext uri="{BEBA8EAE-BF5A-486C-A8C5-ECC9F3942E4B}">
                <a14:imgProps xmlns:a14="http://schemas.microsoft.com/office/drawing/2010/main">
                  <a14:imgLayer r:embed="rId30">
                    <a14:imgEffect>
                      <a14:backgroundRemoval t="9091" b="89610" l="6522" r="89130">
                        <a14:foregroundMark x1="21739" y1="25974" x2="21739" y2="25974"/>
                        <a14:foregroundMark x1="53261" y1="28571" x2="53261" y2="28571"/>
                        <a14:foregroundMark x1="58696" y1="19481" x2="58696" y2="19481"/>
                        <a14:foregroundMark x1="78261" y1="31169" x2="78261" y2="31169"/>
                        <a14:foregroundMark x1="6522" y1="49351" x2="6522" y2="49351"/>
                        <a14:foregroundMark x1="78261" y1="74026" x2="78261" y2="74026"/>
                        <a14:foregroundMark x1="72826" y1="74026" x2="72826" y2="74026"/>
                        <a14:foregroundMark x1="61957" y1="72727" x2="61957" y2="72727"/>
                        <a14:foregroundMark x1="72826" y1="84416" x2="72826" y2="84416"/>
                      </a14:backgroundRemoval>
                    </a14:imgEffect>
                    <a14:imgEffect>
                      <a14:sharpenSoften amount="100000"/>
                    </a14:imgEffect>
                    <a14:imgEffect>
                      <a14:brightnessContrast contrast="-29000"/>
                    </a14:imgEffect>
                  </a14:imgLayer>
                </a14:imgProps>
              </a:ext>
            </a:extLst>
          </a:blip>
          <a:stretch>
            <a:fillRect/>
          </a:stretch>
        </p:blipFill>
        <p:spPr>
          <a:xfrm>
            <a:off x="3725388" y="2264756"/>
            <a:ext cx="449832" cy="376490"/>
          </a:xfrm>
          <a:prstGeom prst="rect">
            <a:avLst/>
          </a:prstGeom>
        </p:spPr>
      </p:pic>
      <p:sp>
        <p:nvSpPr>
          <p:cNvPr id="84" name="テキスト ボックス 83"/>
          <p:cNvSpPr txBox="1"/>
          <p:nvPr/>
        </p:nvSpPr>
        <p:spPr>
          <a:xfrm>
            <a:off x="4149305" y="2355093"/>
            <a:ext cx="543739" cy="200055"/>
          </a:xfrm>
          <a:prstGeom prst="rect">
            <a:avLst/>
          </a:prstGeom>
          <a:noFill/>
        </p:spPr>
        <p:txBody>
          <a:bodyPr wrap="none" rtlCol="0">
            <a:spAutoFit/>
          </a:bodyPr>
          <a:lstStyle/>
          <a:p>
            <a:pPr algn="ctr"/>
            <a:r>
              <a:rPr lang="ja-JP" altLang="en-US" sz="700" dirty="0"/>
              <a:t>市営温泉</a:t>
            </a:r>
            <a:endParaRPr kumimoji="1" lang="ja-JP" altLang="en-US" sz="700" dirty="0"/>
          </a:p>
        </p:txBody>
      </p:sp>
      <p:sp>
        <p:nvSpPr>
          <p:cNvPr id="85" name="テキスト ボックス 84"/>
          <p:cNvSpPr txBox="1"/>
          <p:nvPr/>
        </p:nvSpPr>
        <p:spPr>
          <a:xfrm>
            <a:off x="3933340" y="1777938"/>
            <a:ext cx="530915" cy="230832"/>
          </a:xfrm>
          <a:prstGeom prst="rect">
            <a:avLst/>
          </a:prstGeom>
          <a:noFill/>
        </p:spPr>
        <p:txBody>
          <a:bodyPr wrap="none" rtlCol="0">
            <a:spAutoFit/>
          </a:bodyPr>
          <a:lstStyle/>
          <a:p>
            <a:pPr algn="ctr"/>
            <a:r>
              <a:rPr kumimoji="1" lang="ja-JP" altLang="en-US" sz="900" b="1" dirty="0"/>
              <a:t>甲斐市</a:t>
            </a:r>
          </a:p>
        </p:txBody>
      </p:sp>
      <p:sp>
        <p:nvSpPr>
          <p:cNvPr id="86" name="テキスト ボックス 85"/>
          <p:cNvSpPr txBox="1"/>
          <p:nvPr/>
        </p:nvSpPr>
        <p:spPr>
          <a:xfrm>
            <a:off x="4077265" y="2691921"/>
            <a:ext cx="633507" cy="200055"/>
          </a:xfrm>
          <a:prstGeom prst="rect">
            <a:avLst/>
          </a:prstGeom>
          <a:noFill/>
        </p:spPr>
        <p:txBody>
          <a:bodyPr wrap="none" rtlCol="0">
            <a:spAutoFit/>
          </a:bodyPr>
          <a:lstStyle/>
          <a:p>
            <a:pPr algn="ctr"/>
            <a:r>
              <a:rPr lang="ja-JP" altLang="en-US" sz="700" dirty="0"/>
              <a:t>市営プール</a:t>
            </a:r>
            <a:endParaRPr kumimoji="1" lang="ja-JP" altLang="en-US" sz="700" dirty="0"/>
          </a:p>
        </p:txBody>
      </p:sp>
      <p:sp>
        <p:nvSpPr>
          <p:cNvPr id="87" name="テキスト ボックス 86"/>
          <p:cNvSpPr txBox="1"/>
          <p:nvPr/>
        </p:nvSpPr>
        <p:spPr>
          <a:xfrm>
            <a:off x="4149306" y="2990464"/>
            <a:ext cx="543739" cy="307777"/>
          </a:xfrm>
          <a:prstGeom prst="rect">
            <a:avLst/>
          </a:prstGeom>
          <a:noFill/>
        </p:spPr>
        <p:txBody>
          <a:bodyPr wrap="none" rtlCol="0">
            <a:spAutoFit/>
          </a:bodyPr>
          <a:lstStyle/>
          <a:p>
            <a:pPr algn="ctr"/>
            <a:r>
              <a:rPr lang="ja-JP" altLang="en-US" sz="700" dirty="0"/>
              <a:t>学校給食</a:t>
            </a:r>
            <a:endParaRPr lang="en-US" altLang="ja-JP" sz="700" dirty="0"/>
          </a:p>
          <a:p>
            <a:pPr algn="ctr"/>
            <a:r>
              <a:rPr lang="ja-JP" altLang="en-US" sz="700" dirty="0"/>
              <a:t>センター</a:t>
            </a:r>
            <a:endParaRPr kumimoji="1" lang="ja-JP" altLang="en-US" sz="700" dirty="0"/>
          </a:p>
        </p:txBody>
      </p:sp>
      <p:sp>
        <p:nvSpPr>
          <p:cNvPr id="92" name="テキスト ボックス 91"/>
          <p:cNvSpPr txBox="1"/>
          <p:nvPr/>
        </p:nvSpPr>
        <p:spPr>
          <a:xfrm>
            <a:off x="3695148" y="3955310"/>
            <a:ext cx="992580" cy="230832"/>
          </a:xfrm>
          <a:prstGeom prst="rect">
            <a:avLst/>
          </a:prstGeom>
          <a:noFill/>
        </p:spPr>
        <p:txBody>
          <a:bodyPr wrap="none" rtlCol="0">
            <a:spAutoFit/>
          </a:bodyPr>
          <a:lstStyle/>
          <a:p>
            <a:pPr algn="ctr"/>
            <a:r>
              <a:rPr kumimoji="1" lang="ja-JP" altLang="en-US" sz="900" b="1" dirty="0"/>
              <a:t>農家・農業法人</a:t>
            </a:r>
          </a:p>
        </p:txBody>
      </p:sp>
      <p:pic>
        <p:nvPicPr>
          <p:cNvPr id="93" name="図 9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757778" y="5140422"/>
            <a:ext cx="897827" cy="490919"/>
          </a:xfrm>
          <a:prstGeom prst="rect">
            <a:avLst/>
          </a:prstGeom>
        </p:spPr>
      </p:pic>
      <p:pic>
        <p:nvPicPr>
          <p:cNvPr id="94" name="図 9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734908" y="3329815"/>
            <a:ext cx="427438" cy="317373"/>
          </a:xfrm>
          <a:prstGeom prst="rect">
            <a:avLst/>
          </a:prstGeom>
        </p:spPr>
      </p:pic>
      <p:sp>
        <p:nvSpPr>
          <p:cNvPr id="97" name="テキスト ボックス 96"/>
          <p:cNvSpPr txBox="1"/>
          <p:nvPr/>
        </p:nvSpPr>
        <p:spPr>
          <a:xfrm>
            <a:off x="4194190" y="3427147"/>
            <a:ext cx="453970" cy="200055"/>
          </a:xfrm>
          <a:prstGeom prst="rect">
            <a:avLst/>
          </a:prstGeom>
          <a:noFill/>
        </p:spPr>
        <p:txBody>
          <a:bodyPr wrap="none" rtlCol="0">
            <a:spAutoFit/>
          </a:bodyPr>
          <a:lstStyle/>
          <a:p>
            <a:pPr algn="ctr"/>
            <a:r>
              <a:rPr lang="ja-JP" altLang="en-US" sz="700" dirty="0"/>
              <a:t>体育館</a:t>
            </a:r>
            <a:endParaRPr kumimoji="1" lang="ja-JP" altLang="en-US" sz="700" dirty="0"/>
          </a:p>
        </p:txBody>
      </p:sp>
      <p:sp>
        <p:nvSpPr>
          <p:cNvPr id="100" name="テキスト ボックス 99"/>
          <p:cNvSpPr txBox="1"/>
          <p:nvPr/>
        </p:nvSpPr>
        <p:spPr>
          <a:xfrm>
            <a:off x="1659528" y="1927671"/>
            <a:ext cx="432909" cy="200055"/>
          </a:xfrm>
          <a:prstGeom prst="rect">
            <a:avLst/>
          </a:prstGeom>
          <a:noFill/>
        </p:spPr>
        <p:txBody>
          <a:bodyPr wrap="square" rtlCol="0">
            <a:spAutoFit/>
          </a:bodyPr>
          <a:lstStyle/>
          <a:p>
            <a:pPr algn="ctr"/>
            <a:r>
              <a:rPr lang="ja-JP" altLang="en-US" sz="700" dirty="0"/>
              <a:t>販売</a:t>
            </a:r>
            <a:endParaRPr kumimoji="1" lang="ja-JP" altLang="en-US" sz="700" dirty="0"/>
          </a:p>
        </p:txBody>
      </p:sp>
      <p:sp>
        <p:nvSpPr>
          <p:cNvPr id="101" name="右矢印 100"/>
          <p:cNvSpPr/>
          <p:nvPr/>
        </p:nvSpPr>
        <p:spPr>
          <a:xfrm flipH="1" flipV="1">
            <a:off x="1688501" y="2283683"/>
            <a:ext cx="390988" cy="113030"/>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02" name="テキスト ボックス 101"/>
          <p:cNvSpPr txBox="1"/>
          <p:nvPr/>
        </p:nvSpPr>
        <p:spPr>
          <a:xfrm>
            <a:off x="1655429" y="2392712"/>
            <a:ext cx="432909" cy="200055"/>
          </a:xfrm>
          <a:prstGeom prst="rect">
            <a:avLst/>
          </a:prstGeom>
          <a:noFill/>
        </p:spPr>
        <p:txBody>
          <a:bodyPr wrap="square" rtlCol="0">
            <a:spAutoFit/>
          </a:bodyPr>
          <a:lstStyle/>
          <a:p>
            <a:pPr algn="ctr"/>
            <a:r>
              <a:rPr lang="ja-JP" altLang="en-US" sz="700" dirty="0"/>
              <a:t>収入</a:t>
            </a:r>
            <a:endParaRPr kumimoji="1" lang="ja-JP" altLang="en-US" sz="700" dirty="0"/>
          </a:p>
        </p:txBody>
      </p:sp>
      <p:sp>
        <p:nvSpPr>
          <p:cNvPr id="107" name="右矢印 106"/>
          <p:cNvSpPr/>
          <p:nvPr/>
        </p:nvSpPr>
        <p:spPr>
          <a:xfrm rot="5400000">
            <a:off x="2543410" y="2850056"/>
            <a:ext cx="377825" cy="125097"/>
          </a:xfrm>
          <a:prstGeom prst="rightArrow">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08" name="テキスト ボックス 107"/>
          <p:cNvSpPr txBox="1"/>
          <p:nvPr/>
        </p:nvSpPr>
        <p:spPr>
          <a:xfrm rot="5400000">
            <a:off x="2651275" y="2811637"/>
            <a:ext cx="432909" cy="200055"/>
          </a:xfrm>
          <a:prstGeom prst="rect">
            <a:avLst/>
          </a:prstGeom>
          <a:noFill/>
        </p:spPr>
        <p:txBody>
          <a:bodyPr wrap="square" rtlCol="0">
            <a:spAutoFit/>
          </a:bodyPr>
          <a:lstStyle/>
          <a:p>
            <a:pPr algn="ctr"/>
            <a:r>
              <a:rPr lang="ja-JP" altLang="en-US" sz="700" dirty="0"/>
              <a:t>販売</a:t>
            </a:r>
            <a:endParaRPr kumimoji="1" lang="ja-JP" altLang="en-US" sz="700" dirty="0"/>
          </a:p>
        </p:txBody>
      </p:sp>
      <p:sp>
        <p:nvSpPr>
          <p:cNvPr id="109" name="右矢印 108"/>
          <p:cNvSpPr/>
          <p:nvPr/>
        </p:nvSpPr>
        <p:spPr>
          <a:xfrm rot="5400000" flipH="1" flipV="1">
            <a:off x="2349949" y="2853441"/>
            <a:ext cx="380999" cy="121501"/>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10" name="テキスト ボックス 109"/>
          <p:cNvSpPr txBox="1"/>
          <p:nvPr/>
        </p:nvSpPr>
        <p:spPr>
          <a:xfrm rot="16200000" flipH="1">
            <a:off x="2192763" y="2811639"/>
            <a:ext cx="432909" cy="200055"/>
          </a:xfrm>
          <a:prstGeom prst="rect">
            <a:avLst/>
          </a:prstGeom>
          <a:noFill/>
        </p:spPr>
        <p:txBody>
          <a:bodyPr wrap="square" rtlCol="0">
            <a:spAutoFit/>
          </a:bodyPr>
          <a:lstStyle/>
          <a:p>
            <a:pPr algn="ctr"/>
            <a:r>
              <a:rPr lang="ja-JP" altLang="en-US" sz="700" dirty="0"/>
              <a:t>収入</a:t>
            </a:r>
            <a:endParaRPr kumimoji="1" lang="ja-JP" altLang="en-US" sz="700" dirty="0"/>
          </a:p>
        </p:txBody>
      </p:sp>
      <p:sp>
        <p:nvSpPr>
          <p:cNvPr id="113" name="右矢印 112"/>
          <p:cNvSpPr/>
          <p:nvPr/>
        </p:nvSpPr>
        <p:spPr>
          <a:xfrm rot="5400000">
            <a:off x="2530862" y="4610563"/>
            <a:ext cx="324000" cy="108000"/>
          </a:xfrm>
          <a:prstGeom prst="rightArrow">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14" name="テキスト ボックス 113"/>
          <p:cNvSpPr txBox="1"/>
          <p:nvPr/>
        </p:nvSpPr>
        <p:spPr>
          <a:xfrm rot="5400000">
            <a:off x="2626531" y="4561664"/>
            <a:ext cx="432909" cy="200055"/>
          </a:xfrm>
          <a:prstGeom prst="rect">
            <a:avLst/>
          </a:prstGeom>
          <a:noFill/>
        </p:spPr>
        <p:txBody>
          <a:bodyPr wrap="square" rtlCol="0">
            <a:spAutoFit/>
          </a:bodyPr>
          <a:lstStyle/>
          <a:p>
            <a:pPr algn="ctr"/>
            <a:r>
              <a:rPr lang="ja-JP" altLang="en-US" sz="700" dirty="0"/>
              <a:t>販売</a:t>
            </a:r>
            <a:endParaRPr kumimoji="1" lang="ja-JP" altLang="en-US" sz="700" dirty="0"/>
          </a:p>
        </p:txBody>
      </p:sp>
      <p:sp>
        <p:nvSpPr>
          <p:cNvPr id="115" name="右矢印 114"/>
          <p:cNvSpPr/>
          <p:nvPr/>
        </p:nvSpPr>
        <p:spPr>
          <a:xfrm rot="5400000" flipH="1" flipV="1">
            <a:off x="2340785" y="4610563"/>
            <a:ext cx="324000" cy="108000"/>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16" name="テキスト ボックス 115"/>
          <p:cNvSpPr txBox="1"/>
          <p:nvPr/>
        </p:nvSpPr>
        <p:spPr>
          <a:xfrm rot="16200000" flipH="1">
            <a:off x="2123750" y="4561664"/>
            <a:ext cx="432909" cy="200055"/>
          </a:xfrm>
          <a:prstGeom prst="rect">
            <a:avLst/>
          </a:prstGeom>
          <a:noFill/>
        </p:spPr>
        <p:txBody>
          <a:bodyPr wrap="square" rtlCol="0">
            <a:spAutoFit/>
          </a:bodyPr>
          <a:lstStyle/>
          <a:p>
            <a:pPr algn="ctr"/>
            <a:r>
              <a:rPr lang="ja-JP" altLang="en-US" sz="700" dirty="0"/>
              <a:t>収入</a:t>
            </a:r>
            <a:endParaRPr kumimoji="1" lang="ja-JP" altLang="en-US" sz="700" dirty="0"/>
          </a:p>
        </p:txBody>
      </p:sp>
      <p:sp>
        <p:nvSpPr>
          <p:cNvPr id="120" name="右矢印 119"/>
          <p:cNvSpPr/>
          <p:nvPr/>
        </p:nvSpPr>
        <p:spPr>
          <a:xfrm rot="5400000">
            <a:off x="4149297" y="4725427"/>
            <a:ext cx="324000" cy="108000"/>
          </a:xfrm>
          <a:prstGeom prst="rightArrow">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21" name="テキスト ボックス 120"/>
          <p:cNvSpPr txBox="1"/>
          <p:nvPr/>
        </p:nvSpPr>
        <p:spPr>
          <a:xfrm rot="5400000">
            <a:off x="4215938" y="4676528"/>
            <a:ext cx="432909" cy="200055"/>
          </a:xfrm>
          <a:prstGeom prst="rect">
            <a:avLst/>
          </a:prstGeom>
          <a:noFill/>
        </p:spPr>
        <p:txBody>
          <a:bodyPr wrap="square" rtlCol="0">
            <a:spAutoFit/>
          </a:bodyPr>
          <a:lstStyle/>
          <a:p>
            <a:pPr algn="ctr"/>
            <a:r>
              <a:rPr lang="ja-JP" altLang="en-US" sz="700" dirty="0"/>
              <a:t>販売</a:t>
            </a:r>
            <a:endParaRPr kumimoji="1" lang="ja-JP" altLang="en-US" sz="700" dirty="0"/>
          </a:p>
        </p:txBody>
      </p:sp>
      <p:sp>
        <p:nvSpPr>
          <p:cNvPr id="122" name="右矢印 121"/>
          <p:cNvSpPr/>
          <p:nvPr/>
        </p:nvSpPr>
        <p:spPr>
          <a:xfrm rot="5400000" flipH="1" flipV="1">
            <a:off x="3959220" y="4725427"/>
            <a:ext cx="324000" cy="108000"/>
          </a:xfrm>
          <a:prstGeom prst="right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23" name="テキスト ボックス 122"/>
          <p:cNvSpPr txBox="1"/>
          <p:nvPr/>
        </p:nvSpPr>
        <p:spPr>
          <a:xfrm rot="16200000" flipH="1">
            <a:off x="3772522" y="4666325"/>
            <a:ext cx="432909" cy="200055"/>
          </a:xfrm>
          <a:prstGeom prst="rect">
            <a:avLst/>
          </a:prstGeom>
          <a:noFill/>
        </p:spPr>
        <p:txBody>
          <a:bodyPr wrap="square" rtlCol="0">
            <a:spAutoFit/>
          </a:bodyPr>
          <a:lstStyle/>
          <a:p>
            <a:pPr algn="ctr"/>
            <a:r>
              <a:rPr lang="ja-JP" altLang="en-US" sz="700" dirty="0"/>
              <a:t>収入</a:t>
            </a:r>
            <a:endParaRPr kumimoji="1" lang="ja-JP" altLang="en-US" sz="700" dirty="0"/>
          </a:p>
        </p:txBody>
      </p:sp>
      <p:sp>
        <p:nvSpPr>
          <p:cNvPr id="127" name="右矢印 126"/>
          <p:cNvSpPr/>
          <p:nvPr/>
        </p:nvSpPr>
        <p:spPr>
          <a:xfrm>
            <a:off x="3464309" y="3356089"/>
            <a:ext cx="253206" cy="108000"/>
          </a:xfrm>
          <a:prstGeom prst="rightArrow">
            <a:avLst>
              <a:gd name="adj1" fmla="val 50000"/>
              <a:gd name="adj2" fmla="val 74499"/>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28" name="右矢印 124"/>
          <p:cNvSpPr/>
          <p:nvPr/>
        </p:nvSpPr>
        <p:spPr>
          <a:xfrm rot="5400000">
            <a:off x="3096094" y="3727869"/>
            <a:ext cx="749558" cy="57600"/>
          </a:xfrm>
          <a:custGeom>
            <a:avLst/>
            <a:gdLst>
              <a:gd name="connsiteX0" fmla="*/ 0 w 324000"/>
              <a:gd name="connsiteY0" fmla="*/ 27000 h 108000"/>
              <a:gd name="connsiteX1" fmla="*/ 270000 w 324000"/>
              <a:gd name="connsiteY1" fmla="*/ 27000 h 108000"/>
              <a:gd name="connsiteX2" fmla="*/ 270000 w 324000"/>
              <a:gd name="connsiteY2" fmla="*/ 0 h 108000"/>
              <a:gd name="connsiteX3" fmla="*/ 324000 w 324000"/>
              <a:gd name="connsiteY3" fmla="*/ 54000 h 108000"/>
              <a:gd name="connsiteX4" fmla="*/ 270000 w 324000"/>
              <a:gd name="connsiteY4" fmla="*/ 108000 h 108000"/>
              <a:gd name="connsiteX5" fmla="*/ 270000 w 324000"/>
              <a:gd name="connsiteY5" fmla="*/ 81000 h 108000"/>
              <a:gd name="connsiteX6" fmla="*/ 0 w 324000"/>
              <a:gd name="connsiteY6" fmla="*/ 81000 h 108000"/>
              <a:gd name="connsiteX7" fmla="*/ 0 w 324000"/>
              <a:gd name="connsiteY7" fmla="*/ 27000 h 108000"/>
              <a:gd name="connsiteX0" fmla="*/ 0 w 270000"/>
              <a:gd name="connsiteY0" fmla="*/ 27000 h 108000"/>
              <a:gd name="connsiteX1" fmla="*/ 270000 w 270000"/>
              <a:gd name="connsiteY1" fmla="*/ 27000 h 108000"/>
              <a:gd name="connsiteX2" fmla="*/ 270000 w 270000"/>
              <a:gd name="connsiteY2" fmla="*/ 0 h 108000"/>
              <a:gd name="connsiteX3" fmla="*/ 270000 w 270000"/>
              <a:gd name="connsiteY3" fmla="*/ 108000 h 108000"/>
              <a:gd name="connsiteX4" fmla="*/ 270000 w 270000"/>
              <a:gd name="connsiteY4" fmla="*/ 81000 h 108000"/>
              <a:gd name="connsiteX5" fmla="*/ 0 w 270000"/>
              <a:gd name="connsiteY5" fmla="*/ 81000 h 108000"/>
              <a:gd name="connsiteX6" fmla="*/ 0 w 270000"/>
              <a:gd name="connsiteY6" fmla="*/ 27000 h 108000"/>
              <a:gd name="connsiteX0" fmla="*/ 0 w 270000"/>
              <a:gd name="connsiteY0" fmla="*/ 0 h 81000"/>
              <a:gd name="connsiteX1" fmla="*/ 270000 w 270000"/>
              <a:gd name="connsiteY1" fmla="*/ 0 h 81000"/>
              <a:gd name="connsiteX2" fmla="*/ 270000 w 270000"/>
              <a:gd name="connsiteY2" fmla="*/ 81000 h 81000"/>
              <a:gd name="connsiteX3" fmla="*/ 270000 w 270000"/>
              <a:gd name="connsiteY3" fmla="*/ 54000 h 81000"/>
              <a:gd name="connsiteX4" fmla="*/ 0 w 270000"/>
              <a:gd name="connsiteY4" fmla="*/ 54000 h 81000"/>
              <a:gd name="connsiteX5" fmla="*/ 0 w 270000"/>
              <a:gd name="connsiteY5" fmla="*/ 0 h 81000"/>
              <a:gd name="connsiteX0" fmla="*/ 0 w 270000"/>
              <a:gd name="connsiteY0" fmla="*/ 0 h 54000"/>
              <a:gd name="connsiteX1" fmla="*/ 270000 w 270000"/>
              <a:gd name="connsiteY1" fmla="*/ 0 h 54000"/>
              <a:gd name="connsiteX2" fmla="*/ 270000 w 270000"/>
              <a:gd name="connsiteY2" fmla="*/ 54000 h 54000"/>
              <a:gd name="connsiteX3" fmla="*/ 0 w 270000"/>
              <a:gd name="connsiteY3" fmla="*/ 54000 h 54000"/>
              <a:gd name="connsiteX4" fmla="*/ 0 w 270000"/>
              <a:gd name="connsiteY4" fmla="*/ 0 h 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00" h="54000">
                <a:moveTo>
                  <a:pt x="0" y="0"/>
                </a:moveTo>
                <a:lnTo>
                  <a:pt x="270000" y="0"/>
                </a:lnTo>
                <a:lnTo>
                  <a:pt x="270000" y="54000"/>
                </a:lnTo>
                <a:lnTo>
                  <a:pt x="0" y="54000"/>
                </a:lnTo>
                <a:lnTo>
                  <a:pt x="0" y="0"/>
                </a:lnTo>
                <a:close/>
              </a:path>
            </a:pathLst>
          </a:cu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29" name="右矢印 124"/>
          <p:cNvSpPr/>
          <p:nvPr/>
        </p:nvSpPr>
        <p:spPr>
          <a:xfrm>
            <a:off x="3094631" y="4075143"/>
            <a:ext cx="367791" cy="54000"/>
          </a:xfrm>
          <a:custGeom>
            <a:avLst/>
            <a:gdLst>
              <a:gd name="connsiteX0" fmla="*/ 0 w 324000"/>
              <a:gd name="connsiteY0" fmla="*/ 27000 h 108000"/>
              <a:gd name="connsiteX1" fmla="*/ 270000 w 324000"/>
              <a:gd name="connsiteY1" fmla="*/ 27000 h 108000"/>
              <a:gd name="connsiteX2" fmla="*/ 270000 w 324000"/>
              <a:gd name="connsiteY2" fmla="*/ 0 h 108000"/>
              <a:gd name="connsiteX3" fmla="*/ 324000 w 324000"/>
              <a:gd name="connsiteY3" fmla="*/ 54000 h 108000"/>
              <a:gd name="connsiteX4" fmla="*/ 270000 w 324000"/>
              <a:gd name="connsiteY4" fmla="*/ 108000 h 108000"/>
              <a:gd name="connsiteX5" fmla="*/ 270000 w 324000"/>
              <a:gd name="connsiteY5" fmla="*/ 81000 h 108000"/>
              <a:gd name="connsiteX6" fmla="*/ 0 w 324000"/>
              <a:gd name="connsiteY6" fmla="*/ 81000 h 108000"/>
              <a:gd name="connsiteX7" fmla="*/ 0 w 324000"/>
              <a:gd name="connsiteY7" fmla="*/ 27000 h 108000"/>
              <a:gd name="connsiteX0" fmla="*/ 0 w 270000"/>
              <a:gd name="connsiteY0" fmla="*/ 27000 h 108000"/>
              <a:gd name="connsiteX1" fmla="*/ 270000 w 270000"/>
              <a:gd name="connsiteY1" fmla="*/ 27000 h 108000"/>
              <a:gd name="connsiteX2" fmla="*/ 270000 w 270000"/>
              <a:gd name="connsiteY2" fmla="*/ 0 h 108000"/>
              <a:gd name="connsiteX3" fmla="*/ 270000 w 270000"/>
              <a:gd name="connsiteY3" fmla="*/ 108000 h 108000"/>
              <a:gd name="connsiteX4" fmla="*/ 270000 w 270000"/>
              <a:gd name="connsiteY4" fmla="*/ 81000 h 108000"/>
              <a:gd name="connsiteX5" fmla="*/ 0 w 270000"/>
              <a:gd name="connsiteY5" fmla="*/ 81000 h 108000"/>
              <a:gd name="connsiteX6" fmla="*/ 0 w 270000"/>
              <a:gd name="connsiteY6" fmla="*/ 27000 h 108000"/>
              <a:gd name="connsiteX0" fmla="*/ 0 w 270000"/>
              <a:gd name="connsiteY0" fmla="*/ 0 h 81000"/>
              <a:gd name="connsiteX1" fmla="*/ 270000 w 270000"/>
              <a:gd name="connsiteY1" fmla="*/ 0 h 81000"/>
              <a:gd name="connsiteX2" fmla="*/ 270000 w 270000"/>
              <a:gd name="connsiteY2" fmla="*/ 81000 h 81000"/>
              <a:gd name="connsiteX3" fmla="*/ 270000 w 270000"/>
              <a:gd name="connsiteY3" fmla="*/ 54000 h 81000"/>
              <a:gd name="connsiteX4" fmla="*/ 0 w 270000"/>
              <a:gd name="connsiteY4" fmla="*/ 54000 h 81000"/>
              <a:gd name="connsiteX5" fmla="*/ 0 w 270000"/>
              <a:gd name="connsiteY5" fmla="*/ 0 h 81000"/>
              <a:gd name="connsiteX0" fmla="*/ 0 w 270000"/>
              <a:gd name="connsiteY0" fmla="*/ 0 h 54000"/>
              <a:gd name="connsiteX1" fmla="*/ 270000 w 270000"/>
              <a:gd name="connsiteY1" fmla="*/ 0 h 54000"/>
              <a:gd name="connsiteX2" fmla="*/ 270000 w 270000"/>
              <a:gd name="connsiteY2" fmla="*/ 54000 h 54000"/>
              <a:gd name="connsiteX3" fmla="*/ 0 w 270000"/>
              <a:gd name="connsiteY3" fmla="*/ 54000 h 54000"/>
              <a:gd name="connsiteX4" fmla="*/ 0 w 270000"/>
              <a:gd name="connsiteY4" fmla="*/ 0 h 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00" h="54000">
                <a:moveTo>
                  <a:pt x="0" y="0"/>
                </a:moveTo>
                <a:lnTo>
                  <a:pt x="270000" y="0"/>
                </a:lnTo>
                <a:lnTo>
                  <a:pt x="270000" y="54000"/>
                </a:lnTo>
                <a:lnTo>
                  <a:pt x="0" y="54000"/>
                </a:lnTo>
                <a:lnTo>
                  <a:pt x="0" y="0"/>
                </a:lnTo>
                <a:close/>
              </a:path>
            </a:pathLst>
          </a:cu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30" name="テキスト ボックス 129"/>
          <p:cNvSpPr txBox="1"/>
          <p:nvPr/>
        </p:nvSpPr>
        <p:spPr>
          <a:xfrm>
            <a:off x="3177116" y="2652241"/>
            <a:ext cx="558929" cy="307777"/>
          </a:xfrm>
          <a:prstGeom prst="rect">
            <a:avLst/>
          </a:prstGeom>
          <a:noFill/>
        </p:spPr>
        <p:txBody>
          <a:bodyPr wrap="square" rtlCol="0">
            <a:spAutoFit/>
          </a:bodyPr>
          <a:lstStyle/>
          <a:p>
            <a:pPr algn="ctr"/>
            <a:r>
              <a:rPr lang="ja-JP" altLang="en-US" sz="700" dirty="0"/>
              <a:t>熱</a:t>
            </a:r>
            <a:endParaRPr lang="en-US" altLang="ja-JP" sz="700" dirty="0"/>
          </a:p>
          <a:p>
            <a:pPr algn="ctr"/>
            <a:r>
              <a:rPr lang="ja-JP" altLang="en-US" sz="700" dirty="0"/>
              <a:t>（温水）</a:t>
            </a:r>
            <a:endParaRPr kumimoji="1" lang="ja-JP" altLang="en-US" sz="700" dirty="0"/>
          </a:p>
        </p:txBody>
      </p:sp>
      <p:sp>
        <p:nvSpPr>
          <p:cNvPr id="131" name="テキスト ボックス 130"/>
          <p:cNvSpPr txBox="1"/>
          <p:nvPr/>
        </p:nvSpPr>
        <p:spPr>
          <a:xfrm>
            <a:off x="3275446" y="3107241"/>
            <a:ext cx="550223" cy="307777"/>
          </a:xfrm>
          <a:prstGeom prst="rect">
            <a:avLst/>
          </a:prstGeom>
          <a:noFill/>
        </p:spPr>
        <p:txBody>
          <a:bodyPr wrap="square" rtlCol="0">
            <a:spAutoFit/>
          </a:bodyPr>
          <a:lstStyle/>
          <a:p>
            <a:r>
              <a:rPr lang="ja-JP" altLang="en-US" sz="700" dirty="0">
                <a:latin typeface="+mn-ea"/>
              </a:rPr>
              <a:t>非常用</a:t>
            </a:r>
            <a:endParaRPr lang="en-US" altLang="ja-JP" sz="700" dirty="0">
              <a:latin typeface="+mn-ea"/>
            </a:endParaRPr>
          </a:p>
          <a:p>
            <a:r>
              <a:rPr lang="ja-JP" altLang="en-US" sz="700" dirty="0">
                <a:latin typeface="+mn-ea"/>
              </a:rPr>
              <a:t>電気</a:t>
            </a:r>
            <a:r>
              <a:rPr lang="ja-JP" altLang="en-US" sz="700" baseline="30000" dirty="0">
                <a:latin typeface="+mn-ea"/>
              </a:rPr>
              <a:t>（</a:t>
            </a:r>
            <a:r>
              <a:rPr lang="en-US" altLang="ja-JP" sz="700" baseline="30000" dirty="0">
                <a:latin typeface="+mn-ea"/>
              </a:rPr>
              <a:t>※</a:t>
            </a:r>
            <a:r>
              <a:rPr lang="ja-JP" altLang="en-US" sz="700" baseline="30000" dirty="0">
                <a:latin typeface="+mn-ea"/>
              </a:rPr>
              <a:t>）</a:t>
            </a:r>
            <a:endParaRPr lang="en-US" altLang="ja-JP" sz="700" baseline="30000" dirty="0">
              <a:latin typeface="+mn-ea"/>
            </a:endParaRPr>
          </a:p>
        </p:txBody>
      </p:sp>
      <p:sp>
        <p:nvSpPr>
          <p:cNvPr id="132" name="右矢印 131"/>
          <p:cNvSpPr/>
          <p:nvPr/>
        </p:nvSpPr>
        <p:spPr>
          <a:xfrm>
            <a:off x="3093054" y="4289331"/>
            <a:ext cx="598222" cy="108000"/>
          </a:xfrm>
          <a:prstGeom prst="rightArrow">
            <a:avLst>
              <a:gd name="adj1" fmla="val 50000"/>
              <a:gd name="adj2" fmla="val 88026"/>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33" name="テキスト ボックス 132"/>
          <p:cNvSpPr txBox="1"/>
          <p:nvPr/>
        </p:nvSpPr>
        <p:spPr>
          <a:xfrm>
            <a:off x="3062004" y="4371332"/>
            <a:ext cx="640619" cy="307777"/>
          </a:xfrm>
          <a:prstGeom prst="rect">
            <a:avLst/>
          </a:prstGeom>
          <a:noFill/>
        </p:spPr>
        <p:txBody>
          <a:bodyPr wrap="square" rtlCol="0">
            <a:spAutoFit/>
          </a:bodyPr>
          <a:lstStyle/>
          <a:p>
            <a:pPr algn="ctr"/>
            <a:r>
              <a:rPr lang="ja-JP" altLang="en-US" sz="700" dirty="0">
                <a:latin typeface="+mn-ea"/>
              </a:rPr>
              <a:t>熱</a:t>
            </a:r>
            <a:r>
              <a:rPr lang="ja-JP" altLang="en-US" sz="700" baseline="30000" dirty="0">
                <a:latin typeface="+mn-ea"/>
              </a:rPr>
              <a:t>（</a:t>
            </a:r>
            <a:r>
              <a:rPr lang="en-US" altLang="ja-JP" sz="700" baseline="30000" dirty="0">
                <a:latin typeface="+mn-ea"/>
              </a:rPr>
              <a:t>※</a:t>
            </a:r>
            <a:r>
              <a:rPr lang="ja-JP" altLang="en-US" sz="700" baseline="30000" dirty="0">
                <a:latin typeface="+mn-ea"/>
              </a:rPr>
              <a:t>）</a:t>
            </a:r>
            <a:endParaRPr lang="en-US" altLang="ja-JP" sz="700" baseline="30000" dirty="0">
              <a:latin typeface="+mn-ea"/>
            </a:endParaRPr>
          </a:p>
          <a:p>
            <a:pPr algn="ctr"/>
            <a:r>
              <a:rPr lang="ja-JP" altLang="en-US" sz="700" dirty="0">
                <a:latin typeface="+mn-ea"/>
              </a:rPr>
              <a:t>（低温水）</a:t>
            </a:r>
            <a:endParaRPr lang="en-US" altLang="ja-JP" sz="700" baseline="30000" dirty="0">
              <a:latin typeface="+mn-ea"/>
            </a:endParaRPr>
          </a:p>
        </p:txBody>
      </p:sp>
      <p:sp>
        <p:nvSpPr>
          <p:cNvPr id="134" name="テキスト ボックス 133"/>
          <p:cNvSpPr txBox="1"/>
          <p:nvPr/>
        </p:nvSpPr>
        <p:spPr>
          <a:xfrm>
            <a:off x="3933992" y="4979011"/>
            <a:ext cx="530915" cy="230832"/>
          </a:xfrm>
          <a:prstGeom prst="rect">
            <a:avLst/>
          </a:prstGeom>
          <a:noFill/>
        </p:spPr>
        <p:txBody>
          <a:bodyPr wrap="none" rtlCol="0">
            <a:spAutoFit/>
          </a:bodyPr>
          <a:lstStyle/>
          <a:p>
            <a:pPr algn="ctr"/>
            <a:r>
              <a:rPr kumimoji="1" lang="ja-JP" altLang="en-US" sz="900" b="1" dirty="0"/>
              <a:t>販売店</a:t>
            </a:r>
          </a:p>
        </p:txBody>
      </p:sp>
      <p:sp>
        <p:nvSpPr>
          <p:cNvPr id="135" name="角丸四角形 134"/>
          <p:cNvSpPr/>
          <p:nvPr/>
        </p:nvSpPr>
        <p:spPr>
          <a:xfrm>
            <a:off x="651853" y="5772944"/>
            <a:ext cx="1038781" cy="612934"/>
          </a:xfrm>
          <a:prstGeom prst="roundRect">
            <a:avLst/>
          </a:prstGeom>
          <a:solidFill>
            <a:srgbClr val="002060"/>
          </a:solidFill>
          <a:ln w="12700" algn="ctr">
            <a:solidFill>
              <a:srgbClr val="002060"/>
            </a:solidFill>
            <a:miter lim="800000"/>
            <a:headEnd/>
            <a:tailEnd/>
          </a:ln>
        </p:spPr>
        <p:txBody>
          <a:bodyPr wrap="square" lIns="36000" tIns="0" rIns="0" bIns="0" rtlCol="0" anchor="ctr">
            <a:spAutoFit/>
          </a:bodyPr>
          <a:lstStyle/>
          <a:p>
            <a:pPr fontAlgn="base">
              <a:spcBef>
                <a:spcPct val="0"/>
              </a:spcBef>
              <a:spcAft>
                <a:spcPct val="0"/>
              </a:spcAft>
            </a:pPr>
            <a:r>
              <a:rPr kumimoji="1" lang="ja-JP" altLang="en-US" sz="900" dirty="0">
                <a:solidFill>
                  <a:schemeClr val="bg1"/>
                </a:solidFill>
                <a:cs typeface="Arial" charset="0"/>
              </a:rPr>
              <a:t>未利用資源の有効活用、森林整備、雇用の拡大、林業の活性化に寄与</a:t>
            </a:r>
          </a:p>
        </p:txBody>
      </p:sp>
      <p:sp>
        <p:nvSpPr>
          <p:cNvPr id="136" name="角丸四角形 135"/>
          <p:cNvSpPr/>
          <p:nvPr/>
        </p:nvSpPr>
        <p:spPr>
          <a:xfrm>
            <a:off x="2091700" y="5772944"/>
            <a:ext cx="1038781" cy="612934"/>
          </a:xfrm>
          <a:prstGeom prst="roundRect">
            <a:avLst/>
          </a:prstGeom>
          <a:solidFill>
            <a:srgbClr val="002060"/>
          </a:solidFill>
          <a:ln w="12700" algn="ctr">
            <a:solidFill>
              <a:srgbClr val="002060"/>
            </a:solidFill>
            <a:miter lim="800000"/>
            <a:headEnd/>
            <a:tailEnd/>
          </a:ln>
        </p:spPr>
        <p:txBody>
          <a:bodyPr wrap="square" lIns="36000" tIns="0" rIns="0" bIns="0" rtlCol="0" anchor="ctr">
            <a:spAutoFit/>
          </a:bodyPr>
          <a:lstStyle/>
          <a:p>
            <a:pPr fontAlgn="base">
              <a:spcBef>
                <a:spcPct val="0"/>
              </a:spcBef>
              <a:spcAft>
                <a:spcPct val="0"/>
              </a:spcAft>
            </a:pPr>
            <a:r>
              <a:rPr kumimoji="1" lang="ja-JP" altLang="en-US" sz="900" dirty="0">
                <a:solidFill>
                  <a:schemeClr val="bg1"/>
                </a:solidFill>
                <a:cs typeface="Arial" charset="0"/>
              </a:rPr>
              <a:t>雇用の拡大、建設業や運輸業等の市内産業の活性化に寄与</a:t>
            </a:r>
          </a:p>
        </p:txBody>
      </p:sp>
      <p:sp>
        <p:nvSpPr>
          <p:cNvPr id="137" name="角丸四角形 136"/>
          <p:cNvSpPr/>
          <p:nvPr/>
        </p:nvSpPr>
        <p:spPr>
          <a:xfrm>
            <a:off x="3673385" y="5772944"/>
            <a:ext cx="1038781" cy="612934"/>
          </a:xfrm>
          <a:prstGeom prst="roundRect">
            <a:avLst/>
          </a:prstGeom>
          <a:solidFill>
            <a:srgbClr val="002060"/>
          </a:solidFill>
          <a:ln w="12700" algn="ctr">
            <a:solidFill>
              <a:srgbClr val="002060"/>
            </a:solidFill>
            <a:miter lim="800000"/>
            <a:headEnd/>
            <a:tailEnd/>
          </a:ln>
        </p:spPr>
        <p:txBody>
          <a:bodyPr wrap="square" lIns="36000" tIns="0" rIns="0" bIns="0" rtlCol="0" anchor="ctr">
            <a:spAutoFit/>
          </a:bodyPr>
          <a:lstStyle/>
          <a:p>
            <a:pPr fontAlgn="base">
              <a:spcBef>
                <a:spcPct val="0"/>
              </a:spcBef>
              <a:spcAft>
                <a:spcPct val="0"/>
              </a:spcAft>
            </a:pPr>
            <a:r>
              <a:rPr kumimoji="1" lang="en-US" altLang="ja-JP" sz="900" dirty="0">
                <a:solidFill>
                  <a:schemeClr val="bg1"/>
                </a:solidFill>
                <a:cs typeface="Arial" charset="0"/>
              </a:rPr>
              <a:t>CO</a:t>
            </a:r>
            <a:r>
              <a:rPr kumimoji="1" lang="en-US" altLang="ja-JP" sz="900" baseline="-25000" dirty="0">
                <a:solidFill>
                  <a:schemeClr val="bg1"/>
                </a:solidFill>
                <a:cs typeface="Arial" charset="0"/>
              </a:rPr>
              <a:t>2</a:t>
            </a:r>
            <a:r>
              <a:rPr kumimoji="1" lang="ja-JP" altLang="en-US" sz="900" dirty="0">
                <a:solidFill>
                  <a:schemeClr val="bg1"/>
                </a:solidFill>
                <a:cs typeface="Arial" charset="0"/>
              </a:rPr>
              <a:t>削減、災害基盤強化、市の財政面向上、農業の活性化に寄与</a:t>
            </a:r>
          </a:p>
        </p:txBody>
      </p:sp>
      <p:sp>
        <p:nvSpPr>
          <p:cNvPr id="139" name="テキスト ボックス 138"/>
          <p:cNvSpPr txBox="1"/>
          <p:nvPr/>
        </p:nvSpPr>
        <p:spPr>
          <a:xfrm>
            <a:off x="3127855" y="6390308"/>
            <a:ext cx="1711541" cy="200055"/>
          </a:xfrm>
          <a:prstGeom prst="rect">
            <a:avLst/>
          </a:prstGeom>
          <a:noFill/>
        </p:spPr>
        <p:txBody>
          <a:bodyPr wrap="square" rtlCol="0">
            <a:spAutoFit/>
          </a:bodyPr>
          <a:lstStyle/>
          <a:p>
            <a:pPr algn="ctr"/>
            <a:r>
              <a:rPr lang="en-US" altLang="ja-JP" sz="700" dirty="0"/>
              <a:t>(※)</a:t>
            </a:r>
            <a:r>
              <a:rPr lang="ja-JP" altLang="en-US" sz="700" dirty="0"/>
              <a:t>本事業にて可能性を検討する</a:t>
            </a:r>
            <a:endParaRPr kumimoji="1" lang="ja-JP" altLang="en-US" sz="700" dirty="0"/>
          </a:p>
        </p:txBody>
      </p:sp>
      <p:sp>
        <p:nvSpPr>
          <p:cNvPr id="142" name="角丸四角形 141"/>
          <p:cNvSpPr/>
          <p:nvPr/>
        </p:nvSpPr>
        <p:spPr>
          <a:xfrm>
            <a:off x="555462" y="1346650"/>
            <a:ext cx="4263603" cy="383619"/>
          </a:xfrm>
          <a:prstGeom prst="roundRect">
            <a:avLst>
              <a:gd name="adj" fmla="val 7655"/>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900" dirty="0">
                <a:solidFill>
                  <a:srgbClr val="FF0000"/>
                </a:solidFill>
              </a:rPr>
              <a:t>木質バイオマス発電所及びチップ工場の誘致、発電所の排熱利用を中心として、甲斐市における地域循環共生圏を構築する</a:t>
            </a:r>
          </a:p>
        </p:txBody>
      </p:sp>
      <p:sp>
        <p:nvSpPr>
          <p:cNvPr id="143" name="右矢印 142"/>
          <p:cNvSpPr/>
          <p:nvPr/>
        </p:nvSpPr>
        <p:spPr>
          <a:xfrm flipV="1">
            <a:off x="1690634" y="2086285"/>
            <a:ext cx="380736" cy="110067"/>
          </a:xfrm>
          <a:prstGeom prst="rightArrow">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44" name="テキスト ボックス 143"/>
          <p:cNvSpPr txBox="1"/>
          <p:nvPr/>
        </p:nvSpPr>
        <p:spPr>
          <a:xfrm>
            <a:off x="3693183" y="3620995"/>
            <a:ext cx="1025431" cy="276999"/>
          </a:xfrm>
          <a:prstGeom prst="rect">
            <a:avLst/>
          </a:prstGeom>
          <a:noFill/>
        </p:spPr>
        <p:txBody>
          <a:bodyPr wrap="square" rtlCol="0">
            <a:spAutoFit/>
          </a:bodyPr>
          <a:lstStyle/>
          <a:p>
            <a:r>
              <a:rPr lang="ja-JP" altLang="en-US" sz="600" dirty="0"/>
              <a:t>オンサイトによる非常用電源の設置</a:t>
            </a:r>
            <a:r>
              <a:rPr lang="ja-JP" altLang="en-US" sz="600" baseline="30000" dirty="0"/>
              <a:t>（</a:t>
            </a:r>
            <a:r>
              <a:rPr lang="en-US" altLang="ja-JP" sz="600" baseline="30000" dirty="0"/>
              <a:t>※</a:t>
            </a:r>
            <a:r>
              <a:rPr lang="ja-JP" altLang="en-US" sz="600" baseline="30000" dirty="0"/>
              <a:t>）</a:t>
            </a:r>
            <a:endParaRPr lang="en-US" altLang="ja-JP" sz="600" baseline="30000" dirty="0"/>
          </a:p>
        </p:txBody>
      </p:sp>
      <p:pic>
        <p:nvPicPr>
          <p:cNvPr id="104" name="図 103"/>
          <p:cNvPicPr>
            <a:picLocks noChangeAspect="1"/>
          </p:cNvPicPr>
          <p:nvPr/>
        </p:nvPicPr>
        <p:blipFill>
          <a:blip r:embed="rId33" cstate="print">
            <a:extLst>
              <a:ext uri="{BEBA8EAE-BF5A-486C-A8C5-ECC9F3942E4B}">
                <a14:imgProps xmlns:a14="http://schemas.microsoft.com/office/drawing/2010/main">
                  <a14:imgLayer r:embed="rId34">
                    <a14:imgEffect>
                      <a14:backgroundRemoval t="7622" b="92073" l="10000" r="90000"/>
                    </a14:imgEffect>
                  </a14:imgLayer>
                </a14:imgProps>
              </a:ext>
              <a:ext uri="{28A0092B-C50C-407E-A947-70E740481C1C}">
                <a14:useLocalDpi xmlns:a14="http://schemas.microsoft.com/office/drawing/2010/main" val="0"/>
              </a:ext>
            </a:extLst>
          </a:blip>
          <a:stretch>
            <a:fillRect/>
          </a:stretch>
        </p:blipFill>
        <p:spPr>
          <a:xfrm>
            <a:off x="772442" y="-48462"/>
            <a:ext cx="652499" cy="668812"/>
          </a:xfrm>
          <a:prstGeom prst="rect">
            <a:avLst/>
          </a:prstGeom>
        </p:spPr>
      </p:pic>
      <p:grpSp>
        <p:nvGrpSpPr>
          <p:cNvPr id="15" name="グループ化 14">
            <a:extLst>
              <a:ext uri="{FF2B5EF4-FFF2-40B4-BE49-F238E27FC236}">
                <a16:creationId xmlns:a16="http://schemas.microsoft.com/office/drawing/2014/main" id="{CED4C956-0DCF-4D88-8CB3-01B06E66E29F}"/>
              </a:ext>
            </a:extLst>
          </p:cNvPr>
          <p:cNvGrpSpPr/>
          <p:nvPr/>
        </p:nvGrpSpPr>
        <p:grpSpPr>
          <a:xfrm>
            <a:off x="3094631" y="2906594"/>
            <a:ext cx="624023" cy="982813"/>
            <a:chOff x="3094631" y="2906594"/>
            <a:chExt cx="624023" cy="982813"/>
          </a:xfrm>
        </p:grpSpPr>
        <p:sp>
          <p:nvSpPr>
            <p:cNvPr id="124" name="右矢印 123"/>
            <p:cNvSpPr/>
            <p:nvPr/>
          </p:nvSpPr>
          <p:spPr>
            <a:xfrm>
              <a:off x="3302452" y="2906594"/>
              <a:ext cx="416202" cy="108000"/>
            </a:xfrm>
            <a:prstGeom prst="rightArrow">
              <a:avLst>
                <a:gd name="adj1" fmla="val 50000"/>
                <a:gd name="adj2" fmla="val 88378"/>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25" name="右矢印 124"/>
            <p:cNvSpPr/>
            <p:nvPr/>
          </p:nvSpPr>
          <p:spPr>
            <a:xfrm rot="5400000">
              <a:off x="2851652" y="3373606"/>
              <a:ext cx="939040" cy="54000"/>
            </a:xfrm>
            <a:custGeom>
              <a:avLst/>
              <a:gdLst>
                <a:gd name="connsiteX0" fmla="*/ 0 w 324000"/>
                <a:gd name="connsiteY0" fmla="*/ 27000 h 108000"/>
                <a:gd name="connsiteX1" fmla="*/ 270000 w 324000"/>
                <a:gd name="connsiteY1" fmla="*/ 27000 h 108000"/>
                <a:gd name="connsiteX2" fmla="*/ 270000 w 324000"/>
                <a:gd name="connsiteY2" fmla="*/ 0 h 108000"/>
                <a:gd name="connsiteX3" fmla="*/ 324000 w 324000"/>
                <a:gd name="connsiteY3" fmla="*/ 54000 h 108000"/>
                <a:gd name="connsiteX4" fmla="*/ 270000 w 324000"/>
                <a:gd name="connsiteY4" fmla="*/ 108000 h 108000"/>
                <a:gd name="connsiteX5" fmla="*/ 270000 w 324000"/>
                <a:gd name="connsiteY5" fmla="*/ 81000 h 108000"/>
                <a:gd name="connsiteX6" fmla="*/ 0 w 324000"/>
                <a:gd name="connsiteY6" fmla="*/ 81000 h 108000"/>
                <a:gd name="connsiteX7" fmla="*/ 0 w 324000"/>
                <a:gd name="connsiteY7" fmla="*/ 27000 h 108000"/>
                <a:gd name="connsiteX0" fmla="*/ 0 w 270000"/>
                <a:gd name="connsiteY0" fmla="*/ 27000 h 108000"/>
                <a:gd name="connsiteX1" fmla="*/ 270000 w 270000"/>
                <a:gd name="connsiteY1" fmla="*/ 27000 h 108000"/>
                <a:gd name="connsiteX2" fmla="*/ 270000 w 270000"/>
                <a:gd name="connsiteY2" fmla="*/ 0 h 108000"/>
                <a:gd name="connsiteX3" fmla="*/ 270000 w 270000"/>
                <a:gd name="connsiteY3" fmla="*/ 108000 h 108000"/>
                <a:gd name="connsiteX4" fmla="*/ 270000 w 270000"/>
                <a:gd name="connsiteY4" fmla="*/ 81000 h 108000"/>
                <a:gd name="connsiteX5" fmla="*/ 0 w 270000"/>
                <a:gd name="connsiteY5" fmla="*/ 81000 h 108000"/>
                <a:gd name="connsiteX6" fmla="*/ 0 w 270000"/>
                <a:gd name="connsiteY6" fmla="*/ 27000 h 108000"/>
                <a:gd name="connsiteX0" fmla="*/ 0 w 270000"/>
                <a:gd name="connsiteY0" fmla="*/ 0 h 81000"/>
                <a:gd name="connsiteX1" fmla="*/ 270000 w 270000"/>
                <a:gd name="connsiteY1" fmla="*/ 0 h 81000"/>
                <a:gd name="connsiteX2" fmla="*/ 270000 w 270000"/>
                <a:gd name="connsiteY2" fmla="*/ 81000 h 81000"/>
                <a:gd name="connsiteX3" fmla="*/ 270000 w 270000"/>
                <a:gd name="connsiteY3" fmla="*/ 54000 h 81000"/>
                <a:gd name="connsiteX4" fmla="*/ 0 w 270000"/>
                <a:gd name="connsiteY4" fmla="*/ 54000 h 81000"/>
                <a:gd name="connsiteX5" fmla="*/ 0 w 270000"/>
                <a:gd name="connsiteY5" fmla="*/ 0 h 81000"/>
                <a:gd name="connsiteX0" fmla="*/ 0 w 270000"/>
                <a:gd name="connsiteY0" fmla="*/ 0 h 54000"/>
                <a:gd name="connsiteX1" fmla="*/ 270000 w 270000"/>
                <a:gd name="connsiteY1" fmla="*/ 0 h 54000"/>
                <a:gd name="connsiteX2" fmla="*/ 270000 w 270000"/>
                <a:gd name="connsiteY2" fmla="*/ 54000 h 54000"/>
                <a:gd name="connsiteX3" fmla="*/ 0 w 270000"/>
                <a:gd name="connsiteY3" fmla="*/ 54000 h 54000"/>
                <a:gd name="connsiteX4" fmla="*/ 0 w 270000"/>
                <a:gd name="connsiteY4" fmla="*/ 0 h 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00" h="54000">
                  <a:moveTo>
                    <a:pt x="0" y="0"/>
                  </a:moveTo>
                  <a:lnTo>
                    <a:pt x="270000" y="0"/>
                  </a:lnTo>
                  <a:lnTo>
                    <a:pt x="270000" y="54000"/>
                  </a:lnTo>
                  <a:lnTo>
                    <a:pt x="0" y="54000"/>
                  </a:lnTo>
                  <a:lnTo>
                    <a:pt x="0" y="0"/>
                  </a:lnTo>
                  <a:close/>
                </a:path>
              </a:pathLst>
            </a:cu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4B376396-9E82-49CC-B9FB-D020FC5CE7E5}"/>
                </a:ext>
              </a:extLst>
            </p:cNvPr>
            <p:cNvSpPr/>
            <p:nvPr/>
          </p:nvSpPr>
          <p:spPr>
            <a:xfrm>
              <a:off x="3094631" y="3835407"/>
              <a:ext cx="255713" cy="54000"/>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grpSp>
      <p:pic>
        <p:nvPicPr>
          <p:cNvPr id="11" name="図 10" descr="建物, ウィンドウ, ドア が含まれている画像&#10;&#10;自動的に生成された説明">
            <a:extLst>
              <a:ext uri="{FF2B5EF4-FFF2-40B4-BE49-F238E27FC236}">
                <a16:creationId xmlns:a16="http://schemas.microsoft.com/office/drawing/2014/main" id="{AEED20BD-EC33-4951-8DF5-6E9EBC1FAF65}"/>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661458" y="1854758"/>
            <a:ext cx="607003" cy="466851"/>
          </a:xfrm>
          <a:prstGeom prst="rect">
            <a:avLst/>
          </a:prstGeom>
        </p:spPr>
      </p:pic>
      <p:sp>
        <p:nvSpPr>
          <p:cNvPr id="118" name="角丸四角形 31">
            <a:extLst>
              <a:ext uri="{FF2B5EF4-FFF2-40B4-BE49-F238E27FC236}">
                <a16:creationId xmlns:a16="http://schemas.microsoft.com/office/drawing/2014/main" id="{557531C4-D5ED-4A5A-8A6C-EC5A95273343}"/>
              </a:ext>
            </a:extLst>
          </p:cNvPr>
          <p:cNvSpPr/>
          <p:nvPr/>
        </p:nvSpPr>
        <p:spPr>
          <a:xfrm>
            <a:off x="3696641" y="2299950"/>
            <a:ext cx="1001921" cy="1576854"/>
          </a:xfrm>
          <a:prstGeom prst="roundRect">
            <a:avLst>
              <a:gd name="adj" fmla="val 7655"/>
            </a:avLst>
          </a:prstGeom>
          <a:no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AD929A7C-476D-4560-9075-4B42A5448BBA}"/>
              </a:ext>
            </a:extLst>
          </p:cNvPr>
          <p:cNvSpPr txBox="1"/>
          <p:nvPr/>
        </p:nvSpPr>
        <p:spPr>
          <a:xfrm>
            <a:off x="4237270" y="2012743"/>
            <a:ext cx="453970" cy="200055"/>
          </a:xfrm>
          <a:prstGeom prst="rect">
            <a:avLst/>
          </a:prstGeom>
          <a:noFill/>
        </p:spPr>
        <p:txBody>
          <a:bodyPr wrap="none" rtlCol="0">
            <a:spAutoFit/>
          </a:bodyPr>
          <a:lstStyle/>
          <a:p>
            <a:pPr algn="ctr"/>
            <a:r>
              <a:rPr kumimoji="1" lang="ja-JP" altLang="en-US" sz="700" dirty="0"/>
              <a:t>市役所</a:t>
            </a:r>
          </a:p>
        </p:txBody>
      </p:sp>
      <p:sp>
        <p:nvSpPr>
          <p:cNvPr id="140" name="右矢印 131">
            <a:extLst>
              <a:ext uri="{FF2B5EF4-FFF2-40B4-BE49-F238E27FC236}">
                <a16:creationId xmlns:a16="http://schemas.microsoft.com/office/drawing/2014/main" id="{1056BF6C-B669-4D7B-A9CC-BB9A274451EE}"/>
              </a:ext>
            </a:extLst>
          </p:cNvPr>
          <p:cNvSpPr/>
          <p:nvPr/>
        </p:nvSpPr>
        <p:spPr>
          <a:xfrm>
            <a:off x="3097482" y="2054027"/>
            <a:ext cx="598222" cy="108000"/>
          </a:xfrm>
          <a:prstGeom prst="rightArrow">
            <a:avLst>
              <a:gd name="adj1" fmla="val 50000"/>
              <a:gd name="adj2" fmla="val 88026"/>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accent6">
                  <a:lumMod val="60000"/>
                  <a:lumOff val="40000"/>
                </a:schemeClr>
              </a:solidFill>
            </a:endParaRPr>
          </a:p>
        </p:txBody>
      </p:sp>
      <p:sp>
        <p:nvSpPr>
          <p:cNvPr id="141" name="右矢印 124">
            <a:extLst>
              <a:ext uri="{FF2B5EF4-FFF2-40B4-BE49-F238E27FC236}">
                <a16:creationId xmlns:a16="http://schemas.microsoft.com/office/drawing/2014/main" id="{B48A3EF8-2DD7-4634-9684-FC6369A37447}"/>
              </a:ext>
            </a:extLst>
          </p:cNvPr>
          <p:cNvSpPr/>
          <p:nvPr/>
        </p:nvSpPr>
        <p:spPr>
          <a:xfrm rot="5400000">
            <a:off x="2551744" y="2744906"/>
            <a:ext cx="1305967" cy="57600"/>
          </a:xfrm>
          <a:custGeom>
            <a:avLst/>
            <a:gdLst>
              <a:gd name="connsiteX0" fmla="*/ 0 w 324000"/>
              <a:gd name="connsiteY0" fmla="*/ 27000 h 108000"/>
              <a:gd name="connsiteX1" fmla="*/ 270000 w 324000"/>
              <a:gd name="connsiteY1" fmla="*/ 27000 h 108000"/>
              <a:gd name="connsiteX2" fmla="*/ 270000 w 324000"/>
              <a:gd name="connsiteY2" fmla="*/ 0 h 108000"/>
              <a:gd name="connsiteX3" fmla="*/ 324000 w 324000"/>
              <a:gd name="connsiteY3" fmla="*/ 54000 h 108000"/>
              <a:gd name="connsiteX4" fmla="*/ 270000 w 324000"/>
              <a:gd name="connsiteY4" fmla="*/ 108000 h 108000"/>
              <a:gd name="connsiteX5" fmla="*/ 270000 w 324000"/>
              <a:gd name="connsiteY5" fmla="*/ 81000 h 108000"/>
              <a:gd name="connsiteX6" fmla="*/ 0 w 324000"/>
              <a:gd name="connsiteY6" fmla="*/ 81000 h 108000"/>
              <a:gd name="connsiteX7" fmla="*/ 0 w 324000"/>
              <a:gd name="connsiteY7" fmla="*/ 27000 h 108000"/>
              <a:gd name="connsiteX0" fmla="*/ 0 w 270000"/>
              <a:gd name="connsiteY0" fmla="*/ 27000 h 108000"/>
              <a:gd name="connsiteX1" fmla="*/ 270000 w 270000"/>
              <a:gd name="connsiteY1" fmla="*/ 27000 h 108000"/>
              <a:gd name="connsiteX2" fmla="*/ 270000 w 270000"/>
              <a:gd name="connsiteY2" fmla="*/ 0 h 108000"/>
              <a:gd name="connsiteX3" fmla="*/ 270000 w 270000"/>
              <a:gd name="connsiteY3" fmla="*/ 108000 h 108000"/>
              <a:gd name="connsiteX4" fmla="*/ 270000 w 270000"/>
              <a:gd name="connsiteY4" fmla="*/ 81000 h 108000"/>
              <a:gd name="connsiteX5" fmla="*/ 0 w 270000"/>
              <a:gd name="connsiteY5" fmla="*/ 81000 h 108000"/>
              <a:gd name="connsiteX6" fmla="*/ 0 w 270000"/>
              <a:gd name="connsiteY6" fmla="*/ 27000 h 108000"/>
              <a:gd name="connsiteX0" fmla="*/ 0 w 270000"/>
              <a:gd name="connsiteY0" fmla="*/ 0 h 81000"/>
              <a:gd name="connsiteX1" fmla="*/ 270000 w 270000"/>
              <a:gd name="connsiteY1" fmla="*/ 0 h 81000"/>
              <a:gd name="connsiteX2" fmla="*/ 270000 w 270000"/>
              <a:gd name="connsiteY2" fmla="*/ 81000 h 81000"/>
              <a:gd name="connsiteX3" fmla="*/ 270000 w 270000"/>
              <a:gd name="connsiteY3" fmla="*/ 54000 h 81000"/>
              <a:gd name="connsiteX4" fmla="*/ 0 w 270000"/>
              <a:gd name="connsiteY4" fmla="*/ 54000 h 81000"/>
              <a:gd name="connsiteX5" fmla="*/ 0 w 270000"/>
              <a:gd name="connsiteY5" fmla="*/ 0 h 81000"/>
              <a:gd name="connsiteX0" fmla="*/ 0 w 270000"/>
              <a:gd name="connsiteY0" fmla="*/ 0 h 54000"/>
              <a:gd name="connsiteX1" fmla="*/ 270000 w 270000"/>
              <a:gd name="connsiteY1" fmla="*/ 0 h 54000"/>
              <a:gd name="connsiteX2" fmla="*/ 270000 w 270000"/>
              <a:gd name="connsiteY2" fmla="*/ 54000 h 54000"/>
              <a:gd name="connsiteX3" fmla="*/ 0 w 270000"/>
              <a:gd name="connsiteY3" fmla="*/ 54000 h 54000"/>
              <a:gd name="connsiteX4" fmla="*/ 0 w 270000"/>
              <a:gd name="connsiteY4" fmla="*/ 0 h 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00" h="54000">
                <a:moveTo>
                  <a:pt x="0" y="0"/>
                </a:moveTo>
                <a:lnTo>
                  <a:pt x="270000" y="0"/>
                </a:lnTo>
                <a:lnTo>
                  <a:pt x="270000" y="54000"/>
                </a:lnTo>
                <a:lnTo>
                  <a:pt x="0" y="54000"/>
                </a:lnTo>
                <a:lnTo>
                  <a:pt x="0" y="0"/>
                </a:lnTo>
                <a:close/>
              </a:path>
            </a:pathLst>
          </a:cu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46" name="正方形/長方形 145">
            <a:extLst>
              <a:ext uri="{FF2B5EF4-FFF2-40B4-BE49-F238E27FC236}">
                <a16:creationId xmlns:a16="http://schemas.microsoft.com/office/drawing/2014/main" id="{AFFC10DA-C10E-476B-A91B-092181A606D0}"/>
              </a:ext>
            </a:extLst>
          </p:cNvPr>
          <p:cNvSpPr/>
          <p:nvPr/>
        </p:nvSpPr>
        <p:spPr>
          <a:xfrm>
            <a:off x="3080921" y="3378978"/>
            <a:ext cx="152608" cy="6147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47" name="テキスト ボックス 146">
            <a:extLst>
              <a:ext uri="{FF2B5EF4-FFF2-40B4-BE49-F238E27FC236}">
                <a16:creationId xmlns:a16="http://schemas.microsoft.com/office/drawing/2014/main" id="{019BE7D6-A35B-45DD-B537-D39F001C5566}"/>
              </a:ext>
            </a:extLst>
          </p:cNvPr>
          <p:cNvSpPr txBox="1"/>
          <p:nvPr/>
        </p:nvSpPr>
        <p:spPr>
          <a:xfrm>
            <a:off x="727986" y="2393389"/>
            <a:ext cx="1009989" cy="200055"/>
          </a:xfrm>
          <a:prstGeom prst="rect">
            <a:avLst/>
          </a:prstGeom>
          <a:noFill/>
        </p:spPr>
        <p:txBody>
          <a:bodyPr wrap="square" rtlCol="0">
            <a:spAutoFit/>
          </a:bodyPr>
          <a:lstStyle/>
          <a:p>
            <a:pPr algn="ctr"/>
            <a:r>
              <a:rPr kumimoji="1" lang="ja-JP" altLang="en-US" sz="700" dirty="0"/>
              <a:t>バイオマス燃料素材</a:t>
            </a:r>
          </a:p>
        </p:txBody>
      </p:sp>
      <p:sp>
        <p:nvSpPr>
          <p:cNvPr id="148" name="テキスト ボックス 147">
            <a:extLst>
              <a:ext uri="{FF2B5EF4-FFF2-40B4-BE49-F238E27FC236}">
                <a16:creationId xmlns:a16="http://schemas.microsoft.com/office/drawing/2014/main" id="{26FB2D65-6B20-4306-AA65-125DDBD2C138}"/>
              </a:ext>
            </a:extLst>
          </p:cNvPr>
          <p:cNvSpPr txBox="1"/>
          <p:nvPr/>
        </p:nvSpPr>
        <p:spPr>
          <a:xfrm>
            <a:off x="3188360" y="1898004"/>
            <a:ext cx="558929" cy="200055"/>
          </a:xfrm>
          <a:prstGeom prst="rect">
            <a:avLst/>
          </a:prstGeom>
          <a:noFill/>
        </p:spPr>
        <p:txBody>
          <a:bodyPr wrap="square" rtlCol="0">
            <a:spAutoFit/>
          </a:bodyPr>
          <a:lstStyle/>
          <a:p>
            <a:pPr algn="ctr"/>
            <a:r>
              <a:rPr kumimoji="1" lang="ja-JP" altLang="en-US" sz="700" dirty="0"/>
              <a:t>税収</a:t>
            </a:r>
          </a:p>
        </p:txBody>
      </p:sp>
      <p:sp>
        <p:nvSpPr>
          <p:cNvPr id="149" name="テキスト ボックス 148">
            <a:extLst>
              <a:ext uri="{FF2B5EF4-FFF2-40B4-BE49-F238E27FC236}">
                <a16:creationId xmlns:a16="http://schemas.microsoft.com/office/drawing/2014/main" id="{334859FB-59ED-474A-B332-6AF9E6BBCD43}"/>
              </a:ext>
            </a:extLst>
          </p:cNvPr>
          <p:cNvSpPr txBox="1"/>
          <p:nvPr/>
        </p:nvSpPr>
        <p:spPr>
          <a:xfrm>
            <a:off x="2647896" y="3590947"/>
            <a:ext cx="558967" cy="276999"/>
          </a:xfrm>
          <a:prstGeom prst="rect">
            <a:avLst/>
          </a:prstGeom>
          <a:noFill/>
        </p:spPr>
        <p:txBody>
          <a:bodyPr wrap="square" rtlCol="0">
            <a:spAutoFit/>
          </a:bodyPr>
          <a:lstStyle/>
          <a:p>
            <a:pPr algn="ctr"/>
            <a:r>
              <a:rPr kumimoji="1" lang="ja-JP" altLang="en-US" sz="600" dirty="0"/>
              <a:t>排気</a:t>
            </a:r>
            <a:endParaRPr kumimoji="1" lang="en-US" altLang="ja-JP" sz="600" dirty="0"/>
          </a:p>
          <a:p>
            <a:pPr algn="ctr"/>
            <a:r>
              <a:rPr kumimoji="1" lang="ja-JP" altLang="en-US" sz="600" dirty="0"/>
              <a:t>エネルギ</a:t>
            </a:r>
          </a:p>
        </p:txBody>
      </p:sp>
      <p:sp>
        <p:nvSpPr>
          <p:cNvPr id="150" name="テキスト ボックス 149">
            <a:extLst>
              <a:ext uri="{FF2B5EF4-FFF2-40B4-BE49-F238E27FC236}">
                <a16:creationId xmlns:a16="http://schemas.microsoft.com/office/drawing/2014/main" id="{4E6C5B05-BE5F-4E6C-B8AA-63AE20E3DA53}"/>
              </a:ext>
            </a:extLst>
          </p:cNvPr>
          <p:cNvSpPr txBox="1"/>
          <p:nvPr/>
        </p:nvSpPr>
        <p:spPr>
          <a:xfrm>
            <a:off x="2647896" y="4147059"/>
            <a:ext cx="558967" cy="276999"/>
          </a:xfrm>
          <a:prstGeom prst="rect">
            <a:avLst/>
          </a:prstGeom>
          <a:noFill/>
        </p:spPr>
        <p:txBody>
          <a:bodyPr wrap="square" rtlCol="0">
            <a:spAutoFit/>
          </a:bodyPr>
          <a:lstStyle/>
          <a:p>
            <a:pPr algn="ctr"/>
            <a:r>
              <a:rPr kumimoji="1" lang="ja-JP" altLang="en-US" sz="600" dirty="0"/>
              <a:t>冷却水</a:t>
            </a:r>
            <a:endParaRPr kumimoji="1" lang="en-US" altLang="ja-JP" sz="600" dirty="0"/>
          </a:p>
          <a:p>
            <a:pPr algn="ctr"/>
            <a:r>
              <a:rPr kumimoji="1" lang="ja-JP" altLang="en-US" sz="600" dirty="0"/>
              <a:t>エネルギ</a:t>
            </a:r>
          </a:p>
        </p:txBody>
      </p:sp>
      <p:sp>
        <p:nvSpPr>
          <p:cNvPr id="151" name="テキスト ボックス 150">
            <a:extLst>
              <a:ext uri="{FF2B5EF4-FFF2-40B4-BE49-F238E27FC236}">
                <a16:creationId xmlns:a16="http://schemas.microsoft.com/office/drawing/2014/main" id="{D1189508-4091-4C4B-AEB4-D5B2536730D4}"/>
              </a:ext>
            </a:extLst>
          </p:cNvPr>
          <p:cNvSpPr txBox="1"/>
          <p:nvPr/>
        </p:nvSpPr>
        <p:spPr>
          <a:xfrm>
            <a:off x="2433415" y="4329026"/>
            <a:ext cx="380954" cy="200055"/>
          </a:xfrm>
          <a:prstGeom prst="rect">
            <a:avLst/>
          </a:prstGeom>
          <a:noFill/>
        </p:spPr>
        <p:txBody>
          <a:bodyPr wrap="square" rtlCol="0">
            <a:spAutoFit/>
          </a:bodyPr>
          <a:lstStyle/>
          <a:p>
            <a:pPr algn="ctr"/>
            <a:r>
              <a:rPr kumimoji="1" lang="ja-JP" altLang="en-US" sz="700" dirty="0"/>
              <a:t>電気</a:t>
            </a:r>
          </a:p>
        </p:txBody>
      </p:sp>
      <p:sp>
        <p:nvSpPr>
          <p:cNvPr id="153" name="テキスト ボックス 152">
            <a:extLst>
              <a:ext uri="{FF2B5EF4-FFF2-40B4-BE49-F238E27FC236}">
                <a16:creationId xmlns:a16="http://schemas.microsoft.com/office/drawing/2014/main" id="{4CD8931C-9A62-472A-B80C-C0906C84EAF5}"/>
              </a:ext>
            </a:extLst>
          </p:cNvPr>
          <p:cNvSpPr txBox="1"/>
          <p:nvPr/>
        </p:nvSpPr>
        <p:spPr>
          <a:xfrm>
            <a:off x="2198272" y="2529225"/>
            <a:ext cx="934361" cy="200055"/>
          </a:xfrm>
          <a:prstGeom prst="rect">
            <a:avLst/>
          </a:prstGeom>
          <a:noFill/>
        </p:spPr>
        <p:txBody>
          <a:bodyPr wrap="square" rtlCol="0">
            <a:spAutoFit/>
          </a:bodyPr>
          <a:lstStyle/>
          <a:p>
            <a:pPr algn="ctr"/>
            <a:r>
              <a:rPr kumimoji="1" lang="ja-JP" altLang="en-US" sz="700" dirty="0"/>
              <a:t>木質チップ燃料</a:t>
            </a:r>
          </a:p>
        </p:txBody>
      </p:sp>
      <p:pic>
        <p:nvPicPr>
          <p:cNvPr id="126" name="図 125"/>
          <p:cNvPicPr>
            <a:picLocks noChangeAspect="1"/>
          </p:cNvPicPr>
          <p:nvPr/>
        </p:nvPicPr>
        <p:blipFill>
          <a:blip r:embed="rId36" cstate="print">
            <a:extLst>
              <a:ext uri="{BEBA8EAE-BF5A-486C-A8C5-ECC9F3942E4B}">
                <a14:imgProps xmlns:a14="http://schemas.microsoft.com/office/drawing/2010/main">
                  <a14:imgLayer r:embed="rId37">
                    <a14:imgEffect>
                      <a14:backgroundRemoval t="7622" b="92073" l="10000" r="90000"/>
                    </a14:imgEffect>
                  </a14:imgLayer>
                </a14:imgProps>
              </a:ext>
              <a:ext uri="{28A0092B-C50C-407E-A947-70E740481C1C}">
                <a14:useLocalDpi xmlns:a14="http://schemas.microsoft.com/office/drawing/2010/main" val="0"/>
              </a:ext>
            </a:extLst>
          </a:blip>
          <a:stretch>
            <a:fillRect/>
          </a:stretch>
        </p:blipFill>
        <p:spPr>
          <a:xfrm>
            <a:off x="5177108" y="4114911"/>
            <a:ext cx="275532" cy="282420"/>
          </a:xfrm>
          <a:prstGeom prst="rect">
            <a:avLst/>
          </a:prstGeom>
        </p:spPr>
      </p:pic>
      <p:sp>
        <p:nvSpPr>
          <p:cNvPr id="145" name="テキスト ボックス 144"/>
          <p:cNvSpPr txBox="1"/>
          <p:nvPr/>
        </p:nvSpPr>
        <p:spPr>
          <a:xfrm>
            <a:off x="5468826" y="4133808"/>
            <a:ext cx="530915" cy="230832"/>
          </a:xfrm>
          <a:prstGeom prst="rect">
            <a:avLst/>
          </a:prstGeom>
          <a:noFill/>
        </p:spPr>
        <p:txBody>
          <a:bodyPr wrap="none" rtlCol="0">
            <a:spAutoFit/>
          </a:bodyPr>
          <a:lstStyle/>
          <a:p>
            <a:pPr algn="ctr"/>
            <a:r>
              <a:rPr kumimoji="1" lang="ja-JP" altLang="en-US" sz="900" b="1" dirty="0"/>
              <a:t>甲斐市</a:t>
            </a:r>
          </a:p>
        </p:txBody>
      </p:sp>
      <p:sp>
        <p:nvSpPr>
          <p:cNvPr id="160" name="テキスト ボックス 159"/>
          <p:cNvSpPr txBox="1"/>
          <p:nvPr/>
        </p:nvSpPr>
        <p:spPr>
          <a:xfrm>
            <a:off x="5081670" y="2513547"/>
            <a:ext cx="4263607" cy="1154162"/>
          </a:xfrm>
          <a:prstGeom prst="rect">
            <a:avLst/>
          </a:prstGeom>
          <a:noFill/>
        </p:spPr>
        <p:txBody>
          <a:bodyPr wrap="square" rtlCol="0">
            <a:spAutoFit/>
          </a:bodyPr>
          <a:lstStyle/>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二酸化炭素排出削減効果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30,073t-CO2/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8,617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世帯分の排出量）</a:t>
            </a:r>
            <a:endParaRPr lang="en-US" altLang="zh-TW"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再生可能エネルギーの利用量</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熱</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4,300GJ/</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年（排熱利用分）</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地域経済付加価値</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3.3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地域課題の解決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木質バイオマス発電所及びチップ工場の誘致による衰退していた林業の活性化、事業利益及び削減費用を市の主要施策である子育て・教育支援施策に活用し市民の豊かな生活のために還元</a:t>
            </a:r>
            <a:endParaRPr lang="en-US" altLang="zh-TW"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テキスト ボックス 161"/>
          <p:cNvSpPr txBox="1"/>
          <p:nvPr/>
        </p:nvSpPr>
        <p:spPr>
          <a:xfrm>
            <a:off x="5081669" y="1309628"/>
            <a:ext cx="4263606" cy="800219"/>
          </a:xfrm>
          <a:prstGeom prst="rect">
            <a:avLst/>
          </a:prstGeom>
          <a:noFill/>
        </p:spPr>
        <p:txBody>
          <a:bodyPr wrap="square" rtlCol="0">
            <a:spAutoFit/>
          </a:bodyPr>
          <a:lstStyle/>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目的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地域の森林資源やその他の再エネ資源を活用する仕組と災害に強いまちづくり</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手段</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木質バイオマス発電所の排熱を活用した公共施設への熱供給システムを導入</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特徴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木質バイオマス発電所における未利用排熱の活用と林業振興、農業をはじめとする産業の生産性向上と振興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テキスト ボックス 162"/>
          <p:cNvSpPr txBox="1"/>
          <p:nvPr/>
        </p:nvSpPr>
        <p:spPr>
          <a:xfrm>
            <a:off x="6461212" y="4043537"/>
            <a:ext cx="2876258" cy="3693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熱利用・普及促進</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公共施設への熱利用、普及啓発活動の実施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テキスト ボックス 163"/>
          <p:cNvSpPr txBox="1"/>
          <p:nvPr/>
        </p:nvSpPr>
        <p:spPr>
          <a:xfrm>
            <a:off x="6464014" y="4406768"/>
            <a:ext cx="3060985" cy="2308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発電事業</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熱供給元となる木質バイオマス発電事業の実施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テキスト ボックス 164"/>
          <p:cNvSpPr txBox="1"/>
          <p:nvPr/>
        </p:nvSpPr>
        <p:spPr>
          <a:xfrm>
            <a:off x="6464014" y="4626411"/>
            <a:ext cx="2880380" cy="3693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チップ製造事業</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木質バイオマス発電所へ供給する燃料用チップ製造事業の実施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テキスト ボックス 160"/>
          <p:cNvSpPr txBox="1"/>
          <p:nvPr/>
        </p:nvSpPr>
        <p:spPr>
          <a:xfrm>
            <a:off x="5075717" y="4413655"/>
            <a:ext cx="1531817" cy="2308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木質バイオマス発電事業者</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6" name="テキスト ボックス 165"/>
          <p:cNvSpPr txBox="1"/>
          <p:nvPr/>
        </p:nvSpPr>
        <p:spPr>
          <a:xfrm>
            <a:off x="5076378" y="4709444"/>
            <a:ext cx="1531156" cy="2308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チップ工場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5212570" y="5647612"/>
            <a:ext cx="3953365" cy="0"/>
          </a:xfrm>
          <a:prstGeom prst="line">
            <a:avLst/>
          </a:prstGeom>
        </p:spPr>
        <p:style>
          <a:lnRef idx="1">
            <a:schemeClr val="dk1"/>
          </a:lnRef>
          <a:fillRef idx="0">
            <a:schemeClr val="dk1"/>
          </a:fillRef>
          <a:effectRef idx="0">
            <a:schemeClr val="dk1"/>
          </a:effectRef>
          <a:fontRef idx="minor">
            <a:schemeClr val="tx1"/>
          </a:fontRef>
        </p:style>
      </p:cxnSp>
      <p:sp>
        <p:nvSpPr>
          <p:cNvPr id="167" name="テキスト ボックス 166"/>
          <p:cNvSpPr txBox="1"/>
          <p:nvPr/>
        </p:nvSpPr>
        <p:spPr>
          <a:xfrm>
            <a:off x="5106005" y="5524478"/>
            <a:ext cx="784089" cy="148630"/>
          </a:xfrm>
          <a:prstGeom prst="rect">
            <a:avLst/>
          </a:prstGeom>
          <a:noFill/>
        </p:spPr>
        <p:txBody>
          <a:bodyPr wrap="square" rtlCol="0">
            <a:spAutoFit/>
          </a:bodyPr>
          <a:lstStyle/>
          <a:p>
            <a:pPr defTabSz="914400">
              <a:lnSpc>
                <a:spcPts val="400"/>
              </a:lnSpc>
              <a:spcBef>
                <a:spcPts val="200"/>
              </a:spcBef>
              <a:buClr>
                <a:srgbClr val="5ECCF3"/>
              </a:buCl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p>
        </p:txBody>
      </p:sp>
      <p:sp>
        <p:nvSpPr>
          <p:cNvPr id="170" name="テキスト ボックス 169"/>
          <p:cNvSpPr txBox="1"/>
          <p:nvPr/>
        </p:nvSpPr>
        <p:spPr>
          <a:xfrm>
            <a:off x="5860903" y="5473053"/>
            <a:ext cx="889320" cy="200055"/>
          </a:xfrm>
          <a:prstGeom prst="rect">
            <a:avLst/>
          </a:prstGeom>
          <a:noFill/>
        </p:spPr>
        <p:txBody>
          <a:bodyPr wrap="square" rtlCol="0">
            <a:spAutoFit/>
          </a:bodyPr>
          <a:lstStyle/>
          <a:p>
            <a:pPr defTabSz="914400">
              <a:spcBef>
                <a:spcPts val="200"/>
              </a:spcBef>
              <a:buClr>
                <a:srgbClr val="5ECCF3"/>
              </a:buCl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p>
        </p:txBody>
      </p:sp>
      <p:sp>
        <p:nvSpPr>
          <p:cNvPr id="172" name="テキスト ボックス 171"/>
          <p:cNvSpPr txBox="1"/>
          <p:nvPr/>
        </p:nvSpPr>
        <p:spPr>
          <a:xfrm>
            <a:off x="7287751" y="5473053"/>
            <a:ext cx="422283" cy="200055"/>
          </a:xfrm>
          <a:prstGeom prst="rect">
            <a:avLst/>
          </a:prstGeom>
          <a:noFill/>
        </p:spPr>
        <p:txBody>
          <a:bodyPr wrap="square" rtlCol="0">
            <a:spAutoFit/>
          </a:bodyPr>
          <a:lstStyle/>
          <a:p>
            <a:pPr defTabSz="914400">
              <a:spcBef>
                <a:spcPts val="200"/>
              </a:spcBef>
              <a:buClr>
                <a:srgbClr val="5ECCF3"/>
              </a:buCl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p>
        </p:txBody>
      </p:sp>
      <p:sp>
        <p:nvSpPr>
          <p:cNvPr id="173" name="テキスト ボックス 172"/>
          <p:cNvSpPr txBox="1"/>
          <p:nvPr/>
        </p:nvSpPr>
        <p:spPr>
          <a:xfrm>
            <a:off x="7909534" y="5473053"/>
            <a:ext cx="422283" cy="200055"/>
          </a:xfrm>
          <a:prstGeom prst="rect">
            <a:avLst/>
          </a:prstGeom>
          <a:noFill/>
        </p:spPr>
        <p:txBody>
          <a:bodyPr wrap="square" rtlCol="0">
            <a:spAutoFit/>
          </a:bodyPr>
          <a:lstStyle/>
          <a:p>
            <a:pPr defTabSz="914400">
              <a:spcBef>
                <a:spcPts val="200"/>
              </a:spcBef>
              <a:buClr>
                <a:srgbClr val="5ECCF3"/>
              </a:buCl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p>
        </p:txBody>
      </p:sp>
      <p:sp>
        <p:nvSpPr>
          <p:cNvPr id="174" name="テキスト ボックス 173"/>
          <p:cNvSpPr txBox="1"/>
          <p:nvPr/>
        </p:nvSpPr>
        <p:spPr>
          <a:xfrm>
            <a:off x="8779470" y="5473053"/>
            <a:ext cx="422283" cy="200055"/>
          </a:xfrm>
          <a:prstGeom prst="rect">
            <a:avLst/>
          </a:prstGeom>
          <a:noFill/>
        </p:spPr>
        <p:txBody>
          <a:bodyPr wrap="square" rtlCol="0">
            <a:spAutoFit/>
          </a:bodyPr>
          <a:lstStyle/>
          <a:p>
            <a:pPr defTabSz="914400">
              <a:spcBef>
                <a:spcPts val="200"/>
              </a:spcBef>
              <a:buClr>
                <a:srgbClr val="5ECCF3"/>
              </a:buCl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p>
        </p:txBody>
      </p:sp>
      <p:sp>
        <p:nvSpPr>
          <p:cNvPr id="175" name="テキスト ボックス 174"/>
          <p:cNvSpPr txBox="1"/>
          <p:nvPr/>
        </p:nvSpPr>
        <p:spPr>
          <a:xfrm>
            <a:off x="5155668" y="5770196"/>
            <a:ext cx="698680" cy="297517"/>
          </a:xfrm>
          <a:prstGeom prst="rect">
            <a:avLst/>
          </a:prstGeom>
          <a:noFill/>
        </p:spPr>
        <p:txBody>
          <a:bodyPr wrap="square" rtlCol="0">
            <a:spAutoFit/>
          </a:bodyPr>
          <a:lstStyle/>
          <a:p>
            <a:pPr defTabSz="914400">
              <a:lnSpc>
                <a:spcPts val="800"/>
              </a:lnSpc>
              <a:spcBef>
                <a:spcPts val="200"/>
              </a:spcBef>
              <a:buClr>
                <a:srgbClr val="5ECCF3"/>
              </a:buCl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FS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調査・事業構想案決定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二等辺三角形 9"/>
          <p:cNvSpPr/>
          <p:nvPr/>
        </p:nvSpPr>
        <p:spPr>
          <a:xfrm>
            <a:off x="5391082" y="5647612"/>
            <a:ext cx="100399" cy="86551"/>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76" name="二等辺三角形 175"/>
          <p:cNvSpPr/>
          <p:nvPr/>
        </p:nvSpPr>
        <p:spPr>
          <a:xfrm>
            <a:off x="6169628" y="5647612"/>
            <a:ext cx="100399" cy="86551"/>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78" name="二等辺三角形 177"/>
          <p:cNvSpPr/>
          <p:nvPr/>
        </p:nvSpPr>
        <p:spPr>
          <a:xfrm>
            <a:off x="7454700" y="5647612"/>
            <a:ext cx="100399" cy="86551"/>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79" name="二等辺三角形 178"/>
          <p:cNvSpPr/>
          <p:nvPr/>
        </p:nvSpPr>
        <p:spPr>
          <a:xfrm>
            <a:off x="8085347" y="5647612"/>
            <a:ext cx="100399" cy="86551"/>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80" name="二等辺三角形 179"/>
          <p:cNvSpPr/>
          <p:nvPr/>
        </p:nvSpPr>
        <p:spPr>
          <a:xfrm>
            <a:off x="8938557" y="5647612"/>
            <a:ext cx="100399" cy="86551"/>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81" name="テキスト ボックス 180"/>
          <p:cNvSpPr txBox="1"/>
          <p:nvPr/>
        </p:nvSpPr>
        <p:spPr>
          <a:xfrm>
            <a:off x="5941640" y="5770196"/>
            <a:ext cx="731252" cy="400110"/>
          </a:xfrm>
          <a:prstGeom prst="rect">
            <a:avLst/>
          </a:prstGeom>
          <a:noFill/>
        </p:spPr>
        <p:txBody>
          <a:bodyPr wrap="square" rtlCol="0">
            <a:spAutoFit/>
          </a:bodyPr>
          <a:lstStyle/>
          <a:p>
            <a:pPr defTabSz="914400">
              <a:lnSpc>
                <a:spcPts val="800"/>
              </a:lnSpc>
              <a:spcBef>
                <a:spcPts val="200"/>
              </a:spcBef>
              <a:buClr>
                <a:srgbClr val="5ECCF3"/>
              </a:buCl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木質バイオマス発電所・チップ工場稼働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テキスト ボックス 181"/>
          <p:cNvSpPr txBox="1"/>
          <p:nvPr/>
        </p:nvSpPr>
        <p:spPr>
          <a:xfrm>
            <a:off x="6535410" y="5770196"/>
            <a:ext cx="731252" cy="400110"/>
          </a:xfrm>
          <a:prstGeom prst="rect">
            <a:avLst/>
          </a:prstGeom>
          <a:noFill/>
        </p:spPr>
        <p:txBody>
          <a:bodyPr wrap="square" rtlCol="0">
            <a:spAutoFit/>
          </a:bodyPr>
          <a:lstStyle/>
          <a:p>
            <a:pPr defTabSz="914400">
              <a:lnSpc>
                <a:spcPts val="800"/>
              </a:lnSpc>
              <a:spcBef>
                <a:spcPts val="200"/>
              </a:spcBef>
              <a:buClr>
                <a:srgbClr val="5ECCF3"/>
              </a:buCl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公共施設向け熱供給事業開始</a:t>
            </a:r>
          </a:p>
        </p:txBody>
      </p:sp>
      <p:sp>
        <p:nvSpPr>
          <p:cNvPr id="185" name="テキスト ボックス 184"/>
          <p:cNvSpPr txBox="1"/>
          <p:nvPr/>
        </p:nvSpPr>
        <p:spPr>
          <a:xfrm>
            <a:off x="8654942" y="5770196"/>
            <a:ext cx="731252" cy="707886"/>
          </a:xfrm>
          <a:prstGeom prst="rect">
            <a:avLst/>
          </a:prstGeom>
          <a:noFill/>
        </p:spPr>
        <p:txBody>
          <a:bodyPr wrap="square" rtlCol="0">
            <a:spAutoFit/>
          </a:bodyPr>
          <a:lstStyle/>
          <a:p>
            <a:pPr defTabSz="914400">
              <a:lnSpc>
                <a:spcPts val="800"/>
              </a:lnSpc>
              <a:spcBef>
                <a:spcPts val="200"/>
              </a:spcBef>
              <a:buClr>
                <a:srgbClr val="5ECCF3"/>
              </a:buCl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双葉地区を核とした木質バイオマス活用事業による地域循環共生圏が確立</a:t>
            </a:r>
          </a:p>
        </p:txBody>
      </p:sp>
      <p:sp>
        <p:nvSpPr>
          <p:cNvPr id="186" name="テキスト ボックス 185"/>
          <p:cNvSpPr txBox="1"/>
          <p:nvPr/>
        </p:nvSpPr>
        <p:spPr>
          <a:xfrm>
            <a:off x="5899774" y="6108051"/>
            <a:ext cx="731252" cy="400110"/>
          </a:xfrm>
          <a:prstGeom prst="rect">
            <a:avLst/>
          </a:prstGeom>
          <a:noFill/>
        </p:spPr>
        <p:txBody>
          <a:bodyPr wrap="square" rtlCol="0">
            <a:spAutoFit/>
          </a:bodyPr>
          <a:lstStyle/>
          <a:p>
            <a:pPr defTabSz="914400">
              <a:lnSpc>
                <a:spcPts val="800"/>
              </a:lnSpc>
              <a:spcBef>
                <a:spcPts val="200"/>
              </a:spcBef>
              <a:buClr>
                <a:srgbClr val="5ECCF3"/>
              </a:buCl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■熱供給システム関連工事を開始</a:t>
            </a:r>
          </a:p>
        </p:txBody>
      </p:sp>
      <p:sp>
        <p:nvSpPr>
          <p:cNvPr id="187" name="テキスト ボックス 186"/>
          <p:cNvSpPr txBox="1"/>
          <p:nvPr/>
        </p:nvSpPr>
        <p:spPr>
          <a:xfrm>
            <a:off x="6520974" y="6101726"/>
            <a:ext cx="731252" cy="400110"/>
          </a:xfrm>
          <a:prstGeom prst="rect">
            <a:avLst/>
          </a:prstGeom>
          <a:noFill/>
        </p:spPr>
        <p:txBody>
          <a:bodyPr wrap="square" rtlCol="0">
            <a:spAutoFit/>
          </a:bodyPr>
          <a:lstStyle/>
          <a:p>
            <a:pPr defTabSz="914400">
              <a:lnSpc>
                <a:spcPts val="800"/>
              </a:lnSpc>
              <a:spcBef>
                <a:spcPts val="200"/>
              </a:spcBef>
              <a:buClr>
                <a:srgbClr val="5ECCF3"/>
              </a:buCl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■公共</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施設への熱供給開始</a:t>
            </a:r>
          </a:p>
        </p:txBody>
      </p:sp>
      <p:sp>
        <p:nvSpPr>
          <p:cNvPr id="188" name="テキスト ボックス 187"/>
          <p:cNvSpPr txBox="1"/>
          <p:nvPr/>
        </p:nvSpPr>
        <p:spPr>
          <a:xfrm>
            <a:off x="7214436" y="5770196"/>
            <a:ext cx="731252" cy="400110"/>
          </a:xfrm>
          <a:prstGeom prst="rect">
            <a:avLst/>
          </a:prstGeom>
          <a:noFill/>
        </p:spPr>
        <p:txBody>
          <a:bodyPr wrap="square" rtlCol="0">
            <a:spAutoFit/>
          </a:bodyPr>
          <a:lstStyle/>
          <a:p>
            <a:pPr defTabSz="914400">
              <a:lnSpc>
                <a:spcPts val="800"/>
              </a:lnSpc>
              <a:spcBef>
                <a:spcPts val="200"/>
              </a:spcBef>
              <a:buClr>
                <a:srgbClr val="5ECCF3"/>
              </a:buCl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本事業による利益を市の施策に還元</a:t>
            </a:r>
          </a:p>
        </p:txBody>
      </p:sp>
      <p:sp>
        <p:nvSpPr>
          <p:cNvPr id="189" name="テキスト ボックス 188"/>
          <p:cNvSpPr txBox="1"/>
          <p:nvPr/>
        </p:nvSpPr>
        <p:spPr>
          <a:xfrm>
            <a:off x="7847933" y="5770196"/>
            <a:ext cx="731252" cy="400110"/>
          </a:xfrm>
          <a:prstGeom prst="rect">
            <a:avLst/>
          </a:prstGeom>
          <a:noFill/>
        </p:spPr>
        <p:txBody>
          <a:bodyPr wrap="square" rtlCol="0">
            <a:spAutoFit/>
          </a:bodyPr>
          <a:lstStyle/>
          <a:p>
            <a:pPr defTabSz="914400">
              <a:lnSpc>
                <a:spcPts val="800"/>
              </a:lnSpc>
              <a:spcBef>
                <a:spcPts val="200"/>
              </a:spcBef>
              <a:buClr>
                <a:srgbClr val="5ECCF3"/>
              </a:buCl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農業用地への排熱供給へ展開</a:t>
            </a:r>
          </a:p>
        </p:txBody>
      </p:sp>
      <p:sp>
        <p:nvSpPr>
          <p:cNvPr id="190" name="テキスト ボックス 189"/>
          <p:cNvSpPr txBox="1"/>
          <p:nvPr/>
        </p:nvSpPr>
        <p:spPr>
          <a:xfrm>
            <a:off x="5049046" y="5381797"/>
            <a:ext cx="1031590" cy="143629"/>
          </a:xfrm>
          <a:prstGeom prst="rect">
            <a:avLst/>
          </a:prstGeom>
          <a:noFill/>
        </p:spPr>
        <p:txBody>
          <a:bodyPr wrap="square" rtlCol="0">
            <a:spAutoFit/>
          </a:bodyPr>
          <a:lstStyle/>
          <a:p>
            <a:pPr defTabSz="914400">
              <a:lnSpc>
                <a:spcPts val="400"/>
              </a:lnSpc>
              <a:spcBef>
                <a:spcPts val="200"/>
              </a:spcBef>
              <a:buClr>
                <a:srgbClr val="5ECCF3"/>
              </a:buCl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★基準年度（現在）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テキスト ボックス 190"/>
          <p:cNvSpPr txBox="1"/>
          <p:nvPr/>
        </p:nvSpPr>
        <p:spPr>
          <a:xfrm>
            <a:off x="8650140" y="5380783"/>
            <a:ext cx="1031590" cy="148630"/>
          </a:xfrm>
          <a:prstGeom prst="rect">
            <a:avLst/>
          </a:prstGeom>
          <a:noFill/>
        </p:spPr>
        <p:txBody>
          <a:bodyPr wrap="square" rtlCol="0">
            <a:spAutoFit/>
          </a:bodyPr>
          <a:lstStyle/>
          <a:p>
            <a:pPr defTabSz="914400">
              <a:lnSpc>
                <a:spcPts val="400"/>
              </a:lnSpc>
              <a:spcBef>
                <a:spcPts val="200"/>
              </a:spcBef>
              <a:buClr>
                <a:srgbClr val="5ECCF3"/>
              </a:buCl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★目標年度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テキスト ボックス 167"/>
          <p:cNvSpPr txBox="1"/>
          <p:nvPr/>
        </p:nvSpPr>
        <p:spPr>
          <a:xfrm>
            <a:off x="673154" y="2049380"/>
            <a:ext cx="992580" cy="230832"/>
          </a:xfrm>
          <a:prstGeom prst="rect">
            <a:avLst/>
          </a:prstGeom>
          <a:noFill/>
        </p:spPr>
        <p:txBody>
          <a:bodyPr wrap="none" rtlCol="0">
            <a:spAutoFit/>
          </a:bodyPr>
          <a:lstStyle/>
          <a:p>
            <a:pPr algn="ctr"/>
            <a:r>
              <a:rPr kumimoji="1" lang="ja-JP" altLang="en-US" sz="900" b="1" dirty="0"/>
              <a:t>（林業事業者）</a:t>
            </a:r>
          </a:p>
        </p:txBody>
      </p:sp>
      <p:sp>
        <p:nvSpPr>
          <p:cNvPr id="169" name="テキスト ボックス 168"/>
          <p:cNvSpPr txBox="1"/>
          <p:nvPr/>
        </p:nvSpPr>
        <p:spPr>
          <a:xfrm>
            <a:off x="719844" y="3976752"/>
            <a:ext cx="877163" cy="230832"/>
          </a:xfrm>
          <a:prstGeom prst="rect">
            <a:avLst/>
          </a:prstGeom>
          <a:noFill/>
        </p:spPr>
        <p:txBody>
          <a:bodyPr wrap="none" rtlCol="0">
            <a:spAutoFit/>
          </a:bodyPr>
          <a:lstStyle/>
          <a:p>
            <a:pPr algn="ctr"/>
            <a:r>
              <a:rPr kumimoji="1" lang="ja-JP" altLang="en-US" sz="900" b="1" dirty="0"/>
              <a:t>（造園業者）</a:t>
            </a:r>
          </a:p>
        </p:txBody>
      </p:sp>
      <p:sp>
        <p:nvSpPr>
          <p:cNvPr id="5" name="フリーフォーム 4"/>
          <p:cNvSpPr/>
          <p:nvPr/>
        </p:nvSpPr>
        <p:spPr>
          <a:xfrm>
            <a:off x="2044700" y="1695450"/>
            <a:ext cx="2730500" cy="4025900"/>
          </a:xfrm>
          <a:custGeom>
            <a:avLst/>
            <a:gdLst>
              <a:gd name="connsiteX0" fmla="*/ 0 w 2730500"/>
              <a:gd name="connsiteY0" fmla="*/ 0 h 4025900"/>
              <a:gd name="connsiteX1" fmla="*/ 1225550 w 2730500"/>
              <a:gd name="connsiteY1" fmla="*/ 0 h 4025900"/>
              <a:gd name="connsiteX2" fmla="*/ 1225550 w 2730500"/>
              <a:gd name="connsiteY2" fmla="*/ 558800 h 4025900"/>
              <a:gd name="connsiteX3" fmla="*/ 2730500 w 2730500"/>
              <a:gd name="connsiteY3" fmla="*/ 558800 h 4025900"/>
              <a:gd name="connsiteX4" fmla="*/ 2730500 w 2730500"/>
              <a:gd name="connsiteY4" fmla="*/ 2228850 h 4025900"/>
              <a:gd name="connsiteX5" fmla="*/ 1536700 w 2730500"/>
              <a:gd name="connsiteY5" fmla="*/ 2228850 h 4025900"/>
              <a:gd name="connsiteX6" fmla="*/ 1536700 w 2730500"/>
              <a:gd name="connsiteY6" fmla="*/ 4025900 h 4025900"/>
              <a:gd name="connsiteX7" fmla="*/ 0 w 2730500"/>
              <a:gd name="connsiteY7" fmla="*/ 4025900 h 4025900"/>
              <a:gd name="connsiteX8" fmla="*/ 0 w 2730500"/>
              <a:gd name="connsiteY8" fmla="*/ 0 h 40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0500" h="4025900">
                <a:moveTo>
                  <a:pt x="0" y="0"/>
                </a:moveTo>
                <a:lnTo>
                  <a:pt x="1225550" y="0"/>
                </a:lnTo>
                <a:lnTo>
                  <a:pt x="1225550" y="558800"/>
                </a:lnTo>
                <a:lnTo>
                  <a:pt x="2730500" y="558800"/>
                </a:lnTo>
                <a:lnTo>
                  <a:pt x="2730500" y="2228850"/>
                </a:lnTo>
                <a:lnTo>
                  <a:pt x="1536700" y="2228850"/>
                </a:lnTo>
                <a:lnTo>
                  <a:pt x="1536700" y="4025900"/>
                </a:lnTo>
                <a:lnTo>
                  <a:pt x="0" y="4025900"/>
                </a:lnTo>
                <a:lnTo>
                  <a:pt x="0" y="0"/>
                </a:lnTo>
                <a:close/>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Tree>
    <p:extLst>
      <p:ext uri="{BB962C8B-B14F-4D97-AF65-F5344CB8AC3E}">
        <p14:creationId xmlns:p14="http://schemas.microsoft.com/office/powerpoint/2010/main" val="15690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0692" name="think-cell スライド" r:id="rId5" imgW="528" imgH="528" progId="TCLayout.ActiveDocument.1">
                  <p:embed/>
                </p:oleObj>
              </mc:Choice>
              <mc:Fallback>
                <p:oleObj name="think-cell スライド" r:id="rId5" imgW="528" imgH="528" progId="TCLayout.ActiveDocument.1">
                  <p:embed/>
                  <p:pic>
                    <p:nvPicPr>
                      <p:cNvPr id="0" name=""/>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37"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①自治体の基礎情報</a:t>
            </a:r>
            <a:endParaRPr lang="en-US" altLang="ja-JP" sz="1200" b="1"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560908" y="1144402"/>
            <a:ext cx="8781726" cy="25395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75,835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人（令和元年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日時点）、世帯数：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33,002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世帯（令和元年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歳入・歳出：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億円（令和元年度一般会計予算）、面積：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71.95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山梨県北西部に位置し、北部には丘陵及び山岳地域、南部には釜無川左岸の平坦地が広がる。東京から約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に位置し、中央自動車道と中部横断自動車道が接続する交通環境は、東京圏・東海圏との移動時間の短縮や他の圏域とを結ぶ役割を担う。</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高速道路：新宿</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分、名古屋</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　　　　　電車（特急）：新宿</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産業構造</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市内総生産の経済活動別構成比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市内総生産（名目）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2,518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14.2%</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公共サービス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住宅賃貸業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対個人サービス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小売業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7.8%</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電気機械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対事業所サービス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公務</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運輸業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情報通信業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金融・保険業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卸売業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その他の製造業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一般機械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p>
        </p:txBody>
      </p:sp>
      <p:sp>
        <p:nvSpPr>
          <p:cNvPr id="55" name="コンテンツ プレースホルダー 11"/>
          <p:cNvSpPr txBox="1">
            <a:spLocks/>
          </p:cNvSpPr>
          <p:nvPr/>
        </p:nvSpPr>
        <p:spPr>
          <a:xfrm>
            <a:off x="564541" y="3822634"/>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②各主体の参画理由</a:t>
            </a:r>
            <a:endParaRPr lang="en-US" altLang="ja-JP" sz="1200" b="1" dirty="0">
              <a:latin typeface="メイリオ" panose="020B0604030504040204" pitchFamily="50" charset="-128"/>
              <a:ea typeface="メイリオ" panose="020B0604030504040204" pitchFamily="50" charset="-128"/>
            </a:endParaRPr>
          </a:p>
        </p:txBody>
      </p:sp>
      <p:sp>
        <p:nvSpPr>
          <p:cNvPr id="56" name="正方形/長方形 55"/>
          <p:cNvSpPr/>
          <p:nvPr/>
        </p:nvSpPr>
        <p:spPr>
          <a:xfrm>
            <a:off x="560908" y="3822634"/>
            <a:ext cx="8781726" cy="155403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ts val="300"/>
              </a:spcBef>
              <a:buClr>
                <a:srgbClr val="5ECCF3"/>
              </a:buClr>
              <a:tabLst>
                <a:tab pos="1079500"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76325" indent="-1076325"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甲斐市</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「甲斐市バイオマス産業都市構想（平成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月策定）」（同年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バイオマス産業都市」に認定）を踏まえつつ、地域への投資の呼び込みや継続的な所得の確保、農林業の活性化、エネルギー代金の域外流出の削減、公共施設の脱炭素化等の地域課題の解決により、地域循環共生圏の構想実現を目指す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76325" indent="-1076325"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発電事業者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発電所からの未利用排熱を活用することによるエネルギーの有効利用を図るとともに、排熱を提供することにより地域へメリットを還元し貢献するため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79500" indent="-1079500"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チップ工場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木質バイオマス発電所への燃料用チップの安定供給を図るとともに、地域の林業振興の拠点としての役割を発揮するため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コンテンツ プレースホルダー 11"/>
          <p:cNvSpPr txBox="1">
            <a:spLocks/>
          </p:cNvSpPr>
          <p:nvPr/>
        </p:nvSpPr>
        <p:spPr>
          <a:xfrm>
            <a:off x="564541" y="5517293"/>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③過年度事業との関連性</a:t>
            </a:r>
            <a:endParaRPr lang="en-US" altLang="ja-JP" sz="1000" b="1"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560908" y="5517293"/>
            <a:ext cx="8781726" cy="10516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甲斐市では、「甲斐市バイオマス産業都市構想」において、本事業のベースとなる構想を策定した。この構想実現に向けて、総務省「分散型エネルギーインフラプロジェクトマスタープラン策定事業（平成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活用し、排熱の利用先や利用のあり方について整理した。本年度の検討ではこれら過年度事業を参考に、設計段階に入った木質バイオマス発電所の設計内容を踏まえ、本事業で供給可能な排熱からの熱量及び対象とする熱需要先の熱需要量を算出し具体的なシステムフローの検討及びコストの算出を行うこととした。</a:t>
            </a:r>
          </a:p>
        </p:txBody>
      </p:sp>
      <p:sp>
        <p:nvSpPr>
          <p:cNvPr id="31" name="正方形/長方形 3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28" name="Rectangle 2"/>
          <p:cNvSpPr txBox="1">
            <a:spLocks noChangeArrowheads="1"/>
          </p:cNvSpPr>
          <p:nvPr/>
        </p:nvSpPr>
        <p:spPr bwMode="auto">
          <a:xfrm>
            <a:off x="381000" y="-1"/>
            <a:ext cx="914400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32" name="正方形/長方形 31"/>
          <p:cNvSpPr/>
          <p:nvPr/>
        </p:nvSpPr>
        <p:spPr>
          <a:xfrm>
            <a:off x="558102" y="646059"/>
            <a:ext cx="1461600"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33" name="正方形/長方形 32"/>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山梨県 ／甲斐市</a:t>
            </a:r>
          </a:p>
        </p:txBody>
      </p:sp>
      <p:sp>
        <p:nvSpPr>
          <p:cNvPr id="34" name="正方形/長方形 33"/>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バイオマス産業都市推進事業</a:t>
            </a:r>
          </a:p>
        </p:txBody>
      </p:sp>
      <p:sp>
        <p:nvSpPr>
          <p:cNvPr id="35" name="角丸四角形 34"/>
          <p:cNvSpPr/>
          <p:nvPr/>
        </p:nvSpPr>
        <p:spPr>
          <a:xfrm>
            <a:off x="6040346" y="814260"/>
            <a:ext cx="104400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lnSpc>
                <a:spcPts val="2000"/>
              </a:lnSpc>
              <a:spcBef>
                <a:spcPct val="0"/>
              </a:spcBef>
              <a:spcAft>
                <a:spcPct val="0"/>
              </a:spcAft>
              <a:buFont typeface="Wingdings 2" pitchFamily="18" charset="2"/>
              <a:buNone/>
            </a:pPr>
            <a:r>
              <a:rPr kumimoji="1" lang="ja-JP" altLang="en-US" sz="1400" b="1" dirty="0">
                <a:solidFill>
                  <a:schemeClr val="bg1"/>
                </a:solidFill>
                <a:cs typeface="Arial" charset="0"/>
              </a:rPr>
              <a:t>再エネ拡大</a:t>
            </a:r>
          </a:p>
        </p:txBody>
      </p:sp>
      <p:sp>
        <p:nvSpPr>
          <p:cNvPr id="36" name="角丸四角形 35"/>
          <p:cNvSpPr/>
          <p:nvPr/>
        </p:nvSpPr>
        <p:spPr>
          <a:xfrm>
            <a:off x="4963439" y="814260"/>
            <a:ext cx="97200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lnSpc>
                <a:spcPts val="2000"/>
              </a:lnSpc>
              <a:spcBef>
                <a:spcPct val="0"/>
              </a:spcBef>
              <a:spcAft>
                <a:spcPct val="0"/>
              </a:spcAft>
              <a:buFont typeface="Wingdings 2" pitchFamily="18" charset="2"/>
              <a:buNone/>
            </a:pPr>
            <a:r>
              <a:rPr kumimoji="1" lang="ja-JP" altLang="en-US" sz="1400" b="1" dirty="0">
                <a:solidFill>
                  <a:schemeClr val="bg1"/>
                </a:solidFill>
                <a:cs typeface="Arial" charset="0"/>
              </a:rPr>
              <a:t>排熱利用</a:t>
            </a:r>
          </a:p>
        </p:txBody>
      </p:sp>
      <p:sp>
        <p:nvSpPr>
          <p:cNvPr id="38" name="角丸四角形 37"/>
          <p:cNvSpPr/>
          <p:nvPr/>
        </p:nvSpPr>
        <p:spPr>
          <a:xfrm>
            <a:off x="3500285" y="814260"/>
            <a:ext cx="136800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lnSpc>
                <a:spcPts val="2000"/>
              </a:lnSpc>
              <a:spcBef>
                <a:spcPct val="0"/>
              </a:spcBef>
              <a:spcAft>
                <a:spcPct val="0"/>
              </a:spcAft>
            </a:pPr>
            <a:r>
              <a:rPr kumimoji="1" lang="ja-JP" altLang="en-US" sz="1400" b="1" dirty="0">
                <a:solidFill>
                  <a:schemeClr val="bg1"/>
                </a:solidFill>
                <a:cs typeface="Arial" charset="0"/>
              </a:rPr>
              <a:t>再エネ発電所</a:t>
            </a:r>
          </a:p>
        </p:txBody>
      </p:sp>
      <p:sp>
        <p:nvSpPr>
          <p:cNvPr id="39" name="角丸四角形 38"/>
          <p:cNvSpPr/>
          <p:nvPr/>
        </p:nvSpPr>
        <p:spPr>
          <a:xfrm>
            <a:off x="718925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lnSpc>
                <a:spcPts val="2000"/>
              </a:lnSpc>
              <a:spcBef>
                <a:spcPct val="0"/>
              </a:spcBef>
              <a:spcAft>
                <a:spcPct val="0"/>
              </a:spcAft>
              <a:buFont typeface="Wingdings 2" pitchFamily="18" charset="2"/>
              <a:buNone/>
            </a:pPr>
            <a:r>
              <a:rPr kumimoji="1" lang="ja-JP" altLang="en-US" sz="1400" b="1" dirty="0">
                <a:solidFill>
                  <a:schemeClr val="bg1"/>
                </a:solidFill>
              </a:rPr>
              <a:t>産業振興</a:t>
            </a:r>
          </a:p>
        </p:txBody>
      </p:sp>
      <p:sp>
        <p:nvSpPr>
          <p:cNvPr id="40" name="正方形/長方形 39"/>
          <p:cNvSpPr/>
          <p:nvPr/>
        </p:nvSpPr>
        <p:spPr>
          <a:xfrm>
            <a:off x="340399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42" name="正方形/長方形 41"/>
          <p:cNvSpPr/>
          <p:nvPr/>
        </p:nvSpPr>
        <p:spPr>
          <a:xfrm>
            <a:off x="5935439"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43" name="角丸四角形 42"/>
          <p:cNvSpPr/>
          <p:nvPr/>
        </p:nvSpPr>
        <p:spPr>
          <a:xfrm>
            <a:off x="8221470" y="814260"/>
            <a:ext cx="111600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lnSpc>
                <a:spcPts val="2000"/>
              </a:lnSpc>
              <a:spcBef>
                <a:spcPct val="0"/>
              </a:spcBef>
              <a:spcAft>
                <a:spcPct val="0"/>
              </a:spcAft>
              <a:buFont typeface="Wingdings 2" pitchFamily="18" charset="2"/>
              <a:buNone/>
            </a:pPr>
            <a:r>
              <a:rPr kumimoji="1" lang="ja-JP" altLang="en-US" sz="1400" b="1" dirty="0">
                <a:solidFill>
                  <a:schemeClr val="bg1"/>
                </a:solidFill>
              </a:rPr>
              <a:t>豊かな生活</a:t>
            </a:r>
          </a:p>
        </p:txBody>
      </p:sp>
      <p:pic>
        <p:nvPicPr>
          <p:cNvPr id="44" name="図 43"/>
          <p:cNvPicPr>
            <a:picLocks noChangeAspect="1"/>
          </p:cNvPicPr>
          <p:nvPr/>
        </p:nvPicPr>
        <p:blipFill>
          <a:blip r:embed="rId7" cstate="print">
            <a:extLst>
              <a:ext uri="{BEBA8EAE-BF5A-486C-A8C5-ECC9F3942E4B}">
                <a14:imgProps xmlns:a14="http://schemas.microsoft.com/office/drawing/2010/main">
                  <a14:imgLayer r:embed="rId8">
                    <a14:imgEffect>
                      <a14:backgroundRemoval t="7622" b="92073" l="10000" r="90000"/>
                    </a14:imgEffect>
                  </a14:imgLayer>
                </a14:imgProps>
              </a:ext>
              <a:ext uri="{28A0092B-C50C-407E-A947-70E740481C1C}">
                <a14:useLocalDpi xmlns:a14="http://schemas.microsoft.com/office/drawing/2010/main" val="0"/>
              </a:ext>
            </a:extLst>
          </a:blip>
          <a:stretch>
            <a:fillRect/>
          </a:stretch>
        </p:blipFill>
        <p:spPr>
          <a:xfrm>
            <a:off x="772442" y="-48462"/>
            <a:ext cx="652499" cy="668812"/>
          </a:xfrm>
          <a:prstGeom prst="rect">
            <a:avLst/>
          </a:prstGeom>
        </p:spPr>
      </p:pic>
    </p:spTree>
    <p:extLst>
      <p:ext uri="{BB962C8B-B14F-4D97-AF65-F5344CB8AC3E}">
        <p14:creationId xmlns:p14="http://schemas.microsoft.com/office/powerpoint/2010/main" val="343232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1714" name="think-cell スライド" r:id="rId5" imgW="528" imgH="528" progId="TCLayout.ActiveDocument.1">
                  <p:embed/>
                </p:oleObj>
              </mc:Choice>
              <mc:Fallback>
                <p:oleObj name="think-cell スライド" r:id="rId5" imgW="528" imgH="528" progId="TCLayout.ActiveDocument.1">
                  <p:embed/>
                  <p:pic>
                    <p:nvPicPr>
                      <p:cNvPr id="0" name=""/>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4" name="Rectangle 2"/>
          <p:cNvSpPr txBox="1">
            <a:spLocks noChangeArrowheads="1"/>
          </p:cNvSpPr>
          <p:nvPr/>
        </p:nvSpPr>
        <p:spPr bwMode="auto">
          <a:xfrm>
            <a:off x="381000" y="-1"/>
            <a:ext cx="9144001"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9" name="正方形/長方形 8"/>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graphicFrame>
        <p:nvGraphicFramePr>
          <p:cNvPr id="10" name="表 12">
            <a:extLst>
              <a:ext uri="{FF2B5EF4-FFF2-40B4-BE49-F238E27FC236}">
                <a16:creationId xmlns:a16="http://schemas.microsoft.com/office/drawing/2014/main" id="{990E545B-86E6-4B33-AD8F-D6446DBA2BEB}"/>
              </a:ext>
            </a:extLst>
          </p:cNvPr>
          <p:cNvGraphicFramePr>
            <a:graphicFrameLocks noGrp="1"/>
          </p:cNvGraphicFramePr>
          <p:nvPr>
            <p:extLst>
              <p:ext uri="{D42A27DB-BD31-4B8C-83A1-F6EECF244321}">
                <p14:modId xmlns:p14="http://schemas.microsoft.com/office/powerpoint/2010/main" val="2836252595"/>
              </p:ext>
            </p:extLst>
          </p:nvPr>
        </p:nvGraphicFramePr>
        <p:xfrm>
          <a:off x="520797" y="672572"/>
          <a:ext cx="8865980" cy="439776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31986">
                  <a:extLst>
                    <a:ext uri="{9D8B030D-6E8A-4147-A177-3AD203B41FA5}">
                      <a16:colId xmlns:a16="http://schemas.microsoft.com/office/drawing/2014/main" val="3265526353"/>
                    </a:ext>
                  </a:extLst>
                </a:gridCol>
                <a:gridCol w="2420401">
                  <a:extLst>
                    <a:ext uri="{9D8B030D-6E8A-4147-A177-3AD203B41FA5}">
                      <a16:colId xmlns:a16="http://schemas.microsoft.com/office/drawing/2014/main" val="3371818790"/>
                    </a:ext>
                  </a:extLst>
                </a:gridCol>
                <a:gridCol w="1923250">
                  <a:extLst>
                    <a:ext uri="{9D8B030D-6E8A-4147-A177-3AD203B41FA5}">
                      <a16:colId xmlns:a16="http://schemas.microsoft.com/office/drawing/2014/main" val="1728256747"/>
                    </a:ext>
                  </a:extLst>
                </a:gridCol>
                <a:gridCol w="3490343">
                  <a:extLst>
                    <a:ext uri="{9D8B030D-6E8A-4147-A177-3AD203B41FA5}">
                      <a16:colId xmlns:a16="http://schemas.microsoft.com/office/drawing/2014/main" val="2519243731"/>
                    </a:ext>
                  </a:extLst>
                </a:gridCol>
              </a:tblGrid>
              <a:tr h="231195">
                <a:tc gridSpan="4">
                  <a:txBody>
                    <a:bodyPr/>
                    <a:lstStyle/>
                    <a:p>
                      <a:pPr algn="l"/>
                      <a:r>
                        <a:rPr kumimoji="1" lang="ja-JP" altLang="en-US" sz="1200" b="1" kern="1200">
                          <a:solidFill>
                            <a:schemeClr val="tx1"/>
                          </a:solidFill>
                          <a:latin typeface="メイリオ" panose="020B0604030504040204" pitchFamily="50" charset="-128"/>
                          <a:ea typeface="メイリオ" panose="020B0604030504040204" pitchFamily="50" charset="-128"/>
                          <a:cs typeface="+mn-cs"/>
                        </a:rPr>
                        <a:t>顕在化</a:t>
                      </a:r>
                      <a:r>
                        <a:rPr kumimoji="1" lang="ja-JP" altLang="en-US" sz="1200" b="1" kern="1200" dirty="0">
                          <a:solidFill>
                            <a:schemeClr val="tx1"/>
                          </a:solidFill>
                          <a:latin typeface="メイリオ" panose="020B0604030504040204" pitchFamily="50" charset="-128"/>
                          <a:ea typeface="メイリオ" panose="020B0604030504040204" pitchFamily="50" charset="-128"/>
                          <a:cs typeface="+mn-cs"/>
                        </a:rPr>
                        <a:t>した課題と課題解決のアプローチ（今後の対応）について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700127705"/>
                  </a:ext>
                </a:extLst>
              </a:tr>
              <a:tr h="382537">
                <a:tc>
                  <a:txBody>
                    <a:bodyPr/>
                    <a:lstStyle/>
                    <a:p>
                      <a:pPr algn="ctr"/>
                      <a:r>
                        <a:rPr lang="ja-JP" altLang="en-US" sz="1050" b="1" dirty="0">
                          <a:solidFill>
                            <a:schemeClr val="bg1"/>
                          </a:solidFill>
                          <a:effectLst>
                            <a:outerShdw blurRad="38100" dist="38100" dir="2700000" algn="tl">
                              <a:srgbClr val="000000">
                                <a:alpha val="43137"/>
                              </a:srgbClr>
                            </a:outerShdw>
                          </a:effectLst>
                        </a:rPr>
                        <a:t>業務内容</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成果目標</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事業実施にあたり顕在化した課題</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課題解決のアプローチと</a:t>
                      </a:r>
                      <a:endParaRPr lang="en-US" altLang="ja-JP" sz="1050" b="1" dirty="0">
                        <a:solidFill>
                          <a:schemeClr val="bg1"/>
                        </a:solidFill>
                        <a:effectLst>
                          <a:outerShdw blurRad="38100" dist="38100" dir="2700000" algn="tl">
                            <a:srgbClr val="000000">
                              <a:alpha val="43137"/>
                            </a:srgbClr>
                          </a:outerShdw>
                        </a:effectLst>
                      </a:endParaRPr>
                    </a:p>
                    <a:p>
                      <a:pPr algn="ctr"/>
                      <a:r>
                        <a:rPr kumimoji="1" lang="ja-JP" altLang="en-US" sz="1050" b="1" dirty="0">
                          <a:solidFill>
                            <a:schemeClr val="bg1"/>
                          </a:solidFill>
                          <a:effectLst>
                            <a:outerShdw blurRad="38100" dist="38100" dir="2700000" algn="tl">
                              <a:srgbClr val="000000">
                                <a:alpha val="43137"/>
                              </a:srgbClr>
                            </a:outerShdw>
                          </a:effectLst>
                        </a:rPr>
                        <a:t>今後の展開（</a:t>
                      </a:r>
                      <a:r>
                        <a:rPr kumimoji="1" lang="ja-JP" altLang="en-US" sz="1050" b="1" u="sng" dirty="0">
                          <a:solidFill>
                            <a:srgbClr val="FF0066"/>
                          </a:solidFill>
                          <a:effectLst>
                            <a:outerShdw blurRad="38100" dist="38100" dir="2700000" algn="tl">
                              <a:srgbClr val="000000">
                                <a:alpha val="43137"/>
                              </a:srgbClr>
                            </a:outerShdw>
                          </a:effectLst>
                        </a:rPr>
                        <a:t>スケジュール</a:t>
                      </a:r>
                      <a:r>
                        <a:rPr kumimoji="1" lang="ja-JP" altLang="en-US" sz="1050" b="1" dirty="0">
                          <a:solidFill>
                            <a:schemeClr val="bg1"/>
                          </a:solidFill>
                          <a:effectLst>
                            <a:outerShdw blurRad="38100" dist="38100" dir="2700000" algn="tl">
                              <a:srgbClr val="000000">
                                <a:alpha val="43137"/>
                              </a:srgbClr>
                            </a:outerShdw>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1828688"/>
                  </a:ext>
                </a:extLst>
              </a:tr>
              <a:tr h="1712330">
                <a:tc>
                  <a:txBody>
                    <a:bodyPr/>
                    <a:lstStyle/>
                    <a:p>
                      <a:r>
                        <a:rPr kumimoji="1" lang="ja-JP" altLang="en-US" sz="1050"/>
                        <a:t>１．周辺公共施設への再生可能エネルギーシステム立案</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a:solidFill>
                            <a:schemeClr val="tx1"/>
                          </a:solidFill>
                        </a:rPr>
                        <a:t>・各施設の熱交換器仕様、貯湯槽の規模及び配置、熱導管の経路及び仕様、ポンプ仕様と稼働方法を検討し、既存設備を含めた熱供給フロー図を作成する</a:t>
                      </a:r>
                    </a:p>
                    <a:p>
                      <a:r>
                        <a:rPr kumimoji="1" lang="ja-JP" altLang="en-US" sz="1050">
                          <a:solidFill>
                            <a:schemeClr val="tx1"/>
                          </a:solidFill>
                        </a:rPr>
                        <a:t>・システムの概算事業費を算出し、経済性、技術、運用、保守管理について評価し、最適なエネルギー供給設備を構築する</a:t>
                      </a:r>
                      <a:endParaRPr kumimoji="1" lang="ja-JP" altLang="en-US"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①木質バイオマス発電所及び熱供給システムをトータルでみたときにメリットのある設計所掌範囲、費用分担及び責任分界点について検討する必要がある。</a:t>
                      </a:r>
                      <a:endParaRPr kumimoji="1" lang="en-US" altLang="ja-JP" sz="1050" dirty="0">
                        <a:solidFill>
                          <a:schemeClr val="tx1"/>
                        </a:solidFill>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②排熱回収器の選定及び設計にあたって、前例が少ないため、取り扱い可能なメーカー及び設計者を探索する必要がある。</a:t>
                      </a:r>
                      <a:endParaRPr kumimoji="1" lang="en-US" altLang="ja-JP"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①　発電事業者との</a:t>
                      </a:r>
                      <a:r>
                        <a:rPr kumimoji="1" lang="ja-JP" altLang="en-US" sz="1050" dirty="0">
                          <a:solidFill>
                            <a:schemeClr val="tx1"/>
                          </a:solidFill>
                        </a:rPr>
                        <a:t>設計所掌範囲、費用分担及び責任分界点についての協議</a:t>
                      </a:r>
                      <a:r>
                        <a:rPr kumimoji="1" lang="ja-JP" altLang="en-US" sz="1050" dirty="0"/>
                        <a:t>。＝今年度</a:t>
                      </a:r>
                      <a:endParaRPr kumimoji="1" lang="en-US" altLang="ja-JP" sz="105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②　発電事業者及び協力事業者からの情報収集及び当該メーカーとの協議。＝今年度～来年度</a:t>
                      </a:r>
                      <a:endParaRPr kumimoji="1" lang="en-US" altLang="ja-JP"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1226629"/>
                  </a:ext>
                </a:extLst>
              </a:tr>
              <a:tr h="1860309">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rPr>
                        <a:t>２．再生可能エネルギー利用によるエネルギー削減量の想定</a:t>
                      </a:r>
                      <a:endParaRPr kumimoji="1" lang="ja-JP" altLang="en-US"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・業務内容</a:t>
                      </a:r>
                      <a:r>
                        <a:rPr kumimoji="1" lang="en-US" altLang="ja-JP" sz="1050" dirty="0">
                          <a:solidFill>
                            <a:schemeClr val="tx1"/>
                          </a:solidFill>
                        </a:rPr>
                        <a:t>1</a:t>
                      </a:r>
                      <a:r>
                        <a:rPr kumimoji="1" lang="ja-JP" altLang="en-US" sz="1050" dirty="0">
                          <a:solidFill>
                            <a:schemeClr val="tx1"/>
                          </a:solidFill>
                        </a:rPr>
                        <a:t>（周辺公共施設への再生可能エネルギーシステム立案）で構築したエネルギー供給設備の導入により、公共施設の既存設備と比較したエネルギーの使用及び二酸化炭素の排出に係る削減量を推計する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①排熱の供給可能量がピーク時熱需要量に対して半分ほどであったため、代替率が低くなる可能性。</a:t>
                      </a:r>
                      <a:endParaRPr kumimoji="1" lang="en-US" altLang="ja-JP"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t>①</a:t>
                      </a:r>
                      <a:r>
                        <a:rPr kumimoji="1" lang="en-US" altLang="ja-JP" sz="1050" dirty="0"/>
                        <a:t>-1</a:t>
                      </a:r>
                      <a:r>
                        <a:rPr kumimoji="1" lang="ja-JP" altLang="en-US" sz="1050" dirty="0"/>
                        <a:t>　通年における熱需要量の実測データを反映し、熱負荷パターンを精査。＝来年度</a:t>
                      </a:r>
                      <a:endParaRPr kumimoji="1" lang="en-US" altLang="ja-JP" sz="1050" dirty="0"/>
                    </a:p>
                    <a:p>
                      <a:r>
                        <a:rPr kumimoji="1" lang="ja-JP" altLang="en-US" sz="1050" dirty="0"/>
                        <a:t>①</a:t>
                      </a:r>
                      <a:r>
                        <a:rPr kumimoji="1" lang="en-US" altLang="ja-JP" sz="1050" dirty="0"/>
                        <a:t>-2</a:t>
                      </a:r>
                      <a:r>
                        <a:rPr kumimoji="1" lang="ja-JP" altLang="en-US" sz="1050" dirty="0"/>
                        <a:t>　蓄熱槽の容量及び設置方法の検討。（コストを抑制しつつ代替率を最大限向上できるシステムの検討）。＝今年度～来年度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627162"/>
                  </a:ext>
                </a:extLst>
              </a:tr>
            </a:tbl>
          </a:graphicData>
        </a:graphic>
      </p:graphicFrame>
      <p:sp>
        <p:nvSpPr>
          <p:cNvPr id="12" name="正方形/長方形 11"/>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algn="ctr" defTabSz="914400">
              <a:defRPr/>
            </a:pP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山梨県 ／甲斐市</a:t>
            </a:r>
          </a:p>
        </p:txBody>
      </p:sp>
      <p:sp>
        <p:nvSpPr>
          <p:cNvPr id="13" name="正方形/長方形 12"/>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バイオマス産業都市推進事業</a:t>
            </a:r>
          </a:p>
        </p:txBody>
      </p:sp>
      <p:pic>
        <p:nvPicPr>
          <p:cNvPr id="14" name="図 13"/>
          <p:cNvPicPr>
            <a:picLocks noChangeAspect="1"/>
          </p:cNvPicPr>
          <p:nvPr/>
        </p:nvPicPr>
        <p:blipFill>
          <a:blip r:embed="rId7" cstate="print">
            <a:extLst>
              <a:ext uri="{BEBA8EAE-BF5A-486C-A8C5-ECC9F3942E4B}">
                <a14:imgProps xmlns:a14="http://schemas.microsoft.com/office/drawing/2010/main">
                  <a14:imgLayer r:embed="rId8">
                    <a14:imgEffect>
                      <a14:backgroundRemoval t="7622" b="92073" l="10000" r="90000"/>
                    </a14:imgEffect>
                  </a14:imgLayer>
                </a14:imgProps>
              </a:ext>
              <a:ext uri="{28A0092B-C50C-407E-A947-70E740481C1C}">
                <a14:useLocalDpi xmlns:a14="http://schemas.microsoft.com/office/drawing/2010/main" val="0"/>
              </a:ext>
            </a:extLst>
          </a:blip>
          <a:stretch>
            <a:fillRect/>
          </a:stretch>
        </p:blipFill>
        <p:spPr>
          <a:xfrm>
            <a:off x="772442" y="-48462"/>
            <a:ext cx="652499" cy="668812"/>
          </a:xfrm>
          <a:prstGeom prst="rect">
            <a:avLst/>
          </a:prstGeom>
        </p:spPr>
      </p:pic>
    </p:spTree>
    <p:extLst>
      <p:ext uri="{BB962C8B-B14F-4D97-AF65-F5344CB8AC3E}">
        <p14:creationId xmlns:p14="http://schemas.microsoft.com/office/powerpoint/2010/main" val="2183689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7987</TotalTime>
  <Words>1674</Words>
  <Application>Microsoft Office PowerPoint</Application>
  <PresentationFormat>A4 210 x 297 mm</PresentationFormat>
  <Paragraphs>172</Paragraphs>
  <Slides>4</Slides>
  <Notes>3</Notes>
  <HiddenSlides>0</HiddenSlides>
  <MMClips>0</MMClips>
  <ScaleCrop>false</ScaleCrop>
  <HeadingPairs>
    <vt:vector size="8" baseType="variant">
      <vt:variant>
        <vt:lpstr>使用されているフォント</vt:lpstr>
      </vt:variant>
      <vt:variant>
        <vt:i4>11</vt:i4>
      </vt:variant>
      <vt:variant>
        <vt:lpstr>テーマ</vt:lpstr>
      </vt:variant>
      <vt:variant>
        <vt:i4>3</vt:i4>
      </vt:variant>
      <vt:variant>
        <vt:lpstr>埋め込まれた OLE サーバー</vt:lpstr>
      </vt:variant>
      <vt:variant>
        <vt:i4>1</vt:i4>
      </vt:variant>
      <vt:variant>
        <vt:lpstr>スライド タイトル</vt:lpstr>
      </vt:variant>
      <vt:variant>
        <vt:i4>4</vt:i4>
      </vt:variant>
    </vt:vector>
  </HeadingPairs>
  <TitlesOfParts>
    <vt:vector size="19" baseType="lpstr">
      <vt:lpstr>HGPｺﾞｼｯｸE</vt:lpstr>
      <vt:lpstr>HGPｺﾞｼｯｸM</vt:lpstr>
      <vt:lpstr>HGSｺﾞｼｯｸE</vt:lpstr>
      <vt:lpstr>Meiryo UI</vt:lpstr>
      <vt:lpstr>メイリオ</vt:lpstr>
      <vt:lpstr>游ゴシック</vt:lpstr>
      <vt:lpstr>Arial</vt:lpstr>
      <vt:lpstr>Calibri</vt:lpstr>
      <vt:lpstr>Times New Roman</vt:lpstr>
      <vt:lpstr>Wingdings</vt:lpstr>
      <vt:lpstr>Wingdings 2</vt:lpstr>
      <vt:lpstr>テーマ1</vt:lpstr>
      <vt:lpstr>1_テーマ1</vt:lpstr>
      <vt:lpstr>2_テーマ1</vt:lpstr>
      <vt:lpstr>think-cell スライド</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MOE</dc:creator>
  <cp:lastModifiedBy>堀田 園江</cp:lastModifiedBy>
  <cp:revision>365</cp:revision>
  <cp:lastPrinted>2020-02-07T07:47:56Z</cp:lastPrinted>
  <dcterms:created xsi:type="dcterms:W3CDTF">2018-05-24T08:33:10Z</dcterms:created>
  <dcterms:modified xsi:type="dcterms:W3CDTF">2020-02-19T03:06:41Z</dcterms:modified>
</cp:coreProperties>
</file>