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7" r:id="rId1"/>
    <p:sldMasterId id="2147483703" r:id="rId2"/>
    <p:sldMasterId id="2147483709" r:id="rId3"/>
  </p:sldMasterIdLst>
  <p:notesMasterIdLst>
    <p:notesMasterId r:id="rId10"/>
  </p:notesMasterIdLst>
  <p:sldIdLst>
    <p:sldId id="297" r:id="rId4"/>
    <p:sldId id="298" r:id="rId5"/>
    <p:sldId id="299" r:id="rId6"/>
    <p:sldId id="303" r:id="rId7"/>
    <p:sldId id="301" r:id="rId8"/>
    <p:sldId id="302" r:id="rId9"/>
  </p:sldIdLst>
  <p:sldSz cx="9906000" cy="6858000" type="A4"/>
  <p:notesSz cx="6807200" cy="9939338"/>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170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75BF"/>
    <a:srgbClr val="DDDDDD"/>
    <a:srgbClr val="BFBFBF"/>
    <a:srgbClr val="B3B3B3"/>
    <a:srgbClr val="046A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96716" autoAdjust="0"/>
  </p:normalViewPr>
  <p:slideViewPr>
    <p:cSldViewPr snapToGrid="0" showGuides="1">
      <p:cViewPr varScale="1">
        <p:scale>
          <a:sx n="110" d="100"/>
          <a:sy n="110" d="100"/>
        </p:scale>
        <p:origin x="1314" y="108"/>
      </p:cViewPr>
      <p:guideLst>
        <p:guide pos="3120"/>
        <p:guide orient="horz" pos="17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8693"/>
          </a:xfrm>
          <a:prstGeom prst="rect">
            <a:avLst/>
          </a:prstGeom>
        </p:spPr>
        <p:txBody>
          <a:bodyPr vert="horz" lIns="92219" tIns="46110" rIns="92219" bIns="461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8693"/>
          </a:xfrm>
          <a:prstGeom prst="rect">
            <a:avLst/>
          </a:prstGeom>
        </p:spPr>
        <p:txBody>
          <a:bodyPr vert="horz" lIns="92219" tIns="46110" rIns="92219" bIns="46110" rtlCol="0"/>
          <a:lstStyle>
            <a:lvl1pPr algn="r">
              <a:defRPr sz="1200"/>
            </a:lvl1pPr>
          </a:lstStyle>
          <a:p>
            <a:fld id="{817C4101-0163-4AB1-9664-E293361E70F7}" type="datetimeFigureOut">
              <a:rPr kumimoji="1" lang="ja-JP" altLang="en-US" smtClean="0"/>
              <a:t>2020/2/19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19" tIns="46110" rIns="92219" bIns="46110"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5"/>
          </a:xfrm>
          <a:prstGeom prst="rect">
            <a:avLst/>
          </a:prstGeom>
        </p:spPr>
        <p:txBody>
          <a:bodyPr vert="horz" lIns="92219" tIns="46110" rIns="92219" bIns="461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2219" tIns="46110" rIns="92219" bIns="461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2219" tIns="46110" rIns="92219" bIns="46110" rtlCol="0" anchor="b"/>
          <a:lstStyle>
            <a:lvl1pPr algn="r">
              <a:defRPr sz="1200"/>
            </a:lvl1pPr>
          </a:lstStyle>
          <a:p>
            <a:fld id="{611089A0-973A-4683-AFC0-4B2C2226B1AE}" type="slidenum">
              <a:rPr kumimoji="1" lang="ja-JP" altLang="en-US" smtClean="0"/>
              <a:t>‹#›</a:t>
            </a:fld>
            <a:endParaRPr kumimoji="1" lang="ja-JP" altLang="en-US"/>
          </a:p>
        </p:txBody>
      </p:sp>
    </p:spTree>
    <p:extLst>
      <p:ext uri="{BB962C8B-B14F-4D97-AF65-F5344CB8AC3E}">
        <p14:creationId xmlns:p14="http://schemas.microsoft.com/office/powerpoint/2010/main" val="40846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ity.kawasaki.jp/170/page/0000112082.htm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city.kawasaki.jp/230/cmsfiles/contents/0000016/16930/0507yosan.pdf"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ity.kawasaki.jp/170/page/0000112082.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city.kawasaki.jp/230/cmsfiles/contents/0000016/16930/0507yosan.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city.kawasaki.jp/170/page/0000112082.html"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city.kawasaki.jp/230/cmsfiles/contents/0000016/16930/0507yosan.pdf"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77458">
              <a:defRPr/>
            </a:pPr>
            <a:fld id="{611089A0-973A-4683-AFC0-4B2C2226B1AE}" type="slidenum">
              <a:rPr kumimoji="1" lang="ja-JP" altLang="en-US">
                <a:solidFill>
                  <a:prstClr val="black"/>
                </a:solidFill>
                <a:latin typeface="游ゴシック" panose="020F0502020204030204"/>
                <a:ea typeface="游ゴシック" panose="020B0400000000000000" pitchFamily="50" charset="-128"/>
              </a:rPr>
              <a:pPr defTabSz="477458">
                <a:defRPr/>
              </a:pPr>
              <a:t>0</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7915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1</a:t>
            </a:fld>
            <a:endParaRPr kumimoji="1" lang="ja-JP" altLang="en-US"/>
          </a:p>
        </p:txBody>
      </p:sp>
    </p:spTree>
    <p:extLst>
      <p:ext uri="{BB962C8B-B14F-4D97-AF65-F5344CB8AC3E}">
        <p14:creationId xmlns:p14="http://schemas.microsoft.com/office/powerpoint/2010/main" val="385816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r>
              <a:rPr lang="en-US" altLang="ja-JP" dirty="0">
                <a:hlinkClick r:id="rId3"/>
              </a:rPr>
              <a:t>http://www.city.kawasaki.jp/170/page/0000112082.html</a:t>
            </a:r>
            <a:endParaRPr lang="en-US" altLang="ja-JP" dirty="0">
              <a:hlinkClick r:id="rId4"/>
            </a:endParaRPr>
          </a:p>
          <a:p>
            <a:r>
              <a:rPr lang="en-US" altLang="ja-JP" dirty="0">
                <a:hlinkClick r:id="rId4"/>
              </a:rPr>
              <a:t>http://www.city.kawasaki.jp/230/cmsfiles/contents/0000016/16930/0507yosan.pdf</a:t>
            </a:r>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2</a:t>
            </a:fld>
            <a:endParaRPr kumimoji="1" lang="ja-JP" altLang="en-US"/>
          </a:p>
        </p:txBody>
      </p:sp>
    </p:spTree>
    <p:extLst>
      <p:ext uri="{BB962C8B-B14F-4D97-AF65-F5344CB8AC3E}">
        <p14:creationId xmlns:p14="http://schemas.microsoft.com/office/powerpoint/2010/main" val="2148686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r>
              <a:rPr lang="en-US" altLang="ja-JP" dirty="0">
                <a:hlinkClick r:id="rId3"/>
              </a:rPr>
              <a:t>http://www.city.kawasaki.jp/170/page/0000112082.html</a:t>
            </a:r>
            <a:endParaRPr lang="en-US" altLang="ja-JP" dirty="0">
              <a:hlinkClick r:id="rId4"/>
            </a:endParaRPr>
          </a:p>
          <a:p>
            <a:r>
              <a:rPr lang="en-US" altLang="ja-JP" dirty="0">
                <a:hlinkClick r:id="rId4"/>
              </a:rPr>
              <a:t>http://www.city.kawasaki.jp/230/cmsfiles/contents/0000016/16930/0507yosan.pdf</a:t>
            </a:r>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3</a:t>
            </a:fld>
            <a:endParaRPr kumimoji="1" lang="ja-JP" altLang="en-US"/>
          </a:p>
        </p:txBody>
      </p:sp>
    </p:spTree>
    <p:extLst>
      <p:ext uri="{BB962C8B-B14F-4D97-AF65-F5344CB8AC3E}">
        <p14:creationId xmlns:p14="http://schemas.microsoft.com/office/powerpoint/2010/main" val="259828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r>
              <a:rPr lang="en-US" altLang="ja-JP" dirty="0">
                <a:hlinkClick r:id="rId3"/>
              </a:rPr>
              <a:t>http://www.city.kawasaki.jp/170/page/0000112082.html</a:t>
            </a:r>
            <a:endParaRPr lang="en-US" altLang="ja-JP" dirty="0">
              <a:hlinkClick r:id="rId4"/>
            </a:endParaRPr>
          </a:p>
          <a:p>
            <a:r>
              <a:rPr lang="en-US" altLang="ja-JP" dirty="0">
                <a:hlinkClick r:id="rId4"/>
              </a:rPr>
              <a:t>http://www.city.kawasaki.jp/230/cmsfiles/contents/0000016/16930/0507yosan.pdf</a:t>
            </a:r>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4</a:t>
            </a:fld>
            <a:endParaRPr kumimoji="1" lang="ja-JP" altLang="en-US"/>
          </a:p>
        </p:txBody>
      </p:sp>
    </p:spTree>
    <p:extLst>
      <p:ext uri="{BB962C8B-B14F-4D97-AF65-F5344CB8AC3E}">
        <p14:creationId xmlns:p14="http://schemas.microsoft.com/office/powerpoint/2010/main" val="4035146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77458">
              <a:defRPr/>
            </a:pPr>
            <a:fld id="{611089A0-973A-4683-AFC0-4B2C2226B1AE}" type="slidenum">
              <a:rPr kumimoji="1" lang="ja-JP" altLang="en-US">
                <a:solidFill>
                  <a:prstClr val="black"/>
                </a:solidFill>
                <a:latin typeface="游ゴシック" panose="020F0502020204030204"/>
                <a:ea typeface="游ゴシック" panose="020B0400000000000000" pitchFamily="50" charset="-128"/>
              </a:rPr>
              <a:pPr defTabSz="477458">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374482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12"/>
          <p:cNvSpPr>
            <a:spLocks noChangeArrowheads="1"/>
          </p:cNvSpPr>
          <p:nvPr/>
        </p:nvSpPr>
        <p:spPr bwMode="auto">
          <a:xfrm>
            <a:off x="200025" y="188913"/>
            <a:ext cx="766445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
        <p:nvSpPr>
          <p:cNvPr id="144386" name="Rectangle 2"/>
          <p:cNvSpPr>
            <a:spLocks noGrp="1" noChangeArrowheads="1"/>
          </p:cNvSpPr>
          <p:nvPr>
            <p:ph type="ctrTitle"/>
          </p:nvPr>
        </p:nvSpPr>
        <p:spPr>
          <a:xfrm>
            <a:off x="742950" y="2092327"/>
            <a:ext cx="8420100" cy="1470025"/>
          </a:xfrm>
        </p:spPr>
        <p:txBody>
          <a:bodyPr anchor="ctr"/>
          <a:lstStyle>
            <a:lvl1pPr algn="ctr">
              <a:defRPr sz="3323">
                <a:latin typeface="HGPｺﾞｼｯｸE" pitchFamily="50" charset="-128"/>
                <a:ea typeface="HGPｺﾞｼｯｸE" pitchFamily="50" charset="-128"/>
              </a:defRPr>
            </a:lvl1pPr>
          </a:lstStyle>
          <a:p>
            <a:pPr lvl="0"/>
            <a:r>
              <a:rPr lang="ja-JP" altLang="en-US" noProof="0"/>
              <a:t>マスター タイトルの書式設定</a:t>
            </a:r>
          </a:p>
        </p:txBody>
      </p:sp>
      <p:sp>
        <p:nvSpPr>
          <p:cNvPr id="144387" name="Rectangle 3"/>
          <p:cNvSpPr>
            <a:spLocks noGrp="1" noChangeArrowheads="1"/>
          </p:cNvSpPr>
          <p:nvPr>
            <p:ph type="subTitle" idx="1"/>
          </p:nvPr>
        </p:nvSpPr>
        <p:spPr>
          <a:xfrm>
            <a:off x="1443038" y="4398965"/>
            <a:ext cx="6934200" cy="1584325"/>
          </a:xfrm>
        </p:spPr>
        <p:txBody>
          <a:bodyPr/>
          <a:lstStyle>
            <a:lvl1pPr algn="ctr">
              <a:defRPr sz="1292"/>
            </a:lvl1pPr>
          </a:lstStyle>
          <a:p>
            <a:pPr lvl="0"/>
            <a:r>
              <a:rPr lang="ja-JP" altLang="en-US" noProof="0"/>
              <a:t>マスター サブタイトルの書式設定</a:t>
            </a:r>
          </a:p>
        </p:txBody>
      </p:sp>
    </p:spTree>
    <p:extLst>
      <p:ext uri="{BB962C8B-B14F-4D97-AF65-F5344CB8AC3E}">
        <p14:creationId xmlns:p14="http://schemas.microsoft.com/office/powerpoint/2010/main" val="403777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サブタイトル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664969" y="2924946"/>
            <a:ext cx="5099993" cy="502543"/>
          </a:xfrm>
        </p:spPr>
        <p:txBody>
          <a:bodyPr/>
          <a:lstStyle>
            <a:lvl1pPr algn="r">
              <a:defRPr sz="2215"/>
            </a:lvl1p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pPr>
              <a:defRPr/>
            </a:pPr>
            <a:fld id="{6CA3BC1E-70E0-4B1D-9A33-E974266AAEEF}" type="slidenum">
              <a:rPr lang="en-US" altLang="ja-JP" smtClean="0"/>
              <a:pPr>
                <a:defRPr/>
              </a:pPr>
              <a:t>‹#›</a:t>
            </a:fld>
            <a:endParaRPr lang="en-US" altLang="ja-JP" dirty="0"/>
          </a:p>
        </p:txBody>
      </p:sp>
      <p:cxnSp>
        <p:nvCxnSpPr>
          <p:cNvPr id="4" name="直線コネクタ 3"/>
          <p:cNvCxnSpPr/>
          <p:nvPr userDrawn="1"/>
        </p:nvCxnSpPr>
        <p:spPr>
          <a:xfrm>
            <a:off x="2217683" y="3427489"/>
            <a:ext cx="7556432" cy="1513"/>
          </a:xfrm>
          <a:prstGeom prst="line">
            <a:avLst/>
          </a:prstGeom>
          <a:ln w="19050">
            <a:solidFill>
              <a:srgbClr val="0075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039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28625" y="548681"/>
            <a:ext cx="8988425" cy="432048"/>
          </a:xfrm>
        </p:spPr>
        <p:txBody>
          <a:bodyPr/>
          <a:lstStyle>
            <a:lvl1pPr>
              <a:defRPr>
                <a:solidFill>
                  <a:schemeClr val="tx1"/>
                </a:solidFill>
              </a:defRPr>
            </a:lvl1pPr>
          </a:lstStyle>
          <a:p>
            <a:r>
              <a:rPr lang="ja-JP" altLang="en-US" dirty="0"/>
              <a:t>マスター タイトルの書式設定</a:t>
            </a:r>
          </a:p>
        </p:txBody>
      </p:sp>
      <p:sp>
        <p:nvSpPr>
          <p:cNvPr id="4" name="Rectangle 6"/>
          <p:cNvSpPr>
            <a:spLocks noGrp="1" noChangeArrowheads="1"/>
          </p:cNvSpPr>
          <p:nvPr>
            <p:ph type="sldNum" sz="quarter" idx="10"/>
          </p:nvPr>
        </p:nvSpPr>
        <p:spPr>
          <a:ln/>
        </p:spPr>
        <p:txBody>
          <a:bodyPr/>
          <a:lstStyle>
            <a:lvl1pPr>
              <a:defRPr>
                <a:latin typeface="Arial" pitchFamily="34" charset="0"/>
                <a:cs typeface="Arial" pitchFamily="34" charset="0"/>
              </a:defRPr>
            </a:lvl1pPr>
          </a:lstStyle>
          <a:p>
            <a:pPr>
              <a:defRPr/>
            </a:pPr>
            <a:fld id="{FAE1CDDE-8ABD-43D3-9A95-58863E587FD6}" type="slidenum">
              <a:rPr lang="en-US" altLang="ja-JP" smtClean="0"/>
              <a:pPr>
                <a:defRPr/>
              </a:pPr>
              <a:t>‹#›</a:t>
            </a:fld>
            <a:endParaRPr lang="en-US" altLang="ja-JP" dirty="0"/>
          </a:p>
        </p:txBody>
      </p:sp>
      <p:cxnSp>
        <p:nvCxnSpPr>
          <p:cNvPr id="6" name="直線コネクタ 5"/>
          <p:cNvCxnSpPr/>
          <p:nvPr userDrawn="1"/>
        </p:nvCxnSpPr>
        <p:spPr>
          <a:xfrm>
            <a:off x="272481" y="980728"/>
            <a:ext cx="9504000" cy="0"/>
          </a:xfrm>
          <a:prstGeom prst="line">
            <a:avLst/>
          </a:prstGeom>
          <a:ln>
            <a:solidFill>
              <a:srgbClr val="0075BF"/>
            </a:solidFill>
          </a:ln>
        </p:spPr>
        <p:style>
          <a:lnRef idx="1">
            <a:schemeClr val="accent1"/>
          </a:lnRef>
          <a:fillRef idx="0">
            <a:schemeClr val="accent1"/>
          </a:fillRef>
          <a:effectRef idx="0">
            <a:schemeClr val="accent1"/>
          </a:effectRef>
          <a:fontRef idx="minor">
            <a:schemeClr val="tx1"/>
          </a:fontRef>
        </p:style>
      </p:cxnSp>
      <p:sp>
        <p:nvSpPr>
          <p:cNvPr id="7" name="テキスト プレースホルダー 6"/>
          <p:cNvSpPr>
            <a:spLocks noGrp="1"/>
          </p:cNvSpPr>
          <p:nvPr>
            <p:ph type="body" sz="quarter" idx="11"/>
          </p:nvPr>
        </p:nvSpPr>
        <p:spPr>
          <a:xfrm>
            <a:off x="273051" y="1103313"/>
            <a:ext cx="9502775" cy="1194494"/>
          </a:xfrm>
        </p:spPr>
        <p:txBody>
          <a:bodyPr>
            <a:spAutoFit/>
          </a:bodyPr>
          <a:lstStyle>
            <a:lvl1pPr marL="0" indent="0">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Rectangle 6"/>
          <p:cNvSpPr>
            <a:spLocks noChangeArrowheads="1"/>
          </p:cNvSpPr>
          <p:nvPr userDrawn="1"/>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2014115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6CA3BC1E-70E0-4B1D-9A33-E974266AAEEF}" type="slidenum">
              <a:rPr lang="en-US" altLang="ja-JP" smtClean="0"/>
              <a:pPr>
                <a:defRPr/>
              </a:pPr>
              <a:t>‹#›</a:t>
            </a:fld>
            <a:endParaRPr lang="en-US" altLang="ja-JP" dirty="0"/>
          </a:p>
        </p:txBody>
      </p:sp>
      <p:sp>
        <p:nvSpPr>
          <p:cNvPr id="4" name="Rectangle 6"/>
          <p:cNvSpPr>
            <a:spLocks noChangeArrowheads="1"/>
          </p:cNvSpPr>
          <p:nvPr userDrawn="1"/>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131867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サブタイトル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664969" y="2924946"/>
            <a:ext cx="5099993" cy="502543"/>
          </a:xfrm>
        </p:spPr>
        <p:txBody>
          <a:bodyPr/>
          <a:lstStyle>
            <a:lvl1pPr algn="r">
              <a:defRPr sz="2215"/>
            </a:lvl1p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cxnSp>
        <p:nvCxnSpPr>
          <p:cNvPr id="4" name="直線コネクタ 3"/>
          <p:cNvCxnSpPr/>
          <p:nvPr/>
        </p:nvCxnSpPr>
        <p:spPr>
          <a:xfrm>
            <a:off x="2217683" y="3427489"/>
            <a:ext cx="7556432" cy="1513"/>
          </a:xfrm>
          <a:prstGeom prst="line">
            <a:avLst/>
          </a:prstGeom>
          <a:ln w="19050">
            <a:solidFill>
              <a:srgbClr val="0075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93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1740300283"/>
              </p:ex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3343" name="think-cell スライド" r:id="rId4" imgW="528" imgH="528" progId="TCLayout.ActiveDocument.1">
                  <p:embed/>
                </p:oleObj>
              </mc:Choice>
              <mc:Fallback>
                <p:oleObj name="think-cell スライド" r:id="rId4" imgW="528" imgH="528" progId="TCLayout.ActiveDocument.1">
                  <p:embed/>
                  <p:pic>
                    <p:nvPicPr>
                      <p:cNvPr id="3" name="オブジェクト 2" hidden="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2" name="タイトル 1"/>
          <p:cNvSpPr>
            <a:spLocks noGrp="1"/>
          </p:cNvSpPr>
          <p:nvPr>
            <p:ph type="title"/>
          </p:nvPr>
        </p:nvSpPr>
        <p:spPr>
          <a:xfrm>
            <a:off x="428625" y="548681"/>
            <a:ext cx="8988425" cy="432048"/>
          </a:xfrm>
        </p:spPr>
        <p:txBody>
          <a:bodyPr/>
          <a:lstStyle>
            <a:lvl1pPr>
              <a:defRPr>
                <a:solidFill>
                  <a:schemeClr val="tx1"/>
                </a:solidFill>
              </a:defRPr>
            </a:lvl1pPr>
          </a:lstStyle>
          <a:p>
            <a:r>
              <a:rPr lang="ja-JP" altLang="en-US" dirty="0"/>
              <a:t>マスター タイトルの書式設定</a:t>
            </a:r>
          </a:p>
        </p:txBody>
      </p:sp>
      <p:sp>
        <p:nvSpPr>
          <p:cNvPr id="4" name="Rectangle 6"/>
          <p:cNvSpPr>
            <a:spLocks noGrp="1" noChangeArrowheads="1"/>
          </p:cNvSpPr>
          <p:nvPr>
            <p:ph type="sldNum" sz="quarter" idx="10"/>
          </p:nvPr>
        </p:nvSpPr>
        <p:spPr>
          <a:ln/>
        </p:spPr>
        <p:txBody>
          <a:bodyPr/>
          <a:lstStyle>
            <a:lvl1pPr>
              <a:defRPr>
                <a:latin typeface="Arial" pitchFamily="34" charset="0"/>
                <a:cs typeface="Arial" pitchFamily="34" charset="0"/>
              </a:defRPr>
            </a:lvl1pPr>
          </a:lstStyle>
          <a:p>
            <a:fld id="{73341EA1-14A4-4DE8-80FF-080E460AFBF3}" type="slidenum">
              <a:rPr kumimoji="1" lang="ja-JP" altLang="en-US" smtClean="0"/>
              <a:t>‹#›</a:t>
            </a:fld>
            <a:endParaRPr kumimoji="1" lang="ja-JP" altLang="en-US"/>
          </a:p>
        </p:txBody>
      </p:sp>
      <p:cxnSp>
        <p:nvCxnSpPr>
          <p:cNvPr id="6" name="直線コネクタ 5"/>
          <p:cNvCxnSpPr/>
          <p:nvPr/>
        </p:nvCxnSpPr>
        <p:spPr>
          <a:xfrm>
            <a:off x="272481" y="980728"/>
            <a:ext cx="9504000" cy="0"/>
          </a:xfrm>
          <a:prstGeom prst="line">
            <a:avLst/>
          </a:prstGeom>
          <a:ln>
            <a:solidFill>
              <a:srgbClr val="0075BF"/>
            </a:solidFill>
          </a:ln>
        </p:spPr>
        <p:style>
          <a:lnRef idx="1">
            <a:schemeClr val="accent1"/>
          </a:lnRef>
          <a:fillRef idx="0">
            <a:schemeClr val="accent1"/>
          </a:fillRef>
          <a:effectRef idx="0">
            <a:schemeClr val="accent1"/>
          </a:effectRef>
          <a:fontRef idx="minor">
            <a:schemeClr val="tx1"/>
          </a:fontRef>
        </p:style>
      </p:cxnSp>
      <p:sp>
        <p:nvSpPr>
          <p:cNvPr id="7" name="テキスト プレースホルダー 6"/>
          <p:cNvSpPr>
            <a:spLocks noGrp="1"/>
          </p:cNvSpPr>
          <p:nvPr>
            <p:ph type="body" sz="quarter" idx="11"/>
          </p:nvPr>
        </p:nvSpPr>
        <p:spPr>
          <a:xfrm>
            <a:off x="273051" y="1103313"/>
            <a:ext cx="9502775" cy="1194494"/>
          </a:xfrm>
        </p:spPr>
        <p:txBody>
          <a:bodyPr>
            <a:spAutoFit/>
          </a:bodyPr>
          <a:lstStyle>
            <a:lvl1pPr marL="0" indent="0">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4015661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sp>
        <p:nvSpPr>
          <p:cNvPr id="4"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104169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12"/>
          <p:cNvSpPr>
            <a:spLocks noChangeArrowheads="1"/>
          </p:cNvSpPr>
          <p:nvPr/>
        </p:nvSpPr>
        <p:spPr bwMode="auto">
          <a:xfrm>
            <a:off x="200025" y="188913"/>
            <a:ext cx="766445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
        <p:nvSpPr>
          <p:cNvPr id="144386" name="Rectangle 2"/>
          <p:cNvSpPr>
            <a:spLocks noGrp="1" noChangeArrowheads="1"/>
          </p:cNvSpPr>
          <p:nvPr>
            <p:ph type="ctrTitle"/>
          </p:nvPr>
        </p:nvSpPr>
        <p:spPr>
          <a:xfrm>
            <a:off x="742950" y="2092327"/>
            <a:ext cx="8420100" cy="1470025"/>
          </a:xfrm>
        </p:spPr>
        <p:txBody>
          <a:bodyPr anchor="ctr"/>
          <a:lstStyle>
            <a:lvl1pPr algn="ctr">
              <a:defRPr sz="3323">
                <a:latin typeface="HGPｺﾞｼｯｸE" pitchFamily="50" charset="-128"/>
                <a:ea typeface="HGPｺﾞｼｯｸE" pitchFamily="50" charset="-128"/>
              </a:defRPr>
            </a:lvl1pPr>
          </a:lstStyle>
          <a:p>
            <a:pPr lvl="0"/>
            <a:r>
              <a:rPr lang="ja-JP" altLang="en-US" noProof="0"/>
              <a:t>マスター タイトルの書式設定</a:t>
            </a:r>
          </a:p>
        </p:txBody>
      </p:sp>
      <p:sp>
        <p:nvSpPr>
          <p:cNvPr id="144387" name="Rectangle 3"/>
          <p:cNvSpPr>
            <a:spLocks noGrp="1" noChangeArrowheads="1"/>
          </p:cNvSpPr>
          <p:nvPr>
            <p:ph type="subTitle" idx="1"/>
          </p:nvPr>
        </p:nvSpPr>
        <p:spPr>
          <a:xfrm>
            <a:off x="1443038" y="4398965"/>
            <a:ext cx="6934200" cy="1584325"/>
          </a:xfrm>
        </p:spPr>
        <p:txBody>
          <a:bodyPr/>
          <a:lstStyle>
            <a:lvl1pPr algn="ctr">
              <a:defRPr sz="1292"/>
            </a:lvl1pPr>
          </a:lstStyle>
          <a:p>
            <a:pPr lvl="0"/>
            <a:r>
              <a:rPr lang="ja-JP" altLang="en-US" noProof="0"/>
              <a:t>マスター サブタイトルの書式設定</a:t>
            </a:r>
          </a:p>
        </p:txBody>
      </p:sp>
    </p:spTree>
    <p:extLst>
      <p:ext uri="{BB962C8B-B14F-4D97-AF65-F5344CB8AC3E}">
        <p14:creationId xmlns:p14="http://schemas.microsoft.com/office/powerpoint/2010/main" val="216709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サブタイトル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664969" y="2924946"/>
            <a:ext cx="5099993" cy="502543"/>
          </a:xfrm>
        </p:spPr>
        <p:txBody>
          <a:bodyPr/>
          <a:lstStyle>
            <a:lvl1pPr algn="r">
              <a:defRPr sz="2215"/>
            </a:lvl1p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cxnSp>
        <p:nvCxnSpPr>
          <p:cNvPr id="4" name="直線コネクタ 3"/>
          <p:cNvCxnSpPr/>
          <p:nvPr/>
        </p:nvCxnSpPr>
        <p:spPr>
          <a:xfrm>
            <a:off x="2217683" y="3427489"/>
            <a:ext cx="7556432" cy="1513"/>
          </a:xfrm>
          <a:prstGeom prst="line">
            <a:avLst/>
          </a:prstGeom>
          <a:ln w="19050">
            <a:solidFill>
              <a:srgbClr val="0075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67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7607" name="think-cell スライド" r:id="rId4" imgW="528" imgH="528" progId="TCLayout.ActiveDocument.1">
                  <p:embed/>
                </p:oleObj>
              </mc:Choice>
              <mc:Fallback>
                <p:oleObj name="think-cell スライド" r:id="rId4" imgW="528" imgH="528" progId="TCLayout.ActiveDocument.1">
                  <p:embed/>
                  <p:pic>
                    <p:nvPicPr>
                      <p:cNvPr id="3" name="オブジェクト 2" hidden="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2" name="タイトル 1"/>
          <p:cNvSpPr>
            <a:spLocks noGrp="1"/>
          </p:cNvSpPr>
          <p:nvPr>
            <p:ph type="title"/>
          </p:nvPr>
        </p:nvSpPr>
        <p:spPr>
          <a:xfrm>
            <a:off x="428625" y="548681"/>
            <a:ext cx="8988425" cy="432048"/>
          </a:xfrm>
        </p:spPr>
        <p:txBody>
          <a:bodyPr/>
          <a:lstStyle>
            <a:lvl1pPr>
              <a:defRPr>
                <a:solidFill>
                  <a:schemeClr val="tx1"/>
                </a:solidFill>
              </a:defRPr>
            </a:lvl1pPr>
          </a:lstStyle>
          <a:p>
            <a:r>
              <a:rPr lang="ja-JP" altLang="en-US" dirty="0"/>
              <a:t>マスター タイトルの書式設定</a:t>
            </a:r>
          </a:p>
        </p:txBody>
      </p:sp>
      <p:sp>
        <p:nvSpPr>
          <p:cNvPr id="4" name="Rectangle 6"/>
          <p:cNvSpPr>
            <a:spLocks noGrp="1" noChangeArrowheads="1"/>
          </p:cNvSpPr>
          <p:nvPr>
            <p:ph type="sldNum" sz="quarter" idx="10"/>
          </p:nvPr>
        </p:nvSpPr>
        <p:spPr>
          <a:ln/>
        </p:spPr>
        <p:txBody>
          <a:bodyPr/>
          <a:lstStyle>
            <a:lvl1pPr>
              <a:defRPr>
                <a:latin typeface="Arial" pitchFamily="34" charset="0"/>
                <a:cs typeface="Arial" pitchFamily="34" charset="0"/>
              </a:defRPr>
            </a:lvl1pPr>
          </a:lstStyle>
          <a:p>
            <a:fld id="{73341EA1-14A4-4DE8-80FF-080E460AFBF3}" type="slidenum">
              <a:rPr kumimoji="1" lang="ja-JP" altLang="en-US" smtClean="0"/>
              <a:t>‹#›</a:t>
            </a:fld>
            <a:endParaRPr kumimoji="1" lang="ja-JP" altLang="en-US"/>
          </a:p>
        </p:txBody>
      </p:sp>
      <p:cxnSp>
        <p:nvCxnSpPr>
          <p:cNvPr id="6" name="直線コネクタ 5"/>
          <p:cNvCxnSpPr/>
          <p:nvPr/>
        </p:nvCxnSpPr>
        <p:spPr>
          <a:xfrm>
            <a:off x="272481" y="980728"/>
            <a:ext cx="9504000" cy="0"/>
          </a:xfrm>
          <a:prstGeom prst="line">
            <a:avLst/>
          </a:prstGeom>
          <a:ln>
            <a:solidFill>
              <a:srgbClr val="0075BF"/>
            </a:solidFill>
          </a:ln>
        </p:spPr>
        <p:style>
          <a:lnRef idx="1">
            <a:schemeClr val="accent1"/>
          </a:lnRef>
          <a:fillRef idx="0">
            <a:schemeClr val="accent1"/>
          </a:fillRef>
          <a:effectRef idx="0">
            <a:schemeClr val="accent1"/>
          </a:effectRef>
          <a:fontRef idx="minor">
            <a:schemeClr val="tx1"/>
          </a:fontRef>
        </p:style>
      </p:cxnSp>
      <p:sp>
        <p:nvSpPr>
          <p:cNvPr id="7" name="テキスト プレースホルダー 6"/>
          <p:cNvSpPr>
            <a:spLocks noGrp="1"/>
          </p:cNvSpPr>
          <p:nvPr>
            <p:ph type="body" sz="quarter" idx="11"/>
          </p:nvPr>
        </p:nvSpPr>
        <p:spPr>
          <a:xfrm>
            <a:off x="273051" y="1103313"/>
            <a:ext cx="9502775" cy="1194494"/>
          </a:xfrm>
        </p:spPr>
        <p:txBody>
          <a:bodyPr>
            <a:spAutoFit/>
          </a:bodyPr>
          <a:lstStyle>
            <a:lvl1pPr marL="0" indent="0">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21361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sp>
        <p:nvSpPr>
          <p:cNvPr id="4"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341314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12"/>
          <p:cNvSpPr>
            <a:spLocks noChangeArrowheads="1"/>
          </p:cNvSpPr>
          <p:nvPr userDrawn="1"/>
        </p:nvSpPr>
        <p:spPr bwMode="auto">
          <a:xfrm>
            <a:off x="200025" y="188913"/>
            <a:ext cx="766445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
        <p:nvSpPr>
          <p:cNvPr id="144386" name="Rectangle 2"/>
          <p:cNvSpPr>
            <a:spLocks noGrp="1" noChangeArrowheads="1"/>
          </p:cNvSpPr>
          <p:nvPr>
            <p:ph type="ctrTitle"/>
          </p:nvPr>
        </p:nvSpPr>
        <p:spPr>
          <a:xfrm>
            <a:off x="742950" y="2092327"/>
            <a:ext cx="8420100" cy="1470025"/>
          </a:xfrm>
        </p:spPr>
        <p:txBody>
          <a:bodyPr anchor="ctr"/>
          <a:lstStyle>
            <a:lvl1pPr algn="ctr">
              <a:defRPr sz="3323">
                <a:latin typeface="HGPｺﾞｼｯｸE" pitchFamily="50" charset="-128"/>
                <a:ea typeface="HGPｺﾞｼｯｸE" pitchFamily="50" charset="-128"/>
              </a:defRPr>
            </a:lvl1pPr>
          </a:lstStyle>
          <a:p>
            <a:pPr lvl="0"/>
            <a:r>
              <a:rPr lang="ja-JP" altLang="en-US" noProof="0"/>
              <a:t>マスター タイトルの書式設定</a:t>
            </a:r>
          </a:p>
        </p:txBody>
      </p:sp>
      <p:sp>
        <p:nvSpPr>
          <p:cNvPr id="144387" name="Rectangle 3"/>
          <p:cNvSpPr>
            <a:spLocks noGrp="1" noChangeArrowheads="1"/>
          </p:cNvSpPr>
          <p:nvPr>
            <p:ph type="subTitle" idx="1"/>
          </p:nvPr>
        </p:nvSpPr>
        <p:spPr>
          <a:xfrm>
            <a:off x="1443038" y="4398965"/>
            <a:ext cx="6934200" cy="1584325"/>
          </a:xfrm>
        </p:spPr>
        <p:txBody>
          <a:bodyPr/>
          <a:lstStyle>
            <a:lvl1pPr algn="ctr">
              <a:defRPr sz="1292"/>
            </a:lvl1pPr>
          </a:lstStyle>
          <a:p>
            <a:pPr lvl="0"/>
            <a:r>
              <a:rPr lang="ja-JP" altLang="en-US" noProof="0"/>
              <a:t>マスター サブタイトルの書式設定</a:t>
            </a:r>
          </a:p>
        </p:txBody>
      </p:sp>
    </p:spTree>
    <p:extLst>
      <p:ext uri="{BB962C8B-B14F-4D97-AF65-F5344CB8AC3E}">
        <p14:creationId xmlns:p14="http://schemas.microsoft.com/office/powerpoint/2010/main" val="420220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slideLayout" Target="../slideLayouts/slideLayout7.xml"/><Relationship Id="rId7" Type="http://schemas.openxmlformats.org/officeDocument/2006/relationships/tags" Target="../tags/tag5.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vmlDrawing" Target="../drawings/vmlDrawing3.vml"/><Relationship Id="rId5" Type="http://schemas.openxmlformats.org/officeDocument/2006/relationships/theme" Target="../theme/theme2.xml"/><Relationship Id="rId10" Type="http://schemas.openxmlformats.org/officeDocument/2006/relationships/image" Target="../media/image1.emf"/><Relationship Id="rId4" Type="http://schemas.openxmlformats.org/officeDocument/2006/relationships/slideLayout" Target="../slideLayouts/slideLayout8.xml"/><Relationship Id="rId9" Type="http://schemas.openxmlformats.org/officeDocument/2006/relationships/oleObject" Target="../embeddings/oleObject3.bin"/></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7"/>
            </p:custDataLst>
            <p:extLst>
              <p:ext uri="{D42A27DB-BD31-4B8C-83A1-F6EECF244321}">
                <p14:modId xmlns:p14="http://schemas.microsoft.com/office/powerpoint/2010/main" val="811901179"/>
              </p:ex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319" name="think-cell スライド" r:id="rId9" imgW="528" imgH="528" progId="TCLayout.ActiveDocument.1">
                  <p:embed/>
                </p:oleObj>
              </mc:Choice>
              <mc:Fallback>
                <p:oleObj name="think-cell スライド" r:id="rId9" imgW="528" imgH="528" progId="TCLayout.ActiveDocument.1">
                  <p:embed/>
                  <p:pic>
                    <p:nvPicPr>
                      <p:cNvPr id="2" name="オブジェクト 1" hidden="1"/>
                      <p:cNvPicPr/>
                      <p:nvPr/>
                    </p:nvPicPr>
                    <p:blipFill>
                      <a:blip r:embed="rId10"/>
                      <a:stretch>
                        <a:fillRect/>
                      </a:stretch>
                    </p:blipFill>
                    <p:spPr>
                      <a:xfrm>
                        <a:off x="1589" y="1590"/>
                        <a:ext cx="1587" cy="1587"/>
                      </a:xfrm>
                      <a:prstGeom prst="rect">
                        <a:avLst/>
                      </a:prstGeom>
                    </p:spPr>
                  </p:pic>
                </p:oleObj>
              </mc:Fallback>
            </mc:AlternateContent>
          </a:graphicData>
        </a:graphic>
      </p:graphicFrame>
      <p:sp>
        <p:nvSpPr>
          <p:cNvPr id="3" name="正方形/長方形 2" hidden="1"/>
          <p:cNvSpPr/>
          <p:nvPr userDrawn="1">
            <p:custDataLst>
              <p:tags r:id="rId8"/>
            </p:custDataLst>
          </p:nvPr>
        </p:nvSpPr>
        <p:spPr>
          <a:xfrm>
            <a:off x="0" y="0"/>
            <a:ext cx="171979" cy="158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kumimoji="1" lang="ja-JP" altLang="en-US" sz="1846" b="0" i="0" baseline="0" dirty="0">
              <a:solidFill>
                <a:schemeClr val="tx1"/>
              </a:solidFill>
              <a:latin typeface="Arial" panose="020B0604020202020204" pitchFamily="34" charset="0"/>
              <a:ea typeface="HGSｺﾞｼｯｸE" panose="020B0900000000000000" pitchFamily="50" charset="-128"/>
              <a:cs typeface="+mj-cs"/>
              <a:sym typeface="Arial" panose="020B0604020202020204" pitchFamily="34" charset="0"/>
            </a:endParaRPr>
          </a:p>
        </p:txBody>
      </p:sp>
      <p:sp>
        <p:nvSpPr>
          <p:cNvPr id="1026" name="Rectangle 2"/>
          <p:cNvSpPr>
            <a:spLocks noGrp="1" noChangeArrowheads="1"/>
          </p:cNvSpPr>
          <p:nvPr>
            <p:ph type="title"/>
          </p:nvPr>
        </p:nvSpPr>
        <p:spPr bwMode="auto">
          <a:xfrm>
            <a:off x="428625" y="727077"/>
            <a:ext cx="89884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95300" y="1446213"/>
            <a:ext cx="89154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366" name="Rectangle 6"/>
          <p:cNvSpPr>
            <a:spLocks noGrp="1" noChangeArrowheads="1"/>
          </p:cNvSpPr>
          <p:nvPr>
            <p:ph type="sldNum" sz="quarter" idx="4"/>
          </p:nvPr>
        </p:nvSpPr>
        <p:spPr bwMode="auto">
          <a:xfrm>
            <a:off x="4484688" y="6546850"/>
            <a:ext cx="15589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92">
                <a:latin typeface="Times New Roman" pitchFamily="18" charset="0"/>
                <a:ea typeface="ＭＳ Ｐゴシック" pitchFamily="50" charset="-128"/>
              </a:defRPr>
            </a:lvl1pPr>
          </a:lstStyle>
          <a:p>
            <a:fld id="{73341EA1-14A4-4DE8-80FF-080E460AFBF3}" type="slidenum">
              <a:rPr kumimoji="1" lang="ja-JP" altLang="en-US" smtClean="0"/>
              <a:t>‹#›</a:t>
            </a:fld>
            <a:endParaRPr kumimoji="1" lang="ja-JP" altLang="en-US"/>
          </a:p>
        </p:txBody>
      </p:sp>
      <p:sp>
        <p:nvSpPr>
          <p:cNvPr id="1029" name="Rectangle 10"/>
          <p:cNvSpPr>
            <a:spLocks noChangeArrowheads="1"/>
          </p:cNvSpPr>
          <p:nvPr/>
        </p:nvSpPr>
        <p:spPr bwMode="auto">
          <a:xfrm>
            <a:off x="194431" y="6533126"/>
            <a:ext cx="9468000" cy="53975"/>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3" name="Rectangle 17"/>
          <p:cNvSpPr>
            <a:spLocks noChangeArrowheads="1"/>
          </p:cNvSpPr>
          <p:nvPr/>
        </p:nvSpPr>
        <p:spPr bwMode="auto">
          <a:xfrm>
            <a:off x="194431" y="188913"/>
            <a:ext cx="946800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Tree>
    <p:extLst>
      <p:ext uri="{BB962C8B-B14F-4D97-AF65-F5344CB8AC3E}">
        <p14:creationId xmlns:p14="http://schemas.microsoft.com/office/powerpoint/2010/main" val="177299794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Lst>
  <p:txStyles>
    <p:titleStyle>
      <a:lvl1pPr algn="l" rtl="0" eaLnBrk="1" fontAlgn="base" hangingPunct="1">
        <a:spcBef>
          <a:spcPct val="0"/>
        </a:spcBef>
        <a:spcAft>
          <a:spcPct val="0"/>
        </a:spcAft>
        <a:defRPr kumimoji="1" sz="1846">
          <a:solidFill>
            <a:schemeClr val="tx1"/>
          </a:solidFill>
          <a:latin typeface="+mj-lt"/>
          <a:ea typeface="+mj-ea"/>
          <a:cs typeface="+mj-cs"/>
        </a:defRPr>
      </a:lvl1pPr>
      <a:lvl2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2pPr>
      <a:lvl3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3pPr>
      <a:lvl4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4pPr>
      <a:lvl5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5pPr>
      <a:lvl6pPr marL="422041"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6pPr>
      <a:lvl7pPr marL="844083"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7pPr>
      <a:lvl8pPr marL="1266124"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8pPr>
      <a:lvl9pPr marL="1688165"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9pPr>
    </p:titleStyle>
    <p:bodyStyle>
      <a:lvl1pPr marL="316531" indent="-316531" algn="l" rtl="0" eaLnBrk="1" fontAlgn="base" hangingPunct="1">
        <a:spcBef>
          <a:spcPct val="20000"/>
        </a:spcBef>
        <a:spcAft>
          <a:spcPct val="0"/>
        </a:spcAft>
        <a:defRPr kumimoji="1" sz="1477" b="1">
          <a:solidFill>
            <a:schemeClr val="tx1"/>
          </a:solidFill>
          <a:latin typeface="メイリオ" pitchFamily="50" charset="-128"/>
          <a:ea typeface="メイリオ" pitchFamily="50" charset="-128"/>
          <a:cs typeface="メイリオ" pitchFamily="50" charset="-128"/>
        </a:defRPr>
      </a:lvl1pPr>
      <a:lvl2pPr marL="411784" indent="-162662"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2pPr>
      <a:lvl3pPr marL="745900" indent="-168524"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3pPr>
      <a:lvl4pPr marL="1074154" indent="-162662" algn="l" rtl="0" eaLnBrk="1" fontAlgn="base" hangingPunct="1">
        <a:lnSpc>
          <a:spcPct val="110000"/>
        </a:lnSpc>
        <a:spcBef>
          <a:spcPct val="0"/>
        </a:spcBef>
        <a:spcAft>
          <a:spcPct val="0"/>
        </a:spcAft>
        <a:buFont typeface="Arial" charset="0"/>
        <a:buChar char="»"/>
        <a:defRPr kumimoji="1" sz="1292">
          <a:solidFill>
            <a:schemeClr val="tx1"/>
          </a:solidFill>
          <a:latin typeface="メイリオ" pitchFamily="50" charset="-128"/>
          <a:ea typeface="メイリオ" pitchFamily="50" charset="-128"/>
          <a:cs typeface="メイリオ" pitchFamily="50" charset="-128"/>
        </a:defRPr>
      </a:lvl4pPr>
      <a:lvl5pPr marL="1408270"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メイリオ" pitchFamily="50" charset="-128"/>
          <a:ea typeface="メイリオ" pitchFamily="50" charset="-128"/>
          <a:cs typeface="メイリオ" pitchFamily="50" charset="-128"/>
        </a:defRPr>
      </a:lvl5pPr>
      <a:lvl6pPr marL="1830312"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6pPr>
      <a:lvl7pPr marL="2252353"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7pPr>
      <a:lvl8pPr marL="2674394"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8pPr>
      <a:lvl9pPr marL="3096436"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7"/>
            </p:custData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8631" name="think-cell スライド" r:id="rId9" imgW="528" imgH="528" progId="TCLayout.ActiveDocument.1">
                  <p:embed/>
                </p:oleObj>
              </mc:Choice>
              <mc:Fallback>
                <p:oleObj name="think-cell スライド" r:id="rId9" imgW="528" imgH="528" progId="TCLayout.ActiveDocument.1">
                  <p:embed/>
                  <p:pic>
                    <p:nvPicPr>
                      <p:cNvPr id="2" name="オブジェクト 1" hidden="1"/>
                      <p:cNvPicPr/>
                      <p:nvPr/>
                    </p:nvPicPr>
                    <p:blipFill>
                      <a:blip r:embed="rId10"/>
                      <a:stretch>
                        <a:fillRect/>
                      </a:stretch>
                    </p:blipFill>
                    <p:spPr>
                      <a:xfrm>
                        <a:off x="1589" y="1590"/>
                        <a:ext cx="1587" cy="1587"/>
                      </a:xfrm>
                      <a:prstGeom prst="rect">
                        <a:avLst/>
                      </a:prstGeom>
                    </p:spPr>
                  </p:pic>
                </p:oleObj>
              </mc:Fallback>
            </mc:AlternateContent>
          </a:graphicData>
        </a:graphic>
      </p:graphicFrame>
      <p:sp>
        <p:nvSpPr>
          <p:cNvPr id="3" name="正方形/長方形 2" hidden="1"/>
          <p:cNvSpPr/>
          <p:nvPr userDrawn="1">
            <p:custDataLst>
              <p:tags r:id="rId8"/>
            </p:custDataLst>
          </p:nvPr>
        </p:nvSpPr>
        <p:spPr>
          <a:xfrm>
            <a:off x="0" y="0"/>
            <a:ext cx="171979" cy="158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ct val="100000"/>
              </a:lnSpc>
              <a:spcBef>
                <a:spcPct val="0"/>
              </a:spcBef>
              <a:spcAft>
                <a:spcPct val="0"/>
              </a:spcAft>
            </a:pPr>
            <a:endParaRPr kumimoji="1" lang="ja-JP" altLang="en-US" sz="1846" b="0" i="0" baseline="0" dirty="0">
              <a:solidFill>
                <a:schemeClr val="tx1"/>
              </a:solidFill>
              <a:latin typeface="Arial" panose="020B0604020202020204" pitchFamily="34" charset="0"/>
              <a:ea typeface="HGSｺﾞｼｯｸE" panose="020B0900000000000000" pitchFamily="50" charset="-128"/>
              <a:cs typeface="+mj-cs"/>
              <a:sym typeface="Arial" panose="020B0604020202020204" pitchFamily="34" charset="0"/>
            </a:endParaRPr>
          </a:p>
        </p:txBody>
      </p:sp>
      <p:sp>
        <p:nvSpPr>
          <p:cNvPr id="1026" name="Rectangle 2"/>
          <p:cNvSpPr>
            <a:spLocks noGrp="1" noChangeArrowheads="1"/>
          </p:cNvSpPr>
          <p:nvPr>
            <p:ph type="title"/>
          </p:nvPr>
        </p:nvSpPr>
        <p:spPr bwMode="auto">
          <a:xfrm>
            <a:off x="428625" y="727077"/>
            <a:ext cx="89884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95300" y="1446213"/>
            <a:ext cx="89154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366" name="Rectangle 6"/>
          <p:cNvSpPr>
            <a:spLocks noGrp="1" noChangeArrowheads="1"/>
          </p:cNvSpPr>
          <p:nvPr>
            <p:ph type="sldNum" sz="quarter" idx="4"/>
          </p:nvPr>
        </p:nvSpPr>
        <p:spPr bwMode="auto">
          <a:xfrm>
            <a:off x="4484688" y="6546850"/>
            <a:ext cx="15589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92">
                <a:latin typeface="Times New Roman" pitchFamily="18" charset="0"/>
                <a:ea typeface="ＭＳ Ｐゴシック" pitchFamily="50" charset="-128"/>
              </a:defRPr>
            </a:lvl1pPr>
          </a:lstStyle>
          <a:p>
            <a:fld id="{73341EA1-14A4-4DE8-80FF-080E460AFBF3}" type="slidenum">
              <a:rPr kumimoji="1" lang="ja-JP" altLang="en-US" smtClean="0"/>
              <a:t>‹#›</a:t>
            </a:fld>
            <a:endParaRPr kumimoji="1" lang="ja-JP" altLang="en-US"/>
          </a:p>
        </p:txBody>
      </p:sp>
      <p:sp>
        <p:nvSpPr>
          <p:cNvPr id="1029" name="Rectangle 10"/>
          <p:cNvSpPr>
            <a:spLocks noChangeArrowheads="1"/>
          </p:cNvSpPr>
          <p:nvPr/>
        </p:nvSpPr>
        <p:spPr bwMode="auto">
          <a:xfrm>
            <a:off x="194431" y="6533126"/>
            <a:ext cx="9468000" cy="53975"/>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3" name="Rectangle 17"/>
          <p:cNvSpPr>
            <a:spLocks noChangeArrowheads="1"/>
          </p:cNvSpPr>
          <p:nvPr/>
        </p:nvSpPr>
        <p:spPr bwMode="auto">
          <a:xfrm>
            <a:off x="194431" y="188913"/>
            <a:ext cx="946800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Tree>
    <p:extLst>
      <p:ext uri="{BB962C8B-B14F-4D97-AF65-F5344CB8AC3E}">
        <p14:creationId xmlns:p14="http://schemas.microsoft.com/office/powerpoint/2010/main" val="390630171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Lst>
  <p:txStyles>
    <p:titleStyle>
      <a:lvl1pPr algn="l" rtl="0" eaLnBrk="1" fontAlgn="base" hangingPunct="1">
        <a:spcBef>
          <a:spcPct val="0"/>
        </a:spcBef>
        <a:spcAft>
          <a:spcPct val="0"/>
        </a:spcAft>
        <a:defRPr kumimoji="1" sz="1846">
          <a:solidFill>
            <a:schemeClr val="tx1"/>
          </a:solidFill>
          <a:latin typeface="+mj-lt"/>
          <a:ea typeface="+mj-ea"/>
          <a:cs typeface="+mj-cs"/>
        </a:defRPr>
      </a:lvl1pPr>
      <a:lvl2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2pPr>
      <a:lvl3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3pPr>
      <a:lvl4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4pPr>
      <a:lvl5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5pPr>
      <a:lvl6pPr marL="422041"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6pPr>
      <a:lvl7pPr marL="844083"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7pPr>
      <a:lvl8pPr marL="1266124"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8pPr>
      <a:lvl9pPr marL="1688165"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9pPr>
    </p:titleStyle>
    <p:bodyStyle>
      <a:lvl1pPr marL="316531" indent="-316531" algn="l" rtl="0" eaLnBrk="1" fontAlgn="base" hangingPunct="1">
        <a:spcBef>
          <a:spcPct val="20000"/>
        </a:spcBef>
        <a:spcAft>
          <a:spcPct val="0"/>
        </a:spcAft>
        <a:defRPr kumimoji="1" sz="1477" b="1">
          <a:solidFill>
            <a:schemeClr val="tx1"/>
          </a:solidFill>
          <a:latin typeface="メイリオ" pitchFamily="50" charset="-128"/>
          <a:ea typeface="メイリオ" pitchFamily="50" charset="-128"/>
          <a:cs typeface="メイリオ" pitchFamily="50" charset="-128"/>
        </a:defRPr>
      </a:lvl1pPr>
      <a:lvl2pPr marL="411784" indent="-162662"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2pPr>
      <a:lvl3pPr marL="745900" indent="-168524"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3pPr>
      <a:lvl4pPr marL="1074154" indent="-162662" algn="l" rtl="0" eaLnBrk="1" fontAlgn="base" hangingPunct="1">
        <a:lnSpc>
          <a:spcPct val="110000"/>
        </a:lnSpc>
        <a:spcBef>
          <a:spcPct val="0"/>
        </a:spcBef>
        <a:spcAft>
          <a:spcPct val="0"/>
        </a:spcAft>
        <a:buFont typeface="Arial" charset="0"/>
        <a:buChar char="»"/>
        <a:defRPr kumimoji="1" sz="1292">
          <a:solidFill>
            <a:schemeClr val="tx1"/>
          </a:solidFill>
          <a:latin typeface="メイリオ" pitchFamily="50" charset="-128"/>
          <a:ea typeface="メイリオ" pitchFamily="50" charset="-128"/>
          <a:cs typeface="メイリオ" pitchFamily="50" charset="-128"/>
        </a:defRPr>
      </a:lvl4pPr>
      <a:lvl5pPr marL="1408270"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メイリオ" pitchFamily="50" charset="-128"/>
          <a:ea typeface="メイリオ" pitchFamily="50" charset="-128"/>
          <a:cs typeface="メイリオ" pitchFamily="50" charset="-128"/>
        </a:defRPr>
      </a:lvl5pPr>
      <a:lvl6pPr marL="1830312"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6pPr>
      <a:lvl7pPr marL="2252353"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7pPr>
      <a:lvl8pPr marL="2674394"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8pPr>
      <a:lvl9pPr marL="3096436"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625" y="727077"/>
            <a:ext cx="89884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95300" y="1446213"/>
            <a:ext cx="89154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366" name="Rectangle 6"/>
          <p:cNvSpPr>
            <a:spLocks noGrp="1" noChangeArrowheads="1"/>
          </p:cNvSpPr>
          <p:nvPr>
            <p:ph type="sldNum" sz="quarter" idx="4"/>
          </p:nvPr>
        </p:nvSpPr>
        <p:spPr bwMode="auto">
          <a:xfrm>
            <a:off x="4484688" y="6546850"/>
            <a:ext cx="15589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92">
                <a:latin typeface="Times New Roman" pitchFamily="18" charset="0"/>
                <a:ea typeface="ＭＳ Ｐゴシック" pitchFamily="50" charset="-128"/>
              </a:defRPr>
            </a:lvl1pPr>
          </a:lstStyle>
          <a:p>
            <a:pPr>
              <a:defRPr/>
            </a:pPr>
            <a:fld id="{6CA3BC1E-70E0-4B1D-9A33-E974266AAEEF}" type="slidenum">
              <a:rPr lang="en-US" altLang="ja-JP"/>
              <a:pPr>
                <a:defRPr/>
              </a:pPr>
              <a:t>‹#›</a:t>
            </a:fld>
            <a:endParaRPr lang="en-US" altLang="ja-JP" dirty="0"/>
          </a:p>
        </p:txBody>
      </p:sp>
      <p:sp>
        <p:nvSpPr>
          <p:cNvPr id="1029" name="Rectangle 10"/>
          <p:cNvSpPr>
            <a:spLocks noChangeArrowheads="1"/>
          </p:cNvSpPr>
          <p:nvPr/>
        </p:nvSpPr>
        <p:spPr bwMode="auto">
          <a:xfrm>
            <a:off x="194431" y="6533126"/>
            <a:ext cx="9468000" cy="53975"/>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3" name="Rectangle 17"/>
          <p:cNvSpPr>
            <a:spLocks noChangeArrowheads="1"/>
          </p:cNvSpPr>
          <p:nvPr/>
        </p:nvSpPr>
        <p:spPr bwMode="auto">
          <a:xfrm>
            <a:off x="194431" y="188913"/>
            <a:ext cx="946800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grpSp>
        <p:nvGrpSpPr>
          <p:cNvPr id="1035" name="Group 19"/>
          <p:cNvGrpSpPr>
            <a:grpSpLocks/>
          </p:cNvGrpSpPr>
          <p:nvPr/>
        </p:nvGrpSpPr>
        <p:grpSpPr bwMode="auto">
          <a:xfrm>
            <a:off x="-2679700" y="3395666"/>
            <a:ext cx="2460625" cy="1497013"/>
            <a:chOff x="-1643" y="2907"/>
            <a:chExt cx="1550" cy="943"/>
          </a:xfrm>
        </p:grpSpPr>
        <p:sp>
          <p:nvSpPr>
            <p:cNvPr id="1036" name="Rectangle 20"/>
            <p:cNvSpPr>
              <a:spLocks noChangeArrowheads="1"/>
            </p:cNvSpPr>
            <p:nvPr userDrawn="1"/>
          </p:nvSpPr>
          <p:spPr bwMode="auto">
            <a:xfrm>
              <a:off x="-1643" y="3278"/>
              <a:ext cx="1550" cy="301"/>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7" name="Rectangle 21"/>
            <p:cNvSpPr>
              <a:spLocks noChangeArrowheads="1"/>
            </p:cNvSpPr>
            <p:nvPr userDrawn="1"/>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8" name="Rectangle 22"/>
            <p:cNvSpPr>
              <a:spLocks noChangeArrowheads="1"/>
            </p:cNvSpPr>
            <p:nvPr userDrawn="1"/>
          </p:nvSpPr>
          <p:spPr bwMode="auto">
            <a:xfrm>
              <a:off x="-1381" y="3683"/>
              <a:ext cx="998" cy="16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65000"/>
                </a:lnSpc>
                <a:spcBef>
                  <a:spcPct val="20000"/>
                </a:spcBef>
                <a:spcAft>
                  <a:spcPct val="20000"/>
                </a:spcAft>
                <a:defRPr/>
              </a:pPr>
              <a:r>
                <a:rPr kumimoji="0" lang="en-GB" altLang="ja-JP" sz="1015" dirty="0">
                  <a:ea typeface="ＭＳ Ｐゴシック" pitchFamily="50" charset="-128"/>
                </a:rPr>
                <a:t>Yellow</a:t>
              </a:r>
            </a:p>
            <a:p>
              <a:pPr algn="r" eaLnBrk="1" hangingPunct="1">
                <a:lnSpc>
                  <a:spcPct val="65000"/>
                </a:lnSpc>
                <a:spcBef>
                  <a:spcPct val="20000"/>
                </a:spcBef>
                <a:spcAft>
                  <a:spcPct val="20000"/>
                </a:spcAft>
                <a:defRPr/>
              </a:pPr>
              <a:r>
                <a:rPr kumimoji="0" lang="en-GB" altLang="ja-JP" sz="1015" dirty="0"/>
                <a:t>RGB= 255,255,153</a:t>
              </a:r>
            </a:p>
          </p:txBody>
        </p:sp>
        <p:grpSp>
          <p:nvGrpSpPr>
            <p:cNvPr id="1039" name="Group 23"/>
            <p:cNvGrpSpPr>
              <a:grpSpLocks/>
            </p:cNvGrpSpPr>
            <p:nvPr userDrawn="1"/>
          </p:nvGrpSpPr>
          <p:grpSpPr bwMode="auto">
            <a:xfrm>
              <a:off x="-1381" y="3105"/>
              <a:ext cx="1209" cy="182"/>
              <a:chOff x="-1379" y="3713"/>
              <a:chExt cx="1209" cy="182"/>
            </a:xfrm>
          </p:grpSpPr>
          <p:sp>
            <p:nvSpPr>
              <p:cNvPr id="1044" name="Rectangle 24"/>
              <p:cNvSpPr>
                <a:spLocks noChangeArrowheads="1"/>
              </p:cNvSpPr>
              <p:nvPr userDrawn="1"/>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45" name="Rectangle 25"/>
              <p:cNvSpPr>
                <a:spLocks noChangeArrowheads="1"/>
              </p:cNvSpPr>
              <p:nvPr userDrawn="1"/>
            </p:nvSpPr>
            <p:spPr bwMode="auto">
              <a:xfrm>
                <a:off x="-1379" y="3728"/>
                <a:ext cx="998" cy="16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65000"/>
                  </a:lnSpc>
                  <a:spcBef>
                    <a:spcPct val="20000"/>
                  </a:spcBef>
                  <a:spcAft>
                    <a:spcPct val="20000"/>
                  </a:spcAft>
                  <a:defRPr/>
                </a:pPr>
                <a:r>
                  <a:rPr kumimoji="0" lang="en-GB" altLang="ja-JP" sz="1015" dirty="0">
                    <a:ea typeface="ＭＳ Ｐゴシック" pitchFamily="50" charset="-128"/>
                  </a:rPr>
                  <a:t>Blue(corporate color)</a:t>
                </a:r>
              </a:p>
              <a:p>
                <a:pPr algn="r" eaLnBrk="1" hangingPunct="1">
                  <a:lnSpc>
                    <a:spcPct val="65000"/>
                  </a:lnSpc>
                  <a:spcBef>
                    <a:spcPct val="20000"/>
                  </a:spcBef>
                  <a:spcAft>
                    <a:spcPct val="20000"/>
                  </a:spcAft>
                  <a:defRPr/>
                </a:pPr>
                <a:r>
                  <a:rPr kumimoji="0" lang="en-GB" altLang="ja-JP" sz="1015" dirty="0"/>
                  <a:t>RGB= 0,117,191</a:t>
                </a:r>
              </a:p>
            </p:txBody>
          </p:sp>
        </p:grpSp>
        <p:grpSp>
          <p:nvGrpSpPr>
            <p:cNvPr id="1040" name="Group 26"/>
            <p:cNvGrpSpPr>
              <a:grpSpLocks/>
            </p:cNvGrpSpPr>
            <p:nvPr userDrawn="1"/>
          </p:nvGrpSpPr>
          <p:grpSpPr bwMode="auto">
            <a:xfrm>
              <a:off x="-1381" y="3381"/>
              <a:ext cx="1209" cy="182"/>
              <a:chOff x="-1379" y="4018"/>
              <a:chExt cx="1209" cy="182"/>
            </a:xfrm>
          </p:grpSpPr>
          <p:sp>
            <p:nvSpPr>
              <p:cNvPr id="1042" name="Rectangle 27"/>
              <p:cNvSpPr>
                <a:spLocks noChangeArrowheads="1"/>
              </p:cNvSpPr>
              <p:nvPr userDrawn="1"/>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43" name="Rectangle 28"/>
              <p:cNvSpPr>
                <a:spLocks noChangeArrowheads="1"/>
              </p:cNvSpPr>
              <p:nvPr userDrawn="1"/>
            </p:nvSpPr>
            <p:spPr bwMode="auto">
              <a:xfrm>
                <a:off x="-1379" y="4033"/>
                <a:ext cx="998" cy="16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65000"/>
                  </a:lnSpc>
                  <a:spcBef>
                    <a:spcPct val="20000"/>
                  </a:spcBef>
                  <a:spcAft>
                    <a:spcPct val="20000"/>
                  </a:spcAft>
                  <a:defRPr/>
                </a:pPr>
                <a:r>
                  <a:rPr kumimoji="0" lang="en-GB" altLang="ja-JP" sz="1015" dirty="0">
                    <a:ea typeface="ＭＳ Ｐゴシック" pitchFamily="50" charset="-128"/>
                  </a:rPr>
                  <a:t>Grey</a:t>
                </a:r>
              </a:p>
              <a:p>
                <a:pPr algn="r" eaLnBrk="1" hangingPunct="1">
                  <a:lnSpc>
                    <a:spcPct val="65000"/>
                  </a:lnSpc>
                  <a:spcBef>
                    <a:spcPct val="20000"/>
                  </a:spcBef>
                  <a:spcAft>
                    <a:spcPct val="20000"/>
                  </a:spcAft>
                  <a:defRPr/>
                </a:pPr>
                <a:r>
                  <a:rPr kumimoji="0" lang="en-GB" altLang="ja-JP" sz="1015" dirty="0"/>
                  <a:t>RGB= 221,221,221</a:t>
                </a:r>
              </a:p>
            </p:txBody>
          </p:sp>
        </p:grpSp>
        <p:sp>
          <p:nvSpPr>
            <p:cNvPr id="1041" name="Rectangle 29"/>
            <p:cNvSpPr>
              <a:spLocks noChangeArrowheads="1"/>
            </p:cNvSpPr>
            <p:nvPr userDrawn="1"/>
          </p:nvSpPr>
          <p:spPr bwMode="auto">
            <a:xfrm>
              <a:off x="-1507" y="2907"/>
              <a:ext cx="1351" cy="9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90000"/>
                </a:lnSpc>
                <a:spcBef>
                  <a:spcPct val="20000"/>
                </a:spcBef>
                <a:spcAft>
                  <a:spcPct val="20000"/>
                </a:spcAft>
                <a:defRPr/>
              </a:pPr>
              <a:r>
                <a:rPr kumimoji="0" lang="en-GB" altLang="ja-JP" sz="1108" b="1" dirty="0">
                  <a:ea typeface="ＭＳ Ｐゴシック" pitchFamily="50" charset="-128"/>
                </a:rPr>
                <a:t>JRI  colour balance</a:t>
              </a:r>
            </a:p>
          </p:txBody>
        </p:sp>
      </p:grpSp>
    </p:spTree>
    <p:extLst>
      <p:ext uri="{BB962C8B-B14F-4D97-AF65-F5344CB8AC3E}">
        <p14:creationId xmlns:p14="http://schemas.microsoft.com/office/powerpoint/2010/main" val="276282317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Lst>
  <p:hf hdr="0" ftr="0" dt="0"/>
  <p:txStyles>
    <p:titleStyle>
      <a:lvl1pPr algn="l" rtl="0" eaLnBrk="1" fontAlgn="base" hangingPunct="1">
        <a:spcBef>
          <a:spcPct val="0"/>
        </a:spcBef>
        <a:spcAft>
          <a:spcPct val="0"/>
        </a:spcAft>
        <a:defRPr kumimoji="1" sz="1846">
          <a:solidFill>
            <a:schemeClr val="tx1"/>
          </a:solidFill>
          <a:latin typeface="+mj-lt"/>
          <a:ea typeface="+mj-ea"/>
          <a:cs typeface="+mj-cs"/>
        </a:defRPr>
      </a:lvl1pPr>
      <a:lvl2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2pPr>
      <a:lvl3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3pPr>
      <a:lvl4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4pPr>
      <a:lvl5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5pPr>
      <a:lvl6pPr marL="422041"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6pPr>
      <a:lvl7pPr marL="844083"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7pPr>
      <a:lvl8pPr marL="1266124"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8pPr>
      <a:lvl9pPr marL="1688165"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9pPr>
    </p:titleStyle>
    <p:bodyStyle>
      <a:lvl1pPr marL="316531" indent="-316531" algn="l" rtl="0" eaLnBrk="1" fontAlgn="base" hangingPunct="1">
        <a:spcBef>
          <a:spcPct val="20000"/>
        </a:spcBef>
        <a:spcAft>
          <a:spcPct val="0"/>
        </a:spcAft>
        <a:defRPr kumimoji="1" sz="1477" b="1">
          <a:solidFill>
            <a:schemeClr val="tx1"/>
          </a:solidFill>
          <a:latin typeface="メイリオ" pitchFamily="50" charset="-128"/>
          <a:ea typeface="メイリオ" pitchFamily="50" charset="-128"/>
          <a:cs typeface="メイリオ" pitchFamily="50" charset="-128"/>
        </a:defRPr>
      </a:lvl1pPr>
      <a:lvl2pPr marL="411784" indent="-162662"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2pPr>
      <a:lvl3pPr marL="745900" indent="-168524"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3pPr>
      <a:lvl4pPr marL="1074154" indent="-162662" algn="l" rtl="0" eaLnBrk="1" fontAlgn="base" hangingPunct="1">
        <a:lnSpc>
          <a:spcPct val="110000"/>
        </a:lnSpc>
        <a:spcBef>
          <a:spcPct val="0"/>
        </a:spcBef>
        <a:spcAft>
          <a:spcPct val="0"/>
        </a:spcAft>
        <a:buFont typeface="Arial" charset="0"/>
        <a:buChar char="»"/>
        <a:defRPr kumimoji="1" sz="1292">
          <a:solidFill>
            <a:schemeClr val="tx1"/>
          </a:solidFill>
          <a:latin typeface="メイリオ" pitchFamily="50" charset="-128"/>
          <a:ea typeface="メイリオ" pitchFamily="50" charset="-128"/>
          <a:cs typeface="メイリオ" pitchFamily="50" charset="-128"/>
        </a:defRPr>
      </a:lvl4pPr>
      <a:lvl5pPr marL="1408270"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メイリオ" pitchFamily="50" charset="-128"/>
          <a:ea typeface="メイリオ" pitchFamily="50" charset="-128"/>
          <a:cs typeface="メイリオ" pitchFamily="50" charset="-128"/>
        </a:defRPr>
      </a:lvl5pPr>
      <a:lvl6pPr marL="1830312"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6pPr>
      <a:lvl7pPr marL="2252353"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7pPr>
      <a:lvl8pPr marL="2674394"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8pPr>
      <a:lvl9pPr marL="3096436"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1.xml"/><Relationship Id="rId7" Type="http://schemas.openxmlformats.org/officeDocument/2006/relationships/image" Target="../media/image2.jpeg"/><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notesSlide" Target="../notesSlides/notesSlide1.xml"/><Relationship Id="rId9" Type="http://schemas.openxmlformats.org/officeDocument/2006/relationships/image" Target="../media/image4.gif"/></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slideLayout" Target="../slideLayouts/slideLayout1.xml"/><Relationship Id="rId7" Type="http://schemas.openxmlformats.org/officeDocument/2006/relationships/image" Target="../media/image5.gif"/><Relationship Id="rId12" Type="http://schemas.microsoft.com/office/2007/relationships/hdphoto" Target="../media/hdphoto1.wdp"/><Relationship Id="rId2" Type="http://schemas.openxmlformats.org/officeDocument/2006/relationships/tags" Target="../tags/tag9.xml"/><Relationship Id="rId1" Type="http://schemas.openxmlformats.org/officeDocument/2006/relationships/vmlDrawing" Target="../drawings/vmlDrawing6.vml"/><Relationship Id="rId6" Type="http://schemas.openxmlformats.org/officeDocument/2006/relationships/image" Target="../media/image1.emf"/><Relationship Id="rId11" Type="http://schemas.openxmlformats.org/officeDocument/2006/relationships/image" Target="../media/image9.png"/><Relationship Id="rId5" Type="http://schemas.openxmlformats.org/officeDocument/2006/relationships/oleObject" Target="../embeddings/oleObject6.bin"/><Relationship Id="rId15" Type="http://schemas.openxmlformats.org/officeDocument/2006/relationships/image" Target="../media/image4.gif"/><Relationship Id="rId10" Type="http://schemas.openxmlformats.org/officeDocument/2006/relationships/image" Target="../media/image8.jpeg"/><Relationship Id="rId4" Type="http://schemas.openxmlformats.org/officeDocument/2006/relationships/notesSlide" Target="../notesSlides/notesSlide2.xml"/><Relationship Id="rId9" Type="http://schemas.openxmlformats.org/officeDocument/2006/relationships/image" Target="../media/image7.png"/><Relationship Id="rId1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gif"/><Relationship Id="rId2" Type="http://schemas.openxmlformats.org/officeDocument/2006/relationships/tags" Target="../tags/tag10.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gif"/><Relationship Id="rId2" Type="http://schemas.openxmlformats.org/officeDocument/2006/relationships/tags" Target="../tags/tag11.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gif"/><Relationship Id="rId2" Type="http://schemas.openxmlformats.org/officeDocument/2006/relationships/tags" Target="../tags/tag12.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gif"/><Relationship Id="rId2" Type="http://schemas.openxmlformats.org/officeDocument/2006/relationships/tags" Target="../tags/tag13.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977891505"/>
              </p:ext>
            </p:ext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57454"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56" name="Rectangle 2"/>
          <p:cNvSpPr txBox="1">
            <a:spLocks noChangeArrowheads="1"/>
          </p:cNvSpPr>
          <p:nvPr/>
        </p:nvSpPr>
        <p:spPr bwMode="auto">
          <a:xfrm>
            <a:off x="0" y="-1"/>
            <a:ext cx="9906000"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21" name="正方形/長方形 20"/>
          <p:cNvSpPr/>
          <p:nvPr/>
        </p:nvSpPr>
        <p:spPr>
          <a:xfrm>
            <a:off x="558103"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22" name="正方形/長方形 21"/>
          <p:cNvSpPr/>
          <p:nvPr/>
        </p:nvSpPr>
        <p:spPr>
          <a:xfrm>
            <a:off x="1414108"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奈良県／生駒市</a:t>
            </a:r>
          </a:p>
        </p:txBody>
      </p:sp>
      <p:grpSp>
        <p:nvGrpSpPr>
          <p:cNvPr id="5" name="グループ化 4"/>
          <p:cNvGrpSpPr/>
          <p:nvPr/>
        </p:nvGrpSpPr>
        <p:grpSpPr>
          <a:xfrm>
            <a:off x="617026" y="1343609"/>
            <a:ext cx="5637668" cy="5136322"/>
            <a:chOff x="-228486" y="1249279"/>
            <a:chExt cx="5810838" cy="5101955"/>
          </a:xfrm>
        </p:grpSpPr>
        <p:sp>
          <p:nvSpPr>
            <p:cNvPr id="59" name="楕円 58"/>
            <p:cNvSpPr/>
            <p:nvPr/>
          </p:nvSpPr>
          <p:spPr>
            <a:xfrm>
              <a:off x="508870" y="2117384"/>
              <a:ext cx="1006037" cy="35017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2019</a:t>
              </a:r>
              <a:endParaRPr kumimoji="1" lang="ja-JP" altLang="en-US" sz="1400" dirty="0">
                <a:solidFill>
                  <a:schemeClr val="tx1"/>
                </a:solidFill>
              </a:endParaRPr>
            </a:p>
          </p:txBody>
        </p:sp>
        <p:sp>
          <p:nvSpPr>
            <p:cNvPr id="62" name="正方形/長方形 61"/>
            <p:cNvSpPr/>
            <p:nvPr/>
          </p:nvSpPr>
          <p:spPr>
            <a:xfrm>
              <a:off x="-228486" y="1249279"/>
              <a:ext cx="5810838" cy="510195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p:cNvSpPr/>
            <p:nvPr/>
          </p:nvSpPr>
          <p:spPr>
            <a:xfrm>
              <a:off x="2180701" y="3014976"/>
              <a:ext cx="972359" cy="33065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2020</a:t>
              </a:r>
              <a:endParaRPr kumimoji="1" lang="ja-JP" altLang="en-US" sz="1400" dirty="0">
                <a:solidFill>
                  <a:schemeClr val="tx1"/>
                </a:solidFill>
              </a:endParaRPr>
            </a:p>
          </p:txBody>
        </p:sp>
      </p:grpSp>
      <p:grpSp>
        <p:nvGrpSpPr>
          <p:cNvPr id="4" name="グループ化 3"/>
          <p:cNvGrpSpPr/>
          <p:nvPr/>
        </p:nvGrpSpPr>
        <p:grpSpPr>
          <a:xfrm>
            <a:off x="6607490" y="1045104"/>
            <a:ext cx="2664000" cy="5336419"/>
            <a:chOff x="5409791" y="1709410"/>
            <a:chExt cx="2664000" cy="4512587"/>
          </a:xfrm>
        </p:grpSpPr>
        <p:grpSp>
          <p:nvGrpSpPr>
            <p:cNvPr id="2" name="グループ化 1"/>
            <p:cNvGrpSpPr/>
            <p:nvPr/>
          </p:nvGrpSpPr>
          <p:grpSpPr>
            <a:xfrm>
              <a:off x="5409791" y="1876804"/>
              <a:ext cx="2624400" cy="4345193"/>
              <a:chOff x="5409791" y="1876804"/>
              <a:chExt cx="2624400" cy="4345193"/>
            </a:xfrm>
          </p:grpSpPr>
          <p:sp>
            <p:nvSpPr>
              <p:cNvPr id="47" name="正方形/長方形 46"/>
              <p:cNvSpPr/>
              <p:nvPr/>
            </p:nvSpPr>
            <p:spPr>
              <a:xfrm>
                <a:off x="5409791" y="1876804"/>
                <a:ext cx="2624400" cy="43451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600" b="1" u="sng" dirty="0">
                  <a:solidFill>
                    <a:schemeClr val="tx1"/>
                  </a:solidFill>
                  <a:latin typeface="Meiryo UI" panose="020B0604030504040204" pitchFamily="50" charset="-128"/>
                  <a:ea typeface="Meiryo UI" panose="020B0604030504040204" pitchFamily="50" charset="-128"/>
                </a:endParaRPr>
              </a:p>
              <a:p>
                <a:r>
                  <a:rPr lang="en-US" altLang="ja-JP" sz="1600" b="1" u="sng" dirty="0">
                    <a:solidFill>
                      <a:schemeClr val="tx1"/>
                    </a:solidFill>
                    <a:latin typeface="Meiryo UI" panose="020B0604030504040204" pitchFamily="50" charset="-128"/>
                    <a:ea typeface="Meiryo UI" panose="020B0604030504040204" pitchFamily="50" charset="-128"/>
                  </a:rPr>
                  <a:t>2019</a:t>
                </a:r>
                <a:r>
                  <a:rPr lang="ja-JP" altLang="en-US" sz="1600" b="1" u="sng" dirty="0">
                    <a:solidFill>
                      <a:schemeClr val="tx1"/>
                    </a:solidFill>
                    <a:latin typeface="Meiryo UI" panose="020B0604030504040204" pitchFamily="50" charset="-128"/>
                    <a:ea typeface="Meiryo UI" panose="020B0604030504040204" pitchFamily="50" charset="-128"/>
                  </a:rPr>
                  <a:t>年</a:t>
                </a:r>
                <a:r>
                  <a:rPr lang="ja-JP" altLang="en-US" sz="1600" b="1"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資源循環・コミュニティ向上の拠点となる「コミュニティステーション」モデルの構築</a:t>
                </a:r>
                <a:r>
                  <a:rPr kumimoji="1" lang="ja-JP" altLang="en-US"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（本事業、詳細は次ページ）</a:t>
                </a:r>
                <a:endParaRPr kumimoji="1" lang="en-US" altLang="ja-JP"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lang="en-US" altLang="ja-JP" sz="1600" b="1" u="sng" dirty="0">
                    <a:solidFill>
                      <a:schemeClr val="tx1"/>
                    </a:solidFill>
                    <a:latin typeface="Meiryo UI" panose="020B0604030504040204" pitchFamily="50" charset="-128"/>
                    <a:ea typeface="Meiryo UI" panose="020B0604030504040204" pitchFamily="50" charset="-128"/>
                  </a:rPr>
                  <a:t>2020</a:t>
                </a:r>
                <a:r>
                  <a:rPr lang="ja-JP" altLang="en-US" sz="1600" b="1" u="sng" dirty="0">
                    <a:solidFill>
                      <a:schemeClr val="tx1"/>
                    </a:solidFill>
                    <a:latin typeface="Meiryo UI" panose="020B0604030504040204" pitchFamily="50" charset="-128"/>
                    <a:ea typeface="Meiryo UI" panose="020B0604030504040204" pitchFamily="50" charset="-128"/>
                  </a:rPr>
                  <a:t>年</a:t>
                </a:r>
                <a:r>
                  <a:rPr lang="ja-JP" altLang="en-US" sz="1600" b="1"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10</a:t>
                </a:r>
                <a:r>
                  <a:rPr lang="ja-JP" altLang="en-US" sz="1600" dirty="0">
                    <a:solidFill>
                      <a:schemeClr val="tx1"/>
                    </a:solidFill>
                    <a:latin typeface="Meiryo UI" panose="020B0604030504040204" pitchFamily="50" charset="-128"/>
                    <a:ea typeface="Meiryo UI" panose="020B0604030504040204" pitchFamily="50" charset="-128"/>
                  </a:rPr>
                  <a:t>か所にコミュニティステーションを設置</a:t>
                </a:r>
                <a:endParaRPr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b="1" u="sng" dirty="0">
                    <a:solidFill>
                      <a:schemeClr val="tx1"/>
                    </a:solidFill>
                    <a:latin typeface="Meiryo UI" panose="020B0604030504040204" pitchFamily="50" charset="-128"/>
                    <a:ea typeface="Meiryo UI" panose="020B0604030504040204" pitchFamily="50" charset="-128"/>
                  </a:rPr>
                  <a:t>2021</a:t>
                </a:r>
                <a:r>
                  <a:rPr lang="ja-JP" altLang="en-US" sz="1600" b="1" u="sng" dirty="0">
                    <a:solidFill>
                      <a:schemeClr val="tx1"/>
                    </a:solidFill>
                    <a:latin typeface="Meiryo UI" panose="020B0604030504040204" pitchFamily="50" charset="-128"/>
                    <a:ea typeface="Meiryo UI" panose="020B0604030504040204" pitchFamily="50" charset="-128"/>
                  </a:rPr>
                  <a:t>年</a:t>
                </a:r>
                <a:r>
                  <a:rPr lang="ja-JP" altLang="en-US" sz="1600" b="1"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別の</a:t>
                </a:r>
                <a:r>
                  <a:rPr lang="en-US" altLang="ja-JP" sz="1600" dirty="0">
                    <a:solidFill>
                      <a:schemeClr val="tx1"/>
                    </a:solidFill>
                    <a:latin typeface="Meiryo UI" panose="020B0604030504040204" pitchFamily="50" charset="-128"/>
                    <a:ea typeface="Meiryo UI" panose="020B0604030504040204" pitchFamily="50" charset="-128"/>
                  </a:rPr>
                  <a:t>10</a:t>
                </a:r>
                <a:r>
                  <a:rPr lang="ja-JP" altLang="en-US" sz="1600" dirty="0">
                    <a:solidFill>
                      <a:schemeClr val="tx1"/>
                    </a:solidFill>
                    <a:latin typeface="Meiryo UI" panose="020B0604030504040204" pitchFamily="50" charset="-128"/>
                    <a:ea typeface="Meiryo UI" panose="020B0604030504040204" pitchFamily="50" charset="-128"/>
                  </a:rPr>
                  <a:t>か所に設置し、広く他地区への普及・展開を目指す</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en-US" altLang="ja-JP" sz="1600" b="1" u="sng" dirty="0">
                    <a:solidFill>
                      <a:schemeClr val="tx1"/>
                    </a:solidFill>
                    <a:latin typeface="Meiryo UI" panose="020B0604030504040204" pitchFamily="50" charset="-128"/>
                    <a:ea typeface="Meiryo UI" panose="020B0604030504040204" pitchFamily="50" charset="-128"/>
                  </a:rPr>
                  <a:t>2030</a:t>
                </a:r>
                <a:r>
                  <a:rPr kumimoji="1" lang="ja-JP" altLang="en-US" sz="1600" b="1" u="sng" dirty="0">
                    <a:solidFill>
                      <a:schemeClr val="tx1"/>
                    </a:solidFill>
                    <a:latin typeface="Meiryo UI" panose="020B0604030504040204" pitchFamily="50" charset="-128"/>
                    <a:ea typeface="Meiryo UI" panose="020B0604030504040204" pitchFamily="50" charset="-128"/>
                  </a:rPr>
                  <a:t>年</a:t>
                </a:r>
                <a:r>
                  <a:rPr kumimoji="1" lang="ja-JP" altLang="en-US" sz="1600" b="1"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地域のモノ・人が循環する「</a:t>
                </a:r>
                <a:r>
                  <a:rPr kumimoji="1" lang="en-US" altLang="ja-JP" sz="1600" dirty="0">
                    <a:solidFill>
                      <a:schemeClr val="tx1"/>
                    </a:solidFill>
                    <a:latin typeface="Meiryo UI" panose="020B0604030504040204" pitchFamily="50" charset="-128"/>
                    <a:ea typeface="Meiryo UI" panose="020B0604030504040204" pitchFamily="50" charset="-128"/>
                  </a:rPr>
                  <a:t>100</a:t>
                </a:r>
                <a:r>
                  <a:rPr kumimoji="1" lang="ja-JP" altLang="en-US" sz="1600" dirty="0">
                    <a:solidFill>
                      <a:schemeClr val="tx1"/>
                    </a:solidFill>
                    <a:latin typeface="Meiryo UI" panose="020B0604030504040204" pitchFamily="50" charset="-128"/>
                    <a:ea typeface="Meiryo UI" panose="020B0604030504040204" pitchFamily="50" charset="-128"/>
                  </a:rPr>
                  <a:t>の複合型コミュニティ」が、市民・事業者によって運営されている</a:t>
                </a:r>
                <a:endParaRPr kumimoji="1" lang="ja-JP" altLang="en-US" sz="1600" dirty="0">
                  <a:solidFill>
                    <a:srgbClr val="002060"/>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752318" y="4507347"/>
                <a:ext cx="1646340" cy="711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rPr>
                  <a:t>・・・</a:t>
                </a:r>
              </a:p>
            </p:txBody>
          </p:sp>
        </p:grpSp>
        <p:sp>
          <p:nvSpPr>
            <p:cNvPr id="41" name="コンテンツ プレースホルダー 11"/>
            <p:cNvSpPr txBox="1">
              <a:spLocks/>
            </p:cNvSpPr>
            <p:nvPr/>
          </p:nvSpPr>
          <p:spPr>
            <a:xfrm>
              <a:off x="5409791" y="1709410"/>
              <a:ext cx="2664000" cy="277903"/>
            </a:xfrm>
            <a:prstGeom prst="rect">
              <a:avLst/>
            </a:prstGeom>
            <a:solidFill>
              <a:schemeClr val="bg1">
                <a:lumMod val="85000"/>
              </a:schemeClr>
            </a:solidFill>
            <a:ln>
              <a:no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地域循環共生圏実現への主要ステップ</a:t>
              </a:r>
              <a:endParaRPr lang="en-US" altLang="ja-JP" sz="1200" b="1" dirty="0">
                <a:latin typeface="メイリオ" panose="020B0604030504040204" pitchFamily="50" charset="-128"/>
                <a:ea typeface="メイリオ" panose="020B0604030504040204" pitchFamily="50" charset="-128"/>
              </a:endParaRPr>
            </a:p>
          </p:txBody>
        </p:sp>
      </p:grpSp>
      <p:sp>
        <p:nvSpPr>
          <p:cNvPr id="38" name="正方形/長方形 37"/>
          <p:cNvSpPr/>
          <p:nvPr/>
        </p:nvSpPr>
        <p:spPr>
          <a:xfrm>
            <a:off x="6687686" y="1433435"/>
            <a:ext cx="2496375" cy="506312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9" name="グループ化 38"/>
          <p:cNvGrpSpPr/>
          <p:nvPr/>
        </p:nvGrpSpPr>
        <p:grpSpPr>
          <a:xfrm>
            <a:off x="7957946" y="765069"/>
            <a:ext cx="1266599" cy="305093"/>
            <a:chOff x="6098249" y="1438182"/>
            <a:chExt cx="1266599" cy="305093"/>
          </a:xfrm>
        </p:grpSpPr>
        <p:sp>
          <p:nvSpPr>
            <p:cNvPr id="40" name="正方形/長方形 39"/>
            <p:cNvSpPr/>
            <p:nvPr/>
          </p:nvSpPr>
          <p:spPr>
            <a:xfrm>
              <a:off x="7017061" y="1479109"/>
              <a:ext cx="347787" cy="18874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6098249" y="1438182"/>
              <a:ext cx="1055128" cy="30509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本事業：</a:t>
              </a:r>
            </a:p>
          </p:txBody>
        </p:sp>
      </p:grpSp>
      <p:sp>
        <p:nvSpPr>
          <p:cNvPr id="60" name="コンテンツ プレースホルダー 11"/>
          <p:cNvSpPr txBox="1">
            <a:spLocks/>
          </p:cNvSpPr>
          <p:nvPr/>
        </p:nvSpPr>
        <p:spPr>
          <a:xfrm>
            <a:off x="559864" y="1057636"/>
            <a:ext cx="58680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目指す地域循環共生圏の姿（目標年度：</a:t>
            </a:r>
            <a:r>
              <a:rPr lang="en-US" altLang="ja-JP" sz="1200" b="1" dirty="0">
                <a:latin typeface="メイリオ" panose="020B0604030504040204" pitchFamily="50" charset="-128"/>
                <a:ea typeface="メイリオ" panose="020B0604030504040204" pitchFamily="50" charset="-128"/>
              </a:rPr>
              <a:t>2030</a:t>
            </a:r>
            <a:r>
              <a:rPr lang="ja-JP" altLang="en-US" sz="1200" b="1" dirty="0">
                <a:latin typeface="メイリオ" panose="020B0604030504040204" pitchFamily="50" charset="-128"/>
                <a:ea typeface="メイリオ" panose="020B0604030504040204" pitchFamily="50" charset="-128"/>
              </a:rPr>
              <a:t>）</a:t>
            </a:r>
            <a:endParaRPr lang="en-US" altLang="ja-JP" sz="1200" b="1" dirty="0">
              <a:latin typeface="メイリオ" panose="020B0604030504040204" pitchFamily="50" charset="-128"/>
              <a:ea typeface="メイリオ" panose="020B0604030504040204" pitchFamily="50" charset="-128"/>
            </a:endParaRPr>
          </a:p>
        </p:txBody>
      </p:sp>
      <p:sp>
        <p:nvSpPr>
          <p:cNvPr id="63" name="正方形/長方形 62"/>
          <p:cNvSpPr/>
          <p:nvPr/>
        </p:nvSpPr>
        <p:spPr>
          <a:xfrm>
            <a:off x="558101" y="1057636"/>
            <a:ext cx="5829820" cy="549861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6603874" y="1045106"/>
            <a:ext cx="2664000" cy="551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pic>
        <p:nvPicPr>
          <p:cNvPr id="65" name="図 6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13647" y="2792250"/>
            <a:ext cx="589996" cy="262055"/>
          </a:xfrm>
          <a:prstGeom prst="rect">
            <a:avLst/>
          </a:prstGeom>
        </p:spPr>
      </p:pic>
      <p:sp>
        <p:nvSpPr>
          <p:cNvPr id="66" name="楕円 65"/>
          <p:cNvSpPr/>
          <p:nvPr/>
        </p:nvSpPr>
        <p:spPr>
          <a:xfrm>
            <a:off x="4752862" y="2224364"/>
            <a:ext cx="970320" cy="35323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2021</a:t>
            </a:r>
            <a:endParaRPr kumimoji="1" lang="ja-JP" altLang="en-US" sz="1400" dirty="0">
              <a:solidFill>
                <a:schemeClr val="tx1"/>
              </a:solidFill>
            </a:endParaRPr>
          </a:p>
        </p:txBody>
      </p:sp>
      <p:sp>
        <p:nvSpPr>
          <p:cNvPr id="12" name="角丸四角形 11"/>
          <p:cNvSpPr/>
          <p:nvPr/>
        </p:nvSpPr>
        <p:spPr>
          <a:xfrm>
            <a:off x="677992" y="1479929"/>
            <a:ext cx="5516746" cy="4614021"/>
          </a:xfrm>
          <a:prstGeom prst="roundRect">
            <a:avLst/>
          </a:pr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69" name="楕円 68"/>
          <p:cNvSpPr/>
          <p:nvPr/>
        </p:nvSpPr>
        <p:spPr>
          <a:xfrm>
            <a:off x="2954416" y="5860425"/>
            <a:ext cx="1045659" cy="36984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2030</a:t>
            </a:r>
            <a:endParaRPr kumimoji="1" lang="ja-JP" altLang="en-US" sz="1400" dirty="0">
              <a:solidFill>
                <a:schemeClr val="tx1"/>
              </a:solidFill>
            </a:endParaRPr>
          </a:p>
        </p:txBody>
      </p:sp>
      <p:sp>
        <p:nvSpPr>
          <p:cNvPr id="14" name="テキスト ボックス 13"/>
          <p:cNvSpPr txBox="1"/>
          <p:nvPr/>
        </p:nvSpPr>
        <p:spPr>
          <a:xfrm>
            <a:off x="3018482" y="4052793"/>
            <a:ext cx="1024651" cy="276999"/>
          </a:xfrm>
          <a:prstGeom prst="rect">
            <a:avLst/>
          </a:prstGeom>
          <a:noFill/>
        </p:spPr>
        <p:txBody>
          <a:bodyPr wrap="square" rtlCol="0">
            <a:spAutoFit/>
          </a:bodyPr>
          <a:lstStyle/>
          <a:p>
            <a:r>
              <a:rPr kumimoji="1" lang="ja-JP" altLang="en-US" sz="1200" dirty="0">
                <a:latin typeface="+mn-ea"/>
                <a:ea typeface="+mn-ea"/>
              </a:rPr>
              <a:t>・・・・・</a:t>
            </a:r>
          </a:p>
        </p:txBody>
      </p:sp>
      <p:sp>
        <p:nvSpPr>
          <p:cNvPr id="75" name="テキスト ボックス 74"/>
          <p:cNvSpPr txBox="1"/>
          <p:nvPr/>
        </p:nvSpPr>
        <p:spPr>
          <a:xfrm>
            <a:off x="4829278" y="3042021"/>
            <a:ext cx="1024651" cy="276999"/>
          </a:xfrm>
          <a:prstGeom prst="rect">
            <a:avLst/>
          </a:prstGeom>
          <a:noFill/>
        </p:spPr>
        <p:txBody>
          <a:bodyPr wrap="square" rtlCol="0">
            <a:spAutoFit/>
          </a:bodyPr>
          <a:lstStyle/>
          <a:p>
            <a:r>
              <a:rPr kumimoji="1" lang="ja-JP" altLang="en-US" sz="1200" dirty="0">
                <a:latin typeface="+mn-ea"/>
                <a:ea typeface="+mn-ea"/>
              </a:rPr>
              <a:t>・・・・・</a:t>
            </a:r>
          </a:p>
        </p:txBody>
      </p:sp>
      <p:pic>
        <p:nvPicPr>
          <p:cNvPr id="76" name="図 7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12857" y="3672248"/>
            <a:ext cx="589996" cy="282189"/>
          </a:xfrm>
          <a:prstGeom prst="rect">
            <a:avLst/>
          </a:prstGeom>
        </p:spPr>
      </p:pic>
      <p:pic>
        <p:nvPicPr>
          <p:cNvPr id="77" name="図 7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18072" y="2727696"/>
            <a:ext cx="589996" cy="262055"/>
          </a:xfrm>
          <a:prstGeom prst="rect">
            <a:avLst/>
          </a:prstGeom>
        </p:spPr>
      </p:pic>
      <p:sp>
        <p:nvSpPr>
          <p:cNvPr id="6" name="円弧 5"/>
          <p:cNvSpPr/>
          <p:nvPr/>
        </p:nvSpPr>
        <p:spPr>
          <a:xfrm>
            <a:off x="1791509" y="2679718"/>
            <a:ext cx="540589" cy="554824"/>
          </a:xfrm>
          <a:prstGeom prst="arc">
            <a:avLst>
              <a:gd name="adj1" fmla="val 16200000"/>
              <a:gd name="adj2" fmla="val 3766954"/>
            </a:avLst>
          </a:prstGeom>
          <a:ln w="19050">
            <a:solidFill>
              <a:srgbClr val="FF0000"/>
            </a:solidFill>
            <a:head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5" name="円弧 44"/>
          <p:cNvSpPr/>
          <p:nvPr/>
        </p:nvSpPr>
        <p:spPr>
          <a:xfrm flipH="1" flipV="1">
            <a:off x="1405874" y="2666420"/>
            <a:ext cx="395245" cy="527038"/>
          </a:xfrm>
          <a:prstGeom prst="arc">
            <a:avLst>
              <a:gd name="adj1" fmla="val 16200000"/>
              <a:gd name="adj2" fmla="val 3766954"/>
            </a:avLst>
          </a:prstGeom>
          <a:ln w="19050">
            <a:solidFill>
              <a:srgbClr val="FF0000"/>
            </a:solidFill>
            <a:head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8" name="円弧 47"/>
          <p:cNvSpPr/>
          <p:nvPr/>
        </p:nvSpPr>
        <p:spPr>
          <a:xfrm>
            <a:off x="3383414" y="3549561"/>
            <a:ext cx="540589" cy="554824"/>
          </a:xfrm>
          <a:prstGeom prst="arc">
            <a:avLst>
              <a:gd name="adj1" fmla="val 16200000"/>
              <a:gd name="adj2" fmla="val 3766954"/>
            </a:avLst>
          </a:prstGeom>
          <a:ln w="19050">
            <a:solidFill>
              <a:srgbClr val="FF0000"/>
            </a:solidFill>
            <a:head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9" name="円弧 48"/>
          <p:cNvSpPr/>
          <p:nvPr/>
        </p:nvSpPr>
        <p:spPr>
          <a:xfrm flipH="1" flipV="1">
            <a:off x="3016968" y="3534510"/>
            <a:ext cx="395245" cy="527038"/>
          </a:xfrm>
          <a:prstGeom prst="arc">
            <a:avLst>
              <a:gd name="adj1" fmla="val 16200000"/>
              <a:gd name="adj2" fmla="val 3766954"/>
            </a:avLst>
          </a:prstGeom>
          <a:ln w="19050">
            <a:solidFill>
              <a:srgbClr val="FF0000"/>
            </a:solidFill>
            <a:head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0" name="円弧 49"/>
          <p:cNvSpPr/>
          <p:nvPr/>
        </p:nvSpPr>
        <p:spPr>
          <a:xfrm flipH="1" flipV="1">
            <a:off x="4697357" y="2600195"/>
            <a:ext cx="395245" cy="527038"/>
          </a:xfrm>
          <a:prstGeom prst="arc">
            <a:avLst>
              <a:gd name="adj1" fmla="val 16200000"/>
              <a:gd name="adj2" fmla="val 3766954"/>
            </a:avLst>
          </a:prstGeom>
          <a:ln w="19050">
            <a:solidFill>
              <a:srgbClr val="FF0000"/>
            </a:solidFill>
            <a:head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2" name="円弧 51"/>
          <p:cNvSpPr/>
          <p:nvPr/>
        </p:nvSpPr>
        <p:spPr>
          <a:xfrm>
            <a:off x="5169054" y="2625697"/>
            <a:ext cx="540589" cy="554824"/>
          </a:xfrm>
          <a:prstGeom prst="arc">
            <a:avLst>
              <a:gd name="adj1" fmla="val 16200000"/>
              <a:gd name="adj2" fmla="val 3766954"/>
            </a:avLst>
          </a:prstGeom>
          <a:ln w="19050">
            <a:solidFill>
              <a:srgbClr val="FF0000"/>
            </a:solidFill>
            <a:head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4" name="テキスト ボックス 53"/>
          <p:cNvSpPr txBox="1"/>
          <p:nvPr/>
        </p:nvSpPr>
        <p:spPr>
          <a:xfrm>
            <a:off x="3155840" y="4258332"/>
            <a:ext cx="1024651" cy="276999"/>
          </a:xfrm>
          <a:prstGeom prst="rect">
            <a:avLst/>
          </a:prstGeom>
          <a:noFill/>
        </p:spPr>
        <p:txBody>
          <a:bodyPr wrap="square" rtlCol="0">
            <a:spAutoFit/>
          </a:bodyPr>
          <a:lstStyle/>
          <a:p>
            <a:r>
              <a:rPr kumimoji="1" lang="en-US" altLang="ja-JP" sz="1200" dirty="0">
                <a:latin typeface="+mn-ea"/>
                <a:ea typeface="+mn-ea"/>
              </a:rPr>
              <a:t>10</a:t>
            </a:r>
            <a:r>
              <a:rPr kumimoji="1" lang="ja-JP" altLang="en-US" sz="1200" dirty="0">
                <a:latin typeface="+mn-ea"/>
                <a:ea typeface="+mn-ea"/>
              </a:rPr>
              <a:t>か所</a:t>
            </a:r>
          </a:p>
        </p:txBody>
      </p:sp>
      <p:sp>
        <p:nvSpPr>
          <p:cNvPr id="55" name="テキスト ボックス 54"/>
          <p:cNvSpPr txBox="1"/>
          <p:nvPr/>
        </p:nvSpPr>
        <p:spPr>
          <a:xfrm>
            <a:off x="4838045" y="3346942"/>
            <a:ext cx="1024651" cy="276999"/>
          </a:xfrm>
          <a:prstGeom prst="rect">
            <a:avLst/>
          </a:prstGeom>
          <a:noFill/>
        </p:spPr>
        <p:txBody>
          <a:bodyPr wrap="square" rtlCol="0">
            <a:spAutoFit/>
          </a:bodyPr>
          <a:lstStyle/>
          <a:p>
            <a:r>
              <a:rPr kumimoji="1" lang="en-US" altLang="ja-JP" sz="1200" dirty="0">
                <a:latin typeface="+mn-ea"/>
                <a:ea typeface="+mn-ea"/>
              </a:rPr>
              <a:t>10</a:t>
            </a:r>
            <a:r>
              <a:rPr kumimoji="1" lang="ja-JP" altLang="en-US" sz="1200" dirty="0">
                <a:latin typeface="+mn-ea"/>
                <a:ea typeface="+mn-ea"/>
              </a:rPr>
              <a:t>か所</a:t>
            </a:r>
          </a:p>
        </p:txBody>
      </p:sp>
      <p:sp>
        <p:nvSpPr>
          <p:cNvPr id="74" name="テキスト ボックス 73"/>
          <p:cNvSpPr txBox="1"/>
          <p:nvPr/>
        </p:nvSpPr>
        <p:spPr>
          <a:xfrm>
            <a:off x="2338211" y="2548650"/>
            <a:ext cx="1357513" cy="461665"/>
          </a:xfrm>
          <a:prstGeom prst="rect">
            <a:avLst/>
          </a:prstGeom>
          <a:noFill/>
        </p:spPr>
        <p:txBody>
          <a:bodyPr wrap="square" rtlCol="0">
            <a:spAutoFit/>
          </a:bodyPr>
          <a:lstStyle/>
          <a:p>
            <a:r>
              <a:rPr kumimoji="1" lang="ja-JP" altLang="en-US" sz="1200" b="1" dirty="0">
                <a:latin typeface="+mn-ea"/>
                <a:ea typeface="+mn-ea"/>
              </a:rPr>
              <a:t>地域のモノ・人が地域で循環</a:t>
            </a:r>
          </a:p>
        </p:txBody>
      </p:sp>
      <p:cxnSp>
        <p:nvCxnSpPr>
          <p:cNvPr id="11" name="直線矢印コネクタ 10"/>
          <p:cNvCxnSpPr/>
          <p:nvPr/>
        </p:nvCxnSpPr>
        <p:spPr>
          <a:xfrm>
            <a:off x="2208343" y="3269852"/>
            <a:ext cx="605375" cy="412148"/>
          </a:xfrm>
          <a:prstGeom prst="straightConnector1">
            <a:avLst/>
          </a:prstGeom>
          <a:ln w="127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flipH="1" flipV="1">
            <a:off x="2026390" y="3398902"/>
            <a:ext cx="542627" cy="387176"/>
          </a:xfrm>
          <a:prstGeom prst="straightConnector1">
            <a:avLst/>
          </a:prstGeom>
          <a:ln w="1905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78" name="直線矢印コネクタ 77"/>
          <p:cNvCxnSpPr/>
          <p:nvPr/>
        </p:nvCxnSpPr>
        <p:spPr>
          <a:xfrm flipV="1">
            <a:off x="4098364" y="3215129"/>
            <a:ext cx="692235" cy="438800"/>
          </a:xfrm>
          <a:prstGeom prst="straightConnector1">
            <a:avLst/>
          </a:prstGeom>
          <a:ln w="127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79" name="直線矢印コネクタ 78"/>
          <p:cNvCxnSpPr/>
          <p:nvPr/>
        </p:nvCxnSpPr>
        <p:spPr>
          <a:xfrm flipH="1">
            <a:off x="4229897" y="3393220"/>
            <a:ext cx="637985" cy="430888"/>
          </a:xfrm>
          <a:prstGeom prst="straightConnector1">
            <a:avLst/>
          </a:prstGeom>
          <a:ln w="127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80" name="テキスト ボックス 79"/>
          <p:cNvSpPr txBox="1"/>
          <p:nvPr/>
        </p:nvSpPr>
        <p:spPr>
          <a:xfrm>
            <a:off x="1540325" y="3703032"/>
            <a:ext cx="1357513" cy="461665"/>
          </a:xfrm>
          <a:prstGeom prst="rect">
            <a:avLst/>
          </a:prstGeom>
          <a:noFill/>
        </p:spPr>
        <p:txBody>
          <a:bodyPr wrap="square" rtlCol="0">
            <a:spAutoFit/>
          </a:bodyPr>
          <a:lstStyle/>
          <a:p>
            <a:r>
              <a:rPr kumimoji="1" lang="ja-JP" altLang="en-US" sz="1200" b="1" dirty="0">
                <a:latin typeface="+mn-ea"/>
                <a:ea typeface="+mn-ea"/>
              </a:rPr>
              <a:t>他地域との</a:t>
            </a:r>
            <a:endParaRPr kumimoji="1" lang="en-US" altLang="ja-JP" sz="1200" b="1" dirty="0">
              <a:latin typeface="+mn-ea"/>
              <a:ea typeface="+mn-ea"/>
            </a:endParaRPr>
          </a:p>
          <a:p>
            <a:r>
              <a:rPr kumimoji="1" lang="ja-JP" altLang="en-US" sz="1200" b="1" dirty="0">
                <a:latin typeface="+mn-ea"/>
                <a:ea typeface="+mn-ea"/>
              </a:rPr>
              <a:t>協力・連携</a:t>
            </a:r>
          </a:p>
        </p:txBody>
      </p:sp>
      <p:sp>
        <p:nvSpPr>
          <p:cNvPr id="84" name="テキスト ボックス 83"/>
          <p:cNvSpPr txBox="1"/>
          <p:nvPr/>
        </p:nvSpPr>
        <p:spPr>
          <a:xfrm>
            <a:off x="3369698" y="4995983"/>
            <a:ext cx="1881636" cy="461665"/>
          </a:xfrm>
          <a:prstGeom prst="rect">
            <a:avLst/>
          </a:prstGeom>
          <a:noFill/>
        </p:spPr>
        <p:txBody>
          <a:bodyPr wrap="square" rtlCol="0">
            <a:spAutoFit/>
          </a:bodyPr>
          <a:lstStyle/>
          <a:p>
            <a:r>
              <a:rPr kumimoji="1" lang="ja-JP" altLang="en-US" sz="1200" b="1" dirty="0">
                <a:latin typeface="+mn-ea"/>
                <a:ea typeface="+mn-ea"/>
              </a:rPr>
              <a:t>市内</a:t>
            </a:r>
            <a:r>
              <a:rPr kumimoji="1" lang="en-US" altLang="ja-JP" sz="1200" b="1" dirty="0">
                <a:latin typeface="+mn-ea"/>
                <a:ea typeface="+mn-ea"/>
              </a:rPr>
              <a:t>100</a:t>
            </a:r>
            <a:r>
              <a:rPr kumimoji="1" lang="ja-JP" altLang="en-US" sz="1200" b="1" dirty="0">
                <a:latin typeface="+mn-ea"/>
                <a:ea typeface="+mn-ea"/>
              </a:rPr>
              <a:t>か所に</a:t>
            </a:r>
            <a:endParaRPr kumimoji="1" lang="en-US" altLang="ja-JP" sz="1200" b="1" dirty="0">
              <a:latin typeface="+mn-ea"/>
              <a:ea typeface="+mn-ea"/>
            </a:endParaRPr>
          </a:p>
          <a:p>
            <a:r>
              <a:rPr kumimoji="1" lang="ja-JP" altLang="en-US" sz="1200" b="1" dirty="0">
                <a:latin typeface="+mn-ea"/>
                <a:ea typeface="+mn-ea"/>
              </a:rPr>
              <a:t>「複合型コミュニティ」</a:t>
            </a:r>
          </a:p>
        </p:txBody>
      </p:sp>
      <p:sp>
        <p:nvSpPr>
          <p:cNvPr id="92" name="テキスト ボックス 91"/>
          <p:cNvSpPr txBox="1"/>
          <p:nvPr/>
        </p:nvSpPr>
        <p:spPr>
          <a:xfrm>
            <a:off x="2449182" y="1697795"/>
            <a:ext cx="2248176" cy="461665"/>
          </a:xfrm>
          <a:prstGeom prst="rect">
            <a:avLst/>
          </a:prstGeom>
          <a:noFill/>
        </p:spPr>
        <p:txBody>
          <a:bodyPr wrap="square" rtlCol="0">
            <a:spAutoFit/>
          </a:bodyPr>
          <a:lstStyle/>
          <a:p>
            <a:r>
              <a:rPr kumimoji="1" lang="ja-JP" altLang="en-US" sz="1200" b="1" dirty="0">
                <a:latin typeface="+mn-ea"/>
                <a:ea typeface="+mn-ea"/>
              </a:rPr>
              <a:t>市内全域でモノ・人が循環し共生して</a:t>
            </a:r>
            <a:r>
              <a:rPr kumimoji="1" lang="ja-JP" altLang="en-US" sz="1200" b="1" dirty="0">
                <a:latin typeface="+mn-ea"/>
              </a:rPr>
              <a:t>いる</a:t>
            </a:r>
            <a:endParaRPr kumimoji="1" lang="ja-JP" altLang="en-US" sz="1200" b="1" dirty="0">
              <a:latin typeface="+mn-ea"/>
              <a:ea typeface="+mn-ea"/>
            </a:endParaRPr>
          </a:p>
        </p:txBody>
      </p:sp>
      <p:sp>
        <p:nvSpPr>
          <p:cNvPr id="95" name="円弧 94"/>
          <p:cNvSpPr/>
          <p:nvPr/>
        </p:nvSpPr>
        <p:spPr>
          <a:xfrm rot="1500000">
            <a:off x="4113782" y="3572150"/>
            <a:ext cx="1605557" cy="2364723"/>
          </a:xfrm>
          <a:prstGeom prst="arc">
            <a:avLst>
              <a:gd name="adj1" fmla="val 17455821"/>
              <a:gd name="adj2" fmla="val 5106113"/>
            </a:avLst>
          </a:prstGeom>
          <a:ln w="88900">
            <a:solidFill>
              <a:srgbClr val="FF0000"/>
            </a:solidFill>
            <a:headEnd type="triangle" w="lg" len="lg"/>
            <a:tailEnd w="lg" len="lg"/>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6" name="円弧 95"/>
          <p:cNvSpPr/>
          <p:nvPr/>
        </p:nvSpPr>
        <p:spPr>
          <a:xfrm rot="-2640000" flipH="1" flipV="1">
            <a:off x="1478213" y="3889358"/>
            <a:ext cx="1147490" cy="2201651"/>
          </a:xfrm>
          <a:prstGeom prst="arc">
            <a:avLst>
              <a:gd name="adj1" fmla="val 17455821"/>
              <a:gd name="adj2" fmla="val 5106113"/>
            </a:avLst>
          </a:prstGeom>
          <a:ln w="88900">
            <a:solidFill>
              <a:srgbClr val="FF0000"/>
            </a:solidFill>
            <a:headEnd type="triangle" w="lg" len="lg"/>
            <a:tailEnd w="lg" len="lg"/>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7" name="円弧 96"/>
          <p:cNvSpPr/>
          <p:nvPr/>
        </p:nvSpPr>
        <p:spPr>
          <a:xfrm rot="18480000">
            <a:off x="4356236" y="1665509"/>
            <a:ext cx="1605557" cy="2074187"/>
          </a:xfrm>
          <a:prstGeom prst="arc">
            <a:avLst>
              <a:gd name="adj1" fmla="val 17455821"/>
              <a:gd name="adj2" fmla="val 5106113"/>
            </a:avLst>
          </a:prstGeom>
          <a:ln w="88900">
            <a:solidFill>
              <a:srgbClr val="FF0000"/>
            </a:solidFill>
            <a:headEnd type="triangle" w="lg" len="lg"/>
            <a:tailEnd w="lg" len="lg"/>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8" name="円弧 97"/>
          <p:cNvSpPr/>
          <p:nvPr/>
        </p:nvSpPr>
        <p:spPr>
          <a:xfrm rot="1500000" flipH="1" flipV="1">
            <a:off x="1007546" y="1716942"/>
            <a:ext cx="1971825" cy="2148854"/>
          </a:xfrm>
          <a:prstGeom prst="arc">
            <a:avLst>
              <a:gd name="adj1" fmla="val 17455821"/>
              <a:gd name="adj2" fmla="val 5106113"/>
            </a:avLst>
          </a:prstGeom>
          <a:ln w="88900">
            <a:solidFill>
              <a:srgbClr val="FF0000"/>
            </a:solidFill>
            <a:headEnd type="triangle" w="lg" len="lg"/>
            <a:tailEnd w="lg" len="lg"/>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57" name="図 5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37266" y="5015993"/>
            <a:ext cx="774947" cy="370649"/>
          </a:xfrm>
          <a:prstGeom prst="rect">
            <a:avLst/>
          </a:prstGeom>
        </p:spPr>
      </p:pic>
      <p:pic>
        <p:nvPicPr>
          <p:cNvPr id="58" name="図 57"/>
          <p:cNvPicPr>
            <a:picLocks noChangeAspect="1"/>
          </p:cNvPicPr>
          <p:nvPr/>
        </p:nvPicPr>
        <p:blipFill rotWithShape="1">
          <a:blip r:embed="rId9">
            <a:extLst>
              <a:ext uri="{28A0092B-C50C-407E-A947-70E740481C1C}">
                <a14:useLocalDpi xmlns:a14="http://schemas.microsoft.com/office/drawing/2010/main" val="0"/>
              </a:ext>
            </a:extLst>
          </a:blip>
          <a:srcRect r="78323" b="28036"/>
          <a:stretch/>
        </p:blipFill>
        <p:spPr>
          <a:xfrm>
            <a:off x="977368" y="93166"/>
            <a:ext cx="436739" cy="427289"/>
          </a:xfrm>
          <a:prstGeom prst="rect">
            <a:avLst/>
          </a:prstGeom>
        </p:spPr>
      </p:pic>
      <p:sp>
        <p:nvSpPr>
          <p:cNvPr id="70" name="正方形/長方形 69"/>
          <p:cNvSpPr/>
          <p:nvPr/>
        </p:nvSpPr>
        <p:spPr>
          <a:xfrm>
            <a:off x="3924003"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令和元年度　地域の多様な課題に応える</a:t>
            </a:r>
          </a:p>
          <a:p>
            <a:pPr algn="ctr"/>
            <a:r>
              <a:rPr lang="ja-JP" altLang="en-US" sz="1200" b="1" dirty="0">
                <a:solidFill>
                  <a:schemeClr val="bg1"/>
                </a:solidFill>
                <a:latin typeface="メイリオ" panose="020B0604030504040204" pitchFamily="50" charset="-128"/>
                <a:ea typeface="メイリオ" panose="020B0604030504040204" pitchFamily="50" charset="-128"/>
              </a:rPr>
              <a:t>脱炭素型地域づくりモデル形成事業　</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日常の「ごみ出し」を活用した「社会コンビニエンス」事業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614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1623472044"/>
              </p:ext>
            </p:ext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58486"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0" name="コンテンツ プレースホルダー 11"/>
          <p:cNvSpPr txBox="1">
            <a:spLocks/>
          </p:cNvSpPr>
          <p:nvPr/>
        </p:nvSpPr>
        <p:spPr>
          <a:xfrm>
            <a:off x="5083433" y="2264785"/>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solidFill>
                  <a:prstClr val="black"/>
                </a:solidFill>
                <a:latin typeface="メイリオ" panose="020B0604030504040204" pitchFamily="50" charset="-128"/>
                <a:ea typeface="メイリオ" panose="020B0604030504040204" pitchFamily="50" charset="-128"/>
              </a:rPr>
              <a:t>3. </a:t>
            </a:r>
            <a:r>
              <a:rPr lang="ja-JP" altLang="en-US" sz="1200" b="1" dirty="0">
                <a:solidFill>
                  <a:prstClr val="black"/>
                </a:solidFill>
                <a:latin typeface="メイリオ" panose="020B0604030504040204" pitchFamily="50" charset="-128"/>
                <a:ea typeface="メイリオ" panose="020B0604030504040204" pitchFamily="50" charset="-128"/>
              </a:rPr>
              <a:t>事業効果（目標年度：</a:t>
            </a:r>
            <a:r>
              <a:rPr lang="en-US" altLang="ja-JP" sz="1200" b="1" dirty="0">
                <a:solidFill>
                  <a:prstClr val="black"/>
                </a:solidFill>
                <a:latin typeface="メイリオ" panose="020B0604030504040204" pitchFamily="50" charset="-128"/>
                <a:ea typeface="メイリオ" panose="020B0604030504040204" pitchFamily="50" charset="-128"/>
              </a:rPr>
              <a:t>2030</a:t>
            </a:r>
            <a:r>
              <a:rPr lang="ja-JP" altLang="en-US" sz="1200" b="1" dirty="0" err="1">
                <a:solidFill>
                  <a:prstClr val="black"/>
                </a:solidFill>
                <a:latin typeface="メイリオ" panose="020B0604030504040204" pitchFamily="50" charset="-128"/>
                <a:ea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rPr>
              <a:t>基準年度</a:t>
            </a:r>
            <a:r>
              <a:rPr lang="en-US" altLang="ja-JP" sz="1200" b="1" dirty="0">
                <a:solidFill>
                  <a:prstClr val="black"/>
                </a:solidFill>
                <a:latin typeface="メイリオ" panose="020B0604030504040204" pitchFamily="50" charset="-128"/>
                <a:ea typeface="メイリオ" panose="020B0604030504040204" pitchFamily="50" charset="-128"/>
              </a:rPr>
              <a:t>2018</a:t>
            </a:r>
            <a:r>
              <a:rPr lang="ja-JP" altLang="en-US" sz="1200" b="1" dirty="0">
                <a:solidFill>
                  <a:prstClr val="black"/>
                </a:solidFill>
                <a:latin typeface="メイリオ" panose="020B0604030504040204" pitchFamily="50" charset="-128"/>
                <a:ea typeface="メイリオ" panose="020B0604030504040204" pitchFamily="50" charset="-128"/>
              </a:rPr>
              <a:t>）</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
        <p:nvSpPr>
          <p:cNvPr id="43" name="コンテンツ プレースホルダー 11"/>
          <p:cNvSpPr txBox="1">
            <a:spLocks/>
          </p:cNvSpPr>
          <p:nvPr/>
        </p:nvSpPr>
        <p:spPr>
          <a:xfrm>
            <a:off x="5098137" y="3531373"/>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solidFill>
                  <a:prstClr val="black"/>
                </a:solidFill>
                <a:latin typeface="メイリオ" panose="020B0604030504040204" pitchFamily="50" charset="-128"/>
                <a:ea typeface="メイリオ" panose="020B0604030504040204" pitchFamily="50" charset="-128"/>
              </a:rPr>
              <a:t>4. </a:t>
            </a:r>
            <a:r>
              <a:rPr lang="ja-JP" altLang="en-US" sz="1200" b="1" dirty="0">
                <a:solidFill>
                  <a:prstClr val="black"/>
                </a:solidFill>
                <a:latin typeface="メイリオ" panose="020B0604030504040204" pitchFamily="50" charset="-128"/>
                <a:ea typeface="メイリオ" panose="020B0604030504040204" pitchFamily="50" charset="-128"/>
              </a:rPr>
              <a:t>事業体制</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
        <p:nvSpPr>
          <p:cNvPr id="45" name="コンテンツ プレースホルダー 11"/>
          <p:cNvSpPr txBox="1">
            <a:spLocks/>
          </p:cNvSpPr>
          <p:nvPr/>
        </p:nvSpPr>
        <p:spPr>
          <a:xfrm>
            <a:off x="5107341" y="4798528"/>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solidFill>
                  <a:prstClr val="black"/>
                </a:solidFill>
                <a:latin typeface="メイリオ" panose="020B0604030504040204" pitchFamily="50" charset="-128"/>
                <a:ea typeface="メイリオ" panose="020B0604030504040204" pitchFamily="50" charset="-128"/>
              </a:rPr>
              <a:t>5. </a:t>
            </a:r>
            <a:r>
              <a:rPr lang="ja-JP" altLang="en-US" sz="1200" b="1" dirty="0">
                <a:solidFill>
                  <a:prstClr val="black"/>
                </a:solidFill>
                <a:latin typeface="メイリオ" panose="020B0604030504040204" pitchFamily="50" charset="-128"/>
                <a:ea typeface="メイリオ" panose="020B0604030504040204" pitchFamily="50" charset="-128"/>
              </a:rPr>
              <a:t>事業スケジュール</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
        <p:nvSpPr>
          <p:cNvPr id="37" name="コンテンツ プレースホルダー 11"/>
          <p:cNvSpPr txBox="1">
            <a:spLocks/>
          </p:cNvSpPr>
          <p:nvPr/>
        </p:nvSpPr>
        <p:spPr>
          <a:xfrm>
            <a:off x="5083433" y="1057636"/>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2. </a:t>
            </a:r>
            <a:r>
              <a:rPr lang="ja-JP" altLang="en-US" sz="1200" b="1" dirty="0">
                <a:latin typeface="メイリオ" panose="020B0604030504040204" pitchFamily="50" charset="-128"/>
                <a:ea typeface="メイリオ" panose="020B0604030504040204" pitchFamily="50" charset="-128"/>
              </a:rPr>
              <a:t>事業概要</a:t>
            </a:r>
            <a:endParaRPr lang="en-US" altLang="ja-JP" sz="1200" b="1" dirty="0">
              <a:latin typeface="メイリオ" panose="020B0604030504040204" pitchFamily="50" charset="-128"/>
              <a:ea typeface="メイリオ" panose="020B0604030504040204" pitchFamily="50" charset="-128"/>
            </a:endParaRPr>
          </a:p>
        </p:txBody>
      </p:sp>
      <p:sp>
        <p:nvSpPr>
          <p:cNvPr id="8" name="コンテンツ プレースホルダー 11"/>
          <p:cNvSpPr txBox="1">
            <a:spLocks/>
          </p:cNvSpPr>
          <p:nvPr/>
        </p:nvSpPr>
        <p:spPr>
          <a:xfrm>
            <a:off x="575942" y="1019088"/>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1. </a:t>
            </a:r>
            <a:r>
              <a:rPr lang="ja-JP" altLang="en-US" sz="1200" b="1" dirty="0">
                <a:latin typeface="メイリオ" panose="020B0604030504040204" pitchFamily="50" charset="-128"/>
                <a:ea typeface="メイリオ" panose="020B0604030504040204" pitchFamily="50" charset="-128"/>
              </a:rPr>
              <a:t>事業イメージ（目標年度：</a:t>
            </a:r>
            <a:r>
              <a:rPr lang="en-US" altLang="ja-JP" sz="1200" b="1" dirty="0">
                <a:latin typeface="メイリオ" panose="020B0604030504040204" pitchFamily="50" charset="-128"/>
                <a:ea typeface="メイリオ" panose="020B0604030504040204" pitchFamily="50" charset="-128"/>
              </a:rPr>
              <a:t>2030</a:t>
            </a:r>
            <a:r>
              <a:rPr lang="ja-JP" altLang="en-US" sz="1200" b="1" dirty="0">
                <a:latin typeface="メイリオ" panose="020B0604030504040204" pitchFamily="50" charset="-128"/>
                <a:ea typeface="メイリオ" panose="020B0604030504040204" pitchFamily="50" charset="-128"/>
              </a:rPr>
              <a:t>）</a:t>
            </a:r>
            <a:endParaRPr lang="en-US" altLang="ja-JP" sz="1200" b="1"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5112840" y="1339708"/>
            <a:ext cx="4121158" cy="738664"/>
          </a:xfrm>
          <a:prstGeom prst="rect">
            <a:avLst/>
          </a:prstGeom>
          <a:noFill/>
        </p:spPr>
        <p:txBody>
          <a:bodyPr wrap="square" rtlCol="0">
            <a:spAutoFit/>
          </a:bodyPr>
          <a:lstStyle/>
          <a:p>
            <a:pPr>
              <a:lnSpc>
                <a:spcPct val="100000"/>
              </a:lnSpc>
            </a:pPr>
            <a:r>
              <a:rPr lang="en-US" altLang="ja-JP" sz="1050" dirty="0">
                <a:latin typeface="+mn-ea"/>
              </a:rPr>
              <a:t>【</a:t>
            </a:r>
            <a:r>
              <a:rPr lang="ja-JP" altLang="en-US" sz="1050" dirty="0">
                <a:latin typeface="+mn-ea"/>
              </a:rPr>
              <a:t>目的</a:t>
            </a:r>
            <a:r>
              <a:rPr lang="en-US" altLang="ja-JP" sz="1050" dirty="0">
                <a:latin typeface="+mn-ea"/>
              </a:rPr>
              <a:t>】</a:t>
            </a:r>
            <a:r>
              <a:rPr lang="ja-JP" altLang="en-US" sz="1050" dirty="0">
                <a:latin typeface="+mn-ea"/>
              </a:rPr>
              <a:t>「ごみ出し」をきっかけとして市民が集まる拠点づくり</a:t>
            </a:r>
            <a:endParaRPr lang="en-US" altLang="ja-JP" sz="1050" dirty="0">
              <a:latin typeface="+mn-ea"/>
            </a:endParaRPr>
          </a:p>
          <a:p>
            <a:pPr>
              <a:lnSpc>
                <a:spcPct val="100000"/>
              </a:lnSpc>
            </a:pPr>
            <a:r>
              <a:rPr kumimoji="1" lang="en-US" altLang="ja-JP" sz="1050" dirty="0">
                <a:latin typeface="+mn-ea"/>
              </a:rPr>
              <a:t>【</a:t>
            </a:r>
            <a:r>
              <a:rPr kumimoji="1" lang="ja-JP" altLang="en-US" sz="1050" dirty="0">
                <a:latin typeface="+mn-ea"/>
              </a:rPr>
              <a:t>手段</a:t>
            </a:r>
            <a:r>
              <a:rPr kumimoji="1" lang="en-US" altLang="ja-JP" sz="1050" dirty="0">
                <a:latin typeface="+mn-ea"/>
              </a:rPr>
              <a:t>】</a:t>
            </a:r>
            <a:r>
              <a:rPr kumimoji="1" lang="ja-JP" altLang="en-US" sz="1050" dirty="0">
                <a:latin typeface="+mn-ea"/>
              </a:rPr>
              <a:t>自治会等地区ごとにコミュニティステーション設置</a:t>
            </a:r>
            <a:endParaRPr kumimoji="1" lang="en-US" altLang="ja-JP" sz="1050" dirty="0">
              <a:latin typeface="+mn-ea"/>
            </a:endParaRPr>
          </a:p>
          <a:p>
            <a:pPr>
              <a:lnSpc>
                <a:spcPct val="100000"/>
              </a:lnSpc>
            </a:pPr>
            <a:r>
              <a:rPr kumimoji="1" lang="en-US" altLang="ja-JP" sz="1050" dirty="0">
                <a:latin typeface="+mn-ea"/>
              </a:rPr>
              <a:t>【</a:t>
            </a:r>
            <a:r>
              <a:rPr kumimoji="1" lang="ja-JP" altLang="en-US" sz="1050" dirty="0">
                <a:latin typeface="+mn-ea"/>
              </a:rPr>
              <a:t>特徴</a:t>
            </a:r>
            <a:r>
              <a:rPr kumimoji="1" lang="en-US" altLang="ja-JP" sz="1050" dirty="0">
                <a:latin typeface="+mn-ea"/>
              </a:rPr>
              <a:t>】</a:t>
            </a:r>
            <a:r>
              <a:rPr kumimoji="1" lang="ja-JP" altLang="en-US" sz="1050" dirty="0">
                <a:latin typeface="+mn-ea"/>
              </a:rPr>
              <a:t>生ごみ等の分別で</a:t>
            </a:r>
            <a:r>
              <a:rPr kumimoji="1" lang="en-US" altLang="ja-JP" sz="1050" dirty="0">
                <a:latin typeface="+mn-ea"/>
              </a:rPr>
              <a:t>CO2</a:t>
            </a:r>
            <a:r>
              <a:rPr kumimoji="1" lang="ja-JP" altLang="en-US" sz="1050" dirty="0">
                <a:latin typeface="+mn-ea"/>
              </a:rPr>
              <a:t>削減を図るとともに、市民参画による環境・福祉・健康・生活支援等の活動を促進する</a:t>
            </a:r>
          </a:p>
        </p:txBody>
      </p:sp>
      <p:sp>
        <p:nvSpPr>
          <p:cNvPr id="19" name="テキスト ボックス 18"/>
          <p:cNvSpPr txBox="1"/>
          <p:nvPr/>
        </p:nvSpPr>
        <p:spPr>
          <a:xfrm>
            <a:off x="5079967" y="2714026"/>
            <a:ext cx="4263607" cy="553998"/>
          </a:xfrm>
          <a:prstGeom prst="rect">
            <a:avLst/>
          </a:prstGeom>
          <a:noFill/>
        </p:spPr>
        <p:txBody>
          <a:bodyPr wrap="square" rtlCol="0">
            <a:spAutoFit/>
          </a:bodyPr>
          <a:lstStyle/>
          <a:p>
            <a:pPr>
              <a:lnSpc>
                <a:spcPts val="800"/>
              </a:lnSpc>
              <a:spcBef>
                <a:spcPts val="600"/>
              </a:spcBef>
              <a:buClr>
                <a:srgbClr val="5ECCF3"/>
              </a:buClr>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温室効果ガス</a:t>
            </a:r>
            <a:r>
              <a:rPr lang="zh-TW" altLang="en-US" sz="1050" dirty="0">
                <a:latin typeface="Meiryo UI" panose="020B0604030504040204" pitchFamily="50" charset="-128"/>
                <a:ea typeface="Meiryo UI" panose="020B0604030504040204" pitchFamily="50" charset="-128"/>
                <a:cs typeface="Meiryo UI" panose="020B0604030504040204" pitchFamily="50" charset="-128"/>
              </a:rPr>
              <a:t>排出削減効果</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364 t-CO2/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Bef>
                <a:spcPts val="600"/>
              </a:spcBef>
              <a:buClr>
                <a:srgbClr val="5ECCF3"/>
              </a:buClr>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地域課題の解決</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農業振興・経済振興・健康寿命の延伸・市民が主と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spcBef>
                <a:spcPts val="600"/>
              </a:spcBef>
              <a:buClr>
                <a:srgbClr val="5ECCF3"/>
              </a:buCl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なるまちづくり</a:t>
            </a:r>
            <a:endParaRPr lang="en-US" altLang="zh-TW"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6749465" y="4434702"/>
            <a:ext cx="2278614" cy="246221"/>
          </a:xfrm>
          <a:prstGeom prst="rect">
            <a:avLst/>
          </a:prstGeom>
          <a:noFill/>
        </p:spPr>
        <p:txBody>
          <a:bodyPr wrap="square" rtlCol="0">
            <a:spAutoFit/>
          </a:bodyPr>
          <a:lstStyle/>
          <a:p>
            <a:pPr defTabSz="914400">
              <a:spcBef>
                <a:spcPts val="200"/>
              </a:spcBef>
              <a:buClr>
                <a:srgbClr val="5ECCF3"/>
              </a:buCl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資源ごみの収集運搬</a:t>
            </a:r>
          </a:p>
        </p:txBody>
      </p:sp>
      <p:sp>
        <p:nvSpPr>
          <p:cNvPr id="31" name="テキスト ボックス 30"/>
          <p:cNvSpPr txBox="1"/>
          <p:nvPr/>
        </p:nvSpPr>
        <p:spPr>
          <a:xfrm>
            <a:off x="6768042" y="3784515"/>
            <a:ext cx="3224511" cy="246221"/>
          </a:xfrm>
          <a:prstGeom prst="rect">
            <a:avLst/>
          </a:prstGeom>
          <a:noFill/>
        </p:spPr>
        <p:txBody>
          <a:bodyPr wrap="square" rtlCol="0">
            <a:spAutoFit/>
          </a:bodyPr>
          <a:lstStyle/>
          <a:p>
            <a:pPr defTabSz="914400">
              <a:spcBef>
                <a:spcPts val="200"/>
              </a:spcBef>
              <a:buClr>
                <a:srgbClr val="5ECCF3"/>
              </a:buCl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ステーションの企画・運営</a:t>
            </a:r>
          </a:p>
        </p:txBody>
      </p:sp>
      <p:cxnSp>
        <p:nvCxnSpPr>
          <p:cNvPr id="27" name="直線コネクタ 26"/>
          <p:cNvCxnSpPr/>
          <p:nvPr/>
        </p:nvCxnSpPr>
        <p:spPr>
          <a:xfrm>
            <a:off x="5146716" y="4008708"/>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098000" y="4439085"/>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571796" y="1007097"/>
            <a:ext cx="4364105" cy="549861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081671" y="1057636"/>
            <a:ext cx="4260963" cy="105609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39" name="正方形/長方形 38"/>
          <p:cNvSpPr/>
          <p:nvPr/>
        </p:nvSpPr>
        <p:spPr>
          <a:xfrm>
            <a:off x="5081671" y="2266178"/>
            <a:ext cx="4260963" cy="123740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56883" y="635076"/>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42" name="正方形/長方形 41"/>
          <p:cNvSpPr/>
          <p:nvPr/>
        </p:nvSpPr>
        <p:spPr>
          <a:xfrm>
            <a:off x="5081671" y="3552014"/>
            <a:ext cx="4260963" cy="112151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5081669" y="4746973"/>
            <a:ext cx="4260963" cy="1768465"/>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7184621" y="770753"/>
            <a:ext cx="927310" cy="243118"/>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en-US" altLang="ja-JP" sz="1400" b="1" dirty="0">
                <a:solidFill>
                  <a:schemeClr val="bg1"/>
                </a:solidFill>
                <a:cs typeface="Arial" charset="0"/>
              </a:rPr>
              <a:t>CO2</a:t>
            </a:r>
            <a:r>
              <a:rPr kumimoji="1" lang="ja-JP" altLang="en-US" sz="1400" b="1" dirty="0">
                <a:solidFill>
                  <a:schemeClr val="bg1"/>
                </a:solidFill>
                <a:cs typeface="Arial" charset="0"/>
              </a:rPr>
              <a:t>削減</a:t>
            </a:r>
          </a:p>
        </p:txBody>
      </p:sp>
      <p:sp>
        <p:nvSpPr>
          <p:cNvPr id="46" name="角丸四角形 45"/>
          <p:cNvSpPr/>
          <p:nvPr/>
        </p:nvSpPr>
        <p:spPr>
          <a:xfrm>
            <a:off x="6123506" y="802075"/>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t"/>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市民参画</a:t>
            </a:r>
          </a:p>
        </p:txBody>
      </p:sp>
      <p:sp>
        <p:nvSpPr>
          <p:cNvPr id="55" name="角丸四角形 54"/>
          <p:cNvSpPr/>
          <p:nvPr/>
        </p:nvSpPr>
        <p:spPr>
          <a:xfrm>
            <a:off x="5112840" y="801776"/>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t"/>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資源分別</a:t>
            </a:r>
          </a:p>
        </p:txBody>
      </p:sp>
      <p:sp>
        <p:nvSpPr>
          <p:cNvPr id="56" name="角丸四角形 55"/>
          <p:cNvSpPr/>
          <p:nvPr/>
        </p:nvSpPr>
        <p:spPr>
          <a:xfrm>
            <a:off x="8203841" y="756925"/>
            <a:ext cx="1138791" cy="268344"/>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rPr>
              <a:t>ｺﾐｭﾆﾃｨ向上</a:t>
            </a:r>
          </a:p>
        </p:txBody>
      </p:sp>
      <p:sp>
        <p:nvSpPr>
          <p:cNvPr id="58" name="正方形/長方形 57"/>
          <p:cNvSpPr/>
          <p:nvPr/>
        </p:nvSpPr>
        <p:spPr>
          <a:xfrm>
            <a:off x="5022414" y="602125"/>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手法</a:t>
            </a:r>
            <a:r>
              <a:rPr kumimoji="1" lang="en-US" altLang="ja-JP" sz="1200" b="1" dirty="0">
                <a:solidFill>
                  <a:schemeClr val="tx1"/>
                </a:solidFill>
              </a:rPr>
              <a:t>】</a:t>
            </a:r>
            <a:endParaRPr kumimoji="1" lang="ja-JP" altLang="en-US" sz="1200" b="1" dirty="0">
              <a:solidFill>
                <a:schemeClr val="tx1"/>
              </a:solidFill>
            </a:endParaRPr>
          </a:p>
        </p:txBody>
      </p:sp>
      <p:sp>
        <p:nvSpPr>
          <p:cNvPr id="59" name="正方形/長方形 58"/>
          <p:cNvSpPr/>
          <p:nvPr/>
        </p:nvSpPr>
        <p:spPr>
          <a:xfrm>
            <a:off x="7050301" y="577222"/>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目的</a:t>
            </a:r>
            <a:r>
              <a:rPr kumimoji="1" lang="en-US" altLang="ja-JP" sz="1200" b="1" dirty="0">
                <a:solidFill>
                  <a:schemeClr val="tx1"/>
                </a:solidFill>
              </a:rPr>
              <a:t>】</a:t>
            </a:r>
            <a:endParaRPr kumimoji="1" lang="ja-JP" altLang="en-US" sz="1200" b="1" dirty="0">
              <a:solidFill>
                <a:schemeClr val="tx1"/>
              </a:solidFill>
            </a:endParaRPr>
          </a:p>
        </p:txBody>
      </p:sp>
      <p:sp>
        <p:nvSpPr>
          <p:cNvPr id="68" name="正方形/長方形 67"/>
          <p:cNvSpPr/>
          <p:nvPr/>
        </p:nvSpPr>
        <p:spPr>
          <a:xfrm>
            <a:off x="2057972" y="2667306"/>
            <a:ext cx="968891" cy="294705"/>
          </a:xfrm>
          <a:prstGeom prst="rect">
            <a:avLst/>
          </a:prstGeom>
        </p:spPr>
        <p:txBody>
          <a:bodyPr/>
          <a:lstStyle/>
          <a:p>
            <a:pPr>
              <a:lnSpc>
                <a:spcPct val="100000"/>
              </a:lnSpc>
            </a:pPr>
            <a:r>
              <a:rPr kumimoji="1" lang="ja-JP" altLang="en-US" sz="1200" dirty="0">
                <a:solidFill>
                  <a:srgbClr val="FF0000"/>
                </a:solidFill>
                <a:latin typeface="+mn-ea"/>
              </a:rPr>
              <a:t>●移動支援</a:t>
            </a:r>
          </a:p>
        </p:txBody>
      </p:sp>
      <p:sp>
        <p:nvSpPr>
          <p:cNvPr id="125" name="正方形/長方形 124"/>
          <p:cNvSpPr/>
          <p:nvPr/>
        </p:nvSpPr>
        <p:spPr>
          <a:xfrm>
            <a:off x="652425" y="1442918"/>
            <a:ext cx="1598559" cy="205192"/>
          </a:xfrm>
          <a:prstGeom prst="rect">
            <a:avLst/>
          </a:prstGeom>
          <a:noFill/>
          <a:ln w="9525" cap="flat" cmpd="sng" algn="ctr">
            <a:noFill/>
            <a:prstDash val="solid"/>
          </a:ln>
          <a:effectLst/>
        </p:spPr>
        <p:txBody>
          <a:bodyPr rtlCol="0" anchor="ctr"/>
          <a:lstStyle/>
          <a:p>
            <a:pPr defTabSz="914400">
              <a:defRPr/>
            </a:pPr>
            <a:r>
              <a:rPr kumimoji="1" lang="ja-JP" altLang="en-US" sz="1200" b="1" u="sng" kern="0" dirty="0">
                <a:solidFill>
                  <a:prstClr val="black"/>
                </a:solidFill>
                <a:latin typeface="Arial"/>
                <a:ea typeface="メイリオ"/>
              </a:rPr>
              <a:t>地域市民</a:t>
            </a:r>
          </a:p>
        </p:txBody>
      </p:sp>
      <p:sp>
        <p:nvSpPr>
          <p:cNvPr id="97" name="二等辺三角形 96"/>
          <p:cNvSpPr/>
          <p:nvPr/>
        </p:nvSpPr>
        <p:spPr>
          <a:xfrm flipV="1">
            <a:off x="1399088" y="5930508"/>
            <a:ext cx="2527420" cy="160149"/>
          </a:xfrm>
          <a:prstGeom prst="triangle">
            <a:avLst/>
          </a:prstGeom>
          <a:solidFill>
            <a:srgbClr val="DDDDDD"/>
          </a:solidFill>
          <a:ln w="9525">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0" name="正方形/長方形 99"/>
          <p:cNvSpPr/>
          <p:nvPr/>
        </p:nvSpPr>
        <p:spPr>
          <a:xfrm>
            <a:off x="1208571" y="6157364"/>
            <a:ext cx="2939807" cy="286878"/>
          </a:xfrm>
          <a:prstGeom prst="rect">
            <a:avLst/>
          </a:prstGeom>
          <a:noFill/>
          <a:ln w="9525" cap="flat" cmpd="sng" algn="ctr">
            <a:solidFill>
              <a:sysClr val="windowText" lastClr="000000"/>
            </a:solidFill>
            <a:prstDash val="dash"/>
          </a:ln>
          <a:effectLst/>
        </p:spPr>
        <p:txBody>
          <a:bodyPr rtlCol="0" anchor="ctr"/>
          <a:lstStyle/>
          <a:p>
            <a:pPr algn="ctr" defTabSz="914400">
              <a:defRPr/>
            </a:pPr>
            <a:r>
              <a:rPr kumimoji="1" lang="ja-JP" altLang="en-US" sz="1400" kern="0" dirty="0">
                <a:solidFill>
                  <a:prstClr val="black"/>
                </a:solidFill>
                <a:latin typeface="メイリオ"/>
                <a:ea typeface="メイリオ"/>
              </a:rPr>
              <a:t>実施地区の拡大</a:t>
            </a:r>
          </a:p>
        </p:txBody>
      </p:sp>
      <p:sp>
        <p:nvSpPr>
          <p:cNvPr id="105" name="正方形/長方形 104"/>
          <p:cNvSpPr/>
          <p:nvPr/>
        </p:nvSpPr>
        <p:spPr>
          <a:xfrm>
            <a:off x="4652133" y="6568967"/>
            <a:ext cx="4690501" cy="2576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5098000" y="5180474"/>
            <a:ext cx="4139777" cy="1334959"/>
            <a:chOff x="4682897" y="5417844"/>
            <a:chExt cx="4139777" cy="971737"/>
          </a:xfrm>
        </p:grpSpPr>
        <p:cxnSp>
          <p:nvCxnSpPr>
            <p:cNvPr id="6" name="直線コネクタ 5"/>
            <p:cNvCxnSpPr/>
            <p:nvPr/>
          </p:nvCxnSpPr>
          <p:spPr>
            <a:xfrm>
              <a:off x="4839628" y="5589359"/>
              <a:ext cx="3983046" cy="0"/>
            </a:xfrm>
            <a:prstGeom prst="line">
              <a:avLst/>
            </a:prstGeom>
            <a:ln>
              <a:solidFill>
                <a:srgbClr val="B3B3B3"/>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4742791" y="5417844"/>
              <a:ext cx="652711"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rPr>
                <a:t>令和元年</a:t>
              </a:r>
            </a:p>
          </p:txBody>
        </p:sp>
        <p:sp>
          <p:nvSpPr>
            <p:cNvPr id="57" name="正方形/長方形 56"/>
            <p:cNvSpPr/>
            <p:nvPr/>
          </p:nvSpPr>
          <p:spPr>
            <a:xfrm>
              <a:off x="6053723" y="5435208"/>
              <a:ext cx="656880"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rPr>
                <a:t>令和</a:t>
              </a:r>
              <a:r>
                <a:rPr kumimoji="1" lang="en-US" altLang="ja-JP" sz="900" b="1" dirty="0">
                  <a:solidFill>
                    <a:schemeClr val="tx1"/>
                  </a:solidFill>
                </a:rPr>
                <a:t>2</a:t>
              </a:r>
              <a:r>
                <a:rPr kumimoji="1" lang="ja-JP" altLang="en-US" sz="900" b="1" dirty="0">
                  <a:solidFill>
                    <a:schemeClr val="tx1"/>
                  </a:solidFill>
                </a:rPr>
                <a:t>年</a:t>
              </a:r>
            </a:p>
          </p:txBody>
        </p:sp>
        <p:sp>
          <p:nvSpPr>
            <p:cNvPr id="61" name="正方形/長方形 60"/>
            <p:cNvSpPr/>
            <p:nvPr/>
          </p:nvSpPr>
          <p:spPr>
            <a:xfrm>
              <a:off x="4682897" y="5762721"/>
              <a:ext cx="1436660" cy="484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a:solidFill>
                    <a:schemeClr val="tx1"/>
                  </a:solidFill>
                </a:rPr>
                <a:t>■「資源回収・コミュニティステーション」設置</a:t>
              </a:r>
              <a:endParaRPr kumimoji="1" lang="en-US" altLang="ja-JP" sz="800" dirty="0">
                <a:solidFill>
                  <a:schemeClr val="tx1"/>
                </a:solidFill>
              </a:endParaRPr>
            </a:p>
            <a:p>
              <a:r>
                <a:rPr kumimoji="1" lang="ja-JP" altLang="en-US" sz="800" dirty="0">
                  <a:solidFill>
                    <a:schemeClr val="tx1"/>
                  </a:solidFill>
                </a:rPr>
                <a:t>■実現可能性調査</a:t>
              </a:r>
              <a:endParaRPr kumimoji="1" lang="en-US" altLang="ja-JP" sz="800" dirty="0">
                <a:solidFill>
                  <a:schemeClr val="tx1"/>
                </a:solidFill>
              </a:endParaRPr>
            </a:p>
            <a:p>
              <a:r>
                <a:rPr kumimoji="1" lang="ja-JP" altLang="en-US" sz="800" dirty="0">
                  <a:solidFill>
                    <a:schemeClr val="tx1"/>
                  </a:solidFill>
                </a:rPr>
                <a:t>■継続的に運営可能な手法の検討</a:t>
              </a:r>
            </a:p>
          </p:txBody>
        </p:sp>
        <p:sp>
          <p:nvSpPr>
            <p:cNvPr id="62" name="正方形/長方形 61"/>
            <p:cNvSpPr/>
            <p:nvPr/>
          </p:nvSpPr>
          <p:spPr>
            <a:xfrm>
              <a:off x="6035105" y="5782891"/>
              <a:ext cx="1453860" cy="606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a:solidFill>
                    <a:schemeClr val="tx1"/>
                  </a:solidFill>
                </a:rPr>
                <a:t>■市内</a:t>
              </a:r>
              <a:r>
                <a:rPr kumimoji="1" lang="en-US" altLang="ja-JP" sz="800" dirty="0">
                  <a:solidFill>
                    <a:schemeClr val="tx1"/>
                  </a:solidFill>
                </a:rPr>
                <a:t>10</a:t>
              </a:r>
              <a:r>
                <a:rPr kumimoji="1" lang="ja-JP" altLang="en-US" sz="800" dirty="0">
                  <a:solidFill>
                    <a:schemeClr val="tx1"/>
                  </a:solidFill>
                </a:rPr>
                <a:t>か所にステーションを設置</a:t>
              </a:r>
              <a:endParaRPr kumimoji="1" lang="en-US" altLang="ja-JP" sz="800" dirty="0">
                <a:solidFill>
                  <a:schemeClr val="tx1"/>
                </a:solidFill>
              </a:endParaRPr>
            </a:p>
            <a:p>
              <a:r>
                <a:rPr kumimoji="1" lang="ja-JP" altLang="en-US" sz="800" dirty="0">
                  <a:solidFill>
                    <a:schemeClr val="tx1"/>
                  </a:solidFill>
                </a:rPr>
                <a:t>■実証事業の結果をもとに、効果の高い事業を実施</a:t>
              </a:r>
              <a:endParaRPr kumimoji="1" lang="en-US" altLang="ja-JP" sz="800" dirty="0">
                <a:solidFill>
                  <a:schemeClr val="tx1"/>
                </a:solidFill>
              </a:endParaRPr>
            </a:p>
            <a:p>
              <a:pPr marL="171450" indent="-171450">
                <a:buFont typeface="Wingdings" panose="05000000000000000000" pitchFamily="2" charset="2"/>
                <a:buChar char="n"/>
              </a:pPr>
              <a:endParaRPr kumimoji="1" lang="ja-JP" altLang="en-US" sz="800" dirty="0">
                <a:solidFill>
                  <a:schemeClr val="tx1"/>
                </a:solidFill>
              </a:endParaRPr>
            </a:p>
          </p:txBody>
        </p:sp>
        <p:sp>
          <p:nvSpPr>
            <p:cNvPr id="64" name="正方形/長方形 63"/>
            <p:cNvSpPr/>
            <p:nvPr/>
          </p:nvSpPr>
          <p:spPr>
            <a:xfrm>
              <a:off x="7488965" y="5445295"/>
              <a:ext cx="656880"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rPr>
                <a:t>令和</a:t>
              </a:r>
              <a:r>
                <a:rPr kumimoji="1" lang="en-US" altLang="ja-JP" sz="900" b="1" dirty="0">
                  <a:solidFill>
                    <a:schemeClr val="tx1"/>
                  </a:solidFill>
                </a:rPr>
                <a:t>3</a:t>
              </a:r>
              <a:r>
                <a:rPr kumimoji="1" lang="ja-JP" altLang="en-US" sz="900" b="1" dirty="0">
                  <a:solidFill>
                    <a:schemeClr val="tx1"/>
                  </a:solidFill>
                </a:rPr>
                <a:t>年</a:t>
              </a:r>
            </a:p>
          </p:txBody>
        </p:sp>
        <p:sp>
          <p:nvSpPr>
            <p:cNvPr id="94" name="正方形/長方形 93"/>
            <p:cNvSpPr/>
            <p:nvPr/>
          </p:nvSpPr>
          <p:spPr>
            <a:xfrm>
              <a:off x="4706005" y="5654209"/>
              <a:ext cx="773009"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rgbClr val="0075BF"/>
                  </a:solidFill>
                </a:rPr>
                <a:t>▲実証事業</a:t>
              </a:r>
            </a:p>
          </p:txBody>
        </p:sp>
        <p:sp>
          <p:nvSpPr>
            <p:cNvPr id="95" name="正方形/長方形 94"/>
            <p:cNvSpPr/>
            <p:nvPr/>
          </p:nvSpPr>
          <p:spPr>
            <a:xfrm>
              <a:off x="6020066" y="5651995"/>
              <a:ext cx="1404318"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rgbClr val="0075BF"/>
                  </a:solidFill>
                </a:rPr>
                <a:t>▲事業開始</a:t>
              </a:r>
            </a:p>
          </p:txBody>
        </p:sp>
        <p:sp>
          <p:nvSpPr>
            <p:cNvPr id="96" name="正方形/長方形 95"/>
            <p:cNvSpPr/>
            <p:nvPr/>
          </p:nvSpPr>
          <p:spPr>
            <a:xfrm>
              <a:off x="7488965" y="5654209"/>
              <a:ext cx="1031582"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rgbClr val="0075BF"/>
                  </a:solidFill>
                </a:rPr>
                <a:t>▲事業拡大</a:t>
              </a:r>
            </a:p>
          </p:txBody>
        </p:sp>
      </p:grpSp>
      <p:sp>
        <p:nvSpPr>
          <p:cNvPr id="104" name="正方形/長方形 10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pic>
        <p:nvPicPr>
          <p:cNvPr id="106" name="図 10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0894" y="1726704"/>
            <a:ext cx="1069964" cy="591566"/>
          </a:xfrm>
          <a:prstGeom prst="rect">
            <a:avLst/>
          </a:prstGeom>
        </p:spPr>
      </p:pic>
      <p:sp>
        <p:nvSpPr>
          <p:cNvPr id="107" name="テキスト ボックス 106"/>
          <p:cNvSpPr txBox="1"/>
          <p:nvPr/>
        </p:nvSpPr>
        <p:spPr>
          <a:xfrm>
            <a:off x="2084628" y="2286624"/>
            <a:ext cx="1873947" cy="276999"/>
          </a:xfrm>
          <a:prstGeom prst="rect">
            <a:avLst/>
          </a:prstGeom>
          <a:noFill/>
        </p:spPr>
        <p:txBody>
          <a:bodyPr wrap="square" rtlCol="0">
            <a:spAutoFit/>
          </a:bodyPr>
          <a:lstStyle/>
          <a:p>
            <a:pPr>
              <a:lnSpc>
                <a:spcPct val="100000"/>
              </a:lnSpc>
            </a:pPr>
            <a:r>
              <a:rPr kumimoji="1" lang="ja-JP" altLang="en-US" sz="1200">
                <a:latin typeface="+mn-ea"/>
              </a:rPr>
              <a:t>●資源リサイクル</a:t>
            </a:r>
            <a:endParaRPr kumimoji="1" lang="ja-JP" altLang="en-US" sz="1200" dirty="0">
              <a:latin typeface="+mn-ea"/>
            </a:endParaRPr>
          </a:p>
        </p:txBody>
      </p:sp>
      <p:sp>
        <p:nvSpPr>
          <p:cNvPr id="110" name="角丸四角形 109"/>
          <p:cNvSpPr/>
          <p:nvPr/>
        </p:nvSpPr>
        <p:spPr bwMode="auto">
          <a:xfrm>
            <a:off x="1713299" y="2886862"/>
            <a:ext cx="3136315" cy="3002322"/>
          </a:xfrm>
          <a:prstGeom prst="roundRect">
            <a:avLst>
              <a:gd name="adj" fmla="val 30365"/>
            </a:avLst>
          </a:prstGeom>
          <a:noFill/>
          <a:ln w="57150" cap="flat" cmpd="sng" algn="ctr">
            <a:solidFill>
              <a:srgbClr val="0070C0"/>
            </a:solidFill>
            <a:prstDash val="solid"/>
            <a:round/>
            <a:headEnd type="none" w="med" len="med"/>
            <a:tailEnd type="none" w="med" len="med"/>
          </a:ln>
          <a:effectLst/>
        </p:spPr>
        <p:txBody>
          <a:bodyPr rot="0" spcFirstLastPara="0" vertOverflow="overflow" horzOverflow="overflow" vert="horz" wrap="square" lIns="90000" tIns="46800" rIns="90000" bIns="46800" numCol="1" spcCol="0" rtlCol="0" fromWordArt="0" anchor="ctr" anchorCtr="0" forceAA="0" compatLnSpc="1">
            <a:prstTxWarp prst="textNoShape">
              <a:avLst/>
            </a:prstTxWarp>
            <a:noAutofit/>
          </a:bodyPr>
          <a:lstStyle/>
          <a:p>
            <a:pPr marL="0" marR="0" indent="0" algn="ctr" defTabSz="914400" rtl="0" eaLnBrk="1" fontAlgn="base" latinLnBrk="0" hangingPunct="1">
              <a:spcAft>
                <a:spcPct val="0"/>
              </a:spcAft>
              <a:buClrTx/>
              <a:buSzTx/>
              <a:buFontTx/>
              <a:buNone/>
              <a:tabLst/>
            </a:pPr>
            <a:endParaRPr kumimoji="1" lang="ja-JP" altLang="en-US" sz="2000" b="0" i="0" u="none" strike="noStrike" cap="none" normalizeH="0" baseline="0" dirty="0">
              <a:ln>
                <a:noFill/>
              </a:ln>
              <a:solidFill>
                <a:schemeClr val="bg1"/>
              </a:solidFill>
              <a:effectLst/>
              <a:latin typeface="+mn-ea"/>
            </a:endParaRPr>
          </a:p>
        </p:txBody>
      </p:sp>
      <p:sp>
        <p:nvSpPr>
          <p:cNvPr id="112" name="テキスト ボックス 111"/>
          <p:cNvSpPr txBox="1"/>
          <p:nvPr/>
        </p:nvSpPr>
        <p:spPr>
          <a:xfrm>
            <a:off x="2759888" y="1385351"/>
            <a:ext cx="2805628" cy="461665"/>
          </a:xfrm>
          <a:prstGeom prst="rect">
            <a:avLst/>
          </a:prstGeom>
          <a:noFill/>
        </p:spPr>
        <p:txBody>
          <a:bodyPr wrap="square" rtlCol="0">
            <a:spAutoFit/>
          </a:bodyPr>
          <a:lstStyle/>
          <a:p>
            <a:pPr>
              <a:lnSpc>
                <a:spcPct val="100000"/>
              </a:lnSpc>
            </a:pPr>
            <a:r>
              <a:rPr kumimoji="1" lang="ja-JP" altLang="en-US" sz="1200" dirty="0">
                <a:latin typeface="+mn-ea"/>
              </a:rPr>
              <a:t>コミュニティステーション</a:t>
            </a:r>
            <a:endParaRPr kumimoji="1" lang="en-US" altLang="ja-JP" sz="1200" dirty="0">
              <a:latin typeface="+mn-ea"/>
            </a:endParaRPr>
          </a:p>
          <a:p>
            <a:pPr>
              <a:lnSpc>
                <a:spcPct val="100000"/>
              </a:lnSpc>
            </a:pPr>
            <a:r>
              <a:rPr lang="ja-JP" altLang="en-US" sz="1200" dirty="0">
                <a:latin typeface="+mn-ea"/>
              </a:rPr>
              <a:t>（集会所等）</a:t>
            </a:r>
            <a:endParaRPr kumimoji="1" lang="en-US" altLang="ja-JP" sz="1200" dirty="0">
              <a:latin typeface="+mn-ea"/>
            </a:endParaRPr>
          </a:p>
        </p:txBody>
      </p:sp>
      <p:pic>
        <p:nvPicPr>
          <p:cNvPr id="113" name="図 1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00633" y="1750933"/>
            <a:ext cx="919509" cy="408413"/>
          </a:xfrm>
          <a:prstGeom prst="rect">
            <a:avLst/>
          </a:prstGeom>
        </p:spPr>
      </p:pic>
      <p:pic>
        <p:nvPicPr>
          <p:cNvPr id="114" name="図 11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2114482" y="1939305"/>
            <a:ext cx="418814" cy="418814"/>
          </a:xfrm>
          <a:prstGeom prst="rect">
            <a:avLst/>
          </a:prstGeom>
        </p:spPr>
      </p:pic>
      <p:sp>
        <p:nvSpPr>
          <p:cNvPr id="152" name="テキスト ボックス 151"/>
          <p:cNvSpPr txBox="1"/>
          <p:nvPr/>
        </p:nvSpPr>
        <p:spPr>
          <a:xfrm>
            <a:off x="1643475" y="1474162"/>
            <a:ext cx="1429560" cy="276999"/>
          </a:xfrm>
          <a:prstGeom prst="rect">
            <a:avLst/>
          </a:prstGeom>
          <a:noFill/>
        </p:spPr>
        <p:txBody>
          <a:bodyPr wrap="square" rtlCol="0">
            <a:spAutoFit/>
          </a:bodyPr>
          <a:lstStyle/>
          <a:p>
            <a:pPr>
              <a:lnSpc>
                <a:spcPct val="100000"/>
              </a:lnSpc>
            </a:pPr>
            <a:r>
              <a:rPr kumimoji="1" lang="ja-JP" altLang="en-US" sz="1200" dirty="0">
                <a:latin typeface="+mn-ea"/>
              </a:rPr>
              <a:t>資源ごみを持参</a:t>
            </a:r>
          </a:p>
        </p:txBody>
      </p:sp>
      <p:sp>
        <p:nvSpPr>
          <p:cNvPr id="15" name="正方形/長方形 14"/>
          <p:cNvSpPr/>
          <p:nvPr/>
        </p:nvSpPr>
        <p:spPr>
          <a:xfrm>
            <a:off x="2079886" y="2482017"/>
            <a:ext cx="1261884" cy="276999"/>
          </a:xfrm>
          <a:prstGeom prst="rect">
            <a:avLst/>
          </a:prstGeom>
        </p:spPr>
        <p:txBody>
          <a:bodyPr wrap="none">
            <a:spAutoFit/>
          </a:bodyPr>
          <a:lstStyle/>
          <a:p>
            <a:pPr>
              <a:lnSpc>
                <a:spcPct val="100000"/>
              </a:lnSpc>
            </a:pPr>
            <a:r>
              <a:rPr kumimoji="1" lang="ja-JP" altLang="en-US" sz="1200" dirty="0">
                <a:latin typeface="+mn-ea"/>
              </a:rPr>
              <a:t>●生ごみ堆肥化</a:t>
            </a:r>
            <a:endParaRPr kumimoji="1" lang="ja-JP" altLang="en-US" dirty="0">
              <a:latin typeface="+mn-ea"/>
            </a:endParaRPr>
          </a:p>
        </p:txBody>
      </p:sp>
      <p:sp>
        <p:nvSpPr>
          <p:cNvPr id="153" name="右矢印 152"/>
          <p:cNvSpPr/>
          <p:nvPr/>
        </p:nvSpPr>
        <p:spPr bwMode="auto">
          <a:xfrm rot="5400000">
            <a:off x="3671147" y="2441759"/>
            <a:ext cx="463786" cy="302737"/>
          </a:xfrm>
          <a:prstGeom prst="rightArrow">
            <a:avLst/>
          </a:prstGeom>
          <a:solidFill>
            <a:srgbClr val="C00000"/>
          </a:solidFill>
          <a:ln w="12700" cap="flat" cmpd="sng" algn="ctr">
            <a:noFill/>
            <a:prstDash val="solid"/>
            <a:round/>
            <a:headEnd type="none" w="med" len="med"/>
            <a:tailEnd type="none" w="med" len="med"/>
          </a:ln>
          <a:effectLst/>
        </p:spPr>
        <p:txBody>
          <a:bodyPr rot="0" spcFirstLastPara="0" vertOverflow="overflow" horzOverflow="overflow" vert="horz" wrap="square" lIns="90000" tIns="46800" rIns="90000" bIns="46800" numCol="1" spcCol="0" rtlCol="0" fromWordArt="0" anchor="ctr" anchorCtr="0" forceAA="0" compatLnSpc="1">
            <a:prstTxWarp prst="textNoShape">
              <a:avLst/>
            </a:prstTxWarp>
            <a:noAutofit/>
          </a:bodyPr>
          <a:lstStyle/>
          <a:p>
            <a:pPr marL="0" marR="0" indent="0" algn="ctr" defTabSz="914400" rtl="0" eaLnBrk="1" fontAlgn="base" latinLnBrk="0" hangingPunct="1">
              <a:spcAft>
                <a:spcPct val="0"/>
              </a:spcAft>
              <a:buClrTx/>
              <a:buSzTx/>
              <a:buFontTx/>
              <a:buNone/>
              <a:tabLst/>
            </a:pPr>
            <a:endParaRPr kumimoji="1" lang="ja-JP" altLang="en-US" sz="2000" b="0" i="0" u="none" strike="noStrike" cap="none" normalizeH="0" baseline="0" dirty="0">
              <a:ln>
                <a:noFill/>
              </a:ln>
              <a:solidFill>
                <a:schemeClr val="bg1"/>
              </a:solidFill>
              <a:effectLst/>
              <a:latin typeface="+mn-ea"/>
            </a:endParaRPr>
          </a:p>
        </p:txBody>
      </p:sp>
      <p:sp>
        <p:nvSpPr>
          <p:cNvPr id="154" name="正方形/長方形 153"/>
          <p:cNvSpPr/>
          <p:nvPr/>
        </p:nvSpPr>
        <p:spPr>
          <a:xfrm>
            <a:off x="685994" y="1380995"/>
            <a:ext cx="1129256" cy="9476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endParaRPr kumimoji="1" lang="ja-JP" altLang="en-US" sz="969" dirty="0">
              <a:solidFill>
                <a:prstClr val="black"/>
              </a:solidFill>
              <a:latin typeface="Arial"/>
              <a:ea typeface="メイリオ"/>
            </a:endParaRPr>
          </a:p>
        </p:txBody>
      </p:sp>
      <p:sp>
        <p:nvSpPr>
          <p:cNvPr id="155" name="正方形/長方形 154"/>
          <p:cNvSpPr/>
          <p:nvPr/>
        </p:nvSpPr>
        <p:spPr>
          <a:xfrm>
            <a:off x="2852279" y="1357167"/>
            <a:ext cx="1897155" cy="9105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endParaRPr kumimoji="1" lang="ja-JP" altLang="en-US" sz="969" dirty="0">
              <a:solidFill>
                <a:prstClr val="black"/>
              </a:solidFill>
              <a:latin typeface="Arial"/>
              <a:ea typeface="メイリオ"/>
            </a:endParaRPr>
          </a:p>
        </p:txBody>
      </p:sp>
      <p:sp>
        <p:nvSpPr>
          <p:cNvPr id="156" name="テキスト ボックス 155"/>
          <p:cNvSpPr txBox="1"/>
          <p:nvPr/>
        </p:nvSpPr>
        <p:spPr>
          <a:xfrm>
            <a:off x="2453794" y="2979625"/>
            <a:ext cx="1954129" cy="276999"/>
          </a:xfrm>
          <a:prstGeom prst="rect">
            <a:avLst/>
          </a:prstGeom>
          <a:noFill/>
          <a:ln>
            <a:solidFill>
              <a:schemeClr val="tx1"/>
            </a:solidFill>
          </a:ln>
        </p:spPr>
        <p:txBody>
          <a:bodyPr wrap="square" rtlCol="0">
            <a:spAutoFit/>
          </a:bodyPr>
          <a:lstStyle/>
          <a:p>
            <a:pPr algn="ctr">
              <a:lnSpc>
                <a:spcPct val="100000"/>
              </a:lnSpc>
            </a:pPr>
            <a:r>
              <a:rPr kumimoji="1" lang="ja-JP" altLang="en-US" sz="1200" b="1" dirty="0">
                <a:latin typeface="+mn-ea"/>
              </a:rPr>
              <a:t>参加促進・居場所づくり</a:t>
            </a:r>
          </a:p>
        </p:txBody>
      </p:sp>
      <p:sp>
        <p:nvSpPr>
          <p:cNvPr id="157" name="テキスト ボックス 156"/>
          <p:cNvSpPr txBox="1"/>
          <p:nvPr/>
        </p:nvSpPr>
        <p:spPr>
          <a:xfrm>
            <a:off x="3073606" y="3303386"/>
            <a:ext cx="2039234" cy="276999"/>
          </a:xfrm>
          <a:prstGeom prst="rect">
            <a:avLst/>
          </a:prstGeom>
          <a:noFill/>
        </p:spPr>
        <p:txBody>
          <a:bodyPr wrap="square" rtlCol="0">
            <a:spAutoFit/>
          </a:bodyPr>
          <a:lstStyle/>
          <a:p>
            <a:pPr>
              <a:lnSpc>
                <a:spcPct val="100000"/>
              </a:lnSpc>
            </a:pPr>
            <a:r>
              <a:rPr kumimoji="1" lang="ja-JP" altLang="en-US" sz="1200" dirty="0">
                <a:latin typeface="+mn-ea"/>
              </a:rPr>
              <a:t>●いきいき百歳体操</a:t>
            </a:r>
          </a:p>
        </p:txBody>
      </p:sp>
      <p:sp>
        <p:nvSpPr>
          <p:cNvPr id="158" name="テキスト ボックス 157"/>
          <p:cNvSpPr txBox="1"/>
          <p:nvPr/>
        </p:nvSpPr>
        <p:spPr>
          <a:xfrm>
            <a:off x="3066931" y="4568519"/>
            <a:ext cx="2146547" cy="276999"/>
          </a:xfrm>
          <a:prstGeom prst="rect">
            <a:avLst/>
          </a:prstGeom>
          <a:noFill/>
        </p:spPr>
        <p:txBody>
          <a:bodyPr wrap="square" rtlCol="0">
            <a:spAutoFit/>
          </a:bodyPr>
          <a:lstStyle/>
          <a:p>
            <a:pPr>
              <a:lnSpc>
                <a:spcPct val="100000"/>
              </a:lnSpc>
            </a:pPr>
            <a:r>
              <a:rPr kumimoji="1" lang="ja-JP" altLang="en-US" sz="1200" dirty="0">
                <a:latin typeface="+mn-ea"/>
              </a:rPr>
              <a:t>●高齢者向けサロン</a:t>
            </a:r>
          </a:p>
        </p:txBody>
      </p:sp>
      <p:sp>
        <p:nvSpPr>
          <p:cNvPr id="159" name="テキスト ボックス 158"/>
          <p:cNvSpPr txBox="1"/>
          <p:nvPr/>
        </p:nvSpPr>
        <p:spPr>
          <a:xfrm>
            <a:off x="3087621" y="4867063"/>
            <a:ext cx="2254971" cy="461665"/>
          </a:xfrm>
          <a:prstGeom prst="rect">
            <a:avLst/>
          </a:prstGeom>
          <a:noFill/>
        </p:spPr>
        <p:txBody>
          <a:bodyPr wrap="square" rtlCol="0">
            <a:spAutoFit/>
          </a:bodyPr>
          <a:lstStyle/>
          <a:p>
            <a:pPr>
              <a:lnSpc>
                <a:spcPct val="100000"/>
              </a:lnSpc>
            </a:pPr>
            <a:r>
              <a:rPr kumimoji="1" lang="ja-JP" altLang="en-US" sz="1200" dirty="0">
                <a:latin typeface="+mn-ea"/>
              </a:rPr>
              <a:t>●小学生と保護者を</a:t>
            </a:r>
            <a:endParaRPr kumimoji="1" lang="en-US" altLang="ja-JP" sz="1200" dirty="0">
              <a:latin typeface="+mn-ea"/>
            </a:endParaRPr>
          </a:p>
          <a:p>
            <a:pPr>
              <a:lnSpc>
                <a:spcPct val="100000"/>
              </a:lnSpc>
            </a:pPr>
            <a:r>
              <a:rPr lang="ja-JP" altLang="en-US" sz="1200" dirty="0">
                <a:latin typeface="+mn-ea"/>
              </a:rPr>
              <a:t>　</a:t>
            </a:r>
            <a:r>
              <a:rPr kumimoji="1" lang="ja-JP" altLang="en-US" sz="1200" dirty="0">
                <a:latin typeface="+mn-ea"/>
              </a:rPr>
              <a:t>対象に料理教室</a:t>
            </a:r>
          </a:p>
        </p:txBody>
      </p:sp>
      <p:sp>
        <p:nvSpPr>
          <p:cNvPr id="160" name="テキスト ボックス 159"/>
          <p:cNvSpPr txBox="1"/>
          <p:nvPr/>
        </p:nvSpPr>
        <p:spPr>
          <a:xfrm>
            <a:off x="1961387" y="5318074"/>
            <a:ext cx="1875581" cy="276999"/>
          </a:xfrm>
          <a:prstGeom prst="rect">
            <a:avLst/>
          </a:prstGeom>
          <a:noFill/>
        </p:spPr>
        <p:txBody>
          <a:bodyPr wrap="square" rtlCol="0">
            <a:spAutoFit/>
          </a:bodyPr>
          <a:lstStyle/>
          <a:p>
            <a:pPr>
              <a:lnSpc>
                <a:spcPct val="100000"/>
              </a:lnSpc>
            </a:pPr>
            <a:r>
              <a:rPr kumimoji="1" lang="ja-JP" altLang="en-US" sz="1200" dirty="0">
                <a:latin typeface="+mn-ea"/>
              </a:rPr>
              <a:t>●フードドライブ</a:t>
            </a:r>
          </a:p>
        </p:txBody>
      </p:sp>
      <p:sp>
        <p:nvSpPr>
          <p:cNvPr id="161" name="テキスト ボックス 160"/>
          <p:cNvSpPr txBox="1"/>
          <p:nvPr/>
        </p:nvSpPr>
        <p:spPr>
          <a:xfrm>
            <a:off x="1970715" y="5556653"/>
            <a:ext cx="1955793" cy="276999"/>
          </a:xfrm>
          <a:prstGeom prst="rect">
            <a:avLst/>
          </a:prstGeom>
          <a:noFill/>
        </p:spPr>
        <p:txBody>
          <a:bodyPr wrap="square" rtlCol="0">
            <a:spAutoFit/>
          </a:bodyPr>
          <a:lstStyle/>
          <a:p>
            <a:pPr>
              <a:lnSpc>
                <a:spcPct val="100000"/>
              </a:lnSpc>
            </a:pPr>
            <a:r>
              <a:rPr kumimoji="1" lang="ja-JP" altLang="en-US" sz="1200" dirty="0">
                <a:latin typeface="+mn-ea"/>
              </a:rPr>
              <a:t>●環境・循環啓発</a:t>
            </a:r>
          </a:p>
        </p:txBody>
      </p:sp>
      <p:sp>
        <p:nvSpPr>
          <p:cNvPr id="162" name="テキスト ボックス 161"/>
          <p:cNvSpPr txBox="1"/>
          <p:nvPr/>
        </p:nvSpPr>
        <p:spPr>
          <a:xfrm>
            <a:off x="3366578" y="5313127"/>
            <a:ext cx="1633935" cy="461665"/>
          </a:xfrm>
          <a:prstGeom prst="rect">
            <a:avLst/>
          </a:prstGeom>
          <a:noFill/>
        </p:spPr>
        <p:txBody>
          <a:bodyPr wrap="square" rtlCol="0">
            <a:spAutoFit/>
          </a:bodyPr>
          <a:lstStyle/>
          <a:p>
            <a:pPr>
              <a:lnSpc>
                <a:spcPct val="100000"/>
              </a:lnSpc>
            </a:pPr>
            <a:r>
              <a:rPr kumimoji="1" lang="ja-JP" altLang="en-US" sz="1200" dirty="0">
                <a:solidFill>
                  <a:srgbClr val="FF0000"/>
                </a:solidFill>
                <a:latin typeface="+mn-ea"/>
              </a:rPr>
              <a:t>●</a:t>
            </a:r>
            <a:r>
              <a:rPr lang="ja-JP" altLang="en-US" sz="1200" dirty="0">
                <a:solidFill>
                  <a:srgbClr val="FF0000"/>
                </a:solidFill>
                <a:latin typeface="+mn-ea"/>
              </a:rPr>
              <a:t>コワーキング</a:t>
            </a:r>
            <a:endParaRPr lang="en-US" altLang="ja-JP" sz="1200" dirty="0">
              <a:solidFill>
                <a:srgbClr val="FF0000"/>
              </a:solidFill>
              <a:latin typeface="+mn-ea"/>
            </a:endParaRPr>
          </a:p>
          <a:p>
            <a:pPr>
              <a:lnSpc>
                <a:spcPct val="100000"/>
              </a:lnSpc>
            </a:pPr>
            <a:r>
              <a:rPr lang="ja-JP" altLang="en-US" sz="1200" dirty="0">
                <a:solidFill>
                  <a:srgbClr val="FF0000"/>
                </a:solidFill>
                <a:latin typeface="+mn-ea"/>
              </a:rPr>
              <a:t>　 スペース</a:t>
            </a:r>
            <a:endParaRPr kumimoji="1" lang="ja-JP" altLang="en-US" sz="1200" dirty="0">
              <a:solidFill>
                <a:srgbClr val="FF0000"/>
              </a:solidFill>
              <a:latin typeface="+mn-ea"/>
            </a:endParaRPr>
          </a:p>
        </p:txBody>
      </p:sp>
      <p:sp>
        <p:nvSpPr>
          <p:cNvPr id="163" name="テキスト ボックス 162"/>
          <p:cNvSpPr txBox="1"/>
          <p:nvPr/>
        </p:nvSpPr>
        <p:spPr>
          <a:xfrm>
            <a:off x="1913525" y="3332535"/>
            <a:ext cx="1444087" cy="276999"/>
          </a:xfrm>
          <a:prstGeom prst="rect">
            <a:avLst/>
          </a:prstGeom>
          <a:noFill/>
        </p:spPr>
        <p:txBody>
          <a:bodyPr wrap="square" rtlCol="0">
            <a:spAutoFit/>
          </a:bodyPr>
          <a:lstStyle/>
          <a:p>
            <a:pPr>
              <a:lnSpc>
                <a:spcPct val="100000"/>
              </a:lnSpc>
            </a:pPr>
            <a:r>
              <a:rPr kumimoji="1" lang="ja-JP" altLang="en-US" sz="1200" dirty="0">
                <a:latin typeface="+mn-ea"/>
              </a:rPr>
              <a:t>●リユース市</a:t>
            </a:r>
          </a:p>
        </p:txBody>
      </p:sp>
      <p:sp>
        <p:nvSpPr>
          <p:cNvPr id="164" name="テキスト ボックス 163"/>
          <p:cNvSpPr txBox="1"/>
          <p:nvPr/>
        </p:nvSpPr>
        <p:spPr>
          <a:xfrm>
            <a:off x="1891114" y="3619936"/>
            <a:ext cx="1560032" cy="461665"/>
          </a:xfrm>
          <a:prstGeom prst="rect">
            <a:avLst/>
          </a:prstGeom>
          <a:noFill/>
        </p:spPr>
        <p:txBody>
          <a:bodyPr wrap="square" rtlCol="0">
            <a:spAutoFit/>
          </a:bodyPr>
          <a:lstStyle/>
          <a:p>
            <a:pPr>
              <a:lnSpc>
                <a:spcPct val="100000"/>
              </a:lnSpc>
            </a:pPr>
            <a:r>
              <a:rPr kumimoji="1" lang="ja-JP" altLang="en-US" sz="1200" dirty="0">
                <a:latin typeface="+mn-ea"/>
              </a:rPr>
              <a:t>●農産物等の</a:t>
            </a:r>
            <a:endParaRPr kumimoji="1" lang="en-US" altLang="ja-JP" sz="1200" dirty="0">
              <a:latin typeface="+mn-ea"/>
            </a:endParaRPr>
          </a:p>
          <a:p>
            <a:pPr>
              <a:lnSpc>
                <a:spcPct val="100000"/>
              </a:lnSpc>
            </a:pPr>
            <a:r>
              <a:rPr kumimoji="1" lang="ja-JP" altLang="en-US" sz="1200" dirty="0">
                <a:latin typeface="+mn-ea"/>
              </a:rPr>
              <a:t>　移動販売</a:t>
            </a:r>
          </a:p>
        </p:txBody>
      </p:sp>
      <p:pic>
        <p:nvPicPr>
          <p:cNvPr id="165" name="図 16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52053" y="3532392"/>
            <a:ext cx="1388797" cy="910366"/>
          </a:xfrm>
          <a:prstGeom prst="rect">
            <a:avLst/>
          </a:prstGeom>
        </p:spPr>
      </p:pic>
      <p:pic>
        <p:nvPicPr>
          <p:cNvPr id="166" name="図 165"/>
          <p:cNvPicPr>
            <a:picLocks noChangeAspect="1"/>
          </p:cNvPicPr>
          <p:nvPr/>
        </p:nvPicPr>
        <p:blipFill>
          <a:blip r:embed="rId11" cstate="print">
            <a:extLst>
              <a:ext uri="{BEBA8EAE-BF5A-486C-A8C5-ECC9F3942E4B}">
                <a14:imgProps xmlns:a14="http://schemas.microsoft.com/office/drawing/2010/main">
                  <a14:imgLayer r:embed="rId12">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048038" y="4027656"/>
            <a:ext cx="941036" cy="1253808"/>
          </a:xfrm>
          <a:prstGeom prst="rect">
            <a:avLst/>
          </a:prstGeom>
          <a:solidFill>
            <a:srgbClr val="00B0F0"/>
          </a:solidFill>
        </p:spPr>
      </p:pic>
      <p:pic>
        <p:nvPicPr>
          <p:cNvPr id="167" name="図 16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23930" y="4913732"/>
            <a:ext cx="1056978" cy="810692"/>
          </a:xfrm>
          <a:prstGeom prst="rect">
            <a:avLst/>
          </a:prstGeom>
        </p:spPr>
      </p:pic>
      <p:sp>
        <p:nvSpPr>
          <p:cNvPr id="168" name="右矢印 167"/>
          <p:cNvSpPr/>
          <p:nvPr/>
        </p:nvSpPr>
        <p:spPr bwMode="auto">
          <a:xfrm>
            <a:off x="1667976" y="4885689"/>
            <a:ext cx="406246" cy="200388"/>
          </a:xfrm>
          <a:prstGeom prst="rightArrow">
            <a:avLst/>
          </a:prstGeom>
          <a:solidFill>
            <a:srgbClr val="00B0F0"/>
          </a:solidFill>
          <a:ln w="12700" cap="flat" cmpd="sng" algn="ctr">
            <a:noFill/>
            <a:prstDash val="solid"/>
            <a:round/>
            <a:headEnd type="none" w="med" len="med"/>
            <a:tailEnd type="none" w="med" len="med"/>
          </a:ln>
          <a:effectLst/>
        </p:spPr>
        <p:txBody>
          <a:bodyPr rot="0" spcFirstLastPara="0" vertOverflow="overflow" horzOverflow="overflow" vert="horz" wrap="square" lIns="90000" tIns="46800" rIns="90000" bIns="46800" numCol="1" spcCol="0" rtlCol="0" fromWordArt="0" anchor="ctr" anchorCtr="0" forceAA="0" compatLnSpc="1">
            <a:prstTxWarp prst="textNoShape">
              <a:avLst/>
            </a:prstTxWarp>
            <a:noAutofit/>
          </a:bodyPr>
          <a:lstStyle/>
          <a:p>
            <a:pPr marL="0" marR="0" indent="0" algn="ctr" defTabSz="914400" rtl="0" eaLnBrk="1" fontAlgn="base" latinLnBrk="0" hangingPunct="1">
              <a:spcAft>
                <a:spcPct val="0"/>
              </a:spcAft>
              <a:buClrTx/>
              <a:buSzTx/>
              <a:buFontTx/>
              <a:buNone/>
              <a:tabLst/>
            </a:pPr>
            <a:endParaRPr kumimoji="1" lang="ja-JP" altLang="en-US" sz="2000" b="0" i="0" u="none" strike="noStrike" cap="none" normalizeH="0" baseline="0" dirty="0">
              <a:ln>
                <a:noFill/>
              </a:ln>
              <a:solidFill>
                <a:schemeClr val="bg1"/>
              </a:solidFill>
              <a:effectLst/>
              <a:latin typeface="+mn-ea"/>
            </a:endParaRPr>
          </a:p>
        </p:txBody>
      </p:sp>
      <p:pic>
        <p:nvPicPr>
          <p:cNvPr id="169" name="図 16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58134" y="2711202"/>
            <a:ext cx="1052213" cy="802689"/>
          </a:xfrm>
          <a:prstGeom prst="rect">
            <a:avLst/>
          </a:prstGeom>
        </p:spPr>
      </p:pic>
      <p:sp>
        <p:nvSpPr>
          <p:cNvPr id="170" name="テキスト ボックス 169"/>
          <p:cNvSpPr txBox="1"/>
          <p:nvPr/>
        </p:nvSpPr>
        <p:spPr>
          <a:xfrm>
            <a:off x="911949" y="2775863"/>
            <a:ext cx="1048351" cy="461665"/>
          </a:xfrm>
          <a:prstGeom prst="rect">
            <a:avLst/>
          </a:prstGeom>
          <a:noFill/>
        </p:spPr>
        <p:txBody>
          <a:bodyPr wrap="square" rtlCol="0">
            <a:spAutoFit/>
          </a:bodyPr>
          <a:lstStyle/>
          <a:p>
            <a:pPr>
              <a:lnSpc>
                <a:spcPct val="100000"/>
              </a:lnSpc>
            </a:pPr>
            <a:r>
              <a:rPr kumimoji="1" lang="ja-JP" altLang="en-US" sz="1200" dirty="0">
                <a:solidFill>
                  <a:srgbClr val="FF0000"/>
                </a:solidFill>
                <a:latin typeface="+mn-ea"/>
              </a:rPr>
              <a:t>公園・農園などで活用</a:t>
            </a:r>
          </a:p>
        </p:txBody>
      </p:sp>
      <p:sp>
        <p:nvSpPr>
          <p:cNvPr id="171" name="右矢印 170"/>
          <p:cNvSpPr/>
          <p:nvPr/>
        </p:nvSpPr>
        <p:spPr bwMode="auto">
          <a:xfrm>
            <a:off x="2026703" y="1748256"/>
            <a:ext cx="561692" cy="212245"/>
          </a:xfrm>
          <a:prstGeom prst="rightArrow">
            <a:avLst/>
          </a:prstGeom>
          <a:solidFill>
            <a:srgbClr val="00B0F0"/>
          </a:solidFill>
          <a:ln w="12700" cap="flat" cmpd="sng" algn="ctr">
            <a:noFill/>
            <a:prstDash val="solid"/>
            <a:round/>
            <a:headEnd type="none" w="med" len="med"/>
            <a:tailEnd type="none" w="med" len="med"/>
          </a:ln>
          <a:effectLst/>
        </p:spPr>
        <p:txBody>
          <a:bodyPr rot="0" spcFirstLastPara="0" vertOverflow="overflow" horzOverflow="overflow" vert="horz" wrap="square" lIns="90000" tIns="46800" rIns="90000" bIns="46800" numCol="1" spcCol="0" rtlCol="0" fromWordArt="0" anchor="ctr" anchorCtr="0" forceAA="0" compatLnSpc="1">
            <a:prstTxWarp prst="textNoShape">
              <a:avLst/>
            </a:prstTxWarp>
            <a:noAutofit/>
          </a:bodyPr>
          <a:lstStyle/>
          <a:p>
            <a:pPr marL="0" marR="0" indent="0" algn="ctr" defTabSz="914400" rtl="0" eaLnBrk="1" fontAlgn="base" latinLnBrk="0" hangingPunct="1">
              <a:spcAft>
                <a:spcPct val="0"/>
              </a:spcAft>
              <a:buClrTx/>
              <a:buSzTx/>
              <a:buFontTx/>
              <a:buNone/>
              <a:tabLst/>
            </a:pPr>
            <a:endParaRPr kumimoji="1" lang="ja-JP" altLang="en-US" sz="2000" b="0" i="0" u="none" strike="noStrike" cap="none" normalizeH="0" baseline="0" dirty="0">
              <a:ln>
                <a:noFill/>
              </a:ln>
              <a:solidFill>
                <a:schemeClr val="bg1"/>
              </a:solidFill>
              <a:effectLst/>
              <a:latin typeface="+mn-ea"/>
            </a:endParaRPr>
          </a:p>
        </p:txBody>
      </p:sp>
      <p:sp>
        <p:nvSpPr>
          <p:cNvPr id="172" name="右矢印 171"/>
          <p:cNvSpPr/>
          <p:nvPr/>
        </p:nvSpPr>
        <p:spPr bwMode="auto">
          <a:xfrm rot="7860000">
            <a:off x="1738905" y="2641754"/>
            <a:ext cx="442789" cy="184618"/>
          </a:xfrm>
          <a:prstGeom prst="rightArrow">
            <a:avLst/>
          </a:prstGeom>
          <a:solidFill>
            <a:srgbClr val="00B0F0"/>
          </a:solidFill>
          <a:ln w="12700" cap="flat" cmpd="sng" algn="ctr">
            <a:noFill/>
            <a:prstDash val="solid"/>
            <a:round/>
            <a:headEnd type="none" w="med" len="med"/>
            <a:tailEnd type="none" w="med" len="med"/>
          </a:ln>
          <a:effectLst/>
        </p:spPr>
        <p:txBody>
          <a:bodyPr rot="0" spcFirstLastPara="0" vertOverflow="overflow" horzOverflow="overflow" vert="horz" wrap="square" lIns="90000" tIns="46800" rIns="90000" bIns="46800" numCol="1" spcCol="0" rtlCol="0" fromWordArt="0" anchor="ctr" anchorCtr="0" forceAA="0" compatLnSpc="1">
            <a:prstTxWarp prst="textNoShape">
              <a:avLst/>
            </a:prstTxWarp>
            <a:noAutofit/>
          </a:bodyPr>
          <a:lstStyle/>
          <a:p>
            <a:pPr marL="0" marR="0" indent="0" algn="ctr" defTabSz="914400" rtl="0" eaLnBrk="1" fontAlgn="base" latinLnBrk="0" hangingPunct="1">
              <a:spcAft>
                <a:spcPct val="0"/>
              </a:spcAft>
              <a:buClrTx/>
              <a:buSzTx/>
              <a:buFontTx/>
              <a:buNone/>
              <a:tabLst/>
            </a:pPr>
            <a:endParaRPr kumimoji="1" lang="ja-JP" altLang="en-US" sz="2000" b="0" i="0" u="none" strike="noStrike" cap="none" normalizeH="0" baseline="0" dirty="0">
              <a:ln>
                <a:noFill/>
              </a:ln>
              <a:solidFill>
                <a:schemeClr val="bg1"/>
              </a:solidFill>
              <a:effectLst/>
              <a:latin typeface="+mn-ea"/>
            </a:endParaRPr>
          </a:p>
        </p:txBody>
      </p:sp>
      <p:sp>
        <p:nvSpPr>
          <p:cNvPr id="173" name="正方形/長方形 172"/>
          <p:cNvSpPr/>
          <p:nvPr/>
        </p:nvSpPr>
        <p:spPr>
          <a:xfrm>
            <a:off x="591246" y="4568519"/>
            <a:ext cx="1094745" cy="120627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endParaRPr kumimoji="1" lang="ja-JP" altLang="en-US" sz="969" dirty="0">
              <a:solidFill>
                <a:prstClr val="black"/>
              </a:solidFill>
              <a:latin typeface="Arial"/>
              <a:ea typeface="メイリオ"/>
            </a:endParaRPr>
          </a:p>
        </p:txBody>
      </p:sp>
      <p:sp>
        <p:nvSpPr>
          <p:cNvPr id="174" name="テキスト ボックス 173"/>
          <p:cNvSpPr txBox="1"/>
          <p:nvPr/>
        </p:nvSpPr>
        <p:spPr>
          <a:xfrm>
            <a:off x="601526" y="4611410"/>
            <a:ext cx="762826" cy="276999"/>
          </a:xfrm>
          <a:prstGeom prst="rect">
            <a:avLst/>
          </a:prstGeom>
          <a:noFill/>
        </p:spPr>
        <p:txBody>
          <a:bodyPr wrap="square" rtlCol="0">
            <a:spAutoFit/>
          </a:bodyPr>
          <a:lstStyle/>
          <a:p>
            <a:pPr>
              <a:lnSpc>
                <a:spcPct val="100000"/>
              </a:lnSpc>
            </a:pPr>
            <a:r>
              <a:rPr kumimoji="1" lang="ja-JP" altLang="en-US" sz="1200" b="1" u="sng" dirty="0">
                <a:latin typeface="+mn-ea"/>
              </a:rPr>
              <a:t>農業者</a:t>
            </a:r>
          </a:p>
        </p:txBody>
      </p:sp>
      <p:sp>
        <p:nvSpPr>
          <p:cNvPr id="175" name="テキスト ボックス 174"/>
          <p:cNvSpPr txBox="1"/>
          <p:nvPr/>
        </p:nvSpPr>
        <p:spPr>
          <a:xfrm>
            <a:off x="1143321" y="4679734"/>
            <a:ext cx="1652948" cy="276999"/>
          </a:xfrm>
          <a:prstGeom prst="rect">
            <a:avLst/>
          </a:prstGeom>
          <a:noFill/>
        </p:spPr>
        <p:txBody>
          <a:bodyPr wrap="square" rtlCol="0">
            <a:spAutoFit/>
          </a:bodyPr>
          <a:lstStyle/>
          <a:p>
            <a:pPr>
              <a:lnSpc>
                <a:spcPct val="100000"/>
              </a:lnSpc>
            </a:pPr>
            <a:r>
              <a:rPr lang="ja-JP" altLang="en-US" sz="1200" dirty="0">
                <a:latin typeface="+mn-ea"/>
              </a:rPr>
              <a:t>新鮮野菜・</a:t>
            </a:r>
            <a:r>
              <a:rPr lang="ja-JP" altLang="en-US" sz="1200" dirty="0">
                <a:solidFill>
                  <a:srgbClr val="FF0000"/>
                </a:solidFill>
                <a:latin typeface="+mn-ea"/>
              </a:rPr>
              <a:t>米</a:t>
            </a:r>
            <a:endParaRPr kumimoji="1" lang="ja-JP" altLang="en-US" sz="1200" dirty="0">
              <a:solidFill>
                <a:srgbClr val="FF0000"/>
              </a:solidFill>
              <a:latin typeface="+mn-ea"/>
            </a:endParaRPr>
          </a:p>
        </p:txBody>
      </p:sp>
      <p:sp>
        <p:nvSpPr>
          <p:cNvPr id="176" name="曲折矢印 175"/>
          <p:cNvSpPr/>
          <p:nvPr/>
        </p:nvSpPr>
        <p:spPr bwMode="auto">
          <a:xfrm rot="16200000">
            <a:off x="478106" y="2801473"/>
            <a:ext cx="1216942" cy="970097"/>
          </a:xfrm>
          <a:prstGeom prst="bentArrow">
            <a:avLst>
              <a:gd name="adj1" fmla="val 16276"/>
              <a:gd name="adj2" fmla="val 19548"/>
              <a:gd name="adj3" fmla="val 22092"/>
              <a:gd name="adj4" fmla="val 21212"/>
            </a:avLst>
          </a:prstGeom>
          <a:solidFill>
            <a:srgbClr val="C00000"/>
          </a:solidFill>
          <a:ln w="12700" cap="flat" cmpd="sng" algn="ctr">
            <a:noFill/>
            <a:prstDash val="solid"/>
            <a:round/>
            <a:headEnd type="none" w="med" len="med"/>
            <a:tailEnd type="none" w="med" len="med"/>
          </a:ln>
          <a:effectLst/>
        </p:spPr>
        <p:txBody>
          <a:bodyPr rot="0" spcFirstLastPara="0" vertOverflow="overflow" horzOverflow="overflow" vert="horz" wrap="square" lIns="90000" tIns="46800" rIns="90000" bIns="46800" numCol="1" spcCol="0" rtlCol="0" fromWordArt="0" anchor="ctr" anchorCtr="0" forceAA="0" compatLnSpc="1">
            <a:prstTxWarp prst="textNoShape">
              <a:avLst/>
            </a:prstTxWarp>
            <a:noAutofit/>
          </a:bodyPr>
          <a:lstStyle/>
          <a:p>
            <a:pPr marL="0" marR="0" indent="0" algn="ctr" defTabSz="914400" rtl="0" eaLnBrk="1" fontAlgn="base" latinLnBrk="0" hangingPunct="1">
              <a:spcAft>
                <a:spcPct val="0"/>
              </a:spcAft>
              <a:buClrTx/>
              <a:buSzTx/>
              <a:buFontTx/>
              <a:buNone/>
              <a:tabLst/>
            </a:pPr>
            <a:endParaRPr kumimoji="1" lang="ja-JP" altLang="en-US" sz="2000" b="0" i="0" u="none" strike="noStrike" cap="none" normalizeH="0" baseline="0" dirty="0">
              <a:ln>
                <a:noFill/>
              </a:ln>
              <a:solidFill>
                <a:schemeClr val="bg1"/>
              </a:solidFill>
              <a:effectLst/>
              <a:latin typeface="+mn-ea"/>
            </a:endParaRPr>
          </a:p>
        </p:txBody>
      </p:sp>
      <p:sp>
        <p:nvSpPr>
          <p:cNvPr id="178" name="テキスト ボックス 177"/>
          <p:cNvSpPr txBox="1"/>
          <p:nvPr/>
        </p:nvSpPr>
        <p:spPr>
          <a:xfrm>
            <a:off x="605056" y="4100413"/>
            <a:ext cx="1921316" cy="276999"/>
          </a:xfrm>
          <a:prstGeom prst="rect">
            <a:avLst/>
          </a:prstGeom>
          <a:noFill/>
          <a:ln>
            <a:solidFill>
              <a:schemeClr val="tx1"/>
            </a:solidFill>
          </a:ln>
        </p:spPr>
        <p:txBody>
          <a:bodyPr wrap="square" rtlCol="0">
            <a:spAutoFit/>
          </a:bodyPr>
          <a:lstStyle/>
          <a:p>
            <a:pPr algn="ctr">
              <a:lnSpc>
                <a:spcPct val="100000"/>
              </a:lnSpc>
            </a:pPr>
            <a:r>
              <a:rPr kumimoji="1" lang="ja-JP" altLang="en-US" sz="1200" b="1" dirty="0">
                <a:latin typeface="+mn-ea"/>
              </a:rPr>
              <a:t>地域コミュニティの向上</a:t>
            </a:r>
          </a:p>
        </p:txBody>
      </p:sp>
      <p:sp>
        <p:nvSpPr>
          <p:cNvPr id="180" name="正方形/長方形 179"/>
          <p:cNvSpPr/>
          <p:nvPr/>
        </p:nvSpPr>
        <p:spPr>
          <a:xfrm>
            <a:off x="7888772" y="5717771"/>
            <a:ext cx="1453860" cy="606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a:solidFill>
                  <a:schemeClr val="tx1"/>
                </a:solidFill>
              </a:rPr>
              <a:t>■新たに別の</a:t>
            </a:r>
            <a:r>
              <a:rPr kumimoji="1" lang="en-US" altLang="ja-JP" sz="800" dirty="0">
                <a:solidFill>
                  <a:schemeClr val="tx1"/>
                </a:solidFill>
              </a:rPr>
              <a:t>10</a:t>
            </a:r>
            <a:r>
              <a:rPr kumimoji="1" lang="ja-JP" altLang="en-US" sz="800" dirty="0">
                <a:solidFill>
                  <a:schemeClr val="tx1"/>
                </a:solidFill>
              </a:rPr>
              <a:t>か所にステーションを設置</a:t>
            </a:r>
            <a:endParaRPr kumimoji="1" lang="en-US" altLang="ja-JP" sz="800" dirty="0">
              <a:solidFill>
                <a:schemeClr val="tx1"/>
              </a:solidFill>
            </a:endParaRPr>
          </a:p>
          <a:p>
            <a:r>
              <a:rPr kumimoji="1" lang="ja-JP" altLang="en-US" sz="800" dirty="0">
                <a:solidFill>
                  <a:schemeClr val="tx1"/>
                </a:solidFill>
              </a:rPr>
              <a:t>■他地区へ普及・展開し、将来的に</a:t>
            </a:r>
            <a:r>
              <a:rPr kumimoji="1" lang="en-US" altLang="ja-JP" sz="800" dirty="0">
                <a:solidFill>
                  <a:schemeClr val="tx1"/>
                </a:solidFill>
              </a:rPr>
              <a:t>100</a:t>
            </a:r>
            <a:r>
              <a:rPr kumimoji="1" lang="ja-JP" altLang="en-US" sz="800" dirty="0">
                <a:solidFill>
                  <a:schemeClr val="tx1"/>
                </a:solidFill>
              </a:rPr>
              <a:t>か所を目指す</a:t>
            </a:r>
          </a:p>
        </p:txBody>
      </p:sp>
      <p:sp>
        <p:nvSpPr>
          <p:cNvPr id="5" name="テキスト ボックス 4"/>
          <p:cNvSpPr txBox="1"/>
          <p:nvPr/>
        </p:nvSpPr>
        <p:spPr>
          <a:xfrm>
            <a:off x="5146716" y="4446300"/>
            <a:ext cx="1465241" cy="246221"/>
          </a:xfrm>
          <a:prstGeom prst="rect">
            <a:avLst/>
          </a:prstGeom>
          <a:noFill/>
        </p:spPr>
        <p:txBody>
          <a:bodyPr wrap="square" rtlCol="0">
            <a:spAutoFit/>
          </a:bodyPr>
          <a:lstStyle/>
          <a:p>
            <a:r>
              <a:rPr kumimoji="1" lang="ja-JP" altLang="en-US" sz="1000" dirty="0">
                <a:latin typeface="+mn-ea"/>
              </a:rPr>
              <a:t>廃棄物収集運搬業者</a:t>
            </a:r>
          </a:p>
        </p:txBody>
      </p:sp>
      <p:sp>
        <p:nvSpPr>
          <p:cNvPr id="16" name="テキスト ボックス 15"/>
          <p:cNvSpPr txBox="1"/>
          <p:nvPr/>
        </p:nvSpPr>
        <p:spPr>
          <a:xfrm>
            <a:off x="5157894" y="3800142"/>
            <a:ext cx="1288453" cy="246221"/>
          </a:xfrm>
          <a:prstGeom prst="rect">
            <a:avLst/>
          </a:prstGeom>
          <a:noFill/>
        </p:spPr>
        <p:txBody>
          <a:bodyPr wrap="square" rtlCol="0">
            <a:spAutoFit/>
          </a:bodyPr>
          <a:lstStyle/>
          <a:p>
            <a:r>
              <a:rPr kumimoji="1" lang="ja-JP" altLang="en-US" sz="1000" dirty="0">
                <a:latin typeface="+mn-ea"/>
                <a:ea typeface="+mn-ea"/>
              </a:rPr>
              <a:t>自治会等地域住民</a:t>
            </a:r>
          </a:p>
        </p:txBody>
      </p:sp>
      <p:sp>
        <p:nvSpPr>
          <p:cNvPr id="83" name="テキスト ボックス 82"/>
          <p:cNvSpPr txBox="1"/>
          <p:nvPr/>
        </p:nvSpPr>
        <p:spPr>
          <a:xfrm>
            <a:off x="5146659" y="4042722"/>
            <a:ext cx="1288453" cy="246221"/>
          </a:xfrm>
          <a:prstGeom prst="rect">
            <a:avLst/>
          </a:prstGeom>
          <a:noFill/>
        </p:spPr>
        <p:txBody>
          <a:bodyPr wrap="square" rtlCol="0">
            <a:spAutoFit/>
          </a:bodyPr>
          <a:lstStyle/>
          <a:p>
            <a:r>
              <a:rPr kumimoji="1" lang="ja-JP" altLang="en-US" sz="1000" dirty="0">
                <a:latin typeface="+mn-ea"/>
                <a:ea typeface="+mn-ea"/>
              </a:rPr>
              <a:t>市民・市民団体</a:t>
            </a:r>
          </a:p>
        </p:txBody>
      </p:sp>
      <p:sp>
        <p:nvSpPr>
          <p:cNvPr id="84" name="テキスト ボックス 83"/>
          <p:cNvSpPr txBox="1"/>
          <p:nvPr/>
        </p:nvSpPr>
        <p:spPr>
          <a:xfrm>
            <a:off x="5146658" y="4246870"/>
            <a:ext cx="1288453" cy="246221"/>
          </a:xfrm>
          <a:prstGeom prst="rect">
            <a:avLst/>
          </a:prstGeom>
          <a:noFill/>
        </p:spPr>
        <p:txBody>
          <a:bodyPr wrap="square" rtlCol="0">
            <a:spAutoFit/>
          </a:bodyPr>
          <a:lstStyle/>
          <a:p>
            <a:r>
              <a:rPr kumimoji="1" lang="ja-JP" altLang="en-US" sz="1000" dirty="0">
                <a:latin typeface="+mn-ea"/>
                <a:ea typeface="+mn-ea"/>
              </a:rPr>
              <a:t>農業者</a:t>
            </a:r>
          </a:p>
        </p:txBody>
      </p:sp>
      <p:cxnSp>
        <p:nvCxnSpPr>
          <p:cNvPr id="85" name="直線コネクタ 84"/>
          <p:cNvCxnSpPr/>
          <p:nvPr/>
        </p:nvCxnSpPr>
        <p:spPr>
          <a:xfrm>
            <a:off x="5146716" y="4238912"/>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6759239" y="4001053"/>
            <a:ext cx="3224511" cy="246221"/>
          </a:xfrm>
          <a:prstGeom prst="rect">
            <a:avLst/>
          </a:prstGeom>
          <a:noFill/>
        </p:spPr>
        <p:txBody>
          <a:bodyPr wrap="square" rtlCol="0">
            <a:spAutoFit/>
          </a:bodyPr>
          <a:lstStyle/>
          <a:p>
            <a:pPr defTabSz="914400">
              <a:spcBef>
                <a:spcPts val="200"/>
              </a:spcBef>
              <a:buClr>
                <a:srgbClr val="5ECCF3"/>
              </a:buCl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ステーションでのコミュニティ事業の実施</a:t>
            </a:r>
          </a:p>
        </p:txBody>
      </p:sp>
      <p:sp>
        <p:nvSpPr>
          <p:cNvPr id="89" name="テキスト ボックス 88"/>
          <p:cNvSpPr txBox="1"/>
          <p:nvPr/>
        </p:nvSpPr>
        <p:spPr>
          <a:xfrm>
            <a:off x="6757163" y="4218017"/>
            <a:ext cx="3224511" cy="246221"/>
          </a:xfrm>
          <a:prstGeom prst="rect">
            <a:avLst/>
          </a:prstGeom>
          <a:noFill/>
        </p:spPr>
        <p:txBody>
          <a:bodyPr wrap="square" rtlCol="0">
            <a:spAutoFit/>
          </a:bodyPr>
          <a:lstStyle/>
          <a:p>
            <a:pPr defTabSz="914400">
              <a:spcBef>
                <a:spcPts val="200"/>
              </a:spcBef>
              <a:buClr>
                <a:srgbClr val="5ECCF3"/>
              </a:buCl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農作物の販売</a:t>
            </a:r>
          </a:p>
        </p:txBody>
      </p:sp>
      <p:sp>
        <p:nvSpPr>
          <p:cNvPr id="91" name="Rectangle 2"/>
          <p:cNvSpPr txBox="1">
            <a:spLocks noChangeArrowheads="1"/>
          </p:cNvSpPr>
          <p:nvPr/>
        </p:nvSpPr>
        <p:spPr bwMode="auto">
          <a:xfrm>
            <a:off x="0" y="-1"/>
            <a:ext cx="9906000"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92" name="正方形/長方形 91"/>
          <p:cNvSpPr/>
          <p:nvPr/>
        </p:nvSpPr>
        <p:spPr>
          <a:xfrm>
            <a:off x="1414108"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奈良県／生駒市</a:t>
            </a:r>
          </a:p>
        </p:txBody>
      </p:sp>
      <p:pic>
        <p:nvPicPr>
          <p:cNvPr id="93" name="図 92"/>
          <p:cNvPicPr>
            <a:picLocks noChangeAspect="1"/>
          </p:cNvPicPr>
          <p:nvPr/>
        </p:nvPicPr>
        <p:blipFill rotWithShape="1">
          <a:blip r:embed="rId15">
            <a:extLst>
              <a:ext uri="{28A0092B-C50C-407E-A947-70E740481C1C}">
                <a14:useLocalDpi xmlns:a14="http://schemas.microsoft.com/office/drawing/2010/main" val="0"/>
              </a:ext>
            </a:extLst>
          </a:blip>
          <a:srcRect r="78323" b="28036"/>
          <a:stretch/>
        </p:blipFill>
        <p:spPr>
          <a:xfrm>
            <a:off x="977368" y="93166"/>
            <a:ext cx="436739" cy="427289"/>
          </a:xfrm>
          <a:prstGeom prst="rect">
            <a:avLst/>
          </a:prstGeom>
        </p:spPr>
      </p:pic>
      <p:sp>
        <p:nvSpPr>
          <p:cNvPr id="98" name="正方形/長方形 97"/>
          <p:cNvSpPr/>
          <p:nvPr/>
        </p:nvSpPr>
        <p:spPr>
          <a:xfrm>
            <a:off x="3924003"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令和元年度　地域の多様な課題に応える</a:t>
            </a:r>
          </a:p>
          <a:p>
            <a:pPr algn="ctr"/>
            <a:r>
              <a:rPr lang="ja-JP" altLang="en-US" sz="1200" b="1" dirty="0">
                <a:solidFill>
                  <a:schemeClr val="bg1"/>
                </a:solidFill>
                <a:latin typeface="メイリオ" panose="020B0604030504040204" pitchFamily="50" charset="-128"/>
                <a:ea typeface="メイリオ" panose="020B0604030504040204" pitchFamily="50" charset="-128"/>
              </a:rPr>
              <a:t>脱炭素型地域づくりモデル形成事業　</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日常の「ごみ出し」を活用した「社会コンビニエンス」事業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2437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4108230885"/>
              </p:ext>
            </p:ext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59507"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1" name="正方形/長方形 40"/>
          <p:cNvSpPr/>
          <p:nvPr/>
        </p:nvSpPr>
        <p:spPr>
          <a:xfrm>
            <a:off x="558103" y="646059"/>
            <a:ext cx="1460425" cy="34624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t>別紙</a:t>
            </a:r>
          </a:p>
        </p:txBody>
      </p:sp>
      <p:sp>
        <p:nvSpPr>
          <p:cNvPr id="46" name="正方形/長方形 45"/>
          <p:cNvSpPr/>
          <p:nvPr/>
        </p:nvSpPr>
        <p:spPr>
          <a:xfrm>
            <a:off x="2375614"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30" name="コンテンツ プレースホルダー 11"/>
          <p:cNvSpPr txBox="1">
            <a:spLocks/>
          </p:cNvSpPr>
          <p:nvPr/>
        </p:nvSpPr>
        <p:spPr>
          <a:xfrm>
            <a:off x="564541" y="114552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6. </a:t>
            </a:r>
            <a:r>
              <a:rPr lang="ja-JP" altLang="en-US" sz="1200" b="1" dirty="0">
                <a:latin typeface="メイリオ" panose="020B0604030504040204" pitchFamily="50" charset="-128"/>
                <a:ea typeface="メイリオ" panose="020B0604030504040204" pitchFamily="50" charset="-128"/>
              </a:rPr>
              <a:t>マテリアルフロー</a:t>
            </a:r>
            <a:endParaRPr lang="en-US" altLang="ja-JP" sz="1200" b="1" dirty="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2750376" y="2327992"/>
            <a:ext cx="2189285" cy="248530"/>
          </a:xfrm>
          <a:prstGeom prst="rect">
            <a:avLst/>
          </a:prstGeom>
          <a:solidFill>
            <a:srgbClr val="FFFF00"/>
          </a:solidFill>
        </p:spPr>
        <p:txBody>
          <a:bodyPr wrap="square" rtlCol="0">
            <a:spAutoFit/>
          </a:bodyPr>
          <a:lstStyle/>
          <a:p>
            <a:pPr algn="ctr" defTabSz="844083" fontAlgn="base" hangingPunct="0">
              <a:spcBef>
                <a:spcPct val="0"/>
              </a:spcBef>
              <a:spcAft>
                <a:spcPct val="0"/>
              </a:spcAft>
            </a:pPr>
            <a:r>
              <a:rPr kumimoji="1" lang="ja-JP" altLang="en-US" sz="1015" dirty="0">
                <a:solidFill>
                  <a:prstClr val="black"/>
                </a:solidFill>
                <a:latin typeface="Arial" charset="0"/>
                <a:ea typeface="メイリオ"/>
                <a:cs typeface="Arial" charset="0"/>
              </a:rPr>
              <a:t>分類段階</a:t>
            </a:r>
          </a:p>
        </p:txBody>
      </p:sp>
      <p:sp>
        <p:nvSpPr>
          <p:cNvPr id="50" name="テキスト ボックス 49"/>
          <p:cNvSpPr txBox="1"/>
          <p:nvPr/>
        </p:nvSpPr>
        <p:spPr>
          <a:xfrm>
            <a:off x="5062605" y="2327992"/>
            <a:ext cx="4205269" cy="248530"/>
          </a:xfrm>
          <a:prstGeom prst="rect">
            <a:avLst/>
          </a:prstGeom>
          <a:solidFill>
            <a:srgbClr val="FFFF00"/>
          </a:solidFill>
        </p:spPr>
        <p:txBody>
          <a:bodyPr wrap="square" rtlCol="0">
            <a:spAutoFit/>
          </a:bodyPr>
          <a:lstStyle/>
          <a:p>
            <a:pPr algn="ctr" defTabSz="844083" fontAlgn="base" hangingPunct="0">
              <a:spcBef>
                <a:spcPct val="0"/>
              </a:spcBef>
              <a:spcAft>
                <a:spcPct val="0"/>
              </a:spcAft>
            </a:pPr>
            <a:r>
              <a:rPr kumimoji="1" lang="ja-JP" altLang="en-US" sz="1015" dirty="0">
                <a:solidFill>
                  <a:prstClr val="black"/>
                </a:solidFill>
                <a:latin typeface="Arial" charset="0"/>
                <a:ea typeface="メイリオ"/>
                <a:cs typeface="Arial" charset="0"/>
              </a:rPr>
              <a:t>処理処分段階</a:t>
            </a:r>
            <a:endParaRPr kumimoji="1" lang="en-US" altLang="ja-JP" sz="1015" dirty="0">
              <a:solidFill>
                <a:prstClr val="black"/>
              </a:solidFill>
              <a:latin typeface="Arial" charset="0"/>
              <a:ea typeface="メイリオ"/>
              <a:cs typeface="Arial" charset="0"/>
            </a:endParaRPr>
          </a:p>
        </p:txBody>
      </p:sp>
      <p:sp>
        <p:nvSpPr>
          <p:cNvPr id="58" name="テキスト ボックス 57"/>
          <p:cNvSpPr txBox="1"/>
          <p:nvPr/>
        </p:nvSpPr>
        <p:spPr>
          <a:xfrm>
            <a:off x="830640" y="2327992"/>
            <a:ext cx="1796791" cy="248530"/>
          </a:xfrm>
          <a:prstGeom prst="rect">
            <a:avLst/>
          </a:prstGeom>
          <a:solidFill>
            <a:srgbClr val="FFFF00"/>
          </a:solidFill>
        </p:spPr>
        <p:txBody>
          <a:bodyPr wrap="square" rtlCol="0">
            <a:spAutoFit/>
          </a:bodyPr>
          <a:lstStyle/>
          <a:p>
            <a:pPr algn="ctr" defTabSz="844083" fontAlgn="base" hangingPunct="0">
              <a:spcBef>
                <a:spcPct val="0"/>
              </a:spcBef>
              <a:spcAft>
                <a:spcPct val="0"/>
              </a:spcAft>
            </a:pPr>
            <a:r>
              <a:rPr kumimoji="1" lang="ja-JP" altLang="en-US" sz="1015" dirty="0">
                <a:solidFill>
                  <a:prstClr val="black"/>
                </a:solidFill>
                <a:latin typeface="Arial" charset="0"/>
                <a:ea typeface="メイリオ"/>
                <a:cs typeface="Arial" charset="0"/>
              </a:rPr>
              <a:t>資源投入段階</a:t>
            </a:r>
          </a:p>
        </p:txBody>
      </p:sp>
      <p:sp>
        <p:nvSpPr>
          <p:cNvPr id="61" name="正方形/長方形 60"/>
          <p:cNvSpPr/>
          <p:nvPr/>
        </p:nvSpPr>
        <p:spPr>
          <a:xfrm>
            <a:off x="830640" y="2622308"/>
            <a:ext cx="1583944" cy="3544576"/>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15" dirty="0">
                <a:solidFill>
                  <a:prstClr val="black"/>
                </a:solidFill>
                <a:latin typeface="Arial"/>
                <a:ea typeface="メイリオ"/>
              </a:rPr>
              <a:t>①天然資源等投入量　</a:t>
            </a:r>
          </a:p>
        </p:txBody>
      </p:sp>
      <p:sp>
        <p:nvSpPr>
          <p:cNvPr id="62" name="正方形/長方形 61"/>
          <p:cNvSpPr/>
          <p:nvPr/>
        </p:nvSpPr>
        <p:spPr>
          <a:xfrm>
            <a:off x="1007150" y="4252923"/>
            <a:ext cx="1230923" cy="15600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endParaRPr kumimoji="1" lang="en-US" altLang="ja-JP" sz="1200" dirty="0">
              <a:solidFill>
                <a:prstClr val="black"/>
              </a:solidFill>
              <a:latin typeface="Arial"/>
              <a:ea typeface="メイリオ"/>
            </a:endParaRPr>
          </a:p>
          <a:p>
            <a:pPr algn="ctr" defTabSz="844083" fontAlgn="base">
              <a:spcBef>
                <a:spcPct val="0"/>
              </a:spcBef>
              <a:spcAft>
                <a:spcPct val="0"/>
              </a:spcAft>
            </a:pPr>
            <a:r>
              <a:rPr kumimoji="1" lang="ja-JP" altLang="en-US" sz="1200" dirty="0">
                <a:solidFill>
                  <a:prstClr val="black"/>
                </a:solidFill>
                <a:latin typeface="Arial"/>
                <a:ea typeface="メイリオ"/>
              </a:rPr>
              <a:t>既存の</a:t>
            </a:r>
            <a:endParaRPr kumimoji="1" lang="en-US" altLang="ja-JP" sz="1200" dirty="0">
              <a:solidFill>
                <a:prstClr val="black"/>
              </a:solidFill>
              <a:latin typeface="Arial"/>
              <a:ea typeface="メイリオ"/>
            </a:endParaRPr>
          </a:p>
          <a:p>
            <a:pPr algn="ctr" defTabSz="844083" fontAlgn="base">
              <a:spcBef>
                <a:spcPct val="0"/>
              </a:spcBef>
              <a:spcAft>
                <a:spcPct val="0"/>
              </a:spcAft>
            </a:pPr>
            <a:r>
              <a:rPr kumimoji="1" lang="ja-JP" altLang="en-US" sz="1200" dirty="0">
                <a:solidFill>
                  <a:prstClr val="black"/>
                </a:solidFill>
                <a:latin typeface="Arial"/>
                <a:ea typeface="メイリオ"/>
              </a:rPr>
              <a:t>資源化回収</a:t>
            </a:r>
          </a:p>
        </p:txBody>
      </p:sp>
      <p:sp>
        <p:nvSpPr>
          <p:cNvPr id="65" name="正方形/長方形 64"/>
          <p:cNvSpPr/>
          <p:nvPr/>
        </p:nvSpPr>
        <p:spPr>
          <a:xfrm>
            <a:off x="747022" y="1560252"/>
            <a:ext cx="1386868" cy="4036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1292" dirty="0">
                <a:solidFill>
                  <a:prstClr val="black"/>
                </a:solidFill>
                <a:latin typeface="Arial"/>
                <a:ea typeface="メイリオ"/>
              </a:rPr>
              <a:t>事業実施前</a:t>
            </a:r>
            <a:endParaRPr kumimoji="1" lang="en-US" altLang="ja-JP" sz="1292" dirty="0">
              <a:solidFill>
                <a:prstClr val="black"/>
              </a:solidFill>
              <a:latin typeface="Arial"/>
              <a:ea typeface="メイリオ"/>
            </a:endParaRPr>
          </a:p>
          <a:p>
            <a:pPr algn="ctr" defTabSz="844083" fontAlgn="base">
              <a:spcBef>
                <a:spcPct val="0"/>
              </a:spcBef>
              <a:spcAft>
                <a:spcPct val="0"/>
              </a:spcAft>
            </a:pPr>
            <a:r>
              <a:rPr kumimoji="1" lang="ja-JP" altLang="en-US" sz="1015" dirty="0">
                <a:solidFill>
                  <a:prstClr val="black"/>
                </a:solidFill>
                <a:latin typeface="Arial"/>
                <a:ea typeface="メイリオ"/>
              </a:rPr>
              <a:t>（一般廃棄物事例）</a:t>
            </a:r>
            <a:endParaRPr kumimoji="1" lang="en-US" altLang="ja-JP" sz="1015" dirty="0">
              <a:solidFill>
                <a:prstClr val="black"/>
              </a:solidFill>
              <a:latin typeface="Arial"/>
              <a:ea typeface="メイリオ"/>
            </a:endParaRPr>
          </a:p>
        </p:txBody>
      </p:sp>
      <p:sp>
        <p:nvSpPr>
          <p:cNvPr id="67" name="角丸四角形 66"/>
          <p:cNvSpPr/>
          <p:nvPr/>
        </p:nvSpPr>
        <p:spPr>
          <a:xfrm>
            <a:off x="1121214" y="5213193"/>
            <a:ext cx="1012676" cy="404597"/>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92" dirty="0">
                <a:solidFill>
                  <a:prstClr val="black"/>
                </a:solidFill>
                <a:latin typeface="Arial"/>
                <a:ea typeface="メイリオ"/>
              </a:rPr>
              <a:t>2,563t</a:t>
            </a:r>
            <a:endParaRPr kumimoji="1" lang="ja-JP" altLang="en-US" sz="1292" dirty="0">
              <a:solidFill>
                <a:prstClr val="black"/>
              </a:solidFill>
              <a:latin typeface="Arial"/>
              <a:ea typeface="メイリオ"/>
            </a:endParaRPr>
          </a:p>
        </p:txBody>
      </p:sp>
      <p:sp>
        <p:nvSpPr>
          <p:cNvPr id="75" name="正方形/長方形 74"/>
          <p:cNvSpPr/>
          <p:nvPr/>
        </p:nvSpPr>
        <p:spPr>
          <a:xfrm>
            <a:off x="1007150" y="2994024"/>
            <a:ext cx="1230923" cy="75444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既存の</a:t>
            </a:r>
            <a:endParaRPr kumimoji="1" lang="en-US" altLang="ja-JP" sz="1000" dirty="0">
              <a:solidFill>
                <a:prstClr val="black"/>
              </a:solidFill>
              <a:latin typeface="Arial"/>
              <a:ea typeface="メイリオ"/>
            </a:endParaRPr>
          </a:p>
          <a:p>
            <a:pPr algn="ctr" defTabSz="844083" fontAlgn="base">
              <a:spcBef>
                <a:spcPct val="0"/>
              </a:spcBef>
              <a:spcAft>
                <a:spcPct val="0"/>
              </a:spcAft>
            </a:pPr>
            <a:r>
              <a:rPr kumimoji="1" lang="ja-JP" altLang="en-US" sz="1000" dirty="0">
                <a:solidFill>
                  <a:prstClr val="black"/>
                </a:solidFill>
                <a:latin typeface="Arial"/>
                <a:ea typeface="メイリオ"/>
              </a:rPr>
              <a:t>可燃ごみ回収</a:t>
            </a:r>
          </a:p>
        </p:txBody>
      </p:sp>
      <p:sp>
        <p:nvSpPr>
          <p:cNvPr id="76" name="角丸四角形 75"/>
          <p:cNvSpPr/>
          <p:nvPr/>
        </p:nvSpPr>
        <p:spPr>
          <a:xfrm>
            <a:off x="1121214" y="3419216"/>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92" dirty="0">
                <a:solidFill>
                  <a:prstClr val="black"/>
                </a:solidFill>
                <a:latin typeface="Arial"/>
                <a:ea typeface="メイリオ"/>
              </a:rPr>
              <a:t>30,886t</a:t>
            </a:r>
            <a:endParaRPr kumimoji="1" lang="ja-JP" altLang="en-US" sz="1292" dirty="0">
              <a:solidFill>
                <a:prstClr val="black"/>
              </a:solidFill>
              <a:latin typeface="Arial"/>
              <a:ea typeface="メイリオ"/>
            </a:endParaRPr>
          </a:p>
        </p:txBody>
      </p:sp>
      <p:sp>
        <p:nvSpPr>
          <p:cNvPr id="43" name="正方形/長方形 42"/>
          <p:cNvSpPr/>
          <p:nvPr/>
        </p:nvSpPr>
        <p:spPr>
          <a:xfrm>
            <a:off x="572941" y="1156440"/>
            <a:ext cx="8769693" cy="516686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grpSp>
        <p:nvGrpSpPr>
          <p:cNvPr id="14" name="グループ化 13"/>
          <p:cNvGrpSpPr/>
          <p:nvPr/>
        </p:nvGrpSpPr>
        <p:grpSpPr>
          <a:xfrm>
            <a:off x="2968844" y="4573847"/>
            <a:ext cx="1797080" cy="685676"/>
            <a:chOff x="2968844" y="4671121"/>
            <a:chExt cx="1797080" cy="685676"/>
          </a:xfrm>
        </p:grpSpPr>
        <p:sp>
          <p:nvSpPr>
            <p:cNvPr id="55" name="正方形/長方形 54"/>
            <p:cNvSpPr/>
            <p:nvPr/>
          </p:nvSpPr>
          <p:spPr>
            <a:xfrm>
              <a:off x="2968844" y="4671121"/>
              <a:ext cx="1797080" cy="68567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200" dirty="0">
                  <a:solidFill>
                    <a:prstClr val="black"/>
                  </a:solidFill>
                  <a:latin typeface="Arial"/>
                  <a:ea typeface="メイリオ"/>
                </a:rPr>
                <a:t>③プラスチック製容器包装</a:t>
              </a:r>
              <a:endParaRPr kumimoji="1" lang="en-US" altLang="ja-JP" sz="1200" dirty="0">
                <a:solidFill>
                  <a:prstClr val="black"/>
                </a:solidFill>
                <a:latin typeface="Arial"/>
                <a:ea typeface="メイリオ"/>
              </a:endParaRPr>
            </a:p>
          </p:txBody>
        </p:sp>
        <p:sp>
          <p:nvSpPr>
            <p:cNvPr id="78" name="角丸四角形 77"/>
            <p:cNvSpPr/>
            <p:nvPr/>
          </p:nvSpPr>
          <p:spPr>
            <a:xfrm>
              <a:off x="3474791" y="5035706"/>
              <a:ext cx="1012677" cy="263726"/>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1,020t</a:t>
              </a:r>
              <a:endParaRPr kumimoji="1" lang="ja-JP" altLang="en-US" sz="1200" dirty="0">
                <a:solidFill>
                  <a:prstClr val="black"/>
                </a:solidFill>
                <a:latin typeface="Arial"/>
                <a:ea typeface="メイリオ"/>
              </a:endParaRPr>
            </a:p>
          </p:txBody>
        </p:sp>
      </p:grpSp>
      <p:grpSp>
        <p:nvGrpSpPr>
          <p:cNvPr id="17" name="グループ化 16"/>
          <p:cNvGrpSpPr/>
          <p:nvPr/>
        </p:nvGrpSpPr>
        <p:grpSpPr>
          <a:xfrm>
            <a:off x="2968845" y="3817467"/>
            <a:ext cx="1797079" cy="692073"/>
            <a:chOff x="2968845" y="3902252"/>
            <a:chExt cx="1797079" cy="692073"/>
          </a:xfrm>
        </p:grpSpPr>
        <p:sp>
          <p:nvSpPr>
            <p:cNvPr id="49" name="正方形/長方形 48"/>
            <p:cNvSpPr/>
            <p:nvPr/>
          </p:nvSpPr>
          <p:spPr>
            <a:xfrm>
              <a:off x="2968845" y="3902252"/>
              <a:ext cx="1797079" cy="69207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200" dirty="0">
                  <a:solidFill>
                    <a:prstClr val="black"/>
                  </a:solidFill>
                  <a:latin typeface="Arial"/>
                  <a:ea typeface="メイリオ"/>
                </a:rPr>
                <a:t>②古紙</a:t>
              </a:r>
              <a:endParaRPr kumimoji="1" lang="en-US" altLang="ja-JP" sz="1200" dirty="0">
                <a:solidFill>
                  <a:prstClr val="black"/>
                </a:solidFill>
                <a:latin typeface="Arial"/>
                <a:ea typeface="メイリオ"/>
              </a:endParaRPr>
            </a:p>
          </p:txBody>
        </p:sp>
        <p:sp>
          <p:nvSpPr>
            <p:cNvPr id="72" name="角丸四角形 71"/>
            <p:cNvSpPr/>
            <p:nvPr/>
          </p:nvSpPr>
          <p:spPr>
            <a:xfrm>
              <a:off x="3219229" y="4243892"/>
              <a:ext cx="1012676" cy="263726"/>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1,532t</a:t>
              </a:r>
              <a:endParaRPr kumimoji="1" lang="ja-JP" altLang="en-US" sz="1200" dirty="0">
                <a:solidFill>
                  <a:prstClr val="black"/>
                </a:solidFill>
                <a:latin typeface="Arial"/>
                <a:ea typeface="メイリオ"/>
              </a:endParaRPr>
            </a:p>
          </p:txBody>
        </p:sp>
      </p:grpSp>
      <p:grpSp>
        <p:nvGrpSpPr>
          <p:cNvPr id="16" name="グループ化 15"/>
          <p:cNvGrpSpPr/>
          <p:nvPr/>
        </p:nvGrpSpPr>
        <p:grpSpPr>
          <a:xfrm>
            <a:off x="2968844" y="5323831"/>
            <a:ext cx="1797080" cy="685676"/>
            <a:chOff x="2968844" y="5377619"/>
            <a:chExt cx="1797080" cy="685676"/>
          </a:xfrm>
        </p:grpSpPr>
        <p:sp>
          <p:nvSpPr>
            <p:cNvPr id="64" name="角丸四角形 63"/>
            <p:cNvSpPr/>
            <p:nvPr/>
          </p:nvSpPr>
          <p:spPr>
            <a:xfrm>
              <a:off x="3219229" y="5671578"/>
              <a:ext cx="1012676" cy="263726"/>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schemeClr val="tx1"/>
                  </a:solidFill>
                  <a:latin typeface="Arial"/>
                  <a:ea typeface="メイリオ"/>
                </a:rPr>
                <a:t>11t</a:t>
              </a:r>
              <a:endParaRPr kumimoji="1" lang="ja-JP" altLang="en-US" sz="1200" dirty="0">
                <a:solidFill>
                  <a:schemeClr val="tx1"/>
                </a:solidFill>
                <a:latin typeface="Arial"/>
                <a:ea typeface="メイリオ"/>
              </a:endParaRPr>
            </a:p>
          </p:txBody>
        </p:sp>
        <p:sp>
          <p:nvSpPr>
            <p:cNvPr id="59" name="正方形/長方形 58"/>
            <p:cNvSpPr/>
            <p:nvPr/>
          </p:nvSpPr>
          <p:spPr>
            <a:xfrm>
              <a:off x="2968844" y="5377619"/>
              <a:ext cx="1797080" cy="68567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200" dirty="0">
                  <a:solidFill>
                    <a:prstClr val="black"/>
                  </a:solidFill>
                  <a:latin typeface="Arial"/>
                  <a:ea typeface="メイリオ"/>
                </a:rPr>
                <a:t>④小型家電</a:t>
              </a:r>
              <a:endParaRPr kumimoji="1" lang="en-US" altLang="ja-JP" sz="1200" dirty="0">
                <a:solidFill>
                  <a:prstClr val="black"/>
                </a:solidFill>
                <a:latin typeface="Arial"/>
                <a:ea typeface="メイリオ"/>
              </a:endParaRPr>
            </a:p>
          </p:txBody>
        </p:sp>
      </p:grpSp>
      <p:cxnSp>
        <p:nvCxnSpPr>
          <p:cNvPr id="105" name="直線矢印コネクタ 104"/>
          <p:cNvCxnSpPr>
            <a:stCxn id="75" idx="3"/>
            <a:endCxn id="115" idx="1"/>
          </p:cNvCxnSpPr>
          <p:nvPr/>
        </p:nvCxnSpPr>
        <p:spPr>
          <a:xfrm>
            <a:off x="2238073" y="3371249"/>
            <a:ext cx="730772" cy="2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117" name="グループ化 116"/>
          <p:cNvGrpSpPr/>
          <p:nvPr/>
        </p:nvGrpSpPr>
        <p:grpSpPr>
          <a:xfrm>
            <a:off x="2968845" y="3100264"/>
            <a:ext cx="1797079" cy="546656"/>
            <a:chOff x="2968845" y="3387318"/>
            <a:chExt cx="1797079" cy="393059"/>
          </a:xfrm>
        </p:grpSpPr>
        <p:sp>
          <p:nvSpPr>
            <p:cNvPr id="115" name="正方形/長方形 114"/>
            <p:cNvSpPr/>
            <p:nvPr/>
          </p:nvSpPr>
          <p:spPr>
            <a:xfrm>
              <a:off x="2968845" y="3387318"/>
              <a:ext cx="1797079" cy="39305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200" dirty="0">
                  <a:solidFill>
                    <a:prstClr val="black"/>
                  </a:solidFill>
                  <a:latin typeface="Arial"/>
                  <a:ea typeface="メイリオ"/>
                </a:rPr>
                <a:t>①可燃ごみ</a:t>
              </a:r>
              <a:endParaRPr kumimoji="1" lang="en-US" altLang="ja-JP" sz="1200" dirty="0">
                <a:solidFill>
                  <a:prstClr val="black"/>
                </a:solidFill>
                <a:latin typeface="Arial"/>
                <a:ea typeface="メイリオ"/>
              </a:endParaRPr>
            </a:p>
          </p:txBody>
        </p:sp>
        <p:sp>
          <p:nvSpPr>
            <p:cNvPr id="116" name="角丸四角形 115"/>
            <p:cNvSpPr/>
            <p:nvPr/>
          </p:nvSpPr>
          <p:spPr>
            <a:xfrm>
              <a:off x="3191281" y="3566330"/>
              <a:ext cx="1012676"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30,886t</a:t>
              </a:r>
              <a:endParaRPr kumimoji="1" lang="ja-JP" altLang="en-US" sz="1200" dirty="0">
                <a:solidFill>
                  <a:prstClr val="black"/>
                </a:solidFill>
                <a:latin typeface="Arial"/>
                <a:ea typeface="メイリオ"/>
              </a:endParaRPr>
            </a:p>
          </p:txBody>
        </p:sp>
      </p:grpSp>
      <p:sp>
        <p:nvSpPr>
          <p:cNvPr id="143" name="正方形/長方形 142"/>
          <p:cNvSpPr/>
          <p:nvPr/>
        </p:nvSpPr>
        <p:spPr>
          <a:xfrm>
            <a:off x="2750376" y="2622309"/>
            <a:ext cx="2189285" cy="3544575"/>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900" dirty="0">
                <a:solidFill>
                  <a:prstClr val="black"/>
                </a:solidFill>
                <a:latin typeface="Arial"/>
                <a:ea typeface="メイリオ"/>
              </a:rPr>
              <a:t>一般廃棄物</a:t>
            </a:r>
          </a:p>
        </p:txBody>
      </p:sp>
      <p:sp>
        <p:nvSpPr>
          <p:cNvPr id="100" name="Rectangle 2"/>
          <p:cNvSpPr txBox="1">
            <a:spLocks noChangeArrowheads="1"/>
          </p:cNvSpPr>
          <p:nvPr/>
        </p:nvSpPr>
        <p:spPr bwMode="auto">
          <a:xfrm>
            <a:off x="0" y="-1"/>
            <a:ext cx="9906000"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101" name="正方形/長方形 100"/>
          <p:cNvSpPr/>
          <p:nvPr/>
        </p:nvSpPr>
        <p:spPr>
          <a:xfrm>
            <a:off x="1414108"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奈良県／生駒市</a:t>
            </a:r>
          </a:p>
        </p:txBody>
      </p:sp>
      <p:pic>
        <p:nvPicPr>
          <p:cNvPr id="102" name="図 101"/>
          <p:cNvPicPr>
            <a:picLocks noChangeAspect="1"/>
          </p:cNvPicPr>
          <p:nvPr/>
        </p:nvPicPr>
        <p:blipFill rotWithShape="1">
          <a:blip r:embed="rId7">
            <a:extLst>
              <a:ext uri="{28A0092B-C50C-407E-A947-70E740481C1C}">
                <a14:useLocalDpi xmlns:a14="http://schemas.microsoft.com/office/drawing/2010/main" val="0"/>
              </a:ext>
            </a:extLst>
          </a:blip>
          <a:srcRect r="78323" b="28036"/>
          <a:stretch/>
        </p:blipFill>
        <p:spPr>
          <a:xfrm>
            <a:off x="977368" y="93166"/>
            <a:ext cx="436739" cy="427289"/>
          </a:xfrm>
          <a:prstGeom prst="rect">
            <a:avLst/>
          </a:prstGeom>
        </p:spPr>
      </p:pic>
      <p:sp>
        <p:nvSpPr>
          <p:cNvPr id="103" name="正方形/長方形 102"/>
          <p:cNvSpPr/>
          <p:nvPr/>
        </p:nvSpPr>
        <p:spPr>
          <a:xfrm>
            <a:off x="3924003"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令和元年度　地域の多様な課題に応える</a:t>
            </a:r>
          </a:p>
          <a:p>
            <a:pPr algn="ctr"/>
            <a:r>
              <a:rPr lang="ja-JP" altLang="en-US" sz="1200" b="1" dirty="0">
                <a:solidFill>
                  <a:schemeClr val="bg1"/>
                </a:solidFill>
                <a:latin typeface="メイリオ" panose="020B0604030504040204" pitchFamily="50" charset="-128"/>
                <a:ea typeface="メイリオ" panose="020B0604030504040204" pitchFamily="50" charset="-128"/>
              </a:rPr>
              <a:t>脱炭素型地域づくりモデル形成事業　</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日常の「ごみ出し」を活用した「社会コンビニエンス」事業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grpSp>
        <p:nvGrpSpPr>
          <p:cNvPr id="112" name="グループ化 111"/>
          <p:cNvGrpSpPr/>
          <p:nvPr/>
        </p:nvGrpSpPr>
        <p:grpSpPr>
          <a:xfrm>
            <a:off x="6132750" y="2880473"/>
            <a:ext cx="3135124" cy="3297322"/>
            <a:chOff x="6302871" y="2880473"/>
            <a:chExt cx="2679763" cy="2889440"/>
          </a:xfrm>
        </p:grpSpPr>
        <p:sp>
          <p:nvSpPr>
            <p:cNvPr id="89" name="正方形/長方形 88"/>
            <p:cNvSpPr/>
            <p:nvPr/>
          </p:nvSpPr>
          <p:spPr>
            <a:xfrm>
              <a:off x="6302871" y="2880473"/>
              <a:ext cx="2679763" cy="1175015"/>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200" dirty="0">
                  <a:solidFill>
                    <a:prstClr val="black"/>
                  </a:solidFill>
                  <a:latin typeface="Arial"/>
                  <a:ea typeface="メイリオ"/>
                </a:rPr>
                <a:t>焼却</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可燃ごみ</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その他（古紙、</a:t>
              </a: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プラスチック製容器包装、</a:t>
              </a: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小型家電）</a:t>
              </a:r>
              <a:endParaRPr kumimoji="1" lang="en-US" altLang="ja-JP" sz="1200" dirty="0">
                <a:solidFill>
                  <a:prstClr val="black"/>
                </a:solidFill>
                <a:latin typeface="Arial"/>
                <a:ea typeface="メイリオ"/>
              </a:endParaRPr>
            </a:p>
            <a:p>
              <a:pPr algn="ctr" defTabSz="844083" fontAlgn="base">
                <a:spcBef>
                  <a:spcPct val="0"/>
                </a:spcBef>
                <a:spcAft>
                  <a:spcPct val="0"/>
                </a:spcAft>
              </a:pPr>
              <a:endParaRPr kumimoji="1" lang="ja-JP" altLang="en-US" sz="1200" dirty="0">
                <a:solidFill>
                  <a:prstClr val="black"/>
                </a:solidFill>
                <a:latin typeface="Arial"/>
                <a:ea typeface="メイリオ"/>
              </a:endParaRPr>
            </a:p>
          </p:txBody>
        </p:sp>
        <p:sp>
          <p:nvSpPr>
            <p:cNvPr id="90" name="角丸四角形 89"/>
            <p:cNvSpPr/>
            <p:nvPr/>
          </p:nvSpPr>
          <p:spPr>
            <a:xfrm>
              <a:off x="7875712" y="3161136"/>
              <a:ext cx="1012676" cy="210108"/>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30,886t</a:t>
              </a:r>
              <a:endParaRPr kumimoji="1" lang="ja-JP" altLang="en-US" sz="1200" dirty="0">
                <a:solidFill>
                  <a:prstClr val="black"/>
                </a:solidFill>
                <a:latin typeface="Arial"/>
                <a:ea typeface="メイリオ"/>
              </a:endParaRPr>
            </a:p>
          </p:txBody>
        </p:sp>
        <p:sp>
          <p:nvSpPr>
            <p:cNvPr id="77" name="正方形/長方形 76"/>
            <p:cNvSpPr/>
            <p:nvPr/>
          </p:nvSpPr>
          <p:spPr>
            <a:xfrm>
              <a:off x="6302871" y="4170589"/>
              <a:ext cx="2679763" cy="1589762"/>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200" dirty="0">
                  <a:solidFill>
                    <a:prstClr val="black"/>
                  </a:solidFill>
                  <a:latin typeface="Arial"/>
                  <a:ea typeface="メイリオ"/>
                </a:rPr>
                <a:t>資源化</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古紙</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プラスチック</a:t>
              </a: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制容器包装</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小型家電</a:t>
              </a:r>
              <a:endParaRPr kumimoji="1" lang="en-US" altLang="ja-JP" sz="1200" dirty="0">
                <a:solidFill>
                  <a:prstClr val="black"/>
                </a:solidFill>
                <a:latin typeface="Arial"/>
                <a:ea typeface="メイリオ"/>
              </a:endParaRPr>
            </a:p>
            <a:p>
              <a:pPr algn="ctr" defTabSz="844083" fontAlgn="base">
                <a:spcBef>
                  <a:spcPct val="0"/>
                </a:spcBef>
                <a:spcAft>
                  <a:spcPct val="0"/>
                </a:spcAft>
              </a:pPr>
              <a:endParaRPr kumimoji="1" lang="ja-JP" altLang="en-US" sz="1200" dirty="0">
                <a:solidFill>
                  <a:prstClr val="black"/>
                </a:solidFill>
                <a:latin typeface="Arial"/>
                <a:ea typeface="メイリオ"/>
              </a:endParaRPr>
            </a:p>
          </p:txBody>
        </p:sp>
        <p:sp>
          <p:nvSpPr>
            <p:cNvPr id="79" name="角丸四角形 78"/>
            <p:cNvSpPr/>
            <p:nvPr/>
          </p:nvSpPr>
          <p:spPr>
            <a:xfrm>
              <a:off x="7875712" y="4445828"/>
              <a:ext cx="1012676" cy="210108"/>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1,532t</a:t>
              </a:r>
              <a:endParaRPr kumimoji="1" lang="ja-JP" altLang="en-US" sz="1200" dirty="0">
                <a:solidFill>
                  <a:prstClr val="black"/>
                </a:solidFill>
                <a:latin typeface="Arial"/>
                <a:ea typeface="メイリオ"/>
              </a:endParaRPr>
            </a:p>
          </p:txBody>
        </p:sp>
        <p:sp>
          <p:nvSpPr>
            <p:cNvPr id="98" name="角丸四角形 97"/>
            <p:cNvSpPr/>
            <p:nvPr/>
          </p:nvSpPr>
          <p:spPr>
            <a:xfrm>
              <a:off x="7875712" y="4865821"/>
              <a:ext cx="1012676" cy="210108"/>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885t</a:t>
              </a:r>
              <a:endParaRPr kumimoji="1" lang="ja-JP" altLang="en-US" sz="1200" dirty="0">
                <a:solidFill>
                  <a:prstClr val="black"/>
                </a:solidFill>
                <a:latin typeface="Arial"/>
                <a:ea typeface="メイリオ"/>
              </a:endParaRPr>
            </a:p>
          </p:txBody>
        </p:sp>
        <p:sp>
          <p:nvSpPr>
            <p:cNvPr id="99" name="角丸四角形 98"/>
            <p:cNvSpPr/>
            <p:nvPr/>
          </p:nvSpPr>
          <p:spPr>
            <a:xfrm>
              <a:off x="7875712" y="5292434"/>
              <a:ext cx="1012676" cy="210108"/>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10t</a:t>
              </a:r>
              <a:endParaRPr kumimoji="1" lang="ja-JP" altLang="en-US" sz="1200" dirty="0">
                <a:solidFill>
                  <a:prstClr val="black"/>
                </a:solidFill>
                <a:latin typeface="Arial"/>
                <a:ea typeface="メイリオ"/>
              </a:endParaRPr>
            </a:p>
          </p:txBody>
        </p:sp>
        <p:sp>
          <p:nvSpPr>
            <p:cNvPr id="106" name="角丸四角形 105"/>
            <p:cNvSpPr/>
            <p:nvPr/>
          </p:nvSpPr>
          <p:spPr>
            <a:xfrm>
              <a:off x="7875712" y="3634922"/>
              <a:ext cx="1012676" cy="210108"/>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136t</a:t>
              </a:r>
              <a:endParaRPr kumimoji="1" lang="ja-JP" altLang="en-US" sz="1200" dirty="0">
                <a:solidFill>
                  <a:prstClr val="black"/>
                </a:solidFill>
                <a:latin typeface="Arial"/>
                <a:ea typeface="メイリオ"/>
              </a:endParaRPr>
            </a:p>
          </p:txBody>
        </p:sp>
        <p:sp>
          <p:nvSpPr>
            <p:cNvPr id="51" name="角丸四角形 50"/>
            <p:cNvSpPr/>
            <p:nvPr/>
          </p:nvSpPr>
          <p:spPr>
            <a:xfrm>
              <a:off x="7875712" y="5559805"/>
              <a:ext cx="1012676" cy="210108"/>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ja-JP" altLang="en-US" sz="1200" dirty="0">
                  <a:solidFill>
                    <a:prstClr val="black"/>
                  </a:solidFill>
                  <a:latin typeface="Arial"/>
                  <a:ea typeface="メイリオ"/>
                </a:rPr>
                <a:t>総量：</a:t>
              </a:r>
              <a:r>
                <a:rPr kumimoji="1" lang="en-US" altLang="ja-JP" sz="1200" dirty="0">
                  <a:solidFill>
                    <a:prstClr val="black"/>
                  </a:solidFill>
                  <a:latin typeface="Arial"/>
                  <a:ea typeface="メイリオ"/>
                </a:rPr>
                <a:t>2,427t</a:t>
              </a:r>
              <a:endParaRPr kumimoji="1" lang="ja-JP" altLang="en-US" sz="1200" dirty="0">
                <a:solidFill>
                  <a:prstClr val="black"/>
                </a:solidFill>
                <a:latin typeface="Arial"/>
                <a:ea typeface="メイリオ"/>
              </a:endParaRPr>
            </a:p>
          </p:txBody>
        </p:sp>
        <p:sp>
          <p:nvSpPr>
            <p:cNvPr id="52" name="角丸四角形 51"/>
            <p:cNvSpPr/>
            <p:nvPr/>
          </p:nvSpPr>
          <p:spPr>
            <a:xfrm>
              <a:off x="7875712" y="3860563"/>
              <a:ext cx="1012676" cy="210108"/>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ja-JP" altLang="en-US" sz="1200" dirty="0">
                  <a:solidFill>
                    <a:prstClr val="black"/>
                  </a:solidFill>
                  <a:latin typeface="Arial"/>
                  <a:ea typeface="メイリオ"/>
                </a:rPr>
                <a:t>総量：</a:t>
              </a:r>
              <a:r>
                <a:rPr kumimoji="1" lang="en-US" altLang="ja-JP" sz="1200" dirty="0">
                  <a:solidFill>
                    <a:prstClr val="black"/>
                  </a:solidFill>
                  <a:latin typeface="Arial"/>
                  <a:ea typeface="メイリオ"/>
                </a:rPr>
                <a:t>31,022</a:t>
              </a:r>
              <a:endParaRPr kumimoji="1" lang="ja-JP" altLang="en-US" sz="1200" dirty="0">
                <a:solidFill>
                  <a:prstClr val="black"/>
                </a:solidFill>
                <a:latin typeface="Arial"/>
                <a:ea typeface="メイリオ"/>
              </a:endParaRPr>
            </a:p>
          </p:txBody>
        </p:sp>
      </p:grpSp>
      <p:cxnSp>
        <p:nvCxnSpPr>
          <p:cNvPr id="118" name="直線矢印コネクタ 117"/>
          <p:cNvCxnSpPr>
            <a:stCxn id="115" idx="3"/>
          </p:cNvCxnSpPr>
          <p:nvPr/>
        </p:nvCxnSpPr>
        <p:spPr>
          <a:xfrm>
            <a:off x="4765924" y="3373592"/>
            <a:ext cx="136682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5" name="正方形/長方形 124"/>
          <p:cNvSpPr/>
          <p:nvPr/>
        </p:nvSpPr>
        <p:spPr>
          <a:xfrm>
            <a:off x="2870819" y="3733909"/>
            <a:ext cx="2009230" cy="2344161"/>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endParaRPr kumimoji="1" lang="ja-JP" altLang="en-US" sz="900" dirty="0">
              <a:solidFill>
                <a:prstClr val="black"/>
              </a:solidFill>
              <a:latin typeface="Arial"/>
              <a:ea typeface="メイリオ"/>
            </a:endParaRPr>
          </a:p>
        </p:txBody>
      </p:sp>
      <p:cxnSp>
        <p:nvCxnSpPr>
          <p:cNvPr id="124" name="直線矢印コネクタ 123"/>
          <p:cNvCxnSpPr>
            <a:endCxn id="125" idx="1"/>
          </p:cNvCxnSpPr>
          <p:nvPr/>
        </p:nvCxnSpPr>
        <p:spPr>
          <a:xfrm flipV="1">
            <a:off x="2238073" y="4905990"/>
            <a:ext cx="632746" cy="5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8" name="カギ線コネクタ 127"/>
          <p:cNvCxnSpPr/>
          <p:nvPr/>
        </p:nvCxnSpPr>
        <p:spPr>
          <a:xfrm flipV="1">
            <a:off x="4872251" y="3873825"/>
            <a:ext cx="1260499" cy="1032227"/>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37" name="直線矢印コネクタ 136"/>
          <p:cNvCxnSpPr/>
          <p:nvPr/>
        </p:nvCxnSpPr>
        <p:spPr>
          <a:xfrm>
            <a:off x="4888449" y="4905989"/>
            <a:ext cx="124430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15523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308348720"/>
              </p:ext>
            </p:ext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69691"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1" name="正方形/長方形 40"/>
          <p:cNvSpPr/>
          <p:nvPr/>
        </p:nvSpPr>
        <p:spPr>
          <a:xfrm>
            <a:off x="558103" y="646059"/>
            <a:ext cx="1460425" cy="34624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t>別紙</a:t>
            </a:r>
          </a:p>
        </p:txBody>
      </p:sp>
      <p:sp>
        <p:nvSpPr>
          <p:cNvPr id="46" name="正方形/長方形 45"/>
          <p:cNvSpPr/>
          <p:nvPr/>
        </p:nvSpPr>
        <p:spPr>
          <a:xfrm>
            <a:off x="2375614"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30" name="コンテンツ プレースホルダー 11"/>
          <p:cNvSpPr txBox="1">
            <a:spLocks/>
          </p:cNvSpPr>
          <p:nvPr/>
        </p:nvSpPr>
        <p:spPr>
          <a:xfrm>
            <a:off x="564541" y="114552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6. </a:t>
            </a:r>
            <a:r>
              <a:rPr lang="ja-JP" altLang="en-US" sz="1200" b="1" dirty="0">
                <a:latin typeface="メイリオ" panose="020B0604030504040204" pitchFamily="50" charset="-128"/>
                <a:ea typeface="メイリオ" panose="020B0604030504040204" pitchFamily="50" charset="-128"/>
              </a:rPr>
              <a:t>マテリアルフロー</a:t>
            </a:r>
            <a:endParaRPr lang="en-US" altLang="ja-JP" sz="1200" b="1" dirty="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2750376" y="2287597"/>
            <a:ext cx="2189285" cy="248530"/>
          </a:xfrm>
          <a:prstGeom prst="rect">
            <a:avLst/>
          </a:prstGeom>
          <a:solidFill>
            <a:srgbClr val="FFFF00"/>
          </a:solidFill>
        </p:spPr>
        <p:txBody>
          <a:bodyPr wrap="square" rtlCol="0">
            <a:spAutoFit/>
          </a:bodyPr>
          <a:lstStyle/>
          <a:p>
            <a:pPr algn="ctr" defTabSz="844083" fontAlgn="base" hangingPunct="0">
              <a:spcBef>
                <a:spcPct val="0"/>
              </a:spcBef>
              <a:spcAft>
                <a:spcPct val="0"/>
              </a:spcAft>
            </a:pPr>
            <a:r>
              <a:rPr kumimoji="1" lang="ja-JP" altLang="en-US" sz="1015" dirty="0">
                <a:solidFill>
                  <a:prstClr val="black"/>
                </a:solidFill>
                <a:latin typeface="Arial" charset="0"/>
                <a:ea typeface="メイリオ"/>
                <a:cs typeface="Arial" charset="0"/>
              </a:rPr>
              <a:t>分類段階</a:t>
            </a:r>
          </a:p>
        </p:txBody>
      </p:sp>
      <p:sp>
        <p:nvSpPr>
          <p:cNvPr id="50" name="テキスト ボックス 49"/>
          <p:cNvSpPr txBox="1"/>
          <p:nvPr/>
        </p:nvSpPr>
        <p:spPr>
          <a:xfrm>
            <a:off x="5062605" y="2287597"/>
            <a:ext cx="4205269" cy="248530"/>
          </a:xfrm>
          <a:prstGeom prst="rect">
            <a:avLst/>
          </a:prstGeom>
          <a:solidFill>
            <a:srgbClr val="FFFF00"/>
          </a:solidFill>
        </p:spPr>
        <p:txBody>
          <a:bodyPr wrap="square" rtlCol="0">
            <a:spAutoFit/>
          </a:bodyPr>
          <a:lstStyle/>
          <a:p>
            <a:pPr algn="ctr" defTabSz="844083" fontAlgn="base" hangingPunct="0">
              <a:spcBef>
                <a:spcPct val="0"/>
              </a:spcBef>
              <a:spcAft>
                <a:spcPct val="0"/>
              </a:spcAft>
            </a:pPr>
            <a:r>
              <a:rPr kumimoji="1" lang="ja-JP" altLang="en-US" sz="1015" dirty="0">
                <a:solidFill>
                  <a:prstClr val="black"/>
                </a:solidFill>
                <a:latin typeface="Arial" charset="0"/>
                <a:ea typeface="メイリオ"/>
                <a:cs typeface="Arial" charset="0"/>
              </a:rPr>
              <a:t>処理処分段階</a:t>
            </a:r>
            <a:endParaRPr kumimoji="1" lang="en-US" altLang="ja-JP" sz="1015" dirty="0">
              <a:solidFill>
                <a:prstClr val="black"/>
              </a:solidFill>
              <a:latin typeface="Arial" charset="0"/>
              <a:ea typeface="メイリオ"/>
              <a:cs typeface="Arial" charset="0"/>
            </a:endParaRPr>
          </a:p>
        </p:txBody>
      </p:sp>
      <p:sp>
        <p:nvSpPr>
          <p:cNvPr id="58" name="テキスト ボックス 57"/>
          <p:cNvSpPr txBox="1"/>
          <p:nvPr/>
        </p:nvSpPr>
        <p:spPr>
          <a:xfrm>
            <a:off x="830640" y="2287597"/>
            <a:ext cx="1796791" cy="248530"/>
          </a:xfrm>
          <a:prstGeom prst="rect">
            <a:avLst/>
          </a:prstGeom>
          <a:solidFill>
            <a:srgbClr val="FFFF00"/>
          </a:solidFill>
        </p:spPr>
        <p:txBody>
          <a:bodyPr wrap="square" rtlCol="0">
            <a:spAutoFit/>
          </a:bodyPr>
          <a:lstStyle/>
          <a:p>
            <a:pPr algn="ctr" defTabSz="844083" fontAlgn="base" hangingPunct="0">
              <a:spcBef>
                <a:spcPct val="0"/>
              </a:spcBef>
              <a:spcAft>
                <a:spcPct val="0"/>
              </a:spcAft>
            </a:pPr>
            <a:r>
              <a:rPr kumimoji="1" lang="ja-JP" altLang="en-US" sz="1015" dirty="0">
                <a:solidFill>
                  <a:prstClr val="black"/>
                </a:solidFill>
                <a:latin typeface="Arial" charset="0"/>
                <a:ea typeface="メイリオ"/>
                <a:cs typeface="Arial" charset="0"/>
              </a:rPr>
              <a:t>資源投入段階</a:t>
            </a:r>
          </a:p>
        </p:txBody>
      </p:sp>
      <p:sp>
        <p:nvSpPr>
          <p:cNvPr id="61" name="正方形/長方形 60"/>
          <p:cNvSpPr/>
          <p:nvPr/>
        </p:nvSpPr>
        <p:spPr>
          <a:xfrm>
            <a:off x="830640" y="2635701"/>
            <a:ext cx="1583944" cy="3528209"/>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15" dirty="0">
                <a:solidFill>
                  <a:prstClr val="black"/>
                </a:solidFill>
                <a:latin typeface="Arial"/>
                <a:ea typeface="メイリオ"/>
              </a:rPr>
              <a:t>①天然資源等投入量　</a:t>
            </a:r>
          </a:p>
        </p:txBody>
      </p:sp>
      <p:sp>
        <p:nvSpPr>
          <p:cNvPr id="62" name="正方形/長方形 61"/>
          <p:cNvSpPr/>
          <p:nvPr/>
        </p:nvSpPr>
        <p:spPr>
          <a:xfrm>
            <a:off x="1007150" y="4773983"/>
            <a:ext cx="1230923" cy="13227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108" dirty="0">
                <a:solidFill>
                  <a:prstClr val="black"/>
                </a:solidFill>
                <a:latin typeface="Arial"/>
                <a:ea typeface="メイリオ"/>
              </a:rPr>
              <a:t>コミュニティ</a:t>
            </a:r>
            <a:endParaRPr kumimoji="1" lang="en-US" altLang="ja-JP" sz="1108" dirty="0">
              <a:solidFill>
                <a:prstClr val="black"/>
              </a:solidFill>
              <a:latin typeface="Arial"/>
              <a:ea typeface="メイリオ"/>
            </a:endParaRPr>
          </a:p>
          <a:p>
            <a:pPr algn="ctr" defTabSz="844083" fontAlgn="base">
              <a:spcBef>
                <a:spcPct val="0"/>
              </a:spcBef>
              <a:spcAft>
                <a:spcPct val="0"/>
              </a:spcAft>
            </a:pPr>
            <a:r>
              <a:rPr kumimoji="1" lang="ja-JP" altLang="en-US" sz="1108" dirty="0">
                <a:solidFill>
                  <a:prstClr val="black"/>
                </a:solidFill>
                <a:latin typeface="Arial"/>
                <a:ea typeface="メイリオ"/>
              </a:rPr>
              <a:t>ステーション（本事業）</a:t>
            </a:r>
          </a:p>
        </p:txBody>
      </p:sp>
      <p:sp>
        <p:nvSpPr>
          <p:cNvPr id="67" name="角丸四角形 66"/>
          <p:cNvSpPr/>
          <p:nvPr/>
        </p:nvSpPr>
        <p:spPr>
          <a:xfrm>
            <a:off x="1114180" y="5469912"/>
            <a:ext cx="1012676" cy="258171"/>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400" dirty="0">
                <a:solidFill>
                  <a:prstClr val="black"/>
                </a:solidFill>
                <a:latin typeface="Arial"/>
                <a:ea typeface="メイリオ"/>
              </a:rPr>
              <a:t>1,129t</a:t>
            </a:r>
            <a:endParaRPr kumimoji="1" lang="ja-JP" altLang="en-US" sz="1400" dirty="0">
              <a:solidFill>
                <a:prstClr val="black"/>
              </a:solidFill>
              <a:latin typeface="Arial"/>
              <a:ea typeface="メイリオ"/>
            </a:endParaRPr>
          </a:p>
        </p:txBody>
      </p:sp>
      <p:sp>
        <p:nvSpPr>
          <p:cNvPr id="75" name="正方形/長方形 74"/>
          <p:cNvSpPr/>
          <p:nvPr/>
        </p:nvSpPr>
        <p:spPr>
          <a:xfrm>
            <a:off x="1007150" y="2886395"/>
            <a:ext cx="1230923" cy="6903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969" dirty="0">
                <a:solidFill>
                  <a:prstClr val="black"/>
                </a:solidFill>
                <a:latin typeface="Arial"/>
                <a:ea typeface="メイリオ"/>
              </a:rPr>
              <a:t>既存の</a:t>
            </a:r>
            <a:endParaRPr kumimoji="1" lang="en-US" altLang="ja-JP" sz="969" dirty="0">
              <a:solidFill>
                <a:prstClr val="black"/>
              </a:solidFill>
              <a:latin typeface="Arial"/>
              <a:ea typeface="メイリオ"/>
            </a:endParaRPr>
          </a:p>
          <a:p>
            <a:pPr algn="ctr" defTabSz="844083" fontAlgn="base">
              <a:spcBef>
                <a:spcPct val="0"/>
              </a:spcBef>
              <a:spcAft>
                <a:spcPct val="0"/>
              </a:spcAft>
            </a:pPr>
            <a:r>
              <a:rPr kumimoji="1" lang="ja-JP" altLang="en-US" sz="969" dirty="0">
                <a:solidFill>
                  <a:prstClr val="black"/>
                </a:solidFill>
                <a:latin typeface="Arial"/>
                <a:ea typeface="メイリオ"/>
              </a:rPr>
              <a:t>可燃ごみ回収</a:t>
            </a:r>
          </a:p>
        </p:txBody>
      </p:sp>
      <p:sp>
        <p:nvSpPr>
          <p:cNvPr id="76" name="角丸四角形 75"/>
          <p:cNvSpPr/>
          <p:nvPr/>
        </p:nvSpPr>
        <p:spPr>
          <a:xfrm>
            <a:off x="1121214" y="3311586"/>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29,757t</a:t>
            </a:r>
            <a:endParaRPr kumimoji="1" lang="ja-JP" altLang="en-US" sz="1200" dirty="0">
              <a:solidFill>
                <a:prstClr val="black"/>
              </a:solidFill>
              <a:latin typeface="Arial"/>
              <a:ea typeface="メイリオ"/>
            </a:endParaRPr>
          </a:p>
        </p:txBody>
      </p:sp>
      <p:sp>
        <p:nvSpPr>
          <p:cNvPr id="43" name="正方形/長方形 42"/>
          <p:cNvSpPr/>
          <p:nvPr/>
        </p:nvSpPr>
        <p:spPr>
          <a:xfrm>
            <a:off x="572941" y="1156440"/>
            <a:ext cx="8769693" cy="536659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grpSp>
        <p:nvGrpSpPr>
          <p:cNvPr id="98" name="グループ化 97"/>
          <p:cNvGrpSpPr/>
          <p:nvPr/>
        </p:nvGrpSpPr>
        <p:grpSpPr>
          <a:xfrm>
            <a:off x="2989097" y="3585828"/>
            <a:ext cx="1706343" cy="396726"/>
            <a:chOff x="2968845" y="4452312"/>
            <a:chExt cx="1706343" cy="396726"/>
          </a:xfrm>
        </p:grpSpPr>
        <p:sp>
          <p:nvSpPr>
            <p:cNvPr id="49" name="正方形/長方形 48"/>
            <p:cNvSpPr/>
            <p:nvPr/>
          </p:nvSpPr>
          <p:spPr>
            <a:xfrm>
              <a:off x="2968845" y="4452312"/>
              <a:ext cx="1706343" cy="39672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②古紙</a:t>
              </a:r>
              <a:endParaRPr kumimoji="1" lang="en-US" altLang="ja-JP" sz="1000" dirty="0">
                <a:solidFill>
                  <a:prstClr val="black"/>
                </a:solidFill>
                <a:latin typeface="Arial"/>
                <a:ea typeface="メイリオ"/>
              </a:endParaRPr>
            </a:p>
          </p:txBody>
        </p:sp>
        <p:sp>
          <p:nvSpPr>
            <p:cNvPr id="72" name="角丸四角形 71"/>
            <p:cNvSpPr/>
            <p:nvPr/>
          </p:nvSpPr>
          <p:spPr>
            <a:xfrm>
              <a:off x="3219229" y="4648155"/>
              <a:ext cx="1012676"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1,684t</a:t>
              </a:r>
              <a:endParaRPr kumimoji="1" lang="ja-JP" altLang="en-US" sz="1000" dirty="0">
                <a:solidFill>
                  <a:prstClr val="black"/>
                </a:solidFill>
                <a:latin typeface="Arial"/>
                <a:ea typeface="メイリオ"/>
              </a:endParaRPr>
            </a:p>
          </p:txBody>
        </p:sp>
      </p:grpSp>
      <p:sp>
        <p:nvSpPr>
          <p:cNvPr id="55" name="正方形/長方形 54"/>
          <p:cNvSpPr/>
          <p:nvPr/>
        </p:nvSpPr>
        <p:spPr>
          <a:xfrm>
            <a:off x="2989096" y="4080930"/>
            <a:ext cx="1706344" cy="39305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950" dirty="0">
                <a:solidFill>
                  <a:prstClr val="black"/>
                </a:solidFill>
                <a:latin typeface="Arial"/>
                <a:ea typeface="メイリオ"/>
              </a:rPr>
              <a:t>③プラスチック製容器包装</a:t>
            </a:r>
            <a:endParaRPr kumimoji="1" lang="en-US" altLang="ja-JP" sz="950" dirty="0">
              <a:solidFill>
                <a:prstClr val="black"/>
              </a:solidFill>
              <a:latin typeface="Arial"/>
              <a:ea typeface="メイリオ"/>
            </a:endParaRPr>
          </a:p>
        </p:txBody>
      </p:sp>
      <p:sp>
        <p:nvSpPr>
          <p:cNvPr id="78" name="角丸四角形 77"/>
          <p:cNvSpPr/>
          <p:nvPr/>
        </p:nvSpPr>
        <p:spPr>
          <a:xfrm>
            <a:off x="3239481" y="4253869"/>
            <a:ext cx="1012677"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1,145t</a:t>
            </a:r>
            <a:endParaRPr kumimoji="1" lang="ja-JP" altLang="en-US" sz="1000" dirty="0">
              <a:solidFill>
                <a:prstClr val="black"/>
              </a:solidFill>
              <a:latin typeface="Arial"/>
              <a:ea typeface="メイリオ"/>
            </a:endParaRPr>
          </a:p>
        </p:txBody>
      </p:sp>
      <p:grpSp>
        <p:nvGrpSpPr>
          <p:cNvPr id="100" name="グループ化 99"/>
          <p:cNvGrpSpPr/>
          <p:nvPr/>
        </p:nvGrpSpPr>
        <p:grpSpPr>
          <a:xfrm>
            <a:off x="2989096" y="5848071"/>
            <a:ext cx="1706344" cy="393059"/>
            <a:chOff x="2968844" y="5269913"/>
            <a:chExt cx="1706344" cy="393059"/>
          </a:xfrm>
        </p:grpSpPr>
        <p:sp>
          <p:nvSpPr>
            <p:cNvPr id="56" name="正方形/長方形 55"/>
            <p:cNvSpPr/>
            <p:nvPr/>
          </p:nvSpPr>
          <p:spPr>
            <a:xfrm>
              <a:off x="2968844" y="5269913"/>
              <a:ext cx="1706344" cy="39305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⑤紙おむつ</a:t>
              </a:r>
              <a:endParaRPr kumimoji="1" lang="en-US" altLang="ja-JP" sz="1000" dirty="0">
                <a:solidFill>
                  <a:prstClr val="black"/>
                </a:solidFill>
                <a:latin typeface="Arial"/>
                <a:ea typeface="メイリオ"/>
              </a:endParaRPr>
            </a:p>
          </p:txBody>
        </p:sp>
        <p:sp>
          <p:nvSpPr>
            <p:cNvPr id="79" name="角丸四角形 78"/>
            <p:cNvSpPr/>
            <p:nvPr/>
          </p:nvSpPr>
          <p:spPr>
            <a:xfrm>
              <a:off x="3219229" y="5457934"/>
              <a:ext cx="1012676"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74t</a:t>
              </a:r>
              <a:endParaRPr kumimoji="1" lang="ja-JP" altLang="en-US" sz="1000" dirty="0">
                <a:solidFill>
                  <a:prstClr val="black"/>
                </a:solidFill>
                <a:latin typeface="Arial"/>
                <a:ea typeface="メイリオ"/>
              </a:endParaRPr>
            </a:p>
          </p:txBody>
        </p:sp>
      </p:grpSp>
      <p:grpSp>
        <p:nvGrpSpPr>
          <p:cNvPr id="101" name="グループ化 100"/>
          <p:cNvGrpSpPr/>
          <p:nvPr/>
        </p:nvGrpSpPr>
        <p:grpSpPr>
          <a:xfrm>
            <a:off x="2989098" y="4589030"/>
            <a:ext cx="1706342" cy="393059"/>
            <a:chOff x="2959751" y="5698980"/>
            <a:chExt cx="1706342" cy="393059"/>
          </a:xfrm>
        </p:grpSpPr>
        <p:sp>
          <p:nvSpPr>
            <p:cNvPr id="77" name="正方形/長方形 76"/>
            <p:cNvSpPr/>
            <p:nvPr/>
          </p:nvSpPr>
          <p:spPr>
            <a:xfrm>
              <a:off x="2959751" y="5698980"/>
              <a:ext cx="1706342" cy="39305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⑥小型家電</a:t>
              </a:r>
              <a:endParaRPr kumimoji="1" lang="en-US" altLang="ja-JP" sz="1000" dirty="0">
                <a:solidFill>
                  <a:prstClr val="black"/>
                </a:solidFill>
                <a:latin typeface="Arial"/>
                <a:ea typeface="メイリオ"/>
              </a:endParaRPr>
            </a:p>
          </p:txBody>
        </p:sp>
        <p:sp>
          <p:nvSpPr>
            <p:cNvPr id="80" name="角丸四角形 79"/>
            <p:cNvSpPr/>
            <p:nvPr/>
          </p:nvSpPr>
          <p:spPr>
            <a:xfrm>
              <a:off x="3219229" y="5887002"/>
              <a:ext cx="1012676"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schemeClr val="tx1"/>
                  </a:solidFill>
                  <a:latin typeface="Arial"/>
                  <a:ea typeface="メイリオ"/>
                </a:rPr>
                <a:t>31t</a:t>
              </a:r>
              <a:endParaRPr kumimoji="1" lang="ja-JP" altLang="en-US" sz="1000" dirty="0">
                <a:solidFill>
                  <a:schemeClr val="tx1"/>
                </a:solidFill>
                <a:latin typeface="Arial"/>
                <a:ea typeface="メイリオ"/>
              </a:endParaRPr>
            </a:p>
          </p:txBody>
        </p:sp>
      </p:grpSp>
      <p:grpSp>
        <p:nvGrpSpPr>
          <p:cNvPr id="6" name="グループ化 5"/>
          <p:cNvGrpSpPr/>
          <p:nvPr/>
        </p:nvGrpSpPr>
        <p:grpSpPr>
          <a:xfrm>
            <a:off x="2968845" y="2886978"/>
            <a:ext cx="1706343" cy="393059"/>
            <a:chOff x="2968845" y="3248392"/>
            <a:chExt cx="1706343" cy="393059"/>
          </a:xfrm>
        </p:grpSpPr>
        <p:sp>
          <p:nvSpPr>
            <p:cNvPr id="115" name="正方形/長方形 114"/>
            <p:cNvSpPr/>
            <p:nvPr/>
          </p:nvSpPr>
          <p:spPr>
            <a:xfrm>
              <a:off x="2968845" y="3248392"/>
              <a:ext cx="1706343" cy="39305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①可燃ごみ</a:t>
              </a:r>
              <a:endParaRPr kumimoji="1" lang="en-US" altLang="ja-JP" sz="1000" dirty="0">
                <a:solidFill>
                  <a:prstClr val="black"/>
                </a:solidFill>
                <a:latin typeface="Arial"/>
                <a:ea typeface="メイリオ"/>
              </a:endParaRPr>
            </a:p>
          </p:txBody>
        </p:sp>
        <p:sp>
          <p:nvSpPr>
            <p:cNvPr id="116" name="角丸四角形 115"/>
            <p:cNvSpPr/>
            <p:nvPr/>
          </p:nvSpPr>
          <p:spPr>
            <a:xfrm>
              <a:off x="3191281" y="3427403"/>
              <a:ext cx="1012676"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29,757t</a:t>
              </a:r>
              <a:endParaRPr kumimoji="1" lang="ja-JP" altLang="en-US" sz="1000" dirty="0">
                <a:solidFill>
                  <a:prstClr val="black"/>
                </a:solidFill>
                <a:latin typeface="Arial"/>
                <a:ea typeface="メイリオ"/>
              </a:endParaRPr>
            </a:p>
          </p:txBody>
        </p:sp>
      </p:grpSp>
      <p:sp>
        <p:nvSpPr>
          <p:cNvPr id="64" name="正方形/長方形 63"/>
          <p:cNvSpPr/>
          <p:nvPr/>
        </p:nvSpPr>
        <p:spPr>
          <a:xfrm>
            <a:off x="751569" y="1557106"/>
            <a:ext cx="1386868" cy="4036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1292" dirty="0">
                <a:solidFill>
                  <a:prstClr val="black"/>
                </a:solidFill>
                <a:latin typeface="Arial"/>
                <a:ea typeface="メイリオ"/>
              </a:rPr>
              <a:t>事業実施後</a:t>
            </a:r>
            <a:endParaRPr kumimoji="1" lang="en-US" altLang="ja-JP" sz="1292" dirty="0">
              <a:solidFill>
                <a:prstClr val="black"/>
              </a:solidFill>
              <a:latin typeface="Arial"/>
              <a:ea typeface="メイリオ"/>
            </a:endParaRPr>
          </a:p>
          <a:p>
            <a:pPr algn="ctr" defTabSz="844083" fontAlgn="base">
              <a:spcBef>
                <a:spcPct val="0"/>
              </a:spcBef>
              <a:spcAft>
                <a:spcPct val="0"/>
              </a:spcAft>
            </a:pPr>
            <a:r>
              <a:rPr kumimoji="1" lang="ja-JP" altLang="en-US" sz="1015" dirty="0">
                <a:solidFill>
                  <a:prstClr val="black"/>
                </a:solidFill>
                <a:latin typeface="Arial"/>
                <a:ea typeface="メイリオ"/>
              </a:rPr>
              <a:t>（一般廃棄物事例）</a:t>
            </a:r>
            <a:endParaRPr kumimoji="1" lang="en-US" altLang="ja-JP" sz="1015" dirty="0">
              <a:solidFill>
                <a:prstClr val="black"/>
              </a:solidFill>
              <a:latin typeface="Arial"/>
              <a:ea typeface="メイリオ"/>
            </a:endParaRPr>
          </a:p>
        </p:txBody>
      </p:sp>
      <p:cxnSp>
        <p:nvCxnSpPr>
          <p:cNvPr id="9" name="カギ線コネクタ 8"/>
          <p:cNvCxnSpPr>
            <a:stCxn id="75" idx="3"/>
            <a:endCxn id="115" idx="1"/>
          </p:cNvCxnSpPr>
          <p:nvPr/>
        </p:nvCxnSpPr>
        <p:spPr>
          <a:xfrm flipV="1">
            <a:off x="2238073" y="3083508"/>
            <a:ext cx="730772" cy="148077"/>
          </a:xfrm>
          <a:prstGeom prst="bentConnector3">
            <a:avLst/>
          </a:prstGeom>
          <a:ln>
            <a:tailEnd type="triangle"/>
          </a:ln>
        </p:spPr>
        <p:style>
          <a:lnRef idx="1">
            <a:schemeClr val="dk1"/>
          </a:lnRef>
          <a:fillRef idx="0">
            <a:schemeClr val="dk1"/>
          </a:fillRef>
          <a:effectRef idx="0">
            <a:schemeClr val="dk1"/>
          </a:effectRef>
          <a:fontRef idx="minor">
            <a:schemeClr val="tx1"/>
          </a:fontRef>
        </p:style>
      </p:cxnSp>
      <p:grpSp>
        <p:nvGrpSpPr>
          <p:cNvPr id="92" name="グループ化 91"/>
          <p:cNvGrpSpPr/>
          <p:nvPr/>
        </p:nvGrpSpPr>
        <p:grpSpPr>
          <a:xfrm>
            <a:off x="2982302" y="5288389"/>
            <a:ext cx="1706344" cy="393059"/>
            <a:chOff x="2968844" y="4875645"/>
            <a:chExt cx="1706343" cy="393059"/>
          </a:xfrm>
        </p:grpSpPr>
        <p:sp>
          <p:nvSpPr>
            <p:cNvPr id="93" name="正方形/長方形 92"/>
            <p:cNvSpPr/>
            <p:nvPr/>
          </p:nvSpPr>
          <p:spPr>
            <a:xfrm>
              <a:off x="2968844" y="4875645"/>
              <a:ext cx="1706343" cy="39305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④生ごみ</a:t>
              </a:r>
              <a:endParaRPr kumimoji="1" lang="en-US" altLang="ja-JP" sz="1000" dirty="0">
                <a:solidFill>
                  <a:prstClr val="black"/>
                </a:solidFill>
                <a:latin typeface="Arial"/>
                <a:ea typeface="メイリオ"/>
              </a:endParaRPr>
            </a:p>
          </p:txBody>
        </p:sp>
        <p:sp>
          <p:nvSpPr>
            <p:cNvPr id="94" name="角丸四角形 93"/>
            <p:cNvSpPr/>
            <p:nvPr/>
          </p:nvSpPr>
          <p:spPr>
            <a:xfrm>
              <a:off x="3219229" y="5048584"/>
              <a:ext cx="1012676"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758</a:t>
              </a:r>
              <a:endParaRPr kumimoji="1" lang="ja-JP" altLang="en-US" sz="1000" dirty="0">
                <a:solidFill>
                  <a:prstClr val="black"/>
                </a:solidFill>
                <a:latin typeface="Arial"/>
                <a:ea typeface="メイリオ"/>
              </a:endParaRPr>
            </a:p>
          </p:txBody>
        </p:sp>
      </p:grpSp>
      <p:sp>
        <p:nvSpPr>
          <p:cNvPr id="95" name="正方形/長方形 94"/>
          <p:cNvSpPr/>
          <p:nvPr/>
        </p:nvSpPr>
        <p:spPr>
          <a:xfrm>
            <a:off x="1007150" y="3763066"/>
            <a:ext cx="1230923" cy="85759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108" dirty="0">
                <a:solidFill>
                  <a:prstClr val="black"/>
                </a:solidFill>
                <a:latin typeface="Arial"/>
                <a:ea typeface="メイリオ"/>
              </a:rPr>
              <a:t>既存の</a:t>
            </a:r>
            <a:endParaRPr kumimoji="1" lang="en-US" altLang="ja-JP" sz="1108" dirty="0">
              <a:solidFill>
                <a:prstClr val="black"/>
              </a:solidFill>
              <a:latin typeface="Arial"/>
              <a:ea typeface="メイリオ"/>
            </a:endParaRPr>
          </a:p>
          <a:p>
            <a:pPr algn="ctr" defTabSz="844083" fontAlgn="base">
              <a:spcBef>
                <a:spcPct val="0"/>
              </a:spcBef>
              <a:spcAft>
                <a:spcPct val="0"/>
              </a:spcAft>
            </a:pPr>
            <a:r>
              <a:rPr kumimoji="1" lang="ja-JP" altLang="en-US" sz="1108" dirty="0">
                <a:solidFill>
                  <a:prstClr val="black"/>
                </a:solidFill>
                <a:latin typeface="Arial"/>
                <a:ea typeface="メイリオ"/>
              </a:rPr>
              <a:t>資源化回収</a:t>
            </a:r>
          </a:p>
        </p:txBody>
      </p:sp>
      <p:sp>
        <p:nvSpPr>
          <p:cNvPr id="96" name="角丸四角形 95"/>
          <p:cNvSpPr/>
          <p:nvPr/>
        </p:nvSpPr>
        <p:spPr>
          <a:xfrm>
            <a:off x="1121214" y="4265079"/>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92" dirty="0">
                <a:solidFill>
                  <a:prstClr val="black"/>
                </a:solidFill>
                <a:latin typeface="Arial"/>
                <a:ea typeface="メイリオ"/>
              </a:rPr>
              <a:t>2,563t</a:t>
            </a:r>
            <a:endParaRPr kumimoji="1" lang="ja-JP" altLang="en-US" sz="1292" dirty="0">
              <a:solidFill>
                <a:prstClr val="black"/>
              </a:solidFill>
              <a:latin typeface="Arial"/>
              <a:ea typeface="メイリオ"/>
            </a:endParaRPr>
          </a:p>
        </p:txBody>
      </p:sp>
      <p:sp>
        <p:nvSpPr>
          <p:cNvPr id="106" name="正方形/長方形 105"/>
          <p:cNvSpPr/>
          <p:nvPr/>
        </p:nvSpPr>
        <p:spPr>
          <a:xfrm>
            <a:off x="2878119" y="5170974"/>
            <a:ext cx="1915839" cy="1144230"/>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endParaRPr kumimoji="1" lang="ja-JP" altLang="en-US" sz="900" dirty="0">
              <a:solidFill>
                <a:prstClr val="black"/>
              </a:solidFill>
              <a:latin typeface="Arial"/>
              <a:ea typeface="メイリオ"/>
            </a:endParaRPr>
          </a:p>
        </p:txBody>
      </p:sp>
      <p:sp>
        <p:nvSpPr>
          <p:cNvPr id="107" name="正方形/長方形 106"/>
          <p:cNvSpPr/>
          <p:nvPr/>
        </p:nvSpPr>
        <p:spPr>
          <a:xfrm>
            <a:off x="2878119" y="3501779"/>
            <a:ext cx="1915839" cy="1532053"/>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endParaRPr kumimoji="1" lang="ja-JP" altLang="en-US" sz="900" dirty="0">
              <a:solidFill>
                <a:prstClr val="black"/>
              </a:solidFill>
              <a:latin typeface="Arial"/>
              <a:ea typeface="メイリオ"/>
            </a:endParaRPr>
          </a:p>
        </p:txBody>
      </p:sp>
      <p:cxnSp>
        <p:nvCxnSpPr>
          <p:cNvPr id="24" name="カギ線コネクタ 23"/>
          <p:cNvCxnSpPr>
            <a:stCxn id="95" idx="3"/>
            <a:endCxn id="107" idx="1"/>
          </p:cNvCxnSpPr>
          <p:nvPr/>
        </p:nvCxnSpPr>
        <p:spPr>
          <a:xfrm>
            <a:off x="2238073" y="4191861"/>
            <a:ext cx="640046" cy="75945"/>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8" name="カギ線コネクタ 107"/>
          <p:cNvCxnSpPr>
            <a:stCxn id="62" idx="3"/>
            <a:endCxn id="107" idx="1"/>
          </p:cNvCxnSpPr>
          <p:nvPr/>
        </p:nvCxnSpPr>
        <p:spPr>
          <a:xfrm flipV="1">
            <a:off x="2238073" y="4267806"/>
            <a:ext cx="640046" cy="116754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23" name="正方形/長方形 122"/>
          <p:cNvSpPr/>
          <p:nvPr/>
        </p:nvSpPr>
        <p:spPr>
          <a:xfrm>
            <a:off x="2750376" y="2635701"/>
            <a:ext cx="2189285" cy="3751597"/>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900" dirty="0">
                <a:solidFill>
                  <a:prstClr val="black"/>
                </a:solidFill>
                <a:latin typeface="Arial"/>
                <a:ea typeface="メイリオ"/>
              </a:rPr>
              <a:t>一般廃棄物</a:t>
            </a:r>
          </a:p>
        </p:txBody>
      </p:sp>
      <p:cxnSp>
        <p:nvCxnSpPr>
          <p:cNvPr id="125" name="カギ線コネクタ 124"/>
          <p:cNvCxnSpPr>
            <a:stCxn id="75" idx="1"/>
            <a:endCxn id="62" idx="1"/>
          </p:cNvCxnSpPr>
          <p:nvPr/>
        </p:nvCxnSpPr>
        <p:spPr>
          <a:xfrm rot="10800000" flipV="1">
            <a:off x="1007150" y="3231585"/>
            <a:ext cx="12700" cy="2203764"/>
          </a:xfrm>
          <a:prstGeom prst="bentConnector3">
            <a:avLst>
              <a:gd name="adj1" fmla="val 1800000"/>
            </a:avLst>
          </a:prstGeom>
          <a:ln>
            <a:tailEnd type="triangle"/>
          </a:ln>
        </p:spPr>
        <p:style>
          <a:lnRef idx="1">
            <a:schemeClr val="dk1"/>
          </a:lnRef>
          <a:fillRef idx="0">
            <a:schemeClr val="dk1"/>
          </a:fillRef>
          <a:effectRef idx="0">
            <a:schemeClr val="dk1"/>
          </a:effectRef>
          <a:fontRef idx="minor">
            <a:schemeClr val="tx1"/>
          </a:fontRef>
        </p:style>
      </p:cxnSp>
      <p:sp>
        <p:nvSpPr>
          <p:cNvPr id="127" name="正方形/長方形 126"/>
          <p:cNvSpPr/>
          <p:nvPr/>
        </p:nvSpPr>
        <p:spPr>
          <a:xfrm>
            <a:off x="128507" y="3973163"/>
            <a:ext cx="826752" cy="49677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焼却から</a:t>
            </a:r>
            <a:endParaRPr kumimoji="1" lang="en-US" altLang="ja-JP" sz="1000" dirty="0">
              <a:solidFill>
                <a:srgbClr val="FF0000"/>
              </a:solidFill>
            </a:endParaRPr>
          </a:p>
          <a:p>
            <a:pPr algn="ctr"/>
            <a:r>
              <a:rPr kumimoji="1" lang="ja-JP" altLang="en-US" sz="1000" dirty="0">
                <a:solidFill>
                  <a:srgbClr val="FF0000"/>
                </a:solidFill>
              </a:rPr>
              <a:t>リサイクル（</a:t>
            </a:r>
            <a:r>
              <a:rPr kumimoji="1" lang="en-US" altLang="ja-JP" sz="1000" dirty="0">
                <a:solidFill>
                  <a:srgbClr val="FF0000"/>
                </a:solidFill>
              </a:rPr>
              <a:t>1,129t</a:t>
            </a:r>
            <a:r>
              <a:rPr kumimoji="1" lang="ja-JP" altLang="en-US" sz="1000" dirty="0">
                <a:solidFill>
                  <a:srgbClr val="FF0000"/>
                </a:solidFill>
              </a:rPr>
              <a:t>）</a:t>
            </a:r>
          </a:p>
        </p:txBody>
      </p:sp>
      <p:sp>
        <p:nvSpPr>
          <p:cNvPr id="65" name="Rectangle 2"/>
          <p:cNvSpPr txBox="1">
            <a:spLocks noChangeArrowheads="1"/>
          </p:cNvSpPr>
          <p:nvPr/>
        </p:nvSpPr>
        <p:spPr bwMode="auto">
          <a:xfrm>
            <a:off x="0" y="-1"/>
            <a:ext cx="9906000"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66" name="正方形/長方形 65"/>
          <p:cNvSpPr/>
          <p:nvPr/>
        </p:nvSpPr>
        <p:spPr>
          <a:xfrm>
            <a:off x="1414108"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奈良県／生駒市</a:t>
            </a:r>
          </a:p>
        </p:txBody>
      </p:sp>
      <p:pic>
        <p:nvPicPr>
          <p:cNvPr id="68" name="図 67"/>
          <p:cNvPicPr>
            <a:picLocks noChangeAspect="1"/>
          </p:cNvPicPr>
          <p:nvPr/>
        </p:nvPicPr>
        <p:blipFill rotWithShape="1">
          <a:blip r:embed="rId7">
            <a:extLst>
              <a:ext uri="{28A0092B-C50C-407E-A947-70E740481C1C}">
                <a14:useLocalDpi xmlns:a14="http://schemas.microsoft.com/office/drawing/2010/main" val="0"/>
              </a:ext>
            </a:extLst>
          </a:blip>
          <a:srcRect r="78323" b="28036"/>
          <a:stretch/>
        </p:blipFill>
        <p:spPr>
          <a:xfrm>
            <a:off x="977368" y="93166"/>
            <a:ext cx="436739" cy="427289"/>
          </a:xfrm>
          <a:prstGeom prst="rect">
            <a:avLst/>
          </a:prstGeom>
        </p:spPr>
      </p:pic>
      <p:sp>
        <p:nvSpPr>
          <p:cNvPr id="69" name="正方形/長方形 68"/>
          <p:cNvSpPr/>
          <p:nvPr/>
        </p:nvSpPr>
        <p:spPr>
          <a:xfrm>
            <a:off x="3924003"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令和元年度　地域の多様な課題に応える</a:t>
            </a:r>
          </a:p>
          <a:p>
            <a:pPr algn="ctr"/>
            <a:r>
              <a:rPr lang="ja-JP" altLang="en-US" sz="1200" b="1" dirty="0">
                <a:solidFill>
                  <a:schemeClr val="bg1"/>
                </a:solidFill>
                <a:latin typeface="メイリオ" panose="020B0604030504040204" pitchFamily="50" charset="-128"/>
                <a:ea typeface="メイリオ" panose="020B0604030504040204" pitchFamily="50" charset="-128"/>
              </a:rPr>
              <a:t>脱炭素型地域づくりモデル形成事業　</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日常の「ごみ出し」を活用した「社会コンビニエンス」事業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7561530" y="10109860"/>
            <a:ext cx="1706343" cy="389986"/>
            <a:chOff x="7561530" y="5095179"/>
            <a:chExt cx="1706343" cy="389986"/>
          </a:xfrm>
        </p:grpSpPr>
        <p:sp>
          <p:nvSpPr>
            <p:cNvPr id="73" name="角丸四角形 72"/>
            <p:cNvSpPr/>
            <p:nvPr/>
          </p:nvSpPr>
          <p:spPr>
            <a:xfrm>
              <a:off x="7783964" y="5265044"/>
              <a:ext cx="1012677"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67t</a:t>
              </a:r>
              <a:endParaRPr kumimoji="1" lang="ja-JP" altLang="en-US" sz="1000" dirty="0">
                <a:solidFill>
                  <a:prstClr val="black"/>
                </a:solidFill>
                <a:latin typeface="Arial"/>
                <a:ea typeface="メイリオ"/>
              </a:endParaRPr>
            </a:p>
          </p:txBody>
        </p:sp>
        <p:sp>
          <p:nvSpPr>
            <p:cNvPr id="74" name="正方形/長方形 73"/>
            <p:cNvSpPr/>
            <p:nvPr/>
          </p:nvSpPr>
          <p:spPr>
            <a:xfrm>
              <a:off x="7561530" y="5095179"/>
              <a:ext cx="1706343" cy="38998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900" dirty="0">
                  <a:solidFill>
                    <a:prstClr val="black"/>
                  </a:solidFill>
                  <a:latin typeface="Arial"/>
                  <a:ea typeface="メイリオ"/>
                </a:rPr>
                <a:t>資源化</a:t>
              </a:r>
              <a:endParaRPr kumimoji="1" lang="en-US" altLang="ja-JP" sz="900" dirty="0">
                <a:solidFill>
                  <a:prstClr val="black"/>
                </a:solidFill>
                <a:latin typeface="Arial"/>
                <a:ea typeface="メイリオ"/>
              </a:endParaRPr>
            </a:p>
            <a:p>
              <a:pPr algn="ctr" defTabSz="844083" fontAlgn="base">
                <a:spcBef>
                  <a:spcPct val="0"/>
                </a:spcBef>
                <a:spcAft>
                  <a:spcPct val="0"/>
                </a:spcAft>
              </a:pPr>
              <a:endParaRPr kumimoji="1" lang="en-US" altLang="ja-JP" sz="900" dirty="0">
                <a:solidFill>
                  <a:prstClr val="black"/>
                </a:solidFill>
                <a:latin typeface="Arial"/>
                <a:ea typeface="メイリオ"/>
              </a:endParaRPr>
            </a:p>
          </p:txBody>
        </p:sp>
      </p:grpSp>
      <p:sp>
        <p:nvSpPr>
          <p:cNvPr id="103" name="角丸四角形 102"/>
          <p:cNvSpPr/>
          <p:nvPr/>
        </p:nvSpPr>
        <p:spPr>
          <a:xfrm>
            <a:off x="7783964" y="9752430"/>
            <a:ext cx="1012677" cy="151179"/>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682t</a:t>
            </a:r>
            <a:endParaRPr kumimoji="1" lang="ja-JP" altLang="en-US" sz="1000" dirty="0">
              <a:solidFill>
                <a:prstClr val="black"/>
              </a:solidFill>
              <a:latin typeface="Arial"/>
              <a:ea typeface="メイリオ"/>
            </a:endParaRPr>
          </a:p>
        </p:txBody>
      </p:sp>
      <p:cxnSp>
        <p:nvCxnSpPr>
          <p:cNvPr id="14" name="カギ線コネクタ 13"/>
          <p:cNvCxnSpPr>
            <a:stCxn id="62" idx="3"/>
            <a:endCxn id="106" idx="1"/>
          </p:cNvCxnSpPr>
          <p:nvPr/>
        </p:nvCxnSpPr>
        <p:spPr>
          <a:xfrm>
            <a:off x="2238073" y="5435349"/>
            <a:ext cx="640046" cy="30774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7" name="直線矢印コネクタ 16"/>
          <p:cNvCxnSpPr>
            <a:stCxn id="115" idx="3"/>
          </p:cNvCxnSpPr>
          <p:nvPr/>
        </p:nvCxnSpPr>
        <p:spPr>
          <a:xfrm>
            <a:off x="4675188" y="3083508"/>
            <a:ext cx="162768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正方形/長方形 6"/>
          <p:cNvSpPr/>
          <p:nvPr/>
        </p:nvSpPr>
        <p:spPr>
          <a:xfrm>
            <a:off x="572941" y="6562607"/>
            <a:ext cx="4727479" cy="13337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solidFill>
                  <a:schemeClr val="tx1"/>
                </a:solidFill>
              </a:rPr>
              <a:t>※</a:t>
            </a:r>
            <a:r>
              <a:rPr kumimoji="1" lang="ja-JP" altLang="en-US" sz="800" dirty="0">
                <a:solidFill>
                  <a:schemeClr val="tx1"/>
                </a:solidFill>
              </a:rPr>
              <a:t>事業実施後の回収量は、資源化される量から逆算（資源化量が、回収量の</a:t>
            </a:r>
            <a:r>
              <a:rPr kumimoji="1" lang="en-US" altLang="ja-JP" sz="800" dirty="0">
                <a:solidFill>
                  <a:schemeClr val="tx1"/>
                </a:solidFill>
              </a:rPr>
              <a:t>90%</a:t>
            </a:r>
            <a:r>
              <a:rPr kumimoji="1" lang="ja-JP" altLang="en-US" sz="800" dirty="0">
                <a:solidFill>
                  <a:schemeClr val="tx1"/>
                </a:solidFill>
              </a:rPr>
              <a:t>を占めると仮定）</a:t>
            </a:r>
            <a:endParaRPr kumimoji="1" lang="en-US" altLang="ja-JP" sz="800" dirty="0">
              <a:solidFill>
                <a:schemeClr val="tx1"/>
              </a:solidFill>
            </a:endParaRPr>
          </a:p>
        </p:txBody>
      </p:sp>
      <p:sp>
        <p:nvSpPr>
          <p:cNvPr id="84" name="正方形/長方形 83"/>
          <p:cNvSpPr/>
          <p:nvPr/>
        </p:nvSpPr>
        <p:spPr>
          <a:xfrm>
            <a:off x="6302871" y="2772688"/>
            <a:ext cx="2679763" cy="1562632"/>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200" dirty="0">
                <a:solidFill>
                  <a:prstClr val="black"/>
                </a:solidFill>
                <a:latin typeface="Arial"/>
                <a:ea typeface="メイリオ"/>
              </a:rPr>
              <a:t>焼却</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可燃ごみ</a:t>
            </a:r>
            <a:endParaRPr kumimoji="1" lang="en-US" altLang="ja-JP" sz="1200" dirty="0">
              <a:solidFill>
                <a:prstClr val="black"/>
              </a:solidFill>
              <a:latin typeface="Arial"/>
              <a:ea typeface="メイリオ"/>
            </a:endParaRPr>
          </a:p>
          <a:p>
            <a:pPr defTabSz="844083" fontAlgn="base">
              <a:spcBef>
                <a:spcPct val="0"/>
              </a:spcBef>
              <a:spcAft>
                <a:spcPct val="0"/>
              </a:spcAft>
            </a:pP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その他（古紙、</a:t>
            </a: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プラスチック</a:t>
            </a: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製容器包装、</a:t>
            </a:r>
            <a:endParaRPr kumimoji="1" lang="en-US" altLang="ja-JP" sz="1200" dirty="0">
              <a:solidFill>
                <a:prstClr val="black"/>
              </a:solidFill>
              <a:latin typeface="Arial"/>
              <a:ea typeface="メイリオ"/>
            </a:endParaRPr>
          </a:p>
          <a:p>
            <a:pPr defTabSz="844083" fontAlgn="base">
              <a:spcBef>
                <a:spcPct val="0"/>
              </a:spcBef>
              <a:spcAft>
                <a:spcPct val="0"/>
              </a:spcAft>
            </a:pPr>
            <a:r>
              <a:rPr kumimoji="1" lang="ja-JP" altLang="en-US" sz="1200" dirty="0">
                <a:solidFill>
                  <a:prstClr val="black"/>
                </a:solidFill>
                <a:latin typeface="Arial"/>
                <a:ea typeface="メイリオ"/>
              </a:rPr>
              <a:t>小型家電）</a:t>
            </a:r>
            <a:endParaRPr kumimoji="1" lang="en-US" altLang="ja-JP" sz="1200" dirty="0">
              <a:solidFill>
                <a:prstClr val="black"/>
              </a:solidFill>
              <a:latin typeface="Arial"/>
              <a:ea typeface="メイリオ"/>
            </a:endParaRPr>
          </a:p>
          <a:p>
            <a:pPr algn="ctr" defTabSz="844083" fontAlgn="base">
              <a:spcBef>
                <a:spcPct val="0"/>
              </a:spcBef>
              <a:spcAft>
                <a:spcPct val="0"/>
              </a:spcAft>
            </a:pPr>
            <a:endParaRPr kumimoji="1" lang="ja-JP" altLang="en-US" sz="1200" dirty="0">
              <a:solidFill>
                <a:prstClr val="black"/>
              </a:solidFill>
              <a:latin typeface="Arial"/>
              <a:ea typeface="メイリオ"/>
            </a:endParaRPr>
          </a:p>
        </p:txBody>
      </p:sp>
      <p:sp>
        <p:nvSpPr>
          <p:cNvPr id="89" name="角丸四角形 88"/>
          <p:cNvSpPr/>
          <p:nvPr/>
        </p:nvSpPr>
        <p:spPr>
          <a:xfrm>
            <a:off x="7875712" y="3125568"/>
            <a:ext cx="1012676" cy="264170"/>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29,757t</a:t>
            </a:r>
            <a:endParaRPr kumimoji="1" lang="ja-JP" altLang="en-US" sz="1200" dirty="0">
              <a:solidFill>
                <a:prstClr val="black"/>
              </a:solidFill>
              <a:latin typeface="Arial"/>
              <a:ea typeface="メイリオ"/>
            </a:endParaRPr>
          </a:p>
        </p:txBody>
      </p:sp>
      <p:sp>
        <p:nvSpPr>
          <p:cNvPr id="110" name="正方形/長方形 109"/>
          <p:cNvSpPr/>
          <p:nvPr/>
        </p:nvSpPr>
        <p:spPr>
          <a:xfrm>
            <a:off x="6302871" y="4447870"/>
            <a:ext cx="2679763" cy="2045795"/>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資源化</a:t>
            </a:r>
            <a:endParaRPr kumimoji="1" lang="en-US" altLang="ja-JP" sz="1000" dirty="0">
              <a:solidFill>
                <a:prstClr val="black"/>
              </a:solidFill>
              <a:latin typeface="Arial"/>
              <a:ea typeface="メイリオ"/>
            </a:endParaRPr>
          </a:p>
          <a:p>
            <a:pPr defTabSz="844083" fontAlgn="base">
              <a:spcBef>
                <a:spcPct val="0"/>
              </a:spcBef>
              <a:spcAft>
                <a:spcPct val="0"/>
              </a:spcAft>
            </a:pP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古紙</a:t>
            </a:r>
            <a:endParaRPr kumimoji="1" lang="en-US" altLang="ja-JP" sz="1000" dirty="0">
              <a:solidFill>
                <a:prstClr val="black"/>
              </a:solidFill>
              <a:latin typeface="Arial"/>
              <a:ea typeface="メイリオ"/>
            </a:endParaRPr>
          </a:p>
          <a:p>
            <a:pPr defTabSz="844083" fontAlgn="base">
              <a:spcBef>
                <a:spcPct val="0"/>
              </a:spcBef>
              <a:spcAft>
                <a:spcPct val="0"/>
              </a:spcAft>
            </a:pP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プラスチック</a:t>
            </a: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制容器包装</a:t>
            </a:r>
            <a:endParaRPr kumimoji="1" lang="en-US" altLang="ja-JP" sz="1000" dirty="0">
              <a:solidFill>
                <a:prstClr val="black"/>
              </a:solidFill>
              <a:latin typeface="Arial"/>
              <a:ea typeface="メイリオ"/>
            </a:endParaRPr>
          </a:p>
          <a:p>
            <a:pPr defTabSz="844083" fontAlgn="base">
              <a:spcBef>
                <a:spcPct val="0"/>
              </a:spcBef>
              <a:spcAft>
                <a:spcPct val="0"/>
              </a:spcAft>
            </a:pP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小型家電</a:t>
            </a:r>
            <a:endParaRPr kumimoji="1" lang="en-US" altLang="ja-JP" sz="1000" dirty="0">
              <a:solidFill>
                <a:prstClr val="black"/>
              </a:solidFill>
              <a:latin typeface="Arial"/>
              <a:ea typeface="メイリオ"/>
            </a:endParaRPr>
          </a:p>
          <a:p>
            <a:pPr defTabSz="844083" fontAlgn="base">
              <a:spcBef>
                <a:spcPct val="0"/>
              </a:spcBef>
              <a:spcAft>
                <a:spcPct val="0"/>
              </a:spcAft>
            </a:pP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生ごみ</a:t>
            </a:r>
            <a:endParaRPr kumimoji="1" lang="en-US" altLang="ja-JP" sz="1000" dirty="0">
              <a:solidFill>
                <a:prstClr val="black"/>
              </a:solidFill>
              <a:latin typeface="Arial"/>
              <a:ea typeface="メイリオ"/>
            </a:endParaRPr>
          </a:p>
          <a:p>
            <a:pPr defTabSz="844083" fontAlgn="base">
              <a:spcBef>
                <a:spcPct val="0"/>
              </a:spcBef>
              <a:spcAft>
                <a:spcPct val="0"/>
              </a:spcAft>
            </a:pP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紙おむつ</a:t>
            </a:r>
            <a:endParaRPr kumimoji="1" lang="en-US" altLang="ja-JP" sz="1000" dirty="0">
              <a:solidFill>
                <a:prstClr val="black"/>
              </a:solidFill>
              <a:latin typeface="Arial"/>
              <a:ea typeface="メイリオ"/>
            </a:endParaRPr>
          </a:p>
          <a:p>
            <a:pPr algn="ctr" defTabSz="844083" fontAlgn="base">
              <a:spcBef>
                <a:spcPct val="0"/>
              </a:spcBef>
              <a:spcAft>
                <a:spcPct val="0"/>
              </a:spcAft>
            </a:pPr>
            <a:endParaRPr kumimoji="1" lang="ja-JP" altLang="en-US" sz="1000" dirty="0">
              <a:solidFill>
                <a:prstClr val="black"/>
              </a:solidFill>
              <a:latin typeface="Arial"/>
              <a:ea typeface="メイリオ"/>
            </a:endParaRPr>
          </a:p>
        </p:txBody>
      </p:sp>
      <p:sp>
        <p:nvSpPr>
          <p:cNvPr id="111" name="角丸四角形 110"/>
          <p:cNvSpPr/>
          <p:nvPr/>
        </p:nvSpPr>
        <p:spPr>
          <a:xfrm>
            <a:off x="7875712" y="4711103"/>
            <a:ext cx="1012676" cy="199932"/>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1,684t</a:t>
            </a:r>
            <a:endParaRPr kumimoji="1" lang="ja-JP" altLang="en-US" sz="1200" dirty="0">
              <a:solidFill>
                <a:prstClr val="black"/>
              </a:solidFill>
              <a:latin typeface="Arial"/>
              <a:ea typeface="メイリオ"/>
            </a:endParaRPr>
          </a:p>
        </p:txBody>
      </p:sp>
      <p:sp>
        <p:nvSpPr>
          <p:cNvPr id="114" name="角丸四角形 113"/>
          <p:cNvSpPr/>
          <p:nvPr/>
        </p:nvSpPr>
        <p:spPr>
          <a:xfrm>
            <a:off x="7875712" y="3827655"/>
            <a:ext cx="1012676" cy="264170"/>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233t</a:t>
            </a:r>
            <a:endParaRPr kumimoji="1" lang="ja-JP" altLang="en-US" sz="1200" dirty="0">
              <a:solidFill>
                <a:prstClr val="black"/>
              </a:solidFill>
              <a:latin typeface="Arial"/>
              <a:ea typeface="メイリオ"/>
            </a:endParaRPr>
          </a:p>
        </p:txBody>
      </p:sp>
      <p:sp>
        <p:nvSpPr>
          <p:cNvPr id="117" name="角丸四角形 116"/>
          <p:cNvSpPr/>
          <p:nvPr/>
        </p:nvSpPr>
        <p:spPr>
          <a:xfrm>
            <a:off x="7875712" y="5050980"/>
            <a:ext cx="1012676" cy="199932"/>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998</a:t>
            </a:r>
            <a:endParaRPr kumimoji="1" lang="ja-JP" altLang="en-US" sz="1200" dirty="0">
              <a:solidFill>
                <a:prstClr val="black"/>
              </a:solidFill>
              <a:latin typeface="Arial"/>
              <a:ea typeface="メイリオ"/>
            </a:endParaRPr>
          </a:p>
        </p:txBody>
      </p:sp>
      <p:sp>
        <p:nvSpPr>
          <p:cNvPr id="118" name="角丸四角形 117"/>
          <p:cNvSpPr/>
          <p:nvPr/>
        </p:nvSpPr>
        <p:spPr>
          <a:xfrm>
            <a:off x="7875712" y="5390857"/>
            <a:ext cx="1012676" cy="199932"/>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28</a:t>
            </a:r>
            <a:endParaRPr kumimoji="1" lang="ja-JP" altLang="en-US" sz="1200" dirty="0">
              <a:solidFill>
                <a:prstClr val="black"/>
              </a:solidFill>
              <a:latin typeface="Arial"/>
              <a:ea typeface="メイリオ"/>
            </a:endParaRPr>
          </a:p>
        </p:txBody>
      </p:sp>
      <p:sp>
        <p:nvSpPr>
          <p:cNvPr id="119" name="角丸四角形 118"/>
          <p:cNvSpPr/>
          <p:nvPr/>
        </p:nvSpPr>
        <p:spPr>
          <a:xfrm>
            <a:off x="7872879" y="5730734"/>
            <a:ext cx="1012676" cy="199932"/>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682t</a:t>
            </a:r>
            <a:endParaRPr kumimoji="1" lang="ja-JP" altLang="en-US" sz="1200" dirty="0">
              <a:solidFill>
                <a:prstClr val="black"/>
              </a:solidFill>
              <a:latin typeface="Arial"/>
              <a:ea typeface="メイリオ"/>
            </a:endParaRPr>
          </a:p>
        </p:txBody>
      </p:sp>
      <p:sp>
        <p:nvSpPr>
          <p:cNvPr id="120" name="角丸四角形 119"/>
          <p:cNvSpPr/>
          <p:nvPr/>
        </p:nvSpPr>
        <p:spPr>
          <a:xfrm>
            <a:off x="7872879" y="6070610"/>
            <a:ext cx="1012676" cy="199932"/>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200" dirty="0">
                <a:solidFill>
                  <a:prstClr val="black"/>
                </a:solidFill>
                <a:latin typeface="Arial"/>
                <a:ea typeface="メイリオ"/>
              </a:rPr>
              <a:t>67t</a:t>
            </a:r>
            <a:endParaRPr kumimoji="1" lang="ja-JP" altLang="en-US" sz="1200" dirty="0">
              <a:solidFill>
                <a:prstClr val="black"/>
              </a:solidFill>
              <a:latin typeface="Arial"/>
              <a:ea typeface="メイリオ"/>
            </a:endParaRPr>
          </a:p>
        </p:txBody>
      </p:sp>
      <p:cxnSp>
        <p:nvCxnSpPr>
          <p:cNvPr id="16" name="カギ線コネクタ 15"/>
          <p:cNvCxnSpPr>
            <a:stCxn id="107" idx="3"/>
          </p:cNvCxnSpPr>
          <p:nvPr/>
        </p:nvCxnSpPr>
        <p:spPr>
          <a:xfrm flipV="1">
            <a:off x="4793958" y="3781671"/>
            <a:ext cx="1508913" cy="486135"/>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22" name="カギ線コネクタ 121"/>
          <p:cNvCxnSpPr>
            <a:endCxn id="110" idx="1"/>
          </p:cNvCxnSpPr>
          <p:nvPr/>
        </p:nvCxnSpPr>
        <p:spPr>
          <a:xfrm>
            <a:off x="4793958" y="4460595"/>
            <a:ext cx="1508913" cy="1010173"/>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24" name="カギ線コネクタ 123"/>
          <p:cNvCxnSpPr/>
          <p:nvPr/>
        </p:nvCxnSpPr>
        <p:spPr>
          <a:xfrm flipV="1">
            <a:off x="4793958" y="5725295"/>
            <a:ext cx="1508913" cy="336881"/>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26" name="カギ線コネクタ 125"/>
          <p:cNvCxnSpPr/>
          <p:nvPr/>
        </p:nvCxnSpPr>
        <p:spPr>
          <a:xfrm flipV="1">
            <a:off x="4793958" y="3401527"/>
            <a:ext cx="1508913" cy="2189085"/>
          </a:xfrm>
          <a:prstGeom prst="bentConnector3">
            <a:avLst>
              <a:gd name="adj1" fmla="val 27451"/>
            </a:avLst>
          </a:prstGeom>
          <a:ln>
            <a:tailEnd type="triangle"/>
          </a:ln>
        </p:spPr>
        <p:style>
          <a:lnRef idx="1">
            <a:schemeClr val="dk1"/>
          </a:lnRef>
          <a:fillRef idx="0">
            <a:schemeClr val="dk1"/>
          </a:fillRef>
          <a:effectRef idx="0">
            <a:schemeClr val="dk1"/>
          </a:effectRef>
          <a:fontRef idx="minor">
            <a:schemeClr val="tx1"/>
          </a:fontRef>
        </p:style>
      </p:cxnSp>
      <p:sp>
        <p:nvSpPr>
          <p:cNvPr id="70" name="角丸四角形 69"/>
          <p:cNvSpPr/>
          <p:nvPr/>
        </p:nvSpPr>
        <p:spPr>
          <a:xfrm>
            <a:off x="7783964" y="4124218"/>
            <a:ext cx="1184756" cy="239767"/>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ja-JP" altLang="en-US" sz="1200" dirty="0">
                <a:solidFill>
                  <a:prstClr val="black"/>
                </a:solidFill>
                <a:latin typeface="Arial"/>
                <a:ea typeface="メイリオ"/>
              </a:rPr>
              <a:t>総量：</a:t>
            </a:r>
            <a:r>
              <a:rPr kumimoji="1" lang="en-US" altLang="ja-JP" sz="1200" dirty="0">
                <a:solidFill>
                  <a:prstClr val="black"/>
                </a:solidFill>
                <a:latin typeface="Arial"/>
                <a:ea typeface="メイリオ"/>
              </a:rPr>
              <a:t>29,990</a:t>
            </a:r>
            <a:endParaRPr kumimoji="1" lang="ja-JP" altLang="en-US" sz="1200" dirty="0">
              <a:solidFill>
                <a:prstClr val="black"/>
              </a:solidFill>
              <a:latin typeface="Arial"/>
              <a:ea typeface="メイリオ"/>
            </a:endParaRPr>
          </a:p>
        </p:txBody>
      </p:sp>
      <p:sp>
        <p:nvSpPr>
          <p:cNvPr id="71" name="角丸四角形 70"/>
          <p:cNvSpPr/>
          <p:nvPr/>
        </p:nvSpPr>
        <p:spPr>
          <a:xfrm>
            <a:off x="7783964" y="6293467"/>
            <a:ext cx="1184756" cy="239767"/>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ja-JP" altLang="en-US" sz="1200" dirty="0">
                <a:solidFill>
                  <a:prstClr val="black"/>
                </a:solidFill>
                <a:latin typeface="Arial"/>
                <a:ea typeface="メイリオ"/>
              </a:rPr>
              <a:t>総量：</a:t>
            </a:r>
            <a:r>
              <a:rPr kumimoji="1" lang="en-US" altLang="ja-JP" sz="1200" dirty="0">
                <a:solidFill>
                  <a:prstClr val="black"/>
                </a:solidFill>
                <a:latin typeface="Arial"/>
                <a:ea typeface="メイリオ"/>
              </a:rPr>
              <a:t>3,459</a:t>
            </a:r>
            <a:endParaRPr kumimoji="1" lang="ja-JP" altLang="en-US" sz="1200" dirty="0">
              <a:solidFill>
                <a:prstClr val="black"/>
              </a:solidFill>
              <a:latin typeface="Arial"/>
              <a:ea typeface="メイリオ"/>
            </a:endParaRPr>
          </a:p>
        </p:txBody>
      </p:sp>
    </p:spTree>
    <p:extLst>
      <p:ext uri="{BB962C8B-B14F-4D97-AF65-F5344CB8AC3E}">
        <p14:creationId xmlns:p14="http://schemas.microsoft.com/office/powerpoint/2010/main" val="355557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1628294755"/>
              </p:ext>
            </p:ext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61546"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37" name="コンテンツ プレースホルダー 11"/>
          <p:cNvSpPr txBox="1">
            <a:spLocks/>
          </p:cNvSpPr>
          <p:nvPr/>
        </p:nvSpPr>
        <p:spPr>
          <a:xfrm>
            <a:off x="564541" y="114552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①自治体の基礎情報</a:t>
            </a:r>
            <a:endParaRPr lang="en-US" altLang="ja-JP" sz="1200" b="1" dirty="0">
              <a:latin typeface="メイリオ" panose="020B0604030504040204" pitchFamily="50" charset="-128"/>
              <a:ea typeface="メイリオ" panose="020B0604030504040204" pitchFamily="50" charset="-128"/>
            </a:endParaRPr>
          </a:p>
        </p:txBody>
      </p:sp>
      <p:sp>
        <p:nvSpPr>
          <p:cNvPr id="29" name="正方形/長方形 28"/>
          <p:cNvSpPr/>
          <p:nvPr/>
        </p:nvSpPr>
        <p:spPr>
          <a:xfrm>
            <a:off x="572941" y="1153338"/>
            <a:ext cx="8769693" cy="253058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119,425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日時点）、世帯数：</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50,427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世帯（令和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歳入・歳出：</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万円（令和元年度一般会計予算）、面積：</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53.15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奈良県の北西端に位置し、大阪府と京都府に接しています。西に標高</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642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メートルの生駒山を主峰とする生駒山地が、東に矢田丘陵と西の京丘陵があり、そこに広がる本市は、東西約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キロメートル、南北約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キロメートルと南北に細長い形をしている。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市内総生産の経済活動別構成比</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市内総生産（名目）</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2,358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万円（平成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保健衛生・社会事業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13.1%</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11.5%</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卸売・小売業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7.1%</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運輸・郵便業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その他のサービス</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専門・科学技術、業務支援サービス業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電気・ガス・水道・廃棄物処理業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宿泊・飲食サービス</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農林水産業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0.1%</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鉱業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0.0%</a:t>
            </a:r>
          </a:p>
        </p:txBody>
      </p:sp>
      <p:sp>
        <p:nvSpPr>
          <p:cNvPr id="41" name="正方形/長方形 40"/>
          <p:cNvSpPr/>
          <p:nvPr/>
        </p:nvSpPr>
        <p:spPr>
          <a:xfrm>
            <a:off x="558103" y="646059"/>
            <a:ext cx="1460425" cy="34624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t>別紙</a:t>
            </a:r>
          </a:p>
        </p:txBody>
      </p:sp>
      <p:sp>
        <p:nvSpPr>
          <p:cNvPr id="46" name="正方形/長方形 45"/>
          <p:cNvSpPr/>
          <p:nvPr/>
        </p:nvSpPr>
        <p:spPr>
          <a:xfrm>
            <a:off x="2375614"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55" name="コンテンツ プレースホルダー 11"/>
          <p:cNvSpPr txBox="1">
            <a:spLocks/>
          </p:cNvSpPr>
          <p:nvPr/>
        </p:nvSpPr>
        <p:spPr>
          <a:xfrm>
            <a:off x="564541" y="3822634"/>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②各主体の参画理由</a:t>
            </a:r>
            <a:endParaRPr lang="en-US" altLang="ja-JP" sz="1200" b="1" dirty="0">
              <a:latin typeface="メイリオ" panose="020B0604030504040204" pitchFamily="50" charset="-128"/>
              <a:ea typeface="メイリオ" panose="020B0604030504040204" pitchFamily="50" charset="-128"/>
            </a:endParaRPr>
          </a:p>
        </p:txBody>
      </p:sp>
      <p:sp>
        <p:nvSpPr>
          <p:cNvPr id="56" name="正方形/長方形 55"/>
          <p:cNvSpPr/>
          <p:nvPr/>
        </p:nvSpPr>
        <p:spPr>
          <a:xfrm>
            <a:off x="572941" y="3822634"/>
            <a:ext cx="8769693" cy="1554039"/>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spcBef>
                <a:spcPts val="300"/>
              </a:spcBef>
              <a:buClr>
                <a:srgbClr val="5ECCF3"/>
              </a:buClr>
              <a:tabLst>
                <a:tab pos="1071563" algn="l"/>
              </a:tabLst>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300"/>
              </a:spcBef>
              <a:buClr>
                <a:srgbClr val="5ECCF3"/>
              </a:buClr>
              <a:tabLst>
                <a:tab pos="1071563" algn="l"/>
              </a:tabLs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生駒市</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資源循環とコミュニティ向上を図るため、市内全域に「資源回収・コミュニティステーション」を展開する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300"/>
              </a:spcBef>
              <a:buClr>
                <a:srgbClr val="5ECCF3"/>
              </a:buClr>
              <a:tabLst>
                <a:tab pos="1071563" algn="l"/>
              </a:tabLs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自治会等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ごみ出しの利便性を高めるとともに、地域コミュニティを向上させる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300"/>
              </a:spcBef>
              <a:buClr>
                <a:srgbClr val="5ECCF3"/>
              </a:buClr>
              <a:tabLst>
                <a:tab pos="1079500" algn="l"/>
              </a:tabLs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市民・市民団体</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自ら持つスキルを活かし、コミュニティづくりに協力する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300"/>
              </a:spcBef>
              <a:buClr>
                <a:srgbClr val="5ECCF3"/>
              </a:buClr>
              <a:tabLst>
                <a:tab pos="1079500" algn="l"/>
              </a:tabLs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農業者</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農作物の販路を拡大する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79500">
              <a:spcBef>
                <a:spcPts val="300"/>
              </a:spcBef>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収集運搬業者</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本事業で回収した資源物が適正に資源化されるよう収集運搬する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7188289" y="841827"/>
            <a:ext cx="927310" cy="211008"/>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en-US" altLang="ja-JP" sz="1400" b="1" dirty="0">
                <a:solidFill>
                  <a:schemeClr val="bg1"/>
                </a:solidFill>
                <a:cs typeface="Arial" charset="0"/>
              </a:rPr>
              <a:t>CO2</a:t>
            </a:r>
            <a:r>
              <a:rPr kumimoji="1" lang="ja-JP" altLang="en-US" sz="1400" b="1" dirty="0">
                <a:solidFill>
                  <a:schemeClr val="bg1"/>
                </a:solidFill>
                <a:cs typeface="Arial" charset="0"/>
              </a:rPr>
              <a:t>削減</a:t>
            </a:r>
          </a:p>
        </p:txBody>
      </p:sp>
      <p:sp>
        <p:nvSpPr>
          <p:cNvPr id="39" name="角丸四角形 38"/>
          <p:cNvSpPr/>
          <p:nvPr/>
        </p:nvSpPr>
        <p:spPr>
          <a:xfrm>
            <a:off x="6174633" y="841365"/>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市民参画</a:t>
            </a:r>
          </a:p>
        </p:txBody>
      </p:sp>
      <p:sp>
        <p:nvSpPr>
          <p:cNvPr id="43" name="正方形/長方形 42"/>
          <p:cNvSpPr/>
          <p:nvPr/>
        </p:nvSpPr>
        <p:spPr>
          <a:xfrm>
            <a:off x="5143234" y="627883"/>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手法</a:t>
            </a:r>
            <a:r>
              <a:rPr kumimoji="1" lang="en-US" altLang="ja-JP" sz="1200" b="1" dirty="0">
                <a:solidFill>
                  <a:schemeClr val="tx1"/>
                </a:solidFill>
              </a:rPr>
              <a:t>】</a:t>
            </a:r>
            <a:endParaRPr kumimoji="1" lang="ja-JP" altLang="en-US" sz="1200" b="1" dirty="0">
              <a:solidFill>
                <a:schemeClr val="tx1"/>
              </a:solidFill>
            </a:endParaRPr>
          </a:p>
        </p:txBody>
      </p:sp>
      <p:sp>
        <p:nvSpPr>
          <p:cNvPr id="44" name="正方形/長方形 43"/>
          <p:cNvSpPr/>
          <p:nvPr/>
        </p:nvSpPr>
        <p:spPr>
          <a:xfrm>
            <a:off x="7255231" y="602125"/>
            <a:ext cx="614735" cy="285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目的</a:t>
            </a:r>
            <a:r>
              <a:rPr kumimoji="1" lang="en-US" altLang="ja-JP" sz="1200" b="1" dirty="0">
                <a:solidFill>
                  <a:schemeClr val="tx1"/>
                </a:solidFill>
              </a:rPr>
              <a:t>】</a:t>
            </a:r>
            <a:endParaRPr kumimoji="1" lang="ja-JP" altLang="en-US" sz="1200" b="1" dirty="0">
              <a:solidFill>
                <a:schemeClr val="tx1"/>
              </a:solidFill>
            </a:endParaRPr>
          </a:p>
        </p:txBody>
      </p:sp>
      <p:sp>
        <p:nvSpPr>
          <p:cNvPr id="47" name="正方形/長方形 46"/>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49" name="角丸四角形 48"/>
          <p:cNvSpPr/>
          <p:nvPr/>
        </p:nvSpPr>
        <p:spPr>
          <a:xfrm>
            <a:off x="5168089" y="841365"/>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資源分別</a:t>
            </a:r>
          </a:p>
        </p:txBody>
      </p:sp>
      <p:sp>
        <p:nvSpPr>
          <p:cNvPr id="50" name="角丸四角形 49"/>
          <p:cNvSpPr/>
          <p:nvPr/>
        </p:nvSpPr>
        <p:spPr>
          <a:xfrm>
            <a:off x="8228437" y="822462"/>
            <a:ext cx="1138791" cy="242790"/>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rPr>
              <a:t>ｺﾐｭﾆﾃｨ向上</a:t>
            </a:r>
          </a:p>
        </p:txBody>
      </p:sp>
      <p:sp>
        <p:nvSpPr>
          <p:cNvPr id="21" name="Rectangle 2"/>
          <p:cNvSpPr txBox="1">
            <a:spLocks noChangeArrowheads="1"/>
          </p:cNvSpPr>
          <p:nvPr/>
        </p:nvSpPr>
        <p:spPr bwMode="auto">
          <a:xfrm>
            <a:off x="0" y="-1"/>
            <a:ext cx="9906000"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22" name="正方形/長方形 21"/>
          <p:cNvSpPr/>
          <p:nvPr/>
        </p:nvSpPr>
        <p:spPr>
          <a:xfrm>
            <a:off x="1414108"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奈良県／生駒市</a:t>
            </a:r>
          </a:p>
        </p:txBody>
      </p:sp>
      <p:pic>
        <p:nvPicPr>
          <p:cNvPr id="24" name="図 23"/>
          <p:cNvPicPr>
            <a:picLocks noChangeAspect="1"/>
          </p:cNvPicPr>
          <p:nvPr/>
        </p:nvPicPr>
        <p:blipFill rotWithShape="1">
          <a:blip r:embed="rId7">
            <a:extLst>
              <a:ext uri="{28A0092B-C50C-407E-A947-70E740481C1C}">
                <a14:useLocalDpi xmlns:a14="http://schemas.microsoft.com/office/drawing/2010/main" val="0"/>
              </a:ext>
            </a:extLst>
          </a:blip>
          <a:srcRect r="78323" b="28036"/>
          <a:stretch/>
        </p:blipFill>
        <p:spPr>
          <a:xfrm>
            <a:off x="977368" y="93166"/>
            <a:ext cx="436739" cy="427289"/>
          </a:xfrm>
          <a:prstGeom prst="rect">
            <a:avLst/>
          </a:prstGeom>
        </p:spPr>
      </p:pic>
      <p:sp>
        <p:nvSpPr>
          <p:cNvPr id="25" name="正方形/長方形 24"/>
          <p:cNvSpPr/>
          <p:nvPr/>
        </p:nvSpPr>
        <p:spPr>
          <a:xfrm>
            <a:off x="3924003"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令和元年度　地域の多様な課題に応える</a:t>
            </a:r>
          </a:p>
          <a:p>
            <a:pPr algn="ctr"/>
            <a:r>
              <a:rPr lang="ja-JP" altLang="en-US" sz="1200" b="1" dirty="0">
                <a:solidFill>
                  <a:schemeClr val="bg1"/>
                </a:solidFill>
                <a:latin typeface="メイリオ" panose="020B0604030504040204" pitchFamily="50" charset="-128"/>
                <a:ea typeface="メイリオ" panose="020B0604030504040204" pitchFamily="50" charset="-128"/>
              </a:rPr>
              <a:t>脱炭素型地域づくりモデル形成事業　</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日常の「ごみ出し」を活用した「社会コンビニエンス」事業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9112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1822461847"/>
              </p:ext>
            </p:ext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68658"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9" name="正方形/長方形 8"/>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graphicFrame>
        <p:nvGraphicFramePr>
          <p:cNvPr id="10" name="表 12">
            <a:extLst>
              <a:ext uri="{FF2B5EF4-FFF2-40B4-BE49-F238E27FC236}">
                <a16:creationId xmlns:a16="http://schemas.microsoft.com/office/drawing/2014/main" id="{990E545B-86E6-4B33-AD8F-D6446DBA2BEB}"/>
              </a:ext>
            </a:extLst>
          </p:cNvPr>
          <p:cNvGraphicFramePr>
            <a:graphicFrameLocks noGrp="1"/>
          </p:cNvGraphicFramePr>
          <p:nvPr>
            <p:extLst>
              <p:ext uri="{D42A27DB-BD31-4B8C-83A1-F6EECF244321}">
                <p14:modId xmlns:p14="http://schemas.microsoft.com/office/powerpoint/2010/main" val="2181205052"/>
              </p:ext>
            </p:extLst>
          </p:nvPr>
        </p:nvGraphicFramePr>
        <p:xfrm>
          <a:off x="520797" y="1153338"/>
          <a:ext cx="8865980" cy="516531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31986">
                  <a:extLst>
                    <a:ext uri="{9D8B030D-6E8A-4147-A177-3AD203B41FA5}">
                      <a16:colId xmlns:a16="http://schemas.microsoft.com/office/drawing/2014/main" val="3265526353"/>
                    </a:ext>
                  </a:extLst>
                </a:gridCol>
                <a:gridCol w="2420401">
                  <a:extLst>
                    <a:ext uri="{9D8B030D-6E8A-4147-A177-3AD203B41FA5}">
                      <a16:colId xmlns:a16="http://schemas.microsoft.com/office/drawing/2014/main" val="3371818790"/>
                    </a:ext>
                  </a:extLst>
                </a:gridCol>
                <a:gridCol w="1923250">
                  <a:extLst>
                    <a:ext uri="{9D8B030D-6E8A-4147-A177-3AD203B41FA5}">
                      <a16:colId xmlns:a16="http://schemas.microsoft.com/office/drawing/2014/main" val="1728256747"/>
                    </a:ext>
                  </a:extLst>
                </a:gridCol>
                <a:gridCol w="3490343">
                  <a:extLst>
                    <a:ext uri="{9D8B030D-6E8A-4147-A177-3AD203B41FA5}">
                      <a16:colId xmlns:a16="http://schemas.microsoft.com/office/drawing/2014/main" val="2519243731"/>
                    </a:ext>
                  </a:extLst>
                </a:gridCol>
              </a:tblGrid>
              <a:tr h="269607">
                <a:tc gridSpan="4">
                  <a:txBody>
                    <a:bodyPr/>
                    <a:lstStyle/>
                    <a:p>
                      <a:pPr algn="l"/>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顕在化した課題と課題解決のアプローチ（今後の対応）について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200"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hMerge="1">
                  <a:txBody>
                    <a:bodyPr/>
                    <a:lstStyle/>
                    <a:p>
                      <a:pPr algn="ctr"/>
                      <a:endParaRPr kumimoji="1" lang="ja-JP" altLang="en-US" sz="1200"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hMerge="1">
                  <a:txBody>
                    <a:bodyPr/>
                    <a:lstStyle/>
                    <a:p>
                      <a:pPr algn="ctr"/>
                      <a:endParaRPr kumimoji="1" lang="ja-JP" altLang="en-US" sz="1200"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700127705"/>
                  </a:ext>
                </a:extLst>
              </a:tr>
              <a:tr h="499234">
                <a:tc>
                  <a:txBody>
                    <a:bodyPr/>
                    <a:lstStyle/>
                    <a:p>
                      <a:pPr algn="ctr"/>
                      <a:r>
                        <a:rPr lang="ja-JP" altLang="en-US" sz="1050" b="1" dirty="0">
                          <a:solidFill>
                            <a:schemeClr val="bg1"/>
                          </a:solidFill>
                          <a:effectLst>
                            <a:outerShdw blurRad="38100" dist="38100" dir="2700000" algn="tl">
                              <a:srgbClr val="000000">
                                <a:alpha val="43137"/>
                              </a:srgbClr>
                            </a:outerShdw>
                          </a:effectLst>
                        </a:rPr>
                        <a:t>業務内容</a:t>
                      </a:r>
                      <a:endParaRPr kumimoji="1" lang="ja-JP" altLang="en-US" sz="1050" b="1"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ja-JP" altLang="en-US" sz="1050" b="1" dirty="0">
                          <a:solidFill>
                            <a:schemeClr val="bg1"/>
                          </a:solidFill>
                          <a:effectLst>
                            <a:outerShdw blurRad="38100" dist="38100" dir="2700000" algn="tl">
                              <a:srgbClr val="000000">
                                <a:alpha val="43137"/>
                              </a:srgbClr>
                            </a:outerShdw>
                          </a:effectLst>
                        </a:rPr>
                        <a:t>成果目標</a:t>
                      </a:r>
                      <a:endParaRPr kumimoji="1" lang="ja-JP" altLang="en-US" sz="1050" b="1"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ja-JP" altLang="en-US" sz="1050" b="1" dirty="0">
                          <a:solidFill>
                            <a:schemeClr val="bg1"/>
                          </a:solidFill>
                          <a:effectLst>
                            <a:outerShdw blurRad="38100" dist="38100" dir="2700000" algn="tl">
                              <a:srgbClr val="000000">
                                <a:alpha val="43137"/>
                              </a:srgbClr>
                            </a:outerShdw>
                          </a:effectLst>
                        </a:rPr>
                        <a:t>事業実施にあたり顕在化した課題</a:t>
                      </a:r>
                      <a:endParaRPr kumimoji="1" lang="ja-JP" altLang="en-US" sz="1050" b="1"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ja-JP" altLang="en-US" sz="1050" b="1" dirty="0">
                          <a:solidFill>
                            <a:schemeClr val="bg1"/>
                          </a:solidFill>
                          <a:effectLst>
                            <a:outerShdw blurRad="38100" dist="38100" dir="2700000" algn="tl">
                              <a:srgbClr val="000000">
                                <a:alpha val="43137"/>
                              </a:srgbClr>
                            </a:outerShdw>
                          </a:effectLst>
                        </a:rPr>
                        <a:t>課題解決のアプローチと</a:t>
                      </a:r>
                      <a:endParaRPr lang="en-US" altLang="ja-JP" sz="1050" b="1" dirty="0">
                        <a:solidFill>
                          <a:schemeClr val="bg1"/>
                        </a:solidFill>
                        <a:effectLst>
                          <a:outerShdw blurRad="38100" dist="38100" dir="2700000" algn="tl">
                            <a:srgbClr val="000000">
                              <a:alpha val="43137"/>
                            </a:srgbClr>
                          </a:outerShdw>
                        </a:effectLst>
                      </a:endParaRPr>
                    </a:p>
                    <a:p>
                      <a:pPr algn="ctr"/>
                      <a:r>
                        <a:rPr kumimoji="1" lang="ja-JP" altLang="en-US" sz="1050" b="1" dirty="0">
                          <a:solidFill>
                            <a:schemeClr val="bg1"/>
                          </a:solidFill>
                          <a:effectLst>
                            <a:outerShdw blurRad="38100" dist="38100" dir="2700000" algn="tl">
                              <a:srgbClr val="000000">
                                <a:alpha val="43137"/>
                              </a:srgbClr>
                            </a:outerShdw>
                          </a:effectLst>
                        </a:rPr>
                        <a:t>今後の展開（</a:t>
                      </a:r>
                      <a:r>
                        <a:rPr kumimoji="1" lang="ja-JP" altLang="en-US" sz="1050" b="1" u="sng" dirty="0">
                          <a:solidFill>
                            <a:srgbClr val="FF0066"/>
                          </a:solidFill>
                          <a:effectLst>
                            <a:outerShdw blurRad="38100" dist="38100" dir="2700000" algn="tl">
                              <a:srgbClr val="000000">
                                <a:alpha val="43137"/>
                              </a:srgbClr>
                            </a:outerShdw>
                          </a:effectLst>
                        </a:rPr>
                        <a:t>スケジュール</a:t>
                      </a:r>
                      <a:r>
                        <a:rPr kumimoji="1" lang="ja-JP" altLang="en-US" sz="1050" b="1" dirty="0">
                          <a:solidFill>
                            <a:schemeClr val="bg1"/>
                          </a:solidFill>
                          <a:effectLst>
                            <a:outerShdw blurRad="38100" dist="38100" dir="2700000" algn="tl">
                              <a:srgbClr val="000000">
                                <a:alpha val="43137"/>
                              </a:srgbClr>
                            </a:outerShdw>
                          </a:effectLst>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51828688"/>
                  </a:ext>
                </a:extLst>
              </a:tr>
              <a:tr h="2380083">
                <a:tc>
                  <a:txBody>
                    <a:bodyPr/>
                    <a:lstStyle/>
                    <a:p>
                      <a:r>
                        <a:rPr kumimoji="1" lang="ja-JP" altLang="en-US" sz="1050" dirty="0"/>
                        <a:t>１．資源循環・コミュニティステーションのモデル実施</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050" dirty="0">
                          <a:solidFill>
                            <a:schemeClr val="tx1"/>
                          </a:solidFill>
                        </a:rPr>
                        <a:t>・ステーション</a:t>
                      </a:r>
                      <a:r>
                        <a:rPr kumimoji="1" lang="en-US" altLang="ja-JP" sz="1050" dirty="0">
                          <a:solidFill>
                            <a:schemeClr val="tx1"/>
                          </a:solidFill>
                        </a:rPr>
                        <a:t>2</a:t>
                      </a:r>
                      <a:r>
                        <a:rPr kumimoji="1" lang="ja-JP" altLang="en-US" sz="1050" dirty="0">
                          <a:solidFill>
                            <a:schemeClr val="tx1"/>
                          </a:solidFill>
                        </a:rPr>
                        <a:t>地区を選定する。</a:t>
                      </a:r>
                      <a:endParaRPr kumimoji="1" lang="en-US" altLang="ja-JP" sz="1050" dirty="0">
                        <a:solidFill>
                          <a:schemeClr val="tx1"/>
                        </a:solidFill>
                      </a:endParaRPr>
                    </a:p>
                    <a:p>
                      <a:r>
                        <a:rPr kumimoji="1" lang="ja-JP" altLang="en-US" sz="1050" dirty="0">
                          <a:solidFill>
                            <a:schemeClr val="tx1"/>
                          </a:solidFill>
                        </a:rPr>
                        <a:t>・地域住民の意見も聞き取りながら、ステーションでコミュニティ事業を行う。コミュニティ事業の実施にあたっては、本市を含むステークホルダーとの調整により、地域コミュニティの向上につながる企画を実現す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①・今回は冬季のみであったが、夏季に常時排出できるようにすると、生ごみの保管方法や臭気対策が課題となる。</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・モデル事業では異物混入が少なかったが、全市に展開した際に異物混入が多いと資源化に適さなくなる。</a:t>
                      </a: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②ステーション実施による効果を高めるためには、スタッフの常駐が必要であるが、スタッフをどう確保するかが課題である。</a:t>
                      </a:r>
                      <a:endParaRPr kumimoji="1" lang="en-US" altLang="ja-JP" sz="105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①モデル事業では、生ごみ持参者に直接、堆肥化の適合物と不適合物の説明ができたことで、異物混入を押さえることができたと思われるため、全市展開した際もこの事例を踏まえて、きめ細やかな周知・啓発を行う＝来年度～</a:t>
                      </a: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②常駐スタッフに対する謝礼も含めた補助金制度を今年度中に検討し、令和</a:t>
                      </a:r>
                      <a:r>
                        <a:rPr kumimoji="1" lang="en-US" altLang="ja-JP" sz="1050" dirty="0"/>
                        <a:t>2</a:t>
                      </a:r>
                      <a:r>
                        <a:rPr kumimoji="1" lang="ja-JP" altLang="en-US" sz="1050" dirty="0"/>
                        <a:t>年度から交付する。</a:t>
                      </a: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105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571226629"/>
                  </a:ext>
                </a:extLst>
              </a:tr>
              <a:tr h="1977119">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２．事業性調査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dirty="0">
                          <a:solidFill>
                            <a:schemeClr val="tx1"/>
                          </a:solidFill>
                        </a:rPr>
                        <a:t>ステーションの運営コストを明らかにし、効果測定を行う。</a:t>
                      </a:r>
                      <a:endParaRPr kumimoji="1" lang="en-US" altLang="ja-JP" sz="1050" dirty="0">
                        <a:solidFill>
                          <a:schemeClr val="tx1"/>
                        </a:solidFill>
                      </a:endParaRPr>
                    </a:p>
                    <a:p>
                      <a:r>
                        <a:rPr kumimoji="1" lang="en-US" altLang="ja-JP" sz="1050" dirty="0">
                          <a:solidFill>
                            <a:schemeClr val="tx1"/>
                          </a:solidFill>
                        </a:rPr>
                        <a:t>※</a:t>
                      </a:r>
                      <a:r>
                        <a:rPr kumimoji="1" lang="ja-JP" altLang="en-US" sz="1050" dirty="0">
                          <a:solidFill>
                            <a:schemeClr val="tx1"/>
                          </a:solidFill>
                        </a:rPr>
                        <a:t>資源ごみの回収量、生ごみの品質調査、</a:t>
                      </a:r>
                      <a:r>
                        <a:rPr kumimoji="1" lang="en-US" altLang="ja-JP" sz="1050" dirty="0">
                          <a:solidFill>
                            <a:schemeClr val="tx1"/>
                          </a:solidFill>
                        </a:rPr>
                        <a:t>CO2</a:t>
                      </a:r>
                      <a:r>
                        <a:rPr kumimoji="1" lang="ja-JP" altLang="en-US" sz="1050" dirty="0">
                          <a:solidFill>
                            <a:schemeClr val="tx1"/>
                          </a:solidFill>
                        </a:rPr>
                        <a:t>排出量削減効果、地域コミュニティ向上効果、市民の意向調査、モデル事業終了後の継続性調査。</a:t>
                      </a:r>
                      <a:endParaRPr kumimoji="1" lang="en-US" altLang="ja-JP" sz="1050" dirty="0">
                        <a:solidFill>
                          <a:schemeClr val="tx1"/>
                        </a:solidFill>
                      </a:endParaRPr>
                    </a:p>
                    <a:p>
                      <a:r>
                        <a:rPr kumimoji="1" lang="ja-JP" altLang="en-US" sz="1050" dirty="0">
                          <a:solidFill>
                            <a:schemeClr val="tx1"/>
                          </a:solidFill>
                        </a:rPr>
                        <a:t>生ごみの堆肥化設備等の資源化促進に向けた設備投資の可能性を検討。</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dirty="0">
                          <a:solidFill>
                            <a:schemeClr val="tx1"/>
                          </a:solidFill>
                        </a:rPr>
                        <a:t>ステーションの設置は、資源ごみの回収やコミュニティ向上の点で効果は見込めるが、今後ステーションを増設し継続して運営すると、それに伴いごみの資源化やステーション運営にかかるコストも増し、財源確保が課題である。</a:t>
                      </a:r>
                      <a:endParaRPr kumimoji="1" lang="en-US" altLang="ja-JP" sz="105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・生ごみの収集は、事業開始初年度（令和</a:t>
                      </a:r>
                      <a:r>
                        <a:rPr kumimoji="1" lang="en-US" altLang="ja-JP" sz="1050" dirty="0"/>
                        <a:t>2</a:t>
                      </a:r>
                      <a:r>
                        <a:rPr kumimoji="1" lang="ja-JP" altLang="en-US" sz="1050" dirty="0"/>
                        <a:t>年度）はステーション数が少数であるため、既存の収集ルートで対応する。</a:t>
                      </a: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・令和</a:t>
                      </a:r>
                      <a:r>
                        <a:rPr kumimoji="1" lang="en-US" altLang="ja-JP" sz="1050" dirty="0"/>
                        <a:t>3</a:t>
                      </a:r>
                      <a:r>
                        <a:rPr kumimoji="1" lang="ja-JP" altLang="en-US" sz="1050" dirty="0"/>
                        <a:t>年度以降は、本事業の事業性調査に併せて、できるだけ経費をかけずに収集から堆肥化までできる方策を検討する＝来年度</a:t>
                      </a: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rPr>
                        <a:t>・ステーションでのコミュニティ事業の運営には、地域のマンパワーを活用できるように、できる限り市域住民の方が主体となって参画できる体制づくりを検討する</a:t>
                      </a:r>
                      <a:r>
                        <a:rPr kumimoji="1" lang="ja-JP" altLang="en-US" sz="1050" dirty="0"/>
                        <a:t>＝今年度末</a:t>
                      </a:r>
                      <a:r>
                        <a:rPr kumimoji="1" lang="en-US" altLang="ja-JP" sz="1050" dirty="0"/>
                        <a:t>~</a:t>
                      </a:r>
                      <a:r>
                        <a:rPr kumimoji="1" lang="ja-JP" altLang="en-US" sz="1050" dirty="0"/>
                        <a:t>来年度</a:t>
                      </a:r>
                      <a:endParaRPr kumimoji="1" lang="en-US" altLang="ja-JP" sz="1050" dirty="0"/>
                    </a:p>
                    <a:p>
                      <a:r>
                        <a:rPr kumimoji="1" lang="ja-JP" altLang="en-US" sz="1050" u="none" dirty="0">
                          <a:solidFill>
                            <a:schemeClr val="tx1"/>
                          </a:solidFill>
                        </a:rPr>
                        <a:t>そうすることが、市民主体のまちづくりにもつながる。</a:t>
                      </a:r>
                      <a:endParaRPr kumimoji="1" lang="ja-JP" altLang="en-US" sz="1050" u="none"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3627162"/>
                  </a:ext>
                </a:extLst>
              </a:tr>
            </a:tbl>
          </a:graphicData>
        </a:graphic>
      </p:graphicFrame>
      <p:sp>
        <p:nvSpPr>
          <p:cNvPr id="11" name="Rectangle 2"/>
          <p:cNvSpPr txBox="1">
            <a:spLocks noChangeArrowheads="1"/>
          </p:cNvSpPr>
          <p:nvPr/>
        </p:nvSpPr>
        <p:spPr bwMode="auto">
          <a:xfrm>
            <a:off x="0" y="-1"/>
            <a:ext cx="9906000"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12" name="正方形/長方形 11"/>
          <p:cNvSpPr/>
          <p:nvPr/>
        </p:nvSpPr>
        <p:spPr>
          <a:xfrm>
            <a:off x="1414108"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奈良県／生駒市</a:t>
            </a:r>
          </a:p>
        </p:txBody>
      </p:sp>
      <p:pic>
        <p:nvPicPr>
          <p:cNvPr id="13" name="図 12"/>
          <p:cNvPicPr>
            <a:picLocks noChangeAspect="1"/>
          </p:cNvPicPr>
          <p:nvPr/>
        </p:nvPicPr>
        <p:blipFill rotWithShape="1">
          <a:blip r:embed="rId7">
            <a:extLst>
              <a:ext uri="{28A0092B-C50C-407E-A947-70E740481C1C}">
                <a14:useLocalDpi xmlns:a14="http://schemas.microsoft.com/office/drawing/2010/main" val="0"/>
              </a:ext>
            </a:extLst>
          </a:blip>
          <a:srcRect r="78323" b="28036"/>
          <a:stretch/>
        </p:blipFill>
        <p:spPr>
          <a:xfrm>
            <a:off x="977368" y="93166"/>
            <a:ext cx="436739" cy="427289"/>
          </a:xfrm>
          <a:prstGeom prst="rect">
            <a:avLst/>
          </a:prstGeom>
        </p:spPr>
      </p:pic>
      <p:sp>
        <p:nvSpPr>
          <p:cNvPr id="17" name="正方形/長方形 16"/>
          <p:cNvSpPr/>
          <p:nvPr/>
        </p:nvSpPr>
        <p:spPr>
          <a:xfrm>
            <a:off x="3924003"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令和元年度　地域の多様な課題に応える</a:t>
            </a:r>
          </a:p>
          <a:p>
            <a:pPr algn="ctr"/>
            <a:r>
              <a:rPr lang="ja-JP" altLang="en-US" sz="1200" b="1" dirty="0">
                <a:solidFill>
                  <a:schemeClr val="bg1"/>
                </a:solidFill>
                <a:latin typeface="メイリオ" panose="020B0604030504040204" pitchFamily="50" charset="-128"/>
                <a:ea typeface="メイリオ" panose="020B0604030504040204" pitchFamily="50" charset="-128"/>
              </a:rPr>
              <a:t>脱炭素型地域づくりモデル形成事業　</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日常の「ごみ出し」を活用した「社会コンビニエンス」事業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9157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zyQ91rJTweUe8tONZR2B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4zyQ91rJTweUe8tONZR2B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1">
  <a:themeElements>
    <a:clrScheme name="ユーザー定義 1">
      <a:dk1>
        <a:sysClr val="windowText" lastClr="000000"/>
      </a:dk1>
      <a:lt1>
        <a:sysClr val="window" lastClr="FFFFFF"/>
      </a:lt1>
      <a:dk2>
        <a:srgbClr val="0077C0"/>
      </a:dk2>
      <a:lt2>
        <a:srgbClr val="EEECE1"/>
      </a:lt2>
      <a:accent1>
        <a:srgbClr val="0077C0"/>
      </a:accent1>
      <a:accent2>
        <a:srgbClr val="CC0E00"/>
      </a:accent2>
      <a:accent3>
        <a:srgbClr val="36CC00"/>
      </a:accent3>
      <a:accent4>
        <a:srgbClr val="CC00AA"/>
      </a:accent4>
      <a:accent5>
        <a:srgbClr val="00CCBE"/>
      </a:accent5>
      <a:accent6>
        <a:srgbClr val="CC6D00"/>
      </a:accent6>
      <a:hlink>
        <a:srgbClr val="0000FF"/>
      </a:hlink>
      <a:folHlink>
        <a:srgbClr val="800080"/>
      </a:folHlink>
    </a:clrScheme>
    <a:fontScheme name="ユーザー定義 1">
      <a:majorFont>
        <a:latin typeface="Arial"/>
        <a:ea typeface="HGSｺﾞｼｯｸE"/>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kumimoji="1" sz="1200" dirty="0" smtClean="0">
            <a:latin typeface="+mn-ea"/>
            <a:ea typeface="+mn-ea"/>
          </a:defRPr>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ユーザー定義 1">
      <a:dk1>
        <a:sysClr val="windowText" lastClr="000000"/>
      </a:dk1>
      <a:lt1>
        <a:sysClr val="window" lastClr="FFFFFF"/>
      </a:lt1>
      <a:dk2>
        <a:srgbClr val="0077C0"/>
      </a:dk2>
      <a:lt2>
        <a:srgbClr val="EEECE1"/>
      </a:lt2>
      <a:accent1>
        <a:srgbClr val="0077C0"/>
      </a:accent1>
      <a:accent2>
        <a:srgbClr val="CC0E00"/>
      </a:accent2>
      <a:accent3>
        <a:srgbClr val="36CC00"/>
      </a:accent3>
      <a:accent4>
        <a:srgbClr val="CC00AA"/>
      </a:accent4>
      <a:accent5>
        <a:srgbClr val="00CCBE"/>
      </a:accent5>
      <a:accent6>
        <a:srgbClr val="CC6D00"/>
      </a:accent6>
      <a:hlink>
        <a:srgbClr val="0000FF"/>
      </a:hlink>
      <a:folHlink>
        <a:srgbClr val="800080"/>
      </a:folHlink>
    </a:clrScheme>
    <a:fontScheme name="ユーザー定義 1">
      <a:majorFont>
        <a:latin typeface="Arial"/>
        <a:ea typeface="HGSｺﾞｼｯｸE"/>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kumimoji="1" sz="1200" dirty="0" smtClean="0">
            <a:latin typeface="+mn-ea"/>
            <a:ea typeface="+mn-ea"/>
          </a:defRPr>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ユーザー定義 1">
      <a:dk1>
        <a:sysClr val="windowText" lastClr="000000"/>
      </a:dk1>
      <a:lt1>
        <a:sysClr val="window" lastClr="FFFFFF"/>
      </a:lt1>
      <a:dk2>
        <a:srgbClr val="0077C0"/>
      </a:dk2>
      <a:lt2>
        <a:srgbClr val="EEECE1"/>
      </a:lt2>
      <a:accent1>
        <a:srgbClr val="0077C0"/>
      </a:accent1>
      <a:accent2>
        <a:srgbClr val="CC0E00"/>
      </a:accent2>
      <a:accent3>
        <a:srgbClr val="36CC00"/>
      </a:accent3>
      <a:accent4>
        <a:srgbClr val="CC00AA"/>
      </a:accent4>
      <a:accent5>
        <a:srgbClr val="00CCBE"/>
      </a:accent5>
      <a:accent6>
        <a:srgbClr val="CC6D00"/>
      </a:accent6>
      <a:hlink>
        <a:srgbClr val="0000FF"/>
      </a:hlink>
      <a:folHlink>
        <a:srgbClr val="800080"/>
      </a:folHlink>
    </a:clrScheme>
    <a:fontScheme name="ユーザー定義 1">
      <a:majorFont>
        <a:latin typeface="Arial"/>
        <a:ea typeface="HGSｺﾞｼｯｸE"/>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kumimoji="1" sz="1200" dirty="0" smtClean="0">
            <a:latin typeface="+mn-ea"/>
            <a:ea typeface="+mn-ea"/>
          </a:defRPr>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5781</TotalTime>
  <Words>2011</Words>
  <Application>Microsoft Office PowerPoint</Application>
  <PresentationFormat>A4 210 x 297 mm</PresentationFormat>
  <Paragraphs>298</Paragraphs>
  <Slides>6</Slides>
  <Notes>6</Notes>
  <HiddenSlides>0</HiddenSlides>
  <MMClips>0</MMClips>
  <ScaleCrop>false</ScaleCrop>
  <HeadingPairs>
    <vt:vector size="8" baseType="variant">
      <vt:variant>
        <vt:lpstr>使用されているフォント</vt:lpstr>
      </vt:variant>
      <vt:variant>
        <vt:i4>11</vt:i4>
      </vt:variant>
      <vt:variant>
        <vt:lpstr>テーマ</vt:lpstr>
      </vt:variant>
      <vt:variant>
        <vt:i4>3</vt:i4>
      </vt:variant>
      <vt:variant>
        <vt:lpstr>埋め込まれた OLE サーバー</vt:lpstr>
      </vt:variant>
      <vt:variant>
        <vt:i4>1</vt:i4>
      </vt:variant>
      <vt:variant>
        <vt:lpstr>スライド タイトル</vt:lpstr>
      </vt:variant>
      <vt:variant>
        <vt:i4>6</vt:i4>
      </vt:variant>
    </vt:vector>
  </HeadingPairs>
  <TitlesOfParts>
    <vt:vector size="21" baseType="lpstr">
      <vt:lpstr>HGPｺﾞｼｯｸE</vt:lpstr>
      <vt:lpstr>HGPｺﾞｼｯｸM</vt:lpstr>
      <vt:lpstr>HGSｺﾞｼｯｸE</vt:lpstr>
      <vt:lpstr>Meiryo UI</vt:lpstr>
      <vt:lpstr>メイリオ</vt:lpstr>
      <vt:lpstr>游ゴシック</vt:lpstr>
      <vt:lpstr>Arial</vt:lpstr>
      <vt:lpstr>Calibri</vt:lpstr>
      <vt:lpstr>Times New Roman</vt:lpstr>
      <vt:lpstr>Wingdings</vt:lpstr>
      <vt:lpstr>Wingdings 2</vt:lpstr>
      <vt:lpstr>テーマ1</vt:lpstr>
      <vt:lpstr>1_テーマ1</vt:lpstr>
      <vt:lpstr>2_テーマ1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MOE</dc:creator>
  <cp:lastModifiedBy>堀田 園江</cp:lastModifiedBy>
  <cp:revision>402</cp:revision>
  <cp:lastPrinted>2020-02-17T04:09:28Z</cp:lastPrinted>
  <dcterms:created xsi:type="dcterms:W3CDTF">2018-05-24T08:33:10Z</dcterms:created>
  <dcterms:modified xsi:type="dcterms:W3CDTF">2020-02-19T03:08:04Z</dcterms:modified>
</cp:coreProperties>
</file>