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Lst>
  <p:notesMasterIdLst>
    <p:notesMasterId r:id="rId8"/>
  </p:notesMasterIdLst>
  <p:sldIdLst>
    <p:sldId id="308" r:id="rId4"/>
    <p:sldId id="313" r:id="rId5"/>
    <p:sldId id="310" r:id="rId6"/>
    <p:sldId id="314" r:id="rId7"/>
  </p:sldIdLst>
  <p:sldSz cx="9906000" cy="6858000" type="A4"/>
  <p:notesSz cx="6807200" cy="9939338"/>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5BF"/>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16" autoAdjust="0"/>
  </p:normalViewPr>
  <p:slideViewPr>
    <p:cSldViewPr snapToGrid="0" showGuides="1">
      <p:cViewPr varScale="1">
        <p:scale>
          <a:sx n="82" d="100"/>
          <a:sy n="82" d="100"/>
        </p:scale>
        <p:origin x="1234" y="67"/>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2219" tIns="46110" rIns="92219" bIns="461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2219" tIns="46110" rIns="92219" bIns="46110" rtlCol="0"/>
          <a:lstStyle>
            <a:lvl1pPr algn="r">
              <a:defRPr sz="1200"/>
            </a:lvl1pPr>
          </a:lstStyle>
          <a:p>
            <a:fld id="{817C4101-0163-4AB1-9664-E293361E70F7}" type="datetimeFigureOut">
              <a:rPr kumimoji="1" lang="ja-JP" altLang="en-US" smtClean="0"/>
              <a:t>2020/3/18</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19" tIns="46110" rIns="92219" bIns="46110"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19" tIns="46110" rIns="92219" bIns="461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19" tIns="46110" rIns="92219" bIns="461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19" tIns="46110" rIns="92219" bIns="46110"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2764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73401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229095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3</a:t>
            </a:fld>
            <a:endParaRPr kumimoji="1" lang="ja-JP" altLang="en-US"/>
          </a:p>
        </p:txBody>
      </p:sp>
    </p:spTree>
    <p:extLst>
      <p:ext uri="{BB962C8B-B14F-4D97-AF65-F5344CB8AC3E}">
        <p14:creationId xmlns:p14="http://schemas.microsoft.com/office/powerpoint/2010/main" val="225491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297"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561"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73"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585"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oleObject" Target="../embeddings/oleObject6.bin"/><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9669"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168165" y="-1"/>
            <a:ext cx="9529625"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105" name="正方形/長方形 104"/>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5" name="正方形/長方形 24"/>
          <p:cNvSpPr/>
          <p:nvPr/>
        </p:nvSpPr>
        <p:spPr>
          <a:xfrm>
            <a:off x="3736461" y="-1"/>
            <a:ext cx="5961330"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「エネルギー地産地消による環境産業共生型復興まちづくり」を基盤に</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地域循環共生圏へ賑わいや産業を生み出す脱炭素環境未来まちづくり</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33" name="コンテンツ プレースホルダー 11"/>
          <p:cNvSpPr txBox="1">
            <a:spLocks/>
          </p:cNvSpPr>
          <p:nvPr/>
        </p:nvSpPr>
        <p:spPr>
          <a:xfrm>
            <a:off x="168165" y="803990"/>
            <a:ext cx="6112692" cy="443584"/>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a:t>
            </a:r>
            <a:endParaRPr lang="en-US" altLang="ja-JP" sz="12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168165" y="803991"/>
            <a:ext cx="6112692" cy="563583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p:nvPr/>
        </p:nvPicPr>
        <p:blipFill>
          <a:blip r:embed="rId6">
            <a:extLst>
              <a:ext uri="{28A0092B-C50C-407E-A947-70E740481C1C}">
                <a14:useLocalDpi xmlns:a14="http://schemas.microsoft.com/office/drawing/2010/main" val="0"/>
              </a:ext>
            </a:extLst>
          </a:blip>
          <a:srcRect/>
          <a:stretch>
            <a:fillRect/>
          </a:stretch>
        </p:blipFill>
        <p:spPr bwMode="auto">
          <a:xfrm>
            <a:off x="266143" y="1351103"/>
            <a:ext cx="5930576" cy="4092933"/>
          </a:xfrm>
          <a:prstGeom prst="rect">
            <a:avLst/>
          </a:prstGeom>
          <a:noFill/>
          <a:ln>
            <a:noFill/>
          </a:ln>
        </p:spPr>
      </p:pic>
      <p:sp>
        <p:nvSpPr>
          <p:cNvPr id="8" name="六角形 7"/>
          <p:cNvSpPr/>
          <p:nvPr/>
        </p:nvSpPr>
        <p:spPr>
          <a:xfrm rot="5400000">
            <a:off x="-1183730" y="3411596"/>
            <a:ext cx="3394842" cy="206597"/>
          </a:xfrm>
          <a:prstGeom prst="hexagon">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8" name="テキスト ボックス 27"/>
          <p:cNvSpPr txBox="1"/>
          <p:nvPr/>
        </p:nvSpPr>
        <p:spPr>
          <a:xfrm>
            <a:off x="1254256" y="5608090"/>
            <a:ext cx="4820667" cy="738664"/>
          </a:xfrm>
          <a:prstGeom prst="rect">
            <a:avLst/>
          </a:prstGeom>
          <a:noFill/>
        </p:spPr>
        <p:txBody>
          <a:bodyPr wrap="square" rtlCol="0">
            <a:spAutoFit/>
          </a:bodyPr>
          <a:lstStyle/>
          <a:p>
            <a:r>
              <a:rPr lang="ja-JP" altLang="ja-JP" sz="1200" dirty="0">
                <a:latin typeface="メイリオ" panose="020B0604030504040204" pitchFamily="50" charset="-128"/>
                <a:ea typeface="メイリオ" panose="020B0604030504040204" pitchFamily="50" charset="-128"/>
              </a:rPr>
              <a:t>　</a:t>
            </a:r>
            <a:r>
              <a:rPr lang="ja-JP" altLang="ja-JP" sz="1400" b="1" u="sng" dirty="0">
                <a:latin typeface="メイリオ" panose="020B0604030504040204" pitchFamily="50" charset="-128"/>
                <a:ea typeface="メイリオ" panose="020B0604030504040204" pitchFamily="50" charset="-128"/>
              </a:rPr>
              <a:t>① 再エネ主力電源化</a:t>
            </a:r>
            <a:endParaRPr lang="ja-JP" altLang="ja-JP" sz="14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　</a:t>
            </a:r>
            <a:r>
              <a:rPr lang="ja-JP" altLang="ja-JP" sz="1400" b="1" u="sng" dirty="0">
                <a:latin typeface="メイリオ" panose="020B0604030504040204" pitchFamily="50" charset="-128"/>
                <a:ea typeface="メイリオ" panose="020B0604030504040204" pitchFamily="50" charset="-128"/>
              </a:rPr>
              <a:t>② 低炭素型地域モビリティモデル</a:t>
            </a:r>
            <a:endParaRPr lang="ja-JP" altLang="ja-JP" sz="14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　</a:t>
            </a:r>
            <a:r>
              <a:rPr lang="ja-JP" altLang="ja-JP" sz="1400" b="1" u="sng" dirty="0">
                <a:latin typeface="メイリオ" panose="020B0604030504040204" pitchFamily="50" charset="-128"/>
                <a:ea typeface="メイリオ" panose="020B0604030504040204" pitchFamily="50" charset="-128"/>
              </a:rPr>
              <a:t>③ </a:t>
            </a:r>
            <a:r>
              <a:rPr lang="en-US" altLang="ja-JP" sz="1400" b="1" u="sng" dirty="0">
                <a:latin typeface="メイリオ" panose="020B0604030504040204" pitchFamily="50" charset="-128"/>
                <a:ea typeface="メイリオ" panose="020B0604030504040204" pitchFamily="50" charset="-128"/>
              </a:rPr>
              <a:t>CEMS</a:t>
            </a:r>
            <a:r>
              <a:rPr lang="ja-JP" altLang="ja-JP" sz="1400" b="1" u="sng" dirty="0">
                <a:latin typeface="メイリオ" panose="020B0604030504040204" pitchFamily="50" charset="-128"/>
                <a:ea typeface="メイリオ" panose="020B0604030504040204" pitchFamily="50" charset="-128"/>
              </a:rPr>
              <a:t>による</a:t>
            </a:r>
            <a:r>
              <a:rPr lang="en-US" altLang="ja-JP" sz="1400" b="1" u="sng" dirty="0">
                <a:latin typeface="メイリオ" panose="020B0604030504040204" pitchFamily="50" charset="-128"/>
                <a:ea typeface="メイリオ" panose="020B0604030504040204" pitchFamily="50" charset="-128"/>
              </a:rPr>
              <a:t>DR</a:t>
            </a:r>
            <a:r>
              <a:rPr lang="ja-JP" altLang="ja-JP" sz="1400" b="1" u="sng" dirty="0">
                <a:latin typeface="メイリオ" panose="020B0604030504040204" pitchFamily="50" charset="-128"/>
                <a:ea typeface="メイリオ" panose="020B0604030504040204" pitchFamily="50" charset="-128"/>
              </a:rPr>
              <a:t>・エネルギー最適制御</a:t>
            </a:r>
            <a:endParaRPr lang="ja-JP" altLang="ja-JP" sz="1400" dirty="0">
              <a:latin typeface="メイリオ" panose="020B0604030504040204" pitchFamily="50" charset="-128"/>
              <a:ea typeface="メイリオ" panose="020B0604030504040204" pitchFamily="50" charset="-128"/>
            </a:endParaRPr>
          </a:p>
        </p:txBody>
      </p:sp>
      <p:pic>
        <p:nvPicPr>
          <p:cNvPr id="50" name="図 49"/>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50000"/>
                    </a14:imgEffect>
                  </a14:imgLayer>
                </a14:imgProps>
              </a:ext>
              <a:ext uri="{28A0092B-C50C-407E-A947-70E740481C1C}">
                <a14:useLocalDpi xmlns:a14="http://schemas.microsoft.com/office/drawing/2010/main" val="0"/>
              </a:ext>
            </a:extLst>
          </a:blip>
          <a:srcRect l="22388" t="27128" r="34512" b="21410"/>
          <a:stretch/>
        </p:blipFill>
        <p:spPr>
          <a:xfrm>
            <a:off x="727019" y="61852"/>
            <a:ext cx="544733" cy="459619"/>
          </a:xfrm>
          <a:prstGeom prst="rect">
            <a:avLst/>
          </a:prstGeom>
        </p:spPr>
      </p:pic>
      <p:sp>
        <p:nvSpPr>
          <p:cNvPr id="51" name="テキスト ボックス 50"/>
          <p:cNvSpPr txBox="1"/>
          <p:nvPr/>
        </p:nvSpPr>
        <p:spPr>
          <a:xfrm>
            <a:off x="1259687" y="224391"/>
            <a:ext cx="1217897" cy="284693"/>
          </a:xfrm>
          <a:prstGeom prst="rect">
            <a:avLst/>
          </a:prstGeom>
          <a:noFill/>
        </p:spPr>
        <p:txBody>
          <a:bodyPr wrap="square" rtlCol="0">
            <a:spAutoFit/>
          </a:bodyPr>
          <a:lstStyle/>
          <a:p>
            <a:pPr algn="dist"/>
            <a:r>
              <a:rPr kumimoji="1" lang="ja-JP" altLang="en-US" sz="1250" dirty="0">
                <a:solidFill>
                  <a:schemeClr val="bg1"/>
                </a:solidFill>
                <a:latin typeface="HGSｺﾞｼｯｸE" panose="020B0900000000000000" pitchFamily="50" charset="-128"/>
                <a:ea typeface="HGSｺﾞｼｯｸE" panose="020B0900000000000000" pitchFamily="50" charset="-128"/>
              </a:rPr>
              <a:t>福島県相馬郡</a:t>
            </a:r>
          </a:p>
        </p:txBody>
      </p:sp>
      <p:sp>
        <p:nvSpPr>
          <p:cNvPr id="52" name="テキスト ボックス 51"/>
          <p:cNvSpPr txBox="1"/>
          <p:nvPr/>
        </p:nvSpPr>
        <p:spPr>
          <a:xfrm>
            <a:off x="2385082" y="0"/>
            <a:ext cx="1415772" cy="584775"/>
          </a:xfrm>
          <a:prstGeom prst="rect">
            <a:avLst/>
          </a:prstGeom>
          <a:noFill/>
        </p:spPr>
        <p:txBody>
          <a:bodyPr wrap="none" rtlCol="0">
            <a:spAutoFit/>
          </a:bodyPr>
          <a:lstStyle/>
          <a:p>
            <a:r>
              <a:rPr kumimoji="1" lang="ja-JP" altLang="en-US" sz="3200" dirty="0">
                <a:solidFill>
                  <a:schemeClr val="bg1"/>
                </a:solidFill>
                <a:latin typeface="HGSｺﾞｼｯｸE" panose="020B0900000000000000" pitchFamily="50" charset="-128"/>
                <a:ea typeface="HGSｺﾞｼｯｸE" panose="020B0900000000000000" pitchFamily="50" charset="-128"/>
              </a:rPr>
              <a:t>新地町</a:t>
            </a:r>
          </a:p>
        </p:txBody>
      </p:sp>
      <p:sp>
        <p:nvSpPr>
          <p:cNvPr id="20" name="正方形/長方形 19"/>
          <p:cNvSpPr/>
          <p:nvPr/>
        </p:nvSpPr>
        <p:spPr>
          <a:xfrm>
            <a:off x="6621680" y="1089355"/>
            <a:ext cx="2624039" cy="52354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b="1" u="sng" dirty="0">
              <a:solidFill>
                <a:schemeClr val="tx1"/>
              </a:solidFill>
              <a:latin typeface="Meiryo UI" panose="020B0604030504040204" pitchFamily="50" charset="-128"/>
              <a:ea typeface="Meiryo UI" panose="020B0604030504040204" pitchFamily="50" charset="-128"/>
            </a:endParaRPr>
          </a:p>
        </p:txBody>
      </p:sp>
      <p:sp>
        <p:nvSpPr>
          <p:cNvPr id="21" name="コンテンツ プレースホルダー 11"/>
          <p:cNvSpPr txBox="1">
            <a:spLocks/>
          </p:cNvSpPr>
          <p:nvPr/>
        </p:nvSpPr>
        <p:spPr>
          <a:xfrm>
            <a:off x="6605636" y="826163"/>
            <a:ext cx="3092153" cy="421332"/>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8267042" y="571884"/>
            <a:ext cx="1266599" cy="305093"/>
            <a:chOff x="6098249" y="1438182"/>
            <a:chExt cx="1266599" cy="305093"/>
          </a:xfrm>
        </p:grpSpPr>
        <p:sp>
          <p:nvSpPr>
            <p:cNvPr id="23" name="正方形/長方形 22"/>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27" name="正方形/長方形 26"/>
          <p:cNvSpPr/>
          <p:nvPr/>
        </p:nvSpPr>
        <p:spPr>
          <a:xfrm>
            <a:off x="6603874" y="826163"/>
            <a:ext cx="3093916" cy="56136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表 28"/>
          <p:cNvGraphicFramePr>
            <a:graphicFrameLocks noGrp="1"/>
          </p:cNvGraphicFramePr>
          <p:nvPr>
            <p:extLst>
              <p:ext uri="{D42A27DB-BD31-4B8C-83A1-F6EECF244321}">
                <p14:modId xmlns:p14="http://schemas.microsoft.com/office/powerpoint/2010/main" val="1793653991"/>
              </p:ext>
            </p:extLst>
          </p:nvPr>
        </p:nvGraphicFramePr>
        <p:xfrm>
          <a:off x="6643180" y="1283082"/>
          <a:ext cx="2925555" cy="5053992"/>
        </p:xfrm>
        <a:graphic>
          <a:graphicData uri="http://schemas.openxmlformats.org/drawingml/2006/table">
            <a:tbl>
              <a:tblPr firstRow="1" bandRow="1">
                <a:tableStyleId>{69CF1AB2-1976-4502-BF36-3FF5EA218861}</a:tableStyleId>
              </a:tblPr>
              <a:tblGrid>
                <a:gridCol w="2925555">
                  <a:extLst>
                    <a:ext uri="{9D8B030D-6E8A-4147-A177-3AD203B41FA5}">
                      <a16:colId xmlns:a16="http://schemas.microsoft.com/office/drawing/2014/main" val="3654645301"/>
                    </a:ext>
                  </a:extLst>
                </a:gridCol>
              </a:tblGrid>
              <a:tr h="545886">
                <a:tc>
                  <a:txBody>
                    <a:bodyPr/>
                    <a:lstStyle/>
                    <a:p>
                      <a:r>
                        <a:rPr kumimoji="1" lang="en-US" altLang="ja-JP" sz="1200" dirty="0">
                          <a:latin typeface="+mn-ea"/>
                          <a:ea typeface="+mn-ea"/>
                        </a:rPr>
                        <a:t>2019</a:t>
                      </a:r>
                      <a:r>
                        <a:rPr kumimoji="1" lang="ja-JP" altLang="en-US" sz="1200" dirty="0">
                          <a:latin typeface="+mn-ea"/>
                          <a:ea typeface="+mn-ea"/>
                        </a:rPr>
                        <a:t>年</a:t>
                      </a:r>
                    </a:p>
                  </a:txBody>
                  <a:tcPr anchor="b"/>
                </a:tc>
                <a:extLst>
                  <a:ext uri="{0D108BD9-81ED-4DB2-BD59-A6C34878D82A}">
                    <a16:rowId xmlns:a16="http://schemas.microsoft.com/office/drawing/2014/main" val="3793602156"/>
                  </a:ext>
                </a:extLst>
              </a:tr>
              <a:tr h="620382">
                <a:tc>
                  <a:txBody>
                    <a:bodyPr/>
                    <a:lstStyle/>
                    <a:p>
                      <a:r>
                        <a:rPr kumimoji="1" lang="en-US" altLang="ja-JP" sz="1200" b="1">
                          <a:latin typeface="+mn-ea"/>
                          <a:ea typeface="+mn-ea"/>
                        </a:rPr>
                        <a:t>2020</a:t>
                      </a:r>
                      <a:r>
                        <a:rPr kumimoji="1" lang="ja-JP" altLang="en-US" sz="1200" b="1">
                          <a:latin typeface="+mn-ea"/>
                          <a:ea typeface="+mn-ea"/>
                        </a:rPr>
                        <a:t>年</a:t>
                      </a:r>
                    </a:p>
                  </a:txBody>
                  <a:tcPr anchor="b"/>
                </a:tc>
                <a:extLst>
                  <a:ext uri="{0D108BD9-81ED-4DB2-BD59-A6C34878D82A}">
                    <a16:rowId xmlns:a16="http://schemas.microsoft.com/office/drawing/2014/main" val="3114577754"/>
                  </a:ext>
                </a:extLst>
              </a:tr>
              <a:tr h="682420">
                <a:tc>
                  <a:txBody>
                    <a:bodyPr/>
                    <a:lstStyle/>
                    <a:p>
                      <a:r>
                        <a:rPr kumimoji="1" lang="en-US" altLang="ja-JP" sz="1200" b="1">
                          <a:latin typeface="+mn-ea"/>
                          <a:ea typeface="+mn-ea"/>
                        </a:rPr>
                        <a:t>2021</a:t>
                      </a:r>
                      <a:r>
                        <a:rPr kumimoji="1" lang="ja-JP" altLang="en-US" sz="1200" b="1">
                          <a:latin typeface="+mn-ea"/>
                          <a:ea typeface="+mn-ea"/>
                        </a:rPr>
                        <a:t>年</a:t>
                      </a:r>
                    </a:p>
                  </a:txBody>
                  <a:tcPr anchor="b"/>
                </a:tc>
                <a:extLst>
                  <a:ext uri="{0D108BD9-81ED-4DB2-BD59-A6C34878D82A}">
                    <a16:rowId xmlns:a16="http://schemas.microsoft.com/office/drawing/2014/main" val="3998891181"/>
                  </a:ext>
                </a:extLst>
              </a:tr>
              <a:tr h="703099">
                <a:tc>
                  <a:txBody>
                    <a:bodyPr/>
                    <a:lstStyle/>
                    <a:p>
                      <a:r>
                        <a:rPr kumimoji="1" lang="en-US" altLang="ja-JP" sz="1200" b="1">
                          <a:latin typeface="+mn-ea"/>
                          <a:ea typeface="+mn-ea"/>
                        </a:rPr>
                        <a:t>2022</a:t>
                      </a:r>
                      <a:r>
                        <a:rPr kumimoji="1" lang="ja-JP" altLang="en-US" sz="1200" b="1">
                          <a:latin typeface="+mn-ea"/>
                          <a:ea typeface="+mn-ea"/>
                        </a:rPr>
                        <a:t>年</a:t>
                      </a:r>
                    </a:p>
                  </a:txBody>
                  <a:tcPr anchor="b"/>
                </a:tc>
                <a:extLst>
                  <a:ext uri="{0D108BD9-81ED-4DB2-BD59-A6C34878D82A}">
                    <a16:rowId xmlns:a16="http://schemas.microsoft.com/office/drawing/2014/main" val="3938484244"/>
                  </a:ext>
                </a:extLst>
              </a:tr>
              <a:tr h="5686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a:latin typeface="+mn-ea"/>
                          <a:ea typeface="+mn-ea"/>
                        </a:rPr>
                        <a:t>2023</a:t>
                      </a:r>
                      <a:r>
                        <a:rPr kumimoji="1" lang="ja-JP" altLang="en-US" sz="1200" b="1">
                          <a:latin typeface="+mn-ea"/>
                          <a:ea typeface="+mn-ea"/>
                        </a:rPr>
                        <a:t>年</a:t>
                      </a:r>
                    </a:p>
                  </a:txBody>
                  <a:tcPr anchor="b"/>
                </a:tc>
                <a:extLst>
                  <a:ext uri="{0D108BD9-81ED-4DB2-BD59-A6C34878D82A}">
                    <a16:rowId xmlns:a16="http://schemas.microsoft.com/office/drawing/2014/main" val="1267458538"/>
                  </a:ext>
                </a:extLst>
              </a:tr>
              <a:tr h="415134">
                <a:tc>
                  <a:txBody>
                    <a:bodyPr/>
                    <a:lstStyle/>
                    <a:p>
                      <a:endParaRPr kumimoji="1" lang="ja-JP" altLang="en-US"/>
                    </a:p>
                  </a:txBody>
                  <a:tcPr/>
                </a:tc>
                <a:extLst>
                  <a:ext uri="{0D108BD9-81ED-4DB2-BD59-A6C34878D82A}">
                    <a16:rowId xmlns:a16="http://schemas.microsoft.com/office/drawing/2014/main" val="2512203063"/>
                  </a:ext>
                </a:extLst>
              </a:tr>
              <a:tr h="415134">
                <a:tc>
                  <a:txBody>
                    <a:bodyPr/>
                    <a:lstStyle/>
                    <a:p>
                      <a:endParaRPr kumimoji="1" lang="ja-JP" altLang="en-US"/>
                    </a:p>
                  </a:txBody>
                  <a:tcPr/>
                </a:tc>
                <a:extLst>
                  <a:ext uri="{0D108BD9-81ED-4DB2-BD59-A6C34878D82A}">
                    <a16:rowId xmlns:a16="http://schemas.microsoft.com/office/drawing/2014/main" val="4120997217"/>
                  </a:ext>
                </a:extLst>
              </a:tr>
              <a:tr h="415134">
                <a:tc>
                  <a:txBody>
                    <a:bodyPr/>
                    <a:lstStyle/>
                    <a:p>
                      <a:endParaRPr kumimoji="1" lang="ja-JP" altLang="en-US" dirty="0"/>
                    </a:p>
                  </a:txBody>
                  <a:tcPr/>
                </a:tc>
                <a:extLst>
                  <a:ext uri="{0D108BD9-81ED-4DB2-BD59-A6C34878D82A}">
                    <a16:rowId xmlns:a16="http://schemas.microsoft.com/office/drawing/2014/main" val="1990123971"/>
                  </a:ext>
                </a:extLst>
              </a:tr>
              <a:tr h="68812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dirty="0">
                          <a:latin typeface="+mn-ea"/>
                          <a:ea typeface="+mn-ea"/>
                        </a:rPr>
                        <a:t>2026</a:t>
                      </a:r>
                      <a:r>
                        <a:rPr kumimoji="1" lang="ja-JP" altLang="en-US" sz="1200" b="1" dirty="0">
                          <a:latin typeface="+mn-ea"/>
                          <a:ea typeface="+mn-ea"/>
                        </a:rPr>
                        <a:t>年</a:t>
                      </a:r>
                    </a:p>
                  </a:txBody>
                  <a:tcPr anchor="b"/>
                </a:tc>
                <a:extLst>
                  <a:ext uri="{0D108BD9-81ED-4DB2-BD59-A6C34878D82A}">
                    <a16:rowId xmlns:a16="http://schemas.microsoft.com/office/drawing/2014/main" val="3121482646"/>
                  </a:ext>
                </a:extLst>
              </a:tr>
            </a:tbl>
          </a:graphicData>
        </a:graphic>
      </p:graphicFrame>
      <p:grpSp>
        <p:nvGrpSpPr>
          <p:cNvPr id="30" name="グループ化 29"/>
          <p:cNvGrpSpPr/>
          <p:nvPr/>
        </p:nvGrpSpPr>
        <p:grpSpPr>
          <a:xfrm>
            <a:off x="6632027" y="4985619"/>
            <a:ext cx="2936707" cy="434061"/>
            <a:chOff x="5822732" y="-286626"/>
            <a:chExt cx="2643759" cy="772285"/>
          </a:xfrm>
        </p:grpSpPr>
        <p:sp>
          <p:nvSpPr>
            <p:cNvPr id="31" name="波線 31"/>
            <p:cNvSpPr/>
            <p:nvPr/>
          </p:nvSpPr>
          <p:spPr>
            <a:xfrm>
              <a:off x="5830246" y="-286626"/>
              <a:ext cx="2636245" cy="772285"/>
            </a:xfrm>
            <a:prstGeom prst="wav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2" name="波線 37"/>
            <p:cNvSpPr/>
            <p:nvPr/>
          </p:nvSpPr>
          <p:spPr>
            <a:xfrm>
              <a:off x="5822732" y="-253656"/>
              <a:ext cx="2643758" cy="706344"/>
            </a:xfrm>
            <a:prstGeom prst="wave">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
        <p:nvSpPr>
          <p:cNvPr id="35" name="正方形/長方形 34"/>
          <p:cNvSpPr/>
          <p:nvPr/>
        </p:nvSpPr>
        <p:spPr>
          <a:xfrm>
            <a:off x="7178341" y="3867230"/>
            <a:ext cx="1524449" cy="17503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sp>
        <p:nvSpPr>
          <p:cNvPr id="36" name="正方形/長方形 35"/>
          <p:cNvSpPr/>
          <p:nvPr/>
        </p:nvSpPr>
        <p:spPr>
          <a:xfrm>
            <a:off x="7178341" y="4654983"/>
            <a:ext cx="1524449" cy="17503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sp>
        <p:nvSpPr>
          <p:cNvPr id="37" name="山形 36"/>
          <p:cNvSpPr/>
          <p:nvPr/>
        </p:nvSpPr>
        <p:spPr>
          <a:xfrm rot="5400000">
            <a:off x="4998503" y="3670210"/>
            <a:ext cx="4994103" cy="296252"/>
          </a:xfrm>
          <a:prstGeom prst="chevron">
            <a:avLst>
              <a:gd name="adj" fmla="val 32612"/>
            </a:avLst>
          </a:prstGeom>
          <a:solidFill>
            <a:schemeClr val="bg1">
              <a:lumMod val="75000"/>
            </a:schemeClr>
          </a:solid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38" name="タイトル 1"/>
          <p:cNvSpPr txBox="1">
            <a:spLocks/>
          </p:cNvSpPr>
          <p:nvPr/>
        </p:nvSpPr>
        <p:spPr bwMode="auto">
          <a:xfrm rot="16200000">
            <a:off x="5283338" y="2810925"/>
            <a:ext cx="4448963" cy="718735"/>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lvl1pPr algn="l" rtl="0" eaLnBrk="0" fontAlgn="base" hangingPunct="0">
              <a:spcBef>
                <a:spcPct val="0"/>
              </a:spcBef>
              <a:spcAft>
                <a:spcPct val="0"/>
              </a:spcAft>
              <a:defRPr kumimoji="1" sz="2500" kern="1200">
                <a:solidFill>
                  <a:schemeClr val="tx1"/>
                </a:solidFill>
                <a:latin typeface="+mj-lt"/>
                <a:ea typeface="+mj-ea"/>
                <a:cs typeface="+mj-cs"/>
              </a:defRPr>
            </a:lvl1pPr>
            <a:lvl2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5pPr>
            <a:lvl6pPr marL="478908" algn="l" rtl="0" fontAlgn="base">
              <a:spcBef>
                <a:spcPct val="0"/>
              </a:spcBef>
              <a:spcAft>
                <a:spcPct val="0"/>
              </a:spcAft>
              <a:defRPr kumimoji="1" sz="2500">
                <a:solidFill>
                  <a:schemeClr val="tx1"/>
                </a:solidFill>
                <a:latin typeface="Calibri" pitchFamily="34" charset="0"/>
                <a:ea typeface="ＭＳ Ｐゴシック" pitchFamily="50" charset="-128"/>
              </a:defRPr>
            </a:lvl6pPr>
            <a:lvl7pPr marL="957816" algn="l" rtl="0" fontAlgn="base">
              <a:spcBef>
                <a:spcPct val="0"/>
              </a:spcBef>
              <a:spcAft>
                <a:spcPct val="0"/>
              </a:spcAft>
              <a:defRPr kumimoji="1" sz="2500">
                <a:solidFill>
                  <a:schemeClr val="tx1"/>
                </a:solidFill>
                <a:latin typeface="Calibri" pitchFamily="34" charset="0"/>
                <a:ea typeface="ＭＳ Ｐゴシック" pitchFamily="50" charset="-128"/>
              </a:defRPr>
            </a:lvl7pPr>
            <a:lvl8pPr marL="1436724" algn="l" rtl="0" fontAlgn="base">
              <a:spcBef>
                <a:spcPct val="0"/>
              </a:spcBef>
              <a:spcAft>
                <a:spcPct val="0"/>
              </a:spcAft>
              <a:defRPr kumimoji="1" sz="2500">
                <a:solidFill>
                  <a:schemeClr val="tx1"/>
                </a:solidFill>
                <a:latin typeface="Calibri" pitchFamily="34" charset="0"/>
                <a:ea typeface="ＭＳ Ｐゴシック" pitchFamily="50" charset="-128"/>
              </a:defRPr>
            </a:lvl8pPr>
            <a:lvl9pPr marL="1915631" algn="l" rtl="0" fontAlgn="base">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r>
              <a:rPr lang="ja-JP" altLang="en-US" sz="1200">
                <a:latin typeface="メイリオ" panose="020B0604030504040204" pitchFamily="50" charset="-128"/>
                <a:ea typeface="メイリオ" panose="020B0604030504040204" pitchFamily="50" charset="-128"/>
              </a:rPr>
              <a:t>新地スマートエナジーによる新地駅前エネルギー事業</a:t>
            </a:r>
            <a:endParaRPr lang="en-US" altLang="ja-JP" sz="1200">
              <a:latin typeface="メイリオ" panose="020B0604030504040204" pitchFamily="50" charset="-128"/>
              <a:ea typeface="メイリオ" panose="020B0604030504040204" pitchFamily="50" charset="-128"/>
            </a:endParaRPr>
          </a:p>
        </p:txBody>
      </p:sp>
      <p:sp>
        <p:nvSpPr>
          <p:cNvPr id="39" name="正方形/長方形 38"/>
          <p:cNvSpPr/>
          <p:nvPr/>
        </p:nvSpPr>
        <p:spPr>
          <a:xfrm>
            <a:off x="7695903" y="1378296"/>
            <a:ext cx="1872830" cy="43306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40" name="タイトル 1"/>
          <p:cNvSpPr txBox="1">
            <a:spLocks/>
          </p:cNvSpPr>
          <p:nvPr/>
        </p:nvSpPr>
        <p:spPr bwMode="auto">
          <a:xfrm>
            <a:off x="8144454" y="1261221"/>
            <a:ext cx="1183643" cy="718735"/>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lvl1pPr algn="l" rtl="0" eaLnBrk="0" fontAlgn="base" hangingPunct="0">
              <a:spcBef>
                <a:spcPct val="0"/>
              </a:spcBef>
              <a:spcAft>
                <a:spcPct val="0"/>
              </a:spcAft>
              <a:defRPr kumimoji="1" sz="2500" kern="1200">
                <a:solidFill>
                  <a:schemeClr val="tx1"/>
                </a:solidFill>
                <a:latin typeface="+mj-lt"/>
                <a:ea typeface="+mj-ea"/>
                <a:cs typeface="+mj-cs"/>
              </a:defRPr>
            </a:lvl1pPr>
            <a:lvl2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5pPr>
            <a:lvl6pPr marL="478908" algn="l" rtl="0" fontAlgn="base">
              <a:spcBef>
                <a:spcPct val="0"/>
              </a:spcBef>
              <a:spcAft>
                <a:spcPct val="0"/>
              </a:spcAft>
              <a:defRPr kumimoji="1" sz="2500">
                <a:solidFill>
                  <a:schemeClr val="tx1"/>
                </a:solidFill>
                <a:latin typeface="Calibri" pitchFamily="34" charset="0"/>
                <a:ea typeface="ＭＳ Ｐゴシック" pitchFamily="50" charset="-128"/>
              </a:defRPr>
            </a:lvl6pPr>
            <a:lvl7pPr marL="957816" algn="l" rtl="0" fontAlgn="base">
              <a:spcBef>
                <a:spcPct val="0"/>
              </a:spcBef>
              <a:spcAft>
                <a:spcPct val="0"/>
              </a:spcAft>
              <a:defRPr kumimoji="1" sz="2500">
                <a:solidFill>
                  <a:schemeClr val="tx1"/>
                </a:solidFill>
                <a:latin typeface="Calibri" pitchFamily="34" charset="0"/>
                <a:ea typeface="ＭＳ Ｐゴシック" pitchFamily="50" charset="-128"/>
              </a:defRPr>
            </a:lvl7pPr>
            <a:lvl8pPr marL="1436724" algn="l" rtl="0" fontAlgn="base">
              <a:spcBef>
                <a:spcPct val="0"/>
              </a:spcBef>
              <a:spcAft>
                <a:spcPct val="0"/>
              </a:spcAft>
              <a:defRPr kumimoji="1" sz="2500">
                <a:solidFill>
                  <a:schemeClr val="tx1"/>
                </a:solidFill>
                <a:latin typeface="Calibri" pitchFamily="34" charset="0"/>
                <a:ea typeface="ＭＳ Ｐゴシック" pitchFamily="50" charset="-128"/>
              </a:defRPr>
            </a:lvl8pPr>
            <a:lvl9pPr marL="1915631" algn="l" rtl="0" fontAlgn="base">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r>
              <a:rPr lang="en-US" altLang="ja-JP" sz="1600" b="1" dirty="0">
                <a:latin typeface="メイリオ" panose="020B0604030504040204" pitchFamily="50" charset="-128"/>
                <a:ea typeface="メイリオ" panose="020B0604030504040204" pitchFamily="50" charset="-128"/>
              </a:rPr>
              <a:t>FS</a:t>
            </a:r>
            <a:r>
              <a:rPr lang="ja-JP" altLang="en-US" sz="1600" b="1" dirty="0">
                <a:latin typeface="メイリオ" panose="020B0604030504040204" pitchFamily="50" charset="-128"/>
                <a:ea typeface="メイリオ" panose="020B0604030504040204" pitchFamily="50" charset="-128"/>
              </a:rPr>
              <a:t>調査</a:t>
            </a:r>
            <a:endParaRPr lang="ja-JP" altLang="en-US" sz="1400" dirty="0">
              <a:latin typeface="メイリオ" panose="020B0604030504040204" pitchFamily="50" charset="-128"/>
              <a:ea typeface="メイリオ" panose="020B0604030504040204" pitchFamily="50" charset="-128"/>
            </a:endParaRPr>
          </a:p>
        </p:txBody>
      </p:sp>
      <p:sp>
        <p:nvSpPr>
          <p:cNvPr id="41" name="タイトル 1"/>
          <p:cNvSpPr txBox="1">
            <a:spLocks/>
          </p:cNvSpPr>
          <p:nvPr/>
        </p:nvSpPr>
        <p:spPr bwMode="auto">
          <a:xfrm>
            <a:off x="7611416" y="1874612"/>
            <a:ext cx="2056094" cy="286284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kumimoji="1" sz="2500" kern="1200">
                <a:solidFill>
                  <a:schemeClr val="tx1"/>
                </a:solidFill>
                <a:latin typeface="+mj-lt"/>
                <a:ea typeface="+mj-ea"/>
                <a:cs typeface="+mj-cs"/>
              </a:defRPr>
            </a:lvl1pPr>
            <a:lvl2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5pPr>
            <a:lvl6pPr marL="478908" algn="l" rtl="0" fontAlgn="base">
              <a:spcBef>
                <a:spcPct val="0"/>
              </a:spcBef>
              <a:spcAft>
                <a:spcPct val="0"/>
              </a:spcAft>
              <a:defRPr kumimoji="1" sz="2500">
                <a:solidFill>
                  <a:schemeClr val="tx1"/>
                </a:solidFill>
                <a:latin typeface="Calibri" pitchFamily="34" charset="0"/>
                <a:ea typeface="ＭＳ Ｐゴシック" pitchFamily="50" charset="-128"/>
              </a:defRPr>
            </a:lvl6pPr>
            <a:lvl7pPr marL="957816" algn="l" rtl="0" fontAlgn="base">
              <a:spcBef>
                <a:spcPct val="0"/>
              </a:spcBef>
              <a:spcAft>
                <a:spcPct val="0"/>
              </a:spcAft>
              <a:defRPr kumimoji="1" sz="2500">
                <a:solidFill>
                  <a:schemeClr val="tx1"/>
                </a:solidFill>
                <a:latin typeface="Calibri" pitchFamily="34" charset="0"/>
                <a:ea typeface="ＭＳ Ｐゴシック" pitchFamily="50" charset="-128"/>
              </a:defRPr>
            </a:lvl7pPr>
            <a:lvl8pPr marL="1436724" algn="l" rtl="0" fontAlgn="base">
              <a:spcBef>
                <a:spcPct val="0"/>
              </a:spcBef>
              <a:spcAft>
                <a:spcPct val="0"/>
              </a:spcAft>
              <a:defRPr kumimoji="1" sz="2500">
                <a:solidFill>
                  <a:schemeClr val="tx1"/>
                </a:solidFill>
                <a:latin typeface="Calibri" pitchFamily="34" charset="0"/>
                <a:ea typeface="ＭＳ Ｐゴシック" pitchFamily="50" charset="-128"/>
              </a:defRPr>
            </a:lvl8pPr>
            <a:lvl9pPr marL="1915631" algn="l" rtl="0" fontAlgn="base">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r>
              <a:rPr lang="ja-JP" altLang="en-US" sz="1100" dirty="0">
                <a:latin typeface="メイリオ" panose="020B0604030504040204" pitchFamily="50" charset="-128"/>
                <a:ea typeface="メイリオ" panose="020B0604030504040204" pitchFamily="50" charset="-128"/>
              </a:rPr>
              <a:t>・新規エネルギー需要家誘致</a:t>
            </a:r>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・町総合計画策定</a:t>
            </a:r>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mn-ea"/>
                <a:ea typeface="+mn-ea"/>
              </a:rPr>
              <a:t>・導入効果検討整理</a:t>
            </a:r>
            <a:endParaRPr lang="en-US" altLang="ja-JP" sz="1100" dirty="0">
              <a:latin typeface="メイリオ" panose="020B0604030504040204" pitchFamily="50" charset="-128"/>
              <a:ea typeface="メイリオ" panose="020B0604030504040204" pitchFamily="50" charset="-128"/>
            </a:endParaRPr>
          </a:p>
          <a:p>
            <a:pPr eaLnBrk="1" hangingPunct="1"/>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・導入計画策定（一部）</a:t>
            </a:r>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・中長期的視点による検討</a:t>
            </a:r>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・予算（財源）措置</a:t>
            </a:r>
            <a:endParaRPr lang="en-US" altLang="ja-JP" sz="1100" dirty="0">
              <a:latin typeface="メイリオ" panose="020B0604030504040204" pitchFamily="50" charset="-128"/>
              <a:ea typeface="メイリオ" panose="020B0604030504040204" pitchFamily="50" charset="-128"/>
            </a:endParaRPr>
          </a:p>
          <a:p>
            <a:pPr eaLnBrk="1" hangingPunct="1"/>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・システム機器導入（一部）</a:t>
            </a:r>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・中長期的視点による検討</a:t>
            </a:r>
            <a:endParaRPr lang="en-US" altLang="ja-JP" sz="1100" dirty="0">
              <a:latin typeface="メイリオ" panose="020B0604030504040204" pitchFamily="50" charset="-128"/>
              <a:ea typeface="メイリオ" panose="020B0604030504040204" pitchFamily="50" charset="-128"/>
            </a:endParaRPr>
          </a:p>
          <a:p>
            <a:pPr eaLnBrk="1" hangingPunct="1"/>
            <a:endParaRPr lang="en-US" altLang="ja-JP" sz="1100" dirty="0">
              <a:latin typeface="メイリオ" panose="020B0604030504040204" pitchFamily="50" charset="-128"/>
              <a:ea typeface="メイリオ" panose="020B0604030504040204" pitchFamily="50" charset="-128"/>
            </a:endParaRPr>
          </a:p>
          <a:p>
            <a:pPr eaLnBrk="1" hangingPunct="1"/>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mn-ea"/>
                <a:ea typeface="+mn-ea"/>
              </a:rPr>
              <a:t>・運用開始（一部）</a:t>
            </a:r>
            <a:endParaRPr lang="en-US" altLang="ja-JP" sz="1100" dirty="0">
              <a:latin typeface="+mn-ea"/>
              <a:ea typeface="+mn-ea"/>
            </a:endParaRPr>
          </a:p>
          <a:p>
            <a:pPr eaLnBrk="1" hangingPunct="1"/>
            <a:r>
              <a:rPr lang="ja-JP" altLang="en-US" sz="1100" dirty="0">
                <a:latin typeface="メイリオ" panose="020B0604030504040204" pitchFamily="50" charset="-128"/>
                <a:ea typeface="メイリオ" panose="020B0604030504040204" pitchFamily="50" charset="-128"/>
              </a:rPr>
              <a:t>・中長期的視点による検討</a:t>
            </a:r>
            <a:endParaRPr lang="en-US" altLang="ja-JP" sz="1100" dirty="0">
              <a:latin typeface="メイリオ" panose="020B0604030504040204" pitchFamily="50" charset="-128"/>
              <a:ea typeface="メイリオ" panose="020B0604030504040204" pitchFamily="50" charset="-128"/>
            </a:endParaRPr>
          </a:p>
          <a:p>
            <a:pPr eaLnBrk="1" hangingPunct="1"/>
            <a:endParaRPr lang="en-US" altLang="ja-JP" sz="1100" dirty="0">
              <a:latin typeface="+mn-ea"/>
              <a:ea typeface="+mn-ea"/>
            </a:endParaRPr>
          </a:p>
          <a:p>
            <a:pPr eaLnBrk="1" hangingPunct="1"/>
            <a:endParaRPr lang="ja-JP" altLang="en-US" sz="1050" dirty="0">
              <a:latin typeface="メイリオ" panose="020B0604030504040204" pitchFamily="50" charset="-128"/>
              <a:ea typeface="メイリオ" panose="020B0604030504040204" pitchFamily="50" charset="-128"/>
            </a:endParaRPr>
          </a:p>
        </p:txBody>
      </p:sp>
      <p:sp>
        <p:nvSpPr>
          <p:cNvPr id="42" name="正方形/長方形 41"/>
          <p:cNvSpPr/>
          <p:nvPr/>
        </p:nvSpPr>
        <p:spPr>
          <a:xfrm>
            <a:off x="7683062" y="1335434"/>
            <a:ext cx="1924977" cy="42371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タイトル 1"/>
          <p:cNvSpPr txBox="1">
            <a:spLocks/>
          </p:cNvSpPr>
          <p:nvPr/>
        </p:nvSpPr>
        <p:spPr bwMode="auto">
          <a:xfrm>
            <a:off x="7684258" y="5713445"/>
            <a:ext cx="1645035" cy="629987"/>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kumimoji="1" sz="2500" kern="1200">
                <a:solidFill>
                  <a:schemeClr val="tx1"/>
                </a:solidFill>
                <a:latin typeface="+mj-lt"/>
                <a:ea typeface="+mj-ea"/>
                <a:cs typeface="+mj-cs"/>
              </a:defRPr>
            </a:lvl1pPr>
            <a:lvl2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500">
                <a:solidFill>
                  <a:schemeClr val="tx1"/>
                </a:solidFill>
                <a:latin typeface="Calibri" pitchFamily="34" charset="0"/>
                <a:ea typeface="ＭＳ Ｐゴシック" pitchFamily="50" charset="-128"/>
              </a:defRPr>
            </a:lvl5pPr>
            <a:lvl6pPr marL="478908" algn="l" rtl="0" fontAlgn="base">
              <a:spcBef>
                <a:spcPct val="0"/>
              </a:spcBef>
              <a:spcAft>
                <a:spcPct val="0"/>
              </a:spcAft>
              <a:defRPr kumimoji="1" sz="2500">
                <a:solidFill>
                  <a:schemeClr val="tx1"/>
                </a:solidFill>
                <a:latin typeface="Calibri" pitchFamily="34" charset="0"/>
                <a:ea typeface="ＭＳ Ｐゴシック" pitchFamily="50" charset="-128"/>
              </a:defRPr>
            </a:lvl6pPr>
            <a:lvl7pPr marL="957816" algn="l" rtl="0" fontAlgn="base">
              <a:spcBef>
                <a:spcPct val="0"/>
              </a:spcBef>
              <a:spcAft>
                <a:spcPct val="0"/>
              </a:spcAft>
              <a:defRPr kumimoji="1" sz="2500">
                <a:solidFill>
                  <a:schemeClr val="tx1"/>
                </a:solidFill>
                <a:latin typeface="Calibri" pitchFamily="34" charset="0"/>
                <a:ea typeface="ＭＳ Ｐゴシック" pitchFamily="50" charset="-128"/>
              </a:defRPr>
            </a:lvl7pPr>
            <a:lvl8pPr marL="1436724" algn="l" rtl="0" fontAlgn="base">
              <a:spcBef>
                <a:spcPct val="0"/>
              </a:spcBef>
              <a:spcAft>
                <a:spcPct val="0"/>
              </a:spcAft>
              <a:defRPr kumimoji="1" sz="2500">
                <a:solidFill>
                  <a:schemeClr val="tx1"/>
                </a:solidFill>
                <a:latin typeface="Calibri" pitchFamily="34" charset="0"/>
                <a:ea typeface="ＭＳ Ｐゴシック" pitchFamily="50" charset="-128"/>
              </a:defRPr>
            </a:lvl8pPr>
            <a:lvl9pPr marL="1915631" algn="l" rtl="0" fontAlgn="base">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endParaRPr lang="en-US" altLang="ja-JP" sz="1100" dirty="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脱炭素環境未来まちづくりの実現</a:t>
            </a:r>
            <a:endParaRPr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039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3753"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0" name="コンテンツ プレースホルダー 11"/>
          <p:cNvSpPr txBox="1">
            <a:spLocks/>
          </p:cNvSpPr>
          <p:nvPr/>
        </p:nvSpPr>
        <p:spPr>
          <a:xfrm>
            <a:off x="5265799" y="1269697"/>
            <a:ext cx="4259200" cy="29022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2030</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2018</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265799" y="2918187"/>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5265799" y="55041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117483" y="4462863"/>
            <a:ext cx="5005727" cy="276574"/>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8" name="コンテンツ プレースホルダー 11"/>
          <p:cNvSpPr txBox="1">
            <a:spLocks/>
          </p:cNvSpPr>
          <p:nvPr/>
        </p:nvSpPr>
        <p:spPr>
          <a:xfrm>
            <a:off x="125869" y="1118221"/>
            <a:ext cx="5031027" cy="301584"/>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83681" y="4754237"/>
            <a:ext cx="2385904" cy="2426305"/>
          </a:xfrm>
          <a:prstGeom prst="rect">
            <a:avLst/>
          </a:prstGeom>
          <a:noFill/>
        </p:spPr>
        <p:txBody>
          <a:bodyPr wrap="square" rtlCol="0">
            <a:spAutoFit/>
          </a:bodyPr>
          <a:lstStyle/>
          <a:p>
            <a:pPr marL="357188" indent="-357188" defTabSz="914400">
              <a:lnSpc>
                <a:spcPts val="1000"/>
              </a:lnSpc>
              <a:spcBef>
                <a:spcPts val="600"/>
              </a:spcBef>
              <a:buClr>
                <a:srgbClr val="5ECCF3"/>
              </a:buCl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p>
          <a:p>
            <a:pPr defTabSz="914400">
              <a:lnSpc>
                <a:spcPts val="1000"/>
              </a:lnSpc>
              <a:spcBef>
                <a:spcPts val="600"/>
              </a:spcBef>
              <a:buClr>
                <a:srgbClr val="5ECCF3"/>
              </a:buCl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地産地消エネルギー供給エリアを拡大し、再エネ主力電源化・地域スマートモビリティの導入、地域エネマネ・</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DR</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制御の推進</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lnSpc>
                <a:spcPts val="1000"/>
              </a:lnSpc>
              <a:spcBef>
                <a:spcPts val="600"/>
              </a:spcBef>
              <a:buClr>
                <a:srgbClr val="5ECCF3"/>
              </a:buCl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defTabSz="914400">
              <a:lnSpc>
                <a:spcPts val="1000"/>
              </a:lnSpc>
              <a:spcBef>
                <a:spcPts val="600"/>
              </a:spcBef>
              <a:buClr>
                <a:srgbClr val="5ECCF3"/>
              </a:buCl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新地スマートエナジー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を中心に、エネルギー給事業とスマートモビリティ運用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14400">
              <a:lnSpc>
                <a:spcPts val="1000"/>
              </a:lnSpc>
              <a:spcBef>
                <a:spcPts val="600"/>
              </a:spcBef>
              <a:buClr>
                <a:srgbClr val="5ECCF3"/>
              </a:buCl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p>
          <a:p>
            <a:pPr defTabSz="914400">
              <a:lnSpc>
                <a:spcPts val="1000"/>
              </a:lnSpc>
              <a:spcBef>
                <a:spcPts val="600"/>
              </a:spcBef>
              <a:buClr>
                <a:srgbClr val="5ECCF3"/>
              </a:buCl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駅前地区から役場周辺までを自営線による地産地消エネルギーエリアとし、地域エネルギー会社による供給を実現。地域エネルギーの過半を地産地消・再エネとする。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14400">
              <a:lnSpc>
                <a:spcPts val="1000"/>
              </a:lnSpc>
              <a:spcBef>
                <a:spcPts val="600"/>
              </a:spcBef>
              <a:buClr>
                <a:srgbClr val="5ECCF3"/>
              </a:buClr>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357188" indent="-357188" defTabSz="914400">
              <a:lnSpc>
                <a:spcPts val="1000"/>
              </a:lnSpc>
              <a:spcBef>
                <a:spcPts val="600"/>
              </a:spcBef>
              <a:buClr>
                <a:srgbClr val="5ECCF3"/>
              </a:buClr>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249768" y="1605343"/>
            <a:ext cx="4263607" cy="1154162"/>
          </a:xfrm>
          <a:prstGeom prst="rect">
            <a:avLst/>
          </a:prstGeom>
          <a:noFill/>
        </p:spPr>
        <p:txBody>
          <a:bodyPr wrap="square" rtlCol="0">
            <a:spAutoFit/>
          </a:bodyPr>
          <a:lstStyle/>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991t-CO2/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年（ケース３）</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再生可能エネルギーの利用量</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1.9GWh/</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年（ケース</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地域の再生可能エネルギーの地消率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・駅前地区への新規需要家の誘致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indent="893763">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・補助金を除くイニシャルコストの負担方法</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indent="893763">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・将来の設備老朽化に伴う更新費の確保</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646381" y="3256217"/>
            <a:ext cx="2880380" cy="230832"/>
          </a:xfrm>
          <a:prstGeom prst="rect">
            <a:avLst/>
          </a:prstGeom>
          <a:noFill/>
        </p:spPr>
        <p:txBody>
          <a:bodyPr wrap="square" rtlCol="0">
            <a:spAutoFit/>
          </a:bodyPr>
          <a:lstStyle/>
          <a:p>
            <a:pPr defTabSz="914400">
              <a:spcBef>
                <a:spcPts val="200"/>
              </a:spcBef>
              <a:buClr>
                <a:srgbClr val="5ECCF3"/>
              </a:buClr>
            </a:pPr>
            <a:r>
              <a:rPr lang="en-US" altLang="ja-JP" sz="900">
                <a:latin typeface="Meiryo UI" panose="020B0604030504040204" pitchFamily="50" charset="-128"/>
                <a:ea typeface="Meiryo UI" panose="020B0604030504040204" pitchFamily="50" charset="-128"/>
                <a:cs typeface="Meiryo UI" panose="020B0604030504040204" pitchFamily="50" charset="-128"/>
              </a:rPr>
              <a:t>【</a:t>
            </a:r>
            <a:r>
              <a:rPr lang="ja-JP" altLang="en-US" sz="900">
                <a:latin typeface="Meiryo UI" panose="020B0604030504040204" pitchFamily="50" charset="-128"/>
                <a:ea typeface="Meiryo UI" panose="020B0604030504040204" pitchFamily="50" charset="-128"/>
                <a:cs typeface="Meiryo UI" panose="020B0604030504040204" pitchFamily="50" charset="-128"/>
              </a:rPr>
              <a:t>施設整備・所有</a:t>
            </a:r>
            <a:r>
              <a:rPr lang="en-US" altLang="ja-JP" sz="90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646381" y="3531594"/>
            <a:ext cx="2880380" cy="230832"/>
          </a:xfrm>
          <a:prstGeom prst="rect">
            <a:avLst/>
          </a:prstGeom>
          <a:noFill/>
        </p:spPr>
        <p:txBody>
          <a:bodyPr wrap="square" rtlCol="0">
            <a:spAutoFit/>
          </a:bodyPr>
          <a:lstStyle/>
          <a:p>
            <a:pPr defTabSz="914400">
              <a:spcBef>
                <a:spcPts val="200"/>
              </a:spcBef>
              <a:buClr>
                <a:srgbClr val="5ECCF3"/>
              </a:buClr>
            </a:pPr>
            <a:r>
              <a:rPr lang="en-US" altLang="ja-JP" sz="900">
                <a:latin typeface="Meiryo UI" panose="020B0604030504040204" pitchFamily="50" charset="-128"/>
                <a:ea typeface="Meiryo UI" panose="020B0604030504040204" pitchFamily="50" charset="-128"/>
                <a:cs typeface="Meiryo UI" panose="020B0604030504040204" pitchFamily="50" charset="-128"/>
              </a:rPr>
              <a:t>【</a:t>
            </a:r>
            <a:r>
              <a:rPr lang="ja-JP" altLang="en-US" sz="900">
                <a:latin typeface="Meiryo UI" panose="020B0604030504040204" pitchFamily="50" charset="-128"/>
                <a:ea typeface="Meiryo UI" panose="020B0604030504040204" pitchFamily="50" charset="-128"/>
                <a:cs typeface="Meiryo UI" panose="020B0604030504040204" pitchFamily="50" charset="-128"/>
              </a:rPr>
              <a:t>地域エネルギー事業</a:t>
            </a:r>
            <a:r>
              <a:rPr lang="en-US" altLang="ja-JP" sz="900">
                <a:latin typeface="Meiryo UI" panose="020B0604030504040204" pitchFamily="50" charset="-128"/>
                <a:ea typeface="Meiryo UI" panose="020B0604030504040204" pitchFamily="50" charset="-128"/>
                <a:cs typeface="Meiryo UI" panose="020B0604030504040204" pitchFamily="50" charset="-128"/>
              </a:rPr>
              <a:t>】</a:t>
            </a:r>
            <a:r>
              <a:rPr lang="ja-JP" altLang="en-US" sz="900">
                <a:latin typeface="Meiryo UI" panose="020B0604030504040204" pitchFamily="50" charset="-128"/>
                <a:ea typeface="Meiryo UI" panose="020B0604030504040204" pitchFamily="50" charset="-128"/>
                <a:cs typeface="Meiryo UI" panose="020B0604030504040204" pitchFamily="50" charset="-128"/>
              </a:rPr>
              <a:t>電力・熱の供給事業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5325599" y="3483906"/>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325599" y="3759283"/>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21005" y="1110774"/>
            <a:ext cx="5029267" cy="3276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19244" y="4453664"/>
            <a:ext cx="5031027" cy="2304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264037" y="1268760"/>
            <a:ext cx="4260963" cy="152704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264037" y="2913237"/>
            <a:ext cx="4260963" cy="251394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264037" y="5526692"/>
            <a:ext cx="4260963" cy="10376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a:solidFill>
                  <a:schemeClr val="bg1"/>
                </a:solidFill>
                <a:cs typeface="Arial" charset="0"/>
              </a:rPr>
              <a:t>脱炭素</a:t>
            </a:r>
            <a:endParaRPr kumimoji="1" lang="ja-JP" altLang="en-US" sz="1400" b="1" dirty="0">
              <a:solidFill>
                <a:schemeClr val="bg1"/>
              </a:solidFill>
              <a:cs typeface="Arial" charset="0"/>
            </a:endParaRPr>
          </a:p>
        </p:txBody>
      </p:sp>
      <p:sp>
        <p:nvSpPr>
          <p:cNvPr id="46" name="角丸四角形 45"/>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800" b="1">
                <a:solidFill>
                  <a:schemeClr val="bg1"/>
                </a:solidFill>
                <a:cs typeface="Arial" charset="0"/>
              </a:rPr>
              <a:t>低炭素モビリティ</a:t>
            </a:r>
            <a:endParaRPr kumimoji="1" lang="ja-JP" altLang="en-US" sz="800" b="1" dirty="0">
              <a:solidFill>
                <a:schemeClr val="bg1"/>
              </a:solidFill>
              <a:cs typeface="Arial" charset="0"/>
            </a:endParaRPr>
          </a:p>
        </p:txBody>
      </p:sp>
      <p:sp>
        <p:nvSpPr>
          <p:cNvPr id="55" name="角丸四角形 54"/>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050" b="1">
                <a:solidFill>
                  <a:schemeClr val="bg1"/>
                </a:solidFill>
                <a:cs typeface="Arial" charset="0"/>
              </a:rPr>
              <a:t>再エネ主力化</a:t>
            </a:r>
            <a:endParaRPr kumimoji="1" lang="ja-JP" altLang="en-US" sz="1050" b="1" dirty="0">
              <a:solidFill>
                <a:schemeClr val="bg1"/>
              </a:solidFill>
              <a:cs typeface="Arial" charset="0"/>
            </a:endParaRPr>
          </a:p>
        </p:txBody>
      </p:sp>
      <p:sp>
        <p:nvSpPr>
          <p:cNvPr id="56" name="角丸四角形 55"/>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100" b="1">
                <a:solidFill>
                  <a:schemeClr val="bg1"/>
                </a:solidFill>
              </a:rPr>
              <a:t>賑わい・産業</a:t>
            </a:r>
            <a:endParaRPr kumimoji="1" lang="ja-JP" altLang="en-US" sz="1100" b="1" dirty="0">
              <a:solidFill>
                <a:schemeClr val="bg1"/>
              </a:solidFill>
            </a:endParaRPr>
          </a:p>
        </p:txBody>
      </p:sp>
      <p:sp>
        <p:nvSpPr>
          <p:cNvPr id="57" name="角丸四角形 56"/>
          <p:cNvSpPr/>
          <p:nvPr/>
        </p:nvSpPr>
        <p:spPr>
          <a:xfrm>
            <a:off x="6304953"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200" b="1">
                <a:solidFill>
                  <a:schemeClr val="bg1"/>
                </a:solidFill>
                <a:cs typeface="Arial" charset="0"/>
              </a:rPr>
              <a:t>DR/</a:t>
            </a:r>
            <a:r>
              <a:rPr kumimoji="1" lang="ja-JP" altLang="en-US" sz="1200" b="1">
                <a:solidFill>
                  <a:schemeClr val="bg1"/>
                </a:solidFill>
                <a:cs typeface="Arial" charset="0"/>
              </a:rPr>
              <a:t>制御</a:t>
            </a:r>
            <a:endParaRPr kumimoji="1" lang="ja-JP" altLang="en-US" sz="1200" b="1" dirty="0">
              <a:solidFill>
                <a:schemeClr val="bg1"/>
              </a:solidFill>
              <a:cs typeface="Arial" charset="0"/>
            </a:endParaRPr>
          </a:p>
        </p:txBody>
      </p:sp>
      <p:sp>
        <p:nvSpPr>
          <p:cNvPr id="58" name="正方形/長方形 57"/>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2" name="Rectangle 2"/>
          <p:cNvSpPr txBox="1">
            <a:spLocks noChangeArrowheads="1"/>
          </p:cNvSpPr>
          <p:nvPr/>
        </p:nvSpPr>
        <p:spPr bwMode="auto">
          <a:xfrm>
            <a:off x="168166" y="-1"/>
            <a:ext cx="9356835"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53" name="正方形/長方形 52"/>
          <p:cNvSpPr/>
          <p:nvPr/>
        </p:nvSpPr>
        <p:spPr>
          <a:xfrm>
            <a:off x="3800856" y="-1"/>
            <a:ext cx="5724143"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a:solidFill>
                  <a:schemeClr val="bg1"/>
                </a:solidFill>
                <a:latin typeface="メイリオ" panose="020B0604030504040204" pitchFamily="50" charset="-128"/>
                <a:ea typeface="メイリオ" panose="020B0604030504040204" pitchFamily="50" charset="-128"/>
              </a:rPr>
              <a:t>「エネルギー地産地消による環境産業共生型復興まちづくり」を基盤に地域循環共生圏へ賑わいや産業を生み出す脱炭素環境未来まちづくり</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50000"/>
                    </a14:imgEffect>
                  </a14:imgLayer>
                </a14:imgProps>
              </a:ext>
              <a:ext uri="{28A0092B-C50C-407E-A947-70E740481C1C}">
                <a14:useLocalDpi xmlns:a14="http://schemas.microsoft.com/office/drawing/2010/main" val="0"/>
              </a:ext>
            </a:extLst>
          </a:blip>
          <a:srcRect l="22388" t="27128" r="34512" b="21410"/>
          <a:stretch/>
        </p:blipFill>
        <p:spPr>
          <a:xfrm>
            <a:off x="727019" y="61852"/>
            <a:ext cx="544733" cy="459619"/>
          </a:xfrm>
          <a:prstGeom prst="rect">
            <a:avLst/>
          </a:prstGeom>
        </p:spPr>
      </p:pic>
      <p:sp>
        <p:nvSpPr>
          <p:cNvPr id="60" name="テキスト ボックス 59"/>
          <p:cNvSpPr txBox="1"/>
          <p:nvPr/>
        </p:nvSpPr>
        <p:spPr>
          <a:xfrm>
            <a:off x="1259687" y="224391"/>
            <a:ext cx="1217897" cy="284693"/>
          </a:xfrm>
          <a:prstGeom prst="rect">
            <a:avLst/>
          </a:prstGeom>
          <a:noFill/>
        </p:spPr>
        <p:txBody>
          <a:bodyPr wrap="square" rtlCol="0">
            <a:spAutoFit/>
          </a:bodyPr>
          <a:lstStyle/>
          <a:p>
            <a:pPr algn="dist"/>
            <a:r>
              <a:rPr kumimoji="1" lang="ja-JP" altLang="en-US" sz="1250" dirty="0">
                <a:solidFill>
                  <a:schemeClr val="bg1"/>
                </a:solidFill>
                <a:latin typeface="HGSｺﾞｼｯｸE" panose="020B0900000000000000" pitchFamily="50" charset="-128"/>
                <a:ea typeface="HGSｺﾞｼｯｸE" panose="020B0900000000000000" pitchFamily="50" charset="-128"/>
              </a:rPr>
              <a:t>福島県相馬郡</a:t>
            </a:r>
          </a:p>
        </p:txBody>
      </p:sp>
      <p:sp>
        <p:nvSpPr>
          <p:cNvPr id="61" name="テキスト ボックス 60"/>
          <p:cNvSpPr txBox="1"/>
          <p:nvPr/>
        </p:nvSpPr>
        <p:spPr>
          <a:xfrm>
            <a:off x="2385082" y="0"/>
            <a:ext cx="1415772" cy="584775"/>
          </a:xfrm>
          <a:prstGeom prst="rect">
            <a:avLst/>
          </a:prstGeom>
          <a:noFill/>
        </p:spPr>
        <p:txBody>
          <a:bodyPr wrap="none" rtlCol="0">
            <a:spAutoFit/>
          </a:bodyPr>
          <a:lstStyle/>
          <a:p>
            <a:r>
              <a:rPr kumimoji="1" lang="ja-JP" altLang="en-US" sz="3200" dirty="0">
                <a:solidFill>
                  <a:schemeClr val="bg1"/>
                </a:solidFill>
                <a:latin typeface="HGSｺﾞｼｯｸE" panose="020B0900000000000000" pitchFamily="50" charset="-128"/>
                <a:ea typeface="HGSｺﾞｼｯｸE" panose="020B0900000000000000" pitchFamily="50" charset="-128"/>
              </a:rPr>
              <a:t>新地町</a:t>
            </a:r>
          </a:p>
        </p:txBody>
      </p:sp>
      <p:pic>
        <p:nvPicPr>
          <p:cNvPr id="10" name="図 9"/>
          <p:cNvPicPr>
            <a:picLocks noChangeAspect="1"/>
          </p:cNvPicPr>
          <p:nvPr/>
        </p:nvPicPr>
        <p:blipFill>
          <a:blip r:embed="rId8"/>
          <a:stretch>
            <a:fillRect/>
          </a:stretch>
        </p:blipFill>
        <p:spPr>
          <a:xfrm>
            <a:off x="5356908" y="3204430"/>
            <a:ext cx="1258165" cy="337091"/>
          </a:xfrm>
          <a:prstGeom prst="rect">
            <a:avLst/>
          </a:prstGeom>
        </p:spPr>
      </p:pic>
      <p:pic>
        <p:nvPicPr>
          <p:cNvPr id="138" name="図 1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3617" y="3323537"/>
            <a:ext cx="297589" cy="255439"/>
          </a:xfrm>
          <a:prstGeom prst="rect">
            <a:avLst/>
          </a:prstGeom>
          <a:noFill/>
          <a:ln>
            <a:noFill/>
          </a:ln>
        </p:spPr>
      </p:pic>
      <p:sp>
        <p:nvSpPr>
          <p:cNvPr id="139" name="テキスト ボックス 138"/>
          <p:cNvSpPr txBox="1"/>
          <p:nvPr/>
        </p:nvSpPr>
        <p:spPr>
          <a:xfrm>
            <a:off x="5564759" y="3512813"/>
            <a:ext cx="1203849" cy="230832"/>
          </a:xfrm>
          <a:prstGeom prst="rect">
            <a:avLst/>
          </a:prstGeom>
          <a:noFill/>
        </p:spPr>
        <p:txBody>
          <a:bodyPr wrap="square" rtlCol="0">
            <a:spAutoFit/>
          </a:bodyPr>
          <a:lstStyle/>
          <a:p>
            <a:pPr defTabSz="914400">
              <a:spcBef>
                <a:spcPts val="200"/>
              </a:spcBef>
              <a:buClr>
                <a:srgbClr val="5ECCF3"/>
              </a:buClr>
            </a:pPr>
            <a:r>
              <a:rPr lang="ja-JP" altLang="en-US" sz="900">
                <a:latin typeface="Meiryo UI" panose="020B0604030504040204" pitchFamily="50" charset="-128"/>
                <a:ea typeface="Meiryo UI" panose="020B0604030504040204" pitchFamily="50" charset="-128"/>
                <a:cs typeface="Meiryo UI" panose="020B0604030504040204" pitchFamily="50" charset="-128"/>
              </a:rPr>
              <a:t>新地スマートエナジー</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正方形/長方形 14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41" name="タイトル 1"/>
          <p:cNvSpPr txBox="1">
            <a:spLocks/>
          </p:cNvSpPr>
          <p:nvPr/>
        </p:nvSpPr>
        <p:spPr bwMode="auto">
          <a:xfrm>
            <a:off x="5309368" y="5831034"/>
            <a:ext cx="4033266" cy="617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900" b="0" kern="1200" cap="all">
                <a:solidFill>
                  <a:schemeClr val="tx1"/>
                </a:solidFill>
                <a:latin typeface="Meiryo UI" pitchFamily="50" charset="-128"/>
                <a:ea typeface="Meiryo UI" pitchFamily="50" charset="-128"/>
                <a:cs typeface="Meiryo UI" pitchFamily="50" charset="-128"/>
              </a:defRPr>
            </a:lvl1pPr>
            <a:lvl2pPr algn="l"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72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000" dirty="0">
                <a:latin typeface="メイリオ" panose="020B0604030504040204" pitchFamily="50" charset="-128"/>
                <a:ea typeface="メイリオ" panose="020B0604030504040204" pitchFamily="50" charset="-128"/>
              </a:rPr>
              <a:t>　次年度以降、第１段階として、現在のスマコミ事業の補完であるケース（新地駅周辺の再エネ強化</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公用車</a:t>
            </a:r>
            <a:r>
              <a:rPr lang="en-US" altLang="ja-JP" sz="1000" dirty="0">
                <a:latin typeface="メイリオ" panose="020B0604030504040204" pitchFamily="50" charset="-128"/>
                <a:ea typeface="メイリオ" panose="020B0604030504040204" pitchFamily="50" charset="-128"/>
              </a:rPr>
              <a:t>EV</a:t>
            </a:r>
            <a:r>
              <a:rPr lang="ja-JP" altLang="en-US" sz="1000" dirty="0">
                <a:latin typeface="メイリオ" panose="020B0604030504040204" pitchFamily="50" charset="-128"/>
                <a:ea typeface="メイリオ" panose="020B0604030504040204" pitchFamily="50" charset="-128"/>
              </a:rPr>
              <a:t>化・防災対応</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地域デマンド交通の見直し</a:t>
            </a:r>
            <a:r>
              <a:rPr lang="en-US" altLang="ja-JP" sz="1000" dirty="0">
                <a:latin typeface="メイリオ" panose="020B0604030504040204" pitchFamily="50" charset="-128"/>
                <a:ea typeface="メイリオ" panose="020B0604030504040204" pitchFamily="50" charset="-128"/>
              </a:rPr>
              <a:t>EV</a:t>
            </a:r>
            <a:r>
              <a:rPr lang="ja-JP" altLang="en-US" sz="1000" dirty="0">
                <a:latin typeface="メイリオ" panose="020B0604030504040204" pitchFamily="50" charset="-128"/>
                <a:ea typeface="メイリオ" panose="020B0604030504040204" pitchFamily="50" charset="-128"/>
              </a:rPr>
              <a:t>化）について、現在公募している土地への需要家進出状況を見ながら、実現に向けて検討を進める。</a:t>
            </a:r>
            <a:endParaRPr lang="ja-JP" altLang="ja-JP" sz="1000" dirty="0">
              <a:latin typeface="メイリオ" panose="020B0604030504040204" pitchFamily="50" charset="-128"/>
              <a:ea typeface="メイリオ" panose="020B0604030504040204" pitchFamily="50" charset="-128"/>
            </a:endParaRPr>
          </a:p>
          <a:p>
            <a:pPr eaLnBrk="1" hangingPunct="1"/>
            <a:endParaRPr lang="ja-JP" altLang="en-US" sz="10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10"/>
          <a:stretch>
            <a:fillRect/>
          </a:stretch>
        </p:blipFill>
        <p:spPr>
          <a:xfrm>
            <a:off x="5642033" y="3747743"/>
            <a:ext cx="3496682" cy="1636268"/>
          </a:xfrm>
          <a:prstGeom prst="rect">
            <a:avLst/>
          </a:prstGeom>
        </p:spPr>
      </p:pic>
      <p:pic>
        <p:nvPicPr>
          <p:cNvPr id="5" name="図 4"/>
          <p:cNvPicPr>
            <a:picLocks noChangeAspect="1"/>
          </p:cNvPicPr>
          <p:nvPr/>
        </p:nvPicPr>
        <p:blipFill>
          <a:blip r:embed="rId11"/>
          <a:stretch>
            <a:fillRect/>
          </a:stretch>
        </p:blipFill>
        <p:spPr>
          <a:xfrm>
            <a:off x="2212351" y="4824990"/>
            <a:ext cx="2906713" cy="1800000"/>
          </a:xfrm>
          <a:prstGeom prst="rect">
            <a:avLst/>
          </a:prstGeom>
        </p:spPr>
      </p:pic>
      <p:sp>
        <p:nvSpPr>
          <p:cNvPr id="47" name="正方形/長方形 46"/>
          <p:cNvSpPr/>
          <p:nvPr/>
        </p:nvSpPr>
        <p:spPr>
          <a:xfrm>
            <a:off x="279906" y="1408700"/>
            <a:ext cx="4871013" cy="938719"/>
          </a:xfrm>
          <a:prstGeom prst="rect">
            <a:avLst/>
          </a:prstGeom>
          <a:noFill/>
        </p:spPr>
        <p:txBody>
          <a:bodyPr wrap="square" anchor="ctr">
            <a:spAutoFit/>
          </a:bodyPr>
          <a:lstStyle/>
          <a:p>
            <a:pPr>
              <a:lnSpc>
                <a:spcPts val="1100"/>
              </a:lnSpc>
              <a:defRPr/>
            </a:pPr>
            <a:r>
              <a:rPr lang="ja-JP" altLang="en-US" sz="1050" dirty="0">
                <a:latin typeface="+mn-ea"/>
              </a:rPr>
              <a:t>　新地町では</a:t>
            </a:r>
            <a:r>
              <a:rPr lang="ja-JP" altLang="en-US" sz="1050" dirty="0">
                <a:latin typeface="+mn-ea"/>
                <a:ea typeface="+mn-ea"/>
              </a:rPr>
              <a:t>、復興拠点となる新地駅周辺のまちづくりおよび地産地消エネルギー活用事業を構築し、日本版「シュタットベルケ」といえる新地スマートエナジー</a:t>
            </a:r>
            <a:r>
              <a:rPr lang="en-US" altLang="ja-JP" sz="1050" dirty="0">
                <a:latin typeface="+mn-ea"/>
                <a:ea typeface="+mn-ea"/>
              </a:rPr>
              <a:t>(</a:t>
            </a:r>
            <a:r>
              <a:rPr lang="ja-JP" altLang="en-US" sz="1050" dirty="0">
                <a:latin typeface="+mn-ea"/>
                <a:ea typeface="+mn-ea"/>
              </a:rPr>
              <a:t>株</a:t>
            </a:r>
            <a:r>
              <a:rPr lang="en-US" altLang="ja-JP" sz="1050" dirty="0">
                <a:latin typeface="+mn-ea"/>
                <a:ea typeface="+mn-ea"/>
              </a:rPr>
              <a:t>)</a:t>
            </a:r>
            <a:r>
              <a:rPr lang="ja-JP" altLang="en-US" sz="1050" dirty="0">
                <a:latin typeface="+mn-ea"/>
                <a:ea typeface="+mn-ea"/>
              </a:rPr>
              <a:t>を設立し、</a:t>
            </a:r>
            <a:r>
              <a:rPr lang="en-US" altLang="ja-JP" sz="1050" dirty="0">
                <a:latin typeface="+mn-ea"/>
                <a:ea typeface="+mn-ea"/>
              </a:rPr>
              <a:t>2019</a:t>
            </a:r>
            <a:r>
              <a:rPr lang="ja-JP" altLang="en-US" sz="1050" dirty="0">
                <a:latin typeface="+mn-ea"/>
                <a:ea typeface="+mn-ea"/>
              </a:rPr>
              <a:t>年春より運用フェーズに移行している。</a:t>
            </a:r>
            <a:endParaRPr lang="en-US" altLang="ja-JP" sz="1050" dirty="0">
              <a:latin typeface="+mn-ea"/>
              <a:ea typeface="+mn-ea"/>
            </a:endParaRPr>
          </a:p>
          <a:p>
            <a:pPr>
              <a:lnSpc>
                <a:spcPts val="1100"/>
              </a:lnSpc>
              <a:defRPr/>
            </a:pPr>
            <a:r>
              <a:rPr lang="ja-JP" altLang="en-US" sz="1050" dirty="0">
                <a:latin typeface="+mn-ea"/>
                <a:ea typeface="+mn-ea"/>
              </a:rPr>
              <a:t>　今後、同社により着実な事業運営を進めていくとともに、</a:t>
            </a:r>
            <a:r>
              <a:rPr lang="ja-JP" altLang="en-US" sz="1050" b="1" dirty="0">
                <a:latin typeface="+mn-ea"/>
                <a:ea typeface="+mn-ea"/>
              </a:rPr>
              <a:t>現状の課題</a:t>
            </a:r>
            <a:r>
              <a:rPr lang="ja-JP" altLang="en-US" sz="1050" dirty="0">
                <a:latin typeface="+mn-ea"/>
                <a:ea typeface="+mn-ea"/>
              </a:rPr>
              <a:t>に対応し、まちの暮らし、環境と未来を支える新たな事業として展開していくことが求められている。</a:t>
            </a:r>
            <a:endParaRPr lang="en-US" altLang="ja-JP" sz="1050" dirty="0">
              <a:latin typeface="+mn-ea"/>
              <a:ea typeface="+mn-ea"/>
            </a:endParaRPr>
          </a:p>
        </p:txBody>
      </p:sp>
      <p:sp>
        <p:nvSpPr>
          <p:cNvPr id="48" name="正方形/長方形 47"/>
          <p:cNvSpPr/>
          <p:nvPr/>
        </p:nvSpPr>
        <p:spPr>
          <a:xfrm>
            <a:off x="1666467" y="2187148"/>
            <a:ext cx="3350249" cy="1223412"/>
          </a:xfrm>
          <a:prstGeom prst="rect">
            <a:avLst/>
          </a:prstGeom>
          <a:noFill/>
        </p:spPr>
        <p:txBody>
          <a:bodyPr wrap="square" anchor="ctr">
            <a:spAutoFit/>
          </a:bodyPr>
          <a:lstStyle/>
          <a:p>
            <a:pPr>
              <a:defRPr/>
            </a:pPr>
            <a:r>
              <a:rPr lang="ja-JP" altLang="en-US" sz="1050" b="1" dirty="0">
                <a:latin typeface="+mn-ea"/>
              </a:rPr>
              <a:t>現状の町の課題</a:t>
            </a:r>
            <a:endParaRPr lang="en-US" altLang="ja-JP" sz="1050" dirty="0">
              <a:latin typeface="+mn-ea"/>
            </a:endParaRPr>
          </a:p>
          <a:p>
            <a:pPr marL="171450" indent="-171450">
              <a:buFont typeface="Wingdings" panose="05000000000000000000" pitchFamily="2" charset="2"/>
              <a:buChar char="u"/>
            </a:pPr>
            <a:r>
              <a:rPr lang="ja-JP" altLang="en-US" sz="1050" dirty="0">
                <a:latin typeface="メイリオ" panose="020B0604030504040204" pitchFamily="50" charset="-128"/>
                <a:ea typeface="メイリオ" panose="020B0604030504040204" pitchFamily="50" charset="-128"/>
              </a:rPr>
              <a:t>新地駅周辺の進出施設の計画遅延・規模縮小</a:t>
            </a:r>
          </a:p>
          <a:p>
            <a:pPr marL="171450" indent="-171450">
              <a:buFont typeface="Wingdings" panose="05000000000000000000" pitchFamily="2" charset="2"/>
              <a:buChar char="u"/>
            </a:pPr>
            <a:r>
              <a:rPr lang="ja-JP" altLang="en-US" sz="1050" dirty="0">
                <a:latin typeface="メイリオ" panose="020B0604030504040204" pitchFamily="50" charset="-128"/>
                <a:ea typeface="メイリオ" panose="020B0604030504040204" pitchFamily="50" charset="-128"/>
              </a:rPr>
              <a:t>上記に伴う地域エネルギー事業収支の悪化</a:t>
            </a:r>
          </a:p>
          <a:p>
            <a:pPr marL="171450" indent="-171450">
              <a:buFont typeface="Wingdings" panose="05000000000000000000" pitchFamily="2" charset="2"/>
              <a:buChar char="u"/>
            </a:pPr>
            <a:r>
              <a:rPr lang="ja-JP" altLang="en-US" sz="1050" dirty="0">
                <a:latin typeface="メイリオ" panose="020B0604030504040204" pitchFamily="50" charset="-128"/>
                <a:ea typeface="メイリオ" panose="020B0604030504040204" pitchFamily="50" charset="-128"/>
              </a:rPr>
              <a:t>災害時の電力維持、対応</a:t>
            </a:r>
          </a:p>
          <a:p>
            <a:pPr marL="171450" indent="-171450">
              <a:buFont typeface="Wingdings" panose="05000000000000000000" pitchFamily="2" charset="2"/>
              <a:buChar char="u"/>
            </a:pPr>
            <a:r>
              <a:rPr lang="ja-JP" altLang="en-US" sz="1050" dirty="0">
                <a:latin typeface="メイリオ" panose="020B0604030504040204" pitchFamily="50" charset="-128"/>
                <a:ea typeface="メイリオ" panose="020B0604030504040204" pitchFamily="50" charset="-128"/>
              </a:rPr>
              <a:t>地域デマンド交通（しん</a:t>
            </a:r>
            <a:r>
              <a:rPr lang="ja-JP" altLang="en-US" sz="1050" dirty="0" err="1">
                <a:latin typeface="メイリオ" panose="020B0604030504040204" pitchFamily="50" charset="-128"/>
                <a:ea typeface="メイリオ" panose="020B0604030504040204" pitchFamily="50" charset="-128"/>
              </a:rPr>
              <a:t>ちゃん</a:t>
            </a:r>
            <a:r>
              <a:rPr lang="en-US" altLang="ja-JP" sz="1050" dirty="0">
                <a:latin typeface="メイリオ" panose="020B0604030504040204" pitchFamily="50" charset="-128"/>
                <a:ea typeface="メイリオ" panose="020B0604030504040204" pitchFamily="50" charset="-128"/>
              </a:rPr>
              <a:t>GO</a:t>
            </a:r>
            <a:r>
              <a:rPr lang="ja-JP" altLang="en-US" sz="1050" dirty="0">
                <a:latin typeface="メイリオ" panose="020B0604030504040204" pitchFamily="50" charset="-128"/>
                <a:ea typeface="メイリオ" panose="020B0604030504040204" pitchFamily="50" charset="-128"/>
              </a:rPr>
              <a:t>）の見直し</a:t>
            </a:r>
          </a:p>
          <a:p>
            <a:pPr marL="171450" indent="-171450">
              <a:buFont typeface="Wingdings" panose="05000000000000000000" pitchFamily="2" charset="2"/>
              <a:buChar char="u"/>
            </a:pPr>
            <a:r>
              <a:rPr lang="ja-JP" altLang="en-US" sz="1050" dirty="0">
                <a:latin typeface="メイリオ" panose="020B0604030504040204" pitchFamily="50" charset="-128"/>
                <a:ea typeface="メイリオ" panose="020B0604030504040204" pitchFamily="50" charset="-128"/>
              </a:rPr>
              <a:t>町民とエネルギーの関わり方・見せ方</a:t>
            </a:r>
          </a:p>
          <a:p>
            <a:pPr marL="171450" indent="-171450">
              <a:buFont typeface="Wingdings" panose="05000000000000000000" pitchFamily="2" charset="2"/>
              <a:buChar char="u"/>
            </a:pPr>
            <a:r>
              <a:rPr lang="ja-JP" altLang="en-US" sz="1050" dirty="0">
                <a:latin typeface="メイリオ" panose="020B0604030504040204" pitchFamily="50" charset="-128"/>
                <a:ea typeface="メイリオ" panose="020B0604030504040204" pitchFamily="50" charset="-128"/>
              </a:rPr>
              <a:t>地域全体の低炭素化</a:t>
            </a:r>
          </a:p>
        </p:txBody>
      </p:sp>
      <p:sp>
        <p:nvSpPr>
          <p:cNvPr id="49" name="角丸四角形 48"/>
          <p:cNvSpPr/>
          <p:nvPr/>
        </p:nvSpPr>
        <p:spPr>
          <a:xfrm>
            <a:off x="360217" y="3535001"/>
            <a:ext cx="4692517" cy="756000"/>
          </a:xfrm>
          <a:prstGeom prst="roundRect">
            <a:avLst>
              <a:gd name="adj" fmla="val 1369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0" name="正方形/長方形 49"/>
          <p:cNvSpPr/>
          <p:nvPr/>
        </p:nvSpPr>
        <p:spPr>
          <a:xfrm>
            <a:off x="382523" y="3593364"/>
            <a:ext cx="4692516" cy="720000"/>
          </a:xfrm>
          <a:prstGeom prst="rect">
            <a:avLst/>
          </a:prstGeom>
          <a:noFill/>
        </p:spPr>
        <p:txBody>
          <a:bodyPr wrap="square" anchor="ctr">
            <a:spAutoFit/>
          </a:bodyPr>
          <a:lstStyle/>
          <a:p>
            <a:pPr>
              <a:lnSpc>
                <a:spcPts val="1300"/>
              </a:lnSpc>
              <a:defRPr/>
            </a:pPr>
            <a:r>
              <a:rPr lang="ja-JP" altLang="en-US" dirty="0">
                <a:latin typeface="+mn-ea"/>
              </a:rPr>
              <a:t> </a:t>
            </a:r>
            <a:r>
              <a:rPr lang="ja-JP" altLang="en-US" sz="1100" dirty="0">
                <a:latin typeface="+mn-ea"/>
                <a:ea typeface="+mn-ea"/>
              </a:rPr>
              <a:t>新地駅周辺地区で取り組んできた「エネルギーの地産地消による環境産業共生型の復興まちづくり」を基盤にして、産・学・官の連携を活用しながら、地域循環共生圏に向けて賑わいや地域エネルギー会社を含む産業を生み出す、脱炭素の環境未来まちづくりを検討する。</a:t>
            </a:r>
          </a:p>
        </p:txBody>
      </p:sp>
      <p:sp>
        <p:nvSpPr>
          <p:cNvPr id="51" name="下矢印 50"/>
          <p:cNvSpPr/>
          <p:nvPr/>
        </p:nvSpPr>
        <p:spPr>
          <a:xfrm>
            <a:off x="2354110" y="3372912"/>
            <a:ext cx="666750" cy="24031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591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1710"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37"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560908" y="1144402"/>
            <a:ext cx="8781726" cy="282131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8,146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2,872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戸、面積：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46.70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新地町は、福島県浜通りの最北端に位置し、東には太平洋、北と西は宮城県に接している。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6575"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気候は一年を通して温暖で過ごしやすく、西部の阿武隈山系からのびる丘陵の間の平地に、市街地や</a:t>
            </a:r>
            <a:b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田畑、果樹園が広がっている。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 　：ＪＲ（東北新幹線・東北本線・常磐線）で約３時間、車（常磐自動車道）で約４時間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仙台市：ＪＲ（常磐線・東北本線）で約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分、車（常磐自動車道・仙台東部道路）で約１時間</a:t>
            </a: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主要産業は、農業漁業、そしてエネルギー産業。</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東日本大震災と復興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東日本大震災、震度６強の揺れと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メートルを超す大津波により、町の全面積の約５分の１が浸水し、</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世帯の家屋が全半壊、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名の尊い命が犠牲となった。町では復興計画に基づき、防災集団移転促進団地や災害公営住宅の整備など、住まい再建事業を重点的に進めてきた。また、津波流失したＪＲ常磐線新地駅周辺の市街地整備とともに、交流センターや防災センターなどの施設整備により、新たな町の拠点づくりを行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55" name="コンテンツ プレースホルダー 11"/>
          <p:cNvSpPr txBox="1">
            <a:spLocks/>
          </p:cNvSpPr>
          <p:nvPr/>
        </p:nvSpPr>
        <p:spPr>
          <a:xfrm>
            <a:off x="564541" y="4084848"/>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60908" y="4084849"/>
            <a:ext cx="8781726" cy="11683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9500"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71563" indent="-1071563" defTabSz="914400">
              <a:spcBef>
                <a:spcPts val="300"/>
              </a:spcBef>
              <a:buClr>
                <a:srgbClr val="5ECCF3"/>
              </a:buClr>
              <a:tabLst>
                <a:tab pos="1166813" algn="l"/>
                <a:tab pos="1524000" algn="l"/>
              </a:tabLst>
            </a:pPr>
            <a:r>
              <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新地町</a:t>
            </a:r>
            <a:r>
              <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新地町でこれまで取り組んできた「エネルギーの地産地消による環境産業共生型の復興まちづくり」を基盤に、区域・内容・技術を拡大するなど、地域循環共生圏に向けて賑わいや産業を生み出す脱炭素の環境未来まちづくり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39863" indent="-1439863" defTabSz="1079500">
              <a:spcBef>
                <a:spcPts val="300"/>
              </a:spcBef>
              <a:buClr>
                <a:srgbClr val="5ECCF3"/>
              </a:buClr>
            </a:pPr>
            <a:r>
              <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新地スマートエナジー</a:t>
            </a:r>
            <a:r>
              <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　新地町・民間企業・地元金融機関が出資し、新地駅周辺地域でのエネルギー供給事業の運用を行う事業会社として、</a:t>
            </a:r>
            <a:r>
              <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年度に設立。地域のエネルギー会社として、本事業の中心となる役割を担うため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コンテンツ プレースホルダー 11"/>
          <p:cNvSpPr txBox="1">
            <a:spLocks/>
          </p:cNvSpPr>
          <p:nvPr/>
        </p:nvSpPr>
        <p:spPr>
          <a:xfrm>
            <a:off x="564541" y="5372287"/>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60908" y="5372286"/>
            <a:ext cx="8781726" cy="113551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新地町は、東日本大震災からの復興に向け、「環境と暮らしの未来（希望）が見えるまち」づくりの具体化を目指し、「新地駅周辺市街地復興整備事業」において、新地町スマートコミュニティ事業による地産地消型エネルギー利用を推進してきた。新地町スマートコミュニティ事業は構築段階を経て、</a:t>
            </a:r>
            <a:r>
              <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年春より運用フェーズに移行している。今後、着実な事業運営とともに、新地駅周辺地区で構築した環境共生型のエネルギー利用事業を更に拡大し、まちの暮らしや地域の環境と未来を支える事業として展開する。</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2"/>
          <p:cNvSpPr>
            <a:spLocks noGrp="1"/>
          </p:cNvSpPr>
          <p:nvPr>
            <p:ph type="sldNum" sz="quarter" idx="4294967295"/>
          </p:nvPr>
        </p:nvSpPr>
        <p:spPr>
          <a:xfrm>
            <a:off x="4520712" y="4574530"/>
            <a:ext cx="1439008" cy="287338"/>
          </a:xfrm>
        </p:spPr>
        <p:txBody>
          <a:bodyPr/>
          <a:lstStyle/>
          <a:p>
            <a:fld id="{FAE1CDDE-8ABD-43D3-9A95-58863E587FD6}" type="slidenum">
              <a:rPr lang="en-US" altLang="ja-JP" smtClean="0"/>
              <a:pPr/>
              <a:t>2</a:t>
            </a:fld>
            <a:endParaRPr lang="en-US" altLang="ja-JP" dirty="0"/>
          </a:p>
        </p:txBody>
      </p:sp>
      <p:sp>
        <p:nvSpPr>
          <p:cNvPr id="28" name="Rectangle 2"/>
          <p:cNvSpPr txBox="1">
            <a:spLocks noChangeArrowheads="1"/>
          </p:cNvSpPr>
          <p:nvPr/>
        </p:nvSpPr>
        <p:spPr bwMode="auto">
          <a:xfrm>
            <a:off x="168166" y="-1"/>
            <a:ext cx="9356835"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32" name="正方形/長方形 31"/>
          <p:cNvSpPr/>
          <p:nvPr/>
        </p:nvSpPr>
        <p:spPr>
          <a:xfrm>
            <a:off x="3800856" y="-1"/>
            <a:ext cx="5724143"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a:solidFill>
                  <a:schemeClr val="bg1"/>
                </a:solidFill>
                <a:latin typeface="メイリオ" panose="020B0604030504040204" pitchFamily="50" charset="-128"/>
                <a:ea typeface="メイリオ" panose="020B0604030504040204" pitchFamily="50" charset="-128"/>
              </a:rPr>
              <a:t>「エネルギー地産地消による環境産業共生型復興まちづくり」を基盤に地域循環共生圏へ賑わいや産業を生み出す脱炭素環境未来まちづくり</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pic>
        <p:nvPicPr>
          <p:cNvPr id="33" name="図 3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50000"/>
                    </a14:imgEffect>
                  </a14:imgLayer>
                </a14:imgProps>
              </a:ext>
              <a:ext uri="{28A0092B-C50C-407E-A947-70E740481C1C}">
                <a14:useLocalDpi xmlns:a14="http://schemas.microsoft.com/office/drawing/2010/main" val="0"/>
              </a:ext>
            </a:extLst>
          </a:blip>
          <a:srcRect l="22388" t="27128" r="34512" b="21410"/>
          <a:stretch/>
        </p:blipFill>
        <p:spPr>
          <a:xfrm>
            <a:off x="727019" y="61852"/>
            <a:ext cx="544733" cy="459619"/>
          </a:xfrm>
          <a:prstGeom prst="rect">
            <a:avLst/>
          </a:prstGeom>
        </p:spPr>
      </p:pic>
      <p:sp>
        <p:nvSpPr>
          <p:cNvPr id="34" name="テキスト ボックス 33"/>
          <p:cNvSpPr txBox="1"/>
          <p:nvPr/>
        </p:nvSpPr>
        <p:spPr>
          <a:xfrm>
            <a:off x="1259687" y="224391"/>
            <a:ext cx="1217897" cy="284693"/>
          </a:xfrm>
          <a:prstGeom prst="rect">
            <a:avLst/>
          </a:prstGeom>
          <a:noFill/>
        </p:spPr>
        <p:txBody>
          <a:bodyPr wrap="square" rtlCol="0">
            <a:spAutoFit/>
          </a:bodyPr>
          <a:lstStyle/>
          <a:p>
            <a:pPr algn="dist"/>
            <a:r>
              <a:rPr kumimoji="1" lang="ja-JP" altLang="en-US" sz="1250" dirty="0">
                <a:solidFill>
                  <a:schemeClr val="bg1"/>
                </a:solidFill>
                <a:latin typeface="HGSｺﾞｼｯｸE" panose="020B0900000000000000" pitchFamily="50" charset="-128"/>
                <a:ea typeface="HGSｺﾞｼｯｸE" panose="020B0900000000000000" pitchFamily="50" charset="-128"/>
              </a:rPr>
              <a:t>福島県相馬郡</a:t>
            </a:r>
          </a:p>
        </p:txBody>
      </p:sp>
      <p:sp>
        <p:nvSpPr>
          <p:cNvPr id="35" name="テキスト ボックス 34"/>
          <p:cNvSpPr txBox="1"/>
          <p:nvPr/>
        </p:nvSpPr>
        <p:spPr>
          <a:xfrm>
            <a:off x="2385082" y="0"/>
            <a:ext cx="1415772" cy="584775"/>
          </a:xfrm>
          <a:prstGeom prst="rect">
            <a:avLst/>
          </a:prstGeom>
          <a:noFill/>
        </p:spPr>
        <p:txBody>
          <a:bodyPr wrap="none" rtlCol="0">
            <a:spAutoFit/>
          </a:bodyPr>
          <a:lstStyle/>
          <a:p>
            <a:r>
              <a:rPr kumimoji="1" lang="ja-JP" altLang="en-US" sz="3200" dirty="0">
                <a:solidFill>
                  <a:schemeClr val="bg1"/>
                </a:solidFill>
                <a:latin typeface="HGSｺﾞｼｯｸE" panose="020B0900000000000000" pitchFamily="50" charset="-128"/>
                <a:ea typeface="HGSｺﾞｼｯｸE" panose="020B0900000000000000" pitchFamily="50" charset="-128"/>
              </a:rPr>
              <a:t>新地町</a:t>
            </a:r>
          </a:p>
        </p:txBody>
      </p:sp>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a:solidFill>
                  <a:schemeClr val="bg1"/>
                </a:solidFill>
                <a:cs typeface="Arial" charset="0"/>
              </a:rPr>
              <a:t>脱炭素</a:t>
            </a:r>
            <a:endParaRPr kumimoji="1" lang="ja-JP" altLang="en-US" sz="1400" b="1" dirty="0">
              <a:solidFill>
                <a:schemeClr val="bg1"/>
              </a:solidFill>
              <a:cs typeface="Arial" charset="0"/>
            </a:endParaRPr>
          </a:p>
        </p:txBody>
      </p:sp>
      <p:sp>
        <p:nvSpPr>
          <p:cNvPr id="38" name="角丸四角形 37"/>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800" b="1">
                <a:solidFill>
                  <a:schemeClr val="bg1"/>
                </a:solidFill>
                <a:cs typeface="Arial" charset="0"/>
              </a:rPr>
              <a:t>低炭素モビリティ</a:t>
            </a:r>
            <a:endParaRPr kumimoji="1" lang="ja-JP" altLang="en-US" sz="800" b="1" dirty="0">
              <a:solidFill>
                <a:schemeClr val="bg1"/>
              </a:solidFill>
              <a:cs typeface="Arial" charset="0"/>
            </a:endParaRPr>
          </a:p>
        </p:txBody>
      </p:sp>
      <p:sp>
        <p:nvSpPr>
          <p:cNvPr id="39" name="角丸四角形 38"/>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050" b="1">
                <a:solidFill>
                  <a:schemeClr val="bg1"/>
                </a:solidFill>
                <a:cs typeface="Arial" charset="0"/>
              </a:rPr>
              <a:t>再エネ主力化</a:t>
            </a:r>
            <a:endParaRPr kumimoji="1" lang="ja-JP" altLang="en-US" sz="1050" b="1" dirty="0">
              <a:solidFill>
                <a:schemeClr val="bg1"/>
              </a:solidFill>
              <a:cs typeface="Arial" charset="0"/>
            </a:endParaRPr>
          </a:p>
        </p:txBody>
      </p:sp>
      <p:sp>
        <p:nvSpPr>
          <p:cNvPr id="40" name="角丸四角形 39"/>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100" b="1">
                <a:solidFill>
                  <a:schemeClr val="bg1"/>
                </a:solidFill>
              </a:rPr>
              <a:t>賑わい・産業</a:t>
            </a:r>
            <a:endParaRPr kumimoji="1" lang="ja-JP" altLang="en-US" sz="1100" b="1" dirty="0">
              <a:solidFill>
                <a:schemeClr val="bg1"/>
              </a:solidFill>
            </a:endParaRPr>
          </a:p>
        </p:txBody>
      </p:sp>
      <p:sp>
        <p:nvSpPr>
          <p:cNvPr id="42" name="角丸四角形 41"/>
          <p:cNvSpPr/>
          <p:nvPr/>
        </p:nvSpPr>
        <p:spPr>
          <a:xfrm>
            <a:off x="6304953"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200" b="1">
                <a:solidFill>
                  <a:schemeClr val="bg1"/>
                </a:solidFill>
                <a:cs typeface="Arial" charset="0"/>
              </a:rPr>
              <a:t>DR/</a:t>
            </a:r>
            <a:r>
              <a:rPr kumimoji="1" lang="ja-JP" altLang="en-US" sz="1200" b="1">
                <a:solidFill>
                  <a:schemeClr val="bg1"/>
                </a:solidFill>
                <a:cs typeface="Arial" charset="0"/>
              </a:rPr>
              <a:t>制御</a:t>
            </a:r>
            <a:endParaRPr kumimoji="1" lang="ja-JP" altLang="en-US" sz="1200" b="1" dirty="0">
              <a:solidFill>
                <a:schemeClr val="bg1"/>
              </a:solidFill>
              <a:cs typeface="Arial" charset="0"/>
            </a:endParaRPr>
          </a:p>
        </p:txBody>
      </p:sp>
      <p:sp>
        <p:nvSpPr>
          <p:cNvPr id="43" name="正方形/長方形 42"/>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44" name="正方形/長方形 43"/>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pic>
        <p:nvPicPr>
          <p:cNvPr id="5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5917" y="1411949"/>
            <a:ext cx="1731957" cy="123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正方形/長方形 56"/>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Tree>
    <p:extLst>
      <p:ext uri="{BB962C8B-B14F-4D97-AF65-F5344CB8AC3E}">
        <p14:creationId xmlns:p14="http://schemas.microsoft.com/office/powerpoint/2010/main" val="374924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4758" name="think-cell スライド" r:id="rId5" imgW="528" imgH="528" progId="TCLayout.ActiveDocument.1">
                  <p:embed/>
                </p:oleObj>
              </mc:Choice>
              <mc:Fallback>
                <p:oleObj name="think-cell スライド" r:id="rId5" imgW="528" imgH="528" progId="TCLayout.ActiveDocument.1">
                  <p:embed/>
                  <p:pic>
                    <p:nvPicPr>
                      <p:cNvPr id="0" name=""/>
                      <p:cNvPicPr/>
                      <p:nvPr/>
                    </p:nvPicPr>
                    <p:blipFill>
                      <a:blip/>
                      <a:stretch>
                        <a:fillRect/>
                      </a:stretch>
                    </p:blipFill>
                    <p:spPr>
                      <a:xfrm>
                        <a:off x="382589" y="1589"/>
                        <a:ext cx="1587" cy="1587"/>
                      </a:xfrm>
                      <a:prstGeom prst="rect">
                        <a:avLst/>
                      </a:prstGeom>
                    </p:spPr>
                  </p:pic>
                </p:oleObj>
              </mc:Fallback>
            </mc:AlternateContent>
          </a:graphicData>
        </a:graphic>
      </p:graphicFrame>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a:solidFill>
                  <a:schemeClr val="bg1"/>
                </a:solidFill>
                <a:cs typeface="Arial" charset="0"/>
              </a:rPr>
              <a:t>脱炭素</a:t>
            </a:r>
            <a:endParaRPr kumimoji="1" lang="ja-JP" altLang="en-US" sz="1400" b="1" dirty="0">
              <a:solidFill>
                <a:schemeClr val="bg1"/>
              </a:solidFill>
              <a:cs typeface="Arial" charset="0"/>
            </a:endParaRPr>
          </a:p>
        </p:txBody>
      </p:sp>
      <p:sp>
        <p:nvSpPr>
          <p:cNvPr id="46" name="角丸四角形 45"/>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800" b="1">
                <a:solidFill>
                  <a:schemeClr val="bg1"/>
                </a:solidFill>
                <a:cs typeface="Arial" charset="0"/>
              </a:rPr>
              <a:t>低炭素モビリティ</a:t>
            </a:r>
            <a:endParaRPr kumimoji="1" lang="ja-JP" altLang="en-US" sz="800" b="1" dirty="0">
              <a:solidFill>
                <a:schemeClr val="bg1"/>
              </a:solidFill>
              <a:cs typeface="Arial" charset="0"/>
            </a:endParaRPr>
          </a:p>
        </p:txBody>
      </p:sp>
      <p:sp>
        <p:nvSpPr>
          <p:cNvPr id="55" name="角丸四角形 54"/>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050" b="1">
                <a:solidFill>
                  <a:schemeClr val="bg1"/>
                </a:solidFill>
                <a:cs typeface="Arial" charset="0"/>
              </a:rPr>
              <a:t>再エネ主力化</a:t>
            </a:r>
            <a:endParaRPr kumimoji="1" lang="ja-JP" altLang="en-US" sz="1050" b="1" dirty="0">
              <a:solidFill>
                <a:schemeClr val="bg1"/>
              </a:solidFill>
              <a:cs typeface="Arial" charset="0"/>
            </a:endParaRPr>
          </a:p>
        </p:txBody>
      </p:sp>
      <p:sp>
        <p:nvSpPr>
          <p:cNvPr id="56" name="角丸四角形 55"/>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100" b="1">
                <a:solidFill>
                  <a:schemeClr val="bg1"/>
                </a:solidFill>
              </a:rPr>
              <a:t>賑わい・産業</a:t>
            </a:r>
            <a:endParaRPr kumimoji="1" lang="ja-JP" altLang="en-US" sz="1100" b="1" dirty="0">
              <a:solidFill>
                <a:schemeClr val="bg1"/>
              </a:solidFill>
            </a:endParaRPr>
          </a:p>
        </p:txBody>
      </p:sp>
      <p:sp>
        <p:nvSpPr>
          <p:cNvPr id="57" name="角丸四角形 56"/>
          <p:cNvSpPr/>
          <p:nvPr/>
        </p:nvSpPr>
        <p:spPr>
          <a:xfrm>
            <a:off x="6304953"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200" b="1">
                <a:solidFill>
                  <a:schemeClr val="bg1"/>
                </a:solidFill>
                <a:cs typeface="Arial" charset="0"/>
              </a:rPr>
              <a:t>DR/</a:t>
            </a:r>
            <a:r>
              <a:rPr kumimoji="1" lang="ja-JP" altLang="en-US" sz="1200" b="1">
                <a:solidFill>
                  <a:schemeClr val="bg1"/>
                </a:solidFill>
                <a:cs typeface="Arial" charset="0"/>
              </a:rPr>
              <a:t>制御</a:t>
            </a:r>
            <a:endParaRPr kumimoji="1" lang="ja-JP" altLang="en-US" sz="1200" b="1" dirty="0">
              <a:solidFill>
                <a:schemeClr val="bg1"/>
              </a:solidFill>
              <a:cs typeface="Arial" charset="0"/>
            </a:endParaRPr>
          </a:p>
        </p:txBody>
      </p:sp>
      <p:sp>
        <p:nvSpPr>
          <p:cNvPr id="58" name="正方形/長方形 57"/>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2" name="Rectangle 2"/>
          <p:cNvSpPr txBox="1">
            <a:spLocks noChangeArrowheads="1"/>
          </p:cNvSpPr>
          <p:nvPr/>
        </p:nvSpPr>
        <p:spPr bwMode="auto">
          <a:xfrm>
            <a:off x="168166" y="-1"/>
            <a:ext cx="9356835"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53" name="正方形/長方形 52"/>
          <p:cNvSpPr/>
          <p:nvPr/>
        </p:nvSpPr>
        <p:spPr>
          <a:xfrm>
            <a:off x="3800856" y="-1"/>
            <a:ext cx="5724143"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a:solidFill>
                  <a:schemeClr val="bg1"/>
                </a:solidFill>
                <a:latin typeface="メイリオ" panose="020B0604030504040204" pitchFamily="50" charset="-128"/>
                <a:ea typeface="メイリオ" panose="020B0604030504040204" pitchFamily="50" charset="-128"/>
              </a:rPr>
              <a:t>「エネルギー地産地消による環境産業共生型復興まちづくり」を基盤に地域循環共生圏へ賑わいや産業を生み出す脱炭素環境未来まちづくり</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50000"/>
                    </a14:imgEffect>
                  </a14:imgLayer>
                </a14:imgProps>
              </a:ext>
              <a:ext uri="{28A0092B-C50C-407E-A947-70E740481C1C}">
                <a14:useLocalDpi xmlns:a14="http://schemas.microsoft.com/office/drawing/2010/main" val="0"/>
              </a:ext>
            </a:extLst>
          </a:blip>
          <a:srcRect l="22388" t="27128" r="34512" b="21410"/>
          <a:stretch/>
        </p:blipFill>
        <p:spPr>
          <a:xfrm>
            <a:off x="727019" y="61852"/>
            <a:ext cx="544733" cy="459619"/>
          </a:xfrm>
          <a:prstGeom prst="rect">
            <a:avLst/>
          </a:prstGeom>
        </p:spPr>
      </p:pic>
      <p:sp>
        <p:nvSpPr>
          <p:cNvPr id="60" name="テキスト ボックス 59"/>
          <p:cNvSpPr txBox="1"/>
          <p:nvPr/>
        </p:nvSpPr>
        <p:spPr>
          <a:xfrm>
            <a:off x="1259687" y="224391"/>
            <a:ext cx="1217897" cy="284693"/>
          </a:xfrm>
          <a:prstGeom prst="rect">
            <a:avLst/>
          </a:prstGeom>
          <a:noFill/>
        </p:spPr>
        <p:txBody>
          <a:bodyPr wrap="square" rtlCol="0">
            <a:spAutoFit/>
          </a:bodyPr>
          <a:lstStyle/>
          <a:p>
            <a:pPr algn="dist"/>
            <a:r>
              <a:rPr kumimoji="1" lang="ja-JP" altLang="en-US" sz="1250" dirty="0">
                <a:solidFill>
                  <a:schemeClr val="bg1"/>
                </a:solidFill>
                <a:latin typeface="HGSｺﾞｼｯｸE" panose="020B0900000000000000" pitchFamily="50" charset="-128"/>
                <a:ea typeface="HGSｺﾞｼｯｸE" panose="020B0900000000000000" pitchFamily="50" charset="-128"/>
              </a:rPr>
              <a:t>福島県相馬郡</a:t>
            </a:r>
          </a:p>
        </p:txBody>
      </p:sp>
      <p:sp>
        <p:nvSpPr>
          <p:cNvPr id="61" name="テキスト ボックス 60"/>
          <p:cNvSpPr txBox="1"/>
          <p:nvPr/>
        </p:nvSpPr>
        <p:spPr>
          <a:xfrm>
            <a:off x="2385082" y="0"/>
            <a:ext cx="1415772" cy="584775"/>
          </a:xfrm>
          <a:prstGeom prst="rect">
            <a:avLst/>
          </a:prstGeom>
          <a:noFill/>
        </p:spPr>
        <p:txBody>
          <a:bodyPr wrap="none" rtlCol="0">
            <a:spAutoFit/>
          </a:bodyPr>
          <a:lstStyle/>
          <a:p>
            <a:r>
              <a:rPr kumimoji="1" lang="ja-JP" altLang="en-US" sz="3200" dirty="0">
                <a:solidFill>
                  <a:schemeClr val="bg1"/>
                </a:solidFill>
                <a:latin typeface="HGSｺﾞｼｯｸE" panose="020B0900000000000000" pitchFamily="50" charset="-128"/>
                <a:ea typeface="HGSｺﾞｼｯｸE" panose="020B0900000000000000" pitchFamily="50" charset="-128"/>
              </a:rPr>
              <a:t>新地町</a:t>
            </a:r>
          </a:p>
        </p:txBody>
      </p:sp>
      <p:sp>
        <p:nvSpPr>
          <p:cNvPr id="141" name="正方形/長方形 14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19" name="正方形/長方形 18"/>
          <p:cNvSpPr/>
          <p:nvPr/>
        </p:nvSpPr>
        <p:spPr>
          <a:xfrm>
            <a:off x="-780209" y="1235070"/>
            <a:ext cx="6180732" cy="313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latin typeface="メイリオ" panose="020B0604030504040204" pitchFamily="50" charset="-128"/>
                <a:ea typeface="メイリオ" panose="020B0604030504040204" pitchFamily="50" charset="-128"/>
              </a:rPr>
              <a:t> </a:t>
            </a:r>
            <a:r>
              <a:rPr kumimoji="1" lang="ja-JP" altLang="en-US" sz="1200" b="1" dirty="0">
                <a:solidFill>
                  <a:schemeClr val="tx1"/>
                </a:solidFill>
                <a:latin typeface="メイリオ" panose="020B0604030504040204" pitchFamily="50" charset="-128"/>
                <a:ea typeface="メイリオ" panose="020B0604030504040204" pitchFamily="50" charset="-128"/>
              </a:rPr>
              <a:t>顕在化した課題と課題解決のアプローチ（今後の対応）について</a:t>
            </a:r>
          </a:p>
          <a:p>
            <a:pPr algn="ctr"/>
            <a:endParaRPr kumimoji="1" lang="ja-JP" altLang="en-US" sz="1200" b="1" dirty="0">
              <a:solidFill>
                <a:schemeClr val="tx1"/>
              </a:solidFill>
            </a:endParaRPr>
          </a:p>
        </p:txBody>
      </p:sp>
      <p:graphicFrame>
        <p:nvGraphicFramePr>
          <p:cNvPr id="18" name="表 12">
            <a:extLst>
              <a:ext uri="{FF2B5EF4-FFF2-40B4-BE49-F238E27FC236}">
                <a16:creationId xmlns:a16="http://schemas.microsoft.com/office/drawing/2014/main" id="{B06FFDA5-9963-4976-A733-C84584665419}"/>
              </a:ext>
            </a:extLst>
          </p:cNvPr>
          <p:cNvGraphicFramePr>
            <a:graphicFrameLocks noGrp="1"/>
          </p:cNvGraphicFramePr>
          <p:nvPr>
            <p:extLst>
              <p:ext uri="{D42A27DB-BD31-4B8C-83A1-F6EECF244321}">
                <p14:modId xmlns:p14="http://schemas.microsoft.com/office/powerpoint/2010/main" val="1713010654"/>
              </p:ext>
            </p:extLst>
          </p:nvPr>
        </p:nvGraphicFramePr>
        <p:xfrm>
          <a:off x="168166" y="1421631"/>
          <a:ext cx="9595600" cy="516636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059640">
                  <a:extLst>
                    <a:ext uri="{9D8B030D-6E8A-4147-A177-3AD203B41FA5}">
                      <a16:colId xmlns:a16="http://schemas.microsoft.com/office/drawing/2014/main" val="3265526353"/>
                    </a:ext>
                  </a:extLst>
                </a:gridCol>
                <a:gridCol w="2441583">
                  <a:extLst>
                    <a:ext uri="{9D8B030D-6E8A-4147-A177-3AD203B41FA5}">
                      <a16:colId xmlns:a16="http://schemas.microsoft.com/office/drawing/2014/main" val="3371818790"/>
                    </a:ext>
                  </a:extLst>
                </a:gridCol>
                <a:gridCol w="3167385">
                  <a:extLst>
                    <a:ext uri="{9D8B030D-6E8A-4147-A177-3AD203B41FA5}">
                      <a16:colId xmlns:a16="http://schemas.microsoft.com/office/drawing/2014/main" val="1728256747"/>
                    </a:ext>
                  </a:extLst>
                </a:gridCol>
                <a:gridCol w="2926992">
                  <a:extLst>
                    <a:ext uri="{9D8B030D-6E8A-4147-A177-3AD203B41FA5}">
                      <a16:colId xmlns:a16="http://schemas.microsoft.com/office/drawing/2014/main" val="2519243731"/>
                    </a:ext>
                  </a:extLst>
                </a:gridCol>
              </a:tblGrid>
              <a:tr h="0">
                <a:tc>
                  <a:txBody>
                    <a:bodyPr/>
                    <a:lstStyle>
                      <a:lvl1pPr marL="0" algn="l" defTabSz="685800" rtl="0" eaLnBrk="1" latinLnBrk="0" hangingPunct="1">
                        <a:defRPr kumimoji="1" sz="1350" b="1" kern="1200">
                          <a:solidFill>
                            <a:schemeClr val="lt1"/>
                          </a:solidFill>
                          <a:latin typeface="Meiryo UI"/>
                          <a:ea typeface="Meiryo UI"/>
                        </a:defRPr>
                      </a:lvl1pPr>
                      <a:lvl2pPr marL="342900" algn="l" defTabSz="685800" rtl="0" eaLnBrk="1" latinLnBrk="0" hangingPunct="1">
                        <a:defRPr kumimoji="1" sz="1350" b="1" kern="1200">
                          <a:solidFill>
                            <a:schemeClr val="lt1"/>
                          </a:solidFill>
                          <a:latin typeface="Meiryo UI"/>
                          <a:ea typeface="Meiryo UI"/>
                        </a:defRPr>
                      </a:lvl2pPr>
                      <a:lvl3pPr marL="685800" algn="l" defTabSz="685800" rtl="0" eaLnBrk="1" latinLnBrk="0" hangingPunct="1">
                        <a:defRPr kumimoji="1" sz="1350" b="1" kern="1200">
                          <a:solidFill>
                            <a:schemeClr val="lt1"/>
                          </a:solidFill>
                          <a:latin typeface="Meiryo UI"/>
                          <a:ea typeface="Meiryo UI"/>
                        </a:defRPr>
                      </a:lvl3pPr>
                      <a:lvl4pPr marL="1028700" algn="l" defTabSz="685800" rtl="0" eaLnBrk="1" latinLnBrk="0" hangingPunct="1">
                        <a:defRPr kumimoji="1" sz="1350" b="1" kern="1200">
                          <a:solidFill>
                            <a:schemeClr val="lt1"/>
                          </a:solidFill>
                          <a:latin typeface="Meiryo UI"/>
                          <a:ea typeface="Meiryo UI"/>
                        </a:defRPr>
                      </a:lvl4pPr>
                      <a:lvl5pPr marL="1371600" algn="l" defTabSz="685800" rtl="0" eaLnBrk="1" latinLnBrk="0" hangingPunct="1">
                        <a:defRPr kumimoji="1" sz="1350" b="1" kern="1200">
                          <a:solidFill>
                            <a:schemeClr val="lt1"/>
                          </a:solidFill>
                          <a:latin typeface="Meiryo UI"/>
                          <a:ea typeface="Meiryo UI"/>
                        </a:defRPr>
                      </a:lvl5pPr>
                      <a:lvl6pPr marL="1714500" algn="l" defTabSz="685800" rtl="0" eaLnBrk="1" latinLnBrk="0" hangingPunct="1">
                        <a:defRPr kumimoji="1" sz="1350" b="1" kern="1200">
                          <a:solidFill>
                            <a:schemeClr val="lt1"/>
                          </a:solidFill>
                          <a:latin typeface="Meiryo UI"/>
                          <a:ea typeface="Meiryo UI"/>
                        </a:defRPr>
                      </a:lvl6pPr>
                      <a:lvl7pPr marL="2057400" algn="l" defTabSz="685800" rtl="0" eaLnBrk="1" latinLnBrk="0" hangingPunct="1">
                        <a:defRPr kumimoji="1" sz="1350" b="1" kern="1200">
                          <a:solidFill>
                            <a:schemeClr val="lt1"/>
                          </a:solidFill>
                          <a:latin typeface="Meiryo UI"/>
                          <a:ea typeface="Meiryo UI"/>
                        </a:defRPr>
                      </a:lvl7pPr>
                      <a:lvl8pPr marL="2400300" algn="l" defTabSz="685800" rtl="0" eaLnBrk="1" latinLnBrk="0" hangingPunct="1">
                        <a:defRPr kumimoji="1" sz="1350" b="1" kern="1200">
                          <a:solidFill>
                            <a:schemeClr val="lt1"/>
                          </a:solidFill>
                          <a:latin typeface="Meiryo UI"/>
                          <a:ea typeface="Meiryo UI"/>
                        </a:defRPr>
                      </a:lvl8pPr>
                      <a:lvl9pPr marL="2743200" algn="l" defTabSz="685800" rtl="0" eaLnBrk="1" latinLnBrk="0" hangingPunct="1">
                        <a:defRPr kumimoji="1" sz="1350" b="1" kern="1200">
                          <a:solidFill>
                            <a:schemeClr val="lt1"/>
                          </a:solidFill>
                          <a:latin typeface="Meiryo UI"/>
                          <a:ea typeface="Meiryo UI"/>
                        </a:defRPr>
                      </a:lvl9p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685800" rtl="0" eaLnBrk="1" latinLnBrk="0" hangingPunct="1">
                        <a:defRPr kumimoji="1" sz="1350" b="1" kern="1200">
                          <a:solidFill>
                            <a:schemeClr val="lt1"/>
                          </a:solidFill>
                          <a:latin typeface="Meiryo UI"/>
                          <a:ea typeface="Meiryo UI"/>
                        </a:defRPr>
                      </a:lvl1pPr>
                      <a:lvl2pPr marL="342900" algn="l" defTabSz="685800" rtl="0" eaLnBrk="1" latinLnBrk="0" hangingPunct="1">
                        <a:defRPr kumimoji="1" sz="1350" b="1" kern="1200">
                          <a:solidFill>
                            <a:schemeClr val="lt1"/>
                          </a:solidFill>
                          <a:latin typeface="Meiryo UI"/>
                          <a:ea typeface="Meiryo UI"/>
                        </a:defRPr>
                      </a:lvl2pPr>
                      <a:lvl3pPr marL="685800" algn="l" defTabSz="685800" rtl="0" eaLnBrk="1" latinLnBrk="0" hangingPunct="1">
                        <a:defRPr kumimoji="1" sz="1350" b="1" kern="1200">
                          <a:solidFill>
                            <a:schemeClr val="lt1"/>
                          </a:solidFill>
                          <a:latin typeface="Meiryo UI"/>
                          <a:ea typeface="Meiryo UI"/>
                        </a:defRPr>
                      </a:lvl3pPr>
                      <a:lvl4pPr marL="1028700" algn="l" defTabSz="685800" rtl="0" eaLnBrk="1" latinLnBrk="0" hangingPunct="1">
                        <a:defRPr kumimoji="1" sz="1350" b="1" kern="1200">
                          <a:solidFill>
                            <a:schemeClr val="lt1"/>
                          </a:solidFill>
                          <a:latin typeface="Meiryo UI"/>
                          <a:ea typeface="Meiryo UI"/>
                        </a:defRPr>
                      </a:lvl4pPr>
                      <a:lvl5pPr marL="1371600" algn="l" defTabSz="685800" rtl="0" eaLnBrk="1" latinLnBrk="0" hangingPunct="1">
                        <a:defRPr kumimoji="1" sz="1350" b="1" kern="1200">
                          <a:solidFill>
                            <a:schemeClr val="lt1"/>
                          </a:solidFill>
                          <a:latin typeface="Meiryo UI"/>
                          <a:ea typeface="Meiryo UI"/>
                        </a:defRPr>
                      </a:lvl5pPr>
                      <a:lvl6pPr marL="1714500" algn="l" defTabSz="685800" rtl="0" eaLnBrk="1" latinLnBrk="0" hangingPunct="1">
                        <a:defRPr kumimoji="1" sz="1350" b="1" kern="1200">
                          <a:solidFill>
                            <a:schemeClr val="lt1"/>
                          </a:solidFill>
                          <a:latin typeface="Meiryo UI"/>
                          <a:ea typeface="Meiryo UI"/>
                        </a:defRPr>
                      </a:lvl6pPr>
                      <a:lvl7pPr marL="2057400" algn="l" defTabSz="685800" rtl="0" eaLnBrk="1" latinLnBrk="0" hangingPunct="1">
                        <a:defRPr kumimoji="1" sz="1350" b="1" kern="1200">
                          <a:solidFill>
                            <a:schemeClr val="lt1"/>
                          </a:solidFill>
                          <a:latin typeface="Meiryo UI"/>
                          <a:ea typeface="Meiryo UI"/>
                        </a:defRPr>
                      </a:lvl7pPr>
                      <a:lvl8pPr marL="2400300" algn="l" defTabSz="685800" rtl="0" eaLnBrk="1" latinLnBrk="0" hangingPunct="1">
                        <a:defRPr kumimoji="1" sz="1350" b="1" kern="1200">
                          <a:solidFill>
                            <a:schemeClr val="lt1"/>
                          </a:solidFill>
                          <a:latin typeface="Meiryo UI"/>
                          <a:ea typeface="Meiryo UI"/>
                        </a:defRPr>
                      </a:lvl8pPr>
                      <a:lvl9pPr marL="2743200" algn="l" defTabSz="685800" rtl="0" eaLnBrk="1" latinLnBrk="0" hangingPunct="1">
                        <a:defRPr kumimoji="1" sz="1350" b="1" kern="1200">
                          <a:solidFill>
                            <a:schemeClr val="lt1"/>
                          </a:solidFill>
                          <a:latin typeface="Meiryo UI"/>
                          <a:ea typeface="Meiryo UI"/>
                        </a:defRPr>
                      </a:lvl9p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685800" rtl="0" eaLnBrk="1" latinLnBrk="0" hangingPunct="1">
                        <a:defRPr kumimoji="1" sz="1350" b="1" kern="1200">
                          <a:solidFill>
                            <a:schemeClr val="lt1"/>
                          </a:solidFill>
                          <a:latin typeface="Meiryo UI"/>
                          <a:ea typeface="Meiryo UI"/>
                        </a:defRPr>
                      </a:lvl1pPr>
                      <a:lvl2pPr marL="342900" algn="l" defTabSz="685800" rtl="0" eaLnBrk="1" latinLnBrk="0" hangingPunct="1">
                        <a:defRPr kumimoji="1" sz="1350" b="1" kern="1200">
                          <a:solidFill>
                            <a:schemeClr val="lt1"/>
                          </a:solidFill>
                          <a:latin typeface="Meiryo UI"/>
                          <a:ea typeface="Meiryo UI"/>
                        </a:defRPr>
                      </a:lvl2pPr>
                      <a:lvl3pPr marL="685800" algn="l" defTabSz="685800" rtl="0" eaLnBrk="1" latinLnBrk="0" hangingPunct="1">
                        <a:defRPr kumimoji="1" sz="1350" b="1" kern="1200">
                          <a:solidFill>
                            <a:schemeClr val="lt1"/>
                          </a:solidFill>
                          <a:latin typeface="Meiryo UI"/>
                          <a:ea typeface="Meiryo UI"/>
                        </a:defRPr>
                      </a:lvl3pPr>
                      <a:lvl4pPr marL="1028700" algn="l" defTabSz="685800" rtl="0" eaLnBrk="1" latinLnBrk="0" hangingPunct="1">
                        <a:defRPr kumimoji="1" sz="1350" b="1" kern="1200">
                          <a:solidFill>
                            <a:schemeClr val="lt1"/>
                          </a:solidFill>
                          <a:latin typeface="Meiryo UI"/>
                          <a:ea typeface="Meiryo UI"/>
                        </a:defRPr>
                      </a:lvl4pPr>
                      <a:lvl5pPr marL="1371600" algn="l" defTabSz="685800" rtl="0" eaLnBrk="1" latinLnBrk="0" hangingPunct="1">
                        <a:defRPr kumimoji="1" sz="1350" b="1" kern="1200">
                          <a:solidFill>
                            <a:schemeClr val="lt1"/>
                          </a:solidFill>
                          <a:latin typeface="Meiryo UI"/>
                          <a:ea typeface="Meiryo UI"/>
                        </a:defRPr>
                      </a:lvl5pPr>
                      <a:lvl6pPr marL="1714500" algn="l" defTabSz="685800" rtl="0" eaLnBrk="1" latinLnBrk="0" hangingPunct="1">
                        <a:defRPr kumimoji="1" sz="1350" b="1" kern="1200">
                          <a:solidFill>
                            <a:schemeClr val="lt1"/>
                          </a:solidFill>
                          <a:latin typeface="Meiryo UI"/>
                          <a:ea typeface="Meiryo UI"/>
                        </a:defRPr>
                      </a:lvl6pPr>
                      <a:lvl7pPr marL="2057400" algn="l" defTabSz="685800" rtl="0" eaLnBrk="1" latinLnBrk="0" hangingPunct="1">
                        <a:defRPr kumimoji="1" sz="1350" b="1" kern="1200">
                          <a:solidFill>
                            <a:schemeClr val="lt1"/>
                          </a:solidFill>
                          <a:latin typeface="Meiryo UI"/>
                          <a:ea typeface="Meiryo UI"/>
                        </a:defRPr>
                      </a:lvl7pPr>
                      <a:lvl8pPr marL="2400300" algn="l" defTabSz="685800" rtl="0" eaLnBrk="1" latinLnBrk="0" hangingPunct="1">
                        <a:defRPr kumimoji="1" sz="1350" b="1" kern="1200">
                          <a:solidFill>
                            <a:schemeClr val="lt1"/>
                          </a:solidFill>
                          <a:latin typeface="Meiryo UI"/>
                          <a:ea typeface="Meiryo UI"/>
                        </a:defRPr>
                      </a:lvl8pPr>
                      <a:lvl9pPr marL="2743200" algn="l" defTabSz="685800" rtl="0" eaLnBrk="1" latinLnBrk="0" hangingPunct="1">
                        <a:defRPr kumimoji="1" sz="1350" b="1" kern="1200">
                          <a:solidFill>
                            <a:schemeClr val="lt1"/>
                          </a:solidFill>
                          <a:latin typeface="Meiryo UI"/>
                          <a:ea typeface="Meiryo UI"/>
                        </a:defRPr>
                      </a:lvl9p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685800" rtl="0" eaLnBrk="1" latinLnBrk="0" hangingPunct="1">
                        <a:defRPr kumimoji="1" sz="1350" b="1" kern="1200">
                          <a:solidFill>
                            <a:schemeClr val="lt1"/>
                          </a:solidFill>
                          <a:latin typeface="Meiryo UI"/>
                          <a:ea typeface="Meiryo UI"/>
                        </a:defRPr>
                      </a:lvl1pPr>
                      <a:lvl2pPr marL="342900" algn="l" defTabSz="685800" rtl="0" eaLnBrk="1" latinLnBrk="0" hangingPunct="1">
                        <a:defRPr kumimoji="1" sz="1350" b="1" kern="1200">
                          <a:solidFill>
                            <a:schemeClr val="lt1"/>
                          </a:solidFill>
                          <a:latin typeface="Meiryo UI"/>
                          <a:ea typeface="Meiryo UI"/>
                        </a:defRPr>
                      </a:lvl2pPr>
                      <a:lvl3pPr marL="685800" algn="l" defTabSz="685800" rtl="0" eaLnBrk="1" latinLnBrk="0" hangingPunct="1">
                        <a:defRPr kumimoji="1" sz="1350" b="1" kern="1200">
                          <a:solidFill>
                            <a:schemeClr val="lt1"/>
                          </a:solidFill>
                          <a:latin typeface="Meiryo UI"/>
                          <a:ea typeface="Meiryo UI"/>
                        </a:defRPr>
                      </a:lvl3pPr>
                      <a:lvl4pPr marL="1028700" algn="l" defTabSz="685800" rtl="0" eaLnBrk="1" latinLnBrk="0" hangingPunct="1">
                        <a:defRPr kumimoji="1" sz="1350" b="1" kern="1200">
                          <a:solidFill>
                            <a:schemeClr val="lt1"/>
                          </a:solidFill>
                          <a:latin typeface="Meiryo UI"/>
                          <a:ea typeface="Meiryo UI"/>
                        </a:defRPr>
                      </a:lvl4pPr>
                      <a:lvl5pPr marL="1371600" algn="l" defTabSz="685800" rtl="0" eaLnBrk="1" latinLnBrk="0" hangingPunct="1">
                        <a:defRPr kumimoji="1" sz="1350" b="1" kern="1200">
                          <a:solidFill>
                            <a:schemeClr val="lt1"/>
                          </a:solidFill>
                          <a:latin typeface="Meiryo UI"/>
                          <a:ea typeface="Meiryo UI"/>
                        </a:defRPr>
                      </a:lvl5pPr>
                      <a:lvl6pPr marL="1714500" algn="l" defTabSz="685800" rtl="0" eaLnBrk="1" latinLnBrk="0" hangingPunct="1">
                        <a:defRPr kumimoji="1" sz="1350" b="1" kern="1200">
                          <a:solidFill>
                            <a:schemeClr val="lt1"/>
                          </a:solidFill>
                          <a:latin typeface="Meiryo UI"/>
                          <a:ea typeface="Meiryo UI"/>
                        </a:defRPr>
                      </a:lvl6pPr>
                      <a:lvl7pPr marL="2057400" algn="l" defTabSz="685800" rtl="0" eaLnBrk="1" latinLnBrk="0" hangingPunct="1">
                        <a:defRPr kumimoji="1" sz="1350" b="1" kern="1200">
                          <a:solidFill>
                            <a:schemeClr val="lt1"/>
                          </a:solidFill>
                          <a:latin typeface="Meiryo UI"/>
                          <a:ea typeface="Meiryo UI"/>
                        </a:defRPr>
                      </a:lvl7pPr>
                      <a:lvl8pPr marL="2400300" algn="l" defTabSz="685800" rtl="0" eaLnBrk="1" latinLnBrk="0" hangingPunct="1">
                        <a:defRPr kumimoji="1" sz="1350" b="1" kern="1200">
                          <a:solidFill>
                            <a:schemeClr val="lt1"/>
                          </a:solidFill>
                          <a:latin typeface="Meiryo UI"/>
                          <a:ea typeface="Meiryo UI"/>
                        </a:defRPr>
                      </a:lvl8pPr>
                      <a:lvl9pPr marL="2743200" algn="l" defTabSz="685800" rtl="0" eaLnBrk="1" latinLnBrk="0" hangingPunct="1">
                        <a:defRPr kumimoji="1" sz="1350" b="1" kern="1200">
                          <a:solidFill>
                            <a:schemeClr val="lt1"/>
                          </a:solidFill>
                          <a:latin typeface="Meiryo UI"/>
                          <a:ea typeface="Meiryo UI"/>
                        </a:defRPr>
                      </a:lvl9p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r>
                        <a:rPr kumimoji="1" lang="ja-JP" altLang="en-US" sz="1050" b="1" dirty="0">
                          <a:solidFill>
                            <a:schemeClr val="bg1"/>
                          </a:solidFill>
                          <a:effectLst>
                            <a:outerShdw blurRad="38100" dist="38100" dir="2700000" algn="tl">
                              <a:srgbClr val="000000">
                                <a:alpha val="43137"/>
                              </a:srgbClr>
                            </a:outerShdw>
                          </a:effectLst>
                        </a:rPr>
                        <a:t>今後の展開</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val="351828688"/>
                  </a:ext>
                </a:extLst>
              </a:tr>
              <a:tr h="1712330">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t>１．再エネ主力電源化の検討</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solidFill>
                            <a:schemeClr val="tx1"/>
                          </a:solidFill>
                        </a:rPr>
                        <a:t>スマコミ事業で構築した現在の電力・熱供給エリアの新規施設や町役場など周辺地域・施設へのネットワーク拡大展開について検討。</a:t>
                      </a:r>
                      <a:endParaRPr kumimoji="1" lang="en-US" altLang="ja-JP" sz="1050" dirty="0">
                        <a:solidFill>
                          <a:schemeClr val="tx1"/>
                        </a:solidFill>
                      </a:endParaRPr>
                    </a:p>
                    <a:p>
                      <a:r>
                        <a:rPr kumimoji="1" lang="ja-JP" altLang="en-US" sz="1050" dirty="0">
                          <a:solidFill>
                            <a:schemeClr val="tx1"/>
                          </a:solidFill>
                        </a:rPr>
                        <a:t>エネルギー需要を既設データや文献から想定。また、段階的に、再エネや自営線等の具体的な導入ケースを設定。上記を踏まえ、太陽光発電・大規模風力発電、蓄電池を組み合わせた地域の再エネ主力電源化について環境性や経済性、事業性などについて検討評価。</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①　駅前周辺地区の需要家進出予定が当初予定より遅れており、時期やエネルギー需要規模等の将来への不透明さが増している。</a:t>
                      </a:r>
                      <a:endParaRPr kumimoji="1" lang="en-US" altLang="ja-JP" sz="1050" dirty="0">
                        <a:solidFill>
                          <a:schemeClr val="tx1"/>
                        </a:solidFill>
                        <a:highlight>
                          <a:srgbClr val="FFFF00"/>
                        </a:highlight>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②　当町の風況については、別事業で調査をしており、風力発電に適しているか慎重な判断が必要。また、風力は変動が大きく地域内の需給調整、蓄電機能の整備が必要となる。結果として、蓄電池・自営線含めると大きな投資が必要となり、初期投資だけでなく、機器更新についても考慮した事業費の確保が必要。</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③　地産地消エネルギーとして下水処理場消化ガスや小水力発電は、規模が小さく効果は限定的。</a:t>
                      </a:r>
                      <a:endParaRPr kumimoji="1" lang="en-US" altLang="ja-JP" sz="1050"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　新地駅前地区の新規エネルギー需要家は公募を含め進出を引き続き推進。遅れている需要家進出へも連携して協力。</a:t>
                      </a:r>
                      <a:endParaRPr kumimoji="1" lang="en-US" altLang="ja-JP" sz="1050" dirty="0"/>
                    </a:p>
                    <a:p>
                      <a:pPr algn="just">
                        <a:spcAft>
                          <a:spcPts val="0"/>
                        </a:spcAft>
                      </a:pPr>
                      <a:r>
                        <a:rPr kumimoji="1" lang="ja-JP" altLang="en-US" sz="1050" dirty="0"/>
                        <a:t>②　事業化はエネルギー会社の経営状況を踏まえながら、中長期的な視点で想定。更新コスト、機器更新時の事業状況、更新時の補助活用なども含めて評価。</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③　適用可能な補助を踏まえ、導入効果について慎重に検討する。</a:t>
                      </a:r>
                      <a:endParaRPr kumimoji="1" lang="en-US" altLang="ja-JP" sz="1050"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2571226629"/>
                  </a:ext>
                </a:extLst>
              </a:tr>
              <a:tr h="1002976">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２．低炭素型地域モビリティモデルの検討</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solidFill>
                            <a:schemeClr val="tx1"/>
                          </a:solidFill>
                        </a:rPr>
                        <a:t>公用車、現在の地域デマンド交通（しんちゃん</a:t>
                      </a:r>
                      <a:r>
                        <a:rPr kumimoji="1" lang="en-US" altLang="ja-JP" sz="1050" dirty="0">
                          <a:solidFill>
                            <a:schemeClr val="tx1"/>
                          </a:solidFill>
                        </a:rPr>
                        <a:t>GO</a:t>
                      </a:r>
                      <a:r>
                        <a:rPr kumimoji="1" lang="ja-JP" altLang="en-US" sz="1050" dirty="0">
                          <a:solidFill>
                            <a:schemeClr val="tx1"/>
                          </a:solidFill>
                        </a:rPr>
                        <a:t>）を電動化（</a:t>
                      </a:r>
                      <a:r>
                        <a:rPr kumimoji="1" lang="en-US" altLang="ja-JP" sz="1050" dirty="0">
                          <a:solidFill>
                            <a:schemeClr val="tx1"/>
                          </a:solidFill>
                        </a:rPr>
                        <a:t>EV</a:t>
                      </a:r>
                      <a:r>
                        <a:rPr kumimoji="1" lang="ja-JP" altLang="en-US" sz="1050" dirty="0">
                          <a:solidFill>
                            <a:schemeClr val="tx1"/>
                          </a:solidFill>
                        </a:rPr>
                        <a:t>）、地域へ防災対応含む充電スタンドを設置。</a:t>
                      </a:r>
                      <a:r>
                        <a:rPr kumimoji="1" lang="en-US" altLang="ja-JP" sz="1050" dirty="0">
                          <a:solidFill>
                            <a:schemeClr val="tx1"/>
                          </a:solidFill>
                        </a:rPr>
                        <a:t>EV</a:t>
                      </a:r>
                      <a:r>
                        <a:rPr kumimoji="1" lang="ja-JP" altLang="en-US" sz="1050" dirty="0">
                          <a:solidFill>
                            <a:schemeClr val="tx1"/>
                          </a:solidFill>
                        </a:rPr>
                        <a:t>カーシェアの検討、</a:t>
                      </a:r>
                      <a:r>
                        <a:rPr kumimoji="1" lang="en-US" altLang="ja-JP" sz="1050" dirty="0">
                          <a:solidFill>
                            <a:schemeClr val="tx1"/>
                          </a:solidFill>
                        </a:rPr>
                        <a:t>EV</a:t>
                      </a:r>
                      <a:r>
                        <a:rPr kumimoji="1" lang="ja-JP" altLang="en-US" sz="1050" dirty="0">
                          <a:solidFill>
                            <a:schemeClr val="tx1"/>
                          </a:solidFill>
                        </a:rPr>
                        <a:t>を活用した</a:t>
                      </a:r>
                      <a:r>
                        <a:rPr kumimoji="1" lang="en-US" altLang="ja-JP" sz="1050" dirty="0">
                          <a:solidFill>
                            <a:schemeClr val="tx1"/>
                          </a:solidFill>
                        </a:rPr>
                        <a:t>DR</a:t>
                      </a:r>
                      <a:r>
                        <a:rPr kumimoji="1" lang="ja-JP" altLang="en-US" sz="1050" dirty="0">
                          <a:solidFill>
                            <a:schemeClr val="tx1"/>
                          </a:solidFill>
                        </a:rPr>
                        <a:t>やエネルギー効率利用、</a:t>
                      </a:r>
                      <a:r>
                        <a:rPr kumimoji="1" lang="en-US" altLang="ja-JP" sz="1050" dirty="0">
                          <a:solidFill>
                            <a:schemeClr val="tx1"/>
                          </a:solidFill>
                        </a:rPr>
                        <a:t>V</a:t>
                      </a:r>
                      <a:r>
                        <a:rPr kumimoji="1" lang="ja-JP" altLang="en-US" sz="1050" dirty="0">
                          <a:solidFill>
                            <a:schemeClr val="tx1"/>
                          </a:solidFill>
                        </a:rPr>
                        <a:t>２</a:t>
                      </a:r>
                      <a:r>
                        <a:rPr kumimoji="1" lang="en-US" altLang="ja-JP" sz="1050" dirty="0">
                          <a:solidFill>
                            <a:schemeClr val="tx1"/>
                          </a:solidFill>
                        </a:rPr>
                        <a:t>G</a:t>
                      </a:r>
                      <a:r>
                        <a:rPr kumimoji="1" lang="ja-JP" altLang="en-US" sz="1050" dirty="0">
                          <a:solidFill>
                            <a:schemeClr val="tx1"/>
                          </a:solidFill>
                        </a:rPr>
                        <a:t>による防災活用なども検討</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solidFill>
                            <a:schemeClr val="tx1"/>
                          </a:solidFill>
                        </a:rPr>
                        <a:t>①　現在運用している地域デマンド交通（しんちゃん</a:t>
                      </a:r>
                      <a:r>
                        <a:rPr kumimoji="1" lang="en-US" altLang="ja-JP" sz="1050" dirty="0">
                          <a:solidFill>
                            <a:schemeClr val="tx1"/>
                          </a:solidFill>
                        </a:rPr>
                        <a:t>GO</a:t>
                      </a:r>
                      <a:r>
                        <a:rPr kumimoji="1" lang="ja-JP" altLang="en-US" sz="1050" dirty="0">
                          <a:solidFill>
                            <a:schemeClr val="tx1"/>
                          </a:solidFill>
                        </a:rPr>
                        <a:t>）は、地域交通としての在り方検討が必要。</a:t>
                      </a:r>
                      <a:endParaRPr kumimoji="1" lang="en-US" altLang="ja-JP" sz="1050" dirty="0">
                        <a:solidFill>
                          <a:schemeClr val="tx1"/>
                        </a:solidFill>
                      </a:endParaRPr>
                    </a:p>
                    <a:p>
                      <a:r>
                        <a:rPr kumimoji="1" lang="ja-JP" altLang="en-US" sz="1050" dirty="0">
                          <a:solidFill>
                            <a:schemeClr val="tx1"/>
                          </a:solidFill>
                        </a:rPr>
                        <a:t>②　民間による</a:t>
                      </a:r>
                      <a:r>
                        <a:rPr kumimoji="1" lang="en-US" altLang="ja-JP" sz="1050" dirty="0">
                          <a:solidFill>
                            <a:schemeClr val="tx1"/>
                          </a:solidFill>
                        </a:rPr>
                        <a:t>EV</a:t>
                      </a:r>
                      <a:r>
                        <a:rPr kumimoji="1" lang="ja-JP" altLang="en-US" sz="1050" dirty="0">
                          <a:solidFill>
                            <a:schemeClr val="tx1"/>
                          </a:solidFill>
                        </a:rPr>
                        <a:t>カーシェアは、需要が少ないため事業採算性が低い。</a:t>
                      </a:r>
                      <a:endParaRPr kumimoji="1" lang="en-US" altLang="ja-JP" sz="1050" dirty="0">
                        <a:solidFill>
                          <a:schemeClr val="tx1"/>
                        </a:solidFill>
                      </a:endParaRPr>
                    </a:p>
                    <a:p>
                      <a:r>
                        <a:rPr kumimoji="1" lang="ja-JP" altLang="en-US" sz="1050" dirty="0">
                          <a:solidFill>
                            <a:schemeClr val="tx1"/>
                          </a:solidFill>
                        </a:rPr>
                        <a:t>③公用車</a:t>
                      </a:r>
                      <a:r>
                        <a:rPr kumimoji="1" lang="en-US" altLang="ja-JP" sz="1050" dirty="0">
                          <a:solidFill>
                            <a:schemeClr val="tx1"/>
                          </a:solidFill>
                        </a:rPr>
                        <a:t>EV</a:t>
                      </a:r>
                      <a:r>
                        <a:rPr kumimoji="1" lang="ja-JP" altLang="en-US" sz="1050" dirty="0">
                          <a:solidFill>
                            <a:schemeClr val="tx1"/>
                          </a:solidFill>
                        </a:rPr>
                        <a:t>化による町民メリットの明確化や、福祉・観光交通支援等を含めた新しい地域交通システムの在り方検討が必要。</a:t>
                      </a:r>
                      <a:endParaRPr kumimoji="1" lang="en-US" altLang="ja-JP" sz="1050" dirty="0">
                        <a:solidFill>
                          <a:schemeClr val="tx1"/>
                        </a:solidFill>
                        <a:highlight>
                          <a:srgbClr val="FFFF00"/>
                        </a:highlight>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t>①　町内で地域デマンド交通と車両などの連携、サービス内容、費用対効果、効率化などの検討を進める。その一環としてスマート化や電動化も視野に入れる。</a:t>
                      </a:r>
                      <a:endParaRPr kumimoji="1" lang="en-US" altLang="ja-JP" sz="1050" dirty="0"/>
                    </a:p>
                    <a:p>
                      <a:r>
                        <a:rPr kumimoji="1" lang="ja-JP" altLang="en-US" sz="1050" dirty="0"/>
                        <a:t>②　町の観光促進や来訪者利便性向上という観点を含め検討。運用方法の効率化、民間のカーシェアサービスとの連携も検討課題。③　公用車</a:t>
                      </a:r>
                      <a:r>
                        <a:rPr kumimoji="1" lang="en-US" altLang="ja-JP" sz="1050" dirty="0"/>
                        <a:t>EV</a:t>
                      </a:r>
                      <a:r>
                        <a:rPr kumimoji="1" lang="ja-JP" altLang="en-US" sz="1050" dirty="0"/>
                        <a:t>化による災害時活用等の地域メリットや、福祉・観光交通支援等の補完的活用など、官民連携の新しい地域交通システムの可能性等を検討。</a:t>
                      </a:r>
                      <a:endParaRPr kumimoji="1" lang="en-US" altLang="ja-JP" sz="1050"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93627162"/>
                  </a:ext>
                </a:extLst>
              </a:tr>
              <a:tr h="858516">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3</a:t>
                      </a:r>
                      <a:r>
                        <a:rPr kumimoji="1" lang="ja-JP" altLang="en-US" sz="1050" dirty="0">
                          <a:solidFill>
                            <a:schemeClr val="tx1"/>
                          </a:solidFill>
                        </a:rPr>
                        <a:t>．</a:t>
                      </a:r>
                      <a:r>
                        <a:rPr kumimoji="1" lang="en-US" altLang="ja-JP" sz="1050" dirty="0">
                          <a:solidFill>
                            <a:schemeClr val="tx1"/>
                          </a:solidFill>
                        </a:rPr>
                        <a:t>CEMS</a:t>
                      </a:r>
                      <a:r>
                        <a:rPr kumimoji="1" lang="ja-JP" altLang="en-US" sz="1050" dirty="0">
                          <a:solidFill>
                            <a:schemeClr val="tx1"/>
                          </a:solidFill>
                        </a:rPr>
                        <a:t>による最適制御</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solidFill>
                            <a:schemeClr val="tx1"/>
                          </a:solidFill>
                        </a:rPr>
                        <a:t>スマコミ事業で導入した分散型電源（コージェネレーション・太陽光発電）と、新たに導入する再エネ発電（風力発電、太陽光発電）、蓄電池と</a:t>
                      </a:r>
                      <a:r>
                        <a:rPr kumimoji="1" lang="en-US" altLang="ja-JP" sz="1050" dirty="0">
                          <a:solidFill>
                            <a:schemeClr val="tx1"/>
                          </a:solidFill>
                        </a:rPr>
                        <a:t>EV</a:t>
                      </a:r>
                      <a:r>
                        <a:rPr kumimoji="1" lang="ja-JP" altLang="en-US" sz="1050" dirty="0">
                          <a:solidFill>
                            <a:schemeClr val="tx1"/>
                          </a:solidFill>
                        </a:rPr>
                        <a:t>の充放電に対し、地域の電力予測、</a:t>
                      </a:r>
                      <a:r>
                        <a:rPr kumimoji="1" lang="en-US" altLang="ja-JP" sz="1050" dirty="0">
                          <a:solidFill>
                            <a:schemeClr val="tx1"/>
                          </a:solidFill>
                        </a:rPr>
                        <a:t>DR</a:t>
                      </a:r>
                      <a:r>
                        <a:rPr kumimoji="1" lang="ja-JP" altLang="en-US" sz="1050" dirty="0">
                          <a:solidFill>
                            <a:schemeClr val="tx1"/>
                          </a:solidFill>
                        </a:rPr>
                        <a:t>を組み合わせた最適エネルギー制御を目指す。また、災害時の防災電力拡大、防災性向上にも貢献する。</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pPr algn="just">
                        <a:spcAft>
                          <a:spcPts val="0"/>
                        </a:spcAft>
                      </a:pPr>
                      <a:r>
                        <a:rPr kumimoji="1" lang="ja-JP" altLang="en-US" sz="1050" dirty="0">
                          <a:solidFill>
                            <a:schemeClr val="tx1"/>
                          </a:solidFill>
                        </a:rPr>
                        <a:t>①　</a:t>
                      </a:r>
                      <a:r>
                        <a:rPr kumimoji="1" lang="en-US" altLang="ja-JP" sz="1050" dirty="0">
                          <a:solidFill>
                            <a:schemeClr val="tx1"/>
                          </a:solidFill>
                        </a:rPr>
                        <a:t>CEMS</a:t>
                      </a:r>
                      <a:r>
                        <a:rPr kumimoji="1" lang="ja-JP" altLang="en-US" sz="1050" dirty="0">
                          <a:solidFill>
                            <a:schemeClr val="tx1"/>
                          </a:solidFill>
                        </a:rPr>
                        <a:t>のコストや費用対効果、町民のメリット等の定量化、見える化が必要。</a:t>
                      </a:r>
                      <a:endParaRPr kumimoji="1" lang="en-US" altLang="ja-JP" sz="1050" dirty="0">
                        <a:solidFill>
                          <a:schemeClr val="tx1"/>
                        </a:solidFill>
                      </a:endParaRPr>
                    </a:p>
                    <a:p>
                      <a:r>
                        <a:rPr kumimoji="1" lang="ja-JP" altLang="en-US" sz="1050" dirty="0">
                          <a:solidFill>
                            <a:schemeClr val="tx1"/>
                          </a:solidFill>
                        </a:rPr>
                        <a:t>②　将来は、エネルギーインフラだけでなく、生活全体にまたがる様々な分野と連携していく地域データ基盤サービスなどへ展開（例：スーパーシティ構想）が期待されるものの、取り組み方法や展望の具体化が必要。</a:t>
                      </a:r>
                      <a:endParaRPr kumimoji="1" lang="en-US" altLang="ja-JP" sz="1050" dirty="0">
                        <a:solidFill>
                          <a:schemeClr val="tx1"/>
                        </a:solidFill>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685800" rtl="0" eaLnBrk="1" latinLnBrk="0" hangingPunct="1">
                        <a:defRPr kumimoji="1" sz="1350" kern="1200">
                          <a:solidFill>
                            <a:schemeClr val="dk1"/>
                          </a:solidFill>
                          <a:latin typeface="Meiryo UI"/>
                          <a:ea typeface="Meiryo UI"/>
                        </a:defRPr>
                      </a:lvl1pPr>
                      <a:lvl2pPr marL="342900" algn="l" defTabSz="685800" rtl="0" eaLnBrk="1" latinLnBrk="0" hangingPunct="1">
                        <a:defRPr kumimoji="1" sz="1350" kern="1200">
                          <a:solidFill>
                            <a:schemeClr val="dk1"/>
                          </a:solidFill>
                          <a:latin typeface="Meiryo UI"/>
                          <a:ea typeface="Meiryo UI"/>
                        </a:defRPr>
                      </a:lvl2pPr>
                      <a:lvl3pPr marL="685800" algn="l" defTabSz="685800" rtl="0" eaLnBrk="1" latinLnBrk="0" hangingPunct="1">
                        <a:defRPr kumimoji="1" sz="1350" kern="1200">
                          <a:solidFill>
                            <a:schemeClr val="dk1"/>
                          </a:solidFill>
                          <a:latin typeface="Meiryo UI"/>
                          <a:ea typeface="Meiryo UI"/>
                        </a:defRPr>
                      </a:lvl3pPr>
                      <a:lvl4pPr marL="1028700" algn="l" defTabSz="685800" rtl="0" eaLnBrk="1" latinLnBrk="0" hangingPunct="1">
                        <a:defRPr kumimoji="1" sz="1350" kern="1200">
                          <a:solidFill>
                            <a:schemeClr val="dk1"/>
                          </a:solidFill>
                          <a:latin typeface="Meiryo UI"/>
                          <a:ea typeface="Meiryo UI"/>
                        </a:defRPr>
                      </a:lvl4pPr>
                      <a:lvl5pPr marL="1371600" algn="l" defTabSz="685800" rtl="0" eaLnBrk="1" latinLnBrk="0" hangingPunct="1">
                        <a:defRPr kumimoji="1" sz="1350" kern="1200">
                          <a:solidFill>
                            <a:schemeClr val="dk1"/>
                          </a:solidFill>
                          <a:latin typeface="Meiryo UI"/>
                          <a:ea typeface="Meiryo UI"/>
                        </a:defRPr>
                      </a:lvl5pPr>
                      <a:lvl6pPr marL="1714500" algn="l" defTabSz="685800" rtl="0" eaLnBrk="1" latinLnBrk="0" hangingPunct="1">
                        <a:defRPr kumimoji="1" sz="1350" kern="1200">
                          <a:solidFill>
                            <a:schemeClr val="dk1"/>
                          </a:solidFill>
                          <a:latin typeface="Meiryo UI"/>
                          <a:ea typeface="Meiryo UI"/>
                        </a:defRPr>
                      </a:lvl6pPr>
                      <a:lvl7pPr marL="2057400" algn="l" defTabSz="685800" rtl="0" eaLnBrk="1" latinLnBrk="0" hangingPunct="1">
                        <a:defRPr kumimoji="1" sz="1350" kern="1200">
                          <a:solidFill>
                            <a:schemeClr val="dk1"/>
                          </a:solidFill>
                          <a:latin typeface="Meiryo UI"/>
                          <a:ea typeface="Meiryo UI"/>
                        </a:defRPr>
                      </a:lvl7pPr>
                      <a:lvl8pPr marL="2400300" algn="l" defTabSz="685800" rtl="0" eaLnBrk="1" latinLnBrk="0" hangingPunct="1">
                        <a:defRPr kumimoji="1" sz="1350" kern="1200">
                          <a:solidFill>
                            <a:schemeClr val="dk1"/>
                          </a:solidFill>
                          <a:latin typeface="Meiryo UI"/>
                          <a:ea typeface="Meiryo UI"/>
                        </a:defRPr>
                      </a:lvl8pPr>
                      <a:lvl9pPr marL="2743200" algn="l" defTabSz="685800" rtl="0" eaLnBrk="1" latinLnBrk="0" hangingPunct="1">
                        <a:defRPr kumimoji="1" sz="1350" kern="1200">
                          <a:solidFill>
                            <a:schemeClr val="dk1"/>
                          </a:solidFill>
                          <a:latin typeface="Meiryo UI"/>
                          <a:ea typeface="Meiryo UI"/>
                        </a:defRPr>
                      </a:lvl9pPr>
                    </a:lstStyle>
                    <a:p>
                      <a:r>
                        <a:rPr kumimoji="1" lang="ja-JP" altLang="en-US" sz="1050" dirty="0"/>
                        <a:t>①</a:t>
                      </a:r>
                      <a:r>
                        <a:rPr kumimoji="1" lang="en-US" altLang="ja-JP" sz="1050" dirty="0"/>
                        <a:t>-1</a:t>
                      </a:r>
                      <a:r>
                        <a:rPr kumimoji="1" lang="ja-JP" altLang="en-US" sz="1050" dirty="0"/>
                        <a:t>　大規模な再エネや蓄電池導入は未だ先（数年単位以上）なので、当面は情報収集に努める。地域防災の視点含めて、町民のメリットを整理する。</a:t>
                      </a:r>
                      <a:endParaRPr kumimoji="1" lang="en-US" altLang="ja-JP" sz="1050" dirty="0"/>
                    </a:p>
                    <a:p>
                      <a:r>
                        <a:rPr kumimoji="1" lang="ja-JP" altLang="en-US" sz="1050" dirty="0"/>
                        <a:t>②協力協定を締結している国立環境研究所と連携し、イノベーションコースト技術開発事業の成果も踏まえながら、町に最適な</a:t>
                      </a:r>
                      <a:r>
                        <a:rPr kumimoji="1" lang="en-US" altLang="ja-JP" sz="1050" dirty="0"/>
                        <a:t>CEMS</a:t>
                      </a:r>
                      <a:r>
                        <a:rPr kumimoji="1" lang="ja-JP" altLang="en-US" sz="1050" dirty="0"/>
                        <a:t>導入を検討・検証していく。</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948599626"/>
                  </a:ext>
                </a:extLst>
              </a:tr>
            </a:tbl>
          </a:graphicData>
        </a:graphic>
      </p:graphicFrame>
    </p:spTree>
    <p:extLst>
      <p:ext uri="{BB962C8B-B14F-4D97-AF65-F5344CB8AC3E}">
        <p14:creationId xmlns:p14="http://schemas.microsoft.com/office/powerpoint/2010/main" val="750197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2163</Words>
  <Application>Microsoft Office PowerPoint</Application>
  <PresentationFormat>A4 210 x 297 mm</PresentationFormat>
  <Paragraphs>150</Paragraphs>
  <Slides>4</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1</vt:i4>
      </vt:variant>
      <vt:variant>
        <vt:lpstr>スライド タイトル</vt:lpstr>
      </vt:variant>
      <vt:variant>
        <vt:i4>4</vt:i4>
      </vt:variant>
    </vt:vector>
  </HeadingPairs>
  <TitlesOfParts>
    <vt:vector size="18" baseType="lpstr">
      <vt:lpstr>HGPｺﾞｼｯｸE</vt:lpstr>
      <vt:lpstr>HGPｺﾞｼｯｸM</vt:lpstr>
      <vt:lpstr>HGSｺﾞｼｯｸE</vt:lpstr>
      <vt:lpstr>Meiryo UI</vt:lpstr>
      <vt:lpstr>メイリオ</vt:lpstr>
      <vt:lpstr>游ゴシック</vt:lpstr>
      <vt:lpstr>Arial</vt:lpstr>
      <vt:lpstr>Times New Roman</vt:lpstr>
      <vt:lpstr>Wingdings</vt:lpstr>
      <vt:lpstr>Wingdings 2</vt:lpstr>
      <vt:lpstr>テーマ1</vt:lpstr>
      <vt:lpstr>1_テーマ1</vt:lpstr>
      <vt:lpstr>2_テーマ1</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黒沢知子</dc:creator>
  <cp:lastModifiedBy>弘幸</cp:lastModifiedBy>
  <cp:revision>17</cp:revision>
  <dcterms:modified xsi:type="dcterms:W3CDTF">2020-03-18T04:07:38Z</dcterms:modified>
</cp:coreProperties>
</file>