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 id="2147483715" r:id="rId4"/>
    <p:sldMasterId id="2147483720" r:id="rId5"/>
  </p:sldMasterIdLst>
  <p:notesMasterIdLst>
    <p:notesMasterId r:id="rId10"/>
  </p:notesMasterIdLst>
  <p:sldIdLst>
    <p:sldId id="292" r:id="rId6"/>
    <p:sldId id="307" r:id="rId7"/>
    <p:sldId id="294" r:id="rId8"/>
    <p:sldId id="308" r:id="rId9"/>
  </p:sldIdLst>
  <p:sldSz cx="9906000" cy="6858000" type="A4"/>
  <p:notesSz cx="6807200" cy="9939338"/>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5BF"/>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716" autoAdjust="0"/>
  </p:normalViewPr>
  <p:slideViewPr>
    <p:cSldViewPr snapToGrid="0" showGuides="1">
      <p:cViewPr varScale="1">
        <p:scale>
          <a:sx n="93" d="100"/>
          <a:sy n="93" d="100"/>
        </p:scale>
        <p:origin x="108" y="474"/>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2219" tIns="46110" rIns="92219" bIns="461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2219" tIns="46110" rIns="92219" bIns="46110" rtlCol="0"/>
          <a:lstStyle>
            <a:lvl1pPr algn="r">
              <a:defRPr sz="1200"/>
            </a:lvl1pPr>
          </a:lstStyle>
          <a:p>
            <a:fld id="{817C4101-0163-4AB1-9664-E293361E70F7}" type="datetimeFigureOut">
              <a:rPr kumimoji="1" lang="ja-JP" altLang="en-US" smtClean="0"/>
              <a:t>2020/3/9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19" tIns="46110" rIns="92219" bIns="46110"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19" tIns="46110" rIns="92219" bIns="461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19" tIns="46110" rIns="92219" bIns="461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19" tIns="46110" rIns="92219" bIns="46110"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979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089A0-973A-4683-AFC0-4B2C2226B1A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0048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115055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77458" rtl="0" eaLnBrk="1" fontAlgn="auto" latinLnBrk="0" hangingPunct="1">
              <a:lnSpc>
                <a:spcPct val="100000"/>
              </a:lnSpc>
              <a:spcBef>
                <a:spcPts val="0"/>
              </a:spcBef>
              <a:spcAft>
                <a:spcPts val="0"/>
              </a:spcAft>
              <a:buClrTx/>
              <a:buSzTx/>
              <a:buFontTx/>
              <a:buNone/>
              <a:tabLst/>
              <a:defRPr/>
            </a:pPr>
            <a:fld id="{611089A0-973A-4683-AFC0-4B2C2226B1AE}"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77458"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381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60580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5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9662"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72089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96515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31"/>
            <a:ext cx="8420100" cy="1470025"/>
          </a:xfrm>
        </p:spPr>
        <p:txBody>
          <a:bodyPr anchor="ctr"/>
          <a:lstStyle>
            <a:lvl1pPr algn="ctr">
              <a:defRPr sz="3322">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9"/>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3759040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71" y="2924950"/>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93"/>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58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spid="_x0000_s71710"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91" y="1594"/>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3"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3" y="1103314"/>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5"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50944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5"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70381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299"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563"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5.xml"/><Relationship Id="rId7" Type="http://schemas.openxmlformats.org/officeDocument/2006/relationships/tags" Target="../tags/tag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5.vml"/><Relationship Id="rId5"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oleObject" Target="../embeddings/oleObject5.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19.xml"/><Relationship Id="rId7" Type="http://schemas.openxmlformats.org/officeDocument/2006/relationships/tags" Target="../tags/tag11.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vmlDrawing" Target="../drawings/vmlDrawing7.vml"/><Relationship Id="rId5" Type="http://schemas.openxmlformats.org/officeDocument/2006/relationships/theme" Target="../theme/theme5.xml"/><Relationship Id="rId4" Type="http://schemas.openxmlformats.org/officeDocument/2006/relationships/slideLayout" Target="../slideLayouts/slideLayout20.xml"/><Relationship Id="rId9"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75"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587"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8638"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Tree>
    <p:extLst>
      <p:ext uri="{BB962C8B-B14F-4D97-AF65-F5344CB8AC3E}">
        <p14:creationId xmlns:p14="http://schemas.microsoft.com/office/powerpoint/2010/main" val="17391042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spid="_x0000_s70686"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91" y="1594"/>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81"/>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30"/>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Tree>
    <p:extLst>
      <p:ext uri="{BB962C8B-B14F-4D97-AF65-F5344CB8AC3E}">
        <p14:creationId xmlns:p14="http://schemas.microsoft.com/office/powerpoint/2010/main" val="4185315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39"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78"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17"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5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29" indent="-316529"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2" indent="-162661"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895"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48" indent="-162661"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6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01"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4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78"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18"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4.png"/><Relationship Id="rId12"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oleObject" Target="../embeddings/oleObject10.bin"/><Relationship Id="rId10"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oleObject1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2281"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113016" y="-1"/>
            <a:ext cx="9411985"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41" name="正方形/長方形 4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1" lang="en-US" altLang="ja-JP" sz="2400" b="1" dirty="0">
                <a:solidFill>
                  <a:prstClr val="white"/>
                </a:solidFill>
                <a:latin typeface="Calibri" panose="020F0502020204030204"/>
                <a:ea typeface="游ゴシック" panose="020B0400000000000000" pitchFamily="50" charset="-128"/>
              </a:rPr>
              <a:t>Illustrative</a:t>
            </a:r>
            <a:endParaRPr kumimoji="1" lang="ja-JP" altLang="en-US" sz="2400" b="1" dirty="0">
              <a:solidFill>
                <a:prstClr val="white"/>
              </a:solidFill>
              <a:latin typeface="Calibri" panose="020F0502020204030204"/>
              <a:ea typeface="游ゴシック" panose="020B0400000000000000" pitchFamily="50" charset="-128"/>
            </a:endParaRPr>
          </a:p>
        </p:txBody>
      </p:sp>
      <p:sp>
        <p:nvSpPr>
          <p:cNvPr id="105" name="正方形/長方形 104"/>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5" name="正方形/長方形 2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lvl="0" algn="ctr">
              <a:defRPr/>
            </a:pPr>
            <a:r>
              <a:rPr lang="ja-JP" altLang="en-US" sz="1400" b="1" dirty="0">
                <a:solidFill>
                  <a:prstClr val="white"/>
                </a:solidFill>
                <a:latin typeface="メイリオ" panose="020B0604030504040204" pitchFamily="50" charset="-128"/>
                <a:ea typeface="メイリオ" panose="020B0604030504040204" pitchFamily="50" charset="-128"/>
              </a:rPr>
              <a:t>エコアイランド宮古島における地域循環共生圏構築事業</a:t>
            </a:r>
            <a:endParaRPr lang="ja-JP" altLang="en-US" sz="1400" dirty="0">
              <a:solidFill>
                <a:prstClr val="white"/>
              </a:solidFill>
              <a:latin typeface="メイリオ" panose="020B0604030504040204" pitchFamily="50" charset="-128"/>
              <a:ea typeface="メイリオ" panose="020B0604030504040204" pitchFamily="50" charset="-128"/>
            </a:endParaRPr>
          </a:p>
        </p:txBody>
      </p:sp>
      <p:sp>
        <p:nvSpPr>
          <p:cNvPr id="33"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2040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558101" y="1057636"/>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lvl="0"/>
            <a:r>
              <a:rPr lang="ja-JP" altLang="en-US" sz="2000" b="1" dirty="0">
                <a:solidFill>
                  <a:srgbClr val="FFFFFF"/>
                </a:solidFill>
              </a:rPr>
              <a:t>沖縄県宮古島市</a:t>
            </a:r>
            <a:endParaRPr kumimoji="1" lang="ja-JP" altLang="en-US" sz="2000" b="1" dirty="0">
              <a:solidFill>
                <a:srgbClr val="FFFFFF"/>
              </a:solidFill>
            </a:endParaRPr>
          </a:p>
        </p:txBody>
      </p:sp>
      <p:sp>
        <p:nvSpPr>
          <p:cNvPr id="92" name="正方形/長方形 91"/>
          <p:cNvSpPr/>
          <p:nvPr/>
        </p:nvSpPr>
        <p:spPr>
          <a:xfrm>
            <a:off x="6621680" y="1308298"/>
            <a:ext cx="2624039" cy="52354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2019</a:t>
            </a:r>
            <a:r>
              <a:rPr lang="ja-JP" altLang="en-US" sz="1600" b="1" u="sng" dirty="0">
                <a:solidFill>
                  <a:schemeClr val="tx1"/>
                </a:solidFill>
                <a:latin typeface="Meiryo UI" panose="020B0604030504040204" pitchFamily="50" charset="-128"/>
                <a:ea typeface="Meiryo UI" panose="020B0604030504040204" pitchFamily="50" charset="-128"/>
              </a:rPr>
              <a:t>年</a:t>
            </a:r>
            <a:r>
              <a:rPr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FS</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調査</a:t>
            </a:r>
            <a:b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endParaRPr kumimoji="1" lang="en-US" altLang="ja-JP" sz="1600" u="sng" dirty="0">
              <a:solidFill>
                <a:schemeClr val="tx1"/>
              </a:solidFill>
              <a:latin typeface="Meiryo UI" panose="020B0604030504040204" pitchFamily="50" charset="-128"/>
              <a:ea typeface="Meiryo UI" panose="020B0604030504040204" pitchFamily="50" charset="-128"/>
            </a:endParaRPr>
          </a:p>
          <a:p>
            <a:pPr marL="989013" indent="-989013"/>
            <a:r>
              <a:rPr lang="en-US" altLang="ja-JP" sz="1600" b="1" u="sng" dirty="0">
                <a:solidFill>
                  <a:schemeClr val="tx1"/>
                </a:solidFill>
                <a:latin typeface="Meiryo UI" panose="020B0604030504040204" pitchFamily="50" charset="-128"/>
                <a:ea typeface="Meiryo UI" panose="020B0604030504040204" pitchFamily="50" charset="-128"/>
              </a:rPr>
              <a:t>2020</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rPr>
              <a:t>：脱炭素化とコミュニティ活力向上に係る詳細調査</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989013" indent="-989013"/>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89013" indent="-989013"/>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PV+BESS</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システムパイロット導入</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2021</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PV+BESS</a:t>
            </a:r>
            <a:r>
              <a:rPr kumimoji="1" lang="ja-JP" altLang="en-US" sz="1600" dirty="0">
                <a:solidFill>
                  <a:schemeClr val="tx1"/>
                </a:solidFill>
                <a:latin typeface="Meiryo UI" panose="020B0604030504040204" pitchFamily="50" charset="-128"/>
                <a:ea typeface="Meiryo UI" panose="020B0604030504040204" pitchFamily="50" charset="-128"/>
              </a:rPr>
              <a:t>システ</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ム本格普及</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集落単位で</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再エネ主力化</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＋停電対策</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2030</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地域</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の事業者を</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主体として、</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エネルギー自給率</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22</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％到達</a:t>
            </a:r>
            <a:endParaRPr kumimoji="1" lang="en-US" altLang="ja-JP" sz="16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コンテンツ プレースホルダー 11"/>
          <p:cNvSpPr txBox="1">
            <a:spLocks/>
          </p:cNvSpPr>
          <p:nvPr/>
        </p:nvSpPr>
        <p:spPr>
          <a:xfrm>
            <a:off x="6577927" y="1045106"/>
            <a:ext cx="2664000" cy="252001"/>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7957946" y="765069"/>
            <a:ext cx="1266599" cy="305093"/>
            <a:chOff x="6098249" y="1438182"/>
            <a:chExt cx="1266599" cy="305093"/>
          </a:xfrm>
        </p:grpSpPr>
        <p:sp>
          <p:nvSpPr>
            <p:cNvPr id="36" name="正方形/長方形 35"/>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23" name="正方形/長方形 22"/>
          <p:cNvSpPr/>
          <p:nvPr/>
        </p:nvSpPr>
        <p:spPr>
          <a:xfrm>
            <a:off x="6676644" y="1467532"/>
            <a:ext cx="2496375" cy="531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6560545" y="1070162"/>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C08E38F8-4098-4928-8DD2-DD0816FAC4A0}"/>
              </a:ext>
            </a:extLst>
          </p:cNvPr>
          <p:cNvSpPr/>
          <p:nvPr/>
        </p:nvSpPr>
        <p:spPr>
          <a:xfrm>
            <a:off x="8094038" y="3549497"/>
            <a:ext cx="350982" cy="276236"/>
          </a:xfrm>
          <a:prstGeom prst="down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6" name="矢印: 下 25">
            <a:extLst>
              <a:ext uri="{FF2B5EF4-FFF2-40B4-BE49-F238E27FC236}">
                <a16:creationId xmlns:a16="http://schemas.microsoft.com/office/drawing/2014/main" id="{1A9C01AB-8444-46CD-AEC9-D5AE07D9ACDF}"/>
              </a:ext>
            </a:extLst>
          </p:cNvPr>
          <p:cNvSpPr/>
          <p:nvPr/>
        </p:nvSpPr>
        <p:spPr>
          <a:xfrm>
            <a:off x="8094038" y="4268388"/>
            <a:ext cx="350982" cy="276236"/>
          </a:xfrm>
          <a:prstGeom prst="down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8" name="矢印: 下 27">
            <a:extLst>
              <a:ext uri="{FF2B5EF4-FFF2-40B4-BE49-F238E27FC236}">
                <a16:creationId xmlns:a16="http://schemas.microsoft.com/office/drawing/2014/main" id="{1A1ADC30-40BD-4EBB-8B50-A3CFEA37DC88}"/>
              </a:ext>
            </a:extLst>
          </p:cNvPr>
          <p:cNvSpPr/>
          <p:nvPr/>
        </p:nvSpPr>
        <p:spPr>
          <a:xfrm>
            <a:off x="8094038" y="5237680"/>
            <a:ext cx="350982" cy="276236"/>
          </a:xfrm>
          <a:prstGeom prst="down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922" y="1675269"/>
            <a:ext cx="5692358" cy="4250717"/>
          </a:xfrm>
          <a:prstGeom prst="rect">
            <a:avLst/>
          </a:prstGeom>
          <a:ln>
            <a:solidFill>
              <a:schemeClr val="bg1">
                <a:lumMod val="50000"/>
              </a:schemeClr>
            </a:solidFill>
          </a:ln>
        </p:spPr>
      </p:pic>
      <p:sp>
        <p:nvSpPr>
          <p:cNvPr id="20" name="正方形/長方形 19"/>
          <p:cNvSpPr/>
          <p:nvPr/>
        </p:nvSpPr>
        <p:spPr>
          <a:xfrm>
            <a:off x="1414108" y="1999431"/>
            <a:ext cx="1093565" cy="8089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Picture 8" descr="市章">
            <a:extLst>
              <a:ext uri="{FF2B5EF4-FFF2-40B4-BE49-F238E27FC236}">
                <a16:creationId xmlns:a16="http://schemas.microsoft.com/office/drawing/2014/main" id="{FA64C120-66CE-40CE-BABD-72A1304411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364" y="55799"/>
            <a:ext cx="7223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08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a:extLst>
              <a:ext uri="{FF2B5EF4-FFF2-40B4-BE49-F238E27FC236}">
                <a16:creationId xmlns:a16="http://schemas.microsoft.com/office/drawing/2014/main" id="{D2D3688E-B028-42DF-9BD0-C22D125F0859}"/>
              </a:ext>
            </a:extLst>
          </p:cNvPr>
          <p:cNvSpPr/>
          <p:nvPr/>
        </p:nvSpPr>
        <p:spPr>
          <a:xfrm>
            <a:off x="1341041" y="3507442"/>
            <a:ext cx="2582138" cy="1649174"/>
          </a:xfrm>
          <a:prstGeom prst="ellipse">
            <a:avLst/>
          </a:prstGeom>
          <a:solidFill>
            <a:schemeClr val="accent3">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3758"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0" name="コンテンツ プレースホルダー 11"/>
          <p:cNvSpPr txBox="1">
            <a:spLocks/>
          </p:cNvSpPr>
          <p:nvPr/>
        </p:nvSpPr>
        <p:spPr>
          <a:xfrm>
            <a:off x="5083433" y="2264785"/>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31B6FD"/>
              </a:buClr>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事業効果（目標年度：</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2040</a:t>
            </a:r>
            <a:r>
              <a:rPr kumimoji="1" lang="ja-JP" altLang="en-US" sz="12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基準年度：</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2018</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 name="コンテンツ プレースホルダー 11"/>
          <p:cNvSpPr txBox="1">
            <a:spLocks/>
          </p:cNvSpPr>
          <p:nvPr/>
        </p:nvSpPr>
        <p:spPr>
          <a:xfrm>
            <a:off x="5083433" y="3818761"/>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31B6FD"/>
              </a:buClr>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事業体制</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 name="コンテンツ プレースホルダー 11"/>
          <p:cNvSpPr txBox="1">
            <a:spLocks/>
          </p:cNvSpPr>
          <p:nvPr/>
        </p:nvSpPr>
        <p:spPr>
          <a:xfrm>
            <a:off x="5083433" y="51069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31B6FD"/>
              </a:buClr>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事業スケジュール</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コンテンツ プレースホルダー 11"/>
          <p:cNvSpPr txBox="1">
            <a:spLocks/>
          </p:cNvSpPr>
          <p:nvPr/>
        </p:nvSpPr>
        <p:spPr>
          <a:xfrm>
            <a:off x="5083433"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31B6FD"/>
              </a:buClr>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事業概要</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Rectangle 2"/>
          <p:cNvSpPr txBox="1">
            <a:spLocks noChangeArrowheads="1"/>
          </p:cNvSpPr>
          <p:nvPr/>
        </p:nvSpPr>
        <p:spPr bwMode="auto">
          <a:xfrm>
            <a:off x="174662" y="-1"/>
            <a:ext cx="935034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8" name="コンテンツ プレースホルダー 11"/>
          <p:cNvSpPr txBox="1">
            <a:spLocks/>
          </p:cNvSpPr>
          <p:nvPr/>
        </p:nvSpPr>
        <p:spPr>
          <a:xfrm>
            <a:off x="559865"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31B6FD"/>
              </a:buClr>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事業イメージ（目標年度：</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2040</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5081669" y="1309628"/>
            <a:ext cx="426360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目的</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地域経済循環の構築</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手段</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地域住民が主体となり、エネルギーサービスを展開（どこまで関わるか見極め中）</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アグリゲーションとの連携により、再エネの安定電源化を実現し、小規模系統における持続的な再エネ普及モデルを構築する。</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081670" y="2513547"/>
            <a:ext cx="4263607"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618,277 t-CO2/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再生可能エネルギーの利用量</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電力</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773,814 kWh/</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地域課題の解決</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エネルギーを含む地域経済循環分析の手法を確立し、</a:t>
            </a:r>
            <a:b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地域課題の解決</a:t>
            </a:r>
            <a:r>
              <a:rPr kumimoji="0"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ステークホルダーの巻き込みを図り、地域課題解決の基盤</a:t>
            </a:r>
            <a:b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地域課題の解決</a:t>
            </a:r>
            <a:r>
              <a:rPr kumimoji="0"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づくりに繋げる</a:t>
            </a:r>
            <a:endParaRPr kumimoji="0" lang="en-US" altLang="zh-TW"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254339" y="4156791"/>
            <a:ext cx="401005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宮古島市</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プラットフォーム提供</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協議会を運営し、ステークホルダー巻き込みを担う</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254339" y="4412897"/>
            <a:ext cx="40882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地域事業者</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エネルギーサービス事業</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】TPO</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によるエネルギーサービスの実施</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254338" y="4689534"/>
            <a:ext cx="401005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NEXTEMS【</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アグリゲーション</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系統と協調した設備の最適制御</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5143233" y="4384480"/>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43233" y="4659857"/>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58103" y="1057636"/>
            <a:ext cx="4260963"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29" name="正方形/長方形 28"/>
          <p:cNvSpPr/>
          <p:nvPr/>
        </p:nvSpPr>
        <p:spPr>
          <a:xfrm>
            <a:off x="5081671" y="1057636"/>
            <a:ext cx="4260963" cy="105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39" name="正方形/長方形 38"/>
          <p:cNvSpPr/>
          <p:nvPr/>
        </p:nvSpPr>
        <p:spPr>
          <a:xfrm>
            <a:off x="5081671" y="2266177"/>
            <a:ext cx="4260963" cy="140153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41" name="正方形/長方形 40"/>
          <p:cNvSpPr/>
          <p:nvPr/>
        </p:nvSpPr>
        <p:spPr>
          <a:xfrm>
            <a:off x="558102" y="646059"/>
            <a:ext cx="1461600"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panose="020F0502020204030204" pitchFamily="34" charset="0"/>
                <a:ea typeface="メイリオ"/>
                <a:cs typeface="Calibri" panose="020F0502020204030204" pitchFamily="34" charset="0"/>
              </a:rPr>
              <a:t>Illustrative</a:t>
            </a:r>
            <a:endParaRPr kumimoji="1" lang="ja-JP" altLang="en-US" sz="2400" b="1" i="0" u="none" strike="noStrike" kern="1200" cap="none" spc="0" normalizeH="0" baseline="0" noProof="0" dirty="0">
              <a:ln>
                <a:noFill/>
              </a:ln>
              <a:solidFill>
                <a:prstClr val="white"/>
              </a:solidFill>
              <a:effectLst/>
              <a:uLnTx/>
              <a:uFillTx/>
              <a:latin typeface="Calibri" panose="020F0502020204030204" pitchFamily="34" charset="0"/>
              <a:ea typeface="メイリオ"/>
              <a:cs typeface="Calibri" panose="020F0502020204030204" pitchFamily="34" charset="0"/>
            </a:endParaRPr>
          </a:p>
        </p:txBody>
      </p:sp>
      <p:sp>
        <p:nvSpPr>
          <p:cNvPr id="42" name="正方形/長方形 41"/>
          <p:cNvSpPr/>
          <p:nvPr/>
        </p:nvSpPr>
        <p:spPr>
          <a:xfrm>
            <a:off x="5081671" y="3813812"/>
            <a:ext cx="4260963" cy="114701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44" name="正方形/長方形 43"/>
          <p:cNvSpPr/>
          <p:nvPr/>
        </p:nvSpPr>
        <p:spPr>
          <a:xfrm>
            <a:off x="5081671" y="5106928"/>
            <a:ext cx="4260963"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48" name="正方形/長方形 47"/>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沖縄県 ／宮古島市</a:t>
            </a:r>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エコアイランド宮古島における地域循環共生圏構築事業</a:t>
            </a:r>
            <a:endParaRPr kumimoji="0"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1" i="0" u="none" strike="noStrike" kern="1200" cap="none" spc="0" normalizeH="0" baseline="0" noProof="0" dirty="0">
                <a:ln>
                  <a:noFill/>
                </a:ln>
                <a:solidFill>
                  <a:prstClr val="white"/>
                </a:solidFill>
                <a:effectLst/>
                <a:uLnTx/>
                <a:uFillTx/>
                <a:latin typeface="Arial"/>
                <a:ea typeface="メイリオ"/>
                <a:cs typeface="Arial" charset="0"/>
              </a:rPr>
              <a:t>再エネ拡大</a:t>
            </a:r>
          </a:p>
        </p:txBody>
      </p:sp>
      <p:sp>
        <p:nvSpPr>
          <p:cNvPr id="46" name="角丸四角形 45"/>
          <p:cNvSpPr/>
          <p:nvPr/>
        </p:nvSpPr>
        <p:spPr>
          <a:xfrm>
            <a:off x="421204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1400" b="1" i="0" u="none" strike="noStrike" kern="1200" cap="none" spc="0" normalizeH="0" baseline="0" noProof="0" dirty="0">
                <a:ln>
                  <a:noFill/>
                </a:ln>
                <a:solidFill>
                  <a:prstClr val="white"/>
                </a:solidFill>
                <a:effectLst/>
                <a:uLnTx/>
                <a:uFillTx/>
                <a:latin typeface="Arial"/>
                <a:ea typeface="メイリオ"/>
                <a:cs typeface="Arial" charset="0"/>
              </a:rPr>
              <a:t>EMS/VPP</a:t>
            </a:r>
            <a:endParaRPr kumimoji="1" lang="ja-JP" altLang="en-US" sz="1400" b="1" i="0" u="none" strike="noStrike" kern="1200" cap="none" spc="0" normalizeH="0" baseline="0" noProof="0" dirty="0">
              <a:ln>
                <a:noFill/>
              </a:ln>
              <a:solidFill>
                <a:prstClr val="white"/>
              </a:solidFill>
              <a:effectLst/>
              <a:uLnTx/>
              <a:uFillTx/>
              <a:latin typeface="Arial"/>
              <a:ea typeface="メイリオ"/>
              <a:cs typeface="Arial" charset="0"/>
            </a:endParaRPr>
          </a:p>
        </p:txBody>
      </p:sp>
      <p:sp>
        <p:nvSpPr>
          <p:cNvPr id="56" name="角丸四角形 55"/>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1" i="0" u="none" strike="noStrike" kern="1200" cap="none" spc="0" normalizeH="0" baseline="0" noProof="0" dirty="0">
                <a:ln>
                  <a:noFill/>
                </a:ln>
                <a:solidFill>
                  <a:prstClr val="white"/>
                </a:solidFill>
                <a:effectLst/>
                <a:uLnTx/>
                <a:uFillTx/>
                <a:latin typeface="Arial"/>
                <a:ea typeface="メイリオ"/>
                <a:cs typeface="+mn-cs"/>
              </a:rPr>
              <a:t>災害対応</a:t>
            </a:r>
          </a:p>
        </p:txBody>
      </p:sp>
      <p:sp>
        <p:nvSpPr>
          <p:cNvPr id="58" name="正方形/長方形 57"/>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r>
              <a:rPr kumimoji="1" lang="ja-JP" altLang="en-US" sz="1200" b="1" i="0" u="none" strike="noStrike" kern="1200" cap="none" spc="0" normalizeH="0" baseline="0" noProof="0" dirty="0">
                <a:ln>
                  <a:noFill/>
                </a:ln>
                <a:solidFill>
                  <a:prstClr val="black"/>
                </a:solidFill>
                <a:effectLst/>
                <a:uLnTx/>
                <a:uFillTx/>
                <a:latin typeface="Arial"/>
                <a:ea typeface="メイリオ"/>
                <a:cs typeface="+mn-cs"/>
              </a:rPr>
              <a:t>手法</a:t>
            </a: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endParaRPr kumimoji="1" lang="ja-JP" altLang="en-US" sz="1200" b="1" i="0" u="none" strike="noStrike" kern="1200" cap="none" spc="0" normalizeH="0" baseline="0" noProof="0" dirty="0">
              <a:ln>
                <a:noFill/>
              </a:ln>
              <a:solidFill>
                <a:prstClr val="black"/>
              </a:solidFill>
              <a:effectLst/>
              <a:uLnTx/>
              <a:uFillTx/>
              <a:latin typeface="Arial"/>
              <a:ea typeface="メイリオ"/>
              <a:cs typeface="+mn-cs"/>
            </a:endParaRPr>
          </a:p>
        </p:txBody>
      </p:sp>
      <p:sp>
        <p:nvSpPr>
          <p:cNvPr id="59" name="正方形/長方形 58"/>
          <p:cNvSpPr/>
          <p:nvPr/>
        </p:nvSpPr>
        <p:spPr>
          <a:xfrm>
            <a:off x="6194935" y="601747"/>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r>
              <a:rPr kumimoji="1" lang="ja-JP" altLang="en-US" sz="1200" b="1" i="0" u="none" strike="noStrike" kern="1200" cap="none" spc="0" normalizeH="0" baseline="0" noProof="0" dirty="0">
                <a:ln>
                  <a:noFill/>
                </a:ln>
                <a:solidFill>
                  <a:prstClr val="black"/>
                </a:solidFill>
                <a:effectLst/>
                <a:uLnTx/>
                <a:uFillTx/>
                <a:latin typeface="Arial"/>
                <a:ea typeface="メイリオ"/>
                <a:cs typeface="+mn-cs"/>
              </a:rPr>
              <a:t>目的</a:t>
            </a: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endParaRPr kumimoji="1" lang="ja-JP" altLang="en-US" sz="1200" b="1" i="0" u="none" strike="noStrike" kern="1200" cap="none" spc="0" normalizeH="0" baseline="0" noProof="0" dirty="0">
              <a:ln>
                <a:noFill/>
              </a:ln>
              <a:solidFill>
                <a:prstClr val="black"/>
              </a:solidFill>
              <a:effectLst/>
              <a:uLnTx/>
              <a:uFillTx/>
              <a:latin typeface="Arial"/>
              <a:ea typeface="メイリオ"/>
              <a:cs typeface="+mn-cs"/>
            </a:endParaRPr>
          </a:p>
        </p:txBody>
      </p:sp>
      <p:sp>
        <p:nvSpPr>
          <p:cNvPr id="51" name="正方形/長方形 5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環境省　地域の多様な課題に応える脱炭素型地域づくりモデル形成事業</a:t>
            </a:r>
          </a:p>
        </p:txBody>
      </p:sp>
      <p:sp>
        <p:nvSpPr>
          <p:cNvPr id="52" name="角丸四角形 51"/>
          <p:cNvSpPr/>
          <p:nvPr/>
        </p:nvSpPr>
        <p:spPr>
          <a:xfrm>
            <a:off x="630495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100" b="1" i="0" u="none" strike="noStrike" kern="1200" cap="none" spc="0" normalizeH="0" baseline="0" noProof="0" dirty="0">
                <a:ln>
                  <a:noFill/>
                </a:ln>
                <a:solidFill>
                  <a:prstClr val="white"/>
                </a:solidFill>
                <a:effectLst/>
                <a:uLnTx/>
                <a:uFillTx/>
                <a:latin typeface="Arial"/>
                <a:ea typeface="メイリオ"/>
                <a:cs typeface="Arial" charset="0"/>
              </a:rPr>
              <a:t>地域経済循環</a:t>
            </a:r>
          </a:p>
        </p:txBody>
      </p:sp>
      <p:sp>
        <p:nvSpPr>
          <p:cNvPr id="47" name="テキスト ボックス 46"/>
          <p:cNvSpPr txBox="1"/>
          <p:nvPr/>
        </p:nvSpPr>
        <p:spPr>
          <a:xfrm>
            <a:off x="5139356" y="5423145"/>
            <a:ext cx="86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基準年度（現在）</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237286" y="5601064"/>
            <a:ext cx="43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p>
        </p:txBody>
      </p:sp>
      <p:cxnSp>
        <p:nvCxnSpPr>
          <p:cNvPr id="9" name="直線コネクタ 8"/>
          <p:cNvCxnSpPr/>
          <p:nvPr/>
        </p:nvCxnSpPr>
        <p:spPr>
          <a:xfrm>
            <a:off x="5139355" y="5769690"/>
            <a:ext cx="412503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二等辺三角形 9"/>
          <p:cNvSpPr/>
          <p:nvPr/>
        </p:nvSpPr>
        <p:spPr>
          <a:xfrm>
            <a:off x="5381625" y="5793488"/>
            <a:ext cx="108000" cy="108000"/>
          </a:xfrm>
          <a:prstGeom prst="triangl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54" name="テキスト ボックス 53"/>
          <p:cNvSpPr txBox="1"/>
          <p:nvPr/>
        </p:nvSpPr>
        <p:spPr>
          <a:xfrm>
            <a:off x="5003625" y="5907847"/>
            <a:ext cx="864000" cy="302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可能性調査</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地域住民巻き込み</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6147474" y="5601064"/>
            <a:ext cx="43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p>
        </p:txBody>
      </p:sp>
      <p:sp>
        <p:nvSpPr>
          <p:cNvPr id="57" name="二等辺三角形 56"/>
          <p:cNvSpPr/>
          <p:nvPr/>
        </p:nvSpPr>
        <p:spPr>
          <a:xfrm>
            <a:off x="6272210" y="5783280"/>
            <a:ext cx="108000" cy="108000"/>
          </a:xfrm>
          <a:prstGeom prst="triangl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60" name="テキスト ボックス 59"/>
          <p:cNvSpPr txBox="1"/>
          <p:nvPr/>
        </p:nvSpPr>
        <p:spPr>
          <a:xfrm>
            <a:off x="5842750" y="5897639"/>
            <a:ext cx="966920"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太陽光</a:t>
            </a:r>
            <a:r>
              <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ESP</a:t>
            </a: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開始</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地域住民巻き込み</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（アグリゲーション連携）</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7144138" y="5601064"/>
            <a:ext cx="43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p>
        </p:txBody>
      </p:sp>
      <p:sp>
        <p:nvSpPr>
          <p:cNvPr id="62" name="二等辺三角形 61"/>
          <p:cNvSpPr/>
          <p:nvPr/>
        </p:nvSpPr>
        <p:spPr>
          <a:xfrm>
            <a:off x="7294837" y="5793488"/>
            <a:ext cx="108000" cy="108000"/>
          </a:xfrm>
          <a:prstGeom prst="triangl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63" name="テキスト ボックス 62"/>
          <p:cNvSpPr txBox="1"/>
          <p:nvPr/>
        </p:nvSpPr>
        <p:spPr>
          <a:xfrm>
            <a:off x="6865377" y="5907847"/>
            <a:ext cx="966920" cy="302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風力</a:t>
            </a:r>
            <a:r>
              <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PJ</a:t>
            </a: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開始</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太陽光</a:t>
            </a:r>
            <a:r>
              <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ESP</a:t>
            </a: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横展開</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8642443" y="5584497"/>
            <a:ext cx="432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
                <a:srgbClr val="5ECCF3"/>
              </a:buClr>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p>
        </p:txBody>
      </p:sp>
      <p:sp>
        <p:nvSpPr>
          <p:cNvPr id="65" name="二等辺三角形 64"/>
          <p:cNvSpPr/>
          <p:nvPr/>
        </p:nvSpPr>
        <p:spPr>
          <a:xfrm>
            <a:off x="8793142" y="5776921"/>
            <a:ext cx="108000" cy="108000"/>
          </a:xfrm>
          <a:prstGeom prst="triangl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66" name="テキスト ボックス 65"/>
          <p:cNvSpPr txBox="1"/>
          <p:nvPr/>
        </p:nvSpPr>
        <p:spPr>
          <a:xfrm>
            <a:off x="8363682" y="5891280"/>
            <a:ext cx="966920"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00"/>
              </a:spcBef>
              <a:spcAft>
                <a:spcPts val="0"/>
              </a:spcAft>
              <a:buClr>
                <a:srgbClr val="5ECCF3"/>
              </a:buClr>
              <a:buSzTx/>
              <a:buFontTx/>
              <a:buNone/>
              <a:tabLst/>
              <a:defRPr/>
            </a:pPr>
            <a:r>
              <a:rPr lang="ja-JP" altLang="en-US" sz="600" dirty="0">
                <a:solidFill>
                  <a:srgbClr val="0077C0"/>
                </a:solidFill>
                <a:latin typeface="Meiryo UI" panose="020B0604030504040204" pitchFamily="50" charset="-128"/>
                <a:ea typeface="Meiryo UI" panose="020B0604030504040204" pitchFamily="50" charset="-128"/>
                <a:cs typeface="Meiryo UI" panose="020B0604030504040204" pitchFamily="50" charset="-128"/>
              </a:rPr>
              <a:t>各集落に</a:t>
            </a:r>
            <a:r>
              <a:rPr kumimoji="0" lang="ja-JP" altLang="en-US"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rPr>
              <a:t>展開</a:t>
            </a:r>
            <a:endParaRPr kumimoji="0" lang="en-US" altLang="ja-JP" sz="600" b="0" i="0" u="none" strike="noStrike" kern="1200" cap="none" spc="0" normalizeH="0" baseline="0" noProof="0" dirty="0">
              <a:ln>
                <a:noFill/>
              </a:ln>
              <a:solidFill>
                <a:srgbClr val="0077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FEEEB063-D2A6-4A1A-9148-17A7423AC58E}"/>
              </a:ext>
            </a:extLst>
          </p:cNvPr>
          <p:cNvPicPr>
            <a:picLocks noChangeAspect="1"/>
          </p:cNvPicPr>
          <p:nvPr/>
        </p:nvPicPr>
        <p:blipFill>
          <a:blip r:embed="rId6"/>
          <a:stretch>
            <a:fillRect/>
          </a:stretch>
        </p:blipFill>
        <p:spPr>
          <a:xfrm>
            <a:off x="1420040" y="4144338"/>
            <a:ext cx="751336" cy="480284"/>
          </a:xfrm>
          <a:prstGeom prst="rect">
            <a:avLst/>
          </a:prstGeom>
        </p:spPr>
      </p:pic>
      <p:pic>
        <p:nvPicPr>
          <p:cNvPr id="67" name="図 66">
            <a:extLst>
              <a:ext uri="{FF2B5EF4-FFF2-40B4-BE49-F238E27FC236}">
                <a16:creationId xmlns:a16="http://schemas.microsoft.com/office/drawing/2014/main" id="{1798877F-DBCD-4A79-883E-B2710C9DB87E}"/>
              </a:ext>
            </a:extLst>
          </p:cNvPr>
          <p:cNvPicPr>
            <a:picLocks noChangeAspect="1"/>
          </p:cNvPicPr>
          <p:nvPr/>
        </p:nvPicPr>
        <p:blipFill>
          <a:blip r:embed="rId6"/>
          <a:stretch>
            <a:fillRect/>
          </a:stretch>
        </p:blipFill>
        <p:spPr>
          <a:xfrm>
            <a:off x="2019702" y="4176706"/>
            <a:ext cx="751336" cy="480284"/>
          </a:xfrm>
          <a:prstGeom prst="rect">
            <a:avLst/>
          </a:prstGeom>
        </p:spPr>
      </p:pic>
      <p:pic>
        <p:nvPicPr>
          <p:cNvPr id="68" name="図 67">
            <a:extLst>
              <a:ext uri="{FF2B5EF4-FFF2-40B4-BE49-F238E27FC236}">
                <a16:creationId xmlns:a16="http://schemas.microsoft.com/office/drawing/2014/main" id="{B14658D2-6C3C-422A-95BE-5C7174FA6C30}"/>
              </a:ext>
            </a:extLst>
          </p:cNvPr>
          <p:cNvPicPr>
            <a:picLocks noChangeAspect="1"/>
          </p:cNvPicPr>
          <p:nvPr/>
        </p:nvPicPr>
        <p:blipFill>
          <a:blip r:embed="rId6"/>
          <a:stretch>
            <a:fillRect/>
          </a:stretch>
        </p:blipFill>
        <p:spPr>
          <a:xfrm>
            <a:off x="1614699" y="4420083"/>
            <a:ext cx="751336" cy="480284"/>
          </a:xfrm>
          <a:prstGeom prst="rect">
            <a:avLst/>
          </a:prstGeom>
        </p:spPr>
      </p:pic>
      <p:pic>
        <p:nvPicPr>
          <p:cNvPr id="6" name="図 5">
            <a:extLst>
              <a:ext uri="{FF2B5EF4-FFF2-40B4-BE49-F238E27FC236}">
                <a16:creationId xmlns:a16="http://schemas.microsoft.com/office/drawing/2014/main" id="{16AEF091-569E-47D1-B0A5-696EEA4BBC14}"/>
              </a:ext>
            </a:extLst>
          </p:cNvPr>
          <p:cNvPicPr>
            <a:picLocks noChangeAspect="1"/>
          </p:cNvPicPr>
          <p:nvPr/>
        </p:nvPicPr>
        <p:blipFill>
          <a:blip r:embed="rId7"/>
          <a:stretch>
            <a:fillRect/>
          </a:stretch>
        </p:blipFill>
        <p:spPr>
          <a:xfrm>
            <a:off x="644305" y="5246679"/>
            <a:ext cx="371888" cy="643184"/>
          </a:xfrm>
          <a:prstGeom prst="rect">
            <a:avLst/>
          </a:prstGeom>
        </p:spPr>
      </p:pic>
      <p:grpSp>
        <p:nvGrpSpPr>
          <p:cNvPr id="101" name="グループ化 100">
            <a:extLst>
              <a:ext uri="{FF2B5EF4-FFF2-40B4-BE49-F238E27FC236}">
                <a16:creationId xmlns:a16="http://schemas.microsoft.com/office/drawing/2014/main" id="{6287A3C3-2F5A-4653-B6DF-A8327352E3AF}"/>
              </a:ext>
            </a:extLst>
          </p:cNvPr>
          <p:cNvGrpSpPr/>
          <p:nvPr/>
        </p:nvGrpSpPr>
        <p:grpSpPr>
          <a:xfrm>
            <a:off x="2879058" y="4573497"/>
            <a:ext cx="406615" cy="734822"/>
            <a:chOff x="5220072" y="3429000"/>
            <a:chExt cx="588077" cy="1062748"/>
          </a:xfrm>
        </p:grpSpPr>
        <p:sp>
          <p:nvSpPr>
            <p:cNvPr id="102" name="四角形: 角を丸くする 101">
              <a:extLst>
                <a:ext uri="{FF2B5EF4-FFF2-40B4-BE49-F238E27FC236}">
                  <a16:creationId xmlns:a16="http://schemas.microsoft.com/office/drawing/2014/main" id="{A595C4A0-FEAD-4A5C-9996-2CC73FCBBE32}"/>
                </a:ext>
              </a:extLst>
            </p:cNvPr>
            <p:cNvSpPr/>
            <p:nvPr/>
          </p:nvSpPr>
          <p:spPr>
            <a:xfrm>
              <a:off x="5364088" y="3862398"/>
              <a:ext cx="45719" cy="629350"/>
            </a:xfrm>
            <a:prstGeom prst="roundRect">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grpSp>
          <p:nvGrpSpPr>
            <p:cNvPr id="103" name="グループ化 102">
              <a:extLst>
                <a:ext uri="{FF2B5EF4-FFF2-40B4-BE49-F238E27FC236}">
                  <a16:creationId xmlns:a16="http://schemas.microsoft.com/office/drawing/2014/main" id="{ED078346-A4F0-4164-8709-0568AEE12D8C}"/>
                </a:ext>
              </a:extLst>
            </p:cNvPr>
            <p:cNvGrpSpPr/>
            <p:nvPr/>
          </p:nvGrpSpPr>
          <p:grpSpPr>
            <a:xfrm rot="5400000">
              <a:off x="5108674" y="3540398"/>
              <a:ext cx="810873" cy="588077"/>
              <a:chOff x="2843808" y="2636912"/>
              <a:chExt cx="810873" cy="588077"/>
            </a:xfrm>
          </p:grpSpPr>
          <p:sp>
            <p:nvSpPr>
              <p:cNvPr id="104" name="楕円 103">
                <a:extLst>
                  <a:ext uri="{FF2B5EF4-FFF2-40B4-BE49-F238E27FC236}">
                    <a16:creationId xmlns:a16="http://schemas.microsoft.com/office/drawing/2014/main" id="{A7A32EFB-BC27-4E26-A869-819BA1DCD6DA}"/>
                  </a:ext>
                </a:extLst>
              </p:cNvPr>
              <p:cNvSpPr/>
              <p:nvPr/>
            </p:nvSpPr>
            <p:spPr>
              <a:xfrm rot="20330645">
                <a:off x="2843808" y="3107111"/>
                <a:ext cx="430606" cy="66247"/>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105" name="楕円 104">
                <a:extLst>
                  <a:ext uri="{FF2B5EF4-FFF2-40B4-BE49-F238E27FC236}">
                    <a16:creationId xmlns:a16="http://schemas.microsoft.com/office/drawing/2014/main" id="{B693439C-BBDE-4B5D-A5DD-1A4F635A2DE2}"/>
                  </a:ext>
                </a:extLst>
              </p:cNvPr>
              <p:cNvSpPr/>
              <p:nvPr/>
            </p:nvSpPr>
            <p:spPr>
              <a:xfrm rot="6007671">
                <a:off x="3096454" y="2819092"/>
                <a:ext cx="430608" cy="66247"/>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106" name="楕円 105">
                <a:extLst>
                  <a:ext uri="{FF2B5EF4-FFF2-40B4-BE49-F238E27FC236}">
                    <a16:creationId xmlns:a16="http://schemas.microsoft.com/office/drawing/2014/main" id="{4A279972-DFDB-4CD6-A130-D1B51A39BA4D}"/>
                  </a:ext>
                </a:extLst>
              </p:cNvPr>
              <p:cNvSpPr/>
              <p:nvPr/>
            </p:nvSpPr>
            <p:spPr>
              <a:xfrm rot="12780136">
                <a:off x="3224075" y="3158742"/>
                <a:ext cx="430606" cy="66247"/>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107" name="楕円 106">
                <a:extLst>
                  <a:ext uri="{FF2B5EF4-FFF2-40B4-BE49-F238E27FC236}">
                    <a16:creationId xmlns:a16="http://schemas.microsoft.com/office/drawing/2014/main" id="{F1AC78F9-1782-4ADD-9D7A-6AFC56DCF65B}"/>
                  </a:ext>
                </a:extLst>
              </p:cNvPr>
              <p:cNvSpPr/>
              <p:nvPr/>
            </p:nvSpPr>
            <p:spPr>
              <a:xfrm>
                <a:off x="3232730" y="3031638"/>
                <a:ext cx="76924" cy="75473"/>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メイリオ"/>
                  <a:cs typeface="+mn-cs"/>
                </a:endParaRPr>
              </a:p>
            </p:txBody>
          </p:sp>
        </p:grpSp>
      </p:grpSp>
      <p:grpSp>
        <p:nvGrpSpPr>
          <p:cNvPr id="115" name="グループ化 114">
            <a:extLst>
              <a:ext uri="{FF2B5EF4-FFF2-40B4-BE49-F238E27FC236}">
                <a16:creationId xmlns:a16="http://schemas.microsoft.com/office/drawing/2014/main" id="{94364192-4641-49C5-B646-74BCB055FC35}"/>
              </a:ext>
            </a:extLst>
          </p:cNvPr>
          <p:cNvGrpSpPr/>
          <p:nvPr/>
        </p:nvGrpSpPr>
        <p:grpSpPr>
          <a:xfrm>
            <a:off x="3069272" y="4031875"/>
            <a:ext cx="560664" cy="727580"/>
            <a:chOff x="3872942" y="2790052"/>
            <a:chExt cx="810873" cy="1052274"/>
          </a:xfrm>
        </p:grpSpPr>
        <p:sp>
          <p:nvSpPr>
            <p:cNvPr id="116" name="四角形: 角を丸くする 115">
              <a:extLst>
                <a:ext uri="{FF2B5EF4-FFF2-40B4-BE49-F238E27FC236}">
                  <a16:creationId xmlns:a16="http://schemas.microsoft.com/office/drawing/2014/main" id="{2A8EC92D-2F5F-4A4A-954B-191C2B436153}"/>
                </a:ext>
              </a:extLst>
            </p:cNvPr>
            <p:cNvSpPr/>
            <p:nvPr/>
          </p:nvSpPr>
          <p:spPr>
            <a:xfrm>
              <a:off x="4151217" y="3212976"/>
              <a:ext cx="45719" cy="629350"/>
            </a:xfrm>
            <a:prstGeom prst="roundRect">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grpSp>
          <p:nvGrpSpPr>
            <p:cNvPr id="117" name="グループ化 116">
              <a:extLst>
                <a:ext uri="{FF2B5EF4-FFF2-40B4-BE49-F238E27FC236}">
                  <a16:creationId xmlns:a16="http://schemas.microsoft.com/office/drawing/2014/main" id="{0580196F-089B-4B44-B2E2-D2F9E3108232}"/>
                </a:ext>
              </a:extLst>
            </p:cNvPr>
            <p:cNvGrpSpPr/>
            <p:nvPr/>
          </p:nvGrpSpPr>
          <p:grpSpPr>
            <a:xfrm rot="2491678">
              <a:off x="3872942" y="2790052"/>
              <a:ext cx="810873" cy="588077"/>
              <a:chOff x="2843808" y="2636912"/>
              <a:chExt cx="810873" cy="588077"/>
            </a:xfrm>
          </p:grpSpPr>
          <p:sp>
            <p:nvSpPr>
              <p:cNvPr id="118" name="楕円 117">
                <a:extLst>
                  <a:ext uri="{FF2B5EF4-FFF2-40B4-BE49-F238E27FC236}">
                    <a16:creationId xmlns:a16="http://schemas.microsoft.com/office/drawing/2014/main" id="{122FAF8B-383E-4407-9458-DE57D4072B21}"/>
                  </a:ext>
                </a:extLst>
              </p:cNvPr>
              <p:cNvSpPr/>
              <p:nvPr/>
            </p:nvSpPr>
            <p:spPr>
              <a:xfrm rot="20330645">
                <a:off x="2843808" y="3107111"/>
                <a:ext cx="430606" cy="66247"/>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119" name="楕円 118">
                <a:extLst>
                  <a:ext uri="{FF2B5EF4-FFF2-40B4-BE49-F238E27FC236}">
                    <a16:creationId xmlns:a16="http://schemas.microsoft.com/office/drawing/2014/main" id="{34AEEAB7-5312-4E6D-8255-888F4E6F6B3D}"/>
                  </a:ext>
                </a:extLst>
              </p:cNvPr>
              <p:cNvSpPr/>
              <p:nvPr/>
            </p:nvSpPr>
            <p:spPr>
              <a:xfrm rot="6007671">
                <a:off x="3096454" y="2819092"/>
                <a:ext cx="430608" cy="66247"/>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120" name="楕円 119">
                <a:extLst>
                  <a:ext uri="{FF2B5EF4-FFF2-40B4-BE49-F238E27FC236}">
                    <a16:creationId xmlns:a16="http://schemas.microsoft.com/office/drawing/2014/main" id="{576FED67-728E-4815-87E8-322187EC328E}"/>
                  </a:ext>
                </a:extLst>
              </p:cNvPr>
              <p:cNvSpPr/>
              <p:nvPr/>
            </p:nvSpPr>
            <p:spPr>
              <a:xfrm rot="12780136">
                <a:off x="3224075" y="3158742"/>
                <a:ext cx="430606" cy="66247"/>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121" name="楕円 120">
                <a:extLst>
                  <a:ext uri="{FF2B5EF4-FFF2-40B4-BE49-F238E27FC236}">
                    <a16:creationId xmlns:a16="http://schemas.microsoft.com/office/drawing/2014/main" id="{45808676-1E2B-4986-96E9-EAE8FC03712B}"/>
                  </a:ext>
                </a:extLst>
              </p:cNvPr>
              <p:cNvSpPr/>
              <p:nvPr/>
            </p:nvSpPr>
            <p:spPr>
              <a:xfrm>
                <a:off x="3232730" y="3031638"/>
                <a:ext cx="76924" cy="75473"/>
              </a:xfrm>
              <a:prstGeom prst="ellipse">
                <a:avLst/>
              </a:prstGeom>
              <a:solidFill>
                <a:srgbClr val="CCECFF"/>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grpSp>
      </p:grpSp>
      <p:grpSp>
        <p:nvGrpSpPr>
          <p:cNvPr id="144" name="グループ化 143">
            <a:extLst>
              <a:ext uri="{FF2B5EF4-FFF2-40B4-BE49-F238E27FC236}">
                <a16:creationId xmlns:a16="http://schemas.microsoft.com/office/drawing/2014/main" id="{5AB52241-A860-468A-8477-3EDE9D44BCC4}"/>
              </a:ext>
            </a:extLst>
          </p:cNvPr>
          <p:cNvGrpSpPr/>
          <p:nvPr/>
        </p:nvGrpSpPr>
        <p:grpSpPr>
          <a:xfrm>
            <a:off x="2795825" y="1545014"/>
            <a:ext cx="663995" cy="444539"/>
            <a:chOff x="7357871" y="3266524"/>
            <a:chExt cx="719328" cy="481584"/>
          </a:xfrm>
        </p:grpSpPr>
        <p:sp>
          <p:nvSpPr>
            <p:cNvPr id="145" name="L 字 144">
              <a:extLst>
                <a:ext uri="{FF2B5EF4-FFF2-40B4-BE49-F238E27FC236}">
                  <a16:creationId xmlns:a16="http://schemas.microsoft.com/office/drawing/2014/main" id="{AB97238A-38D7-4E90-A99B-152090B07204}"/>
                </a:ext>
              </a:extLst>
            </p:cNvPr>
            <p:cNvSpPr/>
            <p:nvPr/>
          </p:nvSpPr>
          <p:spPr>
            <a:xfrm>
              <a:off x="7357871" y="3266524"/>
              <a:ext cx="719328" cy="481584"/>
            </a:xfrm>
            <a:prstGeom prst="corner">
              <a:avLst>
                <a:gd name="adj1" fmla="val 79431"/>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white"/>
                </a:solidFill>
                <a:effectLst/>
                <a:uLnTx/>
                <a:uFillTx/>
                <a:latin typeface="Arial"/>
                <a:ea typeface="メイリオ"/>
                <a:cs typeface="+mn-cs"/>
              </a:endParaRPr>
            </a:p>
          </p:txBody>
        </p:sp>
        <p:sp>
          <p:nvSpPr>
            <p:cNvPr id="146" name="正方形/長方形 145">
              <a:extLst>
                <a:ext uri="{FF2B5EF4-FFF2-40B4-BE49-F238E27FC236}">
                  <a16:creationId xmlns:a16="http://schemas.microsoft.com/office/drawing/2014/main" id="{964FF6AA-5C1B-4799-B65C-08DCA57A3543}"/>
                </a:ext>
              </a:extLst>
            </p:cNvPr>
            <p:cNvSpPr/>
            <p:nvPr/>
          </p:nvSpPr>
          <p:spPr>
            <a:xfrm>
              <a:off x="7440168" y="359247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sp>
          <p:nvSpPr>
            <p:cNvPr id="147" name="正方形/長方形 146">
              <a:extLst>
                <a:ext uri="{FF2B5EF4-FFF2-40B4-BE49-F238E27FC236}">
                  <a16:creationId xmlns:a16="http://schemas.microsoft.com/office/drawing/2014/main" id="{42A3461A-07E9-4981-8550-B5E92F3F18B1}"/>
                </a:ext>
              </a:extLst>
            </p:cNvPr>
            <p:cNvSpPr/>
            <p:nvPr/>
          </p:nvSpPr>
          <p:spPr>
            <a:xfrm>
              <a:off x="7596377" y="359247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sp>
          <p:nvSpPr>
            <p:cNvPr id="148" name="正方形/長方形 147">
              <a:extLst>
                <a:ext uri="{FF2B5EF4-FFF2-40B4-BE49-F238E27FC236}">
                  <a16:creationId xmlns:a16="http://schemas.microsoft.com/office/drawing/2014/main" id="{DB0D7795-6F92-4E18-AF65-DA982F52FC68}"/>
                </a:ext>
              </a:extLst>
            </p:cNvPr>
            <p:cNvSpPr/>
            <p:nvPr/>
          </p:nvSpPr>
          <p:spPr>
            <a:xfrm>
              <a:off x="7771841" y="359247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sp>
          <p:nvSpPr>
            <p:cNvPr id="149" name="正方形/長方形 148">
              <a:extLst>
                <a:ext uri="{FF2B5EF4-FFF2-40B4-BE49-F238E27FC236}">
                  <a16:creationId xmlns:a16="http://schemas.microsoft.com/office/drawing/2014/main" id="{61676B2D-1754-4708-B19F-11EBA940CA91}"/>
                </a:ext>
              </a:extLst>
            </p:cNvPr>
            <p:cNvSpPr/>
            <p:nvPr/>
          </p:nvSpPr>
          <p:spPr>
            <a:xfrm>
              <a:off x="7928050" y="359247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sp>
          <p:nvSpPr>
            <p:cNvPr id="150" name="正方形/長方形 149">
              <a:extLst>
                <a:ext uri="{FF2B5EF4-FFF2-40B4-BE49-F238E27FC236}">
                  <a16:creationId xmlns:a16="http://schemas.microsoft.com/office/drawing/2014/main" id="{18CDB01F-2A47-479C-ABB6-A2277F547B85}"/>
                </a:ext>
              </a:extLst>
            </p:cNvPr>
            <p:cNvSpPr/>
            <p:nvPr/>
          </p:nvSpPr>
          <p:spPr>
            <a:xfrm>
              <a:off x="7440168" y="342483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white"/>
                </a:solidFill>
                <a:effectLst/>
                <a:uLnTx/>
                <a:uFillTx/>
                <a:latin typeface="Arial"/>
                <a:ea typeface="メイリオ"/>
                <a:cs typeface="+mn-cs"/>
              </a:endParaRPr>
            </a:p>
          </p:txBody>
        </p:sp>
        <p:sp>
          <p:nvSpPr>
            <p:cNvPr id="151" name="正方形/長方形 150">
              <a:extLst>
                <a:ext uri="{FF2B5EF4-FFF2-40B4-BE49-F238E27FC236}">
                  <a16:creationId xmlns:a16="http://schemas.microsoft.com/office/drawing/2014/main" id="{E54E91EF-E76E-46DB-AD46-1947C3E197DE}"/>
                </a:ext>
              </a:extLst>
            </p:cNvPr>
            <p:cNvSpPr/>
            <p:nvPr/>
          </p:nvSpPr>
          <p:spPr>
            <a:xfrm>
              <a:off x="7596377" y="342483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sp>
          <p:nvSpPr>
            <p:cNvPr id="152" name="正方形/長方形 151">
              <a:extLst>
                <a:ext uri="{FF2B5EF4-FFF2-40B4-BE49-F238E27FC236}">
                  <a16:creationId xmlns:a16="http://schemas.microsoft.com/office/drawing/2014/main" id="{0BAEE83D-B352-4DC9-8DF9-47E659310A00}"/>
                </a:ext>
              </a:extLst>
            </p:cNvPr>
            <p:cNvSpPr/>
            <p:nvPr/>
          </p:nvSpPr>
          <p:spPr>
            <a:xfrm>
              <a:off x="7771841" y="342483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sp>
          <p:nvSpPr>
            <p:cNvPr id="153" name="正方形/長方形 152">
              <a:extLst>
                <a:ext uri="{FF2B5EF4-FFF2-40B4-BE49-F238E27FC236}">
                  <a16:creationId xmlns:a16="http://schemas.microsoft.com/office/drawing/2014/main" id="{54BF9814-69D8-44FD-B4A5-ACDDF8632F31}"/>
                </a:ext>
              </a:extLst>
            </p:cNvPr>
            <p:cNvSpPr/>
            <p:nvPr/>
          </p:nvSpPr>
          <p:spPr>
            <a:xfrm>
              <a:off x="7928050" y="3424833"/>
              <a:ext cx="88391" cy="10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a:ln>
                  <a:noFill/>
                </a:ln>
                <a:solidFill>
                  <a:prstClr val="white"/>
                </a:solidFill>
                <a:effectLst/>
                <a:uLnTx/>
                <a:uFillTx/>
                <a:latin typeface="Arial"/>
                <a:ea typeface="メイリオ"/>
                <a:cs typeface="+mn-cs"/>
              </a:endParaRPr>
            </a:p>
          </p:txBody>
        </p:sp>
      </p:grpSp>
      <p:pic>
        <p:nvPicPr>
          <p:cNvPr id="7" name="図 6">
            <a:extLst>
              <a:ext uri="{FF2B5EF4-FFF2-40B4-BE49-F238E27FC236}">
                <a16:creationId xmlns:a16="http://schemas.microsoft.com/office/drawing/2014/main" id="{947911B2-60D2-4CE5-9172-5214467F163B}"/>
              </a:ext>
            </a:extLst>
          </p:cNvPr>
          <p:cNvPicPr>
            <a:picLocks noChangeAspect="1"/>
          </p:cNvPicPr>
          <p:nvPr/>
        </p:nvPicPr>
        <p:blipFill>
          <a:blip r:embed="rId8"/>
          <a:stretch>
            <a:fillRect/>
          </a:stretch>
        </p:blipFill>
        <p:spPr>
          <a:xfrm>
            <a:off x="2412762" y="2539183"/>
            <a:ext cx="640135" cy="542591"/>
          </a:xfrm>
          <a:prstGeom prst="rect">
            <a:avLst/>
          </a:prstGeom>
        </p:spPr>
      </p:pic>
      <p:cxnSp>
        <p:nvCxnSpPr>
          <p:cNvPr id="161" name="直線矢印コネクタ 160">
            <a:extLst>
              <a:ext uri="{FF2B5EF4-FFF2-40B4-BE49-F238E27FC236}">
                <a16:creationId xmlns:a16="http://schemas.microsoft.com/office/drawing/2014/main" id="{0B21731E-FF48-421D-BF03-BC9FFF9D9C8C}"/>
              </a:ext>
            </a:extLst>
          </p:cNvPr>
          <p:cNvCxnSpPr>
            <a:cxnSpLocks/>
          </p:cNvCxnSpPr>
          <p:nvPr/>
        </p:nvCxnSpPr>
        <p:spPr>
          <a:xfrm flipV="1">
            <a:off x="1210396" y="4486439"/>
            <a:ext cx="219744" cy="430887"/>
          </a:xfrm>
          <a:prstGeom prst="straightConnector1">
            <a:avLst/>
          </a:prstGeom>
          <a:ln w="381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2E55CE09-EDE0-484C-9726-C41ACA7A9FC0}"/>
              </a:ext>
            </a:extLst>
          </p:cNvPr>
          <p:cNvSpPr txBox="1"/>
          <p:nvPr/>
        </p:nvSpPr>
        <p:spPr>
          <a:xfrm>
            <a:off x="652421" y="5976299"/>
            <a:ext cx="153135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自家消費分は割安の電気料金＋余剰売電</a:t>
            </a:r>
          </a:p>
        </p:txBody>
      </p:sp>
      <p:cxnSp>
        <p:nvCxnSpPr>
          <p:cNvPr id="164" name="直線矢印コネクタ 163">
            <a:extLst>
              <a:ext uri="{FF2B5EF4-FFF2-40B4-BE49-F238E27FC236}">
                <a16:creationId xmlns:a16="http://schemas.microsoft.com/office/drawing/2014/main" id="{8A523936-2A90-4F55-8975-F798F8FFCBBF}"/>
              </a:ext>
            </a:extLst>
          </p:cNvPr>
          <p:cNvCxnSpPr>
            <a:cxnSpLocks/>
            <a:endCxn id="6" idx="3"/>
          </p:cNvCxnSpPr>
          <p:nvPr/>
        </p:nvCxnSpPr>
        <p:spPr>
          <a:xfrm flipH="1">
            <a:off x="1016193" y="4728916"/>
            <a:ext cx="481800" cy="839355"/>
          </a:xfrm>
          <a:prstGeom prst="straightConnector1">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C4432BD2-0AE8-4CCB-94F4-63F886065F04}"/>
              </a:ext>
            </a:extLst>
          </p:cNvPr>
          <p:cNvPicPr>
            <a:picLocks noChangeAspect="1"/>
          </p:cNvPicPr>
          <p:nvPr/>
        </p:nvPicPr>
        <p:blipFill>
          <a:blip r:embed="rId9"/>
          <a:stretch>
            <a:fillRect/>
          </a:stretch>
        </p:blipFill>
        <p:spPr>
          <a:xfrm>
            <a:off x="996485" y="4866054"/>
            <a:ext cx="455716" cy="451753"/>
          </a:xfrm>
          <a:prstGeom prst="rect">
            <a:avLst/>
          </a:prstGeom>
        </p:spPr>
      </p:pic>
      <p:sp>
        <p:nvSpPr>
          <p:cNvPr id="165" name="テキスト ボックス 164">
            <a:extLst>
              <a:ext uri="{FF2B5EF4-FFF2-40B4-BE49-F238E27FC236}">
                <a16:creationId xmlns:a16="http://schemas.microsoft.com/office/drawing/2014/main" id="{777D48D0-7F8E-4A54-BE5E-7B98809C51B1}"/>
              </a:ext>
            </a:extLst>
          </p:cNvPr>
          <p:cNvSpPr txBox="1"/>
          <p:nvPr/>
        </p:nvSpPr>
        <p:spPr>
          <a:xfrm>
            <a:off x="3795319" y="2607767"/>
            <a:ext cx="102143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域内モビリティへの充電事業</a:t>
            </a:r>
          </a:p>
        </p:txBody>
      </p:sp>
      <p:sp>
        <p:nvSpPr>
          <p:cNvPr id="18" name="四角形: 角を丸くする 17">
            <a:extLst>
              <a:ext uri="{FF2B5EF4-FFF2-40B4-BE49-F238E27FC236}">
                <a16:creationId xmlns:a16="http://schemas.microsoft.com/office/drawing/2014/main" id="{D52E7933-D4F0-46D4-9A9F-1EAAE4D9FF54}"/>
              </a:ext>
            </a:extLst>
          </p:cNvPr>
          <p:cNvSpPr/>
          <p:nvPr/>
        </p:nvSpPr>
        <p:spPr>
          <a:xfrm>
            <a:off x="2684577" y="5485391"/>
            <a:ext cx="864445" cy="291530"/>
          </a:xfrm>
          <a:prstGeom prst="round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a:ea typeface="メイリオ"/>
                <a:cs typeface="+mn-cs"/>
              </a:rPr>
              <a:t>蓄電池</a:t>
            </a:r>
          </a:p>
        </p:txBody>
      </p:sp>
      <p:cxnSp>
        <p:nvCxnSpPr>
          <p:cNvPr id="167" name="直線矢印コネクタ 166">
            <a:extLst>
              <a:ext uri="{FF2B5EF4-FFF2-40B4-BE49-F238E27FC236}">
                <a16:creationId xmlns:a16="http://schemas.microsoft.com/office/drawing/2014/main" id="{9CAB14A9-DC0D-4971-B9AF-EC5254662232}"/>
              </a:ext>
            </a:extLst>
          </p:cNvPr>
          <p:cNvCxnSpPr>
            <a:cxnSpLocks/>
          </p:cNvCxnSpPr>
          <p:nvPr/>
        </p:nvCxnSpPr>
        <p:spPr>
          <a:xfrm flipH="1">
            <a:off x="1038838" y="5227901"/>
            <a:ext cx="1835672" cy="628951"/>
          </a:xfrm>
          <a:prstGeom prst="straightConnector1">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6" name="図 165">
            <a:extLst>
              <a:ext uri="{FF2B5EF4-FFF2-40B4-BE49-F238E27FC236}">
                <a16:creationId xmlns:a16="http://schemas.microsoft.com/office/drawing/2014/main" id="{C55524DE-BB22-4396-8C6F-F3721B61E09D}"/>
              </a:ext>
            </a:extLst>
          </p:cNvPr>
          <p:cNvPicPr>
            <a:picLocks noChangeAspect="1"/>
          </p:cNvPicPr>
          <p:nvPr/>
        </p:nvPicPr>
        <p:blipFill>
          <a:blip r:embed="rId9"/>
          <a:stretch>
            <a:fillRect/>
          </a:stretch>
        </p:blipFill>
        <p:spPr>
          <a:xfrm>
            <a:off x="2129652" y="5320796"/>
            <a:ext cx="455716" cy="451753"/>
          </a:xfrm>
          <a:prstGeom prst="rect">
            <a:avLst/>
          </a:prstGeom>
        </p:spPr>
      </p:pic>
      <p:cxnSp>
        <p:nvCxnSpPr>
          <p:cNvPr id="168" name="直線矢印コネクタ 167">
            <a:extLst>
              <a:ext uri="{FF2B5EF4-FFF2-40B4-BE49-F238E27FC236}">
                <a16:creationId xmlns:a16="http://schemas.microsoft.com/office/drawing/2014/main" id="{71469F10-02FD-4940-82E5-D2C4BC2E6C6F}"/>
              </a:ext>
            </a:extLst>
          </p:cNvPr>
          <p:cNvCxnSpPr>
            <a:cxnSpLocks/>
            <a:endCxn id="201" idx="2"/>
          </p:cNvCxnSpPr>
          <p:nvPr/>
        </p:nvCxnSpPr>
        <p:spPr>
          <a:xfrm flipH="1" flipV="1">
            <a:off x="3011478" y="3312786"/>
            <a:ext cx="180360" cy="741859"/>
          </a:xfrm>
          <a:prstGeom prst="straightConnector1">
            <a:avLst/>
          </a:prstGeom>
          <a:ln w="381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0" name="テキスト ボックス 159">
            <a:extLst>
              <a:ext uri="{FF2B5EF4-FFF2-40B4-BE49-F238E27FC236}">
                <a16:creationId xmlns:a16="http://schemas.microsoft.com/office/drawing/2014/main" id="{6877410E-EC24-498A-AA90-578B05AE1EE2}"/>
              </a:ext>
            </a:extLst>
          </p:cNvPr>
          <p:cNvSpPr txBox="1"/>
          <p:nvPr/>
        </p:nvSpPr>
        <p:spPr>
          <a:xfrm>
            <a:off x="1751928" y="3701997"/>
            <a:ext cx="135732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第三者所有による自家消費モデル</a:t>
            </a:r>
          </a:p>
        </p:txBody>
      </p:sp>
      <p:sp>
        <p:nvSpPr>
          <p:cNvPr id="11" name="テキスト ボックス 10">
            <a:extLst>
              <a:ext uri="{FF2B5EF4-FFF2-40B4-BE49-F238E27FC236}">
                <a16:creationId xmlns:a16="http://schemas.microsoft.com/office/drawing/2014/main" id="{EFE8E850-8ACC-4A07-BE6A-D76060E0FCBF}"/>
              </a:ext>
            </a:extLst>
          </p:cNvPr>
          <p:cNvSpPr txBox="1"/>
          <p:nvPr/>
        </p:nvSpPr>
        <p:spPr>
          <a:xfrm>
            <a:off x="1497993" y="4964550"/>
            <a:ext cx="120199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蓄電池併設型の太陽光パネル</a:t>
            </a:r>
          </a:p>
        </p:txBody>
      </p:sp>
      <p:cxnSp>
        <p:nvCxnSpPr>
          <p:cNvPr id="169" name="直線矢印コネクタ 168">
            <a:extLst>
              <a:ext uri="{FF2B5EF4-FFF2-40B4-BE49-F238E27FC236}">
                <a16:creationId xmlns:a16="http://schemas.microsoft.com/office/drawing/2014/main" id="{BF57F332-92E0-40AC-AE92-E6086F79A2F2}"/>
              </a:ext>
            </a:extLst>
          </p:cNvPr>
          <p:cNvCxnSpPr>
            <a:cxnSpLocks/>
            <a:endCxn id="7" idx="1"/>
          </p:cNvCxnSpPr>
          <p:nvPr/>
        </p:nvCxnSpPr>
        <p:spPr>
          <a:xfrm>
            <a:off x="1733016" y="2513680"/>
            <a:ext cx="679746" cy="296799"/>
          </a:xfrm>
          <a:prstGeom prst="straightConnector1">
            <a:avLst/>
          </a:prstGeom>
          <a:ln w="381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38D0B429-6E1E-474E-8D27-1410FCCD0187}"/>
              </a:ext>
            </a:extLst>
          </p:cNvPr>
          <p:cNvSpPr txBox="1"/>
          <p:nvPr/>
        </p:nvSpPr>
        <p:spPr>
          <a:xfrm>
            <a:off x="3313047" y="4833208"/>
            <a:ext cx="1170715" cy="261610"/>
          </a:xfrm>
          <a:prstGeom prst="rect">
            <a:avLst/>
          </a:prstGeom>
          <a:solidFill>
            <a:schemeClr val="bg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メイリオ"/>
                <a:ea typeface="メイリオ"/>
                <a:cs typeface="+mn-cs"/>
              </a:rPr>
              <a:t>地域事業者</a:t>
            </a:r>
          </a:p>
        </p:txBody>
      </p:sp>
      <p:sp>
        <p:nvSpPr>
          <p:cNvPr id="26" name="矢印: 右 25">
            <a:extLst>
              <a:ext uri="{FF2B5EF4-FFF2-40B4-BE49-F238E27FC236}">
                <a16:creationId xmlns:a16="http://schemas.microsoft.com/office/drawing/2014/main" id="{84AA1BBA-3BBA-4505-BA17-E9B84121154A}"/>
              </a:ext>
            </a:extLst>
          </p:cNvPr>
          <p:cNvSpPr/>
          <p:nvPr/>
        </p:nvSpPr>
        <p:spPr>
          <a:xfrm rot="2990316">
            <a:off x="1464812" y="3641656"/>
            <a:ext cx="380147" cy="430887"/>
          </a:xfrm>
          <a:prstGeom prst="rightArrow">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pic>
        <p:nvPicPr>
          <p:cNvPr id="170" name="図 169">
            <a:extLst>
              <a:ext uri="{FF2B5EF4-FFF2-40B4-BE49-F238E27FC236}">
                <a16:creationId xmlns:a16="http://schemas.microsoft.com/office/drawing/2014/main" id="{27FB60CC-3CCB-4C63-A45B-2DB6FBC63C60}"/>
              </a:ext>
            </a:extLst>
          </p:cNvPr>
          <p:cNvPicPr>
            <a:picLocks noChangeAspect="1"/>
          </p:cNvPicPr>
          <p:nvPr/>
        </p:nvPicPr>
        <p:blipFill>
          <a:blip r:embed="rId10"/>
          <a:stretch>
            <a:fillRect/>
          </a:stretch>
        </p:blipFill>
        <p:spPr>
          <a:xfrm>
            <a:off x="3482695" y="2927977"/>
            <a:ext cx="566673" cy="313057"/>
          </a:xfrm>
          <a:prstGeom prst="rect">
            <a:avLst/>
          </a:prstGeom>
        </p:spPr>
      </p:pic>
      <p:sp>
        <p:nvSpPr>
          <p:cNvPr id="172" name="テキスト ボックス 171">
            <a:extLst>
              <a:ext uri="{FF2B5EF4-FFF2-40B4-BE49-F238E27FC236}">
                <a16:creationId xmlns:a16="http://schemas.microsoft.com/office/drawing/2014/main" id="{775D216B-7908-4734-9091-E91E72740952}"/>
              </a:ext>
            </a:extLst>
          </p:cNvPr>
          <p:cNvSpPr txBox="1"/>
          <p:nvPr/>
        </p:nvSpPr>
        <p:spPr>
          <a:xfrm>
            <a:off x="2171376" y="5996051"/>
            <a:ext cx="1866072"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地域事業への供給、蓄電池をかませた出力調整機能</a:t>
            </a:r>
            <a:r>
              <a:rPr kumimoji="1" lang="ja-JP" altLang="en-US" sz="1100" dirty="0">
                <a:solidFill>
                  <a:prstClr val="black"/>
                </a:solidFill>
                <a:latin typeface="メイリオ"/>
                <a:ea typeface="メイリオ"/>
              </a:rPr>
              <a:t>付供給</a:t>
            </a:r>
            <a:endPar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173" name="直線矢印コネクタ 172">
            <a:extLst>
              <a:ext uri="{FF2B5EF4-FFF2-40B4-BE49-F238E27FC236}">
                <a16:creationId xmlns:a16="http://schemas.microsoft.com/office/drawing/2014/main" id="{373D2018-826F-418E-9F8F-488C2C514C47}"/>
              </a:ext>
            </a:extLst>
          </p:cNvPr>
          <p:cNvCxnSpPr>
            <a:cxnSpLocks/>
          </p:cNvCxnSpPr>
          <p:nvPr/>
        </p:nvCxnSpPr>
        <p:spPr>
          <a:xfrm flipV="1">
            <a:off x="3450889" y="3445537"/>
            <a:ext cx="306047" cy="480884"/>
          </a:xfrm>
          <a:prstGeom prst="straightConnector1">
            <a:avLst/>
          </a:prstGeom>
          <a:ln w="381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5" name="テキスト ボックス 174">
            <a:extLst>
              <a:ext uri="{FF2B5EF4-FFF2-40B4-BE49-F238E27FC236}">
                <a16:creationId xmlns:a16="http://schemas.microsoft.com/office/drawing/2014/main" id="{0E0F4863-0167-4DEF-B948-1619B40FB9AF}"/>
              </a:ext>
            </a:extLst>
          </p:cNvPr>
          <p:cNvSpPr txBox="1"/>
          <p:nvPr/>
        </p:nvSpPr>
        <p:spPr>
          <a:xfrm>
            <a:off x="921945" y="2653737"/>
            <a:ext cx="126698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発電事業収益の地域一次産業への還元</a:t>
            </a:r>
          </a:p>
        </p:txBody>
      </p:sp>
      <p:sp>
        <p:nvSpPr>
          <p:cNvPr id="176" name="テキスト ボックス 175">
            <a:extLst>
              <a:ext uri="{FF2B5EF4-FFF2-40B4-BE49-F238E27FC236}">
                <a16:creationId xmlns:a16="http://schemas.microsoft.com/office/drawing/2014/main" id="{CD9D80D0-B199-4F3E-BA04-B85F7BFFAA27}"/>
              </a:ext>
            </a:extLst>
          </p:cNvPr>
          <p:cNvSpPr txBox="1"/>
          <p:nvPr/>
        </p:nvSpPr>
        <p:spPr>
          <a:xfrm>
            <a:off x="3459304" y="1476563"/>
            <a:ext cx="12911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地域商社による地域特産品の開発</a:t>
            </a:r>
            <a:br>
              <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→ホテル等への直販</a:t>
            </a:r>
            <a:endPar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沿岸漁獲品の短期畜養等の実施</a:t>
            </a:r>
          </a:p>
        </p:txBody>
      </p:sp>
      <p:sp>
        <p:nvSpPr>
          <p:cNvPr id="177" name="平行四辺形 176">
            <a:extLst>
              <a:ext uri="{FF2B5EF4-FFF2-40B4-BE49-F238E27FC236}">
                <a16:creationId xmlns:a16="http://schemas.microsoft.com/office/drawing/2014/main" id="{2AB03AD9-0EA8-4711-B45B-0053DAFDB9B5}"/>
              </a:ext>
            </a:extLst>
          </p:cNvPr>
          <p:cNvSpPr/>
          <p:nvPr/>
        </p:nvSpPr>
        <p:spPr>
          <a:xfrm>
            <a:off x="862672" y="2264785"/>
            <a:ext cx="936631" cy="364250"/>
          </a:xfrm>
          <a:prstGeom prst="parallelogram">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pSp>
        <p:nvGrpSpPr>
          <p:cNvPr id="185" name="グループ化 184">
            <a:extLst>
              <a:ext uri="{FF2B5EF4-FFF2-40B4-BE49-F238E27FC236}">
                <a16:creationId xmlns:a16="http://schemas.microsoft.com/office/drawing/2014/main" id="{54E16741-2A7F-4FBB-97CA-4743B2EDE8FA}"/>
              </a:ext>
            </a:extLst>
          </p:cNvPr>
          <p:cNvGrpSpPr/>
          <p:nvPr/>
        </p:nvGrpSpPr>
        <p:grpSpPr>
          <a:xfrm>
            <a:off x="996485" y="2106065"/>
            <a:ext cx="121293" cy="305195"/>
            <a:chOff x="996485" y="2106065"/>
            <a:chExt cx="121293" cy="305195"/>
          </a:xfrm>
        </p:grpSpPr>
        <p:cxnSp>
          <p:nvCxnSpPr>
            <p:cNvPr id="179" name="直線コネクタ 178">
              <a:extLst>
                <a:ext uri="{FF2B5EF4-FFF2-40B4-BE49-F238E27FC236}">
                  <a16:creationId xmlns:a16="http://schemas.microsoft.com/office/drawing/2014/main" id="{EFCBFC81-44C1-4783-AEFB-59F8D89BD2D4}"/>
                </a:ext>
              </a:extLst>
            </p:cNvPr>
            <p:cNvCxnSpPr/>
            <p:nvPr/>
          </p:nvCxnSpPr>
          <p:spPr>
            <a:xfrm flipH="1" flipV="1">
              <a:off x="996485" y="2106065"/>
              <a:ext cx="42353" cy="26367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80" name="直線コネクタ 179">
              <a:extLst>
                <a:ext uri="{FF2B5EF4-FFF2-40B4-BE49-F238E27FC236}">
                  <a16:creationId xmlns:a16="http://schemas.microsoft.com/office/drawing/2014/main" id="{C694EC24-C80F-43E8-9EC2-A8E6B00F2CA6}"/>
                </a:ext>
              </a:extLst>
            </p:cNvPr>
            <p:cNvCxnSpPr>
              <a:cxnSpLocks/>
            </p:cNvCxnSpPr>
            <p:nvPr/>
          </p:nvCxnSpPr>
          <p:spPr>
            <a:xfrm flipV="1">
              <a:off x="1042832" y="2138516"/>
              <a:ext cx="4303" cy="259496"/>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82" name="直線コネクタ 181">
              <a:extLst>
                <a:ext uri="{FF2B5EF4-FFF2-40B4-BE49-F238E27FC236}">
                  <a16:creationId xmlns:a16="http://schemas.microsoft.com/office/drawing/2014/main" id="{13C55B79-A3EA-4F21-9C0B-86A4000D6715}"/>
                </a:ext>
              </a:extLst>
            </p:cNvPr>
            <p:cNvCxnSpPr>
              <a:cxnSpLocks/>
            </p:cNvCxnSpPr>
            <p:nvPr/>
          </p:nvCxnSpPr>
          <p:spPr>
            <a:xfrm flipV="1">
              <a:off x="1037802" y="2109475"/>
              <a:ext cx="79976" cy="301785"/>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grpSp>
        <p:nvGrpSpPr>
          <p:cNvPr id="186" name="グループ化 185">
            <a:extLst>
              <a:ext uri="{FF2B5EF4-FFF2-40B4-BE49-F238E27FC236}">
                <a16:creationId xmlns:a16="http://schemas.microsoft.com/office/drawing/2014/main" id="{BE9D5585-BC41-4B5C-94FC-373CD20D5805}"/>
              </a:ext>
            </a:extLst>
          </p:cNvPr>
          <p:cNvGrpSpPr/>
          <p:nvPr/>
        </p:nvGrpSpPr>
        <p:grpSpPr>
          <a:xfrm>
            <a:off x="1148885" y="2258465"/>
            <a:ext cx="121293" cy="305195"/>
            <a:chOff x="996485" y="2106065"/>
            <a:chExt cx="121293" cy="305195"/>
          </a:xfrm>
        </p:grpSpPr>
        <p:cxnSp>
          <p:nvCxnSpPr>
            <p:cNvPr id="187" name="直線コネクタ 186">
              <a:extLst>
                <a:ext uri="{FF2B5EF4-FFF2-40B4-BE49-F238E27FC236}">
                  <a16:creationId xmlns:a16="http://schemas.microsoft.com/office/drawing/2014/main" id="{5C773FF3-E226-48F8-82C3-42F1C6A993E4}"/>
                </a:ext>
              </a:extLst>
            </p:cNvPr>
            <p:cNvCxnSpPr/>
            <p:nvPr/>
          </p:nvCxnSpPr>
          <p:spPr>
            <a:xfrm flipH="1" flipV="1">
              <a:off x="996485" y="2106065"/>
              <a:ext cx="42353" cy="26367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88" name="直線コネクタ 187">
              <a:extLst>
                <a:ext uri="{FF2B5EF4-FFF2-40B4-BE49-F238E27FC236}">
                  <a16:creationId xmlns:a16="http://schemas.microsoft.com/office/drawing/2014/main" id="{9F0DC059-1434-41D5-891C-8101DC2379F9}"/>
                </a:ext>
              </a:extLst>
            </p:cNvPr>
            <p:cNvCxnSpPr>
              <a:cxnSpLocks/>
            </p:cNvCxnSpPr>
            <p:nvPr/>
          </p:nvCxnSpPr>
          <p:spPr>
            <a:xfrm flipV="1">
              <a:off x="1042832" y="2138516"/>
              <a:ext cx="4303" cy="259496"/>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89" name="直線コネクタ 188">
              <a:extLst>
                <a:ext uri="{FF2B5EF4-FFF2-40B4-BE49-F238E27FC236}">
                  <a16:creationId xmlns:a16="http://schemas.microsoft.com/office/drawing/2014/main" id="{79154321-000B-4430-BCCD-82CA6E1E52C3}"/>
                </a:ext>
              </a:extLst>
            </p:cNvPr>
            <p:cNvCxnSpPr>
              <a:cxnSpLocks/>
            </p:cNvCxnSpPr>
            <p:nvPr/>
          </p:nvCxnSpPr>
          <p:spPr>
            <a:xfrm flipV="1">
              <a:off x="1037802" y="2109475"/>
              <a:ext cx="79976" cy="301785"/>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grpSp>
        <p:nvGrpSpPr>
          <p:cNvPr id="190" name="グループ化 189">
            <a:extLst>
              <a:ext uri="{FF2B5EF4-FFF2-40B4-BE49-F238E27FC236}">
                <a16:creationId xmlns:a16="http://schemas.microsoft.com/office/drawing/2014/main" id="{F87C05BA-9CCD-40E5-990A-860404E3EA7B}"/>
              </a:ext>
            </a:extLst>
          </p:cNvPr>
          <p:cNvGrpSpPr/>
          <p:nvPr/>
        </p:nvGrpSpPr>
        <p:grpSpPr>
          <a:xfrm>
            <a:off x="1338658" y="2177897"/>
            <a:ext cx="121293" cy="305195"/>
            <a:chOff x="996485" y="2106065"/>
            <a:chExt cx="121293" cy="305195"/>
          </a:xfrm>
        </p:grpSpPr>
        <p:cxnSp>
          <p:nvCxnSpPr>
            <p:cNvPr id="191" name="直線コネクタ 190">
              <a:extLst>
                <a:ext uri="{FF2B5EF4-FFF2-40B4-BE49-F238E27FC236}">
                  <a16:creationId xmlns:a16="http://schemas.microsoft.com/office/drawing/2014/main" id="{00C8603D-584D-4E54-8D84-81A4625F6535}"/>
                </a:ext>
              </a:extLst>
            </p:cNvPr>
            <p:cNvCxnSpPr/>
            <p:nvPr/>
          </p:nvCxnSpPr>
          <p:spPr>
            <a:xfrm flipH="1" flipV="1">
              <a:off x="996485" y="2106065"/>
              <a:ext cx="42353" cy="26367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92" name="直線コネクタ 191">
              <a:extLst>
                <a:ext uri="{FF2B5EF4-FFF2-40B4-BE49-F238E27FC236}">
                  <a16:creationId xmlns:a16="http://schemas.microsoft.com/office/drawing/2014/main" id="{3AB1B9C8-1BBA-468E-BCC8-F52F1BDF58F9}"/>
                </a:ext>
              </a:extLst>
            </p:cNvPr>
            <p:cNvCxnSpPr>
              <a:cxnSpLocks/>
            </p:cNvCxnSpPr>
            <p:nvPr/>
          </p:nvCxnSpPr>
          <p:spPr>
            <a:xfrm flipV="1">
              <a:off x="1042832" y="2138516"/>
              <a:ext cx="4303" cy="259496"/>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93" name="直線コネクタ 192">
              <a:extLst>
                <a:ext uri="{FF2B5EF4-FFF2-40B4-BE49-F238E27FC236}">
                  <a16:creationId xmlns:a16="http://schemas.microsoft.com/office/drawing/2014/main" id="{6451FCFF-27CC-4C63-9F68-A4E7912D39ED}"/>
                </a:ext>
              </a:extLst>
            </p:cNvPr>
            <p:cNvCxnSpPr>
              <a:cxnSpLocks/>
            </p:cNvCxnSpPr>
            <p:nvPr/>
          </p:nvCxnSpPr>
          <p:spPr>
            <a:xfrm flipV="1">
              <a:off x="1037802" y="2109475"/>
              <a:ext cx="79976" cy="301785"/>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grpSp>
        <p:nvGrpSpPr>
          <p:cNvPr id="194" name="グループ化 193">
            <a:extLst>
              <a:ext uri="{FF2B5EF4-FFF2-40B4-BE49-F238E27FC236}">
                <a16:creationId xmlns:a16="http://schemas.microsoft.com/office/drawing/2014/main" id="{8E31F8FD-C491-458D-A545-BD7DF158E872}"/>
              </a:ext>
            </a:extLst>
          </p:cNvPr>
          <p:cNvGrpSpPr/>
          <p:nvPr/>
        </p:nvGrpSpPr>
        <p:grpSpPr>
          <a:xfrm>
            <a:off x="1557847" y="2269675"/>
            <a:ext cx="121293" cy="305195"/>
            <a:chOff x="996485" y="2106065"/>
            <a:chExt cx="121293" cy="305195"/>
          </a:xfrm>
        </p:grpSpPr>
        <p:cxnSp>
          <p:nvCxnSpPr>
            <p:cNvPr id="195" name="直線コネクタ 194">
              <a:extLst>
                <a:ext uri="{FF2B5EF4-FFF2-40B4-BE49-F238E27FC236}">
                  <a16:creationId xmlns:a16="http://schemas.microsoft.com/office/drawing/2014/main" id="{4FA50F69-1AC7-4506-B9F2-0363A82C4FCA}"/>
                </a:ext>
              </a:extLst>
            </p:cNvPr>
            <p:cNvCxnSpPr/>
            <p:nvPr/>
          </p:nvCxnSpPr>
          <p:spPr>
            <a:xfrm flipH="1" flipV="1">
              <a:off x="996485" y="2106065"/>
              <a:ext cx="42353" cy="26367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96" name="直線コネクタ 195">
              <a:extLst>
                <a:ext uri="{FF2B5EF4-FFF2-40B4-BE49-F238E27FC236}">
                  <a16:creationId xmlns:a16="http://schemas.microsoft.com/office/drawing/2014/main" id="{14F8F8D3-CFC4-4D30-AE0C-B24CD1E35468}"/>
                </a:ext>
              </a:extLst>
            </p:cNvPr>
            <p:cNvCxnSpPr>
              <a:cxnSpLocks/>
            </p:cNvCxnSpPr>
            <p:nvPr/>
          </p:nvCxnSpPr>
          <p:spPr>
            <a:xfrm flipV="1">
              <a:off x="1042832" y="2138516"/>
              <a:ext cx="4303" cy="259496"/>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97" name="直線コネクタ 196">
              <a:extLst>
                <a:ext uri="{FF2B5EF4-FFF2-40B4-BE49-F238E27FC236}">
                  <a16:creationId xmlns:a16="http://schemas.microsoft.com/office/drawing/2014/main" id="{987576D0-ACC3-4214-BE07-9112495B4832}"/>
                </a:ext>
              </a:extLst>
            </p:cNvPr>
            <p:cNvCxnSpPr>
              <a:cxnSpLocks/>
            </p:cNvCxnSpPr>
            <p:nvPr/>
          </p:nvCxnSpPr>
          <p:spPr>
            <a:xfrm flipV="1">
              <a:off x="1037802" y="2109475"/>
              <a:ext cx="79976" cy="301785"/>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pic>
        <p:nvPicPr>
          <p:cNvPr id="198" name="図 197">
            <a:extLst>
              <a:ext uri="{FF2B5EF4-FFF2-40B4-BE49-F238E27FC236}">
                <a16:creationId xmlns:a16="http://schemas.microsoft.com/office/drawing/2014/main" id="{CB31C5B8-BB17-4F5E-8299-ACDC83EBC43E}"/>
              </a:ext>
            </a:extLst>
          </p:cNvPr>
          <p:cNvPicPr>
            <a:picLocks noChangeAspect="1"/>
          </p:cNvPicPr>
          <p:nvPr/>
        </p:nvPicPr>
        <p:blipFill>
          <a:blip r:embed="rId11"/>
          <a:stretch>
            <a:fillRect/>
          </a:stretch>
        </p:blipFill>
        <p:spPr>
          <a:xfrm>
            <a:off x="4037764" y="3525261"/>
            <a:ext cx="676715" cy="457240"/>
          </a:xfrm>
          <a:prstGeom prst="rect">
            <a:avLst/>
          </a:prstGeom>
        </p:spPr>
      </p:pic>
      <p:cxnSp>
        <p:nvCxnSpPr>
          <p:cNvPr id="199" name="直線矢印コネクタ 198">
            <a:extLst>
              <a:ext uri="{FF2B5EF4-FFF2-40B4-BE49-F238E27FC236}">
                <a16:creationId xmlns:a16="http://schemas.microsoft.com/office/drawing/2014/main" id="{6A0EE131-66F7-4291-8560-A6AAF13D3A13}"/>
              </a:ext>
            </a:extLst>
          </p:cNvPr>
          <p:cNvCxnSpPr>
            <a:cxnSpLocks/>
          </p:cNvCxnSpPr>
          <p:nvPr/>
        </p:nvCxnSpPr>
        <p:spPr>
          <a:xfrm flipV="1">
            <a:off x="3642966" y="3725976"/>
            <a:ext cx="393666" cy="443804"/>
          </a:xfrm>
          <a:prstGeom prst="straightConnector1">
            <a:avLst/>
          </a:prstGeom>
          <a:ln w="381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B74BF00A-D6E4-46AC-9B3B-2C661388C847}"/>
              </a:ext>
            </a:extLst>
          </p:cNvPr>
          <p:cNvSpPr txBox="1"/>
          <p:nvPr/>
        </p:nvSpPr>
        <p:spPr>
          <a:xfrm>
            <a:off x="2604839" y="3081954"/>
            <a:ext cx="813278" cy="230832"/>
          </a:xfrm>
          <a:prstGeom prst="rect">
            <a:avLst/>
          </a:prstGeom>
          <a:solidFill>
            <a:srgbClr val="FFFFFF">
              <a:alpha val="50196"/>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地域商社</a:t>
            </a:r>
          </a:p>
        </p:txBody>
      </p:sp>
      <p:sp>
        <p:nvSpPr>
          <p:cNvPr id="202" name="テキスト ボックス 201">
            <a:extLst>
              <a:ext uri="{FF2B5EF4-FFF2-40B4-BE49-F238E27FC236}">
                <a16:creationId xmlns:a16="http://schemas.microsoft.com/office/drawing/2014/main" id="{3A245C81-1D57-4AF2-B37D-CEF53D9494BA}"/>
              </a:ext>
            </a:extLst>
          </p:cNvPr>
          <p:cNvSpPr txBox="1"/>
          <p:nvPr/>
        </p:nvSpPr>
        <p:spPr>
          <a:xfrm>
            <a:off x="4070093" y="4010035"/>
            <a:ext cx="685408" cy="369332"/>
          </a:xfrm>
          <a:prstGeom prst="rect">
            <a:avLst/>
          </a:prstGeom>
          <a:solidFill>
            <a:srgbClr val="FFFFFF">
              <a:alpha val="50196"/>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地域</a:t>
            </a:r>
            <a:br>
              <a:rPr kumimoji="1" lang="en-US" altLang="ja-JP" sz="900" b="0" i="0" u="none" strike="noStrike" kern="1200" cap="none" spc="0" normalizeH="0" baseline="0" noProof="0" dirty="0">
                <a:ln>
                  <a:noFill/>
                </a:ln>
                <a:solidFill>
                  <a:prstClr val="black"/>
                </a:solidFill>
                <a:effectLst/>
                <a:uLnTx/>
                <a:uFillTx/>
                <a:latin typeface="メイリオ"/>
                <a:ea typeface="メイリオ"/>
                <a:cs typeface="+mn-cs"/>
              </a:rPr>
            </a:b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加工場</a:t>
            </a:r>
          </a:p>
        </p:txBody>
      </p:sp>
      <p:sp>
        <p:nvSpPr>
          <p:cNvPr id="203" name="テキスト ボックス 202">
            <a:extLst>
              <a:ext uri="{FF2B5EF4-FFF2-40B4-BE49-F238E27FC236}">
                <a16:creationId xmlns:a16="http://schemas.microsoft.com/office/drawing/2014/main" id="{229FDA95-8231-454B-9560-65DD2671AFD1}"/>
              </a:ext>
            </a:extLst>
          </p:cNvPr>
          <p:cNvSpPr txBox="1"/>
          <p:nvPr/>
        </p:nvSpPr>
        <p:spPr>
          <a:xfrm>
            <a:off x="2780566" y="1302040"/>
            <a:ext cx="768456" cy="230832"/>
          </a:xfrm>
          <a:prstGeom prst="rect">
            <a:avLst/>
          </a:prstGeom>
          <a:solidFill>
            <a:srgbClr val="FFFFFF">
              <a:alpha val="50196"/>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ホテル等</a:t>
            </a:r>
          </a:p>
        </p:txBody>
      </p:sp>
      <p:sp>
        <p:nvSpPr>
          <p:cNvPr id="205" name="平行四辺形 204">
            <a:extLst>
              <a:ext uri="{FF2B5EF4-FFF2-40B4-BE49-F238E27FC236}">
                <a16:creationId xmlns:a16="http://schemas.microsoft.com/office/drawing/2014/main" id="{5126E039-A7D2-47C0-BF32-1ABBC973597F}"/>
              </a:ext>
            </a:extLst>
          </p:cNvPr>
          <p:cNvSpPr/>
          <p:nvPr/>
        </p:nvSpPr>
        <p:spPr>
          <a:xfrm>
            <a:off x="843395" y="1509834"/>
            <a:ext cx="936631" cy="364250"/>
          </a:xfrm>
          <a:prstGeom prst="parallelogram">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pSp>
        <p:nvGrpSpPr>
          <p:cNvPr id="215" name="グループ化 214">
            <a:extLst>
              <a:ext uri="{FF2B5EF4-FFF2-40B4-BE49-F238E27FC236}">
                <a16:creationId xmlns:a16="http://schemas.microsoft.com/office/drawing/2014/main" id="{0BD9D97F-2F85-4463-9229-7460DEBCCC9B}"/>
              </a:ext>
            </a:extLst>
          </p:cNvPr>
          <p:cNvGrpSpPr/>
          <p:nvPr/>
        </p:nvGrpSpPr>
        <p:grpSpPr>
          <a:xfrm rot="4431687">
            <a:off x="1029547" y="1610647"/>
            <a:ext cx="117987" cy="261513"/>
            <a:chOff x="9687661" y="2513547"/>
            <a:chExt cx="117987" cy="261513"/>
          </a:xfrm>
          <a:solidFill>
            <a:schemeClr val="bg1"/>
          </a:solidFill>
        </p:grpSpPr>
        <p:sp>
          <p:nvSpPr>
            <p:cNvPr id="206" name="二等辺三角形 205">
              <a:extLst>
                <a:ext uri="{FF2B5EF4-FFF2-40B4-BE49-F238E27FC236}">
                  <a16:creationId xmlns:a16="http://schemas.microsoft.com/office/drawing/2014/main" id="{75EA9DA0-8542-4EA0-8FBE-A68B61757CB6}"/>
                </a:ext>
              </a:extLst>
            </p:cNvPr>
            <p:cNvSpPr/>
            <p:nvPr/>
          </p:nvSpPr>
          <p:spPr>
            <a:xfrm>
              <a:off x="9693501" y="2729341"/>
              <a:ext cx="103914"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07" name="ひし形 206">
              <a:extLst>
                <a:ext uri="{FF2B5EF4-FFF2-40B4-BE49-F238E27FC236}">
                  <a16:creationId xmlns:a16="http://schemas.microsoft.com/office/drawing/2014/main" id="{F8113C4C-1846-4035-AB0E-FB4BBC556D1D}"/>
                </a:ext>
              </a:extLst>
            </p:cNvPr>
            <p:cNvSpPr/>
            <p:nvPr/>
          </p:nvSpPr>
          <p:spPr>
            <a:xfrm>
              <a:off x="9687661" y="2513547"/>
              <a:ext cx="117987" cy="220486"/>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09" name="二等辺三角形 208">
              <a:extLst>
                <a:ext uri="{FF2B5EF4-FFF2-40B4-BE49-F238E27FC236}">
                  <a16:creationId xmlns:a16="http://schemas.microsoft.com/office/drawing/2014/main" id="{50FAD707-80CD-49A3-BC15-AB6E954E82E9}"/>
                </a:ext>
              </a:extLst>
            </p:cNvPr>
            <p:cNvSpPr/>
            <p:nvPr/>
          </p:nvSpPr>
          <p:spPr>
            <a:xfrm>
              <a:off x="9700260" y="261366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10" name="二等辺三角形 209">
              <a:extLst>
                <a:ext uri="{FF2B5EF4-FFF2-40B4-BE49-F238E27FC236}">
                  <a16:creationId xmlns:a16="http://schemas.microsoft.com/office/drawing/2014/main" id="{78D3D48F-DA84-4AB7-9DC6-0233A6E8FA54}"/>
                </a:ext>
              </a:extLst>
            </p:cNvPr>
            <p:cNvSpPr/>
            <p:nvPr/>
          </p:nvSpPr>
          <p:spPr>
            <a:xfrm>
              <a:off x="9725025" y="2592705"/>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11" name="二等辺三角形 210">
              <a:extLst>
                <a:ext uri="{FF2B5EF4-FFF2-40B4-BE49-F238E27FC236}">
                  <a16:creationId xmlns:a16="http://schemas.microsoft.com/office/drawing/2014/main" id="{90AB7345-1B02-4509-AE37-03C518E1B25E}"/>
                </a:ext>
              </a:extLst>
            </p:cNvPr>
            <p:cNvSpPr/>
            <p:nvPr/>
          </p:nvSpPr>
          <p:spPr>
            <a:xfrm>
              <a:off x="9747885" y="262509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12" name="二等辺三角形 211">
              <a:extLst>
                <a:ext uri="{FF2B5EF4-FFF2-40B4-BE49-F238E27FC236}">
                  <a16:creationId xmlns:a16="http://schemas.microsoft.com/office/drawing/2014/main" id="{76AE48DD-419F-4486-A4A4-4ED32FF013B1}"/>
                </a:ext>
              </a:extLst>
            </p:cNvPr>
            <p:cNvSpPr/>
            <p:nvPr/>
          </p:nvSpPr>
          <p:spPr>
            <a:xfrm>
              <a:off x="9719310" y="264414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14" name="楕円 213">
              <a:extLst>
                <a:ext uri="{FF2B5EF4-FFF2-40B4-BE49-F238E27FC236}">
                  <a16:creationId xmlns:a16="http://schemas.microsoft.com/office/drawing/2014/main" id="{839CD6DB-EFDC-4963-8CB6-A334A4EC7898}"/>
                </a:ext>
              </a:extLst>
            </p:cNvPr>
            <p:cNvSpPr/>
            <p:nvPr/>
          </p:nvSpPr>
          <p:spPr>
            <a:xfrm>
              <a:off x="9699308" y="2546459"/>
              <a:ext cx="45719" cy="45719"/>
            </a:xfrm>
            <a:prstGeom prst="ellipse">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pSp>
      <p:grpSp>
        <p:nvGrpSpPr>
          <p:cNvPr id="216" name="グループ化 215">
            <a:extLst>
              <a:ext uri="{FF2B5EF4-FFF2-40B4-BE49-F238E27FC236}">
                <a16:creationId xmlns:a16="http://schemas.microsoft.com/office/drawing/2014/main" id="{28F9E44A-7DE8-455B-BC0B-3A6978F891FC}"/>
              </a:ext>
            </a:extLst>
          </p:cNvPr>
          <p:cNvGrpSpPr/>
          <p:nvPr/>
        </p:nvGrpSpPr>
        <p:grpSpPr>
          <a:xfrm>
            <a:off x="7444317" y="1773524"/>
            <a:ext cx="117987" cy="261513"/>
            <a:chOff x="9687661" y="2513547"/>
            <a:chExt cx="117987" cy="261513"/>
          </a:xfrm>
        </p:grpSpPr>
        <p:sp>
          <p:nvSpPr>
            <p:cNvPr id="217" name="二等辺三角形 216">
              <a:extLst>
                <a:ext uri="{FF2B5EF4-FFF2-40B4-BE49-F238E27FC236}">
                  <a16:creationId xmlns:a16="http://schemas.microsoft.com/office/drawing/2014/main" id="{58CA419C-6351-4C8D-B0A9-8290B7AB6729}"/>
                </a:ext>
              </a:extLst>
            </p:cNvPr>
            <p:cNvSpPr/>
            <p:nvPr/>
          </p:nvSpPr>
          <p:spPr>
            <a:xfrm>
              <a:off x="9693501" y="2729341"/>
              <a:ext cx="103914" cy="45719"/>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18" name="ひし形 217">
              <a:extLst>
                <a:ext uri="{FF2B5EF4-FFF2-40B4-BE49-F238E27FC236}">
                  <a16:creationId xmlns:a16="http://schemas.microsoft.com/office/drawing/2014/main" id="{37ADFB12-59AA-40B8-B88D-D5618DF35A23}"/>
                </a:ext>
              </a:extLst>
            </p:cNvPr>
            <p:cNvSpPr/>
            <p:nvPr/>
          </p:nvSpPr>
          <p:spPr>
            <a:xfrm>
              <a:off x="9687661" y="2513547"/>
              <a:ext cx="117987" cy="220486"/>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19" name="二等辺三角形 218">
              <a:extLst>
                <a:ext uri="{FF2B5EF4-FFF2-40B4-BE49-F238E27FC236}">
                  <a16:creationId xmlns:a16="http://schemas.microsoft.com/office/drawing/2014/main" id="{145EBE4C-9EF5-4547-93A0-DCB9A5B37BBC}"/>
                </a:ext>
              </a:extLst>
            </p:cNvPr>
            <p:cNvSpPr/>
            <p:nvPr/>
          </p:nvSpPr>
          <p:spPr>
            <a:xfrm>
              <a:off x="9700260" y="2613660"/>
              <a:ext cx="45719" cy="45719"/>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0" name="二等辺三角形 219">
              <a:extLst>
                <a:ext uri="{FF2B5EF4-FFF2-40B4-BE49-F238E27FC236}">
                  <a16:creationId xmlns:a16="http://schemas.microsoft.com/office/drawing/2014/main" id="{FD9BFD86-1225-4597-BD2C-FACDA17B23D1}"/>
                </a:ext>
              </a:extLst>
            </p:cNvPr>
            <p:cNvSpPr/>
            <p:nvPr/>
          </p:nvSpPr>
          <p:spPr>
            <a:xfrm>
              <a:off x="9725025" y="2592705"/>
              <a:ext cx="45719" cy="45719"/>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1" name="二等辺三角形 220">
              <a:extLst>
                <a:ext uri="{FF2B5EF4-FFF2-40B4-BE49-F238E27FC236}">
                  <a16:creationId xmlns:a16="http://schemas.microsoft.com/office/drawing/2014/main" id="{72C9536E-6F6E-44EB-AEFD-2D38E562E31B}"/>
                </a:ext>
              </a:extLst>
            </p:cNvPr>
            <p:cNvSpPr/>
            <p:nvPr/>
          </p:nvSpPr>
          <p:spPr>
            <a:xfrm>
              <a:off x="9747885" y="2625090"/>
              <a:ext cx="45719" cy="45719"/>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2" name="二等辺三角形 221">
              <a:extLst>
                <a:ext uri="{FF2B5EF4-FFF2-40B4-BE49-F238E27FC236}">
                  <a16:creationId xmlns:a16="http://schemas.microsoft.com/office/drawing/2014/main" id="{0B970AFC-5CA1-4061-B444-A3A9B27D474F}"/>
                </a:ext>
              </a:extLst>
            </p:cNvPr>
            <p:cNvSpPr/>
            <p:nvPr/>
          </p:nvSpPr>
          <p:spPr>
            <a:xfrm>
              <a:off x="9719310" y="2644140"/>
              <a:ext cx="45719" cy="45719"/>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3" name="楕円 222">
              <a:extLst>
                <a:ext uri="{FF2B5EF4-FFF2-40B4-BE49-F238E27FC236}">
                  <a16:creationId xmlns:a16="http://schemas.microsoft.com/office/drawing/2014/main" id="{0E44E41F-A06C-4864-A4F2-90DFFCE45053}"/>
                </a:ext>
              </a:extLst>
            </p:cNvPr>
            <p:cNvSpPr/>
            <p:nvPr/>
          </p:nvSpPr>
          <p:spPr>
            <a:xfrm>
              <a:off x="9699308" y="2546459"/>
              <a:ext cx="45719" cy="45719"/>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pSp>
      <p:grpSp>
        <p:nvGrpSpPr>
          <p:cNvPr id="224" name="グループ化 223">
            <a:extLst>
              <a:ext uri="{FF2B5EF4-FFF2-40B4-BE49-F238E27FC236}">
                <a16:creationId xmlns:a16="http://schemas.microsoft.com/office/drawing/2014/main" id="{1A51D0AE-3208-4A23-A201-7B9EB1C94C14}"/>
              </a:ext>
            </a:extLst>
          </p:cNvPr>
          <p:cNvGrpSpPr/>
          <p:nvPr/>
        </p:nvGrpSpPr>
        <p:grpSpPr>
          <a:xfrm rot="4431687">
            <a:off x="1387867" y="1627568"/>
            <a:ext cx="117987" cy="261513"/>
            <a:chOff x="9687661" y="2513547"/>
            <a:chExt cx="117987" cy="261513"/>
          </a:xfrm>
          <a:solidFill>
            <a:schemeClr val="bg1"/>
          </a:solidFill>
        </p:grpSpPr>
        <p:sp>
          <p:nvSpPr>
            <p:cNvPr id="225" name="二等辺三角形 224">
              <a:extLst>
                <a:ext uri="{FF2B5EF4-FFF2-40B4-BE49-F238E27FC236}">
                  <a16:creationId xmlns:a16="http://schemas.microsoft.com/office/drawing/2014/main" id="{65B63AD1-1D12-4C69-A627-349F1A379479}"/>
                </a:ext>
              </a:extLst>
            </p:cNvPr>
            <p:cNvSpPr/>
            <p:nvPr/>
          </p:nvSpPr>
          <p:spPr>
            <a:xfrm>
              <a:off x="9693501" y="2729341"/>
              <a:ext cx="103914"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6" name="ひし形 225">
              <a:extLst>
                <a:ext uri="{FF2B5EF4-FFF2-40B4-BE49-F238E27FC236}">
                  <a16:creationId xmlns:a16="http://schemas.microsoft.com/office/drawing/2014/main" id="{77F66BD0-3B09-45D9-99E4-D611AD17413C}"/>
                </a:ext>
              </a:extLst>
            </p:cNvPr>
            <p:cNvSpPr/>
            <p:nvPr/>
          </p:nvSpPr>
          <p:spPr>
            <a:xfrm>
              <a:off x="9687661" y="2513547"/>
              <a:ext cx="117987" cy="220486"/>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7" name="二等辺三角形 226">
              <a:extLst>
                <a:ext uri="{FF2B5EF4-FFF2-40B4-BE49-F238E27FC236}">
                  <a16:creationId xmlns:a16="http://schemas.microsoft.com/office/drawing/2014/main" id="{0346F326-1BF9-467E-9128-CC4370DDD59A}"/>
                </a:ext>
              </a:extLst>
            </p:cNvPr>
            <p:cNvSpPr/>
            <p:nvPr/>
          </p:nvSpPr>
          <p:spPr>
            <a:xfrm>
              <a:off x="9700260" y="261366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8" name="二等辺三角形 227">
              <a:extLst>
                <a:ext uri="{FF2B5EF4-FFF2-40B4-BE49-F238E27FC236}">
                  <a16:creationId xmlns:a16="http://schemas.microsoft.com/office/drawing/2014/main" id="{7D94E92F-4C4B-4581-A0CF-AE4B88734E5D}"/>
                </a:ext>
              </a:extLst>
            </p:cNvPr>
            <p:cNvSpPr/>
            <p:nvPr/>
          </p:nvSpPr>
          <p:spPr>
            <a:xfrm>
              <a:off x="9725025" y="2592705"/>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29" name="二等辺三角形 228">
              <a:extLst>
                <a:ext uri="{FF2B5EF4-FFF2-40B4-BE49-F238E27FC236}">
                  <a16:creationId xmlns:a16="http://schemas.microsoft.com/office/drawing/2014/main" id="{03FC5135-C4B1-4661-8720-631C9D54201E}"/>
                </a:ext>
              </a:extLst>
            </p:cNvPr>
            <p:cNvSpPr/>
            <p:nvPr/>
          </p:nvSpPr>
          <p:spPr>
            <a:xfrm>
              <a:off x="9747885" y="262509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0" name="二等辺三角形 229">
              <a:extLst>
                <a:ext uri="{FF2B5EF4-FFF2-40B4-BE49-F238E27FC236}">
                  <a16:creationId xmlns:a16="http://schemas.microsoft.com/office/drawing/2014/main" id="{8D13E237-62D9-407B-912A-0370135C7E63}"/>
                </a:ext>
              </a:extLst>
            </p:cNvPr>
            <p:cNvSpPr/>
            <p:nvPr/>
          </p:nvSpPr>
          <p:spPr>
            <a:xfrm>
              <a:off x="9719310" y="264414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1" name="楕円 230">
              <a:extLst>
                <a:ext uri="{FF2B5EF4-FFF2-40B4-BE49-F238E27FC236}">
                  <a16:creationId xmlns:a16="http://schemas.microsoft.com/office/drawing/2014/main" id="{D26F0F35-A391-4B73-8088-0C17D6FA7EE2}"/>
                </a:ext>
              </a:extLst>
            </p:cNvPr>
            <p:cNvSpPr/>
            <p:nvPr/>
          </p:nvSpPr>
          <p:spPr>
            <a:xfrm>
              <a:off x="9699308" y="2546459"/>
              <a:ext cx="45719" cy="45719"/>
            </a:xfrm>
            <a:prstGeom prst="ellipse">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pSp>
      <p:grpSp>
        <p:nvGrpSpPr>
          <p:cNvPr id="232" name="グループ化 231">
            <a:extLst>
              <a:ext uri="{FF2B5EF4-FFF2-40B4-BE49-F238E27FC236}">
                <a16:creationId xmlns:a16="http://schemas.microsoft.com/office/drawing/2014/main" id="{F9AD6123-7C1C-4680-BFA0-C697A6CD2AD9}"/>
              </a:ext>
            </a:extLst>
          </p:cNvPr>
          <p:cNvGrpSpPr/>
          <p:nvPr/>
        </p:nvGrpSpPr>
        <p:grpSpPr>
          <a:xfrm rot="4431687">
            <a:off x="1242522" y="1521161"/>
            <a:ext cx="117987" cy="261513"/>
            <a:chOff x="9687661" y="2513547"/>
            <a:chExt cx="117987" cy="261513"/>
          </a:xfrm>
          <a:solidFill>
            <a:schemeClr val="bg1"/>
          </a:solidFill>
        </p:grpSpPr>
        <p:sp>
          <p:nvSpPr>
            <p:cNvPr id="233" name="二等辺三角形 232">
              <a:extLst>
                <a:ext uri="{FF2B5EF4-FFF2-40B4-BE49-F238E27FC236}">
                  <a16:creationId xmlns:a16="http://schemas.microsoft.com/office/drawing/2014/main" id="{EBB80409-F87E-4B0C-A9E9-442C2DE19657}"/>
                </a:ext>
              </a:extLst>
            </p:cNvPr>
            <p:cNvSpPr/>
            <p:nvPr/>
          </p:nvSpPr>
          <p:spPr>
            <a:xfrm>
              <a:off x="9693501" y="2729341"/>
              <a:ext cx="103914"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4" name="ひし形 233">
              <a:extLst>
                <a:ext uri="{FF2B5EF4-FFF2-40B4-BE49-F238E27FC236}">
                  <a16:creationId xmlns:a16="http://schemas.microsoft.com/office/drawing/2014/main" id="{FC9F7129-6A20-4B3F-AD4E-5EAE38FAC266}"/>
                </a:ext>
              </a:extLst>
            </p:cNvPr>
            <p:cNvSpPr/>
            <p:nvPr/>
          </p:nvSpPr>
          <p:spPr>
            <a:xfrm>
              <a:off x="9687661" y="2513547"/>
              <a:ext cx="117987" cy="220486"/>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5" name="二等辺三角形 234">
              <a:extLst>
                <a:ext uri="{FF2B5EF4-FFF2-40B4-BE49-F238E27FC236}">
                  <a16:creationId xmlns:a16="http://schemas.microsoft.com/office/drawing/2014/main" id="{261F53F3-8DD5-49DD-9177-7DD5E5CB1E12}"/>
                </a:ext>
              </a:extLst>
            </p:cNvPr>
            <p:cNvSpPr/>
            <p:nvPr/>
          </p:nvSpPr>
          <p:spPr>
            <a:xfrm>
              <a:off x="9700260" y="261366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6" name="二等辺三角形 235">
              <a:extLst>
                <a:ext uri="{FF2B5EF4-FFF2-40B4-BE49-F238E27FC236}">
                  <a16:creationId xmlns:a16="http://schemas.microsoft.com/office/drawing/2014/main" id="{C4EB1622-995D-44D5-96AE-B3872E373AD0}"/>
                </a:ext>
              </a:extLst>
            </p:cNvPr>
            <p:cNvSpPr/>
            <p:nvPr/>
          </p:nvSpPr>
          <p:spPr>
            <a:xfrm>
              <a:off x="9725025" y="2592705"/>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7" name="二等辺三角形 236">
              <a:extLst>
                <a:ext uri="{FF2B5EF4-FFF2-40B4-BE49-F238E27FC236}">
                  <a16:creationId xmlns:a16="http://schemas.microsoft.com/office/drawing/2014/main" id="{EF577985-36CB-46C1-A31E-EBE87828E644}"/>
                </a:ext>
              </a:extLst>
            </p:cNvPr>
            <p:cNvSpPr/>
            <p:nvPr/>
          </p:nvSpPr>
          <p:spPr>
            <a:xfrm>
              <a:off x="9747885" y="262509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8" name="二等辺三角形 237">
              <a:extLst>
                <a:ext uri="{FF2B5EF4-FFF2-40B4-BE49-F238E27FC236}">
                  <a16:creationId xmlns:a16="http://schemas.microsoft.com/office/drawing/2014/main" id="{6E121AB4-5504-47E1-98B2-414C3CAACE65}"/>
                </a:ext>
              </a:extLst>
            </p:cNvPr>
            <p:cNvSpPr/>
            <p:nvPr/>
          </p:nvSpPr>
          <p:spPr>
            <a:xfrm>
              <a:off x="9719310" y="2644140"/>
              <a:ext cx="45719" cy="45719"/>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239" name="楕円 238">
              <a:extLst>
                <a:ext uri="{FF2B5EF4-FFF2-40B4-BE49-F238E27FC236}">
                  <a16:creationId xmlns:a16="http://schemas.microsoft.com/office/drawing/2014/main" id="{617C06F2-4C17-4B0C-B9FA-F33B8C729767}"/>
                </a:ext>
              </a:extLst>
            </p:cNvPr>
            <p:cNvSpPr/>
            <p:nvPr/>
          </p:nvSpPr>
          <p:spPr>
            <a:xfrm>
              <a:off x="9699308" y="2546459"/>
              <a:ext cx="45719" cy="45719"/>
            </a:xfrm>
            <a:prstGeom prst="ellipse">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grpSp>
      <p:sp>
        <p:nvSpPr>
          <p:cNvPr id="240" name="テキスト ボックス 239">
            <a:extLst>
              <a:ext uri="{FF2B5EF4-FFF2-40B4-BE49-F238E27FC236}">
                <a16:creationId xmlns:a16="http://schemas.microsoft.com/office/drawing/2014/main" id="{FE3C6F48-8D10-4382-8C2F-AAC96F55CCC8}"/>
              </a:ext>
            </a:extLst>
          </p:cNvPr>
          <p:cNvSpPr txBox="1"/>
          <p:nvPr/>
        </p:nvSpPr>
        <p:spPr>
          <a:xfrm>
            <a:off x="656894" y="2514272"/>
            <a:ext cx="308019" cy="230832"/>
          </a:xfrm>
          <a:prstGeom prst="rect">
            <a:avLst/>
          </a:prstGeom>
          <a:solidFill>
            <a:schemeClr val="bg1"/>
          </a:solid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農業</a:t>
            </a:r>
          </a:p>
        </p:txBody>
      </p:sp>
      <p:sp>
        <p:nvSpPr>
          <p:cNvPr id="241" name="テキスト ボックス 240">
            <a:extLst>
              <a:ext uri="{FF2B5EF4-FFF2-40B4-BE49-F238E27FC236}">
                <a16:creationId xmlns:a16="http://schemas.microsoft.com/office/drawing/2014/main" id="{BDF667FD-3077-4431-BBA7-C5C2BD6EA8CC}"/>
              </a:ext>
            </a:extLst>
          </p:cNvPr>
          <p:cNvSpPr txBox="1"/>
          <p:nvPr/>
        </p:nvSpPr>
        <p:spPr>
          <a:xfrm>
            <a:off x="640992" y="1806098"/>
            <a:ext cx="344957" cy="230832"/>
          </a:xfrm>
          <a:prstGeom prst="rect">
            <a:avLst/>
          </a:prstGeom>
          <a:solidFill>
            <a:schemeClr val="bg1"/>
          </a:solid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漁業</a:t>
            </a:r>
          </a:p>
        </p:txBody>
      </p:sp>
      <p:cxnSp>
        <p:nvCxnSpPr>
          <p:cNvPr id="243" name="直線矢印コネクタ 242">
            <a:extLst>
              <a:ext uri="{FF2B5EF4-FFF2-40B4-BE49-F238E27FC236}">
                <a16:creationId xmlns:a16="http://schemas.microsoft.com/office/drawing/2014/main" id="{3EAB38C6-4250-4F63-9BAE-0B574A9BCF1B}"/>
              </a:ext>
            </a:extLst>
          </p:cNvPr>
          <p:cNvCxnSpPr>
            <a:cxnSpLocks/>
          </p:cNvCxnSpPr>
          <p:nvPr/>
        </p:nvCxnSpPr>
        <p:spPr>
          <a:xfrm>
            <a:off x="1806268" y="1737530"/>
            <a:ext cx="551242" cy="959505"/>
          </a:xfrm>
          <a:prstGeom prst="straightConnector1">
            <a:avLst/>
          </a:prstGeom>
          <a:ln w="381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4" name="テキスト ボックス 203">
            <a:extLst>
              <a:ext uri="{FF2B5EF4-FFF2-40B4-BE49-F238E27FC236}">
                <a16:creationId xmlns:a16="http://schemas.microsoft.com/office/drawing/2014/main" id="{4CC3F627-8595-4A56-95FA-827C9832DB71}"/>
              </a:ext>
            </a:extLst>
          </p:cNvPr>
          <p:cNvSpPr txBox="1"/>
          <p:nvPr/>
        </p:nvSpPr>
        <p:spPr>
          <a:xfrm>
            <a:off x="1238787" y="1846375"/>
            <a:ext cx="1487283" cy="338554"/>
          </a:xfrm>
          <a:prstGeom prst="rect">
            <a:avLst/>
          </a:prstGeom>
          <a:solidFill>
            <a:srgbClr val="FFFFFF">
              <a:alpha val="50196"/>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地域内で観光用途の生鮮食料品を生産</a:t>
            </a:r>
          </a:p>
        </p:txBody>
      </p:sp>
      <p:cxnSp>
        <p:nvCxnSpPr>
          <p:cNvPr id="249" name="直線矢印コネクタ 248">
            <a:extLst>
              <a:ext uri="{FF2B5EF4-FFF2-40B4-BE49-F238E27FC236}">
                <a16:creationId xmlns:a16="http://schemas.microsoft.com/office/drawing/2014/main" id="{5DACB2B0-AC83-453F-BFA3-C19C50C44F3C}"/>
              </a:ext>
            </a:extLst>
          </p:cNvPr>
          <p:cNvCxnSpPr>
            <a:cxnSpLocks/>
          </p:cNvCxnSpPr>
          <p:nvPr/>
        </p:nvCxnSpPr>
        <p:spPr>
          <a:xfrm flipV="1">
            <a:off x="2722846" y="1967370"/>
            <a:ext cx="371668" cy="620142"/>
          </a:xfrm>
          <a:prstGeom prst="straightConnector1">
            <a:avLst/>
          </a:prstGeom>
          <a:ln w="7620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4" name="四角形: 角を丸くする 253">
            <a:extLst>
              <a:ext uri="{FF2B5EF4-FFF2-40B4-BE49-F238E27FC236}">
                <a16:creationId xmlns:a16="http://schemas.microsoft.com/office/drawing/2014/main" id="{1B8F8C54-75CD-4772-8318-E10CFE03808A}"/>
              </a:ext>
            </a:extLst>
          </p:cNvPr>
          <p:cNvSpPr/>
          <p:nvPr/>
        </p:nvSpPr>
        <p:spPr>
          <a:xfrm>
            <a:off x="3642966" y="5141853"/>
            <a:ext cx="1139672" cy="830386"/>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a:ea typeface="メイリオ"/>
                <a:cs typeface="+mn-cs"/>
              </a:rPr>
              <a:t>一次産業の再興＋地域主導の商流構築の中核に地域エネルギー事業を位置付け</a:t>
            </a:r>
          </a:p>
        </p:txBody>
      </p:sp>
      <p:sp>
        <p:nvSpPr>
          <p:cNvPr id="157" name="テキスト ボックス 156">
            <a:extLst>
              <a:ext uri="{FF2B5EF4-FFF2-40B4-BE49-F238E27FC236}">
                <a16:creationId xmlns:a16="http://schemas.microsoft.com/office/drawing/2014/main" id="{FB621C20-D8E3-4F7C-A02D-1AB13067F2AA}"/>
              </a:ext>
            </a:extLst>
          </p:cNvPr>
          <p:cNvSpPr txBox="1"/>
          <p:nvPr/>
        </p:nvSpPr>
        <p:spPr>
          <a:xfrm>
            <a:off x="3317889" y="4324300"/>
            <a:ext cx="500939" cy="430887"/>
          </a:xfrm>
          <a:prstGeom prst="rect">
            <a:avLst/>
          </a:prstGeom>
          <a:solidFill>
            <a:srgbClr val="FFFFFF">
              <a:alpha val="49804"/>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メイリオ"/>
                <a:ea typeface="メイリオ"/>
                <a:cs typeface="+mn-cs"/>
              </a:rPr>
              <a:t>最適</a:t>
            </a:r>
            <a:endParaRPr kumimoji="1" lang="en-US" altLang="ja-JP" sz="1100" b="0" i="0" u="none" strike="noStrike" kern="1200" cap="none" spc="0" normalizeH="0" baseline="0" noProof="0" dirty="0">
              <a:ln>
                <a:noFill/>
              </a:ln>
              <a:solidFill>
                <a:srgbClr val="002060"/>
              </a:solidFill>
              <a:effectLst/>
              <a:uLnTx/>
              <a:uFillTx/>
              <a:latin typeface="メイリオ"/>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メイリオ"/>
                <a:ea typeface="メイリオ"/>
                <a:cs typeface="+mn-cs"/>
              </a:rPr>
              <a:t>制御</a:t>
            </a:r>
          </a:p>
        </p:txBody>
      </p:sp>
      <p:sp>
        <p:nvSpPr>
          <p:cNvPr id="28" name="テキスト ボックス 27">
            <a:extLst>
              <a:ext uri="{FF2B5EF4-FFF2-40B4-BE49-F238E27FC236}">
                <a16:creationId xmlns:a16="http://schemas.microsoft.com/office/drawing/2014/main" id="{EA452F39-5C70-4A05-913B-65E072A7E914}"/>
              </a:ext>
            </a:extLst>
          </p:cNvPr>
          <p:cNvSpPr txBox="1"/>
          <p:nvPr/>
        </p:nvSpPr>
        <p:spPr>
          <a:xfrm>
            <a:off x="2779205" y="3497727"/>
            <a:ext cx="1447442" cy="261610"/>
          </a:xfrm>
          <a:prstGeom prst="rect">
            <a:avLst/>
          </a:prstGeom>
          <a:solidFill>
            <a:srgbClr val="FFFFFF">
              <a:alpha val="49804"/>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超格安で電力供給</a:t>
            </a:r>
          </a:p>
        </p:txBody>
      </p:sp>
      <p:sp>
        <p:nvSpPr>
          <p:cNvPr id="159" name="矢印: 右 158">
            <a:extLst>
              <a:ext uri="{FF2B5EF4-FFF2-40B4-BE49-F238E27FC236}">
                <a16:creationId xmlns:a16="http://schemas.microsoft.com/office/drawing/2014/main" id="{9D92E9A8-1603-4315-ABEA-D2444AB5B248}"/>
              </a:ext>
            </a:extLst>
          </p:cNvPr>
          <p:cNvSpPr/>
          <p:nvPr/>
        </p:nvSpPr>
        <p:spPr>
          <a:xfrm rot="14496880">
            <a:off x="1964006" y="3257434"/>
            <a:ext cx="380147" cy="430887"/>
          </a:xfrm>
          <a:prstGeom prst="rightArrow">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15" name="テキスト ボックス 14">
            <a:extLst>
              <a:ext uri="{FF2B5EF4-FFF2-40B4-BE49-F238E27FC236}">
                <a16:creationId xmlns:a16="http://schemas.microsoft.com/office/drawing/2014/main" id="{89E558F8-7582-40D4-B74B-C7FF87EC3EEF}"/>
              </a:ext>
            </a:extLst>
          </p:cNvPr>
          <p:cNvSpPr txBox="1"/>
          <p:nvPr/>
        </p:nvSpPr>
        <p:spPr>
          <a:xfrm>
            <a:off x="520404" y="3439326"/>
            <a:ext cx="1118147"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ローカルファイナンス</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信託等の活用</a:t>
            </a:r>
          </a:p>
        </p:txBody>
      </p:sp>
      <p:sp>
        <p:nvSpPr>
          <p:cNvPr id="163" name="テキスト ボックス 162">
            <a:extLst>
              <a:ext uri="{FF2B5EF4-FFF2-40B4-BE49-F238E27FC236}">
                <a16:creationId xmlns:a16="http://schemas.microsoft.com/office/drawing/2014/main" id="{E7679977-791B-49F0-A2F5-87867D0E76FC}"/>
              </a:ext>
            </a:extLst>
          </p:cNvPr>
          <p:cNvSpPr txBox="1"/>
          <p:nvPr/>
        </p:nvSpPr>
        <p:spPr>
          <a:xfrm>
            <a:off x="1516664" y="3021905"/>
            <a:ext cx="1118147"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収益還元</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再投資</a:t>
            </a:r>
          </a:p>
        </p:txBody>
      </p:sp>
      <p:pic>
        <p:nvPicPr>
          <p:cNvPr id="171" name="図 170">
            <a:extLst>
              <a:ext uri="{FF2B5EF4-FFF2-40B4-BE49-F238E27FC236}">
                <a16:creationId xmlns:a16="http://schemas.microsoft.com/office/drawing/2014/main" id="{E97CFF83-1185-46FB-BBA0-241EA75F254B}"/>
              </a:ext>
            </a:extLst>
          </p:cNvPr>
          <p:cNvPicPr>
            <a:picLocks noChangeAspect="1"/>
          </p:cNvPicPr>
          <p:nvPr/>
        </p:nvPicPr>
        <p:blipFill>
          <a:blip r:embed="rId10"/>
          <a:stretch>
            <a:fillRect/>
          </a:stretch>
        </p:blipFill>
        <p:spPr>
          <a:xfrm>
            <a:off x="3665057" y="3084312"/>
            <a:ext cx="566673" cy="313057"/>
          </a:xfrm>
          <a:prstGeom prst="rect">
            <a:avLst/>
          </a:prstGeom>
        </p:spPr>
      </p:pic>
      <p:sp>
        <p:nvSpPr>
          <p:cNvPr id="16" name="楕円 15">
            <a:extLst>
              <a:ext uri="{FF2B5EF4-FFF2-40B4-BE49-F238E27FC236}">
                <a16:creationId xmlns:a16="http://schemas.microsoft.com/office/drawing/2014/main" id="{A1013EEF-5F9C-4BAF-A510-C70B98D8F45B}"/>
              </a:ext>
            </a:extLst>
          </p:cNvPr>
          <p:cNvSpPr/>
          <p:nvPr/>
        </p:nvSpPr>
        <p:spPr>
          <a:xfrm>
            <a:off x="3290353" y="2281118"/>
            <a:ext cx="921692" cy="269213"/>
          </a:xfrm>
          <a:prstGeom prst="ellipse">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a:ea typeface="メイリオ"/>
                <a:cs typeface="+mn-cs"/>
              </a:rPr>
              <a:t>CO</a:t>
            </a:r>
            <a:r>
              <a:rPr kumimoji="1" lang="en-US" altLang="ja-JP" sz="1000" b="0" i="0" u="none" strike="noStrike" kern="1200" cap="none" spc="0" normalizeH="0" baseline="0" noProof="0" dirty="0">
                <a:ln>
                  <a:noFill/>
                </a:ln>
                <a:solidFill>
                  <a:prstClr val="white"/>
                </a:solidFill>
                <a:effectLst/>
                <a:uLnTx/>
                <a:uFillTx/>
                <a:latin typeface="Arial"/>
                <a:ea typeface="メイリオ"/>
                <a:cs typeface="+mn-cs"/>
              </a:rPr>
              <a:t>2</a:t>
            </a:r>
            <a:r>
              <a:rPr kumimoji="1" lang="ja-JP" altLang="en-US" sz="1400" b="0" i="0" u="none" strike="noStrike" kern="1200" cap="none" spc="0" normalizeH="0" baseline="0" noProof="0" dirty="0">
                <a:ln>
                  <a:noFill/>
                </a:ln>
                <a:solidFill>
                  <a:prstClr val="white"/>
                </a:solidFill>
                <a:effectLst/>
                <a:uLnTx/>
                <a:uFillTx/>
                <a:latin typeface="Arial"/>
                <a:ea typeface="メイリオ"/>
                <a:cs typeface="+mn-cs"/>
              </a:rPr>
              <a:t>↓</a:t>
            </a:r>
          </a:p>
        </p:txBody>
      </p:sp>
      <p:sp>
        <p:nvSpPr>
          <p:cNvPr id="174" name="テキスト ボックス 173">
            <a:extLst>
              <a:ext uri="{FF2B5EF4-FFF2-40B4-BE49-F238E27FC236}">
                <a16:creationId xmlns:a16="http://schemas.microsoft.com/office/drawing/2014/main" id="{38D0B429-6E1E-474E-8D27-1410FCCD0187}"/>
              </a:ext>
            </a:extLst>
          </p:cNvPr>
          <p:cNvSpPr txBox="1"/>
          <p:nvPr/>
        </p:nvSpPr>
        <p:spPr>
          <a:xfrm>
            <a:off x="3842555" y="4497845"/>
            <a:ext cx="907922" cy="261610"/>
          </a:xfrm>
          <a:prstGeom prst="rect">
            <a:avLst/>
          </a:prstGeom>
          <a:solidFill>
            <a:schemeClr val="bg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メイリオ"/>
                <a:ea typeface="メイリオ"/>
                <a:cs typeface="+mn-cs"/>
              </a:rPr>
              <a:t>NEXTEMS</a:t>
            </a:r>
            <a:endParaRPr kumimoji="1" lang="ja-JP" altLang="en-US" sz="1100" b="1" i="0" u="none" strike="noStrike" kern="1200" cap="none" spc="0" normalizeH="0" baseline="0" noProof="0" dirty="0">
              <a:ln>
                <a:noFill/>
              </a:ln>
              <a:solidFill>
                <a:srgbClr val="FF0000"/>
              </a:solidFill>
              <a:effectLst/>
              <a:uLnTx/>
              <a:uFillTx/>
              <a:latin typeface="メイリオ"/>
              <a:ea typeface="メイリオ"/>
              <a:cs typeface="+mn-cs"/>
            </a:endParaRPr>
          </a:p>
        </p:txBody>
      </p:sp>
      <p:cxnSp>
        <p:nvCxnSpPr>
          <p:cNvPr id="178" name="直線矢印コネクタ 177">
            <a:extLst>
              <a:ext uri="{FF2B5EF4-FFF2-40B4-BE49-F238E27FC236}">
                <a16:creationId xmlns:a16="http://schemas.microsoft.com/office/drawing/2014/main" id="{9CAB14A9-DC0D-4971-B9AF-EC5254662232}"/>
              </a:ext>
            </a:extLst>
          </p:cNvPr>
          <p:cNvCxnSpPr>
            <a:cxnSpLocks/>
            <a:stCxn id="174" idx="1"/>
          </p:cNvCxnSpPr>
          <p:nvPr/>
        </p:nvCxnSpPr>
        <p:spPr>
          <a:xfrm flipH="1">
            <a:off x="3249250" y="4628650"/>
            <a:ext cx="593305" cy="217703"/>
          </a:xfrm>
          <a:prstGeom prst="straightConnector1">
            <a:avLst/>
          </a:prstGeom>
          <a:ln w="19050">
            <a:solidFill>
              <a:srgbClr val="00206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1" name="直線矢印コネクタ 180">
            <a:extLst>
              <a:ext uri="{FF2B5EF4-FFF2-40B4-BE49-F238E27FC236}">
                <a16:creationId xmlns:a16="http://schemas.microsoft.com/office/drawing/2014/main" id="{9CAB14A9-DC0D-4971-B9AF-EC5254662232}"/>
              </a:ext>
            </a:extLst>
          </p:cNvPr>
          <p:cNvCxnSpPr>
            <a:cxnSpLocks/>
            <a:stCxn id="174" idx="1"/>
          </p:cNvCxnSpPr>
          <p:nvPr/>
        </p:nvCxnSpPr>
        <p:spPr>
          <a:xfrm flipH="1" flipV="1">
            <a:off x="2745350" y="4228439"/>
            <a:ext cx="1097205" cy="400211"/>
          </a:xfrm>
          <a:prstGeom prst="straightConnector1">
            <a:avLst/>
          </a:prstGeom>
          <a:ln w="19050">
            <a:solidFill>
              <a:srgbClr val="00206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3" name="角丸四角形 45">
            <a:extLst>
              <a:ext uri="{FF2B5EF4-FFF2-40B4-BE49-F238E27FC236}">
                <a16:creationId xmlns:a16="http://schemas.microsoft.com/office/drawing/2014/main" id="{956B88E8-C6DE-41D6-A21A-DC92CBCD588D}"/>
              </a:ext>
            </a:extLst>
          </p:cNvPr>
          <p:cNvSpPr/>
          <p:nvPr/>
        </p:nvSpPr>
        <p:spPr>
          <a:xfrm>
            <a:off x="5203688" y="819419"/>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1" i="0" u="none" strike="noStrike" kern="1200" cap="none" spc="0" normalizeH="0" baseline="0" noProof="0" dirty="0">
                <a:ln>
                  <a:noFill/>
                </a:ln>
                <a:solidFill>
                  <a:prstClr val="white"/>
                </a:solidFill>
                <a:effectLst/>
                <a:uLnTx/>
                <a:uFillTx/>
                <a:latin typeface="Arial"/>
                <a:ea typeface="メイリオ"/>
                <a:cs typeface="Arial" charset="0"/>
              </a:rPr>
              <a:t>市民参加</a:t>
            </a:r>
          </a:p>
        </p:txBody>
      </p:sp>
      <p:pic>
        <p:nvPicPr>
          <p:cNvPr id="184" name="Picture 8" descr="市章">
            <a:extLst>
              <a:ext uri="{FF2B5EF4-FFF2-40B4-BE49-F238E27FC236}">
                <a16:creationId xmlns:a16="http://schemas.microsoft.com/office/drawing/2014/main" id="{B4344B41-D39F-483C-8634-FC9C0DC7D95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364" y="55799"/>
            <a:ext cx="7223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37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4333"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37"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184936" y="-1"/>
            <a:ext cx="9340066"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9" name="正方形/長方形 28"/>
          <p:cNvSpPr/>
          <p:nvPr/>
        </p:nvSpPr>
        <p:spPr>
          <a:xfrm>
            <a:off x="560908" y="1144402"/>
            <a:ext cx="8781726" cy="25395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55,434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人（令和元年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27,858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世帯（令和元年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歳入・歳出：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年度一般会計予算）、面積：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204.27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沖縄本島から南西に約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300km</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し、隆起珊瑚礁からなる離島であり、川がないことから、生活用水・農業用水のほとんどを地下水に依存している。透明度の高い海や白い砂浜など、豊かな自然環境を魅力として、観光客数が増加し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飛行機：羽田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分、那覇</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市内総生産の経済活動別構成比</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市内総生産（名目）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1,602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13.1%</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電気・ガス・水道業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宿泊・飲食サービス業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専門・科学技術、業務支援サービス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％、公務</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％、保健衛生・社会事業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8" name="正方形/長方形 47"/>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沖縄県 ／宮古島市</a:t>
            </a:r>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lvl="0" algn="ctr">
              <a:defRPr/>
            </a:pPr>
            <a:r>
              <a:rPr lang="ja-JP" altLang="en-US" sz="1400" b="1" dirty="0">
                <a:solidFill>
                  <a:prstClr val="white"/>
                </a:solidFill>
                <a:latin typeface="メイリオ" panose="020B0604030504040204" pitchFamily="50" charset="-128"/>
                <a:ea typeface="メイリオ" panose="020B0604030504040204" pitchFamily="50" charset="-128"/>
              </a:rPr>
              <a:t>エコアイランド宮古島における地域循環共生圏構築事業</a:t>
            </a:r>
            <a:endParaRPr lang="ja-JP" altLang="en-US" sz="1400" dirty="0">
              <a:solidFill>
                <a:prstClr val="white"/>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55" name="コンテンツ プレースホルダー 11"/>
          <p:cNvSpPr txBox="1">
            <a:spLocks/>
          </p:cNvSpPr>
          <p:nvPr/>
        </p:nvSpPr>
        <p:spPr>
          <a:xfrm>
            <a:off x="564541" y="3767218"/>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60908" y="3757982"/>
            <a:ext cx="8781726" cy="167084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9500"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宮古島市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エコアイランド宮古島宣言</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にて、</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年のエネルギー自給率目標を掲げており、その実現を目指している。これ</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で、「宮古島市島嶼型スマートコミュニティ実証事業」を推進し、太陽光発電を中心とした再生可能エネルギーの変動に対して、</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分散した需要家側設備を制御することにより、小規模系統においても持続的な再エネ導入と効率的な利用を実現する社会シ</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ステム構築を進めてきた。今後は、具体的な普及に向けて、地域コミュニティが主体的に導入を進めていくことが重要であるため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079500">
              <a:spcBef>
                <a:spcPts val="300"/>
              </a:spcBef>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地域事業者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主体的に再エネ導入を進め、エネルギーの地産地消による地域経済循環や、台風等災害時の停電対策により、より安心・安</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全、快適な住環境構築を図ることで、エネルギーのみならず、若者の定住促進といった社会課題解決に取り組むため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【NEXTEMS】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エリア・アグリゲーションを実現することにより、再エネを主力電源としつつも、安定的・低コスト</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電力供給システムを実現するため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コンテンツ プレースホルダー 11"/>
          <p:cNvSpPr txBox="1">
            <a:spLocks/>
          </p:cNvSpPr>
          <p:nvPr/>
        </p:nvSpPr>
        <p:spPr>
          <a:xfrm>
            <a:off x="564541" y="5517293"/>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60908" y="5517293"/>
            <a:ext cx="8781726" cy="10516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宮古島市では、エコアイランド宮古島宣言のもと、環境保全、資源循環、産業振興を基本的な課題として取り組みを進めてきた。この中で、離島の小規模系統における再エネの利用拡大を目的として、</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構築に取り組んできた。需給の状況に応じたアグリゲーションの仕組みと、制御を受け入れる分散設備普及の新たなビジネスモデルを開発してきたが、実社会への普及・実装に繋げていくためには、地域コミュニティの住民が暮らしの中で感じている課題との繋がりを可視化し（マンダラ）、住民の主体性を引き出すことが重要であることから、本事業に取り組むこととした。</a:t>
            </a:r>
          </a:p>
        </p:txBody>
      </p:sp>
      <p:sp>
        <p:nvSpPr>
          <p:cNvPr id="31" name="正方形/長方形 3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8" name="角丸四角形 27"/>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1" i="0" u="none" strike="noStrike" kern="1200" cap="none" spc="0" normalizeH="0" baseline="0" noProof="0" dirty="0">
                <a:ln>
                  <a:noFill/>
                </a:ln>
                <a:solidFill>
                  <a:prstClr val="white"/>
                </a:solidFill>
                <a:effectLst/>
                <a:uLnTx/>
                <a:uFillTx/>
                <a:latin typeface="Arial"/>
                <a:ea typeface="メイリオ"/>
                <a:cs typeface="Arial" charset="0"/>
              </a:rPr>
              <a:t>再エネ拡大</a:t>
            </a:r>
          </a:p>
        </p:txBody>
      </p:sp>
      <p:sp>
        <p:nvSpPr>
          <p:cNvPr id="32" name="角丸四角形 31"/>
          <p:cNvSpPr/>
          <p:nvPr/>
        </p:nvSpPr>
        <p:spPr>
          <a:xfrm>
            <a:off x="421204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1400" b="1" i="0" u="none" strike="noStrike" kern="1200" cap="none" spc="0" normalizeH="0" baseline="0" noProof="0" dirty="0">
                <a:ln>
                  <a:noFill/>
                </a:ln>
                <a:solidFill>
                  <a:prstClr val="white"/>
                </a:solidFill>
                <a:effectLst/>
                <a:uLnTx/>
                <a:uFillTx/>
                <a:latin typeface="Arial"/>
                <a:ea typeface="メイリオ"/>
                <a:cs typeface="Arial" charset="0"/>
              </a:rPr>
              <a:t>EMS/VPP</a:t>
            </a:r>
            <a:endParaRPr kumimoji="1" lang="ja-JP" altLang="en-US" sz="1400" b="1" i="0" u="none" strike="noStrike" kern="1200" cap="none" spc="0" normalizeH="0" baseline="0" noProof="0" dirty="0">
              <a:ln>
                <a:noFill/>
              </a:ln>
              <a:solidFill>
                <a:prstClr val="white"/>
              </a:solidFill>
              <a:effectLst/>
              <a:uLnTx/>
              <a:uFillTx/>
              <a:latin typeface="Arial"/>
              <a:ea typeface="メイリオ"/>
              <a:cs typeface="Arial" charset="0"/>
            </a:endParaRPr>
          </a:p>
        </p:txBody>
      </p:sp>
      <p:sp>
        <p:nvSpPr>
          <p:cNvPr id="33" name="角丸四角形 32"/>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1" i="0" u="none" strike="noStrike" kern="1200" cap="none" spc="0" normalizeH="0" baseline="0" noProof="0" dirty="0">
                <a:ln>
                  <a:noFill/>
                </a:ln>
                <a:solidFill>
                  <a:prstClr val="white"/>
                </a:solidFill>
                <a:effectLst/>
                <a:uLnTx/>
                <a:uFillTx/>
                <a:latin typeface="Arial"/>
                <a:ea typeface="メイリオ"/>
                <a:cs typeface="+mn-cs"/>
              </a:rPr>
              <a:t>災害対応</a:t>
            </a:r>
          </a:p>
        </p:txBody>
      </p:sp>
      <p:sp>
        <p:nvSpPr>
          <p:cNvPr id="34" name="正方形/長方形 33"/>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r>
              <a:rPr kumimoji="1" lang="ja-JP" altLang="en-US" sz="1200" b="1" i="0" u="none" strike="noStrike" kern="1200" cap="none" spc="0" normalizeH="0" baseline="0" noProof="0" dirty="0">
                <a:ln>
                  <a:noFill/>
                </a:ln>
                <a:solidFill>
                  <a:prstClr val="black"/>
                </a:solidFill>
                <a:effectLst/>
                <a:uLnTx/>
                <a:uFillTx/>
                <a:latin typeface="Arial"/>
                <a:ea typeface="メイリオ"/>
                <a:cs typeface="+mn-cs"/>
              </a:rPr>
              <a:t>手法</a:t>
            </a: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endParaRPr kumimoji="1" lang="ja-JP" altLang="en-US" sz="1200" b="1" i="0" u="none" strike="noStrike" kern="1200" cap="none" spc="0" normalizeH="0" baseline="0" noProof="0" dirty="0">
              <a:ln>
                <a:noFill/>
              </a:ln>
              <a:solidFill>
                <a:prstClr val="black"/>
              </a:solidFill>
              <a:effectLst/>
              <a:uLnTx/>
              <a:uFillTx/>
              <a:latin typeface="Arial"/>
              <a:ea typeface="メイリオ"/>
              <a:cs typeface="+mn-cs"/>
            </a:endParaRPr>
          </a:p>
        </p:txBody>
      </p:sp>
      <p:sp>
        <p:nvSpPr>
          <p:cNvPr id="35" name="正方形/長方形 34"/>
          <p:cNvSpPr/>
          <p:nvPr/>
        </p:nvSpPr>
        <p:spPr>
          <a:xfrm>
            <a:off x="6194935" y="601747"/>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r>
              <a:rPr kumimoji="1" lang="ja-JP" altLang="en-US" sz="1200" b="1" i="0" u="none" strike="noStrike" kern="1200" cap="none" spc="0" normalizeH="0" baseline="0" noProof="0" dirty="0">
                <a:ln>
                  <a:noFill/>
                </a:ln>
                <a:solidFill>
                  <a:prstClr val="black"/>
                </a:solidFill>
                <a:effectLst/>
                <a:uLnTx/>
                <a:uFillTx/>
                <a:latin typeface="Arial"/>
                <a:ea typeface="メイリオ"/>
                <a:cs typeface="+mn-cs"/>
              </a:rPr>
              <a:t>目的</a:t>
            </a:r>
            <a:r>
              <a:rPr kumimoji="1" lang="en-US" altLang="ja-JP" sz="1200" b="1" i="0" u="none" strike="noStrike" kern="1200" cap="none" spc="0" normalizeH="0" baseline="0" noProof="0" dirty="0">
                <a:ln>
                  <a:noFill/>
                </a:ln>
                <a:solidFill>
                  <a:prstClr val="black"/>
                </a:solidFill>
                <a:effectLst/>
                <a:uLnTx/>
                <a:uFillTx/>
                <a:latin typeface="Arial"/>
                <a:ea typeface="メイリオ"/>
                <a:cs typeface="+mn-cs"/>
              </a:rPr>
              <a:t>】</a:t>
            </a:r>
            <a:endParaRPr kumimoji="1" lang="ja-JP" altLang="en-US" sz="1200" b="1" i="0" u="none" strike="noStrike" kern="1200" cap="none" spc="0" normalizeH="0" baseline="0" noProof="0" dirty="0">
              <a:ln>
                <a:noFill/>
              </a:ln>
              <a:solidFill>
                <a:prstClr val="black"/>
              </a:solidFill>
              <a:effectLst/>
              <a:uLnTx/>
              <a:uFillTx/>
              <a:latin typeface="Arial"/>
              <a:ea typeface="メイリオ"/>
              <a:cs typeface="+mn-cs"/>
            </a:endParaRPr>
          </a:p>
        </p:txBody>
      </p:sp>
      <p:sp>
        <p:nvSpPr>
          <p:cNvPr id="36" name="角丸四角形 35"/>
          <p:cNvSpPr/>
          <p:nvPr/>
        </p:nvSpPr>
        <p:spPr>
          <a:xfrm>
            <a:off x="630495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marL="0" marR="0" lvl="0" indent="0" algn="ctr" defTabSz="4572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100" b="1" i="0" u="none" strike="noStrike" kern="1200" cap="none" spc="0" normalizeH="0" baseline="0" noProof="0" dirty="0">
                <a:ln>
                  <a:noFill/>
                </a:ln>
                <a:solidFill>
                  <a:prstClr val="white"/>
                </a:solidFill>
                <a:effectLst/>
                <a:uLnTx/>
                <a:uFillTx/>
                <a:latin typeface="Arial"/>
                <a:ea typeface="メイリオ"/>
                <a:cs typeface="Arial" charset="0"/>
              </a:rPr>
              <a:t>地域経済循環</a:t>
            </a:r>
          </a:p>
        </p:txBody>
      </p:sp>
      <p:pic>
        <p:nvPicPr>
          <p:cNvPr id="23" name="Picture 8" descr="市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64" y="55799"/>
            <a:ext cx="7223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57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4788"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154112" y="-1"/>
            <a:ext cx="9370889"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25" name="正方形/長方形 2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lvl="0" algn="ctr">
              <a:defRPr/>
            </a:pPr>
            <a:r>
              <a:rPr lang="ja-JP" altLang="en-US" sz="1400" b="1" dirty="0">
                <a:solidFill>
                  <a:prstClr val="white"/>
                </a:solidFill>
                <a:latin typeface="メイリオ" panose="020B0604030504040204" pitchFamily="50" charset="-128"/>
                <a:ea typeface="メイリオ" panose="020B0604030504040204" pitchFamily="50" charset="-128"/>
              </a:rPr>
              <a:t>エコアイランド宮古島における地域循環共生圏構築事業</a:t>
            </a:r>
            <a:endParaRPr lang="ja-JP" altLang="en-US" sz="1400" dirty="0">
              <a:solidFill>
                <a:prstClr val="white"/>
              </a:solidFill>
              <a:latin typeface="メイリオ" panose="020B0604030504040204" pitchFamily="50" charset="-128"/>
              <a:ea typeface="メイリオ" panose="020B0604030504040204" pitchFamily="50" charset="-128"/>
            </a:endParaRPr>
          </a:p>
        </p:txBody>
      </p:sp>
      <p:sp>
        <p:nvSpPr>
          <p:cNvPr id="91" name="正方形/長方形 90"/>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沖縄県 ／宮古島市</a:t>
            </a:r>
          </a:p>
        </p:txBody>
      </p:sp>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206943716"/>
              </p:ext>
            </p:extLst>
          </p:nvPr>
        </p:nvGraphicFramePr>
        <p:xfrm>
          <a:off x="520797" y="672572"/>
          <a:ext cx="8865980" cy="4709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1986">
                  <a:extLst>
                    <a:ext uri="{9D8B030D-6E8A-4147-A177-3AD203B41FA5}">
                      <a16:colId xmlns:a16="http://schemas.microsoft.com/office/drawing/2014/main" val="3265526353"/>
                    </a:ext>
                  </a:extLst>
                </a:gridCol>
                <a:gridCol w="2420401">
                  <a:extLst>
                    <a:ext uri="{9D8B030D-6E8A-4147-A177-3AD203B41FA5}">
                      <a16:colId xmlns:a16="http://schemas.microsoft.com/office/drawing/2014/main" val="3371818790"/>
                    </a:ext>
                  </a:extLst>
                </a:gridCol>
                <a:gridCol w="1923250">
                  <a:extLst>
                    <a:ext uri="{9D8B030D-6E8A-4147-A177-3AD203B41FA5}">
                      <a16:colId xmlns:a16="http://schemas.microsoft.com/office/drawing/2014/main" val="1728256747"/>
                    </a:ext>
                  </a:extLst>
                </a:gridCol>
                <a:gridCol w="3490343">
                  <a:extLst>
                    <a:ext uri="{9D8B030D-6E8A-4147-A177-3AD203B41FA5}">
                      <a16:colId xmlns:a16="http://schemas.microsoft.com/office/drawing/2014/main" val="2519243731"/>
                    </a:ext>
                  </a:extLst>
                </a:gridCol>
              </a:tblGrid>
              <a:tr h="231195">
                <a:tc gridSpan="4">
                  <a:txBody>
                    <a:bodyPr/>
                    <a:lstStyle/>
                    <a:p>
                      <a:pPr algn="l"/>
                      <a:r>
                        <a:rPr kumimoji="1" lang="ja-JP" altLang="en-US" sz="1200" b="1" kern="1200">
                          <a:solidFill>
                            <a:schemeClr val="tx1"/>
                          </a:solidFill>
                          <a:latin typeface="メイリオ" panose="020B0604030504040204" pitchFamily="50" charset="-128"/>
                          <a:ea typeface="メイリオ" panose="020B0604030504040204" pitchFamily="50" charset="-128"/>
                          <a:cs typeface="+mn-cs"/>
                        </a:rPr>
                        <a:t>顕在化</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382537">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1860309">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１．先進事例を踏まえた地域循環共生圏づくりに係る情報共有および意見聴取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地域エネルギー事業を推進するための実施主体として、集落の住民の主体性を引き出す。</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①風力発電に関しては、投資規模が大きく、台風リスク等に対する懸念が大きいことから、長期的視野で検討する必要がある。</a:t>
                      </a:r>
                      <a:endParaRPr kumimoji="1" lang="en-US" altLang="ja-JP" sz="1050" dirty="0">
                        <a:solidFill>
                          <a:schemeClr val="tx1"/>
                        </a:solidFill>
                      </a:endParaRPr>
                    </a:p>
                    <a:p>
                      <a:r>
                        <a:rPr kumimoji="1" lang="ja-JP" altLang="en-US" sz="1050" dirty="0">
                          <a:solidFill>
                            <a:schemeClr val="tx1"/>
                          </a:solidFill>
                        </a:rPr>
                        <a:t>②台風等、災害時の停電の長さが、人口流出の主要な要因の一つとなっていることから、実現可能性が高い方策の検討が必要。</a:t>
                      </a:r>
                      <a:endParaRPr kumimoji="1" lang="en-US" altLang="ja-JP" sz="1050" dirty="0">
                        <a:solidFill>
                          <a:schemeClr val="tx1"/>
                        </a:solidFill>
                      </a:endParaRPr>
                    </a:p>
                    <a:p>
                      <a:r>
                        <a:rPr kumimoji="1" lang="ja-JP" altLang="en-US" sz="1050" dirty="0">
                          <a:solidFill>
                            <a:schemeClr val="tx1"/>
                          </a:solidFill>
                        </a:rPr>
                        <a:t>③コミュニティとしては、若年者人口の減少という地域課題を抱えており、地域資源循環による農漁業のイノベーションを強く求めている。</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①</a:t>
                      </a:r>
                      <a:r>
                        <a:rPr kumimoji="1" lang="en-US" altLang="ja-JP" sz="1050" dirty="0"/>
                        <a:t>-1</a:t>
                      </a:r>
                      <a:r>
                        <a:rPr kumimoji="1" lang="ja-JP" altLang="en-US" sz="1050" dirty="0">
                          <a:solidFill>
                            <a:schemeClr val="tx1"/>
                          </a:solidFill>
                        </a:rPr>
                        <a:t>　風力発電については、長期的に検討していくこととして、既に実現可能な太陽光発電と蓄電池システム（</a:t>
                      </a:r>
                      <a:r>
                        <a:rPr kumimoji="1" lang="en-US" altLang="ja-JP" sz="1050" dirty="0">
                          <a:solidFill>
                            <a:schemeClr val="tx1"/>
                          </a:solidFill>
                        </a:rPr>
                        <a:t>PV-BESS</a:t>
                      </a:r>
                      <a:r>
                        <a:rPr kumimoji="1" lang="ja-JP" altLang="en-US" sz="1050" dirty="0">
                          <a:solidFill>
                            <a:schemeClr val="tx1"/>
                          </a:solidFill>
                        </a:rPr>
                        <a:t>システム）を備えた自家消費型サービスモデルによる展開について、検討した。</a:t>
                      </a:r>
                      <a:endParaRPr kumimoji="1" lang="en-US" altLang="ja-JP" sz="1050" dirty="0">
                        <a:solidFill>
                          <a:schemeClr val="tx1"/>
                        </a:solidFill>
                      </a:endParaRPr>
                    </a:p>
                    <a:p>
                      <a:r>
                        <a:rPr kumimoji="1" lang="ja-JP" altLang="en-US" sz="1050" dirty="0"/>
                        <a:t>①</a:t>
                      </a:r>
                      <a:r>
                        <a:rPr kumimoji="1" lang="en-US" altLang="ja-JP" sz="1050" dirty="0"/>
                        <a:t>-2</a:t>
                      </a:r>
                      <a:r>
                        <a:rPr kumimoji="1" lang="ja-JP" altLang="en-US" sz="1050" dirty="0"/>
                        <a:t>　住民出資を含む、ローカルファイナンスを活用した展開に向け、さらなる具体的な検討を進めていく。</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①</a:t>
                      </a:r>
                      <a:r>
                        <a:rPr kumimoji="1" lang="en-US" altLang="ja-JP" sz="1050" dirty="0">
                          <a:solidFill>
                            <a:schemeClr val="tx1"/>
                          </a:solidFill>
                        </a:rPr>
                        <a:t>-3</a:t>
                      </a:r>
                      <a:r>
                        <a:rPr kumimoji="1" lang="ja-JP" altLang="en-US" sz="1050" dirty="0">
                          <a:solidFill>
                            <a:schemeClr val="tx1"/>
                          </a:solidFill>
                        </a:rPr>
                        <a:t>　次年度に数件で既存のサービスによる設備導入を実施し、事業スキームや業務フロー等を確認し、その結果を踏まえて、その翌年度にコミュニティ主体による展開を図る方向で、コミュニティとしての方向性を確認した。</a:t>
                      </a:r>
                      <a:endParaRPr kumimoji="1" lang="ja-JP" altLang="en-US" sz="1050" dirty="0"/>
                    </a:p>
                    <a:p>
                      <a:r>
                        <a:rPr kumimoji="1" lang="ja-JP" altLang="en-US" sz="1050" dirty="0"/>
                        <a:t>③　</a:t>
                      </a:r>
                      <a:r>
                        <a:rPr kumimoji="1" lang="en-US" altLang="ja-JP" sz="1050" dirty="0"/>
                        <a:t>PV-BESS</a:t>
                      </a:r>
                      <a:r>
                        <a:rPr kumimoji="1" lang="ja-JP" altLang="en-US" sz="1050" dirty="0"/>
                        <a:t>システムによる住環境整備と併せて、地域資源活用型の農漁業活性化による若者の定住促進に向けた取り組みを進めていきたい。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858516">
                <a:tc>
                  <a:txBody>
                    <a:bodyPr/>
                    <a:lstStyle/>
                    <a:p>
                      <a:r>
                        <a:rPr kumimoji="1" lang="ja-JP" altLang="en-US" sz="1050" dirty="0"/>
                        <a:t>２．ローカルファイナンスを踏まえた市民風車事業に係る実現可能性調査・検討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風力発電事業をベースとして、課題を整理し、ローカルファイナンス等の仕組みを踏まえ、事業計画を立案。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①風力発電は、立地環境として自家消費は困難なため、地域において活用するにあたっては、小売事業として供給する必要がある。離島には電力市場がないことから、再エネをベースとする場合、蓄電池等によって、</a:t>
                      </a:r>
                      <a:r>
                        <a:rPr kumimoji="1" lang="en-US" altLang="ja-JP" sz="1050" dirty="0">
                          <a:solidFill>
                            <a:schemeClr val="tx1"/>
                          </a:solidFill>
                        </a:rPr>
                        <a:t>24</a:t>
                      </a:r>
                      <a:r>
                        <a:rPr kumimoji="1" lang="ja-JP" altLang="en-US" sz="1050" dirty="0">
                          <a:solidFill>
                            <a:schemeClr val="tx1"/>
                          </a:solidFill>
                        </a:rPr>
                        <a:t>時間供給を実現する必要がある。</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a:t>
                      </a:r>
                      <a:r>
                        <a:rPr kumimoji="1" lang="en-US" altLang="ja-JP" sz="1050" dirty="0"/>
                        <a:t>-1</a:t>
                      </a:r>
                      <a:r>
                        <a:rPr kumimoji="1" lang="ja-JP" altLang="en-US" sz="1050" dirty="0"/>
                        <a:t>　別途進めている「宮古島市島嶼型スマートコミュニティ実証事業」において、市営住宅に設置された</a:t>
                      </a:r>
                      <a:r>
                        <a:rPr kumimoji="1" lang="en-US" altLang="ja-JP" sz="1050" dirty="0"/>
                        <a:t>PV</a:t>
                      </a:r>
                      <a:r>
                        <a:rPr kumimoji="1" lang="ja-JP" altLang="en-US" sz="1050" dirty="0"/>
                        <a:t>の余剰電力を遠隔地にある蓄電池にリアルタイムに充電する検証を行っており、将来的な「電力お預かりサービス」といった新たなサービスモデルの可能性について検討している。こうしたサービスが実現し、かつ、収益性が見込める段階を見越して、将来の事業化に備えることとした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bl>
          </a:graphicData>
        </a:graphic>
      </p:graphicFrame>
      <p:pic>
        <p:nvPicPr>
          <p:cNvPr id="11" name="Picture 8" descr="市章">
            <a:extLst>
              <a:ext uri="{FF2B5EF4-FFF2-40B4-BE49-F238E27FC236}">
                <a16:creationId xmlns:a16="http://schemas.microsoft.com/office/drawing/2014/main" id="{08B35C06-04ED-4035-8B75-FA5F3ECCD1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64" y="55799"/>
            <a:ext cx="7223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623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1783</Words>
  <Application>Microsoft Office PowerPoint</Application>
  <PresentationFormat>A4 210 x 297 mm</PresentationFormat>
  <Paragraphs>143</Paragraphs>
  <Slides>4</Slides>
  <Notes>4</Notes>
  <HiddenSlides>0</HiddenSlides>
  <MMClips>0</MMClips>
  <ScaleCrop>false</ScaleCrop>
  <HeadingPairs>
    <vt:vector size="8" baseType="variant">
      <vt:variant>
        <vt:lpstr>使用されているフォント</vt:lpstr>
      </vt:variant>
      <vt:variant>
        <vt:i4>11</vt:i4>
      </vt:variant>
      <vt:variant>
        <vt:lpstr>テーマ</vt:lpstr>
      </vt:variant>
      <vt:variant>
        <vt:i4>5</vt:i4>
      </vt:variant>
      <vt:variant>
        <vt:lpstr>埋め込まれた OLE サーバー</vt:lpstr>
      </vt:variant>
      <vt:variant>
        <vt:i4>1</vt:i4>
      </vt:variant>
      <vt:variant>
        <vt:lpstr>スライド タイトル</vt:lpstr>
      </vt:variant>
      <vt:variant>
        <vt:i4>4</vt:i4>
      </vt:variant>
    </vt:vector>
  </HeadingPairs>
  <TitlesOfParts>
    <vt:vector size="21" baseType="lpstr">
      <vt:lpstr>HGPｺﾞｼｯｸE</vt:lpstr>
      <vt:lpstr>HGPｺﾞｼｯｸM</vt:lpstr>
      <vt:lpstr>HGSｺﾞｼｯｸE</vt:lpstr>
      <vt:lpstr>Meiryo UI</vt:lpstr>
      <vt:lpstr>メイリオ</vt:lpstr>
      <vt:lpstr>游ゴシック</vt:lpstr>
      <vt:lpstr>Arial</vt:lpstr>
      <vt:lpstr>Calibri</vt:lpstr>
      <vt:lpstr>Times New Roman</vt:lpstr>
      <vt:lpstr>Wingdings</vt:lpstr>
      <vt:lpstr>Wingdings 2</vt:lpstr>
      <vt:lpstr>テーマ1</vt:lpstr>
      <vt:lpstr>1_テーマ1</vt:lpstr>
      <vt:lpstr>2_テーマ1</vt:lpstr>
      <vt:lpstr>3_テーマ1</vt:lpstr>
      <vt:lpstr>4_テーマ1</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三上　暁</dc:creator>
  <cp:lastModifiedBy>堀田 園江</cp:lastModifiedBy>
  <cp:revision>7</cp:revision>
  <dcterms:modified xsi:type="dcterms:W3CDTF">2020-03-09T04:02:33Z</dcterms:modified>
</cp:coreProperties>
</file>