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7" r:id="rId1"/>
    <p:sldMasterId id="2147483703" r:id="rId2"/>
    <p:sldMasterId id="2147483709" r:id="rId3"/>
  </p:sldMasterIdLst>
  <p:notesMasterIdLst>
    <p:notesMasterId r:id="rId8"/>
  </p:notesMasterIdLst>
  <p:sldIdLst>
    <p:sldId id="310" r:id="rId4"/>
    <p:sldId id="307" r:id="rId5"/>
    <p:sldId id="308" r:id="rId6"/>
    <p:sldId id="315" r:id="rId7"/>
  </p:sldIdLst>
  <p:sldSz cx="9906000" cy="6858000" type="A4"/>
  <p:notesSz cx="6735763" cy="9869488"/>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120" userDrawn="1">
          <p15:clr>
            <a:srgbClr val="A4A3A4"/>
          </p15:clr>
        </p15:guide>
        <p15:guide id="3" orient="horz" pos="17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75BF"/>
    <a:srgbClr val="DDDDDD"/>
    <a:srgbClr val="BFBFBF"/>
    <a:srgbClr val="B3B3B3"/>
    <a:srgbClr val="046A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97" autoAdjust="0"/>
    <p:restoredTop sz="96716" autoAdjust="0"/>
  </p:normalViewPr>
  <p:slideViewPr>
    <p:cSldViewPr snapToGrid="0" showGuides="1">
      <p:cViewPr varScale="1">
        <p:scale>
          <a:sx n="89" d="100"/>
          <a:sy n="89" d="100"/>
        </p:scale>
        <p:origin x="96" y="564"/>
      </p:cViewPr>
      <p:guideLst>
        <p:guide pos="3120"/>
        <p:guide orient="horz" pos="17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18831" cy="495188"/>
          </a:xfrm>
          <a:prstGeom prst="rect">
            <a:avLst/>
          </a:prstGeom>
        </p:spPr>
        <p:txBody>
          <a:bodyPr vert="horz" lIns="91435" tIns="45718" rIns="91435" bIns="457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3"/>
            <a:ext cx="2918831" cy="495188"/>
          </a:xfrm>
          <a:prstGeom prst="rect">
            <a:avLst/>
          </a:prstGeom>
        </p:spPr>
        <p:txBody>
          <a:bodyPr vert="horz" lIns="91435" tIns="45718" rIns="91435" bIns="45718" rtlCol="0"/>
          <a:lstStyle>
            <a:lvl1pPr algn="r">
              <a:defRPr sz="1200"/>
            </a:lvl1pPr>
          </a:lstStyle>
          <a:p>
            <a:fld id="{817C4101-0163-4AB1-9664-E293361E70F7}" type="datetimeFigureOut">
              <a:rPr kumimoji="1" lang="ja-JP" altLang="en-US" smtClean="0"/>
              <a:t>2020/2/26</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30575"/>
          </a:xfrm>
          <a:prstGeom prst="rect">
            <a:avLst/>
          </a:prstGeom>
          <a:noFill/>
          <a:ln w="12700">
            <a:solidFill>
              <a:prstClr val="black"/>
            </a:solidFill>
          </a:ln>
        </p:spPr>
        <p:txBody>
          <a:bodyPr vert="horz" lIns="91435" tIns="45718" rIns="91435" bIns="45718" rtlCol="0" anchor="ctr"/>
          <a:lstStyle/>
          <a:p>
            <a:endParaRPr lang="ja-JP" altLang="en-US"/>
          </a:p>
        </p:txBody>
      </p:sp>
      <p:sp>
        <p:nvSpPr>
          <p:cNvPr id="5" name="ノート プレースホルダー 4"/>
          <p:cNvSpPr>
            <a:spLocks noGrp="1"/>
          </p:cNvSpPr>
          <p:nvPr>
            <p:ph type="body" sz="quarter" idx="3"/>
          </p:nvPr>
        </p:nvSpPr>
        <p:spPr>
          <a:xfrm>
            <a:off x="673577" y="4749693"/>
            <a:ext cx="5388610" cy="3886112"/>
          </a:xfrm>
          <a:prstGeom prst="rect">
            <a:avLst/>
          </a:prstGeom>
        </p:spPr>
        <p:txBody>
          <a:bodyPr vert="horz" lIns="91435" tIns="45718" rIns="91435" bIns="457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4302"/>
            <a:ext cx="2918831" cy="495187"/>
          </a:xfrm>
          <a:prstGeom prst="rect">
            <a:avLst/>
          </a:prstGeom>
        </p:spPr>
        <p:txBody>
          <a:bodyPr vert="horz" lIns="91435" tIns="45718" rIns="91435" bIns="457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4302"/>
            <a:ext cx="2918831" cy="495187"/>
          </a:xfrm>
          <a:prstGeom prst="rect">
            <a:avLst/>
          </a:prstGeom>
        </p:spPr>
        <p:txBody>
          <a:bodyPr vert="horz" lIns="91435" tIns="45718" rIns="91435" bIns="45718" rtlCol="0" anchor="b"/>
          <a:lstStyle>
            <a:lvl1pPr algn="r">
              <a:defRPr sz="1200"/>
            </a:lvl1pPr>
          </a:lstStyle>
          <a:p>
            <a:fld id="{611089A0-973A-4683-AFC0-4B2C2226B1AE}" type="slidenum">
              <a:rPr kumimoji="1" lang="ja-JP" altLang="en-US" smtClean="0"/>
              <a:t>‹#›</a:t>
            </a:fld>
            <a:endParaRPr kumimoji="1" lang="ja-JP" altLang="en-US"/>
          </a:p>
        </p:txBody>
      </p:sp>
    </p:spTree>
    <p:extLst>
      <p:ext uri="{BB962C8B-B14F-4D97-AF65-F5344CB8AC3E}">
        <p14:creationId xmlns:p14="http://schemas.microsoft.com/office/powerpoint/2010/main" val="408465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73400">
              <a:defRPr/>
            </a:pPr>
            <a:fld id="{611089A0-973A-4683-AFC0-4B2C2226B1AE}" type="slidenum">
              <a:rPr kumimoji="1" lang="ja-JP" altLang="en-US">
                <a:solidFill>
                  <a:prstClr val="black"/>
                </a:solidFill>
                <a:latin typeface="游ゴシック" panose="020F0502020204030204"/>
                <a:ea typeface="游ゴシック" panose="020B0400000000000000" pitchFamily="50" charset="-128"/>
              </a:rPr>
              <a:pPr defTabSz="473400">
                <a:defRPr/>
              </a:pPr>
              <a:t>0</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75679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1089A0-973A-4683-AFC0-4B2C2226B1AE}" type="slidenum">
              <a:rPr kumimoji="1" lang="ja-JP" altLang="en-US" smtClean="0"/>
              <a:t>1</a:t>
            </a:fld>
            <a:endParaRPr kumimoji="1" lang="ja-JP" altLang="en-US"/>
          </a:p>
        </p:txBody>
      </p:sp>
    </p:spTree>
    <p:extLst>
      <p:ext uri="{BB962C8B-B14F-4D97-AF65-F5344CB8AC3E}">
        <p14:creationId xmlns:p14="http://schemas.microsoft.com/office/powerpoint/2010/main" val="3174613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1089A0-973A-4683-AFC0-4B2C2226B1AE}" type="slidenum">
              <a:rPr kumimoji="1" lang="ja-JP" altLang="en-US" smtClean="0"/>
              <a:t>2</a:t>
            </a:fld>
            <a:endParaRPr kumimoji="1" lang="ja-JP" altLang="en-US"/>
          </a:p>
        </p:txBody>
      </p:sp>
    </p:spTree>
    <p:extLst>
      <p:ext uri="{BB962C8B-B14F-4D97-AF65-F5344CB8AC3E}">
        <p14:creationId xmlns:p14="http://schemas.microsoft.com/office/powerpoint/2010/main" val="1754137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73400">
              <a:defRPr/>
            </a:pPr>
            <a:fld id="{611089A0-973A-4683-AFC0-4B2C2226B1AE}" type="slidenum">
              <a:rPr kumimoji="1" lang="ja-JP" altLang="en-US">
                <a:solidFill>
                  <a:prstClr val="black"/>
                </a:solidFill>
                <a:latin typeface="游ゴシック" panose="020F0502020204030204"/>
                <a:ea typeface="游ゴシック" panose="020B0400000000000000" pitchFamily="50" charset="-128"/>
              </a:rPr>
              <a:pPr defTabSz="473400">
                <a:defRPr/>
              </a:pPr>
              <a:t>3</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72986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Rectangle 12"/>
          <p:cNvSpPr>
            <a:spLocks noChangeArrowheads="1"/>
          </p:cNvSpPr>
          <p:nvPr/>
        </p:nvSpPr>
        <p:spPr bwMode="auto">
          <a:xfrm>
            <a:off x="200025" y="188913"/>
            <a:ext cx="766445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
        <p:nvSpPr>
          <p:cNvPr id="144386" name="Rectangle 2"/>
          <p:cNvSpPr>
            <a:spLocks noGrp="1" noChangeArrowheads="1"/>
          </p:cNvSpPr>
          <p:nvPr>
            <p:ph type="ctrTitle"/>
          </p:nvPr>
        </p:nvSpPr>
        <p:spPr>
          <a:xfrm>
            <a:off x="742950" y="2092327"/>
            <a:ext cx="8420100" cy="1470025"/>
          </a:xfrm>
        </p:spPr>
        <p:txBody>
          <a:bodyPr anchor="ctr"/>
          <a:lstStyle>
            <a:lvl1pPr algn="ctr">
              <a:defRPr sz="3323">
                <a:latin typeface="HGPｺﾞｼｯｸE" pitchFamily="50" charset="-128"/>
                <a:ea typeface="HGPｺﾞｼｯｸE" pitchFamily="50" charset="-128"/>
              </a:defRPr>
            </a:lvl1pPr>
          </a:lstStyle>
          <a:p>
            <a:pPr lvl="0"/>
            <a:r>
              <a:rPr lang="ja-JP" altLang="en-US" noProof="0"/>
              <a:t>マスター タイトルの書式設定</a:t>
            </a:r>
          </a:p>
        </p:txBody>
      </p:sp>
      <p:sp>
        <p:nvSpPr>
          <p:cNvPr id="144387" name="Rectangle 3"/>
          <p:cNvSpPr>
            <a:spLocks noGrp="1" noChangeArrowheads="1"/>
          </p:cNvSpPr>
          <p:nvPr>
            <p:ph type="subTitle" idx="1"/>
          </p:nvPr>
        </p:nvSpPr>
        <p:spPr>
          <a:xfrm>
            <a:off x="1443038" y="4398965"/>
            <a:ext cx="6934200" cy="1584325"/>
          </a:xfrm>
        </p:spPr>
        <p:txBody>
          <a:bodyPr/>
          <a:lstStyle>
            <a:lvl1pPr algn="ctr">
              <a:defRPr sz="1292"/>
            </a:lvl1pPr>
          </a:lstStyle>
          <a:p>
            <a:pPr lvl="0"/>
            <a:r>
              <a:rPr lang="ja-JP" altLang="en-US" noProof="0"/>
              <a:t>マスター サブタイトルの書式設定</a:t>
            </a:r>
          </a:p>
        </p:txBody>
      </p:sp>
    </p:spTree>
    <p:extLst>
      <p:ext uri="{BB962C8B-B14F-4D97-AF65-F5344CB8AC3E}">
        <p14:creationId xmlns:p14="http://schemas.microsoft.com/office/powerpoint/2010/main" val="4037772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サブタイトル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664969" y="2924946"/>
            <a:ext cx="5099993" cy="502543"/>
          </a:xfrm>
        </p:spPr>
        <p:txBody>
          <a:bodyPr/>
          <a:lstStyle>
            <a:lvl1pPr algn="r">
              <a:defRPr sz="2215"/>
            </a:lvl1p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pPr>
              <a:defRPr/>
            </a:pPr>
            <a:fld id="{6CA3BC1E-70E0-4B1D-9A33-E974266AAEEF}" type="slidenum">
              <a:rPr lang="en-US" altLang="ja-JP" smtClean="0"/>
              <a:pPr>
                <a:defRPr/>
              </a:pPr>
              <a:t>‹#›</a:t>
            </a:fld>
            <a:endParaRPr lang="en-US" altLang="ja-JP" dirty="0"/>
          </a:p>
        </p:txBody>
      </p:sp>
      <p:cxnSp>
        <p:nvCxnSpPr>
          <p:cNvPr id="4" name="直線コネクタ 3"/>
          <p:cNvCxnSpPr/>
          <p:nvPr userDrawn="1"/>
        </p:nvCxnSpPr>
        <p:spPr>
          <a:xfrm>
            <a:off x="2217683" y="3427489"/>
            <a:ext cx="7556432" cy="1513"/>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03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28625" y="548681"/>
            <a:ext cx="8988425" cy="432048"/>
          </a:xfrm>
        </p:spPr>
        <p:txBody>
          <a:bodyPr/>
          <a:lstStyle>
            <a:lvl1pPr>
              <a:defRPr>
                <a:solidFill>
                  <a:schemeClr val="tx1"/>
                </a:solidFill>
              </a:defRPr>
            </a:lvl1pPr>
          </a:lstStyle>
          <a:p>
            <a:r>
              <a:rPr lang="ja-JP" altLang="en-US" dirty="0"/>
              <a:t>マスター タイトルの書式設定</a:t>
            </a:r>
          </a:p>
        </p:txBody>
      </p:sp>
      <p:sp>
        <p:nvSpPr>
          <p:cNvPr id="4" name="Rectangle 6"/>
          <p:cNvSpPr>
            <a:spLocks noGrp="1" noChangeArrowheads="1"/>
          </p:cNvSpPr>
          <p:nvPr>
            <p:ph type="sldNum" sz="quarter" idx="10"/>
          </p:nvPr>
        </p:nvSpPr>
        <p:spPr>
          <a:ln/>
        </p:spPr>
        <p:txBody>
          <a:bodyPr/>
          <a:lstStyle>
            <a:lvl1pPr>
              <a:defRPr>
                <a:latin typeface="Arial" pitchFamily="34" charset="0"/>
                <a:cs typeface="Arial" pitchFamily="34" charset="0"/>
              </a:defRPr>
            </a:lvl1pPr>
          </a:lstStyle>
          <a:p>
            <a:pPr>
              <a:defRPr/>
            </a:pPr>
            <a:fld id="{FAE1CDDE-8ABD-43D3-9A95-58863E587FD6}" type="slidenum">
              <a:rPr lang="en-US" altLang="ja-JP" smtClean="0"/>
              <a:pPr>
                <a:defRPr/>
              </a:pPr>
              <a:t>‹#›</a:t>
            </a:fld>
            <a:endParaRPr lang="en-US" altLang="ja-JP" dirty="0"/>
          </a:p>
        </p:txBody>
      </p:sp>
      <p:cxnSp>
        <p:nvCxnSpPr>
          <p:cNvPr id="6" name="直線コネクタ 5"/>
          <p:cNvCxnSpPr/>
          <p:nvPr userDrawn="1"/>
        </p:nvCxnSpPr>
        <p:spPr>
          <a:xfrm>
            <a:off x="272481" y="980728"/>
            <a:ext cx="9504000" cy="0"/>
          </a:xfrm>
          <a:prstGeom prst="line">
            <a:avLst/>
          </a:prstGeom>
          <a:ln>
            <a:solidFill>
              <a:srgbClr val="0075BF"/>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6"/>
          <p:cNvSpPr>
            <a:spLocks noGrp="1"/>
          </p:cNvSpPr>
          <p:nvPr>
            <p:ph type="body" sz="quarter" idx="11"/>
          </p:nvPr>
        </p:nvSpPr>
        <p:spPr>
          <a:xfrm>
            <a:off x="273051" y="1103313"/>
            <a:ext cx="9502775" cy="1194494"/>
          </a:xfrm>
        </p:spPr>
        <p:txBody>
          <a:bodyPr>
            <a:spAutoFit/>
          </a:bodyPr>
          <a:lstStyle>
            <a:lvl1pPr marL="0" indent="0">
              <a:defRPr/>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Rectangle 6"/>
          <p:cNvSpPr>
            <a:spLocks noChangeArrowheads="1"/>
          </p:cNvSpPr>
          <p:nvPr userDrawn="1"/>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2014115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6CA3BC1E-70E0-4B1D-9A33-E974266AAEEF}" type="slidenum">
              <a:rPr lang="en-US" altLang="ja-JP" smtClean="0"/>
              <a:pPr>
                <a:defRPr/>
              </a:pPr>
              <a:t>‹#›</a:t>
            </a:fld>
            <a:endParaRPr lang="en-US" altLang="ja-JP" dirty="0"/>
          </a:p>
        </p:txBody>
      </p:sp>
      <p:sp>
        <p:nvSpPr>
          <p:cNvPr id="4" name="Rectangle 6"/>
          <p:cNvSpPr>
            <a:spLocks noChangeArrowheads="1"/>
          </p:cNvSpPr>
          <p:nvPr userDrawn="1"/>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1318673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サブタイトル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664969" y="2924946"/>
            <a:ext cx="5099993" cy="502543"/>
          </a:xfrm>
        </p:spPr>
        <p:txBody>
          <a:bodyPr/>
          <a:lstStyle>
            <a:lvl1pPr algn="r">
              <a:defRPr sz="2215"/>
            </a:lvl1p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cxnSp>
        <p:nvCxnSpPr>
          <p:cNvPr id="4" name="直線コネクタ 3"/>
          <p:cNvCxnSpPr/>
          <p:nvPr/>
        </p:nvCxnSpPr>
        <p:spPr>
          <a:xfrm>
            <a:off x="2217683" y="3427489"/>
            <a:ext cx="7556432" cy="1513"/>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933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extLst>
              <p:ext uri="{D42A27DB-BD31-4B8C-83A1-F6EECF244321}">
                <p14:modId xmlns:p14="http://schemas.microsoft.com/office/powerpoint/2010/main" val="1740300283"/>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3308" name="think-cell スライド" r:id="rId4" imgW="528" imgH="528" progId="TCLayout.ActiveDocument.1">
                  <p:embed/>
                </p:oleObj>
              </mc:Choice>
              <mc:Fallback>
                <p:oleObj name="think-cell スライド" r:id="rId4" imgW="528" imgH="528" progId="TCLayout.ActiveDocument.1">
                  <p:embed/>
                  <p:pic>
                    <p:nvPicPr>
                      <p:cNvPr id="3" name="オブジェクト 2" hidden="1"/>
                      <p:cNvPicPr/>
                      <p:nvPr/>
                    </p:nvPicPr>
                    <p:blipFill>
                      <a:blip/>
                      <a:stretch>
                        <a:fillRect/>
                      </a:stretch>
                    </p:blipFill>
                    <p:spPr>
                      <a:xfrm>
                        <a:off x="1589" y="1590"/>
                        <a:ext cx="1587" cy="1587"/>
                      </a:xfrm>
                      <a:prstGeom prst="rect">
                        <a:avLst/>
                      </a:prstGeom>
                    </p:spPr>
                  </p:pic>
                </p:oleObj>
              </mc:Fallback>
            </mc:AlternateContent>
          </a:graphicData>
        </a:graphic>
      </p:graphicFrame>
      <p:sp>
        <p:nvSpPr>
          <p:cNvPr id="2" name="タイトル 1"/>
          <p:cNvSpPr>
            <a:spLocks noGrp="1"/>
          </p:cNvSpPr>
          <p:nvPr>
            <p:ph type="title"/>
          </p:nvPr>
        </p:nvSpPr>
        <p:spPr>
          <a:xfrm>
            <a:off x="428625" y="548681"/>
            <a:ext cx="8988425" cy="432048"/>
          </a:xfrm>
        </p:spPr>
        <p:txBody>
          <a:bodyPr/>
          <a:lstStyle>
            <a:lvl1pPr>
              <a:defRPr>
                <a:solidFill>
                  <a:schemeClr val="tx1"/>
                </a:solidFill>
              </a:defRPr>
            </a:lvl1pPr>
          </a:lstStyle>
          <a:p>
            <a:r>
              <a:rPr lang="ja-JP" altLang="en-US" dirty="0"/>
              <a:t>マスター タイトルの書式設定</a:t>
            </a:r>
          </a:p>
        </p:txBody>
      </p:sp>
      <p:sp>
        <p:nvSpPr>
          <p:cNvPr id="4" name="Rectangle 6"/>
          <p:cNvSpPr>
            <a:spLocks noGrp="1" noChangeArrowheads="1"/>
          </p:cNvSpPr>
          <p:nvPr>
            <p:ph type="sldNum" sz="quarter" idx="10"/>
          </p:nvPr>
        </p:nvSpPr>
        <p:spPr>
          <a:ln/>
        </p:spPr>
        <p:txBody>
          <a:bodyPr/>
          <a:lstStyle>
            <a:lvl1pPr>
              <a:defRPr>
                <a:latin typeface="Arial" pitchFamily="34" charset="0"/>
                <a:cs typeface="Arial" pitchFamily="34" charset="0"/>
              </a:defRPr>
            </a:lvl1pPr>
          </a:lstStyle>
          <a:p>
            <a:fld id="{73341EA1-14A4-4DE8-80FF-080E460AFBF3}" type="slidenum">
              <a:rPr kumimoji="1" lang="ja-JP" altLang="en-US" smtClean="0"/>
              <a:t>‹#›</a:t>
            </a:fld>
            <a:endParaRPr kumimoji="1" lang="ja-JP" altLang="en-US"/>
          </a:p>
        </p:txBody>
      </p:sp>
      <p:cxnSp>
        <p:nvCxnSpPr>
          <p:cNvPr id="6" name="直線コネクタ 5"/>
          <p:cNvCxnSpPr/>
          <p:nvPr/>
        </p:nvCxnSpPr>
        <p:spPr>
          <a:xfrm>
            <a:off x="272481" y="980728"/>
            <a:ext cx="9504000" cy="0"/>
          </a:xfrm>
          <a:prstGeom prst="line">
            <a:avLst/>
          </a:prstGeom>
          <a:ln>
            <a:solidFill>
              <a:srgbClr val="0075BF"/>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6"/>
          <p:cNvSpPr>
            <a:spLocks noGrp="1"/>
          </p:cNvSpPr>
          <p:nvPr>
            <p:ph type="body" sz="quarter" idx="11"/>
          </p:nvPr>
        </p:nvSpPr>
        <p:spPr>
          <a:xfrm>
            <a:off x="273051" y="1103313"/>
            <a:ext cx="9502775" cy="1194494"/>
          </a:xfrm>
        </p:spPr>
        <p:txBody>
          <a:bodyPr>
            <a:spAutoFit/>
          </a:bodyPr>
          <a:lstStyle>
            <a:lvl1pPr marL="0" indent="0">
              <a:defRPr/>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401566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sp>
        <p:nvSpPr>
          <p:cNvPr id="4"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104169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Rectangle 12"/>
          <p:cNvSpPr>
            <a:spLocks noChangeArrowheads="1"/>
          </p:cNvSpPr>
          <p:nvPr/>
        </p:nvSpPr>
        <p:spPr bwMode="auto">
          <a:xfrm>
            <a:off x="200025" y="188913"/>
            <a:ext cx="766445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
        <p:nvSpPr>
          <p:cNvPr id="144386" name="Rectangle 2"/>
          <p:cNvSpPr>
            <a:spLocks noGrp="1" noChangeArrowheads="1"/>
          </p:cNvSpPr>
          <p:nvPr>
            <p:ph type="ctrTitle"/>
          </p:nvPr>
        </p:nvSpPr>
        <p:spPr>
          <a:xfrm>
            <a:off x="742950" y="2092327"/>
            <a:ext cx="8420100" cy="1470025"/>
          </a:xfrm>
        </p:spPr>
        <p:txBody>
          <a:bodyPr anchor="ctr"/>
          <a:lstStyle>
            <a:lvl1pPr algn="ctr">
              <a:defRPr sz="3323">
                <a:latin typeface="HGPｺﾞｼｯｸE" pitchFamily="50" charset="-128"/>
                <a:ea typeface="HGPｺﾞｼｯｸE" pitchFamily="50" charset="-128"/>
              </a:defRPr>
            </a:lvl1pPr>
          </a:lstStyle>
          <a:p>
            <a:pPr lvl="0"/>
            <a:r>
              <a:rPr lang="ja-JP" altLang="en-US" noProof="0"/>
              <a:t>マスター タイトルの書式設定</a:t>
            </a:r>
          </a:p>
        </p:txBody>
      </p:sp>
      <p:sp>
        <p:nvSpPr>
          <p:cNvPr id="144387" name="Rectangle 3"/>
          <p:cNvSpPr>
            <a:spLocks noGrp="1" noChangeArrowheads="1"/>
          </p:cNvSpPr>
          <p:nvPr>
            <p:ph type="subTitle" idx="1"/>
          </p:nvPr>
        </p:nvSpPr>
        <p:spPr>
          <a:xfrm>
            <a:off x="1443038" y="4398965"/>
            <a:ext cx="6934200" cy="1584325"/>
          </a:xfrm>
        </p:spPr>
        <p:txBody>
          <a:bodyPr/>
          <a:lstStyle>
            <a:lvl1pPr algn="ctr">
              <a:defRPr sz="1292"/>
            </a:lvl1pPr>
          </a:lstStyle>
          <a:p>
            <a:pPr lvl="0"/>
            <a:r>
              <a:rPr lang="ja-JP" altLang="en-US" noProof="0"/>
              <a:t>マスター サブタイトルの書式設定</a:t>
            </a:r>
          </a:p>
        </p:txBody>
      </p:sp>
    </p:spTree>
    <p:extLst>
      <p:ext uri="{BB962C8B-B14F-4D97-AF65-F5344CB8AC3E}">
        <p14:creationId xmlns:p14="http://schemas.microsoft.com/office/powerpoint/2010/main" val="216709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サブタイトル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664969" y="2924946"/>
            <a:ext cx="5099993" cy="502543"/>
          </a:xfrm>
        </p:spPr>
        <p:txBody>
          <a:bodyPr/>
          <a:lstStyle>
            <a:lvl1pPr algn="r">
              <a:defRPr sz="2215"/>
            </a:lvl1p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cxnSp>
        <p:nvCxnSpPr>
          <p:cNvPr id="4" name="直線コネクタ 3"/>
          <p:cNvCxnSpPr/>
          <p:nvPr/>
        </p:nvCxnSpPr>
        <p:spPr>
          <a:xfrm>
            <a:off x="2217683" y="3427489"/>
            <a:ext cx="7556432" cy="1513"/>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677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7572" name="think-cell スライド" r:id="rId4" imgW="528" imgH="528" progId="TCLayout.ActiveDocument.1">
                  <p:embed/>
                </p:oleObj>
              </mc:Choice>
              <mc:Fallback>
                <p:oleObj name="think-cell スライド" r:id="rId4" imgW="528" imgH="528" progId="TCLayout.ActiveDocument.1">
                  <p:embed/>
                  <p:pic>
                    <p:nvPicPr>
                      <p:cNvPr id="3" name="オブジェクト 2" hidden="1"/>
                      <p:cNvPicPr/>
                      <p:nvPr/>
                    </p:nvPicPr>
                    <p:blipFill>
                      <a:blip/>
                      <a:stretch>
                        <a:fillRect/>
                      </a:stretch>
                    </p:blipFill>
                    <p:spPr>
                      <a:xfrm>
                        <a:off x="1589" y="1590"/>
                        <a:ext cx="1587" cy="1587"/>
                      </a:xfrm>
                      <a:prstGeom prst="rect">
                        <a:avLst/>
                      </a:prstGeom>
                    </p:spPr>
                  </p:pic>
                </p:oleObj>
              </mc:Fallback>
            </mc:AlternateContent>
          </a:graphicData>
        </a:graphic>
      </p:graphicFrame>
      <p:sp>
        <p:nvSpPr>
          <p:cNvPr id="2" name="タイトル 1"/>
          <p:cNvSpPr>
            <a:spLocks noGrp="1"/>
          </p:cNvSpPr>
          <p:nvPr>
            <p:ph type="title"/>
          </p:nvPr>
        </p:nvSpPr>
        <p:spPr>
          <a:xfrm>
            <a:off x="428625" y="548681"/>
            <a:ext cx="8988425" cy="432048"/>
          </a:xfrm>
        </p:spPr>
        <p:txBody>
          <a:bodyPr/>
          <a:lstStyle>
            <a:lvl1pPr>
              <a:defRPr>
                <a:solidFill>
                  <a:schemeClr val="tx1"/>
                </a:solidFill>
              </a:defRPr>
            </a:lvl1pPr>
          </a:lstStyle>
          <a:p>
            <a:r>
              <a:rPr lang="ja-JP" altLang="en-US" dirty="0"/>
              <a:t>マスター タイトルの書式設定</a:t>
            </a:r>
          </a:p>
        </p:txBody>
      </p:sp>
      <p:sp>
        <p:nvSpPr>
          <p:cNvPr id="4" name="Rectangle 6"/>
          <p:cNvSpPr>
            <a:spLocks noGrp="1" noChangeArrowheads="1"/>
          </p:cNvSpPr>
          <p:nvPr>
            <p:ph type="sldNum" sz="quarter" idx="10"/>
          </p:nvPr>
        </p:nvSpPr>
        <p:spPr>
          <a:ln/>
        </p:spPr>
        <p:txBody>
          <a:bodyPr/>
          <a:lstStyle>
            <a:lvl1pPr>
              <a:defRPr>
                <a:latin typeface="Arial" pitchFamily="34" charset="0"/>
                <a:cs typeface="Arial" pitchFamily="34" charset="0"/>
              </a:defRPr>
            </a:lvl1pPr>
          </a:lstStyle>
          <a:p>
            <a:fld id="{73341EA1-14A4-4DE8-80FF-080E460AFBF3}" type="slidenum">
              <a:rPr kumimoji="1" lang="ja-JP" altLang="en-US" smtClean="0"/>
              <a:t>‹#›</a:t>
            </a:fld>
            <a:endParaRPr kumimoji="1" lang="ja-JP" altLang="en-US"/>
          </a:p>
        </p:txBody>
      </p:sp>
      <p:cxnSp>
        <p:nvCxnSpPr>
          <p:cNvPr id="6" name="直線コネクタ 5"/>
          <p:cNvCxnSpPr/>
          <p:nvPr/>
        </p:nvCxnSpPr>
        <p:spPr>
          <a:xfrm>
            <a:off x="272481" y="980728"/>
            <a:ext cx="9504000" cy="0"/>
          </a:xfrm>
          <a:prstGeom prst="line">
            <a:avLst/>
          </a:prstGeom>
          <a:ln>
            <a:solidFill>
              <a:srgbClr val="0075BF"/>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6"/>
          <p:cNvSpPr>
            <a:spLocks noGrp="1"/>
          </p:cNvSpPr>
          <p:nvPr>
            <p:ph type="body" sz="quarter" idx="11"/>
          </p:nvPr>
        </p:nvSpPr>
        <p:spPr>
          <a:xfrm>
            <a:off x="273051" y="1103313"/>
            <a:ext cx="9502775" cy="1194494"/>
          </a:xfrm>
        </p:spPr>
        <p:txBody>
          <a:bodyPr>
            <a:spAutoFit/>
          </a:bodyPr>
          <a:lstStyle>
            <a:lvl1pPr marL="0" indent="0">
              <a:defRPr/>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213618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sp>
        <p:nvSpPr>
          <p:cNvPr id="4"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3413145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200025" y="188913"/>
            <a:ext cx="766445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
        <p:nvSpPr>
          <p:cNvPr id="144386" name="Rectangle 2"/>
          <p:cNvSpPr>
            <a:spLocks noGrp="1" noChangeArrowheads="1"/>
          </p:cNvSpPr>
          <p:nvPr>
            <p:ph type="ctrTitle"/>
          </p:nvPr>
        </p:nvSpPr>
        <p:spPr>
          <a:xfrm>
            <a:off x="742950" y="2092327"/>
            <a:ext cx="8420100" cy="1470025"/>
          </a:xfrm>
        </p:spPr>
        <p:txBody>
          <a:bodyPr anchor="ctr"/>
          <a:lstStyle>
            <a:lvl1pPr algn="ctr">
              <a:defRPr sz="3323">
                <a:latin typeface="HGPｺﾞｼｯｸE" pitchFamily="50" charset="-128"/>
                <a:ea typeface="HGPｺﾞｼｯｸE" pitchFamily="50" charset="-128"/>
              </a:defRPr>
            </a:lvl1pPr>
          </a:lstStyle>
          <a:p>
            <a:pPr lvl="0"/>
            <a:r>
              <a:rPr lang="ja-JP" altLang="en-US" noProof="0"/>
              <a:t>マスター タイトルの書式設定</a:t>
            </a:r>
          </a:p>
        </p:txBody>
      </p:sp>
      <p:sp>
        <p:nvSpPr>
          <p:cNvPr id="144387" name="Rectangle 3"/>
          <p:cNvSpPr>
            <a:spLocks noGrp="1" noChangeArrowheads="1"/>
          </p:cNvSpPr>
          <p:nvPr>
            <p:ph type="subTitle" idx="1"/>
          </p:nvPr>
        </p:nvSpPr>
        <p:spPr>
          <a:xfrm>
            <a:off x="1443038" y="4398965"/>
            <a:ext cx="6934200" cy="1584325"/>
          </a:xfrm>
        </p:spPr>
        <p:txBody>
          <a:bodyPr/>
          <a:lstStyle>
            <a:lvl1pPr algn="ctr">
              <a:defRPr sz="1292"/>
            </a:lvl1pPr>
          </a:lstStyle>
          <a:p>
            <a:pPr lvl="0"/>
            <a:r>
              <a:rPr lang="ja-JP" altLang="en-US" noProof="0"/>
              <a:t>マスター サブタイトルの書式設定</a:t>
            </a:r>
          </a:p>
        </p:txBody>
      </p:sp>
    </p:spTree>
    <p:extLst>
      <p:ext uri="{BB962C8B-B14F-4D97-AF65-F5344CB8AC3E}">
        <p14:creationId xmlns:p14="http://schemas.microsoft.com/office/powerpoint/2010/main" val="4202200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6.xml"/><Relationship Id="rId3" Type="http://schemas.openxmlformats.org/officeDocument/2006/relationships/slideLayout" Target="../slideLayouts/slideLayout7.xml"/><Relationship Id="rId7" Type="http://schemas.openxmlformats.org/officeDocument/2006/relationships/tags" Target="../tags/tag5.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vmlDrawing" Target="../drawings/vmlDrawing3.vml"/><Relationship Id="rId5"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oleObject" Target="../embeddings/oleObject3.bin"/></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7"/>
            </p:custDataLst>
            <p:extLst>
              <p:ext uri="{D42A27DB-BD31-4B8C-83A1-F6EECF244321}">
                <p14:modId xmlns:p14="http://schemas.microsoft.com/office/powerpoint/2010/main" val="2108145648"/>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284" name="think-cell スライド" r:id="rId9" imgW="528" imgH="528" progId="TCLayout.ActiveDocument.1">
                  <p:embed/>
                </p:oleObj>
              </mc:Choice>
              <mc:Fallback>
                <p:oleObj name="think-cell スライド" r:id="rId9" imgW="528" imgH="528" progId="TCLayout.ActiveDocument.1">
                  <p:embed/>
                  <p:pic>
                    <p:nvPicPr>
                      <p:cNvPr id="2" name="オブジェクト 1" hidden="1"/>
                      <p:cNvPicPr/>
                      <p:nvPr/>
                    </p:nvPicPr>
                    <p:blipFill>
                      <a:blip/>
                      <a:stretch>
                        <a:fillRect/>
                      </a:stretch>
                    </p:blipFill>
                    <p:spPr>
                      <a:xfrm>
                        <a:off x="1589" y="1590"/>
                        <a:ext cx="1587" cy="1587"/>
                      </a:xfrm>
                      <a:prstGeom prst="rect">
                        <a:avLst/>
                      </a:prstGeom>
                    </p:spPr>
                  </p:pic>
                </p:oleObj>
              </mc:Fallback>
            </mc:AlternateContent>
          </a:graphicData>
        </a:graphic>
      </p:graphicFrame>
      <p:sp>
        <p:nvSpPr>
          <p:cNvPr id="3" name="正方形/長方形 2" hidden="1"/>
          <p:cNvSpPr/>
          <p:nvPr>
            <p:custDataLst>
              <p:tags r:id="rId8"/>
            </p:custDataLst>
          </p:nvPr>
        </p:nvSpPr>
        <p:spPr>
          <a:xfrm>
            <a:off x="0" y="0"/>
            <a:ext cx="171979" cy="158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kumimoji="1" lang="ja-JP" altLang="en-US" sz="1846" b="0" i="0" baseline="0" dirty="0">
              <a:solidFill>
                <a:schemeClr val="tx1"/>
              </a:solidFill>
              <a:latin typeface="Arial" panose="020B0604020202020204" pitchFamily="34" charset="0"/>
              <a:ea typeface="HGSｺﾞｼｯｸE" panose="020B0900000000000000" pitchFamily="50" charset="-128"/>
              <a:cs typeface="+mj-cs"/>
              <a:sym typeface="Arial" panose="020B0604020202020204" pitchFamily="34" charset="0"/>
            </a:endParaRPr>
          </a:p>
        </p:txBody>
      </p:sp>
      <p:sp>
        <p:nvSpPr>
          <p:cNvPr id="1026" name="Rectangle 2"/>
          <p:cNvSpPr>
            <a:spLocks noGrp="1" noChangeArrowheads="1"/>
          </p:cNvSpPr>
          <p:nvPr>
            <p:ph type="title"/>
          </p:nvPr>
        </p:nvSpPr>
        <p:spPr bwMode="auto">
          <a:xfrm>
            <a:off x="428625" y="727077"/>
            <a:ext cx="89884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95300" y="1446213"/>
            <a:ext cx="89154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43366" name="Rectangle 6"/>
          <p:cNvSpPr>
            <a:spLocks noGrp="1" noChangeArrowheads="1"/>
          </p:cNvSpPr>
          <p:nvPr>
            <p:ph type="sldNum" sz="quarter" idx="4"/>
          </p:nvPr>
        </p:nvSpPr>
        <p:spPr bwMode="auto">
          <a:xfrm>
            <a:off x="4484688" y="6546850"/>
            <a:ext cx="15589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92">
                <a:latin typeface="Times New Roman" pitchFamily="18" charset="0"/>
                <a:ea typeface="ＭＳ Ｐゴシック" pitchFamily="50" charset="-128"/>
              </a:defRPr>
            </a:lvl1pPr>
          </a:lstStyle>
          <a:p>
            <a:fld id="{73341EA1-14A4-4DE8-80FF-080E460AFBF3}" type="slidenum">
              <a:rPr kumimoji="1" lang="ja-JP" altLang="en-US" smtClean="0"/>
              <a:t>‹#›</a:t>
            </a:fld>
            <a:endParaRPr kumimoji="1" lang="ja-JP" altLang="en-US"/>
          </a:p>
        </p:txBody>
      </p:sp>
      <p:sp>
        <p:nvSpPr>
          <p:cNvPr id="1029" name="Rectangle 10"/>
          <p:cNvSpPr>
            <a:spLocks noChangeArrowheads="1"/>
          </p:cNvSpPr>
          <p:nvPr/>
        </p:nvSpPr>
        <p:spPr bwMode="auto">
          <a:xfrm>
            <a:off x="194431" y="6533126"/>
            <a:ext cx="9468000" cy="53975"/>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3" name="Rectangle 17"/>
          <p:cNvSpPr>
            <a:spLocks noChangeArrowheads="1"/>
          </p:cNvSpPr>
          <p:nvPr/>
        </p:nvSpPr>
        <p:spPr bwMode="auto">
          <a:xfrm>
            <a:off x="194431" y="188913"/>
            <a:ext cx="946800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Tree>
    <p:extLst>
      <p:ext uri="{BB962C8B-B14F-4D97-AF65-F5344CB8AC3E}">
        <p14:creationId xmlns:p14="http://schemas.microsoft.com/office/powerpoint/2010/main" val="177299794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txStyles>
    <p:titleStyle>
      <a:lvl1pPr algn="l" rtl="0" eaLnBrk="1" fontAlgn="base" hangingPunct="1">
        <a:spcBef>
          <a:spcPct val="0"/>
        </a:spcBef>
        <a:spcAft>
          <a:spcPct val="0"/>
        </a:spcAft>
        <a:defRPr kumimoji="1" sz="1846">
          <a:solidFill>
            <a:schemeClr val="tx1"/>
          </a:solidFill>
          <a:latin typeface="+mj-lt"/>
          <a:ea typeface="+mj-ea"/>
          <a:cs typeface="+mj-cs"/>
        </a:defRPr>
      </a:lvl1pPr>
      <a:lvl2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2pPr>
      <a:lvl3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3pPr>
      <a:lvl4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4pPr>
      <a:lvl5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5pPr>
      <a:lvl6pPr marL="422041"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6pPr>
      <a:lvl7pPr marL="844083"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7pPr>
      <a:lvl8pPr marL="1266124"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8pPr>
      <a:lvl9pPr marL="1688165"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9pPr>
    </p:titleStyle>
    <p:bodyStyle>
      <a:lvl1pPr marL="316531" indent="-316531" algn="l" rtl="0" eaLnBrk="1" fontAlgn="base" hangingPunct="1">
        <a:spcBef>
          <a:spcPct val="20000"/>
        </a:spcBef>
        <a:spcAft>
          <a:spcPct val="0"/>
        </a:spcAft>
        <a:defRPr kumimoji="1" sz="1477" b="1">
          <a:solidFill>
            <a:schemeClr val="tx1"/>
          </a:solidFill>
          <a:latin typeface="メイリオ" pitchFamily="50" charset="-128"/>
          <a:ea typeface="メイリオ" pitchFamily="50" charset="-128"/>
          <a:cs typeface="メイリオ" pitchFamily="50" charset="-128"/>
        </a:defRPr>
      </a:lvl1pPr>
      <a:lvl2pPr marL="411784" indent="-162662"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2pPr>
      <a:lvl3pPr marL="745900" indent="-168524"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3pPr>
      <a:lvl4pPr marL="1074154" indent="-162662" algn="l" rtl="0" eaLnBrk="1" fontAlgn="base" hangingPunct="1">
        <a:lnSpc>
          <a:spcPct val="110000"/>
        </a:lnSpc>
        <a:spcBef>
          <a:spcPct val="0"/>
        </a:spcBef>
        <a:spcAft>
          <a:spcPct val="0"/>
        </a:spcAft>
        <a:buFont typeface="Arial" charset="0"/>
        <a:buChar char="»"/>
        <a:defRPr kumimoji="1" sz="1292">
          <a:solidFill>
            <a:schemeClr val="tx1"/>
          </a:solidFill>
          <a:latin typeface="メイリオ" pitchFamily="50" charset="-128"/>
          <a:ea typeface="メイリオ" pitchFamily="50" charset="-128"/>
          <a:cs typeface="メイリオ" pitchFamily="50" charset="-128"/>
        </a:defRPr>
      </a:lvl4pPr>
      <a:lvl5pPr marL="1408270"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メイリオ" pitchFamily="50" charset="-128"/>
          <a:ea typeface="メイリオ" pitchFamily="50" charset="-128"/>
          <a:cs typeface="メイリオ" pitchFamily="50" charset="-128"/>
        </a:defRPr>
      </a:lvl5pPr>
      <a:lvl6pPr marL="1830312"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6pPr>
      <a:lvl7pPr marL="2252353"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7pPr>
      <a:lvl8pPr marL="2674394"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8pPr>
      <a:lvl9pPr marL="3096436"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7"/>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8596" name="think-cell スライド" r:id="rId9" imgW="528" imgH="528" progId="TCLayout.ActiveDocument.1">
                  <p:embed/>
                </p:oleObj>
              </mc:Choice>
              <mc:Fallback>
                <p:oleObj name="think-cell スライド" r:id="rId9" imgW="528" imgH="528" progId="TCLayout.ActiveDocument.1">
                  <p:embed/>
                  <p:pic>
                    <p:nvPicPr>
                      <p:cNvPr id="2" name="オブジェクト 1" hidden="1"/>
                      <p:cNvPicPr/>
                      <p:nvPr/>
                    </p:nvPicPr>
                    <p:blipFill>
                      <a:blip/>
                      <a:stretch>
                        <a:fillRect/>
                      </a:stretch>
                    </p:blipFill>
                    <p:spPr>
                      <a:xfrm>
                        <a:off x="1589" y="1590"/>
                        <a:ext cx="1587" cy="1587"/>
                      </a:xfrm>
                      <a:prstGeom prst="rect">
                        <a:avLst/>
                      </a:prstGeom>
                    </p:spPr>
                  </p:pic>
                </p:oleObj>
              </mc:Fallback>
            </mc:AlternateContent>
          </a:graphicData>
        </a:graphic>
      </p:graphicFrame>
      <p:sp>
        <p:nvSpPr>
          <p:cNvPr id="3" name="正方形/長方形 2" hidden="1"/>
          <p:cNvSpPr/>
          <p:nvPr>
            <p:custDataLst>
              <p:tags r:id="rId8"/>
            </p:custDataLst>
          </p:nvPr>
        </p:nvSpPr>
        <p:spPr>
          <a:xfrm>
            <a:off x="0" y="0"/>
            <a:ext cx="171979" cy="158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kumimoji="1" lang="ja-JP" altLang="en-US" sz="1846" b="0" i="0" baseline="0" dirty="0">
              <a:solidFill>
                <a:schemeClr val="tx1"/>
              </a:solidFill>
              <a:latin typeface="Arial" panose="020B0604020202020204" pitchFamily="34" charset="0"/>
              <a:ea typeface="HGSｺﾞｼｯｸE" panose="020B0900000000000000" pitchFamily="50" charset="-128"/>
              <a:cs typeface="+mj-cs"/>
              <a:sym typeface="Arial" panose="020B0604020202020204" pitchFamily="34" charset="0"/>
            </a:endParaRPr>
          </a:p>
        </p:txBody>
      </p:sp>
      <p:sp>
        <p:nvSpPr>
          <p:cNvPr id="1026" name="Rectangle 2"/>
          <p:cNvSpPr>
            <a:spLocks noGrp="1" noChangeArrowheads="1"/>
          </p:cNvSpPr>
          <p:nvPr>
            <p:ph type="title"/>
          </p:nvPr>
        </p:nvSpPr>
        <p:spPr bwMode="auto">
          <a:xfrm>
            <a:off x="428625" y="727077"/>
            <a:ext cx="89884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95300" y="1446213"/>
            <a:ext cx="89154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43366" name="Rectangle 6"/>
          <p:cNvSpPr>
            <a:spLocks noGrp="1" noChangeArrowheads="1"/>
          </p:cNvSpPr>
          <p:nvPr>
            <p:ph type="sldNum" sz="quarter" idx="4"/>
          </p:nvPr>
        </p:nvSpPr>
        <p:spPr bwMode="auto">
          <a:xfrm>
            <a:off x="4484688" y="6546850"/>
            <a:ext cx="15589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92">
                <a:latin typeface="Times New Roman" pitchFamily="18" charset="0"/>
                <a:ea typeface="ＭＳ Ｐゴシック" pitchFamily="50" charset="-128"/>
              </a:defRPr>
            </a:lvl1pPr>
          </a:lstStyle>
          <a:p>
            <a:fld id="{73341EA1-14A4-4DE8-80FF-080E460AFBF3}" type="slidenum">
              <a:rPr kumimoji="1" lang="ja-JP" altLang="en-US" smtClean="0"/>
              <a:t>‹#›</a:t>
            </a:fld>
            <a:endParaRPr kumimoji="1" lang="ja-JP" altLang="en-US"/>
          </a:p>
        </p:txBody>
      </p:sp>
      <p:sp>
        <p:nvSpPr>
          <p:cNvPr id="1029" name="Rectangle 10"/>
          <p:cNvSpPr>
            <a:spLocks noChangeArrowheads="1"/>
          </p:cNvSpPr>
          <p:nvPr/>
        </p:nvSpPr>
        <p:spPr bwMode="auto">
          <a:xfrm>
            <a:off x="194431" y="6533126"/>
            <a:ext cx="9468000" cy="53975"/>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3" name="Rectangle 17"/>
          <p:cNvSpPr>
            <a:spLocks noChangeArrowheads="1"/>
          </p:cNvSpPr>
          <p:nvPr/>
        </p:nvSpPr>
        <p:spPr bwMode="auto">
          <a:xfrm>
            <a:off x="194431" y="188913"/>
            <a:ext cx="946800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Tree>
    <p:extLst>
      <p:ext uri="{BB962C8B-B14F-4D97-AF65-F5344CB8AC3E}">
        <p14:creationId xmlns:p14="http://schemas.microsoft.com/office/powerpoint/2010/main" val="390630171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txStyles>
    <p:titleStyle>
      <a:lvl1pPr algn="l" rtl="0" eaLnBrk="1" fontAlgn="base" hangingPunct="1">
        <a:spcBef>
          <a:spcPct val="0"/>
        </a:spcBef>
        <a:spcAft>
          <a:spcPct val="0"/>
        </a:spcAft>
        <a:defRPr kumimoji="1" sz="1846">
          <a:solidFill>
            <a:schemeClr val="tx1"/>
          </a:solidFill>
          <a:latin typeface="+mj-lt"/>
          <a:ea typeface="+mj-ea"/>
          <a:cs typeface="+mj-cs"/>
        </a:defRPr>
      </a:lvl1pPr>
      <a:lvl2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2pPr>
      <a:lvl3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3pPr>
      <a:lvl4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4pPr>
      <a:lvl5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5pPr>
      <a:lvl6pPr marL="422041"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6pPr>
      <a:lvl7pPr marL="844083"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7pPr>
      <a:lvl8pPr marL="1266124"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8pPr>
      <a:lvl9pPr marL="1688165"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9pPr>
    </p:titleStyle>
    <p:bodyStyle>
      <a:lvl1pPr marL="316531" indent="-316531" algn="l" rtl="0" eaLnBrk="1" fontAlgn="base" hangingPunct="1">
        <a:spcBef>
          <a:spcPct val="20000"/>
        </a:spcBef>
        <a:spcAft>
          <a:spcPct val="0"/>
        </a:spcAft>
        <a:defRPr kumimoji="1" sz="1477" b="1">
          <a:solidFill>
            <a:schemeClr val="tx1"/>
          </a:solidFill>
          <a:latin typeface="メイリオ" pitchFamily="50" charset="-128"/>
          <a:ea typeface="メイリオ" pitchFamily="50" charset="-128"/>
          <a:cs typeface="メイリオ" pitchFamily="50" charset="-128"/>
        </a:defRPr>
      </a:lvl1pPr>
      <a:lvl2pPr marL="411784" indent="-162662"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2pPr>
      <a:lvl3pPr marL="745900" indent="-168524"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3pPr>
      <a:lvl4pPr marL="1074154" indent="-162662" algn="l" rtl="0" eaLnBrk="1" fontAlgn="base" hangingPunct="1">
        <a:lnSpc>
          <a:spcPct val="110000"/>
        </a:lnSpc>
        <a:spcBef>
          <a:spcPct val="0"/>
        </a:spcBef>
        <a:spcAft>
          <a:spcPct val="0"/>
        </a:spcAft>
        <a:buFont typeface="Arial" charset="0"/>
        <a:buChar char="»"/>
        <a:defRPr kumimoji="1" sz="1292">
          <a:solidFill>
            <a:schemeClr val="tx1"/>
          </a:solidFill>
          <a:latin typeface="メイリオ" pitchFamily="50" charset="-128"/>
          <a:ea typeface="メイリオ" pitchFamily="50" charset="-128"/>
          <a:cs typeface="メイリオ" pitchFamily="50" charset="-128"/>
        </a:defRPr>
      </a:lvl4pPr>
      <a:lvl5pPr marL="1408270"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メイリオ" pitchFamily="50" charset="-128"/>
          <a:ea typeface="メイリオ" pitchFamily="50" charset="-128"/>
          <a:cs typeface="メイリオ" pitchFamily="50" charset="-128"/>
        </a:defRPr>
      </a:lvl5pPr>
      <a:lvl6pPr marL="1830312"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6pPr>
      <a:lvl7pPr marL="2252353"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7pPr>
      <a:lvl8pPr marL="2674394"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8pPr>
      <a:lvl9pPr marL="3096436"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625" y="727077"/>
            <a:ext cx="89884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95300" y="1446213"/>
            <a:ext cx="89154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43366" name="Rectangle 6"/>
          <p:cNvSpPr>
            <a:spLocks noGrp="1" noChangeArrowheads="1"/>
          </p:cNvSpPr>
          <p:nvPr>
            <p:ph type="sldNum" sz="quarter" idx="4"/>
          </p:nvPr>
        </p:nvSpPr>
        <p:spPr bwMode="auto">
          <a:xfrm>
            <a:off x="4484688" y="6546850"/>
            <a:ext cx="15589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92">
                <a:latin typeface="Times New Roman" pitchFamily="18" charset="0"/>
                <a:ea typeface="ＭＳ Ｐゴシック" pitchFamily="50" charset="-128"/>
              </a:defRPr>
            </a:lvl1pPr>
          </a:lstStyle>
          <a:p>
            <a:pPr>
              <a:defRPr/>
            </a:pPr>
            <a:fld id="{6CA3BC1E-70E0-4B1D-9A33-E974266AAEEF}" type="slidenum">
              <a:rPr lang="en-US" altLang="ja-JP"/>
              <a:pPr>
                <a:defRPr/>
              </a:pPr>
              <a:t>‹#›</a:t>
            </a:fld>
            <a:endParaRPr lang="en-US" altLang="ja-JP" dirty="0"/>
          </a:p>
        </p:txBody>
      </p:sp>
      <p:sp>
        <p:nvSpPr>
          <p:cNvPr id="1029" name="Rectangle 10"/>
          <p:cNvSpPr>
            <a:spLocks noChangeArrowheads="1"/>
          </p:cNvSpPr>
          <p:nvPr/>
        </p:nvSpPr>
        <p:spPr bwMode="auto">
          <a:xfrm>
            <a:off x="194431" y="6533126"/>
            <a:ext cx="9468000" cy="53975"/>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3" name="Rectangle 17"/>
          <p:cNvSpPr>
            <a:spLocks noChangeArrowheads="1"/>
          </p:cNvSpPr>
          <p:nvPr/>
        </p:nvSpPr>
        <p:spPr bwMode="auto">
          <a:xfrm>
            <a:off x="194431" y="188913"/>
            <a:ext cx="946800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grpSp>
        <p:nvGrpSpPr>
          <p:cNvPr id="1035" name="Group 19"/>
          <p:cNvGrpSpPr>
            <a:grpSpLocks/>
          </p:cNvGrpSpPr>
          <p:nvPr/>
        </p:nvGrpSpPr>
        <p:grpSpPr bwMode="auto">
          <a:xfrm>
            <a:off x="-2679700" y="3395666"/>
            <a:ext cx="2460625" cy="1497013"/>
            <a:chOff x="-1643" y="2907"/>
            <a:chExt cx="1550" cy="943"/>
          </a:xfrm>
        </p:grpSpPr>
        <p:sp>
          <p:nvSpPr>
            <p:cNvPr id="1036" name="Rectangle 20"/>
            <p:cNvSpPr>
              <a:spLocks noChangeArrowheads="1"/>
            </p:cNvSpPr>
            <p:nvPr userDrawn="1"/>
          </p:nvSpPr>
          <p:spPr bwMode="auto">
            <a:xfrm>
              <a:off x="-1643" y="3278"/>
              <a:ext cx="1550" cy="301"/>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7" name="Rectangle 21"/>
            <p:cNvSpPr>
              <a:spLocks noChangeArrowheads="1"/>
            </p:cNvSpPr>
            <p:nvPr userDrawn="1"/>
          </p:nvSpPr>
          <p:spPr bwMode="auto">
            <a:xfrm>
              <a:off x="-321" y="3657"/>
              <a:ext cx="149" cy="141"/>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8" name="Rectangle 22"/>
            <p:cNvSpPr>
              <a:spLocks noChangeArrowheads="1"/>
            </p:cNvSpPr>
            <p:nvPr userDrawn="1"/>
          </p:nvSpPr>
          <p:spPr bwMode="auto">
            <a:xfrm>
              <a:off x="-1381" y="3683"/>
              <a:ext cx="998" cy="16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65000"/>
                </a:lnSpc>
                <a:spcBef>
                  <a:spcPct val="20000"/>
                </a:spcBef>
                <a:spcAft>
                  <a:spcPct val="20000"/>
                </a:spcAft>
                <a:defRPr/>
              </a:pPr>
              <a:r>
                <a:rPr kumimoji="0" lang="en-GB" altLang="ja-JP" sz="1015" dirty="0">
                  <a:ea typeface="ＭＳ Ｐゴシック" pitchFamily="50" charset="-128"/>
                </a:rPr>
                <a:t>Yellow</a:t>
              </a:r>
            </a:p>
            <a:p>
              <a:pPr algn="r" eaLnBrk="1" hangingPunct="1">
                <a:lnSpc>
                  <a:spcPct val="65000"/>
                </a:lnSpc>
                <a:spcBef>
                  <a:spcPct val="20000"/>
                </a:spcBef>
                <a:spcAft>
                  <a:spcPct val="20000"/>
                </a:spcAft>
                <a:defRPr/>
              </a:pPr>
              <a:r>
                <a:rPr kumimoji="0" lang="en-GB" altLang="ja-JP" sz="1015" dirty="0"/>
                <a:t>RGB= 255,255,153</a:t>
              </a:r>
            </a:p>
          </p:txBody>
        </p:sp>
        <p:grpSp>
          <p:nvGrpSpPr>
            <p:cNvPr id="1039" name="Group 23"/>
            <p:cNvGrpSpPr>
              <a:grpSpLocks/>
            </p:cNvGrpSpPr>
            <p:nvPr userDrawn="1"/>
          </p:nvGrpSpPr>
          <p:grpSpPr bwMode="auto">
            <a:xfrm>
              <a:off x="-1381" y="3105"/>
              <a:ext cx="1209" cy="182"/>
              <a:chOff x="-1379" y="3713"/>
              <a:chExt cx="1209" cy="182"/>
            </a:xfrm>
          </p:grpSpPr>
          <p:sp>
            <p:nvSpPr>
              <p:cNvPr id="1044" name="Rectangle 24"/>
              <p:cNvSpPr>
                <a:spLocks noChangeArrowheads="1"/>
              </p:cNvSpPr>
              <p:nvPr userDrawn="1"/>
            </p:nvSpPr>
            <p:spPr bwMode="auto">
              <a:xfrm>
                <a:off x="-319" y="3713"/>
                <a:ext cx="149" cy="141"/>
              </a:xfrm>
              <a:prstGeom prst="rect">
                <a:avLst/>
              </a:prstGeom>
              <a:solidFill>
                <a:srgbClr val="0075B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45" name="Rectangle 25"/>
              <p:cNvSpPr>
                <a:spLocks noChangeArrowheads="1"/>
              </p:cNvSpPr>
              <p:nvPr userDrawn="1"/>
            </p:nvSpPr>
            <p:spPr bwMode="auto">
              <a:xfrm>
                <a:off x="-1379" y="3728"/>
                <a:ext cx="998" cy="16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65000"/>
                  </a:lnSpc>
                  <a:spcBef>
                    <a:spcPct val="20000"/>
                  </a:spcBef>
                  <a:spcAft>
                    <a:spcPct val="20000"/>
                  </a:spcAft>
                  <a:defRPr/>
                </a:pPr>
                <a:r>
                  <a:rPr kumimoji="0" lang="en-GB" altLang="ja-JP" sz="1015" dirty="0">
                    <a:ea typeface="ＭＳ Ｐゴシック" pitchFamily="50" charset="-128"/>
                  </a:rPr>
                  <a:t>Blue(corporate color)</a:t>
                </a:r>
              </a:p>
              <a:p>
                <a:pPr algn="r" eaLnBrk="1" hangingPunct="1">
                  <a:lnSpc>
                    <a:spcPct val="65000"/>
                  </a:lnSpc>
                  <a:spcBef>
                    <a:spcPct val="20000"/>
                  </a:spcBef>
                  <a:spcAft>
                    <a:spcPct val="20000"/>
                  </a:spcAft>
                  <a:defRPr/>
                </a:pPr>
                <a:r>
                  <a:rPr kumimoji="0" lang="en-GB" altLang="ja-JP" sz="1015" dirty="0"/>
                  <a:t>RGB= 0,117,191</a:t>
                </a:r>
              </a:p>
            </p:txBody>
          </p:sp>
        </p:grpSp>
        <p:grpSp>
          <p:nvGrpSpPr>
            <p:cNvPr id="1040" name="Group 26"/>
            <p:cNvGrpSpPr>
              <a:grpSpLocks/>
            </p:cNvGrpSpPr>
            <p:nvPr userDrawn="1"/>
          </p:nvGrpSpPr>
          <p:grpSpPr bwMode="auto">
            <a:xfrm>
              <a:off x="-1381" y="3381"/>
              <a:ext cx="1209" cy="182"/>
              <a:chOff x="-1379" y="4018"/>
              <a:chExt cx="1209" cy="182"/>
            </a:xfrm>
          </p:grpSpPr>
          <p:sp>
            <p:nvSpPr>
              <p:cNvPr id="1042" name="Rectangle 27"/>
              <p:cNvSpPr>
                <a:spLocks noChangeArrowheads="1"/>
              </p:cNvSpPr>
              <p:nvPr userDrawn="1"/>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43" name="Rectangle 28"/>
              <p:cNvSpPr>
                <a:spLocks noChangeArrowheads="1"/>
              </p:cNvSpPr>
              <p:nvPr userDrawn="1"/>
            </p:nvSpPr>
            <p:spPr bwMode="auto">
              <a:xfrm>
                <a:off x="-1379" y="4033"/>
                <a:ext cx="998" cy="16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65000"/>
                  </a:lnSpc>
                  <a:spcBef>
                    <a:spcPct val="20000"/>
                  </a:spcBef>
                  <a:spcAft>
                    <a:spcPct val="20000"/>
                  </a:spcAft>
                  <a:defRPr/>
                </a:pPr>
                <a:r>
                  <a:rPr kumimoji="0" lang="en-GB" altLang="ja-JP" sz="1015" dirty="0">
                    <a:ea typeface="ＭＳ Ｐゴシック" pitchFamily="50" charset="-128"/>
                  </a:rPr>
                  <a:t>Grey</a:t>
                </a:r>
              </a:p>
              <a:p>
                <a:pPr algn="r" eaLnBrk="1" hangingPunct="1">
                  <a:lnSpc>
                    <a:spcPct val="65000"/>
                  </a:lnSpc>
                  <a:spcBef>
                    <a:spcPct val="20000"/>
                  </a:spcBef>
                  <a:spcAft>
                    <a:spcPct val="20000"/>
                  </a:spcAft>
                  <a:defRPr/>
                </a:pPr>
                <a:r>
                  <a:rPr kumimoji="0" lang="en-GB" altLang="ja-JP" sz="1015" dirty="0"/>
                  <a:t>RGB= 221,221,221</a:t>
                </a:r>
              </a:p>
            </p:txBody>
          </p:sp>
        </p:grpSp>
        <p:sp>
          <p:nvSpPr>
            <p:cNvPr id="1041" name="Rectangle 29"/>
            <p:cNvSpPr>
              <a:spLocks noChangeArrowheads="1"/>
            </p:cNvSpPr>
            <p:nvPr userDrawn="1"/>
          </p:nvSpPr>
          <p:spPr bwMode="auto">
            <a:xfrm>
              <a:off x="-1507" y="2907"/>
              <a:ext cx="1351" cy="9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90000"/>
                </a:lnSpc>
                <a:spcBef>
                  <a:spcPct val="20000"/>
                </a:spcBef>
                <a:spcAft>
                  <a:spcPct val="20000"/>
                </a:spcAft>
                <a:defRPr/>
              </a:pPr>
              <a:r>
                <a:rPr kumimoji="0" lang="en-GB" altLang="ja-JP" sz="1108" b="1" dirty="0">
                  <a:ea typeface="ＭＳ Ｐゴシック" pitchFamily="50" charset="-128"/>
                </a:rPr>
                <a:t>JRI  colour balance</a:t>
              </a:r>
            </a:p>
          </p:txBody>
        </p:sp>
      </p:grpSp>
    </p:spTree>
    <p:extLst>
      <p:ext uri="{BB962C8B-B14F-4D97-AF65-F5344CB8AC3E}">
        <p14:creationId xmlns:p14="http://schemas.microsoft.com/office/powerpoint/2010/main" val="276282317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hf hdr="0" ftr="0" dt="0"/>
  <p:txStyles>
    <p:titleStyle>
      <a:lvl1pPr algn="l" rtl="0" eaLnBrk="1" fontAlgn="base" hangingPunct="1">
        <a:spcBef>
          <a:spcPct val="0"/>
        </a:spcBef>
        <a:spcAft>
          <a:spcPct val="0"/>
        </a:spcAft>
        <a:defRPr kumimoji="1" sz="1846">
          <a:solidFill>
            <a:schemeClr val="tx1"/>
          </a:solidFill>
          <a:latin typeface="+mj-lt"/>
          <a:ea typeface="+mj-ea"/>
          <a:cs typeface="+mj-cs"/>
        </a:defRPr>
      </a:lvl1pPr>
      <a:lvl2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2pPr>
      <a:lvl3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3pPr>
      <a:lvl4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4pPr>
      <a:lvl5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5pPr>
      <a:lvl6pPr marL="422041"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6pPr>
      <a:lvl7pPr marL="844083"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7pPr>
      <a:lvl8pPr marL="1266124"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8pPr>
      <a:lvl9pPr marL="1688165"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9pPr>
    </p:titleStyle>
    <p:bodyStyle>
      <a:lvl1pPr marL="316531" indent="-316531" algn="l" rtl="0" eaLnBrk="1" fontAlgn="base" hangingPunct="1">
        <a:spcBef>
          <a:spcPct val="20000"/>
        </a:spcBef>
        <a:spcAft>
          <a:spcPct val="0"/>
        </a:spcAft>
        <a:defRPr kumimoji="1" sz="1477" b="1">
          <a:solidFill>
            <a:schemeClr val="tx1"/>
          </a:solidFill>
          <a:latin typeface="メイリオ" pitchFamily="50" charset="-128"/>
          <a:ea typeface="メイリオ" pitchFamily="50" charset="-128"/>
          <a:cs typeface="メイリオ" pitchFamily="50" charset="-128"/>
        </a:defRPr>
      </a:lvl1pPr>
      <a:lvl2pPr marL="411784" indent="-162662"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2pPr>
      <a:lvl3pPr marL="745900" indent="-168524"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3pPr>
      <a:lvl4pPr marL="1074154" indent="-162662" algn="l" rtl="0" eaLnBrk="1" fontAlgn="base" hangingPunct="1">
        <a:lnSpc>
          <a:spcPct val="110000"/>
        </a:lnSpc>
        <a:spcBef>
          <a:spcPct val="0"/>
        </a:spcBef>
        <a:spcAft>
          <a:spcPct val="0"/>
        </a:spcAft>
        <a:buFont typeface="Arial" charset="0"/>
        <a:buChar char="»"/>
        <a:defRPr kumimoji="1" sz="1292">
          <a:solidFill>
            <a:schemeClr val="tx1"/>
          </a:solidFill>
          <a:latin typeface="メイリオ" pitchFamily="50" charset="-128"/>
          <a:ea typeface="メイリオ" pitchFamily="50" charset="-128"/>
          <a:cs typeface="メイリオ" pitchFamily="50" charset="-128"/>
        </a:defRPr>
      </a:lvl4pPr>
      <a:lvl5pPr marL="1408270"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メイリオ" pitchFamily="50" charset="-128"/>
          <a:ea typeface="メイリオ" pitchFamily="50" charset="-128"/>
          <a:cs typeface="メイリオ" pitchFamily="50" charset="-128"/>
        </a:defRPr>
      </a:lvl5pPr>
      <a:lvl6pPr marL="1830312"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6pPr>
      <a:lvl7pPr marL="2252353"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7pPr>
      <a:lvl8pPr marL="2674394"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8pPr>
      <a:lvl9pPr marL="3096436"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1.png"/><Relationship Id="rId5" Type="http://schemas.openxmlformats.org/officeDocument/2006/relationships/oleObject" Target="../embeddings/oleObject5.bin"/><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2.png"/><Relationship Id="rId5" Type="http://schemas.openxmlformats.org/officeDocument/2006/relationships/oleObject" Target="../embeddings/oleObject6.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2.png"/><Relationship Id="rId5" Type="http://schemas.openxmlformats.org/officeDocument/2006/relationships/oleObject" Target="../embeddings/oleObject7.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2.png"/><Relationship Id="rId5" Type="http://schemas.openxmlformats.org/officeDocument/2006/relationships/oleObject" Target="../embeddings/oleObject8.bin"/><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69663" name="think-cell スライド" r:id="rId5" imgW="528" imgH="528" progId="TCLayout.ActiveDocument.1">
                  <p:embed/>
                </p:oleObj>
              </mc:Choice>
              <mc:Fallback>
                <p:oleObj name="think-cell スライド" r:id="rId5" imgW="528" imgH="528" progId="TCLayout.ActiveDocument.1">
                  <p:embed/>
                  <p:pic>
                    <p:nvPicPr>
                      <p:cNvPr id="3" name="オブジェクト 2" hidden="1"/>
                      <p:cNvPicPr/>
                      <p:nvPr/>
                    </p:nvPicPr>
                    <p:blipFill>
                      <a:blip/>
                      <a:stretch>
                        <a:fillRect/>
                      </a:stretch>
                    </p:blipFill>
                    <p:spPr>
                      <a:xfrm>
                        <a:off x="382589" y="1589"/>
                        <a:ext cx="1587" cy="1587"/>
                      </a:xfrm>
                      <a:prstGeom prst="rect">
                        <a:avLst/>
                      </a:prstGeom>
                    </p:spPr>
                  </p:pic>
                </p:oleObj>
              </mc:Fallback>
            </mc:AlternateContent>
          </a:graphicData>
        </a:graphic>
      </p:graphicFrame>
      <p:sp>
        <p:nvSpPr>
          <p:cNvPr id="4" name="Rectangle 2"/>
          <p:cNvSpPr txBox="1">
            <a:spLocks noChangeArrowheads="1"/>
          </p:cNvSpPr>
          <p:nvPr/>
        </p:nvSpPr>
        <p:spPr bwMode="auto">
          <a:xfrm>
            <a:off x="381000" y="-1"/>
            <a:ext cx="9144001"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a:defRPr/>
            </a:pPr>
            <a:endParaRPr lang="ja-JP" altLang="en-US" sz="1300" b="1" dirty="0">
              <a:solidFill>
                <a:srgbClr val="FFFFFF"/>
              </a:solidFill>
            </a:endParaRPr>
          </a:p>
        </p:txBody>
      </p:sp>
      <p:sp>
        <p:nvSpPr>
          <p:cNvPr id="105" name="正方形/長方形 104"/>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sp>
        <p:nvSpPr>
          <p:cNvPr id="25" name="正方形/長方形 24"/>
          <p:cNvSpPr/>
          <p:nvPr/>
        </p:nvSpPr>
        <p:spPr>
          <a:xfrm>
            <a:off x="3828288" y="-1"/>
            <a:ext cx="5696712"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lang="en-US" altLang="ja-JP" sz="1400" b="1" dirty="0">
              <a:solidFill>
                <a:schemeClr val="bg1"/>
              </a:solidFill>
              <a:latin typeface="メイリオ" panose="020B0604030504040204" pitchFamily="50" charset="-128"/>
              <a:ea typeface="メイリオ" panose="020B0604030504040204" pitchFamily="50" charset="-128"/>
            </a:endParaRPr>
          </a:p>
        </p:txBody>
      </p:sp>
      <p:sp>
        <p:nvSpPr>
          <p:cNvPr id="33" name="コンテンツ プレースホルダー 11"/>
          <p:cNvSpPr txBox="1">
            <a:spLocks/>
          </p:cNvSpPr>
          <p:nvPr/>
        </p:nvSpPr>
        <p:spPr>
          <a:xfrm>
            <a:off x="559864" y="1057636"/>
            <a:ext cx="58680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目指す地域循環共生圏の姿（目標年度：</a:t>
            </a:r>
            <a:r>
              <a:rPr lang="en-US" altLang="ja-JP" sz="1200" b="1" dirty="0">
                <a:latin typeface="メイリオ" panose="020B0604030504040204" pitchFamily="50" charset="-128"/>
                <a:ea typeface="メイリオ" panose="020B0604030504040204" pitchFamily="50" charset="-128"/>
              </a:rPr>
              <a:t>2030</a:t>
            </a:r>
            <a:r>
              <a:rPr lang="ja-JP" altLang="en-US" sz="1200" b="1" dirty="0">
                <a:latin typeface="メイリオ" panose="020B0604030504040204" pitchFamily="50" charset="-128"/>
                <a:ea typeface="メイリオ" panose="020B0604030504040204" pitchFamily="50" charset="-128"/>
              </a:rPr>
              <a:t>）</a:t>
            </a:r>
            <a:endParaRPr lang="en-US" altLang="ja-JP" sz="1200" b="1" dirty="0">
              <a:latin typeface="メイリオ" panose="020B0604030504040204" pitchFamily="50" charset="-128"/>
              <a:ea typeface="メイリオ" panose="020B0604030504040204" pitchFamily="50" charset="-128"/>
            </a:endParaRPr>
          </a:p>
        </p:txBody>
      </p:sp>
      <p:sp>
        <p:nvSpPr>
          <p:cNvPr id="34" name="正方形/長方形 33"/>
          <p:cNvSpPr/>
          <p:nvPr/>
        </p:nvSpPr>
        <p:spPr>
          <a:xfrm>
            <a:off x="558101" y="1057636"/>
            <a:ext cx="5868000" cy="549861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621680" y="1308298"/>
            <a:ext cx="2646194" cy="523542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600" b="1" u="sng" dirty="0">
              <a:solidFill>
                <a:schemeClr val="tx1"/>
              </a:solidFill>
              <a:latin typeface="Meiryo UI" panose="020B0604030504040204" pitchFamily="50" charset="-128"/>
              <a:ea typeface="Meiryo UI" panose="020B0604030504040204" pitchFamily="50" charset="-128"/>
            </a:endParaRPr>
          </a:p>
          <a:p>
            <a:r>
              <a:rPr lang="en-US" altLang="ja-JP" sz="1600" b="1" u="sng" dirty="0">
                <a:solidFill>
                  <a:schemeClr val="tx1"/>
                </a:solidFill>
                <a:latin typeface="Meiryo UI" panose="020B0604030504040204" pitchFamily="50" charset="-128"/>
                <a:ea typeface="Meiryo UI" panose="020B0604030504040204" pitchFamily="50" charset="-128"/>
              </a:rPr>
              <a:t>2019</a:t>
            </a:r>
            <a:r>
              <a:rPr lang="ja-JP" altLang="en-US" sz="1600" b="1" u="sng" dirty="0">
                <a:solidFill>
                  <a:schemeClr val="tx1"/>
                </a:solidFill>
                <a:latin typeface="Meiryo UI" panose="020B0604030504040204" pitchFamily="50" charset="-128"/>
                <a:ea typeface="Meiryo UI" panose="020B0604030504040204" pitchFamily="50" charset="-128"/>
              </a:rPr>
              <a:t>年</a:t>
            </a:r>
            <a:r>
              <a:rPr lang="ja-JP" altLang="en-US" sz="1600" b="1"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メイリオ" panose="020B0604030504040204" pitchFamily="50" charset="-128"/>
                <a:ea typeface="メイリオ" panose="020B0604030504040204" pitchFamily="50" charset="-128"/>
              </a:rPr>
              <a:t>FS</a:t>
            </a:r>
            <a:r>
              <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調査</a:t>
            </a:r>
            <a:endParaRPr kumimoji="1"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600" b="1" u="sng" dirty="0">
                <a:solidFill>
                  <a:schemeClr val="tx1"/>
                </a:solidFill>
                <a:latin typeface="Meiryo UI" panose="020B0604030504040204" pitchFamily="50" charset="-128"/>
                <a:ea typeface="Meiryo UI" panose="020B0604030504040204" pitchFamily="50" charset="-128"/>
              </a:rPr>
              <a:t>2020</a:t>
            </a:r>
            <a:r>
              <a:rPr lang="ja-JP" altLang="en-US" sz="1600" b="1" u="sng" dirty="0">
                <a:solidFill>
                  <a:schemeClr val="tx1"/>
                </a:solidFill>
                <a:latin typeface="Meiryo UI" panose="020B0604030504040204" pitchFamily="50" charset="-128"/>
                <a:ea typeface="Meiryo UI" panose="020B0604030504040204" pitchFamily="50" charset="-128"/>
              </a:rPr>
              <a:t>年</a:t>
            </a:r>
            <a:r>
              <a:rPr kumimoji="1" lang="ja-JP" altLang="en-US" sz="1600" b="1"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地域新電力会社</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設立準備</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989013" indent="-989013"/>
            <a:r>
              <a:rPr lang="en-US" altLang="ja-JP" sz="1600" b="1" u="sng" dirty="0">
                <a:solidFill>
                  <a:schemeClr val="tx1"/>
                </a:solidFill>
                <a:latin typeface="Meiryo UI" panose="020B0604030504040204" pitchFamily="50" charset="-128"/>
                <a:ea typeface="Meiryo UI" panose="020B0604030504040204" pitchFamily="50" charset="-128"/>
              </a:rPr>
              <a:t>2021</a:t>
            </a:r>
            <a:r>
              <a:rPr lang="ja-JP" altLang="en-US" sz="1600" b="1" u="sng" dirty="0">
                <a:solidFill>
                  <a:schemeClr val="tx1"/>
                </a:solidFill>
                <a:latin typeface="Meiryo UI" panose="020B0604030504040204" pitchFamily="50" charset="-128"/>
                <a:ea typeface="Meiryo UI" panose="020B0604030504040204" pitchFamily="50" charset="-128"/>
              </a:rPr>
              <a:t>年</a:t>
            </a:r>
            <a:r>
              <a:rPr kumimoji="1" lang="ja-JP" altLang="en-US" sz="1600" b="1"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地域新電力会社</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989013" indent="-989013"/>
            <a:r>
              <a:rPr kumimoji="1" lang="ja-JP" altLang="en-US" sz="1600" dirty="0">
                <a:solidFill>
                  <a:schemeClr val="tx1"/>
                </a:solidFill>
                <a:latin typeface="Meiryo UI" panose="020B0604030504040204" pitchFamily="50" charset="-128"/>
                <a:ea typeface="Meiryo UI" panose="020B0604030504040204" pitchFamily="50" charset="-128"/>
              </a:rPr>
              <a:t>　　　　　　　設立</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989013" indent="-989013"/>
            <a:endParaRPr kumimoji="1" lang="en-US" altLang="ja-JP" sz="1600" dirty="0">
              <a:solidFill>
                <a:schemeClr val="tx1"/>
              </a:solidFill>
              <a:latin typeface="Meiryo UI" panose="020B0604030504040204" pitchFamily="50" charset="-128"/>
              <a:ea typeface="Meiryo UI" panose="020B0604030504040204" pitchFamily="50" charset="-128"/>
            </a:endParaRPr>
          </a:p>
          <a:p>
            <a:pPr marL="989013" indent="-989013"/>
            <a:r>
              <a:rPr kumimoji="1" lang="en-US" altLang="ja-JP" sz="1600" dirty="0">
                <a:solidFill>
                  <a:schemeClr val="tx1"/>
                </a:solidFill>
                <a:latin typeface="Meiryo UI" panose="020B0604030504040204" pitchFamily="50" charset="-128"/>
                <a:ea typeface="Meiryo UI" panose="020B0604030504040204" pitchFamily="50" charset="-128"/>
              </a:rPr>
              <a:t>2022</a:t>
            </a:r>
            <a:r>
              <a:rPr kumimoji="1" lang="ja-JP" altLang="en-US" sz="1600" dirty="0">
                <a:solidFill>
                  <a:schemeClr val="tx1"/>
                </a:solidFill>
                <a:latin typeface="Meiryo UI" panose="020B0604030504040204" pitchFamily="50" charset="-128"/>
                <a:ea typeface="Meiryo UI" panose="020B0604030504040204" pitchFamily="50" charset="-128"/>
              </a:rPr>
              <a:t>年～：スマートシティの形成，ＳＤＧｓの達成</a:t>
            </a:r>
            <a:endParaRPr kumimoji="1" lang="en-US" altLang="ja-JP" sz="1600" dirty="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600" b="1" u="sng" dirty="0">
                <a:solidFill>
                  <a:schemeClr val="tx1"/>
                </a:solidFill>
                <a:latin typeface="Meiryo UI" panose="020B0604030504040204" pitchFamily="50" charset="-128"/>
                <a:ea typeface="Meiryo UI" panose="020B0604030504040204" pitchFamily="50" charset="-128"/>
              </a:rPr>
              <a:t>2030</a:t>
            </a:r>
            <a:r>
              <a:rPr kumimoji="1" lang="ja-JP" altLang="en-US" sz="1600" b="1" u="sng" dirty="0">
                <a:solidFill>
                  <a:schemeClr val="tx1"/>
                </a:solidFill>
                <a:latin typeface="Meiryo UI" panose="020B0604030504040204" pitchFamily="50" charset="-128"/>
                <a:ea typeface="Meiryo UI" panose="020B0604030504040204" pitchFamily="50" charset="-128"/>
              </a:rPr>
              <a:t>年</a:t>
            </a:r>
            <a:r>
              <a:rPr kumimoji="1" lang="ja-JP" altLang="en-US" sz="1600" b="1"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再生可能エネルギーの地産地消を推進する「地域新電力会社」を中心とした</a:t>
            </a:r>
            <a:r>
              <a:rPr kumimoji="1" lang="ja-JP" altLang="en-US" sz="1600" b="1" dirty="0">
                <a:solidFill>
                  <a:srgbClr val="002060"/>
                </a:solidFill>
                <a:latin typeface="メイリオ" panose="020B0604030504040204" pitchFamily="50" charset="-128"/>
                <a:ea typeface="メイリオ" panose="020B0604030504040204" pitchFamily="50" charset="-128"/>
                <a:cs typeface="Meiryo UI" panose="020B0604030504040204" pitchFamily="50" charset="-128"/>
              </a:rPr>
              <a:t>持続可能な脱炭素都市の構築</a:t>
            </a:r>
            <a:endParaRPr kumimoji="1" lang="en-US" altLang="ja-JP" sz="1600" b="1" dirty="0">
              <a:solidFill>
                <a:srgbClr val="002060"/>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5" name="コンテンツ プレースホルダー 11"/>
          <p:cNvSpPr txBox="1">
            <a:spLocks/>
          </p:cNvSpPr>
          <p:nvPr/>
        </p:nvSpPr>
        <p:spPr>
          <a:xfrm>
            <a:off x="6605637" y="1045106"/>
            <a:ext cx="2664000" cy="252001"/>
          </a:xfrm>
          <a:prstGeom prst="rect">
            <a:avLst/>
          </a:prstGeom>
          <a:solidFill>
            <a:schemeClr val="bg1">
              <a:lumMod val="85000"/>
            </a:schemeClr>
          </a:solidFill>
          <a:ln w="19050">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地域循環共生圏実現への主要ステップ</a:t>
            </a:r>
            <a:endParaRPr lang="en-US" altLang="ja-JP" sz="1200" b="1" dirty="0">
              <a:latin typeface="メイリオ" panose="020B0604030504040204" pitchFamily="50" charset="-128"/>
              <a:ea typeface="メイリオ" panose="020B0604030504040204" pitchFamily="50" charset="-128"/>
            </a:endParaRPr>
          </a:p>
        </p:txBody>
      </p:sp>
      <p:grpSp>
        <p:nvGrpSpPr>
          <p:cNvPr id="10" name="グループ化 9"/>
          <p:cNvGrpSpPr/>
          <p:nvPr/>
        </p:nvGrpSpPr>
        <p:grpSpPr>
          <a:xfrm>
            <a:off x="7957946" y="765069"/>
            <a:ext cx="1266599" cy="305093"/>
            <a:chOff x="6098249" y="1438182"/>
            <a:chExt cx="1266599" cy="305093"/>
          </a:xfrm>
        </p:grpSpPr>
        <p:sp>
          <p:nvSpPr>
            <p:cNvPr id="36" name="正方形/長方形 35"/>
            <p:cNvSpPr/>
            <p:nvPr/>
          </p:nvSpPr>
          <p:spPr>
            <a:xfrm>
              <a:off x="7017061" y="1479109"/>
              <a:ext cx="347787" cy="1887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正方形/長方形 36"/>
            <p:cNvSpPr/>
            <p:nvPr/>
          </p:nvSpPr>
          <p:spPr>
            <a:xfrm>
              <a:off x="6098249" y="1438182"/>
              <a:ext cx="1055128" cy="30509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本事業：</a:t>
              </a:r>
            </a:p>
          </p:txBody>
        </p:sp>
      </p:grpSp>
      <p:sp>
        <p:nvSpPr>
          <p:cNvPr id="23" name="正方形/長方形 22"/>
          <p:cNvSpPr/>
          <p:nvPr/>
        </p:nvSpPr>
        <p:spPr>
          <a:xfrm>
            <a:off x="6661923" y="1459119"/>
            <a:ext cx="2547901" cy="14696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p:cNvSpPr/>
          <p:nvPr/>
        </p:nvSpPr>
        <p:spPr>
          <a:xfrm>
            <a:off x="6603874" y="1045106"/>
            <a:ext cx="2664000" cy="551114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p:cNvPicPr/>
          <p:nvPr/>
        </p:nvPicPr>
        <p:blipFill rotWithShape="1">
          <a:blip r:embed="rId6" cstate="print">
            <a:extLst>
              <a:ext uri="{28A0092B-C50C-407E-A947-70E740481C1C}">
                <a14:useLocalDpi xmlns:a14="http://schemas.microsoft.com/office/drawing/2010/main" val="0"/>
              </a:ext>
            </a:extLst>
          </a:blip>
          <a:srcRect l="7251" r="4241"/>
          <a:stretch/>
        </p:blipFill>
        <p:spPr bwMode="auto">
          <a:xfrm>
            <a:off x="570215" y="1879600"/>
            <a:ext cx="5760501" cy="4093786"/>
          </a:xfrm>
          <a:prstGeom prst="rect">
            <a:avLst/>
          </a:prstGeom>
          <a:noFill/>
          <a:ln>
            <a:noFill/>
          </a:ln>
          <a:extLst>
            <a:ext uri="{53640926-AAD7-44D8-BBD7-CCE9431645EC}">
              <a14:shadowObscured xmlns:a14="http://schemas.microsoft.com/office/drawing/2010/main"/>
            </a:ext>
          </a:extLst>
        </p:spPr>
      </p:pic>
      <p:sp>
        <p:nvSpPr>
          <p:cNvPr id="6" name="正方形/長方形 5"/>
          <p:cNvSpPr/>
          <p:nvPr/>
        </p:nvSpPr>
        <p:spPr>
          <a:xfrm>
            <a:off x="2967888" y="3474341"/>
            <a:ext cx="965154" cy="80173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9" name="楕円 98"/>
          <p:cNvSpPr/>
          <p:nvPr/>
        </p:nvSpPr>
        <p:spPr>
          <a:xfrm>
            <a:off x="2969409" y="1441120"/>
            <a:ext cx="2305049" cy="4000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2019</a:t>
            </a:r>
            <a:r>
              <a:rPr kumimoji="1" lang="ja-JP" altLang="en-US" dirty="0">
                <a:solidFill>
                  <a:schemeClr val="tx1"/>
                </a:solidFill>
              </a:rPr>
              <a:t>～</a:t>
            </a:r>
            <a:r>
              <a:rPr kumimoji="1" lang="en-US" altLang="ja-JP" dirty="0">
                <a:solidFill>
                  <a:schemeClr val="tx1"/>
                </a:solidFill>
              </a:rPr>
              <a:t>2021</a:t>
            </a:r>
            <a:endParaRPr kumimoji="1" lang="ja-JP" altLang="en-US" dirty="0">
              <a:solidFill>
                <a:schemeClr val="tx1"/>
              </a:solidFill>
            </a:endParaRPr>
          </a:p>
        </p:txBody>
      </p:sp>
      <p:sp>
        <p:nvSpPr>
          <p:cNvPr id="31" name="Rectangle 2"/>
          <p:cNvSpPr txBox="1">
            <a:spLocks noChangeArrowheads="1"/>
          </p:cNvSpPr>
          <p:nvPr/>
        </p:nvSpPr>
        <p:spPr bwMode="auto">
          <a:xfrm>
            <a:off x="0" y="-1"/>
            <a:ext cx="9906000"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lvl="0"/>
            <a:endParaRPr lang="ja-JP" altLang="en-US" sz="1300" b="1" dirty="0">
              <a:solidFill>
                <a:srgbClr val="FFFFFF"/>
              </a:solidFill>
            </a:endParaRPr>
          </a:p>
        </p:txBody>
      </p:sp>
      <p:sp>
        <p:nvSpPr>
          <p:cNvPr id="32" name="正方形/長方形 31"/>
          <p:cNvSpPr/>
          <p:nvPr/>
        </p:nvSpPr>
        <p:spPr>
          <a:xfrm>
            <a:off x="1119200" y="-1"/>
            <a:ext cx="2585645" cy="579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7200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栃木県</a:t>
            </a:r>
            <a:r>
              <a:rPr kumimoji="1" lang="ja-JP" altLang="en-US" sz="2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／宇都宮市</a:t>
            </a:r>
          </a:p>
        </p:txBody>
      </p:sp>
      <p:pic>
        <p:nvPicPr>
          <p:cNvPr id="38" name="図 37" descr="Utsunomiya Tochigi chapter.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826" y="39337"/>
            <a:ext cx="542668" cy="500924"/>
          </a:xfrm>
          <a:prstGeom prst="rect">
            <a:avLst/>
          </a:prstGeom>
          <a:noFill/>
          <a:extLst>
            <a:ext uri="{909E8E84-426E-40DD-AFC4-6F175D3DCCD1}">
              <a14:hiddenFill xmlns:a14="http://schemas.microsoft.com/office/drawing/2010/main">
                <a:solidFill>
                  <a:srgbClr val="FFFFFF"/>
                </a:solidFill>
              </a14:hiddenFill>
            </a:ext>
          </a:extLst>
        </p:spPr>
      </p:pic>
      <p:sp>
        <p:nvSpPr>
          <p:cNvPr id="39" name="正方形/長方形 38"/>
          <p:cNvSpPr/>
          <p:nvPr/>
        </p:nvSpPr>
        <p:spPr>
          <a:xfrm>
            <a:off x="3734562" y="-1"/>
            <a:ext cx="6171438"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600" b="1" dirty="0">
                <a:solidFill>
                  <a:schemeClr val="bg1"/>
                </a:solidFill>
                <a:latin typeface="メイリオ" panose="020B0604030504040204" pitchFamily="50" charset="-128"/>
                <a:ea typeface="メイリオ" panose="020B0604030504040204" pitchFamily="50" charset="-128"/>
              </a:rPr>
              <a:t>地域新電力を中心とした持続可能な脱炭素モデル都市構築事業</a:t>
            </a:r>
            <a:endParaRPr lang="ja-JP" altLang="en-US" sz="1600" dirty="0">
              <a:solidFill>
                <a:schemeClr val="bg1"/>
              </a:solidFill>
              <a:latin typeface="メイリオ" panose="020B0604030504040204" pitchFamily="50" charset="-128"/>
              <a:ea typeface="メイリオ" panose="020B0604030504040204" pitchFamily="50" charset="-128"/>
            </a:endParaRPr>
          </a:p>
        </p:txBody>
      </p:sp>
      <p:cxnSp>
        <p:nvCxnSpPr>
          <p:cNvPr id="9" name="直線コネクタ 8"/>
          <p:cNvCxnSpPr>
            <a:stCxn id="6" idx="0"/>
            <a:endCxn id="99" idx="4"/>
          </p:cNvCxnSpPr>
          <p:nvPr/>
        </p:nvCxnSpPr>
        <p:spPr>
          <a:xfrm flipV="1">
            <a:off x="3450465" y="1841170"/>
            <a:ext cx="671469" cy="163317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32400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68705" name="think-cell Slide" r:id="rId5" imgW="528" imgH="528" progId="TCLayout.ActiveDocument.1">
                  <p:embed/>
                </p:oleObj>
              </mc:Choice>
              <mc:Fallback>
                <p:oleObj name="think-cell Slide" r:id="rId5" imgW="528" imgH="528" progId="TCLayout.ActiveDocument.1">
                  <p:embed/>
                  <p:pic>
                    <p:nvPicPr>
                      <p:cNvPr id="0" name=""/>
                      <p:cNvPicPr/>
                      <p:nvPr/>
                    </p:nvPicPr>
                    <p:blipFill>
                      <a:blip/>
                      <a:stretch>
                        <a:fillRect/>
                      </a:stretch>
                    </p:blipFill>
                    <p:spPr>
                      <a:xfrm>
                        <a:off x="1721" y="1589"/>
                        <a:ext cx="1719" cy="1587"/>
                      </a:xfrm>
                      <a:prstGeom prst="rect">
                        <a:avLst/>
                      </a:prstGeom>
                    </p:spPr>
                  </p:pic>
                </p:oleObj>
              </mc:Fallback>
            </mc:AlternateContent>
          </a:graphicData>
        </a:graphic>
      </p:graphicFrame>
      <p:sp>
        <p:nvSpPr>
          <p:cNvPr id="40" name="コンテンツ プレースホルダー 11"/>
          <p:cNvSpPr txBox="1">
            <a:spLocks/>
          </p:cNvSpPr>
          <p:nvPr/>
        </p:nvSpPr>
        <p:spPr>
          <a:xfrm>
            <a:off x="5092392" y="2351867"/>
            <a:ext cx="4616044"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solidFill>
                  <a:prstClr val="black"/>
                </a:solidFill>
                <a:latin typeface="メイリオ" panose="020B0604030504040204" pitchFamily="50" charset="-128"/>
                <a:ea typeface="メイリオ" panose="020B0604030504040204" pitchFamily="50" charset="-128"/>
              </a:rPr>
              <a:t>3</a:t>
            </a:r>
            <a:r>
              <a:rPr lang="ja-JP" altLang="en-US" sz="1200" b="1" dirty="0" err="1">
                <a:solidFill>
                  <a:prstClr val="black"/>
                </a:solidFill>
                <a:latin typeface="メイリオ" panose="020B0604030504040204" pitchFamily="50" charset="-128"/>
                <a:ea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rPr>
              <a:t>事業効果（目標年度：</a:t>
            </a:r>
            <a:r>
              <a:rPr lang="en-US" altLang="ja-JP" sz="1200" b="1" dirty="0">
                <a:solidFill>
                  <a:prstClr val="black"/>
                </a:solidFill>
                <a:latin typeface="メイリオ" panose="020B0604030504040204" pitchFamily="50" charset="-128"/>
                <a:ea typeface="メイリオ" panose="020B0604030504040204" pitchFamily="50" charset="-128"/>
              </a:rPr>
              <a:t>2030</a:t>
            </a:r>
            <a:r>
              <a:rPr lang="ja-JP" altLang="en-US" sz="1200" b="1" dirty="0" err="1">
                <a:solidFill>
                  <a:prstClr val="black"/>
                </a:solidFill>
                <a:latin typeface="メイリオ" panose="020B0604030504040204" pitchFamily="50" charset="-128"/>
                <a:ea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rPr>
              <a:t>基準年度：</a:t>
            </a:r>
            <a:r>
              <a:rPr lang="en-US" altLang="ja-JP" sz="1200" b="1" dirty="0">
                <a:solidFill>
                  <a:prstClr val="black"/>
                </a:solidFill>
                <a:latin typeface="メイリオ" panose="020B0604030504040204" pitchFamily="50" charset="-128"/>
                <a:ea typeface="メイリオ" panose="020B0604030504040204" pitchFamily="50" charset="-128"/>
              </a:rPr>
              <a:t>2019</a:t>
            </a:r>
            <a:r>
              <a:rPr lang="ja-JP" altLang="en-US" sz="1200" b="1" dirty="0">
                <a:solidFill>
                  <a:prstClr val="black"/>
                </a:solidFill>
                <a:latin typeface="メイリオ" panose="020B0604030504040204" pitchFamily="50" charset="-128"/>
                <a:ea typeface="メイリオ" panose="020B0604030504040204" pitchFamily="50" charset="-128"/>
              </a:rPr>
              <a:t>）</a:t>
            </a:r>
            <a:endParaRPr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43" name="コンテンツ プレースホルダー 11"/>
          <p:cNvSpPr txBox="1">
            <a:spLocks/>
          </p:cNvSpPr>
          <p:nvPr/>
        </p:nvSpPr>
        <p:spPr>
          <a:xfrm>
            <a:off x="5094303" y="3835695"/>
            <a:ext cx="4614133"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solidFill>
                  <a:prstClr val="black"/>
                </a:solidFill>
                <a:latin typeface="メイリオ" panose="020B0604030504040204" pitchFamily="50" charset="-128"/>
                <a:ea typeface="メイリオ" panose="020B0604030504040204" pitchFamily="50" charset="-128"/>
              </a:rPr>
              <a:t>4</a:t>
            </a:r>
            <a:r>
              <a:rPr lang="ja-JP" altLang="en-US" sz="1200" b="1" dirty="0" err="1">
                <a:solidFill>
                  <a:prstClr val="black"/>
                </a:solidFill>
                <a:latin typeface="メイリオ" panose="020B0604030504040204" pitchFamily="50" charset="-128"/>
                <a:ea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rPr>
              <a:t>事業体制　</a:t>
            </a:r>
            <a:endParaRPr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45" name="コンテンツ プレースホルダー 11"/>
          <p:cNvSpPr txBox="1">
            <a:spLocks/>
          </p:cNvSpPr>
          <p:nvPr/>
        </p:nvSpPr>
        <p:spPr>
          <a:xfrm>
            <a:off x="5094303" y="5200066"/>
            <a:ext cx="4614133"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solidFill>
                  <a:prstClr val="black"/>
                </a:solidFill>
                <a:latin typeface="メイリオ" panose="020B0604030504040204" pitchFamily="50" charset="-128"/>
                <a:ea typeface="メイリオ" panose="020B0604030504040204" pitchFamily="50" charset="-128"/>
              </a:rPr>
              <a:t>5</a:t>
            </a:r>
            <a:r>
              <a:rPr lang="ja-JP" altLang="en-US" sz="1200" b="1" dirty="0" err="1">
                <a:solidFill>
                  <a:prstClr val="black"/>
                </a:solidFill>
                <a:latin typeface="メイリオ" panose="020B0604030504040204" pitchFamily="50" charset="-128"/>
                <a:ea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rPr>
              <a:t>事業スケジュール</a:t>
            </a:r>
            <a:endParaRPr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37" name="コンテンツ プレースホルダー 11"/>
          <p:cNvSpPr txBox="1">
            <a:spLocks/>
          </p:cNvSpPr>
          <p:nvPr/>
        </p:nvSpPr>
        <p:spPr>
          <a:xfrm>
            <a:off x="5094303" y="1057636"/>
            <a:ext cx="4614133"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latin typeface="メイリオ" panose="020B0604030504040204" pitchFamily="50" charset="-128"/>
                <a:ea typeface="メイリオ" panose="020B0604030504040204" pitchFamily="50" charset="-128"/>
              </a:rPr>
              <a:t>2</a:t>
            </a:r>
            <a:r>
              <a:rPr lang="ja-JP" altLang="en-US" sz="1200" b="1" dirty="0" err="1">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事業概要</a:t>
            </a:r>
            <a:endParaRPr lang="en-US" altLang="ja-JP" sz="1200" b="1" dirty="0">
              <a:latin typeface="メイリオ" panose="020B0604030504040204" pitchFamily="50" charset="-128"/>
              <a:ea typeface="メイリオ" panose="020B0604030504040204" pitchFamily="50" charset="-128"/>
            </a:endParaRPr>
          </a:p>
        </p:txBody>
      </p:sp>
      <p:sp>
        <p:nvSpPr>
          <p:cNvPr id="4" name="Rectangle 2"/>
          <p:cNvSpPr txBox="1">
            <a:spLocks noChangeArrowheads="1"/>
          </p:cNvSpPr>
          <p:nvPr/>
        </p:nvSpPr>
        <p:spPr bwMode="auto">
          <a:xfrm>
            <a:off x="-1" y="-1"/>
            <a:ext cx="9906001"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lvl="0"/>
            <a:endParaRPr kumimoji="1" lang="ja-JP" altLang="en-US" sz="1300" b="1" i="0" u="none" strike="noStrike" kern="1200" cap="none" spc="0" normalizeH="0" baseline="0" noProof="0" dirty="0">
              <a:ln>
                <a:noFill/>
              </a:ln>
              <a:solidFill>
                <a:srgbClr val="FFFFFF"/>
              </a:solidFill>
              <a:effectLst/>
              <a:uLnTx/>
              <a:uFillTx/>
            </a:endParaRPr>
          </a:p>
        </p:txBody>
      </p:sp>
      <p:sp>
        <p:nvSpPr>
          <p:cNvPr id="8" name="コンテンツ プレースホルダー 11"/>
          <p:cNvSpPr txBox="1">
            <a:spLocks/>
          </p:cNvSpPr>
          <p:nvPr/>
        </p:nvSpPr>
        <p:spPr>
          <a:xfrm>
            <a:off x="193771" y="1070335"/>
            <a:ext cx="4614133"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latin typeface="メイリオ" panose="020B0604030504040204" pitchFamily="50" charset="-128"/>
                <a:ea typeface="メイリオ" panose="020B0604030504040204" pitchFamily="50" charset="-128"/>
              </a:rPr>
              <a:t>1</a:t>
            </a:r>
            <a:r>
              <a:rPr lang="ja-JP" altLang="en-US" sz="1200" b="1" dirty="0" err="1">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事業イメージ（目標年度：</a:t>
            </a:r>
            <a:r>
              <a:rPr lang="en-US" altLang="ja-JP" sz="1200" b="1" dirty="0">
                <a:latin typeface="メイリオ" panose="020B0604030504040204" pitchFamily="50" charset="-128"/>
                <a:ea typeface="メイリオ" panose="020B0604030504040204" pitchFamily="50" charset="-128"/>
              </a:rPr>
              <a:t>2030</a:t>
            </a:r>
            <a:r>
              <a:rPr lang="ja-JP" altLang="en-US" sz="1200" b="1" dirty="0">
                <a:latin typeface="メイリオ" panose="020B0604030504040204" pitchFamily="50" charset="-128"/>
                <a:ea typeface="メイリオ" panose="020B0604030504040204" pitchFamily="50" charset="-128"/>
              </a:rPr>
              <a:t>）</a:t>
            </a:r>
            <a:endParaRPr lang="en-US" altLang="ja-JP" sz="1200" b="1"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5092391" y="1309628"/>
            <a:ext cx="4618907" cy="938719"/>
          </a:xfrm>
          <a:prstGeom prst="rect">
            <a:avLst/>
          </a:prstGeom>
          <a:noFill/>
        </p:spPr>
        <p:txBody>
          <a:bodyPr wrap="square" rtlCol="0">
            <a:spAutoFit/>
          </a:bodyPr>
          <a:lstStyle/>
          <a:p>
            <a:pPr defTabSz="914400">
              <a:spcBef>
                <a:spcPts val="6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目的</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再エネを地域で地産地消するビジネスモデルの構築</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6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手段</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地域新電力を立ち上げ、市の廃棄物発電などによる電力を</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LRT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・公共施設に供給</a:t>
            </a:r>
            <a:br>
              <a:rPr lang="en-US" altLang="ja-JP" sz="900" dirty="0">
                <a:latin typeface="Meiryo UI" panose="020B0604030504040204" pitchFamily="50" charset="-128"/>
                <a:ea typeface="Meiryo UI" panose="020B0604030504040204" pitchFamily="50" charset="-128"/>
                <a:cs typeface="Meiryo UI" panose="020B0604030504040204" pitchFamily="50" charset="-128"/>
              </a:rPr>
            </a:br>
            <a:r>
              <a:rPr lang="ja-JP" altLang="en-US" sz="900" dirty="0">
                <a:latin typeface="Meiryo UI" panose="020B0604030504040204" pitchFamily="50" charset="-128"/>
                <a:ea typeface="Meiryo UI" panose="020B0604030504040204" pitchFamily="50" charset="-128"/>
                <a:cs typeface="Meiryo UI" panose="020B0604030504040204" pitchFamily="50" charset="-128"/>
              </a:rPr>
              <a:t>　　　　　事業収益は，地域の低炭素化などに還元</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6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特徴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日本初の</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LRT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全線新設をきっかけとした、地域の低炭素化の推進</a:t>
            </a:r>
            <a:br>
              <a:rPr lang="en-US" altLang="ja-JP" sz="900" dirty="0">
                <a:latin typeface="Meiryo UI" panose="020B0604030504040204" pitchFamily="50" charset="-128"/>
                <a:ea typeface="Meiryo UI" panose="020B0604030504040204" pitchFamily="50" charset="-128"/>
                <a:cs typeface="Meiryo UI" panose="020B0604030504040204" pitchFamily="50" charset="-128"/>
              </a:rPr>
            </a:br>
            <a:r>
              <a:rPr lang="ja-JP" altLang="en-US" sz="900" dirty="0">
                <a:latin typeface="Meiryo UI" panose="020B0604030504040204" pitchFamily="50" charset="-128"/>
                <a:ea typeface="Meiryo UI" panose="020B0604030504040204" pitchFamily="50" charset="-128"/>
                <a:cs typeface="Meiryo UI" panose="020B0604030504040204" pitchFamily="50" charset="-128"/>
              </a:rPr>
              <a:t>　　　　　卒</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FIT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を見据えたエネルギー地産地消の仕組みづくり</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5093422" y="2651514"/>
            <a:ext cx="4618908" cy="1081817"/>
          </a:xfrm>
          <a:prstGeom prst="rect">
            <a:avLst/>
          </a:prstGeom>
          <a:noFill/>
        </p:spPr>
        <p:txBody>
          <a:bodyPr wrap="square" rtlCol="0">
            <a:noAutofit/>
          </a:bodyPr>
          <a:lstStyle/>
          <a:p>
            <a:pPr defTabSz="914400">
              <a:spcBef>
                <a:spcPts val="3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二酸化炭素排出削減効果</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約</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7,800t-CO</a:t>
            </a:r>
            <a:r>
              <a:rPr lang="en-US" altLang="ja-JP" sz="900" baseline="-6000" dirty="0">
                <a:latin typeface="Meiryo UI" panose="020B0604030504040204" pitchFamily="50" charset="-128"/>
                <a:ea typeface="Meiryo UI" panose="020B0604030504040204" pitchFamily="50" charset="-128"/>
                <a:cs typeface="Meiryo UI" panose="020B0604030504040204" pitchFamily="50" charset="-128"/>
              </a:rPr>
              <a:t>2</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年（約</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1,740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世帯分の排出量）</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3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再生可能エネルギー利用量</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約</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14,900MWh/</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年（約</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3,550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世帯分の電力）</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非</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FIT</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3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地域経済付加価値</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約</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6,400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年（うち新電力の純利益は地域に還元）</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3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行政コスト削減</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公共施設電力料金　約</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500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年削減</a:t>
            </a:r>
            <a:br>
              <a:rPr lang="en-US" altLang="ja-JP" sz="900" dirty="0">
                <a:latin typeface="Meiryo UI" panose="020B0604030504040204" pitchFamily="50" charset="-128"/>
                <a:ea typeface="Meiryo UI" panose="020B0604030504040204" pitchFamily="50" charset="-128"/>
                <a:cs typeface="Meiryo UI" panose="020B0604030504040204" pitchFamily="50" charset="-128"/>
              </a:rPr>
            </a:br>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廃棄物発電の売電収入　約</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1,500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年増加</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3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地域課題の解決</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卒</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FIT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家庭用太陽光の買取や、</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LRT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沿線の低炭素化策の最適化の実施</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191861" y="1057636"/>
            <a:ext cx="4616043" cy="555113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5092393" y="1057636"/>
            <a:ext cx="4616043" cy="119071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5092393" y="2351866"/>
            <a:ext cx="4616043" cy="142729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5092393" y="3830746"/>
            <a:ext cx="4616043" cy="131773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50" dirty="0">
              <a:solidFill>
                <a:schemeClr val="tx1"/>
              </a:solidFill>
            </a:endParaRPr>
          </a:p>
        </p:txBody>
      </p:sp>
      <p:sp>
        <p:nvSpPr>
          <p:cNvPr id="44" name="正方形/長方形 43"/>
          <p:cNvSpPr/>
          <p:nvPr/>
        </p:nvSpPr>
        <p:spPr>
          <a:xfrm>
            <a:off x="5092393" y="5200066"/>
            <a:ext cx="4616043" cy="140870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1119200" y="-1"/>
            <a:ext cx="2585645" cy="579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7200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栃木県</a:t>
            </a:r>
            <a:r>
              <a:rPr kumimoji="1" lang="ja-JP" altLang="en-US" sz="2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／宇都宮市</a:t>
            </a:r>
          </a:p>
        </p:txBody>
      </p:sp>
      <p:sp>
        <p:nvSpPr>
          <p:cNvPr id="49" name="正方形/長方形 48"/>
          <p:cNvSpPr/>
          <p:nvPr/>
        </p:nvSpPr>
        <p:spPr>
          <a:xfrm>
            <a:off x="3734562" y="-1"/>
            <a:ext cx="6171438"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600" b="1" dirty="0">
                <a:solidFill>
                  <a:schemeClr val="bg1"/>
                </a:solidFill>
                <a:latin typeface="メイリオ" panose="020B0604030504040204" pitchFamily="50" charset="-128"/>
                <a:ea typeface="メイリオ" panose="020B0604030504040204" pitchFamily="50" charset="-128"/>
              </a:rPr>
              <a:t>地域新電力を中心とした持続可能な脱炭素モデル都市構築事業</a:t>
            </a:r>
            <a:endParaRPr lang="ja-JP" altLang="en-US" sz="1600" dirty="0">
              <a:solidFill>
                <a:schemeClr val="bg1"/>
              </a:solidFill>
              <a:latin typeface="メイリオ" panose="020B0604030504040204" pitchFamily="50" charset="-128"/>
              <a:ea typeface="メイリオ" panose="020B0604030504040204" pitchFamily="50" charset="-128"/>
            </a:endParaRPr>
          </a:p>
        </p:txBody>
      </p:sp>
      <p:sp>
        <p:nvSpPr>
          <p:cNvPr id="36" name="角丸四角形 35"/>
          <p:cNvSpPr/>
          <p:nvPr/>
        </p:nvSpPr>
        <p:spPr>
          <a:xfrm>
            <a:off x="8015660" y="759579"/>
            <a:ext cx="1692777" cy="253809"/>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en-US" altLang="ja-JP" sz="1400" b="1" dirty="0">
                <a:solidFill>
                  <a:schemeClr val="bg1"/>
                </a:solidFill>
                <a:cs typeface="Arial" charset="0"/>
              </a:rPr>
              <a:t>LRT</a:t>
            </a:r>
            <a:r>
              <a:rPr kumimoji="1" lang="ja-JP" altLang="en-US" sz="1400" b="1" dirty="0">
                <a:solidFill>
                  <a:schemeClr val="bg1"/>
                </a:solidFill>
                <a:cs typeface="Arial" charset="0"/>
              </a:rPr>
              <a:t>沿線低炭素化</a:t>
            </a:r>
          </a:p>
        </p:txBody>
      </p:sp>
      <p:sp>
        <p:nvSpPr>
          <p:cNvPr id="55" name="角丸四角形 54"/>
          <p:cNvSpPr/>
          <p:nvPr/>
        </p:nvSpPr>
        <p:spPr>
          <a:xfrm>
            <a:off x="5126371" y="763730"/>
            <a:ext cx="1004586" cy="249659"/>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地域新電力</a:t>
            </a:r>
          </a:p>
        </p:txBody>
      </p:sp>
      <p:sp>
        <p:nvSpPr>
          <p:cNvPr id="58" name="正方形/長方形 57"/>
          <p:cNvSpPr/>
          <p:nvPr/>
        </p:nvSpPr>
        <p:spPr>
          <a:xfrm>
            <a:off x="5022055" y="590245"/>
            <a:ext cx="665963"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a:t>
            </a:r>
            <a:r>
              <a:rPr kumimoji="1" lang="ja-JP" altLang="en-US" sz="1200" b="1" dirty="0">
                <a:solidFill>
                  <a:schemeClr val="tx1"/>
                </a:solidFill>
              </a:rPr>
              <a:t>手法</a:t>
            </a:r>
            <a:r>
              <a:rPr kumimoji="1" lang="en-US" altLang="ja-JP" sz="1200" b="1" dirty="0">
                <a:solidFill>
                  <a:schemeClr val="tx1"/>
                </a:solidFill>
              </a:rPr>
              <a:t>】</a:t>
            </a:r>
            <a:endParaRPr kumimoji="1" lang="ja-JP" altLang="en-US" sz="1200" b="1" dirty="0">
              <a:solidFill>
                <a:schemeClr val="tx1"/>
              </a:solidFill>
            </a:endParaRPr>
          </a:p>
        </p:txBody>
      </p:sp>
      <p:sp>
        <p:nvSpPr>
          <p:cNvPr id="59" name="正方形/長方形 58"/>
          <p:cNvSpPr/>
          <p:nvPr/>
        </p:nvSpPr>
        <p:spPr>
          <a:xfrm>
            <a:off x="6105646" y="575998"/>
            <a:ext cx="665963"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a:t>
            </a:r>
            <a:r>
              <a:rPr kumimoji="1" lang="ja-JP" altLang="en-US" sz="1200" b="1" dirty="0">
                <a:solidFill>
                  <a:schemeClr val="tx1"/>
                </a:solidFill>
              </a:rPr>
              <a:t>目的</a:t>
            </a:r>
            <a:r>
              <a:rPr kumimoji="1" lang="en-US" altLang="ja-JP" sz="1200" b="1" dirty="0">
                <a:solidFill>
                  <a:schemeClr val="tx1"/>
                </a:solidFill>
              </a:rPr>
              <a:t>】</a:t>
            </a:r>
            <a:endParaRPr kumimoji="1" lang="ja-JP" altLang="en-US" sz="1200" b="1" dirty="0">
              <a:solidFill>
                <a:schemeClr val="tx1"/>
              </a:solidFill>
            </a:endParaRPr>
          </a:p>
        </p:txBody>
      </p:sp>
      <p:pic>
        <p:nvPicPr>
          <p:cNvPr id="50" name="図 49" descr="Utsunomiya Tochigi chapter.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826" y="39337"/>
            <a:ext cx="542668" cy="500924"/>
          </a:xfrm>
          <a:prstGeom prst="rect">
            <a:avLst/>
          </a:prstGeom>
          <a:noFill/>
          <a:extLst>
            <a:ext uri="{909E8E84-426E-40DD-AFC4-6F175D3DCCD1}">
              <a14:hiddenFill xmlns:a14="http://schemas.microsoft.com/office/drawing/2010/main">
                <a:solidFill>
                  <a:srgbClr val="FFFFFF"/>
                </a:solidFill>
              </a14:hiddenFill>
            </a:ext>
          </a:extLst>
        </p:spPr>
      </p:pic>
      <p:sp>
        <p:nvSpPr>
          <p:cNvPr id="52" name="角丸四角形 51"/>
          <p:cNvSpPr/>
          <p:nvPr/>
        </p:nvSpPr>
        <p:spPr>
          <a:xfrm>
            <a:off x="6343920" y="755935"/>
            <a:ext cx="1567460" cy="244783"/>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ｴﾈﾙｷﾞｰ地産地消</a:t>
            </a:r>
          </a:p>
        </p:txBody>
      </p:sp>
      <p:sp>
        <p:nvSpPr>
          <p:cNvPr id="5" name="正方形/長方形 4"/>
          <p:cNvSpPr/>
          <p:nvPr/>
        </p:nvSpPr>
        <p:spPr>
          <a:xfrm>
            <a:off x="376826" y="5021740"/>
            <a:ext cx="4266661" cy="461665"/>
          </a:xfrm>
          <a:prstGeom prst="rect">
            <a:avLst/>
          </a:prstGeom>
          <a:solidFill>
            <a:schemeClr val="accent5"/>
          </a:solidFill>
        </p:spPr>
        <p:txBody>
          <a:bodyPr wrap="square">
            <a:spAutoFit/>
          </a:bodyPr>
          <a:lstStyle/>
          <a:p>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地域の再エネが、地域の低炭素化、市⺠の暮らしにプラスになる仕組みの構築</a:t>
            </a:r>
          </a:p>
        </p:txBody>
      </p:sp>
      <p:sp>
        <p:nvSpPr>
          <p:cNvPr id="9" name="正方形/長方形 8"/>
          <p:cNvSpPr/>
          <p:nvPr/>
        </p:nvSpPr>
        <p:spPr>
          <a:xfrm>
            <a:off x="376828" y="5541239"/>
            <a:ext cx="4266660" cy="461665"/>
          </a:xfrm>
          <a:prstGeom prst="rect">
            <a:avLst/>
          </a:prstGeom>
          <a:solidFill>
            <a:schemeClr val="accent5"/>
          </a:solidFill>
        </p:spPr>
        <p:txBody>
          <a:bodyPr wrap="square">
            <a:spAutoFit/>
          </a:bodyPr>
          <a:lstStyle/>
          <a:p>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再エネを維持することができる、拡⼤し続けることができる環境の</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整備</a:t>
            </a:r>
          </a:p>
        </p:txBody>
      </p:sp>
      <p:sp>
        <p:nvSpPr>
          <p:cNvPr id="10" name="正方形/長方形 9"/>
          <p:cNvSpPr/>
          <p:nvPr/>
        </p:nvSpPr>
        <p:spPr>
          <a:xfrm>
            <a:off x="376827" y="6060738"/>
            <a:ext cx="4266660" cy="461665"/>
          </a:xfrm>
          <a:prstGeom prst="rect">
            <a:avLst/>
          </a:prstGeom>
          <a:solidFill>
            <a:schemeClr val="accent5"/>
          </a:solidFill>
        </p:spPr>
        <p:txBody>
          <a:bodyPr wrap="square">
            <a:spAutoFit/>
          </a:bodyPr>
          <a:lstStyle/>
          <a:p>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LRT</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が導⼊されることにより、低炭素化を加速させるとともに、利益（メリット）を市域全体が享受できる仕組みの構築</a:t>
            </a:r>
          </a:p>
        </p:txBody>
      </p:sp>
      <p:sp>
        <p:nvSpPr>
          <p:cNvPr id="20" name="正方形/長方形 19"/>
          <p:cNvSpPr/>
          <p:nvPr/>
        </p:nvSpPr>
        <p:spPr>
          <a:xfrm>
            <a:off x="210274" y="4706658"/>
            <a:ext cx="4433212" cy="369332"/>
          </a:xfrm>
          <a:prstGeom prst="rect">
            <a:avLst/>
          </a:prstGeom>
        </p:spPr>
        <p:txBody>
          <a:bodyPr wrap="square">
            <a:spAutoFit/>
          </a:bodyPr>
          <a:lstStyle/>
          <a:p>
            <a:pPr>
              <a:lnSpc>
                <a:spcPct val="150000"/>
              </a:lnSpc>
              <a:buClr>
                <a:srgbClr val="31B6FD"/>
              </a:buClr>
            </a:pPr>
            <a:r>
              <a:rPr lang="en-US" altLang="ja-JP" sz="1200" b="1" dirty="0">
                <a:solidFill>
                  <a:prstClr val="black"/>
                </a:solidFill>
                <a:latin typeface="メイリオ" panose="020B0604030504040204" pitchFamily="50" charset="-128"/>
                <a:ea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rPr>
              <a:t>地域新電力を通じて実現したいこと</a:t>
            </a:r>
            <a:r>
              <a:rPr lang="en-US" altLang="ja-JP" sz="1200" b="1" dirty="0">
                <a:solidFill>
                  <a:prstClr val="black"/>
                </a:solidFill>
                <a:latin typeface="メイリオ" panose="020B0604030504040204" pitchFamily="50" charset="-128"/>
                <a:ea typeface="メイリオ" panose="020B0604030504040204" pitchFamily="50" charset="-128"/>
              </a:rPr>
              <a:t>】</a:t>
            </a:r>
          </a:p>
        </p:txBody>
      </p:sp>
      <p:cxnSp>
        <p:nvCxnSpPr>
          <p:cNvPr id="28" name="直線コネクタ 27"/>
          <p:cNvCxnSpPr/>
          <p:nvPr/>
        </p:nvCxnSpPr>
        <p:spPr>
          <a:xfrm>
            <a:off x="5170398" y="5644477"/>
            <a:ext cx="4449429"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5156910" y="5443591"/>
            <a:ext cx="477121" cy="230832"/>
          </a:xfrm>
          <a:prstGeom prst="rect">
            <a:avLst/>
          </a:prstGeom>
          <a:noFill/>
        </p:spPr>
        <p:txBody>
          <a:bodyPr wrap="square" rtlCol="0">
            <a:spAutoFit/>
          </a:bodyPr>
          <a:lstStyle/>
          <a:p>
            <a:r>
              <a:rPr kumimoji="1" lang="en-US" altLang="ja-JP" sz="900" b="1" dirty="0"/>
              <a:t>2018</a:t>
            </a:r>
            <a:endParaRPr kumimoji="1" lang="ja-JP" altLang="en-US" sz="900" b="1" dirty="0"/>
          </a:p>
        </p:txBody>
      </p:sp>
      <p:sp>
        <p:nvSpPr>
          <p:cNvPr id="202" name="テキスト ボックス 201"/>
          <p:cNvSpPr txBox="1"/>
          <p:nvPr/>
        </p:nvSpPr>
        <p:spPr>
          <a:xfrm>
            <a:off x="8551602" y="5431654"/>
            <a:ext cx="624689" cy="230832"/>
          </a:xfrm>
          <a:prstGeom prst="rect">
            <a:avLst/>
          </a:prstGeom>
          <a:noFill/>
        </p:spPr>
        <p:txBody>
          <a:bodyPr wrap="square" rtlCol="0">
            <a:spAutoFit/>
          </a:bodyPr>
          <a:lstStyle/>
          <a:p>
            <a:r>
              <a:rPr kumimoji="1" lang="en-US" altLang="ja-JP" sz="900" b="1" dirty="0"/>
              <a:t>2022</a:t>
            </a:r>
            <a:endParaRPr kumimoji="1" lang="ja-JP" altLang="en-US" sz="900" b="1" dirty="0"/>
          </a:p>
        </p:txBody>
      </p:sp>
      <p:sp>
        <p:nvSpPr>
          <p:cNvPr id="203" name="テキスト ボックス 202"/>
          <p:cNvSpPr txBox="1"/>
          <p:nvPr/>
        </p:nvSpPr>
        <p:spPr>
          <a:xfrm>
            <a:off x="5151770" y="5618147"/>
            <a:ext cx="463870" cy="507831"/>
          </a:xfrm>
          <a:prstGeom prst="rect">
            <a:avLst/>
          </a:prstGeom>
          <a:noFill/>
        </p:spPr>
        <p:txBody>
          <a:bodyPr wrap="square" rtlCol="0">
            <a:spAutoFit/>
          </a:bodyPr>
          <a:lstStyle/>
          <a:p>
            <a:pPr algn="ctr"/>
            <a:r>
              <a:rPr kumimoji="1" lang="ja-JP" altLang="en-US" sz="900" b="1" dirty="0">
                <a:solidFill>
                  <a:schemeClr val="bg1">
                    <a:lumMod val="50000"/>
                  </a:schemeClr>
                </a:solidFill>
              </a:rPr>
              <a:t>▲</a:t>
            </a:r>
            <a:endParaRPr kumimoji="1" lang="en-US" altLang="ja-JP" sz="900" b="1" dirty="0">
              <a:solidFill>
                <a:schemeClr val="bg1">
                  <a:lumMod val="50000"/>
                </a:schemeClr>
              </a:solidFill>
            </a:endParaRPr>
          </a:p>
          <a:p>
            <a:pPr algn="ctr"/>
            <a:r>
              <a:rPr kumimoji="1" lang="ja-JP" altLang="en-US" sz="900" b="1" dirty="0">
                <a:solidFill>
                  <a:schemeClr val="bg1">
                    <a:lumMod val="50000"/>
                  </a:schemeClr>
                </a:solidFill>
              </a:rPr>
              <a:t>基礎調査</a:t>
            </a:r>
          </a:p>
        </p:txBody>
      </p:sp>
      <p:sp>
        <p:nvSpPr>
          <p:cNvPr id="204" name="テキスト ボックス 203"/>
          <p:cNvSpPr txBox="1"/>
          <p:nvPr/>
        </p:nvSpPr>
        <p:spPr>
          <a:xfrm>
            <a:off x="8383863" y="5629176"/>
            <a:ext cx="760247" cy="507831"/>
          </a:xfrm>
          <a:prstGeom prst="rect">
            <a:avLst/>
          </a:prstGeom>
          <a:noFill/>
        </p:spPr>
        <p:txBody>
          <a:bodyPr wrap="square" rtlCol="0">
            <a:spAutoFit/>
          </a:bodyPr>
          <a:lstStyle/>
          <a:p>
            <a:pPr algn="ctr"/>
            <a:r>
              <a:rPr kumimoji="1" lang="ja-JP" altLang="en-US" sz="900" b="1" dirty="0">
                <a:solidFill>
                  <a:schemeClr val="bg1">
                    <a:lumMod val="50000"/>
                  </a:schemeClr>
                </a:solidFill>
              </a:rPr>
              <a:t>▲</a:t>
            </a:r>
            <a:endParaRPr kumimoji="1" lang="en-US" altLang="ja-JP" sz="900" b="1" dirty="0">
              <a:solidFill>
                <a:schemeClr val="bg1">
                  <a:lumMod val="50000"/>
                </a:schemeClr>
              </a:solidFill>
            </a:endParaRPr>
          </a:p>
          <a:p>
            <a:pPr algn="ctr"/>
            <a:r>
              <a:rPr kumimoji="1" lang="en-US" altLang="ja-JP" sz="900" b="1" dirty="0">
                <a:solidFill>
                  <a:schemeClr val="bg1">
                    <a:lumMod val="50000"/>
                  </a:schemeClr>
                </a:solidFill>
              </a:rPr>
              <a:t>LRT</a:t>
            </a:r>
          </a:p>
          <a:p>
            <a:pPr algn="ctr"/>
            <a:r>
              <a:rPr kumimoji="1" lang="ja-JP" altLang="en-US" sz="900" b="1" dirty="0">
                <a:solidFill>
                  <a:schemeClr val="bg1">
                    <a:lumMod val="50000"/>
                  </a:schemeClr>
                </a:solidFill>
              </a:rPr>
              <a:t>供給開始</a:t>
            </a:r>
          </a:p>
        </p:txBody>
      </p:sp>
      <p:sp>
        <p:nvSpPr>
          <p:cNvPr id="205" name="テキスト ボックス 204"/>
          <p:cNvSpPr txBox="1"/>
          <p:nvPr/>
        </p:nvSpPr>
        <p:spPr>
          <a:xfrm>
            <a:off x="9161878" y="5456177"/>
            <a:ext cx="477121" cy="230832"/>
          </a:xfrm>
          <a:prstGeom prst="rect">
            <a:avLst/>
          </a:prstGeom>
          <a:noFill/>
        </p:spPr>
        <p:txBody>
          <a:bodyPr wrap="square" rtlCol="0">
            <a:spAutoFit/>
          </a:bodyPr>
          <a:lstStyle/>
          <a:p>
            <a:r>
              <a:rPr kumimoji="1" lang="ja-JP" altLang="en-US" sz="900" b="1" dirty="0"/>
              <a:t>将来</a:t>
            </a:r>
          </a:p>
        </p:txBody>
      </p:sp>
      <p:sp>
        <p:nvSpPr>
          <p:cNvPr id="206" name="テキスト ボックス 205"/>
          <p:cNvSpPr txBox="1"/>
          <p:nvPr/>
        </p:nvSpPr>
        <p:spPr>
          <a:xfrm>
            <a:off x="7480649" y="5434660"/>
            <a:ext cx="624689" cy="230832"/>
          </a:xfrm>
          <a:prstGeom prst="rect">
            <a:avLst/>
          </a:prstGeom>
          <a:noFill/>
        </p:spPr>
        <p:txBody>
          <a:bodyPr wrap="square" rtlCol="0">
            <a:spAutoFit/>
          </a:bodyPr>
          <a:lstStyle/>
          <a:p>
            <a:r>
              <a:rPr kumimoji="1" lang="en-US" altLang="ja-JP" sz="900" b="1" dirty="0"/>
              <a:t>2021</a:t>
            </a:r>
            <a:endParaRPr kumimoji="1" lang="ja-JP" altLang="en-US" sz="900" b="1" dirty="0"/>
          </a:p>
        </p:txBody>
      </p:sp>
      <p:sp>
        <p:nvSpPr>
          <p:cNvPr id="207" name="テキスト ボックス 206"/>
          <p:cNvSpPr txBox="1"/>
          <p:nvPr/>
        </p:nvSpPr>
        <p:spPr>
          <a:xfrm>
            <a:off x="7859746" y="5626559"/>
            <a:ext cx="735489" cy="507831"/>
          </a:xfrm>
          <a:prstGeom prst="rect">
            <a:avLst/>
          </a:prstGeom>
          <a:noFill/>
        </p:spPr>
        <p:txBody>
          <a:bodyPr wrap="square" rtlCol="0">
            <a:spAutoFit/>
          </a:bodyPr>
          <a:lstStyle/>
          <a:p>
            <a:pPr algn="ctr"/>
            <a:r>
              <a:rPr kumimoji="1" lang="ja-JP" altLang="en-US" sz="900" b="1" dirty="0">
                <a:solidFill>
                  <a:schemeClr val="bg1">
                    <a:lumMod val="50000"/>
                  </a:schemeClr>
                </a:solidFill>
              </a:rPr>
              <a:t>▲</a:t>
            </a:r>
            <a:endParaRPr kumimoji="1" lang="en-US" altLang="ja-JP" sz="900" b="1" dirty="0">
              <a:solidFill>
                <a:schemeClr val="bg1">
                  <a:lumMod val="50000"/>
                </a:schemeClr>
              </a:solidFill>
            </a:endParaRPr>
          </a:p>
          <a:p>
            <a:pPr algn="ctr"/>
            <a:r>
              <a:rPr kumimoji="1" lang="ja-JP" altLang="en-US" sz="900" b="1" dirty="0">
                <a:solidFill>
                  <a:schemeClr val="bg1">
                    <a:lumMod val="50000"/>
                  </a:schemeClr>
                </a:solidFill>
              </a:rPr>
              <a:t>公共施設供給開始</a:t>
            </a:r>
          </a:p>
        </p:txBody>
      </p:sp>
      <p:sp>
        <p:nvSpPr>
          <p:cNvPr id="208" name="テキスト ボックス 207"/>
          <p:cNvSpPr txBox="1"/>
          <p:nvPr/>
        </p:nvSpPr>
        <p:spPr>
          <a:xfrm>
            <a:off x="5854353" y="5439806"/>
            <a:ext cx="477121" cy="230832"/>
          </a:xfrm>
          <a:prstGeom prst="rect">
            <a:avLst/>
          </a:prstGeom>
          <a:noFill/>
        </p:spPr>
        <p:txBody>
          <a:bodyPr wrap="square" rtlCol="0">
            <a:spAutoFit/>
          </a:bodyPr>
          <a:lstStyle/>
          <a:p>
            <a:r>
              <a:rPr kumimoji="1" lang="en-US" altLang="ja-JP" sz="900" b="1" dirty="0"/>
              <a:t>2019</a:t>
            </a:r>
            <a:endParaRPr kumimoji="1" lang="ja-JP" altLang="en-US" sz="900" b="1" dirty="0"/>
          </a:p>
        </p:txBody>
      </p:sp>
      <p:sp>
        <p:nvSpPr>
          <p:cNvPr id="209" name="テキスト ボックス 208"/>
          <p:cNvSpPr txBox="1"/>
          <p:nvPr/>
        </p:nvSpPr>
        <p:spPr>
          <a:xfrm>
            <a:off x="5662697" y="5617275"/>
            <a:ext cx="786030" cy="369332"/>
          </a:xfrm>
          <a:prstGeom prst="rect">
            <a:avLst/>
          </a:prstGeom>
          <a:noFill/>
        </p:spPr>
        <p:txBody>
          <a:bodyPr wrap="square" rtlCol="0">
            <a:spAutoFit/>
          </a:bodyPr>
          <a:lstStyle/>
          <a:p>
            <a:pPr algn="ctr"/>
            <a:r>
              <a:rPr kumimoji="1" lang="ja-JP" altLang="en-US" sz="900" b="1" dirty="0">
                <a:solidFill>
                  <a:schemeClr val="bg1">
                    <a:lumMod val="50000"/>
                  </a:schemeClr>
                </a:solidFill>
              </a:rPr>
              <a:t>▲</a:t>
            </a:r>
            <a:endParaRPr kumimoji="1" lang="en-US" altLang="ja-JP" sz="900" b="1" dirty="0">
              <a:solidFill>
                <a:schemeClr val="bg1">
                  <a:lumMod val="50000"/>
                </a:schemeClr>
              </a:solidFill>
            </a:endParaRPr>
          </a:p>
          <a:p>
            <a:pPr algn="ctr"/>
            <a:r>
              <a:rPr kumimoji="1" lang="ja-JP" altLang="en-US" sz="900" b="1" dirty="0">
                <a:solidFill>
                  <a:schemeClr val="bg1">
                    <a:lumMod val="50000"/>
                  </a:schemeClr>
                </a:solidFill>
              </a:rPr>
              <a:t>詳細調査</a:t>
            </a:r>
          </a:p>
        </p:txBody>
      </p:sp>
      <p:sp>
        <p:nvSpPr>
          <p:cNvPr id="34" name="テキスト ボックス 33"/>
          <p:cNvSpPr txBox="1"/>
          <p:nvPr/>
        </p:nvSpPr>
        <p:spPr>
          <a:xfrm>
            <a:off x="5542022" y="5936076"/>
            <a:ext cx="1205012" cy="523220"/>
          </a:xfrm>
          <a:prstGeom prst="rect">
            <a:avLst/>
          </a:prstGeom>
          <a:noFill/>
        </p:spPr>
        <p:txBody>
          <a:bodyPr wrap="square" rtlCol="0">
            <a:spAutoFit/>
          </a:bodyPr>
          <a:lstStyle/>
          <a:p>
            <a:pPr marL="87313" indent="-87313">
              <a:buFont typeface="Wingdings" panose="05000000000000000000" pitchFamily="2" charset="2"/>
              <a:buChar char="l"/>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外部環境リスクの調査</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87313" indent="-87313">
              <a:buFont typeface="Wingdings" panose="05000000000000000000" pitchFamily="2" charset="2"/>
              <a:buChar char="l"/>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事業採算性の詳細調査</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87313" indent="-87313">
              <a:buFont typeface="Wingdings" panose="05000000000000000000" pitchFamily="2" charset="2"/>
              <a:buChar char="l"/>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事業参画意向調査</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87313" indent="-87313">
              <a:buFont typeface="Wingdings" panose="05000000000000000000" pitchFamily="2" charset="2"/>
              <a:buChar char="l"/>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事業方針の作成</a:t>
            </a:r>
          </a:p>
        </p:txBody>
      </p:sp>
      <p:sp>
        <p:nvSpPr>
          <p:cNvPr id="210" name="テキスト ボックス 209"/>
          <p:cNvSpPr txBox="1"/>
          <p:nvPr/>
        </p:nvSpPr>
        <p:spPr>
          <a:xfrm>
            <a:off x="6783206" y="5431654"/>
            <a:ext cx="477121" cy="230832"/>
          </a:xfrm>
          <a:prstGeom prst="rect">
            <a:avLst/>
          </a:prstGeom>
          <a:noFill/>
        </p:spPr>
        <p:txBody>
          <a:bodyPr wrap="square" rtlCol="0">
            <a:spAutoFit/>
          </a:bodyPr>
          <a:lstStyle/>
          <a:p>
            <a:r>
              <a:rPr kumimoji="1" lang="en-US" altLang="ja-JP" sz="900" b="1" dirty="0"/>
              <a:t>2020</a:t>
            </a:r>
            <a:endParaRPr kumimoji="1" lang="ja-JP" altLang="en-US" sz="900" b="1" dirty="0"/>
          </a:p>
        </p:txBody>
      </p:sp>
      <p:sp>
        <p:nvSpPr>
          <p:cNvPr id="211" name="テキスト ボックス 210"/>
          <p:cNvSpPr txBox="1"/>
          <p:nvPr/>
        </p:nvSpPr>
        <p:spPr>
          <a:xfrm>
            <a:off x="6544593" y="5612272"/>
            <a:ext cx="892178" cy="369332"/>
          </a:xfrm>
          <a:prstGeom prst="rect">
            <a:avLst/>
          </a:prstGeom>
          <a:noFill/>
        </p:spPr>
        <p:txBody>
          <a:bodyPr wrap="square" rtlCol="0">
            <a:spAutoFit/>
          </a:bodyPr>
          <a:lstStyle/>
          <a:p>
            <a:pPr algn="ctr"/>
            <a:r>
              <a:rPr kumimoji="1" lang="ja-JP" altLang="en-US" sz="900" b="1" dirty="0">
                <a:solidFill>
                  <a:schemeClr val="bg1">
                    <a:lumMod val="50000"/>
                  </a:schemeClr>
                </a:solidFill>
              </a:rPr>
              <a:t>▲</a:t>
            </a:r>
            <a:endParaRPr kumimoji="1" lang="en-US" altLang="ja-JP" sz="900" b="1" dirty="0">
              <a:solidFill>
                <a:schemeClr val="bg1">
                  <a:lumMod val="50000"/>
                </a:schemeClr>
              </a:solidFill>
            </a:endParaRPr>
          </a:p>
          <a:p>
            <a:pPr algn="ctr"/>
            <a:r>
              <a:rPr kumimoji="1" lang="ja-JP" altLang="en-US" sz="900" b="1" dirty="0">
                <a:solidFill>
                  <a:schemeClr val="bg1">
                    <a:lumMod val="50000"/>
                  </a:schemeClr>
                </a:solidFill>
              </a:rPr>
              <a:t>会社設立準備</a:t>
            </a:r>
          </a:p>
        </p:txBody>
      </p:sp>
      <p:sp>
        <p:nvSpPr>
          <p:cNvPr id="212" name="テキスト ボックス 211"/>
          <p:cNvSpPr txBox="1"/>
          <p:nvPr/>
        </p:nvSpPr>
        <p:spPr>
          <a:xfrm>
            <a:off x="6555323" y="5937015"/>
            <a:ext cx="1285701" cy="738664"/>
          </a:xfrm>
          <a:prstGeom prst="rect">
            <a:avLst/>
          </a:prstGeom>
          <a:noFill/>
        </p:spPr>
        <p:txBody>
          <a:bodyPr wrap="square" rtlCol="0">
            <a:spAutoFit/>
          </a:bodyPr>
          <a:lstStyle/>
          <a:p>
            <a:pPr marL="87313" indent="-87313">
              <a:buFont typeface="Wingdings" panose="05000000000000000000" pitchFamily="2" charset="2"/>
              <a:buChar char="l"/>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共同出資者・</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事業協力者募集</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87313" indent="-87313">
              <a:buFont typeface="Wingdings" panose="05000000000000000000" pitchFamily="2" charset="2"/>
              <a:buChar char="l"/>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事業計画の作成</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87313" indent="-87313">
              <a:buFont typeface="Wingdings" panose="05000000000000000000" pitchFamily="2" charset="2"/>
              <a:buChar char="l"/>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議会承認</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87313" indent="-87313">
              <a:buFont typeface="Wingdings" panose="05000000000000000000" pitchFamily="2" charset="2"/>
              <a:buChar char="l"/>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会社設立準備</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87313" indent="-87313">
              <a:buFont typeface="Wingdings" panose="05000000000000000000" pitchFamily="2" charset="2"/>
              <a:buChar char="l"/>
            </a:pP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3" name="テキスト ボックス 212"/>
          <p:cNvSpPr txBox="1"/>
          <p:nvPr/>
        </p:nvSpPr>
        <p:spPr>
          <a:xfrm>
            <a:off x="8973216" y="5623037"/>
            <a:ext cx="771467" cy="369332"/>
          </a:xfrm>
          <a:prstGeom prst="rect">
            <a:avLst/>
          </a:prstGeom>
          <a:noFill/>
        </p:spPr>
        <p:txBody>
          <a:bodyPr wrap="square" rtlCol="0">
            <a:spAutoFit/>
          </a:bodyPr>
          <a:lstStyle/>
          <a:p>
            <a:pPr algn="ctr"/>
            <a:r>
              <a:rPr kumimoji="1" lang="ja-JP" altLang="en-US" sz="900" b="1" dirty="0">
                <a:solidFill>
                  <a:schemeClr val="bg1">
                    <a:lumMod val="50000"/>
                  </a:schemeClr>
                </a:solidFill>
              </a:rPr>
              <a:t>▲</a:t>
            </a:r>
            <a:endParaRPr kumimoji="1" lang="en-US" altLang="ja-JP" sz="900" b="1" dirty="0">
              <a:solidFill>
                <a:schemeClr val="bg1">
                  <a:lumMod val="50000"/>
                </a:schemeClr>
              </a:solidFill>
            </a:endParaRPr>
          </a:p>
          <a:p>
            <a:pPr algn="ctr"/>
            <a:r>
              <a:rPr kumimoji="1" lang="ja-JP" altLang="en-US" sz="900" b="1" dirty="0">
                <a:solidFill>
                  <a:schemeClr val="bg1">
                    <a:lumMod val="50000"/>
                  </a:schemeClr>
                </a:solidFill>
              </a:rPr>
              <a:t>事業拡大</a:t>
            </a:r>
          </a:p>
        </p:txBody>
      </p:sp>
      <p:sp>
        <p:nvSpPr>
          <p:cNvPr id="35" name="正方形/長方形 34"/>
          <p:cNvSpPr/>
          <p:nvPr/>
        </p:nvSpPr>
        <p:spPr>
          <a:xfrm>
            <a:off x="8941035" y="5920136"/>
            <a:ext cx="816169" cy="523220"/>
          </a:xfrm>
          <a:prstGeom prst="rect">
            <a:avLst/>
          </a:prstGeom>
        </p:spPr>
        <p:txBody>
          <a:bodyPr wrap="square">
            <a:spAutoFit/>
          </a:bodyPr>
          <a:lstStyle/>
          <a:p>
            <a:pPr marL="87313" indent="-87313">
              <a:buFont typeface="Wingdings" panose="05000000000000000000" pitchFamily="2" charset="2"/>
              <a:buChar char="l"/>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事業収益の地域還元</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87313" indent="-87313">
              <a:buFont typeface="Wingdings" panose="05000000000000000000" pitchFamily="2" charset="2"/>
              <a:buChar char="l"/>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電力の調達・供給先の拡大</a:t>
            </a:r>
          </a:p>
        </p:txBody>
      </p:sp>
      <p:sp>
        <p:nvSpPr>
          <p:cNvPr id="53" name="正方形/長方形 52"/>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sp>
        <p:nvSpPr>
          <p:cNvPr id="64" name="テキスト ボックス 63"/>
          <p:cNvSpPr txBox="1"/>
          <p:nvPr/>
        </p:nvSpPr>
        <p:spPr>
          <a:xfrm>
            <a:off x="7336441" y="5617216"/>
            <a:ext cx="746842" cy="369332"/>
          </a:xfrm>
          <a:prstGeom prst="rect">
            <a:avLst/>
          </a:prstGeom>
          <a:noFill/>
        </p:spPr>
        <p:txBody>
          <a:bodyPr wrap="square" rtlCol="0">
            <a:spAutoFit/>
          </a:bodyPr>
          <a:lstStyle/>
          <a:p>
            <a:pPr algn="ctr"/>
            <a:r>
              <a:rPr kumimoji="1" lang="ja-JP" altLang="en-US" sz="900" b="1" dirty="0">
                <a:solidFill>
                  <a:schemeClr val="bg1">
                    <a:lumMod val="50000"/>
                  </a:schemeClr>
                </a:solidFill>
              </a:rPr>
              <a:t>▲</a:t>
            </a:r>
            <a:endParaRPr kumimoji="1" lang="en-US" altLang="ja-JP" sz="900" b="1" dirty="0">
              <a:solidFill>
                <a:schemeClr val="bg1">
                  <a:lumMod val="50000"/>
                </a:schemeClr>
              </a:solidFill>
            </a:endParaRPr>
          </a:p>
          <a:p>
            <a:pPr algn="ctr"/>
            <a:r>
              <a:rPr kumimoji="1" lang="ja-JP" altLang="en-US" sz="900" b="1" dirty="0">
                <a:solidFill>
                  <a:schemeClr val="bg1">
                    <a:lumMod val="50000"/>
                  </a:schemeClr>
                </a:solidFill>
              </a:rPr>
              <a:t>会社設立</a:t>
            </a:r>
          </a:p>
        </p:txBody>
      </p:sp>
      <p:sp>
        <p:nvSpPr>
          <p:cNvPr id="51" name="正方形/長方形 50"/>
          <p:cNvSpPr/>
          <p:nvPr/>
        </p:nvSpPr>
        <p:spPr>
          <a:xfrm>
            <a:off x="9992925" y="2505011"/>
            <a:ext cx="2113350" cy="1456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kumimoji="1" lang="ja-JP" altLang="en-US" sz="900" dirty="0">
                <a:solidFill>
                  <a:schemeClr val="tx1"/>
                </a:solidFill>
                <a:latin typeface="メイリオ" panose="020B0604030504040204" pitchFamily="50" charset="-128"/>
                <a:ea typeface="メイリオ" panose="020B0604030504040204" pitchFamily="50" charset="-128"/>
              </a:rPr>
              <a:t>←</a:t>
            </a:r>
            <a:r>
              <a:rPr kumimoji="1" lang="en-US" altLang="ja-JP" sz="900" dirty="0">
                <a:solidFill>
                  <a:schemeClr val="tx1"/>
                </a:solidFill>
                <a:latin typeface="メイリオ" panose="020B0604030504040204" pitchFamily="50" charset="-128"/>
                <a:ea typeface="メイリオ" panose="020B0604030504040204" pitchFamily="50" charset="-128"/>
              </a:rPr>
              <a:t>4480kg/</a:t>
            </a:r>
            <a:r>
              <a:rPr kumimoji="1" lang="ja-JP" altLang="en-US" sz="900" dirty="0">
                <a:solidFill>
                  <a:schemeClr val="tx1"/>
                </a:solidFill>
                <a:latin typeface="メイリオ" panose="020B0604030504040204" pitchFamily="50" charset="-128"/>
                <a:ea typeface="メイリオ" panose="020B0604030504040204" pitchFamily="50" charset="-128"/>
              </a:rPr>
              <a:t>年・世帯として計算（</a:t>
            </a:r>
            <a:r>
              <a:rPr kumimoji="1" lang="en-US" altLang="ja-JP" sz="900" dirty="0">
                <a:solidFill>
                  <a:schemeClr val="tx1"/>
                </a:solidFill>
                <a:latin typeface="メイリオ" panose="020B0604030504040204" pitchFamily="50" charset="-128"/>
                <a:ea typeface="メイリオ" panose="020B0604030504040204" pitchFamily="50" charset="-128"/>
              </a:rPr>
              <a:t>JCCCA</a:t>
            </a:r>
            <a:r>
              <a:rPr kumimoji="1" lang="ja-JP" altLang="en-US" sz="900" dirty="0">
                <a:solidFill>
                  <a:schemeClr val="tx1"/>
                </a:solidFill>
                <a:latin typeface="メイリオ" panose="020B0604030504040204" pitchFamily="50" charset="-128"/>
                <a:ea typeface="メイリオ" panose="020B0604030504040204" pitchFamily="50" charset="-128"/>
              </a:rPr>
              <a:t>家庭からの二酸化炭素排出量（</a:t>
            </a:r>
            <a:r>
              <a:rPr kumimoji="1" lang="en-US" altLang="ja-JP" sz="900" dirty="0">
                <a:solidFill>
                  <a:schemeClr val="tx1"/>
                </a:solidFill>
                <a:latin typeface="メイリオ" panose="020B0604030504040204" pitchFamily="50" charset="-128"/>
                <a:ea typeface="メイリオ" panose="020B0604030504040204" pitchFamily="50" charset="-128"/>
              </a:rPr>
              <a:t>2017</a:t>
            </a:r>
            <a:r>
              <a:rPr kumimoji="1" lang="ja-JP" altLang="en-US" sz="900" dirty="0">
                <a:solidFill>
                  <a:schemeClr val="tx1"/>
                </a:solidFill>
                <a:latin typeface="メイリオ" panose="020B0604030504040204" pitchFamily="50" charset="-128"/>
                <a:ea typeface="メイリオ" panose="020B0604030504040204" pitchFamily="50" charset="-128"/>
              </a:rPr>
              <a:t>年度））</a:t>
            </a:r>
            <a:endParaRPr kumimoji="1" lang="en-US" altLang="ja-JP" sz="900" dirty="0">
              <a:solidFill>
                <a:schemeClr val="tx1"/>
              </a:solidFill>
              <a:latin typeface="メイリオ" panose="020B0604030504040204" pitchFamily="50" charset="-128"/>
              <a:ea typeface="メイリオ" panose="020B0604030504040204" pitchFamily="50" charset="-128"/>
            </a:endParaRPr>
          </a:p>
          <a:p>
            <a:r>
              <a:rPr kumimoji="1" lang="ja-JP" altLang="en-US" sz="900" dirty="0">
                <a:solidFill>
                  <a:schemeClr val="tx1"/>
                </a:solidFill>
                <a:latin typeface="メイリオ" panose="020B0604030504040204" pitchFamily="50" charset="-128"/>
                <a:ea typeface="メイリオ" panose="020B0604030504040204" pitchFamily="50" charset="-128"/>
              </a:rPr>
              <a:t>←</a:t>
            </a:r>
            <a:r>
              <a:rPr kumimoji="1" lang="en-US" altLang="ja-JP" sz="900" dirty="0">
                <a:solidFill>
                  <a:schemeClr val="tx1"/>
                </a:solidFill>
                <a:latin typeface="メイリオ" panose="020B0604030504040204" pitchFamily="50" charset="-128"/>
                <a:ea typeface="メイリオ" panose="020B0604030504040204" pitchFamily="50" charset="-128"/>
              </a:rPr>
              <a:t>4200kWh/</a:t>
            </a:r>
            <a:r>
              <a:rPr kumimoji="1" lang="ja-JP" altLang="en-US" sz="900" dirty="0">
                <a:solidFill>
                  <a:schemeClr val="tx1"/>
                </a:solidFill>
                <a:latin typeface="メイリオ" panose="020B0604030504040204" pitchFamily="50" charset="-128"/>
                <a:ea typeface="メイリオ" panose="020B0604030504040204" pitchFamily="50" charset="-128"/>
              </a:rPr>
              <a:t>年・世帯として計算（平成</a:t>
            </a:r>
            <a:r>
              <a:rPr kumimoji="1" lang="en-US" altLang="ja-JP" sz="900" dirty="0">
                <a:solidFill>
                  <a:schemeClr val="tx1"/>
                </a:solidFill>
                <a:latin typeface="メイリオ" panose="020B0604030504040204" pitchFamily="50" charset="-128"/>
                <a:ea typeface="メイリオ" panose="020B0604030504040204" pitchFamily="50" charset="-128"/>
              </a:rPr>
              <a:t>30</a:t>
            </a:r>
            <a:r>
              <a:rPr kumimoji="1" lang="ja-JP" altLang="en-US" sz="900" dirty="0">
                <a:solidFill>
                  <a:schemeClr val="tx1"/>
                </a:solidFill>
                <a:latin typeface="メイリオ" panose="020B0604030504040204" pitchFamily="50" charset="-128"/>
                <a:ea typeface="メイリオ" panose="020B0604030504040204" pitchFamily="50" charset="-128"/>
              </a:rPr>
              <a:t>年度 家庭部門の</a:t>
            </a:r>
            <a:r>
              <a:rPr kumimoji="1" lang="en-US" altLang="ja-JP" sz="900" dirty="0">
                <a:solidFill>
                  <a:schemeClr val="tx1"/>
                </a:solidFill>
                <a:latin typeface="メイリオ" panose="020B0604030504040204" pitchFamily="50" charset="-128"/>
                <a:ea typeface="メイリオ" panose="020B0604030504040204" pitchFamily="50" charset="-128"/>
              </a:rPr>
              <a:t>CO2</a:t>
            </a:r>
            <a:r>
              <a:rPr kumimoji="1" lang="ja-JP" altLang="en-US" sz="900" dirty="0">
                <a:solidFill>
                  <a:schemeClr val="tx1"/>
                </a:solidFill>
                <a:latin typeface="メイリオ" panose="020B0604030504040204" pitchFamily="50" charset="-128"/>
                <a:ea typeface="メイリオ" panose="020B0604030504040204" pitchFamily="50" charset="-128"/>
              </a:rPr>
              <a:t>排出実態統計調査の結果（速報値）資料編</a:t>
            </a:r>
            <a:endParaRPr kumimoji="1" lang="en-US" altLang="ja-JP" sz="900" dirty="0">
              <a:solidFill>
                <a:schemeClr val="tx1"/>
              </a:solidFill>
              <a:latin typeface="メイリオ" panose="020B0604030504040204" pitchFamily="50" charset="-128"/>
              <a:ea typeface="メイリオ" panose="020B0604030504040204" pitchFamily="50" charset="-128"/>
            </a:endParaRPr>
          </a:p>
          <a:p>
            <a:r>
              <a:rPr kumimoji="1" lang="ja-JP" altLang="en-US" sz="900" dirty="0">
                <a:solidFill>
                  <a:schemeClr val="tx1"/>
                </a:solidFill>
                <a:latin typeface="メイリオ" panose="020B0604030504040204" pitchFamily="50" charset="-128"/>
                <a:ea typeface="メイリオ" panose="020B0604030504040204" pitchFamily="50" charset="-128"/>
              </a:rPr>
              <a:t>５ エネルギー消費量（固有単位）</a:t>
            </a:r>
          </a:p>
          <a:p>
            <a:r>
              <a:rPr kumimoji="1" lang="ja-JP" altLang="en-US" sz="900" dirty="0">
                <a:solidFill>
                  <a:schemeClr val="tx1"/>
                </a:solidFill>
                <a:latin typeface="メイリオ" panose="020B0604030504040204" pitchFamily="50" charset="-128"/>
                <a:ea typeface="メイリオ" panose="020B0604030504040204" pitchFamily="50" charset="-128"/>
              </a:rPr>
              <a:t>（１） 地方別世帯当たり年間電気消費量（固有単位）の全国平均</a:t>
            </a:r>
          </a:p>
        </p:txBody>
      </p:sp>
      <p:sp>
        <p:nvSpPr>
          <p:cNvPr id="54" name="テキスト ボックス 53"/>
          <p:cNvSpPr txBox="1"/>
          <p:nvPr/>
        </p:nvSpPr>
        <p:spPr>
          <a:xfrm>
            <a:off x="5125775" y="4107529"/>
            <a:ext cx="4513224" cy="995341"/>
          </a:xfrm>
          <a:prstGeom prst="rect">
            <a:avLst/>
          </a:prstGeom>
          <a:noFill/>
        </p:spPr>
        <p:txBody>
          <a:bodyPr wrap="square" rtlCol="0">
            <a:noAutofit/>
          </a:bodyPr>
          <a:lstStyle/>
          <a:p>
            <a:pPr defTabSz="914400">
              <a:spcBef>
                <a:spcPts val="300"/>
              </a:spcBef>
              <a:buClr>
                <a:srgbClr val="5ECCF3"/>
              </a:buClr>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宇都宮市</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事業構想，実現可能性の調査・検討、再エネ導入促進</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300"/>
              </a:spcBef>
              <a:buClr>
                <a:srgbClr val="5ECCF3"/>
              </a:buClr>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地域事業者</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エネルギー事業者：電力需給調整、エネルギーの有効活用</a:t>
            </a:r>
          </a:p>
          <a:p>
            <a:pPr defTabSz="914400">
              <a:spcBef>
                <a:spcPts val="300"/>
              </a:spcBef>
              <a:buClr>
                <a:srgbClr val="5ECCF3"/>
              </a:buCl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電気設備事業者：省・再・蓄エネビジネスの展開</a:t>
            </a:r>
          </a:p>
          <a:p>
            <a:pPr defTabSz="914400">
              <a:spcBef>
                <a:spcPts val="300"/>
              </a:spcBef>
              <a:buClr>
                <a:srgbClr val="5ECCF3"/>
              </a:buCl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交通関係事業者：公共交通の低炭素化</a:t>
            </a:r>
          </a:p>
          <a:p>
            <a:pPr defTabSz="914400">
              <a:spcBef>
                <a:spcPts val="300"/>
              </a:spcBef>
              <a:buClr>
                <a:srgbClr val="5ECCF3"/>
              </a:buCl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地域金融機関　：</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資金</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融資、</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事業性評価</a:t>
            </a:r>
            <a:r>
              <a:rPr lang="ja-JP" altLang="en-US" sz="1000" dirty="0" err="1">
                <a:latin typeface="Meiryo UI" panose="020B0604030504040204" pitchFamily="50" charset="-128"/>
                <a:ea typeface="Meiryo UI" panose="020B0604030504040204" pitchFamily="50" charset="-128"/>
                <a:cs typeface="Meiryo UI" panose="020B0604030504040204" pitchFamily="50" charset="-128"/>
              </a:rPr>
              <a:t>、</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事業管理</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7379866" y="5934717"/>
            <a:ext cx="1285701" cy="523220"/>
          </a:xfrm>
          <a:prstGeom prst="rect">
            <a:avLst/>
          </a:prstGeom>
          <a:noFill/>
        </p:spPr>
        <p:txBody>
          <a:bodyPr wrap="square" rtlCol="0">
            <a:spAutoFit/>
          </a:bodyPr>
          <a:lstStyle/>
          <a:p>
            <a:pPr marL="87313" indent="-87313">
              <a:buFont typeface="Wingdings" panose="05000000000000000000" pitchFamily="2" charset="2"/>
              <a:buChar char="l"/>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会社設立</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●小売電気事業者登録</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87313" indent="-87313">
              <a:buFont typeface="Wingdings" panose="05000000000000000000" pitchFamily="2" charset="2"/>
              <a:buChar char="l"/>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契約切替手続き</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87313" indent="-87313">
              <a:buFont typeface="Wingdings" panose="05000000000000000000" pitchFamily="2" charset="2"/>
              <a:buChar char="l"/>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事業開始</a:t>
            </a:r>
          </a:p>
        </p:txBody>
      </p:sp>
      <p:pic>
        <p:nvPicPr>
          <p:cNvPr id="46" name="図 45"/>
          <p:cNvPicPr>
            <a:picLocks noChangeAspect="1"/>
          </p:cNvPicPr>
          <p:nvPr/>
        </p:nvPicPr>
        <p:blipFill>
          <a:blip r:embed="rId7"/>
          <a:stretch>
            <a:fillRect/>
          </a:stretch>
        </p:blipFill>
        <p:spPr>
          <a:xfrm>
            <a:off x="307734" y="1424309"/>
            <a:ext cx="4385928" cy="3282349"/>
          </a:xfrm>
          <a:prstGeom prst="rect">
            <a:avLst/>
          </a:prstGeom>
        </p:spPr>
      </p:pic>
    </p:spTree>
    <p:extLst>
      <p:ext uri="{BB962C8B-B14F-4D97-AF65-F5344CB8AC3E}">
        <p14:creationId xmlns:p14="http://schemas.microsoft.com/office/powerpoint/2010/main" val="2575091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70690" name="think-cell スライド" r:id="rId5" imgW="528" imgH="528" progId="TCLayout.ActiveDocument.1">
                  <p:embed/>
                </p:oleObj>
              </mc:Choice>
              <mc:Fallback>
                <p:oleObj name="think-cell スライド" r:id="rId5" imgW="528" imgH="528" progId="TCLayout.ActiveDocument.1">
                  <p:embed/>
                  <p:pic>
                    <p:nvPicPr>
                      <p:cNvPr id="3" name="オブジェクト 2" hidden="1"/>
                      <p:cNvPicPr/>
                      <p:nvPr/>
                    </p:nvPicPr>
                    <p:blipFill>
                      <a:blip/>
                      <a:stretch>
                        <a:fillRect/>
                      </a:stretch>
                    </p:blipFill>
                    <p:spPr>
                      <a:xfrm>
                        <a:off x="382589" y="1589"/>
                        <a:ext cx="1587" cy="1587"/>
                      </a:xfrm>
                      <a:prstGeom prst="rect">
                        <a:avLst/>
                      </a:prstGeom>
                    </p:spPr>
                  </p:pic>
                </p:oleObj>
              </mc:Fallback>
            </mc:AlternateContent>
          </a:graphicData>
        </a:graphic>
      </p:graphicFrame>
      <p:sp>
        <p:nvSpPr>
          <p:cNvPr id="37" name="コンテンツ プレースホルダー 11"/>
          <p:cNvSpPr txBox="1">
            <a:spLocks/>
          </p:cNvSpPr>
          <p:nvPr/>
        </p:nvSpPr>
        <p:spPr>
          <a:xfrm>
            <a:off x="564541" y="1145529"/>
            <a:ext cx="8778092"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①自治体の基礎情報</a:t>
            </a:r>
            <a:endParaRPr lang="en-US" altLang="ja-JP" sz="1200" b="1" dirty="0">
              <a:latin typeface="メイリオ" panose="020B0604030504040204" pitchFamily="50" charset="-128"/>
              <a:ea typeface="メイリオ" panose="020B0604030504040204" pitchFamily="50" charset="-128"/>
            </a:endParaRPr>
          </a:p>
        </p:txBody>
      </p:sp>
      <p:sp>
        <p:nvSpPr>
          <p:cNvPr id="4" name="Rectangle 2"/>
          <p:cNvSpPr txBox="1">
            <a:spLocks noChangeArrowheads="1"/>
          </p:cNvSpPr>
          <p:nvPr/>
        </p:nvSpPr>
        <p:spPr bwMode="auto">
          <a:xfrm>
            <a:off x="0" y="-1"/>
            <a:ext cx="9906000"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lvl="0"/>
            <a:endParaRPr lang="ja-JP" altLang="en-US" sz="1300" b="1" dirty="0">
              <a:solidFill>
                <a:srgbClr val="FFFFFF"/>
              </a:solidFill>
            </a:endParaRPr>
          </a:p>
        </p:txBody>
      </p:sp>
      <p:sp>
        <p:nvSpPr>
          <p:cNvPr id="29" name="正方形/長方形 28"/>
          <p:cNvSpPr/>
          <p:nvPr/>
        </p:nvSpPr>
        <p:spPr>
          <a:xfrm>
            <a:off x="560908" y="1144403"/>
            <a:ext cx="8781726" cy="237984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buClr>
                <a:srgbClr val="5ECCF3"/>
              </a:buClr>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buClr>
                <a:srgbClr val="5ECCF3"/>
              </a:buCl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規模</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1" defTabSz="914400">
              <a:buClr>
                <a:srgbClr val="5ECCF3"/>
              </a:buClr>
            </a:pPr>
            <a:r>
              <a:rPr lang="zh-CN"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a:t>
            </a:r>
            <a:r>
              <a:rPr lang="en-US" altLang="zh-CN"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19,277</a:t>
            </a:r>
            <a:r>
              <a:rPr lang="zh-CN"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令和元</a:t>
            </a:r>
            <a:r>
              <a:rPr lang="zh-CN"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r>
              <a:rPr lang="zh-CN"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時点）、世帯数：</a:t>
            </a:r>
            <a:r>
              <a:rPr lang="en-US" altLang="zh-CN"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27,183</a:t>
            </a:r>
            <a:r>
              <a:rPr lang="zh-CN"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世帯（</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令和元</a:t>
            </a:r>
            <a:r>
              <a:rPr lang="zh-CN"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zh-CN"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末</a:t>
            </a:r>
            <a:r>
              <a:rPr lang="zh-CN"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時点）</a:t>
            </a: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歳入・歳出：</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2,165</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億円（令和元年度一般会計予算）、面積：</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416.85</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buClr>
                <a:srgbClr val="5ECCF3"/>
              </a:buCl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栃木県の県庁所在地で、県の中央に位置</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東北新幹線、東北自動車道、北関東自動車道が通る交通の要衝であり、郊外の工業団地には、日本を代表する企業の製造・研究開発拠点が集積する。新幹線で、東京まで約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p>
          <a:p>
            <a:pPr defTabSz="914400">
              <a:buClr>
                <a:srgbClr val="5ECCF3"/>
              </a:buCl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産業構造</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市内総生産の経済活動別構成比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市内総生産（名目）：</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9,145</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億円（平成</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39.8%</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卸売・小売業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11.2%</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専門・科学技術サービス業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7.3%</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不動産業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6.7%</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公務</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保健衛生</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4.9%</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金融・保険業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その他サービス業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4.1%</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情報通信業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建設業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6.8%</a:t>
            </a:r>
          </a:p>
        </p:txBody>
      </p:sp>
      <p:sp>
        <p:nvSpPr>
          <p:cNvPr id="41" name="正方形/長方形 40"/>
          <p:cNvSpPr/>
          <p:nvPr/>
        </p:nvSpPr>
        <p:spPr>
          <a:xfrm>
            <a:off x="558103" y="646059"/>
            <a:ext cx="1460425" cy="34624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t>別紙</a:t>
            </a:r>
          </a:p>
        </p:txBody>
      </p:sp>
      <p:sp>
        <p:nvSpPr>
          <p:cNvPr id="55" name="コンテンツ プレースホルダー 11"/>
          <p:cNvSpPr txBox="1">
            <a:spLocks/>
          </p:cNvSpPr>
          <p:nvPr/>
        </p:nvSpPr>
        <p:spPr>
          <a:xfrm>
            <a:off x="564541" y="3619771"/>
            <a:ext cx="8778092"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②各主体の参画理由　</a:t>
            </a:r>
            <a:r>
              <a:rPr lang="en-US" altLang="ja-JP" sz="1050" b="1" dirty="0">
                <a:latin typeface="メイリオ" panose="020B0604030504040204" pitchFamily="50" charset="-128"/>
                <a:ea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rPr>
              <a:t>現時点での民間事業者への参画意向確認　</a:t>
            </a:r>
            <a:endParaRPr lang="en-US" altLang="ja-JP" sz="1050" b="1" dirty="0">
              <a:latin typeface="メイリオ" panose="020B0604030504040204" pitchFamily="50" charset="-128"/>
              <a:ea typeface="メイリオ" panose="020B0604030504040204" pitchFamily="50" charset="-128"/>
            </a:endParaRPr>
          </a:p>
        </p:txBody>
      </p:sp>
      <p:sp>
        <p:nvSpPr>
          <p:cNvPr id="56" name="正方形/長方形 55"/>
          <p:cNvSpPr/>
          <p:nvPr/>
        </p:nvSpPr>
        <p:spPr>
          <a:xfrm>
            <a:off x="542511" y="3613498"/>
            <a:ext cx="8781726" cy="181359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914400">
              <a:spcBef>
                <a:spcPts val="300"/>
              </a:spcBef>
              <a:buClr>
                <a:srgbClr val="5ECCF3"/>
              </a:buClr>
              <a:tabLst>
                <a:tab pos="1079500" algn="l"/>
              </a:tabLst>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300"/>
              </a:spcBef>
              <a:buClr>
                <a:srgbClr val="5ECCF3"/>
              </a:buClr>
              <a:tabLst>
                <a:tab pos="1079500" algn="l"/>
              </a:tabLst>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宇都宮市</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エネルギーの地産地消の仕組みを構築し、卒</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FIT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電源の受け皿をつくることで、再エネを継続・拡大することができるまちを実現したい。</a:t>
            </a:r>
            <a:b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LRT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沿線を、「環境にやさしいまち」にすることで魅力付けを行い、「ネットワーク型コンパクトシティの実現」に弾みをつけたい。</a:t>
            </a:r>
          </a:p>
          <a:p>
            <a:pPr defTabSz="914400">
              <a:spcBef>
                <a:spcPts val="300"/>
              </a:spcBef>
              <a:buClr>
                <a:srgbClr val="5ECCF3"/>
              </a:buClr>
              <a:tabLst>
                <a:tab pos="1079500" algn="l"/>
              </a:tabLst>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エネルギー事業者</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地域のエネルギーの有効活用のほか、スマートシティの形成やＳＤＧｓにおける取組との相乗効果への期待している。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300"/>
              </a:spcBef>
              <a:buClr>
                <a:srgbClr val="5ECCF3"/>
              </a:buClr>
              <a:tabLst>
                <a:tab pos="1079500" algn="l"/>
              </a:tabLst>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電気設備事業者</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地元貢献、雇用創出等につながるような事業展開が望ましい。</a:t>
            </a:r>
          </a:p>
          <a:p>
            <a:pPr defTabSz="914400">
              <a:spcBef>
                <a:spcPts val="300"/>
              </a:spcBef>
              <a:buClr>
                <a:srgbClr val="5ECCF3"/>
              </a:buClr>
              <a:tabLst>
                <a:tab pos="1079500" algn="l"/>
              </a:tabLst>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交通関係事業者</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】LRT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の電源を</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再エネでまかない、「ゼロ・カーボン・トランスポート」を実現することで、環境にやさしい乗り物であることを</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300"/>
              </a:spcBef>
              <a:buClr>
                <a:srgbClr val="5ECCF3"/>
              </a:buClr>
              <a:tabLst>
                <a:tab pos="1079500" algn="l"/>
              </a:tabLs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市民に印象付け、利用増加を促したい。</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300"/>
              </a:spcBef>
              <a:buClr>
                <a:srgbClr val="5ECCF3"/>
              </a:buClr>
              <a:tabLst>
                <a:tab pos="1079500" algn="l"/>
              </a:tabLst>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地域金融機関</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地域にとって意義のある事業であり，再エネ関連融資の拡大やまちづくりへの波及効果を期待している。</a:t>
            </a:r>
          </a:p>
        </p:txBody>
      </p:sp>
      <p:sp>
        <p:nvSpPr>
          <p:cNvPr id="21" name="角丸四角形 20"/>
          <p:cNvSpPr/>
          <p:nvPr/>
        </p:nvSpPr>
        <p:spPr>
          <a:xfrm>
            <a:off x="4885405" y="826763"/>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地域新電力</a:t>
            </a:r>
          </a:p>
        </p:txBody>
      </p:sp>
      <p:sp>
        <p:nvSpPr>
          <p:cNvPr id="24" name="正方形/長方形 23"/>
          <p:cNvSpPr/>
          <p:nvPr/>
        </p:nvSpPr>
        <p:spPr>
          <a:xfrm>
            <a:off x="4789114" y="614628"/>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a:t>
            </a:r>
            <a:r>
              <a:rPr kumimoji="1" lang="ja-JP" altLang="en-US" sz="1200" b="1" dirty="0">
                <a:solidFill>
                  <a:schemeClr val="tx1"/>
                </a:solidFill>
              </a:rPr>
              <a:t>手法</a:t>
            </a:r>
            <a:r>
              <a:rPr kumimoji="1" lang="en-US" altLang="ja-JP" sz="1200" b="1" dirty="0">
                <a:solidFill>
                  <a:schemeClr val="tx1"/>
                </a:solidFill>
              </a:rPr>
              <a:t>】</a:t>
            </a:r>
            <a:endParaRPr kumimoji="1" lang="ja-JP" altLang="en-US" sz="1200" b="1" dirty="0">
              <a:solidFill>
                <a:schemeClr val="tx1"/>
              </a:solidFill>
            </a:endParaRPr>
          </a:p>
        </p:txBody>
      </p:sp>
      <p:sp>
        <p:nvSpPr>
          <p:cNvPr id="25" name="正方形/長方形 24"/>
          <p:cNvSpPr/>
          <p:nvPr/>
        </p:nvSpPr>
        <p:spPr>
          <a:xfrm>
            <a:off x="5916995" y="612563"/>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a:t>
            </a:r>
            <a:r>
              <a:rPr kumimoji="1" lang="ja-JP" altLang="en-US" sz="1200" b="1" dirty="0">
                <a:solidFill>
                  <a:schemeClr val="tx1"/>
                </a:solidFill>
              </a:rPr>
              <a:t>目的</a:t>
            </a:r>
            <a:r>
              <a:rPr kumimoji="1" lang="en-US" altLang="ja-JP" sz="1200" b="1" dirty="0">
                <a:solidFill>
                  <a:schemeClr val="tx1"/>
                </a:solidFill>
              </a:rPr>
              <a:t>】</a:t>
            </a:r>
            <a:endParaRPr kumimoji="1" lang="ja-JP" altLang="en-US" sz="1200" b="1" dirty="0">
              <a:solidFill>
                <a:schemeClr val="tx1"/>
              </a:solidFill>
            </a:endParaRPr>
          </a:p>
        </p:txBody>
      </p:sp>
      <p:sp>
        <p:nvSpPr>
          <p:cNvPr id="26" name="コンテンツ プレースホルダー 11"/>
          <p:cNvSpPr txBox="1">
            <a:spLocks/>
          </p:cNvSpPr>
          <p:nvPr/>
        </p:nvSpPr>
        <p:spPr>
          <a:xfrm>
            <a:off x="542511" y="5521238"/>
            <a:ext cx="8778092"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③過年度事業との関連性</a:t>
            </a:r>
            <a:endParaRPr lang="en-US" altLang="ja-JP" sz="1000" b="1" dirty="0">
              <a:latin typeface="メイリオ" panose="020B0604030504040204" pitchFamily="50" charset="-128"/>
              <a:ea typeface="メイリオ" panose="020B0604030504040204" pitchFamily="50" charset="-128"/>
            </a:endParaRPr>
          </a:p>
        </p:txBody>
      </p:sp>
      <p:sp>
        <p:nvSpPr>
          <p:cNvPr id="27" name="正方形/長方形 26"/>
          <p:cNvSpPr/>
          <p:nvPr/>
        </p:nvSpPr>
        <p:spPr>
          <a:xfrm>
            <a:off x="542511" y="5535388"/>
            <a:ext cx="8781726" cy="104068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914400">
              <a:buClr>
                <a:srgbClr val="5ECCF3"/>
              </a:buClr>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・宇都宮市では、環境省「平成</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 「低炭素・循環・自然共生」地域創生実現プラン策定事業」、「平成</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 地域における都市機能の集約及びレジリエンス強化を両立するモデル構築事業」、「平成</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年度地域の多様な課題に応える低炭素な都市・地域づくりモデル形成事業」を活用し、</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LRT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沿線の低炭素化を実現するための各種事業案を具体化。</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・本事業では、このうちの１つである地域新電力について、実現可能性を詳細に検討</a:t>
            </a:r>
          </a:p>
          <a:p>
            <a:pPr defTabSz="914400">
              <a:buClr>
                <a:srgbClr val="5ECCF3"/>
              </a:buClr>
            </a:pP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sp>
        <p:nvSpPr>
          <p:cNvPr id="28" name="正方形/長方形 27"/>
          <p:cNvSpPr/>
          <p:nvPr/>
        </p:nvSpPr>
        <p:spPr>
          <a:xfrm>
            <a:off x="1119200" y="-1"/>
            <a:ext cx="2585645" cy="579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7200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栃木県</a:t>
            </a:r>
            <a:r>
              <a:rPr kumimoji="1" lang="ja-JP" altLang="en-US" sz="2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／宇都宮市</a:t>
            </a:r>
          </a:p>
        </p:txBody>
      </p:sp>
      <p:sp>
        <p:nvSpPr>
          <p:cNvPr id="32" name="正方形/長方形 31"/>
          <p:cNvSpPr/>
          <p:nvPr/>
        </p:nvSpPr>
        <p:spPr>
          <a:xfrm>
            <a:off x="3734562" y="-1"/>
            <a:ext cx="6171438"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600" b="1" dirty="0">
                <a:solidFill>
                  <a:schemeClr val="bg1"/>
                </a:solidFill>
                <a:latin typeface="メイリオ" panose="020B0604030504040204" pitchFamily="50" charset="-128"/>
                <a:ea typeface="メイリオ" panose="020B0604030504040204" pitchFamily="50" charset="-128"/>
              </a:rPr>
              <a:t>地域新電力を中心とした持続可能な脱炭素モデル都市構築事業</a:t>
            </a:r>
            <a:endParaRPr lang="ja-JP" altLang="en-US" sz="1600" dirty="0">
              <a:solidFill>
                <a:schemeClr val="bg1"/>
              </a:solidFill>
              <a:latin typeface="メイリオ" panose="020B0604030504040204" pitchFamily="50" charset="-128"/>
              <a:ea typeface="メイリオ" panose="020B0604030504040204" pitchFamily="50" charset="-128"/>
            </a:endParaRPr>
          </a:p>
        </p:txBody>
      </p:sp>
      <p:pic>
        <p:nvPicPr>
          <p:cNvPr id="33" name="図 32" descr="Utsunomiya Tochigi chapter.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826" y="39337"/>
            <a:ext cx="542668" cy="500924"/>
          </a:xfrm>
          <a:prstGeom prst="rect">
            <a:avLst/>
          </a:prstGeom>
          <a:noFill/>
          <a:extLst>
            <a:ext uri="{909E8E84-426E-40DD-AFC4-6F175D3DCCD1}">
              <a14:hiddenFill xmlns:a14="http://schemas.microsoft.com/office/drawing/2010/main">
                <a:solidFill>
                  <a:srgbClr val="FFFFFF"/>
                </a:solidFill>
              </a14:hiddenFill>
            </a:ext>
          </a:extLst>
        </p:spPr>
      </p:pic>
      <p:sp>
        <p:nvSpPr>
          <p:cNvPr id="34" name="角丸四角形 33"/>
          <p:cNvSpPr/>
          <p:nvPr/>
        </p:nvSpPr>
        <p:spPr>
          <a:xfrm>
            <a:off x="7631460" y="810655"/>
            <a:ext cx="1692777" cy="253809"/>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en-US" altLang="ja-JP" sz="1400" b="1" dirty="0">
                <a:solidFill>
                  <a:schemeClr val="bg1"/>
                </a:solidFill>
                <a:cs typeface="Arial" charset="0"/>
              </a:rPr>
              <a:t>LRT</a:t>
            </a:r>
            <a:r>
              <a:rPr kumimoji="1" lang="ja-JP" altLang="en-US" sz="1400" b="1" dirty="0">
                <a:solidFill>
                  <a:schemeClr val="bg1"/>
                </a:solidFill>
                <a:cs typeface="Arial" charset="0"/>
              </a:rPr>
              <a:t>沿線低炭素化</a:t>
            </a:r>
          </a:p>
        </p:txBody>
      </p:sp>
      <p:sp>
        <p:nvSpPr>
          <p:cNvPr id="35" name="角丸四角形 34"/>
          <p:cNvSpPr/>
          <p:nvPr/>
        </p:nvSpPr>
        <p:spPr>
          <a:xfrm>
            <a:off x="5959720" y="807011"/>
            <a:ext cx="1567460" cy="244783"/>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ｴﾈﾙｷﾞｰ地産地消</a:t>
            </a:r>
          </a:p>
        </p:txBody>
      </p:sp>
    </p:spTree>
    <p:extLst>
      <p:ext uri="{BB962C8B-B14F-4D97-AF65-F5344CB8AC3E}">
        <p14:creationId xmlns:p14="http://schemas.microsoft.com/office/powerpoint/2010/main" val="2952181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77851" name="think-cell スライド" r:id="rId5" imgW="528" imgH="528" progId="TCLayout.ActiveDocument.1">
                  <p:embed/>
                </p:oleObj>
              </mc:Choice>
              <mc:Fallback>
                <p:oleObj name="think-cell スライド" r:id="rId5" imgW="528" imgH="528" progId="TCLayout.ActiveDocument.1">
                  <p:embed/>
                  <p:pic>
                    <p:nvPicPr>
                      <p:cNvPr id="3" name="オブジェクト 2" hidden="1"/>
                      <p:cNvPicPr/>
                      <p:nvPr/>
                    </p:nvPicPr>
                    <p:blipFill>
                      <a:blip/>
                      <a:stretch>
                        <a:fillRect/>
                      </a:stretch>
                    </p:blipFill>
                    <p:spPr>
                      <a:xfrm>
                        <a:off x="382589" y="1589"/>
                        <a:ext cx="1587" cy="1587"/>
                      </a:xfrm>
                      <a:prstGeom prst="rect">
                        <a:avLst/>
                      </a:prstGeom>
                    </p:spPr>
                  </p:pic>
                </p:oleObj>
              </mc:Fallback>
            </mc:AlternateContent>
          </a:graphicData>
        </a:graphic>
      </p:graphicFrame>
      <p:sp>
        <p:nvSpPr>
          <p:cNvPr id="9" name="正方形/長方形 8"/>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graphicFrame>
        <p:nvGraphicFramePr>
          <p:cNvPr id="10" name="表 12">
            <a:extLst>
              <a:ext uri="{FF2B5EF4-FFF2-40B4-BE49-F238E27FC236}">
                <a16:creationId xmlns:a16="http://schemas.microsoft.com/office/drawing/2014/main" id="{990E545B-86E6-4B33-AD8F-D6446DBA2BEB}"/>
              </a:ext>
            </a:extLst>
          </p:cNvPr>
          <p:cNvGraphicFramePr>
            <a:graphicFrameLocks noGrp="1"/>
          </p:cNvGraphicFramePr>
          <p:nvPr>
            <p:extLst>
              <p:ext uri="{D42A27DB-BD31-4B8C-83A1-F6EECF244321}">
                <p14:modId xmlns:p14="http://schemas.microsoft.com/office/powerpoint/2010/main" val="1318629430"/>
              </p:ext>
            </p:extLst>
          </p:nvPr>
        </p:nvGraphicFramePr>
        <p:xfrm>
          <a:off x="520796" y="672573"/>
          <a:ext cx="9118503" cy="582755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61378">
                  <a:extLst>
                    <a:ext uri="{9D8B030D-6E8A-4147-A177-3AD203B41FA5}">
                      <a16:colId xmlns:a16="http://schemas.microsoft.com/office/drawing/2014/main" val="3265526353"/>
                    </a:ext>
                  </a:extLst>
                </a:gridCol>
                <a:gridCol w="2489339">
                  <a:extLst>
                    <a:ext uri="{9D8B030D-6E8A-4147-A177-3AD203B41FA5}">
                      <a16:colId xmlns:a16="http://schemas.microsoft.com/office/drawing/2014/main" val="3371818790"/>
                    </a:ext>
                  </a:extLst>
                </a:gridCol>
                <a:gridCol w="1808587">
                  <a:extLst>
                    <a:ext uri="{9D8B030D-6E8A-4147-A177-3AD203B41FA5}">
                      <a16:colId xmlns:a16="http://schemas.microsoft.com/office/drawing/2014/main" val="1728256747"/>
                    </a:ext>
                  </a:extLst>
                </a:gridCol>
                <a:gridCol w="3759199">
                  <a:extLst>
                    <a:ext uri="{9D8B030D-6E8A-4147-A177-3AD203B41FA5}">
                      <a16:colId xmlns:a16="http://schemas.microsoft.com/office/drawing/2014/main" val="2519243731"/>
                    </a:ext>
                  </a:extLst>
                </a:gridCol>
              </a:tblGrid>
              <a:tr h="266221">
                <a:tc gridSpan="4">
                  <a:txBody>
                    <a:bodyPr/>
                    <a:lstStyle/>
                    <a:p>
                      <a:pPr algn="l"/>
                      <a:r>
                        <a:rPr kumimoji="1" lang="ja-JP" altLang="en-US" sz="1200" b="1" kern="1200">
                          <a:solidFill>
                            <a:schemeClr val="tx1"/>
                          </a:solidFill>
                          <a:latin typeface="メイリオ" panose="020B0604030504040204" pitchFamily="50" charset="-128"/>
                          <a:ea typeface="メイリオ" panose="020B0604030504040204" pitchFamily="50" charset="-128"/>
                          <a:cs typeface="+mn-cs"/>
                        </a:rPr>
                        <a:t>顕在化</a:t>
                      </a:r>
                      <a:r>
                        <a:rPr kumimoji="1" lang="ja-JP" altLang="en-US" sz="1200" b="1" kern="1200" dirty="0">
                          <a:solidFill>
                            <a:schemeClr val="tx1"/>
                          </a:solidFill>
                          <a:latin typeface="メイリオ" panose="020B0604030504040204" pitchFamily="50" charset="-128"/>
                          <a:ea typeface="メイリオ" panose="020B0604030504040204" pitchFamily="50" charset="-128"/>
                          <a:cs typeface="+mn-cs"/>
                        </a:rPr>
                        <a:t>した課題と課題解決のアプローチ（今後の対応）について</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kumimoji="1" lang="ja-JP" altLang="en-US" sz="1200"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hMerge="1">
                  <a:txBody>
                    <a:bodyPr/>
                    <a:lstStyle/>
                    <a:p>
                      <a:pPr algn="ctr"/>
                      <a:endParaRPr kumimoji="1" lang="ja-JP" altLang="en-US" sz="1200"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hMerge="1">
                  <a:txBody>
                    <a:bodyPr/>
                    <a:lstStyle/>
                    <a:p>
                      <a:pPr algn="ctr"/>
                      <a:endParaRPr kumimoji="1" lang="ja-JP" altLang="en-US" sz="1200"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700127705"/>
                  </a:ext>
                </a:extLst>
              </a:tr>
              <a:tr h="399332">
                <a:tc>
                  <a:txBody>
                    <a:bodyPr/>
                    <a:lstStyle/>
                    <a:p>
                      <a:pPr algn="ctr"/>
                      <a:r>
                        <a:rPr lang="ja-JP" altLang="en-US" sz="1050" b="1" dirty="0">
                          <a:solidFill>
                            <a:schemeClr val="bg1"/>
                          </a:solidFill>
                          <a:effectLst>
                            <a:outerShdw blurRad="38100" dist="38100" dir="2700000" algn="tl">
                              <a:srgbClr val="000000">
                                <a:alpha val="43137"/>
                              </a:srgbClr>
                            </a:outerShdw>
                          </a:effectLst>
                        </a:rPr>
                        <a:t>業務内容</a:t>
                      </a:r>
                      <a:endParaRPr kumimoji="1" lang="ja-JP" altLang="en-US" sz="1050" b="1"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ja-JP" altLang="en-US" sz="1050" b="1" dirty="0">
                          <a:solidFill>
                            <a:schemeClr val="bg1"/>
                          </a:solidFill>
                          <a:effectLst>
                            <a:outerShdw blurRad="38100" dist="38100" dir="2700000" algn="tl">
                              <a:srgbClr val="000000">
                                <a:alpha val="43137"/>
                              </a:srgbClr>
                            </a:outerShdw>
                          </a:effectLst>
                        </a:rPr>
                        <a:t>成果目標</a:t>
                      </a:r>
                      <a:endParaRPr kumimoji="1" lang="ja-JP" altLang="en-US" sz="1050" b="1"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ja-JP" altLang="en-US" sz="1050" b="1" dirty="0">
                          <a:solidFill>
                            <a:schemeClr val="bg1"/>
                          </a:solidFill>
                          <a:effectLst>
                            <a:outerShdw blurRad="38100" dist="38100" dir="2700000" algn="tl">
                              <a:srgbClr val="000000">
                                <a:alpha val="43137"/>
                              </a:srgbClr>
                            </a:outerShdw>
                          </a:effectLst>
                        </a:rPr>
                        <a:t>事業実施にあたり顕在化した課題</a:t>
                      </a:r>
                      <a:endParaRPr kumimoji="1" lang="ja-JP" altLang="en-US" sz="1050" b="1"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ja-JP" altLang="en-US" sz="1050" b="1" dirty="0">
                          <a:solidFill>
                            <a:schemeClr val="bg1"/>
                          </a:solidFill>
                          <a:effectLst>
                            <a:outerShdw blurRad="38100" dist="38100" dir="2700000" algn="tl">
                              <a:srgbClr val="000000">
                                <a:alpha val="43137"/>
                              </a:srgbClr>
                            </a:outerShdw>
                          </a:effectLst>
                        </a:rPr>
                        <a:t>課題解決のアプローチと</a:t>
                      </a:r>
                      <a:endParaRPr lang="en-US" altLang="ja-JP" sz="1050" b="1" dirty="0">
                        <a:solidFill>
                          <a:schemeClr val="bg1"/>
                        </a:solidFill>
                        <a:effectLst>
                          <a:outerShdw blurRad="38100" dist="38100" dir="2700000" algn="tl">
                            <a:srgbClr val="000000">
                              <a:alpha val="43137"/>
                            </a:srgbClr>
                          </a:outerShdw>
                        </a:effectLst>
                      </a:endParaRPr>
                    </a:p>
                    <a:p>
                      <a:pPr algn="ctr"/>
                      <a:r>
                        <a:rPr kumimoji="1" lang="ja-JP" altLang="en-US" sz="1050" b="1" dirty="0">
                          <a:solidFill>
                            <a:schemeClr val="bg1"/>
                          </a:solidFill>
                          <a:effectLst>
                            <a:outerShdw blurRad="38100" dist="38100" dir="2700000" algn="tl">
                              <a:srgbClr val="000000">
                                <a:alpha val="43137"/>
                              </a:srgbClr>
                            </a:outerShdw>
                          </a:effectLst>
                        </a:rPr>
                        <a:t>今後の展開（</a:t>
                      </a:r>
                      <a:r>
                        <a:rPr kumimoji="1" lang="ja-JP" altLang="en-US" sz="1050" b="1" u="sng" dirty="0">
                          <a:solidFill>
                            <a:srgbClr val="FF0066"/>
                          </a:solidFill>
                          <a:effectLst>
                            <a:outerShdw blurRad="38100" dist="38100" dir="2700000" algn="tl">
                              <a:srgbClr val="000000">
                                <a:alpha val="43137"/>
                              </a:srgbClr>
                            </a:outerShdw>
                          </a:effectLst>
                        </a:rPr>
                        <a:t>スケジュール</a:t>
                      </a:r>
                      <a:r>
                        <a:rPr kumimoji="1" lang="ja-JP" altLang="en-US" sz="1050" b="1" dirty="0">
                          <a:solidFill>
                            <a:schemeClr val="bg1"/>
                          </a:solidFill>
                          <a:effectLst>
                            <a:outerShdw blurRad="38100" dist="38100" dir="2700000" algn="tl">
                              <a:srgbClr val="000000">
                                <a:alpha val="43137"/>
                              </a:srgbClr>
                            </a:outerShdw>
                          </a:effectLst>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51828688"/>
                  </a:ext>
                </a:extLst>
              </a:tr>
              <a:tr h="1686069">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１．電力需要・電源の詳細調査</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1200" b="0" dirty="0">
                          <a:solidFill>
                            <a:schemeClr val="tx1"/>
                          </a:solidFill>
                        </a:rPr>
                        <a:t>・公共施設やＬＲＴの電力需要量を踏まえた事業性の評価</a:t>
                      </a:r>
                      <a:endParaRPr kumimoji="1" lang="en-US" altLang="ja-JP" sz="1200" b="0" dirty="0">
                        <a:solidFill>
                          <a:schemeClr val="tx1"/>
                        </a:solidFill>
                      </a:endParaRPr>
                    </a:p>
                    <a:p>
                      <a:r>
                        <a:rPr kumimoji="1" lang="ja-JP" altLang="en-US" sz="1200" b="0" dirty="0">
                          <a:solidFill>
                            <a:schemeClr val="tx1"/>
                          </a:solidFill>
                        </a:rPr>
                        <a:t>・事業所等を対象とした事業拡大の可能性の確認</a:t>
                      </a:r>
                      <a:endParaRPr kumimoji="1" lang="en-US" altLang="ja-JP" sz="1200" b="0" dirty="0">
                        <a:solidFill>
                          <a:schemeClr val="tx1"/>
                        </a:solidFill>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・クリーンパーク茂原の発電量を踏まえた事業性の評価</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①夜間の余剰電力の発生</a:t>
                      </a:r>
                      <a:endParaRPr kumimoji="1" lang="en-US" altLang="ja-JP" sz="1200" b="0" dirty="0">
                        <a:solidFill>
                          <a:schemeClr val="tx1"/>
                        </a:solidFill>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②卒ＦＩＴ家庭の見込み方，調達単価の設定</a:t>
                      </a:r>
                      <a:endParaRPr kumimoji="1" lang="en-US" altLang="ja-JP" sz="1200" b="0" dirty="0">
                        <a:solidFill>
                          <a:schemeClr val="tx1"/>
                        </a:solidFill>
                      </a:endParaRPr>
                    </a:p>
                    <a:p>
                      <a:r>
                        <a:rPr kumimoji="1" lang="ja-JP" altLang="en-US" sz="1200" b="0" dirty="0">
                          <a:solidFill>
                            <a:schemeClr val="tx1"/>
                          </a:solidFill>
                        </a:rPr>
                        <a:t>③クリーンパーク茂原稼働終了時の新たな再エネの検討</a:t>
                      </a:r>
                      <a:endParaRPr kumimoji="1" lang="en-US" altLang="ja-JP" sz="12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dirty="0"/>
                        <a:t>①工場・事業所などの需要家に対するアンケート結果を踏まえて，引き続き意見交換を実施する。</a:t>
                      </a:r>
                      <a:endParaRPr kumimoji="1" lang="en-US" altLang="ja-JP" sz="1200" dirty="0"/>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dirty="0"/>
                        <a:t>＝今年度末～来年度中</a:t>
                      </a:r>
                      <a:endParaRPr kumimoji="1" lang="en-US" altLang="ja-JP" sz="1200" dirty="0"/>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dirty="0"/>
                        <a:t>②市場動向を踏まえた適切な事業範囲を設定する。＝来年度中</a:t>
                      </a:r>
                      <a:endParaRPr kumimoji="1" lang="en-US" altLang="ja-JP" sz="1200" dirty="0"/>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dirty="0"/>
                        <a:t>③連携する民間事業者からの電力提供や，地域のメガソーラーなどの再生可能エネルギーの活用について検討する。＝来年度以降</a:t>
                      </a:r>
                      <a:endParaRPr kumimoji="1" lang="en-US" altLang="ja-JP"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571226629"/>
                  </a:ext>
                </a:extLst>
              </a:tr>
              <a:tr h="1641367">
                <a:tc>
                  <a:txBody>
                    <a:bodyPr/>
                    <a:lstStyle/>
                    <a:p>
                      <a:r>
                        <a:rPr kumimoji="1" lang="ja-JP" altLang="en-US" sz="1200" dirty="0"/>
                        <a:t>２．小売電気事業体制の詳細検討</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solidFill>
                            <a:schemeClr val="tx1"/>
                          </a:solidFill>
                        </a:rPr>
                        <a:t>・小売電気事業における主要業務に関して，どのような業務フロー・体制で運営するか詳細検討</a:t>
                      </a:r>
                      <a:endParaRPr kumimoji="1" lang="en-US" altLang="ja-JP" sz="1200" dirty="0">
                        <a:solidFill>
                          <a:schemeClr val="tx1"/>
                        </a:solidFill>
                      </a:endParaRPr>
                    </a:p>
                    <a:p>
                      <a:r>
                        <a:rPr kumimoji="1" lang="ja-JP" altLang="en-US" sz="1200" dirty="0">
                          <a:solidFill>
                            <a:schemeClr val="tx1"/>
                          </a:solidFill>
                        </a:rPr>
                        <a:t>・民間事業者の参画意向の確認</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①民間事業者の最適な参画手法（関わり方）の検討</a:t>
                      </a:r>
                      <a:endParaRPr kumimoji="1" lang="en-US" altLang="ja-JP" sz="1200" dirty="0">
                        <a:solidFill>
                          <a:schemeClr val="tx1"/>
                        </a:solidFill>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②民間事業者の募集・選定方法の検討</a:t>
                      </a:r>
                      <a:endParaRPr kumimoji="1" lang="en-US" altLang="ja-JP" sz="1200" dirty="0">
                        <a:solidFill>
                          <a:schemeClr val="tx1"/>
                        </a:solidFill>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③公共施設等との電力売買を担保する適正な方策の検討</a:t>
                      </a:r>
                      <a:endParaRPr kumimoji="1" lang="en-US" altLang="ja-JP" sz="120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dirty="0"/>
                        <a:t>①引き続き，地域の民間事業者等と意見交換を行い，参画意向や手法について協議・調整を図る。</a:t>
                      </a:r>
                      <a:endParaRPr kumimoji="1" lang="en-US" altLang="ja-JP" sz="1200" dirty="0"/>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dirty="0"/>
                        <a:t>＝今年度末～来年度初頭</a:t>
                      </a:r>
                      <a:endParaRPr kumimoji="1" lang="en-US" altLang="ja-JP" sz="1200" dirty="0"/>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dirty="0"/>
                        <a:t>②他地域での実事例を踏まえた募集方法や，選定基準の考え方などについて調査する。（引き続き、優良事例の情報提供をお願いしたい）</a:t>
                      </a:r>
                      <a:endParaRPr kumimoji="1" lang="en-US" altLang="ja-JP" sz="1200" dirty="0"/>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dirty="0"/>
                        <a:t>＝今年度末～来年度初頭</a:t>
                      </a:r>
                      <a:endParaRPr kumimoji="1" lang="en-US" altLang="ja-JP" sz="1200" dirty="0"/>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dirty="0"/>
                        <a:t>③協定や随意契約のほか，持続的な事業スキームを担保する手法について検討する。＝来年度以降</a:t>
                      </a:r>
                      <a:endParaRPr kumimoji="1" lang="en-US" altLang="ja-JP"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3627162"/>
                  </a:ext>
                </a:extLst>
              </a:tr>
              <a:tr h="1718321">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３．事業収益の地域還元体制の詳細検討</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1200" dirty="0">
                          <a:solidFill>
                            <a:schemeClr val="tx1"/>
                          </a:solidFill>
                        </a:rPr>
                        <a:t>・地域新電力会社による地域還元方法や，ＰＤＣＡサイクルを回すことができる体制の検討</a:t>
                      </a:r>
                    </a:p>
                    <a:p>
                      <a:r>
                        <a:rPr kumimoji="1" lang="ja-JP" altLang="en-US" sz="1200" dirty="0">
                          <a:solidFill>
                            <a:schemeClr val="tx1"/>
                          </a:solidFill>
                        </a:rPr>
                        <a:t>・地域新電力が担うべき地域還元事業のスキームの確立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1200" dirty="0">
                          <a:solidFill>
                            <a:schemeClr val="tx1"/>
                          </a:solidFill>
                        </a:rPr>
                        <a:t>①効果的な地域還元策の内容の検討</a:t>
                      </a:r>
                      <a:endParaRPr kumimoji="1" lang="en-US" altLang="ja-JP" sz="1200" dirty="0">
                        <a:solidFill>
                          <a:schemeClr val="tx1"/>
                        </a:solidFill>
                      </a:endParaRPr>
                    </a:p>
                    <a:p>
                      <a:endParaRPr kumimoji="1" lang="en-US" altLang="ja-JP" sz="1200" dirty="0">
                        <a:solidFill>
                          <a:schemeClr val="tx1"/>
                        </a:solidFill>
                      </a:endParaRPr>
                    </a:p>
                    <a:p>
                      <a:r>
                        <a:rPr kumimoji="1" lang="ja-JP" altLang="en-US" sz="1200" dirty="0">
                          <a:solidFill>
                            <a:schemeClr val="tx1"/>
                          </a:solidFill>
                        </a:rPr>
                        <a:t>②連携する民間事業者との効果的な還元策の実施体制の検討</a:t>
                      </a:r>
                      <a:endParaRPr kumimoji="1" lang="en-US" altLang="ja-JP" sz="1200" dirty="0">
                        <a:solidFill>
                          <a:schemeClr val="tx1"/>
                        </a:solidFill>
                      </a:endParaRPr>
                    </a:p>
                    <a:p>
                      <a:endParaRPr kumimoji="1" lang="en-US" altLang="ja-JP" sz="120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dirty="0"/>
                        <a:t>①採算が取れない事業の実施の可否や，環境面以外の還元策など，事業範囲の見極めについて引き続き検討する。＝今年度末～来年度中</a:t>
                      </a:r>
                      <a:endParaRPr kumimoji="1" lang="en-US" altLang="ja-JP" sz="1200" dirty="0"/>
                    </a:p>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dirty="0"/>
                        <a:t>②引き続き，地域の民間事業者と意見交換を行い，効果的な連携手法について調査する。</a:t>
                      </a:r>
                      <a:endParaRPr kumimoji="1" lang="en-US" altLang="ja-JP" sz="1200" dirty="0"/>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dirty="0"/>
                        <a:t>＝今年度末～来年度中</a:t>
                      </a:r>
                      <a:endParaRPr kumimoji="1" lang="en-US" altLang="ja-JP" sz="1200" dirty="0"/>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dirty="0"/>
                        <a:t>（引き続き、優良事例の情報提供をお願いしたい）</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948599626"/>
                  </a:ext>
                </a:extLst>
              </a:tr>
            </a:tbl>
          </a:graphicData>
        </a:graphic>
      </p:graphicFrame>
      <p:sp>
        <p:nvSpPr>
          <p:cNvPr id="11" name="Rectangle 2"/>
          <p:cNvSpPr txBox="1">
            <a:spLocks noChangeArrowheads="1"/>
          </p:cNvSpPr>
          <p:nvPr/>
        </p:nvSpPr>
        <p:spPr bwMode="auto">
          <a:xfrm>
            <a:off x="0" y="-1"/>
            <a:ext cx="9906000"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lvl="0"/>
            <a:endParaRPr lang="ja-JP" altLang="en-US" sz="1300" b="1" dirty="0">
              <a:solidFill>
                <a:srgbClr val="FFFFFF"/>
              </a:solidFill>
            </a:endParaRPr>
          </a:p>
        </p:txBody>
      </p:sp>
      <p:sp>
        <p:nvSpPr>
          <p:cNvPr id="12" name="正方形/長方形 11"/>
          <p:cNvSpPr/>
          <p:nvPr/>
        </p:nvSpPr>
        <p:spPr>
          <a:xfrm>
            <a:off x="1119200" y="-1"/>
            <a:ext cx="2585645" cy="579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7200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栃木県</a:t>
            </a:r>
            <a:r>
              <a:rPr kumimoji="1" lang="ja-JP" altLang="en-US" sz="2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／宇都宮市</a:t>
            </a:r>
          </a:p>
        </p:txBody>
      </p:sp>
      <p:sp>
        <p:nvSpPr>
          <p:cNvPr id="13" name="正方形/長方形 12"/>
          <p:cNvSpPr/>
          <p:nvPr/>
        </p:nvSpPr>
        <p:spPr>
          <a:xfrm>
            <a:off x="3734562" y="-1"/>
            <a:ext cx="6171438"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600" b="1" dirty="0">
                <a:solidFill>
                  <a:schemeClr val="bg1"/>
                </a:solidFill>
                <a:latin typeface="メイリオ" panose="020B0604030504040204" pitchFamily="50" charset="-128"/>
                <a:ea typeface="メイリオ" panose="020B0604030504040204" pitchFamily="50" charset="-128"/>
              </a:rPr>
              <a:t>地域新電力を中心とした持続可能な脱炭素モデル都市構築事業</a:t>
            </a:r>
            <a:endParaRPr lang="ja-JP" altLang="en-US" sz="1600" dirty="0">
              <a:solidFill>
                <a:schemeClr val="bg1"/>
              </a:solidFill>
              <a:latin typeface="メイリオ" panose="020B0604030504040204" pitchFamily="50" charset="-128"/>
              <a:ea typeface="メイリオ" panose="020B0604030504040204" pitchFamily="50" charset="-128"/>
            </a:endParaRPr>
          </a:p>
        </p:txBody>
      </p:sp>
      <p:pic>
        <p:nvPicPr>
          <p:cNvPr id="14" name="図 13" descr="Utsunomiya Tochigi chapter.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826" y="39337"/>
            <a:ext cx="542668" cy="500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8456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4zyQ91rJTweUe8tONZR2B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4zyQ91rJTweUe8tONZR2B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テーマ1">
  <a:themeElements>
    <a:clrScheme name="ユーザー定義 1">
      <a:dk1>
        <a:sysClr val="windowText" lastClr="000000"/>
      </a:dk1>
      <a:lt1>
        <a:sysClr val="window" lastClr="FFFFFF"/>
      </a:lt1>
      <a:dk2>
        <a:srgbClr val="0077C0"/>
      </a:dk2>
      <a:lt2>
        <a:srgbClr val="EEECE1"/>
      </a:lt2>
      <a:accent1>
        <a:srgbClr val="0077C0"/>
      </a:accent1>
      <a:accent2>
        <a:srgbClr val="CC0E00"/>
      </a:accent2>
      <a:accent3>
        <a:srgbClr val="36CC00"/>
      </a:accent3>
      <a:accent4>
        <a:srgbClr val="CC00AA"/>
      </a:accent4>
      <a:accent5>
        <a:srgbClr val="00CCBE"/>
      </a:accent5>
      <a:accent6>
        <a:srgbClr val="CC6D00"/>
      </a:accent6>
      <a:hlink>
        <a:srgbClr val="0000FF"/>
      </a:hlink>
      <a:folHlink>
        <a:srgbClr val="800080"/>
      </a:folHlink>
    </a:clrScheme>
    <a:fontScheme name="ユーザー定義 1">
      <a:majorFont>
        <a:latin typeface="Arial"/>
        <a:ea typeface="HGSｺﾞｼｯｸE"/>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lstStyle>
        <a:defPPr algn="ctr">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kumimoji="1" sz="1200"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テーマ1">
  <a:themeElements>
    <a:clrScheme name="ユーザー定義 1">
      <a:dk1>
        <a:sysClr val="windowText" lastClr="000000"/>
      </a:dk1>
      <a:lt1>
        <a:sysClr val="window" lastClr="FFFFFF"/>
      </a:lt1>
      <a:dk2>
        <a:srgbClr val="0077C0"/>
      </a:dk2>
      <a:lt2>
        <a:srgbClr val="EEECE1"/>
      </a:lt2>
      <a:accent1>
        <a:srgbClr val="0077C0"/>
      </a:accent1>
      <a:accent2>
        <a:srgbClr val="CC0E00"/>
      </a:accent2>
      <a:accent3>
        <a:srgbClr val="36CC00"/>
      </a:accent3>
      <a:accent4>
        <a:srgbClr val="CC00AA"/>
      </a:accent4>
      <a:accent5>
        <a:srgbClr val="00CCBE"/>
      </a:accent5>
      <a:accent6>
        <a:srgbClr val="CC6D00"/>
      </a:accent6>
      <a:hlink>
        <a:srgbClr val="0000FF"/>
      </a:hlink>
      <a:folHlink>
        <a:srgbClr val="800080"/>
      </a:folHlink>
    </a:clrScheme>
    <a:fontScheme name="ユーザー定義 1">
      <a:majorFont>
        <a:latin typeface="Arial"/>
        <a:ea typeface="HGSｺﾞｼｯｸE"/>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lstStyle>
        <a:defPPr algn="ctr">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kumimoji="1" sz="1200"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テーマ1">
  <a:themeElements>
    <a:clrScheme name="ユーザー定義 1">
      <a:dk1>
        <a:sysClr val="windowText" lastClr="000000"/>
      </a:dk1>
      <a:lt1>
        <a:sysClr val="window" lastClr="FFFFFF"/>
      </a:lt1>
      <a:dk2>
        <a:srgbClr val="0077C0"/>
      </a:dk2>
      <a:lt2>
        <a:srgbClr val="EEECE1"/>
      </a:lt2>
      <a:accent1>
        <a:srgbClr val="0077C0"/>
      </a:accent1>
      <a:accent2>
        <a:srgbClr val="CC0E00"/>
      </a:accent2>
      <a:accent3>
        <a:srgbClr val="36CC00"/>
      </a:accent3>
      <a:accent4>
        <a:srgbClr val="CC00AA"/>
      </a:accent4>
      <a:accent5>
        <a:srgbClr val="00CCBE"/>
      </a:accent5>
      <a:accent6>
        <a:srgbClr val="CC6D00"/>
      </a:accent6>
      <a:hlink>
        <a:srgbClr val="0000FF"/>
      </a:hlink>
      <a:folHlink>
        <a:srgbClr val="800080"/>
      </a:folHlink>
    </a:clrScheme>
    <a:fontScheme name="ユーザー定義 1">
      <a:majorFont>
        <a:latin typeface="Arial"/>
        <a:ea typeface="HGSｺﾞｼｯｸE"/>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lstStyle>
        <a:defPPr algn="ctr">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kumimoji="1" sz="1200"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5282</TotalTime>
  <Words>1868</Words>
  <Application>Microsoft Office PowerPoint</Application>
  <PresentationFormat>A4 210 x 297 mm</PresentationFormat>
  <Paragraphs>167</Paragraphs>
  <Slides>4</Slides>
  <Notes>4</Notes>
  <HiddenSlides>0</HiddenSlides>
  <MMClips>0</MMClips>
  <ScaleCrop>false</ScaleCrop>
  <HeadingPairs>
    <vt:vector size="8" baseType="variant">
      <vt:variant>
        <vt:lpstr>使用されているフォント</vt:lpstr>
      </vt:variant>
      <vt:variant>
        <vt:i4>10</vt:i4>
      </vt:variant>
      <vt:variant>
        <vt:lpstr>テーマ</vt:lpstr>
      </vt:variant>
      <vt:variant>
        <vt:i4>3</vt:i4>
      </vt:variant>
      <vt:variant>
        <vt:lpstr>埋め込まれた OLE サーバー</vt:lpstr>
      </vt:variant>
      <vt:variant>
        <vt:i4>2</vt:i4>
      </vt:variant>
      <vt:variant>
        <vt:lpstr>スライド タイトル</vt:lpstr>
      </vt:variant>
      <vt:variant>
        <vt:i4>4</vt:i4>
      </vt:variant>
    </vt:vector>
  </HeadingPairs>
  <TitlesOfParts>
    <vt:vector size="19" baseType="lpstr">
      <vt:lpstr>HGPｺﾞｼｯｸE</vt:lpstr>
      <vt:lpstr>HGPｺﾞｼｯｸM</vt:lpstr>
      <vt:lpstr>HGSｺﾞｼｯｸE</vt:lpstr>
      <vt:lpstr>Meiryo UI</vt:lpstr>
      <vt:lpstr>メイリオ</vt:lpstr>
      <vt:lpstr>游ゴシック</vt:lpstr>
      <vt:lpstr>Arial</vt:lpstr>
      <vt:lpstr>Times New Roman</vt:lpstr>
      <vt:lpstr>Wingdings</vt:lpstr>
      <vt:lpstr>Wingdings 2</vt:lpstr>
      <vt:lpstr>テーマ1</vt:lpstr>
      <vt:lpstr>1_テーマ1</vt:lpstr>
      <vt:lpstr>2_テーマ1</vt:lpstr>
      <vt:lpstr>think-cell スライド</vt:lpstr>
      <vt:lpstr>think-cell Slide</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MOE</dc:creator>
  <cp:lastModifiedBy>園江</cp:lastModifiedBy>
  <cp:revision>339</cp:revision>
  <cp:lastPrinted>2020-02-05T07:00:42Z</cp:lastPrinted>
  <dcterms:created xsi:type="dcterms:W3CDTF">2018-05-24T08:33:10Z</dcterms:created>
  <dcterms:modified xsi:type="dcterms:W3CDTF">2020-02-26T06:31:21Z</dcterms:modified>
</cp:coreProperties>
</file>