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Lst>
  <p:notesMasterIdLst>
    <p:notesMasterId r:id="rId10"/>
  </p:notesMasterIdLst>
  <p:sldIdLst>
    <p:sldId id="297" r:id="rId4"/>
    <p:sldId id="298" r:id="rId5"/>
    <p:sldId id="307" r:id="rId6"/>
    <p:sldId id="308" r:id="rId7"/>
    <p:sldId id="301" r:id="rId8"/>
    <p:sldId id="310" r:id="rId9"/>
  </p:sldIdLst>
  <p:sldSz cx="9906000" cy="6858000" type="A4"/>
  <p:notesSz cx="6807200" cy="9939338"/>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24" userDrawn="1">
          <p15:clr>
            <a:srgbClr val="A4A3A4"/>
          </p15:clr>
        </p15:guide>
        <p15:guide id="3" orient="horz" pos="16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02060"/>
    <a:srgbClr val="DDDDDD"/>
    <a:srgbClr val="BFBFBF"/>
    <a:srgbClr val="B3B3B3"/>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716" autoAdjust="0"/>
  </p:normalViewPr>
  <p:slideViewPr>
    <p:cSldViewPr snapToGrid="0" showGuides="1">
      <p:cViewPr varScale="1">
        <p:scale>
          <a:sx n="110" d="100"/>
          <a:sy n="110" d="100"/>
        </p:scale>
        <p:origin x="1338" y="78"/>
      </p:cViewPr>
      <p:guideLst>
        <p:guide pos="3324"/>
        <p:guide orient="horz" pos="16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2219" tIns="46110" rIns="92219" bIns="461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2219" tIns="46110" rIns="92219" bIns="46110" rtlCol="0"/>
          <a:lstStyle>
            <a:lvl1pPr algn="r">
              <a:defRPr sz="1200"/>
            </a:lvl1pPr>
          </a:lstStyle>
          <a:p>
            <a:fld id="{817C4101-0163-4AB1-9664-E293361E70F7}" type="datetimeFigureOut">
              <a:rPr kumimoji="1" lang="ja-JP" altLang="en-US" smtClean="0"/>
              <a:t>2020/2/19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19" tIns="46110" rIns="92219" bIns="46110"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19" tIns="46110" rIns="92219" bIns="461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19" tIns="46110" rIns="92219" bIns="461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19" tIns="46110" rIns="92219" bIns="46110"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ity.kawasaki.jp/170/page/0000112082.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city.kawasaki.jp/230/cmsfiles/contents/0000016/16930/0507yosan.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ity.kawasaki.jp/170/page/0000112082.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ity.kawasaki.jp/230/cmsfiles/contents/0000016/16930/0507yosan.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ity.kawasaki.jp/170/page/0000112082.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ity.kawasaki.jp/230/cmsfiles/contents/0000016/16930/0507yosa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45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458">
                <a:defRPr/>
              </a:pPr>
              <a:t>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915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a:p>
        </p:txBody>
      </p:sp>
    </p:spTree>
    <p:extLst>
      <p:ext uri="{BB962C8B-B14F-4D97-AF65-F5344CB8AC3E}">
        <p14:creationId xmlns:p14="http://schemas.microsoft.com/office/powerpoint/2010/main" val="38581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en-US" altLang="ja-JP" dirty="0">
                <a:hlinkClick r:id="rId3"/>
              </a:rPr>
              <a:t>http://www.city.kawasaki.jp/170/page/0000112082.html</a:t>
            </a:r>
            <a:endParaRPr lang="en-US" altLang="ja-JP" dirty="0">
              <a:hlinkClick r:id="rId4"/>
            </a:endParaRPr>
          </a:p>
          <a:p>
            <a:r>
              <a:rPr lang="en-US" altLang="ja-JP" dirty="0">
                <a:hlinkClick r:id="rId4"/>
              </a:rPr>
              <a:t>http://www.city.kawasaki.jp/230/cmsfiles/contents/0000016/16930/0507yosan.pdf</a:t>
            </a:r>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325898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en-US" altLang="ja-JP" dirty="0">
                <a:hlinkClick r:id="rId3"/>
              </a:rPr>
              <a:t>http://www.city.kawasaki.jp/170/page/0000112082.html</a:t>
            </a:r>
            <a:endParaRPr lang="en-US" altLang="ja-JP" dirty="0">
              <a:hlinkClick r:id="rId4"/>
            </a:endParaRPr>
          </a:p>
          <a:p>
            <a:r>
              <a:rPr lang="en-US" altLang="ja-JP" dirty="0">
                <a:hlinkClick r:id="rId4"/>
              </a:rPr>
              <a:t>http://www.city.kawasaki.jp/230/cmsfiles/contents/0000016/16930/0507yosan.pdf</a:t>
            </a:r>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3</a:t>
            </a:fld>
            <a:endParaRPr kumimoji="1" lang="ja-JP" altLang="en-US"/>
          </a:p>
        </p:txBody>
      </p:sp>
    </p:spTree>
    <p:extLst>
      <p:ext uri="{BB962C8B-B14F-4D97-AF65-F5344CB8AC3E}">
        <p14:creationId xmlns:p14="http://schemas.microsoft.com/office/powerpoint/2010/main" val="76824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en-US" altLang="ja-JP" dirty="0">
                <a:hlinkClick r:id="rId3"/>
              </a:rPr>
              <a:t>http://www.city.kawasaki.jp/170/page/0000112082.html</a:t>
            </a:r>
            <a:endParaRPr lang="en-US" altLang="ja-JP" dirty="0">
              <a:hlinkClick r:id="rId4"/>
            </a:endParaRPr>
          </a:p>
          <a:p>
            <a:r>
              <a:rPr lang="en-US" altLang="ja-JP" dirty="0">
                <a:hlinkClick r:id="rId4"/>
              </a:rPr>
              <a:t>http://www.city.kawasaki.jp/230/cmsfiles/contents/0000016/16930/0507yosan.pdf</a:t>
            </a:r>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4</a:t>
            </a:fld>
            <a:endParaRPr kumimoji="1" lang="ja-JP" altLang="en-US"/>
          </a:p>
        </p:txBody>
      </p:sp>
    </p:spTree>
    <p:extLst>
      <p:ext uri="{BB962C8B-B14F-4D97-AF65-F5344CB8AC3E}">
        <p14:creationId xmlns:p14="http://schemas.microsoft.com/office/powerpoint/2010/main" val="403514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45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458">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4260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66"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630"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811901179"/>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42"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654"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nv.go.jp/nature/morisatokawaumi/pdf/kyouseiken/sdgs.pdf" TargetMode="External"/><Relationship Id="rId3" Type="http://schemas.openxmlformats.org/officeDocument/2006/relationships/slideLayout" Target="../slideLayouts/slideLayout1.xml"/><Relationship Id="rId7" Type="http://schemas.openxmlformats.org/officeDocument/2006/relationships/hyperlink" Target="https://www.city.kitakyushu.lg.jp/kouhou/file_0010.html" TargetMode="Externa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gif"/><Relationship Id="rId5" Type="http://schemas.openxmlformats.org/officeDocument/2006/relationships/oleObject" Target="../embeddings/oleObject5.bin"/><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oleObject" Target="../embeddings/oleObject6.bin"/><Relationship Id="rId10" Type="http://schemas.openxmlformats.org/officeDocument/2006/relationships/image" Target="../media/image1.gif"/><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gi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gi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gif"/><Relationship Id="rId5" Type="http://schemas.openxmlformats.org/officeDocument/2006/relationships/oleObject" Target="../embeddings/oleObject9.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gi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7482"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20" name="Rectangle 2"/>
          <p:cNvSpPr txBox="1">
            <a:spLocks noChangeArrowheads="1"/>
          </p:cNvSpPr>
          <p:nvPr/>
        </p:nvSpPr>
        <p:spPr bwMode="auto">
          <a:xfrm>
            <a:off x="196770" y="-1"/>
            <a:ext cx="932823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21" name="正方形/長方形 20"/>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22" name="正方形/長方形 21"/>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福岡県／北九州市</a:t>
            </a:r>
          </a:p>
        </p:txBody>
      </p:sp>
      <p:sp>
        <p:nvSpPr>
          <p:cNvPr id="35" name="正方形/長方形 3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「次世代国際資源循環・リサイクル拠点</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形成に向けた</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二次電池リサイクルの事業化可能性調査事業</a:t>
            </a:r>
            <a:r>
              <a:rPr lang="en-US" altLang="ja-JP" sz="1200" b="1" dirty="0">
                <a:solidFill>
                  <a:schemeClr val="bg1"/>
                </a:solidFill>
                <a:latin typeface="メイリオ" panose="020B0604030504040204" pitchFamily="50" charset="-128"/>
                <a:ea typeface="メイリオ" panose="020B0604030504040204" pitchFamily="50" charset="-128"/>
              </a:rPr>
              <a:t>―</a:t>
            </a:r>
            <a:endParaRPr lang="ja-JP" altLang="en-US" sz="1200" dirty="0">
              <a:solidFill>
                <a:schemeClr val="bg1"/>
              </a:solidFill>
              <a:latin typeface="メイリオ" panose="020B0604030504040204" pitchFamily="50" charset="-128"/>
              <a:ea typeface="メイリオ" panose="020B0604030504040204" pitchFamily="50" charset="-128"/>
            </a:endParaRPr>
          </a:p>
        </p:txBody>
      </p:sp>
      <p:sp>
        <p:nvSpPr>
          <p:cNvPr id="60" name="コンテンツ プレースホルダー 11"/>
          <p:cNvSpPr txBox="1">
            <a:spLocks/>
          </p:cNvSpPr>
          <p:nvPr/>
        </p:nvSpPr>
        <p:spPr>
          <a:xfrm>
            <a:off x="559864" y="105763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年）</a:t>
            </a:r>
            <a:endParaRPr lang="en-US" altLang="ja-JP" sz="1200" b="1" dirty="0">
              <a:latin typeface="メイリオ" panose="020B0604030504040204" pitchFamily="50" charset="-128"/>
              <a:ea typeface="メイリオ" panose="020B0604030504040204" pitchFamily="50" charset="-128"/>
            </a:endParaRPr>
          </a:p>
        </p:txBody>
      </p:sp>
      <p:sp>
        <p:nvSpPr>
          <p:cNvPr id="63" name="正方形/長方形 62"/>
          <p:cNvSpPr/>
          <p:nvPr/>
        </p:nvSpPr>
        <p:spPr>
          <a:xfrm>
            <a:off x="561672" y="1049622"/>
            <a:ext cx="586800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2"/>
          <p:cNvSpPr>
            <a:spLocks noGrp="1"/>
          </p:cNvSpPr>
          <p:nvPr>
            <p:ph type="sldNum" sz="quarter" idx="4294967295"/>
          </p:nvPr>
        </p:nvSpPr>
        <p:spPr>
          <a:xfrm>
            <a:off x="4233496" y="6936894"/>
            <a:ext cx="1439008" cy="287338"/>
          </a:xfrm>
        </p:spPr>
        <p:txBody>
          <a:bodyPr/>
          <a:lstStyle/>
          <a:p>
            <a:fld id="{FAE1CDDE-8ABD-43D3-9A95-58863E587FD6}" type="slidenum">
              <a:rPr lang="en-US" altLang="ja-JP" smtClean="0"/>
              <a:pPr/>
              <a:t>0</a:t>
            </a:fld>
            <a:endParaRPr lang="en-US" altLang="ja-JP" dirty="0"/>
          </a:p>
        </p:txBody>
      </p:sp>
      <p:sp>
        <p:nvSpPr>
          <p:cNvPr id="64" name="正方形/長方形 63"/>
          <p:cNvSpPr/>
          <p:nvPr/>
        </p:nvSpPr>
        <p:spPr>
          <a:xfrm>
            <a:off x="5565516" y="6812761"/>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pic>
        <p:nvPicPr>
          <p:cNvPr id="57376" name="Picture 32" descr="北九州市の市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1846" y="137775"/>
            <a:ext cx="320400" cy="320400"/>
          </a:xfrm>
          <a:prstGeom prst="rect">
            <a:avLst/>
          </a:prstGeom>
          <a:solidFill>
            <a:schemeClr val="bg1"/>
          </a:solidFill>
        </p:spPr>
      </p:pic>
      <p:sp>
        <p:nvSpPr>
          <p:cNvPr id="9" name="正方形/長方形 8"/>
          <p:cNvSpPr/>
          <p:nvPr/>
        </p:nvSpPr>
        <p:spPr>
          <a:xfrm>
            <a:off x="5005391" y="6550311"/>
            <a:ext cx="5672505" cy="338554"/>
          </a:xfrm>
          <a:prstGeom prst="rect">
            <a:avLst/>
          </a:prstGeom>
        </p:spPr>
        <p:txBody>
          <a:bodyPr wrap="square">
            <a:spAutoFit/>
          </a:bodyPr>
          <a:lstStyle/>
          <a:p>
            <a:r>
              <a:rPr lang="ja-JP" altLang="en-US" sz="800" dirty="0"/>
              <a:t>市章出典（北九州市）</a:t>
            </a:r>
            <a:r>
              <a:rPr lang="en-US" altLang="ja-JP" sz="800" dirty="0"/>
              <a:t>: </a:t>
            </a:r>
            <a:r>
              <a:rPr lang="en-US" altLang="ja-JP" sz="800" dirty="0">
                <a:hlinkClick r:id="rId7"/>
              </a:rPr>
              <a:t>https://www.city.kitakyushu.lg.jp/kouhou/file_0010.html</a:t>
            </a:r>
            <a:endParaRPr lang="en-US" altLang="ja-JP" sz="800" dirty="0"/>
          </a:p>
          <a:p>
            <a:r>
              <a:rPr lang="ja-JP" altLang="en-US" sz="800" dirty="0"/>
              <a:t>地域循環共生圏出典（環境省）：</a:t>
            </a:r>
            <a:r>
              <a:rPr lang="en-US" altLang="ja-JP" sz="800" dirty="0">
                <a:hlinkClick r:id="rId8"/>
              </a:rPr>
              <a:t>https://www.env.go.jp/nature/morisatokawaumi/pdf/kyouseiken/sdgs.pdf</a:t>
            </a:r>
            <a:endParaRPr lang="en-US" altLang="ja-JP" sz="800" dirty="0"/>
          </a:p>
        </p:txBody>
      </p:sp>
      <p:pic>
        <p:nvPicPr>
          <p:cNvPr id="14" name="図 13"/>
          <p:cNvPicPr>
            <a:picLocks noChangeAspect="1"/>
          </p:cNvPicPr>
          <p:nvPr/>
        </p:nvPicPr>
        <p:blipFill>
          <a:blip r:embed="rId9"/>
          <a:stretch>
            <a:fillRect/>
          </a:stretch>
        </p:blipFill>
        <p:spPr>
          <a:xfrm>
            <a:off x="660721" y="1427186"/>
            <a:ext cx="2008679" cy="1670043"/>
          </a:xfrm>
          <a:prstGeom prst="rect">
            <a:avLst/>
          </a:prstGeom>
          <a:ln>
            <a:solidFill>
              <a:schemeClr val="tx1"/>
            </a:solidFill>
          </a:ln>
        </p:spPr>
      </p:pic>
      <p:sp>
        <p:nvSpPr>
          <p:cNvPr id="66" name="正方形/長方形 65"/>
          <p:cNvSpPr/>
          <p:nvPr/>
        </p:nvSpPr>
        <p:spPr>
          <a:xfrm>
            <a:off x="3694988" y="2385274"/>
            <a:ext cx="1631063" cy="556583"/>
          </a:xfrm>
          <a:prstGeom prst="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latin typeface="Calibri" panose="020F0502020204030204" pitchFamily="34" charset="0"/>
                <a:cs typeface="Calibri" panose="020F0502020204030204" pitchFamily="34" charset="0"/>
              </a:rPr>
              <a:t>多様なビジネスの創出</a:t>
            </a:r>
            <a:br>
              <a:rPr kumimoji="1" lang="en-US" altLang="ja-JP" sz="1200" b="1" dirty="0">
                <a:latin typeface="Calibri" panose="020F0502020204030204" pitchFamily="34" charset="0"/>
                <a:cs typeface="Calibri" panose="020F0502020204030204" pitchFamily="34" charset="0"/>
              </a:rPr>
            </a:br>
            <a:r>
              <a:rPr kumimoji="1" lang="ja-JP" altLang="en-US" sz="1200" b="1" dirty="0">
                <a:latin typeface="Calibri" panose="020F0502020204030204" pitchFamily="34" charset="0"/>
                <a:cs typeface="Calibri" panose="020F0502020204030204" pitchFamily="34" charset="0"/>
              </a:rPr>
              <a:t>（資源循環ビジネス）</a:t>
            </a:r>
          </a:p>
        </p:txBody>
      </p:sp>
      <p:sp>
        <p:nvSpPr>
          <p:cNvPr id="68" name="楕円 67"/>
          <p:cNvSpPr/>
          <p:nvPr/>
        </p:nvSpPr>
        <p:spPr>
          <a:xfrm>
            <a:off x="678986" y="3190283"/>
            <a:ext cx="2800384" cy="3149557"/>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9" name="雲 68"/>
          <p:cNvSpPr/>
          <p:nvPr/>
        </p:nvSpPr>
        <p:spPr>
          <a:xfrm>
            <a:off x="1706512" y="5713507"/>
            <a:ext cx="858029" cy="365351"/>
          </a:xfrm>
          <a:prstGeom prst="clou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CO2</a:t>
            </a:r>
            <a:r>
              <a:rPr kumimoji="1" lang="ja-JP" altLang="en-US" sz="1100" dirty="0">
                <a:solidFill>
                  <a:schemeClr val="tx1"/>
                </a:solidFill>
              </a:rPr>
              <a:t>↓</a:t>
            </a:r>
          </a:p>
        </p:txBody>
      </p:sp>
      <p:grpSp>
        <p:nvGrpSpPr>
          <p:cNvPr id="70" name="グループ化 69"/>
          <p:cNvGrpSpPr/>
          <p:nvPr/>
        </p:nvGrpSpPr>
        <p:grpSpPr>
          <a:xfrm>
            <a:off x="1350843" y="4236757"/>
            <a:ext cx="602586" cy="434565"/>
            <a:chOff x="4471572" y="4083114"/>
            <a:chExt cx="853667" cy="615636"/>
          </a:xfrm>
          <a:solidFill>
            <a:schemeClr val="tx1"/>
          </a:solidFill>
        </p:grpSpPr>
        <p:sp>
          <p:nvSpPr>
            <p:cNvPr id="71" name="平行四辺形 70"/>
            <p:cNvSpPr/>
            <p:nvPr/>
          </p:nvSpPr>
          <p:spPr>
            <a:xfrm>
              <a:off x="4524375" y="4484026"/>
              <a:ext cx="800864" cy="214724"/>
            </a:xfrm>
            <a:prstGeom prst="parallelogram">
              <a:avLst>
                <a:gd name="adj" fmla="val 120349"/>
              </a:avLst>
            </a:prstGeom>
            <a:grp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72" name="直線コネクタ 71"/>
            <p:cNvCxnSpPr>
              <a:stCxn id="71" idx="5"/>
              <a:endCxn id="71" idx="2"/>
            </p:cNvCxnSpPr>
            <p:nvPr/>
          </p:nvCxnSpPr>
          <p:spPr>
            <a:xfrm>
              <a:off x="4653584" y="4591388"/>
              <a:ext cx="542445" cy="0"/>
            </a:xfrm>
            <a:prstGeom prst="line">
              <a:avLst/>
            </a:prstGeom>
            <a:grpFill/>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4711618" y="4539158"/>
              <a:ext cx="542445" cy="0"/>
            </a:xfrm>
            <a:prstGeom prst="line">
              <a:avLst/>
            </a:prstGeom>
            <a:grpFill/>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4607157" y="4637815"/>
              <a:ext cx="542445" cy="0"/>
            </a:xfrm>
            <a:prstGeom prst="line">
              <a:avLst/>
            </a:prstGeom>
            <a:grpFill/>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a:stCxn id="71" idx="1"/>
              <a:endCxn id="71" idx="3"/>
            </p:cNvCxnSpPr>
            <p:nvPr/>
          </p:nvCxnSpPr>
          <p:spPr>
            <a:xfrm flipH="1">
              <a:off x="4795598" y="4484026"/>
              <a:ext cx="258419" cy="214724"/>
            </a:xfrm>
            <a:prstGeom prst="line">
              <a:avLst/>
            </a:prstGeom>
            <a:grpFill/>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6" name="円/楕円 276"/>
            <p:cNvSpPr/>
            <p:nvPr/>
          </p:nvSpPr>
          <p:spPr>
            <a:xfrm>
              <a:off x="4471572" y="4083114"/>
              <a:ext cx="226183" cy="215149"/>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77" name="直線コネクタ 76"/>
            <p:cNvCxnSpPr/>
            <p:nvPr/>
          </p:nvCxnSpPr>
          <p:spPr>
            <a:xfrm>
              <a:off x="4580567" y="4311461"/>
              <a:ext cx="26809" cy="170005"/>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直線コネクタ 77"/>
            <p:cNvCxnSpPr/>
            <p:nvPr/>
          </p:nvCxnSpPr>
          <p:spPr>
            <a:xfrm>
              <a:off x="4664079" y="4281906"/>
              <a:ext cx="133418" cy="160855"/>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a:off x="4731239" y="4191526"/>
              <a:ext cx="151889" cy="79974"/>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0" name="グループ化 79"/>
          <p:cNvGrpSpPr/>
          <p:nvPr/>
        </p:nvGrpSpPr>
        <p:grpSpPr>
          <a:xfrm>
            <a:off x="1365813" y="5017639"/>
            <a:ext cx="557370" cy="270659"/>
            <a:chOff x="492214" y="1373575"/>
            <a:chExt cx="844466" cy="410073"/>
          </a:xfrm>
          <a:solidFill>
            <a:schemeClr val="tx1"/>
          </a:solidFill>
        </p:grpSpPr>
        <p:sp>
          <p:nvSpPr>
            <p:cNvPr id="81" name="フローチャート : 論理積ゲート 5"/>
            <p:cNvSpPr/>
            <p:nvPr/>
          </p:nvSpPr>
          <p:spPr>
            <a:xfrm rot="16200000">
              <a:off x="756208" y="1295947"/>
              <a:ext cx="339776" cy="495031"/>
            </a:xfrm>
            <a:prstGeom prst="flowChartDelay">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2" name="フローチャート : 論理積ゲート 6"/>
            <p:cNvSpPr/>
            <p:nvPr/>
          </p:nvSpPr>
          <p:spPr>
            <a:xfrm rot="16200000">
              <a:off x="637211" y="1363317"/>
              <a:ext cx="205037" cy="495031"/>
            </a:xfrm>
            <a:prstGeom prst="flowChartDelay">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3" name="フローチャート : 論理積ゲート 7"/>
            <p:cNvSpPr/>
            <p:nvPr/>
          </p:nvSpPr>
          <p:spPr>
            <a:xfrm rot="16200000">
              <a:off x="986646" y="1363317"/>
              <a:ext cx="205037" cy="495031"/>
            </a:xfrm>
            <a:prstGeom prst="flowChartDelay">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4" name="円/楕円 8"/>
            <p:cNvSpPr/>
            <p:nvPr/>
          </p:nvSpPr>
          <p:spPr>
            <a:xfrm>
              <a:off x="556278" y="1572754"/>
              <a:ext cx="209659" cy="210894"/>
            </a:xfrm>
            <a:prstGeom prst="ellipse">
              <a:avLst/>
            </a:prstGeom>
            <a:grpFill/>
            <a:ln w="2857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solidFill>
                  <a:schemeClr val="tx1"/>
                </a:solidFill>
              </a:endParaRPr>
            </a:p>
          </p:txBody>
        </p:sp>
        <p:sp>
          <p:nvSpPr>
            <p:cNvPr id="85" name="円/楕円 9"/>
            <p:cNvSpPr/>
            <p:nvPr/>
          </p:nvSpPr>
          <p:spPr>
            <a:xfrm>
              <a:off x="1045485" y="1572754"/>
              <a:ext cx="209659" cy="210894"/>
            </a:xfrm>
            <a:prstGeom prst="ellipse">
              <a:avLst/>
            </a:prstGeom>
            <a:grpFill/>
            <a:ln w="2857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solidFill>
                  <a:schemeClr val="tx1"/>
                </a:solidFill>
              </a:endParaRPr>
            </a:p>
          </p:txBody>
        </p:sp>
      </p:grpSp>
      <p:grpSp>
        <p:nvGrpSpPr>
          <p:cNvPr id="86" name="グループ化 85"/>
          <p:cNvGrpSpPr/>
          <p:nvPr/>
        </p:nvGrpSpPr>
        <p:grpSpPr>
          <a:xfrm>
            <a:off x="2227987" y="4630578"/>
            <a:ext cx="192164" cy="285147"/>
            <a:chOff x="6267450" y="571500"/>
            <a:chExt cx="590550" cy="876300"/>
          </a:xfrm>
          <a:solidFill>
            <a:schemeClr val="tx1"/>
          </a:solidFill>
        </p:grpSpPr>
        <p:sp>
          <p:nvSpPr>
            <p:cNvPr id="87" name="正方形/長方形 86"/>
            <p:cNvSpPr/>
            <p:nvPr/>
          </p:nvSpPr>
          <p:spPr>
            <a:xfrm>
              <a:off x="6267450" y="571500"/>
              <a:ext cx="590550" cy="87630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8" name="正方形/長方形 87"/>
            <p:cNvSpPr/>
            <p:nvPr/>
          </p:nvSpPr>
          <p:spPr>
            <a:xfrm>
              <a:off x="6343650" y="657225"/>
              <a:ext cx="438150" cy="57150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9" name="円/楕円 268"/>
            <p:cNvSpPr/>
            <p:nvPr/>
          </p:nvSpPr>
          <p:spPr>
            <a:xfrm>
              <a:off x="6505575" y="1276350"/>
              <a:ext cx="123825" cy="123825"/>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90" name="テキスト ボックス 89"/>
          <p:cNvSpPr txBox="1"/>
          <p:nvPr/>
        </p:nvSpPr>
        <p:spPr>
          <a:xfrm>
            <a:off x="1352512" y="3502599"/>
            <a:ext cx="1451637" cy="257369"/>
          </a:xfrm>
          <a:prstGeom prst="rect">
            <a:avLst/>
          </a:prstGeom>
          <a:solidFill>
            <a:schemeClr val="bg1"/>
          </a:solidFill>
        </p:spPr>
        <p:txBody>
          <a:bodyPr wrap="square" lIns="0" tIns="36000" rIns="0" bIns="36000" rtlCol="0" anchor="ctr" anchorCtr="0">
            <a:spAutoFit/>
          </a:bodyPr>
          <a:lstStyle/>
          <a:p>
            <a:pPr algn="ctr"/>
            <a:r>
              <a:rPr kumimoji="1" lang="ja-JP" altLang="en-US" sz="600" dirty="0"/>
              <a:t>既存のエコタウンのリサイクルビジネス</a:t>
            </a:r>
            <a:br>
              <a:rPr kumimoji="1" lang="en-US" altLang="ja-JP" sz="600" dirty="0"/>
            </a:br>
            <a:r>
              <a:rPr kumimoji="1" lang="ja-JP" altLang="en-US" sz="600" dirty="0"/>
              <a:t>（産廃・一廃・家電・自動車等）</a:t>
            </a:r>
            <a:endParaRPr kumimoji="1" lang="en-US" altLang="ja-JP" sz="600" dirty="0"/>
          </a:p>
        </p:txBody>
      </p:sp>
      <p:grpSp>
        <p:nvGrpSpPr>
          <p:cNvPr id="100" name="グループ化 99"/>
          <p:cNvGrpSpPr/>
          <p:nvPr/>
        </p:nvGrpSpPr>
        <p:grpSpPr>
          <a:xfrm>
            <a:off x="1770624" y="3276957"/>
            <a:ext cx="657599" cy="192537"/>
            <a:chOff x="2462705" y="4582336"/>
            <a:chExt cx="1645441" cy="481766"/>
          </a:xfrm>
          <a:solidFill>
            <a:schemeClr val="tx1"/>
          </a:solidFill>
        </p:grpSpPr>
        <p:sp>
          <p:nvSpPr>
            <p:cNvPr id="101" name="正方形/長方形 100"/>
            <p:cNvSpPr/>
            <p:nvPr/>
          </p:nvSpPr>
          <p:spPr>
            <a:xfrm>
              <a:off x="2462705" y="4582336"/>
              <a:ext cx="1494739" cy="123014"/>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2" name="正方形/長方形 101"/>
            <p:cNvSpPr/>
            <p:nvPr/>
          </p:nvSpPr>
          <p:spPr>
            <a:xfrm>
              <a:off x="2520919" y="4705351"/>
              <a:ext cx="1411949" cy="343414"/>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3" name="正方形/長方形 102"/>
            <p:cNvSpPr/>
            <p:nvPr/>
          </p:nvSpPr>
          <p:spPr>
            <a:xfrm>
              <a:off x="2617593" y="4804924"/>
              <a:ext cx="290106" cy="24384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4" name="正方形/長方形 103"/>
            <p:cNvSpPr/>
            <p:nvPr/>
          </p:nvSpPr>
          <p:spPr>
            <a:xfrm>
              <a:off x="3088540" y="4804924"/>
              <a:ext cx="290106" cy="24384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5" name="正方形/長方形 104"/>
            <p:cNvSpPr/>
            <p:nvPr/>
          </p:nvSpPr>
          <p:spPr>
            <a:xfrm>
              <a:off x="3559487" y="4804924"/>
              <a:ext cx="290106" cy="24384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06" name="グループ化 105"/>
            <p:cNvGrpSpPr/>
            <p:nvPr/>
          </p:nvGrpSpPr>
          <p:grpSpPr>
            <a:xfrm rot="900000">
              <a:off x="3987684" y="4668178"/>
              <a:ext cx="120462" cy="395924"/>
              <a:chOff x="4953000" y="4183487"/>
              <a:chExt cx="254779" cy="982873"/>
            </a:xfrm>
            <a:grpFill/>
          </p:grpSpPr>
          <p:sp>
            <p:nvSpPr>
              <p:cNvPr id="107" name="正方形/長方形 106"/>
              <p:cNvSpPr/>
              <p:nvPr/>
            </p:nvSpPr>
            <p:spPr>
              <a:xfrm>
                <a:off x="4953000" y="4183487"/>
                <a:ext cx="45719" cy="982873"/>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8" name="正方形/長方形 107"/>
              <p:cNvSpPr/>
              <p:nvPr/>
            </p:nvSpPr>
            <p:spPr>
              <a:xfrm>
                <a:off x="5016067" y="4187778"/>
                <a:ext cx="191712" cy="617146"/>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grpSp>
      <p:sp>
        <p:nvSpPr>
          <p:cNvPr id="109" name="テキスト ボックス 108"/>
          <p:cNvSpPr txBox="1"/>
          <p:nvPr/>
        </p:nvSpPr>
        <p:spPr>
          <a:xfrm>
            <a:off x="1428075" y="5284433"/>
            <a:ext cx="420299" cy="165036"/>
          </a:xfrm>
          <a:prstGeom prst="rect">
            <a:avLst/>
          </a:prstGeom>
          <a:solidFill>
            <a:schemeClr val="bg1"/>
          </a:solidFill>
        </p:spPr>
        <p:txBody>
          <a:bodyPr wrap="square" lIns="0" tIns="36000" rIns="0" bIns="36000" rtlCol="0" anchor="ctr" anchorCtr="0">
            <a:spAutoFit/>
          </a:bodyPr>
          <a:lstStyle/>
          <a:p>
            <a:pPr algn="ctr"/>
            <a:r>
              <a:rPr kumimoji="1" lang="en-US" altLang="ja-JP" sz="600" dirty="0"/>
              <a:t>CFRP</a:t>
            </a:r>
          </a:p>
        </p:txBody>
      </p:sp>
      <p:sp>
        <p:nvSpPr>
          <p:cNvPr id="110" name="テキスト ボックス 109"/>
          <p:cNvSpPr txBox="1"/>
          <p:nvPr/>
        </p:nvSpPr>
        <p:spPr>
          <a:xfrm>
            <a:off x="2123166" y="4953516"/>
            <a:ext cx="420299" cy="165036"/>
          </a:xfrm>
          <a:prstGeom prst="rect">
            <a:avLst/>
          </a:prstGeom>
          <a:solidFill>
            <a:schemeClr val="bg1"/>
          </a:solidFill>
        </p:spPr>
        <p:txBody>
          <a:bodyPr wrap="square" lIns="0" tIns="36000" rIns="0" bIns="36000" rtlCol="0" anchor="ctr" anchorCtr="0">
            <a:spAutoFit/>
          </a:bodyPr>
          <a:lstStyle/>
          <a:p>
            <a:pPr algn="ctr"/>
            <a:r>
              <a:rPr kumimoji="1" lang="ja-JP" altLang="en-US" sz="600" dirty="0"/>
              <a:t>二次電池</a:t>
            </a:r>
            <a:endParaRPr kumimoji="1" lang="en-US" altLang="ja-JP" sz="600" dirty="0"/>
          </a:p>
        </p:txBody>
      </p:sp>
      <p:sp>
        <p:nvSpPr>
          <p:cNvPr id="111" name="テキスト ボックス 110"/>
          <p:cNvSpPr txBox="1"/>
          <p:nvPr/>
        </p:nvSpPr>
        <p:spPr>
          <a:xfrm>
            <a:off x="1627221" y="4331598"/>
            <a:ext cx="495979" cy="165036"/>
          </a:xfrm>
          <a:prstGeom prst="rect">
            <a:avLst/>
          </a:prstGeom>
          <a:solidFill>
            <a:schemeClr val="bg1"/>
          </a:solidFill>
        </p:spPr>
        <p:txBody>
          <a:bodyPr wrap="square" lIns="0" tIns="36000" rIns="0" bIns="36000" rtlCol="0" anchor="ctr" anchorCtr="0">
            <a:spAutoFit/>
          </a:bodyPr>
          <a:lstStyle/>
          <a:p>
            <a:pPr algn="ctr"/>
            <a:r>
              <a:rPr kumimoji="1" lang="ja-JP" altLang="en-US" sz="600" dirty="0"/>
              <a:t>太陽光パネル</a:t>
            </a:r>
            <a:endParaRPr kumimoji="1" lang="en-US" altLang="ja-JP" sz="600" dirty="0"/>
          </a:p>
        </p:txBody>
      </p:sp>
      <p:sp>
        <p:nvSpPr>
          <p:cNvPr id="112" name="正方形/長方形 111"/>
          <p:cNvSpPr/>
          <p:nvPr/>
        </p:nvSpPr>
        <p:spPr>
          <a:xfrm>
            <a:off x="1289723" y="4011954"/>
            <a:ext cx="1559723" cy="1592997"/>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1570996" y="3879302"/>
            <a:ext cx="1085251" cy="307777"/>
          </a:xfrm>
          <a:prstGeom prst="rect">
            <a:avLst/>
          </a:prstGeom>
          <a:solidFill>
            <a:schemeClr val="bg1"/>
          </a:solidFill>
        </p:spPr>
        <p:txBody>
          <a:bodyPr wrap="square">
            <a:spAutoFit/>
          </a:bodyPr>
          <a:lstStyle/>
          <a:p>
            <a:r>
              <a:rPr kumimoji="1" lang="ja-JP" altLang="en-US" sz="700" b="1" dirty="0">
                <a:latin typeface="Meiryo UI" panose="020B0604030504040204" pitchFamily="50" charset="-128"/>
                <a:ea typeface="Meiryo UI" panose="020B0604030504040204" pitchFamily="50" charset="-128"/>
              </a:rPr>
              <a:t>「次世代国際資源循環・　　  　</a:t>
            </a:r>
            <a:br>
              <a:rPr kumimoji="1" lang="en-US" altLang="ja-JP" sz="700" b="1" dirty="0">
                <a:latin typeface="Meiryo UI" panose="020B0604030504040204" pitchFamily="50" charset="-128"/>
                <a:ea typeface="Meiryo UI" panose="020B0604030504040204" pitchFamily="50" charset="-128"/>
              </a:rPr>
            </a:br>
            <a:r>
              <a:rPr kumimoji="1" lang="ja-JP" altLang="en-US" sz="700" b="1" dirty="0">
                <a:latin typeface="Meiryo UI" panose="020B0604030504040204" pitchFamily="50" charset="-128"/>
                <a:ea typeface="Meiryo UI" panose="020B0604030504040204" pitchFamily="50" charset="-128"/>
              </a:rPr>
              <a:t>  リサイクル拠点」</a:t>
            </a:r>
            <a:endParaRPr lang="ja-JP" altLang="en-US" sz="700" dirty="0"/>
          </a:p>
        </p:txBody>
      </p:sp>
      <p:sp>
        <p:nvSpPr>
          <p:cNvPr id="114" name="正方形/長方形 113"/>
          <p:cNvSpPr/>
          <p:nvPr/>
        </p:nvSpPr>
        <p:spPr>
          <a:xfrm>
            <a:off x="2057938" y="4533383"/>
            <a:ext cx="525682" cy="6395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2343681" y="4327523"/>
            <a:ext cx="456961" cy="26362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FY2018-2019</a:t>
            </a:r>
            <a:endParaRPr kumimoji="1" lang="ja-JP" altLang="en-US" sz="600" dirty="0">
              <a:solidFill>
                <a:schemeClr val="tx1"/>
              </a:solidFill>
            </a:endParaRPr>
          </a:p>
        </p:txBody>
      </p:sp>
      <p:cxnSp>
        <p:nvCxnSpPr>
          <p:cNvPr id="6" name="直線コネクタ 5"/>
          <p:cNvCxnSpPr/>
          <p:nvPr/>
        </p:nvCxnSpPr>
        <p:spPr>
          <a:xfrm>
            <a:off x="2121377" y="5178834"/>
            <a:ext cx="1542502" cy="1094758"/>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17" name="直線コネクタ 116"/>
          <p:cNvCxnSpPr/>
          <p:nvPr/>
        </p:nvCxnSpPr>
        <p:spPr>
          <a:xfrm flipV="1">
            <a:off x="2078004" y="3274881"/>
            <a:ext cx="1592816" cy="1243005"/>
          </a:xfrm>
          <a:prstGeom prst="line">
            <a:avLst/>
          </a:prstGeom>
          <a:ln w="3175">
            <a:prstDash val="dash"/>
          </a:ln>
        </p:spPr>
        <p:style>
          <a:lnRef idx="1">
            <a:schemeClr val="dk1"/>
          </a:lnRef>
          <a:fillRef idx="0">
            <a:schemeClr val="dk1"/>
          </a:fillRef>
          <a:effectRef idx="0">
            <a:schemeClr val="dk1"/>
          </a:effectRef>
          <a:fontRef idx="minor">
            <a:schemeClr val="tx1"/>
          </a:fontRef>
        </p:style>
      </p:cxnSp>
      <p:sp>
        <p:nvSpPr>
          <p:cNvPr id="119" name="正方形/長方形 118"/>
          <p:cNvSpPr/>
          <p:nvPr/>
        </p:nvSpPr>
        <p:spPr>
          <a:xfrm>
            <a:off x="3656592" y="3264198"/>
            <a:ext cx="2565240" cy="3009394"/>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4161882" y="3079830"/>
            <a:ext cx="1671330" cy="400110"/>
          </a:xfrm>
          <a:prstGeom prst="rect">
            <a:avLst/>
          </a:prstGeom>
          <a:solidFill>
            <a:schemeClr val="bg1"/>
          </a:solidFill>
        </p:spPr>
        <p:txBody>
          <a:bodyPr wrap="square">
            <a:spAutoFit/>
          </a:bodyPr>
          <a:lstStyle/>
          <a:p>
            <a:pPr algn="ctr"/>
            <a:r>
              <a:rPr kumimoji="1" lang="ja-JP" altLang="en-US" sz="1000" b="1" dirty="0">
                <a:solidFill>
                  <a:srgbClr val="FF0000"/>
                </a:solidFill>
                <a:latin typeface="Meiryo UI" panose="020B0604030504040204" pitchFamily="50" charset="-128"/>
                <a:ea typeface="Meiryo UI" panose="020B0604030504040204" pitchFamily="50" charset="-128"/>
              </a:rPr>
              <a:t>電池 </a:t>
            </a:r>
            <a:r>
              <a:rPr kumimoji="1" lang="en-US" altLang="ja-JP" sz="1000" b="1" dirty="0">
                <a:solidFill>
                  <a:srgbClr val="FF0000"/>
                </a:solidFill>
                <a:latin typeface="Meiryo UI" panose="020B0604030504040204" pitchFamily="50" charset="-128"/>
                <a:ea typeface="Meiryo UI" panose="020B0604030504040204" pitchFamily="50" charset="-128"/>
              </a:rPr>
              <a:t>to </a:t>
            </a:r>
            <a:r>
              <a:rPr kumimoji="1" lang="ja-JP" altLang="en-US" sz="1000" b="1" dirty="0">
                <a:solidFill>
                  <a:srgbClr val="FF0000"/>
                </a:solidFill>
                <a:latin typeface="Meiryo UI" panose="020B0604030504040204" pitchFamily="50" charset="-128"/>
                <a:ea typeface="Meiryo UI" panose="020B0604030504040204" pitchFamily="50" charset="-128"/>
              </a:rPr>
              <a:t>電池</a:t>
            </a:r>
            <a:r>
              <a:rPr kumimoji="1" lang="ja-JP" altLang="en-US" sz="1000" b="1" dirty="0">
                <a:latin typeface="Meiryo UI" panose="020B0604030504040204" pitchFamily="50" charset="-128"/>
                <a:ea typeface="Meiryo UI" panose="020B0604030504040204" pitchFamily="50" charset="-128"/>
              </a:rPr>
              <a:t>を見据えた</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solidFill>
                  <a:srgbClr val="FF0000"/>
                </a:solidFill>
                <a:latin typeface="Meiryo UI" panose="020B0604030504040204" pitchFamily="50" charset="-128"/>
                <a:ea typeface="Meiryo UI" panose="020B0604030504040204" pitchFamily="50" charset="-128"/>
              </a:rPr>
              <a:t>クローズドリサイクル</a:t>
            </a:r>
            <a:r>
              <a:rPr kumimoji="1" lang="ja-JP" altLang="en-US" sz="1000" b="1" dirty="0">
                <a:latin typeface="Meiryo UI" panose="020B0604030504040204" pitchFamily="50" charset="-128"/>
                <a:ea typeface="Meiryo UI" panose="020B0604030504040204" pitchFamily="50" charset="-128"/>
              </a:rPr>
              <a:t>の実現</a:t>
            </a:r>
            <a:endParaRPr kumimoji="1" lang="en-US" altLang="ja-JP" sz="1000" b="1" dirty="0">
              <a:latin typeface="Meiryo UI" panose="020B0604030504040204" pitchFamily="50" charset="-128"/>
              <a:ea typeface="Meiryo UI" panose="020B0604030504040204" pitchFamily="50" charset="-128"/>
            </a:endParaRPr>
          </a:p>
        </p:txBody>
      </p:sp>
      <p:grpSp>
        <p:nvGrpSpPr>
          <p:cNvPr id="18" name="グループ化 17"/>
          <p:cNvGrpSpPr/>
          <p:nvPr/>
        </p:nvGrpSpPr>
        <p:grpSpPr>
          <a:xfrm>
            <a:off x="5699890" y="4311903"/>
            <a:ext cx="274665" cy="381071"/>
            <a:chOff x="5514671" y="5017417"/>
            <a:chExt cx="116671" cy="233071"/>
          </a:xfrm>
        </p:grpSpPr>
        <p:sp>
          <p:nvSpPr>
            <p:cNvPr id="17" name="正方形/長方形 16"/>
            <p:cNvSpPr/>
            <p:nvPr/>
          </p:nvSpPr>
          <p:spPr>
            <a:xfrm>
              <a:off x="5514671" y="5047897"/>
              <a:ext cx="116671" cy="202591"/>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20" name="正方形/長方形 119"/>
            <p:cNvSpPr/>
            <p:nvPr/>
          </p:nvSpPr>
          <p:spPr>
            <a:xfrm>
              <a:off x="5548272" y="5017417"/>
              <a:ext cx="45719" cy="45719"/>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sp>
        <p:nvSpPr>
          <p:cNvPr id="127" name="テキスト ボックス 126"/>
          <p:cNvSpPr txBox="1"/>
          <p:nvPr/>
        </p:nvSpPr>
        <p:spPr>
          <a:xfrm>
            <a:off x="5365122" y="5343027"/>
            <a:ext cx="554013" cy="195814"/>
          </a:xfrm>
          <a:prstGeom prst="rect">
            <a:avLst/>
          </a:prstGeom>
          <a:solidFill>
            <a:schemeClr val="bg1"/>
          </a:solidFill>
        </p:spPr>
        <p:txBody>
          <a:bodyPr wrap="square" lIns="0" tIns="36000" rIns="0" bIns="36000" rtlCol="0" anchor="ctr" anchorCtr="0">
            <a:spAutoFit/>
          </a:bodyPr>
          <a:lstStyle/>
          <a:p>
            <a:pPr algn="ctr"/>
            <a:r>
              <a:rPr kumimoji="1" lang="ja-JP" altLang="en-US" sz="800" b="1" dirty="0">
                <a:latin typeface="ＭＳ ゴシック" panose="020B0609070205080204" pitchFamily="49" charset="-128"/>
                <a:ea typeface="ＭＳ ゴシック" panose="020B0609070205080204" pitchFamily="49" charset="-128"/>
              </a:rPr>
              <a:t>熱分解処理</a:t>
            </a:r>
            <a:endParaRPr kumimoji="1" lang="en-US" altLang="ja-JP" sz="800" b="1" dirty="0">
              <a:latin typeface="ＭＳ ゴシック" panose="020B0609070205080204" pitchFamily="49" charset="-128"/>
              <a:ea typeface="ＭＳ ゴシック" panose="020B0609070205080204" pitchFamily="49" charset="-128"/>
            </a:endParaRPr>
          </a:p>
        </p:txBody>
      </p:sp>
      <p:grpSp>
        <p:nvGrpSpPr>
          <p:cNvPr id="131" name="グループ化 130"/>
          <p:cNvGrpSpPr/>
          <p:nvPr/>
        </p:nvGrpSpPr>
        <p:grpSpPr>
          <a:xfrm>
            <a:off x="4741740" y="3474959"/>
            <a:ext cx="348939" cy="453033"/>
            <a:chOff x="6267450" y="571500"/>
            <a:chExt cx="590550" cy="876300"/>
          </a:xfrm>
          <a:solidFill>
            <a:schemeClr val="tx1"/>
          </a:solidFill>
        </p:grpSpPr>
        <p:sp>
          <p:nvSpPr>
            <p:cNvPr id="132" name="正方形/長方形 131"/>
            <p:cNvSpPr/>
            <p:nvPr/>
          </p:nvSpPr>
          <p:spPr>
            <a:xfrm>
              <a:off x="6267450" y="571500"/>
              <a:ext cx="590550" cy="87630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3" name="正方形/長方形 132"/>
            <p:cNvSpPr/>
            <p:nvPr/>
          </p:nvSpPr>
          <p:spPr>
            <a:xfrm>
              <a:off x="6343650" y="657225"/>
              <a:ext cx="438150" cy="57150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4" name="円/楕円 268"/>
            <p:cNvSpPr/>
            <p:nvPr/>
          </p:nvSpPr>
          <p:spPr>
            <a:xfrm>
              <a:off x="6505575" y="1276350"/>
              <a:ext cx="123825" cy="123825"/>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3" name="楕円 22"/>
          <p:cNvSpPr/>
          <p:nvPr/>
        </p:nvSpPr>
        <p:spPr>
          <a:xfrm>
            <a:off x="3977447" y="3669175"/>
            <a:ext cx="1861085" cy="181745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49" name="テキスト ボックス 148"/>
          <p:cNvSpPr txBox="1"/>
          <p:nvPr/>
        </p:nvSpPr>
        <p:spPr>
          <a:xfrm>
            <a:off x="3907009" y="5017317"/>
            <a:ext cx="869449" cy="318924"/>
          </a:xfrm>
          <a:prstGeom prst="rect">
            <a:avLst/>
          </a:prstGeom>
          <a:solidFill>
            <a:schemeClr val="bg1"/>
          </a:solidFill>
        </p:spPr>
        <p:txBody>
          <a:bodyPr wrap="square" lIns="0" tIns="36000" rIns="0" bIns="36000" rtlCol="0" anchor="ctr" anchorCtr="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クローズドループ</a:t>
            </a:r>
            <a:br>
              <a:rPr kumimoji="1" lang="en-US" altLang="ja-JP" sz="800" b="1" dirty="0">
                <a:solidFill>
                  <a:srgbClr val="FF0000"/>
                </a:solidFill>
                <a:latin typeface="ＭＳ ゴシック" panose="020B0609070205080204" pitchFamily="49" charset="-128"/>
                <a:ea typeface="ＭＳ ゴシック" panose="020B0609070205080204" pitchFamily="49" charset="-128"/>
              </a:rPr>
            </a:br>
            <a:r>
              <a:rPr kumimoji="1" lang="ja-JP" altLang="en-US" sz="800" b="1" dirty="0">
                <a:solidFill>
                  <a:srgbClr val="FF0000"/>
                </a:solidFill>
                <a:latin typeface="ＭＳ ゴシック" panose="020B0609070205080204" pitchFamily="49" charset="-128"/>
                <a:ea typeface="ＭＳ ゴシック" panose="020B0609070205080204" pitchFamily="49" charset="-128"/>
              </a:rPr>
              <a:t>リサイクル</a:t>
            </a:r>
            <a:endParaRPr kumimoji="1" lang="en-US" altLang="ja-JP" sz="800" b="1" dirty="0">
              <a:solidFill>
                <a:srgbClr val="FF0000"/>
              </a:solidFill>
              <a:latin typeface="ＭＳ ゴシック" panose="020B0609070205080204" pitchFamily="49" charset="-128"/>
              <a:ea typeface="ＭＳ ゴシック" panose="020B0609070205080204" pitchFamily="49" charset="-128"/>
            </a:endParaRPr>
          </a:p>
        </p:txBody>
      </p:sp>
      <p:sp>
        <p:nvSpPr>
          <p:cNvPr id="126" name="テキスト ボックス 125"/>
          <p:cNvSpPr txBox="1"/>
          <p:nvPr/>
        </p:nvSpPr>
        <p:spPr>
          <a:xfrm>
            <a:off x="4138640" y="3839355"/>
            <a:ext cx="264949" cy="195814"/>
          </a:xfrm>
          <a:prstGeom prst="rect">
            <a:avLst/>
          </a:prstGeom>
          <a:solidFill>
            <a:schemeClr val="bg1"/>
          </a:solidFill>
        </p:spPr>
        <p:txBody>
          <a:bodyPr wrap="square" lIns="0" tIns="36000" rIns="0" bIns="36000" rtlCol="0" anchor="ctr" anchorCtr="0">
            <a:spAutoFit/>
          </a:bodyPr>
          <a:lstStyle/>
          <a:p>
            <a:pPr algn="ctr"/>
            <a:r>
              <a:rPr kumimoji="1" lang="ja-JP" altLang="en-US" sz="800" b="1" dirty="0">
                <a:latin typeface="ＭＳ ゴシック" panose="020B0609070205080204" pitchFamily="49" charset="-128"/>
                <a:ea typeface="ＭＳ ゴシック" panose="020B0609070205080204" pitchFamily="49" charset="-128"/>
              </a:rPr>
              <a:t>利用</a:t>
            </a:r>
            <a:endParaRPr kumimoji="1" lang="en-US" altLang="ja-JP" sz="800" b="1" dirty="0">
              <a:latin typeface="ＭＳ ゴシック" panose="020B0609070205080204" pitchFamily="49" charset="-128"/>
              <a:ea typeface="ＭＳ ゴシック" panose="020B0609070205080204" pitchFamily="49" charset="-128"/>
            </a:endParaRPr>
          </a:p>
        </p:txBody>
      </p:sp>
      <p:sp>
        <p:nvSpPr>
          <p:cNvPr id="125" name="テキスト ボックス 124"/>
          <p:cNvSpPr txBox="1"/>
          <p:nvPr/>
        </p:nvSpPr>
        <p:spPr>
          <a:xfrm>
            <a:off x="5356703" y="3808611"/>
            <a:ext cx="486010" cy="318924"/>
          </a:xfrm>
          <a:prstGeom prst="rect">
            <a:avLst/>
          </a:prstGeom>
          <a:solidFill>
            <a:schemeClr val="bg1"/>
          </a:solidFill>
        </p:spPr>
        <p:txBody>
          <a:bodyPr wrap="square" lIns="0" tIns="36000" rIns="0" bIns="36000" rtlCol="0" anchor="ctr" anchorCtr="0">
            <a:spAutoFit/>
          </a:bodyPr>
          <a:lstStyle/>
          <a:p>
            <a:pPr algn="ctr"/>
            <a:r>
              <a:rPr kumimoji="1" lang="ja-JP" altLang="en-US" sz="800" b="1" dirty="0">
                <a:latin typeface="ＭＳ ゴシック" panose="020B0609070205080204" pitchFamily="49" charset="-128"/>
                <a:ea typeface="ＭＳ ゴシック" panose="020B0609070205080204" pitchFamily="49" charset="-128"/>
              </a:rPr>
              <a:t>解体</a:t>
            </a:r>
            <a:br>
              <a:rPr kumimoji="1" lang="en-US" altLang="ja-JP" sz="800" b="1" dirty="0">
                <a:latin typeface="ＭＳ ゴシック" panose="020B0609070205080204" pitchFamily="49" charset="-128"/>
                <a:ea typeface="ＭＳ ゴシック" panose="020B0609070205080204" pitchFamily="49" charset="-128"/>
              </a:rPr>
            </a:br>
            <a:r>
              <a:rPr kumimoji="1" lang="ja-JP" altLang="en-US" sz="800" b="1" dirty="0">
                <a:latin typeface="ＭＳ ゴシック" panose="020B0609070205080204" pitchFamily="49" charset="-128"/>
                <a:ea typeface="ＭＳ ゴシック" panose="020B0609070205080204" pitchFamily="49" charset="-128"/>
              </a:rPr>
              <a:t>適正輸送</a:t>
            </a:r>
            <a:endParaRPr kumimoji="1" lang="en-US" altLang="ja-JP" sz="800" b="1" dirty="0">
              <a:latin typeface="ＭＳ ゴシック" panose="020B0609070205080204" pitchFamily="49" charset="-128"/>
              <a:ea typeface="ＭＳ ゴシック" panose="020B0609070205080204" pitchFamily="49" charset="-128"/>
            </a:endParaRPr>
          </a:p>
        </p:txBody>
      </p:sp>
      <p:sp>
        <p:nvSpPr>
          <p:cNvPr id="24" name="二等辺三角形 23"/>
          <p:cNvSpPr/>
          <p:nvPr/>
        </p:nvSpPr>
        <p:spPr>
          <a:xfrm rot="20893914">
            <a:off x="3955460" y="4706392"/>
            <a:ext cx="72000" cy="72000"/>
          </a:xfrm>
          <a:prstGeom prst="triangl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59" name="二等辺三角形 158"/>
          <p:cNvSpPr/>
          <p:nvPr/>
        </p:nvSpPr>
        <p:spPr>
          <a:xfrm rot="4500000">
            <a:off x="4679335" y="3657292"/>
            <a:ext cx="63957" cy="72804"/>
          </a:xfrm>
          <a:prstGeom prst="triangl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60" name="二等辺三角形 159"/>
          <p:cNvSpPr/>
          <p:nvPr/>
        </p:nvSpPr>
        <p:spPr>
          <a:xfrm rot="9000000">
            <a:off x="5745041" y="4228078"/>
            <a:ext cx="72000" cy="72000"/>
          </a:xfrm>
          <a:prstGeom prst="triangl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63" name="二等辺三角形 162"/>
          <p:cNvSpPr/>
          <p:nvPr/>
        </p:nvSpPr>
        <p:spPr>
          <a:xfrm rot="18335744">
            <a:off x="4355961" y="5295753"/>
            <a:ext cx="72000" cy="72000"/>
          </a:xfrm>
          <a:prstGeom prst="triangl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nvGrpSpPr>
          <p:cNvPr id="174" name="グループ化 173"/>
          <p:cNvGrpSpPr/>
          <p:nvPr/>
        </p:nvGrpSpPr>
        <p:grpSpPr>
          <a:xfrm>
            <a:off x="6607490" y="1045104"/>
            <a:ext cx="2664000" cy="5485386"/>
            <a:chOff x="5409791" y="1709410"/>
            <a:chExt cx="2664000" cy="4512587"/>
          </a:xfrm>
        </p:grpSpPr>
        <p:sp>
          <p:nvSpPr>
            <p:cNvPr id="175" name="正方形/長方形 174"/>
            <p:cNvSpPr/>
            <p:nvPr/>
          </p:nvSpPr>
          <p:spPr>
            <a:xfrm>
              <a:off x="5409791" y="1876804"/>
              <a:ext cx="2624400" cy="4345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500" b="1" u="sng" dirty="0">
                <a:solidFill>
                  <a:schemeClr val="tx1"/>
                </a:solidFill>
                <a:latin typeface="Meiryo UI" panose="020B0604030504040204" pitchFamily="50" charset="-128"/>
                <a:ea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2017</a:t>
              </a:r>
              <a:r>
                <a:rPr lang="ja-JP" altLang="en-US" sz="1600" b="1" u="sng" dirty="0">
                  <a:solidFill>
                    <a:schemeClr val="tx1"/>
                  </a:solidFill>
                  <a:latin typeface="Meiryo UI" panose="020B0604030504040204" pitchFamily="50" charset="-128"/>
                  <a:ea typeface="Meiryo UI" panose="020B0604030504040204" pitchFamily="50" charset="-128"/>
                </a:rPr>
                <a:t>年度</a:t>
              </a:r>
              <a:r>
                <a:rPr lang="ja-JP" altLang="en-US" sz="1600" b="1" dirty="0">
                  <a:solidFill>
                    <a:schemeClr val="tx1"/>
                  </a:solidFill>
                  <a:latin typeface="Meiryo UI" panose="020B0604030504040204" pitchFamily="50" charset="-128"/>
                  <a:ea typeface="Meiryo UI" panose="020B0604030504040204" pitchFamily="50" charset="-128"/>
                </a:rPr>
                <a:t>：</a:t>
              </a:r>
              <a:r>
                <a:rPr lang="zh-TW" altLang="en-US" sz="1600" dirty="0">
                  <a:solidFill>
                    <a:schemeClr val="tx1"/>
                  </a:solidFill>
                  <a:latin typeface="Meiryo UI" panose="020B0604030504040204" pitchFamily="50" charset="-128"/>
                  <a:ea typeface="Meiryo UI" panose="020B0604030504040204" pitchFamily="50" charset="-128"/>
                </a:rPr>
                <a:t>北九州市環境基本計画</a:t>
              </a:r>
              <a:r>
                <a:rPr lang="ja-JP" altLang="en-US" sz="1600" dirty="0">
                  <a:solidFill>
                    <a:schemeClr val="tx1"/>
                  </a:solidFill>
                  <a:latin typeface="Meiryo UI" panose="020B0604030504040204" pitchFamily="50" charset="-128"/>
                  <a:ea typeface="Meiryo UI" panose="020B0604030504040204" pitchFamily="50" charset="-128"/>
                </a:rPr>
                <a:t>改定</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2018</a:t>
              </a:r>
              <a:r>
                <a:rPr lang="ja-JP" altLang="en-US" sz="1600" b="1" u="sng" dirty="0">
                  <a:solidFill>
                    <a:schemeClr val="tx1"/>
                  </a:solidFill>
                  <a:latin typeface="Meiryo UI" panose="020B0604030504040204" pitchFamily="50" charset="-128"/>
                  <a:ea typeface="Meiryo UI" panose="020B0604030504040204" pitchFamily="50" charset="-128"/>
                </a:rPr>
                <a:t>年～</a:t>
              </a:r>
              <a:r>
                <a:rPr lang="en-US" altLang="ja-JP" sz="1600" b="1" u="sng" dirty="0">
                  <a:solidFill>
                    <a:schemeClr val="tx1"/>
                  </a:solidFill>
                  <a:latin typeface="Meiryo UI" panose="020B0604030504040204" pitchFamily="50" charset="-128"/>
                  <a:ea typeface="Meiryo UI" panose="020B0604030504040204" pitchFamily="50" charset="-128"/>
                </a:rPr>
                <a:t>2019</a:t>
              </a:r>
              <a:r>
                <a:rPr lang="ja-JP" altLang="en-US" sz="1600" b="1" u="sng" dirty="0">
                  <a:solidFill>
                    <a:schemeClr val="tx1"/>
                  </a:solidFill>
                  <a:latin typeface="Meiryo UI" panose="020B0604030504040204" pitchFamily="50" charset="-128"/>
                  <a:ea typeface="Meiryo UI" panose="020B0604030504040204" pitchFamily="50" charset="-128"/>
                </a:rPr>
                <a:t>年度</a:t>
              </a:r>
              <a:r>
                <a:rPr lang="ja-JP" altLang="en-US" sz="1600" b="1" dirty="0">
                  <a:solidFill>
                    <a:schemeClr val="tx1"/>
                  </a:solidFill>
                  <a:latin typeface="Meiryo UI" panose="020B0604030504040204" pitchFamily="50" charset="-128"/>
                  <a:ea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「次世代国際資源循環・リサイクル拠点</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形成に向けた二次電池リサイクルの事業化可能性調査事業の実施</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rgbClr val="0075BF"/>
                  </a:solidFill>
                  <a:latin typeface="Meiryo UI" panose="020B0604030504040204" pitchFamily="50" charset="-128"/>
                  <a:ea typeface="Meiryo UI" panose="020B0604030504040204" pitchFamily="50" charset="-128"/>
                </a:rPr>
                <a:t>オープンリサイクルによる</a:t>
              </a:r>
              <a:endParaRPr kumimoji="1" lang="en-US" altLang="ja-JP" sz="1600" b="1" dirty="0">
                <a:solidFill>
                  <a:srgbClr val="0075BF"/>
                </a:solidFill>
                <a:latin typeface="Meiryo UI" panose="020B0604030504040204" pitchFamily="50" charset="-128"/>
                <a:ea typeface="Meiryo UI" panose="020B0604030504040204" pitchFamily="50" charset="-128"/>
              </a:endParaRPr>
            </a:p>
            <a:p>
              <a:r>
                <a:rPr kumimoji="1" lang="ja-JP" altLang="en-US" sz="1600" b="1" dirty="0">
                  <a:solidFill>
                    <a:srgbClr val="0075BF"/>
                  </a:solidFill>
                  <a:latin typeface="Meiryo UI" panose="020B0604030504040204" pitchFamily="50" charset="-128"/>
                  <a:ea typeface="Meiryo UI" panose="020B0604030504040204" pitchFamily="50" charset="-128"/>
                </a:rPr>
                <a:t>　　 二次電池の再資源化</a:t>
              </a:r>
              <a:endParaRPr kumimoji="1" lang="en-US" altLang="ja-JP" sz="1600" b="1" dirty="0">
                <a:solidFill>
                  <a:srgbClr val="0075BF"/>
                </a:solidFill>
                <a:latin typeface="Meiryo UI" panose="020B0604030504040204" pitchFamily="50" charset="-128"/>
                <a:ea typeface="Meiryo UI" panose="020B0604030504040204" pitchFamily="50" charset="-128"/>
              </a:endParaRPr>
            </a:p>
            <a:p>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en-US" altLang="ja-JP" sz="1600" b="1" u="sng" dirty="0">
                  <a:solidFill>
                    <a:schemeClr val="tx1"/>
                  </a:solidFill>
                  <a:latin typeface="Meiryo UI" panose="020B0604030504040204" pitchFamily="50" charset="-128"/>
                  <a:ea typeface="Meiryo UI" panose="020B0604030504040204" pitchFamily="50" charset="-128"/>
                </a:rPr>
                <a:t>2030</a:t>
              </a:r>
              <a:r>
                <a:rPr kumimoji="1" lang="ja-JP" altLang="en-US" sz="1600" b="1" u="sng" dirty="0">
                  <a:solidFill>
                    <a:schemeClr val="tx1"/>
                  </a:solidFill>
                  <a:latin typeface="Meiryo UI" panose="020B0604030504040204" pitchFamily="50" charset="-128"/>
                  <a:ea typeface="Meiryo UI" panose="020B0604030504040204" pitchFamily="50" charset="-128"/>
                </a:rPr>
                <a:t>年度</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「次世代国際資源循環・リサイクル拠点」の形成。近い将来、社会的課題となる可能性の高い新素材の資源循環拠点として北九州エコタウンを更に発展・拡充。および低炭素化促進に貢献。</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rgbClr val="FF0000"/>
                  </a:solidFill>
                  <a:latin typeface="Meiryo UI" panose="020B0604030504040204" pitchFamily="50" charset="-128"/>
                  <a:ea typeface="Meiryo UI" panose="020B0604030504040204" pitchFamily="50" charset="-128"/>
                </a:rPr>
                <a:t>クローズドリサイクルによる</a:t>
              </a:r>
              <a:endParaRPr kumimoji="1" lang="en-US" altLang="ja-JP" sz="1600" b="1" dirty="0">
                <a:solidFill>
                  <a:srgbClr val="FF0000"/>
                </a:solidFill>
                <a:latin typeface="Meiryo UI" panose="020B0604030504040204" pitchFamily="50" charset="-128"/>
                <a:ea typeface="Meiryo UI" panose="020B0604030504040204" pitchFamily="50" charset="-128"/>
              </a:endParaRPr>
            </a:p>
            <a:p>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en-US" altLang="ja-JP" sz="1600" b="1" dirty="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電池 </a:t>
              </a:r>
              <a:r>
                <a:rPr kumimoji="1" lang="en-US" altLang="ja-JP" sz="1600" b="1" dirty="0">
                  <a:solidFill>
                    <a:srgbClr val="FF0000"/>
                  </a:solidFill>
                  <a:latin typeface="Meiryo UI" panose="020B0604030504040204" pitchFamily="50" charset="-128"/>
                  <a:ea typeface="Meiryo UI" panose="020B0604030504040204" pitchFamily="50" charset="-128"/>
                </a:rPr>
                <a:t>to </a:t>
              </a:r>
              <a:r>
                <a:rPr kumimoji="1" lang="ja-JP" altLang="en-US" sz="1600" b="1" dirty="0">
                  <a:solidFill>
                    <a:srgbClr val="FF0000"/>
                  </a:solidFill>
                  <a:latin typeface="Meiryo UI" panose="020B0604030504040204" pitchFamily="50" charset="-128"/>
                  <a:ea typeface="Meiryo UI" panose="020B0604030504040204" pitchFamily="50" charset="-128"/>
                </a:rPr>
                <a:t>電池</a:t>
              </a:r>
              <a:r>
                <a:rPr kumimoji="1" lang="en-US" altLang="ja-JP" sz="1600" b="1" dirty="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の実現</a:t>
              </a:r>
            </a:p>
          </p:txBody>
        </p:sp>
        <p:sp>
          <p:nvSpPr>
            <p:cNvPr id="176" name="コンテンツ プレースホルダー 11"/>
            <p:cNvSpPr txBox="1">
              <a:spLocks/>
            </p:cNvSpPr>
            <p:nvPr/>
          </p:nvSpPr>
          <p:spPr>
            <a:xfrm>
              <a:off x="5409791" y="1709410"/>
              <a:ext cx="2664000" cy="216517"/>
            </a:xfrm>
            <a:prstGeom prst="rect">
              <a:avLst/>
            </a:prstGeom>
            <a:solidFill>
              <a:schemeClr val="bg1">
                <a:lumMod val="85000"/>
              </a:schemeClr>
            </a:solidFill>
            <a:ln>
              <a:no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sp>
        <p:nvSpPr>
          <p:cNvPr id="177" name="正方形/長方形 176"/>
          <p:cNvSpPr/>
          <p:nvPr/>
        </p:nvSpPr>
        <p:spPr>
          <a:xfrm>
            <a:off x="6676644" y="2067388"/>
            <a:ext cx="2496375" cy="18349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8" name="グループ化 177"/>
          <p:cNvGrpSpPr/>
          <p:nvPr/>
        </p:nvGrpSpPr>
        <p:grpSpPr>
          <a:xfrm>
            <a:off x="7957946" y="765069"/>
            <a:ext cx="1266599" cy="305093"/>
            <a:chOff x="6098249" y="1438182"/>
            <a:chExt cx="1266599" cy="305093"/>
          </a:xfrm>
        </p:grpSpPr>
        <p:sp>
          <p:nvSpPr>
            <p:cNvPr id="179" name="正方形/長方形 178"/>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181" name="正方形/長方形 180"/>
          <p:cNvSpPr/>
          <p:nvPr/>
        </p:nvSpPr>
        <p:spPr>
          <a:xfrm>
            <a:off x="6603874" y="1045106"/>
            <a:ext cx="266400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72076" y="1410604"/>
            <a:ext cx="3729139" cy="276999"/>
          </a:xfrm>
          <a:prstGeom prst="rect">
            <a:avLst/>
          </a:prstGeom>
          <a:noFill/>
        </p:spPr>
        <p:txBody>
          <a:bodyPr wrap="square" rtlCol="0">
            <a:spAutoFit/>
          </a:bodyPr>
          <a:lstStyle/>
          <a:p>
            <a:r>
              <a:rPr kumimoji="1" lang="ja-JP" altLang="en-US" sz="1200" dirty="0">
                <a:latin typeface="+mn-ea"/>
                <a:ea typeface="+mn-ea"/>
              </a:rPr>
              <a:t>地域環境共生圏（日本発の脱炭素化・</a:t>
            </a:r>
            <a:r>
              <a:rPr kumimoji="1" lang="en-US" altLang="ja-JP" sz="1200" dirty="0">
                <a:latin typeface="+mn-ea"/>
                <a:ea typeface="+mn-ea"/>
              </a:rPr>
              <a:t>SDG</a:t>
            </a:r>
            <a:r>
              <a:rPr kumimoji="1" lang="ja-JP" altLang="en-US" sz="1200" dirty="0" err="1">
                <a:latin typeface="+mn-ea"/>
                <a:ea typeface="+mn-ea"/>
              </a:rPr>
              <a:t>ｓ</a:t>
            </a:r>
            <a:r>
              <a:rPr kumimoji="1" lang="ja-JP" altLang="en-US" sz="1200" dirty="0">
                <a:latin typeface="+mn-ea"/>
                <a:ea typeface="+mn-ea"/>
              </a:rPr>
              <a:t>構想）</a:t>
            </a:r>
          </a:p>
        </p:txBody>
      </p:sp>
      <p:sp>
        <p:nvSpPr>
          <p:cNvPr id="116" name="テキスト ボックス 115"/>
          <p:cNvSpPr txBox="1"/>
          <p:nvPr/>
        </p:nvSpPr>
        <p:spPr>
          <a:xfrm>
            <a:off x="2641898" y="1879792"/>
            <a:ext cx="3844060" cy="276999"/>
          </a:xfrm>
          <a:prstGeom prst="rect">
            <a:avLst/>
          </a:prstGeom>
          <a:noFill/>
        </p:spPr>
        <p:txBody>
          <a:bodyPr wrap="square" rtlCol="0">
            <a:spAutoFit/>
          </a:bodyPr>
          <a:lstStyle/>
          <a:p>
            <a:r>
              <a:rPr kumimoji="1" lang="ja-JP" altLang="en-US" sz="1200" b="1" dirty="0">
                <a:solidFill>
                  <a:srgbClr val="FF0000"/>
                </a:solidFill>
                <a:latin typeface="+mn-ea"/>
                <a:ea typeface="+mn-ea"/>
              </a:rPr>
              <a:t>新たな価値</a:t>
            </a:r>
            <a:r>
              <a:rPr kumimoji="1" lang="ja-JP" altLang="en-US" sz="1200" dirty="0">
                <a:latin typeface="+mn-ea"/>
                <a:ea typeface="+mn-ea"/>
              </a:rPr>
              <a:t>と</a:t>
            </a:r>
            <a:r>
              <a:rPr kumimoji="1" lang="ja-JP" altLang="en-US" sz="1200" b="1" dirty="0">
                <a:solidFill>
                  <a:srgbClr val="FF0000"/>
                </a:solidFill>
                <a:latin typeface="+mn-ea"/>
                <a:ea typeface="+mn-ea"/>
              </a:rPr>
              <a:t>ビジネス成長</a:t>
            </a:r>
            <a:r>
              <a:rPr kumimoji="1" lang="ja-JP" altLang="en-US" sz="1200" dirty="0">
                <a:latin typeface="+mn-ea"/>
                <a:ea typeface="+mn-ea"/>
              </a:rPr>
              <a:t>を牽引する地域の存立基盤</a:t>
            </a:r>
          </a:p>
        </p:txBody>
      </p:sp>
      <p:sp>
        <p:nvSpPr>
          <p:cNvPr id="4" name="下矢印 3"/>
          <p:cNvSpPr/>
          <p:nvPr/>
        </p:nvSpPr>
        <p:spPr>
          <a:xfrm>
            <a:off x="4373698" y="1647896"/>
            <a:ext cx="265825" cy="199376"/>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21" name="下矢印 120"/>
          <p:cNvSpPr/>
          <p:nvPr/>
        </p:nvSpPr>
        <p:spPr>
          <a:xfrm>
            <a:off x="4373698" y="2125002"/>
            <a:ext cx="265825" cy="199376"/>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nvGrpSpPr>
          <p:cNvPr id="12" name="グループ化 11"/>
          <p:cNvGrpSpPr/>
          <p:nvPr/>
        </p:nvGrpSpPr>
        <p:grpSpPr>
          <a:xfrm>
            <a:off x="5166887" y="4820385"/>
            <a:ext cx="845030" cy="530861"/>
            <a:chOff x="5216315" y="4981026"/>
            <a:chExt cx="845030" cy="530861"/>
          </a:xfrm>
        </p:grpSpPr>
        <p:sp>
          <p:nvSpPr>
            <p:cNvPr id="153" name="テキスト ボックス 152"/>
            <p:cNvSpPr txBox="1"/>
            <p:nvPr/>
          </p:nvSpPr>
          <p:spPr>
            <a:xfrm>
              <a:off x="5216315" y="5163218"/>
              <a:ext cx="338117" cy="210732"/>
            </a:xfrm>
            <a:prstGeom prst="rect">
              <a:avLst/>
            </a:prstGeom>
            <a:solidFill>
              <a:schemeClr val="bg1"/>
            </a:solidFill>
          </p:spPr>
          <p:txBody>
            <a:bodyPr wrap="square" lIns="0" tIns="36000" rIns="0" bIns="36000" rtlCol="0" anchor="ctr" anchorCtr="0">
              <a:spAutoFit/>
            </a:bodyPr>
            <a:lstStyle/>
            <a:p>
              <a:pPr algn="ctr"/>
              <a:r>
                <a:rPr kumimoji="1" lang="en-US" altLang="ja-JP" sz="600" dirty="0"/>
                <a:t>Al</a:t>
              </a:r>
            </a:p>
          </p:txBody>
        </p:sp>
        <p:sp>
          <p:nvSpPr>
            <p:cNvPr id="146" name="テキスト ボックス 145"/>
            <p:cNvSpPr txBox="1"/>
            <p:nvPr/>
          </p:nvSpPr>
          <p:spPr>
            <a:xfrm>
              <a:off x="5288259" y="4999850"/>
              <a:ext cx="338117" cy="210732"/>
            </a:xfrm>
            <a:prstGeom prst="rect">
              <a:avLst/>
            </a:prstGeom>
            <a:solidFill>
              <a:schemeClr val="bg1"/>
            </a:solidFill>
          </p:spPr>
          <p:txBody>
            <a:bodyPr wrap="square" lIns="0" tIns="36000" rIns="0" bIns="36000" rtlCol="0" anchor="ctr" anchorCtr="0">
              <a:spAutoFit/>
            </a:bodyPr>
            <a:lstStyle/>
            <a:p>
              <a:pPr algn="ctr"/>
              <a:r>
                <a:rPr kumimoji="1" lang="en-US" altLang="ja-JP" sz="600" dirty="0"/>
                <a:t>Co</a:t>
              </a:r>
            </a:p>
          </p:txBody>
        </p:sp>
        <p:sp>
          <p:nvSpPr>
            <p:cNvPr id="158" name="テキスト ボックス 157"/>
            <p:cNvSpPr txBox="1"/>
            <p:nvPr/>
          </p:nvSpPr>
          <p:spPr>
            <a:xfrm>
              <a:off x="5723228" y="5146752"/>
              <a:ext cx="338117" cy="210732"/>
            </a:xfrm>
            <a:prstGeom prst="rect">
              <a:avLst/>
            </a:prstGeom>
            <a:solidFill>
              <a:schemeClr val="bg1"/>
            </a:solidFill>
          </p:spPr>
          <p:txBody>
            <a:bodyPr wrap="square" lIns="0" tIns="36000" rIns="0" bIns="36000" rtlCol="0" anchor="ctr" anchorCtr="0">
              <a:spAutoFit/>
            </a:bodyPr>
            <a:lstStyle/>
            <a:p>
              <a:pPr algn="ctr"/>
              <a:r>
                <a:rPr kumimoji="1" lang="en-US" altLang="ja-JP" sz="600" dirty="0"/>
                <a:t>Fe</a:t>
              </a:r>
            </a:p>
          </p:txBody>
        </p:sp>
        <p:sp>
          <p:nvSpPr>
            <p:cNvPr id="162" name="楕円 161"/>
            <p:cNvSpPr/>
            <p:nvPr/>
          </p:nvSpPr>
          <p:spPr>
            <a:xfrm>
              <a:off x="5312966" y="5025804"/>
              <a:ext cx="288704" cy="17280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64" name="楕円 163"/>
            <p:cNvSpPr/>
            <p:nvPr/>
          </p:nvSpPr>
          <p:spPr>
            <a:xfrm>
              <a:off x="5759886" y="5170572"/>
              <a:ext cx="288704" cy="17280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65" name="楕円 164"/>
            <p:cNvSpPr/>
            <p:nvPr/>
          </p:nvSpPr>
          <p:spPr>
            <a:xfrm>
              <a:off x="5251909" y="5190572"/>
              <a:ext cx="288704" cy="17280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166" name="楕円 165"/>
            <p:cNvSpPr/>
            <p:nvPr/>
          </p:nvSpPr>
          <p:spPr>
            <a:xfrm>
              <a:off x="5637465" y="5324181"/>
              <a:ext cx="288704" cy="17280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70" name="テキスト ボックス 169"/>
            <p:cNvSpPr txBox="1"/>
            <p:nvPr/>
          </p:nvSpPr>
          <p:spPr>
            <a:xfrm>
              <a:off x="5615763" y="5301155"/>
              <a:ext cx="338117" cy="210732"/>
            </a:xfrm>
            <a:prstGeom prst="rect">
              <a:avLst/>
            </a:prstGeom>
            <a:noFill/>
          </p:spPr>
          <p:txBody>
            <a:bodyPr wrap="square" lIns="0" tIns="36000" rIns="0" bIns="36000" rtlCol="0" anchor="ctr" anchorCtr="0">
              <a:spAutoFit/>
            </a:bodyPr>
            <a:lstStyle/>
            <a:p>
              <a:pPr algn="ctr"/>
              <a:r>
                <a:rPr kumimoji="1" lang="en-US" altLang="ja-JP" sz="600" dirty="0" err="1"/>
                <a:t>Mn</a:t>
              </a:r>
              <a:endParaRPr kumimoji="1" lang="en-US" altLang="ja-JP" sz="600" dirty="0"/>
            </a:p>
          </p:txBody>
        </p:sp>
        <p:sp>
          <p:nvSpPr>
            <p:cNvPr id="183" name="楕円 182"/>
            <p:cNvSpPr/>
            <p:nvPr/>
          </p:nvSpPr>
          <p:spPr>
            <a:xfrm>
              <a:off x="5503450" y="5164612"/>
              <a:ext cx="288704" cy="17280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84" name="楕円 183"/>
            <p:cNvSpPr/>
            <p:nvPr/>
          </p:nvSpPr>
          <p:spPr>
            <a:xfrm>
              <a:off x="5377443" y="5316491"/>
              <a:ext cx="288704" cy="17280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85" name="楕円 184"/>
            <p:cNvSpPr/>
            <p:nvPr/>
          </p:nvSpPr>
          <p:spPr>
            <a:xfrm>
              <a:off x="5596615" y="5017734"/>
              <a:ext cx="288704" cy="17280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86" name="テキスト ボックス 185"/>
            <p:cNvSpPr txBox="1"/>
            <p:nvPr/>
          </p:nvSpPr>
          <p:spPr>
            <a:xfrm>
              <a:off x="5578072" y="4993403"/>
              <a:ext cx="338117" cy="210732"/>
            </a:xfrm>
            <a:prstGeom prst="rect">
              <a:avLst/>
            </a:prstGeom>
            <a:noFill/>
          </p:spPr>
          <p:txBody>
            <a:bodyPr wrap="square" lIns="0" tIns="36000" rIns="0" bIns="36000" rtlCol="0" anchor="ctr" anchorCtr="0">
              <a:spAutoFit/>
            </a:bodyPr>
            <a:lstStyle/>
            <a:p>
              <a:pPr algn="ctr"/>
              <a:r>
                <a:rPr kumimoji="1" lang="en-US" altLang="ja-JP" sz="600" dirty="0"/>
                <a:t>Ni</a:t>
              </a:r>
            </a:p>
          </p:txBody>
        </p:sp>
        <p:sp>
          <p:nvSpPr>
            <p:cNvPr id="187" name="テキスト ボックス 186"/>
            <p:cNvSpPr txBox="1"/>
            <p:nvPr/>
          </p:nvSpPr>
          <p:spPr>
            <a:xfrm>
              <a:off x="5359450" y="5267546"/>
              <a:ext cx="338117" cy="210732"/>
            </a:xfrm>
            <a:prstGeom prst="rect">
              <a:avLst/>
            </a:prstGeom>
            <a:noFill/>
          </p:spPr>
          <p:txBody>
            <a:bodyPr wrap="square" lIns="0" tIns="36000" rIns="0" bIns="36000" rtlCol="0" anchor="ctr" anchorCtr="0">
              <a:spAutoFit/>
            </a:bodyPr>
            <a:lstStyle/>
            <a:p>
              <a:pPr algn="ctr"/>
              <a:r>
                <a:rPr kumimoji="1" lang="en-US" altLang="ja-JP" sz="600" dirty="0"/>
                <a:t>…</a:t>
              </a:r>
            </a:p>
          </p:txBody>
        </p:sp>
        <p:sp>
          <p:nvSpPr>
            <p:cNvPr id="188" name="テキスト ボックス 187"/>
            <p:cNvSpPr txBox="1"/>
            <p:nvPr/>
          </p:nvSpPr>
          <p:spPr>
            <a:xfrm>
              <a:off x="5536426" y="5135080"/>
              <a:ext cx="221022" cy="210732"/>
            </a:xfrm>
            <a:prstGeom prst="rect">
              <a:avLst/>
            </a:prstGeom>
            <a:noFill/>
          </p:spPr>
          <p:txBody>
            <a:bodyPr wrap="square" lIns="0" tIns="36000" rIns="0" bIns="36000" rtlCol="0" anchor="ctr" anchorCtr="0">
              <a:spAutoFit/>
            </a:bodyPr>
            <a:lstStyle/>
            <a:p>
              <a:pPr algn="ctr"/>
              <a:r>
                <a:rPr kumimoji="1" lang="en-US" altLang="ja-JP" sz="600" dirty="0"/>
                <a:t>Cu</a:t>
              </a:r>
            </a:p>
          </p:txBody>
        </p:sp>
        <p:sp>
          <p:nvSpPr>
            <p:cNvPr id="192" name="二等辺三角形 191"/>
            <p:cNvSpPr/>
            <p:nvPr/>
          </p:nvSpPr>
          <p:spPr>
            <a:xfrm rot="11869918">
              <a:off x="5817407" y="4981026"/>
              <a:ext cx="64312" cy="58378"/>
            </a:xfrm>
            <a:prstGeom prst="triangl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grpSp>
        <p:nvGrpSpPr>
          <p:cNvPr id="195" name="グループ化 194"/>
          <p:cNvGrpSpPr/>
          <p:nvPr/>
        </p:nvGrpSpPr>
        <p:grpSpPr>
          <a:xfrm>
            <a:off x="3865685" y="4311903"/>
            <a:ext cx="274665" cy="381071"/>
            <a:chOff x="5514671" y="5017417"/>
            <a:chExt cx="116671" cy="233071"/>
          </a:xfrm>
        </p:grpSpPr>
        <p:sp>
          <p:nvSpPr>
            <p:cNvPr id="196" name="正方形/長方形 195"/>
            <p:cNvSpPr/>
            <p:nvPr/>
          </p:nvSpPr>
          <p:spPr>
            <a:xfrm>
              <a:off x="5514671" y="5047897"/>
              <a:ext cx="116671" cy="202591"/>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7" name="正方形/長方形 196"/>
            <p:cNvSpPr/>
            <p:nvPr/>
          </p:nvSpPr>
          <p:spPr>
            <a:xfrm>
              <a:off x="5548272" y="5017417"/>
              <a:ext cx="45719" cy="45719"/>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cxnSp>
        <p:nvCxnSpPr>
          <p:cNvPr id="36" name="直線矢印コネクタ 35"/>
          <p:cNvCxnSpPr/>
          <p:nvPr/>
        </p:nvCxnSpPr>
        <p:spPr>
          <a:xfrm flipH="1">
            <a:off x="4146950" y="5413985"/>
            <a:ext cx="1137790" cy="6115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8" name="テキスト ボックス 127"/>
          <p:cNvSpPr txBox="1"/>
          <p:nvPr/>
        </p:nvSpPr>
        <p:spPr>
          <a:xfrm>
            <a:off x="4335090" y="5662353"/>
            <a:ext cx="735103" cy="318924"/>
          </a:xfrm>
          <a:prstGeom prst="rect">
            <a:avLst/>
          </a:prstGeom>
          <a:solidFill>
            <a:schemeClr val="bg1"/>
          </a:solidFill>
        </p:spPr>
        <p:txBody>
          <a:bodyPr wrap="square" lIns="0" tIns="36000" rIns="0" bIns="36000" rtlCol="0" anchor="ctr" anchorCtr="0">
            <a:spAutoFit/>
          </a:bodyPr>
          <a:lstStyle/>
          <a:p>
            <a:pPr algn="ctr"/>
            <a:r>
              <a:rPr kumimoji="1" lang="ja-JP" altLang="en-US" sz="800" b="1" dirty="0">
                <a:solidFill>
                  <a:schemeClr val="tx2">
                    <a:lumMod val="75000"/>
                  </a:schemeClr>
                </a:solidFill>
                <a:latin typeface="ＭＳ ゴシック" panose="020B0609070205080204" pitchFamily="49" charset="-128"/>
                <a:ea typeface="ＭＳ ゴシック" panose="020B0609070205080204" pitchFamily="49" charset="-128"/>
              </a:rPr>
              <a:t>オープンループ</a:t>
            </a:r>
            <a:br>
              <a:rPr kumimoji="1" lang="en-US" altLang="ja-JP" sz="800" b="1" dirty="0">
                <a:solidFill>
                  <a:schemeClr val="tx2">
                    <a:lumMod val="75000"/>
                  </a:schemeClr>
                </a:solidFill>
                <a:latin typeface="ＭＳ ゴシック" panose="020B0609070205080204" pitchFamily="49" charset="-128"/>
                <a:ea typeface="ＭＳ ゴシック" panose="020B0609070205080204" pitchFamily="49" charset="-128"/>
              </a:rPr>
            </a:br>
            <a:r>
              <a:rPr kumimoji="1" lang="ja-JP" altLang="en-US" sz="800" b="1" dirty="0">
                <a:solidFill>
                  <a:schemeClr val="tx2">
                    <a:lumMod val="75000"/>
                  </a:schemeClr>
                </a:solidFill>
                <a:latin typeface="ＭＳ ゴシック" panose="020B0609070205080204" pitchFamily="49" charset="-128"/>
                <a:ea typeface="ＭＳ ゴシック" panose="020B0609070205080204" pitchFamily="49" charset="-128"/>
              </a:rPr>
              <a:t>リサイクル</a:t>
            </a:r>
            <a:endParaRPr kumimoji="1" lang="en-US" altLang="ja-JP" sz="800" b="1" dirty="0">
              <a:solidFill>
                <a:schemeClr val="tx2">
                  <a:lumMod val="75000"/>
                </a:schemeClr>
              </a:solidFill>
              <a:latin typeface="ＭＳ ゴシック" panose="020B0609070205080204" pitchFamily="49" charset="-128"/>
              <a:ea typeface="ＭＳ ゴシック" panose="020B0609070205080204" pitchFamily="49" charset="-128"/>
            </a:endParaRPr>
          </a:p>
        </p:txBody>
      </p:sp>
      <p:grpSp>
        <p:nvGrpSpPr>
          <p:cNvPr id="42" name="グループ化 41"/>
          <p:cNvGrpSpPr/>
          <p:nvPr/>
        </p:nvGrpSpPr>
        <p:grpSpPr>
          <a:xfrm>
            <a:off x="4073031" y="4860642"/>
            <a:ext cx="511532" cy="215444"/>
            <a:chOff x="4052396" y="4971330"/>
            <a:chExt cx="511532" cy="215444"/>
          </a:xfrm>
        </p:grpSpPr>
        <p:sp>
          <p:nvSpPr>
            <p:cNvPr id="198" name="テキスト ボックス 197"/>
            <p:cNvSpPr txBox="1"/>
            <p:nvPr/>
          </p:nvSpPr>
          <p:spPr>
            <a:xfrm>
              <a:off x="4052396" y="4971330"/>
              <a:ext cx="511532" cy="215444"/>
            </a:xfrm>
            <a:prstGeom prst="rect">
              <a:avLst/>
            </a:prstGeom>
            <a:noFill/>
            <a:ln>
              <a:noFill/>
            </a:ln>
          </p:spPr>
          <p:txBody>
            <a:bodyPr wrap="square" rtlCol="0">
              <a:spAutoFit/>
            </a:bodyPr>
            <a:lstStyle/>
            <a:p>
              <a:r>
                <a:rPr kumimoji="1" lang="ja-JP" altLang="en-US" sz="800" b="1" dirty="0">
                  <a:latin typeface="+mn-ea"/>
                </a:rPr>
                <a:t>②将来</a:t>
              </a:r>
            </a:p>
          </p:txBody>
        </p:sp>
        <p:sp>
          <p:nvSpPr>
            <p:cNvPr id="41" name="正方形/長方形 40"/>
            <p:cNvSpPr/>
            <p:nvPr/>
          </p:nvSpPr>
          <p:spPr>
            <a:xfrm>
              <a:off x="4124325" y="4995784"/>
              <a:ext cx="352409" cy="1363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grpSp>
        <p:nvGrpSpPr>
          <p:cNvPr id="199" name="グループ化 198"/>
          <p:cNvGrpSpPr/>
          <p:nvPr/>
        </p:nvGrpSpPr>
        <p:grpSpPr>
          <a:xfrm>
            <a:off x="4354856" y="5508979"/>
            <a:ext cx="511532" cy="215444"/>
            <a:chOff x="4052396" y="4971330"/>
            <a:chExt cx="511532" cy="184191"/>
          </a:xfrm>
        </p:grpSpPr>
        <p:sp>
          <p:nvSpPr>
            <p:cNvPr id="200" name="テキスト ボックス 199"/>
            <p:cNvSpPr txBox="1"/>
            <p:nvPr/>
          </p:nvSpPr>
          <p:spPr>
            <a:xfrm>
              <a:off x="4052396" y="4971330"/>
              <a:ext cx="511532" cy="184191"/>
            </a:xfrm>
            <a:prstGeom prst="rect">
              <a:avLst/>
            </a:prstGeom>
            <a:noFill/>
            <a:ln>
              <a:noFill/>
            </a:ln>
          </p:spPr>
          <p:txBody>
            <a:bodyPr wrap="square" rtlCol="0">
              <a:spAutoFit/>
            </a:bodyPr>
            <a:lstStyle/>
            <a:p>
              <a:r>
                <a:rPr kumimoji="1" lang="ja-JP" altLang="en-US" sz="800" b="1" dirty="0">
                  <a:latin typeface="ＭＳ ゴシック" panose="020B0609070205080204" pitchFamily="49" charset="-128"/>
                  <a:ea typeface="ＭＳ ゴシック" panose="020B0609070205080204" pitchFamily="49" charset="-128"/>
                </a:rPr>
                <a:t>①現在</a:t>
              </a:r>
            </a:p>
          </p:txBody>
        </p:sp>
        <p:sp>
          <p:nvSpPr>
            <p:cNvPr id="201" name="正方形/長方形 200"/>
            <p:cNvSpPr/>
            <p:nvPr/>
          </p:nvSpPr>
          <p:spPr>
            <a:xfrm>
              <a:off x="4124325" y="4995784"/>
              <a:ext cx="352409" cy="1363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sp>
        <p:nvSpPr>
          <p:cNvPr id="202" name="テキスト ボックス 201"/>
          <p:cNvSpPr txBox="1"/>
          <p:nvPr/>
        </p:nvSpPr>
        <p:spPr>
          <a:xfrm>
            <a:off x="3721938" y="6014700"/>
            <a:ext cx="544166" cy="195814"/>
          </a:xfrm>
          <a:prstGeom prst="rect">
            <a:avLst/>
          </a:prstGeom>
          <a:solidFill>
            <a:schemeClr val="bg1"/>
          </a:solidFill>
        </p:spPr>
        <p:txBody>
          <a:bodyPr wrap="square" lIns="0" tIns="36000" rIns="0" bIns="36000" rtlCol="0" anchor="ctr" anchorCtr="0">
            <a:spAutoFit/>
          </a:bodyPr>
          <a:lstStyle/>
          <a:p>
            <a:pPr algn="ctr"/>
            <a:r>
              <a:rPr kumimoji="1" lang="ja-JP" altLang="en-US" sz="800" b="1" dirty="0">
                <a:solidFill>
                  <a:schemeClr val="tx2">
                    <a:lumMod val="75000"/>
                  </a:schemeClr>
                </a:solidFill>
                <a:latin typeface="ＭＳ ゴシック" panose="020B0609070205080204" pitchFamily="49" charset="-128"/>
                <a:ea typeface="ＭＳ ゴシック" panose="020B0609070205080204" pitchFamily="49" charset="-128"/>
              </a:rPr>
              <a:t>特殊鋼原料</a:t>
            </a:r>
            <a:endParaRPr kumimoji="1" lang="en-US" altLang="ja-JP" sz="800" b="1" dirty="0">
              <a:solidFill>
                <a:schemeClr val="tx2">
                  <a:lumMod val="75000"/>
                </a:schemeClr>
              </a:solidFill>
              <a:latin typeface="ＭＳ ゴシック" panose="020B0609070205080204" pitchFamily="49" charset="-128"/>
              <a:ea typeface="ＭＳ ゴシック" panose="020B0609070205080204" pitchFamily="49" charset="-128"/>
            </a:endParaRPr>
          </a:p>
        </p:txBody>
      </p:sp>
      <p:sp>
        <p:nvSpPr>
          <p:cNvPr id="203" name="テキスト ボックス 202"/>
          <p:cNvSpPr txBox="1"/>
          <p:nvPr/>
        </p:nvSpPr>
        <p:spPr>
          <a:xfrm>
            <a:off x="4113096" y="4435410"/>
            <a:ext cx="753292" cy="195814"/>
          </a:xfrm>
          <a:prstGeom prst="rect">
            <a:avLst/>
          </a:prstGeom>
          <a:noFill/>
        </p:spPr>
        <p:txBody>
          <a:bodyPr wrap="square" lIns="0" tIns="36000" rIns="0" bIns="36000" rtlCol="0" anchor="ctr" anchorCtr="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電池 </a:t>
            </a:r>
            <a:r>
              <a:rPr kumimoji="1" lang="en-US" altLang="ja-JP" sz="800" b="1" dirty="0">
                <a:solidFill>
                  <a:srgbClr val="FF0000"/>
                </a:solidFill>
                <a:latin typeface="ＭＳ ゴシック" panose="020B0609070205080204" pitchFamily="49" charset="-128"/>
                <a:ea typeface="ＭＳ ゴシック" panose="020B0609070205080204" pitchFamily="49" charset="-128"/>
              </a:rPr>
              <a:t>to </a:t>
            </a:r>
            <a:r>
              <a:rPr kumimoji="1" lang="ja-JP" altLang="en-US" sz="800" b="1" dirty="0">
                <a:solidFill>
                  <a:srgbClr val="FF0000"/>
                </a:solidFill>
                <a:latin typeface="ＭＳ ゴシック" panose="020B0609070205080204" pitchFamily="49" charset="-128"/>
                <a:ea typeface="ＭＳ ゴシック" panose="020B0609070205080204" pitchFamily="49" charset="-128"/>
              </a:rPr>
              <a:t>電池</a:t>
            </a:r>
            <a:endParaRPr kumimoji="1" lang="en-US" altLang="ja-JP" sz="8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8614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8494"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0" name="コンテンツ プレースホルダー 11"/>
          <p:cNvSpPr txBox="1">
            <a:spLocks/>
          </p:cNvSpPr>
          <p:nvPr/>
        </p:nvSpPr>
        <p:spPr>
          <a:xfrm>
            <a:off x="5083433" y="2264785"/>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 </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solidFill>
                  <a:prstClr val="black"/>
                </a:solidFill>
                <a:latin typeface="メイリオ" panose="020B0604030504040204" pitchFamily="50" charset="-128"/>
                <a:ea typeface="メイリオ" panose="020B0604030504040204" pitchFamily="50" charset="-128"/>
              </a:rPr>
              <a:t>2022</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基準年度：</a:t>
            </a:r>
            <a:r>
              <a:rPr lang="en-US" altLang="ja-JP" sz="1200" b="1" dirty="0">
                <a:solidFill>
                  <a:prstClr val="black"/>
                </a:solidFill>
                <a:latin typeface="メイリオ" panose="020B0604030504040204" pitchFamily="50" charset="-128"/>
                <a:ea typeface="メイリオ" panose="020B0604030504040204" pitchFamily="50" charset="-128"/>
              </a:rPr>
              <a:t>2018</a:t>
            </a:r>
            <a:r>
              <a:rPr lang="ja-JP" altLang="en-US" sz="1200" b="1" dirty="0">
                <a:solidFill>
                  <a:prstClr val="black"/>
                </a:solidFill>
                <a:latin typeface="メイリオ" panose="020B0604030504040204" pitchFamily="50" charset="-128"/>
                <a:ea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5083433" y="3556963"/>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 </a:t>
            </a:r>
            <a:r>
              <a:rPr lang="ja-JP" altLang="en-US" sz="1200" b="1" dirty="0">
                <a:solidFill>
                  <a:prstClr val="black"/>
                </a:solidFill>
                <a:latin typeface="メイリオ" panose="020B0604030504040204" pitchFamily="50" charset="-128"/>
                <a:ea typeface="メイリオ" panose="020B0604030504040204" pitchFamily="50" charset="-128"/>
              </a:rPr>
              <a:t>事業体制</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5083433"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 </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8" name="コンテンツ プレースホルダー 11"/>
          <p:cNvSpPr txBox="1">
            <a:spLocks/>
          </p:cNvSpPr>
          <p:nvPr/>
        </p:nvSpPr>
        <p:spPr>
          <a:xfrm>
            <a:off x="559865"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事業イメージ（目標年度：</a:t>
            </a:r>
            <a:r>
              <a:rPr lang="en-US" altLang="ja-JP" sz="1200" b="1" dirty="0">
                <a:latin typeface="メイリオ" panose="020B0604030504040204" pitchFamily="50" charset="-128"/>
                <a:ea typeface="メイリオ" panose="020B0604030504040204" pitchFamily="50" charset="-128"/>
              </a:rPr>
              <a:t>2022</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81669" y="1309627"/>
            <a:ext cx="4263606" cy="738664"/>
          </a:xfrm>
          <a:prstGeom prst="rect">
            <a:avLst/>
          </a:prstGeom>
          <a:noFill/>
        </p:spPr>
        <p:txBody>
          <a:bodyPr wrap="square" rtlCol="0">
            <a:spAutoFit/>
          </a:bodyPr>
          <a:lstStyle/>
          <a:p>
            <a:pPr defTabSz="914400">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国内外からの資源確保及び資源循環の促進に資する二次電池リサイクル拠点の形成。</a:t>
            </a:r>
            <a:br>
              <a:rPr lang="en-US" altLang="ja-JP" sz="800" dirty="0">
                <a:latin typeface="Meiryo UI" panose="020B0604030504040204" pitchFamily="50" charset="-128"/>
                <a:ea typeface="Meiryo UI" panose="020B0604030504040204" pitchFamily="50" charset="-128"/>
                <a:cs typeface="Meiryo UI" panose="020B0604030504040204" pitchFamily="50" charset="-128"/>
              </a:rPr>
            </a:br>
            <a:r>
              <a:rPr lang="ja-JP" altLang="en-US" sz="800" dirty="0">
                <a:latin typeface="Meiryo UI" panose="020B0604030504040204" pitchFamily="50" charset="-128"/>
                <a:ea typeface="Meiryo UI" panose="020B0604030504040204" pitchFamily="50" charset="-128"/>
                <a:cs typeface="Meiryo UI" panose="020B0604030504040204" pitchFamily="50" charset="-128"/>
              </a:rPr>
              <a:t>　　　　　北九州エコタウンにおいて、 「次世代資源循環・リサイクル拠点」を形成。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二次電池の熱分解炉による適正処理と、コバルト・ニッケル等の希少金属のリサイクル。</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特徴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現状では大半がリサイクルできていない二次電池を、適正なスキームで回収、資源として循環。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081670" y="2513548"/>
            <a:ext cx="4263607" cy="877163"/>
          </a:xfrm>
          <a:prstGeom prst="rect">
            <a:avLst/>
          </a:prstGeom>
          <a:noFill/>
        </p:spPr>
        <p:txBody>
          <a:bodyPr wrap="square" rtlCol="0">
            <a:spAutoFit/>
          </a:bodyPr>
          <a:lstStyle/>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温室効果ガス</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排出削減効果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436 t-CO2/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】-3,265,025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年に黒字化、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16,666,629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資源生産性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「二次電池のリサイクル」：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6,347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円／トン</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二次電池処理先の創出、二次電池回収スキーム確立への貢献</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119885" y="4023418"/>
            <a:ext cx="3224511" cy="215444"/>
          </a:xfrm>
          <a:prstGeom prst="rect">
            <a:avLst/>
          </a:prstGeom>
          <a:noFill/>
        </p:spPr>
        <p:txBody>
          <a:bodyPr wrap="square" rtlCol="0">
            <a:spAutoFit/>
          </a:bodyPr>
          <a:lstStyle/>
          <a:p>
            <a:pPr defTabSz="914400">
              <a:spcBef>
                <a:spcPts val="200"/>
              </a:spcBef>
              <a:buClr>
                <a:srgbClr val="5ECCF3"/>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事業総括・国内調査窓口</a:t>
            </a:r>
          </a:p>
        </p:txBody>
      </p:sp>
      <p:sp>
        <p:nvSpPr>
          <p:cNvPr id="31" name="テキスト ボックス 30"/>
          <p:cNvSpPr txBox="1"/>
          <p:nvPr/>
        </p:nvSpPr>
        <p:spPr>
          <a:xfrm>
            <a:off x="6119885" y="4298795"/>
            <a:ext cx="3224511" cy="215444"/>
          </a:xfrm>
          <a:prstGeom prst="rect">
            <a:avLst/>
          </a:prstGeom>
          <a:noFill/>
        </p:spPr>
        <p:txBody>
          <a:bodyPr wrap="square" rtlCol="0">
            <a:spAutoFit/>
          </a:bodyPr>
          <a:lstStyle/>
          <a:p>
            <a:pPr defTabSz="914400">
              <a:spcBef>
                <a:spcPts val="200"/>
              </a:spcBef>
              <a:buClr>
                <a:srgbClr val="5ECCF3"/>
              </a:buClr>
            </a:pPr>
            <a:r>
              <a:rPr lang="zh-TW" altLang="en-US" sz="800" dirty="0">
                <a:latin typeface="Meiryo UI" panose="020B0604030504040204" pitchFamily="50" charset="-128"/>
                <a:ea typeface="Meiryo UI" panose="020B0604030504040204" pitchFamily="50" charset="-128"/>
                <a:cs typeface="Meiryo UI" panose="020B0604030504040204" pitchFamily="50" charset="-128"/>
              </a:rPr>
              <a:t>海外調査窓口</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119885" y="4574172"/>
            <a:ext cx="3224511" cy="215444"/>
          </a:xfrm>
          <a:prstGeom prst="rect">
            <a:avLst/>
          </a:prstGeom>
          <a:noFill/>
        </p:spPr>
        <p:txBody>
          <a:bodyPr wrap="square" rtlCol="0">
            <a:spAutoFit/>
          </a:bodyPr>
          <a:lstStyle/>
          <a:p>
            <a:pPr defTabSz="914400">
              <a:spcBef>
                <a:spcPts val="200"/>
              </a:spcBef>
              <a:buClr>
                <a:srgbClr val="5ECCF3"/>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国内、海外における回収量・ルート調査、二次電池集荷・処理検証</a:t>
            </a:r>
          </a:p>
        </p:txBody>
      </p:sp>
      <p:cxnSp>
        <p:nvCxnSpPr>
          <p:cNvPr id="27" name="直線コネクタ 26"/>
          <p:cNvCxnSpPr/>
          <p:nvPr/>
        </p:nvCxnSpPr>
        <p:spPr>
          <a:xfrm>
            <a:off x="5143233" y="4251107"/>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143233" y="4539597"/>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58103" y="1057636"/>
            <a:ext cx="4260963"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081671" y="1057636"/>
            <a:ext cx="4260963" cy="105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9" name="正方形/長方形 38"/>
          <p:cNvSpPr/>
          <p:nvPr/>
        </p:nvSpPr>
        <p:spPr>
          <a:xfrm>
            <a:off x="5081671" y="2266178"/>
            <a:ext cx="4260963" cy="112453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6" name="角丸四角形 35"/>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適正処理</a:t>
            </a:r>
          </a:p>
        </p:txBody>
      </p:sp>
      <p:sp>
        <p:nvSpPr>
          <p:cNvPr id="46" name="角丸四角形 45"/>
          <p:cNvSpPr/>
          <p:nvPr/>
        </p:nvSpPr>
        <p:spPr>
          <a:xfrm>
            <a:off x="62961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熱分解</a:t>
            </a:r>
          </a:p>
        </p:txBody>
      </p:sp>
      <p:sp>
        <p:nvSpPr>
          <p:cNvPr id="55" name="角丸四角形 54"/>
          <p:cNvSpPr/>
          <p:nvPr/>
        </p:nvSpPr>
        <p:spPr>
          <a:xfrm>
            <a:off x="52395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100" b="1" dirty="0">
                <a:solidFill>
                  <a:schemeClr val="bg1"/>
                </a:solidFill>
                <a:cs typeface="Arial" charset="0"/>
              </a:rPr>
              <a:t>二次電池集約</a:t>
            </a:r>
            <a:endParaRPr kumimoji="1" lang="en-US" altLang="ja-JP" sz="1100" b="1" dirty="0">
              <a:solidFill>
                <a:schemeClr val="bg1"/>
              </a:solidFill>
              <a:cs typeface="Arial" charset="0"/>
            </a:endParaRPr>
          </a:p>
        </p:txBody>
      </p:sp>
      <p:sp>
        <p:nvSpPr>
          <p:cNvPr id="56" name="角丸四角形 55"/>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rPr>
              <a:t>資源循環</a:t>
            </a:r>
          </a:p>
        </p:txBody>
      </p:sp>
      <p:sp>
        <p:nvSpPr>
          <p:cNvPr id="58" name="正方形/長方形 57"/>
          <p:cNvSpPr/>
          <p:nvPr/>
        </p:nvSpPr>
        <p:spPr>
          <a:xfrm>
            <a:off x="51432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3" name="テキスト ボックス 52"/>
          <p:cNvSpPr txBox="1"/>
          <p:nvPr/>
        </p:nvSpPr>
        <p:spPr>
          <a:xfrm>
            <a:off x="6119885" y="4939676"/>
            <a:ext cx="3224511" cy="215444"/>
          </a:xfrm>
          <a:prstGeom prst="rect">
            <a:avLst/>
          </a:prstGeom>
          <a:noFill/>
        </p:spPr>
        <p:txBody>
          <a:bodyPr wrap="square" rtlCol="0">
            <a:spAutoFit/>
          </a:bodyPr>
          <a:lstStyle/>
          <a:p>
            <a:pPr defTabSz="914400">
              <a:spcBef>
                <a:spcPts val="200"/>
              </a:spcBef>
              <a:buClr>
                <a:srgbClr val="5ECCF3"/>
              </a:buCl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10" name="グループ化 9"/>
          <p:cNvGrpSpPr/>
          <p:nvPr/>
        </p:nvGrpSpPr>
        <p:grpSpPr>
          <a:xfrm>
            <a:off x="5139672" y="3978364"/>
            <a:ext cx="1004786" cy="1136636"/>
            <a:chOff x="4758672" y="3849939"/>
            <a:chExt cx="1004786" cy="1136636"/>
          </a:xfrm>
        </p:grpSpPr>
        <p:pic>
          <p:nvPicPr>
            <p:cNvPr id="13321" name="Picture 9" descr="株式会社クレハ環境 企業イメージ"/>
            <p:cNvPicPr>
              <a:picLocks noChangeAspect="1" noChangeArrowheads="1"/>
            </p:cNvPicPr>
            <p:nvPr/>
          </p:nvPicPr>
          <p:blipFill rotWithShape="1">
            <a:blip r:embed="rId6">
              <a:extLst>
                <a:ext uri="{28A0092B-C50C-407E-A947-70E740481C1C}">
                  <a14:useLocalDpi xmlns:a14="http://schemas.microsoft.com/office/drawing/2010/main" val="0"/>
                </a:ext>
              </a:extLst>
            </a:blip>
            <a:srcRect t="37882" b="38997"/>
            <a:stretch/>
          </p:blipFill>
          <p:spPr bwMode="auto">
            <a:xfrm>
              <a:off x="4762233" y="3854269"/>
              <a:ext cx="1001225" cy="23149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a:grpSpLocks noChangeAspect="1"/>
            </p:cNvGrpSpPr>
            <p:nvPr/>
          </p:nvGrpSpPr>
          <p:grpSpPr>
            <a:xfrm>
              <a:off x="4900345" y="4149126"/>
              <a:ext cx="725001" cy="216458"/>
              <a:chOff x="4375985" y="4662876"/>
              <a:chExt cx="1098487" cy="327978"/>
            </a:xfrm>
          </p:grpSpPr>
          <p:pic>
            <p:nvPicPr>
              <p:cNvPr id="11" name="図 10"/>
              <p:cNvPicPr>
                <a:picLocks noChangeAspect="1"/>
              </p:cNvPicPr>
              <p:nvPr/>
            </p:nvPicPr>
            <p:blipFill rotWithShape="1">
              <a:blip r:embed="rId7">
                <a:extLst>
                  <a:ext uri="{28A0092B-C50C-407E-A947-70E740481C1C}">
                    <a14:useLocalDpi xmlns:a14="http://schemas.microsoft.com/office/drawing/2010/main" val="0"/>
                  </a:ext>
                </a:extLst>
              </a:blip>
              <a:srcRect l="15741" t="379" r="24565" b="63805"/>
              <a:stretch/>
            </p:blipFill>
            <p:spPr>
              <a:xfrm>
                <a:off x="4375985" y="4662876"/>
                <a:ext cx="784746" cy="327546"/>
              </a:xfrm>
              <a:prstGeom prst="rect">
                <a:avLst/>
              </a:prstGeom>
            </p:spPr>
          </p:pic>
          <p:pic>
            <p:nvPicPr>
              <p:cNvPr id="51" name="図 50"/>
              <p:cNvPicPr>
                <a:picLocks noChangeAspect="1"/>
              </p:cNvPicPr>
              <p:nvPr/>
            </p:nvPicPr>
            <p:blipFill rotWithShape="1">
              <a:blip r:embed="rId7">
                <a:extLst>
                  <a:ext uri="{28A0092B-C50C-407E-A947-70E740481C1C}">
                    <a14:useLocalDpi xmlns:a14="http://schemas.microsoft.com/office/drawing/2010/main" val="0"/>
                  </a:ext>
                </a:extLst>
              </a:blip>
              <a:srcRect l="29531" t="45121" r="38287" b="6378"/>
              <a:stretch/>
            </p:blipFill>
            <p:spPr>
              <a:xfrm>
                <a:off x="5162493" y="4663779"/>
                <a:ext cx="311979" cy="327075"/>
              </a:xfrm>
              <a:prstGeom prst="rect">
                <a:avLst/>
              </a:prstGeom>
            </p:spPr>
          </p:pic>
        </p:grpSp>
        <p:pic>
          <p:nvPicPr>
            <p:cNvPr id="13324" name="Picture 12" descr="Image result for エックス都市研究所"/>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151" t="23472" r="9256" b="25083"/>
            <a:stretch/>
          </p:blipFill>
          <p:spPr bwMode="auto">
            <a:xfrm>
              <a:off x="4921651" y="4428950"/>
              <a:ext cx="682388" cy="249654"/>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Image result for NE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9360" y="4741970"/>
              <a:ext cx="886971" cy="241145"/>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758672" y="3849939"/>
              <a:ext cx="978450" cy="2480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北九州市　</a:t>
              </a:r>
              <a:r>
                <a:rPr kumimoji="1" lang="zh-TW" altLang="en-US" sz="700" dirty="0"/>
                <a:t>環境局 環境産業推進課</a:t>
              </a:r>
              <a:endParaRPr kumimoji="1" lang="ja-JP" altLang="en-US" sz="700" dirty="0"/>
            </a:p>
          </p:txBody>
        </p:sp>
        <p:sp>
          <p:nvSpPr>
            <p:cNvPr id="65" name="正方形/長方形 64"/>
            <p:cNvSpPr/>
            <p:nvPr/>
          </p:nvSpPr>
          <p:spPr>
            <a:xfrm>
              <a:off x="4758672" y="4146129"/>
              <a:ext cx="978450" cy="2480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北九州市　アジア低炭素化センター</a:t>
              </a:r>
            </a:p>
          </p:txBody>
        </p:sp>
        <p:sp>
          <p:nvSpPr>
            <p:cNvPr id="66" name="正方形/長方形 65"/>
            <p:cNvSpPr/>
            <p:nvPr/>
          </p:nvSpPr>
          <p:spPr>
            <a:xfrm>
              <a:off x="4758672" y="4442319"/>
              <a:ext cx="978450" cy="2480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日本磁力選鉱㈱</a:t>
              </a:r>
            </a:p>
          </p:txBody>
        </p:sp>
        <p:sp>
          <p:nvSpPr>
            <p:cNvPr id="67" name="正方形/長方形 66"/>
            <p:cNvSpPr/>
            <p:nvPr/>
          </p:nvSpPr>
          <p:spPr>
            <a:xfrm>
              <a:off x="4758672" y="4738509"/>
              <a:ext cx="978450" cy="248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正方形/長方形 67"/>
          <p:cNvSpPr/>
          <p:nvPr/>
        </p:nvSpPr>
        <p:spPr>
          <a:xfrm>
            <a:off x="2219586" y="3002585"/>
            <a:ext cx="6275070" cy="2251710"/>
          </a:xfrm>
          <a:prstGeom prst="rect">
            <a:avLst/>
          </a:prstGeom>
        </p:spPr>
        <p:txBody>
          <a:bodyPr/>
          <a:lstStyle/>
          <a:p>
            <a:endParaRPr lang="ja-JP" altLang="en-US"/>
          </a:p>
        </p:txBody>
      </p:sp>
      <p:sp>
        <p:nvSpPr>
          <p:cNvPr id="105" name="正方形/長方形 104"/>
          <p:cNvSpPr/>
          <p:nvPr/>
        </p:nvSpPr>
        <p:spPr>
          <a:xfrm>
            <a:off x="4652133" y="6568967"/>
            <a:ext cx="4690501" cy="25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5075346" y="5390049"/>
            <a:ext cx="4267288" cy="942617"/>
            <a:chOff x="4670987" y="5321104"/>
            <a:chExt cx="4267288" cy="942617"/>
          </a:xfrm>
        </p:grpSpPr>
        <p:cxnSp>
          <p:nvCxnSpPr>
            <p:cNvPr id="6" name="直線コネクタ 5"/>
            <p:cNvCxnSpPr/>
            <p:nvPr/>
          </p:nvCxnSpPr>
          <p:spPr>
            <a:xfrm>
              <a:off x="4839628" y="5479286"/>
              <a:ext cx="3983046" cy="0"/>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700668" y="5321104"/>
              <a:ext cx="1266536" cy="14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2018</a:t>
              </a:r>
              <a:r>
                <a:rPr kumimoji="1" lang="ja-JP" altLang="en-US" sz="900" b="1" dirty="0">
                  <a:solidFill>
                    <a:schemeClr val="tx1"/>
                  </a:solidFill>
                </a:rPr>
                <a:t>年度</a:t>
              </a:r>
            </a:p>
          </p:txBody>
        </p:sp>
        <p:sp>
          <p:nvSpPr>
            <p:cNvPr id="57" name="正方形/長方形 56"/>
            <p:cNvSpPr/>
            <p:nvPr/>
          </p:nvSpPr>
          <p:spPr>
            <a:xfrm>
              <a:off x="6426433" y="5321104"/>
              <a:ext cx="785372" cy="14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b="1" dirty="0">
                  <a:solidFill>
                    <a:schemeClr val="tx1"/>
                  </a:solidFill>
                </a:rPr>
                <a:t>2019</a:t>
              </a:r>
              <a:r>
                <a:rPr kumimoji="1" lang="ja-JP" altLang="en-US" sz="900" b="1" dirty="0">
                  <a:solidFill>
                    <a:schemeClr val="tx1"/>
                  </a:solidFill>
                </a:rPr>
                <a:t>年度</a:t>
              </a:r>
            </a:p>
          </p:txBody>
        </p:sp>
        <p:sp>
          <p:nvSpPr>
            <p:cNvPr id="61" name="正方形/長方形 60"/>
            <p:cNvSpPr/>
            <p:nvPr/>
          </p:nvSpPr>
          <p:spPr>
            <a:xfrm>
              <a:off x="4700668" y="5657031"/>
              <a:ext cx="1436660" cy="484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n"/>
              </a:pPr>
              <a:r>
                <a:rPr kumimoji="1" lang="ja-JP" altLang="en-US" sz="600" dirty="0">
                  <a:solidFill>
                    <a:schemeClr val="tx1"/>
                  </a:solidFill>
                </a:rPr>
                <a:t>二次電池処理ルート・処理方法実態調査、発生量・回収量調査</a:t>
              </a:r>
              <a:endParaRPr kumimoji="1" lang="en-US" altLang="ja-JP" sz="600" dirty="0">
                <a:solidFill>
                  <a:schemeClr val="tx1"/>
                </a:solidFill>
              </a:endParaRPr>
            </a:p>
            <a:p>
              <a:pPr marL="171450" indent="-171450">
                <a:buFont typeface="Wingdings" panose="05000000000000000000" pitchFamily="2" charset="2"/>
                <a:buChar char="n"/>
              </a:pPr>
              <a:r>
                <a:rPr kumimoji="1" lang="ja-JP" altLang="en-US" sz="600" dirty="0">
                  <a:solidFill>
                    <a:schemeClr val="tx1"/>
                  </a:solidFill>
                </a:rPr>
                <a:t>効果的な集荷、回収方法検討、及び適正リサイクルにおける</a:t>
              </a:r>
              <a:r>
                <a:rPr kumimoji="1" lang="en-US" altLang="ja-JP" sz="600" dirty="0">
                  <a:solidFill>
                    <a:schemeClr val="tx1"/>
                  </a:solidFill>
                </a:rPr>
                <a:t>CO2</a:t>
              </a:r>
              <a:r>
                <a:rPr kumimoji="1" lang="ja-JP" altLang="en-US" sz="600" dirty="0">
                  <a:solidFill>
                    <a:schemeClr val="tx1"/>
                  </a:solidFill>
                </a:rPr>
                <a:t>削減効果の検討</a:t>
              </a:r>
              <a:endParaRPr kumimoji="1" lang="en-US" altLang="ja-JP" sz="600" dirty="0">
                <a:solidFill>
                  <a:schemeClr val="tx1"/>
                </a:solidFill>
              </a:endParaRPr>
            </a:p>
            <a:p>
              <a:pPr marL="171450" indent="-171450">
                <a:buFont typeface="Wingdings" panose="05000000000000000000" pitchFamily="2" charset="2"/>
                <a:buChar char="n"/>
              </a:pPr>
              <a:r>
                <a:rPr kumimoji="1" lang="ja-JP" altLang="en-US" sz="600" dirty="0">
                  <a:solidFill>
                    <a:schemeClr val="tx1"/>
                  </a:solidFill>
                </a:rPr>
                <a:t>アジア圏における</a:t>
              </a:r>
              <a:r>
                <a:rPr kumimoji="1" lang="en-US" altLang="ja-JP" sz="600" dirty="0">
                  <a:solidFill>
                    <a:schemeClr val="tx1"/>
                  </a:solidFill>
                </a:rPr>
                <a:t>LIB</a:t>
              </a:r>
              <a:r>
                <a:rPr kumimoji="1" lang="ja-JP" altLang="en-US" sz="600" dirty="0">
                  <a:solidFill>
                    <a:schemeClr val="tx1"/>
                  </a:solidFill>
                </a:rPr>
                <a:t>等二次電池の普及を見据えた発生動向の調査及び集荷可能性の検討</a:t>
              </a:r>
              <a:endParaRPr kumimoji="1" lang="en-US" altLang="ja-JP" sz="600" dirty="0">
                <a:solidFill>
                  <a:schemeClr val="tx1"/>
                </a:solidFill>
              </a:endParaRPr>
            </a:p>
            <a:p>
              <a:pPr marL="171450" indent="-171450">
                <a:buFont typeface="Wingdings" panose="05000000000000000000" pitchFamily="2" charset="2"/>
                <a:buChar char="n"/>
              </a:pPr>
              <a:endParaRPr kumimoji="1" lang="en-US" altLang="ja-JP" sz="600" dirty="0">
                <a:solidFill>
                  <a:schemeClr val="tx1"/>
                </a:solidFill>
              </a:endParaRPr>
            </a:p>
            <a:p>
              <a:pPr marL="171450" indent="-171450">
                <a:buFont typeface="Wingdings" panose="05000000000000000000" pitchFamily="2" charset="2"/>
                <a:buChar char="n"/>
              </a:pPr>
              <a:endParaRPr kumimoji="1" lang="en-US" altLang="ja-JP" sz="600" dirty="0">
                <a:solidFill>
                  <a:schemeClr val="tx1"/>
                </a:solidFill>
              </a:endParaRPr>
            </a:p>
            <a:p>
              <a:pPr marL="171450" indent="-171450">
                <a:buFont typeface="Wingdings" panose="05000000000000000000" pitchFamily="2" charset="2"/>
                <a:buChar char="n"/>
              </a:pPr>
              <a:endParaRPr kumimoji="1" lang="ja-JP" altLang="en-US" sz="600" dirty="0">
                <a:solidFill>
                  <a:schemeClr val="tx1"/>
                </a:solidFill>
              </a:endParaRPr>
            </a:p>
          </p:txBody>
        </p:sp>
        <p:sp>
          <p:nvSpPr>
            <p:cNvPr id="62" name="正方形/長方形 61"/>
            <p:cNvSpPr/>
            <p:nvPr/>
          </p:nvSpPr>
          <p:spPr>
            <a:xfrm>
              <a:off x="6124148" y="5657031"/>
              <a:ext cx="1453860" cy="606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200"/>
                </a:spcBef>
                <a:buFont typeface="Wingdings" panose="05000000000000000000" pitchFamily="2" charset="2"/>
                <a:buChar char="n"/>
              </a:pPr>
              <a:r>
                <a:rPr kumimoji="1" lang="ja-JP" altLang="en-US" sz="600" dirty="0">
                  <a:solidFill>
                    <a:schemeClr val="tx1"/>
                  </a:solidFill>
                </a:rPr>
                <a:t>アジア圏における</a:t>
              </a:r>
              <a:r>
                <a:rPr kumimoji="1" lang="en-US" altLang="ja-JP" sz="600" dirty="0">
                  <a:solidFill>
                    <a:schemeClr val="tx1"/>
                  </a:solidFill>
                </a:rPr>
                <a:t>LIB</a:t>
              </a:r>
              <a:r>
                <a:rPr kumimoji="1" lang="ja-JP" altLang="en-US" sz="600" dirty="0">
                  <a:solidFill>
                    <a:schemeClr val="tx1"/>
                  </a:solidFill>
                </a:rPr>
                <a:t>等二次電池の普及を見据えた発生動向の調査及び集荷可能性の検討</a:t>
              </a:r>
              <a:endParaRPr kumimoji="1" lang="en-US" altLang="ja-JP" sz="600" dirty="0">
                <a:solidFill>
                  <a:schemeClr val="tx1"/>
                </a:solidFill>
              </a:endParaRPr>
            </a:p>
            <a:p>
              <a:pPr marL="171450" indent="-171450">
                <a:spcBef>
                  <a:spcPts val="200"/>
                </a:spcBef>
                <a:buFont typeface="Wingdings" panose="05000000000000000000" pitchFamily="2" charset="2"/>
                <a:buChar char="n"/>
              </a:pPr>
              <a:r>
                <a:rPr kumimoji="1" lang="zh-TW" altLang="en-US" sz="600" dirty="0">
                  <a:solidFill>
                    <a:schemeClr val="tx1"/>
                  </a:solidFill>
                </a:rPr>
                <a:t>二次電池集荷、処理検証</a:t>
              </a:r>
              <a:endParaRPr kumimoji="1" lang="en-US" altLang="ja-JP" sz="600" dirty="0">
                <a:solidFill>
                  <a:schemeClr val="tx1"/>
                </a:solidFill>
              </a:endParaRPr>
            </a:p>
          </p:txBody>
        </p:sp>
        <p:sp>
          <p:nvSpPr>
            <p:cNvPr id="63" name="正方形/長方形 62"/>
            <p:cNvSpPr/>
            <p:nvPr/>
          </p:nvSpPr>
          <p:spPr>
            <a:xfrm>
              <a:off x="7501615" y="5657031"/>
              <a:ext cx="1436660" cy="484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200"/>
                </a:spcBef>
                <a:buFont typeface="Wingdings" panose="05000000000000000000" pitchFamily="2" charset="2"/>
                <a:buChar char="n"/>
              </a:pPr>
              <a:r>
                <a:rPr kumimoji="1" lang="ja-JP" altLang="en-US" sz="600" dirty="0">
                  <a:solidFill>
                    <a:schemeClr val="tx1"/>
                  </a:solidFill>
                </a:rPr>
                <a:t>国内</a:t>
              </a:r>
              <a:r>
                <a:rPr kumimoji="1" lang="en-US" altLang="ja-JP" sz="600" dirty="0" err="1">
                  <a:solidFill>
                    <a:schemeClr val="tx1"/>
                  </a:solidFill>
                </a:rPr>
                <a:t>LiB</a:t>
              </a:r>
              <a:r>
                <a:rPr kumimoji="1" lang="ja-JP" altLang="en-US" sz="600" dirty="0">
                  <a:solidFill>
                    <a:schemeClr val="tx1"/>
                  </a:solidFill>
                </a:rPr>
                <a:t>入荷処理の安定化</a:t>
              </a:r>
              <a:endParaRPr kumimoji="1" lang="en-US" altLang="ja-JP" sz="600" dirty="0">
                <a:solidFill>
                  <a:schemeClr val="tx1"/>
                </a:solidFill>
              </a:endParaRPr>
            </a:p>
            <a:p>
              <a:pPr marL="171450" indent="-171450">
                <a:spcBef>
                  <a:spcPts val="200"/>
                </a:spcBef>
                <a:buFont typeface="Wingdings" panose="05000000000000000000" pitchFamily="2" charset="2"/>
                <a:buChar char="n"/>
              </a:pPr>
              <a:r>
                <a:rPr kumimoji="1" lang="ja-JP" altLang="en-US" sz="600" dirty="0">
                  <a:solidFill>
                    <a:schemeClr val="tx1"/>
                  </a:solidFill>
                </a:rPr>
                <a:t>海外</a:t>
              </a:r>
              <a:r>
                <a:rPr kumimoji="1" lang="en-US" altLang="ja-JP" sz="600" dirty="0" err="1">
                  <a:solidFill>
                    <a:schemeClr val="tx1"/>
                  </a:solidFill>
                </a:rPr>
                <a:t>LiB</a:t>
              </a:r>
              <a:r>
                <a:rPr kumimoji="1" lang="ja-JP" altLang="en-US" sz="600" dirty="0">
                  <a:solidFill>
                    <a:schemeClr val="tx1"/>
                  </a:solidFill>
                </a:rPr>
                <a:t>入荷処理本格開始</a:t>
              </a:r>
            </a:p>
          </p:txBody>
        </p:sp>
        <p:sp>
          <p:nvSpPr>
            <p:cNvPr id="64" name="正方形/長方形 63"/>
            <p:cNvSpPr/>
            <p:nvPr/>
          </p:nvSpPr>
          <p:spPr>
            <a:xfrm>
              <a:off x="7883089" y="5321105"/>
              <a:ext cx="776932" cy="135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b="1" dirty="0">
                  <a:solidFill>
                    <a:schemeClr val="tx1"/>
                  </a:solidFill>
                </a:rPr>
                <a:t>2022</a:t>
              </a:r>
              <a:r>
                <a:rPr kumimoji="1" lang="ja-JP" altLang="en-US" sz="900" b="1" dirty="0">
                  <a:solidFill>
                    <a:schemeClr val="tx1"/>
                  </a:solidFill>
                </a:rPr>
                <a:t>年度</a:t>
              </a:r>
            </a:p>
          </p:txBody>
        </p:sp>
        <p:sp>
          <p:nvSpPr>
            <p:cNvPr id="94" name="正方形/長方形 93"/>
            <p:cNvSpPr/>
            <p:nvPr/>
          </p:nvSpPr>
          <p:spPr>
            <a:xfrm>
              <a:off x="4670987" y="5544136"/>
              <a:ext cx="1190556" cy="145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rgbClr val="0075BF"/>
                  </a:solidFill>
                </a:rPr>
                <a:t>▲実証事業</a:t>
              </a:r>
              <a:r>
                <a:rPr kumimoji="1" lang="en-US" altLang="ja-JP" sz="900" b="1" dirty="0">
                  <a:solidFill>
                    <a:srgbClr val="0075BF"/>
                  </a:solidFill>
                </a:rPr>
                <a:t>(1</a:t>
              </a:r>
              <a:r>
                <a:rPr kumimoji="1" lang="ja-JP" altLang="en-US" sz="900" b="1" dirty="0">
                  <a:solidFill>
                    <a:srgbClr val="0075BF"/>
                  </a:solidFill>
                </a:rPr>
                <a:t>年目</a:t>
              </a:r>
              <a:r>
                <a:rPr kumimoji="1" lang="en-US" altLang="ja-JP" sz="900" b="1" dirty="0">
                  <a:solidFill>
                    <a:srgbClr val="0075BF"/>
                  </a:solidFill>
                </a:rPr>
                <a:t>)</a:t>
              </a:r>
              <a:endParaRPr kumimoji="1" lang="ja-JP" altLang="en-US" sz="900" b="1" dirty="0">
                <a:solidFill>
                  <a:srgbClr val="0075BF"/>
                </a:solidFill>
              </a:endParaRPr>
            </a:p>
          </p:txBody>
        </p:sp>
        <p:sp>
          <p:nvSpPr>
            <p:cNvPr id="95" name="正方形/長方形 94"/>
            <p:cNvSpPr/>
            <p:nvPr/>
          </p:nvSpPr>
          <p:spPr>
            <a:xfrm>
              <a:off x="6090972" y="5544136"/>
              <a:ext cx="1404318" cy="106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rgbClr val="0075BF"/>
                  </a:solidFill>
                </a:rPr>
                <a:t>▲実証事業</a:t>
              </a:r>
              <a:r>
                <a:rPr kumimoji="1" lang="en-US" altLang="ja-JP" sz="900" b="1" dirty="0">
                  <a:solidFill>
                    <a:srgbClr val="0075BF"/>
                  </a:solidFill>
                </a:rPr>
                <a:t>(2</a:t>
              </a:r>
              <a:r>
                <a:rPr kumimoji="1" lang="ja-JP" altLang="en-US" sz="900" b="1" dirty="0">
                  <a:solidFill>
                    <a:srgbClr val="0075BF"/>
                  </a:solidFill>
                </a:rPr>
                <a:t>年目</a:t>
              </a:r>
              <a:r>
                <a:rPr kumimoji="1" lang="en-US" altLang="ja-JP" sz="900" b="1" dirty="0">
                  <a:solidFill>
                    <a:srgbClr val="0075BF"/>
                  </a:solidFill>
                </a:rPr>
                <a:t>)</a:t>
              </a:r>
              <a:endParaRPr kumimoji="1" lang="ja-JP" altLang="en-US" sz="900" b="1" dirty="0">
                <a:solidFill>
                  <a:srgbClr val="0075BF"/>
                </a:solidFill>
              </a:endParaRPr>
            </a:p>
          </p:txBody>
        </p:sp>
        <p:sp>
          <p:nvSpPr>
            <p:cNvPr id="96" name="正方形/長方形 95"/>
            <p:cNvSpPr/>
            <p:nvPr/>
          </p:nvSpPr>
          <p:spPr>
            <a:xfrm>
              <a:off x="7465607" y="5544136"/>
              <a:ext cx="1031582" cy="106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rgbClr val="0075BF"/>
                  </a:solidFill>
                </a:rPr>
                <a:t>▲事業本格開始</a:t>
              </a:r>
            </a:p>
          </p:txBody>
        </p:sp>
      </p:grpSp>
      <p:sp>
        <p:nvSpPr>
          <p:cNvPr id="104" name="正方形/長方形 103"/>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106" name="Rectangle 2"/>
          <p:cNvSpPr txBox="1">
            <a:spLocks noChangeArrowheads="1"/>
          </p:cNvSpPr>
          <p:nvPr/>
        </p:nvSpPr>
        <p:spPr bwMode="auto">
          <a:xfrm>
            <a:off x="196770" y="-1"/>
            <a:ext cx="932823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107" name="正方形/長方形 106"/>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福岡県／北九州市</a:t>
            </a:r>
          </a:p>
        </p:txBody>
      </p:sp>
      <p:sp>
        <p:nvSpPr>
          <p:cNvPr id="108" name="正方形/長方形 107"/>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「次世代国際資源循環・リサイクル拠点</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形成に向けた</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二次電池リサイクルの事業化可能性調査事業</a:t>
            </a:r>
            <a:r>
              <a:rPr lang="en-US" altLang="ja-JP" sz="1200" b="1" dirty="0">
                <a:solidFill>
                  <a:schemeClr val="bg1"/>
                </a:solidFill>
                <a:latin typeface="メイリオ" panose="020B0604030504040204" pitchFamily="50" charset="-128"/>
                <a:ea typeface="メイリオ" panose="020B0604030504040204" pitchFamily="50" charset="-128"/>
              </a:rPr>
              <a:t>―</a:t>
            </a:r>
            <a:endParaRPr lang="ja-JP" altLang="en-US" sz="1200" dirty="0">
              <a:solidFill>
                <a:schemeClr val="bg1"/>
              </a:solidFill>
              <a:latin typeface="メイリオ" panose="020B0604030504040204" pitchFamily="50" charset="-128"/>
              <a:ea typeface="メイリオ" panose="020B0604030504040204" pitchFamily="50" charset="-128"/>
            </a:endParaRPr>
          </a:p>
        </p:txBody>
      </p:sp>
      <p:pic>
        <p:nvPicPr>
          <p:cNvPr id="109" name="Picture 32" descr="北九州市の市章"/>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1846" y="137775"/>
            <a:ext cx="320400" cy="320400"/>
          </a:xfrm>
          <a:prstGeom prst="rect">
            <a:avLst/>
          </a:prstGeom>
          <a:solidFill>
            <a:schemeClr val="bg1"/>
          </a:solidFill>
        </p:spPr>
      </p:pic>
      <p:sp>
        <p:nvSpPr>
          <p:cNvPr id="42" name="正方形/長方形 41"/>
          <p:cNvSpPr/>
          <p:nvPr/>
        </p:nvSpPr>
        <p:spPr>
          <a:xfrm>
            <a:off x="5081671" y="3552014"/>
            <a:ext cx="4260963" cy="14828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コンテンツ プレースホルダー 11"/>
          <p:cNvSpPr txBox="1">
            <a:spLocks/>
          </p:cNvSpPr>
          <p:nvPr/>
        </p:nvSpPr>
        <p:spPr>
          <a:xfrm>
            <a:off x="5083433" y="5106929"/>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 </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5081671" y="5106928"/>
            <a:ext cx="4260963" cy="1449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2710619" y="4622279"/>
            <a:ext cx="991889" cy="844856"/>
          </a:xfrm>
          <a:prstGeom prst="rect">
            <a:avLst/>
          </a:prstGeom>
          <a:solidFill>
            <a:schemeClr val="accent3">
              <a:lumMod val="60000"/>
              <a:lumOff val="40000"/>
            </a:schemeClr>
          </a:solidFill>
          <a:ln w="9525" cap="flat" cmpd="sng" algn="ctr">
            <a:solidFill>
              <a:srgbClr val="0077C0">
                <a:lumMod val="20000"/>
                <a:lumOff val="80000"/>
              </a:srgbClr>
            </a:solidFill>
            <a:prstDash val="solid"/>
          </a:ln>
          <a:effectLst/>
        </p:spPr>
        <p:txBody>
          <a:bodyPr rtlCol="0" anchor="ctr"/>
          <a:lstStyle/>
          <a:p>
            <a:pPr algn="ctr" defTabSz="914400">
              <a:defRPr/>
            </a:pPr>
            <a:endParaRPr kumimoji="1" lang="ja-JP" altLang="en-US" sz="1400" kern="0" dirty="0">
              <a:solidFill>
                <a:prstClr val="black"/>
              </a:solidFill>
              <a:latin typeface="Arial"/>
              <a:ea typeface="メイリオ"/>
            </a:endParaRPr>
          </a:p>
        </p:txBody>
      </p:sp>
      <p:sp>
        <p:nvSpPr>
          <p:cNvPr id="70" name="正方形/長方形 69"/>
          <p:cNvSpPr/>
          <p:nvPr/>
        </p:nvSpPr>
        <p:spPr>
          <a:xfrm>
            <a:off x="2943226" y="1744203"/>
            <a:ext cx="1587011" cy="764415"/>
          </a:xfrm>
          <a:prstGeom prst="rect">
            <a:avLst/>
          </a:prstGeom>
          <a:solidFill>
            <a:srgbClr val="0077C0">
              <a:lumMod val="20000"/>
              <a:lumOff val="80000"/>
            </a:srgbClr>
          </a:solidFill>
          <a:ln w="9525" cap="flat" cmpd="sng" algn="ctr">
            <a:solidFill>
              <a:srgbClr val="0077C0">
                <a:lumMod val="20000"/>
                <a:lumOff val="80000"/>
              </a:srgbClr>
            </a:solidFill>
            <a:prstDash val="solid"/>
          </a:ln>
          <a:effectLst/>
        </p:spPr>
        <p:txBody>
          <a:bodyPr rtlCol="0" anchor="ctr"/>
          <a:lstStyle/>
          <a:p>
            <a:pPr algn="ctr" defTabSz="914400">
              <a:defRPr/>
            </a:pPr>
            <a:endParaRPr kumimoji="1" lang="ja-JP" altLang="en-US" sz="1400" kern="0" dirty="0">
              <a:solidFill>
                <a:prstClr val="black"/>
              </a:solidFill>
              <a:latin typeface="Arial"/>
              <a:ea typeface="メイリオ"/>
            </a:endParaRPr>
          </a:p>
        </p:txBody>
      </p:sp>
      <p:sp>
        <p:nvSpPr>
          <p:cNvPr id="71" name="正方形/長方形 70"/>
          <p:cNvSpPr/>
          <p:nvPr/>
        </p:nvSpPr>
        <p:spPr>
          <a:xfrm>
            <a:off x="1665881" y="1794431"/>
            <a:ext cx="745200" cy="570133"/>
          </a:xfrm>
          <a:prstGeom prst="rect">
            <a:avLst/>
          </a:prstGeom>
          <a:solidFill>
            <a:srgbClr val="0077C0">
              <a:lumMod val="20000"/>
              <a:lumOff val="80000"/>
            </a:srgbClr>
          </a:solidFill>
          <a:ln w="9525" cap="flat" cmpd="sng" algn="ctr">
            <a:solidFill>
              <a:srgbClr val="0077C0">
                <a:lumMod val="20000"/>
                <a:lumOff val="80000"/>
              </a:srgbClr>
            </a:solidFill>
            <a:prstDash val="solid"/>
          </a:ln>
          <a:effectLst/>
        </p:spPr>
        <p:txBody>
          <a:bodyPr rtlCol="0" anchor="ctr"/>
          <a:lstStyle/>
          <a:p>
            <a:pPr algn="ctr" defTabSz="914400">
              <a:defRPr/>
            </a:pPr>
            <a:endParaRPr kumimoji="1" lang="ja-JP" altLang="en-US" sz="1400" kern="0" dirty="0">
              <a:solidFill>
                <a:prstClr val="black"/>
              </a:solidFill>
              <a:latin typeface="Arial"/>
              <a:ea typeface="メイリオ"/>
            </a:endParaRPr>
          </a:p>
        </p:txBody>
      </p:sp>
      <p:grpSp>
        <p:nvGrpSpPr>
          <p:cNvPr id="72" name="グループ化 71"/>
          <p:cNvGrpSpPr/>
          <p:nvPr/>
        </p:nvGrpSpPr>
        <p:grpSpPr>
          <a:xfrm>
            <a:off x="705558" y="1412330"/>
            <a:ext cx="4005557" cy="4119607"/>
            <a:chOff x="311640" y="1325440"/>
            <a:chExt cx="4005557" cy="5244853"/>
          </a:xfrm>
        </p:grpSpPr>
        <p:sp>
          <p:nvSpPr>
            <p:cNvPr id="73" name="正方形/長方形 72"/>
            <p:cNvSpPr/>
            <p:nvPr/>
          </p:nvSpPr>
          <p:spPr>
            <a:xfrm>
              <a:off x="419770" y="1818236"/>
              <a:ext cx="745804" cy="725861"/>
            </a:xfrm>
            <a:prstGeom prst="rect">
              <a:avLst/>
            </a:prstGeom>
            <a:solidFill>
              <a:srgbClr val="0077C0">
                <a:lumMod val="20000"/>
                <a:lumOff val="80000"/>
              </a:srgbClr>
            </a:solidFill>
            <a:ln w="9525" cap="flat" cmpd="sng" algn="ctr">
              <a:solidFill>
                <a:srgbClr val="0077C0">
                  <a:lumMod val="20000"/>
                  <a:lumOff val="80000"/>
                </a:srgbClr>
              </a:solidFill>
              <a:prstDash val="solid"/>
            </a:ln>
            <a:effectLst/>
          </p:spPr>
          <p:txBody>
            <a:bodyPr rtlCol="0" anchor="ctr"/>
            <a:lstStyle/>
            <a:p>
              <a:pPr algn="ctr" defTabSz="914400">
                <a:defRPr/>
              </a:pPr>
              <a:endParaRPr kumimoji="1" lang="ja-JP" altLang="en-US" sz="1400" kern="0" dirty="0">
                <a:solidFill>
                  <a:prstClr val="black"/>
                </a:solidFill>
                <a:latin typeface="Arial"/>
                <a:ea typeface="メイリオ"/>
              </a:endParaRPr>
            </a:p>
          </p:txBody>
        </p:sp>
        <p:sp>
          <p:nvSpPr>
            <p:cNvPr id="74" name="正方形/長方形 73"/>
            <p:cNvSpPr/>
            <p:nvPr/>
          </p:nvSpPr>
          <p:spPr>
            <a:xfrm>
              <a:off x="1124731" y="5394783"/>
              <a:ext cx="1008454" cy="1073602"/>
            </a:xfrm>
            <a:prstGeom prst="rect">
              <a:avLst/>
            </a:prstGeom>
            <a:solidFill>
              <a:schemeClr val="accent3">
                <a:lumMod val="60000"/>
                <a:lumOff val="40000"/>
              </a:schemeClr>
            </a:solidFill>
            <a:ln w="9525" cap="flat" cmpd="sng" algn="ctr">
              <a:solidFill>
                <a:srgbClr val="0077C0">
                  <a:lumMod val="20000"/>
                  <a:lumOff val="80000"/>
                </a:srgbClr>
              </a:solidFill>
              <a:prstDash val="solid"/>
            </a:ln>
            <a:effectLst/>
          </p:spPr>
          <p:txBody>
            <a:bodyPr rtlCol="0" anchor="ctr"/>
            <a:lstStyle/>
            <a:p>
              <a:pPr algn="ctr" defTabSz="914400">
                <a:defRPr/>
              </a:pPr>
              <a:endParaRPr kumimoji="1" lang="ja-JP" altLang="en-US" sz="1400" kern="0" dirty="0">
                <a:solidFill>
                  <a:prstClr val="black"/>
                </a:solidFill>
                <a:latin typeface="Arial"/>
                <a:ea typeface="メイリオ"/>
              </a:endParaRPr>
            </a:p>
          </p:txBody>
        </p:sp>
        <p:sp>
          <p:nvSpPr>
            <p:cNvPr id="75" name="正方形/長方形 74"/>
            <p:cNvSpPr/>
            <p:nvPr/>
          </p:nvSpPr>
          <p:spPr>
            <a:xfrm>
              <a:off x="1039523" y="5348537"/>
              <a:ext cx="2361066" cy="1221756"/>
            </a:xfrm>
            <a:prstGeom prst="rect">
              <a:avLst/>
            </a:prstGeom>
            <a:noFill/>
            <a:ln w="9525" cap="flat" cmpd="sng" algn="ctr">
              <a:solidFill>
                <a:sysClr val="windowText" lastClr="000000"/>
              </a:solidFill>
              <a:prstDash val="dash"/>
            </a:ln>
            <a:effectLst/>
          </p:spPr>
          <p:txBody>
            <a:bodyPr rtlCol="0" anchor="ctr"/>
            <a:lstStyle/>
            <a:p>
              <a:pPr algn="ctr" defTabSz="914400">
                <a:defRPr/>
              </a:pPr>
              <a:endParaRPr kumimoji="1" lang="ja-JP" altLang="en-US" sz="1000" kern="0" dirty="0">
                <a:solidFill>
                  <a:prstClr val="black"/>
                </a:solidFill>
                <a:latin typeface="Arial"/>
                <a:ea typeface="メイリオ"/>
              </a:endParaRPr>
            </a:p>
          </p:txBody>
        </p:sp>
        <p:sp>
          <p:nvSpPr>
            <p:cNvPr id="76" name="正方形/長方形 75"/>
            <p:cNvSpPr/>
            <p:nvPr/>
          </p:nvSpPr>
          <p:spPr>
            <a:xfrm>
              <a:off x="362439" y="1635184"/>
              <a:ext cx="1698584" cy="1251448"/>
            </a:xfrm>
            <a:prstGeom prst="rect">
              <a:avLst/>
            </a:prstGeom>
            <a:noFill/>
            <a:ln w="9525" cap="flat" cmpd="sng" algn="ctr">
              <a:solidFill>
                <a:sysClr val="windowText" lastClr="000000"/>
              </a:solidFill>
              <a:prstDash val="dash"/>
            </a:ln>
            <a:effectLst/>
          </p:spPr>
          <p:txBody>
            <a:bodyPr rtlCol="0" anchor="t"/>
            <a:lstStyle/>
            <a:p>
              <a:pPr defTabSz="914400">
                <a:defRPr/>
              </a:pPr>
              <a:endParaRPr kumimoji="1" lang="ja-JP" altLang="en-US" sz="1000" u="sng" kern="0" dirty="0">
                <a:solidFill>
                  <a:prstClr val="black"/>
                </a:solidFill>
                <a:latin typeface="Arial"/>
                <a:ea typeface="メイリオ"/>
              </a:endParaRPr>
            </a:p>
          </p:txBody>
        </p:sp>
        <p:sp>
          <p:nvSpPr>
            <p:cNvPr id="77" name="正方形/長方形 76"/>
            <p:cNvSpPr/>
            <p:nvPr/>
          </p:nvSpPr>
          <p:spPr>
            <a:xfrm>
              <a:off x="2482968" y="1635185"/>
              <a:ext cx="1724664" cy="1251447"/>
            </a:xfrm>
            <a:prstGeom prst="rect">
              <a:avLst/>
            </a:prstGeom>
            <a:noFill/>
            <a:ln w="9525" cap="flat" cmpd="sng" algn="ctr">
              <a:solidFill>
                <a:sysClr val="windowText" lastClr="000000"/>
              </a:solidFill>
              <a:prstDash val="dash"/>
            </a:ln>
            <a:effectLst/>
          </p:spPr>
          <p:txBody>
            <a:bodyPr rtlCol="0" anchor="t"/>
            <a:lstStyle/>
            <a:p>
              <a:pPr defTabSz="914400">
                <a:defRPr/>
              </a:pPr>
              <a:endParaRPr kumimoji="1" lang="ja-JP" altLang="en-US" sz="1000" u="sng" kern="0" dirty="0">
                <a:solidFill>
                  <a:prstClr val="black"/>
                </a:solidFill>
                <a:latin typeface="Arial"/>
                <a:ea typeface="メイリオ"/>
              </a:endParaRPr>
            </a:p>
          </p:txBody>
        </p:sp>
        <p:sp>
          <p:nvSpPr>
            <p:cNvPr id="78" name="楕円 77"/>
            <p:cNvSpPr/>
            <p:nvPr/>
          </p:nvSpPr>
          <p:spPr>
            <a:xfrm>
              <a:off x="1090402" y="3573067"/>
              <a:ext cx="2322856" cy="1073424"/>
            </a:xfrm>
            <a:prstGeom prst="ellipse">
              <a:avLst/>
            </a:prstGeom>
            <a:solidFill>
              <a:schemeClr val="accent4">
                <a:lumMod val="20000"/>
                <a:lumOff val="80000"/>
              </a:schemeClr>
            </a:solidFill>
            <a:ln w="9525" cap="flat" cmpd="sng" algn="ctr">
              <a:solidFill>
                <a:sysClr val="window" lastClr="FFFFFF">
                  <a:lumMod val="85000"/>
                </a:sysClr>
              </a:solidFill>
              <a:prstDash val="solid"/>
            </a:ln>
            <a:effectLst/>
          </p:spPr>
          <p:txBody>
            <a:bodyPr rtlCol="0" anchor="ctr"/>
            <a:lstStyle/>
            <a:p>
              <a:pPr algn="ctr" defTabSz="914400">
                <a:defRPr/>
              </a:pPr>
              <a:endParaRPr kumimoji="1" lang="ja-JP" altLang="en-US" sz="1400" kern="0" dirty="0">
                <a:solidFill>
                  <a:prstClr val="black"/>
                </a:solidFill>
                <a:latin typeface="Arial"/>
                <a:ea typeface="メイリオ"/>
              </a:endParaRPr>
            </a:p>
          </p:txBody>
        </p:sp>
        <p:sp>
          <p:nvSpPr>
            <p:cNvPr id="79" name="正方形/長方形 78"/>
            <p:cNvSpPr/>
            <p:nvPr/>
          </p:nvSpPr>
          <p:spPr>
            <a:xfrm>
              <a:off x="311640" y="1325440"/>
              <a:ext cx="1877918" cy="261239"/>
            </a:xfrm>
            <a:prstGeom prst="rect">
              <a:avLst/>
            </a:prstGeom>
            <a:noFill/>
            <a:ln w="9525" cap="flat" cmpd="sng" algn="ctr">
              <a:noFill/>
              <a:prstDash val="solid"/>
            </a:ln>
            <a:effectLst/>
          </p:spPr>
          <p:txBody>
            <a:bodyPr rtlCol="0" anchor="ctr"/>
            <a:lstStyle/>
            <a:p>
              <a:pPr defTabSz="914400">
                <a:defRPr/>
              </a:pPr>
              <a:r>
                <a:rPr kumimoji="1" lang="ja-JP" altLang="en-US" sz="1200" b="1" u="sng" kern="0" dirty="0">
                  <a:solidFill>
                    <a:schemeClr val="accent1">
                      <a:lumMod val="75000"/>
                    </a:schemeClr>
                  </a:solidFill>
                  <a:latin typeface="Arial"/>
                  <a:ea typeface="メイリオ"/>
                </a:rPr>
                <a:t>二次電池排出者（国内）</a:t>
              </a:r>
            </a:p>
          </p:txBody>
        </p:sp>
        <p:sp>
          <p:nvSpPr>
            <p:cNvPr id="80" name="正方形/長方形 79"/>
            <p:cNvSpPr/>
            <p:nvPr/>
          </p:nvSpPr>
          <p:spPr>
            <a:xfrm>
              <a:off x="1472377" y="5016313"/>
              <a:ext cx="1588232" cy="261239"/>
            </a:xfrm>
            <a:prstGeom prst="rect">
              <a:avLst/>
            </a:prstGeom>
            <a:noFill/>
            <a:ln w="9525" cap="flat" cmpd="sng" algn="ctr">
              <a:noFill/>
              <a:prstDash val="solid"/>
            </a:ln>
            <a:effectLst/>
          </p:spPr>
          <p:txBody>
            <a:bodyPr rtlCol="0" anchor="ctr"/>
            <a:lstStyle/>
            <a:p>
              <a:pPr algn="ctr" defTabSz="914400">
                <a:defRPr/>
              </a:pPr>
              <a:r>
                <a:rPr kumimoji="1" lang="ja-JP" altLang="en-US" sz="1200" b="1" u="sng" kern="0" dirty="0">
                  <a:solidFill>
                    <a:schemeClr val="accent3">
                      <a:lumMod val="75000"/>
                    </a:schemeClr>
                  </a:solidFill>
                  <a:latin typeface="Arial"/>
                  <a:ea typeface="メイリオ"/>
                </a:rPr>
                <a:t>特殊鋼製造メーカー</a:t>
              </a:r>
            </a:p>
          </p:txBody>
        </p:sp>
        <p:sp>
          <p:nvSpPr>
            <p:cNvPr id="81" name="正方形/長方形 80"/>
            <p:cNvSpPr/>
            <p:nvPr/>
          </p:nvSpPr>
          <p:spPr>
            <a:xfrm>
              <a:off x="2238289" y="6173812"/>
              <a:ext cx="1148712" cy="261239"/>
            </a:xfrm>
            <a:prstGeom prst="rect">
              <a:avLst/>
            </a:prstGeom>
            <a:noFill/>
            <a:ln w="9525" cap="flat" cmpd="sng" algn="ctr">
              <a:noFill/>
              <a:prstDash val="solid"/>
            </a:ln>
            <a:effectLst/>
          </p:spPr>
          <p:txBody>
            <a:bodyPr rtlCol="0" anchor="ctr"/>
            <a:lstStyle/>
            <a:p>
              <a:pPr algn="ctr" defTabSz="914400">
                <a:defRPr/>
              </a:pPr>
              <a:r>
                <a:rPr kumimoji="1" lang="ja-JP" altLang="en-US" sz="800" kern="0" dirty="0">
                  <a:solidFill>
                    <a:prstClr val="black"/>
                  </a:solidFill>
                  <a:latin typeface="Arial"/>
                  <a:ea typeface="メイリオ"/>
                </a:rPr>
                <a:t>ステンレス製造工場</a:t>
              </a:r>
              <a:endParaRPr kumimoji="1" lang="en-US" altLang="ja-JP" sz="800" kern="0" dirty="0">
                <a:solidFill>
                  <a:prstClr val="black"/>
                </a:solidFill>
                <a:latin typeface="Arial"/>
                <a:ea typeface="メイリオ"/>
              </a:endParaRPr>
            </a:p>
            <a:p>
              <a:pPr algn="ctr" defTabSz="914400">
                <a:defRPr/>
              </a:pPr>
              <a:r>
                <a:rPr kumimoji="1" lang="ja-JP" altLang="en-US" sz="800" kern="0" dirty="0">
                  <a:solidFill>
                    <a:prstClr val="black"/>
                  </a:solidFill>
                  <a:latin typeface="Arial"/>
                  <a:ea typeface="メイリオ"/>
                </a:rPr>
                <a:t>（ニッケル）</a:t>
              </a:r>
            </a:p>
          </p:txBody>
        </p:sp>
        <p:sp>
          <p:nvSpPr>
            <p:cNvPr id="82" name="正方形/長方形 81"/>
            <p:cNvSpPr/>
            <p:nvPr/>
          </p:nvSpPr>
          <p:spPr>
            <a:xfrm>
              <a:off x="2444868" y="1335142"/>
              <a:ext cx="1872329" cy="261239"/>
            </a:xfrm>
            <a:prstGeom prst="rect">
              <a:avLst/>
            </a:prstGeom>
            <a:noFill/>
            <a:ln w="9525" cap="flat" cmpd="sng" algn="ctr">
              <a:noFill/>
              <a:prstDash val="solid"/>
            </a:ln>
            <a:effectLst/>
          </p:spPr>
          <p:txBody>
            <a:bodyPr rtlCol="0" anchor="ctr"/>
            <a:lstStyle/>
            <a:p>
              <a:pPr defTabSz="914400">
                <a:defRPr/>
              </a:pPr>
              <a:r>
                <a:rPr kumimoji="1" lang="ja-JP" altLang="en-US" sz="1200" b="1" u="sng" kern="0" dirty="0">
                  <a:solidFill>
                    <a:schemeClr val="accent1">
                      <a:lumMod val="75000"/>
                    </a:schemeClr>
                  </a:solidFill>
                  <a:latin typeface="Arial"/>
                  <a:ea typeface="メイリオ"/>
                </a:rPr>
                <a:t>二次電池排出者（海外）</a:t>
              </a:r>
            </a:p>
          </p:txBody>
        </p:sp>
        <p:sp>
          <p:nvSpPr>
            <p:cNvPr id="83" name="正方形/長方形 82"/>
            <p:cNvSpPr/>
            <p:nvPr/>
          </p:nvSpPr>
          <p:spPr>
            <a:xfrm>
              <a:off x="337064" y="1994007"/>
              <a:ext cx="887782" cy="424884"/>
            </a:xfrm>
            <a:prstGeom prst="rect">
              <a:avLst/>
            </a:prstGeom>
            <a:noFill/>
            <a:ln w="9525" cap="flat" cmpd="sng" algn="ctr">
              <a:noFill/>
              <a:prstDash val="solid"/>
            </a:ln>
            <a:effectLst/>
          </p:spPr>
          <p:txBody>
            <a:bodyPr rtlCol="0" anchor="ctr"/>
            <a:lstStyle/>
            <a:p>
              <a:pPr algn="ctr" defTabSz="914400">
                <a:defRPr/>
              </a:pPr>
              <a:r>
                <a:rPr kumimoji="1" lang="ja-JP" altLang="en-US" sz="900" b="1" kern="0" dirty="0">
                  <a:solidFill>
                    <a:prstClr val="black"/>
                  </a:solidFill>
                </a:rPr>
                <a:t>（産業由来）</a:t>
              </a:r>
            </a:p>
          </p:txBody>
        </p:sp>
        <p:sp>
          <p:nvSpPr>
            <p:cNvPr id="84" name="正方形/長方形 83"/>
            <p:cNvSpPr/>
            <p:nvPr/>
          </p:nvSpPr>
          <p:spPr>
            <a:xfrm>
              <a:off x="1191967" y="1862718"/>
              <a:ext cx="891195" cy="650224"/>
            </a:xfrm>
            <a:prstGeom prst="rect">
              <a:avLst/>
            </a:prstGeom>
            <a:noFill/>
            <a:ln w="9525" cap="flat" cmpd="sng" algn="ctr">
              <a:noFill/>
              <a:prstDash val="solid"/>
            </a:ln>
            <a:effectLst/>
          </p:spPr>
          <p:txBody>
            <a:bodyPr rtlCol="0" anchor="ctr"/>
            <a:lstStyle/>
            <a:p>
              <a:pPr algn="ctr" defTabSz="914400">
                <a:defRPr/>
              </a:pPr>
              <a:r>
                <a:rPr kumimoji="1" lang="ja-JP" altLang="en-US" sz="900" b="1" kern="0" dirty="0">
                  <a:solidFill>
                    <a:prstClr val="black"/>
                  </a:solidFill>
                  <a:latin typeface="Arial"/>
                  <a:ea typeface="メイリオ"/>
                </a:rPr>
                <a:t>（家庭由来）</a:t>
              </a:r>
              <a:endParaRPr kumimoji="1" lang="en-US" altLang="ja-JP" sz="900" b="1" kern="0" dirty="0">
                <a:solidFill>
                  <a:prstClr val="black"/>
                </a:solidFill>
                <a:latin typeface="Arial"/>
                <a:ea typeface="メイリオ"/>
              </a:endParaRPr>
            </a:p>
            <a:p>
              <a:pPr algn="ctr" defTabSz="914400">
                <a:defRPr/>
              </a:pPr>
              <a:r>
                <a:rPr kumimoji="1" lang="ja-JP" altLang="en-US" sz="900" b="1" kern="0" dirty="0">
                  <a:solidFill>
                    <a:prstClr val="black"/>
                  </a:solidFill>
                </a:rPr>
                <a:t>自治体</a:t>
              </a:r>
              <a:endParaRPr kumimoji="1" lang="en-US" altLang="ja-JP" sz="900" b="1" kern="0" dirty="0">
                <a:solidFill>
                  <a:prstClr val="black"/>
                </a:solidFill>
              </a:endParaRPr>
            </a:p>
            <a:p>
              <a:pPr algn="ctr" defTabSz="914400">
                <a:defRPr/>
              </a:pPr>
              <a:r>
                <a:rPr kumimoji="1" lang="ja-JP" altLang="en-US" sz="900" b="1" kern="0" dirty="0">
                  <a:solidFill>
                    <a:prstClr val="black"/>
                  </a:solidFill>
                  <a:latin typeface="Arial"/>
                  <a:ea typeface="メイリオ"/>
                </a:rPr>
                <a:t>九州・山口</a:t>
              </a:r>
            </a:p>
          </p:txBody>
        </p:sp>
      </p:grpSp>
      <p:sp>
        <p:nvSpPr>
          <p:cNvPr id="85" name="正方形/長方形 84"/>
          <p:cNvSpPr/>
          <p:nvPr/>
        </p:nvSpPr>
        <p:spPr>
          <a:xfrm>
            <a:off x="907229" y="5867152"/>
            <a:ext cx="3694321" cy="568210"/>
          </a:xfrm>
          <a:prstGeom prst="rect">
            <a:avLst/>
          </a:prstGeom>
          <a:noFill/>
          <a:ln w="9525" cap="flat" cmpd="sng" algn="ctr">
            <a:solidFill>
              <a:sysClr val="windowText" lastClr="000000"/>
            </a:solidFill>
            <a:prstDash val="dash"/>
          </a:ln>
          <a:effectLst/>
        </p:spPr>
        <p:txBody>
          <a:bodyPr rtlCol="0" anchor="ctr"/>
          <a:lstStyle/>
          <a:p>
            <a:pPr algn="ctr" defTabSz="914400">
              <a:defRPr/>
            </a:pPr>
            <a:r>
              <a:rPr kumimoji="1" lang="ja-JP" altLang="en-US" sz="1100" kern="0" dirty="0">
                <a:solidFill>
                  <a:prstClr val="black"/>
                </a:solidFill>
                <a:latin typeface="メイリオ"/>
                <a:ea typeface="メイリオ"/>
              </a:rPr>
              <a:t>リサイクル技術の高度化</a:t>
            </a:r>
            <a:endParaRPr kumimoji="1" lang="en-US" altLang="ja-JP" sz="1100" kern="0" dirty="0">
              <a:solidFill>
                <a:prstClr val="black"/>
              </a:solidFill>
              <a:latin typeface="メイリオ"/>
              <a:ea typeface="メイリオ"/>
            </a:endParaRPr>
          </a:p>
          <a:p>
            <a:pPr algn="ctr" defTabSz="914400">
              <a:defRPr/>
            </a:pPr>
            <a:r>
              <a:rPr kumimoji="1" lang="ja-JP" altLang="en-US" sz="1100" kern="0" dirty="0">
                <a:solidFill>
                  <a:prstClr val="black"/>
                </a:solidFill>
                <a:latin typeface="メイリオ"/>
                <a:ea typeface="メイリオ"/>
              </a:rPr>
              <a:t>回収レアメタルを二次電池正極材製造原料として再利用</a:t>
            </a:r>
            <a:endParaRPr kumimoji="1" lang="en-US" altLang="ja-JP" sz="1100" kern="0" dirty="0">
              <a:solidFill>
                <a:prstClr val="black"/>
              </a:solidFill>
              <a:latin typeface="メイリオ"/>
              <a:ea typeface="メイリオ"/>
            </a:endParaRPr>
          </a:p>
          <a:p>
            <a:pPr algn="ctr" defTabSz="914400">
              <a:defRPr/>
            </a:pPr>
            <a:r>
              <a:rPr kumimoji="1" lang="ja-JP" altLang="en-US" sz="1100" kern="0" dirty="0">
                <a:solidFill>
                  <a:prstClr val="black"/>
                </a:solidFill>
                <a:latin typeface="メイリオ"/>
                <a:ea typeface="メイリオ"/>
              </a:rPr>
              <a:t>“</a:t>
            </a:r>
            <a:r>
              <a:rPr kumimoji="1" lang="ja-JP" altLang="en-US" sz="1100" b="1" kern="0" dirty="0">
                <a:solidFill>
                  <a:srgbClr val="0075BF"/>
                </a:solidFill>
                <a:latin typeface="メイリオ"/>
                <a:ea typeface="メイリオ"/>
              </a:rPr>
              <a:t>電池 </a:t>
            </a:r>
            <a:r>
              <a:rPr kumimoji="1" lang="en-US" altLang="ja-JP" sz="1100" b="1" kern="0" dirty="0">
                <a:solidFill>
                  <a:srgbClr val="0075BF"/>
                </a:solidFill>
                <a:latin typeface="メイリオ"/>
                <a:ea typeface="メイリオ"/>
              </a:rPr>
              <a:t>to </a:t>
            </a:r>
            <a:r>
              <a:rPr kumimoji="1" lang="ja-JP" altLang="en-US" sz="1100" b="1" kern="0" dirty="0">
                <a:solidFill>
                  <a:srgbClr val="0075BF"/>
                </a:solidFill>
                <a:latin typeface="メイリオ"/>
                <a:ea typeface="メイリオ"/>
              </a:rPr>
              <a:t>電池</a:t>
            </a:r>
            <a:r>
              <a:rPr kumimoji="1" lang="ja-JP" altLang="en-US" sz="1100" kern="0" dirty="0">
                <a:solidFill>
                  <a:prstClr val="black"/>
                </a:solidFill>
                <a:latin typeface="メイリオ"/>
                <a:ea typeface="メイリオ"/>
              </a:rPr>
              <a:t>”の実現</a:t>
            </a:r>
            <a:endParaRPr kumimoji="1" lang="en-US" altLang="ja-JP" sz="1100" kern="0" dirty="0">
              <a:solidFill>
                <a:prstClr val="black"/>
              </a:solidFill>
              <a:latin typeface="メイリオ"/>
              <a:ea typeface="メイリオ"/>
            </a:endParaRPr>
          </a:p>
        </p:txBody>
      </p:sp>
      <p:sp>
        <p:nvSpPr>
          <p:cNvPr id="86" name="正方形/長方形 85"/>
          <p:cNvSpPr/>
          <p:nvPr/>
        </p:nvSpPr>
        <p:spPr>
          <a:xfrm>
            <a:off x="1243164" y="2769118"/>
            <a:ext cx="618003" cy="355799"/>
          </a:xfrm>
          <a:prstGeom prst="rect">
            <a:avLst/>
          </a:prstGeom>
          <a:noFill/>
          <a:ln w="9525" cap="flat" cmpd="sng" algn="ctr">
            <a:noFill/>
            <a:prstDash val="solid"/>
          </a:ln>
          <a:effectLst/>
        </p:spPr>
        <p:txBody>
          <a:bodyPr rtlCol="0" anchor="t"/>
          <a:lstStyle/>
          <a:p>
            <a:pPr algn="ctr" defTabSz="914400">
              <a:defRPr/>
            </a:pPr>
            <a:r>
              <a:rPr kumimoji="1" lang="ja-JP" altLang="en-US" sz="900" kern="0" dirty="0">
                <a:solidFill>
                  <a:prstClr val="black"/>
                </a:solidFill>
                <a:latin typeface="Arial"/>
                <a:ea typeface="メイリオ"/>
              </a:rPr>
              <a:t>輸送</a:t>
            </a:r>
            <a:endParaRPr kumimoji="1" lang="en-US" altLang="ja-JP" sz="900" kern="0" dirty="0">
              <a:solidFill>
                <a:prstClr val="black"/>
              </a:solidFill>
              <a:latin typeface="Arial"/>
              <a:ea typeface="メイリオ"/>
            </a:endParaRPr>
          </a:p>
          <a:p>
            <a:pPr algn="ctr" defTabSz="914400">
              <a:defRPr/>
            </a:pPr>
            <a:r>
              <a:rPr kumimoji="1" lang="en-US" altLang="ja-JP" sz="900" kern="0" dirty="0">
                <a:solidFill>
                  <a:prstClr val="black"/>
                </a:solidFill>
                <a:latin typeface="Arial"/>
                <a:ea typeface="メイリオ"/>
              </a:rPr>
              <a:t>(</a:t>
            </a:r>
            <a:r>
              <a:rPr kumimoji="1" lang="ja-JP" altLang="en-US" sz="900" kern="0" dirty="0">
                <a:solidFill>
                  <a:prstClr val="black"/>
                </a:solidFill>
                <a:latin typeface="Arial"/>
                <a:ea typeface="メイリオ"/>
              </a:rPr>
              <a:t>自動車</a:t>
            </a:r>
            <a:r>
              <a:rPr kumimoji="1" lang="en-US" altLang="ja-JP" sz="900" kern="0" dirty="0">
                <a:solidFill>
                  <a:prstClr val="black"/>
                </a:solidFill>
                <a:latin typeface="Arial"/>
                <a:ea typeface="メイリオ"/>
              </a:rPr>
              <a:t>)</a:t>
            </a:r>
            <a:endParaRPr kumimoji="1" lang="ja-JP" altLang="en-US" sz="900" kern="0" dirty="0">
              <a:solidFill>
                <a:prstClr val="black"/>
              </a:solidFill>
              <a:latin typeface="Arial"/>
              <a:ea typeface="メイリオ"/>
            </a:endParaRPr>
          </a:p>
        </p:txBody>
      </p:sp>
      <p:sp>
        <p:nvSpPr>
          <p:cNvPr id="87" name="正方形/長方形 86"/>
          <p:cNvSpPr/>
          <p:nvPr/>
        </p:nvSpPr>
        <p:spPr>
          <a:xfrm>
            <a:off x="3538135" y="2772141"/>
            <a:ext cx="509416" cy="359663"/>
          </a:xfrm>
          <a:prstGeom prst="rect">
            <a:avLst/>
          </a:prstGeom>
          <a:noFill/>
          <a:ln w="9525" cap="flat" cmpd="sng" algn="ctr">
            <a:noFill/>
            <a:prstDash val="solid"/>
          </a:ln>
          <a:effectLst/>
        </p:spPr>
        <p:txBody>
          <a:bodyPr rtlCol="0" anchor="t"/>
          <a:lstStyle/>
          <a:p>
            <a:pPr algn="ctr" defTabSz="914400">
              <a:defRPr/>
            </a:pPr>
            <a:r>
              <a:rPr kumimoji="1" lang="ja-JP" altLang="en-US" sz="900" kern="0" dirty="0">
                <a:solidFill>
                  <a:prstClr val="black"/>
                </a:solidFill>
                <a:latin typeface="Arial"/>
                <a:ea typeface="メイリオ"/>
              </a:rPr>
              <a:t>輸送</a:t>
            </a:r>
            <a:endParaRPr kumimoji="1" lang="en-US" altLang="ja-JP" sz="900" kern="0" dirty="0">
              <a:solidFill>
                <a:prstClr val="black"/>
              </a:solidFill>
              <a:latin typeface="Arial"/>
              <a:ea typeface="メイリオ"/>
            </a:endParaRPr>
          </a:p>
          <a:p>
            <a:pPr algn="ctr" defTabSz="914400">
              <a:defRPr/>
            </a:pPr>
            <a:r>
              <a:rPr kumimoji="1" lang="en-US" altLang="ja-JP" sz="900" kern="0" dirty="0">
                <a:solidFill>
                  <a:prstClr val="black"/>
                </a:solidFill>
                <a:latin typeface="Arial"/>
                <a:ea typeface="メイリオ"/>
              </a:rPr>
              <a:t>(</a:t>
            </a:r>
            <a:r>
              <a:rPr kumimoji="1" lang="ja-JP" altLang="en-US" sz="900" kern="0" dirty="0">
                <a:solidFill>
                  <a:prstClr val="black"/>
                </a:solidFill>
                <a:latin typeface="Arial"/>
                <a:ea typeface="メイリオ"/>
              </a:rPr>
              <a:t>船舶</a:t>
            </a:r>
            <a:r>
              <a:rPr kumimoji="1" lang="en-US" altLang="ja-JP" sz="900" kern="0" dirty="0">
                <a:solidFill>
                  <a:prstClr val="black"/>
                </a:solidFill>
                <a:latin typeface="Arial"/>
                <a:ea typeface="メイリオ"/>
              </a:rPr>
              <a:t>)</a:t>
            </a:r>
            <a:endParaRPr kumimoji="1" lang="ja-JP" altLang="en-US" sz="900" kern="0" dirty="0">
              <a:solidFill>
                <a:prstClr val="black"/>
              </a:solidFill>
              <a:latin typeface="Arial"/>
              <a:ea typeface="メイリオ"/>
            </a:endParaRPr>
          </a:p>
        </p:txBody>
      </p:sp>
      <p:sp>
        <p:nvSpPr>
          <p:cNvPr id="88" name="正方形/長方形 87"/>
          <p:cNvSpPr/>
          <p:nvPr/>
        </p:nvSpPr>
        <p:spPr>
          <a:xfrm>
            <a:off x="3074673" y="1744578"/>
            <a:ext cx="1378391" cy="310496"/>
          </a:xfrm>
          <a:prstGeom prst="rect">
            <a:avLst/>
          </a:prstGeom>
          <a:noFill/>
          <a:ln w="9525" cap="flat" cmpd="sng" algn="ctr">
            <a:noFill/>
            <a:prstDash val="solid"/>
          </a:ln>
          <a:effectLst/>
        </p:spPr>
        <p:txBody>
          <a:bodyPr rtlCol="0" anchor="ctr"/>
          <a:lstStyle/>
          <a:p>
            <a:pPr algn="ctr" defTabSz="914400">
              <a:defRPr/>
            </a:pPr>
            <a:r>
              <a:rPr kumimoji="1" lang="ja-JP" altLang="en-US" sz="900" b="1" kern="0" dirty="0">
                <a:solidFill>
                  <a:prstClr val="black"/>
                </a:solidFill>
                <a:latin typeface="Arial"/>
                <a:ea typeface="メイリオ"/>
              </a:rPr>
              <a:t>東アジア・東南アジア</a:t>
            </a:r>
          </a:p>
        </p:txBody>
      </p:sp>
      <p:sp>
        <p:nvSpPr>
          <p:cNvPr id="89" name="正方形/長方形 88"/>
          <p:cNvSpPr/>
          <p:nvPr/>
        </p:nvSpPr>
        <p:spPr>
          <a:xfrm>
            <a:off x="3060487" y="1985366"/>
            <a:ext cx="1370162" cy="505207"/>
          </a:xfrm>
          <a:prstGeom prst="rect">
            <a:avLst/>
          </a:prstGeom>
          <a:noFill/>
          <a:ln w="9525" cap="flat" cmpd="sng" algn="ctr">
            <a:noFill/>
            <a:prstDash val="solid"/>
          </a:ln>
          <a:effectLst/>
        </p:spPr>
        <p:txBody>
          <a:bodyPr rtlCol="0" anchor="ctr"/>
          <a:lstStyle/>
          <a:p>
            <a:pPr defTabSz="914400">
              <a:defRPr/>
            </a:pPr>
            <a:r>
              <a:rPr kumimoji="1" lang="ja-JP" altLang="en-US" sz="900" b="1" kern="0" dirty="0">
                <a:solidFill>
                  <a:prstClr val="black"/>
                </a:solidFill>
                <a:latin typeface="Arial"/>
                <a:ea typeface="メイリオ"/>
              </a:rPr>
              <a:t>  台湾・フィリピン</a:t>
            </a:r>
            <a:endParaRPr kumimoji="1" lang="en-US" altLang="ja-JP" sz="900" b="1" kern="0" dirty="0">
              <a:solidFill>
                <a:prstClr val="black"/>
              </a:solidFill>
              <a:latin typeface="Arial"/>
              <a:ea typeface="メイリオ"/>
            </a:endParaRPr>
          </a:p>
          <a:p>
            <a:pPr algn="ctr" defTabSz="914400">
              <a:defRPr/>
            </a:pPr>
            <a:r>
              <a:rPr kumimoji="1" lang="ja-JP" altLang="en-US" sz="900" b="1" kern="0" dirty="0">
                <a:solidFill>
                  <a:prstClr val="black"/>
                </a:solidFill>
                <a:latin typeface="Arial"/>
                <a:ea typeface="メイリオ"/>
              </a:rPr>
              <a:t>タイ・ベトナム　</a:t>
            </a:r>
            <a:r>
              <a:rPr kumimoji="1" lang="en-US" altLang="ja-JP" sz="900" b="1" kern="0" dirty="0" err="1">
                <a:solidFill>
                  <a:prstClr val="black"/>
                </a:solidFill>
                <a:latin typeface="Arial"/>
                <a:ea typeface="メイリオ"/>
              </a:rPr>
              <a:t>etc</a:t>
            </a:r>
            <a:endParaRPr kumimoji="1" lang="ja-JP" altLang="en-US" sz="900" b="1" kern="0" dirty="0">
              <a:solidFill>
                <a:prstClr val="black"/>
              </a:solidFill>
              <a:latin typeface="Arial"/>
              <a:ea typeface="メイリオ"/>
            </a:endParaRPr>
          </a:p>
        </p:txBody>
      </p:sp>
      <p:sp>
        <p:nvSpPr>
          <p:cNvPr id="90" name="正方形/長方形 89"/>
          <p:cNvSpPr/>
          <p:nvPr/>
        </p:nvSpPr>
        <p:spPr>
          <a:xfrm>
            <a:off x="1682383" y="3356240"/>
            <a:ext cx="1939620" cy="333728"/>
          </a:xfrm>
          <a:prstGeom prst="rect">
            <a:avLst/>
          </a:prstGeom>
          <a:noFill/>
          <a:ln w="9525" cap="flat" cmpd="sng" algn="ctr">
            <a:noFill/>
            <a:prstDash val="solid"/>
          </a:ln>
          <a:effectLst/>
        </p:spPr>
        <p:txBody>
          <a:bodyPr rtlCol="0" anchor="ctr"/>
          <a:lstStyle/>
          <a:p>
            <a:pPr algn="ctr" defTabSz="914400">
              <a:defRPr/>
            </a:pPr>
            <a:r>
              <a:rPr kumimoji="1" lang="ja-JP" altLang="en-US" sz="900" kern="0" dirty="0">
                <a:solidFill>
                  <a:prstClr val="black"/>
                </a:solidFill>
                <a:latin typeface="Arial"/>
                <a:ea typeface="メイリオ"/>
              </a:rPr>
              <a:t>北九州エコタウン企業</a:t>
            </a:r>
            <a:endParaRPr kumimoji="1" lang="en-US" altLang="ja-JP" sz="900" kern="0" dirty="0">
              <a:solidFill>
                <a:prstClr val="black"/>
              </a:solidFill>
              <a:latin typeface="Arial"/>
              <a:ea typeface="メイリオ"/>
            </a:endParaRPr>
          </a:p>
          <a:p>
            <a:pPr algn="ctr" defTabSz="914400">
              <a:defRPr/>
            </a:pPr>
            <a:r>
              <a:rPr kumimoji="1" lang="ja-JP" altLang="en-US" sz="900" kern="0" dirty="0">
                <a:solidFill>
                  <a:prstClr val="black"/>
                </a:solidFill>
                <a:latin typeface="Arial"/>
                <a:ea typeface="メイリオ"/>
              </a:rPr>
              <a:t>（日本磁力選鉱）</a:t>
            </a:r>
            <a:endParaRPr kumimoji="1" lang="en-US" altLang="ja-JP" sz="900" kern="0" dirty="0">
              <a:solidFill>
                <a:prstClr val="black"/>
              </a:solidFill>
              <a:latin typeface="Arial"/>
              <a:ea typeface="メイリオ"/>
            </a:endParaRPr>
          </a:p>
          <a:p>
            <a:pPr algn="ctr" defTabSz="914400">
              <a:defRPr/>
            </a:pPr>
            <a:endParaRPr kumimoji="1" lang="ja-JP" altLang="en-US" sz="900" b="1" kern="0" dirty="0">
              <a:solidFill>
                <a:prstClr val="black"/>
              </a:solidFill>
              <a:latin typeface="Arial"/>
              <a:ea typeface="メイリオ"/>
            </a:endParaRPr>
          </a:p>
        </p:txBody>
      </p:sp>
      <p:sp>
        <p:nvSpPr>
          <p:cNvPr id="91" name="大かっこ 90"/>
          <p:cNvSpPr/>
          <p:nvPr/>
        </p:nvSpPr>
        <p:spPr>
          <a:xfrm>
            <a:off x="3124870" y="2042403"/>
            <a:ext cx="1270837" cy="36773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2" name="正方形/長方形 91"/>
          <p:cNvSpPr/>
          <p:nvPr/>
        </p:nvSpPr>
        <p:spPr>
          <a:xfrm>
            <a:off x="2006631" y="2976163"/>
            <a:ext cx="1293669" cy="205192"/>
          </a:xfrm>
          <a:prstGeom prst="rect">
            <a:avLst/>
          </a:prstGeom>
          <a:noFill/>
          <a:ln w="9525" cap="flat" cmpd="sng" algn="ctr">
            <a:noFill/>
            <a:prstDash val="solid"/>
          </a:ln>
          <a:effectLst/>
        </p:spPr>
        <p:txBody>
          <a:bodyPr rtlCol="0" anchor="ctr"/>
          <a:lstStyle/>
          <a:p>
            <a:pPr algn="ctr" defTabSz="914400">
              <a:defRPr/>
            </a:pPr>
            <a:r>
              <a:rPr kumimoji="1" lang="ja-JP" altLang="en-US" sz="1200" b="1" u="sng" kern="0" dirty="0">
                <a:solidFill>
                  <a:schemeClr val="accent2"/>
                </a:solidFill>
                <a:latin typeface="Arial"/>
                <a:ea typeface="メイリオ"/>
              </a:rPr>
              <a:t>リサイクル企業</a:t>
            </a:r>
          </a:p>
        </p:txBody>
      </p:sp>
      <p:sp>
        <p:nvSpPr>
          <p:cNvPr id="93" name="正方形/長方形 92"/>
          <p:cNvSpPr/>
          <p:nvPr/>
        </p:nvSpPr>
        <p:spPr>
          <a:xfrm>
            <a:off x="1793628" y="3617417"/>
            <a:ext cx="1676956" cy="310496"/>
          </a:xfrm>
          <a:prstGeom prst="rect">
            <a:avLst/>
          </a:prstGeom>
          <a:noFill/>
          <a:ln w="9525" cap="flat" cmpd="sng" algn="ctr">
            <a:noFill/>
            <a:prstDash val="solid"/>
          </a:ln>
          <a:effectLst/>
        </p:spPr>
        <p:txBody>
          <a:bodyPr rtlCol="0" anchor="ctr"/>
          <a:lstStyle/>
          <a:p>
            <a:pPr algn="ctr" defTabSz="914400">
              <a:defRPr/>
            </a:pPr>
            <a:r>
              <a:rPr kumimoji="1" lang="ja-JP" altLang="en-US" sz="900" b="1" kern="0" dirty="0">
                <a:solidFill>
                  <a:srgbClr val="FF0000"/>
                </a:solidFill>
                <a:latin typeface="Arial"/>
                <a:ea typeface="メイリオ"/>
              </a:rPr>
              <a:t>特殊鋼原料製造</a:t>
            </a:r>
            <a:endParaRPr kumimoji="1" lang="en-US" altLang="ja-JP" sz="900" b="1" kern="0" dirty="0">
              <a:solidFill>
                <a:srgbClr val="FF0000"/>
              </a:solidFill>
              <a:latin typeface="Arial"/>
              <a:ea typeface="メイリオ"/>
            </a:endParaRPr>
          </a:p>
          <a:p>
            <a:pPr algn="ctr" defTabSz="914400">
              <a:defRPr/>
            </a:pPr>
            <a:r>
              <a:rPr kumimoji="1" lang="ja-JP" altLang="en-US" sz="900" b="1" kern="0" dirty="0">
                <a:solidFill>
                  <a:srgbClr val="FF0000"/>
                </a:solidFill>
                <a:latin typeface="Arial"/>
                <a:ea typeface="メイリオ"/>
              </a:rPr>
              <a:t>（コバルト・ニッケル）</a:t>
            </a:r>
          </a:p>
        </p:txBody>
      </p:sp>
      <p:cxnSp>
        <p:nvCxnSpPr>
          <p:cNvPr id="97" name="直線矢印コネクタ 96"/>
          <p:cNvCxnSpPr>
            <a:stCxn id="76" idx="2"/>
          </p:cNvCxnSpPr>
          <p:nvPr/>
        </p:nvCxnSpPr>
        <p:spPr>
          <a:xfrm>
            <a:off x="1605649" y="2638581"/>
            <a:ext cx="302721" cy="584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直線矢印コネクタ 97"/>
          <p:cNvCxnSpPr>
            <a:stCxn id="77" idx="2"/>
          </p:cNvCxnSpPr>
          <p:nvPr/>
        </p:nvCxnSpPr>
        <p:spPr>
          <a:xfrm flipH="1">
            <a:off x="3414902" y="2638579"/>
            <a:ext cx="324316" cy="5884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右矢印 98"/>
          <p:cNvSpPr/>
          <p:nvPr/>
        </p:nvSpPr>
        <p:spPr>
          <a:xfrm rot="5400000">
            <a:off x="2517923" y="4028948"/>
            <a:ext cx="216955" cy="305277"/>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pic>
        <p:nvPicPr>
          <p:cNvPr id="100" name="図 99"/>
          <p:cNvPicPr>
            <a:picLocks noChangeAspect="1"/>
          </p:cNvPicPr>
          <p:nvPr/>
        </p:nvPicPr>
        <p:blipFill>
          <a:blip r:embed="rId11"/>
          <a:stretch>
            <a:fillRect/>
          </a:stretch>
        </p:blipFill>
        <p:spPr>
          <a:xfrm>
            <a:off x="2976458" y="4678219"/>
            <a:ext cx="438444" cy="463262"/>
          </a:xfrm>
          <a:prstGeom prst="rect">
            <a:avLst/>
          </a:prstGeom>
        </p:spPr>
      </p:pic>
      <p:pic>
        <p:nvPicPr>
          <p:cNvPr id="102" name="図 101"/>
          <p:cNvPicPr>
            <a:picLocks noChangeAspect="1"/>
          </p:cNvPicPr>
          <p:nvPr/>
        </p:nvPicPr>
        <p:blipFill>
          <a:blip r:embed="rId11"/>
          <a:stretch>
            <a:fillRect/>
          </a:stretch>
        </p:blipFill>
        <p:spPr>
          <a:xfrm>
            <a:off x="1792956" y="4687441"/>
            <a:ext cx="438444" cy="463262"/>
          </a:xfrm>
          <a:prstGeom prst="rect">
            <a:avLst/>
          </a:prstGeom>
        </p:spPr>
      </p:pic>
      <p:sp>
        <p:nvSpPr>
          <p:cNvPr id="103" name="正方形/長方形 102"/>
          <p:cNvSpPr/>
          <p:nvPr/>
        </p:nvSpPr>
        <p:spPr>
          <a:xfrm>
            <a:off x="1497274" y="5211498"/>
            <a:ext cx="1068415" cy="205192"/>
          </a:xfrm>
          <a:prstGeom prst="rect">
            <a:avLst/>
          </a:prstGeom>
          <a:noFill/>
          <a:ln w="9525" cap="flat" cmpd="sng" algn="ctr">
            <a:noFill/>
            <a:prstDash val="solid"/>
          </a:ln>
          <a:effectLst/>
        </p:spPr>
        <p:txBody>
          <a:bodyPr rtlCol="0" anchor="ctr"/>
          <a:lstStyle/>
          <a:p>
            <a:pPr algn="ctr" defTabSz="914400">
              <a:defRPr/>
            </a:pPr>
            <a:r>
              <a:rPr kumimoji="1" lang="ja-JP" altLang="en-US" sz="800" kern="0" dirty="0">
                <a:solidFill>
                  <a:prstClr val="black"/>
                </a:solidFill>
                <a:latin typeface="Arial"/>
                <a:ea typeface="メイリオ"/>
              </a:rPr>
              <a:t>磁石鉱製造工場</a:t>
            </a:r>
            <a:endParaRPr kumimoji="1" lang="en-US" altLang="ja-JP" sz="800" kern="0" dirty="0">
              <a:solidFill>
                <a:prstClr val="black"/>
              </a:solidFill>
              <a:latin typeface="Arial"/>
              <a:ea typeface="メイリオ"/>
            </a:endParaRPr>
          </a:p>
          <a:p>
            <a:pPr algn="ctr" defTabSz="914400">
              <a:defRPr/>
            </a:pPr>
            <a:r>
              <a:rPr kumimoji="1" lang="ja-JP" altLang="en-US" sz="800" kern="0" dirty="0">
                <a:solidFill>
                  <a:prstClr val="black"/>
                </a:solidFill>
                <a:latin typeface="Arial"/>
                <a:ea typeface="メイリオ"/>
              </a:rPr>
              <a:t>（コバルト）</a:t>
            </a:r>
          </a:p>
        </p:txBody>
      </p:sp>
      <p:sp>
        <p:nvSpPr>
          <p:cNvPr id="110" name="正方形/長方形 109"/>
          <p:cNvSpPr/>
          <p:nvPr/>
        </p:nvSpPr>
        <p:spPr>
          <a:xfrm>
            <a:off x="808702" y="5601165"/>
            <a:ext cx="1275036" cy="310496"/>
          </a:xfrm>
          <a:prstGeom prst="rect">
            <a:avLst/>
          </a:prstGeom>
          <a:noFill/>
          <a:ln w="9525" cap="flat" cmpd="sng" algn="ctr">
            <a:noFill/>
            <a:prstDash val="solid"/>
          </a:ln>
          <a:effectLst/>
        </p:spPr>
        <p:txBody>
          <a:bodyPr rtlCol="0" anchor="ctr"/>
          <a:lstStyle/>
          <a:p>
            <a:pPr algn="ctr" defTabSz="914400">
              <a:defRPr/>
            </a:pPr>
            <a:r>
              <a:rPr kumimoji="1" lang="en-US" altLang="ja-JP" sz="1050" b="1" kern="0" dirty="0">
                <a:solidFill>
                  <a:srgbClr val="FF0000"/>
                </a:solidFill>
                <a:latin typeface="Arial"/>
                <a:ea typeface="メイリオ"/>
              </a:rPr>
              <a:t>《</a:t>
            </a:r>
            <a:r>
              <a:rPr kumimoji="1" lang="ja-JP" altLang="en-US" sz="1050" b="1" kern="0" dirty="0">
                <a:solidFill>
                  <a:srgbClr val="FF0000"/>
                </a:solidFill>
                <a:latin typeface="Arial"/>
                <a:ea typeface="メイリオ"/>
              </a:rPr>
              <a:t>将来ビジョン</a:t>
            </a:r>
            <a:r>
              <a:rPr kumimoji="1" lang="en-US" altLang="ja-JP" sz="1050" b="1" kern="0" dirty="0">
                <a:solidFill>
                  <a:srgbClr val="FF0000"/>
                </a:solidFill>
              </a:rPr>
              <a:t>》</a:t>
            </a:r>
            <a:endParaRPr kumimoji="1" lang="ja-JP" altLang="en-US" sz="1050" b="1" kern="0" dirty="0">
              <a:solidFill>
                <a:srgbClr val="FF0000"/>
              </a:solidFill>
              <a:latin typeface="Arial"/>
              <a:ea typeface="メイリオ"/>
            </a:endParaRPr>
          </a:p>
        </p:txBody>
      </p:sp>
    </p:spTree>
    <p:extLst>
      <p:ext uri="{BB962C8B-B14F-4D97-AF65-F5344CB8AC3E}">
        <p14:creationId xmlns:p14="http://schemas.microsoft.com/office/powerpoint/2010/main" val="402437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8692"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0"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6. </a:t>
            </a:r>
            <a:r>
              <a:rPr lang="ja-JP" altLang="en-US" sz="1200" b="1" dirty="0">
                <a:latin typeface="メイリオ" panose="020B0604030504040204" pitchFamily="50" charset="-128"/>
                <a:ea typeface="メイリオ" panose="020B0604030504040204" pitchFamily="50" charset="-128"/>
              </a:rPr>
              <a:t>マテリアルフロー</a:t>
            </a:r>
            <a:endParaRPr lang="en-US" altLang="ja-JP" sz="1200" b="1" dirty="0">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747022" y="1557108"/>
            <a:ext cx="8520852" cy="4670435"/>
            <a:chOff x="370569" y="1856313"/>
            <a:chExt cx="8520852" cy="4670435"/>
          </a:xfrm>
        </p:grpSpPr>
        <p:cxnSp>
          <p:nvCxnSpPr>
            <p:cNvPr id="45" name="直線矢印コネクタ 44"/>
            <p:cNvCxnSpPr>
              <a:stCxn id="48" idx="3"/>
              <a:endCxn id="52" idx="1"/>
            </p:cNvCxnSpPr>
            <p:nvPr/>
          </p:nvCxnSpPr>
          <p:spPr>
            <a:xfrm>
              <a:off x="4321736" y="3886805"/>
              <a:ext cx="1732775" cy="1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2373923" y="2824049"/>
              <a:ext cx="2189285"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排出段階</a:t>
              </a:r>
            </a:p>
          </p:txBody>
        </p:sp>
        <p:sp>
          <p:nvSpPr>
            <p:cNvPr id="48" name="正方形/長方形 47"/>
            <p:cNvSpPr/>
            <p:nvPr/>
          </p:nvSpPr>
          <p:spPr>
            <a:xfrm>
              <a:off x="2615393" y="3628571"/>
              <a:ext cx="1706343" cy="5164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②鉄材</a:t>
              </a:r>
              <a:endParaRPr kumimoji="1" lang="en-US" altLang="ja-JP" sz="969" dirty="0">
                <a:solidFill>
                  <a:prstClr val="black"/>
                </a:solidFill>
                <a:latin typeface="Arial"/>
                <a:ea typeface="メイリオ"/>
              </a:endParaRPr>
            </a:p>
          </p:txBody>
        </p:sp>
        <p:sp>
          <p:nvSpPr>
            <p:cNvPr id="49" name="正方形/長方形 48"/>
            <p:cNvSpPr/>
            <p:nvPr/>
          </p:nvSpPr>
          <p:spPr>
            <a:xfrm>
              <a:off x="2615393" y="4826002"/>
              <a:ext cx="1706343" cy="5212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015" dirty="0">
                  <a:solidFill>
                    <a:prstClr val="black"/>
                  </a:solidFill>
                  <a:latin typeface="Arial"/>
                  <a:ea typeface="メイリオ"/>
                </a:rPr>
                <a:t>③スラグ</a:t>
              </a:r>
              <a:endParaRPr kumimoji="1" lang="en-US" altLang="ja-JP" sz="1015" dirty="0">
                <a:solidFill>
                  <a:prstClr val="black"/>
                </a:solidFill>
                <a:latin typeface="Arial"/>
                <a:ea typeface="メイリオ"/>
              </a:endParaRPr>
            </a:p>
          </p:txBody>
        </p:sp>
        <p:sp>
          <p:nvSpPr>
            <p:cNvPr id="50" name="テキスト ボックス 49"/>
            <p:cNvSpPr txBox="1"/>
            <p:nvPr/>
          </p:nvSpPr>
          <p:spPr>
            <a:xfrm>
              <a:off x="4686152" y="2824049"/>
              <a:ext cx="4205269"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再生段階</a:t>
              </a:r>
              <a:endParaRPr kumimoji="1" lang="en-US" altLang="ja-JP" sz="1015" dirty="0">
                <a:solidFill>
                  <a:prstClr val="black"/>
                </a:solidFill>
                <a:latin typeface="Arial" charset="0"/>
                <a:ea typeface="メイリオ"/>
                <a:cs typeface="Arial" charset="0"/>
              </a:endParaRPr>
            </a:p>
          </p:txBody>
        </p:sp>
        <p:sp>
          <p:nvSpPr>
            <p:cNvPr id="52" name="正方形/長方形 51"/>
            <p:cNvSpPr/>
            <p:nvPr/>
          </p:nvSpPr>
          <p:spPr>
            <a:xfrm>
              <a:off x="6054511" y="3628571"/>
              <a:ext cx="1627355" cy="518948"/>
            </a:xfrm>
            <a:prstGeom prst="rect">
              <a:avLst/>
            </a:prstGeom>
            <a:noFill/>
            <a:ln w="9525">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015" dirty="0">
                  <a:solidFill>
                    <a:prstClr val="black"/>
                  </a:solidFill>
                  <a:latin typeface="Arial"/>
                  <a:ea typeface="メイリオ"/>
                </a:rPr>
                <a:t>④再生（鉄）</a:t>
              </a:r>
            </a:p>
          </p:txBody>
        </p:sp>
        <p:sp>
          <p:nvSpPr>
            <p:cNvPr id="54" name="正方形/長方形 53"/>
            <p:cNvSpPr/>
            <p:nvPr/>
          </p:nvSpPr>
          <p:spPr>
            <a:xfrm>
              <a:off x="6071892" y="4828341"/>
              <a:ext cx="1627354" cy="518948"/>
            </a:xfrm>
            <a:prstGeom prst="rect">
              <a:avLst/>
            </a:prstGeom>
            <a:noFill/>
            <a:ln w="9525">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015" dirty="0">
                  <a:solidFill>
                    <a:prstClr val="black"/>
                  </a:solidFill>
                  <a:latin typeface="Arial"/>
                  <a:ea typeface="メイリオ"/>
                </a:rPr>
                <a:t>⑤再生（路盤材等）</a:t>
              </a:r>
            </a:p>
          </p:txBody>
        </p:sp>
        <p:cxnSp>
          <p:nvCxnSpPr>
            <p:cNvPr id="57" name="直線矢印コネクタ 56"/>
            <p:cNvCxnSpPr>
              <a:endCxn id="54" idx="1"/>
            </p:cNvCxnSpPr>
            <p:nvPr/>
          </p:nvCxnSpPr>
          <p:spPr>
            <a:xfrm>
              <a:off x="4321736" y="5085475"/>
              <a:ext cx="1750156" cy="2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テキスト ボックス 57"/>
            <p:cNvSpPr txBox="1"/>
            <p:nvPr/>
          </p:nvSpPr>
          <p:spPr>
            <a:xfrm>
              <a:off x="454187" y="2824049"/>
              <a:ext cx="1796791"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資源投入段階</a:t>
              </a:r>
            </a:p>
          </p:txBody>
        </p:sp>
        <p:sp>
          <p:nvSpPr>
            <p:cNvPr id="61" name="正方形/長方形 60"/>
            <p:cNvSpPr/>
            <p:nvPr/>
          </p:nvSpPr>
          <p:spPr>
            <a:xfrm>
              <a:off x="454187" y="3579458"/>
              <a:ext cx="1583944" cy="29472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①天然資源等投入量　</a:t>
              </a:r>
            </a:p>
          </p:txBody>
        </p:sp>
        <p:sp>
          <p:nvSpPr>
            <p:cNvPr id="62" name="正方形/長方形 61"/>
            <p:cNvSpPr/>
            <p:nvPr/>
          </p:nvSpPr>
          <p:spPr>
            <a:xfrm>
              <a:off x="630697" y="3886804"/>
              <a:ext cx="1230923" cy="14199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r>
                <a:rPr kumimoji="1" lang="ja-JP" altLang="en-US" sz="1108" dirty="0">
                  <a:solidFill>
                    <a:prstClr val="black"/>
                  </a:solidFill>
                  <a:latin typeface="Arial"/>
                  <a:ea typeface="メイリオ"/>
                </a:rPr>
                <a:t>二次電池投入量</a:t>
              </a:r>
            </a:p>
          </p:txBody>
        </p:sp>
        <p:cxnSp>
          <p:nvCxnSpPr>
            <p:cNvPr id="63" name="カギ線コネクタ 62"/>
            <p:cNvCxnSpPr>
              <a:stCxn id="62" idx="3"/>
              <a:endCxn id="48" idx="1"/>
            </p:cNvCxnSpPr>
            <p:nvPr/>
          </p:nvCxnSpPr>
          <p:spPr>
            <a:xfrm flipV="1">
              <a:off x="1861620" y="3886805"/>
              <a:ext cx="753773" cy="70995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4" name="カギ線コネクタ 63"/>
            <p:cNvCxnSpPr>
              <a:stCxn id="62" idx="3"/>
              <a:endCxn id="49" idx="1"/>
            </p:cNvCxnSpPr>
            <p:nvPr/>
          </p:nvCxnSpPr>
          <p:spPr>
            <a:xfrm>
              <a:off x="1861620" y="4596757"/>
              <a:ext cx="753773" cy="48988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65" name="正方形/長方形 64"/>
            <p:cNvSpPr/>
            <p:nvPr/>
          </p:nvSpPr>
          <p:spPr>
            <a:xfrm>
              <a:off x="370569" y="1856313"/>
              <a:ext cx="1386868" cy="4036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r>
                <a:rPr kumimoji="1" lang="ja-JP" altLang="en-US" sz="1292" dirty="0">
                  <a:solidFill>
                    <a:prstClr val="black"/>
                  </a:solidFill>
                  <a:latin typeface="Arial"/>
                  <a:ea typeface="メイリオ"/>
                </a:rPr>
                <a:t>事業実施前</a:t>
              </a:r>
              <a:endParaRPr kumimoji="1" lang="en-US" altLang="ja-JP" sz="1292" dirty="0">
                <a:solidFill>
                  <a:prstClr val="black"/>
                </a:solidFill>
                <a:latin typeface="Arial"/>
                <a:ea typeface="メイリオ"/>
              </a:endParaRPr>
            </a:p>
          </p:txBody>
        </p:sp>
        <p:sp>
          <p:nvSpPr>
            <p:cNvPr id="67" name="角丸四角形 66"/>
            <p:cNvSpPr/>
            <p:nvPr/>
          </p:nvSpPr>
          <p:spPr>
            <a:xfrm>
              <a:off x="718224" y="4704925"/>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1,056 t/</a:t>
              </a:r>
              <a:r>
                <a:rPr kumimoji="1" lang="ja-JP" altLang="en-US" sz="1292" dirty="0">
                  <a:solidFill>
                    <a:prstClr val="black"/>
                  </a:solidFill>
                  <a:latin typeface="Arial"/>
                  <a:ea typeface="メイリオ"/>
                </a:rPr>
                <a:t>年</a:t>
              </a:r>
            </a:p>
          </p:txBody>
        </p:sp>
        <p:sp>
          <p:nvSpPr>
            <p:cNvPr id="68" name="角丸四角形 67"/>
            <p:cNvSpPr/>
            <p:nvPr/>
          </p:nvSpPr>
          <p:spPr>
            <a:xfrm>
              <a:off x="6361851" y="5049322"/>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853t</a:t>
              </a:r>
              <a:endParaRPr kumimoji="1" lang="ja-JP" altLang="en-US" sz="1292" dirty="0">
                <a:solidFill>
                  <a:prstClr val="black"/>
                </a:solidFill>
                <a:latin typeface="Arial"/>
                <a:ea typeface="メイリオ"/>
              </a:endParaRPr>
            </a:p>
          </p:txBody>
        </p:sp>
        <p:sp>
          <p:nvSpPr>
            <p:cNvPr id="70" name="角丸四角形 69"/>
            <p:cNvSpPr/>
            <p:nvPr/>
          </p:nvSpPr>
          <p:spPr>
            <a:xfrm>
              <a:off x="6361851" y="3864396"/>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195t</a:t>
              </a:r>
              <a:endParaRPr kumimoji="1" lang="ja-JP" altLang="en-US" sz="1292" dirty="0">
                <a:solidFill>
                  <a:prstClr val="black"/>
                </a:solidFill>
                <a:latin typeface="Arial"/>
                <a:ea typeface="メイリオ"/>
              </a:endParaRPr>
            </a:p>
          </p:txBody>
        </p:sp>
        <p:sp>
          <p:nvSpPr>
            <p:cNvPr id="71" name="角丸四角形 70"/>
            <p:cNvSpPr/>
            <p:nvPr/>
          </p:nvSpPr>
          <p:spPr>
            <a:xfrm>
              <a:off x="2959721" y="3886804"/>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195 t</a:t>
              </a:r>
              <a:endParaRPr kumimoji="1" lang="ja-JP" altLang="en-US" sz="1292" dirty="0">
                <a:solidFill>
                  <a:prstClr val="black"/>
                </a:solidFill>
                <a:latin typeface="Arial"/>
                <a:ea typeface="メイリオ"/>
              </a:endParaRPr>
            </a:p>
          </p:txBody>
        </p:sp>
        <p:sp>
          <p:nvSpPr>
            <p:cNvPr id="72" name="角丸四角形 71"/>
            <p:cNvSpPr/>
            <p:nvPr/>
          </p:nvSpPr>
          <p:spPr>
            <a:xfrm>
              <a:off x="2959721" y="5041097"/>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853t</a:t>
              </a:r>
              <a:endParaRPr kumimoji="1" lang="ja-JP" altLang="en-US" sz="1292" dirty="0">
                <a:solidFill>
                  <a:prstClr val="black"/>
                </a:solidFill>
                <a:latin typeface="Arial"/>
                <a:ea typeface="メイリオ"/>
              </a:endParaRPr>
            </a:p>
          </p:txBody>
        </p:sp>
        <p:cxnSp>
          <p:nvCxnSpPr>
            <p:cNvPr id="55" name="カギ線コネクタ 54"/>
            <p:cNvCxnSpPr>
              <a:stCxn id="62" idx="3"/>
              <a:endCxn id="80" idx="1"/>
            </p:cNvCxnSpPr>
            <p:nvPr/>
          </p:nvCxnSpPr>
          <p:spPr>
            <a:xfrm>
              <a:off x="1861620" y="4596757"/>
              <a:ext cx="753773" cy="1638475"/>
            </a:xfrm>
            <a:prstGeom prst="bentConnector3">
              <a:avLst>
                <a:gd name="adj1" fmla="val 50000"/>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80" name="正方形/長方形 79"/>
            <p:cNvSpPr/>
            <p:nvPr/>
          </p:nvSpPr>
          <p:spPr>
            <a:xfrm>
              <a:off x="2615393" y="5974588"/>
              <a:ext cx="1706343" cy="5212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015" dirty="0">
                  <a:solidFill>
                    <a:prstClr val="black"/>
                  </a:solidFill>
                  <a:latin typeface="Arial"/>
                  <a:ea typeface="メイリオ"/>
                </a:rPr>
                <a:t>歩留り</a:t>
              </a:r>
              <a:endParaRPr kumimoji="1" lang="en-US" altLang="ja-JP" sz="1015" dirty="0">
                <a:solidFill>
                  <a:prstClr val="black"/>
                </a:solidFill>
                <a:latin typeface="Arial"/>
                <a:ea typeface="メイリオ"/>
              </a:endParaRPr>
            </a:p>
          </p:txBody>
        </p:sp>
        <p:sp>
          <p:nvSpPr>
            <p:cNvPr id="81" name="角丸四角形 80"/>
            <p:cNvSpPr/>
            <p:nvPr/>
          </p:nvSpPr>
          <p:spPr>
            <a:xfrm>
              <a:off x="2959721" y="6177412"/>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8t</a:t>
              </a:r>
              <a:endParaRPr kumimoji="1" lang="ja-JP" altLang="en-US" sz="1292" dirty="0">
                <a:solidFill>
                  <a:prstClr val="black"/>
                </a:solidFill>
                <a:latin typeface="Arial"/>
                <a:ea typeface="メイリオ"/>
              </a:endParaRPr>
            </a:p>
          </p:txBody>
        </p:sp>
      </p:grpSp>
      <p:sp>
        <p:nvSpPr>
          <p:cNvPr id="43" name="正方形/長方形 42"/>
          <p:cNvSpPr/>
          <p:nvPr/>
        </p:nvSpPr>
        <p:spPr>
          <a:xfrm>
            <a:off x="575280" y="1396191"/>
            <a:ext cx="8769693" cy="50856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56" name="Rectangle 2"/>
          <p:cNvSpPr txBox="1">
            <a:spLocks noChangeArrowheads="1"/>
          </p:cNvSpPr>
          <p:nvPr/>
        </p:nvSpPr>
        <p:spPr bwMode="auto">
          <a:xfrm>
            <a:off x="196770" y="-1"/>
            <a:ext cx="932823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77" name="正方形/長方形 76"/>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福岡県／北九州市</a:t>
            </a:r>
          </a:p>
        </p:txBody>
      </p:sp>
      <p:sp>
        <p:nvSpPr>
          <p:cNvPr id="78" name="正方形/長方形 77"/>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「次世代国際資源循環・リサイクル拠点</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形成に向けた</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二次電池リサイクルの事業化可能性調査事業</a:t>
            </a:r>
            <a:r>
              <a:rPr lang="en-US" altLang="ja-JP" sz="1200" b="1" dirty="0">
                <a:solidFill>
                  <a:schemeClr val="bg1"/>
                </a:solidFill>
                <a:latin typeface="メイリオ" panose="020B0604030504040204" pitchFamily="50" charset="-128"/>
                <a:ea typeface="メイリオ" panose="020B0604030504040204" pitchFamily="50" charset="-128"/>
              </a:rPr>
              <a:t>―</a:t>
            </a:r>
            <a:endParaRPr lang="ja-JP" altLang="en-US" sz="1200" dirty="0">
              <a:solidFill>
                <a:schemeClr val="bg1"/>
              </a:solidFill>
              <a:latin typeface="メイリオ" panose="020B0604030504040204" pitchFamily="50" charset="-128"/>
              <a:ea typeface="メイリオ" panose="020B0604030504040204" pitchFamily="50" charset="-128"/>
            </a:endParaRPr>
          </a:p>
        </p:txBody>
      </p:sp>
      <p:pic>
        <p:nvPicPr>
          <p:cNvPr id="79" name="Picture 32" descr="北九州市の市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1846" y="137775"/>
            <a:ext cx="320400" cy="320400"/>
          </a:xfrm>
          <a:prstGeom prst="rect">
            <a:avLst/>
          </a:prstGeom>
          <a:solidFill>
            <a:schemeClr val="bg1"/>
          </a:solidFill>
        </p:spPr>
      </p:pic>
      <p:sp>
        <p:nvSpPr>
          <p:cNvPr id="82" name="正方形/長方形 81"/>
          <p:cNvSpPr/>
          <p:nvPr/>
        </p:nvSpPr>
        <p:spPr>
          <a:xfrm>
            <a:off x="5565516" y="6060841"/>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現時点の試算による</a:t>
            </a:r>
          </a:p>
        </p:txBody>
      </p:sp>
    </p:spTree>
    <p:extLst>
      <p:ext uri="{BB962C8B-B14F-4D97-AF65-F5344CB8AC3E}">
        <p14:creationId xmlns:p14="http://schemas.microsoft.com/office/powerpoint/2010/main" val="83683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p:cNvSpPr/>
          <p:nvPr/>
        </p:nvSpPr>
        <p:spPr>
          <a:xfrm>
            <a:off x="830640" y="3280253"/>
            <a:ext cx="1583944" cy="29472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r>
              <a:rPr kumimoji="1" lang="ja-JP" altLang="en-US" sz="1015" dirty="0">
                <a:solidFill>
                  <a:prstClr val="black"/>
                </a:solidFill>
                <a:latin typeface="Arial"/>
                <a:ea typeface="メイリオ"/>
              </a:rPr>
              <a:t>①天然資源等投入量　</a:t>
            </a:r>
          </a:p>
        </p:txBody>
      </p:sp>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9714"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0"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6. </a:t>
            </a:r>
            <a:r>
              <a:rPr lang="ja-JP" altLang="en-US" sz="1200" b="1" dirty="0">
                <a:latin typeface="メイリオ" panose="020B0604030504040204" pitchFamily="50" charset="-128"/>
                <a:ea typeface="メイリオ" panose="020B0604030504040204" pitchFamily="50" charset="-128"/>
              </a:rPr>
              <a:t>マテリアルフロー</a:t>
            </a:r>
            <a:endParaRPr lang="en-US" altLang="ja-JP" sz="1200" b="1"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2754924" y="2524842"/>
            <a:ext cx="2189285"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排出段階</a:t>
            </a:r>
          </a:p>
        </p:txBody>
      </p:sp>
      <p:sp>
        <p:nvSpPr>
          <p:cNvPr id="40" name="テキスト ボックス 39"/>
          <p:cNvSpPr txBox="1"/>
          <p:nvPr/>
        </p:nvSpPr>
        <p:spPr>
          <a:xfrm>
            <a:off x="5067153" y="2524842"/>
            <a:ext cx="4205269"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再生段階</a:t>
            </a:r>
            <a:endParaRPr kumimoji="1" lang="en-US" altLang="ja-JP" sz="1015" dirty="0">
              <a:solidFill>
                <a:prstClr val="black"/>
              </a:solidFill>
              <a:latin typeface="Arial" charset="0"/>
              <a:ea typeface="メイリオ"/>
              <a:cs typeface="Arial" charset="0"/>
            </a:endParaRPr>
          </a:p>
        </p:txBody>
      </p:sp>
      <p:sp>
        <p:nvSpPr>
          <p:cNvPr id="100" name="正方形/長方形 99"/>
          <p:cNvSpPr/>
          <p:nvPr/>
        </p:nvSpPr>
        <p:spPr>
          <a:xfrm>
            <a:off x="751569" y="1557106"/>
            <a:ext cx="1386868" cy="4036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r>
              <a:rPr kumimoji="1" lang="ja-JP" altLang="en-US" sz="1292" dirty="0">
                <a:solidFill>
                  <a:prstClr val="black"/>
                </a:solidFill>
                <a:latin typeface="Arial"/>
                <a:ea typeface="メイリオ"/>
              </a:rPr>
              <a:t>事業実施後</a:t>
            </a:r>
            <a:endParaRPr kumimoji="1" lang="en-US" altLang="ja-JP" sz="1292" dirty="0">
              <a:solidFill>
                <a:prstClr val="black"/>
              </a:solidFill>
              <a:latin typeface="Arial"/>
              <a:ea typeface="メイリオ"/>
            </a:endParaRPr>
          </a:p>
        </p:txBody>
      </p:sp>
      <p:sp>
        <p:nvSpPr>
          <p:cNvPr id="125" name="テキスト ボックス 124"/>
          <p:cNvSpPr txBox="1"/>
          <p:nvPr/>
        </p:nvSpPr>
        <p:spPr>
          <a:xfrm>
            <a:off x="835188" y="2524842"/>
            <a:ext cx="1796791" cy="248530"/>
          </a:xfrm>
          <a:prstGeom prst="rect">
            <a:avLst/>
          </a:prstGeom>
          <a:solidFill>
            <a:srgbClr val="FFFF00"/>
          </a:solidFill>
        </p:spPr>
        <p:txBody>
          <a:bodyPr wrap="square" rtlCol="0">
            <a:spAutoFit/>
          </a:bodyPr>
          <a:lstStyle/>
          <a:p>
            <a:pPr algn="ctr" defTabSz="844083" fontAlgn="base" hangingPunct="0">
              <a:spcBef>
                <a:spcPct val="0"/>
              </a:spcBef>
              <a:spcAft>
                <a:spcPct val="0"/>
              </a:spcAft>
            </a:pPr>
            <a:r>
              <a:rPr kumimoji="1" lang="ja-JP" altLang="en-US" sz="1015" dirty="0">
                <a:solidFill>
                  <a:prstClr val="black"/>
                </a:solidFill>
                <a:latin typeface="Arial" charset="0"/>
                <a:ea typeface="メイリオ"/>
                <a:cs typeface="Arial" charset="0"/>
              </a:rPr>
              <a:t>資源投入段階</a:t>
            </a:r>
          </a:p>
        </p:txBody>
      </p:sp>
      <p:sp>
        <p:nvSpPr>
          <p:cNvPr id="69" name="正方形/長方形 68"/>
          <p:cNvSpPr/>
          <p:nvPr/>
        </p:nvSpPr>
        <p:spPr>
          <a:xfrm>
            <a:off x="558103" y="1396192"/>
            <a:ext cx="8769693" cy="49271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72" name="Rectangle 2"/>
          <p:cNvSpPr txBox="1">
            <a:spLocks noChangeArrowheads="1"/>
          </p:cNvSpPr>
          <p:nvPr/>
        </p:nvSpPr>
        <p:spPr bwMode="auto">
          <a:xfrm>
            <a:off x="196770" y="-1"/>
            <a:ext cx="932823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73" name="正方形/長方形 72"/>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福岡県／北九州市</a:t>
            </a:r>
          </a:p>
        </p:txBody>
      </p:sp>
      <p:sp>
        <p:nvSpPr>
          <p:cNvPr id="74" name="正方形/長方形 73"/>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「次世代国際資源循環・リサイクル拠点</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形成に向けた</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二次電池リサイクルの事業化可能性調査事業</a:t>
            </a:r>
            <a:r>
              <a:rPr lang="en-US" altLang="ja-JP" sz="1200" b="1" dirty="0">
                <a:solidFill>
                  <a:schemeClr val="bg1"/>
                </a:solidFill>
                <a:latin typeface="メイリオ" panose="020B0604030504040204" pitchFamily="50" charset="-128"/>
                <a:ea typeface="メイリオ" panose="020B0604030504040204" pitchFamily="50" charset="-128"/>
              </a:rPr>
              <a:t>―</a:t>
            </a:r>
            <a:endParaRPr lang="ja-JP" altLang="en-US" sz="1200" dirty="0">
              <a:solidFill>
                <a:schemeClr val="bg1"/>
              </a:solidFill>
              <a:latin typeface="メイリオ" panose="020B0604030504040204" pitchFamily="50" charset="-128"/>
              <a:ea typeface="メイリオ" panose="020B0604030504040204" pitchFamily="50" charset="-128"/>
            </a:endParaRPr>
          </a:p>
        </p:txBody>
      </p:sp>
      <p:pic>
        <p:nvPicPr>
          <p:cNvPr id="75" name="Picture 32" descr="北九州市の市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1846" y="137775"/>
            <a:ext cx="320400" cy="320400"/>
          </a:xfrm>
          <a:prstGeom prst="rect">
            <a:avLst/>
          </a:prstGeom>
          <a:solidFill>
            <a:schemeClr val="bg1"/>
          </a:solidFill>
        </p:spPr>
      </p:pic>
      <p:sp>
        <p:nvSpPr>
          <p:cNvPr id="76" name="正方形/長方形 75"/>
          <p:cNvSpPr/>
          <p:nvPr/>
        </p:nvSpPr>
        <p:spPr>
          <a:xfrm>
            <a:off x="1007150" y="3587599"/>
            <a:ext cx="1230923" cy="14199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r>
              <a:rPr kumimoji="1" lang="ja-JP" altLang="en-US" sz="1108" dirty="0">
                <a:solidFill>
                  <a:prstClr val="black"/>
                </a:solidFill>
                <a:latin typeface="Arial"/>
                <a:ea typeface="メイリオ"/>
              </a:rPr>
              <a:t>二次電池投入量</a:t>
            </a:r>
          </a:p>
        </p:txBody>
      </p:sp>
      <p:sp>
        <p:nvSpPr>
          <p:cNvPr id="127" name="角丸四角形 126"/>
          <p:cNvSpPr/>
          <p:nvPr/>
        </p:nvSpPr>
        <p:spPr>
          <a:xfrm>
            <a:off x="1094677" y="4405720"/>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1,056 t/</a:t>
            </a:r>
            <a:r>
              <a:rPr kumimoji="1" lang="ja-JP" altLang="en-US" sz="1292" dirty="0">
                <a:solidFill>
                  <a:prstClr val="black"/>
                </a:solidFill>
                <a:latin typeface="Arial"/>
                <a:ea typeface="メイリオ"/>
              </a:rPr>
              <a:t>年</a:t>
            </a:r>
          </a:p>
        </p:txBody>
      </p:sp>
      <p:sp>
        <p:nvSpPr>
          <p:cNvPr id="128" name="正方形/長方形 127"/>
          <p:cNvSpPr/>
          <p:nvPr/>
        </p:nvSpPr>
        <p:spPr>
          <a:xfrm>
            <a:off x="2991846" y="3329366"/>
            <a:ext cx="1706343" cy="5164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②鉄・コバルト・ニッケル</a:t>
            </a:r>
            <a:endParaRPr kumimoji="1" lang="en-US" altLang="ja-JP" sz="969" dirty="0">
              <a:solidFill>
                <a:prstClr val="black"/>
              </a:solidFill>
              <a:latin typeface="Arial"/>
              <a:ea typeface="メイリオ"/>
            </a:endParaRPr>
          </a:p>
        </p:txBody>
      </p:sp>
      <p:sp>
        <p:nvSpPr>
          <p:cNvPr id="129" name="正方形/長方形 128"/>
          <p:cNvSpPr/>
          <p:nvPr/>
        </p:nvSpPr>
        <p:spPr>
          <a:xfrm>
            <a:off x="2991846" y="4526797"/>
            <a:ext cx="1706343" cy="5212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015" dirty="0">
                <a:solidFill>
                  <a:prstClr val="black"/>
                </a:solidFill>
                <a:latin typeface="Arial"/>
                <a:ea typeface="メイリオ"/>
              </a:rPr>
              <a:t>③銅・アルミ</a:t>
            </a:r>
          </a:p>
        </p:txBody>
      </p:sp>
      <p:cxnSp>
        <p:nvCxnSpPr>
          <p:cNvPr id="130" name="カギ線コネクタ 129"/>
          <p:cNvCxnSpPr>
            <a:stCxn id="76" idx="3"/>
            <a:endCxn id="133" idx="1"/>
          </p:cNvCxnSpPr>
          <p:nvPr/>
        </p:nvCxnSpPr>
        <p:spPr>
          <a:xfrm>
            <a:off x="2238073" y="4297552"/>
            <a:ext cx="753773" cy="1638475"/>
          </a:xfrm>
          <a:prstGeom prst="bentConnector3">
            <a:avLst>
              <a:gd name="adj1" fmla="val 50000"/>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31" name="角丸四角形 130"/>
          <p:cNvSpPr/>
          <p:nvPr/>
        </p:nvSpPr>
        <p:spPr>
          <a:xfrm>
            <a:off x="3336174" y="3587599"/>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 499t</a:t>
            </a:r>
            <a:endParaRPr kumimoji="1" lang="ja-JP" altLang="en-US" sz="1292" dirty="0">
              <a:solidFill>
                <a:prstClr val="black"/>
              </a:solidFill>
              <a:latin typeface="Arial"/>
              <a:ea typeface="メイリオ"/>
            </a:endParaRPr>
          </a:p>
        </p:txBody>
      </p:sp>
      <p:sp>
        <p:nvSpPr>
          <p:cNvPr id="132" name="角丸四角形 131"/>
          <p:cNvSpPr/>
          <p:nvPr/>
        </p:nvSpPr>
        <p:spPr>
          <a:xfrm>
            <a:off x="3336174" y="4741892"/>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180t</a:t>
            </a:r>
            <a:endParaRPr kumimoji="1" lang="ja-JP" altLang="en-US" sz="1292" dirty="0">
              <a:solidFill>
                <a:prstClr val="black"/>
              </a:solidFill>
              <a:latin typeface="Arial"/>
              <a:ea typeface="メイリオ"/>
            </a:endParaRPr>
          </a:p>
        </p:txBody>
      </p:sp>
      <p:sp>
        <p:nvSpPr>
          <p:cNvPr id="133" name="正方形/長方形 132"/>
          <p:cNvSpPr/>
          <p:nvPr/>
        </p:nvSpPr>
        <p:spPr>
          <a:xfrm>
            <a:off x="2991846" y="5675383"/>
            <a:ext cx="1706343" cy="5212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1015" dirty="0">
                <a:solidFill>
                  <a:prstClr val="black"/>
                </a:solidFill>
                <a:latin typeface="Arial"/>
                <a:ea typeface="メイリオ"/>
              </a:rPr>
              <a:t>歩留り・その他</a:t>
            </a:r>
            <a:endParaRPr kumimoji="1" lang="en-US" altLang="ja-JP" sz="1015" dirty="0">
              <a:solidFill>
                <a:prstClr val="black"/>
              </a:solidFill>
              <a:latin typeface="Arial"/>
              <a:ea typeface="メイリオ"/>
            </a:endParaRPr>
          </a:p>
        </p:txBody>
      </p:sp>
      <p:sp>
        <p:nvSpPr>
          <p:cNvPr id="134" name="角丸四角形 133"/>
          <p:cNvSpPr/>
          <p:nvPr/>
        </p:nvSpPr>
        <p:spPr>
          <a:xfrm>
            <a:off x="3336174" y="5878207"/>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319t</a:t>
            </a:r>
            <a:endParaRPr kumimoji="1" lang="ja-JP" altLang="en-US" sz="1292" dirty="0">
              <a:solidFill>
                <a:prstClr val="black"/>
              </a:solidFill>
              <a:latin typeface="Arial"/>
              <a:ea typeface="メイリオ"/>
            </a:endParaRPr>
          </a:p>
        </p:txBody>
      </p:sp>
      <p:cxnSp>
        <p:nvCxnSpPr>
          <p:cNvPr id="135" name="カギ線コネクタ 134"/>
          <p:cNvCxnSpPr>
            <a:stCxn id="76" idx="3"/>
            <a:endCxn id="129" idx="1"/>
          </p:cNvCxnSpPr>
          <p:nvPr/>
        </p:nvCxnSpPr>
        <p:spPr>
          <a:xfrm>
            <a:off x="2238073" y="4297552"/>
            <a:ext cx="753773" cy="48988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6" name="カギ線コネクタ 135"/>
          <p:cNvCxnSpPr>
            <a:stCxn id="76" idx="3"/>
            <a:endCxn id="128" idx="1"/>
          </p:cNvCxnSpPr>
          <p:nvPr/>
        </p:nvCxnSpPr>
        <p:spPr>
          <a:xfrm flipV="1">
            <a:off x="2238073" y="3587600"/>
            <a:ext cx="753773" cy="70995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7" name="カギ線コネクタ 136"/>
          <p:cNvCxnSpPr>
            <a:stCxn id="128" idx="3"/>
            <a:endCxn id="138" idx="1"/>
          </p:cNvCxnSpPr>
          <p:nvPr/>
        </p:nvCxnSpPr>
        <p:spPr>
          <a:xfrm flipV="1">
            <a:off x="4698189" y="3199848"/>
            <a:ext cx="1570791" cy="38775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38" name="正方形/長方形 137"/>
          <p:cNvSpPr/>
          <p:nvPr/>
        </p:nvSpPr>
        <p:spPr>
          <a:xfrm>
            <a:off x="6268980" y="2941614"/>
            <a:ext cx="1706343" cy="51646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再生（鉄）</a:t>
            </a:r>
            <a:endParaRPr kumimoji="1" lang="en-US" altLang="ja-JP" sz="969" dirty="0">
              <a:solidFill>
                <a:prstClr val="black"/>
              </a:solidFill>
              <a:latin typeface="Arial"/>
              <a:ea typeface="メイリオ"/>
            </a:endParaRPr>
          </a:p>
        </p:txBody>
      </p:sp>
      <p:sp>
        <p:nvSpPr>
          <p:cNvPr id="139" name="角丸四角形 138"/>
          <p:cNvSpPr/>
          <p:nvPr/>
        </p:nvSpPr>
        <p:spPr>
          <a:xfrm>
            <a:off x="6613308" y="3180930"/>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 196t</a:t>
            </a:r>
            <a:endParaRPr kumimoji="1" lang="ja-JP" altLang="en-US" sz="1292" dirty="0">
              <a:solidFill>
                <a:prstClr val="black"/>
              </a:solidFill>
              <a:latin typeface="Arial"/>
              <a:ea typeface="メイリオ"/>
            </a:endParaRPr>
          </a:p>
        </p:txBody>
      </p:sp>
      <p:sp>
        <p:nvSpPr>
          <p:cNvPr id="140" name="正方形/長方形 139"/>
          <p:cNvSpPr/>
          <p:nvPr/>
        </p:nvSpPr>
        <p:spPr>
          <a:xfrm>
            <a:off x="6258673" y="3560057"/>
            <a:ext cx="1706343" cy="51646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再生（コバルト）</a:t>
            </a:r>
            <a:endParaRPr kumimoji="1" lang="en-US" altLang="ja-JP" sz="969" dirty="0">
              <a:solidFill>
                <a:prstClr val="black"/>
              </a:solidFill>
              <a:latin typeface="Arial"/>
              <a:ea typeface="メイリオ"/>
            </a:endParaRPr>
          </a:p>
        </p:txBody>
      </p:sp>
      <p:sp>
        <p:nvSpPr>
          <p:cNvPr id="141" name="角丸四角形 140"/>
          <p:cNvSpPr/>
          <p:nvPr/>
        </p:nvSpPr>
        <p:spPr>
          <a:xfrm>
            <a:off x="6613308" y="3818291"/>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128t</a:t>
            </a:r>
            <a:endParaRPr kumimoji="1" lang="ja-JP" altLang="en-US" sz="1292" dirty="0">
              <a:solidFill>
                <a:prstClr val="black"/>
              </a:solidFill>
              <a:latin typeface="Arial"/>
              <a:ea typeface="メイリオ"/>
            </a:endParaRPr>
          </a:p>
        </p:txBody>
      </p:sp>
      <p:sp>
        <p:nvSpPr>
          <p:cNvPr id="142" name="正方形/長方形 141"/>
          <p:cNvSpPr/>
          <p:nvPr/>
        </p:nvSpPr>
        <p:spPr>
          <a:xfrm>
            <a:off x="6258673" y="4175582"/>
            <a:ext cx="1706343" cy="51646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再生（ニッケル）</a:t>
            </a:r>
            <a:endParaRPr kumimoji="1" lang="en-US" altLang="ja-JP" sz="969" dirty="0">
              <a:solidFill>
                <a:prstClr val="black"/>
              </a:solidFill>
              <a:latin typeface="Arial"/>
              <a:ea typeface="メイリオ"/>
            </a:endParaRPr>
          </a:p>
        </p:txBody>
      </p:sp>
      <p:sp>
        <p:nvSpPr>
          <p:cNvPr id="143" name="角丸四角形 142"/>
          <p:cNvSpPr/>
          <p:nvPr/>
        </p:nvSpPr>
        <p:spPr>
          <a:xfrm>
            <a:off x="6613308" y="4433816"/>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rPr>
              <a:t>175</a:t>
            </a:r>
            <a:r>
              <a:rPr kumimoji="1" lang="en-US" altLang="ja-JP" sz="1292" dirty="0">
                <a:solidFill>
                  <a:prstClr val="black"/>
                </a:solidFill>
                <a:latin typeface="Arial"/>
                <a:ea typeface="メイリオ"/>
              </a:rPr>
              <a:t>t</a:t>
            </a:r>
            <a:endParaRPr kumimoji="1" lang="ja-JP" altLang="en-US" sz="1292" dirty="0">
              <a:solidFill>
                <a:prstClr val="black"/>
              </a:solidFill>
              <a:latin typeface="Arial"/>
              <a:ea typeface="メイリオ"/>
            </a:endParaRPr>
          </a:p>
        </p:txBody>
      </p:sp>
      <p:sp>
        <p:nvSpPr>
          <p:cNvPr id="144" name="正方形/長方形 143"/>
          <p:cNvSpPr/>
          <p:nvPr/>
        </p:nvSpPr>
        <p:spPr>
          <a:xfrm>
            <a:off x="6258673" y="4804177"/>
            <a:ext cx="1706343" cy="51646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再生（銅）</a:t>
            </a:r>
            <a:endParaRPr kumimoji="1" lang="en-US" altLang="ja-JP" sz="969" dirty="0">
              <a:solidFill>
                <a:prstClr val="black"/>
              </a:solidFill>
              <a:latin typeface="Arial"/>
              <a:ea typeface="メイリオ"/>
            </a:endParaRPr>
          </a:p>
        </p:txBody>
      </p:sp>
      <p:sp>
        <p:nvSpPr>
          <p:cNvPr id="145" name="角丸四角形 144"/>
          <p:cNvSpPr/>
          <p:nvPr/>
        </p:nvSpPr>
        <p:spPr>
          <a:xfrm>
            <a:off x="6613308" y="5062411"/>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 107t</a:t>
            </a:r>
            <a:endParaRPr kumimoji="1" lang="ja-JP" altLang="en-US" sz="1292" dirty="0">
              <a:solidFill>
                <a:prstClr val="black"/>
              </a:solidFill>
              <a:latin typeface="Arial"/>
              <a:ea typeface="メイリオ"/>
            </a:endParaRPr>
          </a:p>
        </p:txBody>
      </p:sp>
      <p:sp>
        <p:nvSpPr>
          <p:cNvPr id="146" name="正方形/長方形 145"/>
          <p:cNvSpPr/>
          <p:nvPr/>
        </p:nvSpPr>
        <p:spPr>
          <a:xfrm>
            <a:off x="6258673" y="5432772"/>
            <a:ext cx="1706343" cy="516468"/>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fontAlgn="base">
              <a:spcBef>
                <a:spcPct val="0"/>
              </a:spcBef>
              <a:spcAft>
                <a:spcPct val="0"/>
              </a:spcAft>
            </a:pPr>
            <a:r>
              <a:rPr kumimoji="1" lang="ja-JP" altLang="en-US" sz="969" dirty="0">
                <a:solidFill>
                  <a:prstClr val="black"/>
                </a:solidFill>
                <a:latin typeface="Arial"/>
                <a:ea typeface="メイリオ"/>
              </a:rPr>
              <a:t>再生（アルミ）</a:t>
            </a:r>
            <a:endParaRPr kumimoji="1" lang="en-US" altLang="ja-JP" sz="969" dirty="0">
              <a:solidFill>
                <a:prstClr val="black"/>
              </a:solidFill>
              <a:latin typeface="Arial"/>
              <a:ea typeface="メイリオ"/>
            </a:endParaRPr>
          </a:p>
        </p:txBody>
      </p:sp>
      <p:sp>
        <p:nvSpPr>
          <p:cNvPr id="147" name="角丸四角形 146"/>
          <p:cNvSpPr/>
          <p:nvPr/>
        </p:nvSpPr>
        <p:spPr>
          <a:xfrm>
            <a:off x="6613308" y="5691006"/>
            <a:ext cx="1012676" cy="19864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844083" fontAlgn="base">
              <a:spcBef>
                <a:spcPct val="0"/>
              </a:spcBef>
              <a:spcAft>
                <a:spcPct val="0"/>
              </a:spcAft>
            </a:pPr>
            <a:r>
              <a:rPr kumimoji="1" lang="en-US" altLang="ja-JP" sz="1292" dirty="0">
                <a:solidFill>
                  <a:prstClr val="black"/>
                </a:solidFill>
                <a:latin typeface="Arial"/>
                <a:ea typeface="メイリオ"/>
              </a:rPr>
              <a:t> 73t</a:t>
            </a:r>
            <a:endParaRPr kumimoji="1" lang="ja-JP" altLang="en-US" sz="1292" dirty="0">
              <a:solidFill>
                <a:prstClr val="black"/>
              </a:solidFill>
              <a:latin typeface="Arial"/>
              <a:ea typeface="メイリオ"/>
            </a:endParaRPr>
          </a:p>
        </p:txBody>
      </p:sp>
      <p:cxnSp>
        <p:nvCxnSpPr>
          <p:cNvPr id="148" name="カギ線コネクタ 147"/>
          <p:cNvCxnSpPr>
            <a:stCxn id="128" idx="3"/>
            <a:endCxn id="140" idx="1"/>
          </p:cNvCxnSpPr>
          <p:nvPr/>
        </p:nvCxnSpPr>
        <p:spPr>
          <a:xfrm>
            <a:off x="4698189" y="3587600"/>
            <a:ext cx="1560484" cy="23069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49" name="カギ線コネクタ 148"/>
          <p:cNvCxnSpPr>
            <a:stCxn id="128" idx="3"/>
            <a:endCxn id="142" idx="1"/>
          </p:cNvCxnSpPr>
          <p:nvPr/>
        </p:nvCxnSpPr>
        <p:spPr>
          <a:xfrm>
            <a:off x="4698189" y="3587600"/>
            <a:ext cx="1560484" cy="84621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0" name="カギ線コネクタ 149"/>
          <p:cNvCxnSpPr>
            <a:stCxn id="129" idx="3"/>
            <a:endCxn id="144" idx="1"/>
          </p:cNvCxnSpPr>
          <p:nvPr/>
        </p:nvCxnSpPr>
        <p:spPr>
          <a:xfrm>
            <a:off x="4698189" y="4787441"/>
            <a:ext cx="1560484" cy="27497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1" name="カギ線コネクタ 150"/>
          <p:cNvCxnSpPr>
            <a:stCxn id="129" idx="3"/>
            <a:endCxn id="146" idx="1"/>
          </p:cNvCxnSpPr>
          <p:nvPr/>
        </p:nvCxnSpPr>
        <p:spPr>
          <a:xfrm>
            <a:off x="4698189" y="4787441"/>
            <a:ext cx="1560484" cy="90356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52" name="正方形/長方形 151"/>
          <p:cNvSpPr/>
          <p:nvPr/>
        </p:nvSpPr>
        <p:spPr>
          <a:xfrm>
            <a:off x="5565516" y="6017373"/>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現時点の試算による</a:t>
            </a:r>
          </a:p>
        </p:txBody>
      </p:sp>
      <p:sp>
        <p:nvSpPr>
          <p:cNvPr id="153" name="正方形/長方形 152"/>
          <p:cNvSpPr/>
          <p:nvPr/>
        </p:nvSpPr>
        <p:spPr>
          <a:xfrm>
            <a:off x="1622611" y="5884286"/>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en-US" altLang="ja-JP" sz="900" dirty="0" err="1">
                <a:solidFill>
                  <a:prstClr val="black"/>
                </a:solidFill>
                <a:latin typeface="メイリオ" panose="020B0604030504040204" pitchFamily="50" charset="-128"/>
                <a:ea typeface="メイリオ" panose="020B0604030504040204" pitchFamily="50" charset="-128"/>
              </a:rPr>
              <a:t>Mn</a:t>
            </a:r>
            <a:r>
              <a:rPr kumimoji="1" lang="ja-JP" altLang="en-US" sz="900" dirty="0" err="1">
                <a:solidFill>
                  <a:prstClr val="black"/>
                </a:solidFill>
                <a:latin typeface="メイリオ" panose="020B0604030504040204" pitchFamily="50" charset="-128"/>
                <a:ea typeface="メイリオ" panose="020B0604030504040204" pitchFamily="50" charset="-128"/>
              </a:rPr>
              <a:t>、</a:t>
            </a:r>
            <a:r>
              <a:rPr kumimoji="1" lang="en-US" altLang="ja-JP" sz="900" dirty="0">
                <a:solidFill>
                  <a:prstClr val="black"/>
                </a:solidFill>
                <a:latin typeface="メイリオ" panose="020B0604030504040204" pitchFamily="50" charset="-128"/>
                <a:ea typeface="メイリオ" panose="020B0604030504040204" pitchFamily="50" charset="-128"/>
              </a:rPr>
              <a:t>C</a:t>
            </a:r>
            <a:r>
              <a:rPr kumimoji="1" lang="ja-JP" altLang="en-US" sz="900" dirty="0">
                <a:solidFill>
                  <a:prstClr val="black"/>
                </a:solidFill>
                <a:latin typeface="メイリオ" panose="020B0604030504040204" pitchFamily="50" charset="-128"/>
                <a:ea typeface="メイリオ" panose="020B0604030504040204" pitchFamily="50" charset="-128"/>
              </a:rPr>
              <a:t>等</a:t>
            </a:r>
          </a:p>
        </p:txBody>
      </p:sp>
    </p:spTree>
    <p:extLst>
      <p:ext uri="{BB962C8B-B14F-4D97-AF65-F5344CB8AC3E}">
        <p14:creationId xmlns:p14="http://schemas.microsoft.com/office/powerpoint/2010/main" val="138097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1564"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1" name="Rectangle 2"/>
          <p:cNvSpPr txBox="1">
            <a:spLocks noChangeArrowheads="1"/>
          </p:cNvSpPr>
          <p:nvPr/>
        </p:nvSpPr>
        <p:spPr bwMode="auto">
          <a:xfrm>
            <a:off x="196770" y="-1"/>
            <a:ext cx="932823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48" name="正方形/長方形 47"/>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福岡県／北九州市</a:t>
            </a:r>
          </a:p>
        </p:txBody>
      </p:sp>
      <p:sp>
        <p:nvSpPr>
          <p:cNvPr id="49" name="正方形/長方形 48"/>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「次世代国際資源循環・リサイクル拠点</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形成に向けた</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二次電池リサイクルの事業化可能性調査事業</a:t>
            </a:r>
            <a:r>
              <a:rPr lang="en-US" altLang="ja-JP" sz="1200" b="1" dirty="0">
                <a:solidFill>
                  <a:schemeClr val="bg1"/>
                </a:solidFill>
                <a:latin typeface="メイリオ" panose="020B0604030504040204" pitchFamily="50" charset="-128"/>
                <a:ea typeface="メイリオ" panose="020B0604030504040204" pitchFamily="50" charset="-128"/>
              </a:rPr>
              <a:t>―</a:t>
            </a:r>
            <a:endParaRPr lang="ja-JP" altLang="en-US" sz="1200" dirty="0">
              <a:solidFill>
                <a:schemeClr val="bg1"/>
              </a:solidFill>
              <a:latin typeface="メイリオ" panose="020B0604030504040204" pitchFamily="50" charset="-128"/>
              <a:ea typeface="メイリオ" panose="020B0604030504040204" pitchFamily="50" charset="-128"/>
            </a:endParaRPr>
          </a:p>
        </p:txBody>
      </p:sp>
      <p:pic>
        <p:nvPicPr>
          <p:cNvPr id="50" name="Picture 32" descr="北九州市の市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1846" y="137775"/>
            <a:ext cx="320400" cy="320400"/>
          </a:xfrm>
          <a:prstGeom prst="rect">
            <a:avLst/>
          </a:prstGeom>
          <a:solidFill>
            <a:schemeClr val="bg1"/>
          </a:solidFill>
        </p:spPr>
      </p:pic>
      <p:sp>
        <p:nvSpPr>
          <p:cNvPr id="34"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35" name="正方形/長方形 34"/>
          <p:cNvSpPr/>
          <p:nvPr/>
        </p:nvSpPr>
        <p:spPr>
          <a:xfrm>
            <a:off x="572941" y="1153338"/>
            <a:ext cx="8769693" cy="28121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940,978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人（令和元年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日時点）、世帯数：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431,746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世帯（令和元年年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歳入・歳出：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5,744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億円（令和元年度一般会計予算）、面積：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491.95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九州および福岡県の最北部に位置し、北は関門海峡を挟み本州（山口県下関市）との接点になっている。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北九州空港、新幹線、フェリー、モノレール等の陸・海・空の交通インフラが充実している。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アジアの中でみると、北九州市は東京と上海の中心に位置し、日本の玄関として機能性が高い。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航空機：羽田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分、新幹線：博多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分、鹿児島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分、新大阪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市内総生産の経済活動別構成比</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市内総生産（名目）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3,687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20.5%</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11.5%</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専門・科学技術、業務支援サービス業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保健衛生・社会事業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運輸・郵便業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電気・ガス・水道・廃棄物処理業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公務</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宿泊・飲食サービス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p:txBody>
      </p:sp>
      <p:sp>
        <p:nvSpPr>
          <p:cNvPr id="36" name="コンテンツ プレースホルダー 11"/>
          <p:cNvSpPr txBox="1">
            <a:spLocks/>
          </p:cNvSpPr>
          <p:nvPr/>
        </p:nvSpPr>
        <p:spPr>
          <a:xfrm>
            <a:off x="564541" y="4082131"/>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1" name="正方形/長方形 50"/>
          <p:cNvSpPr/>
          <p:nvPr/>
        </p:nvSpPr>
        <p:spPr>
          <a:xfrm>
            <a:off x="572941" y="4089054"/>
            <a:ext cx="8769693" cy="129836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300"/>
              </a:spcBef>
              <a:buClr>
                <a:srgbClr val="5ECCF3"/>
              </a:buClr>
              <a:tabLst>
                <a:tab pos="1071563"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北九州市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現在はリサイクルされていない廃二次電池について、地元企業のリサイクル技術を生かして新たな環境産業を創出し、</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1563"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北九州市で進めている「次世代国際資源循環・リサイクル拠点形成」に繋げていく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日本磁力選鉱</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二次電池リサイクル技術を有しており、本事業おける調査ならびに実証実験を通じて事業採算性を検証する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コンテンツ プレースホルダー 11"/>
          <p:cNvSpPr txBox="1">
            <a:spLocks/>
          </p:cNvSpPr>
          <p:nvPr/>
        </p:nvSpPr>
        <p:spPr>
          <a:xfrm>
            <a:off x="564541" y="5517293"/>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53" name="正方形/長方形 52"/>
          <p:cNvSpPr/>
          <p:nvPr/>
        </p:nvSpPr>
        <p:spPr>
          <a:xfrm>
            <a:off x="572941" y="5517293"/>
            <a:ext cx="8769693" cy="10516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北九州市では、環境省「平成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地域循環圏・エコタウン低炭素化促進事業」を活用し、二次電池リサイクルの事業化に向け、国内外の二次電池の排出および処理状況等の調査を行った。本年度の検討では、昨年度の調査結果を踏まえ、国内で回収した二次電池リサイクルの実証試験、海外からの輸入処理に関する追加調査を実施することとした。</a:t>
            </a:r>
          </a:p>
        </p:txBody>
      </p:sp>
      <p:sp>
        <p:nvSpPr>
          <p:cNvPr id="54" name="角丸四角形 53"/>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適正処理</a:t>
            </a:r>
          </a:p>
        </p:txBody>
      </p:sp>
      <p:sp>
        <p:nvSpPr>
          <p:cNvPr id="57" name="角丸四角形 56"/>
          <p:cNvSpPr/>
          <p:nvPr/>
        </p:nvSpPr>
        <p:spPr>
          <a:xfrm>
            <a:off x="62961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熱分解</a:t>
            </a:r>
          </a:p>
        </p:txBody>
      </p:sp>
      <p:sp>
        <p:nvSpPr>
          <p:cNvPr id="58" name="角丸四角形 57"/>
          <p:cNvSpPr/>
          <p:nvPr/>
        </p:nvSpPr>
        <p:spPr>
          <a:xfrm>
            <a:off x="52395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100" b="1" dirty="0">
                <a:solidFill>
                  <a:schemeClr val="bg1"/>
                </a:solidFill>
                <a:cs typeface="Arial" charset="0"/>
              </a:rPr>
              <a:t>二次電池集約</a:t>
            </a:r>
            <a:endParaRPr kumimoji="1" lang="en-US" altLang="ja-JP" sz="1100" b="1" dirty="0">
              <a:solidFill>
                <a:schemeClr val="bg1"/>
              </a:solidFill>
              <a:cs typeface="Arial" charset="0"/>
            </a:endParaRPr>
          </a:p>
        </p:txBody>
      </p:sp>
      <p:sp>
        <p:nvSpPr>
          <p:cNvPr id="59" name="角丸四角形 58"/>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rPr>
              <a:t>資源循環</a:t>
            </a:r>
          </a:p>
        </p:txBody>
      </p:sp>
      <p:sp>
        <p:nvSpPr>
          <p:cNvPr id="60" name="正方形/長方形 59"/>
          <p:cNvSpPr/>
          <p:nvPr/>
        </p:nvSpPr>
        <p:spPr>
          <a:xfrm>
            <a:off x="51432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61" name="正方形/長方形 60"/>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Tree>
    <p:extLst>
      <p:ext uri="{BB962C8B-B14F-4D97-AF65-F5344CB8AC3E}">
        <p14:creationId xmlns:p14="http://schemas.microsoft.com/office/powerpoint/2010/main" val="389112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1760"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27" name="スライド番号プレースホルダー 2"/>
          <p:cNvSpPr>
            <a:spLocks noGrp="1"/>
          </p:cNvSpPr>
          <p:nvPr>
            <p:ph type="sldNum" sz="quarter" idx="4294967295"/>
          </p:nvPr>
        </p:nvSpPr>
        <p:spPr>
          <a:xfrm>
            <a:off x="4520712" y="6546850"/>
            <a:ext cx="1439008" cy="287338"/>
          </a:xfrm>
        </p:spPr>
        <p:txBody>
          <a:bodyPr/>
          <a:lstStyle/>
          <a:p>
            <a:fld id="{FAE1CDDE-8ABD-43D3-9A95-58863E587FD6}" type="slidenum">
              <a:rPr lang="en-US" altLang="ja-JP" smtClean="0"/>
              <a:pPr/>
              <a:t>5</a:t>
            </a:fld>
            <a:endParaRPr lang="en-US" altLang="ja-JP" dirty="0"/>
          </a:p>
        </p:txBody>
      </p:sp>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577571885"/>
              </p:ext>
            </p:extLst>
          </p:nvPr>
        </p:nvGraphicFramePr>
        <p:xfrm>
          <a:off x="520797" y="341705"/>
          <a:ext cx="8865982" cy="62839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1986">
                  <a:extLst>
                    <a:ext uri="{9D8B030D-6E8A-4147-A177-3AD203B41FA5}">
                      <a16:colId xmlns:a16="http://schemas.microsoft.com/office/drawing/2014/main" val="3265526353"/>
                    </a:ext>
                  </a:extLst>
                </a:gridCol>
                <a:gridCol w="1939915">
                  <a:extLst>
                    <a:ext uri="{9D8B030D-6E8A-4147-A177-3AD203B41FA5}">
                      <a16:colId xmlns:a16="http://schemas.microsoft.com/office/drawing/2014/main" val="3371818790"/>
                    </a:ext>
                  </a:extLst>
                </a:gridCol>
                <a:gridCol w="1939915">
                  <a:extLst>
                    <a:ext uri="{9D8B030D-6E8A-4147-A177-3AD203B41FA5}">
                      <a16:colId xmlns:a16="http://schemas.microsoft.com/office/drawing/2014/main" val="1728256747"/>
                    </a:ext>
                  </a:extLst>
                </a:gridCol>
                <a:gridCol w="3954166">
                  <a:extLst>
                    <a:ext uri="{9D8B030D-6E8A-4147-A177-3AD203B41FA5}">
                      <a16:colId xmlns:a16="http://schemas.microsoft.com/office/drawing/2014/main" val="2519243731"/>
                    </a:ext>
                  </a:extLst>
                </a:gridCol>
              </a:tblGrid>
              <a:tr h="237086">
                <a:tc gridSpan="4">
                  <a:txBody>
                    <a:bodyPr/>
                    <a:lstStyle/>
                    <a:p>
                      <a:pPr algn="l"/>
                      <a:r>
                        <a:rPr kumimoji="1" lang="en-US" altLang="ja-JP" sz="1200" b="1" kern="1200" dirty="0">
                          <a:solidFill>
                            <a:schemeClr val="tx1"/>
                          </a:solidFill>
                          <a:latin typeface="メイリオ" panose="020B0604030504040204" pitchFamily="50" charset="-128"/>
                          <a:ea typeface="メイリオ" panose="020B0604030504040204" pitchFamily="50" charset="-128"/>
                          <a:cs typeface="+mn-cs"/>
                        </a:rPr>
                        <a:t>7. </a:t>
                      </a:r>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顕在化した課題と課題解決のアプローチ（今後の対応）について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355629">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a:t>
                      </a:r>
                      <a:br>
                        <a:rPr lang="en-US" altLang="ja-JP" sz="1050" b="1" dirty="0">
                          <a:solidFill>
                            <a:schemeClr val="bg1"/>
                          </a:solidFill>
                          <a:effectLst>
                            <a:outerShdw blurRad="38100" dist="38100" dir="2700000" algn="tl">
                              <a:srgbClr val="000000">
                                <a:alpha val="43137"/>
                              </a:srgbClr>
                            </a:outerShdw>
                          </a:effectLst>
                        </a:rPr>
                      </a:br>
                      <a:r>
                        <a:rPr lang="ja-JP" altLang="en-US" sz="1050" b="1" dirty="0">
                          <a:solidFill>
                            <a:schemeClr val="bg1"/>
                          </a:solidFill>
                          <a:effectLst>
                            <a:outerShdw blurRad="38100" dist="38100" dir="2700000" algn="tl">
                              <a:srgbClr val="000000">
                                <a:alpha val="43137"/>
                              </a:srgbClr>
                            </a:outerShdw>
                          </a:effectLst>
                        </a:rPr>
                        <a:t>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kern="1200" dirty="0">
                          <a:solidFill>
                            <a:schemeClr val="bg1"/>
                          </a:solidFill>
                          <a:effectLst>
                            <a:outerShdw blurRad="38100" dist="38100" dir="2700000" algn="tl">
                              <a:srgbClr val="000000">
                                <a:alpha val="43137"/>
                              </a:srgbClr>
                            </a:outerShdw>
                          </a:effectLst>
                          <a:latin typeface="+mn-lt"/>
                          <a:ea typeface="+mn-ea"/>
                          <a:cs typeface="+mn-cs"/>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1892297">
                <a:tc>
                  <a:txBody>
                    <a:bodyPr/>
                    <a:lstStyle/>
                    <a:p>
                      <a:pPr>
                        <a:spcBef>
                          <a:spcPts val="400"/>
                        </a:spcBef>
                      </a:pPr>
                      <a:r>
                        <a:rPr kumimoji="1" lang="en-US" altLang="ja-JP" sz="1050" dirty="0"/>
                        <a:t>1. </a:t>
                      </a:r>
                      <a:r>
                        <a:rPr kumimoji="1" lang="ja-JP" altLang="en-US" sz="1050" dirty="0"/>
                        <a:t>アジア圏における二次電池集荷可能性調査</a:t>
                      </a:r>
                    </a:p>
                    <a:p>
                      <a:pPr>
                        <a:spcBef>
                          <a:spcPts val="400"/>
                        </a:spcBef>
                      </a:pPr>
                      <a:r>
                        <a:rPr kumimoji="1" lang="en-US" altLang="ja-JP" sz="1050" dirty="0"/>
                        <a:t>(</a:t>
                      </a:r>
                      <a:r>
                        <a:rPr kumimoji="1" lang="ja-JP" altLang="en-US" sz="1050" dirty="0"/>
                        <a:t>対象国：フィリピン</a:t>
                      </a:r>
                      <a:r>
                        <a:rPr kumimoji="1" lang="en-US" altLang="ja-JP" sz="1050" dirty="0"/>
                        <a:t>)</a:t>
                      </a:r>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Bef>
                          <a:spcPts val="400"/>
                        </a:spcBef>
                      </a:pPr>
                      <a:r>
                        <a:rPr kumimoji="1" lang="ja-JP" altLang="en-US" sz="1050" dirty="0">
                          <a:solidFill>
                            <a:schemeClr val="tx1"/>
                          </a:solidFill>
                        </a:rPr>
                        <a:t>二次電池の発生量、処理状況、流通価格、日本への輸送方法、リサイクルに関する制度等を調査し、対象地域からの処理取り込み、資源化を検討する。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400"/>
                        </a:spcBef>
                        <a:spcAft>
                          <a:spcPts val="0"/>
                        </a:spcAft>
                        <a:buClrTx/>
                        <a:buSzTx/>
                        <a:buFontTx/>
                        <a:buNone/>
                        <a:tabLst/>
                        <a:defRPr/>
                      </a:pPr>
                      <a:r>
                        <a:rPr kumimoji="1" lang="ja-JP" altLang="en-US" sz="1050" dirty="0">
                          <a:solidFill>
                            <a:schemeClr val="tx1"/>
                          </a:solidFill>
                        </a:rPr>
                        <a:t>フィリピン　セブにおける第訪問調査によると、セブ市では二次電池の危険性や資源性の意識は全く浸透していない。</a:t>
                      </a:r>
                      <a:endParaRPr kumimoji="1" lang="en-US" altLang="ja-JP" sz="1050" dirty="0">
                        <a:solidFill>
                          <a:schemeClr val="tx1"/>
                        </a:solidFill>
                      </a:endParaRPr>
                    </a:p>
                    <a:p>
                      <a:pPr marL="0" marR="0" lvl="0" indent="0" algn="l" defTabSz="844083" rtl="0" eaLnBrk="1" fontAlgn="auto" latinLnBrk="0" hangingPunct="1">
                        <a:lnSpc>
                          <a:spcPct val="100000"/>
                        </a:lnSpc>
                        <a:spcBef>
                          <a:spcPts val="400"/>
                        </a:spcBef>
                        <a:spcAft>
                          <a:spcPts val="0"/>
                        </a:spcAft>
                        <a:buClrTx/>
                        <a:buSzTx/>
                        <a:buFontTx/>
                        <a:buNone/>
                        <a:tabLst/>
                        <a:defRPr/>
                      </a:pPr>
                      <a:r>
                        <a:rPr kumimoji="1" lang="ja-JP" altLang="en-US" sz="1050" dirty="0">
                          <a:solidFill>
                            <a:schemeClr val="tx1"/>
                          </a:solidFill>
                        </a:rPr>
                        <a:t>また、現地の天然資源環境省等を訪問したが、フィリピン国内における回収量、処理量、商流等の情報が存在せず、得ることができなかった。</a:t>
                      </a:r>
                      <a:endParaRPr kumimoji="1" lang="en-US" altLang="ja-JP" sz="1050" dirty="0">
                        <a:solidFill>
                          <a:schemeClr val="tx1"/>
                        </a:solidFill>
                      </a:endParaRPr>
                    </a:p>
                    <a:p>
                      <a:pPr marL="0" marR="0" lvl="0" indent="0" algn="l" defTabSz="844083" rtl="0" eaLnBrk="1" fontAlgn="auto" latinLnBrk="0" hangingPunct="1">
                        <a:lnSpc>
                          <a:spcPct val="100000"/>
                        </a:lnSpc>
                        <a:spcBef>
                          <a:spcPts val="400"/>
                        </a:spcBef>
                        <a:spcAft>
                          <a:spcPts val="0"/>
                        </a:spcAft>
                        <a:buClrTx/>
                        <a:buSzTx/>
                        <a:buFontTx/>
                        <a:buNone/>
                        <a:tabLst/>
                        <a:defRPr/>
                      </a:pPr>
                      <a:endParaRPr kumimoji="1" lang="en-US" altLang="ja-JP" sz="1050"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28600" marR="0" lvl="0" indent="-228600" algn="l" defTabSz="844083" rtl="0" eaLnBrk="1" fontAlgn="auto" latinLnBrk="0" hangingPunct="1">
                        <a:lnSpc>
                          <a:spcPct val="100000"/>
                        </a:lnSpc>
                        <a:spcBef>
                          <a:spcPts val="400"/>
                        </a:spcBef>
                        <a:spcAft>
                          <a:spcPts val="0"/>
                        </a:spcAft>
                        <a:buClrTx/>
                        <a:buSzTx/>
                        <a:buFont typeface="+mj-ea"/>
                        <a:buAutoNum type="circleNumDbPlain"/>
                        <a:tabLst/>
                        <a:defRPr/>
                      </a:pPr>
                      <a:r>
                        <a:rPr kumimoji="1" lang="ja-JP" altLang="en-US" sz="1050" dirty="0"/>
                        <a:t>二次電池の危険性（分別回収の意義）や資源性について、企業・自治体向けのワークショップを実施、セブ市長表敬訪問時に重要性を説明。（</a:t>
                      </a:r>
                      <a:r>
                        <a:rPr kumimoji="1" lang="en-US" altLang="ja-JP" sz="1050" dirty="0"/>
                        <a:t>2020</a:t>
                      </a:r>
                      <a:r>
                        <a:rPr kumimoji="1" lang="ja-JP" altLang="en-US" sz="1050" dirty="0"/>
                        <a:t>年</a:t>
                      </a:r>
                      <a:r>
                        <a:rPr kumimoji="1" lang="en-US" altLang="ja-JP" sz="1050" dirty="0"/>
                        <a:t>1</a:t>
                      </a:r>
                      <a:r>
                        <a:rPr kumimoji="1" lang="ja-JP" altLang="en-US" sz="1050" dirty="0"/>
                        <a:t>月）</a:t>
                      </a:r>
                      <a:br>
                        <a:rPr kumimoji="1" lang="en-US" altLang="ja-JP" sz="1050" dirty="0"/>
                      </a:br>
                      <a:r>
                        <a:rPr kumimoji="1" lang="ja-JP" altLang="en-US" sz="1050" dirty="0"/>
                        <a:t>⇒天然資源環境省にて、二次電池の適正回収のため、</a:t>
                      </a:r>
                      <a:r>
                        <a:rPr kumimoji="1" lang="en-US" altLang="ja-JP" sz="1050" dirty="0"/>
                        <a:t>E-Waste</a:t>
                      </a:r>
                      <a:r>
                        <a:rPr kumimoji="1" lang="ja-JP" altLang="en-US" sz="1050" dirty="0"/>
                        <a:t>の定義を細分化する試みをする予定。（～</a:t>
                      </a:r>
                      <a:r>
                        <a:rPr kumimoji="1" lang="en-US" altLang="ja-JP" sz="1050" dirty="0"/>
                        <a:t>2020</a:t>
                      </a:r>
                      <a:r>
                        <a:rPr kumimoji="1" lang="ja-JP" altLang="en-US" sz="1050" dirty="0"/>
                        <a:t>年中</a:t>
                      </a:r>
                      <a:r>
                        <a:rPr kumimoji="1" lang="en-US" altLang="ja-JP" sz="1050" dirty="0"/>
                        <a:t>)</a:t>
                      </a:r>
                    </a:p>
                    <a:p>
                      <a:pPr marL="228600" marR="0" lvl="0" indent="-228600" algn="l" defTabSz="844083" rtl="0" eaLnBrk="1" fontAlgn="auto" latinLnBrk="0" hangingPunct="1">
                        <a:lnSpc>
                          <a:spcPct val="100000"/>
                        </a:lnSpc>
                        <a:spcBef>
                          <a:spcPts val="400"/>
                        </a:spcBef>
                        <a:spcAft>
                          <a:spcPts val="0"/>
                        </a:spcAft>
                        <a:buClrTx/>
                        <a:buSzTx/>
                        <a:buFont typeface="+mj-ea"/>
                        <a:buAutoNum type="circleNumDbPlain"/>
                        <a:tabLst/>
                        <a:defRPr/>
                      </a:pPr>
                      <a:r>
                        <a:rPr kumimoji="1" lang="ja-JP" altLang="en-US" sz="1050" dirty="0"/>
                        <a:t>フィリピン国内における回収量、処理量、商流については、日本</a:t>
                      </a:r>
                      <a:r>
                        <a:rPr kumimoji="1" lang="ja-JP" altLang="en-US" sz="1050" kern="1200" dirty="0">
                          <a:solidFill>
                            <a:schemeClr val="dk1"/>
                          </a:solidFill>
                          <a:latin typeface="+mn-lt"/>
                          <a:ea typeface="+mn-ea"/>
                          <a:cs typeface="+mn-cs"/>
                        </a:rPr>
                        <a:t>磁力選鉱のセブにおける</a:t>
                      </a:r>
                      <a:r>
                        <a:rPr kumimoji="1" lang="en-US" altLang="ja-JP" sz="1050" kern="1200" dirty="0">
                          <a:solidFill>
                            <a:schemeClr val="dk1"/>
                          </a:solidFill>
                          <a:latin typeface="+mn-lt"/>
                          <a:ea typeface="+mn-ea"/>
                          <a:cs typeface="+mn-cs"/>
                        </a:rPr>
                        <a:t>E-Waste</a:t>
                      </a:r>
                      <a:r>
                        <a:rPr kumimoji="1" lang="ja-JP" altLang="en-US" sz="1050" kern="1200" dirty="0">
                          <a:solidFill>
                            <a:schemeClr val="dk1"/>
                          </a:solidFill>
                          <a:latin typeface="+mn-lt"/>
                          <a:ea typeface="+mn-ea"/>
                          <a:cs typeface="+mn-cs"/>
                        </a:rPr>
                        <a:t>リサイクルビジネスのパートナーである</a:t>
                      </a:r>
                      <a:r>
                        <a:rPr kumimoji="1" lang="en-US" altLang="ja-JP" sz="1050" kern="1200" dirty="0">
                          <a:solidFill>
                            <a:schemeClr val="dk1"/>
                          </a:solidFill>
                          <a:latin typeface="+mn-lt"/>
                          <a:ea typeface="+mn-ea"/>
                          <a:cs typeface="+mn-cs"/>
                        </a:rPr>
                        <a:t>CCTFI</a:t>
                      </a:r>
                      <a:r>
                        <a:rPr kumimoji="1" lang="ja-JP" altLang="en-US" sz="1050" kern="1200" dirty="0">
                          <a:solidFill>
                            <a:schemeClr val="dk1"/>
                          </a:solidFill>
                          <a:latin typeface="+mn-lt"/>
                          <a:ea typeface="+mn-ea"/>
                          <a:cs typeface="+mn-cs"/>
                        </a:rPr>
                        <a:t>に調査を委託し、報告を受ける予定。（</a:t>
                      </a:r>
                      <a:r>
                        <a:rPr kumimoji="1" lang="ja-JP" altLang="en-US" sz="1050" dirty="0"/>
                        <a:t>～</a:t>
                      </a:r>
                      <a:r>
                        <a:rPr kumimoji="1" lang="en-US" altLang="ja-JP" sz="1050" dirty="0"/>
                        <a:t>2020</a:t>
                      </a:r>
                      <a:r>
                        <a:rPr kumimoji="1" lang="ja-JP" altLang="en-US" sz="1050" dirty="0"/>
                        <a:t>年</a:t>
                      </a:r>
                      <a:r>
                        <a:rPr kumimoji="1" lang="en-US" altLang="ja-JP" sz="1050" dirty="0"/>
                        <a:t>6</a:t>
                      </a:r>
                      <a:r>
                        <a:rPr kumimoji="1" lang="ja-JP" altLang="en-US" sz="1050" dirty="0"/>
                        <a:t>月）</a:t>
                      </a:r>
                      <a:endParaRPr kumimoji="1" lang="en-US" altLang="ja-JP" sz="1050" dirty="0"/>
                    </a:p>
                    <a:p>
                      <a:pPr marL="228600" marR="0" lvl="0" indent="-228600" algn="l" defTabSz="844083" rtl="0" eaLnBrk="1" fontAlgn="auto" latinLnBrk="0" hangingPunct="1">
                        <a:lnSpc>
                          <a:spcPct val="100000"/>
                        </a:lnSpc>
                        <a:spcBef>
                          <a:spcPts val="400"/>
                        </a:spcBef>
                        <a:spcAft>
                          <a:spcPts val="0"/>
                        </a:spcAft>
                        <a:buClrTx/>
                        <a:buSzTx/>
                        <a:buFont typeface="+mj-ea"/>
                        <a:buAutoNum type="circleNumDbPlain"/>
                        <a:tabLst/>
                        <a:defRPr/>
                      </a:pPr>
                      <a:r>
                        <a:rPr kumimoji="1" lang="ja-JP" altLang="en-US" sz="1050" dirty="0"/>
                        <a:t>フィリピン現地で二次電池のサンプルを入手したため、先んじてサンプル分析を行い、マテリアルデータを取得しておく。（～</a:t>
                      </a:r>
                      <a:r>
                        <a:rPr kumimoji="1" lang="en-US" altLang="ja-JP" sz="1050" dirty="0"/>
                        <a:t>2020</a:t>
                      </a:r>
                      <a:r>
                        <a:rPr kumimoji="1" lang="ja-JP" altLang="en-US" sz="1050" dirty="0"/>
                        <a:t>年</a:t>
                      </a:r>
                      <a:r>
                        <a:rPr kumimoji="1" lang="en-US" altLang="ja-JP" sz="1050" dirty="0"/>
                        <a:t>3</a:t>
                      </a:r>
                      <a:r>
                        <a:rPr kumimoji="1" lang="ja-JP" altLang="en-US" sz="1050" dirty="0"/>
                        <a:t>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1226629"/>
                  </a:ext>
                </a:extLst>
              </a:tr>
              <a:tr h="1062496">
                <a:tc>
                  <a:txBody>
                    <a:bodyPr/>
                    <a:lstStyle/>
                    <a:p>
                      <a:pPr marL="0" marR="0" lvl="0" indent="0" algn="l" defTabSz="844083" rtl="0" eaLnBrk="1" fontAlgn="auto" latinLnBrk="0" hangingPunct="1">
                        <a:lnSpc>
                          <a:spcPct val="100000"/>
                        </a:lnSpc>
                        <a:spcBef>
                          <a:spcPts val="400"/>
                        </a:spcBef>
                        <a:spcAft>
                          <a:spcPts val="0"/>
                        </a:spcAft>
                        <a:buClrTx/>
                        <a:buSzTx/>
                        <a:buFontTx/>
                        <a:buNone/>
                        <a:tabLst/>
                        <a:defRPr/>
                      </a:pPr>
                      <a:r>
                        <a:rPr kumimoji="1" lang="en-US" altLang="ja-JP" sz="1050" dirty="0">
                          <a:solidFill>
                            <a:schemeClr val="tx1"/>
                          </a:solidFill>
                        </a:rPr>
                        <a:t>2. </a:t>
                      </a:r>
                      <a:r>
                        <a:rPr kumimoji="1" lang="ja-JP" altLang="en-US" sz="1050" dirty="0">
                          <a:solidFill>
                            <a:schemeClr val="tx1"/>
                          </a:solidFill>
                        </a:rPr>
                        <a:t>アジア圏における二次電池集荷可能性調査</a:t>
                      </a:r>
                      <a:br>
                        <a:rPr kumimoji="1" lang="en-US" altLang="ja-JP" sz="1050" baseline="0" dirty="0">
                          <a:solidFill>
                            <a:schemeClr val="tx1"/>
                          </a:solidFill>
                        </a:rPr>
                      </a:br>
                      <a:r>
                        <a:rPr kumimoji="1" lang="en-US" altLang="ja-JP" sz="1050" dirty="0">
                          <a:solidFill>
                            <a:schemeClr val="tx1"/>
                          </a:solidFill>
                        </a:rPr>
                        <a:t>(</a:t>
                      </a:r>
                      <a:r>
                        <a:rPr kumimoji="1" lang="ja-JP" altLang="en-US" sz="1050" dirty="0">
                          <a:solidFill>
                            <a:schemeClr val="tx1"/>
                          </a:solidFill>
                        </a:rPr>
                        <a:t>対象国：台湾</a:t>
                      </a:r>
                      <a:r>
                        <a:rPr kumimoji="1" lang="en-US" altLang="ja-JP" sz="1050" dirty="0">
                          <a:solidFill>
                            <a:schemeClr val="tx1"/>
                          </a:solidFill>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spcBef>
                          <a:spcPts val="400"/>
                        </a:spcBef>
                      </a:pPr>
                      <a:r>
                        <a:rPr kumimoji="1" lang="ja-JP" altLang="en-US" sz="1050" dirty="0">
                          <a:solidFill>
                            <a:schemeClr val="tx1"/>
                          </a:solidFill>
                        </a:rPr>
                        <a:t>実際の集荷を想定した具体的な輸送方法検討、輸出手続き方法の調査、処理取り込みにおける経済性の評価を行い、可能であれば日本への輸入も検討する。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spcBef>
                          <a:spcPts val="400"/>
                        </a:spcBef>
                      </a:pPr>
                      <a:r>
                        <a:rPr kumimoji="1" lang="ja-JP" altLang="en-US" sz="1050" dirty="0">
                          <a:solidFill>
                            <a:schemeClr val="tx1"/>
                          </a:solidFill>
                        </a:rPr>
                        <a:t>現地業者からの二次電池の輸出にあたり、台湾政府および日本環境省における書類手続きが必要になる為、手続きを進めているが、本事業期間中に台湾より輸出することは難しい状況。</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844083" rtl="0" eaLnBrk="1" fontAlgn="auto" latinLnBrk="0" hangingPunct="1">
                        <a:lnSpc>
                          <a:spcPct val="100000"/>
                        </a:lnSpc>
                        <a:spcBef>
                          <a:spcPts val="400"/>
                        </a:spcBef>
                        <a:spcAft>
                          <a:spcPts val="0"/>
                        </a:spcAft>
                        <a:buClrTx/>
                        <a:buSzTx/>
                        <a:buFont typeface="+mj-ea"/>
                        <a:buAutoNum type="circleNumDbPlain"/>
                        <a:tabLst/>
                        <a:defRPr/>
                      </a:pPr>
                      <a:r>
                        <a:rPr kumimoji="1" lang="ja-JP" altLang="en-US" sz="1050" kern="1200" dirty="0">
                          <a:solidFill>
                            <a:schemeClr val="tx1"/>
                          </a:solidFill>
                          <a:latin typeface="+mn-lt"/>
                          <a:ea typeface="+mn-ea"/>
                          <a:cs typeface="+mn-cs"/>
                        </a:rPr>
                        <a:t>台湾からの二次電池輸入に先立ち、サンプルを分析することにより、競合業者よりも高値で買取可能かどうかを検証。（～</a:t>
                      </a:r>
                      <a:r>
                        <a:rPr kumimoji="1" lang="en-US" altLang="ja-JP" sz="1050" kern="1200" dirty="0">
                          <a:solidFill>
                            <a:schemeClr val="tx1"/>
                          </a:solidFill>
                          <a:latin typeface="+mn-lt"/>
                          <a:ea typeface="+mn-ea"/>
                          <a:cs typeface="+mn-cs"/>
                        </a:rPr>
                        <a:t>2020</a:t>
                      </a:r>
                      <a:r>
                        <a:rPr kumimoji="1" lang="ja-JP" altLang="en-US" sz="1050" kern="1200" dirty="0">
                          <a:solidFill>
                            <a:schemeClr val="tx1"/>
                          </a:solidFill>
                          <a:latin typeface="+mn-lt"/>
                          <a:ea typeface="+mn-ea"/>
                          <a:cs typeface="+mn-cs"/>
                        </a:rPr>
                        <a:t>年</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月）</a:t>
                      </a:r>
                      <a:endParaRPr kumimoji="1" lang="en-US" altLang="ja-JP" sz="1050" kern="1200" dirty="0">
                        <a:solidFill>
                          <a:schemeClr val="tx1"/>
                        </a:solidFill>
                        <a:latin typeface="+mn-lt"/>
                        <a:ea typeface="+mn-ea"/>
                        <a:cs typeface="+mn-cs"/>
                      </a:endParaRPr>
                    </a:p>
                    <a:p>
                      <a:pPr marL="228600" indent="-228600">
                        <a:spcBef>
                          <a:spcPts val="400"/>
                        </a:spcBef>
                        <a:buFont typeface="+mj-ea"/>
                        <a:buAutoNum type="circleNumDbPlain"/>
                      </a:pPr>
                      <a:r>
                        <a:rPr kumimoji="1" lang="ja-JP" altLang="en-US" sz="1050" kern="1200" dirty="0">
                          <a:solidFill>
                            <a:schemeClr val="tx1"/>
                          </a:solidFill>
                          <a:latin typeface="+mn-lt"/>
                          <a:ea typeface="+mn-ea"/>
                          <a:cs typeface="+mn-cs"/>
                        </a:rPr>
                        <a:t>台湾政府・日本環境省の二次電池輸出ライセンスの取得。（～</a:t>
                      </a:r>
                      <a:r>
                        <a:rPr kumimoji="1" lang="en-US" altLang="ja-JP" sz="1050" kern="1200" dirty="0">
                          <a:solidFill>
                            <a:schemeClr val="tx1"/>
                          </a:solidFill>
                          <a:latin typeface="+mn-lt"/>
                          <a:ea typeface="+mn-ea"/>
                          <a:cs typeface="+mn-cs"/>
                        </a:rPr>
                        <a:t>2020</a:t>
                      </a:r>
                      <a:r>
                        <a:rPr kumimoji="1" lang="ja-JP" altLang="en-US" sz="1050" kern="1200" dirty="0">
                          <a:solidFill>
                            <a:schemeClr val="tx1"/>
                          </a:solidFill>
                          <a:latin typeface="+mn-lt"/>
                          <a:ea typeface="+mn-ea"/>
                          <a:cs typeface="+mn-cs"/>
                        </a:rPr>
                        <a:t>年</a:t>
                      </a:r>
                      <a:r>
                        <a:rPr kumimoji="1" lang="en-US" altLang="ja-JP" sz="1050" kern="1200" dirty="0">
                          <a:solidFill>
                            <a:schemeClr val="tx1"/>
                          </a:solidFill>
                          <a:latin typeface="+mn-lt"/>
                          <a:ea typeface="+mn-ea"/>
                          <a:cs typeface="+mn-cs"/>
                        </a:rPr>
                        <a:t>6</a:t>
                      </a:r>
                      <a:r>
                        <a:rPr kumimoji="1" lang="ja-JP" altLang="en-US" sz="1050" kern="1200" dirty="0">
                          <a:solidFill>
                            <a:schemeClr val="tx1"/>
                          </a:solidFill>
                          <a:latin typeface="+mn-lt"/>
                          <a:ea typeface="+mn-ea"/>
                          <a:cs typeface="+mn-cs"/>
                        </a:rPr>
                        <a:t>月）</a:t>
                      </a:r>
                      <a:endParaRPr kumimoji="1" lang="en-US" altLang="ja-JP" sz="1050" kern="1200" dirty="0">
                        <a:solidFill>
                          <a:schemeClr val="tx1"/>
                        </a:solidFill>
                        <a:latin typeface="+mn-lt"/>
                        <a:ea typeface="+mn-ea"/>
                        <a:cs typeface="+mn-cs"/>
                      </a:endParaRPr>
                    </a:p>
                    <a:p>
                      <a:pPr marL="228600" indent="-228600">
                        <a:spcBef>
                          <a:spcPts val="400"/>
                        </a:spcBef>
                        <a:buFont typeface="+mj-ea"/>
                        <a:buAutoNum type="circleNumDbPlain"/>
                      </a:pPr>
                      <a:r>
                        <a:rPr kumimoji="1" lang="ja-JP" altLang="en-US" sz="1050" kern="1200" dirty="0">
                          <a:solidFill>
                            <a:schemeClr val="tx1"/>
                          </a:solidFill>
                          <a:latin typeface="+mn-lt"/>
                          <a:ea typeface="+mn-ea"/>
                          <a:cs typeface="+mn-cs"/>
                        </a:rPr>
                        <a:t>台湾から二次電池を初輸入。（～</a:t>
                      </a:r>
                      <a:r>
                        <a:rPr kumimoji="1" lang="en-US" altLang="ja-JP" sz="1050" kern="1200" dirty="0">
                          <a:solidFill>
                            <a:schemeClr val="tx1"/>
                          </a:solidFill>
                          <a:latin typeface="+mn-lt"/>
                          <a:ea typeface="+mn-ea"/>
                          <a:cs typeface="+mn-cs"/>
                        </a:rPr>
                        <a:t>2020</a:t>
                      </a:r>
                      <a:r>
                        <a:rPr kumimoji="1" lang="ja-JP" altLang="en-US" sz="1050" kern="1200" dirty="0">
                          <a:solidFill>
                            <a:schemeClr val="tx1"/>
                          </a:solidFill>
                          <a:latin typeface="+mn-lt"/>
                          <a:ea typeface="+mn-ea"/>
                          <a:cs typeface="+mn-cs"/>
                        </a:rPr>
                        <a:t>年</a:t>
                      </a:r>
                      <a:r>
                        <a:rPr kumimoji="1" lang="en-US" altLang="ja-JP" sz="1050" kern="1200" dirty="0">
                          <a:solidFill>
                            <a:schemeClr val="tx1"/>
                          </a:solidFill>
                          <a:latin typeface="+mn-lt"/>
                          <a:ea typeface="+mn-ea"/>
                          <a:cs typeface="+mn-cs"/>
                        </a:rPr>
                        <a:t>10</a:t>
                      </a:r>
                      <a:r>
                        <a:rPr kumimoji="1" lang="ja-JP" altLang="en-US" sz="1050" kern="1200" dirty="0">
                          <a:solidFill>
                            <a:schemeClr val="tx1"/>
                          </a:solidFill>
                          <a:latin typeface="+mn-lt"/>
                          <a:ea typeface="+mn-ea"/>
                          <a:cs typeface="+mn-cs"/>
                        </a:rPr>
                        <a:t>月）</a:t>
                      </a:r>
                      <a:endParaRPr kumimoji="1" lang="en-US" altLang="ja-JP" sz="1050" kern="1200" dirty="0">
                        <a:solidFill>
                          <a:schemeClr val="tx1"/>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r h="1964740">
                <a:tc>
                  <a:txBody>
                    <a:bodyPr/>
                    <a:lstStyle/>
                    <a:p>
                      <a:pPr marL="0" marR="0" lvl="0" indent="0" algn="l" defTabSz="844083" rtl="0" eaLnBrk="1" fontAlgn="auto" latinLnBrk="0" hangingPunct="1">
                        <a:lnSpc>
                          <a:spcPct val="100000"/>
                        </a:lnSpc>
                        <a:spcBef>
                          <a:spcPts val="700"/>
                        </a:spcBef>
                        <a:spcAft>
                          <a:spcPts val="0"/>
                        </a:spcAft>
                        <a:buClrTx/>
                        <a:buSzTx/>
                        <a:buFontTx/>
                        <a:buNone/>
                        <a:tabLst/>
                        <a:defRPr/>
                      </a:pPr>
                      <a:r>
                        <a:rPr kumimoji="1" lang="en-US" altLang="ja-JP" sz="1050" dirty="0">
                          <a:solidFill>
                            <a:schemeClr val="tx1"/>
                          </a:solidFill>
                        </a:rPr>
                        <a:t>3. </a:t>
                      </a:r>
                      <a:r>
                        <a:rPr kumimoji="1" lang="ja-JP" altLang="en-US" sz="1050" dirty="0">
                          <a:solidFill>
                            <a:schemeClr val="tx1"/>
                          </a:solidFill>
                        </a:rPr>
                        <a:t>二次電池の集荷、処理検証</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Bef>
                          <a:spcPts val="700"/>
                        </a:spcBef>
                      </a:pPr>
                      <a:r>
                        <a:rPr kumimoji="1" lang="ja-JP" altLang="en-US" sz="1050" dirty="0">
                          <a:solidFill>
                            <a:schemeClr val="tx1"/>
                          </a:solidFill>
                        </a:rPr>
                        <a:t>自治体等から二次電池を実際に集荷し、日本磁力選鉱の処理プラントにて実際に処理を行う。</a:t>
                      </a:r>
                      <a:endParaRPr kumimoji="1" lang="en-US" altLang="ja-JP" sz="1050" dirty="0">
                        <a:solidFill>
                          <a:schemeClr val="tx1"/>
                        </a:solidFill>
                      </a:endParaRPr>
                    </a:p>
                    <a:p>
                      <a:pPr>
                        <a:spcBef>
                          <a:spcPts val="700"/>
                        </a:spcBef>
                      </a:pPr>
                      <a:r>
                        <a:rPr kumimoji="1" lang="ja-JP" altLang="en-US" sz="1050" dirty="0">
                          <a:solidFill>
                            <a:schemeClr val="tx1"/>
                          </a:solidFill>
                        </a:rPr>
                        <a:t>同時に処理データより、</a:t>
                      </a:r>
                      <a:r>
                        <a:rPr kumimoji="1" lang="en-US" altLang="ja-JP" sz="1050" dirty="0">
                          <a:solidFill>
                            <a:schemeClr val="tx1"/>
                          </a:solidFill>
                        </a:rPr>
                        <a:t>CO2</a:t>
                      </a:r>
                      <a:r>
                        <a:rPr kumimoji="1" lang="ja-JP" altLang="en-US" sz="1050" dirty="0">
                          <a:solidFill>
                            <a:schemeClr val="tx1"/>
                          </a:solidFill>
                        </a:rPr>
                        <a:t>削減効果を評価し、処理コスト、材料価値等を把握する。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Bef>
                          <a:spcPts val="700"/>
                        </a:spcBef>
                      </a:pPr>
                      <a:r>
                        <a:rPr kumimoji="1" lang="ja-JP" altLang="en-US" sz="1050" dirty="0">
                          <a:solidFill>
                            <a:schemeClr val="tx1"/>
                          </a:solidFill>
                        </a:rPr>
                        <a:t>処理プラントにおける材料価値は充分あるが、年間</a:t>
                      </a:r>
                      <a:r>
                        <a:rPr kumimoji="1" lang="en-US" altLang="ja-JP" sz="1050" dirty="0">
                          <a:solidFill>
                            <a:schemeClr val="tx1"/>
                          </a:solidFill>
                        </a:rPr>
                        <a:t>1056t</a:t>
                      </a:r>
                      <a:r>
                        <a:rPr kumimoji="1" lang="ja-JP" altLang="en-US" sz="1050" dirty="0">
                          <a:solidFill>
                            <a:schemeClr val="tx1"/>
                          </a:solidFill>
                        </a:rPr>
                        <a:t>の二次電池の入荷確保が必要。</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28600" indent="-228600">
                        <a:spcBef>
                          <a:spcPts val="700"/>
                        </a:spcBef>
                        <a:buFont typeface="+mj-ea"/>
                        <a:buAutoNum type="circleNumDbPlain"/>
                      </a:pPr>
                      <a:r>
                        <a:rPr kumimoji="1" lang="ja-JP" altLang="en-US" sz="1050" dirty="0"/>
                        <a:t>日本で自治体の一般ごみに紛れてリサイクルされない多くの二次電池を、適正ルートに載せるための働きかけを行う。</a:t>
                      </a:r>
                      <a:endParaRPr kumimoji="1" lang="en-US" altLang="ja-JP" sz="1050" dirty="0"/>
                    </a:p>
                    <a:p>
                      <a:pPr marL="650641" marR="0" lvl="1" indent="-228600" algn="l" defTabSz="844083" rtl="0" eaLnBrk="1" fontAlgn="auto" latinLnBrk="0" hangingPunct="1">
                        <a:lnSpc>
                          <a:spcPct val="100000"/>
                        </a:lnSpc>
                        <a:spcBef>
                          <a:spcPts val="200"/>
                        </a:spcBef>
                        <a:spcAft>
                          <a:spcPts val="0"/>
                        </a:spcAft>
                        <a:buClrTx/>
                        <a:buSzTx/>
                        <a:buFont typeface="+mj-lt"/>
                        <a:buAutoNum type="alphaLcPeriod"/>
                        <a:tabLst/>
                        <a:defRPr/>
                      </a:pPr>
                      <a:r>
                        <a:rPr kumimoji="1" lang="ja-JP" altLang="en-US" sz="1050" dirty="0"/>
                        <a:t>経済的対応：回収のための経済的インセンティブの検討（～</a:t>
                      </a:r>
                      <a:r>
                        <a:rPr kumimoji="1" lang="en-US" altLang="ja-JP" sz="1050" dirty="0"/>
                        <a:t>2020</a:t>
                      </a:r>
                      <a:r>
                        <a:rPr kumimoji="1" lang="ja-JP" altLang="en-US" sz="1050" dirty="0"/>
                        <a:t>年</a:t>
                      </a:r>
                      <a:r>
                        <a:rPr kumimoji="1" lang="en-US" altLang="ja-JP" sz="1050" dirty="0"/>
                        <a:t>9</a:t>
                      </a:r>
                      <a:r>
                        <a:rPr kumimoji="1" lang="ja-JP" altLang="en-US" sz="1050" dirty="0"/>
                        <a:t>月）</a:t>
                      </a:r>
                      <a:endParaRPr kumimoji="1" lang="en-US" altLang="ja-JP" sz="1050" dirty="0"/>
                    </a:p>
                    <a:p>
                      <a:pPr marL="650641" marR="0" lvl="1" indent="-228600" algn="l" defTabSz="844083" rtl="0" eaLnBrk="1" fontAlgn="auto" latinLnBrk="0" hangingPunct="1">
                        <a:lnSpc>
                          <a:spcPct val="100000"/>
                        </a:lnSpc>
                        <a:spcBef>
                          <a:spcPts val="200"/>
                        </a:spcBef>
                        <a:spcAft>
                          <a:spcPts val="0"/>
                        </a:spcAft>
                        <a:buClrTx/>
                        <a:buSzTx/>
                        <a:buFont typeface="+mj-lt"/>
                        <a:buAutoNum type="alphaLcPeriod"/>
                        <a:tabLst/>
                        <a:defRPr/>
                      </a:pPr>
                      <a:r>
                        <a:rPr kumimoji="1" lang="ja-JP" altLang="en-US" sz="1050" dirty="0"/>
                        <a:t>技術的対応：熱分解炉に投入するまでの安全な輸送や解体方法の検証（～</a:t>
                      </a:r>
                      <a:r>
                        <a:rPr kumimoji="1" lang="en-US" altLang="ja-JP" sz="1050" dirty="0"/>
                        <a:t>2020</a:t>
                      </a:r>
                      <a:r>
                        <a:rPr kumimoji="1" lang="ja-JP" altLang="en-US" sz="1050" dirty="0"/>
                        <a:t>年</a:t>
                      </a:r>
                      <a:r>
                        <a:rPr kumimoji="1" lang="en-US" altLang="ja-JP" sz="1050" dirty="0"/>
                        <a:t>2</a:t>
                      </a:r>
                      <a:r>
                        <a:rPr kumimoji="1" lang="ja-JP" altLang="en-US" sz="1050" dirty="0"/>
                        <a:t>月）</a:t>
                      </a:r>
                      <a:endParaRPr kumimoji="1" lang="en-US" altLang="ja-JP" sz="1050" dirty="0"/>
                    </a:p>
                    <a:p>
                      <a:pPr marL="650641" lvl="1" indent="-228600">
                        <a:spcBef>
                          <a:spcPts val="200"/>
                        </a:spcBef>
                        <a:buFont typeface="+mj-lt"/>
                        <a:buAutoNum type="alphaLcPeriod"/>
                      </a:pPr>
                      <a:r>
                        <a:rPr kumimoji="1" lang="ja-JP" altLang="en-US" sz="1050" dirty="0"/>
                        <a:t>制度・枠組み的対応：二次電池を回収するための仕組みづくりを検討（例：小型家電リサイクル法の回収対象範囲に二次電池を加える）</a:t>
                      </a:r>
                      <a:endParaRPr kumimoji="1" lang="en-US" altLang="ja-JP" sz="1050" dirty="0"/>
                    </a:p>
                    <a:p>
                      <a:pPr marL="228600" lvl="0" indent="-228600">
                        <a:spcBef>
                          <a:spcPts val="200"/>
                        </a:spcBef>
                        <a:buFont typeface="+mj-lt"/>
                        <a:buAutoNum type="circleNumDbPlain"/>
                      </a:pPr>
                      <a:r>
                        <a:rPr kumimoji="1" lang="ja-JP" altLang="en-US" sz="1050" dirty="0"/>
                        <a:t>近隣アジア諸国からの二次電池の回収は、日本国内と同じく現実的な経済的インセンティブを検討（～</a:t>
                      </a:r>
                      <a:r>
                        <a:rPr kumimoji="1" lang="en-US" altLang="ja-JP" sz="1050" dirty="0"/>
                        <a:t>2020</a:t>
                      </a:r>
                      <a:r>
                        <a:rPr kumimoji="1" lang="ja-JP" altLang="en-US" sz="1050" dirty="0"/>
                        <a:t>年</a:t>
                      </a:r>
                      <a:r>
                        <a:rPr kumimoji="1" lang="en-US" altLang="ja-JP" sz="1050" dirty="0"/>
                        <a:t>9</a:t>
                      </a:r>
                      <a:r>
                        <a:rPr kumimoji="1" lang="ja-JP" altLang="en-US" sz="1050" dirty="0"/>
                        <a:t>月）。廃棄物の環境規制の強化に向けた動きを常時観察、入荷拡大を狙う。（～</a:t>
                      </a:r>
                      <a:r>
                        <a:rPr kumimoji="1" lang="en-US" altLang="ja-JP" sz="1050" dirty="0"/>
                        <a:t>2022</a:t>
                      </a:r>
                      <a:r>
                        <a:rPr kumimoji="1" lang="ja-JP" altLang="en-US" sz="1050" dirty="0"/>
                        <a:t>年</a:t>
                      </a:r>
                      <a:r>
                        <a:rPr kumimoji="1" lang="en-US" altLang="ja-JP" sz="1050" dirty="0"/>
                        <a:t>3</a:t>
                      </a:r>
                      <a:r>
                        <a:rPr kumimoji="1" lang="ja-JP" altLang="en-US" sz="1050" dirty="0"/>
                        <a:t>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8599626"/>
                  </a:ext>
                </a:extLst>
              </a:tr>
            </a:tbl>
          </a:graphicData>
        </a:graphic>
      </p:graphicFrame>
      <p:sp>
        <p:nvSpPr>
          <p:cNvPr id="11" name="Rectangle 2"/>
          <p:cNvSpPr txBox="1">
            <a:spLocks noChangeArrowheads="1"/>
          </p:cNvSpPr>
          <p:nvPr/>
        </p:nvSpPr>
        <p:spPr bwMode="auto">
          <a:xfrm>
            <a:off x="196770" y="-1"/>
            <a:ext cx="932823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12" name="正方形/長方形 11"/>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福岡県／北九州市</a:t>
            </a:r>
          </a:p>
        </p:txBody>
      </p:sp>
      <p:sp>
        <p:nvSpPr>
          <p:cNvPr id="13" name="正方形/長方形 12"/>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脱炭素イノベーションによる地域循環共生圏構築事業</a:t>
            </a:r>
          </a:p>
          <a:p>
            <a:pPr algn="ct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「次世代国際資源循環・リサイクル拠点</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形成に向けた</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二次電池リサイクルの事業化可能性調査事業</a:t>
            </a:r>
            <a:r>
              <a:rPr lang="en-US" altLang="ja-JP" sz="1200" b="1" dirty="0">
                <a:solidFill>
                  <a:schemeClr val="bg1"/>
                </a:solidFill>
                <a:latin typeface="メイリオ" panose="020B0604030504040204" pitchFamily="50" charset="-128"/>
                <a:ea typeface="メイリオ" panose="020B0604030504040204" pitchFamily="50" charset="-128"/>
              </a:rPr>
              <a:t>―</a:t>
            </a:r>
            <a:endParaRPr lang="ja-JP" altLang="en-US" sz="1200" dirty="0">
              <a:solidFill>
                <a:schemeClr val="bg1"/>
              </a:solidFill>
              <a:latin typeface="メイリオ" panose="020B0604030504040204" pitchFamily="50" charset="-128"/>
              <a:ea typeface="メイリオ" panose="020B0604030504040204" pitchFamily="50" charset="-128"/>
            </a:endParaRPr>
          </a:p>
        </p:txBody>
      </p:sp>
      <p:pic>
        <p:nvPicPr>
          <p:cNvPr id="14" name="Picture 32" descr="北九州市の市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1846" y="137775"/>
            <a:ext cx="320400" cy="320400"/>
          </a:xfrm>
          <a:prstGeom prst="rect">
            <a:avLst/>
          </a:prstGeom>
          <a:solidFill>
            <a:schemeClr val="bg1"/>
          </a:solidFill>
        </p:spPr>
      </p:pic>
    </p:spTree>
    <p:extLst>
      <p:ext uri="{BB962C8B-B14F-4D97-AF65-F5344CB8AC3E}">
        <p14:creationId xmlns:p14="http://schemas.microsoft.com/office/powerpoint/2010/main" val="1213527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2486</Words>
  <Application>Microsoft Office PowerPoint</Application>
  <PresentationFormat>A4 210 x 297 mm</PresentationFormat>
  <Paragraphs>262</Paragraphs>
  <Slides>6</Slides>
  <Notes>6</Notes>
  <HiddenSlides>0</HiddenSlides>
  <MMClips>0</MMClips>
  <ScaleCrop>false</ScaleCrop>
  <HeadingPairs>
    <vt:vector size="8" baseType="variant">
      <vt:variant>
        <vt:lpstr>使用されているフォント</vt:lpstr>
      </vt:variant>
      <vt:variant>
        <vt:i4>12</vt:i4>
      </vt:variant>
      <vt:variant>
        <vt:lpstr>テーマ</vt:lpstr>
      </vt:variant>
      <vt:variant>
        <vt:i4>3</vt:i4>
      </vt:variant>
      <vt:variant>
        <vt:lpstr>埋め込まれた OLE サーバー</vt:lpstr>
      </vt:variant>
      <vt:variant>
        <vt:i4>1</vt:i4>
      </vt:variant>
      <vt:variant>
        <vt:lpstr>スライド タイトル</vt:lpstr>
      </vt:variant>
      <vt:variant>
        <vt:i4>6</vt:i4>
      </vt:variant>
    </vt:vector>
  </HeadingPairs>
  <TitlesOfParts>
    <vt:vector size="22" baseType="lpstr">
      <vt:lpstr>HGPｺﾞｼｯｸE</vt:lpstr>
      <vt:lpstr>HGPｺﾞｼｯｸM</vt:lpstr>
      <vt:lpstr>HGSｺﾞｼｯｸE</vt:lpstr>
      <vt:lpstr>Meiryo UI</vt:lpstr>
      <vt:lpstr>ＭＳ ゴシック</vt:lpstr>
      <vt:lpstr>メイリオ</vt:lpstr>
      <vt:lpstr>游ゴシック</vt:lpstr>
      <vt:lpstr>Arial</vt:lpstr>
      <vt:lpstr>Calibri</vt:lpstr>
      <vt:lpstr>Times New Roman</vt:lpstr>
      <vt:lpstr>Wingdings</vt:lpstr>
      <vt:lpstr>Wingdings 2</vt:lpstr>
      <vt:lpstr>テーマ1</vt:lpstr>
      <vt:lpstr>1_テーマ1</vt:lpstr>
      <vt:lpstr>2_テーマ1</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堀田 園江</cp:lastModifiedBy>
  <cp:revision>13</cp:revision>
  <cp:lastPrinted>2020-02-06T01:45:32Z</cp:lastPrinted>
  <dcterms:modified xsi:type="dcterms:W3CDTF">2020-02-19T02:53:42Z</dcterms:modified>
</cp:coreProperties>
</file>