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54" r:id="rId1"/>
  </p:sldMasterIdLst>
  <p:notesMasterIdLst>
    <p:notesMasterId r:id="rId58"/>
  </p:notesMasterIdLst>
  <p:handoutMasterIdLst>
    <p:handoutMasterId r:id="rId59"/>
  </p:handoutMasterIdLst>
  <p:sldIdLst>
    <p:sldId id="352" r:id="rId2"/>
    <p:sldId id="535" r:id="rId3"/>
    <p:sldId id="480" r:id="rId4"/>
    <p:sldId id="493" r:id="rId5"/>
    <p:sldId id="448" r:id="rId6"/>
    <p:sldId id="457" r:id="rId7"/>
    <p:sldId id="475" r:id="rId8"/>
    <p:sldId id="476" r:id="rId9"/>
    <p:sldId id="536" r:id="rId10"/>
    <p:sldId id="537" r:id="rId11"/>
    <p:sldId id="538" r:id="rId12"/>
    <p:sldId id="498" r:id="rId13"/>
    <p:sldId id="501" r:id="rId14"/>
    <p:sldId id="502" r:id="rId15"/>
    <p:sldId id="503" r:id="rId16"/>
    <p:sldId id="539" r:id="rId17"/>
    <p:sldId id="499" r:id="rId18"/>
    <p:sldId id="504" r:id="rId19"/>
    <p:sldId id="505" r:id="rId20"/>
    <p:sldId id="540" r:id="rId21"/>
    <p:sldId id="507" r:id="rId22"/>
    <p:sldId id="508" r:id="rId23"/>
    <p:sldId id="541" r:id="rId24"/>
    <p:sldId id="510" r:id="rId25"/>
    <p:sldId id="511" r:id="rId26"/>
    <p:sldId id="512" r:id="rId27"/>
    <p:sldId id="513" r:id="rId28"/>
    <p:sldId id="514" r:id="rId29"/>
    <p:sldId id="515" r:id="rId30"/>
    <p:sldId id="542" r:id="rId31"/>
    <p:sldId id="517" r:id="rId32"/>
    <p:sldId id="543" r:id="rId33"/>
    <p:sldId id="519" r:id="rId34"/>
    <p:sldId id="520" r:id="rId35"/>
    <p:sldId id="521" r:id="rId36"/>
    <p:sldId id="522" r:id="rId37"/>
    <p:sldId id="544" r:id="rId38"/>
    <p:sldId id="375" r:id="rId39"/>
    <p:sldId id="364" r:id="rId40"/>
    <p:sldId id="384" r:id="rId41"/>
    <p:sldId id="545" r:id="rId42"/>
    <p:sldId id="369" r:id="rId43"/>
    <p:sldId id="525" r:id="rId44"/>
    <p:sldId id="546" r:id="rId45"/>
    <p:sldId id="527" r:id="rId46"/>
    <p:sldId id="370" r:id="rId47"/>
    <p:sldId id="372" r:id="rId48"/>
    <p:sldId id="371" r:id="rId49"/>
    <p:sldId id="528" r:id="rId50"/>
    <p:sldId id="547" r:id="rId51"/>
    <p:sldId id="529" r:id="rId52"/>
    <p:sldId id="548" r:id="rId53"/>
    <p:sldId id="391" r:id="rId54"/>
    <p:sldId id="549" r:id="rId55"/>
    <p:sldId id="532" r:id="rId56"/>
    <p:sldId id="534" r:id="rId5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CCFF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54" autoAdjust="0"/>
    <p:restoredTop sz="80286" autoAdjust="0"/>
  </p:normalViewPr>
  <p:slideViewPr>
    <p:cSldViewPr snapToGrid="0">
      <p:cViewPr varScale="1">
        <p:scale>
          <a:sx n="65" d="100"/>
          <a:sy n="65" d="100"/>
        </p:scale>
        <p:origin x="1829" y="53"/>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1308"/>
    </p:cViewPr>
  </p:sorterViewPr>
  <p:notesViewPr>
    <p:cSldViewPr snapToGrid="0">
      <p:cViewPr varScale="1">
        <p:scale>
          <a:sx n="78" d="100"/>
          <a:sy n="78" d="100"/>
        </p:scale>
        <p:origin x="3996"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426534F-72B4-422A-BF70-614ED966873C}"/>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pPr>
              <a:defRPr/>
            </a:pPr>
            <a:endParaRPr lang="ja-JP" altLang="en-US" dirty="0"/>
          </a:p>
        </p:txBody>
      </p:sp>
      <p:sp>
        <p:nvSpPr>
          <p:cNvPr id="4" name="フッター プレースホルダー 3">
            <a:extLst>
              <a:ext uri="{FF2B5EF4-FFF2-40B4-BE49-F238E27FC236}">
                <a16:creationId xmlns:a16="http://schemas.microsoft.com/office/drawing/2014/main" id="{5C4811D1-73C1-47B6-A1E9-64A40CBF9D70}"/>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pPr>
              <a:defRPr/>
            </a:pPr>
            <a:endParaRPr lang="ja-JP" altLang="en-US" dirty="0"/>
          </a:p>
        </p:txBody>
      </p:sp>
      <p:sp>
        <p:nvSpPr>
          <p:cNvPr id="5" name="スライド番号プレースホルダー 4">
            <a:extLst>
              <a:ext uri="{FF2B5EF4-FFF2-40B4-BE49-F238E27FC236}">
                <a16:creationId xmlns:a16="http://schemas.microsoft.com/office/drawing/2014/main" id="{E3B74582-DE58-4455-94F3-501778C3CB19}"/>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pPr>
              <a:defRPr/>
            </a:pPr>
            <a:fld id="{21CAFF72-9844-4F5E-A727-26A044FCCA82}" type="slidenum">
              <a:rPr lang="ja-JP" altLang="en-US"/>
              <a:pPr>
                <a:defRPr/>
              </a:pPr>
              <a:t>‹#›</a:t>
            </a:fld>
            <a:endParaRPr lang="ja-JP"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EB784FC-3626-4605-8F05-636F3DCFAA8A}"/>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en-US" dirty="0"/>
          </a:p>
        </p:txBody>
      </p:sp>
      <p:sp>
        <p:nvSpPr>
          <p:cNvPr id="3" name="日付プレースホルダー 2">
            <a:extLst>
              <a:ext uri="{FF2B5EF4-FFF2-40B4-BE49-F238E27FC236}">
                <a16:creationId xmlns:a16="http://schemas.microsoft.com/office/drawing/2014/main" id="{13C46C61-DEB1-4E2D-9D1E-115360C112D8}"/>
              </a:ext>
            </a:extLst>
          </p:cNvPr>
          <p:cNvSpPr>
            <a:spLocks noGrp="1"/>
          </p:cNvSpPr>
          <p:nvPr>
            <p:ph type="dt" idx="1"/>
          </p:nvPr>
        </p:nvSpPr>
        <p:spPr>
          <a:xfrm>
            <a:off x="3814763" y="0"/>
            <a:ext cx="2919412" cy="4953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F31EB228-B634-46CA-9810-614CFCAB2161}" type="datetimeFigureOut">
              <a:rPr lang="en-US"/>
              <a:pPr>
                <a:defRPr/>
              </a:pPr>
              <a:t>3/19/2024</a:t>
            </a:fld>
            <a:endParaRPr lang="en-US" dirty="0"/>
          </a:p>
        </p:txBody>
      </p:sp>
      <p:sp>
        <p:nvSpPr>
          <p:cNvPr id="4" name="スライド イメージ プレースホルダー 3">
            <a:extLst>
              <a:ext uri="{FF2B5EF4-FFF2-40B4-BE49-F238E27FC236}">
                <a16:creationId xmlns:a16="http://schemas.microsoft.com/office/drawing/2014/main" id="{79DF4AAD-FF33-4460-939E-4B280631282E}"/>
              </a:ext>
            </a:extLst>
          </p:cNvPr>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ノート プレースホルダー 4">
            <a:extLst>
              <a:ext uri="{FF2B5EF4-FFF2-40B4-BE49-F238E27FC236}">
                <a16:creationId xmlns:a16="http://schemas.microsoft.com/office/drawing/2014/main" id="{8F796225-ACB7-429A-B54A-771178D2A10C}"/>
              </a:ext>
            </a:extLst>
          </p:cNvPr>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US" noProof="0"/>
          </a:p>
        </p:txBody>
      </p:sp>
      <p:sp>
        <p:nvSpPr>
          <p:cNvPr id="6" name="フッター プレースホルダー 5">
            <a:extLst>
              <a:ext uri="{FF2B5EF4-FFF2-40B4-BE49-F238E27FC236}">
                <a16:creationId xmlns:a16="http://schemas.microsoft.com/office/drawing/2014/main" id="{96DEAAC1-E390-43E2-875C-65A0B7654FE0}"/>
              </a:ext>
            </a:extLst>
          </p:cNvPr>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en-US" dirty="0"/>
          </a:p>
        </p:txBody>
      </p:sp>
      <p:sp>
        <p:nvSpPr>
          <p:cNvPr id="7" name="スライド番号プレースホルダー 6">
            <a:extLst>
              <a:ext uri="{FF2B5EF4-FFF2-40B4-BE49-F238E27FC236}">
                <a16:creationId xmlns:a16="http://schemas.microsoft.com/office/drawing/2014/main" id="{6F5F7F70-1934-466B-B096-36C67E8A319B}"/>
              </a:ext>
            </a:extLst>
          </p:cNvPr>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5800A246-F331-4198-B8ED-EC1D796FA434}"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a:extLst>
              <a:ext uri="{FF2B5EF4-FFF2-40B4-BE49-F238E27FC236}">
                <a16:creationId xmlns:a16="http://schemas.microsoft.com/office/drawing/2014/main" id="{022FB0E8-C7D4-41E4-AAEE-654D05645E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a:extLst>
              <a:ext uri="{FF2B5EF4-FFF2-40B4-BE49-F238E27FC236}">
                <a16:creationId xmlns:a16="http://schemas.microsoft.com/office/drawing/2014/main" id="{AB70B246-AB86-46DD-A5CC-2383979DD3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kumimoji="1" lang="ja-JP" altLang="en-US" dirty="0"/>
              <a:t>４章では、鳥獣捕獲等事業について説明します。</a:t>
            </a:r>
            <a:endParaRPr kumimoji="1" lang="en-US" altLang="ja-JP" dirty="0"/>
          </a:p>
        </p:txBody>
      </p:sp>
      <p:sp>
        <p:nvSpPr>
          <p:cNvPr id="13316" name="スライド番号プレースホルダー 3">
            <a:extLst>
              <a:ext uri="{FF2B5EF4-FFF2-40B4-BE49-F238E27FC236}">
                <a16:creationId xmlns:a16="http://schemas.microsoft.com/office/drawing/2014/main" id="{B7167A03-A160-4A93-89D7-C6B65B0D58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AB9CB382-4CB8-4F76-8FEC-CA7E6F958A95}" type="slidenum">
              <a:rPr lang="ja-JP" altLang="en-US" smtClean="0">
                <a:solidFill>
                  <a:srgbClr val="000000"/>
                </a:solidFill>
              </a:rPr>
              <a:pPr fontAlgn="base">
                <a:spcBef>
                  <a:spcPct val="0"/>
                </a:spcBef>
                <a:spcAft>
                  <a:spcPct val="0"/>
                </a:spcAft>
              </a:pPr>
              <a:t>1</a:t>
            </a:fld>
            <a:endParaRPr lang="ja-JP" altLang="en-US" dirty="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D74D4D22-4455-4C91-8F5F-0FABF1318E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a:extLst>
              <a:ext uri="{FF2B5EF4-FFF2-40B4-BE49-F238E27FC236}">
                <a16:creationId xmlns:a16="http://schemas.microsoft.com/office/drawing/2014/main" id="{6B218A8F-98D1-433C-A4F2-388C0A2DB4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これは委託請負業務の一般的な工程の流れ図になります。</a:t>
            </a:r>
            <a:endParaRPr lang="en-US" altLang="ja-JP" dirty="0"/>
          </a:p>
          <a:p>
            <a:pPr eaLnBrk="1" hangingPunct="1">
              <a:spcBef>
                <a:spcPct val="0"/>
              </a:spcBef>
            </a:pPr>
            <a:endParaRPr lang="en-US" altLang="ja-JP" dirty="0"/>
          </a:p>
          <a:p>
            <a:pPr eaLnBrk="1" hangingPunct="1">
              <a:spcBef>
                <a:spcPct val="0"/>
              </a:spcBef>
            </a:pPr>
            <a:r>
              <a:rPr lang="ja-JP" altLang="en-US" dirty="0"/>
              <a:t>たとえば、指定管理鳥獣捕獲等事業であれば、一般的な工程に加えて、都道府県は指定管理鳥獣捕獲等事業実施計画を策定するための生息・被害状況調査を行います。</a:t>
            </a:r>
            <a:endParaRPr lang="en-US" altLang="ja-JP" dirty="0"/>
          </a:p>
          <a:p>
            <a:pPr eaLnBrk="1" hangingPunct="1">
              <a:spcBef>
                <a:spcPct val="0"/>
              </a:spcBef>
            </a:pPr>
            <a:r>
              <a:rPr lang="ja-JP" altLang="en-US" dirty="0"/>
              <a:t>調査の結果から捕獲等の目標を設定し、指定管理鳥獣捕獲等事業実施計画を策定した上で、実施計画に基づいて、個別の捕獲事業の仕様が示され発注されます。</a:t>
            </a:r>
            <a:endParaRPr lang="en-US" altLang="ja-JP" dirty="0"/>
          </a:p>
          <a:p>
            <a:pPr eaLnBrk="1" hangingPunct="1">
              <a:spcBef>
                <a:spcPct val="0"/>
              </a:spcBef>
            </a:pPr>
            <a:r>
              <a:rPr lang="ja-JP" altLang="en-US" dirty="0"/>
              <a:t>受注した事業者は、指定された地域や期間、捕獲目標や事業量などの仕様の範囲の中で、捕獲作業を実施する地点や時期、用いる捕獲方法についてのより具体的な業務計画を立てて事業を遂行することになります。業務計画は、発注者と十分に協議したうえで、事前調査に基づいて立案します。</a:t>
            </a:r>
            <a:endParaRPr lang="en-US" altLang="ja-JP" dirty="0"/>
          </a:p>
          <a:p>
            <a:pPr eaLnBrk="1" hangingPunct="1">
              <a:spcBef>
                <a:spcPct val="0"/>
              </a:spcBef>
            </a:pPr>
            <a:r>
              <a:rPr lang="ja-JP" altLang="en-US" dirty="0"/>
              <a:t>業務によっては、予備的な捕獲試験を行うなどして、現場の実情に応じて、より安全で効率的に事業が推進できる計画になるよう検討することが求められることも想定されます。</a:t>
            </a:r>
            <a:endParaRPr lang="en-US" altLang="ja-JP" dirty="0"/>
          </a:p>
          <a:p>
            <a:pPr eaLnBrk="1" hangingPunct="1">
              <a:spcBef>
                <a:spcPct val="0"/>
              </a:spcBef>
            </a:pPr>
            <a:r>
              <a:rPr lang="ja-JP" altLang="en-US" dirty="0"/>
              <a:t>計画は、関係者や許可権限を持つ者にわかりやすく、発注者が監督や検証をしやすいものである必要もあります。</a:t>
            </a:r>
            <a:br>
              <a:rPr lang="en-US" altLang="ja-JP" dirty="0"/>
            </a:br>
            <a:endParaRPr lang="en-US" altLang="ja-JP" dirty="0"/>
          </a:p>
          <a:p>
            <a:pPr eaLnBrk="1" hangingPunct="1">
              <a:spcBef>
                <a:spcPct val="0"/>
              </a:spcBef>
            </a:pPr>
            <a:r>
              <a:rPr kumimoji="1" lang="ja-JP" altLang="en-US" dirty="0"/>
              <a:t>認定鳥獣捕獲等事業者はこのような業務の流れをしっかりと頭の中に入れてください。</a:t>
            </a:r>
          </a:p>
        </p:txBody>
      </p:sp>
      <p:sp>
        <p:nvSpPr>
          <p:cNvPr id="17412" name="スライド番号プレースホルダー 3">
            <a:extLst>
              <a:ext uri="{FF2B5EF4-FFF2-40B4-BE49-F238E27FC236}">
                <a16:creationId xmlns:a16="http://schemas.microsoft.com/office/drawing/2014/main" id="{1CCCECEB-3FB5-430A-8332-E44225F85F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0EF62561-EE81-4F85-9AC5-686F447537A0}" type="slidenum">
              <a:rPr lang="en-US" altLang="ja-JP" smtClean="0"/>
              <a:pPr fontAlgn="base">
                <a:spcBef>
                  <a:spcPct val="0"/>
                </a:spcBef>
                <a:spcAft>
                  <a:spcPct val="0"/>
                </a:spcAft>
              </a:pPr>
              <a:t>10</a:t>
            </a:fld>
            <a:endParaRPr lang="en-US" altLang="ja-JP" dirty="0"/>
          </a:p>
        </p:txBody>
      </p:sp>
    </p:spTree>
    <p:extLst>
      <p:ext uri="{BB962C8B-B14F-4D97-AF65-F5344CB8AC3E}">
        <p14:creationId xmlns:p14="http://schemas.microsoft.com/office/powerpoint/2010/main" val="1307462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11</a:t>
            </a:fld>
            <a:endParaRPr lang="ja-JP" altLang="en-US" dirty="0"/>
          </a:p>
        </p:txBody>
      </p:sp>
    </p:spTree>
    <p:extLst>
      <p:ext uri="{BB962C8B-B14F-4D97-AF65-F5344CB8AC3E}">
        <p14:creationId xmlns:p14="http://schemas.microsoft.com/office/powerpoint/2010/main" val="1059709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u="none" kern="1200" dirty="0">
                <a:solidFill>
                  <a:schemeClr val="tx1"/>
                </a:solidFill>
                <a:effectLst/>
                <a:latin typeface="+mn-lt"/>
                <a:ea typeface="+mn-ea"/>
                <a:cs typeface="+mn-cs"/>
              </a:rPr>
              <a:t>指定管理鳥獣捕獲等事業を受託するためには、入札参加資格が必要です。</a:t>
            </a:r>
            <a:r>
              <a:rPr lang="ja-JP" altLang="ja-JP" sz="1200" kern="1200" dirty="0">
                <a:solidFill>
                  <a:schemeClr val="tx1"/>
                </a:solidFill>
                <a:effectLst/>
                <a:latin typeface="+mn-lt"/>
                <a:ea typeface="+mn-ea"/>
                <a:cs typeface="+mn-cs"/>
              </a:rPr>
              <a:t>発注者が都道府県の場合、都道府県ごとに入札参加資格の取得が必要となります。発注者が国の場合、各省庁における役務の提供等に係る競争契約の参加資格である、全省庁統一参加資格の取得が必要です。</a:t>
            </a:r>
            <a:endParaRPr lang="en-US" altLang="ja-JP" sz="1200" kern="1200" dirty="0">
              <a:solidFill>
                <a:schemeClr val="tx1"/>
              </a:solidFill>
              <a:effectLst/>
              <a:latin typeface="+mn-lt"/>
              <a:ea typeface="+mn-ea"/>
              <a:cs typeface="+mn-cs"/>
            </a:endParaRPr>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12</a:t>
            </a:fld>
            <a:endParaRPr lang="ja-JP" altLang="en-US" dirty="0"/>
          </a:p>
        </p:txBody>
      </p:sp>
    </p:spTree>
    <p:extLst>
      <p:ext uri="{BB962C8B-B14F-4D97-AF65-F5344CB8AC3E}">
        <p14:creationId xmlns:p14="http://schemas.microsoft.com/office/powerpoint/2010/main" val="11657090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kern="1200" dirty="0">
                <a:solidFill>
                  <a:schemeClr val="tx1"/>
                </a:solidFill>
                <a:effectLst/>
                <a:latin typeface="+mn-lt"/>
                <a:ea typeface="+mn-ea"/>
                <a:cs typeface="+mn-cs"/>
              </a:rPr>
              <a:t>公告される指定管理鳥獣捕獲等事業の入札情報には、仕様書や場合によっては金抜き設計書が含まれています。これらの資料を読み解き、自身の認定鳥獣捕獲等事業者が、</a:t>
            </a:r>
            <a:r>
              <a:rPr lang="ja-JP" altLang="ja-JP" sz="1200" u="none" kern="1200" dirty="0">
                <a:solidFill>
                  <a:schemeClr val="tx1"/>
                </a:solidFill>
                <a:effectLst/>
                <a:latin typeface="+mn-lt"/>
                <a:ea typeface="+mn-ea"/>
                <a:cs typeface="+mn-cs"/>
              </a:rPr>
              <a:t>事業を遂行するために必要な人員体制、資金、技術を有しているかを判断することが重要です。</a:t>
            </a:r>
            <a:endParaRPr lang="en-US" altLang="ja-JP" sz="1200" u="none" kern="1200" dirty="0">
              <a:solidFill>
                <a:schemeClr val="tx1"/>
              </a:solidFill>
              <a:effectLst/>
              <a:latin typeface="+mn-lt"/>
              <a:ea typeface="+mn-ea"/>
              <a:cs typeface="+mn-cs"/>
            </a:endParaRPr>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13</a:t>
            </a:fld>
            <a:endParaRPr lang="ja-JP" altLang="en-US" dirty="0"/>
          </a:p>
        </p:txBody>
      </p:sp>
    </p:spTree>
    <p:extLst>
      <p:ext uri="{BB962C8B-B14F-4D97-AF65-F5344CB8AC3E}">
        <p14:creationId xmlns:p14="http://schemas.microsoft.com/office/powerpoint/2010/main" val="2965863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kern="1200" dirty="0">
                <a:solidFill>
                  <a:schemeClr val="tx1"/>
                </a:solidFill>
                <a:effectLst/>
                <a:latin typeface="+mn-lt"/>
                <a:ea typeface="+mn-ea"/>
                <a:cs typeface="+mn-cs"/>
              </a:rPr>
              <a:t>指定管理鳥獣捕獲等事業を受託するためには、</a:t>
            </a:r>
            <a:r>
              <a:rPr lang="ja-JP" altLang="ja-JP" sz="1200" u="none" kern="1200" dirty="0">
                <a:solidFill>
                  <a:schemeClr val="tx1"/>
                </a:solidFill>
                <a:effectLst/>
                <a:latin typeface="+mn-lt"/>
                <a:ea typeface="+mn-ea"/>
                <a:cs typeface="+mn-cs"/>
              </a:rPr>
              <a:t>実際に業務に従事する捕獲従事者等の人材を確保しておくことが必要</a:t>
            </a:r>
            <a:r>
              <a:rPr lang="ja-JP" altLang="ja-JP" sz="1200" kern="1200" dirty="0">
                <a:solidFill>
                  <a:schemeClr val="tx1"/>
                </a:solidFill>
                <a:effectLst/>
                <a:latin typeface="+mn-lt"/>
                <a:ea typeface="+mn-ea"/>
                <a:cs typeface="+mn-cs"/>
              </a:rPr>
              <a:t>です。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業務を受託すると、一定期間、専属で業務に従事してもらうことも多くなりますので、事業管理責任者は業務の内容に応じた人員配置計画の見込みを適切に立てておかなければなりません。</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指揮命令系統の確保を含め、事業の安全な遂行の視点から、捕獲従事者と認定鳥獣捕獲等事業者との間に本来雇用関係が締結されていることが望ましいと考えられます。</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一方で、仮に雇用関係にない捕獲従事者等を確保しなければならない場合は、入札前に人員配置計画案を捕獲従事者等に示し、受託を目指す指定管理鳥獣捕獲等事業への従事に関して、当該法人の指揮命令系統に従うことを確認（担保）しておく必要があります。</a:t>
            </a:r>
            <a:endParaRPr lang="en-US" altLang="ja-JP" sz="1200" kern="1200" dirty="0">
              <a:solidFill>
                <a:schemeClr val="tx1"/>
              </a:solidFill>
              <a:effectLst/>
              <a:latin typeface="+mn-lt"/>
              <a:ea typeface="+mn-ea"/>
              <a:cs typeface="+mn-cs"/>
            </a:endParaRPr>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14</a:t>
            </a:fld>
            <a:endParaRPr lang="ja-JP" altLang="en-US" dirty="0"/>
          </a:p>
        </p:txBody>
      </p:sp>
    </p:spTree>
    <p:extLst>
      <p:ext uri="{BB962C8B-B14F-4D97-AF65-F5344CB8AC3E}">
        <p14:creationId xmlns:p14="http://schemas.microsoft.com/office/powerpoint/2010/main" val="3365701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kern="1200" dirty="0">
                <a:solidFill>
                  <a:schemeClr val="tx1"/>
                </a:solidFill>
                <a:effectLst/>
                <a:latin typeface="+mn-lt"/>
                <a:ea typeface="+mn-ea"/>
                <a:cs typeface="+mn-cs"/>
              </a:rPr>
              <a:t>公告された仕様書や金抜き設計書を読み解き、事業を遂行するために必要となる経費を見積もることが必要です。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事業を受託できたとしても、契約金の支払いは業務完了後に精算払いで支払われることも多々あります。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その場合、事業を受託した認定鳥獣捕獲等事業者は、事業遂行のための経費を一時的に立替払いする必要があります。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u="none" kern="1200" dirty="0">
                <a:solidFill>
                  <a:schemeClr val="tx1"/>
                </a:solidFill>
                <a:effectLst/>
                <a:latin typeface="+mn-lt"/>
                <a:ea typeface="+mn-ea"/>
                <a:cs typeface="+mn-cs"/>
              </a:rPr>
              <a:t>入札情報に含まれる契約書案に目を通し、契約金額の支払条件について確認してください。</a:t>
            </a: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u="none" kern="1200" dirty="0">
                <a:solidFill>
                  <a:schemeClr val="tx1"/>
                </a:solidFill>
                <a:effectLst/>
                <a:latin typeface="+mn-lt"/>
                <a:ea typeface="+mn-ea"/>
                <a:cs typeface="+mn-cs"/>
              </a:rPr>
              <a:t>受注した場合、事業遂行のために必要な運転資金を確保しなければなりません。</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15</a:t>
            </a:fld>
            <a:endParaRPr lang="ja-JP" altLang="en-US" dirty="0"/>
          </a:p>
        </p:txBody>
      </p:sp>
    </p:spTree>
    <p:extLst>
      <p:ext uri="{BB962C8B-B14F-4D97-AF65-F5344CB8AC3E}">
        <p14:creationId xmlns:p14="http://schemas.microsoft.com/office/powerpoint/2010/main" val="15513009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16</a:t>
            </a:fld>
            <a:endParaRPr lang="ja-JP" altLang="en-US" dirty="0"/>
          </a:p>
        </p:txBody>
      </p:sp>
    </p:spTree>
    <p:extLst>
      <p:ext uri="{BB962C8B-B14F-4D97-AF65-F5344CB8AC3E}">
        <p14:creationId xmlns:p14="http://schemas.microsoft.com/office/powerpoint/2010/main" val="30855350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kern="1200" dirty="0">
                <a:solidFill>
                  <a:schemeClr val="tx1"/>
                </a:solidFill>
                <a:effectLst/>
                <a:latin typeface="+mn-lt"/>
                <a:ea typeface="+mn-ea"/>
                <a:cs typeface="+mn-cs"/>
              </a:rPr>
              <a:t>公告される入札案件には、ほとんどの場合入札参加条件が設定されています。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よくある入札参加条件としては、</a:t>
            </a:r>
            <a:r>
              <a:rPr lang="en-US" altLang="ja-JP" sz="1200" kern="1200" dirty="0">
                <a:solidFill>
                  <a:schemeClr val="tx1"/>
                </a:solidFill>
                <a:effectLst/>
                <a:latin typeface="+mn-lt"/>
                <a:ea typeface="+mn-ea"/>
                <a:cs typeface="+mn-cs"/>
              </a:rPr>
              <a:t>4.3.1</a:t>
            </a:r>
            <a:r>
              <a:rPr lang="ja-JP" altLang="ja-JP" sz="1200" kern="1200" dirty="0">
                <a:solidFill>
                  <a:schemeClr val="tx1"/>
                </a:solidFill>
                <a:effectLst/>
                <a:latin typeface="+mn-lt"/>
                <a:ea typeface="+mn-ea"/>
                <a:cs typeface="+mn-cs"/>
              </a:rPr>
              <a:t>に記載の入札参加資格に加え、事業所の配置条件（例えば、発注者の都道府県内に本店又は支店を有すること等）、過去の類似業務の受託実績、捕獲従事者等が有する資格等が挙げられます。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したがって、入札に参加しようとする認定鳥獣捕獲等事業者は、決められた期日までに、入札参加資格を満たすことを証明する書類を発注者に提出して確認を受けなければ、入札に参加することはできません。</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17</a:t>
            </a:fld>
            <a:endParaRPr lang="ja-JP" altLang="en-US" dirty="0"/>
          </a:p>
        </p:txBody>
      </p:sp>
    </p:spTree>
    <p:extLst>
      <p:ext uri="{BB962C8B-B14F-4D97-AF65-F5344CB8AC3E}">
        <p14:creationId xmlns:p14="http://schemas.microsoft.com/office/powerpoint/2010/main" val="2724593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kern="1200" dirty="0">
                <a:solidFill>
                  <a:schemeClr val="tx1"/>
                </a:solidFill>
                <a:effectLst/>
                <a:latin typeface="+mn-lt"/>
                <a:ea typeface="+mn-ea"/>
                <a:cs typeface="+mn-cs"/>
              </a:rPr>
              <a:t>指名競争入札は、発注者が設定した入札参加条件を満たす事業者を発注者が指名し、指名された事業者間での価格による競争により、契約者を選定する方法です。一般競争入札とは異なり、入札案件の公告は行わず、発注者から発出された指名競争入札通知により、入札情報の周知を行います。</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一般競争入札は、入札案件を公告することによって入札を希望する者を広く募り、価格による競争により契約者を選定する方法です。複数の入札参加条件が設定された一般競争入札は、制限付き一般競争入札と呼ばれます。最も低い価格を入札した事業者が落札者となる場合が一般的ですが、最低制限価格が設定されている場合もあります。その場合、最低制限価格よりも安い価格を入札した事業者は失格となります。最低制限価格設定の有無については、入札説明書の記載内容等を確認してください。</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総合評価落札方式は、入札案件を公告し、入札参加希望者を広く募ったうえで、価格と技術提案等価格以外の要素について総合的に評価を行い、落札者を決定する方式です。特に技術的な工夫の余地が大きい内容の業務に対して、採用されることが多い入札方法です。総合評価落札方式では、まずは入札説明書等に記載された項目について技術提案等を行い、業務に求められる技術的要件を満たしているか、提案内容に実現性や独自性があるかが、発注者により審査されます。審査に合格した提案書に係る入札書のみを落札決定の対象とし、技術点と価格点の総合評価点により落札者を決定します。</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企画競争型随意契約方式は、業務の概要を示した入札案件を公告し、入札参加希望者を広く募ったうえで、価格以外の技術提案、工程、業務の実施体制、業務の従事する者の実績等、組織としての類似業務の受託実績等の要素について評価を行い、業務の目的に最も合致した優秀な企画書等を提出した１者を選定し、契約候補者とする方式です。総合評価落札方式と同じく、特に技術的な工夫の余地が大きい内容の業務に対して、採用されることが多い入札方法です。しかし、予算額が企画競争説明書に記載されているため、企画提案者は予算の範囲内で企画を提案することになり、この点が総合評価落札方式と大きく異なる点です。また、公告時は業務の概要や方向性のみが記載された仕様書となっているため、実際の業務に係る仕様書は、採用された提案書の内容を踏まえ、発注者と契約候補者との協議の上確定されることになります。</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随意契約とは、競争入札によらず契約相手を決定する契約方法です。国及び地方公共団体では入札による契約が原則ですが、法令の規定等で定められた条件を満たした場合のみ随意契約を行うことができます。</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18</a:t>
            </a:fld>
            <a:endParaRPr lang="ja-JP" altLang="en-US" dirty="0"/>
          </a:p>
        </p:txBody>
      </p:sp>
    </p:spTree>
    <p:extLst>
      <p:ext uri="{BB962C8B-B14F-4D97-AF65-F5344CB8AC3E}">
        <p14:creationId xmlns:p14="http://schemas.microsoft.com/office/powerpoint/2010/main" val="15601616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kern="1200" dirty="0">
                <a:solidFill>
                  <a:schemeClr val="tx1"/>
                </a:solidFill>
                <a:effectLst/>
                <a:latin typeface="+mn-lt"/>
                <a:ea typeface="+mn-ea"/>
                <a:cs typeface="+mn-cs"/>
              </a:rPr>
              <a:t>国や都道府県が実施する公共事業である指定管理鳥獣捕獲等事業の入札において、入札に参加する認定鳥獣捕獲等事業者同士が事前に相談し、事業を受注する事業者や金額等を決めて、競争をやめてしまうことを入札談合といい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入札談合が行われると、価格競争を行う必要がなくなり、適切な価格競争が阻害されます。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このような入札談合は、税金の無駄遣いにもつながるため、独占禁止法で禁止されています。</a:t>
            </a:r>
          </a:p>
          <a:p>
            <a:r>
              <a:rPr lang="ja-JP" altLang="ja-JP" sz="1200" kern="1200" dirty="0">
                <a:solidFill>
                  <a:schemeClr val="tx1"/>
                </a:solidFill>
                <a:effectLst/>
                <a:latin typeface="+mn-lt"/>
                <a:ea typeface="+mn-ea"/>
                <a:cs typeface="+mn-cs"/>
              </a:rPr>
              <a:t>不正な入札が行われた場合は、当該入札書が無効になるほか、入札参加資格の停止等の行政処分や課徴金が課されることがあります。</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19</a:t>
            </a:fld>
            <a:endParaRPr lang="ja-JP" altLang="en-US" dirty="0"/>
          </a:p>
        </p:txBody>
      </p:sp>
    </p:spTree>
    <p:extLst>
      <p:ext uri="{BB962C8B-B14F-4D97-AF65-F5344CB8AC3E}">
        <p14:creationId xmlns:p14="http://schemas.microsoft.com/office/powerpoint/2010/main" val="1301776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2</a:t>
            </a:fld>
            <a:endParaRPr lang="ja-JP" altLang="en-US" dirty="0"/>
          </a:p>
        </p:txBody>
      </p:sp>
    </p:spTree>
    <p:extLst>
      <p:ext uri="{BB962C8B-B14F-4D97-AF65-F5344CB8AC3E}">
        <p14:creationId xmlns:p14="http://schemas.microsoft.com/office/powerpoint/2010/main" val="38810930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ja-JP" sz="1200" u="none" kern="1200" dirty="0">
                <a:solidFill>
                  <a:schemeClr val="tx1"/>
                </a:solidFill>
                <a:effectLst/>
                <a:latin typeface="+mn-lt"/>
                <a:ea typeface="+mn-ea"/>
                <a:cs typeface="+mn-cs"/>
              </a:rPr>
              <a:t>入札額を見積もるためには、業務の目的や求められる成果（例えば捕獲目標の達成が必須かどうか）を確認することが不可欠です。</a:t>
            </a:r>
            <a:endParaRPr lang="en-US" altLang="ja-JP" sz="1200" u="none"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ja-JP" sz="1200" kern="1200" dirty="0">
                <a:solidFill>
                  <a:schemeClr val="tx1"/>
                </a:solidFill>
                <a:effectLst/>
                <a:latin typeface="+mn-lt"/>
                <a:ea typeface="+mn-ea"/>
                <a:cs typeface="+mn-cs"/>
              </a:rPr>
              <a:t>そのためには、発注者が示す仕様書等の設計図書の内容を読み解くことが求められます。</a:t>
            </a:r>
            <a:endParaRPr kumimoji="1" lang="ja-JP" altLang="en-US" dirty="0"/>
          </a:p>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20</a:t>
            </a:fld>
            <a:endParaRPr lang="ja-JP" altLang="en-US" dirty="0"/>
          </a:p>
        </p:txBody>
      </p:sp>
    </p:spTree>
    <p:extLst>
      <p:ext uri="{BB962C8B-B14F-4D97-AF65-F5344CB8AC3E}">
        <p14:creationId xmlns:p14="http://schemas.microsoft.com/office/powerpoint/2010/main" val="454596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kern="1200" dirty="0">
                <a:solidFill>
                  <a:schemeClr val="tx1"/>
                </a:solidFill>
                <a:effectLst/>
                <a:latin typeface="+mn-lt"/>
                <a:ea typeface="+mn-ea"/>
                <a:cs typeface="+mn-cs"/>
              </a:rPr>
              <a:t>指定管理鳥獣捕獲等事業において必要となる主な経費として、人件費、旅費、捕獲資材費、印刷費、消耗品費等が挙げられます。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また、一般管理費といった法人として経常的にかかる経費が、諸経費として積算されています。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発注者は、事業の遂行に必要な人件費や経費を積算した設計図書に基づき、予定価格を決定します。</a:t>
            </a:r>
            <a:endParaRPr lang="en-US" altLang="ja-JP" sz="1200"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一般的に予定価格は非公表なので、事業者は仕様書や金抜き設計書等を読み解き、おおよその予定価格を踏まえたうえで、その制限の範囲内で入札額を決定します。</a:t>
            </a:r>
            <a:endParaRPr lang="en-US" altLang="ja-JP" sz="1200" u="none"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金抜き設計書とは、金額が削除された設計図書で、業務で求められる作業量や資機材などの数量が読み取れるようになっています。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ただし、必ずしも金抜き設計書が公開されるとは限りません。</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金抜き設計書がない場合は、仕様書を読み解き、事業者として適切に業務を遂行できる金額を、できるだけ正確に見積もる必要があります。</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21</a:t>
            </a:fld>
            <a:endParaRPr lang="ja-JP" altLang="en-US" dirty="0"/>
          </a:p>
        </p:txBody>
      </p:sp>
    </p:spTree>
    <p:extLst>
      <p:ext uri="{BB962C8B-B14F-4D97-AF65-F5344CB8AC3E}">
        <p14:creationId xmlns:p14="http://schemas.microsoft.com/office/powerpoint/2010/main" val="5867425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kern="1200" dirty="0">
                <a:solidFill>
                  <a:schemeClr val="tx1"/>
                </a:solidFill>
                <a:effectLst/>
                <a:latin typeface="+mn-lt"/>
                <a:ea typeface="+mn-ea"/>
                <a:cs typeface="+mn-cs"/>
              </a:rPr>
              <a:t>公共事業としての歴史が長い土木工事等と異なり、捕獲業務に係る労務歩掛や労務単価等の設定は、現時点で標準化されていません。</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そのため、捕獲業務の遂行に必要な作業量を、発注者側が十分に把握していない場合や、有害鳥獣捕獲等のような捕獲報償費レベルの単価を想定してしまっている場合もあります。</a:t>
            </a:r>
            <a:endParaRPr lang="en-US" altLang="ja-JP" sz="1200" kern="1200" dirty="0">
              <a:solidFill>
                <a:schemeClr val="tx1"/>
              </a:solidFill>
              <a:effectLst/>
              <a:latin typeface="+mn-lt"/>
              <a:ea typeface="+mn-ea"/>
              <a:cs typeface="+mn-cs"/>
            </a:endParaRPr>
          </a:p>
          <a:p>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一方で、認定鳥獣捕獲等事業者に課せられた社会的役割を果たすためには、受託した業務の内容に見合った対価を得ることは必要不可欠です。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発注者が積算に用いた労務歩掛や労務単価等は、入札の可否を判断するうえで重要です。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設計図書を読み込んでも積算根拠が不明確な場合は、入札説明書等に定められた手続きにより、発注者へ質問することが必要です。</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22</a:t>
            </a:fld>
            <a:endParaRPr lang="ja-JP" altLang="en-US" dirty="0"/>
          </a:p>
        </p:txBody>
      </p:sp>
    </p:spTree>
    <p:extLst>
      <p:ext uri="{BB962C8B-B14F-4D97-AF65-F5344CB8AC3E}">
        <p14:creationId xmlns:p14="http://schemas.microsoft.com/office/powerpoint/2010/main" val="4559374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23</a:t>
            </a:fld>
            <a:endParaRPr lang="ja-JP" altLang="en-US" dirty="0"/>
          </a:p>
        </p:txBody>
      </p:sp>
    </p:spTree>
    <p:extLst>
      <p:ext uri="{BB962C8B-B14F-4D97-AF65-F5344CB8AC3E}">
        <p14:creationId xmlns:p14="http://schemas.microsoft.com/office/powerpoint/2010/main" val="9761357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u="none" kern="1200" dirty="0">
                <a:solidFill>
                  <a:schemeClr val="tx1"/>
                </a:solidFill>
                <a:effectLst/>
                <a:latin typeface="+mn-lt"/>
                <a:ea typeface="+mn-ea"/>
                <a:cs typeface="+mn-cs"/>
              </a:rPr>
              <a:t>契約とは、発注者が仕様を定めた業務を受注者が履行し、その対価として発注者が受注者に対し契約金を支払うことを、両者が約束することです。</a:t>
            </a:r>
            <a:endParaRPr lang="en-US" altLang="ja-JP" sz="1200" u="none"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この契約が成立した証として、合意内容を明文化した契約書が作成されます。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契約が成立すると、発注者と受注者に様々な債務が発生します。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受注者が適切に業務を完了したことが認められた場合には、契約書に示された期日までに、発注者は受注者に契約金を支払わなければなりません。</a:t>
            </a:r>
            <a:endParaRPr lang="en-US" altLang="ja-JP" sz="1200" kern="1200" dirty="0">
              <a:solidFill>
                <a:schemeClr val="tx1"/>
              </a:solidFill>
              <a:effectLst/>
              <a:latin typeface="+mn-lt"/>
              <a:ea typeface="+mn-ea"/>
              <a:cs typeface="+mn-cs"/>
            </a:endParaRPr>
          </a:p>
          <a:p>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一方受注者は、定められた期日までに適切に業務を完了しなければなりません。</a:t>
            </a:r>
            <a:endParaRPr lang="en-US" altLang="ja-JP" sz="1200"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万が一、これらの債務が不履行になった場合には、契約書に記載の取り決めにしたがって、違約金や損害賠償の支払い義務等が発生する場合があります。</a:t>
            </a:r>
            <a:endParaRPr lang="en-US" altLang="ja-JP" sz="1200" u="none"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そのため、契約時には、受注者による債務の不履行により生ずる発注者への損害を保証するため、保険会社との間に履行保証保険契約の締結が求められることもあります。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契約を締結する前に契約書の内容をよく読み、債務不履行になった場合、受注者が果たさなければならない義務についてよく理解しましょう。</a:t>
            </a:r>
            <a:endParaRPr lang="en-US" altLang="ja-JP" sz="1200" kern="1200" dirty="0">
              <a:solidFill>
                <a:schemeClr val="tx1"/>
              </a:solidFill>
              <a:effectLst/>
              <a:latin typeface="+mn-lt"/>
              <a:ea typeface="+mn-ea"/>
              <a:cs typeface="+mn-cs"/>
            </a:endParaRPr>
          </a:p>
          <a:p>
            <a:endParaRPr lang="ja-JP"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また、秘密の保持や個人情報の保護、適切な労働条件の確保など、一般企業として当たり前に遵守しなければならない項目についても、契約書内で取り決められていることも多々あります。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業務を受注した認定鳥獣捕獲等事業者は、発注者との約束事である契約を遵守し、発注者との信頼関係を構築できるよう誠心誠意取り組みましょう。</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24</a:t>
            </a:fld>
            <a:endParaRPr lang="ja-JP" altLang="en-US" dirty="0"/>
          </a:p>
        </p:txBody>
      </p:sp>
    </p:spTree>
    <p:extLst>
      <p:ext uri="{BB962C8B-B14F-4D97-AF65-F5344CB8AC3E}">
        <p14:creationId xmlns:p14="http://schemas.microsoft.com/office/powerpoint/2010/main" val="3571999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kern="1200" dirty="0">
                <a:solidFill>
                  <a:schemeClr val="tx1"/>
                </a:solidFill>
                <a:effectLst/>
                <a:latin typeface="+mn-lt"/>
                <a:ea typeface="+mn-ea"/>
                <a:cs typeface="+mn-cs"/>
              </a:rPr>
              <a:t>契約には、大きく分けて請負契約と委託契約の２つがあります。請負契約は、ある仕事の完成を受注者が約束し、発注者がその成果に対し報酬を支払うことを約束した契約です（民法第</a:t>
            </a:r>
            <a:r>
              <a:rPr lang="en-US" altLang="ja-JP" sz="1200" kern="1200" dirty="0">
                <a:solidFill>
                  <a:schemeClr val="tx1"/>
                </a:solidFill>
                <a:effectLst/>
                <a:latin typeface="+mn-lt"/>
                <a:ea typeface="+mn-ea"/>
                <a:cs typeface="+mn-cs"/>
              </a:rPr>
              <a:t>9</a:t>
            </a:r>
            <a:r>
              <a:rPr lang="ja-JP" altLang="ja-JP" sz="1200" kern="1200" dirty="0">
                <a:solidFill>
                  <a:schemeClr val="tx1"/>
                </a:solidFill>
                <a:effectLst/>
                <a:latin typeface="+mn-lt"/>
                <a:ea typeface="+mn-ea"/>
                <a:cs typeface="+mn-cs"/>
              </a:rPr>
              <a:t>節第</a:t>
            </a:r>
            <a:r>
              <a:rPr lang="en-US" altLang="ja-JP" sz="1200" kern="1200" dirty="0">
                <a:solidFill>
                  <a:schemeClr val="tx1"/>
                </a:solidFill>
                <a:effectLst/>
                <a:latin typeface="+mn-lt"/>
                <a:ea typeface="+mn-ea"/>
                <a:cs typeface="+mn-cs"/>
              </a:rPr>
              <a:t>632</a:t>
            </a:r>
            <a:r>
              <a:rPr lang="ja-JP" altLang="ja-JP" sz="1200" kern="1200" dirty="0">
                <a:solidFill>
                  <a:schemeClr val="tx1"/>
                </a:solidFill>
                <a:effectLst/>
                <a:latin typeface="+mn-lt"/>
                <a:ea typeface="+mn-ea"/>
                <a:cs typeface="+mn-cs"/>
              </a:rPr>
              <a:t>条～第</a:t>
            </a:r>
            <a:r>
              <a:rPr lang="en-US" altLang="ja-JP" sz="1200" kern="1200" dirty="0">
                <a:solidFill>
                  <a:schemeClr val="tx1"/>
                </a:solidFill>
                <a:effectLst/>
                <a:latin typeface="+mn-lt"/>
                <a:ea typeface="+mn-ea"/>
                <a:cs typeface="+mn-cs"/>
              </a:rPr>
              <a:t>642</a:t>
            </a:r>
            <a:r>
              <a:rPr lang="ja-JP" altLang="ja-JP" sz="1200" kern="1200" dirty="0">
                <a:solidFill>
                  <a:schemeClr val="tx1"/>
                </a:solidFill>
                <a:effectLst/>
                <a:latin typeface="+mn-lt"/>
                <a:ea typeface="+mn-ea"/>
                <a:cs typeface="+mn-cs"/>
              </a:rPr>
              <a:t>条の規定参照）。</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指定管理鳥獣捕獲等事業の例で言えば、どの程度の労力をかけるかは問わず、ある区域で一定期間内に所定の頭数のニホンジカを、所定の契約金額で捕獲する業務が、請負契約に該当すると考えられます。</a:t>
            </a:r>
            <a:endParaRPr lang="en-US" altLang="ja-JP" sz="1200" kern="1200" dirty="0">
              <a:solidFill>
                <a:schemeClr val="tx1"/>
              </a:solidFill>
              <a:effectLst/>
              <a:latin typeface="+mn-lt"/>
              <a:ea typeface="+mn-ea"/>
              <a:cs typeface="+mn-cs"/>
            </a:endParaRPr>
          </a:p>
          <a:p>
            <a:endParaRPr lang="ja-JP"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一方、委託契約は、発注者が委任した事務の実行を受注者が約束し、発注者が必要経費を支払うことを約束した契約です（民法第</a:t>
            </a:r>
            <a:r>
              <a:rPr lang="en-US" altLang="ja-JP" sz="1200" kern="1200" dirty="0">
                <a:solidFill>
                  <a:schemeClr val="tx1"/>
                </a:solidFill>
                <a:effectLst/>
                <a:latin typeface="+mn-lt"/>
                <a:ea typeface="+mn-ea"/>
                <a:cs typeface="+mn-cs"/>
              </a:rPr>
              <a:t>10</a:t>
            </a:r>
            <a:r>
              <a:rPr lang="ja-JP" altLang="ja-JP" sz="1200" kern="1200" dirty="0">
                <a:solidFill>
                  <a:schemeClr val="tx1"/>
                </a:solidFill>
                <a:effectLst/>
                <a:latin typeface="+mn-lt"/>
                <a:ea typeface="+mn-ea"/>
                <a:cs typeface="+mn-cs"/>
              </a:rPr>
              <a:t>節第</a:t>
            </a:r>
            <a:r>
              <a:rPr lang="en-US" altLang="ja-JP" sz="1200" kern="1200" dirty="0">
                <a:solidFill>
                  <a:schemeClr val="tx1"/>
                </a:solidFill>
                <a:effectLst/>
                <a:latin typeface="+mn-lt"/>
                <a:ea typeface="+mn-ea"/>
                <a:cs typeface="+mn-cs"/>
              </a:rPr>
              <a:t>643</a:t>
            </a:r>
            <a:r>
              <a:rPr lang="ja-JP" altLang="ja-JP" sz="1200" kern="1200" dirty="0">
                <a:solidFill>
                  <a:schemeClr val="tx1"/>
                </a:solidFill>
                <a:effectLst/>
                <a:latin typeface="+mn-lt"/>
                <a:ea typeface="+mn-ea"/>
                <a:cs typeface="+mn-cs"/>
              </a:rPr>
              <a:t>条～第</a:t>
            </a:r>
            <a:r>
              <a:rPr lang="en-US" altLang="ja-JP" sz="1200" kern="1200" dirty="0">
                <a:solidFill>
                  <a:schemeClr val="tx1"/>
                </a:solidFill>
                <a:effectLst/>
                <a:latin typeface="+mn-lt"/>
                <a:ea typeface="+mn-ea"/>
                <a:cs typeface="+mn-cs"/>
              </a:rPr>
              <a:t>656</a:t>
            </a:r>
            <a:r>
              <a:rPr lang="ja-JP" altLang="ja-JP" sz="1200" kern="1200" dirty="0">
                <a:solidFill>
                  <a:schemeClr val="tx1"/>
                </a:solidFill>
                <a:effectLst/>
                <a:latin typeface="+mn-lt"/>
                <a:ea typeface="+mn-ea"/>
                <a:cs typeface="+mn-cs"/>
              </a:rPr>
              <a:t>条の規定参照）。</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指定管理鳥獣捕獲等事業の例で言えば、求められる捕獲努力量を仕様書で定め、捕獲目標は示すものの、目標の達成は必須とせず、委任事務の実行に必要な経費の積み上げによって積算された事業費で行う業務が、委託契約に該当すると考えられます。</a:t>
            </a:r>
            <a:endParaRPr lang="en-US" altLang="ja-JP" sz="1200" kern="1200" dirty="0">
              <a:solidFill>
                <a:schemeClr val="tx1"/>
              </a:solidFill>
              <a:effectLst/>
              <a:latin typeface="+mn-lt"/>
              <a:ea typeface="+mn-ea"/>
              <a:cs typeface="+mn-cs"/>
            </a:endParaRPr>
          </a:p>
          <a:p>
            <a:endParaRPr lang="ja-JP"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ただし、現在各地で行われている指定管理鳥獣捕獲等事業の業務内容が、必ずしも上記の内容となっているとは限りません。</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指定管理鳥獣捕獲等事業を受注するに当たっては、業務で求められる成果が何か（例えば捕獲目標の達成が必須かどうか）、また求められる成果などを発注者に十分確認しておくことが必要です。</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25</a:t>
            </a:fld>
            <a:endParaRPr lang="ja-JP" altLang="en-US" dirty="0"/>
          </a:p>
        </p:txBody>
      </p:sp>
    </p:spTree>
    <p:extLst>
      <p:ext uri="{BB962C8B-B14F-4D97-AF65-F5344CB8AC3E}">
        <p14:creationId xmlns:p14="http://schemas.microsoft.com/office/powerpoint/2010/main" val="38917095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kern="1200" dirty="0">
                <a:solidFill>
                  <a:schemeClr val="tx1"/>
                </a:solidFill>
                <a:effectLst/>
                <a:latin typeface="+mn-lt"/>
                <a:ea typeface="+mn-ea"/>
                <a:cs typeface="+mn-cs"/>
              </a:rPr>
              <a:t>再委託とは、発注者から受注した業務の一部を、受注者が別の第三者に再委託することを指します。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再委託の可否については、たいていの場合、契約書の中で取り扱いが決められています。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再委託が禁止されている場合においても、書面により発注者の承諾が得られれば、再委託は可能となっていることもあります。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受注した業務の一部を再委託する場合は、発注者と協議のうえ契約してください。</a:t>
            </a:r>
            <a:endParaRPr lang="en-US" altLang="ja-JP" sz="1200" kern="1200" dirty="0">
              <a:solidFill>
                <a:schemeClr val="tx1"/>
              </a:solidFill>
              <a:effectLst/>
              <a:latin typeface="+mn-lt"/>
              <a:ea typeface="+mn-ea"/>
              <a:cs typeface="+mn-cs"/>
            </a:endParaRPr>
          </a:p>
          <a:p>
            <a:endParaRPr lang="ja-JP" altLang="ja-JP" sz="1200"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なお、指定管理鳥獣捕獲等事業の一部を再委託する場合、再委託できる者は、認定鳥獣捕獲等事業者その他環境省令で定める者に該当することが求められます。</a:t>
            </a:r>
            <a:endParaRPr lang="en-US" altLang="ja-JP" sz="1200" u="none"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また、再委託先の事業者については、</a:t>
            </a:r>
            <a:r>
              <a:rPr lang="en-US" altLang="ja-JP" sz="1200" kern="1200" dirty="0">
                <a:solidFill>
                  <a:schemeClr val="tx1"/>
                </a:solidFill>
                <a:effectLst/>
                <a:latin typeface="+mn-lt"/>
                <a:ea typeface="+mn-ea"/>
                <a:cs typeface="+mn-cs"/>
              </a:rPr>
              <a:t>4.3.3</a:t>
            </a:r>
            <a:r>
              <a:rPr lang="ja-JP" altLang="ja-JP" sz="1200" kern="1200" dirty="0">
                <a:solidFill>
                  <a:schemeClr val="tx1"/>
                </a:solidFill>
                <a:effectLst/>
                <a:latin typeface="+mn-lt"/>
                <a:ea typeface="+mn-ea"/>
                <a:cs typeface="+mn-cs"/>
              </a:rPr>
              <a:t>に記載のとおり、指定管理鳥獣捕獲等事業の特例の一部を受けられませんので、注意が必要です。</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26</a:t>
            </a:fld>
            <a:endParaRPr lang="ja-JP" altLang="en-US" dirty="0"/>
          </a:p>
        </p:txBody>
      </p:sp>
    </p:spTree>
    <p:extLst>
      <p:ext uri="{BB962C8B-B14F-4D97-AF65-F5344CB8AC3E}">
        <p14:creationId xmlns:p14="http://schemas.microsoft.com/office/powerpoint/2010/main" val="16149929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kern="1200" dirty="0">
                <a:solidFill>
                  <a:schemeClr val="tx1"/>
                </a:solidFill>
                <a:effectLst/>
                <a:latin typeface="+mn-lt"/>
                <a:ea typeface="+mn-ea"/>
                <a:cs typeface="+mn-cs"/>
              </a:rPr>
              <a:t>受注した業務が、常に仕様書に定められたとおり遂行できるとは限りません。</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特に野外で行う生き物相手の捕獲業務では、計画の変更がつきものであると考えた方がよいでしょう。</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また、事業実績の少ない分野であるため、発注者も受注者も想定できなかった問題が発生する場合もあります。</a:t>
            </a:r>
            <a:endParaRPr lang="en-US" altLang="ja-JP" sz="1200"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仕様書の内容や打合せで合意した事項に、変更が必要になった場合、発注者と協議をし、変更の方針について必ず書面により合意を得ることが必要です。</a:t>
            </a:r>
            <a:endParaRPr lang="en-US" altLang="ja-JP" sz="1200" u="none" kern="1200" dirty="0">
              <a:solidFill>
                <a:schemeClr val="tx1"/>
              </a:solidFill>
              <a:effectLst/>
              <a:latin typeface="+mn-lt"/>
              <a:ea typeface="+mn-ea"/>
              <a:cs typeface="+mn-cs"/>
            </a:endParaRPr>
          </a:p>
          <a:p>
            <a:endParaRPr lang="en-US" altLang="ja-JP" sz="1200" u="none"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このような場合、仕様書を変更するとともに、契約金額の変更も必要になる場合があります。</a:t>
            </a:r>
            <a:endParaRPr lang="en-US" altLang="ja-JP" sz="1200"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契約金額を変更するためには、その根拠となるデータや資料の提出を発注者に求められることが想定されます。</a:t>
            </a:r>
            <a:endParaRPr lang="en-US"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したがって、事業管理責任者は、支出した経費、捕獲従事者の作業工程や人件費について常日頃から管理し、必要な書類等を整理しておく必要があります。</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27</a:t>
            </a:fld>
            <a:endParaRPr lang="ja-JP" altLang="en-US" dirty="0"/>
          </a:p>
        </p:txBody>
      </p:sp>
    </p:spTree>
    <p:extLst>
      <p:ext uri="{BB962C8B-B14F-4D97-AF65-F5344CB8AC3E}">
        <p14:creationId xmlns:p14="http://schemas.microsoft.com/office/powerpoint/2010/main" val="38159840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kern="1200" dirty="0">
                <a:solidFill>
                  <a:schemeClr val="tx1"/>
                </a:solidFill>
                <a:effectLst/>
                <a:latin typeface="+mn-lt"/>
                <a:ea typeface="+mn-ea"/>
                <a:cs typeface="+mn-cs"/>
              </a:rPr>
              <a:t>業務を受託したら保険の加入は必須です。</a:t>
            </a:r>
            <a:endParaRPr lang="en-US" altLang="ja-JP" sz="1200"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業務の受託に伴って、捕獲従事者と雇用契約を締結した場合、労働災害保険法の規定に基づき、政府が運営する労働者災害補償保険への加入が義務付けられています。</a:t>
            </a:r>
            <a:endParaRPr lang="en-US"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また、対人・対物事故など業務中に第三者に被害を与えた場合に備え、これらの補償が受けられる損害賠償保険に加入してください。</a:t>
            </a:r>
            <a:endParaRPr lang="en-US"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鳥獣捕獲等事業の認定を受けるための要件として、捕獲従事者への損害賠償保険加入が義務付けられていますが（</a:t>
            </a:r>
            <a:r>
              <a:rPr lang="en-US" altLang="ja-JP" sz="1200" u="none" kern="1200" dirty="0">
                <a:solidFill>
                  <a:schemeClr val="tx1"/>
                </a:solidFill>
                <a:effectLst/>
                <a:latin typeface="+mn-lt"/>
                <a:ea typeface="+mn-ea"/>
                <a:cs typeface="+mn-cs"/>
              </a:rPr>
              <a:t>3.3.1</a:t>
            </a:r>
            <a:r>
              <a:rPr lang="ja-JP" altLang="ja-JP" sz="1200" u="none" kern="1200" dirty="0">
                <a:solidFill>
                  <a:schemeClr val="tx1"/>
                </a:solidFill>
                <a:effectLst/>
                <a:latin typeface="+mn-lt"/>
                <a:ea typeface="+mn-ea"/>
                <a:cs typeface="+mn-cs"/>
              </a:rPr>
              <a:t>参照）、契約期間が満了していることも考えられますので、受注した業務の契約期間が、保険の契約期間内であることを確認するようお願いします。</a:t>
            </a:r>
            <a:endParaRPr lang="en-US" altLang="ja-JP" sz="1200" u="none" kern="1200" dirty="0">
              <a:solidFill>
                <a:schemeClr val="tx1"/>
              </a:solidFill>
              <a:effectLst/>
              <a:latin typeface="+mn-lt"/>
              <a:ea typeface="+mn-ea"/>
              <a:cs typeface="+mn-cs"/>
            </a:endParaRPr>
          </a:p>
          <a:p>
            <a:endParaRPr lang="ja-JP"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また、業務中の事故により捕獲従事者が死亡や後遺障害等を被った場合、その使用者である認定鳥獣捕獲等事業者には、民法上の使用者賠償責任が生じる場合があります</a:t>
            </a:r>
            <a:r>
              <a:rPr lang="ja-JP" altLang="ja-JP" sz="1200" u="sng" kern="1200" dirty="0">
                <a:solidFill>
                  <a:schemeClr val="tx1"/>
                </a:solidFill>
                <a:effectLst/>
                <a:latin typeface="+mn-lt"/>
                <a:ea typeface="+mn-ea"/>
                <a:cs typeface="+mn-cs"/>
              </a:rPr>
              <a:t>。</a:t>
            </a:r>
            <a:endParaRPr lang="en-US" altLang="ja-JP" sz="1200" u="sng"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法令で加入が義務付けられた労働者災害補償保険では、まかないきれない損害賠償金の支払い義務が事業者に発生することも考えられますので、任意の業務災害保険への加入についても検討してください。</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28</a:t>
            </a:fld>
            <a:endParaRPr lang="ja-JP" altLang="en-US" dirty="0"/>
          </a:p>
        </p:txBody>
      </p:sp>
    </p:spTree>
    <p:extLst>
      <p:ext uri="{BB962C8B-B14F-4D97-AF65-F5344CB8AC3E}">
        <p14:creationId xmlns:p14="http://schemas.microsoft.com/office/powerpoint/2010/main" val="15321369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kern="1200" dirty="0">
                <a:solidFill>
                  <a:schemeClr val="tx1"/>
                </a:solidFill>
                <a:effectLst/>
                <a:latin typeface="+mn-lt"/>
                <a:ea typeface="+mn-ea"/>
                <a:cs typeface="+mn-cs"/>
              </a:rPr>
              <a:t>受託した業務が完了したら、業務完了報告書等の成果物を発注者に納品します。</a:t>
            </a:r>
            <a:endParaRPr lang="en-US" altLang="ja-JP" sz="1200"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発注者は、納品された成果物が、仕様書で求める水準を満たしているかどうか検査します。</a:t>
            </a:r>
            <a:endParaRPr lang="en-US" altLang="ja-JP" sz="1200" u="none"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仕様書で求める水準を満たしていない場合は、成果物の再提出が求められます。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また、業務の内容によっては、業務期間中に実施する中間検査を行う場合もあります。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官公庁による契約金の支払い方法は、業務の完了後に行う精算払いが原則となっていますが、業務によっては前金払い等を認めている場合もあります。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契約書の内容をよく読み、不明点があれば、発注者に支払い方法を確認しましょう。</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29</a:t>
            </a:fld>
            <a:endParaRPr lang="ja-JP" altLang="en-US" dirty="0"/>
          </a:p>
        </p:txBody>
      </p:sp>
    </p:spTree>
    <p:extLst>
      <p:ext uri="{BB962C8B-B14F-4D97-AF65-F5344CB8AC3E}">
        <p14:creationId xmlns:p14="http://schemas.microsoft.com/office/powerpoint/2010/main" val="1703092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ー 1">
            <a:extLst>
              <a:ext uri="{FF2B5EF4-FFF2-40B4-BE49-F238E27FC236}">
                <a16:creationId xmlns:a16="http://schemas.microsoft.com/office/drawing/2014/main" id="{23C0F945-4187-487B-9120-D009DA854765}"/>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ノート プレースホルダー 2">
            <a:extLst>
              <a:ext uri="{FF2B5EF4-FFF2-40B4-BE49-F238E27FC236}">
                <a16:creationId xmlns:a16="http://schemas.microsoft.com/office/drawing/2014/main" id="{186074EE-A457-46F8-B7C3-1BD8B788C7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指定管理鳥獣捕獲等事業について説明します。</a:t>
            </a:r>
          </a:p>
          <a:p>
            <a:pPr eaLnBrk="1" hangingPunct="1">
              <a:spcBef>
                <a:spcPct val="0"/>
              </a:spcBef>
            </a:pPr>
            <a:endParaRPr lang="ja-JP" altLang="en-US" dirty="0"/>
          </a:p>
          <a:p>
            <a:pPr eaLnBrk="1" hangingPunct="1">
              <a:spcBef>
                <a:spcPct val="0"/>
              </a:spcBef>
            </a:pPr>
            <a:r>
              <a:rPr lang="ja-JP" altLang="en-US" dirty="0"/>
              <a:t>捕獲事業は様々な計画に基づいて行われます。</a:t>
            </a:r>
          </a:p>
          <a:p>
            <a:pPr eaLnBrk="1" hangingPunct="1">
              <a:spcBef>
                <a:spcPct val="0"/>
              </a:spcBef>
            </a:pPr>
            <a:r>
              <a:rPr lang="ja-JP" altLang="en-US" dirty="0"/>
              <a:t>そのため、自身が関わる捕獲事業がどの計画に基づいて行われているものなのか、その計画が施策体系のどこに位置づけられているものなのかを認識することは非常に大事なことです。</a:t>
            </a:r>
          </a:p>
          <a:p>
            <a:pPr eaLnBrk="1" hangingPunct="1">
              <a:spcBef>
                <a:spcPct val="0"/>
              </a:spcBef>
            </a:pPr>
            <a:endParaRPr lang="ja-JP" altLang="en-US" dirty="0"/>
          </a:p>
          <a:p>
            <a:pPr eaLnBrk="1" hangingPunct="1">
              <a:spcBef>
                <a:spcPct val="0"/>
              </a:spcBef>
            </a:pPr>
            <a:r>
              <a:rPr lang="ja-JP" altLang="en-US" dirty="0"/>
              <a:t>鳥獣保護法の改正により、「鳥獣の管理」を含む計画制度に見直されました。</a:t>
            </a:r>
            <a:endParaRPr lang="en-US" altLang="ja-JP" dirty="0"/>
          </a:p>
          <a:p>
            <a:pPr eaLnBrk="1" hangingPunct="1">
              <a:spcBef>
                <a:spcPct val="0"/>
              </a:spcBef>
            </a:pPr>
            <a:r>
              <a:rPr lang="ja-JP" altLang="en-US" dirty="0"/>
              <a:t>都道府県知事が鳥獣全般を対象として都道府県内全体を対象に「鳥獣保護管理事業計画」を作成し、必要な場合は、管理が必要な特定鳥獣について、管理のための計画である「第二種特定鳥獣管理計画」を作成します。</a:t>
            </a:r>
            <a:endParaRPr lang="en-US" altLang="ja-JP" dirty="0"/>
          </a:p>
          <a:p>
            <a:pPr eaLnBrk="1" hangingPunct="1">
              <a:spcBef>
                <a:spcPct val="0"/>
              </a:spcBef>
            </a:pPr>
            <a:endParaRPr lang="en-US" altLang="ja-JP" dirty="0"/>
          </a:p>
          <a:p>
            <a:pPr eaLnBrk="1" hangingPunct="1">
              <a:spcBef>
                <a:spcPct val="0"/>
              </a:spcBef>
            </a:pPr>
            <a:r>
              <a:rPr lang="ja-JP" altLang="en-US" dirty="0"/>
              <a:t>皆さんがこれから頻繁に携わることになる、新たに設けられた指定管理鳥獣捕獲等事業は、「第二種特定鳥獣管理計画」に基づいて作成される「指定管理鳥獣捕獲等事業実施計画」に基づいて、実施されることになります。</a:t>
            </a:r>
          </a:p>
          <a:p>
            <a:pPr eaLnBrk="1" hangingPunct="1">
              <a:spcBef>
                <a:spcPct val="0"/>
              </a:spcBef>
            </a:pPr>
            <a:endParaRPr lang="ja-JP" altLang="en-US" dirty="0"/>
          </a:p>
          <a:p>
            <a:pPr eaLnBrk="1" hangingPunct="1">
              <a:spcBef>
                <a:spcPct val="0"/>
              </a:spcBef>
            </a:pPr>
            <a:r>
              <a:rPr lang="ja-JP" altLang="en-US" dirty="0"/>
              <a:t>指定管理鳥獣捕獲等事業とは、</a:t>
            </a:r>
            <a:r>
              <a:rPr lang="en-US" altLang="ja-JP" dirty="0"/>
              <a:t>2014</a:t>
            </a:r>
            <a:r>
              <a:rPr lang="ja-JP" altLang="en-US" dirty="0"/>
              <a:t>年（平成</a:t>
            </a:r>
            <a:r>
              <a:rPr lang="en-US" altLang="ja-JP" dirty="0"/>
              <a:t>26</a:t>
            </a:r>
            <a:r>
              <a:rPr lang="ja-JP" altLang="en-US" dirty="0"/>
              <a:t>年）の鳥獣保護法改正によって導入された、都道府県又は国の機関が鳥獣の捕獲等を実施する事業です。</a:t>
            </a:r>
            <a:endParaRPr lang="en-US" altLang="ja-JP" dirty="0"/>
          </a:p>
          <a:p>
            <a:pPr eaLnBrk="1" hangingPunct="1">
              <a:spcBef>
                <a:spcPct val="0"/>
              </a:spcBef>
            </a:pPr>
            <a:endParaRPr lang="ja-JP" altLang="en-US" dirty="0"/>
          </a:p>
          <a:p>
            <a:pPr eaLnBrk="1" hangingPunct="1">
              <a:spcBef>
                <a:spcPct val="0"/>
              </a:spcBef>
            </a:pPr>
            <a:r>
              <a:rPr lang="ja-JP" altLang="en-US" dirty="0"/>
              <a:t>指定管理鳥獣捕獲等事業は、環境大臣が、集中的かつ広域的に管理を図る必要がある鳥獣を指定管理鳥獣として定め（ニホンジカ、イノシシ）、都道府県知事が、当該鳥獣について、その生息状況、被害状況等を勘案して、捕獲を強化する必要があると判断した場合において、第二種特定鳥獣管理計画において指定管理鳥獣捕獲等事業の実施に関する事項を定めるとともに、指定管理鳥獣捕獲等事業実施計画を定め、その計画に従って、都道府県又は国の機関が捕獲等する事業です。</a:t>
            </a:r>
            <a:endParaRPr lang="en-US" altLang="ja-JP" dirty="0"/>
          </a:p>
          <a:p>
            <a:pPr eaLnBrk="1" hangingPunct="1">
              <a:spcBef>
                <a:spcPct val="0"/>
              </a:spcBef>
            </a:pPr>
            <a:r>
              <a:rPr lang="ja-JP" altLang="en-US" dirty="0"/>
              <a:t>指定管理鳥獣捕獲等事業は、認定鳥獣捕獲等事業者等に委託できることになっています。</a:t>
            </a:r>
          </a:p>
        </p:txBody>
      </p:sp>
      <p:sp>
        <p:nvSpPr>
          <p:cNvPr id="88068" name="スライド番号プレースホルダー 3">
            <a:extLst>
              <a:ext uri="{FF2B5EF4-FFF2-40B4-BE49-F238E27FC236}">
                <a16:creationId xmlns:a16="http://schemas.microsoft.com/office/drawing/2014/main" id="{FE5BEB2E-6961-477C-8D88-ABF874FA3D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2B2DF97-959B-4537-8303-CAC57B258082}" type="slidenum">
              <a:rPr lang="ja-JP" altLang="en-US" smtClean="0"/>
              <a:pPr/>
              <a:t>3</a:t>
            </a:fld>
            <a:endParaRPr lang="ja-JP"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30</a:t>
            </a:fld>
            <a:endParaRPr lang="ja-JP" altLang="en-US" dirty="0"/>
          </a:p>
        </p:txBody>
      </p:sp>
    </p:spTree>
    <p:extLst>
      <p:ext uri="{BB962C8B-B14F-4D97-AF65-F5344CB8AC3E}">
        <p14:creationId xmlns:p14="http://schemas.microsoft.com/office/powerpoint/2010/main" val="26919369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kern="1200" dirty="0">
                <a:solidFill>
                  <a:schemeClr val="tx1"/>
                </a:solidFill>
                <a:effectLst/>
                <a:latin typeface="+mn-lt"/>
                <a:ea typeface="+mn-ea"/>
                <a:cs typeface="+mn-cs"/>
              </a:rPr>
              <a:t>指定管理鳥獣捕獲等事業を行うには、認定鳥獣捕獲等事業者は業務計画を策定して、計画的に業務を行う必要があります。</a:t>
            </a:r>
            <a:endParaRPr lang="en-US" altLang="ja-JP" sz="1200"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受注した事業者は、指定された地域や期間、捕獲目標や事業量等の仕様の範囲の中で、捕獲作業を実施する地点や時期、用いる捕獲方法について、より具体的な業務計画を立てて事業を遂行することになります。</a:t>
            </a:r>
            <a:endParaRPr lang="en-US"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業務計画は、発注者と十分に協議したうえで、事前調査の結果に基づいて立案します</a:t>
            </a:r>
            <a:r>
              <a:rPr lang="ja-JP" altLang="ja-JP" sz="1200" kern="1200" dirty="0">
                <a:solidFill>
                  <a:schemeClr val="tx1"/>
                </a:solidFill>
                <a:effectLst/>
                <a:latin typeface="+mn-lt"/>
                <a:ea typeface="+mn-ea"/>
                <a:cs typeface="+mn-cs"/>
              </a:rPr>
              <a:t>。</a:t>
            </a:r>
            <a:endParaRPr lang="en-US" altLang="ja-JP" sz="1200" kern="1200" dirty="0">
              <a:solidFill>
                <a:schemeClr val="tx1"/>
              </a:solidFill>
              <a:effectLst/>
              <a:latin typeface="+mn-lt"/>
              <a:ea typeface="+mn-ea"/>
              <a:cs typeface="+mn-cs"/>
            </a:endParaRPr>
          </a:p>
          <a:p>
            <a:r>
              <a:rPr lang="ja-JP" altLang="en-US" sz="1200" kern="1200" dirty="0">
                <a:solidFill>
                  <a:schemeClr val="tx1"/>
                </a:solidFill>
                <a:effectLst/>
                <a:latin typeface="+mn-lt"/>
                <a:ea typeface="+mn-ea"/>
                <a:cs typeface="+mn-cs"/>
              </a:rPr>
              <a:t>業務</a:t>
            </a:r>
            <a:r>
              <a:rPr lang="ja-JP" altLang="ja-JP" sz="1200" kern="1200" dirty="0">
                <a:solidFill>
                  <a:schemeClr val="tx1"/>
                </a:solidFill>
                <a:effectLst/>
                <a:latin typeface="+mn-lt"/>
                <a:ea typeface="+mn-ea"/>
                <a:cs typeface="+mn-cs"/>
              </a:rPr>
              <a:t>計画は、関係者や許可権限を持つ者にわかりやすく、発注者や受注者にとって、業務の管理や作業の検証をしやすいものである必要もあります。</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31</a:t>
            </a:fld>
            <a:endParaRPr lang="ja-JP" altLang="en-US" dirty="0"/>
          </a:p>
        </p:txBody>
      </p:sp>
    </p:spTree>
    <p:extLst>
      <p:ext uri="{BB962C8B-B14F-4D97-AF65-F5344CB8AC3E}">
        <p14:creationId xmlns:p14="http://schemas.microsoft.com/office/powerpoint/2010/main" val="20342657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32</a:t>
            </a:fld>
            <a:endParaRPr lang="ja-JP" altLang="en-US" dirty="0"/>
          </a:p>
        </p:txBody>
      </p:sp>
    </p:spTree>
    <p:extLst>
      <p:ext uri="{BB962C8B-B14F-4D97-AF65-F5344CB8AC3E}">
        <p14:creationId xmlns:p14="http://schemas.microsoft.com/office/powerpoint/2010/main" val="24488475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u="none" dirty="0"/>
              <a:t>事前調査とは、事業の受注後、仕様書どおりに業務を実施することができるかどうか、また実施するためには何が必要なのか等を実際に現地で確認する調査のことです。</a:t>
            </a:r>
            <a:endParaRPr lang="en-US" altLang="ja-JP" u="none" dirty="0"/>
          </a:p>
          <a:p>
            <a:endParaRPr lang="ja-JP" altLang="en-US" u="none" dirty="0"/>
          </a:p>
          <a:p>
            <a:r>
              <a:rPr lang="ja-JP" altLang="en-US" u="none" dirty="0"/>
              <a:t>受注した鳥獣捕獲等事業で捕獲対象となっている野生動物の状況は、日々変化しています。このため、業務発注時点でベストとされていたものが変わっている可能性は十分考えられます。よって、事業の実施直前の現地の状況を確認し、状況変化の判断及びより詳細な事業の実施方法を、具体的に検討する必要があります。</a:t>
            </a:r>
            <a:endParaRPr lang="en-US" altLang="ja-JP" u="none" dirty="0"/>
          </a:p>
          <a:p>
            <a:endParaRPr lang="ja-JP" altLang="en-US" u="none" dirty="0"/>
          </a:p>
          <a:p>
            <a:r>
              <a:rPr lang="ja-JP" altLang="en-US" u="none" dirty="0"/>
              <a:t>さらに、安全管理上配慮すべき項目についても、いつも同様であるとは限りません。例えば森林施業は、場所を定期的に変更し実施されています。このように比較的短期間で状況が変わることについては、事業の実施前に発注者や関係者に確認し、捕獲実施区域・方法等を調整する必要があります。</a:t>
            </a:r>
            <a:endParaRPr lang="en-US" altLang="ja-JP" u="none" dirty="0"/>
          </a:p>
          <a:p>
            <a:endParaRPr lang="ja-JP" altLang="en-US" u="none" dirty="0"/>
          </a:p>
          <a:p>
            <a:r>
              <a:rPr lang="ja-JP" altLang="en-US" u="none" dirty="0"/>
              <a:t>事業の実施前に行う調査としては、事業を計画（発注）するために必要な情報を収集する調査と、事業の受注後、仕様書どおりに業務を実施することができるかどうか、また実施するためには何が必要なのか等を実際に現地で確認する調査の２種類があり、このテキストで「事前調査」は後者の調査を意味します。</a:t>
            </a:r>
          </a:p>
          <a:p>
            <a:r>
              <a:rPr lang="ja-JP" altLang="en-US" u="none" dirty="0"/>
              <a:t>指定管理鳥獣捕獲等事業を実施するおおよその区域と時期及び、どこでどのような捕獲方法を適用することが効果的なのかは、事業の計画（発注）前に調査や情報収集により検討され、それを基に事業が発注されますが、捕獲対象となる野生動物の状況は日々変化しているため、当時ベストとされていたものが変わっている可能性は十分考えらます。よって、事業の実施直前の現地の状況を確認し、状況変化の判断およびより詳細な事業の実施方法を具体的に検討する必要があります。さらに、安全管理上配慮すべき項目についても、いつも同じとは限りません。例えば森林施業は、場所を定期的に変えて行われます。このように比較的短期間で状況が変わることについては、事業の実施前に関係者に確認し、捕獲実施区域・方法等を調整する必要があります。</a:t>
            </a:r>
          </a:p>
          <a:p>
            <a:r>
              <a:rPr lang="ja-JP" altLang="en-US" u="none" dirty="0"/>
              <a:t>事前調査で実施すべき項目は、これまでに事例が十分に蓄積されているとはいえず、仕様書で明確に定められるとは限りません。そのため、適切な項目を鳥獣捕獲等に関する専門的な技能・知識等を有する立場から、事業者に提案を求められることもあり得ます。また、事前調査が、指定管理鳥獣捕獲等事業とは別途に、一つの業務として発注されることもあり得ます。</a:t>
            </a:r>
          </a:p>
          <a:p>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33</a:t>
            </a:fld>
            <a:endParaRPr lang="ja-JP" altLang="en-US" dirty="0"/>
          </a:p>
        </p:txBody>
      </p:sp>
    </p:spTree>
    <p:extLst>
      <p:ext uri="{BB962C8B-B14F-4D97-AF65-F5344CB8AC3E}">
        <p14:creationId xmlns:p14="http://schemas.microsoft.com/office/powerpoint/2010/main" val="40998289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kern="1200" dirty="0">
                <a:solidFill>
                  <a:schemeClr val="tx1"/>
                </a:solidFill>
                <a:effectLst/>
                <a:latin typeface="+mn-lt"/>
                <a:ea typeface="+mn-ea"/>
                <a:cs typeface="+mn-cs"/>
              </a:rPr>
              <a:t>事前調査は、業務で求められた成果を、もれなく適正なプロセスによって得るための重要な工程です。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そのため、事前調査に先立って、仕様書等から以下の項目を確認します。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また、事前調査に先立って、都道府県が策定した第二種特定鳥獣管理計画および指定管理鳥獣捕獲等事業実施計画の内容についても十分に理解しておくことが必要です。</a:t>
            </a:r>
          </a:p>
          <a:p>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捕獲個体の処理方法については、地域によって体制や処理施設の状況も異なるため、その事業における方針や必要な手続き等も事前調査で確認しておく必要があります。</a:t>
            </a:r>
          </a:p>
          <a:p>
            <a:r>
              <a:rPr lang="ja-JP" altLang="ja-JP" sz="1200" kern="1200" dirty="0">
                <a:solidFill>
                  <a:schemeClr val="tx1"/>
                </a:solidFill>
                <a:effectLst/>
                <a:latin typeface="+mn-lt"/>
                <a:ea typeface="+mn-ea"/>
                <a:cs typeface="+mn-cs"/>
              </a:rPr>
              <a:t>発注者である都道府県は、認定鳥獣捕獲等事業者が事業を実施するための経費について、その根拠となる作業日誌や領収書等の資料の提出を求めることがありますので、契約時に発注者にどのような資料が必要なのか確認してください。</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34</a:t>
            </a:fld>
            <a:endParaRPr lang="ja-JP" altLang="en-US" dirty="0"/>
          </a:p>
        </p:txBody>
      </p:sp>
    </p:spTree>
    <p:extLst>
      <p:ext uri="{BB962C8B-B14F-4D97-AF65-F5344CB8AC3E}">
        <p14:creationId xmlns:p14="http://schemas.microsoft.com/office/powerpoint/2010/main" val="15389669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u="none" kern="1200" dirty="0">
                <a:solidFill>
                  <a:schemeClr val="tx1"/>
                </a:solidFill>
                <a:effectLst/>
                <a:latin typeface="+mn-lt"/>
                <a:ea typeface="+mn-ea"/>
                <a:cs typeface="+mn-cs"/>
              </a:rPr>
              <a:t>事前調査は、指定管理鳥獣捕獲等事業をより安全で効率よく実施するための調査</a:t>
            </a:r>
            <a:r>
              <a:rPr lang="ja-JP" altLang="ja-JP" sz="1200" kern="1200" dirty="0">
                <a:solidFill>
                  <a:schemeClr val="tx1"/>
                </a:solidFill>
                <a:effectLst/>
                <a:latin typeface="+mn-lt"/>
                <a:ea typeface="+mn-ea"/>
                <a:cs typeface="+mn-cs"/>
              </a:rPr>
              <a:t>であり、以下のような事項を実施します。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業務においては、捕獲目標や対象地域や期間、事業の規模等が仕様書で規定されていたとしても、より詳細な業務内容（例えば、安全かつ効率的に捕獲できる</a:t>
            </a:r>
            <a:r>
              <a:rPr lang="ja-JP" altLang="en-US" sz="1200" kern="1200" dirty="0">
                <a:solidFill>
                  <a:schemeClr val="tx1"/>
                </a:solidFill>
                <a:effectLst/>
                <a:latin typeface="+mn-lt"/>
                <a:ea typeface="+mn-ea"/>
                <a:cs typeface="+mn-cs"/>
              </a:rPr>
              <a:t>方法</a:t>
            </a:r>
            <a:r>
              <a:rPr lang="ja-JP" altLang="ja-JP" sz="1200" kern="1200" dirty="0">
                <a:solidFill>
                  <a:schemeClr val="tx1"/>
                </a:solidFill>
                <a:effectLst/>
                <a:latin typeface="+mn-lt"/>
                <a:ea typeface="+mn-ea"/>
                <a:cs typeface="+mn-cs"/>
              </a:rPr>
              <a:t>や地点等）までは規定されていないこともあります。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また、実際に捕獲しようとする時期の現場の状況等は、やはり業務実施の時点での事前調査で確認すべきことです。事前調査では、業務計画立案のために必要な項目を網羅的に確認します。</a:t>
            </a:r>
            <a:endParaRPr lang="en-US" altLang="ja-JP" sz="1200" kern="1200" dirty="0">
              <a:solidFill>
                <a:schemeClr val="tx1"/>
              </a:solidFill>
              <a:effectLst/>
              <a:latin typeface="+mn-lt"/>
              <a:ea typeface="+mn-ea"/>
              <a:cs typeface="+mn-cs"/>
            </a:endParaRPr>
          </a:p>
          <a:p>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安全確保に関する項目には、例えば、地域住民等への周知や注意喚起、安全監視員等の配置等について、その要否や実施する場合の方法の検討等があります。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発注者が事前に想定できていない項目が事前調査によって発覚することもあるので、その場合には発注者と協議の上、万全の対策をとるようにします。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また、</a:t>
            </a:r>
            <a:r>
              <a:rPr lang="ja-JP" altLang="ja-JP" sz="1200" u="none" kern="1200" dirty="0">
                <a:solidFill>
                  <a:schemeClr val="tx1"/>
                </a:solidFill>
                <a:effectLst/>
                <a:latin typeface="+mn-lt"/>
                <a:ea typeface="+mn-ea"/>
                <a:cs typeface="+mn-cs"/>
              </a:rPr>
              <a:t>捕獲期間中に森林施業が予定されていることも考えられますので、捕獲区域の森林を管理している森林組合や森林所有者等に問い合わせるなどの対応も必要</a:t>
            </a:r>
            <a:r>
              <a:rPr lang="ja-JP" altLang="ja-JP" sz="1200" kern="1200" dirty="0">
                <a:solidFill>
                  <a:schemeClr val="tx1"/>
                </a:solidFill>
                <a:effectLst/>
                <a:latin typeface="+mn-lt"/>
                <a:ea typeface="+mn-ea"/>
                <a:cs typeface="+mn-cs"/>
              </a:rPr>
              <a:t>です。</a:t>
            </a:r>
            <a:endParaRPr lang="en-US" altLang="ja-JP" sz="1200" kern="1200" dirty="0">
              <a:solidFill>
                <a:schemeClr val="tx1"/>
              </a:solidFill>
              <a:effectLst/>
              <a:latin typeface="+mn-lt"/>
              <a:ea typeface="+mn-ea"/>
              <a:cs typeface="+mn-cs"/>
            </a:endParaRPr>
          </a:p>
          <a:p>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なお、事前調査の実施記録は、発注者に提出します。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発注者側では、事前調査の実施記録に基づいて業務計画の妥当性を検証するとともに、業務完了時の評価や振り返り（業務の目標とする捕獲ができたか、安全かつ適切に実施できたか、事業量や方針に対して目標は適切であったか、事前調査や捕獲</a:t>
            </a:r>
            <a:r>
              <a:rPr lang="ja-JP" altLang="en-US" sz="1200" kern="1200" dirty="0">
                <a:solidFill>
                  <a:schemeClr val="tx1"/>
                </a:solidFill>
                <a:effectLst/>
                <a:latin typeface="+mn-lt"/>
                <a:ea typeface="+mn-ea"/>
                <a:cs typeface="+mn-cs"/>
              </a:rPr>
              <a:t>方法</a:t>
            </a:r>
            <a:r>
              <a:rPr lang="ja-JP" altLang="ja-JP" sz="1200" kern="1200" dirty="0">
                <a:solidFill>
                  <a:schemeClr val="tx1"/>
                </a:solidFill>
                <a:effectLst/>
                <a:latin typeface="+mn-lt"/>
                <a:ea typeface="+mn-ea"/>
                <a:cs typeface="+mn-cs"/>
              </a:rPr>
              <a:t>に改善点はないか等）をすることにもなります。</a:t>
            </a:r>
            <a:endParaRPr lang="en-US" altLang="ja-JP" sz="1200" kern="1200" dirty="0">
              <a:solidFill>
                <a:schemeClr val="tx1"/>
              </a:solidFill>
              <a:effectLst/>
              <a:latin typeface="+mn-lt"/>
              <a:ea typeface="+mn-ea"/>
              <a:cs typeface="+mn-cs"/>
            </a:endParaRPr>
          </a:p>
          <a:p>
            <a:r>
              <a:rPr lang="ja-JP" altLang="ja-JP" sz="1200" kern="1200" dirty="0">
                <a:solidFill>
                  <a:schemeClr val="tx1"/>
                </a:solidFill>
                <a:effectLst/>
                <a:latin typeface="+mn-lt"/>
                <a:ea typeface="+mn-ea"/>
                <a:cs typeface="+mn-cs"/>
              </a:rPr>
              <a:t>そのためにも、事前調査の項目とそれぞれの確認事項は確実に記録することが必要です。</a:t>
            </a:r>
            <a:endParaRPr lang="en-US" altLang="ja-JP" u="none"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35</a:t>
            </a:fld>
            <a:endParaRPr lang="ja-JP" altLang="en-US" dirty="0"/>
          </a:p>
        </p:txBody>
      </p:sp>
    </p:spTree>
    <p:extLst>
      <p:ext uri="{BB962C8B-B14F-4D97-AF65-F5344CB8AC3E}">
        <p14:creationId xmlns:p14="http://schemas.microsoft.com/office/powerpoint/2010/main" val="13530058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次は、事前調査の方法についてです。</a:t>
            </a:r>
            <a:endParaRPr lang="en-US" altLang="ja-JP" dirty="0"/>
          </a:p>
          <a:p>
            <a:pPr eaLnBrk="1" hangingPunct="1">
              <a:spcBef>
                <a:spcPct val="0"/>
              </a:spcBef>
            </a:pPr>
            <a:endParaRPr lang="en-US" altLang="ja-JP" dirty="0"/>
          </a:p>
          <a:p>
            <a:pPr eaLnBrk="1" hangingPunct="1">
              <a:spcBef>
                <a:spcPct val="0"/>
              </a:spcBef>
            </a:pPr>
            <a:r>
              <a:rPr lang="ja-JP" altLang="en-US" dirty="0"/>
              <a:t>事前調査で行うべき項目には、以下のようなものがあります。</a:t>
            </a:r>
            <a:r>
              <a:rPr lang="en-US" altLang="ja-JP" dirty="0"/>
              <a:t> </a:t>
            </a:r>
          </a:p>
          <a:p>
            <a:pPr eaLnBrk="1" hangingPunct="1">
              <a:spcBef>
                <a:spcPct val="0"/>
              </a:spcBef>
            </a:pPr>
            <a:endParaRPr lang="en-US" altLang="ja-JP" dirty="0"/>
          </a:p>
          <a:p>
            <a:pPr eaLnBrk="1" hangingPunct="1">
              <a:spcBef>
                <a:spcPct val="0"/>
              </a:spcBef>
            </a:pPr>
            <a:r>
              <a:rPr lang="ja-JP" altLang="en-US" dirty="0"/>
              <a:t>○現地調査</a:t>
            </a:r>
            <a:endParaRPr lang="en-US" altLang="ja-JP" dirty="0"/>
          </a:p>
          <a:p>
            <a:pPr eaLnBrk="1" hangingPunct="1">
              <a:spcBef>
                <a:spcPct val="0"/>
              </a:spcBef>
            </a:pPr>
            <a:r>
              <a:rPr lang="ja-JP" altLang="en-US" dirty="0"/>
              <a:t>例えば、対象鳥獣の目撃や痕跡調査、ライトセンサス、地形や植生、人家や施設の配置や人の出入り状況、道路網の確認、餌付け等による誘引試験やセンサーカメラによる確認などを行います。</a:t>
            </a:r>
            <a:endParaRPr lang="en-US" altLang="ja-JP" dirty="0"/>
          </a:p>
          <a:p>
            <a:pPr eaLnBrk="1" hangingPunct="1">
              <a:spcBef>
                <a:spcPct val="0"/>
              </a:spcBef>
            </a:pPr>
            <a:endParaRPr lang="en-US" altLang="ja-JP" dirty="0"/>
          </a:p>
          <a:p>
            <a:pPr eaLnBrk="1" hangingPunct="1">
              <a:spcBef>
                <a:spcPct val="0"/>
              </a:spcBef>
            </a:pPr>
            <a:r>
              <a:rPr lang="ja-JP" altLang="en-US" dirty="0"/>
              <a:t>○聞き取り調査</a:t>
            </a:r>
            <a:endParaRPr lang="en-US" altLang="ja-JP" dirty="0"/>
          </a:p>
          <a:p>
            <a:pPr eaLnBrk="1" hangingPunct="1">
              <a:spcBef>
                <a:spcPct val="0"/>
              </a:spcBef>
            </a:pPr>
            <a:r>
              <a:rPr lang="ja-JP" altLang="en-US" dirty="0"/>
              <a:t>例えば土地管理者や周辺の住民が把握している生息状況や安全管理に必要な情報の聞き取り、これまでその地域で捕獲を行ってきた狩猟者などへの捕獲等の実態や捕獲効率、目撃効率などに関する調査、都道府県や市町村の担当者への、対象地域の捕獲等の状況や安全管理に必要な情報の聞き取りなどを行います。</a:t>
            </a:r>
            <a:endParaRPr lang="en-US" altLang="ja-JP" dirty="0"/>
          </a:p>
          <a:p>
            <a:pPr eaLnBrk="1" hangingPunct="1">
              <a:spcBef>
                <a:spcPct val="0"/>
              </a:spcBef>
            </a:pPr>
            <a:endParaRPr lang="en-US" altLang="ja-JP" dirty="0"/>
          </a:p>
          <a:p>
            <a:pPr eaLnBrk="1" hangingPunct="1">
              <a:spcBef>
                <a:spcPct val="0"/>
              </a:spcBef>
            </a:pPr>
            <a:r>
              <a:rPr lang="ja-JP" altLang="en-US" dirty="0"/>
              <a:t>○既存資料の確認や法規制、土地占有者などの調査</a:t>
            </a:r>
            <a:endParaRPr lang="en-US" altLang="ja-JP" dirty="0"/>
          </a:p>
          <a:p>
            <a:pPr eaLnBrk="1" hangingPunct="1">
              <a:spcBef>
                <a:spcPct val="0"/>
              </a:spcBef>
            </a:pPr>
            <a:endParaRPr lang="en-US" altLang="ja-JP" dirty="0"/>
          </a:p>
          <a:p>
            <a:pPr eaLnBrk="1" hangingPunct="1">
              <a:spcBef>
                <a:spcPct val="0"/>
              </a:spcBef>
            </a:pPr>
            <a:r>
              <a:rPr lang="ja-JP" altLang="en-US" dirty="0"/>
              <a:t>○（必要に応じて）捕獲試験</a:t>
            </a:r>
            <a:endParaRPr lang="en-US" altLang="ja-JP" dirty="0"/>
          </a:p>
          <a:p>
            <a:pPr eaLnBrk="1" hangingPunct="1">
              <a:spcBef>
                <a:spcPct val="0"/>
              </a:spcBef>
            </a:pPr>
            <a:r>
              <a:rPr lang="ja-JP" altLang="en-US" dirty="0"/>
              <a:t>効率的な捕獲方法の確証が持てない場合や、事業量が大きく当初の方針によって成果が大きく左右されることが想定される場合は、試験的な捕獲等を行って望ましい捕獲方法を決定することも一つの方法です。</a:t>
            </a:r>
            <a:endParaRPr lang="en-US" altLang="ja-JP" sz="1600"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36</a:t>
            </a:fld>
            <a:endParaRPr lang="ja-JP" altLang="en-US" dirty="0"/>
          </a:p>
        </p:txBody>
      </p:sp>
    </p:spTree>
    <p:extLst>
      <p:ext uri="{BB962C8B-B14F-4D97-AF65-F5344CB8AC3E}">
        <p14:creationId xmlns:p14="http://schemas.microsoft.com/office/powerpoint/2010/main" val="3109466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37</a:t>
            </a:fld>
            <a:endParaRPr lang="ja-JP" altLang="en-US" dirty="0"/>
          </a:p>
        </p:txBody>
      </p:sp>
    </p:spTree>
    <p:extLst>
      <p:ext uri="{BB962C8B-B14F-4D97-AF65-F5344CB8AC3E}">
        <p14:creationId xmlns:p14="http://schemas.microsoft.com/office/powerpoint/2010/main" val="32996392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a:extLst>
              <a:ext uri="{FF2B5EF4-FFF2-40B4-BE49-F238E27FC236}">
                <a16:creationId xmlns:a16="http://schemas.microsoft.com/office/drawing/2014/main" id="{E0E5E6D5-D8BD-40F8-ADDE-842E67C2CEF7}"/>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ノート プレースホルダー 2">
            <a:extLst>
              <a:ext uri="{FF2B5EF4-FFF2-40B4-BE49-F238E27FC236}">
                <a16:creationId xmlns:a16="http://schemas.microsoft.com/office/drawing/2014/main" id="{47E9CB24-89C5-4FE6-9081-3ED1802B84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業務計画書とは、事業の具体的な進め方や最終的な事業の成果物を記載し、発注者、受託者双方の認識にずれがないことを保証する文書です。</a:t>
            </a:r>
            <a:endParaRPr lang="en-US" altLang="ja-JP" dirty="0"/>
          </a:p>
          <a:p>
            <a:pPr eaLnBrk="1" hangingPunct="1">
              <a:spcBef>
                <a:spcPct val="0"/>
              </a:spcBef>
            </a:pPr>
            <a:r>
              <a:rPr lang="ja-JP" altLang="en-US" dirty="0"/>
              <a:t>そのため、委託者から提示された事業の仕様書をもとに、事業の具体的な実施内容、実施スケジュール等を業務計画書にまとめます。</a:t>
            </a:r>
            <a:endParaRPr lang="en-US" altLang="ja-JP" dirty="0"/>
          </a:p>
          <a:p>
            <a:pPr eaLnBrk="1" hangingPunct="1">
              <a:spcBef>
                <a:spcPct val="0"/>
              </a:spcBef>
            </a:pPr>
            <a:r>
              <a:rPr lang="ja-JP" altLang="en-US" dirty="0"/>
              <a:t>業務計画書の役割をまとめると、以下のようになります。</a:t>
            </a:r>
            <a:endParaRPr lang="en-US" altLang="ja-JP" dirty="0"/>
          </a:p>
          <a:p>
            <a:pPr eaLnBrk="1" hangingPunct="1">
              <a:spcBef>
                <a:spcPct val="0"/>
              </a:spcBef>
            </a:pPr>
            <a:r>
              <a:rPr lang="en-US" altLang="ja-JP" dirty="0"/>
              <a:t> </a:t>
            </a:r>
          </a:p>
          <a:p>
            <a:pPr eaLnBrk="1" hangingPunct="1">
              <a:spcBef>
                <a:spcPct val="0"/>
              </a:spcBef>
            </a:pPr>
            <a:r>
              <a:rPr lang="ja-JP" altLang="en-US" dirty="0"/>
              <a:t>○発注者や関係者、許可権限を持つ者などに作業内容を説明する資料</a:t>
            </a:r>
            <a:endParaRPr lang="en-US" altLang="ja-JP" dirty="0"/>
          </a:p>
          <a:p>
            <a:pPr eaLnBrk="1" hangingPunct="1">
              <a:spcBef>
                <a:spcPct val="0"/>
              </a:spcBef>
            </a:pPr>
            <a:r>
              <a:rPr lang="ja-JP" altLang="en-US" dirty="0"/>
              <a:t>○事業従事者が、事業者が採用する捕獲方法や手順を把握するための資料</a:t>
            </a:r>
            <a:endParaRPr lang="en-US" altLang="ja-JP" dirty="0"/>
          </a:p>
          <a:p>
            <a:pPr eaLnBrk="1" hangingPunct="1">
              <a:spcBef>
                <a:spcPct val="0"/>
              </a:spcBef>
            </a:pPr>
            <a:r>
              <a:rPr lang="ja-JP" altLang="en-US" dirty="0"/>
              <a:t>○発注者や受託者が、作業の監督や進行管理を行うための資料</a:t>
            </a:r>
            <a:endParaRPr lang="en-US" altLang="ja-JP" dirty="0"/>
          </a:p>
          <a:p>
            <a:pPr eaLnBrk="1" hangingPunct="1">
              <a:spcBef>
                <a:spcPct val="0"/>
              </a:spcBef>
            </a:pPr>
            <a:r>
              <a:rPr lang="ja-JP" altLang="en-US" dirty="0"/>
              <a:t>○事業の事後検証のための資料</a:t>
            </a:r>
            <a:endParaRPr lang="en-US" altLang="ja-JP" dirty="0"/>
          </a:p>
          <a:p>
            <a:pPr eaLnBrk="1" hangingPunct="1">
              <a:spcBef>
                <a:spcPct val="0"/>
              </a:spcBef>
            </a:pPr>
            <a:endParaRPr kumimoji="1" lang="en-US" altLang="ja-JP" dirty="0"/>
          </a:p>
          <a:p>
            <a:pPr eaLnBrk="1" hangingPunct="1">
              <a:spcBef>
                <a:spcPct val="0"/>
              </a:spcBef>
            </a:pPr>
            <a:r>
              <a:rPr lang="ja-JP" altLang="en-US" dirty="0"/>
              <a:t>業務計画書は、以上の目的に沿うように、それぞれの関係者にわかりやすい資料になるよう配慮して作成します。</a:t>
            </a:r>
            <a:endParaRPr lang="en-US" altLang="ja-JP" dirty="0"/>
          </a:p>
          <a:p>
            <a:pPr eaLnBrk="1" hangingPunct="1">
              <a:spcBef>
                <a:spcPct val="0"/>
              </a:spcBef>
            </a:pPr>
            <a:r>
              <a:rPr lang="ja-JP" altLang="en-US" dirty="0"/>
              <a:t>では、このような役割を持つ業務計画書には何を書けばよいのでしょうか。</a:t>
            </a:r>
            <a:endParaRPr lang="en-US" altLang="ja-JP" dirty="0"/>
          </a:p>
          <a:p>
            <a:pPr eaLnBrk="1" hangingPunct="1">
              <a:spcBef>
                <a:spcPct val="0"/>
              </a:spcBef>
            </a:pPr>
            <a:endParaRPr kumimoji="1" lang="ja-JP" altLang="en-US" dirty="0"/>
          </a:p>
        </p:txBody>
      </p:sp>
      <p:sp>
        <p:nvSpPr>
          <p:cNvPr id="33796" name="スライド番号プレースホルダー 3">
            <a:extLst>
              <a:ext uri="{FF2B5EF4-FFF2-40B4-BE49-F238E27FC236}">
                <a16:creationId xmlns:a16="http://schemas.microsoft.com/office/drawing/2014/main" id="{178B20B3-409F-49AC-8091-91BB84B3BF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6BF845FF-7525-4F00-9A98-59CD1BFEED23}" type="slidenum">
              <a:rPr lang="ja-JP" altLang="en-US" smtClean="0">
                <a:solidFill>
                  <a:srgbClr val="000000"/>
                </a:solidFill>
              </a:rPr>
              <a:pPr fontAlgn="base">
                <a:spcBef>
                  <a:spcPct val="0"/>
                </a:spcBef>
                <a:spcAft>
                  <a:spcPct val="0"/>
                </a:spcAft>
              </a:pPr>
              <a:t>38</a:t>
            </a:fld>
            <a:endParaRPr lang="ja-JP" altLang="en-US" dirty="0">
              <a:solidFill>
                <a:srgbClr val="000000"/>
              </a:solidFil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a:extLst>
              <a:ext uri="{FF2B5EF4-FFF2-40B4-BE49-F238E27FC236}">
                <a16:creationId xmlns:a16="http://schemas.microsoft.com/office/drawing/2014/main" id="{88314702-8500-47F6-93CE-FCDA000F328B}"/>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7044D87F-EB58-4C66-9023-F210134444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業務計画に記載すべき項目は、大きく業務実施方法（内容）と実施体制、そして法令順守及び安全管理の方策（潜在する事故発生のリスクへの対応方針）などです。</a:t>
            </a:r>
            <a:endParaRPr lang="en-US" altLang="ja-JP" dirty="0"/>
          </a:p>
          <a:p>
            <a:pPr eaLnBrk="1" hangingPunct="1">
              <a:spcBef>
                <a:spcPct val="0"/>
              </a:spcBef>
            </a:pPr>
            <a:r>
              <a:rPr lang="ja-JP" altLang="en-US" dirty="0"/>
              <a:t>もう少し具体的には、</a:t>
            </a:r>
            <a:endParaRPr lang="en-US" altLang="ja-JP" dirty="0"/>
          </a:p>
          <a:p>
            <a:pPr eaLnBrk="1" hangingPunct="1">
              <a:spcBef>
                <a:spcPct val="0"/>
              </a:spcBef>
            </a:pPr>
            <a:endParaRPr lang="en-US" altLang="ja-JP" dirty="0"/>
          </a:p>
          <a:p>
            <a:pPr eaLnBrk="1" hangingPunct="1">
              <a:spcBef>
                <a:spcPct val="0"/>
              </a:spcBef>
            </a:pPr>
            <a:r>
              <a:rPr lang="ja-JP" altLang="en-US" dirty="0"/>
              <a:t>○業務の概要</a:t>
            </a:r>
            <a:endParaRPr lang="en-US" altLang="ja-JP" dirty="0"/>
          </a:p>
          <a:p>
            <a:pPr eaLnBrk="1" hangingPunct="1">
              <a:spcBef>
                <a:spcPct val="0"/>
              </a:spcBef>
            </a:pPr>
            <a:r>
              <a:rPr lang="ja-JP" altLang="en-US" dirty="0"/>
              <a:t>○業務の実施位置及び方法</a:t>
            </a:r>
            <a:endParaRPr lang="en-US" altLang="ja-JP" dirty="0"/>
          </a:p>
          <a:p>
            <a:pPr eaLnBrk="1" hangingPunct="1">
              <a:spcBef>
                <a:spcPct val="0"/>
              </a:spcBef>
            </a:pPr>
            <a:r>
              <a:rPr lang="ja-JP" altLang="en-US" dirty="0"/>
              <a:t>○業務において使用する機材及び許可番号等</a:t>
            </a:r>
            <a:endParaRPr lang="en-US" altLang="ja-JP" dirty="0"/>
          </a:p>
          <a:p>
            <a:pPr eaLnBrk="1" hangingPunct="1">
              <a:spcBef>
                <a:spcPct val="0"/>
              </a:spcBef>
            </a:pPr>
            <a:r>
              <a:rPr lang="ja-JP" altLang="en-US" dirty="0"/>
              <a:t>○申請及び協議計画</a:t>
            </a:r>
            <a:endParaRPr lang="en-US" altLang="ja-JP" dirty="0"/>
          </a:p>
          <a:p>
            <a:pPr eaLnBrk="1" hangingPunct="1">
              <a:spcBef>
                <a:spcPct val="0"/>
              </a:spcBef>
            </a:pPr>
            <a:r>
              <a:rPr lang="ja-JP" altLang="en-US" dirty="0"/>
              <a:t>○安全管理計画</a:t>
            </a:r>
            <a:endParaRPr lang="en-US" altLang="ja-JP" dirty="0"/>
          </a:p>
          <a:p>
            <a:pPr eaLnBrk="1" hangingPunct="1">
              <a:spcBef>
                <a:spcPct val="0"/>
              </a:spcBef>
            </a:pPr>
            <a:r>
              <a:rPr lang="ja-JP" altLang="en-US" dirty="0"/>
              <a:t>○緊急時の連絡体制</a:t>
            </a:r>
            <a:endParaRPr lang="en-US" altLang="ja-JP" dirty="0"/>
          </a:p>
          <a:p>
            <a:pPr eaLnBrk="1" hangingPunct="1">
              <a:spcBef>
                <a:spcPct val="0"/>
              </a:spcBef>
            </a:pPr>
            <a:r>
              <a:rPr lang="ja-JP" altLang="en-US" dirty="0"/>
              <a:t>○工程計画</a:t>
            </a:r>
            <a:endParaRPr lang="en-US" altLang="ja-JP" dirty="0"/>
          </a:p>
          <a:p>
            <a:pPr eaLnBrk="1" hangingPunct="1">
              <a:spcBef>
                <a:spcPct val="0"/>
              </a:spcBef>
            </a:pPr>
            <a:endParaRPr lang="en-US" altLang="ja-JP" dirty="0"/>
          </a:p>
          <a:p>
            <a:pPr eaLnBrk="1" hangingPunct="1">
              <a:spcBef>
                <a:spcPct val="0"/>
              </a:spcBef>
            </a:pPr>
            <a:r>
              <a:rPr lang="ja-JP" altLang="en-US" dirty="0"/>
              <a:t>といったような内容になります。</a:t>
            </a:r>
            <a:endParaRPr lang="en-US" altLang="ja-JP" dirty="0"/>
          </a:p>
          <a:p>
            <a:pPr eaLnBrk="1" hangingPunct="1">
              <a:spcBef>
                <a:spcPct val="0"/>
              </a:spcBef>
            </a:pPr>
            <a:r>
              <a:rPr lang="ja-JP" altLang="en-US" dirty="0"/>
              <a:t>これらを表にまとめると、次のような表のようになります。</a:t>
            </a:r>
            <a:endParaRPr lang="en-US" altLang="ja-JP" dirty="0"/>
          </a:p>
        </p:txBody>
      </p:sp>
      <p:sp>
        <p:nvSpPr>
          <p:cNvPr id="35844" name="スライド番号プレースホルダー 3">
            <a:extLst>
              <a:ext uri="{FF2B5EF4-FFF2-40B4-BE49-F238E27FC236}">
                <a16:creationId xmlns:a16="http://schemas.microsoft.com/office/drawing/2014/main" id="{3BEB417C-6730-41A3-865C-AE880903DD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F89522C5-7697-449F-9747-1E1FDF51502A}" type="slidenum">
              <a:rPr lang="ja-JP" altLang="en-US" smtClean="0">
                <a:solidFill>
                  <a:srgbClr val="000000"/>
                </a:solidFill>
              </a:rPr>
              <a:pPr fontAlgn="base">
                <a:spcBef>
                  <a:spcPct val="0"/>
                </a:spcBef>
                <a:spcAft>
                  <a:spcPct val="0"/>
                </a:spcAft>
              </a:pPr>
              <a:t>39</a:t>
            </a:fld>
            <a:endParaRPr lang="ja-JP" altLang="en-US" dirty="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スライド イメージ プレースホルダー 1">
            <a:extLst>
              <a:ext uri="{FF2B5EF4-FFF2-40B4-BE49-F238E27FC236}">
                <a16:creationId xmlns:a16="http://schemas.microsoft.com/office/drawing/2014/main" id="{9BA59FBA-8DCB-4A5C-A72B-5C1CD350B5FA}"/>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ノート プレースホルダー 2">
            <a:extLst>
              <a:ext uri="{FF2B5EF4-FFF2-40B4-BE49-F238E27FC236}">
                <a16:creationId xmlns:a16="http://schemas.microsoft.com/office/drawing/2014/main" id="{069F8A4B-4059-4D86-9EC8-5465B7B908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mn-ea"/>
              </a:rPr>
              <a:t>　環境省では、指定管理鳥獣捕獲等事業を実施する都道府県に、交付金を用意し、都道府県が実施する</a:t>
            </a:r>
            <a:r>
              <a:rPr lang="ja-JP" altLang="en-US" b="0" i="0" u="none" strike="noStrike" baseline="0" dirty="0">
                <a:latin typeface="+mn-ea"/>
              </a:rPr>
              <a:t>指定管理鳥獣捕獲等事業交付金事業（以下「交付金事業」といいます。）を支援しています。</a:t>
            </a:r>
            <a:endParaRPr lang="en-US" altLang="ja-JP" dirty="0">
              <a:latin typeface="+mn-ea"/>
            </a:endParaRPr>
          </a:p>
          <a:p>
            <a:endParaRPr lang="en-US" altLang="ja-JP" b="0" i="0" u="none" strike="noStrike" baseline="0" dirty="0">
              <a:latin typeface="+mn-ea"/>
            </a:endParaRPr>
          </a:p>
          <a:p>
            <a:pPr eaLnBrk="1" hangingPunct="1">
              <a:spcBef>
                <a:spcPct val="0"/>
              </a:spcBef>
            </a:pPr>
            <a:r>
              <a:rPr lang="ja-JP" altLang="en-US" dirty="0">
                <a:latin typeface="+mn-ea"/>
              </a:rPr>
              <a:t>　令和５年度は、令和５年度末までにニホンジカ・イノシシの個体数を半減させる目標の達成及び豚熱ウイルスの拡散防止を目的とした野生イノシシの捕獲強化に向けて、都道府県等が行うニホンジカ・イノシシの捕獲事業等を交付金により支援することを事業目的としています。</a:t>
            </a:r>
            <a:endParaRPr lang="en-US" altLang="ja-JP" dirty="0">
              <a:latin typeface="+mn-ea"/>
            </a:endParaRPr>
          </a:p>
          <a:p>
            <a:pPr eaLnBrk="1" hangingPunct="1">
              <a:spcBef>
                <a:spcPct val="0"/>
              </a:spcBef>
            </a:pPr>
            <a:endParaRPr lang="en-US" altLang="ja-JP" b="0" i="0" u="none" strike="noStrike" baseline="0" dirty="0">
              <a:latin typeface="+mn-ea"/>
            </a:endParaRPr>
          </a:p>
          <a:p>
            <a:r>
              <a:rPr lang="ja-JP" altLang="en-US" b="0" i="0" u="none" strike="noStrike" baseline="0" dirty="0">
                <a:latin typeface="+mn-ea"/>
              </a:rPr>
              <a:t>　認定鳥獣捕獲等事業者は、交付金事業の内、指定管理鳥獣の捕獲等を受託することが想定されますが、捕獲や搬出・処分の他に、将来的には指定管理鳥獣の生息状況調査や捕獲情報等の収集、整理、分析等を行うことも期待されています。 </a:t>
            </a:r>
            <a:endParaRPr lang="en-US" altLang="ja-JP" b="0" i="0" u="none" strike="noStrike" baseline="0" dirty="0">
              <a:latin typeface="+mn-ea"/>
            </a:endParaRPr>
          </a:p>
          <a:p>
            <a:endParaRPr lang="ja-JP" altLang="en-US" b="0" i="0" u="none" strike="noStrike" baseline="0" dirty="0">
              <a:latin typeface="+mn-ea"/>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b="0" i="0" u="none" strike="noStrike" baseline="0" dirty="0">
                <a:latin typeface="+mn-ea"/>
              </a:rPr>
              <a:t>　交付金事業により捕獲等を行う場合は、指定管理事業の評価を行う際に必要になる、次の情報を記録することが求められます。</a:t>
            </a:r>
            <a:endParaRPr lang="en-US" altLang="ja-JP" b="0" i="0" u="none" strike="noStrike" baseline="0" dirty="0">
              <a:latin typeface="+mn-ea"/>
            </a:endParaRPr>
          </a:p>
          <a:p>
            <a:r>
              <a:rPr lang="ja-JP" altLang="en-US" b="0" i="0" u="none" strike="noStrike" baseline="0" dirty="0">
                <a:latin typeface="+mn-ea"/>
              </a:rPr>
              <a:t>・作業項目（調査・捕獲・個体の処分・その他）</a:t>
            </a:r>
            <a:endParaRPr lang="en-US" altLang="ja-JP" b="0" i="0" u="none" strike="noStrike" baseline="0" dirty="0">
              <a:latin typeface="+mn-ea"/>
            </a:endParaRPr>
          </a:p>
          <a:p>
            <a:r>
              <a:rPr lang="ja-JP" altLang="en-US" b="0" i="0" u="none" strike="noStrike" baseline="0" dirty="0">
                <a:latin typeface="+mn-ea"/>
              </a:rPr>
              <a:t>・捕獲場所（ハンターマップのメッシュ）</a:t>
            </a:r>
            <a:endParaRPr lang="en-US" altLang="ja-JP" b="0" i="0" u="none" strike="noStrike" baseline="0" dirty="0">
              <a:latin typeface="+mn-ea"/>
            </a:endParaRPr>
          </a:p>
          <a:p>
            <a:r>
              <a:rPr lang="ja-JP" altLang="en-US" b="0" i="0" u="none" strike="noStrike" baseline="0" dirty="0">
                <a:latin typeface="+mn-ea"/>
              </a:rPr>
              <a:t>・作業人数（捕獲従事者・それ以外の従事者）</a:t>
            </a:r>
            <a:endParaRPr lang="en-US" altLang="ja-JP" b="0" i="0" u="none" strike="noStrike" baseline="0" dirty="0">
              <a:latin typeface="+mn-ea"/>
            </a:endParaRPr>
          </a:p>
          <a:p>
            <a:r>
              <a:rPr lang="ja-JP" altLang="en-US" b="0" i="0" u="none" strike="noStrike" baseline="0" dirty="0">
                <a:latin typeface="+mn-ea"/>
              </a:rPr>
              <a:t>・鳥獣の種類（ニホンジカ・イノシシ）</a:t>
            </a:r>
            <a:endParaRPr lang="en-US" altLang="ja-JP" b="0" i="0" u="none" strike="noStrike" baseline="0" dirty="0">
              <a:latin typeface="+mn-ea"/>
            </a:endParaRPr>
          </a:p>
          <a:p>
            <a:r>
              <a:rPr lang="ja-JP" altLang="en-US" b="0" i="0" u="none" strike="noStrike" baseline="0" dirty="0">
                <a:latin typeface="+mn-ea"/>
              </a:rPr>
              <a:t>・捕獲頭数（雌雄別、幼成獣別等）</a:t>
            </a:r>
            <a:endParaRPr lang="en-US" altLang="ja-JP" b="0" i="0" u="none" strike="noStrike" baseline="0" dirty="0">
              <a:latin typeface="+mn-ea"/>
            </a:endParaRPr>
          </a:p>
          <a:p>
            <a:r>
              <a:rPr lang="ja-JP" altLang="en-US" b="0" i="0" u="none" strike="noStrike" baseline="0" dirty="0">
                <a:latin typeface="+mn-ea"/>
              </a:rPr>
              <a:t>・目撃頭数</a:t>
            </a:r>
            <a:endParaRPr lang="en-US" altLang="ja-JP" b="0" i="0" u="none" strike="noStrike" baseline="0" dirty="0">
              <a:latin typeface="+mn-ea"/>
            </a:endParaRPr>
          </a:p>
          <a:p>
            <a:r>
              <a:rPr lang="ja-JP" altLang="en-US" b="0" i="0" u="none" strike="noStrike" baseline="0" dirty="0">
                <a:latin typeface="+mn-ea"/>
              </a:rPr>
              <a:t>・猟具の種類</a:t>
            </a:r>
            <a:endParaRPr lang="en-US" altLang="ja-JP" b="0" i="0" u="none" strike="noStrike" baseline="0" dirty="0">
              <a:latin typeface="+mn-ea"/>
            </a:endParaRPr>
          </a:p>
          <a:p>
            <a:r>
              <a:rPr lang="ja-JP" altLang="en-US" b="0" i="0" u="none" strike="noStrike" baseline="0" dirty="0">
                <a:latin typeface="+mn-ea"/>
              </a:rPr>
              <a:t>・わなの稼働数</a:t>
            </a:r>
            <a:endParaRPr lang="en-US" altLang="ja-JP" b="0" i="0" u="none" strike="noStrike" baseline="0" dirty="0">
              <a:latin typeface="+mn-ea"/>
            </a:endParaRPr>
          </a:p>
          <a:p>
            <a:r>
              <a:rPr lang="ja-JP" altLang="en-US" b="0" i="0" u="none" strike="noStrike" baseline="0" dirty="0">
                <a:latin typeface="+mn-ea"/>
              </a:rPr>
              <a:t>・処置の概要</a:t>
            </a:r>
            <a:endParaRPr lang="en-US" altLang="ja-JP" b="0" i="0" u="none" strike="noStrike" baseline="0" dirty="0">
              <a:latin typeface="+mn-ea"/>
            </a:endParaRPr>
          </a:p>
          <a:p>
            <a:r>
              <a:rPr lang="ja-JP" altLang="en-US" b="0" i="0" u="none" strike="noStrike" baseline="0" dirty="0">
                <a:latin typeface="+mn-ea"/>
              </a:rPr>
              <a:t>などの情報を、確実に記録します。</a:t>
            </a:r>
            <a:endParaRPr lang="en-US" altLang="ja-JP" b="0" i="0" u="none" strike="noStrike" baseline="0" dirty="0">
              <a:latin typeface="+mn-ea"/>
            </a:endParaRPr>
          </a:p>
          <a:p>
            <a:endParaRPr lang="en-US" altLang="ja-JP" b="0" i="0" u="none" strike="noStrike" baseline="0" dirty="0">
              <a:latin typeface="+mn-ea"/>
            </a:endParaRPr>
          </a:p>
          <a:p>
            <a:r>
              <a:rPr lang="ja-JP" altLang="en-US" b="0" i="0" u="none" strike="noStrike" baseline="0" dirty="0">
                <a:latin typeface="+mn-ea"/>
              </a:rPr>
              <a:t>　認定事業者から提出された、これらの情報を基に、捕獲努力量当たりの捕獲数や、捕獲努力量当たりの目撃数が算出され、それぞれのデータを捕獲場所ごとに比較することによって、指定管理鳥獣の経年的な密度の変化を把握することができます。</a:t>
            </a:r>
            <a:endParaRPr lang="en-US" altLang="ja-JP" b="0" i="0" u="none" strike="noStrike" baseline="0" dirty="0">
              <a:latin typeface="+mn-ea"/>
            </a:endParaRPr>
          </a:p>
          <a:p>
            <a:r>
              <a:rPr lang="ja-JP" altLang="en-US" b="0" i="0" u="none" strike="noStrike" baseline="0" dirty="0">
                <a:latin typeface="+mn-ea"/>
              </a:rPr>
              <a:t>　別で把握する生息密度や植生調査結果と考察することで、指定管理鳥獣捕獲等事業の効果を把握することができるようになります。</a:t>
            </a:r>
            <a:endParaRPr lang="en-US" altLang="ja-JP" b="0" i="0" u="none" strike="noStrike" baseline="0" dirty="0">
              <a:latin typeface="+mn-ea"/>
            </a:endParaRPr>
          </a:p>
          <a:p>
            <a:endParaRPr lang="en-US" altLang="ja-JP" b="0" i="0" u="none" strike="noStrike" baseline="0" dirty="0">
              <a:latin typeface="+mn-ea"/>
            </a:endParaRPr>
          </a:p>
          <a:p>
            <a:r>
              <a:rPr lang="ja-JP" altLang="en-US" b="0" i="0" u="none" strike="noStrike" baseline="0" dirty="0">
                <a:latin typeface="+mn-ea"/>
              </a:rPr>
              <a:t>　認定鳥獣捕獲等事業者は、都道府県の指示に従い、捕獲時に何を記録する必要があるのかを理解し、捕獲時に正確な情報を記録する必要があります。 </a:t>
            </a:r>
          </a:p>
          <a:p>
            <a:endParaRPr lang="en-US" altLang="ja-JP" b="0" i="0" u="none" strike="noStrike" baseline="0" dirty="0">
              <a:latin typeface="+mn-ea"/>
            </a:endParaRPr>
          </a:p>
          <a:p>
            <a:r>
              <a:rPr lang="ja-JP" altLang="en-US" b="0" i="0" u="none" strike="noStrike" baseline="0" dirty="0">
                <a:latin typeface="+mn-ea"/>
              </a:rPr>
              <a:t>　本事業は、国民、県民の税金を投入して行う事業です。</a:t>
            </a:r>
            <a:endParaRPr lang="en-US" altLang="ja-JP" b="0" i="0" u="none" strike="noStrike" baseline="0" dirty="0">
              <a:latin typeface="+mn-ea"/>
            </a:endParaRPr>
          </a:p>
          <a:p>
            <a:r>
              <a:rPr lang="ja-JP" altLang="en-US" b="0" i="0" u="none" strike="noStrike" baseline="0" dirty="0">
                <a:latin typeface="+mn-ea"/>
              </a:rPr>
              <a:t>　指定管理鳥獣捕獲等事業実施計画に定められた目標を効率的に達成するよう真摯に取り組んでいただく必要があります。</a:t>
            </a:r>
            <a:endParaRPr lang="en-US" altLang="ja-JP" b="0" i="0" u="none" strike="noStrike" baseline="0" dirty="0">
              <a:latin typeface="+mn-ea"/>
            </a:endParaRPr>
          </a:p>
          <a:p>
            <a:r>
              <a:rPr lang="ja-JP" altLang="en-US" b="0" i="0" u="none" strike="noStrike" baseline="0" dirty="0">
                <a:latin typeface="+mn-ea"/>
              </a:rPr>
              <a:t> </a:t>
            </a:r>
          </a:p>
          <a:p>
            <a:r>
              <a:rPr lang="ja-JP" altLang="en-US" b="0" i="0" u="none" strike="noStrike" baseline="0" dirty="0">
                <a:latin typeface="+mn-ea"/>
              </a:rPr>
              <a:t>　また、発注者である都道府県は、認定鳥獣捕獲等事業者が事業を実施するための経費について、その根拠となる作業日誌や領収書等の資料の提出を求めることがありますので、契約時に発注者にどのような資料が必要なのか確認してください。 </a:t>
            </a:r>
          </a:p>
          <a:p>
            <a:endParaRPr lang="en-US" altLang="ja-JP" b="0" i="0" u="none" strike="noStrike" baseline="0" dirty="0">
              <a:latin typeface="+mn-ea"/>
            </a:endParaRPr>
          </a:p>
          <a:p>
            <a:r>
              <a:rPr lang="ja-JP" altLang="en-US" b="0" i="0" u="none" strike="noStrike" baseline="0" dirty="0">
                <a:latin typeface="+mn-ea"/>
              </a:rPr>
              <a:t>　都道府県が指定管理事業を委託事業として発注する場合、入札を行うことがあります。</a:t>
            </a:r>
            <a:endParaRPr lang="en-US" altLang="ja-JP" b="0" i="0" u="none" strike="noStrike" baseline="0" dirty="0">
              <a:latin typeface="+mn-ea"/>
            </a:endParaRPr>
          </a:p>
          <a:p>
            <a:r>
              <a:rPr lang="ja-JP" altLang="en-US" b="0" i="0" u="none" strike="noStrike" baseline="0" dirty="0">
                <a:latin typeface="+mn-ea"/>
              </a:rPr>
              <a:t>　この場合は、事業者は入札説明書等を確認し、必要な書類をそろえて入札する必要があります。 </a:t>
            </a:r>
            <a:endParaRPr lang="en-US" altLang="ja-JP" dirty="0">
              <a:latin typeface="+mn-ea"/>
            </a:endParaRPr>
          </a:p>
        </p:txBody>
      </p:sp>
      <p:sp>
        <p:nvSpPr>
          <p:cNvPr id="92164" name="スライド番号プレースホルダー 3">
            <a:extLst>
              <a:ext uri="{FF2B5EF4-FFF2-40B4-BE49-F238E27FC236}">
                <a16:creationId xmlns:a16="http://schemas.microsoft.com/office/drawing/2014/main" id="{5CEF20BA-87ED-456B-A16D-8CA510DB66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AA3AE6E0-705B-46AC-A325-376E4EFBF65C}" type="slidenum">
              <a:rPr lang="ja-JP" altLang="en-US" smtClean="0">
                <a:solidFill>
                  <a:srgbClr val="000000"/>
                </a:solidFill>
              </a:rPr>
              <a:pPr/>
              <a:t>4</a:t>
            </a:fld>
            <a:endParaRPr lang="ja-JP" altLang="en-US">
              <a:solidFill>
                <a:srgbClr val="000000"/>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a:extLst>
              <a:ext uri="{FF2B5EF4-FFF2-40B4-BE49-F238E27FC236}">
                <a16:creationId xmlns:a16="http://schemas.microsoft.com/office/drawing/2014/main" id="{2FD871A7-9DE3-496A-A70B-1A7F202074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ノート プレースホルダー 2">
            <a:extLst>
              <a:ext uri="{FF2B5EF4-FFF2-40B4-BE49-F238E27FC236}">
                <a16:creationId xmlns:a16="http://schemas.microsoft.com/office/drawing/2014/main" id="{AC91AD76-B8A6-4149-B2BF-E447E9BC34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また、業務計画書を作成することで、発注者との協議が必要な事項を整理し、業務を本格的に進める前に発注者－受託者の間の認識のずれをなくしておくようにします。</a:t>
            </a:r>
            <a:endParaRPr lang="en-US" altLang="ja-JP" dirty="0"/>
          </a:p>
          <a:p>
            <a:pPr eaLnBrk="1" hangingPunct="1">
              <a:spcBef>
                <a:spcPct val="0"/>
              </a:spcBef>
            </a:pPr>
            <a:r>
              <a:rPr lang="ja-JP" altLang="en-US" dirty="0"/>
              <a:t>捕獲業務の成果は、自然環境や対象鳥獣の動向によって大きく左右されます。</a:t>
            </a:r>
            <a:endParaRPr lang="en-US" altLang="ja-JP" dirty="0"/>
          </a:p>
          <a:p>
            <a:pPr eaLnBrk="1" hangingPunct="1">
              <a:spcBef>
                <a:spcPct val="0"/>
              </a:spcBef>
            </a:pPr>
            <a:r>
              <a:rPr lang="ja-JP" altLang="en-US" dirty="0"/>
              <a:t>また、このような業務は、まだ実績も知見も少ないため、想定外の要因で業務が遅延したり、事故が発生する可能性があります。また、錯誤捕獲の危険性もあります。</a:t>
            </a:r>
            <a:endParaRPr lang="en-US" altLang="ja-JP" dirty="0"/>
          </a:p>
          <a:p>
            <a:pPr eaLnBrk="1" hangingPunct="1">
              <a:spcBef>
                <a:spcPct val="0"/>
              </a:spcBef>
            </a:pPr>
            <a:r>
              <a:rPr lang="ja-JP" altLang="en-US" dirty="0"/>
              <a:t>想定できるリスクはできる限り抽出し、役割分担や費用負担に関して、あらかじめ発注者と受注者で取り決めておくことで、万一の場合への事前の対策をスムーズにできます。</a:t>
            </a:r>
            <a:endParaRPr kumimoji="1" lang="ja-JP" altLang="en-US" dirty="0"/>
          </a:p>
          <a:p>
            <a:pPr eaLnBrk="1" hangingPunct="1">
              <a:spcBef>
                <a:spcPct val="0"/>
              </a:spcBef>
            </a:pPr>
            <a:endParaRPr lang="en-US" altLang="ja-JP" dirty="0"/>
          </a:p>
        </p:txBody>
      </p:sp>
      <p:sp>
        <p:nvSpPr>
          <p:cNvPr id="37892" name="スライド番号プレースホルダー 3">
            <a:extLst>
              <a:ext uri="{FF2B5EF4-FFF2-40B4-BE49-F238E27FC236}">
                <a16:creationId xmlns:a16="http://schemas.microsoft.com/office/drawing/2014/main" id="{F247708A-1197-4A9C-8052-D9889147FE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EFBFEE9E-C281-4A7E-B733-6BBA81E884D2}" type="slidenum">
              <a:rPr lang="en-US" altLang="ja-JP" smtClean="0"/>
              <a:pPr fontAlgn="base">
                <a:spcBef>
                  <a:spcPct val="0"/>
                </a:spcBef>
                <a:spcAft>
                  <a:spcPct val="0"/>
                </a:spcAft>
              </a:pPr>
              <a:t>40</a:t>
            </a:fld>
            <a:endParaRPr lang="en-US" altLang="ja-JP"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41</a:t>
            </a:fld>
            <a:endParaRPr lang="ja-JP" altLang="en-US" dirty="0"/>
          </a:p>
        </p:txBody>
      </p:sp>
    </p:spTree>
    <p:extLst>
      <p:ext uri="{BB962C8B-B14F-4D97-AF65-F5344CB8AC3E}">
        <p14:creationId xmlns:p14="http://schemas.microsoft.com/office/powerpoint/2010/main" val="123816147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ー 1">
            <a:extLst>
              <a:ext uri="{FF2B5EF4-FFF2-40B4-BE49-F238E27FC236}">
                <a16:creationId xmlns:a16="http://schemas.microsoft.com/office/drawing/2014/main" id="{F534969D-7AB3-4A9A-A9AE-E7F3D49E3BED}"/>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ー 2">
            <a:extLst>
              <a:ext uri="{FF2B5EF4-FFF2-40B4-BE49-F238E27FC236}">
                <a16:creationId xmlns:a16="http://schemas.microsoft.com/office/drawing/2014/main" id="{ABF4BA1A-CCDC-4A69-BFB8-7856460538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kern="1200" dirty="0">
                <a:solidFill>
                  <a:schemeClr val="tx1"/>
                </a:solidFill>
                <a:effectLst/>
                <a:latin typeface="+mn-lt"/>
                <a:ea typeface="+mn-ea"/>
                <a:cs typeface="+mn-cs"/>
              </a:rPr>
              <a:t>業務計画書を元に、捕獲作業の実施に必要となる許可等を取得します。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申請から許可を受けるまでには一定の期間を要するため、工程計画の検討に当たっては、どの工程段階でどのような許可等（手続き）が必要かを踏まえ（図２－３参照）、十分な時間的な余裕を持った計画にする必要があります。</a:t>
            </a:r>
            <a:endParaRPr lang="en-US" altLang="ja-JP" dirty="0"/>
          </a:p>
        </p:txBody>
      </p:sp>
      <p:sp>
        <p:nvSpPr>
          <p:cNvPr id="41988" name="スライド番号プレースホルダー 3">
            <a:extLst>
              <a:ext uri="{FF2B5EF4-FFF2-40B4-BE49-F238E27FC236}">
                <a16:creationId xmlns:a16="http://schemas.microsoft.com/office/drawing/2014/main" id="{8A626845-A5E4-4FD9-A0D3-67FEE835CA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3C621852-11D9-4564-965A-4EBBCFFAEE41}" type="slidenum">
              <a:rPr lang="ja-JP" altLang="en-US" smtClean="0">
                <a:solidFill>
                  <a:srgbClr val="000000"/>
                </a:solidFill>
              </a:rPr>
              <a:pPr fontAlgn="base">
                <a:spcBef>
                  <a:spcPct val="0"/>
                </a:spcBef>
                <a:spcAft>
                  <a:spcPct val="0"/>
                </a:spcAft>
              </a:pPr>
              <a:t>42</a:t>
            </a:fld>
            <a:endParaRPr lang="ja-JP" altLang="en-US" dirty="0">
              <a:solidFill>
                <a:srgbClr val="000000"/>
              </a:solidFill>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ー 1">
            <a:extLst>
              <a:ext uri="{FF2B5EF4-FFF2-40B4-BE49-F238E27FC236}">
                <a16:creationId xmlns:a16="http://schemas.microsoft.com/office/drawing/2014/main" id="{F534969D-7AB3-4A9A-A9AE-E7F3D49E3BED}"/>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ー 2">
            <a:extLst>
              <a:ext uri="{FF2B5EF4-FFF2-40B4-BE49-F238E27FC236}">
                <a16:creationId xmlns:a16="http://schemas.microsoft.com/office/drawing/2014/main" id="{ABF4BA1A-CCDC-4A69-BFB8-7856460538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関係機関等としては、行政、地元住民、警察、土地所有者などが想定されます。</a:t>
            </a:r>
            <a:endParaRPr lang="en-US" altLang="ja-JP" dirty="0"/>
          </a:p>
          <a:p>
            <a:pPr eaLnBrk="1" hangingPunct="1">
              <a:spcBef>
                <a:spcPct val="0"/>
              </a:spcBef>
            </a:pPr>
            <a:r>
              <a:rPr lang="ja-JP" altLang="en-US" dirty="0"/>
              <a:t>行政機関が行うべき内容と、受託者が行うべき内容を検討し、役割分担をしてください。</a:t>
            </a:r>
            <a:endParaRPr lang="en-US" altLang="ja-JP" dirty="0"/>
          </a:p>
          <a:p>
            <a:pPr eaLnBrk="1" hangingPunct="1">
              <a:spcBef>
                <a:spcPct val="0"/>
              </a:spcBef>
            </a:pPr>
            <a:r>
              <a:rPr lang="ja-JP" altLang="en-US" dirty="0"/>
              <a:t>また、申請から許可を受けるまでには、一定の期間を要するため工程計画の検討に当たっては十分に考慮する必要があり、管理計画等と事前に十分な調整をする必要があります。</a:t>
            </a:r>
            <a:endParaRPr lang="en-US" altLang="ja-JP" dirty="0"/>
          </a:p>
          <a:p>
            <a:pPr eaLnBrk="1" hangingPunct="1">
              <a:spcBef>
                <a:spcPct val="0"/>
              </a:spcBef>
            </a:pPr>
            <a:endParaRPr lang="en-US" altLang="ja-JP" dirty="0"/>
          </a:p>
          <a:p>
            <a:pPr eaLnBrk="1" hangingPunct="1">
              <a:spcBef>
                <a:spcPct val="0"/>
              </a:spcBef>
            </a:pPr>
            <a:r>
              <a:rPr lang="ja-JP" altLang="en-US" dirty="0"/>
              <a:t>捕獲事業実施に際して、地域住民等の了承を得ておくことが安全な事業遂行に不可欠な事項、例えば地域住民等への作業日時や作業範囲の周知などについては、地元行政等と協議します。地元行政等との協議は、原則として事業の委託者が実施するものですが、受託者も同席して情報を共有することが不可欠です。</a:t>
            </a:r>
            <a:endParaRPr lang="en-US" altLang="ja-JP" dirty="0"/>
          </a:p>
          <a:p>
            <a:pPr eaLnBrk="1" hangingPunct="1">
              <a:spcBef>
                <a:spcPct val="0"/>
              </a:spcBef>
            </a:pPr>
            <a:r>
              <a:rPr lang="ja-JP" altLang="en-US" dirty="0"/>
              <a:t>協議の場では、先ほど示した業務計画書の目次構成のうち、特に事業の実施位置及び方法、申請及び協議計画、緊急時の連絡体制に関して情報を共有します。これにより、地域住民等とのトラブルや事故を未然に防止するための周知、協議を一通り済ませることで、はじめて安全な捕獲作業が可能になります。</a:t>
            </a:r>
            <a:endParaRPr lang="en-US" altLang="ja-JP" dirty="0"/>
          </a:p>
          <a:p>
            <a:pPr eaLnBrk="1" hangingPunct="1">
              <a:spcBef>
                <a:spcPct val="0"/>
              </a:spcBef>
            </a:pPr>
            <a:r>
              <a:rPr lang="ja-JP" altLang="en-US" dirty="0"/>
              <a:t>なお、関係団体（地元行政等）との協議は、上記の委託者との業務計画書に関する協議と同じ機会に実施することもあります。</a:t>
            </a:r>
            <a:endParaRPr lang="en-US" altLang="ja-JP" dirty="0"/>
          </a:p>
          <a:p>
            <a:pPr eaLnBrk="1" hangingPunct="1">
              <a:spcBef>
                <a:spcPct val="0"/>
              </a:spcBef>
            </a:pPr>
            <a:endParaRPr lang="en-US" altLang="ja-JP" dirty="0"/>
          </a:p>
        </p:txBody>
      </p:sp>
      <p:sp>
        <p:nvSpPr>
          <p:cNvPr id="41988" name="スライド番号プレースホルダー 3">
            <a:extLst>
              <a:ext uri="{FF2B5EF4-FFF2-40B4-BE49-F238E27FC236}">
                <a16:creationId xmlns:a16="http://schemas.microsoft.com/office/drawing/2014/main" id="{8A626845-A5E4-4FD9-A0D3-67FEE835CA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3C621852-11D9-4564-965A-4EBBCFFAEE41}" type="slidenum">
              <a:rPr lang="ja-JP" altLang="en-US" smtClean="0">
                <a:solidFill>
                  <a:srgbClr val="000000"/>
                </a:solidFill>
              </a:rPr>
              <a:pPr fontAlgn="base">
                <a:spcBef>
                  <a:spcPct val="0"/>
                </a:spcBef>
                <a:spcAft>
                  <a:spcPct val="0"/>
                </a:spcAft>
              </a:pPr>
              <a:t>43</a:t>
            </a:fld>
            <a:endParaRPr lang="ja-JP" altLang="en-US" dirty="0">
              <a:solidFill>
                <a:srgbClr val="000000"/>
              </a:solidFill>
            </a:endParaRPr>
          </a:p>
        </p:txBody>
      </p:sp>
    </p:spTree>
    <p:extLst>
      <p:ext uri="{BB962C8B-B14F-4D97-AF65-F5344CB8AC3E}">
        <p14:creationId xmlns:p14="http://schemas.microsoft.com/office/powerpoint/2010/main" val="23129075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44</a:t>
            </a:fld>
            <a:endParaRPr lang="ja-JP" altLang="en-US" dirty="0"/>
          </a:p>
        </p:txBody>
      </p:sp>
    </p:spTree>
    <p:extLst>
      <p:ext uri="{BB962C8B-B14F-4D97-AF65-F5344CB8AC3E}">
        <p14:creationId xmlns:p14="http://schemas.microsoft.com/office/powerpoint/2010/main" val="28997566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a:extLst>
              <a:ext uri="{FF2B5EF4-FFF2-40B4-BE49-F238E27FC236}">
                <a16:creationId xmlns:a16="http://schemas.microsoft.com/office/drawing/2014/main" id="{E025D50A-A500-4EE5-A27F-AAC018067747}"/>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ノート プレースホルダー 2">
            <a:extLst>
              <a:ext uri="{FF2B5EF4-FFF2-40B4-BE49-F238E27FC236}">
                <a16:creationId xmlns:a16="http://schemas.microsoft.com/office/drawing/2014/main" id="{8FC5CACD-5987-4E76-B8A8-EEEC4A888A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ja-JP" sz="1200" u="none" kern="1200" dirty="0">
                <a:solidFill>
                  <a:schemeClr val="tx1"/>
                </a:solidFill>
                <a:effectLst/>
                <a:latin typeface="+mn-lt"/>
                <a:ea typeface="+mn-ea"/>
                <a:cs typeface="+mn-cs"/>
              </a:rPr>
              <a:t>捕獲作業において報告や確認が必要な項目については、報告様式やチェックシート等の作業記録を作成し、もれなく確認できるよう準備してください。</a:t>
            </a:r>
            <a:endParaRPr lang="en-US"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作業記録は、業務の進行管理や事後検証のために必要となる基礎資料の１つです。事業の目的や作業内容によって必要となる情報は異なります。したがって作業記録の様式は、受注した事業ごとに発注者と十分協議のうえ決定する必要があります。</a:t>
            </a:r>
          </a:p>
          <a:p>
            <a:r>
              <a:rPr lang="ja-JP" altLang="ja-JP" sz="1200" u="none" kern="1200" dirty="0">
                <a:solidFill>
                  <a:schemeClr val="tx1"/>
                </a:solidFill>
                <a:effectLst/>
                <a:latin typeface="+mn-lt"/>
                <a:ea typeface="+mn-ea"/>
                <a:cs typeface="+mn-cs"/>
              </a:rPr>
              <a:t>捕獲作業に着手する前に、作業に関わる全ての事業従事者が、実際の作業内容について十分理解しておくことが必要です。事業管理責任者は、業務計画書の中から捕獲作業に関係する項目だけを抜粋し、作業全体の流れや作業項目を整理した、事業従事者向けの作業マニュアルを作成するよう心がけましょう。</a:t>
            </a:r>
            <a:endParaRPr lang="en-US" altLang="ja-JP" sz="1200" u="none" kern="1200" dirty="0">
              <a:solidFill>
                <a:schemeClr val="tx1"/>
              </a:solidFill>
              <a:effectLst/>
              <a:latin typeface="+mn-lt"/>
              <a:ea typeface="+mn-ea"/>
              <a:cs typeface="+mn-cs"/>
            </a:endParaRPr>
          </a:p>
          <a:p>
            <a:r>
              <a:rPr lang="ja-JP" altLang="ja-JP" sz="1200" u="none" kern="1200" dirty="0">
                <a:solidFill>
                  <a:schemeClr val="tx1"/>
                </a:solidFill>
                <a:effectLst/>
                <a:latin typeface="+mn-lt"/>
                <a:ea typeface="+mn-ea"/>
                <a:cs typeface="+mn-cs"/>
              </a:rPr>
              <a:t>また、いくら作業マニュアルを整備しても、実際に作業を行う事業従事者が十分理解していなければ何の意味もありません。事業管理責任者は、捕獲作業が始まる前に捕獲従事者向けの研修を実施する等、作業に関わる誰もが安全かつ正確な捕獲作業を実施し、作業内容を記録できるよう準備してください。</a:t>
            </a:r>
            <a:endParaRPr kumimoji="1" lang="ja-JP" altLang="en-US" u="none" dirty="0"/>
          </a:p>
        </p:txBody>
      </p:sp>
      <p:sp>
        <p:nvSpPr>
          <p:cNvPr id="48132" name="スライド番号プレースホルダー 3">
            <a:extLst>
              <a:ext uri="{FF2B5EF4-FFF2-40B4-BE49-F238E27FC236}">
                <a16:creationId xmlns:a16="http://schemas.microsoft.com/office/drawing/2014/main" id="{D1AE4931-6798-4287-8264-1AA63870E3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E61C0021-4EF5-4CDE-BE5E-1053F9BDC17B}" type="slidenum">
              <a:rPr lang="ja-JP" altLang="en-US" smtClean="0">
                <a:solidFill>
                  <a:srgbClr val="000000"/>
                </a:solidFill>
              </a:rPr>
              <a:pPr fontAlgn="base">
                <a:spcBef>
                  <a:spcPct val="0"/>
                </a:spcBef>
                <a:spcAft>
                  <a:spcPct val="0"/>
                </a:spcAft>
              </a:pPr>
              <a:t>45</a:t>
            </a:fld>
            <a:endParaRPr lang="ja-JP" altLang="en-US" dirty="0">
              <a:solidFill>
                <a:srgbClr val="000000"/>
              </a:solidFill>
            </a:endParaRPr>
          </a:p>
        </p:txBody>
      </p:sp>
    </p:spTree>
    <p:extLst>
      <p:ext uri="{BB962C8B-B14F-4D97-AF65-F5344CB8AC3E}">
        <p14:creationId xmlns:p14="http://schemas.microsoft.com/office/powerpoint/2010/main" val="32919039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a:extLst>
              <a:ext uri="{FF2B5EF4-FFF2-40B4-BE49-F238E27FC236}">
                <a16:creationId xmlns:a16="http://schemas.microsoft.com/office/drawing/2014/main" id="{E025D50A-A500-4EE5-A27F-AAC018067747}"/>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ノート プレースホルダー 2">
            <a:extLst>
              <a:ext uri="{FF2B5EF4-FFF2-40B4-BE49-F238E27FC236}">
                <a16:creationId xmlns:a16="http://schemas.microsoft.com/office/drawing/2014/main" id="{8FC5CACD-5987-4E76-B8A8-EEEC4A888A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まずは作業開始時から見ていきましょう。</a:t>
            </a:r>
            <a:endParaRPr lang="en-US" altLang="ja-JP" dirty="0"/>
          </a:p>
          <a:p>
            <a:pPr eaLnBrk="1" hangingPunct="1">
              <a:spcBef>
                <a:spcPct val="0"/>
              </a:spcBef>
            </a:pPr>
            <a:endParaRPr lang="en-US" altLang="ja-JP" dirty="0"/>
          </a:p>
          <a:p>
            <a:pPr eaLnBrk="1" hangingPunct="1">
              <a:spcBef>
                <a:spcPct val="0"/>
              </a:spcBef>
            </a:pPr>
            <a:r>
              <a:rPr lang="ja-JP" altLang="en-US" dirty="0"/>
              <a:t>捕獲作業の実施時には、事業管理責任者と捕獲従事者が集合して、作業前の確認作業を行います。事業管理責任者が不在の場合は現場監督者が代わりに行います。</a:t>
            </a:r>
            <a:endParaRPr lang="en-US" altLang="ja-JP" dirty="0"/>
          </a:p>
          <a:p>
            <a:pPr eaLnBrk="1" hangingPunct="1">
              <a:spcBef>
                <a:spcPct val="0"/>
              </a:spcBef>
            </a:pPr>
            <a:r>
              <a:rPr lang="ja-JP" altLang="en-US" dirty="0"/>
              <a:t>業務計画書に基づいて必要な項目を確認し、各従事者が行うべき作業を現場監督者の指示のもと、皆で確認します。また、捕獲従事者の装備品等に漏れがないか、適正な機材を携行しているか、現場監督者が中心となって確認します。</a:t>
            </a:r>
            <a:endParaRPr lang="en-US" altLang="ja-JP" dirty="0"/>
          </a:p>
          <a:p>
            <a:pPr eaLnBrk="1" hangingPunct="1">
              <a:spcBef>
                <a:spcPct val="0"/>
              </a:spcBef>
            </a:pPr>
            <a:r>
              <a:rPr lang="ja-JP" altLang="en-US" dirty="0"/>
              <a:t>特に、報告が必要な項目については入念に確認し、報告の方法や連絡体制について捕獲チーム内で認識のずれがないようにしておきます。</a:t>
            </a:r>
            <a:endParaRPr lang="en-US" altLang="ja-JP" dirty="0"/>
          </a:p>
          <a:p>
            <a:pPr eaLnBrk="1" hangingPunct="1">
              <a:spcBef>
                <a:spcPct val="0"/>
              </a:spcBef>
            </a:pPr>
            <a:r>
              <a:rPr lang="en-US" altLang="ja-JP" dirty="0"/>
              <a:t>  </a:t>
            </a:r>
          </a:p>
          <a:p>
            <a:pPr eaLnBrk="1" hangingPunct="1">
              <a:spcBef>
                <a:spcPct val="0"/>
              </a:spcBef>
            </a:pPr>
            <a:r>
              <a:rPr lang="ja-JP" altLang="en-US" dirty="0"/>
              <a:t>作業開始時ミーティングにおける主な確認事項としては、</a:t>
            </a:r>
            <a:endParaRPr lang="en-US" altLang="ja-JP" dirty="0"/>
          </a:p>
          <a:p>
            <a:pPr eaLnBrk="1" hangingPunct="1">
              <a:spcBef>
                <a:spcPct val="0"/>
              </a:spcBef>
            </a:pPr>
            <a:r>
              <a:rPr lang="ja-JP" altLang="en-US" dirty="0"/>
              <a:t>○当日の業務内容の確認（捕獲方法、スケジュール、場所、役割分担など）</a:t>
            </a:r>
            <a:endParaRPr lang="en-US" altLang="ja-JP" dirty="0"/>
          </a:p>
          <a:p>
            <a:pPr eaLnBrk="1" hangingPunct="1">
              <a:spcBef>
                <a:spcPct val="0"/>
              </a:spcBef>
            </a:pPr>
            <a:r>
              <a:rPr lang="ja-JP" altLang="en-US" dirty="0"/>
              <a:t>○従事者の健康状態の確認、装備のチェック</a:t>
            </a:r>
            <a:endParaRPr lang="en-US" altLang="ja-JP" dirty="0"/>
          </a:p>
          <a:p>
            <a:pPr eaLnBrk="1" hangingPunct="1">
              <a:spcBef>
                <a:spcPct val="0"/>
              </a:spcBef>
            </a:pPr>
            <a:r>
              <a:rPr lang="ja-JP" altLang="en-US" dirty="0"/>
              <a:t>○連絡方法の確認</a:t>
            </a:r>
            <a:endParaRPr lang="en-US" altLang="ja-JP" dirty="0"/>
          </a:p>
          <a:p>
            <a:pPr eaLnBrk="1" hangingPunct="1">
              <a:spcBef>
                <a:spcPct val="0"/>
              </a:spcBef>
            </a:pPr>
            <a:r>
              <a:rPr lang="ja-JP" altLang="en-US" dirty="0"/>
              <a:t>○注意事項の確認</a:t>
            </a:r>
            <a:endParaRPr lang="en-US" altLang="ja-JP" dirty="0"/>
          </a:p>
          <a:p>
            <a:pPr eaLnBrk="1" hangingPunct="1">
              <a:spcBef>
                <a:spcPct val="0"/>
              </a:spcBef>
            </a:pPr>
            <a:r>
              <a:rPr lang="ja-JP" altLang="en-US" dirty="0"/>
              <a:t>○要報告項目と報告方法の確認</a:t>
            </a:r>
            <a:endParaRPr lang="en-US" altLang="ja-JP" dirty="0"/>
          </a:p>
          <a:p>
            <a:pPr eaLnBrk="1" hangingPunct="1">
              <a:spcBef>
                <a:spcPct val="0"/>
              </a:spcBef>
            </a:pPr>
            <a:r>
              <a:rPr kumimoji="1" lang="ja-JP" altLang="en-US" dirty="0"/>
              <a:t>などが挙げられます。</a:t>
            </a:r>
          </a:p>
        </p:txBody>
      </p:sp>
      <p:sp>
        <p:nvSpPr>
          <p:cNvPr id="48132" name="スライド番号プレースホルダー 3">
            <a:extLst>
              <a:ext uri="{FF2B5EF4-FFF2-40B4-BE49-F238E27FC236}">
                <a16:creationId xmlns:a16="http://schemas.microsoft.com/office/drawing/2014/main" id="{D1AE4931-6798-4287-8264-1AA63870E3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E61C0021-4EF5-4CDE-BE5E-1053F9BDC17B}" type="slidenum">
              <a:rPr lang="ja-JP" altLang="en-US" smtClean="0">
                <a:solidFill>
                  <a:srgbClr val="000000"/>
                </a:solidFill>
              </a:rPr>
              <a:pPr fontAlgn="base">
                <a:spcBef>
                  <a:spcPct val="0"/>
                </a:spcBef>
                <a:spcAft>
                  <a:spcPct val="0"/>
                </a:spcAft>
              </a:pPr>
              <a:t>46</a:t>
            </a:fld>
            <a:endParaRPr lang="ja-JP" altLang="en-US" dirty="0">
              <a:solidFill>
                <a:srgbClr val="000000"/>
              </a:solidFill>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ー 1">
            <a:extLst>
              <a:ext uri="{FF2B5EF4-FFF2-40B4-BE49-F238E27FC236}">
                <a16:creationId xmlns:a16="http://schemas.microsoft.com/office/drawing/2014/main" id="{50270467-BBBF-46AE-9A3D-262E4548C764}"/>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ー 2">
            <a:extLst>
              <a:ext uri="{FF2B5EF4-FFF2-40B4-BE49-F238E27FC236}">
                <a16:creationId xmlns:a16="http://schemas.microsoft.com/office/drawing/2014/main" id="{F5864373-EF91-4DD0-A0F2-7C9E6F6DB0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そして、実際の作業に移ります。</a:t>
            </a:r>
            <a:endParaRPr lang="en-US" altLang="ja-JP" dirty="0"/>
          </a:p>
          <a:p>
            <a:pPr eaLnBrk="1" hangingPunct="1">
              <a:spcBef>
                <a:spcPct val="0"/>
              </a:spcBef>
            </a:pPr>
            <a:endParaRPr lang="en-US" altLang="ja-JP" dirty="0"/>
          </a:p>
          <a:p>
            <a:pPr eaLnBrk="1" hangingPunct="1">
              <a:spcBef>
                <a:spcPct val="0"/>
              </a:spcBef>
            </a:pPr>
            <a:r>
              <a:rPr lang="ja-JP" altLang="en-US" dirty="0"/>
              <a:t>法令を遵守し、仕様書、業務計画書、作業開始時ミーティングの指示にしたがって適切に作業を実施します。</a:t>
            </a:r>
            <a:endParaRPr lang="en-US" altLang="ja-JP" dirty="0"/>
          </a:p>
          <a:p>
            <a:pPr eaLnBrk="1" hangingPunct="1">
              <a:spcBef>
                <a:spcPct val="0"/>
              </a:spcBef>
            </a:pPr>
            <a:r>
              <a:rPr lang="ja-JP" altLang="en-US" dirty="0"/>
              <a:t>捕獲作業は、原則として単独で行わず、２名以上で行います。一時的に単独で作業することがある場合でも、無線や携帯電話での定時的な連絡などで、すぐに駆けつけられる範囲に他の捕獲従事者を配置し、常に作業の進行状況や安全を確認できるようにします。</a:t>
            </a:r>
            <a:endParaRPr lang="en-US" altLang="ja-JP" dirty="0"/>
          </a:p>
          <a:p>
            <a:pPr eaLnBrk="1" hangingPunct="1">
              <a:spcBef>
                <a:spcPct val="0"/>
              </a:spcBef>
            </a:pPr>
            <a:r>
              <a:rPr lang="ja-JP" altLang="en-US" dirty="0"/>
              <a:t>捕獲個体は、業務計画書に定めた方法に沿って搬出・処分します。なお、業務で捕獲した個体を処分する場合には、捕獲物等に該当します。そのため、市町村が定めた、あるいは事前に発注者と協議した方法に沿って処分します。</a:t>
            </a:r>
            <a:endParaRPr kumimoji="1" lang="ja-JP" altLang="en-US" dirty="0"/>
          </a:p>
        </p:txBody>
      </p:sp>
      <p:sp>
        <p:nvSpPr>
          <p:cNvPr id="50180" name="スライド番号プレースホルダー 3">
            <a:extLst>
              <a:ext uri="{FF2B5EF4-FFF2-40B4-BE49-F238E27FC236}">
                <a16:creationId xmlns:a16="http://schemas.microsoft.com/office/drawing/2014/main" id="{27F9AFB3-D6BF-4566-ACE0-ED05F51428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5850D3BA-157E-40CB-9744-6E21F90FB7A4}" type="slidenum">
              <a:rPr lang="ja-JP" altLang="en-US" smtClean="0">
                <a:solidFill>
                  <a:srgbClr val="000000"/>
                </a:solidFill>
              </a:rPr>
              <a:pPr fontAlgn="base">
                <a:spcBef>
                  <a:spcPct val="0"/>
                </a:spcBef>
                <a:spcAft>
                  <a:spcPct val="0"/>
                </a:spcAft>
              </a:pPr>
              <a:t>47</a:t>
            </a:fld>
            <a:endParaRPr lang="ja-JP" altLang="en-US" dirty="0">
              <a:solidFill>
                <a:srgbClr val="000000"/>
              </a:solidFill>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a:extLst>
              <a:ext uri="{FF2B5EF4-FFF2-40B4-BE49-F238E27FC236}">
                <a16:creationId xmlns:a16="http://schemas.microsoft.com/office/drawing/2014/main" id="{16A8AFCD-D4CE-46A3-BF0E-1F7A627A547A}"/>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a:extLst>
              <a:ext uri="{FF2B5EF4-FFF2-40B4-BE49-F238E27FC236}">
                <a16:creationId xmlns:a16="http://schemas.microsoft.com/office/drawing/2014/main" id="{20840D09-B3AC-4D84-97BB-7BEE6C8324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業務の進行管理や事後検証のために、作業記録や報告書を毎日きちんと作成しておく必要があります。</a:t>
            </a:r>
            <a:endParaRPr lang="en-US" altLang="ja-JP" dirty="0"/>
          </a:p>
          <a:p>
            <a:pPr eaLnBrk="1" hangingPunct="1">
              <a:spcBef>
                <a:spcPct val="0"/>
              </a:spcBef>
            </a:pPr>
            <a:r>
              <a:rPr lang="ja-JP" altLang="en-US" dirty="0"/>
              <a:t>捕獲従事者は、その日のうちに事業者に作業記録を提出し、事業者はそれを確認します。</a:t>
            </a:r>
            <a:endParaRPr lang="en-US" altLang="ja-JP" dirty="0"/>
          </a:p>
          <a:p>
            <a:pPr eaLnBrk="1" hangingPunct="1">
              <a:spcBef>
                <a:spcPct val="0"/>
              </a:spcBef>
            </a:pPr>
            <a:endParaRPr lang="en-US" altLang="ja-JP" dirty="0"/>
          </a:p>
          <a:p>
            <a:pPr eaLnBrk="1" hangingPunct="1">
              <a:spcBef>
                <a:spcPct val="0"/>
              </a:spcBef>
            </a:pPr>
            <a:r>
              <a:rPr lang="ja-JP" altLang="en-US" dirty="0"/>
              <a:t>特に、事故や違反があった場合は、速やかに事業者や発注者に報告して、適切な対応をとる必要があります。</a:t>
            </a:r>
            <a:endParaRPr lang="en-US" altLang="ja-JP" dirty="0"/>
          </a:p>
          <a:p>
            <a:pPr eaLnBrk="1" hangingPunct="1">
              <a:spcBef>
                <a:spcPct val="0"/>
              </a:spcBef>
            </a:pPr>
            <a:r>
              <a:rPr lang="ja-JP" altLang="en-US" dirty="0"/>
              <a:t>また、事故や違反に至らないものでも、安全確保の上で気になることがあれば、関係者間で共有しておく必要があります。</a:t>
            </a:r>
            <a:endParaRPr lang="en-US" altLang="ja-JP" dirty="0"/>
          </a:p>
          <a:p>
            <a:pPr eaLnBrk="1" hangingPunct="1">
              <a:spcBef>
                <a:spcPct val="0"/>
              </a:spcBef>
            </a:pPr>
            <a:r>
              <a:rPr lang="ja-JP" altLang="en-US" dirty="0"/>
              <a:t>さらに、周辺の住民等からのクレームなどがあった場合は、事業者を通じて発注者に報告し、指示に沿って対応します。</a:t>
            </a:r>
            <a:endParaRPr lang="en-US" altLang="ja-JP" dirty="0"/>
          </a:p>
          <a:p>
            <a:pPr eaLnBrk="1" hangingPunct="1">
              <a:spcBef>
                <a:spcPct val="0"/>
              </a:spcBef>
            </a:pPr>
            <a:r>
              <a:rPr lang="ja-JP" altLang="en-US" dirty="0"/>
              <a:t>このように、捕獲従事者と事業者の間での意思疎通を密にし、必要があれば発注者や関係者と協議して速やかに改善できる体制をとってください。</a:t>
            </a:r>
            <a:endParaRPr lang="en-US" altLang="ja-JP" dirty="0"/>
          </a:p>
          <a:p>
            <a:pPr eaLnBrk="1" hangingPunct="1">
              <a:spcBef>
                <a:spcPct val="0"/>
              </a:spcBef>
            </a:pPr>
            <a:endParaRPr lang="en-US" altLang="ja-JP" dirty="0"/>
          </a:p>
          <a:p>
            <a:pPr eaLnBrk="1" hangingPunct="1">
              <a:spcBef>
                <a:spcPct val="0"/>
              </a:spcBef>
            </a:pPr>
            <a:r>
              <a:rPr lang="ja-JP" altLang="en-US" dirty="0"/>
              <a:t>作業終了時ミーティングにおける主な確認事項としては、</a:t>
            </a:r>
            <a:endParaRPr lang="en-US" altLang="ja-JP" dirty="0"/>
          </a:p>
          <a:p>
            <a:pPr eaLnBrk="1" hangingPunct="1">
              <a:spcBef>
                <a:spcPct val="0"/>
              </a:spcBef>
            </a:pPr>
            <a:r>
              <a:rPr lang="ja-JP" altLang="en-US" dirty="0"/>
              <a:t>○終了した業務内容と捕獲成果、進行状況の確認</a:t>
            </a:r>
            <a:endParaRPr lang="en-US" altLang="ja-JP" dirty="0"/>
          </a:p>
          <a:p>
            <a:pPr eaLnBrk="1" hangingPunct="1">
              <a:spcBef>
                <a:spcPct val="0"/>
              </a:spcBef>
            </a:pPr>
            <a:r>
              <a:rPr lang="ja-JP" altLang="en-US" dirty="0"/>
              <a:t>○報告事項の確認</a:t>
            </a:r>
            <a:endParaRPr lang="en-US" altLang="ja-JP" dirty="0"/>
          </a:p>
          <a:p>
            <a:pPr eaLnBrk="1" hangingPunct="1">
              <a:spcBef>
                <a:spcPct val="0"/>
              </a:spcBef>
            </a:pPr>
            <a:r>
              <a:rPr lang="ja-JP" altLang="en-US" dirty="0"/>
              <a:t>○注意事項、反省点の確認</a:t>
            </a:r>
            <a:endParaRPr lang="en-US" altLang="ja-JP" dirty="0"/>
          </a:p>
          <a:p>
            <a:pPr eaLnBrk="1" hangingPunct="1">
              <a:spcBef>
                <a:spcPct val="0"/>
              </a:spcBef>
            </a:pPr>
            <a:r>
              <a:rPr lang="ja-JP" altLang="en-US" dirty="0"/>
              <a:t>○作業記録や報告書の提出</a:t>
            </a:r>
            <a:endParaRPr lang="en-US" altLang="ja-JP" dirty="0"/>
          </a:p>
          <a:p>
            <a:pPr eaLnBrk="1" hangingPunct="1">
              <a:spcBef>
                <a:spcPct val="0"/>
              </a:spcBef>
            </a:pPr>
            <a:r>
              <a:rPr kumimoji="1" lang="ja-JP" altLang="en-US" dirty="0"/>
              <a:t>などが挙げられます。</a:t>
            </a:r>
          </a:p>
        </p:txBody>
      </p:sp>
      <p:sp>
        <p:nvSpPr>
          <p:cNvPr id="52228" name="スライド番号プレースホルダー 3">
            <a:extLst>
              <a:ext uri="{FF2B5EF4-FFF2-40B4-BE49-F238E27FC236}">
                <a16:creationId xmlns:a16="http://schemas.microsoft.com/office/drawing/2014/main" id="{80D1D57A-6BFC-4140-8D68-6338FD1D22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3E014B2E-F407-42B2-8D68-03E938C60123}" type="slidenum">
              <a:rPr lang="ja-JP" altLang="en-US" smtClean="0">
                <a:solidFill>
                  <a:srgbClr val="000000"/>
                </a:solidFill>
              </a:rPr>
              <a:pPr fontAlgn="base">
                <a:spcBef>
                  <a:spcPct val="0"/>
                </a:spcBef>
                <a:spcAft>
                  <a:spcPct val="0"/>
                </a:spcAft>
              </a:pPr>
              <a:t>48</a:t>
            </a:fld>
            <a:endParaRPr lang="ja-JP" altLang="en-US" dirty="0">
              <a:solidFill>
                <a:srgbClr val="000000"/>
              </a:solidFill>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a:extLst>
              <a:ext uri="{FF2B5EF4-FFF2-40B4-BE49-F238E27FC236}">
                <a16:creationId xmlns:a16="http://schemas.microsoft.com/office/drawing/2014/main" id="{16A8AFCD-D4CE-46A3-BF0E-1F7A627A547A}"/>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a:extLst>
              <a:ext uri="{FF2B5EF4-FFF2-40B4-BE49-F238E27FC236}">
                <a16:creationId xmlns:a16="http://schemas.microsoft.com/office/drawing/2014/main" id="{20840D09-B3AC-4D84-97BB-7BEE6C8324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u="none" kern="1200" dirty="0">
                <a:solidFill>
                  <a:schemeClr val="tx1"/>
                </a:solidFill>
                <a:effectLst/>
                <a:latin typeface="+mn-lt"/>
                <a:ea typeface="+mn-ea"/>
                <a:cs typeface="+mn-cs"/>
              </a:rPr>
              <a:t>事業者には、その事業従事者に対し、労働基準法等のいわゆる労働法に適合した労務管理が求められます。</a:t>
            </a: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万が一捕獲作業中に事故が発生した場合、事故を起こした事業従事者の労働環境の合法性について事業者の責任が問われることも想定されます。</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特に捕獲作業は、人間よりも力の強い野生動物を相手に野外で行う作業であり、常に危険と隣り合わせです。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事業従事者の労務管理を適切に行うことに加え、作業当日の事業従事者の健康状態を把握し、無理をさせない対応が必要です。</a:t>
            </a:r>
            <a:endParaRPr kumimoji="1" lang="ja-JP" altLang="en-US" dirty="0"/>
          </a:p>
        </p:txBody>
      </p:sp>
      <p:sp>
        <p:nvSpPr>
          <p:cNvPr id="52228" name="スライド番号プレースホルダー 3">
            <a:extLst>
              <a:ext uri="{FF2B5EF4-FFF2-40B4-BE49-F238E27FC236}">
                <a16:creationId xmlns:a16="http://schemas.microsoft.com/office/drawing/2014/main" id="{80D1D57A-6BFC-4140-8D68-6338FD1D22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3E014B2E-F407-42B2-8D68-03E938C60123}" type="slidenum">
              <a:rPr lang="ja-JP" altLang="en-US" smtClean="0">
                <a:solidFill>
                  <a:srgbClr val="000000"/>
                </a:solidFill>
              </a:rPr>
              <a:pPr fontAlgn="base">
                <a:spcBef>
                  <a:spcPct val="0"/>
                </a:spcBef>
                <a:spcAft>
                  <a:spcPct val="0"/>
                </a:spcAft>
              </a:pPr>
              <a:t>49</a:t>
            </a:fld>
            <a:endParaRPr lang="ja-JP" altLang="en-US" dirty="0">
              <a:solidFill>
                <a:srgbClr val="000000"/>
              </a:solidFill>
            </a:endParaRPr>
          </a:p>
        </p:txBody>
      </p:sp>
    </p:spTree>
    <p:extLst>
      <p:ext uri="{BB962C8B-B14F-4D97-AF65-F5344CB8AC3E}">
        <p14:creationId xmlns:p14="http://schemas.microsoft.com/office/powerpoint/2010/main" val="1270119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a:extLst>
              <a:ext uri="{FF2B5EF4-FFF2-40B4-BE49-F238E27FC236}">
                <a16:creationId xmlns:a16="http://schemas.microsoft.com/office/drawing/2014/main" id="{6D108DFA-940D-4243-AEC4-D3D797BA9E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ノート プレースホルダー 2">
            <a:extLst>
              <a:ext uri="{FF2B5EF4-FFF2-40B4-BE49-F238E27FC236}">
                <a16:creationId xmlns:a16="http://schemas.microsoft.com/office/drawing/2014/main" id="{118B24A0-D49D-4A00-969E-B89AB46EB5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スライドは、講習テキストの</a:t>
            </a:r>
            <a:r>
              <a:rPr lang="en-US" altLang="ja-JP" dirty="0"/>
              <a:t>20</a:t>
            </a:r>
            <a:r>
              <a:rPr lang="ja-JP" altLang="en-US" dirty="0"/>
              <a:t>ページを示したものです。</a:t>
            </a:r>
            <a:endParaRPr lang="en-US" altLang="ja-JP" dirty="0"/>
          </a:p>
          <a:p>
            <a:pPr eaLnBrk="1" hangingPunct="1">
              <a:spcBef>
                <a:spcPct val="0"/>
              </a:spcBef>
            </a:pPr>
            <a:r>
              <a:rPr lang="ja-JP" altLang="ja-JP" sz="1200" kern="1200" dirty="0">
                <a:solidFill>
                  <a:schemeClr val="tx1"/>
                </a:solidFill>
                <a:effectLst/>
                <a:latin typeface="+mn-lt"/>
                <a:ea typeface="+mn-ea"/>
                <a:cs typeface="+mn-cs"/>
              </a:rPr>
              <a:t>従来のニホンジカとイノシシの捕獲は、狩猟者の趣味（自由意志）に基づく狩猟と、鳥獣被害対策実施隊等、農林水産省からの財政的支援による被害防止目的の許可による捕獲が中心でした。</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都道府県の第二種特定鳥獣管理計画に基づき行われる個体数調整についても、目的は違えど、場所や実施体制は従来の捕獲と同じでした</a:t>
            </a:r>
            <a:r>
              <a:rPr lang="ja-JP" altLang="en-US" dirty="0"/>
              <a:t>。</a:t>
            </a:r>
            <a:endParaRPr lang="en-US" altLang="ja-JP" dirty="0"/>
          </a:p>
          <a:p>
            <a:pPr eaLnBrk="1" hangingPunct="1">
              <a:spcBef>
                <a:spcPct val="0"/>
              </a:spcBef>
            </a:pPr>
            <a:endParaRPr lang="en-US" altLang="ja-JP" dirty="0"/>
          </a:p>
          <a:p>
            <a:pPr eaLnBrk="1" hangingPunct="1">
              <a:spcBef>
                <a:spcPct val="0"/>
              </a:spcBef>
            </a:pPr>
            <a:r>
              <a:rPr lang="ja-JP" altLang="ja-JP" sz="1200" kern="1200" dirty="0">
                <a:solidFill>
                  <a:schemeClr val="tx1"/>
                </a:solidFill>
                <a:effectLst/>
                <a:latin typeface="+mn-lt"/>
                <a:ea typeface="+mn-ea"/>
                <a:cs typeface="+mn-cs"/>
              </a:rPr>
              <a:t>一方、指定管理鳥獣捕獲等事業は、従来の捕獲では困難であった地域や時期、方法で捕獲を行ったり、従来の捕獲に捕獲数を上乗せすることが期待されています。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したがって、一般の狩猟者や鳥獣被害対策実施隊等、ボランティアベースの捕獲とは異なった基準や考え方が求められます。</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dirty="0"/>
          </a:p>
          <a:p>
            <a:pPr eaLnBrk="1" hangingPunct="1">
              <a:spcBef>
                <a:spcPct val="0"/>
              </a:spcBef>
            </a:pPr>
            <a:r>
              <a:rPr lang="ja-JP" altLang="en-US" dirty="0"/>
              <a:t>また、</a:t>
            </a:r>
            <a:r>
              <a:rPr lang="ja-JP" altLang="ja-JP" sz="1200" kern="1200" dirty="0">
                <a:solidFill>
                  <a:schemeClr val="tx1"/>
                </a:solidFill>
                <a:effectLst/>
                <a:latin typeface="+mn-lt"/>
                <a:ea typeface="+mn-ea"/>
                <a:cs typeface="+mn-cs"/>
              </a:rPr>
              <a:t>公的資金を投入した事業として実施するため、事業の目的に合った成果を達成することが重要になります。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また、捕獲技術の優劣だけでなく、従来の捕獲では求められてこなかった水準の安全管理や業務の品質等の確保が、受託した認定鳥獣捕獲等事業者には求められます。</a:t>
            </a:r>
            <a:endParaRPr lang="en-US" altLang="ja-JP" dirty="0"/>
          </a:p>
        </p:txBody>
      </p:sp>
      <p:sp>
        <p:nvSpPr>
          <p:cNvPr id="34820" name="スライド番号プレースホルダー 3">
            <a:extLst>
              <a:ext uri="{FF2B5EF4-FFF2-40B4-BE49-F238E27FC236}">
                <a16:creationId xmlns:a16="http://schemas.microsoft.com/office/drawing/2014/main" id="{4B7C89A7-8ADA-46D7-8036-4E2071234C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300AD58-AD62-4D3A-8DCF-ED1780B72CF3}" type="slidenum">
              <a:rPr lang="ja-JP" altLang="en-US" smtClean="0"/>
              <a:pPr/>
              <a:t>5</a:t>
            </a:fld>
            <a:endParaRPr lang="ja-JP"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50</a:t>
            </a:fld>
            <a:endParaRPr lang="ja-JP" altLang="en-US" dirty="0"/>
          </a:p>
        </p:txBody>
      </p:sp>
    </p:spTree>
    <p:extLst>
      <p:ext uri="{BB962C8B-B14F-4D97-AF65-F5344CB8AC3E}">
        <p14:creationId xmlns:p14="http://schemas.microsoft.com/office/powerpoint/2010/main" val="288767417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a:extLst>
              <a:ext uri="{FF2B5EF4-FFF2-40B4-BE49-F238E27FC236}">
                <a16:creationId xmlns:a16="http://schemas.microsoft.com/office/drawing/2014/main" id="{16A8AFCD-D4CE-46A3-BF0E-1F7A627A547A}"/>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a:extLst>
              <a:ext uri="{FF2B5EF4-FFF2-40B4-BE49-F238E27FC236}">
                <a16:creationId xmlns:a16="http://schemas.microsoft.com/office/drawing/2014/main" id="{20840D09-B3AC-4D84-97BB-7BEE6C8324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kern="1200" dirty="0">
                <a:solidFill>
                  <a:schemeClr val="tx1"/>
                </a:solidFill>
                <a:effectLst/>
                <a:latin typeface="+mn-lt"/>
                <a:ea typeface="+mn-ea"/>
                <a:cs typeface="+mn-cs"/>
              </a:rPr>
              <a:t>認定鳥獣捕獲等事業者は、認定を受ける際に安全管理規程を作成し提出することが義務付けられています。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安全管理規程は、事業者の安全管理に関する体制と守るべき規範を定めた文書であり、事業者としての安全管理の根幹を担保するものです。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一方、</a:t>
            </a:r>
            <a:r>
              <a:rPr lang="ja-JP" altLang="ja-JP" sz="1200" u="none" kern="1200" dirty="0">
                <a:solidFill>
                  <a:schemeClr val="tx1"/>
                </a:solidFill>
                <a:effectLst/>
                <a:latin typeface="+mn-lt"/>
                <a:ea typeface="+mn-ea"/>
                <a:cs typeface="+mn-cs"/>
              </a:rPr>
              <a:t>捕獲現場で未然に事故を防止するためには、安全管理規程だけでなく、より様々な場面での具体的な対応等を定めた安全管理マニュアルの整備と運用が必要</a:t>
            </a:r>
            <a:r>
              <a:rPr lang="ja-JP" altLang="ja-JP" sz="1200" kern="1200" dirty="0">
                <a:solidFill>
                  <a:schemeClr val="tx1"/>
                </a:solidFill>
                <a:effectLst/>
                <a:latin typeface="+mn-lt"/>
                <a:ea typeface="+mn-ea"/>
                <a:cs typeface="+mn-cs"/>
              </a:rPr>
              <a:t>です。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こういった安全管理マニュアルは、受託した業務ごとに精査し、現場条件や作業内容に合致したものを作り上げていく必要があります。</a:t>
            </a:r>
            <a:endParaRPr kumimoji="1" lang="ja-JP" altLang="en-US" dirty="0"/>
          </a:p>
        </p:txBody>
      </p:sp>
      <p:sp>
        <p:nvSpPr>
          <p:cNvPr id="52228" name="スライド番号プレースホルダー 3">
            <a:extLst>
              <a:ext uri="{FF2B5EF4-FFF2-40B4-BE49-F238E27FC236}">
                <a16:creationId xmlns:a16="http://schemas.microsoft.com/office/drawing/2014/main" id="{80D1D57A-6BFC-4140-8D68-6338FD1D22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3E014B2E-F407-42B2-8D68-03E938C60123}" type="slidenum">
              <a:rPr lang="ja-JP" altLang="en-US" smtClean="0">
                <a:solidFill>
                  <a:srgbClr val="000000"/>
                </a:solidFill>
              </a:rPr>
              <a:pPr fontAlgn="base">
                <a:spcBef>
                  <a:spcPct val="0"/>
                </a:spcBef>
                <a:spcAft>
                  <a:spcPct val="0"/>
                </a:spcAft>
              </a:pPr>
              <a:t>51</a:t>
            </a:fld>
            <a:endParaRPr lang="ja-JP" altLang="en-US" dirty="0">
              <a:solidFill>
                <a:srgbClr val="000000"/>
              </a:solidFill>
            </a:endParaRPr>
          </a:p>
        </p:txBody>
      </p:sp>
    </p:spTree>
    <p:extLst>
      <p:ext uri="{BB962C8B-B14F-4D97-AF65-F5344CB8AC3E}">
        <p14:creationId xmlns:p14="http://schemas.microsoft.com/office/powerpoint/2010/main" val="175389333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52</a:t>
            </a:fld>
            <a:endParaRPr lang="ja-JP" altLang="en-US" dirty="0"/>
          </a:p>
        </p:txBody>
      </p:sp>
    </p:spTree>
    <p:extLst>
      <p:ext uri="{BB962C8B-B14F-4D97-AF65-F5344CB8AC3E}">
        <p14:creationId xmlns:p14="http://schemas.microsoft.com/office/powerpoint/2010/main" val="91186871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a:extLst>
              <a:ext uri="{FF2B5EF4-FFF2-40B4-BE49-F238E27FC236}">
                <a16:creationId xmlns:a16="http://schemas.microsoft.com/office/drawing/2014/main" id="{13B9F8C6-B4C4-4E0B-A30E-0AAB30389626}"/>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ノート プレースホルダー 2">
            <a:extLst>
              <a:ext uri="{FF2B5EF4-FFF2-40B4-BE49-F238E27FC236}">
                <a16:creationId xmlns:a16="http://schemas.microsoft.com/office/drawing/2014/main" id="{41BA6F38-ADC2-45B9-969F-EBC30E2BBB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u="none" kern="1200" dirty="0">
                <a:solidFill>
                  <a:schemeClr val="tx1"/>
                </a:solidFill>
                <a:effectLst/>
                <a:latin typeface="+mn-lt"/>
                <a:ea typeface="+mn-ea"/>
                <a:cs typeface="+mn-cs"/>
              </a:rPr>
              <a:t>全ての業務の終了後には、発注者に業務報告書を提出する必要があります。</a:t>
            </a: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u="none" kern="1200" dirty="0">
                <a:solidFill>
                  <a:schemeClr val="tx1"/>
                </a:solidFill>
                <a:effectLst/>
                <a:latin typeface="+mn-lt"/>
                <a:ea typeface="+mn-ea"/>
                <a:cs typeface="+mn-cs"/>
              </a:rPr>
              <a:t>業務報告書の目的の１つは、実施した業務が仕様を満たしているかを客観的に示すことです。</a:t>
            </a: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u="none" kern="1200" dirty="0">
                <a:solidFill>
                  <a:schemeClr val="tx1"/>
                </a:solidFill>
                <a:effectLst/>
                <a:latin typeface="+mn-lt"/>
                <a:ea typeface="+mn-ea"/>
                <a:cs typeface="+mn-cs"/>
              </a:rPr>
              <a:t>したがって、作業記録や捕獲情報の記録といった証拠書類等とあわせて取りまとめる必要があります。</a:t>
            </a:r>
            <a:endParaRPr lang="en-US" altLang="ja-JP" sz="1200" u="none" kern="1200" dirty="0">
              <a:solidFill>
                <a:schemeClr val="tx1"/>
              </a:solidFill>
              <a:effectLst/>
              <a:latin typeface="+mn-lt"/>
              <a:ea typeface="+mn-ea"/>
              <a:cs typeface="+mn-cs"/>
            </a:endParaRPr>
          </a:p>
          <a:p>
            <a:pPr eaLnBrk="1" hangingPunct="1">
              <a:spcBef>
                <a:spcPct val="0"/>
              </a:spcBef>
            </a:pP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u="none" kern="1200" dirty="0">
                <a:solidFill>
                  <a:schemeClr val="tx1"/>
                </a:solidFill>
                <a:effectLst/>
                <a:latin typeface="+mn-lt"/>
                <a:ea typeface="+mn-ea"/>
                <a:cs typeface="+mn-cs"/>
              </a:rPr>
              <a:t>また、業務報告書のもう１つの目的は、作業記録等で得られたデータを分析し、事業としての改善点、事業者としてより効率的・効果的な捕獲方法や実施体制を検討することにあります。</a:t>
            </a: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u="none" kern="1200" dirty="0">
                <a:solidFill>
                  <a:schemeClr val="tx1"/>
                </a:solidFill>
                <a:effectLst/>
                <a:latin typeface="+mn-lt"/>
                <a:ea typeface="+mn-ea"/>
                <a:cs typeface="+mn-cs"/>
              </a:rPr>
              <a:t>こういった事業評価の積み重ねが、認定鳥獣捕獲等事業者の責務を果たすことにつながっていきます。</a:t>
            </a: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u="none" kern="1200" dirty="0">
                <a:solidFill>
                  <a:schemeClr val="tx1"/>
                </a:solidFill>
                <a:effectLst/>
                <a:latin typeface="+mn-lt"/>
                <a:ea typeface="+mn-ea"/>
                <a:cs typeface="+mn-cs"/>
              </a:rPr>
              <a:t>なお、業務報告書は発注者に提出するものとは別に、事業者で保管するためのものも作成しておくようにしてください。</a:t>
            </a:r>
            <a:endParaRPr lang="en-US" altLang="ja-JP" u="none" dirty="0"/>
          </a:p>
        </p:txBody>
      </p:sp>
      <p:sp>
        <p:nvSpPr>
          <p:cNvPr id="56324" name="スライド番号プレースホルダー 3">
            <a:extLst>
              <a:ext uri="{FF2B5EF4-FFF2-40B4-BE49-F238E27FC236}">
                <a16:creationId xmlns:a16="http://schemas.microsoft.com/office/drawing/2014/main" id="{79721482-7D95-47A1-8610-5E27A035D8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C78BA8DB-BB7A-4C45-914E-94BE9CAF10CF}" type="slidenum">
              <a:rPr lang="ja-JP" altLang="en-US" smtClean="0">
                <a:solidFill>
                  <a:srgbClr val="000000"/>
                </a:solidFill>
              </a:rPr>
              <a:pPr fontAlgn="base">
                <a:spcBef>
                  <a:spcPct val="0"/>
                </a:spcBef>
                <a:spcAft>
                  <a:spcPct val="0"/>
                </a:spcAft>
              </a:pPr>
              <a:t>53</a:t>
            </a:fld>
            <a:endParaRPr lang="ja-JP" altLang="en-US" dirty="0">
              <a:solidFill>
                <a:srgbClr val="000000"/>
              </a:solidFill>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54</a:t>
            </a:fld>
            <a:endParaRPr lang="ja-JP" altLang="en-US" dirty="0"/>
          </a:p>
        </p:txBody>
      </p:sp>
    </p:spTree>
    <p:extLst>
      <p:ext uri="{BB962C8B-B14F-4D97-AF65-F5344CB8AC3E}">
        <p14:creationId xmlns:p14="http://schemas.microsoft.com/office/powerpoint/2010/main" val="412921208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a:extLst>
              <a:ext uri="{FF2B5EF4-FFF2-40B4-BE49-F238E27FC236}">
                <a16:creationId xmlns:a16="http://schemas.microsoft.com/office/drawing/2014/main" id="{13B9F8C6-B4C4-4E0B-A30E-0AAB30389626}"/>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ノート プレースホルダー 2">
            <a:extLst>
              <a:ext uri="{FF2B5EF4-FFF2-40B4-BE49-F238E27FC236}">
                <a16:creationId xmlns:a16="http://schemas.microsoft.com/office/drawing/2014/main" id="{41BA6F38-ADC2-45B9-969F-EBC30E2BBB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u="none" kern="1200" dirty="0">
                <a:solidFill>
                  <a:schemeClr val="tx1"/>
                </a:solidFill>
                <a:effectLst/>
                <a:latin typeface="+mn-lt"/>
                <a:ea typeface="+mn-ea"/>
                <a:cs typeface="+mn-cs"/>
              </a:rPr>
              <a:t>発注者の監査機関が行う会計監査や会計検査院の実地検査等において、証拠書類の再提出が求められることも考えられますので、事業完了後、事業に関連する証拠書類は発注者に相談し、必要に応じて一定期間保管しておくようにしてください。</a:t>
            </a:r>
            <a:endParaRPr lang="en-US" altLang="ja-JP" sz="1200" u="none" kern="1200" dirty="0">
              <a:solidFill>
                <a:schemeClr val="tx1"/>
              </a:solidFill>
              <a:effectLst/>
              <a:latin typeface="+mn-lt"/>
              <a:ea typeface="+mn-ea"/>
              <a:cs typeface="+mn-cs"/>
            </a:endParaRPr>
          </a:p>
          <a:p>
            <a:pPr eaLnBrk="1" hangingPunct="1">
              <a:spcBef>
                <a:spcPct val="0"/>
              </a:spcBef>
            </a:pPr>
            <a:r>
              <a:rPr lang="ja-JP" altLang="ja-JP" sz="1200" u="none" kern="1200" dirty="0">
                <a:solidFill>
                  <a:schemeClr val="tx1"/>
                </a:solidFill>
                <a:effectLst/>
                <a:latin typeface="+mn-lt"/>
                <a:ea typeface="+mn-ea"/>
                <a:cs typeface="+mn-cs"/>
              </a:rPr>
              <a:t>また、労働法等で一定期間保管が義務付けられている勤務簿等の労務管理資料についても、同様の対応が必要です。</a:t>
            </a:r>
            <a:endParaRPr lang="en-US" altLang="ja-JP" u="none" dirty="0"/>
          </a:p>
        </p:txBody>
      </p:sp>
      <p:sp>
        <p:nvSpPr>
          <p:cNvPr id="56324" name="スライド番号プレースホルダー 3">
            <a:extLst>
              <a:ext uri="{FF2B5EF4-FFF2-40B4-BE49-F238E27FC236}">
                <a16:creationId xmlns:a16="http://schemas.microsoft.com/office/drawing/2014/main" id="{79721482-7D95-47A1-8610-5E27A035D8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C78BA8DB-BB7A-4C45-914E-94BE9CAF10CF}" type="slidenum">
              <a:rPr lang="ja-JP" altLang="en-US" smtClean="0">
                <a:solidFill>
                  <a:srgbClr val="000000"/>
                </a:solidFill>
              </a:rPr>
              <a:pPr fontAlgn="base">
                <a:spcBef>
                  <a:spcPct val="0"/>
                </a:spcBef>
                <a:spcAft>
                  <a:spcPct val="0"/>
                </a:spcAft>
              </a:pPr>
              <a:t>55</a:t>
            </a:fld>
            <a:endParaRPr lang="ja-JP" altLang="en-US" dirty="0">
              <a:solidFill>
                <a:srgbClr val="000000"/>
              </a:solidFill>
            </a:endParaRPr>
          </a:p>
        </p:txBody>
      </p:sp>
    </p:spTree>
    <p:extLst>
      <p:ext uri="{BB962C8B-B14F-4D97-AF65-F5344CB8AC3E}">
        <p14:creationId xmlns:p14="http://schemas.microsoft.com/office/powerpoint/2010/main" val="262810216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a:extLst>
              <a:ext uri="{FF2B5EF4-FFF2-40B4-BE49-F238E27FC236}">
                <a16:creationId xmlns:a16="http://schemas.microsoft.com/office/drawing/2014/main" id="{13B9F8C6-B4C4-4E0B-A30E-0AAB30389626}"/>
              </a:ext>
            </a:extLst>
          </p:cNvPr>
          <p:cNvSpPr>
            <a:spLocks noGrp="1" noRot="1" noChangeAspect="1" noTextEdit="1"/>
          </p:cNvSpPr>
          <p:nvPr>
            <p:ph type="sldImg"/>
          </p:nvPr>
        </p:nvSpPr>
        <p:spPr bwMode="auto">
          <a:xfrm>
            <a:off x="912813" y="1330325"/>
            <a:ext cx="4789487" cy="3592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ノート プレースホルダー 2">
            <a:extLst>
              <a:ext uri="{FF2B5EF4-FFF2-40B4-BE49-F238E27FC236}">
                <a16:creationId xmlns:a16="http://schemas.microsoft.com/office/drawing/2014/main" id="{41BA6F38-ADC2-45B9-969F-EBC30E2BBB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ja-JP" sz="1200" kern="1200" dirty="0">
                <a:solidFill>
                  <a:schemeClr val="tx1"/>
                </a:solidFill>
                <a:effectLst/>
                <a:latin typeface="+mn-lt"/>
                <a:ea typeface="+mn-ea"/>
                <a:cs typeface="+mn-cs"/>
              </a:rPr>
              <a:t>指定管理鳥獣捕獲等事業は、国の交付金を活用した事業です。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したがって、国の会計検査院による会計検査を定期的に受検する義務があります。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会計検査院は、国庫金の収支が適切に行われているかどうかをチェックする、憲法上の独立した機関です。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会計検査は基本的に発注者が受検するものですが、場合によっては受注者の対応が求められることもあります。</a:t>
            </a:r>
            <a:endParaRPr lang="en-US" altLang="ja-JP" sz="1200" kern="1200" dirty="0">
              <a:solidFill>
                <a:schemeClr val="tx1"/>
              </a:solidFill>
              <a:effectLst/>
              <a:latin typeface="+mn-lt"/>
              <a:ea typeface="+mn-ea"/>
              <a:cs typeface="+mn-cs"/>
            </a:endParaRPr>
          </a:p>
          <a:p>
            <a:pPr eaLnBrk="1" hangingPunct="1">
              <a:spcBef>
                <a:spcPct val="0"/>
              </a:spcBef>
            </a:pPr>
            <a:r>
              <a:rPr lang="ja-JP" altLang="ja-JP" sz="1200" kern="1200" dirty="0">
                <a:solidFill>
                  <a:schemeClr val="tx1"/>
                </a:solidFill>
                <a:effectLst/>
                <a:latin typeface="+mn-lt"/>
                <a:ea typeface="+mn-ea"/>
                <a:cs typeface="+mn-cs"/>
              </a:rPr>
              <a:t>会計検査の受検対象に選定された場合、法令上検査を拒むことはできませんので、真摯に対応する必要があります。</a:t>
            </a:r>
            <a:endParaRPr lang="en-US" altLang="ja-JP" sz="1200" kern="1200" dirty="0">
              <a:solidFill>
                <a:schemeClr val="tx1"/>
              </a:solidFill>
              <a:effectLst/>
              <a:latin typeface="+mn-lt"/>
              <a:ea typeface="+mn-ea"/>
              <a:cs typeface="+mn-cs"/>
            </a:endParaRPr>
          </a:p>
          <a:p>
            <a:pPr eaLnBrk="1" hangingPunct="1">
              <a:spcBef>
                <a:spcPct val="0"/>
              </a:spcBef>
            </a:pPr>
            <a:endParaRPr lang="en-US" altLang="ja-JP" u="none" dirty="0"/>
          </a:p>
          <a:p>
            <a:pPr eaLnBrk="1" hangingPunct="1">
              <a:spcBef>
                <a:spcPct val="0"/>
              </a:spcBef>
            </a:pPr>
            <a:endParaRPr lang="en-US" altLang="ja-JP" u="none"/>
          </a:p>
          <a:p>
            <a:pPr eaLnBrk="1" hangingPunct="1">
              <a:spcBef>
                <a:spcPct val="0"/>
              </a:spcBef>
            </a:pPr>
            <a:endParaRPr lang="en-US" altLang="ja-JP" u="none" dirty="0"/>
          </a:p>
        </p:txBody>
      </p:sp>
      <p:sp>
        <p:nvSpPr>
          <p:cNvPr id="56324" name="スライド番号プレースホルダー 3">
            <a:extLst>
              <a:ext uri="{FF2B5EF4-FFF2-40B4-BE49-F238E27FC236}">
                <a16:creationId xmlns:a16="http://schemas.microsoft.com/office/drawing/2014/main" id="{79721482-7D95-47A1-8610-5E27A035D8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C78BA8DB-BB7A-4C45-914E-94BE9CAF10CF}" type="slidenum">
              <a:rPr lang="ja-JP" altLang="en-US" smtClean="0">
                <a:solidFill>
                  <a:srgbClr val="000000"/>
                </a:solidFill>
              </a:rPr>
              <a:pPr fontAlgn="base">
                <a:spcBef>
                  <a:spcPct val="0"/>
                </a:spcBef>
                <a:spcAft>
                  <a:spcPct val="0"/>
                </a:spcAft>
              </a:pPr>
              <a:t>56</a:t>
            </a:fld>
            <a:endParaRPr lang="ja-JP" altLang="en-US" dirty="0">
              <a:solidFill>
                <a:srgbClr val="000000"/>
              </a:solidFill>
            </a:endParaRPr>
          </a:p>
        </p:txBody>
      </p:sp>
    </p:spTree>
    <p:extLst>
      <p:ext uri="{BB962C8B-B14F-4D97-AF65-F5344CB8AC3E}">
        <p14:creationId xmlns:p14="http://schemas.microsoft.com/office/powerpoint/2010/main" val="1920510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ー 1">
            <a:extLst>
              <a:ext uri="{FF2B5EF4-FFF2-40B4-BE49-F238E27FC236}">
                <a16:creationId xmlns:a16="http://schemas.microsoft.com/office/drawing/2014/main" id="{2F8F887B-7A66-472E-9EF3-78C7B3965B9B}"/>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ノート プレースホルダー 2">
            <a:extLst>
              <a:ext uri="{FF2B5EF4-FFF2-40B4-BE49-F238E27FC236}">
                <a16:creationId xmlns:a16="http://schemas.microsoft.com/office/drawing/2014/main" id="{153CA483-6C5F-435D-BC0B-3098D47FBF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この指定管理鳥獣捕獲等事業では事業を効率的に進めるため、いくつかの特例が設けられています。</a:t>
            </a:r>
            <a:endParaRPr lang="en-US" altLang="ja-JP" dirty="0"/>
          </a:p>
          <a:p>
            <a:pPr eaLnBrk="1" hangingPunct="1">
              <a:spcBef>
                <a:spcPct val="0"/>
              </a:spcBef>
            </a:pPr>
            <a:r>
              <a:rPr lang="ja-JP" altLang="en-US" dirty="0"/>
              <a:t>みなさんが認定事業者として指定管理鳥獣捕獲等事業を受託した場合には、以下の規制緩和が適用されます。</a:t>
            </a:r>
            <a:endParaRPr lang="en-US" altLang="ja-JP" dirty="0"/>
          </a:p>
          <a:p>
            <a:pPr eaLnBrk="1" hangingPunct="1">
              <a:spcBef>
                <a:spcPct val="0"/>
              </a:spcBef>
            </a:pPr>
            <a:endParaRPr lang="en-US" altLang="ja-JP" dirty="0"/>
          </a:p>
          <a:p>
            <a:pPr eaLnBrk="1" hangingPunct="1">
              <a:spcBef>
                <a:spcPct val="0"/>
              </a:spcBef>
            </a:pPr>
            <a:r>
              <a:rPr lang="ja-JP" altLang="en-US" dirty="0"/>
              <a:t>なお、いずれも都道府県又は国の機関が指定管理鳥獣捕獲等事業として行う場合に、限定的に認められる規制緩和であり、一般的な狩猟等で緩和される事項ではないことに注意が必要です。</a:t>
            </a:r>
            <a:endParaRPr lang="en-US" altLang="ja-JP" dirty="0"/>
          </a:p>
          <a:p>
            <a:pPr eaLnBrk="1" hangingPunct="1">
              <a:spcBef>
                <a:spcPct val="0"/>
              </a:spcBef>
            </a:pPr>
            <a:endParaRPr lang="en-US" altLang="ja-JP" dirty="0"/>
          </a:p>
          <a:p>
            <a:pPr eaLnBrk="1" hangingPunct="1">
              <a:spcBef>
                <a:spcPct val="0"/>
              </a:spcBef>
            </a:pPr>
            <a:r>
              <a:rPr lang="ja-JP" altLang="en-US" b="1" dirty="0"/>
              <a:t>１捕獲等の許可が不要</a:t>
            </a:r>
            <a:endParaRPr lang="en-US" altLang="ja-JP" b="1" dirty="0"/>
          </a:p>
          <a:p>
            <a:pPr eaLnBrk="1" hangingPunct="1">
              <a:spcBef>
                <a:spcPct val="0"/>
              </a:spcBef>
            </a:pPr>
            <a:r>
              <a:rPr lang="ja-JP" altLang="en-US" dirty="0"/>
              <a:t>指定管理鳥獣捕獲等事業においては、鳥獣の捕獲の禁止が適用されません。つまり、捕獲の許可申請が不要になります。</a:t>
            </a:r>
            <a:endParaRPr lang="en-US" altLang="ja-JP" dirty="0"/>
          </a:p>
          <a:p>
            <a:pPr eaLnBrk="1" hangingPunct="1">
              <a:spcBef>
                <a:spcPct val="0"/>
              </a:spcBef>
            </a:pPr>
            <a:r>
              <a:rPr lang="ja-JP" altLang="en-US" dirty="0"/>
              <a:t>これは、指定管理鳥獣捕獲等事業実施計画の作成主体が、捕獲許可の権限を有する都道府県知事に限定されており、その実施計画の作成の段階で許可申請の審査と同等の判断がなされるため、重複して許可の審査をする必要がないことによるものです。</a:t>
            </a:r>
            <a:endParaRPr lang="en-US" altLang="ja-JP" dirty="0"/>
          </a:p>
          <a:p>
            <a:pPr eaLnBrk="1" hangingPunct="1">
              <a:spcBef>
                <a:spcPct val="0"/>
              </a:spcBef>
            </a:pPr>
            <a:endParaRPr lang="en-US" altLang="ja-JP" dirty="0"/>
          </a:p>
          <a:p>
            <a:pPr eaLnBrk="1" hangingPunct="1">
              <a:spcBef>
                <a:spcPct val="0"/>
              </a:spcBef>
            </a:pPr>
            <a:r>
              <a:rPr lang="ja-JP" altLang="en-US" b="1" dirty="0"/>
              <a:t>２夜間銃猟の実施</a:t>
            </a:r>
            <a:endParaRPr lang="en-US" altLang="ja-JP" b="1" dirty="0"/>
          </a:p>
          <a:p>
            <a:pPr eaLnBrk="1" hangingPunct="1">
              <a:spcBef>
                <a:spcPct val="0"/>
              </a:spcBef>
            </a:pPr>
            <a:r>
              <a:rPr lang="ja-JP" altLang="en-US" dirty="0"/>
              <a:t>都道府県が、指定管理鳥獣捕獲等事業実施計画において夜間銃猟の実施を位置づけ、これらの計画に従って、都道府県又は国の機関が指定管理鳥獣捕獲等事業を実施する場合であって、認定鳥獣捕獲等事業者（夜間銃猟の認定を受けた事業者に限る）に委託をした場合においては、当該認定鳥獣捕獲等事業者が、あらかじめ現地を確認し、実施日時、実施区域、安全を確保するための実施方法（射撃場所、射撃方向、バックストップの確保等）、実施体制等について詳細な夜間銃猟作業計画を定め、都道府県知事の確認（都道府県公安委員会を含む）を受けて実施するときに限り、夜間銃猟の禁止は適用されません。</a:t>
            </a:r>
            <a:endParaRPr lang="en-US" altLang="ja-JP" dirty="0"/>
          </a:p>
          <a:p>
            <a:pPr eaLnBrk="1" hangingPunct="1">
              <a:spcBef>
                <a:spcPct val="0"/>
              </a:spcBef>
            </a:pPr>
            <a:r>
              <a:rPr lang="en-US" altLang="ja-JP" dirty="0"/>
              <a:t>※</a:t>
            </a:r>
            <a:r>
              <a:rPr lang="ja-JP" altLang="en-US" dirty="0"/>
              <a:t>夜間銃猟の認定が必要（夜間銃猟安全管理講習を受ける必要があります。）</a:t>
            </a:r>
            <a:endParaRPr lang="en-US" altLang="ja-JP" dirty="0"/>
          </a:p>
          <a:p>
            <a:pPr eaLnBrk="1" hangingPunct="1">
              <a:spcBef>
                <a:spcPct val="0"/>
              </a:spcBef>
            </a:pPr>
            <a:endParaRPr lang="en-US" altLang="ja-JP" dirty="0"/>
          </a:p>
          <a:p>
            <a:pPr eaLnBrk="1" hangingPunct="1">
              <a:spcBef>
                <a:spcPct val="0"/>
              </a:spcBef>
            </a:pPr>
            <a:r>
              <a:rPr lang="ja-JP" altLang="en-US" b="1" dirty="0"/>
              <a:t>３捕獲個体の放置</a:t>
            </a:r>
            <a:endParaRPr lang="en-US" altLang="ja-JP" b="1" dirty="0"/>
          </a:p>
          <a:p>
            <a:pPr eaLnBrk="1" hangingPunct="1">
              <a:spcBef>
                <a:spcPct val="0"/>
              </a:spcBef>
            </a:pPr>
            <a:r>
              <a:rPr lang="ja-JP" altLang="en-US" dirty="0"/>
              <a:t>都道府県が、指定管理鳥獣捕獲等事業実施計画において、捕獲した個体を放置することを位置づけ、これらの計画に従って、道府県又は国の機関が指定管理鳥獣捕獲等事業を実施する場合においては、生態系に重大な影響を及ぼすおそれがなく、かつ、指定管理鳥獣捕獲等事業の実施に当たって特に必要があると認められるときに限り、「捕獲個体の放置の禁止」は適用されません。</a:t>
            </a:r>
            <a:endParaRPr lang="en-US" altLang="ja-JP" dirty="0"/>
          </a:p>
          <a:p>
            <a:pPr eaLnBrk="1" hangingPunct="1">
              <a:spcBef>
                <a:spcPct val="0"/>
              </a:spcBef>
            </a:pPr>
            <a:r>
              <a:rPr lang="ja-JP" altLang="en-US" dirty="0"/>
              <a:t>それ以外の場合においては、原則として捕獲した個体を持ち帰るか、地形的な要因等により持ち帰ることが困難な場合は、捕獲した場所に埋設する等、適切に処理しなければなりません。</a:t>
            </a:r>
            <a:endParaRPr lang="en-US" altLang="ja-JP" dirty="0"/>
          </a:p>
          <a:p>
            <a:pPr eaLnBrk="1" hangingPunct="1">
              <a:spcBef>
                <a:spcPct val="0"/>
              </a:spcBef>
            </a:pPr>
            <a:endParaRPr lang="en-US" altLang="ja-JP" dirty="0"/>
          </a:p>
          <a:p>
            <a:pPr eaLnBrk="1" hangingPunct="1">
              <a:spcBef>
                <a:spcPct val="0"/>
              </a:spcBef>
            </a:pPr>
            <a:r>
              <a:rPr lang="ja-JP" altLang="en-US" dirty="0"/>
              <a:t>このように指定管理鳥獣捕獲等事業では特例がありますが、夜間銃猟や捕獲個体の放置については限定的に認められるものですので注意が必要です。</a:t>
            </a:r>
          </a:p>
        </p:txBody>
      </p:sp>
      <p:sp>
        <p:nvSpPr>
          <p:cNvPr id="90116" name="スライド番号プレースホルダー 3">
            <a:extLst>
              <a:ext uri="{FF2B5EF4-FFF2-40B4-BE49-F238E27FC236}">
                <a16:creationId xmlns:a16="http://schemas.microsoft.com/office/drawing/2014/main" id="{EF171845-0122-48FA-9338-7AC84FA041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1B0960EA-50BE-444E-A938-73A08CE0A15A}" type="slidenum">
              <a:rPr lang="ja-JP" altLang="en-US" smtClean="0"/>
              <a:pPr/>
              <a:t>6</a:t>
            </a:fld>
            <a:endParaRPr lang="ja-JP"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a:extLst>
              <a:ext uri="{FF2B5EF4-FFF2-40B4-BE49-F238E27FC236}">
                <a16:creationId xmlns:a16="http://schemas.microsoft.com/office/drawing/2014/main" id="{023A2761-6947-449A-A208-2883CD639091}"/>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ノート プレースホルダー 2">
            <a:extLst>
              <a:ext uri="{FF2B5EF4-FFF2-40B4-BE49-F238E27FC236}">
                <a16:creationId xmlns:a16="http://schemas.microsoft.com/office/drawing/2014/main" id="{59490BFF-AD6C-43C7-BA56-CB575C4A2D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環境省では、指定管理鳥獣捕獲等事業を実施する都道府県に、交付金を用意しています。</a:t>
            </a:r>
            <a:endParaRPr lang="en-US" altLang="ja-JP" dirty="0"/>
          </a:p>
          <a:p>
            <a:pPr eaLnBrk="1" hangingPunct="1">
              <a:spcBef>
                <a:spcPct val="0"/>
              </a:spcBef>
            </a:pPr>
            <a:endParaRPr lang="en-US" altLang="ja-JP" dirty="0"/>
          </a:p>
          <a:p>
            <a:pPr eaLnBrk="1" hangingPunct="1">
              <a:spcBef>
                <a:spcPct val="0"/>
              </a:spcBef>
            </a:pPr>
            <a:r>
              <a:rPr lang="ja-JP" altLang="en-US" dirty="0"/>
              <a:t>都道府県は、国からの交付金を受けて、指定管理鳥獣捕獲等事業を含む指定管理鳥獣捕獲等事業交付金事業を行うことができます。</a:t>
            </a:r>
            <a:endParaRPr lang="en-US" altLang="ja-JP" dirty="0"/>
          </a:p>
          <a:p>
            <a:pPr eaLnBrk="1" hangingPunct="1">
              <a:spcBef>
                <a:spcPct val="0"/>
              </a:spcBef>
            </a:pPr>
            <a:r>
              <a:rPr lang="ja-JP" altLang="en-US" dirty="0"/>
              <a:t>交付金事業として実施できるのは、以下のとおりです。</a:t>
            </a:r>
            <a:endParaRPr lang="en-US" altLang="ja-JP" dirty="0"/>
          </a:p>
          <a:p>
            <a:pPr eaLnBrk="1" hangingPunct="1">
              <a:spcBef>
                <a:spcPct val="0"/>
              </a:spcBef>
            </a:pPr>
            <a:endParaRPr lang="en-US" altLang="ja-JP" dirty="0"/>
          </a:p>
          <a:p>
            <a:pPr eaLnBrk="1" hangingPunct="1">
              <a:spcBef>
                <a:spcPct val="0"/>
              </a:spcBef>
            </a:pPr>
            <a:r>
              <a:rPr lang="ja-JP" altLang="en-US" dirty="0"/>
              <a:t>①　指定管理鳥獣捕獲等事業実施計画の検討・策定・変更</a:t>
            </a:r>
            <a:endParaRPr lang="en-US" altLang="ja-JP" dirty="0"/>
          </a:p>
          <a:p>
            <a:pPr eaLnBrk="1" hangingPunct="1">
              <a:spcBef>
                <a:spcPct val="0"/>
              </a:spcBef>
            </a:pPr>
            <a:r>
              <a:rPr lang="ja-JP" altLang="en-US" dirty="0"/>
              <a:t>②　指定管理鳥獣捕獲等事業実施計画の策定に必要となる、指定管理鳥獣の生息状況（生息数、生息密度、分布、個体数推定及び将来予測等）及び指定管理鳥獣による農林水産業、生態系、生活環境に係る被害状況の調査</a:t>
            </a:r>
            <a:endParaRPr lang="en-US" altLang="ja-JP" dirty="0"/>
          </a:p>
          <a:p>
            <a:pPr eaLnBrk="1" hangingPunct="1">
              <a:spcBef>
                <a:spcPct val="0"/>
              </a:spcBef>
            </a:pPr>
            <a:r>
              <a:rPr lang="ja-JP" altLang="en-US" dirty="0"/>
              <a:t>③　指定管理鳥獣の捕獲及び捕獲に付随する事項の実施</a:t>
            </a:r>
            <a:endParaRPr lang="en-US" altLang="ja-JP" dirty="0"/>
          </a:p>
          <a:p>
            <a:pPr eaLnBrk="1" hangingPunct="1">
              <a:spcBef>
                <a:spcPct val="0"/>
              </a:spcBef>
            </a:pPr>
            <a:r>
              <a:rPr lang="ja-JP" altLang="en-US" dirty="0"/>
              <a:t>④　捕獲個体の搬出・処分</a:t>
            </a:r>
            <a:endParaRPr lang="en-US" altLang="ja-JP" dirty="0"/>
          </a:p>
          <a:p>
            <a:pPr eaLnBrk="1" hangingPunct="1">
              <a:spcBef>
                <a:spcPct val="0"/>
              </a:spcBef>
            </a:pPr>
            <a:r>
              <a:rPr lang="ja-JP" altLang="en-US" dirty="0"/>
              <a:t>⑤　適正かつ効率的な捕獲方法等の技術開発</a:t>
            </a:r>
            <a:endParaRPr lang="en-US" altLang="ja-JP" dirty="0"/>
          </a:p>
          <a:p>
            <a:pPr eaLnBrk="1" hangingPunct="1">
              <a:spcBef>
                <a:spcPct val="0"/>
              </a:spcBef>
            </a:pPr>
            <a:r>
              <a:rPr lang="ja-JP" altLang="en-US" dirty="0"/>
              <a:t>⑥　③の事業実施による捕獲情報（鳥獣種、捕獲数（雌雄別、幼成獣別等）、捕獲場所、捕獲努力量、費用等）等の収集、整理、分析</a:t>
            </a:r>
            <a:endParaRPr lang="en-US" altLang="ja-JP" dirty="0"/>
          </a:p>
          <a:p>
            <a:pPr eaLnBrk="1" hangingPunct="1">
              <a:spcBef>
                <a:spcPct val="0"/>
              </a:spcBef>
            </a:pPr>
            <a:r>
              <a:rPr lang="ja-JP" altLang="en-US" dirty="0"/>
              <a:t>⑦　③の事業評価、検証（指定管理鳥獣捕獲等事業実施計画の目標の達成状況、第二種特定鳥獣管理計画の目標に対する寄与の程度、指定管理鳥獣捕獲等事業の効果及び妥当性の検証及び次期指定管理鳥獣捕獲等事業実施計画策定に向けて改善すべき事項の検討）</a:t>
            </a:r>
            <a:endParaRPr lang="en-US" altLang="ja-JP" dirty="0"/>
          </a:p>
          <a:p>
            <a:pPr eaLnBrk="1" hangingPunct="1">
              <a:spcBef>
                <a:spcPct val="0"/>
              </a:spcBef>
            </a:pPr>
            <a:r>
              <a:rPr lang="ja-JP" altLang="en-US" dirty="0"/>
              <a:t>⑧　認定鳥獣捕獲等事業者等の育成</a:t>
            </a:r>
            <a:endParaRPr lang="en-US" altLang="ja-JP" dirty="0"/>
          </a:p>
          <a:p>
            <a:pPr eaLnBrk="1" hangingPunct="1">
              <a:spcBef>
                <a:spcPct val="0"/>
              </a:spcBef>
            </a:pPr>
            <a:r>
              <a:rPr lang="ja-JP" altLang="en-US" dirty="0"/>
              <a:t>⑨　従来の捕獲方法に比べ効果的な捕獲方法を用いてモデル的に捕獲等を行い、捕獲効果を検証する取組又はこれまで実施されていない効果的な捕獲方法の技術開発</a:t>
            </a:r>
            <a:endParaRPr lang="en-US" altLang="ja-JP" dirty="0"/>
          </a:p>
          <a:p>
            <a:pPr eaLnBrk="1" hangingPunct="1">
              <a:spcBef>
                <a:spcPct val="0"/>
              </a:spcBef>
            </a:pPr>
            <a:r>
              <a:rPr lang="ja-JP" altLang="en-US" dirty="0"/>
              <a:t>⑩　都道府県が複数市町村と協議会を設置し、市町村と連携した効果的な捕獲等を行う取組</a:t>
            </a:r>
            <a:endParaRPr lang="en-US" altLang="ja-JP" dirty="0"/>
          </a:p>
          <a:p>
            <a:pPr eaLnBrk="1" hangingPunct="1">
              <a:spcBef>
                <a:spcPct val="0"/>
              </a:spcBef>
            </a:pPr>
            <a:endParaRPr lang="en-US" altLang="ja-JP" dirty="0"/>
          </a:p>
          <a:p>
            <a:pPr eaLnBrk="1" hangingPunct="1">
              <a:spcBef>
                <a:spcPct val="0"/>
              </a:spcBef>
            </a:pPr>
            <a:r>
              <a:rPr lang="ja-JP" altLang="en-US" dirty="0"/>
              <a:t>認定鳥獣捕獲等事業者は、交付金事業の内、指定管理鳥獣の捕獲等を受託することが想定されますが、捕獲や搬出・処分の他に、将来的には指定管理鳥獣の生息状況調査や捕獲情報等の収集、整理、分析等を行うことも期待されています。</a:t>
            </a:r>
            <a:endParaRPr lang="en-US" altLang="ja-JP" dirty="0"/>
          </a:p>
          <a:p>
            <a:pPr eaLnBrk="1" hangingPunct="1">
              <a:spcBef>
                <a:spcPct val="0"/>
              </a:spcBef>
            </a:pPr>
            <a:endParaRPr lang="en-US" altLang="ja-JP" dirty="0"/>
          </a:p>
          <a:p>
            <a:pPr eaLnBrk="1" hangingPunct="1">
              <a:spcBef>
                <a:spcPct val="0"/>
              </a:spcBef>
            </a:pPr>
            <a:r>
              <a:rPr lang="ja-JP" altLang="en-US" dirty="0"/>
              <a:t>交付金事業により捕獲等を行う時は、作業項目（調査・捕獲・固体の処分・その他）、捕獲場所（ハンターマップのメッシュ）、作業人数（捕獲従事者・それ以外の従事者）、鳥獣種（ニホンジカ・イノシシ）、捕獲数（雌雄別、幼成獣別等）、目撃数、猟具の種類、わなの稼働数、処置の概要等の情報を確実に記録します。</a:t>
            </a:r>
            <a:endParaRPr lang="en-US" altLang="ja-JP" dirty="0"/>
          </a:p>
          <a:p>
            <a:pPr eaLnBrk="1" hangingPunct="1">
              <a:spcBef>
                <a:spcPct val="0"/>
              </a:spcBef>
            </a:pPr>
            <a:r>
              <a:rPr lang="ja-JP" altLang="en-US" dirty="0"/>
              <a:t>これらの情報から捕獲努力量あたりの捕獲数や捕獲努力量あたりの目撃数を算出し、それぞれのデータを捕獲場所毎に比較することによって、指定管理鳥獣の経年的な密度の変化を把握することができ、別の調査で把握する生息密度や植生調査結果と考察することで、指定管理鳥獣捕獲等事業の効果を把握することができるようになります。</a:t>
            </a:r>
            <a:endParaRPr lang="en-US" altLang="ja-JP" dirty="0"/>
          </a:p>
          <a:p>
            <a:pPr eaLnBrk="1" hangingPunct="1">
              <a:spcBef>
                <a:spcPct val="0"/>
              </a:spcBef>
            </a:pPr>
            <a:r>
              <a:rPr lang="ja-JP" altLang="en-US" dirty="0"/>
              <a:t>このため⑦の事業評価・検証を行うために必ず必要なものです。</a:t>
            </a:r>
            <a:endParaRPr lang="en-US" altLang="ja-JP" dirty="0"/>
          </a:p>
          <a:p>
            <a:pPr eaLnBrk="1" hangingPunct="1">
              <a:spcBef>
                <a:spcPct val="0"/>
              </a:spcBef>
            </a:pPr>
            <a:r>
              <a:rPr lang="ja-JP" altLang="en-US" dirty="0"/>
              <a:t>捕獲従事者は都道府県の指示に従い捕獲時に何を記録する必要があるのかを理解し、捕獲時に正確な情報を記録する必要があります。</a:t>
            </a:r>
            <a:endParaRPr lang="en-US" altLang="ja-JP" dirty="0"/>
          </a:p>
          <a:p>
            <a:pPr eaLnBrk="1" hangingPunct="1">
              <a:spcBef>
                <a:spcPct val="0"/>
              </a:spcBef>
            </a:pPr>
            <a:endParaRPr lang="en-US" altLang="ja-JP" dirty="0"/>
          </a:p>
          <a:p>
            <a:pPr eaLnBrk="1" hangingPunct="1">
              <a:spcBef>
                <a:spcPct val="0"/>
              </a:spcBef>
            </a:pPr>
            <a:r>
              <a:rPr lang="ja-JP" altLang="en-US" dirty="0"/>
              <a:t>本事業は、国民、県民の税金を投入して行う事業です。指定管理鳥獣捕獲等事業実施計画に定められた目標を効率的に達成するよう真摯に取り組んでいただく必要があります。また、発注者である都道府県には、認定鳥獣捕獲等事業者が事業を実施するための経費についてその根拠となる作業日誌や領収書等の資料を提出することがあるため、契約時にどのような資料が必要なのか確認してください。</a:t>
            </a:r>
            <a:endParaRPr lang="en-US" altLang="ja-JP" dirty="0"/>
          </a:p>
          <a:p>
            <a:pPr eaLnBrk="1" hangingPunct="1">
              <a:spcBef>
                <a:spcPct val="0"/>
              </a:spcBef>
            </a:pPr>
            <a:endParaRPr lang="en-US" altLang="ja-JP" dirty="0"/>
          </a:p>
          <a:p>
            <a:pPr eaLnBrk="1" hangingPunct="1">
              <a:spcBef>
                <a:spcPct val="0"/>
              </a:spcBef>
            </a:pPr>
            <a:r>
              <a:rPr lang="ja-JP" altLang="en-US" dirty="0"/>
              <a:t>また、都道府県は、本事業を委託事業として発注する際に入札を行うこともあります。その場合、入札説明書等を確認し、必要な書類をそろえて入札する必要があります。</a:t>
            </a:r>
            <a:endParaRPr lang="en-US" altLang="ja-JP" dirty="0"/>
          </a:p>
        </p:txBody>
      </p:sp>
      <p:sp>
        <p:nvSpPr>
          <p:cNvPr id="94212" name="スライド番号プレースホルダー 3">
            <a:extLst>
              <a:ext uri="{FF2B5EF4-FFF2-40B4-BE49-F238E27FC236}">
                <a16:creationId xmlns:a16="http://schemas.microsoft.com/office/drawing/2014/main" id="{A9E27250-7EDD-4129-BB01-4523E0DDE7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0262310-EF28-4B8B-BBA4-54FE23CE9C1F}" type="slidenum">
              <a:rPr lang="ja-JP" altLang="en-US" smtClean="0"/>
              <a:pPr/>
              <a:t>7</a:t>
            </a:fld>
            <a:endParaRPr lang="ja-JP"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スライド イメージ プレースホルダー 1">
            <a:extLst>
              <a:ext uri="{FF2B5EF4-FFF2-40B4-BE49-F238E27FC236}">
                <a16:creationId xmlns:a16="http://schemas.microsoft.com/office/drawing/2014/main" id="{31FE0205-EE61-442A-9516-59B123DC5660}"/>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ノート プレースホルダー 2">
            <a:extLst>
              <a:ext uri="{FF2B5EF4-FFF2-40B4-BE49-F238E27FC236}">
                <a16:creationId xmlns:a16="http://schemas.microsoft.com/office/drawing/2014/main" id="{363B77E1-8B90-4C82-8337-B0F0CD7429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指定管理鳥獣捕獲等事業以外の鳥獣の捕獲に係る業務についても、認定鳥獣捕獲等事業者が受注することもあり得ます。</a:t>
            </a:r>
            <a:endParaRPr lang="en-US" altLang="ja-JP" dirty="0"/>
          </a:p>
          <a:p>
            <a:pPr eaLnBrk="1" hangingPunct="1">
              <a:spcBef>
                <a:spcPct val="0"/>
              </a:spcBef>
            </a:pPr>
            <a:r>
              <a:rPr lang="ja-JP" altLang="en-US" dirty="0"/>
              <a:t>鳥獣による自然生態系への影響、農林業や生活環境への被害を早急に防止するため、一定以上の捕獲技術を有し、安全にも配慮し、確実に事業を行う認定鳥獣捕獲等事業者は、各種事業で活躍することが期待されています。</a:t>
            </a:r>
          </a:p>
          <a:p>
            <a:pPr eaLnBrk="1" hangingPunct="1">
              <a:spcBef>
                <a:spcPct val="0"/>
              </a:spcBef>
            </a:pPr>
            <a:endParaRPr lang="en-US" altLang="ja-JP" dirty="0"/>
          </a:p>
          <a:p>
            <a:pPr eaLnBrk="1" hangingPunct="1">
              <a:spcBef>
                <a:spcPct val="0"/>
              </a:spcBef>
            </a:pPr>
            <a:r>
              <a:rPr lang="ja-JP" altLang="en-US" dirty="0"/>
              <a:t>・国が管理する国立公園等の生態系や景観を守るため、ニホンジカを捕獲する等の業務を実施することがあります。</a:t>
            </a:r>
            <a:endParaRPr lang="en-US" altLang="ja-JP" dirty="0"/>
          </a:p>
          <a:p>
            <a:pPr eaLnBrk="1" hangingPunct="1">
              <a:spcBef>
                <a:spcPct val="0"/>
              </a:spcBef>
            </a:pPr>
            <a:endParaRPr lang="en-US" altLang="ja-JP" dirty="0"/>
          </a:p>
          <a:p>
            <a:pPr eaLnBrk="1" hangingPunct="1">
              <a:spcBef>
                <a:spcPct val="0"/>
              </a:spcBef>
            </a:pPr>
            <a:r>
              <a:rPr lang="ja-JP" altLang="en-US" dirty="0"/>
              <a:t>・市町村、土地所有者、団体、個人からの依頼により、　被害の防止や個体数調整のための、様々な鳥獣の捕獲等の業務を実施することがあります。</a:t>
            </a:r>
          </a:p>
          <a:p>
            <a:pPr eaLnBrk="1" hangingPunct="1">
              <a:spcBef>
                <a:spcPct val="0"/>
              </a:spcBef>
            </a:pPr>
            <a:endParaRPr lang="en-US" altLang="ja-JP" dirty="0"/>
          </a:p>
          <a:p>
            <a:pPr eaLnBrk="1" hangingPunct="1">
              <a:spcBef>
                <a:spcPct val="0"/>
              </a:spcBef>
            </a:pPr>
            <a:r>
              <a:rPr lang="ja-JP" altLang="en-US" dirty="0"/>
              <a:t>・その他、生息状況や被害状況の調査、各種計画の検討、モニタリング、評価</a:t>
            </a:r>
          </a:p>
          <a:p>
            <a:pPr eaLnBrk="1" hangingPunct="1">
              <a:spcBef>
                <a:spcPct val="0"/>
              </a:spcBef>
            </a:pPr>
            <a:r>
              <a:rPr lang="ja-JP" altLang="en-US" dirty="0"/>
              <a:t>・被害防除、生息地管理、調査研究等、各種の事業での活躍が期待されます。</a:t>
            </a:r>
            <a:endParaRPr lang="en-US" altLang="ja-JP" dirty="0"/>
          </a:p>
          <a:p>
            <a:pPr eaLnBrk="1" hangingPunct="1">
              <a:spcBef>
                <a:spcPct val="0"/>
              </a:spcBef>
            </a:pPr>
            <a:endParaRPr lang="en-US" altLang="ja-JP" dirty="0"/>
          </a:p>
          <a:p>
            <a:pPr eaLnBrk="1" hangingPunct="1">
              <a:spcBef>
                <a:spcPct val="0"/>
              </a:spcBef>
            </a:pPr>
            <a:r>
              <a:rPr lang="ja-JP" altLang="en-US" dirty="0"/>
              <a:t>これらの捕獲等事業を実施する場合も、作業項目（調査・捕獲・固体の処分・その他）、捕獲場所（ハンターマップのメッシュ）、作業人数（捕獲従事者・それ以外の従事者）、鳥獣種（ニホンジカ・イノシシ）、捕獲数（雌雄別、幼成獣別等）、目撃数、猟具の種類、わなの稼働数、処置の概要等の情報を確実に記録することが大切です。</a:t>
            </a:r>
          </a:p>
        </p:txBody>
      </p:sp>
      <p:sp>
        <p:nvSpPr>
          <p:cNvPr id="96260" name="スライド番号プレースホルダー 3">
            <a:extLst>
              <a:ext uri="{FF2B5EF4-FFF2-40B4-BE49-F238E27FC236}">
                <a16:creationId xmlns:a16="http://schemas.microsoft.com/office/drawing/2014/main" id="{13FA0A45-7F1D-4015-8DF1-A630FBB480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9701846-75FF-4B5A-95AC-CC60ED3CD69B}" type="slidenum">
              <a:rPr lang="ja-JP" altLang="en-US" smtClean="0"/>
              <a:pPr/>
              <a:t>8</a:t>
            </a:fld>
            <a:endParaRPr lang="ja-JP"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9D22B434-7397-46D8-8EFE-464BA8F68A0D}"/>
              </a:ext>
            </a:extLst>
          </p:cNvPr>
          <p:cNvSpPr>
            <a:spLocks noGrp="1" noRot="1" noChangeAspect="1" noTextEdit="1"/>
          </p:cNvSpPr>
          <p:nvPr>
            <p:ph type="sldImg"/>
          </p:nvPr>
        </p:nvSpPr>
        <p:spPr bwMode="auto">
          <a:xfrm>
            <a:off x="1149350" y="1233488"/>
            <a:ext cx="4437063" cy="3328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618FC9C4-FBD0-4B61-9DC9-70AFBA12AF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
        <p:nvSpPr>
          <p:cNvPr id="22532" name="スライド番号プレースホルダー 3">
            <a:extLst>
              <a:ext uri="{FF2B5EF4-FFF2-40B4-BE49-F238E27FC236}">
                <a16:creationId xmlns:a16="http://schemas.microsoft.com/office/drawing/2014/main" id="{EFAF1B9E-807B-4CE3-96BF-75D21E7C21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A6F7C9-12EF-4B35-9B2F-56619A82E8BB}" type="slidenum">
              <a:rPr lang="ja-JP" altLang="en-US" smtClean="0"/>
              <a:pPr/>
              <a:t>9</a:t>
            </a:fld>
            <a:endParaRPr lang="ja-JP" altLang="en-US" dirty="0"/>
          </a:p>
        </p:txBody>
      </p:sp>
    </p:spTree>
    <p:extLst>
      <p:ext uri="{BB962C8B-B14F-4D97-AF65-F5344CB8AC3E}">
        <p14:creationId xmlns:p14="http://schemas.microsoft.com/office/powerpoint/2010/main" val="3806995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C37D2117-D709-4F4C-ACD2-1DC2343948D1}" type="datetimeFigureOut">
              <a:rPr lang="ja-JP" altLang="en-US" smtClean="0"/>
              <a:pPr>
                <a:defRPr/>
              </a:pPr>
              <a:t>2024/3/19</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79A84948-5566-4286-8E1B-4B4E0CC90941}" type="slidenum">
              <a:rPr lang="ja-JP" altLang="en-US" smtClean="0"/>
              <a:pPr>
                <a:defRPr/>
              </a:pPr>
              <a:t>‹#›</a:t>
            </a:fld>
            <a:endParaRPr lang="ja-JP" alt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703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4149ADFF-4B75-4E35-B888-917E6FD93A67}" type="datetimeFigureOut">
              <a:rPr lang="ja-JP" altLang="en-US" smtClean="0"/>
              <a:pPr>
                <a:defRPr/>
              </a:pPr>
              <a:t>2024/3/19</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358CCCAD-9BDE-4715-8EBB-47D73935B946}" type="slidenum">
              <a:rPr lang="ja-JP" altLang="en-US" smtClean="0"/>
              <a:pPr>
                <a:defRPr/>
              </a:pPr>
              <a:t>‹#›</a:t>
            </a:fld>
            <a:endParaRPr lang="ja-JP" altLang="en-US" dirty="0"/>
          </a:p>
        </p:txBody>
      </p:sp>
    </p:spTree>
    <p:extLst>
      <p:ext uri="{BB962C8B-B14F-4D97-AF65-F5344CB8AC3E}">
        <p14:creationId xmlns:p14="http://schemas.microsoft.com/office/powerpoint/2010/main" val="3069070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8B5471A9-3B46-47DB-81B1-ECCE281EAA77}" type="datetimeFigureOut">
              <a:rPr lang="ja-JP" altLang="en-US" smtClean="0"/>
              <a:pPr>
                <a:defRPr/>
              </a:pPr>
              <a:t>2024/3/19</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8B273EEE-4765-4A2B-8897-528DF828FC3F}" type="slidenum">
              <a:rPr lang="ja-JP" altLang="en-US" smtClean="0"/>
              <a:pPr>
                <a:defRPr/>
              </a:pPr>
              <a:t>‹#›</a:t>
            </a:fld>
            <a:endParaRPr lang="ja-JP" altLang="en-US" dirty="0"/>
          </a:p>
        </p:txBody>
      </p:sp>
    </p:spTree>
    <p:extLst>
      <p:ext uri="{BB962C8B-B14F-4D97-AF65-F5344CB8AC3E}">
        <p14:creationId xmlns:p14="http://schemas.microsoft.com/office/powerpoint/2010/main" val="1437092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E8D44226-4556-4712-B60E-DFF7E88B765A}" type="datetimeFigureOut">
              <a:rPr lang="ja-JP" altLang="en-US" smtClean="0"/>
              <a:pPr>
                <a:defRPr/>
              </a:pPr>
              <a:t>2024/3/19</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E33416AD-4D77-4468-BED3-2399B9BF7345}" type="slidenum">
              <a:rPr lang="ja-JP" altLang="en-US" smtClean="0"/>
              <a:pPr>
                <a:defRPr/>
              </a:pPr>
              <a:t>‹#›</a:t>
            </a:fld>
            <a:endParaRPr lang="ja-JP" altLang="en-US" dirty="0"/>
          </a:p>
        </p:txBody>
      </p:sp>
    </p:spTree>
    <p:extLst>
      <p:ext uri="{BB962C8B-B14F-4D97-AF65-F5344CB8AC3E}">
        <p14:creationId xmlns:p14="http://schemas.microsoft.com/office/powerpoint/2010/main" val="2459557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93272E3B-CBF8-4BD0-8780-C3E3811FE666}" type="datetimeFigureOut">
              <a:rPr lang="ja-JP" altLang="en-US" smtClean="0"/>
              <a:pPr>
                <a:defRPr/>
              </a:pPr>
              <a:t>2024/3/19</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5396A297-FE13-4CAF-BDBA-3E99332B17C9}" type="slidenum">
              <a:rPr lang="ja-JP" altLang="en-US" smtClean="0"/>
              <a:pPr>
                <a:defRPr/>
              </a:pPr>
              <a:t>‹#›</a:t>
            </a:fld>
            <a:endParaRPr lang="ja-JP" alt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1569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86583A89-64FC-44D1-BAAE-79E903FF31A7}" type="datetimeFigureOut">
              <a:rPr lang="ja-JP" altLang="en-US" smtClean="0"/>
              <a:pPr>
                <a:defRPr/>
              </a:pPr>
              <a:t>2024/3/19</a:t>
            </a:fld>
            <a:endParaRPr lang="ja-JP" altLang="en-US" dirty="0"/>
          </a:p>
        </p:txBody>
      </p:sp>
      <p:sp>
        <p:nvSpPr>
          <p:cNvPr id="6" name="Footer Placeholder 5"/>
          <p:cNvSpPr>
            <a:spLocks noGrp="1"/>
          </p:cNvSpPr>
          <p:nvPr>
            <p:ph type="ftr" sz="quarter" idx="11"/>
          </p:nvPr>
        </p:nvSpPr>
        <p:spPr/>
        <p:txBody>
          <a:bodyPr/>
          <a:lstStyle/>
          <a:p>
            <a:pPr>
              <a:defRPr/>
            </a:pPr>
            <a:endParaRPr lang="ja-JP" altLang="en-US" dirty="0"/>
          </a:p>
        </p:txBody>
      </p:sp>
      <p:sp>
        <p:nvSpPr>
          <p:cNvPr id="7" name="Slide Number Placeholder 6"/>
          <p:cNvSpPr>
            <a:spLocks noGrp="1"/>
          </p:cNvSpPr>
          <p:nvPr>
            <p:ph type="sldNum" sz="quarter" idx="12"/>
          </p:nvPr>
        </p:nvSpPr>
        <p:spPr/>
        <p:txBody>
          <a:bodyPr/>
          <a:lstStyle/>
          <a:p>
            <a:pPr>
              <a:defRPr/>
            </a:pPr>
            <a:fld id="{BB5F7F79-BE30-4ECA-AF13-74AB72D6924D}" type="slidenum">
              <a:rPr lang="ja-JP" altLang="en-US" smtClean="0"/>
              <a:pPr>
                <a:defRPr/>
              </a:pPr>
              <a:t>‹#›</a:t>
            </a:fld>
            <a:endParaRPr lang="ja-JP" altLang="en-US" dirty="0"/>
          </a:p>
        </p:txBody>
      </p:sp>
    </p:spTree>
    <p:extLst>
      <p:ext uri="{BB962C8B-B14F-4D97-AF65-F5344CB8AC3E}">
        <p14:creationId xmlns:p14="http://schemas.microsoft.com/office/powerpoint/2010/main" val="1972998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fld id="{811BB0E7-8226-447B-9B17-5FE7C417B5AB}" type="datetimeFigureOut">
              <a:rPr lang="ja-JP" altLang="en-US" smtClean="0"/>
              <a:pPr>
                <a:defRPr/>
              </a:pPr>
              <a:t>2024/3/19</a:t>
            </a:fld>
            <a:endParaRPr lang="ja-JP" altLang="en-US" dirty="0"/>
          </a:p>
        </p:txBody>
      </p:sp>
      <p:sp>
        <p:nvSpPr>
          <p:cNvPr id="8" name="Footer Placeholder 7"/>
          <p:cNvSpPr>
            <a:spLocks noGrp="1"/>
          </p:cNvSpPr>
          <p:nvPr>
            <p:ph type="ftr" sz="quarter" idx="11"/>
          </p:nvPr>
        </p:nvSpPr>
        <p:spPr/>
        <p:txBody>
          <a:bodyPr/>
          <a:lstStyle/>
          <a:p>
            <a:pPr>
              <a:defRPr/>
            </a:pPr>
            <a:endParaRPr lang="ja-JP" altLang="en-US" dirty="0"/>
          </a:p>
        </p:txBody>
      </p:sp>
      <p:sp>
        <p:nvSpPr>
          <p:cNvPr id="9" name="Slide Number Placeholder 8"/>
          <p:cNvSpPr>
            <a:spLocks noGrp="1"/>
          </p:cNvSpPr>
          <p:nvPr>
            <p:ph type="sldNum" sz="quarter" idx="12"/>
          </p:nvPr>
        </p:nvSpPr>
        <p:spPr/>
        <p:txBody>
          <a:bodyPr/>
          <a:lstStyle/>
          <a:p>
            <a:pPr>
              <a:defRPr/>
            </a:pPr>
            <a:fld id="{614B5E58-1014-4100-B801-3A7ED0BB690B}" type="slidenum">
              <a:rPr lang="ja-JP" altLang="en-US" smtClean="0"/>
              <a:pPr>
                <a:defRPr/>
              </a:pPr>
              <a:t>‹#›</a:t>
            </a:fld>
            <a:endParaRPr lang="ja-JP" altLang="en-US" dirty="0"/>
          </a:p>
        </p:txBody>
      </p:sp>
    </p:spTree>
    <p:extLst>
      <p:ext uri="{BB962C8B-B14F-4D97-AF65-F5344CB8AC3E}">
        <p14:creationId xmlns:p14="http://schemas.microsoft.com/office/powerpoint/2010/main" val="1693931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fld id="{809F3DC1-C73F-4FEB-81C3-062BFFB3D577}" type="datetimeFigureOut">
              <a:rPr lang="ja-JP" altLang="en-US" smtClean="0"/>
              <a:pPr>
                <a:defRPr/>
              </a:pPr>
              <a:t>2024/3/19</a:t>
            </a:fld>
            <a:endParaRPr lang="ja-JP" altLang="en-US" dirty="0"/>
          </a:p>
        </p:txBody>
      </p:sp>
      <p:sp>
        <p:nvSpPr>
          <p:cNvPr id="4" name="Footer Placeholder 3"/>
          <p:cNvSpPr>
            <a:spLocks noGrp="1"/>
          </p:cNvSpPr>
          <p:nvPr>
            <p:ph type="ftr" sz="quarter" idx="11"/>
          </p:nvPr>
        </p:nvSpPr>
        <p:spPr/>
        <p:txBody>
          <a:bodyPr/>
          <a:lstStyle/>
          <a:p>
            <a:pPr>
              <a:defRPr/>
            </a:pPr>
            <a:endParaRPr lang="ja-JP" altLang="en-US" dirty="0"/>
          </a:p>
        </p:txBody>
      </p:sp>
      <p:sp>
        <p:nvSpPr>
          <p:cNvPr id="5" name="Slide Number Placeholder 4"/>
          <p:cNvSpPr>
            <a:spLocks noGrp="1"/>
          </p:cNvSpPr>
          <p:nvPr>
            <p:ph type="sldNum" sz="quarter" idx="12"/>
          </p:nvPr>
        </p:nvSpPr>
        <p:spPr/>
        <p:txBody>
          <a:bodyPr/>
          <a:lstStyle/>
          <a:p>
            <a:pPr>
              <a:defRPr/>
            </a:pPr>
            <a:fld id="{D577B018-7F70-4ED2-86D9-F521912414ED}" type="slidenum">
              <a:rPr lang="ja-JP" altLang="en-US" smtClean="0"/>
              <a:pPr>
                <a:defRPr/>
              </a:pPr>
              <a:t>‹#›</a:t>
            </a:fld>
            <a:endParaRPr lang="ja-JP" altLang="en-US" dirty="0"/>
          </a:p>
        </p:txBody>
      </p:sp>
    </p:spTree>
    <p:extLst>
      <p:ext uri="{BB962C8B-B14F-4D97-AF65-F5344CB8AC3E}">
        <p14:creationId xmlns:p14="http://schemas.microsoft.com/office/powerpoint/2010/main" val="2960344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0B57E2A9-74C3-4A7F-9F7E-07CD0F6FAD9D}" type="datetimeFigureOut">
              <a:rPr lang="ja-JP" altLang="en-US" smtClean="0"/>
              <a:pPr>
                <a:defRPr/>
              </a:pPr>
              <a:t>2024/3/19</a:t>
            </a:fld>
            <a:endParaRPr lang="ja-JP" alt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ja-JP" altLang="en-US" dirty="0"/>
          </a:p>
        </p:txBody>
      </p:sp>
      <p:sp>
        <p:nvSpPr>
          <p:cNvPr id="9" name="Slide Number Placeholder 8"/>
          <p:cNvSpPr>
            <a:spLocks noGrp="1"/>
          </p:cNvSpPr>
          <p:nvPr>
            <p:ph type="sldNum" sz="quarter" idx="12"/>
          </p:nvPr>
        </p:nvSpPr>
        <p:spPr/>
        <p:txBody>
          <a:bodyPr/>
          <a:lstStyle/>
          <a:p>
            <a:pPr>
              <a:defRPr/>
            </a:pPr>
            <a:fld id="{D43D292C-5392-460A-9F58-90B378E799BA}" type="slidenum">
              <a:rPr lang="ja-JP" altLang="en-US" smtClean="0"/>
              <a:pPr>
                <a:defRPr/>
              </a:pPr>
              <a:t>‹#›</a:t>
            </a:fld>
            <a:endParaRPr lang="ja-JP" altLang="en-US" dirty="0"/>
          </a:p>
        </p:txBody>
      </p:sp>
    </p:spTree>
    <p:extLst>
      <p:ext uri="{BB962C8B-B14F-4D97-AF65-F5344CB8AC3E}">
        <p14:creationId xmlns:p14="http://schemas.microsoft.com/office/powerpoint/2010/main" val="3382150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4149ADFF-4B75-4E35-B888-917E6FD93A67}" type="datetimeFigureOut">
              <a:rPr lang="ja-JP" altLang="en-US" smtClean="0"/>
              <a:pPr>
                <a:defRPr/>
              </a:pPr>
              <a:t>2024/3/19</a:t>
            </a:fld>
            <a:endParaRPr lang="ja-JP" alt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ja-JP" alt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358CCCAD-9BDE-4715-8EBB-47D73935B946}" type="slidenum">
              <a:rPr lang="ja-JP" altLang="en-US" smtClean="0"/>
              <a:pPr>
                <a:defRPr/>
              </a:pPr>
              <a:t>‹#›</a:t>
            </a:fld>
            <a:endParaRPr lang="ja-JP" altLang="en-US" dirty="0"/>
          </a:p>
        </p:txBody>
      </p:sp>
    </p:spTree>
    <p:extLst>
      <p:ext uri="{BB962C8B-B14F-4D97-AF65-F5344CB8AC3E}">
        <p14:creationId xmlns:p14="http://schemas.microsoft.com/office/powerpoint/2010/main" val="1007775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8355688C-0AED-4AF3-9B0E-4A415EA789DD}" type="datetimeFigureOut">
              <a:rPr lang="ja-JP" altLang="en-US" smtClean="0"/>
              <a:pPr>
                <a:defRPr/>
              </a:pPr>
              <a:t>2024/3/19</a:t>
            </a:fld>
            <a:endParaRPr lang="ja-JP" altLang="en-US" dirty="0"/>
          </a:p>
        </p:txBody>
      </p:sp>
      <p:sp>
        <p:nvSpPr>
          <p:cNvPr id="6" name="Footer Placeholder 5"/>
          <p:cNvSpPr>
            <a:spLocks noGrp="1"/>
          </p:cNvSpPr>
          <p:nvPr>
            <p:ph type="ftr" sz="quarter" idx="11"/>
          </p:nvPr>
        </p:nvSpPr>
        <p:spPr/>
        <p:txBody>
          <a:bodyPr/>
          <a:lstStyle/>
          <a:p>
            <a:pPr>
              <a:defRPr/>
            </a:pPr>
            <a:endParaRPr lang="ja-JP" altLang="en-US" dirty="0"/>
          </a:p>
        </p:txBody>
      </p:sp>
      <p:sp>
        <p:nvSpPr>
          <p:cNvPr id="7" name="Slide Number Placeholder 6"/>
          <p:cNvSpPr>
            <a:spLocks noGrp="1"/>
          </p:cNvSpPr>
          <p:nvPr>
            <p:ph type="sldNum" sz="quarter" idx="12"/>
          </p:nvPr>
        </p:nvSpPr>
        <p:spPr/>
        <p:txBody>
          <a:bodyPr/>
          <a:lstStyle/>
          <a:p>
            <a:pPr>
              <a:defRPr/>
            </a:pPr>
            <a:fld id="{B24FA045-5FC6-4F0D-BA55-E8B44D1BA6AA}" type="slidenum">
              <a:rPr lang="ja-JP" altLang="en-US" smtClean="0"/>
              <a:pPr>
                <a:defRPr/>
              </a:pPr>
              <a:t>‹#›</a:t>
            </a:fld>
            <a:endParaRPr lang="ja-JP" altLang="en-US" dirty="0"/>
          </a:p>
        </p:txBody>
      </p:sp>
    </p:spTree>
    <p:extLst>
      <p:ext uri="{BB962C8B-B14F-4D97-AF65-F5344CB8AC3E}">
        <p14:creationId xmlns:p14="http://schemas.microsoft.com/office/powerpoint/2010/main" val="3442736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fld id="{4149ADFF-4B75-4E35-B888-917E6FD93A67}" type="datetimeFigureOut">
              <a:rPr lang="ja-JP" altLang="en-US" smtClean="0"/>
              <a:pPr>
                <a:defRPr/>
              </a:pPr>
              <a:t>2024/3/19</a:t>
            </a:fld>
            <a:endParaRPr lang="ja-JP" alt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ja-JP" alt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358CCCAD-9BDE-4715-8EBB-47D73935B946}" type="slidenum">
              <a:rPr lang="ja-JP" altLang="en-US" smtClean="0"/>
              <a:pPr>
                <a:defRPr/>
              </a:pPr>
              <a:t>‹#›</a:t>
            </a:fld>
            <a:endParaRPr lang="ja-JP" alt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7703517"/>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C0EE02-AD18-430B-B3BA-893EFD243C96}"/>
              </a:ext>
            </a:extLst>
          </p:cNvPr>
          <p:cNvSpPr>
            <a:spLocks noGrp="1"/>
          </p:cNvSpPr>
          <p:nvPr>
            <p:ph type="ctrTitle"/>
          </p:nvPr>
        </p:nvSpPr>
        <p:spPr>
          <a:xfrm>
            <a:off x="825500" y="1673180"/>
            <a:ext cx="7813675" cy="2673350"/>
          </a:xfrm>
        </p:spPr>
        <p:txBody>
          <a:bodyPr anchor="ctr" anchorCtr="1">
            <a:normAutofit/>
          </a:bodyPr>
          <a:lstStyle/>
          <a:p>
            <a:pPr algn="ctr" eaLnBrk="1" fontAlgn="auto" hangingPunct="1">
              <a:spcAft>
                <a:spcPts val="0"/>
              </a:spcAft>
              <a:defRPr/>
            </a:pPr>
            <a:r>
              <a:rPr lang="ja-JP" altLang="en-US" sz="4100" dirty="0"/>
              <a:t>認定鳥獣捕獲等事業者</a:t>
            </a:r>
            <a:br>
              <a:rPr lang="en-US" altLang="ja-JP" sz="4100" dirty="0"/>
            </a:br>
            <a:r>
              <a:rPr lang="ja-JP" altLang="en-US" sz="4100" dirty="0"/>
              <a:t>事業管理責任者研修会資料</a:t>
            </a:r>
            <a:br>
              <a:rPr lang="en-US" altLang="ja-JP" sz="4100" dirty="0"/>
            </a:br>
            <a:br>
              <a:rPr lang="en-US" altLang="ja-JP" sz="4500" dirty="0"/>
            </a:br>
            <a:r>
              <a:rPr lang="ja-JP" altLang="en-US" sz="3600" dirty="0"/>
              <a:t>４　指定管理鳥獣捕獲等事業</a:t>
            </a:r>
            <a:endParaRPr lang="ja-JP" alt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6" name="正方形/長方形 16395"/>
          <p:cNvSpPr/>
          <p:nvPr/>
        </p:nvSpPr>
        <p:spPr>
          <a:xfrm>
            <a:off x="0" y="5309972"/>
            <a:ext cx="9144000" cy="15480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6" name="テキスト ボックス 65"/>
          <p:cNvSpPr txBox="1"/>
          <p:nvPr/>
        </p:nvSpPr>
        <p:spPr>
          <a:xfrm>
            <a:off x="5267302" y="0"/>
            <a:ext cx="3240000" cy="271132"/>
          </a:xfrm>
          <a:prstGeom prst="rect">
            <a:avLst/>
          </a:prstGeom>
          <a:solidFill>
            <a:schemeClr val="bg1"/>
          </a:solidFill>
          <a:ln>
            <a:noFill/>
          </a:ln>
        </p:spPr>
        <p:txBody>
          <a:bodyPr wrap="none" rtlCol="0" anchor="ctr" anchorCtr="0">
            <a:noAutofit/>
          </a:bodyPr>
          <a:lstStyle/>
          <a:p>
            <a:pPr algn="ctr"/>
            <a:r>
              <a:rPr lang="ja-JP" altLang="en-US" dirty="0"/>
              <a:t>受注</a:t>
            </a:r>
            <a:r>
              <a:rPr kumimoji="1" lang="ja-JP" altLang="en-US" dirty="0"/>
              <a:t>者（認定鳥獣捕獲等事業者）</a:t>
            </a:r>
          </a:p>
        </p:txBody>
      </p:sp>
      <p:sp>
        <p:nvSpPr>
          <p:cNvPr id="3" name="テキスト ボックス 2"/>
          <p:cNvSpPr txBox="1"/>
          <p:nvPr/>
        </p:nvSpPr>
        <p:spPr>
          <a:xfrm>
            <a:off x="674166" y="0"/>
            <a:ext cx="3240000" cy="271132"/>
          </a:xfrm>
          <a:prstGeom prst="rect">
            <a:avLst/>
          </a:prstGeom>
          <a:solidFill>
            <a:schemeClr val="bg1"/>
          </a:solidFill>
          <a:ln>
            <a:noFill/>
          </a:ln>
        </p:spPr>
        <p:txBody>
          <a:bodyPr wrap="none" rtlCol="0" anchor="ctr" anchorCtr="0">
            <a:noAutofit/>
          </a:bodyPr>
          <a:lstStyle/>
          <a:p>
            <a:pPr algn="ctr"/>
            <a:r>
              <a:rPr kumimoji="1" lang="ja-JP" altLang="en-US" dirty="0"/>
              <a:t>発注者（都道府県等）</a:t>
            </a:r>
          </a:p>
        </p:txBody>
      </p:sp>
      <p:grpSp>
        <p:nvGrpSpPr>
          <p:cNvPr id="16389" name="グループ化 16388"/>
          <p:cNvGrpSpPr/>
          <p:nvPr/>
        </p:nvGrpSpPr>
        <p:grpSpPr>
          <a:xfrm>
            <a:off x="469752" y="293680"/>
            <a:ext cx="3610391" cy="6383595"/>
            <a:chOff x="124691" y="340152"/>
            <a:chExt cx="3610391" cy="6383595"/>
          </a:xfrm>
          <a:effectLst>
            <a:outerShdw blurRad="50800" dist="38100" dir="2700000" algn="tl" rotWithShape="0">
              <a:prstClr val="black">
                <a:alpha val="40000"/>
              </a:prstClr>
            </a:outerShdw>
          </a:effectLst>
        </p:grpSpPr>
        <p:sp>
          <p:nvSpPr>
            <p:cNvPr id="5" name="テキスト ボックス 4"/>
            <p:cNvSpPr txBox="1"/>
            <p:nvPr/>
          </p:nvSpPr>
          <p:spPr>
            <a:xfrm>
              <a:off x="124691" y="340152"/>
              <a:ext cx="3600000" cy="252000"/>
            </a:xfrm>
            <a:prstGeom prst="rect">
              <a:avLst/>
            </a:prstGeom>
            <a:solidFill>
              <a:srgbClr val="C0E399"/>
            </a:solidFill>
            <a:ln w="19050">
              <a:solidFill>
                <a:srgbClr val="009900"/>
              </a:solidFill>
              <a:prstDash val="sysDash"/>
            </a:ln>
          </p:spPr>
          <p:txBody>
            <a:bodyPr wrap="none" rtlCol="0" anchor="ctr" anchorCtr="0">
              <a:noAutofit/>
            </a:bodyPr>
            <a:lstStyle/>
            <a:p>
              <a:pPr algn="ctr"/>
              <a:r>
                <a:rPr kumimoji="1" lang="ja-JP" altLang="en-US" sz="1200" b="1" dirty="0"/>
                <a:t>生息・被害状況調査、捕獲等の目標の設定</a:t>
              </a:r>
            </a:p>
          </p:txBody>
        </p:sp>
        <p:sp>
          <p:nvSpPr>
            <p:cNvPr id="8" name="テキスト ボックス 7"/>
            <p:cNvSpPr txBox="1"/>
            <p:nvPr/>
          </p:nvSpPr>
          <p:spPr>
            <a:xfrm>
              <a:off x="135082" y="753146"/>
              <a:ext cx="3600000" cy="252000"/>
            </a:xfrm>
            <a:prstGeom prst="rect">
              <a:avLst/>
            </a:prstGeom>
            <a:solidFill>
              <a:srgbClr val="C0E399"/>
            </a:solidFill>
            <a:ln w="19050">
              <a:solidFill>
                <a:srgbClr val="009900"/>
              </a:solidFill>
              <a:prstDash val="sysDash"/>
            </a:ln>
          </p:spPr>
          <p:txBody>
            <a:bodyPr wrap="none" rtlCol="0" anchor="ctr" anchorCtr="0">
              <a:noAutofit/>
            </a:bodyPr>
            <a:lstStyle/>
            <a:p>
              <a:pPr algn="ctr"/>
              <a:r>
                <a:rPr lang="ja-JP" altLang="en-US" sz="1200" b="1" dirty="0"/>
                <a:t>指定管理鳥獣捕獲等事業実施計画の策定</a:t>
              </a:r>
              <a:endParaRPr kumimoji="1" lang="ja-JP" altLang="en-US" sz="1200" b="1" dirty="0"/>
            </a:p>
          </p:txBody>
        </p:sp>
        <p:sp>
          <p:nvSpPr>
            <p:cNvPr id="7" name="テキスト ボックス 6"/>
            <p:cNvSpPr txBox="1"/>
            <p:nvPr/>
          </p:nvSpPr>
          <p:spPr>
            <a:xfrm>
              <a:off x="665599" y="1165573"/>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委託・請負業務の仕様の決定</a:t>
              </a:r>
            </a:p>
          </p:txBody>
        </p:sp>
        <p:sp>
          <p:nvSpPr>
            <p:cNvPr id="9" name="テキスト ボックス 8"/>
            <p:cNvSpPr txBox="1"/>
            <p:nvPr/>
          </p:nvSpPr>
          <p:spPr>
            <a:xfrm>
              <a:off x="665023" y="1581670"/>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業者の選定</a:t>
              </a:r>
            </a:p>
          </p:txBody>
        </p:sp>
        <p:sp>
          <p:nvSpPr>
            <p:cNvPr id="10" name="テキスト ボックス 9"/>
            <p:cNvSpPr txBox="1"/>
            <p:nvPr/>
          </p:nvSpPr>
          <p:spPr>
            <a:xfrm>
              <a:off x="654632" y="1990822"/>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契約</a:t>
              </a:r>
            </a:p>
          </p:txBody>
        </p:sp>
        <p:sp>
          <p:nvSpPr>
            <p:cNvPr id="11" name="テキスト ボックス 10"/>
            <p:cNvSpPr txBox="1"/>
            <p:nvPr/>
          </p:nvSpPr>
          <p:spPr>
            <a:xfrm>
              <a:off x="665023" y="2834615"/>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業務計画書の了承</a:t>
              </a:r>
            </a:p>
          </p:txBody>
        </p:sp>
        <p:sp>
          <p:nvSpPr>
            <p:cNvPr id="12" name="テキスト ボックス 11"/>
            <p:cNvSpPr txBox="1"/>
            <p:nvPr/>
          </p:nvSpPr>
          <p:spPr>
            <a:xfrm>
              <a:off x="644817" y="3251083"/>
              <a:ext cx="2520000" cy="804349"/>
            </a:xfrm>
            <a:prstGeom prst="rect">
              <a:avLst/>
            </a:prstGeom>
            <a:solidFill>
              <a:srgbClr val="C0E399"/>
            </a:solidFill>
            <a:ln w="19050">
              <a:solidFill>
                <a:srgbClr val="009900"/>
              </a:solidFill>
            </a:ln>
          </p:spPr>
          <p:txBody>
            <a:bodyPr wrap="none" rtlCol="0" anchor="ctr" anchorCtr="0">
              <a:noAutofit/>
            </a:bodyPr>
            <a:lstStyle/>
            <a:p>
              <a:pPr algn="ctr"/>
              <a:r>
                <a:rPr lang="ja-JP" altLang="en-US" sz="1200" b="1" dirty="0"/>
                <a:t>捕獲等の準備・調整</a:t>
              </a:r>
              <a:endParaRPr lang="en-US" altLang="ja-JP" sz="1200" b="1" dirty="0"/>
            </a:p>
            <a:p>
              <a:pPr marL="171450" indent="-171450" algn="ctr">
                <a:buFont typeface="Arial" panose="020B0604020202020204" pitchFamily="34" charset="0"/>
                <a:buChar char="•"/>
              </a:pPr>
              <a:r>
                <a:rPr kumimoji="1" lang="ja-JP" altLang="en-US" sz="1200" b="1" dirty="0"/>
                <a:t>法令等に基づく各種手続き</a:t>
              </a:r>
              <a:endParaRPr kumimoji="1" lang="en-US" altLang="ja-JP" sz="1200" b="1" dirty="0"/>
            </a:p>
            <a:p>
              <a:pPr marL="171450" indent="-171450" algn="ctr">
                <a:buFont typeface="Arial" panose="020B0604020202020204" pitchFamily="34" charset="0"/>
                <a:buChar char="•"/>
              </a:pPr>
              <a:r>
                <a:rPr lang="ja-JP" altLang="en-US" sz="1200" b="1" dirty="0"/>
                <a:t>関係機関との連絡調整</a:t>
              </a:r>
              <a:endParaRPr lang="en-US" altLang="ja-JP" sz="1200" b="1" dirty="0"/>
            </a:p>
            <a:p>
              <a:pPr marL="171450" indent="-171450" algn="ctr">
                <a:buFont typeface="Arial" panose="020B0604020202020204" pitchFamily="34" charset="0"/>
                <a:buChar char="•"/>
              </a:pPr>
              <a:r>
                <a:rPr kumimoji="1" lang="ja-JP" altLang="en-US" sz="1200" b="1" dirty="0"/>
                <a:t>住民等への周知　等</a:t>
              </a:r>
            </a:p>
          </p:txBody>
        </p:sp>
        <p:sp>
          <p:nvSpPr>
            <p:cNvPr id="13" name="テキスト ボックス 12"/>
            <p:cNvSpPr txBox="1"/>
            <p:nvPr/>
          </p:nvSpPr>
          <p:spPr>
            <a:xfrm>
              <a:off x="633850" y="4209135"/>
              <a:ext cx="2520000" cy="43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捕獲等の監督</a:t>
              </a:r>
            </a:p>
          </p:txBody>
        </p:sp>
        <p:sp>
          <p:nvSpPr>
            <p:cNvPr id="15" name="テキスト ボックス 14"/>
            <p:cNvSpPr txBox="1"/>
            <p:nvPr/>
          </p:nvSpPr>
          <p:spPr>
            <a:xfrm>
              <a:off x="633850" y="5220845"/>
              <a:ext cx="2520000" cy="252000"/>
            </a:xfrm>
            <a:prstGeom prst="rect">
              <a:avLst/>
            </a:prstGeom>
            <a:solidFill>
              <a:srgbClr val="C0E399"/>
            </a:solidFill>
            <a:ln w="19050">
              <a:solidFill>
                <a:srgbClr val="009900"/>
              </a:solidFill>
            </a:ln>
          </p:spPr>
          <p:txBody>
            <a:bodyPr wrap="none" rtlCol="0" anchor="ctr" anchorCtr="0">
              <a:noAutofit/>
            </a:bodyPr>
            <a:lstStyle/>
            <a:p>
              <a:pPr algn="ctr"/>
              <a:r>
                <a:rPr lang="ja-JP" altLang="en-US" sz="1200" b="1" dirty="0"/>
                <a:t>業務完了検査</a:t>
              </a:r>
              <a:endParaRPr kumimoji="1" lang="ja-JP" altLang="en-US" sz="1200" b="1" dirty="0"/>
            </a:p>
          </p:txBody>
        </p:sp>
        <p:sp>
          <p:nvSpPr>
            <p:cNvPr id="16" name="テキスト ボックス 15"/>
            <p:cNvSpPr txBox="1"/>
            <p:nvPr/>
          </p:nvSpPr>
          <p:spPr>
            <a:xfrm>
              <a:off x="633850" y="5617976"/>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契約額の支払い</a:t>
              </a:r>
            </a:p>
          </p:txBody>
        </p:sp>
        <p:sp>
          <p:nvSpPr>
            <p:cNvPr id="17" name="テキスト ボックス 16"/>
            <p:cNvSpPr txBox="1"/>
            <p:nvPr/>
          </p:nvSpPr>
          <p:spPr>
            <a:xfrm>
              <a:off x="633850" y="6026977"/>
              <a:ext cx="2520000" cy="252000"/>
            </a:xfrm>
            <a:prstGeom prst="rect">
              <a:avLst/>
            </a:prstGeom>
            <a:solidFill>
              <a:srgbClr val="C0E399"/>
            </a:solidFill>
            <a:ln w="19050">
              <a:solidFill>
                <a:srgbClr val="009900"/>
              </a:solidFill>
            </a:ln>
          </p:spPr>
          <p:txBody>
            <a:bodyPr wrap="none" rtlCol="0" anchor="ctr" anchorCtr="0">
              <a:noAutofit/>
            </a:bodyPr>
            <a:lstStyle/>
            <a:p>
              <a:pPr algn="ctr"/>
              <a:r>
                <a:rPr kumimoji="1" lang="ja-JP" altLang="en-US" sz="1200" b="1" dirty="0"/>
                <a:t>委託・請負業務の評価</a:t>
              </a:r>
            </a:p>
          </p:txBody>
        </p:sp>
        <p:sp>
          <p:nvSpPr>
            <p:cNvPr id="18" name="テキスト ボックス 17"/>
            <p:cNvSpPr txBox="1"/>
            <p:nvPr/>
          </p:nvSpPr>
          <p:spPr>
            <a:xfrm>
              <a:off x="132525" y="6471747"/>
              <a:ext cx="3600000" cy="252000"/>
            </a:xfrm>
            <a:prstGeom prst="rect">
              <a:avLst/>
            </a:prstGeom>
            <a:solidFill>
              <a:srgbClr val="C0E399"/>
            </a:solidFill>
            <a:ln w="19050">
              <a:solidFill>
                <a:srgbClr val="009900"/>
              </a:solidFill>
              <a:prstDash val="sysDash"/>
            </a:ln>
          </p:spPr>
          <p:txBody>
            <a:bodyPr wrap="none" rtlCol="0" anchor="ctr" anchorCtr="0">
              <a:noAutofit/>
            </a:bodyPr>
            <a:lstStyle/>
            <a:p>
              <a:pPr algn="ctr"/>
              <a:r>
                <a:rPr kumimoji="1" lang="ja-JP" altLang="en-US" sz="1200" b="1" dirty="0"/>
                <a:t>指定管理鳥獣捕獲等事業実施計画の評価</a:t>
              </a:r>
            </a:p>
          </p:txBody>
        </p:sp>
        <p:grpSp>
          <p:nvGrpSpPr>
            <p:cNvPr id="16387" name="グループ化 16386"/>
            <p:cNvGrpSpPr/>
            <p:nvPr/>
          </p:nvGrpSpPr>
          <p:grpSpPr>
            <a:xfrm>
              <a:off x="1909375" y="602543"/>
              <a:ext cx="31260" cy="5855534"/>
              <a:chOff x="1909375" y="602543"/>
              <a:chExt cx="31260" cy="5855534"/>
            </a:xfrm>
          </p:grpSpPr>
          <p:cxnSp>
            <p:nvCxnSpPr>
              <p:cNvPr id="16384" name="直線矢印コネクタ 16383"/>
              <p:cNvCxnSpPr/>
              <p:nvPr/>
            </p:nvCxnSpPr>
            <p:spPr>
              <a:xfrm>
                <a:off x="1930887" y="602543"/>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1935990" y="101385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1932525" y="1426030"/>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1940635" y="183820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1935990" y="2242677"/>
                <a:ext cx="0" cy="576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1920954" y="3098971"/>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1917489" y="4051473"/>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a:off x="1912840" y="5471560"/>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1909375" y="5873344"/>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1912840" y="4657453"/>
                <a:ext cx="0" cy="540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a:off x="1911932" y="6278077"/>
                <a:ext cx="0" cy="180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16393" name="グループ化 16392"/>
          <p:cNvGrpSpPr/>
          <p:nvPr/>
        </p:nvGrpSpPr>
        <p:grpSpPr>
          <a:xfrm>
            <a:off x="5623937" y="1529965"/>
            <a:ext cx="2520000" cy="3897845"/>
            <a:chOff x="5807372" y="1575372"/>
            <a:chExt cx="2520000" cy="3897845"/>
          </a:xfrm>
          <a:effectLst>
            <a:outerShdw blurRad="50800" dist="38100" dir="2700000" algn="tl" rotWithShape="0">
              <a:prstClr val="black">
                <a:alpha val="40000"/>
              </a:prstClr>
            </a:outerShdw>
          </a:effectLst>
        </p:grpSpPr>
        <p:sp>
          <p:nvSpPr>
            <p:cNvPr id="23" name="テキスト ボックス 22"/>
            <p:cNvSpPr txBox="1"/>
            <p:nvPr/>
          </p:nvSpPr>
          <p:spPr>
            <a:xfrm>
              <a:off x="5807372" y="1575372"/>
              <a:ext cx="2520000" cy="25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応札</a:t>
              </a:r>
            </a:p>
          </p:txBody>
        </p:sp>
        <p:sp>
          <p:nvSpPr>
            <p:cNvPr id="25" name="テキスト ボックス 24"/>
            <p:cNvSpPr txBox="1"/>
            <p:nvPr/>
          </p:nvSpPr>
          <p:spPr>
            <a:xfrm>
              <a:off x="5807372" y="1990822"/>
              <a:ext cx="2520000" cy="2520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契約</a:t>
              </a:r>
              <a:endParaRPr kumimoji="1" lang="ja-JP" altLang="en-US" sz="1200" b="1" dirty="0"/>
            </a:p>
          </p:txBody>
        </p:sp>
        <p:sp>
          <p:nvSpPr>
            <p:cNvPr id="26" name="テキスト ボックス 25"/>
            <p:cNvSpPr txBox="1"/>
            <p:nvPr/>
          </p:nvSpPr>
          <p:spPr>
            <a:xfrm>
              <a:off x="5807372" y="2421938"/>
              <a:ext cx="2520000" cy="2520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事前調査</a:t>
              </a:r>
              <a:endParaRPr kumimoji="1" lang="ja-JP" altLang="en-US" sz="1200" b="1" dirty="0"/>
            </a:p>
          </p:txBody>
        </p:sp>
        <p:sp>
          <p:nvSpPr>
            <p:cNvPr id="27" name="テキスト ボックス 26"/>
            <p:cNvSpPr txBox="1"/>
            <p:nvPr/>
          </p:nvSpPr>
          <p:spPr>
            <a:xfrm>
              <a:off x="5807372" y="2829570"/>
              <a:ext cx="2520000" cy="25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業務計画書作成</a:t>
              </a:r>
            </a:p>
          </p:txBody>
        </p:sp>
        <p:sp>
          <p:nvSpPr>
            <p:cNvPr id="28" name="テキスト ボックス 27"/>
            <p:cNvSpPr txBox="1"/>
            <p:nvPr/>
          </p:nvSpPr>
          <p:spPr>
            <a:xfrm>
              <a:off x="5807372" y="3249902"/>
              <a:ext cx="2520000" cy="8028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捕獲等の準備・調整</a:t>
              </a:r>
              <a:endParaRPr lang="en-US" altLang="ja-JP" sz="1200" b="1" dirty="0"/>
            </a:p>
            <a:p>
              <a:pPr marL="171450" indent="-171450" algn="ctr">
                <a:buFont typeface="Arial" panose="020B0604020202020204" pitchFamily="34" charset="0"/>
                <a:buChar char="•"/>
              </a:pPr>
              <a:r>
                <a:rPr kumimoji="1" lang="ja-JP" altLang="en-US" sz="1200" b="1" dirty="0"/>
                <a:t>法令等に基づく各種手続き</a:t>
              </a:r>
              <a:endParaRPr kumimoji="1" lang="en-US" altLang="ja-JP" sz="1200" b="1" dirty="0"/>
            </a:p>
            <a:p>
              <a:pPr marL="171450" indent="-171450" algn="ctr">
                <a:buFont typeface="Arial" panose="020B0604020202020204" pitchFamily="34" charset="0"/>
                <a:buChar char="•"/>
              </a:pPr>
              <a:r>
                <a:rPr lang="ja-JP" altLang="en-US" sz="1200" b="1" dirty="0"/>
                <a:t>関係機関との連絡調整</a:t>
              </a:r>
              <a:endParaRPr lang="en-US" altLang="ja-JP" sz="1200" b="1" dirty="0"/>
            </a:p>
            <a:p>
              <a:pPr marL="171450" indent="-171450" algn="ctr">
                <a:buFont typeface="Arial" panose="020B0604020202020204" pitchFamily="34" charset="0"/>
                <a:buChar char="•"/>
              </a:pPr>
              <a:r>
                <a:rPr kumimoji="1" lang="ja-JP" altLang="en-US" sz="1200" b="1" dirty="0"/>
                <a:t>住民等への周知　等</a:t>
              </a:r>
            </a:p>
          </p:txBody>
        </p:sp>
        <p:sp>
          <p:nvSpPr>
            <p:cNvPr id="29" name="テキスト ボックス 28"/>
            <p:cNvSpPr txBox="1"/>
            <p:nvPr/>
          </p:nvSpPr>
          <p:spPr>
            <a:xfrm>
              <a:off x="5807372" y="4209135"/>
              <a:ext cx="2520000" cy="43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捕獲等の実施</a:t>
              </a:r>
              <a:endParaRPr kumimoji="1" lang="en-US" altLang="ja-JP" sz="1200" b="1" dirty="0"/>
            </a:p>
            <a:p>
              <a:pPr algn="ctr"/>
              <a:r>
                <a:rPr lang="ja-JP" altLang="en-US" sz="1200" b="1" dirty="0"/>
                <a:t>（捕獲情報の記録を含む）</a:t>
              </a:r>
              <a:endParaRPr kumimoji="1" lang="ja-JP" altLang="en-US" sz="1200" b="1" dirty="0"/>
            </a:p>
          </p:txBody>
        </p:sp>
        <p:sp>
          <p:nvSpPr>
            <p:cNvPr id="30" name="テキスト ボックス 29"/>
            <p:cNvSpPr txBox="1"/>
            <p:nvPr/>
          </p:nvSpPr>
          <p:spPr>
            <a:xfrm>
              <a:off x="5807372" y="4799277"/>
              <a:ext cx="2520000" cy="252000"/>
            </a:xfrm>
            <a:prstGeom prst="rect">
              <a:avLst/>
            </a:prstGeom>
            <a:solidFill>
              <a:srgbClr val="CCFFFF"/>
            </a:solidFill>
            <a:ln w="19050">
              <a:solidFill>
                <a:srgbClr val="0000CC"/>
              </a:solidFill>
            </a:ln>
          </p:spPr>
          <p:txBody>
            <a:bodyPr wrap="none" rtlCol="0" anchor="ctr" anchorCtr="0">
              <a:noAutofit/>
            </a:bodyPr>
            <a:lstStyle/>
            <a:p>
              <a:pPr algn="ctr"/>
              <a:r>
                <a:rPr kumimoji="1" lang="ja-JP" altLang="en-US" sz="1200" b="1" dirty="0"/>
                <a:t>捕獲個体の処分</a:t>
              </a:r>
            </a:p>
          </p:txBody>
        </p:sp>
        <p:sp>
          <p:nvSpPr>
            <p:cNvPr id="31" name="テキスト ボックス 30"/>
            <p:cNvSpPr txBox="1"/>
            <p:nvPr/>
          </p:nvSpPr>
          <p:spPr>
            <a:xfrm>
              <a:off x="5807372" y="5221217"/>
              <a:ext cx="2520000" cy="252000"/>
            </a:xfrm>
            <a:prstGeom prst="rect">
              <a:avLst/>
            </a:prstGeom>
            <a:solidFill>
              <a:srgbClr val="CCFFFF"/>
            </a:solidFill>
            <a:ln w="19050">
              <a:solidFill>
                <a:srgbClr val="0000CC"/>
              </a:solidFill>
            </a:ln>
          </p:spPr>
          <p:txBody>
            <a:bodyPr wrap="none" rtlCol="0" anchor="ctr" anchorCtr="0">
              <a:noAutofit/>
            </a:bodyPr>
            <a:lstStyle/>
            <a:p>
              <a:pPr algn="ctr"/>
              <a:r>
                <a:rPr lang="ja-JP" altLang="en-US" sz="1200" b="1" dirty="0"/>
                <a:t>業務終了報告（捕獲情報等を含む）</a:t>
              </a:r>
              <a:endParaRPr kumimoji="1" lang="ja-JP" altLang="en-US" sz="1200" b="1" dirty="0"/>
            </a:p>
          </p:txBody>
        </p:sp>
        <p:grpSp>
          <p:nvGrpSpPr>
            <p:cNvPr id="16392" name="グループ化 16391"/>
            <p:cNvGrpSpPr/>
            <p:nvPr/>
          </p:nvGrpSpPr>
          <p:grpSpPr>
            <a:xfrm>
              <a:off x="7068413" y="1846437"/>
              <a:ext cx="6579" cy="3356952"/>
              <a:chOff x="7068413" y="1846437"/>
              <a:chExt cx="6579" cy="3356952"/>
            </a:xfrm>
          </p:grpSpPr>
          <p:cxnSp>
            <p:nvCxnSpPr>
              <p:cNvPr id="37" name="直線矢印コネクタ 36"/>
              <p:cNvCxnSpPr/>
              <p:nvPr/>
            </p:nvCxnSpPr>
            <p:spPr>
              <a:xfrm>
                <a:off x="7070076" y="2260771"/>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7070073" y="2691648"/>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7068413" y="465760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7070072" y="5059389"/>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7074992" y="1846437"/>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7073705" y="3110748"/>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7069717" y="4069635"/>
                <a:ext cx="0" cy="144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16398" name="左矢印 16397"/>
          <p:cNvSpPr/>
          <p:nvPr/>
        </p:nvSpPr>
        <p:spPr>
          <a:xfrm>
            <a:off x="3759200" y="1546255"/>
            <a:ext cx="1620000" cy="216000"/>
          </a:xfrm>
          <a:prstGeom prst="lef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399" name="左右矢印 16398"/>
          <p:cNvSpPr/>
          <p:nvPr/>
        </p:nvSpPr>
        <p:spPr>
          <a:xfrm>
            <a:off x="3759200" y="1962815"/>
            <a:ext cx="1620000" cy="216000"/>
          </a:xfrm>
          <a:prstGeom prst="leftRigh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1" name="左矢印 70"/>
          <p:cNvSpPr/>
          <p:nvPr/>
        </p:nvSpPr>
        <p:spPr>
          <a:xfrm>
            <a:off x="3759200" y="2786307"/>
            <a:ext cx="1620000" cy="216000"/>
          </a:xfrm>
          <a:prstGeom prst="lef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2" name="左右矢印 71"/>
          <p:cNvSpPr/>
          <p:nvPr/>
        </p:nvSpPr>
        <p:spPr>
          <a:xfrm>
            <a:off x="3759200" y="3518037"/>
            <a:ext cx="1620000" cy="216000"/>
          </a:xfrm>
          <a:prstGeom prst="leftRigh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6" name="左右矢印 75"/>
          <p:cNvSpPr/>
          <p:nvPr/>
        </p:nvSpPr>
        <p:spPr>
          <a:xfrm>
            <a:off x="3759200" y="4308380"/>
            <a:ext cx="1620000" cy="216000"/>
          </a:xfrm>
          <a:prstGeom prst="leftRigh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7" name="左矢印 76"/>
          <p:cNvSpPr/>
          <p:nvPr/>
        </p:nvSpPr>
        <p:spPr>
          <a:xfrm>
            <a:off x="3759200" y="5192373"/>
            <a:ext cx="1620000" cy="216000"/>
          </a:xfrm>
          <a:prstGeom prst="leftArrow">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400" name="テキスト ボックス 16399"/>
          <p:cNvSpPr txBox="1"/>
          <p:nvPr/>
        </p:nvSpPr>
        <p:spPr>
          <a:xfrm>
            <a:off x="5619891" y="1281743"/>
            <a:ext cx="2518638" cy="276999"/>
          </a:xfrm>
          <a:prstGeom prst="rect">
            <a:avLst/>
          </a:prstGeom>
          <a:noFill/>
        </p:spPr>
        <p:txBody>
          <a:bodyPr wrap="none" rtlCol="0">
            <a:spAutoFit/>
          </a:bodyPr>
          <a:lstStyle/>
          <a:p>
            <a:r>
              <a:rPr kumimoji="1" lang="en-US" altLang="ja-JP" sz="1200" dirty="0"/>
              <a:t>※</a:t>
            </a:r>
            <a:r>
              <a:rPr kumimoji="1" lang="ja-JP" altLang="en-US" sz="1200" dirty="0"/>
              <a:t>入札の場合</a:t>
            </a:r>
            <a:r>
              <a:rPr kumimoji="1" lang="ja-JP" altLang="en-US" sz="1100" dirty="0"/>
              <a:t>（競争参加資格の取得）</a:t>
            </a:r>
          </a:p>
        </p:txBody>
      </p:sp>
      <p:sp>
        <p:nvSpPr>
          <p:cNvPr id="79" name="テキスト ボックス 78"/>
          <p:cNvSpPr txBox="1"/>
          <p:nvPr/>
        </p:nvSpPr>
        <p:spPr>
          <a:xfrm>
            <a:off x="4331836" y="2570041"/>
            <a:ext cx="492443" cy="276999"/>
          </a:xfrm>
          <a:prstGeom prst="rect">
            <a:avLst/>
          </a:prstGeom>
          <a:noFill/>
        </p:spPr>
        <p:txBody>
          <a:bodyPr wrap="none" rtlCol="0">
            <a:spAutoFit/>
          </a:bodyPr>
          <a:lstStyle/>
          <a:p>
            <a:r>
              <a:rPr lang="ja-JP" altLang="en-US" sz="1200" dirty="0"/>
              <a:t>提出</a:t>
            </a:r>
            <a:endParaRPr kumimoji="1" lang="ja-JP" altLang="en-US" sz="1100" dirty="0"/>
          </a:p>
        </p:txBody>
      </p:sp>
      <p:sp>
        <p:nvSpPr>
          <p:cNvPr id="80" name="テキスト ボックス 79"/>
          <p:cNvSpPr txBox="1"/>
          <p:nvPr/>
        </p:nvSpPr>
        <p:spPr>
          <a:xfrm>
            <a:off x="4331836" y="3301462"/>
            <a:ext cx="492443" cy="276999"/>
          </a:xfrm>
          <a:prstGeom prst="rect">
            <a:avLst/>
          </a:prstGeom>
          <a:noFill/>
        </p:spPr>
        <p:txBody>
          <a:bodyPr wrap="none" rtlCol="0">
            <a:spAutoFit/>
          </a:bodyPr>
          <a:lstStyle/>
          <a:p>
            <a:r>
              <a:rPr lang="ja-JP" altLang="en-US" sz="1200" dirty="0"/>
              <a:t>調整</a:t>
            </a:r>
            <a:endParaRPr kumimoji="1" lang="ja-JP" altLang="en-US" sz="1100" dirty="0"/>
          </a:p>
        </p:txBody>
      </p:sp>
      <p:sp>
        <p:nvSpPr>
          <p:cNvPr id="81" name="テキスト ボックス 80"/>
          <p:cNvSpPr txBox="1"/>
          <p:nvPr/>
        </p:nvSpPr>
        <p:spPr>
          <a:xfrm>
            <a:off x="4333138" y="4085523"/>
            <a:ext cx="492443" cy="276999"/>
          </a:xfrm>
          <a:prstGeom prst="rect">
            <a:avLst/>
          </a:prstGeom>
          <a:noFill/>
        </p:spPr>
        <p:txBody>
          <a:bodyPr wrap="none" rtlCol="0">
            <a:spAutoFit/>
          </a:bodyPr>
          <a:lstStyle/>
          <a:p>
            <a:r>
              <a:rPr lang="ja-JP" altLang="en-US" sz="1200" dirty="0"/>
              <a:t>連絡</a:t>
            </a:r>
            <a:endParaRPr kumimoji="1" lang="ja-JP" altLang="en-US" sz="1100" dirty="0"/>
          </a:p>
        </p:txBody>
      </p:sp>
      <p:sp>
        <p:nvSpPr>
          <p:cNvPr id="82" name="テキスト ボックス 81"/>
          <p:cNvSpPr txBox="1"/>
          <p:nvPr/>
        </p:nvSpPr>
        <p:spPr>
          <a:xfrm>
            <a:off x="4333138" y="4969510"/>
            <a:ext cx="492443" cy="276999"/>
          </a:xfrm>
          <a:prstGeom prst="rect">
            <a:avLst/>
          </a:prstGeom>
          <a:noFill/>
        </p:spPr>
        <p:txBody>
          <a:bodyPr wrap="none" rtlCol="0">
            <a:spAutoFit/>
          </a:bodyPr>
          <a:lstStyle/>
          <a:p>
            <a:r>
              <a:rPr lang="ja-JP" altLang="en-US" sz="1200" dirty="0"/>
              <a:t>提出</a:t>
            </a:r>
            <a:endParaRPr kumimoji="1" lang="ja-JP" altLang="en-US" sz="1100" dirty="0"/>
          </a:p>
        </p:txBody>
      </p:sp>
      <p:sp>
        <p:nvSpPr>
          <p:cNvPr id="83" name="テキスト ボックス 82"/>
          <p:cNvSpPr txBox="1"/>
          <p:nvPr/>
        </p:nvSpPr>
        <p:spPr>
          <a:xfrm>
            <a:off x="5753347" y="5895010"/>
            <a:ext cx="3185487" cy="276999"/>
          </a:xfrm>
          <a:prstGeom prst="rect">
            <a:avLst/>
          </a:prstGeom>
          <a:noFill/>
        </p:spPr>
        <p:txBody>
          <a:bodyPr wrap="none" rtlCol="0">
            <a:spAutoFit/>
          </a:bodyPr>
          <a:lstStyle/>
          <a:p>
            <a:r>
              <a:rPr kumimoji="1" lang="en-US" altLang="ja-JP" sz="1200" dirty="0"/>
              <a:t>※</a:t>
            </a:r>
            <a:r>
              <a:rPr lang="ja-JP" altLang="en-US" sz="1200" dirty="0"/>
              <a:t>モニタリング調査等を業務に含む場合もある</a:t>
            </a:r>
            <a:endParaRPr kumimoji="1" lang="ja-JP" altLang="en-US" sz="1100" dirty="0"/>
          </a:p>
        </p:txBody>
      </p:sp>
    </p:spTree>
    <p:extLst>
      <p:ext uri="{BB962C8B-B14F-4D97-AF65-F5344CB8AC3E}">
        <p14:creationId xmlns:p14="http://schemas.microsoft.com/office/powerpoint/2010/main" val="1330498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0" y="1975379"/>
            <a:ext cx="4806482" cy="4375184"/>
          </a:xfrm>
        </p:spPr>
        <p:txBody>
          <a:bodyPr numCol="1">
            <a:noAutofit/>
          </a:bodyPr>
          <a:lstStyle/>
          <a:p>
            <a:r>
              <a:rPr kumimoji="0" lang="ja-JP" altLang="en-US" sz="2200" dirty="0">
                <a:solidFill>
                  <a:schemeClr val="tx1"/>
                </a:solidFill>
              </a:rPr>
              <a:t>４．１　指定管理鳥獣捕獲等事業とは</a:t>
            </a:r>
            <a:endParaRPr kumimoji="0" lang="en-US" altLang="ja-JP" sz="2200" dirty="0">
              <a:solidFill>
                <a:schemeClr val="tx1"/>
              </a:solidFill>
            </a:endParaRPr>
          </a:p>
          <a:p>
            <a:r>
              <a:rPr kumimoji="0" lang="ja-JP" altLang="en-US" sz="2200" dirty="0">
                <a:solidFill>
                  <a:schemeClr val="tx1"/>
                </a:solidFill>
              </a:rPr>
              <a:t>４．２　</a:t>
            </a:r>
            <a:r>
              <a:rPr kumimoji="0" lang="ja-JP" altLang="en-US" dirty="0">
                <a:solidFill>
                  <a:schemeClr val="tx1"/>
                </a:solidFill>
              </a:rPr>
              <a:t>指定管理鳥獣捕獲等事業の流れ</a:t>
            </a:r>
            <a:endParaRPr kumimoji="0" lang="en-US" altLang="ja-JP" dirty="0">
              <a:solidFill>
                <a:schemeClr val="tx1"/>
              </a:solidFill>
            </a:endParaRPr>
          </a:p>
          <a:p>
            <a:r>
              <a:rPr kumimoji="0" lang="ja-JP" altLang="en-US" sz="2200" dirty="0">
                <a:solidFill>
                  <a:srgbClr val="CC0000"/>
                </a:solidFill>
              </a:rPr>
              <a:t>４．３　事業の受託に必要な準備</a:t>
            </a:r>
            <a:endParaRPr kumimoji="0" lang="en-US" altLang="ja-JP" sz="2200" dirty="0">
              <a:solidFill>
                <a:srgbClr val="CC0000"/>
              </a:solidFill>
            </a:endParaRPr>
          </a:p>
          <a:p>
            <a:r>
              <a:rPr kumimoji="0" lang="ja-JP" altLang="en-US" sz="2200" dirty="0"/>
              <a:t>４．４　契約者の選定方法</a:t>
            </a:r>
            <a:endParaRPr kumimoji="0" lang="en-US" altLang="ja-JP" sz="2200" dirty="0"/>
          </a:p>
          <a:p>
            <a:r>
              <a:rPr kumimoji="0" lang="ja-JP" altLang="en-US" sz="2200" dirty="0"/>
              <a:t>４．５　入札額の見積</a:t>
            </a:r>
            <a:endParaRPr kumimoji="0" lang="en-US" altLang="ja-JP" sz="2200" dirty="0"/>
          </a:p>
          <a:p>
            <a:r>
              <a:rPr kumimoji="0" lang="ja-JP" altLang="en-US" sz="2200" dirty="0"/>
              <a:t>４．６　契約</a:t>
            </a:r>
            <a:endParaRPr kumimoji="0" lang="en-US" altLang="ja-JP" sz="2200" dirty="0"/>
          </a:p>
          <a:p>
            <a:r>
              <a:rPr kumimoji="0" lang="ja-JP" altLang="en-US" sz="2200" dirty="0"/>
              <a:t>４．７　計画的な事業の実施</a:t>
            </a:r>
            <a:endParaRPr kumimoji="0" lang="en-US" altLang="ja-JP" sz="2200" dirty="0"/>
          </a:p>
          <a:p>
            <a:r>
              <a:rPr kumimoji="0" lang="ja-JP" altLang="en-US" sz="2200" dirty="0"/>
              <a:t>４．８　事前調査</a:t>
            </a:r>
            <a:endParaRPr kumimoji="0" lang="en-US" altLang="ja-JP" sz="2200" dirty="0"/>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t>４．９　業務計画書の作成</a:t>
            </a:r>
            <a:endParaRPr kumimoji="0" lang="en-US" altLang="ja-JP" sz="2200" dirty="0"/>
          </a:p>
          <a:p>
            <a:r>
              <a:rPr kumimoji="0" lang="ja-JP" altLang="en-US" sz="2200" dirty="0"/>
              <a:t>４．</a:t>
            </a:r>
            <a:r>
              <a:rPr kumimoji="0" lang="en-US" altLang="ja-JP" sz="2200" dirty="0"/>
              <a:t>10</a:t>
            </a:r>
            <a:r>
              <a:rPr kumimoji="0" lang="ja-JP" altLang="en-US" sz="2200" dirty="0"/>
              <a:t>　必要な許可等の取得や</a:t>
            </a:r>
            <a:endParaRPr kumimoji="0" lang="en-US" altLang="ja-JP" sz="2200" dirty="0"/>
          </a:p>
          <a:p>
            <a:r>
              <a:rPr kumimoji="0" lang="ja-JP" altLang="en-US" sz="2200" dirty="0"/>
              <a:t>　　　　　関係機関等との調整、周知</a:t>
            </a:r>
            <a:endParaRPr kumimoji="0" lang="en-US" altLang="ja-JP" sz="2200" dirty="0"/>
          </a:p>
          <a:p>
            <a:r>
              <a:rPr kumimoji="0" lang="ja-JP" altLang="en-US" sz="2200" dirty="0"/>
              <a:t>４．</a:t>
            </a:r>
            <a:r>
              <a:rPr kumimoji="0" lang="en-US" altLang="ja-JP" sz="2200" dirty="0"/>
              <a:t>11</a:t>
            </a:r>
            <a:r>
              <a:rPr kumimoji="0" lang="ja-JP" altLang="en-US" sz="2200" dirty="0"/>
              <a:t>　捕獲作業の実施</a:t>
            </a:r>
            <a:endParaRPr kumimoji="0" lang="en-US" altLang="ja-JP" sz="2200" dirty="0"/>
          </a:p>
          <a:p>
            <a:r>
              <a:rPr kumimoji="0" lang="ja-JP" altLang="en-US" sz="2200" dirty="0"/>
              <a:t>４．</a:t>
            </a:r>
            <a:r>
              <a:rPr kumimoji="0" lang="en-US" altLang="ja-JP" sz="2200" dirty="0"/>
              <a:t>12</a:t>
            </a:r>
            <a:r>
              <a:rPr kumimoji="0" lang="ja-JP" altLang="en-US" sz="2200" dirty="0"/>
              <a:t>　安全管理マニュアル</a:t>
            </a:r>
            <a:endParaRPr kumimoji="0" lang="en-US" altLang="ja-JP" sz="2200" dirty="0"/>
          </a:p>
          <a:p>
            <a:r>
              <a:rPr kumimoji="0" lang="ja-JP" altLang="en-US" sz="2200" dirty="0"/>
              <a:t>４．</a:t>
            </a:r>
            <a:r>
              <a:rPr kumimoji="0" lang="en-US" altLang="ja-JP" sz="2200" dirty="0"/>
              <a:t>13</a:t>
            </a:r>
            <a:r>
              <a:rPr kumimoji="0" lang="ja-JP" altLang="en-US" sz="2200" dirty="0"/>
              <a:t>　</a:t>
            </a:r>
            <a:r>
              <a:rPr kumimoji="0" lang="ja-JP" altLang="en-US" dirty="0"/>
              <a:t>受託事業の業務報告書の作成</a:t>
            </a:r>
            <a:endParaRPr kumimoji="0" lang="en-US" altLang="ja-JP" dirty="0"/>
          </a:p>
          <a:p>
            <a:r>
              <a:rPr kumimoji="0" lang="ja-JP" altLang="en-US" sz="2200" dirty="0"/>
              <a:t>４．</a:t>
            </a:r>
            <a:r>
              <a:rPr kumimoji="0" lang="en-US" altLang="ja-JP" sz="2200" dirty="0"/>
              <a:t>14</a:t>
            </a:r>
            <a:r>
              <a:rPr kumimoji="0" lang="ja-JP" altLang="en-US" sz="2200" dirty="0"/>
              <a:t>　事業完了後に必要な対応</a:t>
            </a:r>
            <a:endParaRPr kumimoji="0" lang="en-US" altLang="ja-JP" sz="2200" dirty="0"/>
          </a:p>
        </p:txBody>
      </p:sp>
    </p:spTree>
    <p:extLst>
      <p:ext uri="{BB962C8B-B14F-4D97-AF65-F5344CB8AC3E}">
        <p14:creationId xmlns:p14="http://schemas.microsoft.com/office/powerpoint/2010/main" val="3052704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4.3.1</a:t>
            </a:r>
            <a:r>
              <a:rPr lang="ja-JP" altLang="en-US" sz="3600" u="sng" dirty="0">
                <a:solidFill>
                  <a:srgbClr val="404040"/>
                </a:solidFill>
              </a:rPr>
              <a:t>　入札参加資格の取得</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632576" y="1"/>
            <a:ext cx="2511425" cy="400110"/>
          </a:xfrm>
          <a:prstGeom prst="rect">
            <a:avLst/>
          </a:prstGeom>
          <a:noFill/>
        </p:spPr>
        <p:txBody>
          <a:bodyPr>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73</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471614"/>
            <a:ext cx="8788400" cy="3546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指定管理鳥獣捕獲等事業を受託するためには、入札参加資格が必要</a:t>
            </a:r>
            <a:endParaRPr lang="en-US" altLang="ja-JP" sz="2700" dirty="0">
              <a:solidFill>
                <a:srgbClr val="404040"/>
              </a:solidFill>
            </a:endParaRPr>
          </a:p>
          <a:p>
            <a:pPr marL="361950" indent="-361950"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発注者が都道府県の場合、都道府県ごとに入札参加資格の取得が必要</a:t>
            </a:r>
            <a:endParaRPr lang="en-US" altLang="ja-JP" sz="2700" dirty="0">
              <a:solidFill>
                <a:srgbClr val="404040"/>
              </a:solidFill>
            </a:endParaRPr>
          </a:p>
          <a:p>
            <a:pPr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発注者が国の場合、全省庁統一参加資格の取得が必要</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申請可能な時期や資格の有効期限が設定されていることが多い</a:t>
            </a:r>
            <a:endParaRPr lang="en-US" altLang="ja-JP" sz="2500" dirty="0">
              <a:solidFill>
                <a:srgbClr val="404040"/>
              </a:solidFill>
            </a:endParaRPr>
          </a:p>
        </p:txBody>
      </p:sp>
    </p:spTree>
    <p:extLst>
      <p:ext uri="{BB962C8B-B14F-4D97-AF65-F5344CB8AC3E}">
        <p14:creationId xmlns:p14="http://schemas.microsoft.com/office/powerpoint/2010/main" val="2297837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4.3.2</a:t>
            </a:r>
            <a:r>
              <a:rPr lang="ja-JP" altLang="en-US" sz="3600" u="sng" dirty="0">
                <a:solidFill>
                  <a:srgbClr val="404040"/>
                </a:solidFill>
              </a:rPr>
              <a:t>　入札の可否の判断</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632576" y="1"/>
            <a:ext cx="2511425" cy="400110"/>
          </a:xfrm>
          <a:prstGeom prst="rect">
            <a:avLst/>
          </a:prstGeom>
          <a:noFill/>
        </p:spPr>
        <p:txBody>
          <a:bodyPr>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73</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471614"/>
            <a:ext cx="8570913" cy="3334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公告される入札情報には、仕様書や金抜き設計書（ない場合もある）が含まれている</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入札情報を読み解き、事業を遂行するために必要な人員体制、資金、技術を有しているか判断することが重要</a:t>
            </a:r>
            <a:endParaRPr lang="en-US" altLang="ja-JP" sz="2700" dirty="0">
              <a:solidFill>
                <a:srgbClr val="404040"/>
              </a:solidFill>
            </a:endParaRPr>
          </a:p>
          <a:p>
            <a:pPr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不明な点は、発注者へ問い合わせることが必要</a:t>
            </a:r>
            <a:endParaRPr lang="en-US" altLang="ja-JP" sz="2500" dirty="0">
              <a:solidFill>
                <a:srgbClr val="404040"/>
              </a:solidFill>
            </a:endParaRPr>
          </a:p>
        </p:txBody>
      </p:sp>
    </p:spTree>
    <p:extLst>
      <p:ext uri="{BB962C8B-B14F-4D97-AF65-F5344CB8AC3E}">
        <p14:creationId xmlns:p14="http://schemas.microsoft.com/office/powerpoint/2010/main" val="3654346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4.3.3</a:t>
            </a:r>
            <a:r>
              <a:rPr lang="ja-JP" altLang="en-US" sz="3600" u="sng" dirty="0">
                <a:solidFill>
                  <a:srgbClr val="404040"/>
                </a:solidFill>
              </a:rPr>
              <a:t>　捕獲従事者等の人材の確保</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492240" y="1"/>
            <a:ext cx="265176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73-74</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982519"/>
            <a:ext cx="8570913" cy="52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受託した場合に備え、実際に業務に従事する人材の確保が必要</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事業管理責任者は、業務の内容に応じた人員配置計画の見込みを立てることが必要</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指揮命令系統の確保、事業の安全な遂行の視点から、捕獲従事者と認知事業者との間に雇用関係があることが望ましい</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事業の規模によっては、複数の認定事業者が共同で業務の実施体制を構築するケースも想定される</a:t>
            </a:r>
            <a:endParaRPr lang="en-US" altLang="ja-JP" sz="2700" dirty="0">
              <a:solidFill>
                <a:srgbClr val="404040"/>
              </a:solidFill>
            </a:endParaRPr>
          </a:p>
          <a:p>
            <a:pPr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再委託先の認定事業者には、指定事業の特例は適用されない</a:t>
            </a:r>
            <a:endParaRPr lang="en-US" altLang="ja-JP" sz="2700" dirty="0">
              <a:solidFill>
                <a:srgbClr val="404040"/>
              </a:solidFill>
            </a:endParaRPr>
          </a:p>
        </p:txBody>
      </p:sp>
    </p:spTree>
    <p:extLst>
      <p:ext uri="{BB962C8B-B14F-4D97-AF65-F5344CB8AC3E}">
        <p14:creationId xmlns:p14="http://schemas.microsoft.com/office/powerpoint/2010/main" val="1928364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4.3.4</a:t>
            </a:r>
            <a:r>
              <a:rPr lang="ja-JP" altLang="en-US" sz="3600" u="sng" dirty="0">
                <a:solidFill>
                  <a:srgbClr val="404040"/>
                </a:solidFill>
              </a:rPr>
              <a:t>　事業遂行のための運転資金の確保</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632576" y="1"/>
            <a:ext cx="2511425" cy="400110"/>
          </a:xfrm>
          <a:prstGeom prst="rect">
            <a:avLst/>
          </a:prstGeom>
          <a:noFill/>
        </p:spPr>
        <p:txBody>
          <a:bodyPr>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74</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471614"/>
            <a:ext cx="8570913" cy="2610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事業を遂行するために必要となる経費の見積が必要</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契約金の支払いは、業務完了後に精算払いで支払われることもある</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事業を受注した場合、事業遂行のために必要な運転資金の確保が必要</a:t>
            </a:r>
            <a:endParaRPr lang="en-US" altLang="ja-JP" sz="2500" dirty="0">
              <a:solidFill>
                <a:srgbClr val="404040"/>
              </a:solidFill>
            </a:endParaRPr>
          </a:p>
        </p:txBody>
      </p:sp>
    </p:spTree>
    <p:extLst>
      <p:ext uri="{BB962C8B-B14F-4D97-AF65-F5344CB8AC3E}">
        <p14:creationId xmlns:p14="http://schemas.microsoft.com/office/powerpoint/2010/main" val="4169971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0" y="1975379"/>
            <a:ext cx="4806482" cy="4375184"/>
          </a:xfrm>
        </p:spPr>
        <p:txBody>
          <a:bodyPr numCol="1">
            <a:noAutofit/>
          </a:bodyPr>
          <a:lstStyle/>
          <a:p>
            <a:r>
              <a:rPr kumimoji="0" lang="ja-JP" altLang="en-US" sz="2200" dirty="0">
                <a:solidFill>
                  <a:schemeClr val="tx1"/>
                </a:solidFill>
              </a:rPr>
              <a:t>４．１　指定管理鳥獣捕獲等事業とは</a:t>
            </a:r>
            <a:endParaRPr kumimoji="0" lang="en-US" altLang="ja-JP" sz="2200" dirty="0">
              <a:solidFill>
                <a:schemeClr val="tx1"/>
              </a:solidFill>
            </a:endParaRPr>
          </a:p>
          <a:p>
            <a:r>
              <a:rPr kumimoji="0" lang="ja-JP" altLang="en-US" sz="2200" dirty="0">
                <a:solidFill>
                  <a:schemeClr val="tx1"/>
                </a:solidFill>
              </a:rPr>
              <a:t>４．２　</a:t>
            </a:r>
            <a:r>
              <a:rPr kumimoji="0" lang="ja-JP" altLang="en-US" dirty="0">
                <a:solidFill>
                  <a:schemeClr val="tx1"/>
                </a:solidFill>
              </a:rPr>
              <a:t>指定管理鳥獣捕獲等事業の流れ</a:t>
            </a:r>
            <a:endParaRPr kumimoji="0" lang="en-US" altLang="ja-JP" dirty="0">
              <a:solidFill>
                <a:schemeClr val="tx1"/>
              </a:solidFill>
            </a:endParaRPr>
          </a:p>
          <a:p>
            <a:r>
              <a:rPr kumimoji="0" lang="ja-JP" altLang="en-US" sz="2200" dirty="0">
                <a:solidFill>
                  <a:schemeClr val="tx1"/>
                </a:solidFill>
              </a:rPr>
              <a:t>４．３　事業の受託に必要な準備</a:t>
            </a:r>
            <a:endParaRPr kumimoji="0" lang="en-US" altLang="ja-JP" sz="2200" dirty="0">
              <a:solidFill>
                <a:schemeClr val="tx1"/>
              </a:solidFill>
            </a:endParaRPr>
          </a:p>
          <a:p>
            <a:r>
              <a:rPr kumimoji="0" lang="ja-JP" altLang="en-US" sz="2200" dirty="0">
                <a:solidFill>
                  <a:srgbClr val="CC0000"/>
                </a:solidFill>
              </a:rPr>
              <a:t>４．４　契約者の選定方法</a:t>
            </a:r>
            <a:endParaRPr kumimoji="0" lang="en-US" altLang="ja-JP" sz="2200" dirty="0">
              <a:solidFill>
                <a:srgbClr val="CC0000"/>
              </a:solidFill>
            </a:endParaRPr>
          </a:p>
          <a:p>
            <a:r>
              <a:rPr kumimoji="0" lang="ja-JP" altLang="en-US" sz="2200" dirty="0"/>
              <a:t>４．５　入札額の見積</a:t>
            </a:r>
            <a:endParaRPr kumimoji="0" lang="en-US" altLang="ja-JP" sz="2200" dirty="0"/>
          </a:p>
          <a:p>
            <a:r>
              <a:rPr kumimoji="0" lang="ja-JP" altLang="en-US" sz="2200" dirty="0"/>
              <a:t>４．６　契約</a:t>
            </a:r>
            <a:endParaRPr kumimoji="0" lang="en-US" altLang="ja-JP" sz="2200" dirty="0"/>
          </a:p>
          <a:p>
            <a:r>
              <a:rPr kumimoji="0" lang="ja-JP" altLang="en-US" sz="2200" dirty="0"/>
              <a:t>４．７　計画的な事業の実施</a:t>
            </a:r>
            <a:endParaRPr kumimoji="0" lang="en-US" altLang="ja-JP" sz="2200" dirty="0"/>
          </a:p>
          <a:p>
            <a:r>
              <a:rPr kumimoji="0" lang="ja-JP" altLang="en-US" sz="2200" dirty="0"/>
              <a:t>４．８　事前調査</a:t>
            </a:r>
            <a:endParaRPr kumimoji="0" lang="en-US" altLang="ja-JP" sz="2200" dirty="0"/>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t>４．９　業務計画書の作成</a:t>
            </a:r>
            <a:endParaRPr kumimoji="0" lang="en-US" altLang="ja-JP" sz="2200" dirty="0"/>
          </a:p>
          <a:p>
            <a:r>
              <a:rPr kumimoji="0" lang="ja-JP" altLang="en-US" sz="2200" dirty="0"/>
              <a:t>４．</a:t>
            </a:r>
            <a:r>
              <a:rPr kumimoji="0" lang="en-US" altLang="ja-JP" sz="2200" dirty="0"/>
              <a:t>10</a:t>
            </a:r>
            <a:r>
              <a:rPr kumimoji="0" lang="ja-JP" altLang="en-US" sz="2200" dirty="0"/>
              <a:t>　必要な許可等の取得や</a:t>
            </a:r>
            <a:endParaRPr kumimoji="0" lang="en-US" altLang="ja-JP" sz="2200" dirty="0"/>
          </a:p>
          <a:p>
            <a:r>
              <a:rPr kumimoji="0" lang="ja-JP" altLang="en-US" sz="2200" dirty="0"/>
              <a:t>　　　　　関係機関等との調整、周知</a:t>
            </a:r>
            <a:endParaRPr kumimoji="0" lang="en-US" altLang="ja-JP" sz="2200" dirty="0"/>
          </a:p>
          <a:p>
            <a:r>
              <a:rPr kumimoji="0" lang="ja-JP" altLang="en-US" sz="2200" dirty="0"/>
              <a:t>４．</a:t>
            </a:r>
            <a:r>
              <a:rPr kumimoji="0" lang="en-US" altLang="ja-JP" sz="2200" dirty="0"/>
              <a:t>11</a:t>
            </a:r>
            <a:r>
              <a:rPr kumimoji="0" lang="ja-JP" altLang="en-US" sz="2200" dirty="0"/>
              <a:t>　捕獲作業の実施</a:t>
            </a:r>
            <a:endParaRPr kumimoji="0" lang="en-US" altLang="ja-JP" sz="2200" dirty="0"/>
          </a:p>
          <a:p>
            <a:r>
              <a:rPr kumimoji="0" lang="ja-JP" altLang="en-US" sz="2200" dirty="0"/>
              <a:t>４．</a:t>
            </a:r>
            <a:r>
              <a:rPr kumimoji="0" lang="en-US" altLang="ja-JP" sz="2200" dirty="0"/>
              <a:t>12</a:t>
            </a:r>
            <a:r>
              <a:rPr kumimoji="0" lang="ja-JP" altLang="en-US" sz="2200" dirty="0"/>
              <a:t>　現場ごとに整備すべき</a:t>
            </a:r>
            <a:endParaRPr kumimoji="0" lang="en-US" altLang="ja-JP" sz="2200" dirty="0"/>
          </a:p>
          <a:p>
            <a:r>
              <a:rPr kumimoji="0" lang="ja-JP" altLang="en-US" sz="2200" dirty="0"/>
              <a:t>　　　　　安全管理マニュアル</a:t>
            </a:r>
            <a:endParaRPr kumimoji="0" lang="en-US" altLang="ja-JP" sz="2200" dirty="0"/>
          </a:p>
          <a:p>
            <a:r>
              <a:rPr kumimoji="0" lang="ja-JP" altLang="en-US" sz="2200" dirty="0"/>
              <a:t>４．</a:t>
            </a:r>
            <a:r>
              <a:rPr kumimoji="0" lang="en-US" altLang="ja-JP" sz="2200" dirty="0"/>
              <a:t>13</a:t>
            </a:r>
            <a:r>
              <a:rPr kumimoji="0" lang="ja-JP" altLang="en-US" sz="2200" dirty="0"/>
              <a:t>　</a:t>
            </a:r>
            <a:r>
              <a:rPr kumimoji="0" lang="ja-JP" altLang="en-US" dirty="0"/>
              <a:t>受託事業の業務報告書の作成</a:t>
            </a:r>
            <a:endParaRPr kumimoji="0" lang="en-US" altLang="ja-JP" dirty="0"/>
          </a:p>
          <a:p>
            <a:r>
              <a:rPr kumimoji="0" lang="ja-JP" altLang="en-US" sz="2200" dirty="0"/>
              <a:t>４．</a:t>
            </a:r>
            <a:r>
              <a:rPr kumimoji="0" lang="en-US" altLang="ja-JP" sz="2200" dirty="0"/>
              <a:t>14</a:t>
            </a:r>
            <a:r>
              <a:rPr kumimoji="0" lang="ja-JP" altLang="en-US" sz="2200" dirty="0"/>
              <a:t>　事業完了後に必要な対応</a:t>
            </a:r>
            <a:endParaRPr kumimoji="0" lang="en-US" altLang="ja-JP" sz="2200" dirty="0"/>
          </a:p>
        </p:txBody>
      </p:sp>
    </p:spTree>
    <p:extLst>
      <p:ext uri="{BB962C8B-B14F-4D97-AF65-F5344CB8AC3E}">
        <p14:creationId xmlns:p14="http://schemas.microsoft.com/office/powerpoint/2010/main" val="1511644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4.4.1</a:t>
            </a:r>
            <a:r>
              <a:rPr lang="ja-JP" altLang="en-US" sz="3600" u="sng" dirty="0">
                <a:solidFill>
                  <a:srgbClr val="404040"/>
                </a:solidFill>
              </a:rPr>
              <a:t>　入札参加条件の設定</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632576" y="1"/>
            <a:ext cx="2511425" cy="400110"/>
          </a:xfrm>
          <a:prstGeom prst="rect">
            <a:avLst/>
          </a:prstGeom>
          <a:noFill/>
        </p:spPr>
        <p:txBody>
          <a:bodyPr>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74</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299687"/>
            <a:ext cx="8570913" cy="4782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入札案件には、ほとんどの場合入札参加条件が設定されている</a:t>
            </a:r>
            <a:endParaRPr lang="en-US" altLang="ja-JP" sz="2700" dirty="0">
              <a:solidFill>
                <a:srgbClr val="404040"/>
              </a:solidFill>
            </a:endParaRPr>
          </a:p>
          <a:p>
            <a:pPr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よくある入札参加条件の例</a:t>
            </a:r>
            <a:endParaRPr lang="en-US" altLang="ja-JP" sz="2700" dirty="0">
              <a:solidFill>
                <a:srgbClr val="404040"/>
              </a:solidFill>
            </a:endParaRPr>
          </a:p>
          <a:p>
            <a:pPr marL="893763" indent="-447675" eaLnBrk="1" hangingPunct="1">
              <a:spcBef>
                <a:spcPts val="1200"/>
              </a:spcBef>
              <a:spcAft>
                <a:spcPts val="200"/>
              </a:spcAft>
              <a:buClr>
                <a:schemeClr val="accent1"/>
              </a:buClr>
              <a:buSzPct val="100000"/>
              <a:buFont typeface="Wingdings" panose="05000000000000000000" pitchFamily="2" charset="2"/>
              <a:buChar char="ü"/>
            </a:pPr>
            <a:r>
              <a:rPr lang="ja-JP" altLang="en-US" sz="2700" dirty="0">
                <a:solidFill>
                  <a:srgbClr val="404040"/>
                </a:solidFill>
              </a:rPr>
              <a:t>事業所の配置条件</a:t>
            </a:r>
            <a:endParaRPr lang="en-US" altLang="ja-JP" sz="2700" dirty="0">
              <a:solidFill>
                <a:srgbClr val="404040"/>
              </a:solidFill>
            </a:endParaRPr>
          </a:p>
          <a:p>
            <a:pPr marL="893763" indent="-447675" eaLnBrk="1" hangingPunct="1">
              <a:spcBef>
                <a:spcPts val="1200"/>
              </a:spcBef>
              <a:spcAft>
                <a:spcPts val="200"/>
              </a:spcAft>
              <a:buClr>
                <a:schemeClr val="accent1"/>
              </a:buClr>
              <a:buSzPct val="100000"/>
              <a:buFont typeface="Wingdings" panose="05000000000000000000" pitchFamily="2" charset="2"/>
              <a:buChar char="ü"/>
            </a:pPr>
            <a:r>
              <a:rPr lang="ja-JP" altLang="en-US" sz="2700" dirty="0">
                <a:solidFill>
                  <a:srgbClr val="404040"/>
                </a:solidFill>
              </a:rPr>
              <a:t>類似業務の受託実績</a:t>
            </a:r>
            <a:endParaRPr lang="en-US" altLang="ja-JP" sz="2700" dirty="0">
              <a:solidFill>
                <a:srgbClr val="404040"/>
              </a:solidFill>
            </a:endParaRPr>
          </a:p>
          <a:p>
            <a:pPr marL="893763" indent="-447675" eaLnBrk="1" hangingPunct="1">
              <a:spcBef>
                <a:spcPts val="1200"/>
              </a:spcBef>
              <a:spcAft>
                <a:spcPts val="200"/>
              </a:spcAft>
              <a:buClr>
                <a:schemeClr val="accent1"/>
              </a:buClr>
              <a:buSzPct val="100000"/>
              <a:buFont typeface="Wingdings" panose="05000000000000000000" pitchFamily="2" charset="2"/>
              <a:buChar char="ü"/>
            </a:pPr>
            <a:r>
              <a:rPr lang="ja-JP" altLang="en-US" sz="2700" dirty="0">
                <a:solidFill>
                  <a:srgbClr val="404040"/>
                </a:solidFill>
              </a:rPr>
              <a:t>捕獲従事者等が有する資格等</a:t>
            </a:r>
            <a:endParaRPr lang="en-US" altLang="ja-JP" sz="2500" dirty="0">
              <a:solidFill>
                <a:srgbClr val="404040"/>
              </a:solidFill>
            </a:endParaRPr>
          </a:p>
          <a:p>
            <a:pPr marL="276225" lvl="0"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入札への参加を希望する認定事業者は、入札参加資格を満たすことを証明する書類の提出と発注者による確認が必要</a:t>
            </a:r>
            <a:endParaRPr lang="en-US" altLang="ja-JP" sz="2700" dirty="0">
              <a:solidFill>
                <a:srgbClr val="404040"/>
              </a:solidFill>
            </a:endParaRPr>
          </a:p>
          <a:p>
            <a:pPr marL="446088" indent="0" eaLnBrk="1" hangingPunct="1">
              <a:spcBef>
                <a:spcPts val="1200"/>
              </a:spcBef>
              <a:spcAft>
                <a:spcPts val="200"/>
              </a:spcAft>
              <a:buClr>
                <a:schemeClr val="accent1"/>
              </a:buClr>
              <a:buSzPct val="100000"/>
            </a:pPr>
            <a:endParaRPr lang="en-US" altLang="ja-JP" sz="2700" dirty="0">
              <a:solidFill>
                <a:srgbClr val="404040"/>
              </a:solidFill>
            </a:endParaRPr>
          </a:p>
        </p:txBody>
      </p:sp>
    </p:spTree>
    <p:extLst>
      <p:ext uri="{BB962C8B-B14F-4D97-AF65-F5344CB8AC3E}">
        <p14:creationId xmlns:p14="http://schemas.microsoft.com/office/powerpoint/2010/main" val="895088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4.4.2</a:t>
            </a:r>
            <a:r>
              <a:rPr lang="ja-JP" altLang="en-US" sz="3600" u="sng" dirty="0">
                <a:solidFill>
                  <a:srgbClr val="404040"/>
                </a:solidFill>
              </a:rPr>
              <a:t>～</a:t>
            </a:r>
            <a:r>
              <a:rPr lang="en-US" altLang="ja-JP" sz="3600" u="sng" dirty="0">
                <a:solidFill>
                  <a:srgbClr val="404040"/>
                </a:solidFill>
              </a:rPr>
              <a:t>4.4.6</a:t>
            </a:r>
            <a:r>
              <a:rPr lang="ja-JP" altLang="en-US" sz="3600" u="sng" dirty="0">
                <a:solidFill>
                  <a:srgbClr val="404040"/>
                </a:solidFill>
              </a:rPr>
              <a:t>　入札の方法</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250898" y="1"/>
            <a:ext cx="2893103"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74-75</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299687"/>
            <a:ext cx="8570913" cy="3251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指名競争入札</a:t>
            </a:r>
            <a:endParaRPr lang="en-US" altLang="ja-JP" sz="2700" dirty="0">
              <a:solidFill>
                <a:srgbClr val="404040"/>
              </a:solidFill>
            </a:endParaRPr>
          </a:p>
          <a:p>
            <a:pPr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一般競争入札</a:t>
            </a:r>
            <a:endParaRPr lang="en-US" altLang="ja-JP" sz="2700" dirty="0">
              <a:solidFill>
                <a:srgbClr val="404040"/>
              </a:solidFill>
            </a:endParaRPr>
          </a:p>
          <a:p>
            <a:pPr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総合評価落札方式</a:t>
            </a:r>
            <a:endParaRPr lang="en-US" altLang="ja-JP" sz="2700" dirty="0">
              <a:solidFill>
                <a:srgbClr val="404040"/>
              </a:solidFill>
            </a:endParaRPr>
          </a:p>
          <a:p>
            <a:pPr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企画競争型随意契約方式</a:t>
            </a:r>
            <a:endParaRPr lang="en-US" altLang="ja-JP" sz="2700" dirty="0">
              <a:solidFill>
                <a:srgbClr val="404040"/>
              </a:solidFill>
            </a:endParaRPr>
          </a:p>
          <a:p>
            <a:pPr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随意契約</a:t>
            </a:r>
            <a:endParaRPr lang="en-US" altLang="ja-JP" sz="2700" dirty="0">
              <a:solidFill>
                <a:srgbClr val="404040"/>
              </a:solidFill>
            </a:endParaRPr>
          </a:p>
        </p:txBody>
      </p:sp>
    </p:spTree>
    <p:extLst>
      <p:ext uri="{BB962C8B-B14F-4D97-AF65-F5344CB8AC3E}">
        <p14:creationId xmlns:p14="http://schemas.microsoft.com/office/powerpoint/2010/main" val="4230818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4.4.7</a:t>
            </a:r>
            <a:r>
              <a:rPr lang="ja-JP" altLang="en-US" sz="3600" u="sng" dirty="0">
                <a:solidFill>
                  <a:srgbClr val="404040"/>
                </a:solidFill>
              </a:rPr>
              <a:t>　独占禁止法が規制する禁止行為</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632576" y="1"/>
            <a:ext cx="2511425" cy="400110"/>
          </a:xfrm>
          <a:prstGeom prst="rect">
            <a:avLst/>
          </a:prstGeom>
          <a:noFill/>
        </p:spPr>
        <p:txBody>
          <a:bodyPr>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75</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299687"/>
            <a:ext cx="8570913" cy="1677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入札談合は禁止</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不正な入札が行われた場合は、入札参加資格の停止等、行政処分や課徴金が課されることもある</a:t>
            </a:r>
            <a:endParaRPr lang="en-US" altLang="ja-JP" sz="2700" dirty="0">
              <a:solidFill>
                <a:srgbClr val="404040"/>
              </a:solidFill>
            </a:endParaRPr>
          </a:p>
        </p:txBody>
      </p:sp>
    </p:spTree>
    <p:extLst>
      <p:ext uri="{BB962C8B-B14F-4D97-AF65-F5344CB8AC3E}">
        <p14:creationId xmlns:p14="http://schemas.microsoft.com/office/powerpoint/2010/main" val="3609503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125730" y="1975379"/>
            <a:ext cx="4806482" cy="4375184"/>
          </a:xfrm>
        </p:spPr>
        <p:txBody>
          <a:bodyPr numCol="1">
            <a:noAutofit/>
          </a:bodyPr>
          <a:lstStyle/>
          <a:p>
            <a:r>
              <a:rPr kumimoji="0" lang="ja-JP" altLang="en-US" sz="2200" dirty="0">
                <a:solidFill>
                  <a:srgbClr val="CC0000"/>
                </a:solidFill>
              </a:rPr>
              <a:t>４．１　指定管理鳥獣捕獲等事業とは</a:t>
            </a:r>
            <a:endParaRPr kumimoji="0" lang="en-US" altLang="ja-JP" sz="2200" dirty="0">
              <a:solidFill>
                <a:srgbClr val="CC0000"/>
              </a:solidFill>
            </a:endParaRPr>
          </a:p>
          <a:p>
            <a:r>
              <a:rPr kumimoji="0" lang="ja-JP" altLang="en-US" sz="2200" dirty="0"/>
              <a:t>４．２　</a:t>
            </a:r>
            <a:r>
              <a:rPr kumimoji="0" lang="ja-JP" altLang="en-US" dirty="0"/>
              <a:t>指定管理鳥獣捕獲等事業の流れ</a:t>
            </a:r>
            <a:endParaRPr kumimoji="0" lang="en-US" altLang="ja-JP" dirty="0"/>
          </a:p>
          <a:p>
            <a:r>
              <a:rPr kumimoji="0" lang="ja-JP" altLang="en-US" sz="2200" dirty="0"/>
              <a:t>４．３　事業の受託に必要な準備</a:t>
            </a:r>
            <a:endParaRPr kumimoji="0" lang="en-US" altLang="ja-JP" sz="2200" dirty="0"/>
          </a:p>
          <a:p>
            <a:r>
              <a:rPr kumimoji="0" lang="ja-JP" altLang="en-US" sz="2200" dirty="0"/>
              <a:t>４．４　契約者の選定方法</a:t>
            </a:r>
            <a:endParaRPr kumimoji="0" lang="en-US" altLang="ja-JP" sz="2200" dirty="0"/>
          </a:p>
          <a:p>
            <a:r>
              <a:rPr kumimoji="0" lang="ja-JP" altLang="en-US" sz="2200" dirty="0"/>
              <a:t>４．５　入札額の見積</a:t>
            </a:r>
            <a:endParaRPr kumimoji="0" lang="en-US" altLang="ja-JP" sz="2200" dirty="0"/>
          </a:p>
          <a:p>
            <a:r>
              <a:rPr kumimoji="0" lang="ja-JP" altLang="en-US" sz="2200" dirty="0"/>
              <a:t>４．６　契約</a:t>
            </a:r>
            <a:endParaRPr kumimoji="0" lang="en-US" altLang="ja-JP" sz="2200" dirty="0"/>
          </a:p>
          <a:p>
            <a:r>
              <a:rPr kumimoji="0" lang="ja-JP" altLang="en-US" sz="2200" dirty="0"/>
              <a:t>４．７　計画的な事業の実施</a:t>
            </a:r>
            <a:endParaRPr kumimoji="0" lang="en-US" altLang="ja-JP" sz="2200" dirty="0"/>
          </a:p>
          <a:p>
            <a:r>
              <a:rPr kumimoji="0" lang="ja-JP" altLang="en-US" sz="2200" dirty="0"/>
              <a:t>４．８　事前調査</a:t>
            </a:r>
            <a:endParaRPr kumimoji="0" lang="en-US" altLang="ja-JP" sz="2200" dirty="0"/>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t>４．９　業務計画書の作成</a:t>
            </a:r>
            <a:endParaRPr kumimoji="0" lang="en-US" altLang="ja-JP" sz="2200" dirty="0"/>
          </a:p>
          <a:p>
            <a:r>
              <a:rPr kumimoji="0" lang="ja-JP" altLang="en-US" sz="2200" dirty="0"/>
              <a:t>４．</a:t>
            </a:r>
            <a:r>
              <a:rPr kumimoji="0" lang="en-US" altLang="ja-JP" sz="2200" dirty="0"/>
              <a:t>10</a:t>
            </a:r>
            <a:r>
              <a:rPr kumimoji="0" lang="ja-JP" altLang="en-US" sz="2200" dirty="0"/>
              <a:t>　必要な許可等の取得や</a:t>
            </a:r>
            <a:endParaRPr kumimoji="0" lang="en-US" altLang="ja-JP" sz="2200" dirty="0"/>
          </a:p>
          <a:p>
            <a:r>
              <a:rPr kumimoji="0" lang="ja-JP" altLang="en-US" sz="2200" dirty="0"/>
              <a:t>　　　　　関係機関等との調整、周知</a:t>
            </a:r>
            <a:endParaRPr kumimoji="0" lang="en-US" altLang="ja-JP" sz="2200" dirty="0"/>
          </a:p>
          <a:p>
            <a:r>
              <a:rPr kumimoji="0" lang="ja-JP" altLang="en-US" sz="2200" dirty="0"/>
              <a:t>４．</a:t>
            </a:r>
            <a:r>
              <a:rPr kumimoji="0" lang="en-US" altLang="ja-JP" sz="2200" dirty="0"/>
              <a:t>11</a:t>
            </a:r>
            <a:r>
              <a:rPr kumimoji="0" lang="ja-JP" altLang="en-US" sz="2200" dirty="0"/>
              <a:t>　捕獲作業の実施</a:t>
            </a:r>
            <a:endParaRPr kumimoji="0" lang="en-US" altLang="ja-JP" sz="2200" dirty="0"/>
          </a:p>
          <a:p>
            <a:r>
              <a:rPr kumimoji="0" lang="ja-JP" altLang="en-US" sz="2200" dirty="0"/>
              <a:t>４．</a:t>
            </a:r>
            <a:r>
              <a:rPr kumimoji="0" lang="en-US" altLang="ja-JP" sz="2200" dirty="0"/>
              <a:t>12</a:t>
            </a:r>
            <a:r>
              <a:rPr kumimoji="0" lang="ja-JP" altLang="en-US" sz="2200" dirty="0"/>
              <a:t>　安全管理マニュアル</a:t>
            </a:r>
            <a:endParaRPr kumimoji="0" lang="en-US" altLang="ja-JP" sz="2200" dirty="0"/>
          </a:p>
          <a:p>
            <a:r>
              <a:rPr kumimoji="0" lang="ja-JP" altLang="en-US" sz="2200" dirty="0"/>
              <a:t>４．</a:t>
            </a:r>
            <a:r>
              <a:rPr kumimoji="0" lang="en-US" altLang="ja-JP" sz="2200" dirty="0"/>
              <a:t>13</a:t>
            </a:r>
            <a:r>
              <a:rPr kumimoji="0" lang="ja-JP" altLang="en-US" sz="2200" dirty="0"/>
              <a:t>　</a:t>
            </a:r>
            <a:r>
              <a:rPr kumimoji="0" lang="ja-JP" altLang="en-US" dirty="0"/>
              <a:t>受託事業の業務報告書の作成</a:t>
            </a:r>
            <a:endParaRPr kumimoji="0" lang="en-US" altLang="ja-JP" dirty="0"/>
          </a:p>
          <a:p>
            <a:r>
              <a:rPr kumimoji="0" lang="ja-JP" altLang="en-US" sz="2200" dirty="0"/>
              <a:t>４．</a:t>
            </a:r>
            <a:r>
              <a:rPr kumimoji="0" lang="en-US" altLang="ja-JP" sz="2200" dirty="0"/>
              <a:t>14</a:t>
            </a:r>
            <a:r>
              <a:rPr kumimoji="0" lang="ja-JP" altLang="en-US" sz="2200" dirty="0"/>
              <a:t>　事業完了後に必要な対応</a:t>
            </a:r>
            <a:endParaRPr kumimoji="0" lang="en-US" altLang="ja-JP" sz="2200" dirty="0"/>
          </a:p>
        </p:txBody>
      </p:sp>
    </p:spTree>
    <p:extLst>
      <p:ext uri="{BB962C8B-B14F-4D97-AF65-F5344CB8AC3E}">
        <p14:creationId xmlns:p14="http://schemas.microsoft.com/office/powerpoint/2010/main" val="4202628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0" y="1975379"/>
            <a:ext cx="4806482" cy="4375184"/>
          </a:xfrm>
        </p:spPr>
        <p:txBody>
          <a:bodyPr numCol="1">
            <a:noAutofit/>
          </a:bodyPr>
          <a:lstStyle/>
          <a:p>
            <a:r>
              <a:rPr kumimoji="0" lang="ja-JP" altLang="en-US" sz="2200" dirty="0">
                <a:solidFill>
                  <a:schemeClr val="tx1"/>
                </a:solidFill>
              </a:rPr>
              <a:t>４．１　指定管理鳥獣捕獲等事業とは</a:t>
            </a:r>
            <a:endParaRPr kumimoji="0" lang="en-US" altLang="ja-JP" sz="2200" dirty="0">
              <a:solidFill>
                <a:schemeClr val="tx1"/>
              </a:solidFill>
            </a:endParaRPr>
          </a:p>
          <a:p>
            <a:r>
              <a:rPr kumimoji="0" lang="ja-JP" altLang="en-US" sz="2200" dirty="0">
                <a:solidFill>
                  <a:schemeClr val="tx1"/>
                </a:solidFill>
              </a:rPr>
              <a:t>４．２　</a:t>
            </a:r>
            <a:r>
              <a:rPr kumimoji="0" lang="ja-JP" altLang="en-US" dirty="0">
                <a:solidFill>
                  <a:schemeClr val="tx1"/>
                </a:solidFill>
              </a:rPr>
              <a:t>指定管理鳥獣捕獲等事業の流れ</a:t>
            </a:r>
            <a:endParaRPr kumimoji="0" lang="en-US" altLang="ja-JP" dirty="0">
              <a:solidFill>
                <a:schemeClr val="tx1"/>
              </a:solidFill>
            </a:endParaRPr>
          </a:p>
          <a:p>
            <a:r>
              <a:rPr kumimoji="0" lang="ja-JP" altLang="en-US" sz="2200" dirty="0">
                <a:solidFill>
                  <a:schemeClr val="tx1"/>
                </a:solidFill>
              </a:rPr>
              <a:t>４．３　事業の受託に必要な準備</a:t>
            </a:r>
            <a:endParaRPr kumimoji="0" lang="en-US" altLang="ja-JP" sz="2200" dirty="0">
              <a:solidFill>
                <a:schemeClr val="tx1"/>
              </a:solidFill>
            </a:endParaRPr>
          </a:p>
          <a:p>
            <a:r>
              <a:rPr kumimoji="0" lang="ja-JP" altLang="en-US" sz="2200" dirty="0">
                <a:solidFill>
                  <a:schemeClr val="tx1"/>
                </a:solidFill>
              </a:rPr>
              <a:t>４．４　契約者の選定方法</a:t>
            </a:r>
            <a:endParaRPr kumimoji="0" lang="en-US" altLang="ja-JP" sz="2200" dirty="0">
              <a:solidFill>
                <a:schemeClr val="tx1"/>
              </a:solidFill>
            </a:endParaRPr>
          </a:p>
          <a:p>
            <a:r>
              <a:rPr kumimoji="0" lang="ja-JP" altLang="en-US" sz="2200" dirty="0">
                <a:solidFill>
                  <a:srgbClr val="C00000"/>
                </a:solidFill>
              </a:rPr>
              <a:t>４．５　入札額の見積</a:t>
            </a:r>
            <a:endParaRPr kumimoji="0" lang="en-US" altLang="ja-JP" sz="2200" dirty="0">
              <a:solidFill>
                <a:srgbClr val="C00000"/>
              </a:solidFill>
            </a:endParaRPr>
          </a:p>
          <a:p>
            <a:r>
              <a:rPr kumimoji="0" lang="ja-JP" altLang="en-US" sz="2200" dirty="0"/>
              <a:t>４．６　契約</a:t>
            </a:r>
            <a:endParaRPr kumimoji="0" lang="en-US" altLang="ja-JP" sz="2200" dirty="0"/>
          </a:p>
          <a:p>
            <a:r>
              <a:rPr kumimoji="0" lang="ja-JP" altLang="en-US" sz="2200" dirty="0"/>
              <a:t>４．７　計画的な事業の実施</a:t>
            </a:r>
            <a:endParaRPr kumimoji="0" lang="en-US" altLang="ja-JP" sz="2200" dirty="0"/>
          </a:p>
          <a:p>
            <a:r>
              <a:rPr kumimoji="0" lang="ja-JP" altLang="en-US" sz="2200" dirty="0"/>
              <a:t>４．８　事前調査</a:t>
            </a:r>
            <a:endParaRPr kumimoji="0" lang="en-US" altLang="ja-JP" sz="2200" dirty="0"/>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t>４．９　業務計画書の作成</a:t>
            </a:r>
            <a:endParaRPr kumimoji="0" lang="en-US" altLang="ja-JP" sz="2200" dirty="0"/>
          </a:p>
          <a:p>
            <a:r>
              <a:rPr kumimoji="0" lang="ja-JP" altLang="en-US" sz="2200" dirty="0"/>
              <a:t>４．</a:t>
            </a:r>
            <a:r>
              <a:rPr kumimoji="0" lang="en-US" altLang="ja-JP" sz="2200" dirty="0"/>
              <a:t>10</a:t>
            </a:r>
            <a:r>
              <a:rPr kumimoji="0" lang="ja-JP" altLang="en-US" sz="2200" dirty="0"/>
              <a:t>　必要な許可等の取得や</a:t>
            </a:r>
            <a:endParaRPr kumimoji="0" lang="en-US" altLang="ja-JP" sz="2200" dirty="0"/>
          </a:p>
          <a:p>
            <a:r>
              <a:rPr kumimoji="0" lang="ja-JP" altLang="en-US" sz="2200" dirty="0"/>
              <a:t>　　　　　関係機関等との調整、周知</a:t>
            </a:r>
            <a:endParaRPr kumimoji="0" lang="en-US" altLang="ja-JP" sz="2200" dirty="0"/>
          </a:p>
          <a:p>
            <a:r>
              <a:rPr kumimoji="0" lang="ja-JP" altLang="en-US" sz="2200" dirty="0"/>
              <a:t>４．</a:t>
            </a:r>
            <a:r>
              <a:rPr kumimoji="0" lang="en-US" altLang="ja-JP" sz="2200" dirty="0"/>
              <a:t>11</a:t>
            </a:r>
            <a:r>
              <a:rPr kumimoji="0" lang="ja-JP" altLang="en-US" sz="2200" dirty="0"/>
              <a:t>　捕獲作業の実施</a:t>
            </a:r>
            <a:endParaRPr kumimoji="0" lang="en-US" altLang="ja-JP" sz="2200" dirty="0"/>
          </a:p>
          <a:p>
            <a:r>
              <a:rPr kumimoji="0" lang="ja-JP" altLang="en-US" sz="2200" dirty="0"/>
              <a:t>４．</a:t>
            </a:r>
            <a:r>
              <a:rPr kumimoji="0" lang="en-US" altLang="ja-JP" sz="2200" dirty="0"/>
              <a:t>12</a:t>
            </a:r>
            <a:r>
              <a:rPr kumimoji="0" lang="ja-JP" altLang="en-US" sz="2200" dirty="0"/>
              <a:t>　安全管理マニュアル</a:t>
            </a:r>
            <a:endParaRPr kumimoji="0" lang="en-US" altLang="ja-JP" sz="2200" dirty="0"/>
          </a:p>
          <a:p>
            <a:r>
              <a:rPr kumimoji="0" lang="ja-JP" altLang="en-US" sz="2200" dirty="0"/>
              <a:t>４．</a:t>
            </a:r>
            <a:r>
              <a:rPr kumimoji="0" lang="en-US" altLang="ja-JP" sz="2200" dirty="0"/>
              <a:t>13</a:t>
            </a:r>
            <a:r>
              <a:rPr kumimoji="0" lang="ja-JP" altLang="en-US" sz="2200" dirty="0"/>
              <a:t>　</a:t>
            </a:r>
            <a:r>
              <a:rPr kumimoji="0" lang="ja-JP" altLang="en-US" dirty="0"/>
              <a:t>受託事業の業務報告書の作成</a:t>
            </a:r>
            <a:endParaRPr kumimoji="0" lang="en-US" altLang="ja-JP" dirty="0"/>
          </a:p>
          <a:p>
            <a:r>
              <a:rPr kumimoji="0" lang="ja-JP" altLang="en-US" sz="2200" dirty="0"/>
              <a:t>４．</a:t>
            </a:r>
            <a:r>
              <a:rPr kumimoji="0" lang="en-US" altLang="ja-JP" sz="2200" dirty="0"/>
              <a:t>14</a:t>
            </a:r>
            <a:r>
              <a:rPr kumimoji="0" lang="ja-JP" altLang="en-US" sz="2200" dirty="0"/>
              <a:t>　事業完了後に必要な対応</a:t>
            </a:r>
            <a:endParaRPr kumimoji="0" lang="en-US" altLang="ja-JP" sz="2200" dirty="0"/>
          </a:p>
        </p:txBody>
      </p:sp>
    </p:spTree>
    <p:extLst>
      <p:ext uri="{BB962C8B-B14F-4D97-AF65-F5344CB8AC3E}">
        <p14:creationId xmlns:p14="http://schemas.microsoft.com/office/powerpoint/2010/main" val="2419397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4.5.1</a:t>
            </a:r>
            <a:r>
              <a:rPr lang="ja-JP" altLang="en-US" sz="3600" u="sng" dirty="0">
                <a:solidFill>
                  <a:srgbClr val="404040"/>
                </a:solidFill>
              </a:rPr>
              <a:t>　主な必要経費</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526530" y="1"/>
            <a:ext cx="261747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76</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299687"/>
            <a:ext cx="8570913" cy="4044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指定管理事業で必要となる主な経費は、人件費、旅費、捕獲資材費、印刷費、消耗品費等</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法人として経常的にかかる一般管理費等が諸経費として積算されている</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発注者は、事業の遂行に必要な人件費や経費を積算した設計図書に基づき、予定価格を決定</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仕様書等からおおよその予定価格を読み解き、その制限の範囲内で入札額を決定</a:t>
            </a:r>
            <a:endParaRPr lang="en-US" altLang="ja-JP" sz="2700" dirty="0">
              <a:solidFill>
                <a:srgbClr val="404040"/>
              </a:solidFill>
            </a:endParaRPr>
          </a:p>
        </p:txBody>
      </p:sp>
    </p:spTree>
    <p:extLst>
      <p:ext uri="{BB962C8B-B14F-4D97-AF65-F5344CB8AC3E}">
        <p14:creationId xmlns:p14="http://schemas.microsoft.com/office/powerpoint/2010/main" val="3415410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4.5.2</a:t>
            </a:r>
            <a:r>
              <a:rPr lang="ja-JP" altLang="en-US" sz="3600" u="sng" dirty="0">
                <a:solidFill>
                  <a:srgbClr val="404040"/>
                </a:solidFill>
              </a:rPr>
              <a:t>　歩掛や単価の考え方</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457950" y="1"/>
            <a:ext cx="268605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76</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299687"/>
            <a:ext cx="8570913" cy="5147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捕獲業務に係る労務歩掛や労務単価等の設定は、現時点で標準化されていない</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捕獲業務の遂行に必要な作業量を、発注者側が十分に把握していない場合もある</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認定事業者に課せられた社会的役割を果たすためには、受託業務の内容に見合った対価を得ることが必要</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発注者が積算に用いた労務歩掛や労務単価等は、入札の可否を判断するうえで重要</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積算根拠が不明確な場合は、入札説明書等に定められた手続きにより、発注者へ質問することが必要</a:t>
            </a:r>
            <a:endParaRPr lang="en-US" altLang="ja-JP" sz="2700" dirty="0">
              <a:solidFill>
                <a:srgbClr val="404040"/>
              </a:solidFill>
            </a:endParaRPr>
          </a:p>
        </p:txBody>
      </p:sp>
    </p:spTree>
    <p:extLst>
      <p:ext uri="{BB962C8B-B14F-4D97-AF65-F5344CB8AC3E}">
        <p14:creationId xmlns:p14="http://schemas.microsoft.com/office/powerpoint/2010/main" val="3910771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0" y="1975379"/>
            <a:ext cx="4806482" cy="4375184"/>
          </a:xfrm>
        </p:spPr>
        <p:txBody>
          <a:bodyPr numCol="1">
            <a:noAutofit/>
          </a:bodyPr>
          <a:lstStyle/>
          <a:p>
            <a:r>
              <a:rPr kumimoji="0" lang="ja-JP" altLang="en-US" sz="2200" dirty="0">
                <a:solidFill>
                  <a:schemeClr val="tx1"/>
                </a:solidFill>
              </a:rPr>
              <a:t>４．１　指定管理鳥獣捕獲等事業とは</a:t>
            </a:r>
            <a:endParaRPr kumimoji="0" lang="en-US" altLang="ja-JP" sz="2200" dirty="0">
              <a:solidFill>
                <a:schemeClr val="tx1"/>
              </a:solidFill>
            </a:endParaRPr>
          </a:p>
          <a:p>
            <a:r>
              <a:rPr kumimoji="0" lang="ja-JP" altLang="en-US" sz="2200" dirty="0">
                <a:solidFill>
                  <a:schemeClr val="tx1"/>
                </a:solidFill>
              </a:rPr>
              <a:t>４．２　</a:t>
            </a:r>
            <a:r>
              <a:rPr kumimoji="0" lang="ja-JP" altLang="en-US" dirty="0">
                <a:solidFill>
                  <a:schemeClr val="tx1"/>
                </a:solidFill>
              </a:rPr>
              <a:t>指定管理鳥獣捕獲等事業の流れ</a:t>
            </a:r>
            <a:endParaRPr kumimoji="0" lang="en-US" altLang="ja-JP" dirty="0">
              <a:solidFill>
                <a:schemeClr val="tx1"/>
              </a:solidFill>
            </a:endParaRPr>
          </a:p>
          <a:p>
            <a:r>
              <a:rPr kumimoji="0" lang="ja-JP" altLang="en-US" sz="2200" dirty="0">
                <a:solidFill>
                  <a:schemeClr val="tx1"/>
                </a:solidFill>
              </a:rPr>
              <a:t>４．３　事業の受託に必要な準備</a:t>
            </a:r>
            <a:endParaRPr kumimoji="0" lang="en-US" altLang="ja-JP" sz="2200" dirty="0">
              <a:solidFill>
                <a:schemeClr val="tx1"/>
              </a:solidFill>
            </a:endParaRPr>
          </a:p>
          <a:p>
            <a:r>
              <a:rPr kumimoji="0" lang="ja-JP" altLang="en-US" sz="2200" dirty="0">
                <a:solidFill>
                  <a:schemeClr val="tx1"/>
                </a:solidFill>
              </a:rPr>
              <a:t>４．４　契約者の選定方法</a:t>
            </a:r>
            <a:endParaRPr kumimoji="0" lang="en-US" altLang="ja-JP" sz="2200" dirty="0">
              <a:solidFill>
                <a:schemeClr val="tx1"/>
              </a:solidFill>
            </a:endParaRPr>
          </a:p>
          <a:p>
            <a:r>
              <a:rPr kumimoji="0" lang="ja-JP" altLang="en-US" sz="2200" dirty="0">
                <a:solidFill>
                  <a:schemeClr val="tx1"/>
                </a:solidFill>
              </a:rPr>
              <a:t>４．５　入札額の見積</a:t>
            </a:r>
            <a:endParaRPr kumimoji="0" lang="en-US" altLang="ja-JP" sz="2200" dirty="0">
              <a:solidFill>
                <a:schemeClr val="tx1"/>
              </a:solidFill>
            </a:endParaRPr>
          </a:p>
          <a:p>
            <a:r>
              <a:rPr kumimoji="0" lang="ja-JP" altLang="en-US" sz="2200" dirty="0">
                <a:solidFill>
                  <a:srgbClr val="C00000"/>
                </a:solidFill>
              </a:rPr>
              <a:t>４．６　契約</a:t>
            </a:r>
            <a:endParaRPr kumimoji="0" lang="en-US" altLang="ja-JP" sz="2200" dirty="0">
              <a:solidFill>
                <a:srgbClr val="C00000"/>
              </a:solidFill>
            </a:endParaRPr>
          </a:p>
          <a:p>
            <a:r>
              <a:rPr kumimoji="0" lang="ja-JP" altLang="en-US" sz="2200" dirty="0"/>
              <a:t>４．７　計画的な事業の実施</a:t>
            </a:r>
            <a:endParaRPr kumimoji="0" lang="en-US" altLang="ja-JP" sz="2200" dirty="0"/>
          </a:p>
          <a:p>
            <a:r>
              <a:rPr kumimoji="0" lang="ja-JP" altLang="en-US" sz="2200" dirty="0"/>
              <a:t>４．８　事前調査</a:t>
            </a:r>
            <a:endParaRPr kumimoji="0" lang="en-US" altLang="ja-JP" sz="2200" dirty="0"/>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t>４．９　業務計画書の作成</a:t>
            </a:r>
            <a:endParaRPr kumimoji="0" lang="en-US" altLang="ja-JP" sz="2200" dirty="0"/>
          </a:p>
          <a:p>
            <a:r>
              <a:rPr kumimoji="0" lang="ja-JP" altLang="en-US" sz="2200" dirty="0"/>
              <a:t>４．</a:t>
            </a:r>
            <a:r>
              <a:rPr kumimoji="0" lang="en-US" altLang="ja-JP" sz="2200" dirty="0"/>
              <a:t>10</a:t>
            </a:r>
            <a:r>
              <a:rPr kumimoji="0" lang="ja-JP" altLang="en-US" sz="2200" dirty="0"/>
              <a:t>　必要な許可等の取得や</a:t>
            </a:r>
            <a:endParaRPr kumimoji="0" lang="en-US" altLang="ja-JP" sz="2200" dirty="0"/>
          </a:p>
          <a:p>
            <a:r>
              <a:rPr kumimoji="0" lang="ja-JP" altLang="en-US" sz="2200" dirty="0"/>
              <a:t>　　　　　関係機関等との調整、周知</a:t>
            </a:r>
            <a:endParaRPr kumimoji="0" lang="en-US" altLang="ja-JP" sz="2200" dirty="0"/>
          </a:p>
          <a:p>
            <a:r>
              <a:rPr kumimoji="0" lang="ja-JP" altLang="en-US" sz="2200" dirty="0"/>
              <a:t>４．</a:t>
            </a:r>
            <a:r>
              <a:rPr kumimoji="0" lang="en-US" altLang="ja-JP" sz="2200" dirty="0"/>
              <a:t>11</a:t>
            </a:r>
            <a:r>
              <a:rPr kumimoji="0" lang="ja-JP" altLang="en-US" sz="2200" dirty="0"/>
              <a:t>　捕獲作業の実施</a:t>
            </a:r>
            <a:endParaRPr kumimoji="0" lang="en-US" altLang="ja-JP" sz="2200" dirty="0"/>
          </a:p>
          <a:p>
            <a:r>
              <a:rPr kumimoji="0" lang="ja-JP" altLang="en-US" sz="2200" dirty="0"/>
              <a:t>４．</a:t>
            </a:r>
            <a:r>
              <a:rPr kumimoji="0" lang="en-US" altLang="ja-JP" sz="2200" dirty="0"/>
              <a:t>12</a:t>
            </a:r>
            <a:r>
              <a:rPr kumimoji="0" lang="ja-JP" altLang="en-US" sz="2200" dirty="0"/>
              <a:t>　現場ごとに整備すべき</a:t>
            </a:r>
            <a:endParaRPr kumimoji="0" lang="en-US" altLang="ja-JP" sz="2200" dirty="0"/>
          </a:p>
          <a:p>
            <a:r>
              <a:rPr kumimoji="0" lang="ja-JP" altLang="en-US" sz="2200" dirty="0"/>
              <a:t>　　　　　安全管理マニュアル</a:t>
            </a:r>
            <a:endParaRPr kumimoji="0" lang="en-US" altLang="ja-JP" sz="2200" dirty="0"/>
          </a:p>
          <a:p>
            <a:r>
              <a:rPr kumimoji="0" lang="ja-JP" altLang="en-US" sz="2200" dirty="0"/>
              <a:t>４．</a:t>
            </a:r>
            <a:r>
              <a:rPr kumimoji="0" lang="en-US" altLang="ja-JP" sz="2200" dirty="0"/>
              <a:t>13</a:t>
            </a:r>
            <a:r>
              <a:rPr kumimoji="0" lang="ja-JP" altLang="en-US" sz="2200" dirty="0"/>
              <a:t>　</a:t>
            </a:r>
            <a:r>
              <a:rPr kumimoji="0" lang="ja-JP" altLang="en-US" dirty="0"/>
              <a:t>受託事業の業務報告書の作成</a:t>
            </a:r>
            <a:endParaRPr kumimoji="0" lang="en-US" altLang="ja-JP" dirty="0"/>
          </a:p>
          <a:p>
            <a:r>
              <a:rPr kumimoji="0" lang="ja-JP" altLang="en-US" sz="2200" dirty="0"/>
              <a:t>４．</a:t>
            </a:r>
            <a:r>
              <a:rPr kumimoji="0" lang="en-US" altLang="ja-JP" sz="2200" dirty="0"/>
              <a:t>14</a:t>
            </a:r>
            <a:r>
              <a:rPr kumimoji="0" lang="ja-JP" altLang="en-US" sz="2200" dirty="0"/>
              <a:t>　事業完了後に必要な対応</a:t>
            </a:r>
            <a:endParaRPr kumimoji="0" lang="en-US" altLang="ja-JP" sz="2200" dirty="0"/>
          </a:p>
        </p:txBody>
      </p:sp>
    </p:spTree>
    <p:extLst>
      <p:ext uri="{BB962C8B-B14F-4D97-AF65-F5344CB8AC3E}">
        <p14:creationId xmlns:p14="http://schemas.microsoft.com/office/powerpoint/2010/main" val="39690173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4.6.1</a:t>
            </a:r>
            <a:r>
              <a:rPr lang="ja-JP" altLang="en-US" sz="3600" u="sng" dirty="0">
                <a:solidFill>
                  <a:srgbClr val="404040"/>
                </a:solidFill>
              </a:rPr>
              <a:t>　一般的な契約の考え方</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632576" y="1"/>
            <a:ext cx="2511425" cy="400110"/>
          </a:xfrm>
          <a:prstGeom prst="rect">
            <a:avLst/>
          </a:prstGeom>
          <a:noFill/>
        </p:spPr>
        <p:txBody>
          <a:bodyPr>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77</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035527"/>
            <a:ext cx="8788400" cy="5147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契約とは、発注者が仕様を定めた業務を受注者が履行し、その対価としては駐車が受注者に対し契約金を支払うことを、両者が約束すること</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契約が成立すると、発注者と受注者に様々な債務が発生</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受注者は、定められた期日までに適切に業務を完了しなければならない</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万が一、適切に業務が完了できなかった場合、契約書</a:t>
            </a:r>
            <a:r>
              <a:rPr lang="en-US" altLang="ja-JP" sz="2700" dirty="0">
                <a:solidFill>
                  <a:srgbClr val="404040"/>
                </a:solidFill>
              </a:rPr>
              <a:t>k</a:t>
            </a:r>
            <a:r>
              <a:rPr lang="ja-JP" altLang="en-US" sz="2700" dirty="0">
                <a:solidFill>
                  <a:srgbClr val="404040"/>
                </a:solidFill>
              </a:rPr>
              <a:t>に記載の取り決めに従って、違約金や損害賠償の支払い義務等が発生する場合がある</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契約を締結する前に契約書の内容をよく読み、受注者が果たさなければならない義務を理解する</a:t>
            </a:r>
            <a:endParaRPr lang="en-US" altLang="ja-JP" sz="2700" dirty="0">
              <a:solidFill>
                <a:srgbClr val="404040"/>
              </a:solidFill>
            </a:endParaRPr>
          </a:p>
        </p:txBody>
      </p:sp>
    </p:spTree>
    <p:extLst>
      <p:ext uri="{BB962C8B-B14F-4D97-AF65-F5344CB8AC3E}">
        <p14:creationId xmlns:p14="http://schemas.microsoft.com/office/powerpoint/2010/main" val="3357164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4.6.2</a:t>
            </a:r>
            <a:r>
              <a:rPr lang="ja-JP" altLang="en-US" sz="3600" u="sng" dirty="0">
                <a:solidFill>
                  <a:srgbClr val="404040"/>
                </a:solidFill>
              </a:rPr>
              <a:t>　契約の種類（請負、委託）</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492240" y="1"/>
            <a:ext cx="265176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77</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035527"/>
            <a:ext cx="8788400" cy="5147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契約には、大きく分けて請負契約と委託契約がある</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請負契約は、ある仕事の完成を受注者が約束し、発注者がその成果に対し報酬を支払うことを約束した契約</a:t>
            </a:r>
            <a:endParaRPr lang="en-US" altLang="ja-JP" sz="2700" dirty="0">
              <a:solidFill>
                <a:srgbClr val="404040"/>
              </a:solidFill>
            </a:endParaRPr>
          </a:p>
          <a:p>
            <a:pPr marL="0" indent="0" eaLnBrk="1" hangingPunct="1">
              <a:spcBef>
                <a:spcPts val="1200"/>
              </a:spcBef>
              <a:spcAft>
                <a:spcPts val="200"/>
              </a:spcAft>
              <a:buClr>
                <a:schemeClr val="accent1"/>
              </a:buClr>
              <a:buSzPct val="100000"/>
            </a:pPr>
            <a:r>
              <a:rPr lang="ja-JP" altLang="en-US" sz="2700" dirty="0">
                <a:solidFill>
                  <a:srgbClr val="404040"/>
                </a:solidFill>
              </a:rPr>
              <a:t>→</a:t>
            </a:r>
            <a:r>
              <a:rPr lang="ja-JP" altLang="en-US" sz="2400" dirty="0">
                <a:solidFill>
                  <a:srgbClr val="404040"/>
                </a:solidFill>
              </a:rPr>
              <a:t>例：どの程度の労力をかけるかを問わずある区域で一定期間内に所定の頭数のシカを所定の契約金額で捕獲する業務</a:t>
            </a:r>
            <a:endParaRPr lang="en-US" altLang="ja-JP" sz="24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委託契約は、発注者が委任した事務の実行を受注者が約束し、発注者が必要経費を支払うことを約束した契約</a:t>
            </a:r>
            <a:endParaRPr lang="en-US" altLang="ja-JP" sz="2700" dirty="0">
              <a:solidFill>
                <a:srgbClr val="404040"/>
              </a:solidFill>
            </a:endParaRPr>
          </a:p>
          <a:p>
            <a:pPr marL="0" indent="0" eaLnBrk="1" hangingPunct="1">
              <a:spcBef>
                <a:spcPts val="1200"/>
              </a:spcBef>
              <a:spcAft>
                <a:spcPts val="200"/>
              </a:spcAft>
              <a:buClr>
                <a:schemeClr val="accent1"/>
              </a:buClr>
              <a:buSzPct val="100000"/>
            </a:pPr>
            <a:r>
              <a:rPr lang="ja-JP" altLang="en-US" sz="2400" dirty="0">
                <a:solidFill>
                  <a:srgbClr val="404040"/>
                </a:solidFill>
              </a:rPr>
              <a:t>→例：求められる捕獲努力量を仕様書で定め、捕獲目標は示すものの、目標の達成を必須とせず、業務の実行に必要な経費の積み上げによって積算された事業費で行う業務</a:t>
            </a:r>
            <a:endParaRPr lang="en-US" altLang="ja-JP" sz="2400" dirty="0">
              <a:solidFill>
                <a:srgbClr val="404040"/>
              </a:solidFill>
            </a:endParaRPr>
          </a:p>
        </p:txBody>
      </p:sp>
    </p:spTree>
    <p:extLst>
      <p:ext uri="{BB962C8B-B14F-4D97-AF65-F5344CB8AC3E}">
        <p14:creationId xmlns:p14="http://schemas.microsoft.com/office/powerpoint/2010/main" val="419297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4.6.3</a:t>
            </a:r>
            <a:r>
              <a:rPr lang="ja-JP" altLang="en-US" sz="3600" u="sng" dirty="0">
                <a:solidFill>
                  <a:srgbClr val="404040"/>
                </a:solidFill>
              </a:rPr>
              <a:t>　再委託</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632576" y="1"/>
            <a:ext cx="2511425" cy="400110"/>
          </a:xfrm>
          <a:prstGeom prst="rect">
            <a:avLst/>
          </a:prstGeom>
          <a:noFill/>
        </p:spPr>
        <p:txBody>
          <a:bodyPr>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78</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035527"/>
            <a:ext cx="8788400" cy="5147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再委託とは、発注者から受注した業務の一部を、受注者が別の第三者に再委託すること</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再委託の可否は、契約書の中で取り扱いが決められている</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指定管理事業の一部を再委託する場合、再委託できる者は、認知事業者その他環境省令で定める者に該当することが必要</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再委託先の事業者は、指定管理事業の特例の一部を受けられない</a:t>
            </a:r>
            <a:endParaRPr lang="en-US" altLang="ja-JP" sz="2400" dirty="0">
              <a:solidFill>
                <a:srgbClr val="404040"/>
              </a:solidFill>
            </a:endParaRPr>
          </a:p>
        </p:txBody>
      </p:sp>
    </p:spTree>
    <p:extLst>
      <p:ext uri="{BB962C8B-B14F-4D97-AF65-F5344CB8AC3E}">
        <p14:creationId xmlns:p14="http://schemas.microsoft.com/office/powerpoint/2010/main" val="6209289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4.6.4</a:t>
            </a:r>
            <a:r>
              <a:rPr lang="ja-JP" altLang="en-US" sz="3600" u="sng" dirty="0">
                <a:solidFill>
                  <a:srgbClr val="404040"/>
                </a:solidFill>
              </a:rPr>
              <a:t>　契約の変更</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560820" y="1"/>
            <a:ext cx="258318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79</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015207"/>
            <a:ext cx="8788400" cy="560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受注した業務が、常に仕様書通り遂行できるとは限らない</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仕様書の内容や打合せで合意した事項に変更が必要となった場合、発注者と協議し、変更方針について必ず書面により合意を得ることが必要</a:t>
            </a:r>
            <a:endParaRPr lang="en-US" altLang="ja-JP" sz="2700" dirty="0">
              <a:solidFill>
                <a:srgbClr val="404040"/>
              </a:solidFill>
            </a:endParaRPr>
          </a:p>
          <a:p>
            <a:pPr marL="0" indent="0" eaLnBrk="1" hangingPunct="1">
              <a:spcBef>
                <a:spcPts val="1200"/>
              </a:spcBef>
              <a:spcAft>
                <a:spcPts val="200"/>
              </a:spcAft>
              <a:buClr>
                <a:schemeClr val="accent1"/>
              </a:buClr>
              <a:buSzPct val="100000"/>
            </a:pPr>
            <a:r>
              <a:rPr lang="en-US" altLang="ja-JP" sz="2400" dirty="0">
                <a:solidFill>
                  <a:srgbClr val="404040"/>
                </a:solidFill>
              </a:rPr>
              <a:t>【</a:t>
            </a:r>
            <a:r>
              <a:rPr lang="ja-JP" altLang="en-US" sz="2400" dirty="0">
                <a:solidFill>
                  <a:srgbClr val="404040"/>
                </a:solidFill>
              </a:rPr>
              <a:t>変更が必要となる具体例</a:t>
            </a:r>
            <a:r>
              <a:rPr lang="en-US" altLang="ja-JP" sz="2400" dirty="0">
                <a:solidFill>
                  <a:srgbClr val="404040"/>
                </a:solidFill>
              </a:rPr>
              <a:t>】</a:t>
            </a:r>
          </a:p>
          <a:p>
            <a:pPr marL="342900" indent="-342900" eaLnBrk="1" hangingPunct="1">
              <a:spcBef>
                <a:spcPts val="1200"/>
              </a:spcBef>
              <a:spcAft>
                <a:spcPts val="200"/>
              </a:spcAft>
              <a:buClr>
                <a:schemeClr val="accent1"/>
              </a:buClr>
              <a:buSzPct val="100000"/>
              <a:buFont typeface="Wingdings" panose="05000000000000000000" pitchFamily="2" charset="2"/>
              <a:buChar char="ü"/>
            </a:pPr>
            <a:r>
              <a:rPr lang="ja-JP" altLang="en-US" sz="2000" dirty="0">
                <a:solidFill>
                  <a:srgbClr val="404040"/>
                </a:solidFill>
              </a:rPr>
              <a:t>自然災害などにより、計画していた捕獲作業が実行できなくなった</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Wingdings" panose="05000000000000000000" pitchFamily="2" charset="2"/>
              <a:buChar char="ü"/>
            </a:pPr>
            <a:r>
              <a:rPr lang="ja-JP" altLang="en-US" sz="2000" dirty="0">
                <a:solidFill>
                  <a:srgbClr val="404040"/>
                </a:solidFill>
              </a:rPr>
              <a:t>事業に取り組んだ結果、発注者が想定していなかった追加作業や経費が発生</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Wingdings" panose="05000000000000000000" pitchFamily="2" charset="2"/>
              <a:buChar char="ü"/>
            </a:pPr>
            <a:r>
              <a:rPr lang="ja-JP" altLang="en-US" sz="2000" dirty="0">
                <a:solidFill>
                  <a:srgbClr val="404040"/>
                </a:solidFill>
              </a:rPr>
              <a:t>想定していた捕獲方法や地域、期間が不適切であることが判明した</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Wingdings" panose="05000000000000000000" pitchFamily="2" charset="2"/>
              <a:buChar char="ü"/>
            </a:pPr>
            <a:r>
              <a:rPr lang="ja-JP" altLang="en-US" sz="2000" dirty="0">
                <a:solidFill>
                  <a:srgbClr val="404040"/>
                </a:solidFill>
              </a:rPr>
              <a:t>より効果的な捕獲方法が明らかとなった</a:t>
            </a:r>
            <a:endParaRPr lang="en-US" altLang="ja-JP" sz="2000" dirty="0">
              <a:solidFill>
                <a:srgbClr val="404040"/>
              </a:solidFill>
            </a:endParaRPr>
          </a:p>
          <a:p>
            <a:pPr marL="276225" lvl="0" indent="-276225" eaLnBrk="1" hangingPunct="1">
              <a:spcBef>
                <a:spcPts val="1200"/>
              </a:spcBef>
              <a:spcAft>
                <a:spcPts val="200"/>
              </a:spcAft>
              <a:buClr>
                <a:srgbClr val="E48312"/>
              </a:buClr>
              <a:buSzPct val="100000"/>
              <a:buFont typeface="Wingdings" panose="05000000000000000000" pitchFamily="2" charset="2"/>
              <a:buChar char="q"/>
            </a:pPr>
            <a:r>
              <a:rPr lang="ja-JP" altLang="en-US" sz="2700" dirty="0">
                <a:solidFill>
                  <a:srgbClr val="404040"/>
                </a:solidFill>
              </a:rPr>
              <a:t>契約金額を変更するためには、その根拠となるデータや資料を常日頃から管理し、書類の整理が必要</a:t>
            </a:r>
            <a:endParaRPr lang="en-US" altLang="ja-JP" sz="2700" dirty="0">
              <a:solidFill>
                <a:srgbClr val="404040"/>
              </a:solidFill>
            </a:endParaRPr>
          </a:p>
        </p:txBody>
      </p:sp>
    </p:spTree>
    <p:extLst>
      <p:ext uri="{BB962C8B-B14F-4D97-AF65-F5344CB8AC3E}">
        <p14:creationId xmlns:p14="http://schemas.microsoft.com/office/powerpoint/2010/main" val="3504134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4.6.5</a:t>
            </a:r>
            <a:r>
              <a:rPr lang="ja-JP" altLang="en-US" sz="3600" u="sng" dirty="0">
                <a:solidFill>
                  <a:srgbClr val="404040"/>
                </a:solidFill>
              </a:rPr>
              <a:t>　保険の加入</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434418" y="1"/>
            <a:ext cx="2709583"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79</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177767"/>
            <a:ext cx="8788400" cy="2804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業務を受託したら保険の加入は必須</a:t>
            </a:r>
            <a:endParaRPr lang="en-US" altLang="ja-JP" sz="2700" dirty="0">
              <a:solidFill>
                <a:srgbClr val="404040"/>
              </a:solidFill>
            </a:endParaRPr>
          </a:p>
          <a:p>
            <a:pPr marL="0" indent="0" eaLnBrk="1" hangingPunct="1">
              <a:spcBef>
                <a:spcPts val="1200"/>
              </a:spcBef>
              <a:spcAft>
                <a:spcPts val="200"/>
              </a:spcAft>
              <a:buClr>
                <a:schemeClr val="accent1"/>
              </a:buClr>
              <a:buSzPct val="100000"/>
            </a:pPr>
            <a:r>
              <a:rPr lang="en-US" altLang="ja-JP" sz="2400" dirty="0">
                <a:solidFill>
                  <a:srgbClr val="404040"/>
                </a:solidFill>
              </a:rPr>
              <a:t>【</a:t>
            </a:r>
            <a:r>
              <a:rPr lang="ja-JP" altLang="en-US" sz="2400" dirty="0">
                <a:solidFill>
                  <a:srgbClr val="404040"/>
                </a:solidFill>
              </a:rPr>
              <a:t>加入する保険の具体例</a:t>
            </a:r>
            <a:r>
              <a:rPr lang="en-US" altLang="ja-JP" sz="2400" dirty="0">
                <a:solidFill>
                  <a:srgbClr val="404040"/>
                </a:solidFill>
              </a:rPr>
              <a:t>】</a:t>
            </a:r>
          </a:p>
          <a:p>
            <a:pPr marL="342900" indent="-342900" eaLnBrk="1" hangingPunct="1">
              <a:spcBef>
                <a:spcPts val="1200"/>
              </a:spcBef>
              <a:spcAft>
                <a:spcPts val="200"/>
              </a:spcAft>
              <a:buClr>
                <a:schemeClr val="accent1"/>
              </a:buClr>
              <a:buSzPct val="100000"/>
              <a:buFont typeface="Wingdings" panose="05000000000000000000" pitchFamily="2" charset="2"/>
              <a:buChar char="ü"/>
            </a:pPr>
            <a:r>
              <a:rPr lang="ja-JP" altLang="en-US" sz="2000" dirty="0">
                <a:solidFill>
                  <a:srgbClr val="404040"/>
                </a:solidFill>
              </a:rPr>
              <a:t>労働者災害補償保険（雇用契約を締結した場合は必須）</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Wingdings" panose="05000000000000000000" pitchFamily="2" charset="2"/>
              <a:buChar char="ü"/>
            </a:pPr>
            <a:r>
              <a:rPr lang="ja-JP" altLang="en-US" sz="2000" dirty="0">
                <a:solidFill>
                  <a:srgbClr val="404040"/>
                </a:solidFill>
              </a:rPr>
              <a:t>損害賠償保険（対人・対物事故等、第三者に被害を与えた場合の補償）</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Wingdings" panose="05000000000000000000" pitchFamily="2" charset="2"/>
              <a:buChar char="ü"/>
            </a:pPr>
            <a:r>
              <a:rPr lang="ja-JP" altLang="en-US" sz="2000" dirty="0">
                <a:solidFill>
                  <a:srgbClr val="404040"/>
                </a:solidFill>
              </a:rPr>
              <a:t>業務災害保険（民法上の使用者賠償責任に対する補償）</a:t>
            </a:r>
            <a:endParaRPr lang="en-US" altLang="ja-JP" sz="2000" dirty="0">
              <a:solidFill>
                <a:srgbClr val="404040"/>
              </a:solidFill>
            </a:endParaRPr>
          </a:p>
        </p:txBody>
      </p:sp>
    </p:spTree>
    <p:extLst>
      <p:ext uri="{BB962C8B-B14F-4D97-AF65-F5344CB8AC3E}">
        <p14:creationId xmlns:p14="http://schemas.microsoft.com/office/powerpoint/2010/main" val="1362448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4.6.6</a:t>
            </a:r>
            <a:r>
              <a:rPr lang="ja-JP" altLang="en-US" sz="3600" u="sng" dirty="0">
                <a:solidFill>
                  <a:srgbClr val="404040"/>
                </a:solidFill>
              </a:rPr>
              <a:t>～</a:t>
            </a:r>
            <a:r>
              <a:rPr lang="en-US" altLang="ja-JP" sz="3600" u="sng" dirty="0">
                <a:solidFill>
                  <a:srgbClr val="404040"/>
                </a:solidFill>
              </a:rPr>
              <a:t>4.6.7</a:t>
            </a:r>
            <a:r>
              <a:rPr lang="ja-JP" altLang="en-US" sz="3600" u="sng" dirty="0">
                <a:solidFill>
                  <a:srgbClr val="404040"/>
                </a:solidFill>
              </a:rPr>
              <a:t>　検査と支払い</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632576" y="1"/>
            <a:ext cx="2511425" cy="400110"/>
          </a:xfrm>
          <a:prstGeom prst="rect">
            <a:avLst/>
          </a:prstGeom>
          <a:noFill/>
        </p:spPr>
        <p:txBody>
          <a:bodyPr>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79</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177767"/>
            <a:ext cx="8788400" cy="4227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業務が完了したら業務完了報告書等の成果物を発注者に納品</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発注者は納品された成果物が、仕様書で求める水準を満たしているかどうか検査を実施</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官公庁による契約金の支払い方法は、業務の完了後に行う精算払いが原則</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場合によっては前金払いを認めている場合もある</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契約書の内容をよく読み、支払い方法を確認</a:t>
            </a:r>
            <a:endParaRPr lang="en-US" altLang="ja-JP" sz="2000" dirty="0">
              <a:solidFill>
                <a:srgbClr val="404040"/>
              </a:solidFill>
            </a:endParaRPr>
          </a:p>
        </p:txBody>
      </p:sp>
    </p:spTree>
    <p:extLst>
      <p:ext uri="{BB962C8B-B14F-4D97-AF65-F5344CB8AC3E}">
        <p14:creationId xmlns:p14="http://schemas.microsoft.com/office/powerpoint/2010/main" val="848967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グループ化 17"/>
          <p:cNvGrpSpPr/>
          <p:nvPr/>
        </p:nvGrpSpPr>
        <p:grpSpPr>
          <a:xfrm>
            <a:off x="2821022" y="2681497"/>
            <a:ext cx="396000" cy="1404000"/>
            <a:chOff x="2821022" y="2613401"/>
            <a:chExt cx="396000" cy="1404000"/>
          </a:xfrm>
        </p:grpSpPr>
        <p:cxnSp>
          <p:nvCxnSpPr>
            <p:cNvPr id="21" name="直線コネクタ 20"/>
            <p:cNvCxnSpPr/>
            <p:nvPr/>
          </p:nvCxnSpPr>
          <p:spPr>
            <a:xfrm flipH="1">
              <a:off x="2821022" y="4014995"/>
              <a:ext cx="3814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821023" y="2613401"/>
              <a:ext cx="0" cy="140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H="1">
              <a:off x="2821022" y="3271849"/>
              <a:ext cx="39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6" name="正方形/長方形 35"/>
          <p:cNvSpPr/>
          <p:nvPr/>
        </p:nvSpPr>
        <p:spPr>
          <a:xfrm>
            <a:off x="3147258" y="2944899"/>
            <a:ext cx="4428000" cy="72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正方形/長方形 40"/>
          <p:cNvSpPr/>
          <p:nvPr/>
        </p:nvSpPr>
        <p:spPr>
          <a:xfrm>
            <a:off x="3144611" y="3741943"/>
            <a:ext cx="4428000" cy="72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34" name="直線コネクタ 33"/>
          <p:cNvCxnSpPr/>
          <p:nvPr/>
        </p:nvCxnSpPr>
        <p:spPr>
          <a:xfrm flipH="1">
            <a:off x="8542043" y="6011250"/>
            <a:ext cx="504000" cy="0"/>
          </a:xfrm>
          <a:prstGeom prst="line">
            <a:avLst/>
          </a:prstGeom>
          <a:ln w="19050">
            <a:solidFill>
              <a:srgbClr val="0070C0"/>
            </a:solidFill>
          </a:ln>
        </p:spPr>
        <p:style>
          <a:lnRef idx="1">
            <a:schemeClr val="accent6"/>
          </a:lnRef>
          <a:fillRef idx="0">
            <a:schemeClr val="accent6"/>
          </a:fillRef>
          <a:effectRef idx="0">
            <a:schemeClr val="accent6"/>
          </a:effectRef>
          <a:fontRef idx="minor">
            <a:schemeClr val="tx1"/>
          </a:fontRef>
        </p:style>
      </p:cxnSp>
      <p:sp>
        <p:nvSpPr>
          <p:cNvPr id="87045" name="コンテンツ プレースホルダー 2">
            <a:extLst>
              <a:ext uri="{FF2B5EF4-FFF2-40B4-BE49-F238E27FC236}">
                <a16:creationId xmlns:a16="http://schemas.microsoft.com/office/drawing/2014/main" id="{4400CAFB-3FB8-4457-A483-0A14DD40C2A6}"/>
              </a:ext>
            </a:extLst>
          </p:cNvPr>
          <p:cNvSpPr txBox="1">
            <a:spLocks/>
          </p:cNvSpPr>
          <p:nvPr/>
        </p:nvSpPr>
        <p:spPr bwMode="auto">
          <a:xfrm>
            <a:off x="0" y="330201"/>
            <a:ext cx="853281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dirty="0">
                <a:solidFill>
                  <a:srgbClr val="404040"/>
                </a:solidFill>
              </a:rPr>
              <a:t> </a:t>
            </a:r>
            <a:r>
              <a:rPr lang="en-US" altLang="ja-JP" sz="3600" u="sng" dirty="0">
                <a:solidFill>
                  <a:srgbClr val="404040"/>
                </a:solidFill>
              </a:rPr>
              <a:t>4.1.1</a:t>
            </a:r>
            <a:r>
              <a:rPr lang="ja-JP" altLang="en-US" sz="3600" u="sng" dirty="0">
                <a:solidFill>
                  <a:srgbClr val="404040"/>
                </a:solidFill>
              </a:rPr>
              <a:t>　指定管理鳥獣捕獲等事業の概要</a:t>
            </a:r>
            <a:endParaRPr lang="en-US" altLang="ja-JP" sz="3600" u="sng" dirty="0">
              <a:solidFill>
                <a:srgbClr val="404040"/>
              </a:solidFill>
            </a:endParaRPr>
          </a:p>
        </p:txBody>
      </p:sp>
      <p:sp>
        <p:nvSpPr>
          <p:cNvPr id="87046" name="正方形/長方形 1">
            <a:extLst>
              <a:ext uri="{FF2B5EF4-FFF2-40B4-BE49-F238E27FC236}">
                <a16:creationId xmlns:a16="http://schemas.microsoft.com/office/drawing/2014/main" id="{2608267B-E710-4C1A-BCCE-453138E909A5}"/>
              </a:ext>
            </a:extLst>
          </p:cNvPr>
          <p:cNvSpPr>
            <a:spLocks noChangeArrowheads="1"/>
          </p:cNvSpPr>
          <p:nvPr/>
        </p:nvSpPr>
        <p:spPr bwMode="auto">
          <a:xfrm>
            <a:off x="4277014" y="1074347"/>
            <a:ext cx="475773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buFont typeface="Wingdings" panose="05000000000000000000" pitchFamily="2" charset="2"/>
              <a:buChar char="Ø"/>
            </a:pPr>
            <a:r>
              <a:rPr lang="ja-JP" altLang="en-US" sz="2400" dirty="0"/>
              <a:t>集中的かつ広域的に管理を図る必要がある鳥獣について、都道府県等が捕獲を実施</a:t>
            </a:r>
          </a:p>
        </p:txBody>
      </p:sp>
      <p:sp>
        <p:nvSpPr>
          <p:cNvPr id="15" name="テキスト ボックス 14">
            <a:extLst>
              <a:ext uri="{FF2B5EF4-FFF2-40B4-BE49-F238E27FC236}">
                <a16:creationId xmlns:a16="http://schemas.microsoft.com/office/drawing/2014/main" id="{5B530375-FD8E-4A1B-A67A-FC554975271D}"/>
              </a:ext>
            </a:extLst>
          </p:cNvPr>
          <p:cNvSpPr txBox="1"/>
          <p:nvPr/>
        </p:nvSpPr>
        <p:spPr>
          <a:xfrm>
            <a:off x="6880226" y="1"/>
            <a:ext cx="2263775" cy="400110"/>
          </a:xfrm>
          <a:prstGeom prst="rect">
            <a:avLst/>
          </a:prstGeom>
          <a:noFill/>
        </p:spPr>
        <p:txBody>
          <a:bodyPr>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rPr>
              <a:t>67</a:t>
            </a:r>
            <a:r>
              <a:rPr lang="ja-JP" altLang="en-US" sz="2000" dirty="0">
                <a:latin typeface="+mn-ea"/>
                <a:ea typeface="+mn-ea"/>
              </a:rPr>
              <a:t>ページ</a:t>
            </a:r>
          </a:p>
        </p:txBody>
      </p:sp>
      <p:sp>
        <p:nvSpPr>
          <p:cNvPr id="10" name="テキスト ボックス 9"/>
          <p:cNvSpPr txBox="1"/>
          <p:nvPr/>
        </p:nvSpPr>
        <p:spPr>
          <a:xfrm>
            <a:off x="474822" y="1261228"/>
            <a:ext cx="3780000" cy="504000"/>
          </a:xfrm>
          <a:prstGeom prst="rect">
            <a:avLst/>
          </a:prstGeom>
          <a:solidFill>
            <a:schemeClr val="bg1"/>
          </a:solidFill>
          <a:ln>
            <a:solidFill>
              <a:schemeClr val="tx1"/>
            </a:solidFill>
          </a:ln>
        </p:spPr>
        <p:txBody>
          <a:bodyPr wrap="none" rtlCol="0" anchor="ctr" anchorCtr="0">
            <a:noAutofit/>
          </a:bodyPr>
          <a:lstStyle/>
          <a:p>
            <a:pPr algn="ctr"/>
            <a:r>
              <a:rPr kumimoji="1" lang="ja-JP" altLang="en-US" sz="1600" dirty="0">
                <a:latin typeface="ＭＳ 明朝" panose="02020609040205080304" pitchFamily="17" charset="-128"/>
                <a:ea typeface="ＭＳ 明朝" panose="02020609040205080304" pitchFamily="17" charset="-128"/>
              </a:rPr>
              <a:t>鳥獣保護管理に関する基本指針</a:t>
            </a:r>
          </a:p>
        </p:txBody>
      </p:sp>
      <p:sp>
        <p:nvSpPr>
          <p:cNvPr id="11" name="テキスト ボックス 10"/>
          <p:cNvSpPr txBox="1"/>
          <p:nvPr/>
        </p:nvSpPr>
        <p:spPr>
          <a:xfrm>
            <a:off x="5180487" y="5748536"/>
            <a:ext cx="3420000" cy="504000"/>
          </a:xfrm>
          <a:prstGeom prst="rect">
            <a:avLst/>
          </a:prstGeom>
          <a:solidFill>
            <a:srgbClr val="FFFFCC"/>
          </a:solidFill>
          <a:ln>
            <a:solidFill>
              <a:schemeClr val="tx1"/>
            </a:solidFill>
          </a:ln>
        </p:spPr>
        <p:txBody>
          <a:bodyPr wrap="none" rtlCol="0" anchor="ctr" anchorCtr="0">
            <a:noAutofit/>
          </a:bodyPr>
          <a:lstStyle/>
          <a:p>
            <a:pPr algn="ctr"/>
            <a:r>
              <a:rPr kumimoji="1" lang="ja-JP" altLang="en-US" sz="1600" dirty="0">
                <a:latin typeface="ＭＳ 明朝" panose="02020609040205080304" pitchFamily="17" charset="-128"/>
                <a:ea typeface="ＭＳ 明朝" panose="02020609040205080304" pitchFamily="17" charset="-128"/>
              </a:rPr>
              <a:t>指定管理鳥獣捕獲等事業の実施</a:t>
            </a:r>
          </a:p>
        </p:txBody>
      </p:sp>
      <p:grpSp>
        <p:nvGrpSpPr>
          <p:cNvPr id="12" name="グループ化 11"/>
          <p:cNvGrpSpPr/>
          <p:nvPr/>
        </p:nvGrpSpPr>
        <p:grpSpPr>
          <a:xfrm>
            <a:off x="190130" y="1474315"/>
            <a:ext cx="288001" cy="4467031"/>
            <a:chOff x="190130" y="1474315"/>
            <a:chExt cx="288001" cy="4467031"/>
          </a:xfrm>
        </p:grpSpPr>
        <p:cxnSp>
          <p:nvCxnSpPr>
            <p:cNvPr id="13" name="直線コネクタ 12"/>
            <p:cNvCxnSpPr/>
            <p:nvPr/>
          </p:nvCxnSpPr>
          <p:spPr>
            <a:xfrm flipH="1">
              <a:off x="190130" y="1474316"/>
              <a:ext cx="288000" cy="42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H="1">
              <a:off x="190131" y="5126630"/>
              <a:ext cx="288000" cy="42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flipH="1">
              <a:off x="190130" y="5937058"/>
              <a:ext cx="288000" cy="42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93065" y="1474315"/>
              <a:ext cx="0" cy="446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テキスト ボックス 21"/>
          <p:cNvSpPr txBox="1"/>
          <p:nvPr/>
        </p:nvSpPr>
        <p:spPr>
          <a:xfrm>
            <a:off x="92851" y="970350"/>
            <a:ext cx="1570579" cy="338554"/>
          </a:xfrm>
          <a:prstGeom prst="rect">
            <a:avLst/>
          </a:prstGeom>
          <a:noFill/>
        </p:spPr>
        <p:txBody>
          <a:bodyPr wrap="square" rtlCol="0">
            <a:spAutoFit/>
          </a:bodyPr>
          <a:lstStyle/>
          <a:p>
            <a:pPr algn="ctr"/>
            <a:r>
              <a:rPr kumimoji="1" lang="en-US" altLang="ja-JP" sz="1600" dirty="0"/>
              <a:t>【</a:t>
            </a:r>
            <a:r>
              <a:rPr kumimoji="1" lang="ja-JP" altLang="en-US" sz="1600" dirty="0"/>
              <a:t>環境大臣</a:t>
            </a:r>
            <a:r>
              <a:rPr kumimoji="1" lang="en-US" altLang="ja-JP" sz="1600" dirty="0"/>
              <a:t>】</a:t>
            </a:r>
            <a:endParaRPr kumimoji="1" lang="ja-JP" altLang="en-US" sz="1600" dirty="0"/>
          </a:p>
        </p:txBody>
      </p:sp>
      <p:sp>
        <p:nvSpPr>
          <p:cNvPr id="23" name="テキスト ボックス 22"/>
          <p:cNvSpPr txBox="1"/>
          <p:nvPr/>
        </p:nvSpPr>
        <p:spPr>
          <a:xfrm>
            <a:off x="331738" y="1915605"/>
            <a:ext cx="1926077" cy="338554"/>
          </a:xfrm>
          <a:prstGeom prst="rect">
            <a:avLst/>
          </a:prstGeom>
          <a:noFill/>
        </p:spPr>
        <p:txBody>
          <a:bodyPr wrap="square" rtlCol="0">
            <a:spAutoFit/>
          </a:bodyPr>
          <a:lstStyle/>
          <a:p>
            <a:pPr algn="ctr"/>
            <a:r>
              <a:rPr kumimoji="1" lang="en-US" altLang="ja-JP" sz="1600" dirty="0"/>
              <a:t>【</a:t>
            </a:r>
            <a:r>
              <a:rPr lang="ja-JP" altLang="en-US" sz="1600" dirty="0"/>
              <a:t>都道府県知事</a:t>
            </a:r>
            <a:r>
              <a:rPr kumimoji="1" lang="en-US" altLang="ja-JP" sz="1600" dirty="0"/>
              <a:t>】</a:t>
            </a:r>
            <a:endParaRPr kumimoji="1" lang="ja-JP" altLang="en-US" sz="1600" dirty="0"/>
          </a:p>
        </p:txBody>
      </p:sp>
      <p:sp>
        <p:nvSpPr>
          <p:cNvPr id="24" name="テキスト ボックス 23"/>
          <p:cNvSpPr txBox="1"/>
          <p:nvPr/>
        </p:nvSpPr>
        <p:spPr>
          <a:xfrm>
            <a:off x="3202450" y="3019849"/>
            <a:ext cx="4320000" cy="576000"/>
          </a:xfrm>
          <a:prstGeom prst="rect">
            <a:avLst/>
          </a:prstGeom>
          <a:solidFill>
            <a:srgbClr val="EBF5D7">
              <a:alpha val="50196"/>
            </a:srgbClr>
          </a:solidFill>
          <a:ln w="28575">
            <a:solidFill>
              <a:schemeClr val="accent1"/>
            </a:solidFill>
          </a:ln>
        </p:spPr>
        <p:txBody>
          <a:bodyPr wrap="none" rtlCol="0" anchor="ctr" anchorCtr="0">
            <a:noAutofit/>
          </a:bodyPr>
          <a:lstStyle/>
          <a:p>
            <a:pPr algn="ctr"/>
            <a:r>
              <a:rPr kumimoji="1" lang="ja-JP" altLang="en-US" sz="1600" dirty="0">
                <a:latin typeface="ＭＳ 明朝" panose="02020609040205080304" pitchFamily="17" charset="-128"/>
                <a:ea typeface="ＭＳ 明朝" panose="02020609040205080304" pitchFamily="17" charset="-128"/>
              </a:rPr>
              <a:t>第一種特定鳥獣保護計画</a:t>
            </a:r>
            <a:endParaRPr kumimoji="1" lang="en-US" altLang="ja-JP" sz="1600" dirty="0">
              <a:latin typeface="ＭＳ 明朝" panose="02020609040205080304" pitchFamily="17" charset="-128"/>
              <a:ea typeface="ＭＳ 明朝" panose="02020609040205080304" pitchFamily="17" charset="-128"/>
            </a:endParaRPr>
          </a:p>
          <a:p>
            <a:pPr algn="ctr"/>
            <a:r>
              <a:rPr lang="ja-JP" altLang="en-US" sz="1600" dirty="0">
                <a:latin typeface="ＭＳ 明朝" panose="02020609040205080304" pitchFamily="17" charset="-128"/>
                <a:ea typeface="ＭＳ 明朝" panose="02020609040205080304" pitchFamily="17" charset="-128"/>
              </a:rPr>
              <a:t>（生息数または生息範囲が縮小している鳥獣）</a:t>
            </a:r>
            <a:endParaRPr kumimoji="1" lang="ja-JP" altLang="en-US" sz="1600" dirty="0">
              <a:latin typeface="ＭＳ 明朝" panose="02020609040205080304" pitchFamily="17" charset="-128"/>
              <a:ea typeface="ＭＳ 明朝" panose="02020609040205080304" pitchFamily="17" charset="-128"/>
            </a:endParaRPr>
          </a:p>
        </p:txBody>
      </p:sp>
      <p:sp>
        <p:nvSpPr>
          <p:cNvPr id="25" name="テキスト ボックス 24"/>
          <p:cNvSpPr txBox="1"/>
          <p:nvPr/>
        </p:nvSpPr>
        <p:spPr>
          <a:xfrm>
            <a:off x="3202450" y="3821251"/>
            <a:ext cx="4320000" cy="576000"/>
          </a:xfrm>
          <a:prstGeom prst="rect">
            <a:avLst/>
          </a:prstGeom>
          <a:solidFill>
            <a:srgbClr val="FFCCFF">
              <a:alpha val="50196"/>
            </a:srgbClr>
          </a:solidFill>
          <a:ln w="28575">
            <a:solidFill>
              <a:srgbClr val="FF0000"/>
            </a:solidFill>
          </a:ln>
        </p:spPr>
        <p:txBody>
          <a:bodyPr wrap="none" rtlCol="0" anchor="ctr" anchorCtr="0">
            <a:noAutofit/>
          </a:bodyPr>
          <a:lstStyle/>
          <a:p>
            <a:pPr algn="ctr"/>
            <a:r>
              <a:rPr kumimoji="1" lang="ja-JP" altLang="en-US" sz="1600" dirty="0">
                <a:latin typeface="ＭＳ 明朝" panose="02020609040205080304" pitchFamily="17" charset="-128"/>
                <a:ea typeface="ＭＳ 明朝" panose="02020609040205080304" pitchFamily="17" charset="-128"/>
              </a:rPr>
              <a:t>第二種特定鳥獣管理計画</a:t>
            </a:r>
            <a:endParaRPr kumimoji="1" lang="en-US" altLang="ja-JP" sz="1600" dirty="0">
              <a:latin typeface="ＭＳ 明朝" panose="02020609040205080304" pitchFamily="17" charset="-128"/>
              <a:ea typeface="ＭＳ 明朝" panose="02020609040205080304" pitchFamily="17" charset="-128"/>
            </a:endParaRPr>
          </a:p>
          <a:p>
            <a:pPr algn="ctr"/>
            <a:r>
              <a:rPr lang="ja-JP" altLang="en-US" sz="1600" dirty="0">
                <a:latin typeface="ＭＳ 明朝" panose="02020609040205080304" pitchFamily="17" charset="-128"/>
                <a:ea typeface="ＭＳ 明朝" panose="02020609040205080304" pitchFamily="17" charset="-128"/>
              </a:rPr>
              <a:t>（生息数または生息範囲が拡大している鳥獣）</a:t>
            </a:r>
            <a:endParaRPr kumimoji="1" lang="ja-JP" altLang="en-US" sz="1600" dirty="0">
              <a:latin typeface="ＭＳ 明朝" panose="02020609040205080304" pitchFamily="17" charset="-128"/>
              <a:ea typeface="ＭＳ 明朝" panose="02020609040205080304" pitchFamily="17" charset="-128"/>
            </a:endParaRPr>
          </a:p>
        </p:txBody>
      </p:sp>
      <p:sp>
        <p:nvSpPr>
          <p:cNvPr id="26" name="テキスト ボックス 25"/>
          <p:cNvSpPr txBox="1"/>
          <p:nvPr/>
        </p:nvSpPr>
        <p:spPr>
          <a:xfrm>
            <a:off x="4191321" y="5212099"/>
            <a:ext cx="3482503" cy="584775"/>
          </a:xfrm>
          <a:prstGeom prst="rect">
            <a:avLst/>
          </a:prstGeom>
          <a:noFill/>
        </p:spPr>
        <p:txBody>
          <a:bodyPr wrap="square" rtlCol="0">
            <a:spAutoFit/>
          </a:bodyPr>
          <a:lstStyle/>
          <a:p>
            <a:r>
              <a:rPr kumimoji="1" lang="en-US" altLang="ja-JP" sz="1600" dirty="0"/>
              <a:t>【</a:t>
            </a:r>
            <a:r>
              <a:rPr lang="ja-JP" altLang="en-US" sz="1600" dirty="0"/>
              <a:t>都道府県知事</a:t>
            </a:r>
            <a:endParaRPr lang="en-US" altLang="ja-JP" sz="1600" dirty="0"/>
          </a:p>
          <a:p>
            <a:r>
              <a:rPr lang="ja-JP" altLang="en-US" sz="1600" dirty="0"/>
              <a:t>　　　　または国の機関</a:t>
            </a:r>
            <a:r>
              <a:rPr kumimoji="1" lang="en-US" altLang="ja-JP" sz="1600" dirty="0"/>
              <a:t>】</a:t>
            </a:r>
            <a:endParaRPr kumimoji="1" lang="ja-JP" altLang="en-US" sz="1600" dirty="0"/>
          </a:p>
        </p:txBody>
      </p:sp>
      <p:sp>
        <p:nvSpPr>
          <p:cNvPr id="27" name="テキスト ボックス 26"/>
          <p:cNvSpPr txBox="1"/>
          <p:nvPr/>
        </p:nvSpPr>
        <p:spPr>
          <a:xfrm>
            <a:off x="1167318" y="2274775"/>
            <a:ext cx="3780000" cy="504000"/>
          </a:xfrm>
          <a:prstGeom prst="rect">
            <a:avLst/>
          </a:prstGeom>
          <a:solidFill>
            <a:schemeClr val="bg1"/>
          </a:solidFill>
          <a:ln>
            <a:solidFill>
              <a:schemeClr val="tx1"/>
            </a:solidFill>
          </a:ln>
        </p:spPr>
        <p:txBody>
          <a:bodyPr wrap="none" rtlCol="0" anchor="ctr" anchorCtr="0">
            <a:noAutofit/>
          </a:bodyPr>
          <a:lstStyle/>
          <a:p>
            <a:pPr algn="ctr"/>
            <a:r>
              <a:rPr lang="ja-JP" altLang="en-US" sz="1600" dirty="0">
                <a:latin typeface="ＭＳ 明朝" panose="02020609040205080304" pitchFamily="17" charset="-128"/>
                <a:ea typeface="ＭＳ 明朝" panose="02020609040205080304" pitchFamily="17" charset="-128"/>
              </a:rPr>
              <a:t>鳥獣保護管理事業計画</a:t>
            </a:r>
            <a:endParaRPr lang="en-US" altLang="ja-JP" sz="1600" dirty="0">
              <a:latin typeface="ＭＳ 明朝" panose="02020609040205080304" pitchFamily="17" charset="-128"/>
              <a:ea typeface="ＭＳ 明朝" panose="02020609040205080304" pitchFamily="17" charset="-128"/>
            </a:endParaRPr>
          </a:p>
          <a:p>
            <a:pPr algn="ctr"/>
            <a:r>
              <a:rPr kumimoji="1" lang="ja-JP" altLang="en-US" sz="1600" dirty="0">
                <a:latin typeface="ＭＳ 明朝" panose="02020609040205080304" pitchFamily="17" charset="-128"/>
                <a:ea typeface="ＭＳ 明朝" panose="02020609040205080304" pitchFamily="17" charset="-128"/>
              </a:rPr>
              <a:t>（すべての鳥獣を対象）</a:t>
            </a:r>
          </a:p>
        </p:txBody>
      </p:sp>
      <p:sp>
        <p:nvSpPr>
          <p:cNvPr id="28" name="テキスト ボックス 27"/>
          <p:cNvSpPr txBox="1"/>
          <p:nvPr/>
        </p:nvSpPr>
        <p:spPr>
          <a:xfrm>
            <a:off x="5180487" y="4582800"/>
            <a:ext cx="3418764" cy="504000"/>
          </a:xfrm>
          <a:prstGeom prst="rect">
            <a:avLst/>
          </a:prstGeom>
          <a:solidFill>
            <a:schemeClr val="bg1"/>
          </a:solidFill>
          <a:ln>
            <a:solidFill>
              <a:schemeClr val="tx1"/>
            </a:solidFill>
          </a:ln>
        </p:spPr>
        <p:txBody>
          <a:bodyPr wrap="none" rtlCol="0" anchor="ctr" anchorCtr="0">
            <a:noAutofit/>
          </a:bodyPr>
          <a:lstStyle/>
          <a:p>
            <a:pPr algn="ctr"/>
            <a:r>
              <a:rPr kumimoji="1" lang="ja-JP" altLang="en-US" sz="1600" dirty="0">
                <a:latin typeface="ＭＳ 明朝" panose="02020609040205080304" pitchFamily="17" charset="-128"/>
                <a:ea typeface="ＭＳ 明朝" panose="02020609040205080304" pitchFamily="17" charset="-128"/>
              </a:rPr>
              <a:t>指定管理鳥獣捕獲等事業実施計画</a:t>
            </a:r>
          </a:p>
        </p:txBody>
      </p:sp>
      <p:sp>
        <p:nvSpPr>
          <p:cNvPr id="29" name="テキスト ボックス 28"/>
          <p:cNvSpPr txBox="1"/>
          <p:nvPr/>
        </p:nvSpPr>
        <p:spPr>
          <a:xfrm>
            <a:off x="474822" y="4884357"/>
            <a:ext cx="3060000" cy="504000"/>
          </a:xfrm>
          <a:prstGeom prst="rect">
            <a:avLst/>
          </a:prstGeom>
          <a:solidFill>
            <a:schemeClr val="bg1"/>
          </a:solidFill>
          <a:ln>
            <a:solidFill>
              <a:schemeClr val="tx1"/>
            </a:solidFill>
          </a:ln>
        </p:spPr>
        <p:txBody>
          <a:bodyPr wrap="none" rtlCol="0" anchor="ctr" anchorCtr="0">
            <a:noAutofit/>
          </a:bodyPr>
          <a:lstStyle/>
          <a:p>
            <a:pPr algn="ctr"/>
            <a:r>
              <a:rPr kumimoji="1" lang="ja-JP" altLang="en-US" sz="1600" dirty="0">
                <a:latin typeface="ＭＳ 明朝" panose="02020609040205080304" pitchFamily="17" charset="-128"/>
                <a:ea typeface="ＭＳ 明朝" panose="02020609040205080304" pitchFamily="17" charset="-128"/>
              </a:rPr>
              <a:t>希少鳥獣保護計画</a:t>
            </a:r>
          </a:p>
        </p:txBody>
      </p:sp>
      <p:sp>
        <p:nvSpPr>
          <p:cNvPr id="30" name="テキスト ボックス 29"/>
          <p:cNvSpPr txBox="1"/>
          <p:nvPr/>
        </p:nvSpPr>
        <p:spPr>
          <a:xfrm>
            <a:off x="509112" y="5679616"/>
            <a:ext cx="3060000" cy="504000"/>
          </a:xfrm>
          <a:prstGeom prst="rect">
            <a:avLst/>
          </a:prstGeom>
          <a:solidFill>
            <a:schemeClr val="bg1"/>
          </a:solidFill>
          <a:ln>
            <a:solidFill>
              <a:schemeClr val="tx1"/>
            </a:solidFill>
          </a:ln>
        </p:spPr>
        <p:txBody>
          <a:bodyPr wrap="none" rtlCol="0" anchor="ctr" anchorCtr="0">
            <a:noAutofit/>
          </a:bodyPr>
          <a:lstStyle/>
          <a:p>
            <a:pPr algn="ctr"/>
            <a:r>
              <a:rPr kumimoji="1" lang="ja-JP" altLang="en-US" sz="1600" dirty="0">
                <a:latin typeface="ＭＳ 明朝" panose="02020609040205080304" pitchFamily="17" charset="-128"/>
                <a:ea typeface="ＭＳ 明朝" panose="02020609040205080304" pitchFamily="17" charset="-128"/>
              </a:rPr>
              <a:t>特定希少鳥獣管理計画</a:t>
            </a:r>
          </a:p>
        </p:txBody>
      </p:sp>
      <p:cxnSp>
        <p:nvCxnSpPr>
          <p:cNvPr id="31" name="直線コネクタ 30"/>
          <p:cNvCxnSpPr/>
          <p:nvPr/>
        </p:nvCxnSpPr>
        <p:spPr>
          <a:xfrm>
            <a:off x="9034752" y="4102436"/>
            <a:ext cx="0" cy="190800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6710487" y="5096528"/>
            <a:ext cx="0" cy="648000"/>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7816057" y="3744101"/>
            <a:ext cx="1116011" cy="338554"/>
          </a:xfrm>
          <a:prstGeom prst="rect">
            <a:avLst/>
          </a:prstGeom>
          <a:noFill/>
        </p:spPr>
        <p:txBody>
          <a:bodyPr wrap="none" rtlCol="0">
            <a:spAutoFit/>
          </a:bodyPr>
          <a:lstStyle/>
          <a:p>
            <a:r>
              <a:rPr kumimoji="1" lang="ja-JP" altLang="en-US" sz="1600" b="1" dirty="0">
                <a:solidFill>
                  <a:srgbClr val="0070C0"/>
                </a:solidFill>
              </a:rPr>
              <a:t>検証・評価</a:t>
            </a:r>
          </a:p>
        </p:txBody>
      </p:sp>
      <p:cxnSp>
        <p:nvCxnSpPr>
          <p:cNvPr id="35" name="直線矢印コネクタ 34"/>
          <p:cNvCxnSpPr/>
          <p:nvPr/>
        </p:nvCxnSpPr>
        <p:spPr>
          <a:xfrm flipH="1">
            <a:off x="7579961" y="4109251"/>
            <a:ext cx="1440000"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2364822" y="1765228"/>
            <a:ext cx="0" cy="48893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84807" y="5126630"/>
            <a:ext cx="288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217287" y="5938599"/>
            <a:ext cx="288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0" y="1975379"/>
            <a:ext cx="4806482" cy="4375184"/>
          </a:xfrm>
        </p:spPr>
        <p:txBody>
          <a:bodyPr numCol="1">
            <a:noAutofit/>
          </a:bodyPr>
          <a:lstStyle/>
          <a:p>
            <a:r>
              <a:rPr kumimoji="0" lang="ja-JP" altLang="en-US" sz="2200" dirty="0">
                <a:solidFill>
                  <a:schemeClr val="tx1"/>
                </a:solidFill>
              </a:rPr>
              <a:t>４．１　指定管理鳥獣捕獲等事業とは</a:t>
            </a:r>
            <a:endParaRPr kumimoji="0" lang="en-US" altLang="ja-JP" sz="2200" dirty="0">
              <a:solidFill>
                <a:schemeClr val="tx1"/>
              </a:solidFill>
            </a:endParaRPr>
          </a:p>
          <a:p>
            <a:r>
              <a:rPr kumimoji="0" lang="ja-JP" altLang="en-US" sz="2200" dirty="0">
                <a:solidFill>
                  <a:schemeClr val="tx1"/>
                </a:solidFill>
              </a:rPr>
              <a:t>４．２　</a:t>
            </a:r>
            <a:r>
              <a:rPr kumimoji="0" lang="ja-JP" altLang="en-US" dirty="0">
                <a:solidFill>
                  <a:schemeClr val="tx1"/>
                </a:solidFill>
              </a:rPr>
              <a:t>指定管理鳥獣捕獲等事業の流れ</a:t>
            </a:r>
            <a:endParaRPr kumimoji="0" lang="en-US" altLang="ja-JP" dirty="0">
              <a:solidFill>
                <a:schemeClr val="tx1"/>
              </a:solidFill>
            </a:endParaRPr>
          </a:p>
          <a:p>
            <a:r>
              <a:rPr kumimoji="0" lang="ja-JP" altLang="en-US" sz="2200" dirty="0">
                <a:solidFill>
                  <a:schemeClr val="tx1"/>
                </a:solidFill>
              </a:rPr>
              <a:t>４．３　事業の受託に必要な準備</a:t>
            </a:r>
            <a:endParaRPr kumimoji="0" lang="en-US" altLang="ja-JP" sz="2200" dirty="0">
              <a:solidFill>
                <a:schemeClr val="tx1"/>
              </a:solidFill>
            </a:endParaRPr>
          </a:p>
          <a:p>
            <a:r>
              <a:rPr kumimoji="0" lang="ja-JP" altLang="en-US" sz="2200" dirty="0">
                <a:solidFill>
                  <a:schemeClr val="tx1"/>
                </a:solidFill>
              </a:rPr>
              <a:t>４．４　契約者の選定方法</a:t>
            </a:r>
            <a:endParaRPr kumimoji="0" lang="en-US" altLang="ja-JP" sz="2200" dirty="0">
              <a:solidFill>
                <a:schemeClr val="tx1"/>
              </a:solidFill>
            </a:endParaRPr>
          </a:p>
          <a:p>
            <a:r>
              <a:rPr kumimoji="0" lang="ja-JP" altLang="en-US" sz="2200" dirty="0">
                <a:solidFill>
                  <a:schemeClr val="tx1"/>
                </a:solidFill>
              </a:rPr>
              <a:t>４．５　入札額の見積</a:t>
            </a:r>
            <a:endParaRPr kumimoji="0" lang="en-US" altLang="ja-JP" sz="2200" dirty="0">
              <a:solidFill>
                <a:schemeClr val="tx1"/>
              </a:solidFill>
            </a:endParaRPr>
          </a:p>
          <a:p>
            <a:r>
              <a:rPr kumimoji="0" lang="ja-JP" altLang="en-US" sz="2200" dirty="0">
                <a:solidFill>
                  <a:schemeClr val="tx1"/>
                </a:solidFill>
              </a:rPr>
              <a:t>４．６　契約</a:t>
            </a:r>
            <a:endParaRPr kumimoji="0" lang="en-US" altLang="ja-JP" sz="2200" dirty="0">
              <a:solidFill>
                <a:schemeClr val="tx1"/>
              </a:solidFill>
            </a:endParaRPr>
          </a:p>
          <a:p>
            <a:r>
              <a:rPr kumimoji="0" lang="ja-JP" altLang="en-US" sz="2200" dirty="0">
                <a:solidFill>
                  <a:srgbClr val="C00000"/>
                </a:solidFill>
              </a:rPr>
              <a:t>４．７　計画的な事業の実施</a:t>
            </a:r>
            <a:endParaRPr kumimoji="0" lang="en-US" altLang="ja-JP" sz="2200" dirty="0">
              <a:solidFill>
                <a:srgbClr val="C00000"/>
              </a:solidFill>
            </a:endParaRPr>
          </a:p>
          <a:p>
            <a:r>
              <a:rPr kumimoji="0" lang="ja-JP" altLang="en-US" sz="2200" dirty="0"/>
              <a:t>４．８　事前調査</a:t>
            </a:r>
            <a:endParaRPr kumimoji="0" lang="en-US" altLang="ja-JP" sz="2200" dirty="0"/>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t>４．９　業務計画書の作成</a:t>
            </a:r>
            <a:endParaRPr kumimoji="0" lang="en-US" altLang="ja-JP" sz="2200" dirty="0"/>
          </a:p>
          <a:p>
            <a:r>
              <a:rPr kumimoji="0" lang="ja-JP" altLang="en-US" sz="2200" dirty="0"/>
              <a:t>４．</a:t>
            </a:r>
            <a:r>
              <a:rPr kumimoji="0" lang="en-US" altLang="ja-JP" sz="2200" dirty="0"/>
              <a:t>10</a:t>
            </a:r>
            <a:r>
              <a:rPr kumimoji="0" lang="ja-JP" altLang="en-US" sz="2200" dirty="0"/>
              <a:t>　必要な許可等の取得や</a:t>
            </a:r>
            <a:endParaRPr kumimoji="0" lang="en-US" altLang="ja-JP" sz="2200" dirty="0"/>
          </a:p>
          <a:p>
            <a:r>
              <a:rPr kumimoji="0" lang="ja-JP" altLang="en-US" sz="2200" dirty="0"/>
              <a:t>　　　　　関係機関等との調整、周知</a:t>
            </a:r>
            <a:endParaRPr kumimoji="0" lang="en-US" altLang="ja-JP" sz="2200" dirty="0"/>
          </a:p>
          <a:p>
            <a:r>
              <a:rPr kumimoji="0" lang="ja-JP" altLang="en-US" sz="2200" dirty="0"/>
              <a:t>４．</a:t>
            </a:r>
            <a:r>
              <a:rPr kumimoji="0" lang="en-US" altLang="ja-JP" sz="2200" dirty="0"/>
              <a:t>11</a:t>
            </a:r>
            <a:r>
              <a:rPr kumimoji="0" lang="ja-JP" altLang="en-US" sz="2200" dirty="0"/>
              <a:t>　捕獲作業の実施</a:t>
            </a:r>
            <a:endParaRPr kumimoji="0" lang="en-US" altLang="ja-JP" sz="2200" dirty="0"/>
          </a:p>
          <a:p>
            <a:r>
              <a:rPr kumimoji="0" lang="ja-JP" altLang="en-US" sz="2200" dirty="0"/>
              <a:t>４．</a:t>
            </a:r>
            <a:r>
              <a:rPr kumimoji="0" lang="en-US" altLang="ja-JP" sz="2200" dirty="0"/>
              <a:t>12</a:t>
            </a:r>
            <a:r>
              <a:rPr kumimoji="0" lang="ja-JP" altLang="en-US" sz="2200" dirty="0"/>
              <a:t>　安全管理マニュアル</a:t>
            </a:r>
            <a:endParaRPr kumimoji="0" lang="en-US" altLang="ja-JP" sz="2200" dirty="0"/>
          </a:p>
          <a:p>
            <a:r>
              <a:rPr kumimoji="0" lang="ja-JP" altLang="en-US" sz="2200" dirty="0"/>
              <a:t>４．</a:t>
            </a:r>
            <a:r>
              <a:rPr kumimoji="0" lang="en-US" altLang="ja-JP" sz="2200" dirty="0"/>
              <a:t>13</a:t>
            </a:r>
            <a:r>
              <a:rPr kumimoji="0" lang="ja-JP" altLang="en-US" sz="2200" dirty="0"/>
              <a:t>　</a:t>
            </a:r>
            <a:r>
              <a:rPr kumimoji="0" lang="ja-JP" altLang="en-US" dirty="0"/>
              <a:t>受託事業の業務報告書の作成</a:t>
            </a:r>
            <a:endParaRPr kumimoji="0" lang="en-US" altLang="ja-JP" dirty="0"/>
          </a:p>
          <a:p>
            <a:r>
              <a:rPr kumimoji="0" lang="ja-JP" altLang="en-US" sz="2200" dirty="0"/>
              <a:t>４．</a:t>
            </a:r>
            <a:r>
              <a:rPr kumimoji="0" lang="en-US" altLang="ja-JP" sz="2200" dirty="0"/>
              <a:t>14</a:t>
            </a:r>
            <a:r>
              <a:rPr kumimoji="0" lang="ja-JP" altLang="en-US" sz="2200" dirty="0"/>
              <a:t>　事業完了後に必要な対応</a:t>
            </a:r>
            <a:endParaRPr kumimoji="0" lang="en-US" altLang="ja-JP" sz="2200" dirty="0"/>
          </a:p>
        </p:txBody>
      </p:sp>
    </p:spTree>
    <p:extLst>
      <p:ext uri="{BB962C8B-B14F-4D97-AF65-F5344CB8AC3E}">
        <p14:creationId xmlns:p14="http://schemas.microsoft.com/office/powerpoint/2010/main" val="4646097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4.7</a:t>
            </a:r>
            <a:r>
              <a:rPr lang="ja-JP" altLang="en-US" sz="3600" u="sng" dirty="0">
                <a:solidFill>
                  <a:srgbClr val="404040"/>
                </a:solidFill>
              </a:rPr>
              <a:t>　計画的な事業の実施</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526530" y="1"/>
            <a:ext cx="261747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79-80</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1177767"/>
            <a:ext cx="8788400" cy="4227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業務計画を策定して、計画的に業務を行う必要がある</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業務計画は、指定された地域や期間、捕獲目標や事業量等の仕様の範囲で、捕獲作業を実施する地点や時期、用いる捕獲方法について、より具体的に取りまとめた文書</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業務計画は、発注者と十分に協議し、事前調査の結果に基づいて立案することが必要</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関係者や許可権限を持つ者に分かりやすく、発注者や受注者にとって業務の管理や作業の検証をしやすいものにする必要がある</a:t>
            </a:r>
            <a:endParaRPr lang="en-US" altLang="ja-JP" sz="2000" dirty="0">
              <a:solidFill>
                <a:srgbClr val="404040"/>
              </a:solidFill>
            </a:endParaRPr>
          </a:p>
        </p:txBody>
      </p:sp>
    </p:spTree>
    <p:extLst>
      <p:ext uri="{BB962C8B-B14F-4D97-AF65-F5344CB8AC3E}">
        <p14:creationId xmlns:p14="http://schemas.microsoft.com/office/powerpoint/2010/main" val="41952488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0" y="1975379"/>
            <a:ext cx="4806482" cy="4375184"/>
          </a:xfrm>
        </p:spPr>
        <p:txBody>
          <a:bodyPr numCol="1">
            <a:noAutofit/>
          </a:bodyPr>
          <a:lstStyle/>
          <a:p>
            <a:r>
              <a:rPr kumimoji="0" lang="ja-JP" altLang="en-US" sz="2200" dirty="0">
                <a:solidFill>
                  <a:schemeClr val="tx1"/>
                </a:solidFill>
              </a:rPr>
              <a:t>４．１　指定管理鳥獣捕獲等事業とは</a:t>
            </a:r>
            <a:endParaRPr kumimoji="0" lang="en-US" altLang="ja-JP" sz="2200" dirty="0">
              <a:solidFill>
                <a:schemeClr val="tx1"/>
              </a:solidFill>
            </a:endParaRPr>
          </a:p>
          <a:p>
            <a:r>
              <a:rPr kumimoji="0" lang="ja-JP" altLang="en-US" sz="2200" dirty="0">
                <a:solidFill>
                  <a:schemeClr val="tx1"/>
                </a:solidFill>
              </a:rPr>
              <a:t>４．２　</a:t>
            </a:r>
            <a:r>
              <a:rPr kumimoji="0" lang="ja-JP" altLang="en-US" dirty="0">
                <a:solidFill>
                  <a:schemeClr val="tx1"/>
                </a:solidFill>
              </a:rPr>
              <a:t>指定管理鳥獣捕獲等事業の流れ</a:t>
            </a:r>
            <a:endParaRPr kumimoji="0" lang="en-US" altLang="ja-JP" dirty="0">
              <a:solidFill>
                <a:schemeClr val="tx1"/>
              </a:solidFill>
            </a:endParaRPr>
          </a:p>
          <a:p>
            <a:r>
              <a:rPr kumimoji="0" lang="ja-JP" altLang="en-US" sz="2200" dirty="0">
                <a:solidFill>
                  <a:schemeClr val="tx1"/>
                </a:solidFill>
              </a:rPr>
              <a:t>４．３　事業の受託に必要な準備</a:t>
            </a:r>
            <a:endParaRPr kumimoji="0" lang="en-US" altLang="ja-JP" sz="2200" dirty="0">
              <a:solidFill>
                <a:schemeClr val="tx1"/>
              </a:solidFill>
            </a:endParaRPr>
          </a:p>
          <a:p>
            <a:r>
              <a:rPr kumimoji="0" lang="ja-JP" altLang="en-US" sz="2200" dirty="0">
                <a:solidFill>
                  <a:schemeClr val="tx1"/>
                </a:solidFill>
              </a:rPr>
              <a:t>４．４　契約者の選定方法</a:t>
            </a:r>
            <a:endParaRPr kumimoji="0" lang="en-US" altLang="ja-JP" sz="2200" dirty="0">
              <a:solidFill>
                <a:schemeClr val="tx1"/>
              </a:solidFill>
            </a:endParaRPr>
          </a:p>
          <a:p>
            <a:r>
              <a:rPr kumimoji="0" lang="ja-JP" altLang="en-US" sz="2200" dirty="0">
                <a:solidFill>
                  <a:schemeClr val="tx1"/>
                </a:solidFill>
              </a:rPr>
              <a:t>４．５　入札額の見積</a:t>
            </a:r>
            <a:endParaRPr kumimoji="0" lang="en-US" altLang="ja-JP" sz="2200" dirty="0">
              <a:solidFill>
                <a:schemeClr val="tx1"/>
              </a:solidFill>
            </a:endParaRPr>
          </a:p>
          <a:p>
            <a:r>
              <a:rPr kumimoji="0" lang="ja-JP" altLang="en-US" sz="2200" dirty="0">
                <a:solidFill>
                  <a:schemeClr val="tx1"/>
                </a:solidFill>
              </a:rPr>
              <a:t>４．６　契約</a:t>
            </a:r>
            <a:endParaRPr kumimoji="0" lang="en-US" altLang="ja-JP" sz="2200" dirty="0">
              <a:solidFill>
                <a:schemeClr val="tx1"/>
              </a:solidFill>
            </a:endParaRPr>
          </a:p>
          <a:p>
            <a:r>
              <a:rPr kumimoji="0" lang="ja-JP" altLang="en-US" sz="2200" dirty="0">
                <a:solidFill>
                  <a:schemeClr val="tx1"/>
                </a:solidFill>
              </a:rPr>
              <a:t>４．７　計画的な事業の実施</a:t>
            </a:r>
            <a:endParaRPr kumimoji="0" lang="en-US" altLang="ja-JP" sz="2200" dirty="0">
              <a:solidFill>
                <a:schemeClr val="tx1"/>
              </a:solidFill>
            </a:endParaRPr>
          </a:p>
          <a:p>
            <a:r>
              <a:rPr kumimoji="0" lang="ja-JP" altLang="en-US" sz="2200" dirty="0">
                <a:solidFill>
                  <a:srgbClr val="C00000"/>
                </a:solidFill>
              </a:rPr>
              <a:t>４．８　事前調査</a:t>
            </a:r>
            <a:endParaRPr kumimoji="0" lang="en-US" altLang="ja-JP" sz="2200" dirty="0">
              <a:solidFill>
                <a:srgbClr val="C00000"/>
              </a:solidFill>
            </a:endParaRPr>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t>４．９　業務計画書の作成</a:t>
            </a:r>
            <a:endParaRPr kumimoji="0" lang="en-US" altLang="ja-JP" sz="2200" dirty="0"/>
          </a:p>
          <a:p>
            <a:r>
              <a:rPr kumimoji="0" lang="ja-JP" altLang="en-US" sz="2200" dirty="0"/>
              <a:t>４．</a:t>
            </a:r>
            <a:r>
              <a:rPr kumimoji="0" lang="en-US" altLang="ja-JP" sz="2200" dirty="0"/>
              <a:t>10</a:t>
            </a:r>
            <a:r>
              <a:rPr kumimoji="0" lang="ja-JP" altLang="en-US" sz="2200" dirty="0"/>
              <a:t>　必要な許可等の取得や</a:t>
            </a:r>
            <a:endParaRPr kumimoji="0" lang="en-US" altLang="ja-JP" sz="2200" dirty="0"/>
          </a:p>
          <a:p>
            <a:r>
              <a:rPr kumimoji="0" lang="ja-JP" altLang="en-US" sz="2200" dirty="0"/>
              <a:t>　　　　　関係機関等との調整、周知</a:t>
            </a:r>
            <a:endParaRPr kumimoji="0" lang="en-US" altLang="ja-JP" sz="2200" dirty="0"/>
          </a:p>
          <a:p>
            <a:r>
              <a:rPr kumimoji="0" lang="ja-JP" altLang="en-US" sz="2200" dirty="0"/>
              <a:t>４．</a:t>
            </a:r>
            <a:r>
              <a:rPr kumimoji="0" lang="en-US" altLang="ja-JP" sz="2200" dirty="0"/>
              <a:t>11</a:t>
            </a:r>
            <a:r>
              <a:rPr kumimoji="0" lang="ja-JP" altLang="en-US" sz="2200" dirty="0"/>
              <a:t>　捕獲作業の実施</a:t>
            </a:r>
            <a:endParaRPr kumimoji="0" lang="en-US" altLang="ja-JP" sz="2200" dirty="0"/>
          </a:p>
          <a:p>
            <a:r>
              <a:rPr kumimoji="0" lang="ja-JP" altLang="en-US" sz="2200" dirty="0"/>
              <a:t>４．</a:t>
            </a:r>
            <a:r>
              <a:rPr kumimoji="0" lang="en-US" altLang="ja-JP" sz="2200" dirty="0"/>
              <a:t>12</a:t>
            </a:r>
            <a:r>
              <a:rPr kumimoji="0" lang="ja-JP" altLang="en-US" sz="2200" dirty="0"/>
              <a:t>　安全管理マニュアル</a:t>
            </a:r>
            <a:endParaRPr kumimoji="0" lang="en-US" altLang="ja-JP" sz="2200" dirty="0"/>
          </a:p>
          <a:p>
            <a:r>
              <a:rPr kumimoji="0" lang="ja-JP" altLang="en-US" sz="2200" dirty="0"/>
              <a:t>４．</a:t>
            </a:r>
            <a:r>
              <a:rPr kumimoji="0" lang="en-US" altLang="ja-JP" sz="2200" dirty="0"/>
              <a:t>13</a:t>
            </a:r>
            <a:r>
              <a:rPr kumimoji="0" lang="ja-JP" altLang="en-US" sz="2200" dirty="0"/>
              <a:t>　</a:t>
            </a:r>
            <a:r>
              <a:rPr kumimoji="0" lang="ja-JP" altLang="en-US" dirty="0"/>
              <a:t>受託事業の業務報告書の作成</a:t>
            </a:r>
            <a:endParaRPr kumimoji="0" lang="en-US" altLang="ja-JP" dirty="0"/>
          </a:p>
          <a:p>
            <a:r>
              <a:rPr kumimoji="0" lang="ja-JP" altLang="en-US" sz="2200" dirty="0"/>
              <a:t>４．</a:t>
            </a:r>
            <a:r>
              <a:rPr kumimoji="0" lang="en-US" altLang="ja-JP" sz="2200" dirty="0"/>
              <a:t>14</a:t>
            </a:r>
            <a:r>
              <a:rPr kumimoji="0" lang="ja-JP" altLang="en-US" sz="2200" dirty="0"/>
              <a:t>　事業完了後に必要な対応</a:t>
            </a:r>
            <a:endParaRPr kumimoji="0" lang="en-US" altLang="ja-JP" sz="2200" dirty="0"/>
          </a:p>
        </p:txBody>
      </p:sp>
    </p:spTree>
    <p:extLst>
      <p:ext uri="{BB962C8B-B14F-4D97-AF65-F5344CB8AC3E}">
        <p14:creationId xmlns:p14="http://schemas.microsoft.com/office/powerpoint/2010/main" val="11186476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4.8</a:t>
            </a:r>
            <a:r>
              <a:rPr lang="ja-JP" altLang="en-US" sz="3600" u="sng" dirty="0">
                <a:solidFill>
                  <a:srgbClr val="404040"/>
                </a:solidFill>
              </a:rPr>
              <a:t>　事前調査</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632576" y="1"/>
            <a:ext cx="2511425" cy="400110"/>
          </a:xfrm>
          <a:prstGeom prst="rect">
            <a:avLst/>
          </a:prstGeom>
          <a:noFill/>
        </p:spPr>
        <p:txBody>
          <a:bodyPr>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80</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994887"/>
            <a:ext cx="8788400" cy="526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指定管理事業の区域、時期、方法については、事業の計画前調査や情報収集により検討され、事業が発注される</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一方、野生動物の状況は日々変化しており、発注時にベストとされていたものが変わっている可能性もある</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事業の実施直前に、現地の状況を確認し、状況の変化の判断やより詳細な事業の実施方法を具体的に検討する必要がある</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安全管理上配慮すべき項目についても、比較的短期間で状況が変わる場合もある</a:t>
            </a:r>
            <a:endParaRPr lang="en-US" altLang="ja-JP" sz="2700" dirty="0">
              <a:solidFill>
                <a:srgbClr val="404040"/>
              </a:solidFill>
            </a:endParaRPr>
          </a:p>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このように比較的短期間で状況が変わることについて、事前調査で確認し、区域や方法を選定する必要がある</a:t>
            </a:r>
            <a:endParaRPr lang="en-US" altLang="ja-JP" sz="2000" dirty="0">
              <a:solidFill>
                <a:srgbClr val="404040"/>
              </a:solidFill>
            </a:endParaRPr>
          </a:p>
        </p:txBody>
      </p:sp>
    </p:spTree>
    <p:extLst>
      <p:ext uri="{BB962C8B-B14F-4D97-AF65-F5344CB8AC3E}">
        <p14:creationId xmlns:p14="http://schemas.microsoft.com/office/powerpoint/2010/main" val="34545113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8844" y="410664"/>
            <a:ext cx="8788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4.8.1</a:t>
            </a:r>
            <a:r>
              <a:rPr lang="ja-JP" altLang="en-US" sz="3600" u="sng" dirty="0">
                <a:solidFill>
                  <a:srgbClr val="404040"/>
                </a:solidFill>
              </a:rPr>
              <a:t>　発注者に確認すべきこと</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446520" y="1"/>
            <a:ext cx="269748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80-81</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994887"/>
            <a:ext cx="8788400" cy="526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事前調査に先立ち、仕様書等から以下の項目を確認する</a:t>
            </a:r>
            <a:endParaRPr lang="en-US" altLang="ja-JP" sz="2700" dirty="0">
              <a:solidFill>
                <a:srgbClr val="404040"/>
              </a:solidFill>
            </a:endParaRPr>
          </a:p>
          <a:p>
            <a:pPr marL="342900" indent="-342900" eaLnBrk="1" hangingPunct="1">
              <a:spcBef>
                <a:spcPts val="1200"/>
              </a:spcBef>
              <a:spcAft>
                <a:spcPts val="200"/>
              </a:spcAft>
              <a:buClr>
                <a:schemeClr val="accent1"/>
              </a:buClr>
              <a:buSzPct val="100000"/>
              <a:buFont typeface="Arial" panose="020B0604020202020204" pitchFamily="34" charset="0"/>
              <a:buChar char="•"/>
            </a:pPr>
            <a:r>
              <a:rPr lang="ja-JP" altLang="en-US" sz="2000" dirty="0">
                <a:solidFill>
                  <a:srgbClr val="404040"/>
                </a:solidFill>
              </a:rPr>
              <a:t>事業の目的</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Arial" panose="020B0604020202020204" pitchFamily="34" charset="0"/>
              <a:buChar char="•"/>
            </a:pPr>
            <a:r>
              <a:rPr lang="ja-JP" altLang="en-US" sz="2000" dirty="0">
                <a:solidFill>
                  <a:srgbClr val="404040"/>
                </a:solidFill>
              </a:rPr>
              <a:t>捕獲等を実施する期間・地域</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Arial" panose="020B0604020202020204" pitchFamily="34" charset="0"/>
              <a:buChar char="•"/>
            </a:pPr>
            <a:r>
              <a:rPr lang="ja-JP" altLang="en-US" sz="2000" dirty="0">
                <a:solidFill>
                  <a:srgbClr val="404040"/>
                </a:solidFill>
              </a:rPr>
              <a:t>事業の規模（投入する作業量や資機材）</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Arial" panose="020B0604020202020204" pitchFamily="34" charset="0"/>
              <a:buChar char="•"/>
            </a:pPr>
            <a:r>
              <a:rPr lang="ja-JP" altLang="en-US" sz="2000" dirty="0">
                <a:solidFill>
                  <a:srgbClr val="404040"/>
                </a:solidFill>
              </a:rPr>
              <a:t>事前調査の規模</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Arial" panose="020B0604020202020204" pitchFamily="34" charset="0"/>
              <a:buChar char="•"/>
            </a:pPr>
            <a:r>
              <a:rPr lang="ja-JP" altLang="en-US" sz="2000" dirty="0">
                <a:solidFill>
                  <a:srgbClr val="404040"/>
                </a:solidFill>
              </a:rPr>
              <a:t>捕獲頭数の目標</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Arial" panose="020B0604020202020204" pitchFamily="34" charset="0"/>
              <a:buChar char="•"/>
            </a:pPr>
            <a:r>
              <a:rPr lang="ja-JP" altLang="en-US" sz="2000" dirty="0">
                <a:solidFill>
                  <a:srgbClr val="404040"/>
                </a:solidFill>
              </a:rPr>
              <a:t>捕獲個体の処理方法や引き取り先</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Arial" panose="020B0604020202020204" pitchFamily="34" charset="0"/>
              <a:buChar char="•"/>
            </a:pPr>
            <a:r>
              <a:rPr lang="ja-JP" altLang="en-US" sz="2000" dirty="0">
                <a:solidFill>
                  <a:srgbClr val="404040"/>
                </a:solidFill>
              </a:rPr>
              <a:t>捕獲方法選択にあたっての制限</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Arial" panose="020B0604020202020204" pitchFamily="34" charset="0"/>
              <a:buChar char="•"/>
            </a:pPr>
            <a:r>
              <a:rPr lang="ja-JP" altLang="en-US" sz="2000" dirty="0">
                <a:solidFill>
                  <a:srgbClr val="404040"/>
                </a:solidFill>
              </a:rPr>
              <a:t>錯誤捕獲が発生した場合の対応方法</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Arial" panose="020B0604020202020204" pitchFamily="34" charset="0"/>
              <a:buChar char="•"/>
            </a:pPr>
            <a:r>
              <a:rPr lang="ja-JP" altLang="en-US" sz="2000" dirty="0">
                <a:solidFill>
                  <a:srgbClr val="404040"/>
                </a:solidFill>
              </a:rPr>
              <a:t>許可や申請が必要な項目</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Arial" panose="020B0604020202020204" pitchFamily="34" charset="0"/>
              <a:buChar char="•"/>
            </a:pPr>
            <a:r>
              <a:rPr lang="ja-JP" altLang="en-US" sz="2000" dirty="0">
                <a:solidFill>
                  <a:srgbClr val="404040"/>
                </a:solidFill>
              </a:rPr>
              <a:t>安全管理上配慮しなければならない項目等</a:t>
            </a:r>
            <a:endParaRPr lang="en-US" altLang="ja-JP" sz="2000" dirty="0">
              <a:solidFill>
                <a:srgbClr val="404040"/>
              </a:solidFill>
            </a:endParaRPr>
          </a:p>
        </p:txBody>
      </p:sp>
    </p:spTree>
    <p:extLst>
      <p:ext uri="{BB962C8B-B14F-4D97-AF65-F5344CB8AC3E}">
        <p14:creationId xmlns:p14="http://schemas.microsoft.com/office/powerpoint/2010/main" val="32548339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194310" y="400111"/>
            <a:ext cx="8678634"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4.8.2</a:t>
            </a:r>
            <a:r>
              <a:rPr lang="ja-JP" altLang="en-US" sz="3600" u="sng" dirty="0">
                <a:solidFill>
                  <a:srgbClr val="404040"/>
                </a:solidFill>
              </a:rPr>
              <a:t>　事前調査の目的</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492240" y="1"/>
            <a:ext cx="265176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81-82</a:t>
            </a:r>
            <a:r>
              <a:rPr lang="ja-JP" altLang="en-US" sz="2000" dirty="0">
                <a:latin typeface="+mn-ea"/>
                <a:ea typeface="+mn-ea"/>
              </a:rPr>
              <a:t>ページ</a:t>
            </a:r>
          </a:p>
        </p:txBody>
      </p:sp>
      <p:sp>
        <p:nvSpPr>
          <p:cNvPr id="5" name="コンテンツ プレースホルダー 2">
            <a:extLst>
              <a:ext uri="{FF2B5EF4-FFF2-40B4-BE49-F238E27FC236}">
                <a16:creationId xmlns:a16="http://schemas.microsoft.com/office/drawing/2014/main" id="{BFC2445B-5B28-4246-8815-AB6C96E9199B}"/>
              </a:ext>
            </a:extLst>
          </p:cNvPr>
          <p:cNvSpPr txBox="1">
            <a:spLocks/>
          </p:cNvSpPr>
          <p:nvPr/>
        </p:nvSpPr>
        <p:spPr bwMode="auto">
          <a:xfrm>
            <a:off x="286543" y="994887"/>
            <a:ext cx="8788400" cy="526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276225" indent="-276225" eaLnBrk="1" hangingPunct="1">
              <a:spcBef>
                <a:spcPts val="1200"/>
              </a:spcBef>
              <a:spcAft>
                <a:spcPts val="200"/>
              </a:spcAft>
              <a:buClr>
                <a:schemeClr val="accent1"/>
              </a:buClr>
              <a:buSzPct val="100000"/>
              <a:buFont typeface="Wingdings" panose="05000000000000000000" pitchFamily="2" charset="2"/>
              <a:buChar char="q"/>
            </a:pPr>
            <a:r>
              <a:rPr lang="ja-JP" altLang="en-US" sz="2700" dirty="0">
                <a:solidFill>
                  <a:srgbClr val="404040"/>
                </a:solidFill>
              </a:rPr>
              <a:t>事前調査は、指定管理事業をより安全で効率よく実施するための調査</a:t>
            </a:r>
            <a:endParaRPr lang="en-US" altLang="ja-JP" sz="2700" dirty="0">
              <a:solidFill>
                <a:srgbClr val="404040"/>
              </a:solidFill>
            </a:endParaRPr>
          </a:p>
          <a:p>
            <a:pPr marL="0" indent="0" eaLnBrk="1" hangingPunct="1">
              <a:spcBef>
                <a:spcPts val="1200"/>
              </a:spcBef>
              <a:spcAft>
                <a:spcPts val="200"/>
              </a:spcAft>
              <a:buClr>
                <a:schemeClr val="accent1"/>
              </a:buClr>
              <a:buSzPct val="100000"/>
            </a:pPr>
            <a:r>
              <a:rPr lang="en-US" altLang="ja-JP" sz="2400" dirty="0">
                <a:solidFill>
                  <a:srgbClr val="404040"/>
                </a:solidFill>
              </a:rPr>
              <a:t>【</a:t>
            </a:r>
            <a:r>
              <a:rPr lang="ja-JP" altLang="en-US" sz="2400" dirty="0">
                <a:solidFill>
                  <a:srgbClr val="404040"/>
                </a:solidFill>
              </a:rPr>
              <a:t>具体的な調査項目</a:t>
            </a:r>
            <a:r>
              <a:rPr lang="en-US" altLang="ja-JP" sz="2400" dirty="0">
                <a:solidFill>
                  <a:srgbClr val="404040"/>
                </a:solidFill>
              </a:rPr>
              <a:t>】</a:t>
            </a:r>
          </a:p>
          <a:p>
            <a:pPr marL="342900" indent="-342900" eaLnBrk="1" hangingPunct="1">
              <a:spcBef>
                <a:spcPts val="1200"/>
              </a:spcBef>
              <a:spcAft>
                <a:spcPts val="200"/>
              </a:spcAft>
              <a:buClr>
                <a:schemeClr val="accent1"/>
              </a:buClr>
              <a:buSzPct val="100000"/>
              <a:buFont typeface="Arial" panose="020B0604020202020204" pitchFamily="34" charset="0"/>
              <a:buChar char="•"/>
            </a:pPr>
            <a:r>
              <a:rPr lang="ja-JP" altLang="en-US" sz="2000" dirty="0">
                <a:solidFill>
                  <a:srgbClr val="404040"/>
                </a:solidFill>
              </a:rPr>
              <a:t>目的や地域の条件に合った安全かつ効率的な捕獲方法の選定</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Arial" panose="020B0604020202020204" pitchFamily="34" charset="0"/>
              <a:buChar char="•"/>
            </a:pPr>
            <a:r>
              <a:rPr lang="ja-JP" altLang="en-US" sz="2000" dirty="0">
                <a:solidFill>
                  <a:srgbClr val="404040"/>
                </a:solidFill>
              </a:rPr>
              <a:t>捕獲等を実施する場所（わなの配置や銃を使用する地点）や時期、時間帯の特定</a:t>
            </a:r>
            <a:endParaRPr lang="en-US" altLang="ja-JP" sz="2000" dirty="0">
              <a:solidFill>
                <a:srgbClr val="404040"/>
              </a:solidFill>
            </a:endParaRPr>
          </a:p>
          <a:p>
            <a:pPr marL="342900" indent="-342900" eaLnBrk="1" hangingPunct="1">
              <a:spcBef>
                <a:spcPts val="1200"/>
              </a:spcBef>
              <a:spcAft>
                <a:spcPts val="200"/>
              </a:spcAft>
              <a:buClr>
                <a:schemeClr val="accent1"/>
              </a:buClr>
              <a:buSzPct val="100000"/>
              <a:buFont typeface="Arial" panose="020B0604020202020204" pitchFamily="34" charset="0"/>
              <a:buChar char="•"/>
            </a:pPr>
            <a:r>
              <a:rPr lang="ja-JP" altLang="en-US" sz="2000" dirty="0">
                <a:solidFill>
                  <a:srgbClr val="404040"/>
                </a:solidFill>
              </a:rPr>
              <a:t>安全の確保や危険を回避するために必要な作業の抽出（地元調整等を含む）</a:t>
            </a:r>
            <a:endParaRPr lang="en-US" altLang="ja-JP" sz="2000" dirty="0">
              <a:solidFill>
                <a:srgbClr val="404040"/>
              </a:solidFill>
            </a:endParaRPr>
          </a:p>
          <a:p>
            <a:pPr marL="276225" lvl="0" indent="-276225" eaLnBrk="1" hangingPunct="1">
              <a:spcBef>
                <a:spcPts val="1200"/>
              </a:spcBef>
              <a:spcAft>
                <a:spcPts val="200"/>
              </a:spcAft>
              <a:buClr>
                <a:srgbClr val="E48312"/>
              </a:buClr>
              <a:buSzPct val="100000"/>
              <a:buFont typeface="Wingdings" panose="05000000000000000000" pitchFamily="2" charset="2"/>
              <a:buChar char="q"/>
            </a:pPr>
            <a:r>
              <a:rPr lang="ja-JP" altLang="en-US" sz="2700" dirty="0">
                <a:solidFill>
                  <a:srgbClr val="404040"/>
                </a:solidFill>
              </a:rPr>
              <a:t>事前調査の実施記録は発注者に提出する</a:t>
            </a:r>
            <a:endParaRPr lang="en-US" altLang="ja-JP" sz="2700" dirty="0">
              <a:solidFill>
                <a:srgbClr val="404040"/>
              </a:solidFill>
            </a:endParaRPr>
          </a:p>
          <a:p>
            <a:pPr marL="276225" lvl="0" indent="-276225" eaLnBrk="1" hangingPunct="1">
              <a:spcBef>
                <a:spcPts val="1200"/>
              </a:spcBef>
              <a:spcAft>
                <a:spcPts val="200"/>
              </a:spcAft>
              <a:buClr>
                <a:srgbClr val="E48312"/>
              </a:buClr>
              <a:buSzPct val="100000"/>
              <a:buFont typeface="Wingdings" panose="05000000000000000000" pitchFamily="2" charset="2"/>
              <a:buChar char="q"/>
            </a:pPr>
            <a:r>
              <a:rPr lang="ja-JP" altLang="en-US" sz="2700" dirty="0">
                <a:solidFill>
                  <a:srgbClr val="404040"/>
                </a:solidFill>
              </a:rPr>
              <a:t>発注者は、事前調査の実施記録に基づき、業務計画の妥当性を検証し、業務完了時の評価や振り返りを行う</a:t>
            </a:r>
            <a:endParaRPr lang="en-US" altLang="ja-JP" sz="2700" dirty="0">
              <a:solidFill>
                <a:srgbClr val="404040"/>
              </a:solidFill>
            </a:endParaRPr>
          </a:p>
          <a:p>
            <a:pPr marL="0" indent="0" eaLnBrk="1" hangingPunct="1">
              <a:spcBef>
                <a:spcPts val="1200"/>
              </a:spcBef>
              <a:spcAft>
                <a:spcPts val="200"/>
              </a:spcAft>
              <a:buClr>
                <a:schemeClr val="accent1"/>
              </a:buClr>
              <a:buSzPct val="100000"/>
            </a:pPr>
            <a:endParaRPr lang="en-US" altLang="ja-JP" sz="2000" dirty="0">
              <a:solidFill>
                <a:srgbClr val="404040"/>
              </a:solidFill>
            </a:endParaRPr>
          </a:p>
        </p:txBody>
      </p:sp>
    </p:spTree>
    <p:extLst>
      <p:ext uri="{BB962C8B-B14F-4D97-AF65-F5344CB8AC3E}">
        <p14:creationId xmlns:p14="http://schemas.microsoft.com/office/powerpoint/2010/main" val="2890172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541654" y="410664"/>
            <a:ext cx="8445589"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4.8.3</a:t>
            </a:r>
            <a:r>
              <a:rPr lang="ja-JP" altLang="en-US" sz="3600" u="sng" dirty="0">
                <a:solidFill>
                  <a:srgbClr val="404040"/>
                </a:solidFill>
              </a:rPr>
              <a:t>　事前調査の方法</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515100" y="1"/>
            <a:ext cx="262890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80-81</a:t>
            </a:r>
            <a:r>
              <a:rPr lang="ja-JP" altLang="en-US" sz="2000" dirty="0">
                <a:latin typeface="+mn-ea"/>
                <a:ea typeface="+mn-ea"/>
              </a:rPr>
              <a:t>ページ</a:t>
            </a:r>
          </a:p>
        </p:txBody>
      </p:sp>
      <p:sp>
        <p:nvSpPr>
          <p:cNvPr id="7" name="コンテンツ プレースホルダー 2">
            <a:extLst>
              <a:ext uri="{FF2B5EF4-FFF2-40B4-BE49-F238E27FC236}">
                <a16:creationId xmlns:a16="http://schemas.microsoft.com/office/drawing/2014/main" id="{01319ADE-08D5-46E7-AD33-5C9544E86F8C}"/>
              </a:ext>
            </a:extLst>
          </p:cNvPr>
          <p:cNvSpPr txBox="1">
            <a:spLocks/>
          </p:cNvSpPr>
          <p:nvPr/>
        </p:nvSpPr>
        <p:spPr bwMode="auto">
          <a:xfrm>
            <a:off x="541655" y="1291273"/>
            <a:ext cx="7543800" cy="301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lnSpc>
                <a:spcPct val="100000"/>
              </a:lnSpc>
              <a:buFont typeface="Wingdings" panose="05000000000000000000" pitchFamily="2" charset="2"/>
              <a:buChar char="q"/>
            </a:pPr>
            <a:r>
              <a:rPr kumimoji="0" lang="ja-JP" altLang="en-US" sz="2700" dirty="0"/>
              <a:t>現地調査</a:t>
            </a:r>
            <a:endParaRPr kumimoji="0" lang="en-US" altLang="ja-JP" sz="2700" dirty="0"/>
          </a:p>
          <a:p>
            <a:pPr eaLnBrk="1" hangingPunct="1">
              <a:lnSpc>
                <a:spcPct val="100000"/>
              </a:lnSpc>
              <a:buFont typeface="Wingdings" panose="05000000000000000000" pitchFamily="2" charset="2"/>
              <a:buChar char="q"/>
            </a:pPr>
            <a:r>
              <a:rPr kumimoji="0" lang="ja-JP" altLang="en-US" sz="2700" dirty="0"/>
              <a:t>聞き取り調査</a:t>
            </a:r>
            <a:endParaRPr kumimoji="0" lang="en-US" altLang="ja-JP" sz="2700" dirty="0"/>
          </a:p>
          <a:p>
            <a:pPr eaLnBrk="1" hangingPunct="1">
              <a:lnSpc>
                <a:spcPct val="100000"/>
              </a:lnSpc>
              <a:buFont typeface="Wingdings" panose="05000000000000000000" pitchFamily="2" charset="2"/>
              <a:buChar char="q"/>
            </a:pPr>
            <a:r>
              <a:rPr kumimoji="0" lang="ja-JP" altLang="en-US" sz="2700" dirty="0"/>
              <a:t>資料や法規制、土地占有者等の調査</a:t>
            </a:r>
            <a:endParaRPr kumimoji="0" lang="en-US" altLang="ja-JP" sz="2700" dirty="0"/>
          </a:p>
          <a:p>
            <a:pPr eaLnBrk="1" hangingPunct="1">
              <a:lnSpc>
                <a:spcPct val="100000"/>
              </a:lnSpc>
              <a:buFont typeface="Wingdings" panose="05000000000000000000" pitchFamily="2" charset="2"/>
              <a:buChar char="q"/>
            </a:pPr>
            <a:r>
              <a:rPr kumimoji="0" lang="ja-JP" altLang="en-US" sz="2700" dirty="0"/>
              <a:t>捕獲試験（必要に応じて）</a:t>
            </a:r>
            <a:endParaRPr kumimoji="0" lang="en-US" altLang="ja-JP" sz="2700" dirty="0"/>
          </a:p>
          <a:p>
            <a:pPr eaLnBrk="1" hangingPunct="1">
              <a:lnSpc>
                <a:spcPct val="100000"/>
              </a:lnSpc>
            </a:pPr>
            <a:endParaRPr kumimoji="0" lang="en-US" altLang="ja-JP" sz="2700" dirty="0"/>
          </a:p>
        </p:txBody>
      </p:sp>
    </p:spTree>
    <p:extLst>
      <p:ext uri="{BB962C8B-B14F-4D97-AF65-F5344CB8AC3E}">
        <p14:creationId xmlns:p14="http://schemas.microsoft.com/office/powerpoint/2010/main" val="3265323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0" y="1975379"/>
            <a:ext cx="4806482" cy="4375184"/>
          </a:xfrm>
        </p:spPr>
        <p:txBody>
          <a:bodyPr numCol="1">
            <a:noAutofit/>
          </a:bodyPr>
          <a:lstStyle/>
          <a:p>
            <a:r>
              <a:rPr kumimoji="0" lang="ja-JP" altLang="en-US" sz="2200" dirty="0">
                <a:solidFill>
                  <a:schemeClr val="tx1"/>
                </a:solidFill>
              </a:rPr>
              <a:t>４．１　指定管理鳥獣捕獲等事業とは</a:t>
            </a:r>
            <a:endParaRPr kumimoji="0" lang="en-US" altLang="ja-JP" sz="2200" dirty="0">
              <a:solidFill>
                <a:schemeClr val="tx1"/>
              </a:solidFill>
            </a:endParaRPr>
          </a:p>
          <a:p>
            <a:r>
              <a:rPr kumimoji="0" lang="ja-JP" altLang="en-US" sz="2200" dirty="0">
                <a:solidFill>
                  <a:schemeClr val="tx1"/>
                </a:solidFill>
              </a:rPr>
              <a:t>４．２　</a:t>
            </a:r>
            <a:r>
              <a:rPr kumimoji="0" lang="ja-JP" altLang="en-US" dirty="0">
                <a:solidFill>
                  <a:schemeClr val="tx1"/>
                </a:solidFill>
              </a:rPr>
              <a:t>指定管理鳥獣捕獲等事業の流れ</a:t>
            </a:r>
            <a:endParaRPr kumimoji="0" lang="en-US" altLang="ja-JP" dirty="0">
              <a:solidFill>
                <a:schemeClr val="tx1"/>
              </a:solidFill>
            </a:endParaRPr>
          </a:p>
          <a:p>
            <a:r>
              <a:rPr kumimoji="0" lang="ja-JP" altLang="en-US" sz="2200" dirty="0">
                <a:solidFill>
                  <a:schemeClr val="tx1"/>
                </a:solidFill>
              </a:rPr>
              <a:t>４．３　事業の受託に必要な準備</a:t>
            </a:r>
            <a:endParaRPr kumimoji="0" lang="en-US" altLang="ja-JP" sz="2200" dirty="0">
              <a:solidFill>
                <a:schemeClr val="tx1"/>
              </a:solidFill>
            </a:endParaRPr>
          </a:p>
          <a:p>
            <a:r>
              <a:rPr kumimoji="0" lang="ja-JP" altLang="en-US" sz="2200" dirty="0">
                <a:solidFill>
                  <a:schemeClr val="tx1"/>
                </a:solidFill>
              </a:rPr>
              <a:t>４．４　契約者の選定方法</a:t>
            </a:r>
            <a:endParaRPr kumimoji="0" lang="en-US" altLang="ja-JP" sz="2200" dirty="0">
              <a:solidFill>
                <a:schemeClr val="tx1"/>
              </a:solidFill>
            </a:endParaRPr>
          </a:p>
          <a:p>
            <a:r>
              <a:rPr kumimoji="0" lang="ja-JP" altLang="en-US" sz="2200" dirty="0">
                <a:solidFill>
                  <a:schemeClr val="tx1"/>
                </a:solidFill>
              </a:rPr>
              <a:t>４．５　入札額の見積</a:t>
            </a:r>
            <a:endParaRPr kumimoji="0" lang="en-US" altLang="ja-JP" sz="2200" dirty="0">
              <a:solidFill>
                <a:schemeClr val="tx1"/>
              </a:solidFill>
            </a:endParaRPr>
          </a:p>
          <a:p>
            <a:r>
              <a:rPr kumimoji="0" lang="ja-JP" altLang="en-US" sz="2200" dirty="0">
                <a:solidFill>
                  <a:schemeClr val="tx1"/>
                </a:solidFill>
              </a:rPr>
              <a:t>４．６　契約</a:t>
            </a:r>
            <a:endParaRPr kumimoji="0" lang="en-US" altLang="ja-JP" sz="2200" dirty="0">
              <a:solidFill>
                <a:schemeClr val="tx1"/>
              </a:solidFill>
            </a:endParaRPr>
          </a:p>
          <a:p>
            <a:r>
              <a:rPr kumimoji="0" lang="ja-JP" altLang="en-US" sz="2200" dirty="0">
                <a:solidFill>
                  <a:schemeClr val="tx1"/>
                </a:solidFill>
              </a:rPr>
              <a:t>４．７　計画的な事業の実施</a:t>
            </a:r>
            <a:endParaRPr kumimoji="0" lang="en-US" altLang="ja-JP" sz="2200" dirty="0">
              <a:solidFill>
                <a:schemeClr val="tx1"/>
              </a:solidFill>
            </a:endParaRPr>
          </a:p>
          <a:p>
            <a:r>
              <a:rPr kumimoji="0" lang="ja-JP" altLang="en-US" sz="2200" dirty="0">
                <a:solidFill>
                  <a:schemeClr val="tx1"/>
                </a:solidFill>
              </a:rPr>
              <a:t>４．８　事前調査</a:t>
            </a:r>
            <a:endParaRPr kumimoji="0" lang="en-US" altLang="ja-JP" sz="2200" dirty="0">
              <a:solidFill>
                <a:schemeClr val="tx1"/>
              </a:solidFill>
            </a:endParaRPr>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solidFill>
                  <a:srgbClr val="C00000"/>
                </a:solidFill>
              </a:rPr>
              <a:t>４．９　業務計画書の作成</a:t>
            </a:r>
            <a:endParaRPr kumimoji="0" lang="en-US" altLang="ja-JP" sz="2200" dirty="0">
              <a:solidFill>
                <a:srgbClr val="C00000"/>
              </a:solidFill>
            </a:endParaRPr>
          </a:p>
          <a:p>
            <a:r>
              <a:rPr kumimoji="0" lang="ja-JP" altLang="en-US" sz="2200" dirty="0"/>
              <a:t>４．</a:t>
            </a:r>
            <a:r>
              <a:rPr kumimoji="0" lang="en-US" altLang="ja-JP" sz="2200" dirty="0"/>
              <a:t>10</a:t>
            </a:r>
            <a:r>
              <a:rPr kumimoji="0" lang="ja-JP" altLang="en-US" sz="2200" dirty="0"/>
              <a:t>　必要な許可等の取得や</a:t>
            </a:r>
            <a:endParaRPr kumimoji="0" lang="en-US" altLang="ja-JP" sz="2200" dirty="0"/>
          </a:p>
          <a:p>
            <a:r>
              <a:rPr kumimoji="0" lang="ja-JP" altLang="en-US" sz="2200" dirty="0"/>
              <a:t>　　　　　関係機関等との調整、周知</a:t>
            </a:r>
            <a:endParaRPr kumimoji="0" lang="en-US" altLang="ja-JP" sz="2200" dirty="0"/>
          </a:p>
          <a:p>
            <a:r>
              <a:rPr kumimoji="0" lang="ja-JP" altLang="en-US" sz="2200" dirty="0"/>
              <a:t>４．</a:t>
            </a:r>
            <a:r>
              <a:rPr kumimoji="0" lang="en-US" altLang="ja-JP" sz="2200" dirty="0"/>
              <a:t>11</a:t>
            </a:r>
            <a:r>
              <a:rPr kumimoji="0" lang="ja-JP" altLang="en-US" sz="2200" dirty="0"/>
              <a:t>　捕獲作業の実施</a:t>
            </a:r>
            <a:endParaRPr kumimoji="0" lang="en-US" altLang="ja-JP" sz="2200" dirty="0"/>
          </a:p>
          <a:p>
            <a:r>
              <a:rPr kumimoji="0" lang="ja-JP" altLang="en-US" sz="2200" dirty="0"/>
              <a:t>４．</a:t>
            </a:r>
            <a:r>
              <a:rPr kumimoji="0" lang="en-US" altLang="ja-JP" sz="2200" dirty="0"/>
              <a:t>12</a:t>
            </a:r>
            <a:r>
              <a:rPr kumimoji="0" lang="ja-JP" altLang="en-US" sz="2200" dirty="0"/>
              <a:t>　安全管理マニュアル</a:t>
            </a:r>
            <a:endParaRPr kumimoji="0" lang="en-US" altLang="ja-JP" sz="2200" dirty="0"/>
          </a:p>
          <a:p>
            <a:r>
              <a:rPr kumimoji="0" lang="ja-JP" altLang="en-US" sz="2200" dirty="0"/>
              <a:t>４．</a:t>
            </a:r>
            <a:r>
              <a:rPr kumimoji="0" lang="en-US" altLang="ja-JP" sz="2200" dirty="0"/>
              <a:t>13</a:t>
            </a:r>
            <a:r>
              <a:rPr kumimoji="0" lang="ja-JP" altLang="en-US" sz="2200" dirty="0"/>
              <a:t>　</a:t>
            </a:r>
            <a:r>
              <a:rPr kumimoji="0" lang="ja-JP" altLang="en-US" dirty="0"/>
              <a:t>受託事業の業務報告書の作成</a:t>
            </a:r>
            <a:endParaRPr kumimoji="0" lang="en-US" altLang="ja-JP" dirty="0"/>
          </a:p>
          <a:p>
            <a:r>
              <a:rPr kumimoji="0" lang="ja-JP" altLang="en-US" sz="2200" dirty="0"/>
              <a:t>４．</a:t>
            </a:r>
            <a:r>
              <a:rPr kumimoji="0" lang="en-US" altLang="ja-JP" sz="2200" dirty="0"/>
              <a:t>14</a:t>
            </a:r>
            <a:r>
              <a:rPr kumimoji="0" lang="ja-JP" altLang="en-US" sz="2200" dirty="0"/>
              <a:t>　事業完了後に必要な対応</a:t>
            </a:r>
            <a:endParaRPr kumimoji="0" lang="en-US" altLang="ja-JP" sz="2200" dirty="0"/>
          </a:p>
        </p:txBody>
      </p:sp>
    </p:spTree>
    <p:extLst>
      <p:ext uri="{BB962C8B-B14F-4D97-AF65-F5344CB8AC3E}">
        <p14:creationId xmlns:p14="http://schemas.microsoft.com/office/powerpoint/2010/main" val="31032966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コンテンツ プレースホルダー 2">
            <a:extLst>
              <a:ext uri="{FF2B5EF4-FFF2-40B4-BE49-F238E27FC236}">
                <a16:creationId xmlns:a16="http://schemas.microsoft.com/office/drawing/2014/main" id="{EA9DB37B-2142-4C77-AB44-BC9C46603493}"/>
              </a:ext>
            </a:extLst>
          </p:cNvPr>
          <p:cNvSpPr txBox="1">
            <a:spLocks/>
          </p:cNvSpPr>
          <p:nvPr/>
        </p:nvSpPr>
        <p:spPr bwMode="auto">
          <a:xfrm>
            <a:off x="326231" y="510857"/>
            <a:ext cx="849153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4.9.1</a:t>
            </a:r>
            <a:r>
              <a:rPr lang="ja-JP" altLang="en-US" sz="3600" u="sng" dirty="0"/>
              <a:t>　業務計画書の役割</a:t>
            </a:r>
            <a:endParaRPr lang="en-US" altLang="ja-JP" sz="3600" u="sng" dirty="0"/>
          </a:p>
        </p:txBody>
      </p:sp>
      <p:sp>
        <p:nvSpPr>
          <p:cNvPr id="5" name="コンテンツ プレースホルダー 2">
            <a:extLst>
              <a:ext uri="{FF2B5EF4-FFF2-40B4-BE49-F238E27FC236}">
                <a16:creationId xmlns:a16="http://schemas.microsoft.com/office/drawing/2014/main" id="{93497CEB-C355-43F1-95E9-BBD1F9ACB812}"/>
              </a:ext>
            </a:extLst>
          </p:cNvPr>
          <p:cNvSpPr txBox="1">
            <a:spLocks/>
          </p:cNvSpPr>
          <p:nvPr/>
        </p:nvSpPr>
        <p:spPr>
          <a:xfrm>
            <a:off x="326231" y="1466850"/>
            <a:ext cx="7894637" cy="392430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73050" indent="-273050" fontAlgn="auto">
              <a:lnSpc>
                <a:spcPct val="100000"/>
              </a:lnSpc>
              <a:buFont typeface="Wingdings" panose="05000000000000000000" pitchFamily="2" charset="2"/>
              <a:buChar char="q"/>
              <a:defRPr/>
            </a:pPr>
            <a:r>
              <a:rPr kumimoji="0" lang="ja-JP" altLang="en-US" sz="2700" dirty="0"/>
              <a:t>発注者や関係者、許可権限を持つ者などに作業　内容を説明する資料</a:t>
            </a:r>
            <a:endParaRPr kumimoji="0" lang="en-US" altLang="ja-JP" sz="2700" dirty="0"/>
          </a:p>
          <a:p>
            <a:pPr marL="273050" indent="-273050" fontAlgn="auto">
              <a:lnSpc>
                <a:spcPct val="100000"/>
              </a:lnSpc>
              <a:buFont typeface="Wingdings" panose="05000000000000000000" pitchFamily="2" charset="2"/>
              <a:buChar char="q"/>
              <a:defRPr/>
            </a:pPr>
            <a:r>
              <a:rPr kumimoji="0" lang="ja-JP" altLang="en-US" sz="2700" dirty="0"/>
              <a:t>事業従事者が、事業者が採用する捕獲方法や手順を把握するための資料</a:t>
            </a:r>
            <a:endParaRPr kumimoji="0" lang="en-US" altLang="ja-JP" sz="2700" dirty="0"/>
          </a:p>
          <a:p>
            <a:pPr marL="273050" indent="-273050" fontAlgn="auto">
              <a:lnSpc>
                <a:spcPct val="100000"/>
              </a:lnSpc>
              <a:buFont typeface="Wingdings" panose="05000000000000000000" pitchFamily="2" charset="2"/>
              <a:buChar char="q"/>
              <a:defRPr/>
            </a:pPr>
            <a:r>
              <a:rPr kumimoji="0" lang="ja-JP" altLang="en-US" sz="2700" dirty="0"/>
              <a:t>発注者や受託者が、作業の監督や進行管理を行うための資料</a:t>
            </a:r>
            <a:endParaRPr kumimoji="0" lang="en-US" altLang="ja-JP" sz="2700" dirty="0"/>
          </a:p>
          <a:p>
            <a:pPr fontAlgn="auto">
              <a:lnSpc>
                <a:spcPct val="100000"/>
              </a:lnSpc>
              <a:buFont typeface="Wingdings" panose="05000000000000000000" pitchFamily="2" charset="2"/>
              <a:buChar char="q"/>
              <a:defRPr/>
            </a:pPr>
            <a:r>
              <a:rPr kumimoji="0" lang="ja-JP" altLang="en-US" sz="2700" dirty="0"/>
              <a:t>事業の事後検証のための資料</a:t>
            </a:r>
            <a:endParaRPr kumimoji="0" lang="en-US" altLang="ja-JP" sz="2700" dirty="0"/>
          </a:p>
          <a:p>
            <a:pPr fontAlgn="auto">
              <a:lnSpc>
                <a:spcPct val="100000"/>
              </a:lnSpc>
              <a:defRPr/>
            </a:pPr>
            <a:endParaRPr kumimoji="0" lang="en-US" sz="2700" dirty="0"/>
          </a:p>
        </p:txBody>
      </p:sp>
      <p:sp>
        <p:nvSpPr>
          <p:cNvPr id="32772" name="テキスト ボックス 3">
            <a:extLst>
              <a:ext uri="{FF2B5EF4-FFF2-40B4-BE49-F238E27FC236}">
                <a16:creationId xmlns:a16="http://schemas.microsoft.com/office/drawing/2014/main" id="{027966DA-BF72-4C9D-9079-30EE9C0D0292}"/>
              </a:ext>
            </a:extLst>
          </p:cNvPr>
          <p:cNvSpPr txBox="1">
            <a:spLocks noChangeArrowheads="1"/>
          </p:cNvSpPr>
          <p:nvPr/>
        </p:nvSpPr>
        <p:spPr bwMode="auto">
          <a:xfrm>
            <a:off x="6351588" y="0"/>
            <a:ext cx="27765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83</a:t>
            </a:r>
            <a:r>
              <a:rPr lang="ja-JP" altLang="en-US" sz="2000" dirty="0">
                <a:latin typeface="+mn-ea"/>
                <a:ea typeface="+mn-ea"/>
              </a:rPr>
              <a:t>ページ</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コンテンツ プレースホルダー 2">
            <a:extLst>
              <a:ext uri="{FF2B5EF4-FFF2-40B4-BE49-F238E27FC236}">
                <a16:creationId xmlns:a16="http://schemas.microsoft.com/office/drawing/2014/main" id="{A5C26522-EFCF-4D5C-84E9-E45876054354}"/>
              </a:ext>
            </a:extLst>
          </p:cNvPr>
          <p:cNvSpPr txBox="1">
            <a:spLocks/>
          </p:cNvSpPr>
          <p:nvPr/>
        </p:nvSpPr>
        <p:spPr bwMode="auto">
          <a:xfrm>
            <a:off x="652463" y="473075"/>
            <a:ext cx="8491537"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4.9.2</a:t>
            </a:r>
            <a:r>
              <a:rPr lang="ja-JP" altLang="en-US" sz="3600" u="sng" dirty="0"/>
              <a:t>　業務計画書に記載すべき項目</a:t>
            </a:r>
            <a:endParaRPr lang="en-US" altLang="ja-JP" sz="3600" u="sng" dirty="0"/>
          </a:p>
        </p:txBody>
      </p:sp>
      <p:sp>
        <p:nvSpPr>
          <p:cNvPr id="34819" name="コンテンツ プレースホルダー 2">
            <a:extLst>
              <a:ext uri="{FF2B5EF4-FFF2-40B4-BE49-F238E27FC236}">
                <a16:creationId xmlns:a16="http://schemas.microsoft.com/office/drawing/2014/main" id="{308AD14C-2119-432D-B3F9-7FAD6CA4CB26}"/>
              </a:ext>
            </a:extLst>
          </p:cNvPr>
          <p:cNvSpPr txBox="1">
            <a:spLocks/>
          </p:cNvSpPr>
          <p:nvPr/>
        </p:nvSpPr>
        <p:spPr bwMode="auto">
          <a:xfrm>
            <a:off x="750888" y="1422400"/>
            <a:ext cx="7543800" cy="524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lnSpc>
                <a:spcPct val="110000"/>
              </a:lnSpc>
              <a:buFont typeface="Wingdings" panose="05000000000000000000" pitchFamily="2" charset="2"/>
              <a:buChar char="q"/>
            </a:pPr>
            <a:r>
              <a:rPr kumimoji="0" lang="ja-JP" altLang="en-US" sz="2700" dirty="0"/>
              <a:t>業務の概要</a:t>
            </a:r>
            <a:endParaRPr kumimoji="0" lang="en-US" altLang="ja-JP" sz="2700" dirty="0"/>
          </a:p>
          <a:p>
            <a:pPr eaLnBrk="1" hangingPunct="1">
              <a:lnSpc>
                <a:spcPct val="110000"/>
              </a:lnSpc>
              <a:buFont typeface="Wingdings" panose="05000000000000000000" pitchFamily="2" charset="2"/>
              <a:buChar char="q"/>
            </a:pPr>
            <a:r>
              <a:rPr kumimoji="0" lang="ja-JP" altLang="en-US" sz="2700" dirty="0"/>
              <a:t>業務の実施位置及び方法</a:t>
            </a:r>
            <a:endParaRPr kumimoji="0" lang="en-US" altLang="ja-JP" sz="2700" dirty="0"/>
          </a:p>
          <a:p>
            <a:pPr eaLnBrk="1" hangingPunct="1">
              <a:lnSpc>
                <a:spcPct val="110000"/>
              </a:lnSpc>
              <a:buFont typeface="Wingdings" panose="05000000000000000000" pitchFamily="2" charset="2"/>
              <a:buChar char="q"/>
            </a:pPr>
            <a:r>
              <a:rPr kumimoji="0" lang="ja-JP" altLang="en-US" sz="2700" dirty="0"/>
              <a:t>業務において使用する機材及び銃の許可番号等</a:t>
            </a:r>
            <a:endParaRPr kumimoji="0" lang="en-US" altLang="ja-JP" sz="2700" dirty="0"/>
          </a:p>
          <a:p>
            <a:pPr eaLnBrk="1" hangingPunct="1">
              <a:lnSpc>
                <a:spcPct val="110000"/>
              </a:lnSpc>
              <a:buFont typeface="Wingdings" panose="05000000000000000000" pitchFamily="2" charset="2"/>
              <a:buChar char="q"/>
            </a:pPr>
            <a:r>
              <a:rPr kumimoji="0" lang="ja-JP" altLang="en-US" sz="2700" dirty="0"/>
              <a:t>申請及び協議計画</a:t>
            </a:r>
            <a:endParaRPr kumimoji="0" lang="en-US" altLang="ja-JP" sz="2700" dirty="0"/>
          </a:p>
          <a:p>
            <a:pPr eaLnBrk="1" hangingPunct="1">
              <a:lnSpc>
                <a:spcPct val="110000"/>
              </a:lnSpc>
              <a:buFont typeface="Wingdings" panose="05000000000000000000" pitchFamily="2" charset="2"/>
              <a:buChar char="q"/>
            </a:pPr>
            <a:r>
              <a:rPr kumimoji="0" lang="ja-JP" altLang="en-US" sz="2700" dirty="0"/>
              <a:t>安全管理計画</a:t>
            </a:r>
            <a:endParaRPr kumimoji="0" lang="en-US" altLang="ja-JP" sz="2700" dirty="0"/>
          </a:p>
          <a:p>
            <a:pPr eaLnBrk="1" hangingPunct="1">
              <a:lnSpc>
                <a:spcPct val="110000"/>
              </a:lnSpc>
              <a:buFont typeface="Wingdings" panose="05000000000000000000" pitchFamily="2" charset="2"/>
              <a:buChar char="q"/>
            </a:pPr>
            <a:r>
              <a:rPr kumimoji="0" lang="ja-JP" altLang="en-US" sz="2700" dirty="0"/>
              <a:t>緊急時の連絡体制</a:t>
            </a:r>
            <a:endParaRPr kumimoji="0" lang="en-US" altLang="ja-JP" sz="2700" dirty="0"/>
          </a:p>
          <a:p>
            <a:pPr eaLnBrk="1" hangingPunct="1">
              <a:lnSpc>
                <a:spcPct val="110000"/>
              </a:lnSpc>
              <a:buFont typeface="Wingdings" panose="05000000000000000000" pitchFamily="2" charset="2"/>
              <a:buChar char="q"/>
            </a:pPr>
            <a:r>
              <a:rPr kumimoji="0" lang="ja-JP" altLang="en-US" sz="2700" dirty="0"/>
              <a:t>工程計画</a:t>
            </a:r>
            <a:endParaRPr kumimoji="0" lang="en-US" altLang="ja-JP" sz="2700" dirty="0"/>
          </a:p>
        </p:txBody>
      </p:sp>
      <p:sp>
        <p:nvSpPr>
          <p:cNvPr id="34820" name="テキスト ボックス 4">
            <a:extLst>
              <a:ext uri="{FF2B5EF4-FFF2-40B4-BE49-F238E27FC236}">
                <a16:creationId xmlns:a16="http://schemas.microsoft.com/office/drawing/2014/main" id="{CE76DEA0-C333-4C32-838D-316BFB96F476}"/>
              </a:ext>
            </a:extLst>
          </p:cNvPr>
          <p:cNvSpPr txBox="1">
            <a:spLocks noChangeArrowheads="1"/>
          </p:cNvSpPr>
          <p:nvPr/>
        </p:nvSpPr>
        <p:spPr bwMode="auto">
          <a:xfrm>
            <a:off x="6267450" y="0"/>
            <a:ext cx="2860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80</a:t>
            </a:r>
            <a:r>
              <a:rPr lang="ja-JP" altLang="en-US" sz="2000" dirty="0">
                <a:latin typeface="+mn-ea"/>
                <a:ea typeface="+mn-ea"/>
              </a:rPr>
              <a:t>ページ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8FDAEA0-3EE7-4FE3-97E4-3864A903DEE2}"/>
              </a:ext>
            </a:extLst>
          </p:cNvPr>
          <p:cNvSpPr/>
          <p:nvPr/>
        </p:nvSpPr>
        <p:spPr>
          <a:xfrm>
            <a:off x="0" y="6163468"/>
            <a:ext cx="9144000" cy="714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prstClr val="white"/>
              </a:solidFill>
            </a:endParaRPr>
          </a:p>
        </p:txBody>
      </p:sp>
      <p:sp>
        <p:nvSpPr>
          <p:cNvPr id="2" name="正方形/長方形 1">
            <a:extLst>
              <a:ext uri="{FF2B5EF4-FFF2-40B4-BE49-F238E27FC236}">
                <a16:creationId xmlns:a16="http://schemas.microsoft.com/office/drawing/2014/main" id="{52E9E2E2-1DD7-40D7-90A8-F256296ABF54}"/>
              </a:ext>
            </a:extLst>
          </p:cNvPr>
          <p:cNvSpPr/>
          <p:nvPr/>
        </p:nvSpPr>
        <p:spPr>
          <a:xfrm>
            <a:off x="52389" y="57151"/>
            <a:ext cx="9070975" cy="635000"/>
          </a:xfrm>
          <a:prstGeom prst="rect">
            <a:avLst/>
          </a:prstGeom>
          <a:solidFill>
            <a:schemeClr val="accent2">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defRPr/>
            </a:pPr>
            <a:r>
              <a:rPr lang="ja-JP" altLang="en-US" sz="3200" dirty="0">
                <a:solidFill>
                  <a:prstClr val="black"/>
                </a:solidFill>
                <a:latin typeface="メイリオ" panose="020B0604030504040204" pitchFamily="50" charset="-128"/>
                <a:ea typeface="メイリオ" panose="020B0604030504040204" pitchFamily="50" charset="-128"/>
              </a:rPr>
              <a:t>指定管理鳥獣捕獲等事業費</a:t>
            </a:r>
            <a:endParaRPr lang="ja-JP" altLang="en-US" sz="2000" dirty="0">
              <a:solidFill>
                <a:prstClr val="black"/>
              </a:solidFill>
              <a:latin typeface="メイリオ" panose="020B0604030504040204" pitchFamily="50" charset="-128"/>
              <a:ea typeface="メイリオ" panose="020B0604030504040204" pitchFamily="50" charset="-128"/>
            </a:endParaRPr>
          </a:p>
        </p:txBody>
      </p:sp>
      <p:sp>
        <p:nvSpPr>
          <p:cNvPr id="5" name="角丸四角形 4">
            <a:extLst>
              <a:ext uri="{FF2B5EF4-FFF2-40B4-BE49-F238E27FC236}">
                <a16:creationId xmlns:a16="http://schemas.microsoft.com/office/drawing/2014/main" id="{36CB79AC-A438-4391-B77B-B180B154169B}"/>
              </a:ext>
            </a:extLst>
          </p:cNvPr>
          <p:cNvSpPr/>
          <p:nvPr/>
        </p:nvSpPr>
        <p:spPr>
          <a:xfrm>
            <a:off x="52388" y="749527"/>
            <a:ext cx="9039225" cy="1445918"/>
          </a:xfrm>
          <a:prstGeom prst="roundRect">
            <a:avLst>
              <a:gd name="adj" fmla="val 11857"/>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ja-JP" altLang="en-US" sz="1400" dirty="0">
              <a:solidFill>
                <a:prstClr val="black"/>
              </a:solidFill>
            </a:endParaRPr>
          </a:p>
        </p:txBody>
      </p:sp>
      <p:sp>
        <p:nvSpPr>
          <p:cNvPr id="91142" name="テキスト ボックス 5">
            <a:extLst>
              <a:ext uri="{FF2B5EF4-FFF2-40B4-BE49-F238E27FC236}">
                <a16:creationId xmlns:a16="http://schemas.microsoft.com/office/drawing/2014/main" id="{873DD6F5-20C6-4B90-B8DE-1F17E24C3E91}"/>
              </a:ext>
            </a:extLst>
          </p:cNvPr>
          <p:cNvSpPr txBox="1">
            <a:spLocks noChangeArrowheads="1"/>
          </p:cNvSpPr>
          <p:nvPr/>
        </p:nvSpPr>
        <p:spPr bwMode="auto">
          <a:xfrm>
            <a:off x="84932" y="742280"/>
            <a:ext cx="8974136"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6700" indent="-266700">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2400" dirty="0">
                <a:solidFill>
                  <a:srgbClr val="000000"/>
                </a:solidFill>
              </a:rPr>
              <a:t>○事業目的：</a:t>
            </a:r>
            <a:endParaRPr lang="en-US" altLang="ja-JP" sz="2400" dirty="0">
              <a:solidFill>
                <a:srgbClr val="000000"/>
              </a:solidFill>
            </a:endParaRPr>
          </a:p>
          <a:p>
            <a:pPr indent="1588" eaLnBrk="1" hangingPunct="1"/>
            <a:r>
              <a:rPr lang="ja-JP" altLang="en-US" sz="2000" dirty="0">
                <a:solidFill>
                  <a:srgbClr val="000000"/>
                </a:solidFill>
              </a:rPr>
              <a:t>令和５年度末までにニホンジカ・イノシシの個体数を半減させる目標の達成及び豚熱ウイルスの拡散防止を目的とした野生イノシシの捕獲強化に向けて、都道府県等が行うニホンジカ・イノシシの捕獲事業等を交付金により支援する。</a:t>
            </a:r>
            <a:endParaRPr lang="en-US" altLang="ja-JP" sz="2000" dirty="0">
              <a:solidFill>
                <a:srgbClr val="000000"/>
              </a:solidFill>
            </a:endParaRPr>
          </a:p>
        </p:txBody>
      </p:sp>
      <p:sp>
        <p:nvSpPr>
          <p:cNvPr id="8" name="角丸四角形 7">
            <a:extLst>
              <a:ext uri="{FF2B5EF4-FFF2-40B4-BE49-F238E27FC236}">
                <a16:creationId xmlns:a16="http://schemas.microsoft.com/office/drawing/2014/main" id="{C744C1BF-6D61-404B-9ABF-3869393828D9}"/>
              </a:ext>
            </a:extLst>
          </p:cNvPr>
          <p:cNvSpPr/>
          <p:nvPr/>
        </p:nvSpPr>
        <p:spPr>
          <a:xfrm>
            <a:off x="52113" y="2549796"/>
            <a:ext cx="8974137" cy="4286434"/>
          </a:xfrm>
          <a:prstGeom prst="roundRect">
            <a:avLst>
              <a:gd name="adj" fmla="val 6533"/>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900" dirty="0">
                <a:solidFill>
                  <a:prstClr val="black"/>
                </a:solidFill>
              </a:rPr>
              <a:t>　</a:t>
            </a:r>
            <a:endParaRPr lang="en-US" altLang="ja-JP" sz="900" dirty="0">
              <a:solidFill>
                <a:prstClr val="black"/>
              </a:solidFill>
            </a:endParaRPr>
          </a:p>
          <a:p>
            <a:pPr eaLnBrk="1" fontAlgn="auto" hangingPunct="1">
              <a:spcBef>
                <a:spcPts val="0"/>
              </a:spcBef>
              <a:spcAft>
                <a:spcPts val="0"/>
              </a:spcAft>
              <a:defRPr/>
            </a:pPr>
            <a:endParaRPr lang="en-US" altLang="ja-JP" sz="900" dirty="0">
              <a:solidFill>
                <a:prstClr val="black"/>
              </a:solidFill>
            </a:endParaRPr>
          </a:p>
          <a:p>
            <a:pPr eaLnBrk="1" fontAlgn="auto" hangingPunct="1">
              <a:spcBef>
                <a:spcPts val="0"/>
              </a:spcBef>
              <a:spcAft>
                <a:spcPts val="0"/>
              </a:spcAft>
              <a:defRPr/>
            </a:pPr>
            <a:endParaRPr lang="en-US" altLang="ja-JP" sz="900" dirty="0">
              <a:solidFill>
                <a:prstClr val="black"/>
              </a:solidFill>
            </a:endParaRPr>
          </a:p>
          <a:p>
            <a:pPr marL="266693" indent="-266693" eaLnBrk="1" fontAlgn="auto" hangingPunct="1">
              <a:spcBef>
                <a:spcPts val="0"/>
              </a:spcBef>
              <a:spcAft>
                <a:spcPts val="0"/>
              </a:spcAft>
              <a:defRPr/>
            </a:pPr>
            <a:endParaRPr lang="en-US" altLang="ja-JP" sz="900" dirty="0">
              <a:solidFill>
                <a:prstClr val="black"/>
              </a:solidFill>
            </a:endParaRPr>
          </a:p>
          <a:p>
            <a:pPr eaLnBrk="1" fontAlgn="auto" hangingPunct="1">
              <a:spcBef>
                <a:spcPts val="0"/>
              </a:spcBef>
              <a:spcAft>
                <a:spcPts val="0"/>
              </a:spcAft>
              <a:defRPr/>
            </a:pPr>
            <a:endParaRPr lang="en-US" altLang="ja-JP" sz="2000" dirty="0">
              <a:solidFill>
                <a:prstClr val="black"/>
              </a:solidFill>
            </a:endParaRPr>
          </a:p>
        </p:txBody>
      </p:sp>
      <p:sp>
        <p:nvSpPr>
          <p:cNvPr id="91150" name="テキスト ボックス 17">
            <a:extLst>
              <a:ext uri="{FF2B5EF4-FFF2-40B4-BE49-F238E27FC236}">
                <a16:creationId xmlns:a16="http://schemas.microsoft.com/office/drawing/2014/main" id="{F4A95BC6-90E7-4AAB-A0E7-40D9A5B646CA}"/>
              </a:ext>
            </a:extLst>
          </p:cNvPr>
          <p:cNvSpPr txBox="1">
            <a:spLocks noChangeArrowheads="1"/>
          </p:cNvSpPr>
          <p:nvPr/>
        </p:nvSpPr>
        <p:spPr bwMode="auto">
          <a:xfrm>
            <a:off x="4443844" y="74908"/>
            <a:ext cx="470015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en-US" altLang="zh-TW" sz="1600" dirty="0"/>
              <a:t>【</a:t>
            </a:r>
            <a:r>
              <a:rPr lang="zh-TW" altLang="en-US" sz="1600" dirty="0"/>
              <a:t>令和</a:t>
            </a:r>
            <a:r>
              <a:rPr lang="ja-JP" altLang="en-US" sz="1600" dirty="0"/>
              <a:t>５</a:t>
            </a:r>
            <a:r>
              <a:rPr lang="zh-TW" altLang="en-US" sz="1600" dirty="0"/>
              <a:t>年度予算額</a:t>
            </a:r>
            <a:r>
              <a:rPr lang="en-US" altLang="zh-TW" sz="1600" dirty="0"/>
              <a:t>200</a:t>
            </a:r>
            <a:r>
              <a:rPr lang="zh-TW" altLang="en-US" sz="1600" dirty="0"/>
              <a:t>百万円（</a:t>
            </a:r>
            <a:r>
              <a:rPr lang="en-US" altLang="zh-TW" sz="1600" dirty="0"/>
              <a:t>200</a:t>
            </a:r>
            <a:r>
              <a:rPr lang="zh-TW" altLang="en-US" sz="1600" dirty="0"/>
              <a:t>百万円）</a:t>
            </a:r>
            <a:r>
              <a:rPr lang="en-US" altLang="zh-TW" sz="1600" dirty="0"/>
              <a:t>】</a:t>
            </a:r>
          </a:p>
          <a:p>
            <a:pPr algn="r" eaLnBrk="1" hangingPunct="1"/>
            <a:r>
              <a:rPr lang="en-US" altLang="zh-TW" sz="1600" dirty="0"/>
              <a:t> 【</a:t>
            </a:r>
            <a:r>
              <a:rPr lang="zh-TW" altLang="en-US" sz="1600" dirty="0"/>
              <a:t>令和</a:t>
            </a:r>
            <a:r>
              <a:rPr lang="en-US" altLang="zh-TW" sz="1600" dirty="0"/>
              <a:t>4</a:t>
            </a:r>
            <a:r>
              <a:rPr lang="zh-TW" altLang="en-US" sz="1600" dirty="0"/>
              <a:t>年度</a:t>
            </a:r>
            <a:r>
              <a:rPr lang="ja-JP" altLang="en-US" sz="1600" dirty="0"/>
              <a:t>第</a:t>
            </a:r>
            <a:r>
              <a:rPr lang="en-US" altLang="ja-JP" sz="1600" dirty="0"/>
              <a:t>2</a:t>
            </a:r>
            <a:r>
              <a:rPr lang="ja-JP" altLang="en-US" sz="1600" dirty="0"/>
              <a:t>次</a:t>
            </a:r>
            <a:r>
              <a:rPr lang="zh-TW" altLang="en-US" sz="1600" dirty="0"/>
              <a:t>補正予算額 </a:t>
            </a:r>
            <a:r>
              <a:rPr lang="en-US" altLang="zh-TW" sz="1600" dirty="0"/>
              <a:t>2,300</a:t>
            </a:r>
            <a:r>
              <a:rPr lang="zh-TW" altLang="en-US" sz="1600" dirty="0"/>
              <a:t>百万円</a:t>
            </a:r>
            <a:r>
              <a:rPr lang="en-US" altLang="zh-TW" sz="1600" dirty="0"/>
              <a:t>】</a:t>
            </a:r>
            <a:endParaRPr lang="ja-JP" altLang="en-US" sz="1600" dirty="0">
              <a:solidFill>
                <a:srgbClr val="000000"/>
              </a:solidFill>
            </a:endParaRPr>
          </a:p>
        </p:txBody>
      </p:sp>
      <p:sp>
        <p:nvSpPr>
          <p:cNvPr id="18" name="下矢印 17">
            <a:extLst>
              <a:ext uri="{FF2B5EF4-FFF2-40B4-BE49-F238E27FC236}">
                <a16:creationId xmlns:a16="http://schemas.microsoft.com/office/drawing/2014/main" id="{B57BF529-4B27-4CD1-8F6D-37682F60B2CA}"/>
              </a:ext>
            </a:extLst>
          </p:cNvPr>
          <p:cNvSpPr/>
          <p:nvPr/>
        </p:nvSpPr>
        <p:spPr>
          <a:xfrm>
            <a:off x="4949774" y="2195445"/>
            <a:ext cx="1130300" cy="216000"/>
          </a:xfrm>
          <a:prstGeom prst="downArrow">
            <a:avLst/>
          </a:prstGeom>
          <a:solidFill>
            <a:schemeClr val="accent2">
              <a:lumMod val="60000"/>
              <a:lumOff val="4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ja-JP" altLang="en-US">
              <a:solidFill>
                <a:prstClr val="white"/>
              </a:solidFill>
            </a:endParaRPr>
          </a:p>
        </p:txBody>
      </p:sp>
      <p:sp>
        <p:nvSpPr>
          <p:cNvPr id="21" name="正方形/長方形 20">
            <a:extLst>
              <a:ext uri="{FF2B5EF4-FFF2-40B4-BE49-F238E27FC236}">
                <a16:creationId xmlns:a16="http://schemas.microsoft.com/office/drawing/2014/main" id="{44A61AE7-2674-486F-A065-85EDB47D625D}"/>
              </a:ext>
            </a:extLst>
          </p:cNvPr>
          <p:cNvSpPr/>
          <p:nvPr/>
        </p:nvSpPr>
        <p:spPr>
          <a:xfrm>
            <a:off x="168332" y="2269933"/>
            <a:ext cx="4645086" cy="449611"/>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eaLnBrk="1" fontAlgn="auto" hangingPunct="1">
              <a:spcBef>
                <a:spcPts val="0"/>
              </a:spcBef>
              <a:spcAft>
                <a:spcPts val="0"/>
              </a:spcAft>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指定管理鳥獣捕獲等事業交付金</a:t>
            </a:r>
          </a:p>
        </p:txBody>
      </p:sp>
      <p:sp>
        <p:nvSpPr>
          <p:cNvPr id="91159" name="正方形/長方形 5">
            <a:extLst>
              <a:ext uri="{FF2B5EF4-FFF2-40B4-BE49-F238E27FC236}">
                <a16:creationId xmlns:a16="http://schemas.microsoft.com/office/drawing/2014/main" id="{D6BBBEDD-CB38-4F1F-A9F7-C6280F53E5BB}"/>
              </a:ext>
            </a:extLst>
          </p:cNvPr>
          <p:cNvSpPr>
            <a:spLocks noChangeArrowheads="1"/>
          </p:cNvSpPr>
          <p:nvPr/>
        </p:nvSpPr>
        <p:spPr bwMode="auto">
          <a:xfrm>
            <a:off x="232627" y="2802141"/>
            <a:ext cx="8890737" cy="398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000" dirty="0">
                <a:solidFill>
                  <a:srgbClr val="000000"/>
                </a:solidFill>
              </a:rPr>
              <a:t>○　</a:t>
            </a:r>
            <a:r>
              <a:rPr lang="ja-JP" altLang="en-US" sz="2000" dirty="0"/>
              <a:t>都道府県等が行う以下の取組の一部又は全部について交付金により支援</a:t>
            </a:r>
            <a:endParaRPr lang="en-US" altLang="ja-JP" sz="2000" dirty="0"/>
          </a:p>
          <a:p>
            <a:r>
              <a:rPr lang="ja-JP" altLang="en-US" sz="2000" dirty="0">
                <a:solidFill>
                  <a:srgbClr val="000000"/>
                </a:solidFill>
              </a:rPr>
              <a:t>○　対象鳥獣　　　 ：指定管理鳥獣　（ニホンジカ・イノシシ）</a:t>
            </a:r>
            <a:endParaRPr lang="en-US" altLang="ja-JP" sz="2000" dirty="0">
              <a:solidFill>
                <a:srgbClr val="000000"/>
              </a:solidFill>
            </a:endParaRPr>
          </a:p>
          <a:p>
            <a:r>
              <a:rPr lang="ja-JP" altLang="en-US" sz="2000" dirty="0">
                <a:solidFill>
                  <a:srgbClr val="000000"/>
                </a:solidFill>
              </a:rPr>
              <a:t>○　対象者　　　　　：指定管理鳥獣捕獲等事業を実施する都道府県及び複数の</a:t>
            </a:r>
            <a:endParaRPr lang="en-US" altLang="ja-JP" sz="2000" dirty="0">
              <a:solidFill>
                <a:srgbClr val="000000"/>
              </a:solidFill>
            </a:endParaRPr>
          </a:p>
          <a:p>
            <a:r>
              <a:rPr lang="ja-JP" altLang="en-US" sz="2000" dirty="0">
                <a:solidFill>
                  <a:srgbClr val="000000"/>
                </a:solidFill>
              </a:rPr>
              <a:t>　　　　　　　　　　　　　都道府県が参加する連携捕獲協議会</a:t>
            </a:r>
            <a:endParaRPr lang="en-US" altLang="ja-JP" sz="2000" dirty="0">
              <a:solidFill>
                <a:srgbClr val="000000"/>
              </a:solidFill>
            </a:endParaRPr>
          </a:p>
          <a:p>
            <a:r>
              <a:rPr lang="ja-JP" altLang="en-US" sz="2000" dirty="0">
                <a:solidFill>
                  <a:srgbClr val="000000"/>
                </a:solidFill>
              </a:rPr>
              <a:t>○　交付対象事業 ：</a:t>
            </a:r>
            <a:endParaRPr lang="en-US" altLang="ja-JP" sz="2000" dirty="0">
              <a:solidFill>
                <a:srgbClr val="000000"/>
              </a:solidFill>
            </a:endParaRPr>
          </a:p>
          <a:p>
            <a:r>
              <a:rPr lang="ja-JP" altLang="en-US" sz="2000" dirty="0">
                <a:solidFill>
                  <a:srgbClr val="000000"/>
                </a:solidFill>
              </a:rPr>
              <a:t>①　定管理鳥獣捕獲等事業に係る実施計画策定、生息状況調査等</a:t>
            </a:r>
            <a:endParaRPr lang="en-US" altLang="ja-JP" sz="2000" dirty="0">
              <a:solidFill>
                <a:srgbClr val="000000"/>
              </a:solidFill>
            </a:endParaRPr>
          </a:p>
          <a:p>
            <a:r>
              <a:rPr lang="ja-JP" altLang="en-US" sz="2000" dirty="0">
                <a:solidFill>
                  <a:srgbClr val="000000"/>
                </a:solidFill>
              </a:rPr>
              <a:t>②　指定管理鳥獣の捕獲等（ニホンジカ・イノシシ）</a:t>
            </a:r>
            <a:endParaRPr lang="en-US" altLang="ja-JP" sz="2000" dirty="0">
              <a:solidFill>
                <a:srgbClr val="000000"/>
              </a:solidFill>
            </a:endParaRPr>
          </a:p>
          <a:p>
            <a:r>
              <a:rPr lang="ja-JP" altLang="en-US" sz="2000" dirty="0">
                <a:solidFill>
                  <a:srgbClr val="000000"/>
                </a:solidFill>
              </a:rPr>
              <a:t>③　</a:t>
            </a:r>
            <a:r>
              <a:rPr lang="ja-JP" altLang="en-US" sz="2000" dirty="0"/>
              <a:t>効果的な捕獲の促進</a:t>
            </a:r>
            <a:endParaRPr lang="en-US" altLang="ja-JP" sz="2000" dirty="0"/>
          </a:p>
          <a:p>
            <a:r>
              <a:rPr lang="ja-JP" altLang="en-US" sz="2000" dirty="0"/>
              <a:t>　　　（捕獲手法の技術開発・市町村連携による捕獲・広域連携による捕獲）</a:t>
            </a:r>
            <a:endParaRPr lang="en-US" altLang="ja-JP" sz="2000" dirty="0">
              <a:solidFill>
                <a:srgbClr val="000000"/>
              </a:solidFill>
            </a:endParaRPr>
          </a:p>
          <a:p>
            <a:r>
              <a:rPr lang="ja-JP" altLang="en-US" sz="2000" dirty="0">
                <a:solidFill>
                  <a:srgbClr val="000000"/>
                </a:solidFill>
              </a:rPr>
              <a:t>④　</a:t>
            </a:r>
            <a:r>
              <a:rPr lang="ja-JP" altLang="en-US" sz="2000" dirty="0"/>
              <a:t>認定鳥獣捕獲等事業者等の育成（捕獲技術向上のための研修会等）</a:t>
            </a:r>
            <a:endParaRPr lang="en-US" altLang="ja-JP" sz="2000" dirty="0">
              <a:solidFill>
                <a:srgbClr val="000000"/>
              </a:solidFill>
            </a:endParaRPr>
          </a:p>
          <a:p>
            <a:r>
              <a:rPr lang="ja-JP" altLang="en-US" sz="2000" dirty="0">
                <a:solidFill>
                  <a:srgbClr val="000000"/>
                </a:solidFill>
              </a:rPr>
              <a:t>⑤　</a:t>
            </a:r>
            <a:r>
              <a:rPr lang="ja-JP" altLang="en-US" sz="2000" dirty="0"/>
              <a:t>ジビエ利用拡大を考慮した狩猟者の育成（食肉衛生の講習会等）</a:t>
            </a:r>
            <a:endParaRPr lang="en-US" altLang="ja-JP" sz="2000" dirty="0"/>
          </a:p>
          <a:p>
            <a:r>
              <a:rPr lang="ja-JP" altLang="en-US" sz="2000" dirty="0">
                <a:solidFill>
                  <a:srgbClr val="000000"/>
                </a:solidFill>
              </a:rPr>
              <a:t>⑥　</a:t>
            </a:r>
            <a:r>
              <a:rPr lang="ja-JP" altLang="en-US" sz="2000" dirty="0"/>
              <a:t>ジビエ利用拡大等のための狩猟捕獲支援</a:t>
            </a:r>
            <a:endParaRPr lang="en-US" altLang="ja-JP" sz="2000" dirty="0"/>
          </a:p>
          <a:p>
            <a:r>
              <a:rPr lang="ja-JP" altLang="en-US" sz="2000" dirty="0"/>
              <a:t>　　　（捕獲個体の搬入への支援及び捕獲強化のための狩猟捕獲経費補助等）</a:t>
            </a:r>
            <a:endParaRPr lang="en-US" altLang="ja-JP" sz="2000" dirty="0">
              <a:solidFill>
                <a:srgbClr val="00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6093501"/>
            <a:ext cx="9128125" cy="7644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2" name="表 1">
            <a:extLst>
              <a:ext uri="{FF2B5EF4-FFF2-40B4-BE49-F238E27FC236}">
                <a16:creationId xmlns:a16="http://schemas.microsoft.com/office/drawing/2014/main" id="{F5D4DAB5-5DC0-40E5-B74D-C4BF787C52E0}"/>
              </a:ext>
            </a:extLst>
          </p:cNvPr>
          <p:cNvGraphicFramePr>
            <a:graphicFrameLocks noGrp="1"/>
          </p:cNvGraphicFramePr>
          <p:nvPr>
            <p:extLst>
              <p:ext uri="{D42A27DB-BD31-4B8C-83A1-F6EECF244321}">
                <p14:modId xmlns:p14="http://schemas.microsoft.com/office/powerpoint/2010/main" val="699361674"/>
              </p:ext>
            </p:extLst>
          </p:nvPr>
        </p:nvGraphicFramePr>
        <p:xfrm>
          <a:off x="119922" y="485775"/>
          <a:ext cx="8904157" cy="6229821"/>
        </p:xfrm>
        <a:graphic>
          <a:graphicData uri="http://schemas.openxmlformats.org/drawingml/2006/table">
            <a:tbl>
              <a:tblPr firstRow="1" firstCol="1" bandRow="1">
                <a:tableStyleId>{93296810-A885-4BE3-A3E7-6D5BEEA58F35}</a:tableStyleId>
              </a:tblPr>
              <a:tblGrid>
                <a:gridCol w="1984943">
                  <a:extLst>
                    <a:ext uri="{9D8B030D-6E8A-4147-A177-3AD203B41FA5}">
                      <a16:colId xmlns:a16="http://schemas.microsoft.com/office/drawing/2014/main" val="20000"/>
                    </a:ext>
                  </a:extLst>
                </a:gridCol>
                <a:gridCol w="3286392">
                  <a:extLst>
                    <a:ext uri="{9D8B030D-6E8A-4147-A177-3AD203B41FA5}">
                      <a16:colId xmlns:a16="http://schemas.microsoft.com/office/drawing/2014/main" val="20001"/>
                    </a:ext>
                  </a:extLst>
                </a:gridCol>
                <a:gridCol w="3632822">
                  <a:extLst>
                    <a:ext uri="{9D8B030D-6E8A-4147-A177-3AD203B41FA5}">
                      <a16:colId xmlns:a16="http://schemas.microsoft.com/office/drawing/2014/main" val="20002"/>
                    </a:ext>
                  </a:extLst>
                </a:gridCol>
              </a:tblGrid>
              <a:tr h="318714">
                <a:tc>
                  <a:txBody>
                    <a:bodyPr/>
                    <a:lstStyle/>
                    <a:p>
                      <a:pPr algn="l">
                        <a:spcAft>
                          <a:spcPts val="0"/>
                        </a:spcAft>
                      </a:pPr>
                      <a:r>
                        <a:rPr lang="ja-JP" sz="1200" dirty="0">
                          <a:effectLst/>
                        </a:rPr>
                        <a:t>業務計画書の目次構成</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algn="l">
                        <a:spcAft>
                          <a:spcPts val="0"/>
                        </a:spcAft>
                      </a:pPr>
                      <a:r>
                        <a:rPr lang="ja-JP" sz="1200" dirty="0">
                          <a:effectLst/>
                        </a:rPr>
                        <a:t>記載内容</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algn="l">
                        <a:spcAft>
                          <a:spcPts val="0"/>
                        </a:spcAft>
                      </a:pPr>
                      <a:r>
                        <a:rPr lang="ja-JP" sz="1200" dirty="0">
                          <a:effectLst/>
                        </a:rPr>
                        <a:t>確認・調整すべき事項</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extLst>
                  <a:ext uri="{0D108BD9-81ED-4DB2-BD59-A6C34878D82A}">
                    <a16:rowId xmlns:a16="http://schemas.microsoft.com/office/drawing/2014/main" val="10000"/>
                  </a:ext>
                </a:extLst>
              </a:tr>
              <a:tr h="569348">
                <a:tc>
                  <a:txBody>
                    <a:bodyPr/>
                    <a:lstStyle/>
                    <a:p>
                      <a:pPr algn="l">
                        <a:spcAft>
                          <a:spcPts val="0"/>
                        </a:spcAft>
                      </a:pPr>
                      <a:r>
                        <a:rPr lang="ja-JP" sz="1200" dirty="0">
                          <a:effectLst/>
                        </a:rPr>
                        <a:t>業務の概要</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marL="135890" indent="-135890" algn="l">
                        <a:spcAft>
                          <a:spcPts val="0"/>
                        </a:spcAft>
                      </a:pPr>
                      <a:r>
                        <a:rPr lang="ja-JP" sz="1200" dirty="0">
                          <a:effectLst/>
                        </a:rPr>
                        <a:t>・業務の目的、業務名、期間</a:t>
                      </a:r>
                      <a:endParaRPr lang="en-US" sz="1200" dirty="0">
                        <a:effectLst/>
                      </a:endParaRPr>
                    </a:p>
                    <a:p>
                      <a:pPr marL="135890" indent="-135890" algn="l">
                        <a:spcAft>
                          <a:spcPts val="0"/>
                        </a:spcAft>
                      </a:pPr>
                      <a:r>
                        <a:rPr lang="ja-JP" sz="1200" dirty="0">
                          <a:effectLst/>
                        </a:rPr>
                        <a:t>・業務の内容、成果物の内容</a:t>
                      </a:r>
                      <a:endParaRPr lang="en-US" sz="1200" dirty="0">
                        <a:effectLst/>
                      </a:endParaRPr>
                    </a:p>
                    <a:p>
                      <a:pPr marL="135890" indent="-135890" algn="l">
                        <a:spcAft>
                          <a:spcPts val="0"/>
                        </a:spcAft>
                      </a:pPr>
                      <a:r>
                        <a:rPr lang="ja-JP" sz="1200" dirty="0">
                          <a:effectLst/>
                        </a:rPr>
                        <a:t>・業務の実施体制</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marL="135890" indent="-135890" algn="l">
                        <a:spcAft>
                          <a:spcPts val="0"/>
                        </a:spcAft>
                      </a:pPr>
                      <a:r>
                        <a:rPr lang="ja-JP" sz="1200" dirty="0">
                          <a:effectLst/>
                        </a:rPr>
                        <a:t>・業務の仕様の確認</a:t>
                      </a:r>
                      <a:endParaRPr lang="en-US" sz="1200" dirty="0">
                        <a:effectLst/>
                      </a:endParaRPr>
                    </a:p>
                    <a:p>
                      <a:pPr marL="92075" indent="-92075" algn="l">
                        <a:spcAft>
                          <a:spcPts val="0"/>
                        </a:spcAft>
                      </a:pPr>
                      <a:r>
                        <a:rPr lang="ja-JP" sz="1200" dirty="0">
                          <a:effectLst/>
                        </a:rPr>
                        <a:t>・事業者の指揮命令の確認及び委託者の監督職員名の確認</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extLst>
                  <a:ext uri="{0D108BD9-81ED-4DB2-BD59-A6C34878D82A}">
                    <a16:rowId xmlns:a16="http://schemas.microsoft.com/office/drawing/2014/main" val="10001"/>
                  </a:ext>
                </a:extLst>
              </a:tr>
              <a:tr h="1708043">
                <a:tc>
                  <a:txBody>
                    <a:bodyPr/>
                    <a:lstStyle/>
                    <a:p>
                      <a:pPr algn="l">
                        <a:spcAft>
                          <a:spcPts val="0"/>
                        </a:spcAft>
                      </a:pPr>
                      <a:r>
                        <a:rPr lang="ja-JP" sz="1200" dirty="0">
                          <a:effectLst/>
                        </a:rPr>
                        <a:t>業務の実施位置及び方法</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marL="135890" indent="-135890" algn="l">
                        <a:spcAft>
                          <a:spcPts val="0"/>
                        </a:spcAft>
                      </a:pPr>
                      <a:r>
                        <a:rPr lang="ja-JP" sz="1200" dirty="0">
                          <a:effectLst/>
                        </a:rPr>
                        <a:t>・業務の実施位置</a:t>
                      </a:r>
                      <a:endParaRPr lang="en-US" sz="1200" dirty="0">
                        <a:effectLst/>
                      </a:endParaRPr>
                    </a:p>
                    <a:p>
                      <a:pPr marL="135890" indent="-135890" algn="l">
                        <a:spcAft>
                          <a:spcPts val="0"/>
                        </a:spcAft>
                      </a:pPr>
                      <a:r>
                        <a:rPr lang="ja-JP" sz="1200" dirty="0">
                          <a:effectLst/>
                        </a:rPr>
                        <a:t>・業務の実施方法</a:t>
                      </a:r>
                      <a:endParaRPr lang="en-US" sz="1200" dirty="0">
                        <a:effectLst/>
                      </a:endParaRPr>
                    </a:p>
                    <a:p>
                      <a:pPr marL="135890" indent="-135890" algn="l">
                        <a:spcAft>
                          <a:spcPts val="0"/>
                        </a:spcAft>
                      </a:pPr>
                      <a:r>
                        <a:rPr lang="ja-JP" sz="1200" dirty="0">
                          <a:effectLst/>
                        </a:rPr>
                        <a:t>　　…捕獲</a:t>
                      </a:r>
                      <a:r>
                        <a:rPr lang="ja-JP" altLang="en-US" sz="1200" dirty="0">
                          <a:effectLst/>
                        </a:rPr>
                        <a:t>方法</a:t>
                      </a:r>
                      <a:endParaRPr lang="en-US" sz="1200" dirty="0">
                        <a:effectLst/>
                      </a:endParaRPr>
                    </a:p>
                    <a:p>
                      <a:pPr marL="135890" indent="-135890" algn="l">
                        <a:spcAft>
                          <a:spcPts val="0"/>
                        </a:spcAft>
                      </a:pPr>
                      <a:r>
                        <a:rPr lang="ja-JP" sz="1200" dirty="0">
                          <a:effectLst/>
                        </a:rPr>
                        <a:t>　　…捕獲個体の処分方法</a:t>
                      </a:r>
                      <a:endParaRPr lang="en-US" sz="1200" dirty="0">
                        <a:effectLst/>
                      </a:endParaRPr>
                    </a:p>
                    <a:p>
                      <a:pPr marL="266700" indent="-266700" algn="l" defTabSz="914400" rtl="0" eaLnBrk="1" latinLnBrk="0" hangingPunct="1">
                        <a:spcAft>
                          <a:spcPts val="0"/>
                        </a:spcAft>
                      </a:pPr>
                      <a:r>
                        <a:rPr lang="en-US" altLang="ja-JP" sz="1200" kern="1200" dirty="0">
                          <a:effectLst/>
                        </a:rPr>
                        <a:t>      </a:t>
                      </a:r>
                      <a:r>
                        <a:rPr lang="ja-JP" sz="1200" kern="1200" dirty="0">
                          <a:effectLst/>
                        </a:rPr>
                        <a:t>…成果の記録</a:t>
                      </a:r>
                      <a:r>
                        <a:rPr lang="ja-JP" altLang="en-US" sz="1200" kern="1200" dirty="0">
                          <a:effectLst/>
                        </a:rPr>
                        <a:t>方法</a:t>
                      </a:r>
                      <a:r>
                        <a:rPr lang="ja-JP" sz="1200" kern="1200" dirty="0">
                          <a:effectLst/>
                        </a:rPr>
                        <a:t>（特に捕獲個体の性別等の記録方法）</a:t>
                      </a:r>
                      <a:endParaRPr lang="en-US" sz="1200" kern="1200" dirty="0">
                        <a:solidFill>
                          <a:schemeClr val="dk1"/>
                        </a:solidFill>
                        <a:effectLst/>
                        <a:latin typeface="+mn-lt"/>
                        <a:ea typeface="+mn-ea"/>
                        <a:cs typeface="+mn-cs"/>
                      </a:endParaRPr>
                    </a:p>
                  </a:txBody>
                  <a:tcPr marL="34818" marR="34818" marT="0" marB="0" anchor="ctr"/>
                </a:tc>
                <a:tc>
                  <a:txBody>
                    <a:bodyPr/>
                    <a:lstStyle/>
                    <a:p>
                      <a:pPr marL="144145" indent="-144145" algn="l">
                        <a:spcAft>
                          <a:spcPts val="0"/>
                        </a:spcAft>
                      </a:pPr>
                      <a:r>
                        <a:rPr lang="ja-JP" sz="1200" dirty="0">
                          <a:effectLst/>
                        </a:rPr>
                        <a:t>・捕獲作業の実施位置の詳細</a:t>
                      </a:r>
                      <a:endParaRPr lang="en-US" sz="1200" dirty="0">
                        <a:effectLst/>
                      </a:endParaRPr>
                    </a:p>
                    <a:p>
                      <a:pPr marL="144145" indent="-144145" algn="l">
                        <a:spcAft>
                          <a:spcPts val="0"/>
                        </a:spcAft>
                      </a:pPr>
                      <a:r>
                        <a:rPr lang="ja-JP" sz="1200" dirty="0">
                          <a:effectLst/>
                        </a:rPr>
                        <a:t>・捕獲</a:t>
                      </a:r>
                      <a:r>
                        <a:rPr lang="ja-JP" altLang="en-US" sz="1200" dirty="0">
                          <a:effectLst/>
                        </a:rPr>
                        <a:t>方法</a:t>
                      </a:r>
                      <a:r>
                        <a:rPr lang="ja-JP" sz="1200" dirty="0">
                          <a:effectLst/>
                        </a:rPr>
                        <a:t>の詳細確認</a:t>
                      </a:r>
                      <a:endParaRPr lang="en-US" sz="1200" dirty="0">
                        <a:effectLst/>
                      </a:endParaRPr>
                    </a:p>
                    <a:p>
                      <a:pPr marL="144145" indent="-144145" algn="l">
                        <a:spcAft>
                          <a:spcPts val="0"/>
                        </a:spcAft>
                      </a:pPr>
                      <a:r>
                        <a:rPr lang="ja-JP" sz="1200" dirty="0">
                          <a:effectLst/>
                        </a:rPr>
                        <a:t>・捕獲個体の処分方法確認</a:t>
                      </a:r>
                      <a:endParaRPr lang="en-US" sz="1200" dirty="0">
                        <a:effectLst/>
                      </a:endParaRPr>
                    </a:p>
                    <a:p>
                      <a:pPr marL="92075" indent="-92075" algn="l">
                        <a:spcAft>
                          <a:spcPts val="0"/>
                        </a:spcAft>
                      </a:pPr>
                      <a:r>
                        <a:rPr lang="ja-JP" sz="1200" dirty="0">
                          <a:effectLst/>
                        </a:rPr>
                        <a:t>・成果物の記録方法の詳細（捕獲実績の証明方法、捕獲実績に含む範囲）</a:t>
                      </a:r>
                      <a:endParaRPr lang="en-US" sz="1200" dirty="0">
                        <a:effectLst/>
                      </a:endParaRPr>
                    </a:p>
                    <a:p>
                      <a:pPr marL="358775" indent="-358775" algn="l">
                        <a:spcAft>
                          <a:spcPts val="0"/>
                        </a:spcAft>
                      </a:pPr>
                      <a:r>
                        <a:rPr lang="ja-JP" sz="1200" dirty="0">
                          <a:effectLst/>
                        </a:rPr>
                        <a:t>　例）…幼獣を捕獲実績としてカウントするかどうか</a:t>
                      </a:r>
                      <a:endParaRPr lang="en-US" sz="1200" dirty="0">
                        <a:effectLst/>
                      </a:endParaRPr>
                    </a:p>
                    <a:p>
                      <a:pPr marL="144145" indent="-144145" algn="l">
                        <a:spcAft>
                          <a:spcPts val="0"/>
                        </a:spcAft>
                      </a:pPr>
                      <a:r>
                        <a:rPr lang="ja-JP" sz="1200" dirty="0">
                          <a:effectLst/>
                        </a:rPr>
                        <a:t>・捕獲個体の回収が困難な場合の処置</a:t>
                      </a:r>
                      <a:endParaRPr lang="en-US" sz="1200" dirty="0">
                        <a:effectLst/>
                      </a:endParaRPr>
                    </a:p>
                    <a:p>
                      <a:pPr marL="92075" indent="-92075" algn="l">
                        <a:spcAft>
                          <a:spcPts val="0"/>
                        </a:spcAft>
                      </a:pPr>
                      <a:r>
                        <a:rPr lang="ja-JP" sz="1200" dirty="0">
                          <a:effectLst/>
                        </a:rPr>
                        <a:t>・捕獲対象でない動物（ツキノワグマ等）との接触あるいは錯誤捕獲の危険性がある場合の対応の協議</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extLst>
                  <a:ext uri="{0D108BD9-81ED-4DB2-BD59-A6C34878D82A}">
                    <a16:rowId xmlns:a16="http://schemas.microsoft.com/office/drawing/2014/main" val="10002"/>
                  </a:ext>
                </a:extLst>
              </a:tr>
              <a:tr h="948913">
                <a:tc>
                  <a:txBody>
                    <a:bodyPr/>
                    <a:lstStyle/>
                    <a:p>
                      <a:pPr algn="l">
                        <a:spcAft>
                          <a:spcPts val="0"/>
                        </a:spcAft>
                      </a:pPr>
                      <a:r>
                        <a:rPr lang="ja-JP" sz="1200" dirty="0">
                          <a:effectLst/>
                        </a:rPr>
                        <a:t>業務において使用する機材</a:t>
                      </a:r>
                      <a:br>
                        <a:rPr lang="en-US" altLang="ja-JP" sz="1200" dirty="0">
                          <a:effectLst/>
                        </a:rPr>
                      </a:br>
                      <a:r>
                        <a:rPr lang="ja-JP" sz="1200" dirty="0">
                          <a:effectLst/>
                        </a:rPr>
                        <a:t>及び許可番号等</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marL="92075" indent="-92075" algn="l">
                        <a:spcAft>
                          <a:spcPts val="0"/>
                        </a:spcAft>
                      </a:pPr>
                      <a:r>
                        <a:rPr lang="ja-JP" sz="1200" dirty="0">
                          <a:effectLst/>
                        </a:rPr>
                        <a:t>・銃の種類、数量、許可番号</a:t>
                      </a:r>
                      <a:endParaRPr lang="en-US" sz="1200" dirty="0">
                        <a:effectLst/>
                      </a:endParaRPr>
                    </a:p>
                    <a:p>
                      <a:pPr marL="92075" indent="-92075" algn="l">
                        <a:spcAft>
                          <a:spcPts val="0"/>
                        </a:spcAft>
                      </a:pPr>
                      <a:r>
                        <a:rPr lang="ja-JP" sz="1200" dirty="0">
                          <a:effectLst/>
                        </a:rPr>
                        <a:t>・使用する実包の種類、数量、許可番号</a:t>
                      </a:r>
                      <a:endParaRPr lang="en-US" sz="1200" dirty="0">
                        <a:effectLst/>
                      </a:endParaRPr>
                    </a:p>
                    <a:p>
                      <a:pPr marL="92075" indent="-92075" algn="l">
                        <a:spcAft>
                          <a:spcPts val="0"/>
                        </a:spcAft>
                      </a:pPr>
                      <a:r>
                        <a:rPr lang="ja-JP" sz="1200" dirty="0">
                          <a:effectLst/>
                        </a:rPr>
                        <a:t>・わなの構造仕様（市販品、自作品の別）、数量</a:t>
                      </a:r>
                      <a:endParaRPr lang="en-US" sz="1200" dirty="0">
                        <a:effectLst/>
                      </a:endParaRPr>
                    </a:p>
                    <a:p>
                      <a:pPr marL="92075" indent="-92075" algn="l">
                        <a:spcAft>
                          <a:spcPts val="0"/>
                        </a:spcAft>
                      </a:pPr>
                      <a:r>
                        <a:rPr lang="ja-JP" sz="1200" dirty="0">
                          <a:effectLst/>
                        </a:rPr>
                        <a:t>・止めさしに使用する機材及び構造仕様</a:t>
                      </a:r>
                      <a:endParaRPr lang="en-US" sz="1200" dirty="0">
                        <a:effectLst/>
                      </a:endParaRPr>
                    </a:p>
                    <a:p>
                      <a:pPr marL="92075" indent="-92075" algn="l">
                        <a:spcAft>
                          <a:spcPts val="0"/>
                        </a:spcAft>
                      </a:pPr>
                      <a:r>
                        <a:rPr lang="ja-JP" sz="1200" dirty="0">
                          <a:effectLst/>
                        </a:rPr>
                        <a:t>・捕獲個体の回収の方法及び使用する機材</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marL="0" indent="0" algn="l">
                        <a:spcAft>
                          <a:spcPts val="0"/>
                        </a:spcAft>
                      </a:pPr>
                      <a:r>
                        <a:rPr lang="ja-JP" sz="1200" dirty="0">
                          <a:effectLst/>
                        </a:rPr>
                        <a:t>・銃の所持許可証の写しの確認</a:t>
                      </a:r>
                      <a:br>
                        <a:rPr lang="en-US" sz="1200" dirty="0">
                          <a:effectLst/>
                        </a:rPr>
                      </a:br>
                      <a:r>
                        <a:rPr lang="ja-JP" sz="1200" dirty="0">
                          <a:effectLst/>
                        </a:rPr>
                        <a:t>※銃の所持許可に「有害捕獲」が含まれていることの確認</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extLst>
                  <a:ext uri="{0D108BD9-81ED-4DB2-BD59-A6C34878D82A}">
                    <a16:rowId xmlns:a16="http://schemas.microsoft.com/office/drawing/2014/main" val="10003"/>
                  </a:ext>
                </a:extLst>
              </a:tr>
              <a:tr h="569348">
                <a:tc>
                  <a:txBody>
                    <a:bodyPr/>
                    <a:lstStyle/>
                    <a:p>
                      <a:pPr algn="l">
                        <a:spcAft>
                          <a:spcPts val="0"/>
                        </a:spcAft>
                      </a:pPr>
                      <a:r>
                        <a:rPr lang="ja-JP" sz="1200" dirty="0">
                          <a:effectLst/>
                        </a:rPr>
                        <a:t>申請及び協議計画</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marL="144145" indent="-144145" algn="l">
                        <a:spcAft>
                          <a:spcPts val="0"/>
                        </a:spcAft>
                      </a:pPr>
                      <a:r>
                        <a:rPr lang="ja-JP" sz="1200" dirty="0">
                          <a:effectLst/>
                        </a:rPr>
                        <a:t>・入林許可申請等</a:t>
                      </a:r>
                      <a:endParaRPr lang="en-US" sz="1200" dirty="0">
                        <a:effectLst/>
                      </a:endParaRPr>
                    </a:p>
                    <a:p>
                      <a:pPr marL="144145" indent="-144145" algn="l">
                        <a:spcAft>
                          <a:spcPts val="0"/>
                        </a:spcAft>
                      </a:pPr>
                      <a:r>
                        <a:rPr lang="ja-JP" sz="1200" dirty="0">
                          <a:effectLst/>
                        </a:rPr>
                        <a:t>・関係者との協議内容等（情報共有）</a:t>
                      </a:r>
                      <a:endParaRPr lang="en-US" sz="1200" dirty="0">
                        <a:effectLst/>
                      </a:endParaRPr>
                    </a:p>
                    <a:p>
                      <a:pPr marL="144145" indent="-144145" algn="l">
                        <a:spcAft>
                          <a:spcPts val="0"/>
                        </a:spcAft>
                      </a:pPr>
                      <a:r>
                        <a:rPr lang="ja-JP" sz="1200" dirty="0">
                          <a:effectLst/>
                        </a:rPr>
                        <a:t>・実包許可譲受申請</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marL="92075" indent="-92075" algn="l">
                        <a:spcAft>
                          <a:spcPts val="0"/>
                        </a:spcAft>
                      </a:pPr>
                      <a:r>
                        <a:rPr lang="ja-JP" sz="1200" dirty="0">
                          <a:effectLst/>
                        </a:rPr>
                        <a:t>・委託者、受託者の役割分担（申請者、発議者）の明確化</a:t>
                      </a:r>
                      <a:endParaRPr lang="en-US" sz="1200" dirty="0">
                        <a:effectLst/>
                      </a:endParaRPr>
                    </a:p>
                    <a:p>
                      <a:pPr marL="135890" indent="-135890" algn="l">
                        <a:spcAft>
                          <a:spcPts val="0"/>
                        </a:spcAft>
                      </a:pPr>
                      <a:r>
                        <a:rPr lang="ja-JP" sz="1200" dirty="0">
                          <a:effectLst/>
                        </a:rPr>
                        <a:t>・警察機関との協議</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extLst>
                  <a:ext uri="{0D108BD9-81ED-4DB2-BD59-A6C34878D82A}">
                    <a16:rowId xmlns:a16="http://schemas.microsoft.com/office/drawing/2014/main" val="10004"/>
                  </a:ext>
                </a:extLst>
              </a:tr>
              <a:tr h="1138695">
                <a:tc>
                  <a:txBody>
                    <a:bodyPr/>
                    <a:lstStyle/>
                    <a:p>
                      <a:pPr algn="l">
                        <a:spcAft>
                          <a:spcPts val="0"/>
                        </a:spcAft>
                      </a:pPr>
                      <a:r>
                        <a:rPr lang="ja-JP" sz="1200" dirty="0">
                          <a:effectLst/>
                        </a:rPr>
                        <a:t>安全管理計画</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marL="144145" indent="-144145" algn="l">
                        <a:spcAft>
                          <a:spcPts val="0"/>
                        </a:spcAft>
                      </a:pPr>
                      <a:r>
                        <a:rPr lang="ja-JP" sz="1200" dirty="0">
                          <a:effectLst/>
                        </a:rPr>
                        <a:t>・地域住民等への周知計画</a:t>
                      </a:r>
                      <a:endParaRPr lang="en-US" sz="1200" dirty="0">
                        <a:effectLst/>
                      </a:endParaRPr>
                    </a:p>
                    <a:p>
                      <a:pPr marL="92075" indent="-92075" algn="l">
                        <a:spcAft>
                          <a:spcPts val="0"/>
                        </a:spcAft>
                      </a:pPr>
                      <a:r>
                        <a:rPr lang="ja-JP" sz="1200" dirty="0">
                          <a:effectLst/>
                        </a:rPr>
                        <a:t>・捕獲従事者の研修記録（日常的な教育訓練の内容提示）</a:t>
                      </a:r>
                      <a:endParaRPr lang="en-US" altLang="ja-JP" sz="1200" dirty="0">
                        <a:effectLst/>
                      </a:endParaRPr>
                    </a:p>
                    <a:p>
                      <a:pPr marL="0" indent="0" algn="l">
                        <a:spcAft>
                          <a:spcPts val="0"/>
                        </a:spcAft>
                      </a:pPr>
                      <a:r>
                        <a:rPr lang="ja-JP" sz="1200" dirty="0">
                          <a:effectLst/>
                        </a:rPr>
                        <a:t>※猟犬を使用する場合には猟犬の行動特性に基づく安全運用計画</a:t>
                      </a:r>
                      <a:endParaRPr lang="en-US" sz="1200" dirty="0">
                        <a:effectLst/>
                      </a:endParaRPr>
                    </a:p>
                    <a:p>
                      <a:pPr marL="144145" indent="-144145" algn="l">
                        <a:spcAft>
                          <a:spcPts val="0"/>
                        </a:spcAft>
                      </a:pPr>
                      <a:r>
                        <a:rPr lang="ja-JP" sz="1200" dirty="0">
                          <a:effectLst/>
                        </a:rPr>
                        <a:t>・捕獲作業実施時の事故防止対策</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marL="92075" indent="-92075" algn="l">
                        <a:spcAft>
                          <a:spcPts val="0"/>
                        </a:spcAft>
                      </a:pPr>
                      <a:r>
                        <a:rPr lang="ja-JP" sz="1200" dirty="0">
                          <a:effectLst/>
                        </a:rPr>
                        <a:t>・地域住民等への周知内容の共有（周知は原則として委託者から発出）</a:t>
                      </a:r>
                      <a:endParaRPr lang="en-US" sz="1200" dirty="0">
                        <a:effectLst/>
                      </a:endParaRPr>
                    </a:p>
                    <a:p>
                      <a:pPr marL="92075" indent="-92075" algn="l">
                        <a:spcAft>
                          <a:spcPts val="0"/>
                        </a:spcAft>
                      </a:pPr>
                      <a:r>
                        <a:rPr lang="ja-JP" sz="1200" dirty="0">
                          <a:effectLst/>
                        </a:rPr>
                        <a:t>・猟犬を使用する場合には狂犬病予防法や各種条例に対応すること</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extLst>
                  <a:ext uri="{0D108BD9-81ED-4DB2-BD59-A6C34878D82A}">
                    <a16:rowId xmlns:a16="http://schemas.microsoft.com/office/drawing/2014/main" val="10005"/>
                  </a:ext>
                </a:extLst>
              </a:tr>
              <a:tr h="569348">
                <a:tc>
                  <a:txBody>
                    <a:bodyPr/>
                    <a:lstStyle/>
                    <a:p>
                      <a:pPr algn="l">
                        <a:spcAft>
                          <a:spcPts val="0"/>
                        </a:spcAft>
                      </a:pPr>
                      <a:r>
                        <a:rPr lang="ja-JP" sz="1200" dirty="0">
                          <a:effectLst/>
                        </a:rPr>
                        <a:t>緊急時の連絡体制</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marL="92075" indent="-92075" algn="l">
                        <a:spcAft>
                          <a:spcPts val="0"/>
                        </a:spcAft>
                      </a:pPr>
                      <a:r>
                        <a:rPr lang="ja-JP" sz="1200" dirty="0">
                          <a:effectLst/>
                        </a:rPr>
                        <a:t>・事故発生時の連絡網（関係機関、事業管理責任者、現場代理人）の記載</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marL="135890" indent="-135890" algn="l">
                        <a:spcAft>
                          <a:spcPts val="0"/>
                        </a:spcAft>
                      </a:pPr>
                      <a:r>
                        <a:rPr lang="ja-JP" sz="1200" dirty="0">
                          <a:effectLst/>
                        </a:rPr>
                        <a:t>・休日の緊急連絡先の確認</a:t>
                      </a:r>
                      <a:endParaRPr lang="en-US" sz="1200" dirty="0">
                        <a:effectLst/>
                      </a:endParaRPr>
                    </a:p>
                    <a:p>
                      <a:pPr marL="135890" indent="-135890" algn="l">
                        <a:spcAft>
                          <a:spcPts val="0"/>
                        </a:spcAft>
                      </a:pPr>
                      <a:r>
                        <a:rPr lang="ja-JP" sz="1200" dirty="0">
                          <a:effectLst/>
                        </a:rPr>
                        <a:t>・通信困難な場所では連絡手段の確保（衛星電話の活用等）</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extLst>
                  <a:ext uri="{0D108BD9-81ED-4DB2-BD59-A6C34878D82A}">
                    <a16:rowId xmlns:a16="http://schemas.microsoft.com/office/drawing/2014/main" val="10006"/>
                  </a:ext>
                </a:extLst>
              </a:tr>
              <a:tr h="407412">
                <a:tc>
                  <a:txBody>
                    <a:bodyPr/>
                    <a:lstStyle/>
                    <a:p>
                      <a:pPr algn="l">
                        <a:spcAft>
                          <a:spcPts val="0"/>
                        </a:spcAft>
                      </a:pPr>
                      <a:r>
                        <a:rPr lang="ja-JP" sz="1200" dirty="0">
                          <a:effectLst/>
                        </a:rPr>
                        <a:t>工程計画</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marL="92075" indent="-92075" algn="l">
                        <a:spcAft>
                          <a:spcPts val="0"/>
                        </a:spcAft>
                      </a:pPr>
                      <a:r>
                        <a:rPr lang="ja-JP" sz="1200" dirty="0">
                          <a:effectLst/>
                        </a:rPr>
                        <a:t>・計画準備から業務完了までのスケジュールを表にまとめて記載</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tc>
                  <a:txBody>
                    <a:bodyPr/>
                    <a:lstStyle/>
                    <a:p>
                      <a:pPr marL="135890" indent="-135890" algn="l">
                        <a:spcAft>
                          <a:spcPts val="0"/>
                        </a:spcAft>
                      </a:pPr>
                      <a:r>
                        <a:rPr lang="ja-JP" sz="1200" dirty="0">
                          <a:effectLst/>
                        </a:rPr>
                        <a:t>・業務成果の中間報告時期について確認</a:t>
                      </a:r>
                      <a:endParaRPr lang="en-US" sz="12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4818" marR="34818" marT="0" marB="0" anchor="ctr"/>
                </a:tc>
                <a:extLst>
                  <a:ext uri="{0D108BD9-81ED-4DB2-BD59-A6C34878D82A}">
                    <a16:rowId xmlns:a16="http://schemas.microsoft.com/office/drawing/2014/main" val="10007"/>
                  </a:ext>
                </a:extLst>
              </a:tr>
            </a:tbl>
          </a:graphicData>
        </a:graphic>
      </p:graphicFrame>
      <p:sp>
        <p:nvSpPr>
          <p:cNvPr id="36904" name="テキスト ボックス 2">
            <a:extLst>
              <a:ext uri="{FF2B5EF4-FFF2-40B4-BE49-F238E27FC236}">
                <a16:creationId xmlns:a16="http://schemas.microsoft.com/office/drawing/2014/main" id="{C7B04A7F-D0C7-4E9C-AB27-3EE007E2C488}"/>
              </a:ext>
            </a:extLst>
          </p:cNvPr>
          <p:cNvSpPr txBox="1">
            <a:spLocks noChangeArrowheads="1"/>
          </p:cNvSpPr>
          <p:nvPr/>
        </p:nvSpPr>
        <p:spPr bwMode="auto">
          <a:xfrm>
            <a:off x="6473825" y="0"/>
            <a:ext cx="2654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a:t>
            </a:r>
            <a:r>
              <a:rPr lang="ja-JP" altLang="en-US" sz="2000" dirty="0">
                <a:latin typeface="+mn-ea"/>
                <a:ea typeface="+mn-ea"/>
              </a:rPr>
              <a:t>　</a:t>
            </a:r>
            <a:r>
              <a:rPr lang="en-US" altLang="ja-JP" sz="2000" dirty="0">
                <a:latin typeface="+mn-ea"/>
                <a:ea typeface="+mn-ea"/>
              </a:rPr>
              <a:t>81-82</a:t>
            </a:r>
            <a:r>
              <a:rPr lang="ja-JP" altLang="en-US" sz="2000" dirty="0">
                <a:latin typeface="+mn-ea"/>
                <a:ea typeface="+mn-ea"/>
              </a:rPr>
              <a:t>ページ</a:t>
            </a:r>
          </a:p>
        </p:txBody>
      </p:sp>
      <p:sp>
        <p:nvSpPr>
          <p:cNvPr id="36905" name="テキスト ボックス 3">
            <a:extLst>
              <a:ext uri="{FF2B5EF4-FFF2-40B4-BE49-F238E27FC236}">
                <a16:creationId xmlns:a16="http://schemas.microsoft.com/office/drawing/2014/main" id="{F4741787-3439-426B-9694-FE3EFC7C6BC6}"/>
              </a:ext>
            </a:extLst>
          </p:cNvPr>
          <p:cNvSpPr txBox="1">
            <a:spLocks noChangeArrowheads="1"/>
          </p:cNvSpPr>
          <p:nvPr/>
        </p:nvSpPr>
        <p:spPr bwMode="auto">
          <a:xfrm>
            <a:off x="368300" y="98425"/>
            <a:ext cx="7143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dirty="0"/>
              <a:t>業務計画書の構成と打ち合わせで確認・調整すべき項目</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0" y="1975379"/>
            <a:ext cx="4806482" cy="4375184"/>
          </a:xfrm>
        </p:spPr>
        <p:txBody>
          <a:bodyPr numCol="1">
            <a:noAutofit/>
          </a:bodyPr>
          <a:lstStyle/>
          <a:p>
            <a:r>
              <a:rPr kumimoji="0" lang="ja-JP" altLang="en-US" sz="2200" dirty="0">
                <a:solidFill>
                  <a:schemeClr val="tx1"/>
                </a:solidFill>
              </a:rPr>
              <a:t>４．１　指定管理鳥獣捕獲等事業とは</a:t>
            </a:r>
            <a:endParaRPr kumimoji="0" lang="en-US" altLang="ja-JP" sz="2200" dirty="0">
              <a:solidFill>
                <a:schemeClr val="tx1"/>
              </a:solidFill>
            </a:endParaRPr>
          </a:p>
          <a:p>
            <a:r>
              <a:rPr kumimoji="0" lang="ja-JP" altLang="en-US" sz="2200" dirty="0">
                <a:solidFill>
                  <a:schemeClr val="tx1"/>
                </a:solidFill>
              </a:rPr>
              <a:t>４．２　</a:t>
            </a:r>
            <a:r>
              <a:rPr kumimoji="0" lang="ja-JP" altLang="en-US" dirty="0">
                <a:solidFill>
                  <a:schemeClr val="tx1"/>
                </a:solidFill>
              </a:rPr>
              <a:t>指定管理鳥獣捕獲等事業の流れ</a:t>
            </a:r>
            <a:endParaRPr kumimoji="0" lang="en-US" altLang="ja-JP" dirty="0">
              <a:solidFill>
                <a:schemeClr val="tx1"/>
              </a:solidFill>
            </a:endParaRPr>
          </a:p>
          <a:p>
            <a:r>
              <a:rPr kumimoji="0" lang="ja-JP" altLang="en-US" sz="2200" dirty="0">
                <a:solidFill>
                  <a:schemeClr val="tx1"/>
                </a:solidFill>
              </a:rPr>
              <a:t>４．３　事業の受託に必要な準備</a:t>
            </a:r>
            <a:endParaRPr kumimoji="0" lang="en-US" altLang="ja-JP" sz="2200" dirty="0">
              <a:solidFill>
                <a:schemeClr val="tx1"/>
              </a:solidFill>
            </a:endParaRPr>
          </a:p>
          <a:p>
            <a:r>
              <a:rPr kumimoji="0" lang="ja-JP" altLang="en-US" sz="2200" dirty="0">
                <a:solidFill>
                  <a:schemeClr val="tx1"/>
                </a:solidFill>
              </a:rPr>
              <a:t>４．４　契約者の選定方法</a:t>
            </a:r>
            <a:endParaRPr kumimoji="0" lang="en-US" altLang="ja-JP" sz="2200" dirty="0">
              <a:solidFill>
                <a:schemeClr val="tx1"/>
              </a:solidFill>
            </a:endParaRPr>
          </a:p>
          <a:p>
            <a:r>
              <a:rPr kumimoji="0" lang="ja-JP" altLang="en-US" sz="2200" dirty="0">
                <a:solidFill>
                  <a:schemeClr val="tx1"/>
                </a:solidFill>
              </a:rPr>
              <a:t>４．５　入札額の見積</a:t>
            </a:r>
            <a:endParaRPr kumimoji="0" lang="en-US" altLang="ja-JP" sz="2200" dirty="0">
              <a:solidFill>
                <a:schemeClr val="tx1"/>
              </a:solidFill>
            </a:endParaRPr>
          </a:p>
          <a:p>
            <a:r>
              <a:rPr kumimoji="0" lang="ja-JP" altLang="en-US" sz="2200" dirty="0">
                <a:solidFill>
                  <a:schemeClr val="tx1"/>
                </a:solidFill>
              </a:rPr>
              <a:t>４．６　契約</a:t>
            </a:r>
            <a:endParaRPr kumimoji="0" lang="en-US" altLang="ja-JP" sz="2200" dirty="0">
              <a:solidFill>
                <a:schemeClr val="tx1"/>
              </a:solidFill>
            </a:endParaRPr>
          </a:p>
          <a:p>
            <a:r>
              <a:rPr kumimoji="0" lang="ja-JP" altLang="en-US" sz="2200" dirty="0">
                <a:solidFill>
                  <a:schemeClr val="tx1"/>
                </a:solidFill>
              </a:rPr>
              <a:t>４．７　計画的な事業の実施</a:t>
            </a:r>
            <a:endParaRPr kumimoji="0" lang="en-US" altLang="ja-JP" sz="2200" dirty="0">
              <a:solidFill>
                <a:schemeClr val="tx1"/>
              </a:solidFill>
            </a:endParaRPr>
          </a:p>
          <a:p>
            <a:r>
              <a:rPr kumimoji="0" lang="ja-JP" altLang="en-US" sz="2200" dirty="0">
                <a:solidFill>
                  <a:schemeClr val="tx1"/>
                </a:solidFill>
              </a:rPr>
              <a:t>４．８　事前調査</a:t>
            </a:r>
            <a:endParaRPr kumimoji="0" lang="en-US" altLang="ja-JP" sz="2200" dirty="0">
              <a:solidFill>
                <a:schemeClr val="tx1"/>
              </a:solidFill>
            </a:endParaRPr>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solidFill>
                  <a:schemeClr val="tx1"/>
                </a:solidFill>
              </a:rPr>
              <a:t>４．９　業務計画書の作成</a:t>
            </a:r>
            <a:endParaRPr kumimoji="0" lang="en-US" altLang="ja-JP" sz="2200" dirty="0">
              <a:solidFill>
                <a:schemeClr val="tx1"/>
              </a:solidFill>
            </a:endParaRPr>
          </a:p>
          <a:p>
            <a:r>
              <a:rPr kumimoji="0" lang="ja-JP" altLang="en-US" sz="2200" dirty="0">
                <a:solidFill>
                  <a:srgbClr val="C00000"/>
                </a:solidFill>
              </a:rPr>
              <a:t>４．</a:t>
            </a:r>
            <a:r>
              <a:rPr kumimoji="0" lang="en-US" altLang="ja-JP" sz="2200" dirty="0">
                <a:solidFill>
                  <a:srgbClr val="C00000"/>
                </a:solidFill>
              </a:rPr>
              <a:t>10</a:t>
            </a:r>
            <a:r>
              <a:rPr kumimoji="0" lang="ja-JP" altLang="en-US" sz="2200" dirty="0">
                <a:solidFill>
                  <a:srgbClr val="C00000"/>
                </a:solidFill>
              </a:rPr>
              <a:t>　必要な許可等の取得や</a:t>
            </a:r>
            <a:endParaRPr kumimoji="0" lang="en-US" altLang="ja-JP" sz="2200" dirty="0">
              <a:solidFill>
                <a:srgbClr val="C00000"/>
              </a:solidFill>
            </a:endParaRPr>
          </a:p>
          <a:p>
            <a:r>
              <a:rPr kumimoji="0" lang="ja-JP" altLang="en-US" sz="2200" dirty="0">
                <a:solidFill>
                  <a:srgbClr val="C00000"/>
                </a:solidFill>
              </a:rPr>
              <a:t>　　　　　関係機関等との調整、周知</a:t>
            </a:r>
            <a:endParaRPr kumimoji="0" lang="en-US" altLang="ja-JP" sz="2200" dirty="0">
              <a:solidFill>
                <a:srgbClr val="C00000"/>
              </a:solidFill>
            </a:endParaRPr>
          </a:p>
          <a:p>
            <a:r>
              <a:rPr kumimoji="0" lang="ja-JP" altLang="en-US" sz="2200" dirty="0"/>
              <a:t>４．</a:t>
            </a:r>
            <a:r>
              <a:rPr kumimoji="0" lang="en-US" altLang="ja-JP" sz="2200" dirty="0"/>
              <a:t>11</a:t>
            </a:r>
            <a:r>
              <a:rPr kumimoji="0" lang="ja-JP" altLang="en-US" sz="2200" dirty="0"/>
              <a:t>　捕獲作業の実施</a:t>
            </a:r>
            <a:endParaRPr kumimoji="0" lang="en-US" altLang="ja-JP" sz="2200" dirty="0"/>
          </a:p>
          <a:p>
            <a:r>
              <a:rPr kumimoji="0" lang="ja-JP" altLang="en-US" sz="2200" dirty="0"/>
              <a:t>４．</a:t>
            </a:r>
            <a:r>
              <a:rPr kumimoji="0" lang="en-US" altLang="ja-JP" sz="2200" dirty="0"/>
              <a:t>12</a:t>
            </a:r>
            <a:r>
              <a:rPr kumimoji="0" lang="ja-JP" altLang="en-US" sz="2200" dirty="0"/>
              <a:t>　安全管理マニュアル</a:t>
            </a:r>
            <a:endParaRPr kumimoji="0" lang="en-US" altLang="ja-JP" sz="2200" dirty="0"/>
          </a:p>
          <a:p>
            <a:r>
              <a:rPr kumimoji="0" lang="ja-JP" altLang="en-US" sz="2200" dirty="0"/>
              <a:t>４．</a:t>
            </a:r>
            <a:r>
              <a:rPr kumimoji="0" lang="en-US" altLang="ja-JP" sz="2200" dirty="0"/>
              <a:t>13</a:t>
            </a:r>
            <a:r>
              <a:rPr kumimoji="0" lang="ja-JP" altLang="en-US" sz="2200" dirty="0"/>
              <a:t>　</a:t>
            </a:r>
            <a:r>
              <a:rPr kumimoji="0" lang="ja-JP" altLang="en-US" dirty="0"/>
              <a:t>受託事業の業務報告書の作成</a:t>
            </a:r>
            <a:endParaRPr kumimoji="0" lang="en-US" altLang="ja-JP" dirty="0"/>
          </a:p>
          <a:p>
            <a:r>
              <a:rPr kumimoji="0" lang="ja-JP" altLang="en-US" sz="2200" dirty="0"/>
              <a:t>４．</a:t>
            </a:r>
            <a:r>
              <a:rPr kumimoji="0" lang="en-US" altLang="ja-JP" sz="2200" dirty="0"/>
              <a:t>14</a:t>
            </a:r>
            <a:r>
              <a:rPr kumimoji="0" lang="ja-JP" altLang="en-US" sz="2200" dirty="0"/>
              <a:t>　事業完了後に必要な対応</a:t>
            </a:r>
            <a:endParaRPr kumimoji="0" lang="en-US" altLang="ja-JP" sz="2200" dirty="0"/>
          </a:p>
        </p:txBody>
      </p:sp>
    </p:spTree>
    <p:extLst>
      <p:ext uri="{BB962C8B-B14F-4D97-AF65-F5344CB8AC3E}">
        <p14:creationId xmlns:p14="http://schemas.microsoft.com/office/powerpoint/2010/main" val="6703401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コンテンツ プレースホルダー 2">
            <a:extLst>
              <a:ext uri="{FF2B5EF4-FFF2-40B4-BE49-F238E27FC236}">
                <a16:creationId xmlns:a16="http://schemas.microsoft.com/office/drawing/2014/main" id="{5A61E4C2-38A2-4C93-8B10-9F05274FCFB9}"/>
              </a:ext>
            </a:extLst>
          </p:cNvPr>
          <p:cNvSpPr txBox="1">
            <a:spLocks/>
          </p:cNvSpPr>
          <p:nvPr/>
        </p:nvSpPr>
        <p:spPr bwMode="auto">
          <a:xfrm>
            <a:off x="512763" y="465138"/>
            <a:ext cx="9065577" cy="130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712788" indent="-712788">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marL="995363" indent="-995363" eaLnBrk="1" hangingPunct="1">
              <a:buClr>
                <a:srgbClr val="99CB38"/>
              </a:buClr>
              <a:buFont typeface="Calibri" panose="020F0502020204030204" pitchFamily="34" charset="0"/>
              <a:buNone/>
            </a:pPr>
            <a:r>
              <a:rPr lang="en-US" altLang="ja-JP" sz="3600" u="sng" dirty="0"/>
              <a:t>4.10.1</a:t>
            </a:r>
            <a:r>
              <a:rPr lang="ja-JP" altLang="en-US" sz="3600" u="sng" dirty="0"/>
              <a:t>　許可等の取得が必要な関係法令等</a:t>
            </a:r>
            <a:endParaRPr lang="en-US" altLang="ja-JP" sz="3600" u="sng" dirty="0"/>
          </a:p>
        </p:txBody>
      </p:sp>
      <p:sp>
        <p:nvSpPr>
          <p:cNvPr id="40965" name="テキスト ボックス 4">
            <a:extLst>
              <a:ext uri="{FF2B5EF4-FFF2-40B4-BE49-F238E27FC236}">
                <a16:creationId xmlns:a16="http://schemas.microsoft.com/office/drawing/2014/main" id="{6A5C8A0F-BF30-4D86-A33B-592463F352DE}"/>
              </a:ext>
            </a:extLst>
          </p:cNvPr>
          <p:cNvSpPr txBox="1">
            <a:spLocks noChangeArrowheads="1"/>
          </p:cNvSpPr>
          <p:nvPr/>
        </p:nvSpPr>
        <p:spPr bwMode="auto">
          <a:xfrm>
            <a:off x="6450013" y="1588"/>
            <a:ext cx="26939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85</a:t>
            </a:r>
            <a:r>
              <a:rPr lang="ja-JP" altLang="en-US" sz="2000" dirty="0">
                <a:latin typeface="+mn-ea"/>
                <a:ea typeface="+mn-ea"/>
              </a:rPr>
              <a:t>ページ</a:t>
            </a:r>
          </a:p>
        </p:txBody>
      </p:sp>
      <p:graphicFrame>
        <p:nvGraphicFramePr>
          <p:cNvPr id="2" name="表 1">
            <a:extLst>
              <a:ext uri="{FF2B5EF4-FFF2-40B4-BE49-F238E27FC236}">
                <a16:creationId xmlns:a16="http://schemas.microsoft.com/office/drawing/2014/main" id="{5CAB01E0-27B5-49FE-941F-33C874CB5A5B}"/>
              </a:ext>
            </a:extLst>
          </p:cNvPr>
          <p:cNvGraphicFramePr>
            <a:graphicFrameLocks noGrp="1"/>
          </p:cNvGraphicFramePr>
          <p:nvPr>
            <p:extLst>
              <p:ext uri="{D42A27DB-BD31-4B8C-83A1-F6EECF244321}">
                <p14:modId xmlns:p14="http://schemas.microsoft.com/office/powerpoint/2010/main" val="2529448629"/>
              </p:ext>
            </p:extLst>
          </p:nvPr>
        </p:nvGraphicFramePr>
        <p:xfrm>
          <a:off x="255111" y="1117600"/>
          <a:ext cx="8633778" cy="5173772"/>
        </p:xfrm>
        <a:graphic>
          <a:graphicData uri="http://schemas.openxmlformats.org/drawingml/2006/table">
            <a:tbl>
              <a:tblPr firstRow="1" firstCol="1" bandRow="1">
                <a:tableStyleId>{93296810-A885-4BE3-A3E7-6D5BEEA58F35}</a:tableStyleId>
              </a:tblPr>
              <a:tblGrid>
                <a:gridCol w="3539809">
                  <a:extLst>
                    <a:ext uri="{9D8B030D-6E8A-4147-A177-3AD203B41FA5}">
                      <a16:colId xmlns:a16="http://schemas.microsoft.com/office/drawing/2014/main" val="2185655872"/>
                    </a:ext>
                  </a:extLst>
                </a:gridCol>
                <a:gridCol w="5093969">
                  <a:extLst>
                    <a:ext uri="{9D8B030D-6E8A-4147-A177-3AD203B41FA5}">
                      <a16:colId xmlns:a16="http://schemas.microsoft.com/office/drawing/2014/main" val="3937494179"/>
                    </a:ext>
                  </a:extLst>
                </a:gridCol>
              </a:tblGrid>
              <a:tr h="511956">
                <a:tc>
                  <a:txBody>
                    <a:bodyPr/>
                    <a:lstStyle/>
                    <a:p>
                      <a:pPr algn="ctr">
                        <a:spcAft>
                          <a:spcPts val="0"/>
                        </a:spcAft>
                      </a:pPr>
                      <a:r>
                        <a:rPr lang="ja-JP" sz="2400" dirty="0">
                          <a:effectLst/>
                        </a:rPr>
                        <a:t>関係法令等</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2400" dirty="0">
                          <a:effectLst/>
                        </a:rPr>
                        <a:t>必要となる許可等</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81105765"/>
                  </a:ext>
                </a:extLst>
              </a:tr>
              <a:tr h="511956">
                <a:tc>
                  <a:txBody>
                    <a:bodyPr/>
                    <a:lstStyle/>
                    <a:p>
                      <a:pPr algn="l">
                        <a:spcAft>
                          <a:spcPts val="0"/>
                        </a:spcAft>
                      </a:pPr>
                      <a:r>
                        <a:rPr lang="ja-JP" sz="2400" dirty="0">
                          <a:effectLst/>
                        </a:rPr>
                        <a:t>鳥獣保護管理法</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r>
                        <a:rPr lang="ja-JP" sz="2400" dirty="0">
                          <a:effectLst/>
                        </a:rPr>
                        <a:t>指定管理鳥獣捕獲等事業従事者証</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98022645"/>
                  </a:ext>
                </a:extLst>
              </a:tr>
              <a:tr h="1023912">
                <a:tc>
                  <a:txBody>
                    <a:bodyPr/>
                    <a:lstStyle/>
                    <a:p>
                      <a:pPr algn="l">
                        <a:spcAft>
                          <a:spcPts val="0"/>
                        </a:spcAft>
                      </a:pPr>
                      <a:r>
                        <a:rPr lang="ja-JP" sz="2400" dirty="0">
                          <a:effectLst/>
                        </a:rPr>
                        <a:t>鳥獣保護管理法</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r>
                        <a:rPr lang="ja-JP" sz="2400" dirty="0">
                          <a:effectLst/>
                        </a:rPr>
                        <a:t>捕獲許可証（捕獲対象以外の鳥獣種が錯誤捕獲された場合の対応）</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08260217"/>
                  </a:ext>
                </a:extLst>
              </a:tr>
              <a:tr h="706037">
                <a:tc>
                  <a:txBody>
                    <a:bodyPr/>
                    <a:lstStyle/>
                    <a:p>
                      <a:pPr algn="l">
                        <a:spcAft>
                          <a:spcPts val="0"/>
                        </a:spcAft>
                      </a:pPr>
                      <a:r>
                        <a:rPr lang="ja-JP" sz="2400" dirty="0">
                          <a:effectLst/>
                        </a:rPr>
                        <a:t>国有林野管理経営規程</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r>
                        <a:rPr lang="ja-JP" sz="2400" dirty="0">
                          <a:effectLst/>
                        </a:rPr>
                        <a:t>入林届（鳥獣の捕獲等のための入林届）</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03263492"/>
                  </a:ext>
                </a:extLst>
              </a:tr>
              <a:tr h="511956">
                <a:tc>
                  <a:txBody>
                    <a:bodyPr/>
                    <a:lstStyle/>
                    <a:p>
                      <a:pPr algn="l">
                        <a:spcAft>
                          <a:spcPts val="0"/>
                        </a:spcAft>
                      </a:pPr>
                      <a:r>
                        <a:rPr lang="ja-JP" sz="2400" dirty="0">
                          <a:effectLst/>
                        </a:rPr>
                        <a:t>森林法</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r>
                        <a:rPr lang="ja-JP" sz="2400" dirty="0">
                          <a:effectLst/>
                        </a:rPr>
                        <a:t>保安林内作業許可</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65540083"/>
                  </a:ext>
                </a:extLst>
              </a:tr>
              <a:tr h="858560">
                <a:tc>
                  <a:txBody>
                    <a:bodyPr/>
                    <a:lstStyle/>
                    <a:p>
                      <a:pPr algn="l">
                        <a:spcAft>
                          <a:spcPts val="0"/>
                        </a:spcAft>
                      </a:pPr>
                      <a:r>
                        <a:rPr lang="ja-JP" sz="2400" dirty="0">
                          <a:effectLst/>
                        </a:rPr>
                        <a:t>自然公園法</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r>
                        <a:rPr lang="ja-JP" sz="2400" dirty="0">
                          <a:effectLst/>
                        </a:rPr>
                        <a:t>捕獲許可（ただし、特別保護地区に限って必要）</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30999875"/>
                  </a:ext>
                </a:extLst>
              </a:tr>
              <a:tr h="511956">
                <a:tc>
                  <a:txBody>
                    <a:bodyPr/>
                    <a:lstStyle/>
                    <a:p>
                      <a:pPr algn="l">
                        <a:spcAft>
                          <a:spcPts val="0"/>
                        </a:spcAft>
                      </a:pPr>
                      <a:r>
                        <a:rPr lang="ja-JP" sz="2400" dirty="0">
                          <a:effectLst/>
                        </a:rPr>
                        <a:t>火薬類取締法</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r>
                        <a:rPr lang="ja-JP" sz="2400" dirty="0">
                          <a:effectLst/>
                        </a:rPr>
                        <a:t>火薬類許可譲受</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25488231"/>
                  </a:ext>
                </a:extLst>
              </a:tr>
              <a:tr h="511956">
                <a:tc>
                  <a:txBody>
                    <a:bodyPr/>
                    <a:lstStyle/>
                    <a:p>
                      <a:pPr algn="l">
                        <a:spcAft>
                          <a:spcPts val="0"/>
                        </a:spcAft>
                      </a:pPr>
                      <a:r>
                        <a:rPr lang="ja-JP" sz="2400" dirty="0">
                          <a:effectLst/>
                        </a:rPr>
                        <a:t>火薬類取締法</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r>
                        <a:rPr lang="ja-JP" sz="2400" dirty="0">
                          <a:effectLst/>
                        </a:rPr>
                        <a:t>火薬類消費許可</a:t>
                      </a:r>
                      <a:endParaRPr lang="ja-JP" sz="24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59784233"/>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コンテンツ プレースホルダー 2">
            <a:extLst>
              <a:ext uri="{FF2B5EF4-FFF2-40B4-BE49-F238E27FC236}">
                <a16:creationId xmlns:a16="http://schemas.microsoft.com/office/drawing/2014/main" id="{5A61E4C2-38A2-4C93-8B10-9F05274FCFB9}"/>
              </a:ext>
            </a:extLst>
          </p:cNvPr>
          <p:cNvSpPr txBox="1">
            <a:spLocks/>
          </p:cNvSpPr>
          <p:nvPr/>
        </p:nvSpPr>
        <p:spPr bwMode="auto">
          <a:xfrm>
            <a:off x="512763" y="465139"/>
            <a:ext cx="8283575" cy="574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712788" indent="-712788">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marL="995363" indent="-995363" eaLnBrk="1" hangingPunct="1">
              <a:buClr>
                <a:srgbClr val="99CB38"/>
              </a:buClr>
              <a:buFont typeface="Calibri" panose="020F0502020204030204" pitchFamily="34" charset="0"/>
              <a:buNone/>
            </a:pPr>
            <a:r>
              <a:rPr lang="en-US" altLang="ja-JP" sz="3200" u="sng" dirty="0"/>
              <a:t>4.10.2</a:t>
            </a:r>
            <a:r>
              <a:rPr lang="ja-JP" altLang="en-US" sz="3200" u="sng" dirty="0"/>
              <a:t>　調整が必要となる関係機関</a:t>
            </a:r>
            <a:endParaRPr lang="en-US" altLang="ja-JP" sz="3200" u="sng" dirty="0"/>
          </a:p>
        </p:txBody>
      </p:sp>
      <p:sp>
        <p:nvSpPr>
          <p:cNvPr id="40963" name="コンテンツ プレースホルダー 2">
            <a:extLst>
              <a:ext uri="{FF2B5EF4-FFF2-40B4-BE49-F238E27FC236}">
                <a16:creationId xmlns:a16="http://schemas.microsoft.com/office/drawing/2014/main" id="{E96AD863-5060-4EE3-B88B-AA3417C39B4C}"/>
              </a:ext>
            </a:extLst>
          </p:cNvPr>
          <p:cNvSpPr txBox="1">
            <a:spLocks/>
          </p:cNvSpPr>
          <p:nvPr/>
        </p:nvSpPr>
        <p:spPr bwMode="auto">
          <a:xfrm>
            <a:off x="952500" y="1245870"/>
            <a:ext cx="7543800" cy="4981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lnSpc>
                <a:spcPct val="100000"/>
              </a:lnSpc>
              <a:buFont typeface="Wingdings" panose="05000000000000000000" pitchFamily="2" charset="2"/>
              <a:buChar char="q"/>
            </a:pPr>
            <a:r>
              <a:rPr kumimoji="0" lang="ja-JP" altLang="en-US" sz="2800" dirty="0"/>
              <a:t>関係団体との調整</a:t>
            </a:r>
            <a:endParaRPr kumimoji="0" lang="en-US" altLang="ja-JP" sz="2800" dirty="0"/>
          </a:p>
          <a:p>
            <a:pPr lvl="1" eaLnBrk="1" hangingPunct="1">
              <a:lnSpc>
                <a:spcPct val="100000"/>
              </a:lnSpc>
              <a:spcBef>
                <a:spcPts val="600"/>
              </a:spcBef>
              <a:spcAft>
                <a:spcPts val="200"/>
              </a:spcAft>
              <a:buFont typeface="Wingdings" panose="05000000000000000000" pitchFamily="2" charset="2"/>
              <a:buChar char="Ø"/>
            </a:pPr>
            <a:r>
              <a:rPr kumimoji="0" lang="ja-JP" altLang="en-US" sz="2400" dirty="0"/>
              <a:t>行政</a:t>
            </a:r>
            <a:endParaRPr kumimoji="0" lang="en-US" altLang="ja-JP" sz="2400" dirty="0"/>
          </a:p>
          <a:p>
            <a:pPr lvl="1" eaLnBrk="1" hangingPunct="1">
              <a:lnSpc>
                <a:spcPct val="100000"/>
              </a:lnSpc>
              <a:spcBef>
                <a:spcPts val="600"/>
              </a:spcBef>
              <a:spcAft>
                <a:spcPts val="200"/>
              </a:spcAft>
              <a:buFont typeface="Wingdings" panose="05000000000000000000" pitchFamily="2" charset="2"/>
              <a:buChar char="Ø"/>
            </a:pPr>
            <a:r>
              <a:rPr kumimoji="0" lang="ja-JP" altLang="en-US" sz="2400" dirty="0"/>
              <a:t>地域住民</a:t>
            </a:r>
            <a:endParaRPr kumimoji="0" lang="en-US" altLang="ja-JP" sz="2400" dirty="0"/>
          </a:p>
          <a:p>
            <a:pPr lvl="1" eaLnBrk="1" hangingPunct="1">
              <a:lnSpc>
                <a:spcPct val="100000"/>
              </a:lnSpc>
              <a:spcBef>
                <a:spcPts val="600"/>
              </a:spcBef>
              <a:spcAft>
                <a:spcPts val="200"/>
              </a:spcAft>
              <a:buFont typeface="Wingdings" panose="05000000000000000000" pitchFamily="2" charset="2"/>
              <a:buChar char="Ø"/>
            </a:pPr>
            <a:r>
              <a:rPr kumimoji="0" lang="ja-JP" altLang="en-US" sz="2400" dirty="0"/>
              <a:t>警察</a:t>
            </a:r>
            <a:endParaRPr kumimoji="0" lang="en-US" altLang="ja-JP" sz="2400" dirty="0"/>
          </a:p>
          <a:p>
            <a:pPr lvl="1" eaLnBrk="1" hangingPunct="1">
              <a:lnSpc>
                <a:spcPct val="100000"/>
              </a:lnSpc>
              <a:spcBef>
                <a:spcPts val="600"/>
              </a:spcBef>
              <a:spcAft>
                <a:spcPts val="200"/>
              </a:spcAft>
              <a:buFont typeface="Wingdings" panose="05000000000000000000" pitchFamily="2" charset="2"/>
              <a:buChar char="Ø"/>
            </a:pPr>
            <a:r>
              <a:rPr kumimoji="0" lang="ja-JP" altLang="en-US" sz="2400" dirty="0"/>
              <a:t>土地所有者　など</a:t>
            </a:r>
            <a:endParaRPr kumimoji="0" lang="en-US" altLang="ja-JP" sz="2400" dirty="0"/>
          </a:p>
        </p:txBody>
      </p:sp>
      <p:sp>
        <p:nvSpPr>
          <p:cNvPr id="7" name="コンテンツ プレースホルダー 2">
            <a:extLst>
              <a:ext uri="{FF2B5EF4-FFF2-40B4-BE49-F238E27FC236}">
                <a16:creationId xmlns:a16="http://schemas.microsoft.com/office/drawing/2014/main" id="{7F153B6B-A52A-42A6-A409-883360CE8E12}"/>
              </a:ext>
            </a:extLst>
          </p:cNvPr>
          <p:cNvSpPr txBox="1">
            <a:spLocks/>
          </p:cNvSpPr>
          <p:nvPr/>
        </p:nvSpPr>
        <p:spPr>
          <a:xfrm>
            <a:off x="536966" y="4037033"/>
            <a:ext cx="8259372" cy="1020762"/>
          </a:xfrm>
          <a:prstGeom prst="rect">
            <a:avLst/>
          </a:prstGeom>
          <a:solidFill>
            <a:schemeClr val="accent1">
              <a:lumMod val="40000"/>
              <a:lumOff val="60000"/>
            </a:schemeClr>
          </a:solidFill>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174625" indent="-174625" fontAlgn="auto">
              <a:lnSpc>
                <a:spcPct val="100000"/>
              </a:lnSpc>
              <a:buFont typeface="Calibri" panose="020F0502020204030204" pitchFamily="34" charset="0"/>
              <a:buNone/>
              <a:defRPr/>
            </a:pPr>
            <a:r>
              <a:rPr kumimoji="0" lang="ja-JP" altLang="en-US" sz="2800" dirty="0"/>
              <a:t>・事業がスムーズに行われるよう、発注者と受注者で役割を分担</a:t>
            </a:r>
            <a:endParaRPr kumimoji="0" lang="en-US" altLang="ja-JP" sz="2800" dirty="0"/>
          </a:p>
          <a:p>
            <a:pPr fontAlgn="auto">
              <a:lnSpc>
                <a:spcPct val="110000"/>
              </a:lnSpc>
              <a:spcBef>
                <a:spcPts val="600"/>
              </a:spcBef>
              <a:spcAft>
                <a:spcPts val="0"/>
              </a:spcAft>
              <a:buFont typeface="Wingdings" panose="05000000000000000000" pitchFamily="2" charset="2"/>
              <a:buChar char="Ø"/>
              <a:defRPr/>
            </a:pPr>
            <a:endParaRPr kumimoji="0" lang="en-US" altLang="ja-JP" sz="2400" dirty="0"/>
          </a:p>
        </p:txBody>
      </p:sp>
      <p:sp>
        <p:nvSpPr>
          <p:cNvPr id="40965" name="テキスト ボックス 4">
            <a:extLst>
              <a:ext uri="{FF2B5EF4-FFF2-40B4-BE49-F238E27FC236}">
                <a16:creationId xmlns:a16="http://schemas.microsoft.com/office/drawing/2014/main" id="{6A5C8A0F-BF30-4D86-A33B-592463F352DE}"/>
              </a:ext>
            </a:extLst>
          </p:cNvPr>
          <p:cNvSpPr txBox="1">
            <a:spLocks noChangeArrowheads="1"/>
          </p:cNvSpPr>
          <p:nvPr/>
        </p:nvSpPr>
        <p:spPr bwMode="auto">
          <a:xfrm>
            <a:off x="6450013" y="1588"/>
            <a:ext cx="26939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86</a:t>
            </a:r>
            <a:r>
              <a:rPr lang="ja-JP" altLang="en-US" sz="2000" dirty="0">
                <a:latin typeface="+mn-ea"/>
                <a:ea typeface="+mn-ea"/>
              </a:rPr>
              <a:t>ページ</a:t>
            </a:r>
          </a:p>
        </p:txBody>
      </p:sp>
    </p:spTree>
    <p:extLst>
      <p:ext uri="{BB962C8B-B14F-4D97-AF65-F5344CB8AC3E}">
        <p14:creationId xmlns:p14="http://schemas.microsoft.com/office/powerpoint/2010/main" val="3284807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0" y="1975379"/>
            <a:ext cx="4806482" cy="4375184"/>
          </a:xfrm>
        </p:spPr>
        <p:txBody>
          <a:bodyPr numCol="1">
            <a:noAutofit/>
          </a:bodyPr>
          <a:lstStyle/>
          <a:p>
            <a:r>
              <a:rPr kumimoji="0" lang="ja-JP" altLang="en-US" sz="2200" dirty="0">
                <a:solidFill>
                  <a:schemeClr val="tx1"/>
                </a:solidFill>
              </a:rPr>
              <a:t>４．１　指定管理鳥獣捕獲等事業とは</a:t>
            </a:r>
            <a:endParaRPr kumimoji="0" lang="en-US" altLang="ja-JP" sz="2200" dirty="0">
              <a:solidFill>
                <a:schemeClr val="tx1"/>
              </a:solidFill>
            </a:endParaRPr>
          </a:p>
          <a:p>
            <a:r>
              <a:rPr kumimoji="0" lang="ja-JP" altLang="en-US" sz="2200" dirty="0">
                <a:solidFill>
                  <a:schemeClr val="tx1"/>
                </a:solidFill>
              </a:rPr>
              <a:t>４．２　</a:t>
            </a:r>
            <a:r>
              <a:rPr kumimoji="0" lang="ja-JP" altLang="en-US" dirty="0">
                <a:solidFill>
                  <a:schemeClr val="tx1"/>
                </a:solidFill>
              </a:rPr>
              <a:t>指定管理鳥獣捕獲等事業の流れ</a:t>
            </a:r>
            <a:endParaRPr kumimoji="0" lang="en-US" altLang="ja-JP" dirty="0">
              <a:solidFill>
                <a:schemeClr val="tx1"/>
              </a:solidFill>
            </a:endParaRPr>
          </a:p>
          <a:p>
            <a:r>
              <a:rPr kumimoji="0" lang="ja-JP" altLang="en-US" sz="2200" dirty="0">
                <a:solidFill>
                  <a:schemeClr val="tx1"/>
                </a:solidFill>
              </a:rPr>
              <a:t>４．３　事業の受託に必要な準備</a:t>
            </a:r>
            <a:endParaRPr kumimoji="0" lang="en-US" altLang="ja-JP" sz="2200" dirty="0">
              <a:solidFill>
                <a:schemeClr val="tx1"/>
              </a:solidFill>
            </a:endParaRPr>
          </a:p>
          <a:p>
            <a:r>
              <a:rPr kumimoji="0" lang="ja-JP" altLang="en-US" sz="2200" dirty="0">
                <a:solidFill>
                  <a:schemeClr val="tx1"/>
                </a:solidFill>
              </a:rPr>
              <a:t>４．４　契約者の選定方法</a:t>
            </a:r>
            <a:endParaRPr kumimoji="0" lang="en-US" altLang="ja-JP" sz="2200" dirty="0">
              <a:solidFill>
                <a:schemeClr val="tx1"/>
              </a:solidFill>
            </a:endParaRPr>
          </a:p>
          <a:p>
            <a:r>
              <a:rPr kumimoji="0" lang="ja-JP" altLang="en-US" sz="2200" dirty="0">
                <a:solidFill>
                  <a:schemeClr val="tx1"/>
                </a:solidFill>
              </a:rPr>
              <a:t>４．５　入札額の見積</a:t>
            </a:r>
            <a:endParaRPr kumimoji="0" lang="en-US" altLang="ja-JP" sz="2200" dirty="0">
              <a:solidFill>
                <a:schemeClr val="tx1"/>
              </a:solidFill>
            </a:endParaRPr>
          </a:p>
          <a:p>
            <a:r>
              <a:rPr kumimoji="0" lang="ja-JP" altLang="en-US" sz="2200" dirty="0">
                <a:solidFill>
                  <a:schemeClr val="tx1"/>
                </a:solidFill>
              </a:rPr>
              <a:t>４．６　契約</a:t>
            </a:r>
            <a:endParaRPr kumimoji="0" lang="en-US" altLang="ja-JP" sz="2200" dirty="0">
              <a:solidFill>
                <a:schemeClr val="tx1"/>
              </a:solidFill>
            </a:endParaRPr>
          </a:p>
          <a:p>
            <a:r>
              <a:rPr kumimoji="0" lang="ja-JP" altLang="en-US" sz="2200" dirty="0">
                <a:solidFill>
                  <a:schemeClr val="tx1"/>
                </a:solidFill>
              </a:rPr>
              <a:t>４．７　計画的な事業の実施</a:t>
            </a:r>
            <a:endParaRPr kumimoji="0" lang="en-US" altLang="ja-JP" sz="2200" dirty="0">
              <a:solidFill>
                <a:schemeClr val="tx1"/>
              </a:solidFill>
            </a:endParaRPr>
          </a:p>
          <a:p>
            <a:r>
              <a:rPr kumimoji="0" lang="ja-JP" altLang="en-US" sz="2200" dirty="0">
                <a:solidFill>
                  <a:schemeClr val="tx1"/>
                </a:solidFill>
              </a:rPr>
              <a:t>４．８　事前調査</a:t>
            </a:r>
            <a:endParaRPr kumimoji="0" lang="en-US" altLang="ja-JP" sz="2200" dirty="0">
              <a:solidFill>
                <a:schemeClr val="tx1"/>
              </a:solidFill>
            </a:endParaRPr>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solidFill>
                  <a:schemeClr val="tx1"/>
                </a:solidFill>
              </a:rPr>
              <a:t>４．９　業務計画書の作成</a:t>
            </a:r>
            <a:endParaRPr kumimoji="0" lang="en-US" altLang="ja-JP" sz="2200" dirty="0">
              <a:solidFill>
                <a:schemeClr val="tx1"/>
              </a:solidFill>
            </a:endParaRPr>
          </a:p>
          <a:p>
            <a:r>
              <a:rPr kumimoji="0" lang="ja-JP" altLang="en-US" sz="2200" dirty="0">
                <a:solidFill>
                  <a:schemeClr val="tx1"/>
                </a:solidFill>
              </a:rPr>
              <a:t>４．</a:t>
            </a:r>
            <a:r>
              <a:rPr kumimoji="0" lang="en-US" altLang="ja-JP" sz="2200" dirty="0">
                <a:solidFill>
                  <a:schemeClr val="tx1"/>
                </a:solidFill>
              </a:rPr>
              <a:t>10</a:t>
            </a:r>
            <a:r>
              <a:rPr kumimoji="0" lang="ja-JP" altLang="en-US" sz="2200" dirty="0">
                <a:solidFill>
                  <a:schemeClr val="tx1"/>
                </a:solidFill>
              </a:rPr>
              <a:t>　必要な許可等の取得や</a:t>
            </a:r>
            <a:endParaRPr kumimoji="0" lang="en-US" altLang="ja-JP" sz="2200" dirty="0">
              <a:solidFill>
                <a:schemeClr val="tx1"/>
              </a:solidFill>
            </a:endParaRPr>
          </a:p>
          <a:p>
            <a:r>
              <a:rPr kumimoji="0" lang="ja-JP" altLang="en-US" sz="2200" dirty="0">
                <a:solidFill>
                  <a:schemeClr val="tx1"/>
                </a:solidFill>
              </a:rPr>
              <a:t>　　　　　関係機関等との調整、周知</a:t>
            </a:r>
            <a:endParaRPr kumimoji="0" lang="en-US" altLang="ja-JP" sz="2200" dirty="0">
              <a:solidFill>
                <a:schemeClr val="tx1"/>
              </a:solidFill>
            </a:endParaRPr>
          </a:p>
          <a:p>
            <a:r>
              <a:rPr kumimoji="0" lang="ja-JP" altLang="en-US" sz="2200" dirty="0">
                <a:solidFill>
                  <a:srgbClr val="C00000"/>
                </a:solidFill>
              </a:rPr>
              <a:t>４．</a:t>
            </a:r>
            <a:r>
              <a:rPr kumimoji="0" lang="en-US" altLang="ja-JP" sz="2200" dirty="0">
                <a:solidFill>
                  <a:srgbClr val="C00000"/>
                </a:solidFill>
              </a:rPr>
              <a:t>11</a:t>
            </a:r>
            <a:r>
              <a:rPr kumimoji="0" lang="ja-JP" altLang="en-US" sz="2200" dirty="0">
                <a:solidFill>
                  <a:srgbClr val="C00000"/>
                </a:solidFill>
              </a:rPr>
              <a:t>　捕獲作業の実施</a:t>
            </a:r>
            <a:endParaRPr kumimoji="0" lang="en-US" altLang="ja-JP" sz="2200" dirty="0">
              <a:solidFill>
                <a:srgbClr val="C00000"/>
              </a:solidFill>
            </a:endParaRPr>
          </a:p>
          <a:p>
            <a:r>
              <a:rPr kumimoji="0" lang="ja-JP" altLang="en-US" sz="2200" dirty="0"/>
              <a:t>４．</a:t>
            </a:r>
            <a:r>
              <a:rPr kumimoji="0" lang="en-US" altLang="ja-JP" sz="2200" dirty="0"/>
              <a:t>12</a:t>
            </a:r>
            <a:r>
              <a:rPr kumimoji="0" lang="ja-JP" altLang="en-US" sz="2200" dirty="0"/>
              <a:t>　安全管理マニュアル</a:t>
            </a:r>
            <a:endParaRPr kumimoji="0" lang="en-US" altLang="ja-JP" sz="2200" dirty="0"/>
          </a:p>
          <a:p>
            <a:r>
              <a:rPr kumimoji="0" lang="ja-JP" altLang="en-US" sz="2200" dirty="0"/>
              <a:t>４．</a:t>
            </a:r>
            <a:r>
              <a:rPr kumimoji="0" lang="en-US" altLang="ja-JP" sz="2200" dirty="0"/>
              <a:t>13</a:t>
            </a:r>
            <a:r>
              <a:rPr kumimoji="0" lang="ja-JP" altLang="en-US" sz="2200" dirty="0"/>
              <a:t>　</a:t>
            </a:r>
            <a:r>
              <a:rPr kumimoji="0" lang="ja-JP" altLang="en-US" dirty="0"/>
              <a:t>受託事業の業務報告書の作成</a:t>
            </a:r>
            <a:endParaRPr kumimoji="0" lang="en-US" altLang="ja-JP" dirty="0"/>
          </a:p>
          <a:p>
            <a:r>
              <a:rPr kumimoji="0" lang="ja-JP" altLang="en-US" sz="2200" dirty="0"/>
              <a:t>４．</a:t>
            </a:r>
            <a:r>
              <a:rPr kumimoji="0" lang="en-US" altLang="ja-JP" sz="2200" dirty="0"/>
              <a:t>14</a:t>
            </a:r>
            <a:r>
              <a:rPr kumimoji="0" lang="ja-JP" altLang="en-US" sz="2200" dirty="0"/>
              <a:t>　事業完了後に必要な対応</a:t>
            </a:r>
            <a:endParaRPr kumimoji="0" lang="en-US" altLang="ja-JP" sz="2200" dirty="0"/>
          </a:p>
        </p:txBody>
      </p:sp>
    </p:spTree>
    <p:extLst>
      <p:ext uri="{BB962C8B-B14F-4D97-AF65-F5344CB8AC3E}">
        <p14:creationId xmlns:p14="http://schemas.microsoft.com/office/powerpoint/2010/main" val="35064799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コンテンツ プレースホルダー 2">
            <a:extLst>
              <a:ext uri="{FF2B5EF4-FFF2-40B4-BE49-F238E27FC236}">
                <a16:creationId xmlns:a16="http://schemas.microsoft.com/office/drawing/2014/main" id="{94C0BB57-477C-4859-BB56-DD46F2DD8696}"/>
              </a:ext>
            </a:extLst>
          </p:cNvPr>
          <p:cNvSpPr txBox="1">
            <a:spLocks/>
          </p:cNvSpPr>
          <p:nvPr/>
        </p:nvSpPr>
        <p:spPr bwMode="auto">
          <a:xfrm>
            <a:off x="652463" y="635000"/>
            <a:ext cx="8491537"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4.11.1</a:t>
            </a:r>
            <a:r>
              <a:rPr lang="ja-JP" altLang="en-US" sz="3600" u="sng" dirty="0"/>
              <a:t>　捕獲作業の準備</a:t>
            </a:r>
            <a:endParaRPr lang="en-US" altLang="ja-JP" sz="3600" u="sng" dirty="0"/>
          </a:p>
        </p:txBody>
      </p:sp>
      <p:sp>
        <p:nvSpPr>
          <p:cNvPr id="4" name="コンテンツ プレースホルダー 2">
            <a:extLst>
              <a:ext uri="{FF2B5EF4-FFF2-40B4-BE49-F238E27FC236}">
                <a16:creationId xmlns:a16="http://schemas.microsoft.com/office/drawing/2014/main" id="{79211A1E-E125-4370-AD15-9542BB09381C}"/>
              </a:ext>
            </a:extLst>
          </p:cNvPr>
          <p:cNvSpPr txBox="1">
            <a:spLocks/>
          </p:cNvSpPr>
          <p:nvPr/>
        </p:nvSpPr>
        <p:spPr>
          <a:xfrm>
            <a:off x="800100" y="1400175"/>
            <a:ext cx="7543800" cy="396398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lnSpc>
                <a:spcPct val="110000"/>
              </a:lnSpc>
              <a:buFont typeface="Wingdings" panose="05000000000000000000" pitchFamily="2" charset="2"/>
              <a:buChar char="q"/>
              <a:defRPr/>
            </a:pPr>
            <a:r>
              <a:rPr kumimoji="0" lang="ja-JP" altLang="en-US" sz="2700" dirty="0"/>
              <a:t>報告様式やチェックシート等の作業記録の作成</a:t>
            </a:r>
            <a:endParaRPr kumimoji="0" lang="en-US" altLang="ja-JP" sz="2700" dirty="0"/>
          </a:p>
          <a:p>
            <a:pPr marL="263525" indent="-263525" fontAlgn="auto">
              <a:lnSpc>
                <a:spcPct val="110000"/>
              </a:lnSpc>
              <a:buFont typeface="Wingdings" panose="05000000000000000000" pitchFamily="2" charset="2"/>
              <a:buChar char="q"/>
              <a:defRPr/>
            </a:pPr>
            <a:r>
              <a:rPr kumimoji="0" lang="ja-JP" altLang="en-US" sz="2700" dirty="0"/>
              <a:t>作業全体の流れや作業項目を整理した、事業従事者向け作業マニュアルの作成</a:t>
            </a:r>
            <a:endParaRPr kumimoji="0" lang="en-US" altLang="ja-JP" sz="2700" dirty="0"/>
          </a:p>
          <a:p>
            <a:pPr fontAlgn="auto">
              <a:lnSpc>
                <a:spcPct val="110000"/>
              </a:lnSpc>
              <a:buFont typeface="Wingdings" panose="05000000000000000000" pitchFamily="2" charset="2"/>
              <a:buChar char="q"/>
              <a:defRPr/>
            </a:pPr>
            <a:r>
              <a:rPr kumimoji="0" lang="ja-JP" altLang="en-US" sz="2700" dirty="0"/>
              <a:t>事業従事者向け研修の実施</a:t>
            </a:r>
            <a:endParaRPr kumimoji="0" lang="en-US" sz="2700" dirty="0"/>
          </a:p>
        </p:txBody>
      </p:sp>
      <p:sp>
        <p:nvSpPr>
          <p:cNvPr id="47108" name="テキスト ボックス 4">
            <a:extLst>
              <a:ext uri="{FF2B5EF4-FFF2-40B4-BE49-F238E27FC236}">
                <a16:creationId xmlns:a16="http://schemas.microsoft.com/office/drawing/2014/main" id="{D37EEEF5-2F77-4240-A1F9-94D33CEFCB8E}"/>
              </a:ext>
            </a:extLst>
          </p:cNvPr>
          <p:cNvSpPr txBox="1">
            <a:spLocks noChangeArrowheads="1"/>
          </p:cNvSpPr>
          <p:nvPr/>
        </p:nvSpPr>
        <p:spPr bwMode="auto">
          <a:xfrm>
            <a:off x="6583363" y="0"/>
            <a:ext cx="25606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86</a:t>
            </a:r>
            <a:r>
              <a:rPr lang="ja-JP" altLang="en-US" sz="2000" dirty="0">
                <a:latin typeface="+mn-ea"/>
                <a:ea typeface="+mn-ea"/>
              </a:rPr>
              <a:t>ページ</a:t>
            </a:r>
          </a:p>
        </p:txBody>
      </p:sp>
    </p:spTree>
    <p:extLst>
      <p:ext uri="{BB962C8B-B14F-4D97-AF65-F5344CB8AC3E}">
        <p14:creationId xmlns:p14="http://schemas.microsoft.com/office/powerpoint/2010/main" val="11556108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コンテンツ プレースホルダー 2">
            <a:extLst>
              <a:ext uri="{FF2B5EF4-FFF2-40B4-BE49-F238E27FC236}">
                <a16:creationId xmlns:a16="http://schemas.microsoft.com/office/drawing/2014/main" id="{94C0BB57-477C-4859-BB56-DD46F2DD8696}"/>
              </a:ext>
            </a:extLst>
          </p:cNvPr>
          <p:cNvSpPr txBox="1">
            <a:spLocks/>
          </p:cNvSpPr>
          <p:nvPr/>
        </p:nvSpPr>
        <p:spPr bwMode="auto">
          <a:xfrm>
            <a:off x="652463" y="635000"/>
            <a:ext cx="8491537"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4.11.2</a:t>
            </a:r>
            <a:r>
              <a:rPr lang="ja-JP" altLang="en-US" sz="3600" u="sng" dirty="0"/>
              <a:t>　作業開始時ミーティング</a:t>
            </a:r>
            <a:endParaRPr lang="en-US" altLang="ja-JP" sz="3600" u="sng" dirty="0"/>
          </a:p>
        </p:txBody>
      </p:sp>
      <p:sp>
        <p:nvSpPr>
          <p:cNvPr id="4" name="コンテンツ プレースホルダー 2">
            <a:extLst>
              <a:ext uri="{FF2B5EF4-FFF2-40B4-BE49-F238E27FC236}">
                <a16:creationId xmlns:a16="http://schemas.microsoft.com/office/drawing/2014/main" id="{79211A1E-E125-4370-AD15-9542BB09381C}"/>
              </a:ext>
            </a:extLst>
          </p:cNvPr>
          <p:cNvSpPr txBox="1">
            <a:spLocks/>
          </p:cNvSpPr>
          <p:nvPr/>
        </p:nvSpPr>
        <p:spPr>
          <a:xfrm>
            <a:off x="846138" y="1722438"/>
            <a:ext cx="7543800" cy="396398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fontAlgn="auto">
              <a:lnSpc>
                <a:spcPct val="110000"/>
              </a:lnSpc>
              <a:buFont typeface="Calibri" panose="020F0502020204030204" pitchFamily="34" charset="0"/>
              <a:buNone/>
              <a:defRPr/>
            </a:pPr>
            <a:r>
              <a:rPr kumimoji="0" lang="ja-JP" altLang="en-US" sz="2700" dirty="0">
                <a:solidFill>
                  <a:srgbClr val="C00000"/>
                </a:solidFill>
              </a:rPr>
              <a:t>主な確認事項</a:t>
            </a:r>
            <a:endParaRPr kumimoji="0" lang="en-US" altLang="ja-JP" sz="2700" dirty="0"/>
          </a:p>
          <a:p>
            <a:pPr fontAlgn="auto">
              <a:lnSpc>
                <a:spcPct val="110000"/>
              </a:lnSpc>
              <a:buFont typeface="Wingdings" panose="05000000000000000000" pitchFamily="2" charset="2"/>
              <a:buChar char="q"/>
              <a:defRPr/>
            </a:pPr>
            <a:r>
              <a:rPr kumimoji="0" lang="ja-JP" altLang="en-US" sz="2700" dirty="0"/>
              <a:t>当日の業務内容の確認</a:t>
            </a:r>
            <a:endParaRPr kumimoji="0" lang="en-US" altLang="ja-JP" sz="2700" dirty="0"/>
          </a:p>
          <a:p>
            <a:pPr fontAlgn="auto">
              <a:lnSpc>
                <a:spcPct val="110000"/>
              </a:lnSpc>
              <a:buFont typeface="Wingdings" panose="05000000000000000000" pitchFamily="2" charset="2"/>
              <a:buChar char="q"/>
              <a:defRPr/>
            </a:pPr>
            <a:r>
              <a:rPr kumimoji="0" lang="ja-JP" altLang="en-US" sz="2700" dirty="0"/>
              <a:t>従事者の健康状態の確認、装備チェック</a:t>
            </a:r>
            <a:endParaRPr kumimoji="0" lang="en-US" altLang="ja-JP" sz="2700" dirty="0"/>
          </a:p>
          <a:p>
            <a:pPr fontAlgn="auto">
              <a:lnSpc>
                <a:spcPct val="110000"/>
              </a:lnSpc>
              <a:buFont typeface="Wingdings" panose="05000000000000000000" pitchFamily="2" charset="2"/>
              <a:buChar char="q"/>
              <a:defRPr/>
            </a:pPr>
            <a:r>
              <a:rPr kumimoji="0" lang="ja-JP" altLang="en-US" sz="2700" dirty="0"/>
              <a:t>連絡方法の確認</a:t>
            </a:r>
            <a:endParaRPr kumimoji="0" lang="en-US" altLang="ja-JP" sz="2700" dirty="0"/>
          </a:p>
          <a:p>
            <a:pPr fontAlgn="auto">
              <a:lnSpc>
                <a:spcPct val="110000"/>
              </a:lnSpc>
              <a:buFont typeface="Wingdings" panose="05000000000000000000" pitchFamily="2" charset="2"/>
              <a:buChar char="q"/>
              <a:defRPr/>
            </a:pPr>
            <a:r>
              <a:rPr kumimoji="0" lang="ja-JP" altLang="en-US" sz="2700" dirty="0"/>
              <a:t>注意事項の確認</a:t>
            </a:r>
            <a:endParaRPr kumimoji="0" lang="en-US" altLang="ja-JP" sz="2700" dirty="0"/>
          </a:p>
          <a:p>
            <a:pPr fontAlgn="auto">
              <a:lnSpc>
                <a:spcPct val="110000"/>
              </a:lnSpc>
              <a:buFont typeface="Wingdings" panose="05000000000000000000" pitchFamily="2" charset="2"/>
              <a:buChar char="q"/>
              <a:defRPr/>
            </a:pPr>
            <a:r>
              <a:rPr kumimoji="0" lang="ja-JP" altLang="en-US" sz="2700" dirty="0"/>
              <a:t>要報告項目と報告方法の確認</a:t>
            </a:r>
            <a:endParaRPr kumimoji="0" lang="en-US" sz="2700" dirty="0"/>
          </a:p>
        </p:txBody>
      </p:sp>
      <p:sp>
        <p:nvSpPr>
          <p:cNvPr id="47108" name="テキスト ボックス 4">
            <a:extLst>
              <a:ext uri="{FF2B5EF4-FFF2-40B4-BE49-F238E27FC236}">
                <a16:creationId xmlns:a16="http://schemas.microsoft.com/office/drawing/2014/main" id="{D37EEEF5-2F77-4240-A1F9-94D33CEFCB8E}"/>
              </a:ext>
            </a:extLst>
          </p:cNvPr>
          <p:cNvSpPr txBox="1">
            <a:spLocks noChangeArrowheads="1"/>
          </p:cNvSpPr>
          <p:nvPr/>
        </p:nvSpPr>
        <p:spPr bwMode="auto">
          <a:xfrm>
            <a:off x="6332221" y="0"/>
            <a:ext cx="28117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86-87</a:t>
            </a:r>
            <a:r>
              <a:rPr lang="ja-JP" altLang="en-US" sz="2000" dirty="0">
                <a:latin typeface="+mn-ea"/>
                <a:ea typeface="+mn-ea"/>
              </a:rPr>
              <a:t>ページ</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37D0ABE2-A211-41F6-AB33-7259FC3AC717}"/>
              </a:ext>
            </a:extLst>
          </p:cNvPr>
          <p:cNvSpPr txBox="1">
            <a:spLocks/>
          </p:cNvSpPr>
          <p:nvPr/>
        </p:nvSpPr>
        <p:spPr>
          <a:xfrm>
            <a:off x="615950" y="1619250"/>
            <a:ext cx="8224838" cy="450215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fontAlgn="auto">
              <a:lnSpc>
                <a:spcPct val="100000"/>
              </a:lnSpc>
              <a:buFont typeface="Calibri" panose="020F0502020204030204" pitchFamily="34" charset="0"/>
              <a:buNone/>
              <a:defRPr/>
            </a:pPr>
            <a:r>
              <a:rPr kumimoji="0" lang="ja-JP" altLang="en-US" sz="2700" dirty="0">
                <a:solidFill>
                  <a:srgbClr val="C00000"/>
                </a:solidFill>
              </a:rPr>
              <a:t>法令や仕様書等に従い、適切に作業を実施する</a:t>
            </a:r>
            <a:endParaRPr kumimoji="0" lang="en-US" altLang="ja-JP" sz="2700" dirty="0">
              <a:solidFill>
                <a:srgbClr val="C00000"/>
              </a:solidFill>
            </a:endParaRPr>
          </a:p>
          <a:p>
            <a:pPr fontAlgn="auto">
              <a:lnSpc>
                <a:spcPct val="100000"/>
              </a:lnSpc>
              <a:buFont typeface="Wingdings" panose="05000000000000000000" pitchFamily="2" charset="2"/>
              <a:buChar char="q"/>
              <a:defRPr/>
            </a:pPr>
            <a:r>
              <a:rPr kumimoji="0" lang="ja-JP" altLang="en-US" sz="2700" dirty="0"/>
              <a:t>捕獲作業は２名以上で行う（原則）</a:t>
            </a:r>
            <a:endParaRPr kumimoji="0" lang="en-US" altLang="ja-JP" sz="2700" dirty="0"/>
          </a:p>
          <a:p>
            <a:pPr lvl="1" fontAlgn="auto">
              <a:lnSpc>
                <a:spcPct val="100000"/>
              </a:lnSpc>
              <a:spcBef>
                <a:spcPts val="600"/>
              </a:spcBef>
              <a:spcAft>
                <a:spcPts val="200"/>
              </a:spcAft>
              <a:buFont typeface="Wingdings" panose="05000000000000000000" pitchFamily="2" charset="2"/>
              <a:buChar char="Ø"/>
              <a:defRPr/>
            </a:pPr>
            <a:r>
              <a:rPr kumimoji="0" lang="ja-JP" altLang="en-US" sz="2700" dirty="0"/>
              <a:t>一時的に単独になる場合にも、緊急時にすぐに駆けつけられる範囲に捕獲従事者を配置する</a:t>
            </a:r>
            <a:endParaRPr kumimoji="0" lang="en-US" altLang="ja-JP" sz="2700" dirty="0"/>
          </a:p>
          <a:p>
            <a:pPr fontAlgn="auto">
              <a:lnSpc>
                <a:spcPct val="100000"/>
              </a:lnSpc>
              <a:buFont typeface="Wingdings" panose="05000000000000000000" pitchFamily="2" charset="2"/>
              <a:buChar char="q"/>
              <a:defRPr/>
            </a:pPr>
            <a:r>
              <a:rPr kumimoji="0" lang="ja-JP" altLang="en-US" sz="2700" dirty="0"/>
              <a:t>捕獲個体の搬出・処分</a:t>
            </a:r>
            <a:endParaRPr kumimoji="0" lang="en-US" altLang="ja-JP" sz="2700" dirty="0"/>
          </a:p>
          <a:p>
            <a:pPr lvl="1" fontAlgn="auto">
              <a:lnSpc>
                <a:spcPct val="100000"/>
              </a:lnSpc>
              <a:spcBef>
                <a:spcPts val="600"/>
              </a:spcBef>
              <a:spcAft>
                <a:spcPts val="200"/>
              </a:spcAft>
              <a:buFont typeface="Wingdings" panose="05000000000000000000" pitchFamily="2" charset="2"/>
              <a:buChar char="Ø"/>
              <a:defRPr/>
            </a:pPr>
            <a:r>
              <a:rPr kumimoji="0" lang="ja-JP" altLang="en-US" sz="2700" dirty="0"/>
              <a:t>業務計画書に定めた方法に沿って行う</a:t>
            </a:r>
            <a:endParaRPr kumimoji="0" lang="en-US" altLang="ja-JP" sz="2700" dirty="0"/>
          </a:p>
          <a:p>
            <a:pPr fontAlgn="auto">
              <a:lnSpc>
                <a:spcPct val="100000"/>
              </a:lnSpc>
              <a:buFont typeface="Wingdings" panose="05000000000000000000" pitchFamily="2" charset="2"/>
              <a:buChar char="q"/>
              <a:defRPr/>
            </a:pPr>
            <a:r>
              <a:rPr kumimoji="0" lang="ja-JP" altLang="en-US" sz="2700" dirty="0"/>
              <a:t>捕獲情報の記録</a:t>
            </a:r>
            <a:endParaRPr kumimoji="0" lang="en-US" altLang="ja-JP" sz="2700" dirty="0"/>
          </a:p>
          <a:p>
            <a:pPr lvl="1" fontAlgn="auto">
              <a:lnSpc>
                <a:spcPct val="100000"/>
              </a:lnSpc>
              <a:spcBef>
                <a:spcPts val="600"/>
              </a:spcBef>
              <a:spcAft>
                <a:spcPts val="200"/>
              </a:spcAft>
              <a:buFont typeface="Wingdings" panose="05000000000000000000" pitchFamily="2" charset="2"/>
              <a:buChar char="Ø"/>
              <a:defRPr/>
            </a:pPr>
            <a:r>
              <a:rPr kumimoji="0" lang="ja-JP" altLang="en-US" sz="2700" dirty="0"/>
              <a:t>必要な記録を理解する</a:t>
            </a:r>
            <a:endParaRPr kumimoji="0" lang="en-US" altLang="ja-JP" sz="2700" dirty="0"/>
          </a:p>
          <a:p>
            <a:pPr marL="201168" lvl="1" indent="0" fontAlgn="auto">
              <a:lnSpc>
                <a:spcPct val="100000"/>
              </a:lnSpc>
              <a:spcBef>
                <a:spcPts val="600"/>
              </a:spcBef>
              <a:spcAft>
                <a:spcPts val="200"/>
              </a:spcAft>
              <a:buFont typeface="Calibri" pitchFamily="34" charset="0"/>
              <a:buNone/>
              <a:defRPr/>
            </a:pPr>
            <a:endParaRPr kumimoji="0" lang="en-US" altLang="ja-JP" sz="2700" dirty="0"/>
          </a:p>
          <a:p>
            <a:pPr lvl="1" fontAlgn="auto">
              <a:lnSpc>
                <a:spcPct val="100000"/>
              </a:lnSpc>
              <a:spcBef>
                <a:spcPts val="600"/>
              </a:spcBef>
              <a:spcAft>
                <a:spcPts val="200"/>
              </a:spcAft>
              <a:buFont typeface="Wingdings" panose="05000000000000000000" pitchFamily="2" charset="2"/>
              <a:buChar char="Ø"/>
              <a:defRPr/>
            </a:pPr>
            <a:endParaRPr kumimoji="0" lang="en-US" altLang="ja-JP" sz="2700" dirty="0"/>
          </a:p>
          <a:p>
            <a:pPr marL="201168" lvl="1" indent="0" fontAlgn="auto">
              <a:lnSpc>
                <a:spcPct val="100000"/>
              </a:lnSpc>
              <a:spcBef>
                <a:spcPts val="600"/>
              </a:spcBef>
              <a:spcAft>
                <a:spcPts val="200"/>
              </a:spcAft>
              <a:buFont typeface="Calibri" pitchFamily="34" charset="0"/>
              <a:buNone/>
              <a:defRPr/>
            </a:pPr>
            <a:endParaRPr kumimoji="0" lang="en-US" altLang="ja-JP" sz="2700" dirty="0"/>
          </a:p>
        </p:txBody>
      </p:sp>
      <p:sp>
        <p:nvSpPr>
          <p:cNvPr id="49155" name="コンテンツ プレースホルダー 2">
            <a:extLst>
              <a:ext uri="{FF2B5EF4-FFF2-40B4-BE49-F238E27FC236}">
                <a16:creationId xmlns:a16="http://schemas.microsoft.com/office/drawing/2014/main" id="{2A498E98-4AB3-48BF-8949-E41214C688A9}"/>
              </a:ext>
            </a:extLst>
          </p:cNvPr>
          <p:cNvSpPr txBox="1">
            <a:spLocks/>
          </p:cNvSpPr>
          <p:nvPr/>
        </p:nvSpPr>
        <p:spPr bwMode="auto">
          <a:xfrm>
            <a:off x="615950" y="742950"/>
            <a:ext cx="849153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4.11.3</a:t>
            </a:r>
            <a:r>
              <a:rPr lang="ja-JP" altLang="en-US" sz="3600" u="sng" dirty="0"/>
              <a:t>　作業の実施</a:t>
            </a:r>
            <a:endParaRPr lang="en-US" altLang="ja-JP" sz="3000" dirty="0"/>
          </a:p>
        </p:txBody>
      </p:sp>
      <p:sp>
        <p:nvSpPr>
          <p:cNvPr id="49156" name="テキスト ボックス 5">
            <a:extLst>
              <a:ext uri="{FF2B5EF4-FFF2-40B4-BE49-F238E27FC236}">
                <a16:creationId xmlns:a16="http://schemas.microsoft.com/office/drawing/2014/main" id="{A8C9C007-1370-45E3-9BF2-801623020FFC}"/>
              </a:ext>
            </a:extLst>
          </p:cNvPr>
          <p:cNvSpPr txBox="1">
            <a:spLocks noChangeArrowheads="1"/>
          </p:cNvSpPr>
          <p:nvPr/>
        </p:nvSpPr>
        <p:spPr bwMode="auto">
          <a:xfrm>
            <a:off x="6327775" y="-3175"/>
            <a:ext cx="2800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87</a:t>
            </a:r>
            <a:r>
              <a:rPr lang="ja-JP" altLang="en-US" sz="2000" dirty="0">
                <a:latin typeface="+mn-ea"/>
                <a:ea typeface="+mn-ea"/>
              </a:rPr>
              <a:t>ページ</a:t>
            </a:r>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コンテンツ プレースホルダー 2">
            <a:extLst>
              <a:ext uri="{FF2B5EF4-FFF2-40B4-BE49-F238E27FC236}">
                <a16:creationId xmlns:a16="http://schemas.microsoft.com/office/drawing/2014/main" id="{8191F16F-7807-42A2-8805-F8163A1BC4F4}"/>
              </a:ext>
            </a:extLst>
          </p:cNvPr>
          <p:cNvSpPr txBox="1">
            <a:spLocks/>
          </p:cNvSpPr>
          <p:nvPr/>
        </p:nvSpPr>
        <p:spPr bwMode="auto">
          <a:xfrm>
            <a:off x="793750" y="954088"/>
            <a:ext cx="849153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4.11.4</a:t>
            </a:r>
            <a:r>
              <a:rPr lang="ja-JP" altLang="en-US" sz="3600" u="sng" dirty="0"/>
              <a:t>　作業終了時ミーティング</a:t>
            </a:r>
            <a:endParaRPr lang="en-US" altLang="ja-JP" sz="3200" dirty="0"/>
          </a:p>
        </p:txBody>
      </p:sp>
      <p:sp>
        <p:nvSpPr>
          <p:cNvPr id="5" name="コンテンツ プレースホルダー 2">
            <a:extLst>
              <a:ext uri="{FF2B5EF4-FFF2-40B4-BE49-F238E27FC236}">
                <a16:creationId xmlns:a16="http://schemas.microsoft.com/office/drawing/2014/main" id="{C1878E7A-518A-43A2-96D6-12BE6A32111C}"/>
              </a:ext>
            </a:extLst>
          </p:cNvPr>
          <p:cNvSpPr txBox="1">
            <a:spLocks/>
          </p:cNvSpPr>
          <p:nvPr/>
        </p:nvSpPr>
        <p:spPr>
          <a:xfrm>
            <a:off x="939800" y="2174875"/>
            <a:ext cx="7543800" cy="357981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fontAlgn="auto">
              <a:lnSpc>
                <a:spcPct val="100000"/>
              </a:lnSpc>
              <a:buFont typeface="Calibri" panose="020F0502020204030204" pitchFamily="34" charset="0"/>
              <a:buNone/>
              <a:defRPr/>
            </a:pPr>
            <a:r>
              <a:rPr kumimoji="0" lang="ja-JP" altLang="en-US" sz="2700" dirty="0">
                <a:solidFill>
                  <a:srgbClr val="C00000"/>
                </a:solidFill>
              </a:rPr>
              <a:t>主な確認事項</a:t>
            </a:r>
            <a:endParaRPr kumimoji="0" lang="en-US" altLang="ja-JP" sz="2700" dirty="0">
              <a:solidFill>
                <a:srgbClr val="C00000"/>
              </a:solidFill>
            </a:endParaRPr>
          </a:p>
          <a:p>
            <a:pPr fontAlgn="auto">
              <a:lnSpc>
                <a:spcPct val="100000"/>
              </a:lnSpc>
              <a:buFont typeface="Wingdings" panose="05000000000000000000" pitchFamily="2" charset="2"/>
              <a:buChar char="q"/>
              <a:defRPr/>
            </a:pPr>
            <a:r>
              <a:rPr kumimoji="0" lang="ja-JP" altLang="en-US" sz="2700" dirty="0"/>
              <a:t>終了した業務内容と捕獲成果、進行状況の確認</a:t>
            </a:r>
            <a:endParaRPr kumimoji="0" lang="en-US" altLang="ja-JP" sz="2700" dirty="0"/>
          </a:p>
          <a:p>
            <a:pPr fontAlgn="auto">
              <a:lnSpc>
                <a:spcPct val="100000"/>
              </a:lnSpc>
              <a:buFont typeface="Wingdings" panose="05000000000000000000" pitchFamily="2" charset="2"/>
              <a:buChar char="q"/>
              <a:defRPr/>
            </a:pPr>
            <a:r>
              <a:rPr kumimoji="0" lang="ja-JP" altLang="en-US" sz="2700" dirty="0"/>
              <a:t>報告事項の確認</a:t>
            </a:r>
            <a:endParaRPr kumimoji="0" lang="en-US" altLang="ja-JP" sz="2700" dirty="0"/>
          </a:p>
          <a:p>
            <a:pPr fontAlgn="auto">
              <a:lnSpc>
                <a:spcPct val="100000"/>
              </a:lnSpc>
              <a:buFont typeface="Wingdings" panose="05000000000000000000" pitchFamily="2" charset="2"/>
              <a:buChar char="q"/>
              <a:defRPr/>
            </a:pPr>
            <a:r>
              <a:rPr kumimoji="0" lang="ja-JP" altLang="en-US" sz="2700" dirty="0"/>
              <a:t>注意事項、反省点の確認</a:t>
            </a:r>
            <a:endParaRPr kumimoji="0" lang="en-US" altLang="ja-JP" sz="2700" dirty="0"/>
          </a:p>
          <a:p>
            <a:pPr fontAlgn="auto">
              <a:lnSpc>
                <a:spcPct val="100000"/>
              </a:lnSpc>
              <a:buFont typeface="Wingdings" panose="05000000000000000000" pitchFamily="2" charset="2"/>
              <a:buChar char="q"/>
              <a:defRPr/>
            </a:pPr>
            <a:r>
              <a:rPr kumimoji="0" lang="ja-JP" altLang="en-US" sz="2700" dirty="0"/>
              <a:t>作業記録や報告書の提出</a:t>
            </a:r>
            <a:endParaRPr kumimoji="0" lang="en-US" altLang="ja-JP" sz="2700" dirty="0"/>
          </a:p>
        </p:txBody>
      </p:sp>
      <p:sp>
        <p:nvSpPr>
          <p:cNvPr id="51204" name="テキスト ボックス 3">
            <a:extLst>
              <a:ext uri="{FF2B5EF4-FFF2-40B4-BE49-F238E27FC236}">
                <a16:creationId xmlns:a16="http://schemas.microsoft.com/office/drawing/2014/main" id="{5C069CF9-D57C-45E8-9F53-03757BAA2544}"/>
              </a:ext>
            </a:extLst>
          </p:cNvPr>
          <p:cNvSpPr txBox="1">
            <a:spLocks noChangeArrowheads="1"/>
          </p:cNvSpPr>
          <p:nvPr/>
        </p:nvSpPr>
        <p:spPr bwMode="auto">
          <a:xfrm>
            <a:off x="6461125" y="6350"/>
            <a:ext cx="2667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87-88</a:t>
            </a:r>
            <a:r>
              <a:rPr lang="ja-JP" altLang="en-US" sz="2000" dirty="0">
                <a:latin typeface="+mn-ea"/>
                <a:ea typeface="+mn-ea"/>
              </a:rPr>
              <a:t>ページ</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コンテンツ プレースホルダー 2">
            <a:extLst>
              <a:ext uri="{FF2B5EF4-FFF2-40B4-BE49-F238E27FC236}">
                <a16:creationId xmlns:a16="http://schemas.microsoft.com/office/drawing/2014/main" id="{8191F16F-7807-42A2-8805-F8163A1BC4F4}"/>
              </a:ext>
            </a:extLst>
          </p:cNvPr>
          <p:cNvSpPr txBox="1">
            <a:spLocks/>
          </p:cNvSpPr>
          <p:nvPr/>
        </p:nvSpPr>
        <p:spPr bwMode="auto">
          <a:xfrm>
            <a:off x="793750" y="954088"/>
            <a:ext cx="804322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4.11.5</a:t>
            </a:r>
            <a:r>
              <a:rPr lang="ja-JP" altLang="en-US" sz="3600" u="sng" dirty="0"/>
              <a:t>　事業従事者の労務管理</a:t>
            </a:r>
            <a:endParaRPr lang="en-US" altLang="ja-JP" sz="3200" dirty="0"/>
          </a:p>
        </p:txBody>
      </p:sp>
      <p:sp>
        <p:nvSpPr>
          <p:cNvPr id="5" name="コンテンツ プレースホルダー 2">
            <a:extLst>
              <a:ext uri="{FF2B5EF4-FFF2-40B4-BE49-F238E27FC236}">
                <a16:creationId xmlns:a16="http://schemas.microsoft.com/office/drawing/2014/main" id="{C1878E7A-518A-43A2-96D6-12BE6A32111C}"/>
              </a:ext>
            </a:extLst>
          </p:cNvPr>
          <p:cNvSpPr txBox="1">
            <a:spLocks/>
          </p:cNvSpPr>
          <p:nvPr/>
        </p:nvSpPr>
        <p:spPr>
          <a:xfrm>
            <a:off x="345440" y="2174875"/>
            <a:ext cx="8491538" cy="357981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365125" indent="-365125" fontAlgn="auto">
              <a:lnSpc>
                <a:spcPct val="100000"/>
              </a:lnSpc>
              <a:buFont typeface="Wingdings" panose="05000000000000000000" pitchFamily="2" charset="2"/>
              <a:buChar char="q"/>
              <a:defRPr/>
            </a:pPr>
            <a:r>
              <a:rPr kumimoji="0" lang="ja-JP" altLang="en-US" sz="2700" dirty="0"/>
              <a:t>事業者には、その事業従事者に対し、労働法に適合した労務管理が求められる</a:t>
            </a:r>
            <a:endParaRPr kumimoji="0" lang="en-US" altLang="ja-JP" sz="2700" dirty="0"/>
          </a:p>
          <a:p>
            <a:pPr marL="365125" indent="-365125" fontAlgn="auto">
              <a:lnSpc>
                <a:spcPct val="100000"/>
              </a:lnSpc>
              <a:buFont typeface="Wingdings" panose="05000000000000000000" pitchFamily="2" charset="2"/>
              <a:buChar char="q"/>
              <a:defRPr/>
            </a:pPr>
            <a:r>
              <a:rPr kumimoji="0" lang="ja-JP" altLang="en-US" sz="2700" dirty="0"/>
              <a:t>事業従事者の労務管理を適切に行い、作業当日の事業従事者の健康状態を把握し、無理をさせない対応が必要</a:t>
            </a:r>
            <a:endParaRPr kumimoji="0" lang="en-US" altLang="ja-JP" sz="2700" dirty="0"/>
          </a:p>
        </p:txBody>
      </p:sp>
      <p:sp>
        <p:nvSpPr>
          <p:cNvPr id="51204" name="テキスト ボックス 3">
            <a:extLst>
              <a:ext uri="{FF2B5EF4-FFF2-40B4-BE49-F238E27FC236}">
                <a16:creationId xmlns:a16="http://schemas.microsoft.com/office/drawing/2014/main" id="{5C069CF9-D57C-45E8-9F53-03757BAA2544}"/>
              </a:ext>
            </a:extLst>
          </p:cNvPr>
          <p:cNvSpPr txBox="1">
            <a:spLocks noChangeArrowheads="1"/>
          </p:cNvSpPr>
          <p:nvPr/>
        </p:nvSpPr>
        <p:spPr bwMode="auto">
          <a:xfrm>
            <a:off x="6461125" y="6350"/>
            <a:ext cx="2667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88</a:t>
            </a:r>
            <a:r>
              <a:rPr lang="ja-JP" altLang="en-US" sz="2000" dirty="0">
                <a:latin typeface="+mn-ea"/>
                <a:ea typeface="+mn-ea"/>
              </a:rPr>
              <a:t>ページ</a:t>
            </a:r>
          </a:p>
        </p:txBody>
      </p:sp>
    </p:spTree>
    <p:extLst>
      <p:ext uri="{BB962C8B-B14F-4D97-AF65-F5344CB8AC3E}">
        <p14:creationId xmlns:p14="http://schemas.microsoft.com/office/powerpoint/2010/main" val="177707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コンテンツ プレースホルダー 2">
            <a:extLst>
              <a:ext uri="{FF2B5EF4-FFF2-40B4-BE49-F238E27FC236}">
                <a16:creationId xmlns:a16="http://schemas.microsoft.com/office/drawing/2014/main" id="{5E39F5DA-CC0F-4DAF-B65C-11C79E4ADDA1}"/>
              </a:ext>
            </a:extLst>
          </p:cNvPr>
          <p:cNvSpPr txBox="1">
            <a:spLocks/>
          </p:cNvSpPr>
          <p:nvPr/>
        </p:nvSpPr>
        <p:spPr bwMode="auto">
          <a:xfrm>
            <a:off x="0" y="415925"/>
            <a:ext cx="91440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000" dirty="0"/>
              <a:t> </a:t>
            </a:r>
            <a:r>
              <a:rPr lang="en-US" altLang="ja-JP" sz="3000" u="sng" dirty="0"/>
              <a:t>4.1.2</a:t>
            </a:r>
            <a:r>
              <a:rPr lang="ja-JP" altLang="en-US" sz="3000" u="sng" dirty="0"/>
              <a:t>　指定管理鳥獣捕獲等事業と従来の捕獲との違い</a:t>
            </a:r>
            <a:endParaRPr lang="en-US" altLang="ja-JP" sz="3000" u="sng" dirty="0"/>
          </a:p>
        </p:txBody>
      </p:sp>
      <p:sp>
        <p:nvSpPr>
          <p:cNvPr id="33865" name="テキスト ボックス 5">
            <a:extLst>
              <a:ext uri="{FF2B5EF4-FFF2-40B4-BE49-F238E27FC236}">
                <a16:creationId xmlns:a16="http://schemas.microsoft.com/office/drawing/2014/main" id="{083E1971-09B4-4E04-A78A-1A0A03F33C49}"/>
              </a:ext>
            </a:extLst>
          </p:cNvPr>
          <p:cNvSpPr txBox="1">
            <a:spLocks noChangeArrowheads="1"/>
          </p:cNvSpPr>
          <p:nvPr/>
        </p:nvSpPr>
        <p:spPr bwMode="auto">
          <a:xfrm>
            <a:off x="6819900" y="0"/>
            <a:ext cx="2324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20</a:t>
            </a:r>
            <a:r>
              <a:rPr lang="ja-JP" altLang="en-US" sz="2000" dirty="0"/>
              <a:t>ページ</a:t>
            </a:r>
          </a:p>
        </p:txBody>
      </p:sp>
      <p:graphicFrame>
        <p:nvGraphicFramePr>
          <p:cNvPr id="3" name="表 2">
            <a:extLst>
              <a:ext uri="{FF2B5EF4-FFF2-40B4-BE49-F238E27FC236}">
                <a16:creationId xmlns:a16="http://schemas.microsoft.com/office/drawing/2014/main" id="{07F4A90A-A998-5369-F9B1-FD83EA420578}"/>
              </a:ext>
            </a:extLst>
          </p:cNvPr>
          <p:cNvGraphicFramePr>
            <a:graphicFrameLocks noGrp="1"/>
          </p:cNvGraphicFramePr>
          <p:nvPr>
            <p:extLst>
              <p:ext uri="{D42A27DB-BD31-4B8C-83A1-F6EECF244321}">
                <p14:modId xmlns:p14="http://schemas.microsoft.com/office/powerpoint/2010/main" val="2996284756"/>
              </p:ext>
            </p:extLst>
          </p:nvPr>
        </p:nvGraphicFramePr>
        <p:xfrm>
          <a:off x="73025" y="946150"/>
          <a:ext cx="8997950" cy="5726253"/>
        </p:xfrm>
        <a:graphic>
          <a:graphicData uri="http://schemas.openxmlformats.org/drawingml/2006/table">
            <a:tbl>
              <a:tblPr firstRow="1" firstCol="1" bandRow="1">
                <a:tableStyleId>{93296810-A885-4BE3-A3E7-6D5BEEA58F35}</a:tableStyleId>
              </a:tblPr>
              <a:tblGrid>
                <a:gridCol w="1061833">
                  <a:extLst>
                    <a:ext uri="{9D8B030D-6E8A-4147-A177-3AD203B41FA5}">
                      <a16:colId xmlns:a16="http://schemas.microsoft.com/office/drawing/2014/main" val="20000"/>
                    </a:ext>
                  </a:extLst>
                </a:gridCol>
                <a:gridCol w="1647731">
                  <a:extLst>
                    <a:ext uri="{9D8B030D-6E8A-4147-A177-3AD203B41FA5}">
                      <a16:colId xmlns:a16="http://schemas.microsoft.com/office/drawing/2014/main" val="20001"/>
                    </a:ext>
                  </a:extLst>
                </a:gridCol>
                <a:gridCol w="1914919">
                  <a:extLst>
                    <a:ext uri="{9D8B030D-6E8A-4147-A177-3AD203B41FA5}">
                      <a16:colId xmlns:a16="http://schemas.microsoft.com/office/drawing/2014/main" val="20002"/>
                    </a:ext>
                  </a:extLst>
                </a:gridCol>
                <a:gridCol w="1308619">
                  <a:extLst>
                    <a:ext uri="{9D8B030D-6E8A-4147-A177-3AD203B41FA5}">
                      <a16:colId xmlns:a16="http://schemas.microsoft.com/office/drawing/2014/main" val="20003"/>
                    </a:ext>
                  </a:extLst>
                </a:gridCol>
                <a:gridCol w="1308619">
                  <a:extLst>
                    <a:ext uri="{9D8B030D-6E8A-4147-A177-3AD203B41FA5}">
                      <a16:colId xmlns:a16="http://schemas.microsoft.com/office/drawing/2014/main" val="20004"/>
                    </a:ext>
                  </a:extLst>
                </a:gridCol>
                <a:gridCol w="266179">
                  <a:extLst>
                    <a:ext uri="{9D8B030D-6E8A-4147-A177-3AD203B41FA5}">
                      <a16:colId xmlns:a16="http://schemas.microsoft.com/office/drawing/2014/main" val="20005"/>
                    </a:ext>
                  </a:extLst>
                </a:gridCol>
                <a:gridCol w="1490050">
                  <a:extLst>
                    <a:ext uri="{9D8B030D-6E8A-4147-A177-3AD203B41FA5}">
                      <a16:colId xmlns:a16="http://schemas.microsoft.com/office/drawing/2014/main" val="864145383"/>
                    </a:ext>
                  </a:extLst>
                </a:gridCol>
              </a:tblGrid>
              <a:tr h="349060">
                <a:tc rowSpan="4">
                  <a:txBody>
                    <a:bodyPr/>
                    <a:lstStyle/>
                    <a:p>
                      <a:pPr algn="ctr">
                        <a:spcAft>
                          <a:spcPts val="0"/>
                        </a:spcAft>
                      </a:pPr>
                      <a:r>
                        <a:rPr lang="ja-JP" sz="1600" b="1" dirty="0">
                          <a:effectLst/>
                        </a:rPr>
                        <a:t>分類</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rowSpan="4">
                  <a:txBody>
                    <a:bodyPr/>
                    <a:lstStyle/>
                    <a:p>
                      <a:pPr algn="ctr">
                        <a:spcAft>
                          <a:spcPts val="0"/>
                        </a:spcAft>
                      </a:pPr>
                      <a:r>
                        <a:rPr lang="ja-JP" sz="1600" b="1" dirty="0">
                          <a:effectLst/>
                        </a:rPr>
                        <a:t>狩猟</a:t>
                      </a:r>
                      <a:endParaRPr lang="en-US" sz="1600" b="1" dirty="0">
                        <a:effectLst/>
                      </a:endParaRPr>
                    </a:p>
                    <a:p>
                      <a:pPr algn="ctr">
                        <a:spcAft>
                          <a:spcPts val="0"/>
                        </a:spcAft>
                      </a:pPr>
                      <a:r>
                        <a:rPr lang="ja-JP" sz="1600" b="1" dirty="0">
                          <a:effectLst/>
                        </a:rPr>
                        <a:t>（登録狩猟）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gridSpan="5">
                  <a:txBody>
                    <a:bodyPr/>
                    <a:lstStyle/>
                    <a:p>
                      <a:pPr algn="ctr">
                        <a:spcAft>
                          <a:spcPts val="0"/>
                        </a:spcAft>
                      </a:pPr>
                      <a:r>
                        <a:rPr lang="ja-JP" sz="1600" b="1" dirty="0">
                          <a:effectLst/>
                        </a:rPr>
                        <a:t>狩猟（登録狩猟）以外</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solidFill>
                      <a:schemeClr val="accent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spcAft>
                          <a:spcPts val="0"/>
                        </a:spcAft>
                      </a:pP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solidFill>
                      <a:schemeClr val="accent5"/>
                    </a:solidFill>
                  </a:tcPr>
                </a:tc>
                <a:extLst>
                  <a:ext uri="{0D108BD9-81ED-4DB2-BD59-A6C34878D82A}">
                    <a16:rowId xmlns:a16="http://schemas.microsoft.com/office/drawing/2014/main" val="10000"/>
                  </a:ext>
                </a:extLst>
              </a:tr>
              <a:tr h="281932">
                <a:tc vMerge="1">
                  <a:txBody>
                    <a:bodyPr/>
                    <a:lstStyle/>
                    <a:p>
                      <a:endParaRPr lang="en-US"/>
                    </a:p>
                  </a:txBody>
                  <a:tcPr/>
                </a:tc>
                <a:tc vMerge="1">
                  <a:txBody>
                    <a:bodyPr/>
                    <a:lstStyle/>
                    <a:p>
                      <a:endParaRPr lang="en-US"/>
                    </a:p>
                  </a:txBody>
                  <a:tcPr/>
                </a:tc>
                <a:tc gridSpan="4">
                  <a:txBody>
                    <a:bodyPr/>
                    <a:lstStyle/>
                    <a:p>
                      <a:pPr algn="ctr">
                        <a:spcAft>
                          <a:spcPts val="0"/>
                        </a:spcAft>
                      </a:pPr>
                      <a:r>
                        <a:rPr lang="ja-JP" sz="1600" b="1" dirty="0">
                          <a:effectLst/>
                        </a:rPr>
                        <a:t>許可捕獲</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指定管理鳥獣</a:t>
                      </a:r>
                      <a:endParaRPr lang="en-US" altLang="ja-JP" sz="1600" b="1" dirty="0">
                        <a:effectLst/>
                      </a:endParaRPr>
                    </a:p>
                    <a:p>
                      <a:pPr algn="ctr">
                        <a:spcAft>
                          <a:spcPts val="0"/>
                        </a:spcAft>
                      </a:pPr>
                      <a:r>
                        <a:rPr lang="ja-JP" sz="1600" b="1" dirty="0">
                          <a:effectLst/>
                        </a:rPr>
                        <a:t>捕獲等事業</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rowSpan="3">
                  <a:txBody>
                    <a:bodyPr/>
                    <a:lstStyle/>
                    <a:p>
                      <a:pPr algn="ctr">
                        <a:spcAft>
                          <a:spcPts val="0"/>
                        </a:spcAft>
                      </a:pPr>
                      <a:r>
                        <a:rPr lang="ja-JP" sz="1600" b="1" dirty="0">
                          <a:effectLst/>
                        </a:rPr>
                        <a:t>指定管理鳥獣</a:t>
                      </a:r>
                      <a:endParaRPr lang="en-US" altLang="ja-JP" sz="1600" b="1" dirty="0">
                        <a:effectLst/>
                      </a:endParaRPr>
                    </a:p>
                    <a:p>
                      <a:pPr algn="ctr">
                        <a:spcAft>
                          <a:spcPts val="0"/>
                        </a:spcAft>
                      </a:pPr>
                      <a:r>
                        <a:rPr lang="ja-JP" sz="1600" b="1" dirty="0">
                          <a:effectLst/>
                        </a:rPr>
                        <a:t>捕獲等事業</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1"/>
                  </a:ext>
                </a:extLst>
              </a:tr>
              <a:tr h="373970">
                <a:tc vMerge="1">
                  <a:txBody>
                    <a:bodyPr/>
                    <a:lstStyle/>
                    <a:p>
                      <a:endParaRPr lang="en-US"/>
                    </a:p>
                  </a:txBody>
                  <a:tcPr/>
                </a:tc>
                <a:tc vMerge="1">
                  <a:txBody>
                    <a:bodyPr/>
                    <a:lstStyle/>
                    <a:p>
                      <a:endParaRPr lang="en-US"/>
                    </a:p>
                  </a:txBody>
                  <a:tcPr/>
                </a:tc>
                <a:tc rowSpan="2">
                  <a:txBody>
                    <a:bodyPr/>
                    <a:lstStyle/>
                    <a:p>
                      <a:pPr algn="ctr">
                        <a:spcAft>
                          <a:spcPts val="0"/>
                        </a:spcAft>
                      </a:pPr>
                      <a:r>
                        <a:rPr lang="ja-JP" sz="1600" b="1" dirty="0">
                          <a:effectLst/>
                        </a:rPr>
                        <a:t>学術研究、鳥獣の</a:t>
                      </a:r>
                      <a:endParaRPr lang="en-US" altLang="ja-JP" sz="1600" b="1" dirty="0">
                        <a:effectLst/>
                      </a:endParaRPr>
                    </a:p>
                    <a:p>
                      <a:pPr algn="ctr">
                        <a:spcAft>
                          <a:spcPts val="0"/>
                        </a:spcAft>
                      </a:pPr>
                      <a:r>
                        <a:rPr lang="ja-JP" sz="1600" b="1" dirty="0">
                          <a:effectLst/>
                        </a:rPr>
                        <a:t>保護、その他</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3">
                  <a:txBody>
                    <a:bodyPr/>
                    <a:lstStyle/>
                    <a:p>
                      <a:pPr algn="ctr">
                        <a:spcAft>
                          <a:spcPts val="0"/>
                        </a:spcAft>
                      </a:pPr>
                      <a:r>
                        <a:rPr lang="ja-JP" altLang="en-US" sz="1600" b="1" dirty="0">
                          <a:effectLst/>
                        </a:rPr>
                        <a:t>鳥獣の管理</a:t>
                      </a:r>
                      <a:endParaRPr lang="en-US" sz="1600" b="1" dirty="0">
                        <a:effectLst/>
                      </a:endParaRPr>
                    </a:p>
                  </a:txBody>
                  <a:tcPr marL="55269" marR="55269" marT="0" marB="0" anchor="ctr">
                    <a:lnB w="12700" cap="flat" cmpd="sng" algn="ctr">
                      <a:solidFill>
                        <a:schemeClr val="bg1"/>
                      </a:solidFill>
                      <a:prstDash val="solid"/>
                      <a:round/>
                      <a:headEnd type="none" w="med" len="med"/>
                      <a:tailEnd type="none" w="med" len="med"/>
                    </a:lnB>
                  </a:tcPr>
                </a:tc>
                <a:tc hMerge="1">
                  <a:txBody>
                    <a:bodyPr/>
                    <a:lstStyle/>
                    <a:p>
                      <a:endParaRPr dirty="0"/>
                    </a:p>
                  </a:txBody>
                  <a:tcPr marL="55269" marR="55269" marT="0" marB="0" anchor="ctr">
                    <a:lnB w="12700" cap="flat" cmpd="sng" algn="ctr">
                      <a:solidFill>
                        <a:schemeClr val="tx1"/>
                      </a:solidFill>
                      <a:prstDash val="solid"/>
                      <a:round/>
                      <a:headEnd type="none" w="med" len="med"/>
                      <a:tailEnd type="none" w="med" len="med"/>
                    </a:lnB>
                  </a:tcPr>
                </a:tc>
                <a:tc hMerge="1">
                  <a:txBody>
                    <a:bodyPr/>
                    <a:lstStyle/>
                    <a:p>
                      <a:endParaRPr lang="en-US"/>
                    </a:p>
                  </a:txBody>
                  <a:tcPr/>
                </a:tc>
                <a:tc vMerge="1">
                  <a:txBody>
                    <a:bodyPr/>
                    <a:lstStyle/>
                    <a:p>
                      <a:endParaRPr kumimoji="1" lang="ja-JP" altLang="en-US"/>
                    </a:p>
                  </a:txBody>
                  <a:tcPr/>
                </a:tc>
                <a:extLst>
                  <a:ext uri="{0D108BD9-81ED-4DB2-BD59-A6C34878D82A}">
                    <a16:rowId xmlns:a16="http://schemas.microsoft.com/office/drawing/2014/main" val="10002"/>
                  </a:ext>
                </a:extLst>
              </a:tr>
              <a:tr h="3739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effectLst/>
                        </a:rPr>
                        <a:t>被害防止</a:t>
                      </a:r>
                      <a:endParaRPr lang="en-US" altLang="ja-JP" sz="1600" b="1" dirty="0">
                        <a:effectLst/>
                      </a:endParaRPr>
                    </a:p>
                  </a:txBody>
                  <a:tcPr marL="55269" marR="55269" marT="0" marB="0" anchor="ctr">
                    <a:lnT w="12700" cap="flat" cmpd="sng" algn="ctr">
                      <a:solidFill>
                        <a:schemeClr val="bg1"/>
                      </a:solidFill>
                      <a:prstDash val="solid"/>
                      <a:round/>
                      <a:headEnd type="none" w="med" len="med"/>
                      <a:tailEnd type="none" w="med" len="med"/>
                    </a:lnT>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600" b="1" dirty="0">
                          <a:effectLst/>
                        </a:rPr>
                        <a:t>個体数調整</a:t>
                      </a:r>
                      <a:endParaRPr lang="en-US" altLang="ja-JP"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lnT w="12700" cap="flat" cmpd="sng" algn="ctr">
                      <a:solidFill>
                        <a:schemeClr val="bg1"/>
                      </a:solidFill>
                      <a:prstDash val="solid"/>
                      <a:round/>
                      <a:headEnd type="none" w="med" len="med"/>
                      <a:tailEnd type="none" w="med" len="med"/>
                    </a:lnT>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50897933"/>
                  </a:ext>
                </a:extLst>
              </a:tr>
              <a:tr h="498626">
                <a:tc>
                  <a:txBody>
                    <a:bodyPr/>
                    <a:lstStyle/>
                    <a:p>
                      <a:pPr algn="ctr">
                        <a:spcAft>
                          <a:spcPts val="0"/>
                        </a:spcAft>
                      </a:pPr>
                      <a:r>
                        <a:rPr lang="ja-JP" sz="1600" b="1" dirty="0">
                          <a:effectLst/>
                        </a:rPr>
                        <a:t>目的</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just">
                        <a:spcAft>
                          <a:spcPts val="0"/>
                        </a:spcAft>
                      </a:pPr>
                      <a:r>
                        <a:rPr lang="en-US" sz="1600" b="1" dirty="0">
                          <a:effectLst/>
                        </a:rPr>
                        <a:t> </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学術研究、鳥獣の</a:t>
                      </a:r>
                      <a:endParaRPr lang="en-US" altLang="ja-JP" sz="1600" b="1" dirty="0">
                        <a:effectLst/>
                      </a:endParaRPr>
                    </a:p>
                    <a:p>
                      <a:pPr algn="ctr">
                        <a:spcAft>
                          <a:spcPts val="0"/>
                        </a:spcAft>
                      </a:pPr>
                      <a:r>
                        <a:rPr lang="ja-JP" sz="1600" b="1" dirty="0">
                          <a:effectLst/>
                        </a:rPr>
                        <a:t>保護、その他</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農林業被害等の防止</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3">
                  <a:txBody>
                    <a:bodyPr/>
                    <a:lstStyle/>
                    <a:p>
                      <a:pPr algn="ctr">
                        <a:spcAft>
                          <a:spcPts val="0"/>
                        </a:spcAft>
                      </a:pPr>
                      <a:r>
                        <a:rPr lang="ja-JP" sz="1600" b="1">
                          <a:effectLst/>
                        </a:rPr>
                        <a:t>生息数または生息範囲の抑制</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pPr algn="ctr">
                        <a:spcAft>
                          <a:spcPts val="0"/>
                        </a:spcAft>
                      </a:pP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3"/>
                  </a:ext>
                </a:extLst>
              </a:tr>
              <a:tr h="498626">
                <a:tc>
                  <a:txBody>
                    <a:bodyPr/>
                    <a:lstStyle/>
                    <a:p>
                      <a:pPr algn="ctr">
                        <a:spcAft>
                          <a:spcPts val="0"/>
                        </a:spcAft>
                      </a:pPr>
                      <a:r>
                        <a:rPr lang="ja-JP" sz="1600" b="1" dirty="0">
                          <a:effectLst/>
                        </a:rPr>
                        <a:t>対象鳥獣</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dirty="0">
                          <a:effectLst/>
                        </a:rPr>
                        <a:t>狩猟鳥獣</a:t>
                      </a:r>
                      <a:r>
                        <a:rPr lang="en-US" sz="1600" b="1" dirty="0">
                          <a:effectLst/>
                        </a:rPr>
                        <a:t>(46</a:t>
                      </a:r>
                      <a:r>
                        <a:rPr lang="ja-JP" sz="1600" b="1" dirty="0">
                          <a:effectLst/>
                        </a:rPr>
                        <a:t>種</a:t>
                      </a:r>
                      <a:r>
                        <a:rPr lang="en-US" sz="1600" b="1" dirty="0">
                          <a:effectLst/>
                        </a:rPr>
                        <a:t>)</a:t>
                      </a:r>
                    </a:p>
                    <a:p>
                      <a:pPr algn="ctr">
                        <a:spcAft>
                          <a:spcPts val="0"/>
                        </a:spcAft>
                      </a:pPr>
                      <a:r>
                        <a:rPr lang="ja-JP" sz="1600" b="1" dirty="0">
                          <a:effectLst/>
                        </a:rPr>
                        <a:t>※卵、ひなを除く</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2">
                  <a:txBody>
                    <a:bodyPr/>
                    <a:lstStyle/>
                    <a:p>
                      <a:pPr algn="ctr">
                        <a:spcAft>
                          <a:spcPts val="0"/>
                        </a:spcAft>
                      </a:pPr>
                      <a:r>
                        <a:rPr lang="ja-JP" sz="1600" b="1" dirty="0">
                          <a:effectLst/>
                        </a:rPr>
                        <a:t>鳥獣及び卵</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a:txBody>
                    <a:bodyPr/>
                    <a:lstStyle/>
                    <a:p>
                      <a:pPr algn="ctr">
                        <a:spcAft>
                          <a:spcPts val="0"/>
                        </a:spcAft>
                      </a:pPr>
                      <a:r>
                        <a:rPr lang="ja-JP" sz="1600" b="1" dirty="0">
                          <a:effectLst/>
                        </a:rPr>
                        <a:t>第二種</a:t>
                      </a:r>
                      <a:endParaRPr lang="en-US" altLang="ja-JP" sz="1600" b="1" dirty="0">
                        <a:effectLst/>
                      </a:endParaRPr>
                    </a:p>
                    <a:p>
                      <a:pPr algn="ctr">
                        <a:spcAft>
                          <a:spcPts val="0"/>
                        </a:spcAft>
                      </a:pPr>
                      <a:r>
                        <a:rPr lang="ja-JP" sz="1600" b="1" dirty="0">
                          <a:effectLst/>
                        </a:rPr>
                        <a:t>特定鳥獣</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2">
                  <a:txBody>
                    <a:bodyPr/>
                    <a:lstStyle/>
                    <a:p>
                      <a:pPr algn="ctr">
                        <a:spcAft>
                          <a:spcPts val="0"/>
                        </a:spcAft>
                      </a:pPr>
                      <a:r>
                        <a:rPr lang="ja-JP" sz="1600" b="1" dirty="0">
                          <a:effectLst/>
                        </a:rPr>
                        <a:t>指定管理鳥獣</a:t>
                      </a:r>
                      <a:endParaRPr lang="en-US" altLang="ja-JP" sz="1600" b="1" dirty="0">
                        <a:effectLst/>
                      </a:endParaRPr>
                    </a:p>
                    <a:p>
                      <a:pPr algn="ctr">
                        <a:spcAft>
                          <a:spcPts val="0"/>
                        </a:spcAft>
                      </a:pPr>
                      <a:r>
                        <a:rPr lang="ja-JP" sz="1300" b="1" dirty="0">
                          <a:effectLst/>
                        </a:rPr>
                        <a:t>（ニホンジカ・イノシシ）</a:t>
                      </a:r>
                      <a:endParaRPr lang="en-US" sz="13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pPr algn="ctr">
                        <a:spcAft>
                          <a:spcPts val="0"/>
                        </a:spcAft>
                      </a:pPr>
                      <a:endParaRPr lang="en-US" sz="13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4"/>
                  </a:ext>
                </a:extLst>
              </a:tr>
              <a:tr h="498626">
                <a:tc>
                  <a:txBody>
                    <a:bodyPr/>
                    <a:lstStyle/>
                    <a:p>
                      <a:pPr algn="ctr">
                        <a:spcAft>
                          <a:spcPts val="0"/>
                        </a:spcAft>
                      </a:pPr>
                      <a:r>
                        <a:rPr lang="ja-JP" sz="1600" b="1" dirty="0">
                          <a:effectLst/>
                        </a:rPr>
                        <a:t>捕獲方法</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dirty="0">
                          <a:effectLst/>
                        </a:rPr>
                        <a:t>法定猟法</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5">
                  <a:txBody>
                    <a:bodyPr/>
                    <a:lstStyle/>
                    <a:p>
                      <a:pPr algn="ctr">
                        <a:spcAft>
                          <a:spcPts val="0"/>
                        </a:spcAft>
                      </a:pPr>
                      <a:r>
                        <a:rPr lang="ja-JP" sz="1600" b="1" dirty="0">
                          <a:effectLst/>
                        </a:rPr>
                        <a:t>法定猟法以外も可</a:t>
                      </a:r>
                      <a:endParaRPr lang="en-US" sz="1600" b="1" dirty="0">
                        <a:effectLst/>
                      </a:endParaRPr>
                    </a:p>
                    <a:p>
                      <a:pPr algn="ctr">
                        <a:spcAft>
                          <a:spcPts val="0"/>
                        </a:spcAft>
                      </a:pPr>
                      <a:r>
                        <a:rPr lang="ja-JP" sz="1600" b="1" dirty="0">
                          <a:effectLst/>
                        </a:rPr>
                        <a:t>（危険猟法等については制限あり）</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spcAft>
                          <a:spcPts val="0"/>
                        </a:spcAft>
                      </a:pP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5"/>
                  </a:ext>
                </a:extLst>
              </a:tr>
              <a:tr h="523590">
                <a:tc>
                  <a:txBody>
                    <a:bodyPr/>
                    <a:lstStyle/>
                    <a:p>
                      <a:pPr algn="ctr">
                        <a:spcAft>
                          <a:spcPts val="0"/>
                        </a:spcAft>
                      </a:pPr>
                      <a:r>
                        <a:rPr lang="ja-JP" sz="1600" b="1" dirty="0">
                          <a:effectLst/>
                        </a:rPr>
                        <a:t>実施時期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a:effectLst/>
                        </a:rPr>
                        <a:t>狩猟期間</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4">
                  <a:txBody>
                    <a:bodyPr/>
                    <a:lstStyle/>
                    <a:p>
                      <a:pPr algn="ctr">
                        <a:spcAft>
                          <a:spcPts val="0"/>
                        </a:spcAft>
                      </a:pPr>
                      <a:r>
                        <a:rPr lang="ja-JP" sz="1600" b="1" dirty="0">
                          <a:effectLst/>
                        </a:rPr>
                        <a:t>許可された期間</a:t>
                      </a:r>
                      <a:endParaRPr lang="en-US" sz="1600" b="1" dirty="0">
                        <a:effectLst/>
                      </a:endParaRPr>
                    </a:p>
                    <a:p>
                      <a:pPr algn="ctr">
                        <a:spcAft>
                          <a:spcPts val="0"/>
                        </a:spcAft>
                      </a:pPr>
                      <a:r>
                        <a:rPr lang="ja-JP" sz="1600" b="1" dirty="0">
                          <a:effectLst/>
                        </a:rPr>
                        <a:t>（通年可能）</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事業実施期間</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事業実施期間</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6"/>
                  </a:ext>
                </a:extLst>
              </a:tr>
              <a:tr h="747939">
                <a:tc>
                  <a:txBody>
                    <a:bodyPr/>
                    <a:lstStyle/>
                    <a:p>
                      <a:pPr algn="ctr">
                        <a:spcAft>
                          <a:spcPts val="0"/>
                        </a:spcAft>
                      </a:pPr>
                      <a:r>
                        <a:rPr lang="ja-JP" sz="1600" b="1" dirty="0">
                          <a:effectLst/>
                        </a:rPr>
                        <a:t>実施区域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a:effectLst/>
                        </a:rPr>
                        <a:t>鳥獣保護区や休猟区等の狩猟禁止の区域以外</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4">
                  <a:txBody>
                    <a:bodyPr/>
                    <a:lstStyle/>
                    <a:p>
                      <a:pPr algn="ctr">
                        <a:spcAft>
                          <a:spcPts val="0"/>
                        </a:spcAft>
                      </a:pPr>
                      <a:r>
                        <a:rPr lang="ja-JP" sz="1600" b="1" dirty="0">
                          <a:effectLst/>
                        </a:rPr>
                        <a:t>許可された区域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事業実施区域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事業実施区域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7"/>
                  </a:ext>
                </a:extLst>
              </a:tr>
              <a:tr h="498626">
                <a:tc>
                  <a:txBody>
                    <a:bodyPr/>
                    <a:lstStyle/>
                    <a:p>
                      <a:pPr algn="ctr">
                        <a:spcAft>
                          <a:spcPts val="0"/>
                        </a:spcAft>
                      </a:pPr>
                      <a:r>
                        <a:rPr lang="ja-JP" sz="1600" b="1" dirty="0">
                          <a:effectLst/>
                        </a:rPr>
                        <a:t>実施主体</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rowSpan="2">
                  <a:txBody>
                    <a:bodyPr/>
                    <a:lstStyle/>
                    <a:p>
                      <a:pPr algn="ctr">
                        <a:spcAft>
                          <a:spcPts val="0"/>
                        </a:spcAft>
                      </a:pPr>
                      <a:r>
                        <a:rPr lang="ja-JP" sz="1600" b="1" dirty="0">
                          <a:effectLst/>
                        </a:rPr>
                        <a:t>狩猟者</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許可申請者</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市町村等</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2">
                  <a:txBody>
                    <a:bodyPr/>
                    <a:lstStyle/>
                    <a:p>
                      <a:pPr algn="ctr">
                        <a:spcAft>
                          <a:spcPts val="0"/>
                        </a:spcAft>
                      </a:pPr>
                      <a:r>
                        <a:rPr lang="ja-JP" sz="1600" b="1" dirty="0">
                          <a:effectLst/>
                        </a:rPr>
                        <a:t>都道府県等</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pPr algn="ctr">
                        <a:spcAft>
                          <a:spcPts val="0"/>
                        </a:spcAft>
                      </a:pPr>
                      <a:r>
                        <a:rPr lang="ja-JP" sz="1600" b="1" dirty="0">
                          <a:effectLst/>
                        </a:rPr>
                        <a:t>都道府県</a:t>
                      </a:r>
                      <a:endParaRPr lang="en-US" sz="1600" b="1" dirty="0">
                        <a:effectLst/>
                      </a:endParaRPr>
                    </a:p>
                    <a:p>
                      <a:pPr algn="ctr">
                        <a:spcAft>
                          <a:spcPts val="0"/>
                        </a:spcAft>
                      </a:pPr>
                      <a:r>
                        <a:rPr lang="ja-JP" sz="1600" b="1" dirty="0">
                          <a:effectLst/>
                        </a:rPr>
                        <a:t>国の機関</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都道府県</a:t>
                      </a:r>
                      <a:endParaRPr lang="en-US" sz="1600" b="1">
                        <a:effectLst/>
                      </a:endParaRPr>
                    </a:p>
                    <a:p>
                      <a:pPr algn="ctr">
                        <a:spcAft>
                          <a:spcPts val="0"/>
                        </a:spcAft>
                      </a:pPr>
                      <a:r>
                        <a:rPr lang="ja-JP" sz="1600" b="1">
                          <a:effectLst/>
                        </a:rPr>
                        <a:t>国の機関</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8"/>
                  </a:ext>
                </a:extLst>
              </a:tr>
              <a:tr h="582662">
                <a:tc>
                  <a:txBody>
                    <a:bodyPr/>
                    <a:lstStyle/>
                    <a:p>
                      <a:pPr algn="ctr">
                        <a:spcAft>
                          <a:spcPts val="0"/>
                        </a:spcAft>
                      </a:pPr>
                      <a:r>
                        <a:rPr lang="ja-JP" sz="1600" b="1" dirty="0">
                          <a:effectLst/>
                        </a:rPr>
                        <a:t>捕獲</a:t>
                      </a:r>
                      <a:endParaRPr lang="en-US" altLang="ja-JP" sz="1600" b="1" dirty="0">
                        <a:effectLst/>
                      </a:endParaRPr>
                    </a:p>
                    <a:p>
                      <a:pPr algn="ctr">
                        <a:spcAft>
                          <a:spcPts val="0"/>
                        </a:spcAft>
                      </a:pPr>
                      <a:r>
                        <a:rPr lang="ja-JP" sz="1600" b="1" dirty="0">
                          <a:effectLst/>
                        </a:rPr>
                        <a:t>実施者</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vMerge="1">
                  <a:txBody>
                    <a:bodyPr/>
                    <a:lstStyle/>
                    <a:p>
                      <a:endParaRPr lang="en-US"/>
                    </a:p>
                  </a:txBody>
                  <a:tcPr/>
                </a:tc>
                <a:tc gridSpan="4">
                  <a:txBody>
                    <a:bodyPr/>
                    <a:lstStyle/>
                    <a:p>
                      <a:pPr algn="ctr">
                        <a:spcAft>
                          <a:spcPts val="0"/>
                        </a:spcAft>
                      </a:pPr>
                      <a:r>
                        <a:rPr lang="ja-JP" sz="1600" b="1" dirty="0">
                          <a:effectLst/>
                        </a:rPr>
                        <a:t>許可された者</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認定鳥獣捕獲等</a:t>
                      </a:r>
                      <a:endParaRPr lang="en-US" altLang="ja-JP" sz="1600" b="1" dirty="0">
                        <a:effectLst/>
                      </a:endParaRPr>
                    </a:p>
                    <a:p>
                      <a:pPr algn="ctr">
                        <a:spcAft>
                          <a:spcPts val="0"/>
                        </a:spcAft>
                      </a:pPr>
                      <a:r>
                        <a:rPr lang="ja-JP" sz="1600" b="1" dirty="0">
                          <a:effectLst/>
                        </a:rPr>
                        <a:t>事業者等</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認定鳥獣捕獲等事業者等</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9"/>
                  </a:ext>
                </a:extLst>
              </a:tr>
              <a:tr h="498626">
                <a:tc>
                  <a:txBody>
                    <a:bodyPr/>
                    <a:lstStyle/>
                    <a:p>
                      <a:pPr algn="ctr">
                        <a:spcAft>
                          <a:spcPts val="0"/>
                        </a:spcAft>
                      </a:pPr>
                      <a:r>
                        <a:rPr lang="ja-JP" sz="1600" b="1" dirty="0">
                          <a:effectLst/>
                        </a:rPr>
                        <a:t>必要な</a:t>
                      </a:r>
                      <a:endParaRPr lang="en-US" altLang="ja-JP" sz="1600" b="1" dirty="0">
                        <a:effectLst/>
                      </a:endParaRPr>
                    </a:p>
                    <a:p>
                      <a:pPr algn="ctr">
                        <a:spcAft>
                          <a:spcPts val="0"/>
                        </a:spcAft>
                      </a:pPr>
                      <a:r>
                        <a:rPr lang="ja-JP" sz="1600" b="1" dirty="0">
                          <a:effectLst/>
                        </a:rPr>
                        <a:t>手続き</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dirty="0">
                          <a:effectLst/>
                        </a:rPr>
                        <a:t>狩猟免許の取得</a:t>
                      </a:r>
                      <a:endParaRPr lang="en-US" sz="1600" b="1" dirty="0">
                        <a:effectLst/>
                      </a:endParaRPr>
                    </a:p>
                    <a:p>
                      <a:pPr algn="ctr">
                        <a:spcAft>
                          <a:spcPts val="0"/>
                        </a:spcAft>
                      </a:pPr>
                      <a:r>
                        <a:rPr lang="ja-JP" sz="1600" b="1" dirty="0">
                          <a:effectLst/>
                        </a:rPr>
                        <a:t>狩猟者登録</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4">
                  <a:txBody>
                    <a:bodyPr/>
                    <a:lstStyle/>
                    <a:p>
                      <a:pPr algn="ctr">
                        <a:spcAft>
                          <a:spcPts val="0"/>
                        </a:spcAft>
                      </a:pPr>
                      <a:r>
                        <a:rPr lang="ja-JP" sz="1600" b="1" dirty="0">
                          <a:effectLst/>
                        </a:rPr>
                        <a:t>許可の取得</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事業の受託</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事業の受託</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10"/>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0" y="1975379"/>
            <a:ext cx="4806482" cy="4375184"/>
          </a:xfrm>
        </p:spPr>
        <p:txBody>
          <a:bodyPr numCol="1">
            <a:noAutofit/>
          </a:bodyPr>
          <a:lstStyle/>
          <a:p>
            <a:r>
              <a:rPr kumimoji="0" lang="ja-JP" altLang="en-US" sz="2200" dirty="0">
                <a:solidFill>
                  <a:schemeClr val="tx1"/>
                </a:solidFill>
              </a:rPr>
              <a:t>４．１　指定管理鳥獣捕獲等事業とは</a:t>
            </a:r>
            <a:endParaRPr kumimoji="0" lang="en-US" altLang="ja-JP" sz="2200" dirty="0">
              <a:solidFill>
                <a:schemeClr val="tx1"/>
              </a:solidFill>
            </a:endParaRPr>
          </a:p>
          <a:p>
            <a:r>
              <a:rPr kumimoji="0" lang="ja-JP" altLang="en-US" sz="2200" dirty="0">
                <a:solidFill>
                  <a:schemeClr val="tx1"/>
                </a:solidFill>
              </a:rPr>
              <a:t>４．２　</a:t>
            </a:r>
            <a:r>
              <a:rPr kumimoji="0" lang="ja-JP" altLang="en-US" dirty="0">
                <a:solidFill>
                  <a:schemeClr val="tx1"/>
                </a:solidFill>
              </a:rPr>
              <a:t>指定管理鳥獣捕獲等事業の流れ</a:t>
            </a:r>
            <a:endParaRPr kumimoji="0" lang="en-US" altLang="ja-JP" dirty="0">
              <a:solidFill>
                <a:schemeClr val="tx1"/>
              </a:solidFill>
            </a:endParaRPr>
          </a:p>
          <a:p>
            <a:r>
              <a:rPr kumimoji="0" lang="ja-JP" altLang="en-US" sz="2200" dirty="0">
                <a:solidFill>
                  <a:schemeClr val="tx1"/>
                </a:solidFill>
              </a:rPr>
              <a:t>４．３　事業の受託に必要な準備</a:t>
            </a:r>
            <a:endParaRPr kumimoji="0" lang="en-US" altLang="ja-JP" sz="2200" dirty="0">
              <a:solidFill>
                <a:schemeClr val="tx1"/>
              </a:solidFill>
            </a:endParaRPr>
          </a:p>
          <a:p>
            <a:r>
              <a:rPr kumimoji="0" lang="ja-JP" altLang="en-US" sz="2200" dirty="0">
                <a:solidFill>
                  <a:schemeClr val="tx1"/>
                </a:solidFill>
              </a:rPr>
              <a:t>４．４　契約者の選定方法</a:t>
            </a:r>
            <a:endParaRPr kumimoji="0" lang="en-US" altLang="ja-JP" sz="2200" dirty="0">
              <a:solidFill>
                <a:schemeClr val="tx1"/>
              </a:solidFill>
            </a:endParaRPr>
          </a:p>
          <a:p>
            <a:r>
              <a:rPr kumimoji="0" lang="ja-JP" altLang="en-US" sz="2200" dirty="0">
                <a:solidFill>
                  <a:schemeClr val="tx1"/>
                </a:solidFill>
              </a:rPr>
              <a:t>４．５　入札額の見積</a:t>
            </a:r>
            <a:endParaRPr kumimoji="0" lang="en-US" altLang="ja-JP" sz="2200" dirty="0">
              <a:solidFill>
                <a:schemeClr val="tx1"/>
              </a:solidFill>
            </a:endParaRPr>
          </a:p>
          <a:p>
            <a:r>
              <a:rPr kumimoji="0" lang="ja-JP" altLang="en-US" sz="2200" dirty="0">
                <a:solidFill>
                  <a:schemeClr val="tx1"/>
                </a:solidFill>
              </a:rPr>
              <a:t>４．６　契約</a:t>
            </a:r>
            <a:endParaRPr kumimoji="0" lang="en-US" altLang="ja-JP" sz="2200" dirty="0">
              <a:solidFill>
                <a:schemeClr val="tx1"/>
              </a:solidFill>
            </a:endParaRPr>
          </a:p>
          <a:p>
            <a:r>
              <a:rPr kumimoji="0" lang="ja-JP" altLang="en-US" sz="2200" dirty="0">
                <a:solidFill>
                  <a:schemeClr val="tx1"/>
                </a:solidFill>
              </a:rPr>
              <a:t>４．７　計画的な事業の実施</a:t>
            </a:r>
            <a:endParaRPr kumimoji="0" lang="en-US" altLang="ja-JP" sz="2200" dirty="0">
              <a:solidFill>
                <a:schemeClr val="tx1"/>
              </a:solidFill>
            </a:endParaRPr>
          </a:p>
          <a:p>
            <a:r>
              <a:rPr kumimoji="0" lang="ja-JP" altLang="en-US" sz="2200" dirty="0">
                <a:solidFill>
                  <a:schemeClr val="tx1"/>
                </a:solidFill>
              </a:rPr>
              <a:t>４．８　事前調査</a:t>
            </a:r>
            <a:endParaRPr kumimoji="0" lang="en-US" altLang="ja-JP" sz="2200" dirty="0">
              <a:solidFill>
                <a:schemeClr val="tx1"/>
              </a:solidFill>
            </a:endParaRPr>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solidFill>
                  <a:schemeClr val="tx1"/>
                </a:solidFill>
              </a:rPr>
              <a:t>４．９　業務計画書の作成</a:t>
            </a:r>
            <a:endParaRPr kumimoji="0" lang="en-US" altLang="ja-JP" sz="2200" dirty="0">
              <a:solidFill>
                <a:schemeClr val="tx1"/>
              </a:solidFill>
            </a:endParaRPr>
          </a:p>
          <a:p>
            <a:r>
              <a:rPr kumimoji="0" lang="ja-JP" altLang="en-US" sz="2200" dirty="0">
                <a:solidFill>
                  <a:schemeClr val="tx1"/>
                </a:solidFill>
              </a:rPr>
              <a:t>４．</a:t>
            </a:r>
            <a:r>
              <a:rPr kumimoji="0" lang="en-US" altLang="ja-JP" sz="2200" dirty="0">
                <a:solidFill>
                  <a:schemeClr val="tx1"/>
                </a:solidFill>
              </a:rPr>
              <a:t>10</a:t>
            </a:r>
            <a:r>
              <a:rPr kumimoji="0" lang="ja-JP" altLang="en-US" sz="2200" dirty="0">
                <a:solidFill>
                  <a:schemeClr val="tx1"/>
                </a:solidFill>
              </a:rPr>
              <a:t>　必要な許可等の取得や</a:t>
            </a:r>
            <a:endParaRPr kumimoji="0" lang="en-US" altLang="ja-JP" sz="2200" dirty="0">
              <a:solidFill>
                <a:schemeClr val="tx1"/>
              </a:solidFill>
            </a:endParaRPr>
          </a:p>
          <a:p>
            <a:r>
              <a:rPr kumimoji="0" lang="ja-JP" altLang="en-US" sz="2200" dirty="0">
                <a:solidFill>
                  <a:schemeClr val="tx1"/>
                </a:solidFill>
              </a:rPr>
              <a:t>　　　　　関係機関等との調整、周知</a:t>
            </a:r>
            <a:endParaRPr kumimoji="0" lang="en-US" altLang="ja-JP" sz="2200" dirty="0">
              <a:solidFill>
                <a:schemeClr val="tx1"/>
              </a:solidFill>
            </a:endParaRPr>
          </a:p>
          <a:p>
            <a:r>
              <a:rPr kumimoji="0" lang="ja-JP" altLang="en-US" sz="2200" dirty="0">
                <a:solidFill>
                  <a:schemeClr val="tx1"/>
                </a:solidFill>
              </a:rPr>
              <a:t>４．</a:t>
            </a:r>
            <a:r>
              <a:rPr kumimoji="0" lang="en-US" altLang="ja-JP" sz="2200" dirty="0">
                <a:solidFill>
                  <a:schemeClr val="tx1"/>
                </a:solidFill>
              </a:rPr>
              <a:t>11</a:t>
            </a:r>
            <a:r>
              <a:rPr kumimoji="0" lang="ja-JP" altLang="en-US" sz="2200" dirty="0">
                <a:solidFill>
                  <a:schemeClr val="tx1"/>
                </a:solidFill>
              </a:rPr>
              <a:t>　捕獲作業の実施</a:t>
            </a:r>
            <a:endParaRPr kumimoji="0" lang="en-US" altLang="ja-JP" sz="2200" dirty="0">
              <a:solidFill>
                <a:schemeClr val="tx1"/>
              </a:solidFill>
            </a:endParaRPr>
          </a:p>
          <a:p>
            <a:r>
              <a:rPr kumimoji="0" lang="ja-JP" altLang="en-US" sz="2200" dirty="0">
                <a:solidFill>
                  <a:srgbClr val="C00000"/>
                </a:solidFill>
              </a:rPr>
              <a:t>４．</a:t>
            </a:r>
            <a:r>
              <a:rPr kumimoji="0" lang="en-US" altLang="ja-JP" sz="2200" dirty="0">
                <a:solidFill>
                  <a:srgbClr val="C00000"/>
                </a:solidFill>
              </a:rPr>
              <a:t>12</a:t>
            </a:r>
            <a:r>
              <a:rPr kumimoji="0" lang="ja-JP" altLang="en-US" sz="2200" dirty="0">
                <a:solidFill>
                  <a:srgbClr val="C00000"/>
                </a:solidFill>
              </a:rPr>
              <a:t>　安全管理マニュアル</a:t>
            </a:r>
            <a:endParaRPr kumimoji="0" lang="en-US" altLang="ja-JP" sz="2200" dirty="0">
              <a:solidFill>
                <a:srgbClr val="C00000"/>
              </a:solidFill>
            </a:endParaRPr>
          </a:p>
          <a:p>
            <a:r>
              <a:rPr kumimoji="0" lang="ja-JP" altLang="en-US" sz="2200" dirty="0"/>
              <a:t>４．</a:t>
            </a:r>
            <a:r>
              <a:rPr kumimoji="0" lang="en-US" altLang="ja-JP" sz="2200" dirty="0"/>
              <a:t>13</a:t>
            </a:r>
            <a:r>
              <a:rPr kumimoji="0" lang="ja-JP" altLang="en-US" sz="2200" dirty="0"/>
              <a:t>　</a:t>
            </a:r>
            <a:r>
              <a:rPr kumimoji="0" lang="ja-JP" altLang="en-US" dirty="0"/>
              <a:t>受託事業の業務報告書の作成</a:t>
            </a:r>
            <a:endParaRPr kumimoji="0" lang="en-US" altLang="ja-JP" dirty="0"/>
          </a:p>
          <a:p>
            <a:r>
              <a:rPr kumimoji="0" lang="ja-JP" altLang="en-US" sz="2200" dirty="0"/>
              <a:t>４．</a:t>
            </a:r>
            <a:r>
              <a:rPr kumimoji="0" lang="en-US" altLang="ja-JP" sz="2200" dirty="0"/>
              <a:t>14</a:t>
            </a:r>
            <a:r>
              <a:rPr kumimoji="0" lang="ja-JP" altLang="en-US" sz="2200" dirty="0"/>
              <a:t>　事業完了後に必要な対応</a:t>
            </a:r>
            <a:endParaRPr kumimoji="0" lang="en-US" altLang="ja-JP" sz="2200" dirty="0"/>
          </a:p>
        </p:txBody>
      </p:sp>
    </p:spTree>
    <p:extLst>
      <p:ext uri="{BB962C8B-B14F-4D97-AF65-F5344CB8AC3E}">
        <p14:creationId xmlns:p14="http://schemas.microsoft.com/office/powerpoint/2010/main" val="27336866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コンテンツ プレースホルダー 2">
            <a:extLst>
              <a:ext uri="{FF2B5EF4-FFF2-40B4-BE49-F238E27FC236}">
                <a16:creationId xmlns:a16="http://schemas.microsoft.com/office/drawing/2014/main" id="{8191F16F-7807-42A2-8805-F8163A1BC4F4}"/>
              </a:ext>
            </a:extLst>
          </p:cNvPr>
          <p:cNvSpPr txBox="1">
            <a:spLocks/>
          </p:cNvSpPr>
          <p:nvPr/>
        </p:nvSpPr>
        <p:spPr bwMode="auto">
          <a:xfrm>
            <a:off x="345440" y="573087"/>
            <a:ext cx="8491538" cy="1221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marL="1076325" indent="-1076325" eaLnBrk="1" hangingPunct="1">
              <a:buClr>
                <a:srgbClr val="99CB38"/>
              </a:buClr>
              <a:buFont typeface="Calibri" panose="020F0502020204030204" pitchFamily="34" charset="0"/>
              <a:buNone/>
            </a:pPr>
            <a:r>
              <a:rPr lang="en-US" altLang="ja-JP" sz="3600" u="sng" dirty="0"/>
              <a:t>4.12</a:t>
            </a:r>
            <a:r>
              <a:rPr lang="ja-JP" altLang="en-US" sz="3600" u="sng" dirty="0"/>
              <a:t>　安全管理マニュアル</a:t>
            </a:r>
            <a:endParaRPr lang="en-US" altLang="ja-JP" sz="3200" dirty="0"/>
          </a:p>
        </p:txBody>
      </p:sp>
      <p:sp>
        <p:nvSpPr>
          <p:cNvPr id="5" name="コンテンツ プレースホルダー 2">
            <a:extLst>
              <a:ext uri="{FF2B5EF4-FFF2-40B4-BE49-F238E27FC236}">
                <a16:creationId xmlns:a16="http://schemas.microsoft.com/office/drawing/2014/main" id="{C1878E7A-518A-43A2-96D6-12BE6A32111C}"/>
              </a:ext>
            </a:extLst>
          </p:cNvPr>
          <p:cNvSpPr txBox="1">
            <a:spLocks/>
          </p:cNvSpPr>
          <p:nvPr/>
        </p:nvSpPr>
        <p:spPr>
          <a:xfrm>
            <a:off x="345440" y="2174875"/>
            <a:ext cx="8491538" cy="357981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365125" indent="-365125" fontAlgn="auto">
              <a:lnSpc>
                <a:spcPct val="100000"/>
              </a:lnSpc>
              <a:buFont typeface="Wingdings" panose="05000000000000000000" pitchFamily="2" charset="2"/>
              <a:buChar char="q"/>
              <a:defRPr/>
            </a:pPr>
            <a:r>
              <a:rPr kumimoji="0" lang="ja-JP" altLang="en-US" sz="2700" dirty="0"/>
              <a:t>安全管理規程は、事業者の安全管理に関する体制と守るべき規範を定めた文書</a:t>
            </a:r>
            <a:endParaRPr kumimoji="0" lang="en-US" altLang="ja-JP" sz="2700" dirty="0"/>
          </a:p>
          <a:p>
            <a:pPr marL="365125" indent="-365125" fontAlgn="auto">
              <a:lnSpc>
                <a:spcPct val="100000"/>
              </a:lnSpc>
              <a:buFont typeface="Wingdings" panose="05000000000000000000" pitchFamily="2" charset="2"/>
              <a:buChar char="q"/>
              <a:defRPr/>
            </a:pPr>
            <a:r>
              <a:rPr kumimoji="0" lang="ja-JP" altLang="en-US" sz="2700" dirty="0"/>
              <a:t>一方、捕獲現場で未然に事故を防止するためには、より様々な場面での具体的な対応等を定めた安全管理マニュアルの整備と運用が必要</a:t>
            </a:r>
            <a:endParaRPr kumimoji="0" lang="en-US" altLang="ja-JP" sz="2700" dirty="0"/>
          </a:p>
          <a:p>
            <a:pPr marL="365125" indent="-365125" fontAlgn="auto">
              <a:lnSpc>
                <a:spcPct val="100000"/>
              </a:lnSpc>
              <a:buFont typeface="Wingdings" panose="05000000000000000000" pitchFamily="2" charset="2"/>
              <a:buChar char="q"/>
              <a:defRPr/>
            </a:pPr>
            <a:r>
              <a:rPr kumimoji="0" lang="ja-JP" altLang="en-US" sz="2700" dirty="0"/>
              <a:t>安全管理マニュアルは、受託した業務ごとに精査し、現場条件や作業内容に合致したものを作る必要性</a:t>
            </a:r>
            <a:endParaRPr kumimoji="0" lang="en-US" altLang="ja-JP" sz="2700" dirty="0"/>
          </a:p>
        </p:txBody>
      </p:sp>
      <p:sp>
        <p:nvSpPr>
          <p:cNvPr id="51204" name="テキスト ボックス 3">
            <a:extLst>
              <a:ext uri="{FF2B5EF4-FFF2-40B4-BE49-F238E27FC236}">
                <a16:creationId xmlns:a16="http://schemas.microsoft.com/office/drawing/2014/main" id="{5C069CF9-D57C-45E8-9F53-03757BAA2544}"/>
              </a:ext>
            </a:extLst>
          </p:cNvPr>
          <p:cNvSpPr txBox="1">
            <a:spLocks noChangeArrowheads="1"/>
          </p:cNvSpPr>
          <p:nvPr/>
        </p:nvSpPr>
        <p:spPr bwMode="auto">
          <a:xfrm>
            <a:off x="6461125" y="6350"/>
            <a:ext cx="2667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88</a:t>
            </a:r>
            <a:r>
              <a:rPr lang="ja-JP" altLang="en-US" sz="2000" dirty="0">
                <a:latin typeface="+mn-ea"/>
                <a:ea typeface="+mn-ea"/>
              </a:rPr>
              <a:t>ページ</a:t>
            </a:r>
          </a:p>
        </p:txBody>
      </p:sp>
    </p:spTree>
    <p:extLst>
      <p:ext uri="{BB962C8B-B14F-4D97-AF65-F5344CB8AC3E}">
        <p14:creationId xmlns:p14="http://schemas.microsoft.com/office/powerpoint/2010/main" val="30887215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0" y="1975379"/>
            <a:ext cx="4806482" cy="4375184"/>
          </a:xfrm>
        </p:spPr>
        <p:txBody>
          <a:bodyPr numCol="1">
            <a:noAutofit/>
          </a:bodyPr>
          <a:lstStyle/>
          <a:p>
            <a:r>
              <a:rPr kumimoji="0" lang="ja-JP" altLang="en-US" sz="2200" dirty="0">
                <a:solidFill>
                  <a:schemeClr val="tx1"/>
                </a:solidFill>
              </a:rPr>
              <a:t>４．１　指定管理鳥獣捕獲等事業とは</a:t>
            </a:r>
            <a:endParaRPr kumimoji="0" lang="en-US" altLang="ja-JP" sz="2200" dirty="0">
              <a:solidFill>
                <a:schemeClr val="tx1"/>
              </a:solidFill>
            </a:endParaRPr>
          </a:p>
          <a:p>
            <a:r>
              <a:rPr kumimoji="0" lang="ja-JP" altLang="en-US" sz="2200" dirty="0">
                <a:solidFill>
                  <a:schemeClr val="tx1"/>
                </a:solidFill>
              </a:rPr>
              <a:t>４．２　</a:t>
            </a:r>
            <a:r>
              <a:rPr kumimoji="0" lang="ja-JP" altLang="en-US" dirty="0">
                <a:solidFill>
                  <a:schemeClr val="tx1"/>
                </a:solidFill>
              </a:rPr>
              <a:t>指定管理鳥獣捕獲等事業の流れ</a:t>
            </a:r>
            <a:endParaRPr kumimoji="0" lang="en-US" altLang="ja-JP" dirty="0">
              <a:solidFill>
                <a:schemeClr val="tx1"/>
              </a:solidFill>
            </a:endParaRPr>
          </a:p>
          <a:p>
            <a:r>
              <a:rPr kumimoji="0" lang="ja-JP" altLang="en-US" sz="2200" dirty="0">
                <a:solidFill>
                  <a:schemeClr val="tx1"/>
                </a:solidFill>
              </a:rPr>
              <a:t>４．３　事業の受託に必要な準備</a:t>
            </a:r>
            <a:endParaRPr kumimoji="0" lang="en-US" altLang="ja-JP" sz="2200" dirty="0">
              <a:solidFill>
                <a:schemeClr val="tx1"/>
              </a:solidFill>
            </a:endParaRPr>
          </a:p>
          <a:p>
            <a:r>
              <a:rPr kumimoji="0" lang="ja-JP" altLang="en-US" sz="2200" dirty="0">
                <a:solidFill>
                  <a:schemeClr val="tx1"/>
                </a:solidFill>
              </a:rPr>
              <a:t>４．４　契約者の選定方法</a:t>
            </a:r>
            <a:endParaRPr kumimoji="0" lang="en-US" altLang="ja-JP" sz="2200" dirty="0">
              <a:solidFill>
                <a:schemeClr val="tx1"/>
              </a:solidFill>
            </a:endParaRPr>
          </a:p>
          <a:p>
            <a:r>
              <a:rPr kumimoji="0" lang="ja-JP" altLang="en-US" sz="2200" dirty="0">
                <a:solidFill>
                  <a:schemeClr val="tx1"/>
                </a:solidFill>
              </a:rPr>
              <a:t>４．５　入札額の見積</a:t>
            </a:r>
            <a:endParaRPr kumimoji="0" lang="en-US" altLang="ja-JP" sz="2200" dirty="0">
              <a:solidFill>
                <a:schemeClr val="tx1"/>
              </a:solidFill>
            </a:endParaRPr>
          </a:p>
          <a:p>
            <a:r>
              <a:rPr kumimoji="0" lang="ja-JP" altLang="en-US" sz="2200" dirty="0">
                <a:solidFill>
                  <a:schemeClr val="tx1"/>
                </a:solidFill>
              </a:rPr>
              <a:t>４．６　契約</a:t>
            </a:r>
            <a:endParaRPr kumimoji="0" lang="en-US" altLang="ja-JP" sz="2200" dirty="0">
              <a:solidFill>
                <a:schemeClr val="tx1"/>
              </a:solidFill>
            </a:endParaRPr>
          </a:p>
          <a:p>
            <a:r>
              <a:rPr kumimoji="0" lang="ja-JP" altLang="en-US" sz="2200" dirty="0">
                <a:solidFill>
                  <a:schemeClr val="tx1"/>
                </a:solidFill>
              </a:rPr>
              <a:t>４．７　計画的な事業の実施</a:t>
            </a:r>
            <a:endParaRPr kumimoji="0" lang="en-US" altLang="ja-JP" sz="2200" dirty="0">
              <a:solidFill>
                <a:schemeClr val="tx1"/>
              </a:solidFill>
            </a:endParaRPr>
          </a:p>
          <a:p>
            <a:r>
              <a:rPr kumimoji="0" lang="ja-JP" altLang="en-US" sz="2200" dirty="0">
                <a:solidFill>
                  <a:schemeClr val="tx1"/>
                </a:solidFill>
              </a:rPr>
              <a:t>４．８　事前調査</a:t>
            </a:r>
            <a:endParaRPr kumimoji="0" lang="en-US" altLang="ja-JP" sz="2200" dirty="0">
              <a:solidFill>
                <a:schemeClr val="tx1"/>
              </a:solidFill>
            </a:endParaRPr>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solidFill>
                  <a:schemeClr val="tx1"/>
                </a:solidFill>
              </a:rPr>
              <a:t>４．９　業務計画書の作成</a:t>
            </a:r>
            <a:endParaRPr kumimoji="0" lang="en-US" altLang="ja-JP" sz="2200" dirty="0">
              <a:solidFill>
                <a:schemeClr val="tx1"/>
              </a:solidFill>
            </a:endParaRPr>
          </a:p>
          <a:p>
            <a:r>
              <a:rPr kumimoji="0" lang="ja-JP" altLang="en-US" sz="2200" dirty="0">
                <a:solidFill>
                  <a:schemeClr val="tx1"/>
                </a:solidFill>
              </a:rPr>
              <a:t>４．</a:t>
            </a:r>
            <a:r>
              <a:rPr kumimoji="0" lang="en-US" altLang="ja-JP" sz="2200" dirty="0">
                <a:solidFill>
                  <a:schemeClr val="tx1"/>
                </a:solidFill>
              </a:rPr>
              <a:t>10</a:t>
            </a:r>
            <a:r>
              <a:rPr kumimoji="0" lang="ja-JP" altLang="en-US" sz="2200" dirty="0">
                <a:solidFill>
                  <a:schemeClr val="tx1"/>
                </a:solidFill>
              </a:rPr>
              <a:t>　必要な許可等の取得や</a:t>
            </a:r>
            <a:endParaRPr kumimoji="0" lang="en-US" altLang="ja-JP" sz="2200" dirty="0">
              <a:solidFill>
                <a:schemeClr val="tx1"/>
              </a:solidFill>
            </a:endParaRPr>
          </a:p>
          <a:p>
            <a:r>
              <a:rPr kumimoji="0" lang="ja-JP" altLang="en-US" sz="2200" dirty="0">
                <a:solidFill>
                  <a:schemeClr val="tx1"/>
                </a:solidFill>
              </a:rPr>
              <a:t>　　　　　関係機関等との調整、周知</a:t>
            </a:r>
            <a:endParaRPr kumimoji="0" lang="en-US" altLang="ja-JP" sz="2200" dirty="0">
              <a:solidFill>
                <a:schemeClr val="tx1"/>
              </a:solidFill>
            </a:endParaRPr>
          </a:p>
          <a:p>
            <a:r>
              <a:rPr kumimoji="0" lang="ja-JP" altLang="en-US" sz="2200" dirty="0">
                <a:solidFill>
                  <a:schemeClr val="tx1"/>
                </a:solidFill>
              </a:rPr>
              <a:t>４．</a:t>
            </a:r>
            <a:r>
              <a:rPr kumimoji="0" lang="en-US" altLang="ja-JP" sz="2200" dirty="0">
                <a:solidFill>
                  <a:schemeClr val="tx1"/>
                </a:solidFill>
              </a:rPr>
              <a:t>11</a:t>
            </a:r>
            <a:r>
              <a:rPr kumimoji="0" lang="ja-JP" altLang="en-US" sz="2200" dirty="0">
                <a:solidFill>
                  <a:schemeClr val="tx1"/>
                </a:solidFill>
              </a:rPr>
              <a:t>　捕獲作業の実施</a:t>
            </a:r>
            <a:endParaRPr kumimoji="0" lang="en-US" altLang="ja-JP" sz="2200" dirty="0">
              <a:solidFill>
                <a:schemeClr val="tx1"/>
              </a:solidFill>
            </a:endParaRPr>
          </a:p>
          <a:p>
            <a:r>
              <a:rPr kumimoji="0" lang="ja-JP" altLang="en-US" sz="2200" dirty="0">
                <a:solidFill>
                  <a:schemeClr val="tx1"/>
                </a:solidFill>
              </a:rPr>
              <a:t>４．</a:t>
            </a:r>
            <a:r>
              <a:rPr kumimoji="0" lang="en-US" altLang="ja-JP" sz="2200" dirty="0">
                <a:solidFill>
                  <a:schemeClr val="tx1"/>
                </a:solidFill>
              </a:rPr>
              <a:t>12</a:t>
            </a:r>
            <a:r>
              <a:rPr kumimoji="0" lang="ja-JP" altLang="en-US" sz="2200" dirty="0">
                <a:solidFill>
                  <a:schemeClr val="tx1"/>
                </a:solidFill>
              </a:rPr>
              <a:t>　安全管理マニュアル</a:t>
            </a:r>
            <a:endParaRPr kumimoji="0" lang="en-US" altLang="ja-JP" sz="2200" dirty="0">
              <a:solidFill>
                <a:schemeClr val="tx1"/>
              </a:solidFill>
            </a:endParaRPr>
          </a:p>
          <a:p>
            <a:r>
              <a:rPr kumimoji="0" lang="ja-JP" altLang="en-US" sz="2200" dirty="0">
                <a:solidFill>
                  <a:srgbClr val="C00000"/>
                </a:solidFill>
              </a:rPr>
              <a:t>４．</a:t>
            </a:r>
            <a:r>
              <a:rPr kumimoji="0" lang="en-US" altLang="ja-JP" sz="2200" dirty="0">
                <a:solidFill>
                  <a:srgbClr val="C00000"/>
                </a:solidFill>
              </a:rPr>
              <a:t>13</a:t>
            </a:r>
            <a:r>
              <a:rPr kumimoji="0" lang="ja-JP" altLang="en-US" sz="2200" dirty="0">
                <a:solidFill>
                  <a:srgbClr val="C00000"/>
                </a:solidFill>
              </a:rPr>
              <a:t>　</a:t>
            </a:r>
            <a:r>
              <a:rPr kumimoji="0" lang="ja-JP" altLang="en-US" dirty="0">
                <a:solidFill>
                  <a:srgbClr val="C00000"/>
                </a:solidFill>
              </a:rPr>
              <a:t>受託事業の業務報告書の作成</a:t>
            </a:r>
            <a:endParaRPr kumimoji="0" lang="en-US" altLang="ja-JP" dirty="0">
              <a:solidFill>
                <a:srgbClr val="C00000"/>
              </a:solidFill>
            </a:endParaRPr>
          </a:p>
          <a:p>
            <a:r>
              <a:rPr kumimoji="0" lang="ja-JP" altLang="en-US" sz="2200" dirty="0"/>
              <a:t>４．</a:t>
            </a:r>
            <a:r>
              <a:rPr kumimoji="0" lang="en-US" altLang="ja-JP" sz="2200" dirty="0"/>
              <a:t>14</a:t>
            </a:r>
            <a:r>
              <a:rPr kumimoji="0" lang="ja-JP" altLang="en-US" sz="2200" dirty="0"/>
              <a:t>　事業完了後に必要な対応</a:t>
            </a:r>
            <a:endParaRPr kumimoji="0" lang="en-US" altLang="ja-JP" sz="2200" dirty="0"/>
          </a:p>
        </p:txBody>
      </p:sp>
    </p:spTree>
    <p:extLst>
      <p:ext uri="{BB962C8B-B14F-4D97-AF65-F5344CB8AC3E}">
        <p14:creationId xmlns:p14="http://schemas.microsoft.com/office/powerpoint/2010/main" val="30395853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コンテンツ プレースホルダー 2">
            <a:extLst>
              <a:ext uri="{FF2B5EF4-FFF2-40B4-BE49-F238E27FC236}">
                <a16:creationId xmlns:a16="http://schemas.microsoft.com/office/drawing/2014/main" id="{5E04039B-A3C9-4227-B41D-C772A7A25ED8}"/>
              </a:ext>
            </a:extLst>
          </p:cNvPr>
          <p:cNvSpPr txBox="1">
            <a:spLocks/>
          </p:cNvSpPr>
          <p:nvPr/>
        </p:nvSpPr>
        <p:spPr bwMode="auto">
          <a:xfrm>
            <a:off x="793750" y="954088"/>
            <a:ext cx="849153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4.13</a:t>
            </a:r>
            <a:r>
              <a:rPr lang="ja-JP" altLang="en-US" sz="3600" u="sng" dirty="0"/>
              <a:t>　受託事業の業務報告書の作成</a:t>
            </a:r>
          </a:p>
        </p:txBody>
      </p:sp>
      <p:sp>
        <p:nvSpPr>
          <p:cNvPr id="55299" name="コンテンツ プレースホルダー 2">
            <a:extLst>
              <a:ext uri="{FF2B5EF4-FFF2-40B4-BE49-F238E27FC236}">
                <a16:creationId xmlns:a16="http://schemas.microsoft.com/office/drawing/2014/main" id="{7082075E-CE3C-462A-8BD9-5C95C623DF13}"/>
              </a:ext>
            </a:extLst>
          </p:cNvPr>
          <p:cNvSpPr txBox="1">
            <a:spLocks/>
          </p:cNvSpPr>
          <p:nvPr/>
        </p:nvSpPr>
        <p:spPr bwMode="auto">
          <a:xfrm>
            <a:off x="939800" y="2174875"/>
            <a:ext cx="7818120" cy="357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lnSpc>
                <a:spcPct val="100000"/>
              </a:lnSpc>
              <a:buFont typeface="Wingdings" panose="05000000000000000000" pitchFamily="2" charset="2"/>
              <a:buChar char="q"/>
            </a:pPr>
            <a:r>
              <a:rPr kumimoji="0" lang="ja-JP" altLang="en-US" sz="2700" dirty="0"/>
              <a:t>業務報告書の目的は、以下の２つ</a:t>
            </a:r>
            <a:endParaRPr kumimoji="0" lang="en-US" altLang="ja-JP" sz="2700" dirty="0"/>
          </a:p>
          <a:p>
            <a:pPr eaLnBrk="1" hangingPunct="1">
              <a:lnSpc>
                <a:spcPct val="100000"/>
              </a:lnSpc>
              <a:buFont typeface="Arial" panose="020B0604020202020204" pitchFamily="34" charset="0"/>
              <a:buChar char="•"/>
            </a:pPr>
            <a:r>
              <a:rPr kumimoji="0" lang="ja-JP" altLang="en-US" sz="2400" dirty="0"/>
              <a:t>実施した業務が仕様を満たしているかを客観的に示すこと</a:t>
            </a:r>
            <a:endParaRPr kumimoji="0" lang="en-US" altLang="ja-JP" sz="2400" dirty="0"/>
          </a:p>
          <a:p>
            <a:pPr eaLnBrk="1" hangingPunct="1">
              <a:lnSpc>
                <a:spcPct val="100000"/>
              </a:lnSpc>
              <a:buFont typeface="Arial" panose="020B0604020202020204" pitchFamily="34" charset="0"/>
              <a:buChar char="•"/>
            </a:pPr>
            <a:r>
              <a:rPr kumimoji="0" lang="ja-JP" altLang="en-US" sz="2400" dirty="0"/>
              <a:t>作業記録などで得られたデータを分析し、事業としての改善点、事業者としてより効率的・効果的な捕獲方法や実施体制の検討</a:t>
            </a:r>
            <a:endParaRPr kumimoji="0" lang="en-US" altLang="ja-JP" sz="2400" dirty="0"/>
          </a:p>
          <a:p>
            <a:pPr eaLnBrk="1" hangingPunct="1">
              <a:lnSpc>
                <a:spcPct val="100000"/>
              </a:lnSpc>
              <a:buFont typeface="Wingdings" panose="05000000000000000000" pitchFamily="2" charset="2"/>
              <a:buChar char="q"/>
            </a:pPr>
            <a:r>
              <a:rPr kumimoji="0" lang="ja-JP" altLang="en-US" sz="2700" dirty="0"/>
              <a:t>仕様書に沿った報告書を作成</a:t>
            </a:r>
            <a:endParaRPr kumimoji="0" lang="en-US" altLang="ja-JP" sz="2700" dirty="0"/>
          </a:p>
          <a:p>
            <a:pPr eaLnBrk="1" hangingPunct="1">
              <a:lnSpc>
                <a:spcPct val="100000"/>
              </a:lnSpc>
              <a:buFont typeface="Wingdings" panose="05000000000000000000" pitchFamily="2" charset="2"/>
              <a:buChar char="q"/>
            </a:pPr>
            <a:r>
              <a:rPr kumimoji="0" lang="ja-JP" altLang="en-US" sz="2700" dirty="0"/>
              <a:t>捕獲情報の記録も、発注者の指示に従い提出</a:t>
            </a:r>
            <a:endParaRPr kumimoji="0" lang="en-US" altLang="ja-JP" sz="2700" dirty="0"/>
          </a:p>
        </p:txBody>
      </p:sp>
      <p:sp>
        <p:nvSpPr>
          <p:cNvPr id="55300" name="テキスト ボックス 3">
            <a:extLst>
              <a:ext uri="{FF2B5EF4-FFF2-40B4-BE49-F238E27FC236}">
                <a16:creationId xmlns:a16="http://schemas.microsoft.com/office/drawing/2014/main" id="{AA7AD0BD-30A5-4D43-A0A8-A1A94A413F8F}"/>
              </a:ext>
            </a:extLst>
          </p:cNvPr>
          <p:cNvSpPr txBox="1">
            <a:spLocks noChangeArrowheads="1"/>
          </p:cNvSpPr>
          <p:nvPr/>
        </p:nvSpPr>
        <p:spPr bwMode="auto">
          <a:xfrm>
            <a:off x="6437313" y="0"/>
            <a:ext cx="2690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88</a:t>
            </a:r>
            <a:r>
              <a:rPr lang="ja-JP" altLang="en-US" sz="2000" dirty="0">
                <a:latin typeface="+mn-ea"/>
                <a:ea typeface="+mn-ea"/>
              </a:rPr>
              <a:t>ページ</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0" y="1975379"/>
            <a:ext cx="4806482" cy="4375184"/>
          </a:xfrm>
        </p:spPr>
        <p:txBody>
          <a:bodyPr numCol="1">
            <a:noAutofit/>
          </a:bodyPr>
          <a:lstStyle/>
          <a:p>
            <a:r>
              <a:rPr kumimoji="0" lang="ja-JP" altLang="en-US" sz="2200" dirty="0">
                <a:solidFill>
                  <a:schemeClr val="tx1"/>
                </a:solidFill>
              </a:rPr>
              <a:t>４．１　指定管理鳥獣捕獲等事業とは</a:t>
            </a:r>
            <a:endParaRPr kumimoji="0" lang="en-US" altLang="ja-JP" sz="2200" dirty="0">
              <a:solidFill>
                <a:schemeClr val="tx1"/>
              </a:solidFill>
            </a:endParaRPr>
          </a:p>
          <a:p>
            <a:r>
              <a:rPr kumimoji="0" lang="ja-JP" altLang="en-US" sz="2200" dirty="0">
                <a:solidFill>
                  <a:schemeClr val="tx1"/>
                </a:solidFill>
              </a:rPr>
              <a:t>４．２　</a:t>
            </a:r>
            <a:r>
              <a:rPr kumimoji="0" lang="ja-JP" altLang="en-US" dirty="0">
                <a:solidFill>
                  <a:schemeClr val="tx1"/>
                </a:solidFill>
              </a:rPr>
              <a:t>指定管理鳥獣捕獲等事業の流れ</a:t>
            </a:r>
            <a:endParaRPr kumimoji="0" lang="en-US" altLang="ja-JP" dirty="0">
              <a:solidFill>
                <a:schemeClr val="tx1"/>
              </a:solidFill>
            </a:endParaRPr>
          </a:p>
          <a:p>
            <a:r>
              <a:rPr kumimoji="0" lang="ja-JP" altLang="en-US" sz="2200" dirty="0">
                <a:solidFill>
                  <a:schemeClr val="tx1"/>
                </a:solidFill>
              </a:rPr>
              <a:t>４．３　事業の受託に必要な準備</a:t>
            </a:r>
            <a:endParaRPr kumimoji="0" lang="en-US" altLang="ja-JP" sz="2200" dirty="0">
              <a:solidFill>
                <a:schemeClr val="tx1"/>
              </a:solidFill>
            </a:endParaRPr>
          </a:p>
          <a:p>
            <a:r>
              <a:rPr kumimoji="0" lang="ja-JP" altLang="en-US" sz="2200" dirty="0">
                <a:solidFill>
                  <a:schemeClr val="tx1"/>
                </a:solidFill>
              </a:rPr>
              <a:t>４．４　契約者の選定方法</a:t>
            </a:r>
            <a:endParaRPr kumimoji="0" lang="en-US" altLang="ja-JP" sz="2200" dirty="0">
              <a:solidFill>
                <a:schemeClr val="tx1"/>
              </a:solidFill>
            </a:endParaRPr>
          </a:p>
          <a:p>
            <a:r>
              <a:rPr kumimoji="0" lang="ja-JP" altLang="en-US" sz="2200" dirty="0">
                <a:solidFill>
                  <a:schemeClr val="tx1"/>
                </a:solidFill>
              </a:rPr>
              <a:t>４．５　入札額の見積</a:t>
            </a:r>
            <a:endParaRPr kumimoji="0" lang="en-US" altLang="ja-JP" sz="2200" dirty="0">
              <a:solidFill>
                <a:schemeClr val="tx1"/>
              </a:solidFill>
            </a:endParaRPr>
          </a:p>
          <a:p>
            <a:r>
              <a:rPr kumimoji="0" lang="ja-JP" altLang="en-US" sz="2200" dirty="0">
                <a:solidFill>
                  <a:schemeClr val="tx1"/>
                </a:solidFill>
              </a:rPr>
              <a:t>４．６　契約</a:t>
            </a:r>
            <a:endParaRPr kumimoji="0" lang="en-US" altLang="ja-JP" sz="2200" dirty="0">
              <a:solidFill>
                <a:schemeClr val="tx1"/>
              </a:solidFill>
            </a:endParaRPr>
          </a:p>
          <a:p>
            <a:r>
              <a:rPr kumimoji="0" lang="ja-JP" altLang="en-US" sz="2200" dirty="0">
                <a:solidFill>
                  <a:schemeClr val="tx1"/>
                </a:solidFill>
              </a:rPr>
              <a:t>４．７　計画的な事業の実施</a:t>
            </a:r>
            <a:endParaRPr kumimoji="0" lang="en-US" altLang="ja-JP" sz="2200" dirty="0">
              <a:solidFill>
                <a:schemeClr val="tx1"/>
              </a:solidFill>
            </a:endParaRPr>
          </a:p>
          <a:p>
            <a:r>
              <a:rPr kumimoji="0" lang="ja-JP" altLang="en-US" sz="2200" dirty="0">
                <a:solidFill>
                  <a:schemeClr val="tx1"/>
                </a:solidFill>
              </a:rPr>
              <a:t>４．８　事前調査</a:t>
            </a:r>
            <a:endParaRPr kumimoji="0" lang="en-US" altLang="ja-JP" sz="2200" dirty="0">
              <a:solidFill>
                <a:schemeClr val="tx1"/>
              </a:solidFill>
            </a:endParaRPr>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solidFill>
                  <a:schemeClr val="tx1"/>
                </a:solidFill>
              </a:rPr>
              <a:t>４．９　業務計画書の作成</a:t>
            </a:r>
            <a:endParaRPr kumimoji="0" lang="en-US" altLang="ja-JP" sz="2200" dirty="0">
              <a:solidFill>
                <a:schemeClr val="tx1"/>
              </a:solidFill>
            </a:endParaRPr>
          </a:p>
          <a:p>
            <a:r>
              <a:rPr kumimoji="0" lang="ja-JP" altLang="en-US" sz="2200" dirty="0">
                <a:solidFill>
                  <a:schemeClr val="tx1"/>
                </a:solidFill>
              </a:rPr>
              <a:t>４．</a:t>
            </a:r>
            <a:r>
              <a:rPr kumimoji="0" lang="en-US" altLang="ja-JP" sz="2200" dirty="0">
                <a:solidFill>
                  <a:schemeClr val="tx1"/>
                </a:solidFill>
              </a:rPr>
              <a:t>10</a:t>
            </a:r>
            <a:r>
              <a:rPr kumimoji="0" lang="ja-JP" altLang="en-US" sz="2200" dirty="0">
                <a:solidFill>
                  <a:schemeClr val="tx1"/>
                </a:solidFill>
              </a:rPr>
              <a:t>　必要な許可等の取得や</a:t>
            </a:r>
            <a:endParaRPr kumimoji="0" lang="en-US" altLang="ja-JP" sz="2200" dirty="0">
              <a:solidFill>
                <a:schemeClr val="tx1"/>
              </a:solidFill>
            </a:endParaRPr>
          </a:p>
          <a:p>
            <a:r>
              <a:rPr kumimoji="0" lang="ja-JP" altLang="en-US" sz="2200" dirty="0">
                <a:solidFill>
                  <a:schemeClr val="tx1"/>
                </a:solidFill>
              </a:rPr>
              <a:t>　　　　　関係機関等との調整、周知</a:t>
            </a:r>
            <a:endParaRPr kumimoji="0" lang="en-US" altLang="ja-JP" sz="2200" dirty="0">
              <a:solidFill>
                <a:schemeClr val="tx1"/>
              </a:solidFill>
            </a:endParaRPr>
          </a:p>
          <a:p>
            <a:r>
              <a:rPr kumimoji="0" lang="ja-JP" altLang="en-US" sz="2200" dirty="0">
                <a:solidFill>
                  <a:schemeClr val="tx1"/>
                </a:solidFill>
              </a:rPr>
              <a:t>４．</a:t>
            </a:r>
            <a:r>
              <a:rPr kumimoji="0" lang="en-US" altLang="ja-JP" sz="2200" dirty="0">
                <a:solidFill>
                  <a:schemeClr val="tx1"/>
                </a:solidFill>
              </a:rPr>
              <a:t>11</a:t>
            </a:r>
            <a:r>
              <a:rPr kumimoji="0" lang="ja-JP" altLang="en-US" sz="2200" dirty="0">
                <a:solidFill>
                  <a:schemeClr val="tx1"/>
                </a:solidFill>
              </a:rPr>
              <a:t>　捕獲作業の実施</a:t>
            </a:r>
            <a:endParaRPr kumimoji="0" lang="en-US" altLang="ja-JP" sz="2200" dirty="0">
              <a:solidFill>
                <a:schemeClr val="tx1"/>
              </a:solidFill>
            </a:endParaRPr>
          </a:p>
          <a:p>
            <a:r>
              <a:rPr kumimoji="0" lang="ja-JP" altLang="en-US" sz="2200" dirty="0">
                <a:solidFill>
                  <a:schemeClr val="tx1"/>
                </a:solidFill>
              </a:rPr>
              <a:t>４．</a:t>
            </a:r>
            <a:r>
              <a:rPr kumimoji="0" lang="en-US" altLang="ja-JP" sz="2200" dirty="0">
                <a:solidFill>
                  <a:schemeClr val="tx1"/>
                </a:solidFill>
              </a:rPr>
              <a:t>12</a:t>
            </a:r>
            <a:r>
              <a:rPr kumimoji="0" lang="ja-JP" altLang="en-US" sz="2200" dirty="0">
                <a:solidFill>
                  <a:schemeClr val="tx1"/>
                </a:solidFill>
              </a:rPr>
              <a:t>　安全管理マニュアル</a:t>
            </a:r>
            <a:endParaRPr kumimoji="0" lang="en-US" altLang="ja-JP" sz="2200" dirty="0">
              <a:solidFill>
                <a:schemeClr val="tx1"/>
              </a:solidFill>
            </a:endParaRPr>
          </a:p>
          <a:p>
            <a:r>
              <a:rPr kumimoji="0" lang="ja-JP" altLang="en-US" sz="2200" dirty="0">
                <a:solidFill>
                  <a:schemeClr val="tx1"/>
                </a:solidFill>
              </a:rPr>
              <a:t>４．</a:t>
            </a:r>
            <a:r>
              <a:rPr kumimoji="0" lang="en-US" altLang="ja-JP" sz="2200" dirty="0">
                <a:solidFill>
                  <a:schemeClr val="tx1"/>
                </a:solidFill>
              </a:rPr>
              <a:t>13</a:t>
            </a:r>
            <a:r>
              <a:rPr kumimoji="0" lang="ja-JP" altLang="en-US" sz="2200" dirty="0">
                <a:solidFill>
                  <a:schemeClr val="tx1"/>
                </a:solidFill>
              </a:rPr>
              <a:t>　</a:t>
            </a:r>
            <a:r>
              <a:rPr kumimoji="0" lang="ja-JP" altLang="en-US" dirty="0">
                <a:solidFill>
                  <a:schemeClr val="tx1"/>
                </a:solidFill>
              </a:rPr>
              <a:t>受託事業の業務報告書の作成</a:t>
            </a:r>
            <a:endParaRPr kumimoji="0" lang="en-US" altLang="ja-JP" dirty="0">
              <a:solidFill>
                <a:schemeClr val="tx1"/>
              </a:solidFill>
            </a:endParaRPr>
          </a:p>
          <a:p>
            <a:r>
              <a:rPr kumimoji="0" lang="ja-JP" altLang="en-US" sz="2200" dirty="0">
                <a:solidFill>
                  <a:srgbClr val="C00000"/>
                </a:solidFill>
              </a:rPr>
              <a:t>４．</a:t>
            </a:r>
            <a:r>
              <a:rPr kumimoji="0" lang="en-US" altLang="ja-JP" sz="2200" dirty="0">
                <a:solidFill>
                  <a:srgbClr val="C00000"/>
                </a:solidFill>
              </a:rPr>
              <a:t>14</a:t>
            </a:r>
            <a:r>
              <a:rPr kumimoji="0" lang="ja-JP" altLang="en-US" sz="2200" dirty="0">
                <a:solidFill>
                  <a:srgbClr val="C00000"/>
                </a:solidFill>
              </a:rPr>
              <a:t>　事業完了後に必要な対応</a:t>
            </a:r>
            <a:endParaRPr kumimoji="0" lang="en-US" altLang="ja-JP" sz="2200" dirty="0">
              <a:solidFill>
                <a:srgbClr val="C00000"/>
              </a:solidFill>
            </a:endParaRPr>
          </a:p>
        </p:txBody>
      </p:sp>
    </p:spTree>
    <p:extLst>
      <p:ext uri="{BB962C8B-B14F-4D97-AF65-F5344CB8AC3E}">
        <p14:creationId xmlns:p14="http://schemas.microsoft.com/office/powerpoint/2010/main" val="42386587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コンテンツ プレースホルダー 2">
            <a:extLst>
              <a:ext uri="{FF2B5EF4-FFF2-40B4-BE49-F238E27FC236}">
                <a16:creationId xmlns:a16="http://schemas.microsoft.com/office/drawing/2014/main" id="{5E04039B-A3C9-4227-B41D-C772A7A25ED8}"/>
              </a:ext>
            </a:extLst>
          </p:cNvPr>
          <p:cNvSpPr txBox="1">
            <a:spLocks/>
          </p:cNvSpPr>
          <p:nvPr/>
        </p:nvSpPr>
        <p:spPr bwMode="auto">
          <a:xfrm>
            <a:off x="326231" y="757237"/>
            <a:ext cx="849153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4.14.1</a:t>
            </a:r>
            <a:r>
              <a:rPr lang="ja-JP" altLang="en-US" sz="3600" u="sng" dirty="0"/>
              <a:t>　証拠書類の保管</a:t>
            </a:r>
          </a:p>
        </p:txBody>
      </p:sp>
      <p:sp>
        <p:nvSpPr>
          <p:cNvPr id="55299" name="コンテンツ プレースホルダー 2">
            <a:extLst>
              <a:ext uri="{FF2B5EF4-FFF2-40B4-BE49-F238E27FC236}">
                <a16:creationId xmlns:a16="http://schemas.microsoft.com/office/drawing/2014/main" id="{7082075E-CE3C-462A-8BD9-5C95C623DF13}"/>
              </a:ext>
            </a:extLst>
          </p:cNvPr>
          <p:cNvSpPr txBox="1">
            <a:spLocks/>
          </p:cNvSpPr>
          <p:nvPr/>
        </p:nvSpPr>
        <p:spPr bwMode="auto">
          <a:xfrm>
            <a:off x="326230" y="1809115"/>
            <a:ext cx="8491537" cy="357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marL="263525" indent="-263525" eaLnBrk="1" hangingPunct="1">
              <a:lnSpc>
                <a:spcPct val="100000"/>
              </a:lnSpc>
              <a:buFont typeface="Wingdings" panose="05000000000000000000" pitchFamily="2" charset="2"/>
              <a:buChar char="q"/>
            </a:pPr>
            <a:r>
              <a:rPr kumimoji="0" lang="ja-JP" altLang="en-US" sz="2700" dirty="0"/>
              <a:t>事業完了後、事業に関連する証拠書類は、発注者に相談し、必要に応じて一定期間保管する</a:t>
            </a:r>
            <a:endParaRPr kumimoji="0" lang="en-US" altLang="ja-JP" sz="2700" dirty="0"/>
          </a:p>
          <a:p>
            <a:pPr marL="263525" indent="-263525" eaLnBrk="1" hangingPunct="1">
              <a:lnSpc>
                <a:spcPct val="100000"/>
              </a:lnSpc>
              <a:buFont typeface="Wingdings" panose="05000000000000000000" pitchFamily="2" charset="2"/>
              <a:buChar char="q"/>
            </a:pPr>
            <a:r>
              <a:rPr kumimoji="0" lang="ja-JP" altLang="en-US" sz="2700" dirty="0"/>
              <a:t>勤務簿等の労務管理資料についても、同様の対応が必要</a:t>
            </a:r>
            <a:endParaRPr kumimoji="0" lang="en-US" altLang="ja-JP" sz="2700" dirty="0"/>
          </a:p>
        </p:txBody>
      </p:sp>
      <p:sp>
        <p:nvSpPr>
          <p:cNvPr id="55300" name="テキスト ボックス 3">
            <a:extLst>
              <a:ext uri="{FF2B5EF4-FFF2-40B4-BE49-F238E27FC236}">
                <a16:creationId xmlns:a16="http://schemas.microsoft.com/office/drawing/2014/main" id="{AA7AD0BD-30A5-4D43-A0A8-A1A94A413F8F}"/>
              </a:ext>
            </a:extLst>
          </p:cNvPr>
          <p:cNvSpPr txBox="1">
            <a:spLocks noChangeArrowheads="1"/>
          </p:cNvSpPr>
          <p:nvPr/>
        </p:nvSpPr>
        <p:spPr bwMode="auto">
          <a:xfrm>
            <a:off x="6437313" y="0"/>
            <a:ext cx="2690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89</a:t>
            </a:r>
            <a:r>
              <a:rPr lang="ja-JP" altLang="en-US" sz="2000" dirty="0">
                <a:latin typeface="+mn-ea"/>
                <a:ea typeface="+mn-ea"/>
              </a:rPr>
              <a:t>ページ</a:t>
            </a:r>
          </a:p>
        </p:txBody>
      </p:sp>
    </p:spTree>
    <p:extLst>
      <p:ext uri="{BB962C8B-B14F-4D97-AF65-F5344CB8AC3E}">
        <p14:creationId xmlns:p14="http://schemas.microsoft.com/office/powerpoint/2010/main" val="11801938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コンテンツ プレースホルダー 2">
            <a:extLst>
              <a:ext uri="{FF2B5EF4-FFF2-40B4-BE49-F238E27FC236}">
                <a16:creationId xmlns:a16="http://schemas.microsoft.com/office/drawing/2014/main" id="{5E04039B-A3C9-4227-B41D-C772A7A25ED8}"/>
              </a:ext>
            </a:extLst>
          </p:cNvPr>
          <p:cNvSpPr txBox="1">
            <a:spLocks/>
          </p:cNvSpPr>
          <p:nvPr/>
        </p:nvSpPr>
        <p:spPr bwMode="auto">
          <a:xfrm>
            <a:off x="326231" y="757237"/>
            <a:ext cx="849153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Clr>
                <a:srgbClr val="99CB38"/>
              </a:buClr>
              <a:buFont typeface="Calibri" panose="020F0502020204030204" pitchFamily="34" charset="0"/>
              <a:buNone/>
            </a:pPr>
            <a:r>
              <a:rPr lang="en-US" altLang="ja-JP" sz="3600" u="sng" dirty="0"/>
              <a:t>4.14.2</a:t>
            </a:r>
            <a:r>
              <a:rPr lang="ja-JP" altLang="en-US" sz="3600" u="sng" dirty="0"/>
              <a:t>　会計検査等への対応</a:t>
            </a:r>
          </a:p>
        </p:txBody>
      </p:sp>
      <p:sp>
        <p:nvSpPr>
          <p:cNvPr id="55299" name="コンテンツ プレースホルダー 2">
            <a:extLst>
              <a:ext uri="{FF2B5EF4-FFF2-40B4-BE49-F238E27FC236}">
                <a16:creationId xmlns:a16="http://schemas.microsoft.com/office/drawing/2014/main" id="{7082075E-CE3C-462A-8BD9-5C95C623DF13}"/>
              </a:ext>
            </a:extLst>
          </p:cNvPr>
          <p:cNvSpPr txBox="1">
            <a:spLocks/>
          </p:cNvSpPr>
          <p:nvPr/>
        </p:nvSpPr>
        <p:spPr bwMode="auto">
          <a:xfrm>
            <a:off x="326230" y="1809115"/>
            <a:ext cx="8491537" cy="357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marL="263525" indent="-263525" eaLnBrk="1" hangingPunct="1">
              <a:lnSpc>
                <a:spcPct val="100000"/>
              </a:lnSpc>
              <a:buFont typeface="Wingdings" panose="05000000000000000000" pitchFamily="2" charset="2"/>
              <a:buChar char="q"/>
            </a:pPr>
            <a:r>
              <a:rPr kumimoji="0" lang="ja-JP" altLang="en-US" sz="2700" dirty="0"/>
              <a:t>指定管理事業は、国の交付金を活用した事業</a:t>
            </a:r>
            <a:endParaRPr kumimoji="0" lang="en-US" altLang="ja-JP" sz="2700" dirty="0"/>
          </a:p>
          <a:p>
            <a:pPr marL="263525" indent="-263525" eaLnBrk="1" hangingPunct="1">
              <a:lnSpc>
                <a:spcPct val="100000"/>
              </a:lnSpc>
              <a:buFont typeface="Wingdings" panose="05000000000000000000" pitchFamily="2" charset="2"/>
              <a:buChar char="q"/>
            </a:pPr>
            <a:r>
              <a:rPr kumimoji="0" lang="ja-JP" altLang="en-US" sz="2700" dirty="0"/>
              <a:t>国の会計検査院による会計検査を定期的に受検する義務がある</a:t>
            </a:r>
            <a:endParaRPr kumimoji="0" lang="en-US" altLang="ja-JP" sz="2700" dirty="0"/>
          </a:p>
          <a:p>
            <a:pPr marL="263525" indent="-263525" eaLnBrk="1" hangingPunct="1">
              <a:lnSpc>
                <a:spcPct val="100000"/>
              </a:lnSpc>
              <a:buFont typeface="Wingdings" panose="05000000000000000000" pitchFamily="2" charset="2"/>
              <a:buChar char="q"/>
            </a:pPr>
            <a:r>
              <a:rPr kumimoji="0" lang="ja-JP" altLang="en-US" sz="2700" dirty="0"/>
              <a:t>会計検査は、基本的に発注者が受検するものだが、場合によっては受注者の対応が求められることもある</a:t>
            </a:r>
            <a:endParaRPr kumimoji="0" lang="en-US" altLang="ja-JP" sz="2700" dirty="0"/>
          </a:p>
          <a:p>
            <a:pPr marL="263525" indent="-263525" eaLnBrk="1" hangingPunct="1">
              <a:lnSpc>
                <a:spcPct val="100000"/>
              </a:lnSpc>
              <a:buFont typeface="Wingdings" panose="05000000000000000000" pitchFamily="2" charset="2"/>
              <a:buChar char="q"/>
            </a:pPr>
            <a:r>
              <a:rPr kumimoji="0" lang="ja-JP" altLang="en-US" sz="2700" dirty="0"/>
              <a:t>会計検査の受検対象に選定された場合、真摯に対応する必要がある</a:t>
            </a:r>
            <a:endParaRPr kumimoji="0" lang="en-US" altLang="ja-JP" sz="2700" dirty="0"/>
          </a:p>
        </p:txBody>
      </p:sp>
      <p:sp>
        <p:nvSpPr>
          <p:cNvPr id="55300" name="テキスト ボックス 3">
            <a:extLst>
              <a:ext uri="{FF2B5EF4-FFF2-40B4-BE49-F238E27FC236}">
                <a16:creationId xmlns:a16="http://schemas.microsoft.com/office/drawing/2014/main" id="{AA7AD0BD-30A5-4D43-A0A8-A1A94A413F8F}"/>
              </a:ext>
            </a:extLst>
          </p:cNvPr>
          <p:cNvSpPr txBox="1">
            <a:spLocks noChangeArrowheads="1"/>
          </p:cNvSpPr>
          <p:nvPr/>
        </p:nvSpPr>
        <p:spPr bwMode="auto">
          <a:xfrm>
            <a:off x="6437313" y="0"/>
            <a:ext cx="2690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a:latin typeface="+mn-ea"/>
                <a:ea typeface="+mn-ea"/>
              </a:rPr>
              <a:t>89</a:t>
            </a:r>
            <a:r>
              <a:rPr lang="ja-JP" altLang="en-US" sz="2000">
                <a:latin typeface="+mn-ea"/>
                <a:ea typeface="+mn-ea"/>
              </a:rPr>
              <a:t>ページ</a:t>
            </a:r>
            <a:endParaRPr lang="ja-JP" altLang="en-US" sz="2000" dirty="0">
              <a:latin typeface="+mn-ea"/>
              <a:ea typeface="+mn-ea"/>
            </a:endParaRPr>
          </a:p>
        </p:txBody>
      </p:sp>
    </p:spTree>
    <p:extLst>
      <p:ext uri="{BB962C8B-B14F-4D97-AF65-F5344CB8AC3E}">
        <p14:creationId xmlns:p14="http://schemas.microsoft.com/office/powerpoint/2010/main" val="1358246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コンテンツ プレースホルダー 2">
            <a:extLst>
              <a:ext uri="{FF2B5EF4-FFF2-40B4-BE49-F238E27FC236}">
                <a16:creationId xmlns:a16="http://schemas.microsoft.com/office/drawing/2014/main" id="{C7B73F64-4944-4BA4-AE18-2ACE0A4C9D4A}"/>
              </a:ext>
            </a:extLst>
          </p:cNvPr>
          <p:cNvSpPr txBox="1">
            <a:spLocks/>
          </p:cNvSpPr>
          <p:nvPr/>
        </p:nvSpPr>
        <p:spPr bwMode="auto">
          <a:xfrm>
            <a:off x="911225" y="1748473"/>
            <a:ext cx="6494463" cy="364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buFont typeface="Wingdings" panose="05000000000000000000" pitchFamily="2" charset="2"/>
              <a:buChar char="q"/>
            </a:pPr>
            <a:r>
              <a:rPr lang="ja-JP" altLang="en-US" sz="2800" dirty="0">
                <a:solidFill>
                  <a:srgbClr val="404040"/>
                </a:solidFill>
              </a:rPr>
              <a:t>捕獲等の許可手続きが不要</a:t>
            </a:r>
            <a:endParaRPr lang="en-US" altLang="ja-JP" sz="2800" dirty="0">
              <a:solidFill>
                <a:srgbClr val="404040"/>
              </a:solidFill>
            </a:endParaRPr>
          </a:p>
          <a:p>
            <a:pPr eaLnBrk="1" hangingPunct="1">
              <a:lnSpc>
                <a:spcPct val="90000"/>
              </a:lnSpc>
              <a:spcBef>
                <a:spcPts val="1200"/>
              </a:spcBef>
              <a:spcAft>
                <a:spcPts val="200"/>
              </a:spcAft>
              <a:buClr>
                <a:schemeClr val="accent1"/>
              </a:buClr>
              <a:buSzPct val="100000"/>
              <a:buFont typeface="Wingdings" panose="05000000000000000000" pitchFamily="2" charset="2"/>
              <a:buChar char="q"/>
            </a:pPr>
            <a:r>
              <a:rPr lang="ja-JP" altLang="en-US" sz="2800" dirty="0">
                <a:solidFill>
                  <a:srgbClr val="404040"/>
                </a:solidFill>
              </a:rPr>
              <a:t>夜間銃猟の実施（限定的）</a:t>
            </a:r>
            <a:endParaRPr lang="en-US" altLang="ja-JP" sz="2800" dirty="0">
              <a:solidFill>
                <a:srgbClr val="404040"/>
              </a:solidFill>
            </a:endParaRPr>
          </a:p>
          <a:p>
            <a:pPr eaLnBrk="1" hangingPunct="1">
              <a:lnSpc>
                <a:spcPct val="90000"/>
              </a:lnSpc>
              <a:spcBef>
                <a:spcPts val="1200"/>
              </a:spcBef>
              <a:spcAft>
                <a:spcPts val="200"/>
              </a:spcAft>
              <a:buClr>
                <a:schemeClr val="accent1"/>
              </a:buClr>
              <a:buSzPct val="100000"/>
              <a:buFont typeface="Wingdings" panose="05000000000000000000" pitchFamily="2" charset="2"/>
              <a:buChar char="q"/>
            </a:pPr>
            <a:r>
              <a:rPr lang="ja-JP" altLang="en-US" sz="2800" dirty="0">
                <a:solidFill>
                  <a:srgbClr val="404040"/>
                </a:solidFill>
              </a:rPr>
              <a:t>捕獲個体の放置（限定的）</a:t>
            </a:r>
            <a:endParaRPr lang="en-US" altLang="ja-JP" sz="2800" dirty="0">
              <a:solidFill>
                <a:srgbClr val="404040"/>
              </a:solidFill>
            </a:endParaRPr>
          </a:p>
        </p:txBody>
      </p:sp>
      <p:sp>
        <p:nvSpPr>
          <p:cNvPr id="89091" name="コンテンツ プレースホルダー 2">
            <a:extLst>
              <a:ext uri="{FF2B5EF4-FFF2-40B4-BE49-F238E27FC236}">
                <a16:creationId xmlns:a16="http://schemas.microsoft.com/office/drawing/2014/main" id="{EB5E8FAA-698B-4F51-A875-48D5D1971C93}"/>
              </a:ext>
            </a:extLst>
          </p:cNvPr>
          <p:cNvSpPr txBox="1">
            <a:spLocks/>
          </p:cNvSpPr>
          <p:nvPr/>
        </p:nvSpPr>
        <p:spPr bwMode="auto">
          <a:xfrm>
            <a:off x="774701" y="969964"/>
            <a:ext cx="8369299"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en-US" altLang="ja-JP" sz="3600" u="sng" dirty="0">
                <a:solidFill>
                  <a:srgbClr val="404040"/>
                </a:solidFill>
              </a:rPr>
              <a:t>4.1.3</a:t>
            </a:r>
            <a:r>
              <a:rPr lang="ja-JP" altLang="en-US" sz="3600" u="sng" dirty="0">
                <a:solidFill>
                  <a:srgbClr val="404040"/>
                </a:solidFill>
              </a:rPr>
              <a:t>　指定管理鳥獣捕獲等事業の特例</a:t>
            </a:r>
            <a:endParaRPr lang="en-US" altLang="ja-JP" sz="3600" u="sng" dirty="0">
              <a:solidFill>
                <a:srgbClr val="404040"/>
              </a:solidFill>
            </a:endParaRPr>
          </a:p>
        </p:txBody>
      </p:sp>
      <p:sp>
        <p:nvSpPr>
          <p:cNvPr id="4" name="テキスト ボックス 3">
            <a:extLst>
              <a:ext uri="{FF2B5EF4-FFF2-40B4-BE49-F238E27FC236}">
                <a16:creationId xmlns:a16="http://schemas.microsoft.com/office/drawing/2014/main" id="{AEF04ECF-15F4-4DE7-9C43-7BA4224920EA}"/>
              </a:ext>
            </a:extLst>
          </p:cNvPr>
          <p:cNvSpPr txBox="1"/>
          <p:nvPr/>
        </p:nvSpPr>
        <p:spPr>
          <a:xfrm>
            <a:off x="6549390" y="1"/>
            <a:ext cx="259461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6</a:t>
            </a:r>
            <a:r>
              <a:rPr lang="en-US" altLang="ja-JP" sz="2000" dirty="0">
                <a:latin typeface="+mn-ea"/>
              </a:rPr>
              <a:t>5-66</a:t>
            </a:r>
            <a:r>
              <a:rPr lang="ja-JP" altLang="en-US" sz="2000" dirty="0">
                <a:latin typeface="+mn-ea"/>
                <a:ea typeface="+mn-ea"/>
              </a:rPr>
              <a:t>ページ</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13E488CA-DF91-4C76-8098-B531FEC55646}"/>
              </a:ext>
            </a:extLst>
          </p:cNvPr>
          <p:cNvSpPr txBox="1">
            <a:spLocks/>
          </p:cNvSpPr>
          <p:nvPr/>
        </p:nvSpPr>
        <p:spPr>
          <a:xfrm>
            <a:off x="0" y="1130393"/>
            <a:ext cx="9144000" cy="4695643"/>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fontAlgn="auto">
              <a:lnSpc>
                <a:spcPct val="100000"/>
              </a:lnSpc>
              <a:buNone/>
              <a:defRPr/>
            </a:pPr>
            <a:r>
              <a:rPr kumimoji="0" lang="ja-JP" altLang="en-US" sz="2700" dirty="0"/>
              <a:t>　</a:t>
            </a:r>
            <a:r>
              <a:rPr kumimoji="0" lang="ja-JP" altLang="en-US" sz="2400" dirty="0"/>
              <a:t>①　指定管理鳥獣捕獲等事業実施計画の検討・策定・変更</a:t>
            </a:r>
            <a:endParaRPr kumimoji="0" lang="en-US" altLang="ja-JP" sz="2400" dirty="0"/>
          </a:p>
          <a:p>
            <a:pPr marL="898502" indent="-898502" fontAlgn="auto">
              <a:lnSpc>
                <a:spcPct val="100000"/>
              </a:lnSpc>
              <a:buNone/>
              <a:defRPr/>
            </a:pPr>
            <a:r>
              <a:rPr kumimoji="0" lang="ja-JP" altLang="en-US" sz="2400" dirty="0"/>
              <a:t>　②　①に必要となる指定管理鳥獣の生息状況及び被害状況の調査</a:t>
            </a:r>
            <a:endParaRPr kumimoji="0" lang="en-US" altLang="ja-JP" sz="2400" dirty="0"/>
          </a:p>
          <a:p>
            <a:pPr marL="0" indent="0" fontAlgn="auto">
              <a:lnSpc>
                <a:spcPct val="100000"/>
              </a:lnSpc>
              <a:spcBef>
                <a:spcPts val="600"/>
              </a:spcBef>
              <a:spcAft>
                <a:spcPts val="0"/>
              </a:spcAft>
              <a:buNone/>
              <a:defRPr/>
            </a:pPr>
            <a:r>
              <a:rPr kumimoji="0" lang="en-US" altLang="ja-JP" sz="2400" dirty="0"/>
              <a:t>   </a:t>
            </a:r>
            <a:r>
              <a:rPr kumimoji="0" lang="ja-JP" altLang="en-US" sz="2400" dirty="0"/>
              <a:t>③　</a:t>
            </a:r>
            <a:r>
              <a:rPr kumimoji="0" lang="ja-JP" altLang="en-US" sz="2400" u="sng" dirty="0"/>
              <a:t>指定管理鳥獣の捕獲および捕獲に付随する事項の実施</a:t>
            </a:r>
            <a:endParaRPr kumimoji="0" lang="en-US" altLang="ja-JP" sz="2400" u="sng" dirty="0"/>
          </a:p>
          <a:p>
            <a:pPr marL="0" indent="0" fontAlgn="auto">
              <a:lnSpc>
                <a:spcPct val="100000"/>
              </a:lnSpc>
              <a:spcBef>
                <a:spcPts val="600"/>
              </a:spcBef>
              <a:spcAft>
                <a:spcPts val="0"/>
              </a:spcAft>
              <a:buNone/>
              <a:defRPr/>
            </a:pPr>
            <a:r>
              <a:rPr kumimoji="0" lang="en-US" altLang="ja-JP" sz="2400" dirty="0"/>
              <a:t>   </a:t>
            </a:r>
            <a:r>
              <a:rPr kumimoji="0" lang="ja-JP" altLang="en-US" sz="2400" dirty="0"/>
              <a:t>④　捕獲個体の搬出・処分</a:t>
            </a:r>
            <a:endParaRPr kumimoji="0" lang="en-US" altLang="ja-JP" sz="2400" dirty="0"/>
          </a:p>
          <a:p>
            <a:pPr marL="0" indent="0" fontAlgn="auto">
              <a:lnSpc>
                <a:spcPct val="100000"/>
              </a:lnSpc>
              <a:spcBef>
                <a:spcPts val="600"/>
              </a:spcBef>
              <a:spcAft>
                <a:spcPts val="0"/>
              </a:spcAft>
              <a:buNone/>
              <a:defRPr/>
            </a:pPr>
            <a:r>
              <a:rPr kumimoji="0" lang="en-US" altLang="ja-JP" sz="2400" dirty="0"/>
              <a:t>   </a:t>
            </a:r>
            <a:r>
              <a:rPr kumimoji="0" lang="ja-JP" altLang="en-US" sz="2400" dirty="0"/>
              <a:t>⑤　適正かつ効率的な捕獲方法等の技術開発</a:t>
            </a:r>
            <a:endParaRPr kumimoji="0" lang="en-US" altLang="ja-JP" sz="2400" dirty="0"/>
          </a:p>
          <a:p>
            <a:pPr marL="0" indent="0" fontAlgn="auto">
              <a:lnSpc>
                <a:spcPct val="100000"/>
              </a:lnSpc>
              <a:spcBef>
                <a:spcPts val="600"/>
              </a:spcBef>
              <a:spcAft>
                <a:spcPts val="0"/>
              </a:spcAft>
              <a:buNone/>
              <a:defRPr/>
            </a:pPr>
            <a:r>
              <a:rPr kumimoji="0" lang="en-US" altLang="ja-JP" sz="2400" dirty="0"/>
              <a:t>   </a:t>
            </a:r>
            <a:r>
              <a:rPr kumimoji="0" lang="ja-JP" altLang="en-US" sz="2400" dirty="0"/>
              <a:t>⑥　③の事業実施による捕獲情報等の収集、整理、分析</a:t>
            </a:r>
            <a:endParaRPr kumimoji="0" lang="en-US" altLang="ja-JP" sz="2400" dirty="0"/>
          </a:p>
          <a:p>
            <a:pPr marL="0" indent="0" fontAlgn="auto">
              <a:lnSpc>
                <a:spcPct val="100000"/>
              </a:lnSpc>
              <a:spcBef>
                <a:spcPts val="600"/>
              </a:spcBef>
              <a:spcAft>
                <a:spcPts val="0"/>
              </a:spcAft>
              <a:buNone/>
              <a:defRPr/>
            </a:pPr>
            <a:r>
              <a:rPr kumimoji="0" lang="en-US" altLang="ja-JP" sz="2400" dirty="0"/>
              <a:t>   </a:t>
            </a:r>
            <a:r>
              <a:rPr kumimoji="0" lang="ja-JP" altLang="en-US" sz="2400" dirty="0"/>
              <a:t>⑦　③の事業評価・検証</a:t>
            </a:r>
            <a:endParaRPr kumimoji="0" lang="en-US" altLang="ja-JP" sz="2400" dirty="0"/>
          </a:p>
          <a:p>
            <a:pPr marL="0" indent="0" fontAlgn="auto">
              <a:lnSpc>
                <a:spcPct val="100000"/>
              </a:lnSpc>
              <a:spcBef>
                <a:spcPts val="600"/>
              </a:spcBef>
              <a:spcAft>
                <a:spcPts val="0"/>
              </a:spcAft>
              <a:buNone/>
              <a:defRPr/>
            </a:pPr>
            <a:r>
              <a:rPr kumimoji="0" lang="en-US" altLang="ja-JP" sz="2400" dirty="0"/>
              <a:t>   </a:t>
            </a:r>
            <a:r>
              <a:rPr kumimoji="0" lang="ja-JP" altLang="en-US" sz="2400" dirty="0"/>
              <a:t>⑧　認定鳥獣捕獲等事業者等の育成</a:t>
            </a:r>
            <a:endParaRPr kumimoji="0" lang="en-US" altLang="ja-JP" sz="2400" dirty="0"/>
          </a:p>
          <a:p>
            <a:pPr marL="0" indent="0" fontAlgn="auto">
              <a:lnSpc>
                <a:spcPct val="100000"/>
              </a:lnSpc>
              <a:spcBef>
                <a:spcPts val="600"/>
              </a:spcBef>
              <a:spcAft>
                <a:spcPts val="0"/>
              </a:spcAft>
              <a:buNone/>
              <a:defRPr/>
            </a:pPr>
            <a:r>
              <a:rPr kumimoji="0" lang="ja-JP" altLang="en-US" sz="2400" dirty="0"/>
              <a:t>　⑨　効果的な捕獲方法の技術開発</a:t>
            </a:r>
            <a:endParaRPr kumimoji="0" lang="en-US" altLang="ja-JP" sz="2400" dirty="0"/>
          </a:p>
          <a:p>
            <a:pPr marL="0" indent="0" fontAlgn="auto">
              <a:lnSpc>
                <a:spcPct val="100000"/>
              </a:lnSpc>
              <a:spcBef>
                <a:spcPts val="600"/>
              </a:spcBef>
              <a:spcAft>
                <a:spcPts val="0"/>
              </a:spcAft>
              <a:buNone/>
              <a:defRPr/>
            </a:pPr>
            <a:r>
              <a:rPr kumimoji="0" lang="ja-JP" altLang="en-US" sz="2400" dirty="0"/>
              <a:t>　⑩　市町村と連携した効果的な捕獲等を行う取組</a:t>
            </a:r>
            <a:endParaRPr kumimoji="0" lang="en-US" altLang="ja-JP" sz="2400" dirty="0"/>
          </a:p>
          <a:p>
            <a:pPr marL="0" indent="0" fontAlgn="auto">
              <a:lnSpc>
                <a:spcPct val="100000"/>
              </a:lnSpc>
              <a:buNone/>
              <a:defRPr/>
            </a:pPr>
            <a:r>
              <a:rPr kumimoji="0" lang="ja-JP" altLang="en-US" sz="2800" dirty="0"/>
              <a:t>　　</a:t>
            </a:r>
            <a:endParaRPr kumimoji="0" lang="en-US" altLang="ja-JP" sz="2800" dirty="0"/>
          </a:p>
        </p:txBody>
      </p:sp>
      <p:sp>
        <p:nvSpPr>
          <p:cNvPr id="93187" name="コンテンツ プレースホルダー 2">
            <a:extLst>
              <a:ext uri="{FF2B5EF4-FFF2-40B4-BE49-F238E27FC236}">
                <a16:creationId xmlns:a16="http://schemas.microsoft.com/office/drawing/2014/main" id="{C2662F88-6988-47DD-ACEA-C7BF31FB3E38}"/>
              </a:ext>
            </a:extLst>
          </p:cNvPr>
          <p:cNvSpPr txBox="1">
            <a:spLocks/>
          </p:cNvSpPr>
          <p:nvPr/>
        </p:nvSpPr>
        <p:spPr bwMode="auto">
          <a:xfrm>
            <a:off x="0" y="410664"/>
            <a:ext cx="904113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90000"/>
              </a:lnSpc>
              <a:spcBef>
                <a:spcPts val="1200"/>
              </a:spcBef>
              <a:spcAft>
                <a:spcPts val="200"/>
              </a:spcAft>
              <a:buClr>
                <a:schemeClr val="accent1"/>
              </a:buClr>
              <a:buSzPct val="100000"/>
            </a:pPr>
            <a:r>
              <a:rPr lang="ja-JP" altLang="en-US" sz="3600" dirty="0">
                <a:solidFill>
                  <a:srgbClr val="404040"/>
                </a:solidFill>
              </a:rPr>
              <a:t> </a:t>
            </a:r>
            <a:r>
              <a:rPr lang="en-US" altLang="ja-JP" sz="3600" u="sng" dirty="0">
                <a:solidFill>
                  <a:srgbClr val="404040"/>
                </a:solidFill>
              </a:rPr>
              <a:t>4.1.4</a:t>
            </a:r>
            <a:r>
              <a:rPr lang="ja-JP" altLang="en-US" sz="3600" u="sng" dirty="0">
                <a:solidFill>
                  <a:srgbClr val="404040"/>
                </a:solidFill>
              </a:rPr>
              <a:t>　指定管理鳥獣捕獲等事業交付金事業</a:t>
            </a:r>
            <a:endParaRPr lang="en-US" altLang="ja-JP" sz="3600" u="sng" dirty="0">
              <a:solidFill>
                <a:srgbClr val="404040"/>
              </a:solidFill>
            </a:endParaRPr>
          </a:p>
        </p:txBody>
      </p:sp>
      <p:sp>
        <p:nvSpPr>
          <p:cNvPr id="6" name="テキスト ボックス 5">
            <a:extLst>
              <a:ext uri="{FF2B5EF4-FFF2-40B4-BE49-F238E27FC236}">
                <a16:creationId xmlns:a16="http://schemas.microsoft.com/office/drawing/2014/main" id="{2DD4B9F1-A36F-418D-BA5D-2F1813459F2C}"/>
              </a:ext>
            </a:extLst>
          </p:cNvPr>
          <p:cNvSpPr txBox="1"/>
          <p:nvPr/>
        </p:nvSpPr>
        <p:spPr>
          <a:xfrm>
            <a:off x="6446520" y="1"/>
            <a:ext cx="269748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69-70</a:t>
            </a:r>
            <a:r>
              <a:rPr lang="ja-JP" altLang="en-US" sz="2000" dirty="0">
                <a:latin typeface="+mn-ea"/>
                <a:ea typeface="+mn-ea"/>
              </a:rPr>
              <a:t>ページ</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コンテンツ プレースホルダー 2">
            <a:extLst>
              <a:ext uri="{FF2B5EF4-FFF2-40B4-BE49-F238E27FC236}">
                <a16:creationId xmlns:a16="http://schemas.microsoft.com/office/drawing/2014/main" id="{B9F9D9B6-FA2C-45C0-8223-F92D7E8C918D}"/>
              </a:ext>
            </a:extLst>
          </p:cNvPr>
          <p:cNvSpPr txBox="1">
            <a:spLocks/>
          </p:cNvSpPr>
          <p:nvPr/>
        </p:nvSpPr>
        <p:spPr bwMode="auto">
          <a:xfrm>
            <a:off x="217170" y="369888"/>
            <a:ext cx="8926830" cy="592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0488" indent="-90488">
              <a:defRPr kumimoji="1">
                <a:solidFill>
                  <a:schemeClr val="tx1"/>
                </a:solidFill>
                <a:latin typeface="Calibri" panose="020F0502020204030204" pitchFamily="34" charset="0"/>
                <a:ea typeface="ＭＳ Ｐゴシック" panose="020B0600070205080204" pitchFamily="50" charset="-128"/>
              </a:defRPr>
            </a:lvl1pPr>
            <a:lvl2pPr marL="29210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spcBef>
                <a:spcPts val="1200"/>
              </a:spcBef>
              <a:spcAft>
                <a:spcPts val="200"/>
              </a:spcAft>
              <a:buClr>
                <a:schemeClr val="accent1"/>
              </a:buClr>
              <a:buSzPct val="100000"/>
              <a:buFont typeface="Wingdings" panose="05000000000000000000" pitchFamily="2" charset="2"/>
              <a:buChar char="q"/>
            </a:pPr>
            <a:r>
              <a:rPr lang="ja-JP" altLang="en-US" sz="3200" dirty="0">
                <a:solidFill>
                  <a:srgbClr val="404040"/>
                </a:solidFill>
              </a:rPr>
              <a:t>国による捕獲等の事業</a:t>
            </a:r>
            <a:endParaRPr lang="en-US" altLang="ja-JP" sz="3200" dirty="0">
              <a:solidFill>
                <a:srgbClr val="404040"/>
              </a:solidFill>
            </a:endParaRPr>
          </a:p>
          <a:p>
            <a:pPr lvl="1" eaLnBrk="1" hangingPunct="1">
              <a:spcBef>
                <a:spcPts val="200"/>
              </a:spcBef>
              <a:spcAft>
                <a:spcPts val="400"/>
              </a:spcAft>
              <a:buClr>
                <a:schemeClr val="accent1"/>
              </a:buClr>
            </a:pPr>
            <a:r>
              <a:rPr lang="ja-JP" altLang="en-US" sz="3200" dirty="0">
                <a:solidFill>
                  <a:srgbClr val="404040"/>
                </a:solidFill>
              </a:rPr>
              <a:t>　</a:t>
            </a:r>
            <a:r>
              <a:rPr lang="ja-JP" altLang="en-US" sz="2800" dirty="0">
                <a:solidFill>
                  <a:srgbClr val="404040"/>
                </a:solidFill>
              </a:rPr>
              <a:t>国が管理する国立公園等の生態系や景観を守るため、ニホンジカを捕獲する等の業務</a:t>
            </a:r>
            <a:endParaRPr lang="en-US" altLang="ja-JP" sz="2800" dirty="0">
              <a:solidFill>
                <a:srgbClr val="404040"/>
              </a:solidFill>
            </a:endParaRPr>
          </a:p>
          <a:p>
            <a:pPr eaLnBrk="1" hangingPunct="1">
              <a:spcBef>
                <a:spcPts val="1200"/>
              </a:spcBef>
              <a:spcAft>
                <a:spcPts val="200"/>
              </a:spcAft>
              <a:buClr>
                <a:schemeClr val="accent1"/>
              </a:buClr>
              <a:buSzPct val="100000"/>
              <a:buFont typeface="Wingdings" panose="05000000000000000000" pitchFamily="2" charset="2"/>
              <a:buChar char="q"/>
            </a:pPr>
            <a:r>
              <a:rPr lang="ja-JP" altLang="en-US" sz="3200" dirty="0">
                <a:solidFill>
                  <a:srgbClr val="404040"/>
                </a:solidFill>
              </a:rPr>
              <a:t>市町村、土地所有者、団体、個人からの依頼</a:t>
            </a:r>
            <a:endParaRPr lang="en-US" altLang="ja-JP" sz="3200" dirty="0">
              <a:solidFill>
                <a:srgbClr val="404040"/>
              </a:solidFill>
            </a:endParaRPr>
          </a:p>
          <a:p>
            <a:pPr lvl="1" eaLnBrk="1" hangingPunct="1">
              <a:spcBef>
                <a:spcPts val="200"/>
              </a:spcBef>
              <a:spcAft>
                <a:spcPts val="400"/>
              </a:spcAft>
              <a:buClr>
                <a:schemeClr val="accent1"/>
              </a:buClr>
            </a:pPr>
            <a:r>
              <a:rPr lang="ja-JP" altLang="en-US" sz="3200" dirty="0">
                <a:solidFill>
                  <a:srgbClr val="404040"/>
                </a:solidFill>
              </a:rPr>
              <a:t>　</a:t>
            </a:r>
            <a:r>
              <a:rPr lang="ja-JP" altLang="en-US" sz="2800" dirty="0">
                <a:solidFill>
                  <a:srgbClr val="404040"/>
                </a:solidFill>
              </a:rPr>
              <a:t>被害の防止や個体数調整のための、様々な鳥獣の捕獲等の業務</a:t>
            </a:r>
            <a:endParaRPr lang="en-US" altLang="ja-JP" sz="2800" dirty="0">
              <a:solidFill>
                <a:srgbClr val="404040"/>
              </a:solidFill>
            </a:endParaRPr>
          </a:p>
          <a:p>
            <a:pPr eaLnBrk="1" hangingPunct="1">
              <a:spcBef>
                <a:spcPts val="1200"/>
              </a:spcBef>
              <a:spcAft>
                <a:spcPts val="200"/>
              </a:spcAft>
              <a:buClr>
                <a:schemeClr val="accent1"/>
              </a:buClr>
              <a:buSzPct val="100000"/>
              <a:buFont typeface="Wingdings" panose="05000000000000000000" pitchFamily="2" charset="2"/>
              <a:buChar char="q"/>
            </a:pPr>
            <a:r>
              <a:rPr lang="ja-JP" altLang="en-US" sz="3200" dirty="0">
                <a:solidFill>
                  <a:srgbClr val="404040"/>
                </a:solidFill>
              </a:rPr>
              <a:t>生息状況や被害状況の調査、各種計画の検討、モニタリング、評価</a:t>
            </a:r>
            <a:endParaRPr lang="en-US" altLang="ja-JP" sz="3200" dirty="0">
              <a:solidFill>
                <a:srgbClr val="404040"/>
              </a:solidFill>
            </a:endParaRPr>
          </a:p>
          <a:p>
            <a:pPr eaLnBrk="1" hangingPunct="1">
              <a:spcBef>
                <a:spcPts val="1200"/>
              </a:spcBef>
              <a:spcAft>
                <a:spcPts val="200"/>
              </a:spcAft>
              <a:buClr>
                <a:schemeClr val="accent1"/>
              </a:buClr>
              <a:buSzPct val="100000"/>
              <a:buFont typeface="Wingdings" panose="05000000000000000000" pitchFamily="2" charset="2"/>
              <a:buChar char="q"/>
            </a:pPr>
            <a:r>
              <a:rPr lang="ja-JP" altLang="en-US" sz="3200" dirty="0">
                <a:solidFill>
                  <a:srgbClr val="404040"/>
                </a:solidFill>
              </a:rPr>
              <a:t>被害防除、生息地管理、調査研究</a:t>
            </a:r>
            <a:endParaRPr lang="en-US" altLang="ja-JP" sz="3200" dirty="0">
              <a:solidFill>
                <a:srgbClr val="404040"/>
              </a:solidFill>
            </a:endParaRPr>
          </a:p>
          <a:p>
            <a:pPr lvl="1" eaLnBrk="1" hangingPunct="1">
              <a:spcBef>
                <a:spcPts val="200"/>
              </a:spcBef>
              <a:spcAft>
                <a:spcPts val="400"/>
              </a:spcAft>
              <a:buClr>
                <a:schemeClr val="accent1"/>
              </a:buClr>
            </a:pPr>
            <a:r>
              <a:rPr lang="ja-JP" altLang="en-US" sz="3200" dirty="0">
                <a:solidFill>
                  <a:srgbClr val="404040"/>
                </a:solidFill>
              </a:rPr>
              <a:t>　</a:t>
            </a:r>
            <a:r>
              <a:rPr lang="ja-JP" altLang="en-US" sz="2800" dirty="0">
                <a:solidFill>
                  <a:srgbClr val="404040"/>
                </a:solidFill>
              </a:rPr>
              <a:t>→各種の事業での活躍が期待される</a:t>
            </a:r>
            <a:endParaRPr lang="en-US" altLang="ja-JP" sz="2800" dirty="0">
              <a:solidFill>
                <a:srgbClr val="404040"/>
              </a:solidFill>
            </a:endParaRPr>
          </a:p>
          <a:p>
            <a:pPr lvl="1" eaLnBrk="1" hangingPunct="1">
              <a:spcBef>
                <a:spcPts val="200"/>
              </a:spcBef>
              <a:spcAft>
                <a:spcPts val="400"/>
              </a:spcAft>
              <a:buClr>
                <a:schemeClr val="accent1"/>
              </a:buClr>
            </a:pPr>
            <a:endParaRPr lang="en-US" altLang="ja-JP" sz="3200" dirty="0">
              <a:solidFill>
                <a:srgbClr val="404040"/>
              </a:solidFill>
            </a:endParaRPr>
          </a:p>
        </p:txBody>
      </p:sp>
      <p:sp>
        <p:nvSpPr>
          <p:cNvPr id="4" name="テキスト ボックス 3">
            <a:extLst>
              <a:ext uri="{FF2B5EF4-FFF2-40B4-BE49-F238E27FC236}">
                <a16:creationId xmlns:a16="http://schemas.microsoft.com/office/drawing/2014/main" id="{36E6857B-1816-4C94-8D17-99EA88150E2A}"/>
              </a:ext>
            </a:extLst>
          </p:cNvPr>
          <p:cNvSpPr txBox="1"/>
          <p:nvPr/>
        </p:nvSpPr>
        <p:spPr>
          <a:xfrm>
            <a:off x="6549390" y="1"/>
            <a:ext cx="2594611" cy="400110"/>
          </a:xfrm>
          <a:prstGeom prst="rect">
            <a:avLst/>
          </a:prstGeom>
          <a:noFill/>
        </p:spPr>
        <p:txBody>
          <a:bodyPr wrap="square">
            <a:spAutoFit/>
          </a:bodyPr>
          <a:lstStyle/>
          <a:p>
            <a:pPr algn="r" eaLnBrk="1" fontAlgn="auto" hangingPunct="1">
              <a:spcBef>
                <a:spcPts val="0"/>
              </a:spcBef>
              <a:spcAft>
                <a:spcPts val="0"/>
              </a:spcAft>
              <a:defRPr/>
            </a:pPr>
            <a:r>
              <a:rPr lang="ja-JP" altLang="en-US" sz="2000" dirty="0">
                <a:latin typeface="+mn-ea"/>
                <a:ea typeface="+mn-ea"/>
              </a:rPr>
              <a:t>テキスト　</a:t>
            </a:r>
            <a:r>
              <a:rPr lang="en-US" altLang="ja-JP" sz="2000" dirty="0">
                <a:latin typeface="+mn-ea"/>
                <a:ea typeface="+mn-ea"/>
              </a:rPr>
              <a:t>69-70</a:t>
            </a:r>
            <a:r>
              <a:rPr lang="ja-JP" altLang="en-US" sz="2000" dirty="0">
                <a:latin typeface="+mn-ea"/>
                <a:ea typeface="+mn-ea"/>
              </a:rPr>
              <a:t>ページ</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9A42D-FB13-44D7-A726-8FF9557D3057}"/>
              </a:ext>
            </a:extLst>
          </p:cNvPr>
          <p:cNvSpPr>
            <a:spLocks noGrp="1"/>
          </p:cNvSpPr>
          <p:nvPr>
            <p:ph type="title"/>
          </p:nvPr>
        </p:nvSpPr>
        <p:spPr>
          <a:xfrm>
            <a:off x="822325" y="1160464"/>
            <a:ext cx="7543800" cy="555625"/>
          </a:xfrm>
        </p:spPr>
        <p:txBody>
          <a:bodyPr>
            <a:noAutofit/>
          </a:bodyPr>
          <a:lstStyle/>
          <a:p>
            <a:pPr eaLnBrk="1" fontAlgn="auto" hangingPunct="1">
              <a:spcAft>
                <a:spcPts val="0"/>
              </a:spcAft>
              <a:defRPr/>
            </a:pPr>
            <a:r>
              <a:rPr lang="ja-JP" altLang="en-US" sz="3600" dirty="0"/>
              <a:t>４</a:t>
            </a:r>
            <a:r>
              <a:rPr lang="ja-JP" altLang="en-US" sz="3600" dirty="0">
                <a:solidFill>
                  <a:schemeClr val="tx1">
                    <a:lumMod val="75000"/>
                    <a:lumOff val="25000"/>
                  </a:schemeClr>
                </a:solidFill>
              </a:rPr>
              <a:t>　指定管理鳥獣捕獲等事業</a:t>
            </a:r>
            <a:endParaRPr lang="en-US" sz="3600" dirty="0">
              <a:solidFill>
                <a:schemeClr val="tx1">
                  <a:lumMod val="75000"/>
                  <a:lumOff val="25000"/>
                </a:schemeClr>
              </a:solidFill>
            </a:endParaRPr>
          </a:p>
        </p:txBody>
      </p:sp>
      <p:sp>
        <p:nvSpPr>
          <p:cNvPr id="21507" name="コンテンツ プレースホルダー 2">
            <a:extLst>
              <a:ext uri="{FF2B5EF4-FFF2-40B4-BE49-F238E27FC236}">
                <a16:creationId xmlns:a16="http://schemas.microsoft.com/office/drawing/2014/main" id="{5984EAEA-0B83-4C33-A93E-D330BFE79FD9}"/>
              </a:ext>
            </a:extLst>
          </p:cNvPr>
          <p:cNvSpPr>
            <a:spLocks noGrp="1"/>
          </p:cNvSpPr>
          <p:nvPr>
            <p:ph idx="1"/>
          </p:nvPr>
        </p:nvSpPr>
        <p:spPr>
          <a:xfrm>
            <a:off x="68580" y="1975379"/>
            <a:ext cx="4806482" cy="4375184"/>
          </a:xfrm>
        </p:spPr>
        <p:txBody>
          <a:bodyPr numCol="1">
            <a:noAutofit/>
          </a:bodyPr>
          <a:lstStyle/>
          <a:p>
            <a:r>
              <a:rPr kumimoji="0" lang="ja-JP" altLang="en-US" sz="2200" dirty="0">
                <a:solidFill>
                  <a:schemeClr val="tx1"/>
                </a:solidFill>
              </a:rPr>
              <a:t>４．１　指定管理鳥獣捕獲等事業とは</a:t>
            </a:r>
            <a:endParaRPr kumimoji="0" lang="en-US" altLang="ja-JP" sz="2200" dirty="0">
              <a:solidFill>
                <a:schemeClr val="tx1"/>
              </a:solidFill>
            </a:endParaRPr>
          </a:p>
          <a:p>
            <a:r>
              <a:rPr kumimoji="0" lang="ja-JP" altLang="en-US" sz="2200" dirty="0">
                <a:solidFill>
                  <a:srgbClr val="CC0000"/>
                </a:solidFill>
              </a:rPr>
              <a:t>４．２　</a:t>
            </a:r>
            <a:r>
              <a:rPr kumimoji="0" lang="ja-JP" altLang="en-US" dirty="0">
                <a:solidFill>
                  <a:srgbClr val="CC0000"/>
                </a:solidFill>
              </a:rPr>
              <a:t>指定管理鳥獣捕獲等事業の流れ</a:t>
            </a:r>
            <a:endParaRPr kumimoji="0" lang="en-US" altLang="ja-JP" dirty="0">
              <a:solidFill>
                <a:srgbClr val="CC0000"/>
              </a:solidFill>
            </a:endParaRPr>
          </a:p>
          <a:p>
            <a:r>
              <a:rPr kumimoji="0" lang="ja-JP" altLang="en-US" sz="2200" dirty="0"/>
              <a:t>４．３　事業の受託に必要な準備</a:t>
            </a:r>
            <a:endParaRPr kumimoji="0" lang="en-US" altLang="ja-JP" sz="2200" dirty="0"/>
          </a:p>
          <a:p>
            <a:r>
              <a:rPr kumimoji="0" lang="ja-JP" altLang="en-US" sz="2200" dirty="0"/>
              <a:t>４．４　契約者の選定方法</a:t>
            </a:r>
            <a:endParaRPr kumimoji="0" lang="en-US" altLang="ja-JP" sz="2200" dirty="0"/>
          </a:p>
          <a:p>
            <a:r>
              <a:rPr kumimoji="0" lang="ja-JP" altLang="en-US" sz="2200" dirty="0"/>
              <a:t>４．５　入札額の見積</a:t>
            </a:r>
            <a:endParaRPr kumimoji="0" lang="en-US" altLang="ja-JP" sz="2200" dirty="0"/>
          </a:p>
          <a:p>
            <a:r>
              <a:rPr kumimoji="0" lang="ja-JP" altLang="en-US" sz="2200" dirty="0"/>
              <a:t>４．６　契約</a:t>
            </a:r>
            <a:endParaRPr kumimoji="0" lang="en-US" altLang="ja-JP" sz="2200" dirty="0"/>
          </a:p>
          <a:p>
            <a:r>
              <a:rPr kumimoji="0" lang="ja-JP" altLang="en-US" sz="2200" dirty="0"/>
              <a:t>４．７　計画的な事業の実施</a:t>
            </a:r>
            <a:endParaRPr kumimoji="0" lang="en-US" altLang="ja-JP" sz="2200" dirty="0"/>
          </a:p>
          <a:p>
            <a:r>
              <a:rPr kumimoji="0" lang="ja-JP" altLang="en-US" sz="2200" dirty="0"/>
              <a:t>４．８　事前調査</a:t>
            </a:r>
            <a:endParaRPr kumimoji="0" lang="en-US" altLang="ja-JP" sz="2200" dirty="0"/>
          </a:p>
          <a:p>
            <a:endParaRPr kumimoji="0" lang="en-US" altLang="ja-JP" sz="2200" dirty="0"/>
          </a:p>
        </p:txBody>
      </p:sp>
      <p:sp>
        <p:nvSpPr>
          <p:cNvPr id="4" name="コンテンツ プレースホルダー 2">
            <a:extLst>
              <a:ext uri="{FF2B5EF4-FFF2-40B4-BE49-F238E27FC236}">
                <a16:creationId xmlns:a16="http://schemas.microsoft.com/office/drawing/2014/main" id="{5984EAEA-0B83-4C33-A93E-D330BFE79FD9}"/>
              </a:ext>
            </a:extLst>
          </p:cNvPr>
          <p:cNvSpPr txBox="1">
            <a:spLocks/>
          </p:cNvSpPr>
          <p:nvPr/>
        </p:nvSpPr>
        <p:spPr>
          <a:xfrm>
            <a:off x="4661940" y="1975379"/>
            <a:ext cx="4482059" cy="4375184"/>
          </a:xfrm>
          <a:prstGeom prst="rect">
            <a:avLst/>
          </a:prstGeom>
        </p:spPr>
        <p:txBody>
          <a:bodyPr vert="horz" lIns="0" tIns="45720" rIns="0" bIns="45720" numCol="1"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kumimoji="0" lang="ja-JP" altLang="en-US" sz="2200" dirty="0"/>
              <a:t>４．９　業務計画書の作成</a:t>
            </a:r>
            <a:endParaRPr kumimoji="0" lang="en-US" altLang="ja-JP" sz="2200" dirty="0"/>
          </a:p>
          <a:p>
            <a:r>
              <a:rPr kumimoji="0" lang="ja-JP" altLang="en-US" sz="2200" dirty="0"/>
              <a:t>４．</a:t>
            </a:r>
            <a:r>
              <a:rPr kumimoji="0" lang="en-US" altLang="ja-JP" sz="2200" dirty="0"/>
              <a:t>10</a:t>
            </a:r>
            <a:r>
              <a:rPr kumimoji="0" lang="ja-JP" altLang="en-US" sz="2200" dirty="0"/>
              <a:t>　必要な許可等の取得や</a:t>
            </a:r>
            <a:endParaRPr kumimoji="0" lang="en-US" altLang="ja-JP" sz="2200" dirty="0"/>
          </a:p>
          <a:p>
            <a:r>
              <a:rPr kumimoji="0" lang="ja-JP" altLang="en-US" sz="2200" dirty="0"/>
              <a:t>　　　　　関係機関等との調整、周知</a:t>
            </a:r>
            <a:endParaRPr kumimoji="0" lang="en-US" altLang="ja-JP" sz="2200" dirty="0"/>
          </a:p>
          <a:p>
            <a:r>
              <a:rPr kumimoji="0" lang="ja-JP" altLang="en-US" sz="2200" dirty="0"/>
              <a:t>４．</a:t>
            </a:r>
            <a:r>
              <a:rPr kumimoji="0" lang="en-US" altLang="ja-JP" sz="2200" dirty="0"/>
              <a:t>11</a:t>
            </a:r>
            <a:r>
              <a:rPr kumimoji="0" lang="ja-JP" altLang="en-US" sz="2200" dirty="0"/>
              <a:t>　捕獲作業の実施</a:t>
            </a:r>
            <a:endParaRPr kumimoji="0" lang="en-US" altLang="ja-JP" sz="2200" dirty="0"/>
          </a:p>
          <a:p>
            <a:r>
              <a:rPr kumimoji="0" lang="ja-JP" altLang="en-US" sz="2200" dirty="0"/>
              <a:t>４．</a:t>
            </a:r>
            <a:r>
              <a:rPr kumimoji="0" lang="en-US" altLang="ja-JP" sz="2200" dirty="0"/>
              <a:t>12</a:t>
            </a:r>
            <a:r>
              <a:rPr kumimoji="0" lang="ja-JP" altLang="en-US" sz="2200" dirty="0"/>
              <a:t>　安全管理マニュアル</a:t>
            </a:r>
            <a:endParaRPr kumimoji="0" lang="en-US" altLang="ja-JP" sz="2200" dirty="0"/>
          </a:p>
          <a:p>
            <a:r>
              <a:rPr kumimoji="0" lang="ja-JP" altLang="en-US" sz="2200" dirty="0"/>
              <a:t>４．</a:t>
            </a:r>
            <a:r>
              <a:rPr kumimoji="0" lang="en-US" altLang="ja-JP" sz="2200" dirty="0"/>
              <a:t>13</a:t>
            </a:r>
            <a:r>
              <a:rPr kumimoji="0" lang="ja-JP" altLang="en-US" sz="2200" dirty="0"/>
              <a:t>　</a:t>
            </a:r>
            <a:r>
              <a:rPr kumimoji="0" lang="ja-JP" altLang="en-US" dirty="0"/>
              <a:t>受託事業の業務報告書の作成</a:t>
            </a:r>
            <a:endParaRPr kumimoji="0" lang="en-US" altLang="ja-JP" dirty="0"/>
          </a:p>
          <a:p>
            <a:r>
              <a:rPr kumimoji="0" lang="ja-JP" altLang="en-US" sz="2200" dirty="0"/>
              <a:t>４．</a:t>
            </a:r>
            <a:r>
              <a:rPr kumimoji="0" lang="en-US" altLang="ja-JP" sz="2200" dirty="0"/>
              <a:t>14</a:t>
            </a:r>
            <a:r>
              <a:rPr kumimoji="0" lang="ja-JP" altLang="en-US" sz="2200" dirty="0"/>
              <a:t>　事業完了後に必要な対応</a:t>
            </a:r>
            <a:endParaRPr kumimoji="0" lang="en-US" altLang="ja-JP" sz="2200" dirty="0"/>
          </a:p>
        </p:txBody>
      </p:sp>
    </p:spTree>
    <p:extLst>
      <p:ext uri="{BB962C8B-B14F-4D97-AF65-F5344CB8AC3E}">
        <p14:creationId xmlns:p14="http://schemas.microsoft.com/office/powerpoint/2010/main" val="4000979172"/>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15865</Words>
  <Application>Microsoft Office PowerPoint</Application>
  <PresentationFormat>画面に合わせる (4:3)</PresentationFormat>
  <Paragraphs>1080</Paragraphs>
  <Slides>56</Slides>
  <Notes>56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56</vt:i4>
      </vt:variant>
    </vt:vector>
  </HeadingPairs>
  <TitlesOfParts>
    <vt:vector size="64" baseType="lpstr">
      <vt:lpstr>ＭＳ Ｐゴシック</vt:lpstr>
      <vt:lpstr>ＭＳ 明朝</vt:lpstr>
      <vt:lpstr>メイリオ</vt:lpstr>
      <vt:lpstr>Arial</vt:lpstr>
      <vt:lpstr>Calibri</vt:lpstr>
      <vt:lpstr>Calibri Light</vt:lpstr>
      <vt:lpstr>Wingdings</vt:lpstr>
      <vt:lpstr>レトロスペクト</vt:lpstr>
      <vt:lpstr>認定鳥獣捕獲等事業者 事業管理責任者研修会資料  ４　指定管理鳥獣捕獲等事業</vt:lpstr>
      <vt:lpstr>４　指定管理鳥獣捕獲等事業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４　指定管理鳥獣捕獲等事業</vt:lpstr>
      <vt:lpstr>PowerPoint プレゼンテーション</vt:lpstr>
      <vt:lpstr>４　指定管理鳥獣捕獲等事業</vt:lpstr>
      <vt:lpstr>PowerPoint プレゼンテーション</vt:lpstr>
      <vt:lpstr>PowerPoint プレゼンテーション</vt:lpstr>
      <vt:lpstr>PowerPoint プレゼンテーション</vt:lpstr>
      <vt:lpstr>PowerPoint プレゼンテーション</vt:lpstr>
      <vt:lpstr>４　指定管理鳥獣捕獲等事業</vt:lpstr>
      <vt:lpstr>PowerPoint プレゼンテーション</vt:lpstr>
      <vt:lpstr>PowerPoint プレゼンテーション</vt:lpstr>
      <vt:lpstr>PowerPoint プレゼンテーション</vt:lpstr>
      <vt:lpstr>４　指定管理鳥獣捕獲等事業</vt:lpstr>
      <vt:lpstr>PowerPoint プレゼンテーション</vt:lpstr>
      <vt:lpstr>PowerPoint プレゼンテーション</vt:lpstr>
      <vt:lpstr>４　指定管理鳥獣捕獲等事業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４　指定管理鳥獣捕獲等事業</vt:lpstr>
      <vt:lpstr>PowerPoint プレゼンテーション</vt:lpstr>
      <vt:lpstr>４　指定管理鳥獣捕獲等事業</vt:lpstr>
      <vt:lpstr>PowerPoint プレゼンテーション</vt:lpstr>
      <vt:lpstr>PowerPoint プレゼンテーション</vt:lpstr>
      <vt:lpstr>PowerPoint プレゼンテーション</vt:lpstr>
      <vt:lpstr>PowerPoint プレゼンテーション</vt:lpstr>
      <vt:lpstr>４　指定管理鳥獣捕獲等事業</vt:lpstr>
      <vt:lpstr>PowerPoint プレゼンテーション</vt:lpstr>
      <vt:lpstr>PowerPoint プレゼンテーション</vt:lpstr>
      <vt:lpstr>PowerPoint プレゼンテーション</vt:lpstr>
      <vt:lpstr>４　指定管理鳥獣捕獲等事業</vt:lpstr>
      <vt:lpstr>PowerPoint プレゼンテーション</vt:lpstr>
      <vt:lpstr>PowerPoint プレゼンテーション</vt:lpstr>
      <vt:lpstr>４　指定管理鳥獣捕獲等事業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４　指定管理鳥獣捕獲等事業</vt:lpstr>
      <vt:lpstr>PowerPoint プレゼンテーション</vt:lpstr>
      <vt:lpstr>４　指定管理鳥獣捕獲等事業</vt:lpstr>
      <vt:lpstr>PowerPoint プレゼンテーション</vt:lpstr>
      <vt:lpstr>４　指定管理鳥獣捕獲等事業</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2024-03-18T19:26:44Z</dcterms:created>
  <dcterms:modified xsi:type="dcterms:W3CDTF">2024-03-18T19:26:49Z</dcterms:modified>
</cp:coreProperties>
</file>